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938" r:id="rId2"/>
  </p:sldMasterIdLst>
  <p:notesMasterIdLst>
    <p:notesMasterId r:id="rId82"/>
  </p:notesMasterIdLst>
  <p:handoutMasterIdLst>
    <p:handoutMasterId r:id="rId83"/>
  </p:handoutMasterIdLst>
  <p:sldIdLst>
    <p:sldId id="268" r:id="rId3"/>
    <p:sldId id="361" r:id="rId4"/>
    <p:sldId id="363" r:id="rId5"/>
    <p:sldId id="395" r:id="rId6"/>
    <p:sldId id="396" r:id="rId7"/>
    <p:sldId id="373" r:id="rId8"/>
    <p:sldId id="397" r:id="rId9"/>
    <p:sldId id="374" r:id="rId10"/>
    <p:sldId id="450" r:id="rId11"/>
    <p:sldId id="417" r:id="rId12"/>
    <p:sldId id="418" r:id="rId13"/>
    <p:sldId id="380" r:id="rId14"/>
    <p:sldId id="404" r:id="rId15"/>
    <p:sldId id="456" r:id="rId16"/>
    <p:sldId id="419" r:id="rId17"/>
    <p:sldId id="451" r:id="rId18"/>
    <p:sldId id="381" r:id="rId19"/>
    <p:sldId id="426" r:id="rId20"/>
    <p:sldId id="427" r:id="rId21"/>
    <p:sldId id="468" r:id="rId22"/>
    <p:sldId id="469" r:id="rId23"/>
    <p:sldId id="470" r:id="rId24"/>
    <p:sldId id="457" r:id="rId25"/>
    <p:sldId id="458" r:id="rId26"/>
    <p:sldId id="459" r:id="rId27"/>
    <p:sldId id="460" r:id="rId28"/>
    <p:sldId id="461" r:id="rId29"/>
    <p:sldId id="462" r:id="rId30"/>
    <p:sldId id="449" r:id="rId31"/>
    <p:sldId id="463" r:id="rId32"/>
    <p:sldId id="464" r:id="rId33"/>
    <p:sldId id="465" r:id="rId34"/>
    <p:sldId id="466" r:id="rId35"/>
    <p:sldId id="467" r:id="rId36"/>
    <p:sldId id="452" r:id="rId37"/>
    <p:sldId id="420" r:id="rId38"/>
    <p:sldId id="421" r:id="rId39"/>
    <p:sldId id="412" r:id="rId40"/>
    <p:sldId id="391" r:id="rId41"/>
    <p:sldId id="392" r:id="rId42"/>
    <p:sldId id="442" r:id="rId43"/>
    <p:sldId id="432" r:id="rId44"/>
    <p:sldId id="471" r:id="rId45"/>
    <p:sldId id="454" r:id="rId46"/>
    <p:sldId id="472" r:id="rId47"/>
    <p:sldId id="473" r:id="rId48"/>
    <p:sldId id="474" r:id="rId49"/>
    <p:sldId id="475" r:id="rId50"/>
    <p:sldId id="476" r:id="rId51"/>
    <p:sldId id="477" r:id="rId52"/>
    <p:sldId id="478" r:id="rId53"/>
    <p:sldId id="479" r:id="rId54"/>
    <p:sldId id="480" r:id="rId55"/>
    <p:sldId id="481" r:id="rId56"/>
    <p:sldId id="482" r:id="rId57"/>
    <p:sldId id="483" r:id="rId58"/>
    <p:sldId id="484" r:id="rId59"/>
    <p:sldId id="485" r:id="rId60"/>
    <p:sldId id="486" r:id="rId61"/>
    <p:sldId id="515" r:id="rId62"/>
    <p:sldId id="516" r:id="rId63"/>
    <p:sldId id="487" r:id="rId64"/>
    <p:sldId id="488" r:id="rId65"/>
    <p:sldId id="489" r:id="rId66"/>
    <p:sldId id="490" r:id="rId67"/>
    <p:sldId id="512" r:id="rId68"/>
    <p:sldId id="491" r:id="rId69"/>
    <p:sldId id="492" r:id="rId70"/>
    <p:sldId id="493" r:id="rId71"/>
    <p:sldId id="494" r:id="rId72"/>
    <p:sldId id="503" r:id="rId73"/>
    <p:sldId id="504" r:id="rId74"/>
    <p:sldId id="505" r:id="rId75"/>
    <p:sldId id="514" r:id="rId76"/>
    <p:sldId id="507" r:id="rId77"/>
    <p:sldId id="513" r:id="rId78"/>
    <p:sldId id="508" r:id="rId79"/>
    <p:sldId id="509" r:id="rId80"/>
    <p:sldId id="510" r:id="rId81"/>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99"/>
    <a:srgbClr val="0000FF"/>
    <a:srgbClr val="00CC00"/>
    <a:srgbClr val="990099"/>
    <a:srgbClr val="99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93023" autoAdjust="0"/>
  </p:normalViewPr>
  <p:slideViewPr>
    <p:cSldViewPr>
      <p:cViewPr>
        <p:scale>
          <a:sx n="50" d="100"/>
          <a:sy n="50" d="100"/>
        </p:scale>
        <p:origin x="-1104" y="-47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F9707-998C-48DE-84BE-B0F42EB46205}" type="doc">
      <dgm:prSet loTypeId="urn:microsoft.com/office/officeart/2005/8/layout/radial5" loCatId="cycle" qsTypeId="urn:microsoft.com/office/officeart/2005/8/quickstyle/simple4" qsCatId="simple" csTypeId="urn:microsoft.com/office/officeart/2005/8/colors/colorful1#1" csCatId="colorful" phldr="1"/>
      <dgm:spPr/>
      <dgm:t>
        <a:bodyPr/>
        <a:lstStyle/>
        <a:p>
          <a:endParaRPr lang="zh-TW" altLang="en-US"/>
        </a:p>
      </dgm:t>
    </dgm:pt>
    <dgm:pt modelId="{6FD695D6-47E7-43F0-9942-1FC5345EA382}">
      <dgm:prSet phldrT="[文字]"/>
      <dgm:spPr/>
      <dgm:t>
        <a:bodyPr/>
        <a:lstStyle/>
        <a:p>
          <a:r>
            <a:rPr lang="zh-TW" altLang="en-US" dirty="0" smtClean="0"/>
            <a:t> </a:t>
          </a:r>
          <a:endParaRPr lang="zh-TW" altLang="en-US" dirty="0"/>
        </a:p>
      </dgm:t>
    </dgm:pt>
    <dgm:pt modelId="{B3314C79-5976-4B43-9CF3-5C0C4D350BD4}" type="parTrans" cxnId="{85EB6B98-347C-402F-B00F-830C2B4D9FA3}">
      <dgm:prSet/>
      <dgm:spPr/>
      <dgm:t>
        <a:bodyPr/>
        <a:lstStyle/>
        <a:p>
          <a:endParaRPr lang="zh-TW" altLang="en-US"/>
        </a:p>
      </dgm:t>
    </dgm:pt>
    <dgm:pt modelId="{47D5131F-68A2-490E-B69C-D428DCD37E9A}" type="sibTrans" cxnId="{85EB6B98-347C-402F-B00F-830C2B4D9FA3}">
      <dgm:prSet/>
      <dgm:spPr/>
      <dgm:t>
        <a:bodyPr/>
        <a:lstStyle/>
        <a:p>
          <a:endParaRPr lang="zh-TW" altLang="en-US"/>
        </a:p>
      </dgm:t>
    </dgm:pt>
    <dgm:pt modelId="{A9DD035C-D110-41E5-9ACA-DA0B4AFCF93F}">
      <dgm:prSet phldrT="[文字]"/>
      <dgm:spPr/>
      <dgm:t>
        <a:bodyPr/>
        <a:lstStyle/>
        <a:p>
          <a:r>
            <a:rPr lang="zh-TW" altLang="en-US" dirty="0" smtClean="0"/>
            <a:t> </a:t>
          </a:r>
          <a:endParaRPr lang="zh-TW" altLang="en-US" dirty="0"/>
        </a:p>
      </dgm:t>
    </dgm:pt>
    <dgm:pt modelId="{6BEDFC44-CACC-440D-BF55-D7768BB9441D}" type="parTrans" cxnId="{A7F95E8D-B48F-40BB-92BA-2BD1CD0DE9AF}">
      <dgm:prSet/>
      <dgm:spPr/>
      <dgm:t>
        <a:bodyPr/>
        <a:lstStyle/>
        <a:p>
          <a:endParaRPr lang="zh-TW" altLang="en-US"/>
        </a:p>
      </dgm:t>
    </dgm:pt>
    <dgm:pt modelId="{14888203-514A-47C2-9763-666BF4033CCA}" type="sibTrans" cxnId="{A7F95E8D-B48F-40BB-92BA-2BD1CD0DE9AF}">
      <dgm:prSet/>
      <dgm:spPr/>
      <dgm:t>
        <a:bodyPr/>
        <a:lstStyle/>
        <a:p>
          <a:endParaRPr lang="zh-TW" altLang="en-US"/>
        </a:p>
      </dgm:t>
    </dgm:pt>
    <dgm:pt modelId="{3DE41182-6102-44EC-BEED-1C9002B1C142}">
      <dgm:prSet phldrT="[文字]"/>
      <dgm:spPr/>
      <dgm:t>
        <a:bodyPr/>
        <a:lstStyle/>
        <a:p>
          <a:r>
            <a:rPr lang="zh-TW" altLang="en-US" dirty="0" smtClean="0"/>
            <a:t> </a:t>
          </a:r>
          <a:endParaRPr lang="zh-TW" altLang="en-US" dirty="0"/>
        </a:p>
      </dgm:t>
    </dgm:pt>
    <dgm:pt modelId="{BE9FC970-AFFF-4286-AC2B-B456EF5F1407}" type="parTrans" cxnId="{E0D7FCA8-D723-4782-B0F0-10DE04AA8E26}">
      <dgm:prSet/>
      <dgm:spPr/>
      <dgm:t>
        <a:bodyPr/>
        <a:lstStyle/>
        <a:p>
          <a:endParaRPr lang="zh-TW" altLang="en-US"/>
        </a:p>
      </dgm:t>
    </dgm:pt>
    <dgm:pt modelId="{139EE485-BB20-440C-8930-57BE05D7EBD9}" type="sibTrans" cxnId="{E0D7FCA8-D723-4782-B0F0-10DE04AA8E26}">
      <dgm:prSet/>
      <dgm:spPr/>
      <dgm:t>
        <a:bodyPr/>
        <a:lstStyle/>
        <a:p>
          <a:endParaRPr lang="zh-TW" altLang="en-US"/>
        </a:p>
      </dgm:t>
    </dgm:pt>
    <dgm:pt modelId="{82701B55-7E39-4FFE-9994-A67ADEB556DA}">
      <dgm:prSet phldrT="[文字]"/>
      <dgm:spPr/>
      <dgm:t>
        <a:bodyPr/>
        <a:lstStyle/>
        <a:p>
          <a:endParaRPr lang="zh-TW" altLang="en-US" dirty="0"/>
        </a:p>
      </dgm:t>
    </dgm:pt>
    <dgm:pt modelId="{99BB9FB4-2A19-45A1-8183-1DDFD7E43563}" type="parTrans" cxnId="{A2F78DFE-D2CD-4764-9719-079CDD466004}">
      <dgm:prSet/>
      <dgm:spPr/>
      <dgm:t>
        <a:bodyPr/>
        <a:lstStyle/>
        <a:p>
          <a:endParaRPr lang="zh-TW" altLang="en-US"/>
        </a:p>
      </dgm:t>
    </dgm:pt>
    <dgm:pt modelId="{0235DCC8-E3E2-4934-BCA9-8D4F9C2DEA09}" type="sibTrans" cxnId="{A2F78DFE-D2CD-4764-9719-079CDD466004}">
      <dgm:prSet/>
      <dgm:spPr/>
      <dgm:t>
        <a:bodyPr/>
        <a:lstStyle/>
        <a:p>
          <a:endParaRPr lang="zh-TW" altLang="en-US"/>
        </a:p>
      </dgm:t>
    </dgm:pt>
    <dgm:pt modelId="{91136870-77DF-4302-BC74-B5814B6F380D}">
      <dgm:prSet phldrT="[文字]"/>
      <dgm:spPr/>
      <dgm:t>
        <a:bodyPr/>
        <a:lstStyle/>
        <a:p>
          <a:endParaRPr lang="zh-TW" altLang="en-US" dirty="0"/>
        </a:p>
      </dgm:t>
    </dgm:pt>
    <dgm:pt modelId="{B8EBE574-B64A-4611-9711-4501BB861E36}" type="parTrans" cxnId="{8FAE0315-4404-409B-B5B4-92579C8D860F}">
      <dgm:prSet/>
      <dgm:spPr/>
      <dgm:t>
        <a:bodyPr/>
        <a:lstStyle/>
        <a:p>
          <a:endParaRPr lang="zh-TW" altLang="en-US"/>
        </a:p>
      </dgm:t>
    </dgm:pt>
    <dgm:pt modelId="{9BDD4736-2692-41E7-B07B-A2C92752E522}" type="sibTrans" cxnId="{8FAE0315-4404-409B-B5B4-92579C8D860F}">
      <dgm:prSet/>
      <dgm:spPr/>
      <dgm:t>
        <a:bodyPr/>
        <a:lstStyle/>
        <a:p>
          <a:endParaRPr lang="zh-TW" altLang="en-US"/>
        </a:p>
      </dgm:t>
    </dgm:pt>
    <dgm:pt modelId="{36008929-9D49-4ECE-9D80-010D1BA4D9BA}">
      <dgm:prSet phldrT="[文字]"/>
      <dgm:spPr/>
      <dgm:t>
        <a:bodyPr/>
        <a:lstStyle/>
        <a:p>
          <a:r>
            <a:rPr lang="zh-TW" altLang="en-US" dirty="0" smtClean="0"/>
            <a:t> </a:t>
          </a:r>
          <a:endParaRPr lang="zh-TW" altLang="en-US" dirty="0"/>
        </a:p>
      </dgm:t>
    </dgm:pt>
    <dgm:pt modelId="{AA052CAE-0C2E-4D7A-92C2-5C345358F161}" type="sibTrans" cxnId="{BF6D1370-0DF3-4D60-B058-C5E1CAEE584F}">
      <dgm:prSet/>
      <dgm:spPr/>
      <dgm:t>
        <a:bodyPr/>
        <a:lstStyle/>
        <a:p>
          <a:endParaRPr lang="zh-TW" altLang="en-US"/>
        </a:p>
      </dgm:t>
    </dgm:pt>
    <dgm:pt modelId="{D3D0C211-B438-44F9-8CF4-232E0DEC083E}" type="parTrans" cxnId="{BF6D1370-0DF3-4D60-B058-C5E1CAEE584F}">
      <dgm:prSet/>
      <dgm:spPr/>
      <dgm:t>
        <a:bodyPr/>
        <a:lstStyle/>
        <a:p>
          <a:endParaRPr lang="zh-TW" altLang="en-US"/>
        </a:p>
      </dgm:t>
    </dgm:pt>
    <dgm:pt modelId="{2F3846D5-0C87-4338-B13E-64A87F0DC130}" type="pres">
      <dgm:prSet presAssocID="{DCFF9707-998C-48DE-84BE-B0F42EB46205}" presName="Name0" presStyleCnt="0">
        <dgm:presLayoutVars>
          <dgm:chMax val="1"/>
          <dgm:dir/>
          <dgm:animLvl val="ctr"/>
          <dgm:resizeHandles val="exact"/>
        </dgm:presLayoutVars>
      </dgm:prSet>
      <dgm:spPr/>
      <dgm:t>
        <a:bodyPr/>
        <a:lstStyle/>
        <a:p>
          <a:endParaRPr lang="zh-TW" altLang="en-US"/>
        </a:p>
      </dgm:t>
    </dgm:pt>
    <dgm:pt modelId="{F27E8847-342D-4747-A75E-24EFBEDA3AE9}" type="pres">
      <dgm:prSet presAssocID="{6FD695D6-47E7-43F0-9942-1FC5345EA382}" presName="centerShape" presStyleLbl="node0" presStyleIdx="0" presStyleCnt="1"/>
      <dgm:spPr/>
      <dgm:t>
        <a:bodyPr/>
        <a:lstStyle/>
        <a:p>
          <a:endParaRPr lang="zh-TW" altLang="en-US"/>
        </a:p>
      </dgm:t>
    </dgm:pt>
    <dgm:pt modelId="{B20A30C4-0B07-4297-B6AA-C0E29143DCEB}" type="pres">
      <dgm:prSet presAssocID="{6BEDFC44-CACC-440D-BF55-D7768BB9441D}" presName="parTrans" presStyleLbl="sibTrans2D1" presStyleIdx="0" presStyleCnt="5"/>
      <dgm:spPr/>
      <dgm:t>
        <a:bodyPr/>
        <a:lstStyle/>
        <a:p>
          <a:endParaRPr lang="zh-TW" altLang="en-US"/>
        </a:p>
      </dgm:t>
    </dgm:pt>
    <dgm:pt modelId="{A1F92CB9-8F04-4063-9EB3-5AE585ED4BFB}" type="pres">
      <dgm:prSet presAssocID="{6BEDFC44-CACC-440D-BF55-D7768BB9441D}" presName="connectorText" presStyleLbl="sibTrans2D1" presStyleIdx="0" presStyleCnt="5"/>
      <dgm:spPr/>
      <dgm:t>
        <a:bodyPr/>
        <a:lstStyle/>
        <a:p>
          <a:endParaRPr lang="zh-TW" altLang="en-US"/>
        </a:p>
      </dgm:t>
    </dgm:pt>
    <dgm:pt modelId="{D43BB3E3-0CEA-4DEB-A24F-F239DC6AA7B2}" type="pres">
      <dgm:prSet presAssocID="{A9DD035C-D110-41E5-9ACA-DA0B4AFCF93F}" presName="node" presStyleLbl="node1" presStyleIdx="0" presStyleCnt="5">
        <dgm:presLayoutVars>
          <dgm:bulletEnabled val="1"/>
        </dgm:presLayoutVars>
      </dgm:prSet>
      <dgm:spPr/>
      <dgm:t>
        <a:bodyPr/>
        <a:lstStyle/>
        <a:p>
          <a:endParaRPr lang="zh-TW" altLang="en-US"/>
        </a:p>
      </dgm:t>
    </dgm:pt>
    <dgm:pt modelId="{EB0B4FD2-E80A-4664-A0FA-3469B821C56E}" type="pres">
      <dgm:prSet presAssocID="{B8EBE574-B64A-4611-9711-4501BB861E36}" presName="parTrans" presStyleLbl="sibTrans2D1" presStyleIdx="1" presStyleCnt="5"/>
      <dgm:spPr/>
      <dgm:t>
        <a:bodyPr/>
        <a:lstStyle/>
        <a:p>
          <a:endParaRPr lang="zh-TW" altLang="en-US"/>
        </a:p>
      </dgm:t>
    </dgm:pt>
    <dgm:pt modelId="{D9E7CA3C-DC21-425D-9A21-0BDDCEDF9741}" type="pres">
      <dgm:prSet presAssocID="{B8EBE574-B64A-4611-9711-4501BB861E36}" presName="connectorText" presStyleLbl="sibTrans2D1" presStyleIdx="1" presStyleCnt="5"/>
      <dgm:spPr/>
      <dgm:t>
        <a:bodyPr/>
        <a:lstStyle/>
        <a:p>
          <a:endParaRPr lang="zh-TW" altLang="en-US"/>
        </a:p>
      </dgm:t>
    </dgm:pt>
    <dgm:pt modelId="{BD0877A1-2701-4762-BDC3-FCF8245F2829}" type="pres">
      <dgm:prSet presAssocID="{91136870-77DF-4302-BC74-B5814B6F380D}" presName="node" presStyleLbl="node1" presStyleIdx="1" presStyleCnt="5">
        <dgm:presLayoutVars>
          <dgm:bulletEnabled val="1"/>
        </dgm:presLayoutVars>
      </dgm:prSet>
      <dgm:spPr/>
      <dgm:t>
        <a:bodyPr/>
        <a:lstStyle/>
        <a:p>
          <a:endParaRPr lang="zh-TW" altLang="en-US"/>
        </a:p>
      </dgm:t>
    </dgm:pt>
    <dgm:pt modelId="{42A9811D-ECFA-4662-9665-2A996A82315F}" type="pres">
      <dgm:prSet presAssocID="{BE9FC970-AFFF-4286-AC2B-B456EF5F1407}" presName="parTrans" presStyleLbl="sibTrans2D1" presStyleIdx="2" presStyleCnt="5"/>
      <dgm:spPr/>
      <dgm:t>
        <a:bodyPr/>
        <a:lstStyle/>
        <a:p>
          <a:endParaRPr lang="zh-TW" altLang="en-US"/>
        </a:p>
      </dgm:t>
    </dgm:pt>
    <dgm:pt modelId="{B10C21FB-A876-4710-BAFD-0DF6C1DEE892}" type="pres">
      <dgm:prSet presAssocID="{BE9FC970-AFFF-4286-AC2B-B456EF5F1407}" presName="connectorText" presStyleLbl="sibTrans2D1" presStyleIdx="2" presStyleCnt="5"/>
      <dgm:spPr/>
      <dgm:t>
        <a:bodyPr/>
        <a:lstStyle/>
        <a:p>
          <a:endParaRPr lang="zh-TW" altLang="en-US"/>
        </a:p>
      </dgm:t>
    </dgm:pt>
    <dgm:pt modelId="{3E6DC600-FE92-414A-9443-15BDE3F39507}" type="pres">
      <dgm:prSet presAssocID="{3DE41182-6102-44EC-BEED-1C9002B1C142}" presName="node" presStyleLbl="node1" presStyleIdx="2" presStyleCnt="5">
        <dgm:presLayoutVars>
          <dgm:bulletEnabled val="1"/>
        </dgm:presLayoutVars>
      </dgm:prSet>
      <dgm:spPr/>
      <dgm:t>
        <a:bodyPr/>
        <a:lstStyle/>
        <a:p>
          <a:endParaRPr lang="zh-TW" altLang="en-US"/>
        </a:p>
      </dgm:t>
    </dgm:pt>
    <dgm:pt modelId="{FDF1A61B-2F9D-4555-ADD3-D2D46352D09A}" type="pres">
      <dgm:prSet presAssocID="{D3D0C211-B438-44F9-8CF4-232E0DEC083E}" presName="parTrans" presStyleLbl="sibTrans2D1" presStyleIdx="3" presStyleCnt="5"/>
      <dgm:spPr/>
      <dgm:t>
        <a:bodyPr/>
        <a:lstStyle/>
        <a:p>
          <a:endParaRPr lang="zh-TW" altLang="en-US"/>
        </a:p>
      </dgm:t>
    </dgm:pt>
    <dgm:pt modelId="{1AF8E756-1A39-43CB-9DFB-B6EE1E01619B}" type="pres">
      <dgm:prSet presAssocID="{D3D0C211-B438-44F9-8CF4-232E0DEC083E}" presName="connectorText" presStyleLbl="sibTrans2D1" presStyleIdx="3" presStyleCnt="5"/>
      <dgm:spPr/>
      <dgm:t>
        <a:bodyPr/>
        <a:lstStyle/>
        <a:p>
          <a:endParaRPr lang="zh-TW" altLang="en-US"/>
        </a:p>
      </dgm:t>
    </dgm:pt>
    <dgm:pt modelId="{81183619-0E38-43EE-9CE0-F5F2C28F3D0D}" type="pres">
      <dgm:prSet presAssocID="{36008929-9D49-4ECE-9D80-010D1BA4D9BA}" presName="node" presStyleLbl="node1" presStyleIdx="3" presStyleCnt="5">
        <dgm:presLayoutVars>
          <dgm:bulletEnabled val="1"/>
        </dgm:presLayoutVars>
      </dgm:prSet>
      <dgm:spPr/>
      <dgm:t>
        <a:bodyPr/>
        <a:lstStyle/>
        <a:p>
          <a:endParaRPr lang="zh-TW" altLang="en-US"/>
        </a:p>
      </dgm:t>
    </dgm:pt>
    <dgm:pt modelId="{9DC7A616-7002-4B5D-9913-6AD8AD525187}" type="pres">
      <dgm:prSet presAssocID="{99BB9FB4-2A19-45A1-8183-1DDFD7E43563}" presName="parTrans" presStyleLbl="sibTrans2D1" presStyleIdx="4" presStyleCnt="5"/>
      <dgm:spPr/>
      <dgm:t>
        <a:bodyPr/>
        <a:lstStyle/>
        <a:p>
          <a:endParaRPr lang="zh-TW" altLang="en-US"/>
        </a:p>
      </dgm:t>
    </dgm:pt>
    <dgm:pt modelId="{0B11D7C0-8FE4-4F9A-8CE4-64BC5A135FE1}" type="pres">
      <dgm:prSet presAssocID="{99BB9FB4-2A19-45A1-8183-1DDFD7E43563}" presName="connectorText" presStyleLbl="sibTrans2D1" presStyleIdx="4" presStyleCnt="5"/>
      <dgm:spPr/>
      <dgm:t>
        <a:bodyPr/>
        <a:lstStyle/>
        <a:p>
          <a:endParaRPr lang="zh-TW" altLang="en-US"/>
        </a:p>
      </dgm:t>
    </dgm:pt>
    <dgm:pt modelId="{D6B2BBD9-EDD4-4974-810A-B228A6726FAD}" type="pres">
      <dgm:prSet presAssocID="{82701B55-7E39-4FFE-9994-A67ADEB556DA}" presName="node" presStyleLbl="node1" presStyleIdx="4" presStyleCnt="5">
        <dgm:presLayoutVars>
          <dgm:bulletEnabled val="1"/>
        </dgm:presLayoutVars>
      </dgm:prSet>
      <dgm:spPr/>
      <dgm:t>
        <a:bodyPr/>
        <a:lstStyle/>
        <a:p>
          <a:endParaRPr lang="zh-TW" altLang="en-US"/>
        </a:p>
      </dgm:t>
    </dgm:pt>
  </dgm:ptLst>
  <dgm:cxnLst>
    <dgm:cxn modelId="{200C56FB-E813-4A77-B06F-7D0DA34AF8A0}" type="presOf" srcId="{B8EBE574-B64A-4611-9711-4501BB861E36}" destId="{EB0B4FD2-E80A-4664-A0FA-3469B821C56E}" srcOrd="0" destOrd="0" presId="urn:microsoft.com/office/officeart/2005/8/layout/radial5"/>
    <dgm:cxn modelId="{A7F95E8D-B48F-40BB-92BA-2BD1CD0DE9AF}" srcId="{6FD695D6-47E7-43F0-9942-1FC5345EA382}" destId="{A9DD035C-D110-41E5-9ACA-DA0B4AFCF93F}" srcOrd="0" destOrd="0" parTransId="{6BEDFC44-CACC-440D-BF55-D7768BB9441D}" sibTransId="{14888203-514A-47C2-9763-666BF4033CCA}"/>
    <dgm:cxn modelId="{541E7BC5-6530-4C39-8742-0B66C6ADE5FA}" type="presOf" srcId="{BE9FC970-AFFF-4286-AC2B-B456EF5F1407}" destId="{42A9811D-ECFA-4662-9665-2A996A82315F}" srcOrd="0" destOrd="0" presId="urn:microsoft.com/office/officeart/2005/8/layout/radial5"/>
    <dgm:cxn modelId="{A1509AF8-38AC-4E44-BB7D-E49BCFE72609}" type="presOf" srcId="{D3D0C211-B438-44F9-8CF4-232E0DEC083E}" destId="{FDF1A61B-2F9D-4555-ADD3-D2D46352D09A}" srcOrd="0" destOrd="0" presId="urn:microsoft.com/office/officeart/2005/8/layout/radial5"/>
    <dgm:cxn modelId="{08FE14D4-7BFD-46FA-9590-30909D0F11B9}" type="presOf" srcId="{6BEDFC44-CACC-440D-BF55-D7768BB9441D}" destId="{B20A30C4-0B07-4297-B6AA-C0E29143DCEB}" srcOrd="0" destOrd="0" presId="urn:microsoft.com/office/officeart/2005/8/layout/radial5"/>
    <dgm:cxn modelId="{A2F78DFE-D2CD-4764-9719-079CDD466004}" srcId="{6FD695D6-47E7-43F0-9942-1FC5345EA382}" destId="{82701B55-7E39-4FFE-9994-A67ADEB556DA}" srcOrd="4" destOrd="0" parTransId="{99BB9FB4-2A19-45A1-8183-1DDFD7E43563}" sibTransId="{0235DCC8-E3E2-4934-BCA9-8D4F9C2DEA09}"/>
    <dgm:cxn modelId="{62B7A1A9-8857-44FC-A84E-A34C7659E08D}" type="presOf" srcId="{BE9FC970-AFFF-4286-AC2B-B456EF5F1407}" destId="{B10C21FB-A876-4710-BAFD-0DF6C1DEE892}" srcOrd="1" destOrd="0" presId="urn:microsoft.com/office/officeart/2005/8/layout/radial5"/>
    <dgm:cxn modelId="{4E15EDA5-4FCB-4501-9031-58A79D520229}" type="presOf" srcId="{6BEDFC44-CACC-440D-BF55-D7768BB9441D}" destId="{A1F92CB9-8F04-4063-9EB3-5AE585ED4BFB}" srcOrd="1" destOrd="0" presId="urn:microsoft.com/office/officeart/2005/8/layout/radial5"/>
    <dgm:cxn modelId="{6E47D04D-A12C-4D6E-B658-54265A5FAED2}" type="presOf" srcId="{B8EBE574-B64A-4611-9711-4501BB861E36}" destId="{D9E7CA3C-DC21-425D-9A21-0BDDCEDF9741}" srcOrd="1" destOrd="0" presId="urn:microsoft.com/office/officeart/2005/8/layout/radial5"/>
    <dgm:cxn modelId="{BF6D1370-0DF3-4D60-B058-C5E1CAEE584F}" srcId="{6FD695D6-47E7-43F0-9942-1FC5345EA382}" destId="{36008929-9D49-4ECE-9D80-010D1BA4D9BA}" srcOrd="3" destOrd="0" parTransId="{D3D0C211-B438-44F9-8CF4-232E0DEC083E}" sibTransId="{AA052CAE-0C2E-4D7A-92C2-5C345358F161}"/>
    <dgm:cxn modelId="{557D2084-D6FF-40A6-ADC5-5B36793DCC6B}" type="presOf" srcId="{DCFF9707-998C-48DE-84BE-B0F42EB46205}" destId="{2F3846D5-0C87-4338-B13E-64A87F0DC130}" srcOrd="0" destOrd="0" presId="urn:microsoft.com/office/officeart/2005/8/layout/radial5"/>
    <dgm:cxn modelId="{3855B087-1ACC-4196-B408-59F4BA241DBE}" type="presOf" srcId="{D3D0C211-B438-44F9-8CF4-232E0DEC083E}" destId="{1AF8E756-1A39-43CB-9DFB-B6EE1E01619B}" srcOrd="1" destOrd="0" presId="urn:microsoft.com/office/officeart/2005/8/layout/radial5"/>
    <dgm:cxn modelId="{E0D7FCA8-D723-4782-B0F0-10DE04AA8E26}" srcId="{6FD695D6-47E7-43F0-9942-1FC5345EA382}" destId="{3DE41182-6102-44EC-BEED-1C9002B1C142}" srcOrd="2" destOrd="0" parTransId="{BE9FC970-AFFF-4286-AC2B-B456EF5F1407}" sibTransId="{139EE485-BB20-440C-8930-57BE05D7EBD9}"/>
    <dgm:cxn modelId="{BFF079E6-A21D-47D7-B763-0C1513CED097}" type="presOf" srcId="{99BB9FB4-2A19-45A1-8183-1DDFD7E43563}" destId="{9DC7A616-7002-4B5D-9913-6AD8AD525187}" srcOrd="0" destOrd="0" presId="urn:microsoft.com/office/officeart/2005/8/layout/radial5"/>
    <dgm:cxn modelId="{75DA1429-B650-47B2-99C0-D39EA5ED602A}" type="presOf" srcId="{6FD695D6-47E7-43F0-9942-1FC5345EA382}" destId="{F27E8847-342D-4747-A75E-24EFBEDA3AE9}" srcOrd="0" destOrd="0" presId="urn:microsoft.com/office/officeart/2005/8/layout/radial5"/>
    <dgm:cxn modelId="{86C787B7-1B72-4ECE-BCC2-8A27B5392EA1}" type="presOf" srcId="{36008929-9D49-4ECE-9D80-010D1BA4D9BA}" destId="{81183619-0E38-43EE-9CE0-F5F2C28F3D0D}" srcOrd="0" destOrd="0" presId="urn:microsoft.com/office/officeart/2005/8/layout/radial5"/>
    <dgm:cxn modelId="{297F1CA2-500B-4ECC-BBB7-08DDF5676242}" type="presOf" srcId="{A9DD035C-D110-41E5-9ACA-DA0B4AFCF93F}" destId="{D43BB3E3-0CEA-4DEB-A24F-F239DC6AA7B2}" srcOrd="0" destOrd="0" presId="urn:microsoft.com/office/officeart/2005/8/layout/radial5"/>
    <dgm:cxn modelId="{85EB6B98-347C-402F-B00F-830C2B4D9FA3}" srcId="{DCFF9707-998C-48DE-84BE-B0F42EB46205}" destId="{6FD695D6-47E7-43F0-9942-1FC5345EA382}" srcOrd="0" destOrd="0" parTransId="{B3314C79-5976-4B43-9CF3-5C0C4D350BD4}" sibTransId="{47D5131F-68A2-490E-B69C-D428DCD37E9A}"/>
    <dgm:cxn modelId="{4099BD87-DB70-4946-8FBA-0CA8D836C914}" type="presOf" srcId="{99BB9FB4-2A19-45A1-8183-1DDFD7E43563}" destId="{0B11D7C0-8FE4-4F9A-8CE4-64BC5A135FE1}" srcOrd="1" destOrd="0" presId="urn:microsoft.com/office/officeart/2005/8/layout/radial5"/>
    <dgm:cxn modelId="{25504B45-B25E-4BEB-9D22-58E37D45FE2E}" type="presOf" srcId="{82701B55-7E39-4FFE-9994-A67ADEB556DA}" destId="{D6B2BBD9-EDD4-4974-810A-B228A6726FAD}" srcOrd="0" destOrd="0" presId="urn:microsoft.com/office/officeart/2005/8/layout/radial5"/>
    <dgm:cxn modelId="{07C75F05-03BA-4258-A30A-8A80953A49A2}" type="presOf" srcId="{91136870-77DF-4302-BC74-B5814B6F380D}" destId="{BD0877A1-2701-4762-BDC3-FCF8245F2829}" srcOrd="0" destOrd="0" presId="urn:microsoft.com/office/officeart/2005/8/layout/radial5"/>
    <dgm:cxn modelId="{8FAE0315-4404-409B-B5B4-92579C8D860F}" srcId="{6FD695D6-47E7-43F0-9942-1FC5345EA382}" destId="{91136870-77DF-4302-BC74-B5814B6F380D}" srcOrd="1" destOrd="0" parTransId="{B8EBE574-B64A-4611-9711-4501BB861E36}" sibTransId="{9BDD4736-2692-41E7-B07B-A2C92752E522}"/>
    <dgm:cxn modelId="{4F6F8D7B-510E-40BB-BA35-5B38DE24EF68}" type="presOf" srcId="{3DE41182-6102-44EC-BEED-1C9002B1C142}" destId="{3E6DC600-FE92-414A-9443-15BDE3F39507}" srcOrd="0" destOrd="0" presId="urn:microsoft.com/office/officeart/2005/8/layout/radial5"/>
    <dgm:cxn modelId="{1229C9AB-D0A9-478A-8CA6-2EF923ED386B}" type="presParOf" srcId="{2F3846D5-0C87-4338-B13E-64A87F0DC130}" destId="{F27E8847-342D-4747-A75E-24EFBEDA3AE9}" srcOrd="0" destOrd="0" presId="urn:microsoft.com/office/officeart/2005/8/layout/radial5"/>
    <dgm:cxn modelId="{84F301A3-7D1F-444F-A745-8C97AEB578CD}" type="presParOf" srcId="{2F3846D5-0C87-4338-B13E-64A87F0DC130}" destId="{B20A30C4-0B07-4297-B6AA-C0E29143DCEB}" srcOrd="1" destOrd="0" presId="urn:microsoft.com/office/officeart/2005/8/layout/radial5"/>
    <dgm:cxn modelId="{98A48520-B98D-4456-A60A-49FA6642166F}" type="presParOf" srcId="{B20A30C4-0B07-4297-B6AA-C0E29143DCEB}" destId="{A1F92CB9-8F04-4063-9EB3-5AE585ED4BFB}" srcOrd="0" destOrd="0" presId="urn:microsoft.com/office/officeart/2005/8/layout/radial5"/>
    <dgm:cxn modelId="{E1D7FF46-08D1-4249-99CF-6D27DE2ABEDC}" type="presParOf" srcId="{2F3846D5-0C87-4338-B13E-64A87F0DC130}" destId="{D43BB3E3-0CEA-4DEB-A24F-F239DC6AA7B2}" srcOrd="2" destOrd="0" presId="urn:microsoft.com/office/officeart/2005/8/layout/radial5"/>
    <dgm:cxn modelId="{DD7D15D0-04FB-4338-973C-5606ED9BE657}" type="presParOf" srcId="{2F3846D5-0C87-4338-B13E-64A87F0DC130}" destId="{EB0B4FD2-E80A-4664-A0FA-3469B821C56E}" srcOrd="3" destOrd="0" presId="urn:microsoft.com/office/officeart/2005/8/layout/radial5"/>
    <dgm:cxn modelId="{EC01E63E-F174-491F-9258-F1D04C4485C4}" type="presParOf" srcId="{EB0B4FD2-E80A-4664-A0FA-3469B821C56E}" destId="{D9E7CA3C-DC21-425D-9A21-0BDDCEDF9741}" srcOrd="0" destOrd="0" presId="urn:microsoft.com/office/officeart/2005/8/layout/radial5"/>
    <dgm:cxn modelId="{391B4E9A-0A2C-447D-85F7-F5EEBDE1753E}" type="presParOf" srcId="{2F3846D5-0C87-4338-B13E-64A87F0DC130}" destId="{BD0877A1-2701-4762-BDC3-FCF8245F2829}" srcOrd="4" destOrd="0" presId="urn:microsoft.com/office/officeart/2005/8/layout/radial5"/>
    <dgm:cxn modelId="{FC867804-D65D-4763-BCDF-AA7CC6B13428}" type="presParOf" srcId="{2F3846D5-0C87-4338-B13E-64A87F0DC130}" destId="{42A9811D-ECFA-4662-9665-2A996A82315F}" srcOrd="5" destOrd="0" presId="urn:microsoft.com/office/officeart/2005/8/layout/radial5"/>
    <dgm:cxn modelId="{36645550-6BEC-424F-BB3C-E52984A37C09}" type="presParOf" srcId="{42A9811D-ECFA-4662-9665-2A996A82315F}" destId="{B10C21FB-A876-4710-BAFD-0DF6C1DEE892}" srcOrd="0" destOrd="0" presId="urn:microsoft.com/office/officeart/2005/8/layout/radial5"/>
    <dgm:cxn modelId="{1348EAE2-BE2B-43DE-95CC-764FA0956E50}" type="presParOf" srcId="{2F3846D5-0C87-4338-B13E-64A87F0DC130}" destId="{3E6DC600-FE92-414A-9443-15BDE3F39507}" srcOrd="6" destOrd="0" presId="urn:microsoft.com/office/officeart/2005/8/layout/radial5"/>
    <dgm:cxn modelId="{E048B7FC-7FE4-435A-BB4F-1B0AF6A0CAC2}" type="presParOf" srcId="{2F3846D5-0C87-4338-B13E-64A87F0DC130}" destId="{FDF1A61B-2F9D-4555-ADD3-D2D46352D09A}" srcOrd="7" destOrd="0" presId="urn:microsoft.com/office/officeart/2005/8/layout/radial5"/>
    <dgm:cxn modelId="{A9396392-2383-4C27-B878-DCC9EB4FD8C9}" type="presParOf" srcId="{FDF1A61B-2F9D-4555-ADD3-D2D46352D09A}" destId="{1AF8E756-1A39-43CB-9DFB-B6EE1E01619B}" srcOrd="0" destOrd="0" presId="urn:microsoft.com/office/officeart/2005/8/layout/radial5"/>
    <dgm:cxn modelId="{7478FB83-336C-4981-8529-78818AC83E64}" type="presParOf" srcId="{2F3846D5-0C87-4338-B13E-64A87F0DC130}" destId="{81183619-0E38-43EE-9CE0-F5F2C28F3D0D}" srcOrd="8" destOrd="0" presId="urn:microsoft.com/office/officeart/2005/8/layout/radial5"/>
    <dgm:cxn modelId="{064001AD-F40F-48F6-9E31-72E8D4EBFFBC}" type="presParOf" srcId="{2F3846D5-0C87-4338-B13E-64A87F0DC130}" destId="{9DC7A616-7002-4B5D-9913-6AD8AD525187}" srcOrd="9" destOrd="0" presId="urn:microsoft.com/office/officeart/2005/8/layout/radial5"/>
    <dgm:cxn modelId="{6DC5D2B2-D8B3-4DC4-AB1E-E90841DBBA21}" type="presParOf" srcId="{9DC7A616-7002-4B5D-9913-6AD8AD525187}" destId="{0B11D7C0-8FE4-4F9A-8CE4-64BC5A135FE1}" srcOrd="0" destOrd="0" presId="urn:microsoft.com/office/officeart/2005/8/layout/radial5"/>
    <dgm:cxn modelId="{C59BCDDE-D077-4703-8087-4A87FEAEBACD}" type="presParOf" srcId="{2F3846D5-0C87-4338-B13E-64A87F0DC130}" destId="{D6B2BBD9-EDD4-4974-810A-B228A6726FAD}"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90CF65-C4E5-4C3D-A2FA-1369B3AEE4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12921D4E-9E2F-43AD-89EC-0E65664673DE}">
      <dgm:prSet phldrT="[文字]" custT="1">
        <dgm:style>
          <a:lnRef idx="1">
            <a:schemeClr val="accent1"/>
          </a:lnRef>
          <a:fillRef idx="2">
            <a:schemeClr val="accent1"/>
          </a:fillRef>
          <a:effectRef idx="1">
            <a:schemeClr val="accent1"/>
          </a:effectRef>
          <a:fontRef idx="minor">
            <a:schemeClr val="dk1"/>
          </a:fontRef>
        </dgm:style>
      </dgm:prSet>
      <dgm:spPr/>
      <dgm:t>
        <a:bodyPr/>
        <a:lstStyle/>
        <a:p>
          <a:r>
            <a:rPr lang="zh-TW" altLang="en-US" sz="3600" b="1" dirty="0" smtClean="0">
              <a:latin typeface="標楷體" pitchFamily="65" charset="-120"/>
              <a:ea typeface="標楷體" pitchFamily="65" charset="-120"/>
            </a:rPr>
            <a:t>志願序</a:t>
          </a:r>
          <a:endParaRPr lang="zh-TW" altLang="en-US" sz="3600" b="1" dirty="0">
            <a:latin typeface="標楷體" pitchFamily="65" charset="-120"/>
            <a:ea typeface="標楷體" pitchFamily="65" charset="-120"/>
          </a:endParaRPr>
        </a:p>
      </dgm:t>
    </dgm:pt>
    <dgm:pt modelId="{8392BB44-C659-4CC7-B08C-51E67922D635}" type="parTrans" cxnId="{3D5308C3-AAAE-478E-AD79-8A8A3204E201}">
      <dgm:prSet/>
      <dgm:spPr/>
      <dgm:t>
        <a:bodyPr/>
        <a:lstStyle/>
        <a:p>
          <a:endParaRPr lang="zh-TW" altLang="en-US" b="1">
            <a:latin typeface="標楷體" pitchFamily="65" charset="-120"/>
            <a:ea typeface="標楷體" pitchFamily="65" charset="-120"/>
          </a:endParaRPr>
        </a:p>
      </dgm:t>
    </dgm:pt>
    <dgm:pt modelId="{A276D5C8-A2F7-4E0C-873B-4F9500BFFB28}" type="sibTrans" cxnId="{3D5308C3-AAAE-478E-AD79-8A8A3204E201}">
      <dgm:prSet/>
      <dgm:spPr/>
      <dgm:t>
        <a:bodyPr/>
        <a:lstStyle/>
        <a:p>
          <a:endParaRPr lang="zh-TW" altLang="en-US" b="1">
            <a:latin typeface="標楷體" pitchFamily="65" charset="-120"/>
            <a:ea typeface="標楷體" pitchFamily="65" charset="-120"/>
          </a:endParaRPr>
        </a:p>
      </dgm:t>
    </dgm:pt>
    <dgm:pt modelId="{F5C3921B-4F42-493F-BDA0-929A959142DD}">
      <dgm:prSet phldrT="[文字]">
        <dgm:style>
          <a:lnRef idx="1">
            <a:schemeClr val="accent5"/>
          </a:lnRef>
          <a:fillRef idx="2">
            <a:schemeClr val="accent5"/>
          </a:fillRef>
          <a:effectRef idx="1">
            <a:schemeClr val="accent5"/>
          </a:effectRef>
          <a:fontRef idx="minor">
            <a:schemeClr val="dk1"/>
          </a:fontRef>
        </dgm:style>
      </dgm:prSet>
      <dgm:spPr/>
      <dgm:t>
        <a:bodyPr/>
        <a:lstStyle/>
        <a:p>
          <a:pPr algn="l"/>
          <a:r>
            <a:rPr lang="zh-TW" altLang="en-US" b="1" dirty="0" smtClean="0">
              <a:latin typeface="標楷體" pitchFamily="65" charset="-120"/>
              <a:ea typeface="標楷體" pitchFamily="65" charset="-120"/>
            </a:rPr>
            <a:t>適性輔導、適性入學、適性揚才</a:t>
          </a:r>
          <a:r>
            <a:rPr lang="en-US" altLang="zh-TW" b="1" dirty="0" smtClean="0">
              <a:solidFill>
                <a:srgbClr val="FF0000"/>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選你所適、愛你所選</a:t>
          </a:r>
          <a:r>
            <a:rPr lang="en-US" altLang="zh-TW" b="1" dirty="0" smtClean="0">
              <a:solidFill>
                <a:srgbClr val="FF0000"/>
              </a:solidFill>
              <a:latin typeface="標楷體" pitchFamily="65" charset="-120"/>
              <a:ea typeface="標楷體" pitchFamily="65" charset="-120"/>
            </a:rPr>
            <a:t>)</a:t>
          </a:r>
          <a:endParaRPr lang="zh-TW" altLang="en-US" b="1" dirty="0">
            <a:solidFill>
              <a:srgbClr val="FF0000"/>
            </a:solidFill>
            <a:latin typeface="標楷體" pitchFamily="65" charset="-120"/>
            <a:ea typeface="標楷體" pitchFamily="65" charset="-120"/>
          </a:endParaRPr>
        </a:p>
      </dgm:t>
    </dgm:pt>
    <dgm:pt modelId="{D9102735-9A4D-4C84-A80C-8D3E15508137}" type="parTrans" cxnId="{FED03FF3-9027-469A-A3BB-1D2EEE606C99}">
      <dgm:prSet/>
      <dgm:spPr/>
      <dgm:t>
        <a:bodyPr/>
        <a:lstStyle/>
        <a:p>
          <a:endParaRPr lang="zh-TW" altLang="en-US" b="1">
            <a:latin typeface="標楷體" pitchFamily="65" charset="-120"/>
            <a:ea typeface="標楷體" pitchFamily="65" charset="-120"/>
          </a:endParaRPr>
        </a:p>
      </dgm:t>
    </dgm:pt>
    <dgm:pt modelId="{6F768EF3-032C-42BA-AA11-E0D37433B6A3}" type="sibTrans" cxnId="{FED03FF3-9027-469A-A3BB-1D2EEE606C99}">
      <dgm:prSet/>
      <dgm:spPr/>
      <dgm:t>
        <a:bodyPr/>
        <a:lstStyle/>
        <a:p>
          <a:endParaRPr lang="zh-TW" altLang="en-US" b="1">
            <a:latin typeface="標楷體" pitchFamily="65" charset="-120"/>
            <a:ea typeface="標楷體" pitchFamily="65" charset="-120"/>
          </a:endParaRPr>
        </a:p>
      </dgm:t>
    </dgm:pt>
    <dgm:pt modelId="{2ACA8C43-6334-4980-A7C2-557C84CCBB87}">
      <dgm:prSet phldrT="[文字]" custT="1">
        <dgm:style>
          <a:lnRef idx="1">
            <a:schemeClr val="accent4"/>
          </a:lnRef>
          <a:fillRef idx="2">
            <a:schemeClr val="accent4"/>
          </a:fillRef>
          <a:effectRef idx="1">
            <a:schemeClr val="accent4"/>
          </a:effectRef>
          <a:fontRef idx="minor">
            <a:schemeClr val="dk1"/>
          </a:fontRef>
        </dgm:style>
      </dgm:prSet>
      <dgm:spPr/>
      <dgm:t>
        <a:bodyPr/>
        <a:lstStyle/>
        <a:p>
          <a:r>
            <a:rPr lang="zh-TW" altLang="en-US" sz="3200" b="1" dirty="0" smtClean="0">
              <a:latin typeface="標楷體" pitchFamily="65" charset="-120"/>
              <a:ea typeface="標楷體" pitchFamily="65" charset="-120"/>
            </a:rPr>
            <a:t>多元學習表現</a:t>
          </a:r>
          <a:endParaRPr lang="zh-TW" altLang="en-US" sz="3200" b="1" dirty="0">
            <a:latin typeface="標楷體" pitchFamily="65" charset="-120"/>
            <a:ea typeface="標楷體" pitchFamily="65" charset="-120"/>
          </a:endParaRPr>
        </a:p>
      </dgm:t>
    </dgm:pt>
    <dgm:pt modelId="{E7A842E6-7E0B-4465-A493-2ED523B9E1BA}" type="parTrans" cxnId="{5725BAE9-D2DC-4DC5-A513-FB52A754D4FB}">
      <dgm:prSet/>
      <dgm:spPr/>
      <dgm:t>
        <a:bodyPr/>
        <a:lstStyle/>
        <a:p>
          <a:endParaRPr lang="zh-TW" altLang="en-US" b="1">
            <a:latin typeface="標楷體" pitchFamily="65" charset="-120"/>
            <a:ea typeface="標楷體" pitchFamily="65" charset="-120"/>
          </a:endParaRPr>
        </a:p>
      </dgm:t>
    </dgm:pt>
    <dgm:pt modelId="{EBDA2B40-219B-423F-BC08-A99ACB728959}" type="sibTrans" cxnId="{5725BAE9-D2DC-4DC5-A513-FB52A754D4FB}">
      <dgm:prSet/>
      <dgm:spPr/>
      <dgm:t>
        <a:bodyPr/>
        <a:lstStyle/>
        <a:p>
          <a:endParaRPr lang="zh-TW" altLang="en-US" b="1">
            <a:latin typeface="標楷體" pitchFamily="65" charset="-120"/>
            <a:ea typeface="標楷體" pitchFamily="65" charset="-120"/>
          </a:endParaRPr>
        </a:p>
      </dgm:t>
    </dgm:pt>
    <dgm:pt modelId="{9D24FF67-3931-4985-A898-3A2560AAE226}">
      <dgm:prSet phldrT="[文字]" custT="1">
        <dgm:style>
          <a:lnRef idx="1">
            <a:schemeClr val="accent4"/>
          </a:lnRef>
          <a:fillRef idx="2">
            <a:schemeClr val="accent4"/>
          </a:fillRef>
          <a:effectRef idx="1">
            <a:schemeClr val="accent4"/>
          </a:effectRef>
          <a:fontRef idx="minor">
            <a:schemeClr val="dk1"/>
          </a:fontRef>
        </dgm:style>
      </dgm:prSet>
      <dgm:spPr/>
      <dgm:t>
        <a:bodyPr/>
        <a:lstStyle/>
        <a:p>
          <a:r>
            <a:rPr lang="zh-TW" altLang="en-US" sz="2800" b="1" dirty="0" smtClean="0">
              <a:latin typeface="標楷體" pitchFamily="65" charset="-120"/>
              <a:ea typeface="標楷體" pitchFamily="65" charset="-120"/>
            </a:rPr>
            <a:t>促進學生五育均衡發展</a:t>
          </a:r>
          <a:endParaRPr lang="zh-TW" altLang="en-US" sz="2800" b="1" dirty="0">
            <a:latin typeface="標楷體" pitchFamily="65" charset="-120"/>
            <a:ea typeface="標楷體" pitchFamily="65" charset="-120"/>
          </a:endParaRPr>
        </a:p>
      </dgm:t>
    </dgm:pt>
    <dgm:pt modelId="{D20F06BB-56A0-4741-B053-7486B64659D7}" type="parTrans" cxnId="{8FD76BC8-93D3-4D19-9DA8-F8069ADD2814}">
      <dgm:prSet/>
      <dgm:spPr/>
      <dgm:t>
        <a:bodyPr/>
        <a:lstStyle/>
        <a:p>
          <a:endParaRPr lang="zh-TW" altLang="en-US" b="1">
            <a:latin typeface="標楷體" pitchFamily="65" charset="-120"/>
            <a:ea typeface="標楷體" pitchFamily="65" charset="-120"/>
          </a:endParaRPr>
        </a:p>
      </dgm:t>
    </dgm:pt>
    <dgm:pt modelId="{97A8F4D9-2859-4FDB-BC6F-61117490F58E}" type="sibTrans" cxnId="{8FD76BC8-93D3-4D19-9DA8-F8069ADD2814}">
      <dgm:prSet/>
      <dgm:spPr/>
      <dgm:t>
        <a:bodyPr/>
        <a:lstStyle/>
        <a:p>
          <a:endParaRPr lang="zh-TW" altLang="en-US" b="1">
            <a:latin typeface="標楷體" pitchFamily="65" charset="-120"/>
            <a:ea typeface="標楷體" pitchFamily="65" charset="-120"/>
          </a:endParaRPr>
        </a:p>
      </dgm:t>
    </dgm:pt>
    <dgm:pt modelId="{3D6E57A1-ECFF-4F25-B02A-1B9BDBCCCBBD}">
      <dgm:prSet phldrT="[文字]" custT="1">
        <dgm:style>
          <a:lnRef idx="1">
            <a:schemeClr val="accent2"/>
          </a:lnRef>
          <a:fillRef idx="2">
            <a:schemeClr val="accent2"/>
          </a:fillRef>
          <a:effectRef idx="1">
            <a:schemeClr val="accent2"/>
          </a:effectRef>
          <a:fontRef idx="minor">
            <a:schemeClr val="dk1"/>
          </a:fontRef>
        </dgm:style>
      </dgm:prSet>
      <dgm:spPr/>
      <dgm:t>
        <a:bodyPr/>
        <a:lstStyle/>
        <a:p>
          <a:r>
            <a:rPr lang="zh-TW" altLang="en-US" sz="3200" b="1" dirty="0" smtClean="0">
              <a:latin typeface="標楷體" pitchFamily="65" charset="-120"/>
              <a:ea typeface="標楷體" pitchFamily="65" charset="-120"/>
            </a:rPr>
            <a:t>教育會考</a:t>
          </a:r>
          <a:endParaRPr lang="zh-TW" altLang="en-US" sz="3200" b="1" dirty="0">
            <a:latin typeface="標楷體" pitchFamily="65" charset="-120"/>
            <a:ea typeface="標楷體" pitchFamily="65" charset="-120"/>
          </a:endParaRPr>
        </a:p>
      </dgm:t>
    </dgm:pt>
    <dgm:pt modelId="{60ACEFD1-460F-4769-AB15-D4CE1F483019}" type="parTrans" cxnId="{4DC7E071-DB22-44D3-88B9-D54B7151271C}">
      <dgm:prSet/>
      <dgm:spPr/>
      <dgm:t>
        <a:bodyPr/>
        <a:lstStyle/>
        <a:p>
          <a:endParaRPr lang="zh-TW" altLang="en-US" b="1">
            <a:latin typeface="標楷體" pitchFamily="65" charset="-120"/>
            <a:ea typeface="標楷體" pitchFamily="65" charset="-120"/>
          </a:endParaRPr>
        </a:p>
      </dgm:t>
    </dgm:pt>
    <dgm:pt modelId="{9CC53CED-EDBB-4378-83A6-9605772CA595}" type="sibTrans" cxnId="{4DC7E071-DB22-44D3-88B9-D54B7151271C}">
      <dgm:prSet/>
      <dgm:spPr/>
      <dgm:t>
        <a:bodyPr/>
        <a:lstStyle/>
        <a:p>
          <a:endParaRPr lang="zh-TW" altLang="en-US" b="1">
            <a:latin typeface="標楷體" pitchFamily="65" charset="-120"/>
            <a:ea typeface="標楷體" pitchFamily="65" charset="-120"/>
          </a:endParaRPr>
        </a:p>
      </dgm:t>
    </dgm:pt>
    <dgm:pt modelId="{93B116C7-5BE7-4E96-87E9-8E81A8643AD7}">
      <dgm:prSet phldrT="[文字]" custT="1">
        <dgm:style>
          <a:lnRef idx="1">
            <a:schemeClr val="accent6"/>
          </a:lnRef>
          <a:fillRef idx="2">
            <a:schemeClr val="accent6"/>
          </a:fillRef>
          <a:effectRef idx="1">
            <a:schemeClr val="accent6"/>
          </a:effectRef>
          <a:fontRef idx="minor">
            <a:schemeClr val="dk1"/>
          </a:fontRef>
        </dgm:style>
      </dgm:prSet>
      <dgm:spPr/>
      <dgm:t>
        <a:bodyPr/>
        <a:lstStyle/>
        <a:p>
          <a:r>
            <a:rPr lang="zh-TW" altLang="en-US" sz="2500" b="1" dirty="0" smtClean="0">
              <a:latin typeface="標楷體" pitchFamily="65" charset="-120"/>
              <a:ea typeface="標楷體" pitchFamily="65" charset="-120"/>
            </a:rPr>
            <a:t>嚴謹、公平、公開、公正的過程</a:t>
          </a:r>
          <a:endParaRPr lang="zh-TW" altLang="en-US" sz="2500" b="1" dirty="0">
            <a:latin typeface="標楷體" pitchFamily="65" charset="-120"/>
            <a:ea typeface="標楷體" pitchFamily="65" charset="-120"/>
          </a:endParaRPr>
        </a:p>
      </dgm:t>
    </dgm:pt>
    <dgm:pt modelId="{8B1EB74D-BE9F-4C92-ACBC-E9AD233D6E23}" type="parTrans" cxnId="{2F2CF382-263B-43C3-A369-B3164EFE359D}">
      <dgm:prSet/>
      <dgm:spPr/>
      <dgm:t>
        <a:bodyPr/>
        <a:lstStyle/>
        <a:p>
          <a:endParaRPr lang="zh-TW" altLang="en-US" b="1">
            <a:latin typeface="標楷體" pitchFamily="65" charset="-120"/>
            <a:ea typeface="標楷體" pitchFamily="65" charset="-120"/>
          </a:endParaRPr>
        </a:p>
      </dgm:t>
    </dgm:pt>
    <dgm:pt modelId="{9F74D398-BF7A-46CC-9A28-6BD76B98C1D5}" type="sibTrans" cxnId="{2F2CF382-263B-43C3-A369-B3164EFE359D}">
      <dgm:prSet/>
      <dgm:spPr/>
      <dgm:t>
        <a:bodyPr/>
        <a:lstStyle/>
        <a:p>
          <a:endParaRPr lang="zh-TW" altLang="en-US" b="1">
            <a:latin typeface="標楷體" pitchFamily="65" charset="-120"/>
            <a:ea typeface="標楷體" pitchFamily="65" charset="-120"/>
          </a:endParaRPr>
        </a:p>
      </dgm:t>
    </dgm:pt>
    <dgm:pt modelId="{0FE808F6-8F4F-4C7D-88AB-5BF759DBE016}">
      <dgm:prSet phldrT="[文字]" custT="1">
        <dgm:style>
          <a:lnRef idx="1">
            <a:schemeClr val="accent6"/>
          </a:lnRef>
          <a:fillRef idx="2">
            <a:schemeClr val="accent6"/>
          </a:fillRef>
          <a:effectRef idx="1">
            <a:schemeClr val="accent6"/>
          </a:effectRef>
          <a:fontRef idx="minor">
            <a:schemeClr val="dk1"/>
          </a:fontRef>
        </dgm:style>
      </dgm:prSet>
      <dgm:spPr/>
      <dgm:t>
        <a:bodyPr/>
        <a:lstStyle/>
        <a:p>
          <a:r>
            <a:rPr lang="zh-TW" altLang="en-US" sz="2500" b="1" dirty="0" smtClean="0">
              <a:latin typeface="標楷體" pitchFamily="65" charset="-120"/>
              <a:ea typeface="標楷體" pitchFamily="65" charset="-120"/>
            </a:rPr>
            <a:t>確保國中學生學力品質</a:t>
          </a:r>
          <a:endParaRPr lang="zh-TW" altLang="en-US" sz="2500" b="1" dirty="0">
            <a:latin typeface="標楷體" pitchFamily="65" charset="-120"/>
            <a:ea typeface="標楷體" pitchFamily="65" charset="-120"/>
          </a:endParaRPr>
        </a:p>
      </dgm:t>
    </dgm:pt>
    <dgm:pt modelId="{32CCA704-C4CA-469F-A9E1-C7AC5B37B6A0}" type="parTrans" cxnId="{3A3EC6E7-D8C6-428C-A636-372EACDFA34D}">
      <dgm:prSet/>
      <dgm:spPr/>
      <dgm:t>
        <a:bodyPr/>
        <a:lstStyle/>
        <a:p>
          <a:endParaRPr lang="zh-TW" altLang="en-US">
            <a:latin typeface="標楷體" pitchFamily="65" charset="-120"/>
            <a:ea typeface="標楷體" pitchFamily="65" charset="-120"/>
          </a:endParaRPr>
        </a:p>
      </dgm:t>
    </dgm:pt>
    <dgm:pt modelId="{E350F7B5-FE3E-4D15-A9D5-7E06484CC3A3}" type="sibTrans" cxnId="{3A3EC6E7-D8C6-428C-A636-372EACDFA34D}">
      <dgm:prSet/>
      <dgm:spPr/>
      <dgm:t>
        <a:bodyPr/>
        <a:lstStyle/>
        <a:p>
          <a:endParaRPr lang="zh-TW" altLang="en-US">
            <a:latin typeface="標楷體" pitchFamily="65" charset="-120"/>
            <a:ea typeface="標楷體" pitchFamily="65" charset="-120"/>
          </a:endParaRPr>
        </a:p>
      </dgm:t>
    </dgm:pt>
    <dgm:pt modelId="{E912D80C-F1F6-47BA-B13E-F9AC2FA84EB1}" type="pres">
      <dgm:prSet presAssocID="{2E90CF65-C4E5-4C3D-A2FA-1369B3AEE429}" presName="Name0" presStyleCnt="0">
        <dgm:presLayoutVars>
          <dgm:dir/>
          <dgm:animLvl val="lvl"/>
          <dgm:resizeHandles val="exact"/>
        </dgm:presLayoutVars>
      </dgm:prSet>
      <dgm:spPr/>
      <dgm:t>
        <a:bodyPr/>
        <a:lstStyle/>
        <a:p>
          <a:endParaRPr lang="zh-TW" altLang="en-US"/>
        </a:p>
      </dgm:t>
    </dgm:pt>
    <dgm:pt modelId="{CD62DEE3-3095-447E-854E-E1295E27B18A}" type="pres">
      <dgm:prSet presAssocID="{12921D4E-9E2F-43AD-89EC-0E65664673DE}" presName="linNode" presStyleCnt="0"/>
      <dgm:spPr/>
    </dgm:pt>
    <dgm:pt modelId="{CF8C3C36-7F2C-4B11-875A-CFCDF0FBDB8A}" type="pres">
      <dgm:prSet presAssocID="{12921D4E-9E2F-43AD-89EC-0E65664673DE}" presName="parentText" presStyleLbl="node1" presStyleIdx="0" presStyleCnt="3">
        <dgm:presLayoutVars>
          <dgm:chMax val="1"/>
          <dgm:bulletEnabled val="1"/>
        </dgm:presLayoutVars>
      </dgm:prSet>
      <dgm:spPr/>
      <dgm:t>
        <a:bodyPr/>
        <a:lstStyle/>
        <a:p>
          <a:endParaRPr lang="zh-TW" altLang="en-US"/>
        </a:p>
      </dgm:t>
    </dgm:pt>
    <dgm:pt modelId="{C28C4315-6606-4761-8C8C-258AE881EE35}" type="pres">
      <dgm:prSet presAssocID="{12921D4E-9E2F-43AD-89EC-0E65664673DE}" presName="descendantText" presStyleLbl="alignAccFollowNode1" presStyleIdx="0" presStyleCnt="3" custScaleY="96859">
        <dgm:presLayoutVars>
          <dgm:bulletEnabled val="1"/>
        </dgm:presLayoutVars>
      </dgm:prSet>
      <dgm:spPr/>
      <dgm:t>
        <a:bodyPr/>
        <a:lstStyle/>
        <a:p>
          <a:endParaRPr lang="zh-TW" altLang="en-US"/>
        </a:p>
      </dgm:t>
    </dgm:pt>
    <dgm:pt modelId="{1E5748A8-A6CC-4382-9511-94B42A7ED813}" type="pres">
      <dgm:prSet presAssocID="{A276D5C8-A2F7-4E0C-873B-4F9500BFFB28}" presName="sp" presStyleCnt="0"/>
      <dgm:spPr/>
    </dgm:pt>
    <dgm:pt modelId="{BDC497A6-B57A-4000-B3EF-7E33403E1C1A}" type="pres">
      <dgm:prSet presAssocID="{2ACA8C43-6334-4980-A7C2-557C84CCBB87}" presName="linNode" presStyleCnt="0"/>
      <dgm:spPr/>
    </dgm:pt>
    <dgm:pt modelId="{A77E6328-D9BB-46BA-ABE6-26B075A9E726}" type="pres">
      <dgm:prSet presAssocID="{2ACA8C43-6334-4980-A7C2-557C84CCBB87}" presName="parentText" presStyleLbl="node1" presStyleIdx="1" presStyleCnt="3">
        <dgm:presLayoutVars>
          <dgm:chMax val="1"/>
          <dgm:bulletEnabled val="1"/>
        </dgm:presLayoutVars>
      </dgm:prSet>
      <dgm:spPr/>
      <dgm:t>
        <a:bodyPr/>
        <a:lstStyle/>
        <a:p>
          <a:endParaRPr lang="zh-TW" altLang="en-US"/>
        </a:p>
      </dgm:t>
    </dgm:pt>
    <dgm:pt modelId="{5C18EEC9-0A5F-41CC-BD1D-1E8CE14B7605}" type="pres">
      <dgm:prSet presAssocID="{2ACA8C43-6334-4980-A7C2-557C84CCBB87}" presName="descendantText" presStyleLbl="alignAccFollowNode1" presStyleIdx="1" presStyleCnt="3">
        <dgm:presLayoutVars>
          <dgm:bulletEnabled val="1"/>
        </dgm:presLayoutVars>
      </dgm:prSet>
      <dgm:spPr/>
      <dgm:t>
        <a:bodyPr/>
        <a:lstStyle/>
        <a:p>
          <a:endParaRPr lang="zh-TW" altLang="en-US"/>
        </a:p>
      </dgm:t>
    </dgm:pt>
    <dgm:pt modelId="{BB5A5952-6F01-49F6-8E74-9CCADF5262FE}" type="pres">
      <dgm:prSet presAssocID="{EBDA2B40-219B-423F-BC08-A99ACB728959}" presName="sp" presStyleCnt="0"/>
      <dgm:spPr/>
    </dgm:pt>
    <dgm:pt modelId="{5C567BB6-FE23-451D-BB0A-07986CCAF95F}" type="pres">
      <dgm:prSet presAssocID="{3D6E57A1-ECFF-4F25-B02A-1B9BDBCCCBBD}" presName="linNode" presStyleCnt="0"/>
      <dgm:spPr/>
    </dgm:pt>
    <dgm:pt modelId="{52395DD6-F666-4D0F-96C2-0F5D9E7D6C20}" type="pres">
      <dgm:prSet presAssocID="{3D6E57A1-ECFF-4F25-B02A-1B9BDBCCCBBD}" presName="parentText" presStyleLbl="node1" presStyleIdx="2" presStyleCnt="3">
        <dgm:presLayoutVars>
          <dgm:chMax val="1"/>
          <dgm:bulletEnabled val="1"/>
        </dgm:presLayoutVars>
      </dgm:prSet>
      <dgm:spPr/>
      <dgm:t>
        <a:bodyPr/>
        <a:lstStyle/>
        <a:p>
          <a:endParaRPr lang="zh-TW" altLang="en-US"/>
        </a:p>
      </dgm:t>
    </dgm:pt>
    <dgm:pt modelId="{85449B0E-D906-48E7-940E-C425A6CF9F36}" type="pres">
      <dgm:prSet presAssocID="{3D6E57A1-ECFF-4F25-B02A-1B9BDBCCCBBD}" presName="descendantText" presStyleLbl="alignAccFollowNode1" presStyleIdx="2" presStyleCnt="3">
        <dgm:presLayoutVars>
          <dgm:bulletEnabled val="1"/>
        </dgm:presLayoutVars>
      </dgm:prSet>
      <dgm:spPr/>
      <dgm:t>
        <a:bodyPr/>
        <a:lstStyle/>
        <a:p>
          <a:endParaRPr lang="zh-TW" altLang="en-US"/>
        </a:p>
      </dgm:t>
    </dgm:pt>
  </dgm:ptLst>
  <dgm:cxnLst>
    <dgm:cxn modelId="{FED03FF3-9027-469A-A3BB-1D2EEE606C99}" srcId="{12921D4E-9E2F-43AD-89EC-0E65664673DE}" destId="{F5C3921B-4F42-493F-BDA0-929A959142DD}" srcOrd="0" destOrd="0" parTransId="{D9102735-9A4D-4C84-A80C-8D3E15508137}" sibTransId="{6F768EF3-032C-42BA-AA11-E0D37433B6A3}"/>
    <dgm:cxn modelId="{C998D8FB-4255-404A-ACDA-65A091CC49DF}" type="presOf" srcId="{9D24FF67-3931-4985-A898-3A2560AAE226}" destId="{5C18EEC9-0A5F-41CC-BD1D-1E8CE14B7605}" srcOrd="0" destOrd="0" presId="urn:microsoft.com/office/officeart/2005/8/layout/vList5"/>
    <dgm:cxn modelId="{01FFF311-CA87-45A4-A524-B43A85E3166E}" type="presOf" srcId="{2E90CF65-C4E5-4C3D-A2FA-1369B3AEE429}" destId="{E912D80C-F1F6-47BA-B13E-F9AC2FA84EB1}" srcOrd="0" destOrd="0" presId="urn:microsoft.com/office/officeart/2005/8/layout/vList5"/>
    <dgm:cxn modelId="{3A3EC6E7-D8C6-428C-A636-372EACDFA34D}" srcId="{3D6E57A1-ECFF-4F25-B02A-1B9BDBCCCBBD}" destId="{0FE808F6-8F4F-4C7D-88AB-5BF759DBE016}" srcOrd="1" destOrd="0" parTransId="{32CCA704-C4CA-469F-A9E1-C7AC5B37B6A0}" sibTransId="{E350F7B5-FE3E-4D15-A9D5-7E06484CC3A3}"/>
    <dgm:cxn modelId="{2CB55DAC-A982-4482-8E8B-8300D2177CCD}" type="presOf" srcId="{3D6E57A1-ECFF-4F25-B02A-1B9BDBCCCBBD}" destId="{52395DD6-F666-4D0F-96C2-0F5D9E7D6C20}" srcOrd="0" destOrd="0" presId="urn:microsoft.com/office/officeart/2005/8/layout/vList5"/>
    <dgm:cxn modelId="{219CD552-DAB5-42AF-A8E0-A5446BA342CF}" type="presOf" srcId="{93B116C7-5BE7-4E96-87E9-8E81A8643AD7}" destId="{85449B0E-D906-48E7-940E-C425A6CF9F36}" srcOrd="0" destOrd="0" presId="urn:microsoft.com/office/officeart/2005/8/layout/vList5"/>
    <dgm:cxn modelId="{8FD76BC8-93D3-4D19-9DA8-F8069ADD2814}" srcId="{2ACA8C43-6334-4980-A7C2-557C84CCBB87}" destId="{9D24FF67-3931-4985-A898-3A2560AAE226}" srcOrd="0" destOrd="0" parTransId="{D20F06BB-56A0-4741-B053-7486B64659D7}" sibTransId="{97A8F4D9-2859-4FDB-BC6F-61117490F58E}"/>
    <dgm:cxn modelId="{532399F6-5949-4A0B-8A3D-343F0C1C2C13}" type="presOf" srcId="{12921D4E-9E2F-43AD-89EC-0E65664673DE}" destId="{CF8C3C36-7F2C-4B11-875A-CFCDF0FBDB8A}" srcOrd="0" destOrd="0" presId="urn:microsoft.com/office/officeart/2005/8/layout/vList5"/>
    <dgm:cxn modelId="{F6438472-FA03-4987-BEB1-132A02D546E0}" type="presOf" srcId="{2ACA8C43-6334-4980-A7C2-557C84CCBB87}" destId="{A77E6328-D9BB-46BA-ABE6-26B075A9E726}" srcOrd="0" destOrd="0" presId="urn:microsoft.com/office/officeart/2005/8/layout/vList5"/>
    <dgm:cxn modelId="{1BB61EF1-7213-405B-B92A-81DCD1F7EE92}" type="presOf" srcId="{F5C3921B-4F42-493F-BDA0-929A959142DD}" destId="{C28C4315-6606-4761-8C8C-258AE881EE35}" srcOrd="0" destOrd="0" presId="urn:microsoft.com/office/officeart/2005/8/layout/vList5"/>
    <dgm:cxn modelId="{0D523496-6B8F-408D-8B2A-DC05A011AD00}" type="presOf" srcId="{0FE808F6-8F4F-4C7D-88AB-5BF759DBE016}" destId="{85449B0E-D906-48E7-940E-C425A6CF9F36}" srcOrd="0" destOrd="1" presId="urn:microsoft.com/office/officeart/2005/8/layout/vList5"/>
    <dgm:cxn modelId="{5725BAE9-D2DC-4DC5-A513-FB52A754D4FB}" srcId="{2E90CF65-C4E5-4C3D-A2FA-1369B3AEE429}" destId="{2ACA8C43-6334-4980-A7C2-557C84CCBB87}" srcOrd="1" destOrd="0" parTransId="{E7A842E6-7E0B-4465-A493-2ED523B9E1BA}" sibTransId="{EBDA2B40-219B-423F-BC08-A99ACB728959}"/>
    <dgm:cxn modelId="{4DC7E071-DB22-44D3-88B9-D54B7151271C}" srcId="{2E90CF65-C4E5-4C3D-A2FA-1369B3AEE429}" destId="{3D6E57A1-ECFF-4F25-B02A-1B9BDBCCCBBD}" srcOrd="2" destOrd="0" parTransId="{60ACEFD1-460F-4769-AB15-D4CE1F483019}" sibTransId="{9CC53CED-EDBB-4378-83A6-9605772CA595}"/>
    <dgm:cxn modelId="{2F2CF382-263B-43C3-A369-B3164EFE359D}" srcId="{3D6E57A1-ECFF-4F25-B02A-1B9BDBCCCBBD}" destId="{93B116C7-5BE7-4E96-87E9-8E81A8643AD7}" srcOrd="0" destOrd="0" parTransId="{8B1EB74D-BE9F-4C92-ACBC-E9AD233D6E23}" sibTransId="{9F74D398-BF7A-46CC-9A28-6BD76B98C1D5}"/>
    <dgm:cxn modelId="{3D5308C3-AAAE-478E-AD79-8A8A3204E201}" srcId="{2E90CF65-C4E5-4C3D-A2FA-1369B3AEE429}" destId="{12921D4E-9E2F-43AD-89EC-0E65664673DE}" srcOrd="0" destOrd="0" parTransId="{8392BB44-C659-4CC7-B08C-51E67922D635}" sibTransId="{A276D5C8-A2F7-4E0C-873B-4F9500BFFB28}"/>
    <dgm:cxn modelId="{F5316F3C-1EDA-47F2-B86A-F354C5F1A570}" type="presParOf" srcId="{E912D80C-F1F6-47BA-B13E-F9AC2FA84EB1}" destId="{CD62DEE3-3095-447E-854E-E1295E27B18A}" srcOrd="0" destOrd="0" presId="urn:microsoft.com/office/officeart/2005/8/layout/vList5"/>
    <dgm:cxn modelId="{C5EBC7CF-BAD0-4886-A767-960339F89F38}" type="presParOf" srcId="{CD62DEE3-3095-447E-854E-E1295E27B18A}" destId="{CF8C3C36-7F2C-4B11-875A-CFCDF0FBDB8A}" srcOrd="0" destOrd="0" presId="urn:microsoft.com/office/officeart/2005/8/layout/vList5"/>
    <dgm:cxn modelId="{48CD444A-03E9-4715-AE5C-99A47D380A47}" type="presParOf" srcId="{CD62DEE3-3095-447E-854E-E1295E27B18A}" destId="{C28C4315-6606-4761-8C8C-258AE881EE35}" srcOrd="1" destOrd="0" presId="urn:microsoft.com/office/officeart/2005/8/layout/vList5"/>
    <dgm:cxn modelId="{045039FD-5A15-4869-9558-FB809537D1D3}" type="presParOf" srcId="{E912D80C-F1F6-47BA-B13E-F9AC2FA84EB1}" destId="{1E5748A8-A6CC-4382-9511-94B42A7ED813}" srcOrd="1" destOrd="0" presId="urn:microsoft.com/office/officeart/2005/8/layout/vList5"/>
    <dgm:cxn modelId="{104093B3-5265-4FF7-9146-EBD83992F936}" type="presParOf" srcId="{E912D80C-F1F6-47BA-B13E-F9AC2FA84EB1}" destId="{BDC497A6-B57A-4000-B3EF-7E33403E1C1A}" srcOrd="2" destOrd="0" presId="urn:microsoft.com/office/officeart/2005/8/layout/vList5"/>
    <dgm:cxn modelId="{E2B61BF5-B59B-4A74-9F3F-5689FD668D3C}" type="presParOf" srcId="{BDC497A6-B57A-4000-B3EF-7E33403E1C1A}" destId="{A77E6328-D9BB-46BA-ABE6-26B075A9E726}" srcOrd="0" destOrd="0" presId="urn:microsoft.com/office/officeart/2005/8/layout/vList5"/>
    <dgm:cxn modelId="{BB657021-991D-4430-AC85-6604DBFFF0D3}" type="presParOf" srcId="{BDC497A6-B57A-4000-B3EF-7E33403E1C1A}" destId="{5C18EEC9-0A5F-41CC-BD1D-1E8CE14B7605}" srcOrd="1" destOrd="0" presId="urn:microsoft.com/office/officeart/2005/8/layout/vList5"/>
    <dgm:cxn modelId="{58B18545-4F2C-44E1-8FD2-629877CF7FAB}" type="presParOf" srcId="{E912D80C-F1F6-47BA-B13E-F9AC2FA84EB1}" destId="{BB5A5952-6F01-49F6-8E74-9CCADF5262FE}" srcOrd="3" destOrd="0" presId="urn:microsoft.com/office/officeart/2005/8/layout/vList5"/>
    <dgm:cxn modelId="{76A02693-E665-4FD7-8E8C-BDDC7D135876}" type="presParOf" srcId="{E912D80C-F1F6-47BA-B13E-F9AC2FA84EB1}" destId="{5C567BB6-FE23-451D-BB0A-07986CCAF95F}" srcOrd="4" destOrd="0" presId="urn:microsoft.com/office/officeart/2005/8/layout/vList5"/>
    <dgm:cxn modelId="{79C8261A-5763-44F2-BBBD-284C9E433036}" type="presParOf" srcId="{5C567BB6-FE23-451D-BB0A-07986CCAF95F}" destId="{52395DD6-F666-4D0F-96C2-0F5D9E7D6C20}" srcOrd="0" destOrd="0" presId="urn:microsoft.com/office/officeart/2005/8/layout/vList5"/>
    <dgm:cxn modelId="{D4B90D0A-4795-4538-9AE1-33A119BC60C7}" type="presParOf" srcId="{5C567BB6-FE23-451D-BB0A-07986CCAF95F}" destId="{85449B0E-D906-48E7-940E-C425A6CF9F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456A9-27E8-4B29-9187-F811E4284B14}" type="doc">
      <dgm:prSet loTypeId="urn:microsoft.com/office/officeart/2005/8/layout/chevron1" loCatId="process" qsTypeId="urn:microsoft.com/office/officeart/2005/8/quickstyle/simple2" qsCatId="simple" csTypeId="urn:microsoft.com/office/officeart/2005/8/colors/colorful4" csCatId="colorful" phldr="1"/>
      <dgm:spPr/>
    </dgm:pt>
    <dgm:pt modelId="{628A3266-2FA6-4608-A8D8-20C122DFF17A}">
      <dgm:prSet phldrT="[文字]"/>
      <dgm:spPr/>
      <dgm:t>
        <a:bodyPr/>
        <a:lstStyle/>
        <a:p>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均質</a:t>
          </a: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
          </a:r>
          <a:b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b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優質化</a:t>
          </a:r>
          <a:endParaRPr lang="zh-TW" altLang="en-US" b="1" dirty="0">
            <a:effectLst>
              <a:outerShdw blurRad="38100" dist="38100" dir="2700000" algn="tl">
                <a:srgbClr val="000000">
                  <a:alpha val="43137"/>
                </a:srgbClr>
              </a:outerShdw>
            </a:effectLst>
            <a:latin typeface="標楷體" pitchFamily="65" charset="-120"/>
            <a:ea typeface="標楷體" pitchFamily="65" charset="-120"/>
          </a:endParaRPr>
        </a:p>
      </dgm:t>
    </dgm:pt>
    <dgm:pt modelId="{B68BC427-C734-4AFD-9534-1725FE7E8F90}" type="parTrans" cxnId="{A8C8FDA6-8EDF-4BEE-A3EE-FA8CF7ABA2DF}">
      <dgm:prSet/>
      <dgm:spPr/>
      <dgm:t>
        <a:bodyPr/>
        <a:lstStyle/>
        <a:p>
          <a:endParaRPr lang="zh-TW" altLang="en-US"/>
        </a:p>
      </dgm:t>
    </dgm:pt>
    <dgm:pt modelId="{F39925CF-3DC1-45D0-BEC7-8114BD78D1E8}" type="sibTrans" cxnId="{A8C8FDA6-8EDF-4BEE-A3EE-FA8CF7ABA2DF}">
      <dgm:prSet/>
      <dgm:spPr/>
      <dgm:t>
        <a:bodyPr/>
        <a:lstStyle/>
        <a:p>
          <a:endParaRPr lang="zh-TW" altLang="en-US"/>
        </a:p>
      </dgm:t>
    </dgm:pt>
    <dgm:pt modelId="{1B229E65-FAE7-4C3C-B679-18514525F5F0}">
      <dgm:prSet phldrT="[文字]"/>
      <dgm:spPr/>
      <dgm:t>
        <a:bodyPr/>
        <a:lstStyle/>
        <a:p>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學校</a:t>
          </a: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
          </a:r>
          <a:b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b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評鑑</a:t>
          </a:r>
          <a:endParaRPr lang="zh-TW" altLang="en-US" b="1" dirty="0">
            <a:effectLst>
              <a:outerShdw blurRad="38100" dist="38100" dir="2700000" algn="tl">
                <a:srgbClr val="000000">
                  <a:alpha val="43137"/>
                </a:srgbClr>
              </a:outerShdw>
            </a:effectLst>
            <a:latin typeface="標楷體" pitchFamily="65" charset="-120"/>
            <a:ea typeface="標楷體" pitchFamily="65" charset="-120"/>
          </a:endParaRPr>
        </a:p>
      </dgm:t>
    </dgm:pt>
    <dgm:pt modelId="{873EA739-05F6-45F3-8A93-187E4B37342C}" type="parTrans" cxnId="{7995E0CE-271A-46FC-AD8B-E552D8BCDF63}">
      <dgm:prSet/>
      <dgm:spPr/>
      <dgm:t>
        <a:bodyPr/>
        <a:lstStyle/>
        <a:p>
          <a:endParaRPr lang="zh-TW" altLang="en-US"/>
        </a:p>
      </dgm:t>
    </dgm:pt>
    <dgm:pt modelId="{08687F92-3280-4501-B102-B548194D523E}" type="sibTrans" cxnId="{7995E0CE-271A-46FC-AD8B-E552D8BCDF63}">
      <dgm:prSet/>
      <dgm:spPr/>
      <dgm:t>
        <a:bodyPr/>
        <a:lstStyle/>
        <a:p>
          <a:endParaRPr lang="zh-TW" altLang="en-US"/>
        </a:p>
      </dgm:t>
    </dgm:pt>
    <dgm:pt modelId="{E3D4300C-BF7C-43E4-8EA9-B5B9EB9829F9}">
      <dgm:prSet phldrT="[文字]"/>
      <dgm:spPr/>
      <dgm:t>
        <a:bodyPr/>
        <a:lstStyle/>
        <a:p>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優質學校</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認證</a:t>
          </a:r>
          <a:endParaRPr lang="zh-TW" altLang="en-US"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dgm:t>
    </dgm:pt>
    <dgm:pt modelId="{70B70090-C77D-436E-90B6-90AED5CEC9FA}" type="parTrans" cxnId="{0B602EFB-330B-4E11-BDA5-6EAB95A72BC4}">
      <dgm:prSet/>
      <dgm:spPr/>
      <dgm:t>
        <a:bodyPr/>
        <a:lstStyle/>
        <a:p>
          <a:endParaRPr lang="zh-TW" altLang="en-US"/>
        </a:p>
      </dgm:t>
    </dgm:pt>
    <dgm:pt modelId="{957FCF50-5293-40E8-A30C-F3F7F3284040}" type="sibTrans" cxnId="{0B602EFB-330B-4E11-BDA5-6EAB95A72BC4}">
      <dgm:prSet/>
      <dgm:spPr/>
      <dgm:t>
        <a:bodyPr/>
        <a:lstStyle/>
        <a:p>
          <a:endParaRPr lang="zh-TW" altLang="en-US"/>
        </a:p>
      </dgm:t>
    </dgm:pt>
    <dgm:pt modelId="{C2235964-4D18-41B7-9466-E620DBF81847}">
      <dgm:prSet phldrT="[文字]"/>
      <dgm:spPr/>
      <dgm:t>
        <a:bodyPr/>
        <a:lstStyle/>
        <a:p>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優質</a:t>
          </a: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學校</a:t>
          </a:r>
          <a:endParaRPr lang="zh-TW" altLang="en-US"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dgm:t>
    </dgm:pt>
    <dgm:pt modelId="{C99BE8B9-3774-4CE1-AFEB-58942B83BA4F}" type="parTrans" cxnId="{9DFCFCF9-589A-4034-8B38-05E2703D1B3A}">
      <dgm:prSet/>
      <dgm:spPr/>
      <dgm:t>
        <a:bodyPr/>
        <a:lstStyle/>
        <a:p>
          <a:endParaRPr lang="zh-TW" altLang="en-US"/>
        </a:p>
      </dgm:t>
    </dgm:pt>
    <dgm:pt modelId="{837A689F-EE59-4540-8899-86152D5AA269}" type="sibTrans" cxnId="{9DFCFCF9-589A-4034-8B38-05E2703D1B3A}">
      <dgm:prSet/>
      <dgm:spPr/>
      <dgm:t>
        <a:bodyPr/>
        <a:lstStyle/>
        <a:p>
          <a:endParaRPr lang="zh-TW" altLang="en-US"/>
        </a:p>
      </dgm:t>
    </dgm:pt>
    <dgm:pt modelId="{535ECAC0-45ED-4FAC-952F-447E245EE5C6}" type="pres">
      <dgm:prSet presAssocID="{671456A9-27E8-4B29-9187-F811E4284B14}" presName="Name0" presStyleCnt="0">
        <dgm:presLayoutVars>
          <dgm:dir/>
          <dgm:animLvl val="lvl"/>
          <dgm:resizeHandles val="exact"/>
        </dgm:presLayoutVars>
      </dgm:prSet>
      <dgm:spPr/>
    </dgm:pt>
    <dgm:pt modelId="{F046F780-4D24-4C61-B3A1-528C026F7C3A}" type="pres">
      <dgm:prSet presAssocID="{628A3266-2FA6-4608-A8D8-20C122DFF17A}" presName="parTxOnly" presStyleLbl="node1" presStyleIdx="0" presStyleCnt="4">
        <dgm:presLayoutVars>
          <dgm:chMax val="0"/>
          <dgm:chPref val="0"/>
          <dgm:bulletEnabled val="1"/>
        </dgm:presLayoutVars>
      </dgm:prSet>
      <dgm:spPr/>
      <dgm:t>
        <a:bodyPr/>
        <a:lstStyle/>
        <a:p>
          <a:endParaRPr lang="zh-TW" altLang="en-US"/>
        </a:p>
      </dgm:t>
    </dgm:pt>
    <dgm:pt modelId="{A1647C5B-620D-4233-B78A-096901C5DB5C}" type="pres">
      <dgm:prSet presAssocID="{F39925CF-3DC1-45D0-BEC7-8114BD78D1E8}" presName="parTxOnlySpace" presStyleCnt="0"/>
      <dgm:spPr/>
    </dgm:pt>
    <dgm:pt modelId="{70118028-91C3-4748-ACDA-3C2AF2DE2FAA}" type="pres">
      <dgm:prSet presAssocID="{1B229E65-FAE7-4C3C-B679-18514525F5F0}" presName="parTxOnly" presStyleLbl="node1" presStyleIdx="1" presStyleCnt="4">
        <dgm:presLayoutVars>
          <dgm:chMax val="0"/>
          <dgm:chPref val="0"/>
          <dgm:bulletEnabled val="1"/>
        </dgm:presLayoutVars>
      </dgm:prSet>
      <dgm:spPr/>
      <dgm:t>
        <a:bodyPr/>
        <a:lstStyle/>
        <a:p>
          <a:endParaRPr lang="zh-TW" altLang="en-US"/>
        </a:p>
      </dgm:t>
    </dgm:pt>
    <dgm:pt modelId="{7CEA28EB-B46A-495A-A02E-5D42B71F9129}" type="pres">
      <dgm:prSet presAssocID="{08687F92-3280-4501-B102-B548194D523E}" presName="parTxOnlySpace" presStyleCnt="0"/>
      <dgm:spPr/>
    </dgm:pt>
    <dgm:pt modelId="{C6A3C123-AD71-48A9-8F2D-6317BF787DF3}" type="pres">
      <dgm:prSet presAssocID="{E3D4300C-BF7C-43E4-8EA9-B5B9EB9829F9}" presName="parTxOnly" presStyleLbl="node1" presStyleIdx="2" presStyleCnt="4">
        <dgm:presLayoutVars>
          <dgm:chMax val="0"/>
          <dgm:chPref val="0"/>
          <dgm:bulletEnabled val="1"/>
        </dgm:presLayoutVars>
      </dgm:prSet>
      <dgm:spPr/>
      <dgm:t>
        <a:bodyPr/>
        <a:lstStyle/>
        <a:p>
          <a:endParaRPr lang="zh-TW" altLang="en-US"/>
        </a:p>
      </dgm:t>
    </dgm:pt>
    <dgm:pt modelId="{A240D6CA-A0AD-4D1D-95C0-2B27F54B2D5D}" type="pres">
      <dgm:prSet presAssocID="{957FCF50-5293-40E8-A30C-F3F7F3284040}" presName="parTxOnlySpace" presStyleCnt="0"/>
      <dgm:spPr/>
    </dgm:pt>
    <dgm:pt modelId="{BF5BDDD3-DCCB-4D26-A254-3644B8242548}" type="pres">
      <dgm:prSet presAssocID="{C2235964-4D18-41B7-9466-E620DBF81847}" presName="parTxOnly" presStyleLbl="node1" presStyleIdx="3" presStyleCnt="4" custLinFactNeighborX="-18822" custLinFactNeighborY="-4683">
        <dgm:presLayoutVars>
          <dgm:chMax val="0"/>
          <dgm:chPref val="0"/>
          <dgm:bulletEnabled val="1"/>
        </dgm:presLayoutVars>
      </dgm:prSet>
      <dgm:spPr/>
      <dgm:t>
        <a:bodyPr/>
        <a:lstStyle/>
        <a:p>
          <a:endParaRPr lang="zh-TW" altLang="en-US"/>
        </a:p>
      </dgm:t>
    </dgm:pt>
  </dgm:ptLst>
  <dgm:cxnLst>
    <dgm:cxn modelId="{0B602EFB-330B-4E11-BDA5-6EAB95A72BC4}" srcId="{671456A9-27E8-4B29-9187-F811E4284B14}" destId="{E3D4300C-BF7C-43E4-8EA9-B5B9EB9829F9}" srcOrd="2" destOrd="0" parTransId="{70B70090-C77D-436E-90B6-90AED5CEC9FA}" sibTransId="{957FCF50-5293-40E8-A30C-F3F7F3284040}"/>
    <dgm:cxn modelId="{97AD9412-453F-470B-B5EC-ABDC737CC6C9}" type="presOf" srcId="{E3D4300C-BF7C-43E4-8EA9-B5B9EB9829F9}" destId="{C6A3C123-AD71-48A9-8F2D-6317BF787DF3}" srcOrd="0" destOrd="0" presId="urn:microsoft.com/office/officeart/2005/8/layout/chevron1"/>
    <dgm:cxn modelId="{A8C8FDA6-8EDF-4BEE-A3EE-FA8CF7ABA2DF}" srcId="{671456A9-27E8-4B29-9187-F811E4284B14}" destId="{628A3266-2FA6-4608-A8D8-20C122DFF17A}" srcOrd="0" destOrd="0" parTransId="{B68BC427-C734-4AFD-9534-1725FE7E8F90}" sibTransId="{F39925CF-3DC1-45D0-BEC7-8114BD78D1E8}"/>
    <dgm:cxn modelId="{7995E0CE-271A-46FC-AD8B-E552D8BCDF63}" srcId="{671456A9-27E8-4B29-9187-F811E4284B14}" destId="{1B229E65-FAE7-4C3C-B679-18514525F5F0}" srcOrd="1" destOrd="0" parTransId="{873EA739-05F6-45F3-8A93-187E4B37342C}" sibTransId="{08687F92-3280-4501-B102-B548194D523E}"/>
    <dgm:cxn modelId="{087C09F8-A841-4271-B3CB-1BF67943BFAA}" type="presOf" srcId="{671456A9-27E8-4B29-9187-F811E4284B14}" destId="{535ECAC0-45ED-4FAC-952F-447E245EE5C6}" srcOrd="0" destOrd="0" presId="urn:microsoft.com/office/officeart/2005/8/layout/chevron1"/>
    <dgm:cxn modelId="{6EE8D994-4F45-4420-B451-9AA16C0E0981}" type="presOf" srcId="{628A3266-2FA6-4608-A8D8-20C122DFF17A}" destId="{F046F780-4D24-4C61-B3A1-528C026F7C3A}" srcOrd="0" destOrd="0" presId="urn:microsoft.com/office/officeart/2005/8/layout/chevron1"/>
    <dgm:cxn modelId="{9DFCFCF9-589A-4034-8B38-05E2703D1B3A}" srcId="{671456A9-27E8-4B29-9187-F811E4284B14}" destId="{C2235964-4D18-41B7-9466-E620DBF81847}" srcOrd="3" destOrd="0" parTransId="{C99BE8B9-3774-4CE1-AFEB-58942B83BA4F}" sibTransId="{837A689F-EE59-4540-8899-86152D5AA269}"/>
    <dgm:cxn modelId="{F80C5847-3564-4D02-AA81-5BC2BC358A08}" type="presOf" srcId="{C2235964-4D18-41B7-9466-E620DBF81847}" destId="{BF5BDDD3-DCCB-4D26-A254-3644B8242548}" srcOrd="0" destOrd="0" presId="urn:microsoft.com/office/officeart/2005/8/layout/chevron1"/>
    <dgm:cxn modelId="{18F0E603-28E7-477A-9A60-293ECC0FC8A4}" type="presOf" srcId="{1B229E65-FAE7-4C3C-B679-18514525F5F0}" destId="{70118028-91C3-4748-ACDA-3C2AF2DE2FAA}" srcOrd="0" destOrd="0" presId="urn:microsoft.com/office/officeart/2005/8/layout/chevron1"/>
    <dgm:cxn modelId="{BD0B0E50-2C7C-4853-B17D-E189716F655F}" type="presParOf" srcId="{535ECAC0-45ED-4FAC-952F-447E245EE5C6}" destId="{F046F780-4D24-4C61-B3A1-528C026F7C3A}" srcOrd="0" destOrd="0" presId="urn:microsoft.com/office/officeart/2005/8/layout/chevron1"/>
    <dgm:cxn modelId="{49A20654-5599-4461-84A6-16C75AB2DC53}" type="presParOf" srcId="{535ECAC0-45ED-4FAC-952F-447E245EE5C6}" destId="{A1647C5B-620D-4233-B78A-096901C5DB5C}" srcOrd="1" destOrd="0" presId="urn:microsoft.com/office/officeart/2005/8/layout/chevron1"/>
    <dgm:cxn modelId="{F51C800C-ABC9-492E-84FD-0F65152931D1}" type="presParOf" srcId="{535ECAC0-45ED-4FAC-952F-447E245EE5C6}" destId="{70118028-91C3-4748-ACDA-3C2AF2DE2FAA}" srcOrd="2" destOrd="0" presId="urn:microsoft.com/office/officeart/2005/8/layout/chevron1"/>
    <dgm:cxn modelId="{5578F8B8-377E-47D6-8DF5-9FF1C809C17B}" type="presParOf" srcId="{535ECAC0-45ED-4FAC-952F-447E245EE5C6}" destId="{7CEA28EB-B46A-495A-A02E-5D42B71F9129}" srcOrd="3" destOrd="0" presId="urn:microsoft.com/office/officeart/2005/8/layout/chevron1"/>
    <dgm:cxn modelId="{BEB7CDE8-118A-42A7-8405-8ADD66A5E5AA}" type="presParOf" srcId="{535ECAC0-45ED-4FAC-952F-447E245EE5C6}" destId="{C6A3C123-AD71-48A9-8F2D-6317BF787DF3}" srcOrd="4" destOrd="0" presId="urn:microsoft.com/office/officeart/2005/8/layout/chevron1"/>
    <dgm:cxn modelId="{1FFFB49E-CE03-456B-A8FF-C9CBEBBA2760}" type="presParOf" srcId="{535ECAC0-45ED-4FAC-952F-447E245EE5C6}" destId="{A240D6CA-A0AD-4D1D-95C0-2B27F54B2D5D}" srcOrd="5" destOrd="0" presId="urn:microsoft.com/office/officeart/2005/8/layout/chevron1"/>
    <dgm:cxn modelId="{DF9E4678-48F3-41A4-B717-27084A1A2D5E}" type="presParOf" srcId="{535ECAC0-45ED-4FAC-952F-447E245EE5C6}" destId="{BF5BDDD3-DCCB-4D26-A254-3644B824254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DB57E-0EC9-4316-BEBF-3C6861D7FCD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FEDCF8A5-51D9-4FA1-B34C-593AEED86358}">
      <dgm:prSet phldrT="[文字]" custT="1">
        <dgm:style>
          <a:lnRef idx="1">
            <a:schemeClr val="accent1"/>
          </a:lnRef>
          <a:fillRef idx="2">
            <a:schemeClr val="accent1"/>
          </a:fillRef>
          <a:effectRef idx="1">
            <a:schemeClr val="accent1"/>
          </a:effectRef>
          <a:fontRef idx="minor">
            <a:schemeClr val="dk1"/>
          </a:fontRef>
        </dgm:style>
      </dgm:prSet>
      <dgm:spPr/>
      <dgm:t>
        <a:bodyPr/>
        <a:lstStyle/>
        <a:p>
          <a:r>
            <a:rPr lang="zh-TW" altLang="en-US" sz="2800" b="1" dirty="0">
              <a:solidFill>
                <a:srgbClr val="FF0000"/>
              </a:solidFill>
              <a:latin typeface="標楷體" pitchFamily="65" charset="-120"/>
              <a:ea typeface="標楷體" pitchFamily="65" charset="-120"/>
            </a:rPr>
            <a:t>高職</a:t>
          </a:r>
        </a:p>
      </dgm:t>
    </dgm:pt>
    <dgm:pt modelId="{6251EC89-13A3-4A7D-BC37-0C3300D537D1}" type="parTrans" cxnId="{A423C19D-5811-4964-9828-C84374680939}">
      <dgm:prSet/>
      <dgm:spPr/>
      <dgm:t>
        <a:bodyPr/>
        <a:lstStyle/>
        <a:p>
          <a:endParaRPr lang="zh-TW" altLang="en-US" sz="2800" b="1">
            <a:solidFill>
              <a:srgbClr val="FF0000"/>
            </a:solidFill>
            <a:latin typeface="標楷體" pitchFamily="65" charset="-120"/>
            <a:ea typeface="標楷體" pitchFamily="65" charset="-120"/>
          </a:endParaRPr>
        </a:p>
      </dgm:t>
    </dgm:pt>
    <dgm:pt modelId="{3F12C890-A516-447E-8315-D27CF5FEBBEB}" type="sibTrans" cxnId="{A423C19D-5811-4964-9828-C84374680939}">
      <dgm:prSet/>
      <dgm:spPr/>
      <dgm:t>
        <a:bodyPr/>
        <a:lstStyle/>
        <a:p>
          <a:endParaRPr lang="zh-TW" altLang="en-US" sz="2800" b="1">
            <a:solidFill>
              <a:srgbClr val="FF0000"/>
            </a:solidFill>
            <a:latin typeface="標楷體" pitchFamily="65" charset="-120"/>
            <a:ea typeface="標楷體" pitchFamily="65" charset="-120"/>
          </a:endParaRPr>
        </a:p>
      </dgm:t>
    </dgm:pt>
    <dgm:pt modelId="{99828EE2-C268-4A09-8B18-BE128B846026}">
      <dgm:prSet phldrT="[文字]" custT="1">
        <dgm:style>
          <a:lnRef idx="1">
            <a:schemeClr val="accent6"/>
          </a:lnRef>
          <a:fillRef idx="2">
            <a:schemeClr val="accent6"/>
          </a:fillRef>
          <a:effectRef idx="1">
            <a:schemeClr val="accent6"/>
          </a:effectRef>
          <a:fontRef idx="minor">
            <a:schemeClr val="dk1"/>
          </a:fontRef>
        </dgm:style>
      </dgm:prSet>
      <dgm:spPr/>
      <dgm:t>
        <a:bodyPr vert="eaVert"/>
        <a:lstStyle/>
        <a:p>
          <a:r>
            <a:rPr lang="zh-TW" altLang="en-US" sz="2800" b="1" dirty="0" smtClean="0">
              <a:solidFill>
                <a:srgbClr val="FF0000"/>
              </a:solidFill>
              <a:latin typeface="標楷體" pitchFamily="65" charset="-120"/>
              <a:ea typeface="標楷體" pitchFamily="65" charset="-120"/>
            </a:rPr>
            <a:t>課程教學</a:t>
          </a:r>
          <a:endParaRPr lang="en-US" altLang="zh-TW" sz="2800" b="1" dirty="0" smtClean="0">
            <a:solidFill>
              <a:srgbClr val="FF0000"/>
            </a:solidFill>
            <a:latin typeface="標楷體" pitchFamily="65" charset="-120"/>
            <a:ea typeface="標楷體" pitchFamily="65" charset="-120"/>
          </a:endParaRPr>
        </a:p>
      </dgm:t>
    </dgm:pt>
    <dgm:pt modelId="{7B4EC572-6DEB-479E-8CC8-8FBE9409095F}" type="parTrans" cxnId="{E46EEF30-3F15-4A13-BA65-987D24E6CD25}">
      <dgm:prSet/>
      <dgm:spPr/>
      <dgm:t>
        <a:bodyPr/>
        <a:lstStyle/>
        <a:p>
          <a:endParaRPr lang="zh-TW" altLang="en-US" sz="2800" b="1">
            <a:solidFill>
              <a:srgbClr val="FF0000"/>
            </a:solidFill>
            <a:latin typeface="標楷體" pitchFamily="65" charset="-120"/>
            <a:ea typeface="標楷體" pitchFamily="65" charset="-120"/>
          </a:endParaRPr>
        </a:p>
      </dgm:t>
    </dgm:pt>
    <dgm:pt modelId="{DA498293-BDE9-4A73-991C-AD58050CE6FB}" type="sibTrans" cxnId="{E46EEF30-3F15-4A13-BA65-987D24E6CD25}">
      <dgm:prSet/>
      <dgm:spPr/>
      <dgm:t>
        <a:bodyPr/>
        <a:lstStyle/>
        <a:p>
          <a:endParaRPr lang="zh-TW" altLang="en-US" sz="2800" b="1">
            <a:solidFill>
              <a:srgbClr val="FF0000"/>
            </a:solidFill>
            <a:latin typeface="標楷體" pitchFamily="65" charset="-120"/>
            <a:ea typeface="標楷體" pitchFamily="65" charset="-120"/>
          </a:endParaRPr>
        </a:p>
      </dgm:t>
    </dgm:pt>
    <dgm:pt modelId="{78A5AEC6-B8E2-4094-B6CC-0ACBBE5F2226}">
      <dgm:prSet custT="1"/>
      <dgm:spPr/>
      <dgm:t>
        <a:bodyPr/>
        <a:lstStyle/>
        <a:p>
          <a:r>
            <a:rPr lang="zh-TW" altLang="en-US" sz="2800" b="1" dirty="0">
              <a:solidFill>
                <a:srgbClr val="FF0000"/>
              </a:solidFill>
              <a:latin typeface="標楷體" pitchFamily="65" charset="-120"/>
              <a:ea typeface="標楷體" pitchFamily="65" charset="-120"/>
            </a:rPr>
            <a:t>大專校院</a:t>
          </a:r>
        </a:p>
      </dgm:t>
    </dgm:pt>
    <dgm:pt modelId="{2B91C128-F942-455A-9164-F3E6C3D2E0CC}" type="parTrans" cxnId="{5F29125B-3EF5-4C92-88CB-749C06458F1E}">
      <dgm:prSet/>
      <dgm:spPr/>
      <dgm:t>
        <a:bodyPr/>
        <a:lstStyle/>
        <a:p>
          <a:endParaRPr lang="zh-TW" altLang="en-US" sz="2800" b="1">
            <a:solidFill>
              <a:srgbClr val="FF0000"/>
            </a:solidFill>
            <a:latin typeface="標楷體" pitchFamily="65" charset="-120"/>
            <a:ea typeface="標楷體" pitchFamily="65" charset="-120"/>
          </a:endParaRPr>
        </a:p>
      </dgm:t>
    </dgm:pt>
    <dgm:pt modelId="{06C5BB17-3827-4467-A63D-F8279E0A7BDD}" type="sibTrans" cxnId="{5F29125B-3EF5-4C92-88CB-749C06458F1E}">
      <dgm:prSet/>
      <dgm:spPr/>
      <dgm:t>
        <a:bodyPr/>
        <a:lstStyle/>
        <a:p>
          <a:endParaRPr lang="zh-TW" altLang="en-US" sz="2800" b="1">
            <a:solidFill>
              <a:srgbClr val="FF0000"/>
            </a:solidFill>
            <a:latin typeface="標楷體" pitchFamily="65" charset="-120"/>
            <a:ea typeface="標楷體" pitchFamily="65" charset="-120"/>
          </a:endParaRPr>
        </a:p>
      </dgm:t>
    </dgm:pt>
    <dgm:pt modelId="{FB59E8AB-A0C9-4B5F-B78E-D64699104BF8}">
      <dgm:prSet custT="1"/>
      <dgm:spPr/>
      <dgm:t>
        <a:bodyPr/>
        <a:lstStyle/>
        <a:p>
          <a:r>
            <a:rPr lang="zh-TW" altLang="en-US" sz="2800" b="1" dirty="0">
              <a:solidFill>
                <a:srgbClr val="FF0000"/>
              </a:solidFill>
              <a:latin typeface="標楷體" pitchFamily="65" charset="-120"/>
              <a:ea typeface="標楷體" pitchFamily="65" charset="-120"/>
            </a:rPr>
            <a:t>高中</a:t>
          </a:r>
        </a:p>
      </dgm:t>
    </dgm:pt>
    <dgm:pt modelId="{B5FFCB19-92DF-415B-B66C-D4D6F777407B}" type="parTrans" cxnId="{B2E473FC-2646-4CE1-8891-2EDF6379094A}">
      <dgm:prSet/>
      <dgm:spPr/>
      <dgm:t>
        <a:bodyPr/>
        <a:lstStyle/>
        <a:p>
          <a:endParaRPr lang="zh-TW" altLang="en-US" sz="2800" b="1">
            <a:solidFill>
              <a:srgbClr val="FF0000"/>
            </a:solidFill>
            <a:latin typeface="標楷體" pitchFamily="65" charset="-120"/>
            <a:ea typeface="標楷體" pitchFamily="65" charset="-120"/>
          </a:endParaRPr>
        </a:p>
      </dgm:t>
    </dgm:pt>
    <dgm:pt modelId="{83637D26-CE60-4E6A-A35C-47B38F1EECFC}" type="sibTrans" cxnId="{B2E473FC-2646-4CE1-8891-2EDF6379094A}">
      <dgm:prSet/>
      <dgm:spPr/>
      <dgm:t>
        <a:bodyPr/>
        <a:lstStyle/>
        <a:p>
          <a:endParaRPr lang="zh-TW" altLang="en-US" sz="2800" b="1">
            <a:solidFill>
              <a:srgbClr val="FF0000"/>
            </a:solidFill>
            <a:latin typeface="標楷體" pitchFamily="65" charset="-120"/>
            <a:ea typeface="標楷體" pitchFamily="65" charset="-120"/>
          </a:endParaRPr>
        </a:p>
      </dgm:t>
    </dgm:pt>
    <dgm:pt modelId="{471D0745-904B-4E79-84AE-F960E1573546}">
      <dgm:prSet phldrT="[文字]" custT="1">
        <dgm:style>
          <a:lnRef idx="1">
            <a:schemeClr val="accent6"/>
          </a:lnRef>
          <a:fillRef idx="2">
            <a:schemeClr val="accent6"/>
          </a:fillRef>
          <a:effectRef idx="1">
            <a:schemeClr val="accent6"/>
          </a:effectRef>
          <a:fontRef idx="minor">
            <a:schemeClr val="dk1"/>
          </a:fontRef>
        </dgm:style>
      </dgm:prSet>
      <dgm:spPr/>
      <dgm:t>
        <a:bodyPr vert="eaVert"/>
        <a:lstStyle/>
        <a:p>
          <a:r>
            <a:rPr lang="zh-TW" altLang="en-US" sz="2800" b="1" dirty="0" smtClean="0">
              <a:solidFill>
                <a:srgbClr val="FF0000"/>
              </a:solidFill>
              <a:latin typeface="標楷體" pitchFamily="65" charset="-120"/>
              <a:ea typeface="標楷體" pitchFamily="65" charset="-120"/>
            </a:rPr>
            <a:t>師資設備</a:t>
          </a:r>
          <a:endParaRPr lang="en-US" altLang="zh-TW" sz="2800" b="1" dirty="0" smtClean="0">
            <a:solidFill>
              <a:srgbClr val="FF0000"/>
            </a:solidFill>
            <a:latin typeface="標楷體" pitchFamily="65" charset="-120"/>
            <a:ea typeface="標楷體" pitchFamily="65" charset="-120"/>
          </a:endParaRPr>
        </a:p>
      </dgm:t>
    </dgm:pt>
    <dgm:pt modelId="{940C51AF-5A1A-4835-A40C-E27370B79588}" type="parTrans" cxnId="{4DD66A40-64B7-4793-8F1F-1E586ABE03E9}">
      <dgm:prSet/>
      <dgm:spPr/>
      <dgm:t>
        <a:bodyPr/>
        <a:lstStyle/>
        <a:p>
          <a:endParaRPr lang="zh-TW" altLang="en-US" sz="2800" b="1">
            <a:solidFill>
              <a:srgbClr val="FF0000"/>
            </a:solidFill>
            <a:latin typeface="標楷體" pitchFamily="65" charset="-120"/>
            <a:ea typeface="標楷體" pitchFamily="65" charset="-120"/>
          </a:endParaRPr>
        </a:p>
      </dgm:t>
    </dgm:pt>
    <dgm:pt modelId="{9BC0ECE9-2535-4BC6-94F5-DA0BA45328A8}" type="sibTrans" cxnId="{4DD66A40-64B7-4793-8F1F-1E586ABE03E9}">
      <dgm:prSet/>
      <dgm:spPr/>
      <dgm:t>
        <a:bodyPr/>
        <a:lstStyle/>
        <a:p>
          <a:endParaRPr lang="zh-TW" altLang="en-US" sz="2800" b="1">
            <a:solidFill>
              <a:srgbClr val="FF0000"/>
            </a:solidFill>
            <a:latin typeface="標楷體" pitchFamily="65" charset="-120"/>
            <a:ea typeface="標楷體" pitchFamily="65" charset="-120"/>
          </a:endParaRPr>
        </a:p>
      </dgm:t>
    </dgm:pt>
    <dgm:pt modelId="{0DD94B52-A1EC-4D12-9DF1-559627F8A3F8}">
      <dgm:prSet phldrT="[文字]" custT="1">
        <dgm:style>
          <a:lnRef idx="1">
            <a:schemeClr val="accent6"/>
          </a:lnRef>
          <a:fillRef idx="2">
            <a:schemeClr val="accent6"/>
          </a:fillRef>
          <a:effectRef idx="1">
            <a:schemeClr val="accent6"/>
          </a:effectRef>
          <a:fontRef idx="minor">
            <a:schemeClr val="dk1"/>
          </a:fontRef>
        </dgm:style>
      </dgm:prSet>
      <dgm:spPr/>
      <dgm:t>
        <a:bodyPr vert="eaVert"/>
        <a:lstStyle/>
        <a:p>
          <a:r>
            <a:rPr lang="zh-TW" altLang="en-US" sz="2800" b="1" dirty="0">
              <a:solidFill>
                <a:srgbClr val="FF0000"/>
              </a:solidFill>
              <a:latin typeface="標楷體" pitchFamily="65" charset="-120"/>
              <a:ea typeface="標楷體" pitchFamily="65" charset="-120"/>
            </a:rPr>
            <a:t>產業特色</a:t>
          </a:r>
          <a:endParaRPr lang="en-US" altLang="zh-TW" sz="2800" b="1" dirty="0" smtClean="0">
            <a:solidFill>
              <a:srgbClr val="FF0000"/>
            </a:solidFill>
            <a:latin typeface="標楷體" pitchFamily="65" charset="-120"/>
            <a:ea typeface="標楷體" pitchFamily="65" charset="-120"/>
          </a:endParaRPr>
        </a:p>
      </dgm:t>
    </dgm:pt>
    <dgm:pt modelId="{6719F5FF-8678-4B58-AB3B-8BA8FB95B4C3}" type="parTrans" cxnId="{967483A6-E216-42A1-9903-0D60B4AF6C68}">
      <dgm:prSet/>
      <dgm:spPr/>
      <dgm:t>
        <a:bodyPr/>
        <a:lstStyle/>
        <a:p>
          <a:endParaRPr lang="zh-TW" altLang="en-US" sz="2800" b="1">
            <a:solidFill>
              <a:srgbClr val="FF0000"/>
            </a:solidFill>
            <a:latin typeface="標楷體" pitchFamily="65" charset="-120"/>
            <a:ea typeface="標楷體" pitchFamily="65" charset="-120"/>
          </a:endParaRPr>
        </a:p>
      </dgm:t>
    </dgm:pt>
    <dgm:pt modelId="{525CB4C4-00AB-4495-8BF5-C33C6B7E4F7A}" type="sibTrans" cxnId="{967483A6-E216-42A1-9903-0D60B4AF6C68}">
      <dgm:prSet/>
      <dgm:spPr/>
      <dgm:t>
        <a:bodyPr/>
        <a:lstStyle/>
        <a:p>
          <a:endParaRPr lang="zh-TW" altLang="en-US" sz="2800" b="1">
            <a:solidFill>
              <a:srgbClr val="FF0000"/>
            </a:solidFill>
            <a:latin typeface="標楷體" pitchFamily="65" charset="-120"/>
            <a:ea typeface="標楷體" pitchFamily="65" charset="-120"/>
          </a:endParaRPr>
        </a:p>
      </dgm:t>
    </dgm:pt>
    <dgm:pt modelId="{41194D28-B1AE-415A-B348-343F9E23E88A}">
      <dgm:prSet phldrT="[文字]" custT="1">
        <dgm:style>
          <a:lnRef idx="1">
            <a:schemeClr val="accent6"/>
          </a:lnRef>
          <a:fillRef idx="2">
            <a:schemeClr val="accent6"/>
          </a:fillRef>
          <a:effectRef idx="1">
            <a:schemeClr val="accent6"/>
          </a:effectRef>
          <a:fontRef idx="minor">
            <a:schemeClr val="dk1"/>
          </a:fontRef>
        </dgm:style>
      </dgm:prSet>
      <dgm:spPr/>
      <dgm:t>
        <a:bodyPr vert="eaVert"/>
        <a:lstStyle/>
        <a:p>
          <a:r>
            <a:rPr lang="zh-TW" altLang="en-US" sz="2800" b="1" dirty="0">
              <a:solidFill>
                <a:srgbClr val="FF0000"/>
              </a:solidFill>
              <a:latin typeface="標楷體" pitchFamily="65" charset="-120"/>
              <a:ea typeface="標楷體" pitchFamily="65" charset="-120"/>
            </a:rPr>
            <a:t>生涯進路</a:t>
          </a:r>
          <a:endParaRPr lang="en-US" altLang="zh-TW" sz="2800" b="1" dirty="0" smtClean="0">
            <a:solidFill>
              <a:srgbClr val="FF0000"/>
            </a:solidFill>
            <a:latin typeface="標楷體" pitchFamily="65" charset="-120"/>
            <a:ea typeface="標楷體" pitchFamily="65" charset="-120"/>
          </a:endParaRPr>
        </a:p>
      </dgm:t>
    </dgm:pt>
    <dgm:pt modelId="{1CED15FC-DE40-421A-8652-AFF0B6C7575D}" type="parTrans" cxnId="{B152B53C-8F5F-45B6-809F-E549820BBBBF}">
      <dgm:prSet/>
      <dgm:spPr/>
      <dgm:t>
        <a:bodyPr/>
        <a:lstStyle/>
        <a:p>
          <a:endParaRPr lang="zh-TW" altLang="en-US" sz="2800" b="1">
            <a:solidFill>
              <a:srgbClr val="FF0000"/>
            </a:solidFill>
            <a:latin typeface="標楷體" pitchFamily="65" charset="-120"/>
            <a:ea typeface="標楷體" pitchFamily="65" charset="-120"/>
          </a:endParaRPr>
        </a:p>
      </dgm:t>
    </dgm:pt>
    <dgm:pt modelId="{98C72E72-E9CF-489A-812B-A6C235F6F9F0}" type="sibTrans" cxnId="{B152B53C-8F5F-45B6-809F-E549820BBBBF}">
      <dgm:prSet/>
      <dgm:spPr/>
      <dgm:t>
        <a:bodyPr/>
        <a:lstStyle/>
        <a:p>
          <a:endParaRPr lang="zh-TW" altLang="en-US" sz="2800" b="1">
            <a:solidFill>
              <a:srgbClr val="FF0000"/>
            </a:solidFill>
            <a:latin typeface="標楷體" pitchFamily="65" charset="-120"/>
            <a:ea typeface="標楷體" pitchFamily="65" charset="-120"/>
          </a:endParaRPr>
        </a:p>
      </dgm:t>
    </dgm:pt>
    <dgm:pt modelId="{3EE79C98-1753-4959-9B4E-A6ECF581CDC8}">
      <dgm:prSet phldrT="[文字]" custT="1">
        <dgm:style>
          <a:lnRef idx="1">
            <a:schemeClr val="accent6"/>
          </a:lnRef>
          <a:fillRef idx="2">
            <a:schemeClr val="accent6"/>
          </a:fillRef>
          <a:effectRef idx="1">
            <a:schemeClr val="accent6"/>
          </a:effectRef>
          <a:fontRef idx="minor">
            <a:schemeClr val="dk1"/>
          </a:fontRef>
        </dgm:style>
      </dgm:prSet>
      <dgm:spPr/>
      <dgm:t>
        <a:bodyPr vert="eaVert"/>
        <a:lstStyle/>
        <a:p>
          <a:r>
            <a:rPr lang="zh-TW" altLang="en-US" sz="2800" b="1" dirty="0" smtClean="0">
              <a:solidFill>
                <a:srgbClr val="FF0000"/>
              </a:solidFill>
              <a:latin typeface="標楷體" pitchFamily="65" charset="-120"/>
              <a:ea typeface="標楷體" pitchFamily="65" charset="-120"/>
            </a:rPr>
            <a:t>課程支持</a:t>
          </a:r>
          <a:endParaRPr lang="en-US" altLang="zh-TW" sz="2800" b="1" dirty="0" smtClean="0">
            <a:solidFill>
              <a:srgbClr val="FF0000"/>
            </a:solidFill>
            <a:latin typeface="標楷體" pitchFamily="65" charset="-120"/>
            <a:ea typeface="標楷體" pitchFamily="65" charset="-120"/>
          </a:endParaRPr>
        </a:p>
      </dgm:t>
    </dgm:pt>
    <dgm:pt modelId="{0AAFBA82-75C6-4260-82E5-1A8BA8FEBA56}" type="parTrans" cxnId="{71EF673B-11B2-426A-9502-773094305701}">
      <dgm:prSet/>
      <dgm:spPr/>
      <dgm:t>
        <a:bodyPr/>
        <a:lstStyle/>
        <a:p>
          <a:endParaRPr lang="zh-TW" altLang="en-US" sz="2800" b="1">
            <a:solidFill>
              <a:srgbClr val="FF0000"/>
            </a:solidFill>
            <a:latin typeface="標楷體" pitchFamily="65" charset="-120"/>
            <a:ea typeface="標楷體" pitchFamily="65" charset="-120"/>
          </a:endParaRPr>
        </a:p>
      </dgm:t>
    </dgm:pt>
    <dgm:pt modelId="{8834E1D0-12F7-4A3A-9215-A2090D2C29B1}" type="sibTrans" cxnId="{71EF673B-11B2-426A-9502-773094305701}">
      <dgm:prSet/>
      <dgm:spPr/>
      <dgm:t>
        <a:bodyPr/>
        <a:lstStyle/>
        <a:p>
          <a:endParaRPr lang="zh-TW" altLang="en-US" sz="2800" b="1">
            <a:solidFill>
              <a:srgbClr val="FF0000"/>
            </a:solidFill>
            <a:latin typeface="標楷體" pitchFamily="65" charset="-120"/>
            <a:ea typeface="標楷體" pitchFamily="65" charset="-120"/>
          </a:endParaRPr>
        </a:p>
      </dgm:t>
    </dgm:pt>
    <dgm:pt modelId="{0699F14B-4AA4-4A9A-AC53-7BF4BA27CB9A}">
      <dgm:prSet phldrT="[文字]" custT="1">
        <dgm:style>
          <a:lnRef idx="1">
            <a:schemeClr val="accent6"/>
          </a:lnRef>
          <a:fillRef idx="2">
            <a:schemeClr val="accent6"/>
          </a:fillRef>
          <a:effectRef idx="1">
            <a:schemeClr val="accent6"/>
          </a:effectRef>
          <a:fontRef idx="minor">
            <a:schemeClr val="dk1"/>
          </a:fontRef>
        </dgm:style>
      </dgm:prSet>
      <dgm:spPr/>
      <dgm:t>
        <a:bodyPr vert="eaVert"/>
        <a:lstStyle/>
        <a:p>
          <a:r>
            <a:rPr lang="zh-TW" altLang="en-US" sz="2800" b="1">
              <a:solidFill>
                <a:srgbClr val="FF0000"/>
              </a:solidFill>
              <a:latin typeface="標楷體" pitchFamily="65" charset="-120"/>
              <a:ea typeface="標楷體" pitchFamily="65" charset="-120"/>
            </a:rPr>
            <a:t>教師學習</a:t>
          </a:r>
          <a:endParaRPr lang="en-US" altLang="zh-TW" sz="2800" b="1" dirty="0" smtClean="0">
            <a:solidFill>
              <a:srgbClr val="FF0000"/>
            </a:solidFill>
            <a:latin typeface="標楷體" pitchFamily="65" charset="-120"/>
            <a:ea typeface="標楷體" pitchFamily="65" charset="-120"/>
          </a:endParaRPr>
        </a:p>
      </dgm:t>
    </dgm:pt>
    <dgm:pt modelId="{40296956-7356-46B4-BA89-812546C137E1}" type="parTrans" cxnId="{6FD9B9BE-1699-40E8-8443-C77E21825491}">
      <dgm:prSet/>
      <dgm:spPr/>
      <dgm:t>
        <a:bodyPr/>
        <a:lstStyle/>
        <a:p>
          <a:endParaRPr lang="zh-TW" altLang="en-US" sz="2800" b="1">
            <a:solidFill>
              <a:srgbClr val="FF0000"/>
            </a:solidFill>
            <a:latin typeface="標楷體" pitchFamily="65" charset="-120"/>
            <a:ea typeface="標楷體" pitchFamily="65" charset="-120"/>
          </a:endParaRPr>
        </a:p>
      </dgm:t>
    </dgm:pt>
    <dgm:pt modelId="{81EE4C99-C5C9-4D74-B726-EAC4F20F0EF5}" type="sibTrans" cxnId="{6FD9B9BE-1699-40E8-8443-C77E21825491}">
      <dgm:prSet/>
      <dgm:spPr/>
      <dgm:t>
        <a:bodyPr/>
        <a:lstStyle/>
        <a:p>
          <a:endParaRPr lang="zh-TW" altLang="en-US" sz="2800" b="1">
            <a:solidFill>
              <a:srgbClr val="FF0000"/>
            </a:solidFill>
            <a:latin typeface="標楷體" pitchFamily="65" charset="-120"/>
            <a:ea typeface="標楷體" pitchFamily="65" charset="-120"/>
          </a:endParaRPr>
        </a:p>
      </dgm:t>
    </dgm:pt>
    <dgm:pt modelId="{616A3E31-92AE-4178-A694-2A3AF517F203}">
      <dgm:prSet phldrT="[文字]" custT="1">
        <dgm:style>
          <a:lnRef idx="1">
            <a:schemeClr val="accent6"/>
          </a:lnRef>
          <a:fillRef idx="2">
            <a:schemeClr val="accent6"/>
          </a:fillRef>
          <a:effectRef idx="1">
            <a:schemeClr val="accent6"/>
          </a:effectRef>
          <a:fontRef idx="minor">
            <a:schemeClr val="dk1"/>
          </a:fontRef>
        </dgm:style>
      </dgm:prSet>
      <dgm:spPr/>
      <dgm:t>
        <a:bodyPr vert="eaVert"/>
        <a:lstStyle/>
        <a:p>
          <a:r>
            <a:rPr lang="zh-TW" altLang="en-US" sz="2800" b="1" dirty="0">
              <a:solidFill>
                <a:srgbClr val="FF0000"/>
              </a:solidFill>
              <a:latin typeface="標楷體" pitchFamily="65" charset="-120"/>
              <a:ea typeface="標楷體" pitchFamily="65" charset="-120"/>
            </a:rPr>
            <a:t>學生素養</a:t>
          </a:r>
          <a:endParaRPr lang="en-US" altLang="zh-TW" sz="2800" b="1" dirty="0" smtClean="0">
            <a:solidFill>
              <a:srgbClr val="FF0000"/>
            </a:solidFill>
            <a:latin typeface="標楷體" pitchFamily="65" charset="-120"/>
            <a:ea typeface="標楷體" pitchFamily="65" charset="-120"/>
          </a:endParaRPr>
        </a:p>
      </dgm:t>
    </dgm:pt>
    <dgm:pt modelId="{0BF15965-8A67-4428-90A1-E9EA68C8C1A5}" type="parTrans" cxnId="{5D9B38A8-5974-4E0A-BE2D-81A6E3360C7F}">
      <dgm:prSet/>
      <dgm:spPr/>
      <dgm:t>
        <a:bodyPr/>
        <a:lstStyle/>
        <a:p>
          <a:endParaRPr lang="zh-TW" altLang="en-US" sz="2800" b="1">
            <a:solidFill>
              <a:srgbClr val="FF0000"/>
            </a:solidFill>
            <a:latin typeface="標楷體" pitchFamily="65" charset="-120"/>
            <a:ea typeface="標楷體" pitchFamily="65" charset="-120"/>
          </a:endParaRPr>
        </a:p>
      </dgm:t>
    </dgm:pt>
    <dgm:pt modelId="{F8B52174-9070-4D85-88CD-BF40AD2ADC8F}" type="sibTrans" cxnId="{5D9B38A8-5974-4E0A-BE2D-81A6E3360C7F}">
      <dgm:prSet/>
      <dgm:spPr/>
      <dgm:t>
        <a:bodyPr/>
        <a:lstStyle/>
        <a:p>
          <a:endParaRPr lang="zh-TW" altLang="en-US" sz="2800" b="1">
            <a:solidFill>
              <a:srgbClr val="FF0000"/>
            </a:solidFill>
            <a:latin typeface="標楷體" pitchFamily="65" charset="-120"/>
            <a:ea typeface="標楷體" pitchFamily="65" charset="-120"/>
          </a:endParaRPr>
        </a:p>
      </dgm:t>
    </dgm:pt>
    <dgm:pt modelId="{890CA572-135C-46DC-A3F2-F518B30EF080}">
      <dgm:prSet phldrT="[文字]" custT="1">
        <dgm:style>
          <a:lnRef idx="1">
            <a:schemeClr val="accent6"/>
          </a:lnRef>
          <a:fillRef idx="2">
            <a:schemeClr val="accent6"/>
          </a:fillRef>
          <a:effectRef idx="1">
            <a:schemeClr val="accent6"/>
          </a:effectRef>
          <a:fontRef idx="minor">
            <a:schemeClr val="dk1"/>
          </a:fontRef>
        </dgm:style>
      </dgm:prSet>
      <dgm:spPr/>
      <dgm:t>
        <a:bodyPr vert="eaVert"/>
        <a:lstStyle/>
        <a:p>
          <a:r>
            <a:rPr lang="zh-TW" altLang="en-US" sz="2800" b="1" dirty="0">
              <a:solidFill>
                <a:srgbClr val="FF0000"/>
              </a:solidFill>
              <a:latin typeface="標楷體" pitchFamily="65" charset="-120"/>
              <a:ea typeface="標楷體" pitchFamily="65" charset="-120"/>
            </a:rPr>
            <a:t>校園服務</a:t>
          </a:r>
          <a:endParaRPr lang="en-US" altLang="zh-TW" sz="2800" b="1" dirty="0" smtClean="0">
            <a:solidFill>
              <a:srgbClr val="FF0000"/>
            </a:solidFill>
            <a:latin typeface="標楷體" pitchFamily="65" charset="-120"/>
            <a:ea typeface="標楷體" pitchFamily="65" charset="-120"/>
          </a:endParaRPr>
        </a:p>
      </dgm:t>
    </dgm:pt>
    <dgm:pt modelId="{026C57E2-42C3-4C3D-88E1-3D9C7052BB09}" type="parTrans" cxnId="{3642A5D3-CC31-4369-B9A3-D6F095CFDB83}">
      <dgm:prSet/>
      <dgm:spPr/>
      <dgm:t>
        <a:bodyPr/>
        <a:lstStyle/>
        <a:p>
          <a:endParaRPr lang="zh-TW" altLang="en-US" sz="2800" b="1">
            <a:solidFill>
              <a:srgbClr val="FF0000"/>
            </a:solidFill>
            <a:latin typeface="標楷體" pitchFamily="65" charset="-120"/>
            <a:ea typeface="標楷體" pitchFamily="65" charset="-120"/>
          </a:endParaRPr>
        </a:p>
      </dgm:t>
    </dgm:pt>
    <dgm:pt modelId="{758A8E02-8855-46FA-B04F-8530678F0747}" type="sibTrans" cxnId="{3642A5D3-CC31-4369-B9A3-D6F095CFDB83}">
      <dgm:prSet/>
      <dgm:spPr/>
      <dgm:t>
        <a:bodyPr/>
        <a:lstStyle/>
        <a:p>
          <a:endParaRPr lang="zh-TW" altLang="en-US" sz="2800" b="1">
            <a:solidFill>
              <a:srgbClr val="FF0000"/>
            </a:solidFill>
            <a:latin typeface="標楷體" pitchFamily="65" charset="-120"/>
            <a:ea typeface="標楷體" pitchFamily="65" charset="-120"/>
          </a:endParaRPr>
        </a:p>
      </dgm:t>
    </dgm:pt>
    <dgm:pt modelId="{D0FD4A60-F408-4F68-9232-D8D7D73F0E75}" type="pres">
      <dgm:prSet presAssocID="{1DDDB57E-0EC9-4316-BEBF-3C6861D7FCD2}" presName="hierChild1" presStyleCnt="0">
        <dgm:presLayoutVars>
          <dgm:chPref val="1"/>
          <dgm:dir/>
          <dgm:animOne val="branch"/>
          <dgm:animLvl val="lvl"/>
          <dgm:resizeHandles/>
        </dgm:presLayoutVars>
      </dgm:prSet>
      <dgm:spPr/>
      <dgm:t>
        <a:bodyPr/>
        <a:lstStyle/>
        <a:p>
          <a:endParaRPr lang="zh-TW" altLang="en-US"/>
        </a:p>
      </dgm:t>
    </dgm:pt>
    <dgm:pt modelId="{B38770F1-2F4F-4E54-A89A-F8F931D6E9A9}" type="pres">
      <dgm:prSet presAssocID="{78A5AEC6-B8E2-4094-B6CC-0ACBBE5F2226}" presName="hierRoot1" presStyleCnt="0"/>
      <dgm:spPr/>
    </dgm:pt>
    <dgm:pt modelId="{D1BA959E-44C0-46FE-ABBC-E878D9C74DD5}" type="pres">
      <dgm:prSet presAssocID="{78A5AEC6-B8E2-4094-B6CC-0ACBBE5F2226}" presName="composite" presStyleCnt="0"/>
      <dgm:spPr/>
    </dgm:pt>
    <dgm:pt modelId="{71815839-1A4C-4504-8F79-C3E769039B02}" type="pres">
      <dgm:prSet presAssocID="{78A5AEC6-B8E2-4094-B6CC-0ACBBE5F2226}" presName="background" presStyleLbl="node0" presStyleIdx="0" presStyleCnt="1"/>
      <dgm:spPr/>
    </dgm:pt>
    <dgm:pt modelId="{C4B5D672-D45B-40C2-AA21-3190EAFABF4A}" type="pres">
      <dgm:prSet presAssocID="{78A5AEC6-B8E2-4094-B6CC-0ACBBE5F2226}" presName="text" presStyleLbl="fgAcc0" presStyleIdx="0" presStyleCnt="1" custScaleX="284438" custLinFactNeighborY="-70792">
        <dgm:presLayoutVars>
          <dgm:chPref val="3"/>
        </dgm:presLayoutVars>
      </dgm:prSet>
      <dgm:spPr/>
      <dgm:t>
        <a:bodyPr/>
        <a:lstStyle/>
        <a:p>
          <a:endParaRPr lang="zh-TW" altLang="en-US"/>
        </a:p>
      </dgm:t>
    </dgm:pt>
    <dgm:pt modelId="{9FE944C4-F7A2-4B9C-BCDB-530824686F76}" type="pres">
      <dgm:prSet presAssocID="{78A5AEC6-B8E2-4094-B6CC-0ACBBE5F2226}" presName="hierChild2" presStyleCnt="0"/>
      <dgm:spPr/>
    </dgm:pt>
    <dgm:pt modelId="{CA8F3353-A55E-40EB-8362-68BA599E8A25}" type="pres">
      <dgm:prSet presAssocID="{6251EC89-13A3-4A7D-BC37-0C3300D537D1}" presName="Name10" presStyleLbl="parChTrans1D2" presStyleIdx="0" presStyleCnt="2"/>
      <dgm:spPr/>
      <dgm:t>
        <a:bodyPr/>
        <a:lstStyle/>
        <a:p>
          <a:endParaRPr lang="zh-TW" altLang="en-US"/>
        </a:p>
      </dgm:t>
    </dgm:pt>
    <dgm:pt modelId="{3AEC8EA8-B2AB-46D4-8523-099ED61068C7}" type="pres">
      <dgm:prSet presAssocID="{FEDCF8A5-51D9-4FA1-B34C-593AEED86358}" presName="hierRoot2" presStyleCnt="0"/>
      <dgm:spPr/>
    </dgm:pt>
    <dgm:pt modelId="{40D54E4D-BF1C-497D-AEBB-BC1B200CBC1F}" type="pres">
      <dgm:prSet presAssocID="{FEDCF8A5-51D9-4FA1-B34C-593AEED86358}" presName="composite2" presStyleCnt="0"/>
      <dgm:spPr/>
    </dgm:pt>
    <dgm:pt modelId="{5C10AF28-68B2-459E-903F-B833C0EEEC44}" type="pres">
      <dgm:prSet presAssocID="{FEDCF8A5-51D9-4FA1-B34C-593AEED86358}" presName="background2" presStyleLbl="node2" presStyleIdx="0" presStyleCnt="2"/>
      <dgm:spPr/>
    </dgm:pt>
    <dgm:pt modelId="{A008D844-4963-4349-9DEA-23432EBBC8FA}" type="pres">
      <dgm:prSet presAssocID="{FEDCF8A5-51D9-4FA1-B34C-593AEED86358}" presName="text2" presStyleLbl="fgAcc2" presStyleIdx="0" presStyleCnt="2" custScaleX="228704" custLinFactNeighborY="-31241">
        <dgm:presLayoutVars>
          <dgm:chPref val="3"/>
        </dgm:presLayoutVars>
      </dgm:prSet>
      <dgm:spPr/>
      <dgm:t>
        <a:bodyPr/>
        <a:lstStyle/>
        <a:p>
          <a:endParaRPr lang="zh-TW" altLang="en-US"/>
        </a:p>
      </dgm:t>
    </dgm:pt>
    <dgm:pt modelId="{BDEFB556-E696-4F05-AA21-18ACA932F9DF}" type="pres">
      <dgm:prSet presAssocID="{FEDCF8A5-51D9-4FA1-B34C-593AEED86358}" presName="hierChild3" presStyleCnt="0"/>
      <dgm:spPr/>
    </dgm:pt>
    <dgm:pt modelId="{28A56659-A7C4-4EF3-A434-C7C778306305}" type="pres">
      <dgm:prSet presAssocID="{7B4EC572-6DEB-479E-8CC8-8FBE9409095F}" presName="Name17" presStyleLbl="parChTrans1D3" presStyleIdx="0" presStyleCnt="8"/>
      <dgm:spPr/>
      <dgm:t>
        <a:bodyPr/>
        <a:lstStyle/>
        <a:p>
          <a:endParaRPr lang="zh-TW" altLang="en-US"/>
        </a:p>
      </dgm:t>
    </dgm:pt>
    <dgm:pt modelId="{0D273980-115A-47B5-A834-30F46971326A}" type="pres">
      <dgm:prSet presAssocID="{99828EE2-C268-4A09-8B18-BE128B846026}" presName="hierRoot3" presStyleCnt="0"/>
      <dgm:spPr/>
    </dgm:pt>
    <dgm:pt modelId="{30E69901-F805-4239-9996-66EDC5D2FF7D}" type="pres">
      <dgm:prSet presAssocID="{99828EE2-C268-4A09-8B18-BE128B846026}" presName="composite3" presStyleCnt="0"/>
      <dgm:spPr/>
    </dgm:pt>
    <dgm:pt modelId="{3ECCD2E5-C219-43A8-897A-A748E787123D}" type="pres">
      <dgm:prSet presAssocID="{99828EE2-C268-4A09-8B18-BE128B846026}" presName="background3" presStyleLbl="node3" presStyleIdx="0" presStyleCnt="8"/>
      <dgm:spPr/>
    </dgm:pt>
    <dgm:pt modelId="{6B9408E9-7EBD-4482-A839-E647E1C04CAC}" type="pres">
      <dgm:prSet presAssocID="{99828EE2-C268-4A09-8B18-BE128B846026}" presName="text3" presStyleLbl="fgAcc3" presStyleIdx="0" presStyleCnt="8" custScaleX="51547" custScaleY="454408" custLinFactNeighborY="16439">
        <dgm:presLayoutVars>
          <dgm:chPref val="3"/>
        </dgm:presLayoutVars>
      </dgm:prSet>
      <dgm:spPr/>
      <dgm:t>
        <a:bodyPr/>
        <a:lstStyle/>
        <a:p>
          <a:endParaRPr lang="zh-TW" altLang="en-US"/>
        </a:p>
      </dgm:t>
    </dgm:pt>
    <dgm:pt modelId="{2C719EBD-D3E7-4AE3-BD5F-B193FACFA22F}" type="pres">
      <dgm:prSet presAssocID="{99828EE2-C268-4A09-8B18-BE128B846026}" presName="hierChild4" presStyleCnt="0"/>
      <dgm:spPr/>
    </dgm:pt>
    <dgm:pt modelId="{C56EBE92-09D3-4C40-A69D-7C845DC7365A}" type="pres">
      <dgm:prSet presAssocID="{940C51AF-5A1A-4835-A40C-E27370B79588}" presName="Name17" presStyleLbl="parChTrans1D3" presStyleIdx="1" presStyleCnt="8"/>
      <dgm:spPr/>
      <dgm:t>
        <a:bodyPr/>
        <a:lstStyle/>
        <a:p>
          <a:endParaRPr lang="zh-TW" altLang="en-US"/>
        </a:p>
      </dgm:t>
    </dgm:pt>
    <dgm:pt modelId="{87D701E0-4366-415B-A39C-6891177A617B}" type="pres">
      <dgm:prSet presAssocID="{471D0745-904B-4E79-84AE-F960E1573546}" presName="hierRoot3" presStyleCnt="0"/>
      <dgm:spPr/>
    </dgm:pt>
    <dgm:pt modelId="{36EC243E-7C88-4511-A12E-61B5DBF7DBBA}" type="pres">
      <dgm:prSet presAssocID="{471D0745-904B-4E79-84AE-F960E1573546}" presName="composite3" presStyleCnt="0"/>
      <dgm:spPr/>
    </dgm:pt>
    <dgm:pt modelId="{C66047C8-3926-4445-A301-1DE15B134BE2}" type="pres">
      <dgm:prSet presAssocID="{471D0745-904B-4E79-84AE-F960E1573546}" presName="background3" presStyleLbl="node3" presStyleIdx="1" presStyleCnt="8"/>
      <dgm:spPr/>
    </dgm:pt>
    <dgm:pt modelId="{7F640624-05B9-4A09-AF04-D73ABAA6689E}" type="pres">
      <dgm:prSet presAssocID="{471D0745-904B-4E79-84AE-F960E1573546}" presName="text3" presStyleLbl="fgAcc3" presStyleIdx="1" presStyleCnt="8" custScaleX="57710" custScaleY="454408" custLinFactNeighborY="16439">
        <dgm:presLayoutVars>
          <dgm:chPref val="3"/>
        </dgm:presLayoutVars>
      </dgm:prSet>
      <dgm:spPr/>
      <dgm:t>
        <a:bodyPr/>
        <a:lstStyle/>
        <a:p>
          <a:endParaRPr lang="zh-TW" altLang="en-US"/>
        </a:p>
      </dgm:t>
    </dgm:pt>
    <dgm:pt modelId="{64046891-55B8-4EF2-AA71-4F538366CFE3}" type="pres">
      <dgm:prSet presAssocID="{471D0745-904B-4E79-84AE-F960E1573546}" presName="hierChild4" presStyleCnt="0"/>
      <dgm:spPr/>
    </dgm:pt>
    <dgm:pt modelId="{130857A4-00A9-4829-8C28-BAD01541F878}" type="pres">
      <dgm:prSet presAssocID="{6719F5FF-8678-4B58-AB3B-8BA8FB95B4C3}" presName="Name17" presStyleLbl="parChTrans1D3" presStyleIdx="2" presStyleCnt="8"/>
      <dgm:spPr/>
      <dgm:t>
        <a:bodyPr/>
        <a:lstStyle/>
        <a:p>
          <a:endParaRPr lang="zh-TW" altLang="en-US"/>
        </a:p>
      </dgm:t>
    </dgm:pt>
    <dgm:pt modelId="{935311F1-8494-43BD-9D7E-75800C54F182}" type="pres">
      <dgm:prSet presAssocID="{0DD94B52-A1EC-4D12-9DF1-559627F8A3F8}" presName="hierRoot3" presStyleCnt="0"/>
      <dgm:spPr/>
    </dgm:pt>
    <dgm:pt modelId="{B244B625-F209-4B3E-8CE4-D5F6C4CF3953}" type="pres">
      <dgm:prSet presAssocID="{0DD94B52-A1EC-4D12-9DF1-559627F8A3F8}" presName="composite3" presStyleCnt="0"/>
      <dgm:spPr/>
    </dgm:pt>
    <dgm:pt modelId="{2863C5B3-4BD5-4E3A-AC22-D978C9352F8F}" type="pres">
      <dgm:prSet presAssocID="{0DD94B52-A1EC-4D12-9DF1-559627F8A3F8}" presName="background3" presStyleLbl="node3" presStyleIdx="2" presStyleCnt="8"/>
      <dgm:spPr/>
    </dgm:pt>
    <dgm:pt modelId="{0756E390-760D-4D48-B335-0236C80866E0}" type="pres">
      <dgm:prSet presAssocID="{0DD94B52-A1EC-4D12-9DF1-559627F8A3F8}" presName="text3" presStyleLbl="fgAcc3" presStyleIdx="2" presStyleCnt="8" custScaleX="57710" custScaleY="454408" custLinFactNeighborY="16439">
        <dgm:presLayoutVars>
          <dgm:chPref val="3"/>
        </dgm:presLayoutVars>
      </dgm:prSet>
      <dgm:spPr/>
      <dgm:t>
        <a:bodyPr/>
        <a:lstStyle/>
        <a:p>
          <a:endParaRPr lang="zh-TW" altLang="en-US"/>
        </a:p>
      </dgm:t>
    </dgm:pt>
    <dgm:pt modelId="{710F5015-0650-47DC-ADE2-948B51D5ECEE}" type="pres">
      <dgm:prSet presAssocID="{0DD94B52-A1EC-4D12-9DF1-559627F8A3F8}" presName="hierChild4" presStyleCnt="0"/>
      <dgm:spPr/>
    </dgm:pt>
    <dgm:pt modelId="{025B30DC-EABC-4C4B-BC2F-87FFBD945F1C}" type="pres">
      <dgm:prSet presAssocID="{1CED15FC-DE40-421A-8652-AFF0B6C7575D}" presName="Name17" presStyleLbl="parChTrans1D3" presStyleIdx="3" presStyleCnt="8"/>
      <dgm:spPr/>
      <dgm:t>
        <a:bodyPr/>
        <a:lstStyle/>
        <a:p>
          <a:endParaRPr lang="zh-TW" altLang="en-US"/>
        </a:p>
      </dgm:t>
    </dgm:pt>
    <dgm:pt modelId="{CA26E3F8-5B8A-442D-A872-28C651AD50E7}" type="pres">
      <dgm:prSet presAssocID="{41194D28-B1AE-415A-B348-343F9E23E88A}" presName="hierRoot3" presStyleCnt="0"/>
      <dgm:spPr/>
    </dgm:pt>
    <dgm:pt modelId="{381266FE-4AB4-4E7B-93FA-816ABFD26895}" type="pres">
      <dgm:prSet presAssocID="{41194D28-B1AE-415A-B348-343F9E23E88A}" presName="composite3" presStyleCnt="0"/>
      <dgm:spPr/>
    </dgm:pt>
    <dgm:pt modelId="{9FB0ECC6-B7FF-4A2A-BD4B-9960882D9AE8}" type="pres">
      <dgm:prSet presAssocID="{41194D28-B1AE-415A-B348-343F9E23E88A}" presName="background3" presStyleLbl="node3" presStyleIdx="3" presStyleCnt="8"/>
      <dgm:spPr/>
    </dgm:pt>
    <dgm:pt modelId="{ED2F0C9A-56BA-4517-BAF6-6499684C1AFB}" type="pres">
      <dgm:prSet presAssocID="{41194D28-B1AE-415A-B348-343F9E23E88A}" presName="text3" presStyleLbl="fgAcc3" presStyleIdx="3" presStyleCnt="8" custScaleX="57710" custScaleY="454408" custLinFactNeighborY="16439">
        <dgm:presLayoutVars>
          <dgm:chPref val="3"/>
        </dgm:presLayoutVars>
      </dgm:prSet>
      <dgm:spPr/>
      <dgm:t>
        <a:bodyPr/>
        <a:lstStyle/>
        <a:p>
          <a:endParaRPr lang="zh-TW" altLang="en-US"/>
        </a:p>
      </dgm:t>
    </dgm:pt>
    <dgm:pt modelId="{FFE16358-62E2-4355-B63F-A42F552C4D45}" type="pres">
      <dgm:prSet presAssocID="{41194D28-B1AE-415A-B348-343F9E23E88A}" presName="hierChild4" presStyleCnt="0"/>
      <dgm:spPr/>
    </dgm:pt>
    <dgm:pt modelId="{A86098E0-B1C6-4202-A324-9FA62C1435E3}" type="pres">
      <dgm:prSet presAssocID="{B5FFCB19-92DF-415B-B66C-D4D6F777407B}" presName="Name10" presStyleLbl="parChTrans1D2" presStyleIdx="1" presStyleCnt="2"/>
      <dgm:spPr/>
      <dgm:t>
        <a:bodyPr/>
        <a:lstStyle/>
        <a:p>
          <a:endParaRPr lang="zh-TW" altLang="en-US"/>
        </a:p>
      </dgm:t>
    </dgm:pt>
    <dgm:pt modelId="{097B600F-55D4-4015-99EB-69EA7964FD74}" type="pres">
      <dgm:prSet presAssocID="{FB59E8AB-A0C9-4B5F-B78E-D64699104BF8}" presName="hierRoot2" presStyleCnt="0"/>
      <dgm:spPr/>
    </dgm:pt>
    <dgm:pt modelId="{12FC52E4-97E8-48C0-8BC5-DFB6CCDC27AF}" type="pres">
      <dgm:prSet presAssocID="{FB59E8AB-A0C9-4B5F-B78E-D64699104BF8}" presName="composite2" presStyleCnt="0"/>
      <dgm:spPr/>
    </dgm:pt>
    <dgm:pt modelId="{CB7D1DD8-66AA-4E53-AED2-9BC148E48740}" type="pres">
      <dgm:prSet presAssocID="{FB59E8AB-A0C9-4B5F-B78E-D64699104BF8}" presName="background2" presStyleLbl="node2" presStyleIdx="1" presStyleCnt="2"/>
      <dgm:spPr/>
    </dgm:pt>
    <dgm:pt modelId="{432DA68E-129B-415C-BB62-883BAD7A5719}" type="pres">
      <dgm:prSet presAssocID="{FB59E8AB-A0C9-4B5F-B78E-D64699104BF8}" presName="text2" presStyleLbl="fgAcc2" presStyleIdx="1" presStyleCnt="2" custScaleX="194314" custLinFactNeighborY="-31241">
        <dgm:presLayoutVars>
          <dgm:chPref val="3"/>
        </dgm:presLayoutVars>
      </dgm:prSet>
      <dgm:spPr/>
      <dgm:t>
        <a:bodyPr/>
        <a:lstStyle/>
        <a:p>
          <a:endParaRPr lang="zh-TW" altLang="en-US"/>
        </a:p>
      </dgm:t>
    </dgm:pt>
    <dgm:pt modelId="{2CCBCD34-91C6-485B-853A-D85171D2241C}" type="pres">
      <dgm:prSet presAssocID="{FB59E8AB-A0C9-4B5F-B78E-D64699104BF8}" presName="hierChild3" presStyleCnt="0"/>
      <dgm:spPr/>
    </dgm:pt>
    <dgm:pt modelId="{FA485283-D585-423A-90C4-3009AA6FD335}" type="pres">
      <dgm:prSet presAssocID="{0AAFBA82-75C6-4260-82E5-1A8BA8FEBA56}" presName="Name17" presStyleLbl="parChTrans1D3" presStyleIdx="4" presStyleCnt="8"/>
      <dgm:spPr/>
      <dgm:t>
        <a:bodyPr/>
        <a:lstStyle/>
        <a:p>
          <a:endParaRPr lang="zh-TW" altLang="en-US"/>
        </a:p>
      </dgm:t>
    </dgm:pt>
    <dgm:pt modelId="{75071805-9CB3-45C4-92B9-DF13225C4E5A}" type="pres">
      <dgm:prSet presAssocID="{3EE79C98-1753-4959-9B4E-A6ECF581CDC8}" presName="hierRoot3" presStyleCnt="0"/>
      <dgm:spPr/>
    </dgm:pt>
    <dgm:pt modelId="{8A062AFD-647B-49FD-B650-9C28BC8E3A73}" type="pres">
      <dgm:prSet presAssocID="{3EE79C98-1753-4959-9B4E-A6ECF581CDC8}" presName="composite3" presStyleCnt="0"/>
      <dgm:spPr/>
    </dgm:pt>
    <dgm:pt modelId="{6DFD63D0-1474-4F59-8BC5-E8807C4C4F68}" type="pres">
      <dgm:prSet presAssocID="{3EE79C98-1753-4959-9B4E-A6ECF581CDC8}" presName="background3" presStyleLbl="node3" presStyleIdx="4" presStyleCnt="8"/>
      <dgm:spPr/>
    </dgm:pt>
    <dgm:pt modelId="{D94784A4-8327-4C65-91AB-44C827451D8E}" type="pres">
      <dgm:prSet presAssocID="{3EE79C98-1753-4959-9B4E-A6ECF581CDC8}" presName="text3" presStyleLbl="fgAcc3" presStyleIdx="4" presStyleCnt="8" custScaleX="57649" custScaleY="453933" custLinFactNeighborY="16439">
        <dgm:presLayoutVars>
          <dgm:chPref val="3"/>
        </dgm:presLayoutVars>
      </dgm:prSet>
      <dgm:spPr/>
      <dgm:t>
        <a:bodyPr/>
        <a:lstStyle/>
        <a:p>
          <a:endParaRPr lang="zh-TW" altLang="en-US"/>
        </a:p>
      </dgm:t>
    </dgm:pt>
    <dgm:pt modelId="{EF9FDDC8-44C5-4F3E-BAB7-B60EFC05DC96}" type="pres">
      <dgm:prSet presAssocID="{3EE79C98-1753-4959-9B4E-A6ECF581CDC8}" presName="hierChild4" presStyleCnt="0"/>
      <dgm:spPr/>
    </dgm:pt>
    <dgm:pt modelId="{F2B479CA-82F1-4B61-9B88-D8863A2EFD67}" type="pres">
      <dgm:prSet presAssocID="{40296956-7356-46B4-BA89-812546C137E1}" presName="Name17" presStyleLbl="parChTrans1D3" presStyleIdx="5" presStyleCnt="8"/>
      <dgm:spPr/>
      <dgm:t>
        <a:bodyPr/>
        <a:lstStyle/>
        <a:p>
          <a:endParaRPr lang="zh-TW" altLang="en-US"/>
        </a:p>
      </dgm:t>
    </dgm:pt>
    <dgm:pt modelId="{9A0088BC-F85C-4B1A-ABF5-2033771F1083}" type="pres">
      <dgm:prSet presAssocID="{0699F14B-4AA4-4A9A-AC53-7BF4BA27CB9A}" presName="hierRoot3" presStyleCnt="0"/>
      <dgm:spPr/>
    </dgm:pt>
    <dgm:pt modelId="{03C7916A-007C-411B-A23A-A2F7FA2A0BD1}" type="pres">
      <dgm:prSet presAssocID="{0699F14B-4AA4-4A9A-AC53-7BF4BA27CB9A}" presName="composite3" presStyleCnt="0"/>
      <dgm:spPr/>
    </dgm:pt>
    <dgm:pt modelId="{3EFE9E2C-084D-4136-BD8A-2D7D112CCAAF}" type="pres">
      <dgm:prSet presAssocID="{0699F14B-4AA4-4A9A-AC53-7BF4BA27CB9A}" presName="background3" presStyleLbl="node3" presStyleIdx="5" presStyleCnt="8"/>
      <dgm:spPr/>
    </dgm:pt>
    <dgm:pt modelId="{0C03E53C-4BE7-4B8A-8FF3-6EF72EA79BB6}" type="pres">
      <dgm:prSet presAssocID="{0699F14B-4AA4-4A9A-AC53-7BF4BA27CB9A}" presName="text3" presStyleLbl="fgAcc3" presStyleIdx="5" presStyleCnt="8" custScaleX="57650" custScaleY="453933" custLinFactNeighborY="16439">
        <dgm:presLayoutVars>
          <dgm:chPref val="3"/>
        </dgm:presLayoutVars>
      </dgm:prSet>
      <dgm:spPr/>
      <dgm:t>
        <a:bodyPr/>
        <a:lstStyle/>
        <a:p>
          <a:endParaRPr lang="zh-TW" altLang="en-US"/>
        </a:p>
      </dgm:t>
    </dgm:pt>
    <dgm:pt modelId="{632EA7A4-3876-440C-BF72-329A02FAC7F1}" type="pres">
      <dgm:prSet presAssocID="{0699F14B-4AA4-4A9A-AC53-7BF4BA27CB9A}" presName="hierChild4" presStyleCnt="0"/>
      <dgm:spPr/>
    </dgm:pt>
    <dgm:pt modelId="{6179EF61-6816-4D33-9FC4-AF831402196F}" type="pres">
      <dgm:prSet presAssocID="{0BF15965-8A67-4428-90A1-E9EA68C8C1A5}" presName="Name17" presStyleLbl="parChTrans1D3" presStyleIdx="6" presStyleCnt="8"/>
      <dgm:spPr/>
      <dgm:t>
        <a:bodyPr/>
        <a:lstStyle/>
        <a:p>
          <a:endParaRPr lang="zh-TW" altLang="en-US"/>
        </a:p>
      </dgm:t>
    </dgm:pt>
    <dgm:pt modelId="{7B05F315-91EF-4D25-B251-1F08FDE44C17}" type="pres">
      <dgm:prSet presAssocID="{616A3E31-92AE-4178-A694-2A3AF517F203}" presName="hierRoot3" presStyleCnt="0"/>
      <dgm:spPr/>
    </dgm:pt>
    <dgm:pt modelId="{31C05A3C-4795-4EA6-8DC4-34235B3B8B55}" type="pres">
      <dgm:prSet presAssocID="{616A3E31-92AE-4178-A694-2A3AF517F203}" presName="composite3" presStyleCnt="0"/>
      <dgm:spPr/>
    </dgm:pt>
    <dgm:pt modelId="{3C9B720C-8300-449B-A920-E08EDF35C9C2}" type="pres">
      <dgm:prSet presAssocID="{616A3E31-92AE-4178-A694-2A3AF517F203}" presName="background3" presStyleLbl="node3" presStyleIdx="6" presStyleCnt="8"/>
      <dgm:spPr/>
    </dgm:pt>
    <dgm:pt modelId="{26D9EADD-711C-41FF-BA5E-036492D72646}" type="pres">
      <dgm:prSet presAssocID="{616A3E31-92AE-4178-A694-2A3AF517F203}" presName="text3" presStyleLbl="fgAcc3" presStyleIdx="6" presStyleCnt="8" custScaleX="57649" custScaleY="453933" custLinFactNeighborY="16439">
        <dgm:presLayoutVars>
          <dgm:chPref val="3"/>
        </dgm:presLayoutVars>
      </dgm:prSet>
      <dgm:spPr/>
      <dgm:t>
        <a:bodyPr/>
        <a:lstStyle/>
        <a:p>
          <a:endParaRPr lang="zh-TW" altLang="en-US"/>
        </a:p>
      </dgm:t>
    </dgm:pt>
    <dgm:pt modelId="{734D5857-6939-484F-9DAF-6E2D9B0596F2}" type="pres">
      <dgm:prSet presAssocID="{616A3E31-92AE-4178-A694-2A3AF517F203}" presName="hierChild4" presStyleCnt="0"/>
      <dgm:spPr/>
    </dgm:pt>
    <dgm:pt modelId="{95996B53-C5C4-4B5C-ABF8-E685C414077D}" type="pres">
      <dgm:prSet presAssocID="{026C57E2-42C3-4C3D-88E1-3D9C7052BB09}" presName="Name17" presStyleLbl="parChTrans1D3" presStyleIdx="7" presStyleCnt="8"/>
      <dgm:spPr/>
      <dgm:t>
        <a:bodyPr/>
        <a:lstStyle/>
        <a:p>
          <a:endParaRPr lang="zh-TW" altLang="en-US"/>
        </a:p>
      </dgm:t>
    </dgm:pt>
    <dgm:pt modelId="{9E6DD236-8503-4A8A-B045-F6FD27767C8A}" type="pres">
      <dgm:prSet presAssocID="{890CA572-135C-46DC-A3F2-F518B30EF080}" presName="hierRoot3" presStyleCnt="0"/>
      <dgm:spPr/>
    </dgm:pt>
    <dgm:pt modelId="{EFBC685C-5B4D-47BA-A9CB-1C6A77D0122E}" type="pres">
      <dgm:prSet presAssocID="{890CA572-135C-46DC-A3F2-F518B30EF080}" presName="composite3" presStyleCnt="0"/>
      <dgm:spPr/>
    </dgm:pt>
    <dgm:pt modelId="{1753D3C0-D025-4501-8189-86F241C3F969}" type="pres">
      <dgm:prSet presAssocID="{890CA572-135C-46DC-A3F2-F518B30EF080}" presName="background3" presStyleLbl="node3" presStyleIdx="7" presStyleCnt="8"/>
      <dgm:spPr/>
    </dgm:pt>
    <dgm:pt modelId="{F18C09C4-95EC-4BCA-932D-E4D42D1A7071}" type="pres">
      <dgm:prSet presAssocID="{890CA572-135C-46DC-A3F2-F518B30EF080}" presName="text3" presStyleLbl="fgAcc3" presStyleIdx="7" presStyleCnt="8" custScaleX="57649" custScaleY="453933" custLinFactNeighborY="16439">
        <dgm:presLayoutVars>
          <dgm:chPref val="3"/>
        </dgm:presLayoutVars>
      </dgm:prSet>
      <dgm:spPr/>
      <dgm:t>
        <a:bodyPr/>
        <a:lstStyle/>
        <a:p>
          <a:endParaRPr lang="zh-TW" altLang="en-US"/>
        </a:p>
      </dgm:t>
    </dgm:pt>
    <dgm:pt modelId="{EA699AC8-FB69-4294-8455-A67EBCDF38B0}" type="pres">
      <dgm:prSet presAssocID="{890CA572-135C-46DC-A3F2-F518B30EF080}" presName="hierChild4" presStyleCnt="0"/>
      <dgm:spPr/>
    </dgm:pt>
  </dgm:ptLst>
  <dgm:cxnLst>
    <dgm:cxn modelId="{8AFA791C-CFF9-4130-A8C7-D0EB6456F6CF}" type="presOf" srcId="{0AAFBA82-75C6-4260-82E5-1A8BA8FEBA56}" destId="{FA485283-D585-423A-90C4-3009AA6FD335}" srcOrd="0" destOrd="0" presId="urn:microsoft.com/office/officeart/2005/8/layout/hierarchy1"/>
    <dgm:cxn modelId="{3642A5D3-CC31-4369-B9A3-D6F095CFDB83}" srcId="{FB59E8AB-A0C9-4B5F-B78E-D64699104BF8}" destId="{890CA572-135C-46DC-A3F2-F518B30EF080}" srcOrd="3" destOrd="0" parTransId="{026C57E2-42C3-4C3D-88E1-3D9C7052BB09}" sibTransId="{758A8E02-8855-46FA-B04F-8530678F0747}"/>
    <dgm:cxn modelId="{967483A6-E216-42A1-9903-0D60B4AF6C68}" srcId="{FEDCF8A5-51D9-4FA1-B34C-593AEED86358}" destId="{0DD94B52-A1EC-4D12-9DF1-559627F8A3F8}" srcOrd="2" destOrd="0" parTransId="{6719F5FF-8678-4B58-AB3B-8BA8FB95B4C3}" sibTransId="{525CB4C4-00AB-4495-8BF5-C33C6B7E4F7A}"/>
    <dgm:cxn modelId="{5D9B38A8-5974-4E0A-BE2D-81A6E3360C7F}" srcId="{FB59E8AB-A0C9-4B5F-B78E-D64699104BF8}" destId="{616A3E31-92AE-4178-A694-2A3AF517F203}" srcOrd="2" destOrd="0" parTransId="{0BF15965-8A67-4428-90A1-E9EA68C8C1A5}" sibTransId="{F8B52174-9070-4D85-88CD-BF40AD2ADC8F}"/>
    <dgm:cxn modelId="{B5C268AE-E21F-4149-ADE5-6CD37B8A3D4F}" type="presOf" srcId="{3EE79C98-1753-4959-9B4E-A6ECF581CDC8}" destId="{D94784A4-8327-4C65-91AB-44C827451D8E}" srcOrd="0" destOrd="0" presId="urn:microsoft.com/office/officeart/2005/8/layout/hierarchy1"/>
    <dgm:cxn modelId="{A8AB4AD5-D4BA-4444-BCE0-B436DBE28281}" type="presOf" srcId="{616A3E31-92AE-4178-A694-2A3AF517F203}" destId="{26D9EADD-711C-41FF-BA5E-036492D72646}" srcOrd="0" destOrd="0" presId="urn:microsoft.com/office/officeart/2005/8/layout/hierarchy1"/>
    <dgm:cxn modelId="{B152B53C-8F5F-45B6-809F-E549820BBBBF}" srcId="{FEDCF8A5-51D9-4FA1-B34C-593AEED86358}" destId="{41194D28-B1AE-415A-B348-343F9E23E88A}" srcOrd="3" destOrd="0" parTransId="{1CED15FC-DE40-421A-8652-AFF0B6C7575D}" sibTransId="{98C72E72-E9CF-489A-812B-A6C235F6F9F0}"/>
    <dgm:cxn modelId="{48085740-A6F6-4D7E-8CD0-09F127E34D4A}" type="presOf" srcId="{78A5AEC6-B8E2-4094-B6CC-0ACBBE5F2226}" destId="{C4B5D672-D45B-40C2-AA21-3190EAFABF4A}" srcOrd="0" destOrd="0" presId="urn:microsoft.com/office/officeart/2005/8/layout/hierarchy1"/>
    <dgm:cxn modelId="{B2D8FCED-B5F4-4754-B5C7-D0A0A9F1C597}" type="presOf" srcId="{40296956-7356-46B4-BA89-812546C137E1}" destId="{F2B479CA-82F1-4B61-9B88-D8863A2EFD67}" srcOrd="0" destOrd="0" presId="urn:microsoft.com/office/officeart/2005/8/layout/hierarchy1"/>
    <dgm:cxn modelId="{0DAED207-C761-45D8-B3B2-04BB017C8254}" type="presOf" srcId="{0DD94B52-A1EC-4D12-9DF1-559627F8A3F8}" destId="{0756E390-760D-4D48-B335-0236C80866E0}" srcOrd="0" destOrd="0" presId="urn:microsoft.com/office/officeart/2005/8/layout/hierarchy1"/>
    <dgm:cxn modelId="{E46EEF30-3F15-4A13-BA65-987D24E6CD25}" srcId="{FEDCF8A5-51D9-4FA1-B34C-593AEED86358}" destId="{99828EE2-C268-4A09-8B18-BE128B846026}" srcOrd="0" destOrd="0" parTransId="{7B4EC572-6DEB-479E-8CC8-8FBE9409095F}" sibTransId="{DA498293-BDE9-4A73-991C-AD58050CE6FB}"/>
    <dgm:cxn modelId="{012F0EB9-BEB0-437E-B9A8-A7C8DC762D0E}" type="presOf" srcId="{B5FFCB19-92DF-415B-B66C-D4D6F777407B}" destId="{A86098E0-B1C6-4202-A324-9FA62C1435E3}" srcOrd="0" destOrd="0" presId="urn:microsoft.com/office/officeart/2005/8/layout/hierarchy1"/>
    <dgm:cxn modelId="{44904607-7A5E-4287-89D8-ECA91946C320}" type="presOf" srcId="{890CA572-135C-46DC-A3F2-F518B30EF080}" destId="{F18C09C4-95EC-4BCA-932D-E4D42D1A7071}" srcOrd="0" destOrd="0" presId="urn:microsoft.com/office/officeart/2005/8/layout/hierarchy1"/>
    <dgm:cxn modelId="{B2E473FC-2646-4CE1-8891-2EDF6379094A}" srcId="{78A5AEC6-B8E2-4094-B6CC-0ACBBE5F2226}" destId="{FB59E8AB-A0C9-4B5F-B78E-D64699104BF8}" srcOrd="1" destOrd="0" parTransId="{B5FFCB19-92DF-415B-B66C-D4D6F777407B}" sibTransId="{83637D26-CE60-4E6A-A35C-47B38F1EECFC}"/>
    <dgm:cxn modelId="{C68EC912-C368-4D38-9A1E-8CC13DB62069}" type="presOf" srcId="{7B4EC572-6DEB-479E-8CC8-8FBE9409095F}" destId="{28A56659-A7C4-4EF3-A434-C7C778306305}" srcOrd="0" destOrd="0" presId="urn:microsoft.com/office/officeart/2005/8/layout/hierarchy1"/>
    <dgm:cxn modelId="{6FD9B9BE-1699-40E8-8443-C77E21825491}" srcId="{FB59E8AB-A0C9-4B5F-B78E-D64699104BF8}" destId="{0699F14B-4AA4-4A9A-AC53-7BF4BA27CB9A}" srcOrd="1" destOrd="0" parTransId="{40296956-7356-46B4-BA89-812546C137E1}" sibTransId="{81EE4C99-C5C9-4D74-B726-EAC4F20F0EF5}"/>
    <dgm:cxn modelId="{74E97F51-947A-4BCD-9C04-340336AF2347}" type="presOf" srcId="{471D0745-904B-4E79-84AE-F960E1573546}" destId="{7F640624-05B9-4A09-AF04-D73ABAA6689E}" srcOrd="0" destOrd="0" presId="urn:microsoft.com/office/officeart/2005/8/layout/hierarchy1"/>
    <dgm:cxn modelId="{45BA0B9F-9125-43E4-9866-9F58DBBC0E01}" type="presOf" srcId="{6719F5FF-8678-4B58-AB3B-8BA8FB95B4C3}" destId="{130857A4-00A9-4829-8C28-BAD01541F878}" srcOrd="0" destOrd="0" presId="urn:microsoft.com/office/officeart/2005/8/layout/hierarchy1"/>
    <dgm:cxn modelId="{71EF673B-11B2-426A-9502-773094305701}" srcId="{FB59E8AB-A0C9-4B5F-B78E-D64699104BF8}" destId="{3EE79C98-1753-4959-9B4E-A6ECF581CDC8}" srcOrd="0" destOrd="0" parTransId="{0AAFBA82-75C6-4260-82E5-1A8BA8FEBA56}" sibTransId="{8834E1D0-12F7-4A3A-9215-A2090D2C29B1}"/>
    <dgm:cxn modelId="{7F363BD4-90A6-4385-9729-586A926BDEB3}" type="presOf" srcId="{0BF15965-8A67-4428-90A1-E9EA68C8C1A5}" destId="{6179EF61-6816-4D33-9FC4-AF831402196F}" srcOrd="0" destOrd="0" presId="urn:microsoft.com/office/officeart/2005/8/layout/hierarchy1"/>
    <dgm:cxn modelId="{DE341FCE-D260-4133-B005-AFCE5983C826}" type="presOf" srcId="{026C57E2-42C3-4C3D-88E1-3D9C7052BB09}" destId="{95996B53-C5C4-4B5C-ABF8-E685C414077D}" srcOrd="0" destOrd="0" presId="urn:microsoft.com/office/officeart/2005/8/layout/hierarchy1"/>
    <dgm:cxn modelId="{A423C19D-5811-4964-9828-C84374680939}" srcId="{78A5AEC6-B8E2-4094-B6CC-0ACBBE5F2226}" destId="{FEDCF8A5-51D9-4FA1-B34C-593AEED86358}" srcOrd="0" destOrd="0" parTransId="{6251EC89-13A3-4A7D-BC37-0C3300D537D1}" sibTransId="{3F12C890-A516-447E-8315-D27CF5FEBBEB}"/>
    <dgm:cxn modelId="{3CD8315A-B8B7-45FD-BA09-D1178E35172E}" type="presOf" srcId="{41194D28-B1AE-415A-B348-343F9E23E88A}" destId="{ED2F0C9A-56BA-4517-BAF6-6499684C1AFB}" srcOrd="0" destOrd="0" presId="urn:microsoft.com/office/officeart/2005/8/layout/hierarchy1"/>
    <dgm:cxn modelId="{3705EFCB-D492-4578-BE4C-7B802AEA3B6D}" type="presOf" srcId="{6251EC89-13A3-4A7D-BC37-0C3300D537D1}" destId="{CA8F3353-A55E-40EB-8362-68BA599E8A25}" srcOrd="0" destOrd="0" presId="urn:microsoft.com/office/officeart/2005/8/layout/hierarchy1"/>
    <dgm:cxn modelId="{EF720437-CB1B-4EFE-BDA4-3C03AF458CCA}" type="presOf" srcId="{0699F14B-4AA4-4A9A-AC53-7BF4BA27CB9A}" destId="{0C03E53C-4BE7-4B8A-8FF3-6EF72EA79BB6}" srcOrd="0" destOrd="0" presId="urn:microsoft.com/office/officeart/2005/8/layout/hierarchy1"/>
    <dgm:cxn modelId="{A7DC8E39-A997-4D4F-BB73-4EE885DE79ED}" type="presOf" srcId="{1DDDB57E-0EC9-4316-BEBF-3C6861D7FCD2}" destId="{D0FD4A60-F408-4F68-9232-D8D7D73F0E75}" srcOrd="0" destOrd="0" presId="urn:microsoft.com/office/officeart/2005/8/layout/hierarchy1"/>
    <dgm:cxn modelId="{4DD66A40-64B7-4793-8F1F-1E586ABE03E9}" srcId="{FEDCF8A5-51D9-4FA1-B34C-593AEED86358}" destId="{471D0745-904B-4E79-84AE-F960E1573546}" srcOrd="1" destOrd="0" parTransId="{940C51AF-5A1A-4835-A40C-E27370B79588}" sibTransId="{9BC0ECE9-2535-4BC6-94F5-DA0BA45328A8}"/>
    <dgm:cxn modelId="{B6377F9D-030C-46EE-8C4D-C944A10A6CA5}" type="presOf" srcId="{FEDCF8A5-51D9-4FA1-B34C-593AEED86358}" destId="{A008D844-4963-4349-9DEA-23432EBBC8FA}" srcOrd="0" destOrd="0" presId="urn:microsoft.com/office/officeart/2005/8/layout/hierarchy1"/>
    <dgm:cxn modelId="{DB58E1BC-9956-4BEB-BF6F-CD4683D7A7C3}" type="presOf" srcId="{940C51AF-5A1A-4835-A40C-E27370B79588}" destId="{C56EBE92-09D3-4C40-A69D-7C845DC7365A}" srcOrd="0" destOrd="0" presId="urn:microsoft.com/office/officeart/2005/8/layout/hierarchy1"/>
    <dgm:cxn modelId="{5F29125B-3EF5-4C92-88CB-749C06458F1E}" srcId="{1DDDB57E-0EC9-4316-BEBF-3C6861D7FCD2}" destId="{78A5AEC6-B8E2-4094-B6CC-0ACBBE5F2226}" srcOrd="0" destOrd="0" parTransId="{2B91C128-F942-455A-9164-F3E6C3D2E0CC}" sibTransId="{06C5BB17-3827-4467-A63D-F8279E0A7BDD}"/>
    <dgm:cxn modelId="{688AC47D-D04F-42C1-A117-8B2B53AD4901}" type="presOf" srcId="{FB59E8AB-A0C9-4B5F-B78E-D64699104BF8}" destId="{432DA68E-129B-415C-BB62-883BAD7A5719}" srcOrd="0" destOrd="0" presId="urn:microsoft.com/office/officeart/2005/8/layout/hierarchy1"/>
    <dgm:cxn modelId="{05719D8F-27B9-41A1-92F3-A2F873C43046}" type="presOf" srcId="{1CED15FC-DE40-421A-8652-AFF0B6C7575D}" destId="{025B30DC-EABC-4C4B-BC2F-87FFBD945F1C}" srcOrd="0" destOrd="0" presId="urn:microsoft.com/office/officeart/2005/8/layout/hierarchy1"/>
    <dgm:cxn modelId="{A289BF53-8D30-45DA-A614-1F1F183BC5A9}" type="presOf" srcId="{99828EE2-C268-4A09-8B18-BE128B846026}" destId="{6B9408E9-7EBD-4482-A839-E647E1C04CAC}" srcOrd="0" destOrd="0" presId="urn:microsoft.com/office/officeart/2005/8/layout/hierarchy1"/>
    <dgm:cxn modelId="{C2610E76-5E1B-4F74-A30F-20EDC1B23565}" type="presParOf" srcId="{D0FD4A60-F408-4F68-9232-D8D7D73F0E75}" destId="{B38770F1-2F4F-4E54-A89A-F8F931D6E9A9}" srcOrd="0" destOrd="0" presId="urn:microsoft.com/office/officeart/2005/8/layout/hierarchy1"/>
    <dgm:cxn modelId="{72E8E7BB-3171-4920-84E5-093F9C151C14}" type="presParOf" srcId="{B38770F1-2F4F-4E54-A89A-F8F931D6E9A9}" destId="{D1BA959E-44C0-46FE-ABBC-E878D9C74DD5}" srcOrd="0" destOrd="0" presId="urn:microsoft.com/office/officeart/2005/8/layout/hierarchy1"/>
    <dgm:cxn modelId="{76A8E765-D7CB-4F25-9014-6D1A3AD52C5B}" type="presParOf" srcId="{D1BA959E-44C0-46FE-ABBC-E878D9C74DD5}" destId="{71815839-1A4C-4504-8F79-C3E769039B02}" srcOrd="0" destOrd="0" presId="urn:microsoft.com/office/officeart/2005/8/layout/hierarchy1"/>
    <dgm:cxn modelId="{CACCCD23-F041-464D-B8D5-4F49E7AC360D}" type="presParOf" srcId="{D1BA959E-44C0-46FE-ABBC-E878D9C74DD5}" destId="{C4B5D672-D45B-40C2-AA21-3190EAFABF4A}" srcOrd="1" destOrd="0" presId="urn:microsoft.com/office/officeart/2005/8/layout/hierarchy1"/>
    <dgm:cxn modelId="{0A091A11-E31F-41CC-BAA0-7F1CB7EB6696}" type="presParOf" srcId="{B38770F1-2F4F-4E54-A89A-F8F931D6E9A9}" destId="{9FE944C4-F7A2-4B9C-BCDB-530824686F76}" srcOrd="1" destOrd="0" presId="urn:microsoft.com/office/officeart/2005/8/layout/hierarchy1"/>
    <dgm:cxn modelId="{DE6A6C7E-8F2C-4E80-A7DE-743FF6C5A307}" type="presParOf" srcId="{9FE944C4-F7A2-4B9C-BCDB-530824686F76}" destId="{CA8F3353-A55E-40EB-8362-68BA599E8A25}" srcOrd="0" destOrd="0" presId="urn:microsoft.com/office/officeart/2005/8/layout/hierarchy1"/>
    <dgm:cxn modelId="{EB621845-75C6-4A7D-871D-24A00E962703}" type="presParOf" srcId="{9FE944C4-F7A2-4B9C-BCDB-530824686F76}" destId="{3AEC8EA8-B2AB-46D4-8523-099ED61068C7}" srcOrd="1" destOrd="0" presId="urn:microsoft.com/office/officeart/2005/8/layout/hierarchy1"/>
    <dgm:cxn modelId="{1693E50E-004B-4F02-B2C2-C446A11F4A0E}" type="presParOf" srcId="{3AEC8EA8-B2AB-46D4-8523-099ED61068C7}" destId="{40D54E4D-BF1C-497D-AEBB-BC1B200CBC1F}" srcOrd="0" destOrd="0" presId="urn:microsoft.com/office/officeart/2005/8/layout/hierarchy1"/>
    <dgm:cxn modelId="{0A2368E3-8419-4094-BDBB-688693E82363}" type="presParOf" srcId="{40D54E4D-BF1C-497D-AEBB-BC1B200CBC1F}" destId="{5C10AF28-68B2-459E-903F-B833C0EEEC44}" srcOrd="0" destOrd="0" presId="urn:microsoft.com/office/officeart/2005/8/layout/hierarchy1"/>
    <dgm:cxn modelId="{6DDB197C-6644-4113-907E-27082FD12C57}" type="presParOf" srcId="{40D54E4D-BF1C-497D-AEBB-BC1B200CBC1F}" destId="{A008D844-4963-4349-9DEA-23432EBBC8FA}" srcOrd="1" destOrd="0" presId="urn:microsoft.com/office/officeart/2005/8/layout/hierarchy1"/>
    <dgm:cxn modelId="{C563ECA8-E20B-4CD8-A9F3-119A2FA80BCF}" type="presParOf" srcId="{3AEC8EA8-B2AB-46D4-8523-099ED61068C7}" destId="{BDEFB556-E696-4F05-AA21-18ACA932F9DF}" srcOrd="1" destOrd="0" presId="urn:microsoft.com/office/officeart/2005/8/layout/hierarchy1"/>
    <dgm:cxn modelId="{BE91A360-6865-47EB-97AB-3F473507AEE8}" type="presParOf" srcId="{BDEFB556-E696-4F05-AA21-18ACA932F9DF}" destId="{28A56659-A7C4-4EF3-A434-C7C778306305}" srcOrd="0" destOrd="0" presId="urn:microsoft.com/office/officeart/2005/8/layout/hierarchy1"/>
    <dgm:cxn modelId="{87B178E9-98BE-4AFC-833A-5D725759FECE}" type="presParOf" srcId="{BDEFB556-E696-4F05-AA21-18ACA932F9DF}" destId="{0D273980-115A-47B5-A834-30F46971326A}" srcOrd="1" destOrd="0" presId="urn:microsoft.com/office/officeart/2005/8/layout/hierarchy1"/>
    <dgm:cxn modelId="{D4163679-99B5-44B3-B3B4-8DFCD5346AD6}" type="presParOf" srcId="{0D273980-115A-47B5-A834-30F46971326A}" destId="{30E69901-F805-4239-9996-66EDC5D2FF7D}" srcOrd="0" destOrd="0" presId="urn:microsoft.com/office/officeart/2005/8/layout/hierarchy1"/>
    <dgm:cxn modelId="{63052D6D-B102-44D9-AE4C-C20DC218985D}" type="presParOf" srcId="{30E69901-F805-4239-9996-66EDC5D2FF7D}" destId="{3ECCD2E5-C219-43A8-897A-A748E787123D}" srcOrd="0" destOrd="0" presId="urn:microsoft.com/office/officeart/2005/8/layout/hierarchy1"/>
    <dgm:cxn modelId="{CA2B3E2A-5174-42AA-9D62-3FAA479F4BB7}" type="presParOf" srcId="{30E69901-F805-4239-9996-66EDC5D2FF7D}" destId="{6B9408E9-7EBD-4482-A839-E647E1C04CAC}" srcOrd="1" destOrd="0" presId="urn:microsoft.com/office/officeart/2005/8/layout/hierarchy1"/>
    <dgm:cxn modelId="{F7FEA411-7AF2-4095-9A79-4A9652447A5D}" type="presParOf" srcId="{0D273980-115A-47B5-A834-30F46971326A}" destId="{2C719EBD-D3E7-4AE3-BD5F-B193FACFA22F}" srcOrd="1" destOrd="0" presId="urn:microsoft.com/office/officeart/2005/8/layout/hierarchy1"/>
    <dgm:cxn modelId="{FA7C5DC7-E70A-407E-8328-7514B087A25B}" type="presParOf" srcId="{BDEFB556-E696-4F05-AA21-18ACA932F9DF}" destId="{C56EBE92-09D3-4C40-A69D-7C845DC7365A}" srcOrd="2" destOrd="0" presId="urn:microsoft.com/office/officeart/2005/8/layout/hierarchy1"/>
    <dgm:cxn modelId="{5B885F44-5078-4F89-BB2A-675E1E3B75ED}" type="presParOf" srcId="{BDEFB556-E696-4F05-AA21-18ACA932F9DF}" destId="{87D701E0-4366-415B-A39C-6891177A617B}" srcOrd="3" destOrd="0" presId="urn:microsoft.com/office/officeart/2005/8/layout/hierarchy1"/>
    <dgm:cxn modelId="{86D179B7-D5A9-49D8-8424-8D9D295397CC}" type="presParOf" srcId="{87D701E0-4366-415B-A39C-6891177A617B}" destId="{36EC243E-7C88-4511-A12E-61B5DBF7DBBA}" srcOrd="0" destOrd="0" presId="urn:microsoft.com/office/officeart/2005/8/layout/hierarchy1"/>
    <dgm:cxn modelId="{8AD0A066-6C10-4B76-8925-433156054167}" type="presParOf" srcId="{36EC243E-7C88-4511-A12E-61B5DBF7DBBA}" destId="{C66047C8-3926-4445-A301-1DE15B134BE2}" srcOrd="0" destOrd="0" presId="urn:microsoft.com/office/officeart/2005/8/layout/hierarchy1"/>
    <dgm:cxn modelId="{AC3F203B-FE7B-460F-8C74-80EE1AC875F7}" type="presParOf" srcId="{36EC243E-7C88-4511-A12E-61B5DBF7DBBA}" destId="{7F640624-05B9-4A09-AF04-D73ABAA6689E}" srcOrd="1" destOrd="0" presId="urn:microsoft.com/office/officeart/2005/8/layout/hierarchy1"/>
    <dgm:cxn modelId="{5BA5CB27-7339-4965-A8C2-44B4CE9B517C}" type="presParOf" srcId="{87D701E0-4366-415B-A39C-6891177A617B}" destId="{64046891-55B8-4EF2-AA71-4F538366CFE3}" srcOrd="1" destOrd="0" presId="urn:microsoft.com/office/officeart/2005/8/layout/hierarchy1"/>
    <dgm:cxn modelId="{71C4C9A6-4F4B-437B-A4BA-6E49917371F8}" type="presParOf" srcId="{BDEFB556-E696-4F05-AA21-18ACA932F9DF}" destId="{130857A4-00A9-4829-8C28-BAD01541F878}" srcOrd="4" destOrd="0" presId="urn:microsoft.com/office/officeart/2005/8/layout/hierarchy1"/>
    <dgm:cxn modelId="{2EBA1B10-935C-4110-826A-AB1C69D0BAD9}" type="presParOf" srcId="{BDEFB556-E696-4F05-AA21-18ACA932F9DF}" destId="{935311F1-8494-43BD-9D7E-75800C54F182}" srcOrd="5" destOrd="0" presId="urn:microsoft.com/office/officeart/2005/8/layout/hierarchy1"/>
    <dgm:cxn modelId="{D2E1C643-23BE-4FD6-B1B6-CB2648D45059}" type="presParOf" srcId="{935311F1-8494-43BD-9D7E-75800C54F182}" destId="{B244B625-F209-4B3E-8CE4-D5F6C4CF3953}" srcOrd="0" destOrd="0" presId="urn:microsoft.com/office/officeart/2005/8/layout/hierarchy1"/>
    <dgm:cxn modelId="{90542334-7AAF-4E38-A1D9-2207EE73EE8A}" type="presParOf" srcId="{B244B625-F209-4B3E-8CE4-D5F6C4CF3953}" destId="{2863C5B3-4BD5-4E3A-AC22-D978C9352F8F}" srcOrd="0" destOrd="0" presId="urn:microsoft.com/office/officeart/2005/8/layout/hierarchy1"/>
    <dgm:cxn modelId="{9C14D7B9-2F5F-425E-9040-52C939BC0395}" type="presParOf" srcId="{B244B625-F209-4B3E-8CE4-D5F6C4CF3953}" destId="{0756E390-760D-4D48-B335-0236C80866E0}" srcOrd="1" destOrd="0" presId="urn:microsoft.com/office/officeart/2005/8/layout/hierarchy1"/>
    <dgm:cxn modelId="{9CB07EFC-6A09-4349-88F3-70DABC535E72}" type="presParOf" srcId="{935311F1-8494-43BD-9D7E-75800C54F182}" destId="{710F5015-0650-47DC-ADE2-948B51D5ECEE}" srcOrd="1" destOrd="0" presId="urn:microsoft.com/office/officeart/2005/8/layout/hierarchy1"/>
    <dgm:cxn modelId="{22AE0350-0E7A-463D-AF62-044E699A0667}" type="presParOf" srcId="{BDEFB556-E696-4F05-AA21-18ACA932F9DF}" destId="{025B30DC-EABC-4C4B-BC2F-87FFBD945F1C}" srcOrd="6" destOrd="0" presId="urn:microsoft.com/office/officeart/2005/8/layout/hierarchy1"/>
    <dgm:cxn modelId="{E585659B-4C36-4D4E-806B-188D982810E6}" type="presParOf" srcId="{BDEFB556-E696-4F05-AA21-18ACA932F9DF}" destId="{CA26E3F8-5B8A-442D-A872-28C651AD50E7}" srcOrd="7" destOrd="0" presId="urn:microsoft.com/office/officeart/2005/8/layout/hierarchy1"/>
    <dgm:cxn modelId="{64E179F0-FA68-429F-AA29-49DF3537463F}" type="presParOf" srcId="{CA26E3F8-5B8A-442D-A872-28C651AD50E7}" destId="{381266FE-4AB4-4E7B-93FA-816ABFD26895}" srcOrd="0" destOrd="0" presId="urn:microsoft.com/office/officeart/2005/8/layout/hierarchy1"/>
    <dgm:cxn modelId="{E3A4719B-1EB7-415E-9778-57416D429CFD}" type="presParOf" srcId="{381266FE-4AB4-4E7B-93FA-816ABFD26895}" destId="{9FB0ECC6-B7FF-4A2A-BD4B-9960882D9AE8}" srcOrd="0" destOrd="0" presId="urn:microsoft.com/office/officeart/2005/8/layout/hierarchy1"/>
    <dgm:cxn modelId="{B4CF3042-D9DB-4476-BC86-9ED7967BA2D0}" type="presParOf" srcId="{381266FE-4AB4-4E7B-93FA-816ABFD26895}" destId="{ED2F0C9A-56BA-4517-BAF6-6499684C1AFB}" srcOrd="1" destOrd="0" presId="urn:microsoft.com/office/officeart/2005/8/layout/hierarchy1"/>
    <dgm:cxn modelId="{9D88EFBE-3A86-4239-9D58-9B6E136BFCB1}" type="presParOf" srcId="{CA26E3F8-5B8A-442D-A872-28C651AD50E7}" destId="{FFE16358-62E2-4355-B63F-A42F552C4D45}" srcOrd="1" destOrd="0" presId="urn:microsoft.com/office/officeart/2005/8/layout/hierarchy1"/>
    <dgm:cxn modelId="{0539BD86-3349-47A4-A8BF-BB28E8ED89AF}" type="presParOf" srcId="{9FE944C4-F7A2-4B9C-BCDB-530824686F76}" destId="{A86098E0-B1C6-4202-A324-9FA62C1435E3}" srcOrd="2" destOrd="0" presId="urn:microsoft.com/office/officeart/2005/8/layout/hierarchy1"/>
    <dgm:cxn modelId="{7A79A539-E9E2-4284-B36C-8B3164E3EFB5}" type="presParOf" srcId="{9FE944C4-F7A2-4B9C-BCDB-530824686F76}" destId="{097B600F-55D4-4015-99EB-69EA7964FD74}" srcOrd="3" destOrd="0" presId="urn:microsoft.com/office/officeart/2005/8/layout/hierarchy1"/>
    <dgm:cxn modelId="{E8E3B41F-A0E4-4FBA-981E-C796E9E91D4A}" type="presParOf" srcId="{097B600F-55D4-4015-99EB-69EA7964FD74}" destId="{12FC52E4-97E8-48C0-8BC5-DFB6CCDC27AF}" srcOrd="0" destOrd="0" presId="urn:microsoft.com/office/officeart/2005/8/layout/hierarchy1"/>
    <dgm:cxn modelId="{29244E21-4B72-4D42-AF90-816822DF782E}" type="presParOf" srcId="{12FC52E4-97E8-48C0-8BC5-DFB6CCDC27AF}" destId="{CB7D1DD8-66AA-4E53-AED2-9BC148E48740}" srcOrd="0" destOrd="0" presId="urn:microsoft.com/office/officeart/2005/8/layout/hierarchy1"/>
    <dgm:cxn modelId="{A99B0CF1-2D64-4CB1-BE4A-9973D923222D}" type="presParOf" srcId="{12FC52E4-97E8-48C0-8BC5-DFB6CCDC27AF}" destId="{432DA68E-129B-415C-BB62-883BAD7A5719}" srcOrd="1" destOrd="0" presId="urn:microsoft.com/office/officeart/2005/8/layout/hierarchy1"/>
    <dgm:cxn modelId="{06AD2122-D64C-4205-8CD3-1CBD896C0C1B}" type="presParOf" srcId="{097B600F-55D4-4015-99EB-69EA7964FD74}" destId="{2CCBCD34-91C6-485B-853A-D85171D2241C}" srcOrd="1" destOrd="0" presId="urn:microsoft.com/office/officeart/2005/8/layout/hierarchy1"/>
    <dgm:cxn modelId="{90F7A578-2789-477E-AA24-90B766C220AB}" type="presParOf" srcId="{2CCBCD34-91C6-485B-853A-D85171D2241C}" destId="{FA485283-D585-423A-90C4-3009AA6FD335}" srcOrd="0" destOrd="0" presId="urn:microsoft.com/office/officeart/2005/8/layout/hierarchy1"/>
    <dgm:cxn modelId="{A6C4A9F2-A2B8-4562-B929-9844289832D5}" type="presParOf" srcId="{2CCBCD34-91C6-485B-853A-D85171D2241C}" destId="{75071805-9CB3-45C4-92B9-DF13225C4E5A}" srcOrd="1" destOrd="0" presId="urn:microsoft.com/office/officeart/2005/8/layout/hierarchy1"/>
    <dgm:cxn modelId="{4B6D74D7-E192-4148-B7A7-000715EF5DCE}" type="presParOf" srcId="{75071805-9CB3-45C4-92B9-DF13225C4E5A}" destId="{8A062AFD-647B-49FD-B650-9C28BC8E3A73}" srcOrd="0" destOrd="0" presId="urn:microsoft.com/office/officeart/2005/8/layout/hierarchy1"/>
    <dgm:cxn modelId="{4ECAABB6-46E6-4269-BA08-7C1A6D8E1BCA}" type="presParOf" srcId="{8A062AFD-647B-49FD-B650-9C28BC8E3A73}" destId="{6DFD63D0-1474-4F59-8BC5-E8807C4C4F68}" srcOrd="0" destOrd="0" presId="urn:microsoft.com/office/officeart/2005/8/layout/hierarchy1"/>
    <dgm:cxn modelId="{DA1B33EB-FD11-46A6-A06D-A399670109ED}" type="presParOf" srcId="{8A062AFD-647B-49FD-B650-9C28BC8E3A73}" destId="{D94784A4-8327-4C65-91AB-44C827451D8E}" srcOrd="1" destOrd="0" presId="urn:microsoft.com/office/officeart/2005/8/layout/hierarchy1"/>
    <dgm:cxn modelId="{CE0F7419-B441-4ABA-8EAF-DD7DA17E8546}" type="presParOf" srcId="{75071805-9CB3-45C4-92B9-DF13225C4E5A}" destId="{EF9FDDC8-44C5-4F3E-BAB7-B60EFC05DC96}" srcOrd="1" destOrd="0" presId="urn:microsoft.com/office/officeart/2005/8/layout/hierarchy1"/>
    <dgm:cxn modelId="{C2BF7785-B72D-4290-8B4A-BAE7F1442C57}" type="presParOf" srcId="{2CCBCD34-91C6-485B-853A-D85171D2241C}" destId="{F2B479CA-82F1-4B61-9B88-D8863A2EFD67}" srcOrd="2" destOrd="0" presId="urn:microsoft.com/office/officeart/2005/8/layout/hierarchy1"/>
    <dgm:cxn modelId="{7026B543-3149-4BF8-B92B-91D8D5104E70}" type="presParOf" srcId="{2CCBCD34-91C6-485B-853A-D85171D2241C}" destId="{9A0088BC-F85C-4B1A-ABF5-2033771F1083}" srcOrd="3" destOrd="0" presId="urn:microsoft.com/office/officeart/2005/8/layout/hierarchy1"/>
    <dgm:cxn modelId="{12CBC29F-7093-48B5-AE60-1C487B9940AC}" type="presParOf" srcId="{9A0088BC-F85C-4B1A-ABF5-2033771F1083}" destId="{03C7916A-007C-411B-A23A-A2F7FA2A0BD1}" srcOrd="0" destOrd="0" presId="urn:microsoft.com/office/officeart/2005/8/layout/hierarchy1"/>
    <dgm:cxn modelId="{6CF9C02A-063C-4A25-AD76-C00CE7501855}" type="presParOf" srcId="{03C7916A-007C-411B-A23A-A2F7FA2A0BD1}" destId="{3EFE9E2C-084D-4136-BD8A-2D7D112CCAAF}" srcOrd="0" destOrd="0" presId="urn:microsoft.com/office/officeart/2005/8/layout/hierarchy1"/>
    <dgm:cxn modelId="{AB4378E6-74A4-403D-9210-4EAA09B8019F}" type="presParOf" srcId="{03C7916A-007C-411B-A23A-A2F7FA2A0BD1}" destId="{0C03E53C-4BE7-4B8A-8FF3-6EF72EA79BB6}" srcOrd="1" destOrd="0" presId="urn:microsoft.com/office/officeart/2005/8/layout/hierarchy1"/>
    <dgm:cxn modelId="{09D7ED88-44D9-4A06-A91A-E813BF23F546}" type="presParOf" srcId="{9A0088BC-F85C-4B1A-ABF5-2033771F1083}" destId="{632EA7A4-3876-440C-BF72-329A02FAC7F1}" srcOrd="1" destOrd="0" presId="urn:microsoft.com/office/officeart/2005/8/layout/hierarchy1"/>
    <dgm:cxn modelId="{2A9E59B4-B45A-4D83-8B26-C638298B8705}" type="presParOf" srcId="{2CCBCD34-91C6-485B-853A-D85171D2241C}" destId="{6179EF61-6816-4D33-9FC4-AF831402196F}" srcOrd="4" destOrd="0" presId="urn:microsoft.com/office/officeart/2005/8/layout/hierarchy1"/>
    <dgm:cxn modelId="{B2D0CFEA-773F-44AA-84DC-8CEE07BBC9E2}" type="presParOf" srcId="{2CCBCD34-91C6-485B-853A-D85171D2241C}" destId="{7B05F315-91EF-4D25-B251-1F08FDE44C17}" srcOrd="5" destOrd="0" presId="urn:microsoft.com/office/officeart/2005/8/layout/hierarchy1"/>
    <dgm:cxn modelId="{84ACBFF5-4F59-40B7-AB0F-300DC7D09B28}" type="presParOf" srcId="{7B05F315-91EF-4D25-B251-1F08FDE44C17}" destId="{31C05A3C-4795-4EA6-8DC4-34235B3B8B55}" srcOrd="0" destOrd="0" presId="urn:microsoft.com/office/officeart/2005/8/layout/hierarchy1"/>
    <dgm:cxn modelId="{0FC5685E-486F-4E4C-93E3-AA3B3750F33B}" type="presParOf" srcId="{31C05A3C-4795-4EA6-8DC4-34235B3B8B55}" destId="{3C9B720C-8300-449B-A920-E08EDF35C9C2}" srcOrd="0" destOrd="0" presId="urn:microsoft.com/office/officeart/2005/8/layout/hierarchy1"/>
    <dgm:cxn modelId="{C49EA3DB-447C-4417-987D-8CEDFFB16704}" type="presParOf" srcId="{31C05A3C-4795-4EA6-8DC4-34235B3B8B55}" destId="{26D9EADD-711C-41FF-BA5E-036492D72646}" srcOrd="1" destOrd="0" presId="urn:microsoft.com/office/officeart/2005/8/layout/hierarchy1"/>
    <dgm:cxn modelId="{CDFDE81F-3271-4AD4-837C-06CEDCFBF2E8}" type="presParOf" srcId="{7B05F315-91EF-4D25-B251-1F08FDE44C17}" destId="{734D5857-6939-484F-9DAF-6E2D9B0596F2}" srcOrd="1" destOrd="0" presId="urn:microsoft.com/office/officeart/2005/8/layout/hierarchy1"/>
    <dgm:cxn modelId="{4E0AD61D-F411-46D9-B114-B0BD763FB14E}" type="presParOf" srcId="{2CCBCD34-91C6-485B-853A-D85171D2241C}" destId="{95996B53-C5C4-4B5C-ABF8-E685C414077D}" srcOrd="6" destOrd="0" presId="urn:microsoft.com/office/officeart/2005/8/layout/hierarchy1"/>
    <dgm:cxn modelId="{14843970-4C94-44B3-B5C7-C14B2D20748E}" type="presParOf" srcId="{2CCBCD34-91C6-485B-853A-D85171D2241C}" destId="{9E6DD236-8503-4A8A-B045-F6FD27767C8A}" srcOrd="7" destOrd="0" presId="urn:microsoft.com/office/officeart/2005/8/layout/hierarchy1"/>
    <dgm:cxn modelId="{C783522D-EE63-4AE0-8DEE-2D7D1AAD8CEA}" type="presParOf" srcId="{9E6DD236-8503-4A8A-B045-F6FD27767C8A}" destId="{EFBC685C-5B4D-47BA-A9CB-1C6A77D0122E}" srcOrd="0" destOrd="0" presId="urn:microsoft.com/office/officeart/2005/8/layout/hierarchy1"/>
    <dgm:cxn modelId="{33A378C9-8F86-43A8-99EC-F03DF18CDA24}" type="presParOf" srcId="{EFBC685C-5B4D-47BA-A9CB-1C6A77D0122E}" destId="{1753D3C0-D025-4501-8189-86F241C3F969}" srcOrd="0" destOrd="0" presId="urn:microsoft.com/office/officeart/2005/8/layout/hierarchy1"/>
    <dgm:cxn modelId="{1FA1FD9D-54E8-420D-9B3E-A6D60AFE8982}" type="presParOf" srcId="{EFBC685C-5B4D-47BA-A9CB-1C6A77D0122E}" destId="{F18C09C4-95EC-4BCA-932D-E4D42D1A7071}" srcOrd="1" destOrd="0" presId="urn:microsoft.com/office/officeart/2005/8/layout/hierarchy1"/>
    <dgm:cxn modelId="{445DFB61-D29D-4CD4-9E27-0C65B6CABBD9}" type="presParOf" srcId="{9E6DD236-8503-4A8A-B045-F6FD27767C8A}" destId="{EA699AC8-FB69-4294-8455-A67EBCDF38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754D45-9384-4F94-A260-9EE26D213F6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58B109A3-8124-40F9-BFDF-C94F8FE1DA3D}">
      <dgm:prSet phldrT="[文字]" custT="1"/>
      <dgm:spPr/>
      <dgm:t>
        <a:bodyPr/>
        <a:lstStyle/>
        <a:p>
          <a:r>
            <a:rPr lang="zh-TW" altLang="en-US" sz="2400" dirty="0" smtClean="0"/>
            <a:t>大學招生制度調整方案</a:t>
          </a:r>
          <a:endParaRPr lang="zh-TW" altLang="en-US" sz="2400" dirty="0"/>
        </a:p>
      </dgm:t>
    </dgm:pt>
    <dgm:pt modelId="{6A911BF3-5691-4B44-AC7F-4BEDB30490E3}" type="parTrans" cxnId="{77BC10C4-EC1A-4978-8081-D833FA9D4D13}">
      <dgm:prSet/>
      <dgm:spPr/>
      <dgm:t>
        <a:bodyPr/>
        <a:lstStyle/>
        <a:p>
          <a:endParaRPr lang="zh-TW" altLang="en-US"/>
        </a:p>
      </dgm:t>
    </dgm:pt>
    <dgm:pt modelId="{278CAD05-5D62-406D-8F18-106BFDF5022C}" type="sibTrans" cxnId="{77BC10C4-EC1A-4978-8081-D833FA9D4D13}">
      <dgm:prSet/>
      <dgm:spPr/>
      <dgm:t>
        <a:bodyPr/>
        <a:lstStyle/>
        <a:p>
          <a:endParaRPr lang="zh-TW" altLang="en-US"/>
        </a:p>
      </dgm:t>
    </dgm:pt>
    <dgm:pt modelId="{6F77C6B3-6D3B-4142-8966-70E479DAC5A0}">
      <dgm:prSet phldrT="[文字]" custT="1"/>
      <dgm:spPr/>
      <dgm:t>
        <a:bodyPr/>
        <a:lstStyle/>
        <a:p>
          <a:r>
            <a:rPr lang="zh-TW" altLang="en-US" sz="2400" dirty="0" smtClean="0"/>
            <a:t>大學入學考試調整方案</a:t>
          </a:r>
          <a:endParaRPr lang="zh-TW" altLang="en-US" sz="2400" dirty="0"/>
        </a:p>
      </dgm:t>
    </dgm:pt>
    <dgm:pt modelId="{379398AB-81CA-4CBB-BE17-7BF1822C5EBF}" type="parTrans" cxnId="{210AAAF5-DDF7-4DBC-8D68-98C7FA288821}">
      <dgm:prSet/>
      <dgm:spPr/>
      <dgm:t>
        <a:bodyPr/>
        <a:lstStyle/>
        <a:p>
          <a:endParaRPr lang="zh-TW" altLang="en-US"/>
        </a:p>
      </dgm:t>
    </dgm:pt>
    <dgm:pt modelId="{A0C3A7A4-484F-4698-9581-BAA9B929BB6A}" type="sibTrans" cxnId="{210AAAF5-DDF7-4DBC-8D68-98C7FA288821}">
      <dgm:prSet/>
      <dgm:spPr/>
      <dgm:t>
        <a:bodyPr/>
        <a:lstStyle/>
        <a:p>
          <a:endParaRPr lang="zh-TW" altLang="en-US"/>
        </a:p>
      </dgm:t>
    </dgm:pt>
    <dgm:pt modelId="{770888F2-4FC2-4885-94E8-3FCFB2644430}">
      <dgm:prSet phldrT="[文字]" custT="1"/>
      <dgm:spPr/>
      <dgm:t>
        <a:bodyPr/>
        <a:lstStyle/>
        <a:p>
          <a:r>
            <a:rPr lang="zh-TW" altLang="en-US" sz="2400" dirty="0" smtClean="0"/>
            <a:t>不同管道入學之學生在大學表現研究</a:t>
          </a:r>
          <a:endParaRPr lang="zh-TW" altLang="en-US" sz="2400" dirty="0"/>
        </a:p>
      </dgm:t>
    </dgm:pt>
    <dgm:pt modelId="{91C927F0-E69F-40C0-8585-F742B69410A4}" type="parTrans" cxnId="{A837ED18-D0E0-4BDB-B39D-EBCD95DE382C}">
      <dgm:prSet/>
      <dgm:spPr/>
      <dgm:t>
        <a:bodyPr/>
        <a:lstStyle/>
        <a:p>
          <a:endParaRPr lang="zh-TW" altLang="en-US"/>
        </a:p>
      </dgm:t>
    </dgm:pt>
    <dgm:pt modelId="{96437A91-3FF0-418B-A9B5-07392121B1C3}" type="sibTrans" cxnId="{A837ED18-D0E0-4BDB-B39D-EBCD95DE382C}">
      <dgm:prSet/>
      <dgm:spPr/>
      <dgm:t>
        <a:bodyPr/>
        <a:lstStyle/>
        <a:p>
          <a:endParaRPr lang="zh-TW" altLang="en-US"/>
        </a:p>
      </dgm:t>
    </dgm:pt>
    <dgm:pt modelId="{56F65851-CB45-45F1-984C-8785749F38B8}" type="pres">
      <dgm:prSet presAssocID="{A4754D45-9384-4F94-A260-9EE26D213F6F}" presName="linear" presStyleCnt="0">
        <dgm:presLayoutVars>
          <dgm:dir/>
          <dgm:animLvl val="lvl"/>
          <dgm:resizeHandles val="exact"/>
        </dgm:presLayoutVars>
      </dgm:prSet>
      <dgm:spPr/>
      <dgm:t>
        <a:bodyPr/>
        <a:lstStyle/>
        <a:p>
          <a:endParaRPr lang="zh-TW" altLang="en-US"/>
        </a:p>
      </dgm:t>
    </dgm:pt>
    <dgm:pt modelId="{D49D8B99-EF78-409B-B32C-384616C547D2}" type="pres">
      <dgm:prSet presAssocID="{58B109A3-8124-40F9-BFDF-C94F8FE1DA3D}" presName="parentLin" presStyleCnt="0"/>
      <dgm:spPr/>
    </dgm:pt>
    <dgm:pt modelId="{1E500C2D-9D66-4CE1-BF13-6C426BDDE2FD}" type="pres">
      <dgm:prSet presAssocID="{58B109A3-8124-40F9-BFDF-C94F8FE1DA3D}" presName="parentLeftMargin" presStyleLbl="node1" presStyleIdx="0" presStyleCnt="3"/>
      <dgm:spPr/>
      <dgm:t>
        <a:bodyPr/>
        <a:lstStyle/>
        <a:p>
          <a:endParaRPr lang="zh-TW" altLang="en-US"/>
        </a:p>
      </dgm:t>
    </dgm:pt>
    <dgm:pt modelId="{85B247E4-53C4-44FE-9DE9-BEE0A9DCBBF0}" type="pres">
      <dgm:prSet presAssocID="{58B109A3-8124-40F9-BFDF-C94F8FE1DA3D}" presName="parentText" presStyleLbl="node1" presStyleIdx="0" presStyleCnt="3" custScaleX="120690" custScaleY="189905">
        <dgm:presLayoutVars>
          <dgm:chMax val="0"/>
          <dgm:bulletEnabled val="1"/>
        </dgm:presLayoutVars>
      </dgm:prSet>
      <dgm:spPr/>
      <dgm:t>
        <a:bodyPr/>
        <a:lstStyle/>
        <a:p>
          <a:endParaRPr lang="zh-TW" altLang="en-US"/>
        </a:p>
      </dgm:t>
    </dgm:pt>
    <dgm:pt modelId="{542BBD79-8DCF-4359-AD1F-1662FDC4BB41}" type="pres">
      <dgm:prSet presAssocID="{58B109A3-8124-40F9-BFDF-C94F8FE1DA3D}" presName="negativeSpace" presStyleCnt="0"/>
      <dgm:spPr/>
    </dgm:pt>
    <dgm:pt modelId="{B8056247-93E7-499B-892A-F715E7F809F1}" type="pres">
      <dgm:prSet presAssocID="{58B109A3-8124-40F9-BFDF-C94F8FE1DA3D}" presName="childText" presStyleLbl="conFgAcc1" presStyleIdx="0" presStyleCnt="3">
        <dgm:presLayoutVars>
          <dgm:bulletEnabled val="1"/>
        </dgm:presLayoutVars>
      </dgm:prSet>
      <dgm:spPr/>
    </dgm:pt>
    <dgm:pt modelId="{0FD010ED-17B8-4982-8959-A9720A0D33A5}" type="pres">
      <dgm:prSet presAssocID="{278CAD05-5D62-406D-8F18-106BFDF5022C}" presName="spaceBetweenRectangles" presStyleCnt="0"/>
      <dgm:spPr/>
    </dgm:pt>
    <dgm:pt modelId="{8C847CBD-9BC6-40A5-90E6-9FE012BDB0D1}" type="pres">
      <dgm:prSet presAssocID="{6F77C6B3-6D3B-4142-8966-70E479DAC5A0}" presName="parentLin" presStyleCnt="0"/>
      <dgm:spPr/>
    </dgm:pt>
    <dgm:pt modelId="{B1891927-3701-40D5-837F-8DB23C53D46B}" type="pres">
      <dgm:prSet presAssocID="{6F77C6B3-6D3B-4142-8966-70E479DAC5A0}" presName="parentLeftMargin" presStyleLbl="node1" presStyleIdx="0" presStyleCnt="3"/>
      <dgm:spPr/>
      <dgm:t>
        <a:bodyPr/>
        <a:lstStyle/>
        <a:p>
          <a:endParaRPr lang="zh-TW" altLang="en-US"/>
        </a:p>
      </dgm:t>
    </dgm:pt>
    <dgm:pt modelId="{E12A01CA-0E3F-47C3-83FD-FC154D1A7A24}" type="pres">
      <dgm:prSet presAssocID="{6F77C6B3-6D3B-4142-8966-70E479DAC5A0}" presName="parentText" presStyleLbl="node1" presStyleIdx="1" presStyleCnt="3" custScaleX="120691" custScaleY="199949">
        <dgm:presLayoutVars>
          <dgm:chMax val="0"/>
          <dgm:bulletEnabled val="1"/>
        </dgm:presLayoutVars>
      </dgm:prSet>
      <dgm:spPr/>
      <dgm:t>
        <a:bodyPr/>
        <a:lstStyle/>
        <a:p>
          <a:endParaRPr lang="zh-TW" altLang="en-US"/>
        </a:p>
      </dgm:t>
    </dgm:pt>
    <dgm:pt modelId="{10EB9D9E-2CCD-4964-8E75-74E9FDA81C19}" type="pres">
      <dgm:prSet presAssocID="{6F77C6B3-6D3B-4142-8966-70E479DAC5A0}" presName="negativeSpace" presStyleCnt="0"/>
      <dgm:spPr/>
    </dgm:pt>
    <dgm:pt modelId="{9BB4FD5E-AA10-4336-BE65-9DFE775D462D}" type="pres">
      <dgm:prSet presAssocID="{6F77C6B3-6D3B-4142-8966-70E479DAC5A0}" presName="childText" presStyleLbl="conFgAcc1" presStyleIdx="1" presStyleCnt="3">
        <dgm:presLayoutVars>
          <dgm:bulletEnabled val="1"/>
        </dgm:presLayoutVars>
      </dgm:prSet>
      <dgm:spPr/>
    </dgm:pt>
    <dgm:pt modelId="{9FA4E828-E217-46ED-9246-31C01F9A522E}" type="pres">
      <dgm:prSet presAssocID="{A0C3A7A4-484F-4698-9581-BAA9B929BB6A}" presName="spaceBetweenRectangles" presStyleCnt="0"/>
      <dgm:spPr/>
    </dgm:pt>
    <dgm:pt modelId="{BBC9252D-4057-4164-9AC1-314F064E4EB7}" type="pres">
      <dgm:prSet presAssocID="{770888F2-4FC2-4885-94E8-3FCFB2644430}" presName="parentLin" presStyleCnt="0"/>
      <dgm:spPr/>
    </dgm:pt>
    <dgm:pt modelId="{E0CCDE19-9629-4571-9506-620D8C8DB2D4}" type="pres">
      <dgm:prSet presAssocID="{770888F2-4FC2-4885-94E8-3FCFB2644430}" presName="parentLeftMargin" presStyleLbl="node1" presStyleIdx="1" presStyleCnt="3"/>
      <dgm:spPr/>
      <dgm:t>
        <a:bodyPr/>
        <a:lstStyle/>
        <a:p>
          <a:endParaRPr lang="zh-TW" altLang="en-US"/>
        </a:p>
      </dgm:t>
    </dgm:pt>
    <dgm:pt modelId="{34617C94-69E9-4980-9078-661CD593A083}" type="pres">
      <dgm:prSet presAssocID="{770888F2-4FC2-4885-94E8-3FCFB2644430}" presName="parentText" presStyleLbl="node1" presStyleIdx="2" presStyleCnt="3" custScaleX="120690" custScaleY="242656">
        <dgm:presLayoutVars>
          <dgm:chMax val="0"/>
          <dgm:bulletEnabled val="1"/>
        </dgm:presLayoutVars>
      </dgm:prSet>
      <dgm:spPr/>
      <dgm:t>
        <a:bodyPr/>
        <a:lstStyle/>
        <a:p>
          <a:endParaRPr lang="zh-TW" altLang="en-US"/>
        </a:p>
      </dgm:t>
    </dgm:pt>
    <dgm:pt modelId="{19B696A5-2584-4030-B994-C24BF53437A7}" type="pres">
      <dgm:prSet presAssocID="{770888F2-4FC2-4885-94E8-3FCFB2644430}" presName="negativeSpace" presStyleCnt="0"/>
      <dgm:spPr/>
    </dgm:pt>
    <dgm:pt modelId="{491B437E-C1C2-440B-B914-76C6AE70D8D8}" type="pres">
      <dgm:prSet presAssocID="{770888F2-4FC2-4885-94E8-3FCFB2644430}" presName="childText" presStyleLbl="conFgAcc1" presStyleIdx="2" presStyleCnt="3">
        <dgm:presLayoutVars>
          <dgm:bulletEnabled val="1"/>
        </dgm:presLayoutVars>
      </dgm:prSet>
      <dgm:spPr/>
    </dgm:pt>
  </dgm:ptLst>
  <dgm:cxnLst>
    <dgm:cxn modelId="{5D83E64E-14B8-429C-AE21-AC48EA8563F8}" type="presOf" srcId="{6F77C6B3-6D3B-4142-8966-70E479DAC5A0}" destId="{E12A01CA-0E3F-47C3-83FD-FC154D1A7A24}" srcOrd="1" destOrd="0" presId="urn:microsoft.com/office/officeart/2005/8/layout/list1"/>
    <dgm:cxn modelId="{A69C1290-5CEB-40E3-913D-4240B3B05B8F}" type="presOf" srcId="{58B109A3-8124-40F9-BFDF-C94F8FE1DA3D}" destId="{1E500C2D-9D66-4CE1-BF13-6C426BDDE2FD}" srcOrd="0" destOrd="0" presId="urn:microsoft.com/office/officeart/2005/8/layout/list1"/>
    <dgm:cxn modelId="{12852902-EA7C-47C7-9A29-ABF9FDE60906}" type="presOf" srcId="{6F77C6B3-6D3B-4142-8966-70E479DAC5A0}" destId="{B1891927-3701-40D5-837F-8DB23C53D46B}" srcOrd="0" destOrd="0" presId="urn:microsoft.com/office/officeart/2005/8/layout/list1"/>
    <dgm:cxn modelId="{77BC10C4-EC1A-4978-8081-D833FA9D4D13}" srcId="{A4754D45-9384-4F94-A260-9EE26D213F6F}" destId="{58B109A3-8124-40F9-BFDF-C94F8FE1DA3D}" srcOrd="0" destOrd="0" parTransId="{6A911BF3-5691-4B44-AC7F-4BEDB30490E3}" sibTransId="{278CAD05-5D62-406D-8F18-106BFDF5022C}"/>
    <dgm:cxn modelId="{A9E00501-6D83-4791-901F-E356D0CBAFF7}" type="presOf" srcId="{770888F2-4FC2-4885-94E8-3FCFB2644430}" destId="{34617C94-69E9-4980-9078-661CD593A083}" srcOrd="1" destOrd="0" presId="urn:microsoft.com/office/officeart/2005/8/layout/list1"/>
    <dgm:cxn modelId="{A837ED18-D0E0-4BDB-B39D-EBCD95DE382C}" srcId="{A4754D45-9384-4F94-A260-9EE26D213F6F}" destId="{770888F2-4FC2-4885-94E8-3FCFB2644430}" srcOrd="2" destOrd="0" parTransId="{91C927F0-E69F-40C0-8585-F742B69410A4}" sibTransId="{96437A91-3FF0-418B-A9B5-07392121B1C3}"/>
    <dgm:cxn modelId="{62B52D54-7139-401B-9E1D-D3FF072E2CAB}" type="presOf" srcId="{770888F2-4FC2-4885-94E8-3FCFB2644430}" destId="{E0CCDE19-9629-4571-9506-620D8C8DB2D4}" srcOrd="0" destOrd="0" presId="urn:microsoft.com/office/officeart/2005/8/layout/list1"/>
    <dgm:cxn modelId="{210AAAF5-DDF7-4DBC-8D68-98C7FA288821}" srcId="{A4754D45-9384-4F94-A260-9EE26D213F6F}" destId="{6F77C6B3-6D3B-4142-8966-70E479DAC5A0}" srcOrd="1" destOrd="0" parTransId="{379398AB-81CA-4CBB-BE17-7BF1822C5EBF}" sibTransId="{A0C3A7A4-484F-4698-9581-BAA9B929BB6A}"/>
    <dgm:cxn modelId="{BD8BA197-AD81-4B29-BCF9-1C519F65A272}" type="presOf" srcId="{A4754D45-9384-4F94-A260-9EE26D213F6F}" destId="{56F65851-CB45-45F1-984C-8785749F38B8}" srcOrd="0" destOrd="0" presId="urn:microsoft.com/office/officeart/2005/8/layout/list1"/>
    <dgm:cxn modelId="{B205D742-1B43-47C6-8C7E-C56852C31C51}" type="presOf" srcId="{58B109A3-8124-40F9-BFDF-C94F8FE1DA3D}" destId="{85B247E4-53C4-44FE-9DE9-BEE0A9DCBBF0}" srcOrd="1" destOrd="0" presId="urn:microsoft.com/office/officeart/2005/8/layout/list1"/>
    <dgm:cxn modelId="{51F7EA0B-6FBB-4177-A932-B8B43C4812CE}" type="presParOf" srcId="{56F65851-CB45-45F1-984C-8785749F38B8}" destId="{D49D8B99-EF78-409B-B32C-384616C547D2}" srcOrd="0" destOrd="0" presId="urn:microsoft.com/office/officeart/2005/8/layout/list1"/>
    <dgm:cxn modelId="{CF1FD349-2B44-40E7-8AB7-C73E291A24E2}" type="presParOf" srcId="{D49D8B99-EF78-409B-B32C-384616C547D2}" destId="{1E500C2D-9D66-4CE1-BF13-6C426BDDE2FD}" srcOrd="0" destOrd="0" presId="urn:microsoft.com/office/officeart/2005/8/layout/list1"/>
    <dgm:cxn modelId="{9DBE08C7-3120-4918-93C1-5AC5B25E922A}" type="presParOf" srcId="{D49D8B99-EF78-409B-B32C-384616C547D2}" destId="{85B247E4-53C4-44FE-9DE9-BEE0A9DCBBF0}" srcOrd="1" destOrd="0" presId="urn:microsoft.com/office/officeart/2005/8/layout/list1"/>
    <dgm:cxn modelId="{EE4E6AC8-ACE0-4008-8325-F8D9C6E00DE3}" type="presParOf" srcId="{56F65851-CB45-45F1-984C-8785749F38B8}" destId="{542BBD79-8DCF-4359-AD1F-1662FDC4BB41}" srcOrd="1" destOrd="0" presId="urn:microsoft.com/office/officeart/2005/8/layout/list1"/>
    <dgm:cxn modelId="{9980B99C-B204-4B61-A525-C331A44FB635}" type="presParOf" srcId="{56F65851-CB45-45F1-984C-8785749F38B8}" destId="{B8056247-93E7-499B-892A-F715E7F809F1}" srcOrd="2" destOrd="0" presId="urn:microsoft.com/office/officeart/2005/8/layout/list1"/>
    <dgm:cxn modelId="{4E1766EF-2B8B-479A-83FE-6F199391C649}" type="presParOf" srcId="{56F65851-CB45-45F1-984C-8785749F38B8}" destId="{0FD010ED-17B8-4982-8959-A9720A0D33A5}" srcOrd="3" destOrd="0" presId="urn:microsoft.com/office/officeart/2005/8/layout/list1"/>
    <dgm:cxn modelId="{D943FA0F-DC5E-4DB4-9BA3-309F76553F90}" type="presParOf" srcId="{56F65851-CB45-45F1-984C-8785749F38B8}" destId="{8C847CBD-9BC6-40A5-90E6-9FE012BDB0D1}" srcOrd="4" destOrd="0" presId="urn:microsoft.com/office/officeart/2005/8/layout/list1"/>
    <dgm:cxn modelId="{9ACC8A30-3725-4BB9-90B0-5617226E5803}" type="presParOf" srcId="{8C847CBD-9BC6-40A5-90E6-9FE012BDB0D1}" destId="{B1891927-3701-40D5-837F-8DB23C53D46B}" srcOrd="0" destOrd="0" presId="urn:microsoft.com/office/officeart/2005/8/layout/list1"/>
    <dgm:cxn modelId="{4C2E859A-5C0A-4FBE-A5A5-75F228A5D473}" type="presParOf" srcId="{8C847CBD-9BC6-40A5-90E6-9FE012BDB0D1}" destId="{E12A01CA-0E3F-47C3-83FD-FC154D1A7A24}" srcOrd="1" destOrd="0" presId="urn:microsoft.com/office/officeart/2005/8/layout/list1"/>
    <dgm:cxn modelId="{483851F7-A764-4B49-A9E4-EC610A466173}" type="presParOf" srcId="{56F65851-CB45-45F1-984C-8785749F38B8}" destId="{10EB9D9E-2CCD-4964-8E75-74E9FDA81C19}" srcOrd="5" destOrd="0" presId="urn:microsoft.com/office/officeart/2005/8/layout/list1"/>
    <dgm:cxn modelId="{30251F12-030E-4FB5-A63B-E6DC90AAD9B1}" type="presParOf" srcId="{56F65851-CB45-45F1-984C-8785749F38B8}" destId="{9BB4FD5E-AA10-4336-BE65-9DFE775D462D}" srcOrd="6" destOrd="0" presId="urn:microsoft.com/office/officeart/2005/8/layout/list1"/>
    <dgm:cxn modelId="{AEBE23FE-BDD2-47CD-9B44-AA13F0ED12FE}" type="presParOf" srcId="{56F65851-CB45-45F1-984C-8785749F38B8}" destId="{9FA4E828-E217-46ED-9246-31C01F9A522E}" srcOrd="7" destOrd="0" presId="urn:microsoft.com/office/officeart/2005/8/layout/list1"/>
    <dgm:cxn modelId="{0A64DE05-C8AF-4E13-A416-BF4EE91FA759}" type="presParOf" srcId="{56F65851-CB45-45F1-984C-8785749F38B8}" destId="{BBC9252D-4057-4164-9AC1-314F064E4EB7}" srcOrd="8" destOrd="0" presId="urn:microsoft.com/office/officeart/2005/8/layout/list1"/>
    <dgm:cxn modelId="{342472EF-DE29-4340-8CF1-C40BC5B3434D}" type="presParOf" srcId="{BBC9252D-4057-4164-9AC1-314F064E4EB7}" destId="{E0CCDE19-9629-4571-9506-620D8C8DB2D4}" srcOrd="0" destOrd="0" presId="urn:microsoft.com/office/officeart/2005/8/layout/list1"/>
    <dgm:cxn modelId="{5131CE8C-961B-476D-94F9-BBFA1D530949}" type="presParOf" srcId="{BBC9252D-4057-4164-9AC1-314F064E4EB7}" destId="{34617C94-69E9-4980-9078-661CD593A083}" srcOrd="1" destOrd="0" presId="urn:microsoft.com/office/officeart/2005/8/layout/list1"/>
    <dgm:cxn modelId="{0648A7A9-7D13-44D9-8E17-3476A2D91846}" type="presParOf" srcId="{56F65851-CB45-45F1-984C-8785749F38B8}" destId="{19B696A5-2584-4030-B994-C24BF53437A7}" srcOrd="9" destOrd="0" presId="urn:microsoft.com/office/officeart/2005/8/layout/list1"/>
    <dgm:cxn modelId="{33FF866F-CC7E-4884-96BF-B706C5D73D9D}" type="presParOf" srcId="{56F65851-CB45-45F1-984C-8785749F38B8}" destId="{491B437E-C1C2-440B-B914-76C6AE70D8D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3E00AA-D68E-481D-AD3C-F460CFDEB177}"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518C6ADE-CE33-40E8-8AE1-958DAC2DD380}">
      <dgm:prSet phldrT="[文字]" custT="1"/>
      <dgm:spPr/>
      <dgm:t>
        <a:bodyPr/>
        <a:lstStyle/>
        <a:p>
          <a:pPr>
            <a:lnSpc>
              <a:spcPts val="4600"/>
            </a:lnSpc>
            <a:spcAft>
              <a:spcPts val="0"/>
            </a:spcAft>
          </a:pPr>
          <a:endParaRPr lang="en-US" altLang="zh-TW" sz="3200" b="1" dirty="0" smtClean="0">
            <a:solidFill>
              <a:schemeClr val="bg1"/>
            </a:solidFill>
            <a:latin typeface="標楷體" pitchFamily="65" charset="-120"/>
            <a:ea typeface="標楷體" pitchFamily="65" charset="-120"/>
          </a:endParaRPr>
        </a:p>
        <a:p>
          <a:pPr>
            <a:lnSpc>
              <a:spcPts val="4600"/>
            </a:lnSpc>
            <a:spcAft>
              <a:spcPts val="0"/>
            </a:spcAft>
          </a:pPr>
          <a:r>
            <a:rPr lang="zh-TW" altLang="en-US" sz="3200" b="1" dirty="0" smtClean="0">
              <a:solidFill>
                <a:schemeClr val="bg1"/>
              </a:solidFill>
              <a:latin typeface="標楷體" pitchFamily="65" charset="-120"/>
              <a:ea typeface="標楷體" pitchFamily="65" charset="-120"/>
            </a:rPr>
            <a:t>免試入學</a:t>
          </a:r>
          <a:endParaRPr lang="en-US" altLang="zh-TW" sz="3200" b="1" dirty="0" smtClean="0">
            <a:solidFill>
              <a:schemeClr val="bg1"/>
            </a:solidFill>
            <a:latin typeface="標楷體" pitchFamily="65" charset="-120"/>
            <a:ea typeface="標楷體" pitchFamily="65" charset="-120"/>
          </a:endParaRPr>
        </a:p>
        <a:p>
          <a:pPr>
            <a:lnSpc>
              <a:spcPts val="4600"/>
            </a:lnSpc>
            <a:spcAft>
              <a:spcPts val="0"/>
            </a:spcAft>
          </a:pPr>
          <a:endParaRPr lang="zh-TW" altLang="en-US" sz="3200" b="1" dirty="0">
            <a:solidFill>
              <a:srgbClr val="FFFF00"/>
            </a:solidFill>
            <a:latin typeface="標楷體" pitchFamily="65" charset="-120"/>
            <a:ea typeface="標楷體" pitchFamily="65" charset="-120"/>
          </a:endParaRPr>
        </a:p>
      </dgm:t>
    </dgm:pt>
    <dgm:pt modelId="{549FC0CF-A074-45E7-8B76-1F6EE968E275}" type="parTrans" cxnId="{48B06D5B-4932-4AC7-A5DD-1237583A05A7}">
      <dgm:prSet/>
      <dgm:spPr/>
      <dgm:t>
        <a:bodyPr/>
        <a:lstStyle/>
        <a:p>
          <a:endParaRPr lang="zh-TW" altLang="en-US"/>
        </a:p>
      </dgm:t>
    </dgm:pt>
    <dgm:pt modelId="{EE79A4F8-CEAF-4D4F-B444-D587ED5B4E12}" type="sibTrans" cxnId="{48B06D5B-4932-4AC7-A5DD-1237583A05A7}">
      <dgm:prSet/>
      <dgm:spPr>
        <a:gradFill flip="none" rotWithShape="1">
          <a:gsLst>
            <a:gs pos="47500">
              <a:srgbClr val="FFFF66"/>
            </a:gs>
            <a:gs pos="0">
              <a:srgbClr val="FFC000"/>
            </a:gs>
            <a:gs pos="100000">
              <a:srgbClr val="FFC000"/>
            </a:gs>
          </a:gsLst>
          <a:lin ang="8100000" scaled="1"/>
          <a:tileRect/>
        </a:gradFill>
        <a:ln w="28575">
          <a:solidFill>
            <a:srgbClr val="FFFF00"/>
          </a:solidFill>
        </a:ln>
      </dgm:spPr>
      <dgm:t>
        <a:bodyPr/>
        <a:lstStyle/>
        <a:p>
          <a:endParaRPr lang="zh-TW" altLang="en-US"/>
        </a:p>
      </dgm:t>
    </dgm:pt>
    <dgm:pt modelId="{2BD8A54B-2312-4A11-B3D9-8BB556DD75D4}">
      <dgm:prSet phldrT="[文字]" custT="1"/>
      <dgm:spPr/>
      <dgm:t>
        <a:bodyPr/>
        <a:lstStyle/>
        <a:p>
          <a:pPr>
            <a:lnSpc>
              <a:spcPts val="4000"/>
            </a:lnSpc>
            <a:spcAft>
              <a:spcPts val="0"/>
            </a:spcAft>
          </a:pPr>
          <a:endParaRPr lang="en-US" altLang="zh-TW" sz="3200" b="1" dirty="0" smtClean="0">
            <a:solidFill>
              <a:schemeClr val="bg1"/>
            </a:solidFill>
            <a:effectLst/>
            <a:latin typeface="標楷體" pitchFamily="65" charset="-120"/>
            <a:ea typeface="標楷體" pitchFamily="65" charset="-120"/>
          </a:endParaRPr>
        </a:p>
        <a:p>
          <a:pPr>
            <a:lnSpc>
              <a:spcPts val="4000"/>
            </a:lnSpc>
            <a:spcAft>
              <a:spcPts val="0"/>
            </a:spcAft>
          </a:pPr>
          <a:r>
            <a:rPr lang="zh-TW" altLang="en-US" sz="3200" b="1" dirty="0" smtClean="0">
              <a:solidFill>
                <a:schemeClr val="bg1"/>
              </a:solidFill>
              <a:effectLst/>
              <a:latin typeface="標楷體" pitchFamily="65" charset="-120"/>
              <a:ea typeface="標楷體" pitchFamily="65" charset="-120"/>
            </a:rPr>
            <a:t>藝材、體育</a:t>
          </a:r>
          <a:endParaRPr lang="en-US" altLang="zh-TW" sz="3200" b="1" dirty="0" smtClean="0">
            <a:solidFill>
              <a:schemeClr val="bg1"/>
            </a:solidFill>
            <a:effectLst/>
            <a:latin typeface="標楷體" pitchFamily="65" charset="-120"/>
            <a:ea typeface="標楷體" pitchFamily="65" charset="-120"/>
          </a:endParaRPr>
        </a:p>
        <a:p>
          <a:pPr>
            <a:lnSpc>
              <a:spcPts val="4000"/>
            </a:lnSpc>
            <a:spcAft>
              <a:spcPts val="0"/>
            </a:spcAft>
          </a:pPr>
          <a:r>
            <a:rPr lang="zh-TW" altLang="en-US" sz="3200" b="1" dirty="0" smtClean="0">
              <a:solidFill>
                <a:schemeClr val="bg1"/>
              </a:solidFill>
              <a:effectLst/>
              <a:latin typeface="標楷體" pitchFamily="65" charset="-120"/>
              <a:ea typeface="標楷體" pitchFamily="65" charset="-120"/>
            </a:rPr>
            <a:t>特色招生</a:t>
          </a:r>
          <a:endParaRPr lang="en-US" altLang="zh-TW" sz="3200" b="1" dirty="0" smtClean="0">
            <a:solidFill>
              <a:schemeClr val="bg1"/>
            </a:solidFill>
            <a:effectLst/>
            <a:latin typeface="標楷體" pitchFamily="65" charset="-120"/>
            <a:ea typeface="標楷體" pitchFamily="65" charset="-120"/>
          </a:endParaRPr>
        </a:p>
        <a:p>
          <a:pPr>
            <a:lnSpc>
              <a:spcPts val="4000"/>
            </a:lnSpc>
            <a:spcAft>
              <a:spcPts val="0"/>
            </a:spcAft>
          </a:pPr>
          <a:endParaRPr lang="zh-TW" altLang="en-US" sz="3200" b="1" dirty="0">
            <a:solidFill>
              <a:srgbClr val="FFFF00"/>
            </a:solidFill>
            <a:effectLst/>
            <a:latin typeface="標楷體" pitchFamily="65" charset="-120"/>
            <a:ea typeface="標楷體" pitchFamily="65" charset="-120"/>
          </a:endParaRPr>
        </a:p>
      </dgm:t>
    </dgm:pt>
    <dgm:pt modelId="{A49F8420-D282-47BC-961A-17CB4F597A6B}" type="parTrans" cxnId="{254E5B69-055F-4AD1-B1D7-ABCC7041FCBA}">
      <dgm:prSet/>
      <dgm:spPr/>
      <dgm:t>
        <a:bodyPr/>
        <a:lstStyle/>
        <a:p>
          <a:endParaRPr lang="zh-TW" altLang="en-US"/>
        </a:p>
      </dgm:t>
    </dgm:pt>
    <dgm:pt modelId="{67AFE662-D6F7-442A-AB0E-3EC681110EB0}" type="sibTrans" cxnId="{254E5B69-055F-4AD1-B1D7-ABCC7041FCBA}">
      <dgm:prSet/>
      <dgm:spPr>
        <a:gradFill flip="none" rotWithShape="1">
          <a:gsLst>
            <a:gs pos="49000">
              <a:srgbClr val="FFFF66"/>
            </a:gs>
            <a:gs pos="0">
              <a:srgbClr val="FFC000"/>
            </a:gs>
            <a:gs pos="100000">
              <a:srgbClr val="FFC000"/>
            </a:gs>
          </a:gsLst>
          <a:lin ang="5400000" scaled="1"/>
          <a:tileRect/>
        </a:gra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endParaRPr lang="zh-TW" altLang="en-US"/>
        </a:p>
      </dgm:t>
    </dgm:pt>
    <dgm:pt modelId="{A7E80A7F-FDB8-4417-860C-5C587FAD08CB}">
      <dgm:prSet phldrT="[文字]" custT="1"/>
      <dgm:spPr/>
      <dgm:t>
        <a:bodyPr/>
        <a:lstStyle/>
        <a:p>
          <a:pPr>
            <a:lnSpc>
              <a:spcPts val="4200"/>
            </a:lnSpc>
            <a:spcAft>
              <a:spcPts val="0"/>
            </a:spcAft>
          </a:pPr>
          <a:r>
            <a:rPr kumimoji="1" lang="zh-TW" altLang="en-US" sz="3200" b="1" i="0" u="none" strike="noStrike" cap="none" normalizeH="0" baseline="0" dirty="0" smtClean="0">
              <a:ln>
                <a:noFill/>
              </a:ln>
              <a:solidFill>
                <a:schemeClr val="bg1"/>
              </a:solidFill>
              <a:effectLst>
                <a:outerShdw blurRad="38100" dist="38100" dir="2700000" algn="tl">
                  <a:srgbClr val="000000">
                    <a:alpha val="43137"/>
                  </a:srgbClr>
                </a:outerShdw>
              </a:effectLst>
              <a:latin typeface="標楷體" pitchFamily="65" charset="-120"/>
              <a:ea typeface="標楷體" pitchFamily="65" charset="-120"/>
            </a:rPr>
            <a:t>適性揚才</a:t>
          </a:r>
          <a:r>
            <a:rPr kumimoji="1" lang="en-US" altLang="zh-TW" sz="3200" b="1" i="0" u="none" strike="noStrike" cap="none" normalizeH="0" baseline="0" dirty="0" smtClean="0">
              <a:ln>
                <a:noFill/>
              </a:ln>
              <a:solidFill>
                <a:schemeClr val="bg1"/>
              </a:solidFill>
              <a:effectLst>
                <a:outerShdw blurRad="38100" dist="38100" dir="2700000" algn="tl">
                  <a:srgbClr val="000000">
                    <a:alpha val="43137"/>
                  </a:srgbClr>
                </a:outerShdw>
              </a:effectLst>
              <a:latin typeface="標楷體" pitchFamily="65" charset="-120"/>
              <a:ea typeface="標楷體" pitchFamily="65" charset="-120"/>
            </a:rPr>
            <a:t/>
          </a:r>
          <a:br>
            <a:rPr kumimoji="1" lang="en-US" altLang="zh-TW" sz="3200" b="1" i="0" u="none" strike="noStrike" cap="none" normalizeH="0" baseline="0" dirty="0" smtClean="0">
              <a:ln>
                <a:noFill/>
              </a:ln>
              <a:solidFill>
                <a:schemeClr val="bg1"/>
              </a:solidFill>
              <a:effectLst>
                <a:outerShdw blurRad="38100" dist="38100" dir="2700000" algn="tl">
                  <a:srgbClr val="000000">
                    <a:alpha val="43137"/>
                  </a:srgbClr>
                </a:outerShdw>
              </a:effectLst>
              <a:latin typeface="標楷體" pitchFamily="65" charset="-120"/>
              <a:ea typeface="標楷體" pitchFamily="65" charset="-120"/>
            </a:rPr>
          </a:br>
          <a:r>
            <a:rPr lang="zh-TW" altLang="en-US" sz="3200" b="1"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成就每一個孩子</a:t>
          </a:r>
          <a:endParaRPr lang="zh-TW" altLang="en-US" sz="32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dgm:t>
    </dgm:pt>
    <dgm:pt modelId="{A83CFA0E-7668-4716-B544-753900E8F6A7}" type="parTrans" cxnId="{BF151C8F-E5B7-4DEE-9F26-30D97EA97361}">
      <dgm:prSet/>
      <dgm:spPr/>
      <dgm:t>
        <a:bodyPr/>
        <a:lstStyle/>
        <a:p>
          <a:endParaRPr lang="zh-TW" altLang="en-US"/>
        </a:p>
      </dgm:t>
    </dgm:pt>
    <dgm:pt modelId="{EB26C53C-EEF4-4602-8FCB-41D0352D5548}" type="sibTrans" cxnId="{BF151C8F-E5B7-4DEE-9F26-30D97EA97361}">
      <dgm:prSet/>
      <dgm:spPr/>
      <dgm:t>
        <a:bodyPr/>
        <a:lstStyle/>
        <a:p>
          <a:endParaRPr lang="zh-TW" altLang="en-US"/>
        </a:p>
      </dgm:t>
    </dgm:pt>
    <dgm:pt modelId="{CD353C03-F640-442E-938A-0062119B6F41}" type="pres">
      <dgm:prSet presAssocID="{893E00AA-D68E-481D-AD3C-F460CFDEB177}" presName="Name0" presStyleCnt="0">
        <dgm:presLayoutVars>
          <dgm:dir/>
          <dgm:resizeHandles val="exact"/>
        </dgm:presLayoutVars>
      </dgm:prSet>
      <dgm:spPr/>
    </dgm:pt>
    <dgm:pt modelId="{D1C65103-B7ED-47E2-A941-4B3B9786FD86}" type="pres">
      <dgm:prSet presAssocID="{893E00AA-D68E-481D-AD3C-F460CFDEB177}" presName="vNodes" presStyleCnt="0"/>
      <dgm:spPr/>
    </dgm:pt>
    <dgm:pt modelId="{11CABAA6-54FD-4523-B117-33D50D23ACB6}" type="pres">
      <dgm:prSet presAssocID="{518C6ADE-CE33-40E8-8AE1-958DAC2DD380}" presName="node" presStyleLbl="node1" presStyleIdx="0" presStyleCnt="3" custScaleX="283584" custScaleY="149791">
        <dgm:presLayoutVars>
          <dgm:bulletEnabled val="1"/>
        </dgm:presLayoutVars>
      </dgm:prSet>
      <dgm:spPr/>
      <dgm:t>
        <a:bodyPr/>
        <a:lstStyle/>
        <a:p>
          <a:endParaRPr lang="zh-TW" altLang="en-US"/>
        </a:p>
      </dgm:t>
    </dgm:pt>
    <dgm:pt modelId="{DC704E4E-04AF-424B-9AEF-BBE3DE576102}" type="pres">
      <dgm:prSet presAssocID="{EE79A4F8-CEAF-4D4F-B444-D587ED5B4E12}" presName="spacerT" presStyleCnt="0"/>
      <dgm:spPr/>
    </dgm:pt>
    <dgm:pt modelId="{E7BADC03-6711-4004-AADD-268DAF8EEEC9}" type="pres">
      <dgm:prSet presAssocID="{EE79A4F8-CEAF-4D4F-B444-D587ED5B4E12}" presName="sibTrans" presStyleLbl="sibTrans2D1" presStyleIdx="0" presStyleCnt="2" custLinFactNeighborX="12061" custLinFactNeighborY="7294"/>
      <dgm:spPr/>
      <dgm:t>
        <a:bodyPr/>
        <a:lstStyle/>
        <a:p>
          <a:endParaRPr lang="zh-TW" altLang="en-US"/>
        </a:p>
      </dgm:t>
    </dgm:pt>
    <dgm:pt modelId="{7B103AAC-4C8F-4A95-B689-4875F0DAD1FC}" type="pres">
      <dgm:prSet presAssocID="{EE79A4F8-CEAF-4D4F-B444-D587ED5B4E12}" presName="spacerB" presStyleCnt="0"/>
      <dgm:spPr/>
    </dgm:pt>
    <dgm:pt modelId="{DEFD637A-EFCD-4C06-81F5-81A7ADC29628}" type="pres">
      <dgm:prSet presAssocID="{2BD8A54B-2312-4A11-B3D9-8BB556DD75D4}" presName="node" presStyleLbl="node1" presStyleIdx="1" presStyleCnt="3" custScaleX="261056" custScaleY="135686" custLinFactNeighborX="2440" custLinFactNeighborY="-92242">
        <dgm:presLayoutVars>
          <dgm:bulletEnabled val="1"/>
        </dgm:presLayoutVars>
      </dgm:prSet>
      <dgm:spPr/>
      <dgm:t>
        <a:bodyPr/>
        <a:lstStyle/>
        <a:p>
          <a:endParaRPr lang="zh-TW" altLang="en-US"/>
        </a:p>
      </dgm:t>
    </dgm:pt>
    <dgm:pt modelId="{00A60D53-8896-456E-A03C-5797214B2C4C}" type="pres">
      <dgm:prSet presAssocID="{893E00AA-D68E-481D-AD3C-F460CFDEB177}" presName="sibTransLast" presStyleLbl="sibTrans2D1" presStyleIdx="1" presStyleCnt="2" custAng="21189164" custScaleX="152677" custLinFactNeighborX="-30760" custLinFactNeighborY="34537"/>
      <dgm:spPr/>
      <dgm:t>
        <a:bodyPr/>
        <a:lstStyle/>
        <a:p>
          <a:endParaRPr lang="zh-TW" altLang="en-US"/>
        </a:p>
      </dgm:t>
    </dgm:pt>
    <dgm:pt modelId="{F836C639-D1CE-46EF-A637-1F739D775112}" type="pres">
      <dgm:prSet presAssocID="{893E00AA-D68E-481D-AD3C-F460CFDEB177}" presName="connectorText" presStyleLbl="sibTrans2D1" presStyleIdx="1" presStyleCnt="2"/>
      <dgm:spPr/>
      <dgm:t>
        <a:bodyPr/>
        <a:lstStyle/>
        <a:p>
          <a:endParaRPr lang="zh-TW" altLang="en-US"/>
        </a:p>
      </dgm:t>
    </dgm:pt>
    <dgm:pt modelId="{AE5E87D4-6DAD-4A9B-B77A-28378D8ECA02}" type="pres">
      <dgm:prSet presAssocID="{893E00AA-D68E-481D-AD3C-F460CFDEB177}" presName="lastNode" presStyleLbl="node1" presStyleIdx="2" presStyleCnt="3" custScaleX="152518" custScaleY="58927" custLinFactNeighborX="37134" custLinFactNeighborY="17394">
        <dgm:presLayoutVars>
          <dgm:bulletEnabled val="1"/>
        </dgm:presLayoutVars>
      </dgm:prSet>
      <dgm:spPr/>
      <dgm:t>
        <a:bodyPr/>
        <a:lstStyle/>
        <a:p>
          <a:endParaRPr lang="zh-TW" altLang="en-US"/>
        </a:p>
      </dgm:t>
    </dgm:pt>
  </dgm:ptLst>
  <dgm:cxnLst>
    <dgm:cxn modelId="{48B06D5B-4932-4AC7-A5DD-1237583A05A7}" srcId="{893E00AA-D68E-481D-AD3C-F460CFDEB177}" destId="{518C6ADE-CE33-40E8-8AE1-958DAC2DD380}" srcOrd="0" destOrd="0" parTransId="{549FC0CF-A074-45E7-8B76-1F6EE968E275}" sibTransId="{EE79A4F8-CEAF-4D4F-B444-D587ED5B4E12}"/>
    <dgm:cxn modelId="{BE17EBC1-EA06-4919-9369-C33AB9A4FD25}" type="presOf" srcId="{893E00AA-D68E-481D-AD3C-F460CFDEB177}" destId="{CD353C03-F640-442E-938A-0062119B6F41}" srcOrd="0" destOrd="0" presId="urn:microsoft.com/office/officeart/2005/8/layout/equation2"/>
    <dgm:cxn modelId="{AC5FCD05-DC76-4108-9F05-C4C25A36507B}" type="presOf" srcId="{67AFE662-D6F7-442A-AB0E-3EC681110EB0}" destId="{F836C639-D1CE-46EF-A637-1F739D775112}" srcOrd="1" destOrd="0" presId="urn:microsoft.com/office/officeart/2005/8/layout/equation2"/>
    <dgm:cxn modelId="{BF151C8F-E5B7-4DEE-9F26-30D97EA97361}" srcId="{893E00AA-D68E-481D-AD3C-F460CFDEB177}" destId="{A7E80A7F-FDB8-4417-860C-5C587FAD08CB}" srcOrd="2" destOrd="0" parTransId="{A83CFA0E-7668-4716-B544-753900E8F6A7}" sibTransId="{EB26C53C-EEF4-4602-8FCB-41D0352D5548}"/>
    <dgm:cxn modelId="{AB68B962-731D-44B2-918F-7829ADEC573F}" type="presOf" srcId="{EE79A4F8-CEAF-4D4F-B444-D587ED5B4E12}" destId="{E7BADC03-6711-4004-AADD-268DAF8EEEC9}" srcOrd="0" destOrd="0" presId="urn:microsoft.com/office/officeart/2005/8/layout/equation2"/>
    <dgm:cxn modelId="{F64026B1-4982-4BD0-802B-D7E41EE4E6B2}" type="presOf" srcId="{518C6ADE-CE33-40E8-8AE1-958DAC2DD380}" destId="{11CABAA6-54FD-4523-B117-33D50D23ACB6}" srcOrd="0" destOrd="0" presId="urn:microsoft.com/office/officeart/2005/8/layout/equation2"/>
    <dgm:cxn modelId="{13F8855F-3FD5-4E33-A6F9-42216A2D1026}" type="presOf" srcId="{67AFE662-D6F7-442A-AB0E-3EC681110EB0}" destId="{00A60D53-8896-456E-A03C-5797214B2C4C}" srcOrd="0" destOrd="0" presId="urn:microsoft.com/office/officeart/2005/8/layout/equation2"/>
    <dgm:cxn modelId="{254E5B69-055F-4AD1-B1D7-ABCC7041FCBA}" srcId="{893E00AA-D68E-481D-AD3C-F460CFDEB177}" destId="{2BD8A54B-2312-4A11-B3D9-8BB556DD75D4}" srcOrd="1" destOrd="0" parTransId="{A49F8420-D282-47BC-961A-17CB4F597A6B}" sibTransId="{67AFE662-D6F7-442A-AB0E-3EC681110EB0}"/>
    <dgm:cxn modelId="{EE18D423-846A-4995-B443-9B525C25B889}" type="presOf" srcId="{2BD8A54B-2312-4A11-B3D9-8BB556DD75D4}" destId="{DEFD637A-EFCD-4C06-81F5-81A7ADC29628}" srcOrd="0" destOrd="0" presId="urn:microsoft.com/office/officeart/2005/8/layout/equation2"/>
    <dgm:cxn modelId="{4BA585A1-4348-4CA4-AB7C-720ED372FEA7}" type="presOf" srcId="{A7E80A7F-FDB8-4417-860C-5C587FAD08CB}" destId="{AE5E87D4-6DAD-4A9B-B77A-28378D8ECA02}" srcOrd="0" destOrd="0" presId="urn:microsoft.com/office/officeart/2005/8/layout/equation2"/>
    <dgm:cxn modelId="{EE57DA2C-65DC-4297-B632-226D92A12CEF}" type="presParOf" srcId="{CD353C03-F640-442E-938A-0062119B6F41}" destId="{D1C65103-B7ED-47E2-A941-4B3B9786FD86}" srcOrd="0" destOrd="0" presId="urn:microsoft.com/office/officeart/2005/8/layout/equation2"/>
    <dgm:cxn modelId="{A8066434-E7D2-49C4-B128-D897EA7DBA17}" type="presParOf" srcId="{D1C65103-B7ED-47E2-A941-4B3B9786FD86}" destId="{11CABAA6-54FD-4523-B117-33D50D23ACB6}" srcOrd="0" destOrd="0" presId="urn:microsoft.com/office/officeart/2005/8/layout/equation2"/>
    <dgm:cxn modelId="{0497220F-FA26-42C4-B64F-DDF816C2151E}" type="presParOf" srcId="{D1C65103-B7ED-47E2-A941-4B3B9786FD86}" destId="{DC704E4E-04AF-424B-9AEF-BBE3DE576102}" srcOrd="1" destOrd="0" presId="urn:microsoft.com/office/officeart/2005/8/layout/equation2"/>
    <dgm:cxn modelId="{45CDA2B7-DCA2-4DAD-B9CC-B9B07BFB7E0B}" type="presParOf" srcId="{D1C65103-B7ED-47E2-A941-4B3B9786FD86}" destId="{E7BADC03-6711-4004-AADD-268DAF8EEEC9}" srcOrd="2" destOrd="0" presId="urn:microsoft.com/office/officeart/2005/8/layout/equation2"/>
    <dgm:cxn modelId="{AEBEF315-FA75-4504-9D25-75ED7F8D2954}" type="presParOf" srcId="{D1C65103-B7ED-47E2-A941-4B3B9786FD86}" destId="{7B103AAC-4C8F-4A95-B689-4875F0DAD1FC}" srcOrd="3" destOrd="0" presId="urn:microsoft.com/office/officeart/2005/8/layout/equation2"/>
    <dgm:cxn modelId="{80EDE7F7-E052-44F6-AC1C-1C81EFDBC1B3}" type="presParOf" srcId="{D1C65103-B7ED-47E2-A941-4B3B9786FD86}" destId="{DEFD637A-EFCD-4C06-81F5-81A7ADC29628}" srcOrd="4" destOrd="0" presId="urn:microsoft.com/office/officeart/2005/8/layout/equation2"/>
    <dgm:cxn modelId="{2A31175A-1C08-47FE-A528-527E850ACBAF}" type="presParOf" srcId="{CD353C03-F640-442E-938A-0062119B6F41}" destId="{00A60D53-8896-456E-A03C-5797214B2C4C}" srcOrd="1" destOrd="0" presId="urn:microsoft.com/office/officeart/2005/8/layout/equation2"/>
    <dgm:cxn modelId="{42CFD3D7-CD96-4182-99BE-34C3BFCDC4A7}" type="presParOf" srcId="{00A60D53-8896-456E-A03C-5797214B2C4C}" destId="{F836C639-D1CE-46EF-A637-1F739D775112}" srcOrd="0" destOrd="0" presId="urn:microsoft.com/office/officeart/2005/8/layout/equation2"/>
    <dgm:cxn modelId="{EEE3A51F-3413-4B1E-A3ED-89618B4DA057}" type="presParOf" srcId="{CD353C03-F640-442E-938A-0062119B6F41}" destId="{AE5E87D4-6DAD-4A9B-B77A-28378D8ECA0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E8847-342D-4747-A75E-24EFBEDA3AE9}">
      <dsp:nvSpPr>
        <dsp:cNvPr id="0" name=""/>
        <dsp:cNvSpPr/>
      </dsp:nvSpPr>
      <dsp:spPr>
        <a:xfrm>
          <a:off x="3053808" y="2004375"/>
          <a:ext cx="1427563" cy="14275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zh-TW" altLang="en-US" sz="6100" kern="1200" dirty="0" smtClean="0"/>
            <a:t> </a:t>
          </a:r>
          <a:endParaRPr lang="zh-TW" altLang="en-US" sz="6100" kern="1200" dirty="0"/>
        </a:p>
      </dsp:txBody>
      <dsp:txXfrm>
        <a:off x="3262870" y="2213437"/>
        <a:ext cx="1009439" cy="1009439"/>
      </dsp:txXfrm>
    </dsp:sp>
    <dsp:sp modelId="{B20A30C4-0B07-4297-B6AA-C0E29143DCEB}">
      <dsp:nvSpPr>
        <dsp:cNvPr id="0" name=""/>
        <dsp:cNvSpPr/>
      </dsp:nvSpPr>
      <dsp:spPr>
        <a:xfrm rot="16200000">
          <a:off x="3615589" y="1483499"/>
          <a:ext cx="304001" cy="48537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3661189" y="1626173"/>
        <a:ext cx="212801" cy="291223"/>
      </dsp:txXfrm>
    </dsp:sp>
    <dsp:sp modelId="{D43BB3E3-0CEA-4DEB-A24F-F239DC6AA7B2}">
      <dsp:nvSpPr>
        <dsp:cNvPr id="0" name=""/>
        <dsp:cNvSpPr/>
      </dsp:nvSpPr>
      <dsp:spPr>
        <a:xfrm>
          <a:off x="3053808" y="3223"/>
          <a:ext cx="1427563" cy="14275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zh-TW" altLang="en-US" sz="6100" kern="1200" dirty="0" smtClean="0"/>
            <a:t> </a:t>
          </a:r>
          <a:endParaRPr lang="zh-TW" altLang="en-US" sz="6100" kern="1200" dirty="0"/>
        </a:p>
      </dsp:txBody>
      <dsp:txXfrm>
        <a:off x="3262870" y="212285"/>
        <a:ext cx="1009439" cy="1009439"/>
      </dsp:txXfrm>
    </dsp:sp>
    <dsp:sp modelId="{EB0B4FD2-E80A-4664-A0FA-3469B821C56E}">
      <dsp:nvSpPr>
        <dsp:cNvPr id="0" name=""/>
        <dsp:cNvSpPr/>
      </dsp:nvSpPr>
      <dsp:spPr>
        <a:xfrm rot="20520000">
          <a:off x="4559010" y="2168934"/>
          <a:ext cx="304001" cy="485371"/>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4561242" y="2280099"/>
        <a:ext cx="212801" cy="291223"/>
      </dsp:txXfrm>
    </dsp:sp>
    <dsp:sp modelId="{BD0877A1-2701-4762-BDC3-FCF8245F2829}">
      <dsp:nvSpPr>
        <dsp:cNvPr id="0" name=""/>
        <dsp:cNvSpPr/>
      </dsp:nvSpPr>
      <dsp:spPr>
        <a:xfrm>
          <a:off x="4957016" y="1385985"/>
          <a:ext cx="1427563" cy="142756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zh-TW" altLang="en-US" sz="6100" kern="1200" dirty="0"/>
        </a:p>
      </dsp:txBody>
      <dsp:txXfrm>
        <a:off x="5166078" y="1595047"/>
        <a:ext cx="1009439" cy="1009439"/>
      </dsp:txXfrm>
    </dsp:sp>
    <dsp:sp modelId="{42A9811D-ECFA-4662-9665-2A996A82315F}">
      <dsp:nvSpPr>
        <dsp:cNvPr id="0" name=""/>
        <dsp:cNvSpPr/>
      </dsp:nvSpPr>
      <dsp:spPr>
        <a:xfrm rot="3240000">
          <a:off x="4198655" y="3277993"/>
          <a:ext cx="304001" cy="485371"/>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4217452" y="3338176"/>
        <a:ext cx="212801" cy="291223"/>
      </dsp:txXfrm>
    </dsp:sp>
    <dsp:sp modelId="{3E6DC600-FE92-414A-9443-15BDE3F39507}">
      <dsp:nvSpPr>
        <dsp:cNvPr id="0" name=""/>
        <dsp:cNvSpPr/>
      </dsp:nvSpPr>
      <dsp:spPr>
        <a:xfrm>
          <a:off x="4230055" y="3623341"/>
          <a:ext cx="1427563" cy="142756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zh-TW" altLang="en-US" sz="6100" kern="1200" dirty="0" smtClean="0"/>
            <a:t> </a:t>
          </a:r>
          <a:endParaRPr lang="zh-TW" altLang="en-US" sz="6100" kern="1200" dirty="0"/>
        </a:p>
      </dsp:txBody>
      <dsp:txXfrm>
        <a:off x="4439117" y="3832403"/>
        <a:ext cx="1009439" cy="1009439"/>
      </dsp:txXfrm>
    </dsp:sp>
    <dsp:sp modelId="{FDF1A61B-2F9D-4555-ADD3-D2D46352D09A}">
      <dsp:nvSpPr>
        <dsp:cNvPr id="0" name=""/>
        <dsp:cNvSpPr/>
      </dsp:nvSpPr>
      <dsp:spPr>
        <a:xfrm rot="7560000">
          <a:off x="3032522" y="3277993"/>
          <a:ext cx="304001" cy="485371"/>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rot="10800000">
        <a:off x="3104925" y="3338176"/>
        <a:ext cx="212801" cy="291223"/>
      </dsp:txXfrm>
    </dsp:sp>
    <dsp:sp modelId="{81183619-0E38-43EE-9CE0-F5F2C28F3D0D}">
      <dsp:nvSpPr>
        <dsp:cNvPr id="0" name=""/>
        <dsp:cNvSpPr/>
      </dsp:nvSpPr>
      <dsp:spPr>
        <a:xfrm>
          <a:off x="1877560" y="3623341"/>
          <a:ext cx="1427563" cy="142756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zh-TW" altLang="en-US" sz="6100" kern="1200" dirty="0" smtClean="0"/>
            <a:t> </a:t>
          </a:r>
          <a:endParaRPr lang="zh-TW" altLang="en-US" sz="6100" kern="1200" dirty="0"/>
        </a:p>
      </dsp:txBody>
      <dsp:txXfrm>
        <a:off x="2086622" y="3832403"/>
        <a:ext cx="1009439" cy="1009439"/>
      </dsp:txXfrm>
    </dsp:sp>
    <dsp:sp modelId="{9DC7A616-7002-4B5D-9913-6AD8AD525187}">
      <dsp:nvSpPr>
        <dsp:cNvPr id="0" name=""/>
        <dsp:cNvSpPr/>
      </dsp:nvSpPr>
      <dsp:spPr>
        <a:xfrm rot="11880000">
          <a:off x="2672167" y="2168934"/>
          <a:ext cx="304001" cy="485371"/>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rot="10800000">
        <a:off x="2761135" y="2280099"/>
        <a:ext cx="212801" cy="291223"/>
      </dsp:txXfrm>
    </dsp:sp>
    <dsp:sp modelId="{D6B2BBD9-EDD4-4974-810A-B228A6726FAD}">
      <dsp:nvSpPr>
        <dsp:cNvPr id="0" name=""/>
        <dsp:cNvSpPr/>
      </dsp:nvSpPr>
      <dsp:spPr>
        <a:xfrm>
          <a:off x="1150599" y="1385985"/>
          <a:ext cx="1427563" cy="142756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zh-TW" altLang="en-US" sz="6100" kern="1200" dirty="0"/>
        </a:p>
      </dsp:txBody>
      <dsp:txXfrm>
        <a:off x="1359661" y="1595047"/>
        <a:ext cx="1009439" cy="100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4315-6606-4761-8C8C-258AE881EE35}">
      <dsp:nvSpPr>
        <dsp:cNvPr id="0" name=""/>
        <dsp:cNvSpPr/>
      </dsp:nvSpPr>
      <dsp:spPr>
        <a:xfrm rot="5400000">
          <a:off x="4904748" y="-1894426"/>
          <a:ext cx="1004275" cy="5088834"/>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smtClean="0">
              <a:latin typeface="標楷體" pitchFamily="65" charset="-120"/>
              <a:ea typeface="標楷體" pitchFamily="65" charset="-120"/>
            </a:rPr>
            <a:t>適性輔導、適性入學、適性揚才</a:t>
          </a:r>
          <a:r>
            <a:rPr lang="en-US" altLang="zh-TW" sz="2600" b="1" kern="1200" dirty="0" smtClean="0">
              <a:solidFill>
                <a:srgbClr val="FF0000"/>
              </a:solidFill>
              <a:latin typeface="標楷體" pitchFamily="65" charset="-120"/>
              <a:ea typeface="標楷體" pitchFamily="65" charset="-120"/>
            </a:rPr>
            <a:t>(</a:t>
          </a:r>
          <a:r>
            <a:rPr lang="zh-TW" altLang="en-US" sz="2600" b="1" kern="1200" dirty="0" smtClean="0">
              <a:solidFill>
                <a:srgbClr val="FF0000"/>
              </a:solidFill>
              <a:latin typeface="標楷體" pitchFamily="65" charset="-120"/>
              <a:ea typeface="標楷體" pitchFamily="65" charset="-120"/>
            </a:rPr>
            <a:t>選你所適、愛你所選</a:t>
          </a:r>
          <a:r>
            <a:rPr lang="en-US" altLang="zh-TW" sz="2600" b="1" kern="1200" dirty="0" smtClean="0">
              <a:solidFill>
                <a:srgbClr val="FF0000"/>
              </a:solidFill>
              <a:latin typeface="標楷體" pitchFamily="65" charset="-120"/>
              <a:ea typeface="標楷體" pitchFamily="65" charset="-120"/>
            </a:rPr>
            <a:t>)</a:t>
          </a:r>
          <a:endParaRPr lang="zh-TW" altLang="en-US" sz="2600" b="1" kern="1200" dirty="0">
            <a:solidFill>
              <a:srgbClr val="FF0000"/>
            </a:solidFill>
            <a:latin typeface="標楷體" pitchFamily="65" charset="-120"/>
            <a:ea typeface="標楷體" pitchFamily="65" charset="-120"/>
          </a:endParaRPr>
        </a:p>
      </dsp:txBody>
      <dsp:txXfrm rot="-5400000">
        <a:off x="2862469" y="196878"/>
        <a:ext cx="5039809" cy="906225"/>
      </dsp:txXfrm>
    </dsp:sp>
    <dsp:sp modelId="{CF8C3C36-7F2C-4B11-875A-CFCDF0FBDB8A}">
      <dsp:nvSpPr>
        <dsp:cNvPr id="0" name=""/>
        <dsp:cNvSpPr/>
      </dsp:nvSpPr>
      <dsp:spPr>
        <a:xfrm>
          <a:off x="0" y="1963"/>
          <a:ext cx="2862469" cy="129605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標楷體" pitchFamily="65" charset="-120"/>
              <a:ea typeface="標楷體" pitchFamily="65" charset="-120"/>
            </a:rPr>
            <a:t>志願序</a:t>
          </a:r>
          <a:endParaRPr lang="zh-TW" altLang="en-US" sz="3600" b="1" kern="1200" dirty="0">
            <a:latin typeface="標楷體" pitchFamily="65" charset="-120"/>
            <a:ea typeface="標楷體" pitchFamily="65" charset="-120"/>
          </a:endParaRPr>
        </a:p>
      </dsp:txBody>
      <dsp:txXfrm>
        <a:off x="63268" y="65231"/>
        <a:ext cx="2735933" cy="1169518"/>
      </dsp:txXfrm>
    </dsp:sp>
    <dsp:sp modelId="{5C18EEC9-0A5F-41CC-BD1D-1E8CE14B7605}">
      <dsp:nvSpPr>
        <dsp:cNvPr id="0" name=""/>
        <dsp:cNvSpPr/>
      </dsp:nvSpPr>
      <dsp:spPr>
        <a:xfrm rot="5400000">
          <a:off x="4888465" y="-533569"/>
          <a:ext cx="1036843" cy="5088834"/>
        </a:xfrm>
        <a:prstGeom prst="round2Same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49530" rIns="99060" bIns="4953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latin typeface="標楷體" pitchFamily="65" charset="-120"/>
              <a:ea typeface="標楷體" pitchFamily="65" charset="-120"/>
            </a:rPr>
            <a:t>促進學生五育均衡發展</a:t>
          </a:r>
          <a:endParaRPr lang="zh-TW" altLang="en-US" sz="2800" b="1" kern="1200" dirty="0">
            <a:latin typeface="標楷體" pitchFamily="65" charset="-120"/>
            <a:ea typeface="標楷體" pitchFamily="65" charset="-120"/>
          </a:endParaRPr>
        </a:p>
      </dsp:txBody>
      <dsp:txXfrm rot="-5400000">
        <a:off x="2862470" y="1543041"/>
        <a:ext cx="5038219" cy="935613"/>
      </dsp:txXfrm>
    </dsp:sp>
    <dsp:sp modelId="{A77E6328-D9BB-46BA-ABE6-26B075A9E726}">
      <dsp:nvSpPr>
        <dsp:cNvPr id="0" name=""/>
        <dsp:cNvSpPr/>
      </dsp:nvSpPr>
      <dsp:spPr>
        <a:xfrm>
          <a:off x="0" y="1362820"/>
          <a:ext cx="2862469" cy="1296054"/>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標楷體" pitchFamily="65" charset="-120"/>
              <a:ea typeface="標楷體" pitchFamily="65" charset="-120"/>
            </a:rPr>
            <a:t>多元學習表現</a:t>
          </a:r>
          <a:endParaRPr lang="zh-TW" altLang="en-US" sz="3200" b="1" kern="1200" dirty="0">
            <a:latin typeface="標楷體" pitchFamily="65" charset="-120"/>
            <a:ea typeface="標楷體" pitchFamily="65" charset="-120"/>
          </a:endParaRPr>
        </a:p>
      </dsp:txBody>
      <dsp:txXfrm>
        <a:off x="63268" y="1426088"/>
        <a:ext cx="2735933" cy="1169518"/>
      </dsp:txXfrm>
    </dsp:sp>
    <dsp:sp modelId="{85449B0E-D906-48E7-940E-C425A6CF9F36}">
      <dsp:nvSpPr>
        <dsp:cNvPr id="0" name=""/>
        <dsp:cNvSpPr/>
      </dsp:nvSpPr>
      <dsp:spPr>
        <a:xfrm rot="5400000">
          <a:off x="4888465" y="827286"/>
          <a:ext cx="1036843" cy="5088834"/>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9060" tIns="49530" rIns="99060" bIns="49530" numCol="1" spcCol="1270" anchor="ctr" anchorCtr="0">
          <a:noAutofit/>
        </a:bodyPr>
        <a:lstStyle/>
        <a:p>
          <a:pPr marL="228600" lvl="1" indent="-228600" algn="l" defTabSz="1111250">
            <a:lnSpc>
              <a:spcPct val="90000"/>
            </a:lnSpc>
            <a:spcBef>
              <a:spcPct val="0"/>
            </a:spcBef>
            <a:spcAft>
              <a:spcPct val="15000"/>
            </a:spcAft>
            <a:buChar char="••"/>
          </a:pPr>
          <a:r>
            <a:rPr lang="zh-TW" altLang="en-US" sz="2500" b="1" kern="1200" dirty="0" smtClean="0">
              <a:latin typeface="標楷體" pitchFamily="65" charset="-120"/>
              <a:ea typeface="標楷體" pitchFamily="65" charset="-120"/>
            </a:rPr>
            <a:t>嚴謹、公平、公開、公正的過程</a:t>
          </a:r>
          <a:endParaRPr lang="zh-TW" altLang="en-US" sz="2500" b="1" kern="1200" dirty="0">
            <a:latin typeface="標楷體" pitchFamily="65" charset="-120"/>
            <a:ea typeface="標楷體" pitchFamily="65" charset="-120"/>
          </a:endParaRPr>
        </a:p>
        <a:p>
          <a:pPr marL="228600" lvl="1" indent="-228600" algn="l" defTabSz="1111250">
            <a:lnSpc>
              <a:spcPct val="90000"/>
            </a:lnSpc>
            <a:spcBef>
              <a:spcPct val="0"/>
            </a:spcBef>
            <a:spcAft>
              <a:spcPct val="15000"/>
            </a:spcAft>
            <a:buChar char="••"/>
          </a:pPr>
          <a:r>
            <a:rPr lang="zh-TW" altLang="en-US" sz="2500" b="1" kern="1200" dirty="0" smtClean="0">
              <a:latin typeface="標楷體" pitchFamily="65" charset="-120"/>
              <a:ea typeface="標楷體" pitchFamily="65" charset="-120"/>
            </a:rPr>
            <a:t>確保國中學生學力品質</a:t>
          </a:r>
          <a:endParaRPr lang="zh-TW" altLang="en-US" sz="2500" b="1" kern="1200" dirty="0">
            <a:latin typeface="標楷體" pitchFamily="65" charset="-120"/>
            <a:ea typeface="標楷體" pitchFamily="65" charset="-120"/>
          </a:endParaRPr>
        </a:p>
      </dsp:txBody>
      <dsp:txXfrm rot="-5400000">
        <a:off x="2862470" y="2903897"/>
        <a:ext cx="5038219" cy="935613"/>
      </dsp:txXfrm>
    </dsp:sp>
    <dsp:sp modelId="{52395DD6-F666-4D0F-96C2-0F5D9E7D6C20}">
      <dsp:nvSpPr>
        <dsp:cNvPr id="0" name=""/>
        <dsp:cNvSpPr/>
      </dsp:nvSpPr>
      <dsp:spPr>
        <a:xfrm>
          <a:off x="0" y="2723677"/>
          <a:ext cx="2862469" cy="1296054"/>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標楷體" pitchFamily="65" charset="-120"/>
              <a:ea typeface="標楷體" pitchFamily="65" charset="-120"/>
            </a:rPr>
            <a:t>教育會考</a:t>
          </a:r>
          <a:endParaRPr lang="zh-TW" altLang="en-US" sz="3200" b="1" kern="1200" dirty="0">
            <a:latin typeface="標楷體" pitchFamily="65" charset="-120"/>
            <a:ea typeface="標楷體" pitchFamily="65" charset="-120"/>
          </a:endParaRPr>
        </a:p>
      </dsp:txBody>
      <dsp:txXfrm>
        <a:off x="63268" y="2786945"/>
        <a:ext cx="2735933" cy="1169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6F780-4D24-4C61-B3A1-528C026F7C3A}">
      <dsp:nvSpPr>
        <dsp:cNvPr id="0" name=""/>
        <dsp:cNvSpPr/>
      </dsp:nvSpPr>
      <dsp:spPr>
        <a:xfrm>
          <a:off x="3952" y="259933"/>
          <a:ext cx="2300730" cy="920292"/>
        </a:xfrm>
        <a:prstGeom prst="chevr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TW" altLang="en-US" sz="2800" b="1" kern="1200" dirty="0" smtClean="0">
              <a:effectLst>
                <a:outerShdw blurRad="38100" dist="38100" dir="2700000" algn="tl">
                  <a:srgbClr val="000000">
                    <a:alpha val="43137"/>
                  </a:srgbClr>
                </a:outerShdw>
              </a:effectLst>
              <a:latin typeface="標楷體" pitchFamily="65" charset="-120"/>
              <a:ea typeface="標楷體" pitchFamily="65" charset="-120"/>
            </a:rPr>
            <a:t>均質</a:t>
          </a:r>
          <a:r>
            <a:rPr lang="en-US" altLang="zh-TW" sz="2800" b="1" kern="1200" dirty="0" smtClean="0">
              <a:effectLst>
                <a:outerShdw blurRad="38100" dist="38100" dir="2700000" algn="tl">
                  <a:srgbClr val="000000">
                    <a:alpha val="43137"/>
                  </a:srgbClr>
                </a:outerShdw>
              </a:effectLst>
              <a:latin typeface="標楷體" pitchFamily="65" charset="-120"/>
              <a:ea typeface="標楷體" pitchFamily="65" charset="-120"/>
            </a:rPr>
            <a:t/>
          </a:r>
          <a:br>
            <a:rPr lang="en-US" altLang="zh-TW" sz="2800" b="1" kern="1200" dirty="0" smtClean="0">
              <a:effectLst>
                <a:outerShdw blurRad="38100" dist="38100" dir="2700000" algn="tl">
                  <a:srgbClr val="000000">
                    <a:alpha val="43137"/>
                  </a:srgbClr>
                </a:outerShdw>
              </a:effectLst>
              <a:latin typeface="標楷體" pitchFamily="65" charset="-120"/>
              <a:ea typeface="標楷體" pitchFamily="65" charset="-120"/>
            </a:rPr>
          </a:br>
          <a:r>
            <a:rPr lang="zh-TW" altLang="en-US" sz="2800" b="1" kern="1200" dirty="0" smtClean="0">
              <a:effectLst>
                <a:outerShdw blurRad="38100" dist="38100" dir="2700000" algn="tl">
                  <a:srgbClr val="000000">
                    <a:alpha val="43137"/>
                  </a:srgbClr>
                </a:outerShdw>
              </a:effectLst>
              <a:latin typeface="標楷體" pitchFamily="65" charset="-120"/>
              <a:ea typeface="標楷體" pitchFamily="65" charset="-120"/>
            </a:rPr>
            <a:t>優質化</a:t>
          </a:r>
          <a:endParaRPr lang="zh-TW" altLang="en-US" sz="2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464098" y="259933"/>
        <a:ext cx="1380438" cy="920292"/>
      </dsp:txXfrm>
    </dsp:sp>
    <dsp:sp modelId="{70118028-91C3-4748-ACDA-3C2AF2DE2FAA}">
      <dsp:nvSpPr>
        <dsp:cNvPr id="0" name=""/>
        <dsp:cNvSpPr/>
      </dsp:nvSpPr>
      <dsp:spPr>
        <a:xfrm>
          <a:off x="2074609" y="259933"/>
          <a:ext cx="2300730" cy="920292"/>
        </a:xfrm>
        <a:prstGeom prst="chevron">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TW" altLang="en-US" sz="2800" b="1" kern="1200" dirty="0" smtClean="0">
              <a:effectLst>
                <a:outerShdw blurRad="38100" dist="38100" dir="2700000" algn="tl">
                  <a:srgbClr val="000000">
                    <a:alpha val="43137"/>
                  </a:srgbClr>
                </a:outerShdw>
              </a:effectLst>
              <a:latin typeface="標楷體" pitchFamily="65" charset="-120"/>
              <a:ea typeface="標楷體" pitchFamily="65" charset="-120"/>
            </a:rPr>
            <a:t>學校</a:t>
          </a:r>
          <a:r>
            <a:rPr lang="en-US" altLang="zh-TW" sz="2800" b="1" kern="1200" dirty="0" smtClean="0">
              <a:effectLst>
                <a:outerShdw blurRad="38100" dist="38100" dir="2700000" algn="tl">
                  <a:srgbClr val="000000">
                    <a:alpha val="43137"/>
                  </a:srgbClr>
                </a:outerShdw>
              </a:effectLst>
              <a:latin typeface="標楷體" pitchFamily="65" charset="-120"/>
              <a:ea typeface="標楷體" pitchFamily="65" charset="-120"/>
            </a:rPr>
            <a:t/>
          </a:r>
          <a:br>
            <a:rPr lang="en-US" altLang="zh-TW" sz="2800" b="1" kern="1200" dirty="0" smtClean="0">
              <a:effectLst>
                <a:outerShdw blurRad="38100" dist="38100" dir="2700000" algn="tl">
                  <a:srgbClr val="000000">
                    <a:alpha val="43137"/>
                  </a:srgbClr>
                </a:outerShdw>
              </a:effectLst>
              <a:latin typeface="標楷體" pitchFamily="65" charset="-120"/>
              <a:ea typeface="標楷體" pitchFamily="65" charset="-120"/>
            </a:rPr>
          </a:br>
          <a:r>
            <a:rPr lang="zh-TW" altLang="en-US" sz="2800" b="1" kern="1200" dirty="0" smtClean="0">
              <a:effectLst>
                <a:outerShdw blurRad="38100" dist="38100" dir="2700000" algn="tl">
                  <a:srgbClr val="000000">
                    <a:alpha val="43137"/>
                  </a:srgbClr>
                </a:outerShdw>
              </a:effectLst>
              <a:latin typeface="標楷體" pitchFamily="65" charset="-120"/>
              <a:ea typeface="標楷體" pitchFamily="65" charset="-120"/>
            </a:rPr>
            <a:t>評鑑</a:t>
          </a:r>
          <a:endParaRPr lang="zh-TW" altLang="en-US" sz="2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2534755" y="259933"/>
        <a:ext cx="1380438" cy="920292"/>
      </dsp:txXfrm>
    </dsp:sp>
    <dsp:sp modelId="{C6A3C123-AD71-48A9-8F2D-6317BF787DF3}">
      <dsp:nvSpPr>
        <dsp:cNvPr id="0" name=""/>
        <dsp:cNvSpPr/>
      </dsp:nvSpPr>
      <dsp:spPr>
        <a:xfrm>
          <a:off x="4145267" y="259933"/>
          <a:ext cx="2300730" cy="920292"/>
        </a:xfrm>
        <a:prstGeom prst="chevron">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TW" altLang="en-US" sz="2800" b="1" kern="1200" dirty="0" smtClean="0">
              <a:effectLst>
                <a:outerShdw blurRad="38100" dist="38100" dir="2700000" algn="tl">
                  <a:srgbClr val="000000">
                    <a:alpha val="43137"/>
                  </a:srgbClr>
                </a:outerShdw>
              </a:effectLst>
              <a:latin typeface="標楷體" pitchFamily="65" charset="-120"/>
              <a:ea typeface="標楷體" pitchFamily="65" charset="-120"/>
            </a:rPr>
            <a:t>優質學校</a:t>
          </a:r>
          <a:r>
            <a:rPr lang="zh-TW" altLang="en-US" sz="2800" b="1" u="sng"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認證</a:t>
          </a:r>
          <a:endParaRPr lang="zh-TW" altLang="en-US" sz="2800" b="1" u="sng"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dsp:txBody>
      <dsp:txXfrm>
        <a:off x="4605413" y="259933"/>
        <a:ext cx="1380438" cy="920292"/>
      </dsp:txXfrm>
    </dsp:sp>
    <dsp:sp modelId="{BF5BDDD3-DCCB-4D26-A254-3644B8242548}">
      <dsp:nvSpPr>
        <dsp:cNvPr id="0" name=""/>
        <dsp:cNvSpPr/>
      </dsp:nvSpPr>
      <dsp:spPr>
        <a:xfrm>
          <a:off x="6172620" y="216836"/>
          <a:ext cx="2300730" cy="920292"/>
        </a:xfrm>
        <a:prstGeom prst="chevron">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優質</a:t>
          </a:r>
          <a:r>
            <a:rPr lang="en-US" altLang="zh-TW" sz="2800" b="1"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800" b="1"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zh-TW" altLang="en-US" sz="2800" b="1"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學校</a:t>
          </a:r>
          <a:endParaRPr lang="zh-TW" altLang="en-US" sz="2800" b="1"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dsp:txBody>
      <dsp:txXfrm>
        <a:off x="6632766" y="216836"/>
        <a:ext cx="1380438" cy="920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96B53-C5C4-4B5C-ABF8-E685C414077D}">
      <dsp:nvSpPr>
        <dsp:cNvPr id="0" name=""/>
        <dsp:cNvSpPr/>
      </dsp:nvSpPr>
      <dsp:spPr>
        <a:xfrm>
          <a:off x="3349394" y="951806"/>
          <a:ext cx="836718" cy="344054"/>
        </a:xfrm>
        <a:custGeom>
          <a:avLst/>
          <a:gdLst/>
          <a:ahLst/>
          <a:cxnLst/>
          <a:rect l="0" t="0" r="0" b="0"/>
          <a:pathLst>
            <a:path>
              <a:moveTo>
                <a:pt x="0" y="0"/>
              </a:moveTo>
              <a:lnTo>
                <a:pt x="0" y="279356"/>
              </a:lnTo>
              <a:lnTo>
                <a:pt x="836718" y="279356"/>
              </a:lnTo>
              <a:lnTo>
                <a:pt x="836718" y="3440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79EF61-6816-4D33-9FC4-AF831402196F}">
      <dsp:nvSpPr>
        <dsp:cNvPr id="0" name=""/>
        <dsp:cNvSpPr/>
      </dsp:nvSpPr>
      <dsp:spPr>
        <a:xfrm>
          <a:off x="3349394" y="951806"/>
          <a:ext cx="278908" cy="344054"/>
        </a:xfrm>
        <a:custGeom>
          <a:avLst/>
          <a:gdLst/>
          <a:ahLst/>
          <a:cxnLst/>
          <a:rect l="0" t="0" r="0" b="0"/>
          <a:pathLst>
            <a:path>
              <a:moveTo>
                <a:pt x="0" y="0"/>
              </a:moveTo>
              <a:lnTo>
                <a:pt x="0" y="279356"/>
              </a:lnTo>
              <a:lnTo>
                <a:pt x="278908" y="279356"/>
              </a:lnTo>
              <a:lnTo>
                <a:pt x="278908" y="3440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B479CA-82F1-4B61-9B88-D8863A2EFD67}">
      <dsp:nvSpPr>
        <dsp:cNvPr id="0" name=""/>
        <dsp:cNvSpPr/>
      </dsp:nvSpPr>
      <dsp:spPr>
        <a:xfrm>
          <a:off x="3070489" y="951806"/>
          <a:ext cx="278904" cy="344054"/>
        </a:xfrm>
        <a:custGeom>
          <a:avLst/>
          <a:gdLst/>
          <a:ahLst/>
          <a:cxnLst/>
          <a:rect l="0" t="0" r="0" b="0"/>
          <a:pathLst>
            <a:path>
              <a:moveTo>
                <a:pt x="278904" y="0"/>
              </a:moveTo>
              <a:lnTo>
                <a:pt x="278904" y="279356"/>
              </a:lnTo>
              <a:lnTo>
                <a:pt x="0" y="279356"/>
              </a:lnTo>
              <a:lnTo>
                <a:pt x="0" y="3440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85283-D585-423A-90C4-3009AA6FD335}">
      <dsp:nvSpPr>
        <dsp:cNvPr id="0" name=""/>
        <dsp:cNvSpPr/>
      </dsp:nvSpPr>
      <dsp:spPr>
        <a:xfrm>
          <a:off x="2512675" y="951806"/>
          <a:ext cx="836718" cy="344054"/>
        </a:xfrm>
        <a:custGeom>
          <a:avLst/>
          <a:gdLst/>
          <a:ahLst/>
          <a:cxnLst/>
          <a:rect l="0" t="0" r="0" b="0"/>
          <a:pathLst>
            <a:path>
              <a:moveTo>
                <a:pt x="836718" y="0"/>
              </a:moveTo>
              <a:lnTo>
                <a:pt x="836718" y="279356"/>
              </a:lnTo>
              <a:lnTo>
                <a:pt x="0" y="279356"/>
              </a:lnTo>
              <a:lnTo>
                <a:pt x="0" y="3440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098E0-B1C6-4202-A324-9FA62C1435E3}">
      <dsp:nvSpPr>
        <dsp:cNvPr id="0" name=""/>
        <dsp:cNvSpPr/>
      </dsp:nvSpPr>
      <dsp:spPr>
        <a:xfrm>
          <a:off x="2184063" y="369756"/>
          <a:ext cx="1165330" cy="138574"/>
        </a:xfrm>
        <a:custGeom>
          <a:avLst/>
          <a:gdLst/>
          <a:ahLst/>
          <a:cxnLst/>
          <a:rect l="0" t="0" r="0" b="0"/>
          <a:pathLst>
            <a:path>
              <a:moveTo>
                <a:pt x="0" y="0"/>
              </a:moveTo>
              <a:lnTo>
                <a:pt x="0" y="73876"/>
              </a:lnTo>
              <a:lnTo>
                <a:pt x="1165330" y="73876"/>
              </a:lnTo>
              <a:lnTo>
                <a:pt x="1165330" y="1385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5B30DC-EABC-4C4B-BC2F-87FFBD945F1C}">
      <dsp:nvSpPr>
        <dsp:cNvPr id="0" name=""/>
        <dsp:cNvSpPr/>
      </dsp:nvSpPr>
      <dsp:spPr>
        <a:xfrm>
          <a:off x="1138820" y="951806"/>
          <a:ext cx="815832" cy="341947"/>
        </a:xfrm>
        <a:custGeom>
          <a:avLst/>
          <a:gdLst/>
          <a:ahLst/>
          <a:cxnLst/>
          <a:rect l="0" t="0" r="0" b="0"/>
          <a:pathLst>
            <a:path>
              <a:moveTo>
                <a:pt x="0" y="0"/>
              </a:moveTo>
              <a:lnTo>
                <a:pt x="0" y="277249"/>
              </a:lnTo>
              <a:lnTo>
                <a:pt x="815832" y="277249"/>
              </a:lnTo>
              <a:lnTo>
                <a:pt x="815832" y="3419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857A4-00A9-4829-8C28-BAD01541F878}">
      <dsp:nvSpPr>
        <dsp:cNvPr id="0" name=""/>
        <dsp:cNvSpPr/>
      </dsp:nvSpPr>
      <dsp:spPr>
        <a:xfrm>
          <a:off x="1138820" y="951806"/>
          <a:ext cx="257597" cy="341947"/>
        </a:xfrm>
        <a:custGeom>
          <a:avLst/>
          <a:gdLst/>
          <a:ahLst/>
          <a:cxnLst/>
          <a:rect l="0" t="0" r="0" b="0"/>
          <a:pathLst>
            <a:path>
              <a:moveTo>
                <a:pt x="0" y="0"/>
              </a:moveTo>
              <a:lnTo>
                <a:pt x="0" y="277249"/>
              </a:lnTo>
              <a:lnTo>
                <a:pt x="257597" y="277249"/>
              </a:lnTo>
              <a:lnTo>
                <a:pt x="257597" y="3419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EBE92-09D3-4C40-A69D-7C845DC7365A}">
      <dsp:nvSpPr>
        <dsp:cNvPr id="0" name=""/>
        <dsp:cNvSpPr/>
      </dsp:nvSpPr>
      <dsp:spPr>
        <a:xfrm>
          <a:off x="838181" y="951806"/>
          <a:ext cx="300638" cy="341947"/>
        </a:xfrm>
        <a:custGeom>
          <a:avLst/>
          <a:gdLst/>
          <a:ahLst/>
          <a:cxnLst/>
          <a:rect l="0" t="0" r="0" b="0"/>
          <a:pathLst>
            <a:path>
              <a:moveTo>
                <a:pt x="300638" y="0"/>
              </a:moveTo>
              <a:lnTo>
                <a:pt x="300638" y="277249"/>
              </a:lnTo>
              <a:lnTo>
                <a:pt x="0" y="277249"/>
              </a:lnTo>
              <a:lnTo>
                <a:pt x="0" y="3419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56659-A7C4-4EF3-A434-C7C778306305}">
      <dsp:nvSpPr>
        <dsp:cNvPr id="0" name=""/>
        <dsp:cNvSpPr/>
      </dsp:nvSpPr>
      <dsp:spPr>
        <a:xfrm>
          <a:off x="301466" y="951806"/>
          <a:ext cx="837353" cy="341947"/>
        </a:xfrm>
        <a:custGeom>
          <a:avLst/>
          <a:gdLst/>
          <a:ahLst/>
          <a:cxnLst/>
          <a:rect l="0" t="0" r="0" b="0"/>
          <a:pathLst>
            <a:path>
              <a:moveTo>
                <a:pt x="837353" y="0"/>
              </a:moveTo>
              <a:lnTo>
                <a:pt x="837353" y="277249"/>
              </a:lnTo>
              <a:lnTo>
                <a:pt x="0" y="277249"/>
              </a:lnTo>
              <a:lnTo>
                <a:pt x="0" y="3419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F3353-A55E-40EB-8362-68BA599E8A25}">
      <dsp:nvSpPr>
        <dsp:cNvPr id="0" name=""/>
        <dsp:cNvSpPr/>
      </dsp:nvSpPr>
      <dsp:spPr>
        <a:xfrm>
          <a:off x="1138820" y="369756"/>
          <a:ext cx="1045243" cy="138574"/>
        </a:xfrm>
        <a:custGeom>
          <a:avLst/>
          <a:gdLst/>
          <a:ahLst/>
          <a:cxnLst/>
          <a:rect l="0" t="0" r="0" b="0"/>
          <a:pathLst>
            <a:path>
              <a:moveTo>
                <a:pt x="1045243" y="0"/>
              </a:moveTo>
              <a:lnTo>
                <a:pt x="1045243" y="73876"/>
              </a:lnTo>
              <a:lnTo>
                <a:pt x="0" y="73876"/>
              </a:lnTo>
              <a:lnTo>
                <a:pt x="0" y="1385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815839-1A4C-4504-8F79-C3E769039B02}">
      <dsp:nvSpPr>
        <dsp:cNvPr id="0" name=""/>
        <dsp:cNvSpPr/>
      </dsp:nvSpPr>
      <dsp:spPr>
        <a:xfrm>
          <a:off x="1190825" y="-73718"/>
          <a:ext cx="1986476" cy="443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5D672-D45B-40C2-AA21-3190EAFABF4A}">
      <dsp:nvSpPr>
        <dsp:cNvPr id="0" name=""/>
        <dsp:cNvSpPr/>
      </dsp:nvSpPr>
      <dsp:spPr>
        <a:xfrm>
          <a:off x="1268423" y="0"/>
          <a:ext cx="1986476" cy="4434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rgbClr val="FF0000"/>
              </a:solidFill>
              <a:latin typeface="標楷體" pitchFamily="65" charset="-120"/>
              <a:ea typeface="標楷體" pitchFamily="65" charset="-120"/>
            </a:rPr>
            <a:t>大專校院</a:t>
          </a:r>
        </a:p>
      </dsp:txBody>
      <dsp:txXfrm>
        <a:off x="1281412" y="12989"/>
        <a:ext cx="1960498" cy="417497"/>
      </dsp:txXfrm>
    </dsp:sp>
    <dsp:sp modelId="{5C10AF28-68B2-459E-903F-B833C0EEEC44}">
      <dsp:nvSpPr>
        <dsp:cNvPr id="0" name=""/>
        <dsp:cNvSpPr/>
      </dsp:nvSpPr>
      <dsp:spPr>
        <a:xfrm>
          <a:off x="340201" y="508330"/>
          <a:ext cx="1597237" cy="443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8D844-4963-4349-9DEA-23432EBBC8FA}">
      <dsp:nvSpPr>
        <dsp:cNvPr id="0" name=""/>
        <dsp:cNvSpPr/>
      </dsp:nvSpPr>
      <dsp:spPr>
        <a:xfrm>
          <a:off x="417799" y="582049"/>
          <a:ext cx="1597237" cy="443475"/>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rgbClr val="FF0000"/>
              </a:solidFill>
              <a:latin typeface="標楷體" pitchFamily="65" charset="-120"/>
              <a:ea typeface="標楷體" pitchFamily="65" charset="-120"/>
            </a:rPr>
            <a:t>高職</a:t>
          </a:r>
        </a:p>
      </dsp:txBody>
      <dsp:txXfrm>
        <a:off x="430788" y="595038"/>
        <a:ext cx="1571259" cy="417497"/>
      </dsp:txXfrm>
    </dsp:sp>
    <dsp:sp modelId="{3ECCD2E5-C219-43A8-897A-A748E787123D}">
      <dsp:nvSpPr>
        <dsp:cNvPr id="0" name=""/>
        <dsp:cNvSpPr/>
      </dsp:nvSpPr>
      <dsp:spPr>
        <a:xfrm>
          <a:off x="121467" y="1293753"/>
          <a:ext cx="359997" cy="2015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408E9-7EBD-4482-A839-E647E1C04CAC}">
      <dsp:nvSpPr>
        <dsp:cNvPr id="0" name=""/>
        <dsp:cNvSpPr/>
      </dsp:nvSpPr>
      <dsp:spPr>
        <a:xfrm>
          <a:off x="199066" y="1367472"/>
          <a:ext cx="359997" cy="201518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rgbClr val="FF0000"/>
              </a:solidFill>
              <a:latin typeface="標楷體" pitchFamily="65" charset="-120"/>
              <a:ea typeface="標楷體" pitchFamily="65" charset="-120"/>
            </a:rPr>
            <a:t>課程教學</a:t>
          </a:r>
          <a:endParaRPr lang="en-US" altLang="zh-TW" sz="2800" b="1" kern="1200" dirty="0" smtClean="0">
            <a:solidFill>
              <a:srgbClr val="FF0000"/>
            </a:solidFill>
            <a:latin typeface="標楷體" pitchFamily="65" charset="-120"/>
            <a:ea typeface="標楷體" pitchFamily="65" charset="-120"/>
          </a:endParaRPr>
        </a:p>
      </dsp:txBody>
      <dsp:txXfrm>
        <a:off x="209610" y="1378016"/>
        <a:ext cx="338909" cy="1994099"/>
      </dsp:txXfrm>
    </dsp:sp>
    <dsp:sp modelId="{C66047C8-3926-4445-A301-1DE15B134BE2}">
      <dsp:nvSpPr>
        <dsp:cNvPr id="0" name=""/>
        <dsp:cNvSpPr/>
      </dsp:nvSpPr>
      <dsp:spPr>
        <a:xfrm>
          <a:off x="636662" y="1293753"/>
          <a:ext cx="403038" cy="2015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640624-05B9-4A09-AF04-D73ABAA6689E}">
      <dsp:nvSpPr>
        <dsp:cNvPr id="0" name=""/>
        <dsp:cNvSpPr/>
      </dsp:nvSpPr>
      <dsp:spPr>
        <a:xfrm>
          <a:off x="714260" y="1367472"/>
          <a:ext cx="403038" cy="201518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rgbClr val="FF0000"/>
              </a:solidFill>
              <a:latin typeface="標楷體" pitchFamily="65" charset="-120"/>
              <a:ea typeface="標楷體" pitchFamily="65" charset="-120"/>
            </a:rPr>
            <a:t>師資設備</a:t>
          </a:r>
          <a:endParaRPr lang="en-US" altLang="zh-TW" sz="2800" b="1" kern="1200" dirty="0" smtClean="0">
            <a:solidFill>
              <a:srgbClr val="FF0000"/>
            </a:solidFill>
            <a:latin typeface="標楷體" pitchFamily="65" charset="-120"/>
            <a:ea typeface="標楷體" pitchFamily="65" charset="-120"/>
          </a:endParaRPr>
        </a:p>
      </dsp:txBody>
      <dsp:txXfrm>
        <a:off x="726065" y="1379277"/>
        <a:ext cx="379428" cy="1991577"/>
      </dsp:txXfrm>
    </dsp:sp>
    <dsp:sp modelId="{2863C5B3-4BD5-4E3A-AC22-D978C9352F8F}">
      <dsp:nvSpPr>
        <dsp:cNvPr id="0" name=""/>
        <dsp:cNvSpPr/>
      </dsp:nvSpPr>
      <dsp:spPr>
        <a:xfrm>
          <a:off x="1194897" y="1293753"/>
          <a:ext cx="403038" cy="2015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6E390-760D-4D48-B335-0236C80866E0}">
      <dsp:nvSpPr>
        <dsp:cNvPr id="0" name=""/>
        <dsp:cNvSpPr/>
      </dsp:nvSpPr>
      <dsp:spPr>
        <a:xfrm>
          <a:off x="1272496" y="1367472"/>
          <a:ext cx="403038" cy="201518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rgbClr val="FF0000"/>
              </a:solidFill>
              <a:latin typeface="標楷體" pitchFamily="65" charset="-120"/>
              <a:ea typeface="標楷體" pitchFamily="65" charset="-120"/>
            </a:rPr>
            <a:t>產業特色</a:t>
          </a:r>
          <a:endParaRPr lang="en-US" altLang="zh-TW" sz="2800" b="1" kern="1200" dirty="0" smtClean="0">
            <a:solidFill>
              <a:srgbClr val="FF0000"/>
            </a:solidFill>
            <a:latin typeface="標楷體" pitchFamily="65" charset="-120"/>
            <a:ea typeface="標楷體" pitchFamily="65" charset="-120"/>
          </a:endParaRPr>
        </a:p>
      </dsp:txBody>
      <dsp:txXfrm>
        <a:off x="1284301" y="1379277"/>
        <a:ext cx="379428" cy="1991577"/>
      </dsp:txXfrm>
    </dsp:sp>
    <dsp:sp modelId="{9FB0ECC6-B7FF-4A2A-BD4B-9960882D9AE8}">
      <dsp:nvSpPr>
        <dsp:cNvPr id="0" name=""/>
        <dsp:cNvSpPr/>
      </dsp:nvSpPr>
      <dsp:spPr>
        <a:xfrm>
          <a:off x="1753133" y="1293753"/>
          <a:ext cx="403038" cy="2015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F0C9A-56BA-4517-BAF6-6499684C1AFB}">
      <dsp:nvSpPr>
        <dsp:cNvPr id="0" name=""/>
        <dsp:cNvSpPr/>
      </dsp:nvSpPr>
      <dsp:spPr>
        <a:xfrm>
          <a:off x="1830732" y="1367472"/>
          <a:ext cx="403038" cy="201518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rgbClr val="FF0000"/>
              </a:solidFill>
              <a:latin typeface="標楷體" pitchFamily="65" charset="-120"/>
              <a:ea typeface="標楷體" pitchFamily="65" charset="-120"/>
            </a:rPr>
            <a:t>生涯進路</a:t>
          </a:r>
          <a:endParaRPr lang="en-US" altLang="zh-TW" sz="2800" b="1" kern="1200" dirty="0" smtClean="0">
            <a:solidFill>
              <a:srgbClr val="FF0000"/>
            </a:solidFill>
            <a:latin typeface="標楷體" pitchFamily="65" charset="-120"/>
            <a:ea typeface="標楷體" pitchFamily="65" charset="-120"/>
          </a:endParaRPr>
        </a:p>
      </dsp:txBody>
      <dsp:txXfrm>
        <a:off x="1842537" y="1379277"/>
        <a:ext cx="379428" cy="1991577"/>
      </dsp:txXfrm>
    </dsp:sp>
    <dsp:sp modelId="{CB7D1DD8-66AA-4E53-AED2-9BC148E48740}">
      <dsp:nvSpPr>
        <dsp:cNvPr id="0" name=""/>
        <dsp:cNvSpPr/>
      </dsp:nvSpPr>
      <dsp:spPr>
        <a:xfrm>
          <a:off x="2670862" y="508330"/>
          <a:ext cx="1357062" cy="443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DA68E-129B-415C-BB62-883BAD7A5719}">
      <dsp:nvSpPr>
        <dsp:cNvPr id="0" name=""/>
        <dsp:cNvSpPr/>
      </dsp:nvSpPr>
      <dsp:spPr>
        <a:xfrm>
          <a:off x="2748461" y="582049"/>
          <a:ext cx="1357062" cy="4434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rgbClr val="FF0000"/>
              </a:solidFill>
              <a:latin typeface="標楷體" pitchFamily="65" charset="-120"/>
              <a:ea typeface="標楷體" pitchFamily="65" charset="-120"/>
            </a:rPr>
            <a:t>高中</a:t>
          </a:r>
        </a:p>
      </dsp:txBody>
      <dsp:txXfrm>
        <a:off x="2761450" y="595038"/>
        <a:ext cx="1331084" cy="417497"/>
      </dsp:txXfrm>
    </dsp:sp>
    <dsp:sp modelId="{6DFD63D0-1474-4F59-8BC5-E8807C4C4F68}">
      <dsp:nvSpPr>
        <dsp:cNvPr id="0" name=""/>
        <dsp:cNvSpPr/>
      </dsp:nvSpPr>
      <dsp:spPr>
        <a:xfrm>
          <a:off x="2311369" y="1295860"/>
          <a:ext cx="402612" cy="20130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784A4-8327-4C65-91AB-44C827451D8E}">
      <dsp:nvSpPr>
        <dsp:cNvPr id="0" name=""/>
        <dsp:cNvSpPr/>
      </dsp:nvSpPr>
      <dsp:spPr>
        <a:xfrm>
          <a:off x="2388967" y="1369578"/>
          <a:ext cx="402612" cy="2013081"/>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rgbClr val="FF0000"/>
              </a:solidFill>
              <a:latin typeface="標楷體" pitchFamily="65" charset="-120"/>
              <a:ea typeface="標楷體" pitchFamily="65" charset="-120"/>
            </a:rPr>
            <a:t>課程支持</a:t>
          </a:r>
          <a:endParaRPr lang="en-US" altLang="zh-TW" sz="2800" b="1" kern="1200" dirty="0" smtClean="0">
            <a:solidFill>
              <a:srgbClr val="FF0000"/>
            </a:solidFill>
            <a:latin typeface="標楷體" pitchFamily="65" charset="-120"/>
            <a:ea typeface="標楷體" pitchFamily="65" charset="-120"/>
          </a:endParaRPr>
        </a:p>
      </dsp:txBody>
      <dsp:txXfrm>
        <a:off x="2400759" y="1381370"/>
        <a:ext cx="379028" cy="1989497"/>
      </dsp:txXfrm>
    </dsp:sp>
    <dsp:sp modelId="{3EFE9E2C-084D-4136-BD8A-2D7D112CCAAF}">
      <dsp:nvSpPr>
        <dsp:cNvPr id="0" name=""/>
        <dsp:cNvSpPr/>
      </dsp:nvSpPr>
      <dsp:spPr>
        <a:xfrm>
          <a:off x="2869179" y="1295860"/>
          <a:ext cx="402619" cy="20130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3E53C-4BE7-4B8A-8FF3-6EF72EA79BB6}">
      <dsp:nvSpPr>
        <dsp:cNvPr id="0" name=""/>
        <dsp:cNvSpPr/>
      </dsp:nvSpPr>
      <dsp:spPr>
        <a:xfrm>
          <a:off x="2946777" y="1369578"/>
          <a:ext cx="402619" cy="2013081"/>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a:solidFill>
                <a:srgbClr val="FF0000"/>
              </a:solidFill>
              <a:latin typeface="標楷體" pitchFamily="65" charset="-120"/>
              <a:ea typeface="標楷體" pitchFamily="65" charset="-120"/>
            </a:rPr>
            <a:t>教師學習</a:t>
          </a:r>
          <a:endParaRPr lang="en-US" altLang="zh-TW" sz="2800" b="1" kern="1200" dirty="0" smtClean="0">
            <a:solidFill>
              <a:srgbClr val="FF0000"/>
            </a:solidFill>
            <a:latin typeface="標楷體" pitchFamily="65" charset="-120"/>
            <a:ea typeface="標楷體" pitchFamily="65" charset="-120"/>
          </a:endParaRPr>
        </a:p>
      </dsp:txBody>
      <dsp:txXfrm>
        <a:off x="2958569" y="1381370"/>
        <a:ext cx="379035" cy="1989497"/>
      </dsp:txXfrm>
    </dsp:sp>
    <dsp:sp modelId="{3C9B720C-8300-449B-A920-E08EDF35C9C2}">
      <dsp:nvSpPr>
        <dsp:cNvPr id="0" name=""/>
        <dsp:cNvSpPr/>
      </dsp:nvSpPr>
      <dsp:spPr>
        <a:xfrm>
          <a:off x="3426995" y="1295860"/>
          <a:ext cx="402612" cy="20130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9EADD-711C-41FF-BA5E-036492D72646}">
      <dsp:nvSpPr>
        <dsp:cNvPr id="0" name=""/>
        <dsp:cNvSpPr/>
      </dsp:nvSpPr>
      <dsp:spPr>
        <a:xfrm>
          <a:off x="3504594" y="1369578"/>
          <a:ext cx="402612" cy="2013081"/>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rgbClr val="FF0000"/>
              </a:solidFill>
              <a:latin typeface="標楷體" pitchFamily="65" charset="-120"/>
              <a:ea typeface="標楷體" pitchFamily="65" charset="-120"/>
            </a:rPr>
            <a:t>學生素養</a:t>
          </a:r>
          <a:endParaRPr lang="en-US" altLang="zh-TW" sz="2800" b="1" kern="1200" dirty="0" smtClean="0">
            <a:solidFill>
              <a:srgbClr val="FF0000"/>
            </a:solidFill>
            <a:latin typeface="標楷體" pitchFamily="65" charset="-120"/>
            <a:ea typeface="標楷體" pitchFamily="65" charset="-120"/>
          </a:endParaRPr>
        </a:p>
      </dsp:txBody>
      <dsp:txXfrm>
        <a:off x="3516386" y="1381370"/>
        <a:ext cx="379028" cy="1989497"/>
      </dsp:txXfrm>
    </dsp:sp>
    <dsp:sp modelId="{1753D3C0-D025-4501-8189-86F241C3F969}">
      <dsp:nvSpPr>
        <dsp:cNvPr id="0" name=""/>
        <dsp:cNvSpPr/>
      </dsp:nvSpPr>
      <dsp:spPr>
        <a:xfrm>
          <a:off x="3984805" y="1295860"/>
          <a:ext cx="402612" cy="20130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C09C4-95EC-4BCA-932D-E4D42D1A7071}">
      <dsp:nvSpPr>
        <dsp:cNvPr id="0" name=""/>
        <dsp:cNvSpPr/>
      </dsp:nvSpPr>
      <dsp:spPr>
        <a:xfrm>
          <a:off x="4062404" y="1369578"/>
          <a:ext cx="402612" cy="2013081"/>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rgbClr val="FF0000"/>
              </a:solidFill>
              <a:latin typeface="標楷體" pitchFamily="65" charset="-120"/>
              <a:ea typeface="標楷體" pitchFamily="65" charset="-120"/>
            </a:rPr>
            <a:t>校園服務</a:t>
          </a:r>
          <a:endParaRPr lang="en-US" altLang="zh-TW" sz="2800" b="1" kern="1200" dirty="0" smtClean="0">
            <a:solidFill>
              <a:srgbClr val="FF0000"/>
            </a:solidFill>
            <a:latin typeface="標楷體" pitchFamily="65" charset="-120"/>
            <a:ea typeface="標楷體" pitchFamily="65" charset="-120"/>
          </a:endParaRPr>
        </a:p>
      </dsp:txBody>
      <dsp:txXfrm>
        <a:off x="4074196" y="1381370"/>
        <a:ext cx="379028" cy="19894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56247-93E7-499B-892A-F715E7F809F1}">
      <dsp:nvSpPr>
        <dsp:cNvPr id="0" name=""/>
        <dsp:cNvSpPr/>
      </dsp:nvSpPr>
      <dsp:spPr>
        <a:xfrm>
          <a:off x="0" y="579171"/>
          <a:ext cx="4040188"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247E4-53C4-44FE-9DE9-BEE0A9DCBBF0}">
      <dsp:nvSpPr>
        <dsp:cNvPr id="0" name=""/>
        <dsp:cNvSpPr/>
      </dsp:nvSpPr>
      <dsp:spPr>
        <a:xfrm>
          <a:off x="201812" y="83571"/>
          <a:ext cx="3409938" cy="672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97" tIns="0" rIns="106897" bIns="0" numCol="1" spcCol="1270" anchor="ctr" anchorCtr="0">
          <a:noAutofit/>
        </a:bodyPr>
        <a:lstStyle/>
        <a:p>
          <a:pPr lvl="0" algn="l" defTabSz="1066800">
            <a:lnSpc>
              <a:spcPct val="90000"/>
            </a:lnSpc>
            <a:spcBef>
              <a:spcPct val="0"/>
            </a:spcBef>
            <a:spcAft>
              <a:spcPct val="35000"/>
            </a:spcAft>
          </a:pPr>
          <a:r>
            <a:rPr lang="zh-TW" altLang="en-US" sz="2400" kern="1200" dirty="0" smtClean="0"/>
            <a:t>大學招生制度調整方案</a:t>
          </a:r>
          <a:endParaRPr lang="zh-TW" altLang="en-US" sz="2400" kern="1200" dirty="0"/>
        </a:p>
      </dsp:txBody>
      <dsp:txXfrm>
        <a:off x="234651" y="116410"/>
        <a:ext cx="3344260" cy="607041"/>
      </dsp:txXfrm>
    </dsp:sp>
    <dsp:sp modelId="{9BB4FD5E-AA10-4336-BE65-9DFE775D462D}">
      <dsp:nvSpPr>
        <dsp:cNvPr id="0" name=""/>
        <dsp:cNvSpPr/>
      </dsp:nvSpPr>
      <dsp:spPr>
        <a:xfrm>
          <a:off x="0" y="1477550"/>
          <a:ext cx="4040188"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A01CA-0E3F-47C3-83FD-FC154D1A7A24}">
      <dsp:nvSpPr>
        <dsp:cNvPr id="0" name=""/>
        <dsp:cNvSpPr/>
      </dsp:nvSpPr>
      <dsp:spPr>
        <a:xfrm>
          <a:off x="201812" y="946371"/>
          <a:ext cx="3409967" cy="708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97" tIns="0" rIns="106897" bIns="0" numCol="1" spcCol="1270" anchor="ctr" anchorCtr="0">
          <a:noAutofit/>
        </a:bodyPr>
        <a:lstStyle/>
        <a:p>
          <a:pPr lvl="0" algn="l" defTabSz="1066800">
            <a:lnSpc>
              <a:spcPct val="90000"/>
            </a:lnSpc>
            <a:spcBef>
              <a:spcPct val="0"/>
            </a:spcBef>
            <a:spcAft>
              <a:spcPct val="35000"/>
            </a:spcAft>
          </a:pPr>
          <a:r>
            <a:rPr lang="zh-TW" altLang="en-US" sz="2400" kern="1200" dirty="0" smtClean="0"/>
            <a:t>大學入學考試調整方案</a:t>
          </a:r>
          <a:endParaRPr lang="zh-TW" altLang="en-US" sz="2400" kern="1200" dirty="0"/>
        </a:p>
      </dsp:txBody>
      <dsp:txXfrm>
        <a:off x="236388" y="980947"/>
        <a:ext cx="3340815" cy="639147"/>
      </dsp:txXfrm>
    </dsp:sp>
    <dsp:sp modelId="{491B437E-C1C2-440B-B914-76C6AE70D8D8}">
      <dsp:nvSpPr>
        <dsp:cNvPr id="0" name=""/>
        <dsp:cNvSpPr/>
      </dsp:nvSpPr>
      <dsp:spPr>
        <a:xfrm>
          <a:off x="0" y="2527215"/>
          <a:ext cx="4040188"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617C94-69E9-4980-9078-661CD593A083}">
      <dsp:nvSpPr>
        <dsp:cNvPr id="0" name=""/>
        <dsp:cNvSpPr/>
      </dsp:nvSpPr>
      <dsp:spPr>
        <a:xfrm>
          <a:off x="201812" y="1844750"/>
          <a:ext cx="3409938" cy="8595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97" tIns="0" rIns="106897" bIns="0" numCol="1" spcCol="1270" anchor="ctr" anchorCtr="0">
          <a:noAutofit/>
        </a:bodyPr>
        <a:lstStyle/>
        <a:p>
          <a:pPr lvl="0" algn="l" defTabSz="1066800">
            <a:lnSpc>
              <a:spcPct val="90000"/>
            </a:lnSpc>
            <a:spcBef>
              <a:spcPct val="0"/>
            </a:spcBef>
            <a:spcAft>
              <a:spcPct val="35000"/>
            </a:spcAft>
          </a:pPr>
          <a:r>
            <a:rPr lang="zh-TW" altLang="en-US" sz="2400" kern="1200" dirty="0" smtClean="0"/>
            <a:t>不同管道入學之學生在大學表現研究</a:t>
          </a:r>
          <a:endParaRPr lang="zh-TW" altLang="en-US" sz="2400" kern="1200" dirty="0"/>
        </a:p>
      </dsp:txBody>
      <dsp:txXfrm>
        <a:off x="243773" y="1886711"/>
        <a:ext cx="3326016" cy="775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ABAA6-54FD-4523-B117-33D50D23ACB6}">
      <dsp:nvSpPr>
        <dsp:cNvPr id="0" name=""/>
        <dsp:cNvSpPr/>
      </dsp:nvSpPr>
      <dsp:spPr>
        <a:xfrm>
          <a:off x="143766" y="261"/>
          <a:ext cx="3567643" cy="18844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ts val="4600"/>
            </a:lnSpc>
            <a:spcBef>
              <a:spcPct val="0"/>
            </a:spcBef>
            <a:spcAft>
              <a:spcPts val="0"/>
            </a:spcAft>
          </a:pPr>
          <a:endParaRPr lang="en-US" altLang="zh-TW" sz="3200" b="1" kern="1200" dirty="0" smtClean="0">
            <a:solidFill>
              <a:schemeClr val="bg1"/>
            </a:solidFill>
            <a:latin typeface="標楷體" pitchFamily="65" charset="-120"/>
            <a:ea typeface="標楷體" pitchFamily="65" charset="-120"/>
          </a:endParaRPr>
        </a:p>
        <a:p>
          <a:pPr lvl="0" algn="ctr" defTabSz="1422400">
            <a:lnSpc>
              <a:spcPts val="4600"/>
            </a:lnSpc>
            <a:spcBef>
              <a:spcPct val="0"/>
            </a:spcBef>
            <a:spcAft>
              <a:spcPts val="0"/>
            </a:spcAft>
          </a:pPr>
          <a:r>
            <a:rPr lang="zh-TW" altLang="en-US" sz="3200" b="1" kern="1200" dirty="0" smtClean="0">
              <a:solidFill>
                <a:schemeClr val="bg1"/>
              </a:solidFill>
              <a:latin typeface="標楷體" pitchFamily="65" charset="-120"/>
              <a:ea typeface="標楷體" pitchFamily="65" charset="-120"/>
            </a:rPr>
            <a:t>免試入學</a:t>
          </a:r>
          <a:endParaRPr lang="en-US" altLang="zh-TW" sz="3200" b="1" kern="1200" dirty="0" smtClean="0">
            <a:solidFill>
              <a:schemeClr val="bg1"/>
            </a:solidFill>
            <a:latin typeface="標楷體" pitchFamily="65" charset="-120"/>
            <a:ea typeface="標楷體" pitchFamily="65" charset="-120"/>
          </a:endParaRPr>
        </a:p>
        <a:p>
          <a:pPr lvl="0" algn="ctr" defTabSz="1422400">
            <a:lnSpc>
              <a:spcPts val="4600"/>
            </a:lnSpc>
            <a:spcBef>
              <a:spcPct val="0"/>
            </a:spcBef>
            <a:spcAft>
              <a:spcPts val="0"/>
            </a:spcAft>
          </a:pPr>
          <a:endParaRPr lang="zh-TW" altLang="en-US" sz="3200" b="1" kern="1200" dirty="0">
            <a:solidFill>
              <a:srgbClr val="FFFF00"/>
            </a:solidFill>
            <a:latin typeface="標楷體" pitchFamily="65" charset="-120"/>
            <a:ea typeface="標楷體" pitchFamily="65" charset="-120"/>
          </a:endParaRPr>
        </a:p>
      </dsp:txBody>
      <dsp:txXfrm>
        <a:off x="666235" y="276233"/>
        <a:ext cx="2522705" cy="1332509"/>
      </dsp:txXfrm>
    </dsp:sp>
    <dsp:sp modelId="{E7BADC03-6711-4004-AADD-268DAF8EEEC9}">
      <dsp:nvSpPr>
        <dsp:cNvPr id="0" name=""/>
        <dsp:cNvSpPr/>
      </dsp:nvSpPr>
      <dsp:spPr>
        <a:xfrm>
          <a:off x="1650758" y="1994320"/>
          <a:ext cx="729672" cy="729672"/>
        </a:xfrm>
        <a:prstGeom prst="mathPlus">
          <a:avLst/>
        </a:prstGeom>
        <a:gradFill flip="none" rotWithShape="1">
          <a:gsLst>
            <a:gs pos="47500">
              <a:srgbClr val="FFFF66"/>
            </a:gs>
            <a:gs pos="0">
              <a:srgbClr val="FFC000"/>
            </a:gs>
            <a:gs pos="100000">
              <a:srgbClr val="FFC000"/>
            </a:gs>
          </a:gsLst>
          <a:lin ang="8100000" scaled="1"/>
          <a:tileRect/>
        </a:gradFill>
        <a:ln w="28575">
          <a:solidFill>
            <a:srgbClr val="FFFF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a:off x="1747476" y="2273347"/>
        <a:ext cx="536236" cy="171618"/>
      </dsp:txXfrm>
    </dsp:sp>
    <dsp:sp modelId="{DEFD637A-EFCD-4C06-81F5-81A7ADC29628}">
      <dsp:nvSpPr>
        <dsp:cNvPr id="0" name=""/>
        <dsp:cNvSpPr/>
      </dsp:nvSpPr>
      <dsp:spPr>
        <a:xfrm>
          <a:off x="316170" y="2724467"/>
          <a:ext cx="3284229" cy="17070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ts val="4000"/>
            </a:lnSpc>
            <a:spcBef>
              <a:spcPct val="0"/>
            </a:spcBef>
            <a:spcAft>
              <a:spcPts val="0"/>
            </a:spcAft>
          </a:pPr>
          <a:endParaRPr lang="en-US" altLang="zh-TW" sz="3200" b="1" kern="1200" dirty="0" smtClean="0">
            <a:solidFill>
              <a:schemeClr val="bg1"/>
            </a:solidFill>
            <a:effectLst/>
            <a:latin typeface="標楷體" pitchFamily="65" charset="-120"/>
            <a:ea typeface="標楷體" pitchFamily="65" charset="-120"/>
          </a:endParaRPr>
        </a:p>
        <a:p>
          <a:pPr lvl="0" algn="ctr" defTabSz="1422400">
            <a:lnSpc>
              <a:spcPts val="4000"/>
            </a:lnSpc>
            <a:spcBef>
              <a:spcPct val="0"/>
            </a:spcBef>
            <a:spcAft>
              <a:spcPts val="0"/>
            </a:spcAft>
          </a:pPr>
          <a:r>
            <a:rPr lang="zh-TW" altLang="en-US" sz="3200" b="1" kern="1200" dirty="0" smtClean="0">
              <a:solidFill>
                <a:schemeClr val="bg1"/>
              </a:solidFill>
              <a:effectLst/>
              <a:latin typeface="標楷體" pitchFamily="65" charset="-120"/>
              <a:ea typeface="標楷體" pitchFamily="65" charset="-120"/>
            </a:rPr>
            <a:t>藝材、體育</a:t>
          </a:r>
          <a:endParaRPr lang="en-US" altLang="zh-TW" sz="3200" b="1" kern="1200" dirty="0" smtClean="0">
            <a:solidFill>
              <a:schemeClr val="bg1"/>
            </a:solidFill>
            <a:effectLst/>
            <a:latin typeface="標楷體" pitchFamily="65" charset="-120"/>
            <a:ea typeface="標楷體" pitchFamily="65" charset="-120"/>
          </a:endParaRPr>
        </a:p>
        <a:p>
          <a:pPr lvl="0" algn="ctr" defTabSz="1422400">
            <a:lnSpc>
              <a:spcPts val="4000"/>
            </a:lnSpc>
            <a:spcBef>
              <a:spcPct val="0"/>
            </a:spcBef>
            <a:spcAft>
              <a:spcPts val="0"/>
            </a:spcAft>
          </a:pPr>
          <a:r>
            <a:rPr lang="zh-TW" altLang="en-US" sz="3200" b="1" kern="1200" dirty="0" smtClean="0">
              <a:solidFill>
                <a:schemeClr val="bg1"/>
              </a:solidFill>
              <a:effectLst/>
              <a:latin typeface="標楷體" pitchFamily="65" charset="-120"/>
              <a:ea typeface="標楷體" pitchFamily="65" charset="-120"/>
            </a:rPr>
            <a:t>特色招生</a:t>
          </a:r>
          <a:endParaRPr lang="en-US" altLang="zh-TW" sz="3200" b="1" kern="1200" dirty="0" smtClean="0">
            <a:solidFill>
              <a:schemeClr val="bg1"/>
            </a:solidFill>
            <a:effectLst/>
            <a:latin typeface="標楷體" pitchFamily="65" charset="-120"/>
            <a:ea typeface="標楷體" pitchFamily="65" charset="-120"/>
          </a:endParaRPr>
        </a:p>
        <a:p>
          <a:pPr lvl="0" algn="ctr" defTabSz="1422400">
            <a:lnSpc>
              <a:spcPts val="4000"/>
            </a:lnSpc>
            <a:spcBef>
              <a:spcPct val="0"/>
            </a:spcBef>
            <a:spcAft>
              <a:spcPts val="0"/>
            </a:spcAft>
          </a:pPr>
          <a:endParaRPr lang="zh-TW" altLang="en-US" sz="3200" b="1" kern="1200" dirty="0">
            <a:solidFill>
              <a:srgbClr val="FFFF00"/>
            </a:solidFill>
            <a:effectLst/>
            <a:latin typeface="標楷體" pitchFamily="65" charset="-120"/>
            <a:ea typeface="標楷體" pitchFamily="65" charset="-120"/>
          </a:endParaRPr>
        </a:p>
      </dsp:txBody>
      <dsp:txXfrm>
        <a:off x="797134" y="2974452"/>
        <a:ext cx="2322301" cy="1207035"/>
      </dsp:txXfrm>
    </dsp:sp>
    <dsp:sp modelId="{00A60D53-8896-456E-A03C-5797214B2C4C}">
      <dsp:nvSpPr>
        <dsp:cNvPr id="0" name=""/>
        <dsp:cNvSpPr/>
      </dsp:nvSpPr>
      <dsp:spPr>
        <a:xfrm rot="21550023">
          <a:off x="3657532" y="2383863"/>
          <a:ext cx="786158" cy="467996"/>
        </a:xfrm>
        <a:prstGeom prst="rightArrow">
          <a:avLst>
            <a:gd name="adj1" fmla="val 60000"/>
            <a:gd name="adj2" fmla="val 50000"/>
          </a:avLst>
        </a:prstGeom>
        <a:gradFill flip="none" rotWithShape="1">
          <a:gsLst>
            <a:gs pos="49000">
              <a:srgbClr val="FFFF66"/>
            </a:gs>
            <a:gs pos="0">
              <a:srgbClr val="FFC000"/>
            </a:gs>
            <a:gs pos="100000">
              <a:srgbClr val="FFC000"/>
            </a:gs>
          </a:gsLst>
          <a:lin ang="5400000" scaled="1"/>
          <a:tileRect/>
        </a:grad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3657539" y="2478483"/>
        <a:ext cx="645759" cy="280798"/>
      </dsp:txXfrm>
    </dsp:sp>
    <dsp:sp modelId="{AE5E87D4-6DAD-4A9B-B77A-28378D8ECA02}">
      <dsp:nvSpPr>
        <dsp:cNvPr id="0" name=""/>
        <dsp:cNvSpPr/>
      </dsp:nvSpPr>
      <dsp:spPr>
        <a:xfrm>
          <a:off x="4610010" y="1959299"/>
          <a:ext cx="3837522" cy="14826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ts val="4200"/>
            </a:lnSpc>
            <a:spcBef>
              <a:spcPct val="0"/>
            </a:spcBef>
            <a:spcAft>
              <a:spcPts val="0"/>
            </a:spcAft>
          </a:pPr>
          <a:r>
            <a:rPr kumimoji="1" lang="zh-TW" altLang="en-US" sz="32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標楷體" pitchFamily="65" charset="-120"/>
              <a:ea typeface="標楷體" pitchFamily="65" charset="-120"/>
            </a:rPr>
            <a:t>適性揚才</a:t>
          </a:r>
          <a:r>
            <a:rPr kumimoji="1" lang="en-US" altLang="zh-TW" sz="32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標楷體" pitchFamily="65" charset="-120"/>
              <a:ea typeface="標楷體" pitchFamily="65" charset="-120"/>
            </a:rPr>
            <a:t/>
          </a:r>
          <a:br>
            <a:rPr kumimoji="1" lang="en-US" altLang="zh-TW" sz="32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標楷體" pitchFamily="65" charset="-120"/>
              <a:ea typeface="標楷體" pitchFamily="65" charset="-120"/>
            </a:rPr>
          </a:br>
          <a:r>
            <a:rPr lang="zh-TW" altLang="en-US" sz="3200" b="1" kern="1200"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成就每一個孩子</a:t>
          </a:r>
          <a:endParaRPr lang="zh-TW" altLang="en-US" sz="3200" b="1" kern="1200" dirty="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dsp:txBody>
      <dsp:txXfrm>
        <a:off x="5172002" y="2176431"/>
        <a:ext cx="2713538" cy="104840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49575"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137219" name="Rectangle 3"/>
          <p:cNvSpPr>
            <a:spLocks noGrp="1" noChangeArrowheads="1"/>
          </p:cNvSpPr>
          <p:nvPr>
            <p:ph type="dt" sz="quarter" idx="1"/>
          </p:nvPr>
        </p:nvSpPr>
        <p:spPr bwMode="auto">
          <a:xfrm>
            <a:off x="3856038" y="0"/>
            <a:ext cx="2949575"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A88C7128-AB8D-4F63-B208-029A6C88E266}" type="datetimeFigureOut">
              <a:rPr lang="zh-TW" altLang="en-US"/>
              <a:pPr>
                <a:defRPr/>
              </a:pPr>
              <a:t>2012/12/18</a:t>
            </a:fld>
            <a:endParaRPr lang="en-US" altLang="zh-TW"/>
          </a:p>
        </p:txBody>
      </p:sp>
      <p:sp>
        <p:nvSpPr>
          <p:cNvPr id="137220" name="Rectangle 4"/>
          <p:cNvSpPr>
            <a:spLocks noGrp="1" noChangeArrowheads="1"/>
          </p:cNvSpPr>
          <p:nvPr>
            <p:ph type="ftr" sz="quarter" idx="2"/>
          </p:nvPr>
        </p:nvSpPr>
        <p:spPr bwMode="auto">
          <a:xfrm>
            <a:off x="0"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137221" name="Rectangle 5"/>
          <p:cNvSpPr>
            <a:spLocks noGrp="1" noChangeArrowheads="1"/>
          </p:cNvSpPr>
          <p:nvPr>
            <p:ph type="sldNum" sz="quarter" idx="3"/>
          </p:nvPr>
        </p:nvSpPr>
        <p:spPr bwMode="auto">
          <a:xfrm>
            <a:off x="3856038" y="9440863"/>
            <a:ext cx="29495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82DBD1E9-D7CD-4571-B05D-5E05A2C5387C}" type="slidenum">
              <a:rPr lang="zh-TW" altLang="en-US"/>
              <a:pPr>
                <a:defRPr/>
              </a:pPr>
              <a:t>‹#›</a:t>
            </a:fld>
            <a:endParaRPr lang="en-US" altLang="zh-TW"/>
          </a:p>
        </p:txBody>
      </p:sp>
    </p:spTree>
    <p:extLst>
      <p:ext uri="{BB962C8B-B14F-4D97-AF65-F5344CB8AC3E}">
        <p14:creationId xmlns:p14="http://schemas.microsoft.com/office/powerpoint/2010/main" val="415081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3" name="日期版面配置區 2"/>
          <p:cNvSpPr>
            <a:spLocks noGrp="1"/>
          </p:cNvSpPr>
          <p:nvPr>
            <p:ph type="dt" idx="1"/>
          </p:nvPr>
        </p:nvSpPr>
        <p:spPr>
          <a:xfrm>
            <a:off x="3856038" y="0"/>
            <a:ext cx="2949575" cy="495300"/>
          </a:xfrm>
          <a:prstGeom prst="rect">
            <a:avLst/>
          </a:prstGeom>
        </p:spPr>
        <p:txBody>
          <a:bodyPr vert="horz" lIns="91440" tIns="45720" rIns="91440" bIns="45720" rtlCol="0"/>
          <a:lstStyle>
            <a:lvl1pPr algn="r">
              <a:defRPr sz="1200">
                <a:latin typeface="Arial" pitchFamily="34" charset="0"/>
                <a:ea typeface="新細明體" pitchFamily="18" charset="-120"/>
              </a:defRPr>
            </a:lvl1pPr>
          </a:lstStyle>
          <a:p>
            <a:pPr>
              <a:defRPr/>
            </a:pPr>
            <a:fld id="{D028D1A3-AB42-42D9-91B3-0EFC59DF730B}" type="datetimeFigureOut">
              <a:rPr lang="zh-TW" altLang="en-US"/>
              <a:pPr>
                <a:defRPr/>
              </a:pPr>
              <a:t>2012/12/18</a:t>
            </a:fld>
            <a:endParaRPr lang="zh-TW" altLang="en-US"/>
          </a:p>
        </p:txBody>
      </p:sp>
      <p:sp>
        <p:nvSpPr>
          <p:cNvPr id="4" name="投影片圖像版面配置區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atin typeface="Arial" pitchFamily="34" charset="0"/>
                <a:ea typeface="新細明體" pitchFamily="18" charset="-120"/>
              </a:defRPr>
            </a:lvl1pPr>
          </a:lstStyle>
          <a:p>
            <a:pPr>
              <a:defRPr/>
            </a:pPr>
            <a:fld id="{F833AD8B-45B1-47FA-9795-DE4A1A1C68F2}" type="slidenum">
              <a:rPr lang="zh-TW" altLang="en-US"/>
              <a:pPr>
                <a:defRPr/>
              </a:pPr>
              <a:t>‹#›</a:t>
            </a:fld>
            <a:endParaRPr lang="zh-TW" altLang="en-US"/>
          </a:p>
        </p:txBody>
      </p:sp>
    </p:spTree>
    <p:extLst>
      <p:ext uri="{BB962C8B-B14F-4D97-AF65-F5344CB8AC3E}">
        <p14:creationId xmlns:p14="http://schemas.microsoft.com/office/powerpoint/2010/main" val="2632052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v.moe.edu.tw/?su=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4D81C7F-E845-41CD-9247-40C4448810DE}" type="slidenum">
              <a:rPr lang="zh-TW" altLang="en-US" smtClean="0"/>
              <a:pPr eaLnBrk="1" hangingPunct="1"/>
              <a:t>1</a:t>
            </a:fld>
            <a:endParaRPr lang="zh-TW" altLang="en-US" smtClean="0"/>
          </a:p>
        </p:txBody>
      </p:sp>
      <p:sp>
        <p:nvSpPr>
          <p:cNvPr id="5529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b="1" dirty="0" smtClean="0">
                <a:latin typeface="標楷體" pitchFamily="65" charset="-120"/>
                <a:ea typeface="標楷體" pitchFamily="65" charset="-120"/>
              </a:rPr>
              <a:t>每週推薦</a:t>
            </a: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位優秀的國中老師發表</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活化教學的理念及課程實施情形，</a:t>
            </a:r>
            <a:r>
              <a:rPr lang="zh-TW" altLang="en-US" b="1" dirty="0" smtClean="0">
                <a:latin typeface="標楷體" pitchFamily="65" charset="-120"/>
                <a:ea typeface="標楷體" pitchFamily="65" charset="-120"/>
              </a:rPr>
              <a:t>期藉以鼓勵教師激發學生好奇心，運用豐富、趣味的</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教學策略</a:t>
            </a:r>
            <a:r>
              <a:rPr lang="zh-TW" altLang="en-US" b="1" dirty="0" smtClean="0">
                <a:latin typeface="標楷體" pitchFamily="65" charset="-120"/>
                <a:ea typeface="標楷體" pitchFamily="65" charset="-120"/>
              </a:rPr>
              <a:t>，設計吸引學生學習興趣之活動，藉以提升國中教學品質。</a:t>
            </a:r>
            <a:endParaRPr lang="en-US" altLang="zh-TW" b="1" dirty="0" smtClean="0">
              <a:latin typeface="標楷體" pitchFamily="65" charset="-120"/>
              <a:ea typeface="標楷體" pitchFamily="65" charset="-120"/>
            </a:endParaRPr>
          </a:p>
          <a:p>
            <a:pPr>
              <a:defRPr/>
            </a:pPr>
            <a:r>
              <a:rPr lang="zh-TW" altLang="en-US" b="1" dirty="0" smtClean="0">
                <a:latin typeface="標楷體" pitchFamily="65" charset="-120"/>
                <a:ea typeface="標楷體" pitchFamily="65" charset="-120"/>
                <a:hlinkClick r:id="rId3"/>
              </a:rPr>
              <a:t>愛學網： </a:t>
            </a:r>
            <a:r>
              <a:rPr lang="en-US" altLang="zh-TW" b="1" dirty="0" smtClean="0">
                <a:latin typeface="標楷體" pitchFamily="65" charset="-120"/>
                <a:ea typeface="標楷體" pitchFamily="65" charset="-120"/>
                <a:hlinkClick r:id="rId3"/>
              </a:rPr>
              <a:t>http://stv.moe.edu.tw/?su=1</a:t>
            </a:r>
            <a:endParaRPr lang="en-US" altLang="zh-TW" b="1" dirty="0" smtClean="0">
              <a:latin typeface="標楷體" pitchFamily="65" charset="-120"/>
              <a:ea typeface="標楷體" pitchFamily="65" charset="-120"/>
            </a:endParaRPr>
          </a:p>
        </p:txBody>
      </p:sp>
      <p:sp>
        <p:nvSpPr>
          <p:cNvPr id="645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D4B13B6-2866-46D6-A671-0B4613E56870}" type="slidenum">
              <a:rPr lang="zh-TW" altLang="en-US" smtClean="0"/>
              <a:pPr eaLnBrk="1" hangingPunct="1"/>
              <a:t>14</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C7FD613-5BBF-4C50-9A04-8D1BF6CA7C7B}" type="slidenum">
              <a:rPr lang="zh-TW" altLang="en-US" smtClean="0"/>
              <a:pPr eaLnBrk="1" hangingPunct="1"/>
              <a:t>16</a:t>
            </a:fld>
            <a:endParaRPr lang="zh-TW" altLang="en-US" smtClean="0"/>
          </a:p>
        </p:txBody>
      </p:sp>
      <p:sp>
        <p:nvSpPr>
          <p:cNvPr id="6553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latin typeface="Arial" charset="0"/>
            </a:endParaRPr>
          </a:p>
        </p:txBody>
      </p:sp>
      <p:sp>
        <p:nvSpPr>
          <p:cNvPr id="65541"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7C7DC35A-7DC1-4839-A624-A2D12452A786}" type="slidenum">
              <a:rPr lang="en-US" altLang="zh-TW" sz="1200"/>
              <a:pPr algn="r" eaLnBrk="1" hangingPunct="1"/>
              <a:t>16</a:t>
            </a:fld>
            <a:endParaRPr lang="en-US" altLang="zh-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FAC328C-336D-47EF-B27E-D22AAB123314}" type="slidenum">
              <a:rPr lang="zh-TW" altLang="en-US" smtClean="0"/>
              <a:pPr eaLnBrk="1" hangingPunct="1"/>
              <a:t>17</a:t>
            </a:fld>
            <a:endParaRPr lang="zh-TW" altLang="en-US" smtClean="0"/>
          </a:p>
        </p:txBody>
      </p:sp>
      <p:sp>
        <p:nvSpPr>
          <p:cNvPr id="66563"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latin typeface="Arial" charset="0"/>
            </a:endParaRPr>
          </a:p>
        </p:txBody>
      </p:sp>
      <p:sp>
        <p:nvSpPr>
          <p:cNvPr id="66565"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1F690F2D-00DD-4269-A219-79CEFEF79FC1}" type="slidenum">
              <a:rPr lang="en-US" altLang="zh-TW" sz="1200"/>
              <a:pPr algn="r" eaLnBrk="1" hangingPunct="1"/>
              <a:t>17</a:t>
            </a:fld>
            <a:endParaRPr lang="en-US" altLang="zh-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25481A1-D9D5-4D2A-A538-F5FD8F243917}" type="slidenum">
              <a:rPr lang="zh-TW" altLang="en-US" smtClean="0"/>
              <a:pPr eaLnBrk="1" hangingPunct="1"/>
              <a:t>18</a:t>
            </a:fld>
            <a:endParaRPr lang="zh-TW" altLang="en-US" smtClean="0"/>
          </a:p>
        </p:txBody>
      </p:sp>
      <p:sp>
        <p:nvSpPr>
          <p:cNvPr id="67587"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b="1" smtClean="0">
                <a:solidFill>
                  <a:srgbClr val="000099"/>
                </a:solidFill>
                <a:latin typeface="標楷體" pitchFamily="65" charset="-120"/>
              </a:rPr>
              <a:t>學區概念架構</a:t>
            </a:r>
            <a:endParaRPr lang="zh-TW" altLang="en-US" sz="1000" b="1" smtClean="0">
              <a:solidFill>
                <a:srgbClr val="FF0000"/>
              </a:solidFill>
              <a:latin typeface="標楷體" pitchFamily="65" charset="-120"/>
            </a:endParaRPr>
          </a:p>
          <a:p>
            <a:r>
              <a:rPr lang="en-US" altLang="zh-TW" smtClean="0">
                <a:latin typeface="Arial" charset="0"/>
              </a:rPr>
              <a:t>1.</a:t>
            </a:r>
            <a:r>
              <a:rPr lang="zh-TW" altLang="en-US" smtClean="0">
                <a:latin typeface="Arial" charset="0"/>
              </a:rPr>
              <a:t>免試就學區：</a:t>
            </a:r>
            <a:r>
              <a:rPr lang="zh-TW" altLang="en-US" b="1" smtClean="0"/>
              <a:t>以現行直轄市、縣（市）行政區（兼採現行登記分發區）為基礎，規劃</a:t>
            </a:r>
            <a:r>
              <a:rPr lang="en-US" altLang="zh-TW" b="1" smtClean="0">
                <a:solidFill>
                  <a:srgbClr val="FF0000"/>
                </a:solidFill>
              </a:rPr>
              <a:t>15</a:t>
            </a:r>
            <a:r>
              <a:rPr lang="zh-TW" altLang="en-US" b="1" smtClean="0">
                <a:solidFill>
                  <a:srgbClr val="FF0000"/>
                </a:solidFill>
              </a:rPr>
              <a:t>個高中高職免試就學區</a:t>
            </a:r>
            <a:r>
              <a:rPr lang="zh-TW" altLang="en-US" b="1" smtClean="0"/>
              <a:t>，以兼顧學生選校、學校招生、地方生活圈概念及符應主管機關權責。</a:t>
            </a:r>
            <a:endParaRPr lang="en-US" altLang="zh-TW" b="1" smtClean="0"/>
          </a:p>
          <a:p>
            <a:r>
              <a:rPr lang="en-US" altLang="zh-TW" smtClean="0">
                <a:latin typeface="Arial" charset="0"/>
              </a:rPr>
              <a:t>2.</a:t>
            </a:r>
            <a:r>
              <a:rPr lang="zh-TW" altLang="en-US" smtClean="0">
                <a:latin typeface="Arial" charset="0"/>
              </a:rPr>
              <a:t>共同就學區：</a:t>
            </a:r>
            <a:r>
              <a:rPr lang="zh-TW" altLang="en-US" b="1" smtClean="0">
                <a:latin typeface="Arial" charset="0"/>
              </a:rPr>
              <a:t>兼顧學生就學權益及學校招生需求，如有變更經核定，於</a:t>
            </a:r>
            <a:r>
              <a:rPr lang="zh-TW" altLang="en-US" b="1" smtClean="0">
                <a:solidFill>
                  <a:srgbClr val="FF0000"/>
                </a:solidFill>
                <a:latin typeface="Arial" charset="0"/>
              </a:rPr>
              <a:t>學生入學一年前公告。</a:t>
            </a:r>
            <a:endParaRPr lang="en-US" altLang="zh-TW" b="1" smtClean="0">
              <a:solidFill>
                <a:srgbClr val="FF0000"/>
              </a:solidFill>
              <a:latin typeface="Arial" charset="0"/>
            </a:endParaRPr>
          </a:p>
          <a:p>
            <a:r>
              <a:rPr lang="en-US" altLang="zh-TW" b="1" smtClean="0">
                <a:solidFill>
                  <a:srgbClr val="FF0000"/>
                </a:solidFill>
                <a:latin typeface="Arial" charset="0"/>
              </a:rPr>
              <a:t>3.</a:t>
            </a:r>
            <a:r>
              <a:rPr lang="zh-TW" altLang="en-US" smtClean="0">
                <a:latin typeface="Arial" charset="0"/>
              </a:rPr>
              <a:t>均衡教育資源分配：</a:t>
            </a:r>
            <a:r>
              <a:rPr lang="zh-TW" altLang="en-US" b="1" smtClean="0">
                <a:solidFill>
                  <a:srgbClr val="FF0000"/>
                </a:solidFill>
                <a:latin typeface="Arial" charset="0"/>
              </a:rPr>
              <a:t>每年完成</a:t>
            </a:r>
            <a:r>
              <a:rPr lang="zh-TW" altLang="en-US" b="1" smtClean="0">
                <a:latin typeface="Arial" charset="0"/>
              </a:rPr>
              <a:t>各區高中高職學校</a:t>
            </a:r>
            <a:r>
              <a:rPr lang="zh-TW" altLang="en-US" b="1" smtClean="0">
                <a:solidFill>
                  <a:srgbClr val="FF0000"/>
                </a:solidFill>
                <a:latin typeface="Arial" charset="0"/>
              </a:rPr>
              <a:t>資源分布情形建議書</a:t>
            </a:r>
            <a:r>
              <a:rPr lang="zh-TW" altLang="en-US" b="1" smtClean="0">
                <a:latin typeface="Arial" charset="0"/>
              </a:rPr>
              <a:t>，協調辦理群科調整、增調科班。</a:t>
            </a:r>
            <a:endParaRPr lang="en-US" altLang="zh-TW" b="1" smtClean="0">
              <a:latin typeface="Arial" charset="0"/>
            </a:endParaRPr>
          </a:p>
          <a:p>
            <a:r>
              <a:rPr lang="en-US" altLang="zh-TW" b="1" smtClean="0">
                <a:latin typeface="Arial" charset="0"/>
              </a:rPr>
              <a:t>4.</a:t>
            </a:r>
            <a:r>
              <a:rPr lang="zh-TW" altLang="en-US" smtClean="0">
                <a:solidFill>
                  <a:srgbClr val="FF0000"/>
                </a:solidFill>
                <a:latin typeface="Arial" charset="0"/>
              </a:rPr>
              <a:t>跨區參加免試入學：</a:t>
            </a:r>
            <a:r>
              <a:rPr lang="zh-TW" altLang="en-US" b="1" smtClean="0">
                <a:solidFill>
                  <a:srgbClr val="FF0000"/>
                </a:solidFill>
                <a:latin typeface="標楷體" pitchFamily="65" charset="-120"/>
              </a:rPr>
              <a:t>搬家遷徙</a:t>
            </a:r>
            <a:r>
              <a:rPr lang="zh-TW" altLang="en-US" b="1" smtClean="0">
                <a:latin typeface="標楷體" pitchFamily="65" charset="-120"/>
              </a:rPr>
              <a:t>、</a:t>
            </a:r>
            <a:r>
              <a:rPr lang="zh-TW" altLang="en-US" b="1" smtClean="0">
                <a:solidFill>
                  <a:srgbClr val="FF0000"/>
                </a:solidFill>
                <a:latin typeface="標楷體" pitchFamily="65" charset="-120"/>
              </a:rPr>
              <a:t>國中階段跨區就學欲返回原戶籍地</a:t>
            </a:r>
            <a:r>
              <a:rPr lang="zh-TW" altLang="en-US" b="1" smtClean="0">
                <a:latin typeface="標楷體" pitchFamily="65" charset="-120"/>
              </a:rPr>
              <a:t>及其他等</a:t>
            </a:r>
            <a:r>
              <a:rPr lang="zh-TW" altLang="en-US" b="1" smtClean="0">
                <a:latin typeface="Arial" charset="0"/>
              </a:rPr>
              <a:t>特殊因素經專案核定。</a:t>
            </a:r>
          </a:p>
          <a:p>
            <a:endParaRPr lang="zh-TW" altLang="en-US" smtClean="0">
              <a:latin typeface="Arial" charset="0"/>
            </a:endParaRPr>
          </a:p>
          <a:p>
            <a:endParaRPr lang="zh-TW" altLang="en-US" b="1" smtClean="0">
              <a:solidFill>
                <a:schemeClr val="accent1"/>
              </a:solidFill>
              <a:latin typeface="Arial" charset="0"/>
            </a:endParaRPr>
          </a:p>
          <a:p>
            <a:endParaRPr lang="zh-TW" altLang="en-US" smtClean="0">
              <a:latin typeface="Arial" charset="0"/>
            </a:endParaRPr>
          </a:p>
        </p:txBody>
      </p:sp>
      <p:sp>
        <p:nvSpPr>
          <p:cNvPr id="67589"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C351F85C-67B3-4A8B-B8D1-F7BC1EC2B5B3}" type="slidenum">
              <a:rPr lang="en-US" altLang="zh-TW" sz="1200"/>
              <a:pPr algn="r" eaLnBrk="1" hangingPunct="1"/>
              <a:t>18</a:t>
            </a:fld>
            <a:endParaRPr lang="en-US" altLang="zh-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6F61CDE-0FBD-4E91-B797-5F486B2E1A97}" type="slidenum">
              <a:rPr lang="zh-TW" altLang="en-US" smtClean="0"/>
              <a:pPr eaLnBrk="1" hangingPunct="1"/>
              <a:t>19</a:t>
            </a:fld>
            <a:endParaRPr lang="zh-TW" altLang="en-US" smtClean="0"/>
          </a:p>
        </p:txBody>
      </p:sp>
      <p:sp>
        <p:nvSpPr>
          <p:cNvPr id="68611"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b="1" smtClean="0">
                <a:solidFill>
                  <a:srgbClr val="000099"/>
                </a:solidFill>
                <a:latin typeface="標楷體" pitchFamily="65" charset="-120"/>
              </a:rPr>
              <a:t>學區概念架構</a:t>
            </a:r>
            <a:endParaRPr lang="zh-TW" altLang="en-US" sz="1000" b="1" smtClean="0">
              <a:solidFill>
                <a:srgbClr val="FF0000"/>
              </a:solidFill>
              <a:latin typeface="標楷體" pitchFamily="65" charset="-120"/>
            </a:endParaRPr>
          </a:p>
          <a:p>
            <a:r>
              <a:rPr lang="en-US" altLang="zh-TW" smtClean="0">
                <a:latin typeface="Arial" charset="0"/>
              </a:rPr>
              <a:t>1.</a:t>
            </a:r>
            <a:r>
              <a:rPr lang="zh-TW" altLang="en-US" smtClean="0">
                <a:latin typeface="Arial" charset="0"/>
              </a:rPr>
              <a:t>免試就學區：</a:t>
            </a:r>
            <a:r>
              <a:rPr lang="zh-TW" altLang="en-US" b="1" smtClean="0"/>
              <a:t>以現行直轄市、縣（市）行政區（兼採現行登記分發區）為基礎，規劃</a:t>
            </a:r>
            <a:r>
              <a:rPr lang="en-US" altLang="zh-TW" b="1" smtClean="0">
                <a:solidFill>
                  <a:srgbClr val="FF0000"/>
                </a:solidFill>
              </a:rPr>
              <a:t>15</a:t>
            </a:r>
            <a:r>
              <a:rPr lang="zh-TW" altLang="en-US" b="1" smtClean="0">
                <a:solidFill>
                  <a:srgbClr val="FF0000"/>
                </a:solidFill>
              </a:rPr>
              <a:t>個高中高職免試就學區</a:t>
            </a:r>
            <a:r>
              <a:rPr lang="zh-TW" altLang="en-US" b="1" smtClean="0"/>
              <a:t>，以兼顧學生選校、學校招生、地方生活圈概念及符應主管機關權責。</a:t>
            </a:r>
            <a:endParaRPr lang="en-US" altLang="zh-TW" b="1" smtClean="0"/>
          </a:p>
          <a:p>
            <a:r>
              <a:rPr lang="en-US" altLang="zh-TW" smtClean="0">
                <a:latin typeface="Arial" charset="0"/>
              </a:rPr>
              <a:t>2.</a:t>
            </a:r>
            <a:r>
              <a:rPr lang="zh-TW" altLang="en-US" smtClean="0">
                <a:latin typeface="Arial" charset="0"/>
              </a:rPr>
              <a:t>共同就學區：</a:t>
            </a:r>
            <a:r>
              <a:rPr lang="zh-TW" altLang="en-US" b="1" smtClean="0">
                <a:latin typeface="Arial" charset="0"/>
              </a:rPr>
              <a:t>兼顧學生就學權益及學校招生需求，如有變更經核定，於</a:t>
            </a:r>
            <a:r>
              <a:rPr lang="zh-TW" altLang="en-US" b="1" smtClean="0">
                <a:solidFill>
                  <a:srgbClr val="FF0000"/>
                </a:solidFill>
                <a:latin typeface="Arial" charset="0"/>
              </a:rPr>
              <a:t>學生入學一年前公告。</a:t>
            </a:r>
            <a:endParaRPr lang="en-US" altLang="zh-TW" b="1" smtClean="0">
              <a:solidFill>
                <a:srgbClr val="FF0000"/>
              </a:solidFill>
              <a:latin typeface="Arial" charset="0"/>
            </a:endParaRPr>
          </a:p>
          <a:p>
            <a:r>
              <a:rPr lang="en-US" altLang="zh-TW" b="1" smtClean="0">
                <a:solidFill>
                  <a:srgbClr val="FF0000"/>
                </a:solidFill>
                <a:latin typeface="Arial" charset="0"/>
              </a:rPr>
              <a:t>3.</a:t>
            </a:r>
            <a:r>
              <a:rPr lang="zh-TW" altLang="en-US" smtClean="0">
                <a:latin typeface="Arial" charset="0"/>
              </a:rPr>
              <a:t>均衡教育資源分配：</a:t>
            </a:r>
            <a:r>
              <a:rPr lang="zh-TW" altLang="en-US" b="1" smtClean="0">
                <a:solidFill>
                  <a:srgbClr val="FF0000"/>
                </a:solidFill>
                <a:latin typeface="Arial" charset="0"/>
              </a:rPr>
              <a:t>每年完成</a:t>
            </a:r>
            <a:r>
              <a:rPr lang="zh-TW" altLang="en-US" b="1" smtClean="0">
                <a:latin typeface="Arial" charset="0"/>
              </a:rPr>
              <a:t>各區高中高職學校</a:t>
            </a:r>
            <a:r>
              <a:rPr lang="zh-TW" altLang="en-US" b="1" smtClean="0">
                <a:solidFill>
                  <a:srgbClr val="FF0000"/>
                </a:solidFill>
                <a:latin typeface="Arial" charset="0"/>
              </a:rPr>
              <a:t>資源分布情形建議書</a:t>
            </a:r>
            <a:r>
              <a:rPr lang="zh-TW" altLang="en-US" b="1" smtClean="0">
                <a:latin typeface="Arial" charset="0"/>
              </a:rPr>
              <a:t>，協調辦理群科調整、增調科班。</a:t>
            </a:r>
            <a:endParaRPr lang="en-US" altLang="zh-TW" b="1" smtClean="0">
              <a:latin typeface="Arial" charset="0"/>
            </a:endParaRPr>
          </a:p>
          <a:p>
            <a:r>
              <a:rPr lang="en-US" altLang="zh-TW" b="1" smtClean="0">
                <a:latin typeface="Arial" charset="0"/>
              </a:rPr>
              <a:t>4.</a:t>
            </a:r>
            <a:r>
              <a:rPr lang="zh-TW" altLang="en-US" smtClean="0">
                <a:solidFill>
                  <a:srgbClr val="FF0000"/>
                </a:solidFill>
                <a:latin typeface="Arial" charset="0"/>
              </a:rPr>
              <a:t>跨區參加免試入學：</a:t>
            </a:r>
            <a:r>
              <a:rPr lang="zh-TW" altLang="en-US" b="1" smtClean="0">
                <a:solidFill>
                  <a:srgbClr val="FF0000"/>
                </a:solidFill>
                <a:latin typeface="標楷體" pitchFamily="65" charset="-120"/>
              </a:rPr>
              <a:t>搬家遷徙</a:t>
            </a:r>
            <a:r>
              <a:rPr lang="zh-TW" altLang="en-US" b="1" smtClean="0">
                <a:latin typeface="標楷體" pitchFamily="65" charset="-120"/>
              </a:rPr>
              <a:t>、</a:t>
            </a:r>
            <a:r>
              <a:rPr lang="zh-TW" altLang="en-US" b="1" smtClean="0">
                <a:solidFill>
                  <a:srgbClr val="FF0000"/>
                </a:solidFill>
                <a:latin typeface="標楷體" pitchFamily="65" charset="-120"/>
              </a:rPr>
              <a:t>國中階段跨區就學欲返回原戶籍地</a:t>
            </a:r>
            <a:r>
              <a:rPr lang="zh-TW" altLang="en-US" b="1" smtClean="0">
                <a:latin typeface="標楷體" pitchFamily="65" charset="-120"/>
              </a:rPr>
              <a:t>及其他等</a:t>
            </a:r>
            <a:r>
              <a:rPr lang="zh-TW" altLang="en-US" b="1" smtClean="0">
                <a:latin typeface="Arial" charset="0"/>
              </a:rPr>
              <a:t>特殊因素經專案核定。</a:t>
            </a:r>
          </a:p>
          <a:p>
            <a:endParaRPr lang="zh-TW" altLang="en-US" smtClean="0">
              <a:latin typeface="Arial" charset="0"/>
            </a:endParaRPr>
          </a:p>
          <a:p>
            <a:endParaRPr lang="zh-TW" altLang="en-US" b="1" smtClean="0">
              <a:solidFill>
                <a:schemeClr val="accent1"/>
              </a:solidFill>
              <a:latin typeface="Arial" charset="0"/>
            </a:endParaRPr>
          </a:p>
          <a:p>
            <a:endParaRPr lang="zh-TW" altLang="en-US" smtClean="0">
              <a:latin typeface="Arial" charset="0"/>
            </a:endParaRPr>
          </a:p>
        </p:txBody>
      </p:sp>
      <p:sp>
        <p:nvSpPr>
          <p:cNvPr id="68613"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6E602B52-A624-4B1C-B7B3-1A924CE2F028}" type="slidenum">
              <a:rPr lang="en-US" altLang="zh-TW" sz="1200"/>
              <a:pPr algn="r" eaLnBrk="1" hangingPunct="1"/>
              <a:t>19</a:t>
            </a:fld>
            <a:endParaRPr lang="en-US" altLang="zh-TW"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3537D48-7AF5-4D7E-895D-BDC8D0320C85}" type="slidenum">
              <a:rPr lang="zh-TW" altLang="en-US" smtClean="0"/>
              <a:pPr eaLnBrk="1" hangingPunct="1"/>
              <a:t>20</a:t>
            </a:fld>
            <a:endParaRPr lang="zh-TW" altLang="en-US" smtClean="0"/>
          </a:p>
        </p:txBody>
      </p:sp>
      <p:sp>
        <p:nvSpPr>
          <p:cNvPr id="69635"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latin typeface="Arial" charset="0"/>
            </a:endParaRPr>
          </a:p>
        </p:txBody>
      </p:sp>
      <p:sp>
        <p:nvSpPr>
          <p:cNvPr id="69637"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8D86F60C-8ED4-48BF-9097-EEB405420CFF}" type="slidenum">
              <a:rPr lang="en-US" altLang="zh-TW" sz="1200"/>
              <a:pPr algn="r" eaLnBrk="1" hangingPunct="1"/>
              <a:t>20</a:t>
            </a:fld>
            <a:endParaRPr lang="en-US" altLang="zh-TW"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342CBD5B-D9DD-45A7-842F-8B5CFC89C2DB}" type="slidenum">
              <a:rPr lang="zh-TW" altLang="en-US" smtClean="0"/>
              <a:pPr eaLnBrk="1" hangingPunct="1"/>
              <a:t>21</a:t>
            </a:fld>
            <a:endParaRPr lang="zh-TW" altLang="en-US" smtClean="0"/>
          </a:p>
        </p:txBody>
      </p:sp>
      <p:sp>
        <p:nvSpPr>
          <p:cNvPr id="7065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latin typeface="Arial" charset="0"/>
            </a:endParaRPr>
          </a:p>
        </p:txBody>
      </p:sp>
      <p:sp>
        <p:nvSpPr>
          <p:cNvPr id="70661"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CCBAFEBB-C293-4A3C-B885-B009BF0C5D98}" type="slidenum">
              <a:rPr lang="en-US" altLang="zh-TW" sz="1200"/>
              <a:pPr algn="r" eaLnBrk="1" hangingPunct="1"/>
              <a:t>21</a:t>
            </a:fld>
            <a:endParaRPr lang="en-US" altLang="zh-TW"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CE116CD-76FA-4E66-B590-F25A15F1D8B5}" type="slidenum">
              <a:rPr lang="zh-TW" altLang="en-US" smtClean="0"/>
              <a:pPr eaLnBrk="1" hangingPunct="1"/>
              <a:t>22</a:t>
            </a:fld>
            <a:endParaRPr lang="zh-TW" altLang="en-US" smtClean="0"/>
          </a:p>
        </p:txBody>
      </p:sp>
      <p:sp>
        <p:nvSpPr>
          <p:cNvPr id="71683"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latin typeface="Arial" charset="0"/>
              </a:rPr>
              <a:t>優質高中認證原則：經嚴謹、專業的認證，依評鑑指標達</a:t>
            </a:r>
            <a:r>
              <a:rPr lang="en-US" altLang="zh-TW" smtClean="0">
                <a:latin typeface="Arial" charset="0"/>
              </a:rPr>
              <a:t>80</a:t>
            </a:r>
            <a:r>
              <a:rPr lang="zh-TW" altLang="en-US" smtClean="0">
                <a:latin typeface="Arial" charset="0"/>
              </a:rPr>
              <a:t>分以上。</a:t>
            </a:r>
          </a:p>
        </p:txBody>
      </p:sp>
      <p:sp>
        <p:nvSpPr>
          <p:cNvPr id="71685"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0A2926CD-E5A8-4700-8EF3-B671E1DAED99}" type="slidenum">
              <a:rPr lang="en-US" altLang="zh-TW" sz="1200"/>
              <a:pPr algn="r" eaLnBrk="1" hangingPunct="1"/>
              <a:t>22</a:t>
            </a:fld>
            <a:endParaRPr lang="en-US" altLang="zh-TW"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E5B2810-41DF-43E0-B201-95351672D14F}" type="slidenum">
              <a:rPr lang="zh-TW" altLang="en-US" smtClean="0"/>
              <a:pPr eaLnBrk="1" hangingPunct="1"/>
              <a:t>35</a:t>
            </a:fld>
            <a:endParaRPr lang="zh-TW" altLang="en-US" smtClean="0"/>
          </a:p>
        </p:txBody>
      </p:sp>
      <p:sp>
        <p:nvSpPr>
          <p:cNvPr id="72707"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nchor="b"/>
          <a:lstStyle>
            <a:lvl1pPr defTabSz="946150" eaLnBrk="0" hangingPunct="0">
              <a:defRPr kumimoji="1">
                <a:solidFill>
                  <a:schemeClr val="tx1"/>
                </a:solidFill>
                <a:latin typeface="Arial" charset="0"/>
                <a:ea typeface="新細明體" charset="-120"/>
              </a:defRPr>
            </a:lvl1pPr>
            <a:lvl2pPr marL="742950" indent="-285750" defTabSz="946150" eaLnBrk="0" hangingPunct="0">
              <a:defRPr kumimoji="1">
                <a:solidFill>
                  <a:schemeClr val="tx1"/>
                </a:solidFill>
                <a:latin typeface="Arial" charset="0"/>
                <a:ea typeface="新細明體" charset="-120"/>
              </a:defRPr>
            </a:lvl2pPr>
            <a:lvl3pPr marL="1143000" indent="-228600" defTabSz="946150" eaLnBrk="0" hangingPunct="0">
              <a:defRPr kumimoji="1">
                <a:solidFill>
                  <a:schemeClr val="tx1"/>
                </a:solidFill>
                <a:latin typeface="Arial" charset="0"/>
                <a:ea typeface="新細明體" charset="-120"/>
              </a:defRPr>
            </a:lvl3pPr>
            <a:lvl4pPr marL="1600200" indent="-228600" defTabSz="946150" eaLnBrk="0" hangingPunct="0">
              <a:defRPr kumimoji="1">
                <a:solidFill>
                  <a:schemeClr val="tx1"/>
                </a:solidFill>
                <a:latin typeface="Arial" charset="0"/>
                <a:ea typeface="新細明體" charset="-120"/>
              </a:defRPr>
            </a:lvl4pPr>
            <a:lvl5pPr marL="2057400" indent="-228600" defTabSz="946150" eaLnBrk="0" hangingPunct="0">
              <a:defRPr kumimoji="1">
                <a:solidFill>
                  <a:schemeClr val="tx1"/>
                </a:solidFill>
                <a:latin typeface="Arial" charset="0"/>
                <a:ea typeface="新細明體" charset="-120"/>
              </a:defRPr>
            </a:lvl5pPr>
            <a:lvl6pPr marL="2514600" indent="-228600" defTabSz="946150" eaLnBrk="0" fontAlgn="base" hangingPunct="0">
              <a:spcBef>
                <a:spcPct val="0"/>
              </a:spcBef>
              <a:spcAft>
                <a:spcPct val="0"/>
              </a:spcAft>
              <a:defRPr kumimoji="1">
                <a:solidFill>
                  <a:schemeClr val="tx1"/>
                </a:solidFill>
                <a:latin typeface="Arial" charset="0"/>
                <a:ea typeface="新細明體" charset="-120"/>
              </a:defRPr>
            </a:lvl6pPr>
            <a:lvl7pPr marL="2971800" indent="-228600" defTabSz="946150" eaLnBrk="0" fontAlgn="base" hangingPunct="0">
              <a:spcBef>
                <a:spcPct val="0"/>
              </a:spcBef>
              <a:spcAft>
                <a:spcPct val="0"/>
              </a:spcAft>
              <a:defRPr kumimoji="1">
                <a:solidFill>
                  <a:schemeClr val="tx1"/>
                </a:solidFill>
                <a:latin typeface="Arial" charset="0"/>
                <a:ea typeface="新細明體" charset="-120"/>
              </a:defRPr>
            </a:lvl7pPr>
            <a:lvl8pPr marL="3429000" indent="-228600" defTabSz="946150" eaLnBrk="0" fontAlgn="base" hangingPunct="0">
              <a:spcBef>
                <a:spcPct val="0"/>
              </a:spcBef>
              <a:spcAft>
                <a:spcPct val="0"/>
              </a:spcAft>
              <a:defRPr kumimoji="1">
                <a:solidFill>
                  <a:schemeClr val="tx1"/>
                </a:solidFill>
                <a:latin typeface="Arial" charset="0"/>
                <a:ea typeface="新細明體" charset="-120"/>
              </a:defRPr>
            </a:lvl8pPr>
            <a:lvl9pPr marL="3886200" indent="-228600" defTabSz="94615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3BA96249-1F26-4ED2-8AC8-BF29AC3B7F6B}" type="slidenum">
              <a:rPr lang="en-US" altLang="zh-TW" sz="1200"/>
              <a:pPr algn="r" eaLnBrk="1" hangingPunct="1"/>
              <a:t>35</a:t>
            </a:fld>
            <a:endParaRPr lang="en-US" altLang="zh-TW" sz="1200"/>
          </a:p>
        </p:txBody>
      </p:sp>
      <p:sp>
        <p:nvSpPr>
          <p:cNvPr id="72708"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nchor="b"/>
          <a:lstStyle>
            <a:lvl1pPr defTabSz="946150" eaLnBrk="0" hangingPunct="0">
              <a:defRPr kumimoji="1">
                <a:solidFill>
                  <a:schemeClr val="tx1"/>
                </a:solidFill>
                <a:latin typeface="Arial" charset="0"/>
                <a:ea typeface="新細明體" charset="-120"/>
              </a:defRPr>
            </a:lvl1pPr>
            <a:lvl2pPr marL="742950" indent="-285750" defTabSz="946150" eaLnBrk="0" hangingPunct="0">
              <a:defRPr kumimoji="1">
                <a:solidFill>
                  <a:schemeClr val="tx1"/>
                </a:solidFill>
                <a:latin typeface="Arial" charset="0"/>
                <a:ea typeface="新細明體" charset="-120"/>
              </a:defRPr>
            </a:lvl2pPr>
            <a:lvl3pPr marL="1143000" indent="-228600" defTabSz="946150" eaLnBrk="0" hangingPunct="0">
              <a:defRPr kumimoji="1">
                <a:solidFill>
                  <a:schemeClr val="tx1"/>
                </a:solidFill>
                <a:latin typeface="Arial" charset="0"/>
                <a:ea typeface="新細明體" charset="-120"/>
              </a:defRPr>
            </a:lvl3pPr>
            <a:lvl4pPr marL="1600200" indent="-228600" defTabSz="946150" eaLnBrk="0" hangingPunct="0">
              <a:defRPr kumimoji="1">
                <a:solidFill>
                  <a:schemeClr val="tx1"/>
                </a:solidFill>
                <a:latin typeface="Arial" charset="0"/>
                <a:ea typeface="新細明體" charset="-120"/>
              </a:defRPr>
            </a:lvl4pPr>
            <a:lvl5pPr marL="2057400" indent="-228600" defTabSz="946150" eaLnBrk="0" hangingPunct="0">
              <a:defRPr kumimoji="1">
                <a:solidFill>
                  <a:schemeClr val="tx1"/>
                </a:solidFill>
                <a:latin typeface="Arial" charset="0"/>
                <a:ea typeface="新細明體" charset="-120"/>
              </a:defRPr>
            </a:lvl5pPr>
            <a:lvl6pPr marL="2514600" indent="-228600" defTabSz="946150" eaLnBrk="0" fontAlgn="base" hangingPunct="0">
              <a:spcBef>
                <a:spcPct val="0"/>
              </a:spcBef>
              <a:spcAft>
                <a:spcPct val="0"/>
              </a:spcAft>
              <a:defRPr kumimoji="1">
                <a:solidFill>
                  <a:schemeClr val="tx1"/>
                </a:solidFill>
                <a:latin typeface="Arial" charset="0"/>
                <a:ea typeface="新細明體" charset="-120"/>
              </a:defRPr>
            </a:lvl6pPr>
            <a:lvl7pPr marL="2971800" indent="-228600" defTabSz="946150" eaLnBrk="0" fontAlgn="base" hangingPunct="0">
              <a:spcBef>
                <a:spcPct val="0"/>
              </a:spcBef>
              <a:spcAft>
                <a:spcPct val="0"/>
              </a:spcAft>
              <a:defRPr kumimoji="1">
                <a:solidFill>
                  <a:schemeClr val="tx1"/>
                </a:solidFill>
                <a:latin typeface="Arial" charset="0"/>
                <a:ea typeface="新細明體" charset="-120"/>
              </a:defRPr>
            </a:lvl7pPr>
            <a:lvl8pPr marL="3429000" indent="-228600" defTabSz="946150" eaLnBrk="0" fontAlgn="base" hangingPunct="0">
              <a:spcBef>
                <a:spcPct val="0"/>
              </a:spcBef>
              <a:spcAft>
                <a:spcPct val="0"/>
              </a:spcAft>
              <a:defRPr kumimoji="1">
                <a:solidFill>
                  <a:schemeClr val="tx1"/>
                </a:solidFill>
                <a:latin typeface="Arial" charset="0"/>
                <a:ea typeface="新細明體" charset="-120"/>
              </a:defRPr>
            </a:lvl8pPr>
            <a:lvl9pPr marL="3886200" indent="-228600" defTabSz="94615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5F4C8098-F1BF-43D5-97AD-88A212C92092}" type="slidenum">
              <a:rPr lang="zh-TW" altLang="en-US" sz="1200"/>
              <a:pPr algn="r" eaLnBrk="1" hangingPunct="1"/>
              <a:t>35</a:t>
            </a:fld>
            <a:endParaRPr lang="en-US" altLang="zh-TW" sz="1200"/>
          </a:p>
        </p:txBody>
      </p:sp>
      <p:sp>
        <p:nvSpPr>
          <p:cNvPr id="7270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1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338359A-24FD-4F84-804A-FF6586EF6176}" type="slidenum">
              <a:rPr lang="zh-TW" altLang="en-US" smtClean="0"/>
              <a:pPr eaLnBrk="1" hangingPunct="1"/>
              <a:t>36</a:t>
            </a:fld>
            <a:endParaRPr lang="zh-TW" altLang="en-US" smtClean="0"/>
          </a:p>
        </p:txBody>
      </p:sp>
      <p:sp>
        <p:nvSpPr>
          <p:cNvPr id="73731"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latin typeface="Arial" charset="0"/>
              </a:rPr>
              <a:t>1.</a:t>
            </a:r>
            <a:r>
              <a:rPr lang="zh-TW" altLang="en-US" smtClean="0">
                <a:latin typeface="Arial" charset="0"/>
              </a:rPr>
              <a:t>區域足額優質學校，提供充分就學機會</a:t>
            </a:r>
            <a:r>
              <a:rPr lang="en-US" altLang="zh-TW" smtClean="0">
                <a:latin typeface="Arial" charset="0"/>
              </a:rPr>
              <a:t>—</a:t>
            </a:r>
            <a:r>
              <a:rPr lang="zh-TW" altLang="en-US" smtClean="0">
                <a:latin typeface="Arial" charset="0"/>
              </a:rPr>
              <a:t>預估於</a:t>
            </a:r>
            <a:r>
              <a:rPr lang="en-US" altLang="zh-TW" smtClean="0">
                <a:latin typeface="Arial" charset="0"/>
              </a:rPr>
              <a:t>103</a:t>
            </a:r>
            <a:r>
              <a:rPr lang="zh-TW" altLang="en-US" smtClean="0">
                <a:latin typeface="Arial" charset="0"/>
              </a:rPr>
              <a:t>學年度時，各免試就學區優質高中、高職可提供國中畢業生</a:t>
            </a:r>
            <a:r>
              <a:rPr lang="en-US" altLang="zh-TW" smtClean="0">
                <a:latin typeface="Arial" charset="0"/>
              </a:rPr>
              <a:t>100%</a:t>
            </a:r>
            <a:r>
              <a:rPr lang="zh-TW" altLang="en-US" smtClean="0">
                <a:latin typeface="Arial" charset="0"/>
              </a:rPr>
              <a:t>以上之就學機會。 </a:t>
            </a:r>
            <a:endParaRPr lang="en-US" altLang="zh-TW" smtClean="0">
              <a:latin typeface="Arial" charset="0"/>
            </a:endParaRPr>
          </a:p>
          <a:p>
            <a:r>
              <a:rPr lang="en-US" altLang="zh-TW" smtClean="0">
                <a:latin typeface="Arial" charset="0"/>
              </a:rPr>
              <a:t>2. 101</a:t>
            </a:r>
            <a:r>
              <a:rPr lang="zh-TW" altLang="en-US" smtClean="0">
                <a:latin typeface="Arial" charset="0"/>
              </a:rPr>
              <a:t>年</a:t>
            </a:r>
            <a:r>
              <a:rPr lang="en-US" altLang="zh-TW" smtClean="0">
                <a:latin typeface="Arial" charset="0"/>
              </a:rPr>
              <a:t>8</a:t>
            </a:r>
            <a:r>
              <a:rPr lang="zh-TW" altLang="en-US" smtClean="0">
                <a:latin typeface="Arial" charset="0"/>
              </a:rPr>
              <a:t>月至</a:t>
            </a:r>
            <a:r>
              <a:rPr lang="en-US" altLang="zh-TW" smtClean="0">
                <a:latin typeface="Arial" charset="0"/>
              </a:rPr>
              <a:t>102</a:t>
            </a:r>
            <a:r>
              <a:rPr lang="zh-TW" altLang="en-US" smtClean="0">
                <a:latin typeface="Arial" charset="0"/>
              </a:rPr>
              <a:t>年</a:t>
            </a:r>
            <a:r>
              <a:rPr lang="en-US" altLang="zh-TW" smtClean="0">
                <a:latin typeface="Arial" charset="0"/>
              </a:rPr>
              <a:t>7</a:t>
            </a:r>
            <a:r>
              <a:rPr lang="zh-TW" altLang="en-US" smtClean="0">
                <a:latin typeface="Arial" charset="0"/>
              </a:rPr>
              <a:t>月，透過區域教學資源中心，以「課程支持」、「教師學習」、「學生素養」及「校園服務」等四大面向，協調區域內各大學支援</a:t>
            </a:r>
            <a:r>
              <a:rPr lang="en-US" altLang="zh-TW" smtClean="0">
                <a:latin typeface="Arial" charset="0"/>
              </a:rPr>
              <a:t>1</a:t>
            </a:r>
            <a:r>
              <a:rPr lang="zh-TW" altLang="en-US" smtClean="0">
                <a:latin typeface="Arial" charset="0"/>
              </a:rPr>
              <a:t>至多個方案。</a:t>
            </a:r>
            <a:endParaRPr lang="en-US" altLang="zh-TW" smtClean="0">
              <a:latin typeface="Arial" charset="0"/>
            </a:endParaRPr>
          </a:p>
          <a:p>
            <a:r>
              <a:rPr lang="en-US" altLang="zh-TW" smtClean="0">
                <a:latin typeface="Arial" charset="0"/>
              </a:rPr>
              <a:t>3.6</a:t>
            </a:r>
            <a:r>
              <a:rPr lang="zh-TW" altLang="en-US" smtClean="0">
                <a:latin typeface="Arial" charset="0"/>
              </a:rPr>
              <a:t>個區域教學資源中心、</a:t>
            </a:r>
            <a:r>
              <a:rPr lang="en-US" altLang="zh-TW" smtClean="0">
                <a:latin typeface="Arial" charset="0"/>
              </a:rPr>
              <a:t>59</a:t>
            </a:r>
            <a:r>
              <a:rPr lang="zh-TW" altLang="en-US" smtClean="0">
                <a:latin typeface="Arial" charset="0"/>
              </a:rPr>
              <a:t>所大學協助</a:t>
            </a:r>
            <a:r>
              <a:rPr lang="en-US" altLang="zh-TW" smtClean="0">
                <a:latin typeface="Arial" charset="0"/>
              </a:rPr>
              <a:t>107</a:t>
            </a:r>
            <a:r>
              <a:rPr lang="zh-TW" altLang="en-US" smtClean="0">
                <a:latin typeface="Arial" charset="0"/>
              </a:rPr>
              <a:t>所高中精進高中優質化。</a:t>
            </a:r>
            <a:endParaRPr lang="en-US" altLang="zh-TW" smtClean="0">
              <a:latin typeface="Arial" charset="0"/>
            </a:endParaRPr>
          </a:p>
          <a:p>
            <a:endParaRPr lang="zh-TW" altLang="en-US" smtClean="0">
              <a:latin typeface="Arial" charset="0"/>
            </a:endParaRPr>
          </a:p>
          <a:p>
            <a:endParaRPr lang="zh-TW" altLang="en-US" smtClean="0">
              <a:latin typeface="Arial" charset="0"/>
            </a:endParaRPr>
          </a:p>
        </p:txBody>
      </p:sp>
      <p:sp>
        <p:nvSpPr>
          <p:cNvPr id="73733"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8FD69269-86DB-4864-AEE2-FC21A0A0FFA7}" type="slidenum">
              <a:rPr lang="en-US" altLang="zh-TW" sz="1200"/>
              <a:pPr algn="r" eaLnBrk="1" hangingPunct="1"/>
              <a:t>36</a:t>
            </a:fld>
            <a:endParaRPr lang="en-US" altLang="zh-TW"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16D9F91-8C77-469A-A4AF-CF6C3E286DE7}" type="slidenum">
              <a:rPr lang="zh-TW" altLang="en-US" smtClean="0"/>
              <a:pPr eaLnBrk="1" hangingPunct="1"/>
              <a:t>4</a:t>
            </a:fld>
            <a:endParaRPr lang="zh-TW" altLang="en-US" smtClean="0"/>
          </a:p>
        </p:txBody>
      </p:sp>
      <p:sp>
        <p:nvSpPr>
          <p:cNvPr id="56323" name="Rectangle 7"/>
          <p:cNvSpPr txBox="1">
            <a:spLocks noGrp="1" noChangeArrowheads="1"/>
          </p:cNvSpPr>
          <p:nvPr/>
        </p:nvSpPr>
        <p:spPr bwMode="auto">
          <a:xfrm>
            <a:off x="3857625" y="9444038"/>
            <a:ext cx="294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3" rIns="92004" bIns="46003" anchor="b"/>
          <a:lstStyle>
            <a:lvl1pPr defTabSz="952500" eaLnBrk="0" hangingPunct="0">
              <a:defRPr kumimoji="1">
                <a:solidFill>
                  <a:schemeClr val="tx1"/>
                </a:solidFill>
                <a:latin typeface="Arial" charset="0"/>
                <a:ea typeface="新細明體" charset="-120"/>
              </a:defRPr>
            </a:lvl1pPr>
            <a:lvl2pPr marL="742950" indent="-285750" defTabSz="952500" eaLnBrk="0" hangingPunct="0">
              <a:defRPr kumimoji="1">
                <a:solidFill>
                  <a:schemeClr val="tx1"/>
                </a:solidFill>
                <a:latin typeface="Arial" charset="0"/>
                <a:ea typeface="新細明體" charset="-120"/>
              </a:defRPr>
            </a:lvl2pPr>
            <a:lvl3pPr marL="1143000" indent="-228600" defTabSz="952500" eaLnBrk="0" hangingPunct="0">
              <a:defRPr kumimoji="1">
                <a:solidFill>
                  <a:schemeClr val="tx1"/>
                </a:solidFill>
                <a:latin typeface="Arial" charset="0"/>
                <a:ea typeface="新細明體" charset="-120"/>
              </a:defRPr>
            </a:lvl3pPr>
            <a:lvl4pPr marL="1600200" indent="-228600" defTabSz="952500" eaLnBrk="0" hangingPunct="0">
              <a:defRPr kumimoji="1">
                <a:solidFill>
                  <a:schemeClr val="tx1"/>
                </a:solidFill>
                <a:latin typeface="Arial" charset="0"/>
                <a:ea typeface="新細明體" charset="-120"/>
              </a:defRPr>
            </a:lvl4pPr>
            <a:lvl5pPr marL="2057400" indent="-228600" defTabSz="952500" eaLnBrk="0" hangingPunct="0">
              <a:defRPr kumimoji="1">
                <a:solidFill>
                  <a:schemeClr val="tx1"/>
                </a:solidFill>
                <a:latin typeface="Arial" charset="0"/>
                <a:ea typeface="新細明體" charset="-120"/>
              </a:defRPr>
            </a:lvl5pPr>
            <a:lvl6pPr marL="2514600" indent="-228600" defTabSz="952500" eaLnBrk="0" fontAlgn="base" hangingPunct="0">
              <a:spcBef>
                <a:spcPct val="0"/>
              </a:spcBef>
              <a:spcAft>
                <a:spcPct val="0"/>
              </a:spcAft>
              <a:defRPr kumimoji="1">
                <a:solidFill>
                  <a:schemeClr val="tx1"/>
                </a:solidFill>
                <a:latin typeface="Arial" charset="0"/>
                <a:ea typeface="新細明體" charset="-120"/>
              </a:defRPr>
            </a:lvl6pPr>
            <a:lvl7pPr marL="2971800" indent="-228600" defTabSz="952500" eaLnBrk="0" fontAlgn="base" hangingPunct="0">
              <a:spcBef>
                <a:spcPct val="0"/>
              </a:spcBef>
              <a:spcAft>
                <a:spcPct val="0"/>
              </a:spcAft>
              <a:defRPr kumimoji="1">
                <a:solidFill>
                  <a:schemeClr val="tx1"/>
                </a:solidFill>
                <a:latin typeface="Arial" charset="0"/>
                <a:ea typeface="新細明體" charset="-120"/>
              </a:defRPr>
            </a:lvl7pPr>
            <a:lvl8pPr marL="3429000" indent="-228600" defTabSz="952500" eaLnBrk="0" fontAlgn="base" hangingPunct="0">
              <a:spcBef>
                <a:spcPct val="0"/>
              </a:spcBef>
              <a:spcAft>
                <a:spcPct val="0"/>
              </a:spcAft>
              <a:defRPr kumimoji="1">
                <a:solidFill>
                  <a:schemeClr val="tx1"/>
                </a:solidFill>
                <a:latin typeface="Arial" charset="0"/>
                <a:ea typeface="新細明體" charset="-120"/>
              </a:defRPr>
            </a:lvl8pPr>
            <a:lvl9pPr marL="3886200" indent="-228600" defTabSz="9525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839A2B9F-CC3E-40A4-A3BD-D6F226AD3F17}" type="slidenum">
              <a:rPr lang="en-US" altLang="zh-TW" sz="1200">
                <a:latin typeface="Times New Roman" pitchFamily="18" charset="0"/>
              </a:rPr>
              <a:pPr algn="r" eaLnBrk="1" hangingPunct="1"/>
              <a:t>4</a:t>
            </a:fld>
            <a:endParaRPr lang="en-US" altLang="zh-TW" sz="1200">
              <a:latin typeface="Times New Roman" pitchFamily="18" charset="0"/>
            </a:endParaRPr>
          </a:p>
        </p:txBody>
      </p:sp>
      <p:sp>
        <p:nvSpPr>
          <p:cNvPr id="56324"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0" tIns="45535" rIns="91070" bIns="45535" anchor="b"/>
          <a:lstStyle>
            <a:lvl1pPr defTabSz="947738" eaLnBrk="0" hangingPunct="0">
              <a:defRPr kumimoji="1">
                <a:solidFill>
                  <a:schemeClr val="tx1"/>
                </a:solidFill>
                <a:latin typeface="Arial" charset="0"/>
                <a:ea typeface="新細明體" charset="-120"/>
              </a:defRPr>
            </a:lvl1pPr>
            <a:lvl2pPr marL="742950" indent="-285750" defTabSz="947738" eaLnBrk="0" hangingPunct="0">
              <a:defRPr kumimoji="1">
                <a:solidFill>
                  <a:schemeClr val="tx1"/>
                </a:solidFill>
                <a:latin typeface="Arial" charset="0"/>
                <a:ea typeface="新細明體" charset="-120"/>
              </a:defRPr>
            </a:lvl2pPr>
            <a:lvl3pPr marL="1143000" indent="-228600" defTabSz="947738" eaLnBrk="0" hangingPunct="0">
              <a:defRPr kumimoji="1">
                <a:solidFill>
                  <a:schemeClr val="tx1"/>
                </a:solidFill>
                <a:latin typeface="Arial" charset="0"/>
                <a:ea typeface="新細明體" charset="-120"/>
              </a:defRPr>
            </a:lvl3pPr>
            <a:lvl4pPr marL="1600200" indent="-228600" defTabSz="947738" eaLnBrk="0" hangingPunct="0">
              <a:defRPr kumimoji="1">
                <a:solidFill>
                  <a:schemeClr val="tx1"/>
                </a:solidFill>
                <a:latin typeface="Arial" charset="0"/>
                <a:ea typeface="新細明體" charset="-120"/>
              </a:defRPr>
            </a:lvl4pPr>
            <a:lvl5pPr marL="2057400" indent="-228600" defTabSz="947738" eaLnBrk="0" hangingPunct="0">
              <a:defRPr kumimoji="1">
                <a:solidFill>
                  <a:schemeClr val="tx1"/>
                </a:solidFill>
                <a:latin typeface="Arial" charset="0"/>
                <a:ea typeface="新細明體" charset="-120"/>
              </a:defRPr>
            </a:lvl5pPr>
            <a:lvl6pPr marL="2514600" indent="-228600" defTabSz="947738" eaLnBrk="0" fontAlgn="base" hangingPunct="0">
              <a:spcBef>
                <a:spcPct val="0"/>
              </a:spcBef>
              <a:spcAft>
                <a:spcPct val="0"/>
              </a:spcAft>
              <a:defRPr kumimoji="1">
                <a:solidFill>
                  <a:schemeClr val="tx1"/>
                </a:solidFill>
                <a:latin typeface="Arial" charset="0"/>
                <a:ea typeface="新細明體" charset="-120"/>
              </a:defRPr>
            </a:lvl6pPr>
            <a:lvl7pPr marL="2971800" indent="-228600" defTabSz="947738" eaLnBrk="0" fontAlgn="base" hangingPunct="0">
              <a:spcBef>
                <a:spcPct val="0"/>
              </a:spcBef>
              <a:spcAft>
                <a:spcPct val="0"/>
              </a:spcAft>
              <a:defRPr kumimoji="1">
                <a:solidFill>
                  <a:schemeClr val="tx1"/>
                </a:solidFill>
                <a:latin typeface="Arial" charset="0"/>
                <a:ea typeface="新細明體" charset="-120"/>
              </a:defRPr>
            </a:lvl7pPr>
            <a:lvl8pPr marL="3429000" indent="-228600" defTabSz="947738" eaLnBrk="0" fontAlgn="base" hangingPunct="0">
              <a:spcBef>
                <a:spcPct val="0"/>
              </a:spcBef>
              <a:spcAft>
                <a:spcPct val="0"/>
              </a:spcAft>
              <a:defRPr kumimoji="1">
                <a:solidFill>
                  <a:schemeClr val="tx1"/>
                </a:solidFill>
                <a:latin typeface="Arial" charset="0"/>
                <a:ea typeface="新細明體" charset="-120"/>
              </a:defRPr>
            </a:lvl8pPr>
            <a:lvl9pPr marL="3886200" indent="-228600" defTabSz="947738"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350E67D5-E5DF-4660-B92E-0AF8A65B0F95}" type="slidenum">
              <a:rPr lang="en-US" altLang="zh-TW" sz="1200"/>
              <a:pPr algn="r" eaLnBrk="1" hangingPunct="1"/>
              <a:t>4</a:t>
            </a:fld>
            <a:endParaRPr lang="en-US" altLang="zh-TW" sz="1200"/>
          </a:p>
        </p:txBody>
      </p:sp>
      <p:sp>
        <p:nvSpPr>
          <p:cNvPr id="56325" name="Rectangle 2"/>
          <p:cNvSpPr>
            <a:spLocks noGrp="1" noRot="1" noChangeAspect="1" noChangeArrowheads="1" noTextEdit="1"/>
          </p:cNvSpPr>
          <p:nvPr>
            <p:ph type="sldImg"/>
          </p:nvPr>
        </p:nvSpPr>
        <p:spPr bwMode="auto">
          <a:xfrm>
            <a:off x="922338" y="75088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6" name="Rectangle 3"/>
          <p:cNvSpPr>
            <a:spLocks noGrp="1" noChangeArrowheads="1"/>
          </p:cNvSpPr>
          <p:nvPr>
            <p:ph type="body" idx="1"/>
          </p:nvPr>
        </p:nvSpPr>
        <p:spPr bwMode="auto">
          <a:xfrm>
            <a:off x="909638" y="4719638"/>
            <a:ext cx="4987925"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04" tIns="46003" rIns="92004" bIns="46003" numCol="1" anchor="t" anchorCtr="0" compatLnSpc="1">
            <a:prstTxWarp prst="textNoShape">
              <a:avLst/>
            </a:prstTxWarp>
          </a:bodyPr>
          <a:lstStyle/>
          <a:p>
            <a:r>
              <a:rPr lang="en-US" altLang="zh-TW" smtClean="0">
                <a:latin typeface="Arial" charset="0"/>
              </a:rPr>
              <a:t>1.</a:t>
            </a:r>
            <a:r>
              <a:rPr lang="zh-TW" altLang="en-US" smtClean="0">
                <a:latin typeface="Arial" charset="0"/>
              </a:rPr>
              <a:t>法律依據：國民教育法第</a:t>
            </a:r>
            <a:r>
              <a:rPr lang="en-US" altLang="zh-TW" smtClean="0">
                <a:latin typeface="Arial" charset="0"/>
              </a:rPr>
              <a:t>1</a:t>
            </a:r>
            <a:r>
              <a:rPr lang="zh-TW" altLang="en-US" smtClean="0">
                <a:latin typeface="Arial" charset="0"/>
              </a:rPr>
              <a:t>條：國民教育依中華民國憲法第一百五十八條之規定，以養成德、智、體、群 、美五育均衡發展之健全國民為宗旨。</a:t>
            </a:r>
            <a:endParaRPr lang="en-US" altLang="zh-TW" smtClean="0">
              <a:latin typeface="Arial" charset="0"/>
            </a:endParaRPr>
          </a:p>
          <a:p>
            <a:r>
              <a:rPr lang="en-US" altLang="zh-TW" smtClean="0">
                <a:latin typeface="Arial" charset="0"/>
              </a:rPr>
              <a:t>2.</a:t>
            </a:r>
            <a:r>
              <a:rPr lang="zh-TW" altLang="en-US" smtClean="0">
                <a:latin typeface="Arial" charset="0"/>
              </a:rPr>
              <a:t> 適性入學，落實</a:t>
            </a:r>
            <a:r>
              <a:rPr lang="en-US" altLang="zh-TW" smtClean="0">
                <a:latin typeface="Arial" charset="0"/>
              </a:rPr>
              <a:t>『</a:t>
            </a:r>
            <a:r>
              <a:rPr lang="zh-TW" altLang="en-US" smtClean="0">
                <a:latin typeface="Arial" charset="0"/>
              </a:rPr>
              <a:t>德智體群美五育均衡發展</a:t>
            </a:r>
            <a:r>
              <a:rPr lang="en-US" altLang="zh-TW" smtClean="0">
                <a:latin typeface="Arial" charset="0"/>
              </a:rPr>
              <a:t>』</a:t>
            </a:r>
          </a:p>
          <a:p>
            <a:endParaRPr lang="zh-TW"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DA8FB9F-9D84-4450-8030-A54ADCC88365}" type="slidenum">
              <a:rPr lang="zh-TW" altLang="en-US" smtClean="0"/>
              <a:pPr eaLnBrk="1" hangingPunct="1"/>
              <a:t>37</a:t>
            </a:fld>
            <a:endParaRPr lang="zh-TW" altLang="en-US" smtClean="0"/>
          </a:p>
        </p:txBody>
      </p:sp>
      <p:sp>
        <p:nvSpPr>
          <p:cNvPr id="74755"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latin typeface="Arial" charset="0"/>
              </a:rPr>
              <a:t>1.</a:t>
            </a:r>
            <a:r>
              <a:rPr lang="zh-TW" altLang="en-US" dirty="0" smtClean="0">
                <a:latin typeface="Arial" charset="0"/>
              </a:rPr>
              <a:t>區域足額優質學校，提供充分就學機會</a:t>
            </a:r>
            <a:r>
              <a:rPr lang="en-US" altLang="zh-TW" dirty="0" smtClean="0">
                <a:latin typeface="Arial" charset="0"/>
              </a:rPr>
              <a:t>—</a:t>
            </a:r>
            <a:r>
              <a:rPr lang="zh-TW" altLang="en-US" dirty="0" smtClean="0">
                <a:latin typeface="Arial" charset="0"/>
              </a:rPr>
              <a:t>預估於</a:t>
            </a:r>
            <a:r>
              <a:rPr lang="en-US" altLang="zh-TW" dirty="0" smtClean="0">
                <a:latin typeface="Arial" charset="0"/>
              </a:rPr>
              <a:t>103</a:t>
            </a:r>
            <a:r>
              <a:rPr lang="zh-TW" altLang="en-US" dirty="0" smtClean="0">
                <a:latin typeface="Arial" charset="0"/>
              </a:rPr>
              <a:t>學年度時，各免試就學區優質高中、高職可提供國中畢業生</a:t>
            </a:r>
            <a:r>
              <a:rPr lang="en-US" altLang="zh-TW" dirty="0" smtClean="0">
                <a:latin typeface="Arial" charset="0"/>
              </a:rPr>
              <a:t>100%</a:t>
            </a:r>
            <a:r>
              <a:rPr lang="zh-TW" altLang="en-US" dirty="0" smtClean="0">
                <a:latin typeface="Arial" charset="0"/>
              </a:rPr>
              <a:t>以上之就學機會。 </a:t>
            </a:r>
            <a:endParaRPr lang="en-US" altLang="zh-TW" dirty="0" smtClean="0">
              <a:latin typeface="Arial" charset="0"/>
            </a:endParaRPr>
          </a:p>
          <a:p>
            <a:r>
              <a:rPr lang="en-US" altLang="zh-TW" dirty="0" smtClean="0">
                <a:latin typeface="Arial" charset="0"/>
              </a:rPr>
              <a:t>2. 101</a:t>
            </a:r>
            <a:r>
              <a:rPr lang="zh-TW" altLang="en-US" dirty="0" smtClean="0">
                <a:latin typeface="Arial" charset="0"/>
              </a:rPr>
              <a:t>年</a:t>
            </a:r>
            <a:r>
              <a:rPr lang="en-US" altLang="zh-TW" dirty="0" smtClean="0">
                <a:latin typeface="Arial" charset="0"/>
              </a:rPr>
              <a:t>8</a:t>
            </a:r>
            <a:r>
              <a:rPr lang="zh-TW" altLang="en-US" dirty="0" smtClean="0">
                <a:latin typeface="Arial" charset="0"/>
              </a:rPr>
              <a:t>月至</a:t>
            </a:r>
            <a:r>
              <a:rPr lang="en-US" altLang="zh-TW" dirty="0" smtClean="0">
                <a:latin typeface="Arial" charset="0"/>
              </a:rPr>
              <a:t>102</a:t>
            </a:r>
            <a:r>
              <a:rPr lang="zh-TW" altLang="en-US" dirty="0" smtClean="0">
                <a:latin typeface="Arial" charset="0"/>
              </a:rPr>
              <a:t>年</a:t>
            </a:r>
            <a:r>
              <a:rPr lang="en-US" altLang="zh-TW" dirty="0" smtClean="0">
                <a:latin typeface="Arial" charset="0"/>
              </a:rPr>
              <a:t>7</a:t>
            </a:r>
            <a:r>
              <a:rPr lang="zh-TW" altLang="en-US" dirty="0" smtClean="0">
                <a:latin typeface="Arial" charset="0"/>
              </a:rPr>
              <a:t>月，透過區域教學資源中心，以「課程支持」、「教師學習」、「學生素養」及「校園服務」等四大面向，協調區域內各大學支援</a:t>
            </a:r>
            <a:r>
              <a:rPr lang="en-US" altLang="zh-TW" dirty="0" smtClean="0">
                <a:latin typeface="Arial" charset="0"/>
              </a:rPr>
              <a:t>1</a:t>
            </a:r>
            <a:r>
              <a:rPr lang="zh-TW" altLang="en-US" dirty="0" smtClean="0">
                <a:latin typeface="Arial" charset="0"/>
              </a:rPr>
              <a:t>至多個方案。</a:t>
            </a:r>
            <a:endParaRPr lang="en-US" altLang="zh-TW" dirty="0" smtClean="0">
              <a:latin typeface="Arial" charset="0"/>
            </a:endParaRPr>
          </a:p>
          <a:p>
            <a:r>
              <a:rPr lang="en-US" altLang="zh-TW" dirty="0" smtClean="0">
                <a:latin typeface="Arial" charset="0"/>
              </a:rPr>
              <a:t>3.6</a:t>
            </a:r>
            <a:r>
              <a:rPr lang="zh-TW" altLang="en-US" dirty="0" smtClean="0">
                <a:latin typeface="Arial" charset="0"/>
              </a:rPr>
              <a:t>個區域教學資源中心、</a:t>
            </a:r>
            <a:r>
              <a:rPr lang="en-US" altLang="zh-TW" dirty="0" smtClean="0">
                <a:latin typeface="Arial" charset="0"/>
              </a:rPr>
              <a:t>59</a:t>
            </a:r>
            <a:r>
              <a:rPr lang="zh-TW" altLang="en-US" dirty="0" smtClean="0">
                <a:latin typeface="Arial" charset="0"/>
              </a:rPr>
              <a:t>所大學協助</a:t>
            </a:r>
            <a:r>
              <a:rPr lang="en-US" altLang="zh-TW" dirty="0" smtClean="0">
                <a:latin typeface="Arial" charset="0"/>
              </a:rPr>
              <a:t>107</a:t>
            </a:r>
            <a:r>
              <a:rPr lang="zh-TW" altLang="en-US" dirty="0" smtClean="0">
                <a:latin typeface="Arial" charset="0"/>
              </a:rPr>
              <a:t>所高中精進高中優質化。</a:t>
            </a:r>
            <a:endParaRPr lang="en-US" altLang="zh-TW" dirty="0" smtClean="0">
              <a:latin typeface="Arial" charset="0"/>
            </a:endParaRPr>
          </a:p>
          <a:p>
            <a:endParaRPr lang="zh-TW" altLang="en-US" dirty="0" smtClean="0">
              <a:latin typeface="Arial" charset="0"/>
            </a:endParaRPr>
          </a:p>
          <a:p>
            <a:endParaRPr lang="zh-TW" altLang="en-US" dirty="0" smtClean="0">
              <a:latin typeface="Arial" charset="0"/>
            </a:endParaRPr>
          </a:p>
        </p:txBody>
      </p:sp>
      <p:sp>
        <p:nvSpPr>
          <p:cNvPr id="74757"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C6C71CD2-C20D-4E90-A692-28D5C2D192B0}" type="slidenum">
              <a:rPr lang="en-US" altLang="zh-TW" sz="1200"/>
              <a:pPr algn="r" eaLnBrk="1" hangingPunct="1"/>
              <a:t>37</a:t>
            </a:fld>
            <a:endParaRPr lang="en-US" altLang="zh-TW"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013CA1F-67A2-4A09-87A5-CBDB8D646C5E}" type="slidenum">
              <a:rPr lang="zh-TW" altLang="en-US" smtClean="0"/>
              <a:pPr eaLnBrk="1" hangingPunct="1"/>
              <a:t>38</a:t>
            </a:fld>
            <a:endParaRPr lang="zh-TW" altLang="en-US" smtClean="0"/>
          </a:p>
        </p:txBody>
      </p:sp>
      <p:sp>
        <p:nvSpPr>
          <p:cNvPr id="757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b="1" dirty="0" smtClean="0"/>
              <a:t>建置十二年國民基本教育課程體系</a:t>
            </a:r>
            <a:endParaRPr lang="en-US" altLang="zh-TW" b="1" dirty="0" smtClean="0"/>
          </a:p>
          <a:p>
            <a:pPr marL="627063" indent="-627063">
              <a:lnSpc>
                <a:spcPct val="90000"/>
              </a:lnSpc>
              <a:buFont typeface="Arial" pitchFamily="34" charset="0"/>
              <a:buNone/>
              <a:tabLst>
                <a:tab pos="7180263" algn="l"/>
              </a:tabLst>
              <a:defRPr/>
            </a:pPr>
            <a:r>
              <a:rPr lang="en-US" altLang="zh-TW" b="1" dirty="0" smtClean="0">
                <a:latin typeface="標楷體" pitchFamily="65" charset="-120"/>
              </a:rPr>
              <a:t>1.</a:t>
            </a:r>
            <a:r>
              <a:rPr lang="zh-TW" altLang="en-US" b="1" dirty="0" smtClean="0">
                <a:latin typeface="標楷體" pitchFamily="65" charset="-120"/>
              </a:rPr>
              <a:t>行政院</a:t>
            </a:r>
            <a:r>
              <a:rPr lang="en-US" altLang="zh-TW" b="1" dirty="0" smtClean="0">
                <a:latin typeface="標楷體" pitchFamily="65" charset="-120"/>
              </a:rPr>
              <a:t>100.9.20</a:t>
            </a:r>
            <a:r>
              <a:rPr lang="zh-TW" altLang="en-US" b="1" dirty="0" smtClean="0">
                <a:latin typeface="標楷體" pitchFamily="65" charset="-120"/>
              </a:rPr>
              <a:t>院臺教字第</a:t>
            </a:r>
            <a:r>
              <a:rPr lang="en-US" altLang="zh-TW" b="1" dirty="0" smtClean="0">
                <a:latin typeface="標楷體" pitchFamily="65" charset="-120"/>
              </a:rPr>
              <a:t>1000103358</a:t>
            </a:r>
            <a:r>
              <a:rPr lang="zh-TW" altLang="en-US" b="1" dirty="0" smtClean="0">
                <a:latin typeface="標楷體" pitchFamily="65" charset="-120"/>
              </a:rPr>
              <a:t>號函核定十二年國民基本教育實施計畫配套措施子計畫「建置十二年一貫課程體系方案」。核心理念：建置以「</a:t>
            </a:r>
            <a:r>
              <a:rPr lang="zh-TW" altLang="en-US" b="1" dirty="0" smtClean="0">
                <a:solidFill>
                  <a:srgbClr val="0000FF"/>
                </a:solidFill>
                <a:latin typeface="標楷體" pitchFamily="65" charset="-120"/>
              </a:rPr>
              <a:t>課程縱向連貫與橫向統整</a:t>
            </a:r>
            <a:r>
              <a:rPr lang="zh-TW" altLang="en-US" b="1" dirty="0" smtClean="0">
                <a:latin typeface="標楷體" pitchFamily="65" charset="-120"/>
              </a:rPr>
              <a:t>」、「</a:t>
            </a:r>
            <a:r>
              <a:rPr lang="zh-TW" altLang="en-US" b="1" dirty="0" smtClean="0">
                <a:solidFill>
                  <a:srgbClr val="0000FF"/>
                </a:solidFill>
                <a:latin typeface="標楷體" pitchFamily="65" charset="-120"/>
              </a:rPr>
              <a:t>培養核心素養</a:t>
            </a:r>
            <a:r>
              <a:rPr lang="zh-TW" altLang="en-US" b="1" dirty="0" smtClean="0">
                <a:latin typeface="標楷體" pitchFamily="65" charset="-120"/>
              </a:rPr>
              <a:t>」為核心理念之</a:t>
            </a:r>
            <a:r>
              <a:rPr lang="zh-TW" altLang="en-US" b="1" dirty="0" smtClean="0">
                <a:solidFill>
                  <a:srgbClr val="FF0000"/>
                </a:solidFill>
                <a:latin typeface="標楷體" pitchFamily="65" charset="-120"/>
              </a:rPr>
              <a:t>十二年國民基本教育課程體系</a:t>
            </a:r>
            <a:r>
              <a:rPr lang="zh-TW" altLang="en-US" dirty="0" smtClean="0">
                <a:solidFill>
                  <a:srgbClr val="FF0000"/>
                </a:solidFill>
                <a:latin typeface="標楷體" pitchFamily="65" charset="-120"/>
              </a:rPr>
              <a:t> </a:t>
            </a:r>
            <a:r>
              <a:rPr lang="zh-TW" altLang="en-US" b="1" dirty="0" smtClean="0">
                <a:latin typeface="標楷體" pitchFamily="65" charset="-120"/>
              </a:rPr>
              <a:t>。</a:t>
            </a:r>
          </a:p>
          <a:p>
            <a:pPr marL="627063" indent="-627063">
              <a:lnSpc>
                <a:spcPct val="90000"/>
              </a:lnSpc>
              <a:buFont typeface="Arial" pitchFamily="34" charset="0"/>
              <a:buNone/>
              <a:tabLst>
                <a:tab pos="7180263" algn="l"/>
              </a:tabLst>
              <a:defRPr/>
            </a:pPr>
            <a:r>
              <a:rPr lang="en-US" altLang="zh-TW" b="1" dirty="0" smtClean="0">
                <a:latin typeface="標楷體" pitchFamily="65" charset="-120"/>
              </a:rPr>
              <a:t>2.</a:t>
            </a:r>
            <a:r>
              <a:rPr lang="zh-TW" altLang="en-US" b="1" dirty="0" smtClean="0">
                <a:latin typeface="標楷體" pitchFamily="65" charset="-120"/>
              </a:rPr>
              <a:t>本部於</a:t>
            </a:r>
            <a:r>
              <a:rPr lang="en-US" altLang="zh-TW" b="1" dirty="0" smtClean="0">
                <a:latin typeface="標楷體" pitchFamily="65" charset="-120"/>
              </a:rPr>
              <a:t>93</a:t>
            </a:r>
            <a:r>
              <a:rPr lang="zh-TW" altLang="en-US" b="1" dirty="0" smtClean="0">
                <a:latin typeface="標楷體" pitchFamily="65" charset="-120"/>
              </a:rPr>
              <a:t>年完成「後期中等教育共同核心課程指引」及在</a:t>
            </a:r>
            <a:r>
              <a:rPr lang="en-US" altLang="zh-TW" b="1" dirty="0" smtClean="0">
                <a:latin typeface="標楷體" pitchFamily="65" charset="-120"/>
              </a:rPr>
              <a:t>95</a:t>
            </a:r>
            <a:r>
              <a:rPr lang="zh-TW" altLang="en-US" b="1" dirty="0" smtClean="0">
                <a:latin typeface="標楷體" pitchFamily="65" charset="-120"/>
              </a:rPr>
              <a:t>年發布「中小學一貫課程體系參考指引」，</a:t>
            </a:r>
            <a:r>
              <a:rPr lang="zh-TW" altLang="en-US" b="1" dirty="0" smtClean="0">
                <a:solidFill>
                  <a:srgbClr val="FF0000"/>
                </a:solidFill>
                <a:latin typeface="標楷體" pitchFamily="65" charset="-120"/>
              </a:rPr>
              <a:t>完成第一波中小學課程之連貫與統整。</a:t>
            </a:r>
            <a:r>
              <a:rPr lang="en-US" altLang="zh-TW" b="1" dirty="0" smtClean="0">
                <a:latin typeface="標楷體" pitchFamily="65" charset="-120"/>
              </a:rPr>
              <a:t> </a:t>
            </a:r>
          </a:p>
          <a:p>
            <a:pPr marL="627063" indent="-627063" algn="just">
              <a:lnSpc>
                <a:spcPct val="90000"/>
              </a:lnSpc>
              <a:buFont typeface="Arial" pitchFamily="34" charset="0"/>
              <a:buNone/>
              <a:tabLst>
                <a:tab pos="7180263" algn="l"/>
              </a:tabLst>
              <a:defRPr/>
            </a:pPr>
            <a:r>
              <a:rPr lang="en-US" altLang="zh-TW" b="1" dirty="0" smtClean="0">
                <a:latin typeface="標楷體" pitchFamily="65" charset="-120"/>
              </a:rPr>
              <a:t>3.</a:t>
            </a:r>
            <a:r>
              <a:rPr lang="zh-TW" altLang="en-US" dirty="0" smtClean="0">
                <a:latin typeface="標楷體" pitchFamily="65" charset="-120"/>
              </a:rPr>
              <a:t>為因應</a:t>
            </a:r>
            <a:r>
              <a:rPr lang="en-US" altLang="zh-TW" dirty="0" smtClean="0">
                <a:latin typeface="標楷體" pitchFamily="65" charset="-120"/>
              </a:rPr>
              <a:t>103</a:t>
            </a:r>
            <a:r>
              <a:rPr lang="zh-TW" altLang="en-US" dirty="0" smtClean="0">
                <a:latin typeface="標楷體" pitchFamily="65" charset="-120"/>
              </a:rPr>
              <a:t>學年度實施十二年國民基本教育課程發展需要，本部責請國家教育研究院以現行課程綱要及相關法規為基礎，</a:t>
            </a:r>
            <a:r>
              <a:rPr lang="en-US" altLang="zh-TW" dirty="0" smtClean="0"/>
              <a:t>101</a:t>
            </a:r>
            <a:r>
              <a:rPr lang="zh-TW" altLang="zh-TW" dirty="0" smtClean="0"/>
              <a:t>年</a:t>
            </a:r>
            <a:r>
              <a:rPr lang="en-US" altLang="zh-TW" dirty="0" smtClean="0"/>
              <a:t>10</a:t>
            </a:r>
            <a:r>
              <a:rPr lang="zh-TW" altLang="zh-TW" dirty="0" smtClean="0"/>
              <a:t>月</a:t>
            </a:r>
            <a:r>
              <a:rPr lang="zh-TW" altLang="zh-TW" b="1" dirty="0" smtClean="0">
                <a:solidFill>
                  <a:srgbClr val="FF0000"/>
                </a:solidFill>
              </a:rPr>
              <a:t>完成高中高職實施特色課程具體方案</a:t>
            </a:r>
            <a:r>
              <a:rPr lang="zh-TW" altLang="en-US" dirty="0" smtClean="0"/>
              <a:t>。</a:t>
            </a:r>
            <a:endParaRPr lang="en-US" altLang="zh-TW" dirty="0" smtClean="0"/>
          </a:p>
          <a:p>
            <a:pPr>
              <a:lnSpc>
                <a:spcPct val="90000"/>
              </a:lnSpc>
              <a:buFont typeface="Arial" pitchFamily="34" charset="0"/>
              <a:buNone/>
              <a:defRPr/>
            </a:pPr>
            <a:r>
              <a:rPr lang="en-US" altLang="zh-TW" b="1" dirty="0" smtClean="0">
                <a:latin typeface="標楷體" pitchFamily="65" charset="-120"/>
              </a:rPr>
              <a:t>4.</a:t>
            </a:r>
            <a:r>
              <a:rPr lang="zh-TW" altLang="zh-TW" dirty="0" smtClean="0"/>
              <a:t>另</a:t>
            </a:r>
            <a:r>
              <a:rPr lang="zh-TW" altLang="zh-TW" b="1" dirty="0" smtClean="0">
                <a:solidFill>
                  <a:srgbClr val="FF0000"/>
                </a:solidFill>
              </a:rPr>
              <a:t>在不變動現行普通高級中學課程綱要總綱的前提下，以</a:t>
            </a:r>
            <a:r>
              <a:rPr lang="en-US" altLang="zh-TW" b="1" dirty="0" smtClean="0">
                <a:solidFill>
                  <a:srgbClr val="FF0000"/>
                </a:solidFill>
              </a:rPr>
              <a:t>103</a:t>
            </a:r>
            <a:r>
              <a:rPr lang="zh-TW" altLang="zh-TW" b="1" dirty="0" smtClean="0">
                <a:solidFill>
                  <a:srgbClr val="FF0000"/>
                </a:solidFill>
              </a:rPr>
              <a:t>學年度高一新生為適用對象</a:t>
            </a:r>
            <a:r>
              <a:rPr lang="zh-TW" altLang="zh-TW" dirty="0" smtClean="0"/>
              <a:t>，由國家教育研究院負責協調相關學科中心及相關學者，</a:t>
            </a:r>
            <a:r>
              <a:rPr lang="zh-TW" altLang="en-US" b="1" dirty="0" smtClean="0">
                <a:solidFill>
                  <a:srgbClr val="FF0000"/>
                </a:solidFill>
              </a:rPr>
              <a:t>研議微調</a:t>
            </a:r>
            <a:r>
              <a:rPr lang="zh-TW" altLang="zh-TW" b="1" dirty="0" smtClean="0">
                <a:solidFill>
                  <a:srgbClr val="FF0000"/>
                </a:solidFill>
              </a:rPr>
              <a:t>現行普通高級中學</a:t>
            </a:r>
            <a:r>
              <a:rPr lang="zh-TW" altLang="zh-TW" b="1" dirty="0" smtClean="0">
                <a:solidFill>
                  <a:srgbClr val="FF0000"/>
                </a:solidFill>
                <a:effectLst>
                  <a:outerShdw blurRad="38100" dist="38100" dir="2700000" algn="tl">
                    <a:srgbClr val="000000">
                      <a:alpha val="43137"/>
                    </a:srgbClr>
                  </a:outerShdw>
                </a:effectLst>
              </a:rPr>
              <a:t>自然領域</a:t>
            </a:r>
            <a:r>
              <a:rPr lang="en-US" altLang="zh-TW" b="1" dirty="0" smtClean="0">
                <a:solidFill>
                  <a:srgbClr val="FF0000"/>
                </a:solidFill>
                <a:effectLst>
                  <a:outerShdw blurRad="38100" dist="38100" dir="2700000" algn="tl">
                    <a:srgbClr val="000000">
                      <a:alpha val="43137"/>
                    </a:srgbClr>
                  </a:outerShdw>
                </a:effectLst>
              </a:rPr>
              <a:t>(</a:t>
            </a:r>
            <a:r>
              <a:rPr lang="zh-TW" altLang="en-US" b="1" dirty="0" smtClean="0">
                <a:solidFill>
                  <a:srgbClr val="FF0000"/>
                </a:solidFill>
                <a:effectLst>
                  <a:outerShdw blurRad="38100" dist="38100" dir="2700000" algn="tl">
                    <a:srgbClr val="000000">
                      <a:alpha val="43137"/>
                    </a:srgbClr>
                  </a:outerShdw>
                </a:effectLst>
              </a:rPr>
              <a:t>生物、物理、化學及基礎地球科學</a:t>
            </a:r>
            <a:r>
              <a:rPr lang="en-US" altLang="zh-TW" b="1" dirty="0" smtClean="0">
                <a:solidFill>
                  <a:srgbClr val="FF0000"/>
                </a:solidFill>
                <a:effectLst>
                  <a:outerShdw blurRad="38100" dist="38100" dir="2700000" algn="tl">
                    <a:srgbClr val="000000">
                      <a:alpha val="43137"/>
                    </a:srgbClr>
                  </a:outerShdw>
                </a:effectLst>
              </a:rPr>
              <a:t>)</a:t>
            </a:r>
            <a:r>
              <a:rPr lang="zh-TW" altLang="zh-TW" b="1" dirty="0" smtClean="0">
                <a:solidFill>
                  <a:srgbClr val="FF0000"/>
                </a:solidFill>
                <a:effectLst>
                  <a:outerShdw blurRad="38100" dist="38100" dir="2700000" algn="tl">
                    <a:srgbClr val="000000">
                      <a:alpha val="43137"/>
                    </a:srgbClr>
                  </a:outerShdw>
                </a:effectLst>
              </a:rPr>
              <a:t>課程綱要</a:t>
            </a:r>
            <a:r>
              <a:rPr lang="zh-TW" altLang="en-US" b="1" dirty="0" smtClean="0">
                <a:solidFill>
                  <a:srgbClr val="FF0000"/>
                </a:solidFill>
                <a:effectLst>
                  <a:outerShdw blurRad="38100" dist="38100" dir="2700000" algn="tl">
                    <a:srgbClr val="000000">
                      <a:alpha val="43137"/>
                    </a:srgbClr>
                  </a:outerShdw>
                </a:effectLst>
              </a:rPr>
              <a:t>、</a:t>
            </a:r>
            <a:r>
              <a:rPr lang="zh-TW" altLang="zh-TW" b="1" dirty="0" smtClean="0">
                <a:solidFill>
                  <a:srgbClr val="FF0000"/>
                </a:solidFill>
                <a:effectLst>
                  <a:outerShdw blurRad="38100" dist="38100" dir="2700000" algn="tl">
                    <a:srgbClr val="000000">
                      <a:alpha val="43137"/>
                    </a:srgbClr>
                  </a:outerShdw>
                </a:effectLst>
              </a:rPr>
              <a:t>數學課程綱</a:t>
            </a:r>
            <a:r>
              <a:rPr lang="zh-TW" altLang="zh-TW" b="1" dirty="0" smtClean="0">
                <a:solidFill>
                  <a:srgbClr val="FF0000"/>
                </a:solidFill>
              </a:rPr>
              <a:t>要</a:t>
            </a:r>
            <a:r>
              <a:rPr lang="zh-TW" altLang="en-US" b="1" dirty="0" smtClean="0">
                <a:solidFill>
                  <a:srgbClr val="FF0000"/>
                </a:solidFill>
              </a:rPr>
              <a:t>及相關配套措施，以改善教學</a:t>
            </a:r>
            <a:r>
              <a:rPr lang="zh-TW" altLang="zh-TW" b="1" dirty="0" smtClean="0">
                <a:solidFill>
                  <a:srgbClr val="FF0000"/>
                </a:solidFill>
              </a:rPr>
              <a:t>問題，原則在</a:t>
            </a:r>
            <a:r>
              <a:rPr lang="en-US" altLang="zh-TW" b="1" dirty="0" smtClean="0">
                <a:solidFill>
                  <a:srgbClr val="FF0000"/>
                </a:solidFill>
              </a:rPr>
              <a:t>102</a:t>
            </a:r>
            <a:r>
              <a:rPr lang="zh-TW" altLang="zh-TW" b="1" dirty="0" smtClean="0">
                <a:solidFill>
                  <a:srgbClr val="FF0000"/>
                </a:solidFill>
              </a:rPr>
              <a:t>年</a:t>
            </a:r>
            <a:r>
              <a:rPr lang="en-US" altLang="zh-TW" b="1" dirty="0" smtClean="0">
                <a:solidFill>
                  <a:srgbClr val="FF0000"/>
                </a:solidFill>
              </a:rPr>
              <a:t>7</a:t>
            </a:r>
            <a:r>
              <a:rPr lang="zh-TW" altLang="zh-TW" b="1" dirty="0" smtClean="0">
                <a:solidFill>
                  <a:srgbClr val="FF0000"/>
                </a:solidFill>
              </a:rPr>
              <a:t>月底前循行政程序完成修訂發布事宜。</a:t>
            </a:r>
            <a:endParaRPr lang="zh-TW" altLang="en-US" b="1" dirty="0" smtClean="0">
              <a:solidFill>
                <a:srgbClr val="FF0000"/>
              </a:solidFill>
              <a:latin typeface="標楷體" pitchFamily="65" charset="-120"/>
            </a:endParaRPr>
          </a:p>
          <a:p>
            <a:pPr>
              <a:lnSpc>
                <a:spcPct val="90000"/>
              </a:lnSpc>
              <a:buFont typeface="Arial" pitchFamily="34" charset="0"/>
              <a:buNone/>
              <a:defRPr/>
            </a:pPr>
            <a:r>
              <a:rPr lang="en-US" altLang="zh-TW" b="1" dirty="0" smtClean="0">
                <a:latin typeface="標楷體" pitchFamily="65" charset="-120"/>
              </a:rPr>
              <a:t>5.</a:t>
            </a:r>
            <a:r>
              <a:rPr lang="zh-TW" altLang="en-US" dirty="0" smtClean="0">
                <a:latin typeface="標楷體" pitchFamily="65" charset="-120"/>
              </a:rPr>
              <a:t>預定</a:t>
            </a:r>
            <a:r>
              <a:rPr lang="en-US" altLang="zh-TW" dirty="0" smtClean="0">
                <a:latin typeface="標楷體" pitchFamily="65" charset="-120"/>
              </a:rPr>
              <a:t>102</a:t>
            </a:r>
            <a:r>
              <a:rPr lang="zh-TW" altLang="en-US" dirty="0" smtClean="0">
                <a:latin typeface="標楷體" pitchFamily="65" charset="-120"/>
              </a:rPr>
              <a:t>年完成十二年國民基本教育課程發展</a:t>
            </a:r>
            <a:r>
              <a:rPr lang="zh-TW" altLang="en-US" b="1" dirty="0" smtClean="0">
                <a:solidFill>
                  <a:srgbClr val="0000FF"/>
                </a:solidFill>
                <a:latin typeface="標楷體" pitchFamily="65" charset="-120"/>
              </a:rPr>
              <a:t>建議書</a:t>
            </a:r>
            <a:r>
              <a:rPr lang="zh-TW" altLang="en-US" b="1" dirty="0" smtClean="0">
                <a:solidFill>
                  <a:srgbClr val="FF0000"/>
                </a:solidFill>
                <a:latin typeface="標楷體" pitchFamily="65" charset="-120"/>
              </a:rPr>
              <a:t>及</a:t>
            </a:r>
            <a:r>
              <a:rPr lang="zh-TW" altLang="en-US" b="1" dirty="0" smtClean="0">
                <a:solidFill>
                  <a:srgbClr val="0000FF"/>
                </a:solidFill>
                <a:latin typeface="標楷體" pitchFamily="65" charset="-120"/>
              </a:rPr>
              <a:t>十二年國民基本教育課程體系指引</a:t>
            </a:r>
            <a:r>
              <a:rPr lang="zh-TW" altLang="en-US" b="1" dirty="0" smtClean="0">
                <a:solidFill>
                  <a:srgbClr val="FF0000"/>
                </a:solidFill>
                <a:latin typeface="標楷體" pitchFamily="65" charset="-120"/>
              </a:rPr>
              <a:t>，</a:t>
            </a:r>
            <a:r>
              <a:rPr lang="en-US" altLang="zh-TW" b="1" dirty="0" smtClean="0">
                <a:solidFill>
                  <a:srgbClr val="FF0000"/>
                </a:solidFill>
                <a:effectLst>
                  <a:outerShdw blurRad="38100" dist="38100" dir="2700000" algn="tl">
                    <a:srgbClr val="000000">
                      <a:alpha val="43137"/>
                    </a:srgbClr>
                  </a:outerShdw>
                </a:effectLst>
                <a:latin typeface="標楷體" pitchFamily="65" charset="-120"/>
              </a:rPr>
              <a:t>103</a:t>
            </a:r>
            <a:r>
              <a:rPr lang="zh-TW" altLang="en-US" b="1" dirty="0" smtClean="0">
                <a:solidFill>
                  <a:srgbClr val="FF0000"/>
                </a:solidFill>
                <a:effectLst>
                  <a:outerShdw blurRad="38100" dist="38100" dir="2700000" algn="tl">
                    <a:srgbClr val="000000">
                      <a:alpha val="43137"/>
                    </a:srgbClr>
                  </a:outerShdw>
                </a:effectLst>
                <a:latin typeface="標楷體" pitchFamily="65" charset="-120"/>
              </a:rPr>
              <a:t>年完成十二年國民基本教育課程綱要總綱</a:t>
            </a:r>
            <a:r>
              <a:rPr lang="zh-TW" altLang="en-US" b="1" dirty="0" smtClean="0">
                <a:solidFill>
                  <a:srgbClr val="FF0000"/>
                </a:solidFill>
                <a:latin typeface="標楷體" pitchFamily="65" charset="-120"/>
              </a:rPr>
              <a:t>，</a:t>
            </a:r>
            <a:r>
              <a:rPr lang="en-US" altLang="zh-TW" b="1" dirty="0" smtClean="0">
                <a:solidFill>
                  <a:srgbClr val="FF0000"/>
                </a:solidFill>
                <a:latin typeface="標楷體" pitchFamily="65" charset="-120"/>
              </a:rPr>
              <a:t>105</a:t>
            </a:r>
            <a:r>
              <a:rPr lang="zh-TW" altLang="en-US" b="1" dirty="0" smtClean="0">
                <a:solidFill>
                  <a:srgbClr val="FF0000"/>
                </a:solidFill>
                <a:latin typeface="標楷體" pitchFamily="65" charset="-120"/>
              </a:rPr>
              <a:t>年完成各教育階段之各領域</a:t>
            </a:r>
            <a:r>
              <a:rPr lang="en-US" altLang="zh-TW" b="1" dirty="0" smtClean="0">
                <a:solidFill>
                  <a:srgbClr val="FF0000"/>
                </a:solidFill>
                <a:latin typeface="標楷體" pitchFamily="65" charset="-120"/>
              </a:rPr>
              <a:t>/</a:t>
            </a:r>
            <a:r>
              <a:rPr lang="zh-TW" altLang="en-US" b="1" dirty="0" smtClean="0">
                <a:solidFill>
                  <a:srgbClr val="FF0000"/>
                </a:solidFill>
                <a:latin typeface="標楷體" pitchFamily="65" charset="-120"/>
              </a:rPr>
              <a:t>學科</a:t>
            </a:r>
            <a:r>
              <a:rPr lang="en-US" altLang="zh-TW" b="1" dirty="0" smtClean="0">
                <a:solidFill>
                  <a:srgbClr val="FF0000"/>
                </a:solidFill>
                <a:latin typeface="標楷體" pitchFamily="65" charset="-120"/>
              </a:rPr>
              <a:t>/</a:t>
            </a:r>
            <a:r>
              <a:rPr lang="zh-TW" altLang="en-US" b="1" dirty="0" smtClean="0">
                <a:solidFill>
                  <a:srgbClr val="FF0000"/>
                </a:solidFill>
                <a:latin typeface="標楷體" pitchFamily="65" charset="-120"/>
              </a:rPr>
              <a:t>群科課程綱要及</a:t>
            </a:r>
            <a:r>
              <a:rPr lang="zh-TW" altLang="en-US" b="1" dirty="0" smtClean="0">
                <a:solidFill>
                  <a:srgbClr val="0000FF"/>
                </a:solidFill>
                <a:latin typeface="標楷體" pitchFamily="65" charset="-120"/>
              </a:rPr>
              <a:t>十二年國民基本教育課程</a:t>
            </a:r>
            <a:r>
              <a:rPr lang="zh-TW" altLang="en-US" b="1" dirty="0" smtClean="0">
                <a:solidFill>
                  <a:srgbClr val="FF0000"/>
                </a:solidFill>
                <a:latin typeface="標楷體" pitchFamily="65" charset="-120"/>
              </a:rPr>
              <a:t>實踐的支持系統</a:t>
            </a:r>
            <a:r>
              <a:rPr lang="zh-TW" altLang="en-US" dirty="0" smtClean="0">
                <a:solidFill>
                  <a:srgbClr val="FF0000"/>
                </a:solidFill>
                <a:latin typeface="標楷體" pitchFamily="65" charset="-120"/>
              </a:rPr>
              <a:t> </a:t>
            </a:r>
            <a:r>
              <a:rPr lang="zh-TW" altLang="en-US" b="1" dirty="0" smtClean="0">
                <a:solidFill>
                  <a:srgbClr val="FF0000"/>
                </a:solidFill>
                <a:latin typeface="標楷體" pitchFamily="65" charset="-120"/>
              </a:rPr>
              <a:t>。</a:t>
            </a:r>
          </a:p>
          <a:p>
            <a:pPr>
              <a:lnSpc>
                <a:spcPct val="90000"/>
              </a:lnSpc>
              <a:buFont typeface="Arial" pitchFamily="34" charset="0"/>
              <a:buNone/>
              <a:defRPr/>
            </a:pPr>
            <a:r>
              <a:rPr lang="en-US" altLang="zh-TW" b="1" dirty="0" smtClean="0">
                <a:latin typeface="標楷體" pitchFamily="65" charset="-120"/>
              </a:rPr>
              <a:t>6.</a:t>
            </a:r>
            <a:r>
              <a:rPr lang="zh-TW" altLang="en-US" dirty="0" smtClean="0">
                <a:latin typeface="標楷體" pitchFamily="65" charset="-120"/>
              </a:rPr>
              <a:t>十二年國民基本教育諮詢會設有課程與教學組</a:t>
            </a:r>
            <a:r>
              <a:rPr lang="zh-TW" altLang="en-US" dirty="0" smtClean="0"/>
              <a:t>，會適時徵詢並納入各界意見</a:t>
            </a:r>
            <a:r>
              <a:rPr lang="zh-TW" altLang="en-US" b="1" dirty="0" smtClean="0"/>
              <a:t>。</a:t>
            </a:r>
            <a:endParaRPr lang="zh-TW" altLang="en-US" b="1" dirty="0" smtClean="0">
              <a:solidFill>
                <a:srgbClr val="FF0000"/>
              </a:solidFill>
              <a:latin typeface="標楷體" pitchFamily="65" charset="-120"/>
            </a:endParaRPr>
          </a:p>
          <a:p>
            <a:pPr marL="627063" indent="-627063" algn="just">
              <a:lnSpc>
                <a:spcPct val="90000"/>
              </a:lnSpc>
              <a:buFont typeface="Arial" pitchFamily="34" charset="0"/>
              <a:buNone/>
              <a:tabLst>
                <a:tab pos="7180263" algn="l"/>
              </a:tabLst>
              <a:defRPr/>
            </a:pPr>
            <a:endParaRPr lang="zh-TW" altLang="en-US" dirty="0" smtClean="0"/>
          </a:p>
          <a:p>
            <a:pPr>
              <a:defRPr/>
            </a:pPr>
            <a:endParaRPr lang="zh-TW" altLang="en-US" b="1" dirty="0" smtClean="0"/>
          </a:p>
          <a:p>
            <a:pPr>
              <a:defRPr/>
            </a:pPr>
            <a:endParaRPr lang="zh-TW" altLang="en-US" dirty="0"/>
          </a:p>
        </p:txBody>
      </p:sp>
      <p:sp>
        <p:nvSpPr>
          <p:cNvPr id="75781"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505CB3E2-D7A4-4DA7-B8C0-AD8B982D7E50}" type="slidenum">
              <a:rPr lang="en-US" altLang="zh-TW" sz="1200"/>
              <a:pPr algn="r" eaLnBrk="1" hangingPunct="1"/>
              <a:t>38</a:t>
            </a:fld>
            <a:endParaRPr lang="en-US" altLang="zh-TW"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B27FE04-3195-4E04-A015-9D3AC3B18B15}" type="slidenum">
              <a:rPr lang="zh-TW" altLang="en-US" smtClean="0"/>
              <a:pPr eaLnBrk="1" hangingPunct="1"/>
              <a:t>39</a:t>
            </a:fld>
            <a:endParaRPr lang="zh-TW" altLang="en-US" smtClean="0"/>
          </a:p>
        </p:txBody>
      </p:sp>
      <p:sp>
        <p:nvSpPr>
          <p:cNvPr id="76803"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b="1" dirty="0" smtClean="0">
                <a:solidFill>
                  <a:schemeClr val="hlink"/>
                </a:solidFill>
                <a:latin typeface="Arial" charset="0"/>
              </a:rPr>
              <a:t>1.</a:t>
            </a:r>
            <a:r>
              <a:rPr lang="zh-TW" altLang="en-US" b="1" dirty="0" smtClean="0">
                <a:solidFill>
                  <a:schemeClr val="hlink"/>
                </a:solidFill>
                <a:latin typeface="Arial" charset="0"/>
              </a:rPr>
              <a:t>各校學生因個人學習需求欲辦理轉學或轉科者，學校應依據「高級中等學校學生學籍管理要點」規定辦理。</a:t>
            </a:r>
            <a:endParaRPr lang="en-US" altLang="zh-TW" b="1" dirty="0" smtClean="0">
              <a:solidFill>
                <a:schemeClr val="hlink"/>
              </a:solidFill>
              <a:latin typeface="Arial" charset="0"/>
            </a:endParaRPr>
          </a:p>
          <a:p>
            <a:r>
              <a:rPr lang="en-US" altLang="zh-TW" b="1" dirty="0" smtClean="0">
                <a:solidFill>
                  <a:schemeClr val="hlink"/>
                </a:solidFill>
                <a:latin typeface="Arial" charset="0"/>
              </a:rPr>
              <a:t>2.</a:t>
            </a:r>
            <a:r>
              <a:rPr lang="zh-TW" altLang="en-US" b="1" dirty="0" smtClean="0">
                <a:solidFill>
                  <a:schemeClr val="hlink"/>
                </a:solidFill>
                <a:latin typeface="Arial" charset="0"/>
              </a:rPr>
              <a:t>為落實時十二年國民基本教育適性入學及適性揚才之核心理念，提供高中高職及五專學生特殊個案適性轉學，並配合學生性向、興趣及適性發展需要，刻正研議「高中高職及五專學生申請適性轉學、班實施計畫」。</a:t>
            </a:r>
          </a:p>
          <a:p>
            <a:endParaRPr lang="zh-TW" altLang="en-US" dirty="0" smtClean="0">
              <a:latin typeface="Arial" charset="0"/>
            </a:endParaRPr>
          </a:p>
        </p:txBody>
      </p:sp>
      <p:sp>
        <p:nvSpPr>
          <p:cNvPr id="76805"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7C1C3E43-5DCB-4347-8B1E-344EAD86CCF8}" type="slidenum">
              <a:rPr lang="en-US" altLang="zh-TW" sz="1200"/>
              <a:pPr algn="r" eaLnBrk="1" hangingPunct="1"/>
              <a:t>39</a:t>
            </a:fld>
            <a:endParaRPr lang="en-US" altLang="zh-TW"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8247752-B228-4C45-9827-E038D2B00BA1}" type="slidenum">
              <a:rPr lang="zh-TW" altLang="en-US" smtClean="0"/>
              <a:pPr eaLnBrk="1" hangingPunct="1"/>
              <a:t>40</a:t>
            </a:fld>
            <a:endParaRPr lang="zh-TW" altLang="en-US" smtClean="0"/>
          </a:p>
        </p:txBody>
      </p:sp>
      <p:sp>
        <p:nvSpPr>
          <p:cNvPr id="77827"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備忘稿版面配置區 2"/>
          <p:cNvSpPr>
            <a:spLocks noGrp="1"/>
          </p:cNvSpPr>
          <p:nvPr>
            <p:ph type="body" idx="1"/>
          </p:nvPr>
        </p:nvSpPr>
        <p:spPr bwMode="auto">
          <a:extLst/>
        </p:spPr>
        <p:txBody>
          <a:bodyPr wrap="square" numCol="1" anchor="t" anchorCtr="0" compatLnSpc="1">
            <a:prstTxWarp prst="textNoShape">
              <a:avLst/>
            </a:prstTxWarp>
          </a:bodyPr>
          <a:lstStyle/>
          <a:p>
            <a:pPr>
              <a:defRPr/>
            </a:pPr>
            <a:r>
              <a:rPr lang="zh-TW" altLang="en-US" b="1" dirty="0" smtClean="0">
                <a:latin typeface="標楷體" pitchFamily="65" charset="-120"/>
                <a:ea typeface="標楷體" pitchFamily="65" charset="-120"/>
              </a:rPr>
              <a:t>十二年國民基本教育之學生預計於</a:t>
            </a:r>
            <a:r>
              <a:rPr lang="en-US" altLang="zh-TW" b="1" dirty="0" smtClean="0">
                <a:solidFill>
                  <a:srgbClr val="FF0000"/>
                </a:solidFill>
                <a:latin typeface="標楷體" pitchFamily="65" charset="-120"/>
                <a:ea typeface="標楷體" pitchFamily="65" charset="-120"/>
              </a:rPr>
              <a:t>106</a:t>
            </a:r>
            <a:r>
              <a:rPr lang="zh-TW" altLang="en-US" b="1" dirty="0" smtClean="0">
                <a:solidFill>
                  <a:srgbClr val="FF0000"/>
                </a:solidFill>
                <a:latin typeface="標楷體" pitchFamily="65" charset="-120"/>
                <a:ea typeface="標楷體" pitchFamily="65" charset="-120"/>
              </a:rPr>
              <a:t>年</a:t>
            </a:r>
            <a:r>
              <a:rPr lang="zh-TW" altLang="en-US" b="1" dirty="0" smtClean="0">
                <a:latin typeface="標楷體" pitchFamily="65" charset="-120"/>
                <a:ea typeface="標楷體" pitchFamily="65" charset="-120"/>
              </a:rPr>
              <a:t>要進入大學，教育部已</a:t>
            </a: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啟動</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大學選才調整研議機制</a:t>
            </a:r>
            <a:r>
              <a:rPr lang="zh-TW" altLang="en-US" b="1" dirty="0" smtClean="0">
                <a:latin typeface="標楷體" pitchFamily="65" charset="-120"/>
                <a:ea typeface="標楷體" pitchFamily="65" charset="-120"/>
              </a:rPr>
              <a:t>，預定於</a:t>
            </a:r>
            <a:r>
              <a:rPr lang="en-US" altLang="zh-TW"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103</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年公告</a:t>
            </a:r>
            <a:r>
              <a:rPr lang="zh-TW" altLang="en-US" b="1" dirty="0" smtClean="0">
                <a:latin typeface="標楷體" pitchFamily="65" charset="-120"/>
                <a:ea typeface="標楷體" pitchFamily="65" charset="-120"/>
              </a:rPr>
              <a:t>研議結果。</a:t>
            </a:r>
            <a:endParaRPr lang="zh-TW" altLang="en-US" dirty="0" smtClean="0">
              <a:latin typeface="Arial" pitchFamily="34" charset="0"/>
            </a:endParaRPr>
          </a:p>
        </p:txBody>
      </p:sp>
      <p:sp>
        <p:nvSpPr>
          <p:cNvPr id="77829"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F227953A-FBFD-4758-8E2A-C48A0D9EFEEE}" type="slidenum">
              <a:rPr lang="en-US" altLang="zh-TW" sz="1200"/>
              <a:pPr algn="r" eaLnBrk="1" hangingPunct="1"/>
              <a:t>40</a:t>
            </a:fld>
            <a:endParaRPr lang="en-US" altLang="zh-TW"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4B3E0432-8F3A-4A25-B8E2-4E8CD9E38045}" type="slidenum">
              <a:rPr lang="zh-TW" altLang="en-US" smtClean="0"/>
              <a:pPr eaLnBrk="1" hangingPunct="1"/>
              <a:t>41</a:t>
            </a:fld>
            <a:endParaRPr lang="zh-TW" altLang="en-US" smtClean="0"/>
          </a:p>
        </p:txBody>
      </p:sp>
      <p:sp>
        <p:nvSpPr>
          <p:cNvPr id="78851"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備忘稿版面配置區 2"/>
          <p:cNvSpPr>
            <a:spLocks noGrp="1"/>
          </p:cNvSpPr>
          <p:nvPr>
            <p:ph type="body" idx="1"/>
          </p:nvPr>
        </p:nvSpPr>
        <p:spPr bwMode="auto">
          <a:extLst/>
        </p:spPr>
        <p:txBody>
          <a:bodyPr wrap="square" numCol="1" anchor="t" anchorCtr="0" compatLnSpc="1">
            <a:prstTxWarp prst="textNoShape">
              <a:avLst/>
            </a:prstTxWarp>
          </a:bodyPr>
          <a:lstStyle/>
          <a:p>
            <a:pPr>
              <a:defRPr/>
            </a:pPr>
            <a:r>
              <a:rPr lang="zh-TW" altLang="en-US" b="1" dirty="0" smtClean="0">
                <a:latin typeface="標楷體" pitchFamily="65" charset="-120"/>
                <a:ea typeface="標楷體" pitchFamily="65" charset="-120"/>
              </a:rPr>
              <a:t>十二年國民基本教育之學生預計於</a:t>
            </a:r>
            <a:r>
              <a:rPr lang="en-US" altLang="zh-TW" b="1" dirty="0" smtClean="0">
                <a:solidFill>
                  <a:srgbClr val="FF0000"/>
                </a:solidFill>
                <a:latin typeface="標楷體" pitchFamily="65" charset="-120"/>
                <a:ea typeface="標楷體" pitchFamily="65" charset="-120"/>
              </a:rPr>
              <a:t>106</a:t>
            </a:r>
            <a:r>
              <a:rPr lang="zh-TW" altLang="en-US" b="1" dirty="0" smtClean="0">
                <a:solidFill>
                  <a:srgbClr val="FF0000"/>
                </a:solidFill>
                <a:latin typeface="標楷體" pitchFamily="65" charset="-120"/>
                <a:ea typeface="標楷體" pitchFamily="65" charset="-120"/>
              </a:rPr>
              <a:t>年</a:t>
            </a:r>
            <a:r>
              <a:rPr lang="zh-TW" altLang="en-US" b="1" dirty="0" smtClean="0">
                <a:latin typeface="標楷體" pitchFamily="65" charset="-120"/>
                <a:ea typeface="標楷體" pitchFamily="65" charset="-120"/>
              </a:rPr>
              <a:t>要進入大學，教育部已</a:t>
            </a: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啟動</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大學選才調整研議機制</a:t>
            </a:r>
            <a:r>
              <a:rPr lang="zh-TW" altLang="en-US" b="1" dirty="0" smtClean="0">
                <a:latin typeface="標楷體" pitchFamily="65" charset="-120"/>
                <a:ea typeface="標楷體" pitchFamily="65" charset="-120"/>
              </a:rPr>
              <a:t>，預定於</a:t>
            </a:r>
            <a:r>
              <a:rPr lang="en-US" altLang="zh-TW"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103</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年公告</a:t>
            </a:r>
            <a:r>
              <a:rPr lang="zh-TW" altLang="en-US" b="1" dirty="0" smtClean="0">
                <a:latin typeface="標楷體" pitchFamily="65" charset="-120"/>
                <a:ea typeface="標楷體" pitchFamily="65" charset="-120"/>
              </a:rPr>
              <a:t>研議結果。</a:t>
            </a:r>
            <a:endParaRPr lang="zh-TW" altLang="en-US" dirty="0" smtClean="0">
              <a:latin typeface="Arial" pitchFamily="34" charset="0"/>
            </a:endParaRPr>
          </a:p>
        </p:txBody>
      </p:sp>
      <p:sp>
        <p:nvSpPr>
          <p:cNvPr id="78853"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83C3B74A-F9EC-406E-8EB6-856E61504B54}" type="slidenum">
              <a:rPr lang="en-US" altLang="zh-TW" sz="1200"/>
              <a:pPr algn="r" eaLnBrk="1" hangingPunct="1"/>
              <a:t>41</a:t>
            </a:fld>
            <a:endParaRPr lang="en-US" altLang="zh-TW"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6E66973-C2E2-4F04-94A7-409559BCEB3B}" type="slidenum">
              <a:rPr lang="zh-TW" altLang="en-US" smtClean="0"/>
              <a:pPr eaLnBrk="1" hangingPunct="1"/>
              <a:t>43</a:t>
            </a:fld>
            <a:endParaRPr lang="zh-TW" altLang="en-US" smtClean="0"/>
          </a:p>
        </p:txBody>
      </p:sp>
      <p:sp>
        <p:nvSpPr>
          <p:cNvPr id="80899"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nchor="b"/>
          <a:lstStyle>
            <a:lvl1pPr defTabSz="946150" eaLnBrk="0" hangingPunct="0">
              <a:defRPr kumimoji="1">
                <a:solidFill>
                  <a:schemeClr val="tx1"/>
                </a:solidFill>
                <a:latin typeface="Arial" charset="0"/>
                <a:ea typeface="新細明體" charset="-120"/>
              </a:defRPr>
            </a:lvl1pPr>
            <a:lvl2pPr marL="742950" indent="-285750" defTabSz="946150" eaLnBrk="0" hangingPunct="0">
              <a:defRPr kumimoji="1">
                <a:solidFill>
                  <a:schemeClr val="tx1"/>
                </a:solidFill>
                <a:latin typeface="Arial" charset="0"/>
                <a:ea typeface="新細明體" charset="-120"/>
              </a:defRPr>
            </a:lvl2pPr>
            <a:lvl3pPr marL="1143000" indent="-228600" defTabSz="946150" eaLnBrk="0" hangingPunct="0">
              <a:defRPr kumimoji="1">
                <a:solidFill>
                  <a:schemeClr val="tx1"/>
                </a:solidFill>
                <a:latin typeface="Arial" charset="0"/>
                <a:ea typeface="新細明體" charset="-120"/>
              </a:defRPr>
            </a:lvl3pPr>
            <a:lvl4pPr marL="1600200" indent="-228600" defTabSz="946150" eaLnBrk="0" hangingPunct="0">
              <a:defRPr kumimoji="1">
                <a:solidFill>
                  <a:schemeClr val="tx1"/>
                </a:solidFill>
                <a:latin typeface="Arial" charset="0"/>
                <a:ea typeface="新細明體" charset="-120"/>
              </a:defRPr>
            </a:lvl4pPr>
            <a:lvl5pPr marL="2057400" indent="-228600" defTabSz="946150" eaLnBrk="0" hangingPunct="0">
              <a:defRPr kumimoji="1">
                <a:solidFill>
                  <a:schemeClr val="tx1"/>
                </a:solidFill>
                <a:latin typeface="Arial" charset="0"/>
                <a:ea typeface="新細明體" charset="-120"/>
              </a:defRPr>
            </a:lvl5pPr>
            <a:lvl6pPr marL="2514600" indent="-228600" defTabSz="946150" eaLnBrk="0" fontAlgn="base" hangingPunct="0">
              <a:spcBef>
                <a:spcPct val="0"/>
              </a:spcBef>
              <a:spcAft>
                <a:spcPct val="0"/>
              </a:spcAft>
              <a:defRPr kumimoji="1">
                <a:solidFill>
                  <a:schemeClr val="tx1"/>
                </a:solidFill>
                <a:latin typeface="Arial" charset="0"/>
                <a:ea typeface="新細明體" charset="-120"/>
              </a:defRPr>
            </a:lvl6pPr>
            <a:lvl7pPr marL="2971800" indent="-228600" defTabSz="946150" eaLnBrk="0" fontAlgn="base" hangingPunct="0">
              <a:spcBef>
                <a:spcPct val="0"/>
              </a:spcBef>
              <a:spcAft>
                <a:spcPct val="0"/>
              </a:spcAft>
              <a:defRPr kumimoji="1">
                <a:solidFill>
                  <a:schemeClr val="tx1"/>
                </a:solidFill>
                <a:latin typeface="Arial" charset="0"/>
                <a:ea typeface="新細明體" charset="-120"/>
              </a:defRPr>
            </a:lvl7pPr>
            <a:lvl8pPr marL="3429000" indent="-228600" defTabSz="946150" eaLnBrk="0" fontAlgn="base" hangingPunct="0">
              <a:spcBef>
                <a:spcPct val="0"/>
              </a:spcBef>
              <a:spcAft>
                <a:spcPct val="0"/>
              </a:spcAft>
              <a:defRPr kumimoji="1">
                <a:solidFill>
                  <a:schemeClr val="tx1"/>
                </a:solidFill>
                <a:latin typeface="Arial" charset="0"/>
                <a:ea typeface="新細明體" charset="-120"/>
              </a:defRPr>
            </a:lvl8pPr>
            <a:lvl9pPr marL="3886200" indent="-228600" defTabSz="94615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285862E9-4CE8-4B95-95EE-E4FDAB4A4D51}" type="slidenum">
              <a:rPr lang="en-US" altLang="zh-TW" sz="1200"/>
              <a:pPr algn="r" eaLnBrk="1" hangingPunct="1"/>
              <a:t>43</a:t>
            </a:fld>
            <a:endParaRPr lang="en-US" altLang="zh-TW" sz="1200"/>
          </a:p>
        </p:txBody>
      </p:sp>
      <p:sp>
        <p:nvSpPr>
          <p:cNvPr id="80900"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nchor="b"/>
          <a:lstStyle>
            <a:lvl1pPr defTabSz="946150" eaLnBrk="0" hangingPunct="0">
              <a:defRPr kumimoji="1">
                <a:solidFill>
                  <a:schemeClr val="tx1"/>
                </a:solidFill>
                <a:latin typeface="Arial" charset="0"/>
                <a:ea typeface="新細明體" charset="-120"/>
              </a:defRPr>
            </a:lvl1pPr>
            <a:lvl2pPr marL="742950" indent="-285750" defTabSz="946150" eaLnBrk="0" hangingPunct="0">
              <a:defRPr kumimoji="1">
                <a:solidFill>
                  <a:schemeClr val="tx1"/>
                </a:solidFill>
                <a:latin typeface="Arial" charset="0"/>
                <a:ea typeface="新細明體" charset="-120"/>
              </a:defRPr>
            </a:lvl2pPr>
            <a:lvl3pPr marL="1143000" indent="-228600" defTabSz="946150" eaLnBrk="0" hangingPunct="0">
              <a:defRPr kumimoji="1">
                <a:solidFill>
                  <a:schemeClr val="tx1"/>
                </a:solidFill>
                <a:latin typeface="Arial" charset="0"/>
                <a:ea typeface="新細明體" charset="-120"/>
              </a:defRPr>
            </a:lvl3pPr>
            <a:lvl4pPr marL="1600200" indent="-228600" defTabSz="946150" eaLnBrk="0" hangingPunct="0">
              <a:defRPr kumimoji="1">
                <a:solidFill>
                  <a:schemeClr val="tx1"/>
                </a:solidFill>
                <a:latin typeface="Arial" charset="0"/>
                <a:ea typeface="新細明體" charset="-120"/>
              </a:defRPr>
            </a:lvl4pPr>
            <a:lvl5pPr marL="2057400" indent="-228600" defTabSz="946150" eaLnBrk="0" hangingPunct="0">
              <a:defRPr kumimoji="1">
                <a:solidFill>
                  <a:schemeClr val="tx1"/>
                </a:solidFill>
                <a:latin typeface="Arial" charset="0"/>
                <a:ea typeface="新細明體" charset="-120"/>
              </a:defRPr>
            </a:lvl5pPr>
            <a:lvl6pPr marL="2514600" indent="-228600" defTabSz="946150" eaLnBrk="0" fontAlgn="base" hangingPunct="0">
              <a:spcBef>
                <a:spcPct val="0"/>
              </a:spcBef>
              <a:spcAft>
                <a:spcPct val="0"/>
              </a:spcAft>
              <a:defRPr kumimoji="1">
                <a:solidFill>
                  <a:schemeClr val="tx1"/>
                </a:solidFill>
                <a:latin typeface="Arial" charset="0"/>
                <a:ea typeface="新細明體" charset="-120"/>
              </a:defRPr>
            </a:lvl6pPr>
            <a:lvl7pPr marL="2971800" indent="-228600" defTabSz="946150" eaLnBrk="0" fontAlgn="base" hangingPunct="0">
              <a:spcBef>
                <a:spcPct val="0"/>
              </a:spcBef>
              <a:spcAft>
                <a:spcPct val="0"/>
              </a:spcAft>
              <a:defRPr kumimoji="1">
                <a:solidFill>
                  <a:schemeClr val="tx1"/>
                </a:solidFill>
                <a:latin typeface="Arial" charset="0"/>
                <a:ea typeface="新細明體" charset="-120"/>
              </a:defRPr>
            </a:lvl7pPr>
            <a:lvl8pPr marL="3429000" indent="-228600" defTabSz="946150" eaLnBrk="0" fontAlgn="base" hangingPunct="0">
              <a:spcBef>
                <a:spcPct val="0"/>
              </a:spcBef>
              <a:spcAft>
                <a:spcPct val="0"/>
              </a:spcAft>
              <a:defRPr kumimoji="1">
                <a:solidFill>
                  <a:schemeClr val="tx1"/>
                </a:solidFill>
                <a:latin typeface="Arial" charset="0"/>
                <a:ea typeface="新細明體" charset="-120"/>
              </a:defRPr>
            </a:lvl8pPr>
            <a:lvl9pPr marL="3886200" indent="-228600" defTabSz="94615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890803FC-2044-4BF5-B0C8-6B52107C0748}" type="slidenum">
              <a:rPr lang="zh-TW" altLang="en-US" sz="1200"/>
              <a:pPr algn="r" eaLnBrk="1" hangingPunct="1"/>
              <a:t>43</a:t>
            </a:fld>
            <a:endParaRPr lang="en-US" altLang="zh-TW" sz="1200"/>
          </a:p>
        </p:txBody>
      </p:sp>
      <p:sp>
        <p:nvSpPr>
          <p:cNvPr id="809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xfrm>
            <a:off x="951365" y="746183"/>
            <a:ext cx="4904472" cy="3726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99332" name="投影片編號版面配置區 3"/>
          <p:cNvSpPr txBox="1">
            <a:spLocks noGrp="1"/>
          </p:cNvSpPr>
          <p:nvPr/>
        </p:nvSpPr>
        <p:spPr bwMode="auto">
          <a:xfrm>
            <a:off x="3855689" y="9441369"/>
            <a:ext cx="2949990" cy="49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0" tIns="47845" rIns="95690" bIns="47845" anchor="b"/>
          <a:lstStyle>
            <a:lvl1pPr defTabSz="990600" eaLnBrk="0" hangingPunct="0">
              <a:defRPr kumimoji="1">
                <a:solidFill>
                  <a:schemeClr val="tx1"/>
                </a:solidFill>
                <a:latin typeface="Arial" pitchFamily="34" charset="0"/>
                <a:ea typeface="新細明體" pitchFamily="18" charset="-120"/>
              </a:defRPr>
            </a:lvl1pPr>
            <a:lvl2pPr marL="742950" indent="-285750" defTabSz="990600" eaLnBrk="0" hangingPunct="0">
              <a:defRPr kumimoji="1">
                <a:solidFill>
                  <a:schemeClr val="tx1"/>
                </a:solidFill>
                <a:latin typeface="Arial" pitchFamily="34" charset="0"/>
                <a:ea typeface="新細明體" pitchFamily="18" charset="-120"/>
              </a:defRPr>
            </a:lvl2pPr>
            <a:lvl3pPr marL="1143000" indent="-228600" defTabSz="990600" eaLnBrk="0" hangingPunct="0">
              <a:defRPr kumimoji="1">
                <a:solidFill>
                  <a:schemeClr val="tx1"/>
                </a:solidFill>
                <a:latin typeface="Arial" pitchFamily="34" charset="0"/>
                <a:ea typeface="新細明體" pitchFamily="18" charset="-120"/>
              </a:defRPr>
            </a:lvl3pPr>
            <a:lvl4pPr marL="1600200" indent="-228600" defTabSz="990600" eaLnBrk="0" hangingPunct="0">
              <a:defRPr kumimoji="1">
                <a:solidFill>
                  <a:schemeClr val="tx1"/>
                </a:solidFill>
                <a:latin typeface="Arial" pitchFamily="34" charset="0"/>
                <a:ea typeface="新細明體" pitchFamily="18" charset="-120"/>
              </a:defRPr>
            </a:lvl4pPr>
            <a:lvl5pPr marL="2057400" indent="-228600" defTabSz="990600" eaLnBrk="0" hangingPunct="0">
              <a:defRPr kumimoji="1">
                <a:solidFill>
                  <a:schemeClr val="tx1"/>
                </a:solidFill>
                <a:latin typeface="Arial" pitchFamily="34" charset="0"/>
                <a:ea typeface="新細明體" pitchFamily="18" charset="-120"/>
              </a:defRPr>
            </a:lvl5pPr>
            <a:lvl6pPr marL="2514600" indent="-228600" defTabSz="990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90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90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90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AB5CE6-0DCC-4F87-BBFF-487526DC3542}" type="slidenum">
              <a:rPr lang="zh-TW" altLang="en-US" sz="1300"/>
              <a:pPr algn="r" eaLnBrk="1" hangingPunct="1"/>
              <a:t>47</a:t>
            </a:fld>
            <a:endParaRPr lang="en-US" altLang="zh-TW"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003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019" eaLnBrk="0" hangingPunct="0">
              <a:defRPr kumimoji="1">
                <a:solidFill>
                  <a:schemeClr val="tx1"/>
                </a:solidFill>
                <a:latin typeface="Arial" pitchFamily="34" charset="0"/>
                <a:ea typeface="新細明體" pitchFamily="18" charset="-120"/>
              </a:defRPr>
            </a:lvl1pPr>
            <a:lvl2pPr marL="717764" indent="-276063" defTabSz="957019" eaLnBrk="0" hangingPunct="0">
              <a:defRPr kumimoji="1">
                <a:solidFill>
                  <a:schemeClr val="tx1"/>
                </a:solidFill>
                <a:latin typeface="Arial" pitchFamily="34" charset="0"/>
                <a:ea typeface="新細明體" pitchFamily="18" charset="-120"/>
              </a:defRPr>
            </a:lvl2pPr>
            <a:lvl3pPr marL="1104252" indent="-220850" defTabSz="957019" eaLnBrk="0" hangingPunct="0">
              <a:defRPr kumimoji="1">
                <a:solidFill>
                  <a:schemeClr val="tx1"/>
                </a:solidFill>
                <a:latin typeface="Arial" pitchFamily="34" charset="0"/>
                <a:ea typeface="新細明體" pitchFamily="18" charset="-120"/>
              </a:defRPr>
            </a:lvl3pPr>
            <a:lvl4pPr marL="1545953" indent="-220850" defTabSz="957019" eaLnBrk="0" hangingPunct="0">
              <a:defRPr kumimoji="1">
                <a:solidFill>
                  <a:schemeClr val="tx1"/>
                </a:solidFill>
                <a:latin typeface="Arial" pitchFamily="34" charset="0"/>
                <a:ea typeface="新細明體" pitchFamily="18" charset="-120"/>
              </a:defRPr>
            </a:lvl4pPr>
            <a:lvl5pPr marL="1987654" indent="-220850" defTabSz="957019" eaLnBrk="0" hangingPunct="0">
              <a:defRPr kumimoji="1">
                <a:solidFill>
                  <a:schemeClr val="tx1"/>
                </a:solidFill>
                <a:latin typeface="Arial" pitchFamily="34" charset="0"/>
                <a:ea typeface="新細明體" pitchFamily="18" charset="-120"/>
              </a:defRPr>
            </a:lvl5pPr>
            <a:lvl6pPr marL="2429355"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6pPr>
            <a:lvl7pPr marL="2871056"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7pPr>
            <a:lvl8pPr marL="3312757"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8pPr>
            <a:lvl9pPr marL="3754458"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44777B21-7287-4612-A354-BB87743EAEF8}" type="slidenum">
              <a:rPr lang="zh-TW" altLang="en-US"/>
              <a:pPr eaLnBrk="1" hangingPunct="1"/>
              <a:t>49</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850" indent="-220850"/>
            <a:r>
              <a:rPr lang="en-US" altLang="zh-TW" b="1" smtClean="0">
                <a:solidFill>
                  <a:srgbClr val="000000"/>
                </a:solidFill>
              </a:rPr>
              <a:t>1.</a:t>
            </a:r>
            <a:r>
              <a:rPr lang="zh-TW" altLang="en-US" b="1" smtClean="0">
                <a:solidFill>
                  <a:srgbClr val="000000"/>
                </a:solidFill>
              </a:rPr>
              <a:t>入</a:t>
            </a:r>
            <a:r>
              <a:rPr kumimoji="1" lang="zh-TW" altLang="en-US" b="1" smtClean="0">
                <a:solidFill>
                  <a:srgbClr val="000000"/>
                </a:solidFill>
              </a:rPr>
              <a:t>學方式辦理順序</a:t>
            </a:r>
            <a:r>
              <a:rPr kumimoji="1" lang="en-US" altLang="zh-TW" b="1" smtClean="0">
                <a:solidFill>
                  <a:srgbClr val="000000"/>
                </a:solidFill>
              </a:rPr>
              <a:t>:</a:t>
            </a:r>
            <a:r>
              <a:rPr kumimoji="1" lang="zh-TW" altLang="zh-TW" b="1" smtClean="0"/>
              <a:t>免試入學作業分兩階段辦理，採全區聯合方式辦</a:t>
            </a:r>
            <a:r>
              <a:rPr kumimoji="1" lang="zh-TW" altLang="en-US" b="1" smtClean="0"/>
              <a:t>理</a:t>
            </a:r>
            <a:endParaRPr kumimoji="1" lang="zh-TW" altLang="en-US" smtClean="0">
              <a:solidFill>
                <a:srgbClr val="000000"/>
              </a:solidFill>
            </a:endParaRPr>
          </a:p>
          <a:p>
            <a:pPr marL="220850" indent="-220850"/>
            <a:r>
              <a:rPr lang="en-US" altLang="zh-TW" b="1" u="sng" smtClean="0"/>
              <a:t>2.</a:t>
            </a:r>
            <a:r>
              <a:rPr lang="zh-TW" altLang="en-US" b="1" u="sng" smtClean="0"/>
              <a:t>非本區各公私立國民中學畢業生</a:t>
            </a:r>
            <a:r>
              <a:rPr lang="zh-TW" altLang="en-US" smtClean="0"/>
              <a:t>，但具以下四種特殊情形且未參加他區免試入學之學生，經本區高中高職免試入學委員會審核通過者得參加本區免試入學：</a:t>
            </a:r>
          </a:p>
          <a:p>
            <a:pPr marL="220850" indent="-220850"/>
            <a:r>
              <a:rPr lang="en-US" altLang="zh-TW" smtClean="0"/>
              <a:t>(</a:t>
            </a:r>
            <a:r>
              <a:rPr lang="zh-TW" altLang="en-US" smtClean="0"/>
              <a:t>一</a:t>
            </a:r>
            <a:r>
              <a:rPr lang="en-US" altLang="zh-TW" smtClean="0"/>
              <a:t>)</a:t>
            </a:r>
            <a:r>
              <a:rPr lang="zh-TW" altLang="en-US" smtClean="0"/>
              <a:t>學生就讀或畢業國中學籍所在免試就學區，未設置</a:t>
            </a:r>
          </a:p>
          <a:p>
            <a:pPr marL="220850" indent="-220850"/>
            <a:r>
              <a:rPr lang="zh-TW" altLang="en-US" smtClean="0"/>
              <a:t>    學生適性選擇之高中職課程群別或產業特殊需求類</a:t>
            </a:r>
          </a:p>
          <a:p>
            <a:pPr marL="220850" indent="-220850"/>
            <a:r>
              <a:rPr lang="zh-TW" altLang="en-US" smtClean="0"/>
              <a:t>    科者。</a:t>
            </a:r>
          </a:p>
          <a:p>
            <a:pPr marL="220850" indent="-220850"/>
            <a:r>
              <a:rPr lang="en-US" altLang="zh-TW" smtClean="0"/>
              <a:t>(</a:t>
            </a:r>
            <a:r>
              <a:rPr lang="zh-TW" altLang="en-US" smtClean="0"/>
              <a:t>二</a:t>
            </a:r>
            <a:r>
              <a:rPr lang="en-US" altLang="zh-TW" smtClean="0"/>
              <a:t>)</a:t>
            </a:r>
            <a:r>
              <a:rPr lang="zh-TW" altLang="en-US" smtClean="0"/>
              <a:t>學生因搬家遷徙至本區居住者（檢附具體證明文件</a:t>
            </a:r>
            <a:r>
              <a:rPr lang="en-US" altLang="zh-TW" smtClean="0"/>
              <a:t>)</a:t>
            </a:r>
            <a:endParaRPr lang="zh-TW" altLang="en-US" smtClean="0"/>
          </a:p>
          <a:p>
            <a:pPr marL="220850" indent="-220850"/>
            <a:r>
              <a:rPr lang="en-US" altLang="zh-TW" smtClean="0"/>
              <a:t>(</a:t>
            </a:r>
            <a:r>
              <a:rPr lang="zh-TW" altLang="en-US" smtClean="0"/>
              <a:t>三</a:t>
            </a:r>
            <a:r>
              <a:rPr lang="en-US" altLang="zh-TW" smtClean="0"/>
              <a:t>)</a:t>
            </a:r>
            <a:r>
              <a:rPr lang="zh-TW" altLang="en-US" smtClean="0"/>
              <a:t>學生在國中階段跨區就學，但未遷移戶籍，擬申請</a:t>
            </a:r>
          </a:p>
          <a:p>
            <a:pPr marL="220850" indent="-220850"/>
            <a:r>
              <a:rPr lang="zh-TW" altLang="en-US" smtClean="0"/>
              <a:t>    返回在本區戶籍所在地就讀高中職者（檢附具體證</a:t>
            </a:r>
          </a:p>
          <a:p>
            <a:pPr marL="220850" indent="-220850"/>
            <a:r>
              <a:rPr lang="zh-TW" altLang="en-US" smtClean="0"/>
              <a:t>    明文件）。</a:t>
            </a:r>
          </a:p>
          <a:p>
            <a:pPr marL="220850" indent="-220850"/>
            <a:r>
              <a:rPr lang="en-US" altLang="zh-TW" smtClean="0"/>
              <a:t>(</a:t>
            </a:r>
            <a:r>
              <a:rPr lang="zh-TW" altLang="en-US" smtClean="0"/>
              <a:t>四</a:t>
            </a:r>
            <a:r>
              <a:rPr lang="en-US" altLang="zh-TW" smtClean="0"/>
              <a:t>)</a:t>
            </a:r>
            <a:r>
              <a:rPr lang="zh-TW" altLang="en-US" smtClean="0"/>
              <a:t>其他特殊因素</a:t>
            </a:r>
            <a:r>
              <a:rPr lang="en-US" altLang="zh-TW" smtClean="0"/>
              <a:t>(</a:t>
            </a:r>
            <a:r>
              <a:rPr lang="zh-TW" altLang="en-US" smtClean="0"/>
              <a:t>由本區高中高職免試入學委員會審查</a:t>
            </a:r>
            <a:r>
              <a:rPr lang="en-US" altLang="zh-TW" smtClean="0"/>
              <a:t>)</a:t>
            </a:r>
            <a:endParaRPr lang="zh-TW" altLang="en-US" smtClean="0"/>
          </a:p>
          <a:p>
            <a:pPr marL="220850" indent="-220850"/>
            <a:endParaRPr lang="zh-TW" altLang="en-US" b="1" smtClean="0">
              <a:solidFill>
                <a:srgbClr val="FF0000"/>
              </a:solidFill>
            </a:endParaRPr>
          </a:p>
          <a:p>
            <a:pPr marL="220850" indent="-220850"/>
            <a:endParaRPr lang="zh-TW"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清楚標示</a:t>
            </a:r>
            <a:r>
              <a:rPr lang="en-US" altLang="zh-TW" smtClean="0"/>
              <a:t>-2.</a:t>
            </a:r>
            <a:r>
              <a:rPr lang="zh-TW" altLang="en-US" smtClean="0"/>
              <a:t>多元學習表現</a:t>
            </a:r>
          </a:p>
          <a:p>
            <a:endParaRPr lang="zh-TW" altLang="en-US" smtClean="0"/>
          </a:p>
        </p:txBody>
      </p:sp>
      <p:sp>
        <p:nvSpPr>
          <p:cNvPr id="1024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019" eaLnBrk="0" hangingPunct="0">
              <a:defRPr kumimoji="1">
                <a:solidFill>
                  <a:schemeClr val="tx1"/>
                </a:solidFill>
                <a:latin typeface="Arial" pitchFamily="34" charset="0"/>
                <a:ea typeface="新細明體" pitchFamily="18" charset="-120"/>
              </a:defRPr>
            </a:lvl1pPr>
            <a:lvl2pPr marL="717764" indent="-276063" defTabSz="957019" eaLnBrk="0" hangingPunct="0">
              <a:defRPr kumimoji="1">
                <a:solidFill>
                  <a:schemeClr val="tx1"/>
                </a:solidFill>
                <a:latin typeface="Arial" pitchFamily="34" charset="0"/>
                <a:ea typeface="新細明體" pitchFamily="18" charset="-120"/>
              </a:defRPr>
            </a:lvl2pPr>
            <a:lvl3pPr marL="1104252" indent="-220850" defTabSz="957019" eaLnBrk="0" hangingPunct="0">
              <a:defRPr kumimoji="1">
                <a:solidFill>
                  <a:schemeClr val="tx1"/>
                </a:solidFill>
                <a:latin typeface="Arial" pitchFamily="34" charset="0"/>
                <a:ea typeface="新細明體" pitchFamily="18" charset="-120"/>
              </a:defRPr>
            </a:lvl3pPr>
            <a:lvl4pPr marL="1545953" indent="-220850" defTabSz="957019" eaLnBrk="0" hangingPunct="0">
              <a:defRPr kumimoji="1">
                <a:solidFill>
                  <a:schemeClr val="tx1"/>
                </a:solidFill>
                <a:latin typeface="Arial" pitchFamily="34" charset="0"/>
                <a:ea typeface="新細明體" pitchFamily="18" charset="-120"/>
              </a:defRPr>
            </a:lvl4pPr>
            <a:lvl5pPr marL="1987654" indent="-220850" defTabSz="957019" eaLnBrk="0" hangingPunct="0">
              <a:defRPr kumimoji="1">
                <a:solidFill>
                  <a:schemeClr val="tx1"/>
                </a:solidFill>
                <a:latin typeface="Arial" pitchFamily="34" charset="0"/>
                <a:ea typeface="新細明體" pitchFamily="18" charset="-120"/>
              </a:defRPr>
            </a:lvl5pPr>
            <a:lvl6pPr marL="2429355"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6pPr>
            <a:lvl7pPr marL="2871056"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7pPr>
            <a:lvl8pPr marL="3312757"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8pPr>
            <a:lvl9pPr marL="3754458"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259A7E29-9856-472F-B039-874F47B35B89}" type="slidenum">
              <a:rPr lang="zh-TW" altLang="en-US"/>
              <a:pPr eaLnBrk="1" hangingPunct="1"/>
              <a:t>56</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5E797B9-064C-49FC-85BC-907F36627DA1}" type="slidenum">
              <a:rPr lang="zh-TW" altLang="en-US" smtClean="0"/>
              <a:pPr eaLnBrk="1" hangingPunct="1"/>
              <a:t>6</a:t>
            </a:fld>
            <a:endParaRPr lang="zh-TW" altLang="en-US" smtClean="0"/>
          </a:p>
        </p:txBody>
      </p:sp>
      <p:sp>
        <p:nvSpPr>
          <p:cNvPr id="57347"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latin typeface="Arial" charset="0"/>
              </a:rPr>
              <a:t>1.</a:t>
            </a:r>
            <a:r>
              <a:rPr lang="zh-TW" altLang="en-US" smtClean="0">
                <a:latin typeface="Arial" charset="0"/>
              </a:rPr>
              <a:t>聯考入學、多元入學均為以</a:t>
            </a:r>
            <a:r>
              <a:rPr lang="en-US" altLang="zh-TW" smtClean="0">
                <a:latin typeface="Arial" charset="0"/>
              </a:rPr>
              <a:t>『</a:t>
            </a:r>
            <a:r>
              <a:rPr lang="zh-TW" altLang="en-US" smtClean="0">
                <a:latin typeface="Arial" charset="0"/>
              </a:rPr>
              <a:t>考試</a:t>
            </a:r>
            <a:r>
              <a:rPr lang="en-US" altLang="zh-TW" smtClean="0">
                <a:latin typeface="Arial" charset="0"/>
              </a:rPr>
              <a:t>』</a:t>
            </a:r>
            <a:r>
              <a:rPr lang="zh-TW" altLang="en-US" smtClean="0">
                <a:latin typeface="Arial" charset="0"/>
              </a:rPr>
              <a:t>為主的入學，形成考試引導教學，獨尊</a:t>
            </a:r>
            <a:r>
              <a:rPr lang="en-US" altLang="zh-TW" smtClean="0">
                <a:latin typeface="Arial" charset="0"/>
              </a:rPr>
              <a:t>『</a:t>
            </a:r>
            <a:r>
              <a:rPr lang="zh-TW" altLang="en-US" smtClean="0">
                <a:latin typeface="Arial" charset="0"/>
              </a:rPr>
              <a:t>智育</a:t>
            </a:r>
            <a:r>
              <a:rPr lang="en-US" altLang="zh-TW" smtClean="0">
                <a:latin typeface="Arial" charset="0"/>
              </a:rPr>
              <a:t>』</a:t>
            </a:r>
            <a:r>
              <a:rPr lang="zh-TW" altLang="en-US" smtClean="0">
                <a:latin typeface="Arial" charset="0"/>
              </a:rPr>
              <a:t>發展，導致學生有過度升學壓力；教師被迫以考試引導教學；學校無法正常教學，課程產生主科、副科區分。</a:t>
            </a:r>
            <a:endParaRPr lang="en-US" altLang="zh-TW" smtClean="0">
              <a:latin typeface="Arial" charset="0"/>
            </a:endParaRPr>
          </a:p>
          <a:p>
            <a:r>
              <a:rPr lang="en-US" altLang="zh-TW" smtClean="0">
                <a:latin typeface="Arial" charset="0"/>
              </a:rPr>
              <a:t>2.</a:t>
            </a:r>
            <a:r>
              <a:rPr lang="zh-TW" altLang="en-US" smtClean="0">
                <a:latin typeface="Arial" charset="0"/>
              </a:rPr>
              <a:t>推動十二年國民基本教育著重適性入學，引導國中較學正常化、活化教學。</a:t>
            </a:r>
          </a:p>
        </p:txBody>
      </p:sp>
      <p:sp>
        <p:nvSpPr>
          <p:cNvPr id="57349"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1225" eaLnBrk="0" hangingPunct="0">
              <a:defRPr kumimoji="1">
                <a:solidFill>
                  <a:schemeClr val="tx1"/>
                </a:solidFill>
                <a:latin typeface="Arial" charset="0"/>
                <a:ea typeface="新細明體" charset="-120"/>
              </a:defRPr>
            </a:lvl1pPr>
            <a:lvl2pPr marL="742950" indent="-285750" defTabSz="911225" eaLnBrk="0" hangingPunct="0">
              <a:defRPr kumimoji="1">
                <a:solidFill>
                  <a:schemeClr val="tx1"/>
                </a:solidFill>
                <a:latin typeface="Arial" charset="0"/>
                <a:ea typeface="新細明體" charset="-120"/>
              </a:defRPr>
            </a:lvl2pPr>
            <a:lvl3pPr marL="1143000" indent="-228600" defTabSz="911225" eaLnBrk="0" hangingPunct="0">
              <a:defRPr kumimoji="1">
                <a:solidFill>
                  <a:schemeClr val="tx1"/>
                </a:solidFill>
                <a:latin typeface="Arial" charset="0"/>
                <a:ea typeface="新細明體" charset="-120"/>
              </a:defRPr>
            </a:lvl3pPr>
            <a:lvl4pPr marL="1600200" indent="-228600" defTabSz="911225" eaLnBrk="0" hangingPunct="0">
              <a:defRPr kumimoji="1">
                <a:solidFill>
                  <a:schemeClr val="tx1"/>
                </a:solidFill>
                <a:latin typeface="Arial" charset="0"/>
                <a:ea typeface="新細明體" charset="-120"/>
              </a:defRPr>
            </a:lvl4pPr>
            <a:lvl5pPr marL="2057400" indent="-228600" defTabSz="911225" eaLnBrk="0" hangingPunct="0">
              <a:defRPr kumimoji="1">
                <a:solidFill>
                  <a:schemeClr val="tx1"/>
                </a:solidFill>
                <a:latin typeface="Arial" charset="0"/>
                <a:ea typeface="新細明體" charset="-120"/>
              </a:defRPr>
            </a:lvl5pPr>
            <a:lvl6pPr marL="2514600" indent="-228600" defTabSz="911225"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1225"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1225"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1225"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5BAC0FD4-2949-4F96-B61D-F71DF565C7E1}" type="slidenum">
              <a:rPr lang="en-US" altLang="zh-TW" sz="1200"/>
              <a:pPr algn="r" eaLnBrk="1" hangingPunct="1"/>
              <a:t>6</a:t>
            </a:fld>
            <a:endParaRPr lang="en-US" altLang="zh-TW"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清楚標示</a:t>
            </a:r>
            <a:r>
              <a:rPr lang="en-US" altLang="zh-TW" smtClean="0"/>
              <a:t>-2.</a:t>
            </a:r>
            <a:r>
              <a:rPr lang="zh-TW" altLang="en-US" smtClean="0"/>
              <a:t>多元學習表現</a:t>
            </a:r>
          </a:p>
          <a:p>
            <a:endParaRPr lang="zh-TW" altLang="en-US" smtClean="0"/>
          </a:p>
        </p:txBody>
      </p:sp>
      <p:sp>
        <p:nvSpPr>
          <p:cNvPr id="1034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019" eaLnBrk="0" hangingPunct="0">
              <a:defRPr kumimoji="1">
                <a:solidFill>
                  <a:schemeClr val="tx1"/>
                </a:solidFill>
                <a:latin typeface="Arial" pitchFamily="34" charset="0"/>
                <a:ea typeface="新細明體" pitchFamily="18" charset="-120"/>
              </a:defRPr>
            </a:lvl1pPr>
            <a:lvl2pPr marL="717764" indent="-276063" defTabSz="957019" eaLnBrk="0" hangingPunct="0">
              <a:defRPr kumimoji="1">
                <a:solidFill>
                  <a:schemeClr val="tx1"/>
                </a:solidFill>
                <a:latin typeface="Arial" pitchFamily="34" charset="0"/>
                <a:ea typeface="新細明體" pitchFamily="18" charset="-120"/>
              </a:defRPr>
            </a:lvl2pPr>
            <a:lvl3pPr marL="1104252" indent="-220850" defTabSz="957019" eaLnBrk="0" hangingPunct="0">
              <a:defRPr kumimoji="1">
                <a:solidFill>
                  <a:schemeClr val="tx1"/>
                </a:solidFill>
                <a:latin typeface="Arial" pitchFamily="34" charset="0"/>
                <a:ea typeface="新細明體" pitchFamily="18" charset="-120"/>
              </a:defRPr>
            </a:lvl3pPr>
            <a:lvl4pPr marL="1545953" indent="-220850" defTabSz="957019" eaLnBrk="0" hangingPunct="0">
              <a:defRPr kumimoji="1">
                <a:solidFill>
                  <a:schemeClr val="tx1"/>
                </a:solidFill>
                <a:latin typeface="Arial" pitchFamily="34" charset="0"/>
                <a:ea typeface="新細明體" pitchFamily="18" charset="-120"/>
              </a:defRPr>
            </a:lvl4pPr>
            <a:lvl5pPr marL="1987654" indent="-220850" defTabSz="957019" eaLnBrk="0" hangingPunct="0">
              <a:defRPr kumimoji="1">
                <a:solidFill>
                  <a:schemeClr val="tx1"/>
                </a:solidFill>
                <a:latin typeface="Arial" pitchFamily="34" charset="0"/>
                <a:ea typeface="新細明體" pitchFamily="18" charset="-120"/>
              </a:defRPr>
            </a:lvl5pPr>
            <a:lvl6pPr marL="2429355"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6pPr>
            <a:lvl7pPr marL="2871056"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7pPr>
            <a:lvl8pPr marL="3312757"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8pPr>
            <a:lvl9pPr marL="3754458"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0D034556-0362-4B18-9D1E-2D156FBEF075}" type="slidenum">
              <a:rPr lang="zh-TW" altLang="en-US"/>
              <a:pPr eaLnBrk="1" hangingPunct="1"/>
              <a:t>57</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清楚標示</a:t>
            </a:r>
            <a:r>
              <a:rPr lang="en-US" altLang="zh-TW" smtClean="0"/>
              <a:t>-2.</a:t>
            </a:r>
            <a:r>
              <a:rPr lang="zh-TW" altLang="en-US" smtClean="0"/>
              <a:t>多元學習表現</a:t>
            </a:r>
          </a:p>
          <a:p>
            <a:endParaRPr lang="zh-TW" altLang="en-US" smtClean="0"/>
          </a:p>
        </p:txBody>
      </p:sp>
      <p:sp>
        <p:nvSpPr>
          <p:cNvPr id="1044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019" eaLnBrk="0" hangingPunct="0">
              <a:defRPr kumimoji="1">
                <a:solidFill>
                  <a:schemeClr val="tx1"/>
                </a:solidFill>
                <a:latin typeface="Arial" pitchFamily="34" charset="0"/>
                <a:ea typeface="新細明體" pitchFamily="18" charset="-120"/>
              </a:defRPr>
            </a:lvl1pPr>
            <a:lvl2pPr marL="717764" indent="-276063" defTabSz="957019" eaLnBrk="0" hangingPunct="0">
              <a:defRPr kumimoji="1">
                <a:solidFill>
                  <a:schemeClr val="tx1"/>
                </a:solidFill>
                <a:latin typeface="Arial" pitchFamily="34" charset="0"/>
                <a:ea typeface="新細明體" pitchFamily="18" charset="-120"/>
              </a:defRPr>
            </a:lvl2pPr>
            <a:lvl3pPr marL="1104252" indent="-220850" defTabSz="957019" eaLnBrk="0" hangingPunct="0">
              <a:defRPr kumimoji="1">
                <a:solidFill>
                  <a:schemeClr val="tx1"/>
                </a:solidFill>
                <a:latin typeface="Arial" pitchFamily="34" charset="0"/>
                <a:ea typeface="新細明體" pitchFamily="18" charset="-120"/>
              </a:defRPr>
            </a:lvl3pPr>
            <a:lvl4pPr marL="1545953" indent="-220850" defTabSz="957019" eaLnBrk="0" hangingPunct="0">
              <a:defRPr kumimoji="1">
                <a:solidFill>
                  <a:schemeClr val="tx1"/>
                </a:solidFill>
                <a:latin typeface="Arial" pitchFamily="34" charset="0"/>
                <a:ea typeface="新細明體" pitchFamily="18" charset="-120"/>
              </a:defRPr>
            </a:lvl4pPr>
            <a:lvl5pPr marL="1987654" indent="-220850" defTabSz="957019" eaLnBrk="0" hangingPunct="0">
              <a:defRPr kumimoji="1">
                <a:solidFill>
                  <a:schemeClr val="tx1"/>
                </a:solidFill>
                <a:latin typeface="Arial" pitchFamily="34" charset="0"/>
                <a:ea typeface="新細明體" pitchFamily="18" charset="-120"/>
              </a:defRPr>
            </a:lvl5pPr>
            <a:lvl6pPr marL="2429355"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6pPr>
            <a:lvl7pPr marL="2871056"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7pPr>
            <a:lvl8pPr marL="3312757"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8pPr>
            <a:lvl9pPr marL="3754458"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9BE548EB-08BE-4399-8DA5-46CE1143DEF2}" type="slidenum">
              <a:rPr lang="zh-TW" altLang="en-US"/>
              <a:pPr eaLnBrk="1" hangingPunct="1"/>
              <a:t>58</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清楚標示</a:t>
            </a:r>
            <a:r>
              <a:rPr lang="en-US" altLang="zh-TW" smtClean="0"/>
              <a:t>-2.</a:t>
            </a:r>
            <a:r>
              <a:rPr lang="zh-TW" altLang="en-US" smtClean="0"/>
              <a:t>多元學習表現</a:t>
            </a:r>
          </a:p>
          <a:p>
            <a:endParaRPr lang="zh-TW" altLang="en-US" smtClean="0"/>
          </a:p>
        </p:txBody>
      </p:sp>
      <p:sp>
        <p:nvSpPr>
          <p:cNvPr id="1054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019" eaLnBrk="0" hangingPunct="0">
              <a:defRPr kumimoji="1">
                <a:solidFill>
                  <a:schemeClr val="tx1"/>
                </a:solidFill>
                <a:latin typeface="Arial" pitchFamily="34" charset="0"/>
                <a:ea typeface="新細明體" pitchFamily="18" charset="-120"/>
              </a:defRPr>
            </a:lvl1pPr>
            <a:lvl2pPr marL="717764" indent="-276063" defTabSz="957019" eaLnBrk="0" hangingPunct="0">
              <a:defRPr kumimoji="1">
                <a:solidFill>
                  <a:schemeClr val="tx1"/>
                </a:solidFill>
                <a:latin typeface="Arial" pitchFamily="34" charset="0"/>
                <a:ea typeface="新細明體" pitchFamily="18" charset="-120"/>
              </a:defRPr>
            </a:lvl2pPr>
            <a:lvl3pPr marL="1104252" indent="-220850" defTabSz="957019" eaLnBrk="0" hangingPunct="0">
              <a:defRPr kumimoji="1">
                <a:solidFill>
                  <a:schemeClr val="tx1"/>
                </a:solidFill>
                <a:latin typeface="Arial" pitchFamily="34" charset="0"/>
                <a:ea typeface="新細明體" pitchFamily="18" charset="-120"/>
              </a:defRPr>
            </a:lvl3pPr>
            <a:lvl4pPr marL="1545953" indent="-220850" defTabSz="957019" eaLnBrk="0" hangingPunct="0">
              <a:defRPr kumimoji="1">
                <a:solidFill>
                  <a:schemeClr val="tx1"/>
                </a:solidFill>
                <a:latin typeface="Arial" pitchFamily="34" charset="0"/>
                <a:ea typeface="新細明體" pitchFamily="18" charset="-120"/>
              </a:defRPr>
            </a:lvl4pPr>
            <a:lvl5pPr marL="1987654" indent="-220850" defTabSz="957019" eaLnBrk="0" hangingPunct="0">
              <a:defRPr kumimoji="1">
                <a:solidFill>
                  <a:schemeClr val="tx1"/>
                </a:solidFill>
                <a:latin typeface="Arial" pitchFamily="34" charset="0"/>
                <a:ea typeface="新細明體" pitchFamily="18" charset="-120"/>
              </a:defRPr>
            </a:lvl5pPr>
            <a:lvl6pPr marL="2429355"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6pPr>
            <a:lvl7pPr marL="2871056"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7pPr>
            <a:lvl8pPr marL="3312757"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8pPr>
            <a:lvl9pPr marL="3754458"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BE8FC2C6-E47D-4224-AD3C-61DBE05D0F19}" type="slidenum">
              <a:rPr lang="zh-TW" altLang="en-US"/>
              <a:pPr eaLnBrk="1" hangingPunct="1"/>
              <a:t>59</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清楚標示</a:t>
            </a:r>
            <a:r>
              <a:rPr lang="en-US" altLang="zh-TW" smtClean="0"/>
              <a:t>-2.</a:t>
            </a:r>
            <a:r>
              <a:rPr lang="zh-TW" altLang="en-US" smtClean="0"/>
              <a:t>多元學習表現</a:t>
            </a:r>
          </a:p>
          <a:p>
            <a:endParaRPr lang="zh-TW" altLang="en-US" smtClean="0"/>
          </a:p>
        </p:txBody>
      </p:sp>
      <p:sp>
        <p:nvSpPr>
          <p:cNvPr id="1054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019" eaLnBrk="0" hangingPunct="0">
              <a:defRPr kumimoji="1">
                <a:solidFill>
                  <a:schemeClr val="tx1"/>
                </a:solidFill>
                <a:latin typeface="Arial" pitchFamily="34" charset="0"/>
                <a:ea typeface="新細明體" pitchFamily="18" charset="-120"/>
              </a:defRPr>
            </a:lvl1pPr>
            <a:lvl2pPr marL="717764" indent="-276063" defTabSz="957019" eaLnBrk="0" hangingPunct="0">
              <a:defRPr kumimoji="1">
                <a:solidFill>
                  <a:schemeClr val="tx1"/>
                </a:solidFill>
                <a:latin typeface="Arial" pitchFamily="34" charset="0"/>
                <a:ea typeface="新細明體" pitchFamily="18" charset="-120"/>
              </a:defRPr>
            </a:lvl2pPr>
            <a:lvl3pPr marL="1104252" indent="-220850" defTabSz="957019" eaLnBrk="0" hangingPunct="0">
              <a:defRPr kumimoji="1">
                <a:solidFill>
                  <a:schemeClr val="tx1"/>
                </a:solidFill>
                <a:latin typeface="Arial" pitchFamily="34" charset="0"/>
                <a:ea typeface="新細明體" pitchFamily="18" charset="-120"/>
              </a:defRPr>
            </a:lvl3pPr>
            <a:lvl4pPr marL="1545953" indent="-220850" defTabSz="957019" eaLnBrk="0" hangingPunct="0">
              <a:defRPr kumimoji="1">
                <a:solidFill>
                  <a:schemeClr val="tx1"/>
                </a:solidFill>
                <a:latin typeface="Arial" pitchFamily="34" charset="0"/>
                <a:ea typeface="新細明體" pitchFamily="18" charset="-120"/>
              </a:defRPr>
            </a:lvl4pPr>
            <a:lvl5pPr marL="1987654" indent="-220850" defTabSz="957019" eaLnBrk="0" hangingPunct="0">
              <a:defRPr kumimoji="1">
                <a:solidFill>
                  <a:schemeClr val="tx1"/>
                </a:solidFill>
                <a:latin typeface="Arial" pitchFamily="34" charset="0"/>
                <a:ea typeface="新細明體" pitchFamily="18" charset="-120"/>
              </a:defRPr>
            </a:lvl5pPr>
            <a:lvl6pPr marL="2429355"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6pPr>
            <a:lvl7pPr marL="2871056"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7pPr>
            <a:lvl8pPr marL="3312757"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8pPr>
            <a:lvl9pPr marL="3754458"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BE8FC2C6-E47D-4224-AD3C-61DBE05D0F19}" type="slidenum">
              <a:rPr lang="zh-TW" altLang="en-US"/>
              <a:pPr eaLnBrk="1" hangingPunct="1"/>
              <a:t>60</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清楚標示</a:t>
            </a:r>
            <a:r>
              <a:rPr lang="en-US" altLang="zh-TW" smtClean="0"/>
              <a:t>-2.</a:t>
            </a:r>
            <a:r>
              <a:rPr lang="zh-TW" altLang="en-US" smtClean="0"/>
              <a:t>多元學習表現</a:t>
            </a:r>
          </a:p>
          <a:p>
            <a:endParaRPr lang="zh-TW" altLang="en-US" smtClean="0"/>
          </a:p>
        </p:txBody>
      </p:sp>
      <p:sp>
        <p:nvSpPr>
          <p:cNvPr id="1054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019" eaLnBrk="0" hangingPunct="0">
              <a:defRPr kumimoji="1">
                <a:solidFill>
                  <a:schemeClr val="tx1"/>
                </a:solidFill>
                <a:latin typeface="Arial" pitchFamily="34" charset="0"/>
                <a:ea typeface="新細明體" pitchFamily="18" charset="-120"/>
              </a:defRPr>
            </a:lvl1pPr>
            <a:lvl2pPr marL="717764" indent="-276063" defTabSz="957019" eaLnBrk="0" hangingPunct="0">
              <a:defRPr kumimoji="1">
                <a:solidFill>
                  <a:schemeClr val="tx1"/>
                </a:solidFill>
                <a:latin typeface="Arial" pitchFamily="34" charset="0"/>
                <a:ea typeface="新細明體" pitchFamily="18" charset="-120"/>
              </a:defRPr>
            </a:lvl2pPr>
            <a:lvl3pPr marL="1104252" indent="-220850" defTabSz="957019" eaLnBrk="0" hangingPunct="0">
              <a:defRPr kumimoji="1">
                <a:solidFill>
                  <a:schemeClr val="tx1"/>
                </a:solidFill>
                <a:latin typeface="Arial" pitchFamily="34" charset="0"/>
                <a:ea typeface="新細明體" pitchFamily="18" charset="-120"/>
              </a:defRPr>
            </a:lvl3pPr>
            <a:lvl4pPr marL="1545953" indent="-220850" defTabSz="957019" eaLnBrk="0" hangingPunct="0">
              <a:defRPr kumimoji="1">
                <a:solidFill>
                  <a:schemeClr val="tx1"/>
                </a:solidFill>
                <a:latin typeface="Arial" pitchFamily="34" charset="0"/>
                <a:ea typeface="新細明體" pitchFamily="18" charset="-120"/>
              </a:defRPr>
            </a:lvl4pPr>
            <a:lvl5pPr marL="1987654" indent="-220850" defTabSz="957019" eaLnBrk="0" hangingPunct="0">
              <a:defRPr kumimoji="1">
                <a:solidFill>
                  <a:schemeClr val="tx1"/>
                </a:solidFill>
                <a:latin typeface="Arial" pitchFamily="34" charset="0"/>
                <a:ea typeface="新細明體" pitchFamily="18" charset="-120"/>
              </a:defRPr>
            </a:lvl5pPr>
            <a:lvl6pPr marL="2429355"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6pPr>
            <a:lvl7pPr marL="2871056"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7pPr>
            <a:lvl8pPr marL="3312757"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8pPr>
            <a:lvl9pPr marL="3754458" indent="-220850" defTabSz="957019"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BE8FC2C6-E47D-4224-AD3C-61DBE05D0F19}" type="slidenum">
              <a:rPr lang="zh-TW" altLang="en-US"/>
              <a:pPr eaLnBrk="1" hangingPunct="1"/>
              <a:t>61</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xfrm>
            <a:off x="951365" y="746183"/>
            <a:ext cx="4904472" cy="3726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850" indent="-220850"/>
            <a:r>
              <a:rPr kumimoji="1" lang="zh-TW" altLang="zh-TW" b="1" smtClean="0">
                <a:solidFill>
                  <a:srgbClr val="002060"/>
                </a:solidFill>
              </a:rPr>
              <a:t>公平</a:t>
            </a:r>
            <a:r>
              <a:rPr kumimoji="1" lang="zh-TW" altLang="en-US" b="1" smtClean="0">
                <a:solidFill>
                  <a:srgbClr val="002060"/>
                </a:solidFill>
              </a:rPr>
              <a:t>公正原則。</a:t>
            </a:r>
            <a:endParaRPr kumimoji="1" lang="en-US" altLang="zh-TW" b="1" smtClean="0">
              <a:solidFill>
                <a:srgbClr val="002060"/>
              </a:solidFill>
            </a:endParaRPr>
          </a:p>
          <a:p>
            <a:pPr marL="220850" indent="-220850"/>
            <a:r>
              <a:rPr kumimoji="1" lang="zh-TW" altLang="zh-TW" b="1" smtClean="0">
                <a:solidFill>
                  <a:srgbClr val="002060"/>
                </a:solidFill>
              </a:rPr>
              <a:t>定義明確、採計明確、標準一致、流程簡化、程序完備及落實宣導等原則</a:t>
            </a:r>
            <a:r>
              <a:rPr kumimoji="1" lang="zh-TW" altLang="en-US" b="1" smtClean="0">
                <a:solidFill>
                  <a:srgbClr val="002060"/>
                </a:solidFill>
              </a:rPr>
              <a:t>。</a:t>
            </a:r>
            <a:endParaRPr kumimoji="1" lang="en-US" altLang="zh-TW" b="1" smtClean="0">
              <a:solidFill>
                <a:srgbClr val="002060"/>
              </a:solidFill>
            </a:endParaRPr>
          </a:p>
          <a:p>
            <a:pPr marL="220850" indent="-220850"/>
            <a:r>
              <a:rPr kumimoji="1" lang="zh-TW" altLang="zh-TW" b="1" smtClean="0">
                <a:solidFill>
                  <a:srgbClr val="002060"/>
                </a:solidFill>
              </a:rPr>
              <a:t>提供充足機會，維護每個學生公平參與的權益</a:t>
            </a:r>
            <a:r>
              <a:rPr kumimoji="1" lang="zh-TW" altLang="en-US" b="1" smtClean="0">
                <a:solidFill>
                  <a:srgbClr val="002060"/>
                </a:solidFill>
              </a:rPr>
              <a:t>。</a:t>
            </a:r>
            <a:endParaRPr kumimoji="1" lang="en-US" altLang="zh-TW" b="1" smtClean="0">
              <a:solidFill>
                <a:srgbClr val="002060"/>
              </a:solidFill>
            </a:endParaRPr>
          </a:p>
          <a:p>
            <a:pPr marL="220850" indent="-220850"/>
            <a:r>
              <a:rPr kumimoji="1" lang="zh-TW" altLang="zh-TW" b="1" smtClean="0">
                <a:solidFill>
                  <a:srgbClr val="002060"/>
                </a:solidFill>
              </a:rPr>
              <a:t>基本門檻，從優從寬認定</a:t>
            </a:r>
            <a:endParaRPr kumimoji="1" lang="zh-TW" altLang="en-US" b="1" smtClean="0">
              <a:solidFill>
                <a:srgbClr val="00206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925513" y="746125"/>
            <a:ext cx="4964112"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a:xfrm>
            <a:off x="678894" y="4720684"/>
            <a:ext cx="5449413" cy="4472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17" tIns="47759" rIns="95517" bIns="47759"/>
          <a:lstStyle/>
          <a:p>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C403BDF-19AC-4B08-A347-32C7864C79DB}" type="slidenum">
              <a:rPr lang="zh-TW" altLang="en-US" smtClean="0">
                <a:solidFill>
                  <a:prstClr val="black"/>
                </a:solidFill>
              </a:rPr>
              <a:pPr eaLnBrk="1" hangingPunct="1"/>
              <a:t>74</a:t>
            </a:fld>
            <a:endParaRPr lang="zh-TW" altLang="en-US" smtClean="0">
              <a:solidFill>
                <a:prstClr val="black"/>
              </a:solidFill>
            </a:endParaRPr>
          </a:p>
        </p:txBody>
      </p:sp>
      <p:sp>
        <p:nvSpPr>
          <p:cNvPr id="81923"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latin typeface="Arial" charset="0"/>
            </a:endParaRPr>
          </a:p>
        </p:txBody>
      </p:sp>
      <p:sp>
        <p:nvSpPr>
          <p:cNvPr id="81925"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1F305A40-BDC0-4DE5-AA49-EB6FDA2475DD}" type="slidenum">
              <a:rPr lang="en-US" altLang="zh-TW" sz="1200">
                <a:solidFill>
                  <a:prstClr val="black"/>
                </a:solidFill>
              </a:rPr>
              <a:pPr algn="r" eaLnBrk="1" hangingPunct="1"/>
              <a:t>74</a:t>
            </a:fld>
            <a:endParaRPr lang="en-US" altLang="zh-TW"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E7889CA-0220-4C20-83A0-AC9BD4667E9F}" type="slidenum">
              <a:rPr lang="zh-TW" altLang="en-US" smtClean="0"/>
              <a:pPr eaLnBrk="1" hangingPunct="1"/>
              <a:t>8</a:t>
            </a:fld>
            <a:endParaRPr lang="zh-TW" altLang="en-US" smtClean="0"/>
          </a:p>
        </p:txBody>
      </p:sp>
      <p:sp>
        <p:nvSpPr>
          <p:cNvPr id="58371"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latin typeface="Arial" charset="0"/>
            </a:endParaRPr>
          </a:p>
        </p:txBody>
      </p:sp>
      <p:sp>
        <p:nvSpPr>
          <p:cNvPr id="58373"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003298CD-6FA9-4073-835A-D294FDA230D6}" type="slidenum">
              <a:rPr lang="en-US" altLang="zh-TW" sz="1200"/>
              <a:pPr algn="r" eaLnBrk="1" hangingPunct="1"/>
              <a:t>8</a:t>
            </a:fld>
            <a:endParaRPr lang="en-US" altLang="zh-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386334D3-627F-40B7-B6C7-F1686465080E}" type="slidenum">
              <a:rPr lang="zh-TW" altLang="en-US" smtClean="0"/>
              <a:pPr eaLnBrk="1" hangingPunct="1"/>
              <a:t>9</a:t>
            </a:fld>
            <a:endParaRPr lang="zh-TW" altLang="en-US" smtClean="0"/>
          </a:p>
        </p:txBody>
      </p:sp>
      <p:sp>
        <p:nvSpPr>
          <p:cNvPr id="59395"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latin typeface="Arial" charset="0"/>
            </a:endParaRPr>
          </a:p>
        </p:txBody>
      </p:sp>
      <p:sp>
        <p:nvSpPr>
          <p:cNvPr id="59397"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7D3CED1B-1A2C-449C-985D-6C0F74701DE2}" type="slidenum">
              <a:rPr lang="en-US" altLang="zh-TW" sz="1200"/>
              <a:pPr algn="r" eaLnBrk="1" hangingPunct="1"/>
              <a:t>9</a:t>
            </a:fld>
            <a:endParaRPr lang="en-US" altLang="zh-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003AB80-805E-464F-ADA1-8E45F02E1819}" type="slidenum">
              <a:rPr lang="zh-TW" altLang="en-US" smtClean="0"/>
              <a:pPr eaLnBrk="1" hangingPunct="1"/>
              <a:t>10</a:t>
            </a:fld>
            <a:endParaRPr lang="zh-TW" alt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b="1" smtClean="0">
                <a:latin typeface="Arial" charset="0"/>
              </a:rPr>
              <a:t>（一）提升相關政策與制度之彈性</a:t>
            </a:r>
            <a:endParaRPr lang="zh-TW" altLang="en-US" smtClean="0">
              <a:latin typeface="Arial" charset="0"/>
            </a:endParaRPr>
          </a:p>
          <a:p>
            <a:r>
              <a:rPr lang="zh-TW" altLang="en-US" smtClean="0">
                <a:latin typeface="Arial" charset="0"/>
              </a:rPr>
              <a:t>增加現行教育學制之彈性規劃（如高中與高職互轉機制），調整與鬆綁課程結構，充實生涯輔導專業人力。</a:t>
            </a:r>
            <a:endParaRPr lang="zh-TW" altLang="en-US" b="1" smtClean="0">
              <a:latin typeface="Arial" charset="0"/>
            </a:endParaRPr>
          </a:p>
          <a:p>
            <a:r>
              <a:rPr lang="zh-TW" altLang="en-US" b="1" smtClean="0">
                <a:latin typeface="Arial" charset="0"/>
              </a:rPr>
              <a:t>（二）強化生涯發展教育，落實生涯輔導工作</a:t>
            </a:r>
            <a:endParaRPr lang="zh-TW" altLang="en-US" smtClean="0">
              <a:latin typeface="Arial" charset="0"/>
            </a:endParaRPr>
          </a:p>
          <a:p>
            <a:r>
              <a:rPr lang="zh-TW" altLang="en-US" smtClean="0">
                <a:latin typeface="Arial" charset="0"/>
              </a:rPr>
              <a:t>落實國中生涯發展教育課程及高中職（含五專前</a:t>
            </a:r>
            <a:r>
              <a:rPr lang="en-US" altLang="zh-TW" smtClean="0">
                <a:latin typeface="Arial" charset="0"/>
              </a:rPr>
              <a:t>3</a:t>
            </a:r>
            <a:r>
              <a:rPr lang="zh-TW" altLang="en-US" smtClean="0">
                <a:latin typeface="Arial" charset="0"/>
              </a:rPr>
              <a:t>年）生涯規劃課程；協助學生多元進路試探與輔導；建立畢業生進路追蹤與資料分析。</a:t>
            </a:r>
            <a:endParaRPr lang="zh-TW" altLang="en-US" b="1" smtClean="0">
              <a:latin typeface="Arial" charset="0"/>
            </a:endParaRPr>
          </a:p>
          <a:p>
            <a:r>
              <a:rPr lang="zh-TW" altLang="en-US" b="1" smtClean="0">
                <a:latin typeface="Arial" charset="0"/>
              </a:rPr>
              <a:t>（三）增益教育人員生涯輔導功能</a:t>
            </a:r>
            <a:endParaRPr lang="zh-TW" altLang="en-US" smtClean="0">
              <a:latin typeface="Arial" charset="0"/>
            </a:endParaRPr>
          </a:p>
          <a:p>
            <a:r>
              <a:rPr lang="zh-TW" altLang="en-US" smtClean="0">
                <a:latin typeface="Arial" charset="0"/>
              </a:rPr>
              <a:t>規劃輔導教師專業培訓，及一般教師進修；建構生涯輔導資訊總平臺；進行研究與發展（如修訂與開發相關測驗，青少年生涯性向發展階段分析）。</a:t>
            </a:r>
            <a:endParaRPr lang="zh-TW" altLang="en-US" b="1" smtClean="0">
              <a:latin typeface="Arial" charset="0"/>
            </a:endParaRPr>
          </a:p>
          <a:p>
            <a:r>
              <a:rPr lang="zh-TW" altLang="en-US" b="1" smtClean="0">
                <a:latin typeface="Arial" charset="0"/>
              </a:rPr>
              <a:t>（四）建立家長、社區、團體及企業參與管道</a:t>
            </a:r>
            <a:endParaRPr lang="zh-TW" altLang="en-US" smtClean="0">
              <a:latin typeface="Arial" charset="0"/>
            </a:endParaRPr>
          </a:p>
          <a:p>
            <a:r>
              <a:rPr lang="zh-TW" altLang="en-US" smtClean="0">
                <a:latin typeface="Arial" charset="0"/>
              </a:rPr>
              <a:t>鼓勵家長主動參與生涯輔導工作；推動社區、團體與學校互動機制。</a:t>
            </a:r>
            <a:endParaRPr lang="zh-TW" altLang="en-US" b="1" smtClean="0">
              <a:latin typeface="Arial" charset="0"/>
            </a:endParaRPr>
          </a:p>
          <a:p>
            <a:r>
              <a:rPr lang="zh-TW" altLang="en-US" b="1" smtClean="0">
                <a:latin typeface="Arial" charset="0"/>
              </a:rPr>
              <a:t>（五）國中落實適性輔導工作</a:t>
            </a:r>
            <a:endParaRPr lang="zh-TW" altLang="en-US" smtClean="0">
              <a:latin typeface="Arial" charset="0"/>
            </a:endParaRPr>
          </a:p>
          <a:p>
            <a:r>
              <a:rPr lang="zh-TW" altLang="en-US" smtClean="0">
                <a:latin typeface="Arial" charset="0"/>
              </a:rPr>
              <a:t>各國中透過生涯資訊提供、生涯發展教育、生涯團體諮商、生涯個別諮商等工作，落實推動學生適性輔導工作。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F652366-C898-46D6-873A-684BDA392E5B}" type="slidenum">
              <a:rPr lang="zh-TW" altLang="en-US" smtClean="0"/>
              <a:pPr eaLnBrk="1" hangingPunct="1"/>
              <a:t>11</a:t>
            </a:fld>
            <a:endParaRPr lang="zh-TW" altLang="en-US" smtClean="0"/>
          </a:p>
        </p:txBody>
      </p:sp>
      <p:sp>
        <p:nvSpPr>
          <p:cNvPr id="61443"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補救教學</a:t>
            </a:r>
            <a:r>
              <a:rPr lang="en-US" altLang="zh-TW" smtClean="0"/>
              <a:t>:</a:t>
            </a:r>
            <a:br>
              <a:rPr lang="en-US" altLang="zh-TW" smtClean="0"/>
            </a:br>
            <a:r>
              <a:rPr lang="en-US" altLang="zh-TW" smtClean="0"/>
              <a:t>(1)</a:t>
            </a:r>
            <a:r>
              <a:rPr lang="zh-TW" altLang="zh-TW" smtClean="0"/>
              <a:t>工具學科</a:t>
            </a:r>
            <a:r>
              <a:rPr lang="zh-TW" altLang="en-US" smtClean="0"/>
              <a:t>：</a:t>
            </a:r>
            <a:r>
              <a:rPr lang="zh-TW" altLang="zh-TW" smtClean="0"/>
              <a:t>國語文、英語、數學</a:t>
            </a:r>
            <a:endParaRPr lang="en-US" altLang="zh-TW" smtClean="0"/>
          </a:p>
          <a:p>
            <a:r>
              <a:rPr lang="en-US" altLang="zh-TW" smtClean="0"/>
              <a:t>(2)</a:t>
            </a:r>
            <a:r>
              <a:rPr lang="zh-TW" altLang="en-US" smtClean="0"/>
              <a:t>對象：</a:t>
            </a:r>
            <a:r>
              <a:rPr lang="zh-TW" altLang="zh-TW" smtClean="0"/>
              <a:t>部定</a:t>
            </a:r>
            <a:r>
              <a:rPr lang="zh-TW" altLang="zh-TW" u="sng" smtClean="0"/>
              <a:t>補救教學評量系統</a:t>
            </a:r>
            <a:r>
              <a:rPr lang="zh-TW" altLang="zh-TW" smtClean="0"/>
              <a:t>診斷屬於</a:t>
            </a:r>
            <a:r>
              <a:rPr lang="zh-TW" altLang="zh-TW" smtClean="0">
                <a:solidFill>
                  <a:srgbClr val="C00000"/>
                </a:solidFill>
              </a:rPr>
              <a:t>「學習低成就」</a:t>
            </a:r>
            <a:r>
              <a:rPr lang="zh-TW" altLang="en-US" smtClean="0"/>
              <a:t>之學生，</a:t>
            </a:r>
            <a:endParaRPr lang="en-US" altLang="zh-TW" smtClean="0"/>
          </a:p>
          <a:p>
            <a:pPr lvl="1"/>
            <a:r>
              <a:rPr lang="en-US" altLang="zh-TW" smtClean="0"/>
              <a:t>100</a:t>
            </a:r>
            <a:r>
              <a:rPr lang="zh-TW" altLang="zh-TW" smtClean="0"/>
              <a:t>學年度適用</a:t>
            </a:r>
            <a:r>
              <a:rPr lang="zh-TW" altLang="en-US" smtClean="0"/>
              <a:t>國</a:t>
            </a:r>
            <a:r>
              <a:rPr lang="zh-TW" altLang="zh-TW" smtClean="0"/>
              <a:t>一年級學生</a:t>
            </a:r>
            <a:endParaRPr lang="en-US" altLang="zh-TW" smtClean="0"/>
          </a:p>
          <a:p>
            <a:pPr lvl="1"/>
            <a:r>
              <a:rPr lang="en-US" altLang="zh-TW" smtClean="0"/>
              <a:t>101</a:t>
            </a:r>
            <a:r>
              <a:rPr lang="zh-TW" altLang="zh-TW" smtClean="0"/>
              <a:t>學年度適用國一、國二學生</a:t>
            </a:r>
            <a:endParaRPr lang="en-US" altLang="zh-TW" smtClean="0"/>
          </a:p>
          <a:p>
            <a:pPr lvl="1"/>
            <a:r>
              <a:rPr lang="en-US" altLang="zh-TW" smtClean="0"/>
              <a:t>102</a:t>
            </a:r>
            <a:r>
              <a:rPr lang="zh-TW" altLang="zh-TW" smtClean="0"/>
              <a:t>學年度全體國中生</a:t>
            </a:r>
            <a:r>
              <a:rPr lang="zh-TW" altLang="en-US" smtClean="0"/>
              <a:t>均</a:t>
            </a:r>
            <a:r>
              <a:rPr lang="zh-TW" altLang="zh-TW" smtClean="0"/>
              <a:t>適用</a:t>
            </a:r>
            <a:endParaRPr lang="en-US" altLang="zh-TW" smtClean="0"/>
          </a:p>
          <a:p>
            <a:r>
              <a:rPr lang="en-US" altLang="zh-TW" smtClean="0"/>
              <a:t>(3)</a:t>
            </a:r>
            <a:r>
              <a:rPr lang="zh-TW" altLang="zh-TW" smtClean="0"/>
              <a:t>由學校安排免費的補救教學課程</a:t>
            </a:r>
            <a:endParaRPr lang="zh-TW" altLang="en-US" smtClean="0"/>
          </a:p>
        </p:txBody>
      </p:sp>
      <p:sp>
        <p:nvSpPr>
          <p:cNvPr id="61445"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1E2DC3B5-D3DC-4910-B5D1-33279D76DE92}" type="slidenum">
              <a:rPr lang="en-US" altLang="zh-TW" sz="1200"/>
              <a:pPr algn="r" eaLnBrk="1" hangingPunct="1"/>
              <a:t>11</a:t>
            </a:fld>
            <a:endParaRPr lang="en-US" altLang="zh-TW"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AD12141-2C1F-4BAF-B441-DAC8E1298BE3}" type="slidenum">
              <a:rPr lang="zh-TW" altLang="en-US" smtClean="0"/>
              <a:pPr eaLnBrk="1" hangingPunct="1"/>
              <a:t>12</a:t>
            </a:fld>
            <a:endParaRPr lang="zh-TW" altLang="en-US" smtClean="0"/>
          </a:p>
        </p:txBody>
      </p:sp>
      <p:sp>
        <p:nvSpPr>
          <p:cNvPr id="62467"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eaLnBrk="1" hangingPunct="1">
              <a:lnSpc>
                <a:spcPct val="120000"/>
              </a:lnSpc>
              <a:spcBef>
                <a:spcPts val="0"/>
              </a:spcBef>
              <a:defRPr/>
            </a:pPr>
            <a:r>
              <a:rPr lang="en-US" altLang="zh-TW" dirty="0" smtClean="0">
                <a:latin typeface="+mn-ea"/>
              </a:rPr>
              <a:t>1.</a:t>
            </a:r>
            <a:r>
              <a:rPr lang="zh-TW" altLang="en-US" dirty="0" smtClean="0">
                <a:latin typeface="+mn-ea"/>
              </a:rPr>
              <a:t>測驗科目包含</a:t>
            </a:r>
            <a:r>
              <a:rPr lang="zh-TW" altLang="en-US" b="1" dirty="0" smtClean="0">
                <a:latin typeface="+mn-ea"/>
              </a:rPr>
              <a:t>國文、英語、數學、社會、自然及寫作測驗</a:t>
            </a:r>
            <a:endParaRPr lang="en-US" altLang="zh-TW" b="1" dirty="0" smtClean="0">
              <a:latin typeface="+mn-ea"/>
            </a:endParaRPr>
          </a:p>
          <a:p>
            <a:pPr eaLnBrk="1" hangingPunct="1">
              <a:lnSpc>
                <a:spcPct val="120000"/>
              </a:lnSpc>
              <a:spcBef>
                <a:spcPts val="0"/>
              </a:spcBef>
              <a:defRPr/>
            </a:pPr>
            <a:r>
              <a:rPr lang="en-US" altLang="zh-TW" dirty="0" smtClean="0">
                <a:latin typeface="+mn-ea"/>
              </a:rPr>
              <a:t>2.</a:t>
            </a:r>
            <a:r>
              <a:rPr lang="zh-TW" altLang="en-US" dirty="0" smtClean="0">
                <a:latin typeface="+mn-ea"/>
              </a:rPr>
              <a:t>各考試科目之題型以選擇題為主，非選擇題為輔</a:t>
            </a:r>
            <a:endParaRPr lang="en-US" altLang="zh-TW" dirty="0" smtClean="0">
              <a:latin typeface="+mn-ea"/>
            </a:endParaRPr>
          </a:p>
          <a:p>
            <a:pPr eaLnBrk="1" hangingPunct="1">
              <a:lnSpc>
                <a:spcPct val="120000"/>
              </a:lnSpc>
              <a:spcBef>
                <a:spcPts val="0"/>
              </a:spcBef>
              <a:defRPr/>
            </a:pPr>
            <a:r>
              <a:rPr lang="en-US" altLang="zh-TW" dirty="0" smtClean="0">
                <a:latin typeface="+mn-ea"/>
              </a:rPr>
              <a:t>3.103</a:t>
            </a:r>
            <a:r>
              <a:rPr lang="zh-TW" altLang="en-US" dirty="0" smtClean="0">
                <a:latin typeface="+mn-ea"/>
              </a:rPr>
              <a:t>學年度僅調整數學科及英語科</a:t>
            </a:r>
            <a:r>
              <a:rPr lang="en-US" altLang="zh-TW" dirty="0" smtClean="0">
                <a:latin typeface="+mn-ea"/>
              </a:rPr>
              <a:t>:</a:t>
            </a:r>
            <a:r>
              <a:rPr lang="zh-TW" altLang="en-US" dirty="0" smtClean="0">
                <a:latin typeface="+mn-ea"/>
              </a:rPr>
              <a:t>數學科增加</a:t>
            </a:r>
            <a:r>
              <a:rPr lang="zh-TW" altLang="en-US" b="1" dirty="0" smtClean="0">
                <a:solidFill>
                  <a:srgbClr val="FF0000"/>
                </a:solidFill>
                <a:latin typeface="+mn-ea"/>
              </a:rPr>
              <a:t>非選擇題型</a:t>
            </a:r>
            <a:r>
              <a:rPr lang="zh-TW" altLang="en-US" dirty="0" smtClean="0">
                <a:latin typeface="+mn-ea"/>
              </a:rPr>
              <a:t>的試題、英語科</a:t>
            </a:r>
            <a:r>
              <a:rPr lang="zh-TW" altLang="en-US" b="1" dirty="0" smtClean="0">
                <a:solidFill>
                  <a:srgbClr val="FF0000"/>
                </a:solidFill>
                <a:latin typeface="+mn-ea"/>
                <a:hlinkClick r:id="rId3" action="ppaction://hlinksldjump" tooltip="*"/>
              </a:rPr>
              <a:t>加考聽力</a:t>
            </a:r>
            <a:r>
              <a:rPr lang="zh-TW" altLang="en-US" b="1" dirty="0" smtClean="0">
                <a:solidFill>
                  <a:srgbClr val="FF0000"/>
                </a:solidFill>
                <a:latin typeface="+mn-ea"/>
              </a:rPr>
              <a:t>（</a:t>
            </a:r>
            <a:r>
              <a:rPr lang="en-US" altLang="zh-TW" b="1" dirty="0" smtClean="0">
                <a:solidFill>
                  <a:srgbClr val="FF0000"/>
                </a:solidFill>
                <a:latin typeface="+mn-ea"/>
              </a:rPr>
              <a:t>3</a:t>
            </a:r>
            <a:r>
              <a:rPr lang="zh-TW" altLang="en-US" b="1" dirty="0" smtClean="0">
                <a:solidFill>
                  <a:srgbClr val="FF0000"/>
                </a:solidFill>
                <a:latin typeface="+mn-ea"/>
              </a:rPr>
              <a:t>選</a:t>
            </a:r>
            <a:r>
              <a:rPr lang="en-US" altLang="zh-TW" b="1" dirty="0" smtClean="0">
                <a:solidFill>
                  <a:srgbClr val="FF0000"/>
                </a:solidFill>
                <a:latin typeface="+mn-ea"/>
              </a:rPr>
              <a:t>1</a:t>
            </a:r>
            <a:r>
              <a:rPr lang="zh-TW" altLang="en-US" b="1" dirty="0" smtClean="0">
                <a:solidFill>
                  <a:srgbClr val="FF0000"/>
                </a:solidFill>
                <a:latin typeface="+mn-ea"/>
              </a:rPr>
              <a:t>選擇題）、</a:t>
            </a:r>
            <a:r>
              <a:rPr lang="zh-TW" altLang="en-US" dirty="0" smtClean="0">
                <a:latin typeface="+mn-ea"/>
              </a:rPr>
              <a:t>其餘科目暫維持</a:t>
            </a:r>
            <a:r>
              <a:rPr lang="en-US" altLang="zh-TW" dirty="0" smtClean="0">
                <a:latin typeface="+mn-ea"/>
              </a:rPr>
              <a:t>4</a:t>
            </a:r>
            <a:r>
              <a:rPr lang="zh-TW" altLang="en-US" dirty="0" smtClean="0">
                <a:latin typeface="+mn-ea"/>
              </a:rPr>
              <a:t>選</a:t>
            </a:r>
            <a:r>
              <a:rPr lang="en-US" altLang="zh-TW" dirty="0" smtClean="0">
                <a:latin typeface="+mn-ea"/>
              </a:rPr>
              <a:t>1</a:t>
            </a:r>
            <a:r>
              <a:rPr lang="zh-TW" altLang="en-US" dirty="0" smtClean="0">
                <a:latin typeface="+mn-ea"/>
              </a:rPr>
              <a:t>的選擇題型。</a:t>
            </a:r>
            <a:endParaRPr lang="en-US" altLang="zh-TW" dirty="0" smtClean="0">
              <a:latin typeface="+mn-ea"/>
            </a:endParaRPr>
          </a:p>
          <a:p>
            <a:pPr algn="just">
              <a:lnSpc>
                <a:spcPts val="1938"/>
              </a:lnSpc>
              <a:spcBef>
                <a:spcPts val="0"/>
              </a:spcBef>
              <a:buFont typeface="Wingdings" pitchFamily="2" charset="2"/>
              <a:buNone/>
              <a:defRPr/>
            </a:pPr>
            <a:r>
              <a:rPr lang="en-US" altLang="zh-TW" dirty="0" smtClean="0">
                <a:latin typeface="+mn-ea"/>
              </a:rPr>
              <a:t>4.</a:t>
            </a:r>
            <a:r>
              <a:rPr lang="zh-TW" altLang="zh-TW" dirty="0" smtClean="0">
                <a:latin typeface="+mn-ea"/>
                <a:cs typeface="Times New Roman" pitchFamily="18" charset="0"/>
              </a:rPr>
              <a:t>成績計算</a:t>
            </a:r>
            <a:r>
              <a:rPr lang="zh-TW" altLang="en-US" dirty="0" smtClean="0">
                <a:latin typeface="+mn-ea"/>
                <a:cs typeface="Times New Roman" pitchFamily="18" charset="0"/>
              </a:rPr>
              <a:t>：採標準參照方式呈現學生各科結果，透過測驗的標準設定，各科評量結果將分為「精熟」、「基礎」及「待加強」</a:t>
            </a:r>
            <a:r>
              <a:rPr lang="en-US" altLang="zh-TW" dirty="0" smtClean="0">
                <a:latin typeface="+mn-ea"/>
                <a:cs typeface="Times New Roman" pitchFamily="18" charset="0"/>
              </a:rPr>
              <a:t>3</a:t>
            </a:r>
            <a:r>
              <a:rPr lang="zh-TW" altLang="en-US" dirty="0" smtClean="0">
                <a:latin typeface="+mn-ea"/>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a:t>
            </a:r>
            <a:endParaRPr lang="en-US" altLang="zh-TW" dirty="0" smtClean="0">
              <a:latin typeface="+mn-ea"/>
              <a:cs typeface="Times New Roman" pitchFamily="18" charset="0"/>
            </a:endParaRPr>
          </a:p>
          <a:p>
            <a:pPr algn="just">
              <a:lnSpc>
                <a:spcPts val="1938"/>
              </a:lnSpc>
              <a:spcBef>
                <a:spcPts val="0"/>
              </a:spcBef>
              <a:buFont typeface="Wingdings" pitchFamily="2" charset="2"/>
              <a:buNone/>
              <a:defRPr/>
            </a:pPr>
            <a:r>
              <a:rPr lang="en-US" altLang="zh-TW" dirty="0" smtClean="0">
                <a:latin typeface="+mn-ea"/>
                <a:cs typeface="Times New Roman" pitchFamily="18" charset="0"/>
              </a:rPr>
              <a:t>5.</a:t>
            </a:r>
            <a:r>
              <a:rPr lang="zh-TW" altLang="en-US" dirty="0" smtClean="0">
                <a:latin typeface="+mn-ea"/>
                <a:cs typeface="Times New Roman" pitchFamily="18" charset="0"/>
              </a:rPr>
              <a:t>考試時間於</a:t>
            </a:r>
            <a:r>
              <a:rPr lang="en-US" altLang="zh-TW" dirty="0" smtClean="0">
                <a:latin typeface="+mn-ea"/>
                <a:cs typeface="Times New Roman" pitchFamily="18" charset="0"/>
              </a:rPr>
              <a:t>5</a:t>
            </a:r>
            <a:r>
              <a:rPr lang="zh-TW" altLang="en-US" dirty="0" smtClean="0">
                <a:latin typeface="+mn-ea"/>
                <a:cs typeface="Times New Roman" pitchFamily="18" charset="0"/>
              </a:rPr>
              <a:t>月分擇一週六、日辦理，考場將安排就近高中職。</a:t>
            </a:r>
            <a:endParaRPr lang="en-US" altLang="zh-TW" dirty="0" smtClean="0">
              <a:latin typeface="+mn-ea"/>
              <a:cs typeface="Times New Roman" pitchFamily="18" charset="0"/>
            </a:endParaRPr>
          </a:p>
          <a:p>
            <a:pPr algn="just">
              <a:lnSpc>
                <a:spcPts val="1938"/>
              </a:lnSpc>
              <a:spcBef>
                <a:spcPts val="0"/>
              </a:spcBef>
              <a:buFont typeface="Wingdings" pitchFamily="2" charset="2"/>
              <a:buNone/>
              <a:defRPr/>
            </a:pPr>
            <a:endParaRPr lang="zh-TW" altLang="en-US" dirty="0" smtClean="0">
              <a:latin typeface="+mn-ea"/>
            </a:endParaRPr>
          </a:p>
          <a:p>
            <a:pPr>
              <a:defRPr/>
            </a:pPr>
            <a:endParaRPr lang="zh-TW" altLang="en-US" dirty="0">
              <a:latin typeface="+mn-ea"/>
            </a:endParaRPr>
          </a:p>
        </p:txBody>
      </p:sp>
      <p:sp>
        <p:nvSpPr>
          <p:cNvPr id="62469"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2F0D5137-C009-46E8-BCF8-3590D6DE250F}" type="slidenum">
              <a:rPr lang="en-US" altLang="zh-TW" sz="1200"/>
              <a:pPr algn="r" eaLnBrk="1" hangingPunct="1"/>
              <a:t>12</a:t>
            </a:fld>
            <a:endParaRPr lang="en-US" altLang="zh-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FA847D1-9907-4096-9951-7D9A8B532305}" type="slidenum">
              <a:rPr lang="zh-TW" altLang="en-US" smtClean="0"/>
              <a:pPr eaLnBrk="1" hangingPunct="1"/>
              <a:t>13</a:t>
            </a:fld>
            <a:endParaRPr lang="zh-TW" altLang="en-US" smtClean="0"/>
          </a:p>
        </p:txBody>
      </p:sp>
      <p:sp>
        <p:nvSpPr>
          <p:cNvPr id="63491"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66700" lvl="1" indent="-266700"/>
            <a:r>
              <a:rPr lang="en-US" altLang="zh-TW" smtClean="0"/>
              <a:t>1.</a:t>
            </a:r>
            <a:r>
              <a:rPr lang="zh-TW" altLang="en-US" smtClean="0"/>
              <a:t> </a:t>
            </a:r>
            <a:r>
              <a:rPr lang="en-US" altLang="zh-TW" smtClean="0"/>
              <a:t>101</a:t>
            </a:r>
            <a:r>
              <a:rPr lang="zh-TW" altLang="en-US" smtClean="0"/>
              <a:t>年</a:t>
            </a:r>
            <a:r>
              <a:rPr lang="en-US" altLang="zh-TW" smtClean="0"/>
              <a:t>10</a:t>
            </a:r>
            <a:r>
              <a:rPr lang="zh-TW" altLang="en-US" smtClean="0"/>
              <a:t>月</a:t>
            </a:r>
            <a:r>
              <a:rPr lang="en-US" altLang="zh-TW" smtClean="0"/>
              <a:t>18</a:t>
            </a:r>
            <a:r>
              <a:rPr lang="zh-TW" altLang="en-US" smtClean="0"/>
              <a:t>日啟動「國中活化教學列車」，每週推薦</a:t>
            </a:r>
            <a:r>
              <a:rPr lang="en-US" altLang="zh-TW" smtClean="0"/>
              <a:t>1</a:t>
            </a:r>
            <a:r>
              <a:rPr lang="zh-TW" altLang="en-US" smtClean="0"/>
              <a:t>位優秀的國中老師到本部發表活化教學的理念及課程實施情形，鼓勵教師激發學生好奇心，運用豐富、趣味的教學策略，設計吸引學生學習興趣之活動，藉以提升國中教學品質。</a:t>
            </a:r>
            <a:endParaRPr lang="en-US" altLang="zh-TW" smtClean="0"/>
          </a:p>
        </p:txBody>
      </p:sp>
      <p:sp>
        <p:nvSpPr>
          <p:cNvPr id="63493" name="投影片編號版面配置區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69EBE6A7-6C27-4EEE-8806-0054709850F9}" type="slidenum">
              <a:rPr lang="en-US" altLang="zh-TW" sz="1200"/>
              <a:pPr algn="r" eaLnBrk="1" hangingPunct="1"/>
              <a:t>13</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lvl1pPr>
              <a:defRPr>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8A0CF0D-AAD0-4E8D-8209-E3E0DC014931}" type="datetime1">
              <a:rPr lang="zh-TW" altLang="en-US"/>
              <a:pPr>
                <a:defRPr/>
              </a:pPr>
              <a:t>2012/12/18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sz="1600">
                <a:solidFill>
                  <a:schemeClr val="tx1"/>
                </a:solidFill>
              </a:defRPr>
            </a:lvl1pPr>
          </a:lstStyle>
          <a:p>
            <a:pPr>
              <a:defRPr/>
            </a:pPr>
            <a:endParaRPr lang="zh-TW" altLang="en-US"/>
          </a:p>
        </p:txBody>
      </p:sp>
    </p:spTree>
    <p:extLst>
      <p:ext uri="{BB962C8B-B14F-4D97-AF65-F5344CB8AC3E}">
        <p14:creationId xmlns:p14="http://schemas.microsoft.com/office/powerpoint/2010/main" val="3571509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E732FC4-3765-42AB-B644-FC5089AFF679}" type="datetime1">
              <a:rPr lang="zh-TW" altLang="en-US"/>
              <a:pPr>
                <a:defRPr/>
              </a:pPr>
              <a:t>2012/12/18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77D5EC4-FF56-4338-8A3A-D6AA50245BCB}" type="slidenum">
              <a:rPr lang="zh-TW" altLang="en-US"/>
              <a:pPr>
                <a:defRPr/>
              </a:pPr>
              <a:t>‹#›</a:t>
            </a:fld>
            <a:endParaRPr lang="zh-TW" altLang="en-US"/>
          </a:p>
        </p:txBody>
      </p:sp>
    </p:spTree>
    <p:extLst>
      <p:ext uri="{BB962C8B-B14F-4D97-AF65-F5344CB8AC3E}">
        <p14:creationId xmlns:p14="http://schemas.microsoft.com/office/powerpoint/2010/main" val="81534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D418EC9-6492-4DCE-9BD3-7E684378DDFA}" type="datetime1">
              <a:rPr lang="zh-TW" altLang="en-US"/>
              <a:pPr>
                <a:defRPr/>
              </a:pPr>
              <a:t>2012/12/18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85CA3112-7B36-499D-AB45-A786D1332B0C}" type="slidenum">
              <a:rPr lang="zh-TW" altLang="en-US"/>
              <a:pPr>
                <a:defRPr/>
              </a:pPr>
              <a:t>‹#›</a:t>
            </a:fld>
            <a:endParaRPr lang="zh-TW" altLang="en-US"/>
          </a:p>
        </p:txBody>
      </p:sp>
    </p:spTree>
    <p:extLst>
      <p:ext uri="{BB962C8B-B14F-4D97-AF65-F5344CB8AC3E}">
        <p14:creationId xmlns:p14="http://schemas.microsoft.com/office/powerpoint/2010/main" val="381338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1"/>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938589"/>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71CD846-704B-4C9F-8F71-5D42FA992F72}" type="datetime1">
              <a:rPr lang="zh-TW" altLang="en-US"/>
              <a:pPr>
                <a:defRPr/>
              </a:pPr>
              <a:t>2012/12/18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53FF65B2-3E14-43FD-B18D-AA9AC84B6E35}" type="slidenum">
              <a:rPr lang="zh-TW" altLang="en-US"/>
              <a:pPr>
                <a:defRPr/>
              </a:pPr>
              <a:t>‹#›</a:t>
            </a:fld>
            <a:endParaRPr lang="zh-TW" altLang="en-US"/>
          </a:p>
        </p:txBody>
      </p:sp>
    </p:spTree>
    <p:extLst>
      <p:ext uri="{BB962C8B-B14F-4D97-AF65-F5344CB8AC3E}">
        <p14:creationId xmlns:p14="http://schemas.microsoft.com/office/powerpoint/2010/main" val="3323856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42914" y="103189"/>
            <a:ext cx="8243887" cy="5953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7"/>
          <p:cNvSpPr>
            <a:spLocks noGrp="1" noChangeArrowheads="1"/>
          </p:cNvSpPr>
          <p:nvPr>
            <p:ph type="dt" sz="half" idx="10"/>
          </p:nvPr>
        </p:nvSpPr>
        <p:spPr/>
        <p:txBody>
          <a:bodyPr/>
          <a:lstStyle>
            <a:lvl1pPr>
              <a:defRPr/>
            </a:lvl1pPr>
          </a:lstStyle>
          <a:p>
            <a:pPr>
              <a:defRPr/>
            </a:pPr>
            <a:fld id="{E6F11EFE-D75C-4B20-9D19-03EBD09877FE}" type="datetime1">
              <a:rPr lang="zh-TW" altLang="en-US"/>
              <a:pPr>
                <a:defRPr/>
              </a:pPr>
              <a:t>2012/12/18</a:t>
            </a:fld>
            <a:endParaRPr lang="en-US" altLang="zh-TW"/>
          </a:p>
        </p:txBody>
      </p:sp>
      <p:sp>
        <p:nvSpPr>
          <p:cNvPr id="4" name="Rectangle 48"/>
          <p:cNvSpPr>
            <a:spLocks noGrp="1" noChangeArrowheads="1"/>
          </p:cNvSpPr>
          <p:nvPr>
            <p:ph type="ftr" sz="quarter" idx="11"/>
          </p:nvPr>
        </p:nvSpPr>
        <p:spPr/>
        <p:txBody>
          <a:bodyPr/>
          <a:lstStyle>
            <a:lvl1pPr>
              <a:defRPr/>
            </a:lvl1pPr>
          </a:lstStyle>
          <a:p>
            <a:pPr>
              <a:defRPr/>
            </a:pPr>
            <a:endParaRPr lang="en-US" altLang="zh-TW"/>
          </a:p>
        </p:txBody>
      </p:sp>
      <p:sp>
        <p:nvSpPr>
          <p:cNvPr id="5" name="Rectangle 49"/>
          <p:cNvSpPr>
            <a:spLocks noGrp="1" noChangeArrowheads="1"/>
          </p:cNvSpPr>
          <p:nvPr>
            <p:ph type="sldNum" sz="quarter" idx="12"/>
          </p:nvPr>
        </p:nvSpPr>
        <p:spPr/>
        <p:txBody>
          <a:bodyPr/>
          <a:lstStyle>
            <a:lvl1pPr>
              <a:defRPr/>
            </a:lvl1pPr>
          </a:lstStyle>
          <a:p>
            <a:pPr>
              <a:defRPr/>
            </a:pPr>
            <a:fld id="{B6480141-3DFC-4C7D-B27D-E0BECF4034F1}" type="slidenum">
              <a:rPr lang="en-US" altLang="zh-TW"/>
              <a:pPr>
                <a:defRPr/>
              </a:pPr>
              <a:t>‹#›</a:t>
            </a:fld>
            <a:endParaRPr lang="en-US" altLang="zh-TW"/>
          </a:p>
        </p:txBody>
      </p:sp>
    </p:spTree>
    <p:extLst>
      <p:ext uri="{BB962C8B-B14F-4D97-AF65-F5344CB8AC3E}">
        <p14:creationId xmlns:p14="http://schemas.microsoft.com/office/powerpoint/2010/main" val="715085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843BB352-430D-423D-8411-168269A4BE85}" type="datetimeFigureOut">
              <a:rPr lang="zh-TW" altLang="en-US"/>
              <a:pPr>
                <a:defRPr/>
              </a:pPr>
              <a:t>2012/12/18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B2C09C8-1FF5-4B48-AD1B-D131E4443D47}" type="slidenum">
              <a:rPr lang="zh-TW" altLang="en-US"/>
              <a:pPr>
                <a:defRPr/>
              </a:pPr>
              <a:t>‹#›</a:t>
            </a:fld>
            <a:endParaRPr lang="zh-TW" altLang="en-US"/>
          </a:p>
        </p:txBody>
      </p:sp>
    </p:spTree>
    <p:extLst>
      <p:ext uri="{BB962C8B-B14F-4D97-AF65-F5344CB8AC3E}">
        <p14:creationId xmlns:p14="http://schemas.microsoft.com/office/powerpoint/2010/main" val="314850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AED48C6A-EF6E-42E9-BB1D-4397A8A7DB57}"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sz="1400" b="1">
                <a:solidFill>
                  <a:schemeClr val="tx1"/>
                </a:solidFill>
              </a:defRPr>
            </a:lvl1pPr>
          </a:lstStyle>
          <a:p>
            <a:pPr>
              <a:defRPr/>
            </a:pPr>
            <a:endParaRPr lang="zh-TW" altLang="en-US">
              <a:solidFill>
                <a:prstClr val="black"/>
              </a:solidFill>
            </a:endParaRPr>
          </a:p>
        </p:txBody>
      </p:sp>
    </p:spTree>
    <p:extLst>
      <p:ext uri="{BB962C8B-B14F-4D97-AF65-F5344CB8AC3E}">
        <p14:creationId xmlns:p14="http://schemas.microsoft.com/office/powerpoint/2010/main" val="379740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E60A775D-F36B-40CB-B58C-AE16637C0304}"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4E7CF4C7-6321-4957-BD44-C21DA578E82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50996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1F19A13E-9C63-428B-9F62-FA49A5CDB167}"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867FFE3B-4ABE-4E27-85C9-3C2BA8241AF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723281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AE08828A-FA34-4094-9F4A-82A71AF3DF6E}"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CCF08C14-35BD-40D2-B119-E81260DEAFE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20483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E924472-1104-419B-BFDD-7F1C0C4E11EA}"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3E36BCF0-BEE7-4213-AE83-A5B4393EAE9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18113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E9E94767-D461-40BB-B99D-BD9CF5B4E422}" type="datetime1">
              <a:rPr lang="zh-TW" altLang="en-US"/>
              <a:pPr>
                <a:defRPr/>
              </a:pPr>
              <a:t>2012/12/18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sz="1400" b="1">
                <a:solidFill>
                  <a:schemeClr val="tx1"/>
                </a:solidFill>
              </a:defRPr>
            </a:lvl1pPr>
          </a:lstStyle>
          <a:p>
            <a:pPr>
              <a:defRPr/>
            </a:pPr>
            <a:endParaRPr lang="zh-TW" altLang="en-US"/>
          </a:p>
        </p:txBody>
      </p:sp>
    </p:spTree>
    <p:extLst>
      <p:ext uri="{BB962C8B-B14F-4D97-AF65-F5344CB8AC3E}">
        <p14:creationId xmlns:p14="http://schemas.microsoft.com/office/powerpoint/2010/main" val="1395225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EB21F27-FEC9-4C39-A3D2-FEF803986556}"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D0907EB6-6D56-4502-A904-3B5C11BCD55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8536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253F5E34-2302-479D-838C-EA8613833BCE}"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45041444-0ACE-4F54-99EC-871606A5CFE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59241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95CF29C-22F7-4B8B-A045-E9307BFF5D24}"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26C0E05E-8B4C-47F4-8896-4D78AA00267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767359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DD6E77D-3880-4EE2-8F33-78F3A533E6AC}"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0FBF3157-FA87-4EAD-B52B-B8F73505B0F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64796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F342708-7CF5-4AD8-9763-3FCE047CD3F8}"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7F1AEF4-6BB5-47EA-B812-1F424EA3FC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50837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1"/>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938589"/>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F323BF1-0AEA-476D-AE5D-9FE5E096A711}"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1B10C7D1-78A3-4DF2-9C1E-2C2E918DAC59}"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184991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42914" y="103189"/>
            <a:ext cx="8243887" cy="5953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7"/>
          <p:cNvSpPr>
            <a:spLocks noGrp="1" noChangeArrowheads="1"/>
          </p:cNvSpPr>
          <p:nvPr>
            <p:ph type="dt" sz="half" idx="10"/>
          </p:nvPr>
        </p:nvSpPr>
        <p:spPr/>
        <p:txBody>
          <a:bodyPr/>
          <a:lstStyle>
            <a:lvl1pPr>
              <a:defRPr/>
            </a:lvl1pPr>
          </a:lstStyle>
          <a:p>
            <a:pPr>
              <a:defRPr/>
            </a:pPr>
            <a:fld id="{479F1806-E494-4334-94F8-B68C7F70D32E}" type="datetime1">
              <a:rPr lang="zh-TW" altLang="en-US">
                <a:solidFill>
                  <a:prstClr val="black">
                    <a:tint val="75000"/>
                  </a:prstClr>
                </a:solidFill>
              </a:rPr>
              <a:pPr>
                <a:defRPr/>
              </a:pPr>
              <a:t>2012/12/18</a:t>
            </a:fld>
            <a:endParaRPr lang="en-US" altLang="zh-TW">
              <a:solidFill>
                <a:prstClr val="black">
                  <a:tint val="75000"/>
                </a:prstClr>
              </a:solidFill>
            </a:endParaRPr>
          </a:p>
        </p:txBody>
      </p:sp>
      <p:sp>
        <p:nvSpPr>
          <p:cNvPr id="4" name="Rectangle 48"/>
          <p:cNvSpPr>
            <a:spLocks noGrp="1" noChangeArrowheads="1"/>
          </p:cNvSpPr>
          <p:nvPr>
            <p:ph type="ftr" sz="quarter" idx="11"/>
          </p:nvPr>
        </p:nvSpPr>
        <p:spPr/>
        <p:txBody>
          <a:bodyPr/>
          <a:lstStyle>
            <a:lvl1pPr>
              <a:defRPr/>
            </a:lvl1pPr>
          </a:lstStyle>
          <a:p>
            <a:pPr>
              <a:defRPr/>
            </a:pPr>
            <a:endParaRPr lang="en-US" altLang="zh-TW"/>
          </a:p>
        </p:txBody>
      </p:sp>
      <p:sp>
        <p:nvSpPr>
          <p:cNvPr id="5" name="Rectangle 49"/>
          <p:cNvSpPr>
            <a:spLocks noGrp="1" noChangeArrowheads="1"/>
          </p:cNvSpPr>
          <p:nvPr>
            <p:ph type="sldNum" sz="quarter" idx="12"/>
          </p:nvPr>
        </p:nvSpPr>
        <p:spPr/>
        <p:txBody>
          <a:bodyPr/>
          <a:lstStyle>
            <a:lvl1pPr>
              <a:defRPr/>
            </a:lvl1pPr>
          </a:lstStyle>
          <a:p>
            <a:pPr>
              <a:defRPr/>
            </a:pPr>
            <a:fld id="{63B7A6A0-F370-4AA2-A3AD-BEA72C07237D}"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59743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E103AD11-5B8E-4A8F-800B-44BF4D35C391}" type="datetime1">
              <a:rPr lang="zh-TW" altLang="en-US"/>
              <a:pPr>
                <a:defRPr/>
              </a:pPr>
              <a:t>2012/12/18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6775B994-7D91-49EB-8129-FA7F83AD1601}" type="slidenum">
              <a:rPr lang="zh-TW" altLang="en-US"/>
              <a:pPr>
                <a:defRPr/>
              </a:pPr>
              <a:t>‹#›</a:t>
            </a:fld>
            <a:endParaRPr lang="zh-TW" altLang="en-US"/>
          </a:p>
        </p:txBody>
      </p:sp>
    </p:spTree>
    <p:extLst>
      <p:ext uri="{BB962C8B-B14F-4D97-AF65-F5344CB8AC3E}">
        <p14:creationId xmlns:p14="http://schemas.microsoft.com/office/powerpoint/2010/main" val="151743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73E59D33-9EEA-498B-9C30-6B42F67405DF}" type="datetime1">
              <a:rPr lang="zh-TW" altLang="en-US"/>
              <a:pPr>
                <a:defRPr/>
              </a:pPr>
              <a:t>2012/12/18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CBAEF435-F271-4D21-A842-8694D075C552}" type="slidenum">
              <a:rPr lang="zh-TW" altLang="en-US"/>
              <a:pPr>
                <a:defRPr/>
              </a:pPr>
              <a:t>‹#›</a:t>
            </a:fld>
            <a:endParaRPr lang="zh-TW" altLang="en-US"/>
          </a:p>
        </p:txBody>
      </p:sp>
    </p:spTree>
    <p:extLst>
      <p:ext uri="{BB962C8B-B14F-4D97-AF65-F5344CB8AC3E}">
        <p14:creationId xmlns:p14="http://schemas.microsoft.com/office/powerpoint/2010/main" val="198247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6A251C03-109D-4FB9-AA46-7EC3EC338D7F}" type="datetime1">
              <a:rPr lang="zh-TW" altLang="en-US"/>
              <a:pPr>
                <a:defRPr/>
              </a:pPr>
              <a:t>2012/12/18</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287DB506-ABF8-4B0D-A511-8A0B877DCB31}" type="slidenum">
              <a:rPr lang="zh-TW" altLang="en-US"/>
              <a:pPr>
                <a:defRPr/>
              </a:pPr>
              <a:t>‹#›</a:t>
            </a:fld>
            <a:endParaRPr lang="zh-TW" altLang="en-US"/>
          </a:p>
        </p:txBody>
      </p:sp>
    </p:spTree>
    <p:extLst>
      <p:ext uri="{BB962C8B-B14F-4D97-AF65-F5344CB8AC3E}">
        <p14:creationId xmlns:p14="http://schemas.microsoft.com/office/powerpoint/2010/main" val="308533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60B8B7B-6906-4765-8862-0ABFE64E6A07}" type="datetime1">
              <a:rPr lang="zh-TW" altLang="en-US"/>
              <a:pPr>
                <a:defRPr/>
              </a:pPr>
              <a:t>2012/12/18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64288F9B-42FB-4FC6-AAB8-CF04A3ED689C}" type="slidenum">
              <a:rPr lang="zh-TW" altLang="en-US"/>
              <a:pPr>
                <a:defRPr/>
              </a:pPr>
              <a:t>‹#›</a:t>
            </a:fld>
            <a:endParaRPr lang="zh-TW" altLang="en-US"/>
          </a:p>
        </p:txBody>
      </p:sp>
    </p:spTree>
    <p:extLst>
      <p:ext uri="{BB962C8B-B14F-4D97-AF65-F5344CB8AC3E}">
        <p14:creationId xmlns:p14="http://schemas.microsoft.com/office/powerpoint/2010/main" val="24198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30204E2-6E92-4E99-AFD5-47BE35C826FD}" type="datetime1">
              <a:rPr lang="zh-TW" altLang="en-US"/>
              <a:pPr>
                <a:defRPr/>
              </a:pPr>
              <a:t>2012/12/18</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17B2006B-7705-47C8-9BB7-6A282D4BC200}" type="slidenum">
              <a:rPr lang="zh-TW" altLang="en-US"/>
              <a:pPr>
                <a:defRPr/>
              </a:pPr>
              <a:t>‹#›</a:t>
            </a:fld>
            <a:endParaRPr lang="zh-TW" altLang="en-US"/>
          </a:p>
        </p:txBody>
      </p:sp>
    </p:spTree>
    <p:extLst>
      <p:ext uri="{BB962C8B-B14F-4D97-AF65-F5344CB8AC3E}">
        <p14:creationId xmlns:p14="http://schemas.microsoft.com/office/powerpoint/2010/main" val="362015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2388EB65-AE11-426A-9044-391DFC63CED0}" type="datetime1">
              <a:rPr lang="zh-TW" altLang="en-US"/>
              <a:pPr>
                <a:defRPr/>
              </a:pPr>
              <a:t>2012/12/18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BFE8453F-DECA-4B39-B15A-1269BA4F20F3}" type="slidenum">
              <a:rPr lang="zh-TW" altLang="en-US"/>
              <a:pPr>
                <a:defRPr/>
              </a:pPr>
              <a:t>‹#›</a:t>
            </a:fld>
            <a:endParaRPr lang="zh-TW" altLang="en-US"/>
          </a:p>
        </p:txBody>
      </p:sp>
    </p:spTree>
    <p:extLst>
      <p:ext uri="{BB962C8B-B14F-4D97-AF65-F5344CB8AC3E}">
        <p14:creationId xmlns:p14="http://schemas.microsoft.com/office/powerpoint/2010/main" val="199157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B34BB2C-9EC7-4528-9240-238C3C1F6A7E}" type="datetime1">
              <a:rPr lang="zh-TW" altLang="en-US"/>
              <a:pPr>
                <a:defRPr/>
              </a:pPr>
              <a:t>2012/12/18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441BC225-20B1-4B78-8295-D2732016D3F0}" type="slidenum">
              <a:rPr lang="zh-TW" altLang="en-US"/>
              <a:pPr>
                <a:defRPr/>
              </a:pPr>
              <a:t>‹#›</a:t>
            </a:fld>
            <a:endParaRPr lang="zh-TW" altLang="en-US"/>
          </a:p>
        </p:txBody>
      </p:sp>
    </p:spTree>
    <p:extLst>
      <p:ext uri="{BB962C8B-B14F-4D97-AF65-F5344CB8AC3E}">
        <p14:creationId xmlns:p14="http://schemas.microsoft.com/office/powerpoint/2010/main" val="16687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新細明體" pitchFamily="18" charset="-120"/>
              </a:defRPr>
            </a:lvl1pPr>
          </a:lstStyle>
          <a:p>
            <a:pPr>
              <a:defRPr/>
            </a:pPr>
            <a:fld id="{BE43AEE3-1548-4C39-995F-FDA7E1080F66}" type="datetime1">
              <a:rPr lang="zh-TW" altLang="en-US"/>
              <a:pPr>
                <a:defRPr/>
              </a:pPr>
              <a:t>2012/12/18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新細明體" pitchFamily="18" charset="-120"/>
              </a:defRPr>
            </a:lvl1pPr>
          </a:lstStyle>
          <a:p>
            <a:pPr>
              <a:defRPr/>
            </a:pPr>
            <a:fld id="{06A94A3F-6D16-4B90-B2FE-8F7656A7AEDB}" type="slidenum">
              <a:rPr lang="zh-TW" altLang="en-US"/>
              <a:pPr>
                <a:defRPr/>
              </a:pPr>
              <a:t>‹#›</a:t>
            </a:fld>
            <a:endParaRPr lang="zh-TW" altLang="en-US"/>
          </a:p>
        </p:txBody>
      </p:sp>
      <p:pic>
        <p:nvPicPr>
          <p:cNvPr id="1031" name="圖片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4" r:id="rId1"/>
    <p:sldLayoutId id="2147483935"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 id="2147483937"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pitchFamily="18" charset="-120"/>
        </a:defRPr>
      </a:lvl2pPr>
      <a:lvl3pPr algn="ctr" rtl="0" eaLnBrk="1" fontAlgn="base" hangingPunct="1">
        <a:spcBef>
          <a:spcPct val="0"/>
        </a:spcBef>
        <a:spcAft>
          <a:spcPct val="0"/>
        </a:spcAft>
        <a:defRPr sz="4400">
          <a:solidFill>
            <a:schemeClr val="tx1"/>
          </a:solidFill>
          <a:latin typeface="Calibri" pitchFamily="34" charset="0"/>
          <a:ea typeface="新細明體" pitchFamily="18" charset="-120"/>
        </a:defRPr>
      </a:lvl3pPr>
      <a:lvl4pPr algn="ctr" rtl="0" eaLnBrk="1" fontAlgn="base" hangingPunct="1">
        <a:spcBef>
          <a:spcPct val="0"/>
        </a:spcBef>
        <a:spcAft>
          <a:spcPct val="0"/>
        </a:spcAft>
        <a:defRPr sz="4400">
          <a:solidFill>
            <a:schemeClr val="tx1"/>
          </a:solidFill>
          <a:latin typeface="Calibri" pitchFamily="34" charset="0"/>
          <a:ea typeface="新細明體" pitchFamily="18" charset="-120"/>
        </a:defRPr>
      </a:lvl4pPr>
      <a:lvl5pPr algn="ctr" rtl="0" eaLnBrk="1" fontAlgn="base" hangingPunct="1">
        <a:spcBef>
          <a:spcPct val="0"/>
        </a:spcBef>
        <a:spcAft>
          <a:spcPct val="0"/>
        </a:spcAft>
        <a:defRPr sz="4400">
          <a:solidFill>
            <a:schemeClr val="tx1"/>
          </a:solidFill>
          <a:latin typeface="Calibri" pitchFamily="34" charset="0"/>
          <a:ea typeface="新細明體" pitchFamily="18"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新細明體" pitchFamily="18" charset="-120"/>
              </a:defRPr>
            </a:lvl1pPr>
          </a:lstStyle>
          <a:p>
            <a:pPr>
              <a:defRPr/>
            </a:pPr>
            <a:fld id="{08A8D2B7-1DCD-4EAD-84AD-CE2EAC144582}" type="datetime1">
              <a:rPr lang="zh-TW" altLang="en-US">
                <a:solidFill>
                  <a:prstClr val="black">
                    <a:tint val="75000"/>
                  </a:prstClr>
                </a:solidFill>
              </a:rPr>
              <a:pPr>
                <a:defRPr/>
              </a:pPr>
              <a:t>2012/12/18</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新細明體" pitchFamily="18" charset="-120"/>
              </a:defRPr>
            </a:lvl1pPr>
          </a:lstStyle>
          <a:p>
            <a:pPr>
              <a:defRPr/>
            </a:pPr>
            <a:fld id="{136E6070-95F1-42BA-8B3D-4C7E91304884}"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59579"/>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tv.moe.edu.tw/?su=1"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33457;&#34030;&#32291;103&#39640;&#20013;&#39640;&#32887;&#20813;&#35430;&#20837;&#23416;&#36229;&#38989;&#27604;&#24207;0910&#29256;.doc"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12basic.edu.tw/"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xfrm>
            <a:off x="6516688" y="64627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66B64DA-F639-4B37-B684-FBC22783E20C}" type="slidenum">
              <a:rPr lang="zh-TW" altLang="en-US" smtClean="0"/>
              <a:pPr eaLnBrk="1" hangingPunct="1"/>
              <a:t>1</a:t>
            </a:fld>
            <a:endParaRPr lang="zh-TW" altLang="en-US" smtClean="0"/>
          </a:p>
        </p:txBody>
      </p:sp>
      <p:sp>
        <p:nvSpPr>
          <p:cNvPr id="2050" name="Rectangle 3"/>
          <p:cNvSpPr>
            <a:spLocks noGrp="1"/>
          </p:cNvSpPr>
          <p:nvPr>
            <p:ph idx="1"/>
          </p:nvPr>
        </p:nvSpPr>
        <p:spPr>
          <a:xfrm>
            <a:off x="530225" y="2049463"/>
            <a:ext cx="8229600" cy="3276600"/>
          </a:xfrm>
        </p:spPr>
        <p:txBody>
          <a:bodyPr rtlCol="0">
            <a:normAutofit/>
          </a:bodyPr>
          <a:lstStyle/>
          <a:p>
            <a:pPr algn="ctr" eaLnBrk="1" fontAlgn="auto" hangingPunct="1">
              <a:spcAft>
                <a:spcPts val="0"/>
              </a:spcAft>
              <a:buFont typeface="Arial" charset="0"/>
              <a:buNone/>
              <a:defRPr/>
            </a:pPr>
            <a:r>
              <a:rPr lang="zh-TW" altLang="en-US" sz="5400" b="1" dirty="0" smtClean="0">
                <a:solidFill>
                  <a:srgbClr val="003399"/>
                </a:solidFill>
                <a:effectLst>
                  <a:outerShdw blurRad="38100" dist="38100" dir="2700000" algn="tl">
                    <a:srgbClr val="000000">
                      <a:alpha val="43137"/>
                    </a:srgbClr>
                  </a:outerShdw>
                </a:effectLst>
              </a:rPr>
              <a:t>十二年國民基本教育</a:t>
            </a:r>
            <a:endParaRPr lang="en-US" altLang="zh-TW" sz="5400" b="1" dirty="0" smtClean="0">
              <a:solidFill>
                <a:srgbClr val="003399"/>
              </a:solidFill>
              <a:effectLst>
                <a:outerShdw blurRad="38100" dist="38100" dir="2700000" algn="tl">
                  <a:srgbClr val="000000">
                    <a:alpha val="43137"/>
                  </a:srgbClr>
                </a:outerShdw>
              </a:effectLst>
            </a:endParaRPr>
          </a:p>
          <a:p>
            <a:pPr algn="ctr" eaLnBrk="1" fontAlgn="auto" hangingPunct="1">
              <a:spcAft>
                <a:spcPts val="0"/>
              </a:spcAft>
              <a:buFont typeface="Arial" charset="0"/>
              <a:buNone/>
              <a:defRPr/>
            </a:pPr>
            <a:r>
              <a:rPr lang="zh-TW" altLang="en-US" sz="5400" b="1" dirty="0" smtClean="0">
                <a:solidFill>
                  <a:srgbClr val="FF0000"/>
                </a:solidFill>
                <a:effectLst>
                  <a:outerShdw blurRad="38100" dist="38100" dir="2700000" algn="tl">
                    <a:srgbClr val="000000">
                      <a:alpha val="43137"/>
                    </a:srgbClr>
                  </a:outerShdw>
                </a:effectLst>
              </a:rPr>
              <a:t>「</a:t>
            </a:r>
            <a:r>
              <a:rPr lang="zh-TW" altLang="en-US" sz="5400" b="1" dirty="0">
                <a:solidFill>
                  <a:srgbClr val="FF0000"/>
                </a:solidFill>
                <a:effectLst>
                  <a:outerShdw blurRad="38100" dist="38100" dir="2700000" algn="tl">
                    <a:srgbClr val="000000">
                      <a:alpha val="43137"/>
                    </a:srgbClr>
                  </a:outerShdw>
                </a:effectLst>
              </a:rPr>
              <a:t>入學方式</a:t>
            </a:r>
            <a:r>
              <a:rPr lang="zh-TW" altLang="en-US" sz="5400" b="1" dirty="0" smtClean="0">
                <a:solidFill>
                  <a:srgbClr val="FF0000"/>
                </a:solidFill>
                <a:effectLst>
                  <a:outerShdw blurRad="38100" dist="38100" dir="2700000" algn="tl">
                    <a:srgbClr val="000000">
                      <a:alpha val="43137"/>
                    </a:srgbClr>
                  </a:outerShdw>
                </a:effectLst>
              </a:rPr>
              <a:t>」</a:t>
            </a:r>
            <a:r>
              <a:rPr lang="zh-TW" altLang="en-US" sz="5400" b="1" dirty="0" smtClean="0">
                <a:solidFill>
                  <a:srgbClr val="003399"/>
                </a:solidFill>
                <a:effectLst>
                  <a:outerShdw blurRad="38100" dist="38100" dir="2700000" algn="tl">
                    <a:srgbClr val="000000">
                      <a:alpha val="43137"/>
                    </a:srgbClr>
                  </a:outerShdw>
                </a:effectLst>
              </a:rPr>
              <a:t>宣導講綱</a:t>
            </a:r>
            <a:endParaRPr lang="zh-TW" altLang="en-US" sz="4000" b="1" dirty="0" smtClean="0">
              <a:solidFill>
                <a:schemeClr val="tx2"/>
              </a:solidFill>
            </a:endParaRPr>
          </a:p>
        </p:txBody>
      </p:sp>
      <p:pic>
        <p:nvPicPr>
          <p:cNvPr id="5124" name="圖片 1"/>
          <p:cNvPicPr>
            <a:picLocks noChangeAspect="1"/>
          </p:cNvPicPr>
          <p:nvPr/>
        </p:nvPicPr>
        <p:blipFill>
          <a:blip r:embed="rId4">
            <a:extLst>
              <a:ext uri="{28A0092B-C50C-407E-A947-70E740481C1C}">
                <a14:useLocalDpi xmlns:a14="http://schemas.microsoft.com/office/drawing/2010/main" val="0"/>
              </a:ext>
            </a:extLst>
          </a:blip>
          <a:srcRect l="27995" t="15233" r="28389" b="46558"/>
          <a:stretch>
            <a:fillRect/>
          </a:stretch>
        </p:blipFill>
        <p:spPr bwMode="auto">
          <a:xfrm>
            <a:off x="250825" y="33338"/>
            <a:ext cx="13239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p:cNvSpPr>
            <a:spLocks noChangeArrowheads="1"/>
          </p:cNvSpPr>
          <p:nvPr/>
        </p:nvSpPr>
        <p:spPr bwMode="auto">
          <a:xfrm>
            <a:off x="0" y="-242888"/>
            <a:ext cx="87836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TW" altLang="zh-TW" sz="3600">
              <a:solidFill>
                <a:srgbClr val="CC3300"/>
              </a:solidFill>
              <a:latin typeface="標楷體" pitchFamily="65" charset="-120"/>
            </a:endParaRPr>
          </a:p>
        </p:txBody>
      </p:sp>
      <p:sp>
        <p:nvSpPr>
          <p:cNvPr id="105480" name="Oval 8"/>
          <p:cNvSpPr>
            <a:spLocks noChangeArrowheads="1"/>
          </p:cNvSpPr>
          <p:nvPr/>
        </p:nvSpPr>
        <p:spPr bwMode="auto">
          <a:xfrm>
            <a:off x="1581481" y="1718247"/>
            <a:ext cx="5643563" cy="1103312"/>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scene3d>
              <a:camera prst="orthographicFront"/>
              <a:lightRig rig="threePt" dir="t"/>
            </a:scene3d>
            <a:sp3d extrusionH="57150" prstMaterial="metal">
              <a:bevelT w="38100" h="38100"/>
            </a:sp3d>
          </a:bodyPr>
          <a:lstStyle/>
          <a:p>
            <a:pPr algn="ct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學生生涯輔導</a:t>
            </a:r>
          </a:p>
        </p:txBody>
      </p:sp>
      <p:sp>
        <p:nvSpPr>
          <p:cNvPr id="11269" name="Rectangle 2"/>
          <p:cNvSpPr>
            <a:spLocks/>
          </p:cNvSpPr>
          <p:nvPr/>
        </p:nvSpPr>
        <p:spPr bwMode="auto">
          <a:xfrm>
            <a:off x="358775" y="900113"/>
            <a:ext cx="6307138" cy="719137"/>
          </a:xfrm>
          <a:prstGeom prst="rect">
            <a:avLst/>
          </a:prstGeom>
          <a:noFill/>
          <a:ln>
            <a:noFill/>
          </a:ln>
          <a:extLst/>
        </p:spPr>
        <p:txBody>
          <a:bodyPr anchor="ctr"/>
          <a:lstStyle/>
          <a:p>
            <a:pPr marL="571500" indent="-571500" eaLnBrk="0" hangingPunct="0">
              <a:buFont typeface="Arial" pitchFamily="34" charset="0"/>
              <a:buChar char="•"/>
              <a:defRPr/>
            </a:pP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一</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a:t>
            </a:r>
            <a:r>
              <a:rPr kumimoji="0" lang="zh-TW" altLang="en-US" sz="3200" b="1" dirty="0">
                <a:effectLst>
                  <a:outerShdw blurRad="38100" dist="38100" dir="2700000" algn="tl">
                    <a:srgbClr val="000000">
                      <a:alpha val="43137"/>
                    </a:srgbClr>
                  </a:outerShdw>
                </a:effectLst>
                <a:latin typeface="標楷體" pitchFamily="65" charset="-120"/>
                <a:ea typeface="標楷體" pitchFamily="65" charset="-120"/>
              </a:rPr>
              <a:t>適性輔導 </a:t>
            </a:r>
            <a:r>
              <a:rPr kumimoji="0" lang="en-US" altLang="zh-TW" sz="3200" b="1" dirty="0">
                <a:effectLst>
                  <a:outerShdw blurRad="38100" dist="38100" dir="2700000" algn="tl">
                    <a:srgbClr val="000000">
                      <a:alpha val="43137"/>
                    </a:srgbClr>
                  </a:outerShdw>
                </a:effectLst>
                <a:latin typeface="標楷體" pitchFamily="65" charset="-120"/>
                <a:ea typeface="標楷體" pitchFamily="65" charset="-120"/>
              </a:rPr>
              <a:t>– </a:t>
            </a:r>
            <a:r>
              <a:rPr kumimoji="0" lang="zh-TW" altLang="en-US" sz="3200" b="1" dirty="0">
                <a:effectLst>
                  <a:outerShdw blurRad="38100" dist="38100" dir="2700000" algn="tl">
                    <a:srgbClr val="000000">
                      <a:alpha val="43137"/>
                    </a:srgbClr>
                  </a:outerShdw>
                </a:effectLst>
                <a:latin typeface="標楷體" pitchFamily="65" charset="-120"/>
                <a:ea typeface="標楷體" pitchFamily="65" charset="-120"/>
              </a:rPr>
              <a:t>適性揚才</a:t>
            </a:r>
          </a:p>
        </p:txBody>
      </p:sp>
      <p:sp>
        <p:nvSpPr>
          <p:cNvPr id="9" name="標題 2"/>
          <p:cNvSpPr txBox="1">
            <a:spLocks/>
          </p:cNvSpPr>
          <p:nvPr/>
        </p:nvSpPr>
        <p:spPr bwMode="auto">
          <a:xfrm>
            <a:off x="395537" y="0"/>
            <a:ext cx="7357815" cy="750094"/>
          </a:xfrm>
          <a:prstGeom prst="rect">
            <a:avLst/>
          </a:prstGeom>
          <a:solidFill>
            <a:srgbClr val="FFFF99"/>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a:lnSpc>
                <a:spcPct val="90000"/>
              </a:lnSpc>
              <a:spcAft>
                <a:spcPct val="35000"/>
              </a:spcAft>
              <a:defRPr/>
            </a:pP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一、</a:t>
            </a:r>
            <a:r>
              <a:rPr lang="zh-TW" altLang="en-US"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確保國中端學習</a:t>
            </a: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品質</a:t>
            </a:r>
            <a:endParaRPr lang="zh-TW" altLang="en-US" sz="40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pic>
        <p:nvPicPr>
          <p:cNvPr id="143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8512">
            <a:off x="6851650" y="704850"/>
            <a:ext cx="19224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3" name="圓角矩形 2"/>
          <p:cNvSpPr/>
          <p:nvPr/>
        </p:nvSpPr>
        <p:spPr>
          <a:xfrm>
            <a:off x="994731" y="3717032"/>
            <a:ext cx="6958644" cy="2134692"/>
          </a:xfrm>
          <a:prstGeom prst="roundRect">
            <a:avLst/>
          </a:prstGeom>
          <a:gradFill flip="none" rotWithShape="1">
            <a:gsLst>
              <a:gs pos="49000">
                <a:srgbClr val="B1E4FD"/>
              </a:gs>
              <a:gs pos="0">
                <a:srgbClr val="CCECFF"/>
              </a:gs>
              <a:gs pos="100000">
                <a:srgbClr val="00B0F0"/>
              </a:gs>
            </a:gsLst>
            <a:path path="shap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600"/>
              </a:lnSpc>
              <a:defRPr/>
            </a:pPr>
            <a:endPar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 name="五邊形 3"/>
          <p:cNvSpPr/>
          <p:nvPr/>
        </p:nvSpPr>
        <p:spPr>
          <a:xfrm rot="5400000">
            <a:off x="2272815" y="2006608"/>
            <a:ext cx="1158052" cy="3102843"/>
          </a:xfrm>
          <a:prstGeom prst="homePlate">
            <a:avLst>
              <a:gd name="adj" fmla="val 29843"/>
            </a:avLst>
          </a:prstGeom>
          <a:gradFill flip="none" rotWithShape="1">
            <a:gsLst>
              <a:gs pos="66000">
                <a:srgbClr val="FFC6FF"/>
              </a:gs>
              <a:gs pos="43000">
                <a:srgbClr val="FFD6FF"/>
              </a:gs>
              <a:gs pos="0">
                <a:schemeClr val="bg1"/>
              </a:gs>
              <a:gs pos="98000">
                <a:srgbClr val="FF99FF"/>
              </a:gs>
            </a:gsLst>
            <a:lin ang="18900000" scaled="1"/>
            <a:tileRect/>
          </a:gradFill>
          <a:ln w="9525">
            <a:solidFill>
              <a:schemeClr val="tx1"/>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五邊形 12"/>
          <p:cNvSpPr/>
          <p:nvPr/>
        </p:nvSpPr>
        <p:spPr>
          <a:xfrm rot="5400000">
            <a:off x="5475307" y="2015771"/>
            <a:ext cx="1158053" cy="3084512"/>
          </a:xfrm>
          <a:prstGeom prst="homePlate">
            <a:avLst>
              <a:gd name="adj" fmla="val 30904"/>
            </a:avLst>
          </a:prstGeom>
          <a:gradFill flip="none" rotWithShape="1">
            <a:gsLst>
              <a:gs pos="47000">
                <a:srgbClr val="F8D6BB"/>
              </a:gs>
              <a:gs pos="0">
                <a:schemeClr val="bg1"/>
              </a:gs>
              <a:gs pos="98000">
                <a:schemeClr val="accent6">
                  <a:lumMod val="75000"/>
                </a:schemeClr>
              </a:gs>
            </a:gsLst>
            <a:lin ang="18900000" scaled="1"/>
            <a:tileRect/>
          </a:gradFill>
          <a:ln w="9525">
            <a:solidFill>
              <a:schemeClr val="tx1"/>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五邊形 14"/>
          <p:cNvSpPr/>
          <p:nvPr/>
        </p:nvSpPr>
        <p:spPr>
          <a:xfrm rot="16200000">
            <a:off x="2292631" y="4382160"/>
            <a:ext cx="1219967" cy="3241372"/>
          </a:xfrm>
          <a:prstGeom prst="homePlate">
            <a:avLst>
              <a:gd name="adj" fmla="val 32223"/>
            </a:avLst>
          </a:prstGeom>
          <a:gradFill flip="none" rotWithShape="1">
            <a:gsLst>
              <a:gs pos="59000">
                <a:srgbClr val="BDECB3"/>
              </a:gs>
              <a:gs pos="43000">
                <a:srgbClr val="CCFFCC"/>
              </a:gs>
              <a:gs pos="22000">
                <a:schemeClr val="bg1"/>
              </a:gs>
              <a:gs pos="100000">
                <a:schemeClr val="accent3">
                  <a:lumMod val="75000"/>
                  <a:alpha val="77000"/>
                </a:schemeClr>
              </a:gs>
            </a:gsLst>
            <a:lin ang="13500000" scaled="1"/>
            <a:tileRect/>
          </a:gradFill>
          <a:ln w="952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五邊形 15"/>
          <p:cNvSpPr/>
          <p:nvPr/>
        </p:nvSpPr>
        <p:spPr>
          <a:xfrm rot="16200000">
            <a:off x="5505042" y="4492600"/>
            <a:ext cx="1226119" cy="3069008"/>
          </a:xfrm>
          <a:prstGeom prst="homePlate">
            <a:avLst>
              <a:gd name="adj" fmla="val 29843"/>
            </a:avLst>
          </a:prstGeom>
          <a:gradFill flip="none" rotWithShape="1">
            <a:gsLst>
              <a:gs pos="29000">
                <a:srgbClr val="DBEDA5"/>
              </a:gs>
              <a:gs pos="76000">
                <a:srgbClr val="99CC00"/>
              </a:gs>
              <a:gs pos="0">
                <a:schemeClr val="bg1"/>
              </a:gs>
              <a:gs pos="100000">
                <a:srgbClr val="00B050"/>
              </a:gs>
            </a:gsLst>
            <a:lin ang="5400000" scaled="1"/>
            <a:tileRect/>
          </a:gradFill>
          <a:ln w="9525">
            <a:solidFill>
              <a:schemeClr val="tx1"/>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a:xfrm>
            <a:off x="2333629" y="4030982"/>
            <a:ext cx="4332284" cy="1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prstMaterial="dkEdge"/>
          </a:bodyPr>
          <a:lstStyle/>
          <a:p>
            <a:pPr algn="ctr">
              <a:lnSpc>
                <a:spcPts val="3400"/>
              </a:lnSpc>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讓每一位學生</a:t>
            </a:r>
            <a:endPar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lgn="ctr">
              <a:lnSpc>
                <a:spcPts val="3400"/>
              </a:lnSpc>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繪製自己生涯的藍圖</a:t>
            </a:r>
            <a:endPar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lgn="ctr">
              <a:lnSpc>
                <a:spcPts val="3400"/>
              </a:lnSpc>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邁向自己所願的未來</a:t>
            </a:r>
          </a:p>
        </p:txBody>
      </p:sp>
      <p:sp>
        <p:nvSpPr>
          <p:cNvPr id="18" name="矩形 17"/>
          <p:cNvSpPr/>
          <p:nvPr/>
        </p:nvSpPr>
        <p:spPr>
          <a:xfrm>
            <a:off x="4445000" y="2901950"/>
            <a:ext cx="3208338" cy="1128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r>
              <a:rPr lang="zh-TW" altLang="en-US"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強化生涯發展教育</a:t>
            </a:r>
            <a:endParaRPr lang="en-US" altLang="zh-TW"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p>
            <a:pPr algn="ctr">
              <a:lnSpc>
                <a:spcPts val="3200"/>
              </a:lnSpc>
              <a:defRPr/>
            </a:pPr>
            <a:r>
              <a:rPr lang="zh-TW" altLang="en-US"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落實生涯輔導工作</a:t>
            </a:r>
          </a:p>
        </p:txBody>
      </p:sp>
      <p:sp>
        <p:nvSpPr>
          <p:cNvPr id="19" name="矩形 18"/>
          <p:cNvSpPr/>
          <p:nvPr/>
        </p:nvSpPr>
        <p:spPr>
          <a:xfrm>
            <a:off x="4614863" y="5661025"/>
            <a:ext cx="3208337" cy="97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r>
              <a:rPr lang="zh-TW" altLang="en-US"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家長、社區、團體</a:t>
            </a:r>
            <a:endParaRPr lang="en-US" altLang="zh-TW"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p>
            <a:pPr algn="ctr">
              <a:lnSpc>
                <a:spcPts val="3200"/>
              </a:lnSpc>
              <a:defRPr/>
            </a:pPr>
            <a:r>
              <a:rPr lang="zh-TW" altLang="en-US"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及企業共同參與</a:t>
            </a:r>
          </a:p>
        </p:txBody>
      </p:sp>
      <p:sp>
        <p:nvSpPr>
          <p:cNvPr id="20" name="矩形 19"/>
          <p:cNvSpPr/>
          <p:nvPr/>
        </p:nvSpPr>
        <p:spPr>
          <a:xfrm>
            <a:off x="1362075" y="2901950"/>
            <a:ext cx="3206750" cy="1128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r>
              <a:rPr lang="zh-TW" altLang="en-US"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提升相關政策</a:t>
            </a:r>
            <a:endParaRPr lang="en-US" altLang="zh-TW"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p>
            <a:pPr algn="ctr">
              <a:lnSpc>
                <a:spcPts val="3200"/>
              </a:lnSpc>
              <a:defRPr/>
            </a:pPr>
            <a:r>
              <a:rPr lang="zh-TW" altLang="en-US"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與制度之彈性</a:t>
            </a:r>
          </a:p>
        </p:txBody>
      </p:sp>
      <p:sp>
        <p:nvSpPr>
          <p:cNvPr id="21" name="矩形 20"/>
          <p:cNvSpPr/>
          <p:nvPr/>
        </p:nvSpPr>
        <p:spPr>
          <a:xfrm>
            <a:off x="1281926" y="5661248"/>
            <a:ext cx="3207271" cy="100842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r>
              <a:rPr lang="zh-TW" altLang="en-US"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強化教育人員</a:t>
            </a:r>
            <a:endParaRPr lang="en-US" altLang="zh-TW"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p>
            <a:pPr algn="ctr">
              <a:lnSpc>
                <a:spcPts val="3200"/>
              </a:lnSpc>
              <a:defRPr/>
            </a:pPr>
            <a:r>
              <a:rPr lang="zh-TW" altLang="en-US" sz="26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生涯輔導功能</a:t>
            </a:r>
          </a:p>
        </p:txBody>
      </p:sp>
      <p:sp>
        <p:nvSpPr>
          <p:cNvPr id="14367" name="投影片編號版面配置區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9026ABCE-94E0-46F0-BDA4-E87B0A5201FF}" type="slidenum">
              <a:rPr lang="zh-TW" altLang="en-US" sz="1400" b="1"/>
              <a:pPr algn="r" eaLnBrk="1" hangingPunct="1"/>
              <a:t>10</a:t>
            </a:fld>
            <a:endParaRPr lang="zh-TW" altLang="en-US" sz="1400" b="1"/>
          </a:p>
        </p:txBody>
      </p:sp>
      <p:sp>
        <p:nvSpPr>
          <p:cNvPr id="2" name="投影片編號版面配置區 1"/>
          <p:cNvSpPr>
            <a:spLocks noGrp="1"/>
          </p:cNvSpPr>
          <p:nvPr>
            <p:ph type="sldNum" sz="quarter" idx="12"/>
          </p:nvPr>
        </p:nvSpPr>
        <p:spPr/>
        <p:txBody>
          <a:bodyPr/>
          <a:lstStyle/>
          <a:p>
            <a:pPr>
              <a:defRPr/>
            </a:pPr>
            <a:fld id="{FE979F9D-ABAA-4DF8-8875-A21E3F3759C1}" type="slidenum">
              <a:rPr lang="zh-TW" altLang="en-US" smtClean="0"/>
              <a:pPr>
                <a:defRPr/>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p:txBody>
          <a:bodyPr/>
          <a:lstStyle/>
          <a:p>
            <a:pPr>
              <a:defRPr/>
            </a:pPr>
            <a:fld id="{4084AE6B-40BC-45F9-9008-A4295B6CBD99}" type="slidenum">
              <a:rPr lang="zh-TW" altLang="en-US"/>
              <a:pPr>
                <a:defRPr/>
              </a:pPr>
              <a:t>11</a:t>
            </a:fld>
            <a:endParaRPr lang="zh-TW" altLang="en-US"/>
          </a:p>
        </p:txBody>
      </p:sp>
      <p:sp>
        <p:nvSpPr>
          <p:cNvPr id="15363" name="投影片編號版面配置區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5FD2D6FB-E738-45BF-BA8E-D5E863B650BC}" type="slidenum">
              <a:rPr lang="zh-TW" altLang="en-US" sz="1400" b="1"/>
              <a:pPr algn="r" eaLnBrk="1" hangingPunct="1"/>
              <a:t>11</a:t>
            </a:fld>
            <a:endParaRPr lang="zh-TW" altLang="en-US" sz="1200" b="1"/>
          </a:p>
        </p:txBody>
      </p:sp>
      <p:sp>
        <p:nvSpPr>
          <p:cNvPr id="12291" name="內容版面配置區 5"/>
          <p:cNvSpPr>
            <a:spLocks noGrp="1"/>
          </p:cNvSpPr>
          <p:nvPr>
            <p:ph idx="4294967295"/>
          </p:nvPr>
        </p:nvSpPr>
        <p:spPr>
          <a:xfrm>
            <a:off x="393700" y="1268413"/>
            <a:ext cx="7900988" cy="925512"/>
          </a:xfrm>
        </p:spPr>
        <p:txBody>
          <a:bodyPr/>
          <a:lstStyle/>
          <a:p>
            <a:pPr eaLnBrk="1" hangingPunct="1">
              <a:buFont typeface="Arial" pitchFamily="34" charset="0"/>
              <a:buChar char="•"/>
              <a:defRPr/>
            </a:pP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二</a:t>
            </a: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補救教學 </a:t>
            </a: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 </a:t>
            </a:r>
            <a:endParaRPr lang="zh-TW" altLang="en-US" b="1" dirty="0" smtClean="0">
              <a:effectLst>
                <a:outerShdw blurRad="38100" dist="38100" dir="2700000" algn="tl">
                  <a:srgbClr val="000000">
                    <a:alpha val="43137"/>
                  </a:srgbClr>
                </a:outerShdw>
              </a:effectLst>
              <a:latin typeface="標楷體" pitchFamily="65" charset="-120"/>
              <a:ea typeface="標楷體" pitchFamily="65" charset="-120"/>
            </a:endParaRPr>
          </a:p>
          <a:p>
            <a:pPr eaLnBrk="1" hangingPunct="1">
              <a:buFont typeface="Arial" pitchFamily="34" charset="0"/>
              <a:buChar char="•"/>
              <a:defRPr/>
            </a:pPr>
            <a:endParaRPr lang="zh-TW" altLang="en-US" dirty="0" smtClean="0"/>
          </a:p>
        </p:txBody>
      </p:sp>
      <p:sp>
        <p:nvSpPr>
          <p:cNvPr id="14" name="標題 2"/>
          <p:cNvSpPr txBox="1">
            <a:spLocks/>
          </p:cNvSpPr>
          <p:nvPr/>
        </p:nvSpPr>
        <p:spPr bwMode="auto">
          <a:xfrm>
            <a:off x="395536" y="0"/>
            <a:ext cx="7963176" cy="836712"/>
          </a:xfrm>
          <a:prstGeom prst="rect">
            <a:avLst/>
          </a:prstGeom>
          <a:solidFill>
            <a:srgbClr val="FFFF99"/>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a:lnSpc>
                <a:spcPct val="90000"/>
              </a:lnSpc>
              <a:spcAft>
                <a:spcPct val="35000"/>
              </a:spcAft>
              <a:defRPr/>
            </a:pP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一、</a:t>
            </a:r>
            <a:r>
              <a:rPr lang="zh-TW" altLang="en-US"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確保國中端學習</a:t>
            </a: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品質</a:t>
            </a:r>
            <a:endParaRPr lang="zh-TW" altLang="en-US" sz="40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graphicFrame>
        <p:nvGraphicFramePr>
          <p:cNvPr id="3" name="資料庫圖表 2"/>
          <p:cNvGraphicFramePr/>
          <p:nvPr/>
        </p:nvGraphicFramePr>
        <p:xfrm>
          <a:off x="1151621" y="1484784"/>
          <a:ext cx="7535180" cy="505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4140200" y="1628775"/>
            <a:ext cx="1584325" cy="1128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800"/>
              </a:lnSpc>
              <a:defRPr/>
            </a:pPr>
            <a:r>
              <a:rPr lang="zh-TW" altLang="en-US"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界定</a:t>
            </a:r>
            <a:r>
              <a:rPr lang="en-US" altLang="zh-TW"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br>
            <a:r>
              <a:rPr lang="zh-TW" altLang="en-US"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基本學力</a:t>
            </a:r>
          </a:p>
        </p:txBody>
      </p:sp>
      <p:sp>
        <p:nvSpPr>
          <p:cNvPr id="13" name="矩形 12"/>
          <p:cNvSpPr/>
          <p:nvPr/>
        </p:nvSpPr>
        <p:spPr>
          <a:xfrm>
            <a:off x="4140200" y="3654425"/>
            <a:ext cx="1439863" cy="1128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zh-TW" altLang="en-US"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教學行政齊</a:t>
            </a:r>
            <a:endParaRPr lang="en-US" altLang="zh-TW" b="1" dirty="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a:p>
            <a:pPr algn="ctr">
              <a:lnSpc>
                <a:spcPts val="2000"/>
              </a:lnSpc>
              <a:defRPr/>
            </a:pPr>
            <a:r>
              <a:rPr lang="zh-TW" altLang="en-US"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落實，學習</a:t>
            </a:r>
            <a:endParaRPr lang="en-US" altLang="zh-TW" b="1" dirty="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a:p>
            <a:pPr algn="ctr">
              <a:lnSpc>
                <a:spcPts val="2000"/>
              </a:lnSpc>
              <a:defRPr/>
            </a:pPr>
            <a:r>
              <a:rPr lang="zh-TW" altLang="en-US"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腳步不延遲</a:t>
            </a:r>
          </a:p>
        </p:txBody>
      </p:sp>
      <p:sp>
        <p:nvSpPr>
          <p:cNvPr id="15" name="矩形 14"/>
          <p:cNvSpPr/>
          <p:nvPr/>
        </p:nvSpPr>
        <p:spPr>
          <a:xfrm>
            <a:off x="5991225" y="2981325"/>
            <a:ext cx="1584325" cy="1128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800"/>
              </a:lnSpc>
              <a:defRPr/>
            </a:pPr>
            <a:r>
              <a:rPr lang="zh-TW" altLang="en-US"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管控</a:t>
            </a:r>
            <a:r>
              <a:rPr lang="en-US" altLang="zh-TW"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br>
            <a:r>
              <a:rPr lang="zh-TW" altLang="en-US"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學習進展</a:t>
            </a:r>
          </a:p>
        </p:txBody>
      </p:sp>
      <p:sp>
        <p:nvSpPr>
          <p:cNvPr id="16" name="矩形 15"/>
          <p:cNvSpPr/>
          <p:nvPr/>
        </p:nvSpPr>
        <p:spPr>
          <a:xfrm>
            <a:off x="2124075" y="2981325"/>
            <a:ext cx="1584325" cy="1128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800"/>
              </a:lnSpc>
              <a:defRPr/>
            </a:pPr>
            <a:r>
              <a:rPr lang="zh-TW" altLang="en-US"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修法</a:t>
            </a:r>
            <a:r>
              <a:rPr lang="en-US" altLang="zh-TW"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br>
            <a:r>
              <a:rPr lang="zh-TW" altLang="en-US"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賦予權責</a:t>
            </a:r>
          </a:p>
        </p:txBody>
      </p:sp>
      <p:sp>
        <p:nvSpPr>
          <p:cNvPr id="17" name="矩形 16"/>
          <p:cNvSpPr/>
          <p:nvPr/>
        </p:nvSpPr>
        <p:spPr>
          <a:xfrm>
            <a:off x="2916238" y="5270500"/>
            <a:ext cx="1584325" cy="1128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800"/>
              </a:lnSpc>
              <a:defRPr/>
            </a:pPr>
            <a:r>
              <a:rPr lang="zh-TW" altLang="en-US"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提升</a:t>
            </a:r>
            <a:r>
              <a:rPr lang="en-US" altLang="zh-TW"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br>
            <a:r>
              <a:rPr lang="zh-TW" altLang="en-US"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學習品質</a:t>
            </a:r>
          </a:p>
        </p:txBody>
      </p:sp>
      <p:sp>
        <p:nvSpPr>
          <p:cNvPr id="18" name="矩形 17"/>
          <p:cNvSpPr/>
          <p:nvPr/>
        </p:nvSpPr>
        <p:spPr>
          <a:xfrm>
            <a:off x="5292725" y="5270500"/>
            <a:ext cx="1582738" cy="1128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800"/>
              </a:lnSpc>
              <a:defRPr/>
            </a:pPr>
            <a:r>
              <a:rPr lang="zh-TW" altLang="en-US"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弭平</a:t>
            </a:r>
            <a:r>
              <a:rPr lang="en-US" altLang="zh-TW"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br>
            <a:r>
              <a:rPr lang="zh-TW" altLang="en-US" sz="26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學習落差</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p:txBody>
          <a:bodyPr/>
          <a:lstStyle/>
          <a:p>
            <a:pPr>
              <a:defRPr/>
            </a:pPr>
            <a:fld id="{61CAF9BB-2126-4ECF-A22F-DC14BD76AE43}" type="slidenum">
              <a:rPr lang="zh-TW" altLang="en-US"/>
              <a:pPr>
                <a:defRPr/>
              </a:pPr>
              <a:t>12</a:t>
            </a:fld>
            <a:endParaRPr lang="zh-TW" altLang="en-US"/>
          </a:p>
        </p:txBody>
      </p:sp>
      <p:sp>
        <p:nvSpPr>
          <p:cNvPr id="5" name="橢圓 4"/>
          <p:cNvSpPr/>
          <p:nvPr/>
        </p:nvSpPr>
        <p:spPr bwMode="auto">
          <a:xfrm>
            <a:off x="4397375" y="1841500"/>
            <a:ext cx="3632200" cy="2724150"/>
          </a:xfrm>
          <a:prstGeom prst="ellipse">
            <a:avLst/>
          </a:prstGeom>
          <a:gradFill>
            <a:gsLst>
              <a:gs pos="0">
                <a:schemeClr val="accent1">
                  <a:tint val="50000"/>
                  <a:satMod val="300000"/>
                  <a:alpha val="38000"/>
                  <a:lumMod val="94000"/>
                  <a:lumOff val="6000"/>
                </a:schemeClr>
              </a:gs>
              <a:gs pos="35000">
                <a:schemeClr val="accent1">
                  <a:tint val="37000"/>
                  <a:satMod val="300000"/>
                </a:schemeClr>
              </a:gs>
              <a:gs pos="100000">
                <a:schemeClr val="accent1">
                  <a:tint val="15000"/>
                  <a:satMod val="35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TW" altLang="en-US" b="1" dirty="0">
              <a:solidFill>
                <a:schemeClr val="tx1"/>
              </a:solidFill>
              <a:latin typeface="Times New Roman" pitchFamily="18" charset="0"/>
            </a:endParaRPr>
          </a:p>
        </p:txBody>
      </p:sp>
      <p:sp>
        <p:nvSpPr>
          <p:cNvPr id="6" name="圓角矩形 5"/>
          <p:cNvSpPr/>
          <p:nvPr/>
        </p:nvSpPr>
        <p:spPr bwMode="auto">
          <a:xfrm>
            <a:off x="955675" y="4941888"/>
            <a:ext cx="7577138" cy="954087"/>
          </a:xfrm>
          <a:prstGeom prst="roundRect">
            <a:avLst/>
          </a:prstGeom>
          <a:gradFill>
            <a:gsLst>
              <a:gs pos="83000">
                <a:srgbClr val="A43B34"/>
              </a:gs>
              <a:gs pos="17000">
                <a:schemeClr val="accent2">
                  <a:shade val="51000"/>
                  <a:satMod val="130000"/>
                  <a:alpha val="92000"/>
                  <a:lumMod val="94000"/>
                </a:schemeClr>
              </a:gs>
              <a:gs pos="0">
                <a:srgbClr val="ECAB81"/>
              </a:gs>
              <a:gs pos="99000">
                <a:schemeClr val="accent6">
                  <a:lumMod val="60000"/>
                  <a:lumOff val="40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zh-TW" sz="3200" b="1" dirty="0">
                <a:latin typeface="標楷體" pitchFamily="65" charset="-120"/>
                <a:ea typeface="標楷體" pitchFamily="65" charset="-120"/>
              </a:rPr>
              <a:t>國中應屆畢業生都應參加，免報名費</a:t>
            </a:r>
            <a:endParaRPr lang="zh-TW" altLang="en-US" sz="3200" b="1" dirty="0">
              <a:solidFill>
                <a:schemeClr val="tx1"/>
              </a:solidFill>
              <a:latin typeface="標楷體" pitchFamily="65" charset="-120"/>
              <a:ea typeface="標楷體" pitchFamily="65" charset="-120"/>
            </a:endParaRPr>
          </a:p>
        </p:txBody>
      </p:sp>
      <p:sp>
        <p:nvSpPr>
          <p:cNvPr id="16389" name="投影片編號版面配置區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B486E96A-A06B-4621-BB8D-EFC05DA3E39D}" type="slidenum">
              <a:rPr lang="zh-TW" altLang="en-US" sz="1400" b="1"/>
              <a:pPr algn="r" eaLnBrk="1" hangingPunct="1"/>
              <a:t>12</a:t>
            </a:fld>
            <a:endParaRPr lang="zh-TW" altLang="en-US" sz="1200" b="1"/>
          </a:p>
        </p:txBody>
      </p:sp>
      <p:sp>
        <p:nvSpPr>
          <p:cNvPr id="9" name="矩形 8"/>
          <p:cNvSpPr/>
          <p:nvPr/>
        </p:nvSpPr>
        <p:spPr>
          <a:xfrm>
            <a:off x="4900613" y="2174875"/>
            <a:ext cx="2911475" cy="2149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sz="2800" b="1" dirty="0">
                <a:solidFill>
                  <a:srgbClr val="000099"/>
                </a:solidFill>
                <a:latin typeface="標楷體" pitchFamily="65" charset="-120"/>
                <a:ea typeface="標楷體" pitchFamily="65" charset="-120"/>
              </a:rPr>
              <a:t>檢驗</a:t>
            </a:r>
            <a:r>
              <a:rPr lang="zh-TW" altLang="zh-TW" sz="28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教師教學</a:t>
            </a:r>
            <a:r>
              <a:rPr lang="zh-TW" altLang="zh-TW" sz="2800" b="1" dirty="0">
                <a:solidFill>
                  <a:srgbClr val="000099"/>
                </a:solidFill>
                <a:latin typeface="標楷體" pitchFamily="65" charset="-120"/>
                <a:ea typeface="標楷體" pitchFamily="65" charset="-120"/>
              </a:rPr>
              <a:t>與</a:t>
            </a:r>
            <a:r>
              <a:rPr lang="zh-TW" altLang="zh-TW" sz="28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學校的辦學成效</a:t>
            </a:r>
            <a:r>
              <a:rPr lang="zh-TW" altLang="zh-TW" sz="2800" b="1" dirty="0">
                <a:solidFill>
                  <a:srgbClr val="000099"/>
                </a:solidFill>
                <a:latin typeface="標楷體" pitchFamily="65" charset="-120"/>
                <a:ea typeface="標楷體" pitchFamily="65" charset="-120"/>
              </a:rPr>
              <a:t>，維持我國的</a:t>
            </a:r>
            <a:r>
              <a:rPr lang="zh-TW" altLang="en-US" sz="2800" b="1" dirty="0">
                <a:solidFill>
                  <a:srgbClr val="000099"/>
                </a:solidFill>
                <a:latin typeface="標楷體" pitchFamily="65" charset="-120"/>
                <a:ea typeface="標楷體" pitchFamily="65" charset="-120"/>
              </a:rPr>
              <a:t>學生</a:t>
            </a:r>
            <a:r>
              <a:rPr lang="zh-TW" altLang="zh-TW" sz="28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學力水準</a:t>
            </a:r>
            <a:r>
              <a:rPr lang="zh-TW" altLang="en-US" sz="2800" b="1" dirty="0">
                <a:solidFill>
                  <a:srgbClr val="000099"/>
                </a:solidFill>
                <a:latin typeface="標楷體" pitchFamily="65" charset="-120"/>
                <a:ea typeface="標楷體" pitchFamily="65" charset="-120"/>
              </a:rPr>
              <a:t>。</a:t>
            </a:r>
          </a:p>
        </p:txBody>
      </p:sp>
      <p:sp>
        <p:nvSpPr>
          <p:cNvPr id="4" name="橢圓 3"/>
          <p:cNvSpPr/>
          <p:nvPr/>
        </p:nvSpPr>
        <p:spPr bwMode="auto">
          <a:xfrm>
            <a:off x="955675" y="1843088"/>
            <a:ext cx="3786188" cy="2722562"/>
          </a:xfrm>
          <a:prstGeom prst="ellipse">
            <a:avLst/>
          </a:prstGeom>
          <a:gradFill>
            <a:gsLst>
              <a:gs pos="0">
                <a:schemeClr val="accent2">
                  <a:tint val="50000"/>
                  <a:satMod val="300000"/>
                  <a:alpha val="50000"/>
                </a:schemeClr>
              </a:gs>
              <a:gs pos="35000">
                <a:schemeClr val="accent2">
                  <a:tint val="37000"/>
                  <a:satMod val="300000"/>
                </a:schemeClr>
              </a:gs>
              <a:gs pos="100000">
                <a:schemeClr val="accent2">
                  <a:tint val="15000"/>
                  <a:satMod val="35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sz="2400" dirty="0">
              <a:solidFill>
                <a:schemeClr val="tx1"/>
              </a:solidFill>
              <a:latin typeface="Times New Roman" pitchFamily="18" charset="0"/>
            </a:endParaRPr>
          </a:p>
        </p:txBody>
      </p:sp>
      <p:sp>
        <p:nvSpPr>
          <p:cNvPr id="3" name="矩形 2"/>
          <p:cNvSpPr/>
          <p:nvPr/>
        </p:nvSpPr>
        <p:spPr>
          <a:xfrm>
            <a:off x="1243013" y="2174875"/>
            <a:ext cx="3497262" cy="2149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sz="2800" b="1" dirty="0">
                <a:solidFill>
                  <a:srgbClr val="000099"/>
                </a:solidFill>
                <a:latin typeface="標楷體" pitchFamily="65" charset="-120"/>
                <a:ea typeface="標楷體" pitchFamily="65" charset="-120"/>
              </a:rPr>
              <a:t>讓</a:t>
            </a:r>
            <a:r>
              <a:rPr lang="zh-TW" altLang="zh-TW" sz="28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a:t>
            </a:r>
            <a:r>
              <a:rPr lang="zh-TW" altLang="zh-TW"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瞭解自我的</a:t>
            </a:r>
            <a:r>
              <a:rPr lang="en-US" altLang="zh-TW"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zh-TW" altLang="zh-TW"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學習情形</a:t>
            </a:r>
            <a:r>
              <a:rPr lang="zh-TW" altLang="zh-TW" sz="2800" b="1" dirty="0">
                <a:solidFill>
                  <a:srgbClr val="000099"/>
                </a:solidFill>
                <a:latin typeface="標楷體" pitchFamily="65" charset="-120"/>
                <a:ea typeface="標楷體" pitchFamily="65" charset="-120"/>
              </a:rPr>
              <a:t>，不必因和他人比較，產生分分計較的考試壓力</a:t>
            </a:r>
            <a:r>
              <a:rPr lang="zh-TW" altLang="en-US" sz="2800" dirty="0">
                <a:solidFill>
                  <a:srgbClr val="000099"/>
                </a:solidFill>
                <a:latin typeface="標楷體" pitchFamily="65" charset="-120"/>
                <a:ea typeface="標楷體" pitchFamily="65" charset="-120"/>
              </a:rPr>
              <a:t>。</a:t>
            </a:r>
          </a:p>
        </p:txBody>
      </p:sp>
      <p:sp>
        <p:nvSpPr>
          <p:cNvPr id="10" name="標題 2"/>
          <p:cNvSpPr txBox="1">
            <a:spLocks/>
          </p:cNvSpPr>
          <p:nvPr/>
        </p:nvSpPr>
        <p:spPr bwMode="auto">
          <a:xfrm>
            <a:off x="395536" y="0"/>
            <a:ext cx="7963176" cy="836712"/>
          </a:xfrm>
          <a:prstGeom prst="rect">
            <a:avLst/>
          </a:prstGeom>
          <a:solidFill>
            <a:srgbClr val="FFFF99"/>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a:lnSpc>
                <a:spcPct val="90000"/>
              </a:lnSpc>
              <a:spcAft>
                <a:spcPct val="35000"/>
              </a:spcAft>
              <a:defRPr/>
            </a:pP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一、</a:t>
            </a:r>
            <a:r>
              <a:rPr lang="zh-TW" altLang="en-US"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確保國中端學習</a:t>
            </a: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品質</a:t>
            </a:r>
            <a:endParaRPr lang="zh-TW" altLang="en-US" sz="40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11" name="內容版面配置區 5"/>
          <p:cNvSpPr txBox="1">
            <a:spLocks/>
          </p:cNvSpPr>
          <p:nvPr/>
        </p:nvSpPr>
        <p:spPr bwMode="auto">
          <a:xfrm>
            <a:off x="366713" y="1125538"/>
            <a:ext cx="7445375" cy="830262"/>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a:t>
            </a:r>
            <a:r>
              <a:rPr lang="zh-TW" altLang="en-US" b="1" dirty="0">
                <a:effectLst>
                  <a:outerShdw blurRad="38100" dist="38100" dir="2700000" algn="tl">
                    <a:srgbClr val="000000">
                      <a:alpha val="43137"/>
                    </a:srgbClr>
                  </a:outerShdw>
                </a:effectLst>
                <a:latin typeface="標楷體" pitchFamily="65" charset="-120"/>
                <a:ea typeface="標楷體" pitchFamily="65" charset="-120"/>
              </a:rPr>
              <a:t>三</a:t>
            </a: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國中教育</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會考</a:t>
            </a: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 </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維持學力水準</a:t>
            </a:r>
            <a:endParaRPr lang="zh-TW" altLang="en-US"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54E90C9C-5D5E-4360-BB87-F3E18F75321B}" type="slidenum">
              <a:rPr lang="zh-TW" altLang="en-US"/>
              <a:pPr>
                <a:defRPr/>
              </a:pPr>
              <a:t>13</a:t>
            </a:fld>
            <a:endParaRPr lang="zh-TW" altLang="en-US"/>
          </a:p>
        </p:txBody>
      </p:sp>
      <p:sp>
        <p:nvSpPr>
          <p:cNvPr id="17411" name="投影片編號版面配置區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F45EB69E-13DD-4842-A8A9-AD3FE1C004BA}" type="slidenum">
              <a:rPr lang="zh-TW" altLang="en-US" sz="1400" b="1"/>
              <a:pPr algn="r" eaLnBrk="1" hangingPunct="1"/>
              <a:t>13</a:t>
            </a:fld>
            <a:endParaRPr lang="zh-TW" altLang="en-US" sz="1200" b="1"/>
          </a:p>
        </p:txBody>
      </p:sp>
      <p:sp>
        <p:nvSpPr>
          <p:cNvPr id="3" name="矩形 2"/>
          <p:cNvSpPr/>
          <p:nvPr/>
        </p:nvSpPr>
        <p:spPr>
          <a:xfrm>
            <a:off x="684213" y="1989138"/>
            <a:ext cx="8208962" cy="3846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nSpc>
                <a:spcPts val="4200"/>
              </a:lnSpc>
              <a:buFont typeface="Arial" pitchFamily="34" charset="0"/>
              <a:buChar char="•"/>
              <a:defRPr/>
            </a:pPr>
            <a:r>
              <a:rPr lang="zh-TW" altLang="en-US" sz="2800" b="1" dirty="0">
                <a:solidFill>
                  <a:schemeClr val="tx1"/>
                </a:solidFill>
                <a:latin typeface="標楷體" pitchFamily="65" charset="-120"/>
                <a:ea typeface="標楷體" pitchFamily="65" charset="-120"/>
              </a:rPr>
              <a:t>每週推薦</a:t>
            </a:r>
            <a:r>
              <a:rPr lang="en-US" altLang="zh-TW" sz="2800" b="1" dirty="0">
                <a:solidFill>
                  <a:schemeClr val="tx1"/>
                </a:solidFill>
                <a:latin typeface="標楷體" pitchFamily="65" charset="-120"/>
                <a:ea typeface="標楷體" pitchFamily="65" charset="-120"/>
              </a:rPr>
              <a:t>1</a:t>
            </a:r>
            <a:r>
              <a:rPr lang="zh-TW" altLang="en-US" sz="2800" b="1" dirty="0">
                <a:solidFill>
                  <a:schemeClr val="tx1"/>
                </a:solidFill>
                <a:latin typeface="標楷體" pitchFamily="65" charset="-120"/>
                <a:ea typeface="標楷體" pitchFamily="65" charset="-120"/>
              </a:rPr>
              <a:t>位優秀的國中老師發表</a:t>
            </a: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活化教學的理念及課程實施情形</a:t>
            </a:r>
            <a:r>
              <a:rPr lang="zh-TW" altLang="en-US" sz="2800" b="1" dirty="0">
                <a:solidFill>
                  <a:schemeClr val="tx1"/>
                </a:solidFill>
                <a:latin typeface="標楷體" pitchFamily="65" charset="-120"/>
                <a:ea typeface="標楷體" pitchFamily="65" charset="-120"/>
              </a:rPr>
              <a:t>。</a:t>
            </a:r>
            <a:endParaRPr lang="en-US" altLang="zh-TW" sz="2800" b="1" dirty="0">
              <a:solidFill>
                <a:schemeClr val="tx1"/>
              </a:solidFill>
              <a:latin typeface="標楷體" pitchFamily="65" charset="-120"/>
              <a:ea typeface="標楷體" pitchFamily="65" charset="-120"/>
            </a:endParaRPr>
          </a:p>
          <a:p>
            <a:pPr marL="457200" indent="-457200">
              <a:lnSpc>
                <a:spcPts val="4200"/>
              </a:lnSpc>
              <a:buFont typeface="Arial" pitchFamily="34" charset="0"/>
              <a:buChar char="•"/>
              <a:defRPr/>
            </a:pPr>
            <a:r>
              <a:rPr lang="zh-TW" altLang="en-US" sz="2800" b="1" dirty="0">
                <a:solidFill>
                  <a:schemeClr val="tx1"/>
                </a:solidFill>
                <a:latin typeface="標楷體" pitchFamily="65" charset="-120"/>
                <a:ea typeface="標楷體" pitchFamily="65" charset="-120"/>
              </a:rPr>
              <a:t>期藉以鼓勵教師激發學生好奇心，運用豐富、趣味的</a:t>
            </a: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教學策略</a:t>
            </a:r>
            <a:r>
              <a:rPr lang="zh-TW" altLang="en-US" sz="2800" b="1" dirty="0">
                <a:solidFill>
                  <a:schemeClr val="tx1"/>
                </a:solidFill>
                <a:latin typeface="標楷體" pitchFamily="65" charset="-120"/>
                <a:ea typeface="標楷體" pitchFamily="65" charset="-120"/>
              </a:rPr>
              <a:t>，設計吸引學生學習興趣之活動，藉以提升國中教學品質。</a:t>
            </a:r>
            <a:endParaRPr lang="en-US" altLang="zh-TW" sz="2800" b="1" dirty="0">
              <a:solidFill>
                <a:schemeClr val="tx1"/>
              </a:solidFill>
              <a:latin typeface="標楷體" pitchFamily="65" charset="-120"/>
              <a:ea typeface="標楷體" pitchFamily="65" charset="-120"/>
            </a:endParaRPr>
          </a:p>
          <a:p>
            <a:pPr marL="457200" indent="-457200">
              <a:lnSpc>
                <a:spcPts val="4200"/>
              </a:lnSpc>
              <a:buFont typeface="Arial" pitchFamily="34" charset="0"/>
              <a:buChar char="•"/>
              <a:defRPr/>
            </a:pPr>
            <a:r>
              <a:rPr lang="zh-TW" altLang="en-US" sz="2800" b="1" dirty="0">
                <a:solidFill>
                  <a:schemeClr val="tx1"/>
                </a:solidFill>
                <a:latin typeface="標楷體" pitchFamily="65" charset="-120"/>
                <a:ea typeface="標楷體" pitchFamily="65" charset="-120"/>
                <a:hlinkClick r:id="rId3"/>
              </a:rPr>
              <a:t>愛學網： </a:t>
            </a:r>
            <a:r>
              <a:rPr lang="en-US" altLang="zh-TW" sz="2800" b="1" dirty="0">
                <a:solidFill>
                  <a:schemeClr val="tx1"/>
                </a:solidFill>
                <a:latin typeface="標楷體" pitchFamily="65" charset="-120"/>
                <a:ea typeface="標楷體" pitchFamily="65" charset="-120"/>
                <a:hlinkClick r:id="rId3"/>
              </a:rPr>
              <a:t>http://stv.moe.edu.tw/?su=1</a:t>
            </a:r>
            <a:endParaRPr lang="en-US" altLang="zh-TW" sz="2800" b="1" dirty="0">
              <a:solidFill>
                <a:schemeClr val="tx1"/>
              </a:solidFill>
              <a:latin typeface="標楷體" pitchFamily="65" charset="-120"/>
              <a:ea typeface="標楷體" pitchFamily="65" charset="-120"/>
            </a:endParaRPr>
          </a:p>
        </p:txBody>
      </p:sp>
      <p:sp>
        <p:nvSpPr>
          <p:cNvPr id="10" name="標題 2"/>
          <p:cNvSpPr txBox="1">
            <a:spLocks/>
          </p:cNvSpPr>
          <p:nvPr/>
        </p:nvSpPr>
        <p:spPr bwMode="auto">
          <a:xfrm>
            <a:off x="395536" y="0"/>
            <a:ext cx="7963176" cy="836712"/>
          </a:xfrm>
          <a:prstGeom prst="rect">
            <a:avLst/>
          </a:prstGeom>
          <a:solidFill>
            <a:srgbClr val="FFFF99"/>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a:lnSpc>
                <a:spcPct val="90000"/>
              </a:lnSpc>
              <a:spcAft>
                <a:spcPct val="35000"/>
              </a:spcAft>
              <a:defRPr/>
            </a:pP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一、</a:t>
            </a:r>
            <a:r>
              <a:rPr lang="zh-TW" altLang="en-US"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確保國中端學習</a:t>
            </a: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品質</a:t>
            </a:r>
            <a:endParaRPr lang="zh-TW" altLang="en-US" sz="40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6" name="內容版面配置區 5"/>
          <p:cNvSpPr txBox="1">
            <a:spLocks/>
          </p:cNvSpPr>
          <p:nvPr/>
        </p:nvSpPr>
        <p:spPr bwMode="auto">
          <a:xfrm>
            <a:off x="179388" y="1268413"/>
            <a:ext cx="8178800" cy="687387"/>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altLang="zh-TW" b="1" dirty="0">
                <a:effectLst>
                  <a:outerShdw blurRad="38100" dist="38100" dir="2700000" algn="tl">
                    <a:srgbClr val="000000">
                      <a:alpha val="43137"/>
                    </a:srgbClr>
                  </a:outerShdw>
                </a:effectLst>
                <a:latin typeface="標楷體" pitchFamily="65" charset="-120"/>
                <a:ea typeface="標楷體" pitchFamily="65" charset="-120"/>
              </a:rPr>
              <a:t>(</a:t>
            </a:r>
            <a:r>
              <a:rPr lang="zh-TW" altLang="en-US" b="1" dirty="0">
                <a:effectLst>
                  <a:outerShdw blurRad="38100" dist="38100" dir="2700000" algn="tl">
                    <a:srgbClr val="000000">
                      <a:alpha val="43137"/>
                    </a:srgbClr>
                  </a:outerShdw>
                </a:effectLst>
                <a:latin typeface="標楷體" pitchFamily="65" charset="-120"/>
                <a:ea typeface="標楷體" pitchFamily="65" charset="-120"/>
              </a:rPr>
              <a:t>四</a:t>
            </a:r>
            <a:r>
              <a:rPr lang="en-US" altLang="zh-TW" b="1" dirty="0">
                <a:effectLst>
                  <a:outerShdw blurRad="38100" dist="38100" dir="2700000" algn="tl">
                    <a:srgbClr val="000000">
                      <a:alpha val="43137"/>
                    </a:srgbClr>
                  </a:outerShdw>
                </a:effectLst>
                <a:latin typeface="標楷體" pitchFamily="65" charset="-120"/>
                <a:ea typeface="標楷體" pitchFamily="65" charset="-120"/>
              </a:rPr>
              <a:t>)</a:t>
            </a:r>
            <a:r>
              <a:rPr lang="zh-TW" altLang="en-US" b="1" dirty="0">
                <a:effectLst>
                  <a:outerShdw blurRad="38100" dist="38100" dir="2700000" algn="tl">
                    <a:srgbClr val="000000">
                      <a:alpha val="43137"/>
                    </a:srgbClr>
                  </a:outerShdw>
                </a:effectLst>
                <a:latin typeface="標楷體" pitchFamily="65" charset="-120"/>
                <a:ea typeface="標楷體" pitchFamily="65" charset="-120"/>
              </a:rPr>
              <a:t>國中</a:t>
            </a:r>
            <a:r>
              <a:rPr lang="zh-TW" altLang="en-US"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活化教學</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列車</a:t>
            </a: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引動教學改變</a:t>
            </a:r>
            <a:endParaRPr lang="zh-TW" altLang="en-US"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p:cNvPicPr>
            <a:picLocks noChangeAspect="1" noChangeArrowheads="1"/>
          </p:cNvPicPr>
          <p:nvPr/>
        </p:nvPicPr>
        <p:blipFill>
          <a:blip r:embed="rId3">
            <a:extLst>
              <a:ext uri="{28A0092B-C50C-407E-A947-70E740481C1C}">
                <a14:useLocalDpi xmlns:a14="http://schemas.microsoft.com/office/drawing/2010/main" val="0"/>
              </a:ext>
            </a:extLst>
          </a:blip>
          <a:srcRect l="13289" t="14175" r="35327" b="8652"/>
          <a:stretch>
            <a:fillRect/>
          </a:stretch>
        </p:blipFill>
        <p:spPr bwMode="auto">
          <a:xfrm>
            <a:off x="755650" y="1274763"/>
            <a:ext cx="6769100"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標題 2"/>
          <p:cNvSpPr txBox="1">
            <a:spLocks/>
          </p:cNvSpPr>
          <p:nvPr/>
        </p:nvSpPr>
        <p:spPr bwMode="auto">
          <a:xfrm>
            <a:off x="395536" y="72008"/>
            <a:ext cx="7963176" cy="836712"/>
          </a:xfrm>
          <a:prstGeom prst="rect">
            <a:avLst/>
          </a:prstGeom>
          <a:solidFill>
            <a:srgbClr val="FFFF99"/>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a:lnSpc>
                <a:spcPct val="90000"/>
              </a:lnSpc>
              <a:spcAft>
                <a:spcPct val="35000"/>
              </a:spcAft>
              <a:defRPr/>
            </a:pP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一、</a:t>
            </a:r>
            <a:r>
              <a:rPr lang="zh-TW" altLang="en-US"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確保國中端學習</a:t>
            </a: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品質</a:t>
            </a:r>
            <a:endParaRPr lang="zh-TW" altLang="en-US" sz="40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9" name="內容版面配置區 5"/>
          <p:cNvSpPr txBox="1">
            <a:spLocks/>
          </p:cNvSpPr>
          <p:nvPr/>
        </p:nvSpPr>
        <p:spPr bwMode="auto">
          <a:xfrm>
            <a:off x="179388" y="836613"/>
            <a:ext cx="8178800" cy="687387"/>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altLang="zh-TW" b="1" dirty="0">
                <a:effectLst>
                  <a:outerShdw blurRad="38100" dist="38100" dir="2700000" algn="tl">
                    <a:srgbClr val="000000">
                      <a:alpha val="43137"/>
                    </a:srgbClr>
                  </a:outerShdw>
                </a:effectLst>
                <a:latin typeface="標楷體" pitchFamily="65" charset="-120"/>
                <a:ea typeface="標楷體" pitchFamily="65" charset="-120"/>
              </a:rPr>
              <a:t>(</a:t>
            </a:r>
            <a:r>
              <a:rPr lang="zh-TW" altLang="en-US" b="1" dirty="0">
                <a:effectLst>
                  <a:outerShdw blurRad="38100" dist="38100" dir="2700000" algn="tl">
                    <a:srgbClr val="000000">
                      <a:alpha val="43137"/>
                    </a:srgbClr>
                  </a:outerShdw>
                </a:effectLst>
                <a:latin typeface="標楷體" pitchFamily="65" charset="-120"/>
                <a:ea typeface="標楷體" pitchFamily="65" charset="-120"/>
              </a:rPr>
              <a:t>四</a:t>
            </a:r>
            <a:r>
              <a:rPr lang="en-US" altLang="zh-TW" b="1" dirty="0">
                <a:effectLst>
                  <a:outerShdw blurRad="38100" dist="38100" dir="2700000" algn="tl">
                    <a:srgbClr val="000000">
                      <a:alpha val="43137"/>
                    </a:srgbClr>
                  </a:outerShdw>
                </a:effectLst>
                <a:latin typeface="標楷體" pitchFamily="65" charset="-120"/>
                <a:ea typeface="標楷體" pitchFamily="65" charset="-120"/>
              </a:rPr>
              <a:t>)</a:t>
            </a:r>
            <a:r>
              <a:rPr lang="zh-TW" altLang="en-US" b="1" dirty="0">
                <a:effectLst>
                  <a:outerShdw blurRad="38100" dist="38100" dir="2700000" algn="tl">
                    <a:srgbClr val="000000">
                      <a:alpha val="43137"/>
                    </a:srgbClr>
                  </a:outerShdw>
                </a:effectLst>
                <a:latin typeface="標楷體" pitchFamily="65" charset="-120"/>
                <a:ea typeface="標楷體" pitchFamily="65" charset="-120"/>
              </a:rPr>
              <a:t>國中</a:t>
            </a:r>
            <a:r>
              <a:rPr lang="zh-TW" altLang="en-US"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活化教學</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列車</a:t>
            </a: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引動教學改變</a:t>
            </a:r>
            <a:endParaRPr lang="zh-TW" altLang="en-US"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B8234A0-68CB-4C74-A99C-9052E8AB8107}" type="slidenum">
              <a:rPr lang="zh-TW" altLang="en-US" smtClean="0"/>
              <a:pPr eaLnBrk="1" hangingPunct="1"/>
              <a:t>15</a:t>
            </a:fld>
            <a:endParaRPr lang="zh-TW" altLang="en-US" smtClean="0"/>
          </a:p>
        </p:txBody>
      </p:sp>
      <p:sp>
        <p:nvSpPr>
          <p:cNvPr id="3" name="內容版面配置區 2"/>
          <p:cNvSpPr>
            <a:spLocks noGrp="1"/>
          </p:cNvSpPr>
          <p:nvPr>
            <p:ph idx="1"/>
          </p:nvPr>
        </p:nvSpPr>
        <p:spPr>
          <a:xfrm>
            <a:off x="971550" y="1984375"/>
            <a:ext cx="3754438" cy="3957638"/>
          </a:xfrm>
        </p:spPr>
        <p:txBody>
          <a:bodyPr/>
          <a:lstStyle/>
          <a:p>
            <a:pPr>
              <a:defRPr/>
            </a:pPr>
            <a:r>
              <a:rPr lang="zh-TW" altLang="en-US" b="1" dirty="0" smtClean="0">
                <a:solidFill>
                  <a:srgbClr val="000099"/>
                </a:solidFill>
              </a:rPr>
              <a:t>基調</a:t>
            </a:r>
            <a:endParaRPr lang="en-US" altLang="zh-TW" b="1" dirty="0" smtClean="0">
              <a:solidFill>
                <a:srgbClr val="000099"/>
              </a:solidFill>
            </a:endParaRPr>
          </a:p>
          <a:p>
            <a:pPr>
              <a:defRPr/>
            </a:pPr>
            <a:r>
              <a:rPr lang="zh-TW" altLang="en-US" b="1" dirty="0">
                <a:solidFill>
                  <a:srgbClr val="000099"/>
                </a:solidFill>
              </a:rPr>
              <a:t>入學</a:t>
            </a:r>
            <a:r>
              <a:rPr lang="zh-TW" altLang="en-US" b="1" dirty="0" smtClean="0">
                <a:solidFill>
                  <a:srgbClr val="000099"/>
                </a:solidFill>
              </a:rPr>
              <a:t>管道</a:t>
            </a:r>
            <a:endParaRPr lang="en-US" altLang="zh-TW" b="1" dirty="0" smtClean="0">
              <a:solidFill>
                <a:srgbClr val="000099"/>
              </a:solidFill>
            </a:endParaRPr>
          </a:p>
          <a:p>
            <a:pPr>
              <a:defRPr/>
            </a:pPr>
            <a:r>
              <a:rPr lang="zh-TW" altLang="en-US" b="1" dirty="0">
                <a:solidFill>
                  <a:srgbClr val="000099"/>
                </a:solidFill>
              </a:rPr>
              <a:t>入學管道與</a:t>
            </a:r>
            <a:r>
              <a:rPr lang="zh-TW" altLang="en-US" b="1" dirty="0" smtClean="0">
                <a:solidFill>
                  <a:srgbClr val="000099"/>
                </a:solidFill>
              </a:rPr>
              <a:t>流程</a:t>
            </a:r>
            <a:endParaRPr lang="en-US" altLang="zh-TW" b="1" dirty="0" smtClean="0">
              <a:solidFill>
                <a:srgbClr val="000099"/>
              </a:solidFill>
            </a:endParaRPr>
          </a:p>
          <a:p>
            <a:pPr>
              <a:defRPr/>
            </a:pPr>
            <a:r>
              <a:rPr lang="zh-TW" altLang="en-US" b="1" dirty="0">
                <a:solidFill>
                  <a:srgbClr val="000099"/>
                </a:solidFill>
              </a:rPr>
              <a:t>就學區</a:t>
            </a:r>
            <a:r>
              <a:rPr lang="zh-TW" altLang="en-US" b="1" dirty="0" smtClean="0">
                <a:solidFill>
                  <a:srgbClr val="000099"/>
                </a:solidFill>
              </a:rPr>
              <a:t>規劃</a:t>
            </a:r>
            <a:endParaRPr lang="en-US" altLang="zh-TW" b="1" dirty="0" smtClean="0">
              <a:solidFill>
                <a:srgbClr val="000099"/>
              </a:solidFill>
            </a:endParaRPr>
          </a:p>
          <a:p>
            <a:pPr>
              <a:defRPr/>
            </a:pPr>
            <a:r>
              <a:rPr lang="zh-TW" altLang="en-US" b="1" dirty="0" smtClean="0">
                <a:solidFill>
                  <a:srgbClr val="000099"/>
                </a:solidFill>
                <a:effectLst>
                  <a:outerShdw blurRad="38100" dist="38100" dir="2700000" algn="tl">
                    <a:srgbClr val="000000">
                      <a:alpha val="43137"/>
                    </a:srgbClr>
                  </a:outerShdw>
                </a:effectLst>
              </a:rPr>
              <a:t>入學</a:t>
            </a:r>
            <a:r>
              <a:rPr lang="zh-TW" altLang="en-US" b="1" dirty="0">
                <a:solidFill>
                  <a:srgbClr val="000099"/>
                </a:solidFill>
                <a:effectLst>
                  <a:outerShdw blurRad="38100" dist="38100" dir="2700000" algn="tl">
                    <a:srgbClr val="000000">
                      <a:alpha val="43137"/>
                    </a:srgbClr>
                  </a:outerShdw>
                </a:effectLst>
              </a:rPr>
              <a:t>方式</a:t>
            </a:r>
            <a:endParaRPr lang="en-US" altLang="zh-TW" b="1" dirty="0" smtClean="0">
              <a:solidFill>
                <a:srgbClr val="000099"/>
              </a:solidFill>
            </a:endParaRPr>
          </a:p>
          <a:p>
            <a:pPr>
              <a:defRPr/>
            </a:pPr>
            <a:endParaRPr lang="zh-TW" altLang="en-US" dirty="0"/>
          </a:p>
        </p:txBody>
      </p:sp>
      <p:sp>
        <p:nvSpPr>
          <p:cNvPr id="4" name="標題 2"/>
          <p:cNvSpPr txBox="1">
            <a:spLocks/>
          </p:cNvSpPr>
          <p:nvPr/>
        </p:nvSpPr>
        <p:spPr bwMode="auto">
          <a:xfrm>
            <a:off x="561519" y="548680"/>
            <a:ext cx="7963176" cy="836712"/>
          </a:xfrm>
          <a:prstGeom prst="rect">
            <a:avLst/>
          </a:prstGeom>
          <a:gradFill>
            <a:gsLst>
              <a:gs pos="0">
                <a:schemeClr val="accent4">
                  <a:lumMod val="60000"/>
                  <a:lumOff val="40000"/>
                </a:schemeClr>
              </a:gs>
              <a:gs pos="50000">
                <a:schemeClr val="accent4">
                  <a:lumMod val="20000"/>
                  <a:lumOff val="80000"/>
                </a:schemeClr>
              </a:gs>
              <a:gs pos="100000">
                <a:schemeClr val="accent4">
                  <a:lumMod val="60000"/>
                  <a:lumOff val="40000"/>
                </a:schemeClr>
              </a:gs>
            </a:gsLst>
            <a:lin ang="5400000" scaled="0"/>
          </a:gra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a:lnSpc>
                <a:spcPct val="90000"/>
              </a:lnSpc>
              <a:spcAft>
                <a:spcPct val="35000"/>
              </a:spcAft>
              <a:defRPr/>
            </a:pP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二、適性入學</a:t>
            </a:r>
            <a:endParaRPr lang="zh-TW" altLang="en-US"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5" name="內容版面配置區 2"/>
          <p:cNvSpPr txBox="1">
            <a:spLocks/>
          </p:cNvSpPr>
          <p:nvPr/>
        </p:nvSpPr>
        <p:spPr bwMode="auto">
          <a:xfrm>
            <a:off x="4543425" y="1989138"/>
            <a:ext cx="3832225" cy="3816350"/>
          </a:xfrm>
          <a:prstGeom prst="rect">
            <a:avLst/>
          </a:prstGeom>
          <a:noFill/>
          <a:ln>
            <a:noFill/>
          </a:ln>
          <a:extLst/>
        </p:spPr>
        <p:txBody>
          <a:bodyPr/>
          <a:lstStyle>
            <a:lvl1pPr marL="342900" indent="-342900" algn="l" rtl="0" eaLnBrk="0" fontAlgn="base" hangingPunct="0">
              <a:spcBef>
                <a:spcPct val="20000"/>
              </a:spcBef>
              <a:spcAft>
                <a:spcPct val="0"/>
              </a:spcAft>
              <a:buFontTx/>
              <a:buBlip>
                <a:blip r:embed="rId2"/>
              </a:buBlip>
              <a:defRPr sz="3200" kern="1200">
                <a:solidFill>
                  <a:schemeClr val="tx1"/>
                </a:solidFill>
                <a:latin typeface="標楷體" pitchFamily="65" charset="-120"/>
                <a:ea typeface="標楷體" pitchFamily="65" charset="-120"/>
                <a:cs typeface="+mn-cs"/>
              </a:defRPr>
            </a:lvl1pPr>
            <a:lvl2pPr marL="742950" indent="-285750" algn="l" rtl="0" eaLnBrk="0" fontAlgn="base" hangingPunct="0">
              <a:spcBef>
                <a:spcPct val="20000"/>
              </a:spcBef>
              <a:spcAft>
                <a:spcPct val="0"/>
              </a:spcAft>
              <a:buFontTx/>
              <a:buBlip>
                <a:blip r:embed="rId3"/>
              </a:buBlip>
              <a:defRPr sz="2800" kern="1200">
                <a:solidFill>
                  <a:schemeClr val="tx1"/>
                </a:solidFill>
                <a:latin typeface="標楷體" pitchFamily="65" charset="-120"/>
                <a:ea typeface="標楷體" pitchFamily="65" charset="-12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zh-TW" altLang="en-US" b="1" dirty="0" smtClean="0">
                <a:solidFill>
                  <a:srgbClr val="000099"/>
                </a:solidFill>
                <a:effectLst>
                  <a:outerShdw blurRad="38100" dist="38100" dir="2700000" algn="tl">
                    <a:srgbClr val="000000">
                      <a:alpha val="43137"/>
                    </a:srgbClr>
                  </a:outerShdw>
                </a:effectLst>
              </a:rPr>
              <a:t>入學方式</a:t>
            </a:r>
            <a:endParaRPr lang="en-US" altLang="zh-TW" b="1" dirty="0" smtClean="0">
              <a:solidFill>
                <a:srgbClr val="000099"/>
              </a:solidFill>
              <a:effectLst>
                <a:outerShdw blurRad="38100" dist="38100" dir="2700000" algn="tl">
                  <a:srgbClr val="000000">
                    <a:alpha val="43137"/>
                  </a:srgbClr>
                </a:outerShdw>
              </a:effectLst>
            </a:endParaRPr>
          </a:p>
          <a:p>
            <a:pPr lvl="1">
              <a:defRPr/>
            </a:pPr>
            <a:r>
              <a:rPr lang="zh-TW" altLang="en-US" sz="3200" b="1" dirty="0" smtClean="0">
                <a:solidFill>
                  <a:srgbClr val="000099"/>
                </a:solidFill>
                <a:effectLst>
                  <a:outerShdw blurRad="38100" dist="38100" dir="2700000" algn="tl">
                    <a:srgbClr val="000000">
                      <a:alpha val="43137"/>
                    </a:srgbClr>
                  </a:outerShdw>
                </a:effectLst>
              </a:rPr>
              <a:t>免試入學</a:t>
            </a:r>
            <a:endParaRPr lang="en-US" altLang="zh-TW" sz="3200" b="1" dirty="0" smtClean="0">
              <a:solidFill>
                <a:srgbClr val="000099"/>
              </a:solidFill>
              <a:effectLst>
                <a:outerShdw blurRad="38100" dist="38100" dir="2700000" algn="tl">
                  <a:srgbClr val="000000">
                    <a:alpha val="43137"/>
                  </a:srgbClr>
                </a:outerShdw>
              </a:effectLst>
            </a:endParaRPr>
          </a:p>
          <a:p>
            <a:pPr lvl="2">
              <a:defRPr/>
            </a:pPr>
            <a:r>
              <a:rPr lang="zh-TW" altLang="en-US" sz="3200" b="1" dirty="0">
                <a:solidFill>
                  <a:srgbClr val="000099"/>
                </a:solidFill>
                <a:effectLst>
                  <a:outerShdw blurRad="38100" dist="38100" dir="2700000" algn="tl">
                    <a:srgbClr val="000000">
                      <a:alpha val="43137"/>
                    </a:srgbClr>
                  </a:outerShdw>
                </a:effectLst>
              </a:rPr>
              <a:t>全</a:t>
            </a:r>
            <a:r>
              <a:rPr lang="zh-TW" altLang="en-US" sz="3200" b="1" dirty="0" smtClean="0">
                <a:solidFill>
                  <a:srgbClr val="000099"/>
                </a:solidFill>
                <a:effectLst>
                  <a:outerShdw blurRad="38100" dist="38100" dir="2700000" algn="tl">
                    <a:srgbClr val="000000">
                      <a:alpha val="43137"/>
                    </a:srgbClr>
                  </a:outerShdw>
                </a:effectLst>
              </a:rPr>
              <a:t>錄取</a:t>
            </a:r>
            <a:r>
              <a:rPr lang="en-US" altLang="zh-TW" sz="3200" b="1" dirty="0" smtClean="0">
                <a:solidFill>
                  <a:srgbClr val="000099"/>
                </a:solidFill>
                <a:effectLst>
                  <a:outerShdw blurRad="38100" dist="38100" dir="2700000" algn="tl">
                    <a:srgbClr val="000000">
                      <a:alpha val="43137"/>
                    </a:srgbClr>
                  </a:outerShdw>
                </a:effectLst>
              </a:rPr>
              <a:t/>
            </a:r>
            <a:br>
              <a:rPr lang="en-US" altLang="zh-TW" sz="3200" b="1" dirty="0" smtClean="0">
                <a:solidFill>
                  <a:srgbClr val="000099"/>
                </a:solidFill>
                <a:effectLst>
                  <a:outerShdw blurRad="38100" dist="38100" dir="2700000" algn="tl">
                    <a:srgbClr val="000000">
                      <a:alpha val="43137"/>
                    </a:srgbClr>
                  </a:outerShdw>
                </a:effectLst>
              </a:rPr>
            </a:br>
            <a:r>
              <a:rPr lang="en-US" altLang="zh-TW" b="1" dirty="0" smtClean="0">
                <a:solidFill>
                  <a:srgbClr val="000099"/>
                </a:solidFill>
                <a:effectLst>
                  <a:outerShdw blurRad="38100" dist="38100" dir="2700000" algn="tl">
                    <a:srgbClr val="000000">
                      <a:alpha val="43137"/>
                    </a:srgbClr>
                  </a:outerShdw>
                </a:effectLst>
              </a:rPr>
              <a:t>(</a:t>
            </a:r>
            <a:r>
              <a:rPr lang="zh-TW" altLang="en-US" b="1" dirty="0" smtClean="0">
                <a:solidFill>
                  <a:srgbClr val="000099"/>
                </a:solidFill>
                <a:effectLst>
                  <a:outerShdw blurRad="38100" dist="38100" dir="2700000" algn="tl">
                    <a:srgbClr val="000000">
                      <a:alpha val="43137"/>
                    </a:srgbClr>
                  </a:outerShdw>
                </a:effectLst>
              </a:rPr>
              <a:t>招生數</a:t>
            </a:r>
            <a:r>
              <a:rPr lang="zh-TW" altLang="en-US" b="1" dirty="0" smtClean="0">
                <a:solidFill>
                  <a:srgbClr val="000099"/>
                </a:solidFill>
                <a:effectLst>
                  <a:outerShdw blurRad="38100" dist="38100" dir="2700000" algn="tl">
                    <a:srgbClr val="000000">
                      <a:alpha val="43137"/>
                    </a:srgbClr>
                  </a:outerShdw>
                </a:effectLst>
                <a:sym typeface="Symbol"/>
              </a:rPr>
              <a:t>報名數</a:t>
            </a:r>
            <a:r>
              <a:rPr lang="en-US" altLang="zh-TW" b="1" dirty="0" smtClean="0">
                <a:solidFill>
                  <a:srgbClr val="000099"/>
                </a:solidFill>
                <a:effectLst>
                  <a:outerShdw blurRad="38100" dist="38100" dir="2700000" algn="tl">
                    <a:srgbClr val="000000">
                      <a:alpha val="43137"/>
                    </a:srgbClr>
                  </a:outerShdw>
                </a:effectLst>
                <a:sym typeface="Symbol"/>
              </a:rPr>
              <a:t>)</a:t>
            </a:r>
            <a:endParaRPr lang="en-US" altLang="zh-TW" sz="3200" b="1" dirty="0" smtClean="0">
              <a:solidFill>
                <a:srgbClr val="000099"/>
              </a:solidFill>
              <a:effectLst>
                <a:outerShdw blurRad="38100" dist="38100" dir="2700000" algn="tl">
                  <a:srgbClr val="000000">
                    <a:alpha val="43137"/>
                  </a:srgbClr>
                </a:outerShdw>
              </a:effectLst>
            </a:endParaRPr>
          </a:p>
          <a:p>
            <a:pPr lvl="2">
              <a:defRPr/>
            </a:pPr>
            <a:r>
              <a:rPr lang="zh-TW" altLang="en-US" sz="3200" b="1" dirty="0" smtClean="0">
                <a:solidFill>
                  <a:srgbClr val="000099"/>
                </a:solidFill>
                <a:effectLst>
                  <a:outerShdw blurRad="38100" dist="38100" dir="2700000" algn="tl">
                    <a:srgbClr val="000000">
                      <a:alpha val="43137"/>
                    </a:srgbClr>
                  </a:outerShdw>
                </a:effectLst>
              </a:rPr>
              <a:t>超額比序</a:t>
            </a:r>
            <a:r>
              <a:rPr lang="en-US" altLang="zh-TW" sz="3200" b="1" dirty="0" smtClean="0">
                <a:solidFill>
                  <a:srgbClr val="000099"/>
                </a:solidFill>
                <a:effectLst>
                  <a:outerShdw blurRad="38100" dist="38100" dir="2700000" algn="tl">
                    <a:srgbClr val="000000">
                      <a:alpha val="43137"/>
                    </a:srgbClr>
                  </a:outerShdw>
                </a:effectLst>
              </a:rPr>
              <a:t/>
            </a:r>
            <a:br>
              <a:rPr lang="en-US" altLang="zh-TW" sz="3200" b="1" dirty="0" smtClean="0">
                <a:solidFill>
                  <a:srgbClr val="000099"/>
                </a:solidFill>
                <a:effectLst>
                  <a:outerShdw blurRad="38100" dist="38100" dir="2700000" algn="tl">
                    <a:srgbClr val="000000">
                      <a:alpha val="43137"/>
                    </a:srgbClr>
                  </a:outerShdw>
                </a:effectLst>
              </a:rPr>
            </a:br>
            <a:r>
              <a:rPr lang="en-US" altLang="zh-TW" b="1" dirty="0">
                <a:solidFill>
                  <a:srgbClr val="000099"/>
                </a:solidFill>
                <a:effectLst>
                  <a:outerShdw blurRad="38100" dist="38100" dir="2700000" algn="tl">
                    <a:srgbClr val="000000">
                      <a:alpha val="43137"/>
                    </a:srgbClr>
                  </a:outerShdw>
                </a:effectLst>
              </a:rPr>
              <a:t>(</a:t>
            </a:r>
            <a:r>
              <a:rPr lang="zh-TW" altLang="en-US" b="1" dirty="0">
                <a:solidFill>
                  <a:srgbClr val="000099"/>
                </a:solidFill>
                <a:effectLst>
                  <a:outerShdw blurRad="38100" dist="38100" dir="2700000" algn="tl">
                    <a:srgbClr val="000000">
                      <a:alpha val="43137"/>
                    </a:srgbClr>
                  </a:outerShdw>
                </a:effectLst>
              </a:rPr>
              <a:t>招生</a:t>
            </a:r>
            <a:r>
              <a:rPr lang="zh-TW" altLang="en-US" b="1" dirty="0" smtClean="0">
                <a:solidFill>
                  <a:srgbClr val="000099"/>
                </a:solidFill>
                <a:effectLst>
                  <a:outerShdw blurRad="38100" dist="38100" dir="2700000" algn="tl">
                    <a:srgbClr val="000000">
                      <a:alpha val="43137"/>
                    </a:srgbClr>
                  </a:outerShdw>
                </a:effectLst>
              </a:rPr>
              <a:t>數</a:t>
            </a:r>
            <a:r>
              <a:rPr lang="en-US" altLang="zh-TW" b="1" dirty="0" smtClean="0">
                <a:solidFill>
                  <a:srgbClr val="000099"/>
                </a:solidFill>
                <a:effectLst>
                  <a:outerShdw blurRad="38100" dist="38100" dir="2700000" algn="tl">
                    <a:srgbClr val="000000">
                      <a:alpha val="43137"/>
                    </a:srgbClr>
                  </a:outerShdw>
                </a:effectLst>
              </a:rPr>
              <a:t>&lt;</a:t>
            </a:r>
            <a:r>
              <a:rPr lang="zh-TW" altLang="en-US" b="1" dirty="0" smtClean="0">
                <a:solidFill>
                  <a:srgbClr val="000099"/>
                </a:solidFill>
                <a:effectLst>
                  <a:outerShdw blurRad="38100" dist="38100" dir="2700000" algn="tl">
                    <a:srgbClr val="000000">
                      <a:alpha val="43137"/>
                    </a:srgbClr>
                  </a:outerShdw>
                </a:effectLst>
                <a:sym typeface="Symbol"/>
              </a:rPr>
              <a:t>報名</a:t>
            </a:r>
            <a:r>
              <a:rPr lang="zh-TW" altLang="en-US" b="1" dirty="0">
                <a:solidFill>
                  <a:srgbClr val="000099"/>
                </a:solidFill>
                <a:effectLst>
                  <a:outerShdw blurRad="38100" dist="38100" dir="2700000" algn="tl">
                    <a:srgbClr val="000000">
                      <a:alpha val="43137"/>
                    </a:srgbClr>
                  </a:outerShdw>
                </a:effectLst>
                <a:sym typeface="Symbol"/>
              </a:rPr>
              <a:t>數</a:t>
            </a:r>
            <a:r>
              <a:rPr lang="en-US" altLang="zh-TW" b="1" dirty="0">
                <a:solidFill>
                  <a:srgbClr val="000099"/>
                </a:solidFill>
                <a:effectLst>
                  <a:outerShdw blurRad="38100" dist="38100" dir="2700000" algn="tl">
                    <a:srgbClr val="000000">
                      <a:alpha val="43137"/>
                    </a:srgbClr>
                  </a:outerShdw>
                </a:effectLst>
                <a:sym typeface="Symbol"/>
              </a:rPr>
              <a:t>)</a:t>
            </a:r>
            <a:endParaRPr lang="en-US" altLang="zh-TW" b="1" dirty="0" smtClean="0">
              <a:solidFill>
                <a:srgbClr val="000099"/>
              </a:solidFill>
              <a:effectLst>
                <a:outerShdw blurRad="38100" dist="38100" dir="2700000" algn="tl">
                  <a:srgbClr val="000000">
                    <a:alpha val="43137"/>
                  </a:srgbClr>
                </a:outerShdw>
              </a:effectLst>
            </a:endParaRPr>
          </a:p>
          <a:p>
            <a:pPr lvl="1">
              <a:defRPr/>
            </a:pPr>
            <a:r>
              <a:rPr lang="zh-TW" altLang="en-US" sz="3200" b="1" dirty="0" smtClean="0">
                <a:solidFill>
                  <a:srgbClr val="000099"/>
                </a:solidFill>
                <a:effectLst>
                  <a:outerShdw blurRad="38100" dist="38100" dir="2700000" algn="tl">
                    <a:srgbClr val="000000">
                      <a:alpha val="43137"/>
                    </a:srgbClr>
                  </a:outerShdw>
                </a:effectLst>
              </a:rPr>
              <a:t>特色招生</a:t>
            </a:r>
            <a:endParaRPr lang="en-US" altLang="zh-TW" sz="3200" dirty="0" smtClean="0"/>
          </a:p>
          <a:p>
            <a:pPr>
              <a:defRPr/>
            </a:pPr>
            <a:endParaRPr lang="en-US" altLang="zh-TW" dirty="0" smtClean="0"/>
          </a:p>
          <a:p>
            <a:pPr>
              <a:defRPr/>
            </a:pP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3"/>
          <p:cNvSpPr txBox="1">
            <a:spLocks noChangeArrowheads="1"/>
          </p:cNvSpPr>
          <p:nvPr/>
        </p:nvSpPr>
        <p:spPr bwMode="auto">
          <a:xfrm>
            <a:off x="144463" y="12700"/>
            <a:ext cx="8840787" cy="549275"/>
          </a:xfrm>
          <a:prstGeom prst="rect">
            <a:avLst/>
          </a:prstGeom>
          <a:gradFill>
            <a:gsLst>
              <a:gs pos="0">
                <a:srgbClr val="000099"/>
              </a:gs>
              <a:gs pos="95000">
                <a:srgbClr val="A7B7E3"/>
              </a:gs>
              <a:gs pos="5000">
                <a:srgbClr val="A4B3E2"/>
              </a:gs>
              <a:gs pos="55000">
                <a:schemeClr val="tx2">
                  <a:lumMod val="20000"/>
                  <a:lumOff val="80000"/>
                </a:schemeClr>
              </a:gs>
              <a:gs pos="100000">
                <a:srgbClr val="000099"/>
              </a:gs>
            </a:gsLst>
            <a:lin ang="16200000" scaled="1"/>
          </a:gradFill>
          <a:ln w="28575" algn="ctr">
            <a:solidFill>
              <a:srgbClr val="003366"/>
            </a:solidFill>
            <a:prstDash val="sysDot"/>
            <a:miter lim="800000"/>
            <a:headEnd/>
            <a:tailEnd/>
          </a:ln>
          <a:effec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indent="-457200" algn="ctr" eaLnBrk="1" hangingPunct="1">
              <a:buFont typeface="Arial" pitchFamily="34" charset="0"/>
              <a:buChar char="•"/>
              <a:defRPr/>
            </a:pPr>
            <a:r>
              <a:rPr lang="zh-TW" altLang="en-US" sz="32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二、入學</a:t>
            </a:r>
            <a:r>
              <a:rPr lang="zh-TW" altLang="en-US" sz="32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管道與流程</a:t>
            </a:r>
            <a:r>
              <a:rPr lang="en-US" altLang="zh-TW" sz="20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3-2</a:t>
            </a:r>
            <a:endParaRPr lang="zh-TW" altLang="en-US" sz="2000" dirty="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20483"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0973632-9F45-48F5-B621-78D351511F02}" type="slidenum">
              <a:rPr lang="zh-TW" altLang="en-US" sz="1400" b="1" smtClean="0"/>
              <a:pPr eaLnBrk="1" hangingPunct="1"/>
              <a:t>16</a:t>
            </a:fld>
            <a:endParaRPr lang="zh-TW" altLang="en-US" b="1" smtClean="0"/>
          </a:p>
        </p:txBody>
      </p:sp>
      <p:pic>
        <p:nvPicPr>
          <p:cNvPr id="96258" name="Picture 2"/>
          <p:cNvPicPr>
            <a:picLocks noChangeAspect="1" noChangeArrowheads="1"/>
          </p:cNvPicPr>
          <p:nvPr/>
        </p:nvPicPr>
        <p:blipFill>
          <a:blip r:embed="rId3"/>
          <a:srcRect/>
          <a:stretch>
            <a:fillRect/>
          </a:stretch>
        </p:blipFill>
        <p:spPr bwMode="auto">
          <a:xfrm>
            <a:off x="80963" y="765175"/>
            <a:ext cx="8980487" cy="5543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投影片編號版面配置區 5"/>
          <p:cNvSpPr>
            <a:spLocks noGrp="1"/>
          </p:cNvSpPr>
          <p:nvPr>
            <p:ph type="sldNum" sz="quarter" idx="12"/>
          </p:nvPr>
        </p:nvSpPr>
        <p:spPr/>
        <p:txBody>
          <a:bodyPr/>
          <a:lstStyle/>
          <a:p>
            <a:pPr>
              <a:defRPr/>
            </a:pPr>
            <a:fld id="{7118505E-E269-4396-81E8-C5D2459A0DDB}" type="slidenum">
              <a:rPr lang="zh-TW" altLang="en-US"/>
              <a:pPr>
                <a:defRPr/>
              </a:pPr>
              <a:t>17</a:t>
            </a:fld>
            <a:endParaRPr lang="zh-TW" altLang="en-US"/>
          </a:p>
        </p:txBody>
      </p:sp>
      <p:sp>
        <p:nvSpPr>
          <p:cNvPr id="17410" name="標題 3"/>
          <p:cNvSpPr>
            <a:spLocks noGrp="1"/>
          </p:cNvSpPr>
          <p:nvPr>
            <p:ph type="title"/>
          </p:nvPr>
        </p:nvSpPr>
        <p:spPr>
          <a:xfrm>
            <a:off x="0" y="549275"/>
            <a:ext cx="3230563" cy="1328738"/>
          </a:xfrm>
        </p:spPr>
        <p:txBody>
          <a:bodyPr/>
          <a:lstStyle/>
          <a:p>
            <a:pPr marL="457200" indent="-457200" eaLnBrk="1" hangingPunct="1">
              <a:buFont typeface="Arial" pitchFamily="34" charset="0"/>
              <a:buChar char="•"/>
              <a:defRPr/>
            </a:pPr>
            <a:r>
              <a:rPr lang="en-US" altLang="zh-TW" sz="32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一</a:t>
            </a:r>
            <a:r>
              <a:rPr lang="en-US" altLang="zh-TW" sz="32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適性入學</a:t>
            </a:r>
            <a:endParaRPr lang="zh-TW" altLang="en-US" sz="3200"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10" name="矩形圖說文字 9"/>
          <p:cNvSpPr/>
          <p:nvPr/>
        </p:nvSpPr>
        <p:spPr bwMode="auto">
          <a:xfrm>
            <a:off x="3167063" y="476250"/>
            <a:ext cx="5976937" cy="1873250"/>
          </a:xfrm>
          <a:prstGeom prst="wedgeRectCallout">
            <a:avLst>
              <a:gd name="adj1" fmla="val -58368"/>
              <a:gd name="adj2" fmla="val 1302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r>
              <a:rPr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基調：</a:t>
            </a:r>
            <a:endParaRPr lang="en-US" altLang="zh-TW"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defRPr/>
            </a:pPr>
            <a:r>
              <a:rPr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免試入學為主；特色招生為輔。</a:t>
            </a:r>
            <a:endParaRPr lang="en-US" altLang="zh-TW"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defRPr/>
            </a:pPr>
            <a:r>
              <a:rPr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先辦免試及術科甄選，</a:t>
            </a:r>
            <a:endParaRPr lang="en-US" altLang="zh-TW"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defRPr/>
            </a:pPr>
            <a:r>
              <a:rPr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後辦特招學科考試</a:t>
            </a:r>
            <a:endParaRPr lang="en-US" altLang="zh-TW"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lgn="r">
              <a:spcBef>
                <a:spcPts val="0"/>
              </a:spcBef>
              <a:defRPr/>
            </a:pPr>
            <a:endParaRPr lang="zh-TW" altLang="en-US" b="1" dirty="0">
              <a:solidFill>
                <a:srgbClr val="A50021"/>
              </a:solidFill>
              <a:latin typeface="Times New Roman" pitchFamily="18" charset="0"/>
            </a:endParaRPr>
          </a:p>
        </p:txBody>
      </p:sp>
      <p:sp>
        <p:nvSpPr>
          <p:cNvPr id="21509" name="投影片編號版面配置區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9325FB2F-F27F-4196-B4D5-BF2A0644BC85}" type="slidenum">
              <a:rPr lang="zh-TW" altLang="en-US" sz="1400" b="1"/>
              <a:pPr algn="r" eaLnBrk="1" hangingPunct="1"/>
              <a:t>17</a:t>
            </a:fld>
            <a:endParaRPr lang="zh-TW" altLang="en-US" sz="1200" b="1"/>
          </a:p>
        </p:txBody>
      </p:sp>
      <p:grpSp>
        <p:nvGrpSpPr>
          <p:cNvPr id="21510" name="群組 17417"/>
          <p:cNvGrpSpPr>
            <a:grpSpLocks/>
          </p:cNvGrpSpPr>
          <p:nvPr/>
        </p:nvGrpSpPr>
        <p:grpSpPr bwMode="auto">
          <a:xfrm>
            <a:off x="149225" y="2212975"/>
            <a:ext cx="8766175" cy="4410075"/>
            <a:chOff x="148487" y="2212823"/>
            <a:chExt cx="8766353" cy="4410562"/>
          </a:xfrm>
        </p:grpSpPr>
        <p:sp>
          <p:nvSpPr>
            <p:cNvPr id="3" name="圓角矩形 2"/>
            <p:cNvSpPr/>
            <p:nvPr/>
          </p:nvSpPr>
          <p:spPr>
            <a:xfrm>
              <a:off x="350104" y="2212823"/>
              <a:ext cx="5761154" cy="7208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800" b="1" dirty="0">
                  <a:solidFill>
                    <a:schemeClr val="tx1"/>
                  </a:solidFill>
                  <a:latin typeface="標楷體"/>
                  <a:ea typeface="標楷體"/>
                </a:rPr>
                <a:t>◎</a:t>
              </a:r>
              <a:r>
                <a:rPr lang="en-US" altLang="zh-TW" sz="2800" b="1" dirty="0">
                  <a:solidFill>
                    <a:schemeClr val="tx1"/>
                  </a:solidFill>
                  <a:latin typeface="標楷體"/>
                  <a:ea typeface="標楷體"/>
                </a:rPr>
                <a:t>103</a:t>
              </a:r>
              <a:r>
                <a:rPr lang="zh-TW" altLang="en-US" sz="2800" b="1" dirty="0">
                  <a:solidFill>
                    <a:schemeClr val="tx1"/>
                  </a:solidFill>
                  <a:latin typeface="標楷體"/>
                  <a:ea typeface="標楷體"/>
                </a:rPr>
                <a:t>學年度入學方式示意圖</a:t>
              </a:r>
              <a:endParaRPr lang="zh-TW" altLang="en-US" sz="2800" b="1" dirty="0">
                <a:solidFill>
                  <a:schemeClr val="tx1"/>
                </a:solidFill>
              </a:endParaRPr>
            </a:p>
          </p:txBody>
        </p:sp>
        <p:grpSp>
          <p:nvGrpSpPr>
            <p:cNvPr id="21513" name="群組 17416"/>
            <p:cNvGrpSpPr>
              <a:grpSpLocks/>
            </p:cNvGrpSpPr>
            <p:nvPr/>
          </p:nvGrpSpPr>
          <p:grpSpPr bwMode="auto">
            <a:xfrm>
              <a:off x="148487" y="2878969"/>
              <a:ext cx="8766353" cy="3744416"/>
              <a:chOff x="42754" y="2969568"/>
              <a:chExt cx="8766353" cy="3744416"/>
            </a:xfrm>
          </p:grpSpPr>
          <p:cxnSp>
            <p:nvCxnSpPr>
              <p:cNvPr id="26" name="直線單箭頭接點 25"/>
              <p:cNvCxnSpPr/>
              <p:nvPr/>
            </p:nvCxnSpPr>
            <p:spPr>
              <a:xfrm>
                <a:off x="42754" y="6061450"/>
                <a:ext cx="1692309" cy="0"/>
              </a:xfrm>
              <a:prstGeom prst="straightConnector1">
                <a:avLst/>
              </a:prstGeom>
              <a:ln w="19050">
                <a:solidFill>
                  <a:srgbClr val="000099"/>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nvGrpSpPr>
              <p:cNvPr id="21515" name="群組 28"/>
              <p:cNvGrpSpPr>
                <a:grpSpLocks/>
              </p:cNvGrpSpPr>
              <p:nvPr/>
            </p:nvGrpSpPr>
            <p:grpSpPr bwMode="auto">
              <a:xfrm>
                <a:off x="42754" y="2969568"/>
                <a:ext cx="8766353" cy="3744416"/>
                <a:chOff x="179513" y="2996952"/>
                <a:chExt cx="8766353" cy="3744416"/>
              </a:xfrm>
            </p:grpSpPr>
            <p:sp>
              <p:nvSpPr>
                <p:cNvPr id="7" name="圓角矩形 6"/>
                <p:cNvSpPr/>
                <p:nvPr/>
              </p:nvSpPr>
              <p:spPr>
                <a:xfrm>
                  <a:off x="2005175" y="3142109"/>
                  <a:ext cx="6364417" cy="54139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rgbClr val="000099"/>
                      </a:solidFill>
                      <a:effectLst>
                        <a:outerShdw blurRad="38100" dist="38100" dir="2700000" algn="tl">
                          <a:srgbClr val="000000">
                            <a:alpha val="43137"/>
                          </a:srgbClr>
                        </a:outerShdw>
                      </a:effectLst>
                      <a:latin typeface="標楷體"/>
                      <a:ea typeface="標楷體"/>
                    </a:rPr>
                    <a:t>高中、高職、五專多元入學管道</a:t>
                  </a:r>
                  <a:endParaRPr lang="zh-TW" altLang="en-US" sz="2800" b="1" dirty="0">
                    <a:solidFill>
                      <a:srgbClr val="000099"/>
                    </a:solidFill>
                    <a:effectLst>
                      <a:outerShdw blurRad="38100" dist="38100" dir="2700000" algn="tl">
                        <a:srgbClr val="000000">
                          <a:alpha val="43137"/>
                        </a:srgbClr>
                      </a:outerShdw>
                    </a:effectLst>
                  </a:endParaRPr>
                </a:p>
              </p:txBody>
            </p:sp>
            <p:sp>
              <p:nvSpPr>
                <p:cNvPr id="8" name="圓角矩形 7"/>
                <p:cNvSpPr/>
                <p:nvPr/>
              </p:nvSpPr>
              <p:spPr>
                <a:xfrm>
                  <a:off x="1908336" y="3789880"/>
                  <a:ext cx="1258913" cy="935140"/>
                </a:xfrm>
                <a:prstGeom prst="roundRect">
                  <a:avLst/>
                </a:prstGeom>
                <a:solidFill>
                  <a:srgbClr val="FFD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標楷體" pitchFamily="65" charset="-120"/>
                      <a:ea typeface="標楷體" pitchFamily="65" charset="-120"/>
                    </a:rPr>
                    <a:t>免試</a:t>
                  </a:r>
                  <a:r>
                    <a:rPr lang="en-US" altLang="zh-TW" sz="2800" b="1" dirty="0">
                      <a:solidFill>
                        <a:schemeClr val="tx1"/>
                      </a:solidFill>
                      <a:latin typeface="標楷體" pitchFamily="65" charset="-120"/>
                      <a:ea typeface="標楷體" pitchFamily="65" charset="-120"/>
                    </a:rPr>
                    <a:t/>
                  </a:r>
                  <a:br>
                    <a:rPr lang="en-US" altLang="zh-TW" sz="2800" b="1" dirty="0">
                      <a:solidFill>
                        <a:schemeClr val="tx1"/>
                      </a:solidFill>
                      <a:latin typeface="標楷體" pitchFamily="65" charset="-120"/>
                      <a:ea typeface="標楷體" pitchFamily="65" charset="-120"/>
                    </a:rPr>
                  </a:br>
                  <a:r>
                    <a:rPr lang="zh-TW" altLang="en-US" sz="2800" b="1" dirty="0">
                      <a:solidFill>
                        <a:schemeClr val="tx1"/>
                      </a:solidFill>
                      <a:latin typeface="標楷體" pitchFamily="65" charset="-120"/>
                      <a:ea typeface="標楷體" pitchFamily="65" charset="-120"/>
                    </a:rPr>
                    <a:t>入學</a:t>
                  </a:r>
                </a:p>
              </p:txBody>
            </p:sp>
            <p:sp>
              <p:nvSpPr>
                <p:cNvPr id="9" name="圓角矩形 8"/>
                <p:cNvSpPr/>
                <p:nvPr/>
              </p:nvSpPr>
              <p:spPr>
                <a:xfrm>
                  <a:off x="3233925" y="3818459"/>
                  <a:ext cx="1873288" cy="935140"/>
                </a:xfrm>
                <a:prstGeom prst="roundRect">
                  <a:avLst/>
                </a:prstGeom>
                <a:solidFill>
                  <a:srgbClr val="DD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標楷體" pitchFamily="65" charset="-120"/>
                      <a:ea typeface="標楷體" pitchFamily="65" charset="-120"/>
                    </a:rPr>
                    <a:t>申請入學</a:t>
                  </a:r>
                  <a:endParaRPr lang="en-US" altLang="zh-TW" sz="2800" b="1" dirty="0">
                    <a:solidFill>
                      <a:schemeClr val="tx1"/>
                    </a:solidFill>
                    <a:latin typeface="標楷體" pitchFamily="65" charset="-120"/>
                    <a:ea typeface="標楷體" pitchFamily="65" charset="-120"/>
                  </a:endParaRPr>
                </a:p>
                <a:p>
                  <a:pPr algn="ctr">
                    <a:defRPr/>
                  </a:pPr>
                  <a:r>
                    <a:rPr lang="en-US" altLang="zh-TW" sz="1600" b="1" dirty="0">
                      <a:solidFill>
                        <a:schemeClr val="tx1"/>
                      </a:solidFill>
                      <a:latin typeface="標楷體" pitchFamily="65" charset="-120"/>
                      <a:ea typeface="標楷體" pitchFamily="65" charset="-120"/>
                    </a:rPr>
                    <a:t>(</a:t>
                  </a:r>
                  <a:r>
                    <a:rPr lang="zh-TW" altLang="en-US" sz="1600" b="1" dirty="0">
                      <a:solidFill>
                        <a:schemeClr val="tx1"/>
                      </a:solidFill>
                      <a:latin typeface="標楷體" pitchFamily="65" charset="-120"/>
                      <a:ea typeface="標楷體" pitchFamily="65" charset="-120"/>
                    </a:rPr>
                    <a:t>五專申請抽籤</a:t>
                  </a:r>
                  <a:r>
                    <a:rPr lang="en-US" altLang="zh-TW" sz="1600" b="1" dirty="0">
                      <a:solidFill>
                        <a:schemeClr val="tx1"/>
                      </a:solidFill>
                      <a:latin typeface="標楷體" pitchFamily="65" charset="-120"/>
                      <a:ea typeface="標楷體" pitchFamily="65" charset="-120"/>
                    </a:rPr>
                    <a:t>)</a:t>
                  </a:r>
                  <a:endParaRPr lang="zh-TW" altLang="en-US" sz="1600" b="1" dirty="0">
                    <a:solidFill>
                      <a:schemeClr val="tx1"/>
                    </a:solidFill>
                    <a:latin typeface="標楷體" pitchFamily="65" charset="-120"/>
                    <a:ea typeface="標楷體" pitchFamily="65" charset="-120"/>
                  </a:endParaRPr>
                </a:p>
              </p:txBody>
            </p:sp>
            <p:sp>
              <p:nvSpPr>
                <p:cNvPr id="11" name="圓角矩形 10"/>
                <p:cNvSpPr/>
                <p:nvPr/>
              </p:nvSpPr>
              <p:spPr>
                <a:xfrm>
                  <a:off x="5186590" y="3827985"/>
                  <a:ext cx="1225575" cy="935140"/>
                </a:xfrm>
                <a:prstGeom prst="roundRect">
                  <a:avLst/>
                </a:prstGeom>
                <a:solidFill>
                  <a:srgbClr val="E1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標楷體" pitchFamily="65" charset="-120"/>
                      <a:ea typeface="標楷體" pitchFamily="65" charset="-120"/>
                    </a:rPr>
                    <a:t>甄選入學</a:t>
                  </a:r>
                  <a:endParaRPr lang="en-US" altLang="zh-TW" sz="2800" b="1" dirty="0">
                    <a:solidFill>
                      <a:schemeClr val="tx1"/>
                    </a:solidFill>
                    <a:latin typeface="標楷體" pitchFamily="65" charset="-120"/>
                    <a:ea typeface="標楷體" pitchFamily="65" charset="-120"/>
                  </a:endParaRPr>
                </a:p>
              </p:txBody>
            </p:sp>
            <p:sp>
              <p:nvSpPr>
                <p:cNvPr id="12" name="圓角矩形 11"/>
                <p:cNvSpPr/>
                <p:nvPr/>
              </p:nvSpPr>
              <p:spPr>
                <a:xfrm>
                  <a:off x="6504241" y="3827985"/>
                  <a:ext cx="2305097" cy="935140"/>
                </a:xfrm>
                <a:prstGeom prst="roundRect">
                  <a:avLst/>
                </a:prstGeom>
                <a:solidFill>
                  <a:srgbClr val="E1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標楷體" pitchFamily="65" charset="-120"/>
                      <a:ea typeface="標楷體" pitchFamily="65" charset="-120"/>
                    </a:rPr>
                    <a:t>登記分發</a:t>
                  </a:r>
                  <a:r>
                    <a:rPr lang="en-US" altLang="zh-TW" sz="2800" b="1" dirty="0">
                      <a:solidFill>
                        <a:schemeClr val="tx1"/>
                      </a:solidFill>
                      <a:latin typeface="標楷體" pitchFamily="65" charset="-120"/>
                      <a:ea typeface="標楷體" pitchFamily="65" charset="-120"/>
                    </a:rPr>
                    <a:t/>
                  </a:r>
                  <a:br>
                    <a:rPr lang="en-US" altLang="zh-TW" sz="2800" b="1" dirty="0">
                      <a:solidFill>
                        <a:schemeClr val="tx1"/>
                      </a:solidFill>
                      <a:latin typeface="標楷體" pitchFamily="65" charset="-120"/>
                      <a:ea typeface="標楷體" pitchFamily="65" charset="-120"/>
                    </a:rPr>
                  </a:br>
                  <a:r>
                    <a:rPr lang="zh-TW" altLang="en-US" sz="2800" b="1" dirty="0">
                      <a:solidFill>
                        <a:schemeClr val="tx1"/>
                      </a:solidFill>
                      <a:latin typeface="標楷體" pitchFamily="65" charset="-120"/>
                      <a:ea typeface="標楷體" pitchFamily="65" charset="-120"/>
                    </a:rPr>
                    <a:t>入學</a:t>
                  </a:r>
                  <a:endParaRPr lang="en-US" altLang="zh-TW" sz="2800" b="1" dirty="0">
                    <a:solidFill>
                      <a:schemeClr val="tx1"/>
                    </a:solidFill>
                    <a:latin typeface="標楷體" pitchFamily="65" charset="-120"/>
                    <a:ea typeface="標楷體" pitchFamily="65" charset="-120"/>
                  </a:endParaRPr>
                </a:p>
              </p:txBody>
            </p:sp>
            <p:cxnSp>
              <p:nvCxnSpPr>
                <p:cNvPr id="5" name="直線單箭頭接點 4"/>
                <p:cNvCxnSpPr/>
                <p:nvPr/>
              </p:nvCxnSpPr>
              <p:spPr>
                <a:xfrm>
                  <a:off x="179513" y="4437652"/>
                  <a:ext cx="1728823" cy="0"/>
                </a:xfrm>
                <a:prstGeom prst="straightConnector1">
                  <a:avLst/>
                </a:prstGeom>
                <a:ln w="19050">
                  <a:solidFill>
                    <a:srgbClr val="000099"/>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5" name="圓角矩形 14"/>
                <p:cNvSpPr/>
                <p:nvPr/>
              </p:nvSpPr>
              <p:spPr>
                <a:xfrm>
                  <a:off x="598622" y="3789880"/>
                  <a:ext cx="1117623" cy="719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800" b="1" dirty="0">
                      <a:solidFill>
                        <a:srgbClr val="000099"/>
                      </a:solidFill>
                      <a:latin typeface="標楷體" pitchFamily="65" charset="-120"/>
                      <a:ea typeface="標楷體" pitchFamily="65" charset="-120"/>
                    </a:rPr>
                    <a:t>現行</a:t>
                  </a:r>
                </a:p>
              </p:txBody>
            </p:sp>
            <p:sp>
              <p:nvSpPr>
                <p:cNvPr id="16" name="圓角矩形 15"/>
                <p:cNvSpPr/>
                <p:nvPr/>
              </p:nvSpPr>
              <p:spPr>
                <a:xfrm>
                  <a:off x="1908336" y="4964760"/>
                  <a:ext cx="4600668" cy="1584500"/>
                </a:xfrm>
                <a:prstGeom prst="roundRect">
                  <a:avLst/>
                </a:prstGeom>
                <a:solidFill>
                  <a:srgbClr val="FF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免試入學</a:t>
                  </a:r>
                  <a:r>
                    <a:rPr lang="en-US" altLang="zh-TW" sz="2800" b="1" dirty="0">
                      <a:solidFill>
                        <a:srgbClr val="FF0000"/>
                      </a:solidFill>
                      <a:latin typeface="標楷體" pitchFamily="65" charset="-120"/>
                      <a:ea typeface="標楷體" pitchFamily="65" charset="-120"/>
                    </a:rPr>
                    <a:t>(75%</a:t>
                  </a:r>
                  <a:r>
                    <a:rPr lang="zh-TW" altLang="en-US" sz="2800" b="1" dirty="0">
                      <a:solidFill>
                        <a:srgbClr val="FF0000"/>
                      </a:solidFill>
                      <a:latin typeface="標楷體" pitchFamily="65" charset="-120"/>
                      <a:ea typeface="標楷體" pitchFamily="65" charset="-120"/>
                    </a:rPr>
                    <a:t>以上</a:t>
                  </a:r>
                  <a:r>
                    <a:rPr lang="en-US" altLang="zh-TW" sz="2800" b="1" dirty="0">
                      <a:solidFill>
                        <a:srgbClr val="FF0000"/>
                      </a:solidFill>
                      <a:latin typeface="標楷體" pitchFamily="65" charset="-120"/>
                      <a:ea typeface="標楷體" pitchFamily="65" charset="-120"/>
                    </a:rPr>
                    <a:t>)</a:t>
                  </a:r>
                  <a:endParaRPr lang="zh-TW" altLang="en-US" sz="2800" b="1" dirty="0">
                    <a:solidFill>
                      <a:srgbClr val="FF0000"/>
                    </a:solidFill>
                    <a:latin typeface="標楷體" pitchFamily="65" charset="-120"/>
                    <a:ea typeface="標楷體" pitchFamily="65" charset="-120"/>
                  </a:endParaRPr>
                </a:p>
              </p:txBody>
            </p:sp>
            <p:sp>
              <p:nvSpPr>
                <p:cNvPr id="17" name="圓角矩形 16"/>
                <p:cNvSpPr/>
                <p:nvPr/>
              </p:nvSpPr>
              <p:spPr>
                <a:xfrm>
                  <a:off x="6562981" y="4842509"/>
                  <a:ext cx="2306684" cy="1682936"/>
                </a:xfrm>
                <a:prstGeom prst="roundRect">
                  <a:avLst/>
                </a:prstGeom>
                <a:solidFill>
                  <a:srgbClr val="E1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sz="2000" b="1" dirty="0">
                    <a:solidFill>
                      <a:srgbClr val="FF0000"/>
                    </a:solidFill>
                    <a:latin typeface="標楷體" pitchFamily="65" charset="-120"/>
                    <a:ea typeface="標楷體" pitchFamily="65" charset="-120"/>
                  </a:endParaRPr>
                </a:p>
              </p:txBody>
            </p:sp>
            <p:sp>
              <p:nvSpPr>
                <p:cNvPr id="18" name="圓角矩形 17"/>
                <p:cNvSpPr/>
                <p:nvPr/>
              </p:nvSpPr>
              <p:spPr>
                <a:xfrm>
                  <a:off x="6593143" y="5660162"/>
                  <a:ext cx="1012846" cy="8906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甄選</a:t>
                  </a: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入學</a:t>
                  </a:r>
                  <a:endPar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19" name="圓角矩形 18"/>
                <p:cNvSpPr/>
                <p:nvPr/>
              </p:nvSpPr>
              <p:spPr>
                <a:xfrm>
                  <a:off x="7398023" y="5660162"/>
                  <a:ext cx="1547843" cy="8906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800"/>
                    </a:lnSpc>
                    <a:defRPr/>
                  </a:pPr>
                  <a:r>
                    <a:rPr lang="zh-TW" altLang="en-US"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考試分發</a:t>
                  </a:r>
                  <a:r>
                    <a:rPr lang="en-US" altLang="zh-TW"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入學</a:t>
                  </a:r>
                  <a:endPar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cxnSp>
              <p:nvCxnSpPr>
                <p:cNvPr id="14" name="直線接點 13"/>
                <p:cNvCxnSpPr>
                  <a:endCxn id="17" idx="3"/>
                </p:cNvCxnSpPr>
                <p:nvPr/>
              </p:nvCxnSpPr>
              <p:spPr>
                <a:xfrm>
                  <a:off x="6562981" y="5683976"/>
                  <a:ext cx="23066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7548838" y="5683976"/>
                  <a:ext cx="0" cy="8414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圓角矩形 26"/>
                <p:cNvSpPr/>
                <p:nvPr/>
              </p:nvSpPr>
              <p:spPr>
                <a:xfrm>
                  <a:off x="179513" y="5183859"/>
                  <a:ext cx="1728823" cy="8954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b="1" dirty="0">
                      <a:solidFill>
                        <a:srgbClr val="000099"/>
                      </a:solidFill>
                      <a:latin typeface="標楷體" pitchFamily="65" charset="-120"/>
                      <a:ea typeface="標楷體" pitchFamily="65" charset="-120"/>
                    </a:rPr>
                    <a:t>103</a:t>
                  </a:r>
                  <a:br>
                    <a:rPr lang="en-US" altLang="zh-TW" sz="2800" b="1" dirty="0">
                      <a:solidFill>
                        <a:srgbClr val="000099"/>
                      </a:solidFill>
                      <a:latin typeface="標楷體" pitchFamily="65" charset="-120"/>
                      <a:ea typeface="標楷體" pitchFamily="65" charset="-120"/>
                    </a:rPr>
                  </a:br>
                  <a:r>
                    <a:rPr lang="zh-TW" altLang="en-US" sz="2800" b="1" dirty="0">
                      <a:solidFill>
                        <a:srgbClr val="000099"/>
                      </a:solidFill>
                      <a:latin typeface="標楷體" pitchFamily="65" charset="-120"/>
                      <a:ea typeface="標楷體" pitchFamily="65" charset="-120"/>
                    </a:rPr>
                    <a:t>學年度起</a:t>
                  </a:r>
                </a:p>
              </p:txBody>
            </p:sp>
            <p:sp>
              <p:nvSpPr>
                <p:cNvPr id="28" name="圓角矩形 27"/>
                <p:cNvSpPr/>
                <p:nvPr/>
              </p:nvSpPr>
              <p:spPr>
                <a:xfrm>
                  <a:off x="179513" y="2997630"/>
                  <a:ext cx="8766353" cy="3743738"/>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20" name="圓角矩形 19"/>
              <p:cNvSpPr/>
              <p:nvPr/>
            </p:nvSpPr>
            <p:spPr>
              <a:xfrm>
                <a:off x="6426222" y="4815125"/>
                <a:ext cx="2306684" cy="8906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特色招生</a:t>
                </a:r>
                <a:r>
                  <a:rPr lang="en-US" altLang="zh-TW" sz="2800" b="1" dirty="0">
                    <a:solidFill>
                      <a:srgbClr val="FF0000"/>
                    </a:solidFill>
                    <a:latin typeface="標楷體" pitchFamily="65" charset="-120"/>
                    <a:ea typeface="標楷體" pitchFamily="65" charset="-120"/>
                  </a:rPr>
                  <a:t/>
                </a:r>
                <a:br>
                  <a:rPr lang="en-US" altLang="zh-TW" sz="2800" b="1" dirty="0">
                    <a:solidFill>
                      <a:srgbClr val="FF0000"/>
                    </a:solidFill>
                    <a:latin typeface="標楷體" pitchFamily="65" charset="-120"/>
                    <a:ea typeface="標楷體" pitchFamily="65" charset="-120"/>
                  </a:rPr>
                </a:br>
                <a:r>
                  <a:rPr lang="en-US" altLang="zh-TW" sz="2000" b="1" dirty="0">
                    <a:solidFill>
                      <a:srgbClr val="FF0000"/>
                    </a:solidFill>
                    <a:latin typeface="標楷體" pitchFamily="65" charset="-120"/>
                    <a:ea typeface="標楷體" pitchFamily="65" charset="-120"/>
                  </a:rPr>
                  <a:t>(0%-25%)</a:t>
                </a:r>
              </a:p>
            </p:txBody>
          </p:sp>
        </p:grpSp>
      </p:grpSp>
      <p:sp>
        <p:nvSpPr>
          <p:cNvPr id="4" name="橢圓 3"/>
          <p:cNvSpPr/>
          <p:nvPr/>
        </p:nvSpPr>
        <p:spPr>
          <a:xfrm>
            <a:off x="6234113" y="2852738"/>
            <a:ext cx="1908175" cy="901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E6460076-7DA2-4711-9A81-86F64C0F0D78}" type="slidenum">
              <a:rPr lang="zh-TW" altLang="en-US"/>
              <a:pPr>
                <a:defRPr/>
              </a:pPr>
              <a:t>18</a:t>
            </a:fld>
            <a:endParaRPr lang="zh-TW" altLang="en-US"/>
          </a:p>
        </p:txBody>
      </p:sp>
      <p:sp>
        <p:nvSpPr>
          <p:cNvPr id="29699" name="Rectangle 3"/>
          <p:cNvSpPr>
            <a:spLocks noGrp="1"/>
          </p:cNvSpPr>
          <p:nvPr>
            <p:ph type="body" sz="half" idx="1"/>
          </p:nvPr>
        </p:nvSpPr>
        <p:spPr>
          <a:xfrm>
            <a:off x="395288" y="1066800"/>
            <a:ext cx="8640762" cy="5602288"/>
          </a:xfrm>
        </p:spPr>
        <p:txBody>
          <a:bodyPr rtlCol="0">
            <a:normAutofit/>
          </a:bodyPr>
          <a:lstStyle/>
          <a:p>
            <a:pPr eaLnBrk="1" fontAlgn="auto" hangingPunct="1">
              <a:lnSpc>
                <a:spcPts val="4200"/>
              </a:lnSpc>
              <a:spcBef>
                <a:spcPts val="0"/>
              </a:spcBef>
              <a:spcAft>
                <a:spcPts val="0"/>
              </a:spcAft>
              <a:buFont typeface="Arial" pitchFamily="34" charset="0"/>
              <a:buBlip>
                <a:blip r:embed="rId3"/>
              </a:buBlip>
              <a:defRPr/>
            </a:pP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高中高職：</a:t>
            </a:r>
            <a:endPar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marL="441325" indent="-441325" eaLnBrk="1" fontAlgn="auto" hangingPunct="1">
              <a:lnSpc>
                <a:spcPts val="3800"/>
              </a:lnSpc>
              <a:spcBef>
                <a:spcPts val="0"/>
              </a:spcBef>
              <a:spcAft>
                <a:spcPts val="0"/>
              </a:spcAft>
              <a:buFont typeface="Arial" pitchFamily="34" charset="0"/>
              <a:buNone/>
              <a:defRPr/>
            </a:pPr>
            <a:r>
              <a:rPr lang="en-US" altLang="zh-TW" sz="28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1.</a:t>
            </a:r>
            <a:r>
              <a:rPr lang="zh-TW" altLang="en-US" sz="28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免試就學：</a:t>
            </a:r>
            <a:endParaRPr lang="en-US" altLang="zh-TW" sz="28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a:p>
            <a:pPr marL="441325" indent="-441325" eaLnBrk="1" fontAlgn="auto" hangingPunct="1">
              <a:lnSpc>
                <a:spcPts val="3800"/>
              </a:lnSpc>
              <a:spcBef>
                <a:spcPts val="0"/>
              </a:spcBef>
              <a:spcAft>
                <a:spcPts val="0"/>
              </a:spcAft>
              <a:buFont typeface="Arial" pitchFamily="34" charset="0"/>
              <a:buNone/>
              <a:defRPr/>
            </a:pPr>
            <a:r>
              <a:rPr lang="en-US" altLang="zh-TW" sz="2800" b="1" dirty="0" smtClean="0">
                <a:solidFill>
                  <a:srgbClr val="000099"/>
                </a:solidFill>
                <a:latin typeface="標楷體" pitchFamily="65" charset="-120"/>
                <a:ea typeface="標楷體" pitchFamily="65" charset="-120"/>
              </a:rPr>
              <a:t>(1)15</a:t>
            </a:r>
            <a:r>
              <a:rPr lang="zh-TW" altLang="en-US" sz="2800" b="1" dirty="0" smtClean="0">
                <a:solidFill>
                  <a:srgbClr val="000099"/>
                </a:solidFill>
                <a:latin typeface="標楷體" pitchFamily="65" charset="-120"/>
                <a:ea typeface="標楷體" pitchFamily="65" charset="-120"/>
              </a:rPr>
              <a:t>個高中高職免試就學區</a:t>
            </a:r>
            <a:r>
              <a:rPr lang="zh-TW" altLang="en-US" sz="2800" b="1" dirty="0">
                <a:latin typeface="標楷體" pitchFamily="65" charset="-120"/>
                <a:ea typeface="標楷體" pitchFamily="65" charset="-120"/>
              </a:rPr>
              <a:t>：</a:t>
            </a:r>
            <a:r>
              <a:rPr lang="zh-TW" altLang="en-US" sz="2800" b="1" dirty="0" smtClean="0">
                <a:latin typeface="標楷體" pitchFamily="65" charset="-120"/>
                <a:ea typeface="標楷體" pitchFamily="65" charset="-120"/>
              </a:rPr>
              <a:t>規劃以兼顧學生選校、學校招生、地方生活圈概念及符應主管機關權責。</a:t>
            </a:r>
            <a:endParaRPr lang="en-US" altLang="zh-TW" sz="2800" b="1" dirty="0">
              <a:latin typeface="標楷體" pitchFamily="65" charset="-120"/>
              <a:ea typeface="標楷體" pitchFamily="65" charset="-120"/>
            </a:endParaRPr>
          </a:p>
        </p:txBody>
      </p:sp>
      <p:sp>
        <p:nvSpPr>
          <p:cNvPr id="22532" name="投影片編號版面配置區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17FF28EC-9988-4347-AB10-1760D79520D3}" type="slidenum">
              <a:rPr lang="zh-TW" altLang="en-US" sz="1400" b="1"/>
              <a:pPr algn="r" eaLnBrk="1" hangingPunct="1"/>
              <a:t>18</a:t>
            </a:fld>
            <a:endParaRPr lang="zh-TW" altLang="en-US" sz="1200" b="1"/>
          </a:p>
        </p:txBody>
      </p:sp>
      <p:graphicFrame>
        <p:nvGraphicFramePr>
          <p:cNvPr id="5" name="Group 4"/>
          <p:cNvGraphicFramePr>
            <a:graphicFrameLocks noGrp="1"/>
          </p:cNvGraphicFramePr>
          <p:nvPr>
            <p:ph sz="half" idx="2"/>
          </p:nvPr>
        </p:nvGraphicFramePr>
        <p:xfrm>
          <a:off x="1116013" y="3271838"/>
          <a:ext cx="6624637" cy="3432175"/>
        </p:xfrm>
        <a:graphic>
          <a:graphicData uri="http://schemas.openxmlformats.org/drawingml/2006/table">
            <a:tbl>
              <a:tblPr/>
              <a:tblGrid>
                <a:gridCol w="745526"/>
                <a:gridCol w="5879111"/>
              </a:tblGrid>
              <a:tr h="119618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單一縣市</a:t>
                      </a:r>
                    </a:p>
                  </a:txBody>
                  <a:tcPr marL="63600" marR="63600" marT="31802" marB="31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臺南市、高雄市、彰化縣、雲林縣、</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
                      </a:r>
                      <a:b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b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屏東縣、臺東縣、花蓮縣、宜蘭縣、</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
                      </a:r>
                      <a:b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b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澎湖縣、金門縣</a:t>
                      </a:r>
                    </a:p>
                  </a:txBody>
                  <a:tcPr marL="63600" marR="63600" marT="31802" marB="31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r>
              <a:tr h="223599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跨縣市</a:t>
                      </a:r>
                    </a:p>
                  </a:txBody>
                  <a:tcPr marL="63600" marR="63600" marT="31802" marB="31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桃園區 </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桃園縣、連江縣</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
                      </a:r>
                      <a:b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b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嘉義區 </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嘉義縣、嘉義市</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竹苗區 </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新竹縣、新竹市、苗栗縣</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
                      </a:r>
                      <a:b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b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中投區 </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臺中市、南投縣</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
                      </a:r>
                      <a:b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b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基北區 </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rPr>
                        <a:t>新北市、臺北市、基隆市</a:t>
                      </a:r>
                      <a:r>
                        <a:rPr kumimoji="0" lang="en-US" altLang="zh-TW" sz="2200" b="1" i="0" u="none" strike="noStrike" cap="none" normalizeH="0" baseline="0" dirty="0" smtClean="0">
                          <a:ln>
                            <a:noFill/>
                          </a:ln>
                          <a:solidFill>
                            <a:schemeClr val="tx1"/>
                          </a:solidFill>
                          <a:effectLst/>
                          <a:latin typeface="標楷體" pitchFamily="65" charset="-120"/>
                          <a:ea typeface="標楷體" pitchFamily="65" charset="-120"/>
                        </a:rPr>
                        <a:t>)</a:t>
                      </a:r>
                    </a:p>
                  </a:txBody>
                  <a:tcPr marL="63600" marR="63600" marT="31802" marB="31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r>
            </a:tbl>
          </a:graphicData>
        </a:graphic>
      </p:graphicFrame>
      <p:sp>
        <p:nvSpPr>
          <p:cNvPr id="8" name="標題 3"/>
          <p:cNvSpPr txBox="1">
            <a:spLocks/>
          </p:cNvSpPr>
          <p:nvPr/>
        </p:nvSpPr>
        <p:spPr bwMode="auto">
          <a:xfrm>
            <a:off x="1855788" y="260350"/>
            <a:ext cx="5472112" cy="1328738"/>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marL="457200" indent="-457200" eaLnBrk="1" hangingPunct="1">
              <a:buFont typeface="Arial" pitchFamily="34" charset="0"/>
              <a:buChar char="•"/>
              <a:defRPr/>
            </a:pPr>
            <a:r>
              <a:rPr lang="en-US" altLang="zh-TW" sz="36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二</a:t>
            </a:r>
            <a:r>
              <a:rPr lang="en-US" altLang="zh-TW" sz="36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就學區規劃</a:t>
            </a:r>
            <a:r>
              <a:rPr lang="en-US" altLang="zh-TW" sz="24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2-1</a:t>
            </a:r>
            <a:endParaRPr lang="zh-TW" altLang="en-US" sz="2400"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F631EFBE-B1D5-4FA3-A515-7E60DFDBA127}" type="slidenum">
              <a:rPr lang="zh-TW" altLang="en-US"/>
              <a:pPr>
                <a:defRPr/>
              </a:pPr>
              <a:t>19</a:t>
            </a:fld>
            <a:endParaRPr lang="zh-TW" altLang="en-US"/>
          </a:p>
        </p:txBody>
      </p:sp>
      <p:sp>
        <p:nvSpPr>
          <p:cNvPr id="29699" name="Rectangle 3"/>
          <p:cNvSpPr>
            <a:spLocks noGrp="1"/>
          </p:cNvSpPr>
          <p:nvPr>
            <p:ph type="body" sz="half" idx="1"/>
          </p:nvPr>
        </p:nvSpPr>
        <p:spPr>
          <a:xfrm>
            <a:off x="179388" y="981075"/>
            <a:ext cx="8939212" cy="5761038"/>
          </a:xfrm>
        </p:spPr>
        <p:txBody>
          <a:bodyPr rtlCol="0">
            <a:normAutofit/>
          </a:bodyPr>
          <a:lstStyle/>
          <a:p>
            <a:pPr eaLnBrk="1" fontAlgn="auto" hangingPunct="1">
              <a:lnSpc>
                <a:spcPts val="4200"/>
              </a:lnSpc>
              <a:spcBef>
                <a:spcPts val="0"/>
              </a:spcBef>
              <a:spcAft>
                <a:spcPts val="0"/>
              </a:spcAft>
              <a:buFont typeface="Arial" pitchFamily="34" charset="0"/>
              <a:buBlip>
                <a:blip r:embed="rId3"/>
              </a:buBlip>
              <a:defRPr/>
            </a:pP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高中高職：</a:t>
            </a:r>
            <a:endPar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marL="441325" indent="-441325" eaLnBrk="1" fontAlgn="auto" hangingPunct="1">
              <a:lnSpc>
                <a:spcPts val="4000"/>
              </a:lnSpc>
              <a:spcBef>
                <a:spcPts val="0"/>
              </a:spcBef>
              <a:spcAft>
                <a:spcPts val="0"/>
              </a:spcAft>
              <a:buFont typeface="Arial" pitchFamily="34" charset="0"/>
              <a:buNone/>
              <a:defRPr/>
            </a:pPr>
            <a:r>
              <a:rPr lang="en-US" altLang="zh-TW" sz="28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1.</a:t>
            </a:r>
            <a:r>
              <a:rPr lang="zh-TW" altLang="en-US" sz="28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免試就學：</a:t>
            </a:r>
            <a:endParaRPr lang="en-US" altLang="zh-TW" sz="28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a:p>
            <a:pPr marL="536575" indent="-536575" eaLnBrk="1" fontAlgn="auto" hangingPunct="1">
              <a:lnSpc>
                <a:spcPts val="4000"/>
              </a:lnSpc>
              <a:spcBef>
                <a:spcPts val="0"/>
              </a:spcBef>
              <a:spcAft>
                <a:spcPts val="0"/>
              </a:spcAft>
              <a:buFont typeface="Arial" pitchFamily="34" charset="0"/>
              <a:buNone/>
              <a:defRPr/>
            </a:pPr>
            <a:r>
              <a:rPr lang="en-US" altLang="zh-TW" sz="28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28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共同就學區</a:t>
            </a:r>
            <a:r>
              <a:rPr lang="en-US" altLang="zh-TW" sz="28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br>
              <a:rPr lang="en-US" altLang="zh-TW" sz="28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br>
            <a:r>
              <a:rPr lang="zh-TW" altLang="zh-TW" sz="2800" b="1" dirty="0" smtClean="0">
                <a:latin typeface="標楷體" pitchFamily="65" charset="-120"/>
                <a:ea typeface="標楷體" pitchFamily="65" charset="-120"/>
              </a:rPr>
              <a:t>位</a:t>
            </a:r>
            <a:r>
              <a:rPr lang="zh-TW" altLang="zh-TW" sz="2800" b="1" dirty="0">
                <a:latin typeface="標楷體" pitchFamily="65" charset="-120"/>
                <a:ea typeface="標楷體" pitchFamily="65" charset="-120"/>
              </a:rPr>
              <a:t>處</a:t>
            </a:r>
            <a:r>
              <a:rPr lang="zh-TW" altLang="zh-TW" sz="2800" b="1" dirty="0">
                <a:solidFill>
                  <a:srgbClr val="FF0000"/>
                </a:solidFill>
                <a:latin typeface="標楷體" pitchFamily="65" charset="-120"/>
                <a:ea typeface="標楷體" pitchFamily="65" charset="-120"/>
              </a:rPr>
              <a:t>免試就學區</a:t>
            </a:r>
            <a:r>
              <a:rPr lang="zh-TW" altLang="zh-TW" sz="2800" b="1" dirty="0" smtClean="0">
                <a:solidFill>
                  <a:srgbClr val="FF0000"/>
                </a:solidFill>
                <a:latin typeface="標楷體" pitchFamily="65" charset="-120"/>
                <a:ea typeface="標楷體" pitchFamily="65" charset="-120"/>
              </a:rPr>
              <a:t>交界</a:t>
            </a:r>
            <a:r>
              <a:rPr lang="zh-TW" altLang="en-US" sz="2800" b="1" dirty="0" smtClean="0">
                <a:solidFill>
                  <a:srgbClr val="FF0000"/>
                </a:solidFill>
                <a:latin typeface="標楷體" pitchFamily="65" charset="-120"/>
                <a:ea typeface="標楷體" pitchFamily="65" charset="-120"/>
              </a:rPr>
              <a:t>之</a:t>
            </a:r>
            <a:r>
              <a:rPr lang="zh-TW" altLang="zh-TW" sz="2800" b="1" dirty="0" smtClean="0">
                <a:solidFill>
                  <a:srgbClr val="FF0000"/>
                </a:solidFill>
                <a:latin typeface="標楷體" pitchFamily="65" charset="-120"/>
                <a:ea typeface="標楷體" pitchFamily="65" charset="-120"/>
              </a:rPr>
              <a:t>學校</a:t>
            </a:r>
            <a:r>
              <a:rPr lang="zh-TW" altLang="en-US" sz="2800" b="1" dirty="0" smtClean="0">
                <a:solidFill>
                  <a:srgbClr val="FF0000"/>
                </a:solidFill>
                <a:latin typeface="標楷體" pitchFamily="65" charset="-120"/>
                <a:ea typeface="標楷體" pitchFamily="65" charset="-120"/>
              </a:rPr>
              <a:t>，得由兩個以上縣</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市</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主管機關協調規劃共同就學及招生之範圍。</a:t>
            </a:r>
            <a:endParaRPr lang="en-US" altLang="zh-TW" sz="2800" b="1" dirty="0" smtClean="0">
              <a:solidFill>
                <a:srgbClr val="FF0000"/>
              </a:solidFill>
              <a:latin typeface="標楷體" pitchFamily="65" charset="-120"/>
              <a:ea typeface="標楷體" pitchFamily="65" charset="-120"/>
            </a:endParaRPr>
          </a:p>
          <a:p>
            <a:pPr marL="536575" indent="-536575" eaLnBrk="1" fontAlgn="auto" hangingPunct="1">
              <a:lnSpc>
                <a:spcPts val="4000"/>
              </a:lnSpc>
              <a:spcBef>
                <a:spcPts val="0"/>
              </a:spcBef>
              <a:spcAft>
                <a:spcPts val="0"/>
              </a:spcAft>
              <a:buFont typeface="Arial" pitchFamily="34" charset="0"/>
              <a:buNone/>
              <a:defRPr/>
            </a:pPr>
            <a:r>
              <a:rPr lang="en-US" altLang="zh-TW" sz="2800" b="1" dirty="0" smtClean="0">
                <a:solidFill>
                  <a:srgbClr val="FF0000"/>
                </a:solidFill>
                <a:latin typeface="標楷體" pitchFamily="65" charset="-120"/>
                <a:ea typeface="標楷體" pitchFamily="65" charset="-120"/>
              </a:rPr>
              <a:t>(3)</a:t>
            </a:r>
            <a:r>
              <a:rPr lang="zh-TW" altLang="en-US" sz="2800" b="1" dirty="0">
                <a:solidFill>
                  <a:srgbClr val="FF0000"/>
                </a:solidFill>
                <a:latin typeface="標楷體" pitchFamily="65" charset="-120"/>
                <a:ea typeface="標楷體" pitchFamily="65" charset="-120"/>
              </a:rPr>
              <a:t>共同就學區之規畫係奠基於以往多元入學辦理之基礎上， </a:t>
            </a:r>
            <a:r>
              <a:rPr lang="en-US" altLang="zh-TW" sz="2800" b="1" dirty="0" smtClean="0">
                <a:solidFill>
                  <a:srgbClr val="FF0000"/>
                </a:solidFill>
                <a:latin typeface="標楷體" pitchFamily="65" charset="-120"/>
                <a:ea typeface="標楷體" pitchFamily="65" charset="-120"/>
              </a:rPr>
              <a:t>102</a:t>
            </a:r>
            <a:r>
              <a:rPr lang="zh-TW" altLang="en-US" sz="2800" b="1" dirty="0" smtClean="0">
                <a:solidFill>
                  <a:srgbClr val="FF0000"/>
                </a:solidFill>
                <a:latin typeface="標楷體" pitchFamily="65" charset="-120"/>
                <a:ea typeface="標楷體" pitchFamily="65" charset="-120"/>
              </a:rPr>
              <a:t>年</a:t>
            </a:r>
            <a:r>
              <a:rPr lang="en-US" altLang="zh-TW" sz="2800" b="1" dirty="0" smtClean="0">
                <a:solidFill>
                  <a:srgbClr val="FF0000"/>
                </a:solidFill>
                <a:latin typeface="標楷體" pitchFamily="65" charset="-120"/>
                <a:ea typeface="標楷體" pitchFamily="65" charset="-120"/>
              </a:rPr>
              <a:t>7</a:t>
            </a:r>
            <a:r>
              <a:rPr lang="zh-TW" altLang="en-US" sz="2800" b="1" dirty="0" smtClean="0">
                <a:solidFill>
                  <a:srgbClr val="FF0000"/>
                </a:solidFill>
                <a:latin typeface="標楷體" pitchFamily="65" charset="-120"/>
                <a:ea typeface="標楷體" pitchFamily="65" charset="-120"/>
              </a:rPr>
              <a:t>月前發布</a:t>
            </a:r>
            <a:r>
              <a:rPr lang="en-US" altLang="zh-TW" sz="2800" b="1" dirty="0" smtClean="0">
                <a:solidFill>
                  <a:srgbClr val="FF0000"/>
                </a:solidFill>
                <a:latin typeface="標楷體" pitchFamily="65" charset="-120"/>
                <a:ea typeface="標楷體" pitchFamily="65" charset="-120"/>
              </a:rPr>
              <a:t>103</a:t>
            </a:r>
            <a:r>
              <a:rPr lang="zh-TW" altLang="en-US" sz="2800" b="1" dirty="0" smtClean="0">
                <a:solidFill>
                  <a:srgbClr val="FF0000"/>
                </a:solidFill>
                <a:latin typeface="標楷體" pitchFamily="65" charset="-120"/>
                <a:ea typeface="標楷體" pitchFamily="65" charset="-120"/>
              </a:rPr>
              <a:t>學年度共同就學區。</a:t>
            </a:r>
            <a:endParaRPr lang="en-US" altLang="zh-TW" sz="2800" b="1" dirty="0" smtClean="0">
              <a:solidFill>
                <a:srgbClr val="FF0000"/>
              </a:solidFill>
              <a:latin typeface="標楷體" pitchFamily="65" charset="-120"/>
              <a:ea typeface="標楷體" pitchFamily="65" charset="-120"/>
            </a:endParaRPr>
          </a:p>
          <a:p>
            <a:pPr marL="363538" indent="-363538" eaLnBrk="1" fontAlgn="auto" hangingPunct="1">
              <a:lnSpc>
                <a:spcPts val="3800"/>
              </a:lnSpc>
              <a:spcBef>
                <a:spcPts val="0"/>
              </a:spcBef>
              <a:spcAft>
                <a:spcPts val="0"/>
              </a:spcAft>
              <a:buFont typeface="Arial" pitchFamily="34" charset="0"/>
              <a:buNone/>
              <a:defRPr/>
            </a:pPr>
            <a:r>
              <a:rPr lang="en-US" altLang="zh-TW" sz="28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28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特色招生：</a:t>
            </a:r>
            <a:r>
              <a:rPr lang="en-US" altLang="zh-TW" sz="28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8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br>
            <a:r>
              <a:rPr lang="zh-TW" altLang="en-US" sz="2800" b="1" dirty="0" smtClean="0">
                <a:latin typeface="標楷體" pitchFamily="65" charset="-120"/>
                <a:ea typeface="標楷體" pitchFamily="65" charset="-120"/>
              </a:rPr>
              <a:t>得跨就學區選一區參加。</a:t>
            </a:r>
            <a:endParaRPr lang="en-US" altLang="zh-TW" sz="2800" b="1" dirty="0" smtClean="0">
              <a:latin typeface="標楷體" pitchFamily="65" charset="-120"/>
              <a:ea typeface="標楷體" pitchFamily="65" charset="-120"/>
            </a:endParaRPr>
          </a:p>
          <a:p>
            <a:pPr eaLnBrk="1" fontAlgn="auto" hangingPunct="1">
              <a:lnSpc>
                <a:spcPts val="3800"/>
              </a:lnSpc>
              <a:spcBef>
                <a:spcPts val="0"/>
              </a:spcBef>
              <a:spcAft>
                <a:spcPts val="0"/>
              </a:spcAft>
              <a:buFont typeface="Arial" pitchFamily="34" charset="0"/>
              <a:buBlip>
                <a:blip r:embed="rId3"/>
              </a:buBlip>
              <a:defRPr/>
            </a:pP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五專：</a:t>
            </a:r>
            <a:endPar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marL="369888" indent="0" eaLnBrk="1" fontAlgn="auto" hangingPunct="1">
              <a:lnSpc>
                <a:spcPts val="3800"/>
              </a:lnSpc>
              <a:spcBef>
                <a:spcPts val="0"/>
              </a:spcBef>
              <a:spcAft>
                <a:spcPts val="0"/>
              </a:spcAft>
              <a:buFont typeface="Arial" pitchFamily="34" charset="0"/>
              <a:buNone/>
              <a:defRPr/>
            </a:pPr>
            <a:r>
              <a:rPr lang="zh-TW" altLang="en-US" sz="2800" b="1" dirty="0" smtClean="0">
                <a:latin typeface="標楷體" pitchFamily="65" charset="-120"/>
                <a:ea typeface="標楷體" pitchFamily="65" charset="-120"/>
              </a:rPr>
              <a:t>學校</a:t>
            </a:r>
            <a:r>
              <a:rPr lang="zh-TW" altLang="en-US" sz="2800" b="1" dirty="0">
                <a:latin typeface="標楷體" pitchFamily="65" charset="-120"/>
                <a:ea typeface="標楷體" pitchFamily="65" charset="-120"/>
              </a:rPr>
              <a:t>分散且類科屬性特殊，</a:t>
            </a: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採全國一</a:t>
            </a:r>
            <a:r>
              <a:rPr lang="zh-TW" altLang="en-US" sz="2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區。</a:t>
            </a:r>
            <a:endParaRPr lang="en-US" altLang="zh-TW" sz="2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23556" name="投影片編號版面配置區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D11F95DA-8AAB-4937-B9E2-81A28C1474EE}" type="slidenum">
              <a:rPr lang="zh-TW" altLang="en-US" sz="1400" b="1"/>
              <a:pPr algn="r" eaLnBrk="1" hangingPunct="1"/>
              <a:t>19</a:t>
            </a:fld>
            <a:endParaRPr lang="zh-TW" altLang="en-US" sz="1400" b="1"/>
          </a:p>
        </p:txBody>
      </p:sp>
      <p:sp>
        <p:nvSpPr>
          <p:cNvPr id="6" name="標題 3"/>
          <p:cNvSpPr txBox="1">
            <a:spLocks/>
          </p:cNvSpPr>
          <p:nvPr/>
        </p:nvSpPr>
        <p:spPr bwMode="auto">
          <a:xfrm>
            <a:off x="1908175" y="188913"/>
            <a:ext cx="5472113" cy="1328737"/>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marL="457200" indent="-457200" eaLnBrk="1" hangingPunct="1">
              <a:buFont typeface="Arial" pitchFamily="34" charset="0"/>
              <a:buChar char="•"/>
              <a:defRPr/>
            </a:pPr>
            <a:r>
              <a:rPr lang="en-US" altLang="zh-TW" sz="36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二</a:t>
            </a:r>
            <a:r>
              <a:rPr lang="en-US" altLang="zh-TW" sz="36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就學區規劃</a:t>
            </a:r>
            <a:r>
              <a:rPr lang="en-US" altLang="zh-TW" sz="24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2-2</a:t>
            </a:r>
            <a:endParaRPr lang="zh-TW" altLang="en-US" sz="2400"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3188402-7E2D-4ABF-AA3D-45DB93A7DF32}" type="slidenum">
              <a:rPr lang="zh-TW" altLang="en-US" smtClean="0"/>
              <a:pPr eaLnBrk="1" hangingPunct="1"/>
              <a:t>2</a:t>
            </a:fld>
            <a:endParaRPr lang="zh-TW" altLang="en-US" smtClean="0"/>
          </a:p>
        </p:txBody>
      </p:sp>
      <p:sp>
        <p:nvSpPr>
          <p:cNvPr id="6147" name="標題 1"/>
          <p:cNvSpPr>
            <a:spLocks noGrp="1"/>
          </p:cNvSpPr>
          <p:nvPr>
            <p:ph type="title"/>
          </p:nvPr>
        </p:nvSpPr>
        <p:spPr/>
        <p:txBody>
          <a:bodyPr/>
          <a:lstStyle/>
          <a:p>
            <a:pPr eaLnBrk="1" hangingPunct="1"/>
            <a:r>
              <a:rPr lang="zh-TW" altLang="en-US" sz="4800" b="1" smtClean="0">
                <a:solidFill>
                  <a:srgbClr val="FF0000"/>
                </a:solidFill>
              </a:rPr>
              <a:t>宣 導 大 綱</a:t>
            </a:r>
          </a:p>
        </p:txBody>
      </p:sp>
      <p:sp>
        <p:nvSpPr>
          <p:cNvPr id="3" name="內容版面配置區 2"/>
          <p:cNvSpPr>
            <a:spLocks noGrp="1"/>
          </p:cNvSpPr>
          <p:nvPr>
            <p:ph idx="1"/>
          </p:nvPr>
        </p:nvSpPr>
        <p:spPr>
          <a:xfrm>
            <a:off x="36513" y="1319213"/>
            <a:ext cx="4895850" cy="5400675"/>
          </a:xfrm>
        </p:spPr>
        <p:txBody>
          <a:bodyPr rtlCol="0">
            <a:normAutofit fontScale="92500"/>
          </a:bodyPr>
          <a:lstStyle/>
          <a:p>
            <a:pPr eaLnBrk="1" fontAlgn="auto" hangingPunct="1">
              <a:spcAft>
                <a:spcPts val="0"/>
              </a:spcAft>
              <a:defRPr/>
            </a:pPr>
            <a:r>
              <a:rPr lang="zh-TW" altLang="en-US" sz="4000" b="1" dirty="0" smtClean="0"/>
              <a:t>全國性議題</a:t>
            </a:r>
            <a:endParaRPr lang="en-US" altLang="zh-TW" sz="4000" b="1" dirty="0" smtClean="0"/>
          </a:p>
          <a:p>
            <a:pPr marL="0" indent="0" eaLnBrk="1" fontAlgn="auto" hangingPunct="1">
              <a:lnSpc>
                <a:spcPts val="4200"/>
              </a:lnSpc>
              <a:spcAft>
                <a:spcPts val="0"/>
              </a:spcAft>
              <a:buFontTx/>
              <a:buNone/>
              <a:defRPr/>
            </a:pPr>
            <a:r>
              <a:rPr lang="zh-TW" altLang="en-US" b="1" dirty="0" smtClean="0"/>
              <a:t>壹、</a:t>
            </a:r>
            <a:r>
              <a:rPr lang="zh-TW" altLang="en-US" b="1" dirty="0" smtClean="0">
                <a:solidFill>
                  <a:srgbClr val="000099"/>
                </a:solidFill>
              </a:rPr>
              <a:t>規劃理念</a:t>
            </a:r>
            <a:r>
              <a:rPr lang="zh-TW" altLang="en-US" b="1" dirty="0" smtClean="0"/>
              <a:t>；</a:t>
            </a:r>
            <a:r>
              <a:rPr lang="en-US" altLang="zh-TW" b="1" dirty="0" smtClean="0"/>
              <a:t/>
            </a:r>
            <a:br>
              <a:rPr lang="en-US" altLang="zh-TW" b="1" dirty="0" smtClean="0"/>
            </a:br>
            <a:r>
              <a:rPr lang="zh-TW" altLang="en-US" b="1" dirty="0" smtClean="0"/>
              <a:t>貳、</a:t>
            </a:r>
            <a:r>
              <a:rPr lang="zh-TW" altLang="en-US" b="1" dirty="0" smtClean="0">
                <a:solidFill>
                  <a:srgbClr val="000099"/>
                </a:solidFill>
              </a:rPr>
              <a:t>推動措施</a:t>
            </a:r>
            <a:endParaRPr lang="en-US" altLang="zh-TW" b="1" dirty="0" smtClean="0">
              <a:solidFill>
                <a:srgbClr val="000099"/>
              </a:solidFill>
            </a:endParaRPr>
          </a:p>
          <a:p>
            <a:pPr marL="268288" indent="0" eaLnBrk="1" fontAlgn="auto" hangingPunct="1">
              <a:lnSpc>
                <a:spcPts val="3800"/>
              </a:lnSpc>
              <a:spcBef>
                <a:spcPts val="0"/>
              </a:spcBef>
              <a:spcAft>
                <a:spcPts val="0"/>
              </a:spcAft>
              <a:buFontTx/>
              <a:buNone/>
              <a:defRPr/>
            </a:pPr>
            <a:r>
              <a:rPr lang="zh-TW" altLang="en-US" sz="2600" b="1" dirty="0" smtClean="0"/>
              <a:t>一、確保</a:t>
            </a:r>
            <a:r>
              <a:rPr lang="zh-TW" altLang="en-US" sz="2600" b="1" dirty="0" smtClean="0">
                <a:solidFill>
                  <a:srgbClr val="FF0000"/>
                </a:solidFill>
              </a:rPr>
              <a:t>國中</a:t>
            </a:r>
            <a:r>
              <a:rPr lang="zh-TW" altLang="en-US" sz="2600" b="1" dirty="0">
                <a:solidFill>
                  <a:srgbClr val="FF0000"/>
                </a:solidFill>
              </a:rPr>
              <a:t>端</a:t>
            </a:r>
            <a:r>
              <a:rPr lang="zh-TW" altLang="en-US" sz="2600" b="1" dirty="0"/>
              <a:t>學習</a:t>
            </a:r>
            <a:r>
              <a:rPr lang="zh-TW" altLang="en-US" sz="2600" b="1" dirty="0" smtClean="0"/>
              <a:t>品質</a:t>
            </a:r>
            <a:endParaRPr lang="en-US" altLang="zh-TW" sz="2600" b="1" dirty="0" smtClean="0"/>
          </a:p>
          <a:p>
            <a:pPr marL="268288" indent="0" eaLnBrk="1" fontAlgn="auto" hangingPunct="1">
              <a:lnSpc>
                <a:spcPts val="3800"/>
              </a:lnSpc>
              <a:spcBef>
                <a:spcPts val="0"/>
              </a:spcBef>
              <a:spcAft>
                <a:spcPts val="0"/>
              </a:spcAft>
              <a:buFontTx/>
              <a:buNone/>
              <a:defRPr/>
            </a:pPr>
            <a:r>
              <a:rPr lang="zh-TW" altLang="en-US" sz="2600" b="1" u="sng" dirty="0" smtClean="0">
                <a:solidFill>
                  <a:srgbClr val="FF0000"/>
                </a:solidFill>
                <a:effectLst>
                  <a:outerShdw blurRad="38100" dist="38100" dir="2700000" algn="tl">
                    <a:srgbClr val="000000">
                      <a:alpha val="43137"/>
                    </a:srgbClr>
                  </a:outerShdw>
                </a:effectLst>
              </a:rPr>
              <a:t>二、適性入學</a:t>
            </a:r>
            <a:endParaRPr lang="en-US" altLang="zh-TW" sz="2600" b="1" dirty="0" smtClean="0"/>
          </a:p>
          <a:p>
            <a:pPr marL="268288" indent="0" eaLnBrk="1" fontAlgn="auto" hangingPunct="1">
              <a:lnSpc>
                <a:spcPts val="3800"/>
              </a:lnSpc>
              <a:spcBef>
                <a:spcPts val="0"/>
              </a:spcBef>
              <a:spcAft>
                <a:spcPts val="0"/>
              </a:spcAft>
              <a:buFontTx/>
              <a:buNone/>
              <a:defRPr/>
            </a:pPr>
            <a:r>
              <a:rPr lang="zh-TW" altLang="en-US" sz="2600" b="1" dirty="0" smtClean="0"/>
              <a:t>三、確保</a:t>
            </a:r>
            <a:r>
              <a:rPr lang="zh-TW" altLang="en-US" sz="2600" b="1" dirty="0" smtClean="0">
                <a:solidFill>
                  <a:srgbClr val="FF0000"/>
                </a:solidFill>
              </a:rPr>
              <a:t>高中職五專端</a:t>
            </a:r>
            <a:r>
              <a:rPr lang="zh-TW" altLang="en-US" sz="2600" b="1" dirty="0" smtClean="0"/>
              <a:t>學習品質</a:t>
            </a:r>
            <a:endParaRPr lang="en-US" altLang="zh-TW" sz="2600" b="1" dirty="0" smtClean="0"/>
          </a:p>
          <a:p>
            <a:pPr marL="0" indent="0" eaLnBrk="1" fontAlgn="auto" hangingPunct="1">
              <a:lnSpc>
                <a:spcPts val="4200"/>
              </a:lnSpc>
              <a:spcAft>
                <a:spcPts val="0"/>
              </a:spcAft>
              <a:buFontTx/>
              <a:buNone/>
              <a:defRPr/>
            </a:pPr>
            <a:r>
              <a:rPr lang="zh-TW" altLang="en-US" b="1" dirty="0"/>
              <a:t>參</a:t>
            </a:r>
            <a:r>
              <a:rPr lang="zh-TW" altLang="en-US" b="1" dirty="0" smtClean="0"/>
              <a:t>、</a:t>
            </a:r>
            <a:r>
              <a:rPr lang="zh-TW" altLang="en-US" b="1" dirty="0" smtClean="0">
                <a:solidFill>
                  <a:srgbClr val="000099"/>
                </a:solidFill>
                <a:effectLst>
                  <a:outerShdw blurRad="38100" dist="38100" dir="2700000" algn="tl">
                    <a:srgbClr val="000000">
                      <a:alpha val="43137"/>
                    </a:srgbClr>
                  </a:outerShdw>
                </a:effectLst>
              </a:rPr>
              <a:t>大專校院入學</a:t>
            </a:r>
            <a:r>
              <a:rPr lang="zh-TW" altLang="en-US" b="1" dirty="0" smtClean="0"/>
              <a:t>；</a:t>
            </a:r>
            <a:r>
              <a:rPr lang="en-US" altLang="zh-TW" b="1" dirty="0" smtClean="0"/>
              <a:t/>
            </a:r>
            <a:br>
              <a:rPr lang="en-US" altLang="zh-TW" b="1" dirty="0" smtClean="0"/>
            </a:br>
            <a:r>
              <a:rPr lang="zh-TW" altLang="en-US" b="1" dirty="0" smtClean="0"/>
              <a:t>肆、相關</a:t>
            </a:r>
            <a:r>
              <a:rPr lang="zh-TW" altLang="en-US" b="1" dirty="0" smtClean="0">
                <a:solidFill>
                  <a:srgbClr val="000099"/>
                </a:solidFill>
                <a:effectLst>
                  <a:outerShdw blurRad="38100" dist="38100" dir="2700000" algn="tl">
                    <a:srgbClr val="000000">
                      <a:alpha val="43137"/>
                    </a:srgbClr>
                  </a:outerShdw>
                </a:effectLst>
              </a:rPr>
              <a:t>措施公告</a:t>
            </a:r>
            <a:r>
              <a:rPr lang="zh-TW" altLang="en-US" b="1" dirty="0" smtClean="0"/>
              <a:t>時程</a:t>
            </a:r>
            <a:r>
              <a:rPr lang="en-US" altLang="zh-TW" sz="2800" b="1" dirty="0" smtClean="0"/>
              <a:t/>
            </a:r>
            <a:br>
              <a:rPr lang="en-US" altLang="zh-TW" sz="2800" b="1" dirty="0" smtClean="0"/>
            </a:br>
            <a:endParaRPr lang="en-US" altLang="zh-TW" b="1" dirty="0" smtClean="0">
              <a:solidFill>
                <a:srgbClr val="000099"/>
              </a:solidFill>
              <a:effectLst>
                <a:outerShdw blurRad="38100" dist="38100" dir="2700000" algn="tl">
                  <a:srgbClr val="000000">
                    <a:alpha val="43137"/>
                  </a:srgbClr>
                </a:outerShdw>
              </a:effectLst>
            </a:endParaRPr>
          </a:p>
        </p:txBody>
      </p:sp>
      <p:sp>
        <p:nvSpPr>
          <p:cNvPr id="5" name="內容版面配置區 2"/>
          <p:cNvSpPr txBox="1">
            <a:spLocks/>
          </p:cNvSpPr>
          <p:nvPr/>
        </p:nvSpPr>
        <p:spPr bwMode="auto">
          <a:xfrm>
            <a:off x="4716463" y="1341438"/>
            <a:ext cx="4464050" cy="5400675"/>
          </a:xfrm>
          <a:prstGeom prst="rect">
            <a:avLst/>
          </a:prstGeom>
          <a:noFill/>
          <a:ln>
            <a:noFill/>
          </a:ln>
          <a:extLst/>
        </p:spPr>
        <p:txBody>
          <a:bodyPr>
            <a:normAutofit/>
          </a:bodyPr>
          <a:lstStyle>
            <a:lvl1pPr marL="342900" indent="-342900" algn="l" rtl="0" fontAlgn="base">
              <a:spcBef>
                <a:spcPct val="20000"/>
              </a:spcBef>
              <a:spcAft>
                <a:spcPct val="0"/>
              </a:spcAft>
              <a:buFontTx/>
              <a:buBlip>
                <a:blip r:embed="rId2"/>
              </a:buBlip>
              <a:defRPr sz="3200" kern="1200">
                <a:solidFill>
                  <a:schemeClr val="tx1"/>
                </a:solidFill>
                <a:latin typeface="標楷體" pitchFamily="65" charset="-120"/>
                <a:ea typeface="標楷體" pitchFamily="65" charset="-120"/>
                <a:cs typeface="+mn-cs"/>
              </a:defRPr>
            </a:lvl1pPr>
            <a:lvl2pPr marL="742950" indent="-285750" algn="l" rtl="0" fontAlgn="base">
              <a:spcBef>
                <a:spcPct val="20000"/>
              </a:spcBef>
              <a:spcAft>
                <a:spcPct val="0"/>
              </a:spcAft>
              <a:buFontTx/>
              <a:buBlip>
                <a:blip r:embed="rId3"/>
              </a:buBlip>
              <a:defRPr sz="2800" kern="1200">
                <a:solidFill>
                  <a:schemeClr val="tx1"/>
                </a:solidFill>
                <a:latin typeface="標楷體" pitchFamily="65" charset="-120"/>
                <a:ea typeface="標楷體" pitchFamily="65" charset="-120"/>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zh-TW" altLang="en-US" sz="3700" b="1" dirty="0"/>
              <a:t>就</a:t>
            </a:r>
            <a:r>
              <a:rPr lang="zh-TW" altLang="en-US" sz="3700" b="1" dirty="0" smtClean="0"/>
              <a:t>學區議題</a:t>
            </a:r>
            <a:endParaRPr lang="en-US" altLang="zh-TW" sz="3700" b="1" dirty="0" smtClean="0"/>
          </a:p>
          <a:p>
            <a:pPr marL="0" indent="0" fontAlgn="auto">
              <a:lnSpc>
                <a:spcPts val="4200"/>
              </a:lnSpc>
              <a:spcAft>
                <a:spcPts val="0"/>
              </a:spcAft>
              <a:buFontTx/>
              <a:buNone/>
              <a:defRPr/>
            </a:pPr>
            <a:r>
              <a:rPr lang="zh-TW" altLang="en-US" sz="3000" b="1" dirty="0" smtClean="0"/>
              <a:t>壹、</a:t>
            </a:r>
            <a:r>
              <a:rPr lang="zh-TW" altLang="en-US" sz="3000" b="1" dirty="0" smtClean="0">
                <a:solidFill>
                  <a:srgbClr val="000099"/>
                </a:solidFill>
              </a:rPr>
              <a:t>規劃理念</a:t>
            </a:r>
            <a:r>
              <a:rPr lang="zh-TW" altLang="en-US" sz="3000" b="1" dirty="0" smtClean="0"/>
              <a:t>；</a:t>
            </a:r>
            <a:r>
              <a:rPr lang="en-US" altLang="zh-TW" sz="3000" b="1" dirty="0" smtClean="0"/>
              <a:t/>
            </a:r>
            <a:br>
              <a:rPr lang="en-US" altLang="zh-TW" sz="3000" b="1" dirty="0" smtClean="0"/>
            </a:br>
            <a:r>
              <a:rPr lang="zh-TW" altLang="en-US" sz="3000" b="1" dirty="0" smtClean="0"/>
              <a:t>貳、</a:t>
            </a:r>
            <a:r>
              <a:rPr lang="zh-TW" altLang="en-US" sz="3000" b="1" dirty="0" smtClean="0">
                <a:solidFill>
                  <a:srgbClr val="000099"/>
                </a:solidFill>
              </a:rPr>
              <a:t>推動措施</a:t>
            </a:r>
            <a:r>
              <a:rPr lang="en-US" altLang="zh-TW" sz="3000" b="1" dirty="0" smtClean="0"/>
              <a:t/>
            </a:r>
            <a:br>
              <a:rPr lang="en-US" altLang="zh-TW" sz="3000" b="1" dirty="0" smtClean="0"/>
            </a:br>
            <a:r>
              <a:rPr lang="zh-TW" altLang="en-US" sz="3000" b="1" dirty="0" smtClean="0"/>
              <a:t>參、相關</a:t>
            </a:r>
            <a:r>
              <a:rPr lang="zh-TW" altLang="en-US" sz="3000" b="1" dirty="0" smtClean="0">
                <a:solidFill>
                  <a:srgbClr val="000099"/>
                </a:solidFill>
                <a:effectLst>
                  <a:outerShdw blurRad="38100" dist="38100" dir="2700000" algn="tl">
                    <a:srgbClr val="000000">
                      <a:alpha val="43137"/>
                    </a:srgbClr>
                  </a:outerShdw>
                </a:effectLst>
              </a:rPr>
              <a:t>措施公告</a:t>
            </a:r>
            <a:r>
              <a:rPr lang="zh-TW" altLang="en-US" sz="3000" b="1" dirty="0" smtClean="0"/>
              <a:t>時程</a:t>
            </a:r>
            <a:r>
              <a:rPr lang="en-US" altLang="zh-TW" sz="3000" b="1" dirty="0" smtClean="0"/>
              <a:t/>
            </a:r>
            <a:br>
              <a:rPr lang="en-US" altLang="zh-TW" sz="3000" b="1" dirty="0" smtClean="0"/>
            </a:br>
            <a:r>
              <a:rPr lang="zh-TW" altLang="en-US" sz="3000" b="1" dirty="0"/>
              <a:t>肆</a:t>
            </a:r>
            <a:r>
              <a:rPr lang="zh-TW" altLang="en-US" sz="3000" b="1" dirty="0" smtClean="0"/>
              <a:t>、諮詢</a:t>
            </a:r>
            <a:r>
              <a:rPr lang="zh-TW" altLang="en-US" sz="3000" b="1" dirty="0" smtClean="0">
                <a:solidFill>
                  <a:srgbClr val="000099"/>
                </a:solidFill>
              </a:rPr>
              <a:t>專線</a:t>
            </a:r>
            <a:r>
              <a:rPr lang="zh-TW" altLang="en-US" sz="3000" b="1" dirty="0" smtClean="0"/>
              <a:t>與</a:t>
            </a:r>
            <a:r>
              <a:rPr lang="zh-TW" altLang="en-US" sz="3000" b="1" dirty="0" smtClean="0">
                <a:solidFill>
                  <a:srgbClr val="000099"/>
                </a:solidFill>
              </a:rPr>
              <a:t>網路</a:t>
            </a:r>
            <a:endParaRPr lang="en-US" altLang="zh-TW" sz="3000" b="1" dirty="0" smtClean="0">
              <a:solidFill>
                <a:srgbClr val="000099"/>
              </a:solidFill>
            </a:endParaRPr>
          </a:p>
          <a:p>
            <a:pPr marL="0" indent="0" fontAlgn="auto">
              <a:lnSpc>
                <a:spcPts val="4200"/>
              </a:lnSpc>
              <a:spcAft>
                <a:spcPts val="0"/>
              </a:spcAft>
              <a:buFontTx/>
              <a:buNone/>
              <a:defRPr/>
            </a:pPr>
            <a:r>
              <a:rPr lang="zh-TW" altLang="en-US" sz="3000" b="1" dirty="0" smtClean="0"/>
              <a:t>伍、結語</a:t>
            </a:r>
            <a:endParaRPr lang="en-US" altLang="zh-TW" sz="3000" b="1" dirty="0" smtClean="0"/>
          </a:p>
          <a:p>
            <a:pPr marL="0" indent="0" algn="just" fontAlgn="auto">
              <a:lnSpc>
                <a:spcPts val="4200"/>
              </a:lnSpc>
              <a:spcAft>
                <a:spcPts val="0"/>
              </a:spcAft>
              <a:buFontTx/>
              <a:buNone/>
              <a:defRPr/>
            </a:pPr>
            <a:r>
              <a:rPr lang="zh-TW" altLang="en-US" sz="3000" b="1" u="sng" dirty="0" smtClean="0">
                <a:solidFill>
                  <a:srgbClr val="FF0000"/>
                </a:solidFill>
                <a:effectLst>
                  <a:outerShdw blurRad="38100" dist="38100" dir="2700000" algn="tl">
                    <a:srgbClr val="000000">
                      <a:alpha val="43137"/>
                    </a:srgbClr>
                  </a:outerShdw>
                </a:effectLst>
              </a:rPr>
              <a:t>陸、</a:t>
            </a:r>
            <a:r>
              <a:rPr lang="zh-TW" altLang="en-US" sz="3000" b="1" u="sng" dirty="0">
                <a:solidFill>
                  <a:srgbClr val="FF0000"/>
                </a:solidFill>
                <a:effectLst>
                  <a:outerShdw blurRad="38100" dist="38100" dir="2700000" algn="tl">
                    <a:srgbClr val="000000">
                      <a:alpha val="43137"/>
                    </a:srgbClr>
                  </a:outerShdw>
                </a:effectLst>
              </a:rPr>
              <a:t>宣導結果評估</a:t>
            </a:r>
            <a:endParaRPr lang="en-US" altLang="zh-TW" sz="3000" b="1" u="sng" dirty="0" smtClean="0">
              <a:solidFill>
                <a:srgbClr val="FF0000"/>
              </a:solidFill>
              <a:effectLst>
                <a:outerShdw blurRad="38100" dist="38100" dir="2700000" algn="tl">
                  <a:srgbClr val="000000">
                    <a:alpha val="43137"/>
                  </a:srgbClr>
                </a:outerShdw>
              </a:effectLst>
            </a:endParaRPr>
          </a:p>
          <a:p>
            <a:pPr marL="0" indent="0" fontAlgn="auto">
              <a:lnSpc>
                <a:spcPts val="4200"/>
              </a:lnSpc>
              <a:spcAft>
                <a:spcPts val="0"/>
              </a:spcAft>
              <a:buFontTx/>
              <a:buNone/>
              <a:defRPr/>
            </a:pPr>
            <a:endParaRPr lang="en-US" altLang="zh-TW" b="1" dirty="0" smtClean="0">
              <a:solidFill>
                <a:srgbClr val="0000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投影片編號版面配置區 5"/>
          <p:cNvSpPr>
            <a:spLocks noGrp="1"/>
          </p:cNvSpPr>
          <p:nvPr>
            <p:ph type="sldNum" sz="quarter" idx="12"/>
          </p:nvPr>
        </p:nvSpPr>
        <p:spPr>
          <a:xfrm>
            <a:off x="6553200" y="6419850"/>
            <a:ext cx="2133600" cy="365125"/>
          </a:xfrm>
        </p:spPr>
        <p:txBody>
          <a:bodyPr/>
          <a:lstStyle/>
          <a:p>
            <a:pPr>
              <a:defRPr/>
            </a:pPr>
            <a:fld id="{FADB9B03-2F90-4AAE-8BF4-6A8500187DF2}" type="slidenum">
              <a:rPr lang="zh-TW" altLang="en-US"/>
              <a:pPr>
                <a:defRPr/>
              </a:pPr>
              <a:t>20</a:t>
            </a:fld>
            <a:endParaRPr lang="zh-TW" altLang="en-US"/>
          </a:p>
        </p:txBody>
      </p:sp>
      <p:sp>
        <p:nvSpPr>
          <p:cNvPr id="2" name="標題 1"/>
          <p:cNvSpPr>
            <a:spLocks noGrp="1"/>
          </p:cNvSpPr>
          <p:nvPr>
            <p:ph type="title"/>
          </p:nvPr>
        </p:nvSpPr>
        <p:spPr>
          <a:xfrm>
            <a:off x="496888" y="279400"/>
            <a:ext cx="8229600" cy="1143000"/>
          </a:xfrm>
        </p:spPr>
        <p:txBody>
          <a:bodyPr rtlCol="0">
            <a:normAutofit/>
          </a:bodyPr>
          <a:lstStyle/>
          <a:p>
            <a:pPr eaLnBrk="1" fontAlgn="auto" hangingPunct="1">
              <a:spcAft>
                <a:spcPts val="0"/>
              </a:spcAft>
              <a:defRPr/>
            </a:pP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免試入學</a:t>
            </a:r>
            <a:r>
              <a:rPr lang="en-US" altLang="zh-TW"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smtClean="0">
                <a:latin typeface="標楷體" pitchFamily="65" charset="-120"/>
                <a:ea typeface="標楷體" pitchFamily="65" charset="-120"/>
              </a:rPr>
              <a:t>無</a:t>
            </a:r>
            <a:r>
              <a:rPr lang="zh-TW" altLang="zh-TW" sz="3200" b="1" dirty="0" smtClean="0">
                <a:latin typeface="標楷體" pitchFamily="65" charset="-120"/>
                <a:ea typeface="標楷體" pitchFamily="65" charset="-120"/>
              </a:rPr>
              <a:t>入學門檻或條件</a:t>
            </a:r>
            <a:endParaRPr lang="zh-TW" altLang="en-US" sz="3200" b="1" dirty="0">
              <a:latin typeface="標楷體" pitchFamily="65" charset="-120"/>
              <a:ea typeface="標楷體" pitchFamily="65" charset="-120"/>
            </a:endParaRPr>
          </a:p>
        </p:txBody>
      </p:sp>
      <p:sp>
        <p:nvSpPr>
          <p:cNvPr id="24580" name="投影片編號版面配置區 3"/>
          <p:cNvSpPr txBox="1">
            <a:spLocks noGrp="1"/>
          </p:cNvSpPr>
          <p:nvPr/>
        </p:nvSpPr>
        <p:spPr bwMode="auto">
          <a:xfrm>
            <a:off x="6553200" y="64198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E60E76D3-42A3-400A-A089-EB6803CC8E93}" type="slidenum">
              <a:rPr lang="zh-TW" altLang="en-US" sz="1400" b="1"/>
              <a:pPr algn="r" eaLnBrk="1" hangingPunct="1"/>
              <a:t>20</a:t>
            </a:fld>
            <a:endParaRPr lang="zh-TW" altLang="en-US" sz="1200" b="1"/>
          </a:p>
        </p:txBody>
      </p:sp>
      <p:sp>
        <p:nvSpPr>
          <p:cNvPr id="14" name="向右箭號 13"/>
          <p:cNvSpPr/>
          <p:nvPr/>
        </p:nvSpPr>
        <p:spPr bwMode="auto">
          <a:xfrm>
            <a:off x="277813" y="1422400"/>
            <a:ext cx="5346700" cy="715963"/>
          </a:xfrm>
          <a:prstGeom prst="rightArrow">
            <a:avLst>
              <a:gd name="adj1" fmla="val 75150"/>
              <a:gd name="adj2" fmla="val 21970"/>
            </a:avLst>
          </a:prstGeom>
          <a:solidFill>
            <a:srgbClr val="CCFFCC"/>
          </a:solidFill>
          <a:ln w="28575" cap="flat" cmpd="sng" algn="ctr">
            <a:solidFill>
              <a:srgbClr val="00B050"/>
            </a:solidFill>
            <a:prstDash val="solid"/>
            <a:round/>
            <a:headEnd type="none" w="med" len="med"/>
            <a:tailEnd type="none" w="med" len="med"/>
          </a:ln>
          <a:effectLst>
            <a:outerShdw dist="20000" dir="5400000" rotWithShape="0">
              <a:srgbClr val="000000">
                <a:alpha val="37999"/>
              </a:srgbClr>
            </a:outerShdw>
          </a:effectLst>
        </p:spPr>
        <p:txBody>
          <a:bodyPr anchor="ctr"/>
          <a:lstStyle/>
          <a:p>
            <a:pPr>
              <a:spcBef>
                <a:spcPts val="0"/>
              </a:spcBef>
              <a:defRPr/>
            </a:pPr>
            <a:r>
              <a:rPr lang="zh-TW" altLang="en-US" sz="2400" b="1" dirty="0">
                <a:latin typeface="標楷體" pitchFamily="65" charset="-120"/>
                <a:ea typeface="標楷體" pitchFamily="65" charset="-120"/>
              </a:rPr>
              <a:t>一、</a:t>
            </a:r>
            <a:r>
              <a:rPr lang="zh-TW" altLang="zh-TW" sz="2400" b="1" dirty="0">
                <a:latin typeface="標楷體" pitchFamily="65" charset="-120"/>
                <a:ea typeface="標楷體" pitchFamily="65" charset="-120"/>
              </a:rPr>
              <a:t>報名人數</a:t>
            </a:r>
            <a:r>
              <a:rPr lang="zh-TW" altLang="zh-TW"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未超過</a:t>
            </a:r>
            <a:r>
              <a:rPr lang="zh-TW" altLang="zh-TW" sz="2400" b="1" dirty="0">
                <a:latin typeface="標楷體" pitchFamily="65" charset="-120"/>
                <a:ea typeface="標楷體" pitchFamily="65" charset="-120"/>
              </a:rPr>
              <a:t>學校招生名額。</a:t>
            </a:r>
            <a:endParaRPr lang="zh-TW" altLang="en-US" sz="2400" b="1" dirty="0">
              <a:latin typeface="標楷體" pitchFamily="65" charset="-120"/>
              <a:ea typeface="標楷體" pitchFamily="65" charset="-120"/>
            </a:endParaRPr>
          </a:p>
        </p:txBody>
      </p:sp>
      <p:sp>
        <p:nvSpPr>
          <p:cNvPr id="15" name="八角星形 14"/>
          <p:cNvSpPr/>
          <p:nvPr/>
        </p:nvSpPr>
        <p:spPr bwMode="auto">
          <a:xfrm>
            <a:off x="5711825" y="1077913"/>
            <a:ext cx="1839913" cy="1271587"/>
          </a:xfrm>
          <a:prstGeom prst="star8">
            <a:avLst/>
          </a:prstGeom>
          <a:solidFill>
            <a:srgbClr val="FFFFCC"/>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TW" altLang="zh-TW" sz="2800" b="1" dirty="0">
                <a:solidFill>
                  <a:srgbClr val="FF0000"/>
                </a:solidFill>
                <a:effectLst>
                  <a:outerShdw blurRad="38100" dist="38100" dir="2700000" algn="tl">
                    <a:srgbClr val="000000">
                      <a:alpha val="43137"/>
                    </a:srgbClr>
                  </a:outerShdw>
                </a:effectLst>
              </a:rPr>
              <a:t>全額</a:t>
            </a:r>
            <a:endParaRPr lang="en-US" altLang="zh-TW" sz="2800" b="1" dirty="0">
              <a:solidFill>
                <a:srgbClr val="FF0000"/>
              </a:solidFill>
              <a:effectLst>
                <a:outerShdw blurRad="38100" dist="38100" dir="2700000" algn="tl">
                  <a:srgbClr val="000000">
                    <a:alpha val="43137"/>
                  </a:srgbClr>
                </a:outerShdw>
              </a:effectLst>
            </a:endParaRPr>
          </a:p>
          <a:p>
            <a:pPr algn="ctr">
              <a:spcBef>
                <a:spcPts val="0"/>
              </a:spcBef>
              <a:defRPr/>
            </a:pPr>
            <a:r>
              <a:rPr lang="zh-TW" altLang="zh-TW" sz="2800" b="1" dirty="0">
                <a:solidFill>
                  <a:srgbClr val="FF0000"/>
                </a:solidFill>
                <a:effectLst>
                  <a:outerShdw blurRad="38100" dist="38100" dir="2700000" algn="tl">
                    <a:srgbClr val="000000">
                      <a:alpha val="43137"/>
                    </a:srgbClr>
                  </a:outerShdw>
                </a:effectLst>
              </a:rPr>
              <a:t>錄取</a:t>
            </a:r>
            <a:endParaRPr lang="zh-TW" altLang="en-US" sz="2800" b="1"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16" name="向右箭號 15"/>
          <p:cNvSpPr/>
          <p:nvPr/>
        </p:nvSpPr>
        <p:spPr bwMode="auto">
          <a:xfrm>
            <a:off x="941388" y="2778125"/>
            <a:ext cx="5346700" cy="777875"/>
          </a:xfrm>
          <a:prstGeom prst="rightArrow">
            <a:avLst>
              <a:gd name="adj1" fmla="val 75150"/>
              <a:gd name="adj2" fmla="val 21970"/>
            </a:avLst>
          </a:prstGeom>
          <a:solidFill>
            <a:schemeClr val="accent2">
              <a:lumMod val="20000"/>
              <a:lumOff val="80000"/>
            </a:schemeClr>
          </a:solidFill>
          <a:ln w="28575" cap="flat" cmpd="sng" algn="ctr">
            <a:solidFill>
              <a:schemeClr val="accent2">
                <a:lumMod val="75000"/>
              </a:schemeClr>
            </a:solidFill>
            <a:prstDash val="solid"/>
            <a:round/>
            <a:headEnd type="none" w="med" len="med"/>
            <a:tailEnd type="none" w="med" len="med"/>
          </a:ln>
          <a:effectLst>
            <a:outerShdw dist="20000" dir="5400000" rotWithShape="0">
              <a:srgbClr val="000000">
                <a:alpha val="37999"/>
              </a:srgbClr>
            </a:outerShdw>
          </a:effectLst>
        </p:spPr>
        <p:txBody>
          <a:bodyPr anchor="ctr"/>
          <a:lstStyle/>
          <a:p>
            <a:pPr>
              <a:spcBef>
                <a:spcPts val="0"/>
              </a:spcBef>
              <a:defRPr/>
            </a:pPr>
            <a:r>
              <a:rPr lang="zh-TW" altLang="en-US" sz="2400" b="1" dirty="0">
                <a:latin typeface="標楷體" pitchFamily="65" charset="-120"/>
                <a:ea typeface="標楷體" pitchFamily="65" charset="-120"/>
              </a:rPr>
              <a:t>二、</a:t>
            </a:r>
            <a:r>
              <a:rPr lang="zh-TW" altLang="zh-TW" sz="2400" b="1" dirty="0">
                <a:latin typeface="標楷體" pitchFamily="65" charset="-120"/>
                <a:ea typeface="標楷體" pitchFamily="65" charset="-120"/>
              </a:rPr>
              <a:t>報名人數</a:t>
            </a:r>
            <a:r>
              <a:rPr lang="zh-TW" altLang="zh-TW"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超過</a:t>
            </a:r>
            <a:r>
              <a:rPr lang="zh-TW" altLang="zh-TW" sz="2400" b="1" dirty="0">
                <a:latin typeface="標楷體" pitchFamily="65" charset="-120"/>
                <a:ea typeface="標楷體" pitchFamily="65" charset="-120"/>
              </a:rPr>
              <a:t>學校招生名額。</a:t>
            </a:r>
            <a:endParaRPr lang="zh-TW" altLang="en-US" sz="2400" b="1" dirty="0">
              <a:latin typeface="標楷體" pitchFamily="65" charset="-120"/>
              <a:ea typeface="標楷體" pitchFamily="65" charset="-120"/>
            </a:endParaRPr>
          </a:p>
        </p:txBody>
      </p:sp>
      <p:sp>
        <p:nvSpPr>
          <p:cNvPr id="17" name="八角星形 16"/>
          <p:cNvSpPr/>
          <p:nvPr/>
        </p:nvSpPr>
        <p:spPr bwMode="auto">
          <a:xfrm>
            <a:off x="6354763" y="2527300"/>
            <a:ext cx="2009775" cy="1333500"/>
          </a:xfrm>
          <a:prstGeom prst="star8">
            <a:avLst/>
          </a:prstGeom>
          <a:solidFill>
            <a:schemeClr val="tx2">
              <a:lumMod val="20000"/>
              <a:lumOff val="80000"/>
            </a:schemeClr>
          </a:solidFill>
          <a:ln>
            <a:solidFill>
              <a:schemeClr val="tx2">
                <a:lumMod val="7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algn="ctr">
              <a:spcBef>
                <a:spcPts val="0"/>
              </a:spcBef>
              <a:defRPr/>
            </a:pPr>
            <a:r>
              <a:rPr lang="zh-TW" altLang="en-US" sz="2800" b="1" dirty="0">
                <a:solidFill>
                  <a:srgbClr val="FF0000"/>
                </a:solidFill>
                <a:effectLst>
                  <a:outerShdw blurRad="38100" dist="38100" dir="2700000" algn="tl">
                    <a:srgbClr val="000000">
                      <a:alpha val="43137"/>
                    </a:srgbClr>
                  </a:outerShdw>
                </a:effectLst>
                <a:latin typeface="Times New Roman" pitchFamily="18" charset="0"/>
              </a:rPr>
              <a:t>超額</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ndParaRPr>
          </a:p>
          <a:p>
            <a:pPr algn="ctr">
              <a:spcBef>
                <a:spcPts val="0"/>
              </a:spcBef>
              <a:defRPr/>
            </a:pPr>
            <a:r>
              <a:rPr lang="zh-TW" altLang="en-US" sz="2800" b="1" dirty="0">
                <a:solidFill>
                  <a:srgbClr val="FF0000"/>
                </a:solidFill>
                <a:effectLst>
                  <a:outerShdw blurRad="38100" dist="38100" dir="2700000" algn="tl">
                    <a:srgbClr val="000000">
                      <a:alpha val="43137"/>
                    </a:srgbClr>
                  </a:outerShdw>
                </a:effectLst>
                <a:latin typeface="Times New Roman" pitchFamily="18" charset="0"/>
              </a:rPr>
              <a:t>比序</a:t>
            </a:r>
          </a:p>
        </p:txBody>
      </p:sp>
      <p:sp>
        <p:nvSpPr>
          <p:cNvPr id="3" name="矩形 2"/>
          <p:cNvSpPr/>
          <p:nvPr/>
        </p:nvSpPr>
        <p:spPr>
          <a:xfrm>
            <a:off x="422275" y="2060575"/>
            <a:ext cx="8110538" cy="620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b="1" dirty="0">
                <a:solidFill>
                  <a:srgbClr val="FF0000"/>
                </a:solidFill>
                <a:latin typeface="標楷體" pitchFamily="65" charset="-120"/>
                <a:ea typeface="標楷體" pitchFamily="65" charset="-120"/>
                <a:sym typeface="Wingdings"/>
              </a:rPr>
              <a:t></a:t>
            </a:r>
            <a:r>
              <a:rPr lang="en-US" altLang="zh-TW" sz="2400" b="1" dirty="0">
                <a:solidFill>
                  <a:srgbClr val="0000FF"/>
                </a:solidFill>
                <a:latin typeface="標楷體" pitchFamily="65" charset="-120"/>
                <a:ea typeface="標楷體" pitchFamily="65" charset="-120"/>
              </a:rPr>
              <a:t>103</a:t>
            </a:r>
            <a:r>
              <a:rPr lang="zh-TW" altLang="zh-TW" sz="2400" b="1" dirty="0">
                <a:solidFill>
                  <a:srgbClr val="0000FF"/>
                </a:solidFill>
                <a:latin typeface="標楷體" pitchFamily="65" charset="-120"/>
                <a:ea typeface="標楷體" pitchFamily="65" charset="-120"/>
              </a:rPr>
              <a:t>學年度優質高中</a:t>
            </a:r>
            <a:r>
              <a:rPr lang="zh-TW" altLang="en-US" sz="2400" b="1" dirty="0">
                <a:solidFill>
                  <a:srgbClr val="0000FF"/>
                </a:solidFill>
                <a:latin typeface="標楷體" pitchFamily="65" charset="-120"/>
                <a:ea typeface="標楷體" pitchFamily="65" charset="-120"/>
              </a:rPr>
              <a:t>職</a:t>
            </a:r>
            <a:r>
              <a:rPr lang="zh-TW" altLang="en-US" sz="2400" b="1" u="sng"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足以</a:t>
            </a:r>
            <a:r>
              <a:rPr lang="zh-TW" altLang="zh-TW" sz="2400" b="1" u="sng"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容納</a:t>
            </a:r>
            <a:r>
              <a:rPr lang="en-US" altLang="zh-TW" sz="2400" b="1" u="sng"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100</a:t>
            </a:r>
            <a:r>
              <a:rPr lang="zh-TW" altLang="en-US" sz="2400" b="1" u="sng"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a:solidFill>
                  <a:srgbClr val="0000FF"/>
                </a:solidFill>
                <a:latin typeface="標楷體" pitchFamily="65" charset="-120"/>
                <a:ea typeface="標楷體" pitchFamily="65" charset="-120"/>
              </a:rPr>
              <a:t>103</a:t>
            </a:r>
            <a:r>
              <a:rPr lang="zh-TW" altLang="zh-TW" sz="2400" b="1" dirty="0">
                <a:solidFill>
                  <a:srgbClr val="0000FF"/>
                </a:solidFill>
                <a:latin typeface="標楷體" pitchFamily="65" charset="-120"/>
                <a:ea typeface="標楷體" pitchFamily="65" charset="-120"/>
              </a:rPr>
              <a:t>年國中畢業學生。</a:t>
            </a:r>
            <a:endParaRPr lang="zh-TW" altLang="en-US" sz="2400" b="1" dirty="0">
              <a:solidFill>
                <a:srgbClr val="0000FF"/>
              </a:solidFill>
              <a:latin typeface="標楷體" pitchFamily="65" charset="-120"/>
              <a:ea typeface="標楷體" pitchFamily="65" charset="-120"/>
            </a:endParaRPr>
          </a:p>
        </p:txBody>
      </p:sp>
      <p:sp>
        <p:nvSpPr>
          <p:cNvPr id="5" name="等腰三角形 4"/>
          <p:cNvSpPr/>
          <p:nvPr/>
        </p:nvSpPr>
        <p:spPr>
          <a:xfrm>
            <a:off x="2347913" y="5332413"/>
            <a:ext cx="3749675" cy="1481137"/>
          </a:xfrm>
          <a:prstGeom prst="triangle">
            <a:avLst>
              <a:gd name="adj" fmla="val 50387"/>
            </a:avLst>
          </a:prstGeom>
          <a:gradFill>
            <a:gsLst>
              <a:gs pos="0">
                <a:srgbClr val="000099"/>
              </a:gs>
              <a:gs pos="100000">
                <a:srgbClr val="A7B7E3"/>
              </a:gs>
              <a:gs pos="55000">
                <a:schemeClr val="tx2">
                  <a:lumMod val="20000"/>
                  <a:lumOff val="80000"/>
                </a:schemeClr>
              </a:gs>
              <a:gs pos="100000">
                <a:srgbClr val="000099"/>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圓角矩形 5"/>
          <p:cNvSpPr/>
          <p:nvPr/>
        </p:nvSpPr>
        <p:spPr>
          <a:xfrm>
            <a:off x="611188" y="5345113"/>
            <a:ext cx="7661275" cy="98425"/>
          </a:xfrm>
          <a:prstGeom prst="roundRect">
            <a:avLst/>
          </a:prstGeom>
          <a:gradFill>
            <a:gsLst>
              <a:gs pos="100000">
                <a:srgbClr val="00B0F0"/>
              </a:gs>
              <a:gs pos="100000">
                <a:srgbClr val="A7B7E3"/>
              </a:gs>
              <a:gs pos="41000">
                <a:schemeClr val="tx2">
                  <a:lumMod val="20000"/>
                  <a:lumOff val="80000"/>
                </a:schemeClr>
              </a:gs>
              <a:gs pos="1000">
                <a:srgbClr val="000099"/>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221038" y="5618163"/>
            <a:ext cx="2062162" cy="1195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公平性</a:t>
            </a:r>
            <a:endPar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a:p>
            <a:pPr algn="ctr">
              <a:lnSpc>
                <a:spcPts val="3200"/>
              </a:lnSpc>
              <a:defRPr/>
            </a:pPr>
            <a:r>
              <a:rPr lang="zh-TW" altLang="en-US" sz="24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教育性</a:t>
            </a:r>
            <a:endParaRPr lang="en-US" altLang="zh-TW" sz="24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p>
            <a:pPr algn="ctr">
              <a:lnSpc>
                <a:spcPts val="3200"/>
              </a:lnSpc>
              <a:defRPr/>
            </a:pPr>
            <a:r>
              <a:rPr lang="zh-TW" altLang="en-US"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可操作性</a:t>
            </a:r>
          </a:p>
        </p:txBody>
      </p:sp>
      <p:sp>
        <p:nvSpPr>
          <p:cNvPr id="7" name="橢圓 6"/>
          <p:cNvSpPr/>
          <p:nvPr/>
        </p:nvSpPr>
        <p:spPr>
          <a:xfrm>
            <a:off x="968375" y="3907118"/>
            <a:ext cx="1656184" cy="1388226"/>
          </a:xfrm>
          <a:prstGeom prst="ellipse">
            <a:avLst/>
          </a:prstGeom>
          <a:gradFill>
            <a:gsLst>
              <a:gs pos="0">
                <a:srgbClr val="0000FF"/>
              </a:gs>
              <a:gs pos="100000">
                <a:schemeClr val="bg1"/>
              </a:gs>
              <a:gs pos="82000">
                <a:schemeClr val="bg1"/>
              </a:gs>
            </a:gsLst>
            <a:lin ang="16200000" scaled="0"/>
          </a:gradFill>
          <a:ln w="28575">
            <a:solidFill>
              <a:srgbClr val="000099"/>
            </a:solidFill>
          </a:ln>
        </p:spPr>
        <p:style>
          <a:lnRef idx="0">
            <a:schemeClr val="accent3"/>
          </a:lnRef>
          <a:fillRef idx="3">
            <a:schemeClr val="accent3"/>
          </a:fillRef>
          <a:effectRef idx="3">
            <a:schemeClr val="accent3"/>
          </a:effectRef>
          <a:fontRef idx="minor">
            <a:schemeClr val="lt1"/>
          </a:fontRef>
        </p:style>
        <p:txBody>
          <a:bodyPr anchor="b"/>
          <a:lstStyle/>
          <a:p>
            <a:pPr algn="ctr">
              <a:defRPr/>
            </a:pPr>
            <a:endParaRPr lang="zh-TW" altLang="en-US" dirty="0"/>
          </a:p>
        </p:txBody>
      </p:sp>
      <p:sp>
        <p:nvSpPr>
          <p:cNvPr id="19" name="橢圓 18"/>
          <p:cNvSpPr/>
          <p:nvPr/>
        </p:nvSpPr>
        <p:spPr>
          <a:xfrm>
            <a:off x="2774950" y="3887788"/>
            <a:ext cx="1655763" cy="1387475"/>
          </a:xfrm>
          <a:prstGeom prst="ellipse">
            <a:avLst/>
          </a:prstGeom>
          <a:gradFill>
            <a:gsLst>
              <a:gs pos="100000">
                <a:schemeClr val="bg1"/>
              </a:gs>
              <a:gs pos="100000">
                <a:schemeClr val="bg1"/>
              </a:gs>
              <a:gs pos="0">
                <a:srgbClr val="990000"/>
              </a:gs>
              <a:gs pos="81000">
                <a:schemeClr val="bg1"/>
              </a:gs>
            </a:gsLst>
          </a:gradFill>
          <a:ln w="28575">
            <a:solidFill>
              <a:srgbClr val="9900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TW" altLang="en-US"/>
          </a:p>
        </p:txBody>
      </p:sp>
      <p:sp>
        <p:nvSpPr>
          <p:cNvPr id="20" name="橢圓 19"/>
          <p:cNvSpPr/>
          <p:nvPr/>
        </p:nvSpPr>
        <p:spPr>
          <a:xfrm>
            <a:off x="4494213" y="3883025"/>
            <a:ext cx="1657350" cy="1387475"/>
          </a:xfrm>
          <a:prstGeom prst="ellipse">
            <a:avLst/>
          </a:prstGeom>
          <a:gradFill>
            <a:gsLst>
              <a:gs pos="833">
                <a:srgbClr val="990099"/>
              </a:gs>
              <a:gs pos="81000">
                <a:schemeClr val="bg1"/>
              </a:gs>
            </a:gsLst>
          </a:gradFill>
          <a:ln w="28575">
            <a:solidFill>
              <a:srgbClr val="990099"/>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21" name="橢圓 20"/>
          <p:cNvSpPr/>
          <p:nvPr/>
        </p:nvSpPr>
        <p:spPr>
          <a:xfrm>
            <a:off x="6281738" y="3906838"/>
            <a:ext cx="1655762" cy="1389062"/>
          </a:xfrm>
          <a:prstGeom prst="ellipse">
            <a:avLst/>
          </a:prstGeom>
          <a:gradFill>
            <a:gsLst>
              <a:gs pos="0">
                <a:srgbClr val="00CC00"/>
              </a:gs>
              <a:gs pos="81000">
                <a:schemeClr val="bg1"/>
              </a:gs>
            </a:gsLst>
            <a:lin ang="16200000" scaled="0"/>
          </a:gradFill>
          <a:ln w="28575">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zh-TW" altLang="en-US"/>
          </a:p>
        </p:txBody>
      </p:sp>
      <p:sp>
        <p:nvSpPr>
          <p:cNvPr id="8" name="圓角矩形 7"/>
          <p:cNvSpPr/>
          <p:nvPr/>
        </p:nvSpPr>
        <p:spPr>
          <a:xfrm>
            <a:off x="2951163" y="4217988"/>
            <a:ext cx="1368425" cy="776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4" name="圓角矩形 23"/>
          <p:cNvSpPr/>
          <p:nvPr/>
        </p:nvSpPr>
        <p:spPr>
          <a:xfrm>
            <a:off x="2928938" y="4194175"/>
            <a:ext cx="1368425" cy="776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圓角矩形 24"/>
          <p:cNvSpPr/>
          <p:nvPr/>
        </p:nvSpPr>
        <p:spPr>
          <a:xfrm>
            <a:off x="4706938" y="4187825"/>
            <a:ext cx="1366837" cy="776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圓角矩形 25"/>
          <p:cNvSpPr/>
          <p:nvPr/>
        </p:nvSpPr>
        <p:spPr>
          <a:xfrm>
            <a:off x="2921000" y="4187825"/>
            <a:ext cx="1368425" cy="776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圓角矩形 26"/>
          <p:cNvSpPr/>
          <p:nvPr/>
        </p:nvSpPr>
        <p:spPr>
          <a:xfrm>
            <a:off x="4638675" y="4187825"/>
            <a:ext cx="1368425" cy="776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圓角矩形 27"/>
          <p:cNvSpPr/>
          <p:nvPr/>
        </p:nvSpPr>
        <p:spPr>
          <a:xfrm>
            <a:off x="2921000" y="4217988"/>
            <a:ext cx="1368425" cy="776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圓角矩形 28"/>
          <p:cNvSpPr/>
          <p:nvPr/>
        </p:nvSpPr>
        <p:spPr>
          <a:xfrm>
            <a:off x="2919413" y="4213225"/>
            <a:ext cx="1366837" cy="776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 8"/>
          <p:cNvSpPr/>
          <p:nvPr/>
        </p:nvSpPr>
        <p:spPr>
          <a:xfrm>
            <a:off x="1116013" y="4264025"/>
            <a:ext cx="1368425" cy="700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五育均衡發展</a:t>
            </a:r>
            <a:endParaRPr lang="zh-TW" altLang="en-US" sz="2800" dirty="0">
              <a:effectLst>
                <a:outerShdw blurRad="38100" dist="38100" dir="2700000" algn="tl">
                  <a:srgbClr val="000000">
                    <a:alpha val="43137"/>
                  </a:srgbClr>
                </a:outerShdw>
              </a:effectLst>
            </a:endParaRPr>
          </a:p>
        </p:txBody>
      </p:sp>
      <p:sp>
        <p:nvSpPr>
          <p:cNvPr id="31" name="圓角矩形 30"/>
          <p:cNvSpPr/>
          <p:nvPr/>
        </p:nvSpPr>
        <p:spPr>
          <a:xfrm>
            <a:off x="2774950" y="3937000"/>
            <a:ext cx="1544638" cy="1333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引導</a:t>
            </a:r>
            <a:r>
              <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b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國中教學</a:t>
            </a:r>
            <a:r>
              <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b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正常化</a:t>
            </a:r>
            <a:endParaRPr lang="zh-TW" altLang="en-US" sz="2400" dirty="0">
              <a:effectLst>
                <a:outerShdw blurRad="38100" dist="38100" dir="2700000" algn="tl">
                  <a:srgbClr val="000000">
                    <a:alpha val="43137"/>
                  </a:srgbClr>
                </a:outerShdw>
              </a:effectLst>
            </a:endParaRPr>
          </a:p>
        </p:txBody>
      </p:sp>
      <p:sp>
        <p:nvSpPr>
          <p:cNvPr id="32" name="圓角矩形 31"/>
          <p:cNvSpPr/>
          <p:nvPr/>
        </p:nvSpPr>
        <p:spPr>
          <a:xfrm>
            <a:off x="4494213" y="3887788"/>
            <a:ext cx="1687512" cy="1333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鼓勵</a:t>
            </a:r>
            <a:r>
              <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b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學生發展自我優勢</a:t>
            </a:r>
            <a:endParaRPr lang="zh-TW" altLang="en-US" sz="2400" dirty="0">
              <a:effectLst>
                <a:outerShdw blurRad="38100" dist="38100" dir="2700000" algn="tl">
                  <a:srgbClr val="000000">
                    <a:alpha val="43137"/>
                  </a:srgbClr>
                </a:outerShdw>
              </a:effectLst>
            </a:endParaRPr>
          </a:p>
        </p:txBody>
      </p:sp>
      <p:sp>
        <p:nvSpPr>
          <p:cNvPr id="33" name="圓角矩形 32"/>
          <p:cNvSpPr/>
          <p:nvPr/>
        </p:nvSpPr>
        <p:spPr>
          <a:xfrm>
            <a:off x="6294438" y="3995738"/>
            <a:ext cx="1630362" cy="1117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確保</a:t>
            </a:r>
            <a:r>
              <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b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國中學生學習品質</a:t>
            </a:r>
            <a:endParaRPr lang="zh-TW" alt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39E97A9D-F5F6-4EFD-A06B-204D3147778B}" type="slidenum">
              <a:rPr lang="zh-TW" altLang="en-US"/>
              <a:pPr>
                <a:defRPr/>
              </a:pPr>
              <a:t>21</a:t>
            </a:fld>
            <a:endParaRPr lang="zh-TW" altLang="en-US"/>
          </a:p>
        </p:txBody>
      </p:sp>
      <p:sp>
        <p:nvSpPr>
          <p:cNvPr id="25603" name="Rectangle 2"/>
          <p:cNvSpPr>
            <a:spLocks/>
          </p:cNvSpPr>
          <p:nvPr/>
        </p:nvSpPr>
        <p:spPr bwMode="auto">
          <a:xfrm>
            <a:off x="382588" y="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kumimoji="0" lang="zh-TW" altLang="en-US" sz="4000">
              <a:solidFill>
                <a:srgbClr val="000099"/>
              </a:solidFill>
              <a:latin typeface="Calibri" pitchFamily="34" charset="0"/>
            </a:endParaRPr>
          </a:p>
        </p:txBody>
      </p:sp>
      <p:sp>
        <p:nvSpPr>
          <p:cNvPr id="4" name="標題 3"/>
          <p:cNvSpPr>
            <a:spLocks noGrp="1"/>
          </p:cNvSpPr>
          <p:nvPr>
            <p:ph type="title"/>
          </p:nvPr>
        </p:nvSpPr>
        <p:spPr>
          <a:xfrm>
            <a:off x="431800" y="582613"/>
            <a:ext cx="8229600" cy="901700"/>
          </a:xfrm>
        </p:spPr>
        <p:txBody>
          <a:bodyPr rtlCol="0">
            <a:normAutofit/>
          </a:bodyPr>
          <a:lstStyle/>
          <a:p>
            <a:pPr eaLnBrk="1" fontAlgn="auto" hangingPunct="1">
              <a:spcAft>
                <a:spcPts val="0"/>
              </a:spcAft>
              <a:defRPr/>
            </a:pPr>
            <a:r>
              <a:rPr kumimoji="1" lang="zh-TW" altLang="en-US" b="1" dirty="0">
                <a:solidFill>
                  <a:srgbClr val="000099"/>
                </a:solidFill>
                <a:latin typeface="標楷體" pitchFamily="65" charset="-120"/>
                <a:ea typeface="標楷體" pitchFamily="65" charset="-120"/>
                <a:cs typeface="+mn-cs"/>
              </a:rPr>
              <a:t>超額比序項目</a:t>
            </a:r>
          </a:p>
        </p:txBody>
      </p:sp>
      <p:sp>
        <p:nvSpPr>
          <p:cNvPr id="25605" name="投影片編號版面配置區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89AA9B94-0EF4-4773-98C6-BA7A4E5BB877}" type="slidenum">
              <a:rPr lang="zh-TW" altLang="en-US" sz="1400" b="1"/>
              <a:pPr algn="r" eaLnBrk="1" hangingPunct="1"/>
              <a:t>21</a:t>
            </a:fld>
            <a:endParaRPr lang="zh-TW" altLang="en-US" sz="1200" b="1"/>
          </a:p>
        </p:txBody>
      </p:sp>
      <p:graphicFrame>
        <p:nvGraphicFramePr>
          <p:cNvPr id="6" name="資料庫圖表 5"/>
          <p:cNvGraphicFramePr/>
          <p:nvPr/>
        </p:nvGraphicFramePr>
        <p:xfrm>
          <a:off x="710096" y="1772816"/>
          <a:ext cx="7951304" cy="4021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投影片編號版面配置區 5"/>
          <p:cNvSpPr>
            <a:spLocks noGrp="1"/>
          </p:cNvSpPr>
          <p:nvPr>
            <p:ph type="sldNum" sz="quarter" idx="12"/>
          </p:nvPr>
        </p:nvSpPr>
        <p:spPr/>
        <p:txBody>
          <a:bodyPr/>
          <a:lstStyle/>
          <a:p>
            <a:pPr>
              <a:defRPr/>
            </a:pPr>
            <a:fld id="{A9F1BFDF-0111-47C1-A112-77A96C2CE411}" type="slidenum">
              <a:rPr lang="zh-TW" altLang="en-US"/>
              <a:pPr>
                <a:defRPr/>
              </a:pPr>
              <a:t>22</a:t>
            </a:fld>
            <a:endParaRPr lang="zh-TW" altLang="en-US"/>
          </a:p>
        </p:txBody>
      </p:sp>
      <p:sp>
        <p:nvSpPr>
          <p:cNvPr id="26627" name="標題 4"/>
          <p:cNvSpPr>
            <a:spLocks noGrp="1"/>
          </p:cNvSpPr>
          <p:nvPr>
            <p:ph type="title"/>
          </p:nvPr>
        </p:nvSpPr>
        <p:spPr>
          <a:xfrm>
            <a:off x="207963" y="363538"/>
            <a:ext cx="8229600" cy="904875"/>
          </a:xfrm>
        </p:spPr>
        <p:txBody>
          <a:bodyPr/>
          <a:lstStyle/>
          <a:p>
            <a:pPr eaLnBrk="1" hangingPunct="1"/>
            <a:r>
              <a:rPr lang="zh-TW" altLang="en-US" b="1" smtClean="0">
                <a:solidFill>
                  <a:srgbClr val="000099"/>
                </a:solidFill>
                <a:latin typeface="標楷體" pitchFamily="65" charset="-120"/>
                <a:ea typeface="標楷體" pitchFamily="65" charset="-120"/>
              </a:rPr>
              <a:t>特色招生</a:t>
            </a:r>
          </a:p>
        </p:txBody>
      </p:sp>
      <p:sp>
        <p:nvSpPr>
          <p:cNvPr id="26628" name="投影片編號版面配置區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0E632B1F-D7DF-42E5-BC9A-9140EAC2FEFF}" type="slidenum">
              <a:rPr lang="zh-TW" altLang="en-US" sz="1400" b="1"/>
              <a:pPr algn="r" eaLnBrk="1" hangingPunct="1"/>
              <a:t>22</a:t>
            </a:fld>
            <a:endParaRPr lang="zh-TW" altLang="en-US" sz="1200" b="1"/>
          </a:p>
        </p:txBody>
      </p:sp>
      <p:sp>
        <p:nvSpPr>
          <p:cNvPr id="2" name="矩形 1"/>
          <p:cNvSpPr/>
          <p:nvPr/>
        </p:nvSpPr>
        <p:spPr>
          <a:xfrm>
            <a:off x="954088" y="5589588"/>
            <a:ext cx="6789737"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000" dirty="0">
                <a:solidFill>
                  <a:schemeClr val="bg1"/>
                </a:solidFill>
                <a:latin typeface="標楷體" pitchFamily="65" charset="-120"/>
                <a:ea typeface="標楷體" pitchFamily="65" charset="-120"/>
              </a:rPr>
              <a:t>特色招生的學校 </a:t>
            </a:r>
            <a:r>
              <a:rPr lang="zh-TW" altLang="en-US" sz="3000" dirty="0">
                <a:solidFill>
                  <a:schemeClr val="bg1"/>
                </a:solidFill>
                <a:latin typeface="標楷體" pitchFamily="65" charset="-120"/>
                <a:ea typeface="標楷體" pitchFamily="65" charset="-120"/>
                <a:sym typeface="Symbol"/>
              </a:rPr>
              <a:t> 明星學校</a:t>
            </a:r>
            <a:endParaRPr lang="zh-TW" altLang="en-US" sz="3000" dirty="0">
              <a:solidFill>
                <a:schemeClr val="bg1"/>
              </a:solidFill>
              <a:latin typeface="標楷體" pitchFamily="65" charset="-120"/>
              <a:ea typeface="標楷體" pitchFamily="65" charset="-120"/>
            </a:endParaRPr>
          </a:p>
        </p:txBody>
      </p:sp>
      <p:grpSp>
        <p:nvGrpSpPr>
          <p:cNvPr id="26630" name="群組 8"/>
          <p:cNvGrpSpPr>
            <a:grpSpLocks/>
          </p:cNvGrpSpPr>
          <p:nvPr/>
        </p:nvGrpSpPr>
        <p:grpSpPr bwMode="auto">
          <a:xfrm>
            <a:off x="931863" y="1239838"/>
            <a:ext cx="6811962" cy="4133850"/>
            <a:chOff x="931789" y="1240105"/>
            <a:chExt cx="6812656" cy="3895410"/>
          </a:xfrm>
        </p:grpSpPr>
        <p:sp>
          <p:nvSpPr>
            <p:cNvPr id="7" name="圓角矩形 6"/>
            <p:cNvSpPr/>
            <p:nvPr/>
          </p:nvSpPr>
          <p:spPr>
            <a:xfrm>
              <a:off x="955603" y="1240105"/>
              <a:ext cx="1366977" cy="721040"/>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b="1" dirty="0">
                  <a:solidFill>
                    <a:srgbClr val="FFFF00"/>
                  </a:solidFill>
                  <a:effectLst>
                    <a:outerShdw blurRad="38100" dist="38100" dir="2700000" algn="tl">
                      <a:srgbClr val="000000">
                        <a:alpha val="43137"/>
                      </a:srgbClr>
                    </a:outerShdw>
                  </a:effectLst>
                </a:rPr>
                <a:t>Who</a:t>
              </a:r>
              <a:endParaRPr lang="zh-TW" altLang="en-US" sz="3200" b="1" dirty="0">
                <a:solidFill>
                  <a:srgbClr val="FFFF00"/>
                </a:solidFill>
                <a:effectLst>
                  <a:outerShdw blurRad="38100" dist="38100" dir="2700000" algn="tl">
                    <a:srgbClr val="000000">
                      <a:alpha val="43137"/>
                    </a:srgbClr>
                  </a:outerShdw>
                </a:effectLst>
              </a:endParaRPr>
            </a:p>
          </p:txBody>
        </p:sp>
        <p:sp>
          <p:nvSpPr>
            <p:cNvPr id="8" name="圓角矩形 7"/>
            <p:cNvSpPr/>
            <p:nvPr/>
          </p:nvSpPr>
          <p:spPr>
            <a:xfrm>
              <a:off x="955603" y="1961145"/>
              <a:ext cx="1366977" cy="79134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b="1" dirty="0">
                  <a:solidFill>
                    <a:srgbClr val="FFFF00"/>
                  </a:solidFill>
                  <a:effectLst>
                    <a:outerShdw blurRad="38100" dist="38100" dir="2700000" algn="tl">
                      <a:srgbClr val="000000">
                        <a:alpha val="43137"/>
                      </a:srgbClr>
                    </a:outerShdw>
                  </a:effectLst>
                </a:rPr>
                <a:t>What</a:t>
              </a:r>
              <a:endParaRPr lang="zh-TW" altLang="en-US" sz="3200" b="1" dirty="0">
                <a:solidFill>
                  <a:srgbClr val="FFFF00"/>
                </a:solidFill>
                <a:effectLst>
                  <a:outerShdw blurRad="38100" dist="38100" dir="2700000" algn="tl">
                    <a:srgbClr val="000000">
                      <a:alpha val="43137"/>
                    </a:srgbClr>
                  </a:outerShdw>
                </a:effectLst>
              </a:endParaRPr>
            </a:p>
          </p:txBody>
        </p:sp>
        <p:sp>
          <p:nvSpPr>
            <p:cNvPr id="6" name="矩形 5"/>
            <p:cNvSpPr/>
            <p:nvPr/>
          </p:nvSpPr>
          <p:spPr>
            <a:xfrm>
              <a:off x="2357509" y="1268527"/>
              <a:ext cx="5366297" cy="6926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buFont typeface="Arial" pitchFamily="34" charset="0"/>
                <a:buChar char="•"/>
                <a:tabLst>
                  <a:tab pos="273050" algn="l"/>
                </a:tabLst>
                <a:defRPr/>
              </a:pPr>
              <a:r>
                <a:rPr lang="zh-TW" altLang="en-US" sz="2600" b="1" dirty="0">
                  <a:solidFill>
                    <a:schemeClr val="tx1"/>
                  </a:solidFill>
                  <a:latin typeface="標楷體" pitchFamily="65" charset="-120"/>
                  <a:ea typeface="標楷體" pitchFamily="65" charset="-120"/>
                </a:rPr>
                <a:t>通過認證之優質高中高職</a:t>
              </a:r>
              <a:endParaRPr lang="en-US" altLang="zh-TW" sz="2600" b="1" dirty="0">
                <a:solidFill>
                  <a:schemeClr val="tx1"/>
                </a:solidFill>
                <a:latin typeface="標楷體" pitchFamily="65" charset="-120"/>
                <a:ea typeface="標楷體" pitchFamily="65" charset="-120"/>
              </a:endParaRPr>
            </a:p>
            <a:p>
              <a:pPr marL="273050" indent="-273050">
                <a:buFont typeface="Arial" pitchFamily="34" charset="0"/>
                <a:buChar char="•"/>
                <a:tabLst>
                  <a:tab pos="273050" algn="l"/>
                </a:tabLst>
                <a:defRPr/>
              </a:pPr>
              <a:r>
                <a:rPr lang="zh-TW" altLang="en-US" sz="2600" b="1" dirty="0">
                  <a:solidFill>
                    <a:schemeClr val="accent1">
                      <a:lumMod val="75000"/>
                    </a:schemeClr>
                  </a:solidFill>
                  <a:latin typeface="標楷體" pitchFamily="65" charset="-120"/>
                  <a:ea typeface="標楷體" pitchFamily="65" charset="-120"/>
                </a:rPr>
                <a:t>或評鑑優良之五專</a:t>
              </a:r>
              <a:endParaRPr lang="en-US" altLang="zh-TW" sz="2600" dirty="0">
                <a:solidFill>
                  <a:schemeClr val="tx1"/>
                </a:solidFill>
                <a:latin typeface="標楷體" pitchFamily="65" charset="-120"/>
                <a:ea typeface="標楷體" pitchFamily="65" charset="-120"/>
              </a:endParaRPr>
            </a:p>
          </p:txBody>
        </p:sp>
        <p:sp>
          <p:nvSpPr>
            <p:cNvPr id="10" name="矩形 9"/>
            <p:cNvSpPr/>
            <p:nvPr/>
          </p:nvSpPr>
          <p:spPr>
            <a:xfrm>
              <a:off x="2357509" y="1989567"/>
              <a:ext cx="5366297" cy="7629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lnSpc>
                  <a:spcPts val="2800"/>
                </a:lnSpc>
                <a:buFont typeface="Arial" pitchFamily="34" charset="0"/>
                <a:buChar char="•"/>
                <a:defRPr/>
              </a:pPr>
              <a:r>
                <a:rPr lang="zh-TW" altLang="en-US" sz="2600" b="1" dirty="0">
                  <a:solidFill>
                    <a:schemeClr val="tx1"/>
                  </a:solidFill>
                  <a:latin typeface="標楷體" pitchFamily="65" charset="-120"/>
                  <a:ea typeface="標楷體" pitchFamily="65" charset="-120"/>
                </a:rPr>
                <a:t>為落實因材施教與適性揚才，</a:t>
              </a:r>
              <a:r>
                <a:rPr lang="en-US" altLang="zh-TW" sz="2600" b="1" dirty="0">
                  <a:solidFill>
                    <a:schemeClr val="tx1"/>
                  </a:solidFill>
                  <a:latin typeface="標楷體" pitchFamily="65" charset="-120"/>
                  <a:ea typeface="標楷體" pitchFamily="65" charset="-120"/>
                </a:rPr>
                <a:t/>
              </a:r>
              <a:br>
                <a:rPr lang="en-US" altLang="zh-TW" sz="2600" b="1" dirty="0">
                  <a:solidFill>
                    <a:schemeClr val="tx1"/>
                  </a:solidFill>
                  <a:latin typeface="標楷體" pitchFamily="65" charset="-120"/>
                  <a:ea typeface="標楷體" pitchFamily="65" charset="-120"/>
                </a:rPr>
              </a:br>
              <a:r>
                <a:rPr lang="zh-TW" altLang="en-US" sz="2600" b="1" dirty="0">
                  <a:solidFill>
                    <a:schemeClr val="tx1"/>
                  </a:solidFill>
                  <a:latin typeface="標楷體" pitchFamily="65" charset="-120"/>
                  <a:ea typeface="標楷體" pitchFamily="65" charset="-120"/>
                </a:rPr>
                <a:t>學校規劃具特色課程。</a:t>
              </a:r>
              <a:endParaRPr lang="en-US" altLang="zh-TW" sz="2600" dirty="0">
                <a:solidFill>
                  <a:schemeClr val="tx1"/>
                </a:solidFill>
                <a:latin typeface="標楷體" pitchFamily="65" charset="-120"/>
                <a:ea typeface="標楷體" pitchFamily="65" charset="-120"/>
              </a:endParaRPr>
            </a:p>
          </p:txBody>
        </p:sp>
        <p:sp>
          <p:nvSpPr>
            <p:cNvPr id="11" name="圓角矩形 10"/>
            <p:cNvSpPr/>
            <p:nvPr/>
          </p:nvSpPr>
          <p:spPr>
            <a:xfrm>
              <a:off x="973068" y="2758477"/>
              <a:ext cx="1368564" cy="792845"/>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b="1" dirty="0">
                  <a:solidFill>
                    <a:srgbClr val="FFFF00"/>
                  </a:solidFill>
                  <a:effectLst>
                    <a:outerShdw blurRad="38100" dist="38100" dir="2700000" algn="tl">
                      <a:srgbClr val="000000">
                        <a:alpha val="43137"/>
                      </a:srgbClr>
                    </a:outerShdw>
                  </a:effectLst>
                </a:rPr>
                <a:t>How</a:t>
              </a:r>
              <a:endParaRPr lang="zh-TW" altLang="en-US" sz="3200" b="1" dirty="0">
                <a:solidFill>
                  <a:srgbClr val="FFFF00"/>
                </a:solidFill>
                <a:effectLst>
                  <a:outerShdw blurRad="38100" dist="38100" dir="2700000" algn="tl">
                    <a:srgbClr val="000000">
                      <a:alpha val="43137"/>
                    </a:srgbClr>
                  </a:outerShdw>
                </a:effectLst>
              </a:endParaRPr>
            </a:p>
          </p:txBody>
        </p:sp>
        <p:sp>
          <p:nvSpPr>
            <p:cNvPr id="12" name="矩形 11"/>
            <p:cNvSpPr/>
            <p:nvPr/>
          </p:nvSpPr>
          <p:spPr>
            <a:xfrm>
              <a:off x="2378148" y="2788395"/>
              <a:ext cx="5366297" cy="7629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buFont typeface="Arial" pitchFamily="34" charset="0"/>
                <a:buChar char="•"/>
                <a:defRPr/>
              </a:pPr>
              <a:r>
                <a:rPr lang="zh-TW" altLang="en-US" sz="2600" b="1" dirty="0">
                  <a:solidFill>
                    <a:schemeClr val="tx1"/>
                  </a:solidFill>
                  <a:latin typeface="標楷體" pitchFamily="65" charset="-120"/>
                  <a:ea typeface="標楷體" pitchFamily="65" charset="-120"/>
                </a:rPr>
                <a:t>學校提出特色課程及招生申請、經主管機關審查、核定</a:t>
              </a:r>
              <a:endParaRPr lang="en-US" altLang="zh-TW" sz="2600" dirty="0">
                <a:solidFill>
                  <a:schemeClr val="tx1"/>
                </a:solidFill>
                <a:latin typeface="標楷體" pitchFamily="65" charset="-120"/>
                <a:ea typeface="標楷體" pitchFamily="65" charset="-120"/>
              </a:endParaRPr>
            </a:p>
          </p:txBody>
        </p:sp>
        <p:sp>
          <p:nvSpPr>
            <p:cNvPr id="13" name="圓角矩形 12"/>
            <p:cNvSpPr/>
            <p:nvPr/>
          </p:nvSpPr>
          <p:spPr>
            <a:xfrm>
              <a:off x="955603" y="3551321"/>
              <a:ext cx="1366977" cy="791349"/>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b="1" dirty="0">
                  <a:solidFill>
                    <a:srgbClr val="FFFF00"/>
                  </a:solidFill>
                  <a:effectLst>
                    <a:outerShdw blurRad="38100" dist="38100" dir="2700000" algn="tl">
                      <a:srgbClr val="000000">
                        <a:alpha val="43137"/>
                      </a:srgbClr>
                    </a:outerShdw>
                  </a:effectLst>
                </a:rPr>
                <a:t>How</a:t>
              </a:r>
              <a:endParaRPr lang="zh-TW" altLang="en-US" sz="3200" b="1" dirty="0">
                <a:solidFill>
                  <a:srgbClr val="FFFF00"/>
                </a:solidFill>
                <a:effectLst>
                  <a:outerShdw blurRad="38100" dist="38100" dir="2700000" algn="tl">
                    <a:srgbClr val="000000">
                      <a:alpha val="43137"/>
                    </a:srgbClr>
                  </a:outerShdw>
                </a:effectLst>
              </a:endParaRPr>
            </a:p>
          </p:txBody>
        </p:sp>
        <p:sp>
          <p:nvSpPr>
            <p:cNvPr id="14" name="矩形 13"/>
            <p:cNvSpPr/>
            <p:nvPr/>
          </p:nvSpPr>
          <p:spPr>
            <a:xfrm>
              <a:off x="2357509" y="3597696"/>
              <a:ext cx="5366297" cy="7554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lnSpc>
                  <a:spcPts val="4000"/>
                </a:lnSpc>
                <a:spcBef>
                  <a:spcPts val="1200"/>
                </a:spcBef>
                <a:buFont typeface="Arial" pitchFamily="34" charset="0"/>
                <a:buChar char="•"/>
                <a:defRPr/>
              </a:pPr>
              <a:r>
                <a:rPr lang="en-US" altLang="zh-TW" sz="2600" b="1" dirty="0">
                  <a:solidFill>
                    <a:srgbClr val="FF0000"/>
                  </a:solidFill>
                  <a:latin typeface="標楷體" pitchFamily="65" charset="-120"/>
                  <a:ea typeface="標楷體" pitchFamily="65" charset="-120"/>
                </a:rPr>
                <a:t>103</a:t>
              </a:r>
              <a:r>
                <a:rPr lang="zh-TW" altLang="en-US" sz="2600" b="1" dirty="0">
                  <a:solidFill>
                    <a:srgbClr val="FF0000"/>
                  </a:solidFill>
                  <a:latin typeface="標楷體" pitchFamily="65" charset="-120"/>
                  <a:ea typeface="標楷體" pitchFamily="65" charset="-120"/>
                </a:rPr>
                <a:t>年</a:t>
              </a:r>
              <a:r>
                <a:rPr lang="en-US" altLang="zh-TW" sz="2600" b="1" dirty="0">
                  <a:solidFill>
                    <a:srgbClr val="FF0000"/>
                  </a:solidFill>
                  <a:latin typeface="標楷體" pitchFamily="65" charset="-120"/>
                  <a:ea typeface="標楷體" pitchFamily="65" charset="-120"/>
                </a:rPr>
                <a:t>1</a:t>
              </a:r>
              <a:r>
                <a:rPr lang="zh-TW" altLang="en-US" sz="2600" b="1" dirty="0">
                  <a:solidFill>
                    <a:srgbClr val="FF0000"/>
                  </a:solidFill>
                  <a:latin typeface="標楷體" pitchFamily="65" charset="-120"/>
                  <a:ea typeface="標楷體" pitchFamily="65" charset="-120"/>
                </a:rPr>
                <a:t>月</a:t>
              </a:r>
              <a:r>
                <a:rPr lang="zh-TW" altLang="en-US" sz="2600" b="1" dirty="0">
                  <a:solidFill>
                    <a:schemeClr val="tx1"/>
                  </a:solidFill>
                  <a:latin typeface="標楷體" pitchFamily="65" charset="-120"/>
                  <a:ea typeface="標楷體" pitchFamily="65" charset="-120"/>
                </a:rPr>
                <a:t>公告</a:t>
              </a:r>
              <a:r>
                <a:rPr lang="zh-TW" altLang="zh-TW" sz="2600" b="1" dirty="0">
                  <a:solidFill>
                    <a:srgbClr val="FF0000"/>
                  </a:solidFill>
                  <a:latin typeface="標楷體" pitchFamily="65" charset="-120"/>
                  <a:ea typeface="標楷體" pitchFamily="65" charset="-120"/>
                </a:rPr>
                <a:t>特色招生簡章</a:t>
              </a:r>
              <a:endParaRPr lang="en-US" altLang="zh-TW" sz="2600" dirty="0">
                <a:solidFill>
                  <a:srgbClr val="FF0000"/>
                </a:solidFill>
                <a:latin typeface="標楷體" pitchFamily="65" charset="-120"/>
                <a:ea typeface="標楷體" pitchFamily="65" charset="-120"/>
              </a:endParaRPr>
            </a:p>
          </p:txBody>
        </p:sp>
        <p:sp>
          <p:nvSpPr>
            <p:cNvPr id="15" name="圓角矩形 14"/>
            <p:cNvSpPr/>
            <p:nvPr/>
          </p:nvSpPr>
          <p:spPr>
            <a:xfrm>
              <a:off x="931789" y="4342670"/>
              <a:ext cx="1409844" cy="792845"/>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編班</a:t>
              </a:r>
            </a:p>
          </p:txBody>
        </p:sp>
        <p:sp>
          <p:nvSpPr>
            <p:cNvPr id="16" name="矩形 15"/>
            <p:cNvSpPr/>
            <p:nvPr/>
          </p:nvSpPr>
          <p:spPr>
            <a:xfrm>
              <a:off x="2378148" y="4380068"/>
              <a:ext cx="5345658" cy="7554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lnSpc>
                  <a:spcPts val="3200"/>
                </a:lnSpc>
                <a:spcBef>
                  <a:spcPts val="0"/>
                </a:spcBef>
                <a:buFont typeface="Arial" pitchFamily="34" charset="0"/>
                <a:buChar char="•"/>
                <a:defRPr/>
              </a:pPr>
              <a:r>
                <a:rPr lang="zh-TW" altLang="en-US" sz="2600" b="1" dirty="0">
                  <a:solidFill>
                    <a:schemeClr val="tx1"/>
                  </a:solidFill>
                  <a:latin typeface="標楷體" pitchFamily="65" charset="-120"/>
                  <a:ea typeface="標楷體" pitchFamily="65" charset="-120"/>
                </a:rPr>
                <a:t>編班方式經核定後，</a:t>
              </a:r>
              <a:r>
                <a:rPr lang="zh-TW" altLang="en-US" sz="2600" b="1" dirty="0">
                  <a:solidFill>
                    <a:srgbClr val="C00000"/>
                  </a:solidFill>
                  <a:latin typeface="標楷體" pitchFamily="65" charset="-120"/>
                  <a:ea typeface="標楷體" pitchFamily="65" charset="-120"/>
                </a:rPr>
                <a:t>公告於招生簡章中</a:t>
              </a:r>
              <a:endParaRPr lang="en-US" altLang="zh-TW" sz="2600" b="1" dirty="0">
                <a:solidFill>
                  <a:schemeClr val="tx1"/>
                </a:solidFill>
                <a:latin typeface="標楷體" pitchFamily="65" charset="-120"/>
                <a:ea typeface="標楷體" pitchFamily="65" charset="-12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288" y="1628775"/>
            <a:ext cx="8229600" cy="4895850"/>
          </a:xfrm>
        </p:spPr>
        <p:txBody>
          <a:bodyPr>
            <a:normAutofit/>
          </a:bodyPr>
          <a:lstStyle/>
          <a:p>
            <a:pPr>
              <a:buFont typeface="Wingdings" pitchFamily="2" charset="2"/>
              <a:buChar char="l"/>
              <a:defRPr/>
            </a:pPr>
            <a:r>
              <a:rPr lang="zh-TW" altLang="en-US" sz="2800" b="1" u="sng" dirty="0" smtClean="0">
                <a:solidFill>
                  <a:srgbClr val="000099"/>
                </a:solidFill>
              </a:rPr>
              <a:t>參加適性輔導安置</a:t>
            </a:r>
            <a:r>
              <a:rPr lang="zh-TW" altLang="en-US" sz="2800" dirty="0" smtClean="0">
                <a:solidFill>
                  <a:srgbClr val="000099"/>
                </a:solidFill>
              </a:rPr>
              <a:t>：</a:t>
            </a:r>
            <a:r>
              <a:rPr lang="zh-TW" altLang="en-US" sz="2800" dirty="0" smtClean="0"/>
              <a:t>依據安置作業原則辦理（每年</a:t>
            </a:r>
            <a:r>
              <a:rPr lang="en-US" altLang="zh-TW" sz="2800" dirty="0" smtClean="0"/>
              <a:t>3</a:t>
            </a:r>
            <a:r>
              <a:rPr lang="zh-TW" altLang="en-US" sz="2800" dirty="0" smtClean="0"/>
              <a:t>、</a:t>
            </a:r>
            <a:r>
              <a:rPr lang="en-US" altLang="zh-TW" sz="2800" dirty="0" smtClean="0"/>
              <a:t>4</a:t>
            </a:r>
            <a:r>
              <a:rPr lang="zh-TW" altLang="en-US" sz="2800" dirty="0" smtClean="0"/>
              <a:t>月）</a:t>
            </a:r>
            <a:endParaRPr lang="en-US" altLang="zh-TW" sz="2800" dirty="0" smtClean="0"/>
          </a:p>
          <a:p>
            <a:pPr marL="620713">
              <a:buFont typeface="Wingdings" pitchFamily="2" charset="2"/>
              <a:buChar char="Ø"/>
              <a:defRPr/>
            </a:pPr>
            <a:endParaRPr lang="en-US" altLang="zh-TW" sz="2800" dirty="0" smtClean="0">
              <a:sym typeface="Wingdings" pitchFamily="2" charset="2"/>
            </a:endParaRPr>
          </a:p>
          <a:p>
            <a:pPr marL="620713">
              <a:buFont typeface="Wingdings" pitchFamily="2" charset="2"/>
              <a:buChar char="Ø"/>
              <a:defRPr/>
            </a:pPr>
            <a:endParaRPr lang="en-US" altLang="zh-TW" sz="2800" dirty="0" smtClean="0">
              <a:sym typeface="Wingdings" pitchFamily="2" charset="2"/>
            </a:endParaRPr>
          </a:p>
          <a:p>
            <a:pPr marL="620713">
              <a:buFont typeface="Wingdings" pitchFamily="2" charset="2"/>
              <a:buChar char="Ø"/>
              <a:defRPr/>
            </a:pPr>
            <a:endParaRPr lang="en-US" altLang="zh-TW" sz="2800" dirty="0" smtClean="0">
              <a:sym typeface="Wingdings" pitchFamily="2" charset="2"/>
            </a:endParaRPr>
          </a:p>
          <a:p>
            <a:pPr marL="620713">
              <a:buFont typeface="Wingdings" pitchFamily="2" charset="2"/>
              <a:buChar char="Ø"/>
              <a:defRPr/>
            </a:pPr>
            <a:r>
              <a:rPr lang="zh-TW" altLang="en-US" sz="2800" dirty="0" smtClean="0">
                <a:sym typeface="Wingdings" pitchFamily="2" charset="2"/>
              </a:rPr>
              <a:t>參加適性輔導安置</a:t>
            </a:r>
            <a:r>
              <a:rPr lang="en-US" altLang="zh-TW" sz="2800" dirty="0" smtClean="0">
                <a:sym typeface="Wingdings" pitchFamily="2" charset="2"/>
              </a:rPr>
              <a:t></a:t>
            </a:r>
            <a:r>
              <a:rPr lang="zh-TW" altLang="en-US" sz="2800" dirty="0" smtClean="0">
                <a:sym typeface="Wingdings" pitchFamily="2" charset="2"/>
              </a:rPr>
              <a:t>安置後報到入學</a:t>
            </a:r>
            <a:endParaRPr lang="en-US" altLang="zh-TW" sz="2800" dirty="0" smtClean="0">
              <a:sym typeface="Wingdings" pitchFamily="2" charset="2"/>
            </a:endParaRPr>
          </a:p>
          <a:p>
            <a:pPr marL="620713">
              <a:buFont typeface="Wingdings" pitchFamily="2" charset="2"/>
              <a:buChar char="Ø"/>
              <a:defRPr/>
            </a:pPr>
            <a:r>
              <a:rPr lang="zh-TW" altLang="en-US" sz="2800" dirty="0" smtClean="0">
                <a:sym typeface="Wingdings" pitchFamily="2" charset="2"/>
              </a:rPr>
              <a:t>參加適性輔導安置後，得依其志願自由參加免試入學或特色招生</a:t>
            </a:r>
            <a:r>
              <a:rPr lang="en-US" altLang="zh-TW" sz="2800" dirty="0" smtClean="0">
                <a:sym typeface="Wingdings" pitchFamily="2" charset="2"/>
              </a:rPr>
              <a:t></a:t>
            </a:r>
            <a:r>
              <a:rPr lang="zh-TW" altLang="en-US" sz="2800" dirty="0" smtClean="0">
                <a:sym typeface="Wingdings" pitchFamily="2" charset="2"/>
              </a:rPr>
              <a:t>如免試入學或特色招生均未獲錄取，則可回歸原安置學校</a:t>
            </a:r>
            <a:endParaRPr lang="en-US" altLang="zh-TW" sz="2800" dirty="0" smtClean="0">
              <a:sym typeface="Wingdings" pitchFamily="2" charset="2"/>
            </a:endParaRPr>
          </a:p>
        </p:txBody>
      </p:sp>
      <p:sp>
        <p:nvSpPr>
          <p:cNvPr id="4" name="左大括弧 3"/>
          <p:cNvSpPr/>
          <p:nvPr/>
        </p:nvSpPr>
        <p:spPr>
          <a:xfrm>
            <a:off x="1751013" y="3000375"/>
            <a:ext cx="360362" cy="465138"/>
          </a:xfrm>
          <a:prstGeom prst="leftBrace">
            <a:avLst/>
          </a:prstGeom>
          <a:ln w="317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b="1" dirty="0"/>
          </a:p>
        </p:txBody>
      </p:sp>
      <p:sp>
        <p:nvSpPr>
          <p:cNvPr id="27652" name="文字方塊 4"/>
          <p:cNvSpPr txBox="1">
            <a:spLocks noChangeArrowheads="1"/>
          </p:cNvSpPr>
          <p:nvPr/>
        </p:nvSpPr>
        <p:spPr bwMode="auto">
          <a:xfrm>
            <a:off x="2117725" y="2817813"/>
            <a:ext cx="6121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400" b="1">
                <a:latin typeface="標楷體" pitchFamily="65" charset="-120"/>
                <a:ea typeface="標楷體" pitchFamily="65" charset="-120"/>
              </a:rPr>
              <a:t>  錄取</a:t>
            </a:r>
            <a:r>
              <a:rPr lang="en-US" altLang="zh-TW" sz="2400" b="1">
                <a:latin typeface="標楷體" pitchFamily="65" charset="-120"/>
                <a:ea typeface="標楷體" pitchFamily="65" charset="-120"/>
                <a:sym typeface="Wingdings" pitchFamily="2" charset="2"/>
              </a:rPr>
              <a:t></a:t>
            </a:r>
            <a:r>
              <a:rPr lang="zh-TW" altLang="en-US" sz="2400" b="1">
                <a:latin typeface="標楷體" pitchFamily="65" charset="-120"/>
                <a:ea typeface="標楷體" pitchFamily="65" charset="-120"/>
                <a:sym typeface="Wingdings" pitchFamily="2" charset="2"/>
              </a:rPr>
              <a:t>報到入學</a:t>
            </a:r>
            <a:endParaRPr lang="en-US" altLang="zh-TW" sz="2400" b="1">
              <a:latin typeface="標楷體" pitchFamily="65" charset="-120"/>
              <a:ea typeface="標楷體" pitchFamily="65" charset="-120"/>
              <a:sym typeface="Wingdings" pitchFamily="2" charset="2"/>
            </a:endParaRPr>
          </a:p>
          <a:p>
            <a:pPr eaLnBrk="1" hangingPunct="1"/>
            <a:r>
              <a:rPr lang="zh-TW" altLang="en-US" sz="2400" b="1">
                <a:latin typeface="標楷體" pitchFamily="65" charset="-120"/>
                <a:ea typeface="標楷體" pitchFamily="65" charset="-120"/>
                <a:sym typeface="Wingdings" pitchFamily="2" charset="2"/>
              </a:rPr>
              <a:t>未錄取</a:t>
            </a:r>
            <a:r>
              <a:rPr lang="en-US" altLang="zh-TW" sz="2400" b="1">
                <a:latin typeface="標楷體" pitchFamily="65" charset="-120"/>
                <a:ea typeface="標楷體" pitchFamily="65" charset="-120"/>
                <a:sym typeface="Wingdings" pitchFamily="2" charset="2"/>
              </a:rPr>
              <a:t></a:t>
            </a:r>
            <a:r>
              <a:rPr lang="zh-TW" altLang="en-US" sz="2400" b="1">
                <a:latin typeface="標楷體" pitchFamily="65" charset="-120"/>
                <a:ea typeface="標楷體" pitchFamily="65" charset="-120"/>
                <a:sym typeface="Wingdings" pitchFamily="2" charset="2"/>
              </a:rPr>
              <a:t>回歸保留之安置名額</a:t>
            </a:r>
            <a:endParaRPr lang="zh-TW" altLang="en-US" sz="2400" b="1">
              <a:latin typeface="標楷體" pitchFamily="65" charset="-120"/>
              <a:ea typeface="標楷體" pitchFamily="65" charset="-120"/>
            </a:endParaRPr>
          </a:p>
        </p:txBody>
      </p:sp>
      <p:sp>
        <p:nvSpPr>
          <p:cNvPr id="6" name="標題 1"/>
          <p:cNvSpPr txBox="1">
            <a:spLocks/>
          </p:cNvSpPr>
          <p:nvPr/>
        </p:nvSpPr>
        <p:spPr bwMode="auto">
          <a:xfrm>
            <a:off x="395536" y="332656"/>
            <a:ext cx="8229600" cy="1143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rgbClr val="FF0000"/>
            </a:solidFill>
            <a:prstDash val="dash"/>
            <a:miter lim="800000"/>
            <a:headEnd/>
            <a:tailEnd/>
          </a:ln>
          <a:effectLst>
            <a:glow rad="228600">
              <a:schemeClr val="accent6">
                <a:satMod val="175000"/>
                <a:alpha val="40000"/>
              </a:schemeClr>
            </a:glow>
          </a:effectLst>
        </p:spPr>
        <p:txBody>
          <a:bodyPr anchor="ctr">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5400" b="1" dirty="0">
                <a:solidFill>
                  <a:srgbClr val="000099"/>
                </a:solidFill>
                <a:effectLst>
                  <a:outerShdw blurRad="38100" dist="38100" dir="2700000" algn="tl">
                    <a:srgbClr val="000000">
                      <a:alpha val="43137"/>
                    </a:srgbClr>
                  </a:outerShdw>
                </a:effectLst>
              </a:rPr>
              <a:t>身心障礙學生適性輔導安置</a:t>
            </a:r>
            <a:endParaRPr lang="zh-TW" altLang="en-US" sz="5400" b="1" dirty="0" smtClean="0">
              <a:solidFill>
                <a:srgbClr val="000099"/>
              </a:solidFill>
              <a:effectLst>
                <a:outerShdw blurRad="38100" dist="38100" dir="2700000" algn="tl">
                  <a:srgbClr val="000000">
                    <a:alpha val="43137"/>
                  </a:srgbClr>
                </a:outerShdw>
              </a:effectLst>
            </a:endParaRPr>
          </a:p>
        </p:txBody>
      </p:sp>
      <p:sp>
        <p:nvSpPr>
          <p:cNvPr id="27656"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mtClean="0"/>
              <a:t>22</a:t>
            </a:r>
            <a:endParaRPr lang="zh-TW"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313" y="1484313"/>
            <a:ext cx="8229600" cy="5141912"/>
          </a:xfrm>
        </p:spPr>
        <p:txBody>
          <a:bodyPr>
            <a:normAutofit fontScale="92500" lnSpcReduction="10000"/>
          </a:bodyPr>
          <a:lstStyle/>
          <a:p>
            <a:pPr>
              <a:buFont typeface="Wingdings" pitchFamily="2" charset="2"/>
              <a:buChar char="l"/>
              <a:defRPr/>
            </a:pPr>
            <a:r>
              <a:rPr lang="zh-TW" altLang="en-US" sz="3000" b="1" u="sng" dirty="0">
                <a:solidFill>
                  <a:srgbClr val="FF0000"/>
                </a:solidFill>
                <a:effectLst>
                  <a:outerShdw blurRad="38100" dist="38100" dir="2700000" algn="tl">
                    <a:srgbClr val="000000">
                      <a:alpha val="43137"/>
                    </a:srgbClr>
                  </a:outerShdw>
                </a:effectLst>
                <a:sym typeface="Wingdings" pitchFamily="2" charset="2"/>
              </a:rPr>
              <a:t>未</a:t>
            </a:r>
            <a:r>
              <a:rPr lang="zh-TW" altLang="en-US" sz="3000" b="1" u="sng" dirty="0" smtClean="0">
                <a:solidFill>
                  <a:srgbClr val="FF0000"/>
                </a:solidFill>
                <a:effectLst>
                  <a:outerShdw blurRad="38100" dist="38100" dir="2700000" algn="tl">
                    <a:srgbClr val="000000">
                      <a:alpha val="43137"/>
                    </a:srgbClr>
                  </a:outerShdw>
                </a:effectLst>
                <a:sym typeface="Wingdings" pitchFamily="2" charset="2"/>
              </a:rPr>
              <a:t>參加適性輔導安置</a:t>
            </a:r>
            <a:r>
              <a:rPr lang="zh-TW" altLang="en-US" sz="3000" dirty="0" smtClean="0">
                <a:sym typeface="Wingdings" pitchFamily="2" charset="2"/>
              </a:rPr>
              <a:t>：得直接參加免試入學或特色招生</a:t>
            </a:r>
            <a:endParaRPr lang="en-US" altLang="zh-TW" sz="3000" dirty="0" smtClean="0">
              <a:sym typeface="Wingdings" pitchFamily="2" charset="2"/>
            </a:endParaRPr>
          </a:p>
          <a:p>
            <a:pPr>
              <a:buFont typeface="Wingdings" pitchFamily="2" charset="2"/>
              <a:buChar char="l"/>
              <a:defRPr/>
            </a:pPr>
            <a:endParaRPr lang="en-US" altLang="zh-TW" sz="3000" dirty="0" smtClean="0">
              <a:sym typeface="Wingdings" pitchFamily="2" charset="2"/>
            </a:endParaRPr>
          </a:p>
          <a:p>
            <a:pPr>
              <a:buFont typeface="Wingdings" pitchFamily="2" charset="2"/>
              <a:buChar char="l"/>
              <a:defRPr/>
            </a:pPr>
            <a:endParaRPr lang="en-US" altLang="zh-TW" sz="3000" dirty="0" smtClean="0">
              <a:sym typeface="Wingdings" pitchFamily="2" charset="2"/>
            </a:endParaRPr>
          </a:p>
          <a:p>
            <a:pPr marL="620713">
              <a:buFont typeface="Wingdings" pitchFamily="2" charset="2"/>
              <a:buChar char="Ø"/>
              <a:defRPr/>
            </a:pPr>
            <a:r>
              <a:rPr lang="zh-TW" altLang="en-US" sz="3000" dirty="0" smtClean="0">
                <a:sym typeface="Wingdings" pitchFamily="2" charset="2"/>
              </a:rPr>
              <a:t>如免試入學或特色招生均未獲錄取，又未參加適性輔導安置者，則可申請</a:t>
            </a:r>
            <a:r>
              <a:rPr lang="zh-TW" altLang="en-US" sz="3000" u="sng" dirty="0" smtClean="0">
                <a:sym typeface="Wingdings" pitchFamily="2" charset="2"/>
              </a:rPr>
              <a:t>餘額安置（本項安置名額係經前項安置學生放棄後餘額，非另外協調學校開放之外加缺額）</a:t>
            </a:r>
            <a:r>
              <a:rPr lang="zh-TW" altLang="en-US" sz="3000" dirty="0" smtClean="0">
                <a:sym typeface="Wingdings" pitchFamily="2" charset="2"/>
              </a:rPr>
              <a:t>。</a:t>
            </a:r>
            <a:endParaRPr lang="en-US" altLang="zh-TW" sz="3000" dirty="0" smtClean="0">
              <a:sym typeface="Wingdings" pitchFamily="2" charset="2"/>
            </a:endParaRPr>
          </a:p>
          <a:p>
            <a:pPr marL="620713">
              <a:buFont typeface="Wingdings" pitchFamily="2" charset="2"/>
              <a:buChar char="Ø"/>
              <a:defRPr/>
            </a:pPr>
            <a:r>
              <a:rPr lang="zh-TW" altLang="en-US" sz="3000" dirty="0" smtClean="0">
                <a:sym typeface="Wingdings" pitchFamily="2" charset="2"/>
              </a:rPr>
              <a:t>參加免試入學之優待措施：招生額滿之學校應</a:t>
            </a:r>
            <a:r>
              <a:rPr lang="zh-TW" altLang="en-US" sz="3000" dirty="0" smtClean="0">
                <a:solidFill>
                  <a:srgbClr val="FF0000"/>
                </a:solidFill>
                <a:sym typeface="Wingdings" pitchFamily="2" charset="2"/>
              </a:rPr>
              <a:t>外加</a:t>
            </a:r>
            <a:r>
              <a:rPr lang="en-US" altLang="zh-TW" sz="3000" dirty="0" smtClean="0">
                <a:solidFill>
                  <a:srgbClr val="FF0000"/>
                </a:solidFill>
                <a:sym typeface="Wingdings" pitchFamily="2" charset="2"/>
              </a:rPr>
              <a:t>2%</a:t>
            </a:r>
            <a:r>
              <a:rPr lang="zh-TW" altLang="en-US" sz="3000" dirty="0" smtClean="0">
                <a:solidFill>
                  <a:srgbClr val="FF0000"/>
                </a:solidFill>
                <a:sym typeface="Wingdings" pitchFamily="2" charset="2"/>
              </a:rPr>
              <a:t>名額</a:t>
            </a:r>
            <a:endParaRPr lang="en-US" altLang="zh-TW" sz="3000" dirty="0" smtClean="0">
              <a:solidFill>
                <a:srgbClr val="FF0000"/>
              </a:solidFill>
              <a:sym typeface="Wingdings" pitchFamily="2" charset="2"/>
            </a:endParaRPr>
          </a:p>
          <a:p>
            <a:pPr marL="620713">
              <a:buFont typeface="Wingdings" pitchFamily="2" charset="2"/>
              <a:buChar char="Ø"/>
              <a:defRPr/>
            </a:pPr>
            <a:r>
              <a:rPr lang="zh-TW" altLang="en-US" sz="3000" dirty="0" smtClean="0">
                <a:sym typeface="Wingdings" pitchFamily="2" charset="2"/>
              </a:rPr>
              <a:t>參加特色招生之優待措施：</a:t>
            </a:r>
            <a:r>
              <a:rPr lang="zh-TW" altLang="en-US" sz="3000" dirty="0" smtClean="0">
                <a:solidFill>
                  <a:srgbClr val="FF0000"/>
                </a:solidFill>
                <a:sym typeface="Wingdings" pitchFamily="2" charset="2"/>
              </a:rPr>
              <a:t>成績總分加</a:t>
            </a:r>
            <a:r>
              <a:rPr lang="en-US" altLang="zh-TW" sz="3000" dirty="0" smtClean="0">
                <a:solidFill>
                  <a:srgbClr val="FF0000"/>
                </a:solidFill>
                <a:sym typeface="Wingdings" pitchFamily="2" charset="2"/>
              </a:rPr>
              <a:t>25%</a:t>
            </a:r>
            <a:r>
              <a:rPr lang="zh-TW" altLang="en-US" sz="3000" dirty="0" smtClean="0">
                <a:solidFill>
                  <a:srgbClr val="FF0000"/>
                </a:solidFill>
                <a:sym typeface="Wingdings" pitchFamily="2" charset="2"/>
              </a:rPr>
              <a:t>，外加</a:t>
            </a:r>
            <a:r>
              <a:rPr lang="en-US" altLang="zh-TW" sz="3000" dirty="0" smtClean="0">
                <a:solidFill>
                  <a:srgbClr val="FF0000"/>
                </a:solidFill>
                <a:sym typeface="Wingdings" pitchFamily="2" charset="2"/>
              </a:rPr>
              <a:t>2%</a:t>
            </a:r>
            <a:r>
              <a:rPr lang="zh-TW" altLang="en-US" sz="3000" dirty="0" smtClean="0">
                <a:solidFill>
                  <a:srgbClr val="FF0000"/>
                </a:solidFill>
                <a:sym typeface="Wingdings" pitchFamily="2" charset="2"/>
              </a:rPr>
              <a:t>名額</a:t>
            </a:r>
            <a:endParaRPr lang="en-US" altLang="zh-TW" sz="3000" dirty="0" smtClean="0">
              <a:solidFill>
                <a:srgbClr val="FF0000"/>
              </a:solidFill>
              <a:sym typeface="Wingdings" pitchFamily="2" charset="2"/>
            </a:endParaRPr>
          </a:p>
          <a:p>
            <a:pPr>
              <a:defRPr/>
            </a:pPr>
            <a:endParaRPr lang="zh-TW" altLang="en-US" dirty="0"/>
          </a:p>
        </p:txBody>
      </p:sp>
      <p:sp>
        <p:nvSpPr>
          <p:cNvPr id="4" name="左大括弧 3"/>
          <p:cNvSpPr/>
          <p:nvPr/>
        </p:nvSpPr>
        <p:spPr>
          <a:xfrm>
            <a:off x="1757363" y="2547938"/>
            <a:ext cx="360362" cy="465137"/>
          </a:xfrm>
          <a:prstGeom prst="leftBrace">
            <a:avLst/>
          </a:prstGeom>
          <a:ln w="317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b="1" dirty="0"/>
          </a:p>
        </p:txBody>
      </p:sp>
      <p:sp>
        <p:nvSpPr>
          <p:cNvPr id="28676" name="文字方塊 4"/>
          <p:cNvSpPr txBox="1">
            <a:spLocks noChangeArrowheads="1"/>
          </p:cNvSpPr>
          <p:nvPr/>
        </p:nvSpPr>
        <p:spPr bwMode="auto">
          <a:xfrm>
            <a:off x="2124075" y="2365375"/>
            <a:ext cx="6119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400" b="1">
                <a:latin typeface="標楷體" pitchFamily="65" charset="-120"/>
                <a:ea typeface="標楷體" pitchFamily="65" charset="-120"/>
              </a:rPr>
              <a:t>  錄取</a:t>
            </a:r>
            <a:r>
              <a:rPr lang="en-US" altLang="zh-TW" sz="2400" b="1">
                <a:latin typeface="標楷體" pitchFamily="65" charset="-120"/>
                <a:ea typeface="標楷體" pitchFamily="65" charset="-120"/>
                <a:sym typeface="Wingdings" pitchFamily="2" charset="2"/>
              </a:rPr>
              <a:t></a:t>
            </a:r>
            <a:r>
              <a:rPr lang="zh-TW" altLang="en-US" sz="2400" b="1">
                <a:latin typeface="標楷體" pitchFamily="65" charset="-120"/>
                <a:ea typeface="標楷體" pitchFamily="65" charset="-120"/>
                <a:sym typeface="Wingdings" pitchFamily="2" charset="2"/>
              </a:rPr>
              <a:t>報到入學</a:t>
            </a:r>
            <a:endParaRPr lang="en-US" altLang="zh-TW" sz="2400" b="1">
              <a:latin typeface="標楷體" pitchFamily="65" charset="-120"/>
              <a:ea typeface="標楷體" pitchFamily="65" charset="-120"/>
              <a:sym typeface="Wingdings" pitchFamily="2" charset="2"/>
            </a:endParaRPr>
          </a:p>
          <a:p>
            <a:pPr eaLnBrk="1" hangingPunct="1"/>
            <a:r>
              <a:rPr lang="zh-TW" altLang="en-US" sz="2400" b="1">
                <a:latin typeface="標楷體" pitchFamily="65" charset="-120"/>
                <a:ea typeface="標楷體" pitchFamily="65" charset="-120"/>
                <a:sym typeface="Wingdings" pitchFamily="2" charset="2"/>
              </a:rPr>
              <a:t>未錄取</a:t>
            </a:r>
            <a:r>
              <a:rPr lang="en-US" altLang="zh-TW" sz="2400" b="1">
                <a:latin typeface="標楷體" pitchFamily="65" charset="-120"/>
                <a:ea typeface="標楷體" pitchFamily="65" charset="-120"/>
                <a:sym typeface="Wingdings" pitchFamily="2" charset="2"/>
              </a:rPr>
              <a:t></a:t>
            </a:r>
            <a:r>
              <a:rPr lang="zh-TW" altLang="en-US" sz="2400" b="1">
                <a:latin typeface="標楷體" pitchFamily="65" charset="-120"/>
                <a:ea typeface="標楷體" pitchFamily="65" charset="-120"/>
                <a:sym typeface="Wingdings" pitchFamily="2" charset="2"/>
              </a:rPr>
              <a:t>得個案申請餘額安置</a:t>
            </a:r>
            <a:endParaRPr lang="zh-TW" altLang="en-US" sz="2400" b="1">
              <a:latin typeface="標楷體" pitchFamily="65" charset="-120"/>
              <a:ea typeface="標楷體" pitchFamily="65" charset="-120"/>
            </a:endParaRPr>
          </a:p>
        </p:txBody>
      </p:sp>
      <p:sp>
        <p:nvSpPr>
          <p:cNvPr id="28677" name="標題 5"/>
          <p:cNvSpPr>
            <a:spLocks noGrp="1"/>
          </p:cNvSpPr>
          <p:nvPr>
            <p:ph type="title"/>
          </p:nvPr>
        </p:nvSpPr>
        <p:spPr/>
        <p:txBody>
          <a:bodyPr/>
          <a:lstStyle/>
          <a:p>
            <a:endParaRPr lang="zh-TW" altLang="en-US" smtClean="0"/>
          </a:p>
        </p:txBody>
      </p:sp>
      <p:sp>
        <p:nvSpPr>
          <p:cNvPr id="7" name="標題 1"/>
          <p:cNvSpPr txBox="1">
            <a:spLocks/>
          </p:cNvSpPr>
          <p:nvPr/>
        </p:nvSpPr>
        <p:spPr bwMode="auto">
          <a:xfrm>
            <a:off x="395536" y="332656"/>
            <a:ext cx="8229600" cy="1143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rgbClr val="FF0000"/>
            </a:solidFill>
            <a:prstDash val="dash"/>
            <a:miter lim="800000"/>
            <a:headEnd/>
            <a:tailEnd/>
          </a:ln>
          <a:effectLst>
            <a:glow rad="228600">
              <a:schemeClr val="accent6">
                <a:satMod val="175000"/>
                <a:alpha val="40000"/>
              </a:schemeClr>
            </a:glow>
          </a:effectLst>
        </p:spPr>
        <p:txBody>
          <a:bodyPr anchor="ctr">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5400" b="1" dirty="0">
                <a:solidFill>
                  <a:srgbClr val="000099"/>
                </a:solidFill>
                <a:effectLst>
                  <a:outerShdw blurRad="38100" dist="38100" dir="2700000" algn="tl">
                    <a:srgbClr val="000000">
                      <a:alpha val="43137"/>
                    </a:srgbClr>
                  </a:outerShdw>
                </a:effectLst>
              </a:rPr>
              <a:t>身心障礙學生適性輔導安置</a:t>
            </a:r>
            <a:endParaRPr lang="zh-TW" altLang="en-US" sz="5400" b="1" dirty="0" smtClean="0">
              <a:solidFill>
                <a:srgbClr val="000099"/>
              </a:solidFill>
              <a:effectLst>
                <a:outerShdw blurRad="38100" dist="38100" dir="2700000" algn="tl">
                  <a:srgbClr val="000000">
                    <a:alpha val="43137"/>
                  </a:srgbClr>
                </a:outerShdw>
              </a:effectLst>
            </a:endParaRPr>
          </a:p>
        </p:txBody>
      </p:sp>
      <p:sp>
        <p:nvSpPr>
          <p:cNvPr id="2868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mtClean="0"/>
              <a:t>23</a:t>
            </a:r>
            <a:endParaRPr lang="zh-TW"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80AFF1B-A74E-4631-A465-65B904413CA3}" type="slidenum">
              <a:rPr lang="zh-TW" altLang="en-US" smtClean="0"/>
              <a:pPr eaLnBrk="1" hangingPunct="1"/>
              <a:t>25</a:t>
            </a:fld>
            <a:endParaRPr lang="zh-TW" altLang="en-US" smtClean="0"/>
          </a:p>
        </p:txBody>
      </p:sp>
      <p:sp>
        <p:nvSpPr>
          <p:cNvPr id="3" name="內容版面配置區 2"/>
          <p:cNvSpPr>
            <a:spLocks noGrp="1"/>
          </p:cNvSpPr>
          <p:nvPr>
            <p:ph idx="1"/>
          </p:nvPr>
        </p:nvSpPr>
        <p:spPr>
          <a:xfrm>
            <a:off x="1588" y="1484313"/>
            <a:ext cx="9037637" cy="5257800"/>
          </a:xfrm>
        </p:spPr>
        <p:txBody>
          <a:bodyPr>
            <a:normAutofit/>
          </a:bodyPr>
          <a:lstStyle/>
          <a:p>
            <a:pPr>
              <a:lnSpc>
                <a:spcPts val="3800"/>
              </a:lnSpc>
              <a:defRPr/>
            </a:pPr>
            <a:r>
              <a:rPr lang="zh-TW" altLang="en-US" sz="3500" b="1" dirty="0" smtClean="0">
                <a:solidFill>
                  <a:srgbClr val="FF0000"/>
                </a:solidFill>
                <a:effectLst>
                  <a:outerShdw blurRad="38100" dist="38100" dir="2700000" algn="tl">
                    <a:srgbClr val="000000">
                      <a:alpha val="43137"/>
                    </a:srgbClr>
                  </a:outerShdw>
                </a:effectLst>
              </a:rPr>
              <a:t>免試入學</a:t>
            </a:r>
            <a:r>
              <a:rPr lang="en-US" altLang="zh-TW" sz="3600" dirty="0" smtClean="0"/>
              <a:t/>
            </a:r>
            <a:br>
              <a:rPr lang="en-US" altLang="zh-TW" sz="3600" dirty="0" smtClean="0"/>
            </a:br>
            <a:r>
              <a:rPr lang="en-US" altLang="zh-TW" sz="3600" dirty="0" smtClean="0"/>
              <a:t>   </a:t>
            </a:r>
            <a:r>
              <a:rPr lang="zh-TW" altLang="en-US" sz="3100" b="1" dirty="0"/>
              <a:t>先同一般</a:t>
            </a:r>
            <a:r>
              <a:rPr lang="zh-TW" altLang="en-US" sz="3100" b="1" dirty="0" smtClean="0"/>
              <a:t>生比序。</a:t>
            </a:r>
            <a:endParaRPr lang="en-US" altLang="zh-TW" sz="3100" b="1" dirty="0"/>
          </a:p>
          <a:p>
            <a:pPr marL="0" indent="0">
              <a:lnSpc>
                <a:spcPts val="3800"/>
              </a:lnSpc>
              <a:buFontTx/>
              <a:buNone/>
              <a:defRPr/>
            </a:pPr>
            <a:r>
              <a:rPr lang="zh-TW" altLang="en-US" sz="3000" b="1" dirty="0" smtClean="0">
                <a:sym typeface="Wingdings" pitchFamily="2" charset="2"/>
              </a:rPr>
              <a:t>          錄取 </a:t>
            </a:r>
            <a:r>
              <a:rPr lang="en-US" altLang="zh-TW" sz="3000" b="1" dirty="0" smtClean="0">
                <a:sym typeface="Wingdings" pitchFamily="2" charset="2"/>
              </a:rPr>
              <a:t></a:t>
            </a:r>
            <a:r>
              <a:rPr lang="zh-TW" altLang="en-US" sz="3000" b="1" dirty="0" smtClean="0">
                <a:sym typeface="Wingdings" pitchFamily="2" charset="2"/>
              </a:rPr>
              <a:t> 報到入學</a:t>
            </a:r>
            <a:endParaRPr lang="en-US" altLang="zh-TW" sz="3000" b="1" dirty="0" smtClean="0">
              <a:sym typeface="Wingdings" pitchFamily="2" charset="2"/>
            </a:endParaRPr>
          </a:p>
          <a:p>
            <a:pPr marL="1262063" indent="0">
              <a:lnSpc>
                <a:spcPts val="3800"/>
              </a:lnSpc>
              <a:spcBef>
                <a:spcPts val="0"/>
              </a:spcBef>
              <a:buFontTx/>
              <a:buNone/>
              <a:defRPr/>
            </a:pPr>
            <a:r>
              <a:rPr lang="zh-TW" altLang="en-US" sz="3000" b="1" dirty="0" smtClean="0"/>
              <a:t> 未錄取 </a:t>
            </a:r>
            <a:r>
              <a:rPr lang="en-US" altLang="zh-TW" sz="3000" b="1" dirty="0" smtClean="0">
                <a:sym typeface="Wingdings" pitchFamily="2" charset="2"/>
              </a:rPr>
              <a:t> </a:t>
            </a:r>
            <a:r>
              <a:rPr lang="zh-TW" altLang="en-US" sz="3000" b="1" dirty="0" smtClean="0">
                <a:solidFill>
                  <a:srgbClr val="000066"/>
                </a:solidFill>
                <a:sym typeface="Wingdings" pitchFamily="2" charset="2"/>
              </a:rPr>
              <a:t>就</a:t>
            </a:r>
            <a:r>
              <a:rPr lang="zh-TW" altLang="en-US" sz="3000" b="1" u="sng" dirty="0" smtClean="0">
                <a:solidFill>
                  <a:srgbClr val="000066"/>
                </a:solidFill>
                <a:effectLst>
                  <a:outerShdw blurRad="38100" dist="38100" dir="2700000" algn="tl">
                    <a:srgbClr val="000000">
                      <a:alpha val="43137"/>
                    </a:srgbClr>
                  </a:outerShdw>
                </a:effectLst>
              </a:rPr>
              <a:t>額外增加</a:t>
            </a:r>
            <a:r>
              <a:rPr lang="zh-TW" altLang="en-US" sz="3000" b="1" dirty="0" smtClean="0">
                <a:solidFill>
                  <a:srgbClr val="000066"/>
                </a:solidFill>
              </a:rPr>
              <a:t>的名額 </a:t>
            </a:r>
            <a:r>
              <a:rPr lang="en-US" altLang="zh-TW" sz="3000" b="1" dirty="0" smtClean="0">
                <a:solidFill>
                  <a:srgbClr val="000066"/>
                </a:solidFill>
                <a:effectLst>
                  <a:outerShdw blurRad="38100" dist="38100" dir="2700000" algn="tl">
                    <a:srgbClr val="000000">
                      <a:alpha val="43137"/>
                    </a:srgbClr>
                  </a:outerShdw>
                </a:effectLst>
              </a:rPr>
              <a:t>(2%)</a:t>
            </a:r>
            <a:r>
              <a:rPr lang="zh-TW" altLang="en-US" sz="3000" b="1" dirty="0" smtClean="0">
                <a:solidFill>
                  <a:srgbClr val="000066"/>
                </a:solidFill>
                <a:effectLst>
                  <a:outerShdw blurRad="38100" dist="38100" dir="2700000" algn="tl">
                    <a:srgbClr val="000000">
                      <a:alpha val="43137"/>
                    </a:srgbClr>
                  </a:outerShdw>
                </a:effectLst>
              </a:rPr>
              <a:t>錄取；</a:t>
            </a:r>
            <a:endParaRPr lang="en-US" altLang="zh-TW" sz="3000" b="1" dirty="0" smtClean="0">
              <a:solidFill>
                <a:srgbClr val="000066"/>
              </a:solidFill>
            </a:endParaRPr>
          </a:p>
          <a:p>
            <a:pPr marL="3222625" indent="-1960563">
              <a:lnSpc>
                <a:spcPts val="3800"/>
              </a:lnSpc>
              <a:spcBef>
                <a:spcPts val="0"/>
              </a:spcBef>
              <a:buFontTx/>
              <a:buNone/>
              <a:defRPr/>
            </a:pPr>
            <a:r>
              <a:rPr lang="zh-TW" altLang="en-US" sz="3000" b="1" dirty="0" smtClean="0">
                <a:solidFill>
                  <a:srgbClr val="000066"/>
                </a:solidFill>
              </a:rPr>
              <a:t>          如同身分的特種生超額，另採比序競爭。</a:t>
            </a:r>
            <a:r>
              <a:rPr lang="zh-TW" altLang="en-US" sz="3000" dirty="0" smtClean="0">
                <a:sym typeface="Wingdings" pitchFamily="2" charset="2"/>
              </a:rPr>
              <a:t> </a:t>
            </a:r>
            <a:r>
              <a:rPr lang="zh-TW" altLang="en-US" sz="3000" b="1" dirty="0" smtClean="0"/>
              <a:t> </a:t>
            </a:r>
            <a:endParaRPr lang="en-US" altLang="zh-TW" sz="3000" b="1" dirty="0" smtClean="0"/>
          </a:p>
          <a:p>
            <a:pPr marL="3222625" indent="-1960563">
              <a:lnSpc>
                <a:spcPts val="3800"/>
              </a:lnSpc>
              <a:spcBef>
                <a:spcPts val="0"/>
              </a:spcBef>
              <a:buFontTx/>
              <a:buNone/>
              <a:defRPr/>
            </a:pPr>
            <a:endParaRPr lang="en-US" altLang="zh-TW" sz="3000" b="1" dirty="0"/>
          </a:p>
          <a:p>
            <a:pPr>
              <a:lnSpc>
                <a:spcPts val="3200"/>
              </a:lnSpc>
              <a:spcBef>
                <a:spcPts val="0"/>
              </a:spcBef>
              <a:defRPr/>
            </a:pPr>
            <a:r>
              <a:rPr lang="zh-TW" altLang="en-US" sz="3500" b="1" dirty="0" smtClean="0">
                <a:solidFill>
                  <a:srgbClr val="FF0000"/>
                </a:solidFill>
                <a:effectLst>
                  <a:outerShdw blurRad="38100" dist="38100" dir="2700000" algn="tl">
                    <a:srgbClr val="000000">
                      <a:alpha val="43137"/>
                    </a:srgbClr>
                  </a:outerShdw>
                </a:effectLst>
              </a:rPr>
              <a:t>特色招生：</a:t>
            </a:r>
            <a:r>
              <a:rPr lang="en-US" altLang="zh-TW" sz="3500" b="1" dirty="0" smtClean="0"/>
              <a:t/>
            </a:r>
            <a:br>
              <a:rPr lang="en-US" altLang="zh-TW" sz="3500" b="1" dirty="0" smtClean="0"/>
            </a:br>
            <a:r>
              <a:rPr lang="zh-TW" altLang="en-US" sz="2800" b="1" dirty="0" smtClean="0">
                <a:solidFill>
                  <a:srgbClr val="000066"/>
                </a:solidFill>
              </a:rPr>
              <a:t>考試以加分優待，</a:t>
            </a:r>
            <a:r>
              <a:rPr lang="zh-TW" altLang="en-US" sz="2800" b="1" dirty="0" smtClean="0"/>
              <a:t>但以</a:t>
            </a:r>
            <a:r>
              <a:rPr lang="zh-TW" altLang="en-US" sz="2800" b="1" u="sng" dirty="0" smtClean="0">
                <a:solidFill>
                  <a:srgbClr val="FF0000"/>
                </a:solidFill>
                <a:effectLst>
                  <a:outerShdw blurRad="38100" dist="38100" dir="2700000" algn="tl">
                    <a:srgbClr val="000000">
                      <a:alpha val="43137"/>
                    </a:srgbClr>
                  </a:outerShdw>
                </a:effectLst>
              </a:rPr>
              <a:t>外加名額</a:t>
            </a:r>
            <a:r>
              <a:rPr lang="zh-TW" altLang="en-US" sz="2800" b="1" dirty="0" smtClean="0"/>
              <a:t>不占一般生名額的方式辦理，至多只增</a:t>
            </a:r>
            <a:r>
              <a:rPr lang="zh-TW" altLang="en-US" sz="2800" b="1" u="sng" dirty="0" smtClean="0">
                <a:solidFill>
                  <a:srgbClr val="000099"/>
                </a:solidFill>
                <a:effectLst>
                  <a:outerShdw blurRad="38100" dist="38100" dir="2700000" algn="tl">
                    <a:srgbClr val="000000">
                      <a:alpha val="43137"/>
                    </a:srgbClr>
                  </a:outerShdw>
                </a:effectLst>
              </a:rPr>
              <a:t>該校招生額度的</a:t>
            </a:r>
            <a:r>
              <a:rPr lang="en-US" altLang="zh-TW" sz="2800" b="1" u="sng" dirty="0" smtClean="0">
                <a:solidFill>
                  <a:srgbClr val="FF0000"/>
                </a:solidFill>
                <a:effectLst>
                  <a:outerShdw blurRad="38100" dist="38100" dir="2700000" algn="tl">
                    <a:srgbClr val="000000">
                      <a:alpha val="43137"/>
                    </a:srgbClr>
                  </a:outerShdw>
                </a:effectLst>
              </a:rPr>
              <a:t>2</a:t>
            </a:r>
            <a:r>
              <a:rPr lang="zh-TW" altLang="en-US" sz="2800" b="1" u="sng" dirty="0" smtClean="0">
                <a:solidFill>
                  <a:srgbClr val="FF0000"/>
                </a:solidFill>
                <a:effectLst>
                  <a:outerShdw blurRad="38100" dist="38100" dir="2700000" algn="tl">
                    <a:srgbClr val="000000">
                      <a:alpha val="43137"/>
                    </a:srgbClr>
                  </a:outerShdw>
                </a:effectLst>
              </a:rPr>
              <a:t>％</a:t>
            </a:r>
            <a:r>
              <a:rPr lang="zh-TW" altLang="en-US" sz="2800" b="1" u="sng" dirty="0" smtClean="0">
                <a:solidFill>
                  <a:srgbClr val="000099"/>
                </a:solidFill>
                <a:effectLst>
                  <a:outerShdw blurRad="38100" dist="38100" dir="2700000" algn="tl">
                    <a:srgbClr val="000000">
                      <a:alpha val="43137"/>
                    </a:srgbClr>
                  </a:outerShdw>
                </a:effectLst>
              </a:rPr>
              <a:t>。</a:t>
            </a:r>
            <a:endParaRPr lang="en-US" altLang="zh-TW" sz="2800" b="1" u="sng" dirty="0" smtClean="0">
              <a:solidFill>
                <a:srgbClr val="000099"/>
              </a:solidFill>
              <a:effectLst>
                <a:outerShdw blurRad="38100" dist="38100" dir="2700000" algn="tl">
                  <a:srgbClr val="000000">
                    <a:alpha val="43137"/>
                  </a:srgbClr>
                </a:outerShdw>
              </a:effectLst>
            </a:endParaRPr>
          </a:p>
        </p:txBody>
      </p:sp>
      <p:sp>
        <p:nvSpPr>
          <p:cNvPr id="21507" name="標題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rgbClr val="FF0000"/>
            </a:solidFill>
            <a:prstDash val="dash"/>
            <a:miter lim="800000"/>
            <a:headEnd/>
            <a:tailEnd/>
          </a:ln>
          <a:effectLst>
            <a:glow rad="228600">
              <a:schemeClr val="accent6">
                <a:satMod val="175000"/>
                <a:alpha val="40000"/>
              </a:schemeClr>
            </a:glow>
          </a:effectLst>
          <a:extLst/>
        </p:spPr>
        <p:txBody>
          <a:bodyPr>
            <a:normAutofit/>
          </a:bodyPr>
          <a:lstStyle/>
          <a:p>
            <a:pPr>
              <a:defRPr/>
            </a:pPr>
            <a:r>
              <a:rPr lang="zh-TW" altLang="en-US" sz="6600" b="1" dirty="0" smtClean="0">
                <a:solidFill>
                  <a:srgbClr val="002060"/>
                </a:solidFill>
                <a:effectLst>
                  <a:outerShdw blurRad="38100" dist="38100" dir="2700000" algn="tl">
                    <a:srgbClr val="000000">
                      <a:alpha val="43137"/>
                    </a:srgbClr>
                  </a:outerShdw>
                </a:effectLst>
              </a:rPr>
              <a:t>原住民等特種生</a:t>
            </a:r>
          </a:p>
        </p:txBody>
      </p:sp>
      <p:sp>
        <p:nvSpPr>
          <p:cNvPr id="5" name="向右箭號 4"/>
          <p:cNvSpPr/>
          <p:nvPr/>
        </p:nvSpPr>
        <p:spPr>
          <a:xfrm>
            <a:off x="554038" y="2890838"/>
            <a:ext cx="576262"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左大括弧 7"/>
          <p:cNvSpPr/>
          <p:nvPr/>
        </p:nvSpPr>
        <p:spPr>
          <a:xfrm>
            <a:off x="1122363" y="2708275"/>
            <a:ext cx="287337" cy="865188"/>
          </a:xfrm>
          <a:prstGeom prst="leftBrace">
            <a:avLst>
              <a:gd name="adj1" fmla="val 22288"/>
              <a:gd name="adj2" fmla="val 50000"/>
            </a:avLst>
          </a:prstGeom>
          <a:ln w="28575">
            <a:solidFill>
              <a:schemeClr val="tx1"/>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zh-TW" altLang="en-US"/>
          </a:p>
        </p:txBody>
      </p:sp>
      <p:sp>
        <p:nvSpPr>
          <p:cNvPr id="9" name="向右箭號 8"/>
          <p:cNvSpPr/>
          <p:nvPr/>
        </p:nvSpPr>
        <p:spPr>
          <a:xfrm>
            <a:off x="542925" y="2060575"/>
            <a:ext cx="57467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13571C47-8852-4896-9BA3-ABF74E6C50B6}" type="slidenum">
              <a:rPr lang="zh-TW" altLang="en-US" smtClean="0"/>
              <a:pPr>
                <a:defRPr/>
              </a:pPr>
              <a:t>26</a:t>
            </a:fld>
            <a:endParaRPr lang="zh-TW" altLang="en-US"/>
          </a:p>
        </p:txBody>
      </p:sp>
      <p:sp>
        <p:nvSpPr>
          <p:cNvPr id="4" name="標題 1"/>
          <p:cNvSpPr txBox="1">
            <a:spLocks/>
          </p:cNvSpPr>
          <p:nvPr/>
        </p:nvSpPr>
        <p:spPr bwMode="auto">
          <a:xfrm>
            <a:off x="611188" y="260350"/>
            <a:ext cx="8229600" cy="1143000"/>
          </a:xfrm>
          <a:prstGeom prst="rect">
            <a:avLst/>
          </a:prstGeom>
          <a:noFill/>
          <a:ln w="9525">
            <a:noFill/>
            <a:miter lim="800000"/>
            <a:headEnd/>
            <a:tailEnd/>
          </a:ln>
        </p:spPr>
        <p:txBody>
          <a:bodyPr anchor="ctr">
            <a:normAutofit/>
          </a:bodyPr>
          <a:lstStyle/>
          <a:p>
            <a:pPr algn="ctr" fontAlgn="auto">
              <a:spcAft>
                <a:spcPts val="0"/>
              </a:spcAft>
              <a:defRPr/>
            </a:pPr>
            <a:r>
              <a:rPr kumimoji="0" lang="zh-TW" altLang="zh-TW" sz="4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cs typeface="+mj-cs"/>
              </a:rPr>
              <a:t>實用技能學程輔導分發作業 </a:t>
            </a:r>
            <a:endParaRPr kumimoji="0" lang="zh-TW" altLang="en-US" sz="3200" b="1" dirty="0">
              <a:latin typeface="標楷體" pitchFamily="65" charset="-120"/>
              <a:ea typeface="標楷體" pitchFamily="65" charset="-120"/>
              <a:cs typeface="+mj-cs"/>
            </a:endParaRPr>
          </a:p>
        </p:txBody>
      </p:sp>
      <p:grpSp>
        <p:nvGrpSpPr>
          <p:cNvPr id="30724" name="群組 4"/>
          <p:cNvGrpSpPr>
            <a:grpSpLocks/>
          </p:cNvGrpSpPr>
          <p:nvPr/>
        </p:nvGrpSpPr>
        <p:grpSpPr bwMode="auto">
          <a:xfrm>
            <a:off x="250825" y="1412875"/>
            <a:ext cx="2665413" cy="647700"/>
            <a:chOff x="0" y="1963"/>
            <a:chExt cx="2862469" cy="648072"/>
          </a:xfrm>
        </p:grpSpPr>
        <p:sp>
          <p:nvSpPr>
            <p:cNvPr id="6" name="圓角矩形 5"/>
            <p:cNvSpPr/>
            <p:nvPr/>
          </p:nvSpPr>
          <p:spPr>
            <a:xfrm>
              <a:off x="0" y="1963"/>
              <a:ext cx="2862469" cy="648072"/>
            </a:xfrm>
            <a:prstGeom prst="roundRect">
              <a:avLst/>
            </a:prstGeom>
          </p:spPr>
          <p:style>
            <a:lnRef idx="1">
              <a:schemeClr val="accent3"/>
            </a:lnRef>
            <a:fillRef idx="2">
              <a:schemeClr val="accent3"/>
            </a:fillRef>
            <a:effectRef idx="1">
              <a:schemeClr val="accent3"/>
            </a:effectRef>
            <a:fontRef idx="minor">
              <a:schemeClr val="dk1"/>
            </a:fontRef>
          </p:style>
        </p:sp>
        <p:sp>
          <p:nvSpPr>
            <p:cNvPr id="7" name="圓角矩形 4"/>
            <p:cNvSpPr/>
            <p:nvPr/>
          </p:nvSpPr>
          <p:spPr>
            <a:xfrm>
              <a:off x="63268" y="65231"/>
              <a:ext cx="2735933" cy="584804"/>
            </a:xfrm>
            <a:prstGeom prst="rect">
              <a:avLst/>
            </a:prstGeom>
          </p:spPr>
          <p:style>
            <a:lnRef idx="0">
              <a:scrgbClr r="0" g="0" b="0"/>
            </a:lnRef>
            <a:fillRef idx="0">
              <a:scrgbClr r="0" g="0" b="0"/>
            </a:fillRef>
            <a:effectRef idx="0">
              <a:scrgbClr r="0" g="0" b="0"/>
            </a:effectRef>
            <a:fontRef idx="minor">
              <a:schemeClr val="dk1"/>
            </a:fontRef>
          </p:style>
          <p:txBody>
            <a:bodyPr lIns="137160" tIns="68580" rIns="137160" bIns="68580" spcCol="1270" anchor="ctr"/>
            <a:lstStyle/>
            <a:p>
              <a:pPr algn="ctr" defTabSz="1600200">
                <a:lnSpc>
                  <a:spcPct val="90000"/>
                </a:lnSpc>
                <a:spcAft>
                  <a:spcPct val="35000"/>
                </a:spcAft>
                <a:defRPr/>
              </a:pPr>
              <a:r>
                <a:rPr lang="zh-TW"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免試入學</a:t>
              </a:r>
            </a:p>
          </p:txBody>
        </p:sp>
      </p:grpSp>
      <p:grpSp>
        <p:nvGrpSpPr>
          <p:cNvPr id="30725" name="群組 10"/>
          <p:cNvGrpSpPr>
            <a:grpSpLocks/>
          </p:cNvGrpSpPr>
          <p:nvPr/>
        </p:nvGrpSpPr>
        <p:grpSpPr bwMode="auto">
          <a:xfrm>
            <a:off x="323850" y="2133600"/>
            <a:ext cx="2016125" cy="647700"/>
            <a:chOff x="0" y="1963"/>
            <a:chExt cx="2862469" cy="648072"/>
          </a:xfrm>
        </p:grpSpPr>
        <p:sp>
          <p:nvSpPr>
            <p:cNvPr id="12" name="圓角矩形 11"/>
            <p:cNvSpPr/>
            <p:nvPr/>
          </p:nvSpPr>
          <p:spPr>
            <a:xfrm>
              <a:off x="0" y="1963"/>
              <a:ext cx="2862469" cy="648072"/>
            </a:xfrm>
            <a:prstGeom prst="roundRect">
              <a:avLst/>
            </a:prstGeom>
          </p:spPr>
          <p:style>
            <a:lnRef idx="1">
              <a:schemeClr val="accent2"/>
            </a:lnRef>
            <a:fillRef idx="2">
              <a:schemeClr val="accent2"/>
            </a:fillRef>
            <a:effectRef idx="1">
              <a:schemeClr val="accent2"/>
            </a:effectRef>
            <a:fontRef idx="minor">
              <a:schemeClr val="dk1"/>
            </a:fontRef>
          </p:style>
        </p:sp>
        <p:sp>
          <p:nvSpPr>
            <p:cNvPr id="13" name="圓角矩形 4"/>
            <p:cNvSpPr/>
            <p:nvPr/>
          </p:nvSpPr>
          <p:spPr>
            <a:xfrm>
              <a:off x="63110" y="65499"/>
              <a:ext cx="2736250" cy="584536"/>
            </a:xfrm>
            <a:prstGeom prst="rect">
              <a:avLst/>
            </a:prstGeom>
          </p:spPr>
          <p:style>
            <a:lnRef idx="0">
              <a:scrgbClr r="0" g="0" b="0"/>
            </a:lnRef>
            <a:fillRef idx="0">
              <a:scrgbClr r="0" g="0" b="0"/>
            </a:fillRef>
            <a:effectRef idx="0">
              <a:scrgbClr r="0" g="0" b="0"/>
            </a:effectRef>
            <a:fontRef idx="minor">
              <a:schemeClr val="dk1"/>
            </a:fontRef>
          </p:style>
          <p:txBody>
            <a:bodyPr lIns="137160" tIns="68580" rIns="137160" bIns="68580" spcCol="1270" anchor="ctr"/>
            <a:lstStyle/>
            <a:p>
              <a:pPr algn="ctr" defTabSz="1600200">
                <a:lnSpc>
                  <a:spcPct val="90000"/>
                </a:lnSpc>
                <a:spcAft>
                  <a:spcPct val="35000"/>
                </a:spcAft>
                <a:defRPr/>
              </a:pPr>
              <a:r>
                <a:rPr lang="zh-TW" altLang="en-US" sz="2400" b="1" dirty="0">
                  <a:latin typeface="標楷體" pitchFamily="65" charset="-120"/>
                  <a:ea typeface="標楷體" pitchFamily="65" charset="-120"/>
                </a:rPr>
                <a:t>招生方式</a:t>
              </a:r>
            </a:p>
          </p:txBody>
        </p:sp>
      </p:grpSp>
      <p:sp>
        <p:nvSpPr>
          <p:cNvPr id="20" name="圓角化同側角落矩形 4"/>
          <p:cNvSpPr/>
          <p:nvPr/>
        </p:nvSpPr>
        <p:spPr>
          <a:xfrm>
            <a:off x="683570" y="3356992"/>
            <a:ext cx="7296783" cy="11974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49530" rIns="99060" bIns="49530" spcCol="1270" anchor="ctr"/>
          <a:lstStyle/>
          <a:p>
            <a:pPr marL="228600" lvl="1" indent="-228600" defTabSz="1155700">
              <a:lnSpc>
                <a:spcPct val="90000"/>
              </a:lnSpc>
              <a:spcAft>
                <a:spcPct val="15000"/>
              </a:spcAft>
              <a:buFontTx/>
              <a:buChar char="••"/>
              <a:defRPr/>
            </a:pPr>
            <a:r>
              <a:rPr lang="zh-TW"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以免試方式為之，採志願序分發，於每年</a:t>
            </a:r>
            <a:r>
              <a:rPr lang="en-US"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6</a:t>
            </a:r>
            <a:r>
              <a:rPr lang="zh-TW"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月</a:t>
            </a:r>
            <a:r>
              <a:rPr lang="en-US"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30</a:t>
            </a:r>
            <a:r>
              <a:rPr lang="zh-TW"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日前完成</a:t>
            </a:r>
            <a:endParaRPr lang="en-US"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endParaRPr>
          </a:p>
          <a:p>
            <a:pPr marL="228600" lvl="1" indent="-228600" defTabSz="1155700">
              <a:lnSpc>
                <a:spcPct val="90000"/>
              </a:lnSpc>
              <a:spcAft>
                <a:spcPct val="15000"/>
              </a:spcAft>
              <a:buFontTx/>
              <a:buChar char="••"/>
              <a:defRPr/>
            </a:pPr>
            <a:r>
              <a:rPr lang="zh-TW"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報名人數未超過學校招生名額－全額錄取</a:t>
            </a:r>
            <a:endParaRPr lang="en-US"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endParaRPr>
          </a:p>
          <a:p>
            <a:pPr marL="228600" lvl="1" indent="-228600" defTabSz="1155700">
              <a:lnSpc>
                <a:spcPct val="90000"/>
              </a:lnSpc>
              <a:spcAft>
                <a:spcPct val="15000"/>
              </a:spcAft>
              <a:buFontTx/>
              <a:buChar char="••"/>
              <a:defRPr/>
            </a:pPr>
            <a:r>
              <a:rPr lang="zh-TW"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報名人數超過學校招生名額－依分發</a:t>
            </a:r>
            <a:r>
              <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及比序項目錄取</a:t>
            </a:r>
            <a:endParaRPr lang="zh-TW"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endParaRPr>
          </a:p>
          <a:p>
            <a:pPr marL="228600" lvl="1" indent="-228600" defTabSz="1155700">
              <a:lnSpc>
                <a:spcPct val="90000"/>
              </a:lnSpc>
              <a:spcAft>
                <a:spcPct val="15000"/>
              </a:spcAft>
              <a:buFontTx/>
              <a:buChar char="••"/>
              <a:defRPr/>
            </a:pPr>
            <a:endParaRPr lang="en-US"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ndParaRPr>
          </a:p>
          <a:p>
            <a:pPr marL="228600" lvl="1" indent="-228600" defTabSz="1155700">
              <a:lnSpc>
                <a:spcPct val="90000"/>
              </a:lnSpc>
              <a:spcAft>
                <a:spcPct val="15000"/>
              </a:spcAft>
              <a:buFontTx/>
              <a:buChar char="••"/>
              <a:defRPr/>
            </a:pPr>
            <a:endParaRPr lang="zh-TW"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ndParaRPr>
          </a:p>
        </p:txBody>
      </p:sp>
      <p:sp>
        <p:nvSpPr>
          <p:cNvPr id="30" name="圓角化同側角落矩形 4"/>
          <p:cNvSpPr/>
          <p:nvPr/>
        </p:nvSpPr>
        <p:spPr>
          <a:xfrm>
            <a:off x="4139952" y="4149081"/>
            <a:ext cx="4464496" cy="1440160"/>
          </a:xfrm>
          <a:prstGeom prst="rect">
            <a:avLst/>
          </a:prstGeom>
        </p:spPr>
        <p:style>
          <a:lnRef idx="0">
            <a:schemeClr val="accent5"/>
          </a:lnRef>
          <a:fillRef idx="3">
            <a:schemeClr val="accent5"/>
          </a:fillRef>
          <a:effectRef idx="3">
            <a:schemeClr val="accent5"/>
          </a:effectRef>
          <a:fontRef idx="minor">
            <a:schemeClr val="lt1"/>
          </a:fontRef>
        </p:style>
        <p:txBody>
          <a:bodyPr lIns="99060" tIns="49530" rIns="99060" bIns="49530" spcCol="1270" anchor="ctr"/>
          <a:lstStyle/>
          <a:p>
            <a:pPr>
              <a:defRPr/>
            </a:pPr>
            <a:r>
              <a:rPr lang="zh-TW" altLang="en-US" b="1" dirty="0">
                <a:solidFill>
                  <a:srgbClr val="7030A0"/>
                </a:solidFill>
                <a:latin typeface="標楷體" pitchFamily="65" charset="-120"/>
                <a:ea typeface="標楷體" pitchFamily="65" charset="-120"/>
              </a:rPr>
              <a:t>   </a:t>
            </a:r>
            <a:r>
              <a:rPr lang="zh-TW" altLang="en-US" b="1" dirty="0">
                <a:solidFill>
                  <a:srgbClr val="0000FF"/>
                </a:solidFill>
                <a:latin typeface="標楷體" pitchFamily="65" charset="-120"/>
                <a:ea typeface="標楷體" pitchFamily="65" charset="-120"/>
              </a:rPr>
              <a:t>比序項目</a:t>
            </a:r>
            <a:r>
              <a:rPr lang="en-US" altLang="zh-TW" b="1" dirty="0">
                <a:solidFill>
                  <a:srgbClr val="0000FF"/>
                </a:solidFill>
                <a:latin typeface="標楷體" pitchFamily="65" charset="-120"/>
                <a:ea typeface="標楷體" pitchFamily="65" charset="-120"/>
              </a:rPr>
              <a:t>:</a:t>
            </a:r>
          </a:p>
          <a:p>
            <a:pPr>
              <a:defRPr/>
            </a:pPr>
            <a:r>
              <a:rPr lang="zh-TW" altLang="en-US" b="1" dirty="0">
                <a:solidFill>
                  <a:srgbClr val="0000FF"/>
                </a:solidFill>
                <a:latin typeface="標楷體" pitchFamily="65" charset="-120"/>
                <a:ea typeface="標楷體" pitchFamily="65" charset="-120"/>
              </a:rPr>
              <a:t>   </a:t>
            </a:r>
            <a:r>
              <a:rPr lang="en-US" altLang="zh-TW" b="1" dirty="0">
                <a:solidFill>
                  <a:srgbClr val="0000FF"/>
                </a:solidFill>
                <a:latin typeface="標楷體" pitchFamily="65" charset="-120"/>
                <a:ea typeface="標楷體" pitchFamily="65" charset="-120"/>
              </a:rPr>
              <a:t>1.</a:t>
            </a:r>
            <a:r>
              <a:rPr lang="zh-TW" altLang="zh-TW" b="1" dirty="0">
                <a:solidFill>
                  <a:srgbClr val="0000FF"/>
                </a:solidFill>
                <a:latin typeface="標楷體" pitchFamily="65" charset="-120"/>
                <a:ea typeface="標楷體" pitchFamily="65" charset="-120"/>
              </a:rPr>
              <a:t>曾選習國中技藝教育</a:t>
            </a:r>
          </a:p>
          <a:p>
            <a:pPr>
              <a:defRPr/>
            </a:pPr>
            <a:r>
              <a:rPr lang="en-US" altLang="zh-TW" b="1" dirty="0">
                <a:solidFill>
                  <a:srgbClr val="0000FF"/>
                </a:solidFill>
                <a:latin typeface="標楷體" pitchFamily="65" charset="-120"/>
                <a:ea typeface="標楷體" pitchFamily="65" charset="-120"/>
              </a:rPr>
              <a:t>   2.</a:t>
            </a:r>
            <a:r>
              <a:rPr lang="zh-TW" altLang="zh-TW" b="1" dirty="0">
                <a:solidFill>
                  <a:srgbClr val="0000FF"/>
                </a:solidFill>
                <a:latin typeface="標楷體" pitchFamily="65" charset="-120"/>
                <a:ea typeface="標楷體" pitchFamily="65" charset="-120"/>
              </a:rPr>
              <a:t>參加國中技藝競賽或成果展獲獎者</a:t>
            </a:r>
          </a:p>
          <a:p>
            <a:pPr>
              <a:defRPr/>
            </a:pPr>
            <a:r>
              <a:rPr lang="en-US" altLang="zh-TW" b="1" dirty="0">
                <a:solidFill>
                  <a:srgbClr val="0000FF"/>
                </a:solidFill>
                <a:latin typeface="標楷體" pitchFamily="65" charset="-120"/>
                <a:ea typeface="標楷體" pitchFamily="65" charset="-120"/>
              </a:rPr>
              <a:t>   3.</a:t>
            </a:r>
            <a:r>
              <a:rPr lang="zh-TW" altLang="zh-TW" b="1" dirty="0">
                <a:solidFill>
                  <a:srgbClr val="0000FF"/>
                </a:solidFill>
                <a:latin typeface="標楷體" pitchFamily="65" charset="-120"/>
                <a:ea typeface="標楷體" pitchFamily="65" charset="-120"/>
              </a:rPr>
              <a:t>國中技藝教育職群綜合表現積分</a:t>
            </a:r>
          </a:p>
          <a:p>
            <a:pPr>
              <a:defRPr/>
            </a:pPr>
            <a:r>
              <a:rPr lang="en-US" altLang="zh-TW" b="1" dirty="0">
                <a:solidFill>
                  <a:srgbClr val="0000FF"/>
                </a:solidFill>
                <a:latin typeface="標楷體" pitchFamily="65" charset="-120"/>
                <a:ea typeface="標楷體" pitchFamily="65" charset="-120"/>
              </a:rPr>
              <a:t>   4.</a:t>
            </a:r>
            <a:r>
              <a:rPr lang="zh-TW" altLang="zh-TW" b="1" dirty="0">
                <a:solidFill>
                  <a:srgbClr val="0000FF"/>
                </a:solidFill>
                <a:latin typeface="標楷體" pitchFamily="65" charset="-120"/>
                <a:ea typeface="標楷體" pitchFamily="65" charset="-120"/>
              </a:rPr>
              <a:t>家戶年所得高低：低者優先</a:t>
            </a:r>
          </a:p>
        </p:txBody>
      </p:sp>
      <p:sp>
        <p:nvSpPr>
          <p:cNvPr id="35" name="圓角化同側角落矩形 4"/>
          <p:cNvSpPr/>
          <p:nvPr/>
        </p:nvSpPr>
        <p:spPr>
          <a:xfrm>
            <a:off x="755576" y="5517232"/>
            <a:ext cx="7704856" cy="720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49530" rIns="99060" bIns="49530" spcCol="1270" anchor="ctr"/>
          <a:lstStyle/>
          <a:p>
            <a:pPr marL="228600" lvl="1" indent="-228600" defTabSz="1155700">
              <a:lnSpc>
                <a:spcPct val="90000"/>
              </a:lnSpc>
              <a:spcAft>
                <a:spcPct val="15000"/>
              </a:spcAft>
              <a:buFontTx/>
              <a:buChar char="••"/>
              <a:defRPr/>
            </a:pPr>
            <a:r>
              <a:rPr lang="zh-TW"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各科班於分發學生報到後，如仍有缺額，由各校自行辦理招生</a:t>
            </a:r>
            <a:endParaRPr lang="en-US" altLang="zh-TW"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endParaRPr>
          </a:p>
        </p:txBody>
      </p:sp>
      <p:sp>
        <p:nvSpPr>
          <p:cNvPr id="36" name="圓角化同側角落矩形 4"/>
          <p:cNvSpPr/>
          <p:nvPr/>
        </p:nvSpPr>
        <p:spPr>
          <a:xfrm>
            <a:off x="3059832" y="1412776"/>
            <a:ext cx="5904656" cy="720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49530" rIns="99060" bIns="49530" spcCol="1270" anchor="ctr"/>
          <a:lstStyle/>
          <a:p>
            <a:pPr marL="228600" lvl="1" indent="-228600" defTabSz="1155700">
              <a:lnSpc>
                <a:spcPct val="90000"/>
              </a:lnSpc>
              <a:spcAft>
                <a:spcPct val="15000"/>
              </a:spcAft>
              <a:defRPr/>
            </a:pPr>
            <a:r>
              <a:rPr lang="zh-TW" altLang="zh-TW"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itchFamily="65" charset="-120"/>
                <a:ea typeface="標楷體" pitchFamily="65" charset="-120"/>
              </a:rPr>
              <a:t>依十二年國民基本教育免試就學區成立分</a:t>
            </a:r>
            <a:endParaRPr lang="en-US" altLang="zh-TW"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itchFamily="65" charset="-120"/>
              <a:ea typeface="標楷體" pitchFamily="65" charset="-120"/>
            </a:endParaRPr>
          </a:p>
          <a:p>
            <a:pPr marL="228600" lvl="1" indent="-228600" defTabSz="1155700">
              <a:lnSpc>
                <a:spcPct val="90000"/>
              </a:lnSpc>
              <a:spcAft>
                <a:spcPct val="15000"/>
              </a:spcAft>
              <a:defRPr/>
            </a:pPr>
            <a:r>
              <a:rPr lang="zh-TW" altLang="zh-TW"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itchFamily="65" charset="-120"/>
                <a:ea typeface="標楷體" pitchFamily="65" charset="-120"/>
              </a:rPr>
              <a:t>區小組，辦理輔導分發 。</a:t>
            </a:r>
            <a:endParaRPr lang="zh-TW"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itchFamily="65" charset="-120"/>
              <a:ea typeface="標楷體" pitchFamily="65" charset="-120"/>
            </a:endParaRPr>
          </a:p>
        </p:txBody>
      </p:sp>
      <p:grpSp>
        <p:nvGrpSpPr>
          <p:cNvPr id="30732" name="群組 36"/>
          <p:cNvGrpSpPr>
            <a:grpSpLocks/>
          </p:cNvGrpSpPr>
          <p:nvPr/>
        </p:nvGrpSpPr>
        <p:grpSpPr bwMode="auto">
          <a:xfrm rot="5400000">
            <a:off x="2753519" y="1647032"/>
            <a:ext cx="484187" cy="304800"/>
            <a:chOff x="3524904" y="1574184"/>
            <a:chExt cx="485371" cy="304001"/>
          </a:xfrm>
        </p:grpSpPr>
        <p:sp>
          <p:nvSpPr>
            <p:cNvPr id="38" name="向右箭號 37"/>
            <p:cNvSpPr/>
            <p:nvPr/>
          </p:nvSpPr>
          <p:spPr>
            <a:xfrm rot="16200000">
              <a:off x="3615588" y="1483499"/>
              <a:ext cx="304001" cy="485371"/>
            </a:xfrm>
            <a:prstGeom prst="righ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9" name="向右箭號 4"/>
            <p:cNvSpPr/>
            <p:nvPr/>
          </p:nvSpPr>
          <p:spPr>
            <a:xfrm rot="16200000">
              <a:off x="3661505" y="1626489"/>
              <a:ext cx="212167" cy="29122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zh-TW" altLang="en-US" sz="2000"/>
            </a:p>
          </p:txBody>
        </p:sp>
      </p:grpSp>
      <p:grpSp>
        <p:nvGrpSpPr>
          <p:cNvPr id="30733" name="群組 39"/>
          <p:cNvGrpSpPr>
            <a:grpSpLocks/>
          </p:cNvGrpSpPr>
          <p:nvPr/>
        </p:nvGrpSpPr>
        <p:grpSpPr bwMode="auto">
          <a:xfrm rot="10800000">
            <a:off x="1116013" y="2781300"/>
            <a:ext cx="484187" cy="303213"/>
            <a:chOff x="3524904" y="1574184"/>
            <a:chExt cx="485371" cy="304001"/>
          </a:xfrm>
        </p:grpSpPr>
        <p:sp>
          <p:nvSpPr>
            <p:cNvPr id="41" name="向右箭號 40"/>
            <p:cNvSpPr/>
            <p:nvPr/>
          </p:nvSpPr>
          <p:spPr>
            <a:xfrm rot="16200000">
              <a:off x="3615589" y="1483499"/>
              <a:ext cx="304001" cy="485371"/>
            </a:xfrm>
            <a:prstGeom prst="righ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2" name="向右箭號 4"/>
            <p:cNvSpPr/>
            <p:nvPr/>
          </p:nvSpPr>
          <p:spPr>
            <a:xfrm rot="16200000">
              <a:off x="3660951" y="1622751"/>
              <a:ext cx="213278" cy="29122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zh-TW" altLang="en-US" sz="200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50DC948-CDDD-4157-9EA0-C881F776C5A5}" type="slidenum">
              <a:rPr lang="zh-TW" altLang="en-US" smtClean="0"/>
              <a:pPr eaLnBrk="1" hangingPunct="1"/>
              <a:t>27</a:t>
            </a:fld>
            <a:endParaRPr lang="zh-TW" altLang="en-US" smtClean="0"/>
          </a:p>
        </p:txBody>
      </p:sp>
      <p:sp>
        <p:nvSpPr>
          <p:cNvPr id="19458" name="標題 1"/>
          <p:cNvSpPr>
            <a:spLocks noGrp="1"/>
          </p:cNvSpPr>
          <p:nvPr>
            <p:ph type="title"/>
          </p:nvPr>
        </p:nvSpPr>
        <p:spPr>
          <a:xfrm>
            <a:off x="313184" y="274638"/>
            <a:ext cx="8507288" cy="1143000"/>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ln w="76200">
            <a:prstDash val="dash"/>
            <a:miter lim="800000"/>
            <a:headEnd/>
            <a:tailEnd/>
          </a:ln>
          <a:effectLst>
            <a:glow rad="228600">
              <a:schemeClr val="accent2">
                <a:satMod val="175000"/>
                <a:alpha val="40000"/>
              </a:schemeClr>
            </a:glow>
          </a:effectLst>
          <a:extLst/>
        </p:spPr>
        <p:style>
          <a:lnRef idx="2">
            <a:schemeClr val="accent6"/>
          </a:lnRef>
          <a:fillRef idx="1">
            <a:schemeClr val="lt1"/>
          </a:fillRef>
          <a:effectRef idx="0">
            <a:schemeClr val="accent6"/>
          </a:effectRef>
          <a:fontRef idx="minor">
            <a:schemeClr val="dk1"/>
          </a:fontRef>
        </p:style>
        <p:txBody>
          <a:bodyPr>
            <a:noAutofit/>
          </a:bodyPr>
          <a:lstStyle/>
          <a:p>
            <a:pPr>
              <a:defRPr/>
            </a:pPr>
            <a:r>
              <a:rPr lang="zh-TW" altLang="en-US" sz="4000" b="1" dirty="0" smtClean="0">
                <a:solidFill>
                  <a:srgbClr val="002060"/>
                </a:solidFill>
                <a:effectLst>
                  <a:outerShdw blurRad="38100" dist="38100" dir="2700000" algn="tl">
                    <a:srgbClr val="000000">
                      <a:alpha val="43137"/>
                    </a:srgbClr>
                  </a:outerShdw>
                </a:effectLst>
              </a:rPr>
              <a:t>特色招生</a:t>
            </a:r>
            <a:r>
              <a:rPr lang="zh-TW" altLang="en-US" sz="4000" b="1" dirty="0">
                <a:solidFill>
                  <a:srgbClr val="002060"/>
                </a:solidFill>
                <a:effectLst>
                  <a:outerShdw blurRad="38100" dist="38100" dir="2700000" algn="tl">
                    <a:srgbClr val="000000">
                      <a:alpha val="43137"/>
                    </a:srgbClr>
                  </a:outerShdw>
                </a:effectLst>
              </a:rPr>
              <a:t>甄選入學</a:t>
            </a:r>
            <a:r>
              <a:rPr lang="en-US" altLang="zh-TW" sz="4000" b="1" dirty="0" smtClean="0">
                <a:solidFill>
                  <a:srgbClr val="002060"/>
                </a:solidFill>
                <a:effectLst>
                  <a:outerShdw blurRad="38100" dist="38100" dir="2700000" algn="tl">
                    <a:srgbClr val="000000">
                      <a:alpha val="43137"/>
                    </a:srgbClr>
                  </a:outerShdw>
                </a:effectLst>
              </a:rPr>
              <a:t>--</a:t>
            </a:r>
            <a:r>
              <a:rPr lang="zh-TW" altLang="en-US" sz="4000" b="1" dirty="0">
                <a:solidFill>
                  <a:srgbClr val="002060"/>
                </a:solidFill>
                <a:effectLst>
                  <a:outerShdw blurRad="38100" dist="38100" dir="2700000" algn="tl">
                    <a:srgbClr val="000000">
                      <a:alpha val="43137"/>
                    </a:srgbClr>
                  </a:outerShdw>
                </a:effectLst>
              </a:rPr>
              <a:t>藝才班</a:t>
            </a:r>
            <a:endParaRPr lang="zh-TW" altLang="en-US" sz="4000" b="1" dirty="0" smtClean="0">
              <a:solidFill>
                <a:srgbClr val="002060"/>
              </a:solidFill>
              <a:effectLst>
                <a:outerShdw blurRad="38100" dist="38100" dir="2700000" algn="tl">
                  <a:srgbClr val="000000">
                    <a:alpha val="43137"/>
                  </a:srgbClr>
                </a:outerShdw>
              </a:effectLst>
            </a:endParaRPr>
          </a:p>
        </p:txBody>
      </p:sp>
      <p:sp>
        <p:nvSpPr>
          <p:cNvPr id="19459" name="內容版面配置區 2"/>
          <p:cNvSpPr>
            <a:spLocks noGrp="1"/>
          </p:cNvSpPr>
          <p:nvPr>
            <p:ph idx="1"/>
          </p:nvPr>
        </p:nvSpPr>
        <p:spPr>
          <a:xfrm>
            <a:off x="323850" y="1844675"/>
            <a:ext cx="8820150" cy="4752975"/>
          </a:xfrm>
        </p:spPr>
        <p:txBody>
          <a:bodyPr>
            <a:normAutofit/>
          </a:bodyPr>
          <a:lstStyle/>
          <a:p>
            <a:pPr>
              <a:buFontTx/>
              <a:buBlip>
                <a:blip r:embed="rId2"/>
              </a:buBlip>
              <a:defRPr/>
            </a:pPr>
            <a:r>
              <a:rPr lang="zh-TW" altLang="en-US" b="1" dirty="0" smtClean="0"/>
              <a:t>階段：</a:t>
            </a:r>
            <a:r>
              <a:rPr lang="zh-TW" altLang="en-US" sz="3600" b="1" dirty="0" smtClean="0">
                <a:solidFill>
                  <a:srgbClr val="FF0000"/>
                </a:solidFill>
              </a:rPr>
              <a:t>術科測驗</a:t>
            </a:r>
            <a:r>
              <a:rPr lang="en-US" altLang="zh-TW" b="1" dirty="0" smtClean="0"/>
              <a:t>(3</a:t>
            </a:r>
            <a:r>
              <a:rPr lang="zh-TW" altLang="en-US" b="1" dirty="0" smtClean="0"/>
              <a:t>、</a:t>
            </a:r>
            <a:r>
              <a:rPr lang="en-US" altLang="zh-TW" b="1" dirty="0" smtClean="0"/>
              <a:t>4</a:t>
            </a:r>
            <a:r>
              <a:rPr lang="zh-TW" altLang="en-US" b="1" dirty="0" smtClean="0"/>
              <a:t>月</a:t>
            </a:r>
            <a:r>
              <a:rPr lang="en-US" altLang="zh-TW" b="1" dirty="0" smtClean="0"/>
              <a:t>)</a:t>
            </a:r>
            <a:r>
              <a:rPr lang="en-US" altLang="zh-TW" b="1" dirty="0" smtClean="0">
                <a:sym typeface="Wingdings" pitchFamily="2" charset="2"/>
              </a:rPr>
              <a:t></a:t>
            </a:r>
            <a:r>
              <a:rPr lang="zh-TW" altLang="en-US" b="1" dirty="0" smtClean="0">
                <a:solidFill>
                  <a:srgbClr val="FF0000"/>
                </a:solidFill>
                <a:sym typeface="Wingdings" pitchFamily="2" charset="2"/>
              </a:rPr>
              <a:t>分發作業</a:t>
            </a:r>
            <a:r>
              <a:rPr lang="en-US" altLang="zh-TW" b="1" dirty="0" smtClean="0"/>
              <a:t>(6</a:t>
            </a:r>
            <a:r>
              <a:rPr lang="zh-TW" altLang="en-US" b="1" dirty="0" smtClean="0"/>
              <a:t>月</a:t>
            </a:r>
            <a:r>
              <a:rPr lang="en-US" altLang="zh-TW" b="1" dirty="0" smtClean="0"/>
              <a:t>)</a:t>
            </a:r>
          </a:p>
          <a:p>
            <a:pPr lvl="1">
              <a:buFontTx/>
              <a:buBlip>
                <a:blip r:embed="rId2"/>
              </a:buBlip>
              <a:defRPr/>
            </a:pPr>
            <a:r>
              <a:rPr lang="zh-TW" altLang="en-US" b="1" dirty="0"/>
              <a:t>與</a:t>
            </a:r>
            <a:r>
              <a:rPr lang="zh-TW" altLang="en-US" b="1" dirty="0">
                <a:solidFill>
                  <a:srgbClr val="FF0000"/>
                </a:solidFill>
              </a:rPr>
              <a:t>第一次免試入學</a:t>
            </a:r>
            <a:r>
              <a:rPr lang="zh-TW" altLang="en-US" b="1" u="sng" dirty="0">
                <a:solidFill>
                  <a:srgbClr val="FF0000"/>
                </a:solidFill>
                <a:effectLst>
                  <a:outerShdw blurRad="38100" dist="38100" dir="2700000" algn="tl">
                    <a:srgbClr val="000000">
                      <a:alpha val="43137"/>
                    </a:srgbClr>
                  </a:outerShdw>
                </a:effectLst>
              </a:rPr>
              <a:t>同時辦理</a:t>
            </a:r>
            <a:r>
              <a:rPr lang="zh-TW" altLang="en-US" b="1" dirty="0" smtClean="0"/>
              <a:t>。</a:t>
            </a:r>
            <a:endParaRPr lang="en-US" altLang="zh-TW" b="1" dirty="0" smtClean="0"/>
          </a:p>
          <a:p>
            <a:pPr lvl="1">
              <a:buFontTx/>
              <a:buBlip>
                <a:blip r:embed="rId2"/>
              </a:buBlip>
              <a:defRPr/>
            </a:pPr>
            <a:r>
              <a:rPr lang="zh-TW" altLang="en-US" b="1" dirty="0"/>
              <a:t>免試</a:t>
            </a:r>
            <a:r>
              <a:rPr lang="zh-TW" altLang="en-US" b="1" dirty="0" smtClean="0"/>
              <a:t>入學及藝才班均錄取者，</a:t>
            </a:r>
            <a:r>
              <a:rPr lang="zh-TW" altLang="en-US" b="1" u="sng" dirty="0" smtClean="0">
                <a:solidFill>
                  <a:srgbClr val="FF0000"/>
                </a:solidFill>
                <a:effectLst>
                  <a:outerShdw blurRad="38100" dist="38100" dir="2700000" algn="tl">
                    <a:srgbClr val="000000">
                      <a:alpha val="43137"/>
                    </a:srgbClr>
                  </a:outerShdw>
                </a:effectLst>
              </a:rPr>
              <a:t>擇一報到入學</a:t>
            </a:r>
            <a:r>
              <a:rPr lang="zh-TW" altLang="en-US" b="1" dirty="0" smtClean="0"/>
              <a:t>。</a:t>
            </a:r>
            <a:endParaRPr lang="en-US" altLang="zh-TW" b="1" dirty="0" smtClean="0"/>
          </a:p>
          <a:p>
            <a:pPr marL="0" indent="0">
              <a:lnSpc>
                <a:spcPts val="2600"/>
              </a:lnSpc>
              <a:spcBef>
                <a:spcPts val="0"/>
              </a:spcBef>
              <a:buFontTx/>
              <a:buNone/>
              <a:defRPr/>
            </a:pPr>
            <a:r>
              <a:rPr lang="zh-TW" altLang="en-US" b="1" dirty="0" smtClean="0"/>
              <a:t>             </a:t>
            </a:r>
            <a:endParaRPr lang="en-US" altLang="zh-TW" b="1" dirty="0" smtClean="0"/>
          </a:p>
          <a:p>
            <a:pPr>
              <a:lnSpc>
                <a:spcPts val="4200"/>
              </a:lnSpc>
              <a:buFontTx/>
              <a:buBlip>
                <a:blip r:embed="rId2"/>
              </a:buBlip>
              <a:defRPr/>
            </a:pPr>
            <a:r>
              <a:rPr lang="zh-TW" altLang="en-US" b="1" dirty="0" smtClean="0"/>
              <a:t>高中高職藝術才能班甄選入學之學生，僅能向一區報名術科測驗及申請分發</a:t>
            </a:r>
            <a:r>
              <a:rPr lang="zh-TW" altLang="en-US" sz="2800" dirty="0" smtClean="0"/>
              <a:t>。</a:t>
            </a:r>
            <a:endParaRPr lang="en-US" altLang="zh-TW"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5068888"/>
          </a:xfrm>
        </p:spPr>
        <p:txBody>
          <a:bodyPr/>
          <a:lstStyle/>
          <a:p>
            <a:pPr>
              <a:buFontTx/>
              <a:buBlip>
                <a:blip r:embed="rId2"/>
              </a:buBlip>
              <a:defRPr/>
            </a:pPr>
            <a:r>
              <a:rPr lang="zh-TW" altLang="en-US" b="1" dirty="0" smtClean="0"/>
              <a:t>階段：</a:t>
            </a:r>
            <a:endParaRPr lang="en-US" altLang="zh-TW" b="1" dirty="0" smtClean="0"/>
          </a:p>
          <a:p>
            <a:pPr indent="-74613">
              <a:buFontTx/>
              <a:buNone/>
              <a:defRPr/>
            </a:pPr>
            <a:r>
              <a:rPr lang="en-US" altLang="zh-TW" sz="3600" b="1" dirty="0" smtClean="0">
                <a:solidFill>
                  <a:srgbClr val="FF0000"/>
                </a:solidFill>
              </a:rPr>
              <a:t>1.</a:t>
            </a:r>
            <a:r>
              <a:rPr lang="zh-TW" altLang="zh-TW" sz="3600" u="sng" dirty="0" smtClean="0">
                <a:solidFill>
                  <a:srgbClr val="FF0000"/>
                </a:solidFill>
              </a:rPr>
              <a:t>術科考試</a:t>
            </a:r>
            <a:r>
              <a:rPr lang="zh-TW" altLang="en-US" sz="3600" u="sng" dirty="0">
                <a:solidFill>
                  <a:srgbClr val="FF0000"/>
                </a:solidFill>
              </a:rPr>
              <a:t>甄選入學</a:t>
            </a:r>
            <a:r>
              <a:rPr lang="zh-TW" altLang="en-US" sz="3600" b="1" dirty="0" smtClean="0">
                <a:solidFill>
                  <a:srgbClr val="FF0000"/>
                </a:solidFill>
              </a:rPr>
              <a:t> </a:t>
            </a:r>
            <a:r>
              <a:rPr lang="en-US" altLang="zh-TW" b="1" dirty="0" smtClean="0"/>
              <a:t>(6</a:t>
            </a:r>
            <a:r>
              <a:rPr lang="zh-TW" altLang="en-US" b="1" dirty="0" smtClean="0"/>
              <a:t>月</a:t>
            </a:r>
            <a:r>
              <a:rPr lang="en-US" altLang="zh-TW" b="1" dirty="0" smtClean="0"/>
              <a:t>)</a:t>
            </a:r>
          </a:p>
          <a:p>
            <a:pPr marL="720725" indent="-452438">
              <a:buFontTx/>
              <a:buNone/>
              <a:defRPr/>
            </a:pPr>
            <a:r>
              <a:rPr lang="en-US" altLang="zh-TW" b="1" dirty="0" smtClean="0"/>
              <a:t>2.</a:t>
            </a:r>
            <a:r>
              <a:rPr lang="zh-TW" altLang="zh-TW" u="sng" dirty="0" smtClean="0"/>
              <a:t>學校未招滿之特色招生名額，得於主管機關規定之期間內辦理</a:t>
            </a:r>
            <a:r>
              <a:rPr lang="zh-TW" altLang="zh-TW" u="sng" dirty="0" smtClean="0">
                <a:solidFill>
                  <a:srgbClr val="FF0000"/>
                </a:solidFill>
              </a:rPr>
              <a:t>續招</a:t>
            </a:r>
            <a:r>
              <a:rPr lang="zh-TW" altLang="en-US" u="sng" dirty="0" smtClean="0">
                <a:solidFill>
                  <a:srgbClr val="FF0000"/>
                </a:solidFill>
              </a:rPr>
              <a:t>（</a:t>
            </a:r>
            <a:r>
              <a:rPr lang="zh-TW" altLang="en-US" u="sng" dirty="0" smtClean="0">
                <a:solidFill>
                  <a:srgbClr val="FF0000"/>
                </a:solidFill>
                <a:sym typeface="Wingdings" pitchFamily="2" charset="2"/>
              </a:rPr>
              <a:t>第二次免試入學辦理以前</a:t>
            </a:r>
            <a:r>
              <a:rPr lang="zh-TW" altLang="en-US" u="sng" dirty="0" smtClean="0">
                <a:solidFill>
                  <a:srgbClr val="FF0000"/>
                </a:solidFill>
              </a:rPr>
              <a:t>）</a:t>
            </a:r>
            <a:endParaRPr lang="en-US" altLang="zh-TW" u="sng" dirty="0" smtClean="0">
              <a:solidFill>
                <a:srgbClr val="FF0000"/>
              </a:solidFill>
            </a:endParaRPr>
          </a:p>
          <a:p>
            <a:pPr indent="-74613">
              <a:buFontTx/>
              <a:buNone/>
              <a:defRPr/>
            </a:pPr>
            <a:r>
              <a:rPr lang="en-US" altLang="zh-TW" b="1" dirty="0" smtClean="0">
                <a:sym typeface="Wingdings" pitchFamily="2" charset="2"/>
              </a:rPr>
              <a:t>3.</a:t>
            </a:r>
            <a:r>
              <a:rPr lang="zh-TW" altLang="en-US" b="1" dirty="0" smtClean="0">
                <a:sym typeface="Wingdings" pitchFamily="2" charset="2"/>
              </a:rPr>
              <a:t>未錄取者</a:t>
            </a:r>
            <a:r>
              <a:rPr lang="en-US" altLang="zh-TW" b="1" dirty="0" smtClean="0">
                <a:sym typeface="Wingdings" pitchFamily="2" charset="2"/>
              </a:rPr>
              <a:t></a:t>
            </a:r>
            <a:r>
              <a:rPr lang="zh-TW" altLang="en-US" b="1" dirty="0" smtClean="0">
                <a:sym typeface="Wingdings" pitchFamily="2" charset="2"/>
              </a:rPr>
              <a:t>參加第二次免試入學</a:t>
            </a:r>
            <a:r>
              <a:rPr lang="zh-TW" altLang="en-US" b="1" dirty="0" smtClean="0"/>
              <a:t>或第二次免試入學</a:t>
            </a:r>
            <a:endParaRPr lang="en-US" altLang="zh-TW" b="1" dirty="0" smtClean="0">
              <a:sym typeface="Wingdings" pitchFamily="2" charset="2"/>
            </a:endParaRPr>
          </a:p>
          <a:p>
            <a:pPr>
              <a:lnSpc>
                <a:spcPts val="4200"/>
              </a:lnSpc>
              <a:buFontTx/>
              <a:buBlip>
                <a:blip r:embed="rId2"/>
              </a:buBlip>
              <a:defRPr/>
            </a:pPr>
            <a:r>
              <a:rPr lang="zh-TW" altLang="en-US" b="1" dirty="0" smtClean="0"/>
              <a:t>參加高中高職體育班甄選入學之學生</a:t>
            </a:r>
            <a:r>
              <a:rPr lang="zh-TW" altLang="zh-TW" sz="2800" b="1" u="sng" dirty="0" smtClean="0">
                <a:solidFill>
                  <a:srgbClr val="FF0000"/>
                </a:solidFill>
              </a:rPr>
              <a:t>不</a:t>
            </a:r>
            <a:r>
              <a:rPr lang="zh-TW" altLang="zh-TW" sz="2800" b="1" u="sng" dirty="0">
                <a:solidFill>
                  <a:srgbClr val="FF0000"/>
                </a:solidFill>
              </a:rPr>
              <a:t>受免試就學區限制，學生得跨區報名</a:t>
            </a:r>
            <a:r>
              <a:rPr lang="zh-TW" altLang="en-US" sz="2800" b="1" dirty="0" smtClean="0"/>
              <a:t>。</a:t>
            </a:r>
            <a:endParaRPr lang="en-US" altLang="zh-TW" sz="2800" b="1" dirty="0" smtClean="0"/>
          </a:p>
          <a:p>
            <a:pPr>
              <a:defRPr/>
            </a:pPr>
            <a:endParaRPr lang="zh-TW" altLang="en-US" dirty="0"/>
          </a:p>
        </p:txBody>
      </p:sp>
      <p:sp>
        <p:nvSpPr>
          <p:cNvPr id="3277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mtClean="0"/>
              <a:t>21</a:t>
            </a:r>
            <a:endParaRPr lang="zh-TW" altLang="en-US" smtClean="0"/>
          </a:p>
        </p:txBody>
      </p:sp>
      <p:sp>
        <p:nvSpPr>
          <p:cNvPr id="6" name="標題 1"/>
          <p:cNvSpPr txBox="1">
            <a:spLocks/>
          </p:cNvSpPr>
          <p:nvPr/>
        </p:nvSpPr>
        <p:spPr bwMode="auto">
          <a:xfrm>
            <a:off x="179512" y="274638"/>
            <a:ext cx="8507288" cy="1143000"/>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ln w="76200" cap="flat" cmpd="sng" algn="ctr">
            <a:solidFill>
              <a:schemeClr val="accent6"/>
            </a:solidFill>
            <a:prstDash val="dash"/>
            <a:miter lim="800000"/>
            <a:headEnd/>
            <a:tailEnd/>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anchor="ctr"/>
          <a:lstStyle>
            <a:lvl1pPr algn="ctr" rtl="0" eaLnBrk="0" fontAlgn="base" hangingPunct="0">
              <a:spcBef>
                <a:spcPct val="0"/>
              </a:spcBef>
              <a:spcAft>
                <a:spcPct val="0"/>
              </a:spcAft>
              <a:defRPr sz="4400" kern="1200">
                <a:solidFill>
                  <a:schemeClr val="dk1"/>
                </a:solidFill>
                <a:latin typeface="標楷體" pitchFamily="65" charset="-120"/>
                <a:ea typeface="標楷體" pitchFamily="65" charset="-120"/>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zh-TW" altLang="zh-TW" sz="4000" b="1" dirty="0" smtClean="0">
                <a:solidFill>
                  <a:schemeClr val="tx2">
                    <a:lumMod val="75000"/>
                  </a:schemeClr>
                </a:solidFill>
                <a:effectLst>
                  <a:outerShdw blurRad="38100" dist="38100" dir="2700000" algn="tl">
                    <a:srgbClr val="000000">
                      <a:alpha val="43137"/>
                    </a:srgbClr>
                  </a:outerShdw>
                </a:effectLst>
              </a:rPr>
              <a:t>特色</a:t>
            </a:r>
            <a:r>
              <a:rPr lang="zh-TW" altLang="zh-TW" sz="4000" b="1" dirty="0">
                <a:solidFill>
                  <a:schemeClr val="tx2">
                    <a:lumMod val="75000"/>
                  </a:schemeClr>
                </a:solidFill>
                <a:effectLst>
                  <a:outerShdw blurRad="38100" dist="38100" dir="2700000" algn="tl">
                    <a:srgbClr val="000000">
                      <a:alpha val="43137"/>
                    </a:srgbClr>
                  </a:outerShdw>
                </a:effectLst>
              </a:rPr>
              <a:t>招生甄選</a:t>
            </a:r>
            <a:r>
              <a:rPr lang="zh-TW" altLang="zh-TW" sz="4000" b="1" dirty="0" smtClean="0">
                <a:solidFill>
                  <a:schemeClr val="tx2">
                    <a:lumMod val="75000"/>
                  </a:schemeClr>
                </a:solidFill>
                <a:effectLst>
                  <a:outerShdw blurRad="38100" dist="38100" dir="2700000" algn="tl">
                    <a:srgbClr val="000000">
                      <a:alpha val="43137"/>
                    </a:srgbClr>
                  </a:outerShdw>
                </a:effectLst>
              </a:rPr>
              <a:t>入學</a:t>
            </a:r>
            <a:r>
              <a:rPr lang="en-US" altLang="zh-TW" sz="4000" b="1" dirty="0" smtClean="0">
                <a:solidFill>
                  <a:schemeClr val="tx2">
                    <a:lumMod val="75000"/>
                  </a:schemeClr>
                </a:solidFill>
                <a:effectLst>
                  <a:outerShdw blurRad="38100" dist="38100" dir="2700000" algn="tl">
                    <a:srgbClr val="000000">
                      <a:alpha val="43137"/>
                    </a:srgbClr>
                  </a:outerShdw>
                </a:effectLst>
              </a:rPr>
              <a:t>--</a:t>
            </a:r>
            <a:r>
              <a:rPr lang="zh-TW" altLang="zh-TW" sz="4000" b="1" dirty="0" smtClean="0">
                <a:solidFill>
                  <a:schemeClr val="tx2">
                    <a:lumMod val="75000"/>
                  </a:schemeClr>
                </a:solidFill>
                <a:effectLst>
                  <a:outerShdw blurRad="38100" dist="38100" dir="2700000" algn="tl">
                    <a:srgbClr val="000000">
                      <a:alpha val="43137"/>
                    </a:srgbClr>
                  </a:outerShdw>
                </a:effectLst>
              </a:rPr>
              <a:t>體育</a:t>
            </a:r>
            <a:r>
              <a:rPr lang="zh-TW" altLang="zh-TW" sz="4000" b="1" dirty="0">
                <a:solidFill>
                  <a:schemeClr val="tx2">
                    <a:lumMod val="75000"/>
                  </a:schemeClr>
                </a:solidFill>
                <a:effectLst>
                  <a:outerShdw blurRad="38100" dist="38100" dir="2700000" algn="tl">
                    <a:srgbClr val="000000">
                      <a:alpha val="43137"/>
                    </a:srgbClr>
                  </a:outerShdw>
                </a:effectLst>
              </a:rPr>
              <a:t>班</a:t>
            </a:r>
            <a:endParaRPr lang="zh-TW" altLang="en-US" sz="4000" b="1" dirty="0" smtClean="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9A4A882-0454-45D2-AC70-7322C8F49187}" type="slidenum">
              <a:rPr kumimoji="0" lang="en-US" altLang="zh-TW" smtClean="0">
                <a:latin typeface="Verdana" pitchFamily="34" charset="0"/>
              </a:rPr>
              <a:pPr eaLnBrk="1" hangingPunct="1"/>
              <a:t>29</a:t>
            </a:fld>
            <a:endParaRPr kumimoji="0" lang="en-US" altLang="zh-TW" smtClean="0">
              <a:latin typeface="Verdana" pitchFamily="34" charset="0"/>
            </a:endParaRPr>
          </a:p>
        </p:txBody>
      </p:sp>
      <p:sp>
        <p:nvSpPr>
          <p:cNvPr id="4099" name="Rectangle 3"/>
          <p:cNvSpPr>
            <a:spLocks noChangeArrowheads="1"/>
          </p:cNvSpPr>
          <p:nvPr/>
        </p:nvSpPr>
        <p:spPr bwMode="auto">
          <a:xfrm>
            <a:off x="323850" y="1052513"/>
            <a:ext cx="3816350" cy="55324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90000" tIns="46800" rIns="90000" bIns="46800">
            <a:spAutoFit/>
          </a:bodyPr>
          <a:lstStyle/>
          <a:p>
            <a:pPr>
              <a:spcBef>
                <a:spcPts val="500"/>
              </a:spcBef>
              <a:spcAft>
                <a:spcPts val="500"/>
              </a:spcAft>
              <a:defRPr/>
            </a:pPr>
            <a:r>
              <a:rPr lang="zh-TW" altLang="en-US" sz="2100" b="1" dirty="0">
                <a:solidFill>
                  <a:srgbClr val="000099"/>
                </a:solidFill>
                <a:latin typeface="標楷體" pitchFamily="65" charset="-120"/>
                <a:ea typeface="標楷體" pitchFamily="65" charset="-120"/>
              </a:rPr>
              <a:t>◎校校提供免試入學名額：</a:t>
            </a:r>
          </a:p>
          <a:p>
            <a:pPr>
              <a:spcBef>
                <a:spcPts val="0"/>
              </a:spcBef>
              <a:spcAft>
                <a:spcPts val="0"/>
              </a:spcAft>
              <a:defRPr/>
            </a:pPr>
            <a:r>
              <a:rPr lang="zh-TW" altLang="en-US" sz="2100" b="1" dirty="0">
                <a:solidFill>
                  <a:srgbClr val="000099"/>
                </a:solidFill>
                <a:latin typeface="標楷體" pitchFamily="65" charset="-120"/>
                <a:ea typeface="標楷體" pitchFamily="65" charset="-120"/>
              </a:rPr>
              <a:t>　</a:t>
            </a:r>
            <a:r>
              <a:rPr lang="en-US" altLang="zh-TW" sz="2100" b="1" dirty="0">
                <a:solidFill>
                  <a:srgbClr val="000099"/>
                </a:solidFill>
                <a:latin typeface="標楷體" pitchFamily="65" charset="-120"/>
                <a:ea typeface="標楷體" pitchFamily="65" charset="-120"/>
              </a:rPr>
              <a:t>1.</a:t>
            </a:r>
            <a:r>
              <a:rPr lang="zh-TW" altLang="en-US" sz="2100" b="1" dirty="0">
                <a:solidFill>
                  <a:srgbClr val="000099"/>
                </a:solidFill>
                <a:latin typeface="標楷體" pitchFamily="65" charset="-120"/>
                <a:ea typeface="標楷體" pitchFamily="65" charset="-120"/>
              </a:rPr>
              <a:t>五專招生學校現有</a:t>
            </a:r>
            <a:r>
              <a:rPr lang="en-US" altLang="zh-TW" sz="2100" b="1" dirty="0">
                <a:solidFill>
                  <a:srgbClr val="000099"/>
                </a:solidFill>
                <a:latin typeface="標楷體" pitchFamily="65" charset="-120"/>
                <a:ea typeface="標楷體" pitchFamily="65" charset="-120"/>
              </a:rPr>
              <a:t>42</a:t>
            </a:r>
            <a:r>
              <a:rPr lang="zh-TW" altLang="en-US" sz="2100" b="1" dirty="0">
                <a:solidFill>
                  <a:srgbClr val="000099"/>
                </a:solidFill>
                <a:latin typeface="標楷體" pitchFamily="65" charset="-120"/>
                <a:ea typeface="標楷體" pitchFamily="65" charset="-120"/>
              </a:rPr>
              <a:t>校，</a:t>
            </a:r>
          </a:p>
          <a:p>
            <a:pPr>
              <a:spcBef>
                <a:spcPts val="0"/>
              </a:spcBef>
              <a:spcAft>
                <a:spcPts val="0"/>
              </a:spcAft>
              <a:defRPr/>
            </a:pPr>
            <a:r>
              <a:rPr lang="zh-TW" altLang="en-US" sz="2100" b="1" dirty="0">
                <a:solidFill>
                  <a:srgbClr val="000099"/>
                </a:solidFill>
                <a:latin typeface="標楷體" pitchFamily="65" charset="-120"/>
                <a:ea typeface="標楷體" pitchFamily="65" charset="-120"/>
              </a:rPr>
              <a:t>  　總招生名額約</a:t>
            </a:r>
            <a:r>
              <a:rPr lang="en-US" altLang="zh-TW" sz="2100" b="1" dirty="0">
                <a:solidFill>
                  <a:srgbClr val="000099"/>
                </a:solidFill>
                <a:latin typeface="標楷體" pitchFamily="65" charset="-120"/>
                <a:ea typeface="標楷體" pitchFamily="65" charset="-120"/>
              </a:rPr>
              <a:t>2</a:t>
            </a:r>
            <a:r>
              <a:rPr lang="zh-TW" altLang="en-US" sz="2100" b="1" dirty="0">
                <a:solidFill>
                  <a:srgbClr val="000099"/>
                </a:solidFill>
                <a:latin typeface="標楷體" pitchFamily="65" charset="-120"/>
                <a:ea typeface="標楷體" pitchFamily="65" charset="-120"/>
              </a:rPr>
              <a:t>萬名。</a:t>
            </a:r>
          </a:p>
          <a:p>
            <a:pPr>
              <a:spcBef>
                <a:spcPts val="0"/>
              </a:spcBef>
              <a:spcAft>
                <a:spcPts val="0"/>
              </a:spcAft>
              <a:defRPr/>
            </a:pPr>
            <a:r>
              <a:rPr lang="zh-TW" altLang="en-US" sz="2100" b="1" dirty="0">
                <a:solidFill>
                  <a:srgbClr val="000099"/>
                </a:solidFill>
                <a:latin typeface="標楷體" pitchFamily="65" charset="-120"/>
                <a:ea typeface="標楷體" pitchFamily="65" charset="-120"/>
              </a:rPr>
              <a:t>  </a:t>
            </a:r>
            <a:r>
              <a:rPr lang="en-US" altLang="zh-TW" sz="2100" b="1" dirty="0">
                <a:solidFill>
                  <a:srgbClr val="000099"/>
                </a:solidFill>
                <a:latin typeface="標楷體" pitchFamily="65" charset="-120"/>
                <a:ea typeface="標楷體" pitchFamily="65" charset="-120"/>
              </a:rPr>
              <a:t>2.</a:t>
            </a:r>
            <a:r>
              <a:rPr lang="zh-TW" altLang="en-US" sz="2100" b="1" dirty="0">
                <a:solidFill>
                  <a:srgbClr val="FF3300"/>
                </a:solidFill>
                <a:latin typeface="標楷體" pitchFamily="65" charset="-120"/>
                <a:ea typeface="標楷體" pitchFamily="65" charset="-120"/>
              </a:rPr>
              <a:t>每校均提供免試入學招生</a:t>
            </a:r>
          </a:p>
          <a:p>
            <a:pPr>
              <a:spcBef>
                <a:spcPts val="0"/>
              </a:spcBef>
              <a:spcAft>
                <a:spcPts val="0"/>
              </a:spcAft>
              <a:defRPr/>
            </a:pPr>
            <a:r>
              <a:rPr lang="zh-TW" altLang="en-US" sz="2100" b="1" dirty="0">
                <a:solidFill>
                  <a:srgbClr val="FF3300"/>
                </a:solidFill>
                <a:latin typeface="標楷體" pitchFamily="65" charset="-120"/>
                <a:ea typeface="標楷體" pitchFamily="65" charset="-120"/>
              </a:rPr>
              <a:t>    名額</a:t>
            </a:r>
            <a:r>
              <a:rPr lang="zh-TW" altLang="en-US" sz="2100" b="1" dirty="0">
                <a:solidFill>
                  <a:srgbClr val="000099"/>
                </a:solidFill>
                <a:latin typeface="標楷體" pitchFamily="65" charset="-120"/>
                <a:ea typeface="標楷體" pitchFamily="65" charset="-120"/>
              </a:rPr>
              <a:t>，</a:t>
            </a:r>
            <a:r>
              <a:rPr lang="en-US" altLang="zh-TW" sz="2100" b="1" dirty="0">
                <a:solidFill>
                  <a:srgbClr val="000099"/>
                </a:solidFill>
                <a:latin typeface="標楷體" pitchFamily="65" charset="-120"/>
                <a:ea typeface="標楷體" pitchFamily="65" charset="-120"/>
              </a:rPr>
              <a:t>103</a:t>
            </a:r>
            <a:r>
              <a:rPr lang="zh-TW" altLang="en-US" sz="2100" b="1" dirty="0">
                <a:solidFill>
                  <a:srgbClr val="000099"/>
                </a:solidFill>
                <a:latin typeface="標楷體" pitchFamily="65" charset="-120"/>
                <a:ea typeface="標楷體" pitchFamily="65" charset="-120"/>
              </a:rPr>
              <a:t>學年度預計提</a:t>
            </a:r>
          </a:p>
          <a:p>
            <a:pPr>
              <a:spcBef>
                <a:spcPts val="0"/>
              </a:spcBef>
              <a:spcAft>
                <a:spcPts val="0"/>
              </a:spcAft>
              <a:defRPr/>
            </a:pPr>
            <a:r>
              <a:rPr lang="zh-TW" altLang="en-US" sz="2100" b="1" dirty="0">
                <a:solidFill>
                  <a:srgbClr val="000099"/>
                </a:solidFill>
                <a:latin typeface="標楷體" pitchFamily="65" charset="-120"/>
                <a:ea typeface="標楷體" pitchFamily="65" charset="-120"/>
              </a:rPr>
              <a:t>    供約</a:t>
            </a:r>
            <a:r>
              <a:rPr lang="en-US" altLang="zh-TW" sz="2100" b="1" dirty="0">
                <a:solidFill>
                  <a:srgbClr val="000099"/>
                </a:solidFill>
                <a:latin typeface="標楷體" pitchFamily="65" charset="-120"/>
                <a:ea typeface="標楷體" pitchFamily="65" charset="-120"/>
              </a:rPr>
              <a:t>1</a:t>
            </a:r>
            <a:r>
              <a:rPr lang="zh-TW" altLang="en-US" sz="2100" b="1" dirty="0">
                <a:solidFill>
                  <a:srgbClr val="000099"/>
                </a:solidFill>
                <a:latin typeface="標楷體" pitchFamily="65" charset="-120"/>
                <a:ea typeface="標楷體" pitchFamily="65" charset="-120"/>
              </a:rPr>
              <a:t>萬</a:t>
            </a:r>
            <a:r>
              <a:rPr lang="en-US" altLang="zh-TW" sz="2100" b="1" dirty="0">
                <a:solidFill>
                  <a:srgbClr val="000099"/>
                </a:solidFill>
                <a:latin typeface="標楷體" pitchFamily="65" charset="-120"/>
                <a:ea typeface="標楷體" pitchFamily="65" charset="-120"/>
              </a:rPr>
              <a:t>5,000</a:t>
            </a:r>
            <a:r>
              <a:rPr lang="zh-TW" altLang="en-US" sz="2100" b="1" dirty="0">
                <a:solidFill>
                  <a:srgbClr val="000099"/>
                </a:solidFill>
                <a:latin typeface="標楷體" pitchFamily="65" charset="-120"/>
                <a:ea typeface="標楷體" pitchFamily="65" charset="-120"/>
              </a:rPr>
              <a:t>名。</a:t>
            </a:r>
          </a:p>
          <a:p>
            <a:pPr>
              <a:spcBef>
                <a:spcPts val="1800"/>
              </a:spcBef>
              <a:spcAft>
                <a:spcPts val="500"/>
              </a:spcAft>
              <a:defRPr/>
            </a:pPr>
            <a:r>
              <a:rPr lang="zh-TW" altLang="en-US" sz="2100" b="1" dirty="0">
                <a:solidFill>
                  <a:srgbClr val="000099"/>
                </a:solidFill>
                <a:latin typeface="標楷體" pitchFamily="65" charset="-120"/>
                <a:ea typeface="標楷體" pitchFamily="65" charset="-120"/>
              </a:rPr>
              <a:t>◎五專學制特色：</a:t>
            </a:r>
          </a:p>
          <a:p>
            <a:pPr>
              <a:spcBef>
                <a:spcPts val="0"/>
              </a:spcBef>
              <a:spcAft>
                <a:spcPts val="0"/>
              </a:spcAft>
              <a:defRPr/>
            </a:pPr>
            <a:r>
              <a:rPr lang="en-US" altLang="zh-TW" sz="2100" b="1" dirty="0">
                <a:solidFill>
                  <a:srgbClr val="000099"/>
                </a:solidFill>
                <a:latin typeface="標楷體" pitchFamily="65" charset="-120"/>
                <a:ea typeface="標楷體" pitchFamily="65" charset="-120"/>
              </a:rPr>
              <a:t>  1.</a:t>
            </a:r>
            <a:r>
              <a:rPr lang="zh-TW" altLang="en-US" sz="2100" b="1" dirty="0">
                <a:solidFill>
                  <a:srgbClr val="000099"/>
                </a:solidFill>
                <a:latin typeface="標楷體" pitchFamily="65" charset="-120"/>
                <a:ea typeface="標楷體" pitchFamily="65" charset="-120"/>
              </a:rPr>
              <a:t>類科多元</a:t>
            </a:r>
          </a:p>
          <a:p>
            <a:pPr>
              <a:spcBef>
                <a:spcPts val="0"/>
              </a:spcBef>
              <a:spcAft>
                <a:spcPts val="0"/>
              </a:spcAft>
              <a:defRPr/>
            </a:pPr>
            <a:r>
              <a:rPr lang="zh-TW" altLang="en-US" sz="2100" b="1" dirty="0">
                <a:solidFill>
                  <a:srgbClr val="000099"/>
                </a:solidFill>
                <a:latin typeface="標楷體" pitchFamily="65" charset="-120"/>
                <a:ea typeface="標楷體" pitchFamily="65" charset="-120"/>
              </a:rPr>
              <a:t>　</a:t>
            </a:r>
            <a:r>
              <a:rPr lang="en-US" altLang="zh-TW" sz="2100" b="1" dirty="0">
                <a:solidFill>
                  <a:srgbClr val="000099"/>
                </a:solidFill>
                <a:latin typeface="標楷體" pitchFamily="65" charset="-120"/>
                <a:ea typeface="標楷體" pitchFamily="65" charset="-120"/>
              </a:rPr>
              <a:t>2.</a:t>
            </a:r>
            <a:r>
              <a:rPr lang="zh-TW" altLang="en-US" sz="2100" b="1" dirty="0">
                <a:solidFill>
                  <a:srgbClr val="000099"/>
                </a:solidFill>
                <a:latin typeface="標楷體" pitchFamily="65" charset="-120"/>
                <a:ea typeface="標楷體" pitchFamily="65" charset="-120"/>
              </a:rPr>
              <a:t>強調「務實致用」 </a:t>
            </a:r>
          </a:p>
          <a:p>
            <a:pPr>
              <a:spcBef>
                <a:spcPts val="0"/>
              </a:spcBef>
              <a:spcAft>
                <a:spcPts val="0"/>
              </a:spcAft>
              <a:defRPr/>
            </a:pPr>
            <a:r>
              <a:rPr lang="zh-TW" altLang="en-US" sz="2100" b="1" dirty="0">
                <a:solidFill>
                  <a:srgbClr val="000099"/>
                </a:solidFill>
                <a:latin typeface="標楷體" pitchFamily="65" charset="-120"/>
                <a:ea typeface="標楷體" pitchFamily="65" charset="-120"/>
              </a:rPr>
              <a:t>　</a:t>
            </a:r>
            <a:r>
              <a:rPr lang="en-US" altLang="zh-TW" sz="2100" b="1" dirty="0">
                <a:solidFill>
                  <a:srgbClr val="000099"/>
                </a:solidFill>
                <a:latin typeface="標楷體" pitchFamily="65" charset="-120"/>
                <a:ea typeface="標楷體" pitchFamily="65" charset="-120"/>
              </a:rPr>
              <a:t>3.</a:t>
            </a:r>
            <a:r>
              <a:rPr lang="zh-TW" altLang="en-US" sz="2100" b="1" dirty="0">
                <a:solidFill>
                  <a:srgbClr val="000099"/>
                </a:solidFill>
                <a:latin typeface="標楷體" pitchFamily="65" charset="-120"/>
                <a:ea typeface="標楷體" pitchFamily="65" charset="-120"/>
              </a:rPr>
              <a:t>兼顧升學與就業</a:t>
            </a:r>
          </a:p>
          <a:p>
            <a:pPr>
              <a:spcBef>
                <a:spcPts val="0"/>
              </a:spcBef>
              <a:spcAft>
                <a:spcPts val="0"/>
              </a:spcAft>
              <a:defRPr/>
            </a:pPr>
            <a:r>
              <a:rPr lang="zh-TW" altLang="en-US" sz="2100" b="1" dirty="0">
                <a:solidFill>
                  <a:srgbClr val="000099"/>
                </a:solidFill>
                <a:latin typeface="標楷體" pitchFamily="65" charset="-120"/>
                <a:ea typeface="標楷體" pitchFamily="65" charset="-120"/>
              </a:rPr>
              <a:t>　</a:t>
            </a:r>
            <a:r>
              <a:rPr lang="en-US" altLang="zh-TW" sz="2100" b="1" dirty="0">
                <a:solidFill>
                  <a:srgbClr val="000099"/>
                </a:solidFill>
                <a:latin typeface="標楷體" pitchFamily="65" charset="-120"/>
                <a:ea typeface="標楷體" pitchFamily="65" charset="-120"/>
              </a:rPr>
              <a:t>4.</a:t>
            </a:r>
            <a:r>
              <a:rPr lang="zh-TW" altLang="en-US" sz="2100" b="1" dirty="0">
                <a:solidFill>
                  <a:srgbClr val="000099"/>
                </a:solidFill>
                <a:latin typeface="標楷體" pitchFamily="65" charset="-120"/>
                <a:ea typeface="標楷體" pitchFamily="65" charset="-120"/>
              </a:rPr>
              <a:t>定期評鑑，確保品質</a:t>
            </a:r>
            <a:r>
              <a:rPr lang="zh-TW" altLang="en-US" sz="2000" b="1" dirty="0">
                <a:solidFill>
                  <a:srgbClr val="000099"/>
                </a:solidFill>
                <a:latin typeface="標楷體" pitchFamily="65" charset="-120"/>
                <a:ea typeface="標楷體" pitchFamily="65" charset="-120"/>
              </a:rPr>
              <a:t> </a:t>
            </a:r>
            <a:endParaRPr lang="en-US" altLang="zh-TW" sz="2000" b="1" dirty="0">
              <a:solidFill>
                <a:srgbClr val="000099"/>
              </a:solidFill>
              <a:latin typeface="標楷體" pitchFamily="65" charset="-120"/>
              <a:ea typeface="標楷體" pitchFamily="65" charset="-120"/>
            </a:endParaRPr>
          </a:p>
          <a:p>
            <a:pPr marL="266700" indent="-266700">
              <a:spcBef>
                <a:spcPts val="1800"/>
              </a:spcBef>
              <a:spcAft>
                <a:spcPts val="500"/>
              </a:spcAft>
              <a:defRPr/>
            </a:pPr>
            <a:r>
              <a:rPr lang="zh-TW" altLang="en-US" sz="2100" b="1" dirty="0">
                <a:solidFill>
                  <a:srgbClr val="000099"/>
                </a:solidFill>
                <a:latin typeface="標楷體" pitchFamily="65" charset="-120"/>
                <a:ea typeface="標楷體" pitchFamily="65" charset="-120"/>
              </a:rPr>
              <a:t>◎五專學校及類科等資訊可至技專校院招生策進總會網站</a:t>
            </a:r>
            <a:r>
              <a:rPr lang="en-US" altLang="zh-TW" sz="2100" b="1" dirty="0">
                <a:solidFill>
                  <a:srgbClr val="000099"/>
                </a:solidFill>
                <a:latin typeface="標楷體" pitchFamily="65" charset="-120"/>
                <a:ea typeface="標楷體" pitchFamily="65" charset="-120"/>
              </a:rPr>
              <a:t>(http://www.techadmi.edu.tw)</a:t>
            </a:r>
            <a:r>
              <a:rPr lang="zh-TW" altLang="en-US" sz="2100" b="1" dirty="0">
                <a:solidFill>
                  <a:srgbClr val="000099"/>
                </a:solidFill>
                <a:latin typeface="標楷體" pitchFamily="65" charset="-120"/>
                <a:ea typeface="標楷體" pitchFamily="65" charset="-120"/>
              </a:rPr>
              <a:t>查詢。</a:t>
            </a:r>
            <a:endParaRPr lang="en-US" altLang="zh-TW" sz="2100" b="1" dirty="0">
              <a:solidFill>
                <a:srgbClr val="000099"/>
              </a:solidFill>
              <a:latin typeface="標楷體" pitchFamily="65" charset="-120"/>
              <a:ea typeface="標楷體" pitchFamily="65" charset="-120"/>
            </a:endParaRPr>
          </a:p>
        </p:txBody>
      </p:sp>
      <p:sp>
        <p:nvSpPr>
          <p:cNvPr id="47108" name="Rectangle 3"/>
          <p:cNvSpPr>
            <a:spLocks noChangeArrowheads="1"/>
          </p:cNvSpPr>
          <p:nvPr/>
        </p:nvSpPr>
        <p:spPr bwMode="auto">
          <a:xfrm>
            <a:off x="395288" y="188913"/>
            <a:ext cx="8353425" cy="647700"/>
          </a:xfrm>
          <a:prstGeom prst="rect">
            <a:avLst/>
          </a:prstGeom>
          <a:solidFill>
            <a:srgbClr val="CCECFF">
              <a:alpha val="50195"/>
            </a:srgbClr>
          </a:solidFill>
          <a:ln w="28575" algn="ctr">
            <a:solidFill>
              <a:srgbClr val="003366"/>
            </a:solidFill>
            <a:prstDash val="sysDot"/>
            <a:miter lim="800000"/>
            <a:headEnd/>
            <a:tailEnd/>
          </a:ln>
        </p:spPr>
        <p:txBody>
          <a:bodyPr anchor="ctr"/>
          <a:lstStyle/>
          <a:p>
            <a:pPr algn="ctr">
              <a:defRPr/>
            </a:pPr>
            <a:r>
              <a:rPr lang="zh-TW" altLang="en-US" sz="42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五專招生學校</a:t>
            </a:r>
            <a:r>
              <a:rPr lang="en-US" altLang="zh-TW" sz="42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42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校校有特色</a:t>
            </a:r>
            <a:r>
              <a:rPr lang="zh-TW" altLang="en-US" b="1" dirty="0">
                <a:effectLst>
                  <a:outerShdw blurRad="38100" dist="38100" dir="2700000" algn="tl">
                    <a:srgbClr val="000000">
                      <a:alpha val="43137"/>
                    </a:srgbClr>
                  </a:outerShdw>
                </a:effectLst>
                <a:latin typeface="標楷體" pitchFamily="65" charset="-120"/>
                <a:ea typeface="標楷體" pitchFamily="65" charset="-120"/>
              </a:rPr>
              <a:t> </a:t>
            </a:r>
          </a:p>
        </p:txBody>
      </p:sp>
      <p:graphicFrame>
        <p:nvGraphicFramePr>
          <p:cNvPr id="33797" name="物件 59402"/>
          <p:cNvGraphicFramePr>
            <a:graphicFrameLocks noChangeAspect="1"/>
          </p:cNvGraphicFramePr>
          <p:nvPr/>
        </p:nvGraphicFramePr>
        <p:xfrm>
          <a:off x="3708400" y="908050"/>
          <a:ext cx="5256213" cy="5710238"/>
        </p:xfrm>
        <a:graphic>
          <a:graphicData uri="http://schemas.openxmlformats.org/presentationml/2006/ole">
            <mc:AlternateContent xmlns:mc="http://schemas.openxmlformats.org/markup-compatibility/2006">
              <mc:Choice xmlns:v="urn:schemas-microsoft-com:vml" Requires="v">
                <p:oleObj spid="_x0000_s33821" name="Document" r:id="rId3" imgW="7035452" imgH="8452288" progId="Word.Document.8">
                  <p:embed/>
                </p:oleObj>
              </mc:Choice>
              <mc:Fallback>
                <p:oleObj name="Document" r:id="rId3" imgW="7035452" imgH="8452288" progId="Word.Document.8">
                  <p:embed/>
                  <p:pic>
                    <p:nvPicPr>
                      <p:cNvPr id="0" name="物件 594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908050"/>
                        <a:ext cx="5256213"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F63623B-6642-49D7-9C0C-7EF6BA4645B8}" type="slidenum">
              <a:rPr lang="zh-TW" altLang="en-US" smtClean="0"/>
              <a:pPr eaLnBrk="1" hangingPunct="1"/>
              <a:t>3</a:t>
            </a:fld>
            <a:endParaRPr lang="zh-TW" altLang="en-US" smtClean="0"/>
          </a:p>
        </p:txBody>
      </p:sp>
      <p:sp>
        <p:nvSpPr>
          <p:cNvPr id="3" name="內容版面配置區 2"/>
          <p:cNvSpPr>
            <a:spLocks noGrp="1"/>
          </p:cNvSpPr>
          <p:nvPr>
            <p:ph idx="1"/>
          </p:nvPr>
        </p:nvSpPr>
        <p:spPr>
          <a:xfrm>
            <a:off x="2195513" y="2330450"/>
            <a:ext cx="4756150" cy="1079500"/>
          </a:xfrm>
        </p:spPr>
        <p:txBody>
          <a:bodyPr rtlCol="0">
            <a:normAutofit/>
          </a:bodyPr>
          <a:lstStyle/>
          <a:p>
            <a:pPr eaLnBrk="1" fontAlgn="auto" hangingPunct="1">
              <a:spcBef>
                <a:spcPts val="1800"/>
              </a:spcBef>
              <a:spcAft>
                <a:spcPts val="0"/>
              </a:spcAft>
              <a:defRPr/>
            </a:pPr>
            <a:r>
              <a:rPr lang="zh-TW" altLang="en-US" sz="4800" b="1" dirty="0" smtClean="0">
                <a:solidFill>
                  <a:srgbClr val="000099"/>
                </a:solidFill>
                <a:effectLst>
                  <a:outerShdw blurRad="38100" dist="38100" dir="2700000" algn="tl">
                    <a:srgbClr val="000000">
                      <a:alpha val="43137"/>
                    </a:srgbClr>
                  </a:outerShdw>
                </a:effectLst>
              </a:rPr>
              <a:t>全國性議題</a:t>
            </a:r>
            <a:endParaRPr lang="zh-TW" altLang="en-US" sz="4800" b="1" dirty="0">
              <a:solidFill>
                <a:srgbClr val="000099"/>
              </a:solidFill>
              <a:effectLst>
                <a:outerShdw blurRad="38100" dist="38100" dir="2700000" algn="tl">
                  <a:srgbClr val="000000">
                    <a:alpha val="43137"/>
                  </a:srgbClr>
                </a:outerShdw>
              </a:effectLst>
            </a:endParaRPr>
          </a:p>
        </p:txBody>
      </p:sp>
      <p:pic>
        <p:nvPicPr>
          <p:cNvPr id="7172" name="圖片 3"/>
          <p:cNvPicPr>
            <a:picLocks noChangeAspect="1"/>
          </p:cNvPicPr>
          <p:nvPr/>
        </p:nvPicPr>
        <p:blipFill>
          <a:blip r:embed="rId2">
            <a:extLst>
              <a:ext uri="{28A0092B-C50C-407E-A947-70E740481C1C}">
                <a14:useLocalDpi xmlns:a14="http://schemas.microsoft.com/office/drawing/2010/main" val="0"/>
              </a:ext>
            </a:extLst>
          </a:blip>
          <a:srcRect l="27995" t="15233" r="28389" b="46558"/>
          <a:stretch>
            <a:fillRect/>
          </a:stretch>
        </p:blipFill>
        <p:spPr bwMode="auto">
          <a:xfrm>
            <a:off x="3492500" y="3409950"/>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35644B0-D8C3-4C14-A39C-816226406A27}" type="slidenum">
              <a:rPr kumimoji="0" lang="en-US" altLang="zh-TW" smtClean="0">
                <a:latin typeface="標楷體" pitchFamily="65" charset="-120"/>
                <a:ea typeface="標楷體" pitchFamily="65" charset="-120"/>
              </a:rPr>
              <a:pPr eaLnBrk="1" hangingPunct="1"/>
              <a:t>30</a:t>
            </a:fld>
            <a:endParaRPr kumimoji="0" lang="en-US" altLang="zh-TW" smtClean="0">
              <a:latin typeface="標楷體" pitchFamily="65" charset="-120"/>
              <a:ea typeface="標楷體" pitchFamily="65" charset="-120"/>
            </a:endParaRPr>
          </a:p>
        </p:txBody>
      </p:sp>
      <p:sp>
        <p:nvSpPr>
          <p:cNvPr id="409603" name="Rectangle 3"/>
          <p:cNvSpPr>
            <a:spLocks noChangeArrowheads="1"/>
          </p:cNvSpPr>
          <p:nvPr/>
        </p:nvSpPr>
        <p:spPr bwMode="auto">
          <a:xfrm>
            <a:off x="468313" y="1125538"/>
            <a:ext cx="8280400" cy="5300662"/>
          </a:xfrm>
          <a:prstGeom prst="rect">
            <a:avLst/>
          </a:prstGeom>
          <a:noFill/>
          <a:ln>
            <a:noFill/>
          </a:ln>
          <a:effectLst/>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90000" tIns="46800" rIns="90000" bIns="46800" anchor="ctr">
            <a:spAutoFit/>
          </a:bodyPr>
          <a:lstStyle/>
          <a:p>
            <a:pPr marL="625475" indent="-625475">
              <a:lnSpc>
                <a:spcPts val="2600"/>
              </a:lnSpc>
              <a:spcBef>
                <a:spcPts val="600"/>
              </a:spcBef>
              <a:defRPr/>
            </a:pPr>
            <a:r>
              <a:rPr lang="zh-TW" altLang="en-US" sz="2500" b="1" dirty="0">
                <a:latin typeface="標楷體" pitchFamily="65" charset="-120"/>
                <a:ea typeface="標楷體" pitchFamily="65" charset="-120"/>
              </a:rPr>
              <a:t>一</a:t>
            </a:r>
            <a:r>
              <a:rPr lang="en-US" altLang="en-US" sz="2500" b="1" dirty="0">
                <a:latin typeface="標楷體" pitchFamily="65" charset="-120"/>
                <a:ea typeface="標楷體" pitchFamily="65" charset="-120"/>
              </a:rPr>
              <a:t>、</a:t>
            </a:r>
            <a:r>
              <a:rPr lang="zh-TW" altLang="en-US" sz="2500" b="1" dirty="0">
                <a:solidFill>
                  <a:srgbClr val="9900CC"/>
                </a:solidFill>
                <a:latin typeface="標楷體" pitchFamily="65" charset="-120"/>
                <a:ea typeface="標楷體" pitchFamily="65" charset="-120"/>
              </a:rPr>
              <a:t>五專免試就學區為全國一區</a:t>
            </a:r>
            <a:r>
              <a:rPr lang="zh-TW" altLang="en-US" sz="2500" b="1" dirty="0">
                <a:latin typeface="標楷體" pitchFamily="65" charset="-120"/>
                <a:ea typeface="標楷體" pitchFamily="65" charset="-120"/>
              </a:rPr>
              <a:t>：考量五專招生學校分散性及類科特殊等因素，免試就學區為全國一區。</a:t>
            </a:r>
          </a:p>
          <a:p>
            <a:pPr>
              <a:lnSpc>
                <a:spcPts val="2600"/>
              </a:lnSpc>
              <a:spcBef>
                <a:spcPts val="600"/>
              </a:spcBef>
              <a:defRPr/>
            </a:pPr>
            <a:r>
              <a:rPr lang="zh-TW" altLang="en-US" sz="2500" b="1" dirty="0">
                <a:latin typeface="標楷體" pitchFamily="65" charset="-120"/>
                <a:ea typeface="標楷體" pitchFamily="65" charset="-120"/>
              </a:rPr>
              <a:t>二</a:t>
            </a:r>
            <a:r>
              <a:rPr lang="en-US" altLang="en-US" sz="2500" b="1" dirty="0">
                <a:latin typeface="標楷體" pitchFamily="65" charset="-120"/>
                <a:ea typeface="標楷體" pitchFamily="65" charset="-120"/>
              </a:rPr>
              <a:t>、</a:t>
            </a:r>
            <a:r>
              <a:rPr lang="zh-TW" altLang="en-US" sz="2500" b="1" dirty="0">
                <a:solidFill>
                  <a:srgbClr val="9900CC"/>
                </a:solidFill>
                <a:latin typeface="標楷體" pitchFamily="65" charset="-120"/>
                <a:ea typeface="標楷體" pitchFamily="65" charset="-120"/>
              </a:rPr>
              <a:t>逐年提高免試入學招生名額</a:t>
            </a:r>
            <a:r>
              <a:rPr lang="zh-TW" altLang="en-US" sz="2500" b="1" dirty="0">
                <a:latin typeface="標楷體" pitchFamily="65" charset="-120"/>
                <a:ea typeface="標楷體" pitchFamily="65" charset="-120"/>
              </a:rPr>
              <a:t>：</a:t>
            </a:r>
          </a:p>
          <a:p>
            <a:pPr marL="406400" indent="-11113">
              <a:lnSpc>
                <a:spcPts val="2600"/>
              </a:lnSpc>
              <a:spcBef>
                <a:spcPts val="600"/>
              </a:spcBef>
              <a:defRPr/>
            </a:pPr>
            <a:endParaRPr lang="en-US" altLang="zh-TW" sz="3000" dirty="0">
              <a:solidFill>
                <a:srgbClr val="0000FF"/>
              </a:solidFill>
              <a:latin typeface="標楷體" pitchFamily="65" charset="-120"/>
              <a:ea typeface="標楷體" pitchFamily="65" charset="-120"/>
            </a:endParaRPr>
          </a:p>
          <a:p>
            <a:pPr marL="355600" indent="-355600">
              <a:lnSpc>
                <a:spcPts val="2600"/>
              </a:lnSpc>
              <a:spcBef>
                <a:spcPts val="600"/>
              </a:spcBef>
              <a:defRPr/>
            </a:pPr>
            <a:endParaRPr lang="en-US" altLang="zh-TW" sz="2500" dirty="0">
              <a:solidFill>
                <a:srgbClr val="000000"/>
              </a:solidFill>
              <a:latin typeface="標楷體" pitchFamily="65" charset="-120"/>
              <a:ea typeface="標楷體" pitchFamily="65" charset="-120"/>
            </a:endParaRPr>
          </a:p>
          <a:p>
            <a:pPr marL="625475" indent="-625475">
              <a:lnSpc>
                <a:spcPts val="2600"/>
              </a:lnSpc>
              <a:spcBef>
                <a:spcPts val="600"/>
              </a:spcBef>
              <a:defRPr/>
            </a:pPr>
            <a:r>
              <a:rPr lang="zh-TW" altLang="en-US" sz="2500" b="1" dirty="0">
                <a:solidFill>
                  <a:srgbClr val="000000"/>
                </a:solidFill>
                <a:latin typeface="標楷體" pitchFamily="65" charset="-120"/>
                <a:ea typeface="標楷體" pitchFamily="65" charset="-120"/>
              </a:rPr>
              <a:t>三、五專學校應組成聯合免試入學招生委員會，共同規劃免試入學推動事宜。</a:t>
            </a:r>
            <a:endParaRPr lang="en-US" altLang="zh-TW" sz="2500" b="1" dirty="0">
              <a:solidFill>
                <a:srgbClr val="000000"/>
              </a:solidFill>
              <a:latin typeface="標楷體" pitchFamily="65" charset="-120"/>
              <a:ea typeface="標楷體" pitchFamily="65" charset="-120"/>
            </a:endParaRPr>
          </a:p>
          <a:p>
            <a:pPr marL="625475" indent="-625475">
              <a:lnSpc>
                <a:spcPts val="2600"/>
              </a:lnSpc>
              <a:spcBef>
                <a:spcPts val="600"/>
              </a:spcBef>
              <a:defRPr/>
            </a:pPr>
            <a:r>
              <a:rPr lang="zh-TW" altLang="en-US" sz="2500" b="1" dirty="0">
                <a:solidFill>
                  <a:srgbClr val="000000"/>
                </a:solidFill>
                <a:latin typeface="標楷體" pitchFamily="65" charset="-120"/>
                <a:ea typeface="標楷體" pitchFamily="65" charset="-120"/>
              </a:rPr>
              <a:t>四、</a:t>
            </a:r>
            <a:r>
              <a:rPr lang="zh-TW" altLang="zh-TW" sz="2500" b="1" dirty="0">
                <a:solidFill>
                  <a:srgbClr val="000000"/>
                </a:solidFill>
                <a:latin typeface="標楷體" pitchFamily="65" charset="-120"/>
                <a:ea typeface="標楷體" pitchFamily="65" charset="-120"/>
              </a:rPr>
              <a:t>學生得同時報名北、中、南各一所五專招生學校，惟應僅得擇其中一</a:t>
            </a:r>
            <a:r>
              <a:rPr lang="zh-TW" altLang="en-US" sz="2500" b="1" dirty="0">
                <a:solidFill>
                  <a:srgbClr val="000000"/>
                </a:solidFill>
                <a:latin typeface="標楷體" pitchFamily="65" charset="-120"/>
                <a:ea typeface="標楷體" pitchFamily="65" charset="-120"/>
              </a:rPr>
              <a:t>所五專學</a:t>
            </a:r>
            <a:r>
              <a:rPr lang="zh-TW" altLang="zh-TW" sz="2500" b="1" dirty="0">
                <a:solidFill>
                  <a:srgbClr val="000000"/>
                </a:solidFill>
                <a:latin typeface="標楷體" pitchFamily="65" charset="-120"/>
                <a:ea typeface="標楷體" pitchFamily="65" charset="-120"/>
              </a:rPr>
              <a:t>校參加現場登記分發報到。</a:t>
            </a:r>
            <a:endParaRPr lang="en-US" altLang="zh-TW" sz="2500" b="1" dirty="0">
              <a:solidFill>
                <a:srgbClr val="000000"/>
              </a:solidFill>
              <a:latin typeface="標楷體" pitchFamily="65" charset="-120"/>
              <a:ea typeface="標楷體" pitchFamily="65" charset="-120"/>
            </a:endParaRPr>
          </a:p>
          <a:p>
            <a:pPr marL="625475" indent="-625475">
              <a:lnSpc>
                <a:spcPts val="2600"/>
              </a:lnSpc>
              <a:spcBef>
                <a:spcPts val="600"/>
              </a:spcBef>
              <a:defRPr/>
            </a:pPr>
            <a:r>
              <a:rPr lang="zh-TW" altLang="en-US" sz="2500" b="1" dirty="0">
                <a:solidFill>
                  <a:srgbClr val="000000"/>
                </a:solidFill>
                <a:latin typeface="標楷體" pitchFamily="65" charset="-120"/>
                <a:ea typeface="標楷體" pitchFamily="65" charset="-120"/>
              </a:rPr>
              <a:t>五、報名人數未超過該校</a:t>
            </a:r>
            <a:r>
              <a:rPr lang="en-US" altLang="zh-TW" sz="2500" b="1" dirty="0">
                <a:solidFill>
                  <a:srgbClr val="000000"/>
                </a:solidFill>
                <a:latin typeface="標楷體" pitchFamily="65" charset="-120"/>
                <a:ea typeface="標楷體" pitchFamily="65" charset="-120"/>
              </a:rPr>
              <a:t>(</a:t>
            </a:r>
            <a:r>
              <a:rPr lang="zh-TW" altLang="en-US" sz="2500" b="1" dirty="0">
                <a:solidFill>
                  <a:srgbClr val="000000"/>
                </a:solidFill>
                <a:latin typeface="標楷體" pitchFamily="65" charset="-120"/>
                <a:ea typeface="標楷體" pitchFamily="65" charset="-120"/>
              </a:rPr>
              <a:t>科、班、組</a:t>
            </a:r>
            <a:r>
              <a:rPr lang="en-US" altLang="zh-TW" sz="2500" b="1" dirty="0">
                <a:solidFill>
                  <a:srgbClr val="000000"/>
                </a:solidFill>
                <a:latin typeface="標楷體" pitchFamily="65" charset="-120"/>
                <a:ea typeface="標楷體" pitchFamily="65" charset="-120"/>
              </a:rPr>
              <a:t>)</a:t>
            </a:r>
            <a:r>
              <a:rPr lang="zh-TW" altLang="en-US" sz="2500" b="1" dirty="0">
                <a:solidFill>
                  <a:srgbClr val="000000"/>
                </a:solidFill>
                <a:latin typeface="標楷體" pitchFamily="65" charset="-120"/>
                <a:ea typeface="標楷體" pitchFamily="65" charset="-120"/>
              </a:rPr>
              <a:t>核定招生名額，全額錄取。超額處理則依據免試入學超額比序項目進行比序，積分高者優先取得分發資格。</a:t>
            </a:r>
            <a:endParaRPr lang="en-US" altLang="zh-TW" sz="2500" b="1" dirty="0">
              <a:solidFill>
                <a:srgbClr val="000000"/>
              </a:solidFill>
              <a:latin typeface="標楷體" pitchFamily="65" charset="-120"/>
              <a:ea typeface="標楷體" pitchFamily="65" charset="-120"/>
            </a:endParaRPr>
          </a:p>
          <a:p>
            <a:pPr marL="625475" indent="-625475">
              <a:lnSpc>
                <a:spcPts val="2600"/>
              </a:lnSpc>
              <a:spcBef>
                <a:spcPts val="600"/>
              </a:spcBef>
              <a:defRPr/>
            </a:pPr>
            <a:r>
              <a:rPr lang="zh-TW" altLang="en-US" sz="2500" b="1" dirty="0">
                <a:solidFill>
                  <a:srgbClr val="000000"/>
                </a:solidFill>
                <a:latin typeface="標楷體" pitchFamily="65" charset="-120"/>
                <a:ea typeface="標楷體" pitchFamily="65" charset="-120"/>
              </a:rPr>
              <a:t>六、如積分完全相同並經同分比序後仍同分同序，則採抽籤方式決定分發順序。  </a:t>
            </a:r>
          </a:p>
        </p:txBody>
      </p:sp>
      <p:sp>
        <p:nvSpPr>
          <p:cNvPr id="34820" name="Rectangle 3"/>
          <p:cNvSpPr>
            <a:spLocks noChangeArrowheads="1"/>
          </p:cNvSpPr>
          <p:nvPr/>
        </p:nvSpPr>
        <p:spPr bwMode="auto">
          <a:xfrm>
            <a:off x="1187450" y="260350"/>
            <a:ext cx="6985000" cy="647700"/>
          </a:xfrm>
          <a:prstGeom prst="rect">
            <a:avLst/>
          </a:prstGeom>
          <a:solidFill>
            <a:srgbClr val="CCECFF">
              <a:alpha val="50195"/>
            </a:srgbClr>
          </a:solidFill>
          <a:ln w="28575" algn="ctr">
            <a:solidFill>
              <a:srgbClr val="003366"/>
            </a:solidFill>
            <a:prstDash val="sysDot"/>
            <a:miter lim="800000"/>
            <a:headEnd/>
            <a:tailEnd/>
          </a:ln>
        </p:spPr>
        <p:txBody>
          <a:bodyPr anchor="ctr"/>
          <a:lstStyle/>
          <a:p>
            <a:pPr algn="ctr"/>
            <a:r>
              <a:rPr lang="zh-TW" altLang="en-US" sz="4200">
                <a:solidFill>
                  <a:srgbClr val="000099"/>
                </a:solidFill>
                <a:latin typeface="標楷體" pitchFamily="65" charset="-120"/>
                <a:ea typeface="標楷體" pitchFamily="65" charset="-120"/>
              </a:rPr>
              <a:t>五專免試入學作業規劃</a:t>
            </a:r>
            <a:endParaRPr lang="en-US" altLang="zh-TW">
              <a:solidFill>
                <a:srgbClr val="000099"/>
              </a:solidFill>
              <a:latin typeface="標楷體" pitchFamily="65" charset="-120"/>
              <a:ea typeface="標楷體"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4007093579"/>
              </p:ext>
            </p:extLst>
          </p:nvPr>
        </p:nvGraphicFramePr>
        <p:xfrm>
          <a:off x="1187450" y="2263775"/>
          <a:ext cx="7200901" cy="876811"/>
        </p:xfrm>
        <a:graphic>
          <a:graphicData uri="http://schemas.openxmlformats.org/drawingml/2006/table">
            <a:tbl>
              <a:tblPr firstRow="1" firstCol="1" lastRow="1" lastCol="1" bandRow="1" bandCol="1">
                <a:tableStyleId>{5C22544A-7EE6-4342-B048-85BDC9FD1C3A}</a:tableStyleId>
              </a:tblPr>
              <a:tblGrid>
                <a:gridCol w="1856022"/>
                <a:gridCol w="1216973"/>
                <a:gridCol w="1413495"/>
                <a:gridCol w="1413495"/>
                <a:gridCol w="1300916"/>
              </a:tblGrid>
              <a:tr h="322074">
                <a:tc>
                  <a:txBody>
                    <a:bodyPr/>
                    <a:lstStyle/>
                    <a:p>
                      <a:pPr>
                        <a:lnSpc>
                          <a:spcPts val="3100"/>
                        </a:lnSpc>
                        <a:spcBef>
                          <a:spcPts val="600"/>
                        </a:spcBef>
                        <a:spcAft>
                          <a:spcPts val="600"/>
                        </a:spcAft>
                      </a:pPr>
                      <a:r>
                        <a:rPr lang="zh-TW" sz="2200" kern="0" dirty="0">
                          <a:solidFill>
                            <a:srgbClr val="000000"/>
                          </a:solidFill>
                          <a:effectLst/>
                          <a:latin typeface="標楷體" pitchFamily="65" charset="-120"/>
                          <a:ea typeface="標楷體" pitchFamily="65" charset="-120"/>
                        </a:rPr>
                        <a:t>學年度</a:t>
                      </a:r>
                      <a:endParaRPr lang="zh-TW" sz="2200" kern="50" dirty="0">
                        <a:solidFill>
                          <a:srgbClr val="000000"/>
                        </a:solidFill>
                        <a:effectLst/>
                        <a:latin typeface="標楷體" pitchFamily="65" charset="-120"/>
                        <a:ea typeface="標楷體" pitchFamily="65" charset="-12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100"/>
                        </a:lnSpc>
                        <a:spcBef>
                          <a:spcPts val="600"/>
                        </a:spcBef>
                        <a:spcAft>
                          <a:spcPts val="600"/>
                        </a:spcAft>
                      </a:pPr>
                      <a:r>
                        <a:rPr lang="en-US" sz="2200" kern="0" dirty="0">
                          <a:solidFill>
                            <a:srgbClr val="000000"/>
                          </a:solidFill>
                          <a:effectLst/>
                          <a:latin typeface="標楷體" pitchFamily="65" charset="-120"/>
                          <a:ea typeface="標楷體" pitchFamily="65" charset="-120"/>
                        </a:rPr>
                        <a:t>100</a:t>
                      </a:r>
                      <a:endParaRPr lang="zh-TW" sz="2200" kern="50" dirty="0">
                        <a:solidFill>
                          <a:srgbClr val="000000"/>
                        </a:solidFill>
                        <a:effectLst/>
                        <a:latin typeface="標楷體" pitchFamily="65" charset="-120"/>
                        <a:ea typeface="標楷體" pitchFamily="65" charset="-12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100"/>
                        </a:lnSpc>
                        <a:spcBef>
                          <a:spcPts val="600"/>
                        </a:spcBef>
                        <a:spcAft>
                          <a:spcPts val="600"/>
                        </a:spcAft>
                      </a:pPr>
                      <a:r>
                        <a:rPr lang="en-US" sz="2200" kern="0" dirty="0">
                          <a:solidFill>
                            <a:srgbClr val="000000"/>
                          </a:solidFill>
                          <a:effectLst/>
                          <a:latin typeface="標楷體" pitchFamily="65" charset="-120"/>
                          <a:ea typeface="標楷體" pitchFamily="65" charset="-120"/>
                        </a:rPr>
                        <a:t>101</a:t>
                      </a:r>
                      <a:endParaRPr lang="zh-TW" sz="2200" kern="50" dirty="0">
                        <a:solidFill>
                          <a:srgbClr val="000000"/>
                        </a:solidFill>
                        <a:effectLst/>
                        <a:latin typeface="標楷體" pitchFamily="65" charset="-120"/>
                        <a:ea typeface="標楷體" pitchFamily="65" charset="-12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100"/>
                        </a:lnSpc>
                        <a:spcBef>
                          <a:spcPts val="600"/>
                        </a:spcBef>
                        <a:spcAft>
                          <a:spcPts val="600"/>
                        </a:spcAft>
                      </a:pPr>
                      <a:r>
                        <a:rPr lang="en-US" sz="2200" kern="0" dirty="0">
                          <a:solidFill>
                            <a:srgbClr val="000000"/>
                          </a:solidFill>
                          <a:effectLst/>
                          <a:latin typeface="標楷體" pitchFamily="65" charset="-120"/>
                          <a:ea typeface="標楷體" pitchFamily="65" charset="-120"/>
                        </a:rPr>
                        <a:t>102</a:t>
                      </a:r>
                      <a:endParaRPr lang="zh-TW" sz="2200" kern="50" dirty="0">
                        <a:solidFill>
                          <a:srgbClr val="000000"/>
                        </a:solidFill>
                        <a:effectLst/>
                        <a:latin typeface="標楷體" pitchFamily="65" charset="-120"/>
                        <a:ea typeface="標楷體" pitchFamily="65" charset="-12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100"/>
                        </a:lnSpc>
                        <a:spcBef>
                          <a:spcPts val="600"/>
                        </a:spcBef>
                        <a:spcAft>
                          <a:spcPts val="600"/>
                        </a:spcAft>
                      </a:pPr>
                      <a:r>
                        <a:rPr lang="en-US" sz="2200" kern="0" dirty="0">
                          <a:solidFill>
                            <a:srgbClr val="000000"/>
                          </a:solidFill>
                          <a:effectLst/>
                          <a:latin typeface="標楷體" pitchFamily="65" charset="-120"/>
                          <a:ea typeface="標楷體" pitchFamily="65" charset="-120"/>
                        </a:rPr>
                        <a:t>103</a:t>
                      </a:r>
                      <a:endParaRPr lang="zh-TW" sz="2200" kern="50" dirty="0">
                        <a:solidFill>
                          <a:srgbClr val="000000"/>
                        </a:solidFill>
                        <a:effectLst/>
                        <a:latin typeface="標楷體" pitchFamily="65" charset="-120"/>
                        <a:ea typeface="標楷體" pitchFamily="65" charset="-12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3111">
                <a:tc>
                  <a:txBody>
                    <a:bodyPr/>
                    <a:lstStyle/>
                    <a:p>
                      <a:pPr>
                        <a:lnSpc>
                          <a:spcPts val="3100"/>
                        </a:lnSpc>
                        <a:spcBef>
                          <a:spcPts val="600"/>
                        </a:spcBef>
                        <a:spcAft>
                          <a:spcPts val="600"/>
                        </a:spcAft>
                      </a:pPr>
                      <a:r>
                        <a:rPr lang="zh-TW" sz="2200" kern="0" dirty="0">
                          <a:solidFill>
                            <a:srgbClr val="000000"/>
                          </a:solidFill>
                          <a:effectLst/>
                          <a:latin typeface="標楷體" pitchFamily="65" charset="-120"/>
                          <a:ea typeface="標楷體" pitchFamily="65" charset="-120"/>
                        </a:rPr>
                        <a:t>免試入學比率</a:t>
                      </a:r>
                      <a:endParaRPr lang="zh-TW" sz="2200" kern="50" dirty="0">
                        <a:solidFill>
                          <a:srgbClr val="000000"/>
                        </a:solidFill>
                        <a:effectLst/>
                        <a:latin typeface="標楷體" pitchFamily="65" charset="-120"/>
                        <a:ea typeface="標楷體" pitchFamily="65" charset="-12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100"/>
                        </a:lnSpc>
                        <a:spcBef>
                          <a:spcPts val="600"/>
                        </a:spcBef>
                        <a:spcAft>
                          <a:spcPts val="600"/>
                        </a:spcAft>
                      </a:pPr>
                      <a:r>
                        <a:rPr lang="en-US" sz="2200" kern="0" dirty="0">
                          <a:solidFill>
                            <a:srgbClr val="000000"/>
                          </a:solidFill>
                          <a:effectLst/>
                          <a:latin typeface="標楷體" pitchFamily="65" charset="-120"/>
                          <a:ea typeface="標楷體" pitchFamily="65" charset="-120"/>
                        </a:rPr>
                        <a:t>35%</a:t>
                      </a:r>
                      <a:endParaRPr lang="zh-TW" sz="2200" kern="50" dirty="0">
                        <a:solidFill>
                          <a:srgbClr val="000000"/>
                        </a:solidFill>
                        <a:effectLst/>
                        <a:latin typeface="標楷體" pitchFamily="65" charset="-120"/>
                        <a:ea typeface="標楷體" pitchFamily="65" charset="-12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100"/>
                        </a:lnSpc>
                        <a:spcBef>
                          <a:spcPts val="600"/>
                        </a:spcBef>
                        <a:spcAft>
                          <a:spcPts val="600"/>
                        </a:spcAft>
                      </a:pPr>
                      <a:r>
                        <a:rPr lang="en-US" sz="2200" kern="0" dirty="0">
                          <a:solidFill>
                            <a:srgbClr val="000000"/>
                          </a:solidFill>
                          <a:effectLst/>
                          <a:latin typeface="標楷體" pitchFamily="65" charset="-120"/>
                          <a:ea typeface="標楷體" pitchFamily="65" charset="-120"/>
                        </a:rPr>
                        <a:t>55%</a:t>
                      </a:r>
                      <a:endParaRPr lang="zh-TW" sz="2200" kern="50" dirty="0">
                        <a:solidFill>
                          <a:srgbClr val="000000"/>
                        </a:solidFill>
                        <a:effectLst/>
                        <a:latin typeface="標楷體" pitchFamily="65" charset="-120"/>
                        <a:ea typeface="標楷體" pitchFamily="65" charset="-12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100"/>
                        </a:lnSpc>
                        <a:spcBef>
                          <a:spcPts val="600"/>
                        </a:spcBef>
                        <a:spcAft>
                          <a:spcPts val="600"/>
                        </a:spcAft>
                      </a:pPr>
                      <a:r>
                        <a:rPr lang="en-US" sz="2200" kern="0" dirty="0">
                          <a:solidFill>
                            <a:srgbClr val="000000"/>
                          </a:solidFill>
                          <a:effectLst/>
                          <a:latin typeface="標楷體" pitchFamily="65" charset="-120"/>
                          <a:ea typeface="標楷體" pitchFamily="65" charset="-120"/>
                        </a:rPr>
                        <a:t>65%</a:t>
                      </a:r>
                      <a:endParaRPr lang="zh-TW" sz="2200" kern="50" dirty="0">
                        <a:solidFill>
                          <a:srgbClr val="000000"/>
                        </a:solidFill>
                        <a:effectLst/>
                        <a:latin typeface="標楷體" pitchFamily="65" charset="-120"/>
                        <a:ea typeface="標楷體" pitchFamily="65" charset="-12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100"/>
                        </a:lnSpc>
                        <a:spcBef>
                          <a:spcPts val="600"/>
                        </a:spcBef>
                        <a:spcAft>
                          <a:spcPts val="600"/>
                        </a:spcAft>
                      </a:pPr>
                      <a:r>
                        <a:rPr lang="en-US" sz="2200" kern="0" dirty="0">
                          <a:solidFill>
                            <a:srgbClr val="000000"/>
                          </a:solidFill>
                          <a:effectLst/>
                          <a:latin typeface="標楷體" pitchFamily="65" charset="-120"/>
                          <a:ea typeface="標楷體" pitchFamily="65" charset="-120"/>
                        </a:rPr>
                        <a:t>75%</a:t>
                      </a:r>
                      <a:endParaRPr lang="zh-TW" sz="2200" kern="50" dirty="0">
                        <a:solidFill>
                          <a:srgbClr val="000000"/>
                        </a:solidFill>
                        <a:effectLst/>
                        <a:latin typeface="標楷體" pitchFamily="65" charset="-120"/>
                        <a:ea typeface="標楷體" pitchFamily="65" charset="-120"/>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827088" y="260350"/>
            <a:ext cx="7489825" cy="538163"/>
          </a:xfrm>
          <a:prstGeom prst="rect">
            <a:avLst/>
          </a:prstGeom>
          <a:solidFill>
            <a:srgbClr val="CCECFF">
              <a:alpha val="50195"/>
            </a:srgbClr>
          </a:solidFill>
          <a:ln w="28575" algn="ctr">
            <a:solidFill>
              <a:srgbClr val="003366"/>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lnSpc>
                <a:spcPct val="90000"/>
              </a:lnSpc>
              <a:defRPr/>
            </a:pPr>
            <a:r>
              <a:rPr kumimoji="0" lang="zh-TW" altLang="en-US" sz="3200" dirty="0">
                <a:solidFill>
                  <a:srgbClr val="660066"/>
                </a:solidFill>
                <a:effectLst>
                  <a:outerShdw blurRad="38100" dist="38100" dir="2700000" algn="tl">
                    <a:srgbClr val="000000"/>
                  </a:outerShdw>
                </a:effectLst>
                <a:ea typeface="標楷體" pitchFamily="65" charset="-120"/>
              </a:rPr>
              <a:t>五專免試入學超額比序參考項目一覽表</a:t>
            </a:r>
          </a:p>
        </p:txBody>
      </p:sp>
      <p:graphicFrame>
        <p:nvGraphicFramePr>
          <p:cNvPr id="216243" name="Group 179"/>
          <p:cNvGraphicFramePr>
            <a:graphicFrameLocks noGrp="1"/>
          </p:cNvGraphicFramePr>
          <p:nvPr>
            <p:ph/>
          </p:nvPr>
        </p:nvGraphicFramePr>
        <p:xfrm>
          <a:off x="249238" y="981075"/>
          <a:ext cx="8645525" cy="7686696"/>
        </p:xfrm>
        <a:graphic>
          <a:graphicData uri="http://schemas.openxmlformats.org/drawingml/2006/table">
            <a:tbl>
              <a:tblPr/>
              <a:tblGrid>
                <a:gridCol w="1009787"/>
                <a:gridCol w="6769199"/>
                <a:gridCol w="866539"/>
              </a:tblGrid>
              <a:tr h="1245682">
                <a:tc>
                  <a:txBody>
                    <a:body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項目</a:t>
                      </a:r>
                    </a:p>
                  </a:txBody>
                  <a:tcPr marL="90017" marR="90017" marT="46785" marB="467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現況概述</a:t>
                      </a:r>
                    </a:p>
                  </a:txBody>
                  <a:tcPr marL="90017" marR="90017" marT="46785" marB="467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積分最高分數</a:t>
                      </a:r>
                    </a:p>
                  </a:txBody>
                  <a:tcPr marL="90017" marR="90017" marT="46785" marB="467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417411">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扶助弱勢</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342900" marR="0" lvl="0" indent="-342900" algn="l"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rPr>
                        <a:t>協助經濟弱勢</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rPr>
                        <a:t>中低收入戶</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rPr>
                        <a:t>學生或特殊境遇學生之升學機會。</a:t>
                      </a: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 </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標楷體" pitchFamily="65" charset="-120"/>
                        </a:rPr>
                        <a:t>2</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2FD"/>
                    </a:solidFill>
                  </a:tcPr>
                </a:tc>
              </a:tr>
              <a:tr h="417411">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rPr>
                        <a:t>均衡學習</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rPr>
                        <a:t>國中健康與體育、藝術與人文、綜合活動三領域成績及格。</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rPr>
                        <a:t>6</a:t>
                      </a:r>
                      <a:endPar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2FD"/>
                    </a:solidFill>
                  </a:tcPr>
                </a:tc>
              </a:tr>
              <a:tr h="417411">
                <a:tc rowSpan="5">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多元學習</a:t>
                      </a:r>
                    </a:p>
                    <a:p>
                      <a:pPr marL="342900" marR="0" lvl="0" indent="-342900" algn="l"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表現</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342900" marR="0" lvl="0" indent="-342900" algn="l"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日常生活行為表現評量：學生出缺席情形、已銷過後之獎懲紀錄等。 </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4</a:t>
                      </a:r>
                      <a:endPar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2FD"/>
                    </a:solidFill>
                  </a:tcPr>
                </a:tc>
              </a:tr>
              <a:tr h="741252">
                <a:tc vMerge="1">
                  <a:txBody>
                    <a:bodyPr/>
                    <a:lstStyle/>
                    <a:p>
                      <a:endParaRPr lang="zh-TW" altLang="en-US"/>
                    </a:p>
                  </a:txBody>
                  <a:tcPr/>
                </a:tc>
                <a:tc>
                  <a:txBody>
                    <a:bodyPr/>
                    <a:lstStyle/>
                    <a:p>
                      <a:pPr marL="228600" marR="0" lvl="0" indent="-228600" algn="l"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2.</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體適能：檢測項目有柔軟度</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坐姿體前彎</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、肌耐力</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一分鐘屈膝仰臥起坐</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、瞬發力</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立定跳遠</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、心肺耐力</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(800/1600</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公尺跑走</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等</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4</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項。</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2FD"/>
                    </a:solidFill>
                  </a:tcPr>
                </a:tc>
              </a:tr>
              <a:tr h="741252">
                <a:tc vMerge="1">
                  <a:txBody>
                    <a:bodyPr/>
                    <a:lstStyle/>
                    <a:p>
                      <a:endParaRPr lang="zh-TW" altLang="en-US"/>
                    </a:p>
                  </a:txBody>
                  <a:tcPr/>
                </a:tc>
                <a:tc>
                  <a:txBody>
                    <a:bodyPr/>
                    <a:lstStyle/>
                    <a:p>
                      <a:pPr marL="342900" marR="0" lvl="0" indent="-342900" algn="l"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3.</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服務學習：</a:t>
                      </a:r>
                      <a:endPar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國中期間參加志工服務、社區服務或表演等。</a:t>
                      </a:r>
                      <a:endPar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(2)</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國中期間擔任班級幹部或社團幹部等。</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7</a:t>
                      </a:r>
                      <a:endPar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2FD"/>
                    </a:solidFill>
                  </a:tcPr>
                </a:tc>
              </a:tr>
              <a:tr h="579331">
                <a:tc vMerge="1">
                  <a:txBody>
                    <a:bodyPr/>
                    <a:lstStyle/>
                    <a:p>
                      <a:endParaRPr lang="zh-TW" altLang="en-US"/>
                    </a:p>
                  </a:txBody>
                  <a:tcPr/>
                </a:tc>
                <a:tc>
                  <a:txBody>
                    <a:bodyPr/>
                    <a:lstStyle/>
                    <a:p>
                      <a:pPr marL="177800" marR="0" lvl="0" indent="-177800" algn="l"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4.</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競賽：國中期間參與競賽，依競賽之層級給與不同的加分</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國家代表隊、全國性、縣市、國際發明展等</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7</a:t>
                      </a:r>
                      <a:endPar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2FD"/>
                    </a:solidFill>
                  </a:tcPr>
                </a:tc>
              </a:tr>
              <a:tr h="417411">
                <a:tc vMerge="1">
                  <a:txBody>
                    <a:bodyPr/>
                    <a:lstStyle/>
                    <a:p>
                      <a:endParaRPr lang="zh-TW" altLang="en-US"/>
                    </a:p>
                  </a:txBody>
                  <a:tcPr/>
                </a:tc>
                <a:tc>
                  <a:txBody>
                    <a:bodyPr/>
                    <a:lstStyle/>
                    <a:p>
                      <a:pPr marL="342900" marR="0" lvl="0" indent="-342900" algn="l"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5.</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技藝優良：技術士證照、技藝教育學程。</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6</a:t>
                      </a:r>
                      <a:endPar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2FD"/>
                    </a:solidFill>
                  </a:tcPr>
                </a:tc>
              </a:tr>
              <a:tr h="417411">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適性輔導</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defRPr/>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報名學校</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科、組</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是否與</a:t>
                      </a:r>
                      <a:r>
                        <a:rPr kumimoji="0" lang="zh-TW" altLang="zh-TW" sz="1600" b="1" i="0" u="none" strike="noStrike" kern="1200" cap="none" normalizeH="0" baseline="0" dirty="0" smtClean="0">
                          <a:ln>
                            <a:noFill/>
                          </a:ln>
                          <a:solidFill>
                            <a:schemeClr val="tx1"/>
                          </a:solidFill>
                          <a:effectLst/>
                          <a:latin typeface="標楷體" pitchFamily="65" charset="-120"/>
                          <a:ea typeface="標楷體" pitchFamily="65" charset="-120"/>
                          <a:cs typeface="Times New Roman" pitchFamily="18" charset="0"/>
                        </a:rPr>
                        <a:t>「生涯發展規劃書」中</a:t>
                      </a:r>
                      <a:r>
                        <a:rPr kumimoji="0" lang="zh-TW" altLang="en-US" sz="1600" b="1" i="0" u="none" strike="noStrike" kern="1200" cap="none" normalizeH="0" baseline="0" dirty="0" smtClean="0">
                          <a:ln>
                            <a:noFill/>
                          </a:ln>
                          <a:solidFill>
                            <a:schemeClr val="tx1"/>
                          </a:solidFill>
                          <a:effectLst/>
                          <a:latin typeface="標楷體" pitchFamily="65" charset="-120"/>
                          <a:ea typeface="標楷體" pitchFamily="65" charset="-120"/>
                          <a:cs typeface="Times New Roman" pitchFamily="18" charset="0"/>
                        </a:rPr>
                        <a:t>「輔導小組</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建議」相符。</a:t>
                      </a:r>
                      <a:endPar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2</a:t>
                      </a:r>
                      <a:endPar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2FD"/>
                    </a:solidFill>
                  </a:tcPr>
                </a:tc>
              </a:tr>
              <a:tr h="1388934">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教育會考</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228600" marR="0" lvl="0" indent="-228600" algn="l"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國中教育會考評量科目為國文</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含寫作測驗</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、數學、英語、自然及社會</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5</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科，各科分為精熟、基礎及待加強</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3</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等級；寫作測驗分為</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至</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6</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級分。</a:t>
                      </a:r>
                    </a:p>
                    <a:p>
                      <a:pPr marL="228600" marR="0" lvl="0" indent="-228600" algn="l"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2.</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若採計國中教育會考</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國文、數學、英語、自然及社會</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所占比重不得超過三分之一；若採加權計分，亦不得超過總積分三分之一。 </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2FD"/>
                    </a:solidFill>
                  </a:tcPr>
                </a:tc>
              </a:tr>
              <a:tr h="903172">
                <a:tc>
                  <a:txBody>
                    <a:bodyPr/>
                    <a:lstStyle/>
                    <a:p>
                      <a:pPr marL="342900" marR="0" lvl="0" indent="-342900" algn="l"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其他</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授權各五專學校依學校特色發展及課程需求訂定之，並確實評估其比序條件操作之可能性，且其性質不能與前開各項比序項目相同。另計分比重不得超過</a:t>
                      </a: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1/10</a:t>
                      </a: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，若有加權計分時亦同。 </a:t>
                      </a: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6</a:t>
                      </a:r>
                      <a:endPar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2FD"/>
                    </a:solid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D6BFED7-5C37-49E8-9780-0978EAD60B41}" type="slidenum">
              <a:rPr kumimoji="0" lang="en-US" altLang="zh-TW" smtClean="0">
                <a:latin typeface="Verdana" pitchFamily="34" charset="0"/>
              </a:rPr>
              <a:pPr eaLnBrk="1" hangingPunct="1"/>
              <a:t>32</a:t>
            </a:fld>
            <a:endParaRPr kumimoji="0" lang="en-US" altLang="zh-TW" smtClean="0">
              <a:latin typeface="Verdana" pitchFamily="34" charset="0"/>
            </a:endParaRPr>
          </a:p>
        </p:txBody>
      </p:sp>
      <p:sp>
        <p:nvSpPr>
          <p:cNvPr id="8195" name="矩形 41"/>
          <p:cNvSpPr>
            <a:spLocks noChangeArrowheads="1"/>
          </p:cNvSpPr>
          <p:nvPr/>
        </p:nvSpPr>
        <p:spPr bwMode="auto">
          <a:xfrm>
            <a:off x="539750" y="908050"/>
            <a:ext cx="828198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spcBef>
                <a:spcPct val="5000"/>
              </a:spcBef>
              <a:defRPr/>
            </a:pPr>
            <a:r>
              <a:rPr lang="zh-TW" altLang="en-US" sz="2500" b="1" dirty="0">
                <a:latin typeface="標楷體" pitchFamily="65" charset="-120"/>
                <a:ea typeface="標楷體" pitchFamily="65" charset="-120"/>
              </a:rPr>
              <a:t>一</a:t>
            </a:r>
            <a:r>
              <a:rPr lang="en-US" altLang="en-US" sz="2500" b="1" dirty="0">
                <a:latin typeface="標楷體" pitchFamily="65" charset="-120"/>
                <a:ea typeface="標楷體" pitchFamily="65" charset="-120"/>
              </a:rPr>
              <a:t>、</a:t>
            </a:r>
            <a:r>
              <a:rPr lang="zh-TW" altLang="en-US" sz="2500" b="1" dirty="0">
                <a:latin typeface="標楷體" pitchFamily="65" charset="-120"/>
                <a:ea typeface="標楷體" pitchFamily="65" charset="-120"/>
              </a:rPr>
              <a:t>招生類別： </a:t>
            </a:r>
          </a:p>
          <a:p>
            <a:pPr>
              <a:spcBef>
                <a:spcPct val="5000"/>
              </a:spcBef>
              <a:defRPr/>
            </a:pPr>
            <a:r>
              <a:rPr lang="en-US" altLang="zh-TW" sz="2500" b="1" dirty="0">
                <a:latin typeface="標楷體" pitchFamily="65" charset="-120"/>
                <a:ea typeface="標楷體" pitchFamily="65" charset="-120"/>
              </a:rPr>
              <a:t>  (</a:t>
            </a:r>
            <a:r>
              <a:rPr lang="zh-TW" altLang="en-US" sz="2500" b="1" dirty="0">
                <a:latin typeface="標楷體" pitchFamily="65" charset="-120"/>
                <a:ea typeface="標楷體" pitchFamily="65" charset="-120"/>
              </a:rPr>
              <a:t>一</a:t>
            </a:r>
            <a:r>
              <a:rPr lang="en-US" altLang="zh-TW" sz="2500" b="1" dirty="0">
                <a:latin typeface="標楷體" pitchFamily="65" charset="-120"/>
                <a:ea typeface="標楷體" pitchFamily="65" charset="-120"/>
              </a:rPr>
              <a:t>)</a:t>
            </a:r>
            <a:r>
              <a:rPr lang="zh-TW" altLang="en-US" sz="2500" b="1" dirty="0">
                <a:solidFill>
                  <a:srgbClr val="9900CC"/>
                </a:solidFill>
                <a:latin typeface="標楷體" pitchFamily="65" charset="-120"/>
                <a:ea typeface="標楷體" pitchFamily="65" charset="-120"/>
              </a:rPr>
              <a:t>考試分發入學：五專為全國一區</a:t>
            </a:r>
            <a:r>
              <a:rPr lang="zh-TW" altLang="en-US" sz="2500" b="1" dirty="0">
                <a:latin typeface="標楷體" pitchFamily="65" charset="-120"/>
                <a:ea typeface="標楷體" pitchFamily="65" charset="-120"/>
              </a:rPr>
              <a:t>。</a:t>
            </a:r>
          </a:p>
          <a:p>
            <a:pPr marL="984250" indent="-984250">
              <a:spcBef>
                <a:spcPct val="5000"/>
              </a:spcBef>
              <a:defRPr/>
            </a:pPr>
            <a:r>
              <a:rPr lang="zh-TW" altLang="en-US" sz="2500" b="1" dirty="0">
                <a:latin typeface="標楷體" pitchFamily="65" charset="-120"/>
                <a:ea typeface="標楷體" pitchFamily="65" charset="-120"/>
              </a:rPr>
              <a:t>  </a:t>
            </a:r>
            <a:r>
              <a:rPr lang="en-US" altLang="zh-TW" sz="2500" b="1" dirty="0">
                <a:latin typeface="標楷體" pitchFamily="65" charset="-120"/>
                <a:ea typeface="標楷體" pitchFamily="65" charset="-120"/>
              </a:rPr>
              <a:t>(</a:t>
            </a:r>
            <a:r>
              <a:rPr lang="zh-TW" altLang="en-US" sz="2500" b="1" dirty="0">
                <a:latin typeface="標楷體" pitchFamily="65" charset="-120"/>
                <a:ea typeface="標楷體" pitchFamily="65" charset="-120"/>
              </a:rPr>
              <a:t>二</a:t>
            </a:r>
            <a:r>
              <a:rPr lang="en-US" altLang="zh-TW" sz="2500" b="1" dirty="0">
                <a:latin typeface="標楷體" pitchFamily="65" charset="-120"/>
                <a:ea typeface="標楷體" pitchFamily="65" charset="-120"/>
              </a:rPr>
              <a:t>)</a:t>
            </a:r>
            <a:r>
              <a:rPr lang="zh-TW" altLang="en-US" sz="2500" b="1" dirty="0">
                <a:solidFill>
                  <a:srgbClr val="CC0000"/>
                </a:solidFill>
                <a:latin typeface="標楷體" pitchFamily="65" charset="-120"/>
                <a:ea typeface="標楷體" pitchFamily="65" charset="-120"/>
              </a:rPr>
              <a:t>甄選入學</a:t>
            </a:r>
            <a:r>
              <a:rPr lang="zh-TW" altLang="en-US" sz="2500" b="1" dirty="0">
                <a:latin typeface="標楷體" pitchFamily="65" charset="-120"/>
                <a:ea typeface="標楷體" pitchFamily="65" charset="-120"/>
              </a:rPr>
              <a:t>：</a:t>
            </a:r>
            <a:r>
              <a:rPr lang="zh-TW" altLang="en-US" sz="2500" b="1" dirty="0">
                <a:solidFill>
                  <a:srgbClr val="000000"/>
                </a:solidFill>
                <a:latin typeface="標楷體" pitchFamily="65" charset="-120"/>
                <a:ea typeface="標楷體" pitchFamily="65" charset="-120"/>
              </a:rPr>
              <a:t>音樂、美術、舞蹈、戲劇等藝術或職業相關類科由本部視實際需要擬定。</a:t>
            </a:r>
            <a:endParaRPr lang="zh-TW" altLang="en-US" sz="2500" b="1" dirty="0">
              <a:latin typeface="標楷體" pitchFamily="65" charset="-120"/>
              <a:ea typeface="標楷體" pitchFamily="65" charset="-120"/>
            </a:endParaRPr>
          </a:p>
          <a:p>
            <a:pPr>
              <a:spcBef>
                <a:spcPct val="5000"/>
              </a:spcBef>
              <a:defRPr/>
            </a:pPr>
            <a:r>
              <a:rPr lang="zh-TW" altLang="en-US" sz="2500" b="1" dirty="0">
                <a:latin typeface="標楷體" pitchFamily="65" charset="-120"/>
                <a:ea typeface="標楷體" pitchFamily="65" charset="-120"/>
              </a:rPr>
              <a:t>二</a:t>
            </a:r>
            <a:r>
              <a:rPr lang="en-US" altLang="en-US" sz="2500" b="1" dirty="0">
                <a:latin typeface="標楷體" pitchFamily="65" charset="-120"/>
                <a:ea typeface="標楷體" pitchFamily="65" charset="-120"/>
              </a:rPr>
              <a:t>、</a:t>
            </a:r>
            <a:r>
              <a:rPr lang="zh-TW" altLang="en-US" sz="2500" b="1" dirty="0">
                <a:latin typeface="標楷體" pitchFamily="65" charset="-120"/>
                <a:ea typeface="標楷體" pitchFamily="65" charset="-120"/>
              </a:rPr>
              <a:t>名額比率：</a:t>
            </a:r>
          </a:p>
          <a:p>
            <a:pPr marL="984250" indent="-984250">
              <a:spcBef>
                <a:spcPct val="5000"/>
              </a:spcBef>
              <a:defRPr/>
            </a:pPr>
            <a:r>
              <a:rPr lang="zh-TW" altLang="en-US" sz="2500" b="1" dirty="0">
                <a:latin typeface="標楷體" pitchFamily="65" charset="-120"/>
                <a:ea typeface="標楷體" pitchFamily="65" charset="-120"/>
              </a:rPr>
              <a:t>  </a:t>
            </a:r>
            <a:r>
              <a:rPr lang="en-US" altLang="zh-TW" sz="2500" b="1" dirty="0">
                <a:latin typeface="標楷體" pitchFamily="65" charset="-120"/>
                <a:ea typeface="標楷體" pitchFamily="65" charset="-120"/>
              </a:rPr>
              <a:t>(</a:t>
            </a:r>
            <a:r>
              <a:rPr lang="zh-TW" altLang="en-US" sz="2500" b="1" dirty="0">
                <a:latin typeface="標楷體" pitchFamily="65" charset="-120"/>
                <a:ea typeface="標楷體" pitchFamily="65" charset="-120"/>
              </a:rPr>
              <a:t>一</a:t>
            </a:r>
            <a:r>
              <a:rPr lang="en-US" altLang="zh-TW" sz="2500" b="1" dirty="0">
                <a:latin typeface="標楷體" pitchFamily="65" charset="-120"/>
                <a:ea typeface="標楷體" pitchFamily="65" charset="-120"/>
              </a:rPr>
              <a:t>)</a:t>
            </a:r>
            <a:r>
              <a:rPr lang="zh-TW" altLang="en-US" sz="2500" b="1" dirty="0">
                <a:solidFill>
                  <a:srgbClr val="9900CC"/>
                </a:solidFill>
                <a:latin typeface="標楷體" pitchFamily="65" charset="-120"/>
                <a:ea typeface="標楷體" pitchFamily="65" charset="-120"/>
              </a:rPr>
              <a:t>招生名額</a:t>
            </a:r>
            <a:r>
              <a:rPr lang="zh-TW" altLang="en-US" sz="2500" b="1" dirty="0">
                <a:latin typeface="標楷體" pitchFamily="65" charset="-120"/>
                <a:ea typeface="標楷體" pitchFamily="65" charset="-120"/>
              </a:rPr>
              <a:t>比率以五專招生學校當學年度總核定招生名額</a:t>
            </a:r>
            <a:r>
              <a:rPr lang="en-US" altLang="zh-TW" sz="2500" b="1" dirty="0">
                <a:solidFill>
                  <a:srgbClr val="9900CC"/>
                </a:solidFill>
                <a:latin typeface="標楷體" pitchFamily="65" charset="-120"/>
                <a:ea typeface="標楷體" pitchFamily="65" charset="-120"/>
              </a:rPr>
              <a:t>25</a:t>
            </a:r>
            <a:r>
              <a:rPr lang="zh-TW" altLang="en-US" sz="2500" b="1" dirty="0">
                <a:solidFill>
                  <a:srgbClr val="9900CC"/>
                </a:solidFill>
                <a:latin typeface="標楷體" pitchFamily="65" charset="-120"/>
                <a:ea typeface="標楷體" pitchFamily="65" charset="-120"/>
              </a:rPr>
              <a:t>％為上限</a:t>
            </a:r>
            <a:r>
              <a:rPr lang="zh-TW" altLang="en-US" sz="2500" b="1" dirty="0">
                <a:latin typeface="標楷體" pitchFamily="65" charset="-120"/>
                <a:ea typeface="標楷體" pitchFamily="65" charset="-120"/>
              </a:rPr>
              <a:t>。</a:t>
            </a:r>
            <a:endParaRPr lang="en-US" altLang="zh-TW" sz="2500" b="1" dirty="0">
              <a:latin typeface="標楷體" pitchFamily="65" charset="-120"/>
              <a:ea typeface="標楷體" pitchFamily="65" charset="-120"/>
            </a:endParaRPr>
          </a:p>
          <a:p>
            <a:pPr marL="984250" indent="-984250">
              <a:spcBef>
                <a:spcPct val="5000"/>
              </a:spcBef>
              <a:defRPr/>
            </a:pPr>
            <a:r>
              <a:rPr lang="zh-TW" altLang="en-US" sz="2500" b="1" dirty="0">
                <a:latin typeface="標楷體" pitchFamily="65" charset="-120"/>
                <a:ea typeface="標楷體" pitchFamily="65" charset="-120"/>
              </a:rPr>
              <a:t>  </a:t>
            </a:r>
            <a:r>
              <a:rPr lang="en-US" altLang="zh-TW" sz="2500" b="1" dirty="0">
                <a:latin typeface="標楷體" pitchFamily="65" charset="-120"/>
                <a:ea typeface="標楷體" pitchFamily="65" charset="-120"/>
              </a:rPr>
              <a:t>(</a:t>
            </a:r>
            <a:r>
              <a:rPr lang="zh-TW" altLang="en-US" sz="2500" b="1" dirty="0">
                <a:latin typeface="標楷體" pitchFamily="65" charset="-120"/>
                <a:ea typeface="標楷體" pitchFamily="65" charset="-120"/>
              </a:rPr>
              <a:t>二</a:t>
            </a:r>
            <a:r>
              <a:rPr lang="en-US" altLang="zh-TW" sz="2500" b="1" dirty="0">
                <a:latin typeface="標楷體" pitchFamily="65" charset="-120"/>
                <a:ea typeface="標楷體" pitchFamily="65" charset="-120"/>
              </a:rPr>
              <a:t>)</a:t>
            </a:r>
            <a:r>
              <a:rPr lang="zh-TW" altLang="en-US" sz="2500" b="1" dirty="0">
                <a:latin typeface="標楷體" pitchFamily="65" charset="-120"/>
                <a:ea typeface="標楷體" pitchFamily="65" charset="-120"/>
              </a:rPr>
              <a:t>經核定採特色招生之學校，</a:t>
            </a:r>
            <a:r>
              <a:rPr lang="zh-TW" altLang="en-US" sz="2500" b="1" dirty="0">
                <a:solidFill>
                  <a:srgbClr val="9900CC"/>
                </a:solidFill>
                <a:latin typeface="標楷體" pitchFamily="65" charset="-120"/>
                <a:ea typeface="標楷體" pitchFamily="65" charset="-120"/>
              </a:rPr>
              <a:t>除藝術才能班</a:t>
            </a:r>
            <a:r>
              <a:rPr lang="zh-TW" altLang="en-US" sz="2500" b="1" dirty="0">
                <a:latin typeface="標楷體" pitchFamily="65" charset="-120"/>
                <a:ea typeface="標楷體" pitchFamily="65" charset="-120"/>
              </a:rPr>
              <a:t>經本部同意者得續招外，其餘招生缺額</a:t>
            </a:r>
            <a:r>
              <a:rPr lang="zh-TW" altLang="en-US" sz="2500" b="1" dirty="0">
                <a:solidFill>
                  <a:srgbClr val="9900CC"/>
                </a:solidFill>
                <a:latin typeface="標楷體" pitchFamily="65" charset="-120"/>
                <a:ea typeface="標楷體" pitchFamily="65" charset="-120"/>
              </a:rPr>
              <a:t>不得辦理續招，亦不得流用其他招生管道</a:t>
            </a:r>
            <a:r>
              <a:rPr lang="zh-TW" altLang="en-US" sz="2500" b="1" dirty="0">
                <a:latin typeface="標楷體" pitchFamily="65" charset="-120"/>
                <a:ea typeface="標楷體" pitchFamily="65" charset="-120"/>
              </a:rPr>
              <a:t>。</a:t>
            </a:r>
          </a:p>
          <a:p>
            <a:pPr>
              <a:spcBef>
                <a:spcPct val="5000"/>
              </a:spcBef>
              <a:defRPr/>
            </a:pPr>
            <a:r>
              <a:rPr lang="zh-TW" altLang="en-US" sz="2500" b="1" dirty="0">
                <a:latin typeface="標楷體" pitchFamily="65" charset="-120"/>
                <a:ea typeface="標楷體" pitchFamily="65" charset="-120"/>
              </a:rPr>
              <a:t>三、申辦方式：</a:t>
            </a:r>
          </a:p>
          <a:p>
            <a:pPr marL="625475" indent="-625475">
              <a:spcBef>
                <a:spcPct val="5000"/>
              </a:spcBef>
              <a:defRPr/>
            </a:pPr>
            <a:r>
              <a:rPr lang="zh-TW" altLang="en-US" sz="2500" b="1" dirty="0">
                <a:latin typeface="標楷體" pitchFamily="65" charset="-120"/>
                <a:ea typeface="標楷體" pitchFamily="65" charset="-120"/>
              </a:rPr>
              <a:t>    招生學校科組經本部審核</a:t>
            </a:r>
            <a:r>
              <a:rPr lang="zh-TW" altLang="en-US" sz="2500" b="1" dirty="0">
                <a:solidFill>
                  <a:srgbClr val="9900CC"/>
                </a:solidFill>
                <a:latin typeface="標楷體" pitchFamily="65" charset="-120"/>
                <a:ea typeface="標楷體" pitchFamily="65" charset="-120"/>
              </a:rPr>
              <a:t>具有其特色及辦學優質之五專招生學校</a:t>
            </a:r>
            <a:r>
              <a:rPr lang="zh-TW" altLang="en-US" sz="2500" b="1" dirty="0">
                <a:latin typeface="標楷體" pitchFamily="65" charset="-120"/>
                <a:ea typeface="標楷體" pitchFamily="65" charset="-120"/>
              </a:rPr>
              <a:t>，始得依據本部所訂「五專特色招生核定作業要點」提出申辦，</a:t>
            </a:r>
            <a:r>
              <a:rPr lang="zh-TW" altLang="en-US" sz="2500" b="1" dirty="0">
                <a:solidFill>
                  <a:srgbClr val="9900CC"/>
                </a:solidFill>
                <a:latin typeface="標楷體" pitchFamily="65" charset="-120"/>
                <a:ea typeface="標楷體" pitchFamily="65" charset="-120"/>
              </a:rPr>
              <a:t>經本部審查核定後始得辦理</a:t>
            </a:r>
            <a:r>
              <a:rPr lang="zh-TW" altLang="en-US" sz="2500" b="1" dirty="0">
                <a:latin typeface="標楷體" pitchFamily="65" charset="-120"/>
                <a:ea typeface="標楷體" pitchFamily="65" charset="-120"/>
              </a:rPr>
              <a:t>。</a:t>
            </a:r>
          </a:p>
        </p:txBody>
      </p:sp>
      <p:sp>
        <p:nvSpPr>
          <p:cNvPr id="36868" name="Rectangle 3"/>
          <p:cNvSpPr>
            <a:spLocks noChangeArrowheads="1"/>
          </p:cNvSpPr>
          <p:nvPr/>
        </p:nvSpPr>
        <p:spPr bwMode="auto">
          <a:xfrm>
            <a:off x="1187450" y="260350"/>
            <a:ext cx="6985000" cy="647700"/>
          </a:xfrm>
          <a:prstGeom prst="rect">
            <a:avLst/>
          </a:prstGeom>
          <a:solidFill>
            <a:srgbClr val="CCECFF">
              <a:alpha val="50195"/>
            </a:srgbClr>
          </a:solidFill>
          <a:ln w="28575" algn="ctr">
            <a:solidFill>
              <a:srgbClr val="003366"/>
            </a:solidFill>
            <a:prstDash val="sysDot"/>
            <a:miter lim="800000"/>
            <a:headEnd/>
            <a:tailEnd/>
          </a:ln>
        </p:spPr>
        <p:txBody>
          <a:bodyPr anchor="ctr"/>
          <a:lstStyle/>
          <a:p>
            <a:pPr algn="ctr"/>
            <a:r>
              <a:rPr lang="zh-TW" altLang="en-US" sz="4200">
                <a:solidFill>
                  <a:srgbClr val="000099"/>
                </a:solidFill>
                <a:latin typeface="標楷體" pitchFamily="65" charset="-120"/>
                <a:ea typeface="標楷體" pitchFamily="65" charset="-120"/>
              </a:rPr>
              <a:t>五專特色招生作業規劃</a:t>
            </a:r>
            <a:endParaRPr lang="en-US" altLang="zh-TW">
              <a:solidFill>
                <a:srgbClr val="000099"/>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4DAD6FA-7D9D-46C1-9253-C1D31A962F30}" type="slidenum">
              <a:rPr kumimoji="0" lang="en-US" altLang="zh-TW" smtClean="0">
                <a:latin typeface="Verdana" pitchFamily="34" charset="0"/>
              </a:rPr>
              <a:pPr eaLnBrk="1" hangingPunct="1"/>
              <a:t>33</a:t>
            </a:fld>
            <a:endParaRPr kumimoji="0" lang="en-US" altLang="zh-TW" smtClean="0">
              <a:latin typeface="Verdana" pitchFamily="34" charset="0"/>
            </a:endParaRPr>
          </a:p>
        </p:txBody>
      </p:sp>
      <p:graphicFrame>
        <p:nvGraphicFramePr>
          <p:cNvPr id="542772" name="Group 52"/>
          <p:cNvGraphicFramePr>
            <a:graphicFrameLocks noGrp="1"/>
          </p:cNvGraphicFramePr>
          <p:nvPr>
            <p:ph/>
          </p:nvPr>
        </p:nvGraphicFramePr>
        <p:xfrm>
          <a:off x="466725" y="981075"/>
          <a:ext cx="8426450" cy="10033000"/>
        </p:xfrm>
        <a:graphic>
          <a:graphicData uri="http://schemas.openxmlformats.org/drawingml/2006/table">
            <a:tbl>
              <a:tblPr/>
              <a:tblGrid>
                <a:gridCol w="1224356"/>
                <a:gridCol w="3312963"/>
                <a:gridCol w="3889131"/>
              </a:tblGrid>
              <a:tr h="371337">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FF"/>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0" lang="zh-TW" altLang="en-US" sz="2000" b="1" i="0" u="none" strike="noStrike" cap="none" normalizeH="0" baseline="0" dirty="0" smtClean="0">
                          <a:ln>
                            <a:noFill/>
                          </a:ln>
                          <a:solidFill>
                            <a:srgbClr val="003300"/>
                          </a:solidFill>
                          <a:effectLst/>
                          <a:latin typeface="標楷體" pitchFamily="65" charset="-120"/>
                          <a:ea typeface="標楷體" pitchFamily="65" charset="-120"/>
                          <a:cs typeface="Times New Roman" pitchFamily="18" charset="0"/>
                        </a:rPr>
                        <a:t>甄選入學</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85"/>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0" lang="zh-TW" altLang="en-US" sz="2000" b="1" i="0" u="none" strike="noStrike" cap="none" normalizeH="0" baseline="0" dirty="0" smtClean="0">
                          <a:ln>
                            <a:noFill/>
                          </a:ln>
                          <a:solidFill>
                            <a:srgbClr val="003300"/>
                          </a:solidFill>
                          <a:effectLst/>
                          <a:latin typeface="標楷體" pitchFamily="65" charset="-120"/>
                          <a:ea typeface="標楷體" pitchFamily="65" charset="-120"/>
                          <a:cs typeface="Times New Roman" pitchFamily="18" charset="0"/>
                        </a:rPr>
                        <a:t>考試分發入學</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F8B"/>
                    </a:solidFill>
                  </a:tcPr>
                </a:tc>
              </a:tr>
              <a:tr h="1105878">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招生類科</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FF"/>
                    </a:solidFill>
                  </a:tcPr>
                </a:tc>
                <a:tc>
                  <a:txBody>
                    <a:bodyPr/>
                    <a:lstStyle/>
                    <a:p>
                      <a:pPr marL="0" marR="0" lvl="0" indent="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音樂、美術、舞蹈、戲劇等藝術或職業相關類科</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85"/>
                    </a:solidFill>
                  </a:tcPr>
                </a:tc>
                <a:tc>
                  <a:txBody>
                    <a:bodyPr/>
                    <a:lstStyle/>
                    <a:p>
                      <a:pPr marL="0" marR="0" lvl="0" indent="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招生學校科組經教育部審核具有</a:t>
                      </a:r>
                    </a:p>
                    <a:p>
                      <a:pPr marL="0" marR="0" lvl="0" indent="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其特色及辦學優質之五專學校</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F8B"/>
                    </a:solidFill>
                  </a:tcPr>
                </a:tc>
              </a:tr>
              <a:tr h="880524">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辦理時間</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FF"/>
                    </a:solidFill>
                  </a:tcPr>
                </a:tc>
                <a:tc>
                  <a:txBody>
                    <a:bodyPr/>
                    <a:lstStyle/>
                    <a:p>
                      <a:pPr marL="342900" marR="0" lvl="0" indent="-342900" algn="ctr"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與免試入學同時辦理</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85"/>
                    </a:solidFill>
                  </a:tcPr>
                </a:tc>
                <a:tc>
                  <a:txBody>
                    <a:bodyPr/>
                    <a:lstStyle/>
                    <a:p>
                      <a:pPr marL="342900" marR="0" lvl="0" indent="-342900" algn="ctr"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於免試入學後辦理</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F8B"/>
                    </a:solidFill>
                  </a:tcPr>
                </a:tc>
              </a:tr>
              <a:tr h="1612017">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考試內容</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FF"/>
                    </a:solidFill>
                  </a:tcPr>
                </a:tc>
                <a:tc>
                  <a:txBody>
                    <a:bodyPr/>
                    <a:lstStyle/>
                    <a:p>
                      <a:pPr marL="0" marR="0" lvl="0" indent="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依學校所申辦之特色課程內容，設計術科考科數目及計分方式。</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85"/>
                    </a:solidFill>
                  </a:tcPr>
                </a:tc>
                <a:tc>
                  <a:txBody>
                    <a:bodyPr/>
                    <a:lstStyle/>
                    <a:p>
                      <a:pPr marL="0" marR="0" lvl="0" indent="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依學校所申辦之特色課程內容規劃學科測驗，得就國文、英語、數學、社會、自然五科擇科測驗或加權計分。</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F8B"/>
                    </a:solidFill>
                  </a:tcPr>
                </a:tc>
              </a:tr>
              <a:tr h="880524">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考試日期</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FF"/>
                    </a:solidFill>
                  </a:tcPr>
                </a:tc>
                <a:tc gridSpan="2">
                  <a:txBody>
                    <a:bodyPr/>
                    <a:lstStyle/>
                    <a:p>
                      <a:pPr marL="342900" marR="0" lvl="0" indent="-34290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同一類型同日辦理。</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r>
              <a:tr h="1105878">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招生方式</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FF"/>
                    </a:solidFill>
                  </a:tcPr>
                </a:tc>
                <a:tc gridSpan="2">
                  <a:txBody>
                    <a:bodyPr/>
                    <a:lstStyle/>
                    <a:p>
                      <a:pPr marL="0" marR="0" lvl="0" indent="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聯合辦理為原則，除學校科組或考科較特殊，無法採聯合招生辦理或經教育部同意者，方得辦理單獨招生。</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r>
              <a:tr h="1105878">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命題單位</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FF"/>
                    </a:solidFill>
                  </a:tcPr>
                </a:tc>
                <a:tc gridSpan="2">
                  <a:txBody>
                    <a:bodyPr/>
                    <a:lstStyle/>
                    <a:p>
                      <a:pPr marL="0" marR="0" lvl="0" indent="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學校組成特色招生委員會，本公平、公正與專業性，並符合程序與實質正義之原則命題，或委託測驗專責機構協助。</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r>
              <a:tr h="1358947">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分發方式</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FF"/>
                    </a:solidFill>
                  </a:tcPr>
                </a:tc>
                <a:tc>
                  <a:txBody>
                    <a:bodyPr/>
                    <a:lstStyle/>
                    <a:p>
                      <a:pPr marL="0" marR="0" lvl="0" indent="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依自辦或聯合辦理之表演、術科測驗分數及學生志願作為入學依據。</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85"/>
                    </a:solidFill>
                  </a:tcPr>
                </a:tc>
                <a:tc>
                  <a:txBody>
                    <a:bodyPr/>
                    <a:lstStyle/>
                    <a:p>
                      <a:pPr marL="0" marR="0" lvl="0" indent="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以指定之學科測驗成績及學生志願作為入學依據。</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F8B"/>
                    </a:solidFill>
                  </a:tcPr>
                </a:tc>
              </a:tr>
              <a:tr h="1612017">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後續名額</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FFFF"/>
                    </a:solidFill>
                  </a:tcPr>
                </a:tc>
                <a:tc>
                  <a:txBody>
                    <a:bodyPr/>
                    <a:lstStyle/>
                    <a:p>
                      <a:pPr marL="0" marR="0" lvl="0" indent="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藝術才能班經教育部同意得辦理續招，惟須於考試分發入學前辦理完畢。</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85"/>
                    </a:solidFill>
                  </a:tcPr>
                </a:tc>
                <a:tc>
                  <a:txBody>
                    <a:bodyPr/>
                    <a:lstStyle/>
                    <a:p>
                      <a:pPr marL="342900" marR="0" lvl="0" indent="-342900" algn="l" defTabSz="914400" rtl="0" eaLnBrk="1" fontAlgn="base" latinLnBrk="0" hangingPunct="1">
                        <a:lnSpc>
                          <a:spcPct val="82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不得續招、不得流用。</a:t>
                      </a:r>
                    </a:p>
                  </a:txBody>
                  <a:tcPr marL="90016" marR="90016"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F8B"/>
                    </a:solidFill>
                  </a:tcPr>
                </a:tc>
              </a:tr>
            </a:tbl>
          </a:graphicData>
        </a:graphic>
      </p:graphicFrame>
      <p:sp>
        <p:nvSpPr>
          <p:cNvPr id="37931" name="Rectangle 3"/>
          <p:cNvSpPr>
            <a:spLocks noChangeArrowheads="1"/>
          </p:cNvSpPr>
          <p:nvPr/>
        </p:nvSpPr>
        <p:spPr bwMode="auto">
          <a:xfrm>
            <a:off x="1187450" y="260350"/>
            <a:ext cx="6985000" cy="576263"/>
          </a:xfrm>
          <a:prstGeom prst="rect">
            <a:avLst/>
          </a:prstGeom>
          <a:solidFill>
            <a:srgbClr val="CCECFF">
              <a:alpha val="50195"/>
            </a:srgbClr>
          </a:solidFill>
          <a:ln w="28575" algn="ctr">
            <a:solidFill>
              <a:srgbClr val="003366"/>
            </a:solidFill>
            <a:prstDash val="sysDot"/>
            <a:miter lim="800000"/>
            <a:headEnd/>
            <a:tailEnd/>
          </a:ln>
        </p:spPr>
        <p:txBody>
          <a:bodyPr anchor="ctr"/>
          <a:lstStyle/>
          <a:p>
            <a:pPr algn="ctr"/>
            <a:r>
              <a:rPr lang="zh-TW" altLang="en-US" sz="4200">
                <a:solidFill>
                  <a:srgbClr val="000099"/>
                </a:solidFill>
                <a:latin typeface="標楷體" pitchFamily="65" charset="-120"/>
                <a:ea typeface="標楷體" pitchFamily="65" charset="-120"/>
              </a:rPr>
              <a:t>五專特色招生辦理方式</a:t>
            </a:r>
            <a:endParaRPr lang="en-US" altLang="zh-TW">
              <a:solidFill>
                <a:srgbClr val="000099"/>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538163" y="260350"/>
            <a:ext cx="8137525" cy="647700"/>
          </a:xfrm>
          <a:prstGeom prst="rect">
            <a:avLst/>
          </a:prstGeom>
          <a:solidFill>
            <a:srgbClr val="CCECFF">
              <a:alpha val="50195"/>
            </a:srgbClr>
          </a:solidFill>
          <a:ln w="28575" algn="ctr">
            <a:solidFill>
              <a:srgbClr val="003366"/>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zh-TW" altLang="en-US" sz="3200" b="1">
                <a:latin typeface="標楷體" pitchFamily="65" charset="-120"/>
                <a:ea typeface="標楷體" pitchFamily="65" charset="-120"/>
              </a:rPr>
              <a:t>五專免試入學及特色招生推動重要時程</a:t>
            </a:r>
          </a:p>
        </p:txBody>
      </p:sp>
      <p:graphicFrame>
        <p:nvGraphicFramePr>
          <p:cNvPr id="147748" name="Group 292"/>
          <p:cNvGraphicFramePr>
            <a:graphicFrameLocks noGrp="1"/>
          </p:cNvGraphicFramePr>
          <p:nvPr>
            <p:ph/>
            <p:extLst>
              <p:ext uri="{D42A27DB-BD31-4B8C-83A1-F6EECF244321}">
                <p14:modId xmlns:p14="http://schemas.microsoft.com/office/powerpoint/2010/main" val="934640981"/>
              </p:ext>
            </p:extLst>
          </p:nvPr>
        </p:nvGraphicFramePr>
        <p:xfrm>
          <a:off x="376237" y="872779"/>
          <a:ext cx="8299451" cy="6030508"/>
        </p:xfrm>
        <a:graphic>
          <a:graphicData uri="http://schemas.openxmlformats.org/drawingml/2006/table">
            <a:tbl>
              <a:tblPr/>
              <a:tblGrid>
                <a:gridCol w="699147"/>
                <a:gridCol w="691362"/>
                <a:gridCol w="6908942"/>
              </a:tblGrid>
              <a:tr h="405958">
                <a:tc>
                  <a:txBody>
                    <a:bodyPr/>
                    <a:lstStyle/>
                    <a:p>
                      <a:pPr marL="342900" marR="0" lvl="0" indent="-342900" algn="dist" defTabSz="914400" rtl="0" eaLnBrk="0" fontAlgn="base" latinLnBrk="0" hangingPunct="0">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年度</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6FE"/>
                    </a:solidFill>
                  </a:tcPr>
                </a:tc>
                <a:tc>
                  <a:txBody>
                    <a:bodyPr/>
                    <a:lstStyle/>
                    <a:p>
                      <a:pPr marL="342900" marR="0" lvl="0" indent="-342900" algn="dist" defTabSz="914400" rtl="0" eaLnBrk="0" fontAlgn="base" latinLnBrk="0" hangingPunct="0">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月份</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6FE"/>
                    </a:solidFill>
                  </a:tcPr>
                </a:tc>
                <a:tc>
                  <a:txBody>
                    <a:bodyPr/>
                    <a:lstStyle/>
                    <a:p>
                      <a:pPr marL="342900" marR="0" lvl="0" indent="-342900" algn="dist" defTabSz="914400" rtl="0" eaLnBrk="0" fontAlgn="base" latinLnBrk="0" hangingPunct="0">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工作項目</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6FE"/>
                    </a:solidFill>
                  </a:tcPr>
                </a:tc>
              </a:tr>
              <a:tr h="405958">
                <a:tc rowSpan="4">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101</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rPr>
                        <a:t>3</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rPr>
                        <a:t>發布五專免試入學作業要點訂定及報備查原則</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4930">
                <a:tc vMerge="1">
                  <a:txBody>
                    <a:bodyPr/>
                    <a:lstStyle/>
                    <a:p>
                      <a:endParaRPr lang="zh-TW" altLang="en-US"/>
                    </a:p>
                  </a:txBody>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4</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a:t>
                      </a: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發布「五專特色招生核定作業要點」</a:t>
                      </a:r>
                      <a:endPar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342900" marR="0" lvl="0" indent="-342900" algn="l"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五專聯合免試入學招生委員會發布五專免試入學作業要點</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5958">
                <a:tc vMerge="1">
                  <a:txBody>
                    <a:bodyPr/>
                    <a:lstStyle/>
                    <a:p>
                      <a:endParaRPr lang="zh-TW" altLang="en-US"/>
                    </a:p>
                  </a:txBody>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6</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向教師、家長辦理免試入學說明會，說明五專辦理方式。</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0445">
                <a:tc vMerge="1">
                  <a:txBody>
                    <a:bodyPr/>
                    <a:lstStyle/>
                    <a:p>
                      <a:endParaRPr lang="zh-TW" altLang="en-US"/>
                    </a:p>
                  </a:txBody>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9~12</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模擬免試入學作業流程，規劃免試入學相關事宜</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5947">
                <a:tc rowSpan="3">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102</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6</a:t>
                      </a:r>
                    </a:p>
                  </a:txBody>
                  <a:tcPr marL="90000" marR="90000" marT="46807" marB="468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學校提出</a:t>
                      </a: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103</a:t>
                      </a: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學年度特色招生申辦計畫書</a:t>
                      </a: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616493">
                <a:tc vMerge="1">
                  <a:txBody>
                    <a:bodyPr/>
                    <a:lstStyle/>
                    <a:p>
                      <a:pPr marL="342900" marR="0" lvl="0" indent="-342900" algn="ctr" defTabSz="914400" rtl="0" eaLnBrk="0" fontAlgn="base" latinLnBrk="0" hangingPunct="0">
                        <a:lnSpc>
                          <a:spcPct val="95000"/>
                        </a:lnSpc>
                        <a:spcBef>
                          <a:spcPct val="0"/>
                        </a:spcBef>
                        <a:spcAft>
                          <a:spcPct val="0"/>
                        </a:spcAft>
                        <a:buClrTx/>
                        <a:buSzTx/>
                        <a:buFontTx/>
                        <a:buNone/>
                        <a:tabLst/>
                      </a:pPr>
                      <a:endParaRPr kumimoji="0" lang="en-US" altLang="zh-TW" sz="20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8</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a:t>
                      </a: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公告各校免試入學比序條件</a:t>
                      </a:r>
                      <a:endPar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342900" marR="0" lvl="0" indent="-342900" algn="l" defTabSz="914400" rtl="0" eaLnBrk="0" fontAlgn="base" latinLnBrk="0" hangingPunct="0">
                        <a:lnSpc>
                          <a:spcPts val="2100"/>
                        </a:lnSpc>
                        <a:spcBef>
                          <a:spcPts val="0"/>
                        </a:spcBef>
                        <a:spcAft>
                          <a:spcPct val="0"/>
                        </a:spcAft>
                        <a:buClrTx/>
                        <a:buSzTx/>
                        <a:buFontTx/>
                        <a:buNone/>
                        <a:tabLst/>
                        <a:defRPr/>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召開特色招生審查會，審查申辦計畫書。 </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616493">
                <a:tc vMerge="1">
                  <a:txBody>
                    <a:bodyPr/>
                    <a:lstStyle/>
                    <a:p>
                      <a:endParaRPr lang="zh-TW" altLang="en-US"/>
                    </a:p>
                  </a:txBody>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10</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defRPr/>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a:t>
                      </a: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公告各校免試入學名額</a:t>
                      </a:r>
                      <a:endPar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342900" marR="0" lvl="0" indent="-342900" algn="l" defTabSz="914400" rtl="0" eaLnBrk="0" fontAlgn="base" latinLnBrk="0" hangingPunct="0">
                        <a:lnSpc>
                          <a:spcPts val="2100"/>
                        </a:lnSpc>
                        <a:spcBef>
                          <a:spcPts val="0"/>
                        </a:spcBef>
                        <a:spcAft>
                          <a:spcPct val="0"/>
                        </a:spcAft>
                        <a:buClrTx/>
                        <a:buSzTx/>
                        <a:buFontTx/>
                        <a:buNone/>
                        <a:tabLst/>
                        <a:defRPr/>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公告辦理特色招生之學校名單及名額 </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354274">
                <a:tc rowSpan="5">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103</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公布各校免試入學招生簡章</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54260">
                <a:tc vMerge="1">
                  <a:txBody>
                    <a:bodyPr/>
                    <a:lstStyle/>
                    <a:p>
                      <a:endParaRPr lang="zh-TW" altLang="en-US"/>
                    </a:p>
                  </a:txBody>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3</a:t>
                      </a:r>
                    </a:p>
                  </a:txBody>
                  <a:tcPr marL="90000" marR="90000" marT="46807" marB="468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公布辦理特色招生學校之招生簡章 </a:t>
                      </a: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54274">
                <a:tc vMerge="1">
                  <a:txBody>
                    <a:bodyPr/>
                    <a:lstStyle/>
                    <a:p>
                      <a:endParaRPr lang="zh-TW" altLang="en-US"/>
                    </a:p>
                  </a:txBody>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6</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辦理免試入學招生事宜</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54274">
                <a:tc vMerge="1">
                  <a:txBody>
                    <a:bodyPr/>
                    <a:lstStyle/>
                    <a:p>
                      <a:endParaRPr lang="zh-TW" altLang="en-US"/>
                    </a:p>
                  </a:txBody>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7</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defRPr/>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辦理特色招生事宜</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405958">
                <a:tc vMerge="1">
                  <a:txBody>
                    <a:bodyPr/>
                    <a:lstStyle/>
                    <a:p>
                      <a:endParaRPr lang="zh-TW" altLang="en-US"/>
                    </a:p>
                  </a:txBody>
                  <a:tcPr/>
                </a:tc>
                <a:tc>
                  <a:txBody>
                    <a:bodyPr/>
                    <a:lstStyle/>
                    <a:p>
                      <a:pPr marL="342900" marR="0" lvl="0" indent="-342900" algn="ctr" defTabSz="914400" rtl="0" eaLnBrk="0" fontAlgn="base" latinLnBrk="0" hangingPunct="0">
                        <a:lnSpc>
                          <a:spcPts val="2100"/>
                        </a:lnSpc>
                        <a:spcBef>
                          <a:spcPts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8</a:t>
                      </a:r>
                    </a:p>
                  </a:txBody>
                  <a:tcPr marL="90000" marR="90000" marT="46814" marB="468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0" fontAlgn="base" latinLnBrk="0" hangingPunct="0">
                        <a:lnSpc>
                          <a:spcPts val="2100"/>
                        </a:lnSpc>
                        <a:spcBef>
                          <a:spcPts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檢討</a:t>
                      </a: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103</a:t>
                      </a: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學年度免試入學及特色招生辦理情形</a:t>
                      </a:r>
                    </a:p>
                  </a:txBody>
                  <a:tcPr marL="90000" marR="90000" marT="46814" marB="468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投影片編號版面配置區 5"/>
          <p:cNvSpPr>
            <a:spLocks noGrp="1"/>
          </p:cNvSpPr>
          <p:nvPr>
            <p:ph type="sldNum" sz="quarter" idx="12"/>
          </p:nvPr>
        </p:nvSpPr>
        <p:spPr/>
        <p:txBody>
          <a:bodyPr/>
          <a:lstStyle/>
          <a:p>
            <a:pPr>
              <a:defRPr/>
            </a:pPr>
            <a:fld id="{621CE14F-D9DD-4D95-BA31-0EAD28F0D1BE}" type="slidenum">
              <a:rPr lang="zh-TW" altLang="en-US"/>
              <a:pPr>
                <a:defRPr/>
              </a:pPr>
              <a:t>35</a:t>
            </a:fld>
            <a:endParaRPr lang="zh-TW" altLang="en-US"/>
          </a:p>
        </p:txBody>
      </p:sp>
      <p:sp>
        <p:nvSpPr>
          <p:cNvPr id="39939" name="投影片編號版面配置區 1"/>
          <p:cNvSpPr txBox="1">
            <a:spLocks noGrp="1"/>
          </p:cNvSpPr>
          <p:nvPr/>
        </p:nvSpPr>
        <p:spPr bwMode="auto">
          <a:xfrm>
            <a:off x="65246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E6876121-52C3-4006-9099-93D4DBCF4AC7}" type="slidenum">
              <a:rPr lang="zh-TW" altLang="en-US" sz="1400" b="1"/>
              <a:pPr algn="r" eaLnBrk="1" hangingPunct="1"/>
              <a:t>35</a:t>
            </a:fld>
            <a:endParaRPr lang="zh-TW" altLang="en-US" sz="1200" b="1"/>
          </a:p>
        </p:txBody>
      </p:sp>
      <p:sp>
        <p:nvSpPr>
          <p:cNvPr id="36" name="Text Box 3"/>
          <p:cNvSpPr txBox="1">
            <a:spLocks noChangeArrowheads="1"/>
          </p:cNvSpPr>
          <p:nvPr/>
        </p:nvSpPr>
        <p:spPr bwMode="auto">
          <a:xfrm>
            <a:off x="354013" y="12700"/>
            <a:ext cx="8431212" cy="549275"/>
          </a:xfrm>
          <a:prstGeom prst="rect">
            <a:avLst/>
          </a:prstGeom>
          <a:gradFill>
            <a:gsLst>
              <a:gs pos="0">
                <a:srgbClr val="000099"/>
              </a:gs>
              <a:gs pos="95000">
                <a:srgbClr val="A7B7E3"/>
              </a:gs>
              <a:gs pos="5000">
                <a:srgbClr val="A4B3E2"/>
              </a:gs>
              <a:gs pos="55000">
                <a:schemeClr val="tx2">
                  <a:lumMod val="20000"/>
                  <a:lumOff val="80000"/>
                </a:schemeClr>
              </a:gs>
              <a:gs pos="100000">
                <a:srgbClr val="000099"/>
              </a:gs>
            </a:gsLst>
            <a:lin ang="16200000" scaled="1"/>
          </a:gradFill>
          <a:ln w="28575" algn="ctr">
            <a:solidFill>
              <a:srgbClr val="003366"/>
            </a:solidFill>
            <a:prstDash val="sysDot"/>
            <a:miter lim="800000"/>
            <a:headEnd/>
            <a:tailEnd/>
          </a:ln>
          <a:effec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indent="-457200" algn="ctr" eaLnBrk="1" hangingPunct="1">
              <a:buFont typeface="Arial" pitchFamily="34" charset="0"/>
              <a:buChar char="•"/>
              <a:defRPr/>
            </a:pPr>
            <a:r>
              <a:rPr lang="zh-TW" altLang="en-US" sz="32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三、入學</a:t>
            </a:r>
            <a:r>
              <a:rPr lang="zh-TW" altLang="en-US" sz="32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管道與流程</a:t>
            </a:r>
            <a:r>
              <a:rPr lang="en-US" altLang="zh-TW" sz="20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3-3</a:t>
            </a:r>
            <a:endParaRPr lang="zh-TW" altLang="en-US" sz="2000" dirty="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pic>
        <p:nvPicPr>
          <p:cNvPr id="97282" name="Picture 2"/>
          <p:cNvPicPr>
            <a:picLocks noChangeAspect="1" noChangeArrowheads="1"/>
          </p:cNvPicPr>
          <p:nvPr/>
        </p:nvPicPr>
        <p:blipFill>
          <a:blip r:embed="rId3"/>
          <a:srcRect/>
          <a:stretch>
            <a:fillRect/>
          </a:stretch>
        </p:blipFill>
        <p:spPr bwMode="auto">
          <a:xfrm>
            <a:off x="85725" y="830263"/>
            <a:ext cx="8959850" cy="5400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9F42068-3CE8-4D6D-BB12-DA420FBEAFED}" type="slidenum">
              <a:rPr lang="zh-TW" altLang="en-US" smtClean="0"/>
              <a:pPr eaLnBrk="1" hangingPunct="1"/>
              <a:t>36</a:t>
            </a:fld>
            <a:endParaRPr lang="zh-TW" altLang="en-US" smtClean="0"/>
          </a:p>
        </p:txBody>
      </p:sp>
      <p:sp>
        <p:nvSpPr>
          <p:cNvPr id="40963" name="Rectangle 4"/>
          <p:cNvSpPr>
            <a:spLocks noGrp="1"/>
          </p:cNvSpPr>
          <p:nvPr>
            <p:ph type="title"/>
          </p:nvPr>
        </p:nvSpPr>
        <p:spPr>
          <a:xfrm>
            <a:off x="377825" y="755650"/>
            <a:ext cx="8229600" cy="822325"/>
          </a:xfrm>
        </p:spPr>
        <p:txBody>
          <a:bodyPr/>
          <a:lstStyle/>
          <a:p>
            <a:pPr marL="363538" indent="-363538" algn="l" eaLnBrk="1" hangingPunct="1">
              <a:buFontTx/>
              <a:buChar char="•"/>
            </a:pPr>
            <a:r>
              <a:rPr lang="en-US" altLang="zh-TW" sz="3200" b="1" smtClean="0"/>
              <a:t>(</a:t>
            </a:r>
            <a:r>
              <a:rPr lang="zh-TW" altLang="en-US" sz="3200" b="1" smtClean="0"/>
              <a:t>一</a:t>
            </a:r>
            <a:r>
              <a:rPr lang="en-US" altLang="zh-TW" sz="3200" b="1" smtClean="0"/>
              <a:t>)</a:t>
            </a:r>
            <a:r>
              <a:rPr lang="zh-TW" altLang="en-US" sz="3200" b="1" smtClean="0"/>
              <a:t>高中職優質化 </a:t>
            </a:r>
            <a:r>
              <a:rPr lang="en-US" altLang="zh-TW" sz="3200" b="1" smtClean="0"/>
              <a:t>–</a:t>
            </a:r>
            <a:r>
              <a:rPr lang="zh-TW" altLang="en-US" sz="3200" b="1" smtClean="0"/>
              <a:t>目標</a:t>
            </a:r>
            <a:endParaRPr lang="en-US" altLang="zh-TW" sz="3200" b="1" smtClean="0"/>
          </a:p>
        </p:txBody>
      </p:sp>
      <p:sp>
        <p:nvSpPr>
          <p:cNvPr id="31" name="標題 2"/>
          <p:cNvSpPr txBox="1">
            <a:spLocks/>
          </p:cNvSpPr>
          <p:nvPr/>
        </p:nvSpPr>
        <p:spPr bwMode="auto">
          <a:xfrm>
            <a:off x="814022" y="0"/>
            <a:ext cx="7357815" cy="750094"/>
          </a:xfrm>
          <a:prstGeom prst="rect">
            <a:avLst/>
          </a:prstGeom>
          <a:solidFill>
            <a:srgbClr val="FFFF99"/>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a:lnSpc>
                <a:spcPct val="90000"/>
              </a:lnSpc>
              <a:spcAft>
                <a:spcPct val="35000"/>
              </a:spcAft>
              <a:defRPr/>
            </a:pPr>
            <a:r>
              <a:rPr lang="zh-TW" altLang="en-US"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三、確保高中職端學習</a:t>
            </a: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品質</a:t>
            </a:r>
            <a:endParaRPr lang="zh-TW" altLang="en-US" sz="40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8" name="內容版面配置區 7"/>
          <p:cNvSpPr>
            <a:spLocks noGrp="1"/>
          </p:cNvSpPr>
          <p:nvPr>
            <p:ph idx="1"/>
          </p:nvPr>
        </p:nvSpPr>
        <p:spPr>
          <a:xfrm>
            <a:off x="71438" y="4292600"/>
            <a:ext cx="8856662" cy="2305050"/>
          </a:xfrm>
        </p:spPr>
        <p:txBody>
          <a:bodyPr/>
          <a:lstStyle/>
          <a:p>
            <a:pPr>
              <a:lnSpc>
                <a:spcPts val="3800"/>
              </a:lnSpc>
              <a:spcBef>
                <a:spcPts val="600"/>
              </a:spcBef>
              <a:defRPr/>
            </a:pPr>
            <a:r>
              <a:rPr lang="en-US" altLang="zh-TW" sz="2800" b="1" dirty="0" smtClean="0">
                <a:solidFill>
                  <a:srgbClr val="FF0000"/>
                </a:solidFill>
                <a:effectLst>
                  <a:outerShdw blurRad="38100" dist="38100" dir="2700000" algn="tl">
                    <a:srgbClr val="000000">
                      <a:alpha val="43137"/>
                    </a:srgbClr>
                  </a:outerShdw>
                </a:effectLst>
              </a:rPr>
              <a:t>102</a:t>
            </a:r>
            <a:r>
              <a:rPr lang="zh-TW" altLang="en-US" sz="2800" b="1" dirty="0" smtClean="0">
                <a:solidFill>
                  <a:srgbClr val="FF0000"/>
                </a:solidFill>
                <a:effectLst>
                  <a:outerShdw blurRad="38100" dist="38100" dir="2700000" algn="tl">
                    <a:srgbClr val="000000">
                      <a:alpha val="43137"/>
                    </a:srgbClr>
                  </a:outerShdw>
                </a:effectLst>
              </a:rPr>
              <a:t>年</a:t>
            </a:r>
            <a:r>
              <a:rPr lang="en-US" altLang="zh-TW" sz="2800" b="1" dirty="0" smtClean="0">
                <a:solidFill>
                  <a:srgbClr val="FF0000"/>
                </a:solidFill>
                <a:effectLst>
                  <a:outerShdw blurRad="38100" dist="38100" dir="2700000" algn="tl">
                    <a:srgbClr val="000000">
                      <a:alpha val="43137"/>
                    </a:srgbClr>
                  </a:outerShdw>
                </a:effectLst>
              </a:rPr>
              <a:t>3</a:t>
            </a:r>
            <a:r>
              <a:rPr lang="zh-TW" altLang="en-US" sz="2800" b="1" dirty="0" smtClean="0">
                <a:solidFill>
                  <a:srgbClr val="FF0000"/>
                </a:solidFill>
                <a:effectLst>
                  <a:outerShdw blurRad="38100" dist="38100" dir="2700000" algn="tl">
                    <a:srgbClr val="000000">
                      <a:alpha val="43137"/>
                    </a:srgbClr>
                  </a:outerShdw>
                </a:effectLst>
              </a:rPr>
              <a:t>月</a:t>
            </a:r>
            <a:r>
              <a:rPr lang="zh-TW" altLang="en-US" sz="2800" b="1" dirty="0" smtClean="0"/>
              <a:t>公布</a:t>
            </a:r>
            <a:r>
              <a:rPr lang="zh-TW" altLang="en-US" sz="2800" b="1" dirty="0" smtClean="0">
                <a:solidFill>
                  <a:srgbClr val="000099"/>
                </a:solidFill>
                <a:effectLst>
                  <a:outerShdw blurRad="38100" dist="38100" dir="2700000" algn="tl">
                    <a:srgbClr val="000000">
                      <a:alpha val="43137"/>
                    </a:srgbClr>
                  </a:outerShdw>
                </a:effectLst>
              </a:rPr>
              <a:t>優質學校名單</a:t>
            </a:r>
            <a:endParaRPr lang="en-US" altLang="zh-TW" sz="2800" b="1" dirty="0" smtClean="0">
              <a:solidFill>
                <a:srgbClr val="000099"/>
              </a:solidFill>
              <a:effectLst>
                <a:outerShdw blurRad="38100" dist="38100" dir="2700000" algn="tl">
                  <a:srgbClr val="000000">
                    <a:alpha val="43137"/>
                  </a:srgbClr>
                </a:outerShdw>
              </a:effectLst>
            </a:endParaRPr>
          </a:p>
          <a:p>
            <a:pPr>
              <a:lnSpc>
                <a:spcPts val="3800"/>
              </a:lnSpc>
              <a:spcBef>
                <a:spcPts val="600"/>
              </a:spcBef>
              <a:defRPr/>
            </a:pPr>
            <a:r>
              <a:rPr lang="zh-TW" altLang="en-US" sz="2800" b="1" dirty="0" smtClean="0">
                <a:latin typeface="Arial" pitchFamily="34" charset="0"/>
              </a:rPr>
              <a:t>區域</a:t>
            </a:r>
            <a:r>
              <a:rPr lang="zh-TW" altLang="en-US" sz="2800" b="1" dirty="0">
                <a:solidFill>
                  <a:srgbClr val="FF0000"/>
                </a:solidFill>
                <a:effectLst>
                  <a:outerShdw blurRad="38100" dist="38100" dir="2700000" algn="tl">
                    <a:srgbClr val="000000">
                      <a:alpha val="43137"/>
                    </a:srgbClr>
                  </a:outerShdw>
                </a:effectLst>
                <a:latin typeface="Arial" pitchFamily="34" charset="0"/>
              </a:rPr>
              <a:t>足額</a:t>
            </a:r>
            <a:r>
              <a:rPr lang="zh-TW" altLang="en-US" sz="2800" b="1" dirty="0">
                <a:latin typeface="Arial" pitchFamily="34" charset="0"/>
              </a:rPr>
              <a:t>優質學校</a:t>
            </a:r>
            <a:r>
              <a:rPr lang="zh-TW" altLang="en-US" sz="2800" b="1" dirty="0" smtClean="0">
                <a:latin typeface="Arial" pitchFamily="34" charset="0"/>
              </a:rPr>
              <a:t>，提供</a:t>
            </a:r>
            <a:r>
              <a:rPr lang="zh-TW" altLang="en-US" sz="2800" b="1" dirty="0">
                <a:latin typeface="Arial" pitchFamily="34" charset="0"/>
              </a:rPr>
              <a:t>充分就學</a:t>
            </a:r>
            <a:r>
              <a:rPr lang="zh-TW" altLang="en-US" sz="2800" b="1" dirty="0" smtClean="0">
                <a:latin typeface="Arial" pitchFamily="34" charset="0"/>
              </a:rPr>
              <a:t>機會</a:t>
            </a:r>
            <a:r>
              <a:rPr lang="en-US" altLang="zh-TW" sz="2800" b="1" dirty="0" smtClean="0">
                <a:latin typeface="Arial" pitchFamily="34" charset="0"/>
              </a:rPr>
              <a:t/>
            </a:r>
            <a:br>
              <a:rPr lang="en-US" altLang="zh-TW" sz="2800" b="1" dirty="0" smtClean="0">
                <a:latin typeface="Arial" pitchFamily="34" charset="0"/>
              </a:rPr>
            </a:br>
            <a:r>
              <a:rPr lang="en-US" altLang="zh-TW" sz="2800" b="1" dirty="0" smtClean="0">
                <a:latin typeface="Arial" pitchFamily="34" charset="0"/>
              </a:rPr>
              <a:t>103</a:t>
            </a:r>
            <a:r>
              <a:rPr lang="zh-TW" altLang="en-US" sz="2800" b="1" dirty="0">
                <a:latin typeface="Arial" pitchFamily="34" charset="0"/>
              </a:rPr>
              <a:t>學年</a:t>
            </a:r>
            <a:r>
              <a:rPr lang="zh-TW" altLang="en-US" sz="2800" b="1" dirty="0" smtClean="0">
                <a:latin typeface="Arial" pitchFamily="34" charset="0"/>
              </a:rPr>
              <a:t>度，</a:t>
            </a:r>
            <a:r>
              <a:rPr lang="zh-TW" altLang="en-US" sz="2800" b="1" dirty="0">
                <a:latin typeface="Arial" pitchFamily="34" charset="0"/>
              </a:rPr>
              <a:t>各免試就學區</a:t>
            </a:r>
            <a:r>
              <a:rPr lang="zh-TW" altLang="en-US" sz="2800" b="1" dirty="0">
                <a:solidFill>
                  <a:srgbClr val="FF0000"/>
                </a:solidFill>
                <a:effectLst>
                  <a:outerShdw blurRad="38100" dist="38100" dir="2700000" algn="tl">
                    <a:srgbClr val="000000">
                      <a:alpha val="43137"/>
                    </a:srgbClr>
                  </a:outerShdw>
                </a:effectLst>
                <a:latin typeface="Arial" pitchFamily="34" charset="0"/>
              </a:rPr>
              <a:t>優質高中、</a:t>
            </a:r>
            <a:r>
              <a:rPr lang="zh-TW" altLang="en-US" sz="2800" b="1" dirty="0" smtClean="0">
                <a:solidFill>
                  <a:srgbClr val="FF0000"/>
                </a:solidFill>
                <a:effectLst>
                  <a:outerShdw blurRad="38100" dist="38100" dir="2700000" algn="tl">
                    <a:srgbClr val="000000">
                      <a:alpha val="43137"/>
                    </a:srgbClr>
                  </a:outerShdw>
                </a:effectLst>
                <a:latin typeface="Arial" pitchFamily="34" charset="0"/>
              </a:rPr>
              <a:t>高職</a:t>
            </a:r>
            <a:r>
              <a:rPr lang="en-US" altLang="zh-TW" sz="2800" b="1" dirty="0" smtClean="0">
                <a:solidFill>
                  <a:srgbClr val="FF0000"/>
                </a:solidFill>
                <a:effectLst>
                  <a:outerShdw blurRad="38100" dist="38100" dir="2700000" algn="tl">
                    <a:srgbClr val="000000">
                      <a:alpha val="43137"/>
                    </a:srgbClr>
                  </a:outerShdw>
                </a:effectLst>
                <a:latin typeface="Arial" pitchFamily="34" charset="0"/>
              </a:rPr>
              <a:t/>
            </a:r>
            <a:br>
              <a:rPr lang="en-US" altLang="zh-TW" sz="2800" b="1" dirty="0" smtClean="0">
                <a:solidFill>
                  <a:srgbClr val="FF0000"/>
                </a:solidFill>
                <a:effectLst>
                  <a:outerShdw blurRad="38100" dist="38100" dir="2700000" algn="tl">
                    <a:srgbClr val="000000">
                      <a:alpha val="43137"/>
                    </a:srgbClr>
                  </a:outerShdw>
                </a:effectLst>
                <a:latin typeface="Arial" pitchFamily="34" charset="0"/>
              </a:rPr>
            </a:br>
            <a:r>
              <a:rPr lang="zh-TW" altLang="en-US" sz="2800" b="1" dirty="0" smtClean="0">
                <a:latin typeface="Arial" pitchFamily="34" charset="0"/>
              </a:rPr>
              <a:t>可</a:t>
            </a:r>
            <a:r>
              <a:rPr lang="zh-TW" altLang="en-US" sz="2800" b="1" dirty="0">
                <a:latin typeface="Arial" pitchFamily="34" charset="0"/>
              </a:rPr>
              <a:t>提供</a:t>
            </a:r>
            <a:r>
              <a:rPr lang="zh-TW" altLang="en-US" sz="2800" b="1" dirty="0">
                <a:solidFill>
                  <a:srgbClr val="000099"/>
                </a:solidFill>
                <a:effectLst>
                  <a:outerShdw blurRad="38100" dist="38100" dir="2700000" algn="tl">
                    <a:srgbClr val="000000">
                      <a:alpha val="43137"/>
                    </a:srgbClr>
                  </a:outerShdw>
                </a:effectLst>
                <a:latin typeface="Arial" pitchFamily="34" charset="0"/>
              </a:rPr>
              <a:t>國中畢業生</a:t>
            </a:r>
            <a:r>
              <a:rPr lang="en-US" altLang="zh-TW" sz="2800" b="1" u="sng" dirty="0">
                <a:solidFill>
                  <a:srgbClr val="FF0000"/>
                </a:solidFill>
                <a:effectLst>
                  <a:outerShdw blurRad="38100" dist="38100" dir="2700000" algn="tl">
                    <a:srgbClr val="000000">
                      <a:alpha val="43137"/>
                    </a:srgbClr>
                  </a:outerShdw>
                </a:effectLst>
                <a:latin typeface="Arial" pitchFamily="34" charset="0"/>
              </a:rPr>
              <a:t>100%</a:t>
            </a:r>
            <a:r>
              <a:rPr lang="zh-TW" altLang="en-US" sz="2800" b="1" u="sng" dirty="0">
                <a:solidFill>
                  <a:srgbClr val="FF0000"/>
                </a:solidFill>
                <a:effectLst>
                  <a:outerShdw blurRad="38100" dist="38100" dir="2700000" algn="tl">
                    <a:srgbClr val="000000">
                      <a:alpha val="43137"/>
                    </a:srgbClr>
                  </a:outerShdw>
                </a:effectLst>
                <a:latin typeface="Arial" pitchFamily="34" charset="0"/>
              </a:rPr>
              <a:t>以上之就學機會</a:t>
            </a:r>
            <a:r>
              <a:rPr lang="zh-TW" altLang="en-US" sz="2800" b="1" dirty="0">
                <a:latin typeface="Arial" pitchFamily="34" charset="0"/>
              </a:rPr>
              <a:t>。 </a:t>
            </a:r>
            <a:endParaRPr lang="en-US" altLang="zh-TW" sz="2800" b="1" dirty="0">
              <a:latin typeface="Arial" pitchFamily="34" charset="0"/>
            </a:endParaRPr>
          </a:p>
          <a:p>
            <a:pPr>
              <a:defRPr/>
            </a:pPr>
            <a:endParaRPr lang="zh-TW" altLang="en-US" b="1" dirty="0"/>
          </a:p>
        </p:txBody>
      </p:sp>
      <p:graphicFrame>
        <p:nvGraphicFramePr>
          <p:cNvPr id="11" name="資料庫圖表 10"/>
          <p:cNvGraphicFramePr/>
          <p:nvPr/>
        </p:nvGraphicFramePr>
        <p:xfrm>
          <a:off x="395536" y="2845431"/>
          <a:ext cx="8520608"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9" name="內容版面配置區 7"/>
          <p:cNvSpPr txBox="1">
            <a:spLocks/>
          </p:cNvSpPr>
          <p:nvPr/>
        </p:nvSpPr>
        <p:spPr bwMode="auto">
          <a:xfrm>
            <a:off x="971550" y="1773238"/>
            <a:ext cx="70564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spcBef>
                <a:spcPct val="20000"/>
              </a:spcBef>
            </a:pPr>
            <a:r>
              <a:rPr lang="zh-TW" altLang="en-US" sz="3200" b="1">
                <a:solidFill>
                  <a:srgbClr val="FF0000"/>
                </a:solidFill>
                <a:latin typeface="標楷體" pitchFamily="65" charset="-120"/>
                <a:ea typeface="標楷體" pitchFamily="65" charset="-120"/>
              </a:rPr>
              <a:t>「校校優質化、區域均質化」</a:t>
            </a:r>
            <a:r>
              <a:rPr lang="en-US" altLang="zh-TW" sz="3200" b="1">
                <a:solidFill>
                  <a:srgbClr val="FF0000"/>
                </a:solidFill>
                <a:latin typeface="標楷體" pitchFamily="65" charset="-120"/>
                <a:ea typeface="標楷體" pitchFamily="65" charset="-120"/>
              </a:rPr>
              <a:t/>
            </a:r>
            <a:br>
              <a:rPr lang="en-US" altLang="zh-TW" sz="3200" b="1">
                <a:solidFill>
                  <a:srgbClr val="FF0000"/>
                </a:solidFill>
                <a:latin typeface="標楷體" pitchFamily="65" charset="-120"/>
                <a:ea typeface="標楷體" pitchFamily="65" charset="-120"/>
              </a:rPr>
            </a:br>
            <a:r>
              <a:rPr lang="zh-TW" altLang="en-US" sz="3200" b="1">
                <a:solidFill>
                  <a:srgbClr val="FF0000"/>
                </a:solidFill>
                <a:latin typeface="標楷體" pitchFamily="65" charset="-120"/>
                <a:ea typeface="標楷體" pitchFamily="65" charset="-120"/>
              </a:rPr>
              <a:t>「家長安心選、學生就近讀」</a:t>
            </a:r>
            <a:endParaRPr lang="zh-TW" altLang="en-US" sz="320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D0F1126-4794-4EA8-A622-9F9FDB5FA6B3}" type="slidenum">
              <a:rPr lang="zh-TW" altLang="en-US" smtClean="0"/>
              <a:pPr eaLnBrk="1" hangingPunct="1"/>
              <a:t>37</a:t>
            </a:fld>
            <a:endParaRPr lang="zh-TW" altLang="en-US" smtClean="0"/>
          </a:p>
        </p:txBody>
      </p:sp>
      <p:sp>
        <p:nvSpPr>
          <p:cNvPr id="5" name="投影片編號版面配置區 5"/>
          <p:cNvSpPr txBox="1">
            <a:spLocks noGrp="1"/>
          </p:cNvSpPr>
          <p:nvPr/>
        </p:nvSpPr>
        <p:spPr>
          <a:xfrm>
            <a:off x="6553200" y="6356350"/>
            <a:ext cx="2133600" cy="365125"/>
          </a:xfrm>
          <a:prstGeom prst="rect">
            <a:avLst/>
          </a:prstGeom>
          <a:noFill/>
        </p:spPr>
        <p:txBody>
          <a:bodyPr anchor="ctr"/>
          <a:lstStyle/>
          <a:p>
            <a:pPr algn="r">
              <a:defRPr/>
            </a:pPr>
            <a:fld id="{8B512E75-510E-4082-97FB-146321746A21}" type="slidenum">
              <a:rPr lang="zh-TW" altLang="en-US" sz="1200">
                <a:solidFill>
                  <a:schemeClr val="tx1">
                    <a:tint val="75000"/>
                  </a:schemeClr>
                </a:solidFill>
                <a:latin typeface="Arial" pitchFamily="34" charset="0"/>
                <a:ea typeface="新細明體" pitchFamily="18" charset="-120"/>
              </a:rPr>
              <a:pPr algn="r">
                <a:defRPr/>
              </a:pPr>
              <a:t>37</a:t>
            </a:fld>
            <a:endParaRPr lang="zh-TW" altLang="en-US" sz="1200">
              <a:solidFill>
                <a:schemeClr val="tx1">
                  <a:tint val="75000"/>
                </a:schemeClr>
              </a:solidFill>
              <a:latin typeface="Arial" pitchFamily="34" charset="0"/>
              <a:ea typeface="新細明體" pitchFamily="18" charset="-120"/>
            </a:endParaRPr>
          </a:p>
        </p:txBody>
      </p:sp>
      <p:sp>
        <p:nvSpPr>
          <p:cNvPr id="26627" name="Rectangle 4"/>
          <p:cNvSpPr>
            <a:spLocks noGrp="1"/>
          </p:cNvSpPr>
          <p:nvPr>
            <p:ph type="title"/>
          </p:nvPr>
        </p:nvSpPr>
        <p:spPr>
          <a:xfrm>
            <a:off x="206375" y="1196975"/>
            <a:ext cx="8229600" cy="822325"/>
          </a:xfrm>
        </p:spPr>
        <p:txBody>
          <a:bodyPr/>
          <a:lstStyle/>
          <a:p>
            <a:pPr marL="363538" indent="-363538" algn="l" eaLnBrk="1" hangingPunct="1">
              <a:buFont typeface="Arial" pitchFamily="34" charset="0"/>
              <a:buChar char="•"/>
              <a:defRPr/>
            </a:pPr>
            <a:r>
              <a:rPr lang="en-US" altLang="zh-TW" sz="3200" b="1" dirty="0" smtClean="0">
                <a:effectLst>
                  <a:outerShdw blurRad="38100" dist="38100" dir="2700000" algn="tl">
                    <a:srgbClr val="000000">
                      <a:alpha val="43137"/>
                    </a:srgbClr>
                  </a:outerShdw>
                </a:effectLst>
              </a:rPr>
              <a:t>(</a:t>
            </a:r>
            <a:r>
              <a:rPr lang="zh-TW" altLang="en-US" sz="3200" b="1" dirty="0" smtClean="0">
                <a:effectLst>
                  <a:outerShdw blurRad="38100" dist="38100" dir="2700000" algn="tl">
                    <a:srgbClr val="000000">
                      <a:alpha val="43137"/>
                    </a:srgbClr>
                  </a:outerShdw>
                </a:effectLst>
              </a:rPr>
              <a:t>一</a:t>
            </a:r>
            <a:r>
              <a:rPr lang="en-US" altLang="zh-TW" sz="3200" b="1" dirty="0" smtClean="0">
                <a:effectLst>
                  <a:outerShdw blurRad="38100" dist="38100" dir="2700000" algn="tl">
                    <a:srgbClr val="000000">
                      <a:alpha val="43137"/>
                    </a:srgbClr>
                  </a:outerShdw>
                </a:effectLst>
              </a:rPr>
              <a:t>)</a:t>
            </a:r>
            <a:r>
              <a:rPr lang="zh-TW" altLang="en-US" sz="3200" b="1" dirty="0" smtClean="0">
                <a:effectLst>
                  <a:outerShdw blurRad="38100" dist="38100" dir="2700000" algn="tl">
                    <a:srgbClr val="000000">
                      <a:alpha val="43137"/>
                    </a:srgbClr>
                  </a:outerShdw>
                </a:effectLst>
              </a:rPr>
              <a:t>高中職優質化</a:t>
            </a:r>
            <a:r>
              <a:rPr lang="en-US" altLang="zh-TW" sz="3200" b="1" dirty="0" smtClean="0">
                <a:effectLst>
                  <a:outerShdw blurRad="38100" dist="38100" dir="2700000" algn="tl">
                    <a:srgbClr val="000000">
                      <a:alpha val="43137"/>
                    </a:srgbClr>
                  </a:outerShdw>
                </a:effectLst>
              </a:rPr>
              <a:t>—</a:t>
            </a:r>
            <a:r>
              <a:rPr lang="zh-TW" altLang="en-US" sz="3200" b="1" dirty="0" smtClean="0">
                <a:effectLst>
                  <a:outerShdw blurRad="38100" dist="38100" dir="2700000" algn="tl">
                    <a:srgbClr val="000000">
                      <a:alpha val="43137"/>
                    </a:srgbClr>
                  </a:outerShdw>
                </a:effectLst>
              </a:rPr>
              <a:t>精進措施</a:t>
            </a:r>
            <a:endParaRPr lang="en-US" altLang="zh-TW" sz="3200" b="1" dirty="0" smtClean="0">
              <a:effectLst>
                <a:outerShdw blurRad="38100" dist="38100" dir="2700000" algn="tl">
                  <a:srgbClr val="000000">
                    <a:alpha val="43137"/>
                  </a:srgbClr>
                </a:outerShdw>
              </a:effectLst>
            </a:endParaRPr>
          </a:p>
        </p:txBody>
      </p:sp>
      <p:sp>
        <p:nvSpPr>
          <p:cNvPr id="9" name="圓角矩形 8"/>
          <p:cNvSpPr/>
          <p:nvPr/>
        </p:nvSpPr>
        <p:spPr bwMode="auto">
          <a:xfrm>
            <a:off x="4903260" y="6284892"/>
            <a:ext cx="4154557" cy="506896"/>
          </a:xfrm>
          <a:prstGeom prst="roundRect">
            <a:avLst/>
          </a:prstGeom>
          <a:solidFill>
            <a:srgbClr val="FFFFCC"/>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000" b="1" dirty="0">
                <a:solidFill>
                  <a:schemeClr val="tx1"/>
                </a:solidFill>
                <a:effectLst>
                  <a:outerShdw blurRad="38100" dist="38100" dir="2700000" algn="tl">
                    <a:srgbClr val="C0C0C0"/>
                  </a:outerShdw>
                </a:effectLst>
                <a:latin typeface="標楷體" pitchFamily="65" charset="-120"/>
                <a:ea typeface="標楷體" pitchFamily="65" charset="-120"/>
              </a:rPr>
              <a:t>大專校院協助高中職優質精進計畫</a:t>
            </a:r>
            <a:endParaRPr lang="zh-TW" altLang="en-US" sz="2000" b="1" dirty="0">
              <a:solidFill>
                <a:schemeClr val="tx1"/>
              </a:solidFill>
              <a:latin typeface="標楷體" pitchFamily="65" charset="-120"/>
              <a:ea typeface="標楷體" pitchFamily="65" charset="-120"/>
            </a:endParaRPr>
          </a:p>
        </p:txBody>
      </p:sp>
      <p:grpSp>
        <p:nvGrpSpPr>
          <p:cNvPr id="41992" name="群組 20"/>
          <p:cNvGrpSpPr>
            <a:grpSpLocks/>
          </p:cNvGrpSpPr>
          <p:nvPr/>
        </p:nvGrpSpPr>
        <p:grpSpPr bwMode="auto">
          <a:xfrm>
            <a:off x="30163" y="2022475"/>
            <a:ext cx="4587875" cy="3522663"/>
            <a:chOff x="32599" y="2357579"/>
            <a:chExt cx="4589016" cy="3522107"/>
          </a:xfrm>
        </p:grpSpPr>
        <p:sp>
          <p:nvSpPr>
            <p:cNvPr id="27" name="一般五邊形 26"/>
            <p:cNvSpPr/>
            <p:nvPr/>
          </p:nvSpPr>
          <p:spPr>
            <a:xfrm>
              <a:off x="65851" y="3455630"/>
              <a:ext cx="951111" cy="958720"/>
            </a:xfrm>
            <a:prstGeom prst="pentagon">
              <a:avLst/>
            </a:prstGeom>
            <a:solidFill>
              <a:srgbClr val="D0CEFA"/>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dirty="0">
                <a:solidFill>
                  <a:schemeClr val="bg1"/>
                </a:solidFill>
                <a:latin typeface="標楷體" pitchFamily="65" charset="-120"/>
                <a:ea typeface="標楷體" pitchFamily="65" charset="-120"/>
              </a:endParaRPr>
            </a:p>
          </p:txBody>
        </p:sp>
        <p:sp>
          <p:nvSpPr>
            <p:cNvPr id="2" name="一般五邊形 1"/>
            <p:cNvSpPr/>
            <p:nvPr/>
          </p:nvSpPr>
          <p:spPr>
            <a:xfrm>
              <a:off x="1331497" y="3033747"/>
              <a:ext cx="2015038" cy="1690421"/>
            </a:xfrm>
            <a:prstGeom prst="pentagon">
              <a:avLst/>
            </a:prstGeom>
            <a:solidFill>
              <a:srgbClr val="857FF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dirty="0">
                <a:solidFill>
                  <a:schemeClr val="bg1"/>
                </a:solidFill>
                <a:latin typeface="標楷體" pitchFamily="65" charset="-120"/>
                <a:ea typeface="標楷體" pitchFamily="65" charset="-120"/>
              </a:endParaRPr>
            </a:p>
          </p:txBody>
        </p:sp>
        <p:sp>
          <p:nvSpPr>
            <p:cNvPr id="10" name="矩形 9"/>
            <p:cNvSpPr/>
            <p:nvPr/>
          </p:nvSpPr>
          <p:spPr>
            <a:xfrm>
              <a:off x="1279096" y="3481352"/>
              <a:ext cx="2159537" cy="1068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000"/>
                </a:lnSpc>
                <a:defRPr/>
              </a:pPr>
              <a:r>
                <a:rPr lang="zh-TW" altLang="en-US" sz="2400" b="1" dirty="0">
                  <a:solidFill>
                    <a:schemeClr val="bg1"/>
                  </a:solidFill>
                  <a:latin typeface="標楷體" pitchFamily="65" charset="-120"/>
                  <a:ea typeface="標楷體" pitchFamily="65" charset="-120"/>
                </a:rPr>
                <a:t>社區高中</a:t>
              </a:r>
              <a:r>
                <a:rPr lang="zh-TW" altLang="zh-TW" sz="2400" b="1" dirty="0">
                  <a:solidFill>
                    <a:schemeClr val="bg1"/>
                  </a:solidFill>
                  <a:latin typeface="標楷體" pitchFamily="65" charset="-120"/>
                  <a:ea typeface="標楷體" pitchFamily="65" charset="-120"/>
                </a:rPr>
                <a:t>職</a:t>
              </a:r>
              <a:r>
                <a:rPr lang="en-US" altLang="zh-TW" sz="2400" b="1" dirty="0">
                  <a:solidFill>
                    <a:schemeClr val="bg1"/>
                  </a:solidFill>
                  <a:latin typeface="標楷體" pitchFamily="65" charset="-120"/>
                  <a:ea typeface="標楷體" pitchFamily="65" charset="-120"/>
                </a:rPr>
                <a:t/>
              </a:r>
              <a:br>
                <a:rPr lang="en-US" altLang="zh-TW" sz="2400" b="1" dirty="0">
                  <a:solidFill>
                    <a:schemeClr val="bg1"/>
                  </a:solidFill>
                  <a:latin typeface="標楷體" pitchFamily="65" charset="-120"/>
                  <a:ea typeface="標楷體" pitchFamily="65" charset="-120"/>
                </a:rPr>
              </a:br>
              <a:r>
                <a:rPr lang="zh-TW" altLang="en-US" sz="2400" b="1" dirty="0">
                  <a:solidFill>
                    <a:schemeClr val="bg1"/>
                  </a:solidFill>
                  <a:latin typeface="標楷體" pitchFamily="65" charset="-120"/>
                  <a:ea typeface="標楷體" pitchFamily="65" charset="-120"/>
                </a:rPr>
                <a:t>均質化</a:t>
              </a:r>
              <a:endParaRPr lang="zh-TW" altLang="en-US" sz="2400" dirty="0">
                <a:solidFill>
                  <a:schemeClr val="bg1"/>
                </a:solidFill>
                <a:effectLst>
                  <a:outerShdw blurRad="38100" dist="38100" dir="2700000" algn="tl">
                    <a:srgbClr val="000000">
                      <a:alpha val="43137"/>
                    </a:srgbClr>
                  </a:outerShdw>
                </a:effectLst>
              </a:endParaRPr>
            </a:p>
          </p:txBody>
        </p:sp>
        <p:sp>
          <p:nvSpPr>
            <p:cNvPr id="4" name="橢圓 3"/>
            <p:cNvSpPr/>
            <p:nvPr/>
          </p:nvSpPr>
          <p:spPr>
            <a:xfrm>
              <a:off x="2879694" y="2808358"/>
              <a:ext cx="1044835" cy="98092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14" name="橢圓 13"/>
            <p:cNvSpPr/>
            <p:nvPr/>
          </p:nvSpPr>
          <p:spPr>
            <a:xfrm>
              <a:off x="747152" y="2808358"/>
              <a:ext cx="1044835" cy="98092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2909864" y="2975020"/>
              <a:ext cx="984495" cy="646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zh-TW" altLang="en-US" sz="2000" b="1" dirty="0">
                  <a:solidFill>
                    <a:schemeClr val="tx1"/>
                  </a:solidFill>
                  <a:latin typeface="標楷體" pitchFamily="65" charset="-120"/>
                  <a:ea typeface="標楷體" pitchFamily="65" charset="-120"/>
                </a:rPr>
                <a:t>適性課</a:t>
              </a:r>
              <a:r>
                <a:rPr lang="en-US" altLang="zh-TW" sz="2000" b="1" dirty="0">
                  <a:solidFill>
                    <a:schemeClr val="tx1"/>
                  </a:solidFill>
                  <a:latin typeface="標楷體" pitchFamily="65" charset="-120"/>
                  <a:ea typeface="標楷體" pitchFamily="65" charset="-120"/>
                </a:rPr>
                <a:t/>
              </a:r>
              <a:br>
                <a:rPr lang="en-US" altLang="zh-TW" sz="2000" b="1" dirty="0">
                  <a:solidFill>
                    <a:schemeClr val="tx1"/>
                  </a:solidFill>
                  <a:latin typeface="標楷體" pitchFamily="65" charset="-120"/>
                  <a:ea typeface="標楷體" pitchFamily="65" charset="-120"/>
                </a:rPr>
              </a:br>
              <a:r>
                <a:rPr lang="zh-TW" altLang="en-US" sz="2000" b="1" dirty="0">
                  <a:solidFill>
                    <a:schemeClr val="tx1"/>
                  </a:solidFill>
                  <a:latin typeface="標楷體" pitchFamily="65" charset="-120"/>
                  <a:ea typeface="標楷體" pitchFamily="65" charset="-120"/>
                </a:rPr>
                <a:t>程發展</a:t>
              </a:r>
              <a:endParaRPr lang="zh-TW" altLang="en-US" sz="2000" dirty="0">
                <a:solidFill>
                  <a:schemeClr val="tx1"/>
                </a:solidFill>
              </a:endParaRPr>
            </a:p>
          </p:txBody>
        </p:sp>
        <p:sp>
          <p:nvSpPr>
            <p:cNvPr id="16" name="矩形 15"/>
            <p:cNvSpPr/>
            <p:nvPr/>
          </p:nvSpPr>
          <p:spPr>
            <a:xfrm>
              <a:off x="777321" y="2970257"/>
              <a:ext cx="984495" cy="64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800"/>
                </a:lnSpc>
                <a:defRPr/>
              </a:pPr>
              <a:r>
                <a:rPr lang="zh-TW" altLang="en-US" sz="2000" b="1" dirty="0">
                  <a:solidFill>
                    <a:schemeClr val="tx1"/>
                  </a:solidFill>
                  <a:latin typeface="標楷體" pitchFamily="65" charset="-120"/>
                  <a:ea typeface="標楷體" pitchFamily="65" charset="-120"/>
                </a:rPr>
                <a:t>教育資源共享</a:t>
              </a:r>
              <a:endParaRPr lang="zh-TW" altLang="en-US" sz="2000" dirty="0">
                <a:solidFill>
                  <a:schemeClr val="tx1"/>
                </a:solidFill>
              </a:endParaRPr>
            </a:p>
          </p:txBody>
        </p:sp>
        <p:sp>
          <p:nvSpPr>
            <p:cNvPr id="17" name="橢圓 16"/>
            <p:cNvSpPr/>
            <p:nvPr/>
          </p:nvSpPr>
          <p:spPr>
            <a:xfrm>
              <a:off x="820195" y="4224184"/>
              <a:ext cx="1043246" cy="97933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18" name="矩形 17"/>
            <p:cNvSpPr/>
            <p:nvPr/>
          </p:nvSpPr>
          <p:spPr>
            <a:xfrm>
              <a:off x="848777" y="4386084"/>
              <a:ext cx="984495" cy="64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800"/>
                </a:lnSpc>
                <a:defRPr/>
              </a:pPr>
              <a:r>
                <a:rPr lang="zh-TW" altLang="en-US" sz="2000" b="1" dirty="0">
                  <a:solidFill>
                    <a:schemeClr val="tx1"/>
                  </a:solidFill>
                  <a:latin typeface="標楷體" pitchFamily="65" charset="-120"/>
                  <a:ea typeface="標楷體" pitchFamily="65" charset="-120"/>
                </a:rPr>
                <a:t>特色課程創新</a:t>
              </a:r>
              <a:endParaRPr lang="en-US" altLang="zh-TW" sz="2000" b="1" dirty="0">
                <a:solidFill>
                  <a:schemeClr val="tx1"/>
                </a:solidFill>
                <a:latin typeface="標楷體" pitchFamily="65" charset="-120"/>
                <a:ea typeface="標楷體" pitchFamily="65" charset="-120"/>
              </a:endParaRPr>
            </a:p>
          </p:txBody>
        </p:sp>
        <p:sp>
          <p:nvSpPr>
            <p:cNvPr id="19" name="橢圓 18"/>
            <p:cNvSpPr/>
            <p:nvPr/>
          </p:nvSpPr>
          <p:spPr>
            <a:xfrm>
              <a:off x="2824118" y="4224184"/>
              <a:ext cx="1044835" cy="97933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0" name="矩形 19"/>
            <p:cNvSpPr/>
            <p:nvPr/>
          </p:nvSpPr>
          <p:spPr>
            <a:xfrm>
              <a:off x="2854288" y="4386084"/>
              <a:ext cx="984495" cy="64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800"/>
                </a:lnSpc>
                <a:defRPr/>
              </a:pPr>
              <a:r>
                <a:rPr lang="zh-TW" altLang="en-US" sz="2000" b="1" dirty="0">
                  <a:solidFill>
                    <a:schemeClr val="tx1"/>
                  </a:solidFill>
                  <a:latin typeface="標楷體" pitchFamily="65" charset="-120"/>
                  <a:ea typeface="標楷體" pitchFamily="65" charset="-120"/>
                </a:rPr>
                <a:t>就近入學落實</a:t>
              </a:r>
              <a:endParaRPr lang="en-US" altLang="zh-TW" sz="2000" b="1" dirty="0">
                <a:solidFill>
                  <a:schemeClr val="tx1"/>
                </a:solidFill>
                <a:latin typeface="標楷體" pitchFamily="65" charset="-120"/>
                <a:ea typeface="標楷體" pitchFamily="65" charset="-120"/>
              </a:endParaRPr>
            </a:p>
          </p:txBody>
        </p:sp>
        <p:sp>
          <p:nvSpPr>
            <p:cNvPr id="6" name="圓角矩形 5"/>
            <p:cNvSpPr/>
            <p:nvPr/>
          </p:nvSpPr>
          <p:spPr>
            <a:xfrm>
              <a:off x="1572649" y="2357579"/>
              <a:ext cx="1533399" cy="675437"/>
            </a:xfrm>
            <a:prstGeom prst="roundRect">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tx1"/>
                  </a:solidFill>
                  <a:latin typeface="標楷體" pitchFamily="65" charset="-120"/>
                  <a:ea typeface="標楷體" pitchFamily="65" charset="-120"/>
                </a:rPr>
                <a:t>十二年國民</a:t>
              </a:r>
              <a:r>
                <a:rPr lang="en-US" altLang="zh-TW" sz="2000" b="1" dirty="0">
                  <a:solidFill>
                    <a:schemeClr val="tx1"/>
                  </a:solidFill>
                  <a:latin typeface="標楷體" pitchFamily="65" charset="-120"/>
                  <a:ea typeface="標楷體" pitchFamily="65" charset="-120"/>
                </a:rPr>
                <a:t/>
              </a:r>
              <a:br>
                <a:rPr lang="en-US" altLang="zh-TW" sz="2000" b="1" dirty="0">
                  <a:solidFill>
                    <a:schemeClr val="tx1"/>
                  </a:solidFill>
                  <a:latin typeface="標楷體" pitchFamily="65" charset="-120"/>
                  <a:ea typeface="標楷體" pitchFamily="65" charset="-120"/>
                </a:rPr>
              </a:br>
              <a:r>
                <a:rPr lang="zh-TW" altLang="en-US" sz="2000" b="1" dirty="0">
                  <a:solidFill>
                    <a:schemeClr val="tx1"/>
                  </a:solidFill>
                  <a:latin typeface="標楷體" pitchFamily="65" charset="-120"/>
                  <a:ea typeface="標楷體" pitchFamily="65" charset="-120"/>
                </a:rPr>
                <a:t>基本教育</a:t>
              </a:r>
            </a:p>
          </p:txBody>
        </p:sp>
        <p:sp>
          <p:nvSpPr>
            <p:cNvPr id="22" name="圓角矩形 21"/>
            <p:cNvSpPr/>
            <p:nvPr/>
          </p:nvSpPr>
          <p:spPr>
            <a:xfrm>
              <a:off x="1572650" y="5204249"/>
              <a:ext cx="1533399" cy="675437"/>
            </a:xfrm>
            <a:prstGeom prst="roundRect">
              <a:avLst/>
            </a:prstGeom>
            <a:solidFill>
              <a:srgbClr val="DD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標楷體" pitchFamily="65" charset="-120"/>
                  <a:ea typeface="標楷體" pitchFamily="65" charset="-120"/>
                </a:rPr>
                <a:t>國中</a:t>
              </a:r>
            </a:p>
          </p:txBody>
        </p:sp>
        <p:sp>
          <p:nvSpPr>
            <p:cNvPr id="7" name="上-下雙向箭號 6"/>
            <p:cNvSpPr/>
            <p:nvPr/>
          </p:nvSpPr>
          <p:spPr>
            <a:xfrm>
              <a:off x="2184196" y="4701947"/>
              <a:ext cx="357277" cy="501571"/>
            </a:xfrm>
            <a:prstGeom prst="upDown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一般五邊形 25"/>
            <p:cNvSpPr/>
            <p:nvPr/>
          </p:nvSpPr>
          <p:spPr>
            <a:xfrm>
              <a:off x="3618808" y="3455630"/>
              <a:ext cx="1002807" cy="997286"/>
            </a:xfrm>
            <a:prstGeom prst="pentagon">
              <a:avLst/>
            </a:prstGeom>
            <a:solidFill>
              <a:srgbClr val="D0CEFA"/>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dirty="0">
                <a:solidFill>
                  <a:schemeClr val="bg1"/>
                </a:solidFill>
                <a:latin typeface="標楷體" pitchFamily="65" charset="-120"/>
                <a:ea typeface="標楷體" pitchFamily="65" charset="-120"/>
              </a:endParaRPr>
            </a:p>
          </p:txBody>
        </p:sp>
        <p:sp>
          <p:nvSpPr>
            <p:cNvPr id="28" name="矩形 27"/>
            <p:cNvSpPr/>
            <p:nvPr/>
          </p:nvSpPr>
          <p:spPr>
            <a:xfrm>
              <a:off x="3621241" y="3741661"/>
              <a:ext cx="984495" cy="644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800"/>
                </a:lnSpc>
                <a:defRPr/>
              </a:pPr>
              <a:r>
                <a:rPr lang="zh-TW" altLang="en-US" sz="2000" b="1" dirty="0">
                  <a:solidFill>
                    <a:srgbClr val="000099"/>
                  </a:solidFill>
                  <a:latin typeface="標楷體" pitchFamily="65" charset="-120"/>
                  <a:ea typeface="標楷體" pitchFamily="65" charset="-120"/>
                </a:rPr>
                <a:t>高職</a:t>
              </a:r>
              <a:r>
                <a:rPr lang="en-US" altLang="zh-TW" sz="2000" b="1" dirty="0">
                  <a:solidFill>
                    <a:srgbClr val="000099"/>
                  </a:solidFill>
                  <a:latin typeface="標楷體" pitchFamily="65" charset="-120"/>
                  <a:ea typeface="標楷體" pitchFamily="65" charset="-120"/>
                </a:rPr>
                <a:t/>
              </a:r>
              <a:br>
                <a:rPr lang="en-US" altLang="zh-TW" sz="2000" b="1" dirty="0">
                  <a:solidFill>
                    <a:srgbClr val="000099"/>
                  </a:solidFill>
                  <a:latin typeface="標楷體" pitchFamily="65" charset="-120"/>
                  <a:ea typeface="標楷體" pitchFamily="65" charset="-120"/>
                </a:rPr>
              </a:br>
              <a:r>
                <a:rPr lang="zh-TW" altLang="en-US" sz="2000" b="1" dirty="0">
                  <a:solidFill>
                    <a:schemeClr val="tx1"/>
                  </a:solidFill>
                  <a:latin typeface="標楷體" pitchFamily="65" charset="-120"/>
                  <a:ea typeface="標楷體" pitchFamily="65" charset="-120"/>
                </a:rPr>
                <a:t>優質化</a:t>
              </a:r>
              <a:endParaRPr lang="en-US" altLang="zh-TW" sz="2000" b="1" dirty="0">
                <a:solidFill>
                  <a:schemeClr val="tx1"/>
                </a:solidFill>
                <a:latin typeface="標楷體" pitchFamily="65" charset="-120"/>
                <a:ea typeface="標楷體" pitchFamily="65" charset="-120"/>
              </a:endParaRPr>
            </a:p>
          </p:txBody>
        </p:sp>
        <p:sp>
          <p:nvSpPr>
            <p:cNvPr id="29" name="矩形 28"/>
            <p:cNvSpPr/>
            <p:nvPr/>
          </p:nvSpPr>
          <p:spPr>
            <a:xfrm>
              <a:off x="32599" y="3773405"/>
              <a:ext cx="984495" cy="64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800"/>
                </a:lnSpc>
                <a:defRPr/>
              </a:pPr>
              <a:r>
                <a:rPr lang="zh-TW" altLang="en-US" sz="2000" b="1" dirty="0">
                  <a:solidFill>
                    <a:srgbClr val="FF0000"/>
                  </a:solidFill>
                  <a:latin typeface="標楷體" pitchFamily="65" charset="-120"/>
                  <a:ea typeface="標楷體" pitchFamily="65" charset="-120"/>
                </a:rPr>
                <a:t>高中</a:t>
              </a:r>
              <a:r>
                <a:rPr lang="en-US" altLang="zh-TW" sz="2000" b="1" dirty="0">
                  <a:solidFill>
                    <a:schemeClr val="tx1"/>
                  </a:solidFill>
                  <a:latin typeface="標楷體" pitchFamily="65" charset="-120"/>
                  <a:ea typeface="標楷體" pitchFamily="65" charset="-120"/>
                </a:rPr>
                <a:t/>
              </a:r>
              <a:br>
                <a:rPr lang="en-US" altLang="zh-TW" sz="2000" b="1" dirty="0">
                  <a:solidFill>
                    <a:schemeClr val="tx1"/>
                  </a:solidFill>
                  <a:latin typeface="標楷體" pitchFamily="65" charset="-120"/>
                  <a:ea typeface="標楷體" pitchFamily="65" charset="-120"/>
                </a:rPr>
              </a:br>
              <a:r>
                <a:rPr lang="zh-TW" altLang="en-US" sz="2000" b="1" dirty="0">
                  <a:solidFill>
                    <a:schemeClr val="tx1"/>
                  </a:solidFill>
                  <a:latin typeface="標楷體" pitchFamily="65" charset="-120"/>
                  <a:ea typeface="標楷體" pitchFamily="65" charset="-120"/>
                </a:rPr>
                <a:t>優質化</a:t>
              </a:r>
              <a:endParaRPr lang="en-US" altLang="zh-TW" sz="2000" b="1" dirty="0">
                <a:solidFill>
                  <a:schemeClr val="tx1"/>
                </a:solidFill>
                <a:latin typeface="標楷體" pitchFamily="65" charset="-120"/>
                <a:ea typeface="標楷體" pitchFamily="65" charset="-120"/>
              </a:endParaRPr>
            </a:p>
          </p:txBody>
        </p:sp>
        <p:sp>
          <p:nvSpPr>
            <p:cNvPr id="24" name="上-下雙向箭號 23"/>
            <p:cNvSpPr/>
            <p:nvPr/>
          </p:nvSpPr>
          <p:spPr>
            <a:xfrm rot="16200000">
              <a:off x="3194964" y="3770908"/>
              <a:ext cx="358718" cy="576406"/>
            </a:xfrm>
            <a:prstGeom prst="upDown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上-下雙向箭號 24"/>
            <p:cNvSpPr/>
            <p:nvPr/>
          </p:nvSpPr>
          <p:spPr>
            <a:xfrm rot="16200000">
              <a:off x="1043367" y="3726469"/>
              <a:ext cx="360306" cy="555763"/>
            </a:xfrm>
            <a:prstGeom prst="upDownArrow">
              <a:avLst>
                <a:gd name="adj1" fmla="val 58055"/>
                <a:gd name="adj2" fmla="val 50000"/>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aphicFrame>
        <p:nvGraphicFramePr>
          <p:cNvPr id="30" name="內容版面配置區 3"/>
          <p:cNvGraphicFramePr>
            <a:graphicFrameLocks noGrp="1"/>
          </p:cNvGraphicFramePr>
          <p:nvPr>
            <p:ph idx="1"/>
          </p:nvPr>
        </p:nvGraphicFramePr>
        <p:xfrm>
          <a:off x="4557516" y="2780928"/>
          <a:ext cx="4586485" cy="338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標題 2"/>
          <p:cNvSpPr txBox="1">
            <a:spLocks/>
          </p:cNvSpPr>
          <p:nvPr/>
        </p:nvSpPr>
        <p:spPr bwMode="auto">
          <a:xfrm>
            <a:off x="814022" y="0"/>
            <a:ext cx="7357815" cy="750094"/>
          </a:xfrm>
          <a:prstGeom prst="rect">
            <a:avLst/>
          </a:prstGeom>
          <a:solidFill>
            <a:srgbClr val="FFFF99"/>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a:lnSpc>
                <a:spcPct val="90000"/>
              </a:lnSpc>
              <a:spcAft>
                <a:spcPct val="35000"/>
              </a:spcAft>
              <a:defRPr/>
            </a:pPr>
            <a:r>
              <a:rPr lang="zh-TW" altLang="en-US"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三、確保高中職端學習</a:t>
            </a: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品質</a:t>
            </a:r>
            <a:endParaRPr lang="zh-TW" altLang="en-US" sz="40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2192338" y="3506788"/>
            <a:ext cx="8229601" cy="1143000"/>
          </a:xfrm>
        </p:spPr>
        <p:txBody>
          <a:bodyPr/>
          <a:lstStyle/>
          <a:p>
            <a:pPr eaLnBrk="1" hangingPunct="1"/>
            <a:r>
              <a:rPr lang="en-US" altLang="zh-TW" b="1" smtClean="0">
                <a:solidFill>
                  <a:schemeClr val="folHlink"/>
                </a:solidFill>
              </a:rPr>
              <a:t>(</a:t>
            </a:r>
            <a:r>
              <a:rPr lang="zh-TW" altLang="en-US" b="1" smtClean="0">
                <a:solidFill>
                  <a:schemeClr val="folHlink"/>
                </a:solidFill>
              </a:rPr>
              <a:t>二</a:t>
            </a:r>
            <a:r>
              <a:rPr lang="en-US" altLang="zh-TW" b="1" smtClean="0">
                <a:solidFill>
                  <a:schemeClr val="folHlink"/>
                </a:solidFill>
              </a:rPr>
              <a:t>)</a:t>
            </a:r>
            <a:r>
              <a:rPr lang="zh-TW" altLang="en-US" b="1" smtClean="0">
                <a:solidFill>
                  <a:schemeClr val="folHlink"/>
                </a:solidFill>
              </a:rPr>
              <a:t>課程</a:t>
            </a:r>
          </a:p>
        </p:txBody>
      </p:sp>
      <p:sp>
        <p:nvSpPr>
          <p:cNvPr id="11" name="五邊形 10"/>
          <p:cNvSpPr/>
          <p:nvPr/>
        </p:nvSpPr>
        <p:spPr>
          <a:xfrm rot="10800000">
            <a:off x="1042988" y="1398588"/>
            <a:ext cx="7481887" cy="1079500"/>
          </a:xfrm>
          <a:prstGeom prst="homePlate">
            <a:avLst/>
          </a:prstGeom>
        </p:spPr>
        <p:style>
          <a:lnRef idx="1">
            <a:schemeClr val="accent1"/>
          </a:lnRef>
          <a:fillRef idx="2">
            <a:schemeClr val="accent1"/>
          </a:fillRef>
          <a:effectRef idx="1">
            <a:schemeClr val="accent1"/>
          </a:effectRef>
          <a:fontRef idx="minor">
            <a:schemeClr val="dk1"/>
          </a:fontRef>
        </p:style>
      </p:sp>
      <p:sp>
        <p:nvSpPr>
          <p:cNvPr id="5" name="橢圓 4"/>
          <p:cNvSpPr/>
          <p:nvPr/>
        </p:nvSpPr>
        <p:spPr>
          <a:xfrm>
            <a:off x="437504" y="1422400"/>
            <a:ext cx="1029344" cy="936104"/>
          </a:xfrm>
          <a:prstGeom prst="ellipse">
            <a:avLst/>
          </a:prstGeom>
          <a:ln w="38100">
            <a:solidFill>
              <a:schemeClr val="bg1"/>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五邊形 13"/>
          <p:cNvSpPr/>
          <p:nvPr/>
        </p:nvSpPr>
        <p:spPr>
          <a:xfrm rot="10800000">
            <a:off x="684213" y="2643188"/>
            <a:ext cx="7840662" cy="2514600"/>
          </a:xfrm>
          <a:prstGeom prst="homePlate">
            <a:avLst>
              <a:gd name="adj" fmla="val 41841"/>
            </a:avLst>
          </a:prstGeom>
        </p:spPr>
        <p:style>
          <a:lnRef idx="1">
            <a:schemeClr val="accent1"/>
          </a:lnRef>
          <a:fillRef idx="2">
            <a:schemeClr val="accent1"/>
          </a:fillRef>
          <a:effectRef idx="1">
            <a:schemeClr val="accent1"/>
          </a:effectRef>
          <a:fontRef idx="minor">
            <a:schemeClr val="dk1"/>
          </a:fontRef>
        </p:style>
      </p:sp>
      <p:sp>
        <p:nvSpPr>
          <p:cNvPr id="8" name="矩形 7"/>
          <p:cNvSpPr/>
          <p:nvPr/>
        </p:nvSpPr>
        <p:spPr>
          <a:xfrm>
            <a:off x="1946275" y="1422400"/>
            <a:ext cx="4881563" cy="1069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4200"/>
              </a:lnSpc>
              <a:defRPr/>
            </a:pPr>
            <a:r>
              <a:rPr lang="en-US" altLang="zh-TW" sz="28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101</a:t>
            </a:r>
            <a:r>
              <a:rPr lang="zh-TW" altLang="zh-TW" sz="28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年</a:t>
            </a:r>
            <a:r>
              <a:rPr lang="en-US" altLang="zh-TW" sz="28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10</a:t>
            </a:r>
            <a:r>
              <a:rPr lang="zh-TW" altLang="zh-TW" sz="28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月</a:t>
            </a:r>
            <a:r>
              <a:rPr lang="zh-TW" altLang="zh-TW" sz="2800" b="1" dirty="0">
                <a:solidFill>
                  <a:schemeClr val="tx1"/>
                </a:solidFill>
                <a:latin typeface="標楷體" pitchFamily="65" charset="-120"/>
                <a:ea typeface="標楷體" pitchFamily="65" charset="-120"/>
              </a:rPr>
              <a:t>完成高中高職</a:t>
            </a:r>
            <a:r>
              <a:rPr lang="en-US" altLang="zh-TW" sz="2800" b="1" dirty="0">
                <a:solidFill>
                  <a:schemeClr val="tx1"/>
                </a:solidFill>
                <a:latin typeface="標楷體" pitchFamily="65" charset="-120"/>
                <a:ea typeface="標楷體" pitchFamily="65" charset="-120"/>
              </a:rPr>
              <a:t/>
            </a:r>
            <a:br>
              <a:rPr lang="en-US" altLang="zh-TW" sz="2800" b="1" dirty="0">
                <a:solidFill>
                  <a:schemeClr val="tx1"/>
                </a:solidFill>
                <a:latin typeface="標楷體" pitchFamily="65" charset="-120"/>
                <a:ea typeface="標楷體" pitchFamily="65" charset="-120"/>
              </a:rPr>
            </a:br>
            <a:r>
              <a:rPr lang="zh-TW" altLang="zh-TW" sz="2800" b="1" dirty="0">
                <a:solidFill>
                  <a:schemeClr val="tx1"/>
                </a:solidFill>
                <a:latin typeface="標楷體" pitchFamily="65" charset="-120"/>
                <a:ea typeface="標楷體" pitchFamily="65" charset="-120"/>
              </a:rPr>
              <a:t>實施</a:t>
            </a:r>
            <a:r>
              <a:rPr lang="zh-TW" altLang="zh-TW"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特色課程具體方案</a:t>
            </a:r>
            <a:endParaRPr lang="zh-TW" altLang="en-US" sz="2800" dirty="0">
              <a:solidFill>
                <a:srgbClr val="FF0000"/>
              </a:solidFill>
              <a:effectLst>
                <a:outerShdw blurRad="38100" dist="38100" dir="2700000" algn="tl">
                  <a:srgbClr val="000000">
                    <a:alpha val="43137"/>
                  </a:srgbClr>
                </a:outerShdw>
              </a:effectLst>
            </a:endParaRPr>
          </a:p>
        </p:txBody>
      </p:sp>
      <p:sp>
        <p:nvSpPr>
          <p:cNvPr id="18" name="矩形 17"/>
          <p:cNvSpPr/>
          <p:nvPr/>
        </p:nvSpPr>
        <p:spPr>
          <a:xfrm>
            <a:off x="1684338" y="2668588"/>
            <a:ext cx="6672262" cy="2439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nSpc>
                <a:spcPts val="2800"/>
              </a:lnSpc>
              <a:buFont typeface="Arial" pitchFamily="34" charset="0"/>
              <a:buChar char="•"/>
              <a:defRPr/>
            </a:pPr>
            <a:r>
              <a:rPr lang="en-US" altLang="zh-TW" sz="2400" b="1" dirty="0">
                <a:solidFill>
                  <a:schemeClr val="tx1"/>
                </a:solidFill>
                <a:latin typeface="標楷體" pitchFamily="65" charset="-120"/>
                <a:ea typeface="標楷體" pitchFamily="65" charset="-120"/>
              </a:rPr>
              <a:t>102</a:t>
            </a:r>
            <a:r>
              <a:rPr lang="zh-TW" altLang="en-US" sz="2400" b="1" dirty="0">
                <a:solidFill>
                  <a:schemeClr val="tx1"/>
                </a:solidFill>
                <a:latin typeface="標楷體" pitchFamily="65" charset="-120"/>
                <a:ea typeface="標楷體" pitchFamily="65" charset="-120"/>
              </a:rPr>
              <a:t>年</a:t>
            </a:r>
            <a:r>
              <a:rPr lang="en-US" altLang="zh-TW" sz="2400" b="1" dirty="0">
                <a:solidFill>
                  <a:schemeClr val="tx1"/>
                </a:solidFill>
                <a:latin typeface="標楷體" pitchFamily="65" charset="-120"/>
                <a:ea typeface="標楷體" pitchFamily="65" charset="-120"/>
              </a:rPr>
              <a:t>3</a:t>
            </a:r>
            <a:r>
              <a:rPr lang="zh-TW" altLang="en-US" sz="2400" b="1" dirty="0">
                <a:solidFill>
                  <a:schemeClr val="tx1"/>
                </a:solidFill>
                <a:latin typeface="標楷體" pitchFamily="65" charset="-120"/>
                <a:ea typeface="標楷體" pitchFamily="65" charset="-120"/>
              </a:rPr>
              <a:t>月前完成高職化工群、商管群、動力機械群課綱微調，並請高中數學課綱微調應兼顧高職課綱章節順序。</a:t>
            </a:r>
            <a:endParaRPr lang="en-US" altLang="zh-TW" sz="2400" b="1" dirty="0">
              <a:solidFill>
                <a:schemeClr val="tx1"/>
              </a:solidFill>
              <a:latin typeface="標楷體" pitchFamily="65" charset="-120"/>
              <a:ea typeface="標楷體" pitchFamily="65" charset="-120"/>
            </a:endParaRPr>
          </a:p>
          <a:p>
            <a:pPr marL="342900" indent="-342900">
              <a:lnSpc>
                <a:spcPts val="2800"/>
              </a:lnSpc>
              <a:buFont typeface="Arial" pitchFamily="34" charset="0"/>
              <a:buChar char="•"/>
              <a:defRPr/>
            </a:pPr>
            <a:r>
              <a:rPr lang="en-US" altLang="zh-TW" sz="25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1</a:t>
            </a:r>
            <a:r>
              <a:rPr lang="en-US" altLang="zh-TW"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02</a:t>
            </a:r>
            <a:r>
              <a:rPr lang="zh-TW" altLang="zh-TW"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年</a:t>
            </a:r>
            <a:r>
              <a:rPr lang="en-US" altLang="zh-TW"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7</a:t>
            </a:r>
            <a:r>
              <a:rPr lang="zh-TW" altLang="zh-TW" sz="24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月</a:t>
            </a:r>
            <a:r>
              <a:rPr lang="zh-TW" altLang="zh-TW" sz="2400" b="1" dirty="0">
                <a:solidFill>
                  <a:schemeClr val="tx1"/>
                </a:solidFill>
                <a:latin typeface="標楷體" pitchFamily="65" charset="-120"/>
                <a:ea typeface="標楷體" pitchFamily="65" charset="-120"/>
              </a:rPr>
              <a:t>底前完成</a:t>
            </a:r>
            <a:r>
              <a:rPr lang="zh-TW" altLang="en-US" sz="2400" b="1" dirty="0">
                <a:solidFill>
                  <a:srgbClr val="FF0000"/>
                </a:solidFill>
                <a:latin typeface="標楷體" pitchFamily="65" charset="-120"/>
                <a:ea typeface="標楷體" pitchFamily="65" charset="-120"/>
              </a:rPr>
              <a:t>微調</a:t>
            </a:r>
            <a:r>
              <a:rPr lang="zh-TW" altLang="zh-TW" sz="2400" b="1" dirty="0">
                <a:solidFill>
                  <a:schemeClr val="tx1"/>
                </a:solidFill>
                <a:latin typeface="標楷體" pitchFamily="65" charset="-120"/>
                <a:ea typeface="標楷體" pitchFamily="65" charset="-120"/>
              </a:rPr>
              <a:t>現行普通高級中學</a:t>
            </a:r>
            <a:r>
              <a:rPr lang="zh-TW" altLang="zh-TW"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自然領域</a:t>
            </a:r>
            <a:r>
              <a:rPr lang="en-US" altLang="zh-TW" sz="24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4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生物、物理、化學及基礎地球科學</a:t>
            </a:r>
            <a:r>
              <a:rPr lang="en-US" altLang="zh-TW" sz="24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zh-TW" sz="24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課程綱要</a:t>
            </a:r>
            <a:r>
              <a:rPr lang="zh-TW" altLang="en-US" sz="24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a:t>
            </a:r>
            <a:r>
              <a:rPr lang="zh-TW" altLang="zh-TW"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數學</a:t>
            </a:r>
            <a:r>
              <a:rPr lang="zh-TW" altLang="zh-TW" sz="24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課程綱要</a:t>
            </a:r>
            <a:r>
              <a:rPr lang="zh-TW" altLang="en-US" sz="2400" b="1" dirty="0">
                <a:solidFill>
                  <a:schemeClr val="tx1"/>
                </a:solidFill>
                <a:latin typeface="標楷體" pitchFamily="65" charset="-120"/>
                <a:ea typeface="標楷體" pitchFamily="65" charset="-120"/>
              </a:rPr>
              <a:t>及</a:t>
            </a:r>
            <a:r>
              <a:rPr lang="zh-TW" altLang="en-US" sz="24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相關配套措施</a:t>
            </a:r>
            <a:r>
              <a:rPr lang="zh-TW" altLang="zh-TW" sz="2400" b="1" dirty="0">
                <a:solidFill>
                  <a:schemeClr val="tx1"/>
                </a:solidFill>
                <a:latin typeface="標楷體" pitchFamily="65" charset="-120"/>
                <a:ea typeface="標楷體" pitchFamily="65" charset="-120"/>
              </a:rPr>
              <a:t>。</a:t>
            </a:r>
            <a:endParaRPr lang="en-US" altLang="zh-TW" sz="2400" b="1" dirty="0">
              <a:solidFill>
                <a:schemeClr val="tx1"/>
              </a:solidFill>
              <a:latin typeface="標楷體" pitchFamily="65" charset="-120"/>
              <a:ea typeface="標楷體" pitchFamily="65" charset="-120"/>
            </a:endParaRPr>
          </a:p>
        </p:txBody>
      </p:sp>
      <p:sp>
        <p:nvSpPr>
          <p:cNvPr id="20" name="橢圓 19"/>
          <p:cNvSpPr/>
          <p:nvPr/>
        </p:nvSpPr>
        <p:spPr>
          <a:xfrm>
            <a:off x="335953" y="3506964"/>
            <a:ext cx="1029344" cy="936104"/>
          </a:xfrm>
          <a:prstGeom prst="ellipse">
            <a:avLst/>
          </a:prstGeom>
          <a:ln w="38100">
            <a:solidFill>
              <a:schemeClr val="bg1"/>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Rectangle 4"/>
          <p:cNvSpPr txBox="1">
            <a:spLocks/>
          </p:cNvSpPr>
          <p:nvPr/>
        </p:nvSpPr>
        <p:spPr bwMode="auto">
          <a:xfrm>
            <a:off x="295275" y="404813"/>
            <a:ext cx="8229600" cy="82232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marL="363538" indent="-363538" algn="l" eaLnBrk="1" hangingPunct="1">
              <a:buFont typeface="Arial" pitchFamily="34" charset="0"/>
              <a:buChar char="•"/>
              <a:defRPr/>
            </a:pPr>
            <a:r>
              <a:rPr lang="en-US" altLang="zh-TW" sz="3200" b="1" dirty="0" smtClean="0">
                <a:effectLst>
                  <a:outerShdw blurRad="38100" dist="38100" dir="2700000" algn="tl">
                    <a:srgbClr val="000000">
                      <a:alpha val="43137"/>
                    </a:srgbClr>
                  </a:outerShdw>
                </a:effectLst>
              </a:rPr>
              <a:t>(</a:t>
            </a:r>
            <a:r>
              <a:rPr lang="zh-TW" altLang="en-US" sz="3200" b="1" dirty="0" smtClean="0">
                <a:effectLst>
                  <a:outerShdw blurRad="38100" dist="38100" dir="2700000" algn="tl">
                    <a:srgbClr val="000000">
                      <a:alpha val="43137"/>
                    </a:srgbClr>
                  </a:outerShdw>
                </a:effectLst>
              </a:rPr>
              <a:t>二</a:t>
            </a:r>
            <a:r>
              <a:rPr lang="en-US" altLang="zh-TW" sz="3200" b="1" dirty="0" smtClean="0">
                <a:effectLst>
                  <a:outerShdw blurRad="38100" dist="38100" dir="2700000" algn="tl">
                    <a:srgbClr val="000000">
                      <a:alpha val="43137"/>
                    </a:srgbClr>
                  </a:outerShdw>
                </a:effectLst>
              </a:rPr>
              <a:t>)</a:t>
            </a:r>
            <a:r>
              <a:rPr lang="zh-TW" altLang="en-US" sz="3200" b="1" dirty="0" smtClean="0">
                <a:effectLst>
                  <a:outerShdw blurRad="38100" dist="38100" dir="2700000" algn="tl">
                    <a:srgbClr val="000000">
                      <a:alpha val="43137"/>
                    </a:srgbClr>
                  </a:outerShdw>
                </a:effectLst>
              </a:rPr>
              <a:t>課程統整</a:t>
            </a:r>
            <a:endParaRPr lang="en-US" altLang="zh-TW" sz="3200" b="1" dirty="0" smtClean="0">
              <a:effectLst>
                <a:outerShdw blurRad="38100" dist="38100" dir="2700000" algn="tl">
                  <a:srgbClr val="000000">
                    <a:alpha val="43137"/>
                  </a:srgbClr>
                </a:outerShdw>
              </a:effectLst>
            </a:endParaRPr>
          </a:p>
        </p:txBody>
      </p:sp>
      <p:grpSp>
        <p:nvGrpSpPr>
          <p:cNvPr id="43022" name="群組 3"/>
          <p:cNvGrpSpPr>
            <a:grpSpLocks/>
          </p:cNvGrpSpPr>
          <p:nvPr/>
        </p:nvGrpSpPr>
        <p:grpSpPr bwMode="auto">
          <a:xfrm>
            <a:off x="438150" y="5300663"/>
            <a:ext cx="8086725" cy="1347787"/>
            <a:chOff x="832516" y="5301207"/>
            <a:chExt cx="7127209" cy="1347242"/>
          </a:xfrm>
        </p:grpSpPr>
        <p:sp>
          <p:nvSpPr>
            <p:cNvPr id="19" name="五邊形 18"/>
            <p:cNvSpPr/>
            <p:nvPr/>
          </p:nvSpPr>
          <p:spPr>
            <a:xfrm rot="10800000">
              <a:off x="1078764" y="5301207"/>
              <a:ext cx="6880961" cy="1347242"/>
            </a:xfrm>
            <a:prstGeom prst="homePlate">
              <a:avLst/>
            </a:prstGeom>
          </p:spPr>
          <p:style>
            <a:lnRef idx="1">
              <a:schemeClr val="accent1"/>
            </a:lnRef>
            <a:fillRef idx="2">
              <a:schemeClr val="accent1"/>
            </a:fillRef>
            <a:effectRef idx="1">
              <a:schemeClr val="accent1"/>
            </a:effectRef>
            <a:fontRef idx="minor">
              <a:schemeClr val="dk1"/>
            </a:fontRef>
          </p:style>
        </p:sp>
        <p:sp>
          <p:nvSpPr>
            <p:cNvPr id="21" name="矩形 20"/>
            <p:cNvSpPr/>
            <p:nvPr/>
          </p:nvSpPr>
          <p:spPr>
            <a:xfrm>
              <a:off x="2179886" y="5418634"/>
              <a:ext cx="5631530" cy="1067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28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105</a:t>
              </a:r>
              <a:r>
                <a:rPr lang="zh-TW" altLang="en-US" sz="28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年</a:t>
              </a:r>
              <a:r>
                <a:rPr lang="zh-TW" altLang="en-US" sz="2800" b="1" dirty="0">
                  <a:solidFill>
                    <a:schemeClr val="tx1"/>
                  </a:solidFill>
                  <a:latin typeface="標楷體" pitchFamily="65" charset="-120"/>
                  <a:ea typeface="標楷體" pitchFamily="65" charset="-120"/>
                </a:rPr>
                <a:t>完成</a:t>
              </a:r>
              <a:r>
                <a:rPr lang="zh-TW" altLang="en-US" sz="28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中小學課程綱要</a:t>
              </a:r>
              <a:r>
                <a:rPr lang="zh-TW" altLang="en-US" sz="2800" b="1" dirty="0">
                  <a:solidFill>
                    <a:schemeClr val="tx1"/>
                  </a:solidFill>
                  <a:latin typeface="標楷體" pitchFamily="65" charset="-120"/>
                  <a:ea typeface="標楷體" pitchFamily="65" charset="-120"/>
                </a:rPr>
                <a:t>及</a:t>
              </a:r>
              <a:r>
                <a:rPr lang="en-US" altLang="zh-TW" sz="2800" b="1" dirty="0">
                  <a:solidFill>
                    <a:schemeClr val="tx1"/>
                  </a:solidFill>
                  <a:latin typeface="標楷體" pitchFamily="65" charset="-120"/>
                  <a:ea typeface="標楷體" pitchFamily="65" charset="-120"/>
                </a:rPr>
                <a:t/>
              </a:r>
              <a:br>
                <a:rPr lang="en-US" altLang="zh-TW" sz="2800" b="1" dirty="0">
                  <a:solidFill>
                    <a:schemeClr val="tx1"/>
                  </a:solidFill>
                  <a:latin typeface="標楷體" pitchFamily="65" charset="-120"/>
                  <a:ea typeface="標楷體" pitchFamily="65" charset="-120"/>
                </a:rPr>
              </a:br>
              <a:r>
                <a:rPr lang="zh-TW" altLang="en-US" sz="28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十二年國民基本教育課程</a:t>
              </a:r>
              <a:r>
                <a:rPr lang="en-US" altLang="zh-TW" sz="28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28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b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實踐的支持系統</a:t>
              </a:r>
              <a:r>
                <a:rPr lang="zh-TW" altLang="en-US" sz="2800" b="1" dirty="0">
                  <a:solidFill>
                    <a:schemeClr val="tx1"/>
                  </a:solidFill>
                  <a:latin typeface="標楷體" pitchFamily="65" charset="-120"/>
                  <a:ea typeface="標楷體" pitchFamily="65" charset="-120"/>
                </a:rPr>
                <a:t>。</a:t>
              </a:r>
              <a:endParaRPr lang="zh-TW" altLang="en-US" sz="2800" dirty="0">
                <a:solidFill>
                  <a:schemeClr val="tx1"/>
                </a:solidFill>
                <a:latin typeface="標楷體" pitchFamily="65" charset="-120"/>
                <a:ea typeface="標楷體" pitchFamily="65" charset="-120"/>
              </a:endParaRPr>
            </a:p>
          </p:txBody>
        </p:sp>
        <p:sp>
          <p:nvSpPr>
            <p:cNvPr id="22" name="橢圓 21"/>
            <p:cNvSpPr/>
            <p:nvPr/>
          </p:nvSpPr>
          <p:spPr>
            <a:xfrm>
              <a:off x="832516" y="5418280"/>
              <a:ext cx="1029344" cy="936104"/>
            </a:xfrm>
            <a:prstGeom prst="ellipse">
              <a:avLst/>
            </a:prstGeom>
            <a:ln w="38100">
              <a:solidFill>
                <a:schemeClr val="bg1"/>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43023"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240BC20-3D93-4F9B-A805-71CDAE74FAB6}" type="slidenum">
              <a:rPr lang="zh-TW" altLang="en-US" smtClean="0"/>
              <a:pPr eaLnBrk="1" hangingPunct="1"/>
              <a:t>38</a:t>
            </a:fld>
            <a:endParaRPr lang="zh-TW"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3F687ABB-AE85-4ABE-BE73-03349D9AACC2}" type="slidenum">
              <a:rPr lang="zh-TW" altLang="en-US"/>
              <a:pPr>
                <a:defRPr/>
              </a:pPr>
              <a:t>39</a:t>
            </a:fld>
            <a:endParaRPr lang="zh-TW" altLang="en-US"/>
          </a:p>
        </p:txBody>
      </p:sp>
      <p:sp>
        <p:nvSpPr>
          <p:cNvPr id="44035" name="Rectangle 3"/>
          <p:cNvSpPr>
            <a:spLocks noGrp="1"/>
          </p:cNvSpPr>
          <p:nvPr>
            <p:ph type="body" idx="4294967295"/>
          </p:nvPr>
        </p:nvSpPr>
        <p:spPr>
          <a:xfrm>
            <a:off x="1187450" y="1773238"/>
            <a:ext cx="7499350" cy="3240087"/>
          </a:xfrm>
        </p:spPr>
        <p:txBody>
          <a:bodyPr/>
          <a:lstStyle/>
          <a:p>
            <a:pPr eaLnBrk="1" hangingPunct="1">
              <a:lnSpc>
                <a:spcPts val="4200"/>
              </a:lnSpc>
              <a:spcBef>
                <a:spcPts val="1800"/>
              </a:spcBef>
            </a:pPr>
            <a:r>
              <a:rPr lang="zh-TW" altLang="en-US" b="1" smtClean="0">
                <a:solidFill>
                  <a:srgbClr val="000099"/>
                </a:solidFill>
                <a:latin typeface="標楷體" pitchFamily="65" charset="-120"/>
                <a:ea typeface="標楷體" pitchFamily="65" charset="-120"/>
              </a:rPr>
              <a:t>高中高職及五專學生轉學（科）</a:t>
            </a:r>
            <a:endParaRPr lang="en-US" altLang="zh-TW" b="1" smtClean="0">
              <a:solidFill>
                <a:srgbClr val="000099"/>
              </a:solidFill>
              <a:latin typeface="標楷體" pitchFamily="65" charset="-120"/>
              <a:ea typeface="標楷體" pitchFamily="65" charset="-120"/>
            </a:endParaRPr>
          </a:p>
          <a:p>
            <a:pPr lvl="1" eaLnBrk="1" hangingPunct="1">
              <a:lnSpc>
                <a:spcPts val="4200"/>
              </a:lnSpc>
              <a:spcBef>
                <a:spcPts val="1800"/>
              </a:spcBef>
            </a:pPr>
            <a:r>
              <a:rPr lang="zh-TW" altLang="en-US" sz="3200" b="1" smtClean="0">
                <a:solidFill>
                  <a:schemeClr val="hlink"/>
                </a:solidFill>
                <a:latin typeface="標楷體" pitchFamily="65" charset="-120"/>
                <a:ea typeface="標楷體" pitchFamily="65" charset="-120"/>
              </a:rPr>
              <a:t>高級中等學校學生學籍管理要點</a:t>
            </a:r>
            <a:endParaRPr lang="en-US" altLang="zh-TW" sz="3200" b="1" smtClean="0">
              <a:solidFill>
                <a:schemeClr val="hlink"/>
              </a:solidFill>
              <a:latin typeface="標楷體" pitchFamily="65" charset="-120"/>
              <a:ea typeface="標楷體" pitchFamily="65" charset="-120"/>
            </a:endParaRPr>
          </a:p>
          <a:p>
            <a:pPr lvl="1" eaLnBrk="1" hangingPunct="1">
              <a:lnSpc>
                <a:spcPts val="4200"/>
              </a:lnSpc>
              <a:spcBef>
                <a:spcPts val="1800"/>
              </a:spcBef>
            </a:pPr>
            <a:r>
              <a:rPr lang="zh-TW" altLang="en-US" sz="3200" b="1" smtClean="0">
                <a:solidFill>
                  <a:schemeClr val="hlink"/>
                </a:solidFill>
                <a:latin typeface="標楷體" pitchFamily="65" charset="-120"/>
                <a:ea typeface="標楷體" pitchFamily="65" charset="-120"/>
              </a:rPr>
              <a:t>高中高職及五專學生申請適性轉學、班實施計畫</a:t>
            </a:r>
          </a:p>
        </p:txBody>
      </p:sp>
      <p:sp>
        <p:nvSpPr>
          <p:cNvPr id="44036" name="投影片編號版面配置區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9192516D-5AE0-4DA1-A7E6-BC58FB0FB908}" type="slidenum">
              <a:rPr lang="zh-TW" altLang="en-US" sz="1400" b="1"/>
              <a:pPr algn="r" eaLnBrk="1" hangingPunct="1"/>
              <a:t>39</a:t>
            </a:fld>
            <a:endParaRPr lang="zh-TW" altLang="en-US" sz="1200" b="1"/>
          </a:p>
        </p:txBody>
      </p:sp>
      <p:sp>
        <p:nvSpPr>
          <p:cNvPr id="5" name="Rectangle 4"/>
          <p:cNvSpPr txBox="1">
            <a:spLocks/>
          </p:cNvSpPr>
          <p:nvPr/>
        </p:nvSpPr>
        <p:spPr bwMode="auto">
          <a:xfrm>
            <a:off x="271463" y="620713"/>
            <a:ext cx="8229600" cy="82232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marL="363538" indent="-363538" algn="l" eaLnBrk="1" hangingPunct="1">
              <a:buFont typeface="Arial" pitchFamily="34" charset="0"/>
              <a:buChar char="•"/>
              <a:defRPr/>
            </a:pPr>
            <a:r>
              <a:rPr lang="en-US" altLang="zh-TW" sz="3200" b="1" dirty="0" smtClean="0">
                <a:effectLst>
                  <a:outerShdw blurRad="38100" dist="38100" dir="2700000" algn="tl">
                    <a:srgbClr val="000000">
                      <a:alpha val="43137"/>
                    </a:srgbClr>
                  </a:outerShdw>
                </a:effectLst>
              </a:rPr>
              <a:t>(</a:t>
            </a:r>
            <a:r>
              <a:rPr lang="zh-TW" altLang="en-US" sz="3200" b="1" dirty="0">
                <a:effectLst>
                  <a:outerShdw blurRad="38100" dist="38100" dir="2700000" algn="tl">
                    <a:srgbClr val="000000">
                      <a:alpha val="43137"/>
                    </a:srgbClr>
                  </a:outerShdw>
                </a:effectLst>
              </a:rPr>
              <a:t>三</a:t>
            </a:r>
            <a:r>
              <a:rPr lang="en-US" altLang="zh-TW" sz="3200" b="1" dirty="0" smtClean="0">
                <a:effectLst>
                  <a:outerShdw blurRad="38100" dist="38100" dir="2700000" algn="tl">
                    <a:srgbClr val="000000">
                      <a:alpha val="43137"/>
                    </a:srgbClr>
                  </a:outerShdw>
                </a:effectLst>
              </a:rPr>
              <a:t>)</a:t>
            </a:r>
            <a:r>
              <a:rPr lang="zh-TW" altLang="en-US" sz="3200" b="1" dirty="0" smtClean="0">
                <a:effectLst>
                  <a:outerShdw blurRad="38100" dist="38100" dir="2700000" algn="tl">
                    <a:srgbClr val="000000">
                      <a:alpha val="43137"/>
                    </a:srgbClr>
                  </a:outerShdw>
                </a:effectLst>
              </a:rPr>
              <a:t>高中職適性發展</a:t>
            </a:r>
            <a:endParaRPr lang="en-US" altLang="zh-TW" sz="32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D84C724-86EF-4512-8064-E45FDF3FBC97}" type="slidenum">
              <a:rPr lang="zh-TW" altLang="en-US" sz="1400" b="1" smtClean="0"/>
              <a:pPr eaLnBrk="1" hangingPunct="1"/>
              <a:t>4</a:t>
            </a:fld>
            <a:endParaRPr lang="zh-TW" altLang="en-US" sz="1400" b="1" smtClean="0"/>
          </a:p>
        </p:txBody>
      </p:sp>
      <p:sp>
        <p:nvSpPr>
          <p:cNvPr id="18434" name="Rectangle 18"/>
          <p:cNvSpPr>
            <a:spLocks noGrp="1" noChangeArrowheads="1"/>
          </p:cNvSpPr>
          <p:nvPr>
            <p:ph type="title" idx="4294967295"/>
          </p:nvPr>
        </p:nvSpPr>
        <p:spPr>
          <a:xfrm>
            <a:off x="539750" y="2276475"/>
            <a:ext cx="8424863" cy="936625"/>
          </a:xfrm>
        </p:spPr>
        <p:txBody>
          <a:bodyPr rtlCol="0">
            <a:noAutofit/>
          </a:bodyPr>
          <a:lstStyle/>
          <a:p>
            <a:pPr eaLnBrk="1" fontAlgn="auto" hangingPunct="1">
              <a:spcBef>
                <a:spcPts val="3600"/>
              </a:spcBef>
              <a:spcAft>
                <a:spcPts val="1800"/>
              </a:spcAft>
              <a:defRPr/>
            </a:pP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十二年國民基本教育</a:t>
            </a:r>
            <a:r>
              <a:rPr lang="en-US" altLang="zh-TW"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入學方式</a:t>
            </a:r>
            <a:r>
              <a:rPr lang="en-US" altLang="zh-TW"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
            </a:r>
            <a:br>
              <a:rPr lang="en-US" altLang="zh-TW"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br>
            <a:r>
              <a:rPr lang="zh-TW" altLang="en-US"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核心精神</a:t>
            </a: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endPar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8196" name="Rectangle 18"/>
          <p:cNvSpPr txBox="1">
            <a:spLocks noChangeArrowheads="1"/>
          </p:cNvSpPr>
          <p:nvPr/>
        </p:nvSpPr>
        <p:spPr bwMode="auto">
          <a:xfrm>
            <a:off x="703263" y="488950"/>
            <a:ext cx="77771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ts val="3600"/>
              </a:spcBef>
            </a:pPr>
            <a:r>
              <a:rPr lang="zh-TW" altLang="en-US" sz="4800" b="1">
                <a:solidFill>
                  <a:srgbClr val="000099"/>
                </a:solidFill>
                <a:latin typeface="Calibri" pitchFamily="34" charset="0"/>
                <a:ea typeface="標楷體" pitchFamily="65" charset="-120"/>
              </a:rPr>
              <a:t>壹、</a:t>
            </a:r>
            <a:r>
              <a:rPr lang="zh-TW" altLang="en-US" sz="4800" b="1">
                <a:solidFill>
                  <a:srgbClr val="000099"/>
                </a:solidFill>
                <a:latin typeface="標楷體" pitchFamily="65" charset="-120"/>
                <a:ea typeface="標楷體" pitchFamily="65" charset="-120"/>
              </a:rPr>
              <a:t>規劃理念</a:t>
            </a:r>
            <a:endParaRPr lang="zh-TW" altLang="en-US" sz="4400" b="1">
              <a:solidFill>
                <a:srgbClr val="000099"/>
              </a:solidFill>
              <a:latin typeface="標楷體" pitchFamily="65" charset="-120"/>
              <a:ea typeface="標楷體" pitchFamily="65" charset="-120"/>
            </a:endParaRPr>
          </a:p>
        </p:txBody>
      </p:sp>
      <p:sp>
        <p:nvSpPr>
          <p:cNvPr id="5" name="Rectangle 18"/>
          <p:cNvSpPr txBox="1">
            <a:spLocks noChangeArrowheads="1"/>
          </p:cNvSpPr>
          <p:nvPr/>
        </p:nvSpPr>
        <p:spPr bwMode="auto">
          <a:xfrm>
            <a:off x="539750" y="3573463"/>
            <a:ext cx="8424863" cy="1701800"/>
          </a:xfrm>
          <a:prstGeom prst="rect">
            <a:avLst/>
          </a:prstGeom>
          <a:noFill/>
          <a:ln>
            <a:noFill/>
          </a:ln>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lnSpc>
                <a:spcPts val="5200"/>
              </a:lnSpc>
              <a:spcBef>
                <a:spcPts val="3600"/>
              </a:spcBef>
              <a:spcAft>
                <a:spcPts val="1800"/>
              </a:spcAft>
              <a:defRPr/>
            </a:pP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選你所</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適</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、愛你所選</a:t>
            </a: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成就每一個孩子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6BCC758-055C-44E8-95DA-DF2CCC79373A}" type="slidenum">
              <a:rPr lang="zh-TW" altLang="en-US" sz="1400" b="1" smtClean="0"/>
              <a:pPr eaLnBrk="1" hangingPunct="1"/>
              <a:t>40</a:t>
            </a:fld>
            <a:endParaRPr lang="zh-TW" altLang="en-US" sz="1400" b="1" smtClean="0"/>
          </a:p>
        </p:txBody>
      </p:sp>
      <p:sp>
        <p:nvSpPr>
          <p:cNvPr id="45059" name="標題 3"/>
          <p:cNvSpPr>
            <a:spLocks noGrp="1"/>
          </p:cNvSpPr>
          <p:nvPr>
            <p:ph type="title"/>
          </p:nvPr>
        </p:nvSpPr>
        <p:spPr>
          <a:xfrm>
            <a:off x="655638" y="268288"/>
            <a:ext cx="8229600" cy="1144587"/>
          </a:xfrm>
        </p:spPr>
        <p:txBody>
          <a:bodyPr/>
          <a:lstStyle/>
          <a:p>
            <a:pPr eaLnBrk="1" hangingPunct="1"/>
            <a:r>
              <a:rPr lang="zh-TW" altLang="en-US" b="1" smtClean="0">
                <a:solidFill>
                  <a:srgbClr val="000099"/>
                </a:solidFill>
                <a:latin typeface="標楷體" pitchFamily="65" charset="-120"/>
                <a:ea typeface="標楷體" pitchFamily="65" charset="-120"/>
              </a:rPr>
              <a:t>參、大專院校入學</a:t>
            </a:r>
            <a:endParaRPr lang="zh-TW" altLang="en-US" smtClean="0">
              <a:solidFill>
                <a:srgbClr val="000099"/>
              </a:solidFill>
              <a:latin typeface="標楷體" pitchFamily="65" charset="-120"/>
              <a:ea typeface="標楷體" pitchFamily="65" charset="-120"/>
            </a:endParaRPr>
          </a:p>
        </p:txBody>
      </p:sp>
      <p:graphicFrame>
        <p:nvGraphicFramePr>
          <p:cNvPr id="2" name="表格 1"/>
          <p:cNvGraphicFramePr>
            <a:graphicFrameLocks noGrp="1"/>
          </p:cNvGraphicFramePr>
          <p:nvPr/>
        </p:nvGraphicFramePr>
        <p:xfrm>
          <a:off x="539750" y="2205038"/>
          <a:ext cx="7920038" cy="4256087"/>
        </p:xfrm>
        <a:graphic>
          <a:graphicData uri="http://schemas.openxmlformats.org/drawingml/2006/table">
            <a:tbl>
              <a:tblPr firstRow="1" firstCol="1" lastRow="1" lastCol="1" bandRow="1" bandCol="1">
                <a:tableStyleId>{5C22544A-7EE6-4342-B048-85BDC9FD1C3A}</a:tableStyleId>
              </a:tblPr>
              <a:tblGrid>
                <a:gridCol w="3640663"/>
                <a:gridCol w="4279375"/>
              </a:tblGrid>
              <a:tr h="648084">
                <a:tc>
                  <a:txBody>
                    <a:bodyPr/>
                    <a:lstStyle/>
                    <a:p>
                      <a:pPr algn="ctr">
                        <a:spcAft>
                          <a:spcPts val="0"/>
                        </a:spcAft>
                      </a:pPr>
                      <a:r>
                        <a:rPr lang="zh-TW" sz="2800" kern="100" dirty="0" smtClean="0">
                          <a:solidFill>
                            <a:schemeClr val="tx1"/>
                          </a:solidFill>
                          <a:effectLst/>
                          <a:latin typeface="標楷體" pitchFamily="65" charset="-120"/>
                          <a:ea typeface="標楷體" pitchFamily="65" charset="-120"/>
                        </a:rPr>
                        <a:t>大學</a:t>
                      </a:r>
                      <a:endParaRPr lang="zh-TW" sz="2800" kern="100" dirty="0">
                        <a:solidFill>
                          <a:schemeClr val="tx1"/>
                        </a:solidFill>
                        <a:effectLst/>
                        <a:latin typeface="標楷體" pitchFamily="65" charset="-120"/>
                        <a:ea typeface="標楷體" pitchFamily="65" charset="-12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zh-TW" sz="2800" kern="100" dirty="0">
                          <a:solidFill>
                            <a:schemeClr val="tx1"/>
                          </a:solidFill>
                          <a:effectLst/>
                          <a:latin typeface="標楷體" pitchFamily="65" charset="-120"/>
                          <a:ea typeface="標楷體" pitchFamily="65" charset="-120"/>
                        </a:rPr>
                        <a:t>科技大學</a:t>
                      </a: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990129">
                <a:tc>
                  <a:txBody>
                    <a:bodyPr/>
                    <a:lstStyle/>
                    <a:p>
                      <a:pPr>
                        <a:spcAft>
                          <a:spcPts val="0"/>
                        </a:spcAft>
                      </a:pPr>
                      <a:r>
                        <a:rPr lang="zh-TW" sz="2800" kern="100" dirty="0">
                          <a:solidFill>
                            <a:schemeClr val="tx1"/>
                          </a:solidFill>
                          <a:effectLst/>
                          <a:latin typeface="標楷體" pitchFamily="65" charset="-120"/>
                          <a:ea typeface="標楷體" pitchFamily="65" charset="-120"/>
                        </a:rPr>
                        <a:t>大學繁星</a:t>
                      </a:r>
                      <a:r>
                        <a:rPr lang="en-US" sz="2000" kern="100" dirty="0">
                          <a:solidFill>
                            <a:schemeClr val="tx1"/>
                          </a:solidFill>
                          <a:effectLst/>
                          <a:latin typeface="標楷體" pitchFamily="65" charset="-120"/>
                          <a:ea typeface="標楷體" pitchFamily="65" charset="-120"/>
                        </a:rPr>
                        <a:t>(</a:t>
                      </a:r>
                      <a:r>
                        <a:rPr lang="zh-TW" sz="2000" kern="100" dirty="0">
                          <a:solidFill>
                            <a:schemeClr val="tx1"/>
                          </a:solidFill>
                          <a:effectLst/>
                          <a:latin typeface="標楷體" pitchFamily="65" charset="-120"/>
                          <a:ea typeface="標楷體" pitchFamily="65" charset="-120"/>
                        </a:rPr>
                        <a:t>在校成績</a:t>
                      </a:r>
                      <a:r>
                        <a:rPr lang="en-US" sz="2000" kern="100" dirty="0">
                          <a:solidFill>
                            <a:schemeClr val="tx1"/>
                          </a:solidFill>
                          <a:effectLst/>
                          <a:latin typeface="標楷體" pitchFamily="65" charset="-120"/>
                          <a:ea typeface="標楷體" pitchFamily="65" charset="-120"/>
                        </a:rPr>
                        <a:t>)</a:t>
                      </a:r>
                      <a:endParaRPr lang="zh-TW" sz="2000" kern="100" dirty="0">
                        <a:solidFill>
                          <a:schemeClr val="tx1"/>
                        </a:solidFill>
                        <a:effectLst/>
                        <a:latin typeface="標楷體" pitchFamily="65" charset="-120"/>
                        <a:ea typeface="標楷體" pitchFamily="65" charset="-12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zh-TW" sz="2800" kern="100" dirty="0">
                          <a:solidFill>
                            <a:schemeClr val="tx1"/>
                          </a:solidFill>
                          <a:effectLst/>
                          <a:latin typeface="標楷體" pitchFamily="65" charset="-120"/>
                          <a:ea typeface="標楷體" pitchFamily="65" charset="-120"/>
                        </a:rPr>
                        <a:t>技職繁星</a:t>
                      </a:r>
                      <a:r>
                        <a:rPr lang="en-US" sz="2000" kern="100" dirty="0">
                          <a:solidFill>
                            <a:schemeClr val="tx1"/>
                          </a:solidFill>
                          <a:effectLst/>
                          <a:latin typeface="標楷體" pitchFamily="65" charset="-120"/>
                          <a:ea typeface="標楷體" pitchFamily="65" charset="-120"/>
                        </a:rPr>
                        <a:t>(</a:t>
                      </a:r>
                      <a:r>
                        <a:rPr lang="zh-TW" sz="2000" kern="100" dirty="0">
                          <a:solidFill>
                            <a:schemeClr val="tx1"/>
                          </a:solidFill>
                          <a:effectLst/>
                          <a:latin typeface="標楷體" pitchFamily="65" charset="-120"/>
                          <a:ea typeface="標楷體" pitchFamily="65" charset="-120"/>
                        </a:rPr>
                        <a:t>在校成績</a:t>
                      </a:r>
                      <a:r>
                        <a:rPr lang="en-US" sz="2000" kern="100" dirty="0">
                          <a:solidFill>
                            <a:schemeClr val="tx1"/>
                          </a:solidFill>
                          <a:effectLst/>
                          <a:latin typeface="標楷體" pitchFamily="65" charset="-120"/>
                          <a:ea typeface="標楷體" pitchFamily="65" charset="-120"/>
                        </a:rPr>
                        <a:t>)</a:t>
                      </a:r>
                      <a:endParaRPr lang="zh-TW" sz="2000" kern="100" dirty="0">
                        <a:solidFill>
                          <a:schemeClr val="tx1"/>
                        </a:solidFill>
                        <a:effectLst/>
                        <a:latin typeface="標楷體" pitchFamily="65" charset="-120"/>
                        <a:ea typeface="標楷體" pitchFamily="65" charset="-12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154608">
                <a:tc>
                  <a:txBody>
                    <a:bodyPr/>
                    <a:lstStyle/>
                    <a:p>
                      <a:pPr>
                        <a:spcAft>
                          <a:spcPts val="0"/>
                        </a:spcAft>
                      </a:pPr>
                      <a:r>
                        <a:rPr lang="zh-TW" sz="2800" kern="100" dirty="0">
                          <a:solidFill>
                            <a:schemeClr val="tx1"/>
                          </a:solidFill>
                          <a:effectLst/>
                          <a:latin typeface="標楷體" pitchFamily="65" charset="-120"/>
                          <a:ea typeface="標楷體" pitchFamily="65" charset="-120"/>
                        </a:rPr>
                        <a:t>甄選</a:t>
                      </a:r>
                      <a:r>
                        <a:rPr lang="zh-TW" sz="2800" kern="100" dirty="0" smtClean="0">
                          <a:solidFill>
                            <a:schemeClr val="tx1"/>
                          </a:solidFill>
                          <a:effectLst/>
                          <a:latin typeface="標楷體" pitchFamily="65" charset="-120"/>
                          <a:ea typeface="標楷體" pitchFamily="65" charset="-120"/>
                        </a:rPr>
                        <a:t>入學</a:t>
                      </a:r>
                      <a:endParaRPr lang="en-US" altLang="zh-TW" sz="2800" kern="100" dirty="0" smtClean="0">
                        <a:solidFill>
                          <a:schemeClr val="tx1"/>
                        </a:solidFill>
                        <a:effectLst/>
                        <a:latin typeface="標楷體" pitchFamily="65" charset="-120"/>
                        <a:ea typeface="標楷體" pitchFamily="65" charset="-120"/>
                      </a:endParaRPr>
                    </a:p>
                    <a:p>
                      <a:pPr>
                        <a:spcAft>
                          <a:spcPts val="0"/>
                        </a:spcAft>
                      </a:pPr>
                      <a:r>
                        <a:rPr lang="en-US" sz="2000" kern="100" dirty="0" smtClean="0">
                          <a:solidFill>
                            <a:schemeClr val="tx1"/>
                          </a:solidFill>
                          <a:effectLst/>
                          <a:latin typeface="標楷體" pitchFamily="65" charset="-120"/>
                          <a:ea typeface="標楷體" pitchFamily="65" charset="-120"/>
                        </a:rPr>
                        <a:t>(</a:t>
                      </a:r>
                      <a:r>
                        <a:rPr lang="zh-TW" sz="2000" kern="100" dirty="0">
                          <a:solidFill>
                            <a:schemeClr val="tx1"/>
                          </a:solidFill>
                          <a:effectLst/>
                          <a:latin typeface="標楷體" pitchFamily="65" charset="-120"/>
                          <a:ea typeface="標楷體" pitchFamily="65" charset="-120"/>
                        </a:rPr>
                        <a:t>學測、備審資料、面試</a:t>
                      </a:r>
                      <a:r>
                        <a:rPr lang="en-US" sz="2000" kern="100" dirty="0">
                          <a:solidFill>
                            <a:schemeClr val="tx1"/>
                          </a:solidFill>
                          <a:effectLst/>
                          <a:latin typeface="標楷體" pitchFamily="65" charset="-120"/>
                          <a:ea typeface="標楷體" pitchFamily="65" charset="-120"/>
                        </a:rPr>
                        <a:t>)</a:t>
                      </a:r>
                      <a:endParaRPr lang="zh-TW" sz="2000" kern="100" dirty="0">
                        <a:solidFill>
                          <a:schemeClr val="tx1"/>
                        </a:solidFill>
                        <a:effectLst/>
                        <a:latin typeface="標楷體" pitchFamily="65" charset="-120"/>
                        <a:ea typeface="標楷體" pitchFamily="65" charset="-12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zh-TW" sz="2800" kern="100" dirty="0">
                          <a:solidFill>
                            <a:schemeClr val="tx1"/>
                          </a:solidFill>
                          <a:effectLst/>
                          <a:latin typeface="標楷體" pitchFamily="65" charset="-120"/>
                          <a:ea typeface="標楷體" pitchFamily="65" charset="-120"/>
                        </a:rPr>
                        <a:t>技優保送</a:t>
                      </a:r>
                      <a:r>
                        <a:rPr lang="en-US" sz="2000" kern="100" dirty="0">
                          <a:solidFill>
                            <a:schemeClr val="tx1"/>
                          </a:solidFill>
                          <a:effectLst/>
                          <a:latin typeface="標楷體" pitchFamily="65" charset="-120"/>
                          <a:ea typeface="標楷體" pitchFamily="65" charset="-120"/>
                        </a:rPr>
                        <a:t>(</a:t>
                      </a:r>
                      <a:r>
                        <a:rPr lang="zh-TW" sz="2000" kern="100" dirty="0" smtClean="0">
                          <a:solidFill>
                            <a:schemeClr val="tx1"/>
                          </a:solidFill>
                          <a:effectLst/>
                          <a:latin typeface="標楷體" pitchFamily="65" charset="-120"/>
                          <a:ea typeface="標楷體" pitchFamily="65" charset="-120"/>
                        </a:rPr>
                        <a:t>不</a:t>
                      </a:r>
                      <a:r>
                        <a:rPr lang="zh-TW" altLang="en-US" sz="2000" kern="100" dirty="0" smtClean="0">
                          <a:solidFill>
                            <a:schemeClr val="tx1"/>
                          </a:solidFill>
                          <a:effectLst/>
                          <a:latin typeface="標楷體" pitchFamily="65" charset="-120"/>
                          <a:ea typeface="標楷體" pitchFamily="65" charset="-120"/>
                        </a:rPr>
                        <a:t>計</a:t>
                      </a:r>
                      <a:r>
                        <a:rPr lang="zh-TW" sz="2000" kern="100" dirty="0" smtClean="0">
                          <a:solidFill>
                            <a:schemeClr val="tx1"/>
                          </a:solidFill>
                          <a:effectLst/>
                          <a:latin typeface="標楷體" pitchFamily="65" charset="-120"/>
                          <a:ea typeface="標楷體" pitchFamily="65" charset="-120"/>
                        </a:rPr>
                        <a:t>在</a:t>
                      </a:r>
                      <a:r>
                        <a:rPr lang="zh-TW" sz="2000" kern="100" dirty="0">
                          <a:solidFill>
                            <a:schemeClr val="tx1"/>
                          </a:solidFill>
                          <a:effectLst/>
                          <a:latin typeface="標楷體" pitchFamily="65" charset="-120"/>
                          <a:ea typeface="標楷體" pitchFamily="65" charset="-120"/>
                        </a:rPr>
                        <a:t>校及</a:t>
                      </a:r>
                      <a:r>
                        <a:rPr lang="zh-TW" sz="2000" kern="100" dirty="0" smtClean="0">
                          <a:solidFill>
                            <a:schemeClr val="tx1"/>
                          </a:solidFill>
                          <a:effectLst/>
                          <a:latin typeface="標楷體" pitchFamily="65" charset="-120"/>
                          <a:ea typeface="標楷體" pitchFamily="65" charset="-120"/>
                        </a:rPr>
                        <a:t>統測</a:t>
                      </a:r>
                      <a:r>
                        <a:rPr lang="zh-TW" sz="2000" kern="100" dirty="0">
                          <a:solidFill>
                            <a:schemeClr val="tx1"/>
                          </a:solidFill>
                          <a:effectLst/>
                          <a:latin typeface="標楷體" pitchFamily="65" charset="-120"/>
                          <a:ea typeface="標楷體" pitchFamily="65" charset="-120"/>
                        </a:rPr>
                        <a:t>成績</a:t>
                      </a:r>
                      <a:r>
                        <a:rPr lang="en-US" sz="2000" kern="100" dirty="0">
                          <a:solidFill>
                            <a:schemeClr val="tx1"/>
                          </a:solidFill>
                          <a:effectLst/>
                          <a:latin typeface="標楷體" pitchFamily="65" charset="-120"/>
                          <a:ea typeface="標楷體" pitchFamily="65" charset="-120"/>
                        </a:rPr>
                        <a:t>)</a:t>
                      </a:r>
                      <a:endParaRPr lang="zh-TW" sz="2000" kern="100" dirty="0">
                        <a:solidFill>
                          <a:schemeClr val="tx1"/>
                        </a:solidFill>
                        <a:effectLst/>
                        <a:latin typeface="標楷體" pitchFamily="65" charset="-120"/>
                        <a:ea typeface="標楷體" pitchFamily="65" charset="-120"/>
                      </a:endParaRPr>
                    </a:p>
                    <a:p>
                      <a:pPr>
                        <a:spcAft>
                          <a:spcPts val="0"/>
                        </a:spcAft>
                      </a:pPr>
                      <a:r>
                        <a:rPr lang="zh-TW" sz="2800" kern="100" dirty="0">
                          <a:solidFill>
                            <a:schemeClr val="tx1"/>
                          </a:solidFill>
                          <a:effectLst/>
                          <a:latin typeface="標楷體" pitchFamily="65" charset="-120"/>
                          <a:ea typeface="標楷體" pitchFamily="65" charset="-120"/>
                        </a:rPr>
                        <a:t>技優甄審</a:t>
                      </a: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463266">
                <a:tc>
                  <a:txBody>
                    <a:bodyPr/>
                    <a:lstStyle/>
                    <a:p>
                      <a:pPr>
                        <a:spcAft>
                          <a:spcPts val="0"/>
                        </a:spcAft>
                      </a:pPr>
                      <a:r>
                        <a:rPr lang="zh-TW" sz="2800" kern="100" dirty="0">
                          <a:solidFill>
                            <a:schemeClr val="tx1"/>
                          </a:solidFill>
                          <a:effectLst/>
                          <a:latin typeface="標楷體" pitchFamily="65" charset="-120"/>
                          <a:ea typeface="標楷體" pitchFamily="65" charset="-120"/>
                        </a:rPr>
                        <a:t>分發入學</a:t>
                      </a:r>
                      <a:r>
                        <a:rPr lang="en-US" sz="2000" kern="100" dirty="0">
                          <a:solidFill>
                            <a:schemeClr val="tx1"/>
                          </a:solidFill>
                          <a:effectLst/>
                          <a:latin typeface="標楷體" pitchFamily="65" charset="-120"/>
                          <a:ea typeface="標楷體" pitchFamily="65" charset="-120"/>
                        </a:rPr>
                        <a:t>(</a:t>
                      </a:r>
                      <a:r>
                        <a:rPr lang="zh-TW" sz="2000" kern="100" dirty="0">
                          <a:solidFill>
                            <a:schemeClr val="tx1"/>
                          </a:solidFill>
                          <a:effectLst/>
                          <a:latin typeface="標楷體" pitchFamily="65" charset="-120"/>
                          <a:ea typeface="標楷體" pitchFamily="65" charset="-120"/>
                        </a:rPr>
                        <a:t>指考成績</a:t>
                      </a:r>
                      <a:r>
                        <a:rPr lang="en-US" sz="2000" kern="100" dirty="0">
                          <a:solidFill>
                            <a:schemeClr val="tx1"/>
                          </a:solidFill>
                          <a:effectLst/>
                          <a:latin typeface="標楷體" pitchFamily="65" charset="-120"/>
                          <a:ea typeface="標楷體" pitchFamily="65" charset="-120"/>
                        </a:rPr>
                        <a:t>)</a:t>
                      </a:r>
                      <a:endParaRPr lang="zh-TW" sz="2000" kern="100" dirty="0">
                        <a:solidFill>
                          <a:schemeClr val="tx1"/>
                        </a:solidFill>
                        <a:effectLst/>
                        <a:latin typeface="標楷體" pitchFamily="65" charset="-120"/>
                        <a:ea typeface="標楷體" pitchFamily="65" charset="-12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zh-TW" sz="2800" kern="100" dirty="0">
                          <a:solidFill>
                            <a:schemeClr val="tx1"/>
                          </a:solidFill>
                          <a:effectLst/>
                          <a:latin typeface="標楷體" pitchFamily="65" charset="-120"/>
                          <a:ea typeface="標楷體" pitchFamily="65" charset="-120"/>
                        </a:rPr>
                        <a:t>甄選入學</a:t>
                      </a:r>
                      <a:r>
                        <a:rPr lang="en-US" sz="2000" kern="100" dirty="0">
                          <a:solidFill>
                            <a:schemeClr val="tx1"/>
                          </a:solidFill>
                          <a:effectLst/>
                          <a:latin typeface="標楷體" pitchFamily="65" charset="-120"/>
                          <a:ea typeface="標楷體" pitchFamily="65" charset="-120"/>
                        </a:rPr>
                        <a:t>(</a:t>
                      </a:r>
                      <a:r>
                        <a:rPr lang="zh-TW" sz="2000" kern="100" dirty="0">
                          <a:solidFill>
                            <a:schemeClr val="tx1"/>
                          </a:solidFill>
                          <a:effectLst/>
                          <a:latin typeface="標楷體" pitchFamily="65" charset="-120"/>
                          <a:ea typeface="標楷體" pitchFamily="65" charset="-120"/>
                        </a:rPr>
                        <a:t>統測加備審資料</a:t>
                      </a:r>
                      <a:r>
                        <a:rPr lang="en-US" sz="2000" kern="100" dirty="0">
                          <a:solidFill>
                            <a:schemeClr val="tx1"/>
                          </a:solidFill>
                          <a:effectLst/>
                          <a:latin typeface="標楷體" pitchFamily="65" charset="-120"/>
                          <a:ea typeface="標楷體" pitchFamily="65" charset="-120"/>
                        </a:rPr>
                        <a:t>)</a:t>
                      </a:r>
                      <a:endParaRPr lang="zh-TW" sz="2000" kern="100" dirty="0">
                        <a:solidFill>
                          <a:schemeClr val="tx1"/>
                        </a:solidFill>
                        <a:effectLst/>
                        <a:latin typeface="標楷體" pitchFamily="65" charset="-120"/>
                        <a:ea typeface="標楷體" pitchFamily="65" charset="-120"/>
                      </a:endParaRPr>
                    </a:p>
                    <a:p>
                      <a:pPr>
                        <a:spcAft>
                          <a:spcPts val="0"/>
                        </a:spcAft>
                      </a:pPr>
                      <a:r>
                        <a:rPr lang="zh-TW" sz="2800" kern="100" dirty="0">
                          <a:solidFill>
                            <a:schemeClr val="tx1"/>
                          </a:solidFill>
                          <a:effectLst/>
                          <a:latin typeface="標楷體" pitchFamily="65" charset="-120"/>
                          <a:ea typeface="標楷體" pitchFamily="65" charset="-120"/>
                        </a:rPr>
                        <a:t>分發入學</a:t>
                      </a:r>
                      <a:r>
                        <a:rPr lang="en-US" sz="2000" kern="100" dirty="0">
                          <a:solidFill>
                            <a:schemeClr val="tx1"/>
                          </a:solidFill>
                          <a:effectLst/>
                          <a:latin typeface="標楷體" pitchFamily="65" charset="-120"/>
                          <a:ea typeface="標楷體" pitchFamily="65" charset="-120"/>
                        </a:rPr>
                        <a:t>(</a:t>
                      </a:r>
                      <a:r>
                        <a:rPr lang="zh-TW" sz="2000" kern="100" dirty="0">
                          <a:solidFill>
                            <a:schemeClr val="tx1"/>
                          </a:solidFill>
                          <a:effectLst/>
                          <a:latin typeface="標楷體" pitchFamily="65" charset="-120"/>
                          <a:ea typeface="標楷體" pitchFamily="65" charset="-120"/>
                        </a:rPr>
                        <a:t>統測成績</a:t>
                      </a:r>
                      <a:r>
                        <a:rPr lang="en-US" sz="2000" kern="100" dirty="0">
                          <a:solidFill>
                            <a:schemeClr val="tx1"/>
                          </a:solidFill>
                          <a:effectLst/>
                          <a:latin typeface="標楷體" pitchFamily="65" charset="-120"/>
                          <a:ea typeface="標楷體" pitchFamily="65" charset="-120"/>
                        </a:rPr>
                        <a:t>)</a:t>
                      </a:r>
                      <a:endParaRPr lang="zh-TW" sz="2000" kern="100" dirty="0">
                        <a:solidFill>
                          <a:schemeClr val="tx1"/>
                        </a:solidFill>
                        <a:effectLst/>
                        <a:latin typeface="標楷體" pitchFamily="65" charset="-120"/>
                        <a:ea typeface="標楷體" pitchFamily="65" charset="-12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4" name="Rectangle 10"/>
          <p:cNvSpPr>
            <a:spLocks noChangeArrowheads="1"/>
          </p:cNvSpPr>
          <p:nvPr/>
        </p:nvSpPr>
        <p:spPr bwMode="auto">
          <a:xfrm>
            <a:off x="539750" y="1341438"/>
            <a:ext cx="3259138" cy="709612"/>
          </a:xfrm>
          <a:prstGeom prst="rect">
            <a:avLst/>
          </a:prstGeom>
          <a:ln/>
        </p:spPr>
        <p:style>
          <a:lnRef idx="3">
            <a:schemeClr val="lt1"/>
          </a:lnRef>
          <a:fillRef idx="1">
            <a:schemeClr val="accent3"/>
          </a:fillRef>
          <a:effectRef idx="1">
            <a:schemeClr val="accent3"/>
          </a:effectRef>
          <a:fontRef idx="minor">
            <a:schemeClr val="lt1"/>
          </a:fontRef>
        </p:style>
        <p:txBody>
          <a:bodyPr wrap="none" lIns="90000" tIns="46800" rIns="90000" bIns="46800" anchor="ctr">
            <a:spAutoFit/>
          </a:bodyPr>
          <a:lstStyle/>
          <a:p>
            <a:pPr eaLnBrk="0" hangingPunct="0">
              <a:defRPr/>
            </a:pPr>
            <a:r>
              <a:rPr lang="zh-TW" sz="4000" dirty="0">
                <a:solidFill>
                  <a:schemeClr val="tx1"/>
                </a:solidFill>
                <a:latin typeface="標楷體" pitchFamily="65" charset="-120"/>
                <a:ea typeface="標楷體" pitchFamily="65" charset="-120"/>
                <a:cs typeface="新細明體" pitchFamily="18" charset="-120"/>
              </a:rPr>
              <a:t>多元入學管道</a:t>
            </a:r>
            <a:endParaRPr lang="zh-TW" sz="4000"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2EA5B70-981B-4A35-8803-A227E753C226}" type="slidenum">
              <a:rPr lang="zh-TW" altLang="en-US" sz="1400" b="1" smtClean="0"/>
              <a:pPr eaLnBrk="1" hangingPunct="1"/>
              <a:t>41</a:t>
            </a:fld>
            <a:endParaRPr lang="zh-TW" altLang="en-US" sz="1400" b="1" smtClean="0"/>
          </a:p>
        </p:txBody>
      </p:sp>
      <p:sp>
        <p:nvSpPr>
          <p:cNvPr id="46083" name="標題 3"/>
          <p:cNvSpPr>
            <a:spLocks noGrp="1"/>
          </p:cNvSpPr>
          <p:nvPr>
            <p:ph type="title"/>
          </p:nvPr>
        </p:nvSpPr>
        <p:spPr>
          <a:xfrm>
            <a:off x="655638" y="268288"/>
            <a:ext cx="8229600" cy="1144587"/>
          </a:xfrm>
        </p:spPr>
        <p:txBody>
          <a:bodyPr/>
          <a:lstStyle/>
          <a:p>
            <a:pPr eaLnBrk="1" hangingPunct="1"/>
            <a:r>
              <a:rPr lang="zh-TW" altLang="en-US" b="1" smtClean="0">
                <a:solidFill>
                  <a:srgbClr val="000099"/>
                </a:solidFill>
                <a:latin typeface="標楷體" pitchFamily="65" charset="-120"/>
                <a:ea typeface="標楷體" pitchFamily="65" charset="-120"/>
              </a:rPr>
              <a:t>參、大專院校入學</a:t>
            </a:r>
            <a:endParaRPr lang="zh-TW" altLang="en-US" smtClean="0">
              <a:solidFill>
                <a:srgbClr val="000099"/>
              </a:solidFill>
              <a:latin typeface="標楷體" pitchFamily="65" charset="-120"/>
              <a:ea typeface="標楷體" pitchFamily="65" charset="-120"/>
            </a:endParaRPr>
          </a:p>
        </p:txBody>
      </p:sp>
      <p:sp>
        <p:nvSpPr>
          <p:cNvPr id="6" name="圓角矩形 5"/>
          <p:cNvSpPr/>
          <p:nvPr/>
        </p:nvSpPr>
        <p:spPr bwMode="auto">
          <a:xfrm>
            <a:off x="466298" y="1474733"/>
            <a:ext cx="2289543" cy="955173"/>
          </a:xfrm>
          <a:prstGeom prst="roundRect">
            <a:avLst/>
          </a:prstGeom>
          <a:solidFill>
            <a:srgbClr val="FFFFCC"/>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TW" altLang="en-US" sz="3200" dirty="0">
                <a:ln w="18000">
                  <a:solidFill>
                    <a:schemeClr val="accent2">
                      <a:satMod val="140000"/>
                    </a:schemeClr>
                  </a:solidFill>
                  <a:prstDash val="solid"/>
                  <a:miter lim="800000"/>
                </a:ln>
                <a:solidFill>
                  <a:srgbClr val="C00000"/>
                </a:solidFill>
                <a:latin typeface="標楷體" pitchFamily="65" charset="-120"/>
                <a:ea typeface="標楷體" pitchFamily="65" charset="-120"/>
              </a:rPr>
              <a:t>大學繁星</a:t>
            </a:r>
          </a:p>
        </p:txBody>
      </p:sp>
      <p:sp>
        <p:nvSpPr>
          <p:cNvPr id="7" name="圓角矩形 6"/>
          <p:cNvSpPr/>
          <p:nvPr/>
        </p:nvSpPr>
        <p:spPr bwMode="auto">
          <a:xfrm>
            <a:off x="461682" y="3068961"/>
            <a:ext cx="2289543" cy="986827"/>
          </a:xfrm>
          <a:prstGeom prst="roundRect">
            <a:avLst/>
          </a:prstGeom>
          <a:solidFill>
            <a:srgbClr val="FFFFCC"/>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TW" altLang="en-US" sz="3200" b="1" dirty="0">
                <a:ln w="12700">
                  <a:solidFill>
                    <a:schemeClr val="tx2">
                      <a:satMod val="155000"/>
                    </a:schemeClr>
                  </a:solidFill>
                  <a:prstDash val="solid"/>
                </a:ln>
                <a:solidFill>
                  <a:srgbClr val="0066FF"/>
                </a:solidFill>
                <a:effectLst>
                  <a:outerShdw blurRad="41275" dist="20320" dir="1800000" algn="tl" rotWithShape="0">
                    <a:srgbClr val="000000">
                      <a:alpha val="40000"/>
                    </a:srgbClr>
                  </a:outerShdw>
                </a:effectLst>
                <a:latin typeface="標楷體" pitchFamily="65" charset="-120"/>
                <a:ea typeface="標楷體" pitchFamily="65" charset="-120"/>
              </a:rPr>
              <a:t>技職繁星</a:t>
            </a:r>
          </a:p>
        </p:txBody>
      </p:sp>
      <p:sp>
        <p:nvSpPr>
          <p:cNvPr id="46086" name="矩形 1"/>
          <p:cNvSpPr>
            <a:spLocks noChangeArrowheads="1"/>
          </p:cNvSpPr>
          <p:nvPr/>
        </p:nvSpPr>
        <p:spPr bwMode="auto">
          <a:xfrm>
            <a:off x="3568700" y="17748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TW" altLang="en-US"/>
          </a:p>
        </p:txBody>
      </p:sp>
      <p:sp>
        <p:nvSpPr>
          <p:cNvPr id="3" name="圓角矩形圖說文字 2"/>
          <p:cNvSpPr/>
          <p:nvPr/>
        </p:nvSpPr>
        <p:spPr bwMode="auto">
          <a:xfrm>
            <a:off x="3433763" y="1474788"/>
            <a:ext cx="5472112" cy="1390650"/>
          </a:xfrm>
          <a:prstGeom prst="wedgeRoundRectCallout">
            <a:avLst>
              <a:gd name="adj1" fmla="val -62493"/>
              <a:gd name="adj2" fmla="val -13999"/>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zh-TW" altLang="en-US" sz="2800" b="1" dirty="0">
                <a:solidFill>
                  <a:schemeClr val="tx1"/>
                </a:solidFill>
                <a:latin typeface="標楷體" pitchFamily="65" charset="-120"/>
                <a:ea typeface="標楷體" pitchFamily="65" charset="-120"/>
              </a:rPr>
              <a:t>各國立大學</a:t>
            </a: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提高</a:t>
            </a:r>
            <a:r>
              <a:rPr lang="zh-TW" altLang="en-US" sz="2800" b="1" dirty="0">
                <a:solidFill>
                  <a:schemeClr val="tx1"/>
                </a:solidFill>
                <a:latin typeface="標楷體" pitchFamily="65" charset="-120"/>
                <a:ea typeface="標楷體" pitchFamily="65" charset="-120"/>
              </a:rPr>
              <a:t>繁星招生</a:t>
            </a: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比率</a:t>
            </a:r>
            <a:r>
              <a:rPr lang="zh-TW" altLang="en-US" sz="2800" b="1" dirty="0">
                <a:solidFill>
                  <a:schemeClr val="tx1"/>
                </a:solidFill>
                <a:latin typeface="標楷體" pitchFamily="65" charset="-120"/>
                <a:ea typeface="標楷體" pitchFamily="65" charset="-120"/>
              </a:rPr>
              <a:t>，從</a:t>
            </a:r>
            <a:r>
              <a:rPr lang="en-US" altLang="zh-TW" sz="2800" b="1" dirty="0">
                <a:solidFill>
                  <a:schemeClr val="tx1"/>
                </a:solidFill>
                <a:latin typeface="標楷體" pitchFamily="65" charset="-120"/>
                <a:ea typeface="標楷體" pitchFamily="65" charset="-120"/>
              </a:rPr>
              <a:t>102</a:t>
            </a:r>
            <a:r>
              <a:rPr lang="zh-TW" altLang="en-US" sz="2800" b="1" dirty="0">
                <a:solidFill>
                  <a:schemeClr val="tx1"/>
                </a:solidFill>
                <a:latin typeface="標楷體" pitchFamily="65" charset="-120"/>
                <a:ea typeface="標楷體" pitchFamily="65" charset="-120"/>
              </a:rPr>
              <a:t>年的</a:t>
            </a:r>
            <a:r>
              <a:rPr lang="en-US" altLang="zh-TW" sz="2800" b="1" dirty="0">
                <a:solidFill>
                  <a:schemeClr val="tx1"/>
                </a:solidFill>
                <a:latin typeface="標楷體" pitchFamily="65" charset="-120"/>
                <a:ea typeface="標楷體" pitchFamily="65" charset="-120"/>
              </a:rPr>
              <a:t>10%</a:t>
            </a:r>
            <a:r>
              <a:rPr lang="zh-TW" altLang="en-US" sz="2800" b="1" dirty="0">
                <a:solidFill>
                  <a:schemeClr val="tx1"/>
                </a:solidFill>
                <a:latin typeface="標楷體" pitchFamily="65" charset="-120"/>
                <a:ea typeface="標楷體" pitchFamily="65" charset="-120"/>
              </a:rPr>
              <a:t>逐年增加，</a:t>
            </a:r>
            <a:r>
              <a:rPr lang="en-US" altLang="zh-TW" sz="2800" b="1" dirty="0">
                <a:solidFill>
                  <a:schemeClr val="tx1"/>
                </a:solidFill>
                <a:latin typeface="標楷體" pitchFamily="65" charset="-120"/>
                <a:ea typeface="標楷體" pitchFamily="65" charset="-120"/>
              </a:rPr>
              <a:t/>
            </a:r>
            <a:br>
              <a:rPr lang="en-US" altLang="zh-TW" sz="2800" b="1" dirty="0">
                <a:solidFill>
                  <a:schemeClr val="tx1"/>
                </a:solidFill>
                <a:latin typeface="標楷體" pitchFamily="65" charset="-120"/>
                <a:ea typeface="標楷體" pitchFamily="65" charset="-120"/>
              </a:rPr>
            </a:br>
            <a:r>
              <a:rPr lang="en-US" altLang="zh-TW"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106</a:t>
            </a: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年增至</a:t>
            </a:r>
            <a:r>
              <a:rPr lang="en-US" altLang="zh-TW"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15%</a:t>
            </a: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p>
        </p:txBody>
      </p:sp>
      <p:sp>
        <p:nvSpPr>
          <p:cNvPr id="5" name="圓角矩形圖說文字 4"/>
          <p:cNvSpPr/>
          <p:nvPr/>
        </p:nvSpPr>
        <p:spPr bwMode="auto">
          <a:xfrm>
            <a:off x="3394075" y="3086100"/>
            <a:ext cx="5464175" cy="1992313"/>
          </a:xfrm>
          <a:prstGeom prst="wedgeRoundRectCallout">
            <a:avLst>
              <a:gd name="adj1" fmla="val -61638"/>
              <a:gd name="adj2" fmla="val -26811"/>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457200" indent="-457200">
              <a:buFont typeface="Arial" pitchFamily="34" charset="0"/>
              <a:buChar char="•"/>
              <a:defRPr/>
            </a:pPr>
            <a:r>
              <a:rPr lang="zh-TW" altLang="en-US" sz="2800" b="1" dirty="0">
                <a:solidFill>
                  <a:prstClr val="black"/>
                </a:solidFill>
                <a:latin typeface="標楷體" pitchFamily="65" charset="-120"/>
                <a:ea typeface="標楷體" pitchFamily="65" charset="-120"/>
              </a:rPr>
              <a:t>每年提供</a:t>
            </a:r>
            <a:r>
              <a:rPr lang="en-US" altLang="zh-TW"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2,000</a:t>
            </a:r>
            <a:r>
              <a:rPr lang="zh-TW" altLang="en-US" sz="2800" b="1" dirty="0">
                <a:solidFill>
                  <a:prstClr val="black"/>
                </a:solidFill>
                <a:latin typeface="標楷體" pitchFamily="65" charset="-120"/>
                <a:ea typeface="標楷體" pitchFamily="65" charset="-120"/>
              </a:rPr>
              <a:t>名以上國立及績優私立科技校院招生名額。</a:t>
            </a:r>
            <a:endParaRPr lang="en-US" altLang="zh-TW" sz="2800" b="1" dirty="0">
              <a:solidFill>
                <a:prstClr val="black"/>
              </a:solidFill>
              <a:latin typeface="標楷體" pitchFamily="65" charset="-120"/>
              <a:ea typeface="標楷體" pitchFamily="65" charset="-120"/>
            </a:endParaRPr>
          </a:p>
          <a:p>
            <a:pPr marL="457200" indent="-457200">
              <a:buFont typeface="Arial" pitchFamily="34" charset="0"/>
              <a:buChar char="•"/>
              <a:defRPr/>
            </a:pPr>
            <a:r>
              <a:rPr lang="zh-TW" altLang="en-US" sz="2800" b="1" dirty="0">
                <a:solidFill>
                  <a:prstClr val="black"/>
                </a:solidFill>
                <a:latin typeface="標楷體" pitchFamily="65" charset="-120"/>
                <a:ea typeface="標楷體" pitchFamily="65" charset="-120"/>
              </a:rPr>
              <a:t>落實全國各地高職</a:t>
            </a: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校校等值、校校有繁星</a:t>
            </a:r>
            <a:r>
              <a:rPr lang="zh-TW" altLang="en-US" sz="2800" b="1" dirty="0">
                <a:solidFill>
                  <a:prstClr val="black"/>
                </a:solidFill>
                <a:latin typeface="標楷體" pitchFamily="65" charset="-120"/>
                <a:ea typeface="標楷體" pitchFamily="65" charset="-120"/>
              </a:rPr>
              <a:t>。</a:t>
            </a:r>
          </a:p>
        </p:txBody>
      </p:sp>
      <p:sp>
        <p:nvSpPr>
          <p:cNvPr id="11" name="圓角矩形 10"/>
          <p:cNvSpPr>
            <a:spLocks noChangeArrowheads="1"/>
          </p:cNvSpPr>
          <p:nvPr/>
        </p:nvSpPr>
        <p:spPr bwMode="auto">
          <a:xfrm>
            <a:off x="431800" y="5078413"/>
            <a:ext cx="8426450" cy="1192212"/>
          </a:xfrm>
          <a:prstGeom prst="roundRect">
            <a:avLst>
              <a:gd name="adj" fmla="val 16667"/>
            </a:avLst>
          </a:prstGeom>
          <a:noFill/>
          <a:ln w="9525" algn="ctr">
            <a:noFill/>
            <a:round/>
            <a:headEnd/>
            <a:tailEnd/>
          </a:ln>
          <a:effectLst>
            <a:outerShdw blurRad="40000" dist="23000" dir="5400000" rotWithShape="0">
              <a:srgbClr val="000000">
                <a:alpha val="34999"/>
              </a:srgbClr>
            </a:outerShdw>
          </a:effectLst>
        </p:spPr>
        <p:txBody>
          <a:bodyPr>
            <a:spAutoFit/>
          </a:bodyPr>
          <a:lstStyle/>
          <a:p>
            <a:pPr algn="ctr" eaLnBrk="0" hangingPunct="0">
              <a:defRPr/>
            </a:pPr>
            <a:r>
              <a:rPr lang="zh-TW" altLang="en-US" sz="3200" b="1" dirty="0">
                <a:latin typeface="標楷體" pitchFamily="65" charset="-120"/>
                <a:ea typeface="標楷體" pitchFamily="65" charset="-120"/>
              </a:rPr>
              <a:t>教育部已</a:t>
            </a:r>
            <a:r>
              <a:rPr lang="zh-TW" altLang="en-US" sz="32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啟動</a:t>
            </a:r>
            <a:r>
              <a:rPr lang="zh-TW" altLang="en-US" sz="32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大學選才調整研議機制</a:t>
            </a:r>
            <a:r>
              <a:rPr lang="zh-TW" altLang="en-US" sz="3200" b="1" dirty="0">
                <a:latin typeface="標楷體" pitchFamily="65" charset="-120"/>
                <a:ea typeface="標楷體" pitchFamily="65" charset="-120"/>
              </a:rPr>
              <a:t>，</a:t>
            </a:r>
            <a:r>
              <a:rPr lang="en-US" altLang="zh-TW" sz="3200" b="1" dirty="0">
                <a:latin typeface="標楷體" pitchFamily="65" charset="-120"/>
                <a:ea typeface="標楷體" pitchFamily="65" charset="-120"/>
              </a:rPr>
              <a:t/>
            </a:r>
            <a:br>
              <a:rPr lang="en-US" altLang="zh-TW" sz="3200" b="1" dirty="0">
                <a:latin typeface="標楷體" pitchFamily="65" charset="-120"/>
                <a:ea typeface="標楷體" pitchFamily="65" charset="-120"/>
              </a:rPr>
            </a:br>
            <a:r>
              <a:rPr lang="zh-TW" altLang="en-US" sz="3200" b="1" dirty="0">
                <a:latin typeface="標楷體" pitchFamily="65" charset="-120"/>
                <a:ea typeface="標楷體" pitchFamily="65" charset="-120"/>
              </a:rPr>
              <a:t>預定於</a:t>
            </a:r>
            <a:r>
              <a:rPr lang="en-US" altLang="zh-TW" sz="32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103</a:t>
            </a:r>
            <a:r>
              <a:rPr lang="zh-TW" altLang="en-US" sz="32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年公告</a:t>
            </a:r>
            <a:r>
              <a:rPr lang="zh-TW" altLang="en-US" sz="3200" b="1" dirty="0">
                <a:latin typeface="標楷體" pitchFamily="65" charset="-120"/>
                <a:ea typeface="標楷體" pitchFamily="65" charset="-120"/>
              </a:rPr>
              <a:t>研議結果。</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457200" y="274638"/>
            <a:ext cx="8229600" cy="922337"/>
          </a:xfrm>
        </p:spPr>
        <p:txBody>
          <a:bodyPr/>
          <a:lstStyle/>
          <a:p>
            <a:r>
              <a:rPr lang="zh-TW" altLang="en-US" b="1" smtClean="0">
                <a:solidFill>
                  <a:srgbClr val="000099"/>
                </a:solidFill>
                <a:latin typeface="標楷體" pitchFamily="65" charset="-120"/>
                <a:ea typeface="標楷體" pitchFamily="65" charset="-120"/>
              </a:rPr>
              <a:t>參、大專院校入學</a:t>
            </a:r>
            <a:endParaRPr lang="zh-TW" altLang="en-US" smtClean="0"/>
          </a:p>
        </p:txBody>
      </p:sp>
      <p:sp>
        <p:nvSpPr>
          <p:cNvPr id="47107" name="文字版面配置區 8"/>
          <p:cNvSpPr>
            <a:spLocks noGrp="1"/>
          </p:cNvSpPr>
          <p:nvPr>
            <p:ph type="body" idx="1"/>
          </p:nvPr>
        </p:nvSpPr>
        <p:spPr>
          <a:xfrm>
            <a:off x="457200" y="1557338"/>
            <a:ext cx="4043363" cy="2016125"/>
          </a:xfrm>
        </p:spPr>
        <p:txBody>
          <a:bodyPr/>
          <a:lstStyle/>
          <a:p>
            <a:r>
              <a:rPr lang="zh-TW" altLang="en-US" smtClean="0">
                <a:solidFill>
                  <a:srgbClr val="FF0000"/>
                </a:solidFill>
              </a:rPr>
              <a:t>規劃調整方向</a:t>
            </a:r>
            <a:endParaRPr lang="en-US" altLang="zh-TW" smtClean="0">
              <a:solidFill>
                <a:srgbClr val="FF0000"/>
              </a:solidFill>
            </a:endParaRPr>
          </a:p>
          <a:p>
            <a:r>
              <a:rPr lang="zh-TW" altLang="en-US" smtClean="0"/>
              <a:t>考量高中教、學與大學招、考之關係，擬定調整方向如下：</a:t>
            </a:r>
            <a:endParaRPr lang="en-US" altLang="zh-TW" smtClean="0"/>
          </a:p>
          <a:p>
            <a:endParaRPr lang="zh-TW" altLang="en-US" smtClean="0">
              <a:solidFill>
                <a:srgbClr val="FF0000"/>
              </a:solidFill>
            </a:endParaRPr>
          </a:p>
        </p:txBody>
      </p:sp>
      <p:graphicFrame>
        <p:nvGraphicFramePr>
          <p:cNvPr id="14" name="內容版面配置區 13"/>
          <p:cNvGraphicFramePr>
            <a:graphicFrameLocks noGrp="1"/>
          </p:cNvGraphicFramePr>
          <p:nvPr>
            <p:ph sz="half" idx="2"/>
          </p:nvPr>
        </p:nvGraphicFramePr>
        <p:xfrm>
          <a:off x="457201" y="3212976"/>
          <a:ext cx="4040188" cy="2913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9" name="文字版面配置區 10"/>
          <p:cNvSpPr>
            <a:spLocks noGrp="1"/>
          </p:cNvSpPr>
          <p:nvPr>
            <p:ph type="body" sz="quarter" idx="3"/>
          </p:nvPr>
        </p:nvSpPr>
        <p:spPr>
          <a:xfrm>
            <a:off x="4645025" y="1535113"/>
            <a:ext cx="4041775" cy="454025"/>
          </a:xfrm>
        </p:spPr>
        <p:txBody>
          <a:bodyPr/>
          <a:lstStyle/>
          <a:p>
            <a:r>
              <a:rPr lang="zh-TW" altLang="en-US" smtClean="0">
                <a:solidFill>
                  <a:srgbClr val="FF0000"/>
                </a:solidFill>
              </a:rPr>
              <a:t>規劃辦理期程</a:t>
            </a:r>
          </a:p>
        </p:txBody>
      </p:sp>
      <p:graphicFrame>
        <p:nvGraphicFramePr>
          <p:cNvPr id="13" name="內容版面配置區 12"/>
          <p:cNvGraphicFramePr>
            <a:graphicFrameLocks noGrp="1"/>
          </p:cNvGraphicFramePr>
          <p:nvPr>
            <p:ph sz="quarter" idx="4"/>
          </p:nvPr>
        </p:nvGraphicFramePr>
        <p:xfrm>
          <a:off x="4645025" y="2174875"/>
          <a:ext cx="4175125" cy="6680200"/>
        </p:xfrm>
        <a:graphic>
          <a:graphicData uri="http://schemas.openxmlformats.org/drawingml/2006/table">
            <a:tbl>
              <a:tblPr firstRow="1" bandRow="1">
                <a:tableStyleId>{5C22544A-7EE6-4342-B048-85BDC9FD1C3A}</a:tableStyleId>
              </a:tblPr>
              <a:tblGrid>
                <a:gridCol w="1223025"/>
                <a:gridCol w="2952100"/>
              </a:tblGrid>
              <a:tr h="370721">
                <a:tc>
                  <a:txBody>
                    <a:bodyPr/>
                    <a:lstStyle/>
                    <a:p>
                      <a:pPr algn="ctr"/>
                      <a:r>
                        <a:rPr lang="zh-TW" altLang="en-US" sz="1600" b="1" dirty="0" smtClean="0">
                          <a:latin typeface="標楷體" pitchFamily="65" charset="-120"/>
                          <a:ea typeface="標楷體" pitchFamily="65" charset="-120"/>
                        </a:rPr>
                        <a:t>時間</a:t>
                      </a:r>
                      <a:endParaRPr lang="zh-TW" altLang="en-US" sz="1600" b="1" dirty="0">
                        <a:latin typeface="標楷體" pitchFamily="65" charset="-120"/>
                        <a:ea typeface="標楷體" pitchFamily="65" charset="-120"/>
                      </a:endParaRPr>
                    </a:p>
                  </a:txBody>
                  <a:tcPr marL="91433" marR="91433" marT="45705" marB="45705"/>
                </a:tc>
                <a:tc>
                  <a:txBody>
                    <a:bodyPr/>
                    <a:lstStyle/>
                    <a:p>
                      <a:pPr algn="ctr"/>
                      <a:r>
                        <a:rPr lang="zh-TW" altLang="en-US" sz="1600" b="1" dirty="0" smtClean="0">
                          <a:latin typeface="標楷體" pitchFamily="65" charset="-120"/>
                          <a:ea typeface="標楷體" pitchFamily="65" charset="-120"/>
                        </a:rPr>
                        <a:t>預定工作項目</a:t>
                      </a:r>
                      <a:endParaRPr lang="zh-TW" altLang="en-US" sz="1600" b="1" dirty="0">
                        <a:latin typeface="標楷體" pitchFamily="65" charset="-120"/>
                        <a:ea typeface="標楷體" pitchFamily="65" charset="-120"/>
                      </a:endParaRPr>
                    </a:p>
                  </a:txBody>
                  <a:tcPr marL="91433" marR="91433" marT="45705" marB="45705"/>
                </a:tc>
              </a:tr>
              <a:tr h="2011749">
                <a:tc>
                  <a:txBody>
                    <a:bodyPr/>
                    <a:lstStyle/>
                    <a:p>
                      <a:pPr algn="ctr"/>
                      <a:r>
                        <a:rPr lang="en-US" altLang="zh-TW" sz="1600" b="1" dirty="0" smtClean="0">
                          <a:latin typeface="標楷體" pitchFamily="65" charset="-120"/>
                          <a:ea typeface="標楷體" pitchFamily="65" charset="-120"/>
                        </a:rPr>
                        <a:t>101</a:t>
                      </a:r>
                      <a:r>
                        <a:rPr lang="zh-TW" altLang="en-US" sz="1600" b="1" dirty="0" smtClean="0">
                          <a:latin typeface="標楷體" pitchFamily="65" charset="-120"/>
                          <a:ea typeface="標楷體" pitchFamily="65" charset="-120"/>
                        </a:rPr>
                        <a:t>年</a:t>
                      </a:r>
                      <a:r>
                        <a:rPr lang="en-US" altLang="zh-TW" sz="1600" b="1" dirty="0" smtClean="0">
                          <a:latin typeface="標楷體" pitchFamily="65" charset="-120"/>
                          <a:ea typeface="標楷體" pitchFamily="65" charset="-120"/>
                        </a:rPr>
                        <a:t>7</a:t>
                      </a:r>
                      <a:r>
                        <a:rPr lang="zh-TW" altLang="en-US" sz="1600" b="1" dirty="0" smtClean="0">
                          <a:latin typeface="標楷體" pitchFamily="65" charset="-120"/>
                          <a:ea typeface="標楷體" pitchFamily="65" charset="-120"/>
                        </a:rPr>
                        <a:t>月</a:t>
                      </a:r>
                      <a:r>
                        <a:rPr lang="en-US" altLang="zh-TW" sz="1600" b="1" dirty="0" smtClean="0">
                          <a:latin typeface="標楷體" pitchFamily="65" charset="-120"/>
                          <a:ea typeface="標楷體" pitchFamily="65" charset="-120"/>
                        </a:rPr>
                        <a:t>-10</a:t>
                      </a:r>
                      <a:r>
                        <a:rPr lang="zh-TW" altLang="en-US" sz="1600" b="1" dirty="0" smtClean="0">
                          <a:latin typeface="標楷體" pitchFamily="65" charset="-120"/>
                          <a:ea typeface="標楷體" pitchFamily="65" charset="-120"/>
                        </a:rPr>
                        <a:t>月</a:t>
                      </a:r>
                      <a:endParaRPr lang="zh-TW" altLang="en-US" sz="1600" b="1" dirty="0">
                        <a:latin typeface="標楷體" pitchFamily="65" charset="-120"/>
                        <a:ea typeface="標楷體" pitchFamily="65" charset="-120"/>
                      </a:endParaRPr>
                    </a:p>
                  </a:txBody>
                  <a:tcPr marL="91433" marR="91433" marT="45705" marB="45705"/>
                </a:tc>
                <a:tc>
                  <a:txBody>
                    <a:bodyPr/>
                    <a:lstStyle/>
                    <a:p>
                      <a:pPr algn="l"/>
                      <a:r>
                        <a:rPr lang="zh-TW" altLang="en-US" sz="1600" b="1" dirty="0" smtClean="0">
                          <a:latin typeface="標楷體" pitchFamily="65" charset="-120"/>
                          <a:ea typeface="標楷體" pitchFamily="65" charset="-120"/>
                        </a:rPr>
                        <a:t>透過大學多元入學工作圈會議研商，擬定規劃從招生制度、入學考試及不同管道入學學生之大學表現等方向進行分析</a:t>
                      </a:r>
                      <a:endParaRPr lang="zh-TW" altLang="en-US" sz="1600" b="1" dirty="0">
                        <a:latin typeface="標楷體" pitchFamily="65" charset="-120"/>
                        <a:ea typeface="標楷體" pitchFamily="65" charset="-120"/>
                      </a:endParaRPr>
                    </a:p>
                  </a:txBody>
                  <a:tcPr marL="91433" marR="91433" marT="45705" marB="45705"/>
                </a:tc>
              </a:tr>
              <a:tr h="1291622">
                <a:tc>
                  <a:txBody>
                    <a:bodyPr/>
                    <a:lstStyle/>
                    <a:p>
                      <a:pPr algn="ctr"/>
                      <a:r>
                        <a:rPr lang="en-US" altLang="zh-TW" sz="1600" b="1" dirty="0" smtClean="0">
                          <a:latin typeface="標楷體" pitchFamily="65" charset="-120"/>
                          <a:ea typeface="標楷體" pitchFamily="65" charset="-120"/>
                        </a:rPr>
                        <a:t>101</a:t>
                      </a:r>
                      <a:r>
                        <a:rPr lang="zh-TW" altLang="en-US" sz="1600" b="1" dirty="0" smtClean="0">
                          <a:latin typeface="標楷體" pitchFamily="65" charset="-120"/>
                          <a:ea typeface="標楷體" pitchFamily="65" charset="-120"/>
                        </a:rPr>
                        <a:t>年</a:t>
                      </a:r>
                      <a:r>
                        <a:rPr lang="en-US" altLang="zh-TW" sz="1600" b="1" dirty="0" smtClean="0">
                          <a:latin typeface="標楷體" pitchFamily="65" charset="-120"/>
                          <a:ea typeface="標楷體" pitchFamily="65" charset="-120"/>
                        </a:rPr>
                        <a:t>11</a:t>
                      </a:r>
                      <a:r>
                        <a:rPr lang="zh-TW" altLang="en-US" sz="1600" b="1" dirty="0" smtClean="0">
                          <a:latin typeface="標楷體" pitchFamily="65" charset="-120"/>
                          <a:ea typeface="標楷體" pitchFamily="65" charset="-120"/>
                        </a:rPr>
                        <a:t>月</a:t>
                      </a:r>
                      <a:r>
                        <a:rPr lang="en-US" altLang="zh-TW" sz="1600" b="1" dirty="0" smtClean="0">
                          <a:latin typeface="標楷體" pitchFamily="65" charset="-120"/>
                          <a:ea typeface="標楷體" pitchFamily="65" charset="-120"/>
                        </a:rPr>
                        <a:t>-</a:t>
                      </a:r>
                    </a:p>
                    <a:p>
                      <a:pPr algn="ctr"/>
                      <a:r>
                        <a:rPr lang="en-US" altLang="zh-TW" sz="1600" b="1" dirty="0" smtClean="0">
                          <a:latin typeface="標楷體" pitchFamily="65" charset="-120"/>
                          <a:ea typeface="標楷體" pitchFamily="65" charset="-120"/>
                        </a:rPr>
                        <a:t>102</a:t>
                      </a:r>
                      <a:r>
                        <a:rPr lang="zh-TW" altLang="en-US" sz="1600" b="1" dirty="0" smtClean="0">
                          <a:latin typeface="標楷體" pitchFamily="65" charset="-120"/>
                          <a:ea typeface="標楷體" pitchFamily="65" charset="-120"/>
                        </a:rPr>
                        <a:t>年</a:t>
                      </a:r>
                      <a:r>
                        <a:rPr lang="en-US" altLang="zh-TW" sz="1600" b="1" dirty="0" smtClean="0">
                          <a:latin typeface="標楷體" pitchFamily="65" charset="-120"/>
                          <a:ea typeface="標楷體" pitchFamily="65" charset="-120"/>
                        </a:rPr>
                        <a:t>8</a:t>
                      </a:r>
                      <a:r>
                        <a:rPr lang="zh-TW" altLang="en-US" sz="1600" b="1" dirty="0" smtClean="0">
                          <a:latin typeface="標楷體" pitchFamily="65" charset="-120"/>
                          <a:ea typeface="標楷體" pitchFamily="65" charset="-120"/>
                        </a:rPr>
                        <a:t>月</a:t>
                      </a:r>
                      <a:endParaRPr lang="zh-TW" altLang="en-US" sz="1600" b="1" dirty="0">
                        <a:latin typeface="標楷體" pitchFamily="65" charset="-120"/>
                        <a:ea typeface="標楷體" pitchFamily="65" charset="-120"/>
                      </a:endParaRPr>
                    </a:p>
                  </a:txBody>
                  <a:tcPr marL="91433" marR="91433" marT="45705" marB="45705"/>
                </a:tc>
                <a:tc>
                  <a:txBody>
                    <a:bodyPr/>
                    <a:lstStyle/>
                    <a:p>
                      <a:pPr algn="l"/>
                      <a:r>
                        <a:rPr lang="zh-TW" altLang="en-US" sz="1600" b="1" dirty="0" smtClean="0">
                          <a:latin typeface="標楷體" pitchFamily="65" charset="-120"/>
                          <a:ea typeface="標楷體" pitchFamily="65" charset="-120"/>
                        </a:rPr>
                        <a:t>因應社會、教育環境趨勢變化，進行大學各招生管道及考試的分析</a:t>
                      </a:r>
                      <a:endParaRPr lang="zh-TW" altLang="en-US" sz="1600" b="1" dirty="0">
                        <a:latin typeface="標楷體" pitchFamily="65" charset="-120"/>
                        <a:ea typeface="標楷體" pitchFamily="65" charset="-120"/>
                      </a:endParaRPr>
                    </a:p>
                  </a:txBody>
                  <a:tcPr marL="91433" marR="91433" marT="45705" marB="45705"/>
                </a:tc>
              </a:tr>
              <a:tr h="571495">
                <a:tc>
                  <a:txBody>
                    <a:bodyPr/>
                    <a:lstStyle/>
                    <a:p>
                      <a:pPr algn="ctr"/>
                      <a:r>
                        <a:rPr lang="en-US" altLang="zh-TW" sz="1600" b="1" dirty="0" smtClean="0">
                          <a:latin typeface="標楷體" pitchFamily="65" charset="-120"/>
                          <a:ea typeface="標楷體" pitchFamily="65" charset="-120"/>
                        </a:rPr>
                        <a:t>102</a:t>
                      </a:r>
                      <a:r>
                        <a:rPr lang="zh-TW" altLang="en-US" sz="1600" b="1" dirty="0" smtClean="0">
                          <a:latin typeface="標楷體" pitchFamily="65" charset="-120"/>
                          <a:ea typeface="標楷體" pitchFamily="65" charset="-120"/>
                        </a:rPr>
                        <a:t>年</a:t>
                      </a:r>
                      <a:r>
                        <a:rPr lang="en-US" altLang="zh-TW" sz="1600" b="1" dirty="0" smtClean="0">
                          <a:latin typeface="標楷體" pitchFamily="65" charset="-120"/>
                          <a:ea typeface="標楷體" pitchFamily="65" charset="-120"/>
                        </a:rPr>
                        <a:t>9</a:t>
                      </a:r>
                      <a:r>
                        <a:rPr lang="zh-TW" altLang="en-US" sz="1600" b="1" dirty="0" smtClean="0">
                          <a:latin typeface="標楷體" pitchFamily="65" charset="-120"/>
                          <a:ea typeface="標楷體" pitchFamily="65" charset="-120"/>
                        </a:rPr>
                        <a:t>月</a:t>
                      </a:r>
                      <a:endParaRPr lang="en-US" altLang="zh-TW" sz="1600" b="1" dirty="0" smtClean="0">
                        <a:latin typeface="標楷體" pitchFamily="65" charset="-120"/>
                        <a:ea typeface="標楷體" pitchFamily="65" charset="-120"/>
                      </a:endParaRPr>
                    </a:p>
                  </a:txBody>
                  <a:tcPr marL="91433" marR="91433" marT="45705" marB="45705"/>
                </a:tc>
                <a:tc>
                  <a:txBody>
                    <a:bodyPr/>
                    <a:lstStyle/>
                    <a:p>
                      <a:pPr algn="l"/>
                      <a:r>
                        <a:rPr lang="zh-TW" altLang="en-US" sz="1600" b="1" dirty="0" smtClean="0">
                          <a:latin typeface="標楷體" pitchFamily="65" charset="-120"/>
                          <a:ea typeface="標楷體" pitchFamily="65" charset="-120"/>
                        </a:rPr>
                        <a:t>完成調整方案</a:t>
                      </a:r>
                      <a:r>
                        <a:rPr lang="zh-TW" altLang="en-US" sz="1600" b="1" smtClean="0">
                          <a:latin typeface="標楷體" pitchFamily="65" charset="-120"/>
                          <a:ea typeface="標楷體" pitchFamily="65" charset="-120"/>
                        </a:rPr>
                        <a:t>初步規劃草案</a:t>
                      </a:r>
                      <a:endParaRPr lang="zh-TW" altLang="en-US" sz="1600" b="1" dirty="0">
                        <a:latin typeface="標楷體" pitchFamily="65" charset="-120"/>
                        <a:ea typeface="標楷體" pitchFamily="65" charset="-120"/>
                      </a:endParaRPr>
                    </a:p>
                  </a:txBody>
                  <a:tcPr marL="91433" marR="91433" marT="45705" marB="45705"/>
                </a:tc>
              </a:tr>
              <a:tr h="1051580">
                <a:tc>
                  <a:txBody>
                    <a:bodyPr/>
                    <a:lstStyle/>
                    <a:p>
                      <a:pPr algn="ctr"/>
                      <a:r>
                        <a:rPr lang="en-US" altLang="zh-TW" sz="1600" b="1" dirty="0" smtClean="0">
                          <a:latin typeface="標楷體" pitchFamily="65" charset="-120"/>
                          <a:ea typeface="標楷體" pitchFamily="65" charset="-120"/>
                        </a:rPr>
                        <a:t>102</a:t>
                      </a:r>
                      <a:r>
                        <a:rPr lang="zh-TW" altLang="en-US" sz="1600" b="1" dirty="0" smtClean="0">
                          <a:latin typeface="標楷體" pitchFamily="65" charset="-120"/>
                          <a:ea typeface="標楷體" pitchFamily="65" charset="-120"/>
                        </a:rPr>
                        <a:t>年</a:t>
                      </a:r>
                      <a:r>
                        <a:rPr lang="en-US" altLang="zh-TW" sz="1600" b="1" dirty="0" smtClean="0">
                          <a:latin typeface="標楷體" pitchFamily="65" charset="-120"/>
                          <a:ea typeface="標楷體" pitchFamily="65" charset="-120"/>
                        </a:rPr>
                        <a:t>10</a:t>
                      </a:r>
                      <a:r>
                        <a:rPr lang="zh-TW" altLang="en-US" sz="1600" b="1" dirty="0" smtClean="0">
                          <a:latin typeface="標楷體" pitchFamily="65" charset="-120"/>
                          <a:ea typeface="標楷體" pitchFamily="65" charset="-120"/>
                        </a:rPr>
                        <a:t>月</a:t>
                      </a:r>
                      <a:r>
                        <a:rPr lang="en-US" altLang="zh-TW" sz="1600" b="1" dirty="0" smtClean="0">
                          <a:latin typeface="標楷體" pitchFamily="65" charset="-120"/>
                          <a:ea typeface="標楷體" pitchFamily="65" charset="-120"/>
                        </a:rPr>
                        <a:t>-</a:t>
                      </a:r>
                    </a:p>
                    <a:p>
                      <a:pPr algn="ctr"/>
                      <a:r>
                        <a:rPr lang="en-US" altLang="zh-TW" sz="1600" b="1" dirty="0" smtClean="0">
                          <a:latin typeface="標楷體" pitchFamily="65" charset="-120"/>
                          <a:ea typeface="標楷體" pitchFamily="65" charset="-120"/>
                        </a:rPr>
                        <a:t>103</a:t>
                      </a:r>
                      <a:r>
                        <a:rPr lang="zh-TW" altLang="en-US" sz="1600" b="1" dirty="0" smtClean="0">
                          <a:latin typeface="標楷體" pitchFamily="65" charset="-120"/>
                          <a:ea typeface="標楷體" pitchFamily="65" charset="-120"/>
                        </a:rPr>
                        <a:t>年</a:t>
                      </a:r>
                      <a:r>
                        <a:rPr lang="en-US" altLang="zh-TW" sz="1600" b="1" dirty="0" smtClean="0">
                          <a:latin typeface="標楷體" pitchFamily="65" charset="-120"/>
                          <a:ea typeface="標楷體" pitchFamily="65" charset="-120"/>
                        </a:rPr>
                        <a:t>2</a:t>
                      </a:r>
                      <a:r>
                        <a:rPr lang="zh-TW" altLang="en-US" sz="1600" b="1" dirty="0" smtClean="0">
                          <a:latin typeface="標楷體" pitchFamily="65" charset="-120"/>
                          <a:ea typeface="標楷體" pitchFamily="65" charset="-120"/>
                        </a:rPr>
                        <a:t>月</a:t>
                      </a:r>
                      <a:endParaRPr lang="zh-TW" altLang="en-US" sz="1600" b="1" dirty="0">
                        <a:latin typeface="標楷體" pitchFamily="65" charset="-120"/>
                        <a:ea typeface="標楷體" pitchFamily="65" charset="-120"/>
                      </a:endParaRPr>
                    </a:p>
                  </a:txBody>
                  <a:tcPr marL="91433" marR="91433" marT="45705" marB="45705"/>
                </a:tc>
                <a:tc>
                  <a:txBody>
                    <a:bodyPr/>
                    <a:lstStyle/>
                    <a:p>
                      <a:pPr algn="l"/>
                      <a:r>
                        <a:rPr lang="zh-TW" altLang="en-US" sz="1600" b="1" dirty="0" smtClean="0">
                          <a:latin typeface="標楷體" pitchFamily="65" charset="-120"/>
                          <a:ea typeface="標楷體" pitchFamily="65" charset="-120"/>
                        </a:rPr>
                        <a:t>透過公聽會、座談會、研討會及民意調查大規模蒐集各界意見</a:t>
                      </a:r>
                      <a:endParaRPr lang="en-US" altLang="zh-TW" sz="1600" b="1" dirty="0" smtClean="0">
                        <a:latin typeface="標楷體" pitchFamily="65" charset="-120"/>
                        <a:ea typeface="標楷體" pitchFamily="65" charset="-120"/>
                      </a:endParaRPr>
                    </a:p>
                  </a:txBody>
                  <a:tcPr marL="91433" marR="91433" marT="45705" marB="45705"/>
                </a:tc>
              </a:tr>
              <a:tr h="811538">
                <a:tc>
                  <a:txBody>
                    <a:bodyPr/>
                    <a:lstStyle/>
                    <a:p>
                      <a:pPr algn="ctr"/>
                      <a:r>
                        <a:rPr lang="en-US" altLang="zh-TW" sz="1600" b="1" dirty="0" smtClean="0">
                          <a:latin typeface="標楷體" pitchFamily="65" charset="-120"/>
                          <a:ea typeface="標楷體" pitchFamily="65" charset="-120"/>
                        </a:rPr>
                        <a:t>103</a:t>
                      </a:r>
                      <a:r>
                        <a:rPr lang="zh-TW" altLang="en-US" sz="1600" b="1" dirty="0" smtClean="0">
                          <a:latin typeface="標楷體" pitchFamily="65" charset="-120"/>
                          <a:ea typeface="標楷體" pitchFamily="65" charset="-120"/>
                        </a:rPr>
                        <a:t>年</a:t>
                      </a:r>
                      <a:r>
                        <a:rPr lang="en-US" altLang="zh-TW" sz="1600" b="1" dirty="0" smtClean="0">
                          <a:latin typeface="標楷體" pitchFamily="65" charset="-120"/>
                          <a:ea typeface="標楷體" pitchFamily="65" charset="-120"/>
                        </a:rPr>
                        <a:t>3</a:t>
                      </a:r>
                      <a:r>
                        <a:rPr lang="zh-TW" altLang="en-US" sz="1600" b="1" dirty="0" smtClean="0">
                          <a:latin typeface="標楷體" pitchFamily="65" charset="-120"/>
                          <a:ea typeface="標楷體" pitchFamily="65" charset="-120"/>
                        </a:rPr>
                        <a:t>月</a:t>
                      </a:r>
                      <a:r>
                        <a:rPr lang="en-US" altLang="zh-TW" sz="1600" b="1" dirty="0" smtClean="0">
                          <a:latin typeface="標楷體" pitchFamily="65" charset="-120"/>
                          <a:ea typeface="標楷體" pitchFamily="65" charset="-120"/>
                        </a:rPr>
                        <a:t>-7</a:t>
                      </a:r>
                      <a:r>
                        <a:rPr lang="zh-TW" altLang="en-US" sz="1600" b="1" dirty="0" smtClean="0">
                          <a:latin typeface="標楷體" pitchFamily="65" charset="-120"/>
                          <a:ea typeface="標楷體" pitchFamily="65" charset="-120"/>
                        </a:rPr>
                        <a:t>月</a:t>
                      </a:r>
                      <a:endParaRPr lang="zh-TW" altLang="en-US" sz="1600" b="1" dirty="0">
                        <a:latin typeface="標楷體" pitchFamily="65" charset="-120"/>
                        <a:ea typeface="標楷體" pitchFamily="65" charset="-120"/>
                      </a:endParaRPr>
                    </a:p>
                  </a:txBody>
                  <a:tcPr marL="91433" marR="91433" marT="45705" marB="45705"/>
                </a:tc>
                <a:tc>
                  <a:txBody>
                    <a:bodyPr/>
                    <a:lstStyle/>
                    <a:p>
                      <a:pPr algn="l"/>
                      <a:r>
                        <a:rPr lang="zh-TW" altLang="en-US" sz="1600" b="1" dirty="0" smtClean="0">
                          <a:latin typeface="標楷體" pitchFamily="65" charset="-120"/>
                          <a:ea typeface="標楷體" pitchFamily="65" charset="-120"/>
                        </a:rPr>
                        <a:t>依據各界回饋意見修正調整方案</a:t>
                      </a:r>
                      <a:endParaRPr lang="en-US" altLang="zh-TW" sz="1600" b="1" dirty="0" smtClean="0">
                        <a:latin typeface="標楷體" pitchFamily="65" charset="-120"/>
                        <a:ea typeface="標楷體" pitchFamily="65" charset="-120"/>
                      </a:endParaRPr>
                    </a:p>
                  </a:txBody>
                  <a:tcPr marL="91433" marR="91433" marT="45705" marB="45705"/>
                </a:tc>
              </a:tr>
              <a:tr h="571495">
                <a:tc>
                  <a:txBody>
                    <a:bodyPr/>
                    <a:lstStyle/>
                    <a:p>
                      <a:pPr algn="ctr"/>
                      <a:r>
                        <a:rPr lang="en-US" altLang="zh-TW" sz="1600" b="1" dirty="0" smtClean="0">
                          <a:latin typeface="標楷體" pitchFamily="65" charset="-120"/>
                          <a:ea typeface="標楷體" pitchFamily="65" charset="-120"/>
                        </a:rPr>
                        <a:t>103</a:t>
                      </a:r>
                      <a:r>
                        <a:rPr lang="zh-TW" altLang="en-US" sz="1600" b="1" dirty="0" smtClean="0">
                          <a:latin typeface="標楷體" pitchFamily="65" charset="-120"/>
                          <a:ea typeface="標楷體" pitchFamily="65" charset="-120"/>
                        </a:rPr>
                        <a:t>年</a:t>
                      </a:r>
                      <a:r>
                        <a:rPr lang="en-US" altLang="zh-TW" sz="1600" b="1" dirty="0" smtClean="0">
                          <a:latin typeface="標楷體" pitchFamily="65" charset="-120"/>
                          <a:ea typeface="標楷體" pitchFamily="65" charset="-120"/>
                        </a:rPr>
                        <a:t>8</a:t>
                      </a:r>
                      <a:r>
                        <a:rPr lang="zh-TW" altLang="en-US" sz="1600" b="1" dirty="0" smtClean="0">
                          <a:latin typeface="標楷體" pitchFamily="65" charset="-120"/>
                          <a:ea typeface="標楷體" pitchFamily="65" charset="-120"/>
                        </a:rPr>
                        <a:t>月前</a:t>
                      </a:r>
                      <a:endParaRPr lang="zh-TW" altLang="en-US" sz="1600" b="1" dirty="0">
                        <a:latin typeface="標楷體" pitchFamily="65" charset="-120"/>
                        <a:ea typeface="標楷體" pitchFamily="65" charset="-120"/>
                      </a:endParaRPr>
                    </a:p>
                  </a:txBody>
                  <a:tcPr marL="91433" marR="91433" marT="45705" marB="45705"/>
                </a:tc>
                <a:tc>
                  <a:txBody>
                    <a:bodyPr/>
                    <a:lstStyle/>
                    <a:p>
                      <a:pPr algn="l"/>
                      <a:r>
                        <a:rPr lang="zh-TW" altLang="en-US" sz="1600" b="1" dirty="0" smtClean="0">
                          <a:latin typeface="標楷體" pitchFamily="65" charset="-120"/>
                          <a:ea typeface="標楷體" pitchFamily="65" charset="-120"/>
                        </a:rPr>
                        <a:t>公布大學各招生制度調整方案</a:t>
                      </a:r>
                      <a:endParaRPr lang="zh-TW" altLang="en-US" sz="1600" b="1" dirty="0">
                        <a:latin typeface="標楷體" pitchFamily="65" charset="-120"/>
                        <a:ea typeface="標楷體" pitchFamily="65" charset="-120"/>
                      </a:endParaRPr>
                    </a:p>
                  </a:txBody>
                  <a:tcPr marL="91433" marR="91433" marT="45705" marB="45705"/>
                </a:tc>
              </a:tr>
            </a:tbl>
          </a:graphicData>
        </a:graphic>
      </p:graphicFrame>
      <p:sp>
        <p:nvSpPr>
          <p:cNvPr id="47136" name="直排文字版面配置區 2"/>
          <p:cNvSpPr txBox="1">
            <a:spLocks/>
          </p:cNvSpPr>
          <p:nvPr/>
        </p:nvSpPr>
        <p:spPr bwMode="auto">
          <a:xfrm>
            <a:off x="468313" y="981075"/>
            <a:ext cx="83518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20000"/>
              </a:spcBef>
              <a:buFont typeface="Arial" charset="0"/>
              <a:buNone/>
            </a:pPr>
            <a:r>
              <a:rPr kumimoji="0" lang="zh-TW" altLang="en-US" sz="2800" b="1">
                <a:latin typeface="標楷體" pitchFamily="65" charset="-120"/>
                <a:ea typeface="標楷體" pitchFamily="65" charset="-120"/>
              </a:rPr>
              <a:t>因應十二年國民基本教育大學招生制度調整方案</a:t>
            </a:r>
            <a:endParaRPr kumimoji="0" lang="en-US" altLang="zh-TW" sz="2800" b="1">
              <a:latin typeface="標楷體" pitchFamily="65" charset="-120"/>
              <a:ea typeface="標楷體" pitchFamily="65" charset="-120"/>
            </a:endParaRPr>
          </a:p>
          <a:p>
            <a:pPr>
              <a:spcBef>
                <a:spcPct val="20000"/>
              </a:spcBef>
              <a:buFont typeface="Arial" charset="0"/>
              <a:buChar char="•"/>
            </a:pPr>
            <a:endParaRPr kumimoji="0" lang="en-US" altLang="zh-TW" sz="2800" b="1">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C4649325-841C-43D8-9DC9-F8A0F1CDDF75}" type="slidenum">
              <a:rPr lang="zh-TW" altLang="en-US" smtClean="0"/>
              <a:pPr>
                <a:defRPr/>
              </a:pPr>
              <a:t>42</a:t>
            </a:fld>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投影片編號版面配置區 5"/>
          <p:cNvSpPr>
            <a:spLocks noGrp="1"/>
          </p:cNvSpPr>
          <p:nvPr>
            <p:ph type="sldNum" sz="quarter" idx="12"/>
          </p:nvPr>
        </p:nvSpPr>
        <p:spPr/>
        <p:txBody>
          <a:bodyPr/>
          <a:lstStyle/>
          <a:p>
            <a:pPr>
              <a:defRPr/>
            </a:pPr>
            <a:fld id="{B5BF86FD-87E6-471B-9BEB-AF237EE6003E}" type="slidenum">
              <a:rPr lang="zh-TW" altLang="en-US"/>
              <a:pPr>
                <a:defRPr/>
              </a:pPr>
              <a:t>43</a:t>
            </a:fld>
            <a:endParaRPr lang="zh-TW" altLang="en-US"/>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55563"/>
            <a:ext cx="9067800" cy="666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投影片編號版面配置區 1"/>
          <p:cNvSpPr txBox="1">
            <a:spLocks noGrp="1"/>
          </p:cNvSpPr>
          <p:nvPr/>
        </p:nvSpPr>
        <p:spPr bwMode="auto">
          <a:xfrm>
            <a:off x="65881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F7DE3534-5C9A-4106-B4C7-FF6950E16841}" type="slidenum">
              <a:rPr lang="zh-TW" altLang="en-US" sz="1400" b="1"/>
              <a:pPr algn="r" eaLnBrk="1" hangingPunct="1"/>
              <a:t>43</a:t>
            </a:fld>
            <a:endParaRPr lang="zh-TW" altLang="en-US" sz="1400" b="1"/>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ctrTitle"/>
          </p:nvPr>
        </p:nvSpPr>
        <p:spPr>
          <a:xfrm>
            <a:off x="685800" y="2130425"/>
            <a:ext cx="7772400" cy="1470025"/>
          </a:xfrm>
        </p:spPr>
        <p:txBody>
          <a:bodyPr/>
          <a:lstStyle/>
          <a:p>
            <a:r>
              <a:rPr lang="zh-TW" altLang="en-US" dirty="0"/>
              <a:t>花蓮</a:t>
            </a:r>
            <a:r>
              <a:rPr lang="zh-TW" altLang="en-US" dirty="0" smtClean="0"/>
              <a:t>就學區議題</a:t>
            </a:r>
          </a:p>
        </p:txBody>
      </p:sp>
      <p:sp>
        <p:nvSpPr>
          <p:cNvPr id="3" name="副標題 2"/>
          <p:cNvSpPr>
            <a:spLocks noGrp="1"/>
          </p:cNvSpPr>
          <p:nvPr>
            <p:ph type="subTitle" idx="1"/>
          </p:nvPr>
        </p:nvSpPr>
        <p:spPr/>
        <p:txBody>
          <a:bodyPr/>
          <a:lstStyle/>
          <a:p>
            <a:pPr>
              <a:defRPr/>
            </a:pPr>
            <a:endParaRPr lang="zh-TW" altLang="en-US" dirty="0"/>
          </a:p>
        </p:txBody>
      </p:sp>
      <p:sp>
        <p:nvSpPr>
          <p:cNvPr id="5325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idx="4294967295"/>
          </p:nvPr>
        </p:nvSpPr>
        <p:spPr>
          <a:xfrm>
            <a:off x="323850" y="476250"/>
            <a:ext cx="8229600" cy="647700"/>
          </a:xfrm>
        </p:spPr>
        <p:txBody>
          <a:bodyPr/>
          <a:lstStyle/>
          <a:p>
            <a:pPr eaLnBrk="1" hangingPunct="1"/>
            <a:r>
              <a:rPr lang="zh-TW" altLang="en-US" sz="4800" b="1" smtClean="0">
                <a:solidFill>
                  <a:srgbClr val="003399"/>
                </a:solidFill>
                <a:latin typeface="標楷體" pitchFamily="65" charset="-120"/>
                <a:ea typeface="標楷體" pitchFamily="65" charset="-120"/>
              </a:rPr>
              <a:t>前言</a:t>
            </a:r>
          </a:p>
        </p:txBody>
      </p:sp>
      <p:sp>
        <p:nvSpPr>
          <p:cNvPr id="3075" name="內容版面配置區 2"/>
          <p:cNvSpPr>
            <a:spLocks noGrp="1"/>
          </p:cNvSpPr>
          <p:nvPr>
            <p:ph idx="4294967295"/>
          </p:nvPr>
        </p:nvSpPr>
        <p:spPr>
          <a:xfrm>
            <a:off x="179388" y="1125538"/>
            <a:ext cx="8713787" cy="5616575"/>
          </a:xfrm>
        </p:spPr>
        <p:txBody>
          <a:bodyPr>
            <a:noAutofit/>
          </a:bodyPr>
          <a:lstStyle/>
          <a:p>
            <a:pPr eaLnBrk="1" hangingPunct="1">
              <a:lnSpc>
                <a:spcPts val="4200"/>
              </a:lnSpc>
              <a:spcBef>
                <a:spcPts val="1200"/>
              </a:spcBef>
              <a:defRPr/>
            </a:pPr>
            <a:r>
              <a:rPr lang="zh-TW" altLang="en-US" b="1" smtClean="0">
                <a:latin typeface="標楷體" pitchFamily="65" charset="-120"/>
                <a:ea typeface="標楷體" pitchFamily="65" charset="-120"/>
              </a:rPr>
              <a:t>教育部制定</a:t>
            </a:r>
            <a:r>
              <a:rPr lang="zh-TW" altLang="zh-TW" b="1" smtClean="0">
                <a:solidFill>
                  <a:srgbClr val="FF0000"/>
                </a:solidFill>
                <a:effectLst>
                  <a:outerShdw blurRad="38100" dist="38100" dir="2700000" algn="tl">
                    <a:srgbClr val="C0C0C0"/>
                  </a:outerShdw>
                </a:effectLst>
                <a:latin typeface="標楷體" pitchFamily="65" charset="-120"/>
                <a:ea typeface="標楷體" pitchFamily="65" charset="-120"/>
              </a:rPr>
              <a:t>十二年國民基本教育實施計畫</a:t>
            </a:r>
            <a:r>
              <a:rPr lang="zh-TW" altLang="en-US" b="1" smtClean="0">
                <a:latin typeface="標楷體" pitchFamily="65" charset="-120"/>
                <a:ea typeface="標楷體" pitchFamily="65" charset="-120"/>
              </a:rPr>
              <a:t>，</a:t>
            </a:r>
            <a:r>
              <a:rPr lang="en-US" altLang="zh-TW" b="1" smtClean="0">
                <a:latin typeface="標楷體" pitchFamily="65" charset="-120"/>
                <a:ea typeface="標楷體" pitchFamily="65" charset="-120"/>
              </a:rPr>
              <a:t/>
            </a:r>
            <a:br>
              <a:rPr lang="en-US" altLang="zh-TW" b="1" smtClean="0">
                <a:latin typeface="標楷體" pitchFamily="65" charset="-120"/>
                <a:ea typeface="標楷體" pitchFamily="65" charset="-120"/>
              </a:rPr>
            </a:br>
            <a:r>
              <a:rPr lang="zh-TW" altLang="en-US" b="1" smtClean="0">
                <a:latin typeface="標楷體" pitchFamily="65" charset="-120"/>
                <a:ea typeface="標楷體" pitchFamily="65" charset="-120"/>
              </a:rPr>
              <a:t>    業經</a:t>
            </a:r>
            <a:r>
              <a:rPr lang="zh-TW" altLang="zh-TW" b="1" smtClean="0">
                <a:solidFill>
                  <a:srgbClr val="003399"/>
                </a:solidFill>
                <a:effectLst>
                  <a:outerShdw blurRad="38100" dist="38100" dir="2700000" algn="tl">
                    <a:srgbClr val="C0C0C0"/>
                  </a:outerShdw>
                </a:effectLst>
                <a:latin typeface="標楷體" pitchFamily="65" charset="-120"/>
                <a:ea typeface="標楷體" pitchFamily="65" charset="-120"/>
              </a:rPr>
              <a:t>行政院</a:t>
            </a:r>
            <a:r>
              <a:rPr lang="zh-TW" altLang="zh-TW" b="1" smtClean="0">
                <a:latin typeface="標楷體" pitchFamily="65" charset="-120"/>
                <a:ea typeface="標楷體" pitchFamily="65" charset="-120"/>
              </a:rPr>
              <a:t>於</a:t>
            </a:r>
            <a:r>
              <a:rPr lang="en-US" altLang="zh-TW" b="1" smtClean="0">
                <a:solidFill>
                  <a:srgbClr val="FF0000"/>
                </a:solidFill>
                <a:effectLst>
                  <a:outerShdw blurRad="38100" dist="38100" dir="2700000" algn="tl">
                    <a:srgbClr val="C0C0C0"/>
                  </a:outerShdw>
                </a:effectLst>
                <a:latin typeface="標楷體" pitchFamily="65" charset="-120"/>
                <a:ea typeface="標楷體" pitchFamily="65" charset="-120"/>
              </a:rPr>
              <a:t>100</a:t>
            </a:r>
            <a:r>
              <a:rPr lang="zh-TW" altLang="zh-TW" b="1" smtClean="0">
                <a:solidFill>
                  <a:srgbClr val="FF0000"/>
                </a:solidFill>
                <a:effectLst>
                  <a:outerShdw blurRad="38100" dist="38100" dir="2700000" algn="tl">
                    <a:srgbClr val="C0C0C0"/>
                  </a:outerShdw>
                </a:effectLst>
                <a:latin typeface="標楷體" pitchFamily="65" charset="-120"/>
                <a:ea typeface="標楷體" pitchFamily="65" charset="-120"/>
              </a:rPr>
              <a:t>年</a:t>
            </a:r>
            <a:r>
              <a:rPr lang="en-US" altLang="zh-TW" b="1" smtClean="0">
                <a:solidFill>
                  <a:srgbClr val="FF0000"/>
                </a:solidFill>
                <a:effectLst>
                  <a:outerShdw blurRad="38100" dist="38100" dir="2700000" algn="tl">
                    <a:srgbClr val="C0C0C0"/>
                  </a:outerShdw>
                </a:effectLst>
                <a:latin typeface="標楷體" pitchFamily="65" charset="-120"/>
                <a:ea typeface="標楷體" pitchFamily="65" charset="-120"/>
              </a:rPr>
              <a:t>9</a:t>
            </a:r>
            <a:r>
              <a:rPr lang="zh-TW" altLang="zh-TW" b="1" smtClean="0">
                <a:solidFill>
                  <a:srgbClr val="FF0000"/>
                </a:solidFill>
                <a:effectLst>
                  <a:outerShdw blurRad="38100" dist="38100" dir="2700000" algn="tl">
                    <a:srgbClr val="C0C0C0"/>
                  </a:outerShdw>
                </a:effectLst>
                <a:latin typeface="標楷體" pitchFamily="65" charset="-120"/>
                <a:ea typeface="標楷體" pitchFamily="65" charset="-120"/>
              </a:rPr>
              <a:t>月</a:t>
            </a:r>
            <a:r>
              <a:rPr lang="en-US" altLang="zh-TW" b="1" smtClean="0">
                <a:solidFill>
                  <a:srgbClr val="FF0000"/>
                </a:solidFill>
                <a:effectLst>
                  <a:outerShdw blurRad="38100" dist="38100" dir="2700000" algn="tl">
                    <a:srgbClr val="C0C0C0"/>
                  </a:outerShdw>
                </a:effectLst>
                <a:latin typeface="標楷體" pitchFamily="65" charset="-120"/>
                <a:ea typeface="標楷體" pitchFamily="65" charset="-120"/>
              </a:rPr>
              <a:t>20</a:t>
            </a:r>
            <a:r>
              <a:rPr lang="zh-TW" altLang="zh-TW" b="1" smtClean="0">
                <a:solidFill>
                  <a:srgbClr val="FF0000"/>
                </a:solidFill>
                <a:effectLst>
                  <a:outerShdw blurRad="38100" dist="38100" dir="2700000" algn="tl">
                    <a:srgbClr val="C0C0C0"/>
                  </a:outerShdw>
                </a:effectLst>
                <a:latin typeface="標楷體" pitchFamily="65" charset="-120"/>
                <a:ea typeface="標楷體" pitchFamily="65" charset="-120"/>
              </a:rPr>
              <a:t>日核定</a:t>
            </a:r>
            <a:r>
              <a:rPr lang="zh-TW" altLang="zh-TW" b="1" smtClean="0">
                <a:latin typeface="標楷體" pitchFamily="65" charset="-120"/>
                <a:ea typeface="標楷體" pitchFamily="65" charset="-120"/>
              </a:rPr>
              <a:t>，</a:t>
            </a:r>
            <a:r>
              <a:rPr lang="en-US" altLang="zh-TW" b="1" smtClean="0">
                <a:latin typeface="標楷體" pitchFamily="65" charset="-120"/>
                <a:ea typeface="標楷體" pitchFamily="65" charset="-120"/>
              </a:rPr>
              <a:t/>
            </a:r>
            <a:br>
              <a:rPr lang="en-US" altLang="zh-TW" b="1" smtClean="0">
                <a:latin typeface="標楷體" pitchFamily="65" charset="-120"/>
                <a:ea typeface="標楷體" pitchFamily="65" charset="-120"/>
              </a:rPr>
            </a:br>
            <a:r>
              <a:rPr lang="zh-TW" altLang="en-US" b="1" smtClean="0">
                <a:latin typeface="標楷體" pitchFamily="65" charset="-120"/>
                <a:ea typeface="標楷體" pitchFamily="65" charset="-120"/>
              </a:rPr>
              <a:t>    </a:t>
            </a:r>
            <a:r>
              <a:rPr lang="zh-TW" altLang="zh-TW" b="1" smtClean="0">
                <a:latin typeface="標楷體" pitchFamily="65" charset="-120"/>
                <a:ea typeface="標楷體" pitchFamily="65" charset="-120"/>
              </a:rPr>
              <a:t>宣布</a:t>
            </a:r>
            <a:r>
              <a:rPr lang="zh-TW" altLang="zh-TW" b="1" smtClean="0">
                <a:solidFill>
                  <a:srgbClr val="003399"/>
                </a:solidFill>
                <a:latin typeface="標楷體" pitchFamily="65" charset="-120"/>
                <a:ea typeface="標楷體" pitchFamily="65" charset="-120"/>
              </a:rPr>
              <a:t>自</a:t>
            </a:r>
            <a:r>
              <a:rPr lang="en-US" altLang="zh-TW" b="1" u="sng" smtClean="0">
                <a:solidFill>
                  <a:srgbClr val="FF0000"/>
                </a:solidFill>
                <a:effectLst>
                  <a:outerShdw blurRad="38100" dist="38100" dir="2700000" algn="tl">
                    <a:srgbClr val="C0C0C0"/>
                  </a:outerShdw>
                </a:effectLst>
                <a:latin typeface="標楷體" pitchFamily="65" charset="-120"/>
                <a:ea typeface="標楷體" pitchFamily="65" charset="-120"/>
              </a:rPr>
              <a:t>103</a:t>
            </a:r>
            <a:r>
              <a:rPr lang="zh-TW" altLang="zh-TW" b="1" u="sng" smtClean="0">
                <a:solidFill>
                  <a:srgbClr val="FF0000"/>
                </a:solidFill>
                <a:effectLst>
                  <a:outerShdw blurRad="38100" dist="38100" dir="2700000" algn="tl">
                    <a:srgbClr val="C0C0C0"/>
                  </a:outerShdw>
                </a:effectLst>
                <a:latin typeface="標楷體" pitchFamily="65" charset="-120"/>
                <a:ea typeface="標楷體" pitchFamily="65" charset="-120"/>
              </a:rPr>
              <a:t>年</a:t>
            </a:r>
            <a:r>
              <a:rPr lang="en-US" altLang="zh-TW" b="1" u="sng" smtClean="0">
                <a:solidFill>
                  <a:srgbClr val="FF0000"/>
                </a:solidFill>
                <a:effectLst>
                  <a:outerShdw blurRad="38100" dist="38100" dir="2700000" algn="tl">
                    <a:srgbClr val="C0C0C0"/>
                  </a:outerShdw>
                </a:effectLst>
                <a:latin typeface="標楷體" pitchFamily="65" charset="-120"/>
                <a:ea typeface="標楷體" pitchFamily="65" charset="-120"/>
              </a:rPr>
              <a:t>8</a:t>
            </a:r>
            <a:r>
              <a:rPr lang="zh-TW" altLang="zh-TW" b="1" u="sng" smtClean="0">
                <a:solidFill>
                  <a:srgbClr val="FF0000"/>
                </a:solidFill>
                <a:effectLst>
                  <a:outerShdw blurRad="38100" dist="38100" dir="2700000" algn="tl">
                    <a:srgbClr val="C0C0C0"/>
                  </a:outerShdw>
                </a:effectLst>
                <a:latin typeface="標楷體" pitchFamily="65" charset="-120"/>
                <a:ea typeface="標楷體" pitchFamily="65" charset="-120"/>
              </a:rPr>
              <a:t>月</a:t>
            </a:r>
            <a:r>
              <a:rPr lang="zh-TW" altLang="en-US" b="1" smtClean="0">
                <a:solidFill>
                  <a:srgbClr val="003399"/>
                </a:solidFill>
                <a:latin typeface="標楷體" pitchFamily="65" charset="-120"/>
                <a:ea typeface="標楷體" pitchFamily="65" charset="-120"/>
              </a:rPr>
              <a:t>起</a:t>
            </a:r>
            <a:r>
              <a:rPr lang="zh-TW" altLang="zh-TW" b="1" u="sng" smtClean="0">
                <a:solidFill>
                  <a:srgbClr val="003399"/>
                </a:solidFill>
                <a:effectLst>
                  <a:outerShdw blurRad="38100" dist="38100" dir="2700000" algn="tl">
                    <a:srgbClr val="C0C0C0"/>
                  </a:outerShdw>
                </a:effectLst>
                <a:latin typeface="標楷體" pitchFamily="65" charset="-120"/>
                <a:ea typeface="標楷體" pitchFamily="65" charset="-120"/>
              </a:rPr>
              <a:t>正式實施</a:t>
            </a:r>
            <a:r>
              <a:rPr lang="zh-TW" altLang="en-US" b="1" smtClean="0">
                <a:latin typeface="標楷體" pitchFamily="65" charset="-120"/>
                <a:ea typeface="標楷體" pitchFamily="65" charset="-120"/>
              </a:rPr>
              <a:t>。</a:t>
            </a:r>
            <a:endParaRPr lang="en-US" altLang="zh-TW" b="1" smtClean="0">
              <a:latin typeface="標楷體" pitchFamily="65" charset="-120"/>
              <a:ea typeface="標楷體" pitchFamily="65" charset="-120"/>
            </a:endParaRPr>
          </a:p>
          <a:p>
            <a:pPr eaLnBrk="1" hangingPunct="1">
              <a:lnSpc>
                <a:spcPts val="4200"/>
              </a:lnSpc>
              <a:spcBef>
                <a:spcPts val="1200"/>
              </a:spcBef>
              <a:defRPr/>
            </a:pPr>
            <a:r>
              <a:rPr lang="zh-TW" altLang="zh-TW" b="1" smtClean="0">
                <a:latin typeface="標楷體" pitchFamily="65" charset="-120"/>
                <a:ea typeface="標楷體" pitchFamily="65" charset="-120"/>
              </a:rPr>
              <a:t>十二年國民基本教育係</a:t>
            </a:r>
            <a:r>
              <a:rPr lang="zh-TW" altLang="zh-TW" b="1" smtClean="0">
                <a:solidFill>
                  <a:srgbClr val="003399"/>
                </a:solidFill>
                <a:effectLst>
                  <a:outerShdw blurRad="38100" dist="38100" dir="2700000" algn="tl">
                    <a:srgbClr val="C0C0C0"/>
                  </a:outerShdw>
                </a:effectLst>
                <a:latin typeface="標楷體" pitchFamily="65" charset="-120"/>
                <a:ea typeface="標楷體" pitchFamily="65" charset="-120"/>
              </a:rPr>
              <a:t>國家教育</a:t>
            </a:r>
            <a:r>
              <a:rPr lang="zh-TW" altLang="en-US" b="1" smtClean="0">
                <a:solidFill>
                  <a:srgbClr val="003399"/>
                </a:solidFill>
                <a:effectLst>
                  <a:outerShdw blurRad="38100" dist="38100" dir="2700000" algn="tl">
                    <a:srgbClr val="C0C0C0"/>
                  </a:outerShdw>
                </a:effectLst>
                <a:latin typeface="標楷體" pitchFamily="65" charset="-120"/>
                <a:ea typeface="標楷體" pitchFamily="65" charset="-120"/>
              </a:rPr>
              <a:t>重</a:t>
            </a:r>
            <a:r>
              <a:rPr lang="zh-TW" altLang="zh-TW" b="1" smtClean="0">
                <a:solidFill>
                  <a:srgbClr val="003399"/>
                </a:solidFill>
                <a:effectLst>
                  <a:outerShdw blurRad="38100" dist="38100" dir="2700000" algn="tl">
                    <a:srgbClr val="C0C0C0"/>
                  </a:outerShdw>
                </a:effectLst>
                <a:latin typeface="標楷體" pitchFamily="65" charset="-120"/>
                <a:ea typeface="標楷體" pitchFamily="65" charset="-120"/>
              </a:rPr>
              <a:t>大工程</a:t>
            </a:r>
            <a:r>
              <a:rPr lang="zh-TW" altLang="en-US" b="1" smtClean="0">
                <a:latin typeface="標楷體" pitchFamily="65" charset="-120"/>
                <a:ea typeface="標楷體" pitchFamily="65" charset="-120"/>
              </a:rPr>
              <a:t>，</a:t>
            </a:r>
            <a:r>
              <a:rPr lang="en-US" altLang="zh-TW" b="1" smtClean="0">
                <a:latin typeface="標楷體" pitchFamily="65" charset="-120"/>
                <a:ea typeface="標楷體" pitchFamily="65" charset="-120"/>
              </a:rPr>
              <a:t/>
            </a:r>
            <a:br>
              <a:rPr lang="en-US" altLang="zh-TW" b="1" smtClean="0">
                <a:latin typeface="標楷體" pitchFamily="65" charset="-120"/>
                <a:ea typeface="標楷體" pitchFamily="65" charset="-120"/>
              </a:rPr>
            </a:br>
            <a:r>
              <a:rPr lang="zh-TW" altLang="en-US" b="1" smtClean="0">
                <a:latin typeface="標楷體" pitchFamily="65" charset="-120"/>
                <a:ea typeface="標楷體" pitchFamily="65" charset="-120"/>
              </a:rPr>
              <a:t>    有賴</a:t>
            </a:r>
            <a:r>
              <a:rPr lang="zh-TW" altLang="en-US" b="1" u="sng" smtClean="0">
                <a:solidFill>
                  <a:srgbClr val="FF0000"/>
                </a:solidFill>
                <a:effectLst>
                  <a:outerShdw blurRad="38100" dist="38100" dir="2700000" algn="tl">
                    <a:srgbClr val="C0C0C0"/>
                  </a:outerShdw>
                </a:effectLst>
                <a:latin typeface="標楷體" pitchFamily="65" charset="-120"/>
                <a:ea typeface="標楷體" pitchFamily="65" charset="-120"/>
              </a:rPr>
              <a:t>中央</a:t>
            </a:r>
            <a:r>
              <a:rPr lang="zh-TW" altLang="en-US" b="1" smtClean="0">
                <a:latin typeface="標楷體" pitchFamily="65" charset="-120"/>
                <a:ea typeface="標楷體" pitchFamily="65" charset="-120"/>
              </a:rPr>
              <a:t>與</a:t>
            </a:r>
            <a:r>
              <a:rPr lang="zh-TW" altLang="en-US" b="1" u="sng" smtClean="0">
                <a:solidFill>
                  <a:srgbClr val="FF0000"/>
                </a:solidFill>
                <a:effectLst>
                  <a:outerShdw blurRad="38100" dist="38100" dir="2700000" algn="tl">
                    <a:srgbClr val="C0C0C0"/>
                  </a:outerShdw>
                </a:effectLst>
                <a:latin typeface="標楷體" pitchFamily="65" charset="-120"/>
                <a:ea typeface="標楷體" pitchFamily="65" charset="-120"/>
              </a:rPr>
              <a:t>地方</a:t>
            </a:r>
            <a:r>
              <a:rPr lang="zh-TW" altLang="en-US" b="1" smtClean="0">
                <a:solidFill>
                  <a:srgbClr val="003399"/>
                </a:solidFill>
                <a:latin typeface="標楷體" pitchFamily="65" charset="-120"/>
                <a:ea typeface="標楷體" pitchFamily="65" charset="-120"/>
              </a:rPr>
              <a:t>共同努力達成</a:t>
            </a:r>
            <a:r>
              <a:rPr lang="zh-TW" altLang="en-US" b="1" smtClean="0">
                <a:latin typeface="標楷體" pitchFamily="65" charset="-120"/>
                <a:ea typeface="標楷體" pitchFamily="65" charset="-120"/>
              </a:rPr>
              <a:t>。</a:t>
            </a:r>
            <a:endParaRPr lang="en-US" altLang="zh-TW" b="1" smtClean="0">
              <a:latin typeface="標楷體" pitchFamily="65" charset="-120"/>
              <a:ea typeface="標楷體" pitchFamily="65" charset="-120"/>
            </a:endParaRPr>
          </a:p>
          <a:p>
            <a:pPr eaLnBrk="1" hangingPunct="1">
              <a:lnSpc>
                <a:spcPts val="4200"/>
              </a:lnSpc>
              <a:spcBef>
                <a:spcPts val="1200"/>
              </a:spcBef>
              <a:defRPr/>
            </a:pPr>
            <a:r>
              <a:rPr lang="zh-TW" altLang="en-US" b="1" smtClean="0">
                <a:solidFill>
                  <a:srgbClr val="10253F"/>
                </a:solidFill>
                <a:latin typeface="標楷體" pitchFamily="65" charset="-120"/>
                <a:ea typeface="標楷體" pitchFamily="65" charset="-120"/>
              </a:rPr>
              <a:t>相關政策</a:t>
            </a:r>
            <a:r>
              <a:rPr lang="zh-TW" altLang="en-US" b="1" smtClean="0">
                <a:solidFill>
                  <a:srgbClr val="FF0000"/>
                </a:solidFill>
                <a:effectLst>
                  <a:outerShdw blurRad="38100" dist="38100" dir="2700000" algn="tl">
                    <a:srgbClr val="C0C0C0"/>
                  </a:outerShdw>
                </a:effectLst>
                <a:latin typeface="標楷體" pitchFamily="65" charset="-120"/>
                <a:ea typeface="標楷體" pitchFamily="65" charset="-120"/>
              </a:rPr>
              <a:t>除</a:t>
            </a:r>
            <a:r>
              <a:rPr lang="zh-TW" altLang="en-US" b="1" smtClean="0">
                <a:solidFill>
                  <a:srgbClr val="003399"/>
                </a:solidFill>
                <a:latin typeface="標楷體" pitchFamily="65" charset="-120"/>
                <a:ea typeface="標楷體" pitchFamily="65" charset="-120"/>
              </a:rPr>
              <a:t>有</a:t>
            </a:r>
            <a:r>
              <a:rPr lang="zh-TW" altLang="en-US" b="1" u="sng" smtClean="0">
                <a:solidFill>
                  <a:srgbClr val="003399"/>
                </a:solidFill>
                <a:effectLst>
                  <a:outerShdw blurRad="38100" dist="38100" dir="2700000" algn="tl">
                    <a:srgbClr val="C0C0C0"/>
                  </a:outerShdw>
                </a:effectLst>
                <a:latin typeface="標楷體" pitchFamily="65" charset="-120"/>
                <a:ea typeface="標楷體" pitchFamily="65" charset="-120"/>
              </a:rPr>
              <a:t>全國一致性</a:t>
            </a:r>
            <a:r>
              <a:rPr lang="zh-TW" altLang="en-US" b="1" smtClean="0">
                <a:solidFill>
                  <a:srgbClr val="003399"/>
                </a:solidFill>
                <a:latin typeface="標楷體" pitchFamily="65" charset="-120"/>
                <a:ea typeface="標楷體" pitchFamily="65" charset="-120"/>
              </a:rPr>
              <a:t>由</a:t>
            </a:r>
            <a:r>
              <a:rPr lang="zh-TW" altLang="en-US" b="1" u="sng" smtClean="0">
                <a:solidFill>
                  <a:srgbClr val="003399"/>
                </a:solidFill>
                <a:latin typeface="標楷體" pitchFamily="65" charset="-120"/>
                <a:ea typeface="標楷體" pitchFamily="65" charset="-120"/>
              </a:rPr>
              <a:t>教育部</a:t>
            </a:r>
            <a:r>
              <a:rPr lang="zh-TW" altLang="en-US" b="1" smtClean="0">
                <a:solidFill>
                  <a:srgbClr val="003399"/>
                </a:solidFill>
                <a:latin typeface="標楷體" pitchFamily="65" charset="-120"/>
                <a:ea typeface="標楷體" pitchFamily="65" charset="-120"/>
              </a:rPr>
              <a:t>訂定</a:t>
            </a:r>
            <a:r>
              <a:rPr lang="zh-TW" altLang="en-US" b="1" smtClean="0">
                <a:solidFill>
                  <a:srgbClr val="FF0000"/>
                </a:solidFill>
                <a:effectLst>
                  <a:outerShdw blurRad="38100" dist="38100" dir="2700000" algn="tl">
                    <a:srgbClr val="C0C0C0"/>
                  </a:outerShdw>
                </a:effectLst>
                <a:latin typeface="標楷體" pitchFamily="65" charset="-120"/>
                <a:ea typeface="標楷體" pitchFamily="65" charset="-120"/>
              </a:rPr>
              <a:t>之外</a:t>
            </a:r>
            <a:r>
              <a:rPr lang="zh-TW" altLang="en-US" b="1" smtClean="0">
                <a:solidFill>
                  <a:srgbClr val="10253F"/>
                </a:solidFill>
                <a:latin typeface="標楷體" pitchFamily="65" charset="-120"/>
                <a:ea typeface="標楷體" pitchFamily="65" charset="-120"/>
              </a:rPr>
              <a:t>，</a:t>
            </a:r>
            <a:r>
              <a:rPr lang="en-US" altLang="zh-TW" b="1" smtClean="0">
                <a:solidFill>
                  <a:srgbClr val="10253F"/>
                </a:solidFill>
                <a:latin typeface="標楷體" pitchFamily="65" charset="-120"/>
                <a:ea typeface="標楷體" pitchFamily="65" charset="-120"/>
              </a:rPr>
              <a:t/>
            </a:r>
            <a:br>
              <a:rPr lang="en-US" altLang="zh-TW" b="1" smtClean="0">
                <a:solidFill>
                  <a:srgbClr val="10253F"/>
                </a:solidFill>
                <a:latin typeface="標楷體" pitchFamily="65" charset="-120"/>
                <a:ea typeface="標楷體" pitchFamily="65" charset="-120"/>
              </a:rPr>
            </a:br>
            <a:r>
              <a:rPr lang="zh-TW" altLang="en-US" b="1" smtClean="0">
                <a:solidFill>
                  <a:srgbClr val="10253F"/>
                </a:solidFill>
                <a:latin typeface="標楷體" pitchFamily="65" charset="-120"/>
                <a:ea typeface="標楷體" pitchFamily="65" charset="-120"/>
              </a:rPr>
              <a:t>    各</a:t>
            </a:r>
            <a:r>
              <a:rPr lang="zh-TW" altLang="en-US" b="1" smtClean="0">
                <a:solidFill>
                  <a:srgbClr val="003399"/>
                </a:solidFill>
                <a:effectLst>
                  <a:outerShdw blurRad="38100" dist="38100" dir="2700000" algn="tl">
                    <a:srgbClr val="C0C0C0"/>
                  </a:outerShdw>
                </a:effectLst>
                <a:latin typeface="標楷體" pitchFamily="65" charset="-120"/>
                <a:ea typeface="標楷體" pitchFamily="65" charset="-120"/>
              </a:rPr>
              <a:t>就學區</a:t>
            </a:r>
            <a:r>
              <a:rPr lang="zh-TW" altLang="en-US" b="1" smtClean="0">
                <a:solidFill>
                  <a:srgbClr val="FF0000"/>
                </a:solidFill>
                <a:effectLst>
                  <a:outerShdw blurRad="38100" dist="38100" dir="2700000" algn="tl">
                    <a:srgbClr val="C0C0C0"/>
                  </a:outerShdw>
                </a:effectLst>
                <a:latin typeface="標楷體" pitchFamily="65" charset="-120"/>
                <a:ea typeface="標楷體" pitchFamily="65" charset="-120"/>
              </a:rPr>
              <a:t>因地制宜</a:t>
            </a:r>
            <a:r>
              <a:rPr lang="zh-TW" altLang="en-US" b="1" smtClean="0">
                <a:solidFill>
                  <a:srgbClr val="10253F"/>
                </a:solidFill>
                <a:latin typeface="標楷體" pitchFamily="65" charset="-120"/>
                <a:ea typeface="標楷體" pitchFamily="65" charset="-120"/>
              </a:rPr>
              <a:t>負責規劃。</a:t>
            </a:r>
            <a:endParaRPr lang="en-US" altLang="zh-TW" b="1" smtClean="0">
              <a:solidFill>
                <a:srgbClr val="10253F"/>
              </a:solidFill>
              <a:latin typeface="標楷體" pitchFamily="65" charset="-120"/>
              <a:ea typeface="標楷體" pitchFamily="65" charset="-120"/>
            </a:endParaRPr>
          </a:p>
          <a:p>
            <a:pPr eaLnBrk="1" hangingPunct="1">
              <a:lnSpc>
                <a:spcPts val="4200"/>
              </a:lnSpc>
              <a:spcBef>
                <a:spcPts val="1200"/>
              </a:spcBef>
              <a:defRPr/>
            </a:pPr>
            <a:r>
              <a:rPr lang="zh-TW" altLang="en-US" b="1" smtClean="0">
                <a:solidFill>
                  <a:srgbClr val="FF0000"/>
                </a:solidFill>
                <a:effectLst>
                  <a:outerShdw blurRad="38100" dist="38100" dir="2700000" algn="tl">
                    <a:srgbClr val="C0C0C0"/>
                  </a:outerShdw>
                </a:effectLst>
                <a:latin typeface="標楷體" pitchFamily="65" charset="-120"/>
                <a:ea typeface="標楷體" pitchFamily="65" charset="-120"/>
              </a:rPr>
              <a:t>花蓮區</a:t>
            </a:r>
            <a:r>
              <a:rPr lang="zh-TW" altLang="en-US" b="1" smtClean="0">
                <a:solidFill>
                  <a:srgbClr val="10253F"/>
                </a:solidFill>
                <a:latin typeface="標楷體" pitchFamily="65" charset="-120"/>
                <a:ea typeface="標楷體" pitchFamily="65" charset="-120"/>
              </a:rPr>
              <a:t>：由</a:t>
            </a:r>
            <a:r>
              <a:rPr lang="zh-TW" altLang="en-US" b="1" u="sng" smtClean="0">
                <a:solidFill>
                  <a:srgbClr val="FF0000"/>
                </a:solidFill>
                <a:effectLst>
                  <a:outerShdw blurRad="38100" dist="38100" dir="2700000" algn="tl">
                    <a:srgbClr val="C0C0C0"/>
                  </a:outerShdw>
                </a:effectLst>
                <a:latin typeface="標楷體" pitchFamily="65" charset="-120"/>
                <a:ea typeface="標楷體" pitchFamily="65" charset="-120"/>
              </a:rPr>
              <a:t>花蓮縣</a:t>
            </a:r>
            <a:r>
              <a:rPr lang="zh-TW" altLang="en-US" b="1" smtClean="0">
                <a:latin typeface="標楷體" pitchFamily="65" charset="-120"/>
                <a:ea typeface="標楷體" pitchFamily="65" charset="-120"/>
              </a:rPr>
              <a:t>政府</a:t>
            </a:r>
            <a:r>
              <a:rPr lang="zh-TW" altLang="en-US" b="1" smtClean="0">
                <a:solidFill>
                  <a:srgbClr val="003399"/>
                </a:solidFill>
                <a:effectLst>
                  <a:outerShdw blurRad="38100" dist="38100" dir="2700000" algn="tl">
                    <a:srgbClr val="C0C0C0"/>
                  </a:outerShdw>
                </a:effectLst>
                <a:latin typeface="標楷體" pitchFamily="65" charset="-120"/>
                <a:ea typeface="標楷體" pitchFamily="65" charset="-120"/>
              </a:rPr>
              <a:t>研議</a:t>
            </a:r>
            <a:r>
              <a:rPr lang="zh-TW" altLang="en-US" b="1" smtClean="0">
                <a:latin typeface="標楷體" pitchFamily="65" charset="-120"/>
                <a:ea typeface="標楷體" pitchFamily="65" charset="-120"/>
              </a:rPr>
              <a:t>完成</a:t>
            </a:r>
            <a:r>
              <a:rPr lang="zh-TW" altLang="zh-TW" b="1" u="sng" smtClean="0">
                <a:solidFill>
                  <a:srgbClr val="003399"/>
                </a:solidFill>
                <a:effectLst>
                  <a:outerShdw blurRad="38100" dist="38100" dir="2700000" algn="tl">
                    <a:srgbClr val="C0C0C0"/>
                  </a:outerShdw>
                </a:effectLst>
                <a:latin typeface="標楷體" pitchFamily="65" charset="-120"/>
                <a:ea typeface="標楷體" pitchFamily="65" charset="-120"/>
              </a:rPr>
              <a:t>入學</a:t>
            </a:r>
            <a:r>
              <a:rPr lang="zh-TW" altLang="en-US" b="1" u="sng" smtClean="0">
                <a:solidFill>
                  <a:srgbClr val="003399"/>
                </a:solidFill>
                <a:effectLst>
                  <a:outerShdw blurRad="38100" dist="38100" dir="2700000" algn="tl">
                    <a:srgbClr val="C0C0C0"/>
                  </a:outerShdw>
                </a:effectLst>
                <a:latin typeface="標楷體" pitchFamily="65" charset="-120"/>
                <a:ea typeface="標楷體" pitchFamily="65" charset="-120"/>
              </a:rPr>
              <a:t>方案</a:t>
            </a:r>
            <a:r>
              <a:rPr lang="zh-TW" altLang="en-US" b="1" smtClean="0">
                <a:latin typeface="標楷體" pitchFamily="65" charset="-120"/>
                <a:ea typeface="標楷體" pitchFamily="65" charset="-120"/>
              </a:rPr>
              <a:t>。</a:t>
            </a:r>
            <a:endParaRPr lang="zh-TW" altLang="en-US" b="1" smtClean="0">
              <a:solidFill>
                <a:srgbClr val="10253F"/>
              </a:solidFill>
              <a:latin typeface="標楷體" pitchFamily="65" charset="-120"/>
              <a:ea typeface="標楷體" pitchFamily="65" charset="-120"/>
            </a:endParaRPr>
          </a:p>
        </p:txBody>
      </p:sp>
    </p:spTree>
    <p:extLst>
      <p:ext uri="{BB962C8B-B14F-4D97-AF65-F5344CB8AC3E}">
        <p14:creationId xmlns:p14="http://schemas.microsoft.com/office/powerpoint/2010/main" val="7981781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434629638"/>
              </p:ext>
            </p:extLst>
          </p:nvPr>
        </p:nvGraphicFramePr>
        <p:xfrm>
          <a:off x="251520" y="1863130"/>
          <a:ext cx="844753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矩形 1"/>
          <p:cNvSpPr>
            <a:spLocks noChangeArrowheads="1"/>
          </p:cNvSpPr>
          <p:nvPr/>
        </p:nvSpPr>
        <p:spPr bwMode="auto">
          <a:xfrm>
            <a:off x="395288" y="620713"/>
            <a:ext cx="8459787" cy="915987"/>
          </a:xfrm>
          <a:prstGeom prst="rect">
            <a:avLst/>
          </a:prstGeom>
          <a:noFill/>
          <a:ln>
            <a:noFill/>
          </a:ln>
          <a:extLst/>
        </p:spPr>
        <p:txBody>
          <a:bodyPr>
            <a:spAutoFit/>
          </a:bodyPr>
          <a:lstStyle/>
          <a:p>
            <a:pPr eaLnBrk="0" hangingPunct="0">
              <a:lnSpc>
                <a:spcPct val="150000"/>
              </a:lnSpc>
              <a:defRPr/>
            </a:pPr>
            <a:r>
              <a:rPr lang="zh-TW" altLang="zh-TW" sz="3600" b="1" dirty="0">
                <a:solidFill>
                  <a:srgbClr val="17375E"/>
                </a:solidFill>
                <a:latin typeface="標楷體" pitchFamily="65" charset="-120"/>
                <a:ea typeface="標楷體" pitchFamily="65" charset="-120"/>
                <a:cs typeface="Calibri" pitchFamily="34" charset="0"/>
              </a:rPr>
              <a:t>壹、</a:t>
            </a:r>
            <a:r>
              <a:rPr lang="zh-TW" altLang="en-US" sz="3600" b="1" dirty="0">
                <a:solidFill>
                  <a:srgbClr val="17375E"/>
                </a:solidFill>
                <a:latin typeface="標楷體" pitchFamily="65" charset="-120"/>
                <a:ea typeface="標楷體" pitchFamily="65" charset="-120"/>
                <a:cs typeface="Calibri" pitchFamily="34" charset="0"/>
              </a:rPr>
              <a:t>規劃</a:t>
            </a:r>
            <a:r>
              <a:rPr lang="zh-TW" altLang="zh-TW" sz="3600" b="1" dirty="0">
                <a:solidFill>
                  <a:srgbClr val="17375E"/>
                </a:solidFill>
                <a:latin typeface="標楷體" pitchFamily="65" charset="-120"/>
                <a:ea typeface="標楷體" pitchFamily="65" charset="-120"/>
                <a:cs typeface="Calibri" pitchFamily="34" charset="0"/>
              </a:rPr>
              <a:t>理念</a:t>
            </a:r>
            <a:r>
              <a:rPr lang="zh-TW" altLang="en-US" sz="3600" b="1" dirty="0">
                <a:solidFill>
                  <a:srgbClr val="17375E"/>
                </a:solidFill>
                <a:latin typeface="標楷體" pitchFamily="65" charset="-120"/>
                <a:ea typeface="標楷體" pitchFamily="65" charset="-120"/>
                <a:cs typeface="Calibri" pitchFamily="34" charset="0"/>
              </a:rPr>
              <a:t> </a:t>
            </a:r>
            <a:r>
              <a:rPr lang="en-US" altLang="zh-TW" sz="3600" b="1" dirty="0">
                <a:solidFill>
                  <a:srgbClr val="17375E"/>
                </a:solidFill>
                <a:ea typeface="標楷體" pitchFamily="65" charset="-120"/>
                <a:cs typeface="Calibri" pitchFamily="34" charset="0"/>
              </a:rPr>
              <a:t>–</a:t>
            </a:r>
            <a:r>
              <a:rPr lang="zh-TW" altLang="en-US" sz="3600" b="1" dirty="0">
                <a:solidFill>
                  <a:srgbClr val="17375E"/>
                </a:solidFill>
                <a:ea typeface="標楷體" pitchFamily="65" charset="-120"/>
                <a:cs typeface="Calibri" pitchFamily="34" charset="0"/>
              </a:rPr>
              <a:t> </a:t>
            </a:r>
            <a:r>
              <a:rPr lang="zh-TW" altLang="en-US" sz="3200" b="1" dirty="0">
                <a:solidFill>
                  <a:srgbClr val="17375E"/>
                </a:solidFill>
                <a:latin typeface="新細明體" pitchFamily="18" charset="-120"/>
                <a:ea typeface="標楷體" pitchFamily="65" charset="-120"/>
                <a:cs typeface="Aparajita" pitchFamily="34" charset="0"/>
              </a:rPr>
              <a:t>花蓮區入學方式</a:t>
            </a:r>
            <a:r>
              <a:rPr lang="zh-TW" altLang="en-US" sz="3200" b="1" dirty="0">
                <a:solidFill>
                  <a:srgbClr val="FF0000"/>
                </a:solidFill>
                <a:effectLst>
                  <a:outerShdw blurRad="38100" dist="38100" dir="2700000" algn="tl">
                    <a:srgbClr val="C0C0C0"/>
                  </a:outerShdw>
                </a:effectLst>
                <a:latin typeface="新細明體" pitchFamily="18" charset="-120"/>
                <a:ea typeface="標楷體" pitchFamily="65" charset="-120"/>
                <a:cs typeface="Aparajita" pitchFamily="34" charset="0"/>
              </a:rPr>
              <a:t>共識與形塑</a:t>
            </a:r>
            <a:endParaRPr lang="en-US" altLang="zh-TW" sz="3200" b="1" dirty="0">
              <a:solidFill>
                <a:srgbClr val="FF0000"/>
              </a:solidFill>
              <a:effectLst>
                <a:outerShdw blurRad="38100" dist="38100" dir="2700000" algn="tl">
                  <a:srgbClr val="C0C0C0"/>
                </a:outerShdw>
              </a:effectLst>
              <a:latin typeface="新細明體" pitchFamily="18" charset="-120"/>
              <a:ea typeface="標楷體" pitchFamily="65" charset="-120"/>
              <a:cs typeface="Aparajita" pitchFamily="34" charset="0"/>
            </a:endParaRPr>
          </a:p>
        </p:txBody>
      </p:sp>
      <p:sp>
        <p:nvSpPr>
          <p:cNvPr id="6148" name="文字方塊 3"/>
          <p:cNvSpPr txBox="1">
            <a:spLocks noChangeArrowheads="1"/>
          </p:cNvSpPr>
          <p:nvPr/>
        </p:nvSpPr>
        <p:spPr bwMode="auto">
          <a:xfrm>
            <a:off x="3779912" y="1989138"/>
            <a:ext cx="5256138" cy="1220787"/>
          </a:xfrm>
          <a:prstGeom prst="rect">
            <a:avLst/>
          </a:prstGeom>
          <a:noFill/>
          <a:ln>
            <a:noFill/>
          </a:ln>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ts val="4400"/>
              </a:lnSpc>
              <a:defRPr/>
            </a:pPr>
            <a:r>
              <a:rPr lang="en-US" altLang="zh-TW" sz="32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103</a:t>
            </a:r>
            <a:r>
              <a:rPr lang="zh-TW" altLang="zh-TW" sz="32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年</a:t>
            </a:r>
            <a:r>
              <a:rPr lang="zh-TW" altLang="zh-TW" sz="3200" b="1" dirty="0" smtClean="0">
                <a:latin typeface="標楷體" pitchFamily="65" charset="-120"/>
                <a:ea typeface="標楷體" pitchFamily="65" charset="-120"/>
              </a:rPr>
              <a:t>起採兩種方式</a:t>
            </a:r>
            <a:endParaRPr lang="zh-TW" altLang="en-US" sz="3200" b="1" dirty="0" smtClean="0">
              <a:latin typeface="標楷體" pitchFamily="65" charset="-120"/>
              <a:ea typeface="標楷體" pitchFamily="65" charset="-120"/>
            </a:endParaRPr>
          </a:p>
          <a:p>
            <a:pPr eaLnBrk="1" hangingPunct="1">
              <a:lnSpc>
                <a:spcPts val="4400"/>
              </a:lnSpc>
              <a:defRPr/>
            </a:pPr>
            <a:r>
              <a:rPr lang="zh-TW" altLang="zh-TW" sz="32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「免試入學」</a:t>
            </a:r>
            <a:r>
              <a:rPr lang="zh-TW" altLang="zh-TW" sz="3200" b="1" dirty="0" smtClean="0">
                <a:effectLst>
                  <a:outerShdw blurRad="38100" dist="38100" dir="2700000" algn="tl">
                    <a:srgbClr val="000000">
                      <a:alpha val="43137"/>
                    </a:srgbClr>
                  </a:outerShdw>
                </a:effectLst>
                <a:latin typeface="標楷體" pitchFamily="65" charset="-120"/>
                <a:ea typeface="標楷體" pitchFamily="65" charset="-120"/>
              </a:rPr>
              <a:t>及</a:t>
            </a:r>
            <a:r>
              <a:rPr lang="zh-TW" altLang="zh-TW" sz="32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「特色招生」</a:t>
            </a:r>
            <a:endParaRPr lang="zh-TW" altLang="en-US" sz="3200" b="1" dirty="0" smtClean="0">
              <a:latin typeface="標楷體" pitchFamily="65" charset="-120"/>
              <a:ea typeface="標楷體" pitchFamily="65" charset="-120"/>
            </a:endParaRPr>
          </a:p>
        </p:txBody>
      </p:sp>
    </p:spTree>
    <p:extLst>
      <p:ext uri="{BB962C8B-B14F-4D97-AF65-F5344CB8AC3E}">
        <p14:creationId xmlns:p14="http://schemas.microsoft.com/office/powerpoint/2010/main" val="41782085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idx="4294967295"/>
          </p:nvPr>
        </p:nvSpPr>
        <p:spPr>
          <a:xfrm>
            <a:off x="914400" y="404813"/>
            <a:ext cx="8229600" cy="633412"/>
          </a:xfrm>
        </p:spPr>
        <p:txBody>
          <a:bodyPr/>
          <a:lstStyle/>
          <a:p>
            <a:pPr eaLnBrk="1" hangingPunct="1"/>
            <a:r>
              <a:rPr kumimoji="1" lang="zh-TW" altLang="en-US" sz="4000" b="1" smtClean="0">
                <a:latin typeface="標楷體" pitchFamily="65" charset="-120"/>
                <a:ea typeface="標楷體" pitchFamily="65" charset="-120"/>
                <a:cs typeface="BiauKai"/>
              </a:rPr>
              <a:t>十二年國教入學管道流程圖</a:t>
            </a:r>
            <a:r>
              <a:rPr kumimoji="1" lang="en-US" altLang="zh-TW" sz="4000" b="1" smtClean="0">
                <a:latin typeface="標楷體" pitchFamily="65" charset="-120"/>
                <a:ea typeface="標楷體" pitchFamily="65" charset="-120"/>
                <a:cs typeface="BiauKai"/>
              </a:rPr>
              <a:t>(</a:t>
            </a:r>
            <a:r>
              <a:rPr kumimoji="1" lang="zh-TW" altLang="en-US" sz="4000" b="1" smtClean="0">
                <a:latin typeface="標楷體" pitchFamily="65" charset="-120"/>
                <a:ea typeface="標楷體" pitchFamily="65" charset="-120"/>
                <a:cs typeface="BiauKai"/>
              </a:rPr>
              <a:t>一</a:t>
            </a:r>
            <a:r>
              <a:rPr kumimoji="1" lang="en-US" altLang="zh-TW" sz="4000" b="1" smtClean="0">
                <a:latin typeface="標楷體" pitchFamily="65" charset="-120"/>
                <a:ea typeface="標楷體" pitchFamily="65" charset="-120"/>
                <a:cs typeface="BiauKai"/>
              </a:rPr>
              <a:t>)</a:t>
            </a:r>
          </a:p>
        </p:txBody>
      </p:sp>
      <p:pic>
        <p:nvPicPr>
          <p:cNvPr id="36867" name="內容版面配置區 5" descr="p34-入學管道流程圖卡通版.jpg"/>
          <p:cNvPicPr>
            <a:picLocks noGrp="1" noChangeAspect="1"/>
          </p:cNvPicPr>
          <p:nvPr>
            <p:ph idx="4294967295"/>
          </p:nvPr>
        </p:nvPicPr>
        <p:blipFill>
          <a:blip r:embed="rId3">
            <a:extLst>
              <a:ext uri="{28A0092B-C50C-407E-A947-70E740481C1C}">
                <a14:useLocalDpi xmlns:a14="http://schemas.microsoft.com/office/drawing/2010/main" val="0"/>
              </a:ext>
            </a:extLst>
          </a:blip>
          <a:srcRect l="14609" t="23048" r="13374" b="40498"/>
          <a:stretch>
            <a:fillRect/>
          </a:stretch>
        </p:blipFill>
        <p:spPr>
          <a:xfrm>
            <a:off x="0" y="1125538"/>
            <a:ext cx="9144000" cy="5472112"/>
          </a:xfrm>
        </p:spPr>
      </p:pic>
    </p:spTree>
    <p:extLst>
      <p:ext uri="{BB962C8B-B14F-4D97-AF65-F5344CB8AC3E}">
        <p14:creationId xmlns:p14="http://schemas.microsoft.com/office/powerpoint/2010/main" val="276424959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內容版面配置區 6" descr="p34-入學管道流程圖卡通版.jpg"/>
          <p:cNvPicPr>
            <a:picLocks noGrp="1" noChangeAspect="1"/>
          </p:cNvPicPr>
          <p:nvPr>
            <p:ph idx="4294967295"/>
          </p:nvPr>
        </p:nvPicPr>
        <p:blipFill>
          <a:blip r:embed="rId2">
            <a:extLst>
              <a:ext uri="{28A0092B-C50C-407E-A947-70E740481C1C}">
                <a14:useLocalDpi xmlns:a14="http://schemas.microsoft.com/office/drawing/2010/main" val="0"/>
              </a:ext>
            </a:extLst>
          </a:blip>
          <a:srcRect l="15021" t="55634" r="13374" b="11037"/>
          <a:stretch>
            <a:fillRect/>
          </a:stretch>
        </p:blipFill>
        <p:spPr>
          <a:xfrm>
            <a:off x="0" y="1038225"/>
            <a:ext cx="8964613" cy="5543550"/>
          </a:xfrm>
        </p:spPr>
      </p:pic>
      <p:sp>
        <p:nvSpPr>
          <p:cNvPr id="37891" name="標題 1"/>
          <p:cNvSpPr txBox="1">
            <a:spLocks/>
          </p:cNvSpPr>
          <p:nvPr/>
        </p:nvSpPr>
        <p:spPr bwMode="auto">
          <a:xfrm>
            <a:off x="914400" y="404813"/>
            <a:ext cx="82296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zh-TW" altLang="en-US" sz="4000" b="1">
                <a:latin typeface="標楷體" pitchFamily="65" charset="-120"/>
                <a:ea typeface="標楷體" pitchFamily="65" charset="-120"/>
                <a:cs typeface="BiauKai"/>
              </a:rPr>
              <a:t>十二年國教入學管道流程圖</a:t>
            </a:r>
            <a:r>
              <a:rPr lang="en-US" altLang="zh-TW" sz="4000" b="1">
                <a:latin typeface="標楷體" pitchFamily="65" charset="-120"/>
                <a:ea typeface="標楷體" pitchFamily="65" charset="-120"/>
                <a:cs typeface="BiauKai"/>
              </a:rPr>
              <a:t>(</a:t>
            </a:r>
            <a:r>
              <a:rPr lang="zh-TW" altLang="en-US" sz="4000" b="1">
                <a:latin typeface="標楷體" pitchFamily="65" charset="-120"/>
                <a:ea typeface="標楷體" pitchFamily="65" charset="-120"/>
                <a:cs typeface="BiauKai"/>
              </a:rPr>
              <a:t>二</a:t>
            </a:r>
            <a:r>
              <a:rPr lang="en-US" altLang="zh-TW" sz="4000" b="1">
                <a:latin typeface="標楷體" pitchFamily="65" charset="-120"/>
                <a:ea typeface="標楷體" pitchFamily="65" charset="-120"/>
                <a:cs typeface="BiauKai"/>
              </a:rPr>
              <a:t>)</a:t>
            </a:r>
          </a:p>
        </p:txBody>
      </p:sp>
    </p:spTree>
    <p:extLst>
      <p:ext uri="{BB962C8B-B14F-4D97-AF65-F5344CB8AC3E}">
        <p14:creationId xmlns:p14="http://schemas.microsoft.com/office/powerpoint/2010/main" val="3308804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323850" y="549275"/>
            <a:ext cx="7343775" cy="649288"/>
          </a:xfrm>
        </p:spPr>
        <p:txBody>
          <a:bodyPr/>
          <a:lstStyle/>
          <a:p>
            <a:pPr eaLnBrk="1" hangingPunct="1"/>
            <a:r>
              <a:rPr kumimoji="1" lang="zh-TW" altLang="zh-TW" sz="3600" smtClean="0">
                <a:latin typeface="標楷體" pitchFamily="65" charset="-120"/>
                <a:ea typeface="標楷體" pitchFamily="65" charset="-120"/>
              </a:rPr>
              <a:t>貳、</a:t>
            </a:r>
            <a:r>
              <a:rPr kumimoji="1" lang="zh-TW" altLang="en-US" sz="3600" smtClean="0">
                <a:latin typeface="標楷體" pitchFamily="65" charset="-120"/>
                <a:ea typeface="標楷體" pitchFamily="65" charset="-120"/>
              </a:rPr>
              <a:t>推動</a:t>
            </a:r>
            <a:r>
              <a:rPr kumimoji="1" lang="zh-TW" altLang="zh-TW" sz="3600" smtClean="0">
                <a:latin typeface="標楷體" pitchFamily="65" charset="-120"/>
                <a:ea typeface="標楷體" pitchFamily="65" charset="-120"/>
              </a:rPr>
              <a:t>措施</a:t>
            </a:r>
            <a:r>
              <a:rPr kumimoji="1" lang="zh-TW" altLang="en-US" sz="3600" smtClean="0">
                <a:latin typeface="標楷體" pitchFamily="65" charset="-120"/>
                <a:ea typeface="標楷體" pitchFamily="65" charset="-120"/>
              </a:rPr>
              <a:t> </a:t>
            </a:r>
            <a:r>
              <a:rPr lang="en-US" altLang="zh-TW" sz="3600" smtClean="0">
                <a:solidFill>
                  <a:srgbClr val="17375E"/>
                </a:solidFill>
                <a:latin typeface="標楷體" pitchFamily="65" charset="-120"/>
                <a:ea typeface="標楷體" pitchFamily="65" charset="-120"/>
              </a:rPr>
              <a:t>-</a:t>
            </a:r>
            <a:r>
              <a:rPr lang="zh-TW" altLang="en-US" sz="3600" smtClean="0">
                <a:solidFill>
                  <a:srgbClr val="17375E"/>
                </a:solidFill>
                <a:latin typeface="標楷體" pitchFamily="65" charset="-120"/>
                <a:ea typeface="標楷體" pitchFamily="65" charset="-120"/>
              </a:rPr>
              <a:t> </a:t>
            </a:r>
            <a:r>
              <a:rPr lang="zh-TW" altLang="en-US" sz="3600" smtClean="0">
                <a:latin typeface="標楷體" pitchFamily="65" charset="-120"/>
                <a:ea typeface="標楷體" pitchFamily="65" charset="-120"/>
              </a:rPr>
              <a:t>組織與任務</a:t>
            </a:r>
            <a:endParaRPr kumimoji="1" lang="en-US" altLang="zh-TW" sz="3600" smtClean="0">
              <a:latin typeface="標楷體" pitchFamily="65" charset="-120"/>
              <a:ea typeface="標楷體" pitchFamily="65" charset="-120"/>
            </a:endParaRPr>
          </a:p>
        </p:txBody>
      </p:sp>
      <p:sp>
        <p:nvSpPr>
          <p:cNvPr id="3" name="圓角矩形 2"/>
          <p:cNvSpPr/>
          <p:nvPr/>
        </p:nvSpPr>
        <p:spPr>
          <a:xfrm>
            <a:off x="1151620" y="1628800"/>
            <a:ext cx="6840760" cy="864096"/>
          </a:xfrm>
          <a:prstGeom prst="roundRect">
            <a:avLst/>
          </a:prstGeom>
          <a:noFill/>
          <a:ln>
            <a:solidFill>
              <a:srgbClr val="00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800"/>
              </a:lnSpc>
              <a:defRPr/>
            </a:pPr>
            <a:r>
              <a:rPr lang="zh-TW" altLang="en-US" sz="3200" b="1">
                <a:solidFill>
                  <a:schemeClr val="tx1"/>
                </a:solidFill>
                <a:latin typeface="標楷體" pitchFamily="65" charset="-120"/>
                <a:ea typeface="標楷體" pitchFamily="65" charset="-120"/>
              </a:rPr>
              <a:t>花蓮區高中高職入學推動工作小組</a:t>
            </a:r>
            <a:endParaRPr lang="zh-TW" altLang="en-US">
              <a:solidFill>
                <a:srgbClr val="FFFFFF"/>
              </a:solidFill>
              <a:latin typeface="標楷體" pitchFamily="65" charset="-120"/>
              <a:ea typeface="標楷體" pitchFamily="65" charset="-120"/>
            </a:endParaRPr>
          </a:p>
        </p:txBody>
      </p:sp>
      <p:sp>
        <p:nvSpPr>
          <p:cNvPr id="12" name="圓角矩形 11"/>
          <p:cNvSpPr/>
          <p:nvPr/>
        </p:nvSpPr>
        <p:spPr>
          <a:xfrm>
            <a:off x="90976" y="3317631"/>
            <a:ext cx="2581855" cy="1080120"/>
          </a:xfrm>
          <a:prstGeom prst="roundRect">
            <a:avLst/>
          </a:prstGeom>
          <a:noFill/>
          <a:ln>
            <a:solidFill>
              <a:srgbClr val="00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dirty="0">
              <a:solidFill>
                <a:schemeClr val="tx1"/>
              </a:solidFill>
              <a:latin typeface="標楷體" pitchFamily="65" charset="-120"/>
              <a:ea typeface="標楷體" pitchFamily="65" charset="-120"/>
            </a:endParaRPr>
          </a:p>
        </p:txBody>
      </p:sp>
      <p:sp>
        <p:nvSpPr>
          <p:cNvPr id="13" name="圓角矩形 12"/>
          <p:cNvSpPr/>
          <p:nvPr/>
        </p:nvSpPr>
        <p:spPr>
          <a:xfrm>
            <a:off x="21994" y="3399660"/>
            <a:ext cx="2490002" cy="997715"/>
          </a:xfrm>
          <a:prstGeom prst="roundRect">
            <a:avLst>
              <a:gd name="adj" fmla="val 47532"/>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600" b="1" dirty="0">
                <a:solidFill>
                  <a:schemeClr val="tx1"/>
                </a:solidFill>
                <a:latin typeface="標楷體" pitchFamily="65" charset="-120"/>
                <a:ea typeface="標楷體" pitchFamily="65" charset="-120"/>
              </a:rPr>
              <a:t>高中高職免試</a:t>
            </a:r>
            <a:r>
              <a:rPr lang="en-US" altLang="zh-TW" sz="2600" b="1" dirty="0">
                <a:solidFill>
                  <a:schemeClr val="tx1"/>
                </a:solidFill>
                <a:latin typeface="標楷體" pitchFamily="65" charset="-120"/>
                <a:ea typeface="標楷體" pitchFamily="65" charset="-120"/>
              </a:rPr>
              <a:t/>
            </a:r>
            <a:br>
              <a:rPr lang="en-US" altLang="zh-TW" sz="2600" b="1" dirty="0">
                <a:solidFill>
                  <a:schemeClr val="tx1"/>
                </a:solidFill>
                <a:latin typeface="標楷體" pitchFamily="65" charset="-120"/>
                <a:ea typeface="標楷體" pitchFamily="65" charset="-120"/>
              </a:rPr>
            </a:br>
            <a:r>
              <a:rPr lang="zh-TW" altLang="en-US" sz="2600" b="1" dirty="0">
                <a:solidFill>
                  <a:schemeClr val="tx1"/>
                </a:solidFill>
                <a:latin typeface="標楷體" pitchFamily="65" charset="-120"/>
                <a:ea typeface="標楷體" pitchFamily="65" charset="-120"/>
              </a:rPr>
              <a:t>入學</a:t>
            </a:r>
            <a:r>
              <a:rPr lang="zh-TW" altLang="en-US" sz="2600" b="1" dirty="0" smtClean="0">
                <a:solidFill>
                  <a:schemeClr val="tx1"/>
                </a:solidFill>
                <a:latin typeface="標楷體" pitchFamily="65" charset="-120"/>
                <a:ea typeface="標楷體" pitchFamily="65" charset="-120"/>
              </a:rPr>
              <a:t>委員會</a:t>
            </a:r>
            <a:r>
              <a:rPr lang="en-US" altLang="zh-TW" sz="2600" b="1" dirty="0" smtClean="0">
                <a:solidFill>
                  <a:srgbClr val="FF0000"/>
                </a:solidFill>
                <a:latin typeface="標楷體" pitchFamily="65" charset="-120"/>
                <a:ea typeface="標楷體" pitchFamily="65" charset="-120"/>
              </a:rPr>
              <a:t>101.12</a:t>
            </a:r>
            <a:r>
              <a:rPr lang="zh-TW" altLang="en-US" sz="2600" b="1" dirty="0" smtClean="0">
                <a:solidFill>
                  <a:srgbClr val="FF0000"/>
                </a:solidFill>
                <a:latin typeface="標楷體" pitchFamily="65" charset="-120"/>
                <a:ea typeface="標楷體" pitchFamily="65" charset="-120"/>
              </a:rPr>
              <a:t>月成立</a:t>
            </a:r>
            <a:endParaRPr lang="zh-TW" altLang="en-US" sz="2600" b="1" dirty="0">
              <a:solidFill>
                <a:srgbClr val="FF0000"/>
              </a:solidFill>
              <a:latin typeface="標楷體" pitchFamily="65" charset="-120"/>
              <a:ea typeface="標楷體" pitchFamily="65" charset="-120"/>
            </a:endParaRPr>
          </a:p>
        </p:txBody>
      </p:sp>
      <p:sp>
        <p:nvSpPr>
          <p:cNvPr id="18" name="圓角矩形 17"/>
          <p:cNvSpPr/>
          <p:nvPr/>
        </p:nvSpPr>
        <p:spPr>
          <a:xfrm>
            <a:off x="3560428" y="3317255"/>
            <a:ext cx="2088232" cy="1080120"/>
          </a:xfrm>
          <a:prstGeom prst="roundRect">
            <a:avLst/>
          </a:prstGeom>
          <a:noFill/>
          <a:ln>
            <a:solidFill>
              <a:srgbClr val="00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dirty="0">
              <a:solidFill>
                <a:schemeClr val="tx1"/>
              </a:solidFill>
              <a:latin typeface="標楷體" pitchFamily="65" charset="-120"/>
              <a:ea typeface="標楷體" pitchFamily="65" charset="-120"/>
            </a:endParaRPr>
          </a:p>
        </p:txBody>
      </p:sp>
      <p:sp>
        <p:nvSpPr>
          <p:cNvPr id="21" name="圓角矩形 20"/>
          <p:cNvSpPr/>
          <p:nvPr/>
        </p:nvSpPr>
        <p:spPr>
          <a:xfrm>
            <a:off x="6877560" y="3301169"/>
            <a:ext cx="2088232" cy="1080120"/>
          </a:xfrm>
          <a:prstGeom prst="roundRect">
            <a:avLst/>
          </a:prstGeom>
          <a:noFill/>
          <a:ln>
            <a:solidFill>
              <a:srgbClr val="00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dirty="0">
              <a:solidFill>
                <a:schemeClr val="tx1"/>
              </a:solidFill>
              <a:latin typeface="標楷體" pitchFamily="65" charset="-120"/>
              <a:ea typeface="標楷體" pitchFamily="65" charset="-120"/>
            </a:endParaRPr>
          </a:p>
        </p:txBody>
      </p:sp>
      <p:sp>
        <p:nvSpPr>
          <p:cNvPr id="22" name="圓角矩形 21"/>
          <p:cNvSpPr/>
          <p:nvPr/>
        </p:nvSpPr>
        <p:spPr>
          <a:xfrm>
            <a:off x="3359543" y="3391276"/>
            <a:ext cx="2490002" cy="108012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2400" b="1" dirty="0">
                <a:solidFill>
                  <a:schemeClr val="tx1"/>
                </a:solidFill>
                <a:latin typeface="標楷體" pitchFamily="65" charset="-120"/>
                <a:ea typeface="標楷體" pitchFamily="65" charset="-120"/>
              </a:rPr>
              <a:t>生涯發展教育</a:t>
            </a:r>
            <a:endParaRPr lang="en-US" altLang="zh-TW" sz="2400" b="1" dirty="0">
              <a:solidFill>
                <a:schemeClr val="tx1"/>
              </a:solidFill>
              <a:latin typeface="標楷體" pitchFamily="65" charset="-120"/>
              <a:ea typeface="標楷體" pitchFamily="65" charset="-120"/>
            </a:endParaRPr>
          </a:p>
          <a:p>
            <a:pPr algn="ctr">
              <a:defRPr/>
            </a:pPr>
            <a:r>
              <a:rPr lang="zh-TW" altLang="zh-TW" sz="2400" b="1" dirty="0">
                <a:solidFill>
                  <a:schemeClr val="tx1"/>
                </a:solidFill>
                <a:latin typeface="標楷體" pitchFamily="65" charset="-120"/>
                <a:ea typeface="標楷體" pitchFamily="65" charset="-120"/>
              </a:rPr>
              <a:t>工作執行委員 </a:t>
            </a:r>
            <a:endParaRPr lang="en-US" altLang="zh-TW" sz="2400" b="1" dirty="0">
              <a:solidFill>
                <a:schemeClr val="tx1"/>
              </a:solidFill>
              <a:latin typeface="標楷體" pitchFamily="65" charset="-120"/>
              <a:ea typeface="標楷體" pitchFamily="65" charset="-120"/>
            </a:endParaRPr>
          </a:p>
          <a:p>
            <a:pPr algn="ctr">
              <a:defRPr/>
            </a:pPr>
            <a:r>
              <a:rPr lang="en-US" altLang="zh-TW" sz="2400" b="1" dirty="0">
                <a:solidFill>
                  <a:schemeClr val="tx1"/>
                </a:solidFill>
                <a:latin typeface="標楷體" pitchFamily="65" charset="-120"/>
                <a:ea typeface="標楷體" pitchFamily="65" charset="-120"/>
              </a:rPr>
              <a:t>(</a:t>
            </a:r>
            <a:r>
              <a:rPr lang="zh-TW" altLang="zh-TW" sz="2400" b="1" dirty="0">
                <a:solidFill>
                  <a:schemeClr val="tx1"/>
                </a:solidFill>
                <a:latin typeface="標楷體" pitchFamily="65" charset="-120"/>
                <a:ea typeface="標楷體" pitchFamily="65" charset="-120"/>
              </a:rPr>
              <a:t>國中適性輔導</a:t>
            </a:r>
            <a:r>
              <a:rPr lang="en-US" altLang="zh-TW" sz="2400" b="1" dirty="0">
                <a:solidFill>
                  <a:schemeClr val="tx1"/>
                </a:solidFill>
                <a:latin typeface="標楷體" pitchFamily="65" charset="-120"/>
                <a:ea typeface="標楷體" pitchFamily="65" charset="-120"/>
              </a:rPr>
              <a:t>)</a:t>
            </a:r>
            <a:endParaRPr lang="zh-TW" altLang="en-US" sz="2400" b="1" dirty="0">
              <a:solidFill>
                <a:schemeClr val="tx1"/>
              </a:solidFill>
              <a:latin typeface="標楷體" pitchFamily="65" charset="-120"/>
              <a:ea typeface="標楷體" pitchFamily="65" charset="-120"/>
            </a:endParaRPr>
          </a:p>
        </p:txBody>
      </p:sp>
      <p:sp>
        <p:nvSpPr>
          <p:cNvPr id="24" name="圓角矩形 23"/>
          <p:cNvSpPr/>
          <p:nvPr/>
        </p:nvSpPr>
        <p:spPr>
          <a:xfrm>
            <a:off x="6681811" y="3399660"/>
            <a:ext cx="2490002" cy="864096"/>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600" b="1">
                <a:solidFill>
                  <a:schemeClr val="tx1"/>
                </a:solidFill>
                <a:latin typeface="標楷體" pitchFamily="65" charset="-120"/>
                <a:ea typeface="標楷體" pitchFamily="65" charset="-120"/>
              </a:rPr>
              <a:t>特色招生</a:t>
            </a:r>
            <a:r>
              <a:rPr lang="en-US" altLang="zh-TW" sz="2600" b="1">
                <a:solidFill>
                  <a:schemeClr val="tx1"/>
                </a:solidFill>
                <a:latin typeface="標楷體" pitchFamily="65" charset="-120"/>
                <a:ea typeface="標楷體" pitchFamily="65" charset="-120"/>
              </a:rPr>
              <a:t/>
            </a:r>
            <a:br>
              <a:rPr lang="en-US" altLang="zh-TW" sz="2600" b="1">
                <a:solidFill>
                  <a:schemeClr val="tx1"/>
                </a:solidFill>
                <a:latin typeface="標楷體" pitchFamily="65" charset="-120"/>
                <a:ea typeface="標楷體" pitchFamily="65" charset="-120"/>
              </a:rPr>
            </a:br>
            <a:r>
              <a:rPr lang="zh-TW" altLang="en-US" sz="2600" b="1">
                <a:solidFill>
                  <a:schemeClr val="tx1"/>
                </a:solidFill>
                <a:latin typeface="標楷體" pitchFamily="65" charset="-120"/>
                <a:ea typeface="標楷體" pitchFamily="65" charset="-120"/>
              </a:rPr>
              <a:t>審查會</a:t>
            </a:r>
            <a:endParaRPr lang="zh-TW" altLang="en-US" sz="2000">
              <a:solidFill>
                <a:srgbClr val="C00000"/>
              </a:solidFill>
            </a:endParaRPr>
          </a:p>
        </p:txBody>
      </p:sp>
      <p:sp>
        <p:nvSpPr>
          <p:cNvPr id="25" name="圓角矩形 24"/>
          <p:cNvSpPr/>
          <p:nvPr/>
        </p:nvSpPr>
        <p:spPr>
          <a:xfrm>
            <a:off x="107504" y="4937529"/>
            <a:ext cx="2664296" cy="1080120"/>
          </a:xfrm>
          <a:prstGeom prst="roundRect">
            <a:avLst/>
          </a:prstGeom>
          <a:noFill/>
          <a:ln>
            <a:solidFill>
              <a:srgbClr val="00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dirty="0">
              <a:solidFill>
                <a:schemeClr val="tx1"/>
              </a:solidFill>
              <a:latin typeface="標楷體" pitchFamily="65" charset="-120"/>
              <a:ea typeface="標楷體" pitchFamily="65" charset="-120"/>
            </a:endParaRPr>
          </a:p>
        </p:txBody>
      </p:sp>
      <p:sp>
        <p:nvSpPr>
          <p:cNvPr id="26" name="圓角矩形 25"/>
          <p:cNvSpPr/>
          <p:nvPr/>
        </p:nvSpPr>
        <p:spPr>
          <a:xfrm>
            <a:off x="94746" y="5045541"/>
            <a:ext cx="2677054" cy="864096"/>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2400" b="1" dirty="0">
                <a:solidFill>
                  <a:schemeClr val="tx1"/>
                </a:solidFill>
                <a:effectLst>
                  <a:outerShdw blurRad="38100" dist="38100" dir="2700000" algn="tl">
                    <a:srgbClr val="C0C0C0"/>
                  </a:outerShdw>
                </a:effectLst>
                <a:latin typeface="標楷體" pitchFamily="65" charset="-120"/>
                <a:ea typeface="標楷體" pitchFamily="65" charset="-120"/>
              </a:rPr>
              <a:t>免試入學模擬</a:t>
            </a:r>
            <a:r>
              <a:rPr lang="en-US" altLang="zh-TW" sz="2400" b="1" dirty="0">
                <a:solidFill>
                  <a:schemeClr val="tx1"/>
                </a:solidFill>
                <a:effectLst>
                  <a:outerShdw blurRad="38100" dist="38100" dir="2700000" algn="tl">
                    <a:srgbClr val="C0C0C0"/>
                  </a:outerShdw>
                </a:effectLst>
                <a:latin typeface="標楷體" pitchFamily="65" charset="-120"/>
                <a:ea typeface="標楷體" pitchFamily="65" charset="-120"/>
              </a:rPr>
              <a:t/>
            </a:r>
            <a:br>
              <a:rPr lang="en-US" altLang="zh-TW" sz="2400" b="1" dirty="0">
                <a:solidFill>
                  <a:schemeClr val="tx1"/>
                </a:solidFill>
                <a:effectLst>
                  <a:outerShdw blurRad="38100" dist="38100" dir="2700000" algn="tl">
                    <a:srgbClr val="C0C0C0"/>
                  </a:outerShdw>
                </a:effectLst>
                <a:latin typeface="標楷體" pitchFamily="65" charset="-120"/>
                <a:ea typeface="標楷體" pitchFamily="65" charset="-120"/>
              </a:rPr>
            </a:br>
            <a:r>
              <a:rPr lang="zh-TW" altLang="zh-TW" sz="2400" b="1" dirty="0">
                <a:solidFill>
                  <a:schemeClr val="tx1"/>
                </a:solidFill>
                <a:effectLst>
                  <a:outerShdw blurRad="38100" dist="38100" dir="2700000" algn="tl">
                    <a:srgbClr val="C0C0C0"/>
                  </a:outerShdw>
                </a:effectLst>
                <a:latin typeface="標楷體" pitchFamily="65" charset="-120"/>
                <a:ea typeface="標楷體" pitchFamily="65" charset="-120"/>
              </a:rPr>
              <a:t>作業</a:t>
            </a:r>
            <a:r>
              <a:rPr lang="zh-TW" altLang="zh-TW" sz="2400" b="1" dirty="0" smtClean="0">
                <a:solidFill>
                  <a:schemeClr val="tx1"/>
                </a:solidFill>
                <a:effectLst>
                  <a:outerShdw blurRad="38100" dist="38100" dir="2700000" algn="tl">
                    <a:srgbClr val="C0C0C0"/>
                  </a:outerShdw>
                </a:effectLst>
                <a:latin typeface="標楷體" pitchFamily="65" charset="-120"/>
                <a:ea typeface="標楷體" pitchFamily="65" charset="-120"/>
              </a:rPr>
              <a:t>小組</a:t>
            </a:r>
            <a:endParaRPr lang="zh-TW" altLang="en-US" sz="2400" b="1" dirty="0">
              <a:solidFill>
                <a:schemeClr val="tx1"/>
              </a:solidFill>
              <a:effectLst>
                <a:outerShdw blurRad="38100" dist="38100" dir="2700000" algn="tl">
                  <a:srgbClr val="C0C0C0"/>
                </a:outerShdw>
              </a:effectLst>
              <a:latin typeface="標楷體" pitchFamily="65" charset="-120"/>
              <a:ea typeface="標楷體" pitchFamily="65" charset="-120"/>
            </a:endParaRPr>
          </a:p>
        </p:txBody>
      </p:sp>
      <p:sp>
        <p:nvSpPr>
          <p:cNvPr id="27" name="圓角矩形 26"/>
          <p:cNvSpPr/>
          <p:nvPr/>
        </p:nvSpPr>
        <p:spPr>
          <a:xfrm>
            <a:off x="6256618" y="4953134"/>
            <a:ext cx="2685161" cy="1080120"/>
          </a:xfrm>
          <a:prstGeom prst="roundRect">
            <a:avLst/>
          </a:prstGeom>
          <a:noFill/>
          <a:ln>
            <a:solidFill>
              <a:srgbClr val="00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800" b="1" dirty="0">
              <a:solidFill>
                <a:schemeClr val="tx1"/>
              </a:solidFill>
              <a:latin typeface="標楷體" pitchFamily="65" charset="-120"/>
              <a:ea typeface="標楷體" pitchFamily="65" charset="-120"/>
            </a:endParaRPr>
          </a:p>
        </p:txBody>
      </p:sp>
      <p:sp>
        <p:nvSpPr>
          <p:cNvPr id="28" name="圓角矩形 27"/>
          <p:cNvSpPr/>
          <p:nvPr/>
        </p:nvSpPr>
        <p:spPr>
          <a:xfrm>
            <a:off x="6109739" y="5045541"/>
            <a:ext cx="2978919" cy="864096"/>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tx1"/>
                </a:solidFill>
                <a:latin typeface="標楷體" pitchFamily="65" charset="-120"/>
                <a:ea typeface="標楷體" pitchFamily="65" charset="-120"/>
              </a:rPr>
              <a:t>優質高中職</a:t>
            </a:r>
            <a:r>
              <a:rPr lang="en-US" altLang="zh-TW" sz="2400" b="1" dirty="0">
                <a:solidFill>
                  <a:schemeClr val="tx1"/>
                </a:solidFill>
                <a:latin typeface="標楷體" pitchFamily="65" charset="-120"/>
                <a:ea typeface="標楷體" pitchFamily="65" charset="-120"/>
              </a:rPr>
              <a:t/>
            </a:r>
            <a:br>
              <a:rPr lang="en-US" altLang="zh-TW" sz="2400" b="1" dirty="0">
                <a:solidFill>
                  <a:schemeClr val="tx1"/>
                </a:solidFill>
                <a:latin typeface="標楷體" pitchFamily="65" charset="-120"/>
                <a:ea typeface="標楷體" pitchFamily="65" charset="-120"/>
              </a:rPr>
            </a:br>
            <a:r>
              <a:rPr lang="zh-TW" altLang="en-US" sz="2400" b="1" dirty="0">
                <a:solidFill>
                  <a:schemeClr val="tx1"/>
                </a:solidFill>
                <a:latin typeface="標楷體" pitchFamily="65" charset="-120"/>
                <a:ea typeface="標楷體" pitchFamily="65" charset="-120"/>
              </a:rPr>
              <a:t>認證審查會</a:t>
            </a:r>
          </a:p>
        </p:txBody>
      </p:sp>
      <p:cxnSp>
        <p:nvCxnSpPr>
          <p:cNvPr id="4" name="直線接點 3"/>
          <p:cNvCxnSpPr/>
          <p:nvPr/>
        </p:nvCxnSpPr>
        <p:spPr>
          <a:xfrm>
            <a:off x="1331913" y="2924175"/>
            <a:ext cx="65452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7921625" y="4397375"/>
            <a:ext cx="0" cy="593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1331913" y="4371975"/>
            <a:ext cx="0" cy="593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1331913" y="2924175"/>
            <a:ext cx="0" cy="376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V="1">
            <a:off x="4397376" y="2924931"/>
            <a:ext cx="0" cy="376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7877175" y="2924175"/>
            <a:ext cx="0" cy="376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4376738" y="2492375"/>
            <a:ext cx="0" cy="431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072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733DD21-D44A-4D56-B247-37A859516A9E}" type="slidenum">
              <a:rPr lang="zh-TW" altLang="en-US" smtClean="0"/>
              <a:pPr eaLnBrk="1" hangingPunct="1"/>
              <a:t>5</a:t>
            </a:fld>
            <a:endParaRPr lang="zh-TW" altLang="en-US" smtClean="0"/>
          </a:p>
        </p:txBody>
      </p:sp>
      <p:sp>
        <p:nvSpPr>
          <p:cNvPr id="9219" name="標題 1"/>
          <p:cNvSpPr>
            <a:spLocks noGrp="1"/>
          </p:cNvSpPr>
          <p:nvPr>
            <p:ph type="title"/>
          </p:nvPr>
        </p:nvSpPr>
        <p:spPr/>
        <p:txBody>
          <a:bodyPr/>
          <a:lstStyle/>
          <a:p>
            <a:pPr eaLnBrk="1" hangingPunct="1"/>
            <a:r>
              <a:rPr lang="zh-TW" altLang="en-US" b="1" smtClean="0">
                <a:solidFill>
                  <a:srgbClr val="000099"/>
                </a:solidFill>
              </a:rPr>
              <a:t>一、現況分析</a:t>
            </a:r>
          </a:p>
        </p:txBody>
      </p:sp>
      <p:sp>
        <p:nvSpPr>
          <p:cNvPr id="7171" name="內容版面配置區 2"/>
          <p:cNvSpPr>
            <a:spLocks noGrp="1"/>
          </p:cNvSpPr>
          <p:nvPr>
            <p:ph idx="1"/>
          </p:nvPr>
        </p:nvSpPr>
        <p:spPr>
          <a:xfrm>
            <a:off x="468313" y="1341438"/>
            <a:ext cx="8229600" cy="3844925"/>
          </a:xfrm>
        </p:spPr>
        <p:txBody>
          <a:bodyPr/>
          <a:lstStyle/>
          <a:p>
            <a:pPr eaLnBrk="1" hangingPunct="1">
              <a:lnSpc>
                <a:spcPts val="4800"/>
              </a:lnSpc>
              <a:spcBef>
                <a:spcPts val="600"/>
              </a:spcBef>
              <a:buFontTx/>
              <a:buBlip>
                <a:blip r:embed="rId2"/>
              </a:buBlip>
              <a:defRPr/>
            </a:pPr>
            <a:r>
              <a:rPr lang="zh-TW" altLang="en-US" sz="3600" b="1" dirty="0" smtClean="0">
                <a:solidFill>
                  <a:srgbClr val="FF0000"/>
                </a:solidFill>
              </a:rPr>
              <a:t>就</a:t>
            </a:r>
            <a:r>
              <a:rPr lang="zh-TW" altLang="en-US" sz="3600" b="1" u="sng" dirty="0" smtClean="0">
                <a:solidFill>
                  <a:srgbClr val="FF0000"/>
                </a:solidFill>
                <a:effectLst>
                  <a:outerShdw blurRad="38100" dist="38100" dir="2700000" algn="tl">
                    <a:srgbClr val="000000">
                      <a:alpha val="43137"/>
                    </a:srgbClr>
                  </a:outerShdw>
                </a:effectLst>
              </a:rPr>
              <a:t>孩子</a:t>
            </a:r>
            <a:r>
              <a:rPr lang="zh-TW" altLang="en-US" sz="3600" b="1" dirty="0" smtClean="0">
                <a:solidFill>
                  <a:srgbClr val="FF0000"/>
                </a:solidFill>
              </a:rPr>
              <a:t>而言</a:t>
            </a:r>
            <a:r>
              <a:rPr lang="en-US" altLang="zh-TW" sz="3600" b="1" dirty="0" smtClean="0">
                <a:solidFill>
                  <a:srgbClr val="FF0000"/>
                </a:solidFill>
                <a:effectLst>
                  <a:outerShdw blurRad="38100" dist="38100" dir="2700000" algn="tl">
                    <a:srgbClr val="000000">
                      <a:alpha val="43137"/>
                    </a:srgbClr>
                  </a:outerShdw>
                </a:effectLst>
              </a:rPr>
              <a:t/>
            </a:r>
            <a:br>
              <a:rPr lang="en-US" altLang="zh-TW" sz="3600" b="1" dirty="0" smtClean="0">
                <a:solidFill>
                  <a:srgbClr val="FF0000"/>
                </a:solidFill>
                <a:effectLst>
                  <a:outerShdw blurRad="38100" dist="38100" dir="2700000" algn="tl">
                    <a:srgbClr val="000000">
                      <a:alpha val="43137"/>
                    </a:srgbClr>
                  </a:outerShdw>
                </a:effectLst>
              </a:rPr>
            </a:br>
            <a:r>
              <a:rPr lang="zh-TW" altLang="en-US" b="1" dirty="0" smtClean="0">
                <a:solidFill>
                  <a:srgbClr val="000099"/>
                </a:solidFill>
              </a:rPr>
              <a:t>過度升學壓力、分分計較、大考小考不斷</a:t>
            </a:r>
            <a:endParaRPr lang="en-US" altLang="zh-TW" b="1" dirty="0" smtClean="0">
              <a:solidFill>
                <a:srgbClr val="000099"/>
              </a:solidFill>
            </a:endParaRPr>
          </a:p>
          <a:p>
            <a:pPr eaLnBrk="1" hangingPunct="1">
              <a:lnSpc>
                <a:spcPts val="4800"/>
              </a:lnSpc>
              <a:spcBef>
                <a:spcPts val="600"/>
              </a:spcBef>
              <a:buFontTx/>
              <a:buBlip>
                <a:blip r:embed="rId2"/>
              </a:buBlip>
              <a:defRPr/>
            </a:pPr>
            <a:r>
              <a:rPr lang="zh-TW" altLang="en-US" sz="3600" b="1" dirty="0" smtClean="0">
                <a:solidFill>
                  <a:srgbClr val="FF0000"/>
                </a:solidFill>
              </a:rPr>
              <a:t>就</a:t>
            </a:r>
            <a:r>
              <a:rPr lang="zh-TW" altLang="en-US" sz="3600" b="1" u="sng" dirty="0" smtClean="0">
                <a:solidFill>
                  <a:srgbClr val="FF0000"/>
                </a:solidFill>
                <a:effectLst>
                  <a:outerShdw blurRad="38100" dist="38100" dir="2700000" algn="tl">
                    <a:srgbClr val="000000">
                      <a:alpha val="43137"/>
                    </a:srgbClr>
                  </a:outerShdw>
                </a:effectLst>
              </a:rPr>
              <a:t>老師</a:t>
            </a:r>
            <a:r>
              <a:rPr lang="zh-TW" altLang="en-US" sz="3600" b="1" dirty="0" smtClean="0">
                <a:solidFill>
                  <a:srgbClr val="FF0000"/>
                </a:solidFill>
              </a:rPr>
              <a:t>而言</a:t>
            </a:r>
            <a:r>
              <a:rPr lang="en-US" altLang="zh-TW" sz="3600" b="1" dirty="0" smtClean="0">
                <a:solidFill>
                  <a:srgbClr val="FF0000"/>
                </a:solidFill>
                <a:effectLst>
                  <a:outerShdw blurRad="38100" dist="38100" dir="2700000" algn="tl">
                    <a:srgbClr val="000000">
                      <a:alpha val="43137"/>
                    </a:srgbClr>
                  </a:outerShdw>
                </a:effectLst>
              </a:rPr>
              <a:t/>
            </a:r>
            <a:br>
              <a:rPr lang="en-US" altLang="zh-TW" sz="3600" b="1" dirty="0" smtClean="0">
                <a:solidFill>
                  <a:srgbClr val="FF0000"/>
                </a:solidFill>
                <a:effectLst>
                  <a:outerShdw blurRad="38100" dist="38100" dir="2700000" algn="tl">
                    <a:srgbClr val="000000">
                      <a:alpha val="43137"/>
                    </a:srgbClr>
                  </a:outerShdw>
                </a:effectLst>
              </a:rPr>
            </a:br>
            <a:r>
              <a:rPr lang="zh-TW" altLang="en-US" b="1" dirty="0" smtClean="0">
                <a:solidFill>
                  <a:srgbClr val="000099"/>
                </a:solidFill>
              </a:rPr>
              <a:t>教師被迫以考試引導教學</a:t>
            </a:r>
            <a:endParaRPr lang="en-US" altLang="zh-TW" b="1" dirty="0" smtClean="0">
              <a:solidFill>
                <a:srgbClr val="000099"/>
              </a:solidFill>
            </a:endParaRPr>
          </a:p>
          <a:p>
            <a:pPr eaLnBrk="1" hangingPunct="1">
              <a:lnSpc>
                <a:spcPts val="4800"/>
              </a:lnSpc>
              <a:spcBef>
                <a:spcPts val="600"/>
              </a:spcBef>
              <a:buFontTx/>
              <a:buBlip>
                <a:blip r:embed="rId2"/>
              </a:buBlip>
              <a:defRPr/>
            </a:pPr>
            <a:r>
              <a:rPr lang="zh-TW" altLang="en-US" sz="3600" b="1" dirty="0" smtClean="0">
                <a:solidFill>
                  <a:srgbClr val="FF0000"/>
                </a:solidFill>
              </a:rPr>
              <a:t>就</a:t>
            </a:r>
            <a:r>
              <a:rPr lang="zh-TW" altLang="en-US" sz="3600" b="1" u="sng" dirty="0" smtClean="0">
                <a:solidFill>
                  <a:srgbClr val="FF0000"/>
                </a:solidFill>
                <a:effectLst>
                  <a:outerShdw blurRad="38100" dist="38100" dir="2700000" algn="tl">
                    <a:srgbClr val="000000">
                      <a:alpha val="43137"/>
                    </a:srgbClr>
                  </a:outerShdw>
                </a:effectLst>
              </a:rPr>
              <a:t>學校</a:t>
            </a:r>
            <a:r>
              <a:rPr lang="zh-TW" altLang="en-US" sz="3600" b="1" dirty="0" smtClean="0">
                <a:solidFill>
                  <a:srgbClr val="FF0000"/>
                </a:solidFill>
              </a:rPr>
              <a:t>而言</a:t>
            </a:r>
            <a:r>
              <a:rPr lang="en-US" altLang="zh-TW" sz="3600" b="1" dirty="0" smtClean="0">
                <a:solidFill>
                  <a:srgbClr val="FF0000"/>
                </a:solidFill>
                <a:effectLst>
                  <a:outerShdw blurRad="38100" dist="38100" dir="2700000" algn="tl">
                    <a:srgbClr val="000000">
                      <a:alpha val="43137"/>
                    </a:srgbClr>
                  </a:outerShdw>
                </a:effectLst>
              </a:rPr>
              <a:t/>
            </a:r>
            <a:br>
              <a:rPr lang="en-US" altLang="zh-TW" sz="3600" b="1" dirty="0" smtClean="0">
                <a:solidFill>
                  <a:srgbClr val="FF0000"/>
                </a:solidFill>
                <a:effectLst>
                  <a:outerShdw blurRad="38100" dist="38100" dir="2700000" algn="tl">
                    <a:srgbClr val="000000">
                      <a:alpha val="43137"/>
                    </a:srgbClr>
                  </a:outerShdw>
                </a:effectLst>
              </a:rPr>
            </a:br>
            <a:r>
              <a:rPr lang="zh-TW" altLang="en-US" b="1" dirty="0" smtClean="0">
                <a:solidFill>
                  <a:srgbClr val="000099"/>
                </a:solidFill>
              </a:rPr>
              <a:t>學校無法落實教學正常化</a:t>
            </a:r>
            <a:endParaRPr lang="en-US" altLang="zh-TW" b="1" dirty="0" smtClean="0">
              <a:solidFill>
                <a:srgbClr val="000099"/>
              </a:solidFill>
            </a:endParaRPr>
          </a:p>
        </p:txBody>
      </p:sp>
      <p:sp>
        <p:nvSpPr>
          <p:cNvPr id="7172" name="內容版面配置區 2"/>
          <p:cNvSpPr txBox="1">
            <a:spLocks/>
          </p:cNvSpPr>
          <p:nvPr/>
        </p:nvSpPr>
        <p:spPr bwMode="auto">
          <a:xfrm>
            <a:off x="611188" y="5445125"/>
            <a:ext cx="7777162" cy="936625"/>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zh-TW" altLang="en-US" sz="4000" b="1" dirty="0" smtClean="0">
                <a:solidFill>
                  <a:srgbClr val="000099"/>
                </a:solidFill>
                <a:latin typeface="標楷體" pitchFamily="65" charset="-120"/>
                <a:ea typeface="標楷體" pitchFamily="65" charset="-120"/>
              </a:rPr>
              <a:t>根本解決之道：</a:t>
            </a:r>
            <a:r>
              <a:rPr lang="zh-TW" altLang="en-US" sz="4000"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入學方式改革</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447800" y="274638"/>
            <a:ext cx="7696200" cy="1143000"/>
          </a:xfrm>
        </p:spPr>
        <p:txBody>
          <a:bodyPr/>
          <a:lstStyle/>
          <a:p>
            <a:r>
              <a:rPr lang="zh-TW" altLang="en-US" smtClean="0">
                <a:solidFill>
                  <a:srgbClr val="000066"/>
                </a:solidFill>
                <a:latin typeface="Calibri" pitchFamily="34" charset="0"/>
              </a:rPr>
              <a:t>本區高中高職就學資源分析</a:t>
            </a:r>
            <a:endParaRPr lang="en-US" altLang="zh-TW" smtClean="0">
              <a:solidFill>
                <a:srgbClr val="000066"/>
              </a:solidFill>
              <a:latin typeface="Calibri" pitchFamily="34" charset="0"/>
            </a:endParaRPr>
          </a:p>
        </p:txBody>
      </p:sp>
      <p:sp>
        <p:nvSpPr>
          <p:cNvPr id="39939" name="Rectangle 3"/>
          <p:cNvSpPr>
            <a:spLocks noGrp="1"/>
          </p:cNvSpPr>
          <p:nvPr>
            <p:ph type="body" idx="1"/>
          </p:nvPr>
        </p:nvSpPr>
        <p:spPr>
          <a:xfrm>
            <a:off x="1447800" y="1447800"/>
            <a:ext cx="7239000" cy="4678363"/>
          </a:xfrm>
        </p:spPr>
        <p:txBody>
          <a:bodyPr/>
          <a:lstStyle/>
          <a:p>
            <a:pPr>
              <a:buFont typeface="Arial" pitchFamily="34" charset="0"/>
              <a:buChar char="•"/>
            </a:pPr>
            <a:r>
              <a:rPr lang="zh-TW" altLang="en-US" sz="4000" smtClean="0">
                <a:solidFill>
                  <a:srgbClr val="000066"/>
                </a:solidFill>
              </a:rPr>
              <a:t>壹</a:t>
            </a:r>
            <a:r>
              <a:rPr lang="zh-TW" altLang="en-US" sz="2400" smtClean="0">
                <a:latin typeface="Calibri" pitchFamily="34" charset="0"/>
                <a:ea typeface="新細明體" pitchFamily="18" charset="-120"/>
              </a:rPr>
              <a:t>、</a:t>
            </a:r>
            <a:r>
              <a:rPr lang="zh-TW" altLang="en-US" sz="4000" smtClean="0">
                <a:solidFill>
                  <a:srgbClr val="000066"/>
                </a:solidFill>
                <a:latin typeface="Calibri" pitchFamily="34" charset="0"/>
              </a:rPr>
              <a:t>高中</a:t>
            </a:r>
            <a:r>
              <a:rPr lang="en-US" altLang="zh-TW" sz="4000" smtClean="0">
                <a:solidFill>
                  <a:srgbClr val="000066"/>
                </a:solidFill>
                <a:latin typeface="Calibri" pitchFamily="34" charset="0"/>
              </a:rPr>
              <a:t>7</a:t>
            </a:r>
            <a:r>
              <a:rPr lang="zh-TW" altLang="en-US" sz="4000" smtClean="0">
                <a:solidFill>
                  <a:srgbClr val="000066"/>
                </a:solidFill>
                <a:latin typeface="Calibri" pitchFamily="34" charset="0"/>
              </a:rPr>
              <a:t>校</a:t>
            </a:r>
            <a:r>
              <a:rPr lang="zh-TW" altLang="en-US" sz="2800" smtClean="0">
                <a:latin typeface="Calibri" pitchFamily="34" charset="0"/>
                <a:ea typeface="新細明體" pitchFamily="18" charset="-120"/>
              </a:rPr>
              <a:t>：</a:t>
            </a:r>
          </a:p>
          <a:p>
            <a:pPr>
              <a:buFont typeface="Arial" pitchFamily="34" charset="0"/>
              <a:buNone/>
            </a:pPr>
            <a:r>
              <a:rPr lang="zh-TW" altLang="en-US" sz="2800" smtClean="0">
                <a:latin typeface="Calibri" pitchFamily="34" charset="0"/>
                <a:ea typeface="新細明體" pitchFamily="18" charset="-120"/>
              </a:rPr>
              <a:t>   </a:t>
            </a:r>
            <a:r>
              <a:rPr lang="zh-TW" altLang="en-US" sz="2800" smtClean="0"/>
              <a:t>國立</a:t>
            </a:r>
            <a:r>
              <a:rPr lang="en-US" altLang="zh-TW" sz="2800" smtClean="0"/>
              <a:t>3</a:t>
            </a:r>
            <a:r>
              <a:rPr lang="zh-TW" altLang="en-US" sz="2800" smtClean="0"/>
              <a:t>校：花蓮高中、花蓮女中、玉里高中</a:t>
            </a:r>
          </a:p>
          <a:p>
            <a:pPr>
              <a:buFont typeface="Arial" pitchFamily="34" charset="0"/>
              <a:buNone/>
            </a:pPr>
            <a:r>
              <a:rPr lang="zh-TW" altLang="en-US" sz="2800" smtClean="0"/>
              <a:t>   縣立</a:t>
            </a:r>
            <a:r>
              <a:rPr lang="en-US" altLang="zh-TW" sz="2800" smtClean="0"/>
              <a:t>1</a:t>
            </a:r>
            <a:r>
              <a:rPr lang="zh-TW" altLang="en-US" sz="2800" smtClean="0"/>
              <a:t>校：體育高中（南平為特殊安置學校</a:t>
            </a:r>
            <a:r>
              <a:rPr lang="zh-TW" altLang="en-US" smtClean="0"/>
              <a:t>，不納入計算</a:t>
            </a:r>
            <a:r>
              <a:rPr lang="zh-TW" altLang="en-US" sz="2800" smtClean="0"/>
              <a:t>）</a:t>
            </a:r>
          </a:p>
          <a:p>
            <a:pPr>
              <a:buFont typeface="Arial" pitchFamily="34" charset="0"/>
              <a:buNone/>
            </a:pPr>
            <a:r>
              <a:rPr lang="zh-TW" altLang="en-US" sz="2800" smtClean="0"/>
              <a:t>   私立</a:t>
            </a:r>
            <a:r>
              <a:rPr lang="en-US" altLang="zh-TW" sz="2800" smtClean="0"/>
              <a:t>3</a:t>
            </a:r>
            <a:r>
              <a:rPr lang="zh-TW" altLang="en-US" sz="2800" smtClean="0"/>
              <a:t>校：四維高中、慈濟高中、海星高中</a:t>
            </a:r>
          </a:p>
          <a:p>
            <a:pPr>
              <a:buFont typeface="Arial" pitchFamily="34" charset="0"/>
              <a:buChar char="•"/>
            </a:pPr>
            <a:r>
              <a:rPr lang="zh-TW" altLang="en-US" sz="4000" smtClean="0">
                <a:solidFill>
                  <a:srgbClr val="000066"/>
                </a:solidFill>
              </a:rPr>
              <a:t>貳</a:t>
            </a:r>
            <a:r>
              <a:rPr lang="zh-TW" altLang="en-US" sz="2400" smtClean="0">
                <a:latin typeface="Calibri" pitchFamily="34" charset="0"/>
                <a:ea typeface="新細明體" pitchFamily="18" charset="-120"/>
              </a:rPr>
              <a:t>、</a:t>
            </a:r>
            <a:r>
              <a:rPr lang="zh-TW" altLang="en-US" sz="4000" smtClean="0">
                <a:solidFill>
                  <a:srgbClr val="000066"/>
                </a:solidFill>
                <a:latin typeface="Calibri" pitchFamily="34" charset="0"/>
              </a:rPr>
              <a:t>高職</a:t>
            </a:r>
            <a:r>
              <a:rPr lang="en-US" altLang="zh-TW" sz="4000" smtClean="0">
                <a:solidFill>
                  <a:srgbClr val="000066"/>
                </a:solidFill>
                <a:latin typeface="Calibri" pitchFamily="34" charset="0"/>
              </a:rPr>
              <a:t>5</a:t>
            </a:r>
            <a:r>
              <a:rPr lang="zh-TW" altLang="en-US" sz="4000" smtClean="0">
                <a:solidFill>
                  <a:srgbClr val="000066"/>
                </a:solidFill>
                <a:latin typeface="Calibri" pitchFamily="34" charset="0"/>
              </a:rPr>
              <a:t>校</a:t>
            </a:r>
            <a:r>
              <a:rPr lang="zh-TW" altLang="en-US" sz="2800" smtClean="0">
                <a:latin typeface="Calibri" pitchFamily="34" charset="0"/>
                <a:ea typeface="新細明體" pitchFamily="18" charset="-120"/>
              </a:rPr>
              <a:t>：</a:t>
            </a:r>
            <a:r>
              <a:rPr lang="zh-TW" altLang="en-US" sz="2800" smtClean="0">
                <a:latin typeface="Calibri" pitchFamily="34" charset="0"/>
              </a:rPr>
              <a:t>花蓮高工、花蓮高農、花蓮高商、光復商工、中華工商</a:t>
            </a:r>
          </a:p>
        </p:txBody>
      </p:sp>
    </p:spTree>
    <p:extLst>
      <p:ext uri="{BB962C8B-B14F-4D97-AF65-F5344CB8AC3E}">
        <p14:creationId xmlns:p14="http://schemas.microsoft.com/office/powerpoint/2010/main" val="3794363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2"/>
          <p:cNvGraphicFramePr>
            <a:graphicFrameLocks noGrp="1" noChangeAspect="1"/>
          </p:cNvGraphicFramePr>
          <p:nvPr>
            <p:ph sz="half" idx="2"/>
            <p:extLst>
              <p:ext uri="{D42A27DB-BD31-4B8C-83A1-F6EECF244321}">
                <p14:modId xmlns:p14="http://schemas.microsoft.com/office/powerpoint/2010/main" val="2990626044"/>
              </p:ext>
            </p:extLst>
          </p:nvPr>
        </p:nvGraphicFramePr>
        <p:xfrm>
          <a:off x="732780" y="-7144"/>
          <a:ext cx="5210820" cy="7086600"/>
        </p:xfrm>
        <a:graphic>
          <a:graphicData uri="http://schemas.openxmlformats.org/presentationml/2006/ole">
            <mc:AlternateContent xmlns:mc="http://schemas.openxmlformats.org/markup-compatibility/2006">
              <mc:Choice xmlns:v="urn:schemas-microsoft-com:vml" Requires="v">
                <p:oleObj spid="_x0000_s34841" r:id="rId3" imgW="4762535" imgH="9596507" progId="MSPhotoEd.3">
                  <p:embed/>
                </p:oleObj>
              </mc:Choice>
              <mc:Fallback>
                <p:oleObj r:id="rId3" imgW="4762535" imgH="959650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80" y="-7144"/>
                        <a:ext cx="5210820" cy="7086600"/>
                      </a:xfrm>
                      <a:prstGeom prst="rect">
                        <a:avLst/>
                      </a:prstGeom>
                      <a:noFill/>
                      <a:ln>
                        <a:noFill/>
                      </a:ln>
                      <a:effectLst/>
                      <a:extLst/>
                    </p:spPr>
                  </p:pic>
                </p:oleObj>
              </mc:Fallback>
            </mc:AlternateContent>
          </a:graphicData>
        </a:graphic>
      </p:graphicFrame>
      <p:sp>
        <p:nvSpPr>
          <p:cNvPr id="1027" name="AutoShape 3"/>
          <p:cNvSpPr>
            <a:spLocks/>
          </p:cNvSpPr>
          <p:nvPr/>
        </p:nvSpPr>
        <p:spPr bwMode="auto">
          <a:xfrm>
            <a:off x="6659563" y="5157788"/>
            <a:ext cx="1219200" cy="609600"/>
          </a:xfrm>
          <a:prstGeom prst="borderCallout1">
            <a:avLst>
              <a:gd name="adj1" fmla="val 18750"/>
              <a:gd name="adj2" fmla="val -6250"/>
              <a:gd name="adj3" fmla="val 18750"/>
              <a:gd name="adj4" fmla="val -243750"/>
            </a:avLst>
          </a:prstGeom>
          <a:solidFill>
            <a:schemeClr val="accent1"/>
          </a:solidFill>
          <a:ln w="9525">
            <a:solidFill>
              <a:schemeClr val="tx1"/>
            </a:solidFill>
            <a:miter lim="800000"/>
            <a:headEnd/>
            <a:tailEnd/>
          </a:ln>
        </p:spPr>
        <p:txBody>
          <a:bodyPr/>
          <a:lstStyle/>
          <a:p>
            <a:pPr algn="ctr"/>
            <a:endParaRPr lang="zh-TW" altLang="en-US"/>
          </a:p>
        </p:txBody>
      </p:sp>
      <p:sp>
        <p:nvSpPr>
          <p:cNvPr id="1028" name="Rectangle 4"/>
          <p:cNvSpPr>
            <a:spLocks noGrp="1"/>
          </p:cNvSpPr>
          <p:nvPr>
            <p:ph type="title"/>
          </p:nvPr>
        </p:nvSpPr>
        <p:spPr>
          <a:xfrm>
            <a:off x="1447800" y="0"/>
            <a:ext cx="7239000" cy="1143000"/>
          </a:xfrm>
        </p:spPr>
        <p:txBody>
          <a:bodyPr/>
          <a:lstStyle/>
          <a:p>
            <a:pPr algn="l"/>
            <a:r>
              <a:rPr lang="zh-TW" altLang="en-US" sz="4000" smtClean="0">
                <a:solidFill>
                  <a:srgbClr val="000066"/>
                </a:solidFill>
                <a:latin typeface="標楷體" pitchFamily="65" charset="-120"/>
                <a:ea typeface="標楷體" pitchFamily="65" charset="-120"/>
              </a:rPr>
              <a:t>參</a:t>
            </a:r>
            <a:r>
              <a:rPr lang="zh-TW" altLang="en-US" sz="4000" smtClean="0"/>
              <a:t>、</a:t>
            </a:r>
            <a:r>
              <a:rPr lang="zh-TW" altLang="en-US" sz="4000" smtClean="0">
                <a:solidFill>
                  <a:srgbClr val="000066"/>
                </a:solidFill>
                <a:ea typeface="標楷體" pitchFamily="65" charset="-120"/>
              </a:rPr>
              <a:t>位置</a:t>
            </a:r>
            <a:endParaRPr lang="zh-TW" altLang="en-US" sz="4000" smtClean="0"/>
          </a:p>
        </p:txBody>
      </p:sp>
      <p:sp>
        <p:nvSpPr>
          <p:cNvPr id="1029" name="Text Box 5"/>
          <p:cNvSpPr txBox="1">
            <a:spLocks noChangeArrowheads="1"/>
          </p:cNvSpPr>
          <p:nvPr/>
        </p:nvSpPr>
        <p:spPr bwMode="auto">
          <a:xfrm>
            <a:off x="6324600" y="5257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spcBef>
                <a:spcPct val="50000"/>
              </a:spcBef>
            </a:pPr>
            <a:r>
              <a:rPr lang="zh-TW" altLang="en-US">
                <a:ea typeface="標楷體" pitchFamily="65" charset="-120"/>
              </a:rPr>
              <a:t>玉里高中</a:t>
            </a:r>
          </a:p>
        </p:txBody>
      </p:sp>
      <p:sp>
        <p:nvSpPr>
          <p:cNvPr id="1030" name="AutoShape 6"/>
          <p:cNvSpPr>
            <a:spLocks/>
          </p:cNvSpPr>
          <p:nvPr/>
        </p:nvSpPr>
        <p:spPr bwMode="auto">
          <a:xfrm>
            <a:off x="7010400" y="3581400"/>
            <a:ext cx="1219200" cy="609600"/>
          </a:xfrm>
          <a:prstGeom prst="borderCallout1">
            <a:avLst>
              <a:gd name="adj1" fmla="val 18750"/>
              <a:gd name="adj2" fmla="val -6250"/>
              <a:gd name="adj3" fmla="val 31250"/>
              <a:gd name="adj4" fmla="val -243750"/>
            </a:avLst>
          </a:prstGeom>
          <a:solidFill>
            <a:schemeClr val="accent1"/>
          </a:solidFill>
          <a:ln w="9525">
            <a:solidFill>
              <a:schemeClr val="tx1"/>
            </a:solidFill>
            <a:miter lim="800000"/>
            <a:headEnd/>
            <a:tailEnd/>
          </a:ln>
        </p:spPr>
        <p:txBody>
          <a:bodyPr/>
          <a:lstStyle/>
          <a:p>
            <a:pPr algn="ctr"/>
            <a:endParaRPr lang="zh-TW" altLang="en-US"/>
          </a:p>
        </p:txBody>
      </p:sp>
      <p:sp>
        <p:nvSpPr>
          <p:cNvPr id="1031" name="Text Box 7"/>
          <p:cNvSpPr txBox="1">
            <a:spLocks noChangeArrowheads="1"/>
          </p:cNvSpPr>
          <p:nvPr/>
        </p:nvSpPr>
        <p:spPr bwMode="auto">
          <a:xfrm>
            <a:off x="6781800" y="3657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spcBef>
                <a:spcPct val="50000"/>
              </a:spcBef>
            </a:pPr>
            <a:r>
              <a:rPr lang="zh-TW" altLang="en-US">
                <a:ea typeface="標楷體" pitchFamily="65" charset="-120"/>
              </a:rPr>
              <a:t>光復商工</a:t>
            </a:r>
          </a:p>
        </p:txBody>
      </p:sp>
      <p:sp>
        <p:nvSpPr>
          <p:cNvPr id="1032" name="AutoShape 8"/>
          <p:cNvSpPr>
            <a:spLocks/>
          </p:cNvSpPr>
          <p:nvPr/>
        </p:nvSpPr>
        <p:spPr bwMode="auto">
          <a:xfrm>
            <a:off x="7620000" y="2362200"/>
            <a:ext cx="1219200" cy="609600"/>
          </a:xfrm>
          <a:prstGeom prst="borderCallout1">
            <a:avLst>
              <a:gd name="adj1" fmla="val 18750"/>
              <a:gd name="adj2" fmla="val -6250"/>
              <a:gd name="adj3" fmla="val 31250"/>
              <a:gd name="adj4" fmla="val -243750"/>
            </a:avLst>
          </a:prstGeom>
          <a:solidFill>
            <a:schemeClr val="accent1"/>
          </a:solidFill>
          <a:ln w="9525">
            <a:solidFill>
              <a:schemeClr val="tx1"/>
            </a:solidFill>
            <a:miter lim="800000"/>
            <a:headEnd/>
            <a:tailEnd/>
          </a:ln>
        </p:spPr>
        <p:txBody>
          <a:bodyPr/>
          <a:lstStyle/>
          <a:p>
            <a:pPr algn="ctr"/>
            <a:endParaRPr lang="zh-TW" altLang="en-US"/>
          </a:p>
        </p:txBody>
      </p:sp>
      <p:sp>
        <p:nvSpPr>
          <p:cNvPr id="1033" name="Text Box 9"/>
          <p:cNvSpPr txBox="1">
            <a:spLocks noChangeArrowheads="1"/>
          </p:cNvSpPr>
          <p:nvPr/>
        </p:nvSpPr>
        <p:spPr bwMode="auto">
          <a:xfrm>
            <a:off x="7315200" y="24384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spcBef>
                <a:spcPct val="50000"/>
              </a:spcBef>
            </a:pPr>
            <a:r>
              <a:rPr lang="zh-TW" altLang="en-US">
                <a:ea typeface="標楷體" pitchFamily="65" charset="-120"/>
              </a:rPr>
              <a:t>中華工商</a:t>
            </a:r>
          </a:p>
        </p:txBody>
      </p:sp>
      <p:sp>
        <p:nvSpPr>
          <p:cNvPr id="1034" name="AutoShape 10"/>
          <p:cNvSpPr>
            <a:spLocks/>
          </p:cNvSpPr>
          <p:nvPr/>
        </p:nvSpPr>
        <p:spPr bwMode="auto">
          <a:xfrm>
            <a:off x="6172200" y="1143000"/>
            <a:ext cx="2667000" cy="1143000"/>
          </a:xfrm>
          <a:prstGeom prst="borderCallout1">
            <a:avLst>
              <a:gd name="adj1" fmla="val 76667"/>
              <a:gd name="adj2" fmla="val -2856"/>
              <a:gd name="adj3" fmla="val 76667"/>
              <a:gd name="adj4" fmla="val -45713"/>
            </a:avLst>
          </a:prstGeom>
          <a:solidFill>
            <a:schemeClr val="accent1"/>
          </a:solidFill>
          <a:ln w="9525">
            <a:solidFill>
              <a:schemeClr val="tx1"/>
            </a:solidFill>
            <a:miter lim="800000"/>
            <a:headEnd/>
            <a:tailEnd/>
          </a:ln>
        </p:spPr>
        <p:txBody>
          <a:bodyPr/>
          <a:lstStyle/>
          <a:p>
            <a:pPr algn="ctr"/>
            <a:endParaRPr lang="zh-TW" altLang="en-US"/>
          </a:p>
        </p:txBody>
      </p:sp>
      <p:sp>
        <p:nvSpPr>
          <p:cNvPr id="1035" name="Text Box 11"/>
          <p:cNvSpPr txBox="1">
            <a:spLocks noChangeArrowheads="1"/>
          </p:cNvSpPr>
          <p:nvPr/>
        </p:nvSpPr>
        <p:spPr bwMode="auto">
          <a:xfrm>
            <a:off x="5943600" y="1066800"/>
            <a:ext cx="2895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spcBef>
                <a:spcPct val="50000"/>
              </a:spcBef>
            </a:pPr>
            <a:r>
              <a:rPr lang="zh-TW" altLang="en-US">
                <a:ea typeface="標楷體" pitchFamily="65" charset="-120"/>
              </a:rPr>
              <a:t>花蓮女中、花蓮中學、花蓮高工、花蓮高農、花蓮高商、四維高中、海星高中、慈濟高中、體育高中</a:t>
            </a:r>
          </a:p>
        </p:txBody>
      </p:sp>
      <p:sp>
        <p:nvSpPr>
          <p:cNvPr id="1036" name="Line 12"/>
          <p:cNvSpPr>
            <a:spLocks noChangeShapeType="1"/>
          </p:cNvSpPr>
          <p:nvPr/>
        </p:nvSpPr>
        <p:spPr bwMode="auto">
          <a:xfrm>
            <a:off x="5486400" y="2057400"/>
            <a:ext cx="0" cy="1600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37" name="Line 13"/>
          <p:cNvSpPr>
            <a:spLocks noChangeShapeType="1"/>
          </p:cNvSpPr>
          <p:nvPr/>
        </p:nvSpPr>
        <p:spPr bwMode="auto">
          <a:xfrm>
            <a:off x="5486400" y="3733800"/>
            <a:ext cx="0" cy="1600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38" name="Text Box 15"/>
          <p:cNvSpPr txBox="1">
            <a:spLocks noChangeArrowheads="1"/>
          </p:cNvSpPr>
          <p:nvPr/>
        </p:nvSpPr>
        <p:spPr bwMode="auto">
          <a:xfrm>
            <a:off x="5486400" y="2743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spcBef>
                <a:spcPct val="50000"/>
              </a:spcBef>
            </a:pPr>
            <a:r>
              <a:rPr lang="en-US" altLang="zh-TW"/>
              <a:t>45</a:t>
            </a:r>
            <a:r>
              <a:rPr lang="zh-TW" altLang="en-US"/>
              <a:t>公里</a:t>
            </a:r>
          </a:p>
        </p:txBody>
      </p:sp>
      <p:sp>
        <p:nvSpPr>
          <p:cNvPr id="1039" name="Text Box 16"/>
          <p:cNvSpPr txBox="1">
            <a:spLocks noChangeArrowheads="1"/>
          </p:cNvSpPr>
          <p:nvPr/>
        </p:nvSpPr>
        <p:spPr bwMode="auto">
          <a:xfrm>
            <a:off x="5486400" y="4191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spcBef>
                <a:spcPct val="50000"/>
              </a:spcBef>
            </a:pPr>
            <a:r>
              <a:rPr lang="en-US" altLang="zh-TW"/>
              <a:t>45</a:t>
            </a:r>
            <a:r>
              <a:rPr lang="zh-TW" altLang="en-US"/>
              <a:t>公里</a:t>
            </a:r>
          </a:p>
        </p:txBody>
      </p:sp>
    </p:spTree>
    <p:extLst>
      <p:ext uri="{BB962C8B-B14F-4D97-AF65-F5344CB8AC3E}">
        <p14:creationId xmlns:p14="http://schemas.microsoft.com/office/powerpoint/2010/main" val="668954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dissolve">
                                      <p:cBhvr>
                                        <p:cTn id="7" dur="500"/>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539750" y="1052513"/>
            <a:ext cx="7777163" cy="1008062"/>
          </a:xfrm>
          <a:prstGeom prst="roundRect">
            <a:avLst>
              <a:gd name="adj" fmla="val 5625"/>
            </a:avLst>
          </a:prstGeom>
          <a:solidFill>
            <a:srgbClr val="D7D7FA"/>
          </a:solidFill>
          <a:ln w="9525" algn="ctr">
            <a:noFill/>
            <a:round/>
            <a:headEnd/>
            <a:tailEnd/>
          </a:ln>
          <a:effectLst>
            <a:outerShdw dist="35921" dir="2700000" algn="ctr" rotWithShape="0">
              <a:schemeClr val="bg2"/>
            </a:outerShdw>
          </a:effectLst>
        </p:spPr>
        <p:txBody>
          <a:bodyPr wrap="none" anchor="ctr"/>
          <a:lstStyle/>
          <a:p>
            <a:pPr algn="ctr">
              <a:defRPr/>
            </a:pPr>
            <a:endParaRPr lang="zh-TW" altLang="zh-TW"/>
          </a:p>
        </p:txBody>
      </p:sp>
      <p:sp>
        <p:nvSpPr>
          <p:cNvPr id="40963" name="Rectangle 4"/>
          <p:cNvSpPr>
            <a:spLocks noChangeArrowheads="1"/>
          </p:cNvSpPr>
          <p:nvPr/>
        </p:nvSpPr>
        <p:spPr bwMode="auto">
          <a:xfrm>
            <a:off x="611188" y="1196975"/>
            <a:ext cx="7561262" cy="936625"/>
          </a:xfrm>
          <a:prstGeom prst="rect">
            <a:avLst/>
          </a:prstGeom>
          <a:solidFill>
            <a:srgbClr val="99CCFF"/>
          </a:solidFill>
          <a:ln>
            <a:noFill/>
          </a:ln>
          <a:effectLst>
            <a:prstShdw prst="shdw17" dist="17961" dir="13500000">
              <a:srgbClr val="5C7A99"/>
            </a:prst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10000"/>
              </a:lnSpc>
            </a:pPr>
            <a:r>
              <a:rPr lang="zh-TW" altLang="en-US" sz="2400" b="1">
                <a:solidFill>
                  <a:srgbClr val="000000"/>
                </a:solidFill>
                <a:latin typeface="標楷體" pitchFamily="65" charset="-120"/>
                <a:ea typeface="標楷體" pitchFamily="65" charset="-120"/>
              </a:rPr>
              <a:t>各高中職及五專</a:t>
            </a:r>
            <a:r>
              <a:rPr lang="zh-TW" altLang="en-US" sz="2400" b="1">
                <a:solidFill>
                  <a:srgbClr val="C00000"/>
                </a:solidFill>
                <a:latin typeface="標楷體" pitchFamily="65" charset="-120"/>
                <a:ea typeface="標楷體" pitchFamily="65" charset="-120"/>
              </a:rPr>
              <a:t>皆須辦理</a:t>
            </a:r>
            <a:r>
              <a:rPr lang="zh-TW" altLang="en-US" sz="2400" b="1">
                <a:solidFill>
                  <a:srgbClr val="000000"/>
                </a:solidFill>
                <a:latin typeface="標楷體" pitchFamily="65" charset="-120"/>
                <a:ea typeface="標楷體" pitchFamily="65" charset="-120"/>
              </a:rPr>
              <a:t>免試入學</a:t>
            </a:r>
            <a:endParaRPr lang="en-US" altLang="zh-TW" sz="2400" b="1">
              <a:solidFill>
                <a:srgbClr val="000000"/>
              </a:solidFill>
              <a:latin typeface="標楷體" pitchFamily="65" charset="-120"/>
              <a:ea typeface="標楷體" pitchFamily="65" charset="-120"/>
            </a:endParaRPr>
          </a:p>
          <a:p>
            <a:pPr>
              <a:lnSpc>
                <a:spcPct val="110000"/>
              </a:lnSpc>
            </a:pPr>
            <a:r>
              <a:rPr lang="zh-TW" altLang="zh-TW" sz="2400" b="1">
                <a:solidFill>
                  <a:srgbClr val="FF0000"/>
                </a:solidFill>
                <a:latin typeface="標楷體" pitchFamily="65" charset="-120"/>
                <a:ea typeface="標楷體" pitchFamily="65" charset="-120"/>
                <a:cs typeface="BiauKai"/>
              </a:rPr>
              <a:t>採線上報名並兼採繳交書面報名表件方式</a:t>
            </a:r>
            <a:endParaRPr lang="zh-TW" altLang="en-US" sz="2400" b="1">
              <a:solidFill>
                <a:srgbClr val="FF0000"/>
              </a:solidFill>
              <a:latin typeface="標楷體" pitchFamily="65" charset="-120"/>
              <a:ea typeface="標楷體" pitchFamily="65" charset="-120"/>
              <a:cs typeface="BiauKai"/>
            </a:endParaRPr>
          </a:p>
        </p:txBody>
      </p:sp>
      <p:sp>
        <p:nvSpPr>
          <p:cNvPr id="41988" name="AutoShape 5"/>
          <p:cNvSpPr>
            <a:spLocks noChangeArrowheads="1"/>
          </p:cNvSpPr>
          <p:nvPr/>
        </p:nvSpPr>
        <p:spPr bwMode="auto">
          <a:xfrm>
            <a:off x="611188" y="2420938"/>
            <a:ext cx="7632700" cy="1368425"/>
          </a:xfrm>
          <a:prstGeom prst="roundRect">
            <a:avLst>
              <a:gd name="adj" fmla="val 5625"/>
            </a:avLst>
          </a:prstGeom>
          <a:solidFill>
            <a:srgbClr val="D7D7FA"/>
          </a:solidFill>
          <a:ln w="9525" algn="ctr">
            <a:noFill/>
            <a:round/>
            <a:headEnd/>
            <a:tailEnd/>
          </a:ln>
          <a:effectLst>
            <a:outerShdw dist="35921" dir="2700000" algn="ctr" rotWithShape="0">
              <a:schemeClr val="bg2"/>
            </a:outerShdw>
          </a:effectLst>
        </p:spPr>
        <p:txBody>
          <a:bodyPr wrap="none" anchor="ctr"/>
          <a:lstStyle/>
          <a:p>
            <a:pPr algn="ctr">
              <a:defRPr/>
            </a:pPr>
            <a:endParaRPr lang="zh-TW" altLang="zh-TW"/>
          </a:p>
        </p:txBody>
      </p:sp>
      <p:sp>
        <p:nvSpPr>
          <p:cNvPr id="40965" name="AutoShape 6"/>
          <p:cNvSpPr>
            <a:spLocks noChangeArrowheads="1"/>
          </p:cNvSpPr>
          <p:nvPr/>
        </p:nvSpPr>
        <p:spPr bwMode="auto">
          <a:xfrm>
            <a:off x="611188" y="2133600"/>
            <a:ext cx="5545137" cy="503238"/>
          </a:xfrm>
          <a:prstGeom prst="roundRect">
            <a:avLst>
              <a:gd name="adj" fmla="val 16667"/>
            </a:avLst>
          </a:prstGeom>
          <a:solidFill>
            <a:schemeClr val="bg1"/>
          </a:solidFill>
          <a:ln w="25400" algn="ctr">
            <a:solidFill>
              <a:schemeClr val="tx1"/>
            </a:solidFill>
            <a:round/>
            <a:headEnd/>
            <a:tailEnd/>
          </a:ln>
        </p:spPr>
        <p:txBody>
          <a:bodyPr wrap="none" anchor="ctr"/>
          <a:lstStyle/>
          <a:p>
            <a:pPr>
              <a:spcBef>
                <a:spcPct val="10000"/>
              </a:spcBef>
            </a:pPr>
            <a:endParaRPr lang="en-US" altLang="zh-TW" sz="2000" b="1">
              <a:latin typeface="標楷體" pitchFamily="65" charset="-120"/>
            </a:endParaRPr>
          </a:p>
          <a:p>
            <a:pPr>
              <a:spcBef>
                <a:spcPct val="10000"/>
              </a:spcBef>
            </a:pPr>
            <a:r>
              <a:rPr lang="zh-TW" altLang="en-US" sz="2400" b="1">
                <a:latin typeface="標楷體" pitchFamily="65" charset="-120"/>
                <a:ea typeface="標楷體" pitchFamily="65" charset="-120"/>
              </a:rPr>
              <a:t>先免試再特招</a:t>
            </a:r>
            <a:endParaRPr lang="en-US" altLang="zh-TW" sz="2400" b="1">
              <a:latin typeface="標楷體" pitchFamily="65" charset="-120"/>
              <a:ea typeface="標楷體" pitchFamily="65" charset="-120"/>
              <a:cs typeface="Times New Roman" pitchFamily="18" charset="0"/>
            </a:endParaRPr>
          </a:p>
          <a:p>
            <a:pPr>
              <a:spcBef>
                <a:spcPct val="10000"/>
              </a:spcBef>
            </a:pPr>
            <a:endParaRPr lang="zh-TW" altLang="en-US">
              <a:solidFill>
                <a:srgbClr val="990033"/>
              </a:solidFill>
              <a:latin typeface="標楷體" pitchFamily="65" charset="-120"/>
            </a:endParaRPr>
          </a:p>
        </p:txBody>
      </p:sp>
      <p:sp>
        <p:nvSpPr>
          <p:cNvPr id="40966" name="Rectangle 7"/>
          <p:cNvSpPr>
            <a:spLocks noChangeArrowheads="1"/>
          </p:cNvSpPr>
          <p:nvPr/>
        </p:nvSpPr>
        <p:spPr bwMode="auto">
          <a:xfrm>
            <a:off x="611188" y="2708275"/>
            <a:ext cx="7489825" cy="1223963"/>
          </a:xfrm>
          <a:prstGeom prst="rect">
            <a:avLst/>
          </a:prstGeom>
          <a:solidFill>
            <a:srgbClr val="99CCFF"/>
          </a:solidFill>
          <a:ln>
            <a:noFill/>
          </a:ln>
          <a:effectLst>
            <a:prstShdw prst="shdw17" dist="17961" dir="13500000">
              <a:srgbClr val="5C7A99"/>
            </a:prst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r>
              <a:rPr lang="zh-TW" altLang="en-US" sz="2400" b="1">
                <a:latin typeface="標楷體" pitchFamily="65" charset="-120"/>
                <a:ea typeface="標楷體" pitchFamily="65" charset="-120"/>
                <a:cs typeface="BiauKai"/>
              </a:rPr>
              <a:t>第一階段免試與特招</a:t>
            </a:r>
            <a:r>
              <a:rPr lang="en-US" altLang="zh-TW" sz="2400" b="1">
                <a:latin typeface="標楷體" pitchFamily="65" charset="-120"/>
                <a:ea typeface="標楷體" pitchFamily="65" charset="-120"/>
                <a:cs typeface="BiauKai"/>
              </a:rPr>
              <a:t>(</a:t>
            </a:r>
            <a:r>
              <a:rPr lang="zh-TW" altLang="en-US" sz="2400" b="1">
                <a:latin typeface="標楷體" pitchFamily="65" charset="-120"/>
                <a:ea typeface="標楷體" pitchFamily="65" charset="-120"/>
                <a:cs typeface="BiauKai"/>
              </a:rPr>
              <a:t>甄選入學</a:t>
            </a:r>
            <a:r>
              <a:rPr lang="en-US" altLang="zh-TW" sz="2400" b="1">
                <a:latin typeface="標楷體" pitchFamily="65" charset="-120"/>
                <a:ea typeface="標楷體" pitchFamily="65" charset="-120"/>
                <a:cs typeface="BiauKai"/>
              </a:rPr>
              <a:t>)</a:t>
            </a:r>
            <a:endParaRPr lang="zh-TW" altLang="en-US" sz="2400" b="1">
              <a:latin typeface="標楷體" pitchFamily="65" charset="-120"/>
              <a:ea typeface="標楷體" pitchFamily="65" charset="-120"/>
              <a:cs typeface="BiauKai"/>
            </a:endParaRPr>
          </a:p>
          <a:p>
            <a:r>
              <a:rPr lang="zh-TW" altLang="en-US" sz="2400" b="1">
                <a:latin typeface="標楷體" pitchFamily="65" charset="-120"/>
                <a:ea typeface="標楷體" pitchFamily="65" charset="-120"/>
                <a:cs typeface="BiauKai"/>
              </a:rPr>
              <a:t>第二階段特招</a:t>
            </a:r>
            <a:r>
              <a:rPr lang="en-US" altLang="zh-TW" sz="2400" b="1">
                <a:latin typeface="標楷體" pitchFamily="65" charset="-120"/>
                <a:ea typeface="標楷體" pitchFamily="65" charset="-120"/>
                <a:cs typeface="BiauKai"/>
              </a:rPr>
              <a:t>(</a:t>
            </a:r>
            <a:r>
              <a:rPr lang="zh-TW" altLang="en-US" sz="2400" b="1">
                <a:latin typeface="標楷體" pitchFamily="65" charset="-120"/>
                <a:ea typeface="標楷體" pitchFamily="65" charset="-120"/>
                <a:cs typeface="BiauKai"/>
              </a:rPr>
              <a:t>考試分發</a:t>
            </a:r>
            <a:r>
              <a:rPr lang="en-US" altLang="zh-TW" sz="2400" b="1">
                <a:latin typeface="標楷體" pitchFamily="65" charset="-120"/>
                <a:ea typeface="標楷體" pitchFamily="65" charset="-120"/>
                <a:cs typeface="BiauKai"/>
              </a:rPr>
              <a:t>)</a:t>
            </a:r>
            <a:endParaRPr lang="zh-TW" altLang="en-US" sz="2400" b="1">
              <a:latin typeface="標楷體" pitchFamily="65" charset="-120"/>
              <a:ea typeface="標楷體" pitchFamily="65" charset="-120"/>
              <a:cs typeface="BiauKai"/>
            </a:endParaRPr>
          </a:p>
          <a:p>
            <a:r>
              <a:rPr lang="zh-TW" altLang="en-US" sz="2400" b="1">
                <a:latin typeface="標楷體" pitchFamily="65" charset="-120"/>
                <a:ea typeface="標楷體" pitchFamily="65" charset="-120"/>
                <a:cs typeface="BiauKai"/>
              </a:rPr>
              <a:t>第二階段免試登記</a:t>
            </a:r>
          </a:p>
        </p:txBody>
      </p:sp>
      <p:sp>
        <p:nvSpPr>
          <p:cNvPr id="41991" name="AutoShape 8"/>
          <p:cNvSpPr>
            <a:spLocks noChangeArrowheads="1"/>
          </p:cNvSpPr>
          <p:nvPr/>
        </p:nvSpPr>
        <p:spPr bwMode="auto">
          <a:xfrm>
            <a:off x="468313" y="4221163"/>
            <a:ext cx="7920037" cy="792162"/>
          </a:xfrm>
          <a:prstGeom prst="roundRect">
            <a:avLst>
              <a:gd name="adj" fmla="val 5625"/>
            </a:avLst>
          </a:prstGeom>
          <a:solidFill>
            <a:srgbClr val="D7D7FA"/>
          </a:solidFill>
          <a:ln w="9525" algn="ctr">
            <a:noFill/>
            <a:round/>
            <a:headEnd/>
            <a:tailEnd/>
          </a:ln>
          <a:effectLst>
            <a:outerShdw dist="35921" dir="2700000" algn="ctr" rotWithShape="0">
              <a:schemeClr val="bg2"/>
            </a:outerShdw>
          </a:effectLst>
        </p:spPr>
        <p:txBody>
          <a:bodyPr wrap="none" anchor="ctr"/>
          <a:lstStyle/>
          <a:p>
            <a:pPr algn="ctr">
              <a:defRPr/>
            </a:pPr>
            <a:endParaRPr lang="zh-TW" altLang="zh-TW"/>
          </a:p>
        </p:txBody>
      </p:sp>
      <p:sp>
        <p:nvSpPr>
          <p:cNvPr id="208905" name="AutoShape 9"/>
          <p:cNvSpPr>
            <a:spLocks noChangeArrowheads="1"/>
          </p:cNvSpPr>
          <p:nvPr/>
        </p:nvSpPr>
        <p:spPr bwMode="auto">
          <a:xfrm>
            <a:off x="611188" y="3860800"/>
            <a:ext cx="5905500" cy="57626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spcBef>
                <a:spcPct val="10000"/>
              </a:spcBef>
              <a:defRPr/>
            </a:pPr>
            <a:r>
              <a:rPr lang="zh-TW" altLang="en-US" sz="2400" b="1" dirty="0">
                <a:solidFill>
                  <a:srgbClr val="990033"/>
                </a:solidFill>
                <a:latin typeface="標楷體" pitchFamily="65" charset="-120"/>
                <a:ea typeface="標楷體" pitchFamily="65" charset="-120"/>
              </a:rPr>
              <a:t>不訂定</a:t>
            </a:r>
            <a:r>
              <a:rPr lang="zh-TW" altLang="en-US" sz="2400" b="1" dirty="0">
                <a:solidFill>
                  <a:srgbClr val="3333FF"/>
                </a:solidFill>
                <a:latin typeface="標楷體" pitchFamily="65" charset="-120"/>
                <a:ea typeface="標楷體" pitchFamily="65" charset="-120"/>
              </a:rPr>
              <a:t>報名條件</a:t>
            </a:r>
            <a:r>
              <a:rPr lang="zh-TW" altLang="en-US" sz="2400" b="1" dirty="0">
                <a:solidFill>
                  <a:srgbClr val="990033"/>
                </a:solidFill>
                <a:latin typeface="標楷體" pitchFamily="65" charset="-120"/>
                <a:ea typeface="標楷體" pitchFamily="65" charset="-120"/>
              </a:rPr>
              <a:t>（</a:t>
            </a:r>
            <a:r>
              <a:rPr lang="zh-TW" altLang="en-US" sz="2400" b="1" dirty="0">
                <a:solidFill>
                  <a:srgbClr val="3333FF"/>
                </a:solidFill>
                <a:latin typeface="標楷體" pitchFamily="65" charset="-120"/>
                <a:ea typeface="標楷體" pitchFamily="65" charset="-120"/>
              </a:rPr>
              <a:t>門檻</a:t>
            </a:r>
            <a:r>
              <a:rPr lang="zh-TW" altLang="en-US" sz="2400" b="1" dirty="0">
                <a:solidFill>
                  <a:srgbClr val="990033"/>
                </a:solidFill>
                <a:latin typeface="標楷體" pitchFamily="65" charset="-120"/>
                <a:ea typeface="標楷體" pitchFamily="65" charset="-120"/>
              </a:rPr>
              <a:t>）</a:t>
            </a:r>
          </a:p>
        </p:txBody>
      </p:sp>
      <p:sp>
        <p:nvSpPr>
          <p:cNvPr id="40969" name="Rectangle 10"/>
          <p:cNvSpPr>
            <a:spLocks noChangeArrowheads="1"/>
          </p:cNvSpPr>
          <p:nvPr/>
        </p:nvSpPr>
        <p:spPr bwMode="auto">
          <a:xfrm>
            <a:off x="611188" y="4508500"/>
            <a:ext cx="7705725" cy="576263"/>
          </a:xfrm>
          <a:prstGeom prst="rect">
            <a:avLst/>
          </a:prstGeom>
          <a:solidFill>
            <a:srgbClr val="99CCFF"/>
          </a:solidFill>
          <a:ln>
            <a:noFill/>
          </a:ln>
          <a:effectLst>
            <a:prstShdw prst="shdw17" dist="17961" dir="13500000">
              <a:srgbClr val="5C7A99"/>
            </a:prst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10000"/>
              </a:lnSpc>
            </a:pPr>
            <a:r>
              <a:rPr lang="zh-TW" altLang="en-US" sz="2400" b="1">
                <a:solidFill>
                  <a:srgbClr val="000000"/>
                </a:solidFill>
                <a:latin typeface="標楷體" pitchFamily="65" charset="-120"/>
                <a:ea typeface="標楷體" pitchFamily="65" charset="-120"/>
              </a:rPr>
              <a:t>各高中職及五專</a:t>
            </a:r>
            <a:r>
              <a:rPr lang="zh-TW" altLang="en-US" sz="2400" b="1">
                <a:solidFill>
                  <a:srgbClr val="C00000"/>
                </a:solidFill>
                <a:latin typeface="標楷體" pitchFamily="65" charset="-120"/>
                <a:ea typeface="標楷體" pitchFamily="65" charset="-120"/>
              </a:rPr>
              <a:t>不採計</a:t>
            </a:r>
            <a:r>
              <a:rPr lang="zh-TW" altLang="en-US" sz="2400" b="1">
                <a:solidFill>
                  <a:srgbClr val="000000"/>
                </a:solidFill>
                <a:latin typeface="標楷體" pitchFamily="65" charset="-120"/>
                <a:ea typeface="標楷體" pitchFamily="65" charset="-120"/>
              </a:rPr>
              <a:t>國中在校學科成績</a:t>
            </a:r>
          </a:p>
        </p:txBody>
      </p:sp>
      <p:sp>
        <p:nvSpPr>
          <p:cNvPr id="40970" name="投影片編號版面配置區 13"/>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CEC3E73-502A-4643-8F32-ED2A3383DBDD}" type="slidenum">
              <a:rPr kumimoji="0" lang="en-US" altLang="zh-TW" sz="1000"/>
              <a:pPr algn="r" eaLnBrk="1" hangingPunct="1"/>
              <a:t>52</a:t>
            </a:fld>
            <a:endParaRPr kumimoji="0" lang="en-US" altLang="zh-TW" sz="1000"/>
          </a:p>
        </p:txBody>
      </p:sp>
      <p:sp>
        <p:nvSpPr>
          <p:cNvPr id="41995" name="AutoShape 8"/>
          <p:cNvSpPr>
            <a:spLocks noChangeArrowheads="1"/>
          </p:cNvSpPr>
          <p:nvPr/>
        </p:nvSpPr>
        <p:spPr bwMode="auto">
          <a:xfrm>
            <a:off x="468313" y="5516563"/>
            <a:ext cx="7920037" cy="792162"/>
          </a:xfrm>
          <a:prstGeom prst="roundRect">
            <a:avLst>
              <a:gd name="adj" fmla="val 5625"/>
            </a:avLst>
          </a:prstGeom>
          <a:solidFill>
            <a:srgbClr val="D7D7FA"/>
          </a:solidFill>
          <a:ln w="9525" algn="ctr">
            <a:noFill/>
            <a:round/>
            <a:headEnd/>
            <a:tailEnd/>
          </a:ln>
          <a:effectLst>
            <a:outerShdw dist="35921" dir="2700000" algn="ctr" rotWithShape="0">
              <a:schemeClr val="bg2"/>
            </a:outerShdw>
          </a:effectLst>
        </p:spPr>
        <p:txBody>
          <a:bodyPr wrap="none" anchor="ctr"/>
          <a:lstStyle/>
          <a:p>
            <a:pPr algn="ctr">
              <a:defRPr/>
            </a:pPr>
            <a:endParaRPr lang="zh-TW" altLang="zh-TW"/>
          </a:p>
        </p:txBody>
      </p:sp>
      <p:sp>
        <p:nvSpPr>
          <p:cNvPr id="40972" name="Rectangle 10"/>
          <p:cNvSpPr>
            <a:spLocks noChangeArrowheads="1"/>
          </p:cNvSpPr>
          <p:nvPr/>
        </p:nvSpPr>
        <p:spPr bwMode="auto">
          <a:xfrm>
            <a:off x="539750" y="5734050"/>
            <a:ext cx="7704138" cy="577850"/>
          </a:xfrm>
          <a:prstGeom prst="rect">
            <a:avLst/>
          </a:prstGeom>
          <a:solidFill>
            <a:srgbClr val="99CCFF"/>
          </a:solidFill>
          <a:ln>
            <a:noFill/>
          </a:ln>
          <a:effectLst>
            <a:prstShdw prst="shdw17" dist="17961" dir="13500000">
              <a:srgbClr val="5C7A99"/>
            </a:prst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r>
              <a:rPr lang="zh-TW" altLang="en-US" sz="2400" b="1">
                <a:solidFill>
                  <a:srgbClr val="000000"/>
                </a:solidFill>
                <a:latin typeface="標楷體" pitchFamily="65" charset="-120"/>
                <a:ea typeface="標楷體" pitchFamily="65" charset="-120"/>
              </a:rPr>
              <a:t>學生參加就讀或畢業之國中</a:t>
            </a:r>
            <a:r>
              <a:rPr lang="zh-TW" altLang="en-US" sz="2400" b="1">
                <a:solidFill>
                  <a:srgbClr val="C00000"/>
                </a:solidFill>
                <a:latin typeface="標楷體" pitchFamily="65" charset="-120"/>
                <a:ea typeface="標楷體" pitchFamily="65" charset="-120"/>
              </a:rPr>
              <a:t>學籍所在</a:t>
            </a:r>
            <a:r>
              <a:rPr lang="zh-TW" altLang="en-US" sz="2400" b="1">
                <a:solidFill>
                  <a:srgbClr val="000000"/>
                </a:solidFill>
                <a:latin typeface="標楷體" pitchFamily="65" charset="-120"/>
                <a:ea typeface="標楷體" pitchFamily="65" charset="-120"/>
              </a:rPr>
              <a:t>免試就學區為原則</a:t>
            </a:r>
          </a:p>
        </p:txBody>
      </p:sp>
      <p:sp>
        <p:nvSpPr>
          <p:cNvPr id="15" name="AutoShape 9"/>
          <p:cNvSpPr>
            <a:spLocks noChangeArrowheads="1"/>
          </p:cNvSpPr>
          <p:nvPr/>
        </p:nvSpPr>
        <p:spPr bwMode="auto">
          <a:xfrm>
            <a:off x="539750" y="5084763"/>
            <a:ext cx="6696546" cy="57626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spcBef>
                <a:spcPct val="10000"/>
              </a:spcBef>
              <a:defRPr/>
            </a:pPr>
            <a:r>
              <a:rPr lang="zh-TW" altLang="en-US" sz="2400" b="1" dirty="0">
                <a:solidFill>
                  <a:srgbClr val="990033"/>
                </a:solidFill>
                <a:latin typeface="標楷體" pitchFamily="65" charset="-120"/>
                <a:ea typeface="標楷體" pitchFamily="65" charset="-120"/>
              </a:rPr>
              <a:t>學籍所在</a:t>
            </a:r>
            <a:r>
              <a:rPr lang="zh-TW" altLang="en-US" sz="2400" b="1" dirty="0">
                <a:solidFill>
                  <a:srgbClr val="3333FF"/>
                </a:solidFill>
                <a:latin typeface="標楷體" pitchFamily="65" charset="-120"/>
                <a:ea typeface="標楷體" pitchFamily="65" charset="-120"/>
              </a:rPr>
              <a:t>免試就學區</a:t>
            </a:r>
            <a:r>
              <a:rPr lang="zh-TW" altLang="en-US" sz="2400" b="1" dirty="0" smtClean="0">
                <a:solidFill>
                  <a:srgbClr val="990033"/>
                </a:solidFill>
                <a:latin typeface="標楷體" pitchFamily="65" charset="-120"/>
                <a:ea typeface="標楷體" pitchFamily="65" charset="-120"/>
              </a:rPr>
              <a:t>入學</a:t>
            </a:r>
            <a:r>
              <a:rPr lang="en-US" altLang="zh-TW" sz="2400" b="1" dirty="0" smtClean="0">
                <a:solidFill>
                  <a:srgbClr val="990033"/>
                </a:solidFill>
                <a:latin typeface="標楷體" pitchFamily="65" charset="-120"/>
                <a:ea typeface="標楷體" pitchFamily="65" charset="-120"/>
              </a:rPr>
              <a:t>(</a:t>
            </a:r>
            <a:r>
              <a:rPr lang="zh-TW" altLang="en-US" sz="2400" b="1" dirty="0" smtClean="0">
                <a:solidFill>
                  <a:srgbClr val="990033"/>
                </a:solidFill>
                <a:latin typeface="標楷體" pitchFamily="65" charset="-120"/>
                <a:ea typeface="標楷體" pitchFamily="65" charset="-120"/>
              </a:rPr>
              <a:t>花蓮為單一就學區</a:t>
            </a:r>
            <a:r>
              <a:rPr lang="en-US" altLang="zh-TW" sz="2400" b="1" dirty="0" smtClean="0">
                <a:solidFill>
                  <a:srgbClr val="990033"/>
                </a:solidFill>
                <a:latin typeface="標楷體" pitchFamily="65" charset="-120"/>
                <a:ea typeface="標楷體" pitchFamily="65" charset="-120"/>
              </a:rPr>
              <a:t>)</a:t>
            </a:r>
            <a:endParaRPr lang="zh-TW" altLang="en-US" sz="2400" b="1" dirty="0">
              <a:solidFill>
                <a:srgbClr val="990033"/>
              </a:solidFill>
              <a:latin typeface="標楷體" pitchFamily="65" charset="-120"/>
              <a:ea typeface="標楷體" pitchFamily="65" charset="-120"/>
            </a:endParaRPr>
          </a:p>
        </p:txBody>
      </p:sp>
      <p:sp>
        <p:nvSpPr>
          <p:cNvPr id="40974" name="矩形 15"/>
          <p:cNvSpPr>
            <a:spLocks noChangeArrowheads="1"/>
          </p:cNvSpPr>
          <p:nvPr/>
        </p:nvSpPr>
        <p:spPr bwMode="auto">
          <a:xfrm>
            <a:off x="611188" y="476250"/>
            <a:ext cx="4654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b="1">
                <a:solidFill>
                  <a:srgbClr val="10253F"/>
                </a:solidFill>
                <a:latin typeface="標楷體" pitchFamily="65" charset="-120"/>
                <a:ea typeface="標楷體" pitchFamily="65" charset="-120"/>
              </a:rPr>
              <a:t>二、</a:t>
            </a:r>
            <a:r>
              <a:rPr lang="zh-TW" altLang="en-US" sz="3200" b="1">
                <a:solidFill>
                  <a:srgbClr val="C00000"/>
                </a:solidFill>
                <a:latin typeface="標楷體" pitchFamily="65" charset="-120"/>
                <a:ea typeface="標楷體" pitchFamily="65" charset="-120"/>
              </a:rPr>
              <a:t>免試入學作業程序</a:t>
            </a:r>
            <a:r>
              <a:rPr lang="en-US" altLang="zh-TW" sz="3200" b="1">
                <a:solidFill>
                  <a:srgbClr val="C00000"/>
                </a:solidFill>
                <a:latin typeface="標楷體" pitchFamily="65" charset="-120"/>
                <a:ea typeface="標楷體" pitchFamily="65" charset="-120"/>
              </a:rPr>
              <a:t>-1</a:t>
            </a:r>
          </a:p>
        </p:txBody>
      </p:sp>
    </p:spTree>
    <p:extLst>
      <p:ext uri="{BB962C8B-B14F-4D97-AF65-F5344CB8AC3E}">
        <p14:creationId xmlns:p14="http://schemas.microsoft.com/office/powerpoint/2010/main" val="413948386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a:spLocks noChangeArrowheads="1"/>
          </p:cNvSpPr>
          <p:nvPr/>
        </p:nvSpPr>
        <p:spPr bwMode="auto">
          <a:xfrm>
            <a:off x="1187450" y="1700213"/>
            <a:ext cx="5976938" cy="79216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spcBef>
                <a:spcPct val="10000"/>
              </a:spcBef>
              <a:defRPr/>
            </a:pPr>
            <a:r>
              <a:rPr lang="zh-TW" altLang="en-US" sz="2800" b="1" dirty="0">
                <a:solidFill>
                  <a:srgbClr val="990033"/>
                </a:solidFill>
                <a:latin typeface="標楷體" pitchFamily="65" charset="-120"/>
                <a:ea typeface="標楷體" pitchFamily="65" charset="-120"/>
              </a:rPr>
              <a:t>未超額則</a:t>
            </a:r>
            <a:r>
              <a:rPr lang="zh-TW" altLang="en-US" sz="2800" b="1" dirty="0">
                <a:solidFill>
                  <a:srgbClr val="3333FF"/>
                </a:solidFill>
                <a:latin typeface="標楷體" pitchFamily="65" charset="-120"/>
                <a:ea typeface="標楷體" pitchFamily="65" charset="-120"/>
              </a:rPr>
              <a:t>全額錄取</a:t>
            </a:r>
            <a:r>
              <a:rPr lang="zh-TW" altLang="en-US" sz="2800" b="1" dirty="0">
                <a:solidFill>
                  <a:srgbClr val="000000"/>
                </a:solidFill>
                <a:latin typeface="標楷體" pitchFamily="65" charset="-120"/>
                <a:ea typeface="標楷體" pitchFamily="65" charset="-120"/>
              </a:rPr>
              <a:t>，</a:t>
            </a:r>
            <a:r>
              <a:rPr lang="zh-TW" altLang="en-US" sz="2800" b="1" dirty="0">
                <a:solidFill>
                  <a:srgbClr val="990033"/>
                </a:solidFill>
                <a:latin typeface="標楷體" pitchFamily="65" charset="-120"/>
                <a:ea typeface="標楷體" pitchFamily="65" charset="-120"/>
              </a:rPr>
              <a:t>超額則</a:t>
            </a:r>
            <a:r>
              <a:rPr lang="zh-TW" altLang="en-US" sz="2800" b="1" dirty="0">
                <a:solidFill>
                  <a:srgbClr val="3333FF"/>
                </a:solidFill>
                <a:latin typeface="標楷體" pitchFamily="65" charset="-120"/>
                <a:ea typeface="標楷體" pitchFamily="65" charset="-120"/>
              </a:rPr>
              <a:t>比序錄取</a:t>
            </a:r>
          </a:p>
        </p:txBody>
      </p:sp>
      <p:sp>
        <p:nvSpPr>
          <p:cNvPr id="3" name="Rectangle 10"/>
          <p:cNvSpPr>
            <a:spLocks noChangeArrowheads="1"/>
          </p:cNvSpPr>
          <p:nvPr/>
        </p:nvSpPr>
        <p:spPr bwMode="auto">
          <a:xfrm>
            <a:off x="468313" y="3068638"/>
            <a:ext cx="8424862" cy="2952750"/>
          </a:xfrm>
          <a:prstGeom prst="rect">
            <a:avLst/>
          </a:prstGeom>
          <a:solidFill>
            <a:srgbClr val="99CCFF"/>
          </a:solidFill>
          <a:ln w="9525" algn="ctr">
            <a:noFill/>
            <a:miter lim="800000"/>
            <a:headEnd/>
            <a:tailEnd/>
          </a:ln>
          <a:effectLst>
            <a:prstShdw prst="shdw17" dist="17961" dir="13500000">
              <a:srgbClr val="5C7A99"/>
            </a:prstShdw>
          </a:effectLst>
        </p:spPr>
        <p:txBody>
          <a:bodyPr anchor="ctr"/>
          <a:lstStyle/>
          <a:p>
            <a:pPr>
              <a:buFont typeface="Arial" pitchFamily="34" charset="0"/>
              <a:buChar char="•"/>
              <a:defRPr/>
            </a:pPr>
            <a:r>
              <a:rPr lang="zh-TW" altLang="en-US" sz="2800" b="1" dirty="0">
                <a:solidFill>
                  <a:schemeClr val="tx2">
                    <a:lumMod val="50000"/>
                  </a:schemeClr>
                </a:solidFill>
                <a:latin typeface="標楷體" pitchFamily="65" charset="-120"/>
                <a:ea typeface="標楷體" pitchFamily="65" charset="-120"/>
              </a:rPr>
              <a:t>當登記人數</a:t>
            </a:r>
            <a:r>
              <a:rPr lang="zh-TW" altLang="en-US" sz="2800" b="1" dirty="0">
                <a:solidFill>
                  <a:srgbClr val="C00000"/>
                </a:solidFill>
                <a:latin typeface="標楷體" pitchFamily="65" charset="-120"/>
                <a:ea typeface="標楷體" pitchFamily="65" charset="-120"/>
              </a:rPr>
              <a:t>未超過</a:t>
            </a:r>
            <a:r>
              <a:rPr lang="zh-TW" altLang="en-US" sz="2800" b="1" dirty="0">
                <a:solidFill>
                  <a:schemeClr val="tx2">
                    <a:lumMod val="50000"/>
                  </a:schemeClr>
                </a:solidFill>
                <a:latin typeface="標楷體" pitchFamily="65" charset="-120"/>
                <a:ea typeface="標楷體" pitchFamily="65" charset="-120"/>
              </a:rPr>
              <a:t>招生學校之名額時</a:t>
            </a:r>
            <a:r>
              <a:rPr lang="zh-TW" altLang="en-US" sz="2800" b="1" dirty="0">
                <a:solidFill>
                  <a:srgbClr val="C00000"/>
                </a:solidFill>
                <a:latin typeface="標楷體" pitchFamily="65" charset="-120"/>
                <a:ea typeface="標楷體" pitchFamily="65" charset="-120"/>
              </a:rPr>
              <a:t>，全額錄取。</a:t>
            </a:r>
            <a:endParaRPr lang="en-US" altLang="zh-TW" sz="2800" b="1" dirty="0">
              <a:solidFill>
                <a:srgbClr val="C00000"/>
              </a:solidFill>
              <a:latin typeface="標楷體" pitchFamily="65" charset="-120"/>
              <a:ea typeface="標楷體" pitchFamily="65" charset="-120"/>
            </a:endParaRPr>
          </a:p>
          <a:p>
            <a:pPr>
              <a:defRPr/>
            </a:pPr>
            <a:endParaRPr lang="zh-TW" altLang="en-US" sz="2800" b="1" dirty="0">
              <a:solidFill>
                <a:srgbClr val="C00000"/>
              </a:solidFill>
              <a:latin typeface="標楷體" pitchFamily="65" charset="-120"/>
              <a:ea typeface="標楷體" pitchFamily="65" charset="-120"/>
            </a:endParaRPr>
          </a:p>
          <a:p>
            <a:pPr>
              <a:lnSpc>
                <a:spcPct val="150000"/>
              </a:lnSpc>
              <a:buFont typeface="Arial" pitchFamily="34" charset="0"/>
              <a:buChar char="•"/>
              <a:defRPr/>
            </a:pPr>
            <a:r>
              <a:rPr lang="zh-TW" altLang="zh-TW" sz="2800" b="1" dirty="0">
                <a:solidFill>
                  <a:schemeClr val="tx2">
                    <a:lumMod val="50000"/>
                  </a:schemeClr>
                </a:solidFill>
                <a:latin typeface="標楷體" pitchFamily="65" charset="-120"/>
                <a:ea typeface="標楷體" pitchFamily="65" charset="-120"/>
              </a:rPr>
              <a:t>當登記人數</a:t>
            </a:r>
            <a:r>
              <a:rPr lang="zh-TW" altLang="zh-TW" sz="2800" b="1" dirty="0">
                <a:solidFill>
                  <a:srgbClr val="C00000"/>
                </a:solidFill>
                <a:latin typeface="標楷體" pitchFamily="65" charset="-120"/>
                <a:ea typeface="標楷體" pitchFamily="65" charset="-120"/>
              </a:rPr>
              <a:t>超過</a:t>
            </a:r>
            <a:r>
              <a:rPr lang="zh-TW" altLang="zh-TW" sz="2800" b="1" dirty="0">
                <a:solidFill>
                  <a:schemeClr val="tx2">
                    <a:lumMod val="50000"/>
                  </a:schemeClr>
                </a:solidFill>
                <a:latin typeface="標楷體" pitchFamily="65" charset="-120"/>
                <a:ea typeface="標楷體" pitchFamily="65" charset="-120"/>
              </a:rPr>
              <a:t>主管機關核定學校之招生名額，</a:t>
            </a:r>
            <a:r>
              <a:rPr lang="en-US" altLang="zh-TW" sz="2800" b="1" dirty="0">
                <a:solidFill>
                  <a:schemeClr val="tx2">
                    <a:lumMod val="50000"/>
                  </a:schemeClr>
                </a:solidFill>
                <a:latin typeface="標楷體" pitchFamily="65" charset="-120"/>
                <a:ea typeface="標楷體" pitchFamily="65" charset="-120"/>
              </a:rPr>
              <a:t/>
            </a:r>
            <a:br>
              <a:rPr lang="en-US" altLang="zh-TW" sz="2800" b="1" dirty="0">
                <a:solidFill>
                  <a:schemeClr val="tx2">
                    <a:lumMod val="50000"/>
                  </a:schemeClr>
                </a:solidFill>
                <a:latin typeface="標楷體" pitchFamily="65" charset="-120"/>
                <a:ea typeface="標楷體" pitchFamily="65" charset="-120"/>
              </a:rPr>
            </a:br>
            <a:r>
              <a:rPr lang="zh-TW" altLang="en-US" sz="2800" b="1" dirty="0">
                <a:solidFill>
                  <a:schemeClr val="tx2">
                    <a:lumMod val="50000"/>
                  </a:schemeClr>
                </a:solidFill>
                <a:latin typeface="標楷體" pitchFamily="65" charset="-120"/>
                <a:ea typeface="標楷體" pitchFamily="65" charset="-120"/>
              </a:rPr>
              <a:t> </a:t>
            </a:r>
            <a:r>
              <a:rPr lang="zh-TW" altLang="zh-TW" sz="2800" b="1" dirty="0">
                <a:solidFill>
                  <a:schemeClr val="tx2">
                    <a:lumMod val="50000"/>
                  </a:schemeClr>
                </a:solidFill>
                <a:latin typeface="標楷體" pitchFamily="65" charset="-120"/>
                <a:ea typeface="標楷體" pitchFamily="65" charset="-120"/>
              </a:rPr>
              <a:t>依本區免試入學</a:t>
            </a:r>
            <a:r>
              <a:rPr lang="zh-TW" altLang="zh-TW" sz="2800" b="1" dirty="0">
                <a:solidFill>
                  <a:srgbClr val="C00000"/>
                </a:solidFill>
                <a:latin typeface="標楷體" pitchFamily="65" charset="-120"/>
                <a:ea typeface="標楷體" pitchFamily="65" charset="-120"/>
              </a:rPr>
              <a:t>超額比序項目積分對照表</a:t>
            </a:r>
            <a:r>
              <a:rPr lang="zh-TW" altLang="zh-TW" sz="2800" b="1" dirty="0">
                <a:solidFill>
                  <a:schemeClr val="tx2">
                    <a:lumMod val="50000"/>
                  </a:schemeClr>
                </a:solidFill>
                <a:latin typeface="標楷體" pitchFamily="65" charset="-120"/>
                <a:ea typeface="標楷體" pitchFamily="65" charset="-120"/>
              </a:rPr>
              <a:t>進行比序</a:t>
            </a:r>
            <a:r>
              <a:rPr lang="zh-TW" altLang="en-US" sz="2800" b="1" dirty="0">
                <a:solidFill>
                  <a:schemeClr val="tx2">
                    <a:lumMod val="50000"/>
                  </a:schemeClr>
                </a:solidFill>
                <a:latin typeface="標楷體" pitchFamily="65" charset="-120"/>
                <a:ea typeface="標楷體" pitchFamily="65" charset="-120"/>
              </a:rPr>
              <a:t>。</a:t>
            </a:r>
          </a:p>
        </p:txBody>
      </p:sp>
      <p:sp>
        <p:nvSpPr>
          <p:cNvPr id="41988" name="矩形 4"/>
          <p:cNvSpPr>
            <a:spLocks noChangeArrowheads="1"/>
          </p:cNvSpPr>
          <p:nvPr/>
        </p:nvSpPr>
        <p:spPr bwMode="auto">
          <a:xfrm>
            <a:off x="755650" y="692150"/>
            <a:ext cx="4654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200">
                <a:solidFill>
                  <a:srgbClr val="10253F"/>
                </a:solidFill>
                <a:latin typeface="標楷體" pitchFamily="65" charset="-120"/>
                <a:ea typeface="標楷體" pitchFamily="65" charset="-120"/>
              </a:rPr>
              <a:t>二</a:t>
            </a:r>
            <a:r>
              <a:rPr lang="zh-TW" altLang="en-US" sz="3200" b="1">
                <a:solidFill>
                  <a:srgbClr val="10253F"/>
                </a:solidFill>
                <a:latin typeface="標楷體" pitchFamily="65" charset="-120"/>
                <a:ea typeface="標楷體" pitchFamily="65" charset="-120"/>
              </a:rPr>
              <a:t>、</a:t>
            </a:r>
            <a:r>
              <a:rPr lang="zh-TW" altLang="en-US" sz="3200" b="1">
                <a:solidFill>
                  <a:srgbClr val="C00000"/>
                </a:solidFill>
                <a:latin typeface="標楷體" pitchFamily="65" charset="-120"/>
                <a:ea typeface="標楷體" pitchFamily="65" charset="-120"/>
              </a:rPr>
              <a:t>免試入學作業程序</a:t>
            </a:r>
            <a:r>
              <a:rPr lang="en-US" altLang="zh-TW" sz="3200" b="1">
                <a:solidFill>
                  <a:srgbClr val="C00000"/>
                </a:solidFill>
                <a:latin typeface="標楷體" pitchFamily="65" charset="-120"/>
                <a:ea typeface="標楷體" pitchFamily="65" charset="-120"/>
              </a:rPr>
              <a:t>-2</a:t>
            </a:r>
          </a:p>
        </p:txBody>
      </p:sp>
      <p:sp>
        <p:nvSpPr>
          <p:cNvPr id="6" name="向下箭號 5"/>
          <p:cNvSpPr/>
          <p:nvPr/>
        </p:nvSpPr>
        <p:spPr>
          <a:xfrm>
            <a:off x="4140200" y="2492375"/>
            <a:ext cx="2159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0183330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zh-TW" altLang="en-US" smtClean="0">
                <a:latin typeface="Calibri" pitchFamily="34" charset="0"/>
              </a:rPr>
              <a:t>比序表</a:t>
            </a:r>
          </a:p>
        </p:txBody>
      </p:sp>
      <p:sp>
        <p:nvSpPr>
          <p:cNvPr id="43011" name="Rectangle 3"/>
          <p:cNvSpPr>
            <a:spLocks noGrp="1"/>
          </p:cNvSpPr>
          <p:nvPr>
            <p:ph type="body" idx="1"/>
          </p:nvPr>
        </p:nvSpPr>
        <p:spPr/>
        <p:txBody>
          <a:bodyPr/>
          <a:lstStyle/>
          <a:p>
            <a:pPr>
              <a:buFont typeface="Arial" pitchFamily="34" charset="0"/>
              <a:buNone/>
            </a:pPr>
            <a:r>
              <a:rPr lang="en-US" altLang="zh-TW" dirty="0" smtClean="0"/>
              <a:t>1.</a:t>
            </a:r>
            <a:r>
              <a:rPr lang="zh-TW" altLang="en-US" sz="4000" dirty="0" smtClean="0"/>
              <a:t>適性輔導</a:t>
            </a:r>
            <a:r>
              <a:rPr lang="zh-TW" altLang="en-US" dirty="0" smtClean="0"/>
              <a:t>  </a:t>
            </a:r>
            <a:r>
              <a:rPr lang="en-US" altLang="zh-TW" dirty="0" smtClean="0"/>
              <a:t>(20</a:t>
            </a:r>
            <a:r>
              <a:rPr lang="zh-TW" altLang="en-US" dirty="0" smtClean="0"/>
              <a:t>分</a:t>
            </a:r>
            <a:r>
              <a:rPr lang="en-US" altLang="zh-TW" dirty="0" smtClean="0"/>
              <a:t>)</a:t>
            </a:r>
          </a:p>
          <a:p>
            <a:pPr>
              <a:buFont typeface="Arial" pitchFamily="34" charset="0"/>
              <a:buNone/>
            </a:pPr>
            <a:r>
              <a:rPr lang="en-US" altLang="zh-TW" dirty="0" smtClean="0"/>
              <a:t>  </a:t>
            </a:r>
            <a:r>
              <a:rPr lang="zh-TW" altLang="en-US" dirty="0" smtClean="0"/>
              <a:t>計分標準</a:t>
            </a:r>
            <a:r>
              <a:rPr lang="en-US" altLang="zh-TW" dirty="0" smtClean="0"/>
              <a:t>:</a:t>
            </a:r>
            <a:r>
              <a:rPr lang="zh-TW" altLang="en-US" dirty="0" smtClean="0"/>
              <a:t>第一志願</a:t>
            </a:r>
            <a:r>
              <a:rPr lang="en-US" altLang="zh-TW" dirty="0" smtClean="0"/>
              <a:t>20</a:t>
            </a:r>
            <a:r>
              <a:rPr lang="zh-TW" altLang="en-US" dirty="0" smtClean="0"/>
              <a:t>分，第二志願</a:t>
            </a:r>
            <a:r>
              <a:rPr lang="en-US" altLang="zh-TW" dirty="0" smtClean="0"/>
              <a:t>16</a:t>
            </a:r>
            <a:r>
              <a:rPr lang="zh-TW" altLang="en-US" dirty="0" smtClean="0"/>
              <a:t>分，第三志願</a:t>
            </a:r>
            <a:r>
              <a:rPr lang="en-US" altLang="zh-TW" dirty="0" smtClean="0"/>
              <a:t>12</a:t>
            </a:r>
            <a:r>
              <a:rPr lang="zh-TW" altLang="en-US" dirty="0" smtClean="0"/>
              <a:t>分，第四志願</a:t>
            </a:r>
            <a:r>
              <a:rPr lang="en-US" altLang="zh-TW" dirty="0" smtClean="0"/>
              <a:t>8</a:t>
            </a:r>
            <a:r>
              <a:rPr lang="zh-TW" altLang="en-US" dirty="0" smtClean="0"/>
              <a:t>分，第五志願</a:t>
            </a:r>
            <a:r>
              <a:rPr lang="en-US" altLang="zh-TW" dirty="0" smtClean="0"/>
              <a:t>4</a:t>
            </a:r>
            <a:r>
              <a:rPr lang="zh-TW" altLang="en-US" dirty="0" smtClean="0"/>
              <a:t>分 </a:t>
            </a:r>
          </a:p>
          <a:p>
            <a:pPr>
              <a:buFont typeface="Arial" pitchFamily="34" charset="0"/>
              <a:buNone/>
            </a:pPr>
            <a:r>
              <a:rPr lang="zh-TW" altLang="en-US" dirty="0" smtClean="0">
                <a:latin typeface="Calibri" pitchFamily="34" charset="0"/>
                <a:ea typeface="新細明體" pitchFamily="18" charset="-120"/>
              </a:rPr>
              <a:t>   </a:t>
            </a:r>
            <a:r>
              <a:rPr lang="en-US" altLang="zh-TW" dirty="0" smtClean="0">
                <a:latin typeface="Calibri" pitchFamily="34" charset="0"/>
                <a:ea typeface="新細明體" pitchFamily="18" charset="-120"/>
              </a:rPr>
              <a:t>(</a:t>
            </a:r>
            <a:r>
              <a:rPr lang="zh-TW" altLang="en-US" sz="2800" dirty="0" smtClean="0"/>
              <a:t>以學生填寫志願學校</a:t>
            </a:r>
            <a:r>
              <a:rPr lang="en-US" altLang="zh-TW" sz="2800" dirty="0" smtClean="0"/>
              <a:t>【</a:t>
            </a:r>
            <a:r>
              <a:rPr lang="zh-TW" altLang="en-US" sz="2800" dirty="0" smtClean="0"/>
              <a:t>科</a:t>
            </a:r>
            <a:r>
              <a:rPr lang="en-US" altLang="zh-TW" sz="2800" dirty="0" smtClean="0"/>
              <a:t>(</a:t>
            </a:r>
            <a:r>
              <a:rPr lang="zh-TW" altLang="en-US" sz="2800" dirty="0" smtClean="0"/>
              <a:t>班</a:t>
            </a:r>
            <a:r>
              <a:rPr lang="en-US" altLang="zh-TW" sz="2800" dirty="0" smtClean="0"/>
              <a:t>)</a:t>
            </a:r>
            <a:r>
              <a:rPr lang="zh-TW" altLang="en-US" sz="2800" dirty="0" smtClean="0"/>
              <a:t>別</a:t>
            </a:r>
            <a:r>
              <a:rPr lang="en-US" altLang="zh-TW" sz="2800" dirty="0" smtClean="0"/>
              <a:t>】</a:t>
            </a:r>
            <a:r>
              <a:rPr lang="zh-TW" altLang="en-US" sz="2800" dirty="0" smtClean="0"/>
              <a:t>為依據，學生參考國中學生生涯輔導紀錄手冊之生涯發展規劃書，選填志願。</a:t>
            </a:r>
            <a:r>
              <a:rPr lang="en-US" altLang="zh-TW" sz="2800" dirty="0" smtClean="0"/>
              <a:t>)</a:t>
            </a:r>
          </a:p>
        </p:txBody>
      </p:sp>
    </p:spTree>
    <p:extLst>
      <p:ext uri="{BB962C8B-B14F-4D97-AF65-F5344CB8AC3E}">
        <p14:creationId xmlns:p14="http://schemas.microsoft.com/office/powerpoint/2010/main" val="2868416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zh-TW" altLang="en-US" sz="6000" smtClean="0">
                <a:latin typeface="Calibri" pitchFamily="34" charset="0"/>
              </a:rPr>
              <a:t>比序表</a:t>
            </a:r>
          </a:p>
        </p:txBody>
      </p:sp>
      <p:sp>
        <p:nvSpPr>
          <p:cNvPr id="44035" name="Rectangle 3"/>
          <p:cNvSpPr>
            <a:spLocks noGrp="1"/>
          </p:cNvSpPr>
          <p:nvPr>
            <p:ph type="body" idx="1"/>
          </p:nvPr>
        </p:nvSpPr>
        <p:spPr/>
        <p:txBody>
          <a:bodyPr/>
          <a:lstStyle/>
          <a:p>
            <a:pPr>
              <a:buFont typeface="Arial" pitchFamily="34" charset="0"/>
              <a:buNone/>
            </a:pPr>
            <a:r>
              <a:rPr lang="en-US" altLang="zh-TW" sz="4400" dirty="0" smtClean="0"/>
              <a:t>2.</a:t>
            </a:r>
            <a:r>
              <a:rPr lang="zh-TW" altLang="en-US" sz="4400" dirty="0" smtClean="0"/>
              <a:t>多元學習表現</a:t>
            </a:r>
          </a:p>
          <a:p>
            <a:pPr>
              <a:buFont typeface="Arial" pitchFamily="34" charset="0"/>
              <a:buNone/>
            </a:pPr>
            <a:r>
              <a:rPr lang="zh-TW" altLang="en-US" sz="4400" dirty="0" smtClean="0"/>
              <a:t> 共有</a:t>
            </a:r>
            <a:r>
              <a:rPr lang="zh-TW" altLang="en-US" sz="4400" dirty="0" smtClean="0">
                <a:solidFill>
                  <a:srgbClr val="BE0606"/>
                </a:solidFill>
                <a:latin typeface="Calibri" pitchFamily="34" charset="0"/>
              </a:rPr>
              <a:t>均衡學習</a:t>
            </a:r>
            <a:r>
              <a:rPr lang="zh-TW" altLang="en-US" sz="4400" dirty="0" smtClean="0">
                <a:solidFill>
                  <a:srgbClr val="BE0606"/>
                </a:solidFill>
              </a:rPr>
              <a:t>、獎懲紀錄、幹部表現、競賽表現、體適能、其他 </a:t>
            </a:r>
            <a:r>
              <a:rPr lang="zh-TW" altLang="en-US" sz="4400" dirty="0" smtClean="0"/>
              <a:t>等細項，最高採計</a:t>
            </a:r>
            <a:r>
              <a:rPr lang="en-US" altLang="zh-TW" sz="4400" dirty="0" smtClean="0"/>
              <a:t>47</a:t>
            </a:r>
            <a:r>
              <a:rPr lang="zh-TW" altLang="en-US" sz="4400" dirty="0" smtClean="0"/>
              <a:t>分</a:t>
            </a:r>
          </a:p>
        </p:txBody>
      </p:sp>
      <p:sp>
        <p:nvSpPr>
          <p:cNvPr id="44036" name="AutoShape 3"/>
          <p:cNvSpPr>
            <a:spLocks noChangeArrowheads="1"/>
          </p:cNvSpPr>
          <p:nvPr/>
        </p:nvSpPr>
        <p:spPr bwMode="auto">
          <a:xfrm>
            <a:off x="684213" y="4797425"/>
            <a:ext cx="2954337" cy="1565275"/>
          </a:xfrm>
          <a:prstGeom prst="homePlate">
            <a:avLst>
              <a:gd name="adj" fmla="val 47186"/>
            </a:avLst>
          </a:prstGeom>
          <a:solidFill>
            <a:schemeClr val="folHlink"/>
          </a:solidFill>
          <a:ln w="9525">
            <a:solidFill>
              <a:srgbClr val="363B13"/>
            </a:solidFill>
            <a:miter lim="800000"/>
            <a:headEnd/>
            <a:tailEnd/>
          </a:ln>
          <a:effectLst>
            <a:prstShdw prst="shdw17" dist="17961" dir="2700000">
              <a:srgbClr val="20230B"/>
            </a:prstShdw>
          </a:effectLst>
        </p:spPr>
        <p:txBody>
          <a:bodyPr lIns="90000" tIns="46800" rIns="90000" bIns="46800" anchor="ctr">
            <a:spAutoFit/>
          </a:bodyPr>
          <a:lstStyle/>
          <a:p>
            <a:pPr algn="ctr"/>
            <a:r>
              <a:rPr lang="zh-TW" altLang="zh-TW" sz="4800" b="1" dirty="0">
                <a:solidFill>
                  <a:schemeClr val="bg1"/>
                </a:solidFill>
                <a:latin typeface="標楷體" pitchFamily="65" charset="-120"/>
                <a:ea typeface="標楷體" pitchFamily="65" charset="-120"/>
              </a:rPr>
              <a:t>多元學習表現</a:t>
            </a:r>
            <a:endParaRPr lang="zh-TW" altLang="en-US" sz="4800" b="1" dirty="0">
              <a:solidFill>
                <a:schemeClr val="bg1"/>
              </a:solidFill>
              <a:latin typeface="標楷體" pitchFamily="65" charset="-120"/>
              <a:ea typeface="標楷體" pitchFamily="65" charset="-120"/>
            </a:endParaRPr>
          </a:p>
        </p:txBody>
      </p:sp>
      <p:sp>
        <p:nvSpPr>
          <p:cNvPr id="117775" name="Oval 15"/>
          <p:cNvSpPr>
            <a:spLocks noChangeArrowheads="1"/>
          </p:cNvSpPr>
          <p:nvPr/>
        </p:nvSpPr>
        <p:spPr bwMode="auto">
          <a:xfrm>
            <a:off x="3851275" y="4486816"/>
            <a:ext cx="4392613" cy="2210307"/>
          </a:xfrm>
          <a:prstGeom prst="ellipse">
            <a:avLst/>
          </a:prstGeom>
          <a:solidFill>
            <a:srgbClr val="A39AE6"/>
          </a:solidFill>
          <a:ln w="9525">
            <a:solidFill>
              <a:schemeClr val="hlink"/>
            </a:solidFill>
            <a:round/>
            <a:headEnd/>
            <a:tailEnd/>
          </a:ln>
          <a:effectLst>
            <a:prstShdw prst="shdw17" dist="17961" dir="2700000">
              <a:schemeClr val="hlink">
                <a:gamma/>
                <a:shade val="60000"/>
                <a:invGamma/>
              </a:schemeClr>
            </a:prstShdw>
          </a:effectLst>
        </p:spPr>
        <p:txBody>
          <a:bodyPr lIns="90000" tIns="46800" rIns="90000" bIns="46800" anchor="ctr">
            <a:spAutoFit/>
          </a:bodyPr>
          <a:lstStyle/>
          <a:p>
            <a:pPr algn="ctr">
              <a:defRPr/>
            </a:pPr>
            <a:r>
              <a:rPr lang="zh-TW" altLang="zh-TW" sz="2400" b="1" dirty="0">
                <a:latin typeface="標楷體" pitchFamily="65" charset="-120"/>
                <a:ea typeface="標楷體" pitchFamily="65" charset="-120"/>
              </a:rPr>
              <a:t>教學正常化</a:t>
            </a:r>
            <a:endParaRPr lang="zh-TW" altLang="en-US" sz="2400" b="1" dirty="0">
              <a:latin typeface="標楷體" pitchFamily="65" charset="-120"/>
              <a:ea typeface="標楷體" pitchFamily="65" charset="-120"/>
            </a:endParaRPr>
          </a:p>
          <a:p>
            <a:pPr algn="ctr">
              <a:defRPr/>
            </a:pPr>
            <a:r>
              <a:rPr lang="zh-TW" altLang="zh-TW" sz="2400" b="1" dirty="0">
                <a:latin typeface="標楷體" pitchFamily="65" charset="-120"/>
                <a:ea typeface="標楷體" pitchFamily="65" charset="-120"/>
              </a:rPr>
              <a:t>重視品德教育</a:t>
            </a:r>
            <a:endParaRPr lang="zh-TW" altLang="en-US" sz="2400" b="1" dirty="0">
              <a:latin typeface="標楷體" pitchFamily="65" charset="-120"/>
              <a:ea typeface="標楷體" pitchFamily="65" charset="-120"/>
            </a:endParaRPr>
          </a:p>
          <a:p>
            <a:pPr algn="ctr">
              <a:defRPr/>
            </a:pPr>
            <a:r>
              <a:rPr lang="zh-TW" altLang="zh-TW" sz="2400" b="1" dirty="0">
                <a:latin typeface="標楷體" pitchFamily="65" charset="-120"/>
                <a:ea typeface="標楷體" pitchFamily="65" charset="-120"/>
              </a:rPr>
              <a:t>服務精神的培養</a:t>
            </a:r>
            <a:endParaRPr lang="zh-TW" altLang="en-US" sz="2400" b="1" dirty="0">
              <a:latin typeface="標楷體" pitchFamily="65" charset="-120"/>
              <a:ea typeface="標楷體" pitchFamily="65" charset="-120"/>
            </a:endParaRPr>
          </a:p>
          <a:p>
            <a:pPr algn="ctr">
              <a:defRPr/>
            </a:pPr>
            <a:r>
              <a:rPr lang="zh-TW" altLang="zh-TW" sz="2400" b="1" dirty="0">
                <a:latin typeface="標楷體" pitchFamily="65" charset="-120"/>
                <a:ea typeface="標楷體" pitchFamily="65" charset="-120"/>
              </a:rPr>
              <a:t>五育均衡發展</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3588608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altLang="zh-TW" sz="6000" dirty="0" smtClean="0">
                <a:solidFill>
                  <a:srgbClr val="BE0606"/>
                </a:solidFill>
                <a:latin typeface="Calibri" pitchFamily="34" charset="0"/>
              </a:rPr>
              <a:t>2.</a:t>
            </a:r>
            <a:r>
              <a:rPr lang="zh-TW" altLang="en-US" sz="6000" dirty="0" smtClean="0">
                <a:solidFill>
                  <a:srgbClr val="BE0606"/>
                </a:solidFill>
                <a:latin typeface="Calibri" pitchFamily="34" charset="0"/>
              </a:rPr>
              <a:t>多元學習</a:t>
            </a:r>
          </a:p>
        </p:txBody>
      </p:sp>
      <p:sp>
        <p:nvSpPr>
          <p:cNvPr id="45059" name="Rectangle 3"/>
          <p:cNvSpPr>
            <a:spLocks noGrp="1"/>
          </p:cNvSpPr>
          <p:nvPr>
            <p:ph type="body" idx="1"/>
          </p:nvPr>
        </p:nvSpPr>
        <p:spPr/>
        <p:txBody>
          <a:bodyPr/>
          <a:lstStyle/>
          <a:p>
            <a:pPr>
              <a:buFont typeface="Arial" pitchFamily="34" charset="0"/>
              <a:buNone/>
            </a:pPr>
            <a:r>
              <a:rPr lang="en-US" altLang="zh-TW" sz="3600" dirty="0" smtClean="0"/>
              <a:t>2-1</a:t>
            </a:r>
            <a:r>
              <a:rPr lang="zh-TW" altLang="en-US" sz="3600" dirty="0" smtClean="0"/>
              <a:t>均衡</a:t>
            </a:r>
            <a:r>
              <a:rPr lang="zh-TW" altLang="en-US" sz="3600" dirty="0"/>
              <a:t>學習</a:t>
            </a:r>
            <a:endParaRPr lang="en-US" altLang="zh-TW" sz="3600" dirty="0" smtClean="0"/>
          </a:p>
          <a:p>
            <a:pPr>
              <a:buFont typeface="Arial" pitchFamily="34" charset="0"/>
              <a:buNone/>
            </a:pPr>
            <a:r>
              <a:rPr lang="zh-TW" altLang="en-US" sz="3600" dirty="0" smtClean="0"/>
              <a:t>計分標準</a:t>
            </a:r>
            <a:r>
              <a:rPr lang="en-US" altLang="zh-TW" sz="3600" dirty="0" smtClean="0"/>
              <a:t>:</a:t>
            </a:r>
            <a:r>
              <a:rPr lang="zh-TW" altLang="en-US" sz="3600" dirty="0" smtClean="0"/>
              <a:t>健康與體育、藝術與人文、綜合活動三領域，學期平均成績達丙等者各得</a:t>
            </a:r>
            <a:r>
              <a:rPr lang="en-US" altLang="zh-TW" sz="3600" dirty="0" smtClean="0"/>
              <a:t>5</a:t>
            </a:r>
            <a:r>
              <a:rPr lang="zh-TW" altLang="en-US" sz="3600" dirty="0" smtClean="0"/>
              <a:t>分；未達丙等者</a:t>
            </a:r>
            <a:r>
              <a:rPr lang="en-US" altLang="zh-TW" sz="3600" dirty="0" smtClean="0"/>
              <a:t>0</a:t>
            </a:r>
            <a:r>
              <a:rPr lang="zh-TW" altLang="en-US" sz="3600" dirty="0" smtClean="0"/>
              <a:t>分。本項最高</a:t>
            </a:r>
            <a:r>
              <a:rPr lang="en-US" altLang="zh-TW" sz="3600" dirty="0" smtClean="0"/>
              <a:t>15</a:t>
            </a:r>
            <a:r>
              <a:rPr lang="zh-TW" altLang="en-US" sz="3600" dirty="0" smtClean="0"/>
              <a:t>分</a:t>
            </a:r>
          </a:p>
          <a:p>
            <a:pPr>
              <a:buFont typeface="Arial" pitchFamily="34" charset="0"/>
              <a:buChar char="•"/>
            </a:pPr>
            <a:endParaRPr lang="zh-TW" altLang="en-US" sz="3600" dirty="0" smtClean="0"/>
          </a:p>
        </p:txBody>
      </p:sp>
    </p:spTree>
    <p:extLst>
      <p:ext uri="{BB962C8B-B14F-4D97-AF65-F5344CB8AC3E}">
        <p14:creationId xmlns:p14="http://schemas.microsoft.com/office/powerpoint/2010/main" val="33680428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323528" y="548680"/>
            <a:ext cx="8229600" cy="1143000"/>
          </a:xfrm>
        </p:spPr>
        <p:txBody>
          <a:bodyPr/>
          <a:lstStyle/>
          <a:p>
            <a:r>
              <a:rPr lang="en-US" altLang="zh-TW" sz="6000" dirty="0">
                <a:solidFill>
                  <a:srgbClr val="BE0606"/>
                </a:solidFill>
                <a:latin typeface="Calibri" pitchFamily="34" charset="0"/>
              </a:rPr>
              <a:t>2.</a:t>
            </a:r>
            <a:r>
              <a:rPr lang="zh-TW" altLang="en-US" sz="6000" dirty="0">
                <a:solidFill>
                  <a:srgbClr val="BE0606"/>
                </a:solidFill>
                <a:latin typeface="Calibri" pitchFamily="34" charset="0"/>
              </a:rPr>
              <a:t>多元學習</a:t>
            </a:r>
            <a:endParaRPr lang="zh-TW" altLang="en-US" sz="6000" dirty="0" smtClean="0">
              <a:latin typeface="Calibri" pitchFamily="34" charset="0"/>
              <a:ea typeface="新細明體" pitchFamily="18" charset="-120"/>
            </a:endParaRPr>
          </a:p>
        </p:txBody>
      </p:sp>
      <p:sp>
        <p:nvSpPr>
          <p:cNvPr id="46083" name="Rectangle 3"/>
          <p:cNvSpPr>
            <a:spLocks noGrp="1"/>
          </p:cNvSpPr>
          <p:nvPr>
            <p:ph type="body" idx="1"/>
          </p:nvPr>
        </p:nvSpPr>
        <p:spPr>
          <a:xfrm>
            <a:off x="457200" y="1916832"/>
            <a:ext cx="8229600" cy="4209331"/>
          </a:xfrm>
        </p:spPr>
        <p:txBody>
          <a:bodyPr/>
          <a:lstStyle/>
          <a:p>
            <a:pPr>
              <a:buFont typeface="Arial" pitchFamily="34" charset="0"/>
              <a:buNone/>
            </a:pPr>
            <a:r>
              <a:rPr lang="en-US" altLang="zh-TW" sz="3600" dirty="0" smtClean="0"/>
              <a:t>2-2</a:t>
            </a:r>
            <a:r>
              <a:rPr lang="zh-TW" altLang="en-US" sz="3600" dirty="0" smtClean="0"/>
              <a:t>獎懲紀錄</a:t>
            </a:r>
            <a:endParaRPr lang="en-US" altLang="zh-TW" sz="3600" dirty="0" smtClean="0"/>
          </a:p>
          <a:p>
            <a:pPr>
              <a:buFont typeface="Arial" pitchFamily="34" charset="0"/>
              <a:buNone/>
            </a:pPr>
            <a:r>
              <a:rPr lang="zh-TW" altLang="en-US" sz="3600" dirty="0" smtClean="0"/>
              <a:t>計算標準 </a:t>
            </a:r>
            <a:r>
              <a:rPr lang="en-US" altLang="zh-TW" sz="3600" dirty="0" smtClean="0"/>
              <a:t>:</a:t>
            </a:r>
            <a:r>
              <a:rPr lang="zh-TW" altLang="en-US" sz="3600" dirty="0" smtClean="0"/>
              <a:t>符合功過相抵及銷過後無小過紀錄者得</a:t>
            </a:r>
            <a:r>
              <a:rPr lang="en-US" altLang="zh-TW" sz="3600" dirty="0" smtClean="0"/>
              <a:t>9</a:t>
            </a:r>
            <a:r>
              <a:rPr lang="zh-TW" altLang="en-US" sz="3600" dirty="0" smtClean="0"/>
              <a:t>分；不符合者</a:t>
            </a:r>
            <a:r>
              <a:rPr lang="en-US" altLang="zh-TW" sz="3600" dirty="0" smtClean="0"/>
              <a:t>0</a:t>
            </a:r>
            <a:r>
              <a:rPr lang="zh-TW" altLang="en-US" sz="3600" dirty="0" smtClean="0"/>
              <a:t>分。本項最高</a:t>
            </a:r>
            <a:r>
              <a:rPr lang="en-US" altLang="zh-TW" sz="3600" dirty="0" smtClean="0"/>
              <a:t>9</a:t>
            </a:r>
            <a:r>
              <a:rPr lang="zh-TW" altLang="en-US" sz="3600" dirty="0" smtClean="0"/>
              <a:t>分</a:t>
            </a:r>
          </a:p>
        </p:txBody>
      </p:sp>
    </p:spTree>
    <p:extLst>
      <p:ext uri="{BB962C8B-B14F-4D97-AF65-F5344CB8AC3E}">
        <p14:creationId xmlns:p14="http://schemas.microsoft.com/office/powerpoint/2010/main" val="16986115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457200" y="274638"/>
            <a:ext cx="8229600" cy="1354162"/>
          </a:xfrm>
        </p:spPr>
        <p:txBody>
          <a:bodyPr/>
          <a:lstStyle/>
          <a:p>
            <a:r>
              <a:rPr lang="en-US" altLang="zh-TW" sz="6000" dirty="0">
                <a:solidFill>
                  <a:srgbClr val="BE0606"/>
                </a:solidFill>
                <a:latin typeface="Calibri" pitchFamily="34" charset="0"/>
              </a:rPr>
              <a:t>2.</a:t>
            </a:r>
            <a:r>
              <a:rPr lang="zh-TW" altLang="en-US" sz="6000" dirty="0">
                <a:solidFill>
                  <a:srgbClr val="BE0606"/>
                </a:solidFill>
                <a:latin typeface="Calibri" pitchFamily="34" charset="0"/>
              </a:rPr>
              <a:t>多元學習</a:t>
            </a:r>
            <a:endParaRPr lang="zh-TW" altLang="en-US" sz="6000" dirty="0" smtClean="0">
              <a:latin typeface="Calibri" pitchFamily="34" charset="0"/>
              <a:ea typeface="新細明體" pitchFamily="18" charset="-120"/>
            </a:endParaRPr>
          </a:p>
        </p:txBody>
      </p:sp>
      <p:sp>
        <p:nvSpPr>
          <p:cNvPr id="47107" name="Rectangle 3"/>
          <p:cNvSpPr>
            <a:spLocks noGrp="1"/>
          </p:cNvSpPr>
          <p:nvPr>
            <p:ph type="body" idx="1"/>
          </p:nvPr>
        </p:nvSpPr>
        <p:spPr/>
        <p:txBody>
          <a:bodyPr/>
          <a:lstStyle/>
          <a:p>
            <a:pPr>
              <a:buFont typeface="Arial" pitchFamily="34" charset="0"/>
              <a:buNone/>
            </a:pPr>
            <a:r>
              <a:rPr lang="en-US" altLang="zh-TW" sz="3600" dirty="0" smtClean="0"/>
              <a:t>2-3</a:t>
            </a:r>
            <a:r>
              <a:rPr lang="zh-TW" altLang="en-US" sz="3600" dirty="0" smtClean="0"/>
              <a:t>幹部表現</a:t>
            </a:r>
            <a:endParaRPr lang="en-US" altLang="zh-TW" sz="3600" dirty="0" smtClean="0"/>
          </a:p>
          <a:p>
            <a:pPr>
              <a:buFont typeface="Arial" pitchFamily="34" charset="0"/>
              <a:buNone/>
            </a:pPr>
            <a:r>
              <a:rPr lang="zh-TW" altLang="en-US" sz="3600" dirty="0" smtClean="0"/>
              <a:t>計算標準</a:t>
            </a:r>
            <a:r>
              <a:rPr lang="en-US" altLang="zh-TW" sz="3600" dirty="0" smtClean="0"/>
              <a:t>:</a:t>
            </a:r>
            <a:r>
              <a:rPr lang="zh-TW" altLang="en-US" sz="3600" dirty="0" smtClean="0"/>
              <a:t>擔任班級幹部、社團幹部及全校性幹部任</a:t>
            </a:r>
            <a:r>
              <a:rPr lang="zh-TW" altLang="en-US" sz="3600" dirty="0" smtClean="0">
                <a:solidFill>
                  <a:srgbClr val="BE0606"/>
                </a:solidFill>
              </a:rPr>
              <a:t>滿</a:t>
            </a:r>
            <a:r>
              <a:rPr lang="en-US" altLang="zh-TW" sz="3600" dirty="0" smtClean="0">
                <a:solidFill>
                  <a:srgbClr val="BE0606"/>
                </a:solidFill>
              </a:rPr>
              <a:t>1</a:t>
            </a:r>
            <a:r>
              <a:rPr lang="zh-TW" altLang="en-US" sz="3600" dirty="0" smtClean="0">
                <a:solidFill>
                  <a:srgbClr val="BE0606"/>
                </a:solidFill>
              </a:rPr>
              <a:t>學期</a:t>
            </a:r>
            <a:r>
              <a:rPr lang="zh-TW" altLang="en-US" sz="3600" dirty="0" smtClean="0"/>
              <a:t>，經考核表現優良者得</a:t>
            </a:r>
            <a:r>
              <a:rPr lang="en-US" altLang="zh-TW" sz="3600" dirty="0" smtClean="0"/>
              <a:t>9</a:t>
            </a:r>
            <a:r>
              <a:rPr lang="zh-TW" altLang="en-US" sz="3600" dirty="0" smtClean="0"/>
              <a:t>分。本項最高</a:t>
            </a:r>
            <a:r>
              <a:rPr lang="en-US" altLang="zh-TW" sz="3600" dirty="0" smtClean="0"/>
              <a:t>9</a:t>
            </a:r>
            <a:r>
              <a:rPr lang="zh-TW" altLang="en-US" sz="3600" dirty="0" smtClean="0"/>
              <a:t>分</a:t>
            </a:r>
          </a:p>
        </p:txBody>
      </p:sp>
    </p:spTree>
    <p:extLst>
      <p:ext uri="{BB962C8B-B14F-4D97-AF65-F5344CB8AC3E}">
        <p14:creationId xmlns:p14="http://schemas.microsoft.com/office/powerpoint/2010/main" val="32450897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altLang="zh-TW" sz="6000" dirty="0" smtClean="0">
                <a:solidFill>
                  <a:srgbClr val="BE0606"/>
                </a:solidFill>
                <a:latin typeface="Calibri" pitchFamily="34" charset="0"/>
              </a:rPr>
              <a:t>2.</a:t>
            </a:r>
            <a:r>
              <a:rPr lang="zh-TW" altLang="en-US" sz="6000" dirty="0" smtClean="0">
                <a:solidFill>
                  <a:srgbClr val="BE0606"/>
                </a:solidFill>
                <a:latin typeface="Calibri" pitchFamily="34" charset="0"/>
              </a:rPr>
              <a:t>多元學習</a:t>
            </a:r>
            <a:endParaRPr lang="zh-TW" altLang="en-US" dirty="0" smtClean="0">
              <a:latin typeface="Calibri" pitchFamily="34" charset="0"/>
              <a:ea typeface="新細明體" pitchFamily="18" charset="-120"/>
            </a:endParaRPr>
          </a:p>
        </p:txBody>
      </p:sp>
      <p:sp>
        <p:nvSpPr>
          <p:cNvPr id="48131" name="Rectangle 3"/>
          <p:cNvSpPr>
            <a:spLocks noGrp="1"/>
          </p:cNvSpPr>
          <p:nvPr>
            <p:ph type="body" idx="1"/>
          </p:nvPr>
        </p:nvSpPr>
        <p:spPr>
          <a:xfrm>
            <a:off x="457200" y="1600200"/>
            <a:ext cx="8229600" cy="5257800"/>
          </a:xfrm>
        </p:spPr>
        <p:txBody>
          <a:bodyPr/>
          <a:lstStyle/>
          <a:p>
            <a:pPr>
              <a:lnSpc>
                <a:spcPct val="80000"/>
              </a:lnSpc>
              <a:buFont typeface="Arial" pitchFamily="34" charset="0"/>
              <a:buNone/>
            </a:pPr>
            <a:r>
              <a:rPr lang="en-US" altLang="zh-TW" dirty="0" smtClean="0"/>
              <a:t>2-4</a:t>
            </a:r>
            <a:r>
              <a:rPr lang="zh-TW" altLang="en-US" dirty="0" smtClean="0"/>
              <a:t>競賽表現</a:t>
            </a:r>
            <a:endParaRPr lang="en-US" altLang="zh-TW" dirty="0" smtClean="0"/>
          </a:p>
          <a:p>
            <a:pPr>
              <a:lnSpc>
                <a:spcPct val="80000"/>
              </a:lnSpc>
              <a:buFont typeface="Arial" pitchFamily="34" charset="0"/>
              <a:buNone/>
            </a:pPr>
            <a:r>
              <a:rPr lang="zh-TW" altLang="en-US" dirty="0" smtClean="0"/>
              <a:t>個人賽：</a:t>
            </a:r>
          </a:p>
          <a:p>
            <a:pPr>
              <a:lnSpc>
                <a:spcPct val="80000"/>
              </a:lnSpc>
              <a:buFont typeface="Arial" pitchFamily="34" charset="0"/>
              <a:buNone/>
            </a:pPr>
            <a:r>
              <a:rPr lang="zh-TW" altLang="en-US" dirty="0" smtClean="0"/>
              <a:t>  鄉鎮市區：第</a:t>
            </a:r>
            <a:r>
              <a:rPr lang="en-US" altLang="zh-TW" dirty="0" smtClean="0"/>
              <a:t>1</a:t>
            </a:r>
            <a:r>
              <a:rPr lang="zh-TW" altLang="en-US" dirty="0" smtClean="0"/>
              <a:t>名</a:t>
            </a:r>
            <a:r>
              <a:rPr lang="en-US" altLang="zh-TW" dirty="0" smtClean="0"/>
              <a:t>2</a:t>
            </a:r>
            <a:r>
              <a:rPr lang="zh-TW" altLang="en-US" dirty="0" smtClean="0"/>
              <a:t>分</a:t>
            </a:r>
            <a:endParaRPr lang="en-US" altLang="zh-TW" dirty="0" smtClean="0"/>
          </a:p>
          <a:p>
            <a:pPr>
              <a:lnSpc>
                <a:spcPct val="80000"/>
              </a:lnSpc>
              <a:buFont typeface="Arial" pitchFamily="34" charset="0"/>
              <a:buNone/>
            </a:pPr>
            <a:r>
              <a:rPr lang="zh-TW" altLang="en-US" dirty="0"/>
              <a:t> </a:t>
            </a:r>
            <a:r>
              <a:rPr lang="zh-TW" altLang="en-US" dirty="0" smtClean="0"/>
              <a:t> 原則</a:t>
            </a:r>
            <a:r>
              <a:rPr lang="en-US" altLang="zh-TW" dirty="0" smtClean="0"/>
              <a:t>:</a:t>
            </a:r>
            <a:r>
              <a:rPr lang="zh-TW" altLang="en-US" dirty="0" smtClean="0"/>
              <a:t>縣</a:t>
            </a:r>
            <a:r>
              <a:rPr lang="zh-TW" altLang="en-US" dirty="0"/>
              <a:t>級比賽之鄉鎮市區初賽</a:t>
            </a:r>
            <a:endParaRPr lang="en-US" altLang="zh-TW" dirty="0" smtClean="0"/>
          </a:p>
          <a:p>
            <a:pPr>
              <a:lnSpc>
                <a:spcPct val="80000"/>
              </a:lnSpc>
              <a:buFont typeface="Arial" pitchFamily="34" charset="0"/>
              <a:buNone/>
            </a:pPr>
            <a:r>
              <a:rPr lang="en-US" altLang="zh-TW" dirty="0"/>
              <a:t> </a:t>
            </a:r>
            <a:r>
              <a:rPr lang="en-US" altLang="zh-TW" dirty="0" smtClean="0"/>
              <a:t> </a:t>
            </a:r>
            <a:r>
              <a:rPr lang="zh-TW" altLang="en-US" dirty="0" smtClean="0"/>
              <a:t>例</a:t>
            </a:r>
            <a:r>
              <a:rPr lang="en-US" altLang="zh-TW" dirty="0" smtClean="0"/>
              <a:t>:</a:t>
            </a:r>
            <a:r>
              <a:rPr lang="zh-TW" altLang="en-US" dirty="0" smtClean="0"/>
              <a:t>語文競賽等</a:t>
            </a:r>
            <a:r>
              <a:rPr lang="en-US" altLang="zh-TW" dirty="0" smtClean="0"/>
              <a:t>…</a:t>
            </a:r>
            <a:endParaRPr lang="en-US" altLang="zh-TW" dirty="0" smtClean="0"/>
          </a:p>
          <a:p>
            <a:pPr>
              <a:lnSpc>
                <a:spcPct val="80000"/>
              </a:lnSpc>
              <a:buFont typeface="Arial" pitchFamily="34" charset="0"/>
              <a:buNone/>
            </a:pPr>
            <a:r>
              <a:rPr lang="zh-TW" altLang="en-US" dirty="0" smtClean="0"/>
              <a:t>   </a:t>
            </a:r>
            <a:endParaRPr lang="en-US" altLang="zh-TW" dirty="0" smtClean="0"/>
          </a:p>
          <a:p>
            <a:pPr>
              <a:lnSpc>
                <a:spcPct val="80000"/>
              </a:lnSpc>
              <a:buFont typeface="Arial" pitchFamily="34" charset="0"/>
              <a:buNone/>
            </a:pPr>
            <a:endParaRPr lang="en-US" altLang="zh-TW" dirty="0"/>
          </a:p>
          <a:p>
            <a:pPr>
              <a:lnSpc>
                <a:spcPct val="80000"/>
              </a:lnSpc>
              <a:buFont typeface="Arial" pitchFamily="34" charset="0"/>
              <a:buNone/>
            </a:pPr>
            <a:r>
              <a:rPr lang="zh-TW" altLang="en-US" dirty="0" smtClean="0"/>
              <a:t>團體賽：依個人賽積分折半計算</a:t>
            </a:r>
          </a:p>
        </p:txBody>
      </p:sp>
    </p:spTree>
    <p:extLst>
      <p:ext uri="{BB962C8B-B14F-4D97-AF65-F5344CB8AC3E}">
        <p14:creationId xmlns:p14="http://schemas.microsoft.com/office/powerpoint/2010/main" val="2233917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58B2CE4-C1EF-4A19-BA0F-9A799D762CC5}" type="slidenum">
              <a:rPr lang="zh-TW" altLang="en-US" sz="1400" b="1" smtClean="0"/>
              <a:pPr eaLnBrk="1" hangingPunct="1"/>
              <a:t>6</a:t>
            </a:fld>
            <a:endParaRPr lang="zh-TW" altLang="en-US" sz="1400" b="1" smtClean="0"/>
          </a:p>
        </p:txBody>
      </p:sp>
      <p:sp>
        <p:nvSpPr>
          <p:cNvPr id="27" name="Rectangle 5"/>
          <p:cNvSpPr>
            <a:spLocks noChangeArrowheads="1"/>
          </p:cNvSpPr>
          <p:nvPr/>
        </p:nvSpPr>
        <p:spPr bwMode="auto">
          <a:xfrm>
            <a:off x="1069975" y="549275"/>
            <a:ext cx="6696075" cy="708025"/>
          </a:xfrm>
          <a:prstGeom prst="rect">
            <a:avLst/>
          </a:prstGeom>
          <a:noFill/>
          <a:ln>
            <a:noFill/>
          </a:ln>
          <a:effectLst/>
          <a:extLst/>
        </p:spPr>
        <p:txBody>
          <a:bodyPr>
            <a:spAutoFit/>
          </a:bodyPr>
          <a:lstStyle/>
          <a:p>
            <a:pPr algn="ctr">
              <a:defRPr/>
            </a:pPr>
            <a:r>
              <a:rPr lang="zh-TW" altLang="en-US" sz="4000" b="1" dirty="0">
                <a:solidFill>
                  <a:srgbClr val="000099"/>
                </a:solidFill>
                <a:effectLst>
                  <a:outerShdw blurRad="38100" dist="38100" dir="2700000" algn="tl">
                    <a:srgbClr val="FFFFFF"/>
                  </a:outerShdw>
                </a:effectLst>
                <a:latin typeface="標楷體" pitchFamily="65" charset="-120"/>
                <a:ea typeface="標楷體" pitchFamily="65" charset="-120"/>
              </a:rPr>
              <a:t>二、入學方式改革</a:t>
            </a:r>
          </a:p>
        </p:txBody>
      </p:sp>
      <p:grpSp>
        <p:nvGrpSpPr>
          <p:cNvPr id="10244"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smtClean="0">
                  <a:solidFill>
                    <a:srgbClr val="FF0000"/>
                  </a:solidFill>
                  <a:effectLst>
                    <a:outerShdw blurRad="38100" dist="38100" dir="2700000" algn="tl">
                      <a:srgbClr val="000000">
                        <a:alpha val="43137"/>
                      </a:srgbClr>
                    </a:outerShdw>
                  </a:effectLst>
                </a:rPr>
                <a:t>免試入學、特色招生</a:t>
              </a:r>
            </a:p>
          </p:txBody>
        </p:sp>
        <p:sp>
          <p:nvSpPr>
            <p:cNvPr id="10247"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ea typeface="新細明體" pitchFamily="18" charset="-120"/>
                </a:rPr>
                <a:t>90~102</a:t>
              </a:r>
              <a:r>
                <a:rPr kumimoji="0" lang="zh-TW" altLang="en-US" sz="2400" b="1" dirty="0">
                  <a:latin typeface="Arial" pitchFamily="34" charset="0"/>
                  <a:ea typeface="新細明體" pitchFamily="18" charset="-120"/>
                </a:rPr>
                <a:t>年</a:t>
              </a:r>
              <a:endParaRPr kumimoji="0" lang="zh-TW" altLang="zh-TW" sz="2400" b="1" dirty="0">
                <a:latin typeface="Arial" pitchFamily="34" charset="0"/>
                <a:ea typeface="新細明體" pitchFamily="18" charset="-120"/>
              </a:endParaRPr>
            </a:p>
          </p:txBody>
        </p:sp>
        <p:sp>
          <p:nvSpPr>
            <p:cNvPr id="10251"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0252"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ea typeface="新細明體" pitchFamily="18" charset="-120"/>
                </a:rPr>
                <a:t>103</a:t>
              </a:r>
              <a:r>
                <a:rPr kumimoji="0" lang="zh-TW" altLang="en-US" sz="2400" b="1" dirty="0">
                  <a:latin typeface="Arial" pitchFamily="34" charset="0"/>
                  <a:ea typeface="新細明體" pitchFamily="18" charset="-120"/>
                </a:rPr>
                <a:t>年～</a:t>
              </a:r>
              <a:endParaRPr kumimoji="0" lang="zh-TW" altLang="zh-TW" sz="2400" b="1" dirty="0">
                <a:latin typeface="Arial" pitchFamily="34" charset="0"/>
                <a:ea typeface="新細明體" pitchFamily="18" charset="-12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6"/>
              <a:ext cx="349185"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a:spcBef>
                  <a:spcPct val="50000"/>
                </a:spcBef>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smtClean="0">
                  <a:solidFill>
                    <a:srgbClr val="000099"/>
                  </a:solidFill>
                  <a:effectLst>
                    <a:outerShdw blurRad="38100" dist="38100" dir="2700000" algn="tl">
                      <a:srgbClr val="000000">
                        <a:alpha val="43137"/>
                      </a:srgbClr>
                    </a:outerShdw>
                  </a:effectLst>
                </a:rPr>
                <a:t>興趣、性向、能力</a:t>
              </a:r>
              <a:endParaRPr lang="en-US" altLang="zh-TW" sz="2800" b="1" dirty="0" smtClean="0">
                <a:solidFill>
                  <a:srgbClr val="000099"/>
                </a:solidFill>
                <a:effectLst>
                  <a:outerShdw blurRad="38100" dist="38100" dir="2700000" algn="tl">
                    <a:srgbClr val="000000">
                      <a:alpha val="43137"/>
                    </a:srgbClr>
                  </a:outerShdw>
                </a:effectLst>
              </a:endParaRPr>
            </a:p>
            <a:p>
              <a:pPr eaLnBrk="1" hangingPunct="1">
                <a:defRPr/>
              </a:pPr>
              <a:r>
                <a:rPr lang="zh-TW" altLang="en-US" sz="2800" b="1" dirty="0" smtClean="0">
                  <a:solidFill>
                    <a:srgbClr val="000099"/>
                  </a:solidFill>
                  <a:effectLst>
                    <a:outerShdw blurRad="38100" dist="38100" dir="2700000" algn="tl">
                      <a:srgbClr val="000000">
                        <a:alpha val="43137"/>
                      </a:srgbClr>
                    </a:outerShdw>
                  </a:effectLst>
                </a:rPr>
                <a:t>會考：確保</a:t>
              </a:r>
              <a:r>
                <a:rPr lang="zh-TW" altLang="en-US" sz="2800" b="1" dirty="0">
                  <a:solidFill>
                    <a:srgbClr val="000099"/>
                  </a:solidFill>
                  <a:effectLst>
                    <a:outerShdw blurRad="38100" dist="38100" dir="2700000" algn="tl">
                      <a:srgbClr val="000000">
                        <a:alpha val="43137"/>
                      </a:srgbClr>
                    </a:outerShdw>
                  </a:effectLst>
                </a:rPr>
                <a:t>學力品質</a:t>
              </a:r>
              <a:r>
                <a:rPr lang="zh-TW" altLang="en-US" sz="2800" b="1" dirty="0" smtClean="0">
                  <a:solidFill>
                    <a:srgbClr val="000099"/>
                  </a:solidFill>
                  <a:effectLst>
                    <a:outerShdw blurRad="38100" dist="38100" dir="2700000" algn="tl">
                      <a:srgbClr val="000000">
                        <a:alpha val="43137"/>
                      </a:srgbClr>
                    </a:outerShdw>
                  </a:effectLst>
                </a:rPr>
                <a:t>     </a:t>
              </a:r>
              <a:endParaRPr lang="zh-TW" altLang="en-US" sz="2800" b="1" dirty="0" smtClean="0">
                <a:solidFill>
                  <a:srgbClr val="FF0000"/>
                </a:solidFill>
                <a:effectLst>
                  <a:outerShdw blurRad="38100" dist="38100" dir="2700000" algn="tl">
                    <a:srgbClr val="000000">
                      <a:alpha val="43137"/>
                    </a:srgbClr>
                  </a:outerShdw>
                </a:effectLst>
              </a:endParaRPr>
            </a:p>
          </p:txBody>
        </p:sp>
        <p:sp>
          <p:nvSpPr>
            <p:cNvPr id="10268"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274"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615950" y="5527675"/>
            <a:ext cx="7777163" cy="936625"/>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smtClean="0">
                <a:latin typeface="標楷體" pitchFamily="65" charset="-120"/>
                <a:ea typeface="標楷體" pitchFamily="65" charset="-120"/>
              </a:rPr>
              <a:t>12</a:t>
            </a:r>
            <a:r>
              <a:rPr lang="zh-TW" altLang="en-US" sz="3200" b="1" dirty="0" smtClean="0">
                <a:latin typeface="標楷體" pitchFamily="65" charset="-120"/>
                <a:ea typeface="標楷體" pitchFamily="65" charset="-120"/>
              </a:rPr>
              <a:t>年國教著重</a:t>
            </a:r>
            <a:r>
              <a:rPr lang="zh-TW" altLang="en-US" sz="32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r>
              <a:rPr lang="zh-TW" altLang="en-US" sz="3200" b="1" dirty="0" smtClean="0">
                <a:latin typeface="標楷體" pitchFamily="65" charset="-120"/>
                <a:ea typeface="標楷體" pitchFamily="65" charset="-120"/>
              </a:rPr>
              <a:t>，</a:t>
            </a:r>
            <a:r>
              <a:rPr lang="en-US" altLang="zh-TW" sz="3200" b="1" dirty="0" smtClean="0">
                <a:latin typeface="標楷體" pitchFamily="65" charset="-120"/>
                <a:ea typeface="標楷體" pitchFamily="65" charset="-120"/>
              </a:rPr>
              <a:t/>
            </a:r>
            <a:br>
              <a:rPr lang="en-US" altLang="zh-TW" sz="3200" b="1" dirty="0" smtClean="0">
                <a:latin typeface="標楷體" pitchFamily="65" charset="-120"/>
                <a:ea typeface="標楷體" pitchFamily="65" charset="-120"/>
              </a:rPr>
            </a:br>
            <a:r>
              <a:rPr lang="zh-TW" altLang="en-US" sz="3200" b="1" dirty="0" smtClean="0">
                <a:latin typeface="標楷體" pitchFamily="65" charset="-120"/>
                <a:ea typeface="標楷體" pitchFamily="65" charset="-120"/>
              </a:rPr>
              <a:t>引導</a:t>
            </a:r>
            <a:r>
              <a:rPr lang="zh-TW" altLang="en-US" sz="32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國中教學正常化</a:t>
            </a:r>
            <a:r>
              <a:rPr lang="zh-TW" altLang="en-US" sz="3200" b="1" dirty="0" smtClean="0">
                <a:latin typeface="標楷體" pitchFamily="65" charset="-120"/>
                <a:ea typeface="標楷體" pitchFamily="65" charset="-120"/>
              </a:rPr>
              <a:t>、</a:t>
            </a:r>
            <a:r>
              <a:rPr lang="zh-TW" altLang="en-US" sz="32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活化教學</a:t>
            </a:r>
            <a:endParaRPr lang="zh-TW" altLang="en-US" sz="3200"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altLang="zh-TW" sz="6000" dirty="0" smtClean="0">
                <a:solidFill>
                  <a:srgbClr val="BE0606"/>
                </a:solidFill>
                <a:latin typeface="Calibri" pitchFamily="34" charset="0"/>
              </a:rPr>
              <a:t>2.</a:t>
            </a:r>
            <a:r>
              <a:rPr lang="zh-TW" altLang="en-US" sz="6000" dirty="0" smtClean="0">
                <a:solidFill>
                  <a:srgbClr val="BE0606"/>
                </a:solidFill>
                <a:latin typeface="Calibri" pitchFamily="34" charset="0"/>
              </a:rPr>
              <a:t>多元學習</a:t>
            </a:r>
            <a:endParaRPr lang="zh-TW" altLang="en-US" dirty="0" smtClean="0">
              <a:latin typeface="Calibri" pitchFamily="34" charset="0"/>
              <a:ea typeface="新細明體" pitchFamily="18" charset="-120"/>
            </a:endParaRPr>
          </a:p>
        </p:txBody>
      </p:sp>
      <p:sp>
        <p:nvSpPr>
          <p:cNvPr id="48131" name="Rectangle 3"/>
          <p:cNvSpPr>
            <a:spLocks noGrp="1"/>
          </p:cNvSpPr>
          <p:nvPr>
            <p:ph type="body" idx="1"/>
          </p:nvPr>
        </p:nvSpPr>
        <p:spPr>
          <a:xfrm>
            <a:off x="457200" y="1600200"/>
            <a:ext cx="8229600" cy="5257800"/>
          </a:xfrm>
        </p:spPr>
        <p:txBody>
          <a:bodyPr/>
          <a:lstStyle/>
          <a:p>
            <a:pPr>
              <a:lnSpc>
                <a:spcPct val="80000"/>
              </a:lnSpc>
              <a:buFont typeface="Arial" pitchFamily="34" charset="0"/>
              <a:buNone/>
            </a:pPr>
            <a:r>
              <a:rPr lang="en-US" altLang="zh-TW" dirty="0" smtClean="0"/>
              <a:t>2-4</a:t>
            </a:r>
            <a:r>
              <a:rPr lang="zh-TW" altLang="en-US" dirty="0" smtClean="0"/>
              <a:t>競賽表現</a:t>
            </a:r>
            <a:endParaRPr lang="en-US" altLang="zh-TW" dirty="0" smtClean="0"/>
          </a:p>
          <a:p>
            <a:pPr>
              <a:lnSpc>
                <a:spcPct val="80000"/>
              </a:lnSpc>
              <a:buFont typeface="Arial" pitchFamily="34" charset="0"/>
              <a:buNone/>
            </a:pPr>
            <a:r>
              <a:rPr lang="zh-TW" altLang="en-US" dirty="0" smtClean="0"/>
              <a:t>個人賽：</a:t>
            </a:r>
          </a:p>
          <a:p>
            <a:pPr>
              <a:lnSpc>
                <a:spcPct val="80000"/>
              </a:lnSpc>
              <a:buFont typeface="Arial" pitchFamily="34" charset="0"/>
              <a:buNone/>
            </a:pPr>
            <a:r>
              <a:rPr lang="zh-TW" altLang="en-US" dirty="0" smtClean="0"/>
              <a:t>  全縣：第</a:t>
            </a:r>
            <a:r>
              <a:rPr lang="en-US" altLang="zh-TW" dirty="0" smtClean="0"/>
              <a:t>1</a:t>
            </a:r>
            <a:r>
              <a:rPr lang="zh-TW" altLang="en-US" dirty="0" smtClean="0"/>
              <a:t>名</a:t>
            </a:r>
            <a:r>
              <a:rPr lang="en-US" altLang="zh-TW" dirty="0" smtClean="0"/>
              <a:t>5</a:t>
            </a:r>
            <a:r>
              <a:rPr lang="zh-TW" altLang="en-US" dirty="0" smtClean="0"/>
              <a:t>分</a:t>
            </a:r>
            <a:r>
              <a:rPr lang="en-US" altLang="zh-TW" dirty="0" smtClean="0"/>
              <a:t>/</a:t>
            </a:r>
            <a:r>
              <a:rPr lang="zh-TW" altLang="en-US" dirty="0" smtClean="0"/>
              <a:t>第</a:t>
            </a:r>
            <a:r>
              <a:rPr lang="en-US" altLang="zh-TW" dirty="0" smtClean="0"/>
              <a:t>2</a:t>
            </a:r>
            <a:r>
              <a:rPr lang="zh-TW" altLang="en-US" dirty="0" smtClean="0"/>
              <a:t>名</a:t>
            </a:r>
            <a:r>
              <a:rPr lang="en-US" altLang="zh-TW" dirty="0" smtClean="0"/>
              <a:t>4</a:t>
            </a:r>
            <a:r>
              <a:rPr lang="zh-TW" altLang="en-US" dirty="0" smtClean="0"/>
              <a:t>分</a:t>
            </a:r>
            <a:r>
              <a:rPr lang="en-US" altLang="zh-TW" dirty="0" smtClean="0"/>
              <a:t>/</a:t>
            </a:r>
            <a:r>
              <a:rPr lang="zh-TW" altLang="en-US" dirty="0" smtClean="0"/>
              <a:t>第</a:t>
            </a:r>
            <a:r>
              <a:rPr lang="en-US" altLang="zh-TW" dirty="0" smtClean="0"/>
              <a:t>3</a:t>
            </a:r>
            <a:r>
              <a:rPr lang="zh-TW" altLang="en-US" dirty="0" smtClean="0"/>
              <a:t>名</a:t>
            </a:r>
            <a:r>
              <a:rPr lang="en-US" altLang="zh-TW" dirty="0" smtClean="0"/>
              <a:t>3</a:t>
            </a:r>
            <a:r>
              <a:rPr lang="zh-TW" altLang="en-US" dirty="0" smtClean="0"/>
              <a:t>分</a:t>
            </a:r>
          </a:p>
          <a:p>
            <a:pPr>
              <a:lnSpc>
                <a:spcPct val="80000"/>
              </a:lnSpc>
              <a:buFont typeface="Arial" pitchFamily="34" charset="0"/>
              <a:buNone/>
            </a:pPr>
            <a:r>
              <a:rPr lang="zh-TW" altLang="en-US" dirty="0" smtClean="0"/>
              <a:t>  原則</a:t>
            </a:r>
            <a:r>
              <a:rPr lang="en-US" altLang="zh-TW" dirty="0" smtClean="0"/>
              <a:t>:</a:t>
            </a:r>
            <a:r>
              <a:rPr lang="zh-TW" altLang="en-US" dirty="0" smtClean="0">
                <a:solidFill>
                  <a:srgbClr val="FF0000"/>
                </a:solidFill>
              </a:rPr>
              <a:t>獎狀</a:t>
            </a:r>
            <a:r>
              <a:rPr lang="zh-TW" altLang="en-US" dirty="0">
                <a:solidFill>
                  <a:srgbClr val="FF0000"/>
                </a:solidFill>
              </a:rPr>
              <a:t>上需有直轄市、縣</a:t>
            </a:r>
            <a:r>
              <a:rPr lang="en-US" altLang="zh-TW" dirty="0">
                <a:solidFill>
                  <a:srgbClr val="FF0000"/>
                </a:solidFill>
              </a:rPr>
              <a:t>(</a:t>
            </a:r>
            <a:r>
              <a:rPr lang="zh-TW" altLang="en-US" dirty="0">
                <a:solidFill>
                  <a:srgbClr val="FF0000"/>
                </a:solidFill>
              </a:rPr>
              <a:t>市</a:t>
            </a:r>
            <a:r>
              <a:rPr lang="en-US" altLang="zh-TW" dirty="0">
                <a:solidFill>
                  <a:srgbClr val="FF0000"/>
                </a:solidFill>
              </a:rPr>
              <a:t>)</a:t>
            </a:r>
            <a:r>
              <a:rPr lang="zh-TW" altLang="en-US" dirty="0">
                <a:solidFill>
                  <a:srgbClr val="FF0000"/>
                </a:solidFill>
              </a:rPr>
              <a:t>政府局處核准、認可文號。</a:t>
            </a:r>
            <a:endParaRPr lang="en-US" altLang="zh-TW" dirty="0" smtClean="0">
              <a:solidFill>
                <a:srgbClr val="FF0000"/>
              </a:solidFill>
            </a:endParaRPr>
          </a:p>
          <a:p>
            <a:pPr>
              <a:lnSpc>
                <a:spcPct val="80000"/>
              </a:lnSpc>
              <a:buFont typeface="Arial" pitchFamily="34" charset="0"/>
              <a:buNone/>
            </a:pPr>
            <a:r>
              <a:rPr lang="zh-TW" altLang="en-US" dirty="0"/>
              <a:t> </a:t>
            </a:r>
            <a:r>
              <a:rPr lang="zh-TW" altLang="en-US" dirty="0" smtClean="0"/>
              <a:t> </a:t>
            </a:r>
            <a:endParaRPr lang="en-US" altLang="zh-TW" dirty="0" smtClean="0"/>
          </a:p>
          <a:p>
            <a:pPr>
              <a:lnSpc>
                <a:spcPct val="80000"/>
              </a:lnSpc>
              <a:buFont typeface="Arial" pitchFamily="34" charset="0"/>
              <a:buNone/>
            </a:pPr>
            <a:r>
              <a:rPr lang="zh-TW" altLang="en-US" dirty="0"/>
              <a:t> </a:t>
            </a:r>
            <a:r>
              <a:rPr lang="zh-TW" altLang="en-US" dirty="0" smtClean="0"/>
              <a:t> 團體賽：依個人賽積分折半計算</a:t>
            </a:r>
          </a:p>
        </p:txBody>
      </p:sp>
    </p:spTree>
    <p:extLst>
      <p:ext uri="{BB962C8B-B14F-4D97-AF65-F5344CB8AC3E}">
        <p14:creationId xmlns:p14="http://schemas.microsoft.com/office/powerpoint/2010/main" val="11535544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altLang="zh-TW" sz="6000" dirty="0" smtClean="0">
                <a:solidFill>
                  <a:srgbClr val="BE0606"/>
                </a:solidFill>
                <a:latin typeface="Calibri" pitchFamily="34" charset="0"/>
              </a:rPr>
              <a:t>2.</a:t>
            </a:r>
            <a:r>
              <a:rPr lang="zh-TW" altLang="en-US" sz="6000" dirty="0" smtClean="0">
                <a:solidFill>
                  <a:srgbClr val="BE0606"/>
                </a:solidFill>
                <a:latin typeface="Calibri" pitchFamily="34" charset="0"/>
              </a:rPr>
              <a:t>多元學習</a:t>
            </a:r>
            <a:endParaRPr lang="zh-TW" altLang="en-US" dirty="0" smtClean="0">
              <a:latin typeface="Calibri" pitchFamily="34" charset="0"/>
              <a:ea typeface="新細明體" pitchFamily="18" charset="-120"/>
            </a:endParaRPr>
          </a:p>
        </p:txBody>
      </p:sp>
      <p:sp>
        <p:nvSpPr>
          <p:cNvPr id="48131" name="Rectangle 3"/>
          <p:cNvSpPr>
            <a:spLocks noGrp="1"/>
          </p:cNvSpPr>
          <p:nvPr>
            <p:ph type="body" idx="1"/>
          </p:nvPr>
        </p:nvSpPr>
        <p:spPr>
          <a:xfrm>
            <a:off x="539552" y="1600200"/>
            <a:ext cx="8229600" cy="5257800"/>
          </a:xfrm>
        </p:spPr>
        <p:txBody>
          <a:bodyPr/>
          <a:lstStyle/>
          <a:p>
            <a:pPr>
              <a:lnSpc>
                <a:spcPct val="80000"/>
              </a:lnSpc>
              <a:buFont typeface="Arial" pitchFamily="34" charset="0"/>
              <a:buNone/>
            </a:pPr>
            <a:r>
              <a:rPr lang="en-US" altLang="zh-TW" dirty="0" smtClean="0"/>
              <a:t>2-4</a:t>
            </a:r>
            <a:r>
              <a:rPr lang="zh-TW" altLang="en-US" dirty="0" smtClean="0"/>
              <a:t>競賽表現</a:t>
            </a:r>
            <a:endParaRPr lang="en-US" altLang="zh-TW" dirty="0" smtClean="0"/>
          </a:p>
          <a:p>
            <a:pPr>
              <a:lnSpc>
                <a:spcPct val="80000"/>
              </a:lnSpc>
              <a:buFont typeface="Arial" pitchFamily="34" charset="0"/>
              <a:buNone/>
            </a:pPr>
            <a:r>
              <a:rPr lang="zh-TW" altLang="en-US" dirty="0" smtClean="0"/>
              <a:t>個人賽：</a:t>
            </a:r>
          </a:p>
          <a:p>
            <a:pPr>
              <a:lnSpc>
                <a:spcPct val="80000"/>
              </a:lnSpc>
              <a:buFont typeface="Arial" pitchFamily="34" charset="0"/>
              <a:buNone/>
            </a:pPr>
            <a:r>
              <a:rPr lang="zh-TW" altLang="en-US" dirty="0" smtClean="0"/>
              <a:t>  全國：第</a:t>
            </a:r>
            <a:r>
              <a:rPr lang="en-US" altLang="zh-TW" dirty="0" smtClean="0"/>
              <a:t>1</a:t>
            </a:r>
            <a:r>
              <a:rPr lang="zh-TW" altLang="en-US" dirty="0" smtClean="0"/>
              <a:t>名</a:t>
            </a:r>
            <a:r>
              <a:rPr lang="en-US" altLang="zh-TW" dirty="0" smtClean="0"/>
              <a:t>9</a:t>
            </a:r>
            <a:r>
              <a:rPr lang="zh-TW" altLang="en-US" dirty="0" smtClean="0"/>
              <a:t>分</a:t>
            </a:r>
            <a:r>
              <a:rPr lang="en-US" altLang="zh-TW" dirty="0" smtClean="0"/>
              <a:t>/</a:t>
            </a:r>
            <a:r>
              <a:rPr lang="zh-TW" altLang="en-US" dirty="0" smtClean="0"/>
              <a:t>第</a:t>
            </a:r>
            <a:r>
              <a:rPr lang="en-US" altLang="zh-TW" dirty="0" smtClean="0"/>
              <a:t>2</a:t>
            </a:r>
            <a:r>
              <a:rPr lang="zh-TW" altLang="en-US" dirty="0" smtClean="0"/>
              <a:t>名</a:t>
            </a:r>
            <a:r>
              <a:rPr lang="en-US" altLang="zh-TW" dirty="0" smtClean="0"/>
              <a:t>8</a:t>
            </a:r>
            <a:r>
              <a:rPr lang="zh-TW" altLang="en-US" dirty="0" smtClean="0"/>
              <a:t>分</a:t>
            </a:r>
            <a:r>
              <a:rPr lang="en-US" altLang="zh-TW" dirty="0" smtClean="0"/>
              <a:t>/</a:t>
            </a:r>
            <a:r>
              <a:rPr lang="zh-TW" altLang="en-US" dirty="0" smtClean="0"/>
              <a:t>第</a:t>
            </a:r>
            <a:r>
              <a:rPr lang="en-US" altLang="zh-TW" dirty="0" smtClean="0"/>
              <a:t>3</a:t>
            </a:r>
            <a:r>
              <a:rPr lang="zh-TW" altLang="en-US" dirty="0" smtClean="0"/>
              <a:t>名</a:t>
            </a:r>
            <a:r>
              <a:rPr lang="en-US" altLang="zh-TW" dirty="0" smtClean="0"/>
              <a:t>7</a:t>
            </a:r>
            <a:r>
              <a:rPr lang="zh-TW" altLang="en-US" dirty="0" smtClean="0"/>
              <a:t>分</a:t>
            </a:r>
            <a:r>
              <a:rPr lang="en-US" altLang="zh-TW" dirty="0" smtClean="0"/>
              <a:t>/</a:t>
            </a:r>
            <a:r>
              <a:rPr lang="zh-TW" altLang="en-US" dirty="0" smtClean="0"/>
              <a:t>第</a:t>
            </a:r>
            <a:r>
              <a:rPr lang="en-US" altLang="zh-TW" dirty="0" smtClean="0"/>
              <a:t>4</a:t>
            </a:r>
          </a:p>
          <a:p>
            <a:pPr>
              <a:lnSpc>
                <a:spcPct val="80000"/>
              </a:lnSpc>
              <a:buFont typeface="Arial" pitchFamily="34" charset="0"/>
              <a:buNone/>
            </a:pPr>
            <a:r>
              <a:rPr lang="zh-TW" altLang="en-US" dirty="0"/>
              <a:t> </a:t>
            </a:r>
            <a:r>
              <a:rPr lang="zh-TW" altLang="en-US" dirty="0" smtClean="0"/>
              <a:t>       名至入選</a:t>
            </a:r>
            <a:r>
              <a:rPr lang="en-US" altLang="zh-TW" dirty="0" smtClean="0"/>
              <a:t>6</a:t>
            </a:r>
            <a:r>
              <a:rPr lang="zh-TW" altLang="en-US" dirty="0" smtClean="0"/>
              <a:t>分</a:t>
            </a:r>
          </a:p>
          <a:p>
            <a:pPr>
              <a:lnSpc>
                <a:spcPct val="80000"/>
              </a:lnSpc>
              <a:buFont typeface="Arial" pitchFamily="34" charset="0"/>
              <a:buNone/>
            </a:pPr>
            <a:r>
              <a:rPr lang="zh-TW" altLang="en-US" dirty="0" smtClean="0"/>
              <a:t>  國際：第</a:t>
            </a:r>
            <a:r>
              <a:rPr lang="en-US" altLang="zh-TW" dirty="0" smtClean="0"/>
              <a:t>1</a:t>
            </a:r>
            <a:r>
              <a:rPr lang="zh-TW" altLang="en-US" dirty="0" smtClean="0"/>
              <a:t>名</a:t>
            </a:r>
            <a:r>
              <a:rPr lang="en-US" altLang="zh-TW" dirty="0" smtClean="0"/>
              <a:t>15</a:t>
            </a:r>
            <a:r>
              <a:rPr lang="zh-TW" altLang="en-US" dirty="0" smtClean="0"/>
              <a:t>分</a:t>
            </a:r>
            <a:r>
              <a:rPr lang="en-US" altLang="zh-TW" dirty="0" smtClean="0"/>
              <a:t>/</a:t>
            </a:r>
            <a:r>
              <a:rPr lang="zh-TW" altLang="en-US" dirty="0" smtClean="0"/>
              <a:t>第</a:t>
            </a:r>
            <a:r>
              <a:rPr lang="en-US" altLang="zh-TW" dirty="0" smtClean="0"/>
              <a:t>2</a:t>
            </a:r>
            <a:r>
              <a:rPr lang="zh-TW" altLang="en-US" dirty="0" smtClean="0"/>
              <a:t>名</a:t>
            </a:r>
            <a:r>
              <a:rPr lang="en-US" altLang="zh-TW" dirty="0" smtClean="0"/>
              <a:t>13</a:t>
            </a:r>
            <a:r>
              <a:rPr lang="zh-TW" altLang="en-US" dirty="0" smtClean="0"/>
              <a:t>分</a:t>
            </a:r>
            <a:r>
              <a:rPr lang="en-US" altLang="zh-TW" dirty="0" smtClean="0"/>
              <a:t>/</a:t>
            </a:r>
            <a:r>
              <a:rPr lang="zh-TW" altLang="en-US" dirty="0" smtClean="0"/>
              <a:t>第</a:t>
            </a:r>
            <a:r>
              <a:rPr lang="en-US" altLang="zh-TW" dirty="0" smtClean="0"/>
              <a:t>3</a:t>
            </a:r>
            <a:r>
              <a:rPr lang="zh-TW" altLang="en-US" dirty="0" smtClean="0"/>
              <a:t>名</a:t>
            </a:r>
            <a:r>
              <a:rPr lang="en-US" altLang="zh-TW" dirty="0" smtClean="0"/>
              <a:t>12</a:t>
            </a:r>
            <a:r>
              <a:rPr lang="zh-TW" altLang="en-US" dirty="0" smtClean="0"/>
              <a:t>分</a:t>
            </a:r>
            <a:endParaRPr lang="en-US" altLang="zh-TW" dirty="0" smtClean="0"/>
          </a:p>
          <a:p>
            <a:pPr>
              <a:lnSpc>
                <a:spcPct val="80000"/>
              </a:lnSpc>
              <a:buFont typeface="Arial" pitchFamily="34" charset="0"/>
              <a:buNone/>
            </a:pPr>
            <a:r>
              <a:rPr lang="zh-TW" altLang="en-US" dirty="0"/>
              <a:t> </a:t>
            </a:r>
            <a:r>
              <a:rPr lang="zh-TW" altLang="en-US" dirty="0" smtClean="0"/>
              <a:t> 原則</a:t>
            </a:r>
            <a:r>
              <a:rPr lang="en-US" altLang="zh-TW" dirty="0" smtClean="0"/>
              <a:t>:</a:t>
            </a:r>
            <a:r>
              <a:rPr lang="zh-TW" altLang="en-US" dirty="0" smtClean="0"/>
              <a:t> 以教育部公布之採計原則辦理</a:t>
            </a:r>
          </a:p>
          <a:p>
            <a:pPr>
              <a:lnSpc>
                <a:spcPct val="80000"/>
              </a:lnSpc>
              <a:buFont typeface="Arial" pitchFamily="34" charset="0"/>
              <a:buNone/>
            </a:pPr>
            <a:r>
              <a:rPr lang="zh-TW" altLang="en-US" dirty="0" smtClean="0"/>
              <a:t>  團體賽：依個人賽積分折半計算</a:t>
            </a:r>
          </a:p>
          <a:p>
            <a:pPr>
              <a:lnSpc>
                <a:spcPct val="80000"/>
              </a:lnSpc>
              <a:buNone/>
            </a:pPr>
            <a:r>
              <a:rPr lang="zh-TW" altLang="en-US" dirty="0" smtClean="0"/>
              <a:t>  本</a:t>
            </a:r>
            <a:r>
              <a:rPr lang="zh-TW" altLang="en-US" dirty="0"/>
              <a:t>項最高</a:t>
            </a:r>
            <a:r>
              <a:rPr lang="en-US" altLang="zh-TW" dirty="0"/>
              <a:t>15</a:t>
            </a:r>
            <a:r>
              <a:rPr lang="zh-TW" altLang="en-US" dirty="0"/>
              <a:t>分</a:t>
            </a:r>
            <a:endParaRPr lang="en-US" altLang="zh-TW" dirty="0"/>
          </a:p>
          <a:p>
            <a:pPr>
              <a:lnSpc>
                <a:spcPct val="80000"/>
              </a:lnSpc>
              <a:buFont typeface="Arial" pitchFamily="34" charset="0"/>
              <a:buNone/>
            </a:pPr>
            <a:r>
              <a:rPr lang="zh-TW" altLang="en-US" dirty="0" smtClean="0"/>
              <a:t>  </a:t>
            </a:r>
            <a:r>
              <a:rPr lang="zh-TW" altLang="en-US" dirty="0" smtClean="0">
                <a:solidFill>
                  <a:srgbClr val="FF0000"/>
                </a:solidFill>
              </a:rPr>
              <a:t>國中</a:t>
            </a:r>
            <a:r>
              <a:rPr lang="zh-TW" altLang="en-US" dirty="0">
                <a:solidFill>
                  <a:srgbClr val="FF0000"/>
                </a:solidFill>
              </a:rPr>
              <a:t>在學期間同一項目之競賽在同一學年度之內僅擇優計分一次。</a:t>
            </a:r>
            <a:endParaRPr lang="en-US" altLang="zh-TW" dirty="0" smtClean="0">
              <a:solidFill>
                <a:srgbClr val="FF0000"/>
              </a:solidFill>
            </a:endParaRPr>
          </a:p>
          <a:p>
            <a:pPr>
              <a:lnSpc>
                <a:spcPct val="80000"/>
              </a:lnSpc>
              <a:buFont typeface="Arial" pitchFamily="34" charset="0"/>
              <a:buNone/>
            </a:pPr>
            <a:r>
              <a:rPr lang="zh-TW" altLang="en-US" dirty="0"/>
              <a:t> </a:t>
            </a:r>
            <a:r>
              <a:rPr lang="zh-TW" altLang="en-US" dirty="0" smtClean="0"/>
              <a:t> </a:t>
            </a:r>
            <a:endParaRPr lang="en-US" altLang="zh-TW" dirty="0" smtClean="0"/>
          </a:p>
        </p:txBody>
      </p:sp>
    </p:spTree>
    <p:extLst>
      <p:ext uri="{BB962C8B-B14F-4D97-AF65-F5344CB8AC3E}">
        <p14:creationId xmlns:p14="http://schemas.microsoft.com/office/powerpoint/2010/main" val="18321347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395536" y="260648"/>
            <a:ext cx="8229600" cy="1143000"/>
          </a:xfrm>
        </p:spPr>
        <p:txBody>
          <a:bodyPr/>
          <a:lstStyle/>
          <a:p>
            <a:r>
              <a:rPr lang="en-US" altLang="zh-TW" sz="6000" dirty="0">
                <a:solidFill>
                  <a:srgbClr val="BE0606"/>
                </a:solidFill>
                <a:latin typeface="Calibri" pitchFamily="34" charset="0"/>
              </a:rPr>
              <a:t>2.</a:t>
            </a:r>
            <a:r>
              <a:rPr lang="zh-TW" altLang="en-US" sz="6000" dirty="0">
                <a:solidFill>
                  <a:srgbClr val="BE0606"/>
                </a:solidFill>
                <a:latin typeface="Calibri" pitchFamily="34" charset="0"/>
              </a:rPr>
              <a:t>多元學習</a:t>
            </a:r>
            <a:endParaRPr lang="zh-TW" altLang="en-US" dirty="0" smtClean="0">
              <a:latin typeface="Calibri" pitchFamily="34" charset="0"/>
              <a:ea typeface="新細明體" pitchFamily="18" charset="-120"/>
            </a:endParaRPr>
          </a:p>
        </p:txBody>
      </p:sp>
      <p:sp>
        <p:nvSpPr>
          <p:cNvPr id="49155" name="Rectangle 3"/>
          <p:cNvSpPr>
            <a:spLocks noGrp="1"/>
          </p:cNvSpPr>
          <p:nvPr>
            <p:ph type="body" idx="1"/>
          </p:nvPr>
        </p:nvSpPr>
        <p:spPr/>
        <p:txBody>
          <a:bodyPr/>
          <a:lstStyle/>
          <a:p>
            <a:pPr>
              <a:buFont typeface="Arial" pitchFamily="34" charset="0"/>
              <a:buNone/>
            </a:pPr>
            <a:r>
              <a:rPr lang="en-US" altLang="zh-TW" sz="3600" dirty="0" smtClean="0"/>
              <a:t>2-5</a:t>
            </a:r>
            <a:r>
              <a:rPr lang="zh-TW" altLang="en-US" sz="3600" dirty="0" smtClean="0"/>
              <a:t>體</a:t>
            </a:r>
            <a:r>
              <a:rPr lang="zh-TW" altLang="en-US" sz="3600" dirty="0"/>
              <a:t>適</a:t>
            </a:r>
            <a:r>
              <a:rPr lang="zh-TW" altLang="en-US" sz="3600" dirty="0" smtClean="0"/>
              <a:t>能</a:t>
            </a:r>
            <a:endParaRPr lang="en-US" altLang="zh-TW" sz="3600" dirty="0" smtClean="0"/>
          </a:p>
          <a:p>
            <a:pPr>
              <a:buFont typeface="Arial" pitchFamily="34" charset="0"/>
              <a:buNone/>
            </a:pPr>
            <a:r>
              <a:rPr lang="en-US" altLang="zh-TW" sz="3600" dirty="0"/>
              <a:t> </a:t>
            </a:r>
            <a:r>
              <a:rPr lang="en-US" altLang="zh-TW" sz="3600" dirty="0" smtClean="0"/>
              <a:t> </a:t>
            </a:r>
            <a:r>
              <a:rPr lang="zh-TW" altLang="en-US" sz="3600" dirty="0" smtClean="0"/>
              <a:t>計分標準</a:t>
            </a:r>
            <a:r>
              <a:rPr lang="en-US" altLang="zh-TW" sz="3600" dirty="0" smtClean="0"/>
              <a:t>:</a:t>
            </a:r>
            <a:r>
              <a:rPr lang="zh-TW" altLang="en-US" dirty="0" smtClean="0"/>
              <a:t>各單項達門檻以上者各得</a:t>
            </a:r>
            <a:r>
              <a:rPr lang="en-US" altLang="zh-TW" dirty="0" smtClean="0"/>
              <a:t>2</a:t>
            </a:r>
            <a:r>
              <a:rPr lang="zh-TW" altLang="en-US" dirty="0" smtClean="0"/>
              <a:t>分。另各單項達銅牌以上者另加</a:t>
            </a:r>
            <a:r>
              <a:rPr lang="en-US" altLang="zh-TW" dirty="0" smtClean="0"/>
              <a:t>1</a:t>
            </a:r>
            <a:r>
              <a:rPr lang="zh-TW" altLang="en-US" dirty="0" smtClean="0"/>
              <a:t>分，特殊學生比照</a:t>
            </a:r>
            <a:r>
              <a:rPr lang="en-US" altLang="zh-TW" dirty="0" smtClean="0"/>
              <a:t>4</a:t>
            </a:r>
            <a:r>
              <a:rPr lang="zh-TW" altLang="en-US" dirty="0" smtClean="0"/>
              <a:t>項達門檻分數</a:t>
            </a:r>
            <a:r>
              <a:rPr lang="en-US" altLang="zh-TW" dirty="0" smtClean="0"/>
              <a:t>(8</a:t>
            </a:r>
            <a:r>
              <a:rPr lang="zh-TW" altLang="en-US" dirty="0" smtClean="0"/>
              <a:t>分</a:t>
            </a:r>
            <a:r>
              <a:rPr lang="en-US" altLang="zh-TW" dirty="0" smtClean="0"/>
              <a:t>)</a:t>
            </a:r>
            <a:r>
              <a:rPr lang="zh-TW" altLang="en-US" dirty="0" smtClean="0"/>
              <a:t>辦理 。本項最高</a:t>
            </a:r>
            <a:r>
              <a:rPr lang="en-US" altLang="zh-TW" dirty="0" smtClean="0"/>
              <a:t>9</a:t>
            </a:r>
            <a:r>
              <a:rPr lang="zh-TW" altLang="en-US" dirty="0" smtClean="0"/>
              <a:t>分</a:t>
            </a:r>
          </a:p>
        </p:txBody>
      </p:sp>
    </p:spTree>
    <p:extLst>
      <p:ext uri="{BB962C8B-B14F-4D97-AF65-F5344CB8AC3E}">
        <p14:creationId xmlns:p14="http://schemas.microsoft.com/office/powerpoint/2010/main" val="32564158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539552" y="260648"/>
            <a:ext cx="8229600" cy="1143000"/>
          </a:xfrm>
        </p:spPr>
        <p:txBody>
          <a:bodyPr/>
          <a:lstStyle/>
          <a:p>
            <a:r>
              <a:rPr lang="en-US" altLang="zh-TW" sz="6000" dirty="0">
                <a:solidFill>
                  <a:srgbClr val="BE0606"/>
                </a:solidFill>
                <a:latin typeface="Calibri" pitchFamily="34" charset="0"/>
              </a:rPr>
              <a:t>2.</a:t>
            </a:r>
            <a:r>
              <a:rPr lang="zh-TW" altLang="en-US" sz="6000" dirty="0">
                <a:solidFill>
                  <a:srgbClr val="BE0606"/>
                </a:solidFill>
                <a:latin typeface="Calibri" pitchFamily="34" charset="0"/>
              </a:rPr>
              <a:t>多元學習</a:t>
            </a:r>
            <a:endParaRPr lang="zh-TW" altLang="en-US" sz="6000" dirty="0" smtClean="0">
              <a:solidFill>
                <a:srgbClr val="BE0606"/>
              </a:solidFill>
            </a:endParaRPr>
          </a:p>
        </p:txBody>
      </p:sp>
      <p:sp>
        <p:nvSpPr>
          <p:cNvPr id="50179" name="Rectangle 3"/>
          <p:cNvSpPr>
            <a:spLocks noGrp="1"/>
          </p:cNvSpPr>
          <p:nvPr>
            <p:ph type="body" idx="1"/>
          </p:nvPr>
        </p:nvSpPr>
        <p:spPr/>
        <p:txBody>
          <a:bodyPr/>
          <a:lstStyle/>
          <a:p>
            <a:pPr>
              <a:buFont typeface="Arial" pitchFamily="34" charset="0"/>
              <a:buNone/>
            </a:pPr>
            <a:r>
              <a:rPr lang="en-US" altLang="zh-TW" sz="3600" dirty="0" smtClean="0"/>
              <a:t>2-6</a:t>
            </a:r>
            <a:r>
              <a:rPr lang="zh-TW" altLang="en-US" sz="3600" dirty="0" smtClean="0"/>
              <a:t>其他</a:t>
            </a:r>
            <a:endParaRPr lang="en-US" altLang="zh-TW" sz="3600" dirty="0" smtClean="0"/>
          </a:p>
          <a:p>
            <a:pPr>
              <a:buFont typeface="Arial" pitchFamily="34" charset="0"/>
              <a:buNone/>
            </a:pPr>
            <a:r>
              <a:rPr lang="en-US" altLang="zh-TW" sz="3600" dirty="0"/>
              <a:t> </a:t>
            </a:r>
            <a:r>
              <a:rPr lang="zh-TW" altLang="en-US" sz="3600" dirty="0" smtClean="0"/>
              <a:t>計分標準</a:t>
            </a:r>
            <a:r>
              <a:rPr lang="en-US" altLang="zh-TW" sz="3600" dirty="0" smtClean="0"/>
              <a:t>:</a:t>
            </a:r>
            <a:r>
              <a:rPr lang="en-US" altLang="zh-TW" dirty="0" smtClean="0">
                <a:latin typeface="Calibri" pitchFamily="34" charset="0"/>
                <a:ea typeface="新細明體" pitchFamily="18" charset="-120"/>
              </a:rPr>
              <a:t> </a:t>
            </a:r>
            <a:r>
              <a:rPr lang="zh-TW" altLang="en-US" dirty="0" smtClean="0"/>
              <a:t>技藝班、特殊表現</a:t>
            </a:r>
            <a:r>
              <a:rPr lang="en-US" altLang="zh-TW" dirty="0" smtClean="0"/>
              <a:t>(</a:t>
            </a:r>
            <a:r>
              <a:rPr lang="zh-TW" altLang="en-US" dirty="0" smtClean="0"/>
              <a:t>社團、證照或檢定</a:t>
            </a:r>
            <a:r>
              <a:rPr lang="en-US" altLang="zh-TW" dirty="0" smtClean="0"/>
              <a:t>)</a:t>
            </a:r>
            <a:r>
              <a:rPr lang="zh-TW" altLang="en-US" dirty="0" smtClean="0"/>
              <a:t>等</a:t>
            </a:r>
          </a:p>
          <a:p>
            <a:pPr>
              <a:buFont typeface="Arial" pitchFamily="34" charset="0"/>
              <a:buNone/>
            </a:pPr>
            <a:r>
              <a:rPr lang="zh-TW" altLang="en-US" dirty="0" smtClean="0">
                <a:latin typeface="Calibri" pitchFamily="34" charset="0"/>
                <a:ea typeface="新細明體" pitchFamily="18" charset="-120"/>
              </a:rPr>
              <a:t>   </a:t>
            </a:r>
            <a:r>
              <a:rPr lang="zh-TW" altLang="en-US" dirty="0" smtClean="0"/>
              <a:t>本項最高</a:t>
            </a:r>
            <a:r>
              <a:rPr lang="en-US" altLang="zh-TW" dirty="0" smtClean="0"/>
              <a:t>15</a:t>
            </a:r>
            <a:r>
              <a:rPr lang="zh-TW" altLang="en-US" dirty="0" smtClean="0"/>
              <a:t>分</a:t>
            </a:r>
          </a:p>
          <a:p>
            <a:pPr>
              <a:buFont typeface="Arial" pitchFamily="34" charset="0"/>
              <a:buNone/>
            </a:pPr>
            <a:r>
              <a:rPr lang="zh-TW" altLang="en-US" dirty="0" smtClean="0">
                <a:latin typeface="Calibri" pitchFamily="34" charset="0"/>
                <a:ea typeface="新細明體" pitchFamily="18" charset="-120"/>
              </a:rPr>
              <a:t>   </a:t>
            </a:r>
            <a:r>
              <a:rPr lang="zh-TW" altLang="en-US" dirty="0" smtClean="0">
                <a:latin typeface="Calibri" pitchFamily="34" charset="0"/>
                <a:hlinkClick r:id="rId2" action="ppaction://hlinkfile"/>
              </a:rPr>
              <a:t>授權高中職依學校發展需求訂定之。</a:t>
            </a:r>
            <a:endParaRPr lang="en-US" altLang="zh-TW" dirty="0" smtClean="0">
              <a:latin typeface="Calibri" pitchFamily="34" charset="0"/>
            </a:endParaRPr>
          </a:p>
          <a:p>
            <a:pPr>
              <a:buFont typeface="Arial" pitchFamily="34" charset="0"/>
              <a:buNone/>
            </a:pPr>
            <a:r>
              <a:rPr lang="zh-TW" altLang="en-US" dirty="0">
                <a:latin typeface="Calibri" pitchFamily="34" charset="0"/>
              </a:rPr>
              <a:t> </a:t>
            </a:r>
            <a:r>
              <a:rPr lang="zh-TW" altLang="en-US" dirty="0" smtClean="0">
                <a:latin typeface="Calibri" pitchFamily="34" charset="0"/>
              </a:rPr>
              <a:t>   可參閱各高中職網頁</a:t>
            </a:r>
            <a:endParaRPr lang="zh-TW" altLang="en-US" dirty="0" smtClean="0"/>
          </a:p>
          <a:p>
            <a:pPr>
              <a:buFont typeface="Arial" pitchFamily="34" charset="0"/>
              <a:buNone/>
            </a:pPr>
            <a:r>
              <a:rPr lang="zh-TW" altLang="en-US" dirty="0" smtClean="0"/>
              <a:t>  </a:t>
            </a:r>
            <a:r>
              <a:rPr lang="zh-TW" altLang="en-US" dirty="0" smtClean="0">
                <a:latin typeface="Calibri" pitchFamily="34" charset="0"/>
                <a:ea typeface="新細明體" pitchFamily="18" charset="-120"/>
              </a:rPr>
              <a:t> </a:t>
            </a:r>
          </a:p>
        </p:txBody>
      </p:sp>
    </p:spTree>
    <p:extLst>
      <p:ext uri="{BB962C8B-B14F-4D97-AF65-F5344CB8AC3E}">
        <p14:creationId xmlns:p14="http://schemas.microsoft.com/office/powerpoint/2010/main" val="1698875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395288" y="692150"/>
            <a:ext cx="8229600" cy="1143000"/>
          </a:xfrm>
        </p:spPr>
        <p:txBody>
          <a:bodyPr/>
          <a:lstStyle/>
          <a:p>
            <a:r>
              <a:rPr lang="en-US" altLang="zh-TW" sz="6000" dirty="0" smtClean="0">
                <a:latin typeface="Calibri" pitchFamily="34" charset="0"/>
              </a:rPr>
              <a:t>3.</a:t>
            </a:r>
            <a:r>
              <a:rPr lang="zh-TW" altLang="en-US" sz="6000" dirty="0" smtClean="0">
                <a:latin typeface="Calibri" pitchFamily="34" charset="0"/>
              </a:rPr>
              <a:t>扶助弱勢</a:t>
            </a:r>
            <a:r>
              <a:rPr lang="en-US" altLang="zh-TW" sz="6000" dirty="0" smtClean="0">
                <a:latin typeface="Calibri" pitchFamily="34" charset="0"/>
              </a:rPr>
              <a:t>(3</a:t>
            </a:r>
            <a:r>
              <a:rPr lang="zh-TW" altLang="en-US" sz="6000" dirty="0" smtClean="0">
                <a:latin typeface="Calibri" pitchFamily="34" charset="0"/>
              </a:rPr>
              <a:t>分</a:t>
            </a:r>
            <a:r>
              <a:rPr lang="en-US" altLang="zh-TW" sz="6000" dirty="0" smtClean="0">
                <a:latin typeface="Calibri" pitchFamily="34" charset="0"/>
              </a:rPr>
              <a:t>)</a:t>
            </a:r>
            <a:r>
              <a:rPr lang="en-US" altLang="zh-TW" dirty="0" smtClean="0">
                <a:latin typeface="Calibri" pitchFamily="34" charset="0"/>
                <a:ea typeface="新細明體" pitchFamily="18" charset="-120"/>
              </a:rPr>
              <a:t> </a:t>
            </a:r>
          </a:p>
        </p:txBody>
      </p:sp>
      <p:sp>
        <p:nvSpPr>
          <p:cNvPr id="51203" name="Rectangle 3"/>
          <p:cNvSpPr>
            <a:spLocks noGrp="1"/>
          </p:cNvSpPr>
          <p:nvPr>
            <p:ph type="body" idx="1"/>
          </p:nvPr>
        </p:nvSpPr>
        <p:spPr>
          <a:xfrm>
            <a:off x="900113" y="1916113"/>
            <a:ext cx="7786687" cy="4210050"/>
          </a:xfrm>
        </p:spPr>
        <p:txBody>
          <a:bodyPr/>
          <a:lstStyle/>
          <a:p>
            <a:pPr>
              <a:buFont typeface="Arial" pitchFamily="34" charset="0"/>
              <a:buNone/>
            </a:pPr>
            <a:r>
              <a:rPr lang="zh-TW" altLang="en-US" sz="4000" dirty="0" smtClean="0"/>
              <a:t>計算標準</a:t>
            </a:r>
            <a:r>
              <a:rPr lang="en-US" altLang="zh-TW" sz="4000" dirty="0" smtClean="0"/>
              <a:t>:</a:t>
            </a:r>
            <a:r>
              <a:rPr lang="zh-TW" altLang="en-US" sz="4000" dirty="0" smtClean="0"/>
              <a:t>領有低收證明者</a:t>
            </a:r>
            <a:r>
              <a:rPr lang="en-US" altLang="zh-TW" sz="4000" dirty="0" smtClean="0"/>
              <a:t>3</a:t>
            </a:r>
            <a:r>
              <a:rPr lang="zh-TW" altLang="en-US" sz="4000" dirty="0" smtClean="0"/>
              <a:t>分</a:t>
            </a:r>
          </a:p>
          <a:p>
            <a:pPr>
              <a:buFont typeface="Arial" pitchFamily="34" charset="0"/>
              <a:buNone/>
            </a:pPr>
            <a:endParaRPr lang="zh-TW" altLang="en-US" sz="4000" dirty="0" smtClean="0"/>
          </a:p>
        </p:txBody>
      </p:sp>
      <p:sp>
        <p:nvSpPr>
          <p:cNvPr id="104501" name="Oval 53"/>
          <p:cNvSpPr>
            <a:spLocks noChangeArrowheads="1"/>
          </p:cNvSpPr>
          <p:nvPr/>
        </p:nvSpPr>
        <p:spPr bwMode="auto">
          <a:xfrm>
            <a:off x="4356100" y="4090060"/>
            <a:ext cx="3311525" cy="1690957"/>
          </a:xfrm>
          <a:prstGeom prst="ellipse">
            <a:avLst/>
          </a:prstGeom>
          <a:solidFill>
            <a:srgbClr val="CCFFFF"/>
          </a:solidFill>
          <a:ln w="9525">
            <a:solidFill>
              <a:schemeClr val="tx1"/>
            </a:solidFill>
            <a:round/>
            <a:headEnd/>
            <a:tailEnd/>
          </a:ln>
          <a:effectLst>
            <a:prstShdw prst="shdw17" dist="17961" dir="2700000">
              <a:schemeClr val="tx1">
                <a:gamma/>
                <a:shade val="60000"/>
                <a:invGamma/>
              </a:schemeClr>
            </a:prstShdw>
          </a:effectLst>
        </p:spPr>
        <p:txBody>
          <a:bodyPr lIns="90000" tIns="46800" rIns="90000" bIns="46800" anchor="ctr">
            <a:spAutoFit/>
          </a:bodyPr>
          <a:lstStyle/>
          <a:p>
            <a:pPr algn="ctr">
              <a:defRPr/>
            </a:pPr>
            <a:r>
              <a:rPr lang="zh-TW" altLang="zh-TW" sz="2400" b="1" dirty="0"/>
              <a:t>  </a:t>
            </a:r>
            <a:r>
              <a:rPr lang="zh-TW" altLang="zh-TW" sz="2400" b="1" dirty="0">
                <a:latin typeface="標楷體" pitchFamily="65" charset="-120"/>
                <a:ea typeface="標楷體" pitchFamily="65" charset="-120"/>
              </a:rPr>
              <a:t>照顧弱勢</a:t>
            </a:r>
            <a:endParaRPr lang="zh-TW" altLang="en-US" sz="2400" b="1" dirty="0">
              <a:latin typeface="標楷體" pitchFamily="65" charset="-120"/>
              <a:ea typeface="標楷體" pitchFamily="65" charset="-120"/>
            </a:endParaRPr>
          </a:p>
          <a:p>
            <a:pPr algn="ctr">
              <a:defRPr/>
            </a:pPr>
            <a:r>
              <a:rPr lang="zh-TW" altLang="en-US" sz="2400" b="1" dirty="0">
                <a:latin typeface="標楷體" pitchFamily="65" charset="-120"/>
                <a:ea typeface="標楷體" pitchFamily="65" charset="-120"/>
              </a:rPr>
              <a:t>教育機會均等</a:t>
            </a:r>
          </a:p>
          <a:p>
            <a:pPr algn="ctr">
              <a:defRPr/>
            </a:pPr>
            <a:r>
              <a:rPr lang="zh-TW" altLang="en-US" sz="2400" b="1" dirty="0">
                <a:latin typeface="標楷體" pitchFamily="65" charset="-120"/>
                <a:ea typeface="標楷體" pitchFamily="65" charset="-120"/>
              </a:rPr>
              <a:t>兼顧社會正義</a:t>
            </a:r>
            <a:r>
              <a:rPr lang="zh-TW" altLang="en-US" dirty="0"/>
              <a:t> </a:t>
            </a:r>
          </a:p>
        </p:txBody>
      </p:sp>
      <p:sp>
        <p:nvSpPr>
          <p:cNvPr id="51205" name="AutoShape 50"/>
          <p:cNvSpPr>
            <a:spLocks noChangeArrowheads="1"/>
          </p:cNvSpPr>
          <p:nvPr/>
        </p:nvSpPr>
        <p:spPr bwMode="auto">
          <a:xfrm>
            <a:off x="971550" y="4437063"/>
            <a:ext cx="3313113" cy="833437"/>
          </a:xfrm>
          <a:prstGeom prst="homePlate">
            <a:avLst>
              <a:gd name="adj" fmla="val 99381"/>
            </a:avLst>
          </a:prstGeom>
          <a:solidFill>
            <a:srgbClr val="A39AE6"/>
          </a:solidFill>
          <a:ln w="9525">
            <a:solidFill>
              <a:srgbClr val="363B13"/>
            </a:solidFill>
            <a:miter lim="800000"/>
            <a:headEnd/>
            <a:tailEnd/>
          </a:ln>
          <a:effectLst>
            <a:prstShdw prst="shdw17" dist="17961" dir="2700000">
              <a:srgbClr val="20230B"/>
            </a:prstShdw>
          </a:effectLst>
        </p:spPr>
        <p:txBody>
          <a:bodyPr lIns="90000" tIns="46800" rIns="90000" bIns="46800" anchor="ctr">
            <a:spAutoFit/>
          </a:bodyPr>
          <a:lstStyle/>
          <a:p>
            <a:pPr algn="ctr"/>
            <a:r>
              <a:rPr lang="zh-TW" altLang="en-US" sz="4800" b="1" dirty="0">
                <a:latin typeface="標楷體" pitchFamily="65" charset="-120"/>
                <a:ea typeface="標楷體" pitchFamily="65" charset="-120"/>
              </a:rPr>
              <a:t>扶助弱勢</a:t>
            </a:r>
          </a:p>
        </p:txBody>
      </p:sp>
    </p:spTree>
    <p:extLst>
      <p:ext uri="{BB962C8B-B14F-4D97-AF65-F5344CB8AC3E}">
        <p14:creationId xmlns:p14="http://schemas.microsoft.com/office/powerpoint/2010/main" val="13193540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468313" y="692150"/>
            <a:ext cx="8229600" cy="1143000"/>
          </a:xfrm>
        </p:spPr>
        <p:txBody>
          <a:bodyPr/>
          <a:lstStyle/>
          <a:p>
            <a:r>
              <a:rPr lang="zh-TW" altLang="en-US" sz="4800" smtClean="0">
                <a:latin typeface="Calibri" pitchFamily="34" charset="0"/>
              </a:rPr>
              <a:t>教育會考表現</a:t>
            </a:r>
            <a:r>
              <a:rPr lang="en-US" altLang="zh-TW" sz="4800" smtClean="0">
                <a:latin typeface="Calibri" pitchFamily="34" charset="0"/>
              </a:rPr>
              <a:t>(30</a:t>
            </a:r>
            <a:r>
              <a:rPr lang="zh-TW" altLang="en-US" sz="4800" smtClean="0">
                <a:latin typeface="Calibri" pitchFamily="34" charset="0"/>
              </a:rPr>
              <a:t>分</a:t>
            </a:r>
            <a:r>
              <a:rPr lang="en-US" altLang="zh-TW" sz="4800" smtClean="0">
                <a:latin typeface="Calibri" pitchFamily="34" charset="0"/>
              </a:rPr>
              <a:t>)</a:t>
            </a:r>
            <a:r>
              <a:rPr lang="en-US" altLang="zh-TW" smtClean="0">
                <a:latin typeface="Calibri" pitchFamily="34" charset="0"/>
                <a:ea typeface="新細明體" pitchFamily="18" charset="-120"/>
              </a:rPr>
              <a:t> </a:t>
            </a:r>
          </a:p>
        </p:txBody>
      </p:sp>
      <p:sp>
        <p:nvSpPr>
          <p:cNvPr id="52227" name="Rectangle 3"/>
          <p:cNvSpPr>
            <a:spLocks noGrp="1"/>
          </p:cNvSpPr>
          <p:nvPr>
            <p:ph type="body" idx="1"/>
          </p:nvPr>
        </p:nvSpPr>
        <p:spPr>
          <a:xfrm>
            <a:off x="457200" y="1628800"/>
            <a:ext cx="8229600" cy="5229199"/>
          </a:xfrm>
        </p:spPr>
        <p:txBody>
          <a:bodyPr/>
          <a:lstStyle/>
          <a:p>
            <a:pPr>
              <a:buFont typeface="Arial" pitchFamily="34" charset="0"/>
              <a:buNone/>
            </a:pPr>
            <a:r>
              <a:rPr lang="zh-TW" altLang="en-US" sz="3600" dirty="0" smtClean="0"/>
              <a:t>「精熟」者每科得</a:t>
            </a:r>
            <a:r>
              <a:rPr lang="en-US" altLang="zh-TW" sz="3600" dirty="0" smtClean="0"/>
              <a:t>6</a:t>
            </a:r>
            <a:r>
              <a:rPr lang="zh-TW" altLang="en-US" sz="3600" dirty="0" smtClean="0"/>
              <a:t>分</a:t>
            </a:r>
          </a:p>
          <a:p>
            <a:pPr>
              <a:buFont typeface="Arial" pitchFamily="34" charset="0"/>
              <a:buNone/>
            </a:pPr>
            <a:r>
              <a:rPr lang="zh-TW" altLang="en-US" sz="3600" dirty="0" smtClean="0"/>
              <a:t>「基礎」者每科得</a:t>
            </a:r>
            <a:r>
              <a:rPr lang="en-US" altLang="zh-TW" sz="3600" dirty="0" smtClean="0"/>
              <a:t>4</a:t>
            </a:r>
            <a:r>
              <a:rPr lang="zh-TW" altLang="en-US" sz="3600" dirty="0" smtClean="0"/>
              <a:t>分</a:t>
            </a:r>
          </a:p>
          <a:p>
            <a:pPr>
              <a:buFont typeface="Arial" pitchFamily="34" charset="0"/>
              <a:buNone/>
            </a:pPr>
            <a:r>
              <a:rPr lang="zh-TW" altLang="en-US" sz="3600" dirty="0" smtClean="0"/>
              <a:t>「待加強」者每科得</a:t>
            </a:r>
            <a:r>
              <a:rPr lang="en-US" altLang="zh-TW" sz="3600" dirty="0" smtClean="0"/>
              <a:t>2</a:t>
            </a:r>
            <a:r>
              <a:rPr lang="zh-TW" altLang="en-US" sz="3600" dirty="0" smtClean="0"/>
              <a:t>分</a:t>
            </a:r>
            <a:endParaRPr lang="en-US" altLang="zh-TW" sz="3600" dirty="0" smtClean="0"/>
          </a:p>
          <a:p>
            <a:pPr>
              <a:buFont typeface="Arial" pitchFamily="34" charset="0"/>
              <a:buNone/>
            </a:pPr>
            <a:r>
              <a:rPr lang="en-US" altLang="zh-TW" sz="3600" dirty="0" smtClean="0"/>
              <a:t> </a:t>
            </a:r>
            <a:r>
              <a:rPr lang="zh-TW" altLang="en-US" sz="3600" dirty="0" smtClean="0">
                <a:solidFill>
                  <a:srgbClr val="FF0000"/>
                </a:solidFill>
              </a:rPr>
              <a:t>英聽及數學非選擇題</a:t>
            </a:r>
            <a:r>
              <a:rPr lang="en-US" altLang="zh-TW" sz="3600" dirty="0" smtClean="0">
                <a:solidFill>
                  <a:srgbClr val="FF0000"/>
                </a:solidFill>
              </a:rPr>
              <a:t>104</a:t>
            </a:r>
            <a:r>
              <a:rPr lang="zh-TW" altLang="en-US" sz="3600" dirty="0" smtClean="0">
                <a:solidFill>
                  <a:srgbClr val="FF0000"/>
                </a:solidFill>
              </a:rPr>
              <a:t>學年度起計分</a:t>
            </a:r>
            <a:endParaRPr lang="zh-TW" altLang="en-US" sz="3600" dirty="0" smtClean="0">
              <a:solidFill>
                <a:srgbClr val="FF0000"/>
              </a:solidFill>
            </a:endParaRPr>
          </a:p>
        </p:txBody>
      </p:sp>
      <p:sp>
        <p:nvSpPr>
          <p:cNvPr id="117776" name="AutoShape 16"/>
          <p:cNvSpPr>
            <a:spLocks noChangeArrowheads="1"/>
          </p:cNvSpPr>
          <p:nvPr/>
        </p:nvSpPr>
        <p:spPr bwMode="auto">
          <a:xfrm>
            <a:off x="827088" y="4759627"/>
            <a:ext cx="3024187" cy="1565275"/>
          </a:xfrm>
          <a:prstGeom prst="homePlate">
            <a:avLst>
              <a:gd name="adj" fmla="val 48301"/>
            </a:avLst>
          </a:prstGeom>
          <a:solidFill>
            <a:srgbClr val="CA1502"/>
          </a:solidFill>
          <a:ln w="9525">
            <a:solidFill>
              <a:schemeClr val="tx1"/>
            </a:solidFill>
            <a:miter lim="800000"/>
            <a:headEnd/>
            <a:tailEnd/>
          </a:ln>
          <a:effectLst>
            <a:prstShdw prst="shdw17" dist="17961" dir="2700000">
              <a:schemeClr val="tx1">
                <a:gamma/>
                <a:shade val="60000"/>
                <a:invGamma/>
              </a:schemeClr>
            </a:prstShdw>
          </a:effectLst>
        </p:spPr>
        <p:txBody>
          <a:bodyPr lIns="90000" tIns="46800" rIns="90000" bIns="46800" anchor="ctr">
            <a:spAutoFit/>
          </a:bodyPr>
          <a:lstStyle/>
          <a:p>
            <a:pPr algn="ctr">
              <a:defRPr/>
            </a:pPr>
            <a:r>
              <a:rPr lang="zh-TW" altLang="en-US" sz="4800" dirty="0">
                <a:solidFill>
                  <a:schemeClr val="bg1"/>
                </a:solidFill>
                <a:latin typeface="標楷體" pitchFamily="65" charset="-120"/>
                <a:ea typeface="標楷體" pitchFamily="65" charset="-120"/>
              </a:rPr>
              <a:t>教育</a:t>
            </a:r>
          </a:p>
          <a:p>
            <a:pPr algn="ctr">
              <a:defRPr/>
            </a:pPr>
            <a:r>
              <a:rPr lang="zh-TW" altLang="en-US" sz="4800" dirty="0">
                <a:solidFill>
                  <a:schemeClr val="bg1"/>
                </a:solidFill>
                <a:latin typeface="標楷體" pitchFamily="65" charset="-120"/>
                <a:ea typeface="標楷體" pitchFamily="65" charset="-120"/>
              </a:rPr>
              <a:t>會考</a:t>
            </a:r>
          </a:p>
        </p:txBody>
      </p:sp>
      <p:sp>
        <p:nvSpPr>
          <p:cNvPr id="117777" name="Oval 17"/>
          <p:cNvSpPr>
            <a:spLocks noChangeArrowheads="1"/>
          </p:cNvSpPr>
          <p:nvPr/>
        </p:nvSpPr>
        <p:spPr bwMode="auto">
          <a:xfrm>
            <a:off x="3851275" y="4437112"/>
            <a:ext cx="4178300" cy="2210307"/>
          </a:xfrm>
          <a:prstGeom prst="ellipse">
            <a:avLst/>
          </a:prstGeom>
          <a:solidFill>
            <a:srgbClr val="A39AE6"/>
          </a:solidFill>
          <a:ln w="9525">
            <a:solidFill>
              <a:schemeClr val="hlink"/>
            </a:solidFill>
            <a:round/>
            <a:headEnd/>
            <a:tailEnd/>
          </a:ln>
          <a:effectLst>
            <a:prstShdw prst="shdw17" dist="17961" dir="2700000">
              <a:schemeClr val="hlink">
                <a:gamma/>
                <a:shade val="60000"/>
                <a:invGamma/>
              </a:schemeClr>
            </a:prstShdw>
          </a:effectLst>
        </p:spPr>
        <p:txBody>
          <a:bodyPr lIns="90000" tIns="46800" rIns="90000" bIns="46800" anchor="ctr">
            <a:spAutoFit/>
          </a:bodyPr>
          <a:lstStyle/>
          <a:p>
            <a:pPr algn="ctr">
              <a:defRPr/>
            </a:pPr>
            <a:r>
              <a:rPr lang="zh-TW" altLang="zh-TW" sz="2400" b="1" dirty="0">
                <a:latin typeface="標楷體" pitchFamily="65" charset="-120"/>
                <a:ea typeface="標楷體" pitchFamily="65" charset="-120"/>
              </a:rPr>
              <a:t>維持國中畢業生的</a:t>
            </a:r>
            <a:endParaRPr lang="zh-TW" altLang="en-US" sz="2400" b="1" dirty="0">
              <a:latin typeface="標楷體" pitchFamily="65" charset="-120"/>
              <a:ea typeface="標楷體" pitchFamily="65" charset="-120"/>
            </a:endParaRPr>
          </a:p>
          <a:p>
            <a:pPr algn="ctr">
              <a:defRPr/>
            </a:pPr>
            <a:r>
              <a:rPr lang="zh-TW" altLang="zh-TW" sz="2400" b="1" dirty="0">
                <a:latin typeface="標楷體" pitchFamily="65" charset="-120"/>
                <a:ea typeface="標楷體" pitchFamily="65" charset="-120"/>
              </a:rPr>
              <a:t>基本素質</a:t>
            </a:r>
            <a:endParaRPr lang="zh-TW" altLang="en-US" sz="2400" b="1" dirty="0">
              <a:latin typeface="標楷體" pitchFamily="65" charset="-120"/>
              <a:ea typeface="標楷體" pitchFamily="65" charset="-120"/>
            </a:endParaRPr>
          </a:p>
          <a:p>
            <a:pPr algn="ctr">
              <a:defRPr/>
            </a:pPr>
            <a:r>
              <a:rPr kumimoji="0" lang="zh-TW" altLang="zh-TW" sz="2400" b="1" dirty="0">
                <a:latin typeface="標楷體" pitchFamily="65" charset="-120"/>
                <a:ea typeface="標楷體" pitchFamily="65" charset="-120"/>
              </a:rPr>
              <a:t>所占比重不得超過</a:t>
            </a:r>
            <a:endParaRPr kumimoji="0" lang="zh-TW" altLang="en-US" sz="2400" b="1" dirty="0">
              <a:latin typeface="標楷體" pitchFamily="65" charset="-120"/>
              <a:ea typeface="標楷體" pitchFamily="65" charset="-120"/>
            </a:endParaRPr>
          </a:p>
          <a:p>
            <a:pPr algn="ctr">
              <a:defRPr/>
            </a:pPr>
            <a:r>
              <a:rPr kumimoji="0" lang="zh-TW" altLang="zh-TW" sz="2400" b="1" dirty="0">
                <a:latin typeface="標楷體" pitchFamily="65" charset="-120"/>
                <a:ea typeface="標楷體" pitchFamily="65" charset="-120"/>
              </a:rPr>
              <a:t>三分之一</a:t>
            </a:r>
            <a:endParaRPr kumimoji="0"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33341619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31640" y="415920"/>
            <a:ext cx="6552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kumimoji="0" lang="zh-TW" altLang="en-US" sz="3200" b="1" dirty="0" smtClean="0">
                <a:solidFill>
                  <a:srgbClr val="0000FF"/>
                </a:solidFill>
                <a:latin typeface="Arial" pitchFamily="34" charset="0"/>
                <a:ea typeface="標楷體" pitchFamily="65" charset="-120"/>
              </a:rPr>
              <a:t>花蓮區超額比序項目積分對照表</a:t>
            </a:r>
            <a:endParaRPr kumimoji="0" lang="zh-TW" altLang="en-US" sz="3200" b="1" dirty="0" smtClean="0">
              <a:solidFill>
                <a:srgbClr val="FF0000"/>
              </a:solidFill>
              <a:latin typeface="Arial" pitchFamily="34" charset="0"/>
              <a:ea typeface="標楷體" pitchFamily="65" charset="-120"/>
            </a:endParaRPr>
          </a:p>
        </p:txBody>
      </p:sp>
      <p:graphicFrame>
        <p:nvGraphicFramePr>
          <p:cNvPr id="110595" name="Group 3"/>
          <p:cNvGraphicFramePr>
            <a:graphicFrameLocks noGrp="1"/>
          </p:cNvGraphicFramePr>
          <p:nvPr>
            <p:extLst>
              <p:ext uri="{D42A27DB-BD31-4B8C-83A1-F6EECF244321}">
                <p14:modId xmlns:p14="http://schemas.microsoft.com/office/powerpoint/2010/main" val="1255921925"/>
              </p:ext>
            </p:extLst>
          </p:nvPr>
        </p:nvGraphicFramePr>
        <p:xfrm>
          <a:off x="755328" y="1193222"/>
          <a:ext cx="7705351" cy="5620154"/>
        </p:xfrm>
        <a:graphic>
          <a:graphicData uri="http://schemas.openxmlformats.org/drawingml/2006/table">
            <a:tbl>
              <a:tblPr/>
              <a:tblGrid>
                <a:gridCol w="2191360"/>
                <a:gridCol w="3190876"/>
                <a:gridCol w="2323115"/>
              </a:tblGrid>
              <a:tr h="404317">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CC3300"/>
                          </a:solidFill>
                          <a:effectLst/>
                          <a:latin typeface="標楷體" pitchFamily="65" charset="-120"/>
                          <a:ea typeface="標楷體" pitchFamily="65" charset="-120"/>
                          <a:cs typeface="Tahoma" pitchFamily="34" charset="0"/>
                        </a:rPr>
                        <a:t>項目配分</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CC3300"/>
                          </a:solidFill>
                          <a:effectLst/>
                          <a:latin typeface="標楷體" pitchFamily="65" charset="-120"/>
                          <a:ea typeface="標楷體" pitchFamily="65" charset="-120"/>
                          <a:cs typeface="Tahoma" pitchFamily="34" charset="0"/>
                        </a:rPr>
                        <a:t>項目</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smtClean="0">
                          <a:ln>
                            <a:noFill/>
                          </a:ln>
                          <a:solidFill>
                            <a:srgbClr val="CC3300"/>
                          </a:solidFill>
                          <a:effectLst/>
                          <a:latin typeface="標楷體" pitchFamily="65" charset="-120"/>
                          <a:ea typeface="標楷體" pitchFamily="65" charset="-120"/>
                          <a:cs typeface="Tahoma" pitchFamily="34" charset="0"/>
                        </a:rPr>
                        <a:t>採計上限</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27780">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8000"/>
                          </a:solidFill>
                          <a:effectLst/>
                          <a:latin typeface="標楷體" pitchFamily="65" charset="-120"/>
                          <a:ea typeface="標楷體" pitchFamily="65" charset="-120"/>
                        </a:rPr>
                        <a:t>適性輔導</a:t>
                      </a:r>
                    </a:p>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2400" b="1" i="0" u="none" strike="noStrike" cap="none" normalizeH="0" baseline="0" dirty="0" smtClean="0">
                          <a:ln>
                            <a:noFill/>
                          </a:ln>
                          <a:solidFill>
                            <a:srgbClr val="008000"/>
                          </a:solidFill>
                          <a:effectLst/>
                          <a:latin typeface="標楷體" pitchFamily="65" charset="-120"/>
                          <a:ea typeface="標楷體" pitchFamily="65" charset="-120"/>
                        </a:rPr>
                        <a:t>(</a:t>
                      </a:r>
                      <a:r>
                        <a:rPr kumimoji="0" lang="zh-TW" altLang="en-US" sz="2400" b="1" i="0" u="none" strike="noStrike" cap="none" normalizeH="0" baseline="0" dirty="0" smtClean="0">
                          <a:ln>
                            <a:noFill/>
                          </a:ln>
                          <a:solidFill>
                            <a:srgbClr val="008000"/>
                          </a:solidFill>
                          <a:effectLst/>
                          <a:latin typeface="標楷體" pitchFamily="65" charset="-120"/>
                          <a:ea typeface="標楷體" pitchFamily="65" charset="-120"/>
                        </a:rPr>
                        <a:t>上限</a:t>
                      </a:r>
                      <a:r>
                        <a:rPr kumimoji="0" lang="en-US" altLang="zh-TW" sz="2400" b="1" i="0" u="none" strike="noStrike" cap="none" normalizeH="0" baseline="0" dirty="0" smtClean="0">
                          <a:ln>
                            <a:noFill/>
                          </a:ln>
                          <a:solidFill>
                            <a:srgbClr val="008000"/>
                          </a:solidFill>
                          <a:effectLst/>
                          <a:latin typeface="標楷體" pitchFamily="65" charset="-120"/>
                          <a:ea typeface="標楷體" pitchFamily="65" charset="-120"/>
                        </a:rPr>
                        <a:t>20</a:t>
                      </a:r>
                      <a:r>
                        <a:rPr kumimoji="0" lang="zh-TW" altLang="en-US" sz="2400" b="1" i="0" u="none" strike="noStrike" cap="none" normalizeH="0" baseline="0" dirty="0" smtClean="0">
                          <a:ln>
                            <a:noFill/>
                          </a:ln>
                          <a:solidFill>
                            <a:srgbClr val="008000"/>
                          </a:solidFill>
                          <a:effectLst/>
                          <a:latin typeface="標楷體" pitchFamily="65" charset="-120"/>
                          <a:ea typeface="標楷體" pitchFamily="65" charset="-120"/>
                        </a:rPr>
                        <a:t>分</a:t>
                      </a:r>
                      <a:r>
                        <a:rPr kumimoji="0" lang="en-US" altLang="zh-TW" sz="2400" b="1" i="0" u="none" strike="noStrike" cap="none" normalizeH="0" baseline="0" dirty="0" smtClean="0">
                          <a:ln>
                            <a:noFill/>
                          </a:ln>
                          <a:solidFill>
                            <a:srgbClr val="008000"/>
                          </a:solidFill>
                          <a:effectLst/>
                          <a:latin typeface="標楷體" pitchFamily="65" charset="-120"/>
                          <a:ea typeface="標楷體" pitchFamily="65" charset="-120"/>
                        </a:rPr>
                        <a:t>)</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FF3300"/>
                          </a:solidFill>
                          <a:effectLst/>
                          <a:latin typeface="標楷體" pitchFamily="65" charset="-120"/>
                          <a:ea typeface="標楷體" pitchFamily="65" charset="-120"/>
                          <a:cs typeface="Tahoma" pitchFamily="34" charset="0"/>
                        </a:rPr>
                        <a:t>志願序</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2400" b="1" i="0" u="none" strike="noStrike" cap="none" normalizeH="0" baseline="0" dirty="0" smtClean="0">
                          <a:ln>
                            <a:noFill/>
                          </a:ln>
                          <a:solidFill>
                            <a:srgbClr val="FF0000"/>
                          </a:solidFill>
                          <a:effectLst/>
                          <a:latin typeface="標楷體" pitchFamily="65" charset="-120"/>
                          <a:ea typeface="標楷體" pitchFamily="65" charset="-120"/>
                          <a:cs typeface="Tahoma" pitchFamily="34" charset="0"/>
                        </a:rPr>
                        <a:t>20</a:t>
                      </a:r>
                      <a:r>
                        <a:rPr kumimoji="0" lang="zh-TW" altLang="en-US" sz="2400" b="1" i="0" u="none" strike="noStrike" cap="none" normalizeH="0" baseline="0" dirty="0" smtClean="0">
                          <a:ln>
                            <a:noFill/>
                          </a:ln>
                          <a:solidFill>
                            <a:srgbClr val="FF0000"/>
                          </a:solidFill>
                          <a:effectLst/>
                          <a:latin typeface="標楷體" pitchFamily="65" charset="-120"/>
                          <a:ea typeface="標楷體" pitchFamily="65" charset="-120"/>
                          <a:cs typeface="Tahoma" pitchFamily="34" charset="0"/>
                        </a:rPr>
                        <a:t>分</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04317">
                <a:tc rowSpan="6">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8000"/>
                          </a:solidFill>
                          <a:effectLst/>
                          <a:latin typeface="標楷體" pitchFamily="65" charset="-120"/>
                          <a:ea typeface="標楷體" pitchFamily="65" charset="-120"/>
                          <a:cs typeface="Tahoma" pitchFamily="34" charset="0"/>
                        </a:rPr>
                        <a:t>多元學習表現</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8000"/>
                          </a:solidFill>
                          <a:effectLst/>
                          <a:latin typeface="標楷體" pitchFamily="65" charset="-120"/>
                          <a:ea typeface="標楷體" pitchFamily="65" charset="-120"/>
                          <a:cs typeface="Tahoma" pitchFamily="34" charset="0"/>
                        </a:rPr>
                        <a:t>（上限</a:t>
                      </a:r>
                      <a:r>
                        <a:rPr kumimoji="0" lang="en-US" altLang="zh-TW" sz="2400" b="1" i="0" u="none" strike="noStrike" cap="none" normalizeH="0" baseline="0" dirty="0" smtClean="0">
                          <a:ln>
                            <a:noFill/>
                          </a:ln>
                          <a:solidFill>
                            <a:srgbClr val="008000"/>
                          </a:solidFill>
                          <a:effectLst/>
                          <a:latin typeface="標楷體" pitchFamily="65" charset="-120"/>
                          <a:ea typeface="標楷體" pitchFamily="65" charset="-120"/>
                          <a:cs typeface="Tahoma" pitchFamily="34" charset="0"/>
                        </a:rPr>
                        <a:t>47</a:t>
                      </a:r>
                      <a:r>
                        <a:rPr kumimoji="0" lang="zh-TW" altLang="en-US" sz="2400" b="1" i="0" u="none" strike="noStrike" cap="none" normalizeH="0" baseline="0" dirty="0" smtClean="0">
                          <a:ln>
                            <a:noFill/>
                          </a:ln>
                          <a:solidFill>
                            <a:srgbClr val="008000"/>
                          </a:solidFill>
                          <a:effectLst/>
                          <a:latin typeface="標楷體" pitchFamily="65" charset="-120"/>
                          <a:ea typeface="標楷體" pitchFamily="65" charset="-120"/>
                          <a:cs typeface="Tahoma" pitchFamily="34" charset="0"/>
                        </a:rPr>
                        <a:t>分）</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0000"/>
                          </a:solidFill>
                          <a:effectLst/>
                          <a:latin typeface="標楷體" pitchFamily="65" charset="-120"/>
                          <a:ea typeface="標楷體" pitchFamily="65" charset="-120"/>
                          <a:cs typeface="Tahoma" pitchFamily="34" charset="0"/>
                        </a:rPr>
                        <a:t>均衡學習</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rPr>
                        <a:t>15</a:t>
                      </a: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rPr>
                        <a:t>分</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04317">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0000"/>
                          </a:solidFill>
                          <a:effectLst/>
                          <a:latin typeface="標楷體" pitchFamily="65" charset="-120"/>
                          <a:ea typeface="標楷體" pitchFamily="65" charset="-120"/>
                          <a:cs typeface="Tahoma" pitchFamily="34" charset="0"/>
                        </a:rPr>
                        <a:t>獎懲紀錄</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2400" b="1" i="0" u="none" strike="noStrike" cap="none" normalizeH="0" baseline="0" dirty="0" smtClean="0">
                          <a:ln>
                            <a:noFill/>
                          </a:ln>
                          <a:solidFill>
                            <a:srgbClr val="000000"/>
                          </a:solidFill>
                          <a:effectLst/>
                          <a:latin typeface="標楷體" pitchFamily="65" charset="-120"/>
                          <a:ea typeface="標楷體" pitchFamily="65" charset="-120"/>
                          <a:cs typeface="Tahoma" pitchFamily="34" charset="0"/>
                        </a:rPr>
                        <a:t>9</a:t>
                      </a:r>
                      <a:r>
                        <a:rPr kumimoji="0" lang="zh-TW" altLang="en-US" sz="2400" b="1" i="0" u="none" strike="noStrike" cap="none" normalizeH="0" baseline="0" dirty="0" smtClean="0">
                          <a:ln>
                            <a:noFill/>
                          </a:ln>
                          <a:solidFill>
                            <a:srgbClr val="000000"/>
                          </a:solidFill>
                          <a:effectLst/>
                          <a:latin typeface="標楷體" pitchFamily="65" charset="-120"/>
                          <a:ea typeface="標楷體" pitchFamily="65" charset="-120"/>
                          <a:cs typeface="Tahoma" pitchFamily="34" charset="0"/>
                        </a:rPr>
                        <a:t>分</a:t>
                      </a:r>
                      <a:endPar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endParaRP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04317">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0000"/>
                          </a:solidFill>
                          <a:effectLst/>
                          <a:latin typeface="標楷體" pitchFamily="65" charset="-120"/>
                          <a:ea typeface="標楷體" pitchFamily="65" charset="-120"/>
                          <a:cs typeface="Tahoma" pitchFamily="34" charset="0"/>
                        </a:rPr>
                        <a:t>幹部表現</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rPr>
                        <a:t>9</a:t>
                      </a: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rPr>
                        <a:t>分</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04317">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0000"/>
                          </a:solidFill>
                          <a:effectLst/>
                          <a:latin typeface="標楷體" pitchFamily="65" charset="-120"/>
                          <a:ea typeface="標楷體" pitchFamily="65" charset="-120"/>
                          <a:cs typeface="Tahoma" pitchFamily="34" charset="0"/>
                        </a:rPr>
                        <a:t>競賽表現</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2400" b="1" i="0" u="none" strike="noStrike" cap="none" normalizeH="0" baseline="0" dirty="0" smtClean="0">
                          <a:ln>
                            <a:noFill/>
                          </a:ln>
                          <a:solidFill>
                            <a:srgbClr val="000000"/>
                          </a:solidFill>
                          <a:effectLst/>
                          <a:latin typeface="標楷體" pitchFamily="65" charset="-120"/>
                          <a:ea typeface="標楷體" pitchFamily="65" charset="-120"/>
                          <a:cs typeface="Tahoma" pitchFamily="34" charset="0"/>
                        </a:rPr>
                        <a:t>15</a:t>
                      </a:r>
                      <a:r>
                        <a:rPr kumimoji="0" lang="zh-TW" altLang="en-US" sz="2400" b="1" i="0" u="none" strike="noStrike" cap="none" normalizeH="0" baseline="0" dirty="0" smtClean="0">
                          <a:ln>
                            <a:noFill/>
                          </a:ln>
                          <a:solidFill>
                            <a:srgbClr val="000000"/>
                          </a:solidFill>
                          <a:effectLst/>
                          <a:latin typeface="標楷體" pitchFamily="65" charset="-120"/>
                          <a:ea typeface="標楷體" pitchFamily="65" charset="-120"/>
                          <a:cs typeface="Tahoma" pitchFamily="34" charset="0"/>
                        </a:rPr>
                        <a:t>分</a:t>
                      </a:r>
                      <a:endPar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endParaRP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03433">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rPr>
                        <a:t>體適能</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rPr>
                        <a:t>9</a:t>
                      </a: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rPr>
                        <a:t>分</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04317">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rPr>
                        <a:t>其他</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rPr>
                        <a:t>15</a:t>
                      </a: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ahoma" pitchFamily="34" charset="0"/>
                        </a:rPr>
                        <a:t>分</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27697">
                <a:tc gridSpan="2">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8000"/>
                          </a:solidFill>
                          <a:effectLst/>
                          <a:latin typeface="標楷體" pitchFamily="65" charset="-120"/>
                          <a:ea typeface="標楷體" pitchFamily="65" charset="-120"/>
                          <a:cs typeface="Tahoma" pitchFamily="34" charset="0"/>
                        </a:rPr>
                        <a:t>扶助弱勢</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TW" sz="2400" b="1" i="0" u="none" strike="noStrike" cap="none" normalizeH="0" baseline="0" dirty="0" smtClean="0">
                          <a:ln>
                            <a:noFill/>
                          </a:ln>
                          <a:solidFill>
                            <a:srgbClr val="000099"/>
                          </a:solidFill>
                          <a:effectLst/>
                          <a:latin typeface="標楷體" pitchFamily="65" charset="-120"/>
                          <a:ea typeface="標楷體" pitchFamily="65" charset="-120"/>
                        </a:rPr>
                        <a:t>3</a:t>
                      </a:r>
                      <a:r>
                        <a:rPr kumimoji="0" lang="zh-TW" altLang="en-US" sz="2400" b="1" i="0" u="none" strike="noStrike" cap="none" normalizeH="0" baseline="0" dirty="0" smtClean="0">
                          <a:ln>
                            <a:noFill/>
                          </a:ln>
                          <a:solidFill>
                            <a:srgbClr val="000099"/>
                          </a:solidFill>
                          <a:effectLst/>
                          <a:latin typeface="標楷體" pitchFamily="65" charset="-120"/>
                          <a:ea typeface="標楷體" pitchFamily="65" charset="-120"/>
                        </a:rPr>
                        <a:t>分</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94487">
                <a:tc gridSpan="2">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8000"/>
                          </a:solidFill>
                          <a:effectLst/>
                          <a:latin typeface="標楷體" pitchFamily="65" charset="-120"/>
                          <a:ea typeface="標楷體" pitchFamily="65" charset="-120"/>
                          <a:cs typeface="Tahoma" pitchFamily="34" charset="0"/>
                        </a:rPr>
                        <a:t>教育會考表現（上限</a:t>
                      </a:r>
                      <a:r>
                        <a:rPr kumimoji="0" lang="en-US" altLang="zh-TW" sz="2400" b="1" i="0" u="none" strike="noStrike" cap="none" normalizeH="0" baseline="0" dirty="0" smtClean="0">
                          <a:ln>
                            <a:noFill/>
                          </a:ln>
                          <a:solidFill>
                            <a:srgbClr val="008000"/>
                          </a:solidFill>
                          <a:effectLst/>
                          <a:latin typeface="標楷體" pitchFamily="65" charset="-120"/>
                          <a:ea typeface="標楷體" pitchFamily="65" charset="-120"/>
                          <a:cs typeface="Tahoma" pitchFamily="34" charset="0"/>
                        </a:rPr>
                        <a:t>30</a:t>
                      </a:r>
                      <a:r>
                        <a:rPr kumimoji="0" lang="zh-TW" altLang="en-US" sz="2400" b="1" i="0" u="none" strike="noStrike" cap="none" normalizeH="0" baseline="0" dirty="0" smtClean="0">
                          <a:ln>
                            <a:noFill/>
                          </a:ln>
                          <a:solidFill>
                            <a:srgbClr val="008000"/>
                          </a:solidFill>
                          <a:effectLst/>
                          <a:latin typeface="標楷體" pitchFamily="65" charset="-120"/>
                          <a:ea typeface="標楷體" pitchFamily="65" charset="-120"/>
                          <a:cs typeface="Tahoma" pitchFamily="34" charset="0"/>
                        </a:rPr>
                        <a:t>分）</a:t>
                      </a: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0099"/>
                          </a:solidFill>
                          <a:effectLst/>
                          <a:latin typeface="標楷體" pitchFamily="65" charset="-120"/>
                          <a:ea typeface="標楷體" pitchFamily="65" charset="-120"/>
                          <a:cs typeface="Tahoma" pitchFamily="34" charset="0"/>
                        </a:rPr>
                        <a:t>單科</a:t>
                      </a:r>
                      <a:r>
                        <a:rPr kumimoji="0" lang="en-US" altLang="zh-TW" sz="2400" b="1" i="0" u="none" strike="noStrike" cap="none" normalizeH="0" baseline="0" dirty="0" smtClean="0">
                          <a:ln>
                            <a:noFill/>
                          </a:ln>
                          <a:solidFill>
                            <a:srgbClr val="000099"/>
                          </a:solidFill>
                          <a:effectLst/>
                          <a:latin typeface="標楷體" pitchFamily="65" charset="-120"/>
                          <a:ea typeface="標楷體" pitchFamily="65" charset="-120"/>
                          <a:cs typeface="Tahoma" pitchFamily="34" charset="0"/>
                        </a:rPr>
                        <a:t>6</a:t>
                      </a:r>
                      <a:r>
                        <a:rPr kumimoji="0" lang="zh-TW" altLang="en-US" sz="2400" b="1" i="0" u="none" strike="noStrike" cap="none" normalizeH="0" baseline="0" dirty="0" smtClean="0">
                          <a:ln>
                            <a:noFill/>
                          </a:ln>
                          <a:solidFill>
                            <a:srgbClr val="000099"/>
                          </a:solidFill>
                          <a:effectLst/>
                          <a:latin typeface="標楷體" pitchFamily="65" charset="-120"/>
                          <a:ea typeface="標楷體" pitchFamily="65" charset="-120"/>
                          <a:cs typeface="Tahoma" pitchFamily="34" charset="0"/>
                        </a:rPr>
                        <a:t>分</a:t>
                      </a:r>
                      <a:endParaRPr kumimoji="0" lang="zh-TW" altLang="en-US" sz="2400" b="1" i="0" u="none" strike="noStrike" cap="none" normalizeH="0" baseline="0" dirty="0" smtClean="0">
                        <a:ln>
                          <a:noFill/>
                        </a:ln>
                        <a:solidFill>
                          <a:srgbClr val="000099"/>
                        </a:solidFill>
                        <a:effectLst/>
                        <a:latin typeface="標楷體" pitchFamily="65" charset="-120"/>
                        <a:ea typeface="標楷體" pitchFamily="65"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zh-TW" altLang="en-US" sz="2400" b="1" i="0" u="none" strike="noStrike" cap="none" normalizeH="0" baseline="0" dirty="0" smtClean="0">
                          <a:ln>
                            <a:noFill/>
                          </a:ln>
                          <a:solidFill>
                            <a:srgbClr val="000099"/>
                          </a:solidFill>
                          <a:effectLst/>
                          <a:latin typeface="標楷體" pitchFamily="65" charset="-120"/>
                          <a:ea typeface="標楷體" pitchFamily="65" charset="-120"/>
                          <a:cs typeface="Tahoma" pitchFamily="34" charset="0"/>
                        </a:rPr>
                        <a:t>五科</a:t>
                      </a:r>
                      <a:r>
                        <a:rPr kumimoji="0" lang="en-US" altLang="zh-TW" sz="2400" b="1" i="0" u="none" strike="noStrike" cap="none" normalizeH="0" baseline="0" dirty="0" smtClean="0">
                          <a:ln>
                            <a:noFill/>
                          </a:ln>
                          <a:solidFill>
                            <a:srgbClr val="000099"/>
                          </a:solidFill>
                          <a:effectLst/>
                          <a:latin typeface="標楷體" pitchFamily="65" charset="-120"/>
                          <a:ea typeface="標楷體" pitchFamily="65" charset="-120"/>
                          <a:cs typeface="Tahoma" pitchFamily="34" charset="0"/>
                        </a:rPr>
                        <a:t>30</a:t>
                      </a:r>
                      <a:r>
                        <a:rPr kumimoji="0" lang="zh-TW" altLang="en-US" sz="2400" b="1" i="0" u="none" strike="noStrike" cap="none" normalizeH="0" baseline="0" dirty="0" smtClean="0">
                          <a:ln>
                            <a:noFill/>
                          </a:ln>
                          <a:solidFill>
                            <a:srgbClr val="000099"/>
                          </a:solidFill>
                          <a:effectLst/>
                          <a:latin typeface="標楷體" pitchFamily="65" charset="-120"/>
                          <a:ea typeface="標楷體" pitchFamily="65" charset="-120"/>
                          <a:cs typeface="Tahoma" pitchFamily="34" charset="0"/>
                        </a:rPr>
                        <a:t>分</a:t>
                      </a:r>
                      <a:endParaRPr kumimoji="0" lang="zh-TW" altLang="en-US" sz="2400" b="1" i="0" u="none" strike="noStrike" cap="none" normalizeH="0" baseline="0" dirty="0" smtClean="0">
                        <a:ln>
                          <a:noFill/>
                        </a:ln>
                        <a:solidFill>
                          <a:srgbClr val="000099"/>
                        </a:solidFill>
                        <a:effectLst/>
                        <a:latin typeface="標楷體" pitchFamily="65" charset="-120"/>
                        <a:ea typeface="標楷體" pitchFamily="65" charset="-120"/>
                      </a:endParaRPr>
                    </a:p>
                  </a:txBody>
                  <a:tcPr marT="45714" marB="45714"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794378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2"/>
          <p:cNvSpPr>
            <a:spLocks noChangeArrowheads="1"/>
          </p:cNvSpPr>
          <p:nvPr/>
        </p:nvSpPr>
        <p:spPr bwMode="auto">
          <a:xfrm>
            <a:off x="323528" y="908720"/>
            <a:ext cx="8208963" cy="5414303"/>
          </a:xfrm>
          <a:prstGeom prst="rect">
            <a:avLst/>
          </a:prstGeom>
          <a:solidFill>
            <a:srgbClr val="AEC5E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000"/>
              </a:lnSpc>
            </a:pPr>
            <a:r>
              <a:rPr lang="zh-TW" altLang="zh-TW" sz="2800" b="1" dirty="0">
                <a:solidFill>
                  <a:srgbClr val="CA1502"/>
                </a:solidFill>
                <a:latin typeface="標楷體" pitchFamily="65" charset="-120"/>
                <a:ea typeface="標楷體" pitchFamily="65" charset="-120"/>
              </a:rPr>
              <a:t>比序順次</a:t>
            </a:r>
          </a:p>
          <a:p>
            <a:pPr>
              <a:lnSpc>
                <a:spcPts val="3500"/>
              </a:lnSpc>
            </a:pPr>
            <a:r>
              <a:rPr lang="zh-TW" altLang="zh-TW" sz="2400" b="1" dirty="0">
                <a:latin typeface="標楷體" pitchFamily="65" charset="-120"/>
                <a:ea typeface="標楷體" pitchFamily="65" charset="-120"/>
              </a:rPr>
              <a:t>第一順次：適性輔導、多元學習表現</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含</a:t>
            </a:r>
            <a:r>
              <a:rPr lang="zh-TW" altLang="zh-TW" sz="2400" b="1" dirty="0">
                <a:latin typeface="標楷體" pitchFamily="65" charset="-120"/>
                <a:ea typeface="標楷體" pitchFamily="65" charset="-120"/>
              </a:rPr>
              <a:t>均衡學習 、獎勵紀  </a:t>
            </a:r>
            <a:endParaRPr lang="zh-TW" altLang="en-US" sz="2400" b="1" dirty="0">
              <a:latin typeface="標楷體" pitchFamily="65" charset="-120"/>
              <a:ea typeface="標楷體" pitchFamily="65" charset="-120"/>
            </a:endParaRPr>
          </a:p>
          <a:p>
            <a:pPr>
              <a:lnSpc>
                <a:spcPts val="3500"/>
              </a:lnSpc>
            </a:pPr>
            <a:r>
              <a:rPr lang="zh-TW" altLang="zh-TW" sz="2400" b="1" dirty="0">
                <a:latin typeface="標楷體" pitchFamily="65" charset="-120"/>
                <a:ea typeface="標楷體" pitchFamily="65" charset="-120"/>
              </a:rPr>
              <a:t>          錄、幹部表現、競賽表現、體適能、其他</a:t>
            </a:r>
            <a:r>
              <a:rPr lang="en-US" altLang="zh-TW" sz="2400" b="1" dirty="0">
                <a:latin typeface="標楷體" pitchFamily="65" charset="-120"/>
                <a:ea typeface="標楷體" pitchFamily="65" charset="-120"/>
              </a:rPr>
              <a:t>)</a:t>
            </a:r>
            <a:r>
              <a:rPr lang="zh-TW" altLang="zh-TW" sz="2400" b="1" dirty="0">
                <a:latin typeface="標楷體" pitchFamily="65" charset="-120"/>
                <a:ea typeface="標楷體" pitchFamily="65" charset="-120"/>
              </a:rPr>
              <a:t>、扶 </a:t>
            </a:r>
            <a:endParaRPr lang="zh-TW" altLang="en-US" sz="2400" b="1" dirty="0">
              <a:latin typeface="標楷體" pitchFamily="65" charset="-120"/>
              <a:ea typeface="標楷體" pitchFamily="65" charset="-120"/>
            </a:endParaRPr>
          </a:p>
          <a:p>
            <a:pPr>
              <a:lnSpc>
                <a:spcPts val="3500"/>
              </a:lnSpc>
            </a:pPr>
            <a:r>
              <a:rPr lang="zh-TW" altLang="zh-TW" sz="2400" b="1" dirty="0">
                <a:latin typeface="標楷體" pitchFamily="65" charset="-120"/>
                <a:ea typeface="標楷體" pitchFamily="65" charset="-120"/>
              </a:rPr>
              <a:t>          助弱勢與國中教育會考之總積分進行比序。</a:t>
            </a:r>
          </a:p>
          <a:p>
            <a:pPr>
              <a:lnSpc>
                <a:spcPts val="3500"/>
              </a:lnSpc>
            </a:pPr>
            <a:r>
              <a:rPr lang="zh-TW" altLang="zh-TW" sz="2400" b="1" dirty="0">
                <a:latin typeface="標楷體" pitchFamily="65" charset="-120"/>
                <a:ea typeface="標楷體" pitchFamily="65" charset="-120"/>
              </a:rPr>
              <a:t>第二順次：第一順次比序同分，則依適性輔導，進行比序。</a:t>
            </a:r>
          </a:p>
          <a:p>
            <a:pPr>
              <a:lnSpc>
                <a:spcPts val="3500"/>
              </a:lnSpc>
            </a:pPr>
            <a:r>
              <a:rPr lang="zh-TW" altLang="zh-TW" sz="2400" b="1" dirty="0">
                <a:latin typeface="標楷體" pitchFamily="65" charset="-120"/>
                <a:ea typeface="標楷體" pitchFamily="65" charset="-120"/>
              </a:rPr>
              <a:t>第三順次：第二順次比序同分，則依多元學習表現比序。</a:t>
            </a:r>
          </a:p>
          <a:p>
            <a:pPr>
              <a:lnSpc>
                <a:spcPts val="3500"/>
              </a:lnSpc>
            </a:pPr>
            <a:r>
              <a:rPr lang="zh-TW" altLang="zh-TW" sz="2400" b="1" dirty="0">
                <a:latin typeface="標楷體" pitchFamily="65" charset="-120"/>
                <a:ea typeface="標楷體" pitchFamily="65" charset="-120"/>
              </a:rPr>
              <a:t>第四順次：第三順次比序同分，則依扶助弱勢進行比序。</a:t>
            </a:r>
          </a:p>
          <a:p>
            <a:pPr>
              <a:lnSpc>
                <a:spcPts val="3500"/>
              </a:lnSpc>
            </a:pPr>
            <a:r>
              <a:rPr lang="zh-TW" altLang="zh-TW" sz="2400" b="1" dirty="0">
                <a:latin typeface="標楷體" pitchFamily="65" charset="-120"/>
                <a:ea typeface="標楷體" pitchFamily="65" charset="-120"/>
              </a:rPr>
              <a:t>第五順次：第四順次比序同分，則依國中教育會考</a:t>
            </a:r>
            <a:r>
              <a:rPr lang="zh-TW" altLang="en-US" sz="2400" b="1" dirty="0">
                <a:latin typeface="標楷體" pitchFamily="65" charset="-120"/>
                <a:ea typeface="標楷體" pitchFamily="65" charset="-120"/>
              </a:rPr>
              <a:t>表現</a:t>
            </a:r>
            <a:r>
              <a:rPr lang="zh-TW" altLang="zh-TW" sz="2400" b="1" dirty="0">
                <a:latin typeface="標楷體" pitchFamily="65" charset="-120"/>
                <a:ea typeface="標楷體" pitchFamily="65" charset="-120"/>
              </a:rPr>
              <a:t>進行</a:t>
            </a:r>
            <a:endParaRPr lang="en-US" altLang="zh-TW" sz="2400" b="1" dirty="0">
              <a:latin typeface="標楷體" pitchFamily="65" charset="-120"/>
              <a:ea typeface="標楷體" pitchFamily="65" charset="-120"/>
            </a:endParaRPr>
          </a:p>
          <a:p>
            <a:pPr>
              <a:lnSpc>
                <a:spcPts val="3500"/>
              </a:lnSpc>
            </a:pPr>
            <a:r>
              <a:rPr lang="zh-TW" altLang="en-US" sz="2400" b="1" dirty="0">
                <a:latin typeface="標楷體" pitchFamily="65" charset="-120"/>
                <a:ea typeface="標楷體" pitchFamily="65" charset="-120"/>
              </a:rPr>
              <a:t>          </a:t>
            </a:r>
            <a:r>
              <a:rPr lang="zh-TW" altLang="zh-TW" sz="2400" b="1" dirty="0">
                <a:latin typeface="標楷體" pitchFamily="65" charset="-120"/>
                <a:ea typeface="標楷體" pitchFamily="65" charset="-120"/>
              </a:rPr>
              <a:t>比序</a:t>
            </a:r>
            <a:r>
              <a:rPr lang="zh-TW" altLang="zh-TW" sz="2400" b="1" dirty="0" smtClean="0">
                <a:latin typeface="標楷體" pitchFamily="65" charset="-120"/>
                <a:ea typeface="標楷體" pitchFamily="65" charset="-120"/>
              </a:rPr>
              <a:t>。</a:t>
            </a:r>
            <a:endParaRPr lang="en-US" altLang="zh-TW" sz="2400" b="1" dirty="0">
              <a:latin typeface="標楷體" pitchFamily="65" charset="-120"/>
              <a:ea typeface="標楷體" pitchFamily="65" charset="-120"/>
            </a:endParaRPr>
          </a:p>
          <a:p>
            <a:pPr>
              <a:lnSpc>
                <a:spcPts val="3500"/>
              </a:lnSpc>
            </a:pPr>
            <a:r>
              <a:rPr lang="zh-TW" altLang="en-US" sz="2400" b="1" dirty="0" smtClean="0">
                <a:latin typeface="標楷體" pitchFamily="65" charset="-120"/>
                <a:ea typeface="標楷體" pitchFamily="65" charset="-120"/>
              </a:rPr>
              <a:t>第六順次</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第五順次</a:t>
            </a:r>
            <a:r>
              <a:rPr lang="zh-TW" altLang="en-US" sz="2400" b="1" dirty="0">
                <a:solidFill>
                  <a:srgbClr val="FF0000"/>
                </a:solidFill>
                <a:latin typeface="標楷體" pitchFamily="65" charset="-120"/>
                <a:ea typeface="標楷體" pitchFamily="65" charset="-120"/>
              </a:rPr>
              <a:t>比序同分，則依國中教育</a:t>
            </a:r>
            <a:r>
              <a:rPr lang="zh-TW" altLang="en-US" sz="2400" b="1" dirty="0" smtClean="0">
                <a:solidFill>
                  <a:srgbClr val="FF0000"/>
                </a:solidFill>
                <a:latin typeface="標楷體" pitchFamily="65" charset="-120"/>
                <a:ea typeface="標楷體" pitchFamily="65" charset="-120"/>
              </a:rPr>
              <a:t>會考</a:t>
            </a:r>
            <a:r>
              <a:rPr lang="zh-TW" altLang="en-US" sz="2400" b="1" dirty="0">
                <a:solidFill>
                  <a:srgbClr val="FF0000"/>
                </a:solidFill>
                <a:latin typeface="標楷體" pitchFamily="65" charset="-120"/>
                <a:ea typeface="標楷體" pitchFamily="65" charset="-120"/>
              </a:rPr>
              <a:t>各科</a:t>
            </a:r>
            <a:r>
              <a:rPr lang="zh-TW" altLang="en-US" sz="2400" b="1" dirty="0" smtClean="0">
                <a:solidFill>
                  <a:srgbClr val="FF0000"/>
                </a:solidFill>
                <a:latin typeface="標楷體" pitchFamily="65" charset="-120"/>
                <a:ea typeface="標楷體" pitchFamily="65" charset="-120"/>
              </a:rPr>
              <a:t>成績</a:t>
            </a:r>
            <a:endParaRPr lang="en-US" altLang="zh-TW" sz="2400" b="1" dirty="0" smtClean="0">
              <a:solidFill>
                <a:srgbClr val="FF0000"/>
              </a:solidFill>
              <a:latin typeface="標楷體" pitchFamily="65" charset="-120"/>
              <a:ea typeface="標楷體" pitchFamily="65" charset="-120"/>
            </a:endParaRPr>
          </a:p>
          <a:p>
            <a:pPr>
              <a:lnSpc>
                <a:spcPts val="3500"/>
              </a:lnSpc>
            </a:pPr>
            <a:r>
              <a:rPr lang="zh-TW" altLang="en-US" sz="2400" b="1" dirty="0">
                <a:solidFill>
                  <a:srgbClr val="FF0000"/>
                </a:solidFill>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         進行比序，依序為</a:t>
            </a:r>
            <a:r>
              <a:rPr lang="en-US" altLang="zh-TW" sz="2400" b="1" dirty="0" smtClean="0">
                <a:solidFill>
                  <a:srgbClr val="FF0000"/>
                </a:solidFill>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寫作測驗</a:t>
            </a:r>
            <a:r>
              <a:rPr lang="zh-TW" altLang="en-US" sz="2400" b="1" dirty="0" smtClean="0">
                <a:solidFill>
                  <a:srgbClr val="FF0000"/>
                </a:solidFill>
                <a:latin typeface="標楷體" pitchFamily="65" charset="-120"/>
                <a:ea typeface="標楷體" pitchFamily="65" charset="-120"/>
              </a:rPr>
              <a:t>科目</a:t>
            </a:r>
            <a:r>
              <a:rPr lang="zh-TW" altLang="en-US" sz="2400" b="1" dirty="0">
                <a:solidFill>
                  <a:srgbClr val="FF0000"/>
                </a:solidFill>
                <a:latin typeface="標楷體" pitchFamily="65" charset="-120"/>
                <a:ea typeface="標楷體" pitchFamily="65" charset="-120"/>
              </a:rPr>
              <a:t>、</a:t>
            </a:r>
            <a:r>
              <a:rPr lang="zh-TW" altLang="en-US" sz="2400" b="1" dirty="0" smtClean="0">
                <a:solidFill>
                  <a:srgbClr val="FF0000"/>
                </a:solidFill>
                <a:latin typeface="標楷體" pitchFamily="65" charset="-120"/>
                <a:ea typeface="標楷體" pitchFamily="65" charset="-120"/>
              </a:rPr>
              <a:t>國文</a:t>
            </a:r>
            <a:r>
              <a:rPr lang="zh-TW" altLang="en-US" sz="2400" b="1" dirty="0">
                <a:solidFill>
                  <a:srgbClr val="FF0000"/>
                </a:solidFill>
                <a:latin typeface="標楷體" pitchFamily="65" charset="-120"/>
                <a:ea typeface="標楷體" pitchFamily="65" charset="-120"/>
              </a:rPr>
              <a:t>、數學</a:t>
            </a:r>
            <a:r>
              <a:rPr lang="zh-TW" altLang="en-US" sz="2400" b="1" dirty="0" smtClean="0">
                <a:solidFill>
                  <a:srgbClr val="FF0000"/>
                </a:solidFill>
                <a:latin typeface="標楷體" pitchFamily="65" charset="-120"/>
                <a:ea typeface="標楷體" pitchFamily="65" charset="-120"/>
              </a:rPr>
              <a:t>、</a:t>
            </a:r>
            <a:endParaRPr lang="en-US" altLang="zh-TW" sz="2400" b="1" dirty="0" smtClean="0">
              <a:solidFill>
                <a:srgbClr val="FF0000"/>
              </a:solidFill>
              <a:latin typeface="標楷體" pitchFamily="65" charset="-120"/>
              <a:ea typeface="標楷體" pitchFamily="65" charset="-120"/>
            </a:endParaRPr>
          </a:p>
          <a:p>
            <a:pPr>
              <a:lnSpc>
                <a:spcPts val="3500"/>
              </a:lnSpc>
            </a:pPr>
            <a:r>
              <a:rPr lang="zh-TW" altLang="en-US" sz="2400" b="1" dirty="0">
                <a:solidFill>
                  <a:srgbClr val="FF0000"/>
                </a:solidFill>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         英語</a:t>
            </a:r>
            <a:r>
              <a:rPr lang="zh-TW" altLang="en-US" sz="2400" b="1" dirty="0">
                <a:solidFill>
                  <a:srgbClr val="FF0000"/>
                </a:solidFill>
                <a:latin typeface="標楷體" pitchFamily="65" charset="-120"/>
                <a:ea typeface="標楷體" pitchFamily="65" charset="-120"/>
              </a:rPr>
              <a:t>、社會、</a:t>
            </a:r>
            <a:r>
              <a:rPr lang="zh-TW" altLang="en-US" sz="2400" b="1" dirty="0" smtClean="0">
                <a:solidFill>
                  <a:srgbClr val="FF0000"/>
                </a:solidFill>
                <a:latin typeface="標楷體" pitchFamily="65" charset="-120"/>
                <a:ea typeface="標楷體" pitchFamily="65" charset="-120"/>
              </a:rPr>
              <a:t>自然。</a:t>
            </a:r>
            <a:r>
              <a:rPr lang="en-US" altLang="zh-TW" sz="2400" b="1" dirty="0" smtClean="0">
                <a:solidFill>
                  <a:srgbClr val="FF0000"/>
                </a:solidFill>
                <a:latin typeface="標楷體" pitchFamily="65" charset="-120"/>
                <a:ea typeface="標楷體" pitchFamily="65" charset="-120"/>
              </a:rPr>
              <a:t>(12/27)</a:t>
            </a:r>
            <a:endParaRPr lang="zh-TW" altLang="en-US" sz="2400"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10104787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755650" y="908050"/>
            <a:ext cx="777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zh-TW" sz="3200" b="1">
                <a:solidFill>
                  <a:srgbClr val="C00000"/>
                </a:solidFill>
                <a:latin typeface="標楷體" pitchFamily="65" charset="-120"/>
                <a:ea typeface="標楷體" pitchFamily="65" charset="-120"/>
              </a:rPr>
              <a:t>超額比序</a:t>
            </a:r>
            <a:r>
              <a:rPr lang="zh-TW" altLang="en-US" sz="3200" b="1">
                <a:solidFill>
                  <a:srgbClr val="C00000"/>
                </a:solidFill>
                <a:latin typeface="標楷體" pitchFamily="65" charset="-120"/>
                <a:ea typeface="標楷體" pitchFamily="65" charset="-120"/>
              </a:rPr>
              <a:t>操作細節</a:t>
            </a:r>
            <a:r>
              <a:rPr lang="en-US" altLang="zh-TW" sz="3200" b="1">
                <a:solidFill>
                  <a:srgbClr val="C00000"/>
                </a:solidFill>
                <a:latin typeface="標楷體" pitchFamily="65" charset="-120"/>
                <a:ea typeface="標楷體" pitchFamily="65" charset="-120"/>
              </a:rPr>
              <a:t>-</a:t>
            </a:r>
            <a:r>
              <a:rPr lang="zh-TW" altLang="en-US" sz="3200" b="1">
                <a:solidFill>
                  <a:srgbClr val="002060"/>
                </a:solidFill>
                <a:latin typeface="標楷體" pitchFamily="65" charset="-120"/>
                <a:ea typeface="標楷體" pitchFamily="65" charset="-120"/>
              </a:rPr>
              <a:t>多元學習表現採計原則</a:t>
            </a:r>
            <a:endParaRPr lang="zh-TW" altLang="en-US" sz="3200">
              <a:latin typeface="標楷體" pitchFamily="65" charset="-120"/>
              <a:ea typeface="標楷體" pitchFamily="65" charset="-120"/>
            </a:endParaRPr>
          </a:p>
        </p:txBody>
      </p:sp>
      <p:sp>
        <p:nvSpPr>
          <p:cNvPr id="54275" name="矩形 2"/>
          <p:cNvSpPr>
            <a:spLocks noChangeArrowheads="1"/>
          </p:cNvSpPr>
          <p:nvPr/>
        </p:nvSpPr>
        <p:spPr bwMode="auto">
          <a:xfrm>
            <a:off x="1042988" y="1628775"/>
            <a:ext cx="6553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150000"/>
              </a:lnSpc>
              <a:buFont typeface="Calibri" pitchFamily="34" charset="0"/>
              <a:buAutoNum type="arabicPeriod"/>
            </a:pPr>
            <a:r>
              <a:rPr lang="zh-TW" altLang="zh-TW" sz="2800" b="1" dirty="0">
                <a:solidFill>
                  <a:srgbClr val="002060"/>
                </a:solidFill>
                <a:latin typeface="標楷體" pitchFamily="65" charset="-120"/>
                <a:ea typeface="標楷體" pitchFamily="65" charset="-120"/>
              </a:rPr>
              <a:t>公平</a:t>
            </a:r>
            <a:r>
              <a:rPr lang="zh-TW" altLang="en-US" sz="2800" b="1" dirty="0">
                <a:solidFill>
                  <a:srgbClr val="002060"/>
                </a:solidFill>
                <a:latin typeface="標楷體" pitchFamily="65" charset="-120"/>
                <a:ea typeface="標楷體" pitchFamily="65" charset="-120"/>
              </a:rPr>
              <a:t>公正原則。</a:t>
            </a:r>
            <a:endParaRPr lang="en-US" altLang="zh-TW" sz="2800" b="1" dirty="0">
              <a:solidFill>
                <a:srgbClr val="002060"/>
              </a:solidFill>
              <a:latin typeface="標楷體" pitchFamily="65" charset="-120"/>
              <a:ea typeface="標楷體" pitchFamily="65" charset="-120"/>
            </a:endParaRPr>
          </a:p>
          <a:p>
            <a:pPr marL="457200" indent="-457200">
              <a:lnSpc>
                <a:spcPct val="150000"/>
              </a:lnSpc>
              <a:buFont typeface="Calibri" pitchFamily="34" charset="0"/>
              <a:buAutoNum type="arabicPeriod"/>
            </a:pPr>
            <a:r>
              <a:rPr lang="zh-TW" altLang="zh-TW" sz="2800" b="1" dirty="0">
                <a:solidFill>
                  <a:srgbClr val="002060"/>
                </a:solidFill>
                <a:latin typeface="標楷體" pitchFamily="65" charset="-120"/>
                <a:ea typeface="標楷體" pitchFamily="65" charset="-120"/>
              </a:rPr>
              <a:t>定義明確、採計明確、標準一致、流程簡化、程序完備及落實宣導等原則</a:t>
            </a:r>
            <a:r>
              <a:rPr lang="zh-TW" altLang="en-US" sz="2800" b="1" dirty="0">
                <a:solidFill>
                  <a:srgbClr val="002060"/>
                </a:solidFill>
                <a:latin typeface="標楷體" pitchFamily="65" charset="-120"/>
                <a:ea typeface="標楷體" pitchFamily="65" charset="-120"/>
              </a:rPr>
              <a:t>。</a:t>
            </a:r>
            <a:endParaRPr lang="en-US" altLang="zh-TW" sz="2800" b="1" dirty="0">
              <a:solidFill>
                <a:srgbClr val="002060"/>
              </a:solidFill>
              <a:latin typeface="標楷體" pitchFamily="65" charset="-120"/>
              <a:ea typeface="標楷體" pitchFamily="65" charset="-120"/>
            </a:endParaRPr>
          </a:p>
          <a:p>
            <a:pPr marL="457200" indent="-457200">
              <a:lnSpc>
                <a:spcPct val="150000"/>
              </a:lnSpc>
              <a:buFont typeface="Calibri" pitchFamily="34" charset="0"/>
              <a:buAutoNum type="arabicPeriod"/>
            </a:pPr>
            <a:r>
              <a:rPr lang="zh-TW" altLang="zh-TW" sz="2800" b="1" dirty="0">
                <a:solidFill>
                  <a:srgbClr val="002060"/>
                </a:solidFill>
                <a:latin typeface="標楷體" pitchFamily="65" charset="-120"/>
                <a:ea typeface="標楷體" pitchFamily="65" charset="-120"/>
              </a:rPr>
              <a:t>提供充足機會，維護每個學生公平參與的權益</a:t>
            </a:r>
            <a:r>
              <a:rPr lang="zh-TW" altLang="en-US" sz="2800" b="1" dirty="0">
                <a:solidFill>
                  <a:srgbClr val="002060"/>
                </a:solidFill>
                <a:latin typeface="標楷體" pitchFamily="65" charset="-120"/>
                <a:ea typeface="標楷體" pitchFamily="65" charset="-120"/>
              </a:rPr>
              <a:t>。</a:t>
            </a:r>
            <a:endParaRPr lang="en-US" altLang="zh-TW" sz="2800" b="1" dirty="0">
              <a:solidFill>
                <a:srgbClr val="002060"/>
              </a:solidFill>
              <a:latin typeface="標楷體" pitchFamily="65" charset="-120"/>
              <a:ea typeface="標楷體" pitchFamily="65" charset="-120"/>
            </a:endParaRPr>
          </a:p>
          <a:p>
            <a:pPr marL="457200" indent="-457200">
              <a:buFont typeface="Calibri" pitchFamily="34" charset="0"/>
              <a:buAutoNum type="arabicPeriod"/>
            </a:pPr>
            <a:r>
              <a:rPr lang="zh-TW" altLang="zh-TW" sz="2800" b="1" dirty="0">
                <a:solidFill>
                  <a:srgbClr val="002060"/>
                </a:solidFill>
                <a:latin typeface="標楷體" pitchFamily="65" charset="-120"/>
                <a:ea typeface="標楷體" pitchFamily="65" charset="-120"/>
              </a:rPr>
              <a:t>基本門檻，從優從寬認定</a:t>
            </a:r>
            <a:r>
              <a:rPr lang="zh-TW" altLang="en-US" sz="2800" b="1" dirty="0">
                <a:solidFill>
                  <a:srgbClr val="002060"/>
                </a:solidFill>
                <a:latin typeface="標楷體" pitchFamily="65" charset="-120"/>
                <a:ea typeface="標楷體" pitchFamily="65" charset="-120"/>
              </a:rPr>
              <a:t>。</a:t>
            </a:r>
            <a:endParaRPr lang="en-US" altLang="zh-TW" sz="28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4043019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F6413310-7DCB-4EF1-A791-C6A7BD4FB7FA}" type="slidenum">
              <a:rPr lang="zh-TW" altLang="en-US"/>
              <a:pPr>
                <a:defRPr/>
              </a:pPr>
              <a:t>69</a:t>
            </a:fld>
            <a:endParaRPr lang="zh-TW" altLang="en-US"/>
          </a:p>
        </p:txBody>
      </p:sp>
      <p:sp>
        <p:nvSpPr>
          <p:cNvPr id="55299" name="Rectangle 2"/>
          <p:cNvSpPr>
            <a:spLocks noGrp="1"/>
          </p:cNvSpPr>
          <p:nvPr>
            <p:ph type="title" idx="4294967295"/>
          </p:nvPr>
        </p:nvSpPr>
        <p:spPr>
          <a:xfrm>
            <a:off x="0" y="476250"/>
            <a:ext cx="4400550" cy="855663"/>
          </a:xfrm>
        </p:spPr>
        <p:txBody>
          <a:bodyPr/>
          <a:lstStyle/>
          <a:p>
            <a:pPr algn="l" eaLnBrk="1" hangingPunct="1"/>
            <a:r>
              <a:rPr kumimoji="1" lang="zh-TW" altLang="zh-TW" sz="3200" b="1" dirty="0" smtClean="0">
                <a:latin typeface="標楷體" pitchFamily="65" charset="-120"/>
                <a:ea typeface="標楷體" pitchFamily="65" charset="-120"/>
              </a:rPr>
              <a:t>三、特色招生</a:t>
            </a:r>
            <a:endParaRPr kumimoji="1" lang="zh-TW" altLang="zh-TW" sz="3200" dirty="0" smtClean="0">
              <a:latin typeface="標楷體" pitchFamily="65" charset="-120"/>
              <a:ea typeface="標楷體" pitchFamily="65" charset="-120"/>
            </a:endParaRPr>
          </a:p>
        </p:txBody>
      </p:sp>
      <p:pic>
        <p:nvPicPr>
          <p:cNvPr id="55300" name="橢圓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838"/>
            <a:ext cx="16573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4"/>
          <p:cNvSpPr txBox="1">
            <a:spLocks noChangeArrowheads="1"/>
          </p:cNvSpPr>
          <p:nvPr/>
        </p:nvSpPr>
        <p:spPr bwMode="auto">
          <a:xfrm>
            <a:off x="250825" y="3068638"/>
            <a:ext cx="13684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nSpc>
                <a:spcPct val="115000"/>
              </a:lnSpc>
              <a:spcBef>
                <a:spcPct val="20000"/>
              </a:spcBef>
            </a:pPr>
            <a:r>
              <a:rPr lang="zh-TW" altLang="en-US" sz="2600" b="1" dirty="0">
                <a:latin typeface="標楷體" pitchFamily="65" charset="-120"/>
                <a:ea typeface="標楷體" pitchFamily="65" charset="-120"/>
              </a:rPr>
              <a:t>特色招生規劃內容</a:t>
            </a:r>
          </a:p>
        </p:txBody>
      </p:sp>
      <p:sp>
        <p:nvSpPr>
          <p:cNvPr id="11" name="圓角矩形 10"/>
          <p:cNvSpPr>
            <a:spLocks noChangeArrowheads="1"/>
          </p:cNvSpPr>
          <p:nvPr/>
        </p:nvSpPr>
        <p:spPr bwMode="auto">
          <a:xfrm>
            <a:off x="2051050" y="2565400"/>
            <a:ext cx="6624638" cy="3506788"/>
          </a:xfrm>
          <a:prstGeom prst="roundRect">
            <a:avLst>
              <a:gd name="adj" fmla="val 16667"/>
            </a:avLst>
          </a:prstGeom>
          <a:solidFill>
            <a:srgbClr val="FFFF99"/>
          </a:solidFill>
          <a:ln w="9525" algn="ctr">
            <a:solidFill>
              <a:srgbClr val="008000"/>
            </a:solidFill>
            <a:round/>
            <a:headEnd/>
            <a:tailEnd/>
          </a:ln>
          <a:effectLst>
            <a:outerShdw blurRad="40000" dist="23000" dir="5400000" rotWithShape="0">
              <a:srgbClr val="000000">
                <a:alpha val="34999"/>
              </a:srgbClr>
            </a:outerShdw>
          </a:effectLst>
        </p:spPr>
        <p:txBody>
          <a:bodyPr>
            <a:spAutoFit/>
          </a:bodyPr>
          <a:lstStyle/>
          <a:p>
            <a:pPr marL="266700" indent="-266700">
              <a:lnSpc>
                <a:spcPts val="3000"/>
              </a:lnSpc>
              <a:buFontTx/>
              <a:buAutoNum type="arabicPeriod"/>
              <a:tabLst>
                <a:tab pos="3408363" algn="l"/>
              </a:tabLst>
              <a:defRPr/>
            </a:pPr>
            <a:r>
              <a:rPr lang="zh-TW" altLang="en-US" sz="2000" b="1" dirty="0">
                <a:solidFill>
                  <a:srgbClr val="FF0000"/>
                </a:solidFill>
                <a:latin typeface="標楷體" pitchFamily="65" charset="-120"/>
                <a:ea typeface="標楷體" pitchFamily="65" charset="-120"/>
              </a:rPr>
              <a:t>以班（科、組）為申請單位</a:t>
            </a:r>
            <a:r>
              <a:rPr lang="zh-TW" altLang="en-US" sz="2000" b="1" dirty="0">
                <a:latin typeface="標楷體" pitchFamily="65" charset="-120"/>
                <a:ea typeface="標楷體" pitchFamily="65" charset="-120"/>
              </a:rPr>
              <a:t>，</a:t>
            </a:r>
            <a:r>
              <a:rPr lang="zh-TW" altLang="en-US" sz="2000" b="1" dirty="0">
                <a:solidFill>
                  <a:srgbClr val="FF0000"/>
                </a:solidFill>
                <a:latin typeface="標楷體" pitchFamily="65" charset="-120"/>
                <a:ea typeface="標楷體" pitchFamily="65" charset="-120"/>
              </a:rPr>
              <a:t>測驗內容依特色課程內容規劃</a:t>
            </a:r>
            <a:r>
              <a:rPr lang="zh-TW" altLang="en-US" sz="2000" b="1" dirty="0">
                <a:latin typeface="標楷體" pitchFamily="65" charset="-120"/>
                <a:ea typeface="標楷體" pitchFamily="65" charset="-120"/>
              </a:rPr>
              <a:t>，</a:t>
            </a:r>
            <a:r>
              <a:rPr lang="zh-TW" altLang="en-US" sz="2000" b="1" dirty="0">
                <a:solidFill>
                  <a:srgbClr val="FF0000"/>
                </a:solidFill>
                <a:latin typeface="標楷體" pitchFamily="65" charset="-120"/>
                <a:ea typeface="標楷體" pitchFamily="65" charset="-120"/>
              </a:rPr>
              <a:t>同一類型應同日辦理</a:t>
            </a:r>
            <a:r>
              <a:rPr lang="zh-TW" altLang="en-US" sz="2000" dirty="0">
                <a:latin typeface="標楷體" pitchFamily="65" charset="-120"/>
                <a:ea typeface="標楷體" pitchFamily="65" charset="-120"/>
              </a:rPr>
              <a:t>。</a:t>
            </a:r>
          </a:p>
          <a:p>
            <a:pPr marL="266700" indent="-266700">
              <a:lnSpc>
                <a:spcPts val="3000"/>
              </a:lnSpc>
              <a:buFontTx/>
              <a:buAutoNum type="arabicPeriod"/>
              <a:tabLst>
                <a:tab pos="3408363" algn="l"/>
              </a:tabLst>
              <a:defRPr/>
            </a:pPr>
            <a:r>
              <a:rPr lang="zh-TW" altLang="en-US" sz="2000" b="1" dirty="0">
                <a:latin typeface="標楷體" pitchFamily="65" charset="-120"/>
                <a:ea typeface="標楷體" pitchFamily="65" charset="-120"/>
              </a:rPr>
              <a:t>學校得依需求，將特色課程列為必</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選</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修課程，實施對象擴及全校學生</a:t>
            </a:r>
            <a:endParaRPr lang="zh-TW" altLang="en-US" sz="2000" dirty="0">
              <a:latin typeface="標楷體" pitchFamily="65" charset="-120"/>
              <a:ea typeface="標楷體" pitchFamily="65" charset="-120"/>
            </a:endParaRPr>
          </a:p>
          <a:p>
            <a:pPr marL="266700" indent="-266700">
              <a:lnSpc>
                <a:spcPts val="3000"/>
              </a:lnSpc>
              <a:buFontTx/>
              <a:buAutoNum type="arabicPeriod"/>
              <a:tabLst>
                <a:tab pos="3408363" algn="l"/>
              </a:tabLst>
              <a:defRPr/>
            </a:pPr>
            <a:r>
              <a:rPr lang="zh-TW" altLang="en-US" sz="2000" b="1" dirty="0">
                <a:latin typeface="標楷體" pitchFamily="65" charset="-120"/>
                <a:ea typeface="標楷體" pitchFamily="65" charset="-120"/>
              </a:rPr>
              <a:t>學校將特色招生成果函報主管機關備查，並對學生進行後續輔導與追蹤。</a:t>
            </a:r>
          </a:p>
          <a:p>
            <a:pPr marL="266700" indent="-266700">
              <a:lnSpc>
                <a:spcPts val="3000"/>
              </a:lnSpc>
              <a:buFontTx/>
              <a:buAutoNum type="arabicPeriod"/>
              <a:tabLst>
                <a:tab pos="3408363" algn="l"/>
              </a:tabLst>
              <a:defRPr/>
            </a:pPr>
            <a:r>
              <a:rPr lang="zh-TW" altLang="en-US" sz="2000" b="1" dirty="0">
                <a:solidFill>
                  <a:srgbClr val="FF0000"/>
                </a:solidFill>
                <a:latin typeface="標楷體" pitchFamily="65" charset="-120"/>
                <a:ea typeface="標楷體" pitchFamily="65" charset="-120"/>
              </a:rPr>
              <a:t>主管機關須評估特色招生對國中教學之影響</a:t>
            </a:r>
            <a:endParaRPr lang="zh-TW" altLang="en-US" sz="2000" b="1" dirty="0">
              <a:latin typeface="標楷體" pitchFamily="65" charset="-120"/>
              <a:ea typeface="標楷體" pitchFamily="65" charset="-120"/>
            </a:endParaRPr>
          </a:p>
          <a:p>
            <a:pPr marL="266700" indent="-266700">
              <a:lnSpc>
                <a:spcPts val="3000"/>
              </a:lnSpc>
              <a:buFontTx/>
              <a:buAutoNum type="arabicPeriod"/>
              <a:tabLst>
                <a:tab pos="3408363" algn="l"/>
              </a:tabLst>
              <a:defRPr/>
            </a:pPr>
            <a:r>
              <a:rPr lang="zh-TW" altLang="en-US" sz="2000" b="1" dirty="0">
                <a:latin typeface="標楷體" pitchFamily="65" charset="-120"/>
                <a:ea typeface="標楷體" pitchFamily="65" charset="-120"/>
              </a:rPr>
              <a:t>針對辦理情形不佳之學校，調整其特色招生名額</a:t>
            </a:r>
            <a:r>
              <a:rPr lang="zh-TW" altLang="en-US" sz="2000" b="1" dirty="0">
                <a:latin typeface="Arial" charset="0"/>
              </a:rPr>
              <a:t>。</a:t>
            </a:r>
            <a:endParaRPr lang="en-US" altLang="zh-TW" sz="2000" b="1" dirty="0">
              <a:latin typeface="Arial" charset="0"/>
            </a:endParaRPr>
          </a:p>
        </p:txBody>
      </p:sp>
      <p:sp>
        <p:nvSpPr>
          <p:cNvPr id="2" name="圓角矩形 10"/>
          <p:cNvSpPr>
            <a:spLocks noChangeArrowheads="1"/>
          </p:cNvSpPr>
          <p:nvPr/>
        </p:nvSpPr>
        <p:spPr bwMode="auto">
          <a:xfrm>
            <a:off x="2212975" y="1693863"/>
            <a:ext cx="5472113" cy="561975"/>
          </a:xfrm>
          <a:prstGeom prst="roundRect">
            <a:avLst>
              <a:gd name="adj" fmla="val 16667"/>
            </a:avLst>
          </a:prstGeom>
          <a:gradFill rotWithShape="1">
            <a:gsLst>
              <a:gs pos="0">
                <a:srgbClr val="97D5FF"/>
              </a:gs>
              <a:gs pos="100000">
                <a:schemeClr val="bg1"/>
              </a:gs>
            </a:gsLst>
            <a:lin ang="2700000" scaled="1"/>
          </a:gradFill>
          <a:ln w="9525" algn="ctr">
            <a:solidFill>
              <a:srgbClr val="008000"/>
            </a:solidFill>
            <a:round/>
            <a:headEnd/>
            <a:tailEnd/>
          </a:ln>
          <a:effectLst>
            <a:outerShdw blurRad="40000" dist="23000" dir="5400000" rotWithShape="0">
              <a:srgbClr val="000000">
                <a:alpha val="34999"/>
              </a:srgbClr>
            </a:outerShdw>
          </a:effectLst>
        </p:spPr>
        <p:txBody>
          <a:bodyPr>
            <a:spAutoFit/>
          </a:bodyPr>
          <a:lstStyle/>
          <a:p>
            <a:pPr>
              <a:lnSpc>
                <a:spcPct val="150000"/>
              </a:lnSpc>
              <a:spcBef>
                <a:spcPts val="1800"/>
              </a:spcBef>
              <a:spcAft>
                <a:spcPts val="0"/>
              </a:spcAft>
              <a:tabLst>
                <a:tab pos="3408363" algn="l"/>
              </a:tabLst>
              <a:defRPr/>
            </a:pPr>
            <a:r>
              <a:rPr lang="zh-TW" altLang="en-US" b="1" dirty="0">
                <a:solidFill>
                  <a:srgbClr val="FF0000"/>
                </a:solidFill>
                <a:latin typeface="標楷體" pitchFamily="65" charset="-120"/>
                <a:ea typeface="標楷體" pitchFamily="65" charset="-120"/>
              </a:rPr>
              <a:t>人才培育、適性發展、適性揚才等所設的入學管道</a:t>
            </a:r>
            <a:endParaRPr lang="en-US" altLang="zh-TW" b="1" dirty="0">
              <a:solidFill>
                <a:srgbClr val="FF0000"/>
              </a:solidFill>
              <a:latin typeface="標楷體" pitchFamily="65" charset="-120"/>
              <a:ea typeface="標楷體" pitchFamily="65" charset="-120"/>
            </a:endParaRPr>
          </a:p>
        </p:txBody>
      </p:sp>
      <p:sp>
        <p:nvSpPr>
          <p:cNvPr id="15" name="向右箭號 14"/>
          <p:cNvSpPr>
            <a:spLocks noChangeArrowheads="1"/>
          </p:cNvSpPr>
          <p:nvPr/>
        </p:nvSpPr>
        <p:spPr bwMode="auto">
          <a:xfrm>
            <a:off x="1692275" y="2636838"/>
            <a:ext cx="433388" cy="2595562"/>
          </a:xfrm>
          <a:prstGeom prst="rightArrow">
            <a:avLst>
              <a:gd name="adj1" fmla="val 55111"/>
              <a:gd name="adj2" fmla="val 62639"/>
            </a:avLst>
          </a:prstGeom>
          <a:solidFill>
            <a:schemeClr val="tx1"/>
          </a:solidFill>
          <a:ln w="38100" algn="ctr">
            <a:solidFill>
              <a:schemeClr val="bg1"/>
            </a:solidFill>
            <a:miter lim="800000"/>
            <a:headEnd/>
            <a:tailEnd/>
          </a:ln>
          <a:effectLst>
            <a:outerShdw blurRad="40000" dist="20000" dir="5400000" rotWithShape="0">
              <a:srgbClr val="000000">
                <a:alpha val="37999"/>
              </a:srgbClr>
            </a:outerShdw>
          </a:effectLst>
        </p:spPr>
        <p:txBody>
          <a:bodyPr/>
          <a:lstStyle/>
          <a:p>
            <a:pPr>
              <a:defRPr/>
            </a:pPr>
            <a:endParaRPr lang="zh-TW" altLang="en-US">
              <a:latin typeface="Arial" charset="0"/>
              <a:ea typeface="+mn-ea"/>
            </a:endParaRPr>
          </a:p>
        </p:txBody>
      </p:sp>
    </p:spTree>
    <p:extLst>
      <p:ext uri="{BB962C8B-B14F-4D97-AF65-F5344CB8AC3E}">
        <p14:creationId xmlns:p14="http://schemas.microsoft.com/office/powerpoint/2010/main" val="164588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3686C80E-05D0-4920-9F70-FE4F4A1D657D}" type="slidenum">
              <a:rPr lang="zh-TW" altLang="en-US" smtClean="0"/>
              <a:pPr eaLnBrk="1" hangingPunct="1"/>
              <a:t>7</a:t>
            </a:fld>
            <a:endParaRPr lang="zh-TW" altLang="en-US" smtClean="0"/>
          </a:p>
        </p:txBody>
      </p:sp>
      <p:sp>
        <p:nvSpPr>
          <p:cNvPr id="11267" name="標題 1"/>
          <p:cNvSpPr>
            <a:spLocks noGrp="1"/>
          </p:cNvSpPr>
          <p:nvPr>
            <p:ph type="title"/>
          </p:nvPr>
        </p:nvSpPr>
        <p:spPr/>
        <p:txBody>
          <a:bodyPr/>
          <a:lstStyle/>
          <a:p>
            <a:pPr eaLnBrk="1" hangingPunct="1"/>
            <a:r>
              <a:rPr lang="zh-TW" altLang="en-US" b="1" u="sng" smtClean="0">
                <a:solidFill>
                  <a:srgbClr val="000099"/>
                </a:solidFill>
              </a:rPr>
              <a:t>三、依據</a:t>
            </a:r>
            <a:r>
              <a:rPr lang="en-US" altLang="zh-TW" b="1" u="sng" smtClean="0">
                <a:solidFill>
                  <a:srgbClr val="000099"/>
                </a:solidFill>
              </a:rPr>
              <a:t>&amp;</a:t>
            </a:r>
            <a:r>
              <a:rPr lang="zh-TW" altLang="en-US" b="1" u="sng" smtClean="0">
                <a:solidFill>
                  <a:srgbClr val="000099"/>
                </a:solidFill>
              </a:rPr>
              <a:t>目標</a:t>
            </a:r>
          </a:p>
        </p:txBody>
      </p:sp>
      <p:sp>
        <p:nvSpPr>
          <p:cNvPr id="3" name="內容版面配置區 2"/>
          <p:cNvSpPr>
            <a:spLocks noGrp="1"/>
          </p:cNvSpPr>
          <p:nvPr>
            <p:ph idx="1"/>
          </p:nvPr>
        </p:nvSpPr>
        <p:spPr>
          <a:xfrm>
            <a:off x="474663" y="1455738"/>
            <a:ext cx="8229600" cy="2620962"/>
          </a:xfrm>
        </p:spPr>
        <p:txBody>
          <a:bodyPr rtlCol="0">
            <a:normAutofit/>
          </a:bodyPr>
          <a:lstStyle/>
          <a:p>
            <a:pPr eaLnBrk="1" fontAlgn="auto" hangingPunct="1">
              <a:lnSpc>
                <a:spcPts val="4200"/>
              </a:lnSpc>
              <a:spcAft>
                <a:spcPts val="0"/>
              </a:spcAft>
              <a:defRPr/>
            </a:pPr>
            <a:r>
              <a:rPr lang="zh-TW" altLang="en-US" b="1" u="sng" dirty="0">
                <a:solidFill>
                  <a:srgbClr val="000099"/>
                </a:solidFill>
                <a:effectLst>
                  <a:outerShdw blurRad="38100" dist="38100" dir="2700000" algn="tl">
                    <a:srgbClr val="000000">
                      <a:alpha val="43137"/>
                    </a:srgbClr>
                  </a:outerShdw>
                </a:effectLst>
              </a:rPr>
              <a:t>國民教育法</a:t>
            </a:r>
            <a:r>
              <a:rPr lang="zh-TW" altLang="en-US" b="1" dirty="0"/>
              <a:t>第</a:t>
            </a:r>
            <a:r>
              <a:rPr lang="en-US" altLang="zh-TW" b="1" dirty="0"/>
              <a:t>1</a:t>
            </a:r>
            <a:r>
              <a:rPr lang="zh-TW" altLang="en-US" b="1" dirty="0"/>
              <a:t>條：</a:t>
            </a:r>
            <a:r>
              <a:rPr lang="en-US" altLang="zh-TW" b="1" dirty="0"/>
              <a:t/>
            </a:r>
            <a:br>
              <a:rPr lang="en-US" altLang="zh-TW" b="1" dirty="0"/>
            </a:br>
            <a:r>
              <a:rPr lang="zh-TW" altLang="en-US" b="1" dirty="0"/>
              <a:t>國民教育依中華民國憲法第一百五十八條之規定，以養成</a:t>
            </a:r>
            <a:r>
              <a:rPr lang="zh-TW" altLang="en-US" b="1" u="sng" dirty="0">
                <a:solidFill>
                  <a:srgbClr val="FF0000"/>
                </a:solidFill>
                <a:effectLst>
                  <a:outerShdw blurRad="38100" dist="38100" dir="2700000" algn="tl">
                    <a:srgbClr val="000000">
                      <a:alpha val="43137"/>
                    </a:srgbClr>
                  </a:outerShdw>
                </a:effectLst>
              </a:rPr>
              <a:t>德、智、體、群、美五育均衡發展</a:t>
            </a:r>
            <a:r>
              <a:rPr lang="zh-TW" altLang="en-US" b="1" dirty="0"/>
              <a:t>之</a:t>
            </a:r>
            <a:r>
              <a:rPr lang="zh-TW" altLang="en-US" b="1" u="sng" dirty="0">
                <a:solidFill>
                  <a:srgbClr val="FF0000"/>
                </a:solidFill>
                <a:effectLst>
                  <a:outerShdw blurRad="38100" dist="38100" dir="2700000" algn="tl">
                    <a:srgbClr val="000000">
                      <a:alpha val="43137"/>
                    </a:srgbClr>
                  </a:outerShdw>
                </a:effectLst>
              </a:rPr>
              <a:t>健全國民</a:t>
            </a:r>
            <a:r>
              <a:rPr lang="zh-TW" altLang="en-US" b="1" dirty="0"/>
              <a:t>為宗旨</a:t>
            </a:r>
            <a:r>
              <a:rPr lang="zh-TW" altLang="en-US" b="1" dirty="0" smtClean="0"/>
              <a:t>。</a:t>
            </a:r>
            <a:endParaRPr lang="zh-TW" altLang="en-US" b="1" dirty="0"/>
          </a:p>
        </p:txBody>
      </p:sp>
      <p:sp>
        <p:nvSpPr>
          <p:cNvPr id="5" name="向下箭號 4"/>
          <p:cNvSpPr/>
          <p:nvPr/>
        </p:nvSpPr>
        <p:spPr>
          <a:xfrm>
            <a:off x="4356101" y="3933056"/>
            <a:ext cx="468313" cy="647700"/>
          </a:xfrm>
          <a:prstGeom prst="downArrow">
            <a:avLst/>
          </a:prstGeom>
          <a:gradFill flip="none" rotWithShape="1">
            <a:gsLst>
              <a:gs pos="47500">
                <a:srgbClr val="FFFF66"/>
              </a:gs>
              <a:gs pos="37000">
                <a:srgbClr val="FFC000"/>
              </a:gs>
              <a:gs pos="59000">
                <a:srgbClr val="FFC000"/>
              </a:gs>
            </a:gsLst>
            <a:lin ang="0" scaled="1"/>
            <a:tileRect/>
          </a:gra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223" name="內容版面配置區 2"/>
          <p:cNvSpPr txBox="1">
            <a:spLocks/>
          </p:cNvSpPr>
          <p:nvPr/>
        </p:nvSpPr>
        <p:spPr bwMode="auto">
          <a:xfrm>
            <a:off x="1044575" y="4868863"/>
            <a:ext cx="7561263" cy="1657350"/>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20000"/>
              </a:spcBef>
              <a:defRPr/>
            </a:pPr>
            <a:r>
              <a:rPr lang="zh-TW" altLang="en-US" sz="3600" b="1" dirty="0" smtClean="0">
                <a:solidFill>
                  <a:srgbClr val="000099"/>
                </a:solidFill>
                <a:latin typeface="標楷體" pitchFamily="65" charset="-120"/>
                <a:ea typeface="標楷體" pitchFamily="65" charset="-120"/>
              </a:rPr>
              <a:t>適性發展</a:t>
            </a:r>
            <a:r>
              <a:rPr lang="en-US" altLang="zh-TW" sz="3600" b="1" dirty="0" smtClean="0">
                <a:solidFill>
                  <a:srgbClr val="CC0099"/>
                </a:solidFill>
                <a:effectLst>
                  <a:outerShdw blurRad="38100" dist="38100" dir="2700000" algn="tl">
                    <a:srgbClr val="000000">
                      <a:alpha val="43137"/>
                    </a:srgbClr>
                  </a:outerShdw>
                </a:effectLst>
                <a:latin typeface="標楷體" pitchFamily="65" charset="-120"/>
                <a:ea typeface="標楷體" pitchFamily="65" charset="-120"/>
                <a:sym typeface="Wingdings" pitchFamily="2" charset="2"/>
              </a:rPr>
              <a:t></a:t>
            </a:r>
            <a:r>
              <a:rPr lang="zh-TW" altLang="en-US" sz="3600" b="1" dirty="0" smtClean="0">
                <a:solidFill>
                  <a:srgbClr val="000099"/>
                </a:solidFill>
                <a:latin typeface="標楷體" pitchFamily="65" charset="-120"/>
                <a:ea typeface="標楷體" pitchFamily="65" charset="-120"/>
              </a:rPr>
              <a:t>適性入學</a:t>
            </a:r>
            <a:r>
              <a:rPr lang="en-US" altLang="zh-TW" sz="3600" b="1" dirty="0" smtClean="0">
                <a:solidFill>
                  <a:srgbClr val="CC0099"/>
                </a:solidFill>
                <a:effectLst>
                  <a:outerShdw blurRad="38100" dist="38100" dir="2700000" algn="tl">
                    <a:srgbClr val="000000">
                      <a:alpha val="43137"/>
                    </a:srgbClr>
                  </a:outerShdw>
                </a:effectLst>
                <a:latin typeface="標楷體" pitchFamily="65" charset="-120"/>
                <a:ea typeface="標楷體" pitchFamily="65" charset="-120"/>
                <a:sym typeface="Wingdings" pitchFamily="2" charset="2"/>
              </a:rPr>
              <a:t></a:t>
            </a:r>
            <a:r>
              <a:rPr lang="zh-TW" altLang="en-US" sz="3600" b="1" dirty="0" smtClean="0">
                <a:solidFill>
                  <a:srgbClr val="000099"/>
                </a:solidFill>
                <a:latin typeface="標楷體" pitchFamily="65" charset="-120"/>
                <a:ea typeface="標楷體" pitchFamily="65" charset="-120"/>
                <a:sym typeface="Wingdings" pitchFamily="2" charset="2"/>
              </a:rPr>
              <a:t>適性揚才</a:t>
            </a:r>
            <a:endParaRPr lang="en-US" altLang="zh-TW" sz="3600" b="1" dirty="0" smtClean="0">
              <a:solidFill>
                <a:srgbClr val="000099"/>
              </a:solidFill>
              <a:latin typeface="標楷體" pitchFamily="65" charset="-120"/>
              <a:ea typeface="標楷體" pitchFamily="65" charset="-120"/>
            </a:endParaRPr>
          </a:p>
          <a:p>
            <a:pPr algn="ctr" eaLnBrk="1" hangingPunct="1">
              <a:spcBef>
                <a:spcPct val="20000"/>
              </a:spcBef>
              <a:defRPr/>
            </a:pPr>
            <a:r>
              <a:rPr lang="zh-TW" altLang="en-US"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成就每一個孩子</a:t>
            </a:r>
            <a:endParaRPr lang="zh-TW" altLang="en-US" sz="40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1052513"/>
            <a:ext cx="8569325" cy="549831"/>
          </a:xfrm>
          <a:prstGeom prst="rect">
            <a:avLst/>
          </a:prstGeom>
        </p:spPr>
        <p:txBody>
          <a:bodyPr>
            <a:spAutoFit/>
          </a:bodyPr>
          <a:lstStyle/>
          <a:p>
            <a:pPr algn="ctr">
              <a:lnSpc>
                <a:spcPct val="115000"/>
              </a:lnSpc>
              <a:defRPr/>
            </a:pPr>
            <a:r>
              <a:rPr kumimoji="0" lang="zh-TW" altLang="zh-TW" sz="2800" b="1" dirty="0">
                <a:solidFill>
                  <a:srgbClr val="003399"/>
                </a:solidFill>
                <a:effectLst>
                  <a:outerShdw blurRad="38100" dist="38100" dir="2700000" algn="tl">
                    <a:srgbClr val="C0C0C0"/>
                  </a:outerShdw>
                </a:effectLst>
                <a:latin typeface="標楷體" pitchFamily="65" charset="-120"/>
                <a:ea typeface="標楷體" pitchFamily="65" charset="-120"/>
              </a:rPr>
              <a:t>花蓮區高中高職特色招生核定作業要點</a:t>
            </a:r>
          </a:p>
        </p:txBody>
      </p:sp>
      <p:sp>
        <p:nvSpPr>
          <p:cNvPr id="56323" name="矩形 2"/>
          <p:cNvSpPr>
            <a:spLocks noChangeArrowheads="1"/>
          </p:cNvSpPr>
          <p:nvPr/>
        </p:nvSpPr>
        <p:spPr bwMode="auto">
          <a:xfrm>
            <a:off x="539750" y="2420938"/>
            <a:ext cx="79914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kumimoji="0" lang="en-US" altLang="zh-TW" sz="3200" b="1" dirty="0">
                <a:latin typeface="標楷體" pitchFamily="65" charset="-120"/>
                <a:ea typeface="標楷體" pitchFamily="65" charset="-120"/>
                <a:cs typeface="Times New Roman" pitchFamily="18" charset="0"/>
              </a:rPr>
              <a:t>(</a:t>
            </a:r>
            <a:r>
              <a:rPr kumimoji="0" lang="zh-TW" altLang="zh-TW" sz="3200" b="1" dirty="0">
                <a:latin typeface="標楷體" pitchFamily="65" charset="-120"/>
                <a:ea typeface="標楷體" pitchFamily="65" charset="-120"/>
                <a:cs typeface="Times New Roman" pitchFamily="18" charset="0"/>
              </a:rPr>
              <a:t>一</a:t>
            </a:r>
            <a:r>
              <a:rPr kumimoji="0" lang="en-US" altLang="zh-TW" sz="3200" b="1" dirty="0">
                <a:latin typeface="標楷體" pitchFamily="65" charset="-120"/>
                <a:ea typeface="標楷體" pitchFamily="65" charset="-120"/>
                <a:cs typeface="Times New Roman" pitchFamily="18" charset="0"/>
              </a:rPr>
              <a:t>)</a:t>
            </a:r>
            <a:r>
              <a:rPr kumimoji="0" lang="zh-TW" altLang="zh-TW" sz="3200" b="1" dirty="0">
                <a:latin typeface="標楷體" pitchFamily="65" charset="-120"/>
                <a:ea typeface="標楷體" pitchFamily="65" charset="-120"/>
                <a:cs typeface="Times New Roman" pitchFamily="18" charset="0"/>
              </a:rPr>
              <a:t>申請資格</a:t>
            </a:r>
            <a:r>
              <a:rPr kumimoji="0" lang="en-US" altLang="zh-TW" sz="3200" b="1" dirty="0">
                <a:latin typeface="標楷體" pitchFamily="65" charset="-120"/>
                <a:ea typeface="標楷體" pitchFamily="65" charset="-120"/>
                <a:cs typeface="Times New Roman" pitchFamily="18" charset="0"/>
              </a:rPr>
              <a:t>:</a:t>
            </a:r>
            <a:r>
              <a:rPr kumimoji="0" lang="zh-TW" altLang="en-US" sz="3200" b="1" dirty="0">
                <a:latin typeface="標楷體" pitchFamily="65" charset="-120"/>
                <a:ea typeface="標楷體" pitchFamily="65" charset="-120"/>
                <a:cs typeface="Times New Roman" pitchFamily="18" charset="0"/>
              </a:rPr>
              <a:t>花蓮區</a:t>
            </a:r>
            <a:r>
              <a:rPr kumimoji="0" lang="zh-TW" altLang="zh-TW" sz="3200" b="1" dirty="0">
                <a:solidFill>
                  <a:srgbClr val="CC0000"/>
                </a:solidFill>
                <a:latin typeface="標楷體" pitchFamily="65" charset="-120"/>
                <a:ea typeface="標楷體" pitchFamily="65" charset="-120"/>
                <a:cs typeface="Times New Roman" pitchFamily="18" charset="0"/>
              </a:rPr>
              <a:t>認證為優質或評鑑優</a:t>
            </a:r>
            <a:endParaRPr kumimoji="0" lang="zh-TW" altLang="en-US" sz="3200" b="1" dirty="0">
              <a:solidFill>
                <a:srgbClr val="CC0000"/>
              </a:solidFill>
              <a:latin typeface="標楷體" pitchFamily="65" charset="-120"/>
              <a:ea typeface="標楷體" pitchFamily="65" charset="-120"/>
              <a:cs typeface="Times New Roman" pitchFamily="18" charset="0"/>
            </a:endParaRPr>
          </a:p>
          <a:p>
            <a:pPr>
              <a:lnSpc>
                <a:spcPct val="120000"/>
              </a:lnSpc>
            </a:pPr>
            <a:r>
              <a:rPr kumimoji="0" lang="zh-TW" altLang="zh-TW" sz="3200" b="1" dirty="0">
                <a:solidFill>
                  <a:srgbClr val="CC0000"/>
                </a:solidFill>
                <a:latin typeface="標楷體" pitchFamily="65" charset="-120"/>
                <a:ea typeface="標楷體" pitchFamily="65" charset="-120"/>
                <a:cs typeface="Times New Roman" pitchFamily="18" charset="0"/>
              </a:rPr>
              <a:t>    良</a:t>
            </a:r>
            <a:r>
              <a:rPr kumimoji="0" lang="zh-TW" altLang="zh-TW" sz="3200" b="1" dirty="0">
                <a:latin typeface="標楷體" pitchFamily="65" charset="-120"/>
                <a:ea typeface="標楷體" pitchFamily="65" charset="-120"/>
                <a:cs typeface="Times New Roman" pitchFamily="18" charset="0"/>
              </a:rPr>
              <a:t>之公私立高中、高職。</a:t>
            </a:r>
          </a:p>
          <a:p>
            <a:pPr>
              <a:lnSpc>
                <a:spcPct val="120000"/>
              </a:lnSpc>
            </a:pPr>
            <a:r>
              <a:rPr kumimoji="0" lang="en-US" altLang="zh-TW" sz="3200" b="1" dirty="0">
                <a:latin typeface="標楷體" pitchFamily="65" charset="-120"/>
                <a:ea typeface="標楷體" pitchFamily="65" charset="-120"/>
                <a:cs typeface="Times New Roman" pitchFamily="18" charset="0"/>
              </a:rPr>
              <a:t>(</a:t>
            </a:r>
            <a:r>
              <a:rPr kumimoji="0" lang="zh-TW" altLang="zh-TW" sz="3200" b="1" dirty="0">
                <a:latin typeface="標楷體" pitchFamily="65" charset="-120"/>
                <a:ea typeface="標楷體" pitchFamily="65" charset="-120"/>
                <a:cs typeface="Times New Roman" pitchFamily="18" charset="0"/>
              </a:rPr>
              <a:t>二</a:t>
            </a:r>
            <a:r>
              <a:rPr kumimoji="0" lang="en-US" altLang="zh-TW" sz="3200" b="1" dirty="0">
                <a:latin typeface="標楷體" pitchFamily="65" charset="-120"/>
                <a:ea typeface="標楷體" pitchFamily="65" charset="-120"/>
                <a:cs typeface="Times New Roman" pitchFamily="18" charset="0"/>
              </a:rPr>
              <a:t>)</a:t>
            </a:r>
            <a:r>
              <a:rPr kumimoji="0" lang="zh-TW" altLang="en-US" sz="3200" b="1" dirty="0">
                <a:latin typeface="標楷體" pitchFamily="65" charset="-120"/>
                <a:ea typeface="標楷體" pitchFamily="65" charset="-120"/>
                <a:cs typeface="Times New Roman" pitchFamily="18" charset="0"/>
              </a:rPr>
              <a:t>由</a:t>
            </a:r>
            <a:r>
              <a:rPr kumimoji="0" lang="zh-TW" altLang="zh-TW" sz="3200" b="1" dirty="0">
                <a:latin typeface="標楷體" pitchFamily="65" charset="-120"/>
                <a:ea typeface="標楷體" pitchFamily="65" charset="-120"/>
                <a:cs typeface="Times New Roman" pitchFamily="18" charset="0"/>
              </a:rPr>
              <a:t>「特色招生審查會」負責審查申辦計</a:t>
            </a:r>
            <a:endParaRPr kumimoji="0" lang="zh-TW" altLang="en-US" sz="3200" b="1" dirty="0">
              <a:latin typeface="標楷體" pitchFamily="65" charset="-120"/>
              <a:ea typeface="標楷體" pitchFamily="65" charset="-120"/>
              <a:cs typeface="Times New Roman" pitchFamily="18" charset="0"/>
            </a:endParaRPr>
          </a:p>
          <a:p>
            <a:pPr>
              <a:lnSpc>
                <a:spcPct val="120000"/>
              </a:lnSpc>
            </a:pPr>
            <a:r>
              <a:rPr kumimoji="0" lang="zh-TW" altLang="zh-TW" sz="3200" b="1" dirty="0">
                <a:latin typeface="標楷體" pitchFamily="65" charset="-120"/>
                <a:ea typeface="標楷體" pitchFamily="65" charset="-120"/>
                <a:cs typeface="Times New Roman" pitchFamily="18" charset="0"/>
              </a:rPr>
              <a:t>    畫書。</a:t>
            </a:r>
          </a:p>
        </p:txBody>
      </p:sp>
    </p:spTree>
    <p:extLst>
      <p:ext uri="{BB962C8B-B14F-4D97-AF65-F5344CB8AC3E}">
        <p14:creationId xmlns:p14="http://schemas.microsoft.com/office/powerpoint/2010/main" val="259834098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684213" y="693738"/>
            <a:ext cx="7775575"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zh-TW" altLang="en-US" sz="3600" b="1">
                <a:solidFill>
                  <a:srgbClr val="000099"/>
                </a:solidFill>
                <a:latin typeface="標楷體" pitchFamily="65" charset="-120"/>
                <a:ea typeface="標楷體" pitchFamily="65" charset="-120"/>
                <a:cs typeface="Calibri" pitchFamily="34" charset="0"/>
              </a:rPr>
              <a:t>參、花蓮區入學方式重要工作日程表</a:t>
            </a:r>
            <a:endParaRPr lang="zh-TW" altLang="en-US" sz="3600">
              <a:solidFill>
                <a:srgbClr val="000099"/>
              </a:solidFill>
              <a:latin typeface="標楷體" pitchFamily="65" charset="-120"/>
              <a:ea typeface="標楷體" pitchFamily="65" charset="-120"/>
              <a:cs typeface="Calibri" pitchFamily="34" charset="0"/>
            </a:endParaRPr>
          </a:p>
        </p:txBody>
      </p:sp>
      <p:graphicFrame>
        <p:nvGraphicFramePr>
          <p:cNvPr id="64540" name="Group 28"/>
          <p:cNvGraphicFramePr>
            <a:graphicFrameLocks noGrp="1"/>
          </p:cNvGraphicFramePr>
          <p:nvPr/>
        </p:nvGraphicFramePr>
        <p:xfrm>
          <a:off x="827088" y="1412875"/>
          <a:ext cx="7777162" cy="4541880"/>
        </p:xfrm>
        <a:graphic>
          <a:graphicData uri="http://schemas.openxmlformats.org/drawingml/2006/table">
            <a:tbl>
              <a:tblPr/>
              <a:tblGrid>
                <a:gridCol w="1493837"/>
                <a:gridCol w="6283325"/>
              </a:tblGrid>
              <a:tr h="6207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時間</a:t>
                      </a:r>
                      <a:endParaRPr kumimoji="1" lang="zh-TW" altLang="en-US" sz="24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工作項目</a:t>
                      </a:r>
                      <a:endParaRPr kumimoji="1" lang="zh-TW" altLang="en-US" sz="2400" b="0"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r h="82510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101</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a:t>
                      </a:r>
                      <a:endParaRPr kumimoji="1" lang="en-US" altLang="zh-TW" sz="24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公告花蓮區高中高職免試入學作業要點及高中高職特色招生核定作業要點 </a:t>
                      </a:r>
                      <a:endParaRPr kumimoji="1" lang="zh-TW" altLang="en-US" sz="2400" b="0"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r h="82510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101</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endParaRPr kumimoji="1" lang="zh-TW" altLang="en-US" sz="24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至</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endParaRPr kumimoji="1" lang="zh-TW" altLang="en-US" sz="24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辦理免試入學及特色招生說明會，向教師、家長說明辦理方式 </a:t>
                      </a:r>
                      <a:endParaRPr kumimoji="1" lang="zh-TW" altLang="en-US" sz="2400" b="0"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r h="6207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101</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endParaRPr kumimoji="1" lang="zh-TW" altLang="en-US" sz="24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公告花蓮區免試入學超額比序採計原則 </a:t>
                      </a:r>
                      <a:endParaRPr kumimoji="1" lang="zh-TW" altLang="en-US" sz="2400" b="0"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r h="82510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101</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endParaRPr kumimoji="1" lang="zh-TW" altLang="en-US" sz="24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至</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11</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endParaRPr kumimoji="1" lang="zh-TW" altLang="en-US" sz="24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辦理免試模擬作業，建置選填志願資訊平臺，持續規劃作業流程等細節 </a:t>
                      </a:r>
                      <a:endParaRPr kumimoji="1" lang="zh-TW" altLang="en-US" sz="2400" b="0"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r h="82510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101</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endParaRPr kumimoji="1" lang="zh-TW" altLang="en-US" sz="24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成立花蓮縣優質高中職認證審查會，擬訂認證基準、辦理流程</a:t>
                      </a:r>
                      <a:endParaRPr kumimoji="1" lang="zh-TW" altLang="en-US" sz="2400" b="0"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799" marB="4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bl>
          </a:graphicData>
        </a:graphic>
      </p:graphicFrame>
    </p:spTree>
    <p:extLst>
      <p:ext uri="{BB962C8B-B14F-4D97-AF65-F5344CB8AC3E}">
        <p14:creationId xmlns:p14="http://schemas.microsoft.com/office/powerpoint/2010/main" val="38385610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68313" y="476250"/>
          <a:ext cx="8280400" cy="6192839"/>
        </p:xfrm>
        <a:graphic>
          <a:graphicData uri="http://schemas.openxmlformats.org/drawingml/2006/table">
            <a:tbl>
              <a:tblPr/>
              <a:tblGrid>
                <a:gridCol w="1685925"/>
                <a:gridCol w="6594475"/>
              </a:tblGrid>
              <a:tr h="931863">
                <a:tc>
                  <a:txBody>
                    <a:bodyPr/>
                    <a:lstStyle/>
                    <a:p>
                      <a:pPr marL="0" marR="0" lvl="0" indent="0" algn="ctr" defTabSz="914400" rtl="0" eaLnBrk="0" fontAlgn="base" latinLnBrk="0" hangingPunct="0">
                        <a:lnSpc>
                          <a:spcPts val="3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101</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9</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 </a:t>
                      </a:r>
                      <a:endParaRPr kumimoji="1" lang="zh-TW" altLang="en-US" sz="24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800" marB="4680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0" fontAlgn="base" latinLnBrk="0" hangingPunct="0">
                        <a:lnSpc>
                          <a:spcPts val="3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成立花蓮區特色招生審查會，預定規劃特色招生審查內容、流程及相關表件 </a:t>
                      </a:r>
                      <a:endParaRPr kumimoji="1" lang="zh-TW" altLang="en-US" sz="2400" b="0"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r>
              <a:tr h="1233488">
                <a:tc>
                  <a:txBody>
                    <a:bodyPr/>
                    <a:lstStyle/>
                    <a:p>
                      <a:pPr marL="0" marR="0" lvl="0" indent="0" algn="ctr" defTabSz="914400" rtl="0" eaLnBrk="1" fontAlgn="base" latinLnBrk="0" hangingPunct="1">
                        <a:lnSpc>
                          <a:spcPts val="3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102</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Arial" pitchFamily="34" charset="0"/>
                        </a:rPr>
                        <a:t>1.</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Arial" pitchFamily="34" charset="0"/>
                        </a:rPr>
                        <a:t>公布認證優質或評鑑優良學校名單。</a:t>
                      </a:r>
                      <a:endPar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Arial" pitchFamily="34" charset="0"/>
                      </a:endParaRPr>
                    </a:p>
                    <a:p>
                      <a:pPr marL="0" marR="0" lvl="0" indent="0" algn="l" defTabSz="914400" rtl="0" eaLnBrk="1" fontAlgn="base" latinLnBrk="0" hangingPunct="1">
                        <a:lnSpc>
                          <a:spcPts val="3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Arial" pitchFamily="34" charset="0"/>
                        </a:rPr>
                        <a:t>2.</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Arial" pitchFamily="34" charset="0"/>
                        </a:rPr>
                        <a:t>公布特色招生測驗命題單位、科目、難度、</a:t>
                      </a: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Arial" pitchFamily="34" charset="0"/>
                        </a:rPr>
                        <a:t/>
                      </a:r>
                      <a:b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Arial" pitchFamily="34" charset="0"/>
                        </a:rPr>
                        <a:t>  示例等。</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r>
              <a:tr h="568325">
                <a:tc>
                  <a:txBody>
                    <a:bodyPr/>
                    <a:lstStyle/>
                    <a:p>
                      <a:pPr marL="0" marR="0" lvl="0" indent="0" algn="ctr" defTabSz="914400" rtl="0" eaLnBrk="1" fontAlgn="base" latinLnBrk="0" hangingPunct="1">
                        <a:lnSpc>
                          <a:spcPts val="3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102</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學校提出</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Arial" pitchFamily="34" charset="0"/>
                        </a:rPr>
                        <a:t>特色課程規劃及</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特色招生申請。</a:t>
                      </a:r>
                      <a:endParaRPr kumimoji="0" lang="zh-TW" altLang="en-US" sz="2400" b="1" i="0" u="none" strike="noStrike" cap="none" normalizeH="0" baseline="0" smtClean="0">
                        <a:ln>
                          <a:noFill/>
                        </a:ln>
                        <a:solidFill>
                          <a:schemeClr val="tx1"/>
                        </a:solidFill>
                        <a:effectLst/>
                        <a:latin typeface="標楷體" pitchFamily="65" charset="-120"/>
                        <a:ea typeface="標楷體" pitchFamily="65" charset="-12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r>
              <a:tr h="822325">
                <a:tc>
                  <a:txBody>
                    <a:bodyPr/>
                    <a:lstStyle/>
                    <a:p>
                      <a:pPr marL="0" marR="0" lvl="0" indent="0" algn="ctr" defTabSz="914400" rtl="0" eaLnBrk="1" fontAlgn="base" latinLnBrk="0" hangingPunct="1">
                        <a:lnSpc>
                          <a:spcPts val="3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102</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r>
                      <a:b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b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4~5</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審查學校特色課程及特色招生申請書。</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r>
              <a:tr h="1233488">
                <a:tc>
                  <a:txBody>
                    <a:bodyPr/>
                    <a:lstStyle/>
                    <a:p>
                      <a:pPr marL="0" marR="0" lvl="0" indent="0" algn="ctr" defTabSz="914400" rtl="0" eaLnBrk="1" fontAlgn="base" latinLnBrk="0" hangingPunct="1">
                        <a:lnSpc>
                          <a:spcPts val="3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102</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r>
                      <a:b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b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6~7</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組成聯合招生委員會規劃特色招生試務，含測驗時間、試場、闈場、印製卷、准考證、成績單等。</a:t>
                      </a:r>
                      <a:r>
                        <a:rPr kumimoji="0" 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t>
                      </a:r>
                      <a:endPar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r>
              <a:tr h="835025">
                <a:tc>
                  <a:txBody>
                    <a:bodyPr/>
                    <a:lstStyle/>
                    <a:p>
                      <a:pPr marL="0" marR="0" lvl="0" indent="0" algn="ctr" defTabSz="914400" rtl="0" eaLnBrk="1" fontAlgn="base" latinLnBrk="0" hangingPunct="1">
                        <a:lnSpc>
                          <a:spcPts val="3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102</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7</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公告辦理特色招生之學校及名額、測驗內容及辦理方式。</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3D69B"/>
                    </a:solidFill>
                  </a:tcPr>
                </a:tc>
              </a:tr>
              <a:tr h="568325">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103</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年</a:t>
                      </a: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rPr>
                        <a:t>公布特色招生簡章。</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3D69B"/>
                    </a:solidFill>
                  </a:tcPr>
                </a:tc>
              </a:tr>
            </a:tbl>
          </a:graphicData>
        </a:graphic>
      </p:graphicFrame>
    </p:spTree>
    <p:extLst>
      <p:ext uri="{BB962C8B-B14F-4D97-AF65-F5344CB8AC3E}">
        <p14:creationId xmlns:p14="http://schemas.microsoft.com/office/powerpoint/2010/main" val="14829279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txBox="1">
            <a:spLocks noGrp="1" noChangeArrowheads="1"/>
          </p:cNvSpPr>
          <p:nvPr/>
        </p:nvSpPr>
        <p:spPr bwMode="auto">
          <a:xfrm>
            <a:off x="6831013"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61DAA55C-1D9A-474D-95A9-7934D657BA14}" type="slidenum">
              <a:rPr lang="en-US" altLang="zh-TW" sz="1400">
                <a:solidFill>
                  <a:srgbClr val="000000"/>
                </a:solidFill>
              </a:rPr>
              <a:pPr algn="r" eaLnBrk="1" hangingPunct="1"/>
              <a:t>73</a:t>
            </a:fld>
            <a:endParaRPr lang="en-US" altLang="zh-TW" sz="1400">
              <a:solidFill>
                <a:srgbClr val="000000"/>
              </a:solidFill>
            </a:endParaRPr>
          </a:p>
        </p:txBody>
      </p:sp>
      <p:sp>
        <p:nvSpPr>
          <p:cNvPr id="66563" name="AutoShape 4"/>
          <p:cNvSpPr>
            <a:spLocks noChangeArrowheads="1"/>
          </p:cNvSpPr>
          <p:nvPr/>
        </p:nvSpPr>
        <p:spPr bwMode="auto">
          <a:xfrm>
            <a:off x="142875" y="1557338"/>
            <a:ext cx="8821738" cy="2665412"/>
          </a:xfrm>
          <a:prstGeom prst="roundRect">
            <a:avLst>
              <a:gd name="adj" fmla="val 16667"/>
            </a:avLst>
          </a:prstGeom>
          <a:solidFill>
            <a:srgbClr val="CCFFFF"/>
          </a:solidFill>
          <a:ln w="9525">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marL="457200" indent="-457200" eaLnBrk="0" hangingPunct="0">
              <a:spcBef>
                <a:spcPct val="20000"/>
              </a:spcBef>
              <a:defRPr/>
            </a:pPr>
            <a:endParaRPr lang="en-US" altLang="zh-TW" sz="2400">
              <a:solidFill>
                <a:srgbClr val="000000"/>
              </a:solidFill>
              <a:latin typeface="標楷體" pitchFamily="65" charset="-120"/>
            </a:endParaRPr>
          </a:p>
        </p:txBody>
      </p:sp>
      <p:sp>
        <p:nvSpPr>
          <p:cNvPr id="67588" name="AutoShape 7"/>
          <p:cNvSpPr>
            <a:spLocks noChangeArrowheads="1"/>
          </p:cNvSpPr>
          <p:nvPr/>
        </p:nvSpPr>
        <p:spPr bwMode="auto">
          <a:xfrm>
            <a:off x="1042988" y="1125538"/>
            <a:ext cx="3313112" cy="647700"/>
          </a:xfrm>
          <a:prstGeom prst="roundRect">
            <a:avLst>
              <a:gd name="adj" fmla="val 16667"/>
            </a:avLst>
          </a:prstGeom>
          <a:solidFill>
            <a:srgbClr val="FFCC99"/>
          </a:solidFill>
          <a:ln w="15875">
            <a:solidFill>
              <a:schemeClr val="tx1"/>
            </a:solidFill>
            <a:round/>
            <a:headEnd/>
            <a:tailEnd/>
          </a:ln>
        </p:spPr>
        <p:txBody>
          <a:bodyPr wrap="none" anchor="ctr"/>
          <a:lstStyle/>
          <a:p>
            <a:pPr algn="ctr"/>
            <a:endParaRPr lang="en-US" altLang="zh-TW" sz="2800" b="1">
              <a:solidFill>
                <a:srgbClr val="000000"/>
              </a:solidFill>
            </a:endParaRPr>
          </a:p>
          <a:p>
            <a:pPr algn="ctr"/>
            <a:r>
              <a:rPr lang="zh-TW" altLang="en-US" sz="3200" b="1">
                <a:solidFill>
                  <a:srgbClr val="000000"/>
                </a:solidFill>
                <a:latin typeface="標楷體" pitchFamily="65" charset="-120"/>
                <a:ea typeface="標楷體" pitchFamily="65" charset="-120"/>
              </a:rPr>
              <a:t>入學方式</a:t>
            </a:r>
            <a:endParaRPr lang="en-US" altLang="zh-TW" sz="3200" b="1">
              <a:solidFill>
                <a:srgbClr val="000000"/>
              </a:solidFill>
              <a:latin typeface="標楷體" pitchFamily="65" charset="-120"/>
              <a:ea typeface="標楷體" pitchFamily="65" charset="-120"/>
            </a:endParaRPr>
          </a:p>
          <a:p>
            <a:pPr algn="ctr"/>
            <a:endParaRPr lang="en-US" altLang="zh-TW" sz="2400" b="1">
              <a:solidFill>
                <a:srgbClr val="000000"/>
              </a:solidFill>
            </a:endParaRPr>
          </a:p>
        </p:txBody>
      </p:sp>
      <p:sp>
        <p:nvSpPr>
          <p:cNvPr id="66565" name="AutoShape 5"/>
          <p:cNvSpPr>
            <a:spLocks noChangeArrowheads="1"/>
          </p:cNvSpPr>
          <p:nvPr/>
        </p:nvSpPr>
        <p:spPr bwMode="auto">
          <a:xfrm>
            <a:off x="287338" y="4868863"/>
            <a:ext cx="8677275" cy="1376362"/>
          </a:xfrm>
          <a:prstGeom prst="roundRect">
            <a:avLst>
              <a:gd name="adj" fmla="val 16667"/>
            </a:avLst>
          </a:prstGeom>
          <a:solidFill>
            <a:srgbClr val="CCFFFF"/>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marL="457200" indent="-457200" eaLnBrk="0" hangingPunct="0">
              <a:spcBef>
                <a:spcPct val="20000"/>
              </a:spcBef>
              <a:buFontTx/>
              <a:buAutoNum type="arabicPeriod"/>
              <a:defRPr/>
            </a:pPr>
            <a:r>
              <a:rPr lang="zh-TW" altLang="en-US" sz="2800" b="1">
                <a:solidFill>
                  <a:srgbClr val="FF3300"/>
                </a:solidFill>
                <a:latin typeface="標楷體" pitchFamily="65" charset="-120"/>
                <a:ea typeface="標楷體" pitchFamily="65" charset="-120"/>
              </a:rPr>
              <a:t>辦理國中校長、主任、行政人員研習</a:t>
            </a:r>
          </a:p>
          <a:p>
            <a:pPr marL="457200" indent="-457200" eaLnBrk="0" hangingPunct="0">
              <a:spcBef>
                <a:spcPct val="20000"/>
              </a:spcBef>
              <a:buFontTx/>
              <a:buAutoNum type="arabicPeriod"/>
              <a:defRPr/>
            </a:pPr>
            <a:r>
              <a:rPr lang="zh-TW" altLang="en-US" sz="2800" b="1">
                <a:solidFill>
                  <a:srgbClr val="FF3300"/>
                </a:solidFill>
                <a:latin typeface="標楷體" pitchFamily="65" charset="-120"/>
                <a:ea typeface="標楷體" pitchFamily="65" charset="-120"/>
              </a:rPr>
              <a:t>各國中持續宣導</a:t>
            </a:r>
            <a:r>
              <a:rPr lang="zh-TW" altLang="en-US" sz="2800" b="1">
                <a:solidFill>
                  <a:srgbClr val="000000"/>
                </a:solidFill>
                <a:latin typeface="標楷體" pitchFamily="65" charset="-120"/>
                <a:ea typeface="標楷體" pitchFamily="65" charset="-120"/>
              </a:rPr>
              <a:t>，加強對教師、家長的宣導</a:t>
            </a:r>
            <a:endParaRPr lang="zh-TW" altLang="en-US" sz="2800" b="1">
              <a:solidFill>
                <a:srgbClr val="FF3300"/>
              </a:solidFill>
              <a:latin typeface="標楷體" pitchFamily="65" charset="-120"/>
              <a:ea typeface="標楷體" pitchFamily="65" charset="-120"/>
            </a:endParaRPr>
          </a:p>
        </p:txBody>
      </p:sp>
      <p:sp>
        <p:nvSpPr>
          <p:cNvPr id="177160" name="AutoShape 8"/>
          <p:cNvSpPr>
            <a:spLocks noChangeArrowheads="1"/>
          </p:cNvSpPr>
          <p:nvPr/>
        </p:nvSpPr>
        <p:spPr bwMode="auto">
          <a:xfrm>
            <a:off x="971550" y="4365625"/>
            <a:ext cx="3635375" cy="720725"/>
          </a:xfrm>
          <a:prstGeom prst="roundRect">
            <a:avLst>
              <a:gd name="adj" fmla="val 16667"/>
            </a:avLst>
          </a:prstGeom>
          <a:solidFill>
            <a:srgbClr val="FFCCFF"/>
          </a:solidFill>
          <a:ln w="9525">
            <a:solidFill>
              <a:schemeClr val="tx2"/>
            </a:solidFill>
            <a:round/>
            <a:headEnd/>
            <a:tailEnd/>
          </a:ln>
          <a:effectLst>
            <a:prstShdw prst="shdw17" dist="17961" dir="2700000">
              <a:schemeClr val="tx2">
                <a:gamma/>
                <a:shade val="60000"/>
                <a:invGamma/>
              </a:schemeClr>
            </a:prstShdw>
          </a:effectLst>
        </p:spPr>
        <p:txBody>
          <a:bodyPr wrap="none" anchor="ctr"/>
          <a:lstStyle/>
          <a:p>
            <a:pPr algn="ctr">
              <a:defRPr/>
            </a:pPr>
            <a:endParaRPr lang="en-US" altLang="zh-TW" sz="2800" b="1" dirty="0">
              <a:solidFill>
                <a:srgbClr val="000000"/>
              </a:solidFill>
              <a:ea typeface="標楷體" pitchFamily="65" charset="-120"/>
            </a:endParaRPr>
          </a:p>
          <a:p>
            <a:pPr algn="ctr">
              <a:defRPr/>
            </a:pPr>
            <a:r>
              <a:rPr lang="zh-TW" altLang="en-US" sz="3200" b="1" dirty="0">
                <a:solidFill>
                  <a:srgbClr val="000000"/>
                </a:solidFill>
                <a:latin typeface="標楷體" pitchFamily="65" charset="-120"/>
                <a:ea typeface="標楷體" pitchFamily="65" charset="-120"/>
              </a:rPr>
              <a:t>宣導</a:t>
            </a:r>
            <a:endParaRPr lang="en-US" altLang="zh-TW" sz="3200" b="1" dirty="0">
              <a:solidFill>
                <a:srgbClr val="000000"/>
              </a:solidFill>
              <a:latin typeface="標楷體" pitchFamily="65" charset="-120"/>
              <a:ea typeface="標楷體" pitchFamily="65" charset="-120"/>
            </a:endParaRPr>
          </a:p>
          <a:p>
            <a:pPr algn="ctr">
              <a:defRPr/>
            </a:pPr>
            <a:endParaRPr lang="en-US" altLang="zh-TW" sz="2400" b="1" dirty="0">
              <a:solidFill>
                <a:srgbClr val="000000"/>
              </a:solidFill>
              <a:ea typeface="標楷體" pitchFamily="65" charset="-120"/>
            </a:endParaRPr>
          </a:p>
        </p:txBody>
      </p:sp>
      <p:sp>
        <p:nvSpPr>
          <p:cNvPr id="67592" name="Rectangle 10"/>
          <p:cNvSpPr>
            <a:spLocks noChangeArrowheads="1"/>
          </p:cNvSpPr>
          <p:nvPr/>
        </p:nvSpPr>
        <p:spPr bwMode="auto">
          <a:xfrm>
            <a:off x="287338" y="1893888"/>
            <a:ext cx="8518525" cy="2254250"/>
          </a:xfrm>
          <a:prstGeom prst="rect">
            <a:avLst/>
          </a:prstGeom>
          <a:noFill/>
          <a:ln>
            <a:noFill/>
          </a:ln>
          <a:effectLst>
            <a:prstShdw prst="shdw17" dist="17961" dir="2700000">
              <a:srgbClr val="995C1F"/>
            </a:prstShdw>
          </a:effectLst>
          <a:extLst/>
        </p:spPr>
        <p:txBody>
          <a:bodyPr lIns="90000" tIns="46800" rIns="90000" bIns="46800" anchor="ctr">
            <a:spAutoFit/>
          </a:bodyPr>
          <a:lstStyle/>
          <a:p>
            <a:pPr marL="457200" indent="-457200" eaLnBrk="0" hangingPunct="0">
              <a:spcBef>
                <a:spcPct val="20000"/>
              </a:spcBef>
              <a:buFontTx/>
              <a:buAutoNum type="arabicPeriod"/>
              <a:tabLst>
                <a:tab pos="533400" algn="l"/>
              </a:tabLst>
              <a:defRPr/>
            </a:pPr>
            <a:r>
              <a:rPr lang="zh-TW" altLang="en-US" sz="2600" b="1" dirty="0">
                <a:solidFill>
                  <a:srgbClr val="000000"/>
                </a:solidFill>
                <a:latin typeface="標楷體" pitchFamily="65" charset="-120"/>
                <a:ea typeface="標楷體" pitchFamily="65" charset="-120"/>
              </a:rPr>
              <a:t>進行</a:t>
            </a:r>
            <a:r>
              <a:rPr lang="zh-TW" altLang="en-US" sz="2600" b="1" dirty="0">
                <a:solidFill>
                  <a:srgbClr val="FF3300"/>
                </a:solidFill>
                <a:effectLst>
                  <a:outerShdw blurRad="38100" dist="38100" dir="2700000" algn="tl">
                    <a:srgbClr val="000000">
                      <a:alpha val="43137"/>
                    </a:srgbClr>
                  </a:outerShdw>
                </a:effectLst>
                <a:latin typeface="標楷體" pitchFamily="65" charset="-120"/>
                <a:ea typeface="標楷體" pitchFamily="65" charset="-120"/>
              </a:rPr>
              <a:t>模擬作業</a:t>
            </a:r>
            <a:r>
              <a:rPr lang="zh-TW" altLang="en-US" sz="2600" b="1" dirty="0">
                <a:solidFill>
                  <a:srgbClr val="000000"/>
                </a:solidFill>
                <a:latin typeface="標楷體" pitchFamily="65" charset="-120"/>
                <a:ea typeface="標楷體" pitchFamily="65" charset="-120"/>
              </a:rPr>
              <a:t>，透過相關數據之實際演練，</a:t>
            </a:r>
            <a:r>
              <a:rPr lang="zh-TW" altLang="en-US" sz="2600" b="1" dirty="0">
                <a:solidFill>
                  <a:srgbClr val="FF3300"/>
                </a:solidFill>
                <a:latin typeface="標楷體" pitchFamily="65" charset="-120"/>
                <a:ea typeface="標楷體" pitchFamily="65" charset="-120"/>
              </a:rPr>
              <a:t>檢視免試入學超額處理方式及特色招生辦理流程之合宜性</a:t>
            </a:r>
            <a:endParaRPr lang="zh-TW" altLang="en-US" sz="2600" b="1" dirty="0">
              <a:solidFill>
                <a:srgbClr val="000000"/>
              </a:solidFill>
              <a:latin typeface="標楷體" pitchFamily="65" charset="-120"/>
              <a:ea typeface="標楷體" pitchFamily="65" charset="-120"/>
            </a:endParaRPr>
          </a:p>
          <a:p>
            <a:pPr marL="457200" indent="-457200" eaLnBrk="0" hangingPunct="0">
              <a:spcBef>
                <a:spcPct val="20000"/>
              </a:spcBef>
              <a:buFontTx/>
              <a:buAutoNum type="arabicPeriod"/>
              <a:tabLst>
                <a:tab pos="533400" algn="l"/>
              </a:tabLst>
              <a:defRPr/>
            </a:pPr>
            <a:r>
              <a:rPr kumimoji="0" lang="zh-TW" altLang="en-US" sz="2600" b="1" dirty="0">
                <a:solidFill>
                  <a:srgbClr val="FF3300"/>
                </a:solidFill>
                <a:latin typeface="標楷體" pitchFamily="65" charset="-120"/>
                <a:ea typeface="標楷體" pitchFamily="65" charset="-120"/>
              </a:rPr>
              <a:t>建置資訊平台或報名系統</a:t>
            </a:r>
            <a:r>
              <a:rPr kumimoji="0" lang="zh-TW" altLang="en-US" sz="2600" b="1" dirty="0">
                <a:solidFill>
                  <a:srgbClr val="000000"/>
                </a:solidFill>
                <a:latin typeface="標楷體" pitchFamily="65" charset="-120"/>
                <a:ea typeface="標楷體" pitchFamily="65" charset="-120"/>
              </a:rPr>
              <a:t>，公布各校免試入學或特色生名額。</a:t>
            </a:r>
          </a:p>
          <a:p>
            <a:pPr marL="457200" indent="-457200" eaLnBrk="0" hangingPunct="0">
              <a:spcBef>
                <a:spcPct val="20000"/>
              </a:spcBef>
              <a:buFontTx/>
              <a:buAutoNum type="arabicPeriod"/>
              <a:tabLst>
                <a:tab pos="533400" algn="l"/>
              </a:tabLst>
              <a:defRPr/>
            </a:pPr>
            <a:r>
              <a:rPr kumimoji="0" lang="zh-TW" altLang="en-US" sz="2600" b="1" dirty="0">
                <a:solidFill>
                  <a:srgbClr val="000000"/>
                </a:solidFill>
                <a:latin typeface="標楷體" pitchFamily="65" charset="-120"/>
                <a:ea typeface="標楷體" pitchFamily="65" charset="-120"/>
              </a:rPr>
              <a:t>召開特色招生審查會，審核學校申辦特色招生計畫書</a:t>
            </a:r>
          </a:p>
        </p:txBody>
      </p:sp>
      <p:sp>
        <p:nvSpPr>
          <p:cNvPr id="124938" name="AutoShape 10"/>
          <p:cNvSpPr>
            <a:spLocks noChangeArrowheads="1"/>
          </p:cNvSpPr>
          <p:nvPr/>
        </p:nvSpPr>
        <p:spPr bwMode="auto">
          <a:xfrm>
            <a:off x="0" y="549275"/>
            <a:ext cx="2547938" cy="620713"/>
          </a:xfrm>
          <a:prstGeom prst="roundRect">
            <a:avLst>
              <a:gd name="adj" fmla="val 16667"/>
            </a:avLst>
          </a:prstGeom>
          <a:solidFill>
            <a:srgbClr val="000080"/>
          </a:solidFill>
          <a:ln w="9525" algn="ctr">
            <a:noFill/>
            <a:round/>
            <a:headEnd/>
            <a:tailEnd/>
          </a:ln>
          <a:effectLst>
            <a:prstShdw prst="shdw17" dist="17961" dir="2700000">
              <a:srgbClr val="000080">
                <a:gamma/>
                <a:shade val="60000"/>
                <a:invGamma/>
              </a:srgbClr>
            </a:prstShdw>
          </a:effectLst>
        </p:spPr>
        <p:txBody>
          <a:bodyPr wrap="none" lIns="90000" tIns="46800" rIns="90000" bIns="46800" anchor="ctr"/>
          <a:lstStyle/>
          <a:p>
            <a:pPr algn="ctr">
              <a:defRPr/>
            </a:pPr>
            <a:r>
              <a:rPr lang="zh-TW" altLang="en-US" sz="3200" b="1">
                <a:solidFill>
                  <a:schemeClr val="bg1"/>
                </a:solidFill>
                <a:ea typeface="標楷體" pitchFamily="65" charset="-120"/>
              </a:rPr>
              <a:t>後續工作</a:t>
            </a:r>
            <a:endParaRPr lang="zh-TW" altLang="en-US" sz="3200">
              <a:effectLst>
                <a:outerShdw blurRad="38100" dist="38100" dir="2700000" algn="tl">
                  <a:srgbClr val="000000"/>
                </a:outerShdw>
              </a:effectLst>
              <a:ea typeface="標楷體" pitchFamily="65" charset="-120"/>
            </a:endParaRPr>
          </a:p>
        </p:txBody>
      </p:sp>
    </p:spTree>
    <p:extLst>
      <p:ext uri="{BB962C8B-B14F-4D97-AF65-F5344CB8AC3E}">
        <p14:creationId xmlns:p14="http://schemas.microsoft.com/office/powerpoint/2010/main" val="13921505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2D57056-5002-48F1-9FE8-94F2AAA3E7B4}" type="slidenum">
              <a:rPr lang="zh-TW" altLang="en-US" smtClean="0">
                <a:solidFill>
                  <a:prstClr val="black"/>
                </a:solidFill>
              </a:rPr>
              <a:pPr eaLnBrk="1" hangingPunct="1"/>
              <a:t>74</a:t>
            </a:fld>
            <a:endParaRPr lang="zh-TW" altLang="en-US" smtClean="0">
              <a:solidFill>
                <a:prstClr val="black"/>
              </a:solidFill>
            </a:endParaRPr>
          </a:p>
        </p:txBody>
      </p:sp>
      <p:sp>
        <p:nvSpPr>
          <p:cNvPr id="50179" name="標題 1"/>
          <p:cNvSpPr>
            <a:spLocks noGrp="1"/>
          </p:cNvSpPr>
          <p:nvPr>
            <p:ph type="title"/>
          </p:nvPr>
        </p:nvSpPr>
        <p:spPr/>
        <p:txBody>
          <a:bodyPr/>
          <a:lstStyle/>
          <a:p>
            <a:pPr eaLnBrk="1" hangingPunct="1"/>
            <a:r>
              <a:rPr lang="zh-TW" altLang="en-US" b="1" dirty="0" smtClean="0">
                <a:solidFill>
                  <a:srgbClr val="000099"/>
                </a:solidFill>
              </a:rPr>
              <a:t>諮詢專線、網路</a:t>
            </a:r>
          </a:p>
        </p:txBody>
      </p:sp>
      <p:sp>
        <p:nvSpPr>
          <p:cNvPr id="4" name="內容版面配置區 3"/>
          <p:cNvSpPr>
            <a:spLocks noGrp="1"/>
          </p:cNvSpPr>
          <p:nvPr>
            <p:ph idx="1"/>
          </p:nvPr>
        </p:nvSpPr>
        <p:spPr>
          <a:xfrm>
            <a:off x="179388" y="1341438"/>
            <a:ext cx="8713787" cy="5400675"/>
          </a:xfrm>
        </p:spPr>
        <p:txBody>
          <a:bodyPr rtlCol="0">
            <a:normAutofit lnSpcReduction="10000"/>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rPr>
              <a:t>諮詢專線</a:t>
            </a:r>
            <a:r>
              <a:rPr lang="zh-TW" altLang="en-US" b="1" dirty="0" smtClean="0">
                <a:solidFill>
                  <a:srgbClr val="FF0000"/>
                </a:solidFill>
                <a:effectLst>
                  <a:outerShdw blurRad="38100" dist="38100" dir="2700000" algn="tl">
                    <a:srgbClr val="000000">
                      <a:alpha val="43137"/>
                    </a:srgbClr>
                  </a:outerShdw>
                </a:effectLst>
              </a:rPr>
              <a:t>：</a:t>
            </a:r>
            <a:endParaRPr lang="en-US" altLang="zh-TW" b="1" dirty="0" smtClean="0">
              <a:solidFill>
                <a:srgbClr val="FF0000"/>
              </a:solidFill>
              <a:effectLst>
                <a:outerShdw blurRad="38100" dist="38100" dir="2700000" algn="tl">
                  <a:srgbClr val="000000">
                    <a:alpha val="43137"/>
                  </a:srgbClr>
                </a:outerShdw>
              </a:effectLst>
            </a:endParaRPr>
          </a:p>
          <a:p>
            <a:pPr marL="914400" lvl="1" indent="-457200" eaLnBrk="1" fontAlgn="auto" hangingPunct="1">
              <a:spcAft>
                <a:spcPts val="0"/>
              </a:spcAft>
              <a:defRPr/>
            </a:pPr>
            <a:r>
              <a:rPr lang="zh-TW" altLang="en-US" b="1" dirty="0" smtClean="0">
                <a:solidFill>
                  <a:srgbClr val="FF0000"/>
                </a:solidFill>
              </a:rPr>
              <a:t>各</a:t>
            </a:r>
            <a:r>
              <a:rPr lang="zh-TW" altLang="en-US" b="1" dirty="0">
                <a:solidFill>
                  <a:srgbClr val="FF0000"/>
                </a:solidFill>
              </a:rPr>
              <a:t>校教務</a:t>
            </a:r>
            <a:r>
              <a:rPr lang="zh-TW" altLang="en-US" b="1" dirty="0" smtClean="0">
                <a:solidFill>
                  <a:srgbClr val="FF0000"/>
                </a:solidFill>
              </a:rPr>
              <a:t>主任</a:t>
            </a:r>
            <a:endParaRPr lang="en-US" altLang="zh-TW" b="1" dirty="0" smtClean="0"/>
          </a:p>
          <a:p>
            <a:pPr marL="914400" lvl="1" indent="-457200" eaLnBrk="1" fontAlgn="auto" hangingPunct="1">
              <a:spcAft>
                <a:spcPts val="0"/>
              </a:spcAft>
              <a:defRPr/>
            </a:pPr>
            <a:r>
              <a:rPr lang="zh-TW" altLang="en-US" b="1" dirty="0"/>
              <a:t>地方宣導團責任區</a:t>
            </a:r>
            <a:r>
              <a:rPr lang="zh-TW" altLang="en-US" b="1" dirty="0" smtClean="0"/>
              <a:t>講師</a:t>
            </a:r>
            <a:endParaRPr lang="en-US" altLang="zh-TW" b="1" dirty="0" smtClean="0"/>
          </a:p>
          <a:p>
            <a:pPr marL="914400" lvl="1" indent="-457200" eaLnBrk="1" fontAlgn="auto" hangingPunct="1">
              <a:spcAft>
                <a:spcPts val="0"/>
              </a:spcAft>
              <a:defRPr/>
            </a:pPr>
            <a:r>
              <a:rPr lang="zh-TW" altLang="en-US" b="1" dirty="0"/>
              <a:t>各直轄市、縣（市）</a:t>
            </a:r>
            <a:r>
              <a:rPr lang="zh-TW" altLang="en-US" b="1" dirty="0" smtClean="0"/>
              <a:t>政府</a:t>
            </a:r>
            <a:endParaRPr lang="en-US" altLang="zh-TW" b="1" dirty="0" smtClean="0"/>
          </a:p>
          <a:p>
            <a:pPr marL="914400" lvl="1" indent="-457200" eaLnBrk="1" fontAlgn="auto" hangingPunct="1">
              <a:spcAft>
                <a:spcPts val="0"/>
              </a:spcAft>
              <a:defRPr/>
            </a:pPr>
            <a:r>
              <a:rPr lang="zh-TW" altLang="en-US" b="1" dirty="0"/>
              <a:t>教育部設立免付費諮詢</a:t>
            </a:r>
            <a:r>
              <a:rPr lang="zh-TW" altLang="en-US" b="1" dirty="0" smtClean="0"/>
              <a:t>專線</a:t>
            </a:r>
            <a:r>
              <a:rPr lang="en-US" altLang="zh-TW" b="1" dirty="0" smtClean="0"/>
              <a:t>0800-012-580</a:t>
            </a:r>
          </a:p>
          <a:p>
            <a:pPr marL="457200" lvl="1" indent="0" eaLnBrk="1" fontAlgn="auto" hangingPunct="1">
              <a:spcAft>
                <a:spcPts val="0"/>
              </a:spcAft>
              <a:buNone/>
              <a:defRPr/>
            </a:pPr>
            <a:r>
              <a:rPr lang="en-US" altLang="zh-TW" b="1" dirty="0"/>
              <a:t> </a:t>
            </a:r>
            <a:r>
              <a:rPr lang="en-US" altLang="zh-TW" b="1" dirty="0" smtClean="0"/>
              <a:t>                        12</a:t>
            </a:r>
            <a:r>
              <a:rPr lang="zh-TW" altLang="en-US" b="1" dirty="0" smtClean="0"/>
              <a:t>年國教我幫您</a:t>
            </a:r>
            <a:endParaRPr lang="en-US" altLang="zh-TW" b="1" dirty="0"/>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rPr>
              <a:t>網路：</a:t>
            </a:r>
            <a:endParaRPr lang="en-US" altLang="zh-TW" b="1" dirty="0" smtClean="0">
              <a:solidFill>
                <a:srgbClr val="FF0000"/>
              </a:solidFill>
              <a:effectLst>
                <a:outerShdw blurRad="38100" dist="38100" dir="2700000" algn="tl">
                  <a:srgbClr val="000000">
                    <a:alpha val="43137"/>
                  </a:srgbClr>
                </a:outerShdw>
              </a:effectLst>
            </a:endParaRPr>
          </a:p>
          <a:p>
            <a:pPr lvl="1" eaLnBrk="1" fontAlgn="auto" hangingPunct="1">
              <a:spcAft>
                <a:spcPts val="0"/>
              </a:spcAft>
              <a:defRPr/>
            </a:pPr>
            <a:r>
              <a:rPr lang="zh-TW" altLang="en-US" b="1" dirty="0"/>
              <a:t>教育部十二年國民基本教育資訊網</a:t>
            </a:r>
            <a:br>
              <a:rPr lang="zh-TW" altLang="en-US" b="1" dirty="0"/>
            </a:br>
            <a:r>
              <a:rPr lang="zh-TW" altLang="en-US" b="1" dirty="0"/>
              <a:t>              （</a:t>
            </a:r>
            <a:r>
              <a:rPr lang="zh-TW" altLang="zh-TW" b="1" dirty="0">
                <a:hlinkClick r:id="rId3"/>
              </a:rPr>
              <a:t>http://12basic.edu.tw/</a:t>
            </a:r>
            <a:r>
              <a:rPr lang="zh-TW" altLang="en-US" b="1" dirty="0" smtClean="0"/>
              <a:t>）</a:t>
            </a:r>
            <a:endParaRPr lang="en-US" altLang="zh-TW" b="1" dirty="0" smtClean="0"/>
          </a:p>
          <a:p>
            <a:pPr lvl="1" fontAlgn="auto">
              <a:spcAft>
                <a:spcPts val="0"/>
              </a:spcAft>
              <a:defRPr/>
            </a:pPr>
            <a:r>
              <a:rPr lang="zh-TW" altLang="en-US" b="1" dirty="0"/>
              <a:t>花蓮縣十二年國教資訊網</a:t>
            </a:r>
          </a:p>
          <a:p>
            <a:pPr lvl="1" fontAlgn="auto">
              <a:spcAft>
                <a:spcPts val="0"/>
              </a:spcAft>
              <a:defRPr/>
            </a:pPr>
            <a:r>
              <a:rPr lang="zh-TW" altLang="en-US" b="1" dirty="0"/>
              <a:t>   </a:t>
            </a:r>
            <a:r>
              <a:rPr lang="en-US" altLang="zh-TW" b="1" dirty="0"/>
              <a:t>http://teacher.hlc.edu.tw/?id=595</a:t>
            </a:r>
          </a:p>
          <a:p>
            <a:pPr lvl="1" eaLnBrk="1" fontAlgn="auto" hangingPunct="1">
              <a:spcAft>
                <a:spcPts val="0"/>
              </a:spcAft>
              <a:defRPr/>
            </a:pPr>
            <a:endParaRPr lang="en-US" altLang="zh-TW" b="1" dirty="0"/>
          </a:p>
        </p:txBody>
      </p:sp>
    </p:spTree>
    <p:extLst>
      <p:ext uri="{BB962C8B-B14F-4D97-AF65-F5344CB8AC3E}">
        <p14:creationId xmlns:p14="http://schemas.microsoft.com/office/powerpoint/2010/main" val="34809654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a:xfrm>
            <a:off x="914400" y="476250"/>
            <a:ext cx="8229600" cy="1143000"/>
          </a:xfrm>
        </p:spPr>
        <p:txBody>
          <a:bodyPr/>
          <a:lstStyle/>
          <a:p>
            <a:pPr algn="l" eaLnBrk="1" hangingPunct="1"/>
            <a:r>
              <a:rPr kumimoji="1" lang="zh-TW" altLang="en-US" sz="3600" b="1" dirty="0" smtClean="0"/>
              <a:t>肆、諮詢專線</a:t>
            </a:r>
          </a:p>
        </p:txBody>
      </p:sp>
      <p:sp>
        <p:nvSpPr>
          <p:cNvPr id="69635" name="內容版面配置區 2"/>
          <p:cNvSpPr>
            <a:spLocks noGrp="1"/>
          </p:cNvSpPr>
          <p:nvPr>
            <p:ph idx="1"/>
          </p:nvPr>
        </p:nvSpPr>
        <p:spPr>
          <a:xfrm>
            <a:off x="468313" y="1628799"/>
            <a:ext cx="8229600" cy="4165575"/>
          </a:xfrm>
        </p:spPr>
        <p:txBody>
          <a:bodyPr/>
          <a:lstStyle/>
          <a:p>
            <a:pPr eaLnBrk="1" hangingPunct="1">
              <a:lnSpc>
                <a:spcPct val="140000"/>
              </a:lnSpc>
              <a:buFontTx/>
              <a:buBlip>
                <a:blip r:embed="rId2"/>
              </a:buBlip>
            </a:pPr>
            <a:r>
              <a:rPr lang="zh-TW" altLang="en-US" sz="3000" b="1" dirty="0" smtClean="0">
                <a:solidFill>
                  <a:srgbClr val="000066"/>
                </a:solidFill>
              </a:rPr>
              <a:t>花蓮區各國中教務處</a:t>
            </a:r>
            <a:endParaRPr lang="en-US" altLang="zh-TW" sz="3000" b="1" dirty="0" smtClean="0">
              <a:solidFill>
                <a:srgbClr val="000066"/>
              </a:solidFill>
            </a:endParaRPr>
          </a:p>
          <a:p>
            <a:pPr eaLnBrk="1" hangingPunct="1">
              <a:lnSpc>
                <a:spcPct val="140000"/>
              </a:lnSpc>
              <a:buFontTx/>
              <a:buBlip>
                <a:blip r:embed="rId2"/>
              </a:buBlip>
            </a:pPr>
            <a:r>
              <a:rPr lang="zh-TW" altLang="en-US" sz="3000" b="1" dirty="0" smtClean="0">
                <a:solidFill>
                  <a:srgbClr val="000066"/>
                </a:solidFill>
              </a:rPr>
              <a:t>花蓮縣政府教育處</a:t>
            </a:r>
          </a:p>
          <a:p>
            <a:pPr eaLnBrk="1" hangingPunct="1">
              <a:lnSpc>
                <a:spcPct val="140000"/>
              </a:lnSpc>
              <a:buFont typeface="Arial" pitchFamily="34" charset="0"/>
              <a:buNone/>
            </a:pPr>
            <a:r>
              <a:rPr kumimoji="1" lang="en-US" altLang="zh-TW" sz="3000" b="1" dirty="0" smtClean="0">
                <a:solidFill>
                  <a:srgbClr val="000066"/>
                </a:solidFill>
              </a:rPr>
              <a:t>  03-8462860  *526</a:t>
            </a:r>
            <a:endParaRPr lang="en-US" altLang="zh-TW" sz="3000" b="1" dirty="0" smtClean="0">
              <a:solidFill>
                <a:srgbClr val="000066"/>
              </a:solidFill>
            </a:endParaRPr>
          </a:p>
          <a:p>
            <a:pPr eaLnBrk="1" hangingPunct="1">
              <a:lnSpc>
                <a:spcPct val="140000"/>
              </a:lnSpc>
              <a:buFontTx/>
              <a:buBlip>
                <a:blip r:embed="rId2"/>
              </a:buBlip>
            </a:pPr>
            <a:r>
              <a:rPr lang="zh-TW" altLang="en-US" sz="3000" b="1" dirty="0" smtClean="0">
                <a:solidFill>
                  <a:srgbClr val="000066"/>
                </a:solidFill>
              </a:rPr>
              <a:t>花蓮區宣導團團長      </a:t>
            </a:r>
            <a:r>
              <a:rPr lang="en-US" altLang="zh-TW" sz="3000" b="1" dirty="0" smtClean="0">
                <a:solidFill>
                  <a:srgbClr val="000066"/>
                </a:solidFill>
              </a:rPr>
              <a:t>0911292913</a:t>
            </a:r>
            <a:endParaRPr lang="zh-TW" altLang="en-US" sz="3000" b="1" dirty="0" smtClean="0">
              <a:solidFill>
                <a:srgbClr val="000066"/>
              </a:solidFill>
            </a:endParaRPr>
          </a:p>
          <a:p>
            <a:pPr eaLnBrk="1" hangingPunct="1">
              <a:lnSpc>
                <a:spcPct val="140000"/>
              </a:lnSpc>
              <a:buFontTx/>
              <a:buBlip>
                <a:blip r:embed="rId2"/>
              </a:buBlip>
            </a:pPr>
            <a:r>
              <a:rPr lang="zh-TW" altLang="en-US" sz="3000" b="1" dirty="0" smtClean="0">
                <a:solidFill>
                  <a:srgbClr val="000066"/>
                </a:solidFill>
              </a:rPr>
              <a:t>花蓮區宣導團副團長    </a:t>
            </a:r>
            <a:r>
              <a:rPr lang="en-US" altLang="zh-TW" sz="3000" b="1" dirty="0" smtClean="0">
                <a:solidFill>
                  <a:srgbClr val="000066"/>
                </a:solidFill>
              </a:rPr>
              <a:t>0922562416</a:t>
            </a:r>
          </a:p>
        </p:txBody>
      </p:sp>
    </p:spTree>
    <p:extLst>
      <p:ext uri="{BB962C8B-B14F-4D97-AF65-F5344CB8AC3E}">
        <p14:creationId xmlns:p14="http://schemas.microsoft.com/office/powerpoint/2010/main" val="24021627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323DC70-B637-4B7E-BA8E-DA46AD97BDBD}" type="slidenum">
              <a:rPr lang="zh-TW" altLang="en-US" smtClean="0">
                <a:solidFill>
                  <a:prstClr val="black"/>
                </a:solidFill>
              </a:rPr>
              <a:pPr eaLnBrk="1" hangingPunct="1"/>
              <a:t>76</a:t>
            </a:fld>
            <a:endParaRPr lang="zh-TW" altLang="en-US" smtClean="0">
              <a:solidFill>
                <a:prstClr val="black"/>
              </a:solidFill>
            </a:endParaRPr>
          </a:p>
        </p:txBody>
      </p:sp>
      <p:sp>
        <p:nvSpPr>
          <p:cNvPr id="3" name="內容版面配置區 2"/>
          <p:cNvSpPr>
            <a:spLocks noGrp="1"/>
          </p:cNvSpPr>
          <p:nvPr>
            <p:ph idx="1"/>
          </p:nvPr>
        </p:nvSpPr>
        <p:spPr>
          <a:xfrm>
            <a:off x="30163" y="1700213"/>
            <a:ext cx="9036050" cy="4525962"/>
          </a:xfrm>
        </p:spPr>
        <p:txBody>
          <a:bodyPr/>
          <a:lstStyle/>
          <a:p>
            <a:pPr algn="ctr">
              <a:spcBef>
                <a:spcPts val="1200"/>
              </a:spcBef>
              <a:buFontTx/>
              <a:buBlip>
                <a:blip r:embed="rId2"/>
              </a:buBlip>
            </a:pPr>
            <a:r>
              <a:rPr lang="zh-TW" altLang="zh-TW" sz="4000" b="1" smtClean="0">
                <a:solidFill>
                  <a:srgbClr val="000099"/>
                </a:solidFill>
              </a:rPr>
              <a:t>國民教育十二年，適性學習展笑顏。</a:t>
            </a:r>
            <a:endParaRPr lang="en-US" altLang="zh-TW" sz="4000" b="1" smtClean="0">
              <a:solidFill>
                <a:srgbClr val="000099"/>
              </a:solidFill>
            </a:endParaRPr>
          </a:p>
          <a:p>
            <a:pPr algn="ctr">
              <a:spcBef>
                <a:spcPts val="1200"/>
              </a:spcBef>
              <a:buFontTx/>
              <a:buBlip>
                <a:blip r:embed="rId2"/>
              </a:buBlip>
            </a:pPr>
            <a:r>
              <a:rPr lang="zh-TW" altLang="zh-TW" sz="4000" b="1" smtClean="0">
                <a:solidFill>
                  <a:srgbClr val="00B050"/>
                </a:solidFill>
              </a:rPr>
              <a:t>國教十二學習樂，未來看我展特色</a:t>
            </a:r>
            <a:r>
              <a:rPr lang="zh-TW" altLang="en-US" sz="4000" b="1" smtClean="0">
                <a:solidFill>
                  <a:srgbClr val="00B050"/>
                </a:solidFill>
              </a:rPr>
              <a:t>。</a:t>
            </a:r>
            <a:endParaRPr lang="en-US" altLang="zh-TW" sz="4000" b="1" smtClean="0">
              <a:solidFill>
                <a:srgbClr val="00B050"/>
              </a:solidFill>
            </a:endParaRPr>
          </a:p>
          <a:p>
            <a:pPr algn="ctr">
              <a:spcBef>
                <a:spcPts val="1200"/>
              </a:spcBef>
              <a:buFontTx/>
              <a:buBlip>
                <a:blip r:embed="rId2"/>
              </a:buBlip>
            </a:pPr>
            <a:r>
              <a:rPr lang="zh-TW" altLang="en-US" sz="4000" b="1" smtClean="0">
                <a:solidFill>
                  <a:srgbClr val="FF0000"/>
                </a:solidFill>
              </a:rPr>
              <a:t>優</a:t>
            </a:r>
            <a:r>
              <a:rPr lang="zh-TW" altLang="zh-TW" sz="4000" b="1" smtClean="0">
                <a:solidFill>
                  <a:srgbClr val="FF0000"/>
                </a:solidFill>
              </a:rPr>
              <a:t>質國教十二年</a:t>
            </a:r>
            <a:r>
              <a:rPr lang="zh-TW" altLang="en-US" sz="4000" b="1" smtClean="0">
                <a:solidFill>
                  <a:srgbClr val="FF0000"/>
                </a:solidFill>
              </a:rPr>
              <a:t>，</a:t>
            </a:r>
            <a:r>
              <a:rPr lang="zh-TW" altLang="zh-TW" sz="4000" b="1" smtClean="0">
                <a:solidFill>
                  <a:srgbClr val="FF0000"/>
                </a:solidFill>
              </a:rPr>
              <a:t>適性揚才路多元</a:t>
            </a:r>
            <a:r>
              <a:rPr lang="zh-TW" altLang="en-US" sz="4000" b="1" smtClean="0">
                <a:solidFill>
                  <a:srgbClr val="FF0000"/>
                </a:solidFill>
              </a:rPr>
              <a:t>。</a:t>
            </a:r>
            <a:endParaRPr lang="en-US" altLang="zh-TW" sz="4000" b="1" smtClean="0">
              <a:solidFill>
                <a:srgbClr val="00B050"/>
              </a:solidFill>
            </a:endParaRPr>
          </a:p>
          <a:p>
            <a:pPr algn="ctr">
              <a:spcBef>
                <a:spcPts val="1200"/>
              </a:spcBef>
              <a:buFontTx/>
              <a:buBlip>
                <a:blip r:embed="rId2"/>
              </a:buBlip>
            </a:pPr>
            <a:r>
              <a:rPr lang="zh-TW" altLang="zh-TW" sz="4000" b="1" smtClean="0">
                <a:solidFill>
                  <a:srgbClr val="000099"/>
                </a:solidFill>
              </a:rPr>
              <a:t>優質國教十二年，齊心闊步邁向前。</a:t>
            </a:r>
            <a:endParaRPr lang="en-US" altLang="zh-TW" sz="4000" b="1" smtClean="0">
              <a:solidFill>
                <a:srgbClr val="000099"/>
              </a:solidFill>
            </a:endParaRPr>
          </a:p>
          <a:p>
            <a:pPr algn="ctr">
              <a:spcBef>
                <a:spcPts val="1200"/>
              </a:spcBef>
              <a:buFontTx/>
              <a:buBlip>
                <a:blip r:embed="rId2"/>
              </a:buBlip>
            </a:pPr>
            <a:r>
              <a:rPr lang="zh-TW" altLang="en-US" sz="4000" b="1" smtClean="0">
                <a:solidFill>
                  <a:srgbClr val="FF0000"/>
                </a:solidFill>
              </a:rPr>
              <a:t>邁</a:t>
            </a:r>
            <a:r>
              <a:rPr lang="zh-TW" altLang="zh-TW" sz="4000" b="1" smtClean="0">
                <a:solidFill>
                  <a:srgbClr val="FF0000"/>
                </a:solidFill>
              </a:rPr>
              <a:t>向國教十二年，開創教育新紀元。</a:t>
            </a:r>
            <a:endParaRPr lang="en-US" altLang="zh-TW" sz="4000" b="1" smtClean="0">
              <a:solidFill>
                <a:srgbClr val="FF0000"/>
              </a:solidFill>
            </a:endParaRPr>
          </a:p>
        </p:txBody>
      </p:sp>
    </p:spTree>
    <p:extLst>
      <p:ext uri="{BB962C8B-B14F-4D97-AF65-F5344CB8AC3E}">
        <p14:creationId xmlns:p14="http://schemas.microsoft.com/office/powerpoint/2010/main" val="2551838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6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00113" y="836613"/>
            <a:ext cx="7129462" cy="646112"/>
          </a:xfrm>
          <a:prstGeom prst="rect">
            <a:avLst/>
          </a:prstGeom>
          <a:noFill/>
        </p:spPr>
        <p:txBody>
          <a:bodyPr>
            <a:spAutoFit/>
          </a:bodyPr>
          <a:lstStyle/>
          <a:p>
            <a:pPr>
              <a:defRPr/>
            </a:pPr>
            <a:r>
              <a:rPr lang="zh-TW" altLang="en-US" sz="3600" b="1" dirty="0">
                <a:latin typeface="+mj-ea"/>
                <a:ea typeface="+mj-ea"/>
              </a:rPr>
              <a:t>伍、結語</a:t>
            </a:r>
          </a:p>
        </p:txBody>
      </p:sp>
      <p:sp>
        <p:nvSpPr>
          <p:cNvPr id="49155" name="Rectangle 3"/>
          <p:cNvSpPr>
            <a:spLocks noChangeArrowheads="1"/>
          </p:cNvSpPr>
          <p:nvPr/>
        </p:nvSpPr>
        <p:spPr bwMode="auto">
          <a:xfrm>
            <a:off x="1042988" y="1557338"/>
            <a:ext cx="7058025" cy="442118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ts val="3800"/>
              </a:lnSpc>
              <a:defRPr/>
            </a:pPr>
            <a:r>
              <a:rPr lang="zh-TW" altLang="en-US" sz="2800" b="1" dirty="0">
                <a:solidFill>
                  <a:srgbClr val="C00000"/>
                </a:solidFill>
                <a:latin typeface="標楷體" pitchFamily="65" charset="-120"/>
                <a:ea typeface="標楷體" pitchFamily="65" charset="-120"/>
                <a:cs typeface="Times New Roman" pitchFamily="18" charset="0"/>
              </a:rPr>
              <a:t>  教育是  一座山給它翠綠</a:t>
            </a:r>
          </a:p>
          <a:p>
            <a:pPr eaLnBrk="0" hangingPunct="0">
              <a:lnSpc>
                <a:spcPts val="3800"/>
              </a:lnSpc>
              <a:defRPr/>
            </a:pPr>
            <a:r>
              <a:rPr lang="zh-TW" altLang="en-US" sz="2800" b="1" dirty="0">
                <a:solidFill>
                  <a:srgbClr val="C00000"/>
                </a:solidFill>
                <a:latin typeface="標楷體" pitchFamily="65" charset="-120"/>
                <a:ea typeface="標楷體" pitchFamily="65" charset="-120"/>
                <a:cs typeface="Times New Roman" pitchFamily="18" charset="0"/>
              </a:rPr>
              <a:t>          一條河給它寬闊</a:t>
            </a:r>
          </a:p>
          <a:p>
            <a:pPr eaLnBrk="0" hangingPunct="0">
              <a:lnSpc>
                <a:spcPts val="3800"/>
              </a:lnSpc>
              <a:defRPr/>
            </a:pPr>
            <a:r>
              <a:rPr lang="zh-TW" altLang="en-US" sz="2800" b="1" dirty="0">
                <a:solidFill>
                  <a:srgbClr val="C00000"/>
                </a:solidFill>
                <a:latin typeface="標楷體" pitchFamily="65" charset="-120"/>
                <a:ea typeface="標楷體" pitchFamily="65" charset="-120"/>
                <a:cs typeface="Times New Roman" pitchFamily="18" charset="0"/>
              </a:rPr>
              <a:t>          一片稻田給它豐收</a:t>
            </a:r>
          </a:p>
          <a:p>
            <a:pPr eaLnBrk="0" hangingPunct="0">
              <a:lnSpc>
                <a:spcPts val="3800"/>
              </a:lnSpc>
              <a:defRPr/>
            </a:pPr>
            <a:r>
              <a:rPr lang="zh-TW" altLang="en-US" sz="2800" b="1" dirty="0">
                <a:solidFill>
                  <a:srgbClr val="C00000"/>
                </a:solidFill>
                <a:latin typeface="標楷體" pitchFamily="65" charset="-120"/>
                <a:ea typeface="標楷體" pitchFamily="65" charset="-120"/>
                <a:cs typeface="Times New Roman" pitchFamily="18" charset="0"/>
              </a:rPr>
              <a:t>          無怨無悔不必回頭</a:t>
            </a:r>
            <a:endParaRPr lang="en-US" altLang="zh-TW" sz="2800" b="1" dirty="0">
              <a:solidFill>
                <a:srgbClr val="C00000"/>
              </a:solidFill>
              <a:latin typeface="標楷體" pitchFamily="65" charset="-120"/>
              <a:ea typeface="標楷體" pitchFamily="65" charset="-120"/>
              <a:cs typeface="Times New Roman" pitchFamily="18" charset="0"/>
            </a:endParaRPr>
          </a:p>
          <a:p>
            <a:pPr eaLnBrk="0" hangingPunct="0">
              <a:lnSpc>
                <a:spcPts val="3800"/>
              </a:lnSpc>
              <a:defRPr/>
            </a:pPr>
            <a:r>
              <a:rPr lang="zh-TW" altLang="en-US" sz="2800" b="1" dirty="0">
                <a:solidFill>
                  <a:srgbClr val="10253F"/>
                </a:solidFill>
                <a:latin typeface="標楷體" pitchFamily="65" charset="-120"/>
                <a:ea typeface="標楷體" pitchFamily="65" charset="-120"/>
                <a:cs typeface="Times New Roman" pitchFamily="18" charset="0"/>
              </a:rPr>
              <a:t>面對入學方式的變革，鼓勵孩子做好準備，把握機會，讓學生適性發展、揮灑屬於自己的天空。期待十二年國民基本教育培育出更多不同領域的菁英</a:t>
            </a:r>
            <a:r>
              <a:rPr lang="en-US" altLang="zh-TW" sz="2800" b="1" dirty="0">
                <a:solidFill>
                  <a:srgbClr val="10253F"/>
                </a:solidFill>
                <a:latin typeface="標楷體" pitchFamily="65" charset="-120"/>
                <a:ea typeface="標楷體" pitchFamily="65" charset="-120"/>
                <a:cs typeface="Times New Roman" pitchFamily="18" charset="0"/>
              </a:rPr>
              <a:t>!</a:t>
            </a:r>
          </a:p>
          <a:p>
            <a:pPr eaLnBrk="0" hangingPunct="0">
              <a:defRPr/>
            </a:pPr>
            <a:r>
              <a:rPr lang="zh-TW" altLang="en-US" sz="2800" b="1" dirty="0">
                <a:solidFill>
                  <a:srgbClr val="10253F"/>
                </a:solidFill>
                <a:latin typeface="標楷體" pitchFamily="65" charset="-120"/>
                <a:ea typeface="標楷體" pitchFamily="65" charset="-120"/>
                <a:cs typeface="Times New Roman" pitchFamily="18" charset="0"/>
              </a:rPr>
              <a:t> </a:t>
            </a:r>
          </a:p>
        </p:txBody>
      </p:sp>
    </p:spTree>
    <p:extLst>
      <p:ext uri="{BB962C8B-B14F-4D97-AF65-F5344CB8AC3E}">
        <p14:creationId xmlns:p14="http://schemas.microsoft.com/office/powerpoint/2010/main" val="26675589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文字版面配置區 2"/>
          <p:cNvSpPr>
            <a:spLocks noGrp="1"/>
          </p:cNvSpPr>
          <p:nvPr>
            <p:ph type="body" idx="1"/>
          </p:nvPr>
        </p:nvSpPr>
        <p:spPr>
          <a:xfrm>
            <a:off x="539750" y="1989138"/>
            <a:ext cx="7772400" cy="2519362"/>
          </a:xfrm>
        </p:spPr>
        <p:txBody>
          <a:bodyPr/>
          <a:lstStyle/>
          <a:p>
            <a:pPr algn="ctr" eaLnBrk="1" hangingPunct="1"/>
            <a:r>
              <a:rPr lang="zh-TW" altLang="en-US" sz="6000" b="1" smtClean="0">
                <a:solidFill>
                  <a:srgbClr val="FF0000"/>
                </a:solidFill>
                <a:latin typeface="標楷體" pitchFamily="65" charset="-120"/>
                <a:ea typeface="標楷體" pitchFamily="65" charset="-120"/>
              </a:rPr>
              <a:t>簡報完畢</a:t>
            </a:r>
            <a:endParaRPr lang="en-US" altLang="zh-TW" sz="6000" b="1" smtClean="0">
              <a:solidFill>
                <a:srgbClr val="FF0000"/>
              </a:solidFill>
              <a:latin typeface="標楷體" pitchFamily="65" charset="-120"/>
              <a:ea typeface="標楷體" pitchFamily="65" charset="-120"/>
            </a:endParaRPr>
          </a:p>
          <a:p>
            <a:pPr algn="ctr" eaLnBrk="1" hangingPunct="1"/>
            <a:r>
              <a:rPr lang="zh-TW" altLang="en-US" sz="6000" b="1" smtClean="0">
                <a:solidFill>
                  <a:srgbClr val="FF0000"/>
                </a:solidFill>
                <a:latin typeface="標楷體" pitchFamily="65" charset="-120"/>
                <a:ea typeface="標楷體" pitchFamily="65" charset="-120"/>
              </a:rPr>
              <a:t>敬請指教</a:t>
            </a:r>
          </a:p>
        </p:txBody>
      </p:sp>
    </p:spTree>
    <p:extLst>
      <p:ext uri="{BB962C8B-B14F-4D97-AF65-F5344CB8AC3E}">
        <p14:creationId xmlns:p14="http://schemas.microsoft.com/office/powerpoint/2010/main" val="34971724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476250"/>
            <a:ext cx="7772400" cy="720725"/>
          </a:xfrm>
        </p:spPr>
        <p:txBody>
          <a:bodyPr rtlCol="0">
            <a:normAutofit/>
          </a:bodyPr>
          <a:lstStyle/>
          <a:p>
            <a:pPr algn="ctr" eaLnBrk="1" fontAlgn="auto" hangingPunct="1">
              <a:spcAft>
                <a:spcPts val="0"/>
              </a:spcAft>
              <a:defRPr/>
            </a:pPr>
            <a:r>
              <a:rPr lang="zh-TW" altLang="en-US" dirty="0" smtClean="0">
                <a:solidFill>
                  <a:srgbClr val="003399"/>
                </a:solidFill>
                <a:latin typeface="標楷體" pitchFamily="65" charset="-120"/>
                <a:ea typeface="標楷體" pitchFamily="65" charset="-120"/>
              </a:rPr>
              <a:t>伍、宣導結果評估</a:t>
            </a:r>
            <a:endParaRPr lang="zh-TW" altLang="en-US" dirty="0">
              <a:solidFill>
                <a:srgbClr val="003399"/>
              </a:solidFill>
              <a:latin typeface="標楷體" pitchFamily="65" charset="-120"/>
              <a:ea typeface="標楷體" pitchFamily="65" charset="-120"/>
            </a:endParaRPr>
          </a:p>
        </p:txBody>
      </p:sp>
      <p:sp>
        <p:nvSpPr>
          <p:cNvPr id="3" name="文字版面配置區 2"/>
          <p:cNvSpPr>
            <a:spLocks noGrp="1"/>
          </p:cNvSpPr>
          <p:nvPr>
            <p:ph type="body" idx="1"/>
          </p:nvPr>
        </p:nvSpPr>
        <p:spPr>
          <a:xfrm>
            <a:off x="112713" y="1052513"/>
            <a:ext cx="9037637" cy="5545137"/>
          </a:xfrm>
        </p:spPr>
        <p:txBody>
          <a:bodyPr rtlCol="0">
            <a:normAutofit/>
          </a:bodyPr>
          <a:lstStyle/>
          <a:p>
            <a:pPr eaLnBrk="1" fontAlgn="auto" hangingPunct="1">
              <a:lnSpc>
                <a:spcPts val="3200"/>
              </a:lnSpc>
              <a:spcBef>
                <a:spcPts val="0"/>
              </a:spcBef>
              <a:spcAft>
                <a:spcPts val="0"/>
              </a:spcAft>
              <a:defRPr/>
            </a:pPr>
            <a:r>
              <a:rPr lang="zh-TW" altLang="en-US" sz="2400" b="1" dirty="0" smtClean="0">
                <a:solidFill>
                  <a:schemeClr val="tx1"/>
                </a:solidFill>
                <a:latin typeface="標楷體" pitchFamily="65" charset="-120"/>
                <a:ea typeface="標楷體" pitchFamily="65" charset="-120"/>
              </a:rPr>
              <a:t>請就以下說明，</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舉手</a:t>
            </a:r>
            <a:r>
              <a:rPr lang="zh-TW" altLang="en-US" sz="2400" b="1" dirty="0" smtClean="0">
                <a:solidFill>
                  <a:schemeClr val="tx1"/>
                </a:solidFill>
                <a:latin typeface="標楷體" pitchFamily="65" charset="-120"/>
                <a:ea typeface="標楷體" pitchFamily="65" charset="-120"/>
              </a:rPr>
              <a:t>表示認同度：</a:t>
            </a:r>
            <a:endParaRPr lang="en-US" altLang="zh-TW" sz="2400" b="1" dirty="0" smtClean="0">
              <a:solidFill>
                <a:schemeClr val="tx1"/>
              </a:solidFill>
              <a:latin typeface="標楷體" pitchFamily="65" charset="-120"/>
              <a:ea typeface="標楷體" pitchFamily="65" charset="-120"/>
            </a:endParaRPr>
          </a:p>
          <a:p>
            <a:pPr eaLnBrk="1" fontAlgn="auto" hangingPunct="1">
              <a:lnSpc>
                <a:spcPts val="3200"/>
              </a:lnSpc>
              <a:spcBef>
                <a:spcPts val="0"/>
              </a:spcBef>
              <a:spcAft>
                <a:spcPts val="0"/>
              </a:spcAft>
              <a:defRPr/>
            </a:pPr>
            <a:r>
              <a:rPr lang="zh-TW" altLang="en-US" sz="2400" b="1" dirty="0" smtClean="0">
                <a:solidFill>
                  <a:schemeClr val="tx1"/>
                </a:solidFill>
                <a:latin typeface="標楷體" pitchFamily="65" charset="-120"/>
                <a:ea typeface="標楷體" pitchFamily="65" charset="-120"/>
              </a:rPr>
              <a:t>         </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同意；  </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尚可； </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3.</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不同意。</a:t>
            </a:r>
            <a:endPar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eaLnBrk="1" fontAlgn="auto" hangingPunct="1">
              <a:lnSpc>
                <a:spcPts val="3600"/>
              </a:lnSpc>
              <a:spcBef>
                <a:spcPts val="600"/>
              </a:spcBef>
              <a:spcAft>
                <a:spcPts val="0"/>
              </a:spcAft>
              <a:defRPr/>
            </a:pPr>
            <a:r>
              <a:rPr lang="zh-TW" altLang="en-US" sz="3000" b="1" dirty="0" smtClean="0">
                <a:solidFill>
                  <a:srgbClr val="000099"/>
                </a:solidFill>
                <a:latin typeface="標楷體" pitchFamily="65" charset="-120"/>
                <a:ea typeface="標楷體" pitchFamily="65" charset="-120"/>
              </a:rPr>
              <a:t>一、</a:t>
            </a:r>
            <a:r>
              <a:rPr lang="zh-TW" altLang="zh-TW" sz="3000" b="1" dirty="0" smtClean="0">
                <a:solidFill>
                  <a:srgbClr val="000099"/>
                </a:solidFill>
                <a:latin typeface="標楷體" pitchFamily="65" charset="-120"/>
                <a:ea typeface="標楷體" pitchFamily="65" charset="-120"/>
              </a:rPr>
              <a:t>我</a:t>
            </a:r>
            <a:r>
              <a:rPr lang="zh-TW" altLang="zh-TW" sz="3000" b="1" dirty="0">
                <a:solidFill>
                  <a:srgbClr val="000099"/>
                </a:solidFill>
                <a:latin typeface="標楷體" pitchFamily="65" charset="-120"/>
                <a:ea typeface="標楷體" pitchFamily="65" charset="-120"/>
              </a:rPr>
              <a:t>對本區入學方式流程已瞭解</a:t>
            </a:r>
            <a:r>
              <a:rPr lang="zh-TW" altLang="zh-TW" sz="3000" b="1" dirty="0" smtClean="0">
                <a:solidFill>
                  <a:srgbClr val="000099"/>
                </a:solidFill>
                <a:latin typeface="標楷體" pitchFamily="65" charset="-120"/>
                <a:ea typeface="標楷體" pitchFamily="65" charset="-120"/>
              </a:rPr>
              <a:t>。</a:t>
            </a:r>
            <a:endParaRPr lang="en-US" altLang="zh-TW" sz="3000" b="1" dirty="0" smtClean="0">
              <a:solidFill>
                <a:srgbClr val="000099"/>
              </a:solidFill>
              <a:latin typeface="標楷體" pitchFamily="65" charset="-120"/>
              <a:ea typeface="標楷體" pitchFamily="65" charset="-120"/>
            </a:endParaRPr>
          </a:p>
          <a:p>
            <a:pPr eaLnBrk="1" fontAlgn="auto" hangingPunct="1">
              <a:lnSpc>
                <a:spcPts val="3600"/>
              </a:lnSpc>
              <a:spcBef>
                <a:spcPts val="600"/>
              </a:spcBef>
              <a:spcAft>
                <a:spcPts val="0"/>
              </a:spcAft>
              <a:defRPr/>
            </a:pPr>
            <a:r>
              <a:rPr lang="zh-TW" altLang="en-US" sz="3000" b="1" dirty="0" smtClean="0">
                <a:solidFill>
                  <a:schemeClr val="tx1"/>
                </a:solidFill>
                <a:latin typeface="標楷體" pitchFamily="65" charset="-120"/>
                <a:ea typeface="標楷體" pitchFamily="65" charset="-120"/>
              </a:rPr>
              <a:t>二、</a:t>
            </a:r>
            <a:r>
              <a:rPr lang="zh-TW" altLang="zh-TW" sz="3000" b="1" dirty="0" smtClean="0">
                <a:solidFill>
                  <a:schemeClr val="tx1"/>
                </a:solidFill>
                <a:latin typeface="標楷體" pitchFamily="65" charset="-120"/>
                <a:ea typeface="標楷體" pitchFamily="65" charset="-120"/>
              </a:rPr>
              <a:t>我</a:t>
            </a:r>
            <a:r>
              <a:rPr lang="zh-TW" altLang="zh-TW" sz="3000" b="1" dirty="0">
                <a:solidFill>
                  <a:schemeClr val="tx1"/>
                </a:solidFill>
                <a:latin typeface="標楷體" pitchFamily="65" charset="-120"/>
                <a:ea typeface="標楷體" pitchFamily="65" charset="-120"/>
              </a:rPr>
              <a:t>對本區免試入學超額比序項目已</a:t>
            </a:r>
            <a:r>
              <a:rPr lang="zh-TW" altLang="zh-TW" sz="3000" b="1" dirty="0" smtClean="0">
                <a:solidFill>
                  <a:schemeClr val="tx1"/>
                </a:solidFill>
                <a:latin typeface="標楷體" pitchFamily="65" charset="-120"/>
                <a:ea typeface="標楷體" pitchFamily="65" charset="-120"/>
              </a:rPr>
              <a:t>瞭解</a:t>
            </a:r>
            <a:r>
              <a:rPr lang="zh-TW" altLang="en-US" sz="3000" b="1" dirty="0" smtClean="0">
                <a:solidFill>
                  <a:schemeClr val="tx1"/>
                </a:solidFill>
                <a:latin typeface="標楷體" pitchFamily="65" charset="-120"/>
                <a:ea typeface="標楷體" pitchFamily="65" charset="-120"/>
              </a:rPr>
              <a:t>。</a:t>
            </a:r>
            <a:endParaRPr lang="zh-TW" altLang="zh-TW" sz="3000" b="1" dirty="0">
              <a:solidFill>
                <a:schemeClr val="tx1"/>
              </a:solidFill>
              <a:latin typeface="標楷體" pitchFamily="65" charset="-120"/>
              <a:ea typeface="標楷體" pitchFamily="65" charset="-120"/>
            </a:endParaRPr>
          </a:p>
          <a:p>
            <a:pPr eaLnBrk="1" fontAlgn="auto" hangingPunct="1">
              <a:lnSpc>
                <a:spcPts val="3600"/>
              </a:lnSpc>
              <a:spcBef>
                <a:spcPts val="600"/>
              </a:spcBef>
              <a:spcAft>
                <a:spcPts val="0"/>
              </a:spcAft>
              <a:defRPr/>
            </a:pPr>
            <a:r>
              <a:rPr lang="zh-TW" altLang="en-US" sz="3000" b="1" dirty="0" smtClean="0">
                <a:solidFill>
                  <a:srgbClr val="000099"/>
                </a:solidFill>
                <a:latin typeface="標楷體" pitchFamily="65" charset="-120"/>
                <a:ea typeface="標楷體" pitchFamily="65" charset="-120"/>
              </a:rPr>
              <a:t>三、</a:t>
            </a:r>
            <a:r>
              <a:rPr lang="zh-TW" altLang="zh-TW" sz="3000" b="1" dirty="0" smtClean="0">
                <a:solidFill>
                  <a:srgbClr val="000099"/>
                </a:solidFill>
                <a:latin typeface="標楷體" pitchFamily="65" charset="-120"/>
                <a:ea typeface="標楷體" pitchFamily="65" charset="-120"/>
              </a:rPr>
              <a:t>我</a:t>
            </a:r>
            <a:r>
              <a:rPr lang="zh-TW" altLang="zh-TW" sz="3000" b="1" dirty="0">
                <a:solidFill>
                  <a:srgbClr val="000099"/>
                </a:solidFill>
                <a:latin typeface="標楷體" pitchFamily="65" charset="-120"/>
                <a:ea typeface="標楷體" pitchFamily="65" charset="-120"/>
              </a:rPr>
              <a:t>會在</a:t>
            </a:r>
            <a:r>
              <a:rPr lang="en-US" altLang="zh-TW" sz="3000" b="1" dirty="0">
                <a:solidFill>
                  <a:srgbClr val="000099"/>
                </a:solidFill>
                <a:latin typeface="標楷體" pitchFamily="65" charset="-120"/>
                <a:ea typeface="標楷體" pitchFamily="65" charset="-120"/>
              </a:rPr>
              <a:t>102</a:t>
            </a:r>
            <a:r>
              <a:rPr lang="zh-TW" altLang="zh-TW" sz="3000" b="1" dirty="0">
                <a:solidFill>
                  <a:srgbClr val="000099"/>
                </a:solidFill>
                <a:latin typeface="標楷體" pitchFamily="65" charset="-120"/>
                <a:ea typeface="標楷體" pitchFamily="65" charset="-120"/>
              </a:rPr>
              <a:t>年</a:t>
            </a:r>
            <a:r>
              <a:rPr lang="en-US" altLang="zh-TW" sz="3000" b="1" u="sng" dirty="0">
                <a:solidFill>
                  <a:srgbClr val="000099"/>
                </a:solidFill>
                <a:latin typeface="標楷體" pitchFamily="65" charset="-120"/>
                <a:ea typeface="標楷體" pitchFamily="65" charset="-120"/>
              </a:rPr>
              <a:t>6</a:t>
            </a:r>
            <a:r>
              <a:rPr lang="zh-TW" altLang="zh-TW" sz="3000" b="1" u="sng" dirty="0">
                <a:solidFill>
                  <a:srgbClr val="000099"/>
                </a:solidFill>
                <a:latin typeface="標楷體" pitchFamily="65" charset="-120"/>
                <a:ea typeface="標楷體" pitchFamily="65" charset="-120"/>
              </a:rPr>
              <a:t>月</a:t>
            </a:r>
            <a:r>
              <a:rPr lang="zh-TW" altLang="zh-TW" sz="3000" b="1" dirty="0">
                <a:solidFill>
                  <a:srgbClr val="000099"/>
                </a:solidFill>
                <a:latin typeface="標楷體" pitchFamily="65" charset="-120"/>
                <a:ea typeface="標楷體" pitchFamily="65" charset="-120"/>
              </a:rPr>
              <a:t>主動瞭解本區特色招生</a:t>
            </a:r>
            <a:r>
              <a:rPr lang="zh-TW" altLang="zh-TW" sz="3000" b="1" dirty="0" smtClean="0">
                <a:solidFill>
                  <a:srgbClr val="000099"/>
                </a:solidFill>
                <a:latin typeface="標楷體" pitchFamily="65" charset="-120"/>
                <a:ea typeface="標楷體" pitchFamily="65" charset="-120"/>
              </a:rPr>
              <a:t>規定</a:t>
            </a:r>
            <a:r>
              <a:rPr lang="en-US" altLang="zh-TW" sz="3000" b="1" dirty="0" smtClean="0">
                <a:solidFill>
                  <a:srgbClr val="000099"/>
                </a:solidFill>
                <a:latin typeface="標楷體" pitchFamily="65" charset="-120"/>
                <a:ea typeface="標楷體" pitchFamily="65" charset="-120"/>
              </a:rPr>
              <a:t/>
            </a:r>
            <a:br>
              <a:rPr lang="en-US" altLang="zh-TW" sz="3000" b="1" dirty="0" smtClean="0">
                <a:solidFill>
                  <a:srgbClr val="000099"/>
                </a:solidFill>
                <a:latin typeface="標楷體" pitchFamily="65" charset="-120"/>
                <a:ea typeface="標楷體" pitchFamily="65" charset="-120"/>
              </a:rPr>
            </a:br>
            <a:r>
              <a:rPr lang="zh-TW" altLang="en-US" sz="3000" b="1" dirty="0" smtClean="0">
                <a:solidFill>
                  <a:srgbClr val="000099"/>
                </a:solidFill>
                <a:latin typeface="標楷體" pitchFamily="65" charset="-120"/>
                <a:ea typeface="標楷體" pitchFamily="65" charset="-120"/>
              </a:rPr>
              <a:t>    </a:t>
            </a:r>
            <a:r>
              <a:rPr lang="zh-TW" altLang="zh-TW" sz="3000" b="1" dirty="0" smtClean="0">
                <a:solidFill>
                  <a:srgbClr val="000099"/>
                </a:solidFill>
                <a:latin typeface="標楷體" pitchFamily="65" charset="-120"/>
                <a:ea typeface="標楷體" pitchFamily="65" charset="-120"/>
              </a:rPr>
              <a:t>，</a:t>
            </a:r>
            <a:r>
              <a:rPr lang="zh-TW" altLang="zh-TW" sz="3000" b="1" dirty="0">
                <a:solidFill>
                  <a:srgbClr val="000099"/>
                </a:solidFill>
                <a:latin typeface="標楷體" pitchFamily="65" charset="-120"/>
                <a:ea typeface="標楷體" pitchFamily="65" charset="-120"/>
              </a:rPr>
              <a:t>以幫助孩子升學。</a:t>
            </a:r>
          </a:p>
          <a:p>
            <a:pPr eaLnBrk="1" fontAlgn="auto" hangingPunct="1">
              <a:lnSpc>
                <a:spcPts val="3600"/>
              </a:lnSpc>
              <a:spcBef>
                <a:spcPts val="600"/>
              </a:spcBef>
              <a:spcAft>
                <a:spcPts val="0"/>
              </a:spcAft>
              <a:defRPr/>
            </a:pPr>
            <a:r>
              <a:rPr lang="zh-TW" altLang="en-US" sz="3000" b="1" dirty="0" smtClean="0">
                <a:solidFill>
                  <a:schemeClr val="tx1"/>
                </a:solidFill>
                <a:latin typeface="標楷體" pitchFamily="65" charset="-120"/>
                <a:ea typeface="標楷體" pitchFamily="65" charset="-120"/>
              </a:rPr>
              <a:t>四、</a:t>
            </a:r>
            <a:r>
              <a:rPr lang="zh-TW" altLang="zh-TW" sz="3000" b="1" dirty="0" smtClean="0">
                <a:solidFill>
                  <a:schemeClr val="tx1"/>
                </a:solidFill>
                <a:latin typeface="標楷體" pitchFamily="65" charset="-120"/>
                <a:ea typeface="標楷體" pitchFamily="65" charset="-120"/>
              </a:rPr>
              <a:t>我</a:t>
            </a:r>
            <a:r>
              <a:rPr lang="zh-TW" altLang="zh-TW" sz="3000" b="1" dirty="0">
                <a:solidFill>
                  <a:schemeClr val="tx1"/>
                </a:solidFill>
                <a:latin typeface="標楷體" pitchFamily="65" charset="-120"/>
                <a:ea typeface="標楷體" pitchFamily="65" charset="-120"/>
              </a:rPr>
              <a:t>對於如何協助孩子未來入學準備已有方向。</a:t>
            </a:r>
          </a:p>
          <a:p>
            <a:pPr eaLnBrk="1" fontAlgn="auto" hangingPunct="1">
              <a:lnSpc>
                <a:spcPts val="3600"/>
              </a:lnSpc>
              <a:spcBef>
                <a:spcPts val="600"/>
              </a:spcBef>
              <a:spcAft>
                <a:spcPts val="0"/>
              </a:spcAft>
              <a:defRPr/>
            </a:pPr>
            <a:r>
              <a:rPr lang="zh-TW" altLang="en-US" sz="3000" b="1" dirty="0" smtClean="0">
                <a:solidFill>
                  <a:srgbClr val="000099"/>
                </a:solidFill>
                <a:latin typeface="標楷體" pitchFamily="65" charset="-120"/>
                <a:ea typeface="標楷體" pitchFamily="65" charset="-120"/>
              </a:rPr>
              <a:t>五、</a:t>
            </a:r>
            <a:r>
              <a:rPr lang="zh-TW" altLang="zh-TW" sz="3000" b="1" dirty="0" smtClean="0">
                <a:solidFill>
                  <a:srgbClr val="000099"/>
                </a:solidFill>
                <a:latin typeface="標楷體" pitchFamily="65" charset="-120"/>
                <a:ea typeface="標楷體" pitchFamily="65" charset="-120"/>
              </a:rPr>
              <a:t>我</a:t>
            </a:r>
            <a:r>
              <a:rPr lang="zh-TW" altLang="zh-TW" sz="3000" b="1" dirty="0">
                <a:solidFill>
                  <a:srgbClr val="000099"/>
                </a:solidFill>
                <a:latin typeface="標楷體" pitchFamily="65" charset="-120"/>
                <a:ea typeface="標楷體" pitchFamily="65" charset="-120"/>
              </a:rPr>
              <a:t>知道本區及本校入學方式</a:t>
            </a:r>
            <a:r>
              <a:rPr lang="zh-TW" altLang="zh-TW" sz="3000" b="1" dirty="0" smtClean="0">
                <a:solidFill>
                  <a:srgbClr val="000099"/>
                </a:solidFill>
                <a:latin typeface="標楷體" pitchFamily="65" charset="-120"/>
                <a:ea typeface="標楷體" pitchFamily="65" charset="-120"/>
              </a:rPr>
              <a:t>諮詢</a:t>
            </a:r>
            <a:r>
              <a:rPr lang="zh-TW" altLang="en-US" sz="3000" b="1" dirty="0" smtClean="0">
                <a:solidFill>
                  <a:srgbClr val="000099"/>
                </a:solidFill>
                <a:latin typeface="標楷體" pitchFamily="65" charset="-120"/>
                <a:ea typeface="標楷體" pitchFamily="65" charset="-120"/>
              </a:rPr>
              <a:t>專線</a:t>
            </a:r>
            <a:r>
              <a:rPr lang="zh-TW" altLang="zh-TW" sz="3000" b="1" dirty="0" smtClean="0">
                <a:solidFill>
                  <a:srgbClr val="000099"/>
                </a:solidFill>
                <a:latin typeface="標楷體" pitchFamily="65" charset="-120"/>
                <a:ea typeface="標楷體" pitchFamily="65" charset="-120"/>
              </a:rPr>
              <a:t>及</a:t>
            </a:r>
            <a:r>
              <a:rPr lang="en-US" altLang="zh-TW" sz="3000" b="1" dirty="0" smtClean="0">
                <a:solidFill>
                  <a:srgbClr val="000099"/>
                </a:solidFill>
                <a:latin typeface="標楷體" pitchFamily="65" charset="-120"/>
                <a:ea typeface="標楷體" pitchFamily="65" charset="-120"/>
              </a:rPr>
              <a:t/>
            </a:r>
            <a:br>
              <a:rPr lang="en-US" altLang="zh-TW" sz="3000" b="1" dirty="0" smtClean="0">
                <a:solidFill>
                  <a:srgbClr val="000099"/>
                </a:solidFill>
                <a:latin typeface="標楷體" pitchFamily="65" charset="-120"/>
                <a:ea typeface="標楷體" pitchFamily="65" charset="-120"/>
              </a:rPr>
            </a:br>
            <a:r>
              <a:rPr lang="zh-TW" altLang="en-US" sz="3000" b="1" dirty="0" smtClean="0">
                <a:solidFill>
                  <a:srgbClr val="000099"/>
                </a:solidFill>
                <a:latin typeface="標楷體" pitchFamily="65" charset="-120"/>
                <a:ea typeface="標楷體" pitchFamily="65" charset="-120"/>
              </a:rPr>
              <a:t>    十二年國教專屬</a:t>
            </a:r>
            <a:r>
              <a:rPr lang="zh-TW" altLang="zh-TW" sz="3000" b="1" dirty="0" smtClean="0">
                <a:solidFill>
                  <a:srgbClr val="000099"/>
                </a:solidFill>
                <a:latin typeface="標楷體" pitchFamily="65" charset="-120"/>
                <a:ea typeface="標楷體" pitchFamily="65" charset="-120"/>
              </a:rPr>
              <a:t>網站</a:t>
            </a:r>
            <a:r>
              <a:rPr lang="en-US" altLang="zh-TW" sz="3000" b="1" dirty="0" smtClean="0">
                <a:solidFill>
                  <a:srgbClr val="000099"/>
                </a:solidFill>
                <a:latin typeface="標楷體" pitchFamily="65" charset="-120"/>
                <a:ea typeface="標楷體" pitchFamily="65" charset="-120"/>
              </a:rPr>
              <a:t>(</a:t>
            </a:r>
            <a:r>
              <a:rPr lang="zh-TW" altLang="zh-TW" sz="3000" b="1" dirty="0">
                <a:solidFill>
                  <a:srgbClr val="000099"/>
                </a:solidFill>
                <a:latin typeface="標楷體" pitchFamily="65" charset="-120"/>
                <a:ea typeface="標楷體" pitchFamily="65" charset="-120"/>
              </a:rPr>
              <a:t>頁</a:t>
            </a:r>
            <a:r>
              <a:rPr lang="en-US" altLang="zh-TW" sz="3000" b="1" dirty="0">
                <a:solidFill>
                  <a:srgbClr val="000099"/>
                </a:solidFill>
                <a:latin typeface="標楷體" pitchFamily="65" charset="-120"/>
                <a:ea typeface="標楷體" pitchFamily="65" charset="-120"/>
              </a:rPr>
              <a:t>)</a:t>
            </a:r>
            <a:r>
              <a:rPr lang="zh-TW" altLang="zh-TW" sz="3000" b="1" dirty="0">
                <a:solidFill>
                  <a:srgbClr val="000099"/>
                </a:solidFill>
                <a:latin typeface="標楷體" pitchFamily="65" charset="-120"/>
                <a:ea typeface="標楷體" pitchFamily="65" charset="-120"/>
              </a:rPr>
              <a:t>。</a:t>
            </a:r>
          </a:p>
          <a:p>
            <a:pPr eaLnBrk="1" fontAlgn="auto" hangingPunct="1">
              <a:lnSpc>
                <a:spcPts val="3600"/>
              </a:lnSpc>
              <a:spcBef>
                <a:spcPts val="600"/>
              </a:spcBef>
              <a:spcAft>
                <a:spcPts val="0"/>
              </a:spcAft>
              <a:defRPr/>
            </a:pPr>
            <a:r>
              <a:rPr lang="zh-TW" altLang="en-US" sz="3000" b="1" dirty="0" smtClean="0">
                <a:solidFill>
                  <a:schemeClr val="tx1"/>
                </a:solidFill>
                <a:latin typeface="標楷體" pitchFamily="65" charset="-120"/>
                <a:ea typeface="標楷體" pitchFamily="65" charset="-120"/>
              </a:rPr>
              <a:t>六、經由這次宣導，</a:t>
            </a:r>
            <a:r>
              <a:rPr lang="zh-TW" altLang="zh-TW" sz="3000" b="1" dirty="0" smtClean="0">
                <a:solidFill>
                  <a:schemeClr val="tx1"/>
                </a:solidFill>
                <a:latin typeface="標楷體" pitchFamily="65" charset="-120"/>
                <a:ea typeface="標楷體" pitchFamily="65" charset="-120"/>
              </a:rPr>
              <a:t>我</a:t>
            </a:r>
            <a:r>
              <a:rPr lang="zh-TW" altLang="zh-TW" sz="3000" b="1" dirty="0">
                <a:solidFill>
                  <a:schemeClr val="tx1"/>
                </a:solidFill>
                <a:latin typeface="標楷體" pitchFamily="65" charset="-120"/>
                <a:ea typeface="標楷體" pitchFamily="65" charset="-120"/>
              </a:rPr>
              <a:t>對十二年國民基本</a:t>
            </a:r>
            <a:r>
              <a:rPr lang="zh-TW" altLang="zh-TW" sz="3000" b="1" dirty="0" smtClean="0">
                <a:solidFill>
                  <a:schemeClr val="tx1"/>
                </a:solidFill>
                <a:latin typeface="標楷體" pitchFamily="65" charset="-120"/>
                <a:ea typeface="標楷體" pitchFamily="65" charset="-120"/>
              </a:rPr>
              <a:t>教</a:t>
            </a:r>
            <a:r>
              <a:rPr lang="en-US" altLang="zh-TW" sz="3000" b="1" dirty="0" smtClean="0">
                <a:solidFill>
                  <a:schemeClr val="tx1"/>
                </a:solidFill>
                <a:latin typeface="標楷體" pitchFamily="65" charset="-120"/>
                <a:ea typeface="標楷體" pitchFamily="65" charset="-120"/>
              </a:rPr>
              <a:t/>
            </a:r>
            <a:br>
              <a:rPr lang="en-US" altLang="zh-TW" sz="3000" b="1" dirty="0" smtClean="0">
                <a:solidFill>
                  <a:schemeClr val="tx1"/>
                </a:solidFill>
                <a:latin typeface="標楷體" pitchFamily="65" charset="-120"/>
                <a:ea typeface="標楷體" pitchFamily="65" charset="-120"/>
              </a:rPr>
            </a:br>
            <a:r>
              <a:rPr lang="zh-TW" altLang="en-US" sz="3000" b="1" dirty="0" smtClean="0">
                <a:solidFill>
                  <a:schemeClr val="tx1"/>
                </a:solidFill>
                <a:latin typeface="標楷體" pitchFamily="65" charset="-120"/>
                <a:ea typeface="標楷體" pitchFamily="65" charset="-120"/>
              </a:rPr>
              <a:t>    </a:t>
            </a:r>
            <a:r>
              <a:rPr lang="zh-TW" altLang="zh-TW" sz="3000" b="1" dirty="0" smtClean="0">
                <a:solidFill>
                  <a:schemeClr val="tx1"/>
                </a:solidFill>
                <a:latin typeface="標楷體" pitchFamily="65" charset="-120"/>
                <a:ea typeface="標楷體" pitchFamily="65" charset="-120"/>
              </a:rPr>
              <a:t>有</a:t>
            </a:r>
            <a:r>
              <a:rPr lang="zh-TW" altLang="zh-TW" sz="3000" b="1" dirty="0">
                <a:solidFill>
                  <a:schemeClr val="tx1"/>
                </a:solidFill>
                <a:latin typeface="標楷體" pitchFamily="65" charset="-120"/>
                <a:ea typeface="標楷體" pitchFamily="65" charset="-120"/>
              </a:rPr>
              <a:t>更進一步的了解</a:t>
            </a:r>
            <a:r>
              <a:rPr lang="zh-TW" altLang="zh-TW" sz="3000" b="1" dirty="0" smtClean="0">
                <a:solidFill>
                  <a:schemeClr val="tx1"/>
                </a:solidFill>
                <a:latin typeface="標楷體" pitchFamily="65" charset="-120"/>
                <a:ea typeface="標楷體" pitchFamily="65" charset="-120"/>
              </a:rPr>
              <a:t>。</a:t>
            </a:r>
            <a:endParaRPr lang="zh-TW" altLang="zh-TW" sz="3000" b="1"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3296181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p:txBody>
          <a:bodyPr/>
          <a:lstStyle/>
          <a:p>
            <a:pPr>
              <a:defRPr/>
            </a:pPr>
            <a:fld id="{60C42863-C175-41D2-AB48-DB34A692D33B}" type="slidenum">
              <a:rPr lang="zh-TW" altLang="en-US"/>
              <a:pPr>
                <a:defRPr/>
              </a:pPr>
              <a:t>8</a:t>
            </a:fld>
            <a:endParaRPr lang="zh-TW" altLang="en-US"/>
          </a:p>
        </p:txBody>
      </p:sp>
      <p:sp>
        <p:nvSpPr>
          <p:cNvPr id="12291" name="標題 3"/>
          <p:cNvSpPr>
            <a:spLocks noGrp="1"/>
          </p:cNvSpPr>
          <p:nvPr>
            <p:ph type="title"/>
          </p:nvPr>
        </p:nvSpPr>
        <p:spPr>
          <a:xfrm>
            <a:off x="2555875" y="476250"/>
            <a:ext cx="4402138" cy="920750"/>
          </a:xfrm>
        </p:spPr>
        <p:txBody>
          <a:bodyPr/>
          <a:lstStyle/>
          <a:p>
            <a:pPr algn="l" eaLnBrk="1" hangingPunct="1"/>
            <a:r>
              <a:rPr lang="zh-TW" altLang="en-US" b="1" smtClean="0">
                <a:solidFill>
                  <a:srgbClr val="000099"/>
                </a:solidFill>
                <a:latin typeface="標楷體" pitchFamily="65" charset="-120"/>
                <a:ea typeface="標楷體" pitchFamily="65" charset="-120"/>
              </a:rPr>
              <a:t>貳、推動措施</a:t>
            </a:r>
            <a:endParaRPr lang="zh-TW" altLang="en-US" sz="3600" smtClean="0">
              <a:solidFill>
                <a:srgbClr val="000099"/>
              </a:solidFill>
              <a:latin typeface="標楷體" pitchFamily="65" charset="-120"/>
              <a:ea typeface="標楷體" pitchFamily="65" charset="-120"/>
            </a:endParaRPr>
          </a:p>
        </p:txBody>
      </p:sp>
      <p:sp>
        <p:nvSpPr>
          <p:cNvPr id="12292" name="投影片編號版面配置區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9379A8AC-AEB9-48DC-BF70-483FC2FAD042}" type="slidenum">
              <a:rPr lang="zh-TW" altLang="en-US" sz="1400" b="1"/>
              <a:pPr algn="r" eaLnBrk="1" hangingPunct="1"/>
              <a:t>8</a:t>
            </a:fld>
            <a:endParaRPr lang="zh-TW" altLang="en-US" sz="1400" b="1"/>
          </a:p>
        </p:txBody>
      </p:sp>
      <p:sp>
        <p:nvSpPr>
          <p:cNvPr id="5" name="標題 3"/>
          <p:cNvSpPr txBox="1">
            <a:spLocks/>
          </p:cNvSpPr>
          <p:nvPr/>
        </p:nvSpPr>
        <p:spPr>
          <a:xfrm>
            <a:off x="760413" y="1700213"/>
            <a:ext cx="7364412" cy="15843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800"/>
              </a:lnSpc>
              <a:spcAft>
                <a:spcPts val="1200"/>
              </a:spcAft>
              <a:defRPr/>
            </a:pP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基調：</a:t>
            </a:r>
            <a:endParaRPr lang="en-US" altLang="zh-TW"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lnSpc>
                <a:spcPts val="4800"/>
              </a:lnSpc>
              <a:defRPr/>
            </a:pPr>
            <a:r>
              <a:rPr lang="zh-TW" altLang="en-US" sz="3600"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入學方式</a:t>
            </a:r>
            <a:r>
              <a:rPr lang="zh-TW" altLang="en-US" sz="36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引導落實</a:t>
            </a:r>
            <a:r>
              <a:rPr lang="zh-TW" altLang="en-US" sz="3600"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五育均衡發展</a:t>
            </a:r>
            <a:endParaRPr lang="zh-TW" altLang="en-US" sz="3600"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 name="向右箭號 3"/>
          <p:cNvSpPr/>
          <p:nvPr/>
        </p:nvSpPr>
        <p:spPr>
          <a:xfrm>
            <a:off x="549275" y="3429000"/>
            <a:ext cx="8604250" cy="2808288"/>
          </a:xfrm>
          <a:prstGeom prst="stripedRightArrow">
            <a:avLst>
              <a:gd name="adj1" fmla="val 68646"/>
              <a:gd name="adj2" fmla="val 50000"/>
            </a:avLst>
          </a:prstGeom>
          <a:gradFill flip="none" rotWithShape="1">
            <a:gsLst>
              <a:gs pos="29000">
                <a:schemeClr val="tx2">
                  <a:lumMod val="40000"/>
                  <a:lumOff val="60000"/>
                </a:schemeClr>
              </a:gs>
              <a:gs pos="51249">
                <a:schemeClr val="accent1">
                  <a:lumMod val="20000"/>
                  <a:lumOff val="80000"/>
                </a:schemeClr>
              </a:gs>
              <a:gs pos="81000">
                <a:schemeClr val="tx2">
                  <a:lumMod val="40000"/>
                  <a:lumOff val="60000"/>
                </a:schemeClr>
              </a:gs>
            </a:gsLst>
            <a:lin ang="16200000" scaled="1"/>
            <a:tileRect/>
          </a:gra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2295" name="群組 5"/>
          <p:cNvGrpSpPr>
            <a:grpSpLocks/>
          </p:cNvGrpSpPr>
          <p:nvPr/>
        </p:nvGrpSpPr>
        <p:grpSpPr bwMode="auto">
          <a:xfrm>
            <a:off x="273050" y="4064000"/>
            <a:ext cx="2622550" cy="1538288"/>
            <a:chOff x="4823" y="1153933"/>
            <a:chExt cx="2622028" cy="1538577"/>
          </a:xfrm>
        </p:grpSpPr>
        <p:sp>
          <p:nvSpPr>
            <p:cNvPr id="7" name="圓角矩形 6"/>
            <p:cNvSpPr/>
            <p:nvPr/>
          </p:nvSpPr>
          <p:spPr>
            <a:xfrm>
              <a:off x="4823" y="1153933"/>
              <a:ext cx="2622028" cy="1538577"/>
            </a:xfrm>
            <a:prstGeom prst="roundRect">
              <a:avLst/>
            </a:prstGeom>
          </p:spPr>
          <p:style>
            <a:lnRef idx="0">
              <a:schemeClr val="accent2"/>
            </a:lnRef>
            <a:fillRef idx="3">
              <a:schemeClr val="accent2"/>
            </a:fillRef>
            <a:effectRef idx="3">
              <a:schemeClr val="accent2"/>
            </a:effectRef>
            <a:fontRef idx="minor">
              <a:schemeClr val="lt1"/>
            </a:fontRef>
          </p:style>
        </p:sp>
        <p:sp>
          <p:nvSpPr>
            <p:cNvPr id="8" name="圓角矩形 4"/>
            <p:cNvSpPr/>
            <p:nvPr/>
          </p:nvSpPr>
          <p:spPr>
            <a:xfrm>
              <a:off x="79421" y="1228560"/>
              <a:ext cx="2472833" cy="138932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一、確保</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
              </a:r>
              <a:br>
                <a:rPr lang="en-US" altLang="zh-TW" sz="3200" b="1" dirty="0">
                  <a:effectLst>
                    <a:outerShdw blurRad="38100" dist="38100" dir="2700000" algn="tl">
                      <a:srgbClr val="000000">
                        <a:alpha val="43137"/>
                      </a:srgbClr>
                    </a:outerShdw>
                  </a:effectLst>
                  <a:latin typeface="標楷體" pitchFamily="65" charset="-120"/>
                  <a:ea typeface="標楷體" pitchFamily="65" charset="-120"/>
                </a:rPr>
              </a:b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國中端</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
              </a:r>
              <a:br>
                <a:rPr lang="en-US" altLang="zh-TW" sz="3200" b="1" dirty="0">
                  <a:effectLst>
                    <a:outerShdw blurRad="38100" dist="38100" dir="2700000" algn="tl">
                      <a:srgbClr val="000000">
                        <a:alpha val="43137"/>
                      </a:srgbClr>
                    </a:outerShdw>
                  </a:effectLst>
                  <a:latin typeface="標楷體" pitchFamily="65" charset="-120"/>
                  <a:ea typeface="標楷體" pitchFamily="65" charset="-120"/>
                </a:rPr>
              </a:b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學習品質</a:t>
              </a:r>
              <a:endParaRPr lang="zh-TW" altLang="en-US" sz="3200" dirty="0">
                <a:effectLst>
                  <a:outerShdw blurRad="38100" dist="38100" dir="2700000" algn="tl">
                    <a:srgbClr val="000000">
                      <a:alpha val="43137"/>
                    </a:srgbClr>
                  </a:outerShdw>
                </a:effectLst>
                <a:latin typeface="標楷體" pitchFamily="65" charset="-120"/>
                <a:ea typeface="標楷體" pitchFamily="65" charset="-120"/>
              </a:endParaRPr>
            </a:p>
          </p:txBody>
        </p:sp>
      </p:grpSp>
      <p:grpSp>
        <p:nvGrpSpPr>
          <p:cNvPr id="3" name="群組 8"/>
          <p:cNvGrpSpPr/>
          <p:nvPr/>
        </p:nvGrpSpPr>
        <p:grpSpPr>
          <a:xfrm>
            <a:off x="3144013" y="4063618"/>
            <a:ext cx="2622028" cy="1538577"/>
            <a:chOff x="2850188" y="1153932"/>
            <a:chExt cx="2622028" cy="1538577"/>
          </a:xfrm>
          <a:gradFill>
            <a:gsLst>
              <a:gs pos="0">
                <a:srgbClr val="FFC000"/>
              </a:gs>
              <a:gs pos="99583">
                <a:schemeClr val="bg1"/>
              </a:gs>
              <a:gs pos="44000">
                <a:srgbClr val="FFFF66"/>
              </a:gs>
            </a:gsLst>
            <a:lin ang="16200000" scaled="1"/>
          </a:gradFill>
        </p:grpSpPr>
        <p:sp>
          <p:nvSpPr>
            <p:cNvPr id="10" name="圓角矩形 9"/>
            <p:cNvSpPr/>
            <p:nvPr/>
          </p:nvSpPr>
          <p:spPr>
            <a:xfrm>
              <a:off x="2850188" y="1153932"/>
              <a:ext cx="2622028" cy="1538577"/>
            </a:xfrm>
            <a:prstGeom prst="roundRect">
              <a:avLst/>
            </a:prstGeom>
            <a:grpFill/>
            <a:ln w="25400">
              <a:solidFill>
                <a:srgbClr val="FFFF99"/>
              </a:solidFill>
            </a:ln>
          </p:spPr>
          <p:style>
            <a:lnRef idx="0">
              <a:schemeClr val="accent5"/>
            </a:lnRef>
            <a:fillRef idx="3">
              <a:schemeClr val="accent5"/>
            </a:fillRef>
            <a:effectRef idx="3">
              <a:schemeClr val="accent5"/>
            </a:effectRef>
            <a:fontRef idx="minor">
              <a:schemeClr val="lt1"/>
            </a:fontRef>
          </p:style>
        </p:sp>
        <p:sp>
          <p:nvSpPr>
            <p:cNvPr id="11" name="圓角矩形 4"/>
            <p:cNvSpPr/>
            <p:nvPr/>
          </p:nvSpPr>
          <p:spPr>
            <a:xfrm>
              <a:off x="2925295" y="1229041"/>
              <a:ext cx="2471814" cy="1388363"/>
            </a:xfrm>
            <a:prstGeom prst="rect">
              <a:avLst/>
            </a:prstGeom>
            <a:grpFill/>
            <a:ln w="25400">
              <a:solidFill>
                <a:srgbClr val="FFFF99"/>
              </a:solidFill>
            </a:ln>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ts val="600"/>
                </a:spcAft>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二、</a:t>
              </a:r>
              <a:endPar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lgn="ctr" defTabSz="1244600">
                <a:lnSpc>
                  <a:spcPct val="90000"/>
                </a:lnSpc>
                <a:spcAft>
                  <a:spcPts val="600"/>
                </a:spcAft>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grpSp>
      <p:grpSp>
        <p:nvGrpSpPr>
          <p:cNvPr id="12297" name="群組 11"/>
          <p:cNvGrpSpPr>
            <a:grpSpLocks/>
          </p:cNvGrpSpPr>
          <p:nvPr/>
        </p:nvGrpSpPr>
        <p:grpSpPr bwMode="auto">
          <a:xfrm>
            <a:off x="6010275" y="4064000"/>
            <a:ext cx="2838450" cy="1538288"/>
            <a:chOff x="6016475" y="1133254"/>
            <a:chExt cx="2839289" cy="1538577"/>
          </a:xfrm>
        </p:grpSpPr>
        <p:sp>
          <p:nvSpPr>
            <p:cNvPr id="13" name="圓角矩形 12"/>
            <p:cNvSpPr/>
            <p:nvPr/>
          </p:nvSpPr>
          <p:spPr>
            <a:xfrm>
              <a:off x="6016475" y="1133254"/>
              <a:ext cx="2839289" cy="1538577"/>
            </a:xfrm>
            <a:prstGeom prst="roundRect">
              <a:avLst/>
            </a:prstGeom>
          </p:spPr>
          <p:style>
            <a:lnRef idx="0">
              <a:schemeClr val="accent1"/>
            </a:lnRef>
            <a:fillRef idx="3">
              <a:schemeClr val="accent1"/>
            </a:fillRef>
            <a:effectRef idx="3">
              <a:schemeClr val="accent1"/>
            </a:effectRef>
            <a:fontRef idx="minor">
              <a:schemeClr val="lt1"/>
            </a:fontRef>
          </p:style>
        </p:sp>
        <p:sp>
          <p:nvSpPr>
            <p:cNvPr id="14" name="圓角矩形 4"/>
            <p:cNvSpPr/>
            <p:nvPr/>
          </p:nvSpPr>
          <p:spPr>
            <a:xfrm>
              <a:off x="6091110" y="1207881"/>
              <a:ext cx="2690020" cy="138932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三、確保</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
              </a:r>
              <a:br>
                <a:rPr lang="en-US" altLang="zh-TW" sz="3200" b="1" dirty="0">
                  <a:effectLst>
                    <a:outerShdw blurRad="38100" dist="38100" dir="2700000" algn="tl">
                      <a:srgbClr val="000000">
                        <a:alpha val="43137"/>
                      </a:srgbClr>
                    </a:outerShdw>
                  </a:effectLst>
                  <a:latin typeface="標楷體" pitchFamily="65" charset="-120"/>
                  <a:ea typeface="標楷體" pitchFamily="65" charset="-120"/>
                </a:rPr>
              </a:b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高中職</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五專</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a:t>
              </a:r>
              <a:br>
                <a:rPr lang="en-US" altLang="zh-TW" sz="3200" b="1" dirty="0">
                  <a:effectLst>
                    <a:outerShdw blurRad="38100" dist="38100" dir="2700000" algn="tl">
                      <a:srgbClr val="000000">
                        <a:alpha val="43137"/>
                      </a:srgbClr>
                    </a:outerShdw>
                  </a:effectLst>
                  <a:latin typeface="標楷體" pitchFamily="65" charset="-120"/>
                  <a:ea typeface="標楷體" pitchFamily="65" charset="-120"/>
                </a:rPr>
              </a:b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學習品質</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2DA4422-5535-4093-BF26-A900B5F2A129}" type="slidenum">
              <a:rPr lang="zh-TW" altLang="en-US" sz="1400" b="1" smtClean="0"/>
              <a:pPr eaLnBrk="1" hangingPunct="1"/>
              <a:t>9</a:t>
            </a:fld>
            <a:endParaRPr lang="zh-TW" altLang="en-US" b="1" smtClean="0"/>
          </a:p>
        </p:txBody>
      </p:sp>
      <p:sp>
        <p:nvSpPr>
          <p:cNvPr id="25" name="Text Box 3"/>
          <p:cNvSpPr txBox="1">
            <a:spLocks noChangeArrowheads="1"/>
          </p:cNvSpPr>
          <p:nvPr/>
        </p:nvSpPr>
        <p:spPr bwMode="auto">
          <a:xfrm>
            <a:off x="250825" y="12700"/>
            <a:ext cx="8534400" cy="549275"/>
          </a:xfrm>
          <a:prstGeom prst="rect">
            <a:avLst/>
          </a:prstGeom>
          <a:gradFill>
            <a:gsLst>
              <a:gs pos="0">
                <a:srgbClr val="000099"/>
              </a:gs>
              <a:gs pos="95000">
                <a:srgbClr val="A7B7E3"/>
              </a:gs>
              <a:gs pos="5000">
                <a:srgbClr val="A4B3E2"/>
              </a:gs>
              <a:gs pos="55000">
                <a:schemeClr val="tx2">
                  <a:lumMod val="20000"/>
                  <a:lumOff val="80000"/>
                </a:schemeClr>
              </a:gs>
              <a:gs pos="100000">
                <a:srgbClr val="000099"/>
              </a:gs>
            </a:gsLst>
            <a:lin ang="16200000" scaled="1"/>
          </a:gradFill>
          <a:ln w="28575" algn="ctr">
            <a:solidFill>
              <a:srgbClr val="003366"/>
            </a:solidFill>
            <a:prstDash val="sysDot"/>
            <a:miter lim="800000"/>
            <a:headEnd/>
            <a:tailEnd/>
          </a:ln>
          <a:effec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indent="-457200" algn="ctr" eaLnBrk="1" hangingPunct="1">
              <a:buFont typeface="Arial" pitchFamily="34" charset="0"/>
              <a:buChar char="•"/>
              <a:defRPr/>
            </a:pPr>
            <a:r>
              <a:rPr lang="zh-TW" altLang="en-US" sz="3200"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一、入學</a:t>
            </a:r>
            <a:r>
              <a:rPr lang="zh-TW" altLang="en-US" sz="32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管道與流程</a:t>
            </a:r>
            <a:r>
              <a:rPr lang="en-US" altLang="zh-TW" sz="2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3-1</a:t>
            </a:r>
            <a:endParaRPr lang="zh-TW" altLang="en-US" sz="2000" dirty="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p:txBody>
      </p:sp>
      <p:pic>
        <p:nvPicPr>
          <p:cNvPr id="95235" name="Picture 3"/>
          <p:cNvPicPr>
            <a:picLocks noChangeAspect="1" noChangeArrowheads="1"/>
          </p:cNvPicPr>
          <p:nvPr/>
        </p:nvPicPr>
        <p:blipFill>
          <a:blip r:embed="rId3"/>
          <a:srcRect/>
          <a:stretch>
            <a:fillRect/>
          </a:stretch>
        </p:blipFill>
        <p:spPr bwMode="auto">
          <a:xfrm>
            <a:off x="50800" y="1484313"/>
            <a:ext cx="9048750" cy="4176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放手冊_確認寄出)十二年國民基本教育入學方式宣導講綱all 11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年國教簡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(放手冊_確認寄出)十二年國民基本教育入學方式宣導講綱all 1119</Template>
  <TotalTime>207</TotalTime>
  <Words>7217</Words>
  <Application>Microsoft Office PowerPoint</Application>
  <PresentationFormat>如螢幕大小 (4:3)</PresentationFormat>
  <Paragraphs>910</Paragraphs>
  <Slides>79</Slides>
  <Notes>38</Notes>
  <HiddenSlides>0</HiddenSlides>
  <MMClips>0</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79</vt:i4>
      </vt:variant>
    </vt:vector>
  </HeadingPairs>
  <TitlesOfParts>
    <vt:vector size="83" baseType="lpstr">
      <vt:lpstr>(放手冊_確認寄出)十二年國民基本教育入學方式宣導講綱all 1119</vt:lpstr>
      <vt:lpstr>12年國教簡報</vt:lpstr>
      <vt:lpstr>Document</vt:lpstr>
      <vt:lpstr>MSPhotoEd.3</vt:lpstr>
      <vt:lpstr>PowerPoint 簡報</vt:lpstr>
      <vt:lpstr>宣 導 大 綱</vt:lpstr>
      <vt:lpstr>PowerPoint 簡報</vt:lpstr>
      <vt:lpstr>十二年國民基本教育-入學方式 核心精神：</vt:lpstr>
      <vt:lpstr>一、現況分析</vt:lpstr>
      <vt:lpstr>PowerPoint 簡報</vt:lpstr>
      <vt:lpstr>三、依據&amp;目標</vt:lpstr>
      <vt:lpstr>貳、推動措施</vt:lpstr>
      <vt:lpstr>PowerPoint 簡報</vt:lpstr>
      <vt:lpstr>PowerPoint 簡報</vt:lpstr>
      <vt:lpstr>PowerPoint 簡報</vt:lpstr>
      <vt:lpstr>PowerPoint 簡報</vt:lpstr>
      <vt:lpstr>PowerPoint 簡報</vt:lpstr>
      <vt:lpstr>PowerPoint 簡報</vt:lpstr>
      <vt:lpstr>PowerPoint 簡報</vt:lpstr>
      <vt:lpstr>PowerPoint 簡報</vt:lpstr>
      <vt:lpstr>(一)適性入學</vt:lpstr>
      <vt:lpstr>PowerPoint 簡報</vt:lpstr>
      <vt:lpstr>PowerPoint 簡報</vt:lpstr>
      <vt:lpstr>免試入學--無入學門檻或條件</vt:lpstr>
      <vt:lpstr>超額比序項目</vt:lpstr>
      <vt:lpstr>特色招生</vt:lpstr>
      <vt:lpstr>PowerPoint 簡報</vt:lpstr>
      <vt:lpstr>PowerPoint 簡報</vt:lpstr>
      <vt:lpstr>原住民等特種生</vt:lpstr>
      <vt:lpstr>PowerPoint 簡報</vt:lpstr>
      <vt:lpstr>特色招生甄選入學--藝才班</vt:lpstr>
      <vt:lpstr>PowerPoint 簡報</vt:lpstr>
      <vt:lpstr>PowerPoint 簡報</vt:lpstr>
      <vt:lpstr>PowerPoint 簡報</vt:lpstr>
      <vt:lpstr>PowerPoint 簡報</vt:lpstr>
      <vt:lpstr>PowerPoint 簡報</vt:lpstr>
      <vt:lpstr>PowerPoint 簡報</vt:lpstr>
      <vt:lpstr>PowerPoint 簡報</vt:lpstr>
      <vt:lpstr>PowerPoint 簡報</vt:lpstr>
      <vt:lpstr>(一)高中職優質化 –目標</vt:lpstr>
      <vt:lpstr>(一)高中職優質化—精進措施</vt:lpstr>
      <vt:lpstr>(二)課程</vt:lpstr>
      <vt:lpstr>PowerPoint 簡報</vt:lpstr>
      <vt:lpstr>參、大專院校入學</vt:lpstr>
      <vt:lpstr>參、大專院校入學</vt:lpstr>
      <vt:lpstr>參、大專院校入學</vt:lpstr>
      <vt:lpstr>PowerPoint 簡報</vt:lpstr>
      <vt:lpstr>花蓮就學區議題</vt:lpstr>
      <vt:lpstr>前言</vt:lpstr>
      <vt:lpstr>PowerPoint 簡報</vt:lpstr>
      <vt:lpstr>十二年國教入學管道流程圖(一)</vt:lpstr>
      <vt:lpstr>PowerPoint 簡報</vt:lpstr>
      <vt:lpstr>貳、推動措施 - 組織與任務</vt:lpstr>
      <vt:lpstr>本區高中高職就學資源分析</vt:lpstr>
      <vt:lpstr>參、位置</vt:lpstr>
      <vt:lpstr>PowerPoint 簡報</vt:lpstr>
      <vt:lpstr>PowerPoint 簡報</vt:lpstr>
      <vt:lpstr>比序表</vt:lpstr>
      <vt:lpstr>比序表</vt:lpstr>
      <vt:lpstr>2.多元學習</vt:lpstr>
      <vt:lpstr>2.多元學習</vt:lpstr>
      <vt:lpstr>2.多元學習</vt:lpstr>
      <vt:lpstr>2.多元學習</vt:lpstr>
      <vt:lpstr>2.多元學習</vt:lpstr>
      <vt:lpstr>2.多元學習</vt:lpstr>
      <vt:lpstr>2.多元學習</vt:lpstr>
      <vt:lpstr>2.多元學習</vt:lpstr>
      <vt:lpstr>3.扶助弱勢(3分) </vt:lpstr>
      <vt:lpstr>教育會考表現(30分) </vt:lpstr>
      <vt:lpstr>PowerPoint 簡報</vt:lpstr>
      <vt:lpstr>PowerPoint 簡報</vt:lpstr>
      <vt:lpstr>PowerPoint 簡報</vt:lpstr>
      <vt:lpstr>三、特色招生</vt:lpstr>
      <vt:lpstr>PowerPoint 簡報</vt:lpstr>
      <vt:lpstr>PowerPoint 簡報</vt:lpstr>
      <vt:lpstr>PowerPoint 簡報</vt:lpstr>
      <vt:lpstr>PowerPoint 簡報</vt:lpstr>
      <vt:lpstr>諮詢專線、網路</vt:lpstr>
      <vt:lpstr>肆、諮詢專線</vt:lpstr>
      <vt:lpstr>PowerPoint 簡報</vt:lpstr>
      <vt:lpstr>PowerPoint 簡報</vt:lpstr>
      <vt:lpstr>PowerPoint 簡報</vt:lpstr>
      <vt:lpstr>伍、宣導結果評估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moejsmpc</dc:creator>
  <cp:lastModifiedBy>User</cp:lastModifiedBy>
  <cp:revision>25</cp:revision>
  <cp:lastPrinted>2012-11-19T06:07:17Z</cp:lastPrinted>
  <dcterms:created xsi:type="dcterms:W3CDTF">2012-11-20T00:35:57Z</dcterms:created>
  <dcterms:modified xsi:type="dcterms:W3CDTF">2012-12-18T07:57:48Z</dcterms:modified>
</cp:coreProperties>
</file>