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61" r:id="rId3"/>
    <p:sldId id="257" r:id="rId4"/>
    <p:sldId id="258" r:id="rId5"/>
    <p:sldId id="262" r:id="rId6"/>
    <p:sldId id="264" r:id="rId7"/>
    <p:sldId id="265" r:id="rId8"/>
    <p:sldId id="263" r:id="rId9"/>
    <p:sldId id="266" r:id="rId10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45F23F1-A0AC-4AFC-81FE-792127CA6437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1B54BEC1-AC6C-4559-84FD-24E324113E2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7411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D681F4-3B64-409B-9F22-C37163B62AFC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94376-763D-4F49-A537-A69C0286620B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01C04-8F0E-4C20-9E36-4962D2967D9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59111-0AED-4EEC-ACFE-135ED5BD3195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27391-7209-4705-ACC3-CDE89E9072D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9639A-483A-4565-A71E-EBBC977AC27D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94BAD-4546-4224-BB63-B029B69536D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5ADF8-2FA2-45A6-9FF6-72269071A409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69404-B5B5-4DF2-B2A0-DAA4FC6E41A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F80A4-EC3A-44CB-972C-9A1441B023E7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755CE-3B09-4C2B-BD76-E35FEA13376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F838C-C280-4418-91CE-77FF80056FE7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8EFFE-961A-42D2-B2E1-66E1D9E984C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DA422-BDAA-4F97-A667-2BC7704E2635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0C86A-D66A-4245-B0C0-0EF68404B31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3E2A9-848A-4274-867D-9A32DA734897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CB7D2-D620-4878-A0F5-E94C9388C6C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B0893-BEFF-4936-B36E-E65E74A15FE2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8684E-974E-4DD7-A04F-7D5876789EF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19C2D-2663-46B5-8C68-1660531B9342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47E7D-4C8D-427E-919C-2EB5E81F961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F7473-3E0A-4844-86F9-FB4789502567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A70C2-EF26-4C65-8FBD-67EEAB898A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157A4B1-AB63-4505-9131-2911689CF522}" type="datetimeFigureOut">
              <a:rPr lang="zh-TW" altLang="en-US"/>
              <a:pPr>
                <a:defRPr/>
              </a:pPr>
              <a:t>2013/2/23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18041B7-4C67-4C8C-9161-1435645C8B6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86" r:id="rId7"/>
    <p:sldLayoutId id="2147483687" r:id="rId8"/>
    <p:sldLayoutId id="2147483688" r:id="rId9"/>
    <p:sldLayoutId id="2147483679" r:id="rId10"/>
    <p:sldLayoutId id="214748368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標楷體" pitchFamily="65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標楷體" pitchFamily="65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標楷體" pitchFamily="65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標楷體" pitchFamily="65" charset="-12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srs.inservice.edu.tw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rs.inservice.edu.tw/download/1020204_SRS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4.inservice.edu.tw/script/ApplyAccount_SAcc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09650" y="1268413"/>
            <a:ext cx="7116763" cy="2232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dirty="0" smtClean="0"/>
              <a:t>提升國民中學專長授課比率及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/>
              <a:t>推動教師進修第二專長調查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/>
              <a:t>操作說明</a:t>
            </a:r>
            <a:endParaRPr lang="zh-TW" altLang="en-US" b="1" dirty="0"/>
          </a:p>
        </p:txBody>
      </p:sp>
      <p:sp>
        <p:nvSpPr>
          <p:cNvPr id="14338" name="副標題 2"/>
          <p:cNvSpPr>
            <a:spLocks noGrp="1"/>
          </p:cNvSpPr>
          <p:nvPr>
            <p:ph type="subTitle" idx="1"/>
          </p:nvPr>
        </p:nvSpPr>
        <p:spPr>
          <a:xfrm>
            <a:off x="1009650" y="3644900"/>
            <a:ext cx="7116763" cy="1512888"/>
          </a:xfrm>
        </p:spPr>
        <p:txBody>
          <a:bodyPr/>
          <a:lstStyle/>
          <a:p>
            <a:pPr algn="l"/>
            <a:r>
              <a:rPr lang="zh-TW" altLang="en-US" b="1" smtClean="0"/>
              <a:t>調查單位：教育部師資培育及藝術教育司</a:t>
            </a:r>
            <a:endParaRPr lang="en-US" altLang="zh-TW" b="1" smtClean="0"/>
          </a:p>
          <a:p>
            <a:pPr algn="l"/>
            <a:r>
              <a:rPr lang="zh-TW" altLang="en-US" b="1" smtClean="0"/>
              <a:t>填報網站：</a:t>
            </a:r>
            <a:r>
              <a:rPr lang="en-US" altLang="zh-TW" b="1" smtClean="0">
                <a:hlinkClick r:id="rId2"/>
              </a:rPr>
              <a:t>http://srs.inservice.edu.tw/</a:t>
            </a:r>
            <a:endParaRPr lang="en-US" altLang="zh-TW" b="1" smtClean="0"/>
          </a:p>
          <a:p>
            <a:pPr algn="l"/>
            <a:r>
              <a:rPr lang="zh-TW" altLang="en-US" b="1" smtClean="0"/>
              <a:t>網站製作：國立高雄師範大學　</a:t>
            </a:r>
            <a:endParaRPr lang="en-US" altLang="zh-TW" b="1" smtClean="0"/>
          </a:p>
          <a:p>
            <a:pPr algn="l"/>
            <a:r>
              <a:rPr lang="en-US" altLang="zh-TW" b="1" smtClean="0"/>
              <a:t>	</a:t>
            </a:r>
            <a:r>
              <a:rPr lang="zh-TW" altLang="en-US" b="1" smtClean="0"/>
              <a:t>      全國教師在職進修資訊網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15362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/>
              <a:t>操作說明</a:t>
            </a:r>
          </a:p>
        </p:txBody>
      </p:sp>
      <p:sp>
        <p:nvSpPr>
          <p:cNvPr id="4" name="矩形 3"/>
          <p:cNvSpPr/>
          <p:nvPr/>
        </p:nvSpPr>
        <p:spPr>
          <a:xfrm>
            <a:off x="2126050" y="3143853"/>
            <a:ext cx="4966228" cy="60671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/>
              <a:t>壹</a:t>
            </a:r>
            <a:r>
              <a:rPr kumimoji="0" lang="zh-TW" altLang="en-US" sz="3200" dirty="0">
                <a:latin typeface="標楷體"/>
              </a:rPr>
              <a:t>、填 報 流 程</a:t>
            </a:r>
            <a:endParaRPr kumimoji="0" lang="en-US" altLang="zh-TW" sz="3200" dirty="0">
              <a:latin typeface="標楷體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126053" y="3863933"/>
            <a:ext cx="4966227" cy="60671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>
                <a:latin typeface="標楷體"/>
              </a:rPr>
              <a:t>貳</a:t>
            </a:r>
            <a:r>
              <a:rPr kumimoji="0" lang="zh-TW" altLang="en-US" sz="3200" dirty="0">
                <a:latin typeface="標楷體"/>
              </a:rPr>
              <a:t>、帳 號 登 入</a:t>
            </a:r>
            <a:endParaRPr kumimoji="0" lang="en-US" altLang="zh-TW" sz="3200" dirty="0">
              <a:latin typeface="標楷體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26048" y="4577293"/>
            <a:ext cx="4966229" cy="60671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>
                <a:latin typeface="標楷體"/>
              </a:rPr>
              <a:t>參、填 報 內 容</a:t>
            </a:r>
            <a:endParaRPr kumimoji="0" lang="en-US" altLang="zh-TW" sz="3200" dirty="0">
              <a:latin typeface="標楷體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118397" y="5304093"/>
            <a:ext cx="4966229" cy="60671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>
                <a:latin typeface="標楷體"/>
              </a:rPr>
              <a:t>肆</a:t>
            </a:r>
            <a:r>
              <a:rPr kumimoji="0" lang="zh-TW" altLang="en-US" sz="3200" dirty="0">
                <a:latin typeface="標楷體"/>
              </a:rPr>
              <a:t>、常 見 問 題</a:t>
            </a:r>
            <a:endParaRPr kumimoji="0" lang="en-US" altLang="zh-TW" sz="3200" dirty="0">
              <a:latin typeface="標楷體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Symbol" pitchFamily="18" charset="2"/>
              <a:buNone/>
            </a:pPr>
            <a:r>
              <a:rPr lang="zh-TW" altLang="en-US" smtClean="0"/>
              <a:t>一</a:t>
            </a:r>
            <a:r>
              <a:rPr lang="zh-TW" altLang="en-US" smtClean="0">
                <a:latin typeface="標楷體" pitchFamily="65" charset="-120"/>
              </a:rPr>
              <a:t>、</a:t>
            </a:r>
            <a:r>
              <a:rPr lang="zh-TW" altLang="en-US" smtClean="0"/>
              <a:t>建議先下載紙本［</a:t>
            </a:r>
            <a:r>
              <a:rPr lang="zh-TW" altLang="en-US" smtClean="0">
                <a:hlinkClick r:id="rId3" action="ppaction://hlinkfile"/>
              </a:rPr>
              <a:t>各學習領域紙本調查表</a:t>
            </a:r>
            <a:r>
              <a:rPr lang="zh-TW" altLang="en-US" smtClean="0"/>
              <a:t>］。</a:t>
            </a:r>
            <a:r>
              <a:rPr lang="en-US" altLang="zh-TW" smtClean="0"/>
              <a:t/>
            </a:r>
            <a:br>
              <a:rPr lang="en-US" altLang="zh-TW" smtClean="0"/>
            </a:br>
            <a:r>
              <a:rPr lang="zh-TW" altLang="en-US" smtClean="0"/>
              <a:t>二</a:t>
            </a:r>
            <a:r>
              <a:rPr lang="zh-TW" altLang="en-US" smtClean="0">
                <a:latin typeface="標楷體" pitchFamily="65" charset="-120"/>
              </a:rPr>
              <a:t>、</a:t>
            </a:r>
            <a:r>
              <a:rPr lang="zh-TW" altLang="en-US" smtClean="0"/>
              <a:t>請再依照［</a:t>
            </a:r>
            <a:r>
              <a:rPr lang="zh-TW" altLang="en-US" smtClean="0">
                <a:hlinkClick r:id="rId3" action="ppaction://hlinkfile"/>
              </a:rPr>
              <a:t>各學習領域紙本調查表</a:t>
            </a:r>
            <a:r>
              <a:rPr lang="zh-TW" altLang="en-US" smtClean="0"/>
              <a:t>］紙本調查結果上網填報。</a:t>
            </a:r>
          </a:p>
        </p:txBody>
      </p:sp>
      <p:sp>
        <p:nvSpPr>
          <p:cNvPr id="1638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/>
              <a:t>壹</a:t>
            </a:r>
            <a:r>
              <a:rPr lang="zh-TW" altLang="en-US" b="1" smtClean="0">
                <a:latin typeface="標楷體" pitchFamily="65" charset="-120"/>
              </a:rPr>
              <a:t>、</a:t>
            </a:r>
            <a:r>
              <a:rPr lang="zh-TW" altLang="en-US" b="1" smtClean="0"/>
              <a:t>填報流程</a:t>
            </a:r>
            <a:endParaRPr lang="zh-TW" altLang="en-US" smtClean="0"/>
          </a:p>
        </p:txBody>
      </p:sp>
      <p:pic>
        <p:nvPicPr>
          <p:cNvPr id="16387" name="Picture 3" descr="C:\Users\USER\Desktop\專長學分班調查\二專長填報流程圖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4076700"/>
            <a:ext cx="8529638" cy="260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zh-TW" altLang="en-US" dirty="0" smtClean="0">
                <a:latin typeface="+mn-ea"/>
              </a:rPr>
              <a:t>一、請使用［全國教師在職進修資訊網］業務帳號。</a:t>
            </a:r>
            <a:endParaRPr lang="en-US" altLang="zh-TW" dirty="0" smtClean="0">
              <a:latin typeface="+mn-ea"/>
            </a:endParaRP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zh-TW" altLang="en-US" dirty="0" smtClean="0">
                <a:latin typeface="+mn-ea"/>
              </a:rPr>
              <a:t>二、若無業務帳號，敬請至［</a:t>
            </a:r>
            <a:r>
              <a:rPr lang="zh-TW" altLang="en-US" dirty="0">
                <a:hlinkClick r:id="rId2" action="ppaction://hlinkfile"/>
              </a:rPr>
              <a:t>全國各級學校暨社會教育機構或法人業務帳號申請表</a:t>
            </a:r>
            <a:r>
              <a:rPr lang="zh-TW" altLang="en-US" dirty="0"/>
              <a:t> </a:t>
            </a:r>
            <a:r>
              <a:rPr lang="zh-TW" altLang="en-US" dirty="0" smtClean="0">
                <a:latin typeface="+mn-ea"/>
              </a:rPr>
              <a:t>］申請。</a:t>
            </a:r>
            <a:endParaRPr lang="zh-TW" altLang="en-US" dirty="0">
              <a:latin typeface="+mn-ea"/>
            </a:endParaRPr>
          </a:p>
        </p:txBody>
      </p:sp>
      <p:sp>
        <p:nvSpPr>
          <p:cNvPr id="184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>
                <a:latin typeface="標楷體" pitchFamily="65" charset="-120"/>
              </a:rPr>
              <a:t>貳、帳號登入</a:t>
            </a:r>
            <a:endParaRPr lang="zh-TW" altLang="en-US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9975" y="4024313"/>
            <a:ext cx="4602163" cy="2624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1538" y="2160588"/>
            <a:ext cx="7408862" cy="3449637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zh-TW" altLang="en-US" dirty="0">
                <a:latin typeface="+mn-ea"/>
              </a:rPr>
              <a:t>一</a:t>
            </a:r>
            <a:r>
              <a:rPr lang="zh-TW" altLang="en-US" dirty="0" smtClean="0">
                <a:latin typeface="+mn-ea"/>
              </a:rPr>
              <a:t>、第一步：人員預選</a:t>
            </a:r>
            <a:endParaRPr lang="zh-TW" altLang="en-US" dirty="0"/>
          </a:p>
        </p:txBody>
      </p:sp>
      <p:sp>
        <p:nvSpPr>
          <p:cNvPr id="19458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>
                <a:latin typeface="標楷體" pitchFamily="65" charset="-120"/>
              </a:rPr>
              <a:t>參、填報內容</a:t>
            </a:r>
            <a:endParaRPr lang="zh-TW" altLang="en-US" smtClean="0"/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300" y="2781300"/>
            <a:ext cx="8694738" cy="3676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1538" y="2160588"/>
            <a:ext cx="7408862" cy="3449637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zh-TW" altLang="en-US" dirty="0" smtClean="0">
                <a:latin typeface="+mn-ea"/>
              </a:rPr>
              <a:t>二、第二步：選擇學科</a:t>
            </a:r>
            <a:endParaRPr lang="zh-TW" altLang="en-US" dirty="0"/>
          </a:p>
        </p:txBody>
      </p:sp>
      <p:sp>
        <p:nvSpPr>
          <p:cNvPr id="20482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>
                <a:latin typeface="標楷體" pitchFamily="65" charset="-120"/>
              </a:rPr>
              <a:t>參、填報內容</a:t>
            </a:r>
            <a:endParaRPr lang="zh-TW" altLang="en-US" smtClean="0"/>
          </a:p>
        </p:txBody>
      </p:sp>
      <p:pic>
        <p:nvPicPr>
          <p:cNvPr id="20483" name="Picture 2" descr="C:\Users\USER\AppData\Local\Temp\SNAGHTML3015020f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3300" y="2670175"/>
            <a:ext cx="7315200" cy="412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1538" y="2160588"/>
            <a:ext cx="7408862" cy="3449637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zh-TW" altLang="en-US" dirty="0" smtClean="0">
                <a:latin typeface="+mn-ea"/>
              </a:rPr>
              <a:t>三、第三步：資料確認</a:t>
            </a:r>
            <a:endParaRPr lang="zh-TW" altLang="en-US" dirty="0"/>
          </a:p>
        </p:txBody>
      </p:sp>
      <p:sp>
        <p:nvSpPr>
          <p:cNvPr id="21506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>
                <a:latin typeface="標楷體" pitchFamily="65" charset="-120"/>
              </a:rPr>
              <a:t>參、填報內容</a:t>
            </a:r>
            <a:endParaRPr lang="zh-TW" altLang="en-US" smtClean="0"/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3068638"/>
            <a:ext cx="8837613" cy="301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內容版面配置區 1"/>
          <p:cNvSpPr>
            <a:spLocks noGrp="1"/>
          </p:cNvSpPr>
          <p:nvPr>
            <p:ph idx="1"/>
          </p:nvPr>
        </p:nvSpPr>
        <p:spPr>
          <a:xfrm>
            <a:off x="871538" y="2160588"/>
            <a:ext cx="7408862" cy="3449637"/>
          </a:xfrm>
        </p:spPr>
        <p:txBody>
          <a:bodyPr/>
          <a:lstStyle/>
          <a:p>
            <a:r>
              <a:rPr lang="zh-TW" altLang="en-US" smtClean="0"/>
              <a:t>系統有常見問題之［問與答］敬請上網參考。</a:t>
            </a:r>
          </a:p>
        </p:txBody>
      </p:sp>
      <p:sp>
        <p:nvSpPr>
          <p:cNvPr id="22530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>
                <a:latin typeface="標楷體" pitchFamily="65" charset="-120"/>
              </a:rPr>
              <a:t>肆、常見問題</a:t>
            </a:r>
            <a:endParaRPr lang="zh-TW" altLang="en-US" smtClean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852738"/>
            <a:ext cx="8609013" cy="3673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標題 3"/>
          <p:cNvSpPr>
            <a:spLocks noGrp="1"/>
          </p:cNvSpPr>
          <p:nvPr>
            <p:ph type="title"/>
          </p:nvPr>
        </p:nvSpPr>
        <p:spPr>
          <a:xfrm>
            <a:off x="690563" y="1905000"/>
            <a:ext cx="7772400" cy="1524000"/>
          </a:xfrm>
        </p:spPr>
        <p:txBody>
          <a:bodyPr/>
          <a:lstStyle/>
          <a:p>
            <a:r>
              <a:rPr lang="zh-TW" altLang="en-US" sz="6000" b="1" smtClean="0"/>
              <a:t>感謝您的參與！</a:t>
            </a:r>
            <a:endParaRPr lang="zh-TW" altLang="en-US" b="1" smtClean="0"/>
          </a:p>
        </p:txBody>
      </p:sp>
      <p:sp>
        <p:nvSpPr>
          <p:cNvPr id="23554" name="文字版面配置區 4"/>
          <p:cNvSpPr>
            <a:spLocks noGrp="1"/>
          </p:cNvSpPr>
          <p:nvPr>
            <p:ph type="body" idx="1"/>
          </p:nvPr>
        </p:nvSpPr>
        <p:spPr>
          <a:xfrm>
            <a:off x="1331913" y="2781300"/>
            <a:ext cx="6416675" cy="939800"/>
          </a:xfrm>
        </p:spPr>
        <p:txBody>
          <a:bodyPr/>
          <a:lstStyle/>
          <a:p>
            <a:pPr algn="r"/>
            <a:r>
              <a:rPr lang="zh-TW" altLang="en-US" b="1" smtClean="0"/>
              <a:t>教育部師資培育及藝術教育司 敬上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169</TotalTime>
  <Words>289</Words>
  <Application>Microsoft Office PowerPoint</Application>
  <PresentationFormat>如螢幕大小 (4:3)</PresentationFormat>
  <Paragraphs>26</Paragraphs>
  <Slides>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簡報設計範本</vt:lpstr>
      </vt:variant>
      <vt:variant>
        <vt:i4>7</vt:i4>
      </vt:variant>
      <vt:variant>
        <vt:lpstr>投影片標題</vt:lpstr>
      </vt:variant>
      <vt:variant>
        <vt:i4>9</vt:i4>
      </vt:variant>
    </vt:vector>
  </HeadingPairs>
  <TitlesOfParts>
    <vt:vector size="22" baseType="lpstr">
      <vt:lpstr>Candara</vt:lpstr>
      <vt:lpstr>標楷體</vt:lpstr>
      <vt:lpstr>Arial</vt:lpstr>
      <vt:lpstr>Symbol</vt:lpstr>
      <vt:lpstr>Calibri</vt:lpstr>
      <vt:lpstr>新細明體</vt:lpstr>
      <vt:lpstr>波形</vt:lpstr>
      <vt:lpstr>波形</vt:lpstr>
      <vt:lpstr>波形</vt:lpstr>
      <vt:lpstr>波形</vt:lpstr>
      <vt:lpstr>波形</vt:lpstr>
      <vt:lpstr>波形</vt:lpstr>
      <vt:lpstr>波形</vt:lpstr>
      <vt:lpstr>提升國民中學專長授課比率及 推動教師進修第二專長調查 操作說明</vt:lpstr>
      <vt:lpstr>操作說明</vt:lpstr>
      <vt:lpstr>壹、填報流程</vt:lpstr>
      <vt:lpstr>貳、帳號登入</vt:lpstr>
      <vt:lpstr>參、填報內容</vt:lpstr>
      <vt:lpstr>參、填報內容</vt:lpstr>
      <vt:lpstr>參、填報內容</vt:lpstr>
      <vt:lpstr>肆、常見問題</vt:lpstr>
      <vt:lpstr>感謝您的參與！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提升國民中學專長授課比率及 推動教師進修第二專長調查 操作說明</dc:title>
  <dc:creator>USER</dc:creator>
  <cp:lastModifiedBy>moejsmpc</cp:lastModifiedBy>
  <cp:revision>14</cp:revision>
  <dcterms:created xsi:type="dcterms:W3CDTF">2013-02-23T01:15:40Z</dcterms:created>
  <dcterms:modified xsi:type="dcterms:W3CDTF">2013-02-23T09:44:51Z</dcterms:modified>
</cp:coreProperties>
</file>