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63"/>
  </p:notesMasterIdLst>
  <p:sldIdLst>
    <p:sldId id="256" r:id="rId2"/>
    <p:sldId id="352" r:id="rId3"/>
    <p:sldId id="433" r:id="rId4"/>
    <p:sldId id="370" r:id="rId5"/>
    <p:sldId id="371" r:id="rId6"/>
    <p:sldId id="462" r:id="rId7"/>
    <p:sldId id="373" r:id="rId8"/>
    <p:sldId id="374" r:id="rId9"/>
    <p:sldId id="375" r:id="rId10"/>
    <p:sldId id="377" r:id="rId11"/>
    <p:sldId id="434" r:id="rId12"/>
    <p:sldId id="435" r:id="rId13"/>
    <p:sldId id="379" r:id="rId14"/>
    <p:sldId id="425" r:id="rId15"/>
    <p:sldId id="431" r:id="rId16"/>
    <p:sldId id="380" r:id="rId17"/>
    <p:sldId id="367" r:id="rId18"/>
    <p:sldId id="437" r:id="rId19"/>
    <p:sldId id="411" r:id="rId20"/>
    <p:sldId id="410" r:id="rId21"/>
    <p:sldId id="438" r:id="rId22"/>
    <p:sldId id="409" r:id="rId23"/>
    <p:sldId id="412" r:id="rId24"/>
    <p:sldId id="413" r:id="rId25"/>
    <p:sldId id="461" r:id="rId26"/>
    <p:sldId id="440" r:id="rId27"/>
    <p:sldId id="465" r:id="rId28"/>
    <p:sldId id="442" r:id="rId29"/>
    <p:sldId id="443" r:id="rId30"/>
    <p:sldId id="444" r:id="rId31"/>
    <p:sldId id="445" r:id="rId32"/>
    <p:sldId id="446" r:id="rId33"/>
    <p:sldId id="447" r:id="rId34"/>
    <p:sldId id="455" r:id="rId35"/>
    <p:sldId id="456" r:id="rId36"/>
    <p:sldId id="457" r:id="rId37"/>
    <p:sldId id="458" r:id="rId38"/>
    <p:sldId id="452" r:id="rId39"/>
    <p:sldId id="453" r:id="rId40"/>
    <p:sldId id="467" r:id="rId41"/>
    <p:sldId id="281" r:id="rId42"/>
    <p:sldId id="284" r:id="rId43"/>
    <p:sldId id="285" r:id="rId44"/>
    <p:sldId id="286" r:id="rId45"/>
    <p:sldId id="469" r:id="rId46"/>
    <p:sldId id="468" r:id="rId47"/>
    <p:sldId id="466" r:id="rId48"/>
    <p:sldId id="287" r:id="rId49"/>
    <p:sldId id="289" r:id="rId50"/>
    <p:sldId id="288" r:id="rId51"/>
    <p:sldId id="290" r:id="rId52"/>
    <p:sldId id="291" r:id="rId53"/>
    <p:sldId id="470" r:id="rId54"/>
    <p:sldId id="471" r:id="rId55"/>
    <p:sldId id="472" r:id="rId56"/>
    <p:sldId id="298" r:id="rId57"/>
    <p:sldId id="299" r:id="rId58"/>
    <p:sldId id="300" r:id="rId59"/>
    <p:sldId id="301" r:id="rId60"/>
    <p:sldId id="303" r:id="rId61"/>
    <p:sldId id="407" r:id="rId6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6600FF"/>
    <a:srgbClr val="9966FF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296" autoAdjust="0"/>
  </p:normalViewPr>
  <p:slideViewPr>
    <p:cSldViewPr>
      <p:cViewPr>
        <p:scale>
          <a:sx n="100" d="100"/>
          <a:sy n="100" d="100"/>
        </p:scale>
        <p:origin x="-19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FBAA5DF-603A-4777-AC9D-25D2D66FDE6A}" type="datetimeFigureOut">
              <a:rPr lang="zh-TW" altLang="en-US"/>
              <a:pPr>
                <a:defRPr/>
              </a:pPr>
              <a:t>2013-10-15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08E09C3-4E68-47FF-8F77-7F6A869150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E09C3-4E68-47FF-8F77-7F6A8691508C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68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D741D-537B-4898-B81E-231A5BC86A5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95479-5CCD-4B77-8DE1-9624FE520002}" type="datetime1">
              <a:rPr lang="zh-TW" altLang="en-US" smtClean="0"/>
              <a:pPr>
                <a:defRPr/>
              </a:pPr>
              <a:t>2013-10-15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3B87C-0F5E-4291-901F-365B0D9E632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8A814-9FD7-4B58-BC3F-974F57DE3E9D}" type="datetime1">
              <a:rPr lang="zh-TW" altLang="en-US" smtClean="0"/>
              <a:pPr>
                <a:defRPr/>
              </a:pPr>
              <a:t>2013-10-15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8BC17-C102-4076-891A-E4B37079CD3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B5BFE5-7739-4145-B851-2BD51418848B}" type="datetime1">
              <a:rPr lang="zh-TW" altLang="en-US" smtClean="0"/>
              <a:pPr>
                <a:defRPr/>
              </a:pPr>
              <a:t>2013-10-15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ABB0-D98B-4075-8131-D6B9A5CCAF0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>
            <a:lvl1pPr>
              <a:defRPr sz="2500">
                <a:latin typeface="微軟正黑體" pitchFamily="34" charset="-120"/>
                <a:ea typeface="微軟正黑體" pitchFamily="34" charset="-120"/>
              </a:defRPr>
            </a:lvl1pPr>
            <a:lvl2pPr>
              <a:defRPr sz="2000"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31562-F1ED-4A75-BCA7-FD093E578F64}" type="datetime1">
              <a:rPr lang="zh-TW" altLang="en-US" smtClean="0"/>
              <a:pPr>
                <a:defRPr/>
              </a:pPr>
              <a:t>2013-10-15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26C8C-70B2-4EB1-9BC2-AF45F74D0151}" type="datetime1">
              <a:rPr lang="zh-TW" altLang="en-US" smtClean="0"/>
              <a:pPr>
                <a:defRPr/>
              </a:pPr>
              <a:t>2013-10-15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8299B-8945-48B8-9760-172504BD5B1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9551A-702C-49BA-A2F3-49838B9FC95A}" type="datetime1">
              <a:rPr lang="zh-TW" altLang="en-US" smtClean="0"/>
              <a:pPr>
                <a:defRPr/>
              </a:pPr>
              <a:t>2013-10-15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964A6-39A2-414C-B9B4-45DAF6D8982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3A349-48B7-4FB0-B9EF-328053D63A20}" type="datetime1">
              <a:rPr lang="zh-TW" altLang="en-US" smtClean="0"/>
              <a:pPr>
                <a:defRPr/>
              </a:pPr>
              <a:t>2013-10-15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7544A-D151-4A26-A90A-75B47486BF6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63DC9-D327-4CF5-8D1E-8C8FA611239B}" type="datetime1">
              <a:rPr lang="zh-TW" altLang="en-US" smtClean="0"/>
              <a:pPr>
                <a:defRPr/>
              </a:pPr>
              <a:t>2013-10-15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52F51-3982-463F-827F-A85DE4B8F8A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D808B-AB68-484B-AF71-6454FF0B870F}" type="datetime1">
              <a:rPr lang="zh-TW" altLang="en-US" smtClean="0"/>
              <a:pPr>
                <a:defRPr/>
              </a:pPr>
              <a:t>2013-10-15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4D96B-210F-42C0-933E-AB4F8E3B382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6FA91-313C-4A60-87F1-6B9B234C4276}" type="datetime1">
              <a:rPr lang="zh-TW" altLang="en-US" smtClean="0"/>
              <a:pPr>
                <a:defRPr/>
              </a:pPr>
              <a:t>2013-10-15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2F3D7-2D60-4CC5-89A2-19B4787AA67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C907B-EB23-4723-916E-17CECCFBBE81}" type="datetime1">
              <a:rPr lang="zh-TW" altLang="en-US" smtClean="0"/>
              <a:pPr>
                <a:defRPr/>
              </a:pPr>
              <a:t>2013-10-15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F56A9-FA3B-4016-965D-F1ECA03EF52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10FE7-5883-464A-AD84-D72B8F6BE28F}" type="datetime1">
              <a:rPr lang="zh-TW" altLang="en-US" smtClean="0"/>
              <a:pPr>
                <a:defRPr/>
              </a:pPr>
              <a:t>2013-10-15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7CE6A2-EF9C-4653-9241-77D27F69009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>
          <a:xfrm>
            <a:off x="457200" y="2265859"/>
            <a:ext cx="8458200" cy="2027237"/>
          </a:xfrm>
        </p:spPr>
        <p:txBody>
          <a:bodyPr/>
          <a:lstStyle/>
          <a:p>
            <a:r>
              <a:rPr lang="zh-TW" altLang="en-US" sz="5400" dirty="0"/>
              <a:t>學生管理系統及填報系統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r>
              <a:rPr lang="zh-TW" altLang="en-US" sz="5400" dirty="0"/>
              <a:t>操作說明</a:t>
            </a:r>
            <a:endParaRPr lang="zh-TW" altLang="en-US" sz="5000" b="1" dirty="0" smtClean="0">
              <a:latin typeface="微軟正黑體" pitchFamily="34" charset="-120"/>
            </a:endParaRPr>
          </a:p>
        </p:txBody>
      </p:sp>
      <p:sp>
        <p:nvSpPr>
          <p:cNvPr id="5123" name="副標題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pPr marL="63500" eaLnBrk="1" hangingPunct="1"/>
            <a:r>
              <a:rPr lang="zh-TW" altLang="en-US" dirty="0" smtClean="0"/>
              <a:t>特定學習扶助學校</a:t>
            </a:r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68620C-7F72-45C8-9CD3-1FBCF6C2898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身份類別代號一覽表</a:t>
            </a:r>
            <a:endParaRPr lang="zh-TW" altLang="en-US" dirty="0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53C12-3B23-47CD-B5A6-8AC069F49C36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133600"/>
            <a:ext cx="48958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學生匯入範例檔</a:t>
            </a:r>
            <a:endParaRPr lang="zh-TW" altLang="en-US" dirty="0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53C12-3B23-47CD-B5A6-8AC069F49C36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6" name="圖片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7872"/>
            <a:ext cx="47371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55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11537"/>
            <a:ext cx="478631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匯入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5" name="圖片 84"/>
          <p:cNvPicPr>
            <a:picLocks noChangeAspect="1" noChangeArrowheads="1"/>
          </p:cNvPicPr>
          <p:nvPr/>
        </p:nvPicPr>
        <p:blipFill>
          <a:blip r:embed="rId2" cstate="print"/>
          <a:srcRect t="6551"/>
          <a:stretch>
            <a:fillRect/>
          </a:stretch>
        </p:blipFill>
        <p:spPr bwMode="auto">
          <a:xfrm>
            <a:off x="61913" y="1903834"/>
            <a:ext cx="89741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24C1-BC3E-40BF-BA33-C0B10FF83BB2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16388" name="圖片 81"/>
          <p:cNvPicPr>
            <a:picLocks noChangeAspect="1" noChangeArrowheads="1"/>
          </p:cNvPicPr>
          <p:nvPr/>
        </p:nvPicPr>
        <p:blipFill>
          <a:blip r:embed="rId2" cstate="print"/>
          <a:srcRect t="5350"/>
          <a:stretch>
            <a:fillRect/>
          </a:stretch>
        </p:blipFill>
        <p:spPr bwMode="auto">
          <a:xfrm>
            <a:off x="395288" y="1700213"/>
            <a:ext cx="8353425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468313" y="850032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確認</a:t>
            </a:r>
            <a:r>
              <a:rPr lang="zh-TW" altLang="zh-TW" sz="4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匯入</a:t>
            </a:r>
            <a:endParaRPr lang="zh-TW" altLang="en-US" sz="4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匯入</a:t>
            </a:r>
            <a:r>
              <a:rPr lang="zh-TW" altLang="en-US" b="1" dirty="0" smtClean="0"/>
              <a:t>出現錯誤情況，不予匯入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49488"/>
            <a:ext cx="8686800" cy="4324350"/>
          </a:xfrm>
        </p:spPr>
        <p:txBody>
          <a:bodyPr/>
          <a:lstStyle/>
          <a:p>
            <a:pPr>
              <a:defRPr/>
            </a:pPr>
            <a:r>
              <a:rPr lang="zh-TW" altLang="en-US" sz="2400" b="1" dirty="0" smtClean="0"/>
              <a:t>學生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資料不完整</a:t>
            </a:r>
            <a:r>
              <a:rPr lang="zh-TW" altLang="en-US" sz="2400" dirty="0" smtClean="0"/>
              <a:t>：如班級未填寫、身分類別未填寫</a:t>
            </a:r>
            <a:r>
              <a:rPr lang="en-US" altLang="zh-TW" sz="2400" dirty="0" smtClean="0"/>
              <a:t>...</a:t>
            </a:r>
          </a:p>
          <a:p>
            <a:pPr>
              <a:defRPr/>
            </a:pPr>
            <a:r>
              <a:rPr lang="zh-TW" altLang="en-US" sz="2400" b="1" dirty="0" smtClean="0"/>
              <a:t>身分類別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非填入代號</a:t>
            </a:r>
            <a:endParaRPr lang="en-US" altLang="zh-TW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zh-TW" altLang="en-US" sz="2400" b="1" dirty="0" smtClean="0"/>
              <a:t>身分證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格式錯誤</a:t>
            </a:r>
            <a:r>
              <a:rPr lang="zh-TW" altLang="en-US" sz="2400" dirty="0" smtClean="0"/>
              <a:t>：如 多ㄧ個空白鍵、身分證號輸入錯誤</a:t>
            </a:r>
            <a:r>
              <a:rPr lang="en-US" altLang="zh-TW" sz="2400" dirty="0" smtClean="0"/>
              <a:t>…</a:t>
            </a:r>
          </a:p>
          <a:p>
            <a:pPr>
              <a:defRPr/>
            </a:pPr>
            <a:r>
              <a:rPr lang="zh-TW" altLang="en-US" sz="2400" b="1" dirty="0" smtClean="0"/>
              <a:t>匯入的檔案中含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外籍生資料</a:t>
            </a:r>
            <a:endParaRPr lang="en-US" altLang="zh-TW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zh-TW" altLang="en-US" sz="2400" b="1" dirty="0" smtClean="0"/>
              <a:t>匯入的檔案中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出現兩筆以上相同身分證號</a:t>
            </a:r>
            <a:endParaRPr lang="en-US" altLang="zh-TW" sz="2400" b="1" dirty="0" smtClean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D7F4F-DDAD-4351-AF65-F9D55EB89222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/>
              <a:t>匯入</a:t>
            </a:r>
            <a:r>
              <a:rPr lang="zh-TW" altLang="en-US" b="1" dirty="0" smtClean="0"/>
              <a:t>出現部分成功匯入，部分略過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49488"/>
            <a:ext cx="8686800" cy="4324350"/>
          </a:xfrm>
        </p:spPr>
        <p:txBody>
          <a:bodyPr/>
          <a:lstStyle/>
          <a:p>
            <a:pPr>
              <a:defRPr/>
            </a:pPr>
            <a:r>
              <a:rPr lang="zh-TW" altLang="en-US" sz="2400" b="1" dirty="0" smtClean="0"/>
              <a:t>存在本校的學生管理系統中</a:t>
            </a:r>
            <a:endParaRPr lang="en-US" altLang="zh-TW" sz="2400" b="1" dirty="0" smtClean="0"/>
          </a:p>
          <a:p>
            <a:pPr>
              <a:defRPr/>
            </a:pPr>
            <a:r>
              <a:rPr lang="zh-TW" altLang="en-US" sz="2400" b="1" dirty="0" smtClean="0"/>
              <a:t>存在於他校的學生管理系統中</a:t>
            </a:r>
            <a:endParaRPr lang="en-US" altLang="zh-TW" sz="2400" b="1" dirty="0" smtClean="0"/>
          </a:p>
          <a:p>
            <a:pPr>
              <a:defRPr/>
            </a:pPr>
            <a:endParaRPr lang="zh-TW" altLang="en-US" sz="2400" b="1" dirty="0" smtClean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D7F4F-DDAD-4351-AF65-F9D55EB89222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3500" b="1" dirty="0" smtClean="0"/>
              <a:t>欲修改學生資料可直接以滑鼠點選該欄位圖示</a:t>
            </a:r>
            <a:r>
              <a:rPr lang="zh-TW" altLang="en-US" sz="3500" b="1" dirty="0" smtClean="0"/>
              <a:t>    </a:t>
            </a:r>
            <a:r>
              <a:rPr lang="en-US" altLang="zh-TW" sz="3500" b="1" dirty="0" smtClean="0"/>
              <a:t> </a:t>
            </a:r>
            <a:r>
              <a:rPr lang="zh-TW" altLang="zh-TW" sz="3500" b="1" dirty="0" smtClean="0"/>
              <a:t>為儲存，圖示</a:t>
            </a:r>
            <a:r>
              <a:rPr lang="en-US" altLang="zh-TW" sz="3500" b="1" dirty="0" smtClean="0"/>
              <a:t> </a:t>
            </a:r>
            <a:r>
              <a:rPr lang="zh-TW" altLang="en-US" sz="3500" b="1" dirty="0" smtClean="0"/>
              <a:t>   </a:t>
            </a:r>
            <a:r>
              <a:rPr lang="zh-TW" altLang="zh-TW" sz="3500" b="1" dirty="0" smtClean="0"/>
              <a:t>為取消</a:t>
            </a:r>
            <a:endParaRPr lang="zh-TW" altLang="en-US" sz="35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4D884-9706-48F0-8351-5722EFE8E15E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18436" name="圖片 87" descr="儲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49090"/>
            <a:ext cx="5381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圖片 88" descr="取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4909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 cstate="print"/>
          <a:srcRect l="647" t="11037" r="970" b="34570"/>
          <a:stretch>
            <a:fillRect/>
          </a:stretch>
        </p:blipFill>
        <p:spPr bwMode="auto">
          <a:xfrm>
            <a:off x="179388" y="2289175"/>
            <a:ext cx="88566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28725"/>
            <a:ext cx="77390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標題 1"/>
          <p:cNvSpPr>
            <a:spLocks noGrp="1"/>
          </p:cNvSpPr>
          <p:nvPr>
            <p:ph type="title"/>
          </p:nvPr>
        </p:nvSpPr>
        <p:spPr>
          <a:xfrm>
            <a:off x="446088" y="692696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個案管理</a:t>
            </a:r>
            <a:endParaRPr lang="zh-TW" altLang="en-US" sz="2800" b="1" dirty="0" smtClean="0"/>
          </a:p>
        </p:txBody>
      </p:sp>
      <p:sp>
        <p:nvSpPr>
          <p:cNvPr id="19461" name="投影片編號版面配置區 6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644382"/>
            <a:ext cx="21336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CF7BE-A8C2-4121-92DE-2B130C7B333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zh-TW" altLang="en-US" smtClean="0"/>
          </a:p>
        </p:txBody>
      </p:sp>
      <p:cxnSp>
        <p:nvCxnSpPr>
          <p:cNvPr id="54" name="直線接點 53"/>
          <p:cNvCxnSpPr>
            <a:stCxn id="56" idx="3"/>
          </p:cNvCxnSpPr>
          <p:nvPr/>
        </p:nvCxnSpPr>
        <p:spPr bwMode="auto">
          <a:xfrm flipV="1">
            <a:off x="2325688" y="4005213"/>
            <a:ext cx="1093787" cy="25082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>
            <a:stCxn id="64" idx="3"/>
            <a:endCxn id="21518" idx="0"/>
          </p:cNvCxnSpPr>
          <p:nvPr/>
        </p:nvCxnSpPr>
        <p:spPr bwMode="auto">
          <a:xfrm flipV="1">
            <a:off x="2325688" y="4293493"/>
            <a:ext cx="1302126" cy="12809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>
            <a:stCxn id="66" idx="3"/>
            <a:endCxn id="21517" idx="1"/>
          </p:cNvCxnSpPr>
          <p:nvPr/>
        </p:nvCxnSpPr>
        <p:spPr bwMode="auto">
          <a:xfrm flipV="1">
            <a:off x="2325688" y="4976762"/>
            <a:ext cx="1166358" cy="112792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2" name="群組 49"/>
          <p:cNvGrpSpPr>
            <a:grpSpLocks/>
          </p:cNvGrpSpPr>
          <p:nvPr/>
        </p:nvGrpSpPr>
        <p:grpSpPr bwMode="auto">
          <a:xfrm>
            <a:off x="3419475" y="3573413"/>
            <a:ext cx="4968875" cy="1727200"/>
            <a:chOff x="5724128" y="1556792"/>
            <a:chExt cx="4968875" cy="1727200"/>
          </a:xfrm>
        </p:grpSpPr>
        <p:sp>
          <p:nvSpPr>
            <p:cNvPr id="43" name="矩形 42"/>
            <p:cNvSpPr/>
            <p:nvPr/>
          </p:nvSpPr>
          <p:spPr bwMode="auto">
            <a:xfrm>
              <a:off x="5724128" y="1556792"/>
              <a:ext cx="4897438" cy="172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2151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62628" b="528"/>
            <a:stretch>
              <a:fillRect/>
            </a:stretch>
          </p:blipFill>
          <p:spPr bwMode="auto">
            <a:xfrm>
              <a:off x="5796699" y="2780224"/>
              <a:ext cx="274083" cy="359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61787" r="1663" b="3880"/>
            <a:stretch>
              <a:fillRect/>
            </a:stretch>
          </p:blipFill>
          <p:spPr bwMode="auto">
            <a:xfrm>
              <a:off x="5796699" y="2276872"/>
              <a:ext cx="271536" cy="35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5171" t="88342" r="91924" b="5704"/>
            <a:stretch>
              <a:fillRect/>
            </a:stretch>
          </p:blipFill>
          <p:spPr bwMode="auto">
            <a:xfrm>
              <a:off x="5796699" y="1772816"/>
              <a:ext cx="265995" cy="357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 bwMode="auto">
            <a:xfrm>
              <a:off x="6011466" y="2310854"/>
              <a:ext cx="2592387" cy="288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為手動轉入之學生</a:t>
              </a: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009878" y="1810792"/>
              <a:ext cx="2882900" cy="2873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為測驗成績未達</a:t>
              </a:r>
              <a:r>
                <a:rPr kumimoji="0" lang="en-US" altLang="zh-TW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60</a:t>
              </a:r>
              <a:r>
                <a:rPr kumimoji="0"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分之學生</a:t>
              </a: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011466" y="2825204"/>
              <a:ext cx="4681537" cy="287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為其他學生</a:t>
              </a:r>
              <a:r>
                <a:rPr kumimoji="0" lang="en-US" altLang="zh-TW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包含達</a:t>
              </a:r>
              <a:r>
                <a:rPr kumimoji="0" lang="en-US" altLang="zh-TW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60</a:t>
              </a:r>
              <a:r>
                <a:rPr kumimoji="0"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分或未參與篩選測驗之學生</a:t>
              </a:r>
              <a:r>
                <a:rPr kumimoji="0" lang="en-US" altLang="zh-TW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kumimoji="0"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2124075" y="4125863"/>
            <a:ext cx="201613" cy="2587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2124075" y="5445075"/>
            <a:ext cx="201613" cy="2587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2124075" y="5975300"/>
            <a:ext cx="201613" cy="2587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個案管理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560840" cy="500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畢業生轉銜期程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88" y="2249488"/>
            <a:ext cx="8785225" cy="43243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/>
              <a:t>國小端：於學生管理系統中，將學生轉銜至國中端</a:t>
            </a:r>
            <a:endParaRPr lang="en-US" altLang="zh-TW" dirty="0" smtClean="0"/>
          </a:p>
          <a:p>
            <a:pPr>
              <a:buFont typeface="Georgia" pitchFamily="18" charset="0"/>
              <a:buNone/>
              <a:defRPr/>
            </a:pPr>
            <a:r>
              <a:rPr lang="zh-TW" altLang="en-US" dirty="0" smtClean="0"/>
              <a:t>     時間：</a:t>
            </a:r>
            <a:r>
              <a:rPr lang="zh-TW" altLang="en-US" b="1" dirty="0" smtClean="0">
                <a:solidFill>
                  <a:srgbClr val="FF0000"/>
                </a:solidFill>
              </a:rPr>
              <a:t>每年 </a:t>
            </a:r>
            <a:r>
              <a:rPr lang="en-US" altLang="zh-TW" b="1" dirty="0" smtClean="0">
                <a:solidFill>
                  <a:srgbClr val="FF0000"/>
                </a:solidFill>
              </a:rPr>
              <a:t>8/1~8/15</a:t>
            </a:r>
          </a:p>
          <a:p>
            <a:pPr>
              <a:buFont typeface="Georgia" pitchFamily="18" charset="0"/>
              <a:buNone/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國中端：將國小端轉銜的學生做接收的動作、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</a:t>
            </a:r>
            <a:r>
              <a:rPr lang="zh-TW" altLang="en-US" dirty="0" smtClean="0"/>
              <a:t>將學生轉銜</a:t>
            </a:r>
            <a:r>
              <a:rPr lang="en-US" altLang="zh-TW" dirty="0" smtClean="0"/>
              <a:t>-</a:t>
            </a:r>
            <a:r>
              <a:rPr lang="zh-TW" altLang="en-US" dirty="0" smtClean="0"/>
              <a:t>畢業或結業</a:t>
            </a:r>
            <a:endParaRPr lang="en-US" altLang="zh-TW" dirty="0" smtClean="0"/>
          </a:p>
          <a:p>
            <a:pPr>
              <a:buFont typeface="Georgia" pitchFamily="18" charset="0"/>
              <a:buNone/>
              <a:defRPr/>
            </a:pPr>
            <a:r>
              <a:rPr lang="zh-TW" altLang="en-US" dirty="0" smtClean="0"/>
              <a:t>     時間：</a:t>
            </a:r>
            <a:r>
              <a:rPr lang="zh-TW" altLang="en-US" b="1" dirty="0" smtClean="0">
                <a:solidFill>
                  <a:srgbClr val="FF0000"/>
                </a:solidFill>
              </a:rPr>
              <a:t>每年 </a:t>
            </a:r>
            <a:r>
              <a:rPr lang="en-US" altLang="zh-TW" b="1" dirty="0" smtClean="0">
                <a:solidFill>
                  <a:srgbClr val="FF0000"/>
                </a:solidFill>
              </a:rPr>
              <a:t>8/16~8/30</a:t>
            </a:r>
          </a:p>
          <a:p>
            <a:pPr>
              <a:buFont typeface="Georgia" pitchFamily="18" charset="0"/>
              <a:buNone/>
              <a:defRPr/>
            </a:pP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  <a:defRPr/>
            </a:pPr>
            <a:r>
              <a:rPr lang="en-US" altLang="zh-TW" sz="2000" b="1" dirty="0" smtClean="0">
                <a:solidFill>
                  <a:srgbClr val="FF0000"/>
                </a:solidFill>
              </a:rPr>
              <a:t>PS.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 因國小端仍可於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8/15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後 將學生轉銜至國中，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  <a:defRPr/>
            </a:pPr>
            <a:r>
              <a:rPr lang="zh-TW" altLang="en-US" sz="2000" b="1" dirty="0" smtClean="0">
                <a:solidFill>
                  <a:srgbClr val="FF0000"/>
                </a:solidFill>
              </a:rPr>
              <a:t>       建議國中可不定期登入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學生管理系統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檢視，是否有學生需要接收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171C8-FDBF-4DD9-8281-614E6D84740B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57200" y="706438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說明大綱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324350"/>
          </a:xfrm>
        </p:spPr>
        <p:txBody>
          <a:bodyPr>
            <a:normAutofit/>
          </a:bodyPr>
          <a:lstStyle/>
          <a:p>
            <a:pPr marL="624078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zh-TW" altLang="en-US" dirty="0">
                <a:latin typeface="+mj-ea"/>
              </a:rPr>
              <a:t>前言</a:t>
            </a:r>
            <a:endParaRPr lang="en-US" altLang="zh-TW" dirty="0">
              <a:latin typeface="+mj-ea"/>
            </a:endParaRPr>
          </a:p>
          <a:p>
            <a:pPr marL="624078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zh-TW" altLang="en-US" dirty="0">
                <a:latin typeface="+mj-ea"/>
              </a:rPr>
              <a:t>學生管理系統</a:t>
            </a:r>
            <a:endParaRPr lang="en-US" altLang="zh-TW" dirty="0">
              <a:latin typeface="+mj-ea"/>
            </a:endParaRPr>
          </a:p>
          <a:p>
            <a:pPr marL="624078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zh-TW" altLang="en-US" dirty="0">
                <a:latin typeface="+mj-ea"/>
              </a:rPr>
              <a:t>第一階段</a:t>
            </a:r>
            <a:r>
              <a:rPr lang="en-US" altLang="zh-TW" dirty="0">
                <a:latin typeface="+mj-ea"/>
              </a:rPr>
              <a:t>--</a:t>
            </a:r>
            <a:r>
              <a:rPr lang="zh-TW" altLang="en-US" b="1" dirty="0">
                <a:latin typeface="+mj-ea"/>
              </a:rPr>
              <a:t>線上申請</a:t>
            </a:r>
            <a:r>
              <a:rPr lang="zh-TW" altLang="en-US" dirty="0">
                <a:latin typeface="+mj-ea"/>
              </a:rPr>
              <a:t>流程說明</a:t>
            </a:r>
            <a:endParaRPr lang="en-US" altLang="zh-TW" dirty="0">
              <a:latin typeface="+mj-ea"/>
            </a:endParaRPr>
          </a:p>
          <a:p>
            <a:pPr marL="624078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zh-TW" altLang="en-US" dirty="0" smtClean="0">
                <a:latin typeface="+mj-ea"/>
              </a:rPr>
              <a:t>第二</a:t>
            </a:r>
            <a:r>
              <a:rPr lang="zh-TW" altLang="en-US" dirty="0">
                <a:latin typeface="+mj-ea"/>
              </a:rPr>
              <a:t>階段</a:t>
            </a:r>
            <a:r>
              <a:rPr lang="en-US" altLang="zh-TW" dirty="0">
                <a:latin typeface="+mj-ea"/>
              </a:rPr>
              <a:t>--</a:t>
            </a:r>
            <a:r>
              <a:rPr lang="zh-TW" altLang="en-US" dirty="0">
                <a:latin typeface="+mj-ea"/>
              </a:rPr>
              <a:t>回報</a:t>
            </a:r>
            <a:r>
              <a:rPr lang="zh-TW" altLang="en-US" b="1" dirty="0">
                <a:latin typeface="+mj-ea"/>
              </a:rPr>
              <a:t>開班情形</a:t>
            </a:r>
            <a:r>
              <a:rPr lang="zh-TW" altLang="en-US" dirty="0">
                <a:latin typeface="+mj-ea"/>
              </a:rPr>
              <a:t>與</a:t>
            </a:r>
            <a:r>
              <a:rPr lang="zh-TW" altLang="en-US" b="1" dirty="0">
                <a:latin typeface="+mj-ea"/>
              </a:rPr>
              <a:t>執行成果</a:t>
            </a:r>
            <a:r>
              <a:rPr lang="zh-TW" altLang="en-US" dirty="0">
                <a:latin typeface="+mj-ea"/>
              </a:rPr>
              <a:t>流程說明</a:t>
            </a:r>
            <a:endParaRPr lang="en-US" altLang="zh-TW" dirty="0" smtClean="0"/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altLang="zh-TW" dirty="0" smtClean="0">
              <a:latin typeface="+mj-ea"/>
              <a:ea typeface="+mj-ea"/>
            </a:endParaRP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altLang="zh-TW" dirty="0" smtClean="0">
              <a:latin typeface="+mj-ea"/>
              <a:ea typeface="+mj-ea"/>
            </a:endParaRP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altLang="zh-TW" dirty="0" smtClean="0">
              <a:latin typeface="+mj-ea"/>
              <a:ea typeface="+mj-ea"/>
            </a:endParaRP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3A6418-9E1D-47FD-86A5-F4B0E175A3F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zh-TW" altLang="en-US" b="1" dirty="0" smtClean="0"/>
              <a:t>如何異動轉銜 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 學生名單</a:t>
            </a:r>
            <a:endParaRPr lang="zh-TW" altLang="en-US" dirty="0" smtClean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6F77A-D636-4F58-9C83-1E7E3E4DBF58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89138"/>
            <a:ext cx="89281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如何異動轉銜 </a:t>
            </a:r>
            <a:r>
              <a:rPr lang="en-US" altLang="zh-TW" dirty="0"/>
              <a:t>-</a:t>
            </a:r>
            <a:r>
              <a:rPr lang="zh-TW" altLang="en-US" dirty="0"/>
              <a:t> 個案管理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5"/>
            <a:ext cx="7488832" cy="49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66800"/>
          </a:xfrm>
        </p:spPr>
        <p:txBody>
          <a:bodyPr/>
          <a:lstStyle/>
          <a:p>
            <a:r>
              <a:rPr lang="zh-TW" altLang="en-US" b="1" smtClean="0"/>
              <a:t>四個異動轉銜條件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79388" y="1773238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252028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28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FD55A-C47B-4542-8D79-E700168699DA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pic>
        <p:nvPicPr>
          <p:cNvPr id="276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316163"/>
            <a:ext cx="401955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44675"/>
            <a:ext cx="402907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352925"/>
            <a:ext cx="4029075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138" y="4738688"/>
            <a:ext cx="4019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zh-TW" altLang="en-US" b="1" dirty="0" smtClean="0"/>
              <a:t>異動轉銜清單</a:t>
            </a: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4022B-D18E-41BE-9CEA-88097799E566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76475"/>
            <a:ext cx="89281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zh-TW" altLang="en-US" b="1" dirty="0" smtClean="0"/>
              <a:t>如何接收學生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EAA50-3F48-42A3-A3F2-B3A16F1D0665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276475"/>
            <a:ext cx="4010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6002" y="30003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600" dirty="0" smtClean="0"/>
              <a:t>學生管理系統</a:t>
            </a:r>
            <a:r>
              <a:rPr lang="en-US" altLang="zh-TW" sz="4600" dirty="0" smtClean="0"/>
              <a:t>Q&amp;A</a:t>
            </a:r>
            <a:endParaRPr lang="zh-TW" altLang="en-US" sz="4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smtClean="0"/>
              <a:t>◎第一階段</a:t>
            </a:r>
            <a:r>
              <a:rPr lang="en-US" altLang="zh-TW" b="1" smtClean="0"/>
              <a:t>--</a:t>
            </a:r>
            <a:r>
              <a:rPr lang="zh-TW" altLang="en-US" b="1" smtClean="0"/>
              <a:t>線上申請</a:t>
            </a:r>
          </a:p>
        </p:txBody>
      </p:sp>
      <p:grpSp>
        <p:nvGrpSpPr>
          <p:cNvPr id="2" name="群組 10"/>
          <p:cNvGrpSpPr>
            <a:grpSpLocks/>
          </p:cNvGrpSpPr>
          <p:nvPr/>
        </p:nvGrpSpPr>
        <p:grpSpPr bwMode="auto">
          <a:xfrm>
            <a:off x="0" y="2232025"/>
            <a:ext cx="9144000" cy="2781300"/>
            <a:chOff x="0" y="1988840"/>
            <a:chExt cx="9144000" cy="2781022"/>
          </a:xfrm>
        </p:grpSpPr>
        <p:grpSp>
          <p:nvGrpSpPr>
            <p:cNvPr id="3" name="群組 8"/>
            <p:cNvGrpSpPr>
              <a:grpSpLocks/>
            </p:cNvGrpSpPr>
            <p:nvPr/>
          </p:nvGrpSpPr>
          <p:grpSpPr bwMode="auto">
            <a:xfrm>
              <a:off x="0" y="1988840"/>
              <a:ext cx="9144000" cy="2781022"/>
              <a:chOff x="0" y="1988840"/>
              <a:chExt cx="9144000" cy="2781022"/>
            </a:xfrm>
          </p:grpSpPr>
          <p:pic>
            <p:nvPicPr>
              <p:cNvPr id="29704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988840"/>
                <a:ext cx="9144000" cy="27810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矩形 5"/>
              <p:cNvSpPr/>
              <p:nvPr/>
            </p:nvSpPr>
            <p:spPr>
              <a:xfrm>
                <a:off x="6300788" y="3357128"/>
                <a:ext cx="1366837" cy="7206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403350" y="2852354"/>
                <a:ext cx="1368425" cy="2158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908175" y="3141250"/>
              <a:ext cx="792163" cy="2158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7172" name="投影片編號版面配置區 1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0E5F94-F7AD-44DC-9CF1-64EED464A79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zh-TW" altLang="en-US" smtClean="0"/>
          </a:p>
        </p:txBody>
      </p:sp>
      <p:sp>
        <p:nvSpPr>
          <p:cNvPr id="15" name="矩形 14"/>
          <p:cNvSpPr/>
          <p:nvPr/>
        </p:nvSpPr>
        <p:spPr>
          <a:xfrm>
            <a:off x="655638" y="2420938"/>
            <a:ext cx="360362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800" dirty="0">
                <a:solidFill>
                  <a:schemeClr val="tx1"/>
                </a:solidFill>
                <a:latin typeface="+mj-ea"/>
                <a:ea typeface="+mj-ea"/>
              </a:rPr>
              <a:t>102</a:t>
            </a:r>
            <a:endParaRPr lang="zh-TW" altLang="en-US" sz="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申請</a:t>
            </a:r>
            <a:r>
              <a:rPr lang="zh-TW" altLang="en-US" dirty="0" smtClean="0"/>
              <a:t>特定</a:t>
            </a:r>
            <a:r>
              <a:rPr lang="zh-TW" altLang="en-US" b="1" dirty="0" smtClean="0"/>
              <a:t>學習扶助經費</a:t>
            </a:r>
          </a:p>
        </p:txBody>
      </p:sp>
      <p:sp>
        <p:nvSpPr>
          <p:cNvPr id="24580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7A408A-36BE-471B-96DC-C1D37B38332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zh-TW" altLang="en-US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86142"/>
            <a:ext cx="9144000" cy="28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2800" smtClean="0">
                <a:solidFill>
                  <a:srgbClr val="FF0000"/>
                </a:solidFill>
              </a:rPr>
              <a:t>開始填報之前</a:t>
            </a:r>
            <a:r>
              <a:rPr lang="zh-TW" altLang="en-US" sz="2800" smtClean="0">
                <a:solidFill>
                  <a:srgbClr val="FF0000"/>
                </a:solidFill>
              </a:rPr>
              <a:t>都</a:t>
            </a:r>
            <a:r>
              <a:rPr lang="zh-TW" altLang="zh-TW" sz="2800" smtClean="0">
                <a:solidFill>
                  <a:srgbClr val="FF0000"/>
                </a:solidFill>
              </a:rPr>
              <a:t>必須完成「</a:t>
            </a:r>
            <a:r>
              <a:rPr lang="zh-TW" altLang="zh-TW" sz="2800" b="1" smtClean="0">
                <a:solidFill>
                  <a:srgbClr val="FF0000"/>
                </a:solidFill>
              </a:rPr>
              <a:t>學校基本資料</a:t>
            </a:r>
            <a:r>
              <a:rPr lang="zh-TW" altLang="zh-TW" sz="2800" smtClean="0">
                <a:solidFill>
                  <a:srgbClr val="FF0000"/>
                </a:solidFill>
              </a:rPr>
              <a:t>」</a:t>
            </a:r>
            <a:r>
              <a:rPr lang="zh-TW" altLang="zh-TW" sz="2800" smtClean="0"/>
              <a:t>，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zh-TW" altLang="zh-TW" sz="2800" smtClean="0"/>
              <a:t>選取</a:t>
            </a:r>
            <a:r>
              <a:rPr lang="zh-TW" altLang="en-US" sz="2800" smtClean="0"/>
              <a:t>四個</a:t>
            </a:r>
            <a:r>
              <a:rPr lang="zh-TW" altLang="zh-TW" sz="2800" smtClean="0"/>
              <a:t>區塊中任一「</a:t>
            </a:r>
            <a:r>
              <a:rPr lang="zh-TW" altLang="zh-TW" sz="2800" b="1" smtClean="0"/>
              <a:t>學校基本資料</a:t>
            </a:r>
            <a:r>
              <a:rPr lang="zh-TW" altLang="zh-TW" sz="2800" smtClean="0"/>
              <a:t>」進入填寫</a:t>
            </a:r>
            <a:r>
              <a:rPr lang="zh-TW" altLang="en-US" sz="2800" smtClean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26C4D-ABB0-459E-949B-28456CB96A05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86142"/>
            <a:ext cx="9144000" cy="28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4095"/>
            <a:ext cx="7416824" cy="503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標題 1"/>
          <p:cNvSpPr>
            <a:spLocks noGrp="1"/>
          </p:cNvSpPr>
          <p:nvPr>
            <p:ph type="title"/>
          </p:nvPr>
        </p:nvSpPr>
        <p:spPr>
          <a:xfrm>
            <a:off x="323850" y="908720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zh-TW" altLang="en-US" b="1" dirty="0" smtClean="0"/>
              <a:t>填寫學校基本資料</a:t>
            </a:r>
            <a:endParaRPr lang="zh-TW" altLang="en-US" sz="2500" dirty="0" smtClean="0"/>
          </a:p>
        </p:txBody>
      </p:sp>
      <p:sp>
        <p:nvSpPr>
          <p:cNvPr id="8198" name="投影片編號版面配置區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8D2C9-A0C4-49EF-9EF4-340C5E71A37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zh-TW" altLang="en-US" smtClean="0"/>
          </a:p>
        </p:txBody>
      </p:sp>
      <p:sp>
        <p:nvSpPr>
          <p:cNvPr id="10" name="矩形 9"/>
          <p:cNvSpPr/>
          <p:nvPr/>
        </p:nvSpPr>
        <p:spPr>
          <a:xfrm>
            <a:off x="4859338" y="2997200"/>
            <a:ext cx="3313112" cy="936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&gt;&gt;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國中填寫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7~9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年級學生人數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&gt;&gt;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國小填寫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1~6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年級學生人數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zh-TW" altLang="en-US" b="1" dirty="0" smtClean="0"/>
              <a:t>前言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539552" y="2004450"/>
          <a:ext cx="8208912" cy="358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527"/>
                <a:gridCol w="2923508"/>
                <a:gridCol w="3422877"/>
              </a:tblGrid>
              <a:tr h="1059124"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5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一般扶助學校</a:t>
                      </a:r>
                      <a:endParaRPr kumimoji="0" lang="en-US" altLang="zh-TW" sz="25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5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特定扶助學校</a:t>
                      </a:r>
                      <a:endParaRPr kumimoji="0" lang="en-US" altLang="zh-TW" sz="25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1000738">
                <a:tc>
                  <a:txBody>
                    <a:bodyPr/>
                    <a:lstStyle/>
                    <a:p>
                      <a:r>
                        <a:rPr kumimoji="0" lang="zh-TW" altLang="en-US" sz="2000" u="sng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篩選測驗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單ㄧ學科成績</a:t>
                      </a:r>
                      <a:endParaRPr kumimoji="0" lang="en-US" altLang="zh-TW" sz="2000" b="1" kern="1200" dirty="0" smtClean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後</a:t>
                      </a:r>
                      <a:r>
                        <a:rPr kumimoji="0" lang="en-US" altLang="zh-TW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35%</a:t>
                      </a:r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之學生</a:t>
                      </a:r>
                      <a:endParaRPr kumimoji="0" lang="en-US" altLang="zh-TW" sz="2000" b="1" kern="1200" dirty="0" smtClean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en-US" altLang="zh-TW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學生名單</a:t>
                      </a:r>
                      <a:r>
                        <a:rPr kumimoji="0" lang="en-US" altLang="zh-TW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+</a:t>
                      </a:r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個案管理</a:t>
                      </a:r>
                      <a:r>
                        <a:rPr kumimoji="0" lang="en-US" altLang="zh-TW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全校所有學生</a:t>
                      </a:r>
                      <a:endParaRPr kumimoji="0" lang="en-US" altLang="zh-TW" sz="2000" b="1" kern="1200" dirty="0" smtClean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學生名單</a:t>
                      </a:r>
                      <a:r>
                        <a:rPr kumimoji="0" lang="en-US" altLang="zh-TW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+</a:t>
                      </a:r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個案管理</a:t>
                      </a:r>
                      <a:r>
                        <a:rPr kumimoji="0" lang="en-US" altLang="zh-TW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kumimoji="0" lang="zh-TW" altLang="en-US" sz="2000" b="1" kern="1200" dirty="0" smtClean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601478">
                <a:tc>
                  <a:txBody>
                    <a:bodyPr/>
                    <a:lstStyle/>
                    <a:p>
                      <a:r>
                        <a:rPr kumimoji="0" lang="zh-TW" altLang="en-US" sz="2000" u="sng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成長測驗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僅</a:t>
                      </a:r>
                      <a:r>
                        <a:rPr kumimoji="0"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個案管理</a:t>
                      </a:r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</a:t>
                      </a:r>
                      <a:endParaRPr kumimoji="0" lang="en-US" altLang="zh-TW" sz="2000" kern="12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之學生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僅</a:t>
                      </a:r>
                      <a:r>
                        <a:rPr kumimoji="0"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個案管理</a:t>
                      </a:r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</a:t>
                      </a:r>
                      <a:endParaRPr kumimoji="0" lang="en-US" altLang="zh-TW" sz="2000" kern="12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之學生</a:t>
                      </a:r>
                      <a:endParaRPr lang="en-US" altLang="zh-TW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818786">
                <a:tc>
                  <a:txBody>
                    <a:bodyPr/>
                    <a:lstStyle/>
                    <a:p>
                      <a:r>
                        <a:rPr kumimoji="0" lang="zh-TW" altLang="en-US" sz="2000" u="sng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開班進行</a:t>
                      </a:r>
                      <a:endParaRPr kumimoji="0" lang="en-US" altLang="zh-TW" sz="2000" u="sng" kern="1200" dirty="0" smtClean="0">
                        <a:solidFill>
                          <a:srgbClr val="008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2000" u="sng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補救教學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b="1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個案管理</a:t>
                      </a:r>
                      <a:r>
                        <a:rPr kumimoji="0" lang="zh-TW" altLang="en-US" sz="2000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</a:t>
                      </a:r>
                      <a:endParaRPr kumimoji="0" lang="en-US" altLang="zh-TW" sz="2000" kern="1200" dirty="0" smtClean="0">
                        <a:solidFill>
                          <a:srgbClr val="008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000" b="1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自動</a:t>
                      </a:r>
                      <a:r>
                        <a:rPr kumimoji="0" lang="en-US" altLang="zh-TW" sz="2000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+</a:t>
                      </a:r>
                      <a:r>
                        <a:rPr kumimoji="0" lang="zh-TW" altLang="en-US" sz="2000" b="1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手動</a:t>
                      </a:r>
                      <a:r>
                        <a:rPr kumimoji="0" lang="zh-TW" altLang="en-US" sz="2000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之學生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b="1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學生名單</a:t>
                      </a:r>
                      <a:r>
                        <a:rPr kumimoji="0" lang="en-US" altLang="zh-TW" sz="2000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+</a:t>
                      </a:r>
                      <a:r>
                        <a:rPr kumimoji="0" lang="zh-TW" altLang="en-US" sz="2000" b="1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個案管理</a:t>
                      </a:r>
                      <a:endParaRPr kumimoji="0" lang="en-US" altLang="zh-TW" sz="2000" b="1" kern="1200" dirty="0" smtClean="0">
                        <a:solidFill>
                          <a:srgbClr val="008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000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之學生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申請</a:t>
            </a:r>
            <a:r>
              <a:rPr lang="zh-TW" altLang="en-US" dirty="0" smtClean="0"/>
              <a:t>特定</a:t>
            </a:r>
            <a:r>
              <a:rPr lang="zh-TW" altLang="en-US" b="1" dirty="0" smtClean="0"/>
              <a:t>學習扶助經費</a:t>
            </a:r>
          </a:p>
        </p:txBody>
      </p:sp>
      <p:sp>
        <p:nvSpPr>
          <p:cNvPr id="24580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7A408A-36BE-471B-96DC-C1D37B38332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zh-TW" altLang="en-US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86142"/>
            <a:ext cx="9144000" cy="28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新增班級</a:t>
            </a:r>
            <a:endParaRPr lang="zh-TW" altLang="en-US" sz="1600" b="1" dirty="0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5605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8684ED-AB58-4FE2-AE8D-227311302C6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zh-TW" altLang="en-US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7391"/>
            <a:ext cx="9144000" cy="332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7761883" cy="375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57200" y="803275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新增學生</a:t>
            </a:r>
            <a:endParaRPr lang="zh-TW" altLang="en-US" sz="1600" b="1" dirty="0" smtClean="0"/>
          </a:p>
        </p:txBody>
      </p:sp>
      <p:sp>
        <p:nvSpPr>
          <p:cNvPr id="26631" name="投影片編號版面配置區 2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5944195"/>
            <a:ext cx="21336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B5967C-7950-4B03-B949-7E2993510DF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zh-TW" alt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3" y="2892452"/>
            <a:ext cx="6084168" cy="363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標題 1"/>
          <p:cNvSpPr>
            <a:spLocks noGrp="1"/>
          </p:cNvSpPr>
          <p:nvPr>
            <p:ph type="title"/>
          </p:nvPr>
        </p:nvSpPr>
        <p:spPr>
          <a:xfrm>
            <a:off x="468313" y="706438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新增教師</a:t>
            </a:r>
            <a:endParaRPr lang="zh-TW" altLang="en-US" sz="1600" b="1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7"/>
            <a:ext cx="9144000" cy="419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新增教師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204864"/>
            <a:ext cx="45053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229" y="2204864"/>
            <a:ext cx="44862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完成班級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12" y="1781594"/>
            <a:ext cx="7092280" cy="51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繼續新增其他班級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38306"/>
            <a:ext cx="9144000" cy="340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申請經費時，不得重複勾選學生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3912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036496" cy="276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4CE9E2-7C27-4BF2-9A95-B012D21FDA1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zh-TW" altLang="en-US" smtClean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68313" y="1052513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預覽</a:t>
            </a:r>
            <a:r>
              <a:rPr lang="zh-TW" altLang="en-US" sz="4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列印</a:t>
            </a:r>
            <a:endParaRPr kumimoji="0" lang="zh-TW" alt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707904" y="2996952"/>
            <a:ext cx="5111750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送審前，將申請資料列印核章留校備查，再送審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完成經費預估即可送審</a:t>
            </a:r>
            <a:endParaRPr lang="zh-TW" altLang="en-US" sz="1800" b="1" dirty="0" smtClean="0"/>
          </a:p>
        </p:txBody>
      </p:sp>
      <p:sp>
        <p:nvSpPr>
          <p:cNvPr id="33799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F340A-2E27-44F6-82A9-AA34719BB62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zh-TW" altLang="en-US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48881"/>
            <a:ext cx="9144000" cy="264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E6A88-A7C6-4B4B-BD88-072B5947BC05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95288" y="765175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學生管理系統</a:t>
            </a:r>
            <a:endParaRPr lang="zh-TW" altLang="en-US" sz="4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966317"/>
            <a:ext cx="90392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開班情形回報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07012"/>
            <a:ext cx="9144000" cy="232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標題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完成雙重指標（國小）</a:t>
            </a:r>
            <a:r>
              <a:rPr lang="en-US" altLang="zh-TW" dirty="0" smtClean="0"/>
              <a:t>/</a:t>
            </a:r>
            <a:r>
              <a:rPr lang="zh-TW" altLang="en-US" dirty="0" smtClean="0"/>
              <a:t>各類</a:t>
            </a:r>
            <a:r>
              <a:rPr lang="zh-TW" altLang="en-US" b="1" dirty="0" smtClean="0"/>
              <a:t>學習低成就（國中）人數資料</a:t>
            </a:r>
            <a:endParaRPr lang="zh-TW" altLang="en-US" sz="1800" b="1" dirty="0" smtClean="0"/>
          </a:p>
        </p:txBody>
      </p:sp>
      <p:sp>
        <p:nvSpPr>
          <p:cNvPr id="5939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38918" name="投影片編號版面配置區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D0FC3-BC8F-4348-A137-A90A2D302B7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zh-TW" altLang="en-US" smtClean="0"/>
          </a:p>
        </p:txBody>
      </p:sp>
      <p:grpSp>
        <p:nvGrpSpPr>
          <p:cNvPr id="3" name="群組 20"/>
          <p:cNvGrpSpPr>
            <a:grpSpLocks/>
          </p:cNvGrpSpPr>
          <p:nvPr/>
        </p:nvGrpSpPr>
        <p:grpSpPr bwMode="auto">
          <a:xfrm>
            <a:off x="7938" y="2657251"/>
            <a:ext cx="9101137" cy="3148013"/>
            <a:chOff x="43364" y="2060848"/>
            <a:chExt cx="9100636" cy="3148207"/>
          </a:xfrm>
        </p:grpSpPr>
        <p:pic>
          <p:nvPicPr>
            <p:cNvPr id="5939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64" y="2060848"/>
              <a:ext cx="9100636" cy="3148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矩形 19"/>
            <p:cNvSpPr/>
            <p:nvPr/>
          </p:nvSpPr>
          <p:spPr>
            <a:xfrm>
              <a:off x="3851566" y="4940750"/>
              <a:ext cx="504797" cy="2159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建立</a:t>
            </a:r>
            <a:r>
              <a:rPr lang="zh-TW" altLang="en-US" b="1" dirty="0" smtClean="0"/>
              <a:t>授課教師資料</a:t>
            </a:r>
            <a:endParaRPr lang="zh-TW" altLang="en-US" sz="1600" b="1" dirty="0" smtClean="0"/>
          </a:p>
        </p:txBody>
      </p:sp>
      <p:sp>
        <p:nvSpPr>
          <p:cNvPr id="604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9941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7EEA3-9527-46DB-80C0-9A007FE7FCF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zh-TW" altLang="en-US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3606"/>
            <a:ext cx="9144000" cy="228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群組 19"/>
          <p:cNvGrpSpPr>
            <a:grpSpLocks/>
          </p:cNvGrpSpPr>
          <p:nvPr/>
        </p:nvGrpSpPr>
        <p:grpSpPr bwMode="auto">
          <a:xfrm>
            <a:off x="0" y="1952352"/>
            <a:ext cx="9144000" cy="2844800"/>
            <a:chOff x="0" y="2636912"/>
            <a:chExt cx="9144001" cy="2843970"/>
          </a:xfrm>
        </p:grpSpPr>
        <p:grpSp>
          <p:nvGrpSpPr>
            <p:cNvPr id="61448" name="群組 5"/>
            <p:cNvGrpSpPr>
              <a:grpSpLocks/>
            </p:cNvGrpSpPr>
            <p:nvPr/>
          </p:nvGrpSpPr>
          <p:grpSpPr bwMode="auto">
            <a:xfrm>
              <a:off x="0" y="2636912"/>
              <a:ext cx="9144001" cy="2843970"/>
              <a:chOff x="0" y="2118192"/>
              <a:chExt cx="9144001" cy="2843970"/>
            </a:xfrm>
          </p:grpSpPr>
          <p:pic>
            <p:nvPicPr>
              <p:cNvPr id="614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2118192"/>
                <a:ext cx="9144000" cy="2843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矩形 4"/>
              <p:cNvSpPr/>
              <p:nvPr/>
            </p:nvSpPr>
            <p:spPr>
              <a:xfrm>
                <a:off x="0" y="3716338"/>
                <a:ext cx="611188" cy="28884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9" name="文字方塊 18"/>
            <p:cNvSpPr txBox="1"/>
            <p:nvPr/>
          </p:nvSpPr>
          <p:spPr>
            <a:xfrm>
              <a:off x="1042988" y="3141590"/>
              <a:ext cx="5183188" cy="9236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latin typeface="微軟正黑體" pitchFamily="34" charset="-120"/>
                  <a:ea typeface="微軟正黑體" pitchFamily="34" charset="-120"/>
                </a:rPr>
                <a:t>若每期有更新授課教師，請利用新增教師的功能，</a:t>
              </a:r>
              <a:endParaRPr kumimoji="0" lang="en-US" altLang="zh-TW" dirty="0">
                <a:latin typeface="微軟正黑體" pitchFamily="34" charset="-120"/>
                <a:ea typeface="微軟正黑體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請勿直接更改列表中的教師資料</a:t>
              </a:r>
              <a:endParaRPr kumimoji="0"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dirty="0">
                  <a:latin typeface="微軟正黑體" pitchFamily="34" charset="-120"/>
                  <a:ea typeface="微軟正黑體" pitchFamily="34" charset="-120"/>
                </a:rPr>
                <a:t>因帶入班級後，教師身份證字號無法修改</a:t>
              </a:r>
              <a:r>
                <a:rPr kumimoji="0" lang="en-US" altLang="zh-TW" dirty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kumimoji="0" lang="zh-TW" altLang="en-US" dirty="0">
                  <a:latin typeface="微軟正黑體" pitchFamily="34" charset="-120"/>
                  <a:ea typeface="微軟正黑體" pitchFamily="34" charset="-120"/>
                </a:rPr>
                <a:t>。</a:t>
              </a:r>
            </a:p>
          </p:txBody>
        </p:sp>
      </p:grpSp>
      <p:sp>
        <p:nvSpPr>
          <p:cNvPr id="61443" name="標題 1"/>
          <p:cNvSpPr>
            <a:spLocks noGrp="1"/>
          </p:cNvSpPr>
          <p:nvPr>
            <p:ph type="title"/>
          </p:nvPr>
        </p:nvSpPr>
        <p:spPr>
          <a:xfrm>
            <a:off x="468313" y="922040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新增授課教師</a:t>
            </a:r>
            <a:endParaRPr lang="zh-TW" altLang="en-US" sz="1600" b="1" dirty="0" smtClean="0"/>
          </a:p>
        </p:txBody>
      </p:sp>
      <p:sp>
        <p:nvSpPr>
          <p:cNvPr id="40967" name="投影片編號版面配置區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DB3817-5A8B-4F5A-AFBA-11F6B4E9FEE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zh-TW" altLang="en-US" smtClean="0"/>
          </a:p>
        </p:txBody>
      </p:sp>
      <p:grpSp>
        <p:nvGrpSpPr>
          <p:cNvPr id="61445" name="群組 19"/>
          <p:cNvGrpSpPr>
            <a:grpSpLocks/>
          </p:cNvGrpSpPr>
          <p:nvPr/>
        </p:nvGrpSpPr>
        <p:grpSpPr bwMode="auto">
          <a:xfrm>
            <a:off x="2266950" y="3933825"/>
            <a:ext cx="5761038" cy="2855913"/>
            <a:chOff x="1979712" y="3789040"/>
            <a:chExt cx="5761062" cy="2857360"/>
          </a:xfrm>
        </p:grpSpPr>
        <p:pic>
          <p:nvPicPr>
            <p:cNvPr id="6144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3789040"/>
              <a:ext cx="4486275" cy="285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橢圓形圖說文字 10"/>
            <p:cNvSpPr/>
            <p:nvPr/>
          </p:nvSpPr>
          <p:spPr bwMode="auto">
            <a:xfrm>
              <a:off x="4788012" y="4149586"/>
              <a:ext cx="2952762" cy="1222994"/>
            </a:xfrm>
            <a:prstGeom prst="wedgeEllipseCallout">
              <a:avLst>
                <a:gd name="adj1" fmla="val -43787"/>
                <a:gd name="adj2" fmla="val 68490"/>
              </a:avLst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教師身份類別，</a:t>
              </a:r>
              <a:endParaRPr kumimoji="0" lang="en-US" altLang="zh-TW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一年只有一個身份</a:t>
              </a:r>
              <a:r>
                <a:rPr kumimoji="0" lang="zh-TW" altLang="en-US" sz="160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，身份請務必確實選擇。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b="1" dirty="0" smtClean="0"/>
              <a:t>教師新增完畢，即可進入填報</a:t>
            </a:r>
            <a:endParaRPr lang="zh-TW" altLang="en-US" sz="1800" b="1" dirty="0" smtClean="0"/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1989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D26B5-8440-4B94-ABBE-1C456A5B528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zh-TW" altLang="en-US" smtClean="0"/>
          </a:p>
        </p:txBody>
      </p:sp>
      <p:grpSp>
        <p:nvGrpSpPr>
          <p:cNvPr id="62468" name="群組 7"/>
          <p:cNvGrpSpPr>
            <a:grpSpLocks/>
          </p:cNvGrpSpPr>
          <p:nvPr/>
        </p:nvGrpSpPr>
        <p:grpSpPr bwMode="auto">
          <a:xfrm>
            <a:off x="34925" y="2176463"/>
            <a:ext cx="9037638" cy="2765425"/>
            <a:chOff x="35496" y="2175942"/>
            <a:chExt cx="9036496" cy="2765226"/>
          </a:xfrm>
        </p:grpSpPr>
        <p:grpSp>
          <p:nvGrpSpPr>
            <p:cNvPr id="62470" name="群組 5"/>
            <p:cNvGrpSpPr>
              <a:grpSpLocks/>
            </p:cNvGrpSpPr>
            <p:nvPr/>
          </p:nvGrpSpPr>
          <p:grpSpPr bwMode="auto">
            <a:xfrm>
              <a:off x="35496" y="2175942"/>
              <a:ext cx="9036496" cy="2765226"/>
              <a:chOff x="35496" y="2175942"/>
              <a:chExt cx="9036496" cy="2765226"/>
            </a:xfrm>
          </p:grpSpPr>
          <p:pic>
            <p:nvPicPr>
              <p:cNvPr id="6247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496" y="2175942"/>
                <a:ext cx="9036496" cy="2765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矩形 4"/>
              <p:cNvSpPr/>
              <p:nvPr/>
            </p:nvSpPr>
            <p:spPr>
              <a:xfrm>
                <a:off x="4211681" y="4509399"/>
                <a:ext cx="1512696" cy="28731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3635491" y="3356957"/>
              <a:ext cx="720634" cy="57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先點選期別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0814"/>
            <a:ext cx="9144000" cy="274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寒暑假新增班級畫面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44000" cy="274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學期中新增班級畫面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2636912"/>
            <a:ext cx="91344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新增學生</a:t>
            </a:r>
            <a:endParaRPr lang="zh-TW" altLang="en-US" sz="1600" b="1" dirty="0" smtClean="0"/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>
          <a:xfrm>
            <a:off x="457200" y="2344738"/>
            <a:ext cx="8229600" cy="4324350"/>
          </a:xfrm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44039" name="投影片編號版面配置區 1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D103F4-CC01-413E-91BE-FE533C9B4D0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zh-TW" altLang="en-US" smtClean="0"/>
          </a:p>
        </p:txBody>
      </p:sp>
      <p:grpSp>
        <p:nvGrpSpPr>
          <p:cNvPr id="64516" name="群組 10"/>
          <p:cNvGrpSpPr>
            <a:grpSpLocks/>
          </p:cNvGrpSpPr>
          <p:nvPr/>
        </p:nvGrpSpPr>
        <p:grpSpPr bwMode="auto">
          <a:xfrm>
            <a:off x="0" y="1773238"/>
            <a:ext cx="9144000" cy="4235450"/>
            <a:chOff x="0" y="2276888"/>
            <a:chExt cx="9144000" cy="4235762"/>
          </a:xfrm>
        </p:grpSpPr>
        <p:grpSp>
          <p:nvGrpSpPr>
            <p:cNvPr id="64523" name="群組 8"/>
            <p:cNvGrpSpPr>
              <a:grpSpLocks/>
            </p:cNvGrpSpPr>
            <p:nvPr/>
          </p:nvGrpSpPr>
          <p:grpSpPr bwMode="auto">
            <a:xfrm>
              <a:off x="0" y="2276888"/>
              <a:ext cx="9144000" cy="4235762"/>
              <a:chOff x="0" y="2367528"/>
              <a:chExt cx="9144000" cy="4235762"/>
            </a:xfrm>
          </p:grpSpPr>
          <p:pic>
            <p:nvPicPr>
              <p:cNvPr id="6452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1972"/>
              <a:stretch>
                <a:fillRect/>
              </a:stretch>
            </p:blipFill>
            <p:spPr bwMode="auto">
              <a:xfrm>
                <a:off x="0" y="2367528"/>
                <a:ext cx="9144000" cy="423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矩形 7"/>
              <p:cNvSpPr/>
              <p:nvPr/>
            </p:nvSpPr>
            <p:spPr>
              <a:xfrm>
                <a:off x="1835150" y="2637423"/>
                <a:ext cx="1081088" cy="142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908176" y="2751586"/>
              <a:ext cx="654050" cy="2444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19" name="矩形 18"/>
          <p:cNvSpPr/>
          <p:nvPr/>
        </p:nvSpPr>
        <p:spPr bwMode="auto">
          <a:xfrm>
            <a:off x="3535363" y="3406403"/>
            <a:ext cx="287337" cy="2376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2725" y="2708920"/>
            <a:ext cx="63912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8295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標題 1"/>
          <p:cNvSpPr>
            <a:spLocks noGrp="1"/>
          </p:cNvSpPr>
          <p:nvPr>
            <p:ph type="title"/>
          </p:nvPr>
        </p:nvSpPr>
        <p:spPr>
          <a:xfrm>
            <a:off x="395288" y="778024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新增教師</a:t>
            </a:r>
            <a:endParaRPr lang="zh-TW" altLang="en-US" sz="1600" b="1" dirty="0" smtClean="0"/>
          </a:p>
        </p:txBody>
      </p:sp>
      <p:sp>
        <p:nvSpPr>
          <p:cNvPr id="45062" name="投影片編號版面配置區 2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0C669-0166-464A-8FE4-5C3FFC00774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zh-TW" altLang="en-US" dirty="0" smtClean="0"/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3923928" y="2060848"/>
            <a:ext cx="5075238" cy="415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上課節數為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本期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總共上課的節數，</a:t>
            </a:r>
            <a:r>
              <a:rPr kumimoji="0" lang="zh-TW" altLang="en-US" sz="2000" u="sng" dirty="0">
                <a:latin typeface="微軟正黑體" pitchFamily="34" charset="-120"/>
                <a:ea typeface="微軟正黑體" pitchFamily="34" charset="-120"/>
              </a:rPr>
              <a:t>非一週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學生管理系統 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 學生名單</a:t>
            </a:r>
            <a:endParaRPr lang="zh-TW" altLang="en-US" sz="2800" b="1" dirty="0" smtClean="0"/>
          </a:p>
        </p:txBody>
      </p:sp>
      <p:sp>
        <p:nvSpPr>
          <p:cNvPr id="17414" name="投影片編號版面配置區 1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341F6-8259-4A23-B564-2959A699645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smtClean="0"/>
          </a:p>
        </p:txBody>
      </p:sp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133600"/>
            <a:ext cx="896461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群組 16"/>
          <p:cNvGrpSpPr>
            <a:grpSpLocks/>
          </p:cNvGrpSpPr>
          <p:nvPr/>
        </p:nvGrpSpPr>
        <p:grpSpPr bwMode="auto">
          <a:xfrm>
            <a:off x="323850" y="1772816"/>
            <a:ext cx="8532813" cy="4752975"/>
            <a:chOff x="323528" y="1989029"/>
            <a:chExt cx="8532440" cy="4752339"/>
          </a:xfrm>
        </p:grpSpPr>
        <p:grpSp>
          <p:nvGrpSpPr>
            <p:cNvPr id="66565" name="群組 13"/>
            <p:cNvGrpSpPr>
              <a:grpSpLocks/>
            </p:cNvGrpSpPr>
            <p:nvPr/>
          </p:nvGrpSpPr>
          <p:grpSpPr bwMode="auto">
            <a:xfrm>
              <a:off x="323528" y="1989029"/>
              <a:ext cx="8532440" cy="4752339"/>
              <a:chOff x="323528" y="1589135"/>
              <a:chExt cx="8532440" cy="5080225"/>
            </a:xfrm>
          </p:grpSpPr>
          <p:grpSp>
            <p:nvGrpSpPr>
              <p:cNvPr id="66567" name="群組 8"/>
              <p:cNvGrpSpPr>
                <a:grpSpLocks/>
              </p:cNvGrpSpPr>
              <p:nvPr/>
            </p:nvGrpSpPr>
            <p:grpSpPr bwMode="auto">
              <a:xfrm>
                <a:off x="323528" y="1589135"/>
                <a:ext cx="8532440" cy="5080225"/>
                <a:chOff x="323528" y="1777775"/>
                <a:chExt cx="8532440" cy="5080225"/>
              </a:xfrm>
            </p:grpSpPr>
            <p:pic>
              <p:nvPicPr>
                <p:cNvPr id="6656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10355"/>
                <a:stretch>
                  <a:fillRect/>
                </a:stretch>
              </p:blipFill>
              <p:spPr bwMode="auto">
                <a:xfrm>
                  <a:off x="323528" y="1777775"/>
                  <a:ext cx="8532440" cy="5080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矩形 7"/>
                <p:cNvSpPr/>
                <p:nvPr/>
              </p:nvSpPr>
              <p:spPr>
                <a:xfrm>
                  <a:off x="4355602" y="6596693"/>
                  <a:ext cx="360347" cy="261307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3749203" y="2491834"/>
                <a:ext cx="215891" cy="1440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2052240" y="2204900"/>
              <a:ext cx="1584256" cy="14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66563" name="標題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完成開班</a:t>
            </a:r>
            <a:endParaRPr lang="zh-TW" altLang="en-US" sz="1600" b="1" dirty="0" smtClean="0"/>
          </a:p>
        </p:txBody>
      </p:sp>
      <p:sp>
        <p:nvSpPr>
          <p:cNvPr id="46086" name="投影片編號版面配置區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C674F-F75C-4C70-A126-4F2EC181D6A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群組 15"/>
          <p:cNvGrpSpPr>
            <a:grpSpLocks/>
          </p:cNvGrpSpPr>
          <p:nvPr/>
        </p:nvGrpSpPr>
        <p:grpSpPr bwMode="auto">
          <a:xfrm>
            <a:off x="179388" y="1557139"/>
            <a:ext cx="8693150" cy="2519933"/>
            <a:chOff x="179512" y="4004687"/>
            <a:chExt cx="8693571" cy="2520082"/>
          </a:xfrm>
        </p:grpSpPr>
        <p:grpSp>
          <p:nvGrpSpPr>
            <p:cNvPr id="67594" name="群組 5"/>
            <p:cNvGrpSpPr>
              <a:grpSpLocks/>
            </p:cNvGrpSpPr>
            <p:nvPr/>
          </p:nvGrpSpPr>
          <p:grpSpPr bwMode="auto">
            <a:xfrm>
              <a:off x="179512" y="4004687"/>
              <a:ext cx="8693571" cy="2520082"/>
              <a:chOff x="179512" y="3500631"/>
              <a:chExt cx="8693571" cy="2520082"/>
            </a:xfrm>
          </p:grpSpPr>
          <p:pic>
            <p:nvPicPr>
              <p:cNvPr id="6759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44012" b="2866"/>
              <a:stretch>
                <a:fillRect/>
              </a:stretch>
            </p:blipFill>
            <p:spPr bwMode="auto">
              <a:xfrm>
                <a:off x="179512" y="3500631"/>
                <a:ext cx="8693571" cy="2520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矩形 4"/>
              <p:cNvSpPr/>
              <p:nvPr/>
            </p:nvSpPr>
            <p:spPr>
              <a:xfrm>
                <a:off x="611333" y="5661347"/>
                <a:ext cx="431821" cy="21591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5" name="文字方塊 14"/>
            <p:cNvSpPr txBox="1"/>
            <p:nvPr/>
          </p:nvSpPr>
          <p:spPr>
            <a:xfrm>
              <a:off x="971712" y="5589106"/>
              <a:ext cx="1728872" cy="4000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點選班級名稱</a:t>
              </a:r>
            </a:p>
          </p:txBody>
        </p:sp>
      </p:grpSp>
      <p:sp>
        <p:nvSpPr>
          <p:cNvPr id="67587" name="標題 1"/>
          <p:cNvSpPr>
            <a:spLocks noGrp="1"/>
          </p:cNvSpPr>
          <p:nvPr>
            <p:ph type="title"/>
          </p:nvPr>
        </p:nvSpPr>
        <p:spPr>
          <a:xfrm>
            <a:off x="468313" y="706016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顯示班級資訊</a:t>
            </a:r>
            <a:endParaRPr lang="zh-TW" altLang="en-US" sz="1600" b="1" dirty="0" smtClean="0"/>
          </a:p>
        </p:txBody>
      </p:sp>
      <p:sp>
        <p:nvSpPr>
          <p:cNvPr id="47109" name="投影片編號版面配置區 1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815782"/>
            <a:ext cx="21336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A648E-5A79-436E-BD73-E076557B72F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zh-TW" alt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888432"/>
            <a:ext cx="54352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群組 15"/>
          <p:cNvGrpSpPr>
            <a:grpSpLocks/>
          </p:cNvGrpSpPr>
          <p:nvPr/>
        </p:nvGrpSpPr>
        <p:grpSpPr bwMode="auto">
          <a:xfrm>
            <a:off x="107950" y="1700808"/>
            <a:ext cx="8851900" cy="2611933"/>
            <a:chOff x="107504" y="4240278"/>
            <a:chExt cx="8852102" cy="2612074"/>
          </a:xfrm>
        </p:grpSpPr>
        <p:grpSp>
          <p:nvGrpSpPr>
            <p:cNvPr id="68617" name="群組 8"/>
            <p:cNvGrpSpPr>
              <a:grpSpLocks/>
            </p:cNvGrpSpPr>
            <p:nvPr/>
          </p:nvGrpSpPr>
          <p:grpSpPr bwMode="auto">
            <a:xfrm>
              <a:off x="107504" y="4240278"/>
              <a:ext cx="8852102" cy="2612074"/>
              <a:chOff x="107504" y="3880238"/>
              <a:chExt cx="8852102" cy="2612074"/>
            </a:xfrm>
          </p:grpSpPr>
          <p:pic>
            <p:nvPicPr>
              <p:cNvPr id="6861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226" t="46620" r="14021" b="19936"/>
              <a:stretch>
                <a:fillRect/>
              </a:stretch>
            </p:blipFill>
            <p:spPr bwMode="auto">
              <a:xfrm>
                <a:off x="107504" y="3880238"/>
                <a:ext cx="8852102" cy="2612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矩形 7"/>
              <p:cNvSpPr/>
              <p:nvPr/>
            </p:nvSpPr>
            <p:spPr>
              <a:xfrm>
                <a:off x="5724207" y="6020800"/>
                <a:ext cx="576276" cy="28894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5" name="文字方塊 14"/>
            <p:cNvSpPr txBox="1"/>
            <p:nvPr/>
          </p:nvSpPr>
          <p:spPr>
            <a:xfrm>
              <a:off x="5003466" y="5804545"/>
              <a:ext cx="3529094" cy="400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點選預估經費，查看細部經費</a:t>
              </a:r>
            </a:p>
          </p:txBody>
        </p:sp>
      </p:grpSp>
      <p:sp>
        <p:nvSpPr>
          <p:cNvPr id="68611" name="標題 1"/>
          <p:cNvSpPr>
            <a:spLocks noGrp="1"/>
          </p:cNvSpPr>
          <p:nvPr>
            <p:ph type="title"/>
          </p:nvPr>
        </p:nvSpPr>
        <p:spPr>
          <a:xfrm>
            <a:off x="395288" y="778024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顯示細部經費</a:t>
            </a:r>
            <a:endParaRPr lang="zh-TW" altLang="en-US" sz="1600" b="1" dirty="0" smtClean="0"/>
          </a:p>
        </p:txBody>
      </p:sp>
      <p:sp>
        <p:nvSpPr>
          <p:cNvPr id="48135" name="投影片編號版面配置區 1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808291"/>
            <a:ext cx="21336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5CDB0-BB78-499C-90F4-AD28647CAD7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zh-TW" altLang="en-US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613" y="4387699"/>
            <a:ext cx="4333875" cy="242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365104"/>
            <a:ext cx="4392488" cy="24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開班送審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95" y="2276872"/>
            <a:ext cx="889710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本期不開班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80982"/>
            <a:ext cx="9144000" cy="282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若需要修改開班資料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44827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審核狀態</a:t>
            </a:r>
            <a:r>
              <a:rPr lang="en-US" altLang="zh-TW" dirty="0" smtClean="0"/>
              <a:t>=</a:t>
            </a:r>
            <a:r>
              <a:rPr lang="zh-TW" altLang="en-US" b="1" dirty="0" smtClean="0">
                <a:solidFill>
                  <a:srgbClr val="FF0000"/>
                </a:solidFill>
              </a:rPr>
              <a:t>待審核中</a:t>
            </a:r>
            <a:r>
              <a:rPr lang="zh-TW" altLang="en-US" dirty="0" smtClean="0"/>
              <a:t>，可自行</a:t>
            </a:r>
            <a:r>
              <a:rPr lang="zh-TW" altLang="en-US" b="1" dirty="0" smtClean="0"/>
              <a:t>抽回</a:t>
            </a:r>
            <a:r>
              <a:rPr lang="zh-TW" altLang="en-US" dirty="0" smtClean="0"/>
              <a:t>修改</a:t>
            </a:r>
            <a:endParaRPr lang="en-US" altLang="zh-TW" dirty="0" smtClean="0"/>
          </a:p>
          <a:p>
            <a:r>
              <a:rPr lang="zh-TW" altLang="en-US" dirty="0" smtClean="0"/>
              <a:t>審核狀態</a:t>
            </a:r>
            <a:r>
              <a:rPr lang="en-US" altLang="zh-TW" dirty="0" smtClean="0"/>
              <a:t>=</a:t>
            </a:r>
            <a:r>
              <a:rPr lang="zh-TW" altLang="en-US" b="1" dirty="0" smtClean="0">
                <a:solidFill>
                  <a:srgbClr val="FF0000"/>
                </a:solidFill>
              </a:rPr>
              <a:t>教育處已確認</a:t>
            </a:r>
            <a:r>
              <a:rPr lang="zh-TW" altLang="en-US" dirty="0" smtClean="0"/>
              <a:t>或</a:t>
            </a:r>
            <a:r>
              <a:rPr lang="zh-TW" altLang="en-US" b="1" dirty="0" smtClean="0">
                <a:solidFill>
                  <a:srgbClr val="FF0000"/>
                </a:solidFill>
              </a:rPr>
              <a:t>教育處已核准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             請連絡教育處協助</a:t>
            </a:r>
            <a:r>
              <a:rPr lang="zh-TW" altLang="en-US" b="1" dirty="0" smtClean="0"/>
              <a:t>剔退</a:t>
            </a:r>
            <a:r>
              <a:rPr lang="zh-TW" altLang="en-US" dirty="0" smtClean="0"/>
              <a:t>，再修改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33992"/>
          <a:stretch>
            <a:fillRect/>
          </a:stretch>
        </p:blipFill>
        <p:spPr bwMode="auto">
          <a:xfrm>
            <a:off x="107504" y="1916832"/>
            <a:ext cx="8928991" cy="2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◎執行成果回報</a:t>
            </a:r>
          </a:p>
        </p:txBody>
      </p:sp>
      <p:sp>
        <p:nvSpPr>
          <p:cNvPr id="747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5530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CC74A-AF2F-4809-938A-0CD1B60F2B9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zh-TW" altLang="en-US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99009"/>
            <a:ext cx="9144000" cy="165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424738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/>
              <a:t>請先選擇期別，再進行執行成果回報</a:t>
            </a:r>
            <a:endParaRPr lang="zh-TW" alt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73" y="1628800"/>
            <a:ext cx="7884367" cy="578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標題 1"/>
          <p:cNvSpPr>
            <a:spLocks noGrp="1"/>
          </p:cNvSpPr>
          <p:nvPr>
            <p:ph type="title"/>
          </p:nvPr>
        </p:nvSpPr>
        <p:spPr>
          <a:xfrm>
            <a:off x="395288" y="778024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執行成果回報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學期中</a:t>
            </a:r>
          </a:p>
        </p:txBody>
      </p:sp>
      <p:sp>
        <p:nvSpPr>
          <p:cNvPr id="57351" name="投影片編號版面配置區 2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301C92-F752-40A9-BE6F-B0AFF9F9A8C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zh-TW" altLang="en-US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668343" cy="56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字方塊 16"/>
          <p:cNvSpPr txBox="1"/>
          <p:nvPr/>
        </p:nvSpPr>
        <p:spPr bwMode="auto">
          <a:xfrm>
            <a:off x="6660232" y="3140968"/>
            <a:ext cx="1512888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itchFamily="34" charset="-120"/>
                <a:ea typeface="微軟正黑體" pitchFamily="34" charset="-120"/>
              </a:rPr>
              <a:t>替教師評分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/>
          </p:cNvSpPr>
          <p:nvPr>
            <p:ph type="title"/>
          </p:nvPr>
        </p:nvSpPr>
        <p:spPr>
          <a:xfrm>
            <a:off x="468313" y="692696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執行送審</a:t>
            </a:r>
            <a:endParaRPr lang="zh-TW" altLang="en-US" sz="1600" b="1" dirty="0" smtClean="0"/>
          </a:p>
        </p:txBody>
      </p:sp>
      <p:sp>
        <p:nvSpPr>
          <p:cNvPr id="77827" name="內容版面配置區 2"/>
          <p:cNvSpPr>
            <a:spLocks noGrp="1"/>
          </p:cNvSpPr>
          <p:nvPr>
            <p:ph idx="1"/>
          </p:nvPr>
        </p:nvSpPr>
        <p:spPr>
          <a:xfrm>
            <a:off x="457200" y="2393950"/>
            <a:ext cx="8229600" cy="432435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8375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C8862-0951-42E1-AE34-4D5855A40A5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zh-TW" altLang="en-US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812360" cy="573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新增學生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889147"/>
            <a:ext cx="8964488" cy="420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FF0000"/>
                </a:solidFill>
              </a:rPr>
              <a:t>本期不開班</a:t>
            </a:r>
            <a:r>
              <a:rPr lang="zh-TW" altLang="en-US" dirty="0" smtClean="0"/>
              <a:t>不需要回報執行成果</a:t>
            </a:r>
          </a:p>
        </p:txBody>
      </p:sp>
      <p:sp>
        <p:nvSpPr>
          <p:cNvPr id="788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6246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F3811-8991-455A-8EA8-084C2D14F06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zh-TW" altLang="en-US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 t="29233"/>
          <a:stretch>
            <a:fillRect/>
          </a:stretch>
        </p:blipFill>
        <p:spPr bwMode="auto">
          <a:xfrm>
            <a:off x="179833" y="2996952"/>
            <a:ext cx="8856663" cy="104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213" y="2867025"/>
            <a:ext cx="82296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sz="6600" b="1" dirty="0" smtClean="0"/>
              <a:t>Q</a:t>
            </a:r>
            <a:r>
              <a:rPr lang="en-US" altLang="zh-TW" sz="6600" b="1" dirty="0" smtClean="0">
                <a:latin typeface="+mj-ea"/>
              </a:rPr>
              <a:t>&amp;</a:t>
            </a:r>
            <a:r>
              <a:rPr lang="en-US" altLang="zh-TW" sz="6600" b="1" dirty="0" smtClean="0"/>
              <a:t>A</a:t>
            </a:r>
            <a:r>
              <a:rPr lang="zh-TW" altLang="en-US" sz="6600" b="1" dirty="0" smtClean="0"/>
              <a:t>時間</a:t>
            </a:r>
            <a:endParaRPr lang="zh-TW" altLang="en-US" sz="66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59061-9117-45A7-B32A-93D8744E239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學生已存在</a:t>
            </a:r>
            <a:endParaRPr lang="zh-TW" altLang="en-US" dirty="0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F2F98-3206-4DC5-A818-27374C9F15CF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10245" name="圖片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2274888"/>
            <a:ext cx="50038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700" b="1" dirty="0" smtClean="0"/>
              <a:t>若學生於原校的結案清單或異動轉銜清單，可直接新增，成功轉入畫面如下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4BDDD-764D-4724-BDA4-F3203E5F8B52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525" y="2708275"/>
            <a:ext cx="5791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匯入學生－整批匯入</a:t>
            </a:r>
            <a:endParaRPr lang="zh-TW" altLang="en-US" dirty="0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A2C32-BD13-4D7D-B4AF-551FA4AB0AF9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612559" cy="438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740</Words>
  <Application>Microsoft Office PowerPoint</Application>
  <PresentationFormat>如螢幕大小 (4:3)</PresentationFormat>
  <Paragraphs>180</Paragraphs>
  <Slides>61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62" baseType="lpstr">
      <vt:lpstr>Office 佈景主題</vt:lpstr>
      <vt:lpstr>學生管理系統及填報系統 操作說明</vt:lpstr>
      <vt:lpstr>說明大綱</vt:lpstr>
      <vt:lpstr>前言</vt:lpstr>
      <vt:lpstr>投影片 4</vt:lpstr>
      <vt:lpstr>學生管理系統 - 學生名單</vt:lpstr>
      <vt:lpstr>新增學生</vt:lpstr>
      <vt:lpstr>學生已存在</vt:lpstr>
      <vt:lpstr>若學生於原校的結案清單或異動轉銜清單，可直接新增，成功轉入畫面如下</vt:lpstr>
      <vt:lpstr>匯入學生－整批匯入</vt:lpstr>
      <vt:lpstr>身份類別代號一覽表</vt:lpstr>
      <vt:lpstr>學生匯入範例檔</vt:lpstr>
      <vt:lpstr>匯入</vt:lpstr>
      <vt:lpstr>投影片 13</vt:lpstr>
      <vt:lpstr>匯入出現錯誤情況，不予匯入</vt:lpstr>
      <vt:lpstr>匯入出現部分成功匯入，部分略過</vt:lpstr>
      <vt:lpstr>欲修改學生資料可直接以滑鼠點選該欄位圖示     為儲存，圖示    為取消</vt:lpstr>
      <vt:lpstr>個案管理</vt:lpstr>
      <vt:lpstr>個案管理</vt:lpstr>
      <vt:lpstr>畢業生轉銜期程</vt:lpstr>
      <vt:lpstr>如何異動轉銜 - 學生名單</vt:lpstr>
      <vt:lpstr>如何異動轉銜 - 個案管理</vt:lpstr>
      <vt:lpstr>四個異動轉銜條件</vt:lpstr>
      <vt:lpstr>異動轉銜清單</vt:lpstr>
      <vt:lpstr>如何接收學生</vt:lpstr>
      <vt:lpstr>學生管理系統Q&amp;A</vt:lpstr>
      <vt:lpstr>◎第一階段--線上申請</vt:lpstr>
      <vt:lpstr>申請特定學習扶助經費</vt:lpstr>
      <vt:lpstr>開始填報之前都必須完成「學校基本資料」， 選取四個區塊中任一「學校基本資料」進入填寫。</vt:lpstr>
      <vt:lpstr>填寫學校基本資料</vt:lpstr>
      <vt:lpstr>申請特定學習扶助經費</vt:lpstr>
      <vt:lpstr>新增班級</vt:lpstr>
      <vt:lpstr>新增學生</vt:lpstr>
      <vt:lpstr>新增教師</vt:lpstr>
      <vt:lpstr>新增教師</vt:lpstr>
      <vt:lpstr>完成班級</vt:lpstr>
      <vt:lpstr>繼續新增其他班級</vt:lpstr>
      <vt:lpstr>申請經費時，不得重複勾選學生</vt:lpstr>
      <vt:lpstr>投影片 38</vt:lpstr>
      <vt:lpstr>完成經費預估即可送審</vt:lpstr>
      <vt:lpstr>開班情形回報</vt:lpstr>
      <vt:lpstr>完成雙重指標（國小）/各類學習低成就（國中）人數資料</vt:lpstr>
      <vt:lpstr>建立授課教師資料</vt:lpstr>
      <vt:lpstr>新增授課教師</vt:lpstr>
      <vt:lpstr>教師新增完畢，即可進入填報</vt:lpstr>
      <vt:lpstr>先點選期別</vt:lpstr>
      <vt:lpstr>寒暑假新增班級畫面 </vt:lpstr>
      <vt:lpstr>學期中新增班級畫面 </vt:lpstr>
      <vt:lpstr>新增學生</vt:lpstr>
      <vt:lpstr>新增教師</vt:lpstr>
      <vt:lpstr>完成開班</vt:lpstr>
      <vt:lpstr>顯示班級資訊</vt:lpstr>
      <vt:lpstr>顯示細部經費</vt:lpstr>
      <vt:lpstr>開班送審</vt:lpstr>
      <vt:lpstr>本期不開班</vt:lpstr>
      <vt:lpstr>若需要修改開班資料</vt:lpstr>
      <vt:lpstr>◎執行成果回報</vt:lpstr>
      <vt:lpstr>請先選擇期別，再進行執行成果回報</vt:lpstr>
      <vt:lpstr>執行成果回報-學期中</vt:lpstr>
      <vt:lpstr>執行送審</vt:lpstr>
      <vt:lpstr>本期不開班不需要回報執行成果</vt:lpstr>
      <vt:lpstr>Q&amp;A時間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</dc:creator>
  <cp:lastModifiedBy>yu</cp:lastModifiedBy>
  <cp:revision>346</cp:revision>
  <dcterms:created xsi:type="dcterms:W3CDTF">2011-09-28T00:55:27Z</dcterms:created>
  <dcterms:modified xsi:type="dcterms:W3CDTF">2013-10-15T02:59:18Z</dcterms:modified>
</cp:coreProperties>
</file>