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slides/slide4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Default Extension="jpeg" ContentType="image/jpeg"/>
  <Override PartName="/ppt/slideLayouts/slideLayout3.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4" r:id="rId1"/>
  </p:sldMasterIdLst>
  <p:handoutMasterIdLst>
    <p:handoutMasterId r:id="rId42"/>
  </p:handoutMasterIdLst>
  <p:sldIdLst>
    <p:sldId id="256" r:id="rId2"/>
    <p:sldId id="257" r:id="rId3"/>
    <p:sldId id="296" r:id="rId4"/>
    <p:sldId id="258" r:id="rId5"/>
    <p:sldId id="259" r:id="rId6"/>
    <p:sldId id="260" r:id="rId7"/>
    <p:sldId id="261" r:id="rId8"/>
    <p:sldId id="262" r:id="rId9"/>
    <p:sldId id="263" r:id="rId10"/>
    <p:sldId id="265" r:id="rId11"/>
    <p:sldId id="266" r:id="rId12"/>
    <p:sldId id="267" r:id="rId13"/>
    <p:sldId id="270" r:id="rId14"/>
    <p:sldId id="268" r:id="rId15"/>
    <p:sldId id="269" r:id="rId16"/>
    <p:sldId id="273" r:id="rId17"/>
    <p:sldId id="271" r:id="rId18"/>
    <p:sldId id="272" r:id="rId19"/>
    <p:sldId id="274" r:id="rId20"/>
    <p:sldId id="275" r:id="rId21"/>
    <p:sldId id="277" r:id="rId22"/>
    <p:sldId id="276"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 id="294" r:id="rId39"/>
    <p:sldId id="295" r:id="rId40"/>
    <p:sldId id="293" r:id="rId41"/>
  </p:sldIdLst>
  <p:sldSz cx="9144000" cy="6858000" type="screen4x3"/>
  <p:notesSz cx="6807200" cy="9939338"/>
  <p:defaultText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FF99"/>
    <a:srgbClr val="CCFF66"/>
    <a:srgbClr val="FF9933"/>
    <a:srgbClr val="FFCCFF"/>
    <a:srgbClr val="00FFCC"/>
  </p:clrMru>
</p:presentationPr>
</file>

<file path=ppt/tableStyles.xml><?xml version="1.0" encoding="utf-8"?>
<a:tblStyleLst xmlns:a="http://schemas.openxmlformats.org/drawingml/2006/main" def="{5C22544A-7EE6-4342-B048-85BDC9FD1C3A}">
  <a:tblStyle styleId="{5C22544A-7EE6-4342-B048-85BDC9FD1C3A}" styleName="中等深淺樣式 2 - 輔色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99" autoAdjust="0"/>
    <p:restoredTop sz="94660"/>
  </p:normalViewPr>
  <p:slideViewPr>
    <p:cSldViewPr>
      <p:cViewPr varScale="1">
        <p:scale>
          <a:sx n="85" d="100"/>
          <a:sy n="85" d="100"/>
        </p:scale>
        <p:origin x="-1140" y="-84"/>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頁首版面配置區 1"/>
          <p:cNvSpPr>
            <a:spLocks noGrp="1"/>
          </p:cNvSpPr>
          <p:nvPr>
            <p:ph type="hdr" sz="quarter"/>
          </p:nvPr>
        </p:nvSpPr>
        <p:spPr>
          <a:xfrm>
            <a:off x="0" y="0"/>
            <a:ext cx="2949787" cy="496967"/>
          </a:xfrm>
          <a:prstGeom prst="rect">
            <a:avLst/>
          </a:prstGeom>
        </p:spPr>
        <p:txBody>
          <a:bodyPr vert="horz" lIns="91440" tIns="45720" rIns="91440" bIns="45720" rtlCol="0"/>
          <a:lstStyle>
            <a:lvl1pPr algn="l">
              <a:defRPr sz="1200"/>
            </a:lvl1pPr>
          </a:lstStyle>
          <a:p>
            <a:endParaRPr lang="zh-TW" altLang="en-US"/>
          </a:p>
        </p:txBody>
      </p:sp>
      <p:sp>
        <p:nvSpPr>
          <p:cNvPr id="3" name="日期版面配置區 2"/>
          <p:cNvSpPr>
            <a:spLocks noGrp="1"/>
          </p:cNvSpPr>
          <p:nvPr>
            <p:ph type="dt" sz="quarter" idx="1"/>
          </p:nvPr>
        </p:nvSpPr>
        <p:spPr>
          <a:xfrm>
            <a:off x="3855838" y="0"/>
            <a:ext cx="2949787" cy="496967"/>
          </a:xfrm>
          <a:prstGeom prst="rect">
            <a:avLst/>
          </a:prstGeom>
        </p:spPr>
        <p:txBody>
          <a:bodyPr vert="horz" lIns="91440" tIns="45720" rIns="91440" bIns="45720" rtlCol="0"/>
          <a:lstStyle>
            <a:lvl1pPr algn="r">
              <a:defRPr sz="1200"/>
            </a:lvl1pPr>
          </a:lstStyle>
          <a:p>
            <a:fld id="{B6AE38AF-D287-4457-BCE5-78C6951F0928}" type="datetimeFigureOut">
              <a:rPr lang="zh-TW" altLang="en-US" smtClean="0"/>
              <a:pPr/>
              <a:t>2015/2/25</a:t>
            </a:fld>
            <a:endParaRPr lang="zh-TW" altLang="en-US"/>
          </a:p>
        </p:txBody>
      </p:sp>
      <p:sp>
        <p:nvSpPr>
          <p:cNvPr id="4" name="頁尾版面配置區 3"/>
          <p:cNvSpPr>
            <a:spLocks noGrp="1"/>
          </p:cNvSpPr>
          <p:nvPr>
            <p:ph type="ftr" sz="quarter" idx="2"/>
          </p:nvPr>
        </p:nvSpPr>
        <p:spPr>
          <a:xfrm>
            <a:off x="0" y="9440646"/>
            <a:ext cx="2949787" cy="496967"/>
          </a:xfrm>
          <a:prstGeom prst="rect">
            <a:avLst/>
          </a:prstGeom>
        </p:spPr>
        <p:txBody>
          <a:bodyPr vert="horz" lIns="91440" tIns="45720" rIns="91440" bIns="45720" rtlCol="0" anchor="b"/>
          <a:lstStyle>
            <a:lvl1pPr algn="l">
              <a:defRPr sz="1200"/>
            </a:lvl1pPr>
          </a:lstStyle>
          <a:p>
            <a:endParaRPr lang="zh-TW" altLang="en-US"/>
          </a:p>
        </p:txBody>
      </p:sp>
      <p:sp>
        <p:nvSpPr>
          <p:cNvPr id="5" name="投影片編號版面配置區 4"/>
          <p:cNvSpPr>
            <a:spLocks noGrp="1"/>
          </p:cNvSpPr>
          <p:nvPr>
            <p:ph type="sldNum" sz="quarter" idx="3"/>
          </p:nvPr>
        </p:nvSpPr>
        <p:spPr>
          <a:xfrm>
            <a:off x="3855838" y="9440646"/>
            <a:ext cx="2949787" cy="496967"/>
          </a:xfrm>
          <a:prstGeom prst="rect">
            <a:avLst/>
          </a:prstGeom>
        </p:spPr>
        <p:txBody>
          <a:bodyPr vert="horz" lIns="91440" tIns="45720" rIns="91440" bIns="45720" rtlCol="0" anchor="b"/>
          <a:lstStyle>
            <a:lvl1pPr algn="r">
              <a:defRPr sz="1200"/>
            </a:lvl1pPr>
          </a:lstStyle>
          <a:p>
            <a:fld id="{5428F10D-2531-4133-96EB-4066A71FB6D2}" type="slidenum">
              <a:rPr lang="zh-TW" altLang="en-US" smtClean="0"/>
              <a:pPr/>
              <a:t>‹#›</a:t>
            </a:fld>
            <a:endParaRPr lang="zh-TW" altLang="en-US"/>
          </a:p>
        </p:txBody>
      </p:sp>
    </p:spTree>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標題投影片">
    <p:bg>
      <p:bgRef idx="1001">
        <a:schemeClr val="bg2"/>
      </p:bgRef>
    </p:bg>
    <p:spTree>
      <p:nvGrpSpPr>
        <p:cNvPr id="1" name=""/>
        <p:cNvGrpSpPr/>
        <p:nvPr/>
      </p:nvGrpSpPr>
      <p:grpSpPr>
        <a:xfrm>
          <a:off x="0" y="0"/>
          <a:ext cx="0" cy="0"/>
          <a:chOff x="0" y="0"/>
          <a:chExt cx="0" cy="0"/>
        </a:xfrm>
      </p:grpSpPr>
      <p:sp>
        <p:nvSpPr>
          <p:cNvPr id="15" name="矩形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矩形 18"/>
          <p:cNvSpPr>
            <a:spLocks noChangeArrowheads="1"/>
          </p:cNvSpPr>
          <p:nvPr/>
        </p:nvSpPr>
        <p:spPr bwMode="white">
          <a:xfrm>
            <a:off x="8991600" y="3048"/>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矩形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矩形 15"/>
          <p:cNvSpPr>
            <a:spLocks noChangeArrowheads="1"/>
          </p:cNvSpPr>
          <p:nvPr/>
        </p:nvSpPr>
        <p:spPr bwMode="white">
          <a:xfrm>
            <a:off x="0" y="0"/>
            <a:ext cx="9144000" cy="25146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矩形 11"/>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副標題 8"/>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zh-TW" altLang="en-US" smtClean="0"/>
              <a:t>按一下以編輯母片副標題樣式</a:t>
            </a:r>
            <a:endParaRPr kumimoji="0" lang="en-US"/>
          </a:p>
        </p:txBody>
      </p:sp>
      <p:sp>
        <p:nvSpPr>
          <p:cNvPr id="28" name="日期版面配置區 27"/>
          <p:cNvSpPr>
            <a:spLocks noGrp="1"/>
          </p:cNvSpPr>
          <p:nvPr>
            <p:ph type="dt" sz="half" idx="10"/>
          </p:nvPr>
        </p:nvSpPr>
        <p:spPr/>
        <p:txBody>
          <a:bodyPr/>
          <a:lstStyle/>
          <a:p>
            <a:fld id="{7F25C3E0-6828-4D5F-BAE6-D8F4FBEFB4B9}" type="datetimeFigureOut">
              <a:rPr lang="zh-TW" altLang="en-US" smtClean="0"/>
              <a:pPr/>
              <a:t>2015/2/25</a:t>
            </a:fld>
            <a:endParaRPr lang="zh-TW" altLang="en-US"/>
          </a:p>
        </p:txBody>
      </p:sp>
      <p:sp>
        <p:nvSpPr>
          <p:cNvPr id="17" name="頁尾版面配置區 16"/>
          <p:cNvSpPr>
            <a:spLocks noGrp="1"/>
          </p:cNvSpPr>
          <p:nvPr>
            <p:ph type="ftr" sz="quarter" idx="11"/>
          </p:nvPr>
        </p:nvSpPr>
        <p:spPr/>
        <p:txBody>
          <a:bodyPr/>
          <a:lstStyle/>
          <a:p>
            <a:endParaRPr lang="zh-TW" altLang="en-US"/>
          </a:p>
        </p:txBody>
      </p:sp>
      <p:sp>
        <p:nvSpPr>
          <p:cNvPr id="7" name="直線接點 6"/>
          <p:cNvSpPr>
            <a:spLocks noChangeShapeType="1"/>
          </p:cNvSpPr>
          <p:nvPr/>
        </p:nvSpPr>
        <p:spPr bwMode="auto">
          <a:xfrm>
            <a:off x="155448" y="2420112"/>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矩形 9"/>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橢圓 12"/>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橢圓 13"/>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投影片編號版面配置區 28"/>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6945D0B9-6EF1-4812-A4A3-803F877BF4CF}" type="slidenum">
              <a:rPr lang="zh-TW" altLang="en-US" smtClean="0"/>
              <a:pPr/>
              <a:t>‹#›</a:t>
            </a:fld>
            <a:endParaRPr lang="zh-TW" altLang="en-US"/>
          </a:p>
        </p:txBody>
      </p:sp>
      <p:sp>
        <p:nvSpPr>
          <p:cNvPr id="8" name="標題 7"/>
          <p:cNvSpPr>
            <a:spLocks noGrp="1"/>
          </p:cNvSpPr>
          <p:nvPr>
            <p:ph type="ctrTitle"/>
          </p:nvPr>
        </p:nvSpPr>
        <p:spPr>
          <a:xfrm>
            <a:off x="685800" y="381000"/>
            <a:ext cx="7772400" cy="1752600"/>
          </a:xfrm>
        </p:spPr>
        <p:txBody>
          <a:bodyPr anchor="b"/>
          <a:lstStyle>
            <a:lvl1pPr>
              <a:defRPr sz="4200">
                <a:solidFill>
                  <a:schemeClr val="accent1"/>
                </a:solidFill>
              </a:defRPr>
            </a:lvl1pPr>
          </a:lstStyle>
          <a:p>
            <a:r>
              <a:rPr kumimoji="0" lang="zh-TW" altLang="en-US" smtClean="0"/>
              <a:t>按一下以編輯母片標題樣式</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標題及直排文字">
    <p:bg>
      <p:bgRef idx="1001">
        <a:schemeClr val="bg2"/>
      </p:bgRef>
    </p:bg>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kumimoji="0" lang="zh-TW" altLang="en-US" smtClean="0"/>
              <a:t>按一下以編輯母片標題樣式</a:t>
            </a:r>
            <a:endParaRPr kumimoji="0" lang="en-US"/>
          </a:p>
        </p:txBody>
      </p:sp>
      <p:sp>
        <p:nvSpPr>
          <p:cNvPr id="3" name="直排文字版面配置區 2"/>
          <p:cNvSpPr>
            <a:spLocks noGrp="1"/>
          </p:cNvSpPr>
          <p:nvPr>
            <p:ph type="body" orient="vert" idx="1"/>
          </p:nvPr>
        </p:nvSpPr>
        <p:spPr/>
        <p:txBody>
          <a:bodyPr vert="eaVert"/>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4" name="日期版面配置區 3"/>
          <p:cNvSpPr>
            <a:spLocks noGrp="1"/>
          </p:cNvSpPr>
          <p:nvPr>
            <p:ph type="dt" sz="half" idx="10"/>
          </p:nvPr>
        </p:nvSpPr>
        <p:spPr/>
        <p:txBody>
          <a:bodyPr/>
          <a:lstStyle/>
          <a:p>
            <a:fld id="{7F25C3E0-6828-4D5F-BAE6-D8F4FBEFB4B9}" type="datetimeFigureOut">
              <a:rPr lang="zh-TW" altLang="en-US" smtClean="0"/>
              <a:pPr/>
              <a:t>2015/2/25</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6945D0B9-6EF1-4812-A4A3-803F877BF4CF}" type="slidenum">
              <a:rPr lang="zh-TW" altLang="en-US" smtClean="0"/>
              <a:pPr/>
              <a:t>‹#›</a:t>
            </a:fld>
            <a:endParaRPr lang="zh-TW" altLang="en-US"/>
          </a:p>
        </p:txBody>
      </p:sp>
    </p:spTree>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直排標題及文字">
    <p:bg>
      <p:bgRef idx="1001">
        <a:schemeClr val="bg2"/>
      </p:bgRef>
    </p:bg>
    <p:spTree>
      <p:nvGrpSpPr>
        <p:cNvPr id="1" name=""/>
        <p:cNvGrpSpPr/>
        <p:nvPr/>
      </p:nvGrpSpPr>
      <p:grpSpPr>
        <a:xfrm>
          <a:off x="0" y="0"/>
          <a:ext cx="0" cy="0"/>
          <a:chOff x="0" y="0"/>
          <a:chExt cx="0" cy="0"/>
        </a:xfrm>
      </p:grpSpPr>
      <p:sp>
        <p:nvSpPr>
          <p:cNvPr id="7" name="矩形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矩形 7"/>
          <p:cNvSpPr>
            <a:spLocks noChangeArrowheads="1"/>
          </p:cNvSpPr>
          <p:nvPr/>
        </p:nvSpPr>
        <p:spPr bwMode="white">
          <a:xfrm>
            <a:off x="7010400" y="0"/>
            <a:ext cx="21336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矩形 8"/>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矩形 9"/>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矩形 10"/>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矩形 11"/>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直線接點 12"/>
          <p:cNvSpPr>
            <a:spLocks noChangeShapeType="1"/>
          </p:cNvSpPr>
          <p:nvPr/>
        </p:nvSpPr>
        <p:spPr bwMode="auto">
          <a:xfrm rot="5400000">
            <a:off x="4021836" y="3278124"/>
            <a:ext cx="6245352"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4" name="橢圓 13"/>
          <p:cNvSpPr/>
          <p:nvPr/>
        </p:nvSpPr>
        <p:spPr>
          <a:xfrm>
            <a:off x="6839712"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橢圓 14"/>
          <p:cNvSpPr/>
          <p:nvPr/>
        </p:nvSpPr>
        <p:spPr>
          <a:xfrm>
            <a:off x="6934200" y="3020251"/>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投影片編號版面配置區 5"/>
          <p:cNvSpPr>
            <a:spLocks noGrp="1"/>
          </p:cNvSpPr>
          <p:nvPr>
            <p:ph type="sldNum" sz="quarter" idx="12"/>
          </p:nvPr>
        </p:nvSpPr>
        <p:spPr>
          <a:xfrm>
            <a:off x="6915912" y="3009901"/>
            <a:ext cx="457200" cy="441325"/>
          </a:xfrm>
        </p:spPr>
        <p:txBody>
          <a:bodyPr/>
          <a:lstStyle/>
          <a:p>
            <a:fld id="{6945D0B9-6EF1-4812-A4A3-803F877BF4CF}" type="slidenum">
              <a:rPr lang="zh-TW" altLang="en-US" smtClean="0"/>
              <a:pPr/>
              <a:t>‹#›</a:t>
            </a:fld>
            <a:endParaRPr lang="zh-TW" altLang="en-US"/>
          </a:p>
        </p:txBody>
      </p:sp>
      <p:sp>
        <p:nvSpPr>
          <p:cNvPr id="3" name="直排文字版面配置區 2"/>
          <p:cNvSpPr>
            <a:spLocks noGrp="1"/>
          </p:cNvSpPr>
          <p:nvPr>
            <p:ph type="body" orient="vert" idx="1"/>
          </p:nvPr>
        </p:nvSpPr>
        <p:spPr>
          <a:xfrm>
            <a:off x="304800" y="304800"/>
            <a:ext cx="6553200" cy="5821366"/>
          </a:xfrm>
        </p:spPr>
        <p:txBody>
          <a:bodyPr vert="eaVert"/>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4" name="日期版面配置區 3"/>
          <p:cNvSpPr>
            <a:spLocks noGrp="1"/>
          </p:cNvSpPr>
          <p:nvPr>
            <p:ph type="dt" sz="half" idx="10"/>
          </p:nvPr>
        </p:nvSpPr>
        <p:spPr/>
        <p:txBody>
          <a:bodyPr/>
          <a:lstStyle/>
          <a:p>
            <a:fld id="{7F25C3E0-6828-4D5F-BAE6-D8F4FBEFB4B9}" type="datetimeFigureOut">
              <a:rPr lang="zh-TW" altLang="en-US" smtClean="0"/>
              <a:pPr/>
              <a:t>2015/2/25</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2" name="直排標題 1"/>
          <p:cNvSpPr>
            <a:spLocks noGrp="1"/>
          </p:cNvSpPr>
          <p:nvPr>
            <p:ph type="title" orient="vert"/>
          </p:nvPr>
        </p:nvSpPr>
        <p:spPr>
          <a:xfrm>
            <a:off x="7391400" y="304801"/>
            <a:ext cx="1447800" cy="5851525"/>
          </a:xfrm>
        </p:spPr>
        <p:txBody>
          <a:bodyPr vert="eaVert"/>
          <a:lstStyle/>
          <a:p>
            <a:r>
              <a:rPr kumimoji="0" lang="zh-TW" altLang="en-US" smtClean="0"/>
              <a:t>按一下以編輯母片標題樣式</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標題及物件">
    <p:bg>
      <p:bgRef idx="1001">
        <a:schemeClr val="bg2"/>
      </p:bgRef>
    </p:bg>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lvl1pPr>
              <a:defRPr>
                <a:solidFill>
                  <a:schemeClr val="accent3">
                    <a:shade val="75000"/>
                  </a:schemeClr>
                </a:solidFill>
              </a:defRPr>
            </a:lvl1pPr>
          </a:lstStyle>
          <a:p>
            <a:r>
              <a:rPr kumimoji="0" lang="zh-TW" altLang="en-US" smtClean="0"/>
              <a:t>按一下以編輯母片標題樣式</a:t>
            </a:r>
            <a:endParaRPr kumimoji="0" lang="en-US"/>
          </a:p>
        </p:txBody>
      </p:sp>
      <p:sp>
        <p:nvSpPr>
          <p:cNvPr id="4" name="日期版面配置區 3"/>
          <p:cNvSpPr>
            <a:spLocks noGrp="1"/>
          </p:cNvSpPr>
          <p:nvPr>
            <p:ph type="dt" sz="half" idx="10"/>
          </p:nvPr>
        </p:nvSpPr>
        <p:spPr/>
        <p:txBody>
          <a:bodyPr/>
          <a:lstStyle/>
          <a:p>
            <a:fld id="{7F25C3E0-6828-4D5F-BAE6-D8F4FBEFB4B9}" type="datetimeFigureOut">
              <a:rPr lang="zh-TW" altLang="en-US" smtClean="0"/>
              <a:pPr/>
              <a:t>2015/2/25</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a:xfrm>
            <a:off x="4361688" y="1026372"/>
            <a:ext cx="457200" cy="441325"/>
          </a:xfrm>
        </p:spPr>
        <p:txBody>
          <a:bodyPr/>
          <a:lstStyle/>
          <a:p>
            <a:fld id="{6945D0B9-6EF1-4812-A4A3-803F877BF4CF}" type="slidenum">
              <a:rPr lang="zh-TW" altLang="en-US" smtClean="0"/>
              <a:pPr/>
              <a:t>‹#›</a:t>
            </a:fld>
            <a:endParaRPr lang="zh-TW" altLang="en-US"/>
          </a:p>
        </p:txBody>
      </p:sp>
      <p:sp>
        <p:nvSpPr>
          <p:cNvPr id="8" name="內容版面配置區 7"/>
          <p:cNvSpPr>
            <a:spLocks noGrp="1"/>
          </p:cNvSpPr>
          <p:nvPr>
            <p:ph sz="quarter" idx="1"/>
          </p:nvPr>
        </p:nvSpPr>
        <p:spPr>
          <a:xfrm>
            <a:off x="301752" y="1527048"/>
            <a:ext cx="8503920" cy="4572000"/>
          </a:xfrm>
        </p:spPr>
        <p:txBody>
          <a:bodyPr/>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區段標題">
    <p:bg>
      <p:bgRef idx="1001">
        <a:schemeClr val="bg1"/>
      </p:bgRef>
    </p:bg>
    <p:spTree>
      <p:nvGrpSpPr>
        <p:cNvPr id="1" name=""/>
        <p:cNvGrpSpPr/>
        <p:nvPr/>
      </p:nvGrpSpPr>
      <p:grpSpPr>
        <a:xfrm>
          <a:off x="0" y="0"/>
          <a:ext cx="0" cy="0"/>
          <a:chOff x="0" y="0"/>
          <a:chExt cx="0" cy="0"/>
        </a:xfrm>
      </p:grpSpPr>
      <p:sp>
        <p:nvSpPr>
          <p:cNvPr id="17" name="矩形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矩形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矩形 15"/>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矩形 17"/>
          <p:cNvSpPr>
            <a:spLocks noChangeArrowheads="1"/>
          </p:cNvSpPr>
          <p:nvPr/>
        </p:nvSpPr>
        <p:spPr bwMode="white">
          <a:xfrm>
            <a:off x="8991600" y="1905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矩形 18"/>
          <p:cNvSpPr>
            <a:spLocks noChangeArrowheads="1"/>
          </p:cNvSpPr>
          <p:nvPr/>
        </p:nvSpPr>
        <p:spPr bwMode="white">
          <a:xfrm>
            <a:off x="152400" y="2286000"/>
            <a:ext cx="8833104" cy="304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矩形 11"/>
          <p:cNvSpPr>
            <a:spLocks noChangeArrowheads="1"/>
          </p:cNvSpPr>
          <p:nvPr/>
        </p:nvSpPr>
        <p:spPr bwMode="auto">
          <a:xfrm>
            <a:off x="155448" y="142352"/>
            <a:ext cx="8833104" cy="2139696"/>
          </a:xfrm>
          <a:prstGeom prst="rect">
            <a:avLst/>
          </a:prstGeom>
          <a:solidFill>
            <a:schemeClr val="accent1"/>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文字版面配置區 2"/>
          <p:cNvSpPr>
            <a:spLocks noGrp="1"/>
          </p:cNvSpPr>
          <p:nvPr>
            <p:ph type="body" idx="1"/>
          </p:nvPr>
        </p:nvSpPr>
        <p:spPr>
          <a:xfrm>
            <a:off x="1368426" y="2743200"/>
            <a:ext cx="6480174" cy="1673225"/>
          </a:xfrm>
        </p:spPr>
        <p:txBody>
          <a:bodyPr anchor="t"/>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zh-TW" altLang="en-US" smtClean="0"/>
              <a:t>按一下以編輯母片文字樣式</a:t>
            </a:r>
          </a:p>
        </p:txBody>
      </p:sp>
      <p:sp>
        <p:nvSpPr>
          <p:cNvPr id="13" name="矩形 12"/>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矩形 13"/>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頁尾版面配置區 4"/>
          <p:cNvSpPr>
            <a:spLocks noGrp="1"/>
          </p:cNvSpPr>
          <p:nvPr>
            <p:ph type="ftr" sz="quarter" idx="11"/>
          </p:nvPr>
        </p:nvSpPr>
        <p:spPr/>
        <p:txBody>
          <a:bodyPr/>
          <a:lstStyle/>
          <a:p>
            <a:endParaRPr lang="zh-TW" altLang="en-US"/>
          </a:p>
        </p:txBody>
      </p:sp>
      <p:sp>
        <p:nvSpPr>
          <p:cNvPr id="4" name="日期版面配置區 3"/>
          <p:cNvSpPr>
            <a:spLocks noGrp="1"/>
          </p:cNvSpPr>
          <p:nvPr>
            <p:ph type="dt" sz="half" idx="10"/>
          </p:nvPr>
        </p:nvSpPr>
        <p:spPr/>
        <p:txBody>
          <a:bodyPr/>
          <a:lstStyle/>
          <a:p>
            <a:fld id="{7F25C3E0-6828-4D5F-BAE6-D8F4FBEFB4B9}" type="datetimeFigureOut">
              <a:rPr lang="zh-TW" altLang="en-US" smtClean="0"/>
              <a:pPr/>
              <a:t>2015/2/25</a:t>
            </a:fld>
            <a:endParaRPr lang="zh-TW" altLang="en-US"/>
          </a:p>
        </p:txBody>
      </p:sp>
      <p:sp>
        <p:nvSpPr>
          <p:cNvPr id="8" name="直線接點 7"/>
          <p:cNvSpPr>
            <a:spLocks noChangeShapeType="1"/>
          </p:cNvSpPr>
          <p:nvPr/>
        </p:nvSpPr>
        <p:spPr bwMode="auto">
          <a:xfrm>
            <a:off x="152400" y="2438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橢圓 9"/>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橢圓 10"/>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投影片編號版面配置區 5"/>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6945D0B9-6EF1-4812-A4A3-803F877BF4CF}" type="slidenum">
              <a:rPr lang="zh-TW" altLang="en-US" smtClean="0"/>
              <a:pPr/>
              <a:t>‹#›</a:t>
            </a:fld>
            <a:endParaRPr lang="zh-TW" altLang="en-US"/>
          </a:p>
        </p:txBody>
      </p:sp>
      <p:sp>
        <p:nvSpPr>
          <p:cNvPr id="2" name="標題 1"/>
          <p:cNvSpPr>
            <a:spLocks noGrp="1"/>
          </p:cNvSpPr>
          <p:nvPr>
            <p:ph type="title"/>
          </p:nvPr>
        </p:nvSpPr>
        <p:spPr>
          <a:xfrm>
            <a:off x="722313" y="533400"/>
            <a:ext cx="7772400" cy="1524000"/>
          </a:xfrm>
        </p:spPr>
        <p:txBody>
          <a:bodyPr anchor="b"/>
          <a:lstStyle>
            <a:lvl1pPr algn="ctr">
              <a:buNone/>
              <a:defRPr sz="4200" b="0" cap="none" baseline="0">
                <a:solidFill>
                  <a:srgbClr val="FFFFFF"/>
                </a:solidFill>
              </a:defRPr>
            </a:lvl1pPr>
          </a:lstStyle>
          <a:p>
            <a:r>
              <a:rPr kumimoji="0" lang="zh-TW" altLang="en-US" smtClean="0"/>
              <a:t>按一下以編輯母片標題樣式</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兩項物件">
    <p:bg>
      <p:bgRef idx="1001">
        <a:schemeClr val="bg2"/>
      </p:bgRef>
    </p:bg>
    <p:spTree>
      <p:nvGrpSpPr>
        <p:cNvPr id="1" name=""/>
        <p:cNvGrpSpPr/>
        <p:nvPr/>
      </p:nvGrpSpPr>
      <p:grpSpPr>
        <a:xfrm>
          <a:off x="0" y="0"/>
          <a:ext cx="0" cy="0"/>
          <a:chOff x="0" y="0"/>
          <a:chExt cx="0" cy="0"/>
        </a:xfrm>
      </p:grpSpPr>
      <p:sp>
        <p:nvSpPr>
          <p:cNvPr id="2" name="標題 1"/>
          <p:cNvSpPr>
            <a:spLocks noGrp="1"/>
          </p:cNvSpPr>
          <p:nvPr>
            <p:ph type="title"/>
          </p:nvPr>
        </p:nvSpPr>
        <p:spPr>
          <a:xfrm>
            <a:off x="301752" y="228600"/>
            <a:ext cx="8534400" cy="758952"/>
          </a:xfrm>
        </p:spPr>
        <p:txBody>
          <a:bodyPr/>
          <a:lstStyle/>
          <a:p>
            <a:r>
              <a:rPr kumimoji="0" lang="zh-TW" altLang="en-US" smtClean="0"/>
              <a:t>按一下以編輯母片標題樣式</a:t>
            </a:r>
            <a:endParaRPr kumimoji="0" lang="en-US"/>
          </a:p>
        </p:txBody>
      </p:sp>
      <p:sp>
        <p:nvSpPr>
          <p:cNvPr id="5" name="日期版面配置區 4"/>
          <p:cNvSpPr>
            <a:spLocks noGrp="1"/>
          </p:cNvSpPr>
          <p:nvPr>
            <p:ph type="dt" sz="half" idx="10"/>
          </p:nvPr>
        </p:nvSpPr>
        <p:spPr>
          <a:xfrm>
            <a:off x="5791200" y="6409944"/>
            <a:ext cx="3044952" cy="365760"/>
          </a:xfrm>
        </p:spPr>
        <p:txBody>
          <a:bodyPr/>
          <a:lstStyle/>
          <a:p>
            <a:fld id="{7F25C3E0-6828-4D5F-BAE6-D8F4FBEFB4B9}" type="datetimeFigureOut">
              <a:rPr lang="zh-TW" altLang="en-US" smtClean="0"/>
              <a:pPr/>
              <a:t>2015/2/25</a:t>
            </a:fld>
            <a:endParaRPr lang="zh-TW" altLang="en-US"/>
          </a:p>
        </p:txBody>
      </p:sp>
      <p:sp>
        <p:nvSpPr>
          <p:cNvPr id="6" name="頁尾版面配置區 5"/>
          <p:cNvSpPr>
            <a:spLocks noGrp="1"/>
          </p:cNvSpPr>
          <p:nvPr>
            <p:ph type="ftr" sz="quarter" idx="11"/>
          </p:nvPr>
        </p:nvSpPr>
        <p:spPr/>
        <p:txBody>
          <a:bodyPr/>
          <a:lstStyle/>
          <a:p>
            <a:endParaRPr lang="zh-TW" altLang="en-US"/>
          </a:p>
        </p:txBody>
      </p:sp>
      <p:sp>
        <p:nvSpPr>
          <p:cNvPr id="7" name="投影片編號版面配置區 6"/>
          <p:cNvSpPr>
            <a:spLocks noGrp="1"/>
          </p:cNvSpPr>
          <p:nvPr>
            <p:ph type="sldNum" sz="quarter" idx="12"/>
          </p:nvPr>
        </p:nvSpPr>
        <p:spPr/>
        <p:txBody>
          <a:bodyPr/>
          <a:lstStyle/>
          <a:p>
            <a:fld id="{6945D0B9-6EF1-4812-A4A3-803F877BF4CF}" type="slidenum">
              <a:rPr lang="zh-TW" altLang="en-US" smtClean="0"/>
              <a:pPr/>
              <a:t>‹#›</a:t>
            </a:fld>
            <a:endParaRPr lang="zh-TW" altLang="en-US"/>
          </a:p>
        </p:txBody>
      </p:sp>
      <p:sp>
        <p:nvSpPr>
          <p:cNvPr id="8" name="直線接點 7"/>
          <p:cNvSpPr>
            <a:spLocks noChangeShapeType="1"/>
          </p:cNvSpPr>
          <p:nvPr/>
        </p:nvSpPr>
        <p:spPr bwMode="auto">
          <a:xfrm flipV="1">
            <a:off x="4563080" y="1575652"/>
            <a:ext cx="8921" cy="4819557"/>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內容版面配置區 9"/>
          <p:cNvSpPr>
            <a:spLocks noGrp="1"/>
          </p:cNvSpPr>
          <p:nvPr>
            <p:ph sz="half" idx="1"/>
          </p:nvPr>
        </p:nvSpPr>
        <p:spPr>
          <a:xfrm>
            <a:off x="301752" y="1371600"/>
            <a:ext cx="4038600" cy="4681728"/>
          </a:xfrm>
        </p:spPr>
        <p:txBody>
          <a:bodyPr/>
          <a:lstStyle>
            <a:lvl1pPr>
              <a:defRPr sz="2500"/>
            </a:lvl1pPr>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12" name="內容版面配置區 11"/>
          <p:cNvSpPr>
            <a:spLocks noGrp="1"/>
          </p:cNvSpPr>
          <p:nvPr>
            <p:ph sz="half" idx="2"/>
          </p:nvPr>
        </p:nvSpPr>
        <p:spPr>
          <a:xfrm>
            <a:off x="4800600" y="1371600"/>
            <a:ext cx="4038600" cy="4681728"/>
          </a:xfrm>
        </p:spPr>
        <p:txBody>
          <a:bodyPr/>
          <a:lstStyle>
            <a:lvl1pPr>
              <a:defRPr sz="2500"/>
            </a:lvl1pPr>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比對">
    <p:bg>
      <p:bgRef idx="1001">
        <a:schemeClr val="bg2"/>
      </p:bgRef>
    </p:bg>
    <p:spTree>
      <p:nvGrpSpPr>
        <p:cNvPr id="1" name=""/>
        <p:cNvGrpSpPr/>
        <p:nvPr/>
      </p:nvGrpSpPr>
      <p:grpSpPr>
        <a:xfrm>
          <a:off x="0" y="0"/>
          <a:ext cx="0" cy="0"/>
          <a:chOff x="0" y="0"/>
          <a:chExt cx="0" cy="0"/>
        </a:xfrm>
      </p:grpSpPr>
      <p:sp>
        <p:nvSpPr>
          <p:cNvPr id="10" name="直線接點 9"/>
          <p:cNvSpPr>
            <a:spLocks noChangeShapeType="1"/>
          </p:cNvSpPr>
          <p:nvPr/>
        </p:nvSpPr>
        <p:spPr bwMode="auto">
          <a:xfrm flipV="1">
            <a:off x="4572000" y="2200275"/>
            <a:ext cx="0" cy="4187952"/>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矩形 19"/>
          <p:cNvSpPr>
            <a:spLocks noChangeArrowheads="1"/>
          </p:cNvSpPr>
          <p:nvPr/>
        </p:nvSpPr>
        <p:spPr bwMode="white">
          <a:xfrm>
            <a:off x="0" y="0"/>
            <a:ext cx="9144000" cy="1447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矩形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1" name="矩形 20"/>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2" name="矩形 21"/>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矩形 10"/>
          <p:cNvSpPr/>
          <p:nvPr/>
        </p:nvSpPr>
        <p:spPr>
          <a:xfrm>
            <a:off x="152400" y="1371600"/>
            <a:ext cx="8833104"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矩形 12"/>
          <p:cNvSpPr>
            <a:spLocks noChangeArrowheads="1"/>
          </p:cNvSpPr>
          <p:nvPr/>
        </p:nvSpPr>
        <p:spPr bwMode="auto">
          <a:xfrm>
            <a:off x="145923" y="6391656"/>
            <a:ext cx="8833104" cy="310896"/>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文字版面配置區 2"/>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zh-TW" altLang="en-US" smtClean="0"/>
              <a:t>按一下以編輯母片文字樣式</a:t>
            </a:r>
          </a:p>
        </p:txBody>
      </p:sp>
      <p:sp>
        <p:nvSpPr>
          <p:cNvPr id="4" name="文字版面配置區 3"/>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eaLnBrk="1" latinLnBrk="0" hangingPunct="1"/>
            <a:r>
              <a:rPr kumimoji="0" lang="zh-TW" altLang="en-US" smtClean="0"/>
              <a:t>按一下以編輯母片文字樣式</a:t>
            </a:r>
          </a:p>
        </p:txBody>
      </p:sp>
      <p:sp>
        <p:nvSpPr>
          <p:cNvPr id="7" name="日期版面配置區 6"/>
          <p:cNvSpPr>
            <a:spLocks noGrp="1"/>
          </p:cNvSpPr>
          <p:nvPr>
            <p:ph type="dt" sz="half" idx="10"/>
          </p:nvPr>
        </p:nvSpPr>
        <p:spPr/>
        <p:txBody>
          <a:bodyPr/>
          <a:lstStyle/>
          <a:p>
            <a:fld id="{7F25C3E0-6828-4D5F-BAE6-D8F4FBEFB4B9}" type="datetimeFigureOut">
              <a:rPr lang="zh-TW" altLang="en-US" smtClean="0"/>
              <a:pPr/>
              <a:t>2015/2/25</a:t>
            </a:fld>
            <a:endParaRPr lang="zh-TW" altLang="en-US"/>
          </a:p>
        </p:txBody>
      </p:sp>
      <p:sp>
        <p:nvSpPr>
          <p:cNvPr id="8" name="頁尾版面配置區 7"/>
          <p:cNvSpPr>
            <a:spLocks noGrp="1"/>
          </p:cNvSpPr>
          <p:nvPr>
            <p:ph type="ftr" sz="quarter" idx="11"/>
          </p:nvPr>
        </p:nvSpPr>
        <p:spPr>
          <a:xfrm>
            <a:off x="304800" y="6409944"/>
            <a:ext cx="3581400" cy="365760"/>
          </a:xfrm>
        </p:spPr>
        <p:txBody>
          <a:bodyPr/>
          <a:lstStyle/>
          <a:p>
            <a:endParaRPr lang="zh-TW" altLang="en-US"/>
          </a:p>
        </p:txBody>
      </p:sp>
      <p:sp>
        <p:nvSpPr>
          <p:cNvPr id="15" name="直線接點 14"/>
          <p:cNvSpPr>
            <a:spLocks noChangeShapeType="1"/>
          </p:cNvSpPr>
          <p:nvPr/>
        </p:nvSpPr>
        <p:spPr bwMode="auto">
          <a:xfrm>
            <a:off x="152400" y="128016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8" name="矩形 1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4" name="內容版面配置區 23"/>
          <p:cNvSpPr>
            <a:spLocks noGrp="1"/>
          </p:cNvSpPr>
          <p:nvPr>
            <p:ph sz="quarter" idx="2"/>
          </p:nvPr>
        </p:nvSpPr>
        <p:spPr>
          <a:xfrm>
            <a:off x="301752" y="2471383"/>
            <a:ext cx="4041648" cy="3818404"/>
          </a:xfrm>
        </p:spPr>
        <p:txBody>
          <a:bodyPr/>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26" name="內容版面配置區 25"/>
          <p:cNvSpPr>
            <a:spLocks noGrp="1"/>
          </p:cNvSpPr>
          <p:nvPr>
            <p:ph sz="quarter" idx="4"/>
          </p:nvPr>
        </p:nvSpPr>
        <p:spPr>
          <a:xfrm>
            <a:off x="4800600" y="2471383"/>
            <a:ext cx="4038600" cy="3822192"/>
          </a:xfrm>
        </p:spPr>
        <p:txBody>
          <a:bodyPr/>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25" name="橢圓 24"/>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橢圓 26"/>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投影片編號版面配置區 8"/>
          <p:cNvSpPr>
            <a:spLocks noGrp="1"/>
          </p:cNvSpPr>
          <p:nvPr>
            <p:ph type="sldNum" sz="quarter" idx="12"/>
          </p:nvPr>
        </p:nvSpPr>
        <p:spPr>
          <a:xfrm>
            <a:off x="4343400" y="1042416"/>
            <a:ext cx="457200" cy="441325"/>
          </a:xfrm>
        </p:spPr>
        <p:txBody>
          <a:bodyPr/>
          <a:lstStyle>
            <a:lvl1pPr algn="ctr">
              <a:defRPr/>
            </a:lvl1pPr>
          </a:lstStyle>
          <a:p>
            <a:fld id="{6945D0B9-6EF1-4812-A4A3-803F877BF4CF}" type="slidenum">
              <a:rPr lang="zh-TW" altLang="en-US" smtClean="0"/>
              <a:pPr/>
              <a:t>‹#›</a:t>
            </a:fld>
            <a:endParaRPr lang="zh-TW" altLang="en-US"/>
          </a:p>
        </p:txBody>
      </p:sp>
      <p:sp>
        <p:nvSpPr>
          <p:cNvPr id="23" name="標題 22"/>
          <p:cNvSpPr>
            <a:spLocks noGrp="1"/>
          </p:cNvSpPr>
          <p:nvPr>
            <p:ph type="title"/>
          </p:nvPr>
        </p:nvSpPr>
        <p:spPr/>
        <p:txBody>
          <a:bodyPr rtlCol="0" anchor="b" anchorCtr="0"/>
          <a:lstStyle/>
          <a:p>
            <a:r>
              <a:rPr kumimoji="0" lang="zh-TW" altLang="en-US" smtClean="0"/>
              <a:t>按一下以編輯母片標題樣式</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kumimoji="0" lang="zh-TW" altLang="en-US" smtClean="0"/>
              <a:t>按一下以編輯母片標題樣式</a:t>
            </a:r>
            <a:endParaRPr kumimoji="0" lang="en-US"/>
          </a:p>
        </p:txBody>
      </p:sp>
      <p:sp>
        <p:nvSpPr>
          <p:cNvPr id="3" name="日期版面配置區 2"/>
          <p:cNvSpPr>
            <a:spLocks noGrp="1"/>
          </p:cNvSpPr>
          <p:nvPr>
            <p:ph type="dt" sz="half" idx="10"/>
          </p:nvPr>
        </p:nvSpPr>
        <p:spPr/>
        <p:txBody>
          <a:bodyPr/>
          <a:lstStyle/>
          <a:p>
            <a:fld id="{7F25C3E0-6828-4D5F-BAE6-D8F4FBEFB4B9}" type="datetimeFigureOut">
              <a:rPr lang="zh-TW" altLang="en-US" smtClean="0"/>
              <a:pPr/>
              <a:t>2015/2/25</a:t>
            </a:fld>
            <a:endParaRPr lang="zh-TW" altLang="en-US"/>
          </a:p>
        </p:txBody>
      </p:sp>
      <p:sp>
        <p:nvSpPr>
          <p:cNvPr id="4" name="頁尾版面配置區 3"/>
          <p:cNvSpPr>
            <a:spLocks noGrp="1"/>
          </p:cNvSpPr>
          <p:nvPr>
            <p:ph type="ftr" sz="quarter" idx="11"/>
          </p:nvPr>
        </p:nvSpPr>
        <p:spPr/>
        <p:txBody>
          <a:bodyPr/>
          <a:lstStyle/>
          <a:p>
            <a:endParaRPr lang="zh-TW" altLang="en-US"/>
          </a:p>
        </p:txBody>
      </p:sp>
      <p:sp>
        <p:nvSpPr>
          <p:cNvPr id="5" name="投影片編號版面配置區 4"/>
          <p:cNvSpPr>
            <a:spLocks noGrp="1"/>
          </p:cNvSpPr>
          <p:nvPr>
            <p:ph type="sldNum" sz="quarter" idx="12"/>
          </p:nvPr>
        </p:nvSpPr>
        <p:spPr>
          <a:xfrm>
            <a:off x="4343400" y="1036020"/>
            <a:ext cx="457200" cy="441325"/>
          </a:xfrm>
        </p:spPr>
        <p:txBody>
          <a:bodyPr/>
          <a:lstStyle/>
          <a:p>
            <a:fld id="{6945D0B9-6EF1-4812-A4A3-803F877BF4CF}" type="slidenum">
              <a:rPr lang="zh-TW" altLang="en-US" smtClean="0"/>
              <a:pPr/>
              <a:t>‹#›</a:t>
            </a:fld>
            <a:endParaRPr lang="zh-TW"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空白">
    <p:spTree>
      <p:nvGrpSpPr>
        <p:cNvPr id="1" name=""/>
        <p:cNvGrpSpPr/>
        <p:nvPr/>
      </p:nvGrpSpPr>
      <p:grpSpPr>
        <a:xfrm>
          <a:off x="0" y="0"/>
          <a:ext cx="0" cy="0"/>
          <a:chOff x="0" y="0"/>
          <a:chExt cx="0" cy="0"/>
        </a:xfrm>
      </p:grpSpPr>
      <p:sp>
        <p:nvSpPr>
          <p:cNvPr id="7" name="矩形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矩形 7"/>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矩形 9"/>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矩形 8"/>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矩形 4"/>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6" name="矩形 5"/>
          <p:cNvSpPr>
            <a:spLocks noChangeArrowheads="1"/>
          </p:cNvSpPr>
          <p:nvPr/>
        </p:nvSpPr>
        <p:spPr bwMode="auto">
          <a:xfrm>
            <a:off x="152400" y="158496"/>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 name="日期版面配置區 1"/>
          <p:cNvSpPr>
            <a:spLocks noGrp="1"/>
          </p:cNvSpPr>
          <p:nvPr>
            <p:ph type="dt" sz="half" idx="10"/>
          </p:nvPr>
        </p:nvSpPr>
        <p:spPr/>
        <p:txBody>
          <a:bodyPr/>
          <a:lstStyle/>
          <a:p>
            <a:fld id="{7F25C3E0-6828-4D5F-BAE6-D8F4FBEFB4B9}" type="datetimeFigureOut">
              <a:rPr lang="zh-TW" altLang="en-US" smtClean="0"/>
              <a:pPr/>
              <a:t>2015/2/25</a:t>
            </a:fld>
            <a:endParaRPr lang="zh-TW" altLang="en-US"/>
          </a:p>
        </p:txBody>
      </p:sp>
      <p:sp>
        <p:nvSpPr>
          <p:cNvPr id="3" name="頁尾版面配置區 2"/>
          <p:cNvSpPr>
            <a:spLocks noGrp="1"/>
          </p:cNvSpPr>
          <p:nvPr>
            <p:ph type="ftr" sz="quarter" idx="11"/>
          </p:nvPr>
        </p:nvSpPr>
        <p:spPr/>
        <p:txBody>
          <a:bodyPr/>
          <a:lstStyle/>
          <a:p>
            <a:endParaRPr lang="zh-TW" altLang="en-US"/>
          </a:p>
        </p:txBody>
      </p:sp>
      <p:sp>
        <p:nvSpPr>
          <p:cNvPr id="4" name="投影片編號版面配置區 3"/>
          <p:cNvSpPr>
            <a:spLocks noGrp="1"/>
          </p:cNvSpPr>
          <p:nvPr>
            <p:ph type="sldNum" sz="quarter" idx="12"/>
          </p:nvPr>
        </p:nvSpPr>
        <p:spPr>
          <a:xfrm>
            <a:off x="4267200" y="6324600"/>
            <a:ext cx="609600" cy="441324"/>
          </a:xfrm>
        </p:spPr>
        <p:txBody>
          <a:bodyPr/>
          <a:lstStyle>
            <a:lvl1pPr>
              <a:defRPr>
                <a:solidFill>
                  <a:srgbClr val="FFFFFF"/>
                </a:solidFill>
              </a:defRPr>
            </a:lvl1pPr>
          </a:lstStyle>
          <a:p>
            <a:fld id="{6945D0B9-6EF1-4812-A4A3-803F877BF4CF}" type="slidenum">
              <a:rPr lang="zh-TW" altLang="en-US" smtClean="0"/>
              <a:pPr/>
              <a:t>‹#›</a:t>
            </a:fld>
            <a:endParaRPr lang="zh-TW"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含標題的內容">
    <p:bg>
      <p:bgRef idx="1001">
        <a:schemeClr val="bg1"/>
      </p:bgRef>
    </p:bg>
    <p:spTree>
      <p:nvGrpSpPr>
        <p:cNvPr id="1" name=""/>
        <p:cNvGrpSpPr/>
        <p:nvPr/>
      </p:nvGrpSpPr>
      <p:grpSpPr>
        <a:xfrm>
          <a:off x="0" y="0"/>
          <a:ext cx="0" cy="0"/>
          <a:chOff x="0" y="0"/>
          <a:chExt cx="0" cy="0"/>
        </a:xfrm>
      </p:grpSpPr>
      <p:sp>
        <p:nvSpPr>
          <p:cNvPr id="19" name="矩形 18"/>
          <p:cNvSpPr>
            <a:spLocks noChangeArrowheads="1"/>
          </p:cNvSpPr>
          <p:nvPr/>
        </p:nvSpPr>
        <p:spPr bwMode="auto">
          <a:xfrm>
            <a:off x="152400" y="152400"/>
            <a:ext cx="8833104" cy="304800"/>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矩形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矩形 17"/>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矩形 15"/>
          <p:cNvSpPr>
            <a:spLocks noChangeArrowheads="1"/>
          </p:cNvSpPr>
          <p:nvPr/>
        </p:nvSpPr>
        <p:spPr bwMode="white">
          <a:xfrm>
            <a:off x="0" y="0"/>
            <a:ext cx="9144000" cy="118872"/>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矩形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3" name="矩形 12"/>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標題 1"/>
          <p:cNvSpPr>
            <a:spLocks noGrp="1"/>
          </p:cNvSpPr>
          <p:nvPr>
            <p:ph type="title"/>
          </p:nvPr>
        </p:nvSpPr>
        <p:spPr>
          <a:xfrm>
            <a:off x="381000" y="914400"/>
            <a:ext cx="2362200" cy="990600"/>
          </a:xfrm>
        </p:spPr>
        <p:txBody>
          <a:bodyPr anchor="b">
            <a:noAutofit/>
          </a:bodyPr>
          <a:lstStyle>
            <a:lvl1pPr algn="l">
              <a:buNone/>
              <a:defRPr sz="2200" b="1">
                <a:solidFill>
                  <a:srgbClr val="FFFFFF"/>
                </a:solidFill>
              </a:defRPr>
            </a:lvl1pPr>
          </a:lstStyle>
          <a:p>
            <a:r>
              <a:rPr kumimoji="0" lang="zh-TW" altLang="en-US" smtClean="0"/>
              <a:t>按一下以編輯母片標題樣式</a:t>
            </a:r>
            <a:endParaRPr kumimoji="0" lang="en-US"/>
          </a:p>
        </p:txBody>
      </p:sp>
      <p:sp>
        <p:nvSpPr>
          <p:cNvPr id="3" name="文字版面配置區 2"/>
          <p:cNvSpPr>
            <a:spLocks noGrp="1"/>
          </p:cNvSpPr>
          <p:nvPr>
            <p:ph type="body" idx="2"/>
          </p:nvPr>
        </p:nvSpPr>
        <p:spPr>
          <a:xfrm>
            <a:off x="381000" y="1981200"/>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eaLnBrk="1" latinLnBrk="0" hangingPunct="1"/>
            <a:r>
              <a:rPr kumimoji="0" lang="zh-TW" altLang="en-US" smtClean="0"/>
              <a:t>按一下以編輯母片文字樣式</a:t>
            </a:r>
          </a:p>
        </p:txBody>
      </p:sp>
      <p:sp>
        <p:nvSpPr>
          <p:cNvPr id="8" name="矩形 7"/>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直線接點 8"/>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內容版面配置區 19"/>
          <p:cNvSpPr>
            <a:spLocks noGrp="1"/>
          </p:cNvSpPr>
          <p:nvPr>
            <p:ph sz="quarter" idx="1"/>
          </p:nvPr>
        </p:nvSpPr>
        <p:spPr>
          <a:xfrm>
            <a:off x="3124200" y="685800"/>
            <a:ext cx="5638800" cy="5410200"/>
          </a:xfrm>
        </p:spPr>
        <p:txBody>
          <a:bodyPr/>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10" name="橢圓 9"/>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橢圓 10"/>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投影片編號版面配置區 6"/>
          <p:cNvSpPr>
            <a:spLocks noGrp="1"/>
          </p:cNvSpPr>
          <p:nvPr>
            <p:ph type="sldNum" sz="quarter" idx="12"/>
          </p:nvPr>
        </p:nvSpPr>
        <p:spPr>
          <a:xfrm>
            <a:off x="1371600" y="312738"/>
            <a:ext cx="457200" cy="441325"/>
          </a:xfrm>
        </p:spPr>
        <p:txBody>
          <a:bodyPr/>
          <a:lstStyle>
            <a:lvl1pPr>
              <a:defRPr>
                <a:solidFill>
                  <a:schemeClr val="accent3">
                    <a:shade val="75000"/>
                  </a:schemeClr>
                </a:solidFill>
              </a:defRPr>
            </a:lvl1pPr>
          </a:lstStyle>
          <a:p>
            <a:fld id="{6945D0B9-6EF1-4812-A4A3-803F877BF4CF}" type="slidenum">
              <a:rPr lang="zh-TW" altLang="en-US" smtClean="0"/>
              <a:pPr/>
              <a:t>‹#›</a:t>
            </a:fld>
            <a:endParaRPr lang="zh-TW" altLang="en-US"/>
          </a:p>
        </p:txBody>
      </p:sp>
      <p:sp>
        <p:nvSpPr>
          <p:cNvPr id="21" name="矩形 20"/>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日期版面配置區 4"/>
          <p:cNvSpPr>
            <a:spLocks noGrp="1"/>
          </p:cNvSpPr>
          <p:nvPr>
            <p:ph type="dt" sz="half" idx="10"/>
          </p:nvPr>
        </p:nvSpPr>
        <p:spPr/>
        <p:txBody>
          <a:bodyPr/>
          <a:lstStyle/>
          <a:p>
            <a:fld id="{7F25C3E0-6828-4D5F-BAE6-D8F4FBEFB4B9}" type="datetimeFigureOut">
              <a:rPr lang="zh-TW" altLang="en-US" smtClean="0"/>
              <a:pPr/>
              <a:t>2015/2/25</a:t>
            </a:fld>
            <a:endParaRPr lang="zh-TW" altLang="en-US"/>
          </a:p>
        </p:txBody>
      </p:sp>
      <p:sp>
        <p:nvSpPr>
          <p:cNvPr id="6" name="頁尾版面配置區 5"/>
          <p:cNvSpPr>
            <a:spLocks noGrp="1"/>
          </p:cNvSpPr>
          <p:nvPr>
            <p:ph type="ftr" sz="quarter" idx="11"/>
          </p:nvPr>
        </p:nvSpPr>
        <p:spPr>
          <a:xfrm>
            <a:off x="301752" y="6410848"/>
            <a:ext cx="3383280" cy="365760"/>
          </a:xfrm>
        </p:spPr>
        <p:txBody>
          <a:bodyPr/>
          <a:lstStyle/>
          <a:p>
            <a:endParaRPr lang="zh-TW" alt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含標題的圖片">
    <p:spTree>
      <p:nvGrpSpPr>
        <p:cNvPr id="1" name=""/>
        <p:cNvGrpSpPr/>
        <p:nvPr/>
      </p:nvGrpSpPr>
      <p:grpSpPr>
        <a:xfrm>
          <a:off x="0" y="0"/>
          <a:ext cx="0" cy="0"/>
          <a:chOff x="0" y="0"/>
          <a:chExt cx="0" cy="0"/>
        </a:xfrm>
      </p:grpSpPr>
      <p:sp>
        <p:nvSpPr>
          <p:cNvPr id="21" name="直線接點 20"/>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9" name="矩形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矩形 15"/>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矩形 16"/>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矩形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0" name="矩形 19"/>
          <p:cNvSpPr>
            <a:spLocks noChangeArrowheads="1"/>
          </p:cNvSpPr>
          <p:nvPr/>
        </p:nvSpPr>
        <p:spPr bwMode="auto">
          <a:xfrm>
            <a:off x="152400" y="152400"/>
            <a:ext cx="8833104" cy="30175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矩形 7"/>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矩形 14"/>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橢圓 11"/>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橢圓 12"/>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投影片編號版面配置區 6"/>
          <p:cNvSpPr>
            <a:spLocks noGrp="1"/>
          </p:cNvSpPr>
          <p:nvPr>
            <p:ph type="sldNum" sz="quarter" idx="12"/>
          </p:nvPr>
        </p:nvSpPr>
        <p:spPr>
          <a:xfrm>
            <a:off x="1371600" y="312738"/>
            <a:ext cx="457200" cy="441325"/>
          </a:xfrm>
        </p:spPr>
        <p:txBody>
          <a:bodyPr/>
          <a:lstStyle/>
          <a:p>
            <a:fld id="{6945D0B9-6EF1-4812-A4A3-803F877BF4CF}" type="slidenum">
              <a:rPr lang="zh-TW" altLang="en-US" smtClean="0"/>
              <a:pPr/>
              <a:t>‹#›</a:t>
            </a:fld>
            <a:endParaRPr lang="zh-TW" altLang="en-US"/>
          </a:p>
        </p:txBody>
      </p:sp>
      <p:sp>
        <p:nvSpPr>
          <p:cNvPr id="2" name="標題 1"/>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kumimoji="0" lang="zh-TW" altLang="en-US" smtClean="0"/>
              <a:t>按一下以編輯母片標題樣式</a:t>
            </a:r>
            <a:endParaRPr kumimoji="0" lang="en-US"/>
          </a:p>
        </p:txBody>
      </p:sp>
      <p:sp>
        <p:nvSpPr>
          <p:cNvPr id="3" name="圖片版面配置區 2"/>
          <p:cNvSpPr>
            <a:spLocks noGrp="1"/>
          </p:cNvSpPr>
          <p:nvPr>
            <p:ph type="pic" idx="1"/>
          </p:nvPr>
        </p:nvSpPr>
        <p:spPr>
          <a:xfrm>
            <a:off x="3000375" y="609600"/>
            <a:ext cx="5867400" cy="4267200"/>
          </a:xfrm>
        </p:spPr>
        <p:txBody>
          <a:bodyPr/>
          <a:lstStyle>
            <a:lvl1pPr marL="0" indent="0">
              <a:buNone/>
              <a:defRPr sz="3200"/>
            </a:lvl1pPr>
          </a:lstStyle>
          <a:p>
            <a:r>
              <a:rPr kumimoji="0" lang="zh-TW" altLang="en-US" smtClean="0"/>
              <a:t>按一下圖示以新增圖片</a:t>
            </a:r>
            <a:endParaRPr kumimoji="0" lang="en-US" dirty="0"/>
          </a:p>
        </p:txBody>
      </p:sp>
      <p:sp>
        <p:nvSpPr>
          <p:cNvPr id="4" name="文字版面配置區 3"/>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eaLnBrk="1" latinLnBrk="0" hangingPunct="1"/>
            <a:r>
              <a:rPr kumimoji="0" lang="zh-TW" altLang="en-US" smtClean="0"/>
              <a:t>按一下以編輯母片文字樣式</a:t>
            </a:r>
          </a:p>
        </p:txBody>
      </p:sp>
      <p:sp>
        <p:nvSpPr>
          <p:cNvPr id="22" name="矩形 21"/>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日期版面配置區 4"/>
          <p:cNvSpPr>
            <a:spLocks noGrp="1"/>
          </p:cNvSpPr>
          <p:nvPr>
            <p:ph type="dt" sz="half" idx="10"/>
          </p:nvPr>
        </p:nvSpPr>
        <p:spPr>
          <a:xfrm>
            <a:off x="5788152" y="6404984"/>
            <a:ext cx="3044952" cy="365760"/>
          </a:xfrm>
        </p:spPr>
        <p:txBody>
          <a:bodyPr/>
          <a:lstStyle/>
          <a:p>
            <a:fld id="{7F25C3E0-6828-4D5F-BAE6-D8F4FBEFB4B9}" type="datetimeFigureOut">
              <a:rPr lang="zh-TW" altLang="en-US" smtClean="0"/>
              <a:pPr/>
              <a:t>2015/2/25</a:t>
            </a:fld>
            <a:endParaRPr lang="zh-TW" altLang="en-US"/>
          </a:p>
        </p:txBody>
      </p:sp>
      <p:sp>
        <p:nvSpPr>
          <p:cNvPr id="6" name="頁尾版面配置區 5"/>
          <p:cNvSpPr>
            <a:spLocks noGrp="1"/>
          </p:cNvSpPr>
          <p:nvPr>
            <p:ph type="ftr" sz="quarter" idx="11"/>
          </p:nvPr>
        </p:nvSpPr>
        <p:spPr>
          <a:xfrm>
            <a:off x="301752" y="6410848"/>
            <a:ext cx="3584448" cy="365760"/>
          </a:xfrm>
        </p:spPr>
        <p:txBody>
          <a:bodyPr/>
          <a:lstStyle/>
          <a:p>
            <a:endParaRPr lang="zh-TW"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 name="矩形 1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矩形 15"/>
          <p:cNvSpPr>
            <a:spLocks noChangeArrowheads="1"/>
          </p:cNvSpPr>
          <p:nvPr/>
        </p:nvSpPr>
        <p:spPr bwMode="white">
          <a:xfrm>
            <a:off x="0" y="0"/>
            <a:ext cx="9144000" cy="1393371"/>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矩形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矩形 18"/>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矩形 8"/>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日期版面配置區 13"/>
          <p:cNvSpPr>
            <a:spLocks noGrp="1"/>
          </p:cNvSpPr>
          <p:nvPr>
            <p:ph type="dt" sz="half" idx="2"/>
          </p:nvPr>
        </p:nvSpPr>
        <p:spPr>
          <a:xfrm>
            <a:off x="5791200" y="6404984"/>
            <a:ext cx="3044952" cy="365760"/>
          </a:xfrm>
          <a:prstGeom prst="rect">
            <a:avLst/>
          </a:prstGeom>
        </p:spPr>
        <p:txBody>
          <a:bodyPr vert="horz"/>
          <a:lstStyle>
            <a:lvl1pPr algn="r" eaLnBrk="1" latinLnBrk="0" hangingPunct="1">
              <a:defRPr kumimoji="0" sz="1400">
                <a:solidFill>
                  <a:srgbClr val="FFFFFF"/>
                </a:solidFill>
              </a:defRPr>
            </a:lvl1pPr>
          </a:lstStyle>
          <a:p>
            <a:fld id="{7F25C3E0-6828-4D5F-BAE6-D8F4FBEFB4B9}" type="datetimeFigureOut">
              <a:rPr lang="zh-TW" altLang="en-US" smtClean="0"/>
              <a:pPr/>
              <a:t>2015/2/25</a:t>
            </a:fld>
            <a:endParaRPr lang="zh-TW" altLang="en-US"/>
          </a:p>
        </p:txBody>
      </p:sp>
      <p:sp>
        <p:nvSpPr>
          <p:cNvPr id="3" name="頁尾版面配置區 2"/>
          <p:cNvSpPr>
            <a:spLocks noGrp="1"/>
          </p:cNvSpPr>
          <p:nvPr>
            <p:ph type="ftr" sz="quarter" idx="3"/>
          </p:nvPr>
        </p:nvSpPr>
        <p:spPr>
          <a:xfrm>
            <a:off x="304800" y="6410848"/>
            <a:ext cx="3581400" cy="365760"/>
          </a:xfrm>
          <a:prstGeom prst="rect">
            <a:avLst/>
          </a:prstGeom>
        </p:spPr>
        <p:txBody>
          <a:bodyPr vert="horz"/>
          <a:lstStyle>
            <a:lvl1pPr algn="l" eaLnBrk="1" latinLnBrk="0" hangingPunct="1">
              <a:defRPr kumimoji="0" sz="1200">
                <a:solidFill>
                  <a:srgbClr val="FFFFFF"/>
                </a:solidFill>
              </a:defRPr>
            </a:lvl1pPr>
          </a:lstStyle>
          <a:p>
            <a:endParaRPr lang="zh-TW" altLang="en-US"/>
          </a:p>
        </p:txBody>
      </p:sp>
      <p:sp>
        <p:nvSpPr>
          <p:cNvPr id="8" name="矩形 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直線接點 9"/>
          <p:cNvSpPr>
            <a:spLocks noChangeShapeType="1"/>
          </p:cNvSpPr>
          <p:nvPr/>
        </p:nvSpPr>
        <p:spPr bwMode="auto">
          <a:xfrm>
            <a:off x="152400" y="1276743"/>
            <a:ext cx="8833104"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2" name="橢圓 11"/>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橢圓 14"/>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投影片編號版面配置區 22"/>
          <p:cNvSpPr>
            <a:spLocks noGrp="1"/>
          </p:cNvSpPr>
          <p:nvPr>
            <p:ph type="sldNum" sz="quarter" idx="4"/>
          </p:nvPr>
        </p:nvSpPr>
        <p:spPr>
          <a:xfrm>
            <a:off x="4343400" y="1040174"/>
            <a:ext cx="457200" cy="441325"/>
          </a:xfrm>
          <a:prstGeom prst="rect">
            <a:avLst/>
          </a:prstGeom>
        </p:spPr>
        <p:txBody>
          <a:bodyPr vert="horz" lIns="45720" rIns="45720" anchor="ctr">
            <a:normAutofit/>
          </a:bodyPr>
          <a:lstStyle>
            <a:lvl1pPr algn="ctr" eaLnBrk="1" latinLnBrk="0" hangingPunct="1">
              <a:defRPr kumimoji="0" sz="1600">
                <a:solidFill>
                  <a:schemeClr val="accent3">
                    <a:shade val="75000"/>
                  </a:schemeClr>
                </a:solidFill>
              </a:defRPr>
            </a:lvl1pPr>
          </a:lstStyle>
          <a:p>
            <a:fld id="{6945D0B9-6EF1-4812-A4A3-803F877BF4CF}" type="slidenum">
              <a:rPr lang="zh-TW" altLang="en-US" smtClean="0"/>
              <a:pPr/>
              <a:t>‹#›</a:t>
            </a:fld>
            <a:endParaRPr lang="zh-TW" altLang="en-US"/>
          </a:p>
        </p:txBody>
      </p:sp>
      <p:sp>
        <p:nvSpPr>
          <p:cNvPr id="22" name="標題版面配置區 21"/>
          <p:cNvSpPr>
            <a:spLocks noGrp="1"/>
          </p:cNvSpPr>
          <p:nvPr>
            <p:ph type="title"/>
          </p:nvPr>
        </p:nvSpPr>
        <p:spPr>
          <a:xfrm>
            <a:off x="301752" y="228600"/>
            <a:ext cx="8534400" cy="758952"/>
          </a:xfrm>
          <a:prstGeom prst="rect">
            <a:avLst/>
          </a:prstGeom>
        </p:spPr>
        <p:txBody>
          <a:bodyPr vert="horz" anchor="b">
            <a:normAutofit/>
          </a:bodyPr>
          <a:lstStyle/>
          <a:p>
            <a:r>
              <a:rPr kumimoji="0" lang="zh-TW" altLang="en-US" smtClean="0"/>
              <a:t>按一下以編輯母片標題樣式</a:t>
            </a:r>
            <a:endParaRPr kumimoji="0" lang="en-US"/>
          </a:p>
        </p:txBody>
      </p:sp>
      <p:sp>
        <p:nvSpPr>
          <p:cNvPr id="13" name="文字版面配置區 12"/>
          <p:cNvSpPr>
            <a:spLocks noGrp="1"/>
          </p:cNvSpPr>
          <p:nvPr>
            <p:ph type="body" idx="1"/>
          </p:nvPr>
        </p:nvSpPr>
        <p:spPr>
          <a:xfrm>
            <a:off x="301752" y="1524000"/>
            <a:ext cx="8534400" cy="4599432"/>
          </a:xfrm>
          <a:prstGeom prst="rect">
            <a:avLst/>
          </a:prstGeom>
        </p:spPr>
        <p:txBody>
          <a:bodyPr vert="horz">
            <a:normAutofit/>
          </a:bodyPr>
          <a:lstStyle/>
          <a:p>
            <a:pPr lvl="0" eaLnBrk="1" latinLnBrk="0" hangingPunct="1"/>
            <a:r>
              <a:rPr kumimoji="0" lang="zh-TW" altLang="en-US" smtClean="0"/>
              <a:t>按一下以編輯母片文字樣式</a:t>
            </a:r>
          </a:p>
          <a:p>
            <a:pPr lvl="1" eaLnBrk="1" latinLnBrk="0" hangingPunct="1"/>
            <a:r>
              <a:rPr kumimoji="0" lang="zh-TW" altLang="en-US" smtClean="0"/>
              <a:t>第二層</a:t>
            </a:r>
          </a:p>
          <a:p>
            <a:pPr lvl="2" eaLnBrk="1" latinLnBrk="0" hangingPunct="1"/>
            <a:r>
              <a:rPr kumimoji="0" lang="zh-TW" altLang="en-US" smtClean="0"/>
              <a:t>第三層</a:t>
            </a:r>
          </a:p>
          <a:p>
            <a:pPr lvl="3" eaLnBrk="1" latinLnBrk="0" hangingPunct="1"/>
            <a:r>
              <a:rPr kumimoji="0" lang="zh-TW" altLang="en-US" smtClean="0"/>
              <a:t>第四層</a:t>
            </a:r>
          </a:p>
          <a:p>
            <a:pPr lvl="4" eaLnBrk="1" latinLnBrk="0" hangingPunct="1"/>
            <a:r>
              <a:rPr kumimoji="0" lang="zh-TW" altLang="en-US" smtClean="0"/>
              <a:t>第五層</a:t>
            </a:r>
            <a:endParaRPr kumimoji="0" lang="en-US"/>
          </a:p>
        </p:txBody>
      </p:sp>
    </p:spTree>
  </p:cSld>
  <p:clrMap bg1="lt1" tx1="dk1" bg2="lt2" tx2="dk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 id="2147483749" r:id="rId5"/>
    <p:sldLayoutId id="2147483750" r:id="rId6"/>
    <p:sldLayoutId id="2147483751" r:id="rId7"/>
    <p:sldLayoutId id="2147483752" r:id="rId8"/>
    <p:sldLayoutId id="2147483753" r:id="rId9"/>
    <p:sldLayoutId id="2147483754" r:id="rId10"/>
    <p:sldLayoutId id="2147483755" r:id="rId11"/>
  </p:sldLayoutIdLst>
  <p:txStyles>
    <p:titleStyle>
      <a:lvl1pPr algn="ctr" rtl="0" eaLnBrk="1" latinLnBrk="0" hangingPunct="1">
        <a:spcBef>
          <a:spcPct val="0"/>
        </a:spcBef>
        <a:buNone/>
        <a:defRPr kumimoji="0" sz="3300" kern="1200">
          <a:solidFill>
            <a:schemeClr val="accent3">
              <a:shade val="75000"/>
            </a:schemeClr>
          </a:solidFill>
          <a:latin typeface="+mj-lt"/>
          <a:ea typeface="+mj-ea"/>
          <a:cs typeface="+mj-cs"/>
        </a:defRPr>
      </a:lvl1pPr>
    </p:titleStyle>
    <p:bodyStyle>
      <a:lvl1pPr marL="274320" indent="-274320" algn="l" rtl="0"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l" rtl="0"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l" rtl="0"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l" rtl="0"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hyperlink" Target="https://1872.arte.gov.tw/index" TargetMode="External"/><Relationship Id="rId2" Type="http://schemas.openxmlformats.org/officeDocument/2006/relationships/hyperlink" Target="http://ed.arte.gov.tw/ch/Index/index.aspx" TargetMode="External"/><Relationship Id="rId1" Type="http://schemas.openxmlformats.org/officeDocument/2006/relationships/slideLayout" Target="../slideLayouts/slideLayout2.xml"/><Relationship Id="rId4" Type="http://schemas.openxmlformats.org/officeDocument/2006/relationships/hyperlink" Target="https://elearn.arte.gov.tw/" TargetMode="Externa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副標題 2"/>
          <p:cNvSpPr>
            <a:spLocks noGrp="1"/>
          </p:cNvSpPr>
          <p:nvPr>
            <p:ph type="subTitle" idx="1"/>
          </p:nvPr>
        </p:nvSpPr>
        <p:spPr>
          <a:xfrm>
            <a:off x="1547664" y="4149080"/>
            <a:ext cx="6400800" cy="720080"/>
          </a:xfrm>
        </p:spPr>
        <p:txBody>
          <a:bodyPr>
            <a:noAutofit/>
          </a:bodyPr>
          <a:lstStyle/>
          <a:p>
            <a:r>
              <a:rPr lang="zh-TW" altLang="en-US" sz="4000" dirty="0" smtClean="0"/>
              <a:t>報告人  陳玉明</a:t>
            </a:r>
            <a:endParaRPr lang="en-US" altLang="zh-TW" sz="4000" dirty="0" smtClean="0"/>
          </a:p>
          <a:p>
            <a:r>
              <a:rPr lang="en-US" altLang="zh-TW" sz="4000" dirty="0" smtClean="0"/>
              <a:t>104.02.25</a:t>
            </a:r>
            <a:endParaRPr lang="zh-TW" altLang="en-US" sz="4000" dirty="0"/>
          </a:p>
        </p:txBody>
      </p:sp>
      <p:sp>
        <p:nvSpPr>
          <p:cNvPr id="2" name="標題 1"/>
          <p:cNvSpPr>
            <a:spLocks noGrp="1"/>
          </p:cNvSpPr>
          <p:nvPr>
            <p:ph type="ctrTitle"/>
          </p:nvPr>
        </p:nvSpPr>
        <p:spPr>
          <a:xfrm>
            <a:off x="685800" y="381000"/>
            <a:ext cx="7772400" cy="1607840"/>
          </a:xfrm>
        </p:spPr>
        <p:txBody>
          <a:bodyPr>
            <a:normAutofit/>
          </a:bodyPr>
          <a:lstStyle/>
          <a:p>
            <a:r>
              <a:rPr lang="en-US" altLang="zh-TW" b="1" dirty="0">
                <a:latin typeface="+mj-ea"/>
              </a:rPr>
              <a:t>103</a:t>
            </a:r>
            <a:r>
              <a:rPr lang="zh-TW" altLang="zh-TW" b="1" dirty="0">
                <a:latin typeface="+mj-ea"/>
              </a:rPr>
              <a:t>學年第</a:t>
            </a:r>
            <a:r>
              <a:rPr lang="en-US" altLang="zh-TW" b="1" dirty="0">
                <a:latin typeface="+mj-ea"/>
              </a:rPr>
              <a:t>2</a:t>
            </a:r>
            <a:r>
              <a:rPr lang="zh-TW" altLang="zh-TW" b="1" dirty="0">
                <a:latin typeface="+mj-ea"/>
              </a:rPr>
              <a:t>次</a:t>
            </a:r>
            <a:r>
              <a:rPr lang="zh-TW" altLang="zh-TW" b="1" dirty="0"/>
              <a:t>中小學校長</a:t>
            </a:r>
            <a:r>
              <a:rPr lang="zh-TW" altLang="zh-TW" b="1" dirty="0" smtClean="0"/>
              <a:t>會議</a:t>
            </a:r>
            <a:r>
              <a:rPr lang="zh-TW" altLang="en-US" b="1" dirty="0" smtClean="0"/>
              <a:t>         </a:t>
            </a:r>
            <a:r>
              <a:rPr lang="zh-TW" altLang="zh-TW" b="1" dirty="0" smtClean="0"/>
              <a:t>政策</a:t>
            </a:r>
            <a:r>
              <a:rPr lang="zh-TW" altLang="zh-TW" b="1" dirty="0"/>
              <a:t>說明</a:t>
            </a:r>
            <a:endParaRPr lang="zh-TW" altLang="en-US" b="1"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內容版面配置區 3" descr="C:\Documents and Settings\User\桌面\104-1局處長會議\專題報告\(專題報告2-1)\投影片15.JPG"/>
          <p:cNvPicPr>
            <a:picLocks noGrp="1"/>
          </p:cNvPicPr>
          <p:nvPr>
            <p:ph sz="quarter" idx="1"/>
          </p:nvPr>
        </p:nvPicPr>
        <p:blipFill>
          <a:blip r:embed="rId2" cstate="print"/>
          <a:srcRect/>
          <a:stretch>
            <a:fillRect/>
          </a:stretch>
        </p:blipFill>
        <p:spPr bwMode="auto">
          <a:xfrm>
            <a:off x="0" y="0"/>
            <a:ext cx="9144000" cy="6858000"/>
          </a:xfrm>
          <a:prstGeom prst="rect">
            <a:avLst/>
          </a:prstGeom>
          <a:noFill/>
          <a:ln w="9525">
            <a:solidFill>
              <a:schemeClr val="tx1"/>
            </a:solidFill>
            <a:miter lim="800000"/>
            <a:headEnd/>
            <a:tailEnd/>
          </a:ln>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內容版面配置區 3" descr="C:\Documents and Settings\User\桌面\104-1局處長會議\專題報告\(專題報告2-1)\投影片16.JPG"/>
          <p:cNvPicPr>
            <a:picLocks noGrp="1"/>
          </p:cNvPicPr>
          <p:nvPr>
            <p:ph sz="quarter" idx="1"/>
          </p:nvPr>
        </p:nvPicPr>
        <p:blipFill>
          <a:blip r:embed="rId2" cstate="print"/>
          <a:srcRect/>
          <a:stretch>
            <a:fillRect/>
          </a:stretch>
        </p:blipFill>
        <p:spPr bwMode="auto">
          <a:xfrm>
            <a:off x="0" y="0"/>
            <a:ext cx="9143999" cy="6858000"/>
          </a:xfrm>
          <a:prstGeom prst="rect">
            <a:avLst/>
          </a:prstGeom>
          <a:noFill/>
          <a:ln w="9525">
            <a:solidFill>
              <a:schemeClr val="tx1"/>
            </a:solidFill>
            <a:miter lim="800000"/>
            <a:headEnd/>
            <a:tailEnd/>
          </a:ln>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內容版面配置區 3" descr="C:\Documents and Settings\User\桌面\104-1局處長會議\專題報告\(專題報告2-1)\投影片17.JPG"/>
          <p:cNvPicPr>
            <a:picLocks noGrp="1"/>
          </p:cNvPicPr>
          <p:nvPr>
            <p:ph sz="quarter" idx="1"/>
          </p:nvPr>
        </p:nvPicPr>
        <p:blipFill>
          <a:blip r:embed="rId2" cstate="print"/>
          <a:srcRect/>
          <a:stretch>
            <a:fillRect/>
          </a:stretch>
        </p:blipFill>
        <p:spPr bwMode="auto">
          <a:xfrm>
            <a:off x="0" y="0"/>
            <a:ext cx="9144000" cy="6858000"/>
          </a:xfrm>
          <a:prstGeom prst="rect">
            <a:avLst/>
          </a:prstGeom>
          <a:noFill/>
          <a:ln w="9525">
            <a:solidFill>
              <a:schemeClr val="tx1"/>
            </a:solidFill>
            <a:miter lim="800000"/>
            <a:headEnd/>
            <a:tailEnd/>
          </a:ln>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b="1" dirty="0" smtClean="0"/>
              <a:t>（六）、</a:t>
            </a:r>
            <a:r>
              <a:rPr lang="zh-TW" altLang="zh-TW" b="1" dirty="0" smtClean="0"/>
              <a:t>精緻教師專業發展評鑑</a:t>
            </a:r>
            <a:endParaRPr lang="zh-TW" altLang="en-US" b="1" dirty="0"/>
          </a:p>
        </p:txBody>
      </p:sp>
      <p:pic>
        <p:nvPicPr>
          <p:cNvPr id="4" name="內容版面配置區 3" descr="C:\Documents and Settings\User\桌面\104-1局處長會議\專題報告\(專題報告2-1)\投影片28.JPG"/>
          <p:cNvPicPr>
            <a:picLocks noGrp="1"/>
          </p:cNvPicPr>
          <p:nvPr>
            <p:ph sz="quarter" idx="1"/>
          </p:nvPr>
        </p:nvPicPr>
        <p:blipFill>
          <a:blip r:embed="rId2" cstate="print"/>
          <a:stretch>
            <a:fillRect/>
          </a:stretch>
        </p:blipFill>
        <p:spPr bwMode="auto">
          <a:xfrm>
            <a:off x="107504" y="1340768"/>
            <a:ext cx="8568952" cy="5256584"/>
          </a:xfrm>
          <a:prstGeom prst="rect">
            <a:avLst/>
          </a:prstGeom>
          <a:noFill/>
          <a:ln w="9525">
            <a:solidFill>
              <a:schemeClr val="tx1"/>
            </a:solidFill>
            <a:miter lim="800000"/>
            <a:headEnd/>
            <a:tailEnd/>
          </a:ln>
        </p:spPr>
      </p:pic>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r>
              <a:rPr lang="zh-TW" altLang="en-US" b="1" dirty="0" smtClean="0"/>
              <a:t>（七）、</a:t>
            </a:r>
            <a:r>
              <a:rPr lang="zh-TW" altLang="zh-TW" b="1" dirty="0" smtClean="0"/>
              <a:t>美感教育種子學校遴選及觀摩</a:t>
            </a:r>
            <a:endParaRPr lang="zh-TW" altLang="en-US" b="1" dirty="0"/>
          </a:p>
        </p:txBody>
      </p:sp>
      <p:pic>
        <p:nvPicPr>
          <p:cNvPr id="4" name="內容版面配置區 3" descr="C:\Documents and Settings\User\桌面\104-1局處長會議\專題報告\(專題報告2-1)\投影片31.JPG"/>
          <p:cNvPicPr>
            <a:picLocks noGrp="1"/>
          </p:cNvPicPr>
          <p:nvPr>
            <p:ph sz="quarter" idx="1"/>
          </p:nvPr>
        </p:nvPicPr>
        <p:blipFill>
          <a:blip r:embed="rId2" cstate="print"/>
          <a:stretch>
            <a:fillRect/>
          </a:stretch>
        </p:blipFill>
        <p:spPr bwMode="auto">
          <a:xfrm>
            <a:off x="539552" y="1527174"/>
            <a:ext cx="7848872" cy="4998169"/>
          </a:xfrm>
          <a:prstGeom prst="rect">
            <a:avLst/>
          </a:prstGeom>
          <a:noFill/>
          <a:ln w="9525">
            <a:solidFill>
              <a:schemeClr val="tx1"/>
            </a:solidFill>
            <a:miter lim="800000"/>
            <a:headEnd/>
            <a:tailEnd/>
          </a:ln>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內容版面配置區 3" descr="C:\Documents and Settings\User\桌面\104-1局處長會議\專題報告\(專題報告2-1)\投影片32.JPG"/>
          <p:cNvPicPr>
            <a:picLocks noGrp="1"/>
          </p:cNvPicPr>
          <p:nvPr>
            <p:ph sz="quarter" idx="1"/>
          </p:nvPr>
        </p:nvPicPr>
        <p:blipFill>
          <a:blip r:embed="rId2" cstate="print"/>
          <a:srcRect/>
          <a:stretch>
            <a:fillRect/>
          </a:stretch>
        </p:blipFill>
        <p:spPr bwMode="auto">
          <a:xfrm>
            <a:off x="0" y="0"/>
            <a:ext cx="9143999" cy="6858000"/>
          </a:xfrm>
          <a:prstGeom prst="rect">
            <a:avLst/>
          </a:prstGeom>
          <a:noFill/>
          <a:ln w="9525">
            <a:solidFill>
              <a:schemeClr val="tx1"/>
            </a:solidFill>
            <a:miter lim="800000"/>
            <a:headEnd/>
            <a:tailEnd/>
          </a:ln>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b="1" dirty="0" smtClean="0"/>
              <a:t>善用藝術教育相關網路資源</a:t>
            </a:r>
            <a:endParaRPr lang="zh-TW" altLang="en-US" b="1" dirty="0"/>
          </a:p>
        </p:txBody>
      </p:sp>
      <p:sp>
        <p:nvSpPr>
          <p:cNvPr id="3" name="內容版面配置區 2"/>
          <p:cNvSpPr>
            <a:spLocks noGrp="1"/>
          </p:cNvSpPr>
          <p:nvPr>
            <p:ph sz="quarter" idx="1"/>
          </p:nvPr>
        </p:nvSpPr>
        <p:spPr/>
        <p:txBody>
          <a:bodyPr>
            <a:noAutofit/>
          </a:bodyPr>
          <a:lstStyle/>
          <a:p>
            <a:r>
              <a:rPr lang="zh-TW" altLang="en-US" sz="3000" b="1" dirty="0" smtClean="0">
                <a:latin typeface="+mj-ea"/>
                <a:ea typeface="+mj-ea"/>
              </a:rPr>
              <a:t>請</a:t>
            </a:r>
            <a:r>
              <a:rPr lang="zh-TW" altLang="zh-TW" sz="3000" b="1" dirty="0" smtClean="0">
                <a:latin typeface="+mj-ea"/>
                <a:ea typeface="+mj-ea"/>
              </a:rPr>
              <a:t>學校善用「臺灣藝術教育網</a:t>
            </a:r>
            <a:r>
              <a:rPr lang="zh-TW" altLang="zh-TW" sz="3000" dirty="0" smtClean="0">
                <a:latin typeface="+mj-ea"/>
                <a:ea typeface="+mj-ea"/>
              </a:rPr>
              <a:t>（網址：</a:t>
            </a:r>
            <a:r>
              <a:rPr lang="en-US" altLang="zh-TW" sz="3000" dirty="0" smtClean="0">
                <a:latin typeface="+mj-ea"/>
                <a:ea typeface="+mj-ea"/>
                <a:hlinkClick r:id="rId2"/>
              </a:rPr>
              <a:t>http://ed.arte.gov.tw/ch/Index/index.aspx</a:t>
            </a:r>
            <a:r>
              <a:rPr lang="zh-TW" altLang="zh-TW" sz="3000" dirty="0" smtClean="0">
                <a:latin typeface="+mj-ea"/>
                <a:ea typeface="+mj-ea"/>
              </a:rPr>
              <a:t>）</a:t>
            </a:r>
            <a:r>
              <a:rPr lang="zh-TW" altLang="zh-TW" sz="3000" b="1" dirty="0" smtClean="0">
                <a:latin typeface="+mj-ea"/>
                <a:ea typeface="+mj-ea"/>
              </a:rPr>
              <a:t>」</a:t>
            </a:r>
            <a:endParaRPr lang="en-US" altLang="zh-TW" sz="3000" b="1" dirty="0" smtClean="0">
              <a:latin typeface="+mj-ea"/>
              <a:ea typeface="+mj-ea"/>
            </a:endParaRPr>
          </a:p>
          <a:p>
            <a:r>
              <a:rPr lang="zh-TW" altLang="zh-TW" sz="3000" dirty="0" smtClean="0">
                <a:latin typeface="+mj-ea"/>
                <a:ea typeface="+mj-ea"/>
              </a:rPr>
              <a:t>臺灣藝術教育網</a:t>
            </a:r>
            <a:r>
              <a:rPr lang="en-US" altLang="zh-TW" sz="3000" dirty="0" smtClean="0">
                <a:latin typeface="+mj-ea"/>
                <a:ea typeface="+mj-ea"/>
              </a:rPr>
              <a:t>Web App</a:t>
            </a:r>
            <a:r>
              <a:rPr lang="zh-TW" altLang="zh-TW" sz="3000" dirty="0" smtClean="0">
                <a:latin typeface="+mj-ea"/>
                <a:ea typeface="+mj-ea"/>
              </a:rPr>
              <a:t>及</a:t>
            </a:r>
            <a:r>
              <a:rPr lang="en-US" altLang="zh-TW" sz="3000" dirty="0" err="1" smtClean="0">
                <a:latin typeface="+mj-ea"/>
                <a:ea typeface="+mj-ea"/>
              </a:rPr>
              <a:t>QRcode</a:t>
            </a:r>
            <a:r>
              <a:rPr lang="zh-TW" altLang="zh-TW" sz="3000" dirty="0" smtClean="0">
                <a:latin typeface="+mj-ea"/>
                <a:ea typeface="+mj-ea"/>
              </a:rPr>
              <a:t>，提供智慧型手機使用者第一手藝術教育資訊查詢。</a:t>
            </a:r>
            <a:endParaRPr lang="en-US" altLang="zh-TW" sz="3000" dirty="0" smtClean="0">
              <a:latin typeface="+mj-ea"/>
              <a:ea typeface="+mj-ea"/>
            </a:endParaRPr>
          </a:p>
          <a:p>
            <a:r>
              <a:rPr lang="zh-TW" altLang="zh-TW" sz="3000" dirty="0" smtClean="0">
                <a:latin typeface="+mj-ea"/>
                <a:ea typeface="+mj-ea"/>
              </a:rPr>
              <a:t>藝拍即合（網址：</a:t>
            </a:r>
            <a:r>
              <a:rPr lang="en-US" altLang="zh-TW" sz="3000" dirty="0" smtClean="0">
                <a:latin typeface="+mj-ea"/>
                <a:ea typeface="+mj-ea"/>
                <a:hlinkClick r:id="rId3"/>
              </a:rPr>
              <a:t>https://1872.arte.gov.tw/index</a:t>
            </a:r>
            <a:r>
              <a:rPr lang="zh-TW" altLang="zh-TW" sz="3000" dirty="0" smtClean="0">
                <a:latin typeface="+mj-ea"/>
                <a:ea typeface="+mj-ea"/>
              </a:rPr>
              <a:t>）</a:t>
            </a:r>
            <a:endParaRPr lang="en-US" altLang="zh-TW" sz="3000" dirty="0" smtClean="0">
              <a:latin typeface="+mj-ea"/>
              <a:ea typeface="+mj-ea"/>
            </a:endParaRPr>
          </a:p>
          <a:p>
            <a:r>
              <a:rPr lang="zh-TW" altLang="zh-TW" sz="3000" dirty="0" smtClean="0">
                <a:latin typeface="+mj-ea"/>
                <a:ea typeface="+mj-ea"/>
              </a:rPr>
              <a:t>網路藝學園（網址：</a:t>
            </a:r>
            <a:r>
              <a:rPr lang="en-US" altLang="zh-TW" sz="3000" dirty="0" smtClean="0">
                <a:latin typeface="+mj-ea"/>
                <a:ea typeface="+mj-ea"/>
                <a:hlinkClick r:id="rId4"/>
              </a:rPr>
              <a:t>https://elearn.arte.gov.tw/</a:t>
            </a:r>
            <a:r>
              <a:rPr lang="zh-TW" altLang="zh-TW" sz="3000" dirty="0" smtClean="0">
                <a:latin typeface="+mj-ea"/>
                <a:ea typeface="+mj-ea"/>
              </a:rPr>
              <a:t>）</a:t>
            </a:r>
            <a:endParaRPr lang="en-US" altLang="zh-TW" sz="3000" dirty="0" smtClean="0">
              <a:latin typeface="+mj-ea"/>
              <a:ea typeface="+mj-ea"/>
            </a:endParaRPr>
          </a:p>
          <a:p>
            <a:r>
              <a:rPr lang="zh-TW" altLang="en-US" sz="3000" dirty="0" smtClean="0">
                <a:latin typeface="+mj-ea"/>
                <a:ea typeface="+mj-ea"/>
              </a:rPr>
              <a:t>＝＞校外教學、終身教育、教學分享</a:t>
            </a:r>
            <a:endParaRPr lang="zh-TW" altLang="en-US" sz="3000" dirty="0">
              <a:latin typeface="+mj-ea"/>
              <a:ea typeface="+mj-ea"/>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b="1" dirty="0" smtClean="0"/>
              <a:t>三、</a:t>
            </a:r>
            <a:r>
              <a:rPr lang="zh-TW" altLang="zh-TW" b="1" dirty="0" smtClean="0"/>
              <a:t>落實家庭教育法</a:t>
            </a:r>
            <a:r>
              <a:rPr lang="zh-TW" altLang="en-US" b="1" dirty="0" smtClean="0"/>
              <a:t>（</a:t>
            </a:r>
            <a:r>
              <a:rPr lang="en-US" altLang="zh-TW" b="1" dirty="0" smtClean="0"/>
              <a:t>1</a:t>
            </a:r>
            <a:r>
              <a:rPr lang="zh-TW" altLang="en-US" b="1" dirty="0" smtClean="0"/>
              <a:t>）</a:t>
            </a:r>
            <a:endParaRPr lang="zh-TW" altLang="en-US" dirty="0"/>
          </a:p>
        </p:txBody>
      </p:sp>
      <p:sp>
        <p:nvSpPr>
          <p:cNvPr id="3" name="內容版面配置區 2"/>
          <p:cNvSpPr>
            <a:spLocks noGrp="1"/>
          </p:cNvSpPr>
          <p:nvPr>
            <p:ph sz="quarter" idx="1"/>
          </p:nvPr>
        </p:nvSpPr>
        <p:spPr/>
        <p:txBody>
          <a:bodyPr>
            <a:normAutofit/>
          </a:bodyPr>
          <a:lstStyle/>
          <a:p>
            <a:r>
              <a:rPr lang="zh-TW" altLang="zh-TW" sz="3200" dirty="0" smtClean="0">
                <a:latin typeface="+mj-ea"/>
                <a:ea typeface="+mj-ea"/>
              </a:rPr>
              <a:t>學校每學年應在正式課程外實施</a:t>
            </a:r>
            <a:r>
              <a:rPr lang="en-US" altLang="zh-TW" sz="3200" dirty="0" smtClean="0">
                <a:latin typeface="+mj-ea"/>
                <a:ea typeface="+mj-ea"/>
              </a:rPr>
              <a:t>4</a:t>
            </a:r>
            <a:r>
              <a:rPr lang="zh-TW" altLang="zh-TW" sz="3200" dirty="0" smtClean="0">
                <a:latin typeface="+mj-ea"/>
                <a:ea typeface="+mj-ea"/>
              </a:rPr>
              <a:t>小時以上家庭教育課程及活動，並應會同家長會辦理親職教育。</a:t>
            </a:r>
            <a:endParaRPr lang="en-US" altLang="zh-TW" sz="3200" dirty="0" smtClean="0">
              <a:latin typeface="+mj-ea"/>
              <a:ea typeface="+mj-ea"/>
            </a:endParaRPr>
          </a:p>
          <a:p>
            <a:r>
              <a:rPr lang="zh-TW" altLang="zh-TW" sz="3200" dirty="0" smtClean="0">
                <a:latin typeface="+mj-ea"/>
                <a:ea typeface="+mj-ea"/>
              </a:rPr>
              <a:t>應依學生身心發展、家庭狀況、學校人力、物力，結合社區資源為之，並於學校行事曆載明。</a:t>
            </a:r>
            <a:endParaRPr lang="en-US" altLang="zh-TW" sz="3200" dirty="0" smtClean="0">
              <a:latin typeface="+mj-ea"/>
              <a:ea typeface="+mj-ea"/>
            </a:endParaRPr>
          </a:p>
          <a:p>
            <a:r>
              <a:rPr lang="zh-TW" altLang="en-US" sz="3200" dirty="0" smtClean="0">
                <a:latin typeface="+mj-ea"/>
                <a:ea typeface="+mj-ea"/>
              </a:rPr>
              <a:t>應</a:t>
            </a:r>
            <a:r>
              <a:rPr lang="zh-TW" altLang="zh-TW" sz="3200" dirty="0" smtClean="0">
                <a:latin typeface="+mj-ea"/>
                <a:ea typeface="+mj-ea"/>
              </a:rPr>
              <a:t>落實對重大違規事件或特殊行為之學生家長等，提供家庭教育諮商或輔導工作。</a:t>
            </a:r>
            <a:endParaRPr lang="zh-TW" altLang="en-US" sz="3200" dirty="0">
              <a:latin typeface="+mj-ea"/>
              <a:ea typeface="+mj-ea"/>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b="1" dirty="0" smtClean="0"/>
              <a:t>三、</a:t>
            </a:r>
            <a:r>
              <a:rPr lang="zh-TW" altLang="zh-TW" b="1" dirty="0" smtClean="0"/>
              <a:t>落實家庭教育法</a:t>
            </a:r>
            <a:r>
              <a:rPr lang="zh-TW" altLang="en-US" b="1" dirty="0" smtClean="0"/>
              <a:t>（</a:t>
            </a:r>
            <a:r>
              <a:rPr lang="en-US" altLang="zh-TW" b="1" dirty="0" smtClean="0"/>
              <a:t>2</a:t>
            </a:r>
            <a:r>
              <a:rPr lang="zh-TW" altLang="en-US" b="1" dirty="0" smtClean="0"/>
              <a:t>）</a:t>
            </a:r>
            <a:endParaRPr lang="zh-TW" altLang="en-US" dirty="0"/>
          </a:p>
        </p:txBody>
      </p:sp>
      <p:sp>
        <p:nvSpPr>
          <p:cNvPr id="3" name="內容版面配置區 2"/>
          <p:cNvSpPr>
            <a:spLocks noGrp="1"/>
          </p:cNvSpPr>
          <p:nvPr>
            <p:ph sz="quarter" idx="1"/>
          </p:nvPr>
        </p:nvSpPr>
        <p:spPr/>
        <p:txBody>
          <a:bodyPr>
            <a:noAutofit/>
          </a:bodyPr>
          <a:lstStyle/>
          <a:p>
            <a:r>
              <a:rPr lang="zh-TW" altLang="zh-TW" sz="2800" dirty="0" smtClean="0">
                <a:latin typeface="+mj-ea"/>
                <a:ea typeface="+mj-ea"/>
              </a:rPr>
              <a:t>對有重大違規事件或特殊行為之學生家長或監護人等，提供家庭教育諮商或輔導課程，經書面通知三次以上未出席者，得委託推展家庭教育機構、團體進行訪視。</a:t>
            </a:r>
            <a:endParaRPr lang="en-US" altLang="zh-TW" sz="2800" dirty="0" smtClean="0">
              <a:latin typeface="+mj-ea"/>
              <a:ea typeface="+mj-ea"/>
            </a:endParaRPr>
          </a:p>
          <a:p>
            <a:r>
              <a:rPr lang="zh-TW" altLang="zh-TW" sz="2800" dirty="0" smtClean="0">
                <a:latin typeface="+mj-ea"/>
                <a:ea typeface="+mj-ea"/>
              </a:rPr>
              <a:t>鼓勵</a:t>
            </a:r>
            <a:r>
              <a:rPr lang="zh-TW" altLang="en-US" sz="2800" dirty="0" smtClean="0">
                <a:latin typeface="+mj-ea"/>
                <a:ea typeface="+mj-ea"/>
              </a:rPr>
              <a:t>教師及輔導教師</a:t>
            </a:r>
            <a:r>
              <a:rPr lang="zh-TW" altLang="zh-TW" sz="2800" dirty="0" smtClean="0">
                <a:latin typeface="+mj-ea"/>
                <a:ea typeface="+mj-ea"/>
              </a:rPr>
              <a:t>參與家庭教育中心開設之家庭教育增能講座研習，以增強渠等家庭教育專業知能，俾提供個案學生及其家長或監護人等有關家庭教育諮商或輔導課程，以協助輔導學生改善偏差行為。</a:t>
            </a:r>
            <a:endParaRPr lang="en-US" altLang="zh-TW" sz="2800" dirty="0" smtClean="0">
              <a:latin typeface="+mj-ea"/>
              <a:ea typeface="+mj-ea"/>
            </a:endParaRPr>
          </a:p>
          <a:p>
            <a:r>
              <a:rPr lang="zh-TW" altLang="zh-TW" sz="2800" dirty="0" smtClean="0">
                <a:latin typeface="+mj-ea"/>
                <a:ea typeface="+mj-ea"/>
              </a:rPr>
              <a:t>輔導教師及專任專業輔導人員各次增能進修研習或工作會議中，持續宣導對家庭教育法規定之認知，並宣達上開人員</a:t>
            </a:r>
            <a:r>
              <a:rPr lang="zh-TW" altLang="zh-TW" sz="2800" b="1" dirty="0" smtClean="0">
                <a:latin typeface="+mj-ea"/>
                <a:ea typeface="+mj-ea"/>
              </a:rPr>
              <a:t>每年應至少達成</a:t>
            </a:r>
            <a:r>
              <a:rPr lang="en-US" altLang="zh-TW" sz="2800" b="1" dirty="0" smtClean="0">
                <a:latin typeface="+mj-ea"/>
                <a:ea typeface="+mj-ea"/>
              </a:rPr>
              <a:t>4</a:t>
            </a:r>
            <a:r>
              <a:rPr lang="zh-TW" altLang="zh-TW" sz="2800" b="1" dirty="0" smtClean="0">
                <a:latin typeface="+mj-ea"/>
                <a:ea typeface="+mj-ea"/>
              </a:rPr>
              <a:t>小時家庭教育進修課程</a:t>
            </a:r>
            <a:r>
              <a:rPr lang="zh-TW" altLang="zh-TW" sz="2800" dirty="0" smtClean="0">
                <a:latin typeface="+mj-ea"/>
                <a:ea typeface="+mj-ea"/>
              </a:rPr>
              <a:t>。</a:t>
            </a:r>
            <a:endParaRPr lang="zh-TW" altLang="en-US" sz="2800" dirty="0">
              <a:latin typeface="+mj-ea"/>
              <a:ea typeface="+mj-ea"/>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b="1" dirty="0" smtClean="0"/>
              <a:t>四、</a:t>
            </a:r>
            <a:r>
              <a:rPr lang="zh-TW" altLang="zh-TW" b="1" dirty="0" smtClean="0"/>
              <a:t>落實環境教育法</a:t>
            </a:r>
            <a:endParaRPr lang="zh-TW" altLang="en-US" b="1" dirty="0"/>
          </a:p>
        </p:txBody>
      </p:sp>
      <p:sp>
        <p:nvSpPr>
          <p:cNvPr id="3" name="內容版面配置區 2"/>
          <p:cNvSpPr>
            <a:spLocks noGrp="1"/>
          </p:cNvSpPr>
          <p:nvPr>
            <p:ph sz="quarter" idx="1"/>
          </p:nvPr>
        </p:nvSpPr>
        <p:spPr>
          <a:xfrm>
            <a:off x="467544" y="1268760"/>
            <a:ext cx="8229600" cy="5141168"/>
          </a:xfrm>
        </p:spPr>
        <p:txBody>
          <a:bodyPr>
            <a:normAutofit fontScale="92500" lnSpcReduction="10000"/>
          </a:bodyPr>
          <a:lstStyle/>
          <a:p>
            <a:r>
              <a:rPr lang="zh-TW" altLang="zh-TW" dirty="0" smtClean="0">
                <a:latin typeface="+mj-ea"/>
                <a:ea typeface="+mj-ea"/>
              </a:rPr>
              <a:t>機關、公營事業機構、學校及政府捐助基金累計超過</a:t>
            </a:r>
            <a:r>
              <a:rPr lang="en-US" altLang="zh-TW" dirty="0" smtClean="0">
                <a:latin typeface="+mj-ea"/>
                <a:ea typeface="+mj-ea"/>
              </a:rPr>
              <a:t>50%</a:t>
            </a:r>
            <a:r>
              <a:rPr lang="zh-TW" altLang="zh-TW" dirty="0" smtClean="0">
                <a:latin typeface="+mj-ea"/>
                <a:ea typeface="+mj-ea"/>
              </a:rPr>
              <a:t>之財團法人，應指定人員推廣環境教育。前項學校所指定之人員，應自本法施行之日起</a:t>
            </a:r>
            <a:r>
              <a:rPr lang="en-US" altLang="zh-TW" dirty="0" smtClean="0">
                <a:solidFill>
                  <a:srgbClr val="FF0000"/>
                </a:solidFill>
                <a:latin typeface="+mj-ea"/>
                <a:ea typeface="+mj-ea"/>
              </a:rPr>
              <a:t>5</a:t>
            </a:r>
            <a:r>
              <a:rPr lang="zh-TW" altLang="zh-TW" dirty="0" smtClean="0">
                <a:solidFill>
                  <a:srgbClr val="FF0000"/>
                </a:solidFill>
                <a:latin typeface="+mj-ea"/>
                <a:ea typeface="+mj-ea"/>
              </a:rPr>
              <a:t>年內</a:t>
            </a:r>
            <a:r>
              <a:rPr lang="zh-TW" altLang="zh-TW" dirty="0" smtClean="0">
                <a:latin typeface="+mj-ea"/>
                <a:ea typeface="+mj-ea"/>
              </a:rPr>
              <a:t>，依第</a:t>
            </a:r>
            <a:r>
              <a:rPr lang="en-US" altLang="zh-TW" dirty="0" smtClean="0">
                <a:latin typeface="+mj-ea"/>
                <a:ea typeface="+mj-ea"/>
              </a:rPr>
              <a:t>10</a:t>
            </a:r>
            <a:r>
              <a:rPr lang="zh-TW" altLang="zh-TW" dirty="0" smtClean="0">
                <a:latin typeface="+mj-ea"/>
                <a:ea typeface="+mj-ea"/>
              </a:rPr>
              <a:t>條規定取得認證。</a:t>
            </a:r>
            <a:r>
              <a:rPr lang="zh-TW" altLang="en-US" dirty="0" smtClean="0">
                <a:latin typeface="+mj-ea"/>
                <a:ea typeface="+mj-ea"/>
              </a:rPr>
              <a:t>（</a:t>
            </a:r>
            <a:r>
              <a:rPr lang="zh-TW" altLang="zh-TW" dirty="0" smtClean="0">
                <a:latin typeface="+mj-ea"/>
                <a:ea typeface="+mj-ea"/>
              </a:rPr>
              <a:t>環教法</a:t>
            </a:r>
            <a:r>
              <a:rPr lang="en-US" altLang="zh-TW" dirty="0" smtClean="0">
                <a:latin typeface="+mj-ea"/>
                <a:ea typeface="+mj-ea"/>
              </a:rPr>
              <a:t>18 </a:t>
            </a:r>
            <a:r>
              <a:rPr lang="zh-TW" altLang="en-US" dirty="0" smtClean="0">
                <a:latin typeface="+mj-ea"/>
                <a:ea typeface="+mj-ea"/>
              </a:rPr>
              <a:t>）</a:t>
            </a:r>
          </a:p>
          <a:p>
            <a:r>
              <a:rPr lang="zh-TW" altLang="zh-TW" dirty="0" smtClean="0">
                <a:latin typeface="+mj-ea"/>
                <a:ea typeface="+mj-ea"/>
              </a:rPr>
              <a:t>未依前項規定取得認證者，各級主管機關及中央目的事業主管機關不得補助其環境教育相關經費。</a:t>
            </a:r>
            <a:endParaRPr lang="en-US" altLang="zh-TW" dirty="0" smtClean="0">
              <a:latin typeface="+mj-ea"/>
              <a:ea typeface="+mj-ea"/>
            </a:endParaRPr>
          </a:p>
          <a:p>
            <a:r>
              <a:rPr lang="zh-TW" altLang="zh-TW" dirty="0" smtClean="0">
                <a:latin typeface="+mj-ea"/>
                <a:ea typeface="+mj-ea"/>
              </a:rPr>
              <a:t>花蓮縣</a:t>
            </a:r>
            <a:r>
              <a:rPr lang="zh-TW" altLang="zh-TW" b="1" dirty="0" smtClean="0">
                <a:latin typeface="+mj-ea"/>
                <a:ea typeface="+mj-ea"/>
              </a:rPr>
              <a:t>所屬學校環境教育人員認證統計表（至</a:t>
            </a:r>
            <a:r>
              <a:rPr lang="en-US" altLang="zh-TW" b="1" dirty="0" smtClean="0">
                <a:latin typeface="+mj-ea"/>
                <a:ea typeface="+mj-ea"/>
              </a:rPr>
              <a:t>103.12.31</a:t>
            </a:r>
            <a:r>
              <a:rPr lang="zh-TW" altLang="zh-TW" b="1" dirty="0" smtClean="0">
                <a:latin typeface="+mj-ea"/>
                <a:ea typeface="+mj-ea"/>
              </a:rPr>
              <a:t>）</a:t>
            </a:r>
            <a:endParaRPr lang="zh-TW" altLang="zh-TW" dirty="0" smtClean="0">
              <a:latin typeface="+mj-ea"/>
              <a:ea typeface="+mj-ea"/>
            </a:endParaRPr>
          </a:p>
          <a:p>
            <a:r>
              <a:rPr lang="zh-TW" altLang="zh-TW" b="1" dirty="0" smtClean="0">
                <a:latin typeface="+mj-ea"/>
                <a:ea typeface="+mj-ea"/>
              </a:rPr>
              <a:t>總校數</a:t>
            </a:r>
            <a:r>
              <a:rPr lang="zh-TW" altLang="en-US" b="1" dirty="0" smtClean="0">
                <a:latin typeface="+mj-ea"/>
                <a:ea typeface="+mj-ea"/>
              </a:rPr>
              <a:t> </a:t>
            </a:r>
            <a:r>
              <a:rPr lang="en-US" altLang="zh-TW" dirty="0" smtClean="0">
                <a:latin typeface="+mj-ea"/>
                <a:ea typeface="+mj-ea"/>
              </a:rPr>
              <a:t>127</a:t>
            </a:r>
            <a:endParaRPr lang="zh-TW" altLang="zh-TW" dirty="0" smtClean="0">
              <a:latin typeface="+mj-ea"/>
              <a:ea typeface="+mj-ea"/>
            </a:endParaRPr>
          </a:p>
          <a:p>
            <a:r>
              <a:rPr lang="zh-TW" altLang="zh-TW" b="1" dirty="0" smtClean="0">
                <a:latin typeface="+mj-ea"/>
                <a:ea typeface="+mj-ea"/>
              </a:rPr>
              <a:t>已通過校數</a:t>
            </a:r>
            <a:r>
              <a:rPr lang="zh-TW" altLang="en-US" b="1" dirty="0" smtClean="0">
                <a:latin typeface="+mj-ea"/>
                <a:ea typeface="+mj-ea"/>
              </a:rPr>
              <a:t>：</a:t>
            </a:r>
            <a:r>
              <a:rPr lang="en-US" altLang="zh-TW" dirty="0" smtClean="0">
                <a:latin typeface="+mj-ea"/>
                <a:ea typeface="+mj-ea"/>
              </a:rPr>
              <a:t>45</a:t>
            </a:r>
            <a:endParaRPr lang="zh-TW" altLang="zh-TW" dirty="0" smtClean="0">
              <a:latin typeface="+mj-ea"/>
              <a:ea typeface="+mj-ea"/>
            </a:endParaRPr>
          </a:p>
          <a:p>
            <a:r>
              <a:rPr lang="zh-TW" altLang="zh-TW" b="1" dirty="0" smtClean="0">
                <a:latin typeface="+mj-ea"/>
                <a:ea typeface="+mj-ea"/>
              </a:rPr>
              <a:t>校數認證率</a:t>
            </a:r>
            <a:r>
              <a:rPr lang="en-US" altLang="zh-TW" b="1" dirty="0" smtClean="0">
                <a:latin typeface="+mj-ea"/>
                <a:ea typeface="+mj-ea"/>
              </a:rPr>
              <a:t>(</a:t>
            </a:r>
            <a:r>
              <a:rPr lang="zh-TW" altLang="zh-TW" b="1" dirty="0" smtClean="0">
                <a:latin typeface="+mj-ea"/>
                <a:ea typeface="+mj-ea"/>
              </a:rPr>
              <a:t>自訂目標</a:t>
            </a:r>
            <a:r>
              <a:rPr lang="en-US" altLang="zh-TW" b="1" dirty="0" smtClean="0">
                <a:latin typeface="+mj-ea"/>
                <a:ea typeface="+mj-ea"/>
              </a:rPr>
              <a:t>)</a:t>
            </a:r>
            <a:r>
              <a:rPr lang="en-US" altLang="zh-TW" dirty="0" smtClean="0">
                <a:latin typeface="+mj-ea"/>
                <a:ea typeface="+mj-ea"/>
              </a:rPr>
              <a:t> </a:t>
            </a:r>
            <a:r>
              <a:rPr lang="zh-TW" altLang="en-US" dirty="0" smtClean="0">
                <a:latin typeface="+mj-ea"/>
                <a:ea typeface="+mj-ea"/>
              </a:rPr>
              <a:t>：</a:t>
            </a:r>
            <a:r>
              <a:rPr lang="en-US" altLang="zh-TW" dirty="0" smtClean="0">
                <a:latin typeface="+mj-ea"/>
                <a:ea typeface="+mj-ea"/>
              </a:rPr>
              <a:t>45.0%</a:t>
            </a:r>
            <a:endParaRPr lang="zh-TW" altLang="zh-TW" dirty="0" smtClean="0">
              <a:latin typeface="+mj-ea"/>
              <a:ea typeface="+mj-ea"/>
            </a:endParaRPr>
          </a:p>
          <a:p>
            <a:r>
              <a:rPr lang="zh-TW" altLang="zh-TW" b="1" dirty="0" smtClean="0">
                <a:latin typeface="+mj-ea"/>
                <a:ea typeface="+mj-ea"/>
              </a:rPr>
              <a:t>校數認證率</a:t>
            </a:r>
            <a:r>
              <a:rPr lang="en-US" altLang="zh-TW" b="1" dirty="0" smtClean="0">
                <a:latin typeface="+mj-ea"/>
                <a:ea typeface="+mj-ea"/>
              </a:rPr>
              <a:t>(</a:t>
            </a:r>
            <a:r>
              <a:rPr lang="zh-TW" altLang="zh-TW" b="1" dirty="0" smtClean="0">
                <a:latin typeface="+mj-ea"/>
                <a:ea typeface="+mj-ea"/>
              </a:rPr>
              <a:t>實際完成</a:t>
            </a:r>
            <a:r>
              <a:rPr lang="en-US" altLang="zh-TW" b="1" dirty="0" smtClean="0">
                <a:latin typeface="+mj-ea"/>
                <a:ea typeface="+mj-ea"/>
              </a:rPr>
              <a:t>)</a:t>
            </a:r>
            <a:r>
              <a:rPr lang="en-US" altLang="zh-TW" dirty="0" smtClean="0">
                <a:latin typeface="+mj-ea"/>
                <a:ea typeface="+mj-ea"/>
              </a:rPr>
              <a:t> </a:t>
            </a:r>
            <a:r>
              <a:rPr lang="zh-TW" altLang="en-US" dirty="0" smtClean="0">
                <a:latin typeface="+mj-ea"/>
                <a:ea typeface="+mj-ea"/>
              </a:rPr>
              <a:t>：</a:t>
            </a:r>
            <a:r>
              <a:rPr lang="en-US" altLang="zh-TW" dirty="0" smtClean="0">
                <a:latin typeface="+mj-ea"/>
                <a:ea typeface="+mj-ea"/>
              </a:rPr>
              <a:t>35.4%</a:t>
            </a:r>
            <a:endParaRPr lang="zh-TW" altLang="zh-TW" dirty="0" smtClean="0">
              <a:latin typeface="+mj-ea"/>
              <a:ea typeface="+mj-ea"/>
            </a:endParaRPr>
          </a:p>
          <a:p>
            <a:r>
              <a:rPr lang="zh-TW" altLang="zh-TW" b="1" dirty="0" smtClean="0">
                <a:latin typeface="+mj-ea"/>
                <a:ea typeface="+mj-ea"/>
              </a:rPr>
              <a:t>通過人數</a:t>
            </a:r>
            <a:r>
              <a:rPr lang="zh-TW" altLang="en-US" b="1" dirty="0" smtClean="0">
                <a:latin typeface="+mj-ea"/>
                <a:ea typeface="+mj-ea"/>
              </a:rPr>
              <a:t>：</a:t>
            </a:r>
            <a:r>
              <a:rPr lang="en-US" altLang="zh-TW" dirty="0" smtClean="0">
                <a:latin typeface="+mj-ea"/>
                <a:ea typeface="+mj-ea"/>
              </a:rPr>
              <a:t>59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zh-TW" b="1" dirty="0"/>
              <a:t>一、學生成績評量</a:t>
            </a:r>
            <a:r>
              <a:rPr lang="zh-TW" altLang="zh-TW" b="1" dirty="0" smtClean="0"/>
              <a:t>表現</a:t>
            </a:r>
            <a:r>
              <a:rPr lang="en-US" altLang="zh-TW" b="1" dirty="0" smtClean="0"/>
              <a:t>(1)</a:t>
            </a:r>
            <a:endParaRPr lang="zh-TW" altLang="en-US" b="1" dirty="0"/>
          </a:p>
        </p:txBody>
      </p:sp>
      <p:sp>
        <p:nvSpPr>
          <p:cNvPr id="3" name="內容版面配置區 2"/>
          <p:cNvSpPr>
            <a:spLocks noGrp="1"/>
          </p:cNvSpPr>
          <p:nvPr>
            <p:ph sz="quarter" idx="1"/>
          </p:nvPr>
        </p:nvSpPr>
        <p:spPr>
          <a:xfrm>
            <a:off x="301752" y="1412776"/>
            <a:ext cx="8503920" cy="4686272"/>
          </a:xfrm>
        </p:spPr>
        <p:txBody>
          <a:bodyPr>
            <a:noAutofit/>
          </a:bodyPr>
          <a:lstStyle/>
          <a:p>
            <a:pPr>
              <a:buNone/>
            </a:pPr>
            <a:r>
              <a:rPr lang="zh-TW" altLang="zh-TW" sz="2500" b="1" dirty="0">
                <a:latin typeface="+mj-ea"/>
                <a:ea typeface="+mj-ea"/>
              </a:rPr>
              <a:t>甲、學業成績</a:t>
            </a:r>
            <a:r>
              <a:rPr lang="zh-TW" altLang="zh-TW" sz="2500" dirty="0">
                <a:latin typeface="+mj-ea"/>
                <a:ea typeface="+mj-ea"/>
              </a:rPr>
              <a:t>：</a:t>
            </a:r>
          </a:p>
          <a:p>
            <a:pPr>
              <a:buNone/>
            </a:pPr>
            <a:r>
              <a:rPr lang="zh-TW" altLang="zh-TW" sz="2500" dirty="0">
                <a:latin typeface="+mj-ea"/>
                <a:ea typeface="+mj-ea"/>
              </a:rPr>
              <a:t>（一）</a:t>
            </a:r>
            <a:r>
              <a:rPr lang="en-US" altLang="zh-TW" sz="2500" dirty="0">
                <a:latin typeface="+mj-ea"/>
                <a:ea typeface="+mj-ea"/>
              </a:rPr>
              <a:t>102</a:t>
            </a:r>
            <a:r>
              <a:rPr lang="zh-TW" altLang="zh-TW" sz="2500" dirty="0">
                <a:latin typeface="+mj-ea"/>
                <a:ea typeface="+mj-ea"/>
              </a:rPr>
              <a:t>學年應畢業國三學生總人數</a:t>
            </a:r>
            <a:r>
              <a:rPr lang="en-US" altLang="zh-TW" sz="2500" dirty="0">
                <a:latin typeface="+mj-ea"/>
                <a:ea typeface="+mj-ea"/>
              </a:rPr>
              <a:t>3867</a:t>
            </a:r>
            <a:r>
              <a:rPr lang="zh-TW" altLang="zh-TW" sz="2500" dirty="0">
                <a:latin typeface="+mj-ea"/>
                <a:ea typeface="+mj-ea"/>
              </a:rPr>
              <a:t>人，未拿到畢業證書</a:t>
            </a:r>
            <a:r>
              <a:rPr lang="zh-TW" altLang="zh-TW" sz="2500" dirty="0" smtClean="0">
                <a:latin typeface="+mj-ea"/>
                <a:ea typeface="+mj-ea"/>
              </a:rPr>
              <a:t>人數</a:t>
            </a:r>
            <a:r>
              <a:rPr lang="en-US" altLang="zh-TW" sz="2500" dirty="0" smtClean="0">
                <a:latin typeface="+mj-ea"/>
                <a:ea typeface="+mj-ea"/>
              </a:rPr>
              <a:t>90</a:t>
            </a:r>
            <a:r>
              <a:rPr lang="zh-TW" altLang="zh-TW" sz="2500" dirty="0" smtClean="0">
                <a:latin typeface="+mj-ea"/>
                <a:ea typeface="+mj-ea"/>
              </a:rPr>
              <a:t>人</a:t>
            </a:r>
            <a:r>
              <a:rPr lang="zh-TW" altLang="zh-TW" sz="2500" dirty="0">
                <a:latin typeface="+mj-ea"/>
                <a:ea typeface="+mj-ea"/>
              </a:rPr>
              <a:t>，佔總人數</a:t>
            </a:r>
            <a:r>
              <a:rPr lang="en-US" altLang="zh-TW" sz="2500" dirty="0" smtClean="0">
                <a:latin typeface="+mj-ea"/>
                <a:ea typeface="+mj-ea"/>
              </a:rPr>
              <a:t>2.33</a:t>
            </a:r>
            <a:r>
              <a:rPr lang="zh-TW" altLang="zh-TW" sz="2500" dirty="0" smtClean="0">
                <a:latin typeface="+mj-ea"/>
                <a:ea typeface="+mj-ea"/>
              </a:rPr>
              <a:t>％。</a:t>
            </a:r>
          </a:p>
          <a:p>
            <a:pPr>
              <a:buNone/>
            </a:pPr>
            <a:r>
              <a:rPr lang="zh-TW" altLang="zh-TW" sz="2500" dirty="0" smtClean="0">
                <a:latin typeface="+mj-ea"/>
                <a:ea typeface="+mj-ea"/>
              </a:rPr>
              <a:t>（</a:t>
            </a:r>
            <a:r>
              <a:rPr lang="zh-TW" altLang="zh-TW" sz="2500" dirty="0">
                <a:latin typeface="+mj-ea"/>
                <a:ea typeface="+mj-ea"/>
              </a:rPr>
              <a:t>二）</a:t>
            </a:r>
            <a:r>
              <a:rPr lang="en-US" altLang="zh-TW" sz="2500" dirty="0">
                <a:latin typeface="+mj-ea"/>
                <a:ea typeface="+mj-ea"/>
              </a:rPr>
              <a:t>103</a:t>
            </a:r>
            <a:r>
              <a:rPr lang="zh-TW" altLang="zh-TW" sz="2500" dirty="0">
                <a:latin typeface="+mj-ea"/>
                <a:ea typeface="+mj-ea"/>
              </a:rPr>
              <a:t>學年國三學生數有</a:t>
            </a:r>
            <a:r>
              <a:rPr lang="en-US" altLang="zh-TW" sz="2500" dirty="0">
                <a:latin typeface="+mj-ea"/>
                <a:ea typeface="+mj-ea"/>
              </a:rPr>
              <a:t>3731</a:t>
            </a:r>
            <a:r>
              <a:rPr lang="zh-TW" altLang="zh-TW" sz="2500" dirty="0">
                <a:latin typeface="+mj-ea"/>
                <a:ea typeface="+mj-ea"/>
              </a:rPr>
              <a:t>人，至</a:t>
            </a:r>
            <a:r>
              <a:rPr lang="en-US" altLang="zh-TW" sz="2500" dirty="0">
                <a:latin typeface="+mj-ea"/>
                <a:ea typeface="+mj-ea"/>
              </a:rPr>
              <a:t>102</a:t>
            </a:r>
            <a:r>
              <a:rPr lang="zh-TW" altLang="zh-TW" sz="2500" dirty="0">
                <a:latin typeface="+mj-ea"/>
                <a:ea typeface="+mj-ea"/>
              </a:rPr>
              <a:t>學年結束時，</a:t>
            </a:r>
            <a:r>
              <a:rPr lang="en-US" altLang="zh-TW" sz="2500" dirty="0">
                <a:latin typeface="+mj-ea"/>
                <a:ea typeface="+mj-ea"/>
              </a:rPr>
              <a:t>4</a:t>
            </a:r>
            <a:r>
              <a:rPr lang="zh-TW" altLang="zh-TW" sz="2500" dirty="0">
                <a:latin typeface="+mj-ea"/>
                <a:ea typeface="+mj-ea"/>
              </a:rPr>
              <a:t>個領域以上不及格人數約</a:t>
            </a:r>
            <a:r>
              <a:rPr lang="en-US" altLang="zh-TW" sz="2500" dirty="0">
                <a:latin typeface="+mj-ea"/>
                <a:ea typeface="+mj-ea"/>
              </a:rPr>
              <a:t>445</a:t>
            </a:r>
            <a:r>
              <a:rPr lang="zh-TW" altLang="zh-TW" sz="2500" dirty="0">
                <a:latin typeface="+mj-ea"/>
                <a:ea typeface="+mj-ea"/>
              </a:rPr>
              <a:t>人，約占該學年段總人數達</a:t>
            </a:r>
            <a:r>
              <a:rPr lang="en-US" altLang="zh-TW" sz="2500" dirty="0">
                <a:latin typeface="+mj-ea"/>
                <a:ea typeface="+mj-ea"/>
              </a:rPr>
              <a:t>11.93</a:t>
            </a:r>
            <a:r>
              <a:rPr lang="zh-TW" altLang="zh-TW" sz="2500" dirty="0">
                <a:latin typeface="+mj-ea"/>
                <a:ea typeface="+mj-ea"/>
              </a:rPr>
              <a:t>％</a:t>
            </a:r>
          </a:p>
          <a:p>
            <a:pPr>
              <a:buNone/>
            </a:pPr>
            <a:r>
              <a:rPr lang="zh-TW" altLang="zh-TW" sz="2500" dirty="0">
                <a:latin typeface="+mj-ea"/>
                <a:ea typeface="+mj-ea"/>
              </a:rPr>
              <a:t>要求</a:t>
            </a:r>
            <a:r>
              <a:rPr lang="zh-TW" altLang="zh-TW" sz="2500" dirty="0" smtClean="0">
                <a:latin typeface="+mj-ea"/>
                <a:ea typeface="+mj-ea"/>
              </a:rPr>
              <a:t>：</a:t>
            </a:r>
            <a:endParaRPr lang="en-US" altLang="zh-TW" sz="2500" dirty="0" smtClean="0">
              <a:latin typeface="+mj-ea"/>
              <a:ea typeface="+mj-ea"/>
            </a:endParaRPr>
          </a:p>
          <a:p>
            <a:pPr>
              <a:buNone/>
            </a:pPr>
            <a:r>
              <a:rPr lang="en-US" altLang="zh-TW" sz="2500" dirty="0" smtClean="0">
                <a:latin typeface="+mj-ea"/>
                <a:ea typeface="+mj-ea"/>
              </a:rPr>
              <a:t>1</a:t>
            </a:r>
            <a:r>
              <a:rPr lang="en-US" altLang="zh-TW" sz="2500" dirty="0">
                <a:latin typeface="+mj-ea"/>
                <a:ea typeface="+mj-ea"/>
              </a:rPr>
              <a:t>.</a:t>
            </a:r>
            <a:r>
              <a:rPr lang="zh-TW" altLang="zh-TW" sz="2500" dirty="0">
                <a:latin typeface="+mj-ea"/>
                <a:ea typeface="+mj-ea"/>
              </a:rPr>
              <a:t>正視學生學習成效等相關議題，適時提供預警、輔導及</a:t>
            </a:r>
            <a:r>
              <a:rPr lang="zh-TW" altLang="zh-TW" sz="2500" dirty="0" smtClean="0">
                <a:latin typeface="+mj-ea"/>
                <a:ea typeface="+mj-ea"/>
              </a:rPr>
              <a:t>補</a:t>
            </a:r>
            <a:r>
              <a:rPr lang="en-US" altLang="zh-TW" sz="2500" dirty="0" smtClean="0">
                <a:latin typeface="+mj-ea"/>
                <a:ea typeface="+mj-ea"/>
              </a:rPr>
              <a:t>  </a:t>
            </a:r>
            <a:r>
              <a:rPr lang="zh-TW" altLang="zh-TW" sz="2500" dirty="0" smtClean="0">
                <a:latin typeface="+mj-ea"/>
                <a:ea typeface="+mj-ea"/>
              </a:rPr>
              <a:t>教</a:t>
            </a:r>
            <a:r>
              <a:rPr lang="zh-TW" altLang="zh-TW" sz="2500" dirty="0">
                <a:latin typeface="+mj-ea"/>
                <a:ea typeface="+mj-ea"/>
              </a:rPr>
              <a:t>教學與措施。</a:t>
            </a:r>
          </a:p>
          <a:p>
            <a:pPr>
              <a:buNone/>
            </a:pPr>
            <a:r>
              <a:rPr lang="en-US" altLang="zh-TW" sz="2500" dirty="0" smtClean="0">
                <a:latin typeface="+mj-ea"/>
                <a:ea typeface="+mj-ea"/>
              </a:rPr>
              <a:t>2.</a:t>
            </a:r>
            <a:r>
              <a:rPr lang="zh-TW" altLang="zh-TW" sz="2500" dirty="0">
                <a:latin typeface="+mj-ea"/>
                <a:ea typeface="+mj-ea"/>
              </a:rPr>
              <a:t>縣府修訂成績評量補充規定，納入</a:t>
            </a:r>
            <a:r>
              <a:rPr lang="zh-TW" altLang="zh-TW" sz="2500" dirty="0" smtClean="0">
                <a:latin typeface="+mj-ea"/>
                <a:ea typeface="+mj-ea"/>
              </a:rPr>
              <a:t>補考</a:t>
            </a:r>
            <a:r>
              <a:rPr lang="zh-TW" altLang="en-US" sz="2500" dirty="0" smtClean="0">
                <a:latin typeface="+mj-ea"/>
                <a:ea typeface="+mj-ea"/>
              </a:rPr>
              <a:t>機</a:t>
            </a:r>
            <a:r>
              <a:rPr lang="zh-TW" altLang="zh-TW" sz="2500" dirty="0" smtClean="0">
                <a:latin typeface="+mj-ea"/>
                <a:ea typeface="+mj-ea"/>
              </a:rPr>
              <a:t>制</a:t>
            </a:r>
            <a:r>
              <a:rPr lang="zh-TW" altLang="zh-TW" sz="2500" dirty="0">
                <a:latin typeface="+mj-ea"/>
                <a:ea typeface="+mj-ea"/>
              </a:rPr>
              <a:t>。針對</a:t>
            </a:r>
            <a:r>
              <a:rPr lang="en-US" altLang="zh-TW" sz="2500" dirty="0">
                <a:latin typeface="+mj-ea"/>
                <a:ea typeface="+mj-ea"/>
              </a:rPr>
              <a:t>8,9 </a:t>
            </a:r>
            <a:r>
              <a:rPr lang="zh-TW" altLang="zh-TW" sz="2500" dirty="0">
                <a:latin typeface="+mj-ea"/>
                <a:ea typeface="+mj-ea"/>
              </a:rPr>
              <a:t>年級規劃救教學課程相關補救措施。</a:t>
            </a:r>
          </a:p>
          <a:p>
            <a:pPr>
              <a:buNone/>
            </a:pPr>
            <a:r>
              <a:rPr lang="en-US" altLang="zh-TW" sz="2500" dirty="0">
                <a:latin typeface="+mj-ea"/>
                <a:ea typeface="+mj-ea"/>
              </a:rPr>
              <a:t>3.</a:t>
            </a:r>
            <a:r>
              <a:rPr lang="zh-TW" altLang="zh-TW" sz="2500" dirty="0">
                <a:latin typeface="+mj-ea"/>
                <a:ea typeface="+mj-ea"/>
              </a:rPr>
              <a:t>針對學生學習問題之診斷，採取有效教學策略或</a:t>
            </a:r>
            <a:r>
              <a:rPr lang="zh-TW" altLang="zh-TW" sz="2500" dirty="0" smtClean="0">
                <a:latin typeface="+mj-ea"/>
                <a:ea typeface="+mj-ea"/>
              </a:rPr>
              <a:t>補考</a:t>
            </a:r>
            <a:r>
              <a:rPr lang="zh-TW" altLang="en-US" sz="2500" dirty="0" smtClean="0">
                <a:latin typeface="+mj-ea"/>
                <a:ea typeface="+mj-ea"/>
              </a:rPr>
              <a:t>機</a:t>
            </a:r>
            <a:r>
              <a:rPr lang="zh-TW" altLang="zh-TW" sz="2500" dirty="0" smtClean="0">
                <a:latin typeface="+mj-ea"/>
                <a:ea typeface="+mj-ea"/>
              </a:rPr>
              <a:t>制</a:t>
            </a:r>
            <a:r>
              <a:rPr lang="zh-TW" altLang="zh-TW" sz="2500" dirty="0" smtClean="0">
                <a:latin typeface="標楷體" pitchFamily="65" charset="-120"/>
                <a:ea typeface="標楷體" pitchFamily="65" charset="-120"/>
              </a:rPr>
              <a:t>。</a:t>
            </a:r>
            <a:endParaRPr lang="zh-TW" altLang="zh-TW" sz="2500" dirty="0">
              <a:latin typeface="標楷體" pitchFamily="65" charset="-120"/>
              <a:ea typeface="標楷體" pitchFamily="65" charset="-120"/>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b="1" dirty="0" smtClean="0"/>
              <a:t>五、落實</a:t>
            </a:r>
            <a:r>
              <a:rPr lang="zh-TW" altLang="zh-TW" b="1" dirty="0" smtClean="0"/>
              <a:t>性別平等教育法</a:t>
            </a:r>
            <a:r>
              <a:rPr lang="zh-TW" altLang="en-US" b="1" dirty="0" smtClean="0"/>
              <a:t>（</a:t>
            </a:r>
            <a:r>
              <a:rPr lang="en-US" altLang="zh-TW" b="1" dirty="0" smtClean="0"/>
              <a:t>1</a:t>
            </a:r>
            <a:r>
              <a:rPr lang="zh-TW" altLang="en-US" b="1" dirty="0" smtClean="0"/>
              <a:t>）</a:t>
            </a:r>
            <a:endParaRPr lang="zh-TW" altLang="en-US" b="1" dirty="0"/>
          </a:p>
        </p:txBody>
      </p:sp>
      <p:sp>
        <p:nvSpPr>
          <p:cNvPr id="3" name="內容版面配置區 2"/>
          <p:cNvSpPr>
            <a:spLocks noGrp="1"/>
          </p:cNvSpPr>
          <p:nvPr>
            <p:ph sz="quarter" idx="1"/>
          </p:nvPr>
        </p:nvSpPr>
        <p:spPr>
          <a:xfrm>
            <a:off x="457200" y="1600200"/>
            <a:ext cx="8229600" cy="4853136"/>
          </a:xfrm>
        </p:spPr>
        <p:txBody>
          <a:bodyPr>
            <a:normAutofit fontScale="92500" lnSpcReduction="20000"/>
          </a:bodyPr>
          <a:lstStyle/>
          <a:p>
            <a:pPr fontAlgn="ctr"/>
            <a:r>
              <a:rPr lang="zh-TW" altLang="zh-TW" dirty="0" smtClean="0">
                <a:latin typeface="+mj-ea"/>
                <a:ea typeface="+mj-ea"/>
              </a:rPr>
              <a:t>一、</a:t>
            </a:r>
            <a:r>
              <a:rPr lang="zh-TW" altLang="en-US" dirty="0" smtClean="0">
                <a:latin typeface="+mj-ea"/>
                <a:ea typeface="+mj-ea"/>
              </a:rPr>
              <a:t> </a:t>
            </a:r>
            <a:r>
              <a:rPr lang="zh-TW" altLang="zh-TW" dirty="0" smtClean="0">
                <a:latin typeface="+mj-ea"/>
                <a:ea typeface="+mj-ea"/>
              </a:rPr>
              <a:t>學校依據性平法第</a:t>
            </a:r>
            <a:r>
              <a:rPr lang="en-US" altLang="zh-TW" dirty="0" smtClean="0">
                <a:latin typeface="+mj-ea"/>
                <a:ea typeface="+mj-ea"/>
              </a:rPr>
              <a:t>5</a:t>
            </a:r>
            <a:r>
              <a:rPr lang="zh-TW" altLang="zh-TW" dirty="0" smtClean="0">
                <a:latin typeface="+mj-ea"/>
                <a:ea typeface="+mj-ea"/>
              </a:rPr>
              <a:t>條、第</a:t>
            </a:r>
            <a:r>
              <a:rPr lang="en-US" altLang="zh-TW" dirty="0" smtClean="0">
                <a:latin typeface="+mj-ea"/>
                <a:ea typeface="+mj-ea"/>
              </a:rPr>
              <a:t>6</a:t>
            </a:r>
            <a:r>
              <a:rPr lang="zh-TW" altLang="zh-TW" dirty="0" smtClean="0">
                <a:latin typeface="+mj-ea"/>
                <a:ea typeface="+mj-ea"/>
              </a:rPr>
              <a:t>條、第</a:t>
            </a:r>
            <a:r>
              <a:rPr lang="en-US" altLang="zh-TW" dirty="0" smtClean="0">
                <a:latin typeface="+mj-ea"/>
                <a:ea typeface="+mj-ea"/>
              </a:rPr>
              <a:t>8</a:t>
            </a:r>
            <a:r>
              <a:rPr lang="zh-TW" altLang="zh-TW" dirty="0" smtClean="0">
                <a:latin typeface="+mj-ea"/>
                <a:ea typeface="+mj-ea"/>
              </a:rPr>
              <a:t>條及第</a:t>
            </a:r>
            <a:r>
              <a:rPr lang="en-US" altLang="zh-TW" dirty="0" smtClean="0">
                <a:latin typeface="+mj-ea"/>
                <a:ea typeface="+mj-ea"/>
              </a:rPr>
              <a:t>9</a:t>
            </a:r>
            <a:r>
              <a:rPr lang="zh-TW" altLang="zh-TW" dirty="0" smtClean="0">
                <a:latin typeface="+mj-ea"/>
                <a:ea typeface="+mj-ea"/>
              </a:rPr>
              <a:t>條之規定，依法辦理設立性平會，推動性別平等教育工作。</a:t>
            </a:r>
          </a:p>
          <a:p>
            <a:pPr fontAlgn="ctr"/>
            <a:r>
              <a:rPr lang="zh-TW" altLang="zh-TW" dirty="0" smtClean="0">
                <a:latin typeface="+mj-ea"/>
                <a:ea typeface="+mj-ea"/>
              </a:rPr>
              <a:t>二、學校於任用教育人員或專兼職人員（包含社團指導老師、校安人員等）或志願服務人員時，將應徵者名單（載明申請查閱事由及被查閱人之姓名、國民身分證統一編號及出生年月日）函報</a:t>
            </a:r>
            <a:r>
              <a:rPr lang="zh-TW" altLang="en-US" dirty="0" smtClean="0">
                <a:latin typeface="+mj-ea"/>
                <a:ea typeface="+mj-ea"/>
              </a:rPr>
              <a:t>教育</a:t>
            </a:r>
            <a:r>
              <a:rPr lang="zh-TW" altLang="zh-TW" dirty="0" smtClean="0">
                <a:latin typeface="+mj-ea"/>
                <a:ea typeface="+mj-ea"/>
              </a:rPr>
              <a:t>處核轉當地警察局查閱。</a:t>
            </a:r>
          </a:p>
          <a:p>
            <a:pPr fontAlgn="ctr"/>
            <a:r>
              <a:rPr lang="zh-TW" altLang="zh-TW" dirty="0" smtClean="0">
                <a:latin typeface="+mj-ea"/>
                <a:ea typeface="+mj-ea"/>
              </a:rPr>
              <a:t>三、依據「不適任教育人員之通報與資訊蒐集及查詢辦法」學校任用教育人員或進用其他專職、兼職人員前，於不適任教師資料庫辦理查詢事宜；於外包業務或進用人員之契約書明訂該等保全人員或服務人員之資格限制及服務規範。</a:t>
            </a:r>
            <a:endParaRPr lang="en-US" altLang="zh-TW" dirty="0" smtClean="0">
              <a:latin typeface="+mj-ea"/>
              <a:ea typeface="+mj-ea"/>
            </a:endParaRPr>
          </a:p>
          <a:p>
            <a:pPr fontAlgn="ctr"/>
            <a:r>
              <a:rPr lang="zh-TW" altLang="zh-TW" dirty="0" smtClean="0">
                <a:latin typeface="+mj-ea"/>
                <a:ea typeface="+mj-ea"/>
              </a:rPr>
              <a:t>四、請各校，除落實通報並加強對相關人員宣導（負通報責任人員、性平會執行秘書、校長</a:t>
            </a:r>
            <a:r>
              <a:rPr lang="en-US" altLang="zh-TW" dirty="0" smtClean="0">
                <a:latin typeface="+mj-ea"/>
                <a:ea typeface="+mj-ea"/>
              </a:rPr>
              <a:t>—</a:t>
            </a:r>
            <a:r>
              <a:rPr lang="zh-TW" altLang="zh-TW" dirty="0" smtClean="0">
                <a:latin typeface="+mj-ea"/>
                <a:ea typeface="+mj-ea"/>
              </a:rPr>
              <a:t>於系統中負責審核者）。</a:t>
            </a:r>
          </a:p>
          <a:p>
            <a:pPr fontAlgn="ctr"/>
            <a:endParaRPr lang="zh-TW" altLang="zh-TW" dirty="0" smtClean="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b="1" dirty="0" smtClean="0"/>
              <a:t>五、落實</a:t>
            </a:r>
            <a:r>
              <a:rPr lang="zh-TW" altLang="zh-TW" b="1" dirty="0" smtClean="0"/>
              <a:t>性別平等教育法</a:t>
            </a:r>
            <a:r>
              <a:rPr lang="zh-TW" altLang="en-US" b="1" dirty="0" smtClean="0"/>
              <a:t>（</a:t>
            </a:r>
            <a:r>
              <a:rPr lang="en-US" altLang="zh-TW" b="1" dirty="0" smtClean="0"/>
              <a:t>2</a:t>
            </a:r>
            <a:r>
              <a:rPr lang="zh-TW" altLang="en-US" b="1" dirty="0" smtClean="0"/>
              <a:t>）</a:t>
            </a:r>
            <a:endParaRPr lang="zh-TW" altLang="en-US" b="1" dirty="0"/>
          </a:p>
        </p:txBody>
      </p:sp>
      <p:sp>
        <p:nvSpPr>
          <p:cNvPr id="3" name="內容版面配置區 2"/>
          <p:cNvSpPr>
            <a:spLocks noGrp="1"/>
          </p:cNvSpPr>
          <p:nvPr>
            <p:ph sz="quarter" idx="1"/>
          </p:nvPr>
        </p:nvSpPr>
        <p:spPr>
          <a:xfrm>
            <a:off x="457200" y="1600200"/>
            <a:ext cx="8229600" cy="4925144"/>
          </a:xfrm>
        </p:spPr>
        <p:txBody>
          <a:bodyPr>
            <a:normAutofit fontScale="92500" lnSpcReduction="20000"/>
          </a:bodyPr>
          <a:lstStyle/>
          <a:p>
            <a:pPr fontAlgn="ctr"/>
            <a:r>
              <a:rPr lang="zh-TW" altLang="zh-TW" dirty="0" smtClean="0">
                <a:latin typeface="+mj-ea"/>
                <a:ea typeface="+mj-ea"/>
              </a:rPr>
              <a:t>五、請針對相關任課教師（如體育、實驗或實習課程）加強宣導不得以學生懷孕為由而損及其修習課程之權利。</a:t>
            </a:r>
          </a:p>
          <a:p>
            <a:pPr fontAlgn="ctr"/>
            <a:r>
              <a:rPr lang="zh-TW" altLang="zh-TW" dirty="0" smtClean="0">
                <a:latin typeface="+mj-ea"/>
                <a:ea typeface="+mj-ea"/>
              </a:rPr>
              <a:t>六、辦理教職員工之職前教育、新進人員培訓、在職進修及教育行政主管人員之儲訓課程，應納入性別平等教育之內容，並請加強宣導教師於使用教材或從事教育活動時，應具備性別平等意識，破除性別刻板印象，避免性別偏見及性別歧視。</a:t>
            </a:r>
          </a:p>
          <a:p>
            <a:r>
              <a:rPr lang="zh-TW" altLang="zh-TW" dirty="0" smtClean="0">
                <a:latin typeface="+mj-ea"/>
                <a:ea typeface="+mj-ea"/>
              </a:rPr>
              <a:t>七、請公私立學校於規範學生服裝儀容時，應考量學生在生理上、心理上、宗教上、經濟上等之特殊需求，給予學生多元選擇，並尊重其抉擇，以符合性平法之規定，且不得因服裝儀容問題據以處罰學生。</a:t>
            </a:r>
            <a:r>
              <a:rPr lang="zh-TW" altLang="en-US" dirty="0" smtClean="0">
                <a:latin typeface="+mj-ea"/>
                <a:ea typeface="+mj-ea"/>
              </a:rPr>
              <a:t> （</a:t>
            </a:r>
            <a:r>
              <a:rPr lang="zh-TW" altLang="zh-TW" dirty="0" smtClean="0">
                <a:latin typeface="+mj-ea"/>
                <a:ea typeface="+mj-ea"/>
              </a:rPr>
              <a:t>立法院第</a:t>
            </a:r>
            <a:r>
              <a:rPr lang="en-US" altLang="zh-TW" dirty="0" smtClean="0">
                <a:latin typeface="+mj-ea"/>
                <a:ea typeface="+mj-ea"/>
              </a:rPr>
              <a:t>7</a:t>
            </a:r>
            <a:r>
              <a:rPr lang="zh-TW" altLang="zh-TW" dirty="0" smtClean="0">
                <a:latin typeface="+mj-ea"/>
                <a:ea typeface="+mj-ea"/>
              </a:rPr>
              <a:t>屆第</a:t>
            </a:r>
            <a:r>
              <a:rPr lang="en-US" altLang="zh-TW" dirty="0" smtClean="0">
                <a:latin typeface="+mj-ea"/>
                <a:ea typeface="+mj-ea"/>
              </a:rPr>
              <a:t>7</a:t>
            </a:r>
            <a:r>
              <a:rPr lang="zh-TW" altLang="zh-TW" dirty="0" smtClean="0">
                <a:latin typeface="+mj-ea"/>
                <a:ea typeface="+mj-ea"/>
              </a:rPr>
              <a:t>會期第</a:t>
            </a:r>
            <a:r>
              <a:rPr lang="en-US" altLang="zh-TW" dirty="0" smtClean="0">
                <a:latin typeface="+mj-ea"/>
                <a:ea typeface="+mj-ea"/>
              </a:rPr>
              <a:t>16</a:t>
            </a:r>
            <a:r>
              <a:rPr lang="zh-TW" altLang="zh-TW" dirty="0" smtClean="0">
                <a:latin typeface="+mj-ea"/>
                <a:ea typeface="+mj-ea"/>
              </a:rPr>
              <a:t>次會議修正性平法部分條文時通過之附帶決議：「學校不得以學生之髮式、服裝因不符合性別之刻板印象而加以處罰」。</a:t>
            </a:r>
            <a:r>
              <a:rPr lang="zh-TW" altLang="en-US" dirty="0" smtClean="0">
                <a:latin typeface="+mj-ea"/>
                <a:ea typeface="+mj-ea"/>
              </a:rPr>
              <a:t>）</a:t>
            </a:r>
            <a:endParaRPr lang="zh-TW" altLang="en-US" dirty="0">
              <a:latin typeface="+mj-ea"/>
              <a:ea typeface="+mj-ea"/>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b="1" dirty="0" smtClean="0"/>
              <a:t>六、藥物濫用防制（</a:t>
            </a:r>
            <a:r>
              <a:rPr lang="en-US" altLang="zh-TW" b="1" dirty="0" smtClean="0"/>
              <a:t>1</a:t>
            </a:r>
            <a:r>
              <a:rPr lang="zh-TW" altLang="en-US" b="1" dirty="0" smtClean="0"/>
              <a:t>）</a:t>
            </a:r>
            <a:endParaRPr lang="zh-TW" altLang="en-US" b="1" dirty="0"/>
          </a:p>
        </p:txBody>
      </p:sp>
      <p:sp>
        <p:nvSpPr>
          <p:cNvPr id="3" name="內容版面配置區 2"/>
          <p:cNvSpPr>
            <a:spLocks noGrp="1"/>
          </p:cNvSpPr>
          <p:nvPr>
            <p:ph sz="quarter" idx="1"/>
          </p:nvPr>
        </p:nvSpPr>
        <p:spPr/>
        <p:txBody>
          <a:bodyPr>
            <a:noAutofit/>
          </a:bodyPr>
          <a:lstStyle/>
          <a:p>
            <a:r>
              <a:rPr lang="en-US" altLang="zh-TW" sz="3200" dirty="0" smtClean="0">
                <a:latin typeface="+mj-ea"/>
                <a:ea typeface="+mj-ea"/>
              </a:rPr>
              <a:t>103</a:t>
            </a:r>
            <a:r>
              <a:rPr lang="zh-TW" altLang="zh-TW" sz="3200" dirty="0" smtClean="0">
                <a:latin typeface="+mj-ea"/>
                <a:ea typeface="+mj-ea"/>
              </a:rPr>
              <a:t>年</a:t>
            </a:r>
            <a:r>
              <a:rPr lang="en-US" altLang="zh-TW" sz="3200" dirty="0" smtClean="0">
                <a:latin typeface="+mj-ea"/>
                <a:ea typeface="+mj-ea"/>
              </a:rPr>
              <a:t>9</a:t>
            </a:r>
            <a:r>
              <a:rPr lang="zh-TW" altLang="zh-TW" sz="3200" dirty="0" smtClean="0">
                <a:latin typeface="+mj-ea"/>
                <a:ea typeface="+mj-ea"/>
              </a:rPr>
              <a:t>月</a:t>
            </a:r>
            <a:r>
              <a:rPr lang="en-US" altLang="zh-TW" sz="3200" dirty="0" smtClean="0">
                <a:latin typeface="+mj-ea"/>
                <a:ea typeface="+mj-ea"/>
              </a:rPr>
              <a:t>25</a:t>
            </a:r>
            <a:r>
              <a:rPr lang="zh-TW" altLang="zh-TW" sz="3200" dirty="0" smtClean="0">
                <a:latin typeface="+mj-ea"/>
                <a:ea typeface="+mj-ea"/>
              </a:rPr>
              <a:t>日發布</a:t>
            </a:r>
            <a:r>
              <a:rPr lang="zh-TW" altLang="en-US" sz="3200" dirty="0" smtClean="0">
                <a:latin typeface="+mj-ea"/>
                <a:ea typeface="+mj-ea"/>
              </a:rPr>
              <a:t>修訂</a:t>
            </a:r>
            <a:r>
              <a:rPr lang="zh-TW" altLang="zh-TW" sz="3200" dirty="0" smtClean="0">
                <a:latin typeface="+mj-ea"/>
                <a:ea typeface="+mj-ea"/>
              </a:rPr>
              <a:t>「各級學校特定人員尿液篩檢及輔導作業要點」</a:t>
            </a:r>
            <a:endParaRPr lang="en-US" altLang="zh-TW" sz="3200" dirty="0" smtClean="0">
              <a:latin typeface="+mj-ea"/>
              <a:ea typeface="+mj-ea"/>
            </a:endParaRPr>
          </a:p>
          <a:p>
            <a:r>
              <a:rPr lang="zh-TW" altLang="en-US" sz="3200" dirty="0" smtClean="0">
                <a:latin typeface="+mj-ea"/>
                <a:ea typeface="+mj-ea"/>
              </a:rPr>
              <a:t>請各</a:t>
            </a:r>
            <a:r>
              <a:rPr lang="zh-TW" altLang="zh-TW" sz="3200" dirty="0" smtClean="0">
                <a:latin typeface="+mj-ea"/>
                <a:ea typeface="+mj-ea"/>
              </a:rPr>
              <a:t>校確依本要點辦理相關工作。並請持續對學生加強愷他命</a:t>
            </a:r>
            <a:r>
              <a:rPr lang="en-US" altLang="zh-TW" sz="3200" dirty="0" smtClean="0">
                <a:latin typeface="+mj-ea"/>
                <a:ea typeface="+mj-ea"/>
              </a:rPr>
              <a:t>(K</a:t>
            </a:r>
            <a:r>
              <a:rPr lang="zh-TW" altLang="zh-TW" sz="3200" dirty="0" smtClean="0">
                <a:latin typeface="+mj-ea"/>
                <a:ea typeface="+mj-ea"/>
              </a:rPr>
              <a:t>他命</a:t>
            </a:r>
            <a:r>
              <a:rPr lang="en-US" altLang="zh-TW" sz="3200" dirty="0" smtClean="0">
                <a:latin typeface="+mj-ea"/>
                <a:ea typeface="+mj-ea"/>
              </a:rPr>
              <a:t>)</a:t>
            </a:r>
            <a:r>
              <a:rPr lang="zh-TW" altLang="zh-TW" sz="3200" dirty="0" smtClean="0">
                <a:latin typeface="+mj-ea"/>
                <a:ea typeface="+mj-ea"/>
              </a:rPr>
              <a:t>對膀胱纖維化的危害及毒品轟趴、危險性行為極易導致愛滋病的防制宣導</a:t>
            </a:r>
            <a:r>
              <a:rPr lang="zh-TW" altLang="en-US" sz="3200" dirty="0" smtClean="0">
                <a:latin typeface="+mj-ea"/>
                <a:ea typeface="+mj-ea"/>
              </a:rPr>
              <a:t>。</a:t>
            </a:r>
            <a:endParaRPr lang="en-US" altLang="zh-TW" sz="3200" dirty="0" smtClean="0">
              <a:latin typeface="+mj-ea"/>
              <a:ea typeface="+mj-ea"/>
            </a:endParaRPr>
          </a:p>
          <a:p>
            <a:r>
              <a:rPr lang="zh-TW" altLang="zh-TW" sz="3200" dirty="0" smtClean="0">
                <a:latin typeface="+mj-ea"/>
                <a:ea typeface="+mj-ea"/>
              </a:rPr>
              <a:t>另對於施用第</a:t>
            </a:r>
            <a:r>
              <a:rPr lang="en-US" altLang="zh-TW" sz="3200" dirty="0" smtClean="0">
                <a:latin typeface="+mj-ea"/>
                <a:ea typeface="+mj-ea"/>
              </a:rPr>
              <a:t>2</a:t>
            </a:r>
            <a:r>
              <a:rPr lang="zh-TW" altLang="zh-TW" sz="3200" dirty="0" smtClean="0">
                <a:latin typeface="+mj-ea"/>
                <a:ea typeface="+mj-ea"/>
              </a:rPr>
              <a:t>級毒品（安非他命、搖頭丸等）學生，請家長帶至藥癮戒治機構尋求戒斷治療</a:t>
            </a:r>
            <a:r>
              <a:rPr lang="zh-TW" altLang="en-US" sz="3200" dirty="0" smtClean="0">
                <a:latin typeface="+mj-ea"/>
                <a:ea typeface="+mj-ea"/>
              </a:rPr>
              <a:t>。</a:t>
            </a:r>
            <a:endParaRPr lang="zh-TW" altLang="en-US" sz="3200" dirty="0">
              <a:latin typeface="+mj-ea"/>
              <a:ea typeface="+mj-ea"/>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b="1" dirty="0" smtClean="0"/>
              <a:t>六、藥物濫用防制（</a:t>
            </a:r>
            <a:r>
              <a:rPr lang="en-US" altLang="zh-TW" b="1" dirty="0" smtClean="0"/>
              <a:t>2</a:t>
            </a:r>
            <a:r>
              <a:rPr lang="zh-TW" altLang="en-US" b="1" dirty="0" smtClean="0"/>
              <a:t>）</a:t>
            </a:r>
            <a:endParaRPr lang="zh-TW" altLang="en-US" b="1" dirty="0"/>
          </a:p>
        </p:txBody>
      </p:sp>
      <p:sp>
        <p:nvSpPr>
          <p:cNvPr id="3" name="內容版面配置區 2"/>
          <p:cNvSpPr>
            <a:spLocks noGrp="1"/>
          </p:cNvSpPr>
          <p:nvPr>
            <p:ph sz="quarter" idx="1"/>
          </p:nvPr>
        </p:nvSpPr>
        <p:spPr/>
        <p:txBody>
          <a:bodyPr>
            <a:normAutofit/>
          </a:bodyPr>
          <a:lstStyle/>
          <a:p>
            <a:r>
              <a:rPr lang="zh-TW" altLang="zh-TW" dirty="0" smtClean="0">
                <a:latin typeface="+mj-ea"/>
                <a:ea typeface="+mj-ea"/>
              </a:rPr>
              <a:t>倘有發現學生藥頭或其上源販毒者，可向各縣市學生校外生活輔導會反映，尋求協助</a:t>
            </a:r>
            <a:r>
              <a:rPr lang="zh-TW" altLang="en-US" dirty="0" smtClean="0">
                <a:latin typeface="+mj-ea"/>
                <a:ea typeface="+mj-ea"/>
              </a:rPr>
              <a:t>。</a:t>
            </a:r>
            <a:endParaRPr lang="en-US" altLang="zh-TW" dirty="0" smtClean="0">
              <a:latin typeface="+mj-ea"/>
              <a:ea typeface="+mj-ea"/>
            </a:endParaRPr>
          </a:p>
          <a:p>
            <a:r>
              <a:rPr lang="zh-TW" altLang="zh-TW" dirty="0" smtClean="0">
                <a:latin typeface="+mj-ea"/>
                <a:ea typeface="+mj-ea"/>
              </a:rPr>
              <a:t>發現藥物濫用學生，除應組成春暉小組輔導外，更應視學生個案學習情形，提供適性、多元學習，避免學生中輟或休、轉、退學離校。</a:t>
            </a:r>
            <a:endParaRPr lang="en-US" altLang="zh-TW" dirty="0" smtClean="0">
              <a:latin typeface="+mj-ea"/>
              <a:ea typeface="+mj-ea"/>
            </a:endParaRPr>
          </a:p>
          <a:p>
            <a:r>
              <a:rPr lang="zh-TW" altLang="zh-TW" dirty="0" smtClean="0">
                <a:latin typeface="+mj-ea"/>
                <a:ea typeface="+mj-ea"/>
              </a:rPr>
              <a:t>結合轄內表演團體及鄰近大專校院「拒毒萌芽」反毒宣導計畫，以多元化方式帶動中小學的學童瞭解毒品的危害與拒毒的技巧，將反毒意識深耕、生根於校園，營造清新健康的學習環境。</a:t>
            </a:r>
            <a:endParaRPr lang="zh-TW" altLang="en-US" dirty="0">
              <a:latin typeface="+mj-ea"/>
              <a:ea typeface="+mj-ea"/>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b="1" dirty="0" smtClean="0"/>
              <a:t>六、藥物濫用防制（</a:t>
            </a:r>
            <a:r>
              <a:rPr lang="en-US" altLang="zh-TW" b="1" dirty="0" smtClean="0"/>
              <a:t>3</a:t>
            </a:r>
            <a:r>
              <a:rPr lang="zh-TW" altLang="en-US" b="1" dirty="0" smtClean="0"/>
              <a:t>）</a:t>
            </a:r>
            <a:endParaRPr lang="zh-TW" altLang="en-US" b="1" dirty="0"/>
          </a:p>
        </p:txBody>
      </p:sp>
      <p:sp>
        <p:nvSpPr>
          <p:cNvPr id="3" name="內容版面配置區 2"/>
          <p:cNvSpPr>
            <a:spLocks noGrp="1"/>
          </p:cNvSpPr>
          <p:nvPr>
            <p:ph sz="quarter" idx="1"/>
          </p:nvPr>
        </p:nvSpPr>
        <p:spPr/>
        <p:txBody>
          <a:bodyPr>
            <a:normAutofit fontScale="92500"/>
          </a:bodyPr>
          <a:lstStyle/>
          <a:p>
            <a:r>
              <a:rPr lang="zh-TW" altLang="en-US" dirty="0" smtClean="0">
                <a:latin typeface="+mj-ea"/>
                <a:ea typeface="+mj-ea"/>
              </a:rPr>
              <a:t>教育</a:t>
            </a:r>
            <a:r>
              <a:rPr lang="zh-TW" altLang="zh-TW" dirty="0" smtClean="0">
                <a:latin typeface="+mj-ea"/>
                <a:ea typeface="+mj-ea"/>
              </a:rPr>
              <a:t>部近期針對不同宣導對象製作相關學者專欄、漫畫等文宣，請結合相關研習講座、相關活動、正式課程、融入式教學及友善校園週、新生訓練、班週會、學校日及親職座談等時間，強化學生、家長及民眾建立正確毒品防制觀念，亦可於家長聯絡簿，提供家長相關反毒資訊。</a:t>
            </a:r>
            <a:endParaRPr lang="en-US" altLang="zh-TW" dirty="0" smtClean="0">
              <a:latin typeface="+mj-ea"/>
              <a:ea typeface="+mj-ea"/>
            </a:endParaRPr>
          </a:p>
          <a:p>
            <a:r>
              <a:rPr lang="zh-TW" altLang="zh-TW" dirty="0" smtClean="0">
                <a:latin typeface="+mj-ea"/>
                <a:ea typeface="+mj-ea"/>
              </a:rPr>
              <a:t>各校落實建立特定人員名冊，加強關懷，並於連續假期或學生行為表徵異常時及時執行尿液篩檢，找出藥物濫用學生成立春暉小組輔導或送指定醫療機構協助戒斷，幫助他們遠離毒害。</a:t>
            </a:r>
            <a:r>
              <a:rPr lang="zh-TW" altLang="zh-TW" dirty="0" smtClean="0">
                <a:solidFill>
                  <a:srgbClr val="FF0000"/>
                </a:solidFill>
                <a:latin typeface="+mj-ea"/>
                <a:ea typeface="+mj-ea"/>
              </a:rPr>
              <a:t>輔導成效良好縣市可依權責核予獎勵，</a:t>
            </a:r>
            <a:r>
              <a:rPr lang="zh-TW" altLang="zh-TW" dirty="0" smtClean="0">
                <a:latin typeface="+mj-ea"/>
                <a:ea typeface="+mj-ea"/>
              </a:rPr>
              <a:t>學校</a:t>
            </a:r>
            <a:r>
              <a:rPr lang="zh-TW" altLang="zh-TW" dirty="0" smtClean="0">
                <a:solidFill>
                  <a:srgbClr val="FF0000"/>
                </a:solidFill>
                <a:latin typeface="+mj-ea"/>
                <a:ea typeface="+mj-ea"/>
              </a:rPr>
              <a:t>未積極建立特定人員名冊遭警查獲有隱匿不報、怠慢處理或處理失當者，相關失職人員依規定檢討議處</a:t>
            </a:r>
            <a:r>
              <a:rPr lang="zh-TW" altLang="zh-TW" dirty="0" smtClean="0">
                <a:latin typeface="+mj-ea"/>
                <a:ea typeface="+mj-ea"/>
              </a:rPr>
              <a:t>。</a:t>
            </a:r>
            <a:endParaRPr lang="zh-TW" altLang="en-US" dirty="0">
              <a:latin typeface="+mj-ea"/>
              <a:ea typeface="+mj-ea"/>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b="1" dirty="0" smtClean="0"/>
              <a:t>七、</a:t>
            </a:r>
            <a:r>
              <a:rPr lang="zh-TW" altLang="zh-TW" b="1" dirty="0" smtClean="0"/>
              <a:t>學生輔導法</a:t>
            </a:r>
            <a:r>
              <a:rPr lang="zh-TW" altLang="en-US" b="1" dirty="0" smtClean="0"/>
              <a:t>（</a:t>
            </a:r>
            <a:r>
              <a:rPr lang="en-US" altLang="zh-TW" b="1" dirty="0" smtClean="0"/>
              <a:t>1</a:t>
            </a:r>
            <a:r>
              <a:rPr lang="zh-TW" altLang="en-US" b="1" dirty="0" smtClean="0"/>
              <a:t>）</a:t>
            </a:r>
            <a:endParaRPr lang="zh-TW" altLang="en-US" b="1" dirty="0"/>
          </a:p>
        </p:txBody>
      </p:sp>
      <p:sp>
        <p:nvSpPr>
          <p:cNvPr id="3" name="內容版面配置區 2"/>
          <p:cNvSpPr>
            <a:spLocks noGrp="1"/>
          </p:cNvSpPr>
          <p:nvPr>
            <p:ph sz="quarter" idx="1"/>
          </p:nvPr>
        </p:nvSpPr>
        <p:spPr>
          <a:xfrm>
            <a:off x="467544" y="1268760"/>
            <a:ext cx="8229600" cy="5112568"/>
          </a:xfrm>
        </p:spPr>
        <p:txBody>
          <a:bodyPr>
            <a:noAutofit/>
          </a:bodyPr>
          <a:lstStyle/>
          <a:p>
            <a:pPr fontAlgn="ctr"/>
            <a:r>
              <a:rPr lang="zh-TW" altLang="zh-TW" sz="2500" dirty="0" smtClean="0">
                <a:latin typeface="+mj-ea"/>
                <a:ea typeface="+mj-ea"/>
              </a:rPr>
              <a:t>輔導工作分為發展性輔導、介入性輔導及處遇性輔導三級架構，確立學生輔導三級制度之法源依據，提升學生輔導機制之重要性。</a:t>
            </a:r>
            <a:r>
              <a:rPr lang="zh-TW" altLang="en-US" sz="2500" dirty="0" smtClean="0">
                <a:latin typeface="+mj-ea"/>
                <a:ea typeface="+mj-ea"/>
              </a:rPr>
              <a:t>（</a:t>
            </a:r>
            <a:r>
              <a:rPr lang="en-US" altLang="zh-TW" sz="2500" dirty="0" smtClean="0">
                <a:latin typeface="+mj-ea"/>
                <a:ea typeface="+mj-ea"/>
              </a:rPr>
              <a:t>§6</a:t>
            </a:r>
            <a:r>
              <a:rPr lang="zh-TW" altLang="en-US" sz="2500" dirty="0" smtClean="0">
                <a:latin typeface="+mj-ea"/>
                <a:ea typeface="+mj-ea"/>
              </a:rPr>
              <a:t>）</a:t>
            </a:r>
            <a:endParaRPr lang="zh-TW" altLang="zh-TW" sz="2500" dirty="0" smtClean="0">
              <a:latin typeface="+mj-ea"/>
              <a:ea typeface="+mj-ea"/>
            </a:endParaRPr>
          </a:p>
          <a:p>
            <a:pPr fontAlgn="ctr"/>
            <a:r>
              <a:rPr lang="zh-TW" altLang="zh-TW" sz="2500" dirty="0" smtClean="0">
                <a:latin typeface="+mj-ea"/>
                <a:ea typeface="+mj-ea"/>
              </a:rPr>
              <a:t>校長、教師及專業輔導人員均負有學生輔導之責任，學校各行政單位亦有共同推動及執行相關學生輔導工作之職責；學校執行學生輔導工作，必要時，得結合學生輔導諮商中心、特殊教育資源中心、家庭教育中心等資源，並得請求相關機關</a:t>
            </a:r>
            <a:r>
              <a:rPr lang="en-US" altLang="zh-TW" sz="2500" dirty="0" smtClean="0">
                <a:latin typeface="+mj-ea"/>
                <a:ea typeface="+mj-ea"/>
              </a:rPr>
              <a:t>(</a:t>
            </a:r>
            <a:r>
              <a:rPr lang="zh-TW" altLang="zh-TW" sz="2500" dirty="0" smtClean="0">
                <a:latin typeface="+mj-ea"/>
                <a:ea typeface="+mj-ea"/>
              </a:rPr>
              <a:t>構</a:t>
            </a:r>
            <a:r>
              <a:rPr lang="en-US" altLang="zh-TW" sz="2500" dirty="0" smtClean="0">
                <a:latin typeface="+mj-ea"/>
                <a:ea typeface="+mj-ea"/>
              </a:rPr>
              <a:t>)</a:t>
            </a:r>
            <a:r>
              <a:rPr lang="zh-TW" altLang="zh-TW" sz="2500" dirty="0" smtClean="0">
                <a:latin typeface="+mj-ea"/>
                <a:ea typeface="+mj-ea"/>
              </a:rPr>
              <a:t>協助。</a:t>
            </a:r>
            <a:r>
              <a:rPr lang="zh-TW" altLang="en-US" sz="2500" dirty="0" smtClean="0">
                <a:latin typeface="+mj-ea"/>
                <a:ea typeface="+mj-ea"/>
              </a:rPr>
              <a:t> （</a:t>
            </a:r>
            <a:r>
              <a:rPr lang="en-US" altLang="zh-TW" sz="2500" dirty="0" smtClean="0">
                <a:latin typeface="+mj-ea"/>
                <a:ea typeface="+mj-ea"/>
              </a:rPr>
              <a:t>§7</a:t>
            </a:r>
            <a:r>
              <a:rPr lang="zh-TW" altLang="en-US" sz="2500" dirty="0" smtClean="0">
                <a:latin typeface="+mj-ea"/>
                <a:ea typeface="+mj-ea"/>
              </a:rPr>
              <a:t>）</a:t>
            </a:r>
            <a:endParaRPr lang="zh-TW" altLang="zh-TW" sz="2500" dirty="0" smtClean="0">
              <a:latin typeface="+mj-ea"/>
              <a:ea typeface="+mj-ea"/>
            </a:endParaRPr>
          </a:p>
          <a:p>
            <a:pPr fontAlgn="ctr"/>
            <a:r>
              <a:rPr lang="zh-TW" altLang="zh-TW" sz="2500" dirty="0" smtClean="0">
                <a:latin typeface="+mj-ea"/>
                <a:ea typeface="+mj-ea"/>
              </a:rPr>
              <a:t>學校應</a:t>
            </a:r>
            <a:r>
              <a:rPr lang="zh-TW" altLang="en-US" sz="2500" dirty="0" smtClean="0">
                <a:solidFill>
                  <a:srgbClr val="FF0000"/>
                </a:solidFill>
                <a:latin typeface="+mj-ea"/>
                <a:ea typeface="+mj-ea"/>
              </a:rPr>
              <a:t>（</a:t>
            </a:r>
            <a:r>
              <a:rPr lang="en-US" altLang="zh-TW" sz="2500" dirty="0" smtClean="0">
                <a:solidFill>
                  <a:srgbClr val="FF0000"/>
                </a:solidFill>
                <a:latin typeface="+mj-ea"/>
                <a:ea typeface="+mj-ea"/>
              </a:rPr>
              <a:t>104</a:t>
            </a:r>
            <a:r>
              <a:rPr lang="zh-TW" altLang="zh-TW" sz="2500" dirty="0" smtClean="0">
                <a:solidFill>
                  <a:srgbClr val="FF0000"/>
                </a:solidFill>
                <a:latin typeface="+mj-ea"/>
                <a:ea typeface="+mj-ea"/>
              </a:rPr>
              <a:t>年</a:t>
            </a:r>
            <a:r>
              <a:rPr lang="en-US" altLang="zh-TW" sz="2500" dirty="0" smtClean="0">
                <a:solidFill>
                  <a:srgbClr val="FF0000"/>
                </a:solidFill>
                <a:latin typeface="+mj-ea"/>
                <a:ea typeface="+mj-ea"/>
              </a:rPr>
              <a:t>6</a:t>
            </a:r>
            <a:r>
              <a:rPr lang="zh-TW" altLang="zh-TW" sz="2500" dirty="0" smtClean="0">
                <a:solidFill>
                  <a:srgbClr val="FF0000"/>
                </a:solidFill>
                <a:latin typeface="+mj-ea"/>
                <a:ea typeface="+mj-ea"/>
              </a:rPr>
              <a:t>月</a:t>
            </a:r>
            <a:r>
              <a:rPr lang="en-US" altLang="zh-TW" sz="2500" dirty="0" smtClean="0">
                <a:solidFill>
                  <a:srgbClr val="FF0000"/>
                </a:solidFill>
                <a:latin typeface="+mj-ea"/>
                <a:ea typeface="+mj-ea"/>
              </a:rPr>
              <a:t>30</a:t>
            </a:r>
            <a:r>
              <a:rPr lang="zh-TW" altLang="zh-TW" sz="2500" dirty="0" smtClean="0">
                <a:solidFill>
                  <a:srgbClr val="FF0000"/>
                </a:solidFill>
                <a:latin typeface="+mj-ea"/>
                <a:ea typeface="+mj-ea"/>
              </a:rPr>
              <a:t>日前</a:t>
            </a:r>
            <a:r>
              <a:rPr lang="zh-TW" altLang="en-US" sz="2500" dirty="0" smtClean="0">
                <a:solidFill>
                  <a:srgbClr val="FF0000"/>
                </a:solidFill>
                <a:latin typeface="+mj-ea"/>
                <a:ea typeface="+mj-ea"/>
              </a:rPr>
              <a:t>）</a:t>
            </a:r>
            <a:r>
              <a:rPr lang="zh-TW" altLang="zh-TW" sz="2500" dirty="0" smtClean="0">
                <a:solidFill>
                  <a:srgbClr val="FF0000"/>
                </a:solidFill>
                <a:latin typeface="+mj-ea"/>
                <a:ea typeface="+mj-ea"/>
              </a:rPr>
              <a:t>組成學生輔導工作委員會</a:t>
            </a:r>
            <a:r>
              <a:rPr lang="zh-TW" altLang="zh-TW" sz="2500" dirty="0" smtClean="0">
                <a:latin typeface="+mj-ea"/>
                <a:ea typeface="+mj-ea"/>
              </a:rPr>
              <a:t>，定明其任務及組成，以整合全校資源推動學生輔導工作。</a:t>
            </a:r>
            <a:r>
              <a:rPr lang="zh-TW" altLang="en-US" sz="2500" dirty="0" smtClean="0">
                <a:latin typeface="+mj-ea"/>
                <a:ea typeface="+mj-ea"/>
              </a:rPr>
              <a:t>（</a:t>
            </a:r>
            <a:r>
              <a:rPr lang="en-US" altLang="zh-TW" sz="2500" dirty="0" smtClean="0">
                <a:latin typeface="+mj-ea"/>
                <a:ea typeface="+mj-ea"/>
              </a:rPr>
              <a:t>§8</a:t>
            </a:r>
            <a:r>
              <a:rPr lang="zh-TW" altLang="en-US" sz="2500" dirty="0" smtClean="0">
                <a:latin typeface="+mj-ea"/>
                <a:ea typeface="+mj-ea"/>
              </a:rPr>
              <a:t>）</a:t>
            </a:r>
            <a:endParaRPr lang="zh-TW" altLang="zh-TW" sz="2500" dirty="0" smtClean="0">
              <a:latin typeface="+mj-ea"/>
              <a:ea typeface="+mj-ea"/>
            </a:endParaRPr>
          </a:p>
          <a:p>
            <a:pPr fontAlgn="ctr"/>
            <a:r>
              <a:rPr lang="zh-TW" altLang="zh-TW" sz="2500" dirty="0" smtClean="0">
                <a:latin typeface="+mj-ea"/>
                <a:ea typeface="+mj-ea"/>
              </a:rPr>
              <a:t>專責單位或專責人員辦理及落實學生輔導工作。</a:t>
            </a:r>
            <a:r>
              <a:rPr lang="zh-TW" altLang="en-US" sz="2500" dirty="0" smtClean="0">
                <a:latin typeface="+mj-ea"/>
                <a:ea typeface="+mj-ea"/>
              </a:rPr>
              <a:t>（</a:t>
            </a:r>
            <a:r>
              <a:rPr lang="en-US" altLang="zh-TW" sz="2500" dirty="0" smtClean="0">
                <a:latin typeface="+mj-ea"/>
                <a:ea typeface="+mj-ea"/>
              </a:rPr>
              <a:t>§9</a:t>
            </a:r>
            <a:r>
              <a:rPr lang="zh-TW" altLang="en-US" sz="2500" dirty="0" smtClean="0">
                <a:latin typeface="+mj-ea"/>
                <a:ea typeface="+mj-ea"/>
              </a:rPr>
              <a:t>）</a:t>
            </a:r>
            <a:endParaRPr lang="zh-TW" altLang="en-US" sz="2500" dirty="0">
              <a:latin typeface="+mj-ea"/>
              <a:ea typeface="+mj-ea"/>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b="1" dirty="0" smtClean="0"/>
              <a:t>七、</a:t>
            </a:r>
            <a:r>
              <a:rPr lang="zh-TW" altLang="zh-TW" b="1" dirty="0" smtClean="0"/>
              <a:t>學生輔導法</a:t>
            </a:r>
            <a:r>
              <a:rPr lang="zh-TW" altLang="en-US" b="1" dirty="0" smtClean="0"/>
              <a:t>（</a:t>
            </a:r>
            <a:r>
              <a:rPr lang="en-US" altLang="zh-TW" b="1" dirty="0" smtClean="0"/>
              <a:t>2</a:t>
            </a:r>
            <a:r>
              <a:rPr lang="zh-TW" altLang="en-US" b="1" dirty="0" smtClean="0"/>
              <a:t>）</a:t>
            </a:r>
            <a:endParaRPr lang="zh-TW" altLang="en-US" b="1" dirty="0"/>
          </a:p>
        </p:txBody>
      </p:sp>
      <p:sp>
        <p:nvSpPr>
          <p:cNvPr id="3" name="內容版面配置區 2"/>
          <p:cNvSpPr>
            <a:spLocks noGrp="1"/>
          </p:cNvSpPr>
          <p:nvPr>
            <p:ph sz="quarter" idx="1"/>
          </p:nvPr>
        </p:nvSpPr>
        <p:spPr/>
        <p:txBody>
          <a:bodyPr>
            <a:normAutofit fontScale="92500" lnSpcReduction="10000"/>
          </a:bodyPr>
          <a:lstStyle/>
          <a:p>
            <a:pPr fontAlgn="ctr"/>
            <a:r>
              <a:rPr lang="zh-TW" altLang="zh-TW" sz="3000" dirty="0" smtClean="0">
                <a:latin typeface="+mj-ea"/>
                <a:ea typeface="+mj-ea"/>
              </a:rPr>
              <a:t>專任輔導教師不得排課。但因課務需要教授輔導相關課程者，其教學時數規定，由各該主管機關定之。</a:t>
            </a:r>
            <a:r>
              <a:rPr lang="zh-TW" altLang="en-US" sz="3000" dirty="0" smtClean="0">
                <a:latin typeface="+mj-ea"/>
                <a:ea typeface="+mj-ea"/>
              </a:rPr>
              <a:t> （</a:t>
            </a:r>
            <a:r>
              <a:rPr lang="en-US" altLang="zh-TW" sz="3000" dirty="0" smtClean="0">
                <a:latin typeface="+mj-ea"/>
                <a:ea typeface="+mj-ea"/>
              </a:rPr>
              <a:t>§13</a:t>
            </a:r>
            <a:r>
              <a:rPr lang="zh-TW" altLang="en-US" sz="3000" dirty="0" smtClean="0">
                <a:latin typeface="+mj-ea"/>
                <a:ea typeface="+mj-ea"/>
              </a:rPr>
              <a:t>）</a:t>
            </a:r>
            <a:endParaRPr lang="zh-TW" altLang="zh-TW" sz="3000" dirty="0" smtClean="0">
              <a:latin typeface="+mj-ea"/>
              <a:ea typeface="+mj-ea"/>
            </a:endParaRPr>
          </a:p>
          <a:p>
            <a:pPr fontAlgn="ctr"/>
            <a:r>
              <a:rPr lang="zh-TW" altLang="en-US" sz="3000" dirty="0" smtClean="0">
                <a:latin typeface="+mj-ea"/>
                <a:ea typeface="+mj-ea"/>
              </a:rPr>
              <a:t>推動</a:t>
            </a:r>
            <a:r>
              <a:rPr lang="zh-TW" altLang="zh-TW" sz="3000" dirty="0" smtClean="0">
                <a:latin typeface="+mj-ea"/>
                <a:ea typeface="+mj-ea"/>
              </a:rPr>
              <a:t>教師及專業輔導人員之輔導知能職前教育及在職進修，且學校應定期辦理教職員工輔導知能研習，協助輔導人力接受在職進修及提升工作成效，以持續強化輔導人員之專業知能。</a:t>
            </a:r>
            <a:r>
              <a:rPr lang="zh-TW" altLang="en-US" sz="3000" dirty="0" smtClean="0">
                <a:latin typeface="+mj-ea"/>
                <a:ea typeface="+mj-ea"/>
              </a:rPr>
              <a:t> （</a:t>
            </a:r>
            <a:r>
              <a:rPr lang="en-US" altLang="zh-TW" sz="3000" dirty="0" smtClean="0">
                <a:latin typeface="+mj-ea"/>
                <a:ea typeface="+mj-ea"/>
              </a:rPr>
              <a:t>§14</a:t>
            </a:r>
            <a:r>
              <a:rPr lang="zh-TW" altLang="en-US" sz="3000" dirty="0" smtClean="0">
                <a:latin typeface="+mj-ea"/>
                <a:ea typeface="+mj-ea"/>
              </a:rPr>
              <a:t>）</a:t>
            </a:r>
            <a:endParaRPr lang="zh-TW" altLang="zh-TW" sz="3000" dirty="0" smtClean="0">
              <a:latin typeface="+mj-ea"/>
              <a:ea typeface="+mj-ea"/>
            </a:endParaRPr>
          </a:p>
          <a:p>
            <a:pPr fontAlgn="ctr"/>
            <a:r>
              <a:rPr lang="zh-TW" altLang="zh-TW" sz="3000" dirty="0" smtClean="0">
                <a:latin typeface="+mj-ea"/>
                <a:ea typeface="+mj-ea"/>
              </a:rPr>
              <a:t>學校及各級主管機關須定期辦理評鑑，以維護品質及績效。</a:t>
            </a:r>
            <a:r>
              <a:rPr lang="zh-TW" altLang="en-US" sz="3000" dirty="0" smtClean="0">
                <a:latin typeface="+mj-ea"/>
                <a:ea typeface="+mj-ea"/>
              </a:rPr>
              <a:t> （</a:t>
            </a:r>
            <a:r>
              <a:rPr lang="en-US" altLang="zh-TW" sz="3000" dirty="0" smtClean="0">
                <a:latin typeface="+mj-ea"/>
                <a:ea typeface="+mj-ea"/>
              </a:rPr>
              <a:t>§18</a:t>
            </a:r>
            <a:r>
              <a:rPr lang="zh-TW" altLang="en-US" sz="3000" dirty="0" smtClean="0">
                <a:latin typeface="+mj-ea"/>
                <a:ea typeface="+mj-ea"/>
              </a:rPr>
              <a:t>）</a:t>
            </a:r>
            <a:endParaRPr lang="zh-TW" altLang="zh-TW" sz="3000" dirty="0" smtClean="0">
              <a:latin typeface="+mj-ea"/>
              <a:ea typeface="+mj-ea"/>
            </a:endParaRPr>
          </a:p>
          <a:p>
            <a:pPr fontAlgn="ctr"/>
            <a:r>
              <a:rPr lang="zh-TW" altLang="zh-TW" sz="3000" dirty="0" smtClean="0">
                <a:latin typeface="+mj-ea"/>
                <a:ea typeface="+mj-ea"/>
              </a:rPr>
              <a:t>學校應提供轉銜輔導及服務以銜接學生輔導需求之相關機制。</a:t>
            </a:r>
            <a:r>
              <a:rPr lang="zh-TW" altLang="en-US" sz="3000" dirty="0" smtClean="0">
                <a:latin typeface="+mj-ea"/>
                <a:ea typeface="+mj-ea"/>
              </a:rPr>
              <a:t> （</a:t>
            </a:r>
            <a:r>
              <a:rPr lang="en-US" altLang="zh-TW" sz="3000" dirty="0" smtClean="0">
                <a:latin typeface="+mj-ea"/>
                <a:ea typeface="+mj-ea"/>
              </a:rPr>
              <a:t>§19</a:t>
            </a:r>
            <a:r>
              <a:rPr lang="zh-TW" altLang="en-US" sz="3000" dirty="0" smtClean="0">
                <a:latin typeface="+mj-ea"/>
                <a:ea typeface="+mj-ea"/>
              </a:rPr>
              <a:t>）</a:t>
            </a:r>
            <a:endParaRPr lang="zh-TW" altLang="zh-TW" sz="3000" dirty="0" smtClean="0">
              <a:latin typeface="+mj-ea"/>
              <a:ea typeface="+mj-ea"/>
            </a:endParaRPr>
          </a:p>
          <a:p>
            <a:endParaRPr lang="zh-TW" altLang="en-US"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b="1" dirty="0" smtClean="0"/>
              <a:t>八、</a:t>
            </a:r>
            <a:r>
              <a:rPr lang="zh-TW" altLang="zh-TW" b="1" dirty="0" smtClean="0"/>
              <a:t>大跑步計畫</a:t>
            </a:r>
            <a:r>
              <a:rPr lang="en-US" altLang="zh-TW" b="1" dirty="0" smtClean="0"/>
              <a:t>-SH150</a:t>
            </a:r>
            <a:r>
              <a:rPr lang="zh-TW" altLang="zh-TW" b="1" dirty="0" smtClean="0"/>
              <a:t>方案</a:t>
            </a:r>
            <a:endParaRPr lang="zh-TW" altLang="en-US" b="1" dirty="0"/>
          </a:p>
        </p:txBody>
      </p:sp>
      <p:sp>
        <p:nvSpPr>
          <p:cNvPr id="3" name="內容版面配置區 2"/>
          <p:cNvSpPr>
            <a:spLocks noGrp="1"/>
          </p:cNvSpPr>
          <p:nvPr>
            <p:ph sz="quarter" idx="1"/>
          </p:nvPr>
        </p:nvSpPr>
        <p:spPr/>
        <p:txBody>
          <a:bodyPr>
            <a:normAutofit fontScale="92500" lnSpcReduction="20000"/>
          </a:bodyPr>
          <a:lstStyle/>
          <a:p>
            <a:r>
              <a:rPr lang="zh-TW" altLang="zh-TW" sz="3200" dirty="0" smtClean="0">
                <a:latin typeface="+mj-ea"/>
                <a:ea typeface="+mj-ea"/>
              </a:rPr>
              <a:t>樂跑方案（</a:t>
            </a:r>
            <a:r>
              <a:rPr lang="en-US" altLang="zh-TW" sz="3200" dirty="0" smtClean="0">
                <a:latin typeface="+mj-ea"/>
                <a:ea typeface="+mj-ea"/>
              </a:rPr>
              <a:t>run for fun</a:t>
            </a:r>
            <a:r>
              <a:rPr lang="zh-TW" altLang="zh-TW" sz="3200" dirty="0" smtClean="0">
                <a:latin typeface="+mj-ea"/>
                <a:ea typeface="+mj-ea"/>
              </a:rPr>
              <a:t>）」，以樂趣化方式引導學生養成規律運動習慣。</a:t>
            </a:r>
            <a:endParaRPr lang="en-US" altLang="zh-TW" sz="3200" dirty="0" smtClean="0">
              <a:latin typeface="+mj-ea"/>
              <a:ea typeface="+mj-ea"/>
            </a:endParaRPr>
          </a:p>
          <a:p>
            <a:r>
              <a:rPr lang="zh-TW" altLang="zh-TW" sz="3200" b="1" dirty="0" smtClean="0">
                <a:latin typeface="+mj-ea"/>
                <a:ea typeface="+mj-ea"/>
              </a:rPr>
              <a:t>以簡單易行、樂趣化及創意化推動方式，引導學生投入跑步運動：</a:t>
            </a:r>
            <a:r>
              <a:rPr lang="zh-TW" altLang="zh-TW" sz="3200" dirty="0" smtClean="0">
                <a:latin typeface="+mj-ea"/>
                <a:ea typeface="+mj-ea"/>
              </a:rPr>
              <a:t>以零存整付方式採計累積里程數。</a:t>
            </a:r>
            <a:endParaRPr lang="en-US" altLang="zh-TW" sz="3200" dirty="0" smtClean="0">
              <a:latin typeface="+mj-ea"/>
              <a:ea typeface="+mj-ea"/>
            </a:endParaRPr>
          </a:p>
          <a:p>
            <a:r>
              <a:rPr lang="zh-TW" altLang="zh-TW" sz="3200" dirty="0" smtClean="0">
                <a:latin typeface="+mj-ea"/>
                <a:ea typeface="+mj-ea"/>
              </a:rPr>
              <a:t>如新北市某國中以「逗陣走，『伊』起</a:t>
            </a:r>
            <a:r>
              <a:rPr lang="en-US" altLang="zh-TW" sz="3200" dirty="0" smtClean="0">
                <a:latin typeface="+mj-ea"/>
                <a:ea typeface="+mj-ea"/>
              </a:rPr>
              <a:t>Rock</a:t>
            </a:r>
            <a:r>
              <a:rPr lang="zh-TW" altLang="zh-TW" sz="3200" dirty="0" smtClean="0">
                <a:latin typeface="+mj-ea"/>
                <a:ea typeface="+mj-ea"/>
              </a:rPr>
              <a:t>到『巴黎』」為題，取其活動路線由伊拉克到巴黎的概念，</a:t>
            </a:r>
            <a:endParaRPr lang="en-US" altLang="zh-TW" sz="3200" dirty="0" smtClean="0">
              <a:latin typeface="+mj-ea"/>
              <a:ea typeface="+mj-ea"/>
            </a:endParaRPr>
          </a:p>
          <a:p>
            <a:r>
              <a:rPr lang="zh-TW" altLang="zh-TW" sz="3200" dirty="0" smtClean="0">
                <a:latin typeface="+mj-ea"/>
                <a:ea typeface="+mj-ea"/>
              </a:rPr>
              <a:t>體育署體適能檢測系統內建置登錄系統，以零存整付方式累計里程數，學生得於健康體育網路護照登錄每次跑步距離。</a:t>
            </a:r>
            <a:endParaRPr lang="en-US" altLang="zh-TW" sz="3200" dirty="0" smtClean="0">
              <a:latin typeface="+mj-ea"/>
              <a:ea typeface="+mj-ea"/>
            </a:endParaRPr>
          </a:p>
          <a:p>
            <a:endParaRPr lang="zh-TW" altLang="en-US"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r>
              <a:rPr lang="zh-TW" altLang="zh-TW" b="1" dirty="0" smtClean="0"/>
              <a:t>各教育階段跑步里程建議量</a:t>
            </a:r>
            <a:endParaRPr lang="zh-TW" altLang="en-US" b="1" dirty="0"/>
          </a:p>
        </p:txBody>
      </p:sp>
      <p:graphicFrame>
        <p:nvGraphicFramePr>
          <p:cNvPr id="4" name="內容版面配置區 3"/>
          <p:cNvGraphicFramePr>
            <a:graphicFrameLocks noGrp="1"/>
          </p:cNvGraphicFramePr>
          <p:nvPr>
            <p:ph sz="quarter" idx="1"/>
          </p:nvPr>
        </p:nvGraphicFramePr>
        <p:xfrm>
          <a:off x="611560" y="1196752"/>
          <a:ext cx="8229600" cy="4761327"/>
        </p:xfrm>
        <a:graphic>
          <a:graphicData uri="http://schemas.openxmlformats.org/drawingml/2006/table">
            <a:tbl>
              <a:tblPr firstRow="1" bandRow="1">
                <a:tableStyleId>{5C22544A-7EE6-4342-B048-85BDC9FD1C3A}</a:tableStyleId>
              </a:tblPr>
              <a:tblGrid>
                <a:gridCol w="1008112"/>
                <a:gridCol w="1152128"/>
                <a:gridCol w="1224136"/>
                <a:gridCol w="1224136"/>
                <a:gridCol w="3621088"/>
              </a:tblGrid>
              <a:tr h="1106437">
                <a:tc>
                  <a:txBody>
                    <a:bodyPr/>
                    <a:lstStyle/>
                    <a:p>
                      <a:pPr indent="-50165" algn="ctr">
                        <a:spcBef>
                          <a:spcPts val="180"/>
                        </a:spcBef>
                        <a:spcAft>
                          <a:spcPts val="180"/>
                        </a:spcAft>
                      </a:pPr>
                      <a:r>
                        <a:rPr lang="zh-TW" sz="1800" b="1" kern="100" dirty="0">
                          <a:latin typeface="Calibri"/>
                          <a:ea typeface="標楷體"/>
                          <a:cs typeface="Times New Roman"/>
                        </a:rPr>
                        <a:t>年級別</a:t>
                      </a:r>
                      <a:endParaRPr lang="zh-TW" sz="1800" kern="100" dirty="0">
                        <a:latin typeface="Calibri"/>
                        <a:ea typeface="新細明體"/>
                        <a:cs typeface="Times New Roman"/>
                      </a:endParaRPr>
                    </a:p>
                  </a:txBody>
                  <a:tcPr marL="68580" marR="68580" marT="0" marB="0" anchor="ctr"/>
                </a:tc>
                <a:tc>
                  <a:txBody>
                    <a:bodyPr/>
                    <a:lstStyle/>
                    <a:p>
                      <a:pPr algn="ctr">
                        <a:spcBef>
                          <a:spcPts val="180"/>
                        </a:spcBef>
                        <a:spcAft>
                          <a:spcPts val="180"/>
                        </a:spcAft>
                      </a:pPr>
                      <a:r>
                        <a:rPr lang="zh-TW" sz="1800" b="1" kern="100" dirty="0">
                          <a:latin typeface="Calibri"/>
                          <a:ea typeface="標楷體"/>
                          <a:cs typeface="Times New Roman"/>
                        </a:rPr>
                        <a:t>每週總量</a:t>
                      </a:r>
                      <a:endParaRPr lang="zh-TW" sz="1800" kern="100" dirty="0">
                        <a:latin typeface="Calibri"/>
                        <a:ea typeface="新細明體"/>
                        <a:cs typeface="Times New Roman"/>
                      </a:endParaRPr>
                    </a:p>
                    <a:p>
                      <a:pPr algn="ctr">
                        <a:spcBef>
                          <a:spcPts val="180"/>
                        </a:spcBef>
                        <a:spcAft>
                          <a:spcPts val="180"/>
                        </a:spcAft>
                      </a:pPr>
                      <a:r>
                        <a:rPr lang="en-US" sz="1800" b="1" kern="100" spc="-30" dirty="0">
                          <a:latin typeface="Calibri"/>
                          <a:ea typeface="標楷體"/>
                          <a:cs typeface="Times New Roman"/>
                        </a:rPr>
                        <a:t>(</a:t>
                      </a:r>
                      <a:r>
                        <a:rPr lang="zh-TW" sz="1800" b="1" kern="100" spc="-30" dirty="0">
                          <a:latin typeface="Calibri"/>
                          <a:ea typeface="標楷體"/>
                          <a:cs typeface="Times New Roman"/>
                        </a:rPr>
                        <a:t>公里</a:t>
                      </a:r>
                      <a:r>
                        <a:rPr lang="en-US" sz="1800" b="1" kern="100" spc="-30" dirty="0">
                          <a:latin typeface="Calibri"/>
                          <a:ea typeface="標楷體"/>
                          <a:cs typeface="Times New Roman"/>
                        </a:rPr>
                        <a:t>/</a:t>
                      </a:r>
                      <a:r>
                        <a:rPr lang="zh-TW" sz="1800" b="1" kern="100" spc="-30" dirty="0">
                          <a:latin typeface="Calibri"/>
                          <a:ea typeface="標楷體"/>
                          <a:cs typeface="Times New Roman"/>
                        </a:rPr>
                        <a:t>人</a:t>
                      </a:r>
                      <a:r>
                        <a:rPr lang="en-US" sz="1800" b="1" kern="100" spc="-30" dirty="0">
                          <a:latin typeface="Calibri"/>
                          <a:ea typeface="標楷體"/>
                          <a:cs typeface="Times New Roman"/>
                        </a:rPr>
                        <a:t>)</a:t>
                      </a:r>
                      <a:endParaRPr lang="zh-TW" sz="1800" kern="100" dirty="0">
                        <a:latin typeface="Calibri"/>
                        <a:ea typeface="新細明體"/>
                        <a:cs typeface="Times New Roman"/>
                      </a:endParaRPr>
                    </a:p>
                  </a:txBody>
                  <a:tcPr marL="68580" marR="68580" marT="0" marB="0" anchor="ctr"/>
                </a:tc>
                <a:tc>
                  <a:txBody>
                    <a:bodyPr/>
                    <a:lstStyle/>
                    <a:p>
                      <a:pPr algn="ctr">
                        <a:spcBef>
                          <a:spcPts val="180"/>
                        </a:spcBef>
                        <a:spcAft>
                          <a:spcPts val="180"/>
                        </a:spcAft>
                      </a:pPr>
                      <a:r>
                        <a:rPr lang="zh-TW" sz="1800" b="1" kern="100" dirty="0">
                          <a:latin typeface="Calibri"/>
                          <a:ea typeface="標楷體"/>
                          <a:cs typeface="Times New Roman"/>
                        </a:rPr>
                        <a:t>每月總量</a:t>
                      </a:r>
                      <a:endParaRPr lang="zh-TW" sz="1800" kern="100" dirty="0">
                        <a:latin typeface="Calibri"/>
                        <a:ea typeface="新細明體"/>
                        <a:cs typeface="Times New Roman"/>
                      </a:endParaRPr>
                    </a:p>
                    <a:p>
                      <a:pPr algn="ctr">
                        <a:spcBef>
                          <a:spcPts val="180"/>
                        </a:spcBef>
                        <a:spcAft>
                          <a:spcPts val="180"/>
                        </a:spcAft>
                      </a:pPr>
                      <a:r>
                        <a:rPr lang="en-US" sz="1800" b="1" kern="100" dirty="0">
                          <a:latin typeface="Calibri"/>
                          <a:ea typeface="標楷體"/>
                          <a:cs typeface="Times New Roman"/>
                        </a:rPr>
                        <a:t>(</a:t>
                      </a:r>
                      <a:r>
                        <a:rPr lang="zh-TW" sz="1800" b="1" kern="100" dirty="0">
                          <a:latin typeface="Calibri"/>
                          <a:ea typeface="標楷體"/>
                          <a:cs typeface="Times New Roman"/>
                        </a:rPr>
                        <a:t>公里</a:t>
                      </a:r>
                      <a:r>
                        <a:rPr lang="en-US" sz="1800" b="1" kern="100" dirty="0">
                          <a:latin typeface="Calibri"/>
                          <a:ea typeface="標楷體"/>
                          <a:cs typeface="Times New Roman"/>
                        </a:rPr>
                        <a:t>/</a:t>
                      </a:r>
                      <a:r>
                        <a:rPr lang="zh-TW" sz="1800" b="1" kern="100" dirty="0">
                          <a:latin typeface="Calibri"/>
                          <a:ea typeface="標楷體"/>
                          <a:cs typeface="Times New Roman"/>
                        </a:rPr>
                        <a:t>人</a:t>
                      </a:r>
                      <a:r>
                        <a:rPr lang="en-US" sz="1800" b="1" kern="100" dirty="0">
                          <a:latin typeface="Calibri"/>
                          <a:ea typeface="標楷體"/>
                          <a:cs typeface="Times New Roman"/>
                        </a:rPr>
                        <a:t>)</a:t>
                      </a:r>
                      <a:endParaRPr lang="zh-TW" sz="1800" kern="100" dirty="0">
                        <a:latin typeface="Calibri"/>
                        <a:ea typeface="新細明體"/>
                        <a:cs typeface="Times New Roman"/>
                      </a:endParaRPr>
                    </a:p>
                  </a:txBody>
                  <a:tcPr marL="68580" marR="68580" marT="0" marB="0" anchor="ctr"/>
                </a:tc>
                <a:tc>
                  <a:txBody>
                    <a:bodyPr/>
                    <a:lstStyle/>
                    <a:p>
                      <a:pPr algn="ctr">
                        <a:spcBef>
                          <a:spcPts val="180"/>
                        </a:spcBef>
                        <a:spcAft>
                          <a:spcPts val="180"/>
                        </a:spcAft>
                      </a:pPr>
                      <a:r>
                        <a:rPr lang="zh-TW" sz="1800" b="1" kern="100" dirty="0">
                          <a:latin typeface="Calibri"/>
                          <a:ea typeface="標楷體"/>
                          <a:cs typeface="Times New Roman"/>
                        </a:rPr>
                        <a:t>每年總量</a:t>
                      </a:r>
                      <a:endParaRPr lang="zh-TW" sz="1800" kern="100" dirty="0">
                        <a:latin typeface="Calibri"/>
                        <a:ea typeface="新細明體"/>
                        <a:cs typeface="Times New Roman"/>
                      </a:endParaRPr>
                    </a:p>
                    <a:p>
                      <a:pPr algn="ctr">
                        <a:spcBef>
                          <a:spcPts val="180"/>
                        </a:spcBef>
                        <a:spcAft>
                          <a:spcPts val="180"/>
                        </a:spcAft>
                      </a:pPr>
                      <a:r>
                        <a:rPr lang="en-US" sz="1800" b="1" kern="100" dirty="0">
                          <a:latin typeface="Calibri"/>
                          <a:ea typeface="標楷體"/>
                          <a:cs typeface="Times New Roman"/>
                        </a:rPr>
                        <a:t>(</a:t>
                      </a:r>
                      <a:r>
                        <a:rPr lang="zh-TW" sz="1800" b="1" kern="100" dirty="0">
                          <a:latin typeface="Calibri"/>
                          <a:ea typeface="標楷體"/>
                          <a:cs typeface="Times New Roman"/>
                        </a:rPr>
                        <a:t>公里</a:t>
                      </a:r>
                      <a:r>
                        <a:rPr lang="en-US" sz="1800" b="1" kern="100" dirty="0">
                          <a:latin typeface="Calibri"/>
                          <a:ea typeface="標楷體"/>
                          <a:cs typeface="Times New Roman"/>
                        </a:rPr>
                        <a:t>/</a:t>
                      </a:r>
                      <a:r>
                        <a:rPr lang="zh-TW" sz="1800" b="1" kern="100" dirty="0">
                          <a:latin typeface="Calibri"/>
                          <a:ea typeface="標楷體"/>
                          <a:cs typeface="Times New Roman"/>
                        </a:rPr>
                        <a:t>人</a:t>
                      </a:r>
                      <a:r>
                        <a:rPr lang="en-US" sz="1800" b="1" kern="100" dirty="0">
                          <a:latin typeface="Calibri"/>
                          <a:ea typeface="標楷體"/>
                          <a:cs typeface="Times New Roman"/>
                        </a:rPr>
                        <a:t>)</a:t>
                      </a:r>
                      <a:endParaRPr lang="zh-TW" sz="1800" kern="100" dirty="0">
                        <a:latin typeface="Calibri"/>
                        <a:ea typeface="新細明體"/>
                        <a:cs typeface="Times New Roman"/>
                      </a:endParaRPr>
                    </a:p>
                  </a:txBody>
                  <a:tcPr marL="68580" marR="68580" marT="0" marB="0" anchor="ctr"/>
                </a:tc>
                <a:tc>
                  <a:txBody>
                    <a:bodyPr/>
                    <a:lstStyle/>
                    <a:p>
                      <a:pPr algn="ctr">
                        <a:spcBef>
                          <a:spcPts val="180"/>
                        </a:spcBef>
                        <a:spcAft>
                          <a:spcPts val="180"/>
                        </a:spcAft>
                      </a:pPr>
                      <a:r>
                        <a:rPr lang="zh-TW" sz="2800" b="1" kern="100" dirty="0">
                          <a:latin typeface="Calibri"/>
                          <a:ea typeface="標楷體"/>
                          <a:cs typeface="Times New Roman"/>
                        </a:rPr>
                        <a:t>備註</a:t>
                      </a:r>
                      <a:endParaRPr lang="zh-TW" sz="2800" kern="100" dirty="0">
                        <a:latin typeface="Calibri"/>
                        <a:ea typeface="新細明體"/>
                        <a:cs typeface="Times New Roman"/>
                      </a:endParaRPr>
                    </a:p>
                    <a:p>
                      <a:pPr marL="635" indent="-70485" algn="ctr">
                        <a:spcBef>
                          <a:spcPts val="180"/>
                        </a:spcBef>
                        <a:spcAft>
                          <a:spcPts val="180"/>
                        </a:spcAft>
                      </a:pPr>
                      <a:r>
                        <a:rPr lang="en-US" sz="2800" b="1" kern="100" dirty="0">
                          <a:latin typeface="Calibri"/>
                          <a:ea typeface="標楷體"/>
                          <a:cs typeface="Times New Roman"/>
                        </a:rPr>
                        <a:t>(</a:t>
                      </a:r>
                      <a:r>
                        <a:rPr lang="zh-TW" sz="2800" b="1" kern="100" dirty="0">
                          <a:latin typeface="Calibri"/>
                          <a:ea typeface="標楷體"/>
                          <a:cs typeface="Times New Roman"/>
                        </a:rPr>
                        <a:t>每年每人</a:t>
                      </a:r>
                      <a:r>
                        <a:rPr lang="en-US" sz="2800" b="1" kern="100" dirty="0">
                          <a:latin typeface="Calibri"/>
                          <a:ea typeface="標楷體"/>
                          <a:cs typeface="Times New Roman"/>
                        </a:rPr>
                        <a:t>48</a:t>
                      </a:r>
                      <a:r>
                        <a:rPr lang="zh-TW" sz="2800" b="1" kern="100" dirty="0">
                          <a:latin typeface="Calibri"/>
                          <a:ea typeface="標楷體"/>
                          <a:cs typeface="Times New Roman"/>
                        </a:rPr>
                        <a:t>週</a:t>
                      </a:r>
                      <a:r>
                        <a:rPr lang="en-US" sz="2800" b="1" kern="100" dirty="0">
                          <a:latin typeface="Calibri"/>
                          <a:ea typeface="標楷體"/>
                          <a:cs typeface="Times New Roman"/>
                        </a:rPr>
                        <a:t>)</a:t>
                      </a:r>
                      <a:endParaRPr lang="zh-TW" sz="2800" kern="100" dirty="0">
                        <a:latin typeface="Calibri"/>
                        <a:ea typeface="新細明體"/>
                        <a:cs typeface="Times New Roman"/>
                      </a:endParaRPr>
                    </a:p>
                  </a:txBody>
                  <a:tcPr marL="68580" marR="68580" marT="0" marB="0" anchor="ctr"/>
                </a:tc>
              </a:tr>
              <a:tr h="549747">
                <a:tc>
                  <a:txBody>
                    <a:bodyPr/>
                    <a:lstStyle/>
                    <a:p>
                      <a:pPr algn="ctr">
                        <a:lnSpc>
                          <a:spcPts val="1700"/>
                        </a:lnSpc>
                        <a:spcBef>
                          <a:spcPts val="120"/>
                        </a:spcBef>
                        <a:spcAft>
                          <a:spcPts val="120"/>
                        </a:spcAft>
                      </a:pPr>
                      <a:r>
                        <a:rPr lang="zh-TW" sz="2400" kern="100" dirty="0">
                          <a:latin typeface="Calibri"/>
                          <a:ea typeface="標楷體"/>
                          <a:cs typeface="Times New Roman"/>
                        </a:rPr>
                        <a:t>小一</a:t>
                      </a:r>
                      <a:endParaRPr lang="zh-TW" sz="2400" kern="100" dirty="0">
                        <a:latin typeface="Calibri"/>
                        <a:ea typeface="新細明體"/>
                        <a:cs typeface="Times New Roman"/>
                      </a:endParaRPr>
                    </a:p>
                  </a:txBody>
                  <a:tcPr marL="68580" marR="68580" marT="0" marB="0" anchor="ctr"/>
                </a:tc>
                <a:tc>
                  <a:txBody>
                    <a:bodyPr/>
                    <a:lstStyle/>
                    <a:p>
                      <a:pPr algn="ctr">
                        <a:lnSpc>
                          <a:spcPts val="1700"/>
                        </a:lnSpc>
                        <a:spcBef>
                          <a:spcPts val="120"/>
                        </a:spcBef>
                        <a:spcAft>
                          <a:spcPts val="120"/>
                        </a:spcAft>
                      </a:pPr>
                      <a:r>
                        <a:rPr lang="en-US" sz="2400" kern="100" dirty="0">
                          <a:latin typeface="Calibri"/>
                          <a:ea typeface="標楷體"/>
                          <a:cs typeface="Times New Roman"/>
                        </a:rPr>
                        <a:t>1.0</a:t>
                      </a:r>
                      <a:endParaRPr lang="zh-TW" sz="2400" kern="100" dirty="0">
                        <a:latin typeface="Calibri"/>
                        <a:ea typeface="新細明體"/>
                        <a:cs typeface="Times New Roman"/>
                      </a:endParaRPr>
                    </a:p>
                  </a:txBody>
                  <a:tcPr marL="68580" marR="68580" marT="0" marB="0" anchor="ctr"/>
                </a:tc>
                <a:tc>
                  <a:txBody>
                    <a:bodyPr/>
                    <a:lstStyle/>
                    <a:p>
                      <a:pPr algn="ctr">
                        <a:lnSpc>
                          <a:spcPts val="1700"/>
                        </a:lnSpc>
                        <a:spcBef>
                          <a:spcPts val="120"/>
                        </a:spcBef>
                        <a:spcAft>
                          <a:spcPts val="120"/>
                        </a:spcAft>
                      </a:pPr>
                      <a:r>
                        <a:rPr lang="en-US" sz="2400" kern="100" dirty="0">
                          <a:latin typeface="Calibri"/>
                          <a:ea typeface="標楷體"/>
                          <a:cs typeface="Times New Roman"/>
                        </a:rPr>
                        <a:t>4.0</a:t>
                      </a:r>
                      <a:endParaRPr lang="zh-TW" sz="2400" kern="100" dirty="0">
                        <a:latin typeface="Calibri"/>
                        <a:ea typeface="新細明體"/>
                        <a:cs typeface="Times New Roman"/>
                      </a:endParaRPr>
                    </a:p>
                  </a:txBody>
                  <a:tcPr marL="68580" marR="68580" marT="0" marB="0" anchor="ctr"/>
                </a:tc>
                <a:tc>
                  <a:txBody>
                    <a:bodyPr/>
                    <a:lstStyle/>
                    <a:p>
                      <a:pPr algn="ctr">
                        <a:lnSpc>
                          <a:spcPts val="1700"/>
                        </a:lnSpc>
                        <a:spcBef>
                          <a:spcPts val="120"/>
                        </a:spcBef>
                        <a:spcAft>
                          <a:spcPts val="120"/>
                        </a:spcAft>
                      </a:pPr>
                      <a:r>
                        <a:rPr lang="en-US" sz="2400" kern="100" dirty="0">
                          <a:latin typeface="Calibri"/>
                          <a:ea typeface="標楷體"/>
                          <a:cs typeface="Times New Roman"/>
                        </a:rPr>
                        <a:t>48.0</a:t>
                      </a:r>
                      <a:endParaRPr lang="zh-TW" sz="2400" kern="100" dirty="0">
                        <a:latin typeface="Calibri"/>
                        <a:ea typeface="新細明體"/>
                        <a:cs typeface="Times New Roman"/>
                      </a:endParaRPr>
                    </a:p>
                  </a:txBody>
                  <a:tcPr marL="68580" marR="68580" marT="0" marB="0" anchor="ctr"/>
                </a:tc>
                <a:tc>
                  <a:txBody>
                    <a:bodyPr/>
                    <a:lstStyle/>
                    <a:p>
                      <a:pPr algn="just">
                        <a:lnSpc>
                          <a:spcPts val="1700"/>
                        </a:lnSpc>
                        <a:spcBef>
                          <a:spcPts val="120"/>
                        </a:spcBef>
                        <a:spcAft>
                          <a:spcPts val="120"/>
                        </a:spcAft>
                      </a:pPr>
                      <a:r>
                        <a:rPr lang="zh-TW" sz="2200" kern="100" spc="-50" dirty="0">
                          <a:latin typeface="Calibri"/>
                          <a:ea typeface="標楷體"/>
                          <a:cs typeface="Times New Roman"/>
                        </a:rPr>
                        <a:t>以每周</a:t>
                      </a:r>
                      <a:r>
                        <a:rPr lang="en-US" sz="2200" kern="100" spc="-50" dirty="0">
                          <a:latin typeface="Calibri"/>
                          <a:ea typeface="標楷體"/>
                          <a:cs typeface="Times New Roman"/>
                        </a:rPr>
                        <a:t>5</a:t>
                      </a:r>
                      <a:r>
                        <a:rPr lang="zh-TW" sz="2200" kern="100" spc="-50" dirty="0">
                          <a:latin typeface="Calibri"/>
                          <a:ea typeface="標楷體"/>
                          <a:cs typeface="Times New Roman"/>
                        </a:rPr>
                        <a:t>天，每天</a:t>
                      </a:r>
                      <a:r>
                        <a:rPr lang="en-US" sz="2200" kern="100" spc="-50" dirty="0">
                          <a:latin typeface="Calibri"/>
                          <a:ea typeface="標楷體"/>
                          <a:cs typeface="Times New Roman"/>
                        </a:rPr>
                        <a:t>200</a:t>
                      </a:r>
                      <a:r>
                        <a:rPr lang="zh-TW" sz="2200" kern="100" spc="-50" dirty="0">
                          <a:latin typeface="Calibri"/>
                          <a:ea typeface="標楷體"/>
                          <a:cs typeface="Times New Roman"/>
                        </a:rPr>
                        <a:t>公尺計</a:t>
                      </a:r>
                      <a:endParaRPr lang="zh-TW" sz="2200" kern="100" dirty="0">
                        <a:latin typeface="Calibri"/>
                        <a:ea typeface="新細明體"/>
                        <a:cs typeface="Times New Roman"/>
                      </a:endParaRPr>
                    </a:p>
                  </a:txBody>
                  <a:tcPr marL="68580" marR="68580" marT="0" marB="0" anchor="ctr"/>
                </a:tc>
              </a:tr>
              <a:tr h="432048">
                <a:tc>
                  <a:txBody>
                    <a:bodyPr/>
                    <a:lstStyle/>
                    <a:p>
                      <a:pPr algn="ctr">
                        <a:lnSpc>
                          <a:spcPts val="1700"/>
                        </a:lnSpc>
                        <a:spcBef>
                          <a:spcPts val="120"/>
                        </a:spcBef>
                        <a:spcAft>
                          <a:spcPts val="120"/>
                        </a:spcAft>
                      </a:pPr>
                      <a:r>
                        <a:rPr lang="zh-TW" sz="2400" kern="100">
                          <a:latin typeface="Calibri"/>
                          <a:ea typeface="標楷體"/>
                          <a:cs typeface="Times New Roman"/>
                        </a:rPr>
                        <a:t>小二</a:t>
                      </a:r>
                      <a:endParaRPr lang="zh-TW" sz="2400" kern="100">
                        <a:latin typeface="Calibri"/>
                        <a:ea typeface="新細明體"/>
                        <a:cs typeface="Times New Roman"/>
                      </a:endParaRPr>
                    </a:p>
                  </a:txBody>
                  <a:tcPr marL="68580" marR="68580" marT="0" marB="0" anchor="ctr"/>
                </a:tc>
                <a:tc>
                  <a:txBody>
                    <a:bodyPr/>
                    <a:lstStyle/>
                    <a:p>
                      <a:pPr algn="ctr">
                        <a:lnSpc>
                          <a:spcPts val="1700"/>
                        </a:lnSpc>
                        <a:spcBef>
                          <a:spcPts val="120"/>
                        </a:spcBef>
                        <a:spcAft>
                          <a:spcPts val="120"/>
                        </a:spcAft>
                      </a:pPr>
                      <a:r>
                        <a:rPr lang="en-US" sz="2400" kern="100" dirty="0">
                          <a:latin typeface="Calibri"/>
                          <a:ea typeface="標楷體"/>
                          <a:cs typeface="Times New Roman"/>
                        </a:rPr>
                        <a:t>2.0</a:t>
                      </a:r>
                      <a:endParaRPr lang="zh-TW" sz="2400" kern="100" dirty="0">
                        <a:latin typeface="Calibri"/>
                        <a:ea typeface="新細明體"/>
                        <a:cs typeface="Times New Roman"/>
                      </a:endParaRPr>
                    </a:p>
                  </a:txBody>
                  <a:tcPr marL="68580" marR="68580" marT="0" marB="0" anchor="ctr"/>
                </a:tc>
                <a:tc>
                  <a:txBody>
                    <a:bodyPr/>
                    <a:lstStyle/>
                    <a:p>
                      <a:pPr algn="ctr">
                        <a:lnSpc>
                          <a:spcPts val="1700"/>
                        </a:lnSpc>
                        <a:spcBef>
                          <a:spcPts val="120"/>
                        </a:spcBef>
                        <a:spcAft>
                          <a:spcPts val="120"/>
                        </a:spcAft>
                      </a:pPr>
                      <a:r>
                        <a:rPr lang="en-US" sz="2400" kern="100" dirty="0">
                          <a:latin typeface="Calibri"/>
                          <a:ea typeface="標楷體"/>
                          <a:cs typeface="Times New Roman"/>
                        </a:rPr>
                        <a:t>8.0</a:t>
                      </a:r>
                      <a:endParaRPr lang="zh-TW" sz="2400" kern="100" dirty="0">
                        <a:latin typeface="Calibri"/>
                        <a:ea typeface="新細明體"/>
                        <a:cs typeface="Times New Roman"/>
                      </a:endParaRPr>
                    </a:p>
                  </a:txBody>
                  <a:tcPr marL="68580" marR="68580" marT="0" marB="0" anchor="ctr"/>
                </a:tc>
                <a:tc>
                  <a:txBody>
                    <a:bodyPr/>
                    <a:lstStyle/>
                    <a:p>
                      <a:pPr algn="ctr">
                        <a:lnSpc>
                          <a:spcPts val="1700"/>
                        </a:lnSpc>
                        <a:spcBef>
                          <a:spcPts val="120"/>
                        </a:spcBef>
                        <a:spcAft>
                          <a:spcPts val="120"/>
                        </a:spcAft>
                      </a:pPr>
                      <a:r>
                        <a:rPr lang="en-US" sz="2400" kern="100" dirty="0">
                          <a:latin typeface="Calibri"/>
                          <a:ea typeface="標楷體"/>
                          <a:cs typeface="Times New Roman"/>
                        </a:rPr>
                        <a:t>96.0</a:t>
                      </a:r>
                      <a:endParaRPr lang="zh-TW" sz="2400" kern="100" dirty="0">
                        <a:latin typeface="Calibri"/>
                        <a:ea typeface="新細明體"/>
                        <a:cs typeface="Times New Roman"/>
                      </a:endParaRPr>
                    </a:p>
                  </a:txBody>
                  <a:tcPr marL="68580" marR="68580" marT="0" marB="0" anchor="ctr"/>
                </a:tc>
                <a:tc>
                  <a:txBody>
                    <a:bodyPr/>
                    <a:lstStyle/>
                    <a:p>
                      <a:pPr algn="just">
                        <a:lnSpc>
                          <a:spcPts val="1700"/>
                        </a:lnSpc>
                        <a:spcBef>
                          <a:spcPts val="120"/>
                        </a:spcBef>
                        <a:spcAft>
                          <a:spcPts val="120"/>
                        </a:spcAft>
                      </a:pPr>
                      <a:r>
                        <a:rPr lang="zh-TW" sz="2200" kern="100" spc="-50" dirty="0">
                          <a:latin typeface="Calibri"/>
                          <a:ea typeface="標楷體"/>
                          <a:cs typeface="Times New Roman"/>
                        </a:rPr>
                        <a:t>以每週</a:t>
                      </a:r>
                      <a:r>
                        <a:rPr lang="en-US" sz="2200" kern="100" spc="-50" dirty="0">
                          <a:latin typeface="Calibri"/>
                          <a:ea typeface="標楷體"/>
                          <a:cs typeface="Times New Roman"/>
                        </a:rPr>
                        <a:t>5</a:t>
                      </a:r>
                      <a:r>
                        <a:rPr lang="zh-TW" sz="2200" kern="100" spc="-50" dirty="0">
                          <a:latin typeface="Calibri"/>
                          <a:ea typeface="標楷體"/>
                          <a:cs typeface="Times New Roman"/>
                        </a:rPr>
                        <a:t>天，每天</a:t>
                      </a:r>
                      <a:r>
                        <a:rPr lang="en-US" sz="2200" kern="100" spc="-50" dirty="0">
                          <a:latin typeface="Calibri"/>
                          <a:ea typeface="標楷體"/>
                          <a:cs typeface="Times New Roman"/>
                        </a:rPr>
                        <a:t>400</a:t>
                      </a:r>
                      <a:r>
                        <a:rPr lang="zh-TW" sz="2200" kern="100" spc="-50" dirty="0">
                          <a:latin typeface="Calibri"/>
                          <a:ea typeface="標楷體"/>
                          <a:cs typeface="Times New Roman"/>
                        </a:rPr>
                        <a:t>公尺計</a:t>
                      </a:r>
                      <a:endParaRPr lang="zh-TW" sz="2200" kern="100" dirty="0">
                        <a:latin typeface="Calibri"/>
                        <a:ea typeface="新細明體"/>
                        <a:cs typeface="Times New Roman"/>
                      </a:endParaRPr>
                    </a:p>
                  </a:txBody>
                  <a:tcPr marL="68580" marR="68580" marT="0" marB="0" anchor="ctr"/>
                </a:tc>
              </a:tr>
              <a:tr h="479475">
                <a:tc>
                  <a:txBody>
                    <a:bodyPr/>
                    <a:lstStyle/>
                    <a:p>
                      <a:pPr algn="ctr">
                        <a:lnSpc>
                          <a:spcPts val="1700"/>
                        </a:lnSpc>
                        <a:spcBef>
                          <a:spcPts val="120"/>
                        </a:spcBef>
                        <a:spcAft>
                          <a:spcPts val="120"/>
                        </a:spcAft>
                      </a:pPr>
                      <a:r>
                        <a:rPr lang="zh-TW" sz="2400" kern="100">
                          <a:latin typeface="Calibri"/>
                          <a:ea typeface="標楷體"/>
                          <a:cs typeface="Times New Roman"/>
                        </a:rPr>
                        <a:t>小三</a:t>
                      </a:r>
                      <a:endParaRPr lang="zh-TW" sz="2400" kern="100">
                        <a:latin typeface="Calibri"/>
                        <a:ea typeface="新細明體"/>
                        <a:cs typeface="Times New Roman"/>
                      </a:endParaRPr>
                    </a:p>
                  </a:txBody>
                  <a:tcPr marL="68580" marR="68580" marT="0" marB="0" anchor="ctr"/>
                </a:tc>
                <a:tc>
                  <a:txBody>
                    <a:bodyPr/>
                    <a:lstStyle/>
                    <a:p>
                      <a:pPr algn="ctr">
                        <a:lnSpc>
                          <a:spcPts val="1700"/>
                        </a:lnSpc>
                        <a:spcBef>
                          <a:spcPts val="120"/>
                        </a:spcBef>
                        <a:spcAft>
                          <a:spcPts val="120"/>
                        </a:spcAft>
                      </a:pPr>
                      <a:r>
                        <a:rPr lang="en-US" sz="2400" kern="100">
                          <a:latin typeface="Calibri"/>
                          <a:ea typeface="標楷體"/>
                          <a:cs typeface="Times New Roman"/>
                        </a:rPr>
                        <a:t>3.0</a:t>
                      </a:r>
                      <a:endParaRPr lang="zh-TW" sz="2400" kern="100">
                        <a:latin typeface="Calibri"/>
                        <a:ea typeface="新細明體"/>
                        <a:cs typeface="Times New Roman"/>
                      </a:endParaRPr>
                    </a:p>
                  </a:txBody>
                  <a:tcPr marL="68580" marR="68580" marT="0" marB="0" anchor="ctr"/>
                </a:tc>
                <a:tc>
                  <a:txBody>
                    <a:bodyPr/>
                    <a:lstStyle/>
                    <a:p>
                      <a:pPr algn="ctr">
                        <a:lnSpc>
                          <a:spcPts val="1700"/>
                        </a:lnSpc>
                        <a:spcBef>
                          <a:spcPts val="120"/>
                        </a:spcBef>
                        <a:spcAft>
                          <a:spcPts val="120"/>
                        </a:spcAft>
                      </a:pPr>
                      <a:r>
                        <a:rPr lang="en-US" sz="2400" kern="100" dirty="0">
                          <a:latin typeface="Calibri"/>
                          <a:ea typeface="標楷體"/>
                          <a:cs typeface="Times New Roman"/>
                        </a:rPr>
                        <a:t>12.0</a:t>
                      </a:r>
                      <a:endParaRPr lang="zh-TW" sz="2400" kern="100" dirty="0">
                        <a:latin typeface="Calibri"/>
                        <a:ea typeface="新細明體"/>
                        <a:cs typeface="Times New Roman"/>
                      </a:endParaRPr>
                    </a:p>
                  </a:txBody>
                  <a:tcPr marL="68580" marR="68580" marT="0" marB="0" anchor="ctr"/>
                </a:tc>
                <a:tc>
                  <a:txBody>
                    <a:bodyPr/>
                    <a:lstStyle/>
                    <a:p>
                      <a:pPr algn="ctr">
                        <a:lnSpc>
                          <a:spcPts val="1700"/>
                        </a:lnSpc>
                        <a:spcBef>
                          <a:spcPts val="120"/>
                        </a:spcBef>
                        <a:spcAft>
                          <a:spcPts val="120"/>
                        </a:spcAft>
                      </a:pPr>
                      <a:r>
                        <a:rPr lang="en-US" sz="2400" kern="100" dirty="0">
                          <a:latin typeface="Calibri"/>
                          <a:ea typeface="標楷體"/>
                          <a:cs typeface="Times New Roman"/>
                        </a:rPr>
                        <a:t>144.0</a:t>
                      </a:r>
                      <a:endParaRPr lang="zh-TW" sz="2400" kern="100" dirty="0">
                        <a:latin typeface="Calibri"/>
                        <a:ea typeface="新細明體"/>
                        <a:cs typeface="Times New Roman"/>
                      </a:endParaRPr>
                    </a:p>
                  </a:txBody>
                  <a:tcPr marL="68580" marR="68580" marT="0" marB="0" anchor="ctr"/>
                </a:tc>
                <a:tc>
                  <a:txBody>
                    <a:bodyPr/>
                    <a:lstStyle/>
                    <a:p>
                      <a:pPr algn="just">
                        <a:lnSpc>
                          <a:spcPts val="1700"/>
                        </a:lnSpc>
                        <a:spcBef>
                          <a:spcPts val="120"/>
                        </a:spcBef>
                        <a:spcAft>
                          <a:spcPts val="120"/>
                        </a:spcAft>
                      </a:pPr>
                      <a:r>
                        <a:rPr lang="zh-TW" sz="2200" kern="100" spc="-50" dirty="0">
                          <a:latin typeface="Calibri"/>
                          <a:ea typeface="標楷體"/>
                          <a:cs typeface="Times New Roman"/>
                        </a:rPr>
                        <a:t>以每週</a:t>
                      </a:r>
                      <a:r>
                        <a:rPr lang="en-US" sz="2200" kern="100" spc="-50" dirty="0">
                          <a:latin typeface="Calibri"/>
                          <a:ea typeface="標楷體"/>
                          <a:cs typeface="Times New Roman"/>
                        </a:rPr>
                        <a:t>5</a:t>
                      </a:r>
                      <a:r>
                        <a:rPr lang="zh-TW" sz="2200" kern="100" spc="-50" dirty="0">
                          <a:latin typeface="Calibri"/>
                          <a:ea typeface="標楷體"/>
                          <a:cs typeface="Times New Roman"/>
                        </a:rPr>
                        <a:t>天，每天</a:t>
                      </a:r>
                      <a:r>
                        <a:rPr lang="en-US" sz="2200" kern="100" spc="-50" dirty="0">
                          <a:latin typeface="Calibri"/>
                          <a:ea typeface="標楷體"/>
                          <a:cs typeface="Times New Roman"/>
                        </a:rPr>
                        <a:t>600</a:t>
                      </a:r>
                      <a:r>
                        <a:rPr lang="zh-TW" sz="2200" kern="100" spc="-50" dirty="0">
                          <a:latin typeface="Calibri"/>
                          <a:ea typeface="標楷體"/>
                          <a:cs typeface="Times New Roman"/>
                        </a:rPr>
                        <a:t>公尺計</a:t>
                      </a:r>
                      <a:endParaRPr lang="zh-TW" sz="2200" kern="100" dirty="0">
                        <a:latin typeface="Calibri"/>
                        <a:ea typeface="新細明體"/>
                        <a:cs typeface="Times New Roman"/>
                      </a:endParaRPr>
                    </a:p>
                  </a:txBody>
                  <a:tcPr marL="68580" marR="68580" marT="0" marB="0" anchor="ctr"/>
                </a:tc>
              </a:tr>
              <a:tr h="432048">
                <a:tc>
                  <a:txBody>
                    <a:bodyPr/>
                    <a:lstStyle/>
                    <a:p>
                      <a:pPr algn="ctr">
                        <a:lnSpc>
                          <a:spcPts val="1700"/>
                        </a:lnSpc>
                        <a:spcBef>
                          <a:spcPts val="120"/>
                        </a:spcBef>
                        <a:spcAft>
                          <a:spcPts val="120"/>
                        </a:spcAft>
                      </a:pPr>
                      <a:r>
                        <a:rPr lang="zh-TW" sz="2400" kern="100">
                          <a:latin typeface="Calibri"/>
                          <a:ea typeface="標楷體"/>
                          <a:cs typeface="Times New Roman"/>
                        </a:rPr>
                        <a:t>小四</a:t>
                      </a:r>
                      <a:endParaRPr lang="zh-TW" sz="2400" kern="100">
                        <a:latin typeface="Calibri"/>
                        <a:ea typeface="新細明體"/>
                        <a:cs typeface="Times New Roman"/>
                      </a:endParaRPr>
                    </a:p>
                  </a:txBody>
                  <a:tcPr marL="68580" marR="68580" marT="0" marB="0" anchor="ctr"/>
                </a:tc>
                <a:tc>
                  <a:txBody>
                    <a:bodyPr/>
                    <a:lstStyle/>
                    <a:p>
                      <a:pPr algn="ctr">
                        <a:lnSpc>
                          <a:spcPts val="1700"/>
                        </a:lnSpc>
                        <a:spcBef>
                          <a:spcPts val="120"/>
                        </a:spcBef>
                        <a:spcAft>
                          <a:spcPts val="120"/>
                        </a:spcAft>
                      </a:pPr>
                      <a:r>
                        <a:rPr lang="en-US" sz="2400" kern="100">
                          <a:latin typeface="Calibri"/>
                          <a:ea typeface="標楷體"/>
                          <a:cs typeface="Times New Roman"/>
                        </a:rPr>
                        <a:t>4.0</a:t>
                      </a:r>
                      <a:endParaRPr lang="zh-TW" sz="2400" kern="100">
                        <a:latin typeface="Calibri"/>
                        <a:ea typeface="新細明體"/>
                        <a:cs typeface="Times New Roman"/>
                      </a:endParaRPr>
                    </a:p>
                  </a:txBody>
                  <a:tcPr marL="68580" marR="68580" marT="0" marB="0" anchor="ctr"/>
                </a:tc>
                <a:tc>
                  <a:txBody>
                    <a:bodyPr/>
                    <a:lstStyle/>
                    <a:p>
                      <a:pPr algn="ctr">
                        <a:lnSpc>
                          <a:spcPts val="1700"/>
                        </a:lnSpc>
                        <a:spcBef>
                          <a:spcPts val="120"/>
                        </a:spcBef>
                        <a:spcAft>
                          <a:spcPts val="120"/>
                        </a:spcAft>
                      </a:pPr>
                      <a:r>
                        <a:rPr lang="en-US" sz="2400" kern="100" dirty="0">
                          <a:latin typeface="Calibri"/>
                          <a:ea typeface="標楷體"/>
                          <a:cs typeface="Times New Roman"/>
                        </a:rPr>
                        <a:t>16.0</a:t>
                      </a:r>
                      <a:endParaRPr lang="zh-TW" sz="2400" kern="100" dirty="0">
                        <a:latin typeface="Calibri"/>
                        <a:ea typeface="新細明體"/>
                        <a:cs typeface="Times New Roman"/>
                      </a:endParaRPr>
                    </a:p>
                  </a:txBody>
                  <a:tcPr marL="68580" marR="68580" marT="0" marB="0" anchor="ctr"/>
                </a:tc>
                <a:tc>
                  <a:txBody>
                    <a:bodyPr/>
                    <a:lstStyle/>
                    <a:p>
                      <a:pPr algn="ctr">
                        <a:lnSpc>
                          <a:spcPts val="1700"/>
                        </a:lnSpc>
                        <a:spcBef>
                          <a:spcPts val="120"/>
                        </a:spcBef>
                        <a:spcAft>
                          <a:spcPts val="120"/>
                        </a:spcAft>
                      </a:pPr>
                      <a:r>
                        <a:rPr lang="en-US" sz="2400" kern="100" dirty="0">
                          <a:latin typeface="Calibri"/>
                          <a:ea typeface="標楷體"/>
                          <a:cs typeface="Times New Roman"/>
                        </a:rPr>
                        <a:t>192.0</a:t>
                      </a:r>
                      <a:endParaRPr lang="zh-TW" sz="2400" kern="100" dirty="0">
                        <a:latin typeface="Calibri"/>
                        <a:ea typeface="新細明體"/>
                        <a:cs typeface="Times New Roman"/>
                      </a:endParaRPr>
                    </a:p>
                  </a:txBody>
                  <a:tcPr marL="68580" marR="68580" marT="0" marB="0" anchor="ctr"/>
                </a:tc>
                <a:tc>
                  <a:txBody>
                    <a:bodyPr/>
                    <a:lstStyle/>
                    <a:p>
                      <a:pPr algn="just">
                        <a:lnSpc>
                          <a:spcPts val="1700"/>
                        </a:lnSpc>
                        <a:spcBef>
                          <a:spcPts val="120"/>
                        </a:spcBef>
                        <a:spcAft>
                          <a:spcPts val="120"/>
                        </a:spcAft>
                      </a:pPr>
                      <a:r>
                        <a:rPr lang="zh-TW" sz="2200" kern="100" spc="-50" dirty="0">
                          <a:latin typeface="Calibri"/>
                          <a:ea typeface="標楷體"/>
                          <a:cs typeface="Times New Roman"/>
                        </a:rPr>
                        <a:t>以每週</a:t>
                      </a:r>
                      <a:r>
                        <a:rPr lang="en-US" sz="2200" kern="100" spc="-50" dirty="0">
                          <a:latin typeface="Calibri"/>
                          <a:ea typeface="標楷體"/>
                          <a:cs typeface="Times New Roman"/>
                        </a:rPr>
                        <a:t>5</a:t>
                      </a:r>
                      <a:r>
                        <a:rPr lang="zh-TW" sz="2200" kern="100" spc="-50" dirty="0">
                          <a:latin typeface="Calibri"/>
                          <a:ea typeface="標楷體"/>
                          <a:cs typeface="Times New Roman"/>
                        </a:rPr>
                        <a:t>天，每天</a:t>
                      </a:r>
                      <a:r>
                        <a:rPr lang="en-US" sz="2200" kern="100" spc="-50" dirty="0">
                          <a:latin typeface="Calibri"/>
                          <a:ea typeface="標楷體"/>
                          <a:cs typeface="Times New Roman"/>
                        </a:rPr>
                        <a:t>800</a:t>
                      </a:r>
                      <a:r>
                        <a:rPr lang="zh-TW" sz="2200" kern="100" spc="-50" dirty="0">
                          <a:latin typeface="Calibri"/>
                          <a:ea typeface="標楷體"/>
                          <a:cs typeface="Times New Roman"/>
                        </a:rPr>
                        <a:t>公尺計</a:t>
                      </a:r>
                      <a:endParaRPr lang="zh-TW" sz="2200" kern="100" dirty="0">
                        <a:latin typeface="Calibri"/>
                        <a:ea typeface="新細明體"/>
                        <a:cs typeface="Times New Roman"/>
                      </a:endParaRPr>
                    </a:p>
                  </a:txBody>
                  <a:tcPr marL="68580" marR="68580" marT="0" marB="0" anchor="ctr"/>
                </a:tc>
              </a:tr>
              <a:tr h="623491">
                <a:tc>
                  <a:txBody>
                    <a:bodyPr/>
                    <a:lstStyle/>
                    <a:p>
                      <a:pPr algn="ctr">
                        <a:lnSpc>
                          <a:spcPts val="1700"/>
                        </a:lnSpc>
                        <a:spcBef>
                          <a:spcPts val="120"/>
                        </a:spcBef>
                        <a:spcAft>
                          <a:spcPts val="120"/>
                        </a:spcAft>
                      </a:pPr>
                      <a:r>
                        <a:rPr lang="zh-TW" sz="2400" kern="100">
                          <a:latin typeface="Calibri"/>
                          <a:ea typeface="標楷體"/>
                          <a:cs typeface="Times New Roman"/>
                        </a:rPr>
                        <a:t>小五</a:t>
                      </a:r>
                      <a:endParaRPr lang="zh-TW" sz="2400" kern="100">
                        <a:latin typeface="Calibri"/>
                        <a:ea typeface="新細明體"/>
                        <a:cs typeface="Times New Roman"/>
                      </a:endParaRPr>
                    </a:p>
                  </a:txBody>
                  <a:tcPr marL="68580" marR="68580" marT="0" marB="0" anchor="ctr"/>
                </a:tc>
                <a:tc>
                  <a:txBody>
                    <a:bodyPr/>
                    <a:lstStyle/>
                    <a:p>
                      <a:pPr algn="ctr">
                        <a:lnSpc>
                          <a:spcPts val="1700"/>
                        </a:lnSpc>
                        <a:spcBef>
                          <a:spcPts val="120"/>
                        </a:spcBef>
                        <a:spcAft>
                          <a:spcPts val="120"/>
                        </a:spcAft>
                      </a:pPr>
                      <a:r>
                        <a:rPr lang="en-US" sz="2400" kern="100">
                          <a:latin typeface="Calibri"/>
                          <a:ea typeface="標楷體"/>
                          <a:cs typeface="Times New Roman"/>
                        </a:rPr>
                        <a:t>5.0</a:t>
                      </a:r>
                      <a:endParaRPr lang="zh-TW" sz="2400" kern="100">
                        <a:latin typeface="Calibri"/>
                        <a:ea typeface="新細明體"/>
                        <a:cs typeface="Times New Roman"/>
                      </a:endParaRPr>
                    </a:p>
                  </a:txBody>
                  <a:tcPr marL="68580" marR="68580" marT="0" marB="0" anchor="ctr"/>
                </a:tc>
                <a:tc>
                  <a:txBody>
                    <a:bodyPr/>
                    <a:lstStyle/>
                    <a:p>
                      <a:pPr algn="ctr">
                        <a:lnSpc>
                          <a:spcPts val="1700"/>
                        </a:lnSpc>
                        <a:spcBef>
                          <a:spcPts val="120"/>
                        </a:spcBef>
                        <a:spcAft>
                          <a:spcPts val="120"/>
                        </a:spcAft>
                      </a:pPr>
                      <a:r>
                        <a:rPr lang="en-US" sz="2400" kern="100">
                          <a:latin typeface="Calibri"/>
                          <a:ea typeface="標楷體"/>
                          <a:cs typeface="Times New Roman"/>
                        </a:rPr>
                        <a:t>20.0</a:t>
                      </a:r>
                      <a:endParaRPr lang="zh-TW" sz="2400" kern="100">
                        <a:latin typeface="Calibri"/>
                        <a:ea typeface="新細明體"/>
                        <a:cs typeface="Times New Roman"/>
                      </a:endParaRPr>
                    </a:p>
                  </a:txBody>
                  <a:tcPr marL="68580" marR="68580" marT="0" marB="0" anchor="ctr"/>
                </a:tc>
                <a:tc>
                  <a:txBody>
                    <a:bodyPr/>
                    <a:lstStyle/>
                    <a:p>
                      <a:pPr algn="ctr">
                        <a:lnSpc>
                          <a:spcPts val="1700"/>
                        </a:lnSpc>
                        <a:spcBef>
                          <a:spcPts val="120"/>
                        </a:spcBef>
                        <a:spcAft>
                          <a:spcPts val="120"/>
                        </a:spcAft>
                      </a:pPr>
                      <a:r>
                        <a:rPr lang="en-US" sz="2400" kern="100" dirty="0">
                          <a:latin typeface="Calibri"/>
                          <a:ea typeface="標楷體"/>
                          <a:cs typeface="Times New Roman"/>
                        </a:rPr>
                        <a:t>240.0</a:t>
                      </a:r>
                      <a:endParaRPr lang="zh-TW" sz="2400" kern="100" dirty="0">
                        <a:latin typeface="Calibri"/>
                        <a:ea typeface="新細明體"/>
                        <a:cs typeface="Times New Roman"/>
                      </a:endParaRPr>
                    </a:p>
                  </a:txBody>
                  <a:tcPr marL="68580" marR="68580" marT="0" marB="0" anchor="ctr"/>
                </a:tc>
                <a:tc>
                  <a:txBody>
                    <a:bodyPr/>
                    <a:lstStyle/>
                    <a:p>
                      <a:pPr algn="just">
                        <a:lnSpc>
                          <a:spcPts val="1700"/>
                        </a:lnSpc>
                        <a:spcBef>
                          <a:spcPts val="120"/>
                        </a:spcBef>
                        <a:spcAft>
                          <a:spcPts val="120"/>
                        </a:spcAft>
                      </a:pPr>
                      <a:r>
                        <a:rPr lang="zh-TW" sz="2200" kern="100" spc="-80" dirty="0">
                          <a:latin typeface="Calibri"/>
                          <a:ea typeface="標楷體"/>
                          <a:cs typeface="Times New Roman"/>
                        </a:rPr>
                        <a:t>以每週</a:t>
                      </a:r>
                      <a:r>
                        <a:rPr lang="en-US" sz="2200" kern="100" spc="-80" dirty="0">
                          <a:latin typeface="Calibri"/>
                          <a:ea typeface="標楷體"/>
                          <a:cs typeface="Times New Roman"/>
                        </a:rPr>
                        <a:t>5</a:t>
                      </a:r>
                      <a:r>
                        <a:rPr lang="zh-TW" sz="2200" kern="100" spc="-80" dirty="0">
                          <a:latin typeface="Calibri"/>
                          <a:ea typeface="標楷體"/>
                          <a:cs typeface="Times New Roman"/>
                        </a:rPr>
                        <a:t>天，每天</a:t>
                      </a:r>
                      <a:r>
                        <a:rPr lang="en-US" sz="2200" kern="100" spc="-80" dirty="0">
                          <a:latin typeface="Calibri"/>
                          <a:ea typeface="標楷體"/>
                          <a:cs typeface="Times New Roman"/>
                        </a:rPr>
                        <a:t>1,000</a:t>
                      </a:r>
                      <a:r>
                        <a:rPr lang="zh-TW" sz="2200" kern="100" spc="-80" dirty="0">
                          <a:latin typeface="Calibri"/>
                          <a:ea typeface="標楷體"/>
                          <a:cs typeface="Times New Roman"/>
                        </a:rPr>
                        <a:t>公尺計</a:t>
                      </a:r>
                      <a:endParaRPr lang="zh-TW" sz="2200" kern="100" dirty="0">
                        <a:latin typeface="Calibri"/>
                        <a:ea typeface="新細明體"/>
                        <a:cs typeface="Times New Roman"/>
                      </a:endParaRPr>
                    </a:p>
                  </a:txBody>
                  <a:tcPr marL="68580" marR="68580" marT="0" marB="0" anchor="ctr"/>
                </a:tc>
              </a:tr>
              <a:tr h="504056">
                <a:tc>
                  <a:txBody>
                    <a:bodyPr/>
                    <a:lstStyle/>
                    <a:p>
                      <a:pPr algn="ctr">
                        <a:lnSpc>
                          <a:spcPts val="1700"/>
                        </a:lnSpc>
                        <a:spcBef>
                          <a:spcPts val="120"/>
                        </a:spcBef>
                        <a:spcAft>
                          <a:spcPts val="120"/>
                        </a:spcAft>
                      </a:pPr>
                      <a:r>
                        <a:rPr lang="zh-TW" sz="2400" kern="100">
                          <a:latin typeface="Calibri"/>
                          <a:ea typeface="標楷體"/>
                          <a:cs typeface="Times New Roman"/>
                        </a:rPr>
                        <a:t>小六</a:t>
                      </a:r>
                      <a:endParaRPr lang="zh-TW" sz="2400" kern="100">
                        <a:latin typeface="Calibri"/>
                        <a:ea typeface="新細明體"/>
                        <a:cs typeface="Times New Roman"/>
                      </a:endParaRPr>
                    </a:p>
                  </a:txBody>
                  <a:tcPr marL="68580" marR="68580" marT="0" marB="0" anchor="ctr"/>
                </a:tc>
                <a:tc>
                  <a:txBody>
                    <a:bodyPr/>
                    <a:lstStyle/>
                    <a:p>
                      <a:pPr algn="ctr">
                        <a:lnSpc>
                          <a:spcPts val="1700"/>
                        </a:lnSpc>
                        <a:spcBef>
                          <a:spcPts val="120"/>
                        </a:spcBef>
                        <a:spcAft>
                          <a:spcPts val="120"/>
                        </a:spcAft>
                      </a:pPr>
                      <a:r>
                        <a:rPr lang="en-US" sz="2400" kern="100">
                          <a:latin typeface="Calibri"/>
                          <a:ea typeface="標楷體"/>
                          <a:cs typeface="Times New Roman"/>
                        </a:rPr>
                        <a:t>7.5</a:t>
                      </a:r>
                      <a:endParaRPr lang="zh-TW" sz="2400" kern="100">
                        <a:latin typeface="Calibri"/>
                        <a:ea typeface="新細明體"/>
                        <a:cs typeface="Times New Roman"/>
                      </a:endParaRPr>
                    </a:p>
                  </a:txBody>
                  <a:tcPr marL="68580" marR="68580" marT="0" marB="0" anchor="ctr"/>
                </a:tc>
                <a:tc>
                  <a:txBody>
                    <a:bodyPr/>
                    <a:lstStyle/>
                    <a:p>
                      <a:pPr algn="ctr">
                        <a:lnSpc>
                          <a:spcPts val="1700"/>
                        </a:lnSpc>
                        <a:spcBef>
                          <a:spcPts val="120"/>
                        </a:spcBef>
                        <a:spcAft>
                          <a:spcPts val="120"/>
                        </a:spcAft>
                      </a:pPr>
                      <a:r>
                        <a:rPr lang="en-US" sz="2400" kern="100" dirty="0">
                          <a:latin typeface="Calibri"/>
                          <a:ea typeface="標楷體"/>
                          <a:cs typeface="Times New Roman"/>
                        </a:rPr>
                        <a:t>30.0</a:t>
                      </a:r>
                      <a:endParaRPr lang="zh-TW" sz="2400" kern="100" dirty="0">
                        <a:latin typeface="Calibri"/>
                        <a:ea typeface="新細明體"/>
                        <a:cs typeface="Times New Roman"/>
                      </a:endParaRPr>
                    </a:p>
                  </a:txBody>
                  <a:tcPr marL="68580" marR="68580" marT="0" marB="0" anchor="ctr"/>
                </a:tc>
                <a:tc>
                  <a:txBody>
                    <a:bodyPr/>
                    <a:lstStyle/>
                    <a:p>
                      <a:pPr algn="ctr">
                        <a:lnSpc>
                          <a:spcPts val="1700"/>
                        </a:lnSpc>
                        <a:spcBef>
                          <a:spcPts val="120"/>
                        </a:spcBef>
                        <a:spcAft>
                          <a:spcPts val="120"/>
                        </a:spcAft>
                      </a:pPr>
                      <a:r>
                        <a:rPr lang="en-US" sz="2400" kern="100" dirty="0">
                          <a:latin typeface="Calibri"/>
                          <a:ea typeface="標楷體"/>
                          <a:cs typeface="Times New Roman"/>
                        </a:rPr>
                        <a:t>360.0</a:t>
                      </a:r>
                      <a:endParaRPr lang="zh-TW" sz="2400" kern="100" dirty="0">
                        <a:latin typeface="Calibri"/>
                        <a:ea typeface="新細明體"/>
                        <a:cs typeface="Times New Roman"/>
                      </a:endParaRPr>
                    </a:p>
                  </a:txBody>
                  <a:tcPr marL="68580" marR="68580" marT="0" marB="0" anchor="ctr"/>
                </a:tc>
                <a:tc>
                  <a:txBody>
                    <a:bodyPr/>
                    <a:lstStyle/>
                    <a:p>
                      <a:pPr algn="just">
                        <a:lnSpc>
                          <a:spcPts val="1700"/>
                        </a:lnSpc>
                        <a:spcBef>
                          <a:spcPts val="120"/>
                        </a:spcBef>
                        <a:spcAft>
                          <a:spcPts val="120"/>
                        </a:spcAft>
                      </a:pPr>
                      <a:r>
                        <a:rPr lang="zh-TW" sz="2200" kern="100" spc="-80" dirty="0">
                          <a:latin typeface="Calibri"/>
                          <a:ea typeface="標楷體"/>
                          <a:cs typeface="Times New Roman"/>
                        </a:rPr>
                        <a:t>以每週</a:t>
                      </a:r>
                      <a:r>
                        <a:rPr lang="en-US" sz="2200" kern="100" spc="-80" dirty="0">
                          <a:latin typeface="Calibri"/>
                          <a:ea typeface="標楷體"/>
                          <a:cs typeface="Times New Roman"/>
                        </a:rPr>
                        <a:t>5</a:t>
                      </a:r>
                      <a:r>
                        <a:rPr lang="zh-TW" sz="2200" kern="100" spc="-80" dirty="0">
                          <a:latin typeface="Calibri"/>
                          <a:ea typeface="標楷體"/>
                          <a:cs typeface="Times New Roman"/>
                        </a:rPr>
                        <a:t>天，每天</a:t>
                      </a:r>
                      <a:r>
                        <a:rPr lang="en-US" sz="2200" kern="100" spc="-80" dirty="0">
                          <a:latin typeface="Calibri"/>
                          <a:ea typeface="標楷體"/>
                          <a:cs typeface="Times New Roman"/>
                        </a:rPr>
                        <a:t>1,500</a:t>
                      </a:r>
                      <a:r>
                        <a:rPr lang="zh-TW" sz="2200" kern="100" spc="-80" dirty="0">
                          <a:latin typeface="Calibri"/>
                          <a:ea typeface="標楷體"/>
                          <a:cs typeface="Times New Roman"/>
                        </a:rPr>
                        <a:t>公尺計</a:t>
                      </a:r>
                      <a:endParaRPr lang="zh-TW" sz="2200" kern="100" dirty="0">
                        <a:latin typeface="Calibri"/>
                        <a:ea typeface="新細明體"/>
                        <a:cs typeface="Times New Roman"/>
                      </a:endParaRPr>
                    </a:p>
                  </a:txBody>
                  <a:tcPr marL="68580" marR="68580" marT="0" marB="0" anchor="ctr"/>
                </a:tc>
              </a:tr>
              <a:tr h="634025">
                <a:tc>
                  <a:txBody>
                    <a:bodyPr/>
                    <a:lstStyle/>
                    <a:p>
                      <a:pPr algn="ctr">
                        <a:lnSpc>
                          <a:spcPts val="1700"/>
                        </a:lnSpc>
                        <a:spcBef>
                          <a:spcPts val="120"/>
                        </a:spcBef>
                        <a:spcAft>
                          <a:spcPts val="120"/>
                        </a:spcAft>
                      </a:pPr>
                      <a:r>
                        <a:rPr lang="zh-TW" sz="2400" b="1" kern="100" dirty="0">
                          <a:latin typeface="Calibri"/>
                          <a:ea typeface="標楷體"/>
                          <a:cs typeface="Times New Roman"/>
                        </a:rPr>
                        <a:t>小計</a:t>
                      </a:r>
                      <a:endParaRPr lang="zh-TW" sz="2400" kern="100" dirty="0">
                        <a:latin typeface="Calibri"/>
                        <a:ea typeface="新細明體"/>
                        <a:cs typeface="Times New Roman"/>
                      </a:endParaRPr>
                    </a:p>
                  </a:txBody>
                  <a:tcPr marL="68580" marR="68580" marT="0" marB="0" anchor="ctr"/>
                </a:tc>
                <a:tc gridSpan="3">
                  <a:txBody>
                    <a:bodyPr/>
                    <a:lstStyle/>
                    <a:p>
                      <a:pPr algn="r">
                        <a:lnSpc>
                          <a:spcPts val="1700"/>
                        </a:lnSpc>
                        <a:spcBef>
                          <a:spcPts val="120"/>
                        </a:spcBef>
                        <a:spcAft>
                          <a:spcPts val="120"/>
                        </a:spcAft>
                      </a:pPr>
                      <a:r>
                        <a:rPr lang="en-US" sz="2400" b="1" kern="100" dirty="0">
                          <a:latin typeface="Calibri"/>
                          <a:ea typeface="標楷體"/>
                          <a:cs typeface="Times New Roman"/>
                        </a:rPr>
                        <a:t>1,080</a:t>
                      </a:r>
                      <a:r>
                        <a:rPr lang="zh-TW" sz="2400" b="1" kern="100" dirty="0">
                          <a:latin typeface="Calibri"/>
                          <a:ea typeface="標楷體"/>
                          <a:cs typeface="Times New Roman"/>
                        </a:rPr>
                        <a:t>公里</a:t>
                      </a:r>
                      <a:endParaRPr lang="zh-TW" sz="2400" kern="100" dirty="0">
                        <a:latin typeface="Calibri"/>
                        <a:ea typeface="新細明體"/>
                        <a:cs typeface="Times New Roman"/>
                      </a:endParaRPr>
                    </a:p>
                  </a:txBody>
                  <a:tcPr marL="68580" marR="68580" marT="0" marB="0" anchor="ctr"/>
                </a:tc>
                <a:tc hMerge="1">
                  <a:txBody>
                    <a:bodyPr/>
                    <a:lstStyle/>
                    <a:p>
                      <a:pPr algn="ctr">
                        <a:lnSpc>
                          <a:spcPts val="1700"/>
                        </a:lnSpc>
                        <a:spcBef>
                          <a:spcPts val="120"/>
                        </a:spcBef>
                        <a:spcAft>
                          <a:spcPts val="120"/>
                        </a:spcAft>
                      </a:pPr>
                      <a:endParaRPr lang="zh-TW" sz="1200" kern="100" dirty="0">
                        <a:latin typeface="Calibri"/>
                        <a:ea typeface="新細明體"/>
                        <a:cs typeface="Times New Roman"/>
                      </a:endParaRPr>
                    </a:p>
                  </a:txBody>
                  <a:tcPr marL="68580" marR="68580" marT="0" marB="0" anchor="ctr"/>
                </a:tc>
                <a:tc hMerge="1">
                  <a:txBody>
                    <a:bodyPr/>
                    <a:lstStyle/>
                    <a:p>
                      <a:pPr algn="r">
                        <a:lnSpc>
                          <a:spcPts val="1700"/>
                        </a:lnSpc>
                        <a:spcBef>
                          <a:spcPts val="120"/>
                        </a:spcBef>
                        <a:spcAft>
                          <a:spcPts val="120"/>
                        </a:spcAft>
                      </a:pPr>
                      <a:endParaRPr lang="zh-TW" sz="1200" kern="100" dirty="0">
                        <a:latin typeface="Calibri"/>
                        <a:ea typeface="新細明體"/>
                        <a:cs typeface="Times New Roman"/>
                      </a:endParaRPr>
                    </a:p>
                  </a:txBody>
                  <a:tcPr marL="68580" marR="68580" marT="0" marB="0"/>
                </a:tc>
                <a:tc>
                  <a:txBody>
                    <a:bodyPr/>
                    <a:lstStyle/>
                    <a:p>
                      <a:endParaRPr lang="zh-TW" altLang="en-US" sz="2400" dirty="0"/>
                    </a:p>
                  </a:txBody>
                  <a:tcPr anchor="ctr"/>
                </a:tc>
              </a:tr>
            </a:tbl>
          </a:graphicData>
        </a:graphic>
      </p:graphicFrame>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zh-TW" b="1" dirty="0" smtClean="0"/>
              <a:t>各教育階段跑步里程建議量</a:t>
            </a:r>
            <a:endParaRPr lang="zh-TW" altLang="en-US" dirty="0"/>
          </a:p>
        </p:txBody>
      </p:sp>
      <p:graphicFrame>
        <p:nvGraphicFramePr>
          <p:cNvPr id="4" name="內容版面配置區 3"/>
          <p:cNvGraphicFramePr>
            <a:graphicFrameLocks noGrp="1"/>
          </p:cNvGraphicFramePr>
          <p:nvPr>
            <p:ph sz="quarter" idx="1"/>
          </p:nvPr>
        </p:nvGraphicFramePr>
        <p:xfrm>
          <a:off x="457200" y="1600200"/>
          <a:ext cx="8147248" cy="4532692"/>
        </p:xfrm>
        <a:graphic>
          <a:graphicData uri="http://schemas.openxmlformats.org/drawingml/2006/table">
            <a:tbl>
              <a:tblPr firstRow="1" bandRow="1">
                <a:tableStyleId>{5C22544A-7EE6-4342-B048-85BDC9FD1C3A}</a:tableStyleId>
              </a:tblPr>
              <a:tblGrid>
                <a:gridCol w="936977"/>
                <a:gridCol w="1140599"/>
                <a:gridCol w="1140599"/>
                <a:gridCol w="1283174"/>
                <a:gridCol w="3645899"/>
              </a:tblGrid>
              <a:tr h="1006156">
                <a:tc>
                  <a:txBody>
                    <a:bodyPr/>
                    <a:lstStyle/>
                    <a:p>
                      <a:pPr indent="-50165" algn="ctr">
                        <a:spcBef>
                          <a:spcPts val="180"/>
                        </a:spcBef>
                        <a:spcAft>
                          <a:spcPts val="180"/>
                        </a:spcAft>
                      </a:pPr>
                      <a:r>
                        <a:rPr lang="zh-TW" sz="1800" b="1" kern="100" dirty="0">
                          <a:latin typeface="Calibri"/>
                          <a:ea typeface="標楷體"/>
                          <a:cs typeface="Times New Roman"/>
                        </a:rPr>
                        <a:t>年級別</a:t>
                      </a:r>
                      <a:endParaRPr lang="zh-TW" sz="1800" kern="100" dirty="0">
                        <a:latin typeface="Calibri"/>
                        <a:ea typeface="新細明體"/>
                        <a:cs typeface="Times New Roman"/>
                      </a:endParaRPr>
                    </a:p>
                  </a:txBody>
                  <a:tcPr marL="68580" marR="68580" marT="0" marB="0" anchor="ctr"/>
                </a:tc>
                <a:tc>
                  <a:txBody>
                    <a:bodyPr/>
                    <a:lstStyle/>
                    <a:p>
                      <a:pPr algn="ctr">
                        <a:spcBef>
                          <a:spcPts val="180"/>
                        </a:spcBef>
                        <a:spcAft>
                          <a:spcPts val="180"/>
                        </a:spcAft>
                      </a:pPr>
                      <a:r>
                        <a:rPr lang="zh-TW" sz="1800" b="1" kern="100" dirty="0">
                          <a:latin typeface="Calibri"/>
                          <a:ea typeface="標楷體"/>
                          <a:cs typeface="Times New Roman"/>
                        </a:rPr>
                        <a:t>每週總量</a:t>
                      </a:r>
                      <a:endParaRPr lang="zh-TW" sz="1800" kern="100" dirty="0">
                        <a:latin typeface="Calibri"/>
                        <a:ea typeface="新細明體"/>
                        <a:cs typeface="Times New Roman"/>
                      </a:endParaRPr>
                    </a:p>
                    <a:p>
                      <a:pPr algn="ctr">
                        <a:spcBef>
                          <a:spcPts val="180"/>
                        </a:spcBef>
                        <a:spcAft>
                          <a:spcPts val="180"/>
                        </a:spcAft>
                      </a:pPr>
                      <a:r>
                        <a:rPr lang="en-US" sz="1800" b="1" kern="100" spc="-30" dirty="0">
                          <a:latin typeface="Calibri"/>
                          <a:ea typeface="標楷體"/>
                          <a:cs typeface="Times New Roman"/>
                        </a:rPr>
                        <a:t>(</a:t>
                      </a:r>
                      <a:r>
                        <a:rPr lang="zh-TW" sz="1800" b="1" kern="100" spc="-30" dirty="0">
                          <a:latin typeface="Calibri"/>
                          <a:ea typeface="標楷體"/>
                          <a:cs typeface="Times New Roman"/>
                        </a:rPr>
                        <a:t>公里</a:t>
                      </a:r>
                      <a:r>
                        <a:rPr lang="en-US" sz="1800" b="1" kern="100" spc="-30" dirty="0">
                          <a:latin typeface="Calibri"/>
                          <a:ea typeface="標楷體"/>
                          <a:cs typeface="Times New Roman"/>
                        </a:rPr>
                        <a:t>/</a:t>
                      </a:r>
                      <a:r>
                        <a:rPr lang="zh-TW" sz="1800" b="1" kern="100" spc="-30" dirty="0">
                          <a:latin typeface="Calibri"/>
                          <a:ea typeface="標楷體"/>
                          <a:cs typeface="Times New Roman"/>
                        </a:rPr>
                        <a:t>人</a:t>
                      </a:r>
                      <a:r>
                        <a:rPr lang="en-US" sz="1800" b="1" kern="100" spc="-30" dirty="0">
                          <a:latin typeface="Calibri"/>
                          <a:ea typeface="標楷體"/>
                          <a:cs typeface="Times New Roman"/>
                        </a:rPr>
                        <a:t>)</a:t>
                      </a:r>
                      <a:endParaRPr lang="zh-TW" sz="1800" kern="100" dirty="0">
                        <a:latin typeface="Calibri"/>
                        <a:ea typeface="新細明體"/>
                        <a:cs typeface="Times New Roman"/>
                      </a:endParaRPr>
                    </a:p>
                  </a:txBody>
                  <a:tcPr marL="68580" marR="68580" marT="0" marB="0" anchor="ctr"/>
                </a:tc>
                <a:tc>
                  <a:txBody>
                    <a:bodyPr/>
                    <a:lstStyle/>
                    <a:p>
                      <a:pPr algn="ctr">
                        <a:spcBef>
                          <a:spcPts val="180"/>
                        </a:spcBef>
                        <a:spcAft>
                          <a:spcPts val="180"/>
                        </a:spcAft>
                      </a:pPr>
                      <a:r>
                        <a:rPr lang="zh-TW" sz="1800" b="1" kern="100" dirty="0">
                          <a:latin typeface="Calibri"/>
                          <a:ea typeface="標楷體"/>
                          <a:cs typeface="Times New Roman"/>
                        </a:rPr>
                        <a:t>每月總量</a:t>
                      </a:r>
                      <a:endParaRPr lang="zh-TW" sz="1800" kern="100" dirty="0">
                        <a:latin typeface="Calibri"/>
                        <a:ea typeface="新細明體"/>
                        <a:cs typeface="Times New Roman"/>
                      </a:endParaRPr>
                    </a:p>
                    <a:p>
                      <a:pPr algn="ctr">
                        <a:spcBef>
                          <a:spcPts val="180"/>
                        </a:spcBef>
                        <a:spcAft>
                          <a:spcPts val="180"/>
                        </a:spcAft>
                      </a:pPr>
                      <a:r>
                        <a:rPr lang="en-US" sz="1800" b="1" kern="100" dirty="0">
                          <a:latin typeface="Calibri"/>
                          <a:ea typeface="標楷體"/>
                          <a:cs typeface="Times New Roman"/>
                        </a:rPr>
                        <a:t>(</a:t>
                      </a:r>
                      <a:r>
                        <a:rPr lang="zh-TW" sz="1800" b="1" kern="100" dirty="0">
                          <a:latin typeface="Calibri"/>
                          <a:ea typeface="標楷體"/>
                          <a:cs typeface="Times New Roman"/>
                        </a:rPr>
                        <a:t>公里</a:t>
                      </a:r>
                      <a:r>
                        <a:rPr lang="en-US" sz="1800" b="1" kern="100" dirty="0">
                          <a:latin typeface="Calibri"/>
                          <a:ea typeface="標楷體"/>
                          <a:cs typeface="Times New Roman"/>
                        </a:rPr>
                        <a:t>/</a:t>
                      </a:r>
                      <a:r>
                        <a:rPr lang="zh-TW" sz="1800" b="1" kern="100" dirty="0">
                          <a:latin typeface="Calibri"/>
                          <a:ea typeface="標楷體"/>
                          <a:cs typeface="Times New Roman"/>
                        </a:rPr>
                        <a:t>人</a:t>
                      </a:r>
                      <a:r>
                        <a:rPr lang="en-US" sz="1800" b="1" kern="100" dirty="0">
                          <a:latin typeface="Calibri"/>
                          <a:ea typeface="標楷體"/>
                          <a:cs typeface="Times New Roman"/>
                        </a:rPr>
                        <a:t>)</a:t>
                      </a:r>
                      <a:endParaRPr lang="zh-TW" sz="1800" kern="100" dirty="0">
                        <a:latin typeface="Calibri"/>
                        <a:ea typeface="新細明體"/>
                        <a:cs typeface="Times New Roman"/>
                      </a:endParaRPr>
                    </a:p>
                  </a:txBody>
                  <a:tcPr marL="68580" marR="68580" marT="0" marB="0" anchor="ctr"/>
                </a:tc>
                <a:tc>
                  <a:txBody>
                    <a:bodyPr/>
                    <a:lstStyle/>
                    <a:p>
                      <a:pPr algn="ctr">
                        <a:spcBef>
                          <a:spcPts val="180"/>
                        </a:spcBef>
                        <a:spcAft>
                          <a:spcPts val="180"/>
                        </a:spcAft>
                      </a:pPr>
                      <a:r>
                        <a:rPr lang="zh-TW" sz="1800" b="1" kern="100" dirty="0">
                          <a:latin typeface="Calibri"/>
                          <a:ea typeface="標楷體"/>
                          <a:cs typeface="Times New Roman"/>
                        </a:rPr>
                        <a:t>每年總量</a:t>
                      </a:r>
                      <a:endParaRPr lang="zh-TW" sz="1800" kern="100" dirty="0">
                        <a:latin typeface="Calibri"/>
                        <a:ea typeface="新細明體"/>
                        <a:cs typeface="Times New Roman"/>
                      </a:endParaRPr>
                    </a:p>
                    <a:p>
                      <a:pPr algn="ctr">
                        <a:spcBef>
                          <a:spcPts val="180"/>
                        </a:spcBef>
                        <a:spcAft>
                          <a:spcPts val="180"/>
                        </a:spcAft>
                      </a:pPr>
                      <a:r>
                        <a:rPr lang="en-US" sz="1800" b="1" kern="100" dirty="0">
                          <a:latin typeface="Calibri"/>
                          <a:ea typeface="標楷體"/>
                          <a:cs typeface="Times New Roman"/>
                        </a:rPr>
                        <a:t>(</a:t>
                      </a:r>
                      <a:r>
                        <a:rPr lang="zh-TW" sz="1800" b="1" kern="100" dirty="0">
                          <a:latin typeface="Calibri"/>
                          <a:ea typeface="標楷體"/>
                          <a:cs typeface="Times New Roman"/>
                        </a:rPr>
                        <a:t>公里</a:t>
                      </a:r>
                      <a:r>
                        <a:rPr lang="en-US" sz="1800" b="1" kern="100" dirty="0">
                          <a:latin typeface="Calibri"/>
                          <a:ea typeface="標楷體"/>
                          <a:cs typeface="Times New Roman"/>
                        </a:rPr>
                        <a:t>/</a:t>
                      </a:r>
                      <a:r>
                        <a:rPr lang="zh-TW" sz="1800" b="1" kern="100" dirty="0">
                          <a:latin typeface="Calibri"/>
                          <a:ea typeface="標楷體"/>
                          <a:cs typeface="Times New Roman"/>
                        </a:rPr>
                        <a:t>人</a:t>
                      </a:r>
                      <a:r>
                        <a:rPr lang="en-US" sz="1800" b="1" kern="100" dirty="0">
                          <a:latin typeface="Calibri"/>
                          <a:ea typeface="標楷體"/>
                          <a:cs typeface="Times New Roman"/>
                        </a:rPr>
                        <a:t>)</a:t>
                      </a:r>
                      <a:endParaRPr lang="zh-TW" sz="1800" kern="100" dirty="0">
                        <a:latin typeface="Calibri"/>
                        <a:ea typeface="新細明體"/>
                        <a:cs typeface="Times New Roman"/>
                      </a:endParaRPr>
                    </a:p>
                  </a:txBody>
                  <a:tcPr marL="68580" marR="68580" marT="0" marB="0" anchor="ctr"/>
                </a:tc>
                <a:tc>
                  <a:txBody>
                    <a:bodyPr/>
                    <a:lstStyle/>
                    <a:p>
                      <a:pPr algn="ctr">
                        <a:spcBef>
                          <a:spcPts val="180"/>
                        </a:spcBef>
                        <a:spcAft>
                          <a:spcPts val="180"/>
                        </a:spcAft>
                      </a:pPr>
                      <a:r>
                        <a:rPr lang="zh-TW" sz="2800" b="1" kern="100" dirty="0">
                          <a:latin typeface="Calibri"/>
                          <a:ea typeface="標楷體"/>
                          <a:cs typeface="Times New Roman"/>
                        </a:rPr>
                        <a:t>備註</a:t>
                      </a:r>
                      <a:endParaRPr lang="zh-TW" sz="2800" kern="100" dirty="0">
                        <a:latin typeface="Calibri"/>
                        <a:ea typeface="新細明體"/>
                        <a:cs typeface="Times New Roman"/>
                      </a:endParaRPr>
                    </a:p>
                    <a:p>
                      <a:pPr marL="635" indent="-70485" algn="ctr">
                        <a:spcBef>
                          <a:spcPts val="180"/>
                        </a:spcBef>
                        <a:spcAft>
                          <a:spcPts val="180"/>
                        </a:spcAft>
                      </a:pPr>
                      <a:r>
                        <a:rPr lang="en-US" sz="2800" b="1" kern="100" dirty="0">
                          <a:latin typeface="Calibri"/>
                          <a:ea typeface="標楷體"/>
                          <a:cs typeface="Times New Roman"/>
                        </a:rPr>
                        <a:t>(</a:t>
                      </a:r>
                      <a:r>
                        <a:rPr lang="zh-TW" sz="2800" b="1" kern="100" dirty="0">
                          <a:latin typeface="Calibri"/>
                          <a:ea typeface="標楷體"/>
                          <a:cs typeface="Times New Roman"/>
                        </a:rPr>
                        <a:t>每年每人</a:t>
                      </a:r>
                      <a:r>
                        <a:rPr lang="en-US" sz="2800" b="1" kern="100" dirty="0">
                          <a:latin typeface="Calibri"/>
                          <a:ea typeface="標楷體"/>
                          <a:cs typeface="Times New Roman"/>
                        </a:rPr>
                        <a:t>48</a:t>
                      </a:r>
                      <a:r>
                        <a:rPr lang="zh-TW" sz="2800" b="1" kern="100" dirty="0">
                          <a:latin typeface="Calibri"/>
                          <a:ea typeface="標楷體"/>
                          <a:cs typeface="Times New Roman"/>
                        </a:rPr>
                        <a:t>週</a:t>
                      </a:r>
                      <a:r>
                        <a:rPr lang="en-US" sz="2800" b="1" kern="100" dirty="0">
                          <a:latin typeface="Calibri"/>
                          <a:ea typeface="標楷體"/>
                          <a:cs typeface="Times New Roman"/>
                        </a:rPr>
                        <a:t>)</a:t>
                      </a:r>
                      <a:endParaRPr lang="zh-TW" sz="2800" kern="100" dirty="0">
                        <a:latin typeface="Calibri"/>
                        <a:ea typeface="新細明體"/>
                        <a:cs typeface="Times New Roman"/>
                      </a:endParaRPr>
                    </a:p>
                  </a:txBody>
                  <a:tcPr marL="68580" marR="68580" marT="0" marB="0" anchor="ctr"/>
                </a:tc>
              </a:tr>
              <a:tr h="412637">
                <a:tc>
                  <a:txBody>
                    <a:bodyPr/>
                    <a:lstStyle/>
                    <a:p>
                      <a:pPr algn="ctr">
                        <a:lnSpc>
                          <a:spcPts val="1700"/>
                        </a:lnSpc>
                        <a:spcBef>
                          <a:spcPts val="120"/>
                        </a:spcBef>
                        <a:spcAft>
                          <a:spcPts val="120"/>
                        </a:spcAft>
                      </a:pPr>
                      <a:r>
                        <a:rPr lang="zh-TW" sz="2400" kern="100" dirty="0">
                          <a:latin typeface="Calibri"/>
                          <a:ea typeface="標楷體"/>
                          <a:cs typeface="Times New Roman"/>
                        </a:rPr>
                        <a:t>國七</a:t>
                      </a:r>
                      <a:endParaRPr lang="zh-TW" sz="2400" kern="100" dirty="0">
                        <a:latin typeface="Calibri"/>
                        <a:ea typeface="新細明體"/>
                        <a:cs typeface="Times New Roman"/>
                      </a:endParaRPr>
                    </a:p>
                  </a:txBody>
                  <a:tcPr marL="68580" marR="68580" marT="0" marB="0" anchor="ctr"/>
                </a:tc>
                <a:tc>
                  <a:txBody>
                    <a:bodyPr/>
                    <a:lstStyle/>
                    <a:p>
                      <a:pPr algn="ctr">
                        <a:lnSpc>
                          <a:spcPts val="1700"/>
                        </a:lnSpc>
                        <a:spcBef>
                          <a:spcPts val="120"/>
                        </a:spcBef>
                        <a:spcAft>
                          <a:spcPts val="120"/>
                        </a:spcAft>
                      </a:pPr>
                      <a:r>
                        <a:rPr lang="en-US" sz="2400" kern="100" dirty="0">
                          <a:latin typeface="Calibri"/>
                          <a:ea typeface="標楷體"/>
                          <a:cs typeface="Times New Roman"/>
                        </a:rPr>
                        <a:t>8.0</a:t>
                      </a:r>
                      <a:endParaRPr lang="zh-TW" sz="2400" kern="100" dirty="0">
                        <a:latin typeface="Calibri"/>
                        <a:ea typeface="新細明體"/>
                        <a:cs typeface="Times New Roman"/>
                      </a:endParaRPr>
                    </a:p>
                  </a:txBody>
                  <a:tcPr marL="68580" marR="68580" marT="0" marB="0" anchor="ctr"/>
                </a:tc>
                <a:tc>
                  <a:txBody>
                    <a:bodyPr/>
                    <a:lstStyle/>
                    <a:p>
                      <a:pPr algn="ctr">
                        <a:lnSpc>
                          <a:spcPts val="1700"/>
                        </a:lnSpc>
                        <a:spcBef>
                          <a:spcPts val="120"/>
                        </a:spcBef>
                        <a:spcAft>
                          <a:spcPts val="120"/>
                        </a:spcAft>
                      </a:pPr>
                      <a:r>
                        <a:rPr lang="en-US" sz="2400" kern="100">
                          <a:latin typeface="Calibri"/>
                          <a:ea typeface="標楷體"/>
                          <a:cs typeface="Times New Roman"/>
                        </a:rPr>
                        <a:t>32.0</a:t>
                      </a:r>
                      <a:endParaRPr lang="zh-TW" sz="2400" kern="100">
                        <a:latin typeface="Calibri"/>
                        <a:ea typeface="新細明體"/>
                        <a:cs typeface="Times New Roman"/>
                      </a:endParaRPr>
                    </a:p>
                  </a:txBody>
                  <a:tcPr marL="68580" marR="68580" marT="0" marB="0" anchor="ctr"/>
                </a:tc>
                <a:tc>
                  <a:txBody>
                    <a:bodyPr/>
                    <a:lstStyle/>
                    <a:p>
                      <a:pPr algn="ctr">
                        <a:lnSpc>
                          <a:spcPts val="1700"/>
                        </a:lnSpc>
                        <a:spcBef>
                          <a:spcPts val="120"/>
                        </a:spcBef>
                        <a:spcAft>
                          <a:spcPts val="120"/>
                        </a:spcAft>
                      </a:pPr>
                      <a:r>
                        <a:rPr lang="en-US" sz="2400" kern="100">
                          <a:latin typeface="Calibri"/>
                          <a:ea typeface="標楷體"/>
                          <a:cs typeface="Times New Roman"/>
                        </a:rPr>
                        <a:t>384.0</a:t>
                      </a:r>
                      <a:endParaRPr lang="zh-TW" sz="2400" kern="100">
                        <a:latin typeface="Calibri"/>
                        <a:ea typeface="新細明體"/>
                        <a:cs typeface="Times New Roman"/>
                      </a:endParaRPr>
                    </a:p>
                  </a:txBody>
                  <a:tcPr marL="68580" marR="68580" marT="0" marB="0" anchor="ctr"/>
                </a:tc>
                <a:tc>
                  <a:txBody>
                    <a:bodyPr/>
                    <a:lstStyle/>
                    <a:p>
                      <a:pPr algn="just">
                        <a:lnSpc>
                          <a:spcPts val="1700"/>
                        </a:lnSpc>
                        <a:spcBef>
                          <a:spcPts val="120"/>
                        </a:spcBef>
                        <a:spcAft>
                          <a:spcPts val="120"/>
                        </a:spcAft>
                      </a:pPr>
                      <a:r>
                        <a:rPr lang="zh-TW" sz="2200" kern="100" spc="-80" dirty="0">
                          <a:latin typeface="Calibri"/>
                          <a:ea typeface="標楷體"/>
                          <a:cs typeface="Times New Roman"/>
                        </a:rPr>
                        <a:t>以每週</a:t>
                      </a:r>
                      <a:r>
                        <a:rPr lang="en-US" sz="2200" kern="100" spc="-80" dirty="0">
                          <a:latin typeface="Calibri"/>
                          <a:ea typeface="標楷體"/>
                          <a:cs typeface="Times New Roman"/>
                        </a:rPr>
                        <a:t>5</a:t>
                      </a:r>
                      <a:r>
                        <a:rPr lang="zh-TW" sz="2200" kern="100" spc="-80" dirty="0">
                          <a:latin typeface="Calibri"/>
                          <a:ea typeface="標楷體"/>
                          <a:cs typeface="Times New Roman"/>
                        </a:rPr>
                        <a:t>天，每天</a:t>
                      </a:r>
                      <a:r>
                        <a:rPr lang="en-US" sz="2200" kern="100" spc="-80" dirty="0">
                          <a:latin typeface="Calibri"/>
                          <a:ea typeface="標楷體"/>
                          <a:cs typeface="Times New Roman"/>
                        </a:rPr>
                        <a:t>1,600</a:t>
                      </a:r>
                      <a:r>
                        <a:rPr lang="zh-TW" sz="2200" kern="100" spc="-80" dirty="0">
                          <a:latin typeface="Calibri"/>
                          <a:ea typeface="標楷體"/>
                          <a:cs typeface="Times New Roman"/>
                        </a:rPr>
                        <a:t>公尺計</a:t>
                      </a:r>
                      <a:endParaRPr lang="zh-TW" sz="2200" kern="100" dirty="0">
                        <a:latin typeface="Calibri"/>
                        <a:ea typeface="新細明體"/>
                        <a:cs typeface="Times New Roman"/>
                      </a:endParaRPr>
                    </a:p>
                  </a:txBody>
                  <a:tcPr marL="68580" marR="68580" marT="0" marB="0" anchor="ctr"/>
                </a:tc>
              </a:tr>
              <a:tr h="412637">
                <a:tc>
                  <a:txBody>
                    <a:bodyPr/>
                    <a:lstStyle/>
                    <a:p>
                      <a:pPr algn="ctr">
                        <a:lnSpc>
                          <a:spcPts val="1700"/>
                        </a:lnSpc>
                        <a:spcBef>
                          <a:spcPts val="120"/>
                        </a:spcBef>
                        <a:spcAft>
                          <a:spcPts val="120"/>
                        </a:spcAft>
                      </a:pPr>
                      <a:r>
                        <a:rPr lang="zh-TW" sz="2400" kern="100" dirty="0">
                          <a:latin typeface="Calibri"/>
                          <a:ea typeface="標楷體"/>
                          <a:cs typeface="Times New Roman"/>
                        </a:rPr>
                        <a:t>國八</a:t>
                      </a:r>
                      <a:endParaRPr lang="zh-TW" sz="2400" kern="100" dirty="0">
                        <a:latin typeface="Calibri"/>
                        <a:ea typeface="新細明體"/>
                        <a:cs typeface="Times New Roman"/>
                      </a:endParaRPr>
                    </a:p>
                  </a:txBody>
                  <a:tcPr marL="68580" marR="68580" marT="0" marB="0" anchor="ctr"/>
                </a:tc>
                <a:tc>
                  <a:txBody>
                    <a:bodyPr/>
                    <a:lstStyle/>
                    <a:p>
                      <a:pPr algn="ctr">
                        <a:lnSpc>
                          <a:spcPts val="1700"/>
                        </a:lnSpc>
                        <a:spcBef>
                          <a:spcPts val="120"/>
                        </a:spcBef>
                        <a:spcAft>
                          <a:spcPts val="120"/>
                        </a:spcAft>
                      </a:pPr>
                      <a:r>
                        <a:rPr lang="en-US" sz="2400" kern="100" dirty="0">
                          <a:latin typeface="Calibri"/>
                          <a:ea typeface="標楷體"/>
                          <a:cs typeface="Times New Roman"/>
                        </a:rPr>
                        <a:t>10.0</a:t>
                      </a:r>
                      <a:endParaRPr lang="zh-TW" sz="2400" kern="100" dirty="0">
                        <a:latin typeface="Calibri"/>
                        <a:ea typeface="新細明體"/>
                        <a:cs typeface="Times New Roman"/>
                      </a:endParaRPr>
                    </a:p>
                  </a:txBody>
                  <a:tcPr marL="68580" marR="68580" marT="0" marB="0" anchor="ctr"/>
                </a:tc>
                <a:tc>
                  <a:txBody>
                    <a:bodyPr/>
                    <a:lstStyle/>
                    <a:p>
                      <a:pPr algn="ctr">
                        <a:lnSpc>
                          <a:spcPts val="1700"/>
                        </a:lnSpc>
                        <a:spcBef>
                          <a:spcPts val="120"/>
                        </a:spcBef>
                        <a:spcAft>
                          <a:spcPts val="120"/>
                        </a:spcAft>
                      </a:pPr>
                      <a:r>
                        <a:rPr lang="en-US" sz="2400" kern="100" dirty="0">
                          <a:latin typeface="Calibri"/>
                          <a:ea typeface="標楷體"/>
                          <a:cs typeface="Times New Roman"/>
                        </a:rPr>
                        <a:t>40.0</a:t>
                      </a:r>
                      <a:endParaRPr lang="zh-TW" sz="2400" kern="100" dirty="0">
                        <a:latin typeface="Calibri"/>
                        <a:ea typeface="新細明體"/>
                        <a:cs typeface="Times New Roman"/>
                      </a:endParaRPr>
                    </a:p>
                  </a:txBody>
                  <a:tcPr marL="68580" marR="68580" marT="0" marB="0" anchor="ctr"/>
                </a:tc>
                <a:tc>
                  <a:txBody>
                    <a:bodyPr/>
                    <a:lstStyle/>
                    <a:p>
                      <a:pPr algn="ctr">
                        <a:lnSpc>
                          <a:spcPts val="1700"/>
                        </a:lnSpc>
                        <a:spcBef>
                          <a:spcPts val="120"/>
                        </a:spcBef>
                        <a:spcAft>
                          <a:spcPts val="120"/>
                        </a:spcAft>
                      </a:pPr>
                      <a:r>
                        <a:rPr lang="en-US" sz="2400" kern="100" dirty="0">
                          <a:latin typeface="Calibri"/>
                          <a:ea typeface="標楷體"/>
                          <a:cs typeface="Times New Roman"/>
                        </a:rPr>
                        <a:t>480.0</a:t>
                      </a:r>
                      <a:endParaRPr lang="zh-TW" sz="2400" kern="100" dirty="0">
                        <a:latin typeface="Calibri"/>
                        <a:ea typeface="新細明體"/>
                        <a:cs typeface="Times New Roman"/>
                      </a:endParaRPr>
                    </a:p>
                  </a:txBody>
                  <a:tcPr marL="68580" marR="68580" marT="0" marB="0" anchor="ctr"/>
                </a:tc>
                <a:tc>
                  <a:txBody>
                    <a:bodyPr/>
                    <a:lstStyle/>
                    <a:p>
                      <a:pPr algn="just">
                        <a:lnSpc>
                          <a:spcPts val="1700"/>
                        </a:lnSpc>
                        <a:spcBef>
                          <a:spcPts val="120"/>
                        </a:spcBef>
                        <a:spcAft>
                          <a:spcPts val="120"/>
                        </a:spcAft>
                      </a:pPr>
                      <a:r>
                        <a:rPr lang="zh-TW" sz="2200" kern="100" spc="-80" dirty="0">
                          <a:latin typeface="Calibri"/>
                          <a:ea typeface="標楷體"/>
                          <a:cs typeface="Times New Roman"/>
                        </a:rPr>
                        <a:t>以每週</a:t>
                      </a:r>
                      <a:r>
                        <a:rPr lang="en-US" sz="2200" kern="100" spc="-80" dirty="0">
                          <a:latin typeface="Calibri"/>
                          <a:ea typeface="標楷體"/>
                          <a:cs typeface="Times New Roman"/>
                        </a:rPr>
                        <a:t>5</a:t>
                      </a:r>
                      <a:r>
                        <a:rPr lang="zh-TW" sz="2200" kern="100" spc="-80" dirty="0">
                          <a:latin typeface="Calibri"/>
                          <a:ea typeface="標楷體"/>
                          <a:cs typeface="Times New Roman"/>
                        </a:rPr>
                        <a:t>天，每天</a:t>
                      </a:r>
                      <a:r>
                        <a:rPr lang="en-US" sz="2200" kern="100" spc="-80" dirty="0">
                          <a:latin typeface="Calibri"/>
                          <a:ea typeface="標楷體"/>
                          <a:cs typeface="Times New Roman"/>
                        </a:rPr>
                        <a:t>2,000</a:t>
                      </a:r>
                      <a:r>
                        <a:rPr lang="zh-TW" sz="2200" kern="100" spc="-80" dirty="0">
                          <a:latin typeface="Calibri"/>
                          <a:ea typeface="標楷體"/>
                          <a:cs typeface="Times New Roman"/>
                        </a:rPr>
                        <a:t>公尺計</a:t>
                      </a:r>
                      <a:endParaRPr lang="zh-TW" sz="2200" kern="100" dirty="0">
                        <a:latin typeface="Calibri"/>
                        <a:ea typeface="新細明體"/>
                        <a:cs typeface="Times New Roman"/>
                      </a:endParaRPr>
                    </a:p>
                  </a:txBody>
                  <a:tcPr marL="68580" marR="68580" marT="0" marB="0" anchor="ctr"/>
                </a:tc>
              </a:tr>
              <a:tr h="412637">
                <a:tc>
                  <a:txBody>
                    <a:bodyPr/>
                    <a:lstStyle/>
                    <a:p>
                      <a:pPr algn="ctr">
                        <a:lnSpc>
                          <a:spcPts val="1700"/>
                        </a:lnSpc>
                        <a:spcBef>
                          <a:spcPts val="120"/>
                        </a:spcBef>
                        <a:spcAft>
                          <a:spcPts val="120"/>
                        </a:spcAft>
                      </a:pPr>
                      <a:r>
                        <a:rPr lang="zh-TW" sz="2400" kern="100">
                          <a:latin typeface="Calibri"/>
                          <a:ea typeface="標楷體"/>
                          <a:cs typeface="Times New Roman"/>
                        </a:rPr>
                        <a:t>國九</a:t>
                      </a:r>
                      <a:endParaRPr lang="zh-TW" sz="2400" kern="100">
                        <a:latin typeface="Calibri"/>
                        <a:ea typeface="新細明體"/>
                        <a:cs typeface="Times New Roman"/>
                      </a:endParaRPr>
                    </a:p>
                  </a:txBody>
                  <a:tcPr marL="68580" marR="68580" marT="0" marB="0" anchor="ctr"/>
                </a:tc>
                <a:tc>
                  <a:txBody>
                    <a:bodyPr/>
                    <a:lstStyle/>
                    <a:p>
                      <a:pPr algn="ctr">
                        <a:lnSpc>
                          <a:spcPts val="1700"/>
                        </a:lnSpc>
                        <a:spcBef>
                          <a:spcPts val="120"/>
                        </a:spcBef>
                        <a:spcAft>
                          <a:spcPts val="120"/>
                        </a:spcAft>
                      </a:pPr>
                      <a:r>
                        <a:rPr lang="en-US" sz="2400" kern="100">
                          <a:latin typeface="Calibri"/>
                          <a:ea typeface="標楷體"/>
                          <a:cs typeface="Times New Roman"/>
                        </a:rPr>
                        <a:t>10.0</a:t>
                      </a:r>
                      <a:endParaRPr lang="zh-TW" sz="2400" kern="100">
                        <a:latin typeface="Calibri"/>
                        <a:ea typeface="新細明體"/>
                        <a:cs typeface="Times New Roman"/>
                      </a:endParaRPr>
                    </a:p>
                  </a:txBody>
                  <a:tcPr marL="68580" marR="68580" marT="0" marB="0" anchor="ctr"/>
                </a:tc>
                <a:tc>
                  <a:txBody>
                    <a:bodyPr/>
                    <a:lstStyle/>
                    <a:p>
                      <a:pPr algn="ctr">
                        <a:lnSpc>
                          <a:spcPts val="1700"/>
                        </a:lnSpc>
                        <a:spcBef>
                          <a:spcPts val="120"/>
                        </a:spcBef>
                        <a:spcAft>
                          <a:spcPts val="120"/>
                        </a:spcAft>
                      </a:pPr>
                      <a:r>
                        <a:rPr lang="en-US" sz="2400" kern="100" dirty="0">
                          <a:latin typeface="Calibri"/>
                          <a:ea typeface="標楷體"/>
                          <a:cs typeface="Times New Roman"/>
                        </a:rPr>
                        <a:t>40.0</a:t>
                      </a:r>
                      <a:endParaRPr lang="zh-TW" sz="2400" kern="100" dirty="0">
                        <a:latin typeface="Calibri"/>
                        <a:ea typeface="新細明體"/>
                        <a:cs typeface="Times New Roman"/>
                      </a:endParaRPr>
                    </a:p>
                  </a:txBody>
                  <a:tcPr marL="68580" marR="68580" marT="0" marB="0" anchor="ctr"/>
                </a:tc>
                <a:tc>
                  <a:txBody>
                    <a:bodyPr/>
                    <a:lstStyle/>
                    <a:p>
                      <a:pPr algn="ctr">
                        <a:lnSpc>
                          <a:spcPts val="1700"/>
                        </a:lnSpc>
                        <a:spcBef>
                          <a:spcPts val="120"/>
                        </a:spcBef>
                        <a:spcAft>
                          <a:spcPts val="120"/>
                        </a:spcAft>
                      </a:pPr>
                      <a:r>
                        <a:rPr lang="en-US" sz="2400" kern="100" dirty="0">
                          <a:latin typeface="Calibri"/>
                          <a:ea typeface="標楷體"/>
                          <a:cs typeface="Times New Roman"/>
                        </a:rPr>
                        <a:t>480.0</a:t>
                      </a:r>
                      <a:endParaRPr lang="zh-TW" sz="2400" kern="100" dirty="0">
                        <a:latin typeface="Calibri"/>
                        <a:ea typeface="新細明體"/>
                        <a:cs typeface="Times New Roman"/>
                      </a:endParaRPr>
                    </a:p>
                  </a:txBody>
                  <a:tcPr marL="68580" marR="68580" marT="0" marB="0" anchor="ctr"/>
                </a:tc>
                <a:tc>
                  <a:txBody>
                    <a:bodyPr/>
                    <a:lstStyle/>
                    <a:p>
                      <a:pPr algn="just">
                        <a:lnSpc>
                          <a:spcPts val="1700"/>
                        </a:lnSpc>
                        <a:spcBef>
                          <a:spcPts val="120"/>
                        </a:spcBef>
                        <a:spcAft>
                          <a:spcPts val="120"/>
                        </a:spcAft>
                      </a:pPr>
                      <a:r>
                        <a:rPr lang="zh-TW" sz="2200" kern="100" spc="-80" dirty="0">
                          <a:latin typeface="Calibri"/>
                          <a:ea typeface="標楷體"/>
                          <a:cs typeface="Times New Roman"/>
                        </a:rPr>
                        <a:t>以每週</a:t>
                      </a:r>
                      <a:r>
                        <a:rPr lang="en-US" sz="2200" kern="100" spc="-80" dirty="0">
                          <a:latin typeface="Calibri"/>
                          <a:ea typeface="標楷體"/>
                          <a:cs typeface="Times New Roman"/>
                        </a:rPr>
                        <a:t>5</a:t>
                      </a:r>
                      <a:r>
                        <a:rPr lang="zh-TW" sz="2200" kern="100" spc="-80" dirty="0">
                          <a:latin typeface="Calibri"/>
                          <a:ea typeface="標楷體"/>
                          <a:cs typeface="Times New Roman"/>
                        </a:rPr>
                        <a:t>天，每天</a:t>
                      </a:r>
                      <a:r>
                        <a:rPr lang="en-US" sz="2200" kern="100" spc="-80" dirty="0">
                          <a:latin typeface="Calibri"/>
                          <a:ea typeface="標楷體"/>
                          <a:cs typeface="Times New Roman"/>
                        </a:rPr>
                        <a:t>2,000</a:t>
                      </a:r>
                      <a:r>
                        <a:rPr lang="zh-TW" sz="2200" kern="100" spc="-80" dirty="0">
                          <a:latin typeface="Calibri"/>
                          <a:ea typeface="標楷體"/>
                          <a:cs typeface="Times New Roman"/>
                        </a:rPr>
                        <a:t>公尺計</a:t>
                      </a:r>
                      <a:endParaRPr lang="zh-TW" sz="2200" kern="100" dirty="0">
                        <a:latin typeface="Calibri"/>
                        <a:ea typeface="新細明體"/>
                        <a:cs typeface="Times New Roman"/>
                      </a:endParaRPr>
                    </a:p>
                  </a:txBody>
                  <a:tcPr marL="68580" marR="68580" marT="0" marB="0" anchor="ctr"/>
                </a:tc>
              </a:tr>
              <a:tr h="412637">
                <a:tc>
                  <a:txBody>
                    <a:bodyPr/>
                    <a:lstStyle/>
                    <a:p>
                      <a:pPr algn="ctr">
                        <a:lnSpc>
                          <a:spcPts val="1700"/>
                        </a:lnSpc>
                        <a:spcBef>
                          <a:spcPts val="120"/>
                        </a:spcBef>
                        <a:spcAft>
                          <a:spcPts val="120"/>
                        </a:spcAft>
                      </a:pPr>
                      <a:r>
                        <a:rPr lang="zh-TW" sz="2400" b="1" kern="100" dirty="0">
                          <a:latin typeface="Calibri"/>
                          <a:ea typeface="標楷體"/>
                          <a:cs typeface="Times New Roman"/>
                        </a:rPr>
                        <a:t>小計</a:t>
                      </a:r>
                      <a:endParaRPr lang="zh-TW" sz="2400" kern="100" dirty="0">
                        <a:latin typeface="Calibri"/>
                        <a:ea typeface="新細明體"/>
                        <a:cs typeface="Times New Roman"/>
                      </a:endParaRPr>
                    </a:p>
                  </a:txBody>
                  <a:tcPr marL="68580" marR="68580" marT="0" marB="0" anchor="ctr"/>
                </a:tc>
                <a:tc gridSpan="3">
                  <a:txBody>
                    <a:bodyPr/>
                    <a:lstStyle/>
                    <a:p>
                      <a:pPr algn="r">
                        <a:lnSpc>
                          <a:spcPts val="1700"/>
                        </a:lnSpc>
                        <a:spcBef>
                          <a:spcPts val="120"/>
                        </a:spcBef>
                        <a:spcAft>
                          <a:spcPts val="120"/>
                        </a:spcAft>
                      </a:pPr>
                      <a:r>
                        <a:rPr lang="en-US" sz="2400" b="1" kern="100" dirty="0">
                          <a:latin typeface="Calibri"/>
                          <a:ea typeface="標楷體"/>
                          <a:cs typeface="Times New Roman"/>
                        </a:rPr>
                        <a:t>1,344</a:t>
                      </a:r>
                      <a:r>
                        <a:rPr lang="zh-TW" sz="2400" b="1" kern="100" dirty="0">
                          <a:latin typeface="Calibri"/>
                          <a:ea typeface="標楷體"/>
                          <a:cs typeface="Times New Roman"/>
                        </a:rPr>
                        <a:t>公里</a:t>
                      </a:r>
                      <a:endParaRPr lang="zh-TW" sz="2400" kern="100" dirty="0">
                        <a:latin typeface="Calibri"/>
                        <a:ea typeface="新細明體"/>
                        <a:cs typeface="Times New Roman"/>
                      </a:endParaRPr>
                    </a:p>
                  </a:txBody>
                  <a:tcPr marL="68580" marR="68580" marT="0" marB="0" anchor="ctr"/>
                </a:tc>
                <a:tc hMerge="1">
                  <a:txBody>
                    <a:bodyPr/>
                    <a:lstStyle/>
                    <a:p>
                      <a:pPr algn="ctr">
                        <a:lnSpc>
                          <a:spcPts val="1700"/>
                        </a:lnSpc>
                        <a:spcBef>
                          <a:spcPts val="120"/>
                        </a:spcBef>
                        <a:spcAft>
                          <a:spcPts val="120"/>
                        </a:spcAft>
                      </a:pPr>
                      <a:endParaRPr lang="zh-TW" sz="1200" kern="100" dirty="0">
                        <a:latin typeface="Calibri"/>
                        <a:ea typeface="新細明體"/>
                        <a:cs typeface="Times New Roman"/>
                      </a:endParaRPr>
                    </a:p>
                  </a:txBody>
                  <a:tcPr marL="68580" marR="68580" marT="0" marB="0" anchor="ctr"/>
                </a:tc>
                <a:tc hMerge="1">
                  <a:txBody>
                    <a:bodyPr/>
                    <a:lstStyle/>
                    <a:p>
                      <a:pPr algn="r">
                        <a:lnSpc>
                          <a:spcPts val="1700"/>
                        </a:lnSpc>
                        <a:spcBef>
                          <a:spcPts val="120"/>
                        </a:spcBef>
                        <a:spcAft>
                          <a:spcPts val="120"/>
                        </a:spcAft>
                      </a:pPr>
                      <a:endParaRPr lang="zh-TW" sz="1200" kern="100" dirty="0">
                        <a:latin typeface="Calibri"/>
                        <a:ea typeface="新細明體"/>
                        <a:cs typeface="Times New Roman"/>
                      </a:endParaRPr>
                    </a:p>
                  </a:txBody>
                  <a:tcPr marL="68580" marR="68580" marT="0" marB="0"/>
                </a:tc>
                <a:tc>
                  <a:txBody>
                    <a:bodyPr/>
                    <a:lstStyle/>
                    <a:p>
                      <a:endParaRPr lang="zh-TW" altLang="en-US"/>
                    </a:p>
                  </a:txBody>
                  <a:tcPr/>
                </a:tc>
              </a:tr>
              <a:tr h="412637">
                <a:tc>
                  <a:txBody>
                    <a:bodyPr/>
                    <a:lstStyle/>
                    <a:p>
                      <a:pPr algn="ctr">
                        <a:lnSpc>
                          <a:spcPts val="1700"/>
                        </a:lnSpc>
                        <a:spcBef>
                          <a:spcPts val="120"/>
                        </a:spcBef>
                        <a:spcAft>
                          <a:spcPts val="120"/>
                        </a:spcAft>
                      </a:pPr>
                      <a:r>
                        <a:rPr lang="zh-TW" sz="2400" kern="100" dirty="0">
                          <a:latin typeface="Calibri"/>
                          <a:ea typeface="標楷體"/>
                          <a:cs typeface="Times New Roman"/>
                        </a:rPr>
                        <a:t>高十</a:t>
                      </a:r>
                      <a:endParaRPr lang="zh-TW" sz="2400" kern="100" dirty="0">
                        <a:latin typeface="Calibri"/>
                        <a:ea typeface="新細明體"/>
                        <a:cs typeface="Times New Roman"/>
                      </a:endParaRPr>
                    </a:p>
                  </a:txBody>
                  <a:tcPr marL="68580" marR="68580" marT="0" marB="0" anchor="ctr"/>
                </a:tc>
                <a:tc>
                  <a:txBody>
                    <a:bodyPr/>
                    <a:lstStyle/>
                    <a:p>
                      <a:pPr algn="ctr">
                        <a:lnSpc>
                          <a:spcPts val="1700"/>
                        </a:lnSpc>
                        <a:spcBef>
                          <a:spcPts val="120"/>
                        </a:spcBef>
                        <a:spcAft>
                          <a:spcPts val="120"/>
                        </a:spcAft>
                      </a:pPr>
                      <a:r>
                        <a:rPr lang="en-US" sz="2400" kern="100">
                          <a:latin typeface="Calibri"/>
                          <a:ea typeface="標楷體"/>
                          <a:cs typeface="Times New Roman"/>
                        </a:rPr>
                        <a:t>10.0</a:t>
                      </a:r>
                      <a:endParaRPr lang="zh-TW" sz="2400" kern="100">
                        <a:latin typeface="Calibri"/>
                        <a:ea typeface="新細明體"/>
                        <a:cs typeface="Times New Roman"/>
                      </a:endParaRPr>
                    </a:p>
                  </a:txBody>
                  <a:tcPr marL="68580" marR="68580" marT="0" marB="0" anchor="ctr"/>
                </a:tc>
                <a:tc>
                  <a:txBody>
                    <a:bodyPr/>
                    <a:lstStyle/>
                    <a:p>
                      <a:pPr algn="ctr">
                        <a:lnSpc>
                          <a:spcPts val="1700"/>
                        </a:lnSpc>
                        <a:spcBef>
                          <a:spcPts val="120"/>
                        </a:spcBef>
                        <a:spcAft>
                          <a:spcPts val="120"/>
                        </a:spcAft>
                      </a:pPr>
                      <a:r>
                        <a:rPr lang="en-US" sz="2400" kern="100">
                          <a:latin typeface="Calibri"/>
                          <a:ea typeface="標楷體"/>
                          <a:cs typeface="Times New Roman"/>
                        </a:rPr>
                        <a:t>40.0</a:t>
                      </a:r>
                      <a:endParaRPr lang="zh-TW" sz="2400" kern="100">
                        <a:latin typeface="Calibri"/>
                        <a:ea typeface="新細明體"/>
                        <a:cs typeface="Times New Roman"/>
                      </a:endParaRPr>
                    </a:p>
                  </a:txBody>
                  <a:tcPr marL="68580" marR="68580" marT="0" marB="0" anchor="ctr"/>
                </a:tc>
                <a:tc>
                  <a:txBody>
                    <a:bodyPr/>
                    <a:lstStyle/>
                    <a:p>
                      <a:pPr algn="ctr">
                        <a:lnSpc>
                          <a:spcPts val="1700"/>
                        </a:lnSpc>
                        <a:spcBef>
                          <a:spcPts val="120"/>
                        </a:spcBef>
                        <a:spcAft>
                          <a:spcPts val="120"/>
                        </a:spcAft>
                      </a:pPr>
                      <a:r>
                        <a:rPr lang="en-US" sz="2400" kern="100">
                          <a:latin typeface="Calibri"/>
                          <a:ea typeface="標楷體"/>
                          <a:cs typeface="Times New Roman"/>
                        </a:rPr>
                        <a:t>480.0</a:t>
                      </a:r>
                      <a:endParaRPr lang="zh-TW" sz="2400" kern="100">
                        <a:latin typeface="Calibri"/>
                        <a:ea typeface="新細明體"/>
                        <a:cs typeface="Times New Roman"/>
                      </a:endParaRPr>
                    </a:p>
                  </a:txBody>
                  <a:tcPr marL="68580" marR="68580" marT="0" marB="0" anchor="ctr"/>
                </a:tc>
                <a:tc>
                  <a:txBody>
                    <a:bodyPr/>
                    <a:lstStyle/>
                    <a:p>
                      <a:pPr algn="just">
                        <a:lnSpc>
                          <a:spcPts val="1700"/>
                        </a:lnSpc>
                        <a:spcBef>
                          <a:spcPts val="120"/>
                        </a:spcBef>
                        <a:spcAft>
                          <a:spcPts val="120"/>
                        </a:spcAft>
                      </a:pPr>
                      <a:r>
                        <a:rPr lang="zh-TW" sz="2200" kern="100" spc="-80" dirty="0">
                          <a:latin typeface="Calibri"/>
                          <a:ea typeface="標楷體"/>
                          <a:cs typeface="Times New Roman"/>
                        </a:rPr>
                        <a:t>以每週</a:t>
                      </a:r>
                      <a:r>
                        <a:rPr lang="en-US" sz="2200" kern="100" spc="-80" dirty="0">
                          <a:latin typeface="Calibri"/>
                          <a:ea typeface="標楷體"/>
                          <a:cs typeface="Times New Roman"/>
                        </a:rPr>
                        <a:t>5</a:t>
                      </a:r>
                      <a:r>
                        <a:rPr lang="zh-TW" sz="2200" kern="100" spc="-80" dirty="0">
                          <a:latin typeface="Calibri"/>
                          <a:ea typeface="標楷體"/>
                          <a:cs typeface="Times New Roman"/>
                        </a:rPr>
                        <a:t>天，每天</a:t>
                      </a:r>
                      <a:r>
                        <a:rPr lang="en-US" sz="2200" kern="100" spc="-80" dirty="0">
                          <a:latin typeface="Calibri"/>
                          <a:ea typeface="標楷體"/>
                          <a:cs typeface="Times New Roman"/>
                        </a:rPr>
                        <a:t>2,000</a:t>
                      </a:r>
                      <a:r>
                        <a:rPr lang="zh-TW" sz="2200" kern="100" spc="-80" dirty="0">
                          <a:latin typeface="Calibri"/>
                          <a:ea typeface="標楷體"/>
                          <a:cs typeface="Times New Roman"/>
                        </a:rPr>
                        <a:t>公尺計</a:t>
                      </a:r>
                      <a:endParaRPr lang="zh-TW" sz="2200" kern="100" dirty="0">
                        <a:latin typeface="Calibri"/>
                        <a:ea typeface="新細明體"/>
                        <a:cs typeface="Times New Roman"/>
                      </a:endParaRPr>
                    </a:p>
                  </a:txBody>
                  <a:tcPr marL="68580" marR="68580" marT="0" marB="0" anchor="ctr"/>
                </a:tc>
              </a:tr>
              <a:tr h="480468">
                <a:tc>
                  <a:txBody>
                    <a:bodyPr/>
                    <a:lstStyle/>
                    <a:p>
                      <a:pPr indent="-59690" algn="ctr">
                        <a:lnSpc>
                          <a:spcPts val="1700"/>
                        </a:lnSpc>
                        <a:spcBef>
                          <a:spcPts val="120"/>
                        </a:spcBef>
                        <a:spcAft>
                          <a:spcPts val="120"/>
                        </a:spcAft>
                      </a:pPr>
                      <a:r>
                        <a:rPr lang="zh-TW" sz="2400" kern="100" dirty="0">
                          <a:latin typeface="Calibri"/>
                          <a:ea typeface="標楷體"/>
                          <a:cs typeface="Times New Roman"/>
                        </a:rPr>
                        <a:t>高十一</a:t>
                      </a:r>
                      <a:endParaRPr lang="zh-TW" sz="2400" kern="100" dirty="0">
                        <a:latin typeface="Calibri"/>
                        <a:ea typeface="新細明體"/>
                        <a:cs typeface="Times New Roman"/>
                      </a:endParaRPr>
                    </a:p>
                  </a:txBody>
                  <a:tcPr marL="68580" marR="68580" marT="0" marB="0" anchor="ctr"/>
                </a:tc>
                <a:tc>
                  <a:txBody>
                    <a:bodyPr/>
                    <a:lstStyle/>
                    <a:p>
                      <a:pPr algn="ctr">
                        <a:lnSpc>
                          <a:spcPts val="1700"/>
                        </a:lnSpc>
                        <a:spcBef>
                          <a:spcPts val="120"/>
                        </a:spcBef>
                        <a:spcAft>
                          <a:spcPts val="120"/>
                        </a:spcAft>
                      </a:pPr>
                      <a:r>
                        <a:rPr lang="en-US" sz="2400" kern="100" dirty="0">
                          <a:latin typeface="Calibri"/>
                          <a:ea typeface="標楷體"/>
                          <a:cs typeface="Times New Roman"/>
                        </a:rPr>
                        <a:t>10.0</a:t>
                      </a:r>
                      <a:endParaRPr lang="zh-TW" sz="2400" kern="100" dirty="0">
                        <a:latin typeface="Calibri"/>
                        <a:ea typeface="新細明體"/>
                        <a:cs typeface="Times New Roman"/>
                      </a:endParaRPr>
                    </a:p>
                  </a:txBody>
                  <a:tcPr marL="68580" marR="68580" marT="0" marB="0" anchor="ctr"/>
                </a:tc>
                <a:tc>
                  <a:txBody>
                    <a:bodyPr/>
                    <a:lstStyle/>
                    <a:p>
                      <a:pPr algn="ctr">
                        <a:lnSpc>
                          <a:spcPts val="1700"/>
                        </a:lnSpc>
                        <a:spcBef>
                          <a:spcPts val="120"/>
                        </a:spcBef>
                        <a:spcAft>
                          <a:spcPts val="120"/>
                        </a:spcAft>
                      </a:pPr>
                      <a:r>
                        <a:rPr lang="en-US" sz="2400" kern="100" dirty="0">
                          <a:latin typeface="Calibri"/>
                          <a:ea typeface="標楷體"/>
                          <a:cs typeface="Times New Roman"/>
                        </a:rPr>
                        <a:t>40.0</a:t>
                      </a:r>
                      <a:endParaRPr lang="zh-TW" sz="2400" kern="100" dirty="0">
                        <a:latin typeface="Calibri"/>
                        <a:ea typeface="新細明體"/>
                        <a:cs typeface="Times New Roman"/>
                      </a:endParaRPr>
                    </a:p>
                  </a:txBody>
                  <a:tcPr marL="68580" marR="68580" marT="0" marB="0" anchor="ctr"/>
                </a:tc>
                <a:tc>
                  <a:txBody>
                    <a:bodyPr/>
                    <a:lstStyle/>
                    <a:p>
                      <a:pPr algn="ctr">
                        <a:lnSpc>
                          <a:spcPts val="1700"/>
                        </a:lnSpc>
                        <a:spcBef>
                          <a:spcPts val="120"/>
                        </a:spcBef>
                        <a:spcAft>
                          <a:spcPts val="120"/>
                        </a:spcAft>
                      </a:pPr>
                      <a:r>
                        <a:rPr lang="en-US" sz="2400" kern="100">
                          <a:latin typeface="Calibri"/>
                          <a:ea typeface="標楷體"/>
                          <a:cs typeface="Times New Roman"/>
                        </a:rPr>
                        <a:t>480.0</a:t>
                      </a:r>
                      <a:endParaRPr lang="zh-TW" sz="2400" kern="100">
                        <a:latin typeface="Calibri"/>
                        <a:ea typeface="新細明體"/>
                        <a:cs typeface="Times New Roman"/>
                      </a:endParaRPr>
                    </a:p>
                  </a:txBody>
                  <a:tcPr marL="68580" marR="68580" marT="0" marB="0" anchor="ctr"/>
                </a:tc>
                <a:tc>
                  <a:txBody>
                    <a:bodyPr/>
                    <a:lstStyle/>
                    <a:p>
                      <a:pPr algn="just">
                        <a:lnSpc>
                          <a:spcPts val="1700"/>
                        </a:lnSpc>
                        <a:spcBef>
                          <a:spcPts val="120"/>
                        </a:spcBef>
                        <a:spcAft>
                          <a:spcPts val="120"/>
                        </a:spcAft>
                      </a:pPr>
                      <a:r>
                        <a:rPr lang="zh-TW" sz="2200" kern="100" spc="-80" dirty="0">
                          <a:latin typeface="Calibri"/>
                          <a:ea typeface="標楷體"/>
                          <a:cs typeface="Times New Roman"/>
                        </a:rPr>
                        <a:t>以每週</a:t>
                      </a:r>
                      <a:r>
                        <a:rPr lang="en-US" sz="2200" kern="100" spc="-80" dirty="0">
                          <a:latin typeface="Calibri"/>
                          <a:ea typeface="標楷體"/>
                          <a:cs typeface="Times New Roman"/>
                        </a:rPr>
                        <a:t>5</a:t>
                      </a:r>
                      <a:r>
                        <a:rPr lang="zh-TW" sz="2200" kern="100" spc="-80" dirty="0">
                          <a:latin typeface="Calibri"/>
                          <a:ea typeface="標楷體"/>
                          <a:cs typeface="Times New Roman"/>
                        </a:rPr>
                        <a:t>天，每天</a:t>
                      </a:r>
                      <a:r>
                        <a:rPr lang="en-US" sz="2200" kern="100" spc="-80" dirty="0">
                          <a:latin typeface="Calibri"/>
                          <a:ea typeface="標楷體"/>
                          <a:cs typeface="Times New Roman"/>
                        </a:rPr>
                        <a:t>2,000</a:t>
                      </a:r>
                      <a:r>
                        <a:rPr lang="zh-TW" sz="2200" kern="100" spc="-80" dirty="0">
                          <a:latin typeface="Calibri"/>
                          <a:ea typeface="標楷體"/>
                          <a:cs typeface="Times New Roman"/>
                        </a:rPr>
                        <a:t>公尺計</a:t>
                      </a:r>
                      <a:endParaRPr lang="zh-TW" sz="2200" kern="100" dirty="0">
                        <a:latin typeface="Calibri"/>
                        <a:ea typeface="新細明體"/>
                        <a:cs typeface="Times New Roman"/>
                      </a:endParaRPr>
                    </a:p>
                  </a:txBody>
                  <a:tcPr marL="68580" marR="68580" marT="0" marB="0" anchor="ctr"/>
                </a:tc>
              </a:tr>
              <a:tr h="583247">
                <a:tc>
                  <a:txBody>
                    <a:bodyPr/>
                    <a:lstStyle/>
                    <a:p>
                      <a:pPr indent="-59690" algn="ctr">
                        <a:lnSpc>
                          <a:spcPts val="1700"/>
                        </a:lnSpc>
                        <a:spcBef>
                          <a:spcPts val="120"/>
                        </a:spcBef>
                        <a:spcAft>
                          <a:spcPts val="120"/>
                        </a:spcAft>
                      </a:pPr>
                      <a:r>
                        <a:rPr lang="zh-TW" sz="2400" kern="100" dirty="0">
                          <a:latin typeface="Calibri"/>
                          <a:ea typeface="標楷體"/>
                          <a:cs typeface="Times New Roman"/>
                        </a:rPr>
                        <a:t>高十二</a:t>
                      </a:r>
                      <a:endParaRPr lang="zh-TW" sz="2400" kern="100" dirty="0">
                        <a:latin typeface="Calibri"/>
                        <a:ea typeface="新細明體"/>
                        <a:cs typeface="Times New Roman"/>
                      </a:endParaRPr>
                    </a:p>
                  </a:txBody>
                  <a:tcPr marL="68580" marR="68580" marT="0" marB="0" anchor="ctr"/>
                </a:tc>
                <a:tc>
                  <a:txBody>
                    <a:bodyPr/>
                    <a:lstStyle/>
                    <a:p>
                      <a:pPr algn="ctr">
                        <a:lnSpc>
                          <a:spcPts val="1700"/>
                        </a:lnSpc>
                        <a:spcBef>
                          <a:spcPts val="120"/>
                        </a:spcBef>
                        <a:spcAft>
                          <a:spcPts val="120"/>
                        </a:spcAft>
                      </a:pPr>
                      <a:r>
                        <a:rPr lang="en-US" sz="2400" kern="100" dirty="0">
                          <a:latin typeface="Calibri"/>
                          <a:ea typeface="標楷體"/>
                          <a:cs typeface="Times New Roman"/>
                        </a:rPr>
                        <a:t>10.0</a:t>
                      </a:r>
                      <a:endParaRPr lang="zh-TW" sz="2400" kern="100" dirty="0">
                        <a:latin typeface="Calibri"/>
                        <a:ea typeface="新細明體"/>
                        <a:cs typeface="Times New Roman"/>
                      </a:endParaRPr>
                    </a:p>
                  </a:txBody>
                  <a:tcPr marL="68580" marR="68580" marT="0" marB="0" anchor="ctr"/>
                </a:tc>
                <a:tc>
                  <a:txBody>
                    <a:bodyPr/>
                    <a:lstStyle/>
                    <a:p>
                      <a:pPr algn="ctr">
                        <a:lnSpc>
                          <a:spcPts val="1700"/>
                        </a:lnSpc>
                        <a:spcBef>
                          <a:spcPts val="120"/>
                        </a:spcBef>
                        <a:spcAft>
                          <a:spcPts val="120"/>
                        </a:spcAft>
                      </a:pPr>
                      <a:r>
                        <a:rPr lang="en-US" sz="2400" kern="100" dirty="0">
                          <a:latin typeface="Calibri"/>
                          <a:ea typeface="標楷體"/>
                          <a:cs typeface="Times New Roman"/>
                        </a:rPr>
                        <a:t>40.0</a:t>
                      </a:r>
                      <a:endParaRPr lang="zh-TW" sz="2400" kern="100" dirty="0">
                        <a:latin typeface="Calibri"/>
                        <a:ea typeface="新細明體"/>
                        <a:cs typeface="Times New Roman"/>
                      </a:endParaRPr>
                    </a:p>
                  </a:txBody>
                  <a:tcPr marL="68580" marR="68580" marT="0" marB="0" anchor="ctr"/>
                </a:tc>
                <a:tc>
                  <a:txBody>
                    <a:bodyPr/>
                    <a:lstStyle/>
                    <a:p>
                      <a:pPr algn="ctr">
                        <a:lnSpc>
                          <a:spcPts val="1700"/>
                        </a:lnSpc>
                        <a:spcBef>
                          <a:spcPts val="120"/>
                        </a:spcBef>
                        <a:spcAft>
                          <a:spcPts val="120"/>
                        </a:spcAft>
                      </a:pPr>
                      <a:r>
                        <a:rPr lang="en-US" sz="2400" kern="100" dirty="0">
                          <a:latin typeface="Calibri"/>
                          <a:ea typeface="標楷體"/>
                          <a:cs typeface="Times New Roman"/>
                        </a:rPr>
                        <a:t>480.0</a:t>
                      </a:r>
                      <a:endParaRPr lang="zh-TW" sz="2400" kern="100" dirty="0">
                        <a:latin typeface="Calibri"/>
                        <a:ea typeface="新細明體"/>
                        <a:cs typeface="Times New Roman"/>
                      </a:endParaRPr>
                    </a:p>
                  </a:txBody>
                  <a:tcPr marL="68580" marR="68580" marT="0" marB="0" anchor="ctr"/>
                </a:tc>
                <a:tc>
                  <a:txBody>
                    <a:bodyPr/>
                    <a:lstStyle/>
                    <a:p>
                      <a:pPr algn="just">
                        <a:lnSpc>
                          <a:spcPts val="1700"/>
                        </a:lnSpc>
                        <a:spcBef>
                          <a:spcPts val="120"/>
                        </a:spcBef>
                        <a:spcAft>
                          <a:spcPts val="120"/>
                        </a:spcAft>
                      </a:pPr>
                      <a:r>
                        <a:rPr lang="zh-TW" sz="2200" kern="100" spc="-80" dirty="0">
                          <a:latin typeface="Calibri"/>
                          <a:ea typeface="標楷體"/>
                          <a:cs typeface="Times New Roman"/>
                        </a:rPr>
                        <a:t>以每週</a:t>
                      </a:r>
                      <a:r>
                        <a:rPr lang="en-US" sz="2200" kern="100" spc="-80" dirty="0">
                          <a:latin typeface="Calibri"/>
                          <a:ea typeface="標楷體"/>
                          <a:cs typeface="Times New Roman"/>
                        </a:rPr>
                        <a:t>5</a:t>
                      </a:r>
                      <a:r>
                        <a:rPr lang="zh-TW" sz="2200" kern="100" spc="-80" dirty="0">
                          <a:latin typeface="Calibri"/>
                          <a:ea typeface="標楷體"/>
                          <a:cs typeface="Times New Roman"/>
                        </a:rPr>
                        <a:t>天，每天</a:t>
                      </a:r>
                      <a:r>
                        <a:rPr lang="en-US" sz="2200" kern="100" spc="-80" dirty="0">
                          <a:latin typeface="Calibri"/>
                          <a:ea typeface="標楷體"/>
                          <a:cs typeface="Times New Roman"/>
                        </a:rPr>
                        <a:t>2,000</a:t>
                      </a:r>
                      <a:r>
                        <a:rPr lang="zh-TW" sz="2200" kern="100" spc="-80" dirty="0">
                          <a:latin typeface="Calibri"/>
                          <a:ea typeface="標楷體"/>
                          <a:cs typeface="Times New Roman"/>
                        </a:rPr>
                        <a:t>公尺</a:t>
                      </a:r>
                      <a:r>
                        <a:rPr lang="zh-TW" sz="2200" kern="100" spc="-80" dirty="0" smtClean="0">
                          <a:latin typeface="Calibri"/>
                          <a:ea typeface="標楷體"/>
                          <a:cs typeface="Times New Roman"/>
                        </a:rPr>
                        <a:t>計</a:t>
                      </a:r>
                      <a:endParaRPr lang="zh-TW" sz="2200" kern="100" dirty="0">
                        <a:latin typeface="Calibri"/>
                        <a:ea typeface="新細明體"/>
                        <a:cs typeface="Times New Roman"/>
                      </a:endParaRPr>
                    </a:p>
                  </a:txBody>
                  <a:tcPr marL="68580" marR="68580" marT="0" marB="0" anchor="ctr"/>
                </a:tc>
              </a:tr>
              <a:tr h="399636">
                <a:tc>
                  <a:txBody>
                    <a:bodyPr/>
                    <a:lstStyle/>
                    <a:p>
                      <a:pPr algn="ctr">
                        <a:lnSpc>
                          <a:spcPts val="1700"/>
                        </a:lnSpc>
                        <a:spcBef>
                          <a:spcPts val="120"/>
                        </a:spcBef>
                        <a:spcAft>
                          <a:spcPts val="120"/>
                        </a:spcAft>
                      </a:pPr>
                      <a:r>
                        <a:rPr lang="zh-TW" sz="2400" b="1" kern="100" dirty="0">
                          <a:latin typeface="Calibri"/>
                          <a:ea typeface="標楷體"/>
                          <a:cs typeface="Times New Roman"/>
                        </a:rPr>
                        <a:t>小計</a:t>
                      </a:r>
                      <a:endParaRPr lang="zh-TW" sz="2400" kern="100" dirty="0">
                        <a:latin typeface="Calibri"/>
                        <a:ea typeface="新細明體"/>
                        <a:cs typeface="Times New Roman"/>
                      </a:endParaRPr>
                    </a:p>
                  </a:txBody>
                  <a:tcPr marL="68580" marR="68580" marT="0" marB="0" anchor="ctr"/>
                </a:tc>
                <a:tc gridSpan="3">
                  <a:txBody>
                    <a:bodyPr/>
                    <a:lstStyle/>
                    <a:p>
                      <a:pPr algn="r">
                        <a:lnSpc>
                          <a:spcPts val="1700"/>
                        </a:lnSpc>
                        <a:spcBef>
                          <a:spcPts val="120"/>
                        </a:spcBef>
                        <a:spcAft>
                          <a:spcPts val="120"/>
                        </a:spcAft>
                      </a:pPr>
                      <a:r>
                        <a:rPr lang="en-US" sz="2400" b="1" kern="100" dirty="0" smtClean="0">
                          <a:latin typeface="Calibri"/>
                          <a:ea typeface="標楷體"/>
                          <a:cs typeface="Times New Roman"/>
                        </a:rPr>
                        <a:t>1,</a:t>
                      </a:r>
                      <a:r>
                        <a:rPr lang="en-US" altLang="zh-TW" sz="2400" b="1" kern="100" dirty="0" smtClean="0">
                          <a:latin typeface="Calibri"/>
                          <a:ea typeface="標楷體"/>
                          <a:cs typeface="Times New Roman"/>
                        </a:rPr>
                        <a:t>440</a:t>
                      </a:r>
                      <a:r>
                        <a:rPr lang="zh-TW" sz="2400" b="1" kern="100" dirty="0" smtClean="0">
                          <a:latin typeface="Calibri"/>
                          <a:ea typeface="標楷體"/>
                          <a:cs typeface="Times New Roman"/>
                        </a:rPr>
                        <a:t>公里</a:t>
                      </a:r>
                      <a:endParaRPr lang="zh-TW" sz="2400" kern="100" dirty="0">
                        <a:latin typeface="Calibri"/>
                        <a:ea typeface="新細明體"/>
                        <a:cs typeface="Times New Roman"/>
                      </a:endParaRPr>
                    </a:p>
                  </a:txBody>
                  <a:tcPr marL="68580" marR="68580" marT="0" marB="0" anchor="ctr"/>
                </a:tc>
                <a:tc hMerge="1">
                  <a:txBody>
                    <a:bodyPr/>
                    <a:lstStyle/>
                    <a:p>
                      <a:pPr algn="ctr">
                        <a:lnSpc>
                          <a:spcPts val="1700"/>
                        </a:lnSpc>
                        <a:spcBef>
                          <a:spcPts val="120"/>
                        </a:spcBef>
                        <a:spcAft>
                          <a:spcPts val="120"/>
                        </a:spcAft>
                      </a:pPr>
                      <a:endParaRPr lang="zh-TW" sz="1200" kern="100" dirty="0">
                        <a:latin typeface="Calibri"/>
                        <a:ea typeface="新細明體"/>
                        <a:cs typeface="Times New Roman"/>
                      </a:endParaRPr>
                    </a:p>
                  </a:txBody>
                  <a:tcPr marL="68580" marR="68580" marT="0" marB="0" anchor="ctr"/>
                </a:tc>
                <a:tc hMerge="1">
                  <a:txBody>
                    <a:bodyPr/>
                    <a:lstStyle/>
                    <a:p>
                      <a:pPr algn="r">
                        <a:lnSpc>
                          <a:spcPts val="1700"/>
                        </a:lnSpc>
                        <a:spcBef>
                          <a:spcPts val="120"/>
                        </a:spcBef>
                        <a:spcAft>
                          <a:spcPts val="120"/>
                        </a:spcAft>
                      </a:pPr>
                      <a:endParaRPr lang="zh-TW" sz="1200" kern="100" dirty="0">
                        <a:latin typeface="Calibri"/>
                        <a:ea typeface="新細明體"/>
                        <a:cs typeface="Times New Roman"/>
                      </a:endParaRPr>
                    </a:p>
                  </a:txBody>
                  <a:tcPr marL="68580" marR="68580" marT="0" marB="0"/>
                </a:tc>
                <a:tc>
                  <a:txBody>
                    <a:bodyPr/>
                    <a:lstStyle/>
                    <a:p>
                      <a:pPr algn="just">
                        <a:lnSpc>
                          <a:spcPts val="1700"/>
                        </a:lnSpc>
                        <a:spcBef>
                          <a:spcPts val="120"/>
                        </a:spcBef>
                        <a:spcAft>
                          <a:spcPts val="120"/>
                        </a:spcAft>
                      </a:pPr>
                      <a:endParaRPr lang="zh-TW" sz="2200" kern="100" dirty="0">
                        <a:latin typeface="Calibri"/>
                        <a:ea typeface="新細明體"/>
                        <a:cs typeface="Times New Roman"/>
                      </a:endParaRPr>
                    </a:p>
                  </a:txBody>
                  <a:tcPr marL="68580" marR="68580" marT="0" marB="0" anchor="ctr"/>
                </a:tc>
              </a:tr>
            </a:tbl>
          </a:graphicData>
        </a:graphic>
      </p:graphicFrame>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zh-TW" b="1" dirty="0" smtClean="0"/>
              <a:t>一、學生成績評量表現</a:t>
            </a:r>
            <a:r>
              <a:rPr lang="en-US" altLang="zh-TW" b="1" dirty="0" smtClean="0"/>
              <a:t>(2)</a:t>
            </a:r>
            <a:endParaRPr lang="zh-TW" altLang="en-US" dirty="0"/>
          </a:p>
        </p:txBody>
      </p:sp>
      <p:sp>
        <p:nvSpPr>
          <p:cNvPr id="3" name="內容版面配置區 2"/>
          <p:cNvSpPr>
            <a:spLocks noGrp="1"/>
          </p:cNvSpPr>
          <p:nvPr>
            <p:ph sz="quarter" idx="1"/>
          </p:nvPr>
        </p:nvSpPr>
        <p:spPr/>
        <p:txBody>
          <a:bodyPr/>
          <a:lstStyle/>
          <a:p>
            <a:r>
              <a:rPr lang="zh-TW" altLang="zh-TW" sz="3200" dirty="0" smtClean="0">
                <a:latin typeface="+mj-ea"/>
                <a:ea typeface="+mj-ea"/>
              </a:rPr>
              <a:t>乙、</a:t>
            </a:r>
            <a:r>
              <a:rPr lang="en-US" altLang="zh-TW" sz="3200" dirty="0" smtClean="0">
                <a:latin typeface="+mj-ea"/>
                <a:ea typeface="+mj-ea"/>
              </a:rPr>
              <a:t>2015PISA</a:t>
            </a:r>
            <a:r>
              <a:rPr lang="zh-TW" altLang="zh-TW" sz="3200" dirty="0" smtClean="0">
                <a:latin typeface="+mj-ea"/>
                <a:ea typeface="+mj-ea"/>
              </a:rPr>
              <a:t>受測</a:t>
            </a:r>
            <a:r>
              <a:rPr lang="en-US" altLang="zh-TW" sz="3200" dirty="0" smtClean="0">
                <a:latin typeface="+mj-ea"/>
                <a:ea typeface="+mj-ea"/>
              </a:rPr>
              <a:t>4</a:t>
            </a:r>
            <a:r>
              <a:rPr lang="zh-TW" altLang="zh-TW" sz="3200" dirty="0" smtClean="0">
                <a:latin typeface="+mj-ea"/>
                <a:ea typeface="+mj-ea"/>
              </a:rPr>
              <a:t>國中，</a:t>
            </a:r>
            <a:r>
              <a:rPr lang="en-US" altLang="zh-TW" sz="3200" dirty="0" smtClean="0">
                <a:latin typeface="+mj-ea"/>
                <a:ea typeface="+mj-ea"/>
              </a:rPr>
              <a:t>TIMSS</a:t>
            </a:r>
            <a:r>
              <a:rPr lang="zh-TW" altLang="zh-TW" sz="3200" dirty="0" smtClean="0">
                <a:latin typeface="+mj-ea"/>
                <a:ea typeface="+mj-ea"/>
              </a:rPr>
              <a:t>受測</a:t>
            </a:r>
            <a:r>
              <a:rPr lang="en-US" altLang="zh-TW" sz="3200" dirty="0" smtClean="0">
                <a:latin typeface="+mj-ea"/>
                <a:ea typeface="+mj-ea"/>
              </a:rPr>
              <a:t>3</a:t>
            </a:r>
            <a:r>
              <a:rPr lang="zh-TW" altLang="zh-TW" sz="3200" dirty="0" smtClean="0">
                <a:latin typeface="+mj-ea"/>
                <a:ea typeface="+mj-ea"/>
              </a:rPr>
              <a:t>國中</a:t>
            </a:r>
            <a:r>
              <a:rPr lang="en-US" altLang="zh-TW" sz="3200" dirty="0" smtClean="0">
                <a:latin typeface="+mj-ea"/>
                <a:ea typeface="+mj-ea"/>
              </a:rPr>
              <a:t>2</a:t>
            </a:r>
            <a:r>
              <a:rPr lang="zh-TW" altLang="zh-TW" sz="3200" dirty="0" smtClean="0">
                <a:latin typeface="+mj-ea"/>
                <a:ea typeface="+mj-ea"/>
              </a:rPr>
              <a:t>國小，鼓勵學生盡己所能，代表國家，耐心讀題，認真應試。利用考古題，幫助學生了解題型，教師發展教學。</a:t>
            </a:r>
            <a:endParaRPr lang="zh-TW" altLang="en-US" sz="3200" dirty="0" smtClean="0">
              <a:latin typeface="+mj-ea"/>
              <a:ea typeface="+mj-ea"/>
            </a:endParaRPr>
          </a:p>
          <a:p>
            <a:endParaRPr lang="zh-TW" altLang="en-US"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r>
              <a:rPr lang="zh-TW" altLang="zh-TW" dirty="0" smtClean="0"/>
              <a:t>跑步距離分級制：依跑步距離共分</a:t>
            </a:r>
            <a:r>
              <a:rPr lang="en-US" altLang="zh-TW" dirty="0" smtClean="0"/>
              <a:t>10</a:t>
            </a:r>
            <a:r>
              <a:rPr lang="zh-TW" altLang="zh-TW" dirty="0" smtClean="0"/>
              <a:t>級</a:t>
            </a:r>
            <a:endParaRPr lang="zh-TW" altLang="en-US" dirty="0"/>
          </a:p>
        </p:txBody>
      </p:sp>
      <p:graphicFrame>
        <p:nvGraphicFramePr>
          <p:cNvPr id="4" name="內容版面配置區 3"/>
          <p:cNvGraphicFramePr>
            <a:graphicFrameLocks noGrp="1"/>
          </p:cNvGraphicFramePr>
          <p:nvPr>
            <p:ph sz="quarter" idx="1"/>
          </p:nvPr>
        </p:nvGraphicFramePr>
        <p:xfrm>
          <a:off x="251520" y="1628800"/>
          <a:ext cx="8640959" cy="4680522"/>
        </p:xfrm>
        <a:graphic>
          <a:graphicData uri="http://schemas.openxmlformats.org/drawingml/2006/table">
            <a:tbl>
              <a:tblPr firstRow="1" bandRow="1">
                <a:tableStyleId>{5C22544A-7EE6-4342-B048-85BDC9FD1C3A}</a:tableStyleId>
              </a:tblPr>
              <a:tblGrid>
                <a:gridCol w="1598615"/>
                <a:gridCol w="2268220"/>
                <a:gridCol w="2041398"/>
                <a:gridCol w="2732726"/>
              </a:tblGrid>
              <a:tr h="425502">
                <a:tc>
                  <a:txBody>
                    <a:bodyPr/>
                    <a:lstStyle/>
                    <a:p>
                      <a:pPr algn="ctr">
                        <a:lnSpc>
                          <a:spcPts val="1600"/>
                        </a:lnSpc>
                        <a:spcBef>
                          <a:spcPts val="180"/>
                        </a:spcBef>
                        <a:spcAft>
                          <a:spcPts val="180"/>
                        </a:spcAft>
                      </a:pPr>
                      <a:r>
                        <a:rPr lang="zh-TW" sz="1800" b="1" kern="0" dirty="0">
                          <a:latin typeface="Calibri"/>
                          <a:ea typeface="標楷體"/>
                          <a:cs typeface="Times New Roman"/>
                        </a:rPr>
                        <a:t>項次</a:t>
                      </a:r>
                      <a:endParaRPr lang="zh-TW" sz="1800" kern="100" dirty="0">
                        <a:latin typeface="Calibri"/>
                        <a:ea typeface="新細明體"/>
                        <a:cs typeface="Times New Roman"/>
                      </a:endParaRPr>
                    </a:p>
                  </a:txBody>
                  <a:tcPr marL="70869" marR="70869" marT="0" marB="0" anchor="ctr"/>
                </a:tc>
                <a:tc>
                  <a:txBody>
                    <a:bodyPr/>
                    <a:lstStyle/>
                    <a:p>
                      <a:pPr algn="ctr">
                        <a:lnSpc>
                          <a:spcPts val="1600"/>
                        </a:lnSpc>
                        <a:spcBef>
                          <a:spcPts val="180"/>
                        </a:spcBef>
                        <a:spcAft>
                          <a:spcPts val="180"/>
                        </a:spcAft>
                      </a:pPr>
                      <a:r>
                        <a:rPr lang="zh-TW" sz="1800" b="1" kern="100" dirty="0">
                          <a:latin typeface="Times New Roman"/>
                          <a:ea typeface="標楷體"/>
                          <a:cs typeface="Times New Roman"/>
                        </a:rPr>
                        <a:t>級別</a:t>
                      </a:r>
                      <a:endParaRPr lang="zh-TW" sz="1800" kern="100" dirty="0">
                        <a:latin typeface="Calibri"/>
                        <a:cs typeface="新細明體"/>
                      </a:endParaRPr>
                    </a:p>
                  </a:txBody>
                  <a:tcPr marL="70869" marR="70869" marT="0" marB="0" anchor="ctr"/>
                </a:tc>
                <a:tc>
                  <a:txBody>
                    <a:bodyPr/>
                    <a:lstStyle/>
                    <a:p>
                      <a:pPr algn="ctr">
                        <a:lnSpc>
                          <a:spcPts val="1600"/>
                        </a:lnSpc>
                        <a:spcBef>
                          <a:spcPts val="180"/>
                        </a:spcBef>
                        <a:spcAft>
                          <a:spcPts val="180"/>
                        </a:spcAft>
                      </a:pPr>
                      <a:r>
                        <a:rPr lang="zh-TW" sz="1800" b="1" kern="100" dirty="0">
                          <a:latin typeface="Times New Roman"/>
                          <a:ea typeface="標楷體"/>
                          <a:cs typeface="Times New Roman"/>
                        </a:rPr>
                        <a:t>累積公里數</a:t>
                      </a:r>
                      <a:endParaRPr lang="zh-TW" sz="1800" kern="100" dirty="0">
                        <a:latin typeface="Calibri"/>
                        <a:cs typeface="新細明體"/>
                      </a:endParaRPr>
                    </a:p>
                  </a:txBody>
                  <a:tcPr marL="70869" marR="70869" marT="0" marB="0" anchor="ctr"/>
                </a:tc>
                <a:tc>
                  <a:txBody>
                    <a:bodyPr/>
                    <a:lstStyle/>
                    <a:p>
                      <a:pPr algn="ctr">
                        <a:lnSpc>
                          <a:spcPts val="1600"/>
                        </a:lnSpc>
                        <a:spcBef>
                          <a:spcPts val="180"/>
                        </a:spcBef>
                        <a:spcAft>
                          <a:spcPts val="180"/>
                        </a:spcAft>
                      </a:pPr>
                      <a:r>
                        <a:rPr lang="zh-TW" sz="1800" b="1" kern="100" dirty="0">
                          <a:latin typeface="Times New Roman"/>
                          <a:ea typeface="標楷體"/>
                          <a:cs typeface="Times New Roman"/>
                        </a:rPr>
                        <a:t>備註</a:t>
                      </a:r>
                      <a:endParaRPr lang="zh-TW" sz="1800" kern="100" dirty="0">
                        <a:latin typeface="Calibri"/>
                        <a:cs typeface="新細明體"/>
                      </a:endParaRPr>
                    </a:p>
                  </a:txBody>
                  <a:tcPr marL="70869" marR="70869" marT="0" marB="0" anchor="ctr"/>
                </a:tc>
              </a:tr>
              <a:tr h="425502">
                <a:tc>
                  <a:txBody>
                    <a:bodyPr/>
                    <a:lstStyle/>
                    <a:p>
                      <a:pPr algn="ctr">
                        <a:lnSpc>
                          <a:spcPts val="1700"/>
                        </a:lnSpc>
                        <a:spcBef>
                          <a:spcPts val="120"/>
                        </a:spcBef>
                        <a:spcAft>
                          <a:spcPts val="120"/>
                        </a:spcAft>
                      </a:pPr>
                      <a:r>
                        <a:rPr lang="en-US" sz="2400" kern="0" dirty="0">
                          <a:latin typeface="Calibri"/>
                          <a:ea typeface="標楷體"/>
                          <a:cs typeface="Times New Roman"/>
                        </a:rPr>
                        <a:t>1</a:t>
                      </a:r>
                      <a:endParaRPr lang="zh-TW" sz="2400" kern="100" dirty="0">
                        <a:latin typeface="Calibri"/>
                        <a:ea typeface="新細明體"/>
                        <a:cs typeface="Times New Roman"/>
                      </a:endParaRPr>
                    </a:p>
                  </a:txBody>
                  <a:tcPr marL="70869" marR="70869" marT="0" marB="0" anchor="ctr"/>
                </a:tc>
                <a:tc>
                  <a:txBody>
                    <a:bodyPr/>
                    <a:lstStyle/>
                    <a:p>
                      <a:pPr algn="ctr">
                        <a:lnSpc>
                          <a:spcPts val="1700"/>
                        </a:lnSpc>
                        <a:spcBef>
                          <a:spcPts val="120"/>
                        </a:spcBef>
                        <a:spcAft>
                          <a:spcPts val="120"/>
                        </a:spcAft>
                      </a:pPr>
                      <a:r>
                        <a:rPr lang="zh-TW" sz="2400" kern="100" dirty="0">
                          <a:latin typeface="Times New Roman"/>
                          <a:ea typeface="標楷體"/>
                          <a:cs typeface="Times New Roman"/>
                        </a:rPr>
                        <a:t>縣市級</a:t>
                      </a:r>
                      <a:endParaRPr lang="zh-TW" sz="2400" kern="100" dirty="0">
                        <a:latin typeface="Calibri"/>
                        <a:cs typeface="新細明體"/>
                      </a:endParaRPr>
                    </a:p>
                  </a:txBody>
                  <a:tcPr marL="70869" marR="70869" marT="0" marB="0" anchor="ctr"/>
                </a:tc>
                <a:tc>
                  <a:txBody>
                    <a:bodyPr/>
                    <a:lstStyle/>
                    <a:p>
                      <a:pPr algn="ctr">
                        <a:lnSpc>
                          <a:spcPts val="1700"/>
                        </a:lnSpc>
                        <a:spcBef>
                          <a:spcPts val="120"/>
                        </a:spcBef>
                        <a:spcAft>
                          <a:spcPts val="120"/>
                        </a:spcAft>
                      </a:pPr>
                      <a:r>
                        <a:rPr lang="en-US" sz="2400" kern="100">
                          <a:latin typeface="Times New Roman"/>
                          <a:ea typeface="標楷體"/>
                          <a:cs typeface="新細明體"/>
                        </a:rPr>
                        <a:t>200</a:t>
                      </a:r>
                      <a:endParaRPr lang="zh-TW" sz="2400" kern="100">
                        <a:latin typeface="Calibri"/>
                        <a:cs typeface="新細明體"/>
                      </a:endParaRPr>
                    </a:p>
                  </a:txBody>
                  <a:tcPr marL="70869" marR="70869" marT="0" marB="0" anchor="ctr"/>
                </a:tc>
                <a:tc>
                  <a:txBody>
                    <a:bodyPr/>
                    <a:lstStyle/>
                    <a:p>
                      <a:pPr algn="ctr">
                        <a:lnSpc>
                          <a:spcPts val="1700"/>
                        </a:lnSpc>
                        <a:spcBef>
                          <a:spcPts val="120"/>
                        </a:spcBef>
                        <a:spcAft>
                          <a:spcPts val="120"/>
                        </a:spcAft>
                      </a:pPr>
                      <a:endParaRPr lang="en-US" sz="2400" kern="0">
                        <a:latin typeface="Calibri"/>
                        <a:ea typeface="標楷體"/>
                        <a:cs typeface="Times New Roman"/>
                      </a:endParaRPr>
                    </a:p>
                  </a:txBody>
                  <a:tcPr marL="70869" marR="70869" marT="0" marB="0" anchor="ctr"/>
                </a:tc>
              </a:tr>
              <a:tr h="425502">
                <a:tc>
                  <a:txBody>
                    <a:bodyPr/>
                    <a:lstStyle/>
                    <a:p>
                      <a:pPr algn="ctr">
                        <a:lnSpc>
                          <a:spcPts val="1700"/>
                        </a:lnSpc>
                        <a:spcBef>
                          <a:spcPts val="120"/>
                        </a:spcBef>
                        <a:spcAft>
                          <a:spcPts val="120"/>
                        </a:spcAft>
                      </a:pPr>
                      <a:r>
                        <a:rPr lang="en-US" sz="2400" kern="0" dirty="0">
                          <a:latin typeface="Calibri"/>
                          <a:ea typeface="標楷體"/>
                          <a:cs typeface="Times New Roman"/>
                        </a:rPr>
                        <a:t>2</a:t>
                      </a:r>
                      <a:endParaRPr lang="zh-TW" sz="2400" kern="100" dirty="0">
                        <a:latin typeface="Calibri"/>
                        <a:ea typeface="新細明體"/>
                        <a:cs typeface="Times New Roman"/>
                      </a:endParaRPr>
                    </a:p>
                  </a:txBody>
                  <a:tcPr marL="70869" marR="70869" marT="0" marB="0" anchor="ctr"/>
                </a:tc>
                <a:tc>
                  <a:txBody>
                    <a:bodyPr/>
                    <a:lstStyle/>
                    <a:p>
                      <a:pPr algn="ctr">
                        <a:lnSpc>
                          <a:spcPts val="1700"/>
                        </a:lnSpc>
                        <a:spcBef>
                          <a:spcPts val="120"/>
                        </a:spcBef>
                        <a:spcAft>
                          <a:spcPts val="120"/>
                        </a:spcAft>
                      </a:pPr>
                      <a:r>
                        <a:rPr lang="zh-TW" sz="2400" kern="100" dirty="0">
                          <a:latin typeface="Times New Roman"/>
                          <a:ea typeface="標楷體"/>
                          <a:cs typeface="Times New Roman"/>
                        </a:rPr>
                        <a:t>臺灣級</a:t>
                      </a:r>
                      <a:endParaRPr lang="zh-TW" sz="2400" kern="100" dirty="0">
                        <a:latin typeface="Calibri"/>
                        <a:cs typeface="新細明體"/>
                      </a:endParaRPr>
                    </a:p>
                  </a:txBody>
                  <a:tcPr marL="70869" marR="70869" marT="0" marB="0" anchor="ctr"/>
                </a:tc>
                <a:tc>
                  <a:txBody>
                    <a:bodyPr/>
                    <a:lstStyle/>
                    <a:p>
                      <a:pPr algn="ctr">
                        <a:lnSpc>
                          <a:spcPts val="1700"/>
                        </a:lnSpc>
                        <a:spcBef>
                          <a:spcPts val="120"/>
                        </a:spcBef>
                        <a:spcAft>
                          <a:spcPts val="120"/>
                        </a:spcAft>
                      </a:pPr>
                      <a:r>
                        <a:rPr lang="en-US" sz="2400" kern="100">
                          <a:latin typeface="Times New Roman"/>
                          <a:ea typeface="標楷體"/>
                          <a:cs typeface="新細明體"/>
                        </a:rPr>
                        <a:t>1,000</a:t>
                      </a:r>
                      <a:endParaRPr lang="zh-TW" sz="2400" kern="100">
                        <a:latin typeface="Calibri"/>
                        <a:cs typeface="新細明體"/>
                      </a:endParaRPr>
                    </a:p>
                  </a:txBody>
                  <a:tcPr marL="70869" marR="70869" marT="0" marB="0" anchor="ctr"/>
                </a:tc>
                <a:tc>
                  <a:txBody>
                    <a:bodyPr/>
                    <a:lstStyle/>
                    <a:p>
                      <a:pPr algn="ctr">
                        <a:lnSpc>
                          <a:spcPts val="1700"/>
                        </a:lnSpc>
                        <a:spcBef>
                          <a:spcPts val="120"/>
                        </a:spcBef>
                        <a:spcAft>
                          <a:spcPts val="120"/>
                        </a:spcAft>
                      </a:pPr>
                      <a:endParaRPr lang="en-US" sz="2400" kern="0">
                        <a:latin typeface="Calibri"/>
                        <a:ea typeface="標楷體"/>
                        <a:cs typeface="Times New Roman"/>
                      </a:endParaRPr>
                    </a:p>
                  </a:txBody>
                  <a:tcPr marL="70869" marR="70869" marT="0" marB="0" anchor="ctr"/>
                </a:tc>
              </a:tr>
              <a:tr h="425502">
                <a:tc>
                  <a:txBody>
                    <a:bodyPr/>
                    <a:lstStyle/>
                    <a:p>
                      <a:pPr algn="ctr">
                        <a:lnSpc>
                          <a:spcPts val="1700"/>
                        </a:lnSpc>
                        <a:spcBef>
                          <a:spcPts val="120"/>
                        </a:spcBef>
                        <a:spcAft>
                          <a:spcPts val="120"/>
                        </a:spcAft>
                      </a:pPr>
                      <a:r>
                        <a:rPr lang="en-US" sz="2400" kern="0">
                          <a:latin typeface="Calibri"/>
                          <a:ea typeface="標楷體"/>
                          <a:cs typeface="Times New Roman"/>
                        </a:rPr>
                        <a:t>3</a:t>
                      </a:r>
                      <a:endParaRPr lang="zh-TW" sz="2400" kern="100">
                        <a:latin typeface="Calibri"/>
                        <a:ea typeface="新細明體"/>
                        <a:cs typeface="Times New Roman"/>
                      </a:endParaRPr>
                    </a:p>
                  </a:txBody>
                  <a:tcPr marL="70869" marR="70869" marT="0" marB="0" anchor="ctr"/>
                </a:tc>
                <a:tc>
                  <a:txBody>
                    <a:bodyPr/>
                    <a:lstStyle/>
                    <a:p>
                      <a:pPr algn="ctr">
                        <a:lnSpc>
                          <a:spcPts val="1700"/>
                        </a:lnSpc>
                        <a:spcBef>
                          <a:spcPts val="120"/>
                        </a:spcBef>
                        <a:spcAft>
                          <a:spcPts val="120"/>
                        </a:spcAft>
                      </a:pPr>
                      <a:r>
                        <a:rPr lang="zh-TW" sz="2400" kern="100" dirty="0">
                          <a:latin typeface="Times New Roman"/>
                          <a:ea typeface="標楷體"/>
                          <a:cs typeface="Times New Roman"/>
                        </a:rPr>
                        <a:t>東南亞級</a:t>
                      </a:r>
                      <a:endParaRPr lang="zh-TW" sz="2400" kern="100" dirty="0">
                        <a:latin typeface="Calibri"/>
                        <a:cs typeface="新細明體"/>
                      </a:endParaRPr>
                    </a:p>
                  </a:txBody>
                  <a:tcPr marL="70869" marR="70869" marT="0" marB="0" anchor="ctr"/>
                </a:tc>
                <a:tc>
                  <a:txBody>
                    <a:bodyPr/>
                    <a:lstStyle/>
                    <a:p>
                      <a:pPr algn="ctr">
                        <a:lnSpc>
                          <a:spcPts val="1700"/>
                        </a:lnSpc>
                        <a:spcBef>
                          <a:spcPts val="120"/>
                        </a:spcBef>
                        <a:spcAft>
                          <a:spcPts val="120"/>
                        </a:spcAft>
                      </a:pPr>
                      <a:r>
                        <a:rPr lang="en-US" sz="2400" kern="100">
                          <a:latin typeface="Times New Roman"/>
                          <a:ea typeface="標楷體"/>
                          <a:cs typeface="新細明體"/>
                        </a:rPr>
                        <a:t>2,500</a:t>
                      </a:r>
                      <a:endParaRPr lang="zh-TW" sz="2400" kern="100">
                        <a:latin typeface="Calibri"/>
                        <a:cs typeface="新細明體"/>
                      </a:endParaRPr>
                    </a:p>
                  </a:txBody>
                  <a:tcPr marL="70869" marR="70869" marT="0" marB="0" anchor="ctr"/>
                </a:tc>
                <a:tc>
                  <a:txBody>
                    <a:bodyPr/>
                    <a:lstStyle/>
                    <a:p>
                      <a:pPr algn="ctr">
                        <a:lnSpc>
                          <a:spcPts val="1700"/>
                        </a:lnSpc>
                        <a:spcBef>
                          <a:spcPts val="120"/>
                        </a:spcBef>
                        <a:spcAft>
                          <a:spcPts val="120"/>
                        </a:spcAft>
                      </a:pPr>
                      <a:r>
                        <a:rPr lang="zh-TW" sz="2400" kern="100">
                          <a:latin typeface="Times New Roman"/>
                          <a:ea typeface="標楷體"/>
                          <a:cs typeface="Times New Roman"/>
                        </a:rPr>
                        <a:t>曼谷</a:t>
                      </a:r>
                      <a:r>
                        <a:rPr lang="en-US" sz="2400" kern="100">
                          <a:latin typeface="Times New Roman"/>
                          <a:ea typeface="標楷體"/>
                          <a:cs typeface="新細明體"/>
                        </a:rPr>
                        <a:t>  2,540</a:t>
                      </a:r>
                      <a:r>
                        <a:rPr lang="zh-TW" sz="2400" kern="100">
                          <a:latin typeface="Times New Roman"/>
                          <a:ea typeface="標楷體"/>
                          <a:cs typeface="Times New Roman"/>
                        </a:rPr>
                        <a:t>公里</a:t>
                      </a:r>
                      <a:endParaRPr lang="zh-TW" sz="2400" kern="100">
                        <a:latin typeface="Calibri"/>
                        <a:cs typeface="新細明體"/>
                      </a:endParaRPr>
                    </a:p>
                  </a:txBody>
                  <a:tcPr marL="70869" marR="70869" marT="0" marB="0" anchor="ctr"/>
                </a:tc>
              </a:tr>
              <a:tr h="425502">
                <a:tc>
                  <a:txBody>
                    <a:bodyPr/>
                    <a:lstStyle/>
                    <a:p>
                      <a:pPr algn="ctr">
                        <a:lnSpc>
                          <a:spcPts val="1700"/>
                        </a:lnSpc>
                        <a:spcBef>
                          <a:spcPts val="120"/>
                        </a:spcBef>
                        <a:spcAft>
                          <a:spcPts val="120"/>
                        </a:spcAft>
                      </a:pPr>
                      <a:r>
                        <a:rPr lang="en-US" sz="2400" kern="0">
                          <a:latin typeface="Calibri"/>
                          <a:ea typeface="標楷體"/>
                          <a:cs typeface="Times New Roman"/>
                        </a:rPr>
                        <a:t>4</a:t>
                      </a:r>
                      <a:endParaRPr lang="zh-TW" sz="2400" kern="100">
                        <a:latin typeface="Calibri"/>
                        <a:ea typeface="新細明體"/>
                        <a:cs typeface="Times New Roman"/>
                      </a:endParaRPr>
                    </a:p>
                  </a:txBody>
                  <a:tcPr marL="70869" marR="70869" marT="0" marB="0" anchor="ctr"/>
                </a:tc>
                <a:tc>
                  <a:txBody>
                    <a:bodyPr/>
                    <a:lstStyle/>
                    <a:p>
                      <a:pPr algn="ctr">
                        <a:lnSpc>
                          <a:spcPts val="1700"/>
                        </a:lnSpc>
                        <a:spcBef>
                          <a:spcPts val="120"/>
                        </a:spcBef>
                        <a:spcAft>
                          <a:spcPts val="120"/>
                        </a:spcAft>
                      </a:pPr>
                      <a:r>
                        <a:rPr lang="zh-TW" sz="2400" kern="100" dirty="0">
                          <a:latin typeface="Times New Roman"/>
                          <a:ea typeface="標楷體"/>
                          <a:cs typeface="Times New Roman"/>
                        </a:rPr>
                        <a:t>南亞級</a:t>
                      </a:r>
                      <a:endParaRPr lang="zh-TW" sz="2400" kern="100" dirty="0">
                        <a:latin typeface="Calibri"/>
                        <a:cs typeface="新細明體"/>
                      </a:endParaRPr>
                    </a:p>
                  </a:txBody>
                  <a:tcPr marL="70869" marR="70869" marT="0" marB="0" anchor="ctr"/>
                </a:tc>
                <a:tc>
                  <a:txBody>
                    <a:bodyPr/>
                    <a:lstStyle/>
                    <a:p>
                      <a:pPr algn="ctr">
                        <a:lnSpc>
                          <a:spcPts val="1700"/>
                        </a:lnSpc>
                        <a:spcBef>
                          <a:spcPts val="120"/>
                        </a:spcBef>
                        <a:spcAft>
                          <a:spcPts val="120"/>
                        </a:spcAft>
                      </a:pPr>
                      <a:r>
                        <a:rPr lang="en-US" sz="2400" kern="100" dirty="0">
                          <a:latin typeface="Times New Roman"/>
                          <a:ea typeface="標楷體"/>
                          <a:cs typeface="新細明體"/>
                        </a:rPr>
                        <a:t>5,000</a:t>
                      </a:r>
                      <a:endParaRPr lang="zh-TW" sz="2400" kern="100" dirty="0">
                        <a:latin typeface="Calibri"/>
                        <a:cs typeface="新細明體"/>
                      </a:endParaRPr>
                    </a:p>
                  </a:txBody>
                  <a:tcPr marL="70869" marR="70869" marT="0" marB="0" anchor="ctr"/>
                </a:tc>
                <a:tc>
                  <a:txBody>
                    <a:bodyPr/>
                    <a:lstStyle/>
                    <a:p>
                      <a:pPr algn="ctr">
                        <a:lnSpc>
                          <a:spcPts val="1700"/>
                        </a:lnSpc>
                        <a:spcBef>
                          <a:spcPts val="120"/>
                        </a:spcBef>
                        <a:spcAft>
                          <a:spcPts val="120"/>
                        </a:spcAft>
                      </a:pPr>
                      <a:r>
                        <a:rPr lang="zh-TW" sz="2400" kern="100" dirty="0">
                          <a:latin typeface="Times New Roman"/>
                          <a:ea typeface="標楷體"/>
                          <a:cs typeface="Times New Roman"/>
                        </a:rPr>
                        <a:t>孟買</a:t>
                      </a:r>
                      <a:r>
                        <a:rPr lang="en-US" sz="2400" kern="100" dirty="0">
                          <a:latin typeface="Times New Roman"/>
                          <a:ea typeface="標楷體"/>
                          <a:cs typeface="新細明體"/>
                        </a:rPr>
                        <a:t>  5,040</a:t>
                      </a:r>
                      <a:r>
                        <a:rPr lang="zh-TW" sz="2400" kern="100" dirty="0">
                          <a:latin typeface="Times New Roman"/>
                          <a:ea typeface="標楷體"/>
                          <a:cs typeface="Times New Roman"/>
                        </a:rPr>
                        <a:t>公里</a:t>
                      </a:r>
                      <a:endParaRPr lang="zh-TW" sz="2400" kern="100" dirty="0">
                        <a:latin typeface="Calibri"/>
                        <a:cs typeface="新細明體"/>
                      </a:endParaRPr>
                    </a:p>
                  </a:txBody>
                  <a:tcPr marL="70869" marR="70869" marT="0" marB="0" anchor="ctr"/>
                </a:tc>
              </a:tr>
              <a:tr h="425502">
                <a:tc>
                  <a:txBody>
                    <a:bodyPr/>
                    <a:lstStyle/>
                    <a:p>
                      <a:pPr algn="ctr">
                        <a:lnSpc>
                          <a:spcPts val="1700"/>
                        </a:lnSpc>
                        <a:spcBef>
                          <a:spcPts val="120"/>
                        </a:spcBef>
                        <a:spcAft>
                          <a:spcPts val="120"/>
                        </a:spcAft>
                      </a:pPr>
                      <a:r>
                        <a:rPr lang="en-US" sz="2400" kern="0">
                          <a:latin typeface="Calibri"/>
                          <a:ea typeface="標楷體"/>
                          <a:cs typeface="Times New Roman"/>
                        </a:rPr>
                        <a:t>5</a:t>
                      </a:r>
                      <a:endParaRPr lang="zh-TW" sz="2400" kern="100">
                        <a:latin typeface="Calibri"/>
                        <a:ea typeface="新細明體"/>
                        <a:cs typeface="Times New Roman"/>
                      </a:endParaRPr>
                    </a:p>
                  </a:txBody>
                  <a:tcPr marL="70869" marR="70869" marT="0" marB="0" anchor="ctr"/>
                </a:tc>
                <a:tc>
                  <a:txBody>
                    <a:bodyPr/>
                    <a:lstStyle/>
                    <a:p>
                      <a:pPr algn="ctr">
                        <a:lnSpc>
                          <a:spcPts val="1700"/>
                        </a:lnSpc>
                        <a:spcBef>
                          <a:spcPts val="120"/>
                        </a:spcBef>
                        <a:spcAft>
                          <a:spcPts val="120"/>
                        </a:spcAft>
                      </a:pPr>
                      <a:r>
                        <a:rPr lang="zh-TW" sz="2400" kern="100" dirty="0">
                          <a:latin typeface="Times New Roman"/>
                          <a:ea typeface="標楷體"/>
                          <a:cs typeface="Times New Roman"/>
                        </a:rPr>
                        <a:t>西亞級</a:t>
                      </a:r>
                      <a:endParaRPr lang="zh-TW" sz="2400" kern="100" dirty="0">
                        <a:latin typeface="Calibri"/>
                        <a:cs typeface="新細明體"/>
                      </a:endParaRPr>
                    </a:p>
                  </a:txBody>
                  <a:tcPr marL="70869" marR="70869" marT="0" marB="0" anchor="ctr"/>
                </a:tc>
                <a:tc>
                  <a:txBody>
                    <a:bodyPr/>
                    <a:lstStyle/>
                    <a:p>
                      <a:pPr algn="ctr">
                        <a:lnSpc>
                          <a:spcPts val="1700"/>
                        </a:lnSpc>
                        <a:spcBef>
                          <a:spcPts val="120"/>
                        </a:spcBef>
                        <a:spcAft>
                          <a:spcPts val="120"/>
                        </a:spcAft>
                      </a:pPr>
                      <a:r>
                        <a:rPr lang="en-US" sz="2400" kern="100" dirty="0">
                          <a:latin typeface="Times New Roman"/>
                          <a:ea typeface="標楷體"/>
                          <a:cs typeface="新細明體"/>
                        </a:rPr>
                        <a:t>8,000</a:t>
                      </a:r>
                      <a:endParaRPr lang="zh-TW" sz="2400" kern="100" dirty="0">
                        <a:latin typeface="Calibri"/>
                        <a:cs typeface="新細明體"/>
                      </a:endParaRPr>
                    </a:p>
                  </a:txBody>
                  <a:tcPr marL="70869" marR="70869" marT="0" marB="0" anchor="ctr"/>
                </a:tc>
                <a:tc>
                  <a:txBody>
                    <a:bodyPr/>
                    <a:lstStyle/>
                    <a:p>
                      <a:pPr algn="ctr">
                        <a:lnSpc>
                          <a:spcPts val="1700"/>
                        </a:lnSpc>
                        <a:spcBef>
                          <a:spcPts val="120"/>
                        </a:spcBef>
                        <a:spcAft>
                          <a:spcPts val="120"/>
                        </a:spcAft>
                      </a:pPr>
                      <a:r>
                        <a:rPr lang="zh-TW" sz="2400" kern="100" dirty="0">
                          <a:latin typeface="Times New Roman"/>
                          <a:ea typeface="標楷體"/>
                          <a:cs typeface="Times New Roman"/>
                        </a:rPr>
                        <a:t>土耳其</a:t>
                      </a:r>
                      <a:r>
                        <a:rPr lang="en-US" sz="2400" kern="100" dirty="0">
                          <a:latin typeface="Times New Roman"/>
                          <a:ea typeface="標楷體"/>
                          <a:cs typeface="新細明體"/>
                        </a:rPr>
                        <a:t>  8,300</a:t>
                      </a:r>
                      <a:r>
                        <a:rPr lang="zh-TW" sz="2400" kern="100" dirty="0">
                          <a:latin typeface="Times New Roman"/>
                          <a:ea typeface="標楷體"/>
                          <a:cs typeface="Times New Roman"/>
                        </a:rPr>
                        <a:t>公里</a:t>
                      </a:r>
                      <a:endParaRPr lang="zh-TW" sz="2400" kern="100" dirty="0">
                        <a:latin typeface="Calibri"/>
                        <a:cs typeface="新細明體"/>
                      </a:endParaRPr>
                    </a:p>
                  </a:txBody>
                  <a:tcPr marL="70869" marR="70869" marT="0" marB="0" anchor="ctr"/>
                </a:tc>
              </a:tr>
              <a:tr h="425502">
                <a:tc>
                  <a:txBody>
                    <a:bodyPr/>
                    <a:lstStyle/>
                    <a:p>
                      <a:pPr algn="ctr">
                        <a:lnSpc>
                          <a:spcPts val="1700"/>
                        </a:lnSpc>
                        <a:spcBef>
                          <a:spcPts val="120"/>
                        </a:spcBef>
                        <a:spcAft>
                          <a:spcPts val="120"/>
                        </a:spcAft>
                      </a:pPr>
                      <a:r>
                        <a:rPr lang="en-US" sz="2400" kern="0">
                          <a:latin typeface="Calibri"/>
                          <a:ea typeface="標楷體"/>
                          <a:cs typeface="Times New Roman"/>
                        </a:rPr>
                        <a:t>6</a:t>
                      </a:r>
                      <a:endParaRPr lang="zh-TW" sz="2400" kern="100">
                        <a:latin typeface="Calibri"/>
                        <a:ea typeface="新細明體"/>
                        <a:cs typeface="Times New Roman"/>
                      </a:endParaRPr>
                    </a:p>
                  </a:txBody>
                  <a:tcPr marL="70869" marR="70869" marT="0" marB="0" anchor="ctr"/>
                </a:tc>
                <a:tc>
                  <a:txBody>
                    <a:bodyPr/>
                    <a:lstStyle/>
                    <a:p>
                      <a:pPr algn="ctr">
                        <a:lnSpc>
                          <a:spcPts val="1700"/>
                        </a:lnSpc>
                        <a:spcBef>
                          <a:spcPts val="120"/>
                        </a:spcBef>
                        <a:spcAft>
                          <a:spcPts val="120"/>
                        </a:spcAft>
                      </a:pPr>
                      <a:r>
                        <a:rPr lang="zh-TW" sz="2400" kern="100">
                          <a:latin typeface="Times New Roman"/>
                          <a:ea typeface="標楷體"/>
                          <a:cs typeface="Times New Roman"/>
                        </a:rPr>
                        <a:t>歐洲級</a:t>
                      </a:r>
                      <a:endParaRPr lang="zh-TW" sz="2400" kern="100">
                        <a:latin typeface="Calibri"/>
                        <a:cs typeface="新細明體"/>
                      </a:endParaRPr>
                    </a:p>
                  </a:txBody>
                  <a:tcPr marL="70869" marR="70869" marT="0" marB="0" anchor="ctr"/>
                </a:tc>
                <a:tc>
                  <a:txBody>
                    <a:bodyPr/>
                    <a:lstStyle/>
                    <a:p>
                      <a:pPr algn="ctr">
                        <a:lnSpc>
                          <a:spcPts val="1700"/>
                        </a:lnSpc>
                        <a:spcBef>
                          <a:spcPts val="120"/>
                        </a:spcBef>
                        <a:spcAft>
                          <a:spcPts val="120"/>
                        </a:spcAft>
                      </a:pPr>
                      <a:r>
                        <a:rPr lang="en-US" sz="2400" kern="100" dirty="0">
                          <a:latin typeface="Times New Roman"/>
                          <a:ea typeface="標楷體"/>
                          <a:cs typeface="新細明體"/>
                        </a:rPr>
                        <a:t>12,000</a:t>
                      </a:r>
                      <a:endParaRPr lang="zh-TW" sz="2400" kern="100" dirty="0">
                        <a:latin typeface="Calibri"/>
                        <a:cs typeface="新細明體"/>
                      </a:endParaRPr>
                    </a:p>
                  </a:txBody>
                  <a:tcPr marL="70869" marR="70869" marT="0" marB="0" anchor="ctr"/>
                </a:tc>
                <a:tc>
                  <a:txBody>
                    <a:bodyPr/>
                    <a:lstStyle/>
                    <a:p>
                      <a:pPr algn="ctr">
                        <a:lnSpc>
                          <a:spcPts val="1700"/>
                        </a:lnSpc>
                        <a:spcBef>
                          <a:spcPts val="120"/>
                        </a:spcBef>
                        <a:spcAft>
                          <a:spcPts val="120"/>
                        </a:spcAft>
                      </a:pPr>
                      <a:r>
                        <a:rPr lang="zh-TW" sz="2400" kern="100" dirty="0">
                          <a:latin typeface="Times New Roman"/>
                          <a:ea typeface="標楷體"/>
                          <a:cs typeface="Times New Roman"/>
                        </a:rPr>
                        <a:t>倫敦</a:t>
                      </a:r>
                      <a:r>
                        <a:rPr lang="en-US" sz="2400" kern="100" dirty="0">
                          <a:latin typeface="Times New Roman"/>
                          <a:ea typeface="標楷體"/>
                          <a:cs typeface="新細明體"/>
                        </a:rPr>
                        <a:t>13,967</a:t>
                      </a:r>
                      <a:r>
                        <a:rPr lang="zh-TW" sz="2400" kern="100" dirty="0">
                          <a:latin typeface="Times New Roman"/>
                          <a:ea typeface="標楷體"/>
                          <a:cs typeface="Times New Roman"/>
                        </a:rPr>
                        <a:t>公里</a:t>
                      </a:r>
                      <a:endParaRPr lang="zh-TW" sz="2400" kern="100" dirty="0">
                        <a:latin typeface="Calibri"/>
                        <a:cs typeface="新細明體"/>
                      </a:endParaRPr>
                    </a:p>
                  </a:txBody>
                  <a:tcPr marL="70869" marR="70869" marT="0" marB="0" anchor="ctr"/>
                </a:tc>
              </a:tr>
              <a:tr h="425502">
                <a:tc>
                  <a:txBody>
                    <a:bodyPr/>
                    <a:lstStyle/>
                    <a:p>
                      <a:pPr algn="ctr">
                        <a:lnSpc>
                          <a:spcPts val="1700"/>
                        </a:lnSpc>
                        <a:spcBef>
                          <a:spcPts val="120"/>
                        </a:spcBef>
                        <a:spcAft>
                          <a:spcPts val="120"/>
                        </a:spcAft>
                      </a:pPr>
                      <a:r>
                        <a:rPr lang="en-US" sz="2400" kern="0">
                          <a:latin typeface="Calibri"/>
                          <a:ea typeface="標楷體"/>
                          <a:cs typeface="Times New Roman"/>
                        </a:rPr>
                        <a:t>7</a:t>
                      </a:r>
                      <a:endParaRPr lang="zh-TW" sz="2400" kern="100">
                        <a:latin typeface="Calibri"/>
                        <a:ea typeface="新細明體"/>
                        <a:cs typeface="Times New Roman"/>
                      </a:endParaRPr>
                    </a:p>
                  </a:txBody>
                  <a:tcPr marL="70869" marR="70869" marT="0" marB="0" anchor="ctr"/>
                </a:tc>
                <a:tc>
                  <a:txBody>
                    <a:bodyPr/>
                    <a:lstStyle/>
                    <a:p>
                      <a:pPr algn="ctr">
                        <a:lnSpc>
                          <a:spcPts val="1700"/>
                        </a:lnSpc>
                        <a:spcBef>
                          <a:spcPts val="120"/>
                        </a:spcBef>
                        <a:spcAft>
                          <a:spcPts val="120"/>
                        </a:spcAft>
                      </a:pPr>
                      <a:r>
                        <a:rPr lang="zh-TW" sz="2400" kern="100" dirty="0">
                          <a:latin typeface="Times New Roman"/>
                          <a:ea typeface="標楷體"/>
                          <a:cs typeface="Times New Roman"/>
                        </a:rPr>
                        <a:t>大西洋級</a:t>
                      </a:r>
                      <a:endParaRPr lang="zh-TW" sz="2400" kern="100" dirty="0">
                        <a:latin typeface="Calibri"/>
                        <a:cs typeface="新細明體"/>
                      </a:endParaRPr>
                    </a:p>
                  </a:txBody>
                  <a:tcPr marL="70869" marR="70869" marT="0" marB="0" anchor="ctr"/>
                </a:tc>
                <a:tc>
                  <a:txBody>
                    <a:bodyPr/>
                    <a:lstStyle/>
                    <a:p>
                      <a:pPr algn="ctr">
                        <a:lnSpc>
                          <a:spcPts val="1700"/>
                        </a:lnSpc>
                        <a:spcBef>
                          <a:spcPts val="120"/>
                        </a:spcBef>
                        <a:spcAft>
                          <a:spcPts val="120"/>
                        </a:spcAft>
                      </a:pPr>
                      <a:r>
                        <a:rPr lang="en-US" sz="2400" kern="100" dirty="0">
                          <a:latin typeface="Times New Roman"/>
                          <a:ea typeface="標楷體"/>
                          <a:cs typeface="新細明體"/>
                        </a:rPr>
                        <a:t>16,000</a:t>
                      </a:r>
                      <a:endParaRPr lang="zh-TW" sz="2400" kern="100" dirty="0">
                        <a:latin typeface="Calibri"/>
                        <a:cs typeface="新細明體"/>
                      </a:endParaRPr>
                    </a:p>
                  </a:txBody>
                  <a:tcPr marL="70869" marR="70869" marT="0" marB="0" anchor="ctr"/>
                </a:tc>
                <a:tc>
                  <a:txBody>
                    <a:bodyPr/>
                    <a:lstStyle/>
                    <a:p>
                      <a:pPr algn="ctr">
                        <a:lnSpc>
                          <a:spcPts val="1700"/>
                        </a:lnSpc>
                        <a:spcBef>
                          <a:spcPts val="120"/>
                        </a:spcBef>
                        <a:spcAft>
                          <a:spcPts val="120"/>
                        </a:spcAft>
                      </a:pPr>
                      <a:endParaRPr lang="en-US" sz="2400" kern="0" dirty="0">
                        <a:latin typeface="Calibri"/>
                        <a:ea typeface="標楷體"/>
                        <a:cs typeface="Times New Roman"/>
                      </a:endParaRPr>
                    </a:p>
                  </a:txBody>
                  <a:tcPr marL="70869" marR="70869" marT="0" marB="0" anchor="ctr"/>
                </a:tc>
              </a:tr>
              <a:tr h="425502">
                <a:tc>
                  <a:txBody>
                    <a:bodyPr/>
                    <a:lstStyle/>
                    <a:p>
                      <a:pPr algn="ctr">
                        <a:lnSpc>
                          <a:spcPts val="1700"/>
                        </a:lnSpc>
                        <a:spcBef>
                          <a:spcPts val="120"/>
                        </a:spcBef>
                        <a:spcAft>
                          <a:spcPts val="120"/>
                        </a:spcAft>
                      </a:pPr>
                      <a:r>
                        <a:rPr lang="en-US" sz="2400" kern="0">
                          <a:latin typeface="Calibri"/>
                          <a:ea typeface="標楷體"/>
                          <a:cs typeface="Times New Roman"/>
                        </a:rPr>
                        <a:t>8</a:t>
                      </a:r>
                      <a:endParaRPr lang="zh-TW" sz="2400" kern="100">
                        <a:latin typeface="Calibri"/>
                        <a:ea typeface="新細明體"/>
                        <a:cs typeface="Times New Roman"/>
                      </a:endParaRPr>
                    </a:p>
                  </a:txBody>
                  <a:tcPr marL="70869" marR="70869" marT="0" marB="0" anchor="ctr"/>
                </a:tc>
                <a:tc>
                  <a:txBody>
                    <a:bodyPr/>
                    <a:lstStyle/>
                    <a:p>
                      <a:pPr algn="ctr">
                        <a:lnSpc>
                          <a:spcPts val="1700"/>
                        </a:lnSpc>
                        <a:spcBef>
                          <a:spcPts val="120"/>
                        </a:spcBef>
                        <a:spcAft>
                          <a:spcPts val="120"/>
                        </a:spcAft>
                      </a:pPr>
                      <a:r>
                        <a:rPr lang="zh-TW" sz="2400" kern="100">
                          <a:latin typeface="Times New Roman"/>
                          <a:ea typeface="標楷體"/>
                          <a:cs typeface="Times New Roman"/>
                        </a:rPr>
                        <a:t>美洲級</a:t>
                      </a:r>
                      <a:endParaRPr lang="zh-TW" sz="2400" kern="100">
                        <a:latin typeface="Calibri"/>
                        <a:cs typeface="新細明體"/>
                      </a:endParaRPr>
                    </a:p>
                  </a:txBody>
                  <a:tcPr marL="70869" marR="70869" marT="0" marB="0" anchor="ctr"/>
                </a:tc>
                <a:tc>
                  <a:txBody>
                    <a:bodyPr/>
                    <a:lstStyle/>
                    <a:p>
                      <a:pPr algn="ctr">
                        <a:lnSpc>
                          <a:spcPts val="1700"/>
                        </a:lnSpc>
                        <a:spcBef>
                          <a:spcPts val="120"/>
                        </a:spcBef>
                        <a:spcAft>
                          <a:spcPts val="120"/>
                        </a:spcAft>
                      </a:pPr>
                      <a:r>
                        <a:rPr lang="en-US" sz="2400" kern="100" dirty="0">
                          <a:latin typeface="Times New Roman"/>
                          <a:ea typeface="標楷體"/>
                          <a:cs typeface="新細明體"/>
                        </a:rPr>
                        <a:t>20,000</a:t>
                      </a:r>
                      <a:endParaRPr lang="zh-TW" sz="2400" kern="100" dirty="0">
                        <a:latin typeface="Calibri"/>
                        <a:cs typeface="新細明體"/>
                      </a:endParaRPr>
                    </a:p>
                  </a:txBody>
                  <a:tcPr marL="70869" marR="70869" marT="0" marB="0" anchor="ctr"/>
                </a:tc>
                <a:tc>
                  <a:txBody>
                    <a:bodyPr/>
                    <a:lstStyle/>
                    <a:p>
                      <a:pPr algn="ctr">
                        <a:lnSpc>
                          <a:spcPts val="1700"/>
                        </a:lnSpc>
                        <a:spcBef>
                          <a:spcPts val="120"/>
                        </a:spcBef>
                        <a:spcAft>
                          <a:spcPts val="120"/>
                        </a:spcAft>
                      </a:pPr>
                      <a:endParaRPr lang="en-US" sz="2400" kern="0" dirty="0">
                        <a:latin typeface="Calibri"/>
                        <a:ea typeface="標楷體"/>
                        <a:cs typeface="Times New Roman"/>
                      </a:endParaRPr>
                    </a:p>
                  </a:txBody>
                  <a:tcPr marL="70869" marR="70869" marT="0" marB="0" anchor="ctr"/>
                </a:tc>
              </a:tr>
              <a:tr h="425502">
                <a:tc>
                  <a:txBody>
                    <a:bodyPr/>
                    <a:lstStyle/>
                    <a:p>
                      <a:pPr algn="ctr">
                        <a:lnSpc>
                          <a:spcPts val="1700"/>
                        </a:lnSpc>
                        <a:spcBef>
                          <a:spcPts val="120"/>
                        </a:spcBef>
                        <a:spcAft>
                          <a:spcPts val="120"/>
                        </a:spcAft>
                      </a:pPr>
                      <a:r>
                        <a:rPr lang="en-US" sz="2400" kern="0">
                          <a:latin typeface="Calibri"/>
                          <a:ea typeface="標楷體"/>
                          <a:cs typeface="Times New Roman"/>
                        </a:rPr>
                        <a:t>9</a:t>
                      </a:r>
                      <a:endParaRPr lang="zh-TW" sz="2400" kern="100">
                        <a:latin typeface="Calibri"/>
                        <a:ea typeface="新細明體"/>
                        <a:cs typeface="Times New Roman"/>
                      </a:endParaRPr>
                    </a:p>
                  </a:txBody>
                  <a:tcPr marL="70869" marR="70869" marT="0" marB="0" anchor="ctr"/>
                </a:tc>
                <a:tc>
                  <a:txBody>
                    <a:bodyPr/>
                    <a:lstStyle/>
                    <a:p>
                      <a:pPr algn="ctr">
                        <a:lnSpc>
                          <a:spcPts val="1700"/>
                        </a:lnSpc>
                        <a:spcBef>
                          <a:spcPts val="120"/>
                        </a:spcBef>
                        <a:spcAft>
                          <a:spcPts val="120"/>
                        </a:spcAft>
                      </a:pPr>
                      <a:r>
                        <a:rPr lang="zh-TW" sz="2400" kern="100">
                          <a:latin typeface="Times New Roman"/>
                          <a:ea typeface="標楷體"/>
                          <a:cs typeface="Times New Roman"/>
                        </a:rPr>
                        <a:t>太平洋級</a:t>
                      </a:r>
                      <a:endParaRPr lang="zh-TW" sz="2400" kern="100">
                        <a:latin typeface="Calibri"/>
                        <a:cs typeface="新細明體"/>
                      </a:endParaRPr>
                    </a:p>
                  </a:txBody>
                  <a:tcPr marL="70869" marR="70869" marT="0" marB="0" anchor="ctr"/>
                </a:tc>
                <a:tc>
                  <a:txBody>
                    <a:bodyPr/>
                    <a:lstStyle/>
                    <a:p>
                      <a:pPr algn="ctr">
                        <a:lnSpc>
                          <a:spcPts val="1700"/>
                        </a:lnSpc>
                        <a:spcBef>
                          <a:spcPts val="120"/>
                        </a:spcBef>
                        <a:spcAft>
                          <a:spcPts val="120"/>
                        </a:spcAft>
                      </a:pPr>
                      <a:r>
                        <a:rPr lang="en-US" sz="2400" kern="100">
                          <a:latin typeface="Times New Roman"/>
                          <a:ea typeface="標楷體"/>
                          <a:cs typeface="新細明體"/>
                        </a:rPr>
                        <a:t>30,000</a:t>
                      </a:r>
                      <a:endParaRPr lang="zh-TW" sz="2400" kern="100">
                        <a:latin typeface="Calibri"/>
                        <a:cs typeface="新細明體"/>
                      </a:endParaRPr>
                    </a:p>
                  </a:txBody>
                  <a:tcPr marL="70869" marR="70869" marT="0" marB="0" anchor="ctr"/>
                </a:tc>
                <a:tc>
                  <a:txBody>
                    <a:bodyPr/>
                    <a:lstStyle/>
                    <a:p>
                      <a:pPr algn="ctr">
                        <a:lnSpc>
                          <a:spcPts val="1700"/>
                        </a:lnSpc>
                        <a:spcBef>
                          <a:spcPts val="120"/>
                        </a:spcBef>
                        <a:spcAft>
                          <a:spcPts val="120"/>
                        </a:spcAft>
                      </a:pPr>
                      <a:endParaRPr lang="en-US" sz="2400" kern="0" dirty="0">
                        <a:latin typeface="Calibri"/>
                        <a:ea typeface="標楷體"/>
                        <a:cs typeface="Times New Roman"/>
                      </a:endParaRPr>
                    </a:p>
                  </a:txBody>
                  <a:tcPr marL="70869" marR="70869" marT="0" marB="0" anchor="ctr"/>
                </a:tc>
              </a:tr>
              <a:tr h="425502">
                <a:tc>
                  <a:txBody>
                    <a:bodyPr/>
                    <a:lstStyle/>
                    <a:p>
                      <a:pPr algn="ctr">
                        <a:lnSpc>
                          <a:spcPts val="1700"/>
                        </a:lnSpc>
                        <a:spcBef>
                          <a:spcPts val="120"/>
                        </a:spcBef>
                        <a:spcAft>
                          <a:spcPts val="120"/>
                        </a:spcAft>
                      </a:pPr>
                      <a:r>
                        <a:rPr lang="en-US" sz="2400" kern="0">
                          <a:latin typeface="Calibri"/>
                          <a:ea typeface="標楷體"/>
                          <a:cs typeface="Times New Roman"/>
                        </a:rPr>
                        <a:t>10</a:t>
                      </a:r>
                      <a:endParaRPr lang="zh-TW" sz="2400" kern="100">
                        <a:latin typeface="Calibri"/>
                        <a:ea typeface="新細明體"/>
                        <a:cs typeface="Times New Roman"/>
                      </a:endParaRPr>
                    </a:p>
                  </a:txBody>
                  <a:tcPr marL="70869" marR="70869" marT="0" marB="0" anchor="ctr"/>
                </a:tc>
                <a:tc>
                  <a:txBody>
                    <a:bodyPr/>
                    <a:lstStyle/>
                    <a:p>
                      <a:pPr algn="ctr">
                        <a:lnSpc>
                          <a:spcPts val="1700"/>
                        </a:lnSpc>
                        <a:spcBef>
                          <a:spcPts val="120"/>
                        </a:spcBef>
                        <a:spcAft>
                          <a:spcPts val="120"/>
                        </a:spcAft>
                      </a:pPr>
                      <a:r>
                        <a:rPr lang="zh-TW" sz="2400" kern="100">
                          <a:latin typeface="Times New Roman"/>
                          <a:ea typeface="標楷體"/>
                          <a:cs typeface="Times New Roman"/>
                        </a:rPr>
                        <a:t>地球級</a:t>
                      </a:r>
                      <a:endParaRPr lang="zh-TW" sz="2400" kern="100">
                        <a:latin typeface="Calibri"/>
                        <a:cs typeface="新細明體"/>
                      </a:endParaRPr>
                    </a:p>
                  </a:txBody>
                  <a:tcPr marL="70869" marR="70869" marT="0" marB="0" anchor="ctr"/>
                </a:tc>
                <a:tc>
                  <a:txBody>
                    <a:bodyPr/>
                    <a:lstStyle/>
                    <a:p>
                      <a:pPr algn="ctr">
                        <a:lnSpc>
                          <a:spcPts val="1700"/>
                        </a:lnSpc>
                        <a:spcBef>
                          <a:spcPts val="120"/>
                        </a:spcBef>
                        <a:spcAft>
                          <a:spcPts val="120"/>
                        </a:spcAft>
                      </a:pPr>
                      <a:r>
                        <a:rPr lang="en-US" sz="2400" kern="100" dirty="0">
                          <a:latin typeface="Times New Roman"/>
                          <a:ea typeface="標楷體"/>
                          <a:cs typeface="新細明體"/>
                        </a:rPr>
                        <a:t>40,000</a:t>
                      </a:r>
                      <a:endParaRPr lang="zh-TW" sz="2400" kern="100" dirty="0">
                        <a:latin typeface="Calibri"/>
                        <a:cs typeface="新細明體"/>
                      </a:endParaRPr>
                    </a:p>
                  </a:txBody>
                  <a:tcPr marL="70869" marR="70869" marT="0" marB="0" anchor="ctr"/>
                </a:tc>
                <a:tc>
                  <a:txBody>
                    <a:bodyPr/>
                    <a:lstStyle/>
                    <a:p>
                      <a:pPr algn="ctr">
                        <a:lnSpc>
                          <a:spcPts val="1700"/>
                        </a:lnSpc>
                        <a:spcBef>
                          <a:spcPts val="120"/>
                        </a:spcBef>
                        <a:spcAft>
                          <a:spcPts val="120"/>
                        </a:spcAft>
                      </a:pPr>
                      <a:endParaRPr lang="en-US" sz="2400" kern="0" dirty="0">
                        <a:latin typeface="Calibri"/>
                        <a:ea typeface="標楷體"/>
                        <a:cs typeface="Times New Roman"/>
                      </a:endParaRPr>
                    </a:p>
                  </a:txBody>
                  <a:tcPr marL="70869" marR="70869" marT="0" marB="0" anchor="ctr"/>
                </a:tc>
              </a:tr>
            </a:tbl>
          </a:graphicData>
        </a:graphic>
      </p:graphicFrame>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301752" y="0"/>
            <a:ext cx="8534400" cy="987552"/>
          </a:xfrm>
        </p:spPr>
        <p:txBody>
          <a:bodyPr>
            <a:normAutofit/>
          </a:bodyPr>
          <a:lstStyle/>
          <a:p>
            <a:r>
              <a:rPr lang="en-US" altLang="zh-TW" b="1" dirty="0" smtClean="0"/>
              <a:t>104</a:t>
            </a:r>
            <a:r>
              <a:rPr lang="zh-TW" altLang="zh-TW" b="1" dirty="0" smtClean="0"/>
              <a:t>年國中畢業生適性入學宣導說明會</a:t>
            </a:r>
            <a:endParaRPr lang="zh-TW" altLang="en-US" dirty="0"/>
          </a:p>
        </p:txBody>
      </p:sp>
      <p:sp>
        <p:nvSpPr>
          <p:cNvPr id="3" name="內容版面配置區 2"/>
          <p:cNvSpPr>
            <a:spLocks noGrp="1"/>
          </p:cNvSpPr>
          <p:nvPr>
            <p:ph sz="quarter" idx="1"/>
          </p:nvPr>
        </p:nvSpPr>
        <p:spPr/>
        <p:txBody>
          <a:bodyPr>
            <a:noAutofit/>
          </a:bodyPr>
          <a:lstStyle/>
          <a:p>
            <a:r>
              <a:rPr lang="zh-TW" altLang="zh-TW" sz="3000" dirty="0" smtClean="0">
                <a:latin typeface="+mj-ea"/>
                <a:ea typeface="+mj-ea"/>
              </a:rPr>
              <a:t>以「先免後特、多元入學、一次分發到位」為基本原則，並以提升免試入學比率、調整超額比序項目、扶助弱勢升學、縮短入學作業期程及特招回歸各區或各校自辦為修正重點</a:t>
            </a:r>
            <a:r>
              <a:rPr lang="zh-TW" altLang="en-US" sz="3000" dirty="0" smtClean="0">
                <a:latin typeface="+mj-ea"/>
                <a:ea typeface="+mj-ea"/>
              </a:rPr>
              <a:t>。</a:t>
            </a:r>
            <a:endParaRPr lang="en-US" altLang="zh-TW" sz="3000" dirty="0" smtClean="0">
              <a:latin typeface="+mj-ea"/>
              <a:ea typeface="+mj-ea"/>
            </a:endParaRPr>
          </a:p>
          <a:p>
            <a:r>
              <a:rPr lang="zh-TW" altLang="zh-TW" sz="3000" dirty="0" smtClean="0">
                <a:latin typeface="+mj-ea"/>
                <a:ea typeface="+mj-ea"/>
              </a:rPr>
              <a:t>各國民中學於</a:t>
            </a:r>
            <a:r>
              <a:rPr lang="en-US" altLang="zh-TW" sz="3000" dirty="0" smtClean="0">
                <a:latin typeface="+mj-ea"/>
                <a:ea typeface="+mj-ea"/>
              </a:rPr>
              <a:t>104</a:t>
            </a:r>
            <a:r>
              <a:rPr lang="zh-TW" altLang="zh-TW" sz="3000" dirty="0" smtClean="0">
                <a:latin typeface="+mj-ea"/>
                <a:ea typeface="+mj-ea"/>
              </a:rPr>
              <a:t>年</a:t>
            </a:r>
            <a:r>
              <a:rPr lang="en-US" altLang="zh-TW" sz="3000" dirty="0" smtClean="0">
                <a:latin typeface="+mj-ea"/>
                <a:ea typeface="+mj-ea"/>
              </a:rPr>
              <a:t>3</a:t>
            </a:r>
            <a:r>
              <a:rPr lang="zh-TW" altLang="zh-TW" sz="3000" dirty="0" smtClean="0">
                <a:latin typeface="+mj-ea"/>
                <a:ea typeface="+mj-ea"/>
              </a:rPr>
              <a:t>月</a:t>
            </a:r>
            <a:r>
              <a:rPr lang="en-US" altLang="zh-TW" sz="3000" dirty="0" smtClean="0">
                <a:latin typeface="+mj-ea"/>
                <a:ea typeface="+mj-ea"/>
              </a:rPr>
              <a:t>31</a:t>
            </a:r>
            <a:r>
              <a:rPr lang="zh-TW" altLang="zh-TW" sz="3000" dirty="0" smtClean="0">
                <a:latin typeface="+mj-ea"/>
                <a:ea typeface="+mj-ea"/>
              </a:rPr>
              <a:t>日前辦理完竣</a:t>
            </a:r>
            <a:r>
              <a:rPr lang="en-US" altLang="zh-TW" sz="3000" dirty="0" smtClean="0">
                <a:latin typeface="+mj-ea"/>
                <a:ea typeface="+mj-ea"/>
              </a:rPr>
              <a:t>104</a:t>
            </a:r>
            <a:r>
              <a:rPr lang="zh-TW" altLang="zh-TW" sz="3000" dirty="0" smtClean="0">
                <a:latin typeface="+mj-ea"/>
                <a:ea typeface="+mj-ea"/>
              </a:rPr>
              <a:t>年國中畢業生一場及學生家長各</a:t>
            </a:r>
            <a:r>
              <a:rPr lang="en-US" altLang="zh-TW" sz="3000" dirty="0" smtClean="0">
                <a:latin typeface="+mj-ea"/>
                <a:ea typeface="+mj-ea"/>
              </a:rPr>
              <a:t>1</a:t>
            </a:r>
            <a:r>
              <a:rPr lang="zh-TW" altLang="zh-TW" sz="3000" dirty="0" smtClean="0">
                <a:latin typeface="+mj-ea"/>
                <a:ea typeface="+mj-ea"/>
              </a:rPr>
              <a:t>場次宣導說明會。</a:t>
            </a:r>
            <a:endParaRPr lang="en-US" altLang="zh-TW" sz="3000" dirty="0" smtClean="0">
              <a:latin typeface="+mj-ea"/>
              <a:ea typeface="+mj-ea"/>
            </a:endParaRPr>
          </a:p>
          <a:p>
            <a:pPr fontAlgn="ctr"/>
            <a:r>
              <a:rPr lang="zh-TW" altLang="zh-TW" sz="3000" dirty="0" smtClean="0">
                <a:latin typeface="+mj-ea"/>
                <a:ea typeface="+mj-ea"/>
              </a:rPr>
              <a:t>縣市政府於</a:t>
            </a:r>
            <a:r>
              <a:rPr lang="en-US" altLang="zh-TW" sz="3000" dirty="0" smtClean="0">
                <a:latin typeface="+mj-ea"/>
                <a:ea typeface="+mj-ea"/>
              </a:rPr>
              <a:t>4</a:t>
            </a:r>
            <a:r>
              <a:rPr lang="zh-TW" altLang="zh-TW" sz="3000" dirty="0" smtClean="0">
                <a:latin typeface="+mj-ea"/>
                <a:ea typeface="+mj-ea"/>
              </a:rPr>
              <a:t>月底前辦理完補訓並將成果填報完成（</a:t>
            </a:r>
            <a:r>
              <a:rPr lang="en-US" altLang="zh-TW" sz="3000" dirty="0" smtClean="0">
                <a:latin typeface="+mj-ea"/>
                <a:ea typeface="+mj-ea"/>
              </a:rPr>
              <a:t>104</a:t>
            </a:r>
            <a:r>
              <a:rPr lang="zh-TW" altLang="zh-TW" sz="3000" dirty="0" smtClean="0">
                <a:latin typeface="+mj-ea"/>
                <a:ea typeface="+mj-ea"/>
              </a:rPr>
              <a:t>年適性入學宣導成果填報網站</a:t>
            </a:r>
            <a:r>
              <a:rPr lang="en-US" altLang="zh-TW" sz="3000" dirty="0" smtClean="0">
                <a:latin typeface="+mj-ea"/>
                <a:ea typeface="+mj-ea"/>
              </a:rPr>
              <a:t>)</a:t>
            </a:r>
            <a:r>
              <a:rPr lang="zh-TW" altLang="zh-TW" sz="3000" dirty="0" smtClean="0">
                <a:latin typeface="+mj-ea"/>
                <a:ea typeface="+mj-ea"/>
              </a:rPr>
              <a:t>。</a:t>
            </a:r>
          </a:p>
          <a:p>
            <a:r>
              <a:rPr lang="zh-TW" altLang="zh-TW" sz="3000" dirty="0" smtClean="0">
                <a:latin typeface="+mj-ea"/>
                <a:ea typeface="+mj-ea"/>
              </a:rPr>
              <a:t>各校宣導工作辦理之績效，由各主管教育行政機關列入年度考核事項。</a:t>
            </a:r>
            <a:endParaRPr lang="zh-TW" altLang="en-US" sz="3000" dirty="0">
              <a:latin typeface="+mj-ea"/>
              <a:ea typeface="+mj-ea"/>
            </a:endParaRP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251520" y="116632"/>
            <a:ext cx="8534400" cy="1008112"/>
          </a:xfrm>
        </p:spPr>
        <p:txBody>
          <a:bodyPr>
            <a:normAutofit fontScale="90000"/>
          </a:bodyPr>
          <a:lstStyle/>
          <a:p>
            <a:r>
              <a:rPr lang="zh-TW" altLang="zh-TW" b="1" dirty="0" smtClean="0"/>
              <a:t>輔導具技藝學習傾向之國中學生選讀</a:t>
            </a:r>
            <a:r>
              <a:rPr lang="zh-TW" altLang="en-US" b="1" dirty="0" smtClean="0"/>
              <a:t>                               </a:t>
            </a:r>
            <a:r>
              <a:rPr lang="zh-TW" altLang="zh-TW" b="1" dirty="0" smtClean="0"/>
              <a:t>高中職實用技能學程</a:t>
            </a:r>
            <a:endParaRPr lang="zh-TW" altLang="en-US" dirty="0"/>
          </a:p>
        </p:txBody>
      </p:sp>
      <p:sp>
        <p:nvSpPr>
          <p:cNvPr id="3" name="內容版面配置區 2"/>
          <p:cNvSpPr>
            <a:spLocks noGrp="1"/>
          </p:cNvSpPr>
          <p:nvPr>
            <p:ph sz="quarter" idx="1"/>
          </p:nvPr>
        </p:nvSpPr>
        <p:spPr/>
        <p:txBody>
          <a:bodyPr>
            <a:noAutofit/>
          </a:bodyPr>
          <a:lstStyle/>
          <a:p>
            <a:pPr fontAlgn="ctr"/>
            <a:r>
              <a:rPr lang="zh-TW" altLang="zh-TW" sz="2900" dirty="0" smtClean="0">
                <a:latin typeface="+mj-ea"/>
                <a:ea typeface="+mj-ea"/>
              </a:rPr>
              <a:t>國教署已訂定實用技能學程課程綱要，並編撰務實致用，適合學生學習能力之實用技能學程專用之國文、英文、數學</a:t>
            </a:r>
            <a:r>
              <a:rPr lang="en-US" altLang="zh-TW" sz="2900" dirty="0" smtClean="0">
                <a:latin typeface="+mj-ea"/>
                <a:ea typeface="+mj-ea"/>
              </a:rPr>
              <a:t>3</a:t>
            </a:r>
            <a:r>
              <a:rPr lang="zh-TW" altLang="zh-TW" sz="2900" dirty="0" smtClean="0">
                <a:latin typeface="+mj-ea"/>
                <a:ea typeface="+mj-ea"/>
              </a:rPr>
              <a:t>科教材，免費提供學生使用，以減輕學生家庭經濟負擔，使學生能順利畢業。</a:t>
            </a:r>
            <a:endParaRPr lang="en-US" altLang="zh-TW" sz="2900" dirty="0" smtClean="0">
              <a:latin typeface="+mj-ea"/>
              <a:ea typeface="+mj-ea"/>
            </a:endParaRPr>
          </a:p>
          <a:p>
            <a:pPr fontAlgn="ctr"/>
            <a:r>
              <a:rPr lang="zh-TW" altLang="zh-TW" sz="2900" dirty="0" smtClean="0">
                <a:latin typeface="+mj-ea"/>
                <a:ea typeface="+mj-ea"/>
              </a:rPr>
              <a:t>請各直轄市政府教育局及縣（市）政府積極督導轄區國中教師輔導具有技藝傾向、就學意願和想學一技之長的學生適性選讀，以達適性輔導之功能。</a:t>
            </a:r>
          </a:p>
          <a:p>
            <a:r>
              <a:rPr lang="zh-TW" altLang="zh-TW" sz="2900" dirty="0" smtClean="0">
                <a:latin typeface="+mj-ea"/>
                <a:ea typeface="+mj-ea"/>
              </a:rPr>
              <a:t>請協助加強宣導</a:t>
            </a:r>
            <a:r>
              <a:rPr lang="en-US" altLang="zh-TW" sz="2900" dirty="0" smtClean="0">
                <a:latin typeface="+mj-ea"/>
                <a:ea typeface="+mj-ea"/>
              </a:rPr>
              <a:t>104</a:t>
            </a:r>
            <a:r>
              <a:rPr lang="zh-TW" altLang="zh-TW" sz="2900" dirty="0" smtClean="0">
                <a:latin typeface="+mj-ea"/>
                <a:ea typeface="+mj-ea"/>
              </a:rPr>
              <a:t>學年度實用技能學程輔導分發報到學生，納入適性入學名額管控。</a:t>
            </a:r>
            <a:endParaRPr lang="zh-TW" altLang="en-US" sz="2900" dirty="0">
              <a:latin typeface="+mj-ea"/>
              <a:ea typeface="+mj-ea"/>
            </a:endParaRP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zh-TW" b="1" dirty="0" smtClean="0"/>
              <a:t>推動高級中等以下學校生命教育</a:t>
            </a:r>
            <a:endParaRPr lang="zh-TW" altLang="en-US" dirty="0"/>
          </a:p>
        </p:txBody>
      </p:sp>
      <p:sp>
        <p:nvSpPr>
          <p:cNvPr id="3" name="內容版面配置區 2"/>
          <p:cNvSpPr>
            <a:spLocks noGrp="1"/>
          </p:cNvSpPr>
          <p:nvPr>
            <p:ph sz="quarter" idx="1"/>
          </p:nvPr>
        </p:nvSpPr>
        <p:spPr/>
        <p:txBody>
          <a:bodyPr>
            <a:normAutofit/>
          </a:bodyPr>
          <a:lstStyle/>
          <a:p>
            <a:r>
              <a:rPr lang="zh-TW" altLang="zh-TW" sz="3000" dirty="0" smtClean="0">
                <a:latin typeface="+mj-ea"/>
                <a:ea typeface="+mj-ea"/>
              </a:rPr>
              <a:t>教導學生面對挫折、在困境或磨難中正向思考並轉化為前進的動力、尋找與體會生命的智慧與價值、面對道德的兩難如何的思考與抉擇，教導學生認識生命、欣賞生命、尊重生命進而珍惜生命等，為當今教育應當正視的問題</a:t>
            </a:r>
            <a:r>
              <a:rPr lang="zh-TW" altLang="en-US" sz="3000" dirty="0" smtClean="0">
                <a:latin typeface="+mj-ea"/>
                <a:ea typeface="+mj-ea"/>
              </a:rPr>
              <a:t>。</a:t>
            </a:r>
            <a:endParaRPr lang="en-US" altLang="zh-TW" sz="3000" dirty="0" smtClean="0">
              <a:latin typeface="+mj-ea"/>
              <a:ea typeface="+mj-ea"/>
            </a:endParaRPr>
          </a:p>
          <a:p>
            <a:r>
              <a:rPr lang="zh-TW" altLang="en-US" sz="3000" dirty="0" smtClean="0">
                <a:latin typeface="+mj-ea"/>
                <a:ea typeface="+mj-ea"/>
              </a:rPr>
              <a:t>請各校依</a:t>
            </a:r>
            <a:r>
              <a:rPr lang="zh-TW" altLang="zh-TW" sz="3000" dirty="0" smtClean="0">
                <a:latin typeface="+mj-ea"/>
                <a:ea typeface="+mj-ea"/>
              </a:rPr>
              <a:t>國教署</a:t>
            </a:r>
            <a:r>
              <a:rPr lang="en-US" altLang="zh-TW" sz="3000" dirty="0" smtClean="0">
                <a:latin typeface="+mj-ea"/>
                <a:ea typeface="+mj-ea"/>
              </a:rPr>
              <a:t>103</a:t>
            </a:r>
            <a:r>
              <a:rPr lang="zh-TW" altLang="zh-TW" sz="3000" dirty="0" smtClean="0">
                <a:latin typeface="+mj-ea"/>
                <a:ea typeface="+mj-ea"/>
              </a:rPr>
              <a:t>年</a:t>
            </a:r>
            <a:r>
              <a:rPr lang="en-US" altLang="zh-TW" sz="3000" dirty="0" smtClean="0">
                <a:latin typeface="+mj-ea"/>
                <a:ea typeface="+mj-ea"/>
              </a:rPr>
              <a:t>11</a:t>
            </a:r>
            <a:r>
              <a:rPr lang="zh-TW" altLang="zh-TW" sz="3000" dirty="0" smtClean="0">
                <a:latin typeface="+mj-ea"/>
                <a:ea typeface="+mj-ea"/>
              </a:rPr>
              <a:t>月</a:t>
            </a:r>
            <a:r>
              <a:rPr lang="en-US" altLang="zh-TW" sz="3000" dirty="0" smtClean="0">
                <a:latin typeface="+mj-ea"/>
                <a:ea typeface="+mj-ea"/>
              </a:rPr>
              <a:t>13</a:t>
            </a:r>
            <a:r>
              <a:rPr lang="zh-TW" altLang="zh-TW" sz="3000" dirty="0" smtClean="0">
                <a:latin typeface="+mj-ea"/>
                <a:ea typeface="+mj-ea"/>
              </a:rPr>
              <a:t>日臺教國署學字第</a:t>
            </a:r>
            <a:r>
              <a:rPr lang="en-US" altLang="zh-TW" sz="3000" dirty="0" smtClean="0">
                <a:latin typeface="+mj-ea"/>
                <a:ea typeface="+mj-ea"/>
              </a:rPr>
              <a:t>1030129216</a:t>
            </a:r>
            <a:r>
              <a:rPr lang="zh-TW" altLang="zh-TW" sz="3000" dirty="0" smtClean="0">
                <a:latin typeface="+mj-ea"/>
                <a:ea typeface="+mj-ea"/>
              </a:rPr>
              <a:t>號函頒「教育部國民及學前教育署推動高級中等以下學校生命教育實施計畫」，積極落實並推動生命教育</a:t>
            </a:r>
            <a:r>
              <a:rPr lang="zh-TW" altLang="en-US" sz="3000" dirty="0" smtClean="0">
                <a:latin typeface="+mj-ea"/>
                <a:ea typeface="+mj-ea"/>
              </a:rPr>
              <a:t>。</a:t>
            </a:r>
            <a:endParaRPr lang="zh-TW" altLang="en-US" sz="3000" dirty="0">
              <a:latin typeface="+mj-ea"/>
              <a:ea typeface="+mj-ea"/>
            </a:endParaRP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r>
              <a:rPr lang="zh-TW" altLang="en-US" b="1" dirty="0" smtClean="0"/>
              <a:t>推動</a:t>
            </a:r>
            <a:r>
              <a:rPr lang="zh-TW" altLang="zh-TW" b="1" dirty="0" smtClean="0"/>
              <a:t>實驗教育</a:t>
            </a:r>
            <a:r>
              <a:rPr lang="zh-TW" altLang="en-US" b="1" dirty="0" smtClean="0"/>
              <a:t>三法</a:t>
            </a:r>
            <a:endParaRPr lang="zh-TW" altLang="en-US" dirty="0"/>
          </a:p>
        </p:txBody>
      </p:sp>
      <p:sp>
        <p:nvSpPr>
          <p:cNvPr id="3" name="內容版面配置區 2"/>
          <p:cNvSpPr>
            <a:spLocks noGrp="1"/>
          </p:cNvSpPr>
          <p:nvPr>
            <p:ph sz="quarter" idx="1"/>
          </p:nvPr>
        </p:nvSpPr>
        <p:spPr/>
        <p:txBody>
          <a:bodyPr>
            <a:normAutofit/>
          </a:bodyPr>
          <a:lstStyle/>
          <a:p>
            <a:r>
              <a:rPr lang="zh-TW" altLang="zh-TW" sz="3200" b="1" dirty="0" smtClean="0">
                <a:latin typeface="+mj-ea"/>
                <a:ea typeface="+mj-ea"/>
              </a:rPr>
              <a:t>推動</a:t>
            </a:r>
            <a:r>
              <a:rPr lang="zh-TW" altLang="en-US" sz="3200" b="1" dirty="0" smtClean="0">
                <a:latin typeface="+mj-ea"/>
                <a:ea typeface="+mj-ea"/>
              </a:rPr>
              <a:t>「</a:t>
            </a:r>
            <a:r>
              <a:rPr lang="zh-TW" altLang="zh-TW" sz="3200" b="1" dirty="0" smtClean="0">
                <a:latin typeface="+mj-ea"/>
                <a:ea typeface="+mj-ea"/>
              </a:rPr>
              <a:t>學校型態實驗教育、非學校型態實驗教育</a:t>
            </a:r>
            <a:r>
              <a:rPr lang="zh-TW" altLang="en-US" sz="3200" b="1" dirty="0" smtClean="0">
                <a:latin typeface="+mj-ea"/>
                <a:ea typeface="+mj-ea"/>
              </a:rPr>
              <a:t>（</a:t>
            </a:r>
            <a:r>
              <a:rPr lang="en-US" altLang="zh-TW" sz="3200" dirty="0" smtClean="0">
                <a:latin typeface="+mj-ea"/>
                <a:ea typeface="+mj-ea"/>
              </a:rPr>
              <a:t>103</a:t>
            </a:r>
            <a:r>
              <a:rPr lang="zh-TW" altLang="zh-TW" sz="3200" dirty="0" smtClean="0">
                <a:latin typeface="+mj-ea"/>
                <a:ea typeface="+mj-ea"/>
              </a:rPr>
              <a:t>年</a:t>
            </a:r>
            <a:r>
              <a:rPr lang="en-US" altLang="zh-TW" sz="3200" dirty="0" smtClean="0">
                <a:latin typeface="+mj-ea"/>
                <a:ea typeface="+mj-ea"/>
              </a:rPr>
              <a:t>11</a:t>
            </a:r>
            <a:r>
              <a:rPr lang="zh-TW" altLang="zh-TW" sz="3200" dirty="0" smtClean="0">
                <a:latin typeface="+mj-ea"/>
                <a:ea typeface="+mj-ea"/>
              </a:rPr>
              <a:t>月</a:t>
            </a:r>
            <a:r>
              <a:rPr lang="en-US" altLang="zh-TW" sz="3200" dirty="0" smtClean="0">
                <a:latin typeface="+mj-ea"/>
                <a:ea typeface="+mj-ea"/>
              </a:rPr>
              <a:t>19</a:t>
            </a:r>
            <a:r>
              <a:rPr lang="zh-TW" altLang="zh-TW" sz="3200" dirty="0" smtClean="0">
                <a:latin typeface="+mj-ea"/>
                <a:ea typeface="+mj-ea"/>
              </a:rPr>
              <a:t>日公布施行</a:t>
            </a:r>
            <a:r>
              <a:rPr lang="zh-TW" altLang="en-US" sz="3200" b="1" dirty="0" smtClean="0">
                <a:latin typeface="+mj-ea"/>
                <a:ea typeface="+mj-ea"/>
              </a:rPr>
              <a:t>）</a:t>
            </a:r>
            <a:r>
              <a:rPr lang="zh-TW" altLang="zh-TW" sz="3200" b="1" dirty="0" smtClean="0">
                <a:latin typeface="+mj-ea"/>
                <a:ea typeface="+mj-ea"/>
              </a:rPr>
              <a:t>以及公立國民小學及國民中學委託私人辦理</a:t>
            </a:r>
            <a:r>
              <a:rPr lang="zh-TW" altLang="en-US" sz="3200" b="1" dirty="0" smtClean="0">
                <a:latin typeface="+mj-ea"/>
                <a:ea typeface="+mj-ea"/>
              </a:rPr>
              <a:t>（</a:t>
            </a:r>
            <a:r>
              <a:rPr lang="en-US" altLang="zh-TW" sz="3200" dirty="0" smtClean="0">
                <a:latin typeface="+mj-ea"/>
                <a:ea typeface="+mj-ea"/>
              </a:rPr>
              <a:t>103</a:t>
            </a:r>
            <a:r>
              <a:rPr lang="zh-TW" altLang="zh-TW" sz="3200" dirty="0" smtClean="0">
                <a:latin typeface="+mj-ea"/>
                <a:ea typeface="+mj-ea"/>
              </a:rPr>
              <a:t>年</a:t>
            </a:r>
            <a:r>
              <a:rPr lang="en-US" altLang="zh-TW" sz="3200" dirty="0" smtClean="0">
                <a:latin typeface="+mj-ea"/>
                <a:ea typeface="+mj-ea"/>
              </a:rPr>
              <a:t>11</a:t>
            </a:r>
            <a:r>
              <a:rPr lang="zh-TW" altLang="zh-TW" sz="3200" dirty="0" smtClean="0">
                <a:latin typeface="+mj-ea"/>
                <a:ea typeface="+mj-ea"/>
              </a:rPr>
              <a:t>月</a:t>
            </a:r>
            <a:r>
              <a:rPr lang="en-US" altLang="zh-TW" sz="3200" dirty="0" smtClean="0">
                <a:latin typeface="+mj-ea"/>
                <a:ea typeface="+mj-ea"/>
              </a:rPr>
              <a:t>26</a:t>
            </a:r>
            <a:r>
              <a:rPr lang="zh-TW" altLang="zh-TW" sz="3200" dirty="0" smtClean="0">
                <a:latin typeface="+mj-ea"/>
                <a:ea typeface="+mj-ea"/>
              </a:rPr>
              <a:t>日公布</a:t>
            </a:r>
            <a:r>
              <a:rPr lang="zh-TW" altLang="en-US" sz="3200" b="1" dirty="0" smtClean="0">
                <a:latin typeface="+mj-ea"/>
                <a:ea typeface="+mj-ea"/>
              </a:rPr>
              <a:t>）」</a:t>
            </a:r>
            <a:endParaRPr lang="en-US" altLang="zh-TW" sz="3200" b="1" dirty="0" smtClean="0">
              <a:latin typeface="+mj-ea"/>
              <a:ea typeface="+mj-ea"/>
            </a:endParaRPr>
          </a:p>
          <a:p>
            <a:r>
              <a:rPr lang="zh-TW" altLang="zh-TW" sz="3200" dirty="0" smtClean="0">
                <a:latin typeface="+mj-ea"/>
                <a:ea typeface="+mj-ea"/>
              </a:rPr>
              <a:t>本</a:t>
            </a:r>
            <a:r>
              <a:rPr lang="en-US" altLang="zh-TW" sz="3200" dirty="0" smtClean="0">
                <a:latin typeface="+mj-ea"/>
                <a:ea typeface="+mj-ea"/>
              </a:rPr>
              <a:t>(104</a:t>
            </a:r>
            <a:r>
              <a:rPr lang="zh-TW" altLang="zh-TW" sz="3200" dirty="0" smtClean="0">
                <a:latin typeface="+mj-ea"/>
                <a:ea typeface="+mj-ea"/>
              </a:rPr>
              <a:t>）年</a:t>
            </a:r>
            <a:r>
              <a:rPr lang="en-US" altLang="zh-TW" sz="3200" dirty="0" smtClean="0">
                <a:latin typeface="+mj-ea"/>
                <a:ea typeface="+mj-ea"/>
              </a:rPr>
              <a:t>3</a:t>
            </a:r>
            <a:r>
              <a:rPr lang="zh-TW" altLang="zh-TW" sz="3200" dirty="0" smtClean="0">
                <a:latin typeface="+mj-ea"/>
                <a:ea typeface="+mj-ea"/>
              </a:rPr>
              <a:t>月底前完成研擬相關授權子法</a:t>
            </a:r>
            <a:r>
              <a:rPr lang="zh-TW" altLang="en-US" sz="3200" dirty="0" smtClean="0">
                <a:latin typeface="+mj-ea"/>
                <a:ea typeface="+mj-ea"/>
              </a:rPr>
              <a:t>。</a:t>
            </a:r>
            <a:endParaRPr lang="zh-TW" altLang="en-US" sz="3200" dirty="0">
              <a:latin typeface="+mj-ea"/>
              <a:ea typeface="+mj-ea"/>
            </a:endParaRPr>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r>
              <a:rPr lang="zh-TW" altLang="en-US" b="1" dirty="0" smtClean="0"/>
              <a:t>團體協約協商（</a:t>
            </a:r>
            <a:r>
              <a:rPr lang="en-US" altLang="zh-TW" b="1" dirty="0" smtClean="0"/>
              <a:t>1</a:t>
            </a:r>
            <a:r>
              <a:rPr lang="zh-TW" altLang="en-US" b="1" dirty="0" smtClean="0"/>
              <a:t>）</a:t>
            </a:r>
            <a:endParaRPr lang="zh-TW" altLang="en-US" b="1" dirty="0"/>
          </a:p>
        </p:txBody>
      </p:sp>
      <p:sp>
        <p:nvSpPr>
          <p:cNvPr id="3" name="內容版面配置區 2"/>
          <p:cNvSpPr>
            <a:spLocks noGrp="1"/>
          </p:cNvSpPr>
          <p:nvPr>
            <p:ph sz="quarter" idx="1"/>
          </p:nvPr>
        </p:nvSpPr>
        <p:spPr/>
        <p:txBody>
          <a:bodyPr/>
          <a:lstStyle/>
          <a:p>
            <a:r>
              <a:rPr lang="zh-TW" altLang="en-US" sz="3200" dirty="0" smtClean="0">
                <a:latin typeface="+mj-ea"/>
                <a:ea typeface="+mj-ea"/>
              </a:rPr>
              <a:t>教育部於</a:t>
            </a:r>
            <a:r>
              <a:rPr lang="en-US" altLang="zh-TW" sz="3200" dirty="0" smtClean="0">
                <a:latin typeface="+mj-ea"/>
                <a:ea typeface="+mj-ea"/>
              </a:rPr>
              <a:t>101</a:t>
            </a:r>
            <a:r>
              <a:rPr lang="zh-TW" altLang="en-US" sz="3200" dirty="0" smtClean="0">
                <a:latin typeface="+mj-ea"/>
                <a:ea typeface="+mj-ea"/>
              </a:rPr>
              <a:t>年</a:t>
            </a:r>
            <a:r>
              <a:rPr lang="en-US" altLang="zh-TW" sz="3200" dirty="0" smtClean="0">
                <a:latin typeface="+mj-ea"/>
                <a:ea typeface="+mj-ea"/>
              </a:rPr>
              <a:t>10</a:t>
            </a:r>
            <a:r>
              <a:rPr lang="zh-TW" altLang="en-US" sz="3200" dirty="0" smtClean="0">
                <a:latin typeface="+mj-ea"/>
                <a:ea typeface="+mj-ea"/>
              </a:rPr>
              <a:t>月</a:t>
            </a:r>
            <a:r>
              <a:rPr lang="en-US" altLang="zh-TW" sz="3200" dirty="0" smtClean="0">
                <a:latin typeface="+mj-ea"/>
                <a:ea typeface="+mj-ea"/>
              </a:rPr>
              <a:t>24</a:t>
            </a:r>
            <a:r>
              <a:rPr lang="zh-TW" altLang="en-US" sz="3200" dirty="0" smtClean="0">
                <a:latin typeface="+mj-ea"/>
                <a:ea typeface="+mj-ea"/>
              </a:rPr>
              <a:t>日與行政院勞工委員會（今勞動部）之協商結果－「視協商事項權責認定團體協約的協商主體」。</a:t>
            </a:r>
            <a:endParaRPr lang="en-US" altLang="zh-TW" sz="3200" dirty="0" smtClean="0">
              <a:latin typeface="+mj-ea"/>
              <a:ea typeface="+mj-ea"/>
            </a:endParaRPr>
          </a:p>
          <a:p>
            <a:r>
              <a:rPr lang="en-US" altLang="zh-TW" sz="3200" dirty="0" smtClean="0">
                <a:latin typeface="+mj-ea"/>
                <a:ea typeface="+mj-ea"/>
              </a:rPr>
              <a:t>102</a:t>
            </a:r>
            <a:r>
              <a:rPr lang="zh-TW" altLang="en-US" sz="3200" dirty="0" smtClean="0">
                <a:latin typeface="+mj-ea"/>
                <a:ea typeface="+mj-ea"/>
              </a:rPr>
              <a:t>年</a:t>
            </a:r>
            <a:r>
              <a:rPr lang="en-US" altLang="zh-TW" sz="3200" dirty="0" smtClean="0">
                <a:latin typeface="+mj-ea"/>
                <a:ea typeface="+mj-ea"/>
              </a:rPr>
              <a:t>3</a:t>
            </a:r>
            <a:r>
              <a:rPr lang="zh-TW" altLang="en-US" sz="3200" dirty="0" smtClean="0">
                <a:latin typeface="+mj-ea"/>
                <a:ea typeface="+mj-ea"/>
              </a:rPr>
              <a:t>月</a:t>
            </a:r>
            <a:r>
              <a:rPr lang="en-US" altLang="zh-TW" sz="3200" dirty="0" smtClean="0">
                <a:latin typeface="+mj-ea"/>
                <a:ea typeface="+mj-ea"/>
              </a:rPr>
              <a:t>20</a:t>
            </a:r>
            <a:r>
              <a:rPr lang="zh-TW" altLang="en-US" sz="3200" dirty="0" smtClean="0">
                <a:latin typeface="+mj-ea"/>
                <a:ea typeface="+mj-ea"/>
              </a:rPr>
              <a:t>日以臺教師（三）字第</a:t>
            </a:r>
            <a:r>
              <a:rPr lang="en-US" altLang="zh-TW" sz="3200" dirty="0" smtClean="0">
                <a:latin typeface="+mj-ea"/>
                <a:ea typeface="+mj-ea"/>
              </a:rPr>
              <a:t>1020039198</a:t>
            </a:r>
            <a:r>
              <a:rPr lang="zh-TW" altLang="en-US" sz="3200" dirty="0" smtClean="0">
                <a:latin typeface="+mj-ea"/>
                <a:ea typeface="+mj-ea"/>
              </a:rPr>
              <a:t>號函向各直轄市、縣（市）政府重申及補述本部因應措施（</a:t>
            </a:r>
            <a:r>
              <a:rPr lang="en-US" altLang="zh-TW" sz="3200" dirty="0" smtClean="0">
                <a:latin typeface="+mj-ea"/>
                <a:ea typeface="+mj-ea"/>
              </a:rPr>
              <a:t>SOP</a:t>
            </a:r>
            <a:r>
              <a:rPr lang="zh-TW" altLang="en-US" sz="3200" dirty="0" smtClean="0">
                <a:latin typeface="+mj-ea"/>
                <a:ea typeface="+mj-ea"/>
              </a:rPr>
              <a:t>作業流程圖</a:t>
            </a:r>
            <a:r>
              <a:rPr lang="en-US" altLang="zh-TW" sz="3200" dirty="0" smtClean="0">
                <a:latin typeface="+mj-ea"/>
                <a:ea typeface="+mj-ea"/>
              </a:rPr>
              <a:t>)</a:t>
            </a:r>
          </a:p>
          <a:p>
            <a:endParaRPr lang="zh-TW" altLang="en-US" dirty="0" smtClean="0"/>
          </a:p>
          <a:p>
            <a:endParaRPr lang="zh-TW" altLang="en-US" dirty="0" smtClean="0"/>
          </a:p>
          <a:p>
            <a:endParaRPr lang="zh-TW" altLang="en-US" dirty="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b="1" dirty="0" smtClean="0"/>
              <a:t>團體協約協商（</a:t>
            </a:r>
            <a:r>
              <a:rPr lang="en-US" altLang="zh-TW" b="1" dirty="0" smtClean="0"/>
              <a:t>2</a:t>
            </a:r>
            <a:r>
              <a:rPr lang="zh-TW" altLang="en-US" b="1" dirty="0" smtClean="0"/>
              <a:t>）</a:t>
            </a:r>
            <a:endParaRPr lang="zh-TW" altLang="en-US" b="1" dirty="0"/>
          </a:p>
        </p:txBody>
      </p:sp>
      <p:sp>
        <p:nvSpPr>
          <p:cNvPr id="3" name="內容版面配置區 2"/>
          <p:cNvSpPr>
            <a:spLocks noGrp="1"/>
          </p:cNvSpPr>
          <p:nvPr>
            <p:ph sz="quarter" idx="1"/>
          </p:nvPr>
        </p:nvSpPr>
        <p:spPr/>
        <p:txBody>
          <a:bodyPr>
            <a:normAutofit/>
          </a:bodyPr>
          <a:lstStyle/>
          <a:p>
            <a:r>
              <a:rPr lang="zh-TW" altLang="en-US" sz="3200" dirty="0" smtClean="0">
                <a:latin typeface="+mj-ea"/>
                <a:ea typeface="+mj-ea"/>
              </a:rPr>
              <a:t>建議各縣市及學校籌組團體協約協商團隊</a:t>
            </a:r>
            <a:endParaRPr lang="en-US" altLang="zh-TW" sz="3200" dirty="0" smtClean="0">
              <a:latin typeface="+mj-ea"/>
              <a:ea typeface="+mj-ea"/>
            </a:endParaRPr>
          </a:p>
          <a:p>
            <a:r>
              <a:rPr lang="zh-TW" altLang="en-US" sz="3200" dirty="0" smtClean="0">
                <a:latin typeface="+mj-ea"/>
                <a:ea typeface="+mj-ea"/>
              </a:rPr>
              <a:t>教師工會要求團體協商時，非有正當理由，不得拒絕協商；</a:t>
            </a:r>
            <a:endParaRPr lang="en-US" altLang="zh-TW" sz="3200" dirty="0" smtClean="0">
              <a:latin typeface="+mj-ea"/>
              <a:ea typeface="+mj-ea"/>
            </a:endParaRPr>
          </a:p>
          <a:p>
            <a:r>
              <a:rPr lang="zh-TW" altLang="en-US" sz="3200" dirty="0" smtClean="0">
                <a:latin typeface="+mj-ea"/>
                <a:ea typeface="+mj-ea"/>
              </a:rPr>
              <a:t>建立學校協商前通報之機制，各主管教育行政機關並應肩負行政指導責任；</a:t>
            </a:r>
            <a:endParaRPr lang="en-US" altLang="zh-TW" sz="3200" dirty="0" smtClean="0">
              <a:latin typeface="+mj-ea"/>
              <a:ea typeface="+mj-ea"/>
            </a:endParaRPr>
          </a:p>
          <a:p>
            <a:r>
              <a:rPr lang="zh-TW" altLang="en-US" sz="3200" dirty="0" smtClean="0">
                <a:latin typeface="+mj-ea"/>
                <a:ea typeface="+mj-ea"/>
              </a:rPr>
              <a:t>視議題事項權責，認定協商主體；</a:t>
            </a:r>
            <a:endParaRPr lang="en-US" altLang="zh-TW" sz="3200" dirty="0" smtClean="0">
              <a:latin typeface="+mj-ea"/>
              <a:ea typeface="+mj-ea"/>
            </a:endParaRPr>
          </a:p>
          <a:p>
            <a:r>
              <a:rPr lang="zh-TW" altLang="en-US" sz="3200" dirty="0" smtClean="0">
                <a:latin typeface="+mj-ea"/>
                <a:ea typeface="+mj-ea"/>
              </a:rPr>
              <a:t>學校自發性成立校長團體。</a:t>
            </a:r>
            <a:endParaRPr lang="en-US" altLang="zh-TW" sz="3200" dirty="0" smtClean="0">
              <a:latin typeface="+mj-ea"/>
              <a:ea typeface="+mj-ea"/>
            </a:endParaRPr>
          </a:p>
          <a:p>
            <a:r>
              <a:rPr lang="zh-TW" altLang="en-US" sz="3200" dirty="0" smtClean="0">
                <a:latin typeface="+mj-ea"/>
                <a:ea typeface="+mj-ea"/>
              </a:rPr>
              <a:t>強化各縣市及學校勞政知能及談判訓練。</a:t>
            </a:r>
          </a:p>
          <a:p>
            <a:endParaRPr lang="zh-TW" altLang="en-US" dirty="0"/>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b="1" dirty="0" smtClean="0"/>
              <a:t>團體協約協商（</a:t>
            </a:r>
            <a:r>
              <a:rPr lang="en-US" altLang="zh-TW" b="1" dirty="0" smtClean="0"/>
              <a:t>3</a:t>
            </a:r>
            <a:r>
              <a:rPr lang="zh-TW" altLang="en-US" b="1" dirty="0" smtClean="0"/>
              <a:t>）</a:t>
            </a:r>
            <a:endParaRPr lang="zh-TW" altLang="en-US" b="1" dirty="0"/>
          </a:p>
        </p:txBody>
      </p:sp>
      <p:sp>
        <p:nvSpPr>
          <p:cNvPr id="3" name="內容版面配置區 2"/>
          <p:cNvSpPr>
            <a:spLocks noGrp="1"/>
          </p:cNvSpPr>
          <p:nvPr>
            <p:ph sz="quarter" idx="1"/>
          </p:nvPr>
        </p:nvSpPr>
        <p:spPr>
          <a:xfrm>
            <a:off x="457200" y="1600200"/>
            <a:ext cx="8229600" cy="4781128"/>
          </a:xfrm>
        </p:spPr>
        <p:txBody>
          <a:bodyPr>
            <a:normAutofit fontScale="92500"/>
          </a:bodyPr>
          <a:lstStyle/>
          <a:p>
            <a:r>
              <a:rPr lang="zh-TW" altLang="en-US" dirty="0" smtClean="0">
                <a:latin typeface="+mj-ea"/>
                <a:ea typeface="+mj-ea"/>
              </a:rPr>
              <a:t>教育部主動向工會提出：遇有工會向本部提出團體協約協商請求時，由議題權責單位（簡稱權責單位）代表本部協商，並得視團體協約協商議題所涉範圍，由該權責單位內部人員自行組成，或邀請相關學者專家、律師、團體代表、學校行政人員、機關及其他本部相關單位共同組成團體協約協商團隊。</a:t>
            </a:r>
            <a:endParaRPr lang="en-US" altLang="zh-TW" dirty="0" smtClean="0">
              <a:latin typeface="+mj-ea"/>
              <a:ea typeface="+mj-ea"/>
            </a:endParaRPr>
          </a:p>
          <a:p>
            <a:r>
              <a:rPr lang="en-US" altLang="zh-TW" b="1" dirty="0" smtClean="0">
                <a:latin typeface="+mj-ea"/>
                <a:ea typeface="+mj-ea"/>
              </a:rPr>
              <a:t>103</a:t>
            </a:r>
            <a:r>
              <a:rPr lang="zh-TW" altLang="en-US" b="1" dirty="0" smtClean="0">
                <a:latin typeface="+mj-ea"/>
                <a:ea typeface="+mj-ea"/>
              </a:rPr>
              <a:t>年</a:t>
            </a:r>
            <a:r>
              <a:rPr lang="en-US" altLang="zh-TW" b="1" dirty="0" smtClean="0">
                <a:latin typeface="+mj-ea"/>
                <a:ea typeface="+mj-ea"/>
              </a:rPr>
              <a:t>7</a:t>
            </a:r>
            <a:r>
              <a:rPr lang="zh-TW" altLang="en-US" b="1" dirty="0" smtClean="0">
                <a:latin typeface="+mj-ea"/>
                <a:ea typeface="+mj-ea"/>
              </a:rPr>
              <a:t>月</a:t>
            </a:r>
            <a:r>
              <a:rPr lang="en-US" altLang="zh-TW" b="1" dirty="0" smtClean="0">
                <a:latin typeface="+mj-ea"/>
                <a:ea typeface="+mj-ea"/>
              </a:rPr>
              <a:t>18</a:t>
            </a:r>
            <a:r>
              <a:rPr lang="zh-TW" altLang="en-US" b="1" dirty="0" smtClean="0">
                <a:latin typeface="+mj-ea"/>
                <a:ea typeface="+mj-ea"/>
              </a:rPr>
              <a:t>日臺教師（三）字第</a:t>
            </a:r>
            <a:r>
              <a:rPr lang="en-US" altLang="zh-TW" b="1" dirty="0" smtClean="0">
                <a:latin typeface="+mj-ea"/>
                <a:ea typeface="+mj-ea"/>
              </a:rPr>
              <a:t>1030105450</a:t>
            </a:r>
            <a:r>
              <a:rPr lang="zh-TW" altLang="en-US" b="1" dirty="0" smtClean="0">
                <a:latin typeface="+mj-ea"/>
                <a:ea typeface="+mj-ea"/>
              </a:rPr>
              <a:t>號函知各縣市政府教育局處建議各縣市及學校籌組團體協約協商團隊，協助與教師工會進行團體協約之協商</a:t>
            </a:r>
            <a:endParaRPr lang="en-US" altLang="zh-TW" b="1" dirty="0" smtClean="0">
              <a:latin typeface="+mj-ea"/>
              <a:ea typeface="+mj-ea"/>
            </a:endParaRPr>
          </a:p>
          <a:p>
            <a:r>
              <a:rPr lang="zh-TW" altLang="en-US" dirty="0" smtClean="0">
                <a:latin typeface="+mj-ea"/>
                <a:ea typeface="+mj-ea"/>
              </a:rPr>
              <a:t>鼓勵所屬學校自發性成立地方層級之校長團體，學校可委託該團體與教師產（職）業工會進行團體協商。</a:t>
            </a:r>
          </a:p>
          <a:p>
            <a:endParaRPr lang="zh-TW" altLang="en-US" dirty="0"/>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b="1" dirty="0" smtClean="0"/>
              <a:t>團體協約協商</a:t>
            </a:r>
            <a:r>
              <a:rPr lang="en-US" altLang="zh-TW" b="1" dirty="0" smtClean="0"/>
              <a:t>sop</a:t>
            </a:r>
            <a:r>
              <a:rPr lang="zh-TW" altLang="en-US" b="1" dirty="0" smtClean="0"/>
              <a:t>流程圖</a:t>
            </a:r>
            <a:r>
              <a:rPr lang="en-US" altLang="zh-TW" b="1" dirty="0" smtClean="0"/>
              <a:t>(1)</a:t>
            </a:r>
            <a:endParaRPr lang="zh-TW" altLang="en-US" dirty="0"/>
          </a:p>
        </p:txBody>
      </p:sp>
      <p:sp>
        <p:nvSpPr>
          <p:cNvPr id="10" name="向下箭號 9"/>
          <p:cNvSpPr/>
          <p:nvPr/>
        </p:nvSpPr>
        <p:spPr>
          <a:xfrm>
            <a:off x="4499992" y="1988840"/>
            <a:ext cx="288032" cy="216024"/>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sp>
        <p:nvSpPr>
          <p:cNvPr id="11" name="向下箭號 10"/>
          <p:cNvSpPr/>
          <p:nvPr/>
        </p:nvSpPr>
        <p:spPr>
          <a:xfrm>
            <a:off x="4499992" y="3140968"/>
            <a:ext cx="288032" cy="504056"/>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sp>
        <p:nvSpPr>
          <p:cNvPr id="12" name="向下箭號 11"/>
          <p:cNvSpPr/>
          <p:nvPr/>
        </p:nvSpPr>
        <p:spPr>
          <a:xfrm>
            <a:off x="4499992" y="4005064"/>
            <a:ext cx="288032" cy="36004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sp>
        <p:nvSpPr>
          <p:cNvPr id="13" name="文字方塊 12"/>
          <p:cNvSpPr txBox="1"/>
          <p:nvPr/>
        </p:nvSpPr>
        <p:spPr>
          <a:xfrm>
            <a:off x="4788024" y="3212976"/>
            <a:ext cx="1800200" cy="400110"/>
          </a:xfrm>
          <a:prstGeom prst="rect">
            <a:avLst/>
          </a:prstGeom>
          <a:noFill/>
        </p:spPr>
        <p:txBody>
          <a:bodyPr wrap="square" rtlCol="0">
            <a:spAutoFit/>
          </a:bodyPr>
          <a:lstStyle/>
          <a:p>
            <a:r>
              <a:rPr lang="zh-TW" altLang="en-US" sz="2000" b="1" dirty="0" smtClean="0">
                <a:latin typeface="+mj-ea"/>
                <a:ea typeface="+mj-ea"/>
              </a:rPr>
              <a:t>向學校提出</a:t>
            </a:r>
            <a:endParaRPr lang="zh-TW" altLang="en-US" sz="2000" b="1" dirty="0">
              <a:latin typeface="+mj-ea"/>
              <a:ea typeface="+mj-ea"/>
            </a:endParaRPr>
          </a:p>
        </p:txBody>
      </p:sp>
      <p:sp>
        <p:nvSpPr>
          <p:cNvPr id="14" name="弧形向右箭號 13"/>
          <p:cNvSpPr/>
          <p:nvPr/>
        </p:nvSpPr>
        <p:spPr>
          <a:xfrm>
            <a:off x="1547664" y="2636912"/>
            <a:ext cx="1086264" cy="2520280"/>
          </a:xfrm>
          <a:prstGeom prst="curv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sp>
        <p:nvSpPr>
          <p:cNvPr id="20" name="手繪多邊形 19"/>
          <p:cNvSpPr/>
          <p:nvPr/>
        </p:nvSpPr>
        <p:spPr>
          <a:xfrm rot="5400000">
            <a:off x="5724128" y="3501008"/>
            <a:ext cx="2952328" cy="1080120"/>
          </a:xfrm>
          <a:custGeom>
            <a:avLst/>
            <a:gdLst>
              <a:gd name="connsiteX0" fmla="*/ 0 w 3096344"/>
              <a:gd name="connsiteY0" fmla="*/ 792088 h 792088"/>
              <a:gd name="connsiteX1" fmla="*/ 0 w 3096344"/>
              <a:gd name="connsiteY1" fmla="*/ 445550 h 792088"/>
              <a:gd name="connsiteX2" fmla="*/ 101499 w 3096344"/>
              <a:gd name="connsiteY2" fmla="*/ 200510 h 792088"/>
              <a:gd name="connsiteX3" fmla="*/ 346539 w 3096344"/>
              <a:gd name="connsiteY3" fmla="*/ 99011 h 792088"/>
              <a:gd name="connsiteX4" fmla="*/ 2898322 w 3096344"/>
              <a:gd name="connsiteY4" fmla="*/ 99011 h 792088"/>
              <a:gd name="connsiteX5" fmla="*/ 2898322 w 3096344"/>
              <a:gd name="connsiteY5" fmla="*/ 0 h 792088"/>
              <a:gd name="connsiteX6" fmla="*/ 3096344 w 3096344"/>
              <a:gd name="connsiteY6" fmla="*/ 198022 h 792088"/>
              <a:gd name="connsiteX7" fmla="*/ 2898322 w 3096344"/>
              <a:gd name="connsiteY7" fmla="*/ 396044 h 792088"/>
              <a:gd name="connsiteX8" fmla="*/ 2898322 w 3096344"/>
              <a:gd name="connsiteY8" fmla="*/ 297033 h 792088"/>
              <a:gd name="connsiteX9" fmla="*/ 346539 w 3096344"/>
              <a:gd name="connsiteY9" fmla="*/ 297033 h 792088"/>
              <a:gd name="connsiteX10" fmla="*/ 198022 w 3096344"/>
              <a:gd name="connsiteY10" fmla="*/ 445550 h 792088"/>
              <a:gd name="connsiteX11" fmla="*/ 198022 w 3096344"/>
              <a:gd name="connsiteY11" fmla="*/ 792088 h 792088"/>
              <a:gd name="connsiteX12" fmla="*/ 0 w 3096344"/>
              <a:gd name="connsiteY12" fmla="*/ 792088 h 792088"/>
              <a:gd name="connsiteX0" fmla="*/ 0 w 3096344"/>
              <a:gd name="connsiteY0" fmla="*/ 792088 h 1080120"/>
              <a:gd name="connsiteX1" fmla="*/ 0 w 3096344"/>
              <a:gd name="connsiteY1" fmla="*/ 445550 h 1080120"/>
              <a:gd name="connsiteX2" fmla="*/ 101499 w 3096344"/>
              <a:gd name="connsiteY2" fmla="*/ 200510 h 1080120"/>
              <a:gd name="connsiteX3" fmla="*/ 346539 w 3096344"/>
              <a:gd name="connsiteY3" fmla="*/ 99011 h 1080120"/>
              <a:gd name="connsiteX4" fmla="*/ 2898322 w 3096344"/>
              <a:gd name="connsiteY4" fmla="*/ 99011 h 1080120"/>
              <a:gd name="connsiteX5" fmla="*/ 2898322 w 3096344"/>
              <a:gd name="connsiteY5" fmla="*/ 0 h 1080120"/>
              <a:gd name="connsiteX6" fmla="*/ 3096344 w 3096344"/>
              <a:gd name="connsiteY6" fmla="*/ 198022 h 1080120"/>
              <a:gd name="connsiteX7" fmla="*/ 2898322 w 3096344"/>
              <a:gd name="connsiteY7" fmla="*/ 396044 h 1080120"/>
              <a:gd name="connsiteX8" fmla="*/ 2898322 w 3096344"/>
              <a:gd name="connsiteY8" fmla="*/ 297033 h 1080120"/>
              <a:gd name="connsiteX9" fmla="*/ 346539 w 3096344"/>
              <a:gd name="connsiteY9" fmla="*/ 297033 h 1080120"/>
              <a:gd name="connsiteX10" fmla="*/ 198022 w 3096344"/>
              <a:gd name="connsiteY10" fmla="*/ 445550 h 1080120"/>
              <a:gd name="connsiteX11" fmla="*/ 216024 w 3096344"/>
              <a:gd name="connsiteY11" fmla="*/ 1080120 h 1080120"/>
              <a:gd name="connsiteX12" fmla="*/ 0 w 3096344"/>
              <a:gd name="connsiteY12" fmla="*/ 792088 h 1080120"/>
              <a:gd name="connsiteX0" fmla="*/ 0 w 3096344"/>
              <a:gd name="connsiteY0" fmla="*/ 1080120 h 1080120"/>
              <a:gd name="connsiteX1" fmla="*/ 0 w 3096344"/>
              <a:gd name="connsiteY1" fmla="*/ 445550 h 1080120"/>
              <a:gd name="connsiteX2" fmla="*/ 101499 w 3096344"/>
              <a:gd name="connsiteY2" fmla="*/ 200510 h 1080120"/>
              <a:gd name="connsiteX3" fmla="*/ 346539 w 3096344"/>
              <a:gd name="connsiteY3" fmla="*/ 99011 h 1080120"/>
              <a:gd name="connsiteX4" fmla="*/ 2898322 w 3096344"/>
              <a:gd name="connsiteY4" fmla="*/ 99011 h 1080120"/>
              <a:gd name="connsiteX5" fmla="*/ 2898322 w 3096344"/>
              <a:gd name="connsiteY5" fmla="*/ 0 h 1080120"/>
              <a:gd name="connsiteX6" fmla="*/ 3096344 w 3096344"/>
              <a:gd name="connsiteY6" fmla="*/ 198022 h 1080120"/>
              <a:gd name="connsiteX7" fmla="*/ 2898322 w 3096344"/>
              <a:gd name="connsiteY7" fmla="*/ 396044 h 1080120"/>
              <a:gd name="connsiteX8" fmla="*/ 2898322 w 3096344"/>
              <a:gd name="connsiteY8" fmla="*/ 297033 h 1080120"/>
              <a:gd name="connsiteX9" fmla="*/ 346539 w 3096344"/>
              <a:gd name="connsiteY9" fmla="*/ 297033 h 1080120"/>
              <a:gd name="connsiteX10" fmla="*/ 198022 w 3096344"/>
              <a:gd name="connsiteY10" fmla="*/ 445550 h 1080120"/>
              <a:gd name="connsiteX11" fmla="*/ 216024 w 3096344"/>
              <a:gd name="connsiteY11" fmla="*/ 1080120 h 1080120"/>
              <a:gd name="connsiteX12" fmla="*/ 0 w 3096344"/>
              <a:gd name="connsiteY12" fmla="*/ 1080120 h 1080120"/>
              <a:gd name="connsiteX0" fmla="*/ 0 w 3096344"/>
              <a:gd name="connsiteY0" fmla="*/ 1296144 h 1296144"/>
              <a:gd name="connsiteX1" fmla="*/ 0 w 3096344"/>
              <a:gd name="connsiteY1" fmla="*/ 445550 h 1296144"/>
              <a:gd name="connsiteX2" fmla="*/ 101499 w 3096344"/>
              <a:gd name="connsiteY2" fmla="*/ 200510 h 1296144"/>
              <a:gd name="connsiteX3" fmla="*/ 346539 w 3096344"/>
              <a:gd name="connsiteY3" fmla="*/ 99011 h 1296144"/>
              <a:gd name="connsiteX4" fmla="*/ 2898322 w 3096344"/>
              <a:gd name="connsiteY4" fmla="*/ 99011 h 1296144"/>
              <a:gd name="connsiteX5" fmla="*/ 2898322 w 3096344"/>
              <a:gd name="connsiteY5" fmla="*/ 0 h 1296144"/>
              <a:gd name="connsiteX6" fmla="*/ 3096344 w 3096344"/>
              <a:gd name="connsiteY6" fmla="*/ 198022 h 1296144"/>
              <a:gd name="connsiteX7" fmla="*/ 2898322 w 3096344"/>
              <a:gd name="connsiteY7" fmla="*/ 396044 h 1296144"/>
              <a:gd name="connsiteX8" fmla="*/ 2898322 w 3096344"/>
              <a:gd name="connsiteY8" fmla="*/ 297033 h 1296144"/>
              <a:gd name="connsiteX9" fmla="*/ 346539 w 3096344"/>
              <a:gd name="connsiteY9" fmla="*/ 297033 h 1296144"/>
              <a:gd name="connsiteX10" fmla="*/ 198022 w 3096344"/>
              <a:gd name="connsiteY10" fmla="*/ 445550 h 1296144"/>
              <a:gd name="connsiteX11" fmla="*/ 216024 w 3096344"/>
              <a:gd name="connsiteY11" fmla="*/ 1080120 h 1296144"/>
              <a:gd name="connsiteX12" fmla="*/ 0 w 3096344"/>
              <a:gd name="connsiteY12" fmla="*/ 1296144 h 1296144"/>
              <a:gd name="connsiteX0" fmla="*/ 0 w 3096344"/>
              <a:gd name="connsiteY0" fmla="*/ 1296144 h 1296144"/>
              <a:gd name="connsiteX1" fmla="*/ 0 w 3096344"/>
              <a:gd name="connsiteY1" fmla="*/ 445550 h 1296144"/>
              <a:gd name="connsiteX2" fmla="*/ 101499 w 3096344"/>
              <a:gd name="connsiteY2" fmla="*/ 200510 h 1296144"/>
              <a:gd name="connsiteX3" fmla="*/ 346539 w 3096344"/>
              <a:gd name="connsiteY3" fmla="*/ 99011 h 1296144"/>
              <a:gd name="connsiteX4" fmla="*/ 2898322 w 3096344"/>
              <a:gd name="connsiteY4" fmla="*/ 99011 h 1296144"/>
              <a:gd name="connsiteX5" fmla="*/ 2898322 w 3096344"/>
              <a:gd name="connsiteY5" fmla="*/ 0 h 1296144"/>
              <a:gd name="connsiteX6" fmla="*/ 3096344 w 3096344"/>
              <a:gd name="connsiteY6" fmla="*/ 198022 h 1296144"/>
              <a:gd name="connsiteX7" fmla="*/ 2898322 w 3096344"/>
              <a:gd name="connsiteY7" fmla="*/ 396044 h 1296144"/>
              <a:gd name="connsiteX8" fmla="*/ 2898322 w 3096344"/>
              <a:gd name="connsiteY8" fmla="*/ 297033 h 1296144"/>
              <a:gd name="connsiteX9" fmla="*/ 346539 w 3096344"/>
              <a:gd name="connsiteY9" fmla="*/ 297033 h 1296144"/>
              <a:gd name="connsiteX10" fmla="*/ 198022 w 3096344"/>
              <a:gd name="connsiteY10" fmla="*/ 445550 h 1296144"/>
              <a:gd name="connsiteX11" fmla="*/ 216024 w 3096344"/>
              <a:gd name="connsiteY11" fmla="*/ 1296144 h 1296144"/>
              <a:gd name="connsiteX12" fmla="*/ 0 w 3096344"/>
              <a:gd name="connsiteY12" fmla="*/ 1296144 h 1296144"/>
              <a:gd name="connsiteX0" fmla="*/ 0 w 3096344"/>
              <a:gd name="connsiteY0" fmla="*/ 1296144 h 1296144"/>
              <a:gd name="connsiteX1" fmla="*/ 0 w 3096344"/>
              <a:gd name="connsiteY1" fmla="*/ 445550 h 1296144"/>
              <a:gd name="connsiteX2" fmla="*/ 101499 w 3096344"/>
              <a:gd name="connsiteY2" fmla="*/ 200510 h 1296144"/>
              <a:gd name="connsiteX3" fmla="*/ 346539 w 3096344"/>
              <a:gd name="connsiteY3" fmla="*/ 99011 h 1296144"/>
              <a:gd name="connsiteX4" fmla="*/ 2898322 w 3096344"/>
              <a:gd name="connsiteY4" fmla="*/ 99011 h 1296144"/>
              <a:gd name="connsiteX5" fmla="*/ 2898322 w 3096344"/>
              <a:gd name="connsiteY5" fmla="*/ 0 h 1296144"/>
              <a:gd name="connsiteX6" fmla="*/ 3096344 w 3096344"/>
              <a:gd name="connsiteY6" fmla="*/ 198022 h 1296144"/>
              <a:gd name="connsiteX7" fmla="*/ 2898322 w 3096344"/>
              <a:gd name="connsiteY7" fmla="*/ 396044 h 1296144"/>
              <a:gd name="connsiteX8" fmla="*/ 2898322 w 3096344"/>
              <a:gd name="connsiteY8" fmla="*/ 297033 h 1296144"/>
              <a:gd name="connsiteX9" fmla="*/ 346539 w 3096344"/>
              <a:gd name="connsiteY9" fmla="*/ 297033 h 1296144"/>
              <a:gd name="connsiteX10" fmla="*/ 198022 w 3096344"/>
              <a:gd name="connsiteY10" fmla="*/ 445550 h 1296144"/>
              <a:gd name="connsiteX11" fmla="*/ 144016 w 3096344"/>
              <a:gd name="connsiteY11" fmla="*/ 1296144 h 1296144"/>
              <a:gd name="connsiteX12" fmla="*/ 0 w 3096344"/>
              <a:gd name="connsiteY12" fmla="*/ 1296144 h 1296144"/>
              <a:gd name="connsiteX0" fmla="*/ 0 w 3096344"/>
              <a:gd name="connsiteY0" fmla="*/ 1296144 h 1296144"/>
              <a:gd name="connsiteX1" fmla="*/ 0 w 3096344"/>
              <a:gd name="connsiteY1" fmla="*/ 445550 h 1296144"/>
              <a:gd name="connsiteX2" fmla="*/ 101499 w 3096344"/>
              <a:gd name="connsiteY2" fmla="*/ 200510 h 1296144"/>
              <a:gd name="connsiteX3" fmla="*/ 346539 w 3096344"/>
              <a:gd name="connsiteY3" fmla="*/ 99011 h 1296144"/>
              <a:gd name="connsiteX4" fmla="*/ 2898322 w 3096344"/>
              <a:gd name="connsiteY4" fmla="*/ 99011 h 1296144"/>
              <a:gd name="connsiteX5" fmla="*/ 2898322 w 3096344"/>
              <a:gd name="connsiteY5" fmla="*/ 0 h 1296144"/>
              <a:gd name="connsiteX6" fmla="*/ 3096344 w 3096344"/>
              <a:gd name="connsiteY6" fmla="*/ 198022 h 1296144"/>
              <a:gd name="connsiteX7" fmla="*/ 2898322 w 3096344"/>
              <a:gd name="connsiteY7" fmla="*/ 396044 h 1296144"/>
              <a:gd name="connsiteX8" fmla="*/ 2898322 w 3096344"/>
              <a:gd name="connsiteY8" fmla="*/ 297033 h 1296144"/>
              <a:gd name="connsiteX9" fmla="*/ 346539 w 3096344"/>
              <a:gd name="connsiteY9" fmla="*/ 297033 h 1296144"/>
              <a:gd name="connsiteX10" fmla="*/ 144016 w 3096344"/>
              <a:gd name="connsiteY10" fmla="*/ 462909 h 1296144"/>
              <a:gd name="connsiteX11" fmla="*/ 144016 w 3096344"/>
              <a:gd name="connsiteY11" fmla="*/ 1296144 h 1296144"/>
              <a:gd name="connsiteX12" fmla="*/ 0 w 3096344"/>
              <a:gd name="connsiteY12" fmla="*/ 1296144 h 129614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096344" h="1296144">
                <a:moveTo>
                  <a:pt x="0" y="1296144"/>
                </a:moveTo>
                <a:lnTo>
                  <a:pt x="0" y="445550"/>
                </a:lnTo>
                <a:cubicBezTo>
                  <a:pt x="0" y="353642"/>
                  <a:pt x="36510" y="265499"/>
                  <a:pt x="101499" y="200510"/>
                </a:cubicBezTo>
                <a:cubicBezTo>
                  <a:pt x="166488" y="135521"/>
                  <a:pt x="254631" y="99011"/>
                  <a:pt x="346539" y="99011"/>
                </a:cubicBezTo>
                <a:lnTo>
                  <a:pt x="2898322" y="99011"/>
                </a:lnTo>
                <a:lnTo>
                  <a:pt x="2898322" y="0"/>
                </a:lnTo>
                <a:lnTo>
                  <a:pt x="3096344" y="198022"/>
                </a:lnTo>
                <a:lnTo>
                  <a:pt x="2898322" y="396044"/>
                </a:lnTo>
                <a:lnTo>
                  <a:pt x="2898322" y="297033"/>
                </a:lnTo>
                <a:lnTo>
                  <a:pt x="346539" y="297033"/>
                </a:lnTo>
                <a:cubicBezTo>
                  <a:pt x="264515" y="297033"/>
                  <a:pt x="144016" y="380885"/>
                  <a:pt x="144016" y="462909"/>
                </a:cubicBezTo>
                <a:lnTo>
                  <a:pt x="144016" y="1296144"/>
                </a:lnTo>
                <a:lnTo>
                  <a:pt x="0" y="1296144"/>
                </a:lnTo>
                <a:close/>
              </a:path>
            </a:pathLst>
          </a:cu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solidFill>
                <a:schemeClr val="tx1"/>
              </a:solidFill>
            </a:endParaRPr>
          </a:p>
        </p:txBody>
      </p:sp>
      <p:sp>
        <p:nvSpPr>
          <p:cNvPr id="21" name="文字方塊 20"/>
          <p:cNvSpPr txBox="1"/>
          <p:nvPr/>
        </p:nvSpPr>
        <p:spPr>
          <a:xfrm>
            <a:off x="7884368" y="2564904"/>
            <a:ext cx="615553" cy="2304256"/>
          </a:xfrm>
          <a:prstGeom prst="rect">
            <a:avLst/>
          </a:prstGeom>
          <a:noFill/>
        </p:spPr>
        <p:txBody>
          <a:bodyPr vert="eaVert" wrap="square" rtlCol="0">
            <a:spAutoFit/>
          </a:bodyPr>
          <a:lstStyle/>
          <a:p>
            <a:r>
              <a:rPr lang="zh-TW" altLang="en-US" sz="2800" b="1" dirty="0" smtClean="0">
                <a:latin typeface="+mj-ea"/>
                <a:ea typeface="+mj-ea"/>
              </a:rPr>
              <a:t>向教育部提出</a:t>
            </a:r>
            <a:endParaRPr lang="zh-TW" altLang="en-US" sz="2800" b="1" dirty="0">
              <a:latin typeface="+mj-ea"/>
              <a:ea typeface="+mj-ea"/>
            </a:endParaRPr>
          </a:p>
        </p:txBody>
      </p:sp>
      <p:sp>
        <p:nvSpPr>
          <p:cNvPr id="22" name="文字方塊 21"/>
          <p:cNvSpPr txBox="1"/>
          <p:nvPr/>
        </p:nvSpPr>
        <p:spPr>
          <a:xfrm>
            <a:off x="694021" y="3140968"/>
            <a:ext cx="615553" cy="2016224"/>
          </a:xfrm>
          <a:prstGeom prst="rect">
            <a:avLst/>
          </a:prstGeom>
          <a:noFill/>
        </p:spPr>
        <p:txBody>
          <a:bodyPr vert="eaVert" wrap="square" rtlCol="0">
            <a:spAutoFit/>
          </a:bodyPr>
          <a:lstStyle/>
          <a:p>
            <a:r>
              <a:rPr lang="zh-TW" altLang="en-US" sz="2800" b="1" dirty="0" smtClean="0">
                <a:latin typeface="+mj-ea"/>
                <a:ea typeface="+mj-ea"/>
              </a:rPr>
              <a:t>向地方政府</a:t>
            </a:r>
            <a:endParaRPr lang="zh-TW" altLang="en-US" sz="2800" b="1" dirty="0">
              <a:latin typeface="+mj-ea"/>
              <a:ea typeface="+mj-ea"/>
            </a:endParaRPr>
          </a:p>
        </p:txBody>
      </p:sp>
      <p:sp>
        <p:nvSpPr>
          <p:cNvPr id="28" name="向下箭號 27"/>
          <p:cNvSpPr/>
          <p:nvPr/>
        </p:nvSpPr>
        <p:spPr>
          <a:xfrm rot="1903090">
            <a:off x="3479073" y="5039727"/>
            <a:ext cx="264119" cy="57417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sp>
        <p:nvSpPr>
          <p:cNvPr id="29" name="向下箭號 28"/>
          <p:cNvSpPr/>
          <p:nvPr/>
        </p:nvSpPr>
        <p:spPr>
          <a:xfrm rot="20026268">
            <a:off x="5261345" y="5041981"/>
            <a:ext cx="264119" cy="57417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sp>
        <p:nvSpPr>
          <p:cNvPr id="33" name="文字方塊 32"/>
          <p:cNvSpPr txBox="1"/>
          <p:nvPr/>
        </p:nvSpPr>
        <p:spPr>
          <a:xfrm>
            <a:off x="2123728" y="5589240"/>
            <a:ext cx="1728192" cy="523220"/>
          </a:xfrm>
          <a:prstGeom prst="rect">
            <a:avLst/>
          </a:prstGeom>
          <a:noFill/>
        </p:spPr>
        <p:txBody>
          <a:bodyPr wrap="square" rtlCol="0">
            <a:spAutoFit/>
          </a:bodyPr>
          <a:lstStyle/>
          <a:p>
            <a:r>
              <a:rPr lang="zh-TW" altLang="en-US" sz="2800" b="1" dirty="0" smtClean="0">
                <a:latin typeface="+mj-ea"/>
                <a:ea typeface="+mj-ea"/>
              </a:rPr>
              <a:t>學校權責</a:t>
            </a:r>
            <a:endParaRPr lang="zh-TW" altLang="en-US" sz="2800" b="1" dirty="0">
              <a:latin typeface="+mj-ea"/>
              <a:ea typeface="+mj-ea"/>
            </a:endParaRPr>
          </a:p>
        </p:txBody>
      </p:sp>
      <p:sp>
        <p:nvSpPr>
          <p:cNvPr id="34" name="文字方塊 33"/>
          <p:cNvSpPr txBox="1"/>
          <p:nvPr/>
        </p:nvSpPr>
        <p:spPr>
          <a:xfrm>
            <a:off x="4139952" y="5589240"/>
            <a:ext cx="2448272" cy="523220"/>
          </a:xfrm>
          <a:prstGeom prst="rect">
            <a:avLst/>
          </a:prstGeom>
          <a:noFill/>
        </p:spPr>
        <p:txBody>
          <a:bodyPr wrap="square" rtlCol="0">
            <a:spAutoFit/>
          </a:bodyPr>
          <a:lstStyle/>
          <a:p>
            <a:r>
              <a:rPr lang="zh-TW" altLang="en-US" sz="2800" b="1" dirty="0" smtClean="0">
                <a:latin typeface="+mj-ea"/>
                <a:ea typeface="+mj-ea"/>
              </a:rPr>
              <a:t>地方政府權責</a:t>
            </a:r>
            <a:endParaRPr lang="zh-TW" altLang="en-US" sz="2800" b="1" dirty="0">
              <a:latin typeface="+mj-ea"/>
              <a:ea typeface="+mj-ea"/>
            </a:endParaRPr>
          </a:p>
        </p:txBody>
      </p:sp>
      <p:sp>
        <p:nvSpPr>
          <p:cNvPr id="35" name="文字方塊 34"/>
          <p:cNvSpPr txBox="1"/>
          <p:nvPr/>
        </p:nvSpPr>
        <p:spPr>
          <a:xfrm>
            <a:off x="6660232" y="5517232"/>
            <a:ext cx="2267744" cy="523220"/>
          </a:xfrm>
          <a:prstGeom prst="rect">
            <a:avLst/>
          </a:prstGeom>
          <a:noFill/>
        </p:spPr>
        <p:txBody>
          <a:bodyPr wrap="square" rtlCol="0">
            <a:spAutoFit/>
          </a:bodyPr>
          <a:lstStyle/>
          <a:p>
            <a:r>
              <a:rPr lang="zh-TW" altLang="en-US" sz="2800" b="1" dirty="0" smtClean="0">
                <a:latin typeface="+mj-ea"/>
                <a:ea typeface="+mj-ea"/>
              </a:rPr>
              <a:t>教育部權責</a:t>
            </a:r>
            <a:endParaRPr lang="zh-TW" altLang="en-US" sz="2800" b="1" dirty="0">
              <a:latin typeface="+mj-ea"/>
              <a:ea typeface="+mj-ea"/>
            </a:endParaRPr>
          </a:p>
        </p:txBody>
      </p:sp>
      <p:sp>
        <p:nvSpPr>
          <p:cNvPr id="36" name="向下箭號 35"/>
          <p:cNvSpPr/>
          <p:nvPr/>
        </p:nvSpPr>
        <p:spPr>
          <a:xfrm>
            <a:off x="2699792" y="6165304"/>
            <a:ext cx="288032" cy="26064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sp>
        <p:nvSpPr>
          <p:cNvPr id="37" name="向下箭號 36"/>
          <p:cNvSpPr/>
          <p:nvPr/>
        </p:nvSpPr>
        <p:spPr>
          <a:xfrm>
            <a:off x="7668344" y="6093296"/>
            <a:ext cx="288032" cy="26064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sp>
        <p:nvSpPr>
          <p:cNvPr id="38" name="向下箭號 37"/>
          <p:cNvSpPr/>
          <p:nvPr/>
        </p:nvSpPr>
        <p:spPr>
          <a:xfrm>
            <a:off x="5364088" y="6093296"/>
            <a:ext cx="288032" cy="26064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sp>
        <p:nvSpPr>
          <p:cNvPr id="41" name="矩形 40"/>
          <p:cNvSpPr/>
          <p:nvPr/>
        </p:nvSpPr>
        <p:spPr>
          <a:xfrm>
            <a:off x="251520" y="1412776"/>
            <a:ext cx="1872208" cy="1368152"/>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r>
              <a:rPr lang="zh-TW" altLang="en-US" sz="1600" dirty="0" smtClean="0">
                <a:latin typeface="+mj-ea"/>
                <a:ea typeface="+mj-ea"/>
              </a:rPr>
              <a:t>應於教師工會提出協商書面通知之日起</a:t>
            </a:r>
            <a:r>
              <a:rPr lang="en-US" altLang="zh-TW" sz="1600" dirty="0" smtClean="0">
                <a:latin typeface="+mj-ea"/>
                <a:ea typeface="+mj-ea"/>
              </a:rPr>
              <a:t>60</a:t>
            </a:r>
            <a:r>
              <a:rPr lang="zh-TW" altLang="en-US" sz="1600" dirty="0" smtClean="0">
                <a:latin typeface="+mj-ea"/>
                <a:ea typeface="+mj-ea"/>
              </a:rPr>
              <a:t>天內，提出對應方案與教師公會進行團體協商。</a:t>
            </a:r>
            <a:endParaRPr lang="zh-TW" altLang="en-US" sz="1600" dirty="0">
              <a:latin typeface="+mj-ea"/>
              <a:ea typeface="+mj-ea"/>
            </a:endParaRPr>
          </a:p>
        </p:txBody>
      </p:sp>
      <p:cxnSp>
        <p:nvCxnSpPr>
          <p:cNvPr id="43" name="直線單箭頭接點 42"/>
          <p:cNvCxnSpPr>
            <a:endCxn id="5" idx="3"/>
          </p:cNvCxnSpPr>
          <p:nvPr/>
        </p:nvCxnSpPr>
        <p:spPr>
          <a:xfrm flipV="1">
            <a:off x="2123728" y="1628800"/>
            <a:ext cx="936104" cy="72008"/>
          </a:xfrm>
          <a:prstGeom prst="straightConnector1">
            <a:avLst/>
          </a:prstGeom>
          <a:ln w="28575">
            <a:solidFill>
              <a:schemeClr val="accent2">
                <a:lumMod val="75000"/>
              </a:schemeClr>
            </a:solidFill>
            <a:tailEnd type="arrow"/>
          </a:ln>
        </p:spPr>
        <p:style>
          <a:lnRef idx="1">
            <a:schemeClr val="accent1"/>
          </a:lnRef>
          <a:fillRef idx="0">
            <a:schemeClr val="accent1"/>
          </a:fillRef>
          <a:effectRef idx="0">
            <a:schemeClr val="accent1"/>
          </a:effectRef>
          <a:fontRef idx="minor">
            <a:schemeClr val="tx1"/>
          </a:fontRef>
        </p:style>
      </p:cxnSp>
      <p:sp>
        <p:nvSpPr>
          <p:cNvPr id="5" name="六邊形 4"/>
          <p:cNvSpPr/>
          <p:nvPr/>
        </p:nvSpPr>
        <p:spPr>
          <a:xfrm>
            <a:off x="3059832" y="1268760"/>
            <a:ext cx="3240360" cy="720080"/>
          </a:xfrm>
          <a:prstGeom prst="hexagon">
            <a:avLst/>
          </a:prstGeom>
          <a:solidFill>
            <a:schemeClr val="accent3">
              <a:lumMod val="20000"/>
              <a:lumOff val="80000"/>
            </a:schemeClr>
          </a:solidFill>
        </p:spPr>
        <p:style>
          <a:lnRef idx="2">
            <a:schemeClr val="accent6"/>
          </a:lnRef>
          <a:fillRef idx="1">
            <a:schemeClr val="lt1"/>
          </a:fillRef>
          <a:effectRef idx="0">
            <a:schemeClr val="accent6"/>
          </a:effectRef>
          <a:fontRef idx="minor">
            <a:schemeClr val="dk1"/>
          </a:fontRef>
        </p:style>
        <p:txBody>
          <a:bodyPr rtlCol="0" anchor="ctr"/>
          <a:lstStyle/>
          <a:p>
            <a:pPr algn="ctr"/>
            <a:r>
              <a:rPr lang="zh-TW" altLang="en-US" sz="2400" dirty="0" smtClean="0">
                <a:latin typeface="+mj-ea"/>
                <a:ea typeface="+mj-ea"/>
              </a:rPr>
              <a:t>教師工會團體</a:t>
            </a:r>
            <a:endParaRPr lang="en-US" altLang="zh-TW" sz="2400" dirty="0" smtClean="0">
              <a:latin typeface="+mj-ea"/>
              <a:ea typeface="+mj-ea"/>
            </a:endParaRPr>
          </a:p>
          <a:p>
            <a:pPr algn="ctr"/>
            <a:r>
              <a:rPr lang="zh-TW" altLang="en-US" sz="2400" dirty="0" smtClean="0">
                <a:latin typeface="+mj-ea"/>
                <a:ea typeface="+mj-ea"/>
              </a:rPr>
              <a:t>協約協商訴求</a:t>
            </a:r>
            <a:endParaRPr lang="zh-TW" altLang="en-US" sz="2400" dirty="0">
              <a:latin typeface="+mj-ea"/>
              <a:ea typeface="+mj-ea"/>
            </a:endParaRPr>
          </a:p>
        </p:txBody>
      </p:sp>
      <p:sp>
        <p:nvSpPr>
          <p:cNvPr id="49" name="圓角矩形 48"/>
          <p:cNvSpPr/>
          <p:nvPr/>
        </p:nvSpPr>
        <p:spPr>
          <a:xfrm>
            <a:off x="2699792" y="2348880"/>
            <a:ext cx="3672408" cy="792088"/>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zh-TW" altLang="en-US" sz="2500" dirty="0" smtClean="0">
                <a:latin typeface="+mj-ea"/>
                <a:ea typeface="+mj-ea"/>
              </a:rPr>
              <a:t>向</a:t>
            </a:r>
            <a:r>
              <a:rPr lang="zh-TW" altLang="en-US" sz="2500" dirty="0" smtClean="0">
                <a:solidFill>
                  <a:schemeClr val="tx1"/>
                </a:solidFill>
                <a:latin typeface="+mj-ea"/>
                <a:ea typeface="+mj-ea"/>
              </a:rPr>
              <a:t>學校或地方政府或</a:t>
            </a:r>
            <a:endParaRPr lang="en-US" altLang="zh-TW" sz="2500" dirty="0" smtClean="0">
              <a:solidFill>
                <a:schemeClr val="tx1"/>
              </a:solidFill>
              <a:latin typeface="+mj-ea"/>
              <a:ea typeface="+mj-ea"/>
            </a:endParaRPr>
          </a:p>
          <a:p>
            <a:pPr algn="ctr"/>
            <a:r>
              <a:rPr lang="zh-TW" altLang="en-US" sz="2500" dirty="0" smtClean="0">
                <a:solidFill>
                  <a:schemeClr val="tx1"/>
                </a:solidFill>
                <a:latin typeface="+mj-ea"/>
                <a:ea typeface="+mj-ea"/>
              </a:rPr>
              <a:t>教育部提出</a:t>
            </a:r>
            <a:r>
              <a:rPr lang="en-US" altLang="zh-TW" sz="2500" dirty="0" smtClean="0">
                <a:solidFill>
                  <a:schemeClr val="tx1"/>
                </a:solidFill>
                <a:latin typeface="+mj-ea"/>
                <a:ea typeface="+mj-ea"/>
              </a:rPr>
              <a:t>?</a:t>
            </a:r>
            <a:endParaRPr lang="zh-TW" altLang="en-US" sz="2500" dirty="0" smtClean="0">
              <a:solidFill>
                <a:schemeClr val="tx1"/>
              </a:solidFill>
              <a:latin typeface="+mj-ea"/>
              <a:ea typeface="+mj-ea"/>
            </a:endParaRPr>
          </a:p>
        </p:txBody>
      </p:sp>
      <p:sp>
        <p:nvSpPr>
          <p:cNvPr id="52" name="橢圓 51"/>
          <p:cNvSpPr/>
          <p:nvPr/>
        </p:nvSpPr>
        <p:spPr>
          <a:xfrm>
            <a:off x="2987824" y="4365104"/>
            <a:ext cx="3240360" cy="936104"/>
          </a:xfrm>
          <a:prstGeom prst="ellipse">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zh-TW" altLang="en-US" sz="2400" b="1" dirty="0" smtClean="0">
                <a:latin typeface="+mj-ea"/>
                <a:ea typeface="+mj-ea"/>
              </a:rPr>
              <a:t>地方政府</a:t>
            </a:r>
            <a:r>
              <a:rPr lang="zh-TW" altLang="en-US" sz="2400" dirty="0" smtClean="0">
                <a:latin typeface="+mj-ea"/>
                <a:ea typeface="+mj-ea"/>
              </a:rPr>
              <a:t>斷</a:t>
            </a:r>
            <a:endParaRPr lang="en-US" altLang="zh-TW" sz="2400" dirty="0" smtClean="0">
              <a:latin typeface="+mj-ea"/>
              <a:ea typeface="+mj-ea"/>
            </a:endParaRPr>
          </a:p>
          <a:p>
            <a:pPr algn="ctr"/>
            <a:r>
              <a:rPr lang="zh-TW" altLang="en-US" sz="2400" dirty="0" smtClean="0">
                <a:latin typeface="+mj-ea"/>
                <a:ea typeface="+mj-ea"/>
              </a:rPr>
              <a:t>協商事項權責</a:t>
            </a:r>
          </a:p>
        </p:txBody>
      </p:sp>
      <p:sp>
        <p:nvSpPr>
          <p:cNvPr id="6" name="矩形 5"/>
          <p:cNvSpPr/>
          <p:nvPr/>
        </p:nvSpPr>
        <p:spPr>
          <a:xfrm>
            <a:off x="3131840" y="3645024"/>
            <a:ext cx="3024336" cy="504056"/>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zh-TW" altLang="en-US" sz="2400" dirty="0" smtClean="0">
                <a:latin typeface="+mj-ea"/>
                <a:ea typeface="+mj-ea"/>
              </a:rPr>
              <a:t>學校通報地方政府</a:t>
            </a:r>
            <a:endParaRPr lang="zh-TW" altLang="en-US" sz="2400" dirty="0">
              <a:latin typeface="+mj-ea"/>
              <a:ea typeface="+mj-ea"/>
            </a:endParaRPr>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b="1" dirty="0" smtClean="0"/>
              <a:t>團體協約協商</a:t>
            </a:r>
            <a:r>
              <a:rPr lang="en-US" altLang="zh-TW" b="1" dirty="0" smtClean="0"/>
              <a:t>sop</a:t>
            </a:r>
            <a:r>
              <a:rPr lang="zh-TW" altLang="en-US" b="1" dirty="0" smtClean="0"/>
              <a:t>流程圖</a:t>
            </a:r>
            <a:r>
              <a:rPr lang="en-US" altLang="zh-TW" b="1" dirty="0" smtClean="0"/>
              <a:t>(2)</a:t>
            </a:r>
            <a:endParaRPr lang="zh-TW" altLang="en-US" dirty="0"/>
          </a:p>
        </p:txBody>
      </p:sp>
      <p:sp>
        <p:nvSpPr>
          <p:cNvPr id="6" name="圓角矩形 5"/>
          <p:cNvSpPr/>
          <p:nvPr/>
        </p:nvSpPr>
        <p:spPr>
          <a:xfrm>
            <a:off x="3275856" y="1988840"/>
            <a:ext cx="2448272" cy="648072"/>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zh-TW" altLang="en-US" b="1" dirty="0" smtClean="0">
                <a:latin typeface="+mj-ea"/>
                <a:ea typeface="+mj-ea"/>
              </a:rPr>
              <a:t>地方政府</a:t>
            </a:r>
            <a:r>
              <a:rPr lang="zh-TW" altLang="en-US" dirty="0" smtClean="0">
                <a:latin typeface="+mj-ea"/>
                <a:ea typeface="+mj-ea"/>
              </a:rPr>
              <a:t>籌組團隊與工會團體協商協約</a:t>
            </a:r>
          </a:p>
        </p:txBody>
      </p:sp>
      <p:sp>
        <p:nvSpPr>
          <p:cNvPr id="7" name="圓角矩形 6"/>
          <p:cNvSpPr/>
          <p:nvPr/>
        </p:nvSpPr>
        <p:spPr>
          <a:xfrm>
            <a:off x="5940152" y="1988840"/>
            <a:ext cx="3096344" cy="720080"/>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en-US" altLang="zh-TW" dirty="0" smtClean="0"/>
          </a:p>
          <a:p>
            <a:pPr algn="ctr"/>
            <a:r>
              <a:rPr lang="zh-TW" altLang="en-US" sz="2400" b="1" dirty="0" smtClean="0">
                <a:latin typeface="+mj-ea"/>
                <a:ea typeface="+mj-ea"/>
              </a:rPr>
              <a:t>教育部</a:t>
            </a:r>
            <a:r>
              <a:rPr lang="zh-TW" altLang="en-US" sz="2400" dirty="0" smtClean="0">
                <a:latin typeface="+mj-ea"/>
                <a:ea typeface="+mj-ea"/>
              </a:rPr>
              <a:t>籌組團隊與工會團體協商協約</a:t>
            </a:r>
          </a:p>
          <a:p>
            <a:pPr algn="ctr"/>
            <a:endParaRPr lang="zh-TW" altLang="en-US" dirty="0"/>
          </a:p>
        </p:txBody>
      </p:sp>
      <p:cxnSp>
        <p:nvCxnSpPr>
          <p:cNvPr id="10" name="肘形接點 9"/>
          <p:cNvCxnSpPr/>
          <p:nvPr/>
        </p:nvCxnSpPr>
        <p:spPr>
          <a:xfrm rot="16200000" flipH="1">
            <a:off x="1367644" y="2600908"/>
            <a:ext cx="720080" cy="504056"/>
          </a:xfrm>
          <a:prstGeom prst="bentConnector3">
            <a:avLst>
              <a:gd name="adj1" fmla="val 50000"/>
            </a:avLst>
          </a:prstGeom>
          <a:ln w="76200">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12" name="肘形接點 11"/>
          <p:cNvCxnSpPr/>
          <p:nvPr/>
        </p:nvCxnSpPr>
        <p:spPr>
          <a:xfrm rot="5400000">
            <a:off x="827584" y="2564904"/>
            <a:ext cx="720080" cy="576064"/>
          </a:xfrm>
          <a:prstGeom prst="bentConnector3">
            <a:avLst>
              <a:gd name="adj1" fmla="val 50000"/>
            </a:avLst>
          </a:prstGeom>
          <a:ln w="76200">
            <a:headEnd type="none" w="med" len="med"/>
            <a:tailEnd type="triangle" w="med" len="med"/>
          </a:ln>
        </p:spPr>
        <p:style>
          <a:lnRef idx="1">
            <a:schemeClr val="accent1"/>
          </a:lnRef>
          <a:fillRef idx="0">
            <a:schemeClr val="accent1"/>
          </a:fillRef>
          <a:effectRef idx="0">
            <a:schemeClr val="accent1"/>
          </a:effectRef>
          <a:fontRef idx="minor">
            <a:schemeClr val="tx1"/>
          </a:fontRef>
        </p:style>
      </p:cxnSp>
      <p:sp>
        <p:nvSpPr>
          <p:cNvPr id="18" name="圓角矩形 17"/>
          <p:cNvSpPr/>
          <p:nvPr/>
        </p:nvSpPr>
        <p:spPr>
          <a:xfrm>
            <a:off x="1547664" y="3212976"/>
            <a:ext cx="1440160" cy="1008112"/>
          </a:xfrm>
          <a:prstGeom prst="roundRect">
            <a:avLst/>
          </a:prstGeom>
          <a:solidFill>
            <a:schemeClr val="accent6">
              <a:lumMod val="40000"/>
              <a:lumOff val="60000"/>
            </a:schemeClr>
          </a:solidFill>
        </p:spPr>
        <p:style>
          <a:lnRef idx="2">
            <a:schemeClr val="accent6"/>
          </a:lnRef>
          <a:fillRef idx="1">
            <a:schemeClr val="lt1"/>
          </a:fillRef>
          <a:effectRef idx="0">
            <a:schemeClr val="accent6"/>
          </a:effectRef>
          <a:fontRef idx="minor">
            <a:schemeClr val="dk1"/>
          </a:fontRef>
        </p:style>
        <p:txBody>
          <a:bodyPr rtlCol="0" anchor="ctr"/>
          <a:lstStyle/>
          <a:p>
            <a:pPr algn="ctr"/>
            <a:r>
              <a:rPr lang="zh-TW" altLang="en-US" sz="2000" dirty="0" smtClean="0">
                <a:latin typeface="+mj-ea"/>
                <a:ea typeface="+mj-ea"/>
              </a:rPr>
              <a:t>重啟協商或進行勞資爭議</a:t>
            </a:r>
            <a:endParaRPr lang="zh-TW" altLang="en-US" sz="2000" dirty="0">
              <a:latin typeface="+mj-ea"/>
              <a:ea typeface="+mj-ea"/>
            </a:endParaRPr>
          </a:p>
        </p:txBody>
      </p:sp>
      <p:sp>
        <p:nvSpPr>
          <p:cNvPr id="19" name="矩形 18"/>
          <p:cNvSpPr/>
          <p:nvPr/>
        </p:nvSpPr>
        <p:spPr>
          <a:xfrm>
            <a:off x="251520" y="3212976"/>
            <a:ext cx="1152128" cy="720080"/>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zh-TW" altLang="en-US" sz="2000" dirty="0" smtClean="0">
                <a:latin typeface="+mj-ea"/>
                <a:ea typeface="+mj-ea"/>
              </a:rPr>
              <a:t>預擬共識草案</a:t>
            </a:r>
            <a:endParaRPr lang="zh-TW" altLang="en-US" sz="2000" dirty="0">
              <a:latin typeface="+mj-ea"/>
              <a:ea typeface="+mj-ea"/>
            </a:endParaRPr>
          </a:p>
        </p:txBody>
      </p:sp>
      <p:cxnSp>
        <p:nvCxnSpPr>
          <p:cNvPr id="29" name="直線單箭頭接點 28"/>
          <p:cNvCxnSpPr/>
          <p:nvPr/>
        </p:nvCxnSpPr>
        <p:spPr>
          <a:xfrm>
            <a:off x="899592" y="3933056"/>
            <a:ext cx="0" cy="288032"/>
          </a:xfrm>
          <a:prstGeom prst="straightConnector1">
            <a:avLst/>
          </a:prstGeom>
          <a:ln w="57150">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35" name="直線單箭頭接點 34"/>
          <p:cNvCxnSpPr/>
          <p:nvPr/>
        </p:nvCxnSpPr>
        <p:spPr>
          <a:xfrm>
            <a:off x="899592" y="4869160"/>
            <a:ext cx="0" cy="288032"/>
          </a:xfrm>
          <a:prstGeom prst="straightConnector1">
            <a:avLst/>
          </a:prstGeom>
          <a:ln w="57150">
            <a:headEnd type="none" w="med" len="med"/>
            <a:tailEnd type="triangle" w="med" len="med"/>
          </a:ln>
        </p:spPr>
        <p:style>
          <a:lnRef idx="1">
            <a:schemeClr val="accent1"/>
          </a:lnRef>
          <a:fillRef idx="0">
            <a:schemeClr val="accent1"/>
          </a:fillRef>
          <a:effectRef idx="0">
            <a:schemeClr val="accent1"/>
          </a:effectRef>
          <a:fontRef idx="minor">
            <a:schemeClr val="tx1"/>
          </a:fontRef>
        </p:style>
      </p:cxnSp>
      <p:sp>
        <p:nvSpPr>
          <p:cNvPr id="36" name="圓角矩形 35"/>
          <p:cNvSpPr/>
          <p:nvPr/>
        </p:nvSpPr>
        <p:spPr>
          <a:xfrm>
            <a:off x="323528" y="6237312"/>
            <a:ext cx="1224136" cy="504056"/>
          </a:xfrm>
          <a:prstGeom prst="roundRect">
            <a:avLst/>
          </a:prstGeom>
          <a:solidFill>
            <a:schemeClr val="accent2">
              <a:lumMod val="20000"/>
              <a:lumOff val="80000"/>
            </a:schemeClr>
          </a:solidFill>
        </p:spPr>
        <p:style>
          <a:lnRef idx="2">
            <a:schemeClr val="accent6"/>
          </a:lnRef>
          <a:fillRef idx="1">
            <a:schemeClr val="lt1"/>
          </a:fillRef>
          <a:effectRef idx="0">
            <a:schemeClr val="accent6"/>
          </a:effectRef>
          <a:fontRef idx="minor">
            <a:schemeClr val="dk1"/>
          </a:fontRef>
        </p:style>
        <p:txBody>
          <a:bodyPr rtlCol="0" anchor="ctr"/>
          <a:lstStyle/>
          <a:p>
            <a:pPr algn="ctr"/>
            <a:r>
              <a:rPr lang="zh-TW" altLang="en-US" sz="2400" dirty="0" smtClean="0">
                <a:latin typeface="+mj-ea"/>
                <a:ea typeface="+mj-ea"/>
              </a:rPr>
              <a:t>憑辦</a:t>
            </a:r>
            <a:endParaRPr lang="zh-TW" altLang="en-US" sz="2400" dirty="0">
              <a:latin typeface="+mj-ea"/>
              <a:ea typeface="+mj-ea"/>
            </a:endParaRPr>
          </a:p>
        </p:txBody>
      </p:sp>
      <p:cxnSp>
        <p:nvCxnSpPr>
          <p:cNvPr id="37" name="直線單箭頭接點 36"/>
          <p:cNvCxnSpPr/>
          <p:nvPr/>
        </p:nvCxnSpPr>
        <p:spPr>
          <a:xfrm>
            <a:off x="899592" y="5949280"/>
            <a:ext cx="0" cy="288032"/>
          </a:xfrm>
          <a:prstGeom prst="straightConnector1">
            <a:avLst/>
          </a:prstGeom>
          <a:ln w="57150">
            <a:headEnd type="none" w="med" len="med"/>
            <a:tailEnd type="triangle" w="med" len="med"/>
          </a:ln>
        </p:spPr>
        <p:style>
          <a:lnRef idx="1">
            <a:schemeClr val="accent1"/>
          </a:lnRef>
          <a:fillRef idx="0">
            <a:schemeClr val="accent1"/>
          </a:fillRef>
          <a:effectRef idx="0">
            <a:schemeClr val="accent1"/>
          </a:effectRef>
          <a:fontRef idx="minor">
            <a:schemeClr val="tx1"/>
          </a:fontRef>
        </p:style>
      </p:cxnSp>
      <p:sp>
        <p:nvSpPr>
          <p:cNvPr id="38" name="文字方塊 37"/>
          <p:cNvSpPr txBox="1"/>
          <p:nvPr/>
        </p:nvSpPr>
        <p:spPr>
          <a:xfrm>
            <a:off x="1835696" y="2564904"/>
            <a:ext cx="1080120" cy="400110"/>
          </a:xfrm>
          <a:prstGeom prst="rect">
            <a:avLst/>
          </a:prstGeom>
          <a:noFill/>
        </p:spPr>
        <p:txBody>
          <a:bodyPr wrap="square" rtlCol="0">
            <a:spAutoFit/>
          </a:bodyPr>
          <a:lstStyle/>
          <a:p>
            <a:r>
              <a:rPr lang="zh-TW" altLang="en-US" sz="2000" b="1" dirty="0" smtClean="0">
                <a:latin typeface="+mj-ea"/>
                <a:ea typeface="+mj-ea"/>
              </a:rPr>
              <a:t>無共識</a:t>
            </a:r>
            <a:endParaRPr lang="zh-TW" altLang="en-US" sz="2000" b="1" dirty="0">
              <a:latin typeface="+mj-ea"/>
              <a:ea typeface="+mj-ea"/>
            </a:endParaRPr>
          </a:p>
        </p:txBody>
      </p:sp>
      <p:sp>
        <p:nvSpPr>
          <p:cNvPr id="40" name="文字方塊 39"/>
          <p:cNvSpPr txBox="1"/>
          <p:nvPr/>
        </p:nvSpPr>
        <p:spPr>
          <a:xfrm>
            <a:off x="0" y="2564904"/>
            <a:ext cx="1115616" cy="400110"/>
          </a:xfrm>
          <a:prstGeom prst="rect">
            <a:avLst/>
          </a:prstGeom>
          <a:noFill/>
        </p:spPr>
        <p:txBody>
          <a:bodyPr wrap="square" rtlCol="0">
            <a:spAutoFit/>
          </a:bodyPr>
          <a:lstStyle/>
          <a:p>
            <a:r>
              <a:rPr lang="zh-TW" altLang="en-US" sz="2000" b="1" dirty="0" smtClean="0">
                <a:latin typeface="+mj-ea"/>
                <a:ea typeface="+mj-ea"/>
              </a:rPr>
              <a:t>有共識</a:t>
            </a:r>
            <a:endParaRPr lang="zh-TW" altLang="en-US" sz="2000" b="1" dirty="0">
              <a:latin typeface="+mj-ea"/>
              <a:ea typeface="+mj-ea"/>
            </a:endParaRPr>
          </a:p>
        </p:txBody>
      </p:sp>
      <p:cxnSp>
        <p:nvCxnSpPr>
          <p:cNvPr id="42" name="肘形接點 41"/>
          <p:cNvCxnSpPr>
            <a:endCxn id="53" idx="0"/>
          </p:cNvCxnSpPr>
          <p:nvPr/>
        </p:nvCxnSpPr>
        <p:spPr>
          <a:xfrm rot="5400000">
            <a:off x="3725906" y="2726922"/>
            <a:ext cx="864096" cy="684076"/>
          </a:xfrm>
          <a:prstGeom prst="bentConnector3">
            <a:avLst>
              <a:gd name="adj1" fmla="val 50000"/>
            </a:avLst>
          </a:prstGeom>
          <a:ln w="76200">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43" name="肘形接點 42"/>
          <p:cNvCxnSpPr>
            <a:endCxn id="52" idx="0"/>
          </p:cNvCxnSpPr>
          <p:nvPr/>
        </p:nvCxnSpPr>
        <p:spPr>
          <a:xfrm rot="5400000">
            <a:off x="6678234" y="2762926"/>
            <a:ext cx="792088" cy="684076"/>
          </a:xfrm>
          <a:prstGeom prst="bentConnector3">
            <a:avLst>
              <a:gd name="adj1" fmla="val 50000"/>
            </a:avLst>
          </a:prstGeom>
          <a:ln w="76200">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44" name="肘形接點 43"/>
          <p:cNvCxnSpPr/>
          <p:nvPr/>
        </p:nvCxnSpPr>
        <p:spPr>
          <a:xfrm rot="16200000" flipH="1">
            <a:off x="4463988" y="2672916"/>
            <a:ext cx="864096" cy="792088"/>
          </a:xfrm>
          <a:prstGeom prst="bentConnector3">
            <a:avLst>
              <a:gd name="adj1" fmla="val 50000"/>
            </a:avLst>
          </a:prstGeom>
          <a:ln w="76200">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45" name="肘形接點 44"/>
          <p:cNvCxnSpPr/>
          <p:nvPr/>
        </p:nvCxnSpPr>
        <p:spPr>
          <a:xfrm rot="16200000" flipH="1">
            <a:off x="7380312" y="2708920"/>
            <a:ext cx="792088" cy="792088"/>
          </a:xfrm>
          <a:prstGeom prst="bentConnector3">
            <a:avLst>
              <a:gd name="adj1" fmla="val 50000"/>
            </a:avLst>
          </a:prstGeom>
          <a:ln w="76200">
            <a:headEnd type="none" w="med" len="med"/>
            <a:tailEnd type="triangle" w="med" len="med"/>
          </a:ln>
        </p:spPr>
        <p:style>
          <a:lnRef idx="1">
            <a:schemeClr val="accent1"/>
          </a:lnRef>
          <a:fillRef idx="0">
            <a:schemeClr val="accent1"/>
          </a:fillRef>
          <a:effectRef idx="0">
            <a:schemeClr val="accent1"/>
          </a:effectRef>
          <a:fontRef idx="minor">
            <a:schemeClr val="tx1"/>
          </a:fontRef>
        </p:style>
      </p:cxnSp>
      <p:sp>
        <p:nvSpPr>
          <p:cNvPr id="48" name="文字方塊 47"/>
          <p:cNvSpPr txBox="1"/>
          <p:nvPr/>
        </p:nvSpPr>
        <p:spPr>
          <a:xfrm>
            <a:off x="7740352" y="2708920"/>
            <a:ext cx="1080120" cy="400110"/>
          </a:xfrm>
          <a:prstGeom prst="rect">
            <a:avLst/>
          </a:prstGeom>
          <a:noFill/>
        </p:spPr>
        <p:txBody>
          <a:bodyPr wrap="square" rtlCol="0">
            <a:spAutoFit/>
          </a:bodyPr>
          <a:lstStyle/>
          <a:p>
            <a:r>
              <a:rPr lang="zh-TW" altLang="en-US" sz="2000" b="1" dirty="0" smtClean="0">
                <a:latin typeface="+mj-ea"/>
                <a:ea typeface="+mj-ea"/>
              </a:rPr>
              <a:t>無共識</a:t>
            </a:r>
            <a:endParaRPr lang="zh-TW" altLang="en-US" sz="2000" b="1" dirty="0">
              <a:latin typeface="+mj-ea"/>
              <a:ea typeface="+mj-ea"/>
            </a:endParaRPr>
          </a:p>
        </p:txBody>
      </p:sp>
      <p:sp>
        <p:nvSpPr>
          <p:cNvPr id="49" name="文字方塊 48"/>
          <p:cNvSpPr txBox="1"/>
          <p:nvPr/>
        </p:nvSpPr>
        <p:spPr>
          <a:xfrm>
            <a:off x="5004048" y="2708920"/>
            <a:ext cx="1080120" cy="369332"/>
          </a:xfrm>
          <a:prstGeom prst="rect">
            <a:avLst/>
          </a:prstGeom>
          <a:noFill/>
        </p:spPr>
        <p:txBody>
          <a:bodyPr wrap="square" rtlCol="0">
            <a:spAutoFit/>
          </a:bodyPr>
          <a:lstStyle/>
          <a:p>
            <a:r>
              <a:rPr lang="zh-TW" altLang="en-US" b="1" dirty="0" smtClean="0">
                <a:latin typeface="+mj-ea"/>
                <a:ea typeface="+mj-ea"/>
              </a:rPr>
              <a:t>無共識</a:t>
            </a:r>
            <a:endParaRPr lang="zh-TW" altLang="en-US" b="1" dirty="0">
              <a:latin typeface="+mj-ea"/>
              <a:ea typeface="+mj-ea"/>
            </a:endParaRPr>
          </a:p>
        </p:txBody>
      </p:sp>
      <p:sp>
        <p:nvSpPr>
          <p:cNvPr id="50" name="文字方塊 49"/>
          <p:cNvSpPr txBox="1"/>
          <p:nvPr/>
        </p:nvSpPr>
        <p:spPr>
          <a:xfrm>
            <a:off x="6444208" y="2708920"/>
            <a:ext cx="936104" cy="369332"/>
          </a:xfrm>
          <a:prstGeom prst="rect">
            <a:avLst/>
          </a:prstGeom>
          <a:noFill/>
        </p:spPr>
        <p:txBody>
          <a:bodyPr wrap="square" rtlCol="0">
            <a:spAutoFit/>
          </a:bodyPr>
          <a:lstStyle/>
          <a:p>
            <a:r>
              <a:rPr lang="zh-TW" altLang="en-US" b="1" dirty="0" smtClean="0">
                <a:latin typeface="+mj-ea"/>
                <a:ea typeface="+mj-ea"/>
              </a:rPr>
              <a:t>有共識</a:t>
            </a:r>
            <a:endParaRPr lang="zh-TW" altLang="en-US" b="1" dirty="0">
              <a:latin typeface="+mj-ea"/>
              <a:ea typeface="+mj-ea"/>
            </a:endParaRPr>
          </a:p>
        </p:txBody>
      </p:sp>
      <p:sp>
        <p:nvSpPr>
          <p:cNvPr id="51" name="文字方塊 50"/>
          <p:cNvSpPr txBox="1"/>
          <p:nvPr/>
        </p:nvSpPr>
        <p:spPr>
          <a:xfrm>
            <a:off x="3203848" y="2708920"/>
            <a:ext cx="1008112" cy="369332"/>
          </a:xfrm>
          <a:prstGeom prst="rect">
            <a:avLst/>
          </a:prstGeom>
          <a:noFill/>
        </p:spPr>
        <p:txBody>
          <a:bodyPr wrap="square" rtlCol="0">
            <a:spAutoFit/>
          </a:bodyPr>
          <a:lstStyle/>
          <a:p>
            <a:r>
              <a:rPr lang="zh-TW" altLang="en-US" b="1" dirty="0" smtClean="0">
                <a:latin typeface="+mj-ea"/>
                <a:ea typeface="+mj-ea"/>
              </a:rPr>
              <a:t>有共識</a:t>
            </a:r>
            <a:endParaRPr lang="zh-TW" altLang="en-US" b="1" dirty="0">
              <a:latin typeface="+mj-ea"/>
              <a:ea typeface="+mj-ea"/>
            </a:endParaRPr>
          </a:p>
        </p:txBody>
      </p:sp>
      <p:sp>
        <p:nvSpPr>
          <p:cNvPr id="52" name="矩形 51"/>
          <p:cNvSpPr/>
          <p:nvPr/>
        </p:nvSpPr>
        <p:spPr>
          <a:xfrm>
            <a:off x="6084168" y="3501008"/>
            <a:ext cx="1296144" cy="936104"/>
          </a:xfrm>
          <a:prstGeom prst="rect">
            <a:avLst/>
          </a:prstGeom>
          <a:solidFill>
            <a:schemeClr val="accent1">
              <a:lumMod val="20000"/>
              <a:lumOff val="80000"/>
            </a:schemeClr>
          </a:solidFill>
        </p:spPr>
        <p:style>
          <a:lnRef idx="2">
            <a:schemeClr val="accent6"/>
          </a:lnRef>
          <a:fillRef idx="1">
            <a:schemeClr val="lt1"/>
          </a:fillRef>
          <a:effectRef idx="0">
            <a:schemeClr val="accent6"/>
          </a:effectRef>
          <a:fontRef idx="minor">
            <a:schemeClr val="dk1"/>
          </a:fontRef>
        </p:style>
        <p:txBody>
          <a:bodyPr rtlCol="0" anchor="ctr"/>
          <a:lstStyle/>
          <a:p>
            <a:pPr algn="ctr"/>
            <a:r>
              <a:rPr lang="zh-TW" altLang="en-US" sz="2000" dirty="0" smtClean="0">
                <a:latin typeface="+mj-ea"/>
                <a:ea typeface="+mj-ea"/>
              </a:rPr>
              <a:t>與工會</a:t>
            </a:r>
            <a:endParaRPr lang="en-US" altLang="zh-TW" sz="2000" dirty="0" smtClean="0">
              <a:latin typeface="+mj-ea"/>
              <a:ea typeface="+mj-ea"/>
            </a:endParaRPr>
          </a:p>
          <a:p>
            <a:pPr algn="ctr"/>
            <a:r>
              <a:rPr lang="zh-TW" altLang="en-US" sz="2000" dirty="0" smtClean="0">
                <a:latin typeface="+mj-ea"/>
                <a:ea typeface="+mj-ea"/>
              </a:rPr>
              <a:t>簽訂團體協約</a:t>
            </a:r>
            <a:endParaRPr lang="zh-TW" altLang="en-US" sz="2000" dirty="0">
              <a:latin typeface="+mj-ea"/>
              <a:ea typeface="+mj-ea"/>
            </a:endParaRPr>
          </a:p>
        </p:txBody>
      </p:sp>
      <p:sp>
        <p:nvSpPr>
          <p:cNvPr id="53" name="矩形 52"/>
          <p:cNvSpPr/>
          <p:nvPr/>
        </p:nvSpPr>
        <p:spPr>
          <a:xfrm>
            <a:off x="3131840" y="3501008"/>
            <a:ext cx="1368152" cy="936104"/>
          </a:xfrm>
          <a:prstGeom prst="rect">
            <a:avLst/>
          </a:prstGeom>
          <a:solidFill>
            <a:schemeClr val="accent1">
              <a:lumMod val="20000"/>
              <a:lumOff val="80000"/>
            </a:schemeClr>
          </a:solidFill>
        </p:spPr>
        <p:style>
          <a:lnRef idx="2">
            <a:schemeClr val="accent6"/>
          </a:lnRef>
          <a:fillRef idx="1">
            <a:schemeClr val="lt1"/>
          </a:fillRef>
          <a:effectRef idx="0">
            <a:schemeClr val="accent6"/>
          </a:effectRef>
          <a:fontRef idx="minor">
            <a:schemeClr val="dk1"/>
          </a:fontRef>
        </p:style>
        <p:txBody>
          <a:bodyPr rtlCol="0" anchor="ctr"/>
          <a:lstStyle/>
          <a:p>
            <a:pPr algn="ctr"/>
            <a:r>
              <a:rPr lang="zh-TW" altLang="en-US" sz="2000" dirty="0" smtClean="0">
                <a:latin typeface="+mj-ea"/>
                <a:ea typeface="+mj-ea"/>
              </a:rPr>
              <a:t>與工會</a:t>
            </a:r>
            <a:endParaRPr lang="en-US" altLang="zh-TW" sz="2000" dirty="0" smtClean="0">
              <a:latin typeface="+mj-ea"/>
              <a:ea typeface="+mj-ea"/>
            </a:endParaRPr>
          </a:p>
          <a:p>
            <a:pPr algn="ctr"/>
            <a:r>
              <a:rPr lang="zh-TW" altLang="en-US" sz="2000" dirty="0" smtClean="0">
                <a:latin typeface="+mj-ea"/>
                <a:ea typeface="+mj-ea"/>
              </a:rPr>
              <a:t>簽訂團體協約</a:t>
            </a:r>
            <a:endParaRPr lang="zh-TW" altLang="en-US" sz="2000" dirty="0">
              <a:latin typeface="+mj-ea"/>
              <a:ea typeface="+mj-ea"/>
            </a:endParaRPr>
          </a:p>
        </p:txBody>
      </p:sp>
      <p:sp>
        <p:nvSpPr>
          <p:cNvPr id="54" name="圓角矩形 53"/>
          <p:cNvSpPr/>
          <p:nvPr/>
        </p:nvSpPr>
        <p:spPr>
          <a:xfrm>
            <a:off x="7596336" y="3501008"/>
            <a:ext cx="1368152" cy="936104"/>
          </a:xfrm>
          <a:prstGeom prst="roundRect">
            <a:avLst/>
          </a:prstGeom>
          <a:solidFill>
            <a:schemeClr val="accent6">
              <a:lumMod val="40000"/>
              <a:lumOff val="60000"/>
            </a:schemeClr>
          </a:solidFill>
        </p:spPr>
        <p:style>
          <a:lnRef idx="2">
            <a:schemeClr val="accent6"/>
          </a:lnRef>
          <a:fillRef idx="1">
            <a:schemeClr val="lt1"/>
          </a:fillRef>
          <a:effectRef idx="0">
            <a:schemeClr val="accent6"/>
          </a:effectRef>
          <a:fontRef idx="minor">
            <a:schemeClr val="dk1"/>
          </a:fontRef>
        </p:style>
        <p:txBody>
          <a:bodyPr rtlCol="0" anchor="ctr"/>
          <a:lstStyle/>
          <a:p>
            <a:pPr algn="ctr"/>
            <a:r>
              <a:rPr lang="zh-TW" altLang="en-US" sz="2000" dirty="0" smtClean="0">
                <a:latin typeface="+mj-ea"/>
                <a:ea typeface="+mj-ea"/>
              </a:rPr>
              <a:t>重啟協商或進行勞資爭議</a:t>
            </a:r>
            <a:endParaRPr lang="zh-TW" altLang="en-US" sz="2000" dirty="0">
              <a:latin typeface="+mj-ea"/>
              <a:ea typeface="+mj-ea"/>
            </a:endParaRPr>
          </a:p>
        </p:txBody>
      </p:sp>
      <p:sp>
        <p:nvSpPr>
          <p:cNvPr id="55" name="圓角矩形 54"/>
          <p:cNvSpPr/>
          <p:nvPr/>
        </p:nvSpPr>
        <p:spPr>
          <a:xfrm>
            <a:off x="4572000" y="3501008"/>
            <a:ext cx="1440160" cy="936104"/>
          </a:xfrm>
          <a:prstGeom prst="roundRect">
            <a:avLst/>
          </a:prstGeom>
          <a:solidFill>
            <a:schemeClr val="accent6">
              <a:lumMod val="40000"/>
              <a:lumOff val="60000"/>
            </a:schemeClr>
          </a:solidFill>
        </p:spPr>
        <p:style>
          <a:lnRef idx="2">
            <a:schemeClr val="accent6"/>
          </a:lnRef>
          <a:fillRef idx="1">
            <a:schemeClr val="lt1"/>
          </a:fillRef>
          <a:effectRef idx="0">
            <a:schemeClr val="accent6"/>
          </a:effectRef>
          <a:fontRef idx="minor">
            <a:schemeClr val="dk1"/>
          </a:fontRef>
        </p:style>
        <p:txBody>
          <a:bodyPr rtlCol="0" anchor="ctr"/>
          <a:lstStyle/>
          <a:p>
            <a:pPr algn="ctr"/>
            <a:r>
              <a:rPr lang="zh-TW" altLang="en-US" sz="2000" dirty="0" smtClean="0">
                <a:latin typeface="+mj-ea"/>
              </a:rPr>
              <a:t>重啟協商或進行勞資爭議</a:t>
            </a:r>
            <a:endParaRPr lang="zh-TW" altLang="en-US" sz="2000" dirty="0">
              <a:latin typeface="+mj-ea"/>
            </a:endParaRPr>
          </a:p>
        </p:txBody>
      </p:sp>
      <p:cxnSp>
        <p:nvCxnSpPr>
          <p:cNvPr id="60" name="直線單箭頭接點 59"/>
          <p:cNvCxnSpPr/>
          <p:nvPr/>
        </p:nvCxnSpPr>
        <p:spPr>
          <a:xfrm>
            <a:off x="3851920" y="4437112"/>
            <a:ext cx="0" cy="360040"/>
          </a:xfrm>
          <a:prstGeom prst="straightConnector1">
            <a:avLst/>
          </a:prstGeom>
          <a:ln w="76200">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61" name="直線單箭頭接點 60"/>
          <p:cNvCxnSpPr/>
          <p:nvPr/>
        </p:nvCxnSpPr>
        <p:spPr>
          <a:xfrm>
            <a:off x="6804248" y="4437112"/>
            <a:ext cx="0" cy="360040"/>
          </a:xfrm>
          <a:prstGeom prst="straightConnector1">
            <a:avLst/>
          </a:prstGeom>
          <a:ln w="76200">
            <a:headEnd type="none" w="med" len="med"/>
            <a:tailEnd type="triangle" w="med" len="med"/>
          </a:ln>
        </p:spPr>
        <p:style>
          <a:lnRef idx="1">
            <a:schemeClr val="accent1"/>
          </a:lnRef>
          <a:fillRef idx="0">
            <a:schemeClr val="accent1"/>
          </a:fillRef>
          <a:effectRef idx="0">
            <a:schemeClr val="accent1"/>
          </a:effectRef>
          <a:fontRef idx="minor">
            <a:schemeClr val="tx1"/>
          </a:fontRef>
        </p:style>
      </p:cxnSp>
      <p:sp>
        <p:nvSpPr>
          <p:cNvPr id="62" name="圓角矩形 61"/>
          <p:cNvSpPr/>
          <p:nvPr/>
        </p:nvSpPr>
        <p:spPr>
          <a:xfrm>
            <a:off x="3275856" y="4797152"/>
            <a:ext cx="1152128" cy="576064"/>
          </a:xfrm>
          <a:prstGeom prst="roundRect">
            <a:avLst/>
          </a:prstGeom>
          <a:solidFill>
            <a:schemeClr val="accent2">
              <a:lumMod val="20000"/>
              <a:lumOff val="80000"/>
            </a:schemeClr>
          </a:solidFill>
        </p:spPr>
        <p:style>
          <a:lnRef idx="2">
            <a:schemeClr val="accent6"/>
          </a:lnRef>
          <a:fillRef idx="1">
            <a:schemeClr val="lt1"/>
          </a:fillRef>
          <a:effectRef idx="0">
            <a:schemeClr val="accent6"/>
          </a:effectRef>
          <a:fontRef idx="minor">
            <a:schemeClr val="dk1"/>
          </a:fontRef>
        </p:style>
        <p:txBody>
          <a:bodyPr rtlCol="0" anchor="ctr"/>
          <a:lstStyle/>
          <a:p>
            <a:pPr algn="ctr"/>
            <a:r>
              <a:rPr lang="zh-TW" altLang="en-US" sz="2400" dirty="0" smtClean="0">
                <a:latin typeface="+mj-ea"/>
                <a:ea typeface="+mj-ea"/>
              </a:rPr>
              <a:t>憑辦</a:t>
            </a:r>
            <a:endParaRPr lang="zh-TW" altLang="en-US" sz="2400" dirty="0">
              <a:latin typeface="+mj-ea"/>
              <a:ea typeface="+mj-ea"/>
            </a:endParaRPr>
          </a:p>
        </p:txBody>
      </p:sp>
      <p:sp>
        <p:nvSpPr>
          <p:cNvPr id="63" name="圓角矩形 62"/>
          <p:cNvSpPr/>
          <p:nvPr/>
        </p:nvSpPr>
        <p:spPr>
          <a:xfrm>
            <a:off x="6228184" y="4797152"/>
            <a:ext cx="1224136" cy="576064"/>
          </a:xfrm>
          <a:prstGeom prst="roundRect">
            <a:avLst/>
          </a:prstGeom>
          <a:solidFill>
            <a:schemeClr val="accent2">
              <a:lumMod val="20000"/>
              <a:lumOff val="80000"/>
            </a:schemeClr>
          </a:solidFill>
        </p:spPr>
        <p:style>
          <a:lnRef idx="2">
            <a:schemeClr val="accent6"/>
          </a:lnRef>
          <a:fillRef idx="1">
            <a:schemeClr val="lt1"/>
          </a:fillRef>
          <a:effectRef idx="0">
            <a:schemeClr val="accent6"/>
          </a:effectRef>
          <a:fontRef idx="minor">
            <a:schemeClr val="dk1"/>
          </a:fontRef>
        </p:style>
        <p:txBody>
          <a:bodyPr rtlCol="0" anchor="ctr"/>
          <a:lstStyle/>
          <a:p>
            <a:pPr algn="ctr"/>
            <a:r>
              <a:rPr lang="zh-TW" altLang="en-US" sz="2400" dirty="0" smtClean="0">
                <a:latin typeface="+mj-ea"/>
                <a:ea typeface="+mj-ea"/>
              </a:rPr>
              <a:t>憑辦</a:t>
            </a:r>
            <a:endParaRPr lang="zh-TW" altLang="en-US" sz="2400" dirty="0">
              <a:latin typeface="+mj-ea"/>
              <a:ea typeface="+mj-ea"/>
            </a:endParaRPr>
          </a:p>
        </p:txBody>
      </p:sp>
      <p:sp>
        <p:nvSpPr>
          <p:cNvPr id="72" name="文字方塊 71"/>
          <p:cNvSpPr txBox="1"/>
          <p:nvPr/>
        </p:nvSpPr>
        <p:spPr>
          <a:xfrm>
            <a:off x="755576" y="1412776"/>
            <a:ext cx="1656184" cy="523220"/>
          </a:xfrm>
          <a:prstGeom prst="rect">
            <a:avLst/>
          </a:prstGeom>
          <a:noFill/>
        </p:spPr>
        <p:txBody>
          <a:bodyPr wrap="square" rtlCol="0">
            <a:spAutoFit/>
          </a:bodyPr>
          <a:lstStyle/>
          <a:p>
            <a:r>
              <a:rPr lang="zh-TW" altLang="en-US" sz="2800" b="1" dirty="0" smtClean="0">
                <a:latin typeface="+mj-ea"/>
                <a:ea typeface="+mj-ea"/>
              </a:rPr>
              <a:t>學校權責</a:t>
            </a:r>
            <a:endParaRPr lang="zh-TW" altLang="en-US" sz="2800" b="1" dirty="0">
              <a:latin typeface="+mj-ea"/>
              <a:ea typeface="+mj-ea"/>
            </a:endParaRPr>
          </a:p>
        </p:txBody>
      </p:sp>
      <p:sp>
        <p:nvSpPr>
          <p:cNvPr id="73" name="文字方塊 72"/>
          <p:cNvSpPr txBox="1"/>
          <p:nvPr/>
        </p:nvSpPr>
        <p:spPr>
          <a:xfrm>
            <a:off x="3419872" y="1484784"/>
            <a:ext cx="2520280" cy="523220"/>
          </a:xfrm>
          <a:prstGeom prst="rect">
            <a:avLst/>
          </a:prstGeom>
          <a:noFill/>
        </p:spPr>
        <p:txBody>
          <a:bodyPr wrap="square" rtlCol="0">
            <a:spAutoFit/>
          </a:bodyPr>
          <a:lstStyle/>
          <a:p>
            <a:r>
              <a:rPr lang="zh-TW" altLang="en-US" sz="2800" b="1" dirty="0" smtClean="0">
                <a:latin typeface="+mj-ea"/>
                <a:ea typeface="+mj-ea"/>
              </a:rPr>
              <a:t>地方政府權責</a:t>
            </a:r>
            <a:endParaRPr lang="zh-TW" altLang="en-US" sz="2800" b="1" dirty="0">
              <a:latin typeface="+mj-ea"/>
              <a:ea typeface="+mj-ea"/>
            </a:endParaRPr>
          </a:p>
        </p:txBody>
      </p:sp>
      <p:sp>
        <p:nvSpPr>
          <p:cNvPr id="74" name="矩形 73"/>
          <p:cNvSpPr/>
          <p:nvPr/>
        </p:nvSpPr>
        <p:spPr>
          <a:xfrm>
            <a:off x="6588224" y="1412776"/>
            <a:ext cx="2304256" cy="523220"/>
          </a:xfrm>
          <a:prstGeom prst="rect">
            <a:avLst/>
          </a:prstGeom>
        </p:spPr>
        <p:txBody>
          <a:bodyPr wrap="square">
            <a:spAutoFit/>
          </a:bodyPr>
          <a:lstStyle/>
          <a:p>
            <a:r>
              <a:rPr lang="zh-TW" altLang="en-US" sz="2800" b="1" dirty="0" smtClean="0">
                <a:latin typeface="+mj-ea"/>
                <a:ea typeface="+mj-ea"/>
              </a:rPr>
              <a:t>教育部權責</a:t>
            </a:r>
            <a:endParaRPr lang="zh-TW" altLang="en-US" sz="2800" b="1" dirty="0">
              <a:latin typeface="+mj-ea"/>
              <a:ea typeface="+mj-ea"/>
            </a:endParaRPr>
          </a:p>
        </p:txBody>
      </p:sp>
      <p:sp>
        <p:nvSpPr>
          <p:cNvPr id="109" name="圓角矩形 108"/>
          <p:cNvSpPr/>
          <p:nvPr/>
        </p:nvSpPr>
        <p:spPr>
          <a:xfrm>
            <a:off x="251520" y="4221088"/>
            <a:ext cx="1296144" cy="720080"/>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zh-TW" altLang="en-US" sz="2000" dirty="0" smtClean="0">
                <a:latin typeface="+mj-ea"/>
                <a:ea typeface="+mj-ea"/>
              </a:rPr>
              <a:t>報地方政府核可</a:t>
            </a:r>
            <a:endParaRPr lang="zh-TW" altLang="en-US" sz="2000" dirty="0">
              <a:latin typeface="+mj-ea"/>
              <a:ea typeface="+mj-ea"/>
            </a:endParaRPr>
          </a:p>
        </p:txBody>
      </p:sp>
      <p:sp>
        <p:nvSpPr>
          <p:cNvPr id="5" name="圓角矩形 4"/>
          <p:cNvSpPr/>
          <p:nvPr/>
        </p:nvSpPr>
        <p:spPr>
          <a:xfrm>
            <a:off x="395536" y="1916832"/>
            <a:ext cx="2160240" cy="648072"/>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zh-TW" altLang="en-US" b="1" dirty="0" smtClean="0">
                <a:latin typeface="+mj-ea"/>
                <a:ea typeface="+mj-ea"/>
              </a:rPr>
              <a:t>學校</a:t>
            </a:r>
            <a:r>
              <a:rPr lang="zh-TW" altLang="en-US" dirty="0" smtClean="0">
                <a:latin typeface="+mj-ea"/>
                <a:ea typeface="+mj-ea"/>
              </a:rPr>
              <a:t>籌組團隊與工會團體協商協約</a:t>
            </a:r>
            <a:endParaRPr lang="zh-TW" altLang="en-US" dirty="0">
              <a:latin typeface="+mj-ea"/>
              <a:ea typeface="+mj-ea"/>
            </a:endParaRPr>
          </a:p>
        </p:txBody>
      </p:sp>
      <p:sp>
        <p:nvSpPr>
          <p:cNvPr id="21" name="矩形 20"/>
          <p:cNvSpPr/>
          <p:nvPr/>
        </p:nvSpPr>
        <p:spPr>
          <a:xfrm>
            <a:off x="323528" y="5157192"/>
            <a:ext cx="1152128" cy="864096"/>
          </a:xfrm>
          <a:prstGeom prst="rect">
            <a:avLst/>
          </a:prstGeom>
          <a:solidFill>
            <a:schemeClr val="accent1">
              <a:lumMod val="20000"/>
              <a:lumOff val="80000"/>
            </a:schemeClr>
          </a:solidFill>
        </p:spPr>
        <p:style>
          <a:lnRef idx="2">
            <a:schemeClr val="accent6"/>
          </a:lnRef>
          <a:fillRef idx="1">
            <a:schemeClr val="lt1"/>
          </a:fillRef>
          <a:effectRef idx="0">
            <a:schemeClr val="accent6"/>
          </a:effectRef>
          <a:fontRef idx="minor">
            <a:schemeClr val="dk1"/>
          </a:fontRef>
        </p:style>
        <p:txBody>
          <a:bodyPr rtlCol="0" anchor="ctr"/>
          <a:lstStyle/>
          <a:p>
            <a:pPr algn="ctr"/>
            <a:r>
              <a:rPr lang="zh-TW" altLang="en-US" sz="2000" dirty="0" smtClean="0">
                <a:latin typeface="+mj-ea"/>
                <a:ea typeface="+mj-ea"/>
              </a:rPr>
              <a:t>與工會</a:t>
            </a:r>
            <a:endParaRPr lang="en-US" altLang="zh-TW" sz="2000" dirty="0" smtClean="0">
              <a:latin typeface="+mj-ea"/>
              <a:ea typeface="+mj-ea"/>
            </a:endParaRPr>
          </a:p>
          <a:p>
            <a:pPr algn="ctr"/>
            <a:r>
              <a:rPr lang="zh-TW" altLang="en-US" sz="2000" dirty="0" smtClean="0">
                <a:latin typeface="+mj-ea"/>
                <a:ea typeface="+mj-ea"/>
              </a:rPr>
              <a:t>簽訂團體協約</a:t>
            </a:r>
            <a:endParaRPr lang="zh-TW" altLang="en-US" sz="2000" dirty="0">
              <a:latin typeface="+mj-ea"/>
              <a:ea typeface="+mj-ea"/>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b="1" dirty="0" smtClean="0"/>
              <a:t>二、課程與教學</a:t>
            </a:r>
            <a:endParaRPr lang="zh-TW" altLang="en-US" b="1" dirty="0"/>
          </a:p>
        </p:txBody>
      </p:sp>
      <p:sp>
        <p:nvSpPr>
          <p:cNvPr id="3" name="內容版面配置區 2"/>
          <p:cNvSpPr>
            <a:spLocks noGrp="1"/>
          </p:cNvSpPr>
          <p:nvPr>
            <p:ph sz="quarter" idx="1"/>
          </p:nvPr>
        </p:nvSpPr>
        <p:spPr/>
        <p:txBody>
          <a:bodyPr>
            <a:noAutofit/>
          </a:bodyPr>
          <a:lstStyle/>
          <a:p>
            <a:r>
              <a:rPr lang="en-US" altLang="zh-TW" sz="3200" dirty="0">
                <a:latin typeface="+mj-ea"/>
                <a:ea typeface="+mj-ea"/>
              </a:rPr>
              <a:t>21</a:t>
            </a:r>
            <a:r>
              <a:rPr lang="zh-TW" altLang="zh-TW" sz="3200" dirty="0">
                <a:latin typeface="+mj-ea"/>
                <a:ea typeface="+mj-ea"/>
              </a:rPr>
              <a:t>世紀的人才培育首重培育具有</a:t>
            </a:r>
            <a:r>
              <a:rPr lang="en-US" altLang="zh-TW" sz="3200" dirty="0">
                <a:latin typeface="+mj-ea"/>
                <a:ea typeface="+mj-ea"/>
              </a:rPr>
              <a:t>4C</a:t>
            </a:r>
            <a:r>
              <a:rPr lang="zh-TW" altLang="zh-TW" sz="3200" dirty="0">
                <a:latin typeface="+mj-ea"/>
                <a:ea typeface="+mj-ea"/>
              </a:rPr>
              <a:t>（嚴謹思考、問題解決、溝通與合作創造力）能力的未來</a:t>
            </a:r>
            <a:r>
              <a:rPr lang="zh-TW" altLang="zh-TW" sz="3200" dirty="0" smtClean="0">
                <a:latin typeface="+mj-ea"/>
                <a:ea typeface="+mj-ea"/>
              </a:rPr>
              <a:t>人才</a:t>
            </a:r>
            <a:r>
              <a:rPr lang="zh-TW" altLang="en-US" sz="3200" dirty="0" smtClean="0">
                <a:latin typeface="+mj-ea"/>
                <a:ea typeface="+mj-ea"/>
              </a:rPr>
              <a:t>。</a:t>
            </a:r>
            <a:r>
              <a:rPr lang="zh-TW" altLang="zh-TW" sz="3200" dirty="0">
                <a:latin typeface="+mj-ea"/>
                <a:ea typeface="+mj-ea"/>
              </a:rPr>
              <a:t>教師是關鍵。我們期待透過具有美感的學校、 教學精進的教師、能合作解決問題的學生、卓越教學的師資培育大學來達到培育新世代國民的目標</a:t>
            </a:r>
            <a:r>
              <a:rPr lang="zh-TW" altLang="zh-TW" sz="3200" dirty="0" smtClean="0">
                <a:latin typeface="+mj-ea"/>
                <a:ea typeface="+mj-ea"/>
              </a:rPr>
              <a:t>。</a:t>
            </a:r>
            <a:endParaRPr lang="en-US" altLang="zh-TW" sz="3200" dirty="0" smtClean="0">
              <a:latin typeface="+mj-ea"/>
              <a:ea typeface="+mj-ea"/>
            </a:endParaRPr>
          </a:p>
          <a:p>
            <a:r>
              <a:rPr lang="zh-TW" altLang="zh-TW" sz="3200" dirty="0">
                <a:latin typeface="+mj-ea"/>
                <a:ea typeface="+mj-ea"/>
              </a:rPr>
              <a:t>教學的主體在於學生</a:t>
            </a:r>
            <a:r>
              <a:rPr lang="zh-TW" altLang="zh-TW" sz="3200" dirty="0" smtClean="0">
                <a:latin typeface="+mj-ea"/>
                <a:ea typeface="+mj-ea"/>
              </a:rPr>
              <a:t>，必須</a:t>
            </a:r>
            <a:r>
              <a:rPr lang="zh-TW" altLang="zh-TW" sz="3200" dirty="0">
                <a:latin typeface="+mj-ea"/>
                <a:ea typeface="+mj-ea"/>
              </a:rPr>
              <a:t>以能夠激勵學生有效學習為優先</a:t>
            </a:r>
            <a:r>
              <a:rPr lang="zh-TW" altLang="zh-TW" sz="3200" dirty="0" smtClean="0">
                <a:latin typeface="+mj-ea"/>
                <a:ea typeface="+mj-ea"/>
              </a:rPr>
              <a:t>考量</a:t>
            </a:r>
            <a:r>
              <a:rPr lang="zh-TW" altLang="en-US" sz="3200" dirty="0" smtClean="0">
                <a:latin typeface="+mj-ea"/>
                <a:ea typeface="+mj-ea"/>
              </a:rPr>
              <a:t>；</a:t>
            </a:r>
            <a:r>
              <a:rPr lang="zh-TW" altLang="zh-TW" sz="3200" dirty="0" smtClean="0">
                <a:latin typeface="+mj-ea"/>
                <a:ea typeface="+mj-ea"/>
              </a:rPr>
              <a:t>忽略</a:t>
            </a:r>
            <a:r>
              <a:rPr lang="zh-TW" altLang="zh-TW" sz="3200" dirty="0">
                <a:latin typeface="+mj-ea"/>
                <a:ea typeface="+mj-ea"/>
              </a:rPr>
              <a:t>學生學習需求差異性，導致學生學習效果有限。</a:t>
            </a:r>
            <a:endParaRPr lang="zh-TW" altLang="en-US" sz="3200" dirty="0">
              <a:latin typeface="+mj-ea"/>
              <a:ea typeface="+mj-ea"/>
            </a:endParaRP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b="1" dirty="0" smtClean="0"/>
              <a:t>結語</a:t>
            </a:r>
            <a:endParaRPr lang="zh-TW" altLang="en-US" b="1" dirty="0"/>
          </a:p>
        </p:txBody>
      </p:sp>
      <p:sp>
        <p:nvSpPr>
          <p:cNvPr id="3" name="內容版面配置區 2"/>
          <p:cNvSpPr>
            <a:spLocks noGrp="1"/>
          </p:cNvSpPr>
          <p:nvPr>
            <p:ph sz="quarter" idx="1"/>
          </p:nvPr>
        </p:nvSpPr>
        <p:spPr>
          <a:xfrm>
            <a:off x="640080" y="1556792"/>
            <a:ext cx="8503920" cy="2261992"/>
          </a:xfrm>
        </p:spPr>
        <p:style>
          <a:lnRef idx="2">
            <a:schemeClr val="accent4"/>
          </a:lnRef>
          <a:fillRef idx="1">
            <a:schemeClr val="lt1"/>
          </a:fillRef>
          <a:effectRef idx="0">
            <a:schemeClr val="accent4"/>
          </a:effectRef>
          <a:fontRef idx="minor">
            <a:schemeClr val="dk1"/>
          </a:fontRef>
        </p:style>
        <p:txBody>
          <a:bodyPr/>
          <a:lstStyle/>
          <a:p>
            <a:pPr algn="ctr"/>
            <a:r>
              <a:rPr lang="zh-TW" altLang="en-US" sz="3200" dirty="0" smtClean="0">
                <a:solidFill>
                  <a:srgbClr val="002060"/>
                </a:solidFill>
                <a:latin typeface="標楷體" pitchFamily="65" charset="-120"/>
                <a:ea typeface="標楷體" pitchFamily="65" charset="-120"/>
              </a:rPr>
              <a:t>教育不能立竿見影，卻是孩子成功的機會</a:t>
            </a:r>
            <a:endParaRPr lang="en-US" altLang="zh-TW" sz="3200" dirty="0" smtClean="0">
              <a:solidFill>
                <a:srgbClr val="002060"/>
              </a:solidFill>
              <a:latin typeface="標楷體" pitchFamily="65" charset="-120"/>
              <a:ea typeface="標楷體" pitchFamily="65" charset="-120"/>
            </a:endParaRPr>
          </a:p>
          <a:p>
            <a:pPr algn="ctr"/>
            <a:endParaRPr lang="en-US" altLang="zh-TW" sz="3200" dirty="0" smtClean="0">
              <a:solidFill>
                <a:srgbClr val="002060"/>
              </a:solidFill>
              <a:latin typeface="標楷體" pitchFamily="65" charset="-120"/>
              <a:ea typeface="標楷體" pitchFamily="65" charset="-120"/>
            </a:endParaRPr>
          </a:p>
          <a:p>
            <a:pPr algn="ctr"/>
            <a:r>
              <a:rPr lang="zh-TW" altLang="en-US" sz="3200" dirty="0" smtClean="0">
                <a:solidFill>
                  <a:srgbClr val="002060"/>
                </a:solidFill>
                <a:latin typeface="標楷體" pitchFamily="65" charset="-120"/>
                <a:ea typeface="標楷體" pitchFamily="65" charset="-120"/>
              </a:rPr>
              <a:t>善盡園丁職責，杏壇流芳成就職涯使命</a:t>
            </a:r>
            <a:endParaRPr lang="en-US" altLang="zh-TW" sz="3200" dirty="0" smtClean="0">
              <a:solidFill>
                <a:srgbClr val="002060"/>
              </a:solidFill>
              <a:latin typeface="標楷體" pitchFamily="65" charset="-120"/>
              <a:ea typeface="標楷體" pitchFamily="65" charset="-120"/>
            </a:endParaRPr>
          </a:p>
          <a:p>
            <a:endParaRPr lang="en-US" altLang="zh-TW" dirty="0" smtClean="0"/>
          </a:p>
          <a:p>
            <a:endParaRPr lang="en-US" altLang="zh-TW" dirty="0" smtClean="0"/>
          </a:p>
          <a:p>
            <a:endParaRPr lang="en-US" altLang="zh-TW" dirty="0" smtClean="0"/>
          </a:p>
          <a:p>
            <a:pPr>
              <a:buNone/>
            </a:pPr>
            <a:endParaRPr lang="zh-TW" altLang="en-US" dirty="0"/>
          </a:p>
        </p:txBody>
      </p:sp>
      <p:sp>
        <p:nvSpPr>
          <p:cNvPr id="4" name="矩形 3"/>
          <p:cNvSpPr/>
          <p:nvPr/>
        </p:nvSpPr>
        <p:spPr>
          <a:xfrm>
            <a:off x="2411760" y="4221088"/>
            <a:ext cx="4339650" cy="1754326"/>
          </a:xfrm>
          <a:prstGeom prst="rect">
            <a:avLst/>
          </a:prstGeom>
          <a:noFill/>
        </p:spPr>
        <p:txBody>
          <a:bodyPr wrap="none" lIns="91440" tIns="45720" rIns="91440" bIns="45720">
            <a:spAutoFit/>
          </a:bodyPr>
          <a:lstStyle/>
          <a:p>
            <a:pPr algn="ctr"/>
            <a:r>
              <a:rPr lang="zh-TW" altLang="en-US" sz="5400" b="1" cap="none" spc="0" dirty="0" smtClean="0">
                <a:ln w="31550" cmpd="sng">
                  <a:gradFill>
                    <a:gsLst>
                      <a:gs pos="25000">
                        <a:schemeClr val="accent1">
                          <a:shade val="25000"/>
                          <a:satMod val="190000"/>
                        </a:schemeClr>
                      </a:gs>
                      <a:gs pos="80000">
                        <a:schemeClr val="accent1">
                          <a:tint val="75000"/>
                          <a:satMod val="190000"/>
                        </a:schemeClr>
                      </a:gs>
                    </a:gsLst>
                    <a:lin ang="5400000"/>
                  </a:gradFill>
                  <a:prstDash val="solid"/>
                </a:ln>
                <a:solidFill>
                  <a:srgbClr val="FFFFFF"/>
                </a:solidFill>
                <a:effectLst>
                  <a:outerShdw blurRad="41275" dist="12700" dir="12000000" algn="tl" rotWithShape="0">
                    <a:srgbClr val="000000">
                      <a:alpha val="40000"/>
                    </a:srgbClr>
                  </a:outerShdw>
                </a:effectLst>
              </a:rPr>
              <a:t>祝福各位同仁</a:t>
            </a:r>
            <a:endParaRPr lang="en-US" altLang="zh-TW" sz="5400" b="1" cap="none" spc="0" dirty="0" smtClean="0">
              <a:ln w="31550" cmpd="sng">
                <a:gradFill>
                  <a:gsLst>
                    <a:gs pos="25000">
                      <a:schemeClr val="accent1">
                        <a:shade val="25000"/>
                        <a:satMod val="190000"/>
                      </a:schemeClr>
                    </a:gs>
                    <a:gs pos="80000">
                      <a:schemeClr val="accent1">
                        <a:tint val="75000"/>
                        <a:satMod val="190000"/>
                      </a:schemeClr>
                    </a:gs>
                  </a:gsLst>
                  <a:lin ang="5400000"/>
                </a:gradFill>
                <a:prstDash val="solid"/>
              </a:ln>
              <a:solidFill>
                <a:srgbClr val="FFFFFF"/>
              </a:solidFill>
              <a:effectLst>
                <a:outerShdw blurRad="41275" dist="12700" dir="12000000" algn="tl" rotWithShape="0">
                  <a:srgbClr val="000000">
                    <a:alpha val="40000"/>
                  </a:srgbClr>
                </a:outerShdw>
              </a:effectLst>
            </a:endParaRPr>
          </a:p>
          <a:p>
            <a:pPr algn="ctr"/>
            <a:r>
              <a:rPr lang="zh-TW" altLang="en-US" sz="5400" b="1" dirty="0" smtClean="0">
                <a:ln w="31550" cmpd="sng">
                  <a:gradFill>
                    <a:gsLst>
                      <a:gs pos="25000">
                        <a:schemeClr val="accent1">
                          <a:shade val="25000"/>
                          <a:satMod val="190000"/>
                        </a:schemeClr>
                      </a:gs>
                      <a:gs pos="80000">
                        <a:schemeClr val="accent1">
                          <a:tint val="75000"/>
                          <a:satMod val="190000"/>
                        </a:schemeClr>
                      </a:gs>
                    </a:gsLst>
                    <a:lin ang="5400000"/>
                  </a:gradFill>
                  <a:prstDash val="solid"/>
                </a:ln>
                <a:solidFill>
                  <a:srgbClr val="FFFFFF"/>
                </a:solidFill>
                <a:effectLst>
                  <a:outerShdw blurRad="41275" dist="12700" dir="12000000" algn="tl" rotWithShape="0">
                    <a:srgbClr val="000000">
                      <a:alpha val="40000"/>
                    </a:srgbClr>
                  </a:outerShdw>
                </a:effectLst>
              </a:rPr>
              <a:t>新年快樂</a:t>
            </a:r>
            <a:endParaRPr lang="zh-TW" altLang="en-US" sz="5400" b="1" cap="none" spc="0" dirty="0">
              <a:ln w="31550" cmpd="sng">
                <a:gradFill>
                  <a:gsLst>
                    <a:gs pos="25000">
                      <a:schemeClr val="accent1">
                        <a:shade val="25000"/>
                        <a:satMod val="190000"/>
                      </a:schemeClr>
                    </a:gs>
                    <a:gs pos="80000">
                      <a:schemeClr val="accent1">
                        <a:tint val="75000"/>
                        <a:satMod val="190000"/>
                      </a:schemeClr>
                    </a:gs>
                  </a:gsLst>
                  <a:lin ang="5400000"/>
                </a:gradFill>
                <a:prstDash val="solid"/>
              </a:ln>
              <a:solidFill>
                <a:srgbClr val="FFFFFF"/>
              </a:solidFill>
              <a:effectLst>
                <a:outerShdw blurRad="41275" dist="12700" dir="12000000" algn="tl" rotWithShape="0">
                  <a:srgbClr val="000000">
                    <a:alpha val="40000"/>
                  </a:srgbClr>
                </a:outerShdw>
              </a:effectLst>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r>
              <a:rPr lang="en-US" altLang="zh-TW" b="1" dirty="0"/>
              <a:t>(</a:t>
            </a:r>
            <a:r>
              <a:rPr lang="zh-TW" altLang="zh-TW" b="1" dirty="0"/>
              <a:t>一</a:t>
            </a:r>
            <a:r>
              <a:rPr lang="en-US" altLang="zh-TW" b="1" dirty="0"/>
              <a:t>)</a:t>
            </a:r>
            <a:r>
              <a:rPr lang="zh-TW" altLang="zh-TW" b="1" dirty="0"/>
              <a:t>教學數位平台</a:t>
            </a:r>
            <a:r>
              <a:rPr lang="en-US" altLang="zh-TW" b="1" dirty="0"/>
              <a:t>(E-Learning Center)</a:t>
            </a:r>
            <a:endParaRPr lang="zh-TW" altLang="en-US" b="1" dirty="0"/>
          </a:p>
        </p:txBody>
      </p:sp>
      <p:sp>
        <p:nvSpPr>
          <p:cNvPr id="3" name="內容版面配置區 2"/>
          <p:cNvSpPr>
            <a:spLocks noGrp="1"/>
          </p:cNvSpPr>
          <p:nvPr>
            <p:ph sz="quarter" idx="1"/>
          </p:nvPr>
        </p:nvSpPr>
        <p:spPr/>
        <p:txBody>
          <a:bodyPr>
            <a:normAutofit/>
          </a:bodyPr>
          <a:lstStyle/>
          <a:p>
            <a:r>
              <a:rPr lang="zh-TW" altLang="zh-TW" sz="3200" dirty="0">
                <a:latin typeface="+mj-ea"/>
                <a:ea typeface="+mj-ea"/>
              </a:rPr>
              <a:t>架構系統性教學單元平台，提供開放教育資源。透過連結相關網頁整合相關資源</a:t>
            </a:r>
            <a:r>
              <a:rPr lang="zh-TW" altLang="zh-TW" sz="3200" dirty="0" smtClean="0">
                <a:latin typeface="+mj-ea"/>
                <a:ea typeface="+mj-ea"/>
              </a:rPr>
              <a:t>；</a:t>
            </a:r>
            <a:endParaRPr lang="en-US" altLang="zh-TW" sz="3200" dirty="0" smtClean="0">
              <a:latin typeface="+mj-ea"/>
              <a:ea typeface="+mj-ea"/>
            </a:endParaRPr>
          </a:p>
          <a:p>
            <a:r>
              <a:rPr lang="zh-TW" altLang="zh-TW" sz="3200" dirty="0" smtClean="0">
                <a:latin typeface="+mj-ea"/>
                <a:ea typeface="+mj-ea"/>
              </a:rPr>
              <a:t>教師</a:t>
            </a:r>
            <a:r>
              <a:rPr lang="zh-TW" altLang="zh-TW" sz="3200" dirty="0">
                <a:latin typeface="+mj-ea"/>
                <a:ea typeface="+mj-ea"/>
              </a:rPr>
              <a:t>亦可透過模組平台系統的學習，製作並上傳其教材至教育入口網站</a:t>
            </a:r>
            <a:r>
              <a:rPr lang="zh-TW" altLang="zh-TW" sz="3200" dirty="0" smtClean="0">
                <a:latin typeface="+mj-ea"/>
                <a:ea typeface="+mj-ea"/>
              </a:rPr>
              <a:t>；</a:t>
            </a:r>
            <a:endParaRPr lang="en-US" altLang="zh-TW" sz="3200" dirty="0" smtClean="0">
              <a:latin typeface="+mj-ea"/>
              <a:ea typeface="+mj-ea"/>
            </a:endParaRPr>
          </a:p>
          <a:p>
            <a:r>
              <a:rPr lang="zh-TW" altLang="zh-TW" sz="3200" dirty="0" smtClean="0">
                <a:latin typeface="+mj-ea"/>
                <a:ea typeface="+mj-ea"/>
              </a:rPr>
              <a:t>邀請</a:t>
            </a:r>
            <a:r>
              <a:rPr lang="zh-TW" altLang="zh-TW" sz="3200" dirty="0">
                <a:latin typeface="+mj-ea"/>
                <a:ea typeface="+mj-ea"/>
              </a:rPr>
              <a:t>有意願、興趣的教師社群</a:t>
            </a:r>
            <a:r>
              <a:rPr lang="zh-TW" altLang="zh-TW" sz="3200" dirty="0" smtClean="0">
                <a:latin typeface="+mj-ea"/>
                <a:ea typeface="+mj-ea"/>
              </a:rPr>
              <a:t>，縣市</a:t>
            </a:r>
            <a:r>
              <a:rPr lang="zh-TW" altLang="zh-TW" sz="3200" dirty="0">
                <a:latin typeface="+mj-ea"/>
                <a:ea typeface="+mj-ea"/>
              </a:rPr>
              <a:t>教學輔導團共同參與，在專家學者指導下，開發學科主題式教學資源素材，提供各校教師使用。</a:t>
            </a:r>
            <a:endParaRPr lang="zh-TW" altLang="en-US" sz="3200" dirty="0">
              <a:latin typeface="+mj-ea"/>
              <a:ea typeface="+mj-ea"/>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301752" y="0"/>
            <a:ext cx="8534400" cy="1124744"/>
          </a:xfrm>
        </p:spPr>
        <p:txBody>
          <a:bodyPr>
            <a:normAutofit/>
          </a:bodyPr>
          <a:lstStyle/>
          <a:p>
            <a:r>
              <a:rPr lang="en-US" altLang="zh-TW" b="1" dirty="0"/>
              <a:t>(</a:t>
            </a:r>
            <a:r>
              <a:rPr lang="zh-TW" altLang="zh-TW" b="1" dirty="0"/>
              <a:t>二</a:t>
            </a:r>
            <a:r>
              <a:rPr lang="en-US" altLang="zh-TW" b="1" dirty="0"/>
              <a:t>)</a:t>
            </a:r>
            <a:r>
              <a:rPr lang="zh-TW" altLang="zh-TW" b="1" dirty="0"/>
              <a:t>翻轉課堂</a:t>
            </a:r>
            <a:r>
              <a:rPr lang="en-US" altLang="zh-TW" b="1" dirty="0"/>
              <a:t>(Flipped Classroom</a:t>
            </a:r>
            <a:r>
              <a:rPr lang="en-US" altLang="zh-TW" b="1" dirty="0" smtClean="0"/>
              <a:t>)—</a:t>
            </a:r>
            <a:r>
              <a:rPr lang="zh-TW" altLang="en-US" b="1" dirty="0" smtClean="0"/>
              <a:t>                                    </a:t>
            </a:r>
            <a:r>
              <a:rPr lang="zh-TW" altLang="zh-TW" b="1" dirty="0" smtClean="0"/>
              <a:t>工作</a:t>
            </a:r>
            <a:r>
              <a:rPr lang="zh-TW" altLang="zh-TW" b="1" dirty="0"/>
              <a:t>坊與成果發表</a:t>
            </a:r>
            <a:endParaRPr lang="zh-TW" altLang="en-US" b="1" dirty="0"/>
          </a:p>
        </p:txBody>
      </p:sp>
      <p:sp>
        <p:nvSpPr>
          <p:cNvPr id="3" name="內容版面配置區 2"/>
          <p:cNvSpPr>
            <a:spLocks noGrp="1"/>
          </p:cNvSpPr>
          <p:nvPr>
            <p:ph sz="quarter" idx="1"/>
          </p:nvPr>
        </p:nvSpPr>
        <p:spPr/>
        <p:txBody>
          <a:bodyPr>
            <a:noAutofit/>
          </a:bodyPr>
          <a:lstStyle/>
          <a:p>
            <a:r>
              <a:rPr lang="zh-TW" altLang="zh-TW" sz="3200" dirty="0">
                <a:latin typeface="+mj-ea"/>
                <a:ea typeface="+mj-ea"/>
              </a:rPr>
              <a:t>以現行既有教學成效為基礎，收集翻轉課堂相關標竿案例</a:t>
            </a:r>
            <a:r>
              <a:rPr lang="zh-TW" altLang="zh-TW" sz="3200" dirty="0" smtClean="0">
                <a:latin typeface="+mj-ea"/>
                <a:ea typeface="+mj-ea"/>
              </a:rPr>
              <a:t>，建置</a:t>
            </a:r>
            <a:r>
              <a:rPr lang="zh-TW" altLang="zh-TW" sz="3200" dirty="0">
                <a:latin typeface="+mj-ea"/>
                <a:ea typeface="+mj-ea"/>
              </a:rPr>
              <a:t>人才資料庫，邀請專家學者討論推廣方向</a:t>
            </a:r>
            <a:r>
              <a:rPr lang="zh-TW" altLang="zh-TW" sz="3200" dirty="0" smtClean="0">
                <a:latin typeface="+mj-ea"/>
                <a:ea typeface="+mj-ea"/>
              </a:rPr>
              <a:t>。</a:t>
            </a:r>
            <a:endParaRPr lang="en-US" altLang="zh-TW" sz="3200" dirty="0" smtClean="0">
              <a:latin typeface="+mj-ea"/>
              <a:ea typeface="+mj-ea"/>
            </a:endParaRPr>
          </a:p>
          <a:p>
            <a:r>
              <a:rPr lang="zh-TW" altLang="zh-TW" sz="3200" dirty="0" smtClean="0">
                <a:latin typeface="+mj-ea"/>
                <a:ea typeface="+mj-ea"/>
              </a:rPr>
              <a:t>評估</a:t>
            </a:r>
            <a:r>
              <a:rPr lang="zh-TW" altLang="zh-TW" sz="3200" dirty="0">
                <a:latin typeface="+mj-ea"/>
                <a:ea typeface="+mj-ea"/>
              </a:rPr>
              <a:t>並購置翻轉教學相關系統，並</a:t>
            </a:r>
            <a:r>
              <a:rPr lang="zh-TW" altLang="zh-TW" sz="3200" dirty="0" smtClean="0">
                <a:latin typeface="+mj-ea"/>
                <a:ea typeface="+mj-ea"/>
              </a:rPr>
              <a:t>邀集教師</a:t>
            </a:r>
            <a:r>
              <a:rPr lang="zh-TW" altLang="zh-TW" sz="3200" dirty="0">
                <a:latin typeface="+mj-ea"/>
                <a:ea typeface="+mj-ea"/>
              </a:rPr>
              <a:t>或團隊組成學科翻轉課堂社群</a:t>
            </a:r>
            <a:r>
              <a:rPr lang="zh-TW" altLang="zh-TW" sz="3200" dirty="0" smtClean="0">
                <a:latin typeface="+mj-ea"/>
                <a:ea typeface="+mj-ea"/>
              </a:rPr>
              <a:t>，辦理定期</a:t>
            </a:r>
            <a:r>
              <a:rPr lang="zh-TW" altLang="zh-TW" sz="3200" dirty="0">
                <a:latin typeface="+mj-ea"/>
                <a:ea typeface="+mj-ea"/>
              </a:rPr>
              <a:t>工作</a:t>
            </a:r>
            <a:r>
              <a:rPr lang="zh-TW" altLang="zh-TW" sz="3200" dirty="0" smtClean="0">
                <a:latin typeface="+mj-ea"/>
                <a:ea typeface="+mj-ea"/>
              </a:rPr>
              <a:t>坊。</a:t>
            </a:r>
            <a:endParaRPr lang="en-US" altLang="zh-TW" sz="3200" dirty="0" smtClean="0">
              <a:latin typeface="+mj-ea"/>
              <a:ea typeface="+mj-ea"/>
            </a:endParaRPr>
          </a:p>
          <a:p>
            <a:r>
              <a:rPr lang="en-US" altLang="zh-TW" sz="3200" dirty="0">
                <a:latin typeface="+mj-ea"/>
                <a:ea typeface="+mj-ea"/>
              </a:rPr>
              <a:t>2015</a:t>
            </a:r>
            <a:r>
              <a:rPr lang="zh-TW" altLang="zh-TW" sz="3200" dirty="0">
                <a:latin typeface="+mj-ea"/>
                <a:ea typeface="+mj-ea"/>
              </a:rPr>
              <a:t>年辦理「翻轉課堂創新教學成果發表會」，邀請各方專家學者、教師、相關單位與會</a:t>
            </a:r>
            <a:r>
              <a:rPr lang="zh-TW" altLang="zh-TW" sz="3200" dirty="0" smtClean="0">
                <a:latin typeface="+mj-ea"/>
                <a:ea typeface="+mj-ea"/>
              </a:rPr>
              <a:t>，介紹</a:t>
            </a:r>
            <a:r>
              <a:rPr lang="zh-TW" altLang="zh-TW" sz="3200" dirty="0">
                <a:latin typeface="+mj-ea"/>
                <a:ea typeface="+mj-ea"/>
              </a:rPr>
              <a:t>未來教師創新教學試辦計畫</a:t>
            </a:r>
            <a:r>
              <a:rPr lang="zh-TW" altLang="zh-TW" sz="3200" dirty="0" smtClean="0">
                <a:latin typeface="+mj-ea"/>
                <a:ea typeface="+mj-ea"/>
              </a:rPr>
              <a:t>內容</a:t>
            </a:r>
            <a:r>
              <a:rPr lang="zh-TW" altLang="en-US" sz="3200" dirty="0" smtClean="0">
                <a:latin typeface="+mj-ea"/>
                <a:ea typeface="+mj-ea"/>
              </a:rPr>
              <a:t>。</a:t>
            </a:r>
            <a:endParaRPr lang="zh-TW" altLang="en-US" sz="3200" dirty="0">
              <a:latin typeface="+mj-ea"/>
              <a:ea typeface="+mj-ea"/>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251520" y="332656"/>
            <a:ext cx="8534400" cy="758952"/>
          </a:xfrm>
        </p:spPr>
        <p:txBody>
          <a:bodyPr>
            <a:normAutofit fontScale="90000"/>
          </a:bodyPr>
          <a:lstStyle/>
          <a:p>
            <a:r>
              <a:rPr lang="en-US" altLang="zh-TW" b="1" dirty="0"/>
              <a:t>(</a:t>
            </a:r>
            <a:r>
              <a:rPr lang="zh-TW" altLang="zh-TW" b="1" dirty="0"/>
              <a:t>三</a:t>
            </a:r>
            <a:r>
              <a:rPr lang="en-US" altLang="zh-TW" b="1" dirty="0"/>
              <a:t>)</a:t>
            </a:r>
            <a:r>
              <a:rPr lang="zh-TW" altLang="zh-TW" b="1" dirty="0"/>
              <a:t>社群學習</a:t>
            </a:r>
            <a:r>
              <a:rPr lang="en-US" altLang="zh-TW" b="1" dirty="0"/>
              <a:t>(Social Learning)</a:t>
            </a:r>
            <a:r>
              <a:rPr lang="zh-TW" altLang="zh-TW" b="1" dirty="0" smtClean="0"/>
              <a:t>－</a:t>
            </a:r>
            <a:r>
              <a:rPr lang="zh-TW" altLang="en-US" b="1" dirty="0" smtClean="0"/>
              <a:t>                                        </a:t>
            </a:r>
            <a:r>
              <a:rPr lang="zh-TW" altLang="zh-TW" b="1" dirty="0" smtClean="0"/>
              <a:t>種子</a:t>
            </a:r>
            <a:r>
              <a:rPr lang="zh-TW" altLang="zh-TW" b="1" dirty="0"/>
              <a:t>教師培育</a:t>
            </a:r>
            <a:endParaRPr lang="zh-TW" altLang="en-US" b="1" dirty="0"/>
          </a:p>
        </p:txBody>
      </p:sp>
      <p:sp>
        <p:nvSpPr>
          <p:cNvPr id="3" name="內容版面配置區 2"/>
          <p:cNvSpPr>
            <a:spLocks noGrp="1"/>
          </p:cNvSpPr>
          <p:nvPr>
            <p:ph sz="quarter" idx="1"/>
          </p:nvPr>
        </p:nvSpPr>
        <p:spPr/>
        <p:txBody>
          <a:bodyPr/>
          <a:lstStyle/>
          <a:p>
            <a:r>
              <a:rPr lang="zh-TW" altLang="zh-TW" sz="3200" dirty="0" smtClean="0">
                <a:latin typeface="+mj-ea"/>
                <a:ea typeface="+mj-ea"/>
              </a:rPr>
              <a:t>結合現有</a:t>
            </a:r>
            <a:r>
              <a:rPr lang="zh-TW" altLang="zh-TW" sz="3200" dirty="0">
                <a:latin typeface="+mj-ea"/>
                <a:ea typeface="+mj-ea"/>
              </a:rPr>
              <a:t>社群與教學輔導團及學（群）科</a:t>
            </a:r>
            <a:r>
              <a:rPr lang="zh-TW" altLang="zh-TW" sz="3200" dirty="0" smtClean="0">
                <a:latin typeface="+mj-ea"/>
                <a:ea typeface="+mj-ea"/>
              </a:rPr>
              <a:t>中心，舉辦</a:t>
            </a:r>
            <a:r>
              <a:rPr lang="zh-TW" altLang="zh-TW" sz="3200" dirty="0">
                <a:latin typeface="+mj-ea"/>
                <a:ea typeface="+mj-ea"/>
              </a:rPr>
              <a:t>教學研習</a:t>
            </a:r>
            <a:r>
              <a:rPr lang="zh-TW" altLang="zh-TW" sz="3200" dirty="0" smtClean="0">
                <a:latin typeface="+mj-ea"/>
                <a:ea typeface="+mj-ea"/>
              </a:rPr>
              <a:t>，著重</a:t>
            </a:r>
            <a:r>
              <a:rPr lang="zh-TW" altLang="zh-TW" sz="3200" dirty="0">
                <a:latin typeface="+mj-ea"/>
                <a:ea typeface="+mj-ea"/>
              </a:rPr>
              <a:t>於創新教材教法研發，透過演示、</a:t>
            </a:r>
            <a:r>
              <a:rPr lang="zh-TW" altLang="zh-TW" sz="3200" dirty="0" smtClean="0">
                <a:latin typeface="+mj-ea"/>
                <a:ea typeface="+mj-ea"/>
              </a:rPr>
              <a:t>討論，</a:t>
            </a:r>
            <a:r>
              <a:rPr lang="zh-TW" altLang="zh-TW" sz="3200" dirty="0">
                <a:latin typeface="+mj-ea"/>
                <a:ea typeface="+mj-ea"/>
              </a:rPr>
              <a:t>擴張教學社</a:t>
            </a:r>
            <a:r>
              <a:rPr lang="zh-TW" altLang="zh-TW" sz="3200" dirty="0" smtClean="0">
                <a:latin typeface="+mj-ea"/>
                <a:ea typeface="+mj-ea"/>
              </a:rPr>
              <a:t>群，建立創新</a:t>
            </a:r>
            <a:r>
              <a:rPr lang="zh-TW" altLang="zh-TW" sz="3200" dirty="0">
                <a:latin typeface="+mj-ea"/>
                <a:ea typeface="+mj-ea"/>
              </a:rPr>
              <a:t>課程教材教法之教學社群人才庫</a:t>
            </a:r>
            <a:r>
              <a:rPr lang="zh-TW" altLang="zh-TW" sz="3200" dirty="0" smtClean="0">
                <a:latin typeface="+mj-ea"/>
                <a:ea typeface="+mj-ea"/>
              </a:rPr>
              <a:t>。</a:t>
            </a:r>
            <a:endParaRPr lang="en-US" altLang="zh-TW" sz="3200" dirty="0" smtClean="0">
              <a:latin typeface="+mj-ea"/>
              <a:ea typeface="+mj-ea"/>
            </a:endParaRPr>
          </a:p>
          <a:p>
            <a:r>
              <a:rPr lang="zh-TW" altLang="zh-TW" sz="3200" dirty="0">
                <a:latin typeface="+mj-ea"/>
                <a:ea typeface="+mj-ea"/>
              </a:rPr>
              <a:t>辦理電腦多媒體或視聽科技方法研習會，提昇教師自編數位教材、創新</a:t>
            </a:r>
            <a:r>
              <a:rPr lang="zh-TW" altLang="zh-TW" sz="3200" dirty="0" smtClean="0">
                <a:latin typeface="+mj-ea"/>
                <a:ea typeface="+mj-ea"/>
              </a:rPr>
              <a:t>教學法能力。</a:t>
            </a:r>
            <a:endParaRPr lang="en-US" altLang="zh-TW" sz="3200" dirty="0" smtClean="0">
              <a:latin typeface="+mj-ea"/>
              <a:ea typeface="+mj-ea"/>
            </a:endParaRPr>
          </a:p>
          <a:p>
            <a:r>
              <a:rPr lang="zh-TW" altLang="zh-TW" sz="3200" dirty="0">
                <a:latin typeface="+mj-ea"/>
                <a:ea typeface="+mj-ea"/>
              </a:rPr>
              <a:t>線上交流學習</a:t>
            </a:r>
            <a:r>
              <a:rPr lang="zh-TW" altLang="zh-TW" sz="3200" dirty="0" smtClean="0">
                <a:latin typeface="+mj-ea"/>
                <a:ea typeface="+mj-ea"/>
              </a:rPr>
              <a:t>，形成</a:t>
            </a:r>
            <a:r>
              <a:rPr lang="zh-TW" altLang="zh-TW" sz="3200" dirty="0">
                <a:latin typeface="+mj-ea"/>
                <a:ea typeface="+mj-ea"/>
              </a:rPr>
              <a:t>一個未來教育創新聯盟。</a:t>
            </a:r>
          </a:p>
          <a:p>
            <a:endParaRPr lang="zh-TW" alt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r>
              <a:rPr lang="zh-TW" altLang="en-US" b="1" dirty="0" smtClean="0"/>
              <a:t>（四）</a:t>
            </a:r>
            <a:r>
              <a:rPr lang="zh-TW" altLang="zh-TW" b="1" dirty="0" smtClean="0"/>
              <a:t>教師合作問題解決教學能力</a:t>
            </a:r>
            <a:endParaRPr lang="zh-TW" altLang="en-US" b="1" dirty="0"/>
          </a:p>
        </p:txBody>
      </p:sp>
      <p:sp>
        <p:nvSpPr>
          <p:cNvPr id="3" name="內容版面配置區 2"/>
          <p:cNvSpPr>
            <a:spLocks noGrp="1"/>
          </p:cNvSpPr>
          <p:nvPr>
            <p:ph sz="quarter" idx="1"/>
          </p:nvPr>
        </p:nvSpPr>
        <p:spPr/>
        <p:txBody>
          <a:bodyPr>
            <a:noAutofit/>
          </a:bodyPr>
          <a:lstStyle/>
          <a:p>
            <a:r>
              <a:rPr lang="en-US" altLang="zh-TW" sz="2800" dirty="0">
                <a:latin typeface="+mj-ea"/>
                <a:ea typeface="+mj-ea"/>
              </a:rPr>
              <a:t>103</a:t>
            </a:r>
            <a:r>
              <a:rPr lang="zh-TW" altLang="zh-TW" sz="2800" dirty="0">
                <a:latin typeface="+mj-ea"/>
                <a:ea typeface="+mj-ea"/>
              </a:rPr>
              <a:t>年度委請國立臺中教育大學辦理「教師合作問題解決教學能力提升計畫」</a:t>
            </a:r>
            <a:r>
              <a:rPr lang="zh-TW" altLang="zh-TW" sz="2800" dirty="0" smtClean="0">
                <a:latin typeface="+mj-ea"/>
                <a:ea typeface="+mj-ea"/>
              </a:rPr>
              <a:t>，培訓</a:t>
            </a:r>
            <a:r>
              <a:rPr lang="zh-TW" altLang="zh-TW" sz="2800" dirty="0">
                <a:latin typeface="+mj-ea"/>
                <a:ea typeface="+mj-ea"/>
              </a:rPr>
              <a:t>國中、高中職</a:t>
            </a:r>
            <a:r>
              <a:rPr lang="zh-TW" altLang="zh-TW" sz="2800" dirty="0" smtClean="0">
                <a:latin typeface="+mj-ea"/>
                <a:ea typeface="+mj-ea"/>
              </a:rPr>
              <a:t>教師合作</a:t>
            </a:r>
            <a:r>
              <a:rPr lang="zh-TW" altLang="zh-TW" sz="2800" dirty="0">
                <a:latin typeface="+mj-ea"/>
                <a:ea typeface="+mj-ea"/>
              </a:rPr>
              <a:t>問題解決之教學能力及提升國中、高中職學生合作問題解決能力</a:t>
            </a:r>
            <a:r>
              <a:rPr lang="zh-TW" altLang="zh-TW" sz="2800" dirty="0" smtClean="0">
                <a:latin typeface="+mj-ea"/>
                <a:ea typeface="+mj-ea"/>
              </a:rPr>
              <a:t>。</a:t>
            </a:r>
            <a:endParaRPr lang="en-US" altLang="zh-TW" sz="2800" dirty="0" smtClean="0">
              <a:latin typeface="+mj-ea"/>
              <a:ea typeface="+mj-ea"/>
            </a:endParaRPr>
          </a:p>
          <a:p>
            <a:r>
              <a:rPr lang="zh-TW" altLang="zh-TW" sz="2800" dirty="0">
                <a:latin typeface="+mj-ea"/>
                <a:ea typeface="+mj-ea"/>
              </a:rPr>
              <a:t>指個人具備</a:t>
            </a:r>
            <a:r>
              <a:rPr lang="zh-TW" altLang="zh-TW" sz="2800" dirty="0" smtClean="0">
                <a:latin typeface="+mj-ea"/>
                <a:ea typeface="+mj-ea"/>
              </a:rPr>
              <a:t>能有效</a:t>
            </a:r>
            <a:r>
              <a:rPr lang="zh-TW" altLang="zh-TW" sz="2800" dirty="0">
                <a:latin typeface="+mj-ea"/>
                <a:ea typeface="+mj-ea"/>
              </a:rPr>
              <a:t>地與兩個或兩個以上的夥伴在解決問題的</a:t>
            </a:r>
            <a:r>
              <a:rPr lang="zh-TW" altLang="zh-TW" sz="2800" dirty="0" smtClean="0">
                <a:latin typeface="+mj-ea"/>
                <a:ea typeface="+mj-ea"/>
              </a:rPr>
              <a:t>過程中</a:t>
            </a:r>
            <a:r>
              <a:rPr lang="zh-TW" altLang="zh-TW" sz="2800" dirty="0">
                <a:latin typeface="+mj-ea"/>
                <a:ea typeface="+mj-ea"/>
              </a:rPr>
              <a:t>，藉由分享解決問題所需要的知識、技巧及歷程</a:t>
            </a:r>
            <a:r>
              <a:rPr lang="zh-TW" altLang="zh-TW" sz="2800" dirty="0" smtClean="0">
                <a:latin typeface="+mj-ea"/>
                <a:ea typeface="+mj-ea"/>
              </a:rPr>
              <a:t>，達成</a:t>
            </a:r>
            <a:r>
              <a:rPr lang="zh-TW" altLang="zh-TW" sz="2800" dirty="0">
                <a:latin typeface="+mj-ea"/>
                <a:ea typeface="+mj-ea"/>
              </a:rPr>
              <a:t>問題解決的能力</a:t>
            </a:r>
            <a:r>
              <a:rPr lang="zh-TW" altLang="zh-TW" sz="2800" dirty="0" smtClean="0">
                <a:latin typeface="+mj-ea"/>
                <a:ea typeface="+mj-ea"/>
              </a:rPr>
              <a:t>。強調</a:t>
            </a:r>
            <a:r>
              <a:rPr lang="zh-TW" altLang="zh-TW" sz="2800" dirty="0">
                <a:latin typeface="+mj-ea"/>
                <a:ea typeface="+mj-ea"/>
              </a:rPr>
              <a:t>「合作」的技能，係指學生與一名或多名電腦代理人進行溝通，合作達成任務</a:t>
            </a:r>
            <a:r>
              <a:rPr lang="zh-TW" altLang="zh-TW" sz="2800" dirty="0" smtClean="0">
                <a:latin typeface="+mj-ea"/>
                <a:ea typeface="+mj-ea"/>
              </a:rPr>
              <a:t>。</a:t>
            </a:r>
            <a:endParaRPr lang="en-US" altLang="zh-TW" sz="2800" dirty="0" smtClean="0">
              <a:latin typeface="+mj-ea"/>
              <a:ea typeface="+mj-ea"/>
            </a:endParaRPr>
          </a:p>
          <a:p>
            <a:r>
              <a:rPr lang="en-US" altLang="zh-TW" sz="2800" dirty="0">
                <a:latin typeface="+mj-ea"/>
                <a:ea typeface="+mj-ea"/>
              </a:rPr>
              <a:t>PISA2015</a:t>
            </a:r>
            <a:r>
              <a:rPr lang="zh-TW" altLang="zh-TW" sz="2800" dirty="0">
                <a:latin typeface="+mj-ea"/>
                <a:ea typeface="+mj-ea"/>
              </a:rPr>
              <a:t>將新增合作問題解決線上</a:t>
            </a:r>
            <a:r>
              <a:rPr lang="zh-TW" altLang="zh-TW" sz="2800" dirty="0" smtClean="0">
                <a:latin typeface="+mj-ea"/>
                <a:ea typeface="+mj-ea"/>
              </a:rPr>
              <a:t>測驗</a:t>
            </a:r>
            <a:r>
              <a:rPr lang="zh-TW" altLang="en-US" sz="2800" dirty="0" smtClean="0">
                <a:latin typeface="+mj-ea"/>
                <a:ea typeface="+mj-ea"/>
              </a:rPr>
              <a:t>。</a:t>
            </a:r>
            <a:endParaRPr lang="zh-TW" altLang="en-US" sz="2800" dirty="0">
              <a:latin typeface="+mj-ea"/>
              <a:ea typeface="+mj-ea"/>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b="1" dirty="0" smtClean="0"/>
              <a:t>（五）</a:t>
            </a:r>
            <a:r>
              <a:rPr lang="zh-TW" altLang="zh-TW" b="1" dirty="0" smtClean="0"/>
              <a:t>教師合作問題解決教學能力</a:t>
            </a:r>
            <a:endParaRPr lang="zh-TW" altLang="en-US" b="1" dirty="0"/>
          </a:p>
        </p:txBody>
      </p:sp>
      <p:sp>
        <p:nvSpPr>
          <p:cNvPr id="3" name="內容版面配置區 2"/>
          <p:cNvSpPr>
            <a:spLocks noGrp="1"/>
          </p:cNvSpPr>
          <p:nvPr>
            <p:ph sz="quarter" idx="1"/>
          </p:nvPr>
        </p:nvSpPr>
        <p:spPr/>
        <p:txBody>
          <a:bodyPr>
            <a:noAutofit/>
          </a:bodyPr>
          <a:lstStyle/>
          <a:p>
            <a:r>
              <a:rPr lang="zh-TW" altLang="zh-TW" sz="2800" dirty="0">
                <a:latin typeface="+mj-ea"/>
                <a:ea typeface="+mj-ea"/>
              </a:rPr>
              <a:t>種子教師研習完後應回</a:t>
            </a:r>
            <a:r>
              <a:rPr lang="zh-TW" altLang="zh-TW" sz="2800" dirty="0" smtClean="0">
                <a:latin typeface="+mj-ea"/>
                <a:ea typeface="+mj-ea"/>
              </a:rPr>
              <a:t>校推廣。</a:t>
            </a:r>
            <a:endParaRPr lang="en-US" altLang="zh-TW" sz="2800" dirty="0" smtClean="0">
              <a:latin typeface="+mj-ea"/>
              <a:ea typeface="+mj-ea"/>
            </a:endParaRPr>
          </a:p>
          <a:p>
            <a:r>
              <a:rPr lang="zh-TW" altLang="zh-TW" sz="2800" dirty="0" smtClean="0">
                <a:latin typeface="+mj-ea"/>
                <a:ea typeface="+mj-ea"/>
              </a:rPr>
              <a:t>學校</a:t>
            </a:r>
            <a:r>
              <a:rPr lang="zh-TW" altLang="zh-TW" sz="2800" dirty="0">
                <a:latin typeface="+mj-ea"/>
                <a:ea typeface="+mj-ea"/>
              </a:rPr>
              <a:t>遴選教師實施</a:t>
            </a:r>
            <a:r>
              <a:rPr lang="zh-TW" altLang="zh-TW" sz="2800" dirty="0" smtClean="0">
                <a:latin typeface="+mj-ea"/>
                <a:ea typeface="+mj-ea"/>
              </a:rPr>
              <a:t>國中合作</a:t>
            </a:r>
            <a:r>
              <a:rPr lang="zh-TW" altLang="zh-TW" sz="2800" dirty="0">
                <a:latin typeface="+mj-ea"/>
                <a:ea typeface="+mj-ea"/>
              </a:rPr>
              <a:t>問題解決教學課程，教導國</a:t>
            </a:r>
            <a:r>
              <a:rPr lang="zh-TW" altLang="zh-TW" sz="2800" dirty="0" smtClean="0">
                <a:latin typeface="+mj-ea"/>
                <a:ea typeface="+mj-ea"/>
              </a:rPr>
              <a:t>三學生</a:t>
            </a:r>
            <a:r>
              <a:rPr lang="zh-TW" altLang="zh-TW" sz="2800" dirty="0">
                <a:latin typeface="+mj-ea"/>
                <a:ea typeface="+mj-ea"/>
              </a:rPr>
              <a:t>為優先</a:t>
            </a:r>
            <a:r>
              <a:rPr lang="en-US" altLang="zh-TW" sz="2800" dirty="0">
                <a:latin typeface="+mj-ea"/>
                <a:ea typeface="+mj-ea"/>
              </a:rPr>
              <a:t>(</a:t>
            </a:r>
            <a:r>
              <a:rPr lang="zh-TW" altLang="zh-TW" sz="2800" dirty="0">
                <a:latin typeface="+mj-ea"/>
                <a:ea typeface="+mj-ea"/>
              </a:rPr>
              <a:t>亦可實施於其他年級</a:t>
            </a:r>
            <a:r>
              <a:rPr lang="en-US" altLang="zh-TW" sz="2800" dirty="0">
                <a:latin typeface="+mj-ea"/>
                <a:ea typeface="+mj-ea"/>
              </a:rPr>
              <a:t>)</a:t>
            </a:r>
            <a:r>
              <a:rPr lang="zh-TW" altLang="zh-TW" sz="2800" dirty="0">
                <a:latin typeface="+mj-ea"/>
                <a:ea typeface="+mj-ea"/>
              </a:rPr>
              <a:t>，進行合作問題解決學習</a:t>
            </a:r>
            <a:r>
              <a:rPr lang="zh-TW" altLang="zh-TW" sz="2800" dirty="0" smtClean="0">
                <a:latin typeface="+mj-ea"/>
                <a:ea typeface="+mj-ea"/>
              </a:rPr>
              <a:t>活動</a:t>
            </a:r>
            <a:r>
              <a:rPr lang="zh-TW" altLang="en-US" sz="2800" dirty="0" smtClean="0">
                <a:latin typeface="+mj-ea"/>
                <a:ea typeface="+mj-ea"/>
              </a:rPr>
              <a:t>。</a:t>
            </a:r>
            <a:endParaRPr lang="en-US" altLang="zh-TW" sz="2800" dirty="0" smtClean="0">
              <a:latin typeface="+mj-ea"/>
              <a:ea typeface="+mj-ea"/>
            </a:endParaRPr>
          </a:p>
          <a:p>
            <a:r>
              <a:rPr lang="zh-TW" altLang="zh-TW" sz="2800" dirty="0" smtClean="0">
                <a:latin typeface="+mj-ea"/>
                <a:ea typeface="+mj-ea"/>
              </a:rPr>
              <a:t>預計</a:t>
            </a:r>
            <a:r>
              <a:rPr lang="zh-TW" altLang="zh-TW" sz="2800" dirty="0">
                <a:latin typeface="+mj-ea"/>
                <a:ea typeface="+mj-ea"/>
              </a:rPr>
              <a:t>活動實施約四堂課</a:t>
            </a:r>
            <a:r>
              <a:rPr lang="en-US" altLang="zh-TW" sz="2800" dirty="0">
                <a:latin typeface="+mj-ea"/>
                <a:ea typeface="+mj-ea"/>
              </a:rPr>
              <a:t>(</a:t>
            </a:r>
            <a:r>
              <a:rPr lang="zh-TW" altLang="zh-TW" sz="2800" dirty="0">
                <a:latin typeface="+mj-ea"/>
                <a:ea typeface="+mj-ea"/>
              </a:rPr>
              <a:t>課程實施建議如下：講解</a:t>
            </a:r>
            <a:r>
              <a:rPr lang="en-US" altLang="zh-TW" sz="2800" dirty="0">
                <a:latin typeface="+mj-ea"/>
                <a:ea typeface="+mj-ea"/>
              </a:rPr>
              <a:t>-</a:t>
            </a:r>
            <a:r>
              <a:rPr lang="zh-TW" altLang="zh-TW" sz="2800" dirty="0">
                <a:latin typeface="+mj-ea"/>
                <a:ea typeface="+mj-ea"/>
              </a:rPr>
              <a:t>教師課堂解釋合作問題解決概念、系統平台操作和分組</a:t>
            </a:r>
            <a:r>
              <a:rPr lang="en-US" altLang="zh-TW" sz="2800" dirty="0">
                <a:latin typeface="+mj-ea"/>
                <a:ea typeface="+mj-ea"/>
              </a:rPr>
              <a:t> (</a:t>
            </a:r>
            <a:r>
              <a:rPr lang="zh-TW" altLang="zh-TW" sz="2800" dirty="0">
                <a:latin typeface="+mj-ea"/>
                <a:ea typeface="+mj-ea"/>
              </a:rPr>
              <a:t>一節課</a:t>
            </a:r>
            <a:r>
              <a:rPr lang="en-US" altLang="zh-TW" sz="2800" dirty="0">
                <a:latin typeface="+mj-ea"/>
                <a:ea typeface="+mj-ea"/>
              </a:rPr>
              <a:t>)</a:t>
            </a:r>
            <a:r>
              <a:rPr lang="zh-TW" altLang="zh-TW" sz="2800" dirty="0">
                <a:latin typeface="+mj-ea"/>
                <a:ea typeface="+mj-ea"/>
              </a:rPr>
              <a:t>、學生回家自行練習、講解</a:t>
            </a:r>
            <a:r>
              <a:rPr lang="en-US" altLang="zh-TW" sz="2800" dirty="0">
                <a:latin typeface="+mj-ea"/>
                <a:ea typeface="+mj-ea"/>
              </a:rPr>
              <a:t>-</a:t>
            </a:r>
            <a:r>
              <a:rPr lang="zh-TW" altLang="zh-TW" sz="2800" dirty="0">
                <a:latin typeface="+mj-ea"/>
                <a:ea typeface="+mj-ea"/>
              </a:rPr>
              <a:t>課堂教導合作問題解決、正式上機</a:t>
            </a:r>
            <a:r>
              <a:rPr lang="en-US" altLang="zh-TW" sz="2800" dirty="0">
                <a:latin typeface="+mj-ea"/>
                <a:ea typeface="+mj-ea"/>
              </a:rPr>
              <a:t>-</a:t>
            </a:r>
            <a:r>
              <a:rPr lang="zh-TW" altLang="zh-TW" sz="2800" dirty="0">
                <a:latin typeface="+mj-ea"/>
                <a:ea typeface="+mj-ea"/>
              </a:rPr>
              <a:t>學生至電腦教室統一施測</a:t>
            </a:r>
            <a:r>
              <a:rPr lang="en-US" altLang="zh-TW" sz="2800" dirty="0">
                <a:latin typeface="+mj-ea"/>
                <a:ea typeface="+mj-ea"/>
              </a:rPr>
              <a:t>)</a:t>
            </a:r>
            <a:r>
              <a:rPr lang="zh-TW" altLang="zh-TW" sz="2800" dirty="0" smtClean="0">
                <a:latin typeface="+mj-ea"/>
                <a:ea typeface="+mj-ea"/>
              </a:rPr>
              <a:t>。</a:t>
            </a:r>
            <a:endParaRPr lang="en-US" altLang="zh-TW" sz="2800" dirty="0" smtClean="0">
              <a:latin typeface="+mj-ea"/>
              <a:ea typeface="+mj-ea"/>
            </a:endParaRPr>
          </a:p>
          <a:p>
            <a:r>
              <a:rPr lang="zh-TW" altLang="zh-TW" sz="2800" dirty="0" smtClean="0">
                <a:latin typeface="+mj-ea"/>
                <a:ea typeface="+mj-ea"/>
              </a:rPr>
              <a:t>種子教師完成校內推廣事項或於校內實際教授學生</a:t>
            </a:r>
            <a:r>
              <a:rPr lang="en-US" altLang="zh-TW" sz="2800" dirty="0" smtClean="0">
                <a:latin typeface="+mj-ea"/>
                <a:ea typeface="+mj-ea"/>
              </a:rPr>
              <a:t>4</a:t>
            </a:r>
            <a:r>
              <a:rPr lang="zh-TW" altLang="zh-TW" sz="2800" dirty="0" smtClean="0">
                <a:latin typeface="+mj-ea"/>
                <a:ea typeface="+mj-ea"/>
              </a:rPr>
              <a:t>小時之教師，主管教育行政機關得優予敘獎。</a:t>
            </a:r>
            <a:endParaRPr lang="zh-TW" altLang="en-US" sz="2800" dirty="0">
              <a:latin typeface="+mj-ea"/>
              <a:ea typeface="+mj-ea"/>
            </a:endParaRP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市鎮">
  <a:themeElements>
    <a:clrScheme name="市鎮">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市鎮">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市鎮">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spDef>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theme>
</file>

<file path=ppt/theme/theme2.xml><?xml version="1.0" encoding="utf-8"?>
<a:theme xmlns:a="http://schemas.openxmlformats.org/drawingml/2006/main" name="Office 佈景主題">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Civic</Template>
  <TotalTime>1098</TotalTime>
  <Words>3888</Words>
  <Application>Microsoft Office PowerPoint</Application>
  <PresentationFormat>如螢幕大小 (4:3)</PresentationFormat>
  <Paragraphs>303</Paragraphs>
  <Slides>40</Slides>
  <Notes>0</Notes>
  <HiddenSlides>0</HiddenSlides>
  <MMClips>0</MMClips>
  <ScaleCrop>false</ScaleCrop>
  <HeadingPairs>
    <vt:vector size="4" baseType="variant">
      <vt:variant>
        <vt:lpstr>佈景主題</vt:lpstr>
      </vt:variant>
      <vt:variant>
        <vt:i4>1</vt:i4>
      </vt:variant>
      <vt:variant>
        <vt:lpstr>投影片標題</vt:lpstr>
      </vt:variant>
      <vt:variant>
        <vt:i4>40</vt:i4>
      </vt:variant>
    </vt:vector>
  </HeadingPairs>
  <TitlesOfParts>
    <vt:vector size="41" baseType="lpstr">
      <vt:lpstr>市鎮</vt:lpstr>
      <vt:lpstr>103學年第2次中小學校長會議         政策說明</vt:lpstr>
      <vt:lpstr>一、學生成績評量表現(1)</vt:lpstr>
      <vt:lpstr>一、學生成績評量表現(2)</vt:lpstr>
      <vt:lpstr>二、課程與教學</vt:lpstr>
      <vt:lpstr>(一)教學數位平台(E-Learning Center)</vt:lpstr>
      <vt:lpstr>(二)翻轉課堂(Flipped Classroom)—                                    工作坊與成果發表</vt:lpstr>
      <vt:lpstr>(三)社群學習(Social Learning)－                                        種子教師培育</vt:lpstr>
      <vt:lpstr>（四）教師合作問題解決教學能力</vt:lpstr>
      <vt:lpstr>（五）教師合作問題解決教學能力</vt:lpstr>
      <vt:lpstr>投影片 10</vt:lpstr>
      <vt:lpstr>投影片 11</vt:lpstr>
      <vt:lpstr>投影片 12</vt:lpstr>
      <vt:lpstr>（六）、精緻教師專業發展評鑑</vt:lpstr>
      <vt:lpstr>（七）、美感教育種子學校遴選及觀摩</vt:lpstr>
      <vt:lpstr>投影片 15</vt:lpstr>
      <vt:lpstr>善用藝術教育相關網路資源</vt:lpstr>
      <vt:lpstr>三、落實家庭教育法（1）</vt:lpstr>
      <vt:lpstr>三、落實家庭教育法（2）</vt:lpstr>
      <vt:lpstr>四、落實環境教育法</vt:lpstr>
      <vt:lpstr>五、落實性別平等教育法（1）</vt:lpstr>
      <vt:lpstr>五、落實性別平等教育法（2）</vt:lpstr>
      <vt:lpstr>六、藥物濫用防制（1）</vt:lpstr>
      <vt:lpstr>六、藥物濫用防制（2）</vt:lpstr>
      <vt:lpstr>六、藥物濫用防制（3）</vt:lpstr>
      <vt:lpstr>七、學生輔導法（1）</vt:lpstr>
      <vt:lpstr>七、學生輔導法（2）</vt:lpstr>
      <vt:lpstr>八、大跑步計畫-SH150方案</vt:lpstr>
      <vt:lpstr>各教育階段跑步里程建議量</vt:lpstr>
      <vt:lpstr>各教育階段跑步里程建議量</vt:lpstr>
      <vt:lpstr>跑步距離分級制：依跑步距離共分10級</vt:lpstr>
      <vt:lpstr>104年國中畢業生適性入學宣導說明會</vt:lpstr>
      <vt:lpstr>輔導具技藝學習傾向之國中學生選讀                               高中職實用技能學程</vt:lpstr>
      <vt:lpstr>推動高級中等以下學校生命教育</vt:lpstr>
      <vt:lpstr>推動實驗教育三法</vt:lpstr>
      <vt:lpstr>團體協約協商（1）</vt:lpstr>
      <vt:lpstr>團體協約協商（2）</vt:lpstr>
      <vt:lpstr>團體協約協商（3）</vt:lpstr>
      <vt:lpstr>團體協約協商sop流程圖(1)</vt:lpstr>
      <vt:lpstr>團體協約協商sop流程圖(2)</vt:lpstr>
      <vt:lpstr>結語</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103學年第2次中小學校長會議政策說明</dc:title>
  <dc:creator>USER</dc:creator>
  <cp:lastModifiedBy>user</cp:lastModifiedBy>
  <cp:revision>114</cp:revision>
  <dcterms:created xsi:type="dcterms:W3CDTF">2015-02-05T02:06:35Z</dcterms:created>
  <dcterms:modified xsi:type="dcterms:W3CDTF">2015-02-25T10:43:06Z</dcterms:modified>
</cp:coreProperties>
</file>