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7" r:id="rId14"/>
    <p:sldId id="268" r:id="rId15"/>
    <p:sldId id="269" r:id="rId16"/>
    <p:sldId id="270" r:id="rId17"/>
    <p:sldId id="271" r:id="rId18"/>
    <p:sldId id="272" r:id="rId19"/>
    <p:sldId id="273" r:id="rId20"/>
    <p:sldId id="299" r:id="rId21"/>
    <p:sldId id="298" r:id="rId22"/>
    <p:sldId id="274" r:id="rId23"/>
    <p:sldId id="275" r:id="rId24"/>
    <p:sldId id="301" r:id="rId25"/>
    <p:sldId id="276" r:id="rId26"/>
    <p:sldId id="277" r:id="rId27"/>
    <p:sldId id="278" r:id="rId28"/>
    <p:sldId id="279" r:id="rId29"/>
    <p:sldId id="280" r:id="rId30"/>
    <p:sldId id="282" r:id="rId31"/>
    <p:sldId id="281" r:id="rId32"/>
    <p:sldId id="283" r:id="rId33"/>
    <p:sldId id="284" r:id="rId34"/>
    <p:sldId id="285" r:id="rId35"/>
    <p:sldId id="286" r:id="rId36"/>
    <p:sldId id="288" r:id="rId37"/>
    <p:sldId id="289" r:id="rId38"/>
    <p:sldId id="303" r:id="rId39"/>
    <p:sldId id="290" r:id="rId40"/>
    <p:sldId id="291" r:id="rId41"/>
    <p:sldId id="292" r:id="rId42"/>
    <p:sldId id="293" r:id="rId43"/>
    <p:sldId id="294" r:id="rId44"/>
    <p:sldId id="295" r:id="rId45"/>
    <p:sldId id="296" r:id="rId46"/>
    <p:sldId id="304" r:id="rId47"/>
    <p:sldId id="302" r:id="rId48"/>
    <p:sldId id="297" r:id="rId4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2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2016/4/20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699A4-D368-42EA-8A24-F9B1FC45EACD}" type="datetimeFigureOut">
              <a:rPr lang="zh-TW" altLang="en-US" smtClean="0"/>
              <a:pPr/>
              <a:t>2016/4/20</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9B992-9EB6-4BE5-9ACA-46B505B837B9}"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6law.idv.tw/6law/law/&#24615;&#21029;&#24179;&#31561;&#25945;&#32946;&#27861;.htm" TargetMode="External"/><Relationship Id="rId2" Type="http://schemas.openxmlformats.org/officeDocument/2006/relationships/hyperlink" Target="&#25945;&#24107;&#27861;.doc" TargetMode="External"/><Relationship Id="rId1" Type="http://schemas.openxmlformats.org/officeDocument/2006/relationships/slideLayout" Target="../slideLayouts/slideLayout2.xml"/><Relationship Id="rId4" Type="http://schemas.openxmlformats.org/officeDocument/2006/relationships/slide" Target="slide8.xml"/></Relationships>
</file>

<file path=ppt/slides/_rels/slide11.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tas.kh.edu.tw/"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26085;&#31243;&#34920;.pdf" TargetMode="External"/><Relationship Id="rId2" Type="http://schemas.openxmlformats.org/officeDocument/2006/relationships/hyperlink" Target="&#20316;&#26989;&#35201;&#40670;-&#20462;&#27491;1010315.pdf"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34389;&#29702;&#27969;&#31243;.pdf" TargetMode="External"/><Relationship Id="rId2" Type="http://schemas.openxmlformats.org/officeDocument/2006/relationships/slide" Target="slide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hyperlink" Target="&#25945;&#24107;&#27861;.doc"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zh-TW" altLang="en-US" sz="5400" dirty="0" smtClean="0">
                <a:ea typeface="標楷體" pitchFamily="65" charset="-120"/>
              </a:rPr>
              <a:t>花蓮縣政府教育處</a:t>
            </a:r>
            <a:br>
              <a:rPr lang="zh-TW" altLang="en-US" sz="5400" dirty="0" smtClean="0">
                <a:ea typeface="標楷體" pitchFamily="65" charset="-120"/>
              </a:rPr>
            </a:br>
            <a:r>
              <a:rPr lang="zh-TW" altLang="en-US" sz="5400" dirty="0" smtClean="0">
                <a:ea typeface="標楷體" pitchFamily="65" charset="-120"/>
              </a:rPr>
              <a:t> </a:t>
            </a:r>
            <a:r>
              <a:rPr lang="en-US" altLang="zh-TW" dirty="0" smtClean="0">
                <a:latin typeface="標楷體" pitchFamily="65" charset="-120"/>
                <a:ea typeface="標楷體" pitchFamily="65" charset="-120"/>
              </a:rPr>
              <a:t>105</a:t>
            </a:r>
            <a:r>
              <a:rPr lang="zh-TW" altLang="en-US" dirty="0" smtClean="0">
                <a:latin typeface="標楷體" pitchFamily="65" charset="-120"/>
                <a:ea typeface="標楷體" pitchFamily="65" charset="-120"/>
              </a:rPr>
              <a:t>年縣外介聘作業說明會</a:t>
            </a:r>
            <a:endParaRPr lang="zh-TW" altLang="en-US" dirty="0"/>
          </a:p>
        </p:txBody>
      </p:sp>
      <p:sp>
        <p:nvSpPr>
          <p:cNvPr id="3" name="副標題 2"/>
          <p:cNvSpPr>
            <a:spLocks noGrp="1"/>
          </p:cNvSpPr>
          <p:nvPr>
            <p:ph type="subTitle" idx="1"/>
          </p:nvPr>
        </p:nvSpPr>
        <p:spPr/>
        <p:txBody>
          <a:bodyPr/>
          <a:lstStyle/>
          <a:p>
            <a:r>
              <a:rPr lang="zh-TW" altLang="en-US" dirty="0" smtClean="0">
                <a:solidFill>
                  <a:schemeClr val="tx1"/>
                </a:solidFill>
                <a:latin typeface="標楷體" pitchFamily="65" charset="-120"/>
                <a:ea typeface="標楷體" pitchFamily="65" charset="-120"/>
              </a:rPr>
              <a:t>明義國小人事主任 林貴榮</a:t>
            </a:r>
            <a:endParaRPr lang="zh-TW" altLang="en-US" dirty="0">
              <a:solidFill>
                <a:schemeClr val="tx1"/>
              </a:solidFill>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hlinkClick r:id="rId2" action="ppaction://hlinkfile"/>
              </a:rPr>
              <a:t>教師法第十四條第一項各款條文</a:t>
            </a:r>
            <a:endParaRPr lang="zh-TW" altLang="en-US" dirty="0"/>
          </a:p>
        </p:txBody>
      </p:sp>
      <p:sp>
        <p:nvSpPr>
          <p:cNvPr id="3" name="內容版面配置區 2"/>
          <p:cNvSpPr>
            <a:spLocks noGrp="1"/>
          </p:cNvSpPr>
          <p:nvPr>
            <p:ph idx="1"/>
          </p:nvPr>
        </p:nvSpPr>
        <p:spPr/>
        <p:txBody>
          <a:bodyPr>
            <a:normAutofit/>
          </a:bodyPr>
          <a:lstStyle/>
          <a:p>
            <a:pPr marL="628650" indent="-628650">
              <a:lnSpc>
                <a:spcPct val="80000"/>
              </a:lnSpc>
              <a:buNone/>
            </a:pPr>
            <a:r>
              <a:rPr lang="zh-TW" altLang="en-US" sz="2400" dirty="0" smtClean="0">
                <a:latin typeface="標楷體" pitchFamily="65" charset="-120"/>
                <a:ea typeface="標楷體" pitchFamily="65" charset="-120"/>
              </a:rPr>
              <a:t>九、經學校性別平等教育委員會或依法組成之相關委員會調查確認有性騷擾或性霸凌行為，且情節重大。</a:t>
            </a:r>
          </a:p>
          <a:p>
            <a:pPr marL="628650" indent="-628650">
              <a:lnSpc>
                <a:spcPct val="80000"/>
              </a:lnSpc>
              <a:buNone/>
            </a:pPr>
            <a:r>
              <a:rPr lang="zh-TW" altLang="en-US" sz="2400" dirty="0" smtClean="0">
                <a:latin typeface="標楷體" pitchFamily="65" charset="-120"/>
                <a:ea typeface="標楷體" pitchFamily="65" charset="-120"/>
              </a:rPr>
              <a:t>十、知悉服務學校發生疑似校園性侵害事件，未依</a:t>
            </a:r>
            <a:r>
              <a:rPr lang="zh-TW" altLang="en-US" sz="2400" b="1" dirty="0" smtClean="0">
                <a:solidFill>
                  <a:srgbClr val="FF0000"/>
                </a:solidFill>
                <a:latin typeface="標楷體" pitchFamily="65" charset="-120"/>
                <a:ea typeface="標楷體" pitchFamily="65" charset="-120"/>
                <a:hlinkClick r:id="rId3"/>
              </a:rPr>
              <a:t>性別平等教育法</a:t>
            </a:r>
            <a:r>
              <a:rPr lang="zh-TW" altLang="en-US" sz="2400" dirty="0" smtClean="0">
                <a:latin typeface="標楷體" pitchFamily="65" charset="-120"/>
                <a:ea typeface="標楷體" pitchFamily="65" charset="-120"/>
              </a:rPr>
              <a:t>規定通報，致再度發生校園性侵害事件；或偽造、變造、湮滅或隱匿他人所犯校園性侵害事件之證據，經有關機關查證屬實。</a:t>
            </a:r>
          </a:p>
          <a:p>
            <a:pPr marL="628650" indent="-628650">
              <a:lnSpc>
                <a:spcPct val="80000"/>
              </a:lnSpc>
              <a:buNone/>
            </a:pPr>
            <a:r>
              <a:rPr lang="zh-TW" altLang="en-US" sz="2400" dirty="0" smtClean="0">
                <a:latin typeface="標楷體" pitchFamily="65" charset="-120"/>
                <a:ea typeface="標楷體" pitchFamily="65" charset="-120"/>
              </a:rPr>
              <a:t>十一、偽造、變造或湮滅他人所犯校園毒品危害事件之證據，經有關機關查證屬實。</a:t>
            </a:r>
          </a:p>
          <a:p>
            <a:pPr>
              <a:lnSpc>
                <a:spcPct val="80000"/>
              </a:lnSpc>
              <a:buNone/>
            </a:pPr>
            <a:r>
              <a:rPr lang="zh-TW" altLang="en-US" sz="2400" dirty="0" smtClean="0">
                <a:latin typeface="標楷體" pitchFamily="65" charset="-120"/>
                <a:ea typeface="標楷體" pitchFamily="65" charset="-120"/>
              </a:rPr>
              <a:t>十二、體罰或霸凌學生，造成其身心嚴重侵害。</a:t>
            </a:r>
          </a:p>
          <a:p>
            <a:pPr>
              <a:lnSpc>
                <a:spcPct val="80000"/>
              </a:lnSpc>
              <a:buNone/>
            </a:pPr>
            <a:r>
              <a:rPr lang="zh-TW" altLang="en-US" sz="2400" dirty="0" smtClean="0">
                <a:latin typeface="標楷體" pitchFamily="65" charset="-120"/>
                <a:ea typeface="標楷體" pitchFamily="65" charset="-120"/>
              </a:rPr>
              <a:t>十三、行為違反相關法令，經有關機關查證屬實。</a:t>
            </a:r>
          </a:p>
          <a:p>
            <a:pPr marL="717550" indent="-717550">
              <a:lnSpc>
                <a:spcPct val="80000"/>
              </a:lnSpc>
              <a:buNone/>
            </a:pPr>
            <a:r>
              <a:rPr lang="zh-TW" altLang="en-US" sz="2400" dirty="0" smtClean="0">
                <a:latin typeface="標楷體" pitchFamily="65" charset="-120"/>
                <a:ea typeface="標楷體" pitchFamily="65" charset="-120"/>
                <a:hlinkClick r:id="rId4" action="ppaction://hlinksldjump"/>
              </a:rPr>
              <a:t>十四</a:t>
            </a:r>
            <a:r>
              <a:rPr lang="zh-TW" altLang="en-US" sz="2400" dirty="0" smtClean="0">
                <a:latin typeface="標楷體" pitchFamily="65" charset="-120"/>
                <a:ea typeface="標楷體" pitchFamily="65" charset="-120"/>
              </a:rPr>
              <a:t>、教學不力或不能勝任工作有具體事實；或違反聘約情節重大。</a:t>
            </a:r>
          </a:p>
          <a:p>
            <a:endParaRPr lang="zh-TW"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hlink"/>
                </a:solidFill>
                <a:latin typeface="標楷體" pitchFamily="65" charset="-120"/>
                <a:ea typeface="標楷體" pitchFamily="65" charset="-120"/>
              </a:rPr>
              <a:t>性侵害犯罪防治法第</a:t>
            </a:r>
            <a:r>
              <a:rPr lang="en-US" altLang="zh-TW" dirty="0" smtClean="0">
                <a:solidFill>
                  <a:schemeClr val="hlink"/>
                </a:solidFill>
                <a:latin typeface="標楷體" pitchFamily="65" charset="-120"/>
                <a:ea typeface="標楷體" pitchFamily="65" charset="-120"/>
              </a:rPr>
              <a:t>2</a:t>
            </a:r>
            <a:r>
              <a:rPr lang="zh-TW" altLang="en-US" dirty="0" smtClean="0">
                <a:solidFill>
                  <a:schemeClr val="hlink"/>
                </a:solidFill>
                <a:latin typeface="標楷體" pitchFamily="65" charset="-120"/>
                <a:ea typeface="標楷體" pitchFamily="65" charset="-120"/>
              </a:rPr>
              <a:t>條</a:t>
            </a:r>
            <a:endParaRPr lang="zh-TW" altLang="en-US" dirty="0"/>
          </a:p>
        </p:txBody>
      </p:sp>
      <p:sp>
        <p:nvSpPr>
          <p:cNvPr id="3" name="內容版面配置區 2"/>
          <p:cNvSpPr>
            <a:spLocks noGrp="1"/>
          </p:cNvSpPr>
          <p:nvPr>
            <p:ph idx="1"/>
          </p:nvPr>
        </p:nvSpPr>
        <p:spPr/>
        <p:txBody>
          <a:bodyPr>
            <a:normAutofit fontScale="85000" lnSpcReduction="20000"/>
          </a:bodyPr>
          <a:lstStyle/>
          <a:p>
            <a:pPr marL="0" indent="452438">
              <a:buNone/>
              <a:tabLst>
                <a:tab pos="717550" algn="l"/>
              </a:tabLst>
            </a:pPr>
            <a:r>
              <a:rPr lang="zh-TW" altLang="en-US" dirty="0" smtClean="0">
                <a:latin typeface="標楷體" pitchFamily="65" charset="-120"/>
                <a:ea typeface="標楷體" pitchFamily="65" charset="-120"/>
              </a:rPr>
              <a:t>本法所稱性侵害犯罪，係指觸犯刑法</a:t>
            </a:r>
            <a:r>
              <a:rPr lang="zh-TW" altLang="en-US" u="sng" dirty="0" smtClean="0">
                <a:solidFill>
                  <a:srgbClr val="FF3300"/>
                </a:solidFill>
                <a:latin typeface="標楷體" pitchFamily="65" charset="-120"/>
                <a:ea typeface="標楷體" pitchFamily="65" charset="-120"/>
              </a:rPr>
              <a:t>第</a:t>
            </a:r>
            <a:r>
              <a:rPr lang="en-US" altLang="zh-TW" u="sng" dirty="0" smtClean="0">
                <a:solidFill>
                  <a:srgbClr val="FF3300"/>
                </a:solidFill>
                <a:latin typeface="標楷體" pitchFamily="65" charset="-120"/>
                <a:ea typeface="標楷體" pitchFamily="65" charset="-120"/>
              </a:rPr>
              <a:t>221</a:t>
            </a:r>
            <a:r>
              <a:rPr lang="zh-TW" altLang="en-US" u="sng" dirty="0" smtClean="0">
                <a:solidFill>
                  <a:srgbClr val="FF3300"/>
                </a:solidFill>
                <a:latin typeface="標楷體" pitchFamily="65" charset="-120"/>
                <a:ea typeface="標楷體" pitchFamily="65" charset="-120"/>
              </a:rPr>
              <a:t>條至第</a:t>
            </a:r>
            <a:r>
              <a:rPr lang="en-US" altLang="zh-TW" u="sng" dirty="0" smtClean="0">
                <a:solidFill>
                  <a:srgbClr val="FF3300"/>
                </a:solidFill>
                <a:latin typeface="標楷體" pitchFamily="65" charset="-120"/>
                <a:ea typeface="標楷體" pitchFamily="65" charset="-120"/>
              </a:rPr>
              <a:t>227</a:t>
            </a:r>
            <a:r>
              <a:rPr lang="zh-TW" altLang="en-US" u="sng" dirty="0" smtClean="0">
                <a:solidFill>
                  <a:srgbClr val="FF3300"/>
                </a:solidFill>
                <a:latin typeface="標楷體" pitchFamily="65" charset="-120"/>
                <a:ea typeface="標楷體" pitchFamily="65" charset="-120"/>
              </a:rPr>
              <a:t>條、第</a:t>
            </a:r>
            <a:r>
              <a:rPr lang="en-US" altLang="zh-TW" u="sng" dirty="0" smtClean="0">
                <a:solidFill>
                  <a:srgbClr val="FF3300"/>
                </a:solidFill>
                <a:latin typeface="標楷體" pitchFamily="65" charset="-120"/>
                <a:ea typeface="標楷體" pitchFamily="65" charset="-120"/>
              </a:rPr>
              <a:t>228</a:t>
            </a:r>
            <a:r>
              <a:rPr lang="zh-TW" altLang="en-US" u="sng" dirty="0" smtClean="0">
                <a:solidFill>
                  <a:srgbClr val="FF3300"/>
                </a:solidFill>
                <a:latin typeface="標楷體" pitchFamily="65" charset="-120"/>
                <a:ea typeface="標楷體" pitchFamily="65" charset="-120"/>
              </a:rPr>
              <a:t>條、第</a:t>
            </a:r>
            <a:r>
              <a:rPr lang="en-US" altLang="zh-TW" u="sng" dirty="0" smtClean="0">
                <a:solidFill>
                  <a:srgbClr val="FF3300"/>
                </a:solidFill>
                <a:latin typeface="標楷體" pitchFamily="65" charset="-120"/>
                <a:ea typeface="標楷體" pitchFamily="65" charset="-120"/>
              </a:rPr>
              <a:t>229</a:t>
            </a:r>
            <a:r>
              <a:rPr lang="zh-TW" altLang="en-US" u="sng" dirty="0" smtClean="0">
                <a:solidFill>
                  <a:srgbClr val="FF3300"/>
                </a:solidFill>
                <a:latin typeface="標楷體" pitchFamily="65" charset="-120"/>
                <a:ea typeface="標楷體" pitchFamily="65" charset="-120"/>
              </a:rPr>
              <a:t>條、第</a:t>
            </a:r>
            <a:r>
              <a:rPr lang="en-US" altLang="zh-TW" u="sng" dirty="0" smtClean="0">
                <a:solidFill>
                  <a:srgbClr val="FF3300"/>
                </a:solidFill>
                <a:latin typeface="標楷體" pitchFamily="65" charset="-120"/>
                <a:ea typeface="標楷體" pitchFamily="65" charset="-120"/>
              </a:rPr>
              <a:t>332</a:t>
            </a:r>
            <a:r>
              <a:rPr lang="zh-TW" altLang="en-US" u="sng" dirty="0" smtClean="0">
                <a:solidFill>
                  <a:srgbClr val="FF3300"/>
                </a:solidFill>
                <a:latin typeface="標楷體" pitchFamily="65" charset="-120"/>
                <a:ea typeface="標楷體" pitchFamily="65" charset="-120"/>
              </a:rPr>
              <a:t>條第二項第二款、第</a:t>
            </a:r>
            <a:r>
              <a:rPr lang="en-US" altLang="zh-TW" u="sng" dirty="0" smtClean="0">
                <a:solidFill>
                  <a:srgbClr val="FF3300"/>
                </a:solidFill>
                <a:latin typeface="標楷體" pitchFamily="65" charset="-120"/>
                <a:ea typeface="標楷體" pitchFamily="65" charset="-120"/>
              </a:rPr>
              <a:t>334</a:t>
            </a:r>
            <a:r>
              <a:rPr lang="zh-TW" altLang="en-US" u="sng" dirty="0" smtClean="0">
                <a:solidFill>
                  <a:srgbClr val="FF3300"/>
                </a:solidFill>
                <a:latin typeface="標楷體" pitchFamily="65" charset="-120"/>
                <a:ea typeface="標楷體" pitchFamily="65" charset="-120"/>
              </a:rPr>
              <a:t>條第二款、第</a:t>
            </a:r>
            <a:r>
              <a:rPr lang="en-US" altLang="zh-TW" u="sng" dirty="0" smtClean="0">
                <a:solidFill>
                  <a:srgbClr val="FF3300"/>
                </a:solidFill>
                <a:latin typeface="標楷體" pitchFamily="65" charset="-120"/>
                <a:ea typeface="標楷體" pitchFamily="65" charset="-120"/>
              </a:rPr>
              <a:t>348</a:t>
            </a:r>
            <a:r>
              <a:rPr lang="zh-TW" altLang="en-US" u="sng" dirty="0" smtClean="0">
                <a:solidFill>
                  <a:srgbClr val="FF3300"/>
                </a:solidFill>
                <a:latin typeface="標楷體" pitchFamily="65" charset="-120"/>
                <a:ea typeface="標楷體" pitchFamily="65" charset="-120"/>
              </a:rPr>
              <a:t>條第二項第一款及其特別法之罪</a:t>
            </a:r>
            <a:r>
              <a:rPr lang="zh-TW" altLang="en-US" dirty="0" smtClean="0">
                <a:solidFill>
                  <a:srgbClr val="FF3300"/>
                </a:solidFill>
                <a:latin typeface="標楷體" pitchFamily="65" charset="-120"/>
                <a:ea typeface="標楷體" pitchFamily="65" charset="-120"/>
              </a:rPr>
              <a:t>。</a:t>
            </a:r>
            <a:r>
              <a:rPr lang="zh-TW" altLang="en-US" u="sng" dirty="0" smtClean="0">
                <a:solidFill>
                  <a:srgbClr val="FF3300"/>
                </a:solidFill>
                <a:latin typeface="標楷體" pitchFamily="65" charset="-120"/>
                <a:ea typeface="標楷體" pitchFamily="65" charset="-120"/>
              </a:rPr>
              <a:t> </a:t>
            </a:r>
            <a:br>
              <a:rPr lang="zh-TW" altLang="en-US" u="sng" dirty="0" smtClean="0">
                <a:solidFill>
                  <a:srgbClr val="FF3300"/>
                </a:solidFill>
                <a:latin typeface="標楷體" pitchFamily="65" charset="-120"/>
                <a:ea typeface="標楷體" pitchFamily="65" charset="-120"/>
              </a:rPr>
            </a:br>
            <a:r>
              <a:rPr lang="zh-TW" altLang="en-US" dirty="0" smtClean="0">
                <a:latin typeface="標楷體" pitchFamily="65" charset="-120"/>
                <a:ea typeface="標楷體" pitchFamily="65" charset="-120"/>
              </a:rPr>
              <a:t>　本法所稱加害人，係指觸犯前項各罪經判決有罪確定之人。 </a:t>
            </a:r>
            <a:endParaRPr lang="en-US" altLang="zh-TW" dirty="0" smtClean="0">
              <a:latin typeface="標楷體" pitchFamily="65" charset="-120"/>
              <a:ea typeface="標楷體" pitchFamily="65" charset="-120"/>
            </a:endParaRPr>
          </a:p>
          <a:p>
            <a:pPr marL="0" indent="0">
              <a:buNone/>
            </a:pPr>
            <a:r>
              <a:rPr lang="en-US" altLang="zh-TW" dirty="0" smtClean="0">
                <a:latin typeface="標楷體" pitchFamily="65" charset="-120"/>
                <a:ea typeface="標楷體" pitchFamily="65" charset="-120"/>
              </a:rPr>
              <a:t>(221</a:t>
            </a:r>
            <a:r>
              <a:rPr lang="zh-TW" altLang="en-US" dirty="0" smtClean="0">
                <a:latin typeface="標楷體" pitchFamily="65" charset="-120"/>
                <a:ea typeface="標楷體" pitchFamily="65" charset="-120"/>
              </a:rPr>
              <a:t>條強制性交罪、</a:t>
            </a:r>
            <a:r>
              <a:rPr lang="en-US" altLang="zh-TW" dirty="0" smtClean="0">
                <a:latin typeface="標楷體" pitchFamily="65" charset="-120"/>
                <a:ea typeface="標楷體" pitchFamily="65" charset="-120"/>
              </a:rPr>
              <a:t>222</a:t>
            </a:r>
            <a:r>
              <a:rPr lang="zh-TW" altLang="en-US" dirty="0" smtClean="0">
                <a:latin typeface="標楷體" pitchFamily="65" charset="-120"/>
                <a:ea typeface="標楷體" pitchFamily="65" charset="-120"/>
              </a:rPr>
              <a:t>條加重強制性交罪、</a:t>
            </a:r>
            <a:r>
              <a:rPr lang="en-US" altLang="zh-TW" dirty="0" smtClean="0">
                <a:latin typeface="標楷體" pitchFamily="65" charset="-120"/>
                <a:ea typeface="標楷體" pitchFamily="65" charset="-120"/>
              </a:rPr>
              <a:t>224</a:t>
            </a:r>
            <a:r>
              <a:rPr lang="zh-TW" altLang="en-US" dirty="0" smtClean="0">
                <a:latin typeface="標楷體" pitchFamily="65" charset="-120"/>
                <a:ea typeface="標楷體" pitchFamily="65" charset="-120"/>
              </a:rPr>
              <a:t>條強制猥褻罪、</a:t>
            </a:r>
            <a:r>
              <a:rPr lang="en-US" altLang="zh-TW" dirty="0" smtClean="0">
                <a:latin typeface="標楷體" pitchFamily="65" charset="-120"/>
                <a:ea typeface="標楷體" pitchFamily="65" charset="-120"/>
              </a:rPr>
              <a:t>224~1</a:t>
            </a:r>
            <a:r>
              <a:rPr lang="zh-TW" altLang="en-US" dirty="0" smtClean="0">
                <a:latin typeface="標楷體" pitchFamily="65" charset="-120"/>
                <a:ea typeface="標楷體" pitchFamily="65" charset="-120"/>
              </a:rPr>
              <a:t>條加強強制猥褻罪、</a:t>
            </a:r>
            <a:r>
              <a:rPr lang="en-US" altLang="zh-TW" dirty="0" smtClean="0">
                <a:latin typeface="標楷體" pitchFamily="65" charset="-120"/>
                <a:ea typeface="標楷體" pitchFamily="65" charset="-120"/>
              </a:rPr>
              <a:t>225</a:t>
            </a:r>
            <a:r>
              <a:rPr lang="zh-TW" altLang="en-US" dirty="0" smtClean="0">
                <a:latin typeface="標楷體" pitchFamily="65" charset="-120"/>
                <a:ea typeface="標楷體" pitchFamily="65" charset="-120"/>
              </a:rPr>
              <a:t>條乘機性交猥褻罪、</a:t>
            </a:r>
            <a:r>
              <a:rPr lang="en-US" altLang="zh-TW" dirty="0" smtClean="0">
                <a:latin typeface="標楷體" pitchFamily="65" charset="-120"/>
                <a:ea typeface="標楷體" pitchFamily="65" charset="-120"/>
              </a:rPr>
              <a:t>226</a:t>
            </a:r>
            <a:r>
              <a:rPr lang="zh-TW" altLang="en-US" dirty="0" smtClean="0">
                <a:latin typeface="標楷體" pitchFamily="65" charset="-120"/>
                <a:ea typeface="標楷體" pitchFamily="65" charset="-120"/>
              </a:rPr>
              <a:t>條強制性交猥褻罪之加重結果犯、</a:t>
            </a:r>
            <a:r>
              <a:rPr lang="en-US" altLang="zh-TW" dirty="0" smtClean="0">
                <a:latin typeface="標楷體" pitchFamily="65" charset="-120"/>
                <a:ea typeface="標楷體" pitchFamily="65" charset="-120"/>
              </a:rPr>
              <a:t>227</a:t>
            </a:r>
            <a:r>
              <a:rPr lang="zh-TW" altLang="en-US" dirty="0" smtClean="0">
                <a:latin typeface="標楷體" pitchFamily="65" charset="-120"/>
                <a:ea typeface="標楷體" pitchFamily="65" charset="-120"/>
              </a:rPr>
              <a:t>條未成年人、</a:t>
            </a:r>
            <a:r>
              <a:rPr lang="en-US" altLang="zh-TW" dirty="0" smtClean="0">
                <a:latin typeface="標楷體" pitchFamily="65" charset="-120"/>
                <a:ea typeface="標楷體" pitchFamily="65" charset="-120"/>
              </a:rPr>
              <a:t>228</a:t>
            </a:r>
            <a:r>
              <a:rPr lang="zh-TW" altLang="en-US" dirty="0" smtClean="0">
                <a:latin typeface="標楷體" pitchFamily="65" charset="-120"/>
                <a:ea typeface="標楷體" pitchFamily="65" charset="-120"/>
              </a:rPr>
              <a:t>條利用權勢性交或猥褻罪、</a:t>
            </a:r>
            <a:r>
              <a:rPr lang="en-US" altLang="zh-TW" dirty="0" smtClean="0">
                <a:latin typeface="標楷體" pitchFamily="65" charset="-120"/>
                <a:ea typeface="標楷體" pitchFamily="65" charset="-120"/>
              </a:rPr>
              <a:t>229</a:t>
            </a:r>
            <a:r>
              <a:rPr lang="zh-TW" altLang="en-US" dirty="0" smtClean="0">
                <a:latin typeface="標楷體" pitchFamily="65" charset="-120"/>
                <a:ea typeface="標楷體" pitchFamily="65" charset="-120"/>
              </a:rPr>
              <a:t>條詐術性交罪、</a:t>
            </a:r>
            <a:r>
              <a:rPr lang="en-US" altLang="zh-TW" dirty="0" smtClean="0">
                <a:latin typeface="標楷體" pitchFamily="65" charset="-120"/>
                <a:ea typeface="標楷體" pitchFamily="65" charset="-120"/>
              </a:rPr>
              <a:t>332</a:t>
            </a:r>
            <a:r>
              <a:rPr lang="zh-TW" altLang="en-US" dirty="0" smtClean="0">
                <a:latin typeface="標楷體" pitchFamily="65" charset="-120"/>
                <a:ea typeface="標楷體" pitchFamily="65" charset="-120"/>
              </a:rPr>
              <a:t>條</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項</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款強盜結合罪強制性交者、</a:t>
            </a:r>
            <a:r>
              <a:rPr lang="en-US" altLang="zh-TW" dirty="0" smtClean="0">
                <a:latin typeface="標楷體" pitchFamily="65" charset="-120"/>
                <a:ea typeface="標楷體" pitchFamily="65" charset="-120"/>
              </a:rPr>
              <a:t>334</a:t>
            </a:r>
            <a:r>
              <a:rPr lang="zh-TW" altLang="en-US" dirty="0" smtClean="0">
                <a:latin typeface="標楷體" pitchFamily="65" charset="-120"/>
                <a:ea typeface="標楷體" pitchFamily="65" charset="-120"/>
              </a:rPr>
              <a:t>條第二款海盜結合罪強制性交者、</a:t>
            </a:r>
            <a:r>
              <a:rPr lang="en-US" altLang="zh-TW" dirty="0" smtClean="0">
                <a:latin typeface="標楷體" pitchFamily="65" charset="-120"/>
                <a:ea typeface="標楷體" pitchFamily="65" charset="-120"/>
              </a:rPr>
              <a:t>348</a:t>
            </a:r>
            <a:r>
              <a:rPr lang="zh-TW" altLang="en-US" dirty="0" smtClean="0">
                <a:latin typeface="標楷體" pitchFamily="65" charset="-120"/>
                <a:ea typeface="標楷體" pitchFamily="65" charset="-120"/>
              </a:rPr>
              <a:t>條第二項第一款擄人勒贖結合罪</a:t>
            </a:r>
            <a:r>
              <a:rPr lang="zh-TW" altLang="en-US" dirty="0" smtClean="0">
                <a:latin typeface="標楷體" pitchFamily="65" charset="-120"/>
                <a:ea typeface="標楷體" pitchFamily="65" charset="-120"/>
                <a:hlinkClick r:id="rId2" action="ppaction://hlinksldjump"/>
              </a:rPr>
              <a:t>強制性交者</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要點五</a:t>
            </a:r>
            <a:endParaRPr lang="zh-TW" altLang="en-US" dirty="0"/>
          </a:p>
        </p:txBody>
      </p:sp>
      <p:sp>
        <p:nvSpPr>
          <p:cNvPr id="3" name="內容版面配置區 2"/>
          <p:cNvSpPr>
            <a:spLocks noGrp="1"/>
          </p:cNvSpPr>
          <p:nvPr>
            <p:ph idx="1"/>
          </p:nvPr>
        </p:nvSpPr>
        <p:spPr/>
        <p:txBody>
          <a:bodyPr>
            <a:normAutofit fontScale="77500" lnSpcReduction="20000"/>
          </a:bodyPr>
          <a:lstStyle/>
          <a:p>
            <a:pPr>
              <a:lnSpc>
                <a:spcPct val="90000"/>
              </a:lnSpc>
              <a:buNone/>
            </a:pP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二</a:t>
            </a: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服務條件：</a:t>
            </a:r>
          </a:p>
          <a:p>
            <a:pPr marL="265113" indent="-265113">
              <a:buNone/>
            </a:pPr>
            <a:r>
              <a:rPr lang="en-US" altLang="zh-TW" b="1" dirty="0" smtClean="0">
                <a:solidFill>
                  <a:srgbClr val="FF0000"/>
                </a:solidFill>
                <a:latin typeface="標楷體" pitchFamily="65" charset="-120"/>
                <a:ea typeface="標楷體" pitchFamily="65" charset="-120"/>
              </a:rPr>
              <a:t>1</a:t>
            </a:r>
            <a:r>
              <a:rPr lang="en-US" altLang="zh-TW" b="1" dirty="0">
                <a:solidFill>
                  <a:srgbClr val="FF0000"/>
                </a:solidFill>
                <a:latin typeface="標楷體" pitchFamily="65" charset="-120"/>
                <a:ea typeface="標楷體" pitchFamily="65" charset="-120"/>
              </a:rPr>
              <a:t>.</a:t>
            </a:r>
            <a:r>
              <a:rPr lang="zh-TW" altLang="zh-TW" dirty="0">
                <a:solidFill>
                  <a:srgbClr val="FF0000"/>
                </a:solidFill>
                <a:latin typeface="標楷體" pitchFamily="65" charset="-120"/>
                <a:ea typeface="標楷體" pitchFamily="65" charset="-120"/>
              </a:rPr>
              <a:t>除離島建設條例或直轄市、縣</a:t>
            </a:r>
            <a:r>
              <a:rPr lang="en-US" altLang="zh-TW" dirty="0">
                <a:solidFill>
                  <a:srgbClr val="FF0000"/>
                </a:solidFill>
                <a:latin typeface="標楷體" pitchFamily="65" charset="-120"/>
                <a:ea typeface="標楷體" pitchFamily="65" charset="-120"/>
              </a:rPr>
              <a:t>(</a:t>
            </a:r>
            <a:r>
              <a:rPr lang="zh-TW" altLang="zh-TW" dirty="0">
                <a:solidFill>
                  <a:srgbClr val="FF0000"/>
                </a:solidFill>
                <a:latin typeface="標楷體" pitchFamily="65" charset="-120"/>
                <a:ea typeface="標楷體" pitchFamily="65" charset="-120"/>
              </a:rPr>
              <a:t>市</a:t>
            </a:r>
            <a:r>
              <a:rPr lang="en-US" altLang="zh-TW" dirty="0">
                <a:solidFill>
                  <a:srgbClr val="FF0000"/>
                </a:solidFill>
                <a:latin typeface="標楷體" pitchFamily="65" charset="-120"/>
                <a:ea typeface="標楷體" pitchFamily="65" charset="-120"/>
              </a:rPr>
              <a:t>)</a:t>
            </a:r>
            <a:r>
              <a:rPr lang="zh-TW" altLang="zh-TW" dirty="0">
                <a:solidFill>
                  <a:srgbClr val="FF0000"/>
                </a:solidFill>
                <a:latin typeface="標楷體" pitchFamily="65" charset="-120"/>
                <a:ea typeface="標楷體" pitchFamily="65" charset="-120"/>
              </a:rPr>
              <a:t>主管教育行政機關另有規定外，</a:t>
            </a:r>
            <a:r>
              <a:rPr lang="zh-TW" altLang="zh-TW" b="1" dirty="0">
                <a:solidFill>
                  <a:srgbClr val="FF0000"/>
                </a:solidFill>
                <a:latin typeface="標楷體" pitchFamily="65" charset="-120"/>
                <a:ea typeface="標楷體" pitchFamily="65" charset="-120"/>
              </a:rPr>
              <a:t>現職教師在同一學校實際服務滿四學期</a:t>
            </a:r>
            <a:r>
              <a:rPr lang="zh-TW" altLang="zh-TW" dirty="0">
                <a:solidFill>
                  <a:srgbClr val="FF0000"/>
                </a:solidFill>
                <a:latin typeface="標楷體" pitchFamily="65" charset="-120"/>
                <a:ea typeface="標楷體" pitchFamily="65" charset="-120"/>
              </a:rPr>
              <a:t>為原則，惟於同一學校滿二學期因結婚或生活不便，有具體事實，經服務學校同意者，得申請介聘</a:t>
            </a:r>
            <a:r>
              <a:rPr lang="zh-TW" altLang="zh-TW" b="1" dirty="0">
                <a:solidFill>
                  <a:srgbClr val="FF0000"/>
                </a:solidFill>
                <a:latin typeface="標楷體" pitchFamily="65" charset="-120"/>
                <a:ea typeface="標楷體" pitchFamily="65" charset="-120"/>
              </a:rPr>
              <a:t>。</a:t>
            </a:r>
            <a:endParaRPr lang="zh-TW" altLang="zh-TW" dirty="0">
              <a:solidFill>
                <a:srgbClr val="FF0000"/>
              </a:solidFill>
              <a:latin typeface="標楷體" pitchFamily="65" charset="-120"/>
              <a:ea typeface="標楷體" pitchFamily="65" charset="-120"/>
            </a:endParaRPr>
          </a:p>
          <a:p>
            <a:pPr marL="265113" indent="-265113">
              <a:buNone/>
            </a:pPr>
            <a:r>
              <a:rPr lang="en-US" altLang="zh-TW" dirty="0" smtClean="0">
                <a:latin typeface="標楷體" pitchFamily="65" charset="-120"/>
                <a:ea typeface="標楷體" pitchFamily="65" charset="-120"/>
              </a:rPr>
              <a:t>2</a:t>
            </a:r>
            <a:r>
              <a:rPr lang="en-US" altLang="zh-TW" dirty="0">
                <a:latin typeface="標楷體" pitchFamily="65" charset="-120"/>
                <a:ea typeface="標楷體" pitchFamily="65" charset="-120"/>
              </a:rPr>
              <a:t>.</a:t>
            </a:r>
            <a:r>
              <a:rPr lang="zh-TW" altLang="zh-TW" dirty="0">
                <a:latin typeface="標楷體" pitchFamily="65" charset="-120"/>
                <a:ea typeface="標楷體" pitchFamily="65" charset="-120"/>
              </a:rPr>
              <a:t>持特殊地區教師證書者，限申請介聘特殊地區學校服務；持偏遠地區教師證書者，限申請介聘偏遠地區學校服務；持有特殊或偏遠地區教師證書者，需符合「師資培育法」第二十二條規定，始得介聘一般地區</a:t>
            </a:r>
            <a:r>
              <a:rPr lang="zh-TW" altLang="zh-TW"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3</a:t>
            </a:r>
            <a:r>
              <a:rPr lang="en-US" altLang="zh-TW" dirty="0">
                <a:latin typeface="標楷體" pitchFamily="65" charset="-120"/>
                <a:ea typeface="標楷體" pitchFamily="65" charset="-120"/>
              </a:rPr>
              <a:t>.</a:t>
            </a:r>
            <a:r>
              <a:rPr lang="zh-TW" altLang="zh-TW" dirty="0">
                <a:latin typeface="標楷體" pitchFamily="65" charset="-120"/>
                <a:ea typeface="標楷體" pitchFamily="65" charset="-120"/>
              </a:rPr>
              <a:t>申請留職停薪之教師符合第一目規定，並經主管教育行政機關核准於介聘生效日期</a:t>
            </a:r>
            <a:r>
              <a:rPr lang="en-US" altLang="zh-TW" dirty="0" smtClean="0">
                <a:solidFill>
                  <a:srgbClr val="FF0000"/>
                </a:solidFill>
                <a:latin typeface="標楷體" pitchFamily="65" charset="-120"/>
                <a:ea typeface="標楷體" pitchFamily="65" charset="-120"/>
              </a:rPr>
              <a:t>(8</a:t>
            </a:r>
            <a:r>
              <a:rPr lang="en-US" altLang="zh-TW" dirty="0">
                <a:solidFill>
                  <a:srgbClr val="FF0000"/>
                </a:solidFill>
                <a:latin typeface="標楷體" pitchFamily="65" charset="-120"/>
                <a:ea typeface="標楷體" pitchFamily="65" charset="-120"/>
              </a:rPr>
              <a:t>月1日)</a:t>
            </a:r>
            <a:r>
              <a:rPr lang="zh-TW" altLang="zh-TW" dirty="0">
                <a:latin typeface="標楷體" pitchFamily="65" charset="-120"/>
                <a:ea typeface="標楷體" pitchFamily="65" charset="-120"/>
              </a:rPr>
              <a:t>回職復薪者。</a:t>
            </a:r>
          </a:p>
          <a:p>
            <a:pPr marL="0" indent="0">
              <a:buNone/>
            </a:pPr>
            <a:r>
              <a:rPr lang="zh-TW" altLang="zh-TW" dirty="0">
                <a:latin typeface="標楷體" pitchFamily="65" charset="-120"/>
                <a:ea typeface="標楷體" pitchFamily="65" charset="-120"/>
              </a:rPr>
              <a:t>教師依照「偏遠或特殊地區學校校長暨教師資格標準」或有關法令甄選進用者，其申請介聘仍應受任用資格之限制。</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latin typeface="標楷體" pitchFamily="65" charset="-120"/>
                <a:ea typeface="標楷體" pitchFamily="65" charset="-120"/>
              </a:rPr>
              <a:t>要點六</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a:bodyPr>
          <a:lstStyle/>
          <a:p>
            <a:pPr marL="0" indent="0">
              <a:buNone/>
            </a:pPr>
            <a:r>
              <a:rPr lang="zh-TW" altLang="en-US" sz="2800" dirty="0" smtClean="0">
                <a:latin typeface="標楷體" pitchFamily="65" charset="-120"/>
                <a:ea typeface="標楷體" pitchFamily="65" charset="-120"/>
              </a:rPr>
              <a:t>    為維持教師介聘他縣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服務作業之公平性，並避免申請人以高分低報方式參加介聘，各校及縣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教育局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處</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應確實審核申請介聘教師之服務年資及考績積分，不得有故意低報情事，否則得拒絕其申請。其積分採計以</a:t>
            </a:r>
            <a:r>
              <a:rPr lang="zh-TW" altLang="en-US" sz="2800" b="1" u="sng" dirty="0" smtClean="0">
                <a:solidFill>
                  <a:srgbClr val="FF0000"/>
                </a:solidFill>
                <a:latin typeface="標楷體" pitchFamily="65" charset="-120"/>
                <a:ea typeface="標楷體" pitchFamily="65" charset="-120"/>
              </a:rPr>
              <a:t>同級</a:t>
            </a:r>
            <a:r>
              <a:rPr lang="zh-TW" altLang="en-US" sz="2800" dirty="0" smtClean="0">
                <a:latin typeface="標楷體" pitchFamily="65" charset="-120"/>
                <a:ea typeface="標楷體" pitchFamily="65" charset="-120"/>
              </a:rPr>
              <a:t>公立學校之間為限。</a:t>
            </a:r>
            <a:endParaRPr lang="zh-TW" altLang="en-US" sz="2800" dirty="0" smtClean="0"/>
          </a:p>
          <a:p>
            <a:pPr marL="0" indent="0">
              <a:buNone/>
            </a:pPr>
            <a:r>
              <a:rPr lang="zh-TW" altLang="en-US" sz="2800" b="1" dirty="0" smtClean="0">
                <a:solidFill>
                  <a:srgbClr val="FF0000"/>
                </a:solidFill>
                <a:latin typeface="標楷體" pitchFamily="65" charset="-120"/>
                <a:ea typeface="標楷體" pitchFamily="65" charset="-120"/>
              </a:rPr>
              <a:t>    </a:t>
            </a:r>
            <a:endParaRPr lang="zh-TW" altLang="en-US" sz="2800" dirty="0" smtClean="0">
              <a:solidFill>
                <a:srgbClr val="FF0000"/>
              </a:solidFill>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標楷體" pitchFamily="65" charset="-120"/>
              </a:rPr>
              <a:t>要</a:t>
            </a:r>
            <a:r>
              <a:rPr lang="zh-TW" altLang="en-US" dirty="0" smtClean="0">
                <a:solidFill>
                  <a:schemeClr val="tx1"/>
                </a:solidFill>
                <a:ea typeface="標楷體" pitchFamily="65" charset="-120"/>
              </a:rPr>
              <a:t>點七</a:t>
            </a:r>
            <a:endParaRPr lang="zh-TW" altLang="en-US" dirty="0"/>
          </a:p>
        </p:txBody>
      </p:sp>
      <p:sp>
        <p:nvSpPr>
          <p:cNvPr id="3" name="內容版面配置區 2"/>
          <p:cNvSpPr>
            <a:spLocks noGrp="1"/>
          </p:cNvSpPr>
          <p:nvPr>
            <p:ph idx="1"/>
          </p:nvPr>
        </p:nvSpPr>
        <p:spPr/>
        <p:txBody>
          <a:bodyPr>
            <a:normAutofit fontScale="85000" lnSpcReduction="10000"/>
          </a:bodyPr>
          <a:lstStyle/>
          <a:p>
            <a:pPr marL="0" indent="717550">
              <a:buNone/>
            </a:pPr>
            <a:r>
              <a:rPr lang="zh-TW" altLang="zh-TW" sz="3300" dirty="0">
                <a:latin typeface="標楷體" pitchFamily="65" charset="-120"/>
                <a:ea typeface="標楷體" pitchFamily="65" charset="-120"/>
              </a:rPr>
              <a:t>教師申請介聘應以教師合格證書資格申請介聘科</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類</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別，若同時具有不同教師合格證書者，最多可申請原服務</a:t>
            </a:r>
            <a:r>
              <a:rPr lang="zh-TW" altLang="zh-TW" sz="3300" b="1" u="sng" dirty="0">
                <a:solidFill>
                  <a:srgbClr val="FF0000"/>
                </a:solidFill>
                <a:latin typeface="標楷體" pitchFamily="65" charset="-120"/>
                <a:ea typeface="標楷體" pitchFamily="65" charset="-120"/>
              </a:rPr>
              <a:t>同一教育階段三種介聘科</a:t>
            </a:r>
            <a:r>
              <a:rPr lang="en-US" altLang="zh-TW" sz="3300" b="1" u="sng" dirty="0">
                <a:solidFill>
                  <a:srgbClr val="FF0000"/>
                </a:solidFill>
                <a:latin typeface="標楷體" pitchFamily="65" charset="-120"/>
                <a:ea typeface="標楷體" pitchFamily="65" charset="-120"/>
              </a:rPr>
              <a:t>(</a:t>
            </a:r>
            <a:r>
              <a:rPr lang="zh-TW" altLang="zh-TW" sz="3300" b="1" u="sng" dirty="0">
                <a:solidFill>
                  <a:srgbClr val="FF0000"/>
                </a:solidFill>
                <a:latin typeface="標楷體" pitchFamily="65" charset="-120"/>
                <a:ea typeface="標楷體" pitchFamily="65" charset="-120"/>
              </a:rPr>
              <a:t>類</a:t>
            </a:r>
            <a:r>
              <a:rPr lang="en-US" altLang="zh-TW" sz="3300" b="1" u="sng" dirty="0">
                <a:solidFill>
                  <a:srgbClr val="FF0000"/>
                </a:solidFill>
                <a:latin typeface="標楷體" pitchFamily="65" charset="-120"/>
                <a:ea typeface="標楷體" pitchFamily="65" charset="-120"/>
              </a:rPr>
              <a:t>)</a:t>
            </a:r>
            <a:r>
              <a:rPr lang="zh-TW" altLang="zh-TW" sz="3300" b="1" u="sng" dirty="0">
                <a:solidFill>
                  <a:srgbClr val="FF0000"/>
                </a:solidFill>
                <a:latin typeface="標楷體" pitchFamily="65" charset="-120"/>
                <a:ea typeface="標楷體" pitchFamily="65" charset="-120"/>
              </a:rPr>
              <a:t>別</a:t>
            </a:r>
            <a:r>
              <a:rPr lang="zh-TW" altLang="zh-TW" sz="3300" dirty="0">
                <a:latin typeface="標楷體" pitchFamily="65" charset="-120"/>
                <a:ea typeface="標楷體" pitchFamily="65" charset="-120"/>
              </a:rPr>
              <a:t>，惟如</a:t>
            </a:r>
            <a:r>
              <a:rPr lang="zh-TW" altLang="zh-TW" sz="3300" b="1" u="sng" dirty="0">
                <a:solidFill>
                  <a:srgbClr val="FF0000"/>
                </a:solidFill>
                <a:latin typeface="標楷體" pitchFamily="65" charset="-120"/>
                <a:ea typeface="標楷體" pitchFamily="65" charset="-120"/>
              </a:rPr>
              <a:t>非現應聘任教科</a:t>
            </a:r>
            <a:r>
              <a:rPr lang="en-US" altLang="zh-TW" sz="3300" b="1" u="sng" dirty="0">
                <a:solidFill>
                  <a:srgbClr val="FF0000"/>
                </a:solidFill>
                <a:latin typeface="標楷體" pitchFamily="65" charset="-120"/>
                <a:ea typeface="標楷體" pitchFamily="65" charset="-120"/>
              </a:rPr>
              <a:t>(</a:t>
            </a:r>
            <a:r>
              <a:rPr lang="zh-TW" altLang="zh-TW" sz="3300" b="1" u="sng" dirty="0">
                <a:solidFill>
                  <a:srgbClr val="FF0000"/>
                </a:solidFill>
                <a:latin typeface="標楷體" pitchFamily="65" charset="-120"/>
                <a:ea typeface="標楷體" pitchFamily="65" charset="-120"/>
              </a:rPr>
              <a:t>類</a:t>
            </a:r>
            <a:r>
              <a:rPr lang="en-US" altLang="zh-TW" sz="3300" b="1" u="sng" dirty="0">
                <a:solidFill>
                  <a:srgbClr val="FF0000"/>
                </a:solidFill>
                <a:latin typeface="標楷體" pitchFamily="65" charset="-120"/>
                <a:ea typeface="標楷體" pitchFamily="65" charset="-120"/>
              </a:rPr>
              <a:t>)</a:t>
            </a:r>
            <a:r>
              <a:rPr lang="zh-TW" altLang="zh-TW" sz="3300" b="1" u="sng" dirty="0">
                <a:solidFill>
                  <a:srgbClr val="FF0000"/>
                </a:solidFill>
                <a:latin typeface="標楷體" pitchFamily="65" charset="-120"/>
                <a:ea typeface="標楷體" pitchFamily="65" charset="-120"/>
              </a:rPr>
              <a:t>別</a:t>
            </a:r>
            <a:r>
              <a:rPr lang="zh-TW" altLang="zh-TW" sz="3300" dirty="0">
                <a:latin typeface="標楷體" pitchFamily="65" charset="-120"/>
                <a:ea typeface="標楷體" pitchFamily="65" charset="-120"/>
              </a:rPr>
              <a:t>，須取得該介聘科（類）別專長教師證後，同級公立學校該科</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類</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別</a:t>
            </a:r>
            <a:r>
              <a:rPr lang="zh-TW" altLang="zh-TW" sz="3300" b="1" u="sng" dirty="0">
                <a:solidFill>
                  <a:srgbClr val="FF0000"/>
                </a:solidFill>
                <a:latin typeface="標楷體" pitchFamily="65" charset="-120"/>
                <a:ea typeface="標楷體" pitchFamily="65" charset="-120"/>
              </a:rPr>
              <a:t>最近三年內任教一年以上之證明文件</a:t>
            </a:r>
            <a:r>
              <a:rPr lang="en-US" altLang="zh-TW" sz="3300" b="1" u="sng" dirty="0">
                <a:solidFill>
                  <a:srgbClr val="FF0000"/>
                </a:solidFill>
                <a:latin typeface="標楷體" pitchFamily="65" charset="-120"/>
                <a:ea typeface="標楷體" pitchFamily="65" charset="-120"/>
              </a:rPr>
              <a:t>(</a:t>
            </a:r>
            <a:r>
              <a:rPr lang="zh-TW" altLang="zh-TW" sz="3300" b="1" u="sng" dirty="0">
                <a:solidFill>
                  <a:srgbClr val="FF0000"/>
                </a:solidFill>
                <a:latin typeface="標楷體" pitchFamily="65" charset="-120"/>
                <a:ea typeface="標楷體" pitchFamily="65" charset="-120"/>
              </a:rPr>
              <a:t>當年度每週應授正式課程時數二分之一以上</a:t>
            </a:r>
            <a:r>
              <a:rPr lang="en-US" altLang="zh-TW" sz="3300" b="1" u="sng" dirty="0">
                <a:solidFill>
                  <a:srgbClr val="FF0000"/>
                </a:solidFill>
                <a:latin typeface="標楷體" pitchFamily="65" charset="-120"/>
                <a:ea typeface="標楷體" pitchFamily="65" charset="-120"/>
              </a:rPr>
              <a:t>)</a:t>
            </a:r>
            <a:r>
              <a:rPr lang="zh-TW" altLang="zh-TW" sz="3300" dirty="0">
                <a:latin typeface="標楷體" pitchFamily="65" charset="-120"/>
                <a:ea typeface="標楷體" pitchFamily="65" charset="-120"/>
              </a:rPr>
              <a:t>。申請介聘教師在調出時，以原服務學校聘其擔任之科</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類</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別供其他教師調入。</a:t>
            </a:r>
          </a:p>
          <a:p>
            <a:pPr marL="0" indent="717550">
              <a:buNone/>
            </a:pPr>
            <a:r>
              <a:rPr lang="zh-TW" altLang="zh-TW" sz="3300" dirty="0" smtClean="0">
                <a:latin typeface="標楷體" pitchFamily="65" charset="-120"/>
                <a:ea typeface="標楷體" pitchFamily="65" charset="-120"/>
              </a:rPr>
              <a:t>國中</a:t>
            </a:r>
            <a:r>
              <a:rPr lang="zh-TW" altLang="zh-TW" sz="3300" dirty="0">
                <a:latin typeface="標楷體" pitchFamily="65" charset="-120"/>
                <a:ea typeface="標楷體" pitchFamily="65" charset="-120"/>
              </a:rPr>
              <a:t>、小</a:t>
            </a:r>
            <a:r>
              <a:rPr lang="zh-TW" altLang="zh-TW" sz="3300" b="1" u="sng" dirty="0">
                <a:solidFill>
                  <a:srgbClr val="FF0000"/>
                </a:solidFill>
                <a:latin typeface="標楷體" pitchFamily="65" charset="-120"/>
                <a:ea typeface="標楷體" pitchFamily="65" charset="-120"/>
              </a:rPr>
              <a:t>專任輔導教師</a:t>
            </a:r>
            <a:r>
              <a:rPr lang="zh-TW" altLang="zh-TW" sz="3300" dirty="0">
                <a:latin typeface="標楷體" pitchFamily="65" charset="-120"/>
                <a:ea typeface="標楷體" pitchFamily="65" charset="-120"/>
              </a:rPr>
              <a:t>應聘科類別，</a:t>
            </a:r>
            <a:r>
              <a:rPr lang="zh-TW" altLang="zh-TW" sz="3300" b="1" u="sng" dirty="0">
                <a:solidFill>
                  <a:srgbClr val="FF0000"/>
                </a:solidFill>
                <a:latin typeface="標楷體" pitchFamily="65" charset="-120"/>
                <a:ea typeface="標楷體" pitchFamily="65" charset="-120"/>
              </a:rPr>
              <a:t>僅限於現任各縣</a:t>
            </a:r>
            <a:r>
              <a:rPr lang="en-US" altLang="zh-TW" sz="3300" b="1" u="sng" dirty="0">
                <a:solidFill>
                  <a:srgbClr val="FF0000"/>
                </a:solidFill>
                <a:latin typeface="標楷體" pitchFamily="65" charset="-120"/>
                <a:ea typeface="標楷體" pitchFamily="65" charset="-120"/>
              </a:rPr>
              <a:t>(</a:t>
            </a:r>
            <a:r>
              <a:rPr lang="zh-TW" altLang="zh-TW" sz="3300" b="1" u="sng" dirty="0">
                <a:solidFill>
                  <a:srgbClr val="FF0000"/>
                </a:solidFill>
                <a:latin typeface="標楷體" pitchFamily="65" charset="-120"/>
                <a:ea typeface="標楷體" pitchFamily="65" charset="-120"/>
              </a:rPr>
              <a:t>市</a:t>
            </a:r>
            <a:r>
              <a:rPr lang="en-US" altLang="zh-TW" sz="3300" b="1" u="sng" dirty="0">
                <a:solidFill>
                  <a:srgbClr val="FF0000"/>
                </a:solidFill>
                <a:latin typeface="標楷體" pitchFamily="65" charset="-120"/>
                <a:ea typeface="標楷體" pitchFamily="65" charset="-120"/>
              </a:rPr>
              <a:t>)</a:t>
            </a:r>
            <a:r>
              <a:rPr lang="zh-TW" altLang="zh-TW" sz="3300" b="1" u="sng" dirty="0">
                <a:solidFill>
                  <a:srgbClr val="FF0000"/>
                </a:solidFill>
                <a:latin typeface="標楷體" pitchFamily="65" charset="-120"/>
                <a:ea typeface="標楷體" pitchFamily="65" charset="-120"/>
              </a:rPr>
              <a:t>增置之專任輔導教師對專任輔導教師</a:t>
            </a:r>
            <a:r>
              <a:rPr lang="zh-TW" altLang="zh-TW" sz="3300" dirty="0">
                <a:latin typeface="標楷體" pitchFamily="65" charset="-120"/>
                <a:ea typeface="標楷體" pitchFamily="65" charset="-120"/>
              </a:rPr>
              <a:t>之間進行介聘。</a:t>
            </a:r>
          </a:p>
          <a:p>
            <a:endParaRPr lang="zh-TW"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要點八</a:t>
            </a:r>
            <a:endParaRPr lang="zh-TW" altLang="en-US" dirty="0"/>
          </a:p>
        </p:txBody>
      </p:sp>
      <p:sp>
        <p:nvSpPr>
          <p:cNvPr id="3" name="內容版面配置區 2"/>
          <p:cNvSpPr>
            <a:spLocks noGrp="1"/>
          </p:cNvSpPr>
          <p:nvPr>
            <p:ph idx="1"/>
          </p:nvPr>
        </p:nvSpPr>
        <p:spPr/>
        <p:txBody>
          <a:bodyPr>
            <a:normAutofit/>
          </a:bodyPr>
          <a:lstStyle/>
          <a:p>
            <a:pPr marL="0" indent="717550">
              <a:buNone/>
            </a:pPr>
            <a:r>
              <a:rPr lang="zh-TW" altLang="zh-TW" sz="2800" dirty="0">
                <a:latin typeface="標楷體" pitchFamily="65" charset="-120"/>
                <a:ea typeface="標楷體" pitchFamily="65" charset="-120"/>
              </a:rPr>
              <a:t>申請介聘他縣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服務之教師應於</a:t>
            </a:r>
            <a:r>
              <a:rPr lang="en-US" altLang="zh-TW" sz="2800" b="1" u="sng" dirty="0">
                <a:solidFill>
                  <a:srgbClr val="FF0000"/>
                </a:solidFill>
                <a:latin typeface="標楷體" pitchFamily="65" charset="-120"/>
                <a:ea typeface="標楷體" pitchFamily="65" charset="-120"/>
              </a:rPr>
              <a:t>4</a:t>
            </a:r>
            <a:r>
              <a:rPr lang="zh-TW" altLang="zh-TW" sz="2800" b="1" u="sng" dirty="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25</a:t>
            </a:r>
            <a:r>
              <a:rPr lang="zh-TW" altLang="zh-TW" sz="2800" b="1" u="sng" dirty="0" smtClean="0">
                <a:solidFill>
                  <a:srgbClr val="FF0000"/>
                </a:solidFill>
                <a:latin typeface="標楷體" pitchFamily="65" charset="-120"/>
                <a:ea typeface="標楷體" pitchFamily="65" charset="-120"/>
              </a:rPr>
              <a:t>日</a:t>
            </a:r>
            <a:r>
              <a:rPr lang="zh-TW" altLang="zh-TW" sz="2800" b="1" u="sng" dirty="0">
                <a:solidFill>
                  <a:srgbClr val="FF0000"/>
                </a:solidFill>
                <a:latin typeface="標楷體" pitchFamily="65" charset="-120"/>
                <a:ea typeface="標楷體" pitchFamily="65" charset="-120"/>
              </a:rPr>
              <a:t>至</a:t>
            </a:r>
            <a:r>
              <a:rPr lang="en-US" altLang="zh-TW" sz="2800" b="1" u="sng" dirty="0">
                <a:solidFill>
                  <a:srgbClr val="FF0000"/>
                </a:solidFill>
                <a:latin typeface="標楷體" pitchFamily="65" charset="-120"/>
                <a:ea typeface="標楷體" pitchFamily="65" charset="-120"/>
              </a:rPr>
              <a:t>5</a:t>
            </a:r>
            <a:r>
              <a:rPr lang="zh-TW" altLang="zh-TW"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8</a:t>
            </a:r>
            <a:r>
              <a:rPr lang="zh-TW" altLang="zh-TW" sz="2800" b="1" u="sng" dirty="0" smtClean="0">
                <a:solidFill>
                  <a:srgbClr val="FF0000"/>
                </a:solidFill>
                <a:latin typeface="標楷體" pitchFamily="65" charset="-120"/>
                <a:ea typeface="標楷體" pitchFamily="65" charset="-120"/>
              </a:rPr>
              <a:t>日</a:t>
            </a:r>
            <a:r>
              <a:rPr lang="zh-TW" altLang="zh-TW" sz="2800" dirty="0">
                <a:latin typeface="標楷體" pitchFamily="65" charset="-120"/>
                <a:ea typeface="標楷體" pitchFamily="65" charset="-120"/>
              </a:rPr>
              <a:t>，自行上網填報資料，並於</a:t>
            </a:r>
            <a:r>
              <a:rPr lang="en-US" altLang="zh-TW" sz="2800" b="1" u="sng" dirty="0">
                <a:solidFill>
                  <a:srgbClr val="FF0000"/>
                </a:solidFill>
                <a:latin typeface="標楷體" pitchFamily="65" charset="-120"/>
                <a:ea typeface="標楷體" pitchFamily="65" charset="-120"/>
              </a:rPr>
              <a:t>5</a:t>
            </a:r>
            <a:r>
              <a:rPr lang="zh-TW" altLang="zh-TW"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8</a:t>
            </a:r>
            <a:r>
              <a:rPr lang="zh-TW" altLang="zh-TW" sz="2800" b="1" u="sng" dirty="0" smtClean="0">
                <a:solidFill>
                  <a:srgbClr val="FF0000"/>
                </a:solidFill>
                <a:latin typeface="標楷體" pitchFamily="65" charset="-120"/>
                <a:ea typeface="標楷體" pitchFamily="65" charset="-120"/>
              </a:rPr>
              <a:t>日</a:t>
            </a:r>
            <a:r>
              <a:rPr lang="zh-TW" altLang="zh-TW" sz="2800" dirty="0">
                <a:solidFill>
                  <a:srgbClr val="FF0000"/>
                </a:solidFill>
                <a:latin typeface="標楷體" pitchFamily="65" charset="-120"/>
                <a:ea typeface="標楷體" pitchFamily="65" charset="-120"/>
              </a:rPr>
              <a:t>截止日期前檢具下列各表件向服務學校申請</a:t>
            </a:r>
            <a:r>
              <a:rPr lang="zh-TW" altLang="zh-TW" sz="2800" dirty="0">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申請之教師及服務學校校長應於申請表中「違反教師法第十四條第一項各款之情事」欄位簽章切結</a:t>
            </a:r>
            <a:r>
              <a:rPr lang="en-US" altLang="zh-TW" sz="2800" dirty="0">
                <a:solidFill>
                  <a:srgbClr val="FF0000"/>
                </a:solidFill>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若有切結不實情形，應由原服務學校之主管教育行政機關追究責任</a:t>
            </a:r>
            <a:r>
              <a:rPr lang="en-US" altLang="zh-TW" sz="2800" dirty="0">
                <a:solidFill>
                  <a:srgbClr val="FF0000"/>
                </a:solidFill>
                <a:latin typeface="標楷體" pitchFamily="65" charset="-120"/>
                <a:ea typeface="標楷體" pitchFamily="65" charset="-120"/>
              </a:rPr>
              <a:t>)</a:t>
            </a:r>
            <a:r>
              <a:rPr lang="zh-TW" altLang="zh-TW" sz="2800" dirty="0">
                <a:latin typeface="標楷體" pitchFamily="65" charset="-120"/>
                <a:ea typeface="標楷體" pitchFamily="65" charset="-120"/>
              </a:rPr>
              <a:t>。服務學校審查後應轉該縣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小組彙整至聯合小組辦理，逾期不予受理。</a:t>
            </a:r>
          </a:p>
          <a:p>
            <a:pPr marL="0" indent="0">
              <a:buNone/>
            </a:pPr>
            <a:r>
              <a:rPr lang="zh-TW" altLang="en-US" sz="2800" dirty="0" smtClean="0">
                <a:latin typeface="標楷體" pitchFamily="65" charset="-120"/>
                <a:ea typeface="標楷體" pitchFamily="65" charset="-120"/>
              </a:rPr>
              <a:t>	</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solidFill>
                  <a:schemeClr val="tx1"/>
                </a:solidFill>
                <a:ea typeface="標楷體" pitchFamily="65" charset="-120"/>
              </a:rPr>
              <a:t>要點八</a:t>
            </a:r>
            <a:r>
              <a:rPr lang="zh-TW" altLang="en-US" dirty="0" smtClean="0">
                <a:solidFill>
                  <a:srgbClr val="3366CC"/>
                </a:solidFill>
                <a:ea typeface="標楷體" pitchFamily="65" charset="-120"/>
              </a:rPr>
              <a:t/>
            </a:r>
            <a:br>
              <a:rPr lang="zh-TW" altLang="en-US" dirty="0" smtClean="0">
                <a:solidFill>
                  <a:srgbClr val="3366CC"/>
                </a:solidFill>
                <a:ea typeface="標楷體" pitchFamily="65" charset="-120"/>
              </a:rPr>
            </a:br>
            <a:r>
              <a:rPr lang="en-US" altLang="zh-TW" dirty="0" smtClean="0">
                <a:solidFill>
                  <a:srgbClr val="3366CC"/>
                </a:solidFill>
                <a:ea typeface="標楷體" pitchFamily="65" charset="-120"/>
              </a:rPr>
              <a:t>(</a:t>
            </a:r>
            <a:r>
              <a:rPr lang="zh-TW" altLang="en-US" dirty="0" smtClean="0">
                <a:solidFill>
                  <a:srgbClr val="3366CC"/>
                </a:solidFill>
                <a:ea typeface="標楷體" pitchFamily="65" charset="-120"/>
              </a:rPr>
              <a:t>申請介聘應備文件</a:t>
            </a:r>
            <a:r>
              <a:rPr lang="en-US" altLang="zh-TW" dirty="0" smtClean="0">
                <a:solidFill>
                  <a:srgbClr val="3366CC"/>
                </a:solidFill>
                <a:ea typeface="標楷體" pitchFamily="65" charset="-120"/>
              </a:rPr>
              <a:t>)</a:t>
            </a:r>
            <a:endParaRPr lang="zh-TW" altLang="en-US" dirty="0"/>
          </a:p>
        </p:txBody>
      </p:sp>
      <p:sp>
        <p:nvSpPr>
          <p:cNvPr id="3" name="內容版面配置區 2"/>
          <p:cNvSpPr>
            <a:spLocks noGrp="1"/>
          </p:cNvSpPr>
          <p:nvPr>
            <p:ph idx="1"/>
          </p:nvPr>
        </p:nvSpPr>
        <p:spPr/>
        <p:txBody>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一</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教師合格證書及聘書。</a:t>
            </a:r>
          </a:p>
          <a:p>
            <a:pPr>
              <a:buNone/>
            </a:pPr>
            <a:r>
              <a:rPr lang="en-US" altLang="zh-TW" sz="2800" dirty="0" smtClean="0">
                <a:latin typeface="標楷體" pitchFamily="65" charset="-120"/>
                <a:ea typeface="標楷體" pitchFamily="65" charset="-120"/>
              </a:rPr>
              <a:t>(</a:t>
            </a:r>
            <a:r>
              <a:rPr lang="zh-TW" altLang="zh-TW" sz="2800" dirty="0">
                <a:latin typeface="標楷體" pitchFamily="65" charset="-120"/>
                <a:ea typeface="標楷體" pitchFamily="65" charset="-120"/>
              </a:rPr>
              <a:t>二</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申請表</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含志願表</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乙份。</a:t>
            </a:r>
          </a:p>
          <a:p>
            <a:pPr marL="717550" indent="-717550">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服務證件</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年資、考績、獎懲、研習等證明文件</a:t>
            </a:r>
            <a:r>
              <a:rPr lang="en-US" altLang="zh-TW" sz="2800" dirty="0">
                <a:latin typeface="標楷體" pitchFamily="65" charset="-120"/>
                <a:ea typeface="標楷體" pitchFamily="65" charset="-120"/>
              </a:rPr>
              <a:t>)</a:t>
            </a:r>
            <a:r>
              <a:rPr lang="zh-TW" altLang="zh-TW"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服務證明書之</a:t>
            </a:r>
            <a:r>
              <a:rPr lang="zh-TW" altLang="en-US" sz="2800" dirty="0" smtClean="0">
                <a:solidFill>
                  <a:srgbClr val="FF0000"/>
                </a:solidFill>
                <a:latin typeface="標楷體" pitchFamily="65" charset="-120"/>
                <a:ea typeface="標楷體" pitchFamily="65" charset="-120"/>
              </a:rPr>
              <a:t>各項兼職</a:t>
            </a:r>
            <a:r>
              <a:rPr lang="zh-TW" altLang="en-US" sz="2800" dirty="0" smtClean="0">
                <a:latin typeface="標楷體" pitchFamily="65" charset="-120"/>
                <a:ea typeface="標楷體" pitchFamily="65" charset="-120"/>
              </a:rPr>
              <a:t>請註記明確</a:t>
            </a:r>
            <a:r>
              <a:rPr lang="en-US" altLang="zh-TW"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marL="717550" indent="-717550">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四</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介聘原因證明文件</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具多款介聘原因時，擇一採計</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p>
          <a:p>
            <a:endParaRPr lang="zh-TW"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要點八</a:t>
            </a:r>
            <a:endParaRPr lang="zh-TW" altLang="en-US" dirty="0"/>
          </a:p>
        </p:txBody>
      </p:sp>
      <p:sp>
        <p:nvSpPr>
          <p:cNvPr id="3" name="內容版面配置區 2"/>
          <p:cNvSpPr>
            <a:spLocks noGrp="1"/>
          </p:cNvSpPr>
          <p:nvPr>
            <p:ph idx="1"/>
          </p:nvPr>
        </p:nvSpPr>
        <p:spPr/>
        <p:txBody>
          <a:bodyPr>
            <a:normAutofit/>
          </a:bodyPr>
          <a:lstStyle/>
          <a:p>
            <a:pPr marL="354013" indent="-354013">
              <a:buNone/>
            </a:pPr>
            <a:r>
              <a:rPr lang="en-US" altLang="zh-TW" sz="2800" dirty="0" smtClean="0">
                <a:latin typeface="標楷體" pitchFamily="65" charset="-120"/>
                <a:ea typeface="標楷體" pitchFamily="65" charset="-120"/>
              </a:rPr>
              <a:t>1</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以第六點第一款第一、二、三、四、五、六、七目原因介聘者，應檢</a:t>
            </a:r>
            <a:r>
              <a:rPr lang="zh-TW" altLang="zh-TW" sz="2800" dirty="0" smtClean="0">
                <a:latin typeface="標楷體" pitchFamily="65" charset="-120"/>
                <a:ea typeface="標楷體" pitchFamily="65" charset="-120"/>
              </a:rPr>
              <a:t>附</a:t>
            </a:r>
            <a:r>
              <a:rPr lang="en-US" altLang="zh-TW" sz="2800" b="1" u="sng" dirty="0" smtClean="0">
                <a:solidFill>
                  <a:srgbClr val="FF0000"/>
                </a:solidFill>
                <a:latin typeface="標楷體" pitchFamily="65" charset="-120"/>
                <a:ea typeface="標楷體" pitchFamily="65" charset="-120"/>
              </a:rPr>
              <a:t>105</a:t>
            </a:r>
            <a:r>
              <a:rPr lang="zh-TW" altLang="zh-TW" sz="2800" b="1" u="sng" dirty="0" smtClean="0">
                <a:solidFill>
                  <a:srgbClr val="FF0000"/>
                </a:solidFill>
                <a:latin typeface="標楷體" pitchFamily="65" charset="-120"/>
                <a:ea typeface="標楷體" pitchFamily="65" charset="-120"/>
              </a:rPr>
              <a:t>年</a:t>
            </a:r>
            <a:r>
              <a:rPr lang="en-US" altLang="zh-TW" sz="2800" b="1" u="sng" dirty="0">
                <a:solidFill>
                  <a:srgbClr val="FF0000"/>
                </a:solidFill>
                <a:latin typeface="標楷體" pitchFamily="65" charset="-120"/>
                <a:ea typeface="標楷體" pitchFamily="65" charset="-120"/>
              </a:rPr>
              <a:t>4</a:t>
            </a:r>
            <a:r>
              <a:rPr lang="zh-TW" altLang="zh-TW" sz="2800" b="1" u="sng" dirty="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14</a:t>
            </a:r>
            <a:r>
              <a:rPr lang="zh-TW" altLang="zh-TW" sz="2800" b="1" u="sng" dirty="0" smtClean="0">
                <a:solidFill>
                  <a:srgbClr val="FF0000"/>
                </a:solidFill>
                <a:latin typeface="標楷體" pitchFamily="65" charset="-120"/>
                <a:ea typeface="標楷體" pitchFamily="65" charset="-120"/>
              </a:rPr>
              <a:t>日</a:t>
            </a:r>
            <a:r>
              <a:rPr lang="zh-TW" altLang="zh-TW" sz="2800" b="1" u="sng" dirty="0">
                <a:solidFill>
                  <a:srgbClr val="FF0000"/>
                </a:solidFill>
                <a:latin typeface="標楷體" pitchFamily="65" charset="-120"/>
                <a:ea typeface="標楷體" pitchFamily="65" charset="-120"/>
              </a:rPr>
              <a:t>起</a:t>
            </a:r>
            <a:r>
              <a:rPr lang="zh-TW" altLang="zh-TW" sz="2800" b="1" u="sng" dirty="0" smtClean="0">
                <a:solidFill>
                  <a:srgbClr val="FF0000"/>
                </a:solidFill>
                <a:latin typeface="標楷體" pitchFamily="65" charset="-120"/>
                <a:ea typeface="標楷體" pitchFamily="65" charset="-120"/>
              </a:rPr>
              <a:t>至</a:t>
            </a:r>
            <a:r>
              <a:rPr lang="en-US" altLang="zh-TW" sz="2800" b="1" u="sng" dirty="0" smtClean="0">
                <a:solidFill>
                  <a:srgbClr val="FF0000"/>
                </a:solidFill>
                <a:latin typeface="標楷體" pitchFamily="65" charset="-120"/>
                <a:ea typeface="標楷體" pitchFamily="65" charset="-120"/>
              </a:rPr>
              <a:t>105</a:t>
            </a:r>
            <a:r>
              <a:rPr lang="zh-TW" altLang="zh-TW" sz="2800" b="1" u="sng" dirty="0" smtClean="0">
                <a:solidFill>
                  <a:srgbClr val="FF0000"/>
                </a:solidFill>
                <a:latin typeface="標楷體" pitchFamily="65" charset="-120"/>
                <a:ea typeface="標楷體" pitchFamily="65" charset="-120"/>
              </a:rPr>
              <a:t>年</a:t>
            </a:r>
            <a:r>
              <a:rPr lang="en-US" altLang="zh-TW" sz="2800" b="1" u="sng" dirty="0">
                <a:solidFill>
                  <a:srgbClr val="FF0000"/>
                </a:solidFill>
                <a:latin typeface="標楷體" pitchFamily="65" charset="-120"/>
                <a:ea typeface="標楷體" pitchFamily="65" charset="-120"/>
              </a:rPr>
              <a:t>5</a:t>
            </a:r>
            <a:r>
              <a:rPr lang="zh-TW" altLang="zh-TW"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8</a:t>
            </a:r>
            <a:r>
              <a:rPr lang="zh-TW" altLang="zh-TW" sz="2800" b="1" u="sng" dirty="0" smtClean="0">
                <a:solidFill>
                  <a:srgbClr val="FF0000"/>
                </a:solidFill>
                <a:latin typeface="標楷體" pitchFamily="65" charset="-120"/>
                <a:ea typeface="標楷體" pitchFamily="65" charset="-120"/>
              </a:rPr>
              <a:t>日</a:t>
            </a:r>
            <a:r>
              <a:rPr lang="zh-TW" altLang="zh-TW" sz="2800" dirty="0">
                <a:latin typeface="標楷體" pitchFamily="65" charset="-120"/>
                <a:ea typeface="標楷體" pitchFamily="65" charset="-120"/>
              </a:rPr>
              <a:t>之足資證明申請介聘原因之戶籍謄本</a:t>
            </a:r>
            <a:r>
              <a:rPr lang="zh-TW" altLang="zh-TW" sz="2800" b="1" u="sng" dirty="0">
                <a:solidFill>
                  <a:srgbClr val="FF0000"/>
                </a:solidFill>
                <a:latin typeface="標楷體" pitchFamily="65" charset="-120"/>
                <a:ea typeface="標楷體" pitchFamily="65" charset="-120"/>
              </a:rPr>
              <a:t>或新式戶口名簿</a:t>
            </a:r>
            <a:r>
              <a:rPr lang="zh-TW" altLang="zh-TW" sz="2800" dirty="0">
                <a:solidFill>
                  <a:srgbClr val="FF0000"/>
                </a:solidFill>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要點八</a:t>
            </a:r>
            <a:endParaRPr lang="zh-TW" altLang="en-US" dirty="0"/>
          </a:p>
        </p:txBody>
      </p:sp>
      <p:sp>
        <p:nvSpPr>
          <p:cNvPr id="3" name="內容版面配置區 2"/>
          <p:cNvSpPr>
            <a:spLocks noGrp="1"/>
          </p:cNvSpPr>
          <p:nvPr>
            <p:ph idx="1"/>
          </p:nvPr>
        </p:nvSpPr>
        <p:spPr/>
        <p:txBody>
          <a:bodyPr>
            <a:normAutofit/>
          </a:bodyPr>
          <a:lstStyle/>
          <a:p>
            <a:pPr>
              <a:lnSpc>
                <a:spcPct val="80000"/>
              </a:lnSpc>
              <a:buNone/>
            </a:pPr>
            <a:r>
              <a:rPr lang="en-US" altLang="zh-TW" sz="3000" dirty="0" smtClean="0">
                <a:latin typeface="標楷體" pitchFamily="65" charset="-120"/>
                <a:ea typeface="標楷體" pitchFamily="65" charset="-120"/>
              </a:rPr>
              <a:t>2.</a:t>
            </a:r>
            <a:r>
              <a:rPr lang="zh-TW" altLang="en-US" sz="3000" dirty="0" smtClean="0">
                <a:latin typeface="標楷體" pitchFamily="65" charset="-120"/>
                <a:ea typeface="標楷體" pitchFamily="65" charset="-120"/>
              </a:rPr>
              <a:t>以第六點第一款第一目原因介聘者，除檢具前三款證件外須檢附配偶有關證件。 </a:t>
            </a:r>
          </a:p>
          <a:p>
            <a:pPr>
              <a:lnSpc>
                <a:spcPct val="80000"/>
              </a:lnSpc>
              <a:buNone/>
            </a:pPr>
            <a:r>
              <a:rPr lang="zh-TW" altLang="en-US" sz="3000" dirty="0" smtClean="0">
                <a:latin typeface="標楷體" pitchFamily="65" charset="-120"/>
                <a:ea typeface="標楷體" pitchFamily="65" charset="-120"/>
              </a:rPr>
              <a:t> </a:t>
            </a:r>
            <a:r>
              <a:rPr lang="en-US" altLang="zh-TW" sz="3000" dirty="0" smtClean="0">
                <a:latin typeface="標楷體" pitchFamily="65" charset="-120"/>
                <a:ea typeface="標楷體" pitchFamily="65" charset="-120"/>
              </a:rPr>
              <a:t>(1)</a:t>
            </a:r>
            <a:r>
              <a:rPr lang="zh-TW" altLang="en-US" sz="3000" dirty="0" smtClean="0">
                <a:latin typeface="標楷體" pitchFamily="65" charset="-120"/>
                <a:ea typeface="標楷體" pitchFamily="65" charset="-120"/>
              </a:rPr>
              <a:t>配偶在軍公教機關服務者，應附服務單位之服務證明書</a:t>
            </a:r>
            <a:r>
              <a:rPr lang="en-US" altLang="zh-TW" sz="3000" dirty="0" smtClean="0">
                <a:latin typeface="標楷體" pitchFamily="65" charset="-120"/>
                <a:ea typeface="標楷體" pitchFamily="65" charset="-120"/>
              </a:rPr>
              <a:t>(</a:t>
            </a:r>
            <a:r>
              <a:rPr lang="zh-TW" altLang="en-US" sz="3000" dirty="0" smtClean="0">
                <a:solidFill>
                  <a:srgbClr val="FF0000"/>
                </a:solidFill>
                <a:latin typeface="標楷體" pitchFamily="65" charset="-120"/>
                <a:ea typeface="標楷體" pitchFamily="65" charset="-120"/>
              </a:rPr>
              <a:t>註明服務單位所在地地址</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 </a:t>
            </a:r>
          </a:p>
          <a:p>
            <a:pPr>
              <a:lnSpc>
                <a:spcPct val="80000"/>
              </a:lnSpc>
              <a:buNone/>
            </a:pPr>
            <a:r>
              <a:rPr lang="zh-TW" altLang="en-US" sz="3000" dirty="0" smtClean="0">
                <a:latin typeface="標楷體" pitchFamily="65" charset="-120"/>
                <a:ea typeface="標楷體" pitchFamily="65" charset="-120"/>
              </a:rPr>
              <a:t> </a:t>
            </a:r>
            <a:r>
              <a:rPr lang="en-US" altLang="zh-TW" sz="3000" dirty="0" smtClean="0">
                <a:latin typeface="標楷體" pitchFamily="65" charset="-120"/>
                <a:ea typeface="標楷體" pitchFamily="65" charset="-120"/>
              </a:rPr>
              <a:t>(2)</a:t>
            </a:r>
            <a:r>
              <a:rPr lang="zh-TW" altLang="en-US" sz="3000" dirty="0" smtClean="0">
                <a:latin typeface="標楷體" pitchFamily="65" charset="-120"/>
                <a:ea typeface="標楷體" pitchFamily="65" charset="-120"/>
              </a:rPr>
              <a:t>配偶在私人機構服務者，應附服務單位之服務證明書</a:t>
            </a:r>
            <a:r>
              <a:rPr lang="en-US" altLang="zh-TW" sz="3000" dirty="0" smtClean="0">
                <a:latin typeface="標楷體" pitchFamily="65" charset="-120"/>
                <a:ea typeface="標楷體" pitchFamily="65" charset="-120"/>
              </a:rPr>
              <a:t>(</a:t>
            </a:r>
            <a:r>
              <a:rPr lang="zh-TW" altLang="en-US" sz="3000" dirty="0" smtClean="0">
                <a:solidFill>
                  <a:srgbClr val="FF0000"/>
                </a:solidFill>
                <a:latin typeface="標楷體" pitchFamily="65" charset="-120"/>
                <a:ea typeface="標楷體" pitchFamily="65" charset="-120"/>
              </a:rPr>
              <a:t>註明服務單位所在地地址</a:t>
            </a:r>
            <a:r>
              <a:rPr lang="en-US" altLang="zh-TW" sz="3000" dirty="0" smtClean="0">
                <a:latin typeface="標楷體" pitchFamily="65" charset="-120"/>
                <a:ea typeface="標楷體" pitchFamily="65" charset="-120"/>
              </a:rPr>
              <a:t>)</a:t>
            </a:r>
            <a:r>
              <a:rPr lang="zh-TW" altLang="en-US" sz="3000" dirty="0" smtClean="0">
                <a:latin typeface="標楷體" pitchFamily="65" charset="-120"/>
                <a:ea typeface="標楷體" pitchFamily="65" charset="-120"/>
              </a:rPr>
              <a:t>及</a:t>
            </a:r>
            <a:r>
              <a:rPr lang="zh-TW" altLang="en-US" sz="3000" dirty="0" smtClean="0">
                <a:solidFill>
                  <a:srgbClr val="FF0000"/>
                </a:solidFill>
                <a:latin typeface="標楷體" pitchFamily="65" charset="-120"/>
                <a:ea typeface="標楷體" pitchFamily="65" charset="-120"/>
              </a:rPr>
              <a:t>投保勞工保險證明文件</a:t>
            </a:r>
            <a:r>
              <a:rPr lang="zh-TW" altLang="en-US" sz="3000" dirty="0" smtClean="0">
                <a:latin typeface="標楷體" pitchFamily="65" charset="-120"/>
                <a:ea typeface="標楷體" pitchFamily="65" charset="-120"/>
              </a:rPr>
              <a:t>。</a:t>
            </a:r>
          </a:p>
          <a:p>
            <a:pPr>
              <a:lnSpc>
                <a:spcPct val="80000"/>
              </a:lnSpc>
              <a:buNone/>
            </a:pPr>
            <a:r>
              <a:rPr lang="zh-TW" altLang="en-US" sz="3000" dirty="0" smtClean="0">
                <a:latin typeface="標楷體" pitchFamily="65" charset="-120"/>
                <a:ea typeface="標楷體" pitchFamily="65" charset="-120"/>
              </a:rPr>
              <a:t> </a:t>
            </a:r>
            <a:r>
              <a:rPr lang="en-US" altLang="zh-TW" sz="3000" dirty="0" smtClean="0">
                <a:latin typeface="標楷體" pitchFamily="65" charset="-120"/>
                <a:ea typeface="標楷體" pitchFamily="65" charset="-120"/>
              </a:rPr>
              <a:t>(3)</a:t>
            </a:r>
            <a:r>
              <a:rPr lang="zh-TW" altLang="en-US" sz="3000" dirty="0" smtClean="0">
                <a:latin typeface="標楷體" pitchFamily="65" charset="-120"/>
                <a:ea typeface="標楷體" pitchFamily="65" charset="-120"/>
              </a:rPr>
              <a:t>配偶自營事業者，應附自營事業登記證明</a:t>
            </a:r>
            <a:r>
              <a:rPr lang="en-US" altLang="zh-TW" sz="3000" dirty="0" smtClean="0">
                <a:latin typeface="標楷體" pitchFamily="65" charset="-120"/>
                <a:ea typeface="標楷體" pitchFamily="65" charset="-120"/>
              </a:rPr>
              <a:t>(</a:t>
            </a:r>
            <a:r>
              <a:rPr lang="zh-TW" altLang="en-US" sz="3000" dirty="0" smtClean="0">
                <a:solidFill>
                  <a:srgbClr val="FF0000"/>
                </a:solidFill>
                <a:latin typeface="標楷體" pitchFamily="65" charset="-120"/>
                <a:ea typeface="標楷體" pitchFamily="65" charset="-120"/>
              </a:rPr>
              <a:t>註明公司行號所在地地址</a:t>
            </a:r>
            <a:r>
              <a:rPr lang="en-US" altLang="zh-TW" sz="3000" dirty="0" smtClean="0">
                <a:solidFill>
                  <a:srgbClr val="FF0000"/>
                </a:solidFill>
                <a:latin typeface="標楷體" pitchFamily="65" charset="-120"/>
                <a:ea typeface="標楷體" pitchFamily="65" charset="-120"/>
              </a:rPr>
              <a:t>)</a:t>
            </a:r>
            <a:r>
              <a:rPr lang="zh-TW" altLang="en-US" sz="3000" dirty="0" smtClean="0">
                <a:solidFill>
                  <a:srgbClr val="FF0000"/>
                </a:solidFill>
                <a:latin typeface="標楷體" pitchFamily="65" charset="-120"/>
                <a:ea typeface="標楷體" pitchFamily="65" charset="-120"/>
              </a:rPr>
              <a:t>及投保健保證明</a:t>
            </a:r>
            <a:r>
              <a:rPr lang="zh-TW" altLang="en-US" sz="3000" dirty="0" smtClean="0">
                <a:latin typeface="標楷體" pitchFamily="65" charset="-120"/>
                <a:ea typeface="標楷體" pitchFamily="65" charset="-120"/>
              </a:rPr>
              <a:t>。</a:t>
            </a:r>
          </a:p>
          <a:p>
            <a:pPr>
              <a:lnSpc>
                <a:spcPct val="80000"/>
              </a:lnSpc>
              <a:buNone/>
            </a:pPr>
            <a:r>
              <a:rPr lang="zh-TW" altLang="en-US" sz="3000" dirty="0" smtClean="0">
                <a:latin typeface="標楷體" pitchFamily="65" charset="-120"/>
                <a:ea typeface="標楷體" pitchFamily="65" charset="-120"/>
              </a:rPr>
              <a:t> </a:t>
            </a:r>
            <a:r>
              <a:rPr lang="en-US" altLang="zh-TW" sz="3000" dirty="0" smtClean="0">
                <a:latin typeface="標楷體" pitchFamily="65" charset="-120"/>
                <a:ea typeface="標楷體" pitchFamily="65" charset="-120"/>
              </a:rPr>
              <a:t>(4)</a:t>
            </a:r>
            <a:r>
              <a:rPr lang="zh-TW" altLang="en-US" sz="3000" dirty="0" smtClean="0">
                <a:latin typeface="標楷體" pitchFamily="65" charset="-120"/>
                <a:ea typeface="標楷體" pitchFamily="65" charset="-120"/>
              </a:rPr>
              <a:t>配偶為自耕農者，應附有關機關開具農地所在地證明或</a:t>
            </a:r>
            <a:r>
              <a:rPr lang="zh-TW" altLang="en-US" sz="3000" dirty="0" smtClean="0">
                <a:solidFill>
                  <a:srgbClr val="FF0000"/>
                </a:solidFill>
                <a:latin typeface="標楷體" pitchFamily="65" charset="-120"/>
                <a:ea typeface="標楷體" pitchFamily="65" charset="-120"/>
              </a:rPr>
              <a:t>加入農保之投保證明</a:t>
            </a:r>
            <a:r>
              <a:rPr lang="zh-TW" altLang="en-US" sz="3000" dirty="0" smtClean="0">
                <a:latin typeface="標楷體" pitchFamily="65" charset="-120"/>
                <a:ea typeface="標楷體" pitchFamily="65" charset="-120"/>
              </a:rPr>
              <a:t>。 </a:t>
            </a:r>
          </a:p>
          <a:p>
            <a:endParaRPr lang="zh-TW"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要點八</a:t>
            </a:r>
            <a:endParaRPr lang="zh-TW" altLang="en-US" dirty="0"/>
          </a:p>
        </p:txBody>
      </p:sp>
      <p:sp>
        <p:nvSpPr>
          <p:cNvPr id="3" name="內容版面配置區 2"/>
          <p:cNvSpPr>
            <a:spLocks noGrp="1"/>
          </p:cNvSpPr>
          <p:nvPr>
            <p:ph idx="1"/>
          </p:nvPr>
        </p:nvSpPr>
        <p:spPr/>
        <p:txBody>
          <a:bodyPr/>
          <a:lstStyle/>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以第六點第一款第八目原因介聘者，應檢附服務學校之服務證明。</a:t>
            </a:r>
          </a:p>
          <a:p>
            <a:pPr>
              <a:buNone/>
            </a:pPr>
            <a:r>
              <a:rPr lang="zh-TW" altLang="en-US" sz="2800" dirty="0" smtClean="0">
                <a:latin typeface="標楷體" pitchFamily="65" charset="-120"/>
                <a:ea typeface="標楷體" pitchFamily="65" charset="-120"/>
              </a:rPr>
              <a:t>　　 </a:t>
            </a:r>
            <a:r>
              <a:rPr lang="zh-TW" altLang="zh-TW" sz="2800" dirty="0" smtClean="0">
                <a:latin typeface="標楷體" pitchFamily="65" charset="-120"/>
                <a:ea typeface="標楷體" pitchFamily="65" charset="-120"/>
              </a:rPr>
              <a:t>以上</a:t>
            </a:r>
            <a:r>
              <a:rPr lang="zh-TW" altLang="zh-TW" sz="2800" dirty="0">
                <a:latin typeface="標楷體" pitchFamily="65" charset="-120"/>
                <a:ea typeface="標楷體" pitchFamily="65" charset="-120"/>
              </a:rPr>
              <a:t>證件</a:t>
            </a:r>
            <a:r>
              <a:rPr lang="zh-TW" altLang="zh-TW" sz="2800" dirty="0">
                <a:solidFill>
                  <a:srgbClr val="FF0000"/>
                </a:solidFill>
                <a:latin typeface="標楷體" pitchFamily="65" charset="-120"/>
                <a:ea typeface="標楷體" pitchFamily="65" charset="-120"/>
              </a:rPr>
              <a:t>除申請教師年資採計至</a:t>
            </a:r>
            <a:r>
              <a:rPr lang="en-US" altLang="zh-TW" sz="2800" dirty="0">
                <a:solidFill>
                  <a:srgbClr val="FF0000"/>
                </a:solidFill>
                <a:latin typeface="標楷體" pitchFamily="65" charset="-120"/>
                <a:ea typeface="標楷體" pitchFamily="65" charset="-120"/>
              </a:rPr>
              <a:t>7</a:t>
            </a:r>
            <a:r>
              <a:rPr lang="zh-TW" altLang="zh-TW" sz="2800" dirty="0">
                <a:solidFill>
                  <a:srgbClr val="FF0000"/>
                </a:solidFill>
                <a:latin typeface="標楷體" pitchFamily="65" charset="-120"/>
                <a:ea typeface="標楷體" pitchFamily="65" charset="-120"/>
              </a:rPr>
              <a:t>月</a:t>
            </a:r>
            <a:r>
              <a:rPr lang="en-US" altLang="zh-TW" sz="2800" dirty="0">
                <a:solidFill>
                  <a:srgbClr val="FF0000"/>
                </a:solidFill>
                <a:latin typeface="標楷體" pitchFamily="65" charset="-120"/>
                <a:ea typeface="標楷體" pitchFamily="65" charset="-120"/>
              </a:rPr>
              <a:t>31</a:t>
            </a:r>
            <a:r>
              <a:rPr lang="zh-TW" altLang="zh-TW" sz="2800" dirty="0">
                <a:latin typeface="標楷體" pitchFamily="65" charset="-120"/>
                <a:ea typeface="標楷體" pitchFamily="65" charset="-120"/>
              </a:rPr>
              <a:t>日外，餘一律採計至</a:t>
            </a:r>
            <a:r>
              <a:rPr lang="en-US" altLang="zh-TW" sz="2800" b="1" u="sng" dirty="0">
                <a:solidFill>
                  <a:srgbClr val="FF0000"/>
                </a:solidFill>
                <a:latin typeface="標楷體" pitchFamily="65" charset="-120"/>
                <a:ea typeface="標楷體" pitchFamily="65" charset="-120"/>
              </a:rPr>
              <a:t>5</a:t>
            </a:r>
            <a:r>
              <a:rPr lang="zh-TW" altLang="zh-TW"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8</a:t>
            </a:r>
            <a:r>
              <a:rPr lang="zh-TW" altLang="zh-TW" sz="2800" b="1" u="sng" dirty="0" smtClean="0">
                <a:solidFill>
                  <a:srgbClr val="FF0000"/>
                </a:solidFill>
                <a:latin typeface="標楷體" pitchFamily="65" charset="-120"/>
                <a:ea typeface="標楷體" pitchFamily="65" charset="-120"/>
              </a:rPr>
              <a:t>日</a:t>
            </a:r>
            <a:r>
              <a:rPr lang="zh-TW" altLang="zh-TW" sz="2800" dirty="0">
                <a:latin typeface="標楷體" pitchFamily="65" charset="-120"/>
                <a:ea typeface="標楷體" pitchFamily="65" charset="-120"/>
              </a:rPr>
              <a:t>，並應</a:t>
            </a:r>
            <a:r>
              <a:rPr lang="zh-TW" altLang="zh-TW" sz="2800" dirty="0">
                <a:solidFill>
                  <a:srgbClr val="FF0000"/>
                </a:solidFill>
                <a:latin typeface="標楷體" pitchFamily="65" charset="-120"/>
                <a:ea typeface="標楷體" pitchFamily="65" charset="-120"/>
              </a:rPr>
              <a:t>檢附正本及影印本各乙份</a:t>
            </a:r>
            <a:r>
              <a:rPr lang="zh-TW" altLang="zh-TW" sz="2800" dirty="0">
                <a:latin typeface="標楷體" pitchFamily="65" charset="-120"/>
                <a:ea typeface="標楷體" pitchFamily="65" charset="-120"/>
              </a:rPr>
              <a:t>，正本驗後發還，影印本由各縣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存查。</a:t>
            </a:r>
          </a:p>
          <a:p>
            <a:pPr marL="0" indent="0">
              <a:buNone/>
            </a:pPr>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ea typeface="標楷體" pitchFamily="65" charset="-120"/>
              </a:rPr>
              <a:t>課程大綱</a:t>
            </a:r>
            <a:endParaRPr lang="zh-TW" altLang="en-US" dirty="0"/>
          </a:p>
        </p:txBody>
      </p:sp>
      <p:sp>
        <p:nvSpPr>
          <p:cNvPr id="3" name="內容版面配置區 2"/>
          <p:cNvSpPr>
            <a:spLocks noGrp="1"/>
          </p:cNvSpPr>
          <p:nvPr>
            <p:ph idx="1"/>
          </p:nvPr>
        </p:nvSpPr>
        <p:spPr/>
        <p:txBody>
          <a:bodyPr>
            <a:normAutofit/>
          </a:bodyPr>
          <a:lstStyle/>
          <a:p>
            <a:pPr>
              <a:lnSpc>
                <a:spcPct val="90000"/>
              </a:lnSpc>
              <a:buClr>
                <a:srgbClr val="CC0000"/>
              </a:buClr>
              <a:buNone/>
            </a:pPr>
            <a:r>
              <a:rPr lang="zh-TW" altLang="en-US" sz="4400" dirty="0" smtClean="0">
                <a:ea typeface="標楷體" pitchFamily="65" charset="-120"/>
              </a:rPr>
              <a:t>一、法令依據</a:t>
            </a:r>
          </a:p>
          <a:p>
            <a:pPr>
              <a:lnSpc>
                <a:spcPct val="90000"/>
              </a:lnSpc>
              <a:buClr>
                <a:srgbClr val="CC0000"/>
              </a:buClr>
              <a:buNone/>
            </a:pPr>
            <a:r>
              <a:rPr lang="zh-TW" altLang="en-US" sz="4400" dirty="0" smtClean="0">
                <a:ea typeface="標楷體" pitchFamily="65" charset="-120"/>
              </a:rPr>
              <a:t>             二、條文說明</a:t>
            </a:r>
          </a:p>
          <a:p>
            <a:pPr>
              <a:lnSpc>
                <a:spcPct val="90000"/>
              </a:lnSpc>
              <a:buClr>
                <a:srgbClr val="CC0000"/>
              </a:buClr>
              <a:buNone/>
            </a:pPr>
            <a:r>
              <a:rPr lang="zh-TW" altLang="en-US" sz="4400" dirty="0" smtClean="0">
                <a:ea typeface="標楷體" pitchFamily="65" charset="-120"/>
              </a:rPr>
              <a:t>                           三、實務作業</a:t>
            </a:r>
            <a:endParaRPr lang="zh-TW" altLang="en-US" sz="4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要點九</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85000" lnSpcReduction="20000"/>
          </a:bodyPr>
          <a:lstStyle/>
          <a:p>
            <a:pPr marL="0" indent="628650">
              <a:buNone/>
            </a:pPr>
            <a:r>
              <a:rPr lang="zh-TW" altLang="zh-TW" sz="3300" dirty="0">
                <a:latin typeface="標楷體" pitchFamily="65" charset="-120"/>
                <a:ea typeface="標楷體" pitchFamily="65" charset="-120"/>
              </a:rPr>
              <a:t>申請介聘他縣</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市</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服務教師，應依下列規定選填志願，</a:t>
            </a:r>
            <a:r>
              <a:rPr lang="zh-TW" altLang="zh-TW" sz="3300" b="1" u="sng" dirty="0">
                <a:solidFill>
                  <a:srgbClr val="FF0000"/>
                </a:solidFill>
                <a:latin typeface="標楷體" pitchFamily="65" charset="-120"/>
                <a:ea typeface="標楷體" pitchFamily="65" charset="-120"/>
              </a:rPr>
              <a:t>其志願一經提出並送至各縣</a:t>
            </a:r>
            <a:r>
              <a:rPr lang="en-US" altLang="zh-TW" sz="3300" b="1" u="sng" dirty="0">
                <a:solidFill>
                  <a:srgbClr val="FF0000"/>
                </a:solidFill>
                <a:latin typeface="標楷體" pitchFamily="65" charset="-120"/>
                <a:ea typeface="標楷體" pitchFamily="65" charset="-120"/>
              </a:rPr>
              <a:t>(</a:t>
            </a:r>
            <a:r>
              <a:rPr lang="zh-TW" altLang="zh-TW" sz="3300" b="1" u="sng" dirty="0">
                <a:solidFill>
                  <a:srgbClr val="FF0000"/>
                </a:solidFill>
                <a:latin typeface="標楷體" pitchFamily="65" charset="-120"/>
                <a:ea typeface="標楷體" pitchFamily="65" charset="-120"/>
              </a:rPr>
              <a:t>市</a:t>
            </a:r>
            <a:r>
              <a:rPr lang="en-US" altLang="zh-TW" sz="3300" b="1" u="sng" dirty="0">
                <a:solidFill>
                  <a:srgbClr val="FF0000"/>
                </a:solidFill>
                <a:latin typeface="標楷體" pitchFamily="65" charset="-120"/>
                <a:ea typeface="標楷體" pitchFamily="65" charset="-120"/>
              </a:rPr>
              <a:t>)</a:t>
            </a:r>
            <a:r>
              <a:rPr lang="zh-TW" altLang="zh-TW" sz="3300" b="1" u="sng" dirty="0">
                <a:solidFill>
                  <a:srgbClr val="FF0000"/>
                </a:solidFill>
                <a:latin typeface="標楷體" pitchFamily="65" charset="-120"/>
                <a:ea typeface="標楷體" pitchFamily="65" charset="-120"/>
              </a:rPr>
              <a:t>小組後即不得更改或增減，錯填學校代號後果自行負責</a:t>
            </a:r>
            <a:r>
              <a:rPr lang="zh-TW" altLang="zh-TW" sz="3300" dirty="0">
                <a:latin typeface="標楷體" pitchFamily="65" charset="-120"/>
                <a:ea typeface="標楷體" pitchFamily="65" charset="-120"/>
              </a:rPr>
              <a:t>。如介聘原因消失，經各縣</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市</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小組查證屬實者，得於聯合小組預備會議前以書面申請撤回。</a:t>
            </a:r>
          </a:p>
          <a:p>
            <a:pPr marL="717550" indent="-717550">
              <a:buNone/>
            </a:pP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一</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選定一至二個縣</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市</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為申請介聘縣</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市</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，申請介聘原因積分之證明文件所證明之縣</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市</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須與申請介聘縣</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市</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相同。</a:t>
            </a:r>
          </a:p>
          <a:p>
            <a:pPr marL="717550" indent="-717550">
              <a:buNone/>
            </a:pP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二</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選填志願介聘學校時，從申請介聘縣</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市</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中，以最希望介聘學校填為第一志願，其餘依志願順序填列，不同縣</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市</a:t>
            </a:r>
            <a:r>
              <a:rPr lang="en-US" altLang="zh-TW" sz="3300" dirty="0">
                <a:latin typeface="標楷體" pitchFamily="65" charset="-120"/>
                <a:ea typeface="標楷體" pitchFamily="65" charset="-120"/>
              </a:rPr>
              <a:t>)</a:t>
            </a:r>
            <a:r>
              <a:rPr lang="zh-TW" altLang="zh-TW" sz="3300" dirty="0">
                <a:latin typeface="標楷體" pitchFamily="65" charset="-120"/>
                <a:ea typeface="標楷體" pitchFamily="65" charset="-120"/>
              </a:rPr>
              <a:t>的志願介聘學校可混合填列。</a:t>
            </a:r>
          </a:p>
          <a:p>
            <a:endParaRPr lang="zh-TW"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要點十一</a:t>
            </a:r>
            <a:endParaRPr lang="zh-TW" altLang="en-US" dirty="0"/>
          </a:p>
        </p:txBody>
      </p:sp>
      <p:sp>
        <p:nvSpPr>
          <p:cNvPr id="3" name="內容版面配置區 2"/>
          <p:cNvSpPr>
            <a:spLocks noGrp="1"/>
          </p:cNvSpPr>
          <p:nvPr>
            <p:ph idx="1"/>
          </p:nvPr>
        </p:nvSpPr>
        <p:spPr/>
        <p:txBody>
          <a:bodyPr>
            <a:normAutofit/>
          </a:bodyPr>
          <a:lstStyle/>
          <a:p>
            <a:pPr marL="0" indent="717550">
              <a:buNone/>
            </a:pPr>
            <a:r>
              <a:rPr lang="zh-TW" altLang="zh-TW" sz="2800" dirty="0">
                <a:latin typeface="標楷體" pitchFamily="65" charset="-120"/>
                <a:ea typeface="標楷體" pitchFamily="65" charset="-120"/>
              </a:rPr>
              <a:t>各縣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申請介聘之學校</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幼兒園</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，於管控員額後依實際需求開缺。各縣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申請介聘之學校</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幼兒園</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之開缺，均依學校及科別逐一開列缺額，並由縣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小組於</a:t>
            </a:r>
            <a:r>
              <a:rPr lang="en-US" altLang="zh-TW" sz="2800" b="1" u="sng" dirty="0">
                <a:solidFill>
                  <a:srgbClr val="FF0000"/>
                </a:solidFill>
                <a:latin typeface="標楷體" pitchFamily="65" charset="-120"/>
                <a:ea typeface="標楷體" pitchFamily="65" charset="-120"/>
              </a:rPr>
              <a:t>5</a:t>
            </a:r>
            <a:r>
              <a:rPr lang="zh-TW" altLang="zh-TW" sz="2800" b="1" u="sng" dirty="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12</a:t>
            </a:r>
            <a:r>
              <a:rPr lang="zh-TW" altLang="zh-TW" sz="2800" b="1" u="sng" dirty="0" smtClean="0">
                <a:solidFill>
                  <a:srgbClr val="FF0000"/>
                </a:solidFill>
                <a:latin typeface="標楷體" pitchFamily="65" charset="-120"/>
                <a:ea typeface="標楷體" pitchFamily="65" charset="-120"/>
              </a:rPr>
              <a:t>日</a:t>
            </a:r>
            <a:r>
              <a:rPr lang="zh-TW" altLang="zh-TW" sz="2800" b="1" u="sng" dirty="0">
                <a:solidFill>
                  <a:srgbClr val="FF0000"/>
                </a:solidFill>
                <a:latin typeface="標楷體" pitchFamily="65" charset="-120"/>
                <a:ea typeface="標楷體" pitchFamily="65" charset="-120"/>
              </a:rPr>
              <a:t>至</a:t>
            </a:r>
            <a:r>
              <a:rPr lang="en-US" altLang="zh-TW" sz="2800" b="1" u="sng" dirty="0">
                <a:solidFill>
                  <a:srgbClr val="FF0000"/>
                </a:solidFill>
                <a:latin typeface="標楷體" pitchFamily="65" charset="-120"/>
                <a:ea typeface="標楷體" pitchFamily="65" charset="-120"/>
              </a:rPr>
              <a:t>5</a:t>
            </a:r>
            <a:r>
              <a:rPr lang="zh-TW" altLang="zh-TW" sz="2800" b="1" u="sng" dirty="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25</a:t>
            </a:r>
            <a:r>
              <a:rPr lang="zh-TW" altLang="zh-TW" sz="2800" b="1" u="sng" dirty="0" smtClean="0">
                <a:solidFill>
                  <a:srgbClr val="FF0000"/>
                </a:solidFill>
                <a:latin typeface="標楷體" pitchFamily="65" charset="-120"/>
                <a:ea typeface="標楷體" pitchFamily="65" charset="-120"/>
              </a:rPr>
              <a:t>日</a:t>
            </a:r>
            <a:r>
              <a:rPr lang="zh-TW" altLang="zh-TW" sz="2800" dirty="0">
                <a:latin typeface="標楷體" pitchFamily="65" charset="-120"/>
                <a:ea typeface="標楷體" pitchFamily="65" charset="-120"/>
              </a:rPr>
              <a:t>協調會結束後</a:t>
            </a: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個小時內，上網登錄單調缺額。</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要點十二</a:t>
            </a:r>
            <a:endParaRPr lang="zh-TW" altLang="en-US" dirty="0"/>
          </a:p>
        </p:txBody>
      </p:sp>
      <p:sp>
        <p:nvSpPr>
          <p:cNvPr id="3" name="內容版面配置區 2"/>
          <p:cNvSpPr>
            <a:spLocks noGrp="1"/>
          </p:cNvSpPr>
          <p:nvPr>
            <p:ph idx="1"/>
          </p:nvPr>
        </p:nvSpPr>
        <p:spPr/>
        <p:txBody>
          <a:bodyPr/>
          <a:lstStyle/>
          <a:p>
            <a:pPr>
              <a:buNone/>
            </a:pPr>
            <a:r>
              <a:rPr lang="zh-TW" altLang="zh-TW" sz="2800" dirty="0">
                <a:latin typeface="標楷體" pitchFamily="65" charset="-120"/>
                <a:ea typeface="標楷體" pitchFamily="65" charset="-120"/>
              </a:rPr>
              <a:t>介聘作業依下列順序辦理：</a:t>
            </a:r>
          </a:p>
          <a:p>
            <a:pPr marL="717550" indent="-717550">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一</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志願介聘學校單調，單調成功時連帶開缺供其他教師單調。</a:t>
            </a:r>
          </a:p>
          <a:p>
            <a:pPr marL="717550" indent="-717550">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二</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志願介聘學校多角調，先辦理六角調，結束後再依序辦理五角調、四角調、三角調、互調。</a:t>
            </a:r>
          </a:p>
          <a:p>
            <a:endParaRPr lang="zh-TW"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要點十三</a:t>
            </a:r>
            <a:endParaRPr lang="zh-TW" altLang="en-US" dirty="0"/>
          </a:p>
        </p:txBody>
      </p:sp>
      <p:sp>
        <p:nvSpPr>
          <p:cNvPr id="3" name="內容版面配置區 2"/>
          <p:cNvSpPr>
            <a:spLocks noGrp="1"/>
          </p:cNvSpPr>
          <p:nvPr>
            <p:ph idx="1"/>
          </p:nvPr>
        </p:nvSpPr>
        <p:spPr/>
        <p:txBody>
          <a:bodyPr>
            <a:normAutofit/>
          </a:bodyPr>
          <a:lstStyle/>
          <a:p>
            <a:pPr marL="0" indent="628650">
              <a:buNone/>
            </a:pPr>
            <a:r>
              <a:rPr lang="zh-TW" altLang="zh-TW" sz="2800" dirty="0">
                <a:latin typeface="標楷體" pitchFamily="65" charset="-120"/>
                <a:ea typeface="標楷體" pitchFamily="65" charset="-120"/>
              </a:rPr>
              <a:t>申請人申請介聘積分、申請介聘學校均相同時，應依</a:t>
            </a:r>
            <a:r>
              <a:rPr lang="zh-TW" altLang="zh-TW" sz="2800" dirty="0">
                <a:solidFill>
                  <a:srgbClr val="FF0000"/>
                </a:solidFill>
                <a:latin typeface="標楷體" pitchFamily="65" charset="-120"/>
                <a:ea typeface="標楷體" pitchFamily="65" charset="-120"/>
              </a:rPr>
              <a:t>年齡</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年長優先</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服務年資</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資深優先</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成績考核</a:t>
            </a:r>
            <a:r>
              <a:rPr lang="zh-TW" altLang="zh-TW" sz="2800" dirty="0">
                <a:latin typeface="標楷體" pitchFamily="65" charset="-120"/>
                <a:ea typeface="標楷體" pitchFamily="65" charset="-120"/>
              </a:rPr>
              <a:t>積分、</a:t>
            </a:r>
            <a:r>
              <a:rPr lang="zh-TW" altLang="zh-TW" sz="2800" dirty="0">
                <a:solidFill>
                  <a:srgbClr val="FF0000"/>
                </a:solidFill>
                <a:latin typeface="標楷體" pitchFamily="65" charset="-120"/>
                <a:ea typeface="標楷體" pitchFamily="65" charset="-120"/>
              </a:rPr>
              <a:t>獎懲</a:t>
            </a:r>
            <a:r>
              <a:rPr lang="zh-TW" altLang="zh-TW" sz="2800" dirty="0">
                <a:latin typeface="標楷體" pitchFamily="65" charset="-120"/>
                <a:ea typeface="標楷體" pitchFamily="65" charset="-120"/>
              </a:rPr>
              <a:t>積分、</a:t>
            </a:r>
            <a:r>
              <a:rPr lang="zh-TW" altLang="zh-TW" sz="2800" dirty="0">
                <a:solidFill>
                  <a:srgbClr val="FF0000"/>
                </a:solidFill>
                <a:latin typeface="標楷體" pitchFamily="65" charset="-120"/>
                <a:ea typeface="標楷體" pitchFamily="65" charset="-120"/>
              </a:rPr>
              <a:t>研習</a:t>
            </a:r>
            <a:r>
              <a:rPr lang="zh-TW" altLang="zh-TW" sz="2800" dirty="0">
                <a:latin typeface="標楷體" pitchFamily="65" charset="-120"/>
                <a:ea typeface="標楷體" pitchFamily="65" charset="-120"/>
              </a:rPr>
              <a:t>積分等條件依序辦理，以上情況均相同時，由電腦資料排序處理。</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標楷體" pitchFamily="65" charset="-120"/>
              </a:rPr>
              <a:t>要點十四</a:t>
            </a:r>
            <a:endParaRPr lang="zh-TW" altLang="en-US" dirty="0"/>
          </a:p>
        </p:txBody>
      </p:sp>
      <p:sp>
        <p:nvSpPr>
          <p:cNvPr id="3" name="內容版面配置區 2"/>
          <p:cNvSpPr>
            <a:spLocks noGrp="1"/>
          </p:cNvSpPr>
          <p:nvPr>
            <p:ph idx="1"/>
          </p:nvPr>
        </p:nvSpPr>
        <p:spPr/>
        <p:txBody>
          <a:bodyPr/>
          <a:lstStyle/>
          <a:p>
            <a:pPr marL="0" indent="0">
              <a:buNone/>
            </a:pPr>
            <a:r>
              <a:rPr lang="zh-TW" altLang="en-US" sz="2800" dirty="0" smtClean="0">
                <a:latin typeface="標楷體" pitchFamily="65" charset="-120"/>
                <a:ea typeface="標楷體" pitchFamily="65" charset="-120"/>
              </a:rPr>
              <a:t>    </a:t>
            </a:r>
            <a:r>
              <a:rPr lang="zh-TW" altLang="zh-TW" sz="2800" dirty="0" smtClean="0">
                <a:latin typeface="標楷體" pitchFamily="65" charset="-120"/>
                <a:ea typeface="標楷體" pitchFamily="65" charset="-120"/>
              </a:rPr>
              <a:t>各縣</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小組應事前通知達成介聘學校，</a:t>
            </a:r>
            <a:r>
              <a:rPr lang="zh-TW" altLang="zh-TW" sz="2800" dirty="0" smtClean="0">
                <a:solidFill>
                  <a:srgbClr val="FF0000"/>
                </a:solidFill>
                <a:latin typeface="標楷體" pitchFamily="65" charset="-120"/>
                <a:ea typeface="標楷體" pitchFamily="65" charset="-120"/>
              </a:rPr>
              <a:t>各達成介聘學校</a:t>
            </a:r>
            <a:r>
              <a:rPr lang="zh-TW" altLang="zh-TW" sz="2800" b="1" u="sng" dirty="0" smtClean="0">
                <a:solidFill>
                  <a:srgbClr val="FF0000"/>
                </a:solidFill>
                <a:latin typeface="標楷體" pitchFamily="65" charset="-120"/>
                <a:ea typeface="標楷體" pitchFamily="65" charset="-120"/>
              </a:rPr>
              <a:t>教評會應於</a:t>
            </a:r>
            <a:r>
              <a:rPr lang="en-US" altLang="zh-TW" sz="2800" b="1" u="sng" dirty="0" smtClean="0">
                <a:solidFill>
                  <a:srgbClr val="FF0000"/>
                </a:solidFill>
                <a:latin typeface="標楷體" pitchFamily="65" charset="-120"/>
                <a:ea typeface="標楷體" pitchFamily="65" charset="-120"/>
              </a:rPr>
              <a:t>6</a:t>
            </a:r>
            <a:r>
              <a:rPr lang="zh-TW" altLang="zh-TW"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3</a:t>
            </a:r>
            <a:r>
              <a:rPr lang="zh-TW" altLang="zh-TW" sz="2800" b="1" u="sng" dirty="0" smtClean="0">
                <a:solidFill>
                  <a:srgbClr val="FF0000"/>
                </a:solidFill>
                <a:latin typeface="標楷體" pitchFamily="65" charset="-120"/>
                <a:ea typeface="標楷體" pitchFamily="65" charset="-120"/>
              </a:rPr>
              <a:t>日</a:t>
            </a:r>
            <a:r>
              <a:rPr lang="zh-TW" altLang="zh-TW" sz="2800" u="sng" dirty="0" smtClean="0">
                <a:solidFill>
                  <a:srgbClr val="FF0000"/>
                </a:solidFill>
                <a:latin typeface="標楷體" pitchFamily="65" charset="-120"/>
                <a:ea typeface="標楷體" pitchFamily="65" charset="-120"/>
              </a:rPr>
              <a:t>前</a:t>
            </a:r>
            <a:r>
              <a:rPr lang="zh-TW" altLang="zh-TW" sz="2800" dirty="0" smtClean="0">
                <a:solidFill>
                  <a:srgbClr val="FF0000"/>
                </a:solidFill>
                <a:latin typeface="標楷體" pitchFamily="65" charset="-120"/>
                <a:ea typeface="標楷體" pitchFamily="65" charset="-120"/>
              </a:rPr>
              <a:t>召開審查會議</a:t>
            </a:r>
            <a:r>
              <a:rPr lang="zh-TW" altLang="zh-TW" sz="2800" dirty="0" smtClean="0">
                <a:latin typeface="標楷體" pitchFamily="65" charset="-120"/>
                <a:ea typeface="標楷體" pitchFamily="65" charset="-120"/>
              </a:rPr>
              <a:t>，若未依規定在期限內召開審查會議者，視同同意該教師之介聘。原服務縣</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小組通知調出教師，於該日攜帶有關學歷證件及通知單至介聘學校接受審查。各校教評會應於當天將審查結果</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含紀錄</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，以書面通知各該縣</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小組</a:t>
            </a:r>
            <a:r>
              <a:rPr lang="zh-TW" altLang="zh-TW" sz="2800" b="1" dirty="0" smtClean="0"/>
              <a:t>，</a:t>
            </a:r>
            <a:r>
              <a:rPr lang="zh-TW" altLang="zh-TW" sz="2800" b="1" u="sng" dirty="0">
                <a:solidFill>
                  <a:srgbClr val="FF0000"/>
                </a:solidFill>
                <a:latin typeface="標楷體" pitchFamily="65" charset="-120"/>
                <a:ea typeface="標楷體" pitchFamily="65" charset="-120"/>
              </a:rPr>
              <a:t>如有審查未通過結果並應另以書面敘明理由通知該調出教師及原服務學校、機關</a:t>
            </a:r>
            <a:r>
              <a:rPr lang="zh-TW" altLang="zh-TW" sz="2800" dirty="0">
                <a:solidFill>
                  <a:srgbClr val="FF0000"/>
                </a:solidFill>
                <a:latin typeface="標楷體" pitchFamily="65" charset="-120"/>
                <a:ea typeface="標楷體" pitchFamily="65" charset="-120"/>
              </a:rPr>
              <a:t>。</a:t>
            </a:r>
          </a:p>
          <a:p>
            <a:pPr marL="0" indent="0">
              <a:buNone/>
            </a:pPr>
            <a:endParaRPr lang="zh-TW" altLang="zh-TW" sz="2800"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要點十五</a:t>
            </a:r>
            <a:endParaRPr lang="zh-TW" altLang="en-US" dirty="0"/>
          </a:p>
        </p:txBody>
      </p:sp>
      <p:sp>
        <p:nvSpPr>
          <p:cNvPr id="3" name="內容版面配置區 2"/>
          <p:cNvSpPr>
            <a:spLocks noGrp="1"/>
          </p:cNvSpPr>
          <p:nvPr>
            <p:ph idx="1"/>
          </p:nvPr>
        </p:nvSpPr>
        <p:spPr/>
        <p:txBody>
          <a:bodyPr>
            <a:normAutofit/>
          </a:bodyPr>
          <a:lstStyle/>
          <a:p>
            <a:pPr marL="0" indent="717550" algn="just">
              <a:buNone/>
            </a:pPr>
            <a:r>
              <a:rPr lang="zh-TW" altLang="zh-TW" sz="2800" dirty="0">
                <a:latin typeface="標楷體" pitchFamily="65" charset="-120"/>
                <a:ea typeface="標楷體" pitchFamily="65" charset="-120"/>
              </a:rPr>
              <a:t>各縣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小組應於</a:t>
            </a:r>
            <a:r>
              <a:rPr lang="en-US" altLang="zh-TW" sz="2800" b="1" u="sng" dirty="0">
                <a:solidFill>
                  <a:srgbClr val="FF0000"/>
                </a:solidFill>
                <a:latin typeface="標楷體" pitchFamily="65" charset="-120"/>
                <a:ea typeface="標楷體" pitchFamily="65" charset="-120"/>
              </a:rPr>
              <a:t>6</a:t>
            </a:r>
            <a:r>
              <a:rPr lang="zh-TW" altLang="zh-TW"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7</a:t>
            </a:r>
            <a:r>
              <a:rPr lang="zh-TW" altLang="zh-TW" sz="2800" b="1" u="sng" dirty="0" smtClean="0">
                <a:solidFill>
                  <a:srgbClr val="FF0000"/>
                </a:solidFill>
                <a:latin typeface="標楷體" pitchFamily="65" charset="-120"/>
                <a:ea typeface="標楷體" pitchFamily="65" charset="-120"/>
              </a:rPr>
              <a:t>日</a:t>
            </a:r>
            <a:r>
              <a:rPr lang="zh-TW" altLang="zh-TW" sz="2800" dirty="0">
                <a:latin typeface="標楷體" pitchFamily="65" charset="-120"/>
                <a:ea typeface="標楷體" pitchFamily="65" charset="-120"/>
              </a:rPr>
              <a:t>將各校教評會審查結果彙送聯合小組，由聯合小組製作達成介聘紀錄，再分送相關縣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小組。各縣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小組及學校應確實按照協議結果辦理，</a:t>
            </a:r>
            <a:r>
              <a:rPr lang="zh-TW" altLang="zh-TW" sz="2800" b="1" u="sng" dirty="0">
                <a:solidFill>
                  <a:srgbClr val="FF0000"/>
                </a:solidFill>
                <a:latin typeface="標楷體" pitchFamily="65" charset="-120"/>
                <a:ea typeface="標楷體" pitchFamily="65" charset="-120"/>
              </a:rPr>
              <a:t>並由調入縣</a:t>
            </a:r>
            <a:r>
              <a:rPr lang="en-US" altLang="zh-TW" sz="2800" b="1" u="sng" dirty="0">
                <a:solidFill>
                  <a:srgbClr val="FF0000"/>
                </a:solidFill>
                <a:latin typeface="標楷體" pitchFamily="65" charset="-120"/>
                <a:ea typeface="標楷體" pitchFamily="65" charset="-120"/>
              </a:rPr>
              <a:t>(</a:t>
            </a:r>
            <a:r>
              <a:rPr lang="zh-TW" altLang="zh-TW" sz="2800" b="1" u="sng" dirty="0">
                <a:solidFill>
                  <a:srgbClr val="FF0000"/>
                </a:solidFill>
                <a:latin typeface="標楷體" pitchFamily="65" charset="-120"/>
                <a:ea typeface="標楷體" pitchFamily="65" charset="-120"/>
              </a:rPr>
              <a:t>市</a:t>
            </a:r>
            <a:r>
              <a:rPr lang="en-US" altLang="zh-TW" sz="2800" b="1" u="sng" dirty="0">
                <a:solidFill>
                  <a:srgbClr val="FF0000"/>
                </a:solidFill>
                <a:latin typeface="標楷體" pitchFamily="65" charset="-120"/>
                <a:ea typeface="標楷體" pitchFamily="65" charset="-120"/>
              </a:rPr>
              <a:t>)</a:t>
            </a:r>
            <a:r>
              <a:rPr lang="zh-TW" altLang="zh-TW" sz="2800" b="1" u="sng" dirty="0">
                <a:solidFill>
                  <a:srgbClr val="FF0000"/>
                </a:solidFill>
                <a:latin typeface="標楷體" pitchFamily="65" charset="-120"/>
                <a:ea typeface="標楷體" pitchFamily="65" charset="-120"/>
              </a:rPr>
              <a:t>小組轉知介聘學校寄發聘書及報到通知單。其生效日一律</a:t>
            </a:r>
            <a:r>
              <a:rPr lang="zh-TW" altLang="zh-TW" sz="2800" b="1" u="sng" dirty="0" smtClean="0">
                <a:solidFill>
                  <a:srgbClr val="FF0000"/>
                </a:solidFill>
                <a:latin typeface="標楷體" pitchFamily="65" charset="-120"/>
                <a:ea typeface="標楷體" pitchFamily="65" charset="-120"/>
              </a:rPr>
              <a:t>自</a:t>
            </a:r>
            <a:r>
              <a:rPr lang="en-US" altLang="zh-TW" sz="2800" b="1" u="sng" dirty="0" smtClean="0">
                <a:solidFill>
                  <a:srgbClr val="FF0000"/>
                </a:solidFill>
                <a:latin typeface="標楷體" pitchFamily="65" charset="-120"/>
                <a:ea typeface="標楷體" pitchFamily="65" charset="-120"/>
              </a:rPr>
              <a:t>8</a:t>
            </a:r>
            <a:r>
              <a:rPr lang="zh-TW" altLang="zh-TW" sz="2800" b="1" u="sng" dirty="0">
                <a:solidFill>
                  <a:srgbClr val="FF0000"/>
                </a:solidFill>
                <a:latin typeface="標楷體" pitchFamily="65" charset="-120"/>
                <a:ea typeface="標楷體" pitchFamily="65" charset="-120"/>
              </a:rPr>
              <a:t>月</a:t>
            </a:r>
            <a:r>
              <a:rPr lang="en-US" altLang="zh-TW" sz="2800" b="1" u="sng" dirty="0">
                <a:solidFill>
                  <a:srgbClr val="FF0000"/>
                </a:solidFill>
                <a:latin typeface="標楷體" pitchFamily="65" charset="-120"/>
                <a:ea typeface="標楷體" pitchFamily="65" charset="-120"/>
              </a:rPr>
              <a:t>1</a:t>
            </a:r>
            <a:r>
              <a:rPr lang="zh-TW" altLang="zh-TW" sz="2800" b="1" u="sng" dirty="0">
                <a:solidFill>
                  <a:srgbClr val="FF0000"/>
                </a:solidFill>
                <a:latin typeface="標楷體" pitchFamily="65" charset="-120"/>
                <a:ea typeface="標楷體" pitchFamily="65" charset="-120"/>
              </a:rPr>
              <a:t>日生效</a:t>
            </a:r>
            <a:r>
              <a:rPr lang="zh-TW" altLang="zh-TW" sz="2800" dirty="0">
                <a:latin typeface="標楷體" pitchFamily="65" charset="-120"/>
                <a:ea typeface="標楷體" pitchFamily="65" charset="-120"/>
              </a:rPr>
              <a:t>。教評會審查未通過之教師，由原服務縣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小組通知，仍留原校服務，並依介聘作業順序逆向尋找調入該校該科最低分教師連帶回原校服務。</a:t>
            </a:r>
            <a:r>
              <a:rPr lang="zh-TW" altLang="zh-TW" sz="2800" b="1" u="sng" dirty="0">
                <a:solidFill>
                  <a:srgbClr val="FF0000"/>
                </a:solidFill>
                <a:latin typeface="標楷體" pitchFamily="65" charset="-120"/>
                <a:ea typeface="標楷體" pitchFamily="65" charset="-120"/>
              </a:rPr>
              <a:t>於確認會議決議後，教師不得持任何理由不到該校報到</a:t>
            </a:r>
            <a:r>
              <a:rPr lang="zh-TW" altLang="zh-TW" sz="2800" dirty="0">
                <a:solidFill>
                  <a:srgbClr val="FF0000"/>
                </a:solidFill>
                <a:latin typeface="標楷體" pitchFamily="65" charset="-120"/>
                <a:ea typeface="標楷體" pitchFamily="65" charset="-120"/>
              </a:rPr>
              <a:t>。</a:t>
            </a:r>
          </a:p>
          <a:p>
            <a:endParaRPr lang="zh-TW" altLang="en-U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ea typeface="標楷體" pitchFamily="65" charset="-120"/>
              </a:rPr>
              <a:t>要</a:t>
            </a:r>
            <a:r>
              <a:rPr lang="zh-TW" altLang="en-US" dirty="0" smtClean="0">
                <a:solidFill>
                  <a:schemeClr val="tx1"/>
                </a:solidFill>
                <a:ea typeface="標楷體" pitchFamily="65" charset="-120"/>
              </a:rPr>
              <a:t>點十六</a:t>
            </a:r>
            <a:endParaRPr lang="zh-TW" altLang="en-US" dirty="0"/>
          </a:p>
        </p:txBody>
      </p:sp>
      <p:sp>
        <p:nvSpPr>
          <p:cNvPr id="3" name="內容版面配置區 2"/>
          <p:cNvSpPr>
            <a:spLocks noGrp="1"/>
          </p:cNvSpPr>
          <p:nvPr>
            <p:ph idx="1"/>
          </p:nvPr>
        </p:nvSpPr>
        <p:spPr/>
        <p:txBody>
          <a:bodyPr>
            <a:normAutofit/>
          </a:bodyPr>
          <a:lstStyle/>
          <a:p>
            <a:pPr marL="0" indent="628650" algn="just">
              <a:buNone/>
            </a:pPr>
            <a:r>
              <a:rPr lang="zh-TW" altLang="zh-TW" sz="2800" dirty="0">
                <a:latin typeface="標楷體" pitchFamily="65" charset="-120"/>
                <a:ea typeface="標楷體" pitchFamily="65" charset="-120"/>
              </a:rPr>
              <a:t>申請介聘他縣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服務之教師，如有虛報介聘原因、所提證明文件不實，或不依服務條件規定申請介聘者，應自負刑事及行政責任，其申請之介聘無效並取消協議。</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要點十九</a:t>
            </a:r>
            <a:endParaRPr lang="zh-TW" altLang="en-US" dirty="0"/>
          </a:p>
        </p:txBody>
      </p:sp>
      <p:sp>
        <p:nvSpPr>
          <p:cNvPr id="3" name="內容版面配置區 2"/>
          <p:cNvSpPr>
            <a:spLocks noGrp="1"/>
          </p:cNvSpPr>
          <p:nvPr>
            <p:ph idx="1"/>
          </p:nvPr>
        </p:nvSpPr>
        <p:spPr>
          <a:xfrm>
            <a:off x="457200" y="1340768"/>
            <a:ext cx="8229600" cy="4785395"/>
          </a:xfrm>
        </p:spPr>
        <p:txBody>
          <a:bodyPr>
            <a:noAutofit/>
          </a:bodyPr>
          <a:lstStyle/>
          <a:p>
            <a:pPr marL="0" indent="0" algn="just">
              <a:buNone/>
            </a:pPr>
            <a:r>
              <a:rPr lang="zh-TW" altLang="en-US" sz="2800" dirty="0" smtClean="0">
                <a:latin typeface="標楷體" pitchFamily="65" charset="-120"/>
                <a:ea typeface="標楷體" pitchFamily="65" charset="-120"/>
              </a:rPr>
              <a:t>    </a:t>
            </a:r>
            <a:r>
              <a:rPr lang="zh-TW" altLang="zh-TW" sz="2800" dirty="0" smtClean="0">
                <a:latin typeface="標楷體" pitchFamily="65" charset="-120"/>
                <a:ea typeface="標楷體" pitchFamily="65" charset="-120"/>
              </a:rPr>
              <a:t>經</a:t>
            </a:r>
            <a:r>
              <a:rPr lang="zh-TW" altLang="zh-TW" sz="2800" dirty="0">
                <a:latin typeface="標楷體" pitchFamily="65" charset="-120"/>
                <a:ea typeface="標楷體" pitchFamily="65" charset="-120"/>
              </a:rPr>
              <a:t>達成介聘之教師</a:t>
            </a:r>
            <a:r>
              <a:rPr lang="zh-TW" altLang="zh-TW" sz="2800" dirty="0" smtClean="0">
                <a:latin typeface="標楷體" pitchFamily="65" charset="-120"/>
                <a:ea typeface="標楷體" pitchFamily="65" charset="-120"/>
              </a:rPr>
              <a:t>，不</a:t>
            </a:r>
            <a:r>
              <a:rPr lang="zh-TW" altLang="zh-TW" sz="2800" dirty="0">
                <a:latin typeface="標楷體" pitchFamily="65" charset="-120"/>
                <a:ea typeface="標楷體" pitchFamily="65" charset="-120"/>
              </a:rPr>
              <a:t>參加該介聘學校教評會審查，或經審查</a:t>
            </a:r>
            <a:r>
              <a:rPr lang="zh-TW" altLang="zh-TW" sz="2800" dirty="0" smtClean="0">
                <a:latin typeface="標楷體" pitchFamily="65" charset="-120"/>
                <a:ea typeface="標楷體" pitchFamily="65" charset="-120"/>
              </a:rPr>
              <a:t>通過</a:t>
            </a:r>
            <a:r>
              <a:rPr lang="zh-TW" altLang="zh-TW" sz="2800" b="1" u="sng" dirty="0" smtClean="0">
                <a:solidFill>
                  <a:srgbClr val="FF0000"/>
                </a:solidFill>
                <a:latin typeface="標楷體" pitchFamily="65" charset="-120"/>
                <a:ea typeface="標楷體" pitchFamily="65" charset="-120"/>
              </a:rPr>
              <a:t>無故</a:t>
            </a:r>
            <a:r>
              <a:rPr lang="zh-TW" altLang="zh-TW" sz="2800" dirty="0">
                <a:latin typeface="標楷體" pitchFamily="65" charset="-120"/>
                <a:ea typeface="標楷體" pitchFamily="65" charset="-120"/>
              </a:rPr>
              <a:t>不到該校報到，原服務學校應依公立高級中等以下學校教師成績考核辦法等相關規定議處，並於</a:t>
            </a:r>
            <a:r>
              <a:rPr lang="zh-TW" altLang="zh-TW" sz="2800" b="1" u="sng" dirty="0">
                <a:solidFill>
                  <a:srgbClr val="FF0000"/>
                </a:solidFill>
                <a:latin typeface="標楷體" pitchFamily="65" charset="-120"/>
                <a:ea typeface="標楷體" pitchFamily="65" charset="-120"/>
              </a:rPr>
              <a:t>十年</a:t>
            </a:r>
            <a:r>
              <a:rPr lang="zh-TW" altLang="zh-TW" sz="2800" dirty="0">
                <a:solidFill>
                  <a:srgbClr val="FF0000"/>
                </a:solidFill>
                <a:latin typeface="標楷體" pitchFamily="65" charset="-120"/>
                <a:ea typeface="標楷體" pitchFamily="65" charset="-120"/>
              </a:rPr>
              <a:t>內不得再申請介聘</a:t>
            </a:r>
            <a:r>
              <a:rPr lang="zh-TW" altLang="zh-TW" sz="2800" dirty="0">
                <a:latin typeface="標楷體" pitchFamily="65" charset="-120"/>
                <a:ea typeface="標楷體" pitchFamily="65" charset="-120"/>
              </a:rPr>
              <a:t>他縣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各縣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應將名單送電腦小組作為日後管制</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，不得異議。</a:t>
            </a:r>
          </a:p>
          <a:p>
            <a:pPr marL="0" indent="0" algn="just">
              <a:buNone/>
            </a:pPr>
            <a:r>
              <a:rPr lang="en-US" altLang="zh-TW" sz="2800" dirty="0">
                <a:latin typeface="標楷體" pitchFamily="65" charset="-120"/>
                <a:ea typeface="標楷體" pitchFamily="65" charset="-120"/>
              </a:rPr>
              <a:t>    </a:t>
            </a:r>
            <a:r>
              <a:rPr lang="zh-TW" altLang="zh-TW" sz="2800" b="1" u="sng" dirty="0" smtClean="0">
                <a:solidFill>
                  <a:srgbClr val="FF0000"/>
                </a:solidFill>
                <a:latin typeface="標楷體" pitchFamily="65" charset="-120"/>
                <a:ea typeface="標楷體" pitchFamily="65" charset="-120"/>
              </a:rPr>
              <a:t>在</a:t>
            </a:r>
            <a:r>
              <a:rPr lang="zh-TW" altLang="zh-TW" sz="2800" b="1" u="sng" dirty="0">
                <a:solidFill>
                  <a:srgbClr val="FF0000"/>
                </a:solidFill>
                <a:latin typeface="標楷體" pitchFamily="65" charset="-120"/>
                <a:ea typeface="標楷體" pitchFamily="65" charset="-120"/>
              </a:rPr>
              <a:t>確認會議決議前，因前項教師未報到，致影響他校教師介聘者，各該介聘均失其效力，各教師仍留原學校服務，原學校不得拒絕。但未報到教師之原學校可增開缺額者，不在此限。但於確認會議決議後，教師不得持任何理由要求依本項辦理。</a:t>
            </a:r>
            <a:endParaRPr lang="zh-TW" altLang="zh-TW" sz="2800" dirty="0">
              <a:solidFill>
                <a:srgbClr val="FF0000"/>
              </a:solidFill>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實務作業</a:t>
            </a:r>
            <a:endParaRPr lang="zh-TW" altLang="en-US" dirty="0"/>
          </a:p>
        </p:txBody>
      </p:sp>
      <p:sp>
        <p:nvSpPr>
          <p:cNvPr id="3" name="內容版面配置區 2"/>
          <p:cNvSpPr>
            <a:spLocks noGrp="1"/>
          </p:cNvSpPr>
          <p:nvPr>
            <p:ph idx="1"/>
          </p:nvPr>
        </p:nvSpPr>
        <p:spPr/>
        <p:txBody>
          <a:bodyPr/>
          <a:lstStyle/>
          <a:p>
            <a:pPr>
              <a:spcBef>
                <a:spcPct val="0"/>
              </a:spcBef>
              <a:buClr>
                <a:srgbClr val="CC0000"/>
              </a:buClr>
              <a:buSzPct val="150000"/>
              <a:buNone/>
            </a:pPr>
            <a:r>
              <a:rPr lang="zh-TW" altLang="en-US" dirty="0" smtClean="0">
                <a:ea typeface="標楷體" pitchFamily="65" charset="-120"/>
              </a:rPr>
              <a:t>一、重要期程</a:t>
            </a:r>
          </a:p>
          <a:p>
            <a:pPr>
              <a:spcBef>
                <a:spcPct val="0"/>
              </a:spcBef>
              <a:buClr>
                <a:srgbClr val="CC0000"/>
              </a:buClr>
              <a:buSzPct val="150000"/>
              <a:buNone/>
            </a:pPr>
            <a:r>
              <a:rPr lang="zh-TW" altLang="en-US" dirty="0" smtClean="0">
                <a:ea typeface="標楷體" pitchFamily="65" charset="-120"/>
              </a:rPr>
              <a:t>二、積分審查</a:t>
            </a:r>
          </a:p>
          <a:p>
            <a:pPr>
              <a:spcBef>
                <a:spcPct val="0"/>
              </a:spcBef>
              <a:buClr>
                <a:srgbClr val="CC0000"/>
              </a:buClr>
              <a:buSzPct val="150000"/>
              <a:buNone/>
            </a:pPr>
            <a:r>
              <a:rPr lang="zh-TW" altLang="en-US" dirty="0" smtClean="0">
                <a:ea typeface="標楷體" pitchFamily="65" charset="-120"/>
              </a:rPr>
              <a:t>三、注意事項</a:t>
            </a:r>
            <a:endParaRPr lang="zh-TW" altLang="en-US"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CC0000"/>
              </a:buClr>
              <a:buSzPct val="120000"/>
            </a:pPr>
            <a:r>
              <a:rPr lang="en-US" altLang="zh-TW" sz="2800" b="1" u="sng" dirty="0">
                <a:solidFill>
                  <a:srgbClr val="FF0000"/>
                </a:solidFill>
                <a:latin typeface="標楷體" pitchFamily="65" charset="-120"/>
                <a:ea typeface="標楷體" pitchFamily="65" charset="-120"/>
              </a:rPr>
              <a:t>4</a:t>
            </a:r>
            <a:r>
              <a:rPr lang="zh-TW" altLang="zh-TW" sz="2800" b="1" u="sng" dirty="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25</a:t>
            </a:r>
            <a:r>
              <a:rPr lang="zh-TW" altLang="zh-TW" sz="2800" b="1" u="sng" dirty="0" smtClean="0">
                <a:solidFill>
                  <a:srgbClr val="FF0000"/>
                </a:solidFill>
                <a:latin typeface="標楷體" pitchFamily="65" charset="-120"/>
                <a:ea typeface="標楷體" pitchFamily="65" charset="-120"/>
              </a:rPr>
              <a:t>日</a:t>
            </a:r>
            <a:r>
              <a:rPr lang="zh-TW" altLang="zh-TW" sz="2800" b="1" u="sng" dirty="0">
                <a:solidFill>
                  <a:srgbClr val="FF0000"/>
                </a:solidFill>
                <a:latin typeface="標楷體" pitchFamily="65" charset="-120"/>
                <a:ea typeface="標楷體" pitchFamily="65" charset="-120"/>
              </a:rPr>
              <a:t>至</a:t>
            </a:r>
            <a:r>
              <a:rPr lang="en-US" altLang="zh-TW" sz="2800" b="1" u="sng" dirty="0">
                <a:solidFill>
                  <a:srgbClr val="FF0000"/>
                </a:solidFill>
                <a:latin typeface="標楷體" pitchFamily="65" charset="-120"/>
                <a:ea typeface="標楷體" pitchFamily="65" charset="-120"/>
              </a:rPr>
              <a:t>5</a:t>
            </a:r>
            <a:r>
              <a:rPr lang="zh-TW" altLang="zh-TW" sz="2800" b="1" u="sng" dirty="0" smtClean="0">
                <a:solidFill>
                  <a:srgbClr val="FF0000"/>
                </a:solidFill>
                <a:latin typeface="標楷體" pitchFamily="65" charset="-120"/>
                <a:ea typeface="標楷體" pitchFamily="65" charset="-120"/>
              </a:rPr>
              <a:t>月</a:t>
            </a:r>
            <a:r>
              <a:rPr lang="en-US" altLang="zh-TW" sz="2800" b="1" u="sng" dirty="0" smtClean="0">
                <a:solidFill>
                  <a:srgbClr val="FF0000"/>
                </a:solidFill>
                <a:latin typeface="標楷體" pitchFamily="65" charset="-120"/>
                <a:ea typeface="標楷體" pitchFamily="65" charset="-120"/>
              </a:rPr>
              <a:t>8</a:t>
            </a:r>
            <a:r>
              <a:rPr lang="zh-TW" altLang="zh-TW" sz="2800" b="1" u="sng" dirty="0" smtClean="0">
                <a:solidFill>
                  <a:srgbClr val="FF0000"/>
                </a:solidFill>
                <a:latin typeface="標楷體" pitchFamily="65" charset="-120"/>
                <a:ea typeface="標楷體" pitchFamily="65" charset="-120"/>
              </a:rPr>
              <a:t>日</a:t>
            </a:r>
            <a:r>
              <a:rPr lang="zh-TW" altLang="en-US" sz="2800" b="1" u="sng" dirty="0" smtClean="0">
                <a:solidFill>
                  <a:srgbClr val="FF0000"/>
                </a:solidFill>
                <a:latin typeface="標楷體" pitchFamily="65" charset="-120"/>
                <a:ea typeface="標楷體" pitchFamily="65" charset="-120"/>
              </a:rPr>
              <a:t>，申請介聘教師自行上網填報資料</a:t>
            </a:r>
            <a:r>
              <a:rPr lang="en-US" altLang="zh-TW" sz="2800" b="1" dirty="0" smtClean="0">
                <a:solidFill>
                  <a:srgbClr val="FF0000"/>
                </a:solidFill>
                <a:latin typeface="標楷體" pitchFamily="65" charset="-120"/>
                <a:ea typeface="標楷體" pitchFamily="65" charset="-120"/>
              </a:rPr>
              <a:t> </a:t>
            </a:r>
            <a:r>
              <a:rPr lang="zh-TW" altLang="en-US" sz="2800" b="1"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a:p>
            <a:pPr>
              <a:buClr>
                <a:srgbClr val="FF0000"/>
              </a:buClr>
              <a:buFont typeface="Wingdings" pitchFamily="2" charset="2"/>
              <a:buChar char="Ø"/>
            </a:pPr>
            <a:r>
              <a:rPr lang="zh-TW" altLang="en-US" sz="2800" dirty="0" smtClean="0">
                <a:latin typeface="標楷體" pitchFamily="65" charset="-120"/>
                <a:ea typeface="標楷體" pitchFamily="65" charset="-120"/>
              </a:rPr>
              <a:t>網址：</a:t>
            </a:r>
            <a:r>
              <a:rPr lang="en-US" altLang="zh-TW" sz="2800" dirty="0" smtClean="0">
                <a:latin typeface="標楷體" pitchFamily="65" charset="-120"/>
                <a:ea typeface="標楷體" pitchFamily="65" charset="-120"/>
                <a:hlinkClick r:id="rId2"/>
              </a:rPr>
              <a:t>http://tas.kh.edu.tw</a:t>
            </a:r>
            <a:endParaRPr lang="en-US" altLang="zh-TW" sz="2800"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法令依據</a:t>
            </a:r>
            <a:endParaRPr lang="zh-TW" altLang="en-US" dirty="0"/>
          </a:p>
        </p:txBody>
      </p:sp>
      <p:sp>
        <p:nvSpPr>
          <p:cNvPr id="3" name="內容版面配置區 2"/>
          <p:cNvSpPr>
            <a:spLocks noGrp="1"/>
          </p:cNvSpPr>
          <p:nvPr>
            <p:ph idx="1"/>
          </p:nvPr>
        </p:nvSpPr>
        <p:spPr/>
        <p:txBody>
          <a:bodyPr/>
          <a:lstStyle/>
          <a:p>
            <a:pPr>
              <a:lnSpc>
                <a:spcPct val="80000"/>
              </a:lnSpc>
              <a:buClr>
                <a:srgbClr val="CC3300"/>
              </a:buClr>
              <a:buSzPct val="140000"/>
              <a:buNone/>
            </a:pPr>
            <a:r>
              <a:rPr lang="en-US" altLang="zh-TW" sz="2800" dirty="0" smtClean="0">
                <a:latin typeface="標楷體" pitchFamily="65" charset="-120"/>
                <a:ea typeface="標楷體" pitchFamily="65" charset="-120"/>
              </a:rPr>
              <a:t>1.</a:t>
            </a:r>
            <a:r>
              <a:rPr lang="zh-TW" altLang="en-US" sz="2800" b="1" dirty="0" smtClean="0">
                <a:latin typeface="標楷體" pitchFamily="65" charset="-120"/>
                <a:ea typeface="標楷體" pitchFamily="65" charset="-120"/>
              </a:rPr>
              <a:t>教師法暨</a:t>
            </a:r>
            <a:r>
              <a:rPr lang="zh-TW" altLang="en-US" sz="2800" b="1" dirty="0" smtClean="0">
                <a:ea typeface="標楷體" pitchFamily="65" charset="-120"/>
              </a:rPr>
              <a:t>其施行細則。</a:t>
            </a:r>
            <a:r>
              <a:rPr lang="zh-TW" altLang="en-US" sz="2800" dirty="0" smtClean="0"/>
              <a:t> </a:t>
            </a:r>
          </a:p>
          <a:p>
            <a:pPr>
              <a:lnSpc>
                <a:spcPct val="80000"/>
              </a:lnSpc>
              <a:buClr>
                <a:srgbClr val="CC0000"/>
              </a:buClr>
              <a:buSzPct val="150000"/>
              <a:buNone/>
            </a:pPr>
            <a:r>
              <a:rPr lang="en-US" altLang="zh-TW" sz="2800" dirty="0" smtClean="0">
                <a:ea typeface="標楷體" pitchFamily="65" charset="-120"/>
              </a:rPr>
              <a:t>2.</a:t>
            </a:r>
            <a:r>
              <a:rPr lang="zh-TW" altLang="en-US" sz="2800" b="1" dirty="0" smtClean="0">
                <a:ea typeface="標楷體" pitchFamily="65" charset="-120"/>
              </a:rPr>
              <a:t>教育人員任用條例暨其施行細則。</a:t>
            </a:r>
            <a:r>
              <a:rPr lang="zh-TW" altLang="en-US" sz="2800" dirty="0" smtClean="0"/>
              <a:t> </a:t>
            </a:r>
            <a:endParaRPr lang="zh-TW" altLang="en-US" sz="2800" b="1" dirty="0" smtClean="0">
              <a:latin typeface="標楷體" pitchFamily="65" charset="-120"/>
              <a:ea typeface="標楷體" pitchFamily="65" charset="-120"/>
            </a:endParaRPr>
          </a:p>
          <a:p>
            <a:pPr>
              <a:lnSpc>
                <a:spcPct val="80000"/>
              </a:lnSpc>
              <a:buClr>
                <a:srgbClr val="CC0000"/>
              </a:buClr>
              <a:buSzPct val="150000"/>
              <a:buNone/>
            </a:pPr>
            <a:r>
              <a:rPr lang="en-US" altLang="zh-TW" sz="2800" dirty="0" smtClean="0">
                <a:latin typeface="標楷體" pitchFamily="65" charset="-120"/>
                <a:ea typeface="標楷體" pitchFamily="65" charset="-120"/>
                <a:hlinkClick r:id="rId2" action="ppaction://hlinkfile"/>
              </a:rPr>
              <a:t>3.105</a:t>
            </a:r>
            <a:r>
              <a:rPr lang="zh-TW" altLang="en-US" sz="2800" dirty="0" smtClean="0">
                <a:latin typeface="標楷體" pitchFamily="65" charset="-120"/>
                <a:ea typeface="標楷體" pitchFamily="65" charset="-120"/>
                <a:hlinkClick r:id="rId2" action="ppaction://hlinkfile"/>
              </a:rPr>
              <a:t>年臺閩地區公立國民中小學暨幼兒園教師介聘他縣巿服務作業要點</a:t>
            </a:r>
            <a:r>
              <a:rPr lang="zh-TW" altLang="en-US" sz="2800" dirty="0" smtClean="0">
                <a:solidFill>
                  <a:schemeClr val="accent2"/>
                </a:solidFill>
                <a:ea typeface="標楷體" pitchFamily="65" charset="-120"/>
              </a:rPr>
              <a:t>。</a:t>
            </a:r>
            <a:endParaRPr lang="zh-TW" altLang="en-US" sz="2800" dirty="0" smtClean="0">
              <a:solidFill>
                <a:schemeClr val="accent2"/>
              </a:solidFill>
              <a:latin typeface="標楷體" pitchFamily="65" charset="-120"/>
              <a:ea typeface="標楷體" pitchFamily="65" charset="-120"/>
            </a:endParaRPr>
          </a:p>
          <a:p>
            <a:pPr>
              <a:lnSpc>
                <a:spcPct val="80000"/>
              </a:lnSpc>
              <a:buClr>
                <a:srgbClr val="CC0000"/>
              </a:buClr>
              <a:buSzPct val="150000"/>
              <a:buNone/>
            </a:pPr>
            <a:r>
              <a:rPr lang="en-US" altLang="zh-TW" sz="2800" dirty="0" smtClean="0">
                <a:latin typeface="標楷體" pitchFamily="65" charset="-120"/>
                <a:ea typeface="標楷體" pitchFamily="65" charset="-120"/>
                <a:hlinkClick r:id="rId3" action="ppaction://hlinkfile"/>
              </a:rPr>
              <a:t>4.105</a:t>
            </a:r>
            <a:r>
              <a:rPr lang="zh-TW" altLang="en-US" sz="2800" dirty="0" smtClean="0">
                <a:latin typeface="標楷體" pitchFamily="65" charset="-120"/>
                <a:ea typeface="標楷體" pitchFamily="65" charset="-120"/>
                <a:hlinkClick r:id="rId3" action="ppaction://hlinkfile"/>
              </a:rPr>
              <a:t>年臺閩地區公立國民中小學暨幼兒園教師申請介聘他縣市</a:t>
            </a:r>
            <a:r>
              <a:rPr lang="zh-TW" altLang="en-US" sz="2800" u="sng" dirty="0" smtClean="0">
                <a:solidFill>
                  <a:schemeClr val="hlink"/>
                </a:solidFill>
                <a:latin typeface="標楷體" pitchFamily="65" charset="-120"/>
                <a:ea typeface="標楷體" pitchFamily="65" charset="-120"/>
              </a:rPr>
              <a:t>服務積分審查參考原則</a:t>
            </a:r>
            <a:r>
              <a:rPr lang="zh-TW" altLang="en-US" sz="2800" dirty="0" smtClean="0">
                <a:solidFill>
                  <a:schemeClr val="accent2"/>
                </a:solidFill>
                <a:ea typeface="標楷體" pitchFamily="65" charset="-120"/>
              </a:rPr>
              <a:t>。</a:t>
            </a:r>
            <a:endParaRPr lang="zh-TW" altLang="en-US" sz="2800" dirty="0" smtClean="0">
              <a:solidFill>
                <a:schemeClr val="accent2"/>
              </a:solidFill>
              <a:latin typeface="標楷體" pitchFamily="65" charset="-120"/>
              <a:ea typeface="標楷體" pitchFamily="65" charset="-120"/>
            </a:endParaRPr>
          </a:p>
          <a:p>
            <a:pPr>
              <a:lnSpc>
                <a:spcPct val="80000"/>
              </a:lnSpc>
              <a:buClr>
                <a:srgbClr val="CC0000"/>
              </a:buClr>
              <a:buSzPct val="150000"/>
              <a:buNone/>
            </a:pPr>
            <a:r>
              <a:rPr lang="en-US" altLang="zh-TW" sz="2800" dirty="0" smtClean="0">
                <a:latin typeface="標楷體" pitchFamily="65" charset="-120"/>
                <a:ea typeface="標楷體" pitchFamily="65" charset="-120"/>
                <a:hlinkClick r:id="rId2" action="ppaction://hlinkfile"/>
              </a:rPr>
              <a:t>5.105</a:t>
            </a:r>
            <a:r>
              <a:rPr lang="zh-TW" altLang="en-US" sz="2800" dirty="0" smtClean="0">
                <a:latin typeface="標楷體" pitchFamily="65" charset="-120"/>
                <a:ea typeface="標楷體" pitchFamily="65" charset="-120"/>
                <a:hlinkClick r:id="rId2" action="ppaction://hlinkfile"/>
              </a:rPr>
              <a:t>年臺閩地區公立國民中小學暨幼兒園教師介聘他縣巿服務作業</a:t>
            </a:r>
            <a:r>
              <a:rPr lang="zh-TW" altLang="en-US" sz="2800" dirty="0" smtClean="0">
                <a:solidFill>
                  <a:srgbClr val="FF0000"/>
                </a:solidFill>
                <a:latin typeface="標楷體" pitchFamily="65" charset="-120"/>
                <a:ea typeface="標楷體" pitchFamily="65" charset="-120"/>
              </a:rPr>
              <a:t>日程表</a:t>
            </a:r>
            <a:r>
              <a:rPr lang="zh-TW" altLang="en-US" sz="2800" dirty="0" smtClean="0">
                <a:solidFill>
                  <a:schemeClr val="accent2"/>
                </a:solidFill>
                <a:ea typeface="標楷體" pitchFamily="65" charset="-120"/>
              </a:rPr>
              <a:t>。</a:t>
            </a:r>
            <a:endParaRPr lang="zh-TW" altLang="en-US" sz="2800" dirty="0" smtClean="0">
              <a:solidFill>
                <a:schemeClr val="accent2"/>
              </a:solidFill>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CC0000"/>
              </a:buClr>
              <a:buSzPct val="150000"/>
            </a:pPr>
            <a:r>
              <a:rPr lang="en-US" altLang="zh-TW" sz="2800" u="sng" dirty="0" smtClean="0">
                <a:solidFill>
                  <a:srgbClr val="FF0000"/>
                </a:solidFill>
                <a:latin typeface="標楷體" pitchFamily="65" charset="-120"/>
                <a:ea typeface="標楷體" pitchFamily="65" charset="-120"/>
              </a:rPr>
              <a:t>105</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9</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星期一</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Font typeface="Wingdings" pitchFamily="2" charset="2"/>
              <a:buChar char="Ø"/>
            </a:pPr>
            <a:r>
              <a:rPr lang="zh-TW" altLang="en-US" sz="2800" dirty="0" smtClean="0">
                <a:latin typeface="標楷體" pitchFamily="65" charset="-120"/>
                <a:ea typeface="標楷體" pitchFamily="65" charset="-120"/>
              </a:rPr>
              <a:t>縣外介聘積分審查</a:t>
            </a:r>
            <a:r>
              <a:rPr lang="en-US" altLang="zh-TW"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國中</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含國立特教學校</a:t>
            </a:r>
            <a:r>
              <a:rPr lang="en-US" altLang="zh-TW" sz="2800" dirty="0" smtClean="0">
                <a:solidFill>
                  <a:srgbClr val="FF0000"/>
                </a:solidFill>
                <a:latin typeface="標楷體" pitchFamily="65" charset="-120"/>
                <a:ea typeface="標楷體" pitchFamily="65" charset="-120"/>
              </a:rPr>
              <a:t>)</a:t>
            </a:r>
          </a:p>
          <a:p>
            <a:pPr marL="0" indent="0">
              <a:buClr>
                <a:srgbClr val="FF0000"/>
              </a:buClr>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p>
          <a:p>
            <a:pPr marL="0" indent="0">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 </a:t>
            </a:r>
            <a:endParaRPr lang="en-US" altLang="zh-TW" sz="2800" dirty="0" smtClean="0">
              <a:solidFill>
                <a:srgbClr val="006699"/>
              </a:solidFill>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normAutofit/>
          </a:bodyPr>
          <a:lstStyle/>
          <a:p>
            <a:pPr>
              <a:buClr>
                <a:srgbClr val="FF0000"/>
              </a:buClr>
            </a:pPr>
            <a:r>
              <a:rPr lang="en-US" altLang="zh-TW" sz="2800" u="sng" dirty="0" smtClean="0">
                <a:solidFill>
                  <a:srgbClr val="FF0000"/>
                </a:solidFill>
                <a:latin typeface="標楷體" pitchFamily="65" charset="-120"/>
                <a:ea typeface="標楷體" pitchFamily="65" charset="-120"/>
              </a:rPr>
              <a:t>105</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10</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星期二</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SzPct val="120000"/>
              <a:buFont typeface="Wingdings" pitchFamily="2" charset="2"/>
              <a:buChar char="Ø"/>
            </a:pPr>
            <a:r>
              <a:rPr lang="zh-TW" altLang="en-US" sz="2800" dirty="0" smtClean="0">
                <a:latin typeface="標楷體" pitchFamily="65" charset="-120"/>
                <a:ea typeface="標楷體" pitchFamily="65" charset="-120"/>
              </a:rPr>
              <a:t>縣外介聘積分審查</a:t>
            </a:r>
            <a:r>
              <a:rPr lang="en-US" altLang="zh-TW"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國小及幼稚園</a:t>
            </a:r>
          </a:p>
          <a:p>
            <a:pPr marL="0" indent="0">
              <a:buNone/>
            </a:pPr>
            <a:r>
              <a:rPr lang="zh-TW" altLang="en-US" sz="2800" dirty="0" smtClean="0">
                <a:latin typeface="標楷體" pitchFamily="65" charset="-120"/>
                <a:ea typeface="標楷體" pitchFamily="65" charset="-120"/>
              </a:rPr>
              <a:t>  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（北區）</a:t>
            </a:r>
            <a:r>
              <a:rPr lang="zh-TW" altLang="en-US" sz="2800" dirty="0" smtClean="0"/>
              <a:t> </a:t>
            </a:r>
            <a:endParaRPr lang="zh-TW" altLang="en-US" sz="2800" dirty="0" smtClean="0">
              <a:latin typeface="標楷體" pitchFamily="65" charset="-120"/>
              <a:ea typeface="標楷體" pitchFamily="65" charset="-120"/>
            </a:endParaRPr>
          </a:p>
          <a:p>
            <a:pPr marL="0" indent="0">
              <a:buNone/>
            </a:pPr>
            <a:r>
              <a:rPr lang="zh-TW" altLang="en-US" sz="2800" dirty="0" smtClean="0">
                <a:latin typeface="標楷體" pitchFamily="65" charset="-120"/>
                <a:ea typeface="標楷體" pitchFamily="65" charset="-120"/>
              </a:rPr>
              <a:t>  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（中區） </a:t>
            </a:r>
            <a:endParaRPr lang="zh-TW" altLang="en-US" sz="2800" dirty="0" smtClean="0">
              <a:solidFill>
                <a:srgbClr val="006699"/>
              </a:solidFill>
              <a:latin typeface="標楷體" pitchFamily="65" charset="-120"/>
              <a:ea typeface="標楷體" pitchFamily="65" charset="-120"/>
            </a:endParaRPr>
          </a:p>
          <a:p>
            <a:endParaRPr lang="zh-TW" altLang="en-US"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FF0000"/>
              </a:buClr>
            </a:pPr>
            <a:r>
              <a:rPr lang="en-US" altLang="zh-TW" sz="2800" u="sng" dirty="0" smtClean="0">
                <a:solidFill>
                  <a:srgbClr val="FF0000"/>
                </a:solidFill>
                <a:latin typeface="標楷體" pitchFamily="65" charset="-120"/>
                <a:ea typeface="標楷體" pitchFamily="65" charset="-120"/>
              </a:rPr>
              <a:t>105</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11</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星期三</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SzPct val="120000"/>
              <a:buFont typeface="Wingdings" pitchFamily="2" charset="2"/>
              <a:buChar char="Ø"/>
            </a:pPr>
            <a:r>
              <a:rPr lang="zh-TW" altLang="en-US" sz="2800" dirty="0" smtClean="0">
                <a:latin typeface="標楷體" pitchFamily="65" charset="-120"/>
                <a:ea typeface="標楷體" pitchFamily="65" charset="-120"/>
              </a:rPr>
              <a:t>縣外介聘積分審查</a:t>
            </a:r>
            <a:r>
              <a:rPr lang="en-US" altLang="zh-TW"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國小及幼稚園</a:t>
            </a:r>
          </a:p>
          <a:p>
            <a:pPr marL="0" indent="0">
              <a:buNone/>
            </a:pPr>
            <a:r>
              <a:rPr lang="zh-TW" altLang="en-US" sz="2800" dirty="0" smtClean="0">
                <a:latin typeface="標楷體" pitchFamily="65" charset="-120"/>
                <a:ea typeface="標楷體" pitchFamily="65" charset="-120"/>
              </a:rPr>
              <a:t>  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（中區、南區）</a:t>
            </a:r>
            <a:r>
              <a:rPr lang="zh-TW" altLang="en-US" sz="2800" dirty="0" smtClean="0"/>
              <a:t> </a:t>
            </a:r>
            <a:endParaRPr lang="zh-TW" altLang="en-US" sz="2800" dirty="0" smtClean="0">
              <a:latin typeface="標楷體" pitchFamily="65" charset="-120"/>
              <a:ea typeface="標楷體" pitchFamily="65" charset="-120"/>
            </a:endParaRPr>
          </a:p>
          <a:p>
            <a:pPr marL="0" indent="0">
              <a:buNone/>
            </a:pPr>
            <a:r>
              <a:rPr lang="zh-TW" altLang="en-US" sz="2800" dirty="0" smtClean="0">
                <a:latin typeface="標楷體" pitchFamily="65" charset="-120"/>
                <a:ea typeface="標楷體" pitchFamily="65" charset="-120"/>
              </a:rPr>
              <a:t>  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（中區、南區） </a:t>
            </a:r>
            <a:endParaRPr lang="zh-TW" altLang="en-US" sz="2800" dirty="0" smtClean="0">
              <a:solidFill>
                <a:srgbClr val="006699"/>
              </a:solidFill>
              <a:latin typeface="標楷體" pitchFamily="65" charset="-120"/>
              <a:ea typeface="標楷體" pitchFamily="65" charset="-120"/>
            </a:endParaRPr>
          </a:p>
          <a:p>
            <a:pPr>
              <a:buNone/>
            </a:pPr>
            <a:endParaRPr lang="zh-TW"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CC0000"/>
              </a:buClr>
              <a:buSzPct val="150000"/>
            </a:pPr>
            <a:r>
              <a:rPr lang="en-US" altLang="zh-TW" sz="2800" u="sng" dirty="0" smtClean="0">
                <a:solidFill>
                  <a:srgbClr val="FF0000"/>
                </a:solidFill>
                <a:latin typeface="標楷體" pitchFamily="65" charset="-120"/>
                <a:ea typeface="標楷體" pitchFamily="65" charset="-120"/>
              </a:rPr>
              <a:t>105</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31</a:t>
            </a:r>
            <a:r>
              <a:rPr lang="zh-TW" altLang="en-US" sz="2800" u="sng" dirty="0" smtClean="0">
                <a:solidFill>
                  <a:srgbClr val="FF0000"/>
                </a:solidFill>
                <a:latin typeface="標楷體" pitchFamily="65" charset="-120"/>
                <a:ea typeface="標楷體" pitchFamily="65" charset="-120"/>
              </a:rPr>
              <a:t>日（星期二）</a:t>
            </a:r>
            <a:r>
              <a:rPr lang="zh-TW" altLang="en-US" sz="2800" dirty="0" smtClean="0">
                <a:latin typeface="標楷體" pitchFamily="65" charset="-120"/>
                <a:ea typeface="標楷體" pitchFamily="65" charset="-120"/>
              </a:rPr>
              <a:t> </a:t>
            </a:r>
            <a:endParaRPr lang="zh-TW" altLang="en-US" sz="2800" u="sng" dirty="0" smtClean="0">
              <a:latin typeface="標楷體" pitchFamily="65" charset="-120"/>
              <a:ea typeface="標楷體" pitchFamily="65" charset="-120"/>
            </a:endParaRPr>
          </a:p>
          <a:p>
            <a:pPr>
              <a:buClr>
                <a:srgbClr val="FF0000"/>
              </a:buClr>
              <a:buFont typeface="Wingdings" pitchFamily="2" charset="2"/>
              <a:buChar char="Ø"/>
            </a:pPr>
            <a:r>
              <a:rPr lang="zh-TW" altLang="en-US" sz="2800" dirty="0" smtClean="0">
                <a:latin typeface="標楷體" pitchFamily="65" charset="-120"/>
                <a:ea typeface="標楷體" pitchFamily="65" charset="-120"/>
              </a:rPr>
              <a:t>縣外介聘結果通知各校 </a:t>
            </a:r>
            <a:endParaRPr lang="zh-TW" altLang="en-US" sz="2800" dirty="0" smtClean="0">
              <a:solidFill>
                <a:srgbClr val="006699"/>
              </a:solidFill>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FF0000"/>
              </a:buClr>
            </a:pPr>
            <a:r>
              <a:rPr lang="en-US" altLang="zh-TW" sz="2800" u="sng" dirty="0" smtClean="0">
                <a:solidFill>
                  <a:srgbClr val="FF0000"/>
                </a:solidFill>
                <a:latin typeface="標楷體" pitchFamily="65" charset="-120"/>
                <a:ea typeface="標楷體" pitchFamily="65" charset="-120"/>
              </a:rPr>
              <a:t>105</a:t>
            </a:r>
            <a:r>
              <a:rPr lang="zh-TW" altLang="en-US" sz="2800" u="sng" dirty="0" smtClean="0">
                <a:solidFill>
                  <a:srgbClr val="FF0000"/>
                </a:solidFill>
                <a:latin typeface="標楷體" pitchFamily="65" charset="-120"/>
                <a:ea typeface="標楷體" pitchFamily="65" charset="-120"/>
              </a:rPr>
              <a:t>年</a:t>
            </a:r>
            <a:r>
              <a:rPr lang="en-US" altLang="zh-TW" sz="2800" u="sng" dirty="0">
                <a:solidFill>
                  <a:srgbClr val="FF0000"/>
                </a:solidFill>
                <a:latin typeface="標楷體" pitchFamily="65" charset="-120"/>
                <a:ea typeface="標楷體" pitchFamily="65" charset="-120"/>
              </a:rPr>
              <a:t>6</a:t>
            </a:r>
            <a:r>
              <a:rPr lang="zh-TW" altLang="en-US" sz="2800" u="sng" dirty="0" smtClean="0">
                <a:solidFill>
                  <a:srgbClr val="FF0000"/>
                </a:solidFill>
                <a:latin typeface="標楷體" pitchFamily="65" charset="-120"/>
                <a:ea typeface="標楷體" pitchFamily="65" charset="-120"/>
              </a:rPr>
              <a:t>月</a:t>
            </a:r>
            <a:r>
              <a:rPr lang="en-US" altLang="zh-TW" sz="2800" u="sng" dirty="0">
                <a:solidFill>
                  <a:srgbClr val="FF0000"/>
                </a:solidFill>
                <a:latin typeface="標楷體" pitchFamily="65" charset="-120"/>
                <a:ea typeface="標楷體" pitchFamily="65" charset="-120"/>
              </a:rPr>
              <a:t>3</a:t>
            </a:r>
            <a:r>
              <a:rPr lang="zh-TW" altLang="en-US" sz="2800" u="sng" dirty="0" smtClean="0">
                <a:solidFill>
                  <a:srgbClr val="FF0000"/>
                </a:solidFill>
                <a:latin typeface="標楷體" pitchFamily="65" charset="-120"/>
                <a:ea typeface="標楷體" pitchFamily="65" charset="-120"/>
              </a:rPr>
              <a:t>日（星期五）前</a:t>
            </a:r>
            <a:endParaRPr lang="zh-TW" altLang="en-US" sz="2800" u="sng" dirty="0" smtClean="0">
              <a:latin typeface="標楷體" pitchFamily="65" charset="-120"/>
              <a:ea typeface="標楷體" pitchFamily="65" charset="-120"/>
            </a:endParaRPr>
          </a:p>
          <a:p>
            <a:pPr>
              <a:buClr>
                <a:srgbClr val="CC0000"/>
              </a:buClr>
              <a:buSzPct val="125000"/>
              <a:buFont typeface="Wingdings" pitchFamily="2" charset="2"/>
              <a:buChar char="Ø"/>
            </a:pPr>
            <a:r>
              <a:rPr lang="zh-TW" altLang="en-US" sz="2800" dirty="0" smtClean="0">
                <a:latin typeface="標楷體" pitchFamily="65" charset="-120"/>
                <a:ea typeface="標楷體" pitchFamily="65" charset="-120"/>
              </a:rPr>
              <a:t>縣外介聘</a:t>
            </a:r>
            <a:r>
              <a:rPr lang="zh-TW" altLang="en-US" sz="2800" u="sng" dirty="0" smtClean="0">
                <a:solidFill>
                  <a:srgbClr val="FF0000"/>
                </a:solidFill>
                <a:latin typeface="標楷體" pitchFamily="65" charset="-120"/>
                <a:ea typeface="標楷體" pitchFamily="65" charset="-120"/>
              </a:rPr>
              <a:t>各校召開教評會</a:t>
            </a:r>
            <a:r>
              <a:rPr lang="zh-TW" altLang="en-US" sz="2800" dirty="0" smtClean="0">
                <a:latin typeface="標楷體" pitchFamily="65" charset="-120"/>
                <a:ea typeface="標楷體" pitchFamily="65" charset="-120"/>
              </a:rPr>
              <a:t>審查他縣市調入教師相關學歷證件</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本縣調出教師至介聘學校接受審查</a:t>
            </a:r>
            <a:endParaRPr lang="en-US" altLang="zh-TW" sz="2800" dirty="0" smtClean="0">
              <a:solidFill>
                <a:srgbClr val="FF0000"/>
              </a:solidFill>
              <a:latin typeface="標楷體" pitchFamily="65" charset="-120"/>
              <a:ea typeface="標楷體" pitchFamily="65" charset="-120"/>
            </a:endParaRPr>
          </a:p>
          <a:p>
            <a:pPr>
              <a:buClr>
                <a:srgbClr val="CC0000"/>
              </a:buClr>
              <a:buSzPct val="125000"/>
              <a:buNone/>
            </a:pPr>
            <a:r>
              <a:rPr lang="zh-TW" altLang="en-US" sz="2800" dirty="0" smtClean="0">
                <a:solidFill>
                  <a:srgbClr val="FF0000"/>
                </a:solidFill>
                <a:latin typeface="標楷體" pitchFamily="65" charset="-120"/>
                <a:ea typeface="標楷體" pitchFamily="65" charset="-120"/>
              </a:rPr>
              <a:t>　，由教育處函知學校，學校轉知外調教師</a:t>
            </a:r>
            <a:r>
              <a:rPr lang="en-US" altLang="zh-TW" sz="2800" dirty="0" smtClean="0">
                <a:solidFill>
                  <a:srgbClr val="FF0000"/>
                </a:solidFill>
                <a:latin typeface="標楷體" pitchFamily="65" charset="-120"/>
                <a:ea typeface="標楷體" pitchFamily="65" charset="-120"/>
              </a:rPr>
              <a:t>) </a:t>
            </a:r>
            <a:r>
              <a:rPr lang="zh-TW" altLang="en-US" sz="2800" dirty="0" smtClean="0">
                <a:solidFill>
                  <a:schemeClr val="tx1">
                    <a:lumMod val="95000"/>
                    <a:lumOff val="5000"/>
                  </a:schemeClr>
                </a:solidFill>
                <a:latin typeface="標楷體" pitchFamily="65" charset="-120"/>
                <a:ea typeface="標楷體" pitchFamily="65" charset="-120"/>
              </a:rPr>
              <a:t>。</a:t>
            </a:r>
            <a:endParaRPr lang="en-US" altLang="zh-TW" sz="2800" dirty="0" smtClean="0">
              <a:solidFill>
                <a:schemeClr val="tx1">
                  <a:lumMod val="95000"/>
                  <a:lumOff val="5000"/>
                </a:schemeClr>
              </a:solidFill>
              <a:latin typeface="標楷體" pitchFamily="65" charset="-120"/>
              <a:ea typeface="標楷體" pitchFamily="65" charset="-120"/>
            </a:endParaRPr>
          </a:p>
          <a:p>
            <a:pPr>
              <a:buNone/>
            </a:pPr>
            <a:endParaRPr lang="zh-TW" alt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tx1"/>
                </a:solidFill>
                <a:ea typeface="標楷體" pitchFamily="65" charset="-120"/>
              </a:rPr>
              <a:t>重要期程</a:t>
            </a:r>
            <a:endParaRPr lang="zh-TW" altLang="en-US" dirty="0"/>
          </a:p>
        </p:txBody>
      </p:sp>
      <p:sp>
        <p:nvSpPr>
          <p:cNvPr id="3" name="內容版面配置區 2"/>
          <p:cNvSpPr>
            <a:spLocks noGrp="1"/>
          </p:cNvSpPr>
          <p:nvPr>
            <p:ph idx="1"/>
          </p:nvPr>
        </p:nvSpPr>
        <p:spPr/>
        <p:txBody>
          <a:bodyPr/>
          <a:lstStyle/>
          <a:p>
            <a:pPr>
              <a:buClr>
                <a:srgbClr val="CC0000"/>
              </a:buClr>
            </a:pPr>
            <a:r>
              <a:rPr lang="en-US" altLang="zh-TW" sz="2800" u="sng" dirty="0" smtClean="0">
                <a:solidFill>
                  <a:srgbClr val="FF0000"/>
                </a:solidFill>
                <a:latin typeface="標楷體" pitchFamily="65" charset="-120"/>
                <a:ea typeface="標楷體" pitchFamily="65" charset="-120"/>
              </a:rPr>
              <a:t>105</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6</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21</a:t>
            </a:r>
            <a:r>
              <a:rPr lang="zh-TW" altLang="en-US" sz="2800" u="sng" dirty="0" smtClean="0">
                <a:solidFill>
                  <a:srgbClr val="FF0000"/>
                </a:solidFill>
                <a:latin typeface="標楷體" pitchFamily="65" charset="-120"/>
                <a:ea typeface="標楷體" pitchFamily="65" charset="-120"/>
              </a:rPr>
              <a:t>日（星期二）</a:t>
            </a:r>
            <a:endParaRPr lang="zh-TW" altLang="en-US" sz="2800" dirty="0" smtClean="0">
              <a:solidFill>
                <a:srgbClr val="FF0000"/>
              </a:solidFill>
              <a:ea typeface="標楷體" pitchFamily="65" charset="-120"/>
            </a:endParaRPr>
          </a:p>
          <a:p>
            <a:pPr>
              <a:buClr>
                <a:srgbClr val="CC0000"/>
              </a:buClr>
              <a:buFont typeface="Wingdings" pitchFamily="2" charset="2"/>
              <a:buChar char="Ø"/>
            </a:pPr>
            <a:r>
              <a:rPr lang="zh-TW" altLang="en-US" sz="2800" dirty="0" smtClean="0">
                <a:ea typeface="標楷體" pitchFamily="65" charset="-120"/>
              </a:rPr>
              <a:t> 轉知達成介聘學校通知調入本縣教師報到</a:t>
            </a:r>
            <a:r>
              <a:rPr lang="en-US" altLang="zh-TW" sz="2800" dirty="0" smtClean="0">
                <a:ea typeface="標楷體" pitchFamily="65" charset="-120"/>
              </a:rPr>
              <a:t>(</a:t>
            </a:r>
            <a:r>
              <a:rPr lang="zh-TW" altLang="en-US" sz="2800" dirty="0" smtClean="0">
                <a:ea typeface="標楷體" pitchFamily="65" charset="-120"/>
              </a:rPr>
              <a:t>寄發聘書及報到通知單，</a:t>
            </a:r>
            <a:r>
              <a:rPr lang="zh-TW" altLang="en-US" sz="2800" dirty="0" smtClean="0">
                <a:solidFill>
                  <a:srgbClr val="FF0000"/>
                </a:solidFill>
                <a:ea typeface="標楷體" pitchFamily="65" charset="-120"/>
              </a:rPr>
              <a:t>實際報到日以各校通知為主</a:t>
            </a:r>
            <a:r>
              <a:rPr lang="en-US" altLang="zh-TW" sz="2800" dirty="0" smtClean="0">
                <a:ea typeface="標楷體" pitchFamily="65" charset="-120"/>
              </a:rPr>
              <a:t>)</a:t>
            </a:r>
            <a:r>
              <a:rPr lang="zh-TW" altLang="en-US" sz="2800" dirty="0" smtClean="0">
                <a:ea typeface="標楷體" pitchFamily="65" charset="-120"/>
              </a:rPr>
              <a:t>。</a:t>
            </a:r>
            <a:endParaRPr lang="zh-TW" altLang="en-US" sz="2800"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a:xfrm>
            <a:off x="457200" y="1340768"/>
            <a:ext cx="8229600" cy="5256584"/>
          </a:xfrm>
        </p:spPr>
        <p:txBody>
          <a:bodyPr>
            <a:normAutofit fontScale="55000" lnSpcReduction="20000"/>
          </a:bodyPr>
          <a:lstStyle/>
          <a:p>
            <a:pPr>
              <a:lnSpc>
                <a:spcPct val="90000"/>
              </a:lnSpc>
              <a:buNone/>
            </a:pP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一</a:t>
            </a: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申請介聘原因積分：最高九十分。</a:t>
            </a:r>
          </a:p>
          <a:p>
            <a:pPr algn="just">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1</a:t>
            </a:r>
            <a:r>
              <a:rPr lang="en-US" altLang="zh-TW" sz="4400" dirty="0">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配偶不在同一縣</a:t>
            </a:r>
            <a:r>
              <a:rPr lang="en-US" altLang="zh-TW" sz="4400" dirty="0">
                <a:solidFill>
                  <a:srgbClr val="FF0000"/>
                </a:solidFill>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市</a:t>
            </a:r>
            <a:r>
              <a:rPr lang="en-US" altLang="zh-TW" sz="4400" dirty="0">
                <a:solidFill>
                  <a:srgbClr val="FF0000"/>
                </a:solidFill>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服務，申請介聘至配偶服務之縣</a:t>
            </a:r>
            <a:r>
              <a:rPr lang="en-US" altLang="zh-TW" sz="4400" dirty="0">
                <a:solidFill>
                  <a:srgbClr val="FF0000"/>
                </a:solidFill>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市</a:t>
            </a:r>
            <a:r>
              <a:rPr lang="en-US" altLang="zh-TW" sz="4400" dirty="0">
                <a:solidFill>
                  <a:srgbClr val="FF0000"/>
                </a:solidFill>
                <a:latin typeface="標楷體" pitchFamily="65" charset="-120"/>
                <a:ea typeface="標楷體" pitchFamily="65" charset="-120"/>
              </a:rPr>
              <a:t>)</a:t>
            </a:r>
            <a:r>
              <a:rPr lang="zh-TW" altLang="zh-TW" sz="4400" dirty="0">
                <a:latin typeface="標楷體" pitchFamily="65" charset="-120"/>
                <a:ea typeface="標楷體" pitchFamily="65" charset="-120"/>
              </a:rPr>
              <a:t>，自結婚後，凡配偶已在該地連續服務一年以上者給九十分</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不含兼課、兼職</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，未滿一年者給</a:t>
            </a:r>
            <a:r>
              <a:rPr lang="zh-TW" altLang="zh-TW" sz="4400" dirty="0">
                <a:solidFill>
                  <a:srgbClr val="FF0000"/>
                </a:solidFill>
                <a:latin typeface="標楷體" pitchFamily="65" charset="-120"/>
                <a:ea typeface="標楷體" pitchFamily="65" charset="-120"/>
              </a:rPr>
              <a:t>六十</a:t>
            </a:r>
            <a:r>
              <a:rPr lang="zh-TW" altLang="zh-TW" sz="4400" dirty="0">
                <a:latin typeface="標楷體" pitchFamily="65" charset="-120"/>
                <a:ea typeface="標楷體" pitchFamily="65" charset="-120"/>
              </a:rPr>
              <a:t>分。</a:t>
            </a:r>
          </a:p>
          <a:p>
            <a:pPr algn="just">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2</a:t>
            </a:r>
            <a:r>
              <a:rPr lang="en-US" altLang="zh-TW" sz="4400" dirty="0">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本人服務學校未與配偶設籍地為同一縣</a:t>
            </a:r>
            <a:r>
              <a:rPr lang="en-US" altLang="zh-TW" sz="4400" dirty="0">
                <a:solidFill>
                  <a:srgbClr val="FF0000"/>
                </a:solidFill>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市</a:t>
            </a:r>
            <a:r>
              <a:rPr lang="en-US" altLang="zh-TW" sz="4400" dirty="0">
                <a:solidFill>
                  <a:srgbClr val="FF0000"/>
                </a:solidFill>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，申請介聘至配偶設籍</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含未設籍登記，已取得永久居留證</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之縣</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市</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不論結婚時間長短，凡配偶已在該地區連續設籍二年以上者給</a:t>
            </a:r>
            <a:r>
              <a:rPr lang="zh-TW" altLang="zh-TW" sz="4400" dirty="0">
                <a:solidFill>
                  <a:srgbClr val="FF0000"/>
                </a:solidFill>
                <a:latin typeface="標楷體" pitchFamily="65" charset="-120"/>
                <a:ea typeface="標楷體" pitchFamily="65" charset="-120"/>
              </a:rPr>
              <a:t>九十</a:t>
            </a:r>
            <a:r>
              <a:rPr lang="zh-TW" altLang="zh-TW" sz="4400" dirty="0">
                <a:latin typeface="標楷體" pitchFamily="65" charset="-120"/>
                <a:ea typeface="標楷體" pitchFamily="65" charset="-120"/>
              </a:rPr>
              <a:t>分，一年以上者給</a:t>
            </a:r>
            <a:r>
              <a:rPr lang="zh-TW" altLang="zh-TW" sz="4400" dirty="0">
                <a:solidFill>
                  <a:srgbClr val="FF0000"/>
                </a:solidFill>
                <a:latin typeface="標楷體" pitchFamily="65" charset="-120"/>
                <a:ea typeface="標楷體" pitchFamily="65" charset="-120"/>
              </a:rPr>
              <a:t>六十</a:t>
            </a:r>
            <a:r>
              <a:rPr lang="zh-TW" altLang="zh-TW" sz="4400" dirty="0">
                <a:latin typeface="標楷體" pitchFamily="65" charset="-120"/>
                <a:ea typeface="標楷體" pitchFamily="65" charset="-120"/>
              </a:rPr>
              <a:t>分。</a:t>
            </a:r>
          </a:p>
          <a:p>
            <a:pPr algn="just">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3</a:t>
            </a:r>
            <a:r>
              <a:rPr lang="en-US" altLang="zh-TW" sz="4400" dirty="0">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單親</a:t>
            </a:r>
            <a:r>
              <a:rPr lang="zh-TW" altLang="zh-TW" sz="4400" dirty="0">
                <a:latin typeface="標楷體" pitchFamily="65" charset="-120"/>
                <a:ea typeface="標楷體" pitchFamily="65" charset="-120"/>
              </a:rPr>
              <a:t>教師需照顧父母、子女、</a:t>
            </a:r>
            <a:r>
              <a:rPr lang="zh-TW" altLang="zh-TW" sz="4400" dirty="0">
                <a:solidFill>
                  <a:srgbClr val="FF0000"/>
                </a:solidFill>
                <a:latin typeface="標楷體" pitchFamily="65" charset="-120"/>
                <a:ea typeface="標楷體" pitchFamily="65" charset="-120"/>
              </a:rPr>
              <a:t>原配偶</a:t>
            </a:r>
            <a:r>
              <a:rPr lang="zh-TW" altLang="zh-TW" sz="4400" dirty="0">
                <a:latin typeface="標楷體" pitchFamily="65" charset="-120"/>
                <a:ea typeface="標楷體" pitchFamily="65" charset="-120"/>
              </a:rPr>
              <a:t>之父母或教師需照顧領有身心障礙手冊或重大傷病證明之父母、子女、配偶、配偶之父母者，申請至父母、子女、配偶、配偶之父母設籍縣</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市</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或領有身心障礙手冊之教師，申請至設籍縣</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市</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者，給</a:t>
            </a:r>
            <a:r>
              <a:rPr lang="zh-TW" altLang="zh-TW" sz="4400" dirty="0">
                <a:solidFill>
                  <a:srgbClr val="FF0000"/>
                </a:solidFill>
                <a:latin typeface="標楷體" pitchFamily="65" charset="-120"/>
                <a:ea typeface="標楷體" pitchFamily="65" charset="-120"/>
              </a:rPr>
              <a:t>九十</a:t>
            </a:r>
            <a:r>
              <a:rPr lang="zh-TW" altLang="zh-TW" sz="4400" dirty="0">
                <a:latin typeface="標楷體" pitchFamily="65" charset="-120"/>
                <a:ea typeface="標楷體" pitchFamily="65" charset="-120"/>
              </a:rPr>
              <a:t>分。</a:t>
            </a:r>
          </a:p>
          <a:p>
            <a:pPr algn="just">
              <a:lnSpc>
                <a:spcPct val="90000"/>
              </a:lnSpc>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重大傷病卡可至健保局各分局申請「補發重大傷病證明核定函」</a:t>
            </a: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a:t>
            </a:r>
          </a:p>
          <a:p>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fontScale="77500" lnSpcReduction="20000"/>
          </a:bodyPr>
          <a:lstStyle/>
          <a:p>
            <a:pPr algn="just">
              <a:buNone/>
            </a:pPr>
            <a:r>
              <a:rPr lang="en-US" altLang="zh-TW" sz="3100" dirty="0">
                <a:latin typeface="標楷體" pitchFamily="65" charset="-120"/>
                <a:ea typeface="標楷體" pitchFamily="65" charset="-120"/>
              </a:rPr>
              <a:t>4.</a:t>
            </a:r>
            <a:r>
              <a:rPr lang="zh-TW" altLang="zh-TW" sz="3100" dirty="0">
                <a:solidFill>
                  <a:srgbClr val="FF0000"/>
                </a:solidFill>
                <a:latin typeface="標楷體" pitchFamily="65" charset="-120"/>
                <a:ea typeface="標楷體" pitchFamily="65" charset="-120"/>
              </a:rPr>
              <a:t>申請人本人或配偶之父母親之一，年滿七十歲</a:t>
            </a:r>
            <a:r>
              <a:rPr lang="en-US" altLang="zh-TW" sz="3100" dirty="0">
                <a:solidFill>
                  <a:srgbClr val="FF0000"/>
                </a:solidFill>
                <a:latin typeface="標楷體" pitchFamily="65" charset="-120"/>
                <a:ea typeface="標楷體" pitchFamily="65" charset="-120"/>
              </a:rPr>
              <a:t>(</a:t>
            </a:r>
            <a:r>
              <a:rPr lang="zh-TW" altLang="zh-TW" sz="3100" dirty="0">
                <a:solidFill>
                  <a:srgbClr val="FF0000"/>
                </a:solidFill>
                <a:latin typeface="標楷體" pitchFamily="65" charset="-120"/>
                <a:ea typeface="標楷體" pitchFamily="65" charset="-120"/>
              </a:rPr>
              <a:t>含</a:t>
            </a:r>
            <a:r>
              <a:rPr lang="en-US" altLang="zh-TW" sz="3100" dirty="0">
                <a:solidFill>
                  <a:srgbClr val="FF0000"/>
                </a:solidFill>
                <a:latin typeface="標楷體" pitchFamily="65" charset="-120"/>
                <a:ea typeface="標楷體" pitchFamily="65" charset="-120"/>
              </a:rPr>
              <a:t>)</a:t>
            </a:r>
            <a:r>
              <a:rPr lang="zh-TW" altLang="zh-TW" sz="3100" dirty="0">
                <a:latin typeface="標楷體" pitchFamily="65" charset="-120"/>
                <a:ea typeface="標楷體" pitchFamily="65" charset="-120"/>
              </a:rPr>
              <a:t>以上，申請介聘至父母親或配偶父母親設籍縣</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市</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者，給</a:t>
            </a:r>
            <a:r>
              <a:rPr lang="zh-TW" altLang="zh-TW" sz="3100" dirty="0">
                <a:solidFill>
                  <a:srgbClr val="FF0000"/>
                </a:solidFill>
                <a:latin typeface="標楷體" pitchFamily="65" charset="-120"/>
                <a:ea typeface="標楷體" pitchFamily="65" charset="-120"/>
              </a:rPr>
              <a:t>九十</a:t>
            </a:r>
            <a:r>
              <a:rPr lang="zh-TW" altLang="zh-TW" sz="3100" dirty="0">
                <a:latin typeface="標楷體" pitchFamily="65" charset="-120"/>
                <a:ea typeface="標楷體" pitchFamily="65" charset="-120"/>
              </a:rPr>
              <a:t>分。</a:t>
            </a:r>
          </a:p>
          <a:p>
            <a:pPr algn="just">
              <a:buNone/>
            </a:pPr>
            <a:r>
              <a:rPr lang="en-US" altLang="zh-TW" sz="3100" dirty="0">
                <a:latin typeface="標楷體" pitchFamily="65" charset="-120"/>
                <a:ea typeface="標楷體" pitchFamily="65" charset="-120"/>
              </a:rPr>
              <a:t>5.</a:t>
            </a:r>
            <a:r>
              <a:rPr lang="zh-TW" altLang="zh-TW" sz="3100" dirty="0">
                <a:solidFill>
                  <a:srgbClr val="FF0000"/>
                </a:solidFill>
                <a:latin typeface="標楷體" pitchFamily="65" charset="-120"/>
                <a:ea typeface="標楷體" pitchFamily="65" charset="-120"/>
              </a:rPr>
              <a:t>於現職服務學校服務期間離婚之教師</a:t>
            </a:r>
            <a:r>
              <a:rPr lang="zh-TW" altLang="zh-TW" sz="3100" dirty="0">
                <a:latin typeface="標楷體" pitchFamily="65" charset="-120"/>
                <a:ea typeface="標楷體" pitchFamily="65" charset="-120"/>
              </a:rPr>
              <a:t>申請介聘至他縣</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市</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者，給</a:t>
            </a:r>
            <a:r>
              <a:rPr lang="zh-TW" altLang="zh-TW" sz="3100" dirty="0">
                <a:solidFill>
                  <a:srgbClr val="FF0000"/>
                </a:solidFill>
                <a:latin typeface="標楷體" pitchFamily="65" charset="-120"/>
                <a:ea typeface="標楷體" pitchFamily="65" charset="-120"/>
              </a:rPr>
              <a:t>六十</a:t>
            </a:r>
            <a:r>
              <a:rPr lang="zh-TW" altLang="zh-TW" sz="3100" dirty="0">
                <a:latin typeface="標楷體" pitchFamily="65" charset="-120"/>
                <a:ea typeface="標楷體" pitchFamily="65" charset="-120"/>
              </a:rPr>
              <a:t>分。</a:t>
            </a:r>
          </a:p>
          <a:p>
            <a:pPr algn="just">
              <a:buNone/>
            </a:pPr>
            <a:r>
              <a:rPr lang="en-US" altLang="zh-TW" sz="3100" dirty="0">
                <a:latin typeface="標楷體" pitchFamily="65" charset="-120"/>
                <a:ea typeface="標楷體" pitchFamily="65" charset="-120"/>
              </a:rPr>
              <a:t>6.</a:t>
            </a:r>
            <a:r>
              <a:rPr lang="zh-TW" altLang="zh-TW" sz="3100" dirty="0">
                <a:solidFill>
                  <a:srgbClr val="FF0000"/>
                </a:solidFill>
                <a:latin typeface="標楷體" pitchFamily="65" charset="-120"/>
                <a:ea typeface="標楷體" pitchFamily="65" charset="-120"/>
              </a:rPr>
              <a:t>教師申請介聘至父母連續設籍六個月以上之縣</a:t>
            </a:r>
            <a:r>
              <a:rPr lang="en-US" altLang="zh-TW" sz="3100" dirty="0">
                <a:solidFill>
                  <a:srgbClr val="FF0000"/>
                </a:solidFill>
                <a:latin typeface="標楷體" pitchFamily="65" charset="-120"/>
                <a:ea typeface="標楷體" pitchFamily="65" charset="-120"/>
              </a:rPr>
              <a:t>(</a:t>
            </a:r>
            <a:r>
              <a:rPr lang="zh-TW" altLang="zh-TW" sz="3100" dirty="0">
                <a:solidFill>
                  <a:srgbClr val="FF0000"/>
                </a:solidFill>
                <a:latin typeface="標楷體" pitchFamily="65" charset="-120"/>
                <a:ea typeface="標楷體" pitchFamily="65" charset="-120"/>
              </a:rPr>
              <a:t>市</a:t>
            </a:r>
            <a:r>
              <a:rPr lang="en-US" altLang="zh-TW" sz="3100" dirty="0">
                <a:solidFill>
                  <a:srgbClr val="FF0000"/>
                </a:solidFill>
                <a:latin typeface="標楷體" pitchFamily="65" charset="-120"/>
                <a:ea typeface="標楷體" pitchFamily="65" charset="-120"/>
              </a:rPr>
              <a:t>)</a:t>
            </a:r>
            <a:r>
              <a:rPr lang="zh-TW" altLang="zh-TW" sz="3100" dirty="0">
                <a:solidFill>
                  <a:srgbClr val="FF0000"/>
                </a:solidFill>
                <a:latin typeface="標楷體" pitchFamily="65" charset="-120"/>
                <a:ea typeface="標楷體" pitchFamily="65" charset="-120"/>
              </a:rPr>
              <a:t>者</a:t>
            </a:r>
            <a:r>
              <a:rPr lang="zh-TW" altLang="zh-TW" sz="3100" dirty="0">
                <a:latin typeface="標楷體" pitchFamily="65" charset="-120"/>
                <a:ea typeface="標楷體" pitchFamily="65" charset="-120"/>
              </a:rPr>
              <a:t>，給</a:t>
            </a:r>
            <a:r>
              <a:rPr lang="zh-TW" altLang="zh-TW" sz="3100" dirty="0">
                <a:solidFill>
                  <a:srgbClr val="FF0000"/>
                </a:solidFill>
                <a:latin typeface="標楷體" pitchFamily="65" charset="-120"/>
                <a:ea typeface="標楷體" pitchFamily="65" charset="-120"/>
              </a:rPr>
              <a:t>六十</a:t>
            </a:r>
            <a:r>
              <a:rPr lang="zh-TW" altLang="zh-TW" sz="3100" dirty="0">
                <a:latin typeface="標楷體" pitchFamily="65" charset="-120"/>
                <a:ea typeface="標楷體" pitchFamily="65" charset="-120"/>
              </a:rPr>
              <a:t>分；連續設籍二年以上之縣</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市</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者，給</a:t>
            </a:r>
            <a:r>
              <a:rPr lang="zh-TW" altLang="zh-TW" sz="3100" dirty="0">
                <a:solidFill>
                  <a:srgbClr val="FF0000"/>
                </a:solidFill>
                <a:latin typeface="標楷體" pitchFamily="65" charset="-120"/>
                <a:ea typeface="標楷體" pitchFamily="65" charset="-120"/>
              </a:rPr>
              <a:t>七十五</a:t>
            </a:r>
            <a:r>
              <a:rPr lang="zh-TW" altLang="zh-TW" sz="3100" dirty="0">
                <a:latin typeface="標楷體" pitchFamily="65" charset="-120"/>
                <a:ea typeface="標楷體" pitchFamily="65" charset="-120"/>
              </a:rPr>
              <a:t>分。</a:t>
            </a:r>
          </a:p>
          <a:p>
            <a:pPr algn="just">
              <a:buNone/>
            </a:pPr>
            <a:r>
              <a:rPr lang="en-US" altLang="zh-TW" sz="3100" dirty="0">
                <a:latin typeface="標楷體" pitchFamily="65" charset="-120"/>
                <a:ea typeface="標楷體" pitchFamily="65" charset="-120"/>
              </a:rPr>
              <a:t>7.</a:t>
            </a:r>
            <a:r>
              <a:rPr lang="zh-TW" altLang="zh-TW" sz="3100" dirty="0">
                <a:solidFill>
                  <a:srgbClr val="FF0000"/>
                </a:solidFill>
                <a:latin typeface="標楷體" pitchFamily="65" charset="-120"/>
                <a:ea typeface="標楷體" pitchFamily="65" charset="-120"/>
              </a:rPr>
              <a:t>全家遷居</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與家人同時遷居至所欲申請縣</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市</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之事實</a:t>
            </a:r>
            <a:r>
              <a:rPr lang="en-US" altLang="zh-TW" sz="3100" dirty="0">
                <a:latin typeface="標楷體" pitchFamily="65" charset="-120"/>
                <a:ea typeface="標楷體" pitchFamily="65" charset="-120"/>
              </a:rPr>
              <a:t>)</a:t>
            </a:r>
            <a:r>
              <a:rPr lang="zh-TW" altLang="zh-TW" sz="3100" dirty="0">
                <a:latin typeface="標楷體" pitchFamily="65" charset="-120"/>
                <a:ea typeface="標楷體" pitchFamily="65" charset="-120"/>
              </a:rPr>
              <a:t>者，給</a:t>
            </a:r>
            <a:r>
              <a:rPr lang="zh-TW" altLang="zh-TW" sz="3100" dirty="0">
                <a:solidFill>
                  <a:srgbClr val="FF0000"/>
                </a:solidFill>
                <a:latin typeface="標楷體" pitchFamily="65" charset="-120"/>
                <a:ea typeface="標楷體" pitchFamily="65" charset="-120"/>
              </a:rPr>
              <a:t>六十</a:t>
            </a:r>
            <a:r>
              <a:rPr lang="zh-TW" altLang="zh-TW" sz="3100" dirty="0">
                <a:latin typeface="標楷體" pitchFamily="65" charset="-120"/>
                <a:ea typeface="標楷體" pitchFamily="65" charset="-120"/>
              </a:rPr>
              <a:t>分。</a:t>
            </a:r>
          </a:p>
          <a:p>
            <a:pPr algn="just">
              <a:buNone/>
            </a:pPr>
            <a:r>
              <a:rPr lang="en-US" altLang="zh-TW" sz="3100" dirty="0">
                <a:latin typeface="標楷體" pitchFamily="65" charset="-120"/>
                <a:ea typeface="標楷體" pitchFamily="65" charset="-120"/>
              </a:rPr>
              <a:t>8.</a:t>
            </a:r>
            <a:r>
              <a:rPr lang="zh-TW" altLang="zh-TW" sz="3100" dirty="0">
                <a:solidFill>
                  <a:srgbClr val="FF0000"/>
                </a:solidFill>
                <a:latin typeface="標楷體" pitchFamily="65" charset="-120"/>
                <a:ea typeface="標楷體" pitchFamily="65" charset="-120"/>
              </a:rPr>
              <a:t>教師於偏遠地區學校連續服務滿五年申請介聘者</a:t>
            </a:r>
            <a:r>
              <a:rPr lang="zh-TW" altLang="zh-TW" sz="3100" dirty="0">
                <a:latin typeface="標楷體" pitchFamily="65" charset="-120"/>
                <a:ea typeface="標楷體" pitchFamily="65" charset="-120"/>
              </a:rPr>
              <a:t>，給</a:t>
            </a:r>
            <a:r>
              <a:rPr lang="zh-TW" altLang="zh-TW" sz="3100" dirty="0">
                <a:solidFill>
                  <a:srgbClr val="FF0000"/>
                </a:solidFill>
                <a:latin typeface="標楷體" pitchFamily="65" charset="-120"/>
                <a:ea typeface="標楷體" pitchFamily="65" charset="-120"/>
              </a:rPr>
              <a:t>六十</a:t>
            </a:r>
            <a:r>
              <a:rPr lang="zh-TW" altLang="zh-TW" sz="3100" dirty="0">
                <a:latin typeface="標楷體" pitchFamily="65" charset="-120"/>
                <a:ea typeface="標楷體" pitchFamily="65" charset="-120"/>
              </a:rPr>
              <a:t>分。</a:t>
            </a:r>
          </a:p>
          <a:p>
            <a:pPr algn="just">
              <a:buNone/>
            </a:pPr>
            <a:r>
              <a:rPr lang="en-US" altLang="zh-TW" sz="3100" dirty="0">
                <a:latin typeface="標楷體" pitchFamily="65" charset="-120"/>
                <a:ea typeface="標楷體" pitchFamily="65" charset="-120"/>
              </a:rPr>
              <a:t>9.</a:t>
            </a:r>
            <a:r>
              <a:rPr lang="zh-TW" altLang="zh-TW" sz="3100" dirty="0">
                <a:latin typeface="標楷體" pitchFamily="65" charset="-120"/>
                <a:ea typeface="標楷體" pitchFamily="65" charset="-120"/>
              </a:rPr>
              <a:t>其他原因申請介聘者，給</a:t>
            </a:r>
            <a:r>
              <a:rPr lang="zh-TW" altLang="zh-TW" sz="3100" dirty="0">
                <a:solidFill>
                  <a:srgbClr val="FF0000"/>
                </a:solidFill>
                <a:latin typeface="標楷體" pitchFamily="65" charset="-120"/>
                <a:ea typeface="標楷體" pitchFamily="65" charset="-120"/>
              </a:rPr>
              <a:t>三十</a:t>
            </a:r>
            <a:r>
              <a:rPr lang="zh-TW" altLang="zh-TW" sz="3100" dirty="0">
                <a:latin typeface="標楷體" pitchFamily="65" charset="-120"/>
                <a:ea typeface="標楷體" pitchFamily="65" charset="-120"/>
              </a:rPr>
              <a:t>分。</a:t>
            </a:r>
          </a:p>
          <a:p>
            <a:pPr>
              <a:lnSpc>
                <a:spcPct val="90000"/>
              </a:lnSpc>
              <a:buNone/>
            </a:pP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年資積分</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92500"/>
          </a:bodyPr>
          <a:lstStyle/>
          <a:p>
            <a:pPr>
              <a:buNone/>
            </a:pPr>
            <a:r>
              <a:rPr lang="en-US"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各階段別不可以合併採計。</a:t>
            </a:r>
          </a:p>
          <a:p>
            <a:pPr>
              <a:buNone/>
            </a:pPr>
            <a:r>
              <a:rPr lang="en-US" sz="2800" dirty="0" smtClean="0">
                <a:latin typeface="標楷體" pitchFamily="65" charset="-120"/>
                <a:ea typeface="標楷體" pitchFamily="65" charset="-120"/>
              </a:rPr>
              <a:t>2.</a:t>
            </a:r>
            <a:r>
              <a:rPr lang="zh-TW" altLang="en-US" sz="2800" b="1" dirty="0" smtClean="0">
                <a:solidFill>
                  <a:srgbClr val="FF0000"/>
                </a:solidFill>
                <a:latin typeface="標楷體" pitchFamily="65" charset="-120"/>
                <a:ea typeface="標楷體" pitchFamily="65" charset="-120"/>
              </a:rPr>
              <a:t>教師在本縣</a:t>
            </a:r>
            <a:r>
              <a:rPr lang="en-US"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市</a:t>
            </a:r>
            <a:r>
              <a:rPr lang="en-US"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連續服務期間服義務役年資可以採計，惟不含志願役，育嬰留職停薪年資得以採計。</a:t>
            </a:r>
            <a:endParaRPr lang="zh-TW" altLang="en-US" sz="2800" dirty="0" smtClean="0">
              <a:solidFill>
                <a:srgbClr val="FF0000"/>
              </a:solidFill>
              <a:latin typeface="標楷體" pitchFamily="65" charset="-120"/>
              <a:ea typeface="標楷體" pitchFamily="65" charset="-120"/>
            </a:endParaRPr>
          </a:p>
          <a:p>
            <a:pPr>
              <a:buNone/>
            </a:pPr>
            <a:r>
              <a:rPr lang="en-US"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私立學校</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服務年資符合行政院服務獎章頒發之服務認定標準年資者准併計。</a:t>
            </a:r>
          </a:p>
          <a:p>
            <a:pPr>
              <a:buNone/>
            </a:pPr>
            <a:r>
              <a:rPr lang="en-US" sz="2800" b="1" dirty="0" smtClean="0">
                <a:latin typeface="標楷體" pitchFamily="65" charset="-120"/>
                <a:ea typeface="標楷體" pitchFamily="65" charset="-120"/>
              </a:rPr>
              <a:t>4.</a:t>
            </a:r>
            <a:r>
              <a:rPr lang="zh-TW" altLang="en-US" sz="2800" b="1" dirty="0" smtClean="0">
                <a:solidFill>
                  <a:srgbClr val="FF0000"/>
                </a:solidFill>
                <a:latin typeface="標楷體" pitchFamily="65" charset="-120"/>
                <a:ea typeface="標楷體" pitchFamily="65" charset="-120"/>
              </a:rPr>
              <a:t>教師借調教育部、各縣市教育局</a:t>
            </a:r>
            <a:r>
              <a:rPr lang="en-US"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處</a:t>
            </a:r>
            <a:r>
              <a:rPr lang="en-US"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或商借至海外臺灣學校服務，其借調或商借年資得採計年資積分。</a:t>
            </a:r>
            <a:endParaRPr lang="en-US" altLang="zh-TW" sz="2800" b="1" dirty="0" smtClean="0">
              <a:solidFill>
                <a:srgbClr val="FF0000"/>
              </a:solidFill>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本條例所稱公教人員，指下列編制內有給專任之文職人</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員：</a:t>
            </a:r>
            <a:r>
              <a:rPr lang="zh-TW" altLang="en-US" sz="2800" dirty="0" smtClean="0">
                <a:solidFill>
                  <a:srgbClr val="FF0000"/>
                </a:solidFill>
                <a:latin typeface="標楷體" pitchFamily="65" charset="-120"/>
                <a:ea typeface="標楷體" pitchFamily="65" charset="-120"/>
              </a:rPr>
              <a:t>各級公立學校教職員。</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私立學校應符合</a:t>
            </a:r>
            <a:r>
              <a:rPr lang="zh-TW" altLang="en-US" sz="2800" u="sng" dirty="0" smtClean="0">
                <a:solidFill>
                  <a:srgbClr val="FF0000"/>
                </a:solidFill>
                <a:latin typeface="標楷體" pitchFamily="65" charset="-120"/>
                <a:ea typeface="標楷體" pitchFamily="65" charset="-120"/>
              </a:rPr>
              <a:t>編制內、專任</a:t>
            </a:r>
            <a:r>
              <a:rPr lang="zh-TW" altLang="en-US" sz="2800"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合格</a:t>
            </a:r>
            <a:r>
              <a:rPr lang="zh-TW" altLang="en-US" sz="2800"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有給</a:t>
            </a:r>
            <a:r>
              <a:rPr lang="zh-TW" altLang="en-US" sz="2800" dirty="0" smtClean="0">
                <a:solidFill>
                  <a:srgbClr val="FF0000"/>
                </a:solidFill>
                <a:latin typeface="標楷體" pitchFamily="65" charset="-120"/>
                <a:ea typeface="標楷體" pitchFamily="65" charset="-120"/>
              </a:rPr>
              <a:t>並取得教師證者得予並計年資</a:t>
            </a:r>
            <a:r>
              <a:rPr lang="en-US" altLang="zh-TW" sz="2800" dirty="0" smtClean="0">
                <a:solidFill>
                  <a:srgbClr val="FF0000"/>
                </a:solidFill>
                <a:latin typeface="標楷體" pitchFamily="65" charset="-120"/>
                <a:ea typeface="標楷體" pitchFamily="65" charset="-120"/>
              </a:rPr>
              <a:t>)</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a:bodyPr>
          <a:lstStyle/>
          <a:p>
            <a:pPr>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年資積分：最高四十分。</a:t>
            </a:r>
          </a:p>
          <a:p>
            <a:pPr>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國民中小學暨幼兒園連續服務，每滿一年給</a:t>
            </a:r>
            <a:r>
              <a:rPr lang="zh-TW" altLang="zh-TW" sz="2800" b="1" dirty="0" smtClean="0">
                <a:solidFill>
                  <a:srgbClr val="FF0000"/>
                </a:solidFill>
                <a:latin typeface="標楷體" pitchFamily="65" charset="-120"/>
                <a:ea typeface="標楷體" pitchFamily="65" charset="-120"/>
              </a:rPr>
              <a:t>二</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偏遠地區國民中小學暨幼兒園連續服務，每滿一年加給</a:t>
            </a:r>
            <a:r>
              <a:rPr lang="zh-TW" altLang="zh-TW" sz="2800" b="1" dirty="0" smtClean="0">
                <a:solidFill>
                  <a:srgbClr val="FF0000"/>
                </a:solidFill>
                <a:latin typeface="標楷體" pitchFamily="65" charset="-120"/>
                <a:ea typeface="標楷體" pitchFamily="65" charset="-120"/>
              </a:rPr>
              <a:t>一</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特殊偏遠地區國民中小學暨幼兒園連續服務，每滿一年加給</a:t>
            </a:r>
            <a:r>
              <a:rPr lang="zh-TW" altLang="zh-TW" sz="2800" b="1" dirty="0" smtClean="0">
                <a:solidFill>
                  <a:srgbClr val="FF0000"/>
                </a:solidFill>
                <a:latin typeface="標楷體" pitchFamily="65" charset="-120"/>
                <a:ea typeface="標楷體" pitchFamily="65" charset="-120"/>
              </a:rPr>
              <a:t>二</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4.</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學校、幼兒園兼任處</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室</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主任、園長，每滿一年加給</a:t>
            </a:r>
            <a:r>
              <a:rPr lang="zh-TW" altLang="zh-TW" sz="2800" b="1" dirty="0">
                <a:solidFill>
                  <a:srgbClr val="FF0000"/>
                </a:solidFill>
                <a:latin typeface="標楷體" pitchFamily="65" charset="-120"/>
                <a:ea typeface="標楷體" pitchFamily="65" charset="-120"/>
              </a:rPr>
              <a:t>二</a:t>
            </a:r>
            <a:r>
              <a:rPr lang="zh-TW" altLang="zh-TW" sz="2800" dirty="0">
                <a:solidFill>
                  <a:srgbClr val="FF0000"/>
                </a:solidFill>
                <a:latin typeface="標楷體" pitchFamily="65" charset="-120"/>
                <a:ea typeface="標楷體" pitchFamily="65" charset="-120"/>
              </a:rPr>
              <a:t>．</a:t>
            </a:r>
            <a:r>
              <a:rPr lang="zh-TW" altLang="zh-TW" sz="2800" b="1" dirty="0" smtClean="0">
                <a:solidFill>
                  <a:srgbClr val="FF0000"/>
                </a:solidFill>
                <a:latin typeface="標楷體" pitchFamily="65" charset="-120"/>
                <a:ea typeface="標楷體" pitchFamily="65" charset="-120"/>
              </a:rPr>
              <a:t>五</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endParaRPr lang="zh-TW" altLang="en-US" sz="2800" dirty="0" smtClean="0">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0" indent="0" algn="ctr">
              <a:spcBef>
                <a:spcPts val="0"/>
              </a:spcBef>
              <a:buNone/>
            </a:pPr>
            <a:r>
              <a:rPr lang="en-US" altLang="zh-TW" sz="4000" dirty="0" smtClean="0">
                <a:latin typeface="標楷體" pitchFamily="65" charset="-120"/>
                <a:ea typeface="標楷體" pitchFamily="65" charset="-120"/>
              </a:rPr>
              <a:t>105</a:t>
            </a:r>
            <a:r>
              <a:rPr lang="zh-TW" altLang="zh-TW" sz="4000" dirty="0" smtClean="0">
                <a:latin typeface="標楷體" pitchFamily="65" charset="-120"/>
                <a:ea typeface="標楷體" pitchFamily="65" charset="-120"/>
              </a:rPr>
              <a:t>年</a:t>
            </a:r>
            <a:r>
              <a:rPr lang="zh-TW" altLang="zh-TW" sz="4000" dirty="0">
                <a:latin typeface="標楷體" pitchFamily="65" charset="-120"/>
                <a:ea typeface="標楷體" pitchFamily="65" charset="-120"/>
              </a:rPr>
              <a:t>臺閩地區公立國民中小學</a:t>
            </a:r>
            <a:r>
              <a:rPr lang="zh-TW" altLang="zh-TW" sz="4000" dirty="0" smtClean="0">
                <a:latin typeface="標楷體" pitchFamily="65" charset="-120"/>
                <a:ea typeface="標楷體" pitchFamily="65" charset="-120"/>
              </a:rPr>
              <a:t>暨</a:t>
            </a:r>
            <a:endParaRPr lang="en-US" altLang="zh-TW" sz="4000" dirty="0" smtClean="0">
              <a:latin typeface="標楷體" pitchFamily="65" charset="-120"/>
              <a:ea typeface="標楷體" pitchFamily="65" charset="-120"/>
            </a:endParaRPr>
          </a:p>
          <a:p>
            <a:pPr marL="0" indent="0" algn="ctr">
              <a:spcBef>
                <a:spcPts val="0"/>
              </a:spcBef>
              <a:buNone/>
            </a:pPr>
            <a:r>
              <a:rPr lang="zh-TW" altLang="zh-TW" sz="4000" dirty="0" smtClean="0">
                <a:latin typeface="標楷體" pitchFamily="65" charset="-120"/>
                <a:ea typeface="標楷體" pitchFamily="65" charset="-120"/>
              </a:rPr>
              <a:t>幼兒園教師</a:t>
            </a:r>
            <a:r>
              <a:rPr lang="zh-TW" altLang="zh-TW" sz="4000" dirty="0">
                <a:latin typeface="標楷體" pitchFamily="65" charset="-120"/>
                <a:ea typeface="標楷體" pitchFamily="65" charset="-120"/>
              </a:rPr>
              <a:t>介</a:t>
            </a:r>
            <a:r>
              <a:rPr lang="zh-TW" altLang="zh-TW" sz="4000" dirty="0" smtClean="0">
                <a:latin typeface="標楷體" pitchFamily="65" charset="-120"/>
                <a:ea typeface="標楷體" pitchFamily="65" charset="-120"/>
              </a:rPr>
              <a:t>聘他</a:t>
            </a:r>
            <a:r>
              <a:rPr lang="zh-TW" altLang="zh-TW" sz="4000" dirty="0">
                <a:latin typeface="標楷體" pitchFamily="65" charset="-120"/>
                <a:ea typeface="標楷體" pitchFamily="65" charset="-120"/>
              </a:rPr>
              <a:t>縣巿</a:t>
            </a:r>
            <a:r>
              <a:rPr lang="zh-TW" altLang="zh-TW" sz="4000" dirty="0" smtClean="0">
                <a:latin typeface="標楷體" pitchFamily="65" charset="-120"/>
                <a:ea typeface="標楷體" pitchFamily="65" charset="-120"/>
              </a:rPr>
              <a:t>服務</a:t>
            </a:r>
            <a:endParaRPr lang="en-US" altLang="zh-TW" sz="4000" dirty="0" smtClean="0">
              <a:latin typeface="標楷體" pitchFamily="65" charset="-120"/>
              <a:ea typeface="標楷體" pitchFamily="65" charset="-120"/>
            </a:endParaRPr>
          </a:p>
          <a:p>
            <a:pPr marL="0" indent="0" algn="ctr">
              <a:spcBef>
                <a:spcPts val="0"/>
              </a:spcBef>
              <a:buNone/>
            </a:pPr>
            <a:r>
              <a:rPr lang="zh-TW" altLang="zh-TW" sz="4000" smtClean="0">
                <a:latin typeface="標楷體" pitchFamily="65" charset="-120"/>
                <a:ea typeface="標楷體" pitchFamily="65" charset="-120"/>
              </a:rPr>
              <a:t>作業要點</a:t>
            </a:r>
            <a:r>
              <a:rPr lang="zh-TW" altLang="en-US" sz="4000" dirty="0" smtClean="0">
                <a:latin typeface="標楷體" pitchFamily="65" charset="-120"/>
                <a:ea typeface="標楷體" pitchFamily="65" charset="-120"/>
              </a:rPr>
              <a:t>說明</a:t>
            </a:r>
            <a:endParaRPr lang="zh-TW" altLang="zh-TW" sz="4000" dirty="0">
              <a:latin typeface="標楷體" pitchFamily="65" charset="-120"/>
              <a:ea typeface="標楷體" pitchFamily="65" charset="-120"/>
            </a:endParaRPr>
          </a:p>
          <a:p>
            <a:pPr marL="0" indent="0">
              <a:buNone/>
            </a:pPr>
            <a:endParaRPr lang="zh-TW" alt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a:bodyPr>
          <a:lstStyle/>
          <a:p>
            <a:pPr>
              <a:buNone/>
            </a:pPr>
            <a:r>
              <a:rPr lang="en-US" altLang="zh-TW" sz="2800" dirty="0">
                <a:latin typeface="標楷體" pitchFamily="65" charset="-120"/>
                <a:ea typeface="標楷體" pitchFamily="65" charset="-120"/>
              </a:rPr>
              <a:t>5.</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學校、幼兒園兼任組長、副組長、人事、主計，每滿一年加給</a:t>
            </a:r>
            <a:r>
              <a:rPr lang="zh-TW" altLang="zh-TW" sz="2800" b="1" dirty="0">
                <a:solidFill>
                  <a:srgbClr val="FF0000"/>
                </a:solidFill>
                <a:latin typeface="標楷體" pitchFamily="65" charset="-120"/>
                <a:ea typeface="標楷體" pitchFamily="65" charset="-120"/>
              </a:rPr>
              <a:t>一．五</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具二種以上兼職者，擇一採計</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6.</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學校、幼兒園兼任導師，每滿一年</a:t>
            </a:r>
            <a:r>
              <a:rPr lang="zh-TW" altLang="zh-TW" sz="2800" dirty="0" smtClean="0">
                <a:latin typeface="標楷體" pitchFamily="65" charset="-120"/>
                <a:ea typeface="標楷體" pitchFamily="65" charset="-120"/>
              </a:rPr>
              <a:t>加給</a:t>
            </a:r>
            <a:r>
              <a:rPr lang="en-US" altLang="zh-TW" sz="2800" b="1" dirty="0" smtClean="0">
                <a:solidFill>
                  <a:srgbClr val="FF0000"/>
                </a:solidFill>
                <a:latin typeface="標楷體" pitchFamily="65" charset="-120"/>
                <a:ea typeface="標楷體" pitchFamily="65" charset="-120"/>
              </a:rPr>
              <a:t>O</a:t>
            </a:r>
            <a:r>
              <a:rPr lang="zh-TW" altLang="zh-TW" sz="2800" b="1" dirty="0" smtClean="0">
                <a:solidFill>
                  <a:srgbClr val="FF0000"/>
                </a:solidFill>
                <a:latin typeface="標楷體" pitchFamily="65" charset="-120"/>
                <a:ea typeface="標楷體" pitchFamily="65" charset="-120"/>
              </a:rPr>
              <a:t>．</a:t>
            </a:r>
            <a:r>
              <a:rPr lang="zh-TW" altLang="zh-TW" sz="2800" b="1"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分（具二種以上兼職者，擇一採計</a:t>
            </a:r>
            <a:r>
              <a:rPr lang="zh-TW" altLang="zh-TW"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7.</a:t>
            </a:r>
            <a:r>
              <a:rPr lang="zh-TW" altLang="zh-TW" sz="2800" dirty="0">
                <a:latin typeface="標楷體" pitchFamily="65" charset="-120"/>
                <a:ea typeface="標楷體" pitchFamily="65" charset="-120"/>
              </a:rPr>
              <a:t>前述年資積分，限經聘</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派</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任之合格教師及八十六學年度</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以前依法分發之實習教師或八十四年十一月十六日</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以前進用之試用教師期間始得採計。</a:t>
            </a:r>
          </a:p>
          <a:p>
            <a:endParaRPr lang="zh-TW" alt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sz="2800" b="1" u="sng" dirty="0" smtClean="0">
                <a:solidFill>
                  <a:srgbClr val="FF0000"/>
                </a:solidFill>
                <a:latin typeface="標楷體" pitchFamily="65" charset="-120"/>
                <a:ea typeface="標楷體" pitchFamily="65" charset="-120"/>
              </a:rPr>
              <a:t>99-103</a:t>
            </a:r>
            <a:r>
              <a:rPr lang="zh-TW" altLang="en-US" sz="2800" dirty="0" smtClean="0">
                <a:latin typeface="標楷體" pitchFamily="65" charset="-120"/>
                <a:ea typeface="標楷體" pitchFamily="65" charset="-120"/>
              </a:rPr>
              <a:t>學年度成績考核</a:t>
            </a:r>
            <a:r>
              <a:rPr lang="en-US" altLang="zh-TW" sz="2800" dirty="0" smtClean="0">
                <a:latin typeface="標楷體" pitchFamily="65" charset="-120"/>
                <a:ea typeface="標楷體" pitchFamily="65" charset="-120"/>
              </a:rPr>
              <a:t>)</a:t>
            </a:r>
          </a:p>
          <a:p>
            <a:pPr>
              <a:buNone/>
            </a:pPr>
            <a:r>
              <a:rPr lang="en-US" altLang="zh-TW" sz="2800" dirty="0" smtClean="0">
                <a:latin typeface="標楷體" pitchFamily="65" charset="-120"/>
                <a:ea typeface="標楷體" pitchFamily="65" charset="-120"/>
              </a:rPr>
              <a:t>    </a:t>
            </a:r>
            <a:r>
              <a:rPr lang="zh-TW" altLang="zh-TW" sz="2800" dirty="0" smtClean="0">
                <a:latin typeface="標楷體" pitchFamily="65" charset="-120"/>
                <a:ea typeface="標楷體" pitchFamily="65" charset="-120"/>
              </a:rPr>
              <a:t>考績</a:t>
            </a:r>
            <a:r>
              <a:rPr lang="zh-TW" altLang="zh-TW" sz="2800" dirty="0">
                <a:latin typeface="標楷體" pitchFamily="65" charset="-120"/>
                <a:ea typeface="標楷體" pitchFamily="65" charset="-120"/>
              </a:rPr>
              <a:t>之積分：最高十分</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1</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考列公立學校教職員成績考核辦法第四條第一項</a:t>
            </a:r>
            <a:r>
              <a:rPr lang="zh-TW" altLang="zh-TW" sz="2800" dirty="0">
                <a:solidFill>
                  <a:srgbClr val="FF0000"/>
                </a:solidFill>
                <a:latin typeface="標楷體" pitchFamily="65" charset="-120"/>
                <a:ea typeface="標楷體" pitchFamily="65" charset="-120"/>
              </a:rPr>
              <a:t>第一款者</a:t>
            </a:r>
            <a:r>
              <a:rPr lang="zh-TW" altLang="zh-TW" sz="2800" dirty="0">
                <a:latin typeface="標楷體" pitchFamily="65" charset="-120"/>
                <a:ea typeface="標楷體" pitchFamily="65" charset="-120"/>
              </a:rPr>
              <a:t>，每年給二分。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考列公立學校教職員成績考核辦法第四條第一項</a:t>
            </a:r>
            <a:r>
              <a:rPr lang="zh-TW" altLang="zh-TW" sz="2800" dirty="0">
                <a:solidFill>
                  <a:srgbClr val="FF0000"/>
                </a:solidFill>
                <a:latin typeface="標楷體" pitchFamily="65" charset="-120"/>
                <a:ea typeface="標楷體" pitchFamily="65" charset="-120"/>
              </a:rPr>
              <a:t>第二款者</a:t>
            </a:r>
            <a:r>
              <a:rPr lang="zh-TW" altLang="zh-TW" sz="2800" dirty="0">
                <a:latin typeface="標楷體" pitchFamily="65" charset="-120"/>
                <a:ea typeface="標楷體" pitchFamily="65" charset="-120"/>
              </a:rPr>
              <a:t>，每年給一分。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因</a:t>
            </a:r>
            <a:r>
              <a:rPr lang="zh-TW" altLang="zh-TW" sz="2800" dirty="0">
                <a:solidFill>
                  <a:srgbClr val="FF0000"/>
                </a:solidFill>
                <a:latin typeface="標楷體" pitchFamily="65" charset="-120"/>
                <a:ea typeface="標楷體" pitchFamily="65" charset="-120"/>
              </a:rPr>
              <a:t>病假</a:t>
            </a:r>
            <a:r>
              <a:rPr lang="zh-TW" altLang="zh-TW" sz="2800" dirty="0">
                <a:latin typeface="標楷體" pitchFamily="65" charset="-120"/>
                <a:ea typeface="標楷體" pitchFamily="65" charset="-120"/>
              </a:rPr>
              <a:t>，致考列公立學校教職員成績考核辦法第四條第一項</a:t>
            </a:r>
            <a:r>
              <a:rPr lang="zh-TW" altLang="zh-TW" sz="2800" dirty="0">
                <a:solidFill>
                  <a:srgbClr val="FF0000"/>
                </a:solidFill>
                <a:latin typeface="標楷體" pitchFamily="65" charset="-120"/>
                <a:ea typeface="標楷體" pitchFamily="65" charset="-120"/>
              </a:rPr>
              <a:t>第三款者</a:t>
            </a:r>
            <a:r>
              <a:rPr lang="zh-TW" altLang="zh-TW" sz="2800" dirty="0">
                <a:latin typeface="標楷體" pitchFamily="65" charset="-120"/>
                <a:ea typeface="標楷體" pitchFamily="65" charset="-120"/>
              </a:rPr>
              <a:t>，每年給一分</a:t>
            </a:r>
            <a:r>
              <a:rPr lang="zh-TW" altLang="zh-TW" sz="2800" dirty="0" smtClean="0">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請學校註記</a:t>
            </a:r>
            <a:r>
              <a:rPr lang="en-US" altLang="zh-TW" sz="2800" dirty="0" smtClean="0">
                <a:solidFill>
                  <a:srgbClr val="FF0000"/>
                </a:solidFill>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4.</a:t>
            </a:r>
            <a:r>
              <a:rPr lang="zh-TW" altLang="zh-TW" sz="2800" dirty="0">
                <a:solidFill>
                  <a:srgbClr val="FF0000"/>
                </a:solidFill>
                <a:latin typeface="標楷體" pitchFamily="65" charset="-120"/>
                <a:ea typeface="標楷體" pitchFamily="65" charset="-120"/>
              </a:rPr>
              <a:t>另予考核者，依前述標準各給予一半分數</a:t>
            </a:r>
            <a:r>
              <a:rPr lang="zh-TW" altLang="zh-TW" sz="2800" dirty="0">
                <a:latin typeface="標楷體" pitchFamily="65" charset="-120"/>
                <a:ea typeface="標楷體" pitchFamily="65" charset="-120"/>
              </a:rPr>
              <a:t>。</a:t>
            </a:r>
          </a:p>
          <a:p>
            <a:pPr>
              <a:buNone/>
            </a:pPr>
            <a:endParaRPr lang="zh-TW"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四</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sz="2800" b="1" u="sng" dirty="0" smtClean="0">
                <a:solidFill>
                  <a:srgbClr val="FF0000"/>
                </a:solidFill>
                <a:latin typeface="標楷體" pitchFamily="65" charset="-120"/>
                <a:ea typeface="標楷體" pitchFamily="65" charset="-120"/>
              </a:rPr>
              <a:t>100</a:t>
            </a:r>
            <a:r>
              <a:rPr lang="zh-TW" altLang="en-US" sz="2800" b="1" u="sng" dirty="0" smtClean="0">
                <a:solidFill>
                  <a:srgbClr val="FF0000"/>
                </a:solidFill>
                <a:latin typeface="標楷體" pitchFamily="65" charset="-120"/>
                <a:ea typeface="標楷體" pitchFamily="65" charset="-120"/>
              </a:rPr>
              <a:t>年</a:t>
            </a:r>
            <a:r>
              <a:rPr lang="en-US" sz="2800" b="1" u="sng" dirty="0" smtClean="0">
                <a:solidFill>
                  <a:srgbClr val="FF0000"/>
                </a:solidFill>
                <a:latin typeface="標楷體" pitchFamily="65" charset="-120"/>
                <a:ea typeface="標楷體" pitchFamily="65" charset="-120"/>
              </a:rPr>
              <a:t>5</a:t>
            </a:r>
            <a:r>
              <a:rPr lang="zh-TW" altLang="en-US" sz="2800" b="1" u="sng" dirty="0" smtClean="0">
                <a:solidFill>
                  <a:srgbClr val="FF0000"/>
                </a:solidFill>
                <a:latin typeface="標楷體" pitchFamily="65" charset="-120"/>
                <a:ea typeface="標楷體" pitchFamily="65" charset="-120"/>
              </a:rPr>
              <a:t>月</a:t>
            </a:r>
            <a:r>
              <a:rPr lang="en-US" sz="2800" b="1" u="sng" dirty="0" smtClean="0">
                <a:solidFill>
                  <a:srgbClr val="FF0000"/>
                </a:solidFill>
                <a:latin typeface="標楷體" pitchFamily="65" charset="-120"/>
                <a:ea typeface="標楷體" pitchFamily="65" charset="-120"/>
              </a:rPr>
              <a:t>9</a:t>
            </a:r>
            <a:r>
              <a:rPr lang="zh-TW" altLang="en-US" sz="2800" b="1" u="sng" dirty="0" smtClean="0">
                <a:solidFill>
                  <a:srgbClr val="FF0000"/>
                </a:solidFill>
                <a:latin typeface="標楷體" pitchFamily="65" charset="-120"/>
                <a:ea typeface="標楷體" pitchFamily="65" charset="-120"/>
              </a:rPr>
              <a:t>日至</a:t>
            </a:r>
            <a:r>
              <a:rPr lang="en-US" sz="2800" b="1" u="sng" dirty="0" smtClean="0">
                <a:solidFill>
                  <a:srgbClr val="FF0000"/>
                </a:solidFill>
                <a:latin typeface="標楷體" pitchFamily="65" charset="-120"/>
                <a:ea typeface="標楷體" pitchFamily="65" charset="-120"/>
              </a:rPr>
              <a:t>105</a:t>
            </a:r>
            <a:r>
              <a:rPr lang="zh-TW" altLang="en-US" sz="2800" b="1" u="sng" dirty="0" smtClean="0">
                <a:solidFill>
                  <a:srgbClr val="FF0000"/>
                </a:solidFill>
                <a:latin typeface="標楷體" pitchFamily="65" charset="-120"/>
                <a:ea typeface="標楷體" pitchFamily="65" charset="-120"/>
              </a:rPr>
              <a:t>年</a:t>
            </a:r>
            <a:r>
              <a:rPr lang="en-US" sz="2800" b="1" u="sng" dirty="0" smtClean="0">
                <a:solidFill>
                  <a:srgbClr val="FF0000"/>
                </a:solidFill>
                <a:latin typeface="標楷體" pitchFamily="65" charset="-120"/>
                <a:ea typeface="標楷體" pitchFamily="65" charset="-120"/>
              </a:rPr>
              <a:t>5</a:t>
            </a:r>
            <a:r>
              <a:rPr lang="zh-TW" altLang="en-US" sz="2800" b="1" u="sng" dirty="0" smtClean="0">
                <a:solidFill>
                  <a:srgbClr val="FF0000"/>
                </a:solidFill>
                <a:latin typeface="標楷體" pitchFamily="65" charset="-120"/>
                <a:ea typeface="標楷體" pitchFamily="65" charset="-120"/>
              </a:rPr>
              <a:t>月</a:t>
            </a:r>
            <a:r>
              <a:rPr lang="en-US" sz="2800" b="1" u="sng" dirty="0" smtClean="0">
                <a:solidFill>
                  <a:srgbClr val="FF0000"/>
                </a:solidFill>
                <a:latin typeface="標楷體" pitchFamily="65" charset="-120"/>
                <a:ea typeface="標楷體" pitchFamily="65" charset="-120"/>
              </a:rPr>
              <a:t>8</a:t>
            </a:r>
            <a:r>
              <a:rPr lang="zh-TW" altLang="en-US" sz="2800" b="1" u="sng" dirty="0" smtClean="0">
                <a:solidFill>
                  <a:srgbClr val="FF0000"/>
                </a:solidFill>
                <a:latin typeface="標楷體" pitchFamily="65" charset="-120"/>
                <a:ea typeface="標楷體" pitchFamily="65" charset="-120"/>
              </a:rPr>
              <a:t>日</a:t>
            </a:r>
            <a:r>
              <a:rPr lang="zh-TW" altLang="en-US" sz="2800" dirty="0" smtClean="0">
                <a:latin typeface="標楷體" pitchFamily="65" charset="-120"/>
                <a:ea typeface="標楷體" pitchFamily="65" charset="-120"/>
              </a:rPr>
              <a:t>止</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含留職停薪</a:t>
            </a:r>
            <a:r>
              <a:rPr lang="zh-TW" altLang="en-US" sz="2800" b="1" u="sng" dirty="0" smtClean="0">
                <a:solidFill>
                  <a:srgbClr val="FF0000"/>
                </a:solidFill>
                <a:latin typeface="標楷體" pitchFamily="65" charset="-120"/>
                <a:ea typeface="標楷體" pitchFamily="65" charset="-120"/>
              </a:rPr>
              <a:t>期間</a:t>
            </a:r>
            <a:r>
              <a:rPr lang="en-US"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獎懲</a:t>
            </a:r>
            <a:r>
              <a:rPr lang="zh-TW" altLang="zh-TW" sz="2800" dirty="0">
                <a:latin typeface="標楷體" pitchFamily="65" charset="-120"/>
                <a:ea typeface="標楷體" pitchFamily="65" charset="-120"/>
              </a:rPr>
              <a:t>之積分：最高十分</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1</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嘉獎一次給</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分，申誡一次減</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記功一次給</a:t>
            </a:r>
            <a:r>
              <a:rPr lang="zh-TW" altLang="zh-TW" sz="2800" dirty="0">
                <a:solidFill>
                  <a:srgbClr val="FF0000"/>
                </a:solidFill>
                <a:latin typeface="標楷體" pitchFamily="65" charset="-120"/>
                <a:ea typeface="標楷體" pitchFamily="65" charset="-120"/>
              </a:rPr>
              <a:t>三</a:t>
            </a:r>
            <a:r>
              <a:rPr lang="zh-TW" altLang="zh-TW" sz="2800" dirty="0">
                <a:latin typeface="標楷體" pitchFamily="65" charset="-120"/>
                <a:ea typeface="標楷體" pitchFamily="65" charset="-120"/>
              </a:rPr>
              <a:t>分，記過一次減</a:t>
            </a:r>
            <a:r>
              <a:rPr lang="zh-TW" altLang="zh-TW" sz="2800" dirty="0">
                <a:solidFill>
                  <a:srgbClr val="FF0000"/>
                </a:solidFill>
                <a:latin typeface="標楷體" pitchFamily="65" charset="-120"/>
                <a:ea typeface="標楷體" pitchFamily="65" charset="-120"/>
              </a:rPr>
              <a:t>三</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記一大功給</a:t>
            </a:r>
            <a:r>
              <a:rPr lang="zh-TW" altLang="zh-TW" sz="2800" dirty="0">
                <a:solidFill>
                  <a:srgbClr val="FF0000"/>
                </a:solidFill>
                <a:latin typeface="標楷體" pitchFamily="65" charset="-120"/>
                <a:ea typeface="標楷體" pitchFamily="65" charset="-120"/>
              </a:rPr>
              <a:t>九</a:t>
            </a:r>
            <a:r>
              <a:rPr lang="zh-TW" altLang="zh-TW" sz="2800" dirty="0">
                <a:latin typeface="標楷體" pitchFamily="65" charset="-120"/>
                <a:ea typeface="標楷體" pitchFamily="65" charset="-120"/>
              </a:rPr>
              <a:t>分，記一大過減</a:t>
            </a:r>
            <a:r>
              <a:rPr lang="zh-TW" altLang="zh-TW" sz="2800" dirty="0">
                <a:solidFill>
                  <a:srgbClr val="FF0000"/>
                </a:solidFill>
                <a:latin typeface="標楷體" pitchFamily="65" charset="-120"/>
                <a:ea typeface="標楷體" pitchFamily="65" charset="-120"/>
              </a:rPr>
              <a:t>九</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4.</a:t>
            </a:r>
            <a:r>
              <a:rPr lang="zh-TW" altLang="zh-TW" sz="2800" dirty="0">
                <a:latin typeface="標楷體" pitchFamily="65" charset="-120"/>
                <a:ea typeface="標楷體" pitchFamily="65" charset="-120"/>
              </a:rPr>
              <a:t>主管教育行政機關頒發之獎狀（牌），縣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級每紙</a:t>
            </a:r>
            <a:r>
              <a:rPr lang="zh-TW" altLang="zh-TW" sz="2800" dirty="0" smtClean="0">
                <a:latin typeface="標楷體" pitchFamily="65" charset="-120"/>
                <a:ea typeface="標楷體" pitchFamily="65" charset="-120"/>
              </a:rPr>
              <a:t>給</a:t>
            </a:r>
            <a:r>
              <a:rPr lang="en-US" altLang="zh-TW" sz="2800" dirty="0" smtClean="0">
                <a:solidFill>
                  <a:srgbClr val="FF0000"/>
                </a:solidFill>
                <a:latin typeface="標楷體" pitchFamily="65" charset="-120"/>
                <a:ea typeface="標楷體" pitchFamily="65" charset="-120"/>
              </a:rPr>
              <a:t>O</a:t>
            </a:r>
            <a:r>
              <a:rPr lang="zh-TW" altLang="zh-TW" sz="2800" dirty="0" smtClean="0">
                <a:solidFill>
                  <a:srgbClr val="FF0000"/>
                </a:solidFill>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分，省級者每紙給</a:t>
            </a:r>
            <a:r>
              <a:rPr lang="zh-TW" altLang="zh-TW" sz="2800" dirty="0">
                <a:solidFill>
                  <a:srgbClr val="FF0000"/>
                </a:solidFill>
                <a:latin typeface="標楷體" pitchFamily="65" charset="-120"/>
                <a:ea typeface="標楷體" pitchFamily="65" charset="-120"/>
              </a:rPr>
              <a:t>一．五</a:t>
            </a:r>
            <a:r>
              <a:rPr lang="zh-TW" altLang="zh-TW" sz="2800" dirty="0">
                <a:latin typeface="標楷體" pitchFamily="65" charset="-120"/>
                <a:ea typeface="標楷體" pitchFamily="65" charset="-120"/>
              </a:rPr>
              <a:t>分，中央級者每紙給</a:t>
            </a:r>
            <a:r>
              <a:rPr lang="zh-TW" altLang="zh-TW"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分，同一事實之獎勵不得重複計算。</a:t>
            </a:r>
          </a:p>
          <a:p>
            <a:endParaRPr lang="zh-TW" alt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a:xfrm>
            <a:off x="539552" y="1556792"/>
            <a:ext cx="8229600" cy="4801166"/>
          </a:xfrm>
        </p:spPr>
        <p:txBody>
          <a:bodyPr>
            <a:normAutofit/>
          </a:bodyPr>
          <a:lstStyle/>
          <a:p>
            <a:pPr marL="0" indent="0">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五</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sz="2800" b="1" dirty="0" smtClean="0">
                <a:solidFill>
                  <a:srgbClr val="FF0000"/>
                </a:solidFill>
                <a:latin typeface="標楷體" pitchFamily="65" charset="-120"/>
                <a:ea typeface="標楷體" pitchFamily="65" charset="-120"/>
              </a:rPr>
              <a:t>100</a:t>
            </a:r>
            <a:r>
              <a:rPr lang="zh-TW" altLang="en-US" sz="2800" b="1" dirty="0" smtClean="0">
                <a:solidFill>
                  <a:srgbClr val="FF0000"/>
                </a:solidFill>
                <a:latin typeface="標楷體" pitchFamily="65" charset="-120"/>
                <a:ea typeface="標楷體" pitchFamily="65" charset="-120"/>
              </a:rPr>
              <a:t>年</a:t>
            </a:r>
            <a:r>
              <a:rPr lang="en-US" sz="2800" b="1" dirty="0" smtClean="0">
                <a:solidFill>
                  <a:srgbClr val="FF0000"/>
                </a:solidFill>
                <a:latin typeface="標楷體" pitchFamily="65" charset="-120"/>
                <a:ea typeface="標楷體" pitchFamily="65" charset="-120"/>
              </a:rPr>
              <a:t>5</a:t>
            </a:r>
            <a:r>
              <a:rPr lang="zh-TW" altLang="en-US" sz="2800" b="1" dirty="0" smtClean="0">
                <a:solidFill>
                  <a:srgbClr val="FF0000"/>
                </a:solidFill>
                <a:latin typeface="標楷體" pitchFamily="65" charset="-120"/>
                <a:ea typeface="標楷體" pitchFamily="65" charset="-120"/>
              </a:rPr>
              <a:t>月</a:t>
            </a:r>
            <a:r>
              <a:rPr lang="en-US" sz="2800" b="1" dirty="0" smtClean="0">
                <a:solidFill>
                  <a:srgbClr val="FF0000"/>
                </a:solidFill>
                <a:latin typeface="標楷體" pitchFamily="65" charset="-120"/>
                <a:ea typeface="標楷體" pitchFamily="65" charset="-120"/>
              </a:rPr>
              <a:t>9</a:t>
            </a:r>
            <a:r>
              <a:rPr lang="zh-TW" altLang="en-US" sz="2800" b="1" dirty="0" smtClean="0">
                <a:solidFill>
                  <a:srgbClr val="FF0000"/>
                </a:solidFill>
                <a:latin typeface="標楷體" pitchFamily="65" charset="-120"/>
                <a:ea typeface="標楷體" pitchFamily="65" charset="-120"/>
              </a:rPr>
              <a:t>日至</a:t>
            </a:r>
            <a:r>
              <a:rPr lang="en-US" sz="2800" b="1" dirty="0" smtClean="0">
                <a:solidFill>
                  <a:srgbClr val="FF0000"/>
                </a:solidFill>
                <a:latin typeface="標楷體" pitchFamily="65" charset="-120"/>
                <a:ea typeface="標楷體" pitchFamily="65" charset="-120"/>
              </a:rPr>
              <a:t>105</a:t>
            </a:r>
            <a:r>
              <a:rPr lang="zh-TW" altLang="en-US" sz="2800" b="1" dirty="0" smtClean="0">
                <a:solidFill>
                  <a:srgbClr val="FF0000"/>
                </a:solidFill>
                <a:latin typeface="標楷體" pitchFamily="65" charset="-120"/>
                <a:ea typeface="標楷體" pitchFamily="65" charset="-120"/>
              </a:rPr>
              <a:t>年</a:t>
            </a:r>
            <a:r>
              <a:rPr lang="en-US" sz="2800" b="1" dirty="0" smtClean="0">
                <a:solidFill>
                  <a:srgbClr val="FF0000"/>
                </a:solidFill>
                <a:latin typeface="標楷體" pitchFamily="65" charset="-120"/>
                <a:ea typeface="標楷體" pitchFamily="65" charset="-120"/>
              </a:rPr>
              <a:t>5</a:t>
            </a:r>
            <a:r>
              <a:rPr lang="zh-TW" altLang="en-US" sz="2800" b="1" dirty="0" smtClean="0">
                <a:solidFill>
                  <a:srgbClr val="FF0000"/>
                </a:solidFill>
                <a:latin typeface="標楷體" pitchFamily="65" charset="-120"/>
                <a:ea typeface="標楷體" pitchFamily="65" charset="-120"/>
              </a:rPr>
              <a:t>月</a:t>
            </a:r>
            <a:r>
              <a:rPr lang="en-US" sz="2800" b="1" dirty="0" smtClean="0">
                <a:solidFill>
                  <a:srgbClr val="FF0000"/>
                </a:solidFill>
                <a:latin typeface="標楷體" pitchFamily="65" charset="-120"/>
                <a:ea typeface="標楷體" pitchFamily="65" charset="-120"/>
              </a:rPr>
              <a:t>8</a:t>
            </a:r>
            <a:r>
              <a:rPr lang="zh-TW" altLang="en-US" sz="2800" b="1" dirty="0" smtClean="0">
                <a:solidFill>
                  <a:srgbClr val="FF0000"/>
                </a:solidFill>
                <a:latin typeface="標楷體" pitchFamily="65" charset="-120"/>
                <a:ea typeface="標楷體" pitchFamily="65" charset="-120"/>
              </a:rPr>
              <a:t>日止</a:t>
            </a:r>
            <a:r>
              <a:rPr lang="en-US"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含留職停薪期間</a:t>
            </a:r>
            <a:r>
              <a:rPr lang="en-US" sz="2800" b="1" dirty="0" smtClean="0">
                <a:solidFill>
                  <a:srgbClr val="FF0000"/>
                </a:solidFill>
                <a:latin typeface="標楷體" pitchFamily="65" charset="-120"/>
                <a:ea typeface="標楷體" pitchFamily="65" charset="-120"/>
              </a:rPr>
              <a:t>)</a:t>
            </a:r>
            <a:r>
              <a:rPr lang="en-US" sz="2800" b="1"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依</a:t>
            </a:r>
            <a:r>
              <a:rPr lang="zh-TW" altLang="zh-TW" sz="2800" dirty="0">
                <a:latin typeface="標楷體" pitchFamily="65" charset="-120"/>
                <a:ea typeface="標楷體" pitchFamily="65" charset="-120"/>
              </a:rPr>
              <a:t>「教師進修研究獎勵辦法」規定之進修、研習等，依照下列規定給分，最高十分；受訓一週以上，每滿一週，給</a:t>
            </a:r>
            <a:r>
              <a:rPr lang="en-US" altLang="zh-TW" sz="2800" dirty="0">
                <a:latin typeface="標楷體" pitchFamily="65" charset="-120"/>
                <a:ea typeface="標楷體" pitchFamily="65" charset="-120"/>
              </a:rPr>
              <a:t>0</a:t>
            </a:r>
            <a:r>
              <a:rPr lang="zh-TW" altLang="zh-TW" sz="2800" dirty="0">
                <a:latin typeface="標楷體" pitchFamily="65" charset="-120"/>
                <a:ea typeface="標楷體" pitchFamily="65" charset="-120"/>
              </a:rPr>
              <a:t>．五分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一學分以十八小時計，一週以</a:t>
            </a:r>
            <a:r>
              <a:rPr lang="zh-TW" altLang="zh-TW" sz="2800" dirty="0">
                <a:solidFill>
                  <a:srgbClr val="FF0000"/>
                </a:solidFill>
                <a:latin typeface="標楷體" pitchFamily="65" charset="-120"/>
                <a:ea typeface="標楷體" pitchFamily="65" charset="-120"/>
              </a:rPr>
              <a:t>三十五</a:t>
            </a:r>
            <a:r>
              <a:rPr lang="zh-TW" altLang="zh-TW" sz="2800" dirty="0">
                <a:latin typeface="標楷體" pitchFamily="65" charset="-120"/>
                <a:ea typeface="標楷體" pitchFamily="65" charset="-120"/>
              </a:rPr>
              <a:t>小時累計，未滿一週者不計分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取得較高學歷之進修</a:t>
            </a:r>
            <a:r>
              <a:rPr lang="zh-TW" altLang="zh-TW" sz="2800" dirty="0">
                <a:latin typeface="標楷體" pitchFamily="65" charset="-120"/>
                <a:ea typeface="標楷體" pitchFamily="65" charset="-120"/>
              </a:rPr>
              <a:t>、加科登記之進修、大學推廣部學分或經政府核可民間之研習，均予採記。</a:t>
            </a:r>
          </a:p>
          <a:p>
            <a:pPr marL="0" indent="0">
              <a:lnSpc>
                <a:spcPct val="80000"/>
              </a:lnSpc>
              <a:buNone/>
            </a:pPr>
            <a:r>
              <a:rPr lang="zh-TW" altLang="en-US" dirty="0" smtClean="0">
                <a:solidFill>
                  <a:srgbClr val="FF0000"/>
                </a:solidFill>
                <a:latin typeface="標楷體" pitchFamily="65" charset="-120"/>
                <a:ea typeface="標楷體" pitchFamily="65" charset="-120"/>
              </a:rPr>
              <a:t>　</a:t>
            </a:r>
            <a:r>
              <a:rPr lang="en-US" altLang="zh-TW" sz="2200" dirty="0" smtClean="0">
                <a:solidFill>
                  <a:srgbClr val="FF0000"/>
                </a:solidFill>
                <a:latin typeface="標楷體" pitchFamily="65" charset="-120"/>
                <a:ea typeface="標楷體" pitchFamily="65" charset="-120"/>
              </a:rPr>
              <a:t>(</a:t>
            </a:r>
            <a:r>
              <a:rPr lang="zh-TW" altLang="zh-TW" sz="2200" dirty="0" smtClean="0">
                <a:solidFill>
                  <a:srgbClr val="FF0000"/>
                </a:solidFill>
                <a:latin typeface="標楷體" pitchFamily="65" charset="-120"/>
                <a:ea typeface="標楷體" pitchFamily="65" charset="-120"/>
              </a:rPr>
              <a:t>教師參加網路文官E學院、</a:t>
            </a:r>
            <a:r>
              <a:rPr lang="zh-TW" altLang="en-US" sz="2200" dirty="0" smtClean="0">
                <a:solidFill>
                  <a:srgbClr val="FF0000"/>
                </a:solidFill>
                <a:latin typeface="標楷體" pitchFamily="65" charset="-120"/>
                <a:ea typeface="標楷體" pitchFamily="65" charset="-120"/>
              </a:rPr>
              <a:t>地方</a:t>
            </a:r>
            <a:r>
              <a:rPr lang="zh-TW" altLang="zh-TW" sz="2200" dirty="0" smtClean="0">
                <a:solidFill>
                  <a:srgbClr val="FF0000"/>
                </a:solidFill>
                <a:latin typeface="標楷體" pitchFamily="65" charset="-120"/>
                <a:ea typeface="標楷體" pitchFamily="65" charset="-120"/>
              </a:rPr>
              <a:t>E學中心及公務人員終身學習護照等數位學習時數，需經</a:t>
            </a:r>
            <a:r>
              <a:rPr lang="zh-TW" altLang="en-US" sz="2200" dirty="0" smtClean="0">
                <a:solidFill>
                  <a:srgbClr val="FF0000"/>
                </a:solidFill>
                <a:latin typeface="標楷體" pitchFamily="65" charset="-120"/>
                <a:ea typeface="標楷體" pitchFamily="65" charset="-120"/>
              </a:rPr>
              <a:t>主管教育行政機關核可，方可採計。</a:t>
            </a:r>
            <a:r>
              <a:rPr lang="en-US" altLang="zh-TW" sz="2200" dirty="0" smtClean="0">
                <a:solidFill>
                  <a:srgbClr val="FF0000"/>
                </a:solidFill>
                <a:latin typeface="標楷體" pitchFamily="65" charset="-120"/>
                <a:ea typeface="標楷體" pitchFamily="65" charset="-120"/>
              </a:rPr>
              <a:t>)</a:t>
            </a:r>
          </a:p>
          <a:p>
            <a:pPr>
              <a:buNone/>
            </a:pP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積分審查</a:t>
            </a:r>
            <a:endParaRPr lang="zh-TW" altLang="en-US" dirty="0"/>
          </a:p>
        </p:txBody>
      </p:sp>
      <p:sp>
        <p:nvSpPr>
          <p:cNvPr id="3" name="內容版面配置區 2"/>
          <p:cNvSpPr>
            <a:spLocks noGrp="1"/>
          </p:cNvSpPr>
          <p:nvPr>
            <p:ph idx="1"/>
          </p:nvPr>
        </p:nvSpPr>
        <p:spPr/>
        <p:txBody>
          <a:bodyPr>
            <a:normAutofit/>
          </a:bodyPr>
          <a:lstStyle/>
          <a:p>
            <a:pPr marL="0" indent="0">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六</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特殊加分：服務於同一縣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特殊偏遠地區實際擔任教學已滿三年者，加</a:t>
            </a:r>
            <a:r>
              <a:rPr lang="zh-TW" altLang="zh-TW" sz="2800" dirty="0">
                <a:solidFill>
                  <a:srgbClr val="FF0000"/>
                </a:solidFill>
                <a:latin typeface="標楷體" pitchFamily="65" charset="-120"/>
                <a:ea typeface="標楷體" pitchFamily="65" charset="-120"/>
              </a:rPr>
              <a:t>三十</a:t>
            </a:r>
            <a:r>
              <a:rPr lang="zh-TW" altLang="zh-TW" sz="2800" dirty="0">
                <a:latin typeface="標楷體" pitchFamily="65" charset="-120"/>
                <a:ea typeface="標楷體" pitchFamily="65" charset="-120"/>
              </a:rPr>
              <a:t>分。</a:t>
            </a:r>
          </a:p>
          <a:p>
            <a:pPr>
              <a:buNone/>
            </a:pPr>
            <a:endParaRPr lang="zh-TW" altLang="en-US" sz="30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latin typeface="標楷體" pitchFamily="65" charset="-120"/>
                <a:ea typeface="標楷體" pitchFamily="65" charset="-120"/>
              </a:rPr>
              <a:t>注意事項</a:t>
            </a:r>
            <a:endParaRPr lang="zh-TW" altLang="en-US" dirty="0"/>
          </a:p>
        </p:txBody>
      </p:sp>
      <p:sp>
        <p:nvSpPr>
          <p:cNvPr id="3" name="內容版面配置區 2"/>
          <p:cNvSpPr>
            <a:spLocks noGrp="1"/>
          </p:cNvSpPr>
          <p:nvPr>
            <p:ph idx="1"/>
          </p:nvPr>
        </p:nvSpPr>
        <p:spPr/>
        <p:txBody>
          <a:bodyPr/>
          <a:lstStyle/>
          <a:p>
            <a:pPr>
              <a:lnSpc>
                <a:spcPct val="90000"/>
              </a:lnSpc>
              <a:spcBef>
                <a:spcPct val="0"/>
              </a:spcBef>
              <a:buClr>
                <a:srgbClr val="CC0000"/>
              </a:buClr>
              <a:buFont typeface="Wingdings" pitchFamily="2" charset="2"/>
              <a:buChar char="Ø"/>
            </a:pPr>
            <a:r>
              <a:rPr lang="zh-TW" altLang="en-US" b="1" dirty="0" smtClean="0">
                <a:latin typeface="標楷體" pitchFamily="65" charset="-120"/>
                <a:ea typeface="標楷體" pitchFamily="65" charset="-120"/>
              </a:rPr>
              <a:t>在職</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或離職</a:t>
            </a:r>
            <a:r>
              <a:rPr lang="en-US" altLang="zh-TW" b="1" dirty="0" smtClean="0">
                <a:latin typeface="標楷體" pitchFamily="65" charset="-120"/>
                <a:ea typeface="標楷體" pitchFamily="65" charset="-120"/>
              </a:rPr>
              <a:t>)</a:t>
            </a:r>
            <a:r>
              <a:rPr lang="zh-TW" altLang="en-US" b="1" dirty="0" smtClean="0">
                <a:latin typeface="標楷體" pitchFamily="65" charset="-120"/>
                <a:ea typeface="標楷體" pitchFamily="65" charset="-120"/>
              </a:rPr>
              <a:t>證明及服務證明書</a:t>
            </a:r>
            <a:r>
              <a:rPr lang="zh-TW" altLang="en-US" dirty="0" smtClean="0">
                <a:latin typeface="標楷體" pitchFamily="65" charset="-120"/>
                <a:ea typeface="標楷體" pitchFamily="65" charset="-120"/>
              </a:rPr>
              <a:t> </a:t>
            </a:r>
          </a:p>
          <a:p>
            <a:pPr>
              <a:lnSpc>
                <a:spcPct val="90000"/>
              </a:lnSpc>
              <a:spcBef>
                <a:spcPct val="0"/>
              </a:spcBef>
              <a:buClr>
                <a:srgbClr val="CC0000"/>
              </a:buClr>
              <a:buFont typeface="Wingdings" pitchFamily="2" charset="2"/>
              <a:buChar char="Ø"/>
            </a:pPr>
            <a:r>
              <a:rPr lang="zh-TW" altLang="en-US" b="1" dirty="0" smtClean="0">
                <a:latin typeface="標楷體" pitchFamily="65" charset="-120"/>
                <a:ea typeface="標楷體" pitchFamily="65" charset="-120"/>
              </a:rPr>
              <a:t>服務證明書</a:t>
            </a:r>
            <a:r>
              <a:rPr lang="zh-TW" altLang="en-US" b="1" dirty="0" smtClean="0">
                <a:solidFill>
                  <a:srgbClr val="FF0000"/>
                </a:solidFill>
                <a:latin typeface="標楷體" pitchFamily="65" charset="-120"/>
                <a:ea typeface="標楷體" pitchFamily="65" charset="-120"/>
              </a:rPr>
              <a:t>應註明兼職年資</a:t>
            </a:r>
            <a:endParaRPr lang="zh-TW" altLang="en-US" b="1" u="sng" dirty="0" smtClean="0">
              <a:solidFill>
                <a:srgbClr val="FF0000"/>
              </a:solidFill>
              <a:latin typeface="標楷體" pitchFamily="65" charset="-120"/>
              <a:ea typeface="標楷體" pitchFamily="65" charset="-120"/>
            </a:endParaRPr>
          </a:p>
          <a:p>
            <a:endParaRPr lang="zh-TW" alt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2843808" y="476672"/>
            <a:ext cx="4224432" cy="6127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9993015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sz="3600" dirty="0" smtClean="0">
                <a:latin typeface="標楷體" pitchFamily="65" charset="-120"/>
                <a:ea typeface="標楷體" pitchFamily="65" charset="-120"/>
              </a:rPr>
              <a:t>國民中小學校長主任教師甄選儲訓遷調及介聘辦法部分條文修正條文</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lnSpcReduction="10000"/>
          </a:bodyPr>
          <a:lstStyle/>
          <a:p>
            <a:r>
              <a:rPr lang="en-US" altLang="zh-TW" dirty="0" smtClean="0">
                <a:latin typeface="標楷體" pitchFamily="65" charset="-120"/>
                <a:ea typeface="標楷體" pitchFamily="65" charset="-120"/>
              </a:rPr>
              <a:t>1040224</a:t>
            </a:r>
            <a:r>
              <a:rPr lang="zh-TW" altLang="en-US" dirty="0" smtClean="0">
                <a:latin typeface="標楷體" pitchFamily="65" charset="-120"/>
                <a:ea typeface="標楷體" pitchFamily="65" charset="-120"/>
              </a:rPr>
              <a:t>第</a:t>
            </a:r>
            <a:r>
              <a:rPr lang="en-US" altLang="zh-TW" dirty="0" smtClean="0">
                <a:latin typeface="標楷體" pitchFamily="65" charset="-120"/>
                <a:ea typeface="標楷體" pitchFamily="65" charset="-120"/>
              </a:rPr>
              <a:t>12</a:t>
            </a:r>
            <a:r>
              <a:rPr lang="zh-TW" altLang="en-US" dirty="0" smtClean="0">
                <a:latin typeface="標楷體" pitchFamily="65" charset="-120"/>
                <a:ea typeface="標楷體" pitchFamily="65" charset="-120"/>
              </a:rPr>
              <a:t>條</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國民中、小學現職教師，除離島建設條例或直轄市、縣（市）主管教育行政機關另有規定外，</a:t>
            </a:r>
            <a:r>
              <a:rPr lang="zh-TW" altLang="zh-TW" dirty="0" smtClean="0">
                <a:solidFill>
                  <a:srgbClr val="FF0000"/>
                </a:solidFill>
                <a:latin typeface="標楷體" pitchFamily="65" charset="-120"/>
                <a:ea typeface="標楷體" pitchFamily="65" charset="-120"/>
              </a:rPr>
              <a:t>應在同一學校實際服務滿六學期以上</a:t>
            </a:r>
            <a:r>
              <a:rPr lang="zh-TW" altLang="zh-TW" dirty="0" smtClean="0">
                <a:latin typeface="標楷體" pitchFamily="65" charset="-120"/>
                <a:ea typeface="標楷體" pitchFamily="65" charset="-120"/>
              </a:rPr>
              <a:t>，且無下列各款情事者，始得申請介聘：</a:t>
            </a:r>
            <a:endParaRPr lang="en-US" altLang="zh-TW" dirty="0" smtClean="0">
              <a:latin typeface="標楷體" pitchFamily="65" charset="-120"/>
              <a:ea typeface="標楷體" pitchFamily="65" charset="-120"/>
            </a:endParaRPr>
          </a:p>
          <a:p>
            <a:r>
              <a:rPr lang="en-US" altLang="zh-TW" dirty="0" smtClean="0">
                <a:latin typeface="標楷體" pitchFamily="65" charset="-120"/>
                <a:ea typeface="標楷體" pitchFamily="65" charset="-120"/>
              </a:rPr>
              <a:t>1040323</a:t>
            </a:r>
            <a:r>
              <a:rPr lang="zh-TW" altLang="en-US" dirty="0" smtClean="0">
                <a:latin typeface="標楷體" pitchFamily="65" charset="-120"/>
                <a:ea typeface="標楷體" pitchFamily="65" charset="-120"/>
              </a:rPr>
              <a:t>第</a:t>
            </a:r>
            <a:r>
              <a:rPr lang="en-US" altLang="zh-TW" dirty="0" smtClean="0">
                <a:latin typeface="標楷體" pitchFamily="65" charset="-120"/>
                <a:ea typeface="標楷體" pitchFamily="65" charset="-120"/>
              </a:rPr>
              <a:t>12</a:t>
            </a:r>
            <a:r>
              <a:rPr lang="zh-TW" altLang="en-US" dirty="0" smtClean="0">
                <a:latin typeface="標楷體" pitchFamily="65" charset="-120"/>
                <a:ea typeface="標楷體" pitchFamily="65" charset="-120"/>
              </a:rPr>
              <a:t>條</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前項規定自中華民國</a:t>
            </a:r>
            <a:r>
              <a:rPr lang="zh-TW" altLang="zh-TW" dirty="0" smtClean="0">
                <a:solidFill>
                  <a:srgbClr val="FF0000"/>
                </a:solidFill>
                <a:latin typeface="標楷體" pitchFamily="65" charset="-120"/>
                <a:ea typeface="標楷體" pitchFamily="65" charset="-120"/>
              </a:rPr>
              <a:t>一百零五年八月一日施行，施行前</a:t>
            </a:r>
            <a:r>
              <a:rPr lang="zh-TW" altLang="zh-TW" dirty="0" smtClean="0">
                <a:latin typeface="標楷體" pitchFamily="65" charset="-120"/>
                <a:ea typeface="標楷體" pitchFamily="65" charset="-120"/>
              </a:rPr>
              <a:t>，仍依一百零四年二月二十四日修正施行前之規定辦理。</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a:buNone/>
            </a:pPr>
            <a:r>
              <a:rPr lang="zh-TW" altLang="en-US" dirty="0" smtClean="0">
                <a:solidFill>
                  <a:srgbClr val="006699"/>
                </a:solidFill>
                <a:ea typeface="標楷體" pitchFamily="65" charset="-120"/>
              </a:rPr>
              <a:t>                    </a:t>
            </a:r>
            <a:r>
              <a:rPr lang="zh-TW" altLang="en-US" sz="6000" dirty="0" smtClean="0">
                <a:solidFill>
                  <a:srgbClr val="006699"/>
                </a:solidFill>
                <a:ea typeface="標楷體" pitchFamily="65" charset="-120"/>
              </a:rPr>
              <a:t>簡報完畢</a:t>
            </a:r>
            <a:endParaRPr lang="en-US" altLang="zh-TW" sz="6000" dirty="0" smtClean="0">
              <a:solidFill>
                <a:srgbClr val="006699"/>
              </a:solidFill>
              <a:ea typeface="標楷體" pitchFamily="65" charset="-120"/>
            </a:endParaRPr>
          </a:p>
          <a:p>
            <a:pPr>
              <a:buNone/>
            </a:pPr>
            <a:r>
              <a:rPr lang="zh-TW" altLang="en-US" sz="6000" dirty="0" smtClean="0">
                <a:solidFill>
                  <a:srgbClr val="006699"/>
                </a:solidFill>
                <a:ea typeface="標楷體" pitchFamily="65" charset="-120"/>
              </a:rPr>
              <a:t>               謝謝聆聽</a:t>
            </a:r>
            <a:endParaRPr lang="zh-TW" altLang="en-US" sz="6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4800" dirty="0" smtClean="0">
                <a:solidFill>
                  <a:schemeClr val="tx1"/>
                </a:solidFill>
                <a:ea typeface="標楷體" pitchFamily="65" charset="-120"/>
              </a:rPr>
              <a:t>要點二</a:t>
            </a:r>
            <a:endParaRPr lang="zh-TW" altLang="en-US" dirty="0"/>
          </a:p>
        </p:txBody>
      </p:sp>
      <p:sp>
        <p:nvSpPr>
          <p:cNvPr id="3" name="內容版面配置區 2"/>
          <p:cNvSpPr>
            <a:spLocks noGrp="1"/>
          </p:cNvSpPr>
          <p:nvPr>
            <p:ph idx="1"/>
          </p:nvPr>
        </p:nvSpPr>
        <p:spPr/>
        <p:txBody>
          <a:bodyPr>
            <a:noAutofit/>
          </a:bodyPr>
          <a:lstStyle/>
          <a:p>
            <a:pPr marL="0" indent="806450">
              <a:buNone/>
            </a:pPr>
            <a:r>
              <a:rPr lang="zh-TW" altLang="zh-TW" sz="2800" dirty="0" smtClean="0">
                <a:latin typeface="標楷體" pitchFamily="65" charset="-120"/>
                <a:ea typeface="標楷體" pitchFamily="65" charset="-120"/>
              </a:rPr>
              <a:t>臺</a:t>
            </a:r>
            <a:r>
              <a:rPr lang="zh-TW" altLang="zh-TW" sz="2800" dirty="0">
                <a:latin typeface="標楷體" pitchFamily="65" charset="-120"/>
                <a:ea typeface="標楷體" pitchFamily="65" charset="-120"/>
              </a:rPr>
              <a:t>閩地區公立國民中小學暨幼兒園為介聘教師，得經學校</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幼兒園</a:t>
            </a:r>
            <a:r>
              <a:rPr lang="en-US" altLang="zh-TW" sz="2800" dirty="0">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教師評審委員會之決議</a:t>
            </a:r>
            <a:r>
              <a:rPr lang="zh-TW" altLang="zh-TW" sz="2800" dirty="0">
                <a:latin typeface="標楷體" pitchFamily="65" charset="-120"/>
                <a:ea typeface="標楷體" pitchFamily="65" charset="-120"/>
              </a:rPr>
              <a:t>，由學校</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幼兒園</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向各縣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所組成之小組</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以下簡稱縣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小組</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申請現職教師介聘，並應遵照本作業要點之規定辦理，對達成介聘之教師，經</a:t>
            </a:r>
            <a:r>
              <a:rPr lang="zh-TW" altLang="zh-TW" sz="2800" dirty="0">
                <a:solidFill>
                  <a:srgbClr val="FF0000"/>
                </a:solidFill>
                <a:latin typeface="標楷體" pitchFamily="65" charset="-120"/>
                <a:ea typeface="標楷體" pitchFamily="65" charset="-120"/>
              </a:rPr>
              <a:t>學校教師評審委員會審查發現有教師法第十四條第一項各款情事之一者，其聘任得不予通過</a:t>
            </a:r>
            <a:r>
              <a:rPr lang="zh-TW" altLang="zh-TW" sz="2800" dirty="0">
                <a:latin typeface="標楷體" pitchFamily="65" charset="-120"/>
                <a:ea typeface="標楷體" pitchFamily="65" charset="-120"/>
              </a:rPr>
              <a:t>。未能舉證調入教師具本要點第</a:t>
            </a:r>
            <a:r>
              <a:rPr lang="en-US" altLang="zh-TW" sz="2800" dirty="0">
                <a:latin typeface="標楷體" pitchFamily="65" charset="-120"/>
                <a:ea typeface="標楷體" pitchFamily="65" charset="-120"/>
              </a:rPr>
              <a:t>5</a:t>
            </a:r>
            <a:r>
              <a:rPr lang="zh-TW" altLang="zh-TW" sz="2800" dirty="0">
                <a:latin typeface="標楷體" pitchFamily="65" charset="-120"/>
                <a:ea typeface="標楷體" pitchFamily="65" charset="-120"/>
              </a:rPr>
              <a:t>點第</a:t>
            </a: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款基本條件之情事者，不得拒絕該名教師調入，委辦學校如有該項情形者，該縣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須負責協調將該名教師介聘至該縣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學校</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含原學校或其他學校</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ea typeface="標楷體" pitchFamily="65" charset="-120"/>
              </a:rPr>
              <a:t>要點四</a:t>
            </a:r>
            <a:endParaRPr lang="zh-TW" altLang="en-US" dirty="0"/>
          </a:p>
        </p:txBody>
      </p:sp>
      <p:sp>
        <p:nvSpPr>
          <p:cNvPr id="3" name="內容版面配置區 2"/>
          <p:cNvSpPr>
            <a:spLocks noGrp="1"/>
          </p:cNvSpPr>
          <p:nvPr>
            <p:ph idx="1"/>
          </p:nvPr>
        </p:nvSpPr>
        <p:spPr/>
        <p:txBody>
          <a:bodyPr>
            <a:normAutofit/>
          </a:bodyPr>
          <a:lstStyle/>
          <a:p>
            <a:pPr marL="0" indent="717550">
              <a:buNone/>
            </a:pPr>
            <a:r>
              <a:rPr lang="zh-TW" altLang="zh-TW" sz="2800" dirty="0" smtClean="0">
                <a:latin typeface="標楷體" pitchFamily="65" charset="-120"/>
                <a:ea typeface="標楷體" pitchFamily="65" charset="-120"/>
              </a:rPr>
              <a:t>教師</a:t>
            </a:r>
            <a:r>
              <a:rPr lang="zh-TW" altLang="zh-TW" sz="2800" dirty="0">
                <a:latin typeface="標楷體" pitchFamily="65" charset="-120"/>
                <a:ea typeface="標楷體" pitchFamily="65" charset="-120"/>
              </a:rPr>
              <a:t>申請介聘他縣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服務，以其已登記或檢定之下列科</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類</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別為限：</a:t>
            </a:r>
            <a:r>
              <a:rPr lang="zh-TW" altLang="zh-TW" sz="2800" b="1" u="sng" dirty="0">
                <a:solidFill>
                  <a:srgbClr val="FF0000"/>
                </a:solidFill>
                <a:latin typeface="標楷體" pitchFamily="65" charset="-120"/>
                <a:ea typeface="標楷體" pitchFamily="65" charset="-120"/>
              </a:rPr>
              <a:t>國民中學分各科別</a:t>
            </a:r>
            <a:r>
              <a:rPr lang="zh-TW" altLang="zh-TW" sz="2800" b="1" dirty="0">
                <a:solidFill>
                  <a:srgbClr val="FF0000"/>
                </a:solidFill>
                <a:latin typeface="標楷體" pitchFamily="65" charset="-120"/>
                <a:ea typeface="標楷體" pitchFamily="65" charset="-120"/>
              </a:rPr>
              <a:t>或</a:t>
            </a:r>
            <a:r>
              <a:rPr lang="zh-TW" altLang="zh-TW" sz="2800" b="1" u="sng" dirty="0">
                <a:solidFill>
                  <a:srgbClr val="FF0000"/>
                </a:solidFill>
                <a:latin typeface="標楷體" pitchFamily="65" charset="-120"/>
                <a:ea typeface="標楷體" pitchFamily="65" charset="-120"/>
              </a:rPr>
              <a:t>專任輔導教師</a:t>
            </a:r>
            <a:r>
              <a:rPr lang="zh-TW" altLang="zh-TW" sz="2800" dirty="0">
                <a:solidFill>
                  <a:srgbClr val="FF0000"/>
                </a:solidFill>
                <a:latin typeface="標楷體" pitchFamily="65" charset="-120"/>
                <a:ea typeface="標楷體" pitchFamily="65" charset="-120"/>
              </a:rPr>
              <a:t>；</a:t>
            </a:r>
            <a:r>
              <a:rPr lang="zh-TW" altLang="zh-TW" sz="2800" b="1" u="sng" dirty="0">
                <a:solidFill>
                  <a:srgbClr val="FF0000"/>
                </a:solidFill>
                <a:latin typeface="標楷體" pitchFamily="65" charset="-120"/>
                <a:ea typeface="標楷體" pitchFamily="65" charset="-120"/>
              </a:rPr>
              <a:t>國民小學分普通班</a:t>
            </a:r>
            <a:r>
              <a:rPr lang="zh-TW" altLang="zh-TW" sz="2800" b="1" dirty="0">
                <a:solidFill>
                  <a:srgbClr val="FF0000"/>
                </a:solidFill>
                <a:latin typeface="標楷體" pitchFamily="65" charset="-120"/>
                <a:ea typeface="標楷體" pitchFamily="65" charset="-120"/>
              </a:rPr>
              <a:t>、</a:t>
            </a:r>
            <a:r>
              <a:rPr lang="zh-TW" altLang="zh-TW" sz="2800" b="1" u="sng" dirty="0">
                <a:solidFill>
                  <a:srgbClr val="FF0000"/>
                </a:solidFill>
                <a:latin typeface="標楷體" pitchFamily="65" charset="-120"/>
                <a:ea typeface="標楷體" pitchFamily="65" charset="-120"/>
              </a:rPr>
              <a:t>特殊教育班</a:t>
            </a:r>
            <a:r>
              <a:rPr lang="zh-TW" altLang="zh-TW" sz="2800" b="1" dirty="0">
                <a:solidFill>
                  <a:srgbClr val="FF0000"/>
                </a:solidFill>
                <a:latin typeface="標楷體" pitchFamily="65" charset="-120"/>
                <a:ea typeface="標楷體" pitchFamily="65" charset="-120"/>
              </a:rPr>
              <a:t>、</a:t>
            </a:r>
            <a:r>
              <a:rPr lang="zh-TW" altLang="zh-TW" sz="2800" b="1" u="sng" dirty="0">
                <a:solidFill>
                  <a:srgbClr val="FF0000"/>
                </a:solidFill>
                <a:latin typeface="標楷體" pitchFamily="65" charset="-120"/>
                <a:ea typeface="標楷體" pitchFamily="65" charset="-120"/>
              </a:rPr>
              <a:t>專任輔導教師</a:t>
            </a:r>
            <a:r>
              <a:rPr lang="zh-TW" altLang="zh-TW" sz="2800" b="1" dirty="0">
                <a:solidFill>
                  <a:srgbClr val="FF0000"/>
                </a:solidFill>
                <a:latin typeface="標楷體" pitchFamily="65" charset="-120"/>
                <a:ea typeface="標楷體" pitchFamily="65" charset="-120"/>
              </a:rPr>
              <a:t>或</a:t>
            </a:r>
            <a:r>
              <a:rPr lang="zh-TW" altLang="zh-TW" sz="2800" b="1" u="sng" dirty="0">
                <a:solidFill>
                  <a:srgbClr val="FF0000"/>
                </a:solidFill>
                <a:latin typeface="標楷體" pitchFamily="65" charset="-120"/>
                <a:ea typeface="標楷體" pitchFamily="65" charset="-120"/>
              </a:rPr>
              <a:t>加註英語專長教師四類</a:t>
            </a:r>
            <a:r>
              <a:rPr lang="zh-TW" altLang="zh-TW" sz="2800" dirty="0">
                <a:solidFill>
                  <a:srgbClr val="FF0000"/>
                </a:solidFill>
                <a:latin typeface="標楷體" pitchFamily="65" charset="-120"/>
                <a:ea typeface="標楷體" pitchFamily="65" charset="-120"/>
              </a:rPr>
              <a:t>；</a:t>
            </a:r>
            <a:r>
              <a:rPr lang="zh-TW" altLang="zh-TW" sz="2800" b="1" u="sng" dirty="0">
                <a:solidFill>
                  <a:srgbClr val="FF0000"/>
                </a:solidFill>
                <a:latin typeface="標楷體" pitchFamily="65" charset="-120"/>
                <a:ea typeface="標楷體" pitchFamily="65" charset="-120"/>
              </a:rPr>
              <a:t>幼兒園分普通班</a:t>
            </a:r>
            <a:r>
              <a:rPr lang="zh-TW" altLang="zh-TW" sz="2800" b="1" dirty="0">
                <a:solidFill>
                  <a:srgbClr val="FF0000"/>
                </a:solidFill>
                <a:latin typeface="標楷體" pitchFamily="65" charset="-120"/>
                <a:ea typeface="標楷體" pitchFamily="65" charset="-120"/>
              </a:rPr>
              <a:t>、</a:t>
            </a:r>
            <a:r>
              <a:rPr lang="zh-TW" altLang="zh-TW" sz="2800" b="1" u="sng" dirty="0">
                <a:solidFill>
                  <a:srgbClr val="FF0000"/>
                </a:solidFill>
                <a:latin typeface="標楷體" pitchFamily="65" charset="-120"/>
                <a:ea typeface="標楷體" pitchFamily="65" charset="-120"/>
              </a:rPr>
              <a:t>特殊教育班二類</a:t>
            </a:r>
            <a:r>
              <a:rPr lang="zh-TW" altLang="zh-TW" sz="2800" dirty="0">
                <a:latin typeface="標楷體" pitchFamily="65" charset="-120"/>
                <a:ea typeface="標楷體" pitchFamily="65" charset="-120"/>
              </a:rPr>
              <a:t>，並依介聘作業順序、積分之</a:t>
            </a:r>
            <a:r>
              <a:rPr lang="zh-TW" altLang="zh-TW" sz="2800" b="1" u="sng" dirty="0">
                <a:solidFill>
                  <a:srgbClr val="FF0000"/>
                </a:solidFill>
                <a:latin typeface="標楷體" pitchFamily="65" charset="-120"/>
                <a:ea typeface="標楷體" pitchFamily="65" charset="-120"/>
              </a:rPr>
              <a:t>總分</a:t>
            </a:r>
            <a:r>
              <a:rPr lang="zh-TW" altLang="zh-TW" sz="2800" dirty="0">
                <a:latin typeface="標楷體" pitchFamily="65" charset="-120"/>
                <a:ea typeface="標楷體" pitchFamily="65" charset="-120"/>
              </a:rPr>
              <a:t>高低、志願介聘學校及申請介聘科</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類</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別順序，採電腦作業方式辦理。</a:t>
            </a:r>
          </a:p>
          <a:p>
            <a:pPr marL="0" indent="717550">
              <a:buNone/>
            </a:pPr>
            <a:r>
              <a:rPr lang="zh-TW" altLang="zh-TW" sz="2800" dirty="0" smtClean="0">
                <a:latin typeface="標楷體" pitchFamily="65" charset="-120"/>
                <a:ea typeface="標楷體" pitchFamily="65" charset="-120"/>
              </a:rPr>
              <a:t>申請</a:t>
            </a:r>
            <a:r>
              <a:rPr lang="zh-TW" altLang="zh-TW" sz="2800" dirty="0">
                <a:latin typeface="標楷體" pitchFamily="65" charset="-120"/>
                <a:ea typeface="標楷體" pitchFamily="65" charset="-120"/>
              </a:rPr>
              <a:t>介聘之</a:t>
            </a:r>
            <a:r>
              <a:rPr lang="zh-TW" altLang="zh-TW" sz="2800" dirty="0" smtClean="0">
                <a:latin typeface="標楷體" pitchFamily="65" charset="-120"/>
                <a:ea typeface="標楷體" pitchFamily="65" charset="-120"/>
              </a:rPr>
              <a:t>教師，</a:t>
            </a:r>
            <a:r>
              <a:rPr lang="zh-TW" altLang="zh-TW" sz="2800" dirty="0">
                <a:latin typeface="標楷體" pitchFamily="65" charset="-120"/>
                <a:ea typeface="標楷體" pitchFamily="65" charset="-120"/>
              </a:rPr>
              <a:t>於上網進行電腦作業時，應自備可</a:t>
            </a:r>
            <a:r>
              <a:rPr lang="zh-TW" altLang="zh-TW" sz="2800" dirty="0" smtClean="0">
                <a:latin typeface="標楷體" pitchFamily="65" charset="-120"/>
                <a:ea typeface="標楷體" pitchFamily="65" charset="-120"/>
              </a:rPr>
              <a:t>讀取之健保卡晶片</a:t>
            </a:r>
            <a:r>
              <a:rPr lang="zh-TW" altLang="zh-TW" sz="2800" dirty="0">
                <a:latin typeface="標楷體" pitchFamily="65" charset="-120"/>
                <a:ea typeface="標楷體" pitchFamily="65" charset="-120"/>
              </a:rPr>
              <a:t>讀卡機與本人</a:t>
            </a:r>
            <a:r>
              <a:rPr lang="zh-TW" altLang="zh-TW" sz="2800" dirty="0" smtClean="0">
                <a:latin typeface="標楷體" pitchFamily="65" charset="-120"/>
                <a:ea typeface="標楷體" pitchFamily="65" charset="-120"/>
              </a:rPr>
              <a:t>最新</a:t>
            </a:r>
            <a:r>
              <a:rPr lang="zh-TW" altLang="zh-TW" sz="2800" b="1" u="sng" dirty="0" smtClean="0">
                <a:solidFill>
                  <a:srgbClr val="FF0000"/>
                </a:solidFill>
                <a:latin typeface="標楷體" pitchFamily="65" charset="-120"/>
                <a:ea typeface="標楷體" pitchFamily="65" charset="-120"/>
              </a:rPr>
              <a:t>健保卡</a:t>
            </a:r>
            <a:r>
              <a:rPr lang="zh-TW" altLang="zh-TW" sz="2800" dirty="0" smtClean="0">
                <a:latin typeface="標楷體" pitchFamily="65" charset="-120"/>
                <a:ea typeface="標楷體" pitchFamily="65" charset="-120"/>
              </a:rPr>
              <a:t>，</a:t>
            </a:r>
            <a:r>
              <a:rPr lang="zh-TW" altLang="zh-TW" sz="2800" dirty="0">
                <a:latin typeface="標楷體" pitchFamily="65" charset="-120"/>
                <a:ea typeface="標楷體" pitchFamily="65" charset="-120"/>
              </a:rPr>
              <a:t>以確認使用者身分。</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rPr>
              <a:t>要點五</a:t>
            </a:r>
            <a:endParaRPr lang="zh-TW" altLang="en-US" dirty="0"/>
          </a:p>
        </p:txBody>
      </p:sp>
      <p:sp>
        <p:nvSpPr>
          <p:cNvPr id="3" name="內容版面配置區 2"/>
          <p:cNvSpPr>
            <a:spLocks noGrp="1"/>
          </p:cNvSpPr>
          <p:nvPr>
            <p:ph idx="1"/>
          </p:nvPr>
        </p:nvSpPr>
        <p:spPr/>
        <p:txBody>
          <a:bodyPr>
            <a:normAutofit/>
          </a:bodyPr>
          <a:lstStyle/>
          <a:p>
            <a:pPr marL="0" indent="628650">
              <a:buNone/>
            </a:pPr>
            <a:r>
              <a:rPr lang="zh-TW" altLang="zh-TW" sz="2800" dirty="0">
                <a:latin typeface="標楷體" pitchFamily="65" charset="-120"/>
                <a:ea typeface="標楷體" pitchFamily="65" charset="-120"/>
              </a:rPr>
              <a:t>向各縣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小組申請</a:t>
            </a:r>
            <a:r>
              <a:rPr lang="zh-TW" altLang="zh-TW" sz="2800" b="1" u="sng" dirty="0">
                <a:solidFill>
                  <a:srgbClr val="FF0000"/>
                </a:solidFill>
                <a:latin typeface="標楷體" pitchFamily="65" charset="-120"/>
                <a:ea typeface="標楷體" pitchFamily="65" charset="-120"/>
              </a:rPr>
              <a:t>現職教師</a:t>
            </a:r>
            <a:r>
              <a:rPr lang="zh-TW" altLang="zh-TW" sz="2800" dirty="0">
                <a:latin typeface="標楷體" pitchFamily="65" charset="-120"/>
                <a:ea typeface="標楷體" pitchFamily="65" charset="-120"/>
              </a:rPr>
              <a:t>介聘之學校</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幼兒園</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教師，符合下列基本條件且具服務條件之一者，始得申請介聘。</a:t>
            </a:r>
            <a:endParaRPr lang="zh-TW" altLang="en-US" sz="28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要點五</a:t>
            </a:r>
            <a:endParaRPr lang="zh-TW" altLang="en-US" dirty="0">
              <a:latin typeface="標楷體" pitchFamily="65" charset="-120"/>
              <a:ea typeface="標楷體" pitchFamily="65" charset="-120"/>
            </a:endParaRPr>
          </a:p>
        </p:txBody>
      </p:sp>
      <p:sp>
        <p:nvSpPr>
          <p:cNvPr id="3" name="內容版面配置區 2"/>
          <p:cNvSpPr>
            <a:spLocks noGrp="1"/>
          </p:cNvSpPr>
          <p:nvPr>
            <p:ph idx="1"/>
          </p:nvPr>
        </p:nvSpPr>
        <p:spPr/>
        <p:txBody>
          <a:bodyPr>
            <a:normAutofit fontScale="70000" lnSpcReduction="20000"/>
          </a:bodyPr>
          <a:lstStyle/>
          <a:p>
            <a:pPr>
              <a:buNone/>
            </a:pPr>
            <a:r>
              <a:rPr lang="en-US" altLang="zh-TW" dirty="0">
                <a:latin typeface="標楷體" pitchFamily="65" charset="-120"/>
                <a:ea typeface="標楷體" pitchFamily="65" charset="-120"/>
              </a:rPr>
              <a:t>(</a:t>
            </a:r>
            <a:r>
              <a:rPr lang="zh-TW" altLang="zh-TW" dirty="0">
                <a:latin typeface="標楷體" pitchFamily="65" charset="-120"/>
                <a:ea typeface="標楷體" pitchFamily="65" charset="-120"/>
              </a:rPr>
              <a:t>一</a:t>
            </a:r>
            <a:r>
              <a:rPr lang="en-US" altLang="zh-TW" dirty="0">
                <a:latin typeface="標楷體" pitchFamily="65" charset="-120"/>
                <a:ea typeface="標楷體" pitchFamily="65" charset="-120"/>
              </a:rPr>
              <a:t>)</a:t>
            </a:r>
            <a:r>
              <a:rPr lang="zh-TW" altLang="zh-TW" dirty="0">
                <a:latin typeface="標楷體" pitchFamily="65" charset="-120"/>
                <a:ea typeface="標楷體" pitchFamily="65" charset="-120"/>
              </a:rPr>
              <a:t>基本條件：</a:t>
            </a:r>
            <a:r>
              <a:rPr lang="en-US" altLang="zh-TW" dirty="0">
                <a:latin typeface="標楷體" pitchFamily="65" charset="-120"/>
                <a:ea typeface="標楷體" pitchFamily="65" charset="-120"/>
              </a:rPr>
              <a:t>	</a:t>
            </a:r>
            <a:endParaRPr lang="zh-TW" altLang="zh-TW" dirty="0">
              <a:latin typeface="標楷體" pitchFamily="65" charset="-120"/>
              <a:ea typeface="標楷體" pitchFamily="65" charset="-120"/>
            </a:endParaRPr>
          </a:p>
          <a:p>
            <a:pPr marL="354013" indent="-354013">
              <a:buNone/>
            </a:pPr>
            <a:r>
              <a:rPr lang="en-US" altLang="zh-TW" dirty="0" smtClean="0">
                <a:latin typeface="標楷體" pitchFamily="65" charset="-120"/>
                <a:ea typeface="標楷體" pitchFamily="65" charset="-120"/>
              </a:rPr>
              <a:t> </a:t>
            </a:r>
            <a:r>
              <a:rPr lang="en-US" altLang="zh-TW" dirty="0">
                <a:latin typeface="標楷體" pitchFamily="65" charset="-120"/>
                <a:ea typeface="標楷體" pitchFamily="65" charset="-120"/>
              </a:rPr>
              <a:t>1.</a:t>
            </a:r>
            <a:r>
              <a:rPr lang="zh-TW" altLang="zh-TW" dirty="0">
                <a:latin typeface="標楷體" pitchFamily="65" charset="-120"/>
                <a:ea typeface="標楷體" pitchFamily="65" charset="-120"/>
              </a:rPr>
              <a:t>現任國民中小學暨幼兒園編制內合格教師，且無下列各款情事之ㄧ者：</a:t>
            </a:r>
          </a:p>
          <a:p>
            <a:pPr>
              <a:buNone/>
            </a:pP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a:t>
            </a:r>
            <a:r>
              <a:rPr lang="en-US" altLang="zh-TW" dirty="0">
                <a:latin typeface="標楷體" pitchFamily="65" charset="-120"/>
                <a:ea typeface="標楷體" pitchFamily="65" charset="-120"/>
              </a:rPr>
              <a:t>1)</a:t>
            </a:r>
            <a:r>
              <a:rPr lang="zh-TW" altLang="zh-TW" dirty="0">
                <a:latin typeface="標楷體" pitchFamily="65" charset="-120"/>
                <a:ea typeface="標楷體" pitchFamily="65" charset="-120"/>
                <a:hlinkClick r:id="rId2" action="ppaction://hlinksldjump"/>
              </a:rPr>
              <a:t>教師法第十四條</a:t>
            </a:r>
            <a:r>
              <a:rPr lang="zh-TW" altLang="zh-TW" dirty="0">
                <a:latin typeface="標楷體" pitchFamily="65" charset="-120"/>
                <a:ea typeface="標楷體" pitchFamily="65" charset="-120"/>
              </a:rPr>
              <a:t>第一項各款情事之一者</a:t>
            </a:r>
            <a:r>
              <a:rPr lang="zh-TW" altLang="zh-TW" dirty="0" smtClean="0">
                <a:latin typeface="標楷體" pitchFamily="65" charset="-120"/>
                <a:ea typeface="標楷體" pitchFamily="65" charset="-120"/>
              </a:rPr>
              <a:t>。</a:t>
            </a:r>
          </a:p>
          <a:p>
            <a:pPr>
              <a:buNone/>
            </a:pP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(2)</a:t>
            </a:r>
            <a:r>
              <a:rPr lang="zh-TW" altLang="zh-TW" dirty="0" smtClean="0">
                <a:latin typeface="標楷體" pitchFamily="65" charset="-120"/>
                <a:ea typeface="標楷體" pitchFamily="65" charset="-120"/>
              </a:rPr>
              <a:t>涉校園</a:t>
            </a:r>
            <a:r>
              <a:rPr lang="zh-TW" altLang="zh-TW" b="1" u="sng" dirty="0" smtClean="0">
                <a:solidFill>
                  <a:srgbClr val="FF0000"/>
                </a:solidFill>
                <a:latin typeface="標楷體" pitchFamily="65" charset="-120"/>
                <a:ea typeface="標楷體" pitchFamily="65" charset="-120"/>
              </a:rPr>
              <a:t>性侵害</a:t>
            </a:r>
            <a:r>
              <a:rPr lang="zh-TW" altLang="zh-TW" dirty="0" smtClean="0">
                <a:latin typeface="標楷體" pitchFamily="65" charset="-120"/>
                <a:ea typeface="標楷體" pitchFamily="65" charset="-120"/>
              </a:rPr>
              <a:t>、</a:t>
            </a:r>
            <a:r>
              <a:rPr lang="zh-TW" altLang="zh-TW" b="1" u="sng" dirty="0" smtClean="0">
                <a:solidFill>
                  <a:srgbClr val="FF0000"/>
                </a:solidFill>
                <a:latin typeface="標楷體" pitchFamily="65" charset="-120"/>
                <a:ea typeface="標楷體" pitchFamily="65" charset="-120"/>
              </a:rPr>
              <a:t>性騷擾</a:t>
            </a:r>
            <a:r>
              <a:rPr lang="zh-TW" altLang="zh-TW" dirty="0" smtClean="0">
                <a:latin typeface="標楷體" pitchFamily="65" charset="-120"/>
                <a:ea typeface="標楷體" pitchFamily="65" charset="-120"/>
              </a:rPr>
              <a:t>或</a:t>
            </a:r>
            <a:r>
              <a:rPr lang="zh-TW" altLang="zh-TW" b="1" u="sng" dirty="0" smtClean="0">
                <a:solidFill>
                  <a:srgbClr val="FF0000"/>
                </a:solidFill>
                <a:latin typeface="標楷體" pitchFamily="65" charset="-120"/>
                <a:ea typeface="標楷體" pitchFamily="65" charset="-120"/>
              </a:rPr>
              <a:t>性霸凌</a:t>
            </a:r>
            <a:r>
              <a:rPr lang="zh-TW" altLang="zh-TW" dirty="0" smtClean="0">
                <a:latin typeface="標楷體" pitchFamily="65" charset="-120"/>
                <a:ea typeface="標楷體" pitchFamily="65" charset="-120"/>
              </a:rPr>
              <a:t>事件，尚在調查階段者。</a:t>
            </a:r>
          </a:p>
          <a:p>
            <a:pPr>
              <a:buNone/>
            </a:pP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a:t>
            </a:r>
            <a:r>
              <a:rPr lang="en-US" altLang="zh-TW" dirty="0">
                <a:latin typeface="標楷體" pitchFamily="65" charset="-120"/>
                <a:ea typeface="標楷體" pitchFamily="65" charset="-120"/>
              </a:rPr>
              <a:t>3)</a:t>
            </a:r>
            <a:r>
              <a:rPr lang="zh-TW" altLang="zh-TW" dirty="0">
                <a:latin typeface="標楷體" pitchFamily="65" charset="-120"/>
                <a:ea typeface="標楷體" pitchFamily="65" charset="-120"/>
              </a:rPr>
              <a:t>已進入不適任教師處理流程</a:t>
            </a:r>
            <a:r>
              <a:rPr lang="zh-TW" altLang="zh-TW" dirty="0">
                <a:latin typeface="標楷體" pitchFamily="65" charset="-120"/>
                <a:ea typeface="標楷體" pitchFamily="65" charset="-120"/>
                <a:hlinkClick r:id="rId3" action="ppaction://hlinkfile"/>
              </a:rPr>
              <a:t>輔導期及評議期</a:t>
            </a:r>
            <a:r>
              <a:rPr lang="zh-TW" altLang="zh-TW" dirty="0">
                <a:latin typeface="標楷體" pitchFamily="65" charset="-120"/>
                <a:ea typeface="標楷體" pitchFamily="65" charset="-120"/>
              </a:rPr>
              <a:t>。</a:t>
            </a:r>
          </a:p>
          <a:p>
            <a:pPr marL="982663" indent="-982663">
              <a:buNone/>
            </a:pP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a:t>
            </a:r>
            <a:r>
              <a:rPr lang="en-US" altLang="zh-TW" dirty="0">
                <a:latin typeface="標楷體" pitchFamily="65" charset="-120"/>
                <a:ea typeface="標楷體" pitchFamily="65" charset="-120"/>
              </a:rPr>
              <a:t>4)</a:t>
            </a:r>
            <a:r>
              <a:rPr lang="zh-TW" altLang="zh-TW" b="1" u="sng" dirty="0">
                <a:solidFill>
                  <a:srgbClr val="FF0000"/>
                </a:solidFill>
                <a:latin typeface="標楷體" pitchFamily="65" charset="-120"/>
                <a:ea typeface="標楷體" pitchFamily="65" charset="-120"/>
              </a:rPr>
              <a:t>中華民國九十二年八月一日師資培育公費助學金及分發服務辦法修正施行後入學之公費學生，於義務服務期間。</a:t>
            </a:r>
          </a:p>
          <a:p>
            <a:pPr>
              <a:buNone/>
            </a:pPr>
            <a:r>
              <a:rPr lang="en-US" altLang="zh-TW" dirty="0" smtClean="0">
                <a:latin typeface="標楷體" pitchFamily="65" charset="-120"/>
                <a:ea typeface="標楷體" pitchFamily="65" charset="-120"/>
              </a:rPr>
              <a:t>2.</a:t>
            </a:r>
            <a:r>
              <a:rPr lang="zh-TW" altLang="zh-TW" dirty="0" smtClean="0">
                <a:latin typeface="標楷體" pitchFamily="65" charset="-120"/>
                <a:ea typeface="標楷體" pitchFamily="65" charset="-120"/>
              </a:rPr>
              <a:t>保送</a:t>
            </a:r>
            <a:r>
              <a:rPr lang="zh-TW" altLang="zh-TW" dirty="0">
                <a:latin typeface="標楷體" pitchFamily="65" charset="-120"/>
                <a:ea typeface="標楷體" pitchFamily="65" charset="-120"/>
              </a:rPr>
              <a:t>或保障入學之教師，在該地區已服務滿規定期限者。</a:t>
            </a:r>
          </a:p>
          <a:p>
            <a:pPr marL="265113" indent="-265113">
              <a:buNone/>
            </a:pPr>
            <a:r>
              <a:rPr lang="en-US" altLang="zh-TW" dirty="0">
                <a:latin typeface="標楷體" pitchFamily="65" charset="-120"/>
                <a:ea typeface="標楷體" pitchFamily="65" charset="-120"/>
              </a:rPr>
              <a:t>3.</a:t>
            </a:r>
            <a:r>
              <a:rPr lang="zh-TW" altLang="zh-TW" dirty="0">
                <a:latin typeface="標楷體" pitchFamily="65" charset="-120"/>
                <a:ea typeface="標楷體" pitchFamily="65" charset="-120"/>
              </a:rPr>
              <a:t>申請介聘至國立大學或國立教育大學附設實驗小學，應具有一般地區教師資格。</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tx1"/>
                </a:solidFill>
                <a:ea typeface="標楷體" pitchFamily="65" charset="-120"/>
                <a:hlinkClick r:id="rId2" action="ppaction://hlinkfile"/>
              </a:rPr>
              <a:t>教師法第十四條第一項各款條文</a:t>
            </a:r>
            <a:endParaRPr lang="zh-TW" altLang="en-US" dirty="0"/>
          </a:p>
        </p:txBody>
      </p:sp>
      <p:sp>
        <p:nvSpPr>
          <p:cNvPr id="3" name="內容版面配置區 2"/>
          <p:cNvSpPr>
            <a:spLocks noGrp="1"/>
          </p:cNvSpPr>
          <p:nvPr>
            <p:ph idx="1"/>
          </p:nvPr>
        </p:nvSpPr>
        <p:spPr>
          <a:xfrm>
            <a:off x="457200" y="1340768"/>
            <a:ext cx="8229600" cy="4785395"/>
          </a:xfrm>
        </p:spPr>
        <p:txBody>
          <a:bodyPr>
            <a:noAutofit/>
          </a:bodyPr>
          <a:lstStyle/>
          <a:p>
            <a:pPr marL="0" indent="628650">
              <a:lnSpc>
                <a:spcPct val="80000"/>
              </a:lnSpc>
              <a:buNone/>
            </a:pPr>
            <a:r>
              <a:rPr lang="zh-TW" altLang="en-US" sz="2400" dirty="0" smtClean="0">
                <a:latin typeface="標楷體" pitchFamily="65" charset="-120"/>
                <a:ea typeface="標楷體" pitchFamily="65" charset="-120"/>
              </a:rPr>
              <a:t>教師聘任後除有下列各款之一者外，不得解聘、停聘或不續聘：</a:t>
            </a:r>
          </a:p>
          <a:p>
            <a:pPr>
              <a:lnSpc>
                <a:spcPct val="80000"/>
              </a:lnSpc>
              <a:buNone/>
            </a:pPr>
            <a:r>
              <a:rPr lang="zh-TW" altLang="en-US" sz="2400" dirty="0" smtClean="0">
                <a:latin typeface="標楷體" pitchFamily="65" charset="-120"/>
                <a:ea typeface="標楷體" pitchFamily="65" charset="-120"/>
              </a:rPr>
              <a:t>一、受有期徒刑一年以上判決確定，未獲宣告緩刑。 </a:t>
            </a:r>
          </a:p>
          <a:p>
            <a:pPr marL="628650" indent="-628650">
              <a:lnSpc>
                <a:spcPct val="80000"/>
              </a:lnSpc>
              <a:buNone/>
            </a:pPr>
            <a:r>
              <a:rPr lang="zh-TW" altLang="en-US" sz="2400" dirty="0" smtClean="0">
                <a:latin typeface="標楷體" pitchFamily="65" charset="-120"/>
                <a:ea typeface="標楷體" pitchFamily="65" charset="-120"/>
              </a:rPr>
              <a:t>二、曾服公務，因貪污瀆職經有罪判決確定或通緝有案尚未結案。</a:t>
            </a:r>
          </a:p>
          <a:p>
            <a:pPr marL="628650" indent="-628650">
              <a:lnSpc>
                <a:spcPct val="80000"/>
              </a:lnSpc>
              <a:buNone/>
            </a:pPr>
            <a:r>
              <a:rPr lang="zh-TW" altLang="en-US" sz="2400" dirty="0">
                <a:latin typeface="標楷體" pitchFamily="65" charset="-120"/>
                <a:ea typeface="標楷體" pitchFamily="65" charset="-120"/>
              </a:rPr>
              <a:t>三、曾犯性侵害犯罪防治法</a:t>
            </a:r>
            <a:r>
              <a:rPr lang="zh-TW" altLang="en-US" sz="2400" dirty="0">
                <a:latin typeface="標楷體" pitchFamily="65" charset="-120"/>
                <a:ea typeface="標楷體" pitchFamily="65" charset="-120"/>
                <a:hlinkClick r:id="rId3" action="ppaction://hlinksldjump"/>
              </a:rPr>
              <a:t>第二條</a:t>
            </a:r>
            <a:r>
              <a:rPr lang="zh-TW" altLang="en-US" sz="2400" dirty="0">
                <a:latin typeface="標楷體" pitchFamily="65" charset="-120"/>
                <a:ea typeface="標楷體" pitchFamily="65" charset="-120"/>
              </a:rPr>
              <a:t>第一項所定之罪，經有罪判決確定。</a:t>
            </a:r>
          </a:p>
          <a:p>
            <a:pPr marL="628650" indent="-628650">
              <a:lnSpc>
                <a:spcPct val="80000"/>
              </a:lnSpc>
              <a:buNone/>
            </a:pPr>
            <a:r>
              <a:rPr lang="zh-TW" altLang="en-US" sz="2400" dirty="0">
                <a:latin typeface="標楷體" pitchFamily="65" charset="-120"/>
                <a:ea typeface="標楷體" pitchFamily="65" charset="-120"/>
              </a:rPr>
              <a:t>四、依法停止任用，或受休職處分尚未期滿，或因案停止職務，其原因尚未消滅。</a:t>
            </a:r>
          </a:p>
          <a:p>
            <a:pPr marL="628650" indent="-628650">
              <a:lnSpc>
                <a:spcPct val="80000"/>
              </a:lnSpc>
              <a:buNone/>
            </a:pPr>
            <a:r>
              <a:rPr lang="zh-TW" altLang="en-US" sz="2400" dirty="0">
                <a:latin typeface="標楷體" pitchFamily="65" charset="-120"/>
                <a:ea typeface="標楷體" pitchFamily="65" charset="-120"/>
              </a:rPr>
              <a:t>五、褫奪公權尚未復權。</a:t>
            </a:r>
          </a:p>
          <a:p>
            <a:pPr marL="628650" indent="-628650">
              <a:lnSpc>
                <a:spcPct val="80000"/>
              </a:lnSpc>
              <a:buNone/>
            </a:pPr>
            <a:r>
              <a:rPr lang="zh-TW" altLang="en-US" sz="2400" dirty="0">
                <a:latin typeface="標楷體" pitchFamily="65" charset="-120"/>
                <a:ea typeface="標楷體" pitchFamily="65" charset="-120"/>
              </a:rPr>
              <a:t>六、受監護或輔助宣告，尚未撤銷。</a:t>
            </a:r>
          </a:p>
          <a:p>
            <a:pPr marL="628650" indent="-628650">
              <a:lnSpc>
                <a:spcPct val="80000"/>
              </a:lnSpc>
              <a:buNone/>
            </a:pPr>
            <a:r>
              <a:rPr lang="zh-TW" altLang="en-US" sz="2400" dirty="0">
                <a:latin typeface="標楷體" pitchFamily="65" charset="-120"/>
                <a:ea typeface="標楷體" pitchFamily="65" charset="-120"/>
              </a:rPr>
              <a:t>七、經合格醫師證明有精神病尚未痊癒。</a:t>
            </a:r>
          </a:p>
          <a:p>
            <a:pPr marL="541338" indent="-541338">
              <a:lnSpc>
                <a:spcPct val="80000"/>
              </a:lnSpc>
              <a:buNone/>
            </a:pPr>
            <a:r>
              <a:rPr lang="zh-TW" altLang="en-US" sz="2400" dirty="0">
                <a:latin typeface="標楷體" pitchFamily="65" charset="-120"/>
                <a:ea typeface="標楷體" pitchFamily="65" charset="-120"/>
              </a:rPr>
              <a:t>八、經學校性別平等教育委員會或依法組成之相關委員會調查確認有性侵害行為屬實。</a:t>
            </a:r>
            <a:r>
              <a:rPr lang="zh-TW" altLang="en-US" sz="2400" dirty="0" smtClean="0">
                <a:latin typeface="標楷體" pitchFamily="65" charset="-120"/>
                <a:ea typeface="標楷體" pitchFamily="65" charset="-120"/>
              </a:rPr>
              <a:t> </a:t>
            </a:r>
            <a:br>
              <a:rPr lang="zh-TW" altLang="en-US" sz="2400" dirty="0" smtClean="0">
                <a:latin typeface="標楷體" pitchFamily="65" charset="-120"/>
                <a:ea typeface="標楷體" pitchFamily="65" charset="-120"/>
              </a:rPr>
            </a:br>
            <a:r>
              <a:rPr lang="zh-TW" altLang="en-US" sz="2400" dirty="0" smtClean="0"/>
              <a:t>　　</a:t>
            </a:r>
            <a:endParaRPr lang="zh-TW" alt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C7EDC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842</TotalTime>
  <Words>4211</Words>
  <Application>Microsoft Office PowerPoint</Application>
  <PresentationFormat>如螢幕大小 (4:3)</PresentationFormat>
  <Paragraphs>191</Paragraphs>
  <Slides>48</Slides>
  <Notes>0</Notes>
  <HiddenSlides>0</HiddenSlides>
  <MMClips>0</MMClips>
  <ScaleCrop>false</ScaleCrop>
  <HeadingPairs>
    <vt:vector size="4" baseType="variant">
      <vt:variant>
        <vt:lpstr>佈景主題</vt:lpstr>
      </vt:variant>
      <vt:variant>
        <vt:i4>1</vt:i4>
      </vt:variant>
      <vt:variant>
        <vt:lpstr>投影片標題</vt:lpstr>
      </vt:variant>
      <vt:variant>
        <vt:i4>48</vt:i4>
      </vt:variant>
    </vt:vector>
  </HeadingPairs>
  <TitlesOfParts>
    <vt:vector size="49" baseType="lpstr">
      <vt:lpstr>Office 佈景主題</vt:lpstr>
      <vt:lpstr>花蓮縣政府教育處  105年縣外介聘作業說明會</vt:lpstr>
      <vt:lpstr>課程大綱</vt:lpstr>
      <vt:lpstr>法令依據</vt:lpstr>
      <vt:lpstr>投影片 4</vt:lpstr>
      <vt:lpstr>要點二</vt:lpstr>
      <vt:lpstr>要點四</vt:lpstr>
      <vt:lpstr>要點五</vt:lpstr>
      <vt:lpstr>要點五</vt:lpstr>
      <vt:lpstr>教師法第十四條第一項各款條文</vt:lpstr>
      <vt:lpstr>教師法第十四條第一項各款條文</vt:lpstr>
      <vt:lpstr>性侵害犯罪防治法第2條</vt:lpstr>
      <vt:lpstr>要點五</vt:lpstr>
      <vt:lpstr>要點六</vt:lpstr>
      <vt:lpstr>要點七</vt:lpstr>
      <vt:lpstr>要點八</vt:lpstr>
      <vt:lpstr>要點八 (申請介聘應備文件)</vt:lpstr>
      <vt:lpstr>要點八</vt:lpstr>
      <vt:lpstr>要點八</vt:lpstr>
      <vt:lpstr>要點八</vt:lpstr>
      <vt:lpstr>要點九</vt:lpstr>
      <vt:lpstr>要點十一</vt:lpstr>
      <vt:lpstr>要點十二</vt:lpstr>
      <vt:lpstr>要點十三</vt:lpstr>
      <vt:lpstr>要點十四</vt:lpstr>
      <vt:lpstr>要點十五</vt:lpstr>
      <vt:lpstr>要點十六</vt:lpstr>
      <vt:lpstr>要點十九</vt:lpstr>
      <vt:lpstr>實務作業</vt:lpstr>
      <vt:lpstr>重要期程</vt:lpstr>
      <vt:lpstr>重要期程</vt:lpstr>
      <vt:lpstr>重要期程</vt:lpstr>
      <vt:lpstr>重要期程</vt:lpstr>
      <vt:lpstr>重要期程</vt:lpstr>
      <vt:lpstr>重要期程</vt:lpstr>
      <vt:lpstr>重要期程</vt:lpstr>
      <vt:lpstr>積分審查</vt:lpstr>
      <vt:lpstr>積分審查</vt:lpstr>
      <vt:lpstr>年資積分</vt:lpstr>
      <vt:lpstr>積分審查</vt:lpstr>
      <vt:lpstr>積分審查</vt:lpstr>
      <vt:lpstr>積分審查</vt:lpstr>
      <vt:lpstr>積分審查</vt:lpstr>
      <vt:lpstr>積分審查</vt:lpstr>
      <vt:lpstr>積分審查</vt:lpstr>
      <vt:lpstr>注意事項</vt:lpstr>
      <vt:lpstr>投影片 46</vt:lpstr>
      <vt:lpstr>國民中小學校長主任教師甄選儲訓遷調及介聘辦法部分條文修正條文</vt:lpstr>
      <vt:lpstr>投影片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花蓮縣政府教育處  104年縣外介聘作業說明會</dc:title>
  <dc:creator>user</dc:creator>
  <cp:lastModifiedBy>user</cp:lastModifiedBy>
  <cp:revision>83</cp:revision>
  <dcterms:created xsi:type="dcterms:W3CDTF">2015-04-10T02:32:58Z</dcterms:created>
  <dcterms:modified xsi:type="dcterms:W3CDTF">2016-04-20T07:35:50Z</dcterms:modified>
</cp:coreProperties>
</file>