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4" r:id="rId1"/>
  </p:sldMasterIdLst>
  <p:sldIdLst>
    <p:sldId id="256" r:id="rId2"/>
    <p:sldId id="257" r:id="rId3"/>
    <p:sldId id="258" r:id="rId4"/>
    <p:sldId id="259" r:id="rId5"/>
    <p:sldId id="260" r:id="rId6"/>
    <p:sldId id="261" r:id="rId7"/>
    <p:sldId id="262" r:id="rId8"/>
    <p:sldId id="306" r:id="rId9"/>
    <p:sldId id="310" r:id="rId10"/>
    <p:sldId id="264" r:id="rId11"/>
    <p:sldId id="265" r:id="rId12"/>
    <p:sldId id="266" r:id="rId13"/>
    <p:sldId id="309" r:id="rId14"/>
    <p:sldId id="316" r:id="rId15"/>
    <p:sldId id="311" r:id="rId16"/>
    <p:sldId id="287" r:id="rId17"/>
    <p:sldId id="312" r:id="rId18"/>
    <p:sldId id="313" r:id="rId19"/>
    <p:sldId id="268" r:id="rId20"/>
    <p:sldId id="269" r:id="rId21"/>
    <p:sldId id="270" r:id="rId22"/>
    <p:sldId id="271" r:id="rId23"/>
    <p:sldId id="314" r:id="rId24"/>
    <p:sldId id="272" r:id="rId25"/>
    <p:sldId id="315" r:id="rId26"/>
    <p:sldId id="273" r:id="rId27"/>
    <p:sldId id="279" r:id="rId28"/>
    <p:sldId id="280" r:id="rId29"/>
    <p:sldId id="282" r:id="rId30"/>
    <p:sldId id="281" r:id="rId31"/>
    <p:sldId id="283" r:id="rId32"/>
    <p:sldId id="284" r:id="rId33"/>
    <p:sldId id="285" r:id="rId34"/>
    <p:sldId id="286" r:id="rId35"/>
    <p:sldId id="288" r:id="rId36"/>
    <p:sldId id="289" r:id="rId37"/>
    <p:sldId id="303" r:id="rId38"/>
    <p:sldId id="290" r:id="rId39"/>
    <p:sldId id="291" r:id="rId40"/>
    <p:sldId id="292" r:id="rId41"/>
    <p:sldId id="293" r:id="rId42"/>
    <p:sldId id="294" r:id="rId43"/>
    <p:sldId id="295" r:id="rId44"/>
    <p:sldId id="296" r:id="rId45"/>
    <p:sldId id="304" r:id="rId46"/>
    <p:sldId id="297" r:id="rId4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2018/4/19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1139B992-9EB6-4BE5-9ACA-46B505B837B9}"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0699A4-D368-42EA-8A24-F9B1FC45EACD}" type="datetimeFigureOut">
              <a:rPr lang="zh-TW" altLang="en-US" smtClean="0"/>
              <a:pPr/>
              <a:t>2018/4/19</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39B992-9EB6-4BE5-9ACA-46B505B837B9}" type="slidenum">
              <a:rPr lang="zh-TW" altLang="en-US" smtClean="0"/>
              <a:pPr/>
              <a:t>‹#›</a:t>
            </a:fld>
            <a:endParaRPr lang="zh-TW" altLang="en-US"/>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hyperlink" Target="&#25945;&#24107;&#27861;.doc"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6law.idv.tw/6law/law/&#24615;&#21029;&#24179;&#31561;&#25945;&#32946;&#27861;.htm" TargetMode="External"/><Relationship Id="rId2" Type="http://schemas.openxmlformats.org/officeDocument/2006/relationships/hyperlink" Target="&#25945;&#24107;&#27861;.doc" TargetMode="External"/><Relationship Id="rId1" Type="http://schemas.openxmlformats.org/officeDocument/2006/relationships/slideLayout" Target="../slideLayouts/slideLayout2.xml"/><Relationship Id="rId4" Type="http://schemas.openxmlformats.org/officeDocument/2006/relationships/slide" Target="slide8.xml"/></Relationships>
</file>

<file path=ppt/slides/_rels/slide1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26085;&#31243;&#34920;.pdf" TargetMode="External"/><Relationship Id="rId2" Type="http://schemas.openxmlformats.org/officeDocument/2006/relationships/hyperlink" Target="&#20316;&#26989;&#35201;&#40670;-&#20462;&#27491;1010315.pd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smtClean="0">
                <a:ea typeface="標楷體" pitchFamily="65" charset="-120"/>
              </a:rPr>
              <a:t>花蓮縣政府教育處</a:t>
            </a:r>
            <a:br>
              <a:rPr lang="zh-TW" altLang="en-US" sz="5400" dirty="0" smtClean="0">
                <a:ea typeface="標楷體" pitchFamily="65" charset="-120"/>
              </a:rPr>
            </a:br>
            <a:r>
              <a:rPr lang="zh-TW" altLang="en-US" sz="5400" smtClean="0">
                <a:ea typeface="標楷體" pitchFamily="65" charset="-120"/>
              </a:rPr>
              <a:t> </a:t>
            </a:r>
            <a:r>
              <a:rPr lang="en-US" altLang="zh-TW" smtClean="0">
                <a:latin typeface="標楷體" pitchFamily="65" charset="-120"/>
                <a:ea typeface="標楷體" pitchFamily="65" charset="-120"/>
              </a:rPr>
              <a:t>107</a:t>
            </a:r>
            <a:r>
              <a:rPr lang="zh-TW" altLang="en-US" smtClean="0">
                <a:latin typeface="標楷體" pitchFamily="65" charset="-120"/>
                <a:ea typeface="標楷體" pitchFamily="65" charset="-120"/>
              </a:rPr>
              <a:t>年</a:t>
            </a:r>
            <a:r>
              <a:rPr lang="zh-TW" altLang="en-US" dirty="0" smtClean="0">
                <a:latin typeface="標楷體" pitchFamily="65" charset="-120"/>
                <a:ea typeface="標楷體" pitchFamily="65" charset="-120"/>
              </a:rPr>
              <a:t>縣外介聘作業說明會</a:t>
            </a:r>
            <a:endParaRPr lang="zh-TW" altLang="en-US" dirty="0"/>
          </a:p>
        </p:txBody>
      </p:sp>
      <p:sp>
        <p:nvSpPr>
          <p:cNvPr id="3" name="副標題 2"/>
          <p:cNvSpPr>
            <a:spLocks noGrp="1"/>
          </p:cNvSpPr>
          <p:nvPr>
            <p:ph type="subTitle" idx="1"/>
          </p:nvPr>
        </p:nvSpPr>
        <p:spPr/>
        <p:txBody>
          <a:bodyPr/>
          <a:lstStyle/>
          <a:p>
            <a:r>
              <a:rPr lang="zh-TW" altLang="en-US" dirty="0" smtClean="0">
                <a:solidFill>
                  <a:schemeClr val="tx1"/>
                </a:solidFill>
                <a:latin typeface="標楷體" pitchFamily="65" charset="-120"/>
                <a:ea typeface="標楷體" pitchFamily="65" charset="-120"/>
              </a:rPr>
              <a:t>國風國中人事主任 林貴榮</a:t>
            </a:r>
            <a:endParaRPr lang="zh-TW" altLang="en-US" dirty="0">
              <a:solidFill>
                <a:schemeClr val="tx1"/>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dirty="0" smtClean="0">
                <a:solidFill>
                  <a:schemeClr val="tx1"/>
                </a:solidFill>
                <a:ea typeface="標楷體" pitchFamily="65" charset="-120"/>
                <a:hlinkClick r:id="rId2" action="ppaction://hlinkfile"/>
              </a:rPr>
              <a:t>教師法第十四條第一項各款條文</a:t>
            </a:r>
            <a:endParaRPr lang="zh-TW" altLang="en-US" dirty="0"/>
          </a:p>
        </p:txBody>
      </p:sp>
      <p:sp>
        <p:nvSpPr>
          <p:cNvPr id="3" name="內容版面配置區 2"/>
          <p:cNvSpPr>
            <a:spLocks noGrp="1"/>
          </p:cNvSpPr>
          <p:nvPr>
            <p:ph idx="1"/>
          </p:nvPr>
        </p:nvSpPr>
        <p:spPr>
          <a:xfrm>
            <a:off x="457200" y="1484784"/>
            <a:ext cx="8229600" cy="4641379"/>
          </a:xfrm>
        </p:spPr>
        <p:txBody>
          <a:bodyPr>
            <a:noAutofit/>
          </a:bodyPr>
          <a:lstStyle/>
          <a:p>
            <a:pPr marL="0" indent="0">
              <a:lnSpc>
                <a:spcPct val="80000"/>
              </a:lnSpc>
              <a:buNone/>
            </a:pPr>
            <a:r>
              <a:rPr lang="zh-TW" altLang="en-US" sz="2400" dirty="0" smtClean="0">
                <a:latin typeface="標楷體" pitchFamily="65" charset="-120"/>
                <a:ea typeface="標楷體" pitchFamily="65" charset="-120"/>
              </a:rPr>
              <a:t>教師聘任後除有下列各款之一者外，不得解聘、停聘或不續聘：</a:t>
            </a:r>
          </a:p>
          <a:p>
            <a:pPr>
              <a:lnSpc>
                <a:spcPct val="80000"/>
              </a:lnSpc>
              <a:buNone/>
            </a:pPr>
            <a:r>
              <a:rPr lang="zh-TW" altLang="en-US" sz="2400" dirty="0" smtClean="0">
                <a:latin typeface="標楷體" pitchFamily="65" charset="-120"/>
                <a:ea typeface="標楷體" pitchFamily="65" charset="-120"/>
              </a:rPr>
              <a:t>一、受有期徒刑一年以上判決確定，未獲宣告緩刑。 </a:t>
            </a:r>
          </a:p>
          <a:p>
            <a:pPr marL="628650" indent="-628650">
              <a:lnSpc>
                <a:spcPct val="80000"/>
              </a:lnSpc>
              <a:buNone/>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a:lnSpc>
                <a:spcPct val="80000"/>
              </a:lnSpc>
              <a:buNone/>
            </a:pPr>
            <a:r>
              <a:rPr lang="zh-TW" altLang="en-US" sz="2400" dirty="0">
                <a:latin typeface="標楷體" pitchFamily="65" charset="-120"/>
                <a:ea typeface="標楷體" pitchFamily="65" charset="-120"/>
              </a:rPr>
              <a:t>三、曾犯性侵害犯罪防治法</a:t>
            </a:r>
            <a:r>
              <a:rPr lang="zh-TW" altLang="en-US" sz="2400" dirty="0">
                <a:latin typeface="標楷體" pitchFamily="65" charset="-120"/>
                <a:ea typeface="標楷體" pitchFamily="65" charset="-120"/>
                <a:hlinkClick r:id="rId3" action="ppaction://hlinksldjump"/>
              </a:rPr>
              <a:t>第二條</a:t>
            </a:r>
            <a:r>
              <a:rPr lang="zh-TW" altLang="en-US" sz="2400" dirty="0">
                <a:latin typeface="標楷體" pitchFamily="65" charset="-120"/>
                <a:ea typeface="標楷體" pitchFamily="65" charset="-120"/>
              </a:rPr>
              <a:t>第一項所定之罪，經有罪判決確定。</a:t>
            </a:r>
          </a:p>
          <a:p>
            <a:pPr marL="628650" indent="-628650">
              <a:lnSpc>
                <a:spcPct val="80000"/>
              </a:lnSpc>
              <a:buNone/>
            </a:pPr>
            <a:r>
              <a:rPr lang="zh-TW" altLang="en-US" sz="2400" dirty="0">
                <a:latin typeface="標楷體" pitchFamily="65" charset="-120"/>
                <a:ea typeface="標楷體" pitchFamily="65" charset="-120"/>
              </a:rPr>
              <a:t>四、依法停止任用，或受休職處分尚未期滿，或因案停止職務，其原因尚未消滅。</a:t>
            </a:r>
          </a:p>
          <a:p>
            <a:pPr marL="628650" indent="-628650">
              <a:lnSpc>
                <a:spcPct val="80000"/>
              </a:lnSpc>
              <a:buNone/>
            </a:pPr>
            <a:r>
              <a:rPr lang="zh-TW" altLang="en-US" sz="2400" dirty="0">
                <a:latin typeface="標楷體" pitchFamily="65" charset="-120"/>
                <a:ea typeface="標楷體" pitchFamily="65" charset="-120"/>
              </a:rPr>
              <a:t>五、褫奪公權尚未復權。</a:t>
            </a:r>
          </a:p>
          <a:p>
            <a:pPr marL="628650" indent="-628650">
              <a:lnSpc>
                <a:spcPct val="80000"/>
              </a:lnSpc>
              <a:buNone/>
            </a:pPr>
            <a:r>
              <a:rPr lang="zh-TW" altLang="en-US" sz="2400" dirty="0">
                <a:latin typeface="標楷體" pitchFamily="65" charset="-120"/>
                <a:ea typeface="標楷體" pitchFamily="65" charset="-120"/>
              </a:rPr>
              <a:t>六、受監護或輔助宣告，尚未撤銷。</a:t>
            </a:r>
          </a:p>
          <a:p>
            <a:pPr marL="628650" indent="-628650">
              <a:lnSpc>
                <a:spcPct val="80000"/>
              </a:lnSpc>
              <a:buNone/>
            </a:pPr>
            <a:r>
              <a:rPr lang="zh-TW" altLang="en-US" sz="2400" dirty="0">
                <a:latin typeface="標楷體" pitchFamily="65" charset="-120"/>
                <a:ea typeface="標楷體" pitchFamily="65" charset="-120"/>
              </a:rPr>
              <a:t>七、經合格醫師證明有精神病尚未痊癒。</a:t>
            </a:r>
          </a:p>
          <a:p>
            <a:pPr marL="541338" indent="-541338">
              <a:lnSpc>
                <a:spcPct val="80000"/>
              </a:lnSpc>
              <a:buNone/>
            </a:pPr>
            <a:r>
              <a:rPr lang="zh-TW" altLang="en-US" sz="2400" dirty="0">
                <a:latin typeface="標楷體" pitchFamily="65" charset="-120"/>
                <a:ea typeface="標楷體" pitchFamily="65" charset="-120"/>
              </a:rPr>
              <a:t>八、經學校性別平等教育委員會或依法組成之相關委員會調查確認有性侵害行為屬實。</a:t>
            </a:r>
            <a:r>
              <a:rPr lang="zh-TW" altLang="en-US" sz="2400" dirty="0" smtClean="0">
                <a:latin typeface="標楷體" pitchFamily="65" charset="-120"/>
                <a:ea typeface="標楷體" pitchFamily="65" charset="-120"/>
              </a:rPr>
              <a:t> </a:t>
            </a:r>
            <a:br>
              <a:rPr lang="zh-TW" altLang="en-US" sz="2400" dirty="0" smtClean="0">
                <a:latin typeface="標楷體" pitchFamily="65" charset="-120"/>
                <a:ea typeface="標楷體" pitchFamily="65" charset="-120"/>
              </a:rPr>
            </a:br>
            <a:r>
              <a:rPr lang="zh-TW" altLang="en-US" sz="2400" dirty="0" smtClean="0"/>
              <a:t>　　</a:t>
            </a:r>
            <a:endParaRPr lang="zh-TW" alt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solidFill>
                  <a:schemeClr val="tx1"/>
                </a:solidFill>
                <a:ea typeface="標楷體" pitchFamily="65" charset="-120"/>
                <a:hlinkClick r:id="rId2" action="ppaction://hlinkfile"/>
              </a:rPr>
              <a:t>教師法第十四條第一項各款條文</a:t>
            </a:r>
            <a:endParaRPr lang="zh-TW" altLang="en-US" dirty="0"/>
          </a:p>
        </p:txBody>
      </p:sp>
      <p:sp>
        <p:nvSpPr>
          <p:cNvPr id="3" name="內容版面配置區 2"/>
          <p:cNvSpPr>
            <a:spLocks noGrp="1"/>
          </p:cNvSpPr>
          <p:nvPr>
            <p:ph idx="1"/>
          </p:nvPr>
        </p:nvSpPr>
        <p:spPr/>
        <p:txBody>
          <a:bodyPr>
            <a:normAutofit/>
          </a:bodyPr>
          <a:lstStyle/>
          <a:p>
            <a:pPr marL="628650" indent="-628650">
              <a:lnSpc>
                <a:spcPct val="80000"/>
              </a:lnSpc>
              <a:buNone/>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nSpc>
                <a:spcPct val="80000"/>
              </a:lnSpc>
              <a:buNone/>
            </a:pPr>
            <a:r>
              <a:rPr lang="zh-TW" altLang="en-US" sz="2400" dirty="0" smtClean="0">
                <a:latin typeface="標楷體" pitchFamily="65" charset="-120"/>
                <a:ea typeface="標楷體" pitchFamily="65" charset="-120"/>
              </a:rPr>
              <a:t>十、知悉服務學校發生疑似校園性侵害事件，未依</a:t>
            </a:r>
            <a:r>
              <a:rPr lang="zh-TW" altLang="en-US" sz="2400" b="1" dirty="0" smtClean="0">
                <a:solidFill>
                  <a:srgbClr val="FF0000"/>
                </a:solidFill>
                <a:latin typeface="標楷體" pitchFamily="65" charset="-120"/>
                <a:ea typeface="標楷體" pitchFamily="65" charset="-120"/>
                <a:hlinkClick r:id="rId3"/>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a:lnSpc>
                <a:spcPct val="80000"/>
              </a:lnSpc>
              <a:buNone/>
            </a:pPr>
            <a:r>
              <a:rPr lang="zh-TW" altLang="en-US" sz="2400" dirty="0" smtClean="0">
                <a:latin typeface="標楷體" pitchFamily="65" charset="-120"/>
                <a:ea typeface="標楷體" pitchFamily="65" charset="-120"/>
              </a:rPr>
              <a:t>十一、偽造、變造或湮滅他人所犯校園毒品危害事件之證據，經有關機關查證屬實。</a:t>
            </a:r>
          </a:p>
          <a:p>
            <a:pPr>
              <a:lnSpc>
                <a:spcPct val="80000"/>
              </a:lnSpc>
              <a:buNone/>
            </a:pPr>
            <a:r>
              <a:rPr lang="zh-TW" altLang="en-US" sz="2400" dirty="0" smtClean="0">
                <a:latin typeface="標楷體" pitchFamily="65" charset="-120"/>
                <a:ea typeface="標楷體" pitchFamily="65" charset="-120"/>
              </a:rPr>
              <a:t>十二、體罰或霸凌學生，造成其身心嚴重侵害。</a:t>
            </a:r>
          </a:p>
          <a:p>
            <a:pPr>
              <a:lnSpc>
                <a:spcPct val="80000"/>
              </a:lnSpc>
              <a:buNone/>
            </a:pPr>
            <a:r>
              <a:rPr lang="zh-TW" altLang="en-US" sz="2400" dirty="0" smtClean="0">
                <a:latin typeface="標楷體" pitchFamily="65" charset="-120"/>
                <a:ea typeface="標楷體" pitchFamily="65" charset="-120"/>
              </a:rPr>
              <a:t>十三、行為違反相關法令，經有關機關查證屬實。</a:t>
            </a:r>
          </a:p>
          <a:p>
            <a:pPr marL="717550" indent="-717550">
              <a:lnSpc>
                <a:spcPct val="80000"/>
              </a:lnSpc>
              <a:buNone/>
            </a:pPr>
            <a:r>
              <a:rPr lang="zh-TW" altLang="en-US" sz="2400" dirty="0" smtClean="0">
                <a:latin typeface="標楷體" pitchFamily="65" charset="-120"/>
                <a:ea typeface="標楷體" pitchFamily="65" charset="-120"/>
                <a:hlinkClick r:id="rId4" action="ppaction://hlinksldjump"/>
              </a:rPr>
              <a:t>十四</a:t>
            </a:r>
            <a:r>
              <a:rPr lang="zh-TW" altLang="en-US" sz="2400" dirty="0" smtClean="0">
                <a:latin typeface="標楷體" pitchFamily="65" charset="-120"/>
                <a:ea typeface="標楷體" pitchFamily="65" charset="-120"/>
              </a:rPr>
              <a:t>、教學不力或不能勝任工作有具體事實；或違反聘約情節重大。</a:t>
            </a:r>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hlink"/>
                </a:solidFill>
                <a:latin typeface="標楷體" pitchFamily="65" charset="-120"/>
                <a:ea typeface="標楷體" pitchFamily="65" charset="-120"/>
              </a:rPr>
              <a:t>性侵害犯罪防治法第</a:t>
            </a:r>
            <a:r>
              <a:rPr lang="en-US" altLang="zh-TW" dirty="0" smtClean="0">
                <a:solidFill>
                  <a:schemeClr val="hlink"/>
                </a:solidFill>
                <a:latin typeface="標楷體" pitchFamily="65" charset="-120"/>
                <a:ea typeface="標楷體" pitchFamily="65" charset="-120"/>
              </a:rPr>
              <a:t>2</a:t>
            </a:r>
            <a:r>
              <a:rPr lang="zh-TW" altLang="en-US" dirty="0" smtClean="0">
                <a:solidFill>
                  <a:schemeClr val="hlink"/>
                </a:solidFill>
                <a:latin typeface="標楷體" pitchFamily="65" charset="-120"/>
                <a:ea typeface="標楷體" pitchFamily="65" charset="-120"/>
              </a:rPr>
              <a:t>條</a:t>
            </a:r>
            <a:endParaRPr lang="zh-TW" altLang="en-US" dirty="0"/>
          </a:p>
        </p:txBody>
      </p:sp>
      <p:sp>
        <p:nvSpPr>
          <p:cNvPr id="3" name="內容版面配置區 2"/>
          <p:cNvSpPr>
            <a:spLocks noGrp="1"/>
          </p:cNvSpPr>
          <p:nvPr>
            <p:ph idx="1"/>
          </p:nvPr>
        </p:nvSpPr>
        <p:spPr/>
        <p:txBody>
          <a:bodyPr>
            <a:normAutofit fontScale="92500"/>
          </a:bodyPr>
          <a:lstStyle/>
          <a:p>
            <a:pPr marL="0" indent="452438">
              <a:buNone/>
              <a:tabLst>
                <a:tab pos="717550" algn="l"/>
              </a:tabLst>
            </a:pPr>
            <a:r>
              <a:rPr lang="zh-TW" altLang="en-US" dirty="0" smtClean="0">
                <a:latin typeface="標楷體" pitchFamily="65" charset="-120"/>
                <a:ea typeface="標楷體" pitchFamily="65" charset="-120"/>
              </a:rPr>
              <a:t>本法所稱性侵害犯罪，係指觸犯刑法</a:t>
            </a:r>
            <a:r>
              <a:rPr lang="zh-TW" altLang="en-US" u="sng" dirty="0" smtClean="0">
                <a:solidFill>
                  <a:srgbClr val="FF3300"/>
                </a:solidFill>
                <a:latin typeface="標楷體" pitchFamily="65" charset="-120"/>
                <a:ea typeface="標楷體" pitchFamily="65" charset="-120"/>
              </a:rPr>
              <a:t>第</a:t>
            </a:r>
            <a:r>
              <a:rPr lang="en-US" altLang="zh-TW" u="sng" dirty="0" smtClean="0">
                <a:solidFill>
                  <a:srgbClr val="FF3300"/>
                </a:solidFill>
                <a:latin typeface="標楷體" pitchFamily="65" charset="-120"/>
                <a:ea typeface="標楷體" pitchFamily="65" charset="-120"/>
              </a:rPr>
              <a:t>221</a:t>
            </a:r>
            <a:r>
              <a:rPr lang="zh-TW" altLang="en-US" u="sng" dirty="0" smtClean="0">
                <a:solidFill>
                  <a:srgbClr val="FF3300"/>
                </a:solidFill>
                <a:latin typeface="標楷體" pitchFamily="65" charset="-120"/>
                <a:ea typeface="標楷體" pitchFamily="65" charset="-120"/>
              </a:rPr>
              <a:t>條至第</a:t>
            </a:r>
            <a:r>
              <a:rPr lang="en-US" altLang="zh-TW" u="sng" dirty="0" smtClean="0">
                <a:solidFill>
                  <a:srgbClr val="FF3300"/>
                </a:solidFill>
                <a:latin typeface="標楷體" pitchFamily="65" charset="-120"/>
                <a:ea typeface="標楷體" pitchFamily="65" charset="-120"/>
              </a:rPr>
              <a:t>227</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228</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229</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332</a:t>
            </a:r>
            <a:r>
              <a:rPr lang="zh-TW" altLang="en-US" u="sng" dirty="0" smtClean="0">
                <a:solidFill>
                  <a:srgbClr val="FF3300"/>
                </a:solidFill>
                <a:latin typeface="標楷體" pitchFamily="65" charset="-120"/>
                <a:ea typeface="標楷體" pitchFamily="65" charset="-120"/>
              </a:rPr>
              <a:t>條第二項第二款、第</a:t>
            </a:r>
            <a:r>
              <a:rPr lang="en-US" altLang="zh-TW" u="sng" dirty="0" smtClean="0">
                <a:solidFill>
                  <a:srgbClr val="FF3300"/>
                </a:solidFill>
                <a:latin typeface="標楷體" pitchFamily="65" charset="-120"/>
                <a:ea typeface="標楷體" pitchFamily="65" charset="-120"/>
              </a:rPr>
              <a:t>334</a:t>
            </a:r>
            <a:r>
              <a:rPr lang="zh-TW" altLang="en-US" u="sng" dirty="0" smtClean="0">
                <a:solidFill>
                  <a:srgbClr val="FF3300"/>
                </a:solidFill>
                <a:latin typeface="標楷體" pitchFamily="65" charset="-120"/>
                <a:ea typeface="標楷體" pitchFamily="65" charset="-120"/>
              </a:rPr>
              <a:t>條第二款、第</a:t>
            </a:r>
            <a:r>
              <a:rPr lang="en-US" altLang="zh-TW" u="sng" dirty="0" smtClean="0">
                <a:solidFill>
                  <a:srgbClr val="FF3300"/>
                </a:solidFill>
                <a:latin typeface="標楷體" pitchFamily="65" charset="-120"/>
                <a:ea typeface="標楷體" pitchFamily="65" charset="-120"/>
              </a:rPr>
              <a:t>348</a:t>
            </a:r>
            <a:r>
              <a:rPr lang="zh-TW" altLang="en-US" u="sng" dirty="0" smtClean="0">
                <a:solidFill>
                  <a:srgbClr val="FF3300"/>
                </a:solidFill>
                <a:latin typeface="標楷體" pitchFamily="65" charset="-120"/>
                <a:ea typeface="標楷體" pitchFamily="65" charset="-120"/>
              </a:rPr>
              <a:t>條第二項第一款及其特別法之罪</a:t>
            </a:r>
            <a:r>
              <a:rPr lang="zh-TW" altLang="en-US" dirty="0" smtClean="0">
                <a:solidFill>
                  <a:srgbClr val="FF3300"/>
                </a:solidFill>
                <a:latin typeface="標楷體" pitchFamily="65" charset="-120"/>
                <a:ea typeface="標楷體" pitchFamily="65" charset="-120"/>
              </a:rPr>
              <a:t>。</a:t>
            </a:r>
            <a:r>
              <a:rPr lang="zh-TW" altLang="en-US" u="sng" dirty="0" smtClean="0">
                <a:solidFill>
                  <a:srgbClr val="FF3300"/>
                </a:solidFill>
                <a:latin typeface="標楷體" pitchFamily="65" charset="-120"/>
                <a:ea typeface="標楷體" pitchFamily="65" charset="-120"/>
              </a:rPr>
              <a:t> </a:t>
            </a:r>
            <a:br>
              <a:rPr lang="zh-TW" altLang="en-US" u="sng" dirty="0" smtClean="0">
                <a:solidFill>
                  <a:srgbClr val="FF3300"/>
                </a:solidFill>
                <a:latin typeface="標楷體" pitchFamily="65" charset="-120"/>
                <a:ea typeface="標楷體" pitchFamily="65" charset="-120"/>
              </a:rPr>
            </a:br>
            <a:r>
              <a:rPr lang="zh-TW" altLang="en-US" dirty="0" smtClean="0">
                <a:latin typeface="標楷體" pitchFamily="65" charset="-120"/>
                <a:ea typeface="標楷體" pitchFamily="65" charset="-120"/>
              </a:rPr>
              <a:t>　本法所稱加害人，係指觸犯前項各罪經判決有罪確定之人。 </a:t>
            </a:r>
            <a:endParaRPr lang="en-US" altLang="zh-TW" dirty="0" smtClean="0">
              <a:latin typeface="標楷體" pitchFamily="65" charset="-120"/>
              <a:ea typeface="標楷體" pitchFamily="65" charset="-120"/>
            </a:endParaRPr>
          </a:p>
          <a:p>
            <a:pPr marL="0" indent="0">
              <a:buNone/>
            </a:pPr>
            <a:r>
              <a:rPr lang="en-US" altLang="zh-TW" dirty="0" smtClean="0">
                <a:latin typeface="標楷體" pitchFamily="65" charset="-120"/>
                <a:ea typeface="標楷體" pitchFamily="65" charset="-120"/>
              </a:rPr>
              <a:t>(221</a:t>
            </a:r>
            <a:r>
              <a:rPr lang="zh-TW" altLang="en-US" dirty="0" smtClean="0">
                <a:latin typeface="標楷體" pitchFamily="65" charset="-120"/>
                <a:ea typeface="標楷體" pitchFamily="65" charset="-120"/>
              </a:rPr>
              <a:t>條強制性交罪、</a:t>
            </a:r>
            <a:r>
              <a:rPr lang="en-US" altLang="zh-TW" dirty="0" smtClean="0">
                <a:latin typeface="標楷體" pitchFamily="65" charset="-120"/>
                <a:ea typeface="標楷體" pitchFamily="65" charset="-120"/>
              </a:rPr>
              <a:t>222</a:t>
            </a:r>
            <a:r>
              <a:rPr lang="zh-TW" altLang="en-US" dirty="0" smtClean="0">
                <a:latin typeface="標楷體" pitchFamily="65" charset="-120"/>
                <a:ea typeface="標楷體" pitchFamily="65" charset="-120"/>
              </a:rPr>
              <a:t>條加重強制性交罪、</a:t>
            </a:r>
            <a:r>
              <a:rPr lang="en-US" altLang="zh-TW" dirty="0" smtClean="0">
                <a:latin typeface="標楷體" pitchFamily="65" charset="-120"/>
                <a:ea typeface="標楷體" pitchFamily="65" charset="-120"/>
              </a:rPr>
              <a:t>224</a:t>
            </a:r>
            <a:r>
              <a:rPr lang="zh-TW" altLang="en-US" dirty="0" smtClean="0">
                <a:latin typeface="標楷體" pitchFamily="65" charset="-120"/>
                <a:ea typeface="標楷體" pitchFamily="65" charset="-120"/>
              </a:rPr>
              <a:t>條強制猥褻罪、</a:t>
            </a:r>
            <a:r>
              <a:rPr lang="en-US" altLang="zh-TW" dirty="0" smtClean="0">
                <a:latin typeface="標楷體" pitchFamily="65" charset="-120"/>
                <a:ea typeface="標楷體" pitchFamily="65" charset="-120"/>
              </a:rPr>
              <a:t>224~1</a:t>
            </a:r>
            <a:r>
              <a:rPr lang="zh-TW" altLang="en-US" dirty="0" smtClean="0">
                <a:latin typeface="標楷體" pitchFamily="65" charset="-120"/>
                <a:ea typeface="標楷體" pitchFamily="65" charset="-120"/>
              </a:rPr>
              <a:t>條加強強制猥褻罪、</a:t>
            </a:r>
            <a:r>
              <a:rPr lang="en-US" altLang="zh-TW" dirty="0" smtClean="0">
                <a:latin typeface="標楷體" pitchFamily="65" charset="-120"/>
                <a:ea typeface="標楷體" pitchFamily="65" charset="-120"/>
              </a:rPr>
              <a:t>225</a:t>
            </a:r>
            <a:r>
              <a:rPr lang="zh-TW" altLang="en-US" dirty="0" smtClean="0">
                <a:latin typeface="標楷體" pitchFamily="65" charset="-120"/>
                <a:ea typeface="標楷體" pitchFamily="65" charset="-120"/>
              </a:rPr>
              <a:t>條乘機性交猥褻罪、</a:t>
            </a:r>
            <a:r>
              <a:rPr lang="en-US" altLang="zh-TW" dirty="0" smtClean="0">
                <a:latin typeface="標楷體" pitchFamily="65" charset="-120"/>
                <a:ea typeface="標楷體" pitchFamily="65" charset="-120"/>
              </a:rPr>
              <a:t>226</a:t>
            </a:r>
            <a:r>
              <a:rPr lang="zh-TW" altLang="en-US" dirty="0" smtClean="0">
                <a:latin typeface="標楷體" pitchFamily="65" charset="-120"/>
                <a:ea typeface="標楷體" pitchFamily="65" charset="-120"/>
              </a:rPr>
              <a:t>條強制性交猥褻罪之加重結果犯、</a:t>
            </a:r>
            <a:r>
              <a:rPr lang="en-US" altLang="zh-TW" dirty="0" smtClean="0">
                <a:latin typeface="標楷體" pitchFamily="65" charset="-120"/>
                <a:ea typeface="標楷體" pitchFamily="65" charset="-120"/>
              </a:rPr>
              <a:t>227</a:t>
            </a:r>
            <a:r>
              <a:rPr lang="zh-TW" altLang="en-US" dirty="0" smtClean="0">
                <a:latin typeface="標楷體" pitchFamily="65" charset="-120"/>
                <a:ea typeface="標楷體" pitchFamily="65" charset="-120"/>
              </a:rPr>
              <a:t>條未成年人、</a:t>
            </a:r>
            <a:r>
              <a:rPr lang="en-US" altLang="zh-TW" dirty="0" smtClean="0">
                <a:latin typeface="標楷體" pitchFamily="65" charset="-120"/>
                <a:ea typeface="標楷體" pitchFamily="65" charset="-120"/>
              </a:rPr>
              <a:t>228</a:t>
            </a:r>
            <a:r>
              <a:rPr lang="zh-TW" altLang="en-US" dirty="0" smtClean="0">
                <a:latin typeface="標楷體" pitchFamily="65" charset="-120"/>
                <a:ea typeface="標楷體" pitchFamily="65" charset="-120"/>
              </a:rPr>
              <a:t>條利用權勢性交或猥褻罪、</a:t>
            </a:r>
            <a:r>
              <a:rPr lang="en-US" altLang="zh-TW" dirty="0" smtClean="0">
                <a:latin typeface="標楷體" pitchFamily="65" charset="-120"/>
                <a:ea typeface="標楷體" pitchFamily="65" charset="-120"/>
              </a:rPr>
              <a:t>229</a:t>
            </a:r>
            <a:r>
              <a:rPr lang="zh-TW" altLang="en-US" dirty="0" smtClean="0">
                <a:latin typeface="標楷體" pitchFamily="65" charset="-120"/>
                <a:ea typeface="標楷體" pitchFamily="65" charset="-120"/>
              </a:rPr>
              <a:t>條詐術性交罪、</a:t>
            </a:r>
            <a:r>
              <a:rPr lang="en-US" altLang="zh-TW" dirty="0" smtClean="0">
                <a:latin typeface="標楷體" pitchFamily="65" charset="-120"/>
                <a:ea typeface="標楷體" pitchFamily="65" charset="-120"/>
              </a:rPr>
              <a:t>332</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款強盜結合罪強制性交者、</a:t>
            </a:r>
            <a:r>
              <a:rPr lang="en-US" altLang="zh-TW" dirty="0" smtClean="0">
                <a:latin typeface="標楷體" pitchFamily="65" charset="-120"/>
                <a:ea typeface="標楷體" pitchFamily="65" charset="-120"/>
              </a:rPr>
              <a:t>334</a:t>
            </a:r>
            <a:r>
              <a:rPr lang="zh-TW" altLang="en-US" dirty="0" smtClean="0">
                <a:latin typeface="標楷體" pitchFamily="65" charset="-120"/>
                <a:ea typeface="標楷體" pitchFamily="65" charset="-120"/>
              </a:rPr>
              <a:t>條第二款海盜結合罪強制性交者、</a:t>
            </a:r>
            <a:r>
              <a:rPr lang="en-US" altLang="zh-TW" dirty="0" smtClean="0">
                <a:latin typeface="標楷體" pitchFamily="65" charset="-120"/>
                <a:ea typeface="標楷體" pitchFamily="65" charset="-120"/>
              </a:rPr>
              <a:t>348</a:t>
            </a:r>
            <a:r>
              <a:rPr lang="zh-TW" altLang="en-US" dirty="0" smtClean="0">
                <a:latin typeface="標楷體" pitchFamily="65" charset="-120"/>
                <a:ea typeface="標楷體" pitchFamily="65" charset="-120"/>
              </a:rPr>
              <a:t>條第二項第一款擄人勒贖結合罪</a:t>
            </a:r>
            <a:r>
              <a:rPr lang="zh-TW" altLang="en-US" dirty="0" smtClean="0">
                <a:latin typeface="標楷體" pitchFamily="65" charset="-120"/>
                <a:ea typeface="標楷體" pitchFamily="65" charset="-120"/>
                <a:hlinkClick r:id="rId2" action="ppaction://hlinksldjump"/>
              </a:rPr>
              <a:t>強制性交者</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fontScale="90000"/>
          </a:bodyPr>
          <a:lstStyle/>
          <a:p>
            <a:r>
              <a:rPr lang="zh-TW" altLang="en-US" dirty="0" smtClean="0">
                <a:latin typeface="標楷體" pitchFamily="65" charset="-120"/>
                <a:ea typeface="標楷體" pitchFamily="65" charset="-120"/>
              </a:rPr>
              <a:t>要點七</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457200" y="1772816"/>
            <a:ext cx="8229600" cy="4353347"/>
          </a:xfrm>
        </p:spPr>
        <p:txBody>
          <a:bodyPr>
            <a:noAutofit/>
          </a:bodyPr>
          <a:lstStyle/>
          <a:p>
            <a:pPr marL="0" indent="0" algn="just">
              <a:buNone/>
            </a:pPr>
            <a:r>
              <a:rPr lang="zh-TW" altLang="en-US" sz="2800" dirty="0" smtClean="0">
                <a:latin typeface="標楷體" pitchFamily="65" charset="-120"/>
                <a:ea typeface="標楷體" pitchFamily="65" charset="-120"/>
              </a:rPr>
              <a:t>教師申請介聘，依「國民中小學校長主任教師甄選儲訓遷調及介聘辦法」第</a:t>
            </a:r>
            <a:r>
              <a:rPr lang="en-US" altLang="zh-TW" sz="2800" dirty="0" smtClean="0">
                <a:latin typeface="標楷體" pitchFamily="65" charset="-120"/>
                <a:ea typeface="標楷體" pitchFamily="65" charset="-120"/>
              </a:rPr>
              <a:t>5</a:t>
            </a:r>
            <a:r>
              <a:rPr lang="zh-TW" altLang="en-US" sz="2800" dirty="0" smtClean="0">
                <a:latin typeface="標楷體" pitchFamily="65" charset="-120"/>
                <a:ea typeface="標楷體" pitchFamily="65" charset="-120"/>
              </a:rPr>
              <a:t>條規定，應以合格教師證書資格申請介聘科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別，同時具有二種以上合格教師證書者，以現職服務學校聘任之科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別為第一申請介聘科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別，最多可申請現職服務教育階段三種介聘科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just">
              <a:buNone/>
            </a:pPr>
            <a:r>
              <a:rPr lang="zh-TW" altLang="en-US" sz="2800" dirty="0" smtClean="0">
                <a:latin typeface="標楷體" pitchFamily="65" charset="-120"/>
                <a:ea typeface="標楷體" pitchFamily="65" charset="-120"/>
              </a:rPr>
              <a:t>如申請介聘至非現職服務學校之聘任教科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別，須取得該科（類）別教師證書後，在該科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別最近三年內任教一年以上之證明文件</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當年度每週應授正式課程時數二分之一以上</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。申請介聘教師在調出時，以現職服務學校原聘任之科</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類</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別供其他教師調入。 </a:t>
            </a:r>
          </a:p>
          <a:p>
            <a:pPr>
              <a:buNone/>
            </a:pPr>
            <a:endParaRPr lang="zh-TW"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要點七</a:t>
            </a:r>
            <a:endParaRPr lang="zh-TW" altLang="en-US" dirty="0"/>
          </a:p>
        </p:txBody>
      </p:sp>
      <p:sp>
        <p:nvSpPr>
          <p:cNvPr id="3" name="內容版面配置區 2"/>
          <p:cNvSpPr>
            <a:spLocks noGrp="1"/>
          </p:cNvSpPr>
          <p:nvPr>
            <p:ph idx="1"/>
          </p:nvPr>
        </p:nvSpPr>
        <p:spPr/>
        <p:txBody>
          <a:bodyPr/>
          <a:lstStyle/>
          <a:p>
            <a:pPr marL="0" indent="0" algn="just">
              <a:buNone/>
            </a:pPr>
            <a:r>
              <a:rPr lang="zh-TW" altLang="en-US" sz="2800" dirty="0" smtClean="0">
                <a:latin typeface="標楷體" pitchFamily="65" charset="-120"/>
                <a:ea typeface="標楷體" pitchFamily="65" charset="-120"/>
              </a:rPr>
              <a:t>國中、小專任輔導教師申請介聘，僅限於現任各縣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增置專任輔導教師之間進行介聘。 </a:t>
            </a:r>
          </a:p>
          <a:p>
            <a:pPr marL="0" indent="0" algn="just">
              <a:buNone/>
            </a:pPr>
            <a:r>
              <a:rPr lang="zh-TW" altLang="en-US" sz="2800" dirty="0" smtClean="0">
                <a:latin typeface="標楷體" pitchFamily="65" charset="-120"/>
                <a:ea typeface="標楷體" pitchFamily="65" charset="-120"/>
              </a:rPr>
              <a:t>教師依第二項規定以資賦優異類教師合格證書提出介聘至同一教育階段學校資優班，得免提出最近三年內任教一年以上之證明文件。 </a:t>
            </a:r>
          </a:p>
          <a:p>
            <a:endParaRPr lang="zh-TW"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latin typeface="標楷體" pitchFamily="65" charset="-120"/>
                <a:ea typeface="標楷體" pitchFamily="65" charset="-120"/>
              </a:rPr>
              <a:t>要點九</a:t>
            </a:r>
            <a:r>
              <a:rPr lang="en-US" altLang="zh-TW" dirty="0" smtClean="0">
                <a:solidFill>
                  <a:srgbClr val="3366CC"/>
                </a:solidFill>
                <a:ea typeface="標楷體" pitchFamily="65" charset="-120"/>
              </a:rPr>
              <a:t>(</a:t>
            </a:r>
            <a:r>
              <a:rPr lang="zh-TW" altLang="en-US" dirty="0" smtClean="0">
                <a:solidFill>
                  <a:srgbClr val="3366CC"/>
                </a:solidFill>
                <a:ea typeface="標楷體" pitchFamily="65" charset="-120"/>
              </a:rPr>
              <a:t>申請介聘應備文件</a:t>
            </a:r>
            <a:r>
              <a:rPr lang="en-US" altLang="zh-TW" dirty="0" smtClean="0">
                <a:solidFill>
                  <a:srgbClr val="3366CC"/>
                </a:solidFill>
                <a:ea typeface="標楷體" pitchFamily="65" charset="-120"/>
              </a:rPr>
              <a:t>)</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77500" lnSpcReduction="20000"/>
          </a:bodyPr>
          <a:lstStyle/>
          <a:p>
            <a:pPr marL="714375" indent="-714375" algn="just">
              <a:buNone/>
            </a:pPr>
            <a:r>
              <a:rPr lang="zh-TW" altLang="en-US" sz="3300" dirty="0" smtClean="0">
                <a:latin typeface="標楷體" pitchFamily="65" charset="-120"/>
                <a:ea typeface="標楷體" pitchFamily="65" charset="-120"/>
              </a:rPr>
              <a:t>申請介聘教師應於規定期限內至介聘網站填報資料，</a:t>
            </a:r>
            <a:endParaRPr lang="en-US" altLang="zh-TW" sz="3300" dirty="0" smtClean="0">
              <a:latin typeface="標楷體" pitchFamily="65" charset="-120"/>
              <a:ea typeface="標楷體" pitchFamily="65" charset="-120"/>
            </a:endParaRPr>
          </a:p>
          <a:p>
            <a:pPr marL="714375" indent="-714375" algn="just">
              <a:buNone/>
            </a:pPr>
            <a:r>
              <a:rPr lang="zh-TW" altLang="en-US" sz="3300" dirty="0" smtClean="0">
                <a:latin typeface="標楷體" pitchFamily="65" charset="-120"/>
                <a:ea typeface="標楷體" pitchFamily="65" charset="-120"/>
              </a:rPr>
              <a:t>並檢具下列各表件向現職服務學校提出申請，由學</a:t>
            </a:r>
            <a:endParaRPr lang="en-US" altLang="zh-TW" sz="3300" dirty="0" smtClean="0">
              <a:latin typeface="標楷體" pitchFamily="65" charset="-120"/>
              <a:ea typeface="標楷體" pitchFamily="65" charset="-120"/>
            </a:endParaRPr>
          </a:p>
          <a:p>
            <a:pPr marL="714375" indent="-714375" algn="just">
              <a:buNone/>
            </a:pPr>
            <a:r>
              <a:rPr lang="zh-TW" altLang="en-US" sz="3300" dirty="0" smtClean="0">
                <a:latin typeface="標楷體" pitchFamily="65" charset="-120"/>
                <a:ea typeface="標楷體" pitchFamily="65" charset="-120"/>
              </a:rPr>
              <a:t>校審查申請表件後轉送該縣</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市</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小組辦理，逾期不</a:t>
            </a:r>
            <a:endParaRPr lang="en-US" altLang="zh-TW" sz="3300" dirty="0" smtClean="0">
              <a:latin typeface="標楷體" pitchFamily="65" charset="-120"/>
              <a:ea typeface="標楷體" pitchFamily="65" charset="-120"/>
            </a:endParaRPr>
          </a:p>
          <a:p>
            <a:pPr marL="714375" indent="-714375" algn="just">
              <a:buNone/>
            </a:pPr>
            <a:r>
              <a:rPr lang="zh-TW" altLang="en-US" sz="3300" dirty="0" smtClean="0">
                <a:latin typeface="標楷體" pitchFamily="65" charset="-120"/>
                <a:ea typeface="標楷體" pitchFamily="65" charset="-120"/>
              </a:rPr>
              <a:t>予受理。 </a:t>
            </a:r>
          </a:p>
          <a:p>
            <a:pPr marL="714375" indent="-714375" algn="just">
              <a:buNone/>
            </a:pP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一</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教師合格證書及聘書。 </a:t>
            </a:r>
          </a:p>
          <a:p>
            <a:pPr marL="714375" indent="-714375" algn="just">
              <a:buNone/>
            </a:pP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二</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申請表</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含志願表</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乙份。 </a:t>
            </a:r>
          </a:p>
          <a:p>
            <a:pPr marL="714375" indent="-714375" algn="just">
              <a:buNone/>
            </a:pP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三</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服務證件</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年資、考績、獎懲、研習等證明文件</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 </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服務證明書之</a:t>
            </a:r>
            <a:r>
              <a:rPr lang="zh-TW" altLang="en-US" sz="3300" dirty="0" smtClean="0">
                <a:solidFill>
                  <a:srgbClr val="FF0000"/>
                </a:solidFill>
                <a:latin typeface="標楷體" pitchFamily="65" charset="-120"/>
                <a:ea typeface="標楷體" pitchFamily="65" charset="-120"/>
              </a:rPr>
              <a:t>各項兼職</a:t>
            </a:r>
            <a:r>
              <a:rPr lang="zh-TW" altLang="en-US" sz="3300" dirty="0" smtClean="0">
                <a:latin typeface="標楷體" pitchFamily="65" charset="-120"/>
                <a:ea typeface="標楷體" pitchFamily="65" charset="-120"/>
              </a:rPr>
              <a:t>請註記明確</a:t>
            </a:r>
            <a:r>
              <a:rPr lang="en-US" altLang="zh-TW" sz="3300" dirty="0" smtClean="0">
                <a:latin typeface="標楷體" pitchFamily="65" charset="-120"/>
                <a:ea typeface="標楷體" pitchFamily="65" charset="-120"/>
              </a:rPr>
              <a:t>)</a:t>
            </a:r>
            <a:endParaRPr lang="zh-TW" altLang="en-US" sz="3300" dirty="0" smtClean="0">
              <a:latin typeface="標楷體" pitchFamily="65" charset="-120"/>
              <a:ea typeface="標楷體" pitchFamily="65" charset="-120"/>
            </a:endParaRPr>
          </a:p>
          <a:p>
            <a:pPr marL="714375" indent="-714375" algn="just">
              <a:buNone/>
            </a:pP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四</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介聘原因證明文件</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具多款介聘原因時，擇一採計</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 </a:t>
            </a:r>
          </a:p>
          <a:p>
            <a:pPr marL="0" indent="0">
              <a:buNone/>
            </a:pPr>
            <a:r>
              <a:rPr lang="zh-TW" altLang="en-US" sz="3000" b="1" dirty="0" smtClean="0">
                <a:solidFill>
                  <a:srgbClr val="FF0000"/>
                </a:solidFill>
                <a:latin typeface="標楷體" pitchFamily="65" charset="-120"/>
                <a:ea typeface="標楷體" pitchFamily="65" charset="-120"/>
              </a:rPr>
              <a:t>    </a:t>
            </a:r>
            <a:endParaRPr lang="zh-TW" altLang="en-US" sz="3000"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92500" lnSpcReduction="10000"/>
          </a:bodyPr>
          <a:lstStyle/>
          <a:p>
            <a:pPr>
              <a:buNone/>
            </a:pPr>
            <a:r>
              <a:rPr lang="en-US" altLang="zh-TW" sz="3000" dirty="0" smtClean="0">
                <a:latin typeface="標楷體" pitchFamily="65" charset="-120"/>
                <a:ea typeface="標楷體" pitchFamily="65" charset="-120"/>
              </a:rPr>
              <a:t>1.</a:t>
            </a:r>
            <a:r>
              <a:rPr lang="zh-TW" altLang="en-US" sz="3000" dirty="0" smtClean="0">
                <a:latin typeface="標楷體" pitchFamily="65" charset="-120"/>
                <a:ea typeface="標楷體" pitchFamily="65" charset="-120"/>
              </a:rPr>
              <a:t>以第八點第一款第一至七目原因申請介聘者，應檢附最近一個月之足資證明申請介聘原因之戶籍謄本或新式戶口名簿。 </a:t>
            </a:r>
          </a:p>
          <a:p>
            <a:pPr>
              <a:buNone/>
            </a:pPr>
            <a:r>
              <a:rPr lang="en-US" altLang="zh-TW" sz="3000" dirty="0" smtClean="0">
                <a:latin typeface="標楷體" pitchFamily="65" charset="-120"/>
                <a:ea typeface="標楷體" pitchFamily="65" charset="-120"/>
              </a:rPr>
              <a:t>2.</a:t>
            </a:r>
            <a:r>
              <a:rPr lang="zh-TW" altLang="en-US" sz="3000" dirty="0" smtClean="0">
                <a:latin typeface="標楷體" pitchFamily="65" charset="-120"/>
                <a:ea typeface="標楷體" pitchFamily="65" charset="-120"/>
              </a:rPr>
              <a:t>以第八點第一款第一目原因介聘者，除檢具前三款證件外，並應檢附下列配偶有關證件： </a:t>
            </a:r>
          </a:p>
          <a:p>
            <a:pPr marL="903288" indent="-903288">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(1)</a:t>
            </a:r>
            <a:r>
              <a:rPr lang="zh-TW" altLang="en-US" sz="3000" dirty="0" smtClean="0">
                <a:latin typeface="標楷體" pitchFamily="65" charset="-120"/>
                <a:ea typeface="標楷體" pitchFamily="65" charset="-120"/>
              </a:rPr>
              <a:t>配偶於軍公教機關服務者，應附服務單位之服務證明書</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註明服務單位所在地地址</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 </a:t>
            </a:r>
            <a:endParaRPr lang="en-US" altLang="zh-TW" sz="3000" dirty="0" smtClean="0">
              <a:latin typeface="標楷體" pitchFamily="65" charset="-120"/>
              <a:ea typeface="標楷體" pitchFamily="65" charset="-120"/>
            </a:endParaRPr>
          </a:p>
          <a:p>
            <a:pPr marL="903288" indent="-903288">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(2)</a:t>
            </a:r>
            <a:r>
              <a:rPr lang="zh-TW" altLang="en-US" sz="3000" dirty="0" smtClean="0">
                <a:latin typeface="標楷體" pitchFamily="65" charset="-120"/>
                <a:ea typeface="標楷體" pitchFamily="65" charset="-120"/>
              </a:rPr>
              <a:t>配偶於私人機構服務者，應附服務單位之服務證明書</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註明服務單位所在地地址</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及投保勞工保險證明文件。 </a:t>
            </a:r>
          </a:p>
          <a:p>
            <a:endParaRPr lang="zh-TW"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85000" lnSpcReduction="10000"/>
          </a:bodyPr>
          <a:lstStyle/>
          <a:p>
            <a:pPr marL="903288" indent="-903288">
              <a:buNone/>
            </a:pPr>
            <a:r>
              <a:rPr lang="zh-TW" altLang="en-US" sz="3300" dirty="0" smtClean="0">
                <a:latin typeface="標楷體" pitchFamily="65" charset="-120"/>
                <a:ea typeface="標楷體" pitchFamily="65" charset="-120"/>
              </a:rPr>
              <a:t>  </a:t>
            </a:r>
            <a:r>
              <a:rPr lang="en-US" altLang="zh-TW" sz="3300" dirty="0" smtClean="0">
                <a:latin typeface="標楷體" pitchFamily="65" charset="-120"/>
                <a:ea typeface="標楷體" pitchFamily="65" charset="-120"/>
              </a:rPr>
              <a:t>(3)</a:t>
            </a:r>
            <a:r>
              <a:rPr lang="zh-TW" altLang="en-US" sz="3300" dirty="0" smtClean="0">
                <a:latin typeface="標楷體" pitchFamily="65" charset="-120"/>
                <a:ea typeface="標楷體" pitchFamily="65" charset="-120"/>
              </a:rPr>
              <a:t>配偶自營事業者，應附自營事業登記證明</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註明公司行號所在地地址</a:t>
            </a:r>
            <a:r>
              <a:rPr lang="en-US" altLang="zh-TW" sz="3300" dirty="0" smtClean="0">
                <a:latin typeface="標楷體" pitchFamily="65" charset="-120"/>
                <a:ea typeface="標楷體" pitchFamily="65" charset="-120"/>
              </a:rPr>
              <a:t>)</a:t>
            </a:r>
            <a:r>
              <a:rPr lang="zh-TW" altLang="en-US" sz="3300" dirty="0" smtClean="0">
                <a:latin typeface="標楷體" pitchFamily="65" charset="-120"/>
                <a:ea typeface="標楷體" pitchFamily="65" charset="-120"/>
              </a:rPr>
              <a:t>及投保健保證明。 </a:t>
            </a:r>
          </a:p>
          <a:p>
            <a:pPr marL="903288" indent="-903288">
              <a:buNone/>
            </a:pPr>
            <a:r>
              <a:rPr lang="zh-TW" altLang="en-US" sz="3300" dirty="0" smtClean="0">
                <a:latin typeface="標楷體" pitchFamily="65" charset="-120"/>
                <a:ea typeface="標楷體" pitchFamily="65" charset="-120"/>
              </a:rPr>
              <a:t>  </a:t>
            </a:r>
            <a:r>
              <a:rPr lang="en-US" altLang="zh-TW" sz="3300" dirty="0" smtClean="0">
                <a:latin typeface="標楷體" pitchFamily="65" charset="-120"/>
                <a:ea typeface="標楷體" pitchFamily="65" charset="-120"/>
              </a:rPr>
              <a:t>(4)</a:t>
            </a:r>
            <a:r>
              <a:rPr lang="zh-TW" altLang="en-US" sz="3300" dirty="0" smtClean="0">
                <a:latin typeface="標楷體" pitchFamily="65" charset="-120"/>
                <a:ea typeface="標楷體" pitchFamily="65" charset="-120"/>
              </a:rPr>
              <a:t>配偶為自耕農者，應附有關機關開具農地所在地證明及投保農保證明。 </a:t>
            </a:r>
          </a:p>
          <a:p>
            <a:pPr>
              <a:buNone/>
            </a:pPr>
            <a:r>
              <a:rPr lang="en-US" altLang="zh-TW" sz="3300" dirty="0" smtClean="0">
                <a:latin typeface="標楷體" pitchFamily="65" charset="-120"/>
                <a:ea typeface="標楷體" pitchFamily="65" charset="-120"/>
              </a:rPr>
              <a:t>3.</a:t>
            </a:r>
            <a:r>
              <a:rPr lang="zh-TW" altLang="en-US" sz="3300" dirty="0" smtClean="0">
                <a:latin typeface="標楷體" pitchFamily="65" charset="-120"/>
                <a:ea typeface="標楷體" pitchFamily="65" charset="-120"/>
              </a:rPr>
              <a:t>以第八點第一款第八目原因申請介聘者，應檢附服務學校之服務證明。 </a:t>
            </a:r>
          </a:p>
          <a:p>
            <a:pPr marL="0" indent="0" algn="just">
              <a:buNone/>
            </a:pPr>
            <a:r>
              <a:rPr lang="zh-TW" altLang="en-US" sz="3300" dirty="0" smtClean="0">
                <a:latin typeface="標楷體" pitchFamily="65" charset="-120"/>
                <a:ea typeface="標楷體" pitchFamily="65" charset="-120"/>
              </a:rPr>
              <a:t>申請檢附之證件除申請教師年資採計至當年</a:t>
            </a:r>
            <a:r>
              <a:rPr lang="en-US" altLang="zh-TW" sz="3300" dirty="0" smtClean="0">
                <a:latin typeface="標楷體" pitchFamily="65" charset="-120"/>
                <a:ea typeface="標楷體" pitchFamily="65" charset="-120"/>
              </a:rPr>
              <a:t>7</a:t>
            </a:r>
            <a:r>
              <a:rPr lang="zh-TW" altLang="en-US" sz="3300" dirty="0" smtClean="0">
                <a:latin typeface="標楷體" pitchFamily="65" charset="-120"/>
                <a:ea typeface="標楷體" pitchFamily="65" charset="-120"/>
              </a:rPr>
              <a:t>月</a:t>
            </a:r>
            <a:r>
              <a:rPr lang="en-US" altLang="zh-TW" sz="3300" dirty="0" smtClean="0">
                <a:latin typeface="標楷體" pitchFamily="65" charset="-120"/>
                <a:ea typeface="標楷體" pitchFamily="65" charset="-120"/>
              </a:rPr>
              <a:t>31</a:t>
            </a:r>
            <a:r>
              <a:rPr lang="zh-TW" altLang="en-US" sz="3300" dirty="0" smtClean="0">
                <a:latin typeface="標楷體" pitchFamily="65" charset="-120"/>
                <a:ea typeface="標楷體" pitchFamily="65" charset="-120"/>
              </a:rPr>
              <a:t>日外，餘一律採計至開放教師上介聘網站填報資料截止日</a:t>
            </a:r>
            <a:r>
              <a:rPr lang="zh-TW" altLang="en-US" sz="3300" dirty="0" smtClean="0">
                <a:solidFill>
                  <a:srgbClr val="FF0000"/>
                </a:solidFill>
                <a:latin typeface="標楷體" pitchFamily="65" charset="-120"/>
                <a:ea typeface="標楷體" pitchFamily="65" charset="-120"/>
              </a:rPr>
              <a:t>（</a:t>
            </a:r>
            <a:r>
              <a:rPr lang="en-US" altLang="zh-TW" sz="3300" dirty="0" smtClean="0">
                <a:solidFill>
                  <a:srgbClr val="FF0000"/>
                </a:solidFill>
                <a:latin typeface="標楷體" pitchFamily="65" charset="-120"/>
                <a:ea typeface="標楷體" pitchFamily="65" charset="-120"/>
              </a:rPr>
              <a:t>107</a:t>
            </a:r>
            <a:r>
              <a:rPr lang="zh-TW" altLang="en-US" sz="3300" dirty="0" smtClean="0">
                <a:solidFill>
                  <a:srgbClr val="FF0000"/>
                </a:solidFill>
                <a:latin typeface="標楷體" pitchFamily="65" charset="-120"/>
                <a:ea typeface="標楷體" pitchFamily="65" charset="-120"/>
              </a:rPr>
              <a:t>年</a:t>
            </a:r>
            <a:r>
              <a:rPr lang="en-US" altLang="zh-TW" sz="3300" dirty="0" smtClean="0">
                <a:solidFill>
                  <a:srgbClr val="FF0000"/>
                </a:solidFill>
                <a:latin typeface="標楷體" pitchFamily="65" charset="-120"/>
                <a:ea typeface="標楷體" pitchFamily="65" charset="-120"/>
              </a:rPr>
              <a:t>5</a:t>
            </a:r>
            <a:r>
              <a:rPr lang="zh-TW" altLang="en-US" sz="3300" dirty="0" smtClean="0">
                <a:solidFill>
                  <a:srgbClr val="FF0000"/>
                </a:solidFill>
                <a:latin typeface="標楷體" pitchFamily="65" charset="-120"/>
                <a:ea typeface="標楷體" pitchFamily="65" charset="-120"/>
              </a:rPr>
              <a:t>月</a:t>
            </a:r>
            <a:r>
              <a:rPr lang="en-US" altLang="zh-TW" sz="3300" dirty="0" smtClean="0">
                <a:solidFill>
                  <a:srgbClr val="FF0000"/>
                </a:solidFill>
                <a:latin typeface="標楷體" pitchFamily="65" charset="-120"/>
                <a:ea typeface="標楷體" pitchFamily="65" charset="-120"/>
              </a:rPr>
              <a:t>3</a:t>
            </a:r>
            <a:r>
              <a:rPr lang="zh-TW" altLang="en-US" sz="3300" dirty="0" smtClean="0">
                <a:solidFill>
                  <a:srgbClr val="FF0000"/>
                </a:solidFill>
                <a:latin typeface="標楷體" pitchFamily="65" charset="-120"/>
                <a:ea typeface="標楷體" pitchFamily="65" charset="-120"/>
              </a:rPr>
              <a:t>日）</a:t>
            </a:r>
            <a:r>
              <a:rPr lang="zh-TW" altLang="en-US" sz="3300" dirty="0" smtClean="0">
                <a:latin typeface="標楷體" pitchFamily="65" charset="-120"/>
                <a:ea typeface="標楷體" pitchFamily="65" charset="-120"/>
              </a:rPr>
              <a:t>，並</a:t>
            </a:r>
            <a:r>
              <a:rPr lang="zh-TW" altLang="en-US" sz="3300" dirty="0" smtClean="0">
                <a:solidFill>
                  <a:srgbClr val="FF0000"/>
                </a:solidFill>
                <a:latin typeface="標楷體" pitchFamily="65" charset="-120"/>
                <a:ea typeface="標楷體" pitchFamily="65" charset="-120"/>
              </a:rPr>
              <a:t>應檢附正本及影印本各一份，正本驗後發還，影印本由各縣</a:t>
            </a:r>
            <a:r>
              <a:rPr lang="en-US" altLang="zh-TW" sz="3300" dirty="0" smtClean="0">
                <a:solidFill>
                  <a:srgbClr val="FF0000"/>
                </a:solidFill>
                <a:latin typeface="標楷體" pitchFamily="65" charset="-120"/>
                <a:ea typeface="標楷體" pitchFamily="65" charset="-120"/>
              </a:rPr>
              <a:t>(</a:t>
            </a:r>
            <a:r>
              <a:rPr lang="zh-TW" altLang="en-US" sz="3300" dirty="0" smtClean="0">
                <a:solidFill>
                  <a:srgbClr val="FF0000"/>
                </a:solidFill>
                <a:latin typeface="標楷體" pitchFamily="65" charset="-120"/>
                <a:ea typeface="標楷體" pitchFamily="65" charset="-120"/>
              </a:rPr>
              <a:t>市</a:t>
            </a:r>
            <a:r>
              <a:rPr lang="en-US" altLang="zh-TW" sz="3300" dirty="0" smtClean="0">
                <a:solidFill>
                  <a:srgbClr val="FF0000"/>
                </a:solidFill>
                <a:latin typeface="標楷體" pitchFamily="65" charset="-120"/>
                <a:ea typeface="標楷體" pitchFamily="65" charset="-120"/>
              </a:rPr>
              <a:t>)</a:t>
            </a:r>
            <a:r>
              <a:rPr lang="zh-TW" altLang="en-US" sz="3300" dirty="0" smtClean="0">
                <a:solidFill>
                  <a:srgbClr val="FF0000"/>
                </a:solidFill>
                <a:latin typeface="標楷體" pitchFamily="65" charset="-120"/>
                <a:ea typeface="標楷體" pitchFamily="65" charset="-120"/>
              </a:rPr>
              <a:t>存查。</a:t>
            </a:r>
          </a:p>
          <a:p>
            <a:endParaRPr lang="zh-TW"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fontScale="90000"/>
          </a:bodyPr>
          <a:lstStyle/>
          <a:p>
            <a:r>
              <a:rPr lang="zh-TW" altLang="en-US" dirty="0" smtClean="0">
                <a:solidFill>
                  <a:schemeClr val="tx1"/>
                </a:solidFill>
                <a:ea typeface="標楷體" pitchFamily="65" charset="-120"/>
              </a:rPr>
              <a:t>要點十</a:t>
            </a:r>
            <a:endParaRPr lang="zh-TW" altLang="en-US" dirty="0"/>
          </a:p>
        </p:txBody>
      </p:sp>
      <p:sp>
        <p:nvSpPr>
          <p:cNvPr id="3" name="內容版面配置區 2"/>
          <p:cNvSpPr>
            <a:spLocks noGrp="1"/>
          </p:cNvSpPr>
          <p:nvPr>
            <p:ph idx="1"/>
          </p:nvPr>
        </p:nvSpPr>
        <p:spPr>
          <a:xfrm>
            <a:off x="457200" y="1484784"/>
            <a:ext cx="8229600" cy="4641379"/>
          </a:xfrm>
        </p:spPr>
        <p:txBody>
          <a:bodyPr>
            <a:noAutofit/>
          </a:bodyPr>
          <a:lstStyle/>
          <a:p>
            <a:pPr marL="0" indent="0" algn="just">
              <a:buNone/>
            </a:pPr>
            <a:r>
              <a:rPr lang="zh-TW" altLang="en-US" sz="2800" dirty="0" smtClean="0">
                <a:latin typeface="標楷體" pitchFamily="65" charset="-120"/>
                <a:ea typeface="標楷體" pitchFamily="65" charset="-120"/>
              </a:rPr>
              <a:t>申請介聘教師應於規定期限內至介聘網站</a:t>
            </a:r>
            <a:r>
              <a:rPr lang="zh-TW" altLang="en-US" sz="2800" b="1" dirty="0" smtClean="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800" dirty="0" smtClean="0">
                <a:latin typeface="標楷體" pitchFamily="65" charset="-120"/>
                <a:ea typeface="標楷體" pitchFamily="65" charset="-120"/>
              </a:rPr>
              <a:t>如介聘原因消失，經各縣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小組查證屬實者，得於第</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協調會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之預備會議前以書面申請撤回。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選定一至二個縣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為申請介聘縣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，申請介聘原因積分之證明文件所證明之縣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須與申請聘縣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相同。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選填志願學校時，應依志願順序選填申請介聘學校，不同縣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的志願學校可混合填列。</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ea typeface="標楷體" pitchFamily="65" charset="-120"/>
              </a:rPr>
              <a:t>課程大綱</a:t>
            </a:r>
            <a:endParaRPr lang="zh-TW" altLang="en-US" dirty="0"/>
          </a:p>
        </p:txBody>
      </p:sp>
      <p:sp>
        <p:nvSpPr>
          <p:cNvPr id="3" name="內容版面配置區 2"/>
          <p:cNvSpPr>
            <a:spLocks noGrp="1"/>
          </p:cNvSpPr>
          <p:nvPr>
            <p:ph idx="1"/>
          </p:nvPr>
        </p:nvSpPr>
        <p:spPr/>
        <p:txBody>
          <a:bodyPr>
            <a:normAutofit/>
          </a:bodyPr>
          <a:lstStyle/>
          <a:p>
            <a:pPr>
              <a:lnSpc>
                <a:spcPct val="90000"/>
              </a:lnSpc>
              <a:buClr>
                <a:srgbClr val="CC0000"/>
              </a:buClr>
              <a:buNone/>
            </a:pPr>
            <a:r>
              <a:rPr lang="zh-TW" altLang="en-US" sz="4400" dirty="0" smtClean="0">
                <a:ea typeface="標楷體" pitchFamily="65" charset="-120"/>
              </a:rPr>
              <a:t>一、法令依據</a:t>
            </a:r>
          </a:p>
          <a:p>
            <a:pPr>
              <a:lnSpc>
                <a:spcPct val="90000"/>
              </a:lnSpc>
              <a:buClr>
                <a:srgbClr val="CC0000"/>
              </a:buClr>
              <a:buNone/>
            </a:pPr>
            <a:r>
              <a:rPr lang="zh-TW" altLang="en-US" sz="4400" dirty="0" smtClean="0">
                <a:ea typeface="標楷體" pitchFamily="65" charset="-120"/>
              </a:rPr>
              <a:t>二、條文說明</a:t>
            </a:r>
          </a:p>
          <a:p>
            <a:pPr>
              <a:lnSpc>
                <a:spcPct val="90000"/>
              </a:lnSpc>
              <a:buClr>
                <a:srgbClr val="CC0000"/>
              </a:buClr>
              <a:buNone/>
            </a:pPr>
            <a:r>
              <a:rPr lang="zh-TW" altLang="en-US" sz="4400" dirty="0" smtClean="0">
                <a:ea typeface="標楷體" pitchFamily="65" charset="-120"/>
              </a:rPr>
              <a:t>三、實務作業</a:t>
            </a:r>
            <a:endParaRPr lang="zh-TW" altLang="en-US"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要點十三</a:t>
            </a:r>
            <a:endParaRPr lang="zh-TW" altLang="en-US" dirty="0">
              <a:solidFill>
                <a:schemeClr val="tx1"/>
              </a:solidFill>
            </a:endParaRPr>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介聘作業按申請介聘教師積分高低，分下列階段依序辦理。前一階段已達成介聘者，不得參與下一階段介聘作業：</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志願學校單調，單調成功時連帶開缺供其他教師單調。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志願學校多角調，依序辦理六角調、五角調、四角調、三角調。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三</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志願學校互調。 </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要點十四</a:t>
            </a:r>
            <a:endParaRPr lang="zh-TW" altLang="en-US" dirty="0"/>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申請介聘積分、介聘學校相同時，應依年齡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年長優先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資深優先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、成績考核積分、獎懲積分、研習積分等條件依序辦理，以上情況均相同時，依電腦資料排序處理。 </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要點十五</a:t>
            </a:r>
            <a:endParaRPr lang="zh-TW" altLang="en-US" dirty="0"/>
          </a:p>
        </p:txBody>
      </p:sp>
      <p:sp>
        <p:nvSpPr>
          <p:cNvPr id="3" name="內容版面配置區 2"/>
          <p:cNvSpPr>
            <a:spLocks noGrp="1"/>
          </p:cNvSpPr>
          <p:nvPr>
            <p:ph idx="1"/>
          </p:nvPr>
        </p:nvSpPr>
        <p:spPr/>
        <p:txBody>
          <a:bodyPr>
            <a:normAutofit/>
          </a:bodyPr>
          <a:lstStyle/>
          <a:p>
            <a:pPr marL="0" indent="0" algn="just">
              <a:buNone/>
            </a:pPr>
            <a:r>
              <a:rPr lang="zh-TW" altLang="en-US" sz="2800" dirty="0" smtClean="0">
                <a:latin typeface="標楷體" pitchFamily="65" charset="-120"/>
                <a:ea typeface="標楷體" pitchFamily="65" charset="-120"/>
              </a:rPr>
              <a:t>聯合小組將達成介聘名單分送各縣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小組進行確認後，由各縣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小組通知參與學校介聘結果。並</a:t>
            </a:r>
            <a:r>
              <a:rPr lang="zh-TW" altLang="en-US" sz="2800" b="1" dirty="0" smtClean="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800" dirty="0" smtClean="0">
                <a:latin typeface="標楷體" pitchFamily="65" charset="-120"/>
                <a:ea typeface="標楷體" pitchFamily="65" charset="-120"/>
              </a:rPr>
              <a:t> </a:t>
            </a:r>
          </a:p>
          <a:p>
            <a:pPr marL="0" indent="0" algn="just">
              <a:buNone/>
            </a:pPr>
            <a:r>
              <a:rPr lang="zh-TW" altLang="en-US" sz="2800" dirty="0" smtClean="0">
                <a:latin typeface="標楷體" pitchFamily="65" charset="-120"/>
                <a:ea typeface="標楷體" pitchFamily="65" charset="-120"/>
              </a:rPr>
              <a:t>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應遵照「國民中小學校長主任教師甄選儲訓遷調及介聘辦法」第</a:t>
            </a:r>
            <a:r>
              <a:rPr lang="en-US" altLang="zh-TW" sz="2800" dirty="0" smtClean="0">
                <a:latin typeface="標楷體" pitchFamily="65" charset="-120"/>
                <a:ea typeface="標楷體" pitchFamily="65" charset="-120"/>
              </a:rPr>
              <a:t>5-2</a:t>
            </a:r>
            <a:r>
              <a:rPr lang="zh-TW" altLang="en-US" sz="2800" dirty="0" smtClean="0">
                <a:latin typeface="標楷體" pitchFamily="65" charset="-120"/>
                <a:ea typeface="標楷體" pitchFamily="65" charset="-120"/>
              </a:rPr>
              <a:t>條規定，於規定期限內召開審查會議，對達成介聘之教師辦理聘任，未能舉證調入教師不符申請資格者，不得拒絕該名教師調入。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just">
              <a:buNone/>
            </a:pPr>
            <a:r>
              <a:rPr lang="zh-TW" altLang="en-US" sz="2800" dirty="0" smtClean="0">
                <a:latin typeface="標楷體" pitchFamily="65" charset="-120"/>
                <a:ea typeface="標楷體" pitchFamily="65" charset="-120"/>
              </a:rPr>
              <a:t>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如有前項拒絕情形者，該縣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負責協調將該名教師介聘至該縣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含原學校或其他學校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p>
          <a:p>
            <a:pPr marL="0" indent="0" algn="just">
              <a:buNone/>
            </a:pPr>
            <a:r>
              <a:rPr lang="zh-TW" altLang="en-US" sz="2800" dirty="0" smtClean="0">
                <a:latin typeface="標楷體" pitchFamily="65" charset="-120"/>
                <a:ea typeface="標楷體" pitchFamily="65" charset="-120"/>
              </a:rPr>
              <a:t>介聘學校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於同日將審查結果</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含紀錄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，以書面回覆縣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小組。如</a:t>
            </a:r>
            <a:r>
              <a:rPr lang="zh-TW" altLang="en-US" sz="2800" b="1" dirty="0" smtClean="0">
                <a:solidFill>
                  <a:srgbClr val="FF0000"/>
                </a:solidFill>
                <a:latin typeface="標楷體" pitchFamily="65" charset="-120"/>
                <a:ea typeface="標楷體" pitchFamily="65" charset="-120"/>
              </a:rPr>
              <a:t>審查未通過，應另以書面敘明理由通知該達成介聘教師及其現職服務學校、該主管縣</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市</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小組。</a:t>
            </a:r>
            <a:endParaRPr lang="zh-TW" altLang="zh-TW" sz="2800" b="1"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要點十六</a:t>
            </a:r>
            <a:endParaRPr lang="zh-TW" altLang="en-US" dirty="0">
              <a:solidFill>
                <a:schemeClr val="tx1"/>
              </a:solidFill>
            </a:endParaRPr>
          </a:p>
        </p:txBody>
      </p:sp>
      <p:sp>
        <p:nvSpPr>
          <p:cNvPr id="3" name="內容版面配置區 2"/>
          <p:cNvSpPr>
            <a:spLocks noGrp="1"/>
          </p:cNvSpPr>
          <p:nvPr>
            <p:ph idx="1"/>
          </p:nvPr>
        </p:nvSpPr>
        <p:spPr/>
        <p:txBody>
          <a:bodyPr>
            <a:normAutofit/>
          </a:bodyPr>
          <a:lstStyle/>
          <a:p>
            <a:pPr marL="0" indent="0" algn="just">
              <a:buNone/>
            </a:pPr>
            <a:r>
              <a:rPr lang="zh-TW" altLang="en-US" sz="2800" dirty="0" smtClean="0">
                <a:latin typeface="標楷體" pitchFamily="65" charset="-120"/>
                <a:ea typeface="標楷體" pitchFamily="65" charset="-120"/>
              </a:rPr>
              <a:t>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小組依規定期限將各校教評會審查結果彙送聯合小組，經聯合小組第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確認後，由縣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小組將達成介聘紀錄分送所屬參加介聘學校，其生效日一律為當年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 </a:t>
            </a:r>
          </a:p>
          <a:p>
            <a:pPr marL="0" indent="0" algn="just">
              <a:buNone/>
            </a:pPr>
            <a:r>
              <a:rPr lang="zh-TW" altLang="en-US" sz="2800" dirty="0" smtClean="0">
                <a:latin typeface="標楷體" pitchFamily="65" charset="-120"/>
                <a:ea typeface="標楷體" pitchFamily="65" charset="-120"/>
              </a:rPr>
              <a:t>依「國民中小學校長主任教師甄選儲訓遷調及介聘辦法」第</a:t>
            </a:r>
            <a:r>
              <a:rPr lang="en-US" altLang="zh-TW" sz="2800" dirty="0" smtClean="0">
                <a:latin typeface="標楷體" pitchFamily="65" charset="-120"/>
                <a:ea typeface="標楷體" pitchFamily="65" charset="-120"/>
              </a:rPr>
              <a:t>5-2</a:t>
            </a:r>
            <a:r>
              <a:rPr lang="zh-TW" altLang="en-US" sz="2800" dirty="0" smtClean="0">
                <a:latin typeface="標楷體" pitchFamily="65" charset="-120"/>
                <a:ea typeface="標楷體" pitchFamily="65" charset="-120"/>
              </a:rPr>
              <a:t>條規定未報到教師，仍留原校服務，其</a:t>
            </a:r>
            <a:r>
              <a:rPr lang="zh-TW" altLang="en-US" sz="2800" b="1" dirty="0" smtClean="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800" dirty="0" smtClean="0">
                <a:latin typeface="標楷體" pitchFamily="65" charset="-120"/>
                <a:ea typeface="標楷體" pitchFamily="65" charset="-12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要點十六</a:t>
            </a:r>
            <a:endParaRPr lang="zh-TW" altLang="en-US" dirty="0">
              <a:solidFill>
                <a:schemeClr val="tx1"/>
              </a:solidFill>
            </a:endParaRPr>
          </a:p>
        </p:txBody>
      </p:sp>
      <p:sp>
        <p:nvSpPr>
          <p:cNvPr id="3" name="內容版面配置區 2"/>
          <p:cNvSpPr>
            <a:spLocks noGrp="1"/>
          </p:cNvSpPr>
          <p:nvPr>
            <p:ph idx="1"/>
          </p:nvPr>
        </p:nvSpPr>
        <p:spPr/>
        <p:txBody>
          <a:bodyPr/>
          <a:lstStyle/>
          <a:p>
            <a:pPr>
              <a:buNone/>
            </a:pPr>
            <a:r>
              <a:rPr lang="zh-TW" altLang="en-US" sz="2800" b="1" dirty="0" smtClean="0">
                <a:solidFill>
                  <a:srgbClr val="FF0000"/>
                </a:solidFill>
                <a:latin typeface="標楷體" pitchFamily="65" charset="-120"/>
                <a:ea typeface="標楷體" pitchFamily="65" charset="-120"/>
              </a:rPr>
              <a:t>於第</a:t>
            </a:r>
            <a:r>
              <a:rPr lang="en-US" altLang="zh-TW" sz="2800" b="1" dirty="0" smtClean="0">
                <a:solidFill>
                  <a:srgbClr val="FF0000"/>
                </a:solidFill>
                <a:latin typeface="標楷體" pitchFamily="65" charset="-120"/>
                <a:ea typeface="標楷體" pitchFamily="65" charset="-120"/>
              </a:rPr>
              <a:t>3</a:t>
            </a:r>
            <a:r>
              <a:rPr lang="zh-TW" altLang="en-US" sz="2800" b="1" dirty="0" smtClean="0">
                <a:solidFill>
                  <a:srgbClr val="FF0000"/>
                </a:solidFill>
                <a:latin typeface="標楷體" pitchFamily="65" charset="-120"/>
                <a:ea typeface="標楷體" pitchFamily="65" charset="-120"/>
              </a:rPr>
              <a:t>次會議</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確認會</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決議後，教師不得持任何理由</a:t>
            </a:r>
            <a:endParaRPr lang="en-US" altLang="zh-TW" sz="2800" b="1" dirty="0" smtClean="0">
              <a:solidFill>
                <a:srgbClr val="FF0000"/>
              </a:solidFill>
              <a:latin typeface="標楷體" pitchFamily="65" charset="-120"/>
              <a:ea typeface="標楷體" pitchFamily="65" charset="-120"/>
            </a:endParaRPr>
          </a:p>
          <a:p>
            <a:pPr>
              <a:buNone/>
            </a:pPr>
            <a:r>
              <a:rPr lang="zh-TW" altLang="en-US" sz="2800" b="1" dirty="0" smtClean="0">
                <a:solidFill>
                  <a:srgbClr val="FF0000"/>
                </a:solidFill>
                <a:latin typeface="標楷體" pitchFamily="65" charset="-120"/>
                <a:ea typeface="標楷體" pitchFamily="65" charset="-120"/>
              </a:rPr>
              <a:t>不到該校報到。</a:t>
            </a:r>
            <a:r>
              <a:rPr lang="zh-TW" altLang="en-US" sz="2800" dirty="0" smtClean="0">
                <a:latin typeface="標楷體" pitchFamily="65" charset="-120"/>
                <a:ea typeface="標楷體" pitchFamily="65" charset="-120"/>
              </a:rPr>
              <a:t> </a:t>
            </a:r>
          </a:p>
          <a:p>
            <a:pPr>
              <a:buNone/>
            </a:pPr>
            <a:endParaRPr lang="zh-TW"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要點十七</a:t>
            </a:r>
            <a:endParaRPr lang="zh-TW" altLang="en-US" dirty="0"/>
          </a:p>
        </p:txBody>
      </p:sp>
      <p:sp>
        <p:nvSpPr>
          <p:cNvPr id="3" name="內容版面配置區 2"/>
          <p:cNvSpPr>
            <a:spLocks noGrp="1"/>
          </p:cNvSpPr>
          <p:nvPr>
            <p:ph idx="1"/>
          </p:nvPr>
        </p:nvSpPr>
        <p:spPr/>
        <p:txBody>
          <a:bodyPr/>
          <a:lstStyle/>
          <a:p>
            <a:pPr marL="0" indent="0" algn="just">
              <a:buNone/>
            </a:pPr>
            <a:r>
              <a:rPr lang="zh-TW" altLang="en-US" sz="2800" dirty="0" smtClean="0">
                <a:latin typeface="標楷體" pitchFamily="65" charset="-120"/>
                <a:ea typeface="標楷體" pitchFamily="65" charset="-120"/>
              </a:rPr>
              <a:t>國立學校國中部、國小部及附設幼兒園，得經學校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教評會之決議，向學校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所在地之縣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小組申請現職教師介聘，並遵照本作業要點之規定辦理。 </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實務作業</a:t>
            </a:r>
            <a:endParaRPr lang="zh-TW" altLang="en-US" dirty="0"/>
          </a:p>
        </p:txBody>
      </p:sp>
      <p:sp>
        <p:nvSpPr>
          <p:cNvPr id="3" name="內容版面配置區 2"/>
          <p:cNvSpPr>
            <a:spLocks noGrp="1"/>
          </p:cNvSpPr>
          <p:nvPr>
            <p:ph idx="1"/>
          </p:nvPr>
        </p:nvSpPr>
        <p:spPr/>
        <p:txBody>
          <a:bodyPr/>
          <a:lstStyle/>
          <a:p>
            <a:pPr>
              <a:spcBef>
                <a:spcPct val="0"/>
              </a:spcBef>
              <a:buClr>
                <a:srgbClr val="CC0000"/>
              </a:buClr>
              <a:buSzPct val="150000"/>
              <a:buNone/>
            </a:pPr>
            <a:r>
              <a:rPr lang="zh-TW" altLang="en-US" dirty="0" smtClean="0">
                <a:ea typeface="標楷體" pitchFamily="65" charset="-120"/>
              </a:rPr>
              <a:t>一、重要期程</a:t>
            </a:r>
          </a:p>
          <a:p>
            <a:pPr>
              <a:spcBef>
                <a:spcPct val="0"/>
              </a:spcBef>
              <a:buClr>
                <a:srgbClr val="CC0000"/>
              </a:buClr>
              <a:buSzPct val="150000"/>
              <a:buNone/>
            </a:pPr>
            <a:r>
              <a:rPr lang="zh-TW" altLang="en-US" dirty="0" smtClean="0">
                <a:ea typeface="標楷體" pitchFamily="65" charset="-120"/>
              </a:rPr>
              <a:t>二、積分審查</a:t>
            </a:r>
          </a:p>
          <a:p>
            <a:pPr>
              <a:spcBef>
                <a:spcPct val="0"/>
              </a:spcBef>
              <a:buClr>
                <a:srgbClr val="CC0000"/>
              </a:buClr>
              <a:buSzPct val="150000"/>
              <a:buNone/>
            </a:pPr>
            <a:r>
              <a:rPr lang="zh-TW" altLang="en-US" dirty="0" smtClean="0">
                <a:ea typeface="標楷體" pitchFamily="65" charset="-120"/>
              </a:rPr>
              <a:t>三、注意事項</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20000"/>
            </a:pPr>
            <a:r>
              <a:rPr lang="en-US" altLang="zh-TW" sz="2800" b="1" u="sng" dirty="0">
                <a:solidFill>
                  <a:srgbClr val="FF0000"/>
                </a:solidFill>
                <a:latin typeface="標楷體" pitchFamily="65" charset="-120"/>
                <a:ea typeface="標楷體" pitchFamily="65" charset="-120"/>
              </a:rPr>
              <a:t>4</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20</a:t>
            </a:r>
            <a:r>
              <a:rPr lang="zh-TW" altLang="zh-TW" sz="2800" b="1" u="sng" dirty="0" smtClean="0">
                <a:solidFill>
                  <a:srgbClr val="FF0000"/>
                </a:solidFill>
                <a:latin typeface="標楷體" pitchFamily="65" charset="-120"/>
                <a:ea typeface="標楷體" pitchFamily="65" charset="-120"/>
              </a:rPr>
              <a:t>日</a:t>
            </a:r>
            <a:r>
              <a:rPr lang="zh-TW" altLang="zh-TW" sz="2800" b="1" u="sng" dirty="0">
                <a:solidFill>
                  <a:srgbClr val="FF0000"/>
                </a:solidFill>
                <a:latin typeface="標楷體" pitchFamily="65" charset="-120"/>
                <a:ea typeface="標楷體" pitchFamily="65" charset="-120"/>
              </a:rPr>
              <a:t>至</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3</a:t>
            </a:r>
            <a:r>
              <a:rPr lang="zh-TW" altLang="zh-TW" sz="2800" b="1" u="sng" dirty="0" smtClean="0">
                <a:solidFill>
                  <a:srgbClr val="FF0000"/>
                </a:solidFill>
                <a:latin typeface="標楷體" pitchFamily="65" charset="-120"/>
                <a:ea typeface="標楷體" pitchFamily="65" charset="-120"/>
              </a:rPr>
              <a:t>日</a:t>
            </a:r>
            <a:r>
              <a:rPr lang="zh-TW" altLang="en-US" sz="2800" b="1" u="sng" dirty="0" smtClean="0">
                <a:solidFill>
                  <a:srgbClr val="FF0000"/>
                </a:solidFill>
                <a:latin typeface="標楷體" pitchFamily="65" charset="-120"/>
                <a:ea typeface="標楷體" pitchFamily="65" charset="-120"/>
              </a:rPr>
              <a:t>，參加介聘教師上網填報資料及選填志願</a:t>
            </a:r>
            <a:r>
              <a:rPr lang="en-US" altLang="zh-TW" sz="2800" b="1" dirty="0" smtClean="0">
                <a:solidFill>
                  <a:srgbClr val="FF0000"/>
                </a:solidFill>
                <a:latin typeface="標楷體" pitchFamily="65" charset="-120"/>
                <a:ea typeface="標楷體" pitchFamily="65" charset="-120"/>
              </a:rPr>
              <a:t> </a:t>
            </a:r>
            <a:r>
              <a:rPr lang="zh-TW" altLang="en-US" sz="2800" b="1"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網址：</a:t>
            </a:r>
            <a:r>
              <a:rPr lang="en-US" altLang="zh-TW" sz="2800" dirty="0" smtClean="0">
                <a:latin typeface="標楷體" pitchFamily="65" charset="-120"/>
                <a:ea typeface="標楷體" pitchFamily="65" charset="-120"/>
                <a:hlinkClick r:id="rId2"/>
              </a:rPr>
              <a:t>http://tas.kh.edu.tw</a:t>
            </a:r>
            <a:endParaRPr lang="en-US" altLang="zh-TW"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7</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星期一</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國中縣外介聘積分審查</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含國立特教學校</a:t>
            </a:r>
            <a:r>
              <a:rPr lang="en-US" altLang="zh-TW" sz="2800" dirty="0" smtClean="0">
                <a:solidFill>
                  <a:srgbClr val="FF0000"/>
                </a:solidFill>
                <a:latin typeface="標楷體" pitchFamily="65" charset="-120"/>
                <a:ea typeface="標楷體" pitchFamily="65" charset="-120"/>
              </a:rPr>
              <a:t>)</a:t>
            </a:r>
          </a:p>
          <a:p>
            <a:pPr marL="0" indent="0">
              <a:buClr>
                <a:srgbClr val="FF0000"/>
              </a:buClr>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p>
          <a:p>
            <a:pPr marL="0" indent="0">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endParaRPr lang="en-US" altLang="zh-TW"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法令依據</a:t>
            </a:r>
            <a:endParaRPr lang="zh-TW" altLang="en-US" dirty="0"/>
          </a:p>
        </p:txBody>
      </p:sp>
      <p:sp>
        <p:nvSpPr>
          <p:cNvPr id="3" name="內容版面配置區 2"/>
          <p:cNvSpPr>
            <a:spLocks noGrp="1"/>
          </p:cNvSpPr>
          <p:nvPr>
            <p:ph idx="1"/>
          </p:nvPr>
        </p:nvSpPr>
        <p:spPr/>
        <p:txBody>
          <a:bodyPr/>
          <a:lstStyle/>
          <a:p>
            <a:pPr>
              <a:lnSpc>
                <a:spcPct val="80000"/>
              </a:lnSpc>
              <a:buClr>
                <a:srgbClr val="CC3300"/>
              </a:buClr>
              <a:buSzPct val="140000"/>
              <a:buNone/>
            </a:pPr>
            <a:r>
              <a:rPr lang="en-US" altLang="zh-TW" sz="2800" dirty="0" smtClean="0">
                <a:latin typeface="標楷體" pitchFamily="65" charset="-120"/>
                <a:ea typeface="標楷體" pitchFamily="65" charset="-120"/>
              </a:rPr>
              <a:t>1.</a:t>
            </a:r>
            <a:r>
              <a:rPr lang="zh-TW" altLang="en-US" sz="2800" b="1" dirty="0" smtClean="0">
                <a:latin typeface="標楷體" pitchFamily="65" charset="-120"/>
                <a:ea typeface="標楷體" pitchFamily="65" charset="-120"/>
              </a:rPr>
              <a:t>教師法暨</a:t>
            </a:r>
            <a:r>
              <a:rPr lang="zh-TW" altLang="en-US" sz="2800" b="1" dirty="0" smtClean="0">
                <a:ea typeface="標楷體" pitchFamily="65" charset="-120"/>
              </a:rPr>
              <a:t>其施行細則。</a:t>
            </a:r>
            <a:r>
              <a:rPr lang="zh-TW" altLang="en-US" sz="2800" dirty="0" smtClean="0"/>
              <a:t> </a:t>
            </a:r>
          </a:p>
          <a:p>
            <a:pPr>
              <a:lnSpc>
                <a:spcPct val="80000"/>
              </a:lnSpc>
              <a:buClr>
                <a:srgbClr val="CC0000"/>
              </a:buClr>
              <a:buSzPct val="150000"/>
              <a:buNone/>
            </a:pPr>
            <a:r>
              <a:rPr lang="en-US" altLang="zh-TW" sz="2800" dirty="0" smtClean="0">
                <a:ea typeface="標楷體" pitchFamily="65" charset="-120"/>
              </a:rPr>
              <a:t>2.</a:t>
            </a:r>
            <a:r>
              <a:rPr lang="zh-TW" altLang="en-US" sz="2800" b="1" dirty="0" smtClean="0">
                <a:ea typeface="標楷體" pitchFamily="65" charset="-120"/>
              </a:rPr>
              <a:t>教育人員任用條例暨其施行細則。</a:t>
            </a:r>
            <a:r>
              <a:rPr lang="zh-TW" altLang="en-US" sz="2800" dirty="0" smtClean="0"/>
              <a:t> </a:t>
            </a:r>
            <a:endParaRPr lang="zh-TW" altLang="en-US" sz="2800" b="1" dirty="0" smtClean="0">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2" action="ppaction://hlinkfile"/>
              </a:rPr>
              <a:t>3.107</a:t>
            </a:r>
            <a:r>
              <a:rPr lang="zh-TW" altLang="en-US" sz="2800" dirty="0" smtClean="0">
                <a:latin typeface="標楷體" pitchFamily="65" charset="-120"/>
                <a:ea typeface="標楷體" pitchFamily="65" charset="-120"/>
                <a:hlinkClick r:id="rId2" action="ppaction://hlinkfile"/>
              </a:rPr>
              <a:t>年臺閩地區公立國民中小學暨幼兒園教師介聘他縣巿服務作業要點</a:t>
            </a:r>
            <a:r>
              <a:rPr lang="zh-TW" altLang="en-US" sz="2800" dirty="0" smtClean="0">
                <a:ea typeface="標楷體" pitchFamily="65" charset="-120"/>
              </a:rPr>
              <a:t>。</a:t>
            </a:r>
            <a:endParaRPr lang="zh-TW" altLang="en-US" sz="2800" dirty="0" smtClean="0">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3" action="ppaction://hlinkfile"/>
              </a:rPr>
              <a:t>4.107</a:t>
            </a:r>
            <a:r>
              <a:rPr lang="zh-TW" altLang="en-US" sz="2800" dirty="0" smtClean="0">
                <a:latin typeface="標楷體" pitchFamily="65" charset="-120"/>
                <a:ea typeface="標楷體" pitchFamily="65" charset="-120"/>
                <a:hlinkClick r:id="rId3" action="ppaction://hlinkfile"/>
              </a:rPr>
              <a:t>年臺閩地區公立國民中小學暨幼兒園教師申請介聘他縣市</a:t>
            </a:r>
            <a:r>
              <a:rPr lang="zh-TW" altLang="en-US" sz="2800" u="sng" dirty="0" smtClean="0">
                <a:solidFill>
                  <a:schemeClr val="hlink"/>
                </a:solidFill>
                <a:latin typeface="標楷體" pitchFamily="65" charset="-120"/>
                <a:ea typeface="標楷體" pitchFamily="65" charset="-120"/>
              </a:rPr>
              <a:t>服務積分審查參考原則</a:t>
            </a:r>
            <a:r>
              <a:rPr lang="zh-TW" altLang="en-US" sz="2800" dirty="0" smtClean="0">
                <a:ea typeface="標楷體" pitchFamily="65" charset="-120"/>
              </a:rPr>
              <a:t>。</a:t>
            </a:r>
          </a:p>
          <a:p>
            <a:pPr>
              <a:lnSpc>
                <a:spcPct val="80000"/>
              </a:lnSpc>
              <a:buClr>
                <a:srgbClr val="CC0000"/>
              </a:buClr>
              <a:buSzPct val="150000"/>
              <a:buNone/>
            </a:pPr>
            <a:r>
              <a:rPr lang="en-US" altLang="zh-TW" sz="2800" dirty="0" smtClean="0">
                <a:latin typeface="標楷體" pitchFamily="65" charset="-120"/>
                <a:ea typeface="標楷體" pitchFamily="65" charset="-120"/>
                <a:hlinkClick r:id="rId2" action="ppaction://hlinkfile"/>
              </a:rPr>
              <a:t>5.107</a:t>
            </a:r>
            <a:r>
              <a:rPr lang="zh-TW" altLang="en-US" sz="2800" dirty="0" smtClean="0">
                <a:latin typeface="標楷體" pitchFamily="65" charset="-120"/>
                <a:ea typeface="標楷體" pitchFamily="65" charset="-120"/>
                <a:hlinkClick r:id="rId2" action="ppaction://hlinkfile"/>
              </a:rPr>
              <a:t>年臺閩地區公立國民中小學暨幼兒園教師介聘他縣巿服務作業</a:t>
            </a:r>
            <a:r>
              <a:rPr lang="zh-TW" altLang="en-US" sz="2800" dirty="0" smtClean="0">
                <a:solidFill>
                  <a:srgbClr val="FF0000"/>
                </a:solidFill>
                <a:latin typeface="標楷體" pitchFamily="65" charset="-120"/>
                <a:ea typeface="標楷體" pitchFamily="65" charset="-120"/>
              </a:rPr>
              <a:t>日程表</a:t>
            </a:r>
            <a:r>
              <a:rPr lang="zh-TW" altLang="en-US" sz="2800" dirty="0" smtClean="0">
                <a:ea typeface="標楷體" pitchFamily="65" charset="-120"/>
              </a:rPr>
              <a:t>。</a:t>
            </a:r>
          </a:p>
          <a:p>
            <a:pPr>
              <a:buNone/>
            </a:pPr>
            <a:endParaRPr lang="zh-TW"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normAutofit/>
          </a:bodyPr>
          <a:lstStyle/>
          <a:p>
            <a:pPr>
              <a:buClr>
                <a:srgbClr val="FF0000"/>
              </a:buClr>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8</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星期二</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國小及幼兒園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（北區）</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（中區） </a:t>
            </a:r>
            <a:endParaRPr lang="zh-TW" altLang="en-US" sz="2800" dirty="0" smtClean="0">
              <a:solidFill>
                <a:srgbClr val="006699"/>
              </a:solidFill>
              <a:latin typeface="標楷體" pitchFamily="65" charset="-120"/>
              <a:ea typeface="標楷體" pitchFamily="65" charset="-120"/>
            </a:endParaRPr>
          </a:p>
          <a:p>
            <a:endParaRPr lang="zh-TW" alt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FF0000"/>
              </a:buClr>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9</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星期三</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國小及幼兒園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（中南區）</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（中南區） </a:t>
            </a:r>
            <a:endParaRPr lang="zh-TW" altLang="en-US" sz="2800" dirty="0" smtClean="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30</a:t>
            </a:r>
            <a:r>
              <a:rPr lang="zh-TW" altLang="en-US" sz="2800" u="sng" dirty="0" smtClean="0">
                <a:solidFill>
                  <a:srgbClr val="FF0000"/>
                </a:solidFill>
                <a:latin typeface="標楷體" pitchFamily="65" charset="-120"/>
                <a:ea typeface="標楷體" pitchFamily="65" charset="-120"/>
              </a:rPr>
              <a:t>日（星期三）</a:t>
            </a:r>
            <a:r>
              <a:rPr lang="zh-TW" altLang="en-US" sz="2800" dirty="0" smtClean="0">
                <a:latin typeface="標楷體" pitchFamily="65" charset="-120"/>
                <a:ea typeface="標楷體" pitchFamily="65" charset="-120"/>
              </a:rPr>
              <a:t>縣外介聘結果通知各校 </a:t>
            </a:r>
            <a:endParaRPr lang="zh-TW" altLang="en-US"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marL="0" indent="0" algn="just">
              <a:buClr>
                <a:srgbClr val="FF0000"/>
              </a:buClr>
              <a:buNone/>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4</a:t>
            </a:r>
            <a:r>
              <a:rPr lang="zh-TW" altLang="en-US" sz="2800" u="sng" dirty="0" smtClean="0">
                <a:solidFill>
                  <a:srgbClr val="FF0000"/>
                </a:solidFill>
                <a:latin typeface="標楷體" pitchFamily="65" charset="-120"/>
                <a:ea typeface="標楷體" pitchFamily="65" charset="-120"/>
              </a:rPr>
              <a:t>日（星期一）前</a:t>
            </a:r>
            <a:r>
              <a:rPr lang="zh-TW" altLang="en-US" sz="2800" dirty="0" smtClean="0">
                <a:latin typeface="標楷體" pitchFamily="65" charset="-120"/>
                <a:ea typeface="標楷體" pitchFamily="65" charset="-120"/>
              </a:rPr>
              <a:t>，縣外介聘</a:t>
            </a:r>
            <a:r>
              <a:rPr lang="zh-TW" altLang="en-US" sz="2800" u="sng" dirty="0" smtClean="0">
                <a:solidFill>
                  <a:srgbClr val="FF0000"/>
                </a:solidFill>
                <a:latin typeface="標楷體" pitchFamily="65" charset="-120"/>
                <a:ea typeface="標楷體" pitchFamily="65" charset="-120"/>
              </a:rPr>
              <a:t>各校召開教評會</a:t>
            </a:r>
            <a:r>
              <a:rPr lang="zh-TW" altLang="en-US" sz="2800" dirty="0" smtClean="0">
                <a:latin typeface="標楷體" pitchFamily="65" charset="-120"/>
                <a:ea typeface="標楷體" pitchFamily="65" charset="-120"/>
              </a:rPr>
              <a:t>審查他縣市調入教師相關學歷證件，本縣調出教師至介聘學校接受審查</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由各達成介聘學校教評會通知達成介聘教師，攜帶相關證件至介聘學校報到接受審查</a:t>
            </a:r>
            <a:r>
              <a:rPr lang="en-US" altLang="zh-TW" sz="2800" dirty="0" smtClean="0">
                <a:solidFill>
                  <a:srgbClr val="FF0000"/>
                </a:solidFill>
                <a:latin typeface="標楷體" pitchFamily="65" charset="-120"/>
                <a:ea typeface="標楷體" pitchFamily="65" charset="-120"/>
              </a:rPr>
              <a:t>) </a:t>
            </a:r>
            <a:r>
              <a:rPr lang="zh-TW" altLang="en-US" sz="2800" dirty="0" smtClean="0">
                <a:solidFill>
                  <a:schemeClr val="tx1">
                    <a:lumMod val="95000"/>
                    <a:lumOff val="5000"/>
                  </a:schemeClr>
                </a:solidFill>
                <a:latin typeface="標楷體" pitchFamily="65" charset="-120"/>
                <a:ea typeface="標楷體" pitchFamily="65" charset="-120"/>
              </a:rPr>
              <a:t>。</a:t>
            </a:r>
            <a:endParaRPr lang="en-US" altLang="zh-TW" sz="2800" dirty="0" smtClean="0">
              <a:solidFill>
                <a:schemeClr val="tx1">
                  <a:lumMod val="95000"/>
                  <a:lumOff val="5000"/>
                </a:schemeClr>
              </a:solidFill>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marL="0" indent="0" algn="just">
              <a:buClr>
                <a:srgbClr val="CC0000"/>
              </a:buClr>
              <a:buNone/>
            </a:pPr>
            <a:r>
              <a:rPr lang="en-US" altLang="zh-TW" sz="2800" u="sng" dirty="0" smtClean="0">
                <a:solidFill>
                  <a:srgbClr val="FF0000"/>
                </a:solidFill>
                <a:latin typeface="標楷體" pitchFamily="65" charset="-120"/>
                <a:ea typeface="標楷體" pitchFamily="65" charset="-120"/>
              </a:rPr>
              <a:t>107</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20</a:t>
            </a:r>
            <a:r>
              <a:rPr lang="zh-TW" altLang="en-US" sz="2800" u="sng" dirty="0" smtClean="0">
                <a:solidFill>
                  <a:srgbClr val="FF0000"/>
                </a:solidFill>
                <a:latin typeface="標楷體" pitchFamily="65" charset="-120"/>
                <a:ea typeface="標楷體" pitchFamily="65" charset="-120"/>
              </a:rPr>
              <a:t>日（星期三）</a:t>
            </a:r>
            <a:r>
              <a:rPr lang="zh-TW" altLang="en-US" sz="2800" dirty="0" smtClean="0">
                <a:ea typeface="標楷體" pitchFamily="65" charset="-120"/>
              </a:rPr>
              <a:t> 轉知達成介聘學校通知調入本縣教師報到</a:t>
            </a:r>
            <a:r>
              <a:rPr lang="en-US" altLang="zh-TW" sz="2800" dirty="0" smtClean="0">
                <a:ea typeface="標楷體" pitchFamily="65" charset="-120"/>
              </a:rPr>
              <a:t>(</a:t>
            </a:r>
            <a:r>
              <a:rPr lang="zh-TW" altLang="en-US" sz="2800" dirty="0" smtClean="0">
                <a:ea typeface="標楷體" pitchFamily="65" charset="-120"/>
              </a:rPr>
              <a:t>寄發聘書</a:t>
            </a:r>
            <a:r>
              <a:rPr lang="en-US" altLang="zh-TW" sz="2800" dirty="0" smtClean="0">
                <a:ea typeface="標楷體" pitchFamily="65" charset="-120"/>
              </a:rPr>
              <a:t>【</a:t>
            </a:r>
            <a:r>
              <a:rPr lang="zh-TW" altLang="en-US" sz="2800" dirty="0" smtClean="0">
                <a:ea typeface="標楷體" pitchFamily="65" charset="-120"/>
              </a:rPr>
              <a:t>一律自</a:t>
            </a:r>
            <a:r>
              <a:rPr lang="en-US" altLang="zh-TW" sz="2800" dirty="0" smtClean="0">
                <a:latin typeface="標楷體" pitchFamily="65" charset="-120"/>
                <a:ea typeface="標楷體" pitchFamily="65" charset="-120"/>
              </a:rPr>
              <a:t>107</a:t>
            </a:r>
            <a:r>
              <a:rPr lang="zh-TW" altLang="en-US"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a:t>
            </a:r>
            <a:r>
              <a:rPr lang="zh-TW" altLang="en-US" sz="2800" dirty="0" smtClean="0">
                <a:ea typeface="標楷體" pitchFamily="65" charset="-120"/>
              </a:rPr>
              <a:t>生效</a:t>
            </a:r>
            <a:r>
              <a:rPr lang="en-US" altLang="zh-TW" sz="2800" dirty="0" smtClean="0">
                <a:ea typeface="標楷體" pitchFamily="65" charset="-120"/>
              </a:rPr>
              <a:t>】</a:t>
            </a:r>
            <a:r>
              <a:rPr lang="zh-TW" altLang="en-US" sz="2800" dirty="0" smtClean="0">
                <a:ea typeface="標楷體" pitchFamily="65" charset="-120"/>
              </a:rPr>
              <a:t>及報到通知單</a:t>
            </a:r>
            <a:r>
              <a:rPr lang="en-US" altLang="zh-TW" sz="2800" dirty="0" smtClean="0">
                <a:ea typeface="標楷體" pitchFamily="65" charset="-120"/>
              </a:rPr>
              <a:t>)</a:t>
            </a:r>
            <a:r>
              <a:rPr lang="zh-TW" altLang="en-US" sz="2800" dirty="0" smtClean="0">
                <a:ea typeface="標楷體" pitchFamily="65" charset="-120"/>
              </a:rPr>
              <a:t>。</a:t>
            </a:r>
            <a:endParaRPr lang="zh-TW" altLang="en-US" sz="2800" dirty="0" smtClean="0">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fontScale="90000"/>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457200" y="1412776"/>
            <a:ext cx="8229600" cy="5184576"/>
          </a:xfrm>
        </p:spPr>
        <p:txBody>
          <a:bodyPr>
            <a:normAutofit fontScale="55000" lnSpcReduction="20000"/>
          </a:bodyPr>
          <a:lstStyle/>
          <a:p>
            <a:pPr>
              <a:lnSpc>
                <a:spcPct val="90000"/>
              </a:lnSpc>
              <a:buNone/>
            </a:pPr>
            <a:r>
              <a:rPr lang="en-US" altLang="zh-TW" sz="4700" dirty="0" smtClean="0">
                <a:latin typeface="標楷體" pitchFamily="65" charset="-120"/>
                <a:ea typeface="標楷體" pitchFamily="65" charset="-120"/>
              </a:rPr>
              <a:t>(</a:t>
            </a:r>
            <a:r>
              <a:rPr lang="zh-TW" altLang="en-US" sz="4700" dirty="0" smtClean="0">
                <a:latin typeface="標楷體" pitchFamily="65" charset="-120"/>
                <a:ea typeface="標楷體" pitchFamily="65" charset="-120"/>
              </a:rPr>
              <a:t>一</a:t>
            </a:r>
            <a:r>
              <a:rPr lang="en-US" altLang="zh-TW" sz="4700" dirty="0" smtClean="0">
                <a:latin typeface="標楷體" pitchFamily="65" charset="-120"/>
                <a:ea typeface="標楷體" pitchFamily="65" charset="-120"/>
              </a:rPr>
              <a:t>)</a:t>
            </a:r>
            <a:r>
              <a:rPr lang="zh-TW" altLang="en-US" sz="4700" dirty="0" smtClean="0">
                <a:latin typeface="標楷體" pitchFamily="65" charset="-120"/>
                <a:ea typeface="標楷體" pitchFamily="65" charset="-120"/>
              </a:rPr>
              <a:t>申請介聘原因積分：原因擇一採計，最高九十分。</a:t>
            </a:r>
          </a:p>
          <a:p>
            <a:pPr marL="446088" indent="-446088" algn="just">
              <a:buNone/>
            </a:pPr>
            <a:r>
              <a:rPr lang="zh-TW" altLang="en-US" sz="4700" dirty="0" smtClean="0">
                <a:latin typeface="標楷體" pitchFamily="65" charset="-120"/>
                <a:ea typeface="標楷體" pitchFamily="65" charset="-120"/>
              </a:rPr>
              <a:t> </a:t>
            </a:r>
            <a:r>
              <a:rPr lang="en-US" altLang="zh-TW" sz="4700" dirty="0" smtClean="0">
                <a:latin typeface="標楷體" pitchFamily="65" charset="-120"/>
                <a:ea typeface="標楷體" pitchFamily="65" charset="-120"/>
              </a:rPr>
              <a:t>1</a:t>
            </a:r>
            <a:r>
              <a:rPr lang="en-US" altLang="zh-TW" sz="4700" dirty="0">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配偶不在同一縣</a:t>
            </a:r>
            <a:r>
              <a:rPr lang="en-US" altLang="zh-TW" sz="4700" dirty="0">
                <a:solidFill>
                  <a:srgbClr val="FF0000"/>
                </a:solidFill>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市</a:t>
            </a:r>
            <a:r>
              <a:rPr lang="en-US" altLang="zh-TW" sz="4700" dirty="0">
                <a:solidFill>
                  <a:srgbClr val="FF0000"/>
                </a:solidFill>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服務，申請介聘至配偶服務之縣</a:t>
            </a:r>
            <a:r>
              <a:rPr lang="en-US" altLang="zh-TW" sz="4700" dirty="0">
                <a:solidFill>
                  <a:srgbClr val="FF0000"/>
                </a:solidFill>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市</a:t>
            </a:r>
            <a:r>
              <a:rPr lang="en-US" altLang="zh-TW" sz="4700" dirty="0">
                <a:solidFill>
                  <a:srgbClr val="FF0000"/>
                </a:solidFill>
                <a:latin typeface="標楷體" pitchFamily="65" charset="-120"/>
                <a:ea typeface="標楷體" pitchFamily="65" charset="-120"/>
              </a:rPr>
              <a:t>)</a:t>
            </a:r>
            <a:r>
              <a:rPr lang="zh-TW" altLang="zh-TW" sz="4700" dirty="0">
                <a:latin typeface="標楷體" pitchFamily="65" charset="-120"/>
                <a:ea typeface="標楷體" pitchFamily="65" charset="-120"/>
              </a:rPr>
              <a:t>，自</a:t>
            </a:r>
            <a:r>
              <a:rPr lang="zh-TW" altLang="zh-TW" sz="4700" b="1" dirty="0">
                <a:solidFill>
                  <a:srgbClr val="FF0000"/>
                </a:solidFill>
                <a:latin typeface="標楷體" pitchFamily="65" charset="-120"/>
                <a:ea typeface="標楷體" pitchFamily="65" charset="-120"/>
              </a:rPr>
              <a:t>結婚</a:t>
            </a:r>
            <a:r>
              <a:rPr lang="zh-TW" altLang="zh-TW" sz="4700" dirty="0">
                <a:latin typeface="標楷體" pitchFamily="65" charset="-120"/>
                <a:ea typeface="標楷體" pitchFamily="65" charset="-120"/>
              </a:rPr>
              <a:t>後，凡配偶已在該地連續服務一年以上者給九十分</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不含兼課、兼職</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，未滿一年者給</a:t>
            </a:r>
            <a:r>
              <a:rPr lang="zh-TW" altLang="zh-TW" sz="4700" dirty="0">
                <a:solidFill>
                  <a:srgbClr val="FF0000"/>
                </a:solidFill>
                <a:latin typeface="標楷體" pitchFamily="65" charset="-120"/>
                <a:ea typeface="標楷體" pitchFamily="65" charset="-120"/>
              </a:rPr>
              <a:t>六十</a:t>
            </a:r>
            <a:r>
              <a:rPr lang="zh-TW" altLang="zh-TW" sz="4700" dirty="0">
                <a:latin typeface="標楷體" pitchFamily="65" charset="-120"/>
                <a:ea typeface="標楷體" pitchFamily="65" charset="-120"/>
              </a:rPr>
              <a:t>分。</a:t>
            </a:r>
          </a:p>
          <a:p>
            <a:pPr marL="446088" indent="-446088" algn="just">
              <a:buNone/>
            </a:pPr>
            <a:r>
              <a:rPr lang="zh-TW" altLang="en-US" sz="4700" dirty="0" smtClean="0">
                <a:latin typeface="標楷體" pitchFamily="65" charset="-120"/>
                <a:ea typeface="標楷體" pitchFamily="65" charset="-120"/>
              </a:rPr>
              <a:t> </a:t>
            </a:r>
            <a:r>
              <a:rPr lang="en-US" altLang="zh-TW" sz="4700" dirty="0" smtClean="0">
                <a:latin typeface="標楷體" pitchFamily="65" charset="-120"/>
                <a:ea typeface="標楷體" pitchFamily="65" charset="-120"/>
              </a:rPr>
              <a:t>2</a:t>
            </a:r>
            <a:r>
              <a:rPr lang="en-US" altLang="zh-TW" sz="4700" dirty="0">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本人服務學校未與配偶設籍地為同一縣</a:t>
            </a:r>
            <a:r>
              <a:rPr lang="en-US" altLang="zh-TW" sz="4700" dirty="0">
                <a:solidFill>
                  <a:srgbClr val="FF0000"/>
                </a:solidFill>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市</a:t>
            </a:r>
            <a:r>
              <a:rPr lang="en-US" altLang="zh-TW" sz="4700" dirty="0">
                <a:solidFill>
                  <a:srgbClr val="FF0000"/>
                </a:solidFill>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，申請介聘至配偶設籍</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含未設籍登記，已取得永久居留證</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之縣</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市</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不論結婚時間長短，凡配偶已在該地區</a:t>
            </a:r>
            <a:r>
              <a:rPr lang="zh-TW" altLang="zh-TW" sz="4700" b="1" dirty="0">
                <a:solidFill>
                  <a:srgbClr val="FF0000"/>
                </a:solidFill>
                <a:latin typeface="標楷體" pitchFamily="65" charset="-120"/>
                <a:ea typeface="標楷體" pitchFamily="65" charset="-120"/>
              </a:rPr>
              <a:t>連續設籍</a:t>
            </a:r>
            <a:r>
              <a:rPr lang="zh-TW" altLang="zh-TW" sz="4700" dirty="0">
                <a:latin typeface="標楷體" pitchFamily="65" charset="-120"/>
                <a:ea typeface="標楷體" pitchFamily="65" charset="-120"/>
              </a:rPr>
              <a:t>二年以上者給</a:t>
            </a:r>
            <a:r>
              <a:rPr lang="zh-TW" altLang="zh-TW" sz="4700" dirty="0">
                <a:solidFill>
                  <a:srgbClr val="FF0000"/>
                </a:solidFill>
                <a:latin typeface="標楷體" pitchFamily="65" charset="-120"/>
                <a:ea typeface="標楷體" pitchFamily="65" charset="-120"/>
              </a:rPr>
              <a:t>九十</a:t>
            </a:r>
            <a:r>
              <a:rPr lang="zh-TW" altLang="zh-TW" sz="4700" dirty="0">
                <a:latin typeface="標楷體" pitchFamily="65" charset="-120"/>
                <a:ea typeface="標楷體" pitchFamily="65" charset="-120"/>
              </a:rPr>
              <a:t>分，一年以上者給</a:t>
            </a:r>
            <a:r>
              <a:rPr lang="zh-TW" altLang="zh-TW" sz="4700" dirty="0">
                <a:solidFill>
                  <a:srgbClr val="FF0000"/>
                </a:solidFill>
                <a:latin typeface="標楷體" pitchFamily="65" charset="-120"/>
                <a:ea typeface="標楷體" pitchFamily="65" charset="-120"/>
              </a:rPr>
              <a:t>六十</a:t>
            </a:r>
            <a:r>
              <a:rPr lang="zh-TW" altLang="zh-TW" sz="4700" dirty="0">
                <a:latin typeface="標楷體" pitchFamily="65" charset="-120"/>
                <a:ea typeface="標楷體" pitchFamily="65" charset="-120"/>
              </a:rPr>
              <a:t>分。</a:t>
            </a:r>
          </a:p>
          <a:p>
            <a:pPr marL="446088" indent="-446088" algn="just">
              <a:buNone/>
            </a:pPr>
            <a:r>
              <a:rPr lang="zh-TW" altLang="en-US" sz="4700" dirty="0" smtClean="0">
                <a:latin typeface="標楷體" pitchFamily="65" charset="-120"/>
                <a:ea typeface="標楷體" pitchFamily="65" charset="-120"/>
              </a:rPr>
              <a:t> </a:t>
            </a:r>
            <a:r>
              <a:rPr lang="en-US" altLang="zh-TW" sz="4700" dirty="0" smtClean="0">
                <a:latin typeface="標楷體" pitchFamily="65" charset="-120"/>
                <a:ea typeface="標楷體" pitchFamily="65" charset="-120"/>
              </a:rPr>
              <a:t>3</a:t>
            </a:r>
            <a:r>
              <a:rPr lang="en-US" altLang="zh-TW" sz="4700" dirty="0">
                <a:latin typeface="標楷體" pitchFamily="65" charset="-120"/>
                <a:ea typeface="標楷體" pitchFamily="65" charset="-120"/>
              </a:rPr>
              <a:t>.</a:t>
            </a:r>
            <a:r>
              <a:rPr lang="zh-TW" altLang="zh-TW" sz="4700" dirty="0">
                <a:solidFill>
                  <a:srgbClr val="FF0000"/>
                </a:solidFill>
                <a:latin typeface="標楷體" pitchFamily="65" charset="-120"/>
                <a:ea typeface="標楷體" pitchFamily="65" charset="-120"/>
              </a:rPr>
              <a:t>單親</a:t>
            </a:r>
            <a:r>
              <a:rPr lang="zh-TW" altLang="zh-TW" sz="4700" dirty="0">
                <a:latin typeface="標楷體" pitchFamily="65" charset="-120"/>
                <a:ea typeface="標楷體" pitchFamily="65" charset="-120"/>
              </a:rPr>
              <a:t>教師需照顧父母、子女、</a:t>
            </a:r>
            <a:r>
              <a:rPr lang="zh-TW" altLang="zh-TW" sz="4700" dirty="0">
                <a:solidFill>
                  <a:srgbClr val="FF0000"/>
                </a:solidFill>
                <a:latin typeface="標楷體" pitchFamily="65" charset="-120"/>
                <a:ea typeface="標楷體" pitchFamily="65" charset="-120"/>
              </a:rPr>
              <a:t>原配偶</a:t>
            </a:r>
            <a:r>
              <a:rPr lang="zh-TW" altLang="zh-TW" sz="4700" dirty="0">
                <a:latin typeface="標楷體" pitchFamily="65" charset="-120"/>
                <a:ea typeface="標楷體" pitchFamily="65" charset="-120"/>
              </a:rPr>
              <a:t>之父母或教師需照顧領有身心障礙</a:t>
            </a:r>
            <a:r>
              <a:rPr lang="zh-TW" altLang="zh-TW" sz="4700" dirty="0" smtClean="0">
                <a:latin typeface="標楷體" pitchFamily="65" charset="-120"/>
                <a:ea typeface="標楷體" pitchFamily="65" charset="-120"/>
              </a:rPr>
              <a:t>手冊</a:t>
            </a:r>
            <a:r>
              <a:rPr lang="en-US" altLang="zh-TW" sz="4700" dirty="0" smtClean="0">
                <a:latin typeface="標楷體" pitchFamily="65" charset="-120"/>
                <a:ea typeface="標楷體" pitchFamily="65" charset="-120"/>
              </a:rPr>
              <a:t>(</a:t>
            </a:r>
            <a:r>
              <a:rPr lang="zh-TW" altLang="en-US" sz="4700" dirty="0" smtClean="0">
                <a:latin typeface="標楷體" pitchFamily="65" charset="-120"/>
                <a:ea typeface="標楷體" pitchFamily="65" charset="-120"/>
              </a:rPr>
              <a:t>身心障礙證明</a:t>
            </a:r>
            <a:r>
              <a:rPr lang="en-US" altLang="zh-TW" sz="4700" dirty="0" smtClean="0">
                <a:latin typeface="標楷體" pitchFamily="65" charset="-120"/>
                <a:ea typeface="標楷體" pitchFamily="65" charset="-120"/>
              </a:rPr>
              <a:t>)</a:t>
            </a:r>
            <a:r>
              <a:rPr lang="zh-TW" altLang="zh-TW" sz="4700" dirty="0" smtClean="0">
                <a:latin typeface="標楷體" pitchFamily="65" charset="-120"/>
                <a:ea typeface="標楷體" pitchFamily="65" charset="-120"/>
              </a:rPr>
              <a:t>或</a:t>
            </a:r>
            <a:r>
              <a:rPr lang="zh-TW" altLang="zh-TW" sz="4700" dirty="0">
                <a:latin typeface="標楷體" pitchFamily="65" charset="-120"/>
                <a:ea typeface="標楷體" pitchFamily="65" charset="-120"/>
              </a:rPr>
              <a:t>重大傷病證明之父母、子女、配偶、配偶之父母者，申請至父母、子女、配偶、配偶之父母設籍縣</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市</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或</a:t>
            </a:r>
            <a:r>
              <a:rPr lang="zh-TW" altLang="zh-TW" sz="4700" dirty="0">
                <a:solidFill>
                  <a:srgbClr val="FF0000"/>
                </a:solidFill>
                <a:latin typeface="標楷體" pitchFamily="65" charset="-120"/>
                <a:ea typeface="標楷體" pitchFamily="65" charset="-120"/>
              </a:rPr>
              <a:t>領有身心障礙</a:t>
            </a:r>
            <a:r>
              <a:rPr lang="zh-TW" altLang="zh-TW" sz="4700" dirty="0" smtClean="0">
                <a:solidFill>
                  <a:srgbClr val="FF0000"/>
                </a:solidFill>
                <a:latin typeface="標楷體" pitchFamily="65" charset="-120"/>
                <a:ea typeface="標楷體" pitchFamily="65" charset="-120"/>
              </a:rPr>
              <a:t>手冊</a:t>
            </a:r>
            <a:r>
              <a:rPr lang="en-US" altLang="zh-TW" sz="4700" dirty="0" smtClean="0">
                <a:solidFill>
                  <a:srgbClr val="FF0000"/>
                </a:solidFill>
                <a:latin typeface="標楷體" pitchFamily="65" charset="-120"/>
                <a:ea typeface="標楷體" pitchFamily="65" charset="-120"/>
              </a:rPr>
              <a:t>(</a:t>
            </a:r>
            <a:r>
              <a:rPr lang="zh-TW" altLang="en-US" sz="4700" dirty="0" smtClean="0">
                <a:solidFill>
                  <a:srgbClr val="FF0000"/>
                </a:solidFill>
                <a:latin typeface="標楷體" pitchFamily="65" charset="-120"/>
                <a:ea typeface="標楷體" pitchFamily="65" charset="-120"/>
              </a:rPr>
              <a:t>身心障礙證明</a:t>
            </a:r>
            <a:r>
              <a:rPr lang="en-US" altLang="zh-TW" sz="4700" dirty="0" smtClean="0">
                <a:solidFill>
                  <a:srgbClr val="FF0000"/>
                </a:solidFill>
                <a:latin typeface="標楷體" pitchFamily="65" charset="-120"/>
                <a:ea typeface="標楷體" pitchFamily="65" charset="-120"/>
              </a:rPr>
              <a:t>)</a:t>
            </a:r>
            <a:r>
              <a:rPr lang="zh-TW" altLang="zh-TW" sz="4700" dirty="0" smtClean="0">
                <a:solidFill>
                  <a:srgbClr val="FF0000"/>
                </a:solidFill>
                <a:latin typeface="標楷體" pitchFamily="65" charset="-120"/>
                <a:ea typeface="標楷體" pitchFamily="65" charset="-120"/>
              </a:rPr>
              <a:t>之</a:t>
            </a:r>
            <a:r>
              <a:rPr lang="zh-TW" altLang="zh-TW" sz="4700" dirty="0">
                <a:solidFill>
                  <a:srgbClr val="FF0000"/>
                </a:solidFill>
                <a:latin typeface="標楷體" pitchFamily="65" charset="-120"/>
                <a:ea typeface="標楷體" pitchFamily="65" charset="-120"/>
              </a:rPr>
              <a:t>教師</a:t>
            </a:r>
            <a:r>
              <a:rPr lang="zh-TW" altLang="zh-TW" sz="4700" dirty="0">
                <a:latin typeface="標楷體" pitchFamily="65" charset="-120"/>
                <a:ea typeface="標楷體" pitchFamily="65" charset="-120"/>
              </a:rPr>
              <a:t>，申請至設籍縣</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市</a:t>
            </a:r>
            <a:r>
              <a:rPr lang="en-US" altLang="zh-TW" sz="4700" dirty="0">
                <a:latin typeface="標楷體" pitchFamily="65" charset="-120"/>
                <a:ea typeface="標楷體" pitchFamily="65" charset="-120"/>
              </a:rPr>
              <a:t>)</a:t>
            </a:r>
            <a:r>
              <a:rPr lang="zh-TW" altLang="zh-TW" sz="4700" dirty="0">
                <a:latin typeface="標楷體" pitchFamily="65" charset="-120"/>
                <a:ea typeface="標楷體" pitchFamily="65" charset="-120"/>
              </a:rPr>
              <a:t>者，給</a:t>
            </a:r>
            <a:r>
              <a:rPr lang="zh-TW" altLang="zh-TW" sz="4700" dirty="0">
                <a:solidFill>
                  <a:srgbClr val="FF0000"/>
                </a:solidFill>
                <a:latin typeface="標楷體" pitchFamily="65" charset="-120"/>
                <a:ea typeface="標楷體" pitchFamily="65" charset="-120"/>
              </a:rPr>
              <a:t>九十</a:t>
            </a:r>
            <a:r>
              <a:rPr lang="zh-TW" altLang="zh-TW" sz="4700" dirty="0">
                <a:latin typeface="標楷體" pitchFamily="65" charset="-120"/>
                <a:ea typeface="標楷體" pitchFamily="65" charset="-120"/>
              </a:rPr>
              <a:t>分</a:t>
            </a:r>
            <a:r>
              <a:rPr lang="zh-TW" altLang="zh-TW" sz="4700" dirty="0" smtClean="0">
                <a:latin typeface="標楷體" pitchFamily="65" charset="-120"/>
                <a:ea typeface="標楷體" pitchFamily="65" charset="-120"/>
              </a:rPr>
              <a:t>。</a:t>
            </a:r>
            <a:endParaRPr lang="zh-TW" altLang="en-US" sz="4700" dirty="0" smtClean="0">
              <a:latin typeface="標楷體" pitchFamily="65" charset="-120"/>
              <a:ea typeface="標楷體" pitchFamily="65" charset="-120"/>
            </a:endParaRPr>
          </a:p>
          <a:p>
            <a:pPr marL="446088" indent="-446088"/>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fontScale="90000"/>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457200" y="1484784"/>
            <a:ext cx="8229600" cy="4641379"/>
          </a:xfrm>
        </p:spPr>
        <p:txBody>
          <a:bodyPr>
            <a:noAutofit/>
          </a:bodyPr>
          <a:lstStyle/>
          <a:p>
            <a:pPr algn="just">
              <a:buNone/>
            </a:pPr>
            <a:r>
              <a:rPr lang="en-US" altLang="zh-TW" sz="2500" dirty="0" smtClean="0">
                <a:latin typeface="標楷體" pitchFamily="65" charset="-120"/>
                <a:ea typeface="標楷體" pitchFamily="65" charset="-120"/>
              </a:rPr>
              <a:t>4.</a:t>
            </a:r>
            <a:r>
              <a:rPr lang="zh-TW" altLang="zh-TW" sz="2500" dirty="0" smtClean="0">
                <a:solidFill>
                  <a:srgbClr val="FF0000"/>
                </a:solidFill>
                <a:latin typeface="標楷體" pitchFamily="65" charset="-120"/>
                <a:ea typeface="標楷體" pitchFamily="65" charset="-120"/>
              </a:rPr>
              <a:t>申請人本人或配偶之父母親之一，年滿七十歲</a:t>
            </a:r>
            <a:r>
              <a:rPr lang="en-US" altLang="zh-TW" sz="2500" dirty="0" smtClean="0">
                <a:solidFill>
                  <a:srgbClr val="FF0000"/>
                </a:solidFill>
                <a:latin typeface="標楷體" pitchFamily="65" charset="-120"/>
                <a:ea typeface="標楷體" pitchFamily="65" charset="-120"/>
              </a:rPr>
              <a:t>(</a:t>
            </a:r>
            <a:r>
              <a:rPr lang="zh-TW" altLang="zh-TW" sz="2500" dirty="0" smtClean="0">
                <a:solidFill>
                  <a:srgbClr val="FF0000"/>
                </a:solidFill>
                <a:latin typeface="標楷體" pitchFamily="65" charset="-120"/>
                <a:ea typeface="標楷體" pitchFamily="65" charset="-120"/>
              </a:rPr>
              <a:t>含</a:t>
            </a:r>
            <a:r>
              <a:rPr lang="en-US" altLang="zh-TW" sz="2500" dirty="0" smtClean="0">
                <a:solidFill>
                  <a:srgbClr val="FF0000"/>
                </a:solidFill>
                <a:latin typeface="標楷體" pitchFamily="65" charset="-120"/>
                <a:ea typeface="標楷體" pitchFamily="65" charset="-120"/>
              </a:rPr>
              <a:t>)</a:t>
            </a:r>
            <a:r>
              <a:rPr lang="zh-TW" altLang="zh-TW" sz="2500" dirty="0" smtClean="0">
                <a:latin typeface="標楷體" pitchFamily="65" charset="-120"/>
                <a:ea typeface="標楷體" pitchFamily="65" charset="-120"/>
              </a:rPr>
              <a:t>以上，申請介聘至父母親或配偶父母親設籍縣</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市</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者，給</a:t>
            </a:r>
            <a:r>
              <a:rPr lang="zh-TW" altLang="zh-TW" sz="2500" dirty="0" smtClean="0">
                <a:solidFill>
                  <a:srgbClr val="FF0000"/>
                </a:solidFill>
                <a:latin typeface="標楷體" pitchFamily="65" charset="-120"/>
                <a:ea typeface="標楷體" pitchFamily="65" charset="-120"/>
              </a:rPr>
              <a:t>九十</a:t>
            </a:r>
            <a:r>
              <a:rPr lang="zh-TW" altLang="zh-TW" sz="2500" dirty="0" smtClean="0">
                <a:latin typeface="標楷體" pitchFamily="65" charset="-120"/>
                <a:ea typeface="標楷體" pitchFamily="65" charset="-120"/>
              </a:rPr>
              <a:t>分。</a:t>
            </a:r>
          </a:p>
          <a:p>
            <a:pPr algn="just">
              <a:buNone/>
            </a:pPr>
            <a:r>
              <a:rPr lang="en-US" altLang="zh-TW" sz="2500" dirty="0" smtClean="0">
                <a:latin typeface="標楷體" pitchFamily="65" charset="-120"/>
                <a:ea typeface="標楷體" pitchFamily="65" charset="-120"/>
              </a:rPr>
              <a:t>5.</a:t>
            </a:r>
            <a:r>
              <a:rPr lang="zh-TW" altLang="zh-TW" sz="2500" dirty="0" smtClean="0">
                <a:solidFill>
                  <a:srgbClr val="FF0000"/>
                </a:solidFill>
                <a:latin typeface="標楷體" pitchFamily="65" charset="-120"/>
                <a:ea typeface="標楷體" pitchFamily="65" charset="-120"/>
              </a:rPr>
              <a:t>於現職服務學校服務期間離婚之教師</a:t>
            </a:r>
            <a:r>
              <a:rPr lang="zh-TW" altLang="zh-TW" sz="2500" dirty="0" smtClean="0">
                <a:latin typeface="標楷體" pitchFamily="65" charset="-120"/>
                <a:ea typeface="標楷體" pitchFamily="65" charset="-120"/>
              </a:rPr>
              <a:t>申請介聘至他縣</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市</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者，給</a:t>
            </a:r>
            <a:r>
              <a:rPr lang="zh-TW" altLang="zh-TW" sz="2500" dirty="0" smtClean="0">
                <a:solidFill>
                  <a:srgbClr val="FF0000"/>
                </a:solidFill>
                <a:latin typeface="標楷體" pitchFamily="65" charset="-120"/>
                <a:ea typeface="標楷體" pitchFamily="65" charset="-120"/>
              </a:rPr>
              <a:t>六十</a:t>
            </a:r>
            <a:r>
              <a:rPr lang="zh-TW" altLang="zh-TW" sz="2500" dirty="0" smtClean="0">
                <a:latin typeface="標楷體" pitchFamily="65" charset="-120"/>
                <a:ea typeface="標楷體" pitchFamily="65" charset="-120"/>
              </a:rPr>
              <a:t>分。</a:t>
            </a:r>
          </a:p>
          <a:p>
            <a:pPr algn="just">
              <a:buNone/>
            </a:pPr>
            <a:r>
              <a:rPr lang="en-US" altLang="zh-TW" sz="2500" dirty="0" smtClean="0">
                <a:latin typeface="標楷體" pitchFamily="65" charset="-120"/>
                <a:ea typeface="標楷體" pitchFamily="65" charset="-120"/>
              </a:rPr>
              <a:t>6.</a:t>
            </a:r>
            <a:r>
              <a:rPr lang="zh-TW" altLang="zh-TW" sz="2500" dirty="0" smtClean="0">
                <a:solidFill>
                  <a:srgbClr val="FF0000"/>
                </a:solidFill>
                <a:latin typeface="標楷體" pitchFamily="65" charset="-120"/>
                <a:ea typeface="標楷體" pitchFamily="65" charset="-120"/>
              </a:rPr>
              <a:t>教師申請介聘至父母連續設籍六個月以上之縣</a:t>
            </a:r>
            <a:r>
              <a:rPr lang="en-US" altLang="zh-TW" sz="2500" dirty="0" smtClean="0">
                <a:solidFill>
                  <a:srgbClr val="FF0000"/>
                </a:solidFill>
                <a:latin typeface="標楷體" pitchFamily="65" charset="-120"/>
                <a:ea typeface="標楷體" pitchFamily="65" charset="-120"/>
              </a:rPr>
              <a:t>(</a:t>
            </a:r>
            <a:r>
              <a:rPr lang="zh-TW" altLang="zh-TW" sz="2500" dirty="0" smtClean="0">
                <a:solidFill>
                  <a:srgbClr val="FF0000"/>
                </a:solidFill>
                <a:latin typeface="標楷體" pitchFamily="65" charset="-120"/>
                <a:ea typeface="標楷體" pitchFamily="65" charset="-120"/>
              </a:rPr>
              <a:t>市</a:t>
            </a:r>
            <a:r>
              <a:rPr lang="en-US" altLang="zh-TW" sz="2500" dirty="0" smtClean="0">
                <a:solidFill>
                  <a:srgbClr val="FF0000"/>
                </a:solidFill>
                <a:latin typeface="標楷體" pitchFamily="65" charset="-120"/>
                <a:ea typeface="標楷體" pitchFamily="65" charset="-120"/>
              </a:rPr>
              <a:t>)</a:t>
            </a:r>
            <a:r>
              <a:rPr lang="zh-TW" altLang="zh-TW" sz="2500" dirty="0" smtClean="0">
                <a:solidFill>
                  <a:srgbClr val="FF0000"/>
                </a:solidFill>
                <a:latin typeface="標楷體" pitchFamily="65" charset="-120"/>
                <a:ea typeface="標楷體" pitchFamily="65" charset="-120"/>
              </a:rPr>
              <a:t>者</a:t>
            </a:r>
            <a:r>
              <a:rPr lang="zh-TW" altLang="zh-TW" sz="2500" dirty="0" smtClean="0">
                <a:latin typeface="標楷體" pitchFamily="65" charset="-120"/>
                <a:ea typeface="標楷體" pitchFamily="65" charset="-120"/>
              </a:rPr>
              <a:t>，給</a:t>
            </a:r>
            <a:r>
              <a:rPr lang="zh-TW" altLang="zh-TW" sz="2500" dirty="0" smtClean="0">
                <a:solidFill>
                  <a:srgbClr val="FF0000"/>
                </a:solidFill>
                <a:latin typeface="標楷體" pitchFamily="65" charset="-120"/>
                <a:ea typeface="標楷體" pitchFamily="65" charset="-120"/>
              </a:rPr>
              <a:t>六十</a:t>
            </a:r>
            <a:r>
              <a:rPr lang="zh-TW" altLang="zh-TW" sz="2500" dirty="0" smtClean="0">
                <a:latin typeface="標楷體" pitchFamily="65" charset="-120"/>
                <a:ea typeface="標楷體" pitchFamily="65" charset="-120"/>
              </a:rPr>
              <a:t>分；連續設籍二年以上之縣</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市</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者，給</a:t>
            </a:r>
            <a:r>
              <a:rPr lang="zh-TW" altLang="zh-TW" sz="2500" dirty="0" smtClean="0">
                <a:solidFill>
                  <a:srgbClr val="FF0000"/>
                </a:solidFill>
                <a:latin typeface="標楷體" pitchFamily="65" charset="-120"/>
                <a:ea typeface="標楷體" pitchFamily="65" charset="-120"/>
              </a:rPr>
              <a:t>七十五</a:t>
            </a:r>
            <a:r>
              <a:rPr lang="zh-TW" altLang="zh-TW" sz="2500" dirty="0" smtClean="0">
                <a:latin typeface="標楷體" pitchFamily="65" charset="-120"/>
                <a:ea typeface="標楷體" pitchFamily="65" charset="-120"/>
              </a:rPr>
              <a:t>分。</a:t>
            </a:r>
          </a:p>
          <a:p>
            <a:pPr algn="just">
              <a:buNone/>
            </a:pPr>
            <a:r>
              <a:rPr lang="en-US" altLang="zh-TW" sz="2500" dirty="0" smtClean="0">
                <a:latin typeface="標楷體" pitchFamily="65" charset="-120"/>
                <a:ea typeface="標楷體" pitchFamily="65" charset="-120"/>
              </a:rPr>
              <a:t>7.</a:t>
            </a:r>
            <a:r>
              <a:rPr lang="zh-TW" altLang="zh-TW" sz="2500" dirty="0" smtClean="0">
                <a:solidFill>
                  <a:srgbClr val="FF0000"/>
                </a:solidFill>
                <a:latin typeface="標楷體" pitchFamily="65" charset="-120"/>
                <a:ea typeface="標楷體" pitchFamily="65" charset="-120"/>
              </a:rPr>
              <a:t>全家遷居</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與家人同時遷居至所欲申請縣</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市</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之事實</a:t>
            </a:r>
            <a:r>
              <a:rPr lang="en-US" altLang="zh-TW" sz="2500" dirty="0" smtClean="0">
                <a:latin typeface="標楷體" pitchFamily="65" charset="-120"/>
                <a:ea typeface="標楷體" pitchFamily="65" charset="-120"/>
              </a:rPr>
              <a:t>)</a:t>
            </a:r>
            <a:r>
              <a:rPr lang="zh-TW" altLang="zh-TW" sz="2500" dirty="0" smtClean="0">
                <a:latin typeface="標楷體" pitchFamily="65" charset="-120"/>
                <a:ea typeface="標楷體" pitchFamily="65" charset="-120"/>
              </a:rPr>
              <a:t>者，給</a:t>
            </a:r>
            <a:r>
              <a:rPr lang="zh-TW" altLang="zh-TW" sz="2500" dirty="0" smtClean="0">
                <a:solidFill>
                  <a:srgbClr val="FF0000"/>
                </a:solidFill>
                <a:latin typeface="標楷體" pitchFamily="65" charset="-120"/>
                <a:ea typeface="標楷體" pitchFamily="65" charset="-120"/>
              </a:rPr>
              <a:t>六十</a:t>
            </a:r>
            <a:r>
              <a:rPr lang="zh-TW" altLang="zh-TW" sz="2500" dirty="0" smtClean="0">
                <a:latin typeface="標楷體" pitchFamily="65" charset="-120"/>
                <a:ea typeface="標楷體" pitchFamily="65" charset="-120"/>
              </a:rPr>
              <a:t>分。</a:t>
            </a:r>
          </a:p>
          <a:p>
            <a:pPr algn="just">
              <a:buNone/>
            </a:pPr>
            <a:r>
              <a:rPr lang="en-US" altLang="zh-TW" sz="2500" dirty="0" smtClean="0">
                <a:latin typeface="標楷體" pitchFamily="65" charset="-120"/>
                <a:ea typeface="標楷體" pitchFamily="65" charset="-120"/>
              </a:rPr>
              <a:t>8.</a:t>
            </a:r>
            <a:r>
              <a:rPr lang="zh-TW" altLang="zh-TW" sz="2500" dirty="0" smtClean="0">
                <a:solidFill>
                  <a:srgbClr val="FF0000"/>
                </a:solidFill>
                <a:latin typeface="標楷體" pitchFamily="65" charset="-120"/>
                <a:ea typeface="標楷體" pitchFamily="65" charset="-120"/>
              </a:rPr>
              <a:t>教師於偏遠地區學校連續服務滿五年申請介聘者</a:t>
            </a:r>
            <a:r>
              <a:rPr lang="zh-TW" altLang="zh-TW" sz="2500" dirty="0" smtClean="0">
                <a:latin typeface="標楷體" pitchFamily="65" charset="-120"/>
                <a:ea typeface="標楷體" pitchFamily="65" charset="-120"/>
              </a:rPr>
              <a:t>，給</a:t>
            </a:r>
            <a:r>
              <a:rPr lang="zh-TW" altLang="zh-TW" sz="2500" dirty="0" smtClean="0">
                <a:solidFill>
                  <a:srgbClr val="FF0000"/>
                </a:solidFill>
                <a:latin typeface="標楷體" pitchFamily="65" charset="-120"/>
                <a:ea typeface="標楷體" pitchFamily="65" charset="-120"/>
              </a:rPr>
              <a:t>六十</a:t>
            </a:r>
            <a:r>
              <a:rPr lang="zh-TW" altLang="zh-TW" sz="2500" dirty="0" smtClean="0">
                <a:latin typeface="標楷體" pitchFamily="65" charset="-120"/>
                <a:ea typeface="標楷體" pitchFamily="65" charset="-120"/>
              </a:rPr>
              <a:t>分。</a:t>
            </a:r>
          </a:p>
          <a:p>
            <a:pPr algn="just">
              <a:buNone/>
            </a:pPr>
            <a:r>
              <a:rPr lang="en-US" altLang="zh-TW" sz="2500" dirty="0" smtClean="0">
                <a:latin typeface="標楷體" pitchFamily="65" charset="-120"/>
                <a:ea typeface="標楷體" pitchFamily="65" charset="-120"/>
              </a:rPr>
              <a:t>9.</a:t>
            </a:r>
            <a:r>
              <a:rPr lang="zh-TW" altLang="zh-TW" sz="2500" dirty="0" smtClean="0">
                <a:latin typeface="標楷體" pitchFamily="65" charset="-120"/>
                <a:ea typeface="標楷體" pitchFamily="65" charset="-120"/>
              </a:rPr>
              <a:t>其他原因申請介聘者，給</a:t>
            </a:r>
            <a:r>
              <a:rPr lang="zh-TW" altLang="zh-TW" sz="2500" dirty="0" smtClean="0">
                <a:solidFill>
                  <a:srgbClr val="FF0000"/>
                </a:solidFill>
                <a:latin typeface="標楷體" pitchFamily="65" charset="-120"/>
                <a:ea typeface="標楷體" pitchFamily="65" charset="-120"/>
              </a:rPr>
              <a:t>三十</a:t>
            </a:r>
            <a:r>
              <a:rPr lang="zh-TW" altLang="zh-TW" sz="2500" dirty="0" smtClean="0">
                <a:latin typeface="標楷體" pitchFamily="65" charset="-120"/>
                <a:ea typeface="標楷體" pitchFamily="65" charset="-120"/>
              </a:rPr>
              <a:t>分。</a:t>
            </a:r>
            <a:endParaRPr lang="zh-TW" altLang="en-US" sz="25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年資積分</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92500" lnSpcReduction="10000"/>
          </a:bodyPr>
          <a:lstStyle/>
          <a:p>
            <a:pPr>
              <a:buNone/>
            </a:pPr>
            <a:r>
              <a:rPr lang="en-US"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各階段別不可以合併採計。</a:t>
            </a:r>
          </a:p>
          <a:p>
            <a:pPr>
              <a:buNone/>
            </a:pPr>
            <a:r>
              <a:rPr lang="en-US" sz="2800" dirty="0" smtClean="0">
                <a:latin typeface="標楷體" pitchFamily="65" charset="-120"/>
                <a:ea typeface="標楷體" pitchFamily="65" charset="-120"/>
              </a:rPr>
              <a:t>2.</a:t>
            </a:r>
            <a:r>
              <a:rPr lang="zh-TW" altLang="en-US" sz="2800" b="1" dirty="0" smtClean="0">
                <a:solidFill>
                  <a:srgbClr val="FF0000"/>
                </a:solidFill>
                <a:latin typeface="標楷體" pitchFamily="65" charset="-120"/>
                <a:ea typeface="標楷體" pitchFamily="65" charset="-120"/>
              </a:rPr>
              <a:t>教師在本縣</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市</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連續服務期間服義務役年資可以採計，惟不含志願役，育嬰留職停薪年資得以採計。</a:t>
            </a:r>
            <a:endParaRPr lang="zh-TW" altLang="en-US" sz="2800" dirty="0" smtClean="0">
              <a:solidFill>
                <a:srgbClr val="FF0000"/>
              </a:solidFill>
              <a:latin typeface="標楷體" pitchFamily="65" charset="-120"/>
              <a:ea typeface="標楷體" pitchFamily="65" charset="-120"/>
            </a:endParaRPr>
          </a:p>
          <a:p>
            <a:pPr>
              <a:buNone/>
            </a:pPr>
            <a:r>
              <a:rPr lang="en-US"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私立學校</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服務年資符合行政院服務獎章頒發之服務認定標準年資者准併計。</a:t>
            </a:r>
          </a:p>
          <a:p>
            <a:pPr>
              <a:buNone/>
            </a:pPr>
            <a:r>
              <a:rPr lang="en-US" sz="2800" b="1" dirty="0" smtClean="0">
                <a:latin typeface="標楷體" pitchFamily="65" charset="-120"/>
                <a:ea typeface="標楷體" pitchFamily="65" charset="-120"/>
              </a:rPr>
              <a:t>4.</a:t>
            </a:r>
            <a:r>
              <a:rPr lang="zh-TW" altLang="en-US" sz="2800" b="1" dirty="0" smtClean="0">
                <a:solidFill>
                  <a:srgbClr val="FF0000"/>
                </a:solidFill>
                <a:latin typeface="標楷體" pitchFamily="65" charset="-120"/>
                <a:ea typeface="標楷體" pitchFamily="65" charset="-120"/>
              </a:rPr>
              <a:t>教師借調教育部、各縣市教育局</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處</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或商借至海外臺灣學校服務，其借調或商借年資得採計年資積分。</a:t>
            </a:r>
            <a:endParaRPr lang="en-US" altLang="zh-TW" sz="2800" b="1" dirty="0" smtClean="0">
              <a:solidFill>
                <a:srgbClr val="FF0000"/>
              </a:solidFill>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本條例所稱公教人員，指下列編制內有給專任之文職人</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員：</a:t>
            </a:r>
            <a:r>
              <a:rPr lang="zh-TW" altLang="en-US" sz="2800" dirty="0" smtClean="0">
                <a:solidFill>
                  <a:srgbClr val="FF0000"/>
                </a:solidFill>
                <a:latin typeface="標楷體" pitchFamily="65" charset="-120"/>
                <a:ea typeface="標楷體" pitchFamily="65" charset="-120"/>
              </a:rPr>
              <a:t>各級公立學校教職員。</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私立學校應符合</a:t>
            </a:r>
            <a:r>
              <a:rPr lang="zh-TW" altLang="en-US" sz="2800" u="sng" dirty="0" smtClean="0">
                <a:solidFill>
                  <a:srgbClr val="FF0000"/>
                </a:solidFill>
                <a:latin typeface="標楷體" pitchFamily="65" charset="-120"/>
                <a:ea typeface="標楷體" pitchFamily="65" charset="-120"/>
              </a:rPr>
              <a:t>編制內、專任</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合格</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有給</a:t>
            </a:r>
            <a:r>
              <a:rPr lang="zh-TW" altLang="en-US" sz="2800" dirty="0" smtClean="0">
                <a:solidFill>
                  <a:srgbClr val="FF0000"/>
                </a:solidFill>
                <a:latin typeface="標楷體" pitchFamily="65" charset="-120"/>
                <a:ea typeface="標楷體" pitchFamily="65" charset="-120"/>
              </a:rPr>
              <a:t>並取得教師證者得予並計年資</a:t>
            </a:r>
            <a:r>
              <a:rPr lang="en-US" altLang="zh-TW" sz="2800" dirty="0" smtClean="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年資積分：最高四十分。</a:t>
            </a:r>
          </a:p>
          <a:p>
            <a:pPr>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國民中小學暨幼兒園連續服務，每滿一年給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偏遠地區國民中小學暨幼兒園連續服務，每滿一年加給</a:t>
            </a:r>
            <a:r>
              <a:rPr lang="zh-TW" altLang="zh-TW" sz="2800" b="1" dirty="0" smtClean="0">
                <a:solidFill>
                  <a:srgbClr val="FF0000"/>
                </a:solidFill>
                <a:latin typeface="標楷體" pitchFamily="65" charset="-120"/>
                <a:ea typeface="標楷體" pitchFamily="65" charset="-120"/>
              </a:rPr>
              <a:t>一</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特殊偏遠地區國民中小學暨幼兒園連續服務，每滿一年加給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zh-TW" sz="2800" b="1" dirty="0">
                <a:solidFill>
                  <a:srgbClr val="FF0000"/>
                </a:solidFill>
                <a:latin typeface="標楷體" pitchFamily="65" charset="-120"/>
                <a:ea typeface="標楷體" pitchFamily="65" charset="-120"/>
              </a:rPr>
              <a:t>二</a:t>
            </a:r>
            <a:r>
              <a:rPr lang="zh-TW" altLang="zh-TW" sz="2800" dirty="0">
                <a:solidFill>
                  <a:srgbClr val="FF0000"/>
                </a:solidFill>
                <a:latin typeface="標楷體" pitchFamily="65" charset="-120"/>
                <a:ea typeface="標楷體" pitchFamily="65" charset="-120"/>
              </a:rPr>
              <a:t>．</a:t>
            </a:r>
            <a:r>
              <a:rPr lang="zh-TW" altLang="zh-TW" sz="2800" b="1"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fontScale="90000"/>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457200" y="1484784"/>
            <a:ext cx="8229600" cy="4896544"/>
          </a:xfrm>
        </p:spPr>
        <p:txBody>
          <a:bodyPr>
            <a:normAutofit fontScale="92500"/>
          </a:bodyPr>
          <a:lstStyle/>
          <a:p>
            <a:pPr>
              <a:buNone/>
            </a:pP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學校、幼兒園兼任組長、副組長、人事、主計，每滿一年</a:t>
            </a:r>
            <a:r>
              <a:rPr lang="zh-TW" altLang="zh-TW" sz="2800" dirty="0" smtClean="0">
                <a:latin typeface="標楷體" pitchFamily="65" charset="-120"/>
                <a:ea typeface="標楷體" pitchFamily="65" charset="-120"/>
              </a:rPr>
              <a:t>加給</a:t>
            </a:r>
            <a:r>
              <a:rPr lang="zh-TW" altLang="zh-TW" sz="2800" b="1" dirty="0" smtClean="0">
                <a:solidFill>
                  <a:srgbClr val="FF0000"/>
                </a:solidFill>
                <a:latin typeface="標楷體" pitchFamily="65" charset="-120"/>
                <a:ea typeface="標楷體" pitchFamily="65" charset="-120"/>
              </a:rPr>
              <a:t>一</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具二種以上兼職者，擇一採計</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6.</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學校、幼兒園兼任導師，每滿一年</a:t>
            </a:r>
            <a:r>
              <a:rPr lang="zh-TW" altLang="zh-TW" sz="2800" dirty="0" smtClean="0">
                <a:latin typeface="標楷體" pitchFamily="65" charset="-120"/>
                <a:ea typeface="標楷體" pitchFamily="65" charset="-120"/>
              </a:rPr>
              <a:t>加給</a:t>
            </a:r>
            <a:r>
              <a:rPr lang="zh-TW" altLang="en-US" sz="2800" b="1" dirty="0" smtClean="0">
                <a:solidFill>
                  <a:srgbClr val="FF0000"/>
                </a:solidFill>
                <a:latin typeface="標楷體" pitchFamily="65" charset="-120"/>
                <a:ea typeface="標楷體" pitchFamily="65" charset="-120"/>
              </a:rPr>
              <a:t>Ｏ</a:t>
            </a:r>
            <a:r>
              <a:rPr lang="zh-TW" altLang="zh-TW" sz="2800" b="1" dirty="0" smtClean="0">
                <a:solidFill>
                  <a:srgbClr val="FF0000"/>
                </a:solidFill>
                <a:latin typeface="標楷體" pitchFamily="65" charset="-120"/>
                <a:ea typeface="標楷體" pitchFamily="65" charset="-120"/>
              </a:rPr>
              <a:t>．</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分（具二種以上兼職者，擇一採計</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7.</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任之合格教師及八十六學年度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以前依法分發之實習教師或八十四年十一月十六日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8.</a:t>
            </a:r>
            <a:r>
              <a:rPr lang="zh-TW" altLang="en-US" sz="2800" b="1" dirty="0" smtClean="0">
                <a:solidFill>
                  <a:srgbClr val="FF0000"/>
                </a:solidFill>
                <a:latin typeface="標楷體" pitchFamily="65" charset="-120"/>
                <a:ea typeface="標楷體" pitchFamily="65" charset="-120"/>
              </a:rPr>
              <a:t>同一學年度同時兼任行政職務與導師職務者，年資擇一採計。</a:t>
            </a:r>
            <a:r>
              <a:rPr lang="zh-TW" altLang="en-US" sz="2800" dirty="0" smtClean="0">
                <a:latin typeface="標楷體" pitchFamily="65" charset="-120"/>
                <a:ea typeface="標楷體" pitchFamily="65" charset="-120"/>
              </a:rPr>
              <a:t>未滿一年之兼任行政職務及導師年資，得合併計算，以較低之職務為採計基準核給分數。 </a:t>
            </a:r>
            <a:endParaRPr lang="zh-TW" altLang="zh-TW" sz="2800" dirty="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smtClean="0">
                <a:latin typeface="標楷體" pitchFamily="65" charset="-120"/>
                <a:ea typeface="標楷體" pitchFamily="65" charset="-120"/>
              </a:rPr>
              <a:t>107</a:t>
            </a:r>
            <a:r>
              <a:rPr lang="zh-TW" altLang="zh-TW" sz="4000" dirty="0" smtClean="0">
                <a:latin typeface="標楷體" pitchFamily="65" charset="-120"/>
                <a:ea typeface="標楷體" pitchFamily="65" charset="-120"/>
              </a:rPr>
              <a:t>年</a:t>
            </a:r>
            <a:r>
              <a:rPr lang="zh-TW" altLang="zh-TW" sz="4000" dirty="0">
                <a:latin typeface="標楷體" pitchFamily="65" charset="-120"/>
                <a:ea typeface="標楷體" pitchFamily="65" charset="-120"/>
              </a:rPr>
              <a:t>臺閩地區公立國民中小學</a:t>
            </a:r>
            <a:r>
              <a:rPr lang="zh-TW" altLang="zh-TW" sz="4000" dirty="0" smtClean="0">
                <a:latin typeface="標楷體" pitchFamily="65" charset="-120"/>
                <a:ea typeface="標楷體" pitchFamily="65" charset="-120"/>
              </a:rPr>
              <a:t>暨</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幼兒園教師</a:t>
            </a:r>
            <a:r>
              <a:rPr lang="zh-TW" altLang="zh-TW" sz="4000" dirty="0">
                <a:latin typeface="標楷體" pitchFamily="65" charset="-120"/>
                <a:ea typeface="標楷體" pitchFamily="65" charset="-120"/>
              </a:rPr>
              <a:t>介</a:t>
            </a:r>
            <a:r>
              <a:rPr lang="zh-TW" altLang="zh-TW" sz="4000" dirty="0" smtClean="0">
                <a:latin typeface="標楷體" pitchFamily="65" charset="-120"/>
                <a:ea typeface="標楷體" pitchFamily="65" charset="-120"/>
              </a:rPr>
              <a:t>聘他</a:t>
            </a:r>
            <a:r>
              <a:rPr lang="zh-TW" altLang="zh-TW" sz="4000" dirty="0">
                <a:latin typeface="標楷體" pitchFamily="65" charset="-120"/>
                <a:ea typeface="標楷體" pitchFamily="65" charset="-120"/>
              </a:rPr>
              <a:t>縣巿</a:t>
            </a:r>
            <a:r>
              <a:rPr lang="zh-TW" altLang="zh-TW" sz="4000" dirty="0" smtClean="0">
                <a:latin typeface="標楷體" pitchFamily="65" charset="-120"/>
                <a:ea typeface="標楷體" pitchFamily="65" charset="-120"/>
              </a:rPr>
              <a:t>服務</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作業要點</a:t>
            </a:r>
            <a:r>
              <a:rPr lang="zh-TW" altLang="en-US" sz="4000" dirty="0" smtClean="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altLang="zh-TW" sz="2800" b="1" u="sng" dirty="0" smtClean="0">
                <a:solidFill>
                  <a:srgbClr val="FF0000"/>
                </a:solidFill>
                <a:latin typeface="標楷體" pitchFamily="65" charset="-120"/>
                <a:ea typeface="標楷體" pitchFamily="65" charset="-120"/>
              </a:rPr>
              <a:t>101</a:t>
            </a:r>
            <a:r>
              <a:rPr lang="en-US" sz="2800" b="1" u="sng" dirty="0" smtClean="0">
                <a:solidFill>
                  <a:srgbClr val="FF0000"/>
                </a:solidFill>
                <a:latin typeface="標楷體" pitchFamily="65" charset="-120"/>
                <a:ea typeface="標楷體" pitchFamily="65" charset="-120"/>
              </a:rPr>
              <a:t>-10</a:t>
            </a:r>
            <a:r>
              <a:rPr lang="en-US" altLang="zh-TW" sz="2800" b="1" u="sng" dirty="0" smtClean="0">
                <a:solidFill>
                  <a:srgbClr val="FF0000"/>
                </a:solidFill>
                <a:latin typeface="標楷體" pitchFamily="65" charset="-120"/>
                <a:ea typeface="標楷體" pitchFamily="65" charset="-120"/>
              </a:rPr>
              <a:t>5</a:t>
            </a:r>
            <a:r>
              <a:rPr lang="zh-TW" altLang="en-US" sz="2800" dirty="0" smtClean="0">
                <a:latin typeface="標楷體" pitchFamily="65" charset="-120"/>
                <a:ea typeface="標楷體" pitchFamily="65" charset="-120"/>
              </a:rPr>
              <a:t>學年度成績考核</a:t>
            </a:r>
            <a:r>
              <a:rPr lang="en-US" altLang="zh-TW" sz="2800" dirty="0" smtClean="0">
                <a:latin typeface="標楷體" pitchFamily="65" charset="-120"/>
                <a:ea typeface="標楷體" pitchFamily="65" charset="-120"/>
              </a:rPr>
              <a:t>)</a:t>
            </a:r>
          </a:p>
          <a:p>
            <a:pPr>
              <a:buNone/>
            </a:pPr>
            <a:r>
              <a:rPr lang="en-US" altLang="zh-TW"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考績</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，每年給二分。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，每年給一分。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，致考列公立學校教職員成績考核辦法第四條第一項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，每年給一分</a:t>
            </a:r>
            <a:r>
              <a:rPr lang="zh-TW"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請學校註記</a:t>
            </a:r>
            <a:r>
              <a:rPr lang="en-US" altLang="zh-TW" sz="2800" dirty="0" smtClean="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b="1" u="sng" dirty="0" smtClean="0">
                <a:solidFill>
                  <a:srgbClr val="FF0000"/>
                </a:solidFill>
                <a:latin typeface="標楷體" pitchFamily="65" charset="-120"/>
                <a:ea typeface="標楷體" pitchFamily="65" charset="-120"/>
              </a:rPr>
              <a:t>10</a:t>
            </a:r>
            <a:r>
              <a:rPr lang="en-US" altLang="zh-TW" sz="2800" b="1" u="sng" dirty="0" smtClean="0">
                <a:solidFill>
                  <a:srgbClr val="FF0000"/>
                </a:solidFill>
                <a:latin typeface="標楷體" pitchFamily="65" charset="-120"/>
                <a:ea typeface="標楷體" pitchFamily="65" charset="-120"/>
              </a:rPr>
              <a:t>2</a:t>
            </a:r>
            <a:r>
              <a:rPr lang="zh-TW" altLang="en-US" sz="2800" b="1" u="sng" dirty="0" smtClean="0">
                <a:solidFill>
                  <a:srgbClr val="FF0000"/>
                </a:solidFill>
                <a:latin typeface="標楷體" pitchFamily="65" charset="-120"/>
                <a:ea typeface="標楷體" pitchFamily="65" charset="-120"/>
              </a:rPr>
              <a:t>年</a:t>
            </a:r>
            <a:r>
              <a:rPr lang="en-US"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4</a:t>
            </a:r>
            <a:r>
              <a:rPr lang="zh-TW" altLang="en-US" sz="2800" b="1" u="sng" dirty="0" smtClean="0">
                <a:solidFill>
                  <a:srgbClr val="FF0000"/>
                </a:solidFill>
                <a:latin typeface="標楷體" pitchFamily="65" charset="-120"/>
                <a:ea typeface="標楷體" pitchFamily="65" charset="-120"/>
              </a:rPr>
              <a:t>日至</a:t>
            </a:r>
            <a:r>
              <a:rPr lang="en-US" sz="2800" b="1" u="sng" dirty="0" smtClean="0">
                <a:solidFill>
                  <a:srgbClr val="FF0000"/>
                </a:solidFill>
                <a:latin typeface="標楷體" pitchFamily="65" charset="-120"/>
                <a:ea typeface="標楷體" pitchFamily="65" charset="-120"/>
              </a:rPr>
              <a:t>107</a:t>
            </a:r>
            <a:r>
              <a:rPr lang="zh-TW" altLang="en-US" sz="2800" b="1" u="sng" dirty="0" smtClean="0">
                <a:solidFill>
                  <a:srgbClr val="FF0000"/>
                </a:solidFill>
                <a:latin typeface="標楷體" pitchFamily="65" charset="-120"/>
                <a:ea typeface="標楷體" pitchFamily="65" charset="-120"/>
              </a:rPr>
              <a:t>年</a:t>
            </a:r>
            <a:r>
              <a:rPr lang="en-US"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3</a:t>
            </a:r>
            <a:r>
              <a:rPr lang="zh-TW" altLang="en-US" sz="2800" b="1" u="sng"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b="1" u="sng" dirty="0" smtClean="0">
                <a:solidFill>
                  <a:srgbClr val="FF0000"/>
                </a:solidFill>
                <a:latin typeface="標楷體" pitchFamily="65" charset="-120"/>
                <a:ea typeface="標楷體" pitchFamily="65" charset="-120"/>
              </a:rPr>
              <a:t>期間</a:t>
            </a:r>
            <a:r>
              <a:rPr lang="en-US"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獎懲</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嘉獎一次給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分，申誡一次減</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記功一次給</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分，記過一次減</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記一大功給</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分，記一大過減</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4.</a:t>
            </a:r>
            <a:r>
              <a:rPr lang="zh-TW" altLang="zh-TW" sz="2800" b="1" dirty="0">
                <a:solidFill>
                  <a:srgbClr val="FF0000"/>
                </a:solidFill>
                <a:latin typeface="標楷體" pitchFamily="65" charset="-120"/>
                <a:ea typeface="標楷體" pitchFamily="65" charset="-120"/>
              </a:rPr>
              <a:t>主管教育行政機關</a:t>
            </a:r>
            <a:r>
              <a:rPr lang="zh-TW" altLang="zh-TW" sz="2800" dirty="0">
                <a:latin typeface="標楷體" pitchFamily="65" charset="-120"/>
                <a:ea typeface="標楷體" pitchFamily="65" charset="-120"/>
              </a:rPr>
              <a:t>頒發之獎狀（牌），縣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級每紙</a:t>
            </a:r>
            <a:r>
              <a:rPr lang="zh-TW" altLang="zh-TW" sz="2800" dirty="0" smtClean="0">
                <a:latin typeface="標楷體" pitchFamily="65" charset="-120"/>
                <a:ea typeface="標楷體" pitchFamily="65" charset="-120"/>
              </a:rPr>
              <a:t>給</a:t>
            </a:r>
            <a:r>
              <a:rPr lang="zh-TW" altLang="en-US" sz="2800" dirty="0" smtClean="0">
                <a:solidFill>
                  <a:srgbClr val="FF0000"/>
                </a:solidFill>
                <a:latin typeface="標楷體" pitchFamily="65" charset="-120"/>
                <a:ea typeface="標楷體" pitchFamily="65" charset="-120"/>
              </a:rPr>
              <a:t>Ｏ</a:t>
            </a:r>
            <a:r>
              <a:rPr lang="zh-TW" altLang="zh-TW" sz="2800"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r>
              <a:rPr lang="zh-TW" altLang="zh-TW" sz="2800" dirty="0">
                <a:latin typeface="標楷體" pitchFamily="65" charset="-120"/>
                <a:ea typeface="標楷體" pitchFamily="65" charset="-120"/>
              </a:rPr>
              <a:t>，省級者每紙給</a:t>
            </a:r>
            <a:r>
              <a:rPr lang="zh-TW" altLang="zh-TW" sz="2800" dirty="0">
                <a:solidFill>
                  <a:srgbClr val="FF0000"/>
                </a:solidFill>
                <a:latin typeface="標楷體" pitchFamily="65" charset="-120"/>
                <a:ea typeface="標楷體" pitchFamily="65" charset="-120"/>
              </a:rPr>
              <a:t>一．五</a:t>
            </a:r>
            <a:r>
              <a:rPr lang="zh-TW" altLang="zh-TW" sz="2800" dirty="0">
                <a:latin typeface="標楷體" pitchFamily="65" charset="-120"/>
                <a:ea typeface="標楷體" pitchFamily="65" charset="-120"/>
              </a:rPr>
              <a:t>分，中央級者每紙給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分，同一事實之獎勵不得重複計算。</a:t>
            </a:r>
          </a:p>
          <a:p>
            <a:endParaRPr lang="zh-TW"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80696"/>
          </a:xfrm>
        </p:spPr>
        <p:txBody>
          <a:bodyPr>
            <a:normAutofit fontScale="90000"/>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539552" y="1556792"/>
            <a:ext cx="8229600" cy="4801166"/>
          </a:xfrm>
        </p:spPr>
        <p:txBody>
          <a:bodyPr>
            <a:normAutofit/>
          </a:bodyPr>
          <a:lstStyle/>
          <a:p>
            <a:pPr marL="0" indent="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五</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altLang="zh-TW" sz="2800" b="1" u="sng" dirty="0" smtClean="0">
                <a:solidFill>
                  <a:srgbClr val="FF0000"/>
                </a:solidFill>
                <a:latin typeface="標楷體" pitchFamily="65" charset="-120"/>
                <a:ea typeface="標楷體" pitchFamily="65" charset="-120"/>
              </a:rPr>
              <a:t>102</a:t>
            </a:r>
            <a:r>
              <a:rPr lang="zh-TW" altLang="en-US" sz="2800" b="1" u="sng" dirty="0" smtClean="0">
                <a:solidFill>
                  <a:srgbClr val="FF0000"/>
                </a:solidFill>
                <a:latin typeface="標楷體" pitchFamily="65" charset="-120"/>
                <a:ea typeface="標楷體" pitchFamily="65" charset="-120"/>
              </a:rPr>
              <a:t>年</a:t>
            </a:r>
            <a:r>
              <a:rPr lang="en-US" altLang="zh-TW"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4</a:t>
            </a:r>
            <a:r>
              <a:rPr lang="zh-TW" altLang="en-US" sz="2800" b="1" u="sng" dirty="0" smtClean="0">
                <a:solidFill>
                  <a:srgbClr val="FF0000"/>
                </a:solidFill>
                <a:latin typeface="標楷體" pitchFamily="65" charset="-120"/>
                <a:ea typeface="標楷體" pitchFamily="65" charset="-120"/>
              </a:rPr>
              <a:t>日至</a:t>
            </a:r>
            <a:r>
              <a:rPr lang="en-US" altLang="zh-TW" sz="2800" b="1" u="sng" dirty="0" smtClean="0">
                <a:solidFill>
                  <a:srgbClr val="FF0000"/>
                </a:solidFill>
                <a:latin typeface="標楷體" pitchFamily="65" charset="-120"/>
                <a:ea typeface="標楷體" pitchFamily="65" charset="-120"/>
              </a:rPr>
              <a:t>107</a:t>
            </a:r>
            <a:r>
              <a:rPr lang="zh-TW" altLang="en-US" sz="2800" b="1" u="sng" dirty="0" smtClean="0">
                <a:solidFill>
                  <a:srgbClr val="FF0000"/>
                </a:solidFill>
                <a:latin typeface="標楷體" pitchFamily="65" charset="-120"/>
                <a:ea typeface="標楷體" pitchFamily="65" charset="-120"/>
              </a:rPr>
              <a:t>年</a:t>
            </a:r>
            <a:r>
              <a:rPr lang="en-US" altLang="zh-TW"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3</a:t>
            </a:r>
            <a:r>
              <a:rPr lang="zh-TW" altLang="en-US" sz="2800" b="1" u="sng"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b="1" u="sng" dirty="0" smtClean="0">
                <a:solidFill>
                  <a:srgbClr val="FF0000"/>
                </a:solidFill>
                <a:latin typeface="標楷體" pitchFamily="65" charset="-120"/>
                <a:ea typeface="標楷體" pitchFamily="65" charset="-120"/>
              </a:rPr>
              <a:t>期間</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依</a:t>
            </a:r>
            <a:r>
              <a:rPr lang="zh-TW" altLang="zh-TW" sz="2800" dirty="0">
                <a:latin typeface="標楷體" pitchFamily="65" charset="-120"/>
                <a:ea typeface="標楷體" pitchFamily="65" charset="-120"/>
              </a:rPr>
              <a:t>「教師進修研究獎勵辦法」規定之進修、研習等，依照下列規定給分，最高十分；受訓一週以上，每滿一週，</a:t>
            </a:r>
            <a:r>
              <a:rPr lang="zh-TW" altLang="zh-TW" sz="2800" dirty="0" smtClean="0">
                <a:latin typeface="標楷體" pitchFamily="65" charset="-120"/>
                <a:ea typeface="標楷體" pitchFamily="65" charset="-120"/>
              </a:rPr>
              <a:t>給</a:t>
            </a:r>
            <a:r>
              <a:rPr lang="zh-TW" altLang="en-US" sz="2800" dirty="0" smtClean="0">
                <a:latin typeface="標楷體" pitchFamily="65" charset="-120"/>
                <a:ea typeface="標楷體" pitchFamily="65" charset="-120"/>
              </a:rPr>
              <a:t>Ｏ</a:t>
            </a:r>
            <a:r>
              <a:rPr lang="zh-TW" altLang="zh-TW" sz="2800" dirty="0" smtClean="0">
                <a:latin typeface="標楷體" pitchFamily="65" charset="-120"/>
                <a:ea typeface="標楷體" pitchFamily="65" charset="-120"/>
              </a:rPr>
              <a:t>．</a:t>
            </a:r>
            <a:r>
              <a:rPr lang="zh-TW" altLang="zh-TW" sz="2800" dirty="0">
                <a:latin typeface="標楷體" pitchFamily="65" charset="-120"/>
                <a:ea typeface="標楷體" pitchFamily="65" charset="-120"/>
              </a:rPr>
              <a:t>五分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一學分以十八小時計，一週以</a:t>
            </a:r>
            <a:r>
              <a:rPr lang="zh-TW" altLang="zh-TW" sz="2800" dirty="0">
                <a:solidFill>
                  <a:srgbClr val="FF0000"/>
                </a:solidFill>
                <a:latin typeface="標楷體" pitchFamily="65" charset="-120"/>
                <a:ea typeface="標楷體" pitchFamily="65" charset="-120"/>
              </a:rPr>
              <a:t>三十五</a:t>
            </a:r>
            <a:r>
              <a:rPr lang="zh-TW" altLang="zh-TW" sz="2800" dirty="0">
                <a:latin typeface="標楷體" pitchFamily="65" charset="-120"/>
                <a:ea typeface="標楷體" pitchFamily="65" charset="-120"/>
              </a:rPr>
              <a:t>小時累計，未滿一週者不計分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取得較高學歷之進修</a:t>
            </a:r>
            <a:r>
              <a:rPr lang="zh-TW" altLang="zh-TW" sz="2800" dirty="0">
                <a:latin typeface="標楷體" pitchFamily="65" charset="-120"/>
                <a:ea typeface="標楷體" pitchFamily="65" charset="-120"/>
              </a:rPr>
              <a:t>、加科登記之進修、大學推廣部學分或經政府核可民間之研習，均予採記。</a:t>
            </a:r>
          </a:p>
          <a:p>
            <a:pPr marL="0" indent="0">
              <a:lnSpc>
                <a:spcPct val="80000"/>
              </a:lnSpc>
              <a:buNone/>
            </a:pPr>
            <a:r>
              <a:rPr lang="en-US" altLang="zh-TW" sz="2200" dirty="0" smtClean="0">
                <a:solidFill>
                  <a:srgbClr val="FF0000"/>
                </a:solidFill>
                <a:latin typeface="標楷體" pitchFamily="65" charset="-120"/>
                <a:ea typeface="標楷體" pitchFamily="65" charset="-120"/>
              </a:rPr>
              <a:t>(</a:t>
            </a:r>
            <a:r>
              <a:rPr lang="zh-TW" altLang="zh-TW" sz="2200" dirty="0" smtClean="0">
                <a:solidFill>
                  <a:srgbClr val="FF0000"/>
                </a:solidFill>
                <a:latin typeface="標楷體" pitchFamily="65" charset="-120"/>
                <a:ea typeface="標楷體" pitchFamily="65" charset="-120"/>
              </a:rPr>
              <a:t>教師參加網路文官E學院、</a:t>
            </a:r>
            <a:r>
              <a:rPr lang="zh-TW" altLang="en-US" sz="2200" dirty="0" smtClean="0">
                <a:solidFill>
                  <a:srgbClr val="FF0000"/>
                </a:solidFill>
                <a:latin typeface="標楷體" pitchFamily="65" charset="-120"/>
                <a:ea typeface="標楷體" pitchFamily="65" charset="-120"/>
              </a:rPr>
              <a:t>地方</a:t>
            </a:r>
            <a:r>
              <a:rPr lang="zh-TW" altLang="zh-TW" sz="2200" dirty="0" smtClean="0">
                <a:solidFill>
                  <a:srgbClr val="FF0000"/>
                </a:solidFill>
                <a:latin typeface="標楷體" pitchFamily="65" charset="-120"/>
                <a:ea typeface="標楷體" pitchFamily="65" charset="-120"/>
              </a:rPr>
              <a:t>E學中心及公務人員終身學習護照等數位學習時數，</a:t>
            </a:r>
            <a:r>
              <a:rPr lang="en-US" altLang="zh-TW" sz="2200" dirty="0" smtClean="0">
                <a:solidFill>
                  <a:srgbClr val="FF0000"/>
                </a:solidFill>
                <a:latin typeface="標楷體" pitchFamily="65" charset="-120"/>
                <a:ea typeface="標楷體" pitchFamily="65" charset="-120"/>
              </a:rPr>
              <a:t>e</a:t>
            </a:r>
            <a:r>
              <a:rPr lang="zh-TW" altLang="en-US" sz="2200" dirty="0" smtClean="0">
                <a:solidFill>
                  <a:srgbClr val="FF0000"/>
                </a:solidFill>
                <a:latin typeface="標楷體" pitchFamily="65" charset="-120"/>
                <a:ea typeface="標楷體" pitchFamily="65" charset="-120"/>
              </a:rPr>
              <a:t>等公務園</a:t>
            </a:r>
            <a:r>
              <a:rPr lang="en-US" altLang="zh-TW" sz="2200" dirty="0" smtClean="0">
                <a:solidFill>
                  <a:srgbClr val="FF0000"/>
                </a:solidFill>
                <a:latin typeface="標楷體" pitchFamily="65" charset="-120"/>
                <a:ea typeface="標楷體" pitchFamily="65" charset="-120"/>
              </a:rPr>
              <a:t>+</a:t>
            </a:r>
            <a:r>
              <a:rPr lang="zh-TW" altLang="en-US" sz="2200" dirty="0" smtClean="0">
                <a:solidFill>
                  <a:srgbClr val="FF0000"/>
                </a:solidFill>
                <a:latin typeface="標楷體" pitchFamily="65" charset="-120"/>
                <a:ea typeface="標楷體" pitchFamily="65" charset="-120"/>
              </a:rPr>
              <a:t>學習平臺等</a:t>
            </a:r>
            <a:r>
              <a:rPr lang="zh-TW" altLang="zh-TW" sz="2200" dirty="0" smtClean="0">
                <a:solidFill>
                  <a:srgbClr val="FF0000"/>
                </a:solidFill>
                <a:latin typeface="標楷體" pitchFamily="65" charset="-120"/>
                <a:ea typeface="標楷體" pitchFamily="65" charset="-120"/>
              </a:rPr>
              <a:t>經</a:t>
            </a:r>
            <a:r>
              <a:rPr lang="zh-TW" altLang="en-US" sz="2200" dirty="0" smtClean="0">
                <a:solidFill>
                  <a:srgbClr val="FF0000"/>
                </a:solidFill>
                <a:latin typeface="標楷體" pitchFamily="65" charset="-120"/>
                <a:ea typeface="標楷體" pitchFamily="65" charset="-120"/>
              </a:rPr>
              <a:t>主管教育行政機關核可，方可採計。</a:t>
            </a:r>
            <a:r>
              <a:rPr lang="en-US" altLang="zh-TW" sz="2200" dirty="0" smtClean="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marL="714375" indent="-714375">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六</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特殊加分：服務於同一縣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特殊偏遠地區實際擔任教學已滿三年者，加</a:t>
            </a:r>
            <a:r>
              <a:rPr lang="zh-TW" altLang="zh-TW" sz="2800" dirty="0">
                <a:solidFill>
                  <a:srgbClr val="FF0000"/>
                </a:solidFill>
                <a:latin typeface="標楷體" pitchFamily="65" charset="-120"/>
                <a:ea typeface="標楷體" pitchFamily="65" charset="-120"/>
              </a:rPr>
              <a:t>三十</a:t>
            </a:r>
            <a:r>
              <a:rPr lang="zh-TW" altLang="zh-TW" sz="28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latin typeface="標楷體" pitchFamily="65" charset="-120"/>
                <a:ea typeface="標楷體" pitchFamily="65" charset="-120"/>
              </a:rPr>
              <a:t>注意事項</a:t>
            </a:r>
            <a:endParaRPr lang="zh-TW" altLang="en-US" dirty="0"/>
          </a:p>
        </p:txBody>
      </p:sp>
      <p:sp>
        <p:nvSpPr>
          <p:cNvPr id="3" name="內容版面配置區 2"/>
          <p:cNvSpPr>
            <a:spLocks noGrp="1"/>
          </p:cNvSpPr>
          <p:nvPr>
            <p:ph idx="1"/>
          </p:nvPr>
        </p:nvSpPr>
        <p:spPr/>
        <p:txBody>
          <a:bodyPr/>
          <a:lstStyle/>
          <a:p>
            <a:pPr>
              <a:lnSpc>
                <a:spcPct val="90000"/>
              </a:lnSpc>
              <a:spcBef>
                <a:spcPct val="0"/>
              </a:spcBef>
              <a:buClr>
                <a:srgbClr val="CC0000"/>
              </a:buClr>
              <a:buFont typeface="Wingdings" pitchFamily="2" charset="2"/>
              <a:buChar char="Ø"/>
            </a:pPr>
            <a:r>
              <a:rPr lang="zh-TW" altLang="en-US" b="1" dirty="0" smtClean="0">
                <a:latin typeface="標楷體" pitchFamily="65" charset="-120"/>
                <a:ea typeface="標楷體" pitchFamily="65" charset="-120"/>
              </a:rPr>
              <a:t>在職</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或離職</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證明及服務證明書</a:t>
            </a:r>
            <a:r>
              <a:rPr lang="zh-TW" altLang="en-US" dirty="0" smtClean="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b="1" dirty="0" smtClean="0">
                <a:latin typeface="標楷體" pitchFamily="65" charset="-120"/>
                <a:ea typeface="標楷體" pitchFamily="65" charset="-120"/>
              </a:rPr>
              <a:t>服務證明書於備註</a:t>
            </a:r>
            <a:r>
              <a:rPr lang="zh-TW" altLang="en-US" b="1" dirty="0" smtClean="0">
                <a:solidFill>
                  <a:srgbClr val="FF0000"/>
                </a:solidFill>
                <a:latin typeface="標楷體" pitchFamily="65" charset="-120"/>
                <a:ea typeface="標楷體" pitchFamily="65" charset="-120"/>
              </a:rPr>
              <a:t>應註明兼職年資。</a:t>
            </a:r>
            <a:endParaRPr lang="zh-TW" altLang="en-US" b="1" u="sng" dirty="0" smtClean="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tretch>
            <a:fillRect/>
          </a:stretch>
        </p:blipFill>
        <p:spPr bwMode="auto">
          <a:xfrm>
            <a:off x="2771800" y="1124745"/>
            <a:ext cx="3528391" cy="51998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993015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smtClean="0">
                <a:solidFill>
                  <a:srgbClr val="006699"/>
                </a:solidFill>
                <a:ea typeface="標楷體" pitchFamily="65" charset="-120"/>
              </a:rPr>
              <a:t>                    </a:t>
            </a:r>
            <a:r>
              <a:rPr lang="zh-TW" altLang="en-US" sz="6000" dirty="0" smtClean="0">
                <a:solidFill>
                  <a:srgbClr val="006699"/>
                </a:solidFill>
                <a:ea typeface="標楷體" pitchFamily="65" charset="-120"/>
              </a:rPr>
              <a:t>簡報完畢</a:t>
            </a:r>
            <a:endParaRPr lang="en-US" altLang="zh-TW" sz="6000" dirty="0" smtClean="0">
              <a:solidFill>
                <a:srgbClr val="006699"/>
              </a:solidFill>
              <a:ea typeface="標楷體" pitchFamily="65" charset="-120"/>
            </a:endParaRPr>
          </a:p>
          <a:p>
            <a:pPr>
              <a:buNone/>
            </a:pPr>
            <a:r>
              <a:rPr lang="zh-TW" altLang="en-US" sz="6000" dirty="0" smtClean="0">
                <a:solidFill>
                  <a:srgbClr val="006699"/>
                </a:solidFill>
                <a:ea typeface="標楷體" pitchFamily="65" charset="-120"/>
              </a:rPr>
              <a:t>               謝謝聆聽</a:t>
            </a:r>
            <a:endParaRPr lang="zh-TW" altLang="en-US" sz="6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dirty="0" smtClean="0">
                <a:solidFill>
                  <a:schemeClr val="tx1"/>
                </a:solidFill>
                <a:ea typeface="標楷體" pitchFamily="65" charset="-120"/>
              </a:rPr>
              <a:t>要點二</a:t>
            </a:r>
            <a:endParaRPr lang="zh-TW" altLang="en-US" dirty="0"/>
          </a:p>
        </p:txBody>
      </p:sp>
      <p:sp>
        <p:nvSpPr>
          <p:cNvPr id="3" name="內容版面配置區 2"/>
          <p:cNvSpPr>
            <a:spLocks noGrp="1"/>
          </p:cNvSpPr>
          <p:nvPr>
            <p:ph idx="1"/>
          </p:nvPr>
        </p:nvSpPr>
        <p:spPr/>
        <p:txBody>
          <a:bodyPr>
            <a:noAutofit/>
          </a:bodyPr>
          <a:lstStyle/>
          <a:p>
            <a:pPr marL="0" indent="0" algn="just">
              <a:buNone/>
            </a:pPr>
            <a:r>
              <a:rPr lang="zh-TW" altLang="en-US" sz="2800" dirty="0" smtClean="0">
                <a:latin typeface="標楷體" pitchFamily="65" charset="-120"/>
                <a:ea typeface="標楷體" pitchFamily="65" charset="-120"/>
              </a:rPr>
              <a:t>臺閩地區公立國民中小學暨幼兒園為介聘教師，得經學校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教師評審委員會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以下簡稱學校教評會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之決議，由學校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向各縣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所組成之小組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申請現職教師介聘。 </a:t>
            </a:r>
          </a:p>
          <a:p>
            <a:pPr marL="0" indent="0" algn="just">
              <a:buNone/>
            </a:pPr>
            <a:r>
              <a:rPr lang="zh-TW" altLang="en-US" sz="2800" b="1" dirty="0" smtClean="0">
                <a:solidFill>
                  <a:srgbClr val="FF0000"/>
                </a:solidFill>
                <a:latin typeface="標楷體" pitchFamily="65" charset="-120"/>
                <a:ea typeface="標楷體" pitchFamily="65" charset="-120"/>
              </a:rPr>
              <a:t>現職教師得依前項決議，向學校申請介聘，經學校教師評審委員會審查通過後，由學校向各該主管教育行政機關申請介聘</a:t>
            </a:r>
            <a:r>
              <a:rPr lang="zh-TW" altLang="en-US" sz="2800" b="1" dirty="0" smtClean="0">
                <a:solidFill>
                  <a:srgbClr val="FF0000"/>
                </a:solidFill>
              </a:rPr>
              <a:t>。</a:t>
            </a:r>
            <a:r>
              <a:rPr lang="zh-TW" altLang="en-US" sz="2800" dirty="0" smtClean="0"/>
              <a:t> </a:t>
            </a:r>
            <a:endParaRPr lang="zh-TW" altLang="zh-TW"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要點五</a:t>
            </a:r>
            <a:endParaRPr lang="zh-TW" altLang="en-US" dirty="0">
              <a:solidFill>
                <a:schemeClr val="tx1"/>
              </a:solidFill>
            </a:endParaRPr>
          </a:p>
        </p:txBody>
      </p:sp>
      <p:sp>
        <p:nvSpPr>
          <p:cNvPr id="3" name="內容版面配置區 2"/>
          <p:cNvSpPr>
            <a:spLocks noGrp="1"/>
          </p:cNvSpPr>
          <p:nvPr>
            <p:ph idx="1"/>
          </p:nvPr>
        </p:nvSpPr>
        <p:spPr/>
        <p:txBody>
          <a:bodyPr>
            <a:normAutofit/>
          </a:bodyPr>
          <a:lstStyle/>
          <a:p>
            <a:pPr marL="0" indent="0" algn="just">
              <a:buNone/>
            </a:pPr>
            <a:r>
              <a:rPr lang="zh-TW" altLang="en-US" sz="2800" dirty="0" smtClean="0">
                <a:latin typeface="標楷體" pitchFamily="65" charset="-120"/>
                <a:ea typeface="標楷體" pitchFamily="65" charset="-120"/>
              </a:rPr>
              <a:t>申請介聘教師應自備可讀取健保卡之晶片讀卡機與本人最新健保卡，以確認使用者身分。 </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fontScale="90000"/>
          </a:bodyPr>
          <a:lstStyle/>
          <a:p>
            <a:r>
              <a:rPr lang="zh-TW" altLang="en-US" dirty="0" smtClean="0">
                <a:solidFill>
                  <a:schemeClr val="tx1"/>
                </a:solidFill>
                <a:ea typeface="標楷體" pitchFamily="65" charset="-120"/>
              </a:rPr>
              <a:t>要點六</a:t>
            </a:r>
            <a:endParaRPr lang="zh-TW" altLang="en-US" dirty="0"/>
          </a:p>
        </p:txBody>
      </p:sp>
      <p:sp>
        <p:nvSpPr>
          <p:cNvPr id="3" name="內容版面配置區 2"/>
          <p:cNvSpPr>
            <a:spLocks noGrp="1"/>
          </p:cNvSpPr>
          <p:nvPr>
            <p:ph idx="1"/>
          </p:nvPr>
        </p:nvSpPr>
        <p:spPr>
          <a:xfrm>
            <a:off x="457200" y="1700808"/>
            <a:ext cx="8229600" cy="4425355"/>
          </a:xfrm>
        </p:spPr>
        <p:txBody>
          <a:bodyPr>
            <a:normAutofit fontScale="92500" lnSpcReduction="10000"/>
          </a:bodyPr>
          <a:lstStyle/>
          <a:p>
            <a:pPr>
              <a:buNone/>
            </a:pPr>
            <a:r>
              <a:rPr lang="zh-TW" altLang="en-US" sz="2800" dirty="0" smtClean="0">
                <a:latin typeface="標楷體" pitchFamily="65" charset="-120"/>
                <a:ea typeface="標楷體" pitchFamily="65" charset="-120"/>
              </a:rPr>
              <a:t>現職教師應具下列資格，始得申請介聘： </a:t>
            </a:r>
          </a:p>
          <a:p>
            <a:pPr marL="714375" indent="-714375" algn="just">
              <a:lnSpc>
                <a:spcPct val="110000"/>
              </a:lnSpc>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符合「國民中小學校長主任教師甄選儲訓遷調及介聘辦法」第</a:t>
            </a:r>
            <a:r>
              <a:rPr lang="en-US" altLang="zh-TW" sz="2800" dirty="0" smtClean="0">
                <a:latin typeface="標楷體" pitchFamily="65" charset="-120"/>
                <a:ea typeface="標楷體" pitchFamily="65" charset="-120"/>
              </a:rPr>
              <a:t>12</a:t>
            </a:r>
            <a:r>
              <a:rPr lang="zh-TW" altLang="en-US" sz="2800" dirty="0" smtClean="0">
                <a:latin typeface="標楷體" pitchFamily="65" charset="-120"/>
                <a:ea typeface="標楷體" pitchFamily="65" charset="-120"/>
              </a:rPr>
              <a:t>條等相關規定，</a:t>
            </a:r>
            <a:r>
              <a:rPr lang="zh-TW" altLang="en-US" sz="2800" dirty="0" smtClean="0">
                <a:solidFill>
                  <a:srgbClr val="FF0000"/>
                </a:solidFill>
                <a:latin typeface="標楷體" pitchFamily="65" charset="-120"/>
                <a:ea typeface="標楷體" pitchFamily="65" charset="-120"/>
              </a:rPr>
              <a:t>惟於同一學校實際服務滿二學期因結婚或生活不便，有具體事實，經服務學校同意者，得申請介聘</a:t>
            </a:r>
            <a:r>
              <a:rPr lang="en-US" altLang="zh-TW" sz="2800"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學校要出具同意的證明文件，校內簽准案或公文均可</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a:t>
            </a:r>
            <a:r>
              <a:rPr lang="zh-TW" altLang="en-US" sz="2800" dirty="0" smtClean="0">
                <a:latin typeface="標楷體" pitchFamily="65" charset="-120"/>
                <a:ea typeface="標楷體" pitchFamily="65" charset="-120"/>
              </a:rPr>
              <a:t>另申請留職停薪之教師，應經主管教育行政機關核准於介聘生效日期</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前回職復薪。 </a:t>
            </a:r>
          </a:p>
          <a:p>
            <a:pPr marL="714375" indent="-714375" algn="just">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申請介聘至國立大學或國立教育大學附設實驗小學，應具有一般地區教師資格。 </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latin typeface="標楷體" pitchFamily="65" charset="-120"/>
                <a:ea typeface="標楷體" pitchFamily="65" charset="-120"/>
              </a:rPr>
              <a:t>「國民中小學校長主任教師甄選儲訓遷調及介聘辦法」第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a:t>
            </a:r>
            <a:endParaRPr lang="zh-TW" altLang="en-US" dirty="0"/>
          </a:p>
        </p:txBody>
      </p:sp>
      <p:sp>
        <p:nvSpPr>
          <p:cNvPr id="3" name="內容版面配置區 2"/>
          <p:cNvSpPr>
            <a:spLocks noGrp="1"/>
          </p:cNvSpPr>
          <p:nvPr>
            <p:ph idx="1"/>
          </p:nvPr>
        </p:nvSpPr>
        <p:spPr/>
        <p:txBody>
          <a:bodyPr>
            <a:noAutofit/>
          </a:bodyPr>
          <a:lstStyle/>
          <a:p>
            <a:pPr marL="0" indent="0" algn="just">
              <a:buNone/>
            </a:pPr>
            <a:r>
              <a:rPr lang="zh-TW" altLang="en-US" sz="2800" dirty="0" smtClean="0">
                <a:latin typeface="標楷體" pitchFamily="65" charset="-120"/>
                <a:ea typeface="標楷體" pitchFamily="65" charset="-120"/>
              </a:rPr>
              <a:t>國民中、小學現職教師，除離島建設條例或直轄市、縣（市）主管教育行政機關另有規定外，</a:t>
            </a:r>
            <a:r>
              <a:rPr lang="zh-TW" altLang="en-US" sz="2800" dirty="0" smtClean="0">
                <a:solidFill>
                  <a:srgbClr val="FF0000"/>
                </a:solidFill>
                <a:latin typeface="標楷體" pitchFamily="65" charset="-120"/>
                <a:ea typeface="標楷體" pitchFamily="65" charset="-120"/>
              </a:rPr>
              <a:t>應在同一學校實際服務滿六學期以上</a:t>
            </a:r>
            <a:r>
              <a:rPr lang="zh-TW" altLang="en-US" sz="2800" dirty="0" smtClean="0">
                <a:latin typeface="標楷體" pitchFamily="65" charset="-120"/>
                <a:ea typeface="標楷體" pitchFamily="65" charset="-120"/>
              </a:rPr>
              <a:t>，且無下列各款情事者，始得申請介聘：</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一、教師法第十四條第一項各款情事之一。 </a:t>
            </a:r>
            <a:endParaRPr lang="en-US" altLang="zh-TW" sz="2800" dirty="0" smtClean="0">
              <a:latin typeface="標楷體" pitchFamily="65" charset="-120"/>
              <a:ea typeface="標楷體" pitchFamily="65" charset="-120"/>
            </a:endParaRPr>
          </a:p>
          <a:p>
            <a:pPr marL="714375" indent="-714375">
              <a:buNone/>
            </a:pPr>
            <a:r>
              <a:rPr lang="zh-TW" altLang="en-US" sz="2800" dirty="0" smtClean="0">
                <a:latin typeface="標楷體" pitchFamily="65" charset="-120"/>
                <a:ea typeface="標楷體" pitchFamily="65" charset="-120"/>
              </a:rPr>
              <a:t>二、涉校園性侵害、性騷擾或性霸凌事件，尚在調查階段。 </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三、已進入不適任教師處理流程輔導期及評議期。</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latin typeface="標楷體" pitchFamily="65" charset="-120"/>
                <a:ea typeface="標楷體" pitchFamily="65" charset="-120"/>
              </a:rPr>
              <a:t>「國民中小學校長主任教師甄選儲訓遷調及介聘辦法」第</a:t>
            </a:r>
            <a:r>
              <a:rPr lang="en-US" altLang="zh-TW" dirty="0" smtClean="0">
                <a:latin typeface="標楷體" pitchFamily="65" charset="-120"/>
                <a:ea typeface="標楷體" pitchFamily="65" charset="-120"/>
              </a:rPr>
              <a:t>12</a:t>
            </a:r>
            <a:r>
              <a:rPr lang="zh-TW" altLang="zh-TW" dirty="0" smtClean="0">
                <a:latin typeface="標楷體" pitchFamily="65" charset="-120"/>
                <a:ea typeface="標楷體" pitchFamily="65" charset="-120"/>
              </a:rPr>
              <a:t>條</a:t>
            </a:r>
            <a:endParaRPr lang="zh-TW" altLang="en-US" dirty="0"/>
          </a:p>
        </p:txBody>
      </p:sp>
      <p:sp>
        <p:nvSpPr>
          <p:cNvPr id="3" name="內容版面配置區 2"/>
          <p:cNvSpPr>
            <a:spLocks noGrp="1"/>
          </p:cNvSpPr>
          <p:nvPr>
            <p:ph idx="1"/>
          </p:nvPr>
        </p:nvSpPr>
        <p:spPr/>
        <p:txBody>
          <a:bodyPr>
            <a:normAutofit/>
          </a:bodyPr>
          <a:lstStyle/>
          <a:p>
            <a:pPr marL="714375" indent="-714375">
              <a:buNone/>
            </a:pPr>
            <a:r>
              <a:rPr lang="zh-TW" altLang="en-US" sz="2800" dirty="0" smtClean="0">
                <a:latin typeface="標楷體" pitchFamily="65" charset="-120"/>
                <a:ea typeface="標楷體" pitchFamily="65" charset="-120"/>
              </a:rPr>
              <a:t>四、中華民國九十二年八月一日師資培育公費助學及分發服務辦法修正施行後入學之公費學生，於義務服務期間。</a:t>
            </a:r>
            <a:endParaRPr lang="en-US" altLang="zh-TW" sz="2800" dirty="0" smtClean="0">
              <a:latin typeface="標楷體" pitchFamily="65" charset="-120"/>
              <a:ea typeface="標楷體" pitchFamily="65" charset="-120"/>
            </a:endParaRPr>
          </a:p>
          <a:p>
            <a:pPr marL="0" indent="0" algn="just">
              <a:buNone/>
            </a:pPr>
            <a:r>
              <a:rPr lang="zh-TW" altLang="en-US" sz="2800" dirty="0" smtClean="0">
                <a:latin typeface="標楷體" pitchFamily="65" charset="-120"/>
                <a:ea typeface="標楷體" pitchFamily="65" charset="-120"/>
              </a:rPr>
              <a:t>前項規定自中華民國一百零五年八月一日施行，施行前，仍依一百零四年二月二十四日修正施行前規定辦理。</a:t>
            </a:r>
            <a:endParaRPr lang="zh-TW" alt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1131</TotalTime>
  <Words>3952</Words>
  <Application>Microsoft Office PowerPoint</Application>
  <PresentationFormat>如螢幕大小 (4:3)</PresentationFormat>
  <Paragraphs>181</Paragraphs>
  <Slides>46</Slides>
  <Notes>0</Notes>
  <HiddenSlides>0</HiddenSlides>
  <MMClips>0</MMClips>
  <ScaleCrop>false</ScaleCrop>
  <HeadingPairs>
    <vt:vector size="4" baseType="variant">
      <vt:variant>
        <vt:lpstr>佈景主題</vt:lpstr>
      </vt:variant>
      <vt:variant>
        <vt:i4>1</vt:i4>
      </vt:variant>
      <vt:variant>
        <vt:lpstr>投影片標題</vt:lpstr>
      </vt:variant>
      <vt:variant>
        <vt:i4>46</vt:i4>
      </vt:variant>
    </vt:vector>
  </HeadingPairs>
  <TitlesOfParts>
    <vt:vector size="47" baseType="lpstr">
      <vt:lpstr>流線</vt:lpstr>
      <vt:lpstr>花蓮縣政府教育處  107年縣外介聘作業說明會</vt:lpstr>
      <vt:lpstr>課程大綱</vt:lpstr>
      <vt:lpstr>法令依據</vt:lpstr>
      <vt:lpstr>投影片 4</vt:lpstr>
      <vt:lpstr>要點二</vt:lpstr>
      <vt:lpstr>要點五</vt:lpstr>
      <vt:lpstr>要點六</vt:lpstr>
      <vt:lpstr>「國民中小學校長主任教師甄選儲訓遷調及介聘辦法」第12條</vt:lpstr>
      <vt:lpstr>「國民中小學校長主任教師甄選儲訓遷調及介聘辦法」第12條</vt:lpstr>
      <vt:lpstr>教師法第十四條第一項各款條文</vt:lpstr>
      <vt:lpstr>教師法第十四條第一項各款條文</vt:lpstr>
      <vt:lpstr>性侵害犯罪防治法第2條</vt:lpstr>
      <vt:lpstr>要點七</vt:lpstr>
      <vt:lpstr>投影片 14</vt:lpstr>
      <vt:lpstr>要點七</vt:lpstr>
      <vt:lpstr>要點九(申請介聘應備文件)</vt:lpstr>
      <vt:lpstr>投影片 17</vt:lpstr>
      <vt:lpstr>投影片 18</vt:lpstr>
      <vt:lpstr>要點十</vt:lpstr>
      <vt:lpstr>要點十三</vt:lpstr>
      <vt:lpstr>要點十四</vt:lpstr>
      <vt:lpstr>要點十五</vt:lpstr>
      <vt:lpstr>投影片 23</vt:lpstr>
      <vt:lpstr>要點十六</vt:lpstr>
      <vt:lpstr>要點十六</vt:lpstr>
      <vt:lpstr>要點十七</vt:lpstr>
      <vt:lpstr>實務作業</vt:lpstr>
      <vt:lpstr>重要期程</vt:lpstr>
      <vt:lpstr>重要期程</vt:lpstr>
      <vt:lpstr>重要期程</vt:lpstr>
      <vt:lpstr>重要期程</vt:lpstr>
      <vt:lpstr>重要期程</vt:lpstr>
      <vt:lpstr>重要期程</vt:lpstr>
      <vt:lpstr>重要期程</vt:lpstr>
      <vt:lpstr>積分審查</vt:lpstr>
      <vt:lpstr>積分審查</vt:lpstr>
      <vt:lpstr>年資積分</vt:lpstr>
      <vt:lpstr>積分審查</vt:lpstr>
      <vt:lpstr>積分審查</vt:lpstr>
      <vt:lpstr>積分審查</vt:lpstr>
      <vt:lpstr>積分審查</vt:lpstr>
      <vt:lpstr>積分審查</vt:lpstr>
      <vt:lpstr>積分審查</vt:lpstr>
      <vt:lpstr>注意事項</vt:lpstr>
      <vt:lpstr>投影片 45</vt:lpstr>
      <vt:lpstr>投影片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user</cp:lastModifiedBy>
  <cp:revision>113</cp:revision>
  <dcterms:created xsi:type="dcterms:W3CDTF">2015-04-10T02:32:58Z</dcterms:created>
  <dcterms:modified xsi:type="dcterms:W3CDTF">2018-04-19T00:18:20Z</dcterms:modified>
</cp:coreProperties>
</file>