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408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8A1C7-3D16-47E8-8A3A-6D977F3C7C17}" type="datetimeFigureOut">
              <a:rPr lang="zh-TW" altLang="en-US" smtClean="0"/>
              <a:t>2020/8/24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C23E95-7E76-4393-8451-605813C0F6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8203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常見濫用藥物以</a:t>
            </a:r>
            <a:r>
              <a:rPr lang="en-US" altLang="zh-TW" dirty="0"/>
              <a:t>K</a:t>
            </a:r>
            <a:r>
              <a:rPr lang="zh-TW" altLang="en-US" dirty="0"/>
              <a:t>他命、安非他命及搖頭丸為主，而近年 出現的新興毒品如：喵喵、浴鹽等也有增加趨勢，且常有多 種藥物混合使用情形。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8DA025-BC7C-4C19-9702-C68641DFD10D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106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2020/8/24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9325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2020/8/24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5739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2020/8/24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88756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5400163" y="1940835"/>
            <a:ext cx="3384571" cy="4512369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8244727" y="1508786"/>
            <a:ext cx="720142" cy="960107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3383764" y="5186020"/>
            <a:ext cx="468093" cy="624069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4103908" y="5530537"/>
            <a:ext cx="701649" cy="935451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8298737" y="1508786"/>
            <a:ext cx="612121" cy="960107"/>
          </a:xfrm>
        </p:spPr>
        <p:txBody>
          <a:bodyPr anchor="ctr">
            <a:noAutofit/>
          </a:bodyPr>
          <a:lstStyle>
            <a:lvl1pPr algn="ctr">
              <a:defRPr sz="300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6" hasCustomPrompt="1"/>
          </p:nvPr>
        </p:nvSpPr>
        <p:spPr>
          <a:xfrm>
            <a:off x="6804333" y="3429248"/>
            <a:ext cx="576232" cy="768242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5508135" y="4293096"/>
            <a:ext cx="3168627" cy="672075"/>
          </a:xfrm>
        </p:spPr>
        <p:txBody>
          <a:bodyPr anchor="ctr">
            <a:normAutofit/>
          </a:bodyPr>
          <a:lstStyle>
            <a:lvl1pPr algn="ctr">
              <a:defRPr sz="250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4805557" y="4790962"/>
            <a:ext cx="592637" cy="790115"/>
          </a:xfrm>
          <a:prstGeom prst="ellipse">
            <a:avLst/>
          </a:prstGeom>
          <a:solidFill>
            <a:schemeClr val="accent6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7848649" y="957488"/>
            <a:ext cx="396078" cy="528058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9815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6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6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"/>
                            </p:stCondLst>
                            <p:childTnLst>
                              <p:par>
                                <p:cTn id="67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ofi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円/楕円 26"/>
          <p:cNvSpPr/>
          <p:nvPr userDrawn="1"/>
        </p:nvSpPr>
        <p:spPr>
          <a:xfrm>
            <a:off x="5572172" y="2663639"/>
            <a:ext cx="516293" cy="68833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5255226" y="630960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5976278" y="3351970"/>
            <a:ext cx="406014" cy="54130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6" name="円/楕円 5"/>
          <p:cNvSpPr/>
          <p:nvPr userDrawn="1"/>
        </p:nvSpPr>
        <p:spPr>
          <a:xfrm>
            <a:off x="3332444" y="692697"/>
            <a:ext cx="2530434" cy="337361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 userDrawn="1"/>
        </p:nvSpPr>
        <p:spPr>
          <a:xfrm>
            <a:off x="2792337" y="1652803"/>
            <a:ext cx="684135" cy="91210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3250494" y="609932"/>
            <a:ext cx="2530434" cy="337361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>
            <a:off x="2164969" y="4148637"/>
            <a:ext cx="4788948" cy="528059"/>
          </a:xfrm>
        </p:spPr>
        <p:txBody>
          <a:bodyPr anchor="b">
            <a:normAutofit/>
          </a:bodyPr>
          <a:lstStyle>
            <a:lvl1pPr algn="ctr">
              <a:defRPr sz="2000" baseline="0">
                <a:solidFill>
                  <a:schemeClr val="tx2"/>
                </a:solidFill>
                <a:latin typeface="Route 159 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3761839" y="5157192"/>
            <a:ext cx="1620321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2177526" y="4629133"/>
            <a:ext cx="4788948" cy="384043"/>
          </a:xfrm>
        </p:spPr>
        <p:txBody>
          <a:bodyPr anchor="t">
            <a:noAutofit/>
          </a:bodyPr>
          <a:lstStyle>
            <a:lvl1pPr algn="ctr">
              <a:defRPr sz="1300" i="1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3332444" y="692696"/>
            <a:ext cx="2458420" cy="327760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450023" y="5253203"/>
            <a:ext cx="6243954" cy="1056117"/>
          </a:xfrm>
        </p:spPr>
        <p:txBody>
          <a:bodyPr anchor="t">
            <a:normAutofit/>
          </a:bodyPr>
          <a:lstStyle>
            <a:lvl1pPr algn="ctr"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円/楕円 22"/>
          <p:cNvSpPr/>
          <p:nvPr userDrawn="1"/>
        </p:nvSpPr>
        <p:spPr>
          <a:xfrm>
            <a:off x="2177526" y="1364771"/>
            <a:ext cx="432085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4" name="円/楕円 23"/>
          <p:cNvSpPr/>
          <p:nvPr userDrawn="1"/>
        </p:nvSpPr>
        <p:spPr>
          <a:xfrm>
            <a:off x="2792337" y="1266501"/>
            <a:ext cx="216043" cy="28803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 userDrawn="1"/>
        </p:nvSpPr>
        <p:spPr>
          <a:xfrm>
            <a:off x="6658185" y="3155089"/>
            <a:ext cx="243519" cy="3246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0" y="0"/>
            <a:ext cx="9144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568791" y="6288526"/>
            <a:ext cx="540107" cy="365125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93680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imat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 userDrawn="1"/>
        </p:nvSpPr>
        <p:spPr>
          <a:xfrm rot="21066044">
            <a:off x="-4777152" y="-3292475"/>
            <a:ext cx="17707083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 rot="21066044">
            <a:off x="-3894977" y="3344665"/>
            <a:ext cx="17702467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 rot="21066044">
            <a:off x="-4777152" y="-3292475"/>
            <a:ext cx="17707083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 rot="21066044">
            <a:off x="-3894977" y="3344665"/>
            <a:ext cx="17702467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 rot="21066044">
            <a:off x="-4777152" y="-3292475"/>
            <a:ext cx="17707083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 rot="21066044">
            <a:off x="-3894977" y="3344665"/>
            <a:ext cx="17702467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 rot="21066044">
            <a:off x="-4777152" y="-3292475"/>
            <a:ext cx="17707083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 rot="21066044">
            <a:off x="-3894977" y="3344665"/>
            <a:ext cx="17702467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" name="グループ化 13"/>
          <p:cNvGrpSpPr/>
          <p:nvPr userDrawn="1"/>
        </p:nvGrpSpPr>
        <p:grpSpPr>
          <a:xfrm rot="17100000">
            <a:off x="2891603" y="2033285"/>
            <a:ext cx="3360000" cy="2520219"/>
            <a:chOff x="6682240" y="2680152"/>
            <a:chExt cx="5040000" cy="5040000"/>
          </a:xfrm>
        </p:grpSpPr>
        <p:sp>
          <p:nvSpPr>
            <p:cNvPr id="15" name="円/楕円 14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アーチ 15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01423"/>
                <a:gd name="adj3" fmla="val 1486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グループ化 16"/>
          <p:cNvGrpSpPr>
            <a:grpSpLocks noChangeAspect="1"/>
          </p:cNvGrpSpPr>
          <p:nvPr userDrawn="1"/>
        </p:nvGrpSpPr>
        <p:grpSpPr>
          <a:xfrm rot="11994079">
            <a:off x="3221486" y="1493395"/>
            <a:ext cx="2700234" cy="3600000"/>
            <a:chOff x="6682240" y="2680152"/>
            <a:chExt cx="5040000" cy="5040000"/>
          </a:xfrm>
        </p:grpSpPr>
        <p:sp>
          <p:nvSpPr>
            <p:cNvPr id="18" name="円/楕円 17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アーチ 18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29372"/>
                <a:gd name="adj3" fmla="val 1485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グループ化 19"/>
          <p:cNvGrpSpPr>
            <a:grpSpLocks noChangeAspect="1"/>
          </p:cNvGrpSpPr>
          <p:nvPr userDrawn="1"/>
        </p:nvGrpSpPr>
        <p:grpSpPr>
          <a:xfrm rot="3600000">
            <a:off x="2651603" y="1853270"/>
            <a:ext cx="3840000" cy="2880250"/>
            <a:chOff x="6682240" y="2680152"/>
            <a:chExt cx="5040000" cy="5040000"/>
          </a:xfrm>
        </p:grpSpPr>
        <p:sp>
          <p:nvSpPr>
            <p:cNvPr id="21" name="円/楕円 20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アーチ 21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90965"/>
                <a:gd name="adj3" fmla="val 1411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グループ化 22"/>
          <p:cNvGrpSpPr>
            <a:grpSpLocks noChangeAspect="1"/>
          </p:cNvGrpSpPr>
          <p:nvPr userDrawn="1"/>
        </p:nvGrpSpPr>
        <p:grpSpPr>
          <a:xfrm rot="18000000">
            <a:off x="2531603" y="1763262"/>
            <a:ext cx="4080000" cy="3060266"/>
            <a:chOff x="6682240" y="2680152"/>
            <a:chExt cx="5040000" cy="5040000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アーチ 24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81764"/>
                <a:gd name="adj3" fmla="val 134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グループ化 25"/>
          <p:cNvGrpSpPr>
            <a:grpSpLocks noChangeAspect="1"/>
          </p:cNvGrpSpPr>
          <p:nvPr userDrawn="1"/>
        </p:nvGrpSpPr>
        <p:grpSpPr>
          <a:xfrm rot="7511662">
            <a:off x="2411603" y="1673254"/>
            <a:ext cx="4320000" cy="3240281"/>
            <a:chOff x="6682240" y="2680152"/>
            <a:chExt cx="5040000" cy="5040000"/>
          </a:xfrm>
        </p:grpSpPr>
        <p:sp>
          <p:nvSpPr>
            <p:cNvPr id="27" name="円/楕円 26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アーチ 27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55127"/>
                <a:gd name="adj3" fmla="val 1245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グループ化 28"/>
          <p:cNvGrpSpPr>
            <a:grpSpLocks noChangeAspect="1"/>
          </p:cNvGrpSpPr>
          <p:nvPr userDrawn="1"/>
        </p:nvGrpSpPr>
        <p:grpSpPr>
          <a:xfrm rot="10993309">
            <a:off x="2861455" y="1013395"/>
            <a:ext cx="3420297" cy="4560000"/>
            <a:chOff x="6682240" y="2680152"/>
            <a:chExt cx="5040000" cy="5040000"/>
          </a:xfrm>
        </p:grpSpPr>
        <p:sp>
          <p:nvSpPr>
            <p:cNvPr id="30" name="円/楕円 29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アーチ 30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48913"/>
                <a:gd name="adj3" fmla="val 1106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3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685800" y="2648572"/>
            <a:ext cx="7772400" cy="1057333"/>
          </a:xfrm>
        </p:spPr>
        <p:txBody>
          <a:bodyPr anchor="t">
            <a:noAutofit/>
          </a:bodyPr>
          <a:lstStyle>
            <a:lvl1pPr algn="ctr">
              <a:defRPr sz="5400" baseline="0">
                <a:solidFill>
                  <a:schemeClr val="accent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YOUR TITLE GOES HERE</a:t>
            </a:r>
            <a:endParaRPr kumimoji="1" lang="ja-JP" altLang="en-US" dirty="0"/>
          </a:p>
        </p:txBody>
      </p:sp>
      <p:sp>
        <p:nvSpPr>
          <p:cNvPr id="33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683230" y="3669060"/>
            <a:ext cx="7777539" cy="576031"/>
          </a:xfrm>
        </p:spPr>
        <p:txBody>
          <a:bodyPr anchor="b">
            <a:noAutofit/>
          </a:bodyPr>
          <a:lstStyle>
            <a:lvl1pPr algn="ctr">
              <a:defRPr sz="220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34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683230" y="5685251"/>
            <a:ext cx="7777539" cy="1008112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57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grpSp>
        <p:nvGrpSpPr>
          <p:cNvPr id="35" name="グループ化 34"/>
          <p:cNvGrpSpPr/>
          <p:nvPr userDrawn="1"/>
        </p:nvGrpSpPr>
        <p:grpSpPr>
          <a:xfrm>
            <a:off x="4297980" y="5397219"/>
            <a:ext cx="544116" cy="125685"/>
            <a:chOff x="8595214" y="6592642"/>
            <a:chExt cx="1088138" cy="188527"/>
          </a:xfrm>
        </p:grpSpPr>
        <p:sp>
          <p:nvSpPr>
            <p:cNvPr id="36" name="円/楕円 35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円/楕円 36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円/楕円 37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9" name="円/楕円 38"/>
          <p:cNvSpPr/>
          <p:nvPr userDrawn="1"/>
        </p:nvSpPr>
        <p:spPr>
          <a:xfrm>
            <a:off x="3519936" y="1661411"/>
            <a:ext cx="432085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0" name="円/楕円 39"/>
          <p:cNvSpPr/>
          <p:nvPr userDrawn="1"/>
        </p:nvSpPr>
        <p:spPr>
          <a:xfrm>
            <a:off x="4077284" y="1661411"/>
            <a:ext cx="432085" cy="57606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1" name="円/楕円 40"/>
          <p:cNvSpPr/>
          <p:nvPr userDrawn="1"/>
        </p:nvSpPr>
        <p:spPr>
          <a:xfrm>
            <a:off x="4634631" y="1661411"/>
            <a:ext cx="432085" cy="57606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2" name="円/楕円 41"/>
          <p:cNvSpPr/>
          <p:nvPr userDrawn="1"/>
        </p:nvSpPr>
        <p:spPr>
          <a:xfrm>
            <a:off x="5191979" y="1661411"/>
            <a:ext cx="432085" cy="57606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612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6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9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9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9" presetClass="entr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5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5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5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5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5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5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1" decel="10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1" decel="10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" presetClass="entr" presetSubtype="1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5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5" presetClass="entr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5" presetClass="entr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5" presetClass="entr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300"/>
                            </p:stCondLst>
                            <p:childTnLst>
                              <p:par>
                                <p:cTn id="19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300"/>
                            </p:stCondLst>
                            <p:childTnLst>
                              <p:par>
                                <p:cTn id="1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32" grpId="0"/>
      <p:bldP spid="3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" y="4610926"/>
            <a:ext cx="9144011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156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W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正方形/長方形 23"/>
          <p:cNvSpPr/>
          <p:nvPr userDrawn="1"/>
        </p:nvSpPr>
        <p:spPr>
          <a:xfrm>
            <a:off x="0" y="3440524"/>
            <a:ext cx="3887148" cy="1826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6" name="正方形/長方形 35"/>
          <p:cNvSpPr/>
          <p:nvPr userDrawn="1"/>
        </p:nvSpPr>
        <p:spPr>
          <a:xfrm>
            <a:off x="0" y="1614416"/>
            <a:ext cx="3887148" cy="1826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5256852" y="3440522"/>
            <a:ext cx="3887148" cy="1826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4" name="直角三角形 33"/>
          <p:cNvSpPr/>
          <p:nvPr userDrawn="1"/>
        </p:nvSpPr>
        <p:spPr>
          <a:xfrm rot="13500000">
            <a:off x="4695709" y="3869313"/>
            <a:ext cx="1291256" cy="968526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25" name="正方形/長方形 24"/>
          <p:cNvSpPr/>
          <p:nvPr userDrawn="1"/>
        </p:nvSpPr>
        <p:spPr>
          <a:xfrm>
            <a:off x="5256852" y="1614412"/>
            <a:ext cx="3887148" cy="1826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3" name="直角三角形 32"/>
          <p:cNvSpPr/>
          <p:nvPr userDrawn="1"/>
        </p:nvSpPr>
        <p:spPr>
          <a:xfrm rot="13500000">
            <a:off x="4695709" y="2043201"/>
            <a:ext cx="1291256" cy="968526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30" name="直角三角形 29"/>
          <p:cNvSpPr/>
          <p:nvPr userDrawn="1"/>
        </p:nvSpPr>
        <p:spPr>
          <a:xfrm rot="2700000">
            <a:off x="3157971" y="3869313"/>
            <a:ext cx="1291256" cy="968526"/>
          </a:xfrm>
          <a:prstGeom prst="rtTriangle">
            <a:avLst/>
          </a:prstGeom>
          <a:solidFill>
            <a:schemeClr val="accent3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29" name="直角三角形 28"/>
          <p:cNvSpPr/>
          <p:nvPr userDrawn="1"/>
        </p:nvSpPr>
        <p:spPr>
          <a:xfrm rot="2700000">
            <a:off x="3157971" y="2043201"/>
            <a:ext cx="1291256" cy="968526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9" name="直角三角形 8"/>
          <p:cNvSpPr/>
          <p:nvPr userDrawn="1"/>
        </p:nvSpPr>
        <p:spPr>
          <a:xfrm rot="2700000">
            <a:off x="3241520" y="2043206"/>
            <a:ext cx="1291256" cy="968526"/>
          </a:xfrm>
          <a:prstGeom prst="rtTriangle">
            <a:avLst/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5" name="直角三角形 4"/>
          <p:cNvSpPr/>
          <p:nvPr userDrawn="1"/>
        </p:nvSpPr>
        <p:spPr>
          <a:xfrm rot="13500000">
            <a:off x="3241520" y="2043206"/>
            <a:ext cx="1291256" cy="968526"/>
          </a:xfrm>
          <a:prstGeom prst="rt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583408" y="1028734"/>
            <a:ext cx="7165418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1619415" y="932723"/>
            <a:ext cx="1620321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直角三角形 9"/>
          <p:cNvSpPr/>
          <p:nvPr userDrawn="1"/>
        </p:nvSpPr>
        <p:spPr>
          <a:xfrm rot="2700000">
            <a:off x="4611224" y="2043205"/>
            <a:ext cx="1291256" cy="968526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1" name="直角三角形 10"/>
          <p:cNvSpPr/>
          <p:nvPr userDrawn="1"/>
        </p:nvSpPr>
        <p:spPr>
          <a:xfrm rot="13500000">
            <a:off x="4611224" y="2043205"/>
            <a:ext cx="1291256" cy="968526"/>
          </a:xfrm>
          <a:prstGeom prst="rtTriangle">
            <a:avLst/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2" name="直角三角形 11"/>
          <p:cNvSpPr/>
          <p:nvPr userDrawn="1"/>
        </p:nvSpPr>
        <p:spPr>
          <a:xfrm rot="13500000">
            <a:off x="3241520" y="3869319"/>
            <a:ext cx="1291256" cy="968526"/>
          </a:xfrm>
          <a:prstGeom prst="rt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3" name="直角三角形 12"/>
          <p:cNvSpPr/>
          <p:nvPr userDrawn="1"/>
        </p:nvSpPr>
        <p:spPr>
          <a:xfrm rot="2700000">
            <a:off x="3241520" y="3869319"/>
            <a:ext cx="1291256" cy="968526"/>
          </a:xfrm>
          <a:prstGeom prst="rtTriangle">
            <a:avLst/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4" name="直角三角形 13"/>
          <p:cNvSpPr/>
          <p:nvPr userDrawn="1"/>
        </p:nvSpPr>
        <p:spPr>
          <a:xfrm rot="2700000">
            <a:off x="4611223" y="3869318"/>
            <a:ext cx="1291256" cy="968526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5" name="直角三角形 14"/>
          <p:cNvSpPr/>
          <p:nvPr userDrawn="1"/>
        </p:nvSpPr>
        <p:spPr>
          <a:xfrm rot="13500000">
            <a:off x="4611223" y="3869318"/>
            <a:ext cx="1291256" cy="968526"/>
          </a:xfrm>
          <a:prstGeom prst="rtTriangle">
            <a:avLst/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14" hasCustomPrompt="1"/>
          </p:nvPr>
        </p:nvSpPr>
        <p:spPr>
          <a:xfrm>
            <a:off x="3617249" y="1987718"/>
            <a:ext cx="539797" cy="107950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0" name="テキスト プレースホルダー 18"/>
          <p:cNvSpPr>
            <a:spLocks noGrp="1"/>
          </p:cNvSpPr>
          <p:nvPr>
            <p:ph type="body" sz="quarter" idx="15" hasCustomPrompt="1"/>
          </p:nvPr>
        </p:nvSpPr>
        <p:spPr>
          <a:xfrm>
            <a:off x="4986953" y="1987718"/>
            <a:ext cx="539797" cy="107950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1" name="テキスト プレースホルダー 18"/>
          <p:cNvSpPr>
            <a:spLocks noGrp="1"/>
          </p:cNvSpPr>
          <p:nvPr>
            <p:ph type="body" sz="quarter" idx="16" hasCustomPrompt="1"/>
          </p:nvPr>
        </p:nvSpPr>
        <p:spPr>
          <a:xfrm>
            <a:off x="3617250" y="3813831"/>
            <a:ext cx="539797" cy="107950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2" name="テキスト プレースホルダー 18"/>
          <p:cNvSpPr>
            <a:spLocks noGrp="1"/>
          </p:cNvSpPr>
          <p:nvPr>
            <p:ph type="body" sz="quarter" idx="17" hasCustomPrompt="1"/>
          </p:nvPr>
        </p:nvSpPr>
        <p:spPr>
          <a:xfrm>
            <a:off x="4986953" y="3813831"/>
            <a:ext cx="539797" cy="107950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49" name="テキスト プレースホルダー 48"/>
          <p:cNvSpPr>
            <a:spLocks noGrp="1"/>
          </p:cNvSpPr>
          <p:nvPr>
            <p:ph type="body" sz="quarter" idx="18" hasCustomPrompt="1"/>
          </p:nvPr>
        </p:nvSpPr>
        <p:spPr>
          <a:xfrm>
            <a:off x="313177" y="1692446"/>
            <a:ext cx="2680803" cy="1670050"/>
          </a:xfrm>
        </p:spPr>
        <p:txBody>
          <a:bodyPr anchor="ctr">
            <a:normAutofit/>
          </a:bodyPr>
          <a:lstStyle>
            <a:lvl1pPr marL="192024" indent="-192024">
              <a:buClr>
                <a:schemeClr val="accent5"/>
              </a:buClr>
              <a:buFont typeface="Wingdings" panose="05000000000000000000" pitchFamily="2" charset="2"/>
              <a:buChar char="l"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0" name="テキスト プレースホルダー 48"/>
          <p:cNvSpPr>
            <a:spLocks noGrp="1"/>
          </p:cNvSpPr>
          <p:nvPr>
            <p:ph type="body" sz="quarter" idx="19" hasCustomPrompt="1"/>
          </p:nvPr>
        </p:nvSpPr>
        <p:spPr>
          <a:xfrm>
            <a:off x="313010" y="3518554"/>
            <a:ext cx="2680803" cy="1670050"/>
          </a:xfrm>
        </p:spPr>
        <p:txBody>
          <a:bodyPr anchor="ctr">
            <a:normAutofit/>
          </a:bodyPr>
          <a:lstStyle>
            <a:lvl1pPr marL="192024" indent="-192024">
              <a:buClr>
                <a:schemeClr val="accent3"/>
              </a:buClr>
              <a:buFont typeface="Wingdings" panose="05000000000000000000" pitchFamily="2" charset="2"/>
              <a:buChar char="l"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1" name="テキスト プレースホルダー 48"/>
          <p:cNvSpPr>
            <a:spLocks noGrp="1"/>
          </p:cNvSpPr>
          <p:nvPr>
            <p:ph type="body" sz="quarter" idx="20" hasCustomPrompt="1"/>
          </p:nvPr>
        </p:nvSpPr>
        <p:spPr>
          <a:xfrm>
            <a:off x="6057673" y="1692446"/>
            <a:ext cx="2717738" cy="1670050"/>
          </a:xfrm>
        </p:spPr>
        <p:txBody>
          <a:bodyPr anchor="ctr">
            <a:normAutofit/>
          </a:bodyPr>
          <a:lstStyle>
            <a:lvl1pPr marL="192024" indent="-192024">
              <a:buClr>
                <a:schemeClr val="accent1"/>
              </a:buClr>
              <a:buFont typeface="Wingdings" panose="05000000000000000000" pitchFamily="2" charset="2"/>
              <a:buChar char="l"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2" name="テキスト プレースホルダー 48"/>
          <p:cNvSpPr>
            <a:spLocks noGrp="1"/>
          </p:cNvSpPr>
          <p:nvPr>
            <p:ph type="body" sz="quarter" idx="21" hasCustomPrompt="1"/>
          </p:nvPr>
        </p:nvSpPr>
        <p:spPr>
          <a:xfrm>
            <a:off x="6057506" y="3518553"/>
            <a:ext cx="2717738" cy="1670050"/>
          </a:xfrm>
        </p:spPr>
        <p:txBody>
          <a:bodyPr anchor="ctr">
            <a:normAutofit/>
          </a:bodyPr>
          <a:lstStyle>
            <a:lvl1pPr marL="192024" indent="-192024">
              <a:buClr>
                <a:schemeClr val="accent2"/>
              </a:buClr>
              <a:buFont typeface="Wingdings" panose="05000000000000000000" pitchFamily="2" charset="2"/>
              <a:buChar char="l"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3" name="正方形/長方形 52"/>
          <p:cNvSpPr/>
          <p:nvPr userDrawn="1"/>
        </p:nvSpPr>
        <p:spPr>
          <a:xfrm>
            <a:off x="0" y="1614416"/>
            <a:ext cx="263069" cy="1826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4" name="正方形/長方形 53"/>
          <p:cNvSpPr/>
          <p:nvPr userDrawn="1"/>
        </p:nvSpPr>
        <p:spPr>
          <a:xfrm>
            <a:off x="0" y="3440528"/>
            <a:ext cx="263069" cy="1826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5" name="正方形/長方形 54"/>
          <p:cNvSpPr/>
          <p:nvPr userDrawn="1"/>
        </p:nvSpPr>
        <p:spPr>
          <a:xfrm>
            <a:off x="8880932" y="1614408"/>
            <a:ext cx="263069" cy="1826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6" name="正方形/長方形 55"/>
          <p:cNvSpPr/>
          <p:nvPr userDrawn="1"/>
        </p:nvSpPr>
        <p:spPr>
          <a:xfrm>
            <a:off x="8880931" y="3440520"/>
            <a:ext cx="263069" cy="1826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7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539202" y="5528338"/>
            <a:ext cx="8100859" cy="669262"/>
          </a:xfrm>
        </p:spPr>
        <p:txBody>
          <a:bodyPr anchor="t">
            <a:normAutofit/>
          </a:bodyPr>
          <a:lstStyle>
            <a:lvl1pPr algn="l"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8" name="正方形/長方形 57"/>
          <p:cNvSpPr/>
          <p:nvPr userDrawn="1"/>
        </p:nvSpPr>
        <p:spPr>
          <a:xfrm>
            <a:off x="611216" y="5432328"/>
            <a:ext cx="1620321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384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1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6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25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75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250"/>
                            </p:stCondLst>
                            <p:childTnLst>
                              <p:par>
                                <p:cTn id="7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00"/>
                            </p:stCondLst>
                            <p:childTnLst>
                              <p:par>
                                <p:cTn id="9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000"/>
                            </p:stCondLst>
                            <p:childTnLst>
                              <p:par>
                                <p:cTn id="9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75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25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750"/>
                            </p:stCondLst>
                            <p:childTnLst>
                              <p:par>
                                <p:cTn id="1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85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2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6" grpId="0" animBg="1"/>
      <p:bldP spid="26" grpId="0" animBg="1"/>
      <p:bldP spid="34" grpId="0" animBg="1"/>
      <p:bldP spid="25" grpId="0" animBg="1"/>
      <p:bldP spid="33" grpId="0" animBg="1"/>
      <p:bldP spid="30" grpId="0" animBg="1"/>
      <p:bldP spid="29" grpId="0" animBg="1"/>
      <p:bldP spid="9" grpId="0" animBg="1"/>
      <p:bldP spid="5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animBg="1"/>
      <p:bldP spid="54" grpId="0" animBg="1"/>
      <p:bldP spid="55" grpId="0" animBg="1"/>
      <p:bldP spid="56" grpId="0" animBg="1"/>
      <p:bldP spid="57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2020/8/24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4208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2020/8/24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7783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2020/8/24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9062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2020/8/24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691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2020/8/24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0058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2020/8/24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832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2020/8/24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2248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2020/8/24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1706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64D20-BC15-4893-95B7-891B49799FB8}" type="datetimeFigureOut">
              <a:rPr lang="zh-TW" altLang="en-US" smtClean="0"/>
              <a:t>2020/8/24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208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emf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7" Type="http://schemas.openxmlformats.org/officeDocument/2006/relationships/image" Target="../media/image46.jpeg"/><Relationship Id="rId2" Type="http://schemas.openxmlformats.org/officeDocument/2006/relationships/hyperlink" Target="http://intwap.com/do/down/img.php?classid=57&amp;id=7458&amp;pid=1&amp;m=send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gif"/><Relationship Id="rId5" Type="http://schemas.openxmlformats.org/officeDocument/2006/relationships/hyperlink" Target="http://image.mleps.hlc.edu.tw/07&#32178;&#38913;&#25554;&#22294;/01&#20154;&#29289;/99&#20854;&#20182;/12&#38651;&#29609;&#23043;&#23043;/035.gif" TargetMode="External"/><Relationship Id="rId4" Type="http://schemas.openxmlformats.org/officeDocument/2006/relationships/image" Target="../media/image44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gif"/><Relationship Id="rId7" Type="http://schemas.openxmlformats.org/officeDocument/2006/relationships/hyperlink" Target="&#25163;&#27231;&#30418;&#34255;&#27602;.mp4" TargetMode="External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hyperlink" Target="&#20445;&#29305;&#29942;&#36939;&#27602;.wmv" TargetMode="External"/><Relationship Id="rId4" Type="http://schemas.openxmlformats.org/officeDocument/2006/relationships/image" Target="../media/image49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1YrxL9wJVE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youtu.be/G1YrxL9wJVE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圖片版面配置區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文字版面配置區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endParaRPr lang="zh-TW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>
          <a:xfrm>
            <a:off x="878582" y="2476996"/>
            <a:ext cx="7869881" cy="2248148"/>
          </a:xfrm>
        </p:spPr>
        <p:txBody>
          <a:bodyPr>
            <a:noAutofit/>
          </a:bodyPr>
          <a:lstStyle/>
          <a:p>
            <a:r>
              <a:rPr lang="zh-TW" altLang="en-US" sz="3900" dirty="0" smtClean="0">
                <a:solidFill>
                  <a:schemeClr val="tx1"/>
                </a:solidFill>
                <a:latin typeface="Cambria Math" pitchFamily="18" charset="0"/>
                <a:ea typeface="文鼎新藝體" pitchFamily="49" charset="-120"/>
                <a:cs typeface="Microsoft Sans Serif" pitchFamily="34" charset="0"/>
              </a:rPr>
              <a:t>反毒守門員</a:t>
            </a:r>
            <a:endParaRPr lang="en-US" altLang="zh-TW" sz="3900" dirty="0" smtClean="0">
              <a:solidFill>
                <a:schemeClr val="tx1"/>
              </a:solidFill>
              <a:latin typeface="Cambria Math" pitchFamily="18" charset="0"/>
              <a:ea typeface="Cambria Math" pitchFamily="18" charset="0"/>
              <a:cs typeface="Microsoft Sans Serif" pitchFamily="34" charset="0"/>
            </a:endParaRPr>
          </a:p>
          <a:p>
            <a:r>
              <a:rPr lang="zh-TW" altLang="zh-TW" sz="3900" dirty="0" smtClean="0">
                <a:solidFill>
                  <a:schemeClr val="tx1"/>
                </a:solidFill>
                <a:latin typeface="Cambria Math" pitchFamily="18" charset="0"/>
                <a:ea typeface="文鼎新藝體" pitchFamily="49" charset="-120"/>
                <a:cs typeface="Microsoft Sans Serif" pitchFamily="34" charset="0"/>
              </a:rPr>
              <a:t>花蓮縣</a:t>
            </a:r>
            <a:r>
              <a:rPr lang="zh-TW" altLang="zh-TW" sz="3900" dirty="0">
                <a:solidFill>
                  <a:schemeClr val="tx1"/>
                </a:solidFill>
                <a:latin typeface="Cambria Math" pitchFamily="18" charset="0"/>
                <a:ea typeface="文鼎新藝體" pitchFamily="49" charset="-120"/>
                <a:cs typeface="Microsoft Sans Serif" pitchFamily="34" charset="0"/>
              </a:rPr>
              <a:t>校園防制學生藥物濫用防毒</a:t>
            </a:r>
            <a:r>
              <a:rPr lang="zh-TW" altLang="en-US" sz="3900" dirty="0" smtClean="0">
                <a:solidFill>
                  <a:schemeClr val="tx1"/>
                </a:solidFill>
                <a:latin typeface="Cambria Math" pitchFamily="18" charset="0"/>
                <a:ea typeface="文鼎新藝體" pitchFamily="49" charset="-120"/>
                <a:cs typeface="Microsoft Sans Serif" pitchFamily="34" charset="0"/>
              </a:rPr>
              <a:t>簡報</a:t>
            </a:r>
            <a:endParaRPr lang="zh-TW" altLang="zh-TW" sz="3900" dirty="0">
              <a:solidFill>
                <a:schemeClr val="tx1"/>
              </a:solidFill>
              <a:latin typeface="Cambria Math" pitchFamily="18" charset="0"/>
              <a:ea typeface="文鼎新藝體" pitchFamily="49" charset="-120"/>
              <a:cs typeface="Microsoft Sans Serif" pitchFamily="34" charset="0"/>
            </a:endParaRP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lnSpcReduction="10000"/>
          </a:bodyPr>
          <a:lstStyle/>
          <a:p>
            <a:endParaRPr lang="zh-TW" altLang="en-US"/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70000" lnSpcReduction="20000"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874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你的未來我作主罰則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190500"/>
            <a:ext cx="9144000" cy="650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標題 3"/>
          <p:cNvSpPr txBox="1">
            <a:spLocks/>
          </p:cNvSpPr>
          <p:nvPr/>
        </p:nvSpPr>
        <p:spPr>
          <a:xfrm>
            <a:off x="251521" y="404664"/>
            <a:ext cx="8640960" cy="93610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毒品危害防制條例</a:t>
            </a:r>
            <a:endParaRPr lang="zh-TW" altLang="en-US" sz="5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0998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相簿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由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user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20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堅持拒絕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499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告知理由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469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3自我解嘲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5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4遠離現場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7576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5友誼勸說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375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6轉移話題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8844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7反說服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17338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8反激將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474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你的未來我作主新聞圖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117645" y="544868"/>
            <a:ext cx="8928991" cy="63131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67340" y="0"/>
            <a:ext cx="8229600" cy="1143000"/>
          </a:xfrm>
        </p:spPr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毒品相關新聞事件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7277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zh-TW" altLang="en-US" dirty="0" smtClean="0">
                <a:latin typeface="標楷體" pitchFamily="65" charset="-120"/>
                <a:ea typeface="標楷體" pitchFamily="65" charset="-120"/>
              </a:rPr>
              <a:t>反毒專線</a:t>
            </a:r>
            <a:endParaRPr kumimoji="1" lang="ja-JP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0"/>
          </p:nvPr>
        </p:nvSpPr>
        <p:spPr>
          <a:xfrm>
            <a:off x="736575" y="4502180"/>
            <a:ext cx="7777539" cy="576031"/>
          </a:xfrm>
        </p:spPr>
        <p:txBody>
          <a:bodyPr/>
          <a:lstStyle/>
          <a:p>
            <a:r>
              <a:rPr kumimoji="1" lang="en-US" altLang="zh-TW" sz="8400" dirty="0">
                <a:latin typeface="標楷體" pitchFamily="65" charset="-120"/>
                <a:ea typeface="標楷體" pitchFamily="65" charset="-120"/>
              </a:rPr>
              <a:t>0800-770-885</a:t>
            </a:r>
            <a:endParaRPr kumimoji="1" lang="ja-JP" altLang="en-US" sz="8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サブタイトル 7"/>
          <p:cNvSpPr>
            <a:spLocks noGrp="1"/>
          </p:cNvSpPr>
          <p:nvPr>
            <p:ph type="subTitle" idx="1"/>
          </p:nvPr>
        </p:nvSpPr>
        <p:spPr>
          <a:xfrm>
            <a:off x="767058" y="5258531"/>
            <a:ext cx="7777539" cy="1008112"/>
          </a:xfrm>
        </p:spPr>
        <p:txBody>
          <a:bodyPr>
            <a:normAutofit/>
          </a:bodyPr>
          <a:lstStyle/>
          <a:p>
            <a:r>
              <a:rPr lang="en-US" altLang="zh-TW" sz="3400" dirty="0">
                <a:latin typeface="標楷體" pitchFamily="65" charset="-120"/>
                <a:ea typeface="標楷體" pitchFamily="65" charset="-120"/>
              </a:rPr>
              <a:t>【0800-</a:t>
            </a:r>
            <a:r>
              <a:rPr lang="zh-TW" altLang="en-US" sz="3400" dirty="0">
                <a:latin typeface="標楷體" pitchFamily="65" charset="-120"/>
                <a:ea typeface="標楷體" pitchFamily="65" charset="-120"/>
              </a:rPr>
              <a:t>請請你</a:t>
            </a:r>
            <a:r>
              <a:rPr lang="en-US" altLang="zh-TW" sz="3400" dirty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3400" dirty="0">
                <a:latin typeface="標楷體" pitchFamily="65" charset="-120"/>
                <a:ea typeface="標楷體" pitchFamily="65" charset="-120"/>
              </a:rPr>
              <a:t>幫幫我</a:t>
            </a:r>
            <a:r>
              <a:rPr lang="en-US" altLang="zh-TW" sz="3400" dirty="0">
                <a:latin typeface="標楷體" pitchFamily="65" charset="-120"/>
                <a:ea typeface="標楷體" pitchFamily="65" charset="-120"/>
              </a:rPr>
              <a:t>】</a:t>
            </a:r>
            <a:endParaRPr kumimoji="1" lang="ja-JP" altLang="en-US" sz="34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4239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754">
        <p:fade/>
      </p:transition>
    </mc:Choice>
    <mc:Fallback xmlns="">
      <p:transition spd="med" advTm="6754">
        <p:fade/>
      </p:transition>
    </mc:Fallback>
  </mc:AlternateContent>
  <p:timing>
    <p:tnLst>
      <p:par>
        <p:cTn id="1" dur="indefinite" restart="never" nodeType="tmRoot"/>
      </p:par>
    </p:tnLst>
  </p:timing>
  <p:extLst mod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36" descr="PC1008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844824"/>
            <a:ext cx="4406911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PC1008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13156"/>
            <a:ext cx="3932684" cy="4803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026"/>
          <p:cNvSpPr txBox="1">
            <a:spLocks noChangeArrowheads="1"/>
          </p:cNvSpPr>
          <p:nvPr/>
        </p:nvSpPr>
        <p:spPr bwMode="auto">
          <a:xfrm>
            <a:off x="323850" y="260350"/>
            <a:ext cx="8224838" cy="1081088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4800" b="1" kern="0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體驗活動</a:t>
            </a:r>
            <a:r>
              <a:rPr lang="en-US" altLang="zh-TW" sz="4800" b="1" kern="0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4800" b="1" kern="0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揉錫箔紙體驗</a:t>
            </a:r>
          </a:p>
        </p:txBody>
      </p:sp>
    </p:spTree>
    <p:extLst>
      <p:ext uri="{BB962C8B-B14F-4D97-AF65-F5344CB8AC3E}">
        <p14:creationId xmlns:p14="http://schemas.microsoft.com/office/powerpoint/2010/main" val="337063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Rectangle 1026"/>
          <p:cNvSpPr txBox="1">
            <a:spLocks noChangeArrowheads="1"/>
          </p:cNvSpPr>
          <p:nvPr/>
        </p:nvSpPr>
        <p:spPr bwMode="auto">
          <a:xfrm>
            <a:off x="323850" y="260350"/>
            <a:ext cx="8224838" cy="1081088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4800" b="1" kern="0">
                <a:solidFill>
                  <a:srgbClr val="FFFFFF"/>
                </a:solidFill>
                <a:latin typeface="Arial"/>
                <a:ea typeface="標楷體" pitchFamily="65" charset="-120"/>
              </a:rPr>
              <a:t>這張</a:t>
            </a:r>
            <a:r>
              <a:rPr lang="zh-TW" altLang="en-US" sz="4800" b="1" ker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錫箔紙</a:t>
            </a:r>
            <a:r>
              <a:rPr lang="zh-TW" altLang="en-US" sz="4800" b="1" kern="0">
                <a:solidFill>
                  <a:srgbClr val="FFFFFF"/>
                </a:solidFill>
                <a:latin typeface="Arial"/>
                <a:ea typeface="標楷體" pitchFamily="65" charset="-120"/>
              </a:rPr>
              <a:t>還能恢復原貌嗎？</a:t>
            </a:r>
            <a:endParaRPr lang="zh-TW" altLang="en-US" sz="4800" b="1" kern="0" dirty="0">
              <a:solidFill>
                <a:srgbClr val="FFFFFF"/>
              </a:solidFill>
              <a:latin typeface="Arial"/>
              <a:ea typeface="標楷體" pitchFamily="65" charset="-120"/>
            </a:endParaRPr>
          </a:p>
        </p:txBody>
      </p:sp>
      <p:pic>
        <p:nvPicPr>
          <p:cNvPr id="5" name="Picture 1034" descr="PC10083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3"/>
          <a:stretch/>
        </p:blipFill>
        <p:spPr bwMode="auto">
          <a:xfrm>
            <a:off x="331292" y="1916832"/>
            <a:ext cx="3264759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向右箭號 5"/>
          <p:cNvSpPr/>
          <p:nvPr/>
        </p:nvSpPr>
        <p:spPr>
          <a:xfrm>
            <a:off x="3856063" y="3388990"/>
            <a:ext cx="999827" cy="72008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1036" descr="PC1008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005" y="1916833"/>
            <a:ext cx="3960813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3834306" y="4116486"/>
            <a:ext cx="1119966" cy="1569654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altLang="zh-TW" sz="9600" b="1" dirty="0"/>
              <a:t>?</a:t>
            </a:r>
            <a:endParaRPr lang="zh-TW" alt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17202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1"/>
          <a:stretch/>
        </p:blipFill>
        <p:spPr bwMode="auto">
          <a:xfrm>
            <a:off x="696865" y="1988841"/>
            <a:ext cx="7882094" cy="438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83568" y="188640"/>
            <a:ext cx="7882094" cy="1368152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/>
          <a:p>
            <a:pPr marL="342878" indent="-342878" algn="ctr">
              <a:buClr>
                <a:srgbClr val="000000"/>
              </a:buClr>
            </a:pPr>
            <a:r>
              <a:rPr lang="zh-TW" altLang="en-US" sz="8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防毒守門員</a:t>
            </a:r>
            <a:endParaRPr lang="en-US" altLang="zh-TW" sz="8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7814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2"/>
          <p:cNvSpPr>
            <a:spLocks noChangeArrowheads="1"/>
          </p:cNvSpPr>
          <p:nvPr/>
        </p:nvSpPr>
        <p:spPr bwMode="auto">
          <a:xfrm>
            <a:off x="814697" y="332656"/>
            <a:ext cx="7641605" cy="1080120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/>
          <a:p>
            <a:pPr marL="342878" indent="-342878" algn="ctr">
              <a:buClr>
                <a:srgbClr val="000000"/>
              </a:buClr>
            </a:pPr>
            <a:r>
              <a:rPr lang="en-US" altLang="zh-TW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不因好奇試用毒品</a:t>
            </a:r>
          </a:p>
          <a:p>
            <a:pPr marL="342878" indent="-342878" algn="ctr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</a:p>
        </p:txBody>
      </p:sp>
      <p:pic>
        <p:nvPicPr>
          <p:cNvPr id="41987" name="Picture 6" descr="1_100623231045_1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844676"/>
            <a:ext cx="1752600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4" descr="02004Q252-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519" y="2243039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13" descr="1_100623231045_1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773238"/>
            <a:ext cx="1752600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31" descr="%E7%8F%8D%E6%83%9C%E7%94%9F%E5%91%BD%E5%92%8C%E5%81%A5%E5%BA%B7%20%E8%AB%8B%E6%8B%92%E7%B5%95%E6%AF%92%E5%93%81%E7%9A%84%E8%AA%98%E6%83%9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5" y="3246438"/>
            <a:ext cx="4320479" cy="3086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758" y="3246439"/>
            <a:ext cx="2395706" cy="299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482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 bwMode="gray">
          <a:xfrm>
            <a:off x="1547664" y="188641"/>
            <a:ext cx="6120680" cy="1053651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謹慎交友 </a:t>
            </a:r>
          </a:p>
        </p:txBody>
      </p:sp>
      <p:pic>
        <p:nvPicPr>
          <p:cNvPr id="47110" name="Picture 27" descr="choose1511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425" y="3866434"/>
            <a:ext cx="2555875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35" descr="箭头动画图片网页素材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380" y="2708276"/>
            <a:ext cx="17272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33" descr="箭头动画图片网页素材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580" y="2843378"/>
            <a:ext cx="1008062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025" y="1844824"/>
            <a:ext cx="3961905" cy="4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19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ChangeArrowheads="1"/>
          </p:cNvSpPr>
          <p:nvPr/>
        </p:nvSpPr>
        <p:spPr bwMode="auto">
          <a:xfrm>
            <a:off x="1403648" y="428733"/>
            <a:ext cx="6264696" cy="1000088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None/>
              <a:defRPr/>
            </a:pPr>
            <a:r>
              <a:rPr lang="en-US" altLang="zh-TW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遠離是非場所</a:t>
            </a:r>
          </a:p>
        </p:txBody>
      </p:sp>
      <p:pic>
        <p:nvPicPr>
          <p:cNvPr id="45062" name="Picture 38" descr="天使恶魔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1916832"/>
            <a:ext cx="1608493" cy="1608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21" descr="co100ZQP935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054" y="3573016"/>
            <a:ext cx="2055114" cy="205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36" descr="035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573017"/>
            <a:ext cx="1933905" cy="1933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4" descr="时尚韩国插画-狂野派对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873" y="2455073"/>
            <a:ext cx="2484438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909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gray">
          <a:xfrm>
            <a:off x="107504" y="332656"/>
            <a:ext cx="8784976" cy="10081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>
            <a:defPPr>
              <a:defRPr lang="ja-JP"/>
            </a:defPPr>
            <a:lvl1pPr marL="342900" indent="-342900" algn="ctr">
              <a:buClr>
                <a:srgbClr val="000000"/>
              </a:buClr>
              <a:buNone/>
              <a:defRPr b="1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sz="5400" dirty="0"/>
              <a:t>4.</a:t>
            </a:r>
            <a:r>
              <a:rPr lang="zh-TW" altLang="en-US" sz="5400" dirty="0"/>
              <a:t>不接受他人委託，攜帶物品</a:t>
            </a:r>
          </a:p>
        </p:txBody>
      </p:sp>
      <p:pic>
        <p:nvPicPr>
          <p:cNvPr id="46084" name="Picture 3" descr="A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27585" y="2564904"/>
            <a:ext cx="2807841" cy="344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4" descr="1_0105192221H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2350379"/>
            <a:ext cx="3673475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1_0622142G091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204864"/>
            <a:ext cx="1515616" cy="1515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5153" y="1628800"/>
            <a:ext cx="518120" cy="471860"/>
          </a:xfrm>
          <a:prstGeom prst="rect">
            <a:avLst/>
          </a:prstGeom>
        </p:spPr>
      </p:pic>
      <p:pic>
        <p:nvPicPr>
          <p:cNvPr id="2" name="圖片 1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4328" y="1628801"/>
            <a:ext cx="518205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52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/>
          <p:cNvSpPr>
            <a:spLocks noChangeArrowheads="1"/>
          </p:cNvSpPr>
          <p:nvPr/>
        </p:nvSpPr>
        <p:spPr bwMode="auto">
          <a:xfrm>
            <a:off x="755576" y="149056"/>
            <a:ext cx="7776863" cy="1066414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/>
          <a:p>
            <a:pPr algn="ctr">
              <a:buClr>
                <a:srgbClr val="000000"/>
              </a:buClr>
              <a:buNone/>
            </a:pPr>
            <a:r>
              <a:rPr lang="en-US" altLang="zh-TW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有正確情緒紓解的方法</a:t>
            </a:r>
          </a:p>
        </p:txBody>
      </p:sp>
      <p:pic>
        <p:nvPicPr>
          <p:cNvPr id="43013" name="Picture 5" descr="最新超级搞笑QQ表情下载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9" y="2869585"/>
            <a:ext cx="3700781" cy="322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998649"/>
            <a:ext cx="3240702" cy="29784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吸气呼气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205" y="1554368"/>
            <a:ext cx="1875301" cy="187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圓角矩形圖說文字 6"/>
          <p:cNvSpPr/>
          <p:nvPr/>
        </p:nvSpPr>
        <p:spPr>
          <a:xfrm>
            <a:off x="4311357" y="1554368"/>
            <a:ext cx="1998995" cy="328682"/>
          </a:xfrm>
          <a:prstGeom prst="wedgeRoundRectCallout">
            <a:avLst>
              <a:gd name="adj1" fmla="val 5534"/>
              <a:gd name="adj2" fmla="val 33861"/>
              <a:gd name="adj3" fmla="val 16667"/>
            </a:avLst>
          </a:prstGeom>
          <a:solidFill>
            <a:srgbClr val="F3BEA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r>
              <a:rPr lang="zh-TW" altLang="en-US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吸氣</a:t>
            </a:r>
            <a:r>
              <a:rPr lang="en-US" altLang="zh-TW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~~</a:t>
            </a:r>
            <a:r>
              <a:rPr lang="zh-TW" altLang="en-US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吐氣</a:t>
            </a:r>
            <a:r>
              <a:rPr lang="en-US" altLang="zh-TW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~~</a:t>
            </a:r>
            <a:endParaRPr lang="zh-TW" altLang="en-US" sz="16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6628" y="4219115"/>
            <a:ext cx="1743607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58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反毒小學堂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有獎徵答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29</a:t>
            </a:fld>
            <a:endParaRPr lang="ja-JP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4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毒品可能做成什麼樣式的零食來吸引人呢？</a:t>
            </a: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pPr>
              <a:buClr>
                <a:schemeClr val="accent5"/>
              </a:buClr>
            </a:pPr>
            <a:r>
              <a:rPr lang="zh-TW" altLang="en-US" sz="2200" dirty="0">
                <a:solidFill>
                  <a:schemeClr val="accent3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請大聲說出反毒專線和口訣。</a:t>
            </a: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sz="2200" dirty="0">
                <a:solidFill>
                  <a:schemeClr val="accent1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請說出兩項吸毒者可能會出現的症狀。</a:t>
            </a:r>
          </a:p>
        </p:txBody>
      </p:sp>
      <p:sp>
        <p:nvSpPr>
          <p:cNvPr id="13" name="文字版面配置區 12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zh-TW" altLang="en-US" sz="2200" dirty="0">
                <a:solidFill>
                  <a:schemeClr val="accent2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請表演一個你已經學會的拒毒招式。</a:t>
            </a:r>
          </a:p>
        </p:txBody>
      </p:sp>
    </p:spTree>
    <p:extLst>
      <p:ext uri="{BB962C8B-B14F-4D97-AF65-F5344CB8AC3E}">
        <p14:creationId xmlns:p14="http://schemas.microsoft.com/office/powerpoint/2010/main" val="266857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76672"/>
            <a:ext cx="6926439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1550" y="5880100"/>
            <a:ext cx="7960890" cy="528059"/>
          </a:xfrm>
        </p:spPr>
        <p:txBody>
          <a:bodyPr>
            <a:normAutofit fontScale="90000"/>
          </a:bodyPr>
          <a:lstStyle/>
          <a:p>
            <a:pPr fontAlgn="t"/>
            <a:r>
              <a:rPr lang="zh-TW" altLang="en-US" sz="3100" dirty="0">
                <a:latin typeface="標楷體" pitchFamily="65" charset="-120"/>
                <a:ea typeface="標楷體" pitchFamily="65" charset="-120"/>
                <a:hlinkClick r:id="rId3"/>
              </a:rPr>
              <a:t>校園永續推廣計畫</a:t>
            </a:r>
            <a:r>
              <a:rPr lang="en-US" altLang="zh-TW" sz="3100" dirty="0">
                <a:latin typeface="標楷體" pitchFamily="65" charset="-120"/>
                <a:ea typeface="標楷體" pitchFamily="65" charset="-120"/>
                <a:hlinkClick r:id="rId3"/>
              </a:rPr>
              <a:t>-</a:t>
            </a:r>
            <a:r>
              <a:rPr lang="zh-TW" altLang="en-US" sz="3100" dirty="0">
                <a:latin typeface="標楷體" pitchFamily="65" charset="-120"/>
                <a:ea typeface="標楷體" pitchFamily="65" charset="-120"/>
                <a:hlinkClick r:id="rId3"/>
              </a:rPr>
              <a:t>國泰人壽森林小學堂</a:t>
            </a:r>
            <a:r>
              <a:rPr lang="en-US" altLang="zh-TW" sz="3100" dirty="0">
                <a:latin typeface="標楷體" pitchFamily="65" charset="-120"/>
                <a:ea typeface="標楷體" pitchFamily="65" charset="-120"/>
                <a:hlinkClick r:id="rId3"/>
              </a:rPr>
              <a:t>(</a:t>
            </a:r>
            <a:r>
              <a:rPr lang="zh-TW" altLang="en-US" sz="3100" dirty="0">
                <a:latin typeface="標楷體" pitchFamily="65" charset="-120"/>
                <a:ea typeface="標楷體" pitchFamily="65" charset="-120"/>
                <a:hlinkClick r:id="rId3"/>
              </a:rPr>
              <a:t>反毒篇</a:t>
            </a:r>
            <a:r>
              <a:rPr lang="en-US" altLang="zh-TW" sz="3100" dirty="0">
                <a:latin typeface="標楷體" pitchFamily="65" charset="-120"/>
                <a:ea typeface="標楷體" pitchFamily="65" charset="-120"/>
                <a:hlinkClick r:id="rId3"/>
              </a:rPr>
              <a:t>)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dirty="0">
                <a:latin typeface="標楷體" pitchFamily="65" charset="-120"/>
                <a:ea typeface="標楷體" pitchFamily="65" charset="-120"/>
                <a:hlinkClick r:id="rId4"/>
              </a:rPr>
              <a:t>https://</a:t>
            </a:r>
            <a:r>
              <a:rPr lang="en-US" altLang="zh-TW" dirty="0" err="1" smtClean="0">
                <a:latin typeface="標楷體" pitchFamily="65" charset="-120"/>
                <a:ea typeface="標楷體" pitchFamily="65" charset="-120"/>
                <a:hlinkClick r:id="rId4"/>
              </a:rPr>
              <a:t>youtu.be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  <a:hlinkClick r:id="rId4"/>
              </a:rPr>
              <a:t>/</a:t>
            </a:r>
            <a:r>
              <a:rPr lang="en-US" altLang="zh-TW" dirty="0" err="1" smtClean="0">
                <a:latin typeface="標楷體" pitchFamily="65" charset="-120"/>
                <a:ea typeface="標楷體" pitchFamily="65" charset="-120"/>
                <a:hlinkClick r:id="rId4"/>
              </a:rPr>
              <a:t>G1YrxL9wJVE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資料來源：教育部防制學生藥物濫用資源網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9271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反毒小學堂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30</a:t>
            </a:fld>
            <a:endParaRPr lang="ja-JP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62500" lnSpcReduction="20000"/>
          </a:bodyPr>
          <a:lstStyle/>
          <a:p>
            <a:endParaRPr lang="zh-TW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4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zh-TW" altLang="en-US" sz="2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毒品可能做成什麼樣式的零食來吸引人呢</a:t>
            </a:r>
            <a:r>
              <a:rPr lang="zh-TW" altLang="en-US" sz="2200" dirty="0">
                <a:solidFill>
                  <a:schemeClr val="accent5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？</a:t>
            </a: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pPr>
              <a:buClr>
                <a:schemeClr val="accent5"/>
              </a:buClr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請說出兩項吸毒者可能會出現的症狀。</a:t>
            </a:r>
            <a:endParaRPr lang="zh-TW" altLang="en-US" sz="2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Clr>
                <a:schemeClr val="accent5"/>
              </a:buClr>
            </a:pPr>
            <a:endParaRPr lang="zh-TW" altLang="en-US" sz="2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sz="2200" dirty="0">
                <a:solidFill>
                  <a:schemeClr val="accent1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請說出兩項吸毒者可能會出現的症狀。</a:t>
            </a:r>
          </a:p>
        </p:txBody>
      </p:sp>
      <p:sp>
        <p:nvSpPr>
          <p:cNvPr id="13" name="文字版面配置區 12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zh-TW" altLang="en-US" sz="2200" dirty="0">
                <a:solidFill>
                  <a:schemeClr val="accent2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請表演一個你已經學會的拒毒招式。</a:t>
            </a:r>
          </a:p>
        </p:txBody>
      </p:sp>
    </p:spTree>
    <p:extLst>
      <p:ext uri="{BB962C8B-B14F-4D97-AF65-F5344CB8AC3E}">
        <p14:creationId xmlns:p14="http://schemas.microsoft.com/office/powerpoint/2010/main" val="428766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反毒小學堂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31</a:t>
            </a:fld>
            <a:endParaRPr lang="ja-JP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62500" lnSpcReduction="20000"/>
          </a:bodyPr>
          <a:lstStyle/>
          <a:p>
            <a:endParaRPr lang="zh-TW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4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zh-TW" altLang="en-US" sz="2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毒品可能做成什麼樣式的零食來吸引人呢</a:t>
            </a:r>
            <a:r>
              <a:rPr lang="zh-TW" altLang="en-US" sz="2200" dirty="0">
                <a:solidFill>
                  <a:schemeClr val="accent5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？</a:t>
            </a: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pPr>
              <a:buClr>
                <a:schemeClr val="accent5"/>
              </a:buClr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請說出兩項吸毒者可能會出現的症狀。</a:t>
            </a:r>
            <a:endParaRPr lang="zh-TW" altLang="en-US" sz="2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20"/>
          </p:nvPr>
        </p:nvSpPr>
        <p:spPr/>
        <p:txBody>
          <a:bodyPr>
            <a:normAutofit/>
          </a:bodyPr>
          <a:lstStyle/>
          <a:p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請大聲說出反毒專線和口訣。</a:t>
            </a:r>
          </a:p>
        </p:txBody>
      </p:sp>
      <p:sp>
        <p:nvSpPr>
          <p:cNvPr id="13" name="文字版面配置區 12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zh-TW" altLang="en-US" sz="2200" dirty="0">
                <a:solidFill>
                  <a:schemeClr val="accent2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請表演一個你已經學會的拒毒招式。</a:t>
            </a:r>
          </a:p>
        </p:txBody>
      </p:sp>
    </p:spTree>
    <p:extLst>
      <p:ext uri="{BB962C8B-B14F-4D97-AF65-F5344CB8AC3E}">
        <p14:creationId xmlns:p14="http://schemas.microsoft.com/office/powerpoint/2010/main" val="86079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反毒小學堂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32</a:t>
            </a:fld>
            <a:endParaRPr lang="ja-JP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4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>
          <a:xfrm>
            <a:off x="313177" y="1692446"/>
            <a:ext cx="2963707" cy="1670050"/>
          </a:xfrm>
        </p:spPr>
        <p:txBody>
          <a:bodyPr>
            <a:normAutofit/>
          </a:bodyPr>
          <a:lstStyle/>
          <a:p>
            <a:r>
              <a:rPr lang="zh-TW" altLang="en-US" sz="2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毒品可能做成什麼樣式的零食來吸引人呢？</a:t>
            </a: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pPr>
              <a:buClr>
                <a:schemeClr val="accent5"/>
              </a:buClr>
            </a:pPr>
            <a:r>
              <a:rPr lang="zh-TW" altLang="en-US" sz="2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請大聲說出反毒專線和口訣。</a:t>
            </a: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20"/>
          </p:nvPr>
        </p:nvSpPr>
        <p:spPr>
          <a:xfrm>
            <a:off x="6057673" y="1692446"/>
            <a:ext cx="2810871" cy="1670050"/>
          </a:xfrm>
        </p:spPr>
        <p:txBody>
          <a:bodyPr>
            <a:normAutofit/>
          </a:bodyPr>
          <a:lstStyle/>
          <a:p>
            <a:r>
              <a:rPr lang="zh-TW" altLang="en-US" sz="2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請說出兩項吸毒者可能會出現的症狀。</a:t>
            </a:r>
          </a:p>
        </p:txBody>
      </p:sp>
      <p:sp>
        <p:nvSpPr>
          <p:cNvPr id="13" name="文字版面配置區 12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zh-TW" altLang="en-US" sz="2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請表演一個你已經學會的拒毒招式。</a:t>
            </a:r>
          </a:p>
        </p:txBody>
      </p:sp>
    </p:spTree>
    <p:extLst>
      <p:ext uri="{BB962C8B-B14F-4D97-AF65-F5344CB8AC3E}">
        <p14:creationId xmlns:p14="http://schemas.microsoft.com/office/powerpoint/2010/main" val="198807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版面配置區 11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" t="2531" r="4029" b="52907"/>
          <a:stretch/>
        </p:blipFill>
        <p:spPr>
          <a:xfrm>
            <a:off x="1285987" y="254000"/>
            <a:ext cx="6163210" cy="6426200"/>
          </a:xfrm>
        </p:spPr>
      </p:pic>
      <p:sp>
        <p:nvSpPr>
          <p:cNvPr id="4" name="文字版面配置區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endParaRPr lang="zh-TW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圖片版面配置區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lnSpcReduction="10000"/>
          </a:bodyPr>
          <a:lstStyle/>
          <a:p>
            <a:endParaRPr lang="zh-TW" altLang="en-US"/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70000" lnSpcReduction="20000"/>
          </a:bodyPr>
          <a:lstStyle/>
          <a:p>
            <a:endParaRPr lang="zh-TW" altLang="en-US"/>
          </a:p>
        </p:txBody>
      </p:sp>
      <p:pic>
        <p:nvPicPr>
          <p:cNvPr id="13" name="圖片 12" descr="圖片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69" y="116632"/>
            <a:ext cx="7483147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07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你的未來我作主新興毒品圖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79512" y="0"/>
            <a:ext cx="887950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100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377014" y="-99392"/>
            <a:ext cx="8229600" cy="11430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  <a:normAutofit/>
          </a:bodyPr>
          <a:lstStyle/>
          <a:p>
            <a:endParaRPr lang="zh-TW" altLang="en-US" sz="6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58" y="3706762"/>
            <a:ext cx="4185795" cy="248051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2518" y="1008201"/>
            <a:ext cx="4175021" cy="2665057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 bwMode="auto">
          <a:xfrm>
            <a:off x="7081166" y="1077113"/>
            <a:ext cx="1525449" cy="686215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4A804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999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3600" dirty="0">
                <a:latin typeface="Arial" pitchFamily="34" charset="0"/>
                <a:ea typeface="標楷體" pitchFamily="65" charset="-120"/>
              </a:rPr>
              <a:t>K</a:t>
            </a:r>
            <a:r>
              <a:rPr lang="zh-TW" altLang="en-US" sz="3600" dirty="0">
                <a:latin typeface="Arial" pitchFamily="34" charset="0"/>
                <a:ea typeface="標楷體" pitchFamily="65" charset="-120"/>
              </a:rPr>
              <a:t>他命</a:t>
            </a:r>
          </a:p>
        </p:txBody>
      </p:sp>
      <p:sp>
        <p:nvSpPr>
          <p:cNvPr id="12" name="矩形 11"/>
          <p:cNvSpPr/>
          <p:nvPr/>
        </p:nvSpPr>
        <p:spPr bwMode="auto">
          <a:xfrm>
            <a:off x="377014" y="3747961"/>
            <a:ext cx="1746714" cy="576064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4A804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999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600" dirty="0">
                <a:latin typeface="Arial" pitchFamily="34" charset="0"/>
                <a:ea typeface="標楷體" pitchFamily="65" charset="-120"/>
              </a:rPr>
              <a:t>搖頭丸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2809" y="3706762"/>
            <a:ext cx="4114729" cy="250864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 bwMode="auto">
          <a:xfrm>
            <a:off x="6750071" y="3713589"/>
            <a:ext cx="1872208" cy="576064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4A804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999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200" dirty="0">
                <a:latin typeface="Arial" pitchFamily="34" charset="0"/>
                <a:ea typeface="標楷體" pitchFamily="65" charset="-120"/>
              </a:rPr>
              <a:t>安非他命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14" y="1043609"/>
            <a:ext cx="3987538" cy="265352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 bwMode="auto">
          <a:xfrm>
            <a:off x="378975" y="926413"/>
            <a:ext cx="1525449" cy="686215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4A804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999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600" dirty="0">
                <a:latin typeface="Arial" pitchFamily="34" charset="0"/>
              </a:rPr>
              <a:t>大   麻</a:t>
            </a:r>
            <a:endParaRPr lang="zh-TW" altLang="en-US" sz="3600" dirty="0">
              <a:latin typeface="Arial" pitchFamily="34" charset="0"/>
              <a:ea typeface="標楷體" pitchFamily="65" charset="-120"/>
            </a:endParaRPr>
          </a:p>
        </p:txBody>
      </p:sp>
      <p:sp>
        <p:nvSpPr>
          <p:cNvPr id="11" name="標題 3"/>
          <p:cNvSpPr txBox="1">
            <a:spLocks/>
          </p:cNvSpPr>
          <p:nvPr/>
        </p:nvSpPr>
        <p:spPr>
          <a:xfrm>
            <a:off x="378975" y="72097"/>
            <a:ext cx="8298564" cy="93610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常 見 的 毒 品</a:t>
            </a:r>
            <a:r>
              <a:rPr lang="en-US" altLang="zh-TW" sz="5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5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國中以上</a:t>
            </a:r>
            <a:r>
              <a:rPr lang="en-US" altLang="zh-TW" sz="5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5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4267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相簿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由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user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4"/>
          <a:stretch/>
        </p:blipFill>
        <p:spPr bwMode="auto">
          <a:xfrm>
            <a:off x="541984" y="836712"/>
            <a:ext cx="7976961" cy="5827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標題 3"/>
          <p:cNvSpPr txBox="1">
            <a:spLocks/>
          </p:cNvSpPr>
          <p:nvPr/>
        </p:nvSpPr>
        <p:spPr>
          <a:xfrm>
            <a:off x="541983" y="116632"/>
            <a:ext cx="7976961" cy="93610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毒品的危害與染毒後遺症</a:t>
            </a:r>
            <a:endParaRPr lang="zh-TW" altLang="en-US" sz="5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2377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24" y="1092296"/>
            <a:ext cx="2106446" cy="207848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8" r="7540" b="11157"/>
          <a:stretch/>
        </p:blipFill>
        <p:spPr>
          <a:xfrm>
            <a:off x="5796137" y="4251810"/>
            <a:ext cx="2618961" cy="187819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906" y="4244036"/>
            <a:ext cx="2485772" cy="182163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5"/>
          <a:srcRect l="-505" t="8811" r="505" b="17013"/>
          <a:stretch/>
        </p:blipFill>
        <p:spPr>
          <a:xfrm>
            <a:off x="717405" y="4410081"/>
            <a:ext cx="1810828" cy="1489544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5" t="30287" r="13218" b="6485"/>
          <a:stretch/>
        </p:blipFill>
        <p:spPr>
          <a:xfrm>
            <a:off x="391419" y="1092296"/>
            <a:ext cx="2102993" cy="187819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7"/>
          <a:srcRect l="3421" r="1865"/>
          <a:stretch/>
        </p:blipFill>
        <p:spPr>
          <a:xfrm>
            <a:off x="2528234" y="550765"/>
            <a:ext cx="4467341" cy="2743511"/>
          </a:xfrm>
          <a:prstGeom prst="rect">
            <a:avLst/>
          </a:prstGeom>
        </p:spPr>
      </p:pic>
      <p:sp>
        <p:nvSpPr>
          <p:cNvPr id="3" name="橢圓 2"/>
          <p:cNvSpPr/>
          <p:nvPr/>
        </p:nvSpPr>
        <p:spPr bwMode="auto">
          <a:xfrm>
            <a:off x="3370129" y="3728670"/>
            <a:ext cx="1962519" cy="53085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4" tIns="45717" rIns="91434" bIns="45717" rtlCol="0"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200" dirty="0"/>
              <a:t>情緒異常</a:t>
            </a:r>
          </a:p>
        </p:txBody>
      </p:sp>
      <p:sp>
        <p:nvSpPr>
          <p:cNvPr id="4" name="橢圓 3"/>
          <p:cNvSpPr/>
          <p:nvPr/>
        </p:nvSpPr>
        <p:spPr bwMode="auto">
          <a:xfrm>
            <a:off x="6192258" y="3728670"/>
            <a:ext cx="1826717" cy="561916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4" tIns="45717" rIns="91434" bIns="45717" rtlCol="0"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200" dirty="0"/>
              <a:t>幻覺、妄想</a:t>
            </a:r>
          </a:p>
        </p:txBody>
      </p:sp>
      <p:sp>
        <p:nvSpPr>
          <p:cNvPr id="8" name="橢圓 7"/>
          <p:cNvSpPr/>
          <p:nvPr/>
        </p:nvSpPr>
        <p:spPr bwMode="auto">
          <a:xfrm>
            <a:off x="7029396" y="2276872"/>
            <a:ext cx="2148426" cy="1152128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4" tIns="45717" rIns="91434" bIns="45717" rtlCol="0"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2800" dirty="0"/>
              <a:t>心跳加快</a:t>
            </a:r>
            <a:endParaRPr lang="en-US" altLang="zh-TW" sz="2800" dirty="0"/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2800" dirty="0"/>
              <a:t>呼吸系統疾病</a:t>
            </a:r>
            <a:endParaRPr lang="zh-TW" altLang="en-US" sz="3200" dirty="0"/>
          </a:p>
        </p:txBody>
      </p:sp>
      <p:sp>
        <p:nvSpPr>
          <p:cNvPr id="13" name="橢圓 12"/>
          <p:cNvSpPr/>
          <p:nvPr/>
        </p:nvSpPr>
        <p:spPr bwMode="auto">
          <a:xfrm>
            <a:off x="300855" y="3068960"/>
            <a:ext cx="2369928" cy="1170788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4" tIns="45717" rIns="91434" bIns="45717" rtlCol="0"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200" dirty="0"/>
              <a:t>記憶、學習力</a:t>
            </a:r>
            <a:endParaRPr lang="en-US" altLang="zh-TW" sz="3200" dirty="0"/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200" dirty="0"/>
              <a:t>受損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1572" y="616732"/>
            <a:ext cx="874565" cy="95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84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51098"/>
            <a:ext cx="3657600" cy="3508405"/>
          </a:xfrm>
          <a:noFill/>
        </p:spPr>
      </p:pic>
      <p:pic>
        <p:nvPicPr>
          <p:cNvPr id="8" name="Picture 7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1" t="40816" r="8064"/>
          <a:stretch/>
        </p:blipFill>
        <p:spPr bwMode="auto">
          <a:xfrm>
            <a:off x="4324142" y="2564904"/>
            <a:ext cx="4099834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" name="文字版面配置區 10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7787208" cy="658368"/>
          </a:xfrm>
        </p:spPr>
        <p:txBody>
          <a:bodyPr/>
          <a:lstStyle/>
          <a:p>
            <a:pPr algn="ctr"/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哈密瓜般大的膀胱萎縮成乒乓球大小</a:t>
            </a:r>
          </a:p>
        </p:txBody>
      </p:sp>
      <p:sp>
        <p:nvSpPr>
          <p:cNvPr id="9" name="橢圓 8"/>
          <p:cNvSpPr/>
          <p:nvPr/>
        </p:nvSpPr>
        <p:spPr bwMode="auto">
          <a:xfrm>
            <a:off x="1403648" y="3501008"/>
            <a:ext cx="2088232" cy="144016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marL="342878" indent="-342878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Char char="•"/>
            </a:pPr>
            <a:endParaRPr lang="zh-TW" altLang="en-US" sz="5400">
              <a:solidFill>
                <a:srgbClr val="000099"/>
              </a:solidFill>
              <a:latin typeface="Arial" charset="0"/>
              <a:ea typeface="標楷體" pitchFamily="65" charset="-120"/>
            </a:endParaRPr>
          </a:p>
        </p:txBody>
      </p:sp>
      <p:sp>
        <p:nvSpPr>
          <p:cNvPr id="10" name="橢圓 9"/>
          <p:cNvSpPr/>
          <p:nvPr/>
        </p:nvSpPr>
        <p:spPr bwMode="auto">
          <a:xfrm>
            <a:off x="6012160" y="4869160"/>
            <a:ext cx="720080" cy="57606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marL="342878" indent="-342878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Char char="•"/>
            </a:pPr>
            <a:endParaRPr lang="zh-TW" altLang="en-US" sz="5400">
              <a:solidFill>
                <a:srgbClr val="000099"/>
              </a:solidFill>
              <a:latin typeface="Arial" charset="0"/>
              <a:ea typeface="標楷體" pitchFamily="65" charset="-120"/>
            </a:endParaRPr>
          </a:p>
        </p:txBody>
      </p:sp>
      <p:sp>
        <p:nvSpPr>
          <p:cNvPr id="12" name="標題 3"/>
          <p:cNvSpPr txBox="1">
            <a:spLocks/>
          </p:cNvSpPr>
          <p:nvPr/>
        </p:nvSpPr>
        <p:spPr>
          <a:xfrm>
            <a:off x="541982" y="404664"/>
            <a:ext cx="7976961" cy="93610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拉</a:t>
            </a:r>
            <a:r>
              <a:rPr lang="en-US" altLang="zh-TW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K</a:t>
            </a:r>
            <a:r>
              <a:rPr lang="zh-TW" altLang="en-US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一時 </a:t>
            </a:r>
            <a:r>
              <a:rPr lang="en-US" altLang="zh-TW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• </a:t>
            </a:r>
            <a:r>
              <a:rPr lang="zh-TW" altLang="en-US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尿布一世</a:t>
            </a:r>
            <a:endParaRPr lang="zh-TW" altLang="en-US" sz="5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7475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419</Words>
  <Application>Microsoft Office PowerPoint</Application>
  <PresentationFormat>如螢幕大小 (4:3)</PresentationFormat>
  <Paragraphs>79</Paragraphs>
  <Slides>32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47" baseType="lpstr">
      <vt:lpstr>ＭＳ Ｐゴシック</vt:lpstr>
      <vt:lpstr>Open Sans Light</vt:lpstr>
      <vt:lpstr>Open Sans Semibold</vt:lpstr>
      <vt:lpstr>Route 159 Light</vt:lpstr>
      <vt:lpstr>Route 159 UltraLight</vt:lpstr>
      <vt:lpstr>文鼎新藝體</vt:lpstr>
      <vt:lpstr>微軟正黑體</vt:lpstr>
      <vt:lpstr>新細明體</vt:lpstr>
      <vt:lpstr>標楷體</vt:lpstr>
      <vt:lpstr>Arial</vt:lpstr>
      <vt:lpstr>Calibri</vt:lpstr>
      <vt:lpstr>Cambria Math</vt:lpstr>
      <vt:lpstr>Microsoft Sans Serif</vt:lpstr>
      <vt:lpstr>Wingdings</vt:lpstr>
      <vt:lpstr>Office 佈景主題</vt:lpstr>
      <vt:lpstr>PowerPoint 簡報</vt:lpstr>
      <vt:lpstr>毒品相關新聞事件</vt:lpstr>
      <vt:lpstr>校園永續推廣計畫-國泰人壽森林小學堂(反毒篇) https://youtu.be/G1YrxL9wJVE (資料來源：教育部防制學生藥物濫用資源網)</vt:lpstr>
      <vt:lpstr>PowerPoint 簡報</vt:lpstr>
      <vt:lpstr>PowerPoint 簡報</vt:lpstr>
      <vt:lpstr>PowerPoint 簡報</vt:lpstr>
      <vt:lpstr>相簿</vt:lpstr>
      <vt:lpstr>PowerPoint 簡報</vt:lpstr>
      <vt:lpstr>PowerPoint 簡報</vt:lpstr>
      <vt:lpstr>PowerPoint 簡報</vt:lpstr>
      <vt:lpstr>相簿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反毒專線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反毒小學堂-有獎徵答</vt:lpstr>
      <vt:lpstr>反毒小學堂</vt:lpstr>
      <vt:lpstr>反毒小學堂</vt:lpstr>
      <vt:lpstr>反毒小學堂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蔡鴻曜</cp:lastModifiedBy>
  <cp:revision>10</cp:revision>
  <dcterms:created xsi:type="dcterms:W3CDTF">2020-02-04T03:21:20Z</dcterms:created>
  <dcterms:modified xsi:type="dcterms:W3CDTF">2020-08-24T01:24:28Z</dcterms:modified>
</cp:coreProperties>
</file>