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9"/>
  </p:notesMasterIdLst>
  <p:sldIdLst>
    <p:sldId id="276" r:id="rId3"/>
    <p:sldId id="277" r:id="rId4"/>
    <p:sldId id="278" r:id="rId5"/>
    <p:sldId id="279" r:id="rId6"/>
    <p:sldId id="309" r:id="rId7"/>
    <p:sldId id="288" r:id="rId8"/>
    <p:sldId id="282" r:id="rId9"/>
    <p:sldId id="296" r:id="rId10"/>
    <p:sldId id="314" r:id="rId11"/>
    <p:sldId id="302" r:id="rId12"/>
    <p:sldId id="316" r:id="rId13"/>
    <p:sldId id="283" r:id="rId14"/>
    <p:sldId id="300" r:id="rId15"/>
    <p:sldId id="301" r:id="rId16"/>
    <p:sldId id="305" r:id="rId17"/>
    <p:sldId id="317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B02B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60"/>
  </p:normalViewPr>
  <p:slideViewPr>
    <p:cSldViewPr>
      <p:cViewPr varScale="1">
        <p:scale>
          <a:sx n="121" d="100"/>
          <a:sy n="121" d="100"/>
        </p:scale>
        <p:origin x="-49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59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179D9-8E77-419A-8E01-5539457EABAD}" type="datetimeFigureOut">
              <a:rPr lang="zh-TW" altLang="en-US" smtClean="0"/>
              <a:t>2019/4/11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01866-E15C-4814-A8C6-992B07B747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8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01866-E15C-4814-A8C6-992B07B747B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302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25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14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43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8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9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0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79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58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19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萃取</a:t>
            </a:r>
            <a:r>
              <a:rPr lang="en-US" altLang="zh-TW" dirty="0" smtClean="0"/>
              <a:t>“</a:t>
            </a:r>
            <a:r>
              <a:rPr lang="zh-TW" altLang="en-US" dirty="0" smtClean="0"/>
              <a:t>操作</a:t>
            </a:r>
            <a:r>
              <a:rPr lang="en-US" altLang="zh-TW" dirty="0" smtClean="0"/>
              <a:t>”</a:t>
            </a:r>
            <a:r>
              <a:rPr lang="zh-TW" altLang="en-US" smtClean="0"/>
              <a:t>經驗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274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6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09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043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48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圓角矩形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54A7-70C6-4C40-95BF-19824FBB6974}" type="datetime1">
              <a:rPr lang="zh-TW" altLang="en-US" smtClean="0">
                <a:solidFill>
                  <a:srgbClr val="696464"/>
                </a:solidFill>
              </a:rPr>
              <a:pPr/>
              <a:t>2019/4/11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A1C353D-5EF2-45AC-9EEC-3D75EB779FD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762"/>
            <a:ext cx="12183545" cy="68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82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9E6B-CB28-4F9D-BA11-DE0A4EF5904B}" type="datetime1">
              <a:rPr lang="zh-TW" altLang="en-US" smtClean="0">
                <a:solidFill>
                  <a:srgbClr val="696464"/>
                </a:solidFill>
              </a:rPr>
              <a:pPr/>
              <a:t>2019/4/11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353D-5EF2-45AC-9EEC-3D75EB779F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50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EE8B-9634-4232-9801-A2E3280136DD}" type="datetime1">
              <a:rPr lang="zh-TW" altLang="en-US" smtClean="0">
                <a:solidFill>
                  <a:srgbClr val="696464"/>
                </a:solidFill>
              </a:rPr>
              <a:pPr/>
              <a:t>2019/4/11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353D-5EF2-45AC-9EEC-3D75EB779F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09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75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5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83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51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69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2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37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4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F251-C772-492F-A527-BF61ACADF64A}" type="datetime1">
              <a:rPr lang="zh-TW" altLang="en-US" smtClean="0">
                <a:solidFill>
                  <a:srgbClr val="696464"/>
                </a:solidFill>
              </a:rPr>
              <a:pPr/>
              <a:t>2019/4/11</a:t>
            </a:fld>
            <a:endParaRPr lang="zh-TW" altLang="en-US" dirty="0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353D-5EF2-45AC-9EEC-3D75EB779FD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pic>
        <p:nvPicPr>
          <p:cNvPr id="1026" name="Picture 2" descr="C:\Users\yu\Pictures\母片_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549" y="6183436"/>
            <a:ext cx="1737783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87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50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40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3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圓角矩形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EFF6-97D4-49D0-9019-00C213509278}" type="datetime1">
              <a:rPr lang="zh-TW" altLang="en-US" smtClean="0">
                <a:solidFill>
                  <a:srgbClr val="696464"/>
                </a:solidFill>
              </a:rPr>
              <a:pPr/>
              <a:t>2019/4/11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AA1C353D-5EF2-45AC-9EEC-3D75EB779FD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26" name="Picture 2" descr="C:\Users\yu\Pictures\母片_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414" y="6201135"/>
            <a:ext cx="1737783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37" y="4544163"/>
            <a:ext cx="12192000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750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F299-3572-41A8-AEFA-0C23FE173ECB}" type="datetime1">
              <a:rPr lang="zh-TW" altLang="en-US" smtClean="0">
                <a:solidFill>
                  <a:srgbClr val="696464"/>
                </a:solidFill>
              </a:rPr>
              <a:pPr/>
              <a:t>2019/4/11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353D-5EF2-45AC-9EEC-3D75EB779FD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544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4DBD-1A71-483B-BDBD-1785E3C8FDBC}" type="datetime1">
              <a:rPr lang="zh-TW" altLang="en-US" smtClean="0">
                <a:solidFill>
                  <a:srgbClr val="696464"/>
                </a:solidFill>
              </a:rPr>
              <a:pPr/>
              <a:t>2019/4/11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353D-5EF2-45AC-9EEC-3D75EB779FD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636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0714-D523-4472-82FE-DEC8B7AB8509}" type="datetime1">
              <a:rPr lang="zh-TW" altLang="en-US" smtClean="0">
                <a:solidFill>
                  <a:srgbClr val="696464"/>
                </a:solidFill>
              </a:rPr>
              <a:pPr/>
              <a:t>2019/4/11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353D-5EF2-45AC-9EEC-3D75EB779F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84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A70E-668A-4A24-8EF6-EB8F5368042E}" type="datetime1">
              <a:rPr lang="zh-TW" altLang="en-US" smtClean="0">
                <a:solidFill>
                  <a:srgbClr val="696464"/>
                </a:solidFill>
              </a:rPr>
              <a:pPr/>
              <a:t>2019/4/11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353D-5EF2-45AC-9EEC-3D75EB779F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30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圓角矩形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220-DBEA-45C0-B57E-9722894E0F31}" type="datetime1">
              <a:rPr lang="zh-TW" altLang="en-US" smtClean="0">
                <a:solidFill>
                  <a:srgbClr val="696464"/>
                </a:solidFill>
              </a:rPr>
              <a:pPr/>
              <a:t>2019/4/11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353D-5EF2-45AC-9EEC-3D75EB779FD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5388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9AC7-AEB0-46C8-9D2C-EB912526B0EB}" type="datetime1">
              <a:rPr lang="zh-TW" altLang="en-US" smtClean="0">
                <a:solidFill>
                  <a:srgbClr val="696464"/>
                </a:solidFill>
              </a:rPr>
              <a:pPr/>
              <a:t>2019/4/11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AA1C353D-5EF2-45AC-9EEC-3D75EB779FD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354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圓角矩形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9BAF71-66B0-4775-81A2-99EC5F45AE5A}" type="datetime1">
              <a:rPr lang="zh-TW" altLang="en-US" smtClean="0">
                <a:solidFill>
                  <a:srgbClr val="696464"/>
                </a:solidFill>
              </a:rPr>
              <a:pPr/>
              <a:t>2019/4/11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A1C353D-5EF2-45AC-9EEC-3D75EB779F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31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BAF71-66B0-4775-81A2-99EC5F45AE5A}" type="datetime1">
              <a:rPr lang="zh-TW" altLang="en-US" smtClean="0">
                <a:solidFill>
                  <a:srgbClr val="696464"/>
                </a:solidFill>
              </a:rPr>
              <a:pPr/>
              <a:t>2019/4/11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C353D-5EF2-45AC-9EEC-3D75EB779FD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4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hyperlink" Target="mailto:sciexplore.tw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hyperlink" Target="https://www.youtube.com/watch?v=WJFtksEPfyA&amp;feature=youtu.b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5FD0EEAC-0F69-4449-972D-4120FF0B6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957" y="-195943"/>
            <a:ext cx="10123714" cy="759278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81279E3-D3A5-4550-B4F4-375344FA81BE}"/>
              </a:ext>
            </a:extLst>
          </p:cNvPr>
          <p:cNvSpPr/>
          <p:nvPr/>
        </p:nvSpPr>
        <p:spPr>
          <a:xfrm>
            <a:off x="702757" y="846958"/>
            <a:ext cx="9144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文本框 15">
            <a:extLst>
              <a:ext uri="{FF2B5EF4-FFF2-40B4-BE49-F238E27FC236}">
                <a16:creationId xmlns:a16="http://schemas.microsoft.com/office/drawing/2014/main" xmlns="" id="{7159A502-D43E-4F5B-BC20-259655FB3756}"/>
              </a:ext>
            </a:extLst>
          </p:cNvPr>
          <p:cNvSpPr txBox="1"/>
          <p:nvPr/>
        </p:nvSpPr>
        <p:spPr>
          <a:xfrm>
            <a:off x="1578456" y="3455168"/>
            <a:ext cx="9577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全國科學探究競賽</a:t>
            </a:r>
            <a:r>
              <a:rPr lang="en-US" altLang="zh-TW" sz="4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這樣教我就懂</a:t>
            </a:r>
            <a:endParaRPr lang="zh-CN" altLang="en-US" sz="4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组合 19">
            <a:extLst>
              <a:ext uri="{FF2B5EF4-FFF2-40B4-BE49-F238E27FC236}">
                <a16:creationId xmlns:a16="http://schemas.microsoft.com/office/drawing/2014/main" xmlns="" id="{9F68E9C6-2FEE-4B80-BFD2-7FBA4335A341}"/>
              </a:ext>
            </a:extLst>
          </p:cNvPr>
          <p:cNvGrpSpPr/>
          <p:nvPr/>
        </p:nvGrpSpPr>
        <p:grpSpPr>
          <a:xfrm>
            <a:off x="3030021" y="5218214"/>
            <a:ext cx="6323579" cy="774373"/>
            <a:chOff x="8436859" y="2904803"/>
            <a:chExt cx="1609343" cy="39649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D50BE0C6-9B14-4808-B89D-C4A4F8A27740}"/>
                </a:ext>
              </a:extLst>
            </p:cNvPr>
            <p:cNvSpPr/>
            <p:nvPr/>
          </p:nvSpPr>
          <p:spPr>
            <a:xfrm>
              <a:off x="8436859" y="2904803"/>
              <a:ext cx="1609343" cy="3964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dirty="0">
                <a:solidFill>
                  <a:srgbClr val="ED7D3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</p:txBody>
        </p:sp>
        <p:sp>
          <p:nvSpPr>
            <p:cNvPr id="8" name="文本框 18">
              <a:extLst>
                <a:ext uri="{FF2B5EF4-FFF2-40B4-BE49-F238E27FC236}">
                  <a16:creationId xmlns:a16="http://schemas.microsoft.com/office/drawing/2014/main" xmlns="" id="{9DE2D873-F28D-481F-A6CA-513706539FEF}"/>
                </a:ext>
              </a:extLst>
            </p:cNvPr>
            <p:cNvSpPr txBox="1"/>
            <p:nvPr/>
          </p:nvSpPr>
          <p:spPr>
            <a:xfrm>
              <a:off x="8489776" y="2937582"/>
              <a:ext cx="1454741" cy="3309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全國科學探究競賽籌備小組</a:t>
              </a:r>
              <a:r>
                <a:rPr lang="en-US" altLang="zh-TW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國網中心  蔣振宇</a:t>
              </a:r>
              <a:endParaRPr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sciexplore.tw@gmail.com</a:t>
              </a:r>
              <a:r>
                <a:rPr lang="en-US" altLang="zh-TW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</a:t>
              </a:r>
              <a:r>
                <a:rPr lang="en-US" altLang="zh-TW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2019/03/15</a:t>
              </a:r>
              <a:endParaRPr lang="zh-TW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401" y="3162556"/>
            <a:ext cx="5598823" cy="283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2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8">
        <p:cut/>
      </p:transition>
    </mc:Choice>
    <mc:Fallback xmlns="">
      <p:transition spd="slow" advTm="11608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1875 0 " pathEditMode="relative" rAng="0" ptsTypes="AA">
                                      <p:cBhvr>
                                        <p:cTn id="6" dur="3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58333E-6 7.40741E-7 L 4.58333E-6 -0.0974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8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-1.11111E-6 L -2.5E-6 -0.09745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  <p:extLst mod="1">
    <p:ext uri="{E180D4A7-C9FB-4DFB-919C-405C955672EB}">
      <p14:showEvtLst xmlns:p14="http://schemas.microsoft.com/office/powerpoint/2010/main">
        <p14:playEvt time="7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83DCE65-9349-4EB9-9E4C-53F1F331063A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6229CD68-61CD-4D11-843E-17F1F2B2392E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 </a:t>
            </a:r>
            <a:r>
              <a:rPr lang="zh-TW" altLang="en-US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競賽時程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4338143" y="1919995"/>
            <a:ext cx="522678" cy="91440"/>
          </a:xfrm>
          <a:custGeom>
            <a:avLst/>
            <a:gdLst>
              <a:gd name="connsiteX0" fmla="*/ 0 w 522678"/>
              <a:gd name="connsiteY0" fmla="*/ 45720 h 91440"/>
              <a:gd name="connsiteX1" fmla="*/ 522678 w 522678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678" h="91440">
                <a:moveTo>
                  <a:pt x="0" y="45720"/>
                </a:moveTo>
                <a:lnTo>
                  <a:pt x="522678" y="45720"/>
                </a:lnTo>
              </a:path>
            </a:pathLst>
          </a:custGeom>
          <a:noFill/>
          <a:ln w="41275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207" tIns="42951" rIns="260208" bIns="4295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 kern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1934386" y="1244048"/>
            <a:ext cx="2405556" cy="1443334"/>
          </a:xfrm>
          <a:custGeom>
            <a:avLst/>
            <a:gdLst>
              <a:gd name="connsiteX0" fmla="*/ 0 w 2405556"/>
              <a:gd name="connsiteY0" fmla="*/ 0 h 1443334"/>
              <a:gd name="connsiteX1" fmla="*/ 2405556 w 2405556"/>
              <a:gd name="connsiteY1" fmla="*/ 0 h 1443334"/>
              <a:gd name="connsiteX2" fmla="*/ 2405556 w 2405556"/>
              <a:gd name="connsiteY2" fmla="*/ 1443334 h 1443334"/>
              <a:gd name="connsiteX3" fmla="*/ 0 w 2405556"/>
              <a:gd name="connsiteY3" fmla="*/ 1443334 h 1443334"/>
              <a:gd name="connsiteX4" fmla="*/ 0 w 2405556"/>
              <a:gd name="connsiteY4" fmla="*/ 0 h 144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56" h="1443334">
                <a:moveTo>
                  <a:pt x="0" y="0"/>
                </a:moveTo>
                <a:lnTo>
                  <a:pt x="2405556" y="0"/>
                </a:lnTo>
                <a:lnTo>
                  <a:pt x="2405556" y="1443334"/>
                </a:lnTo>
                <a:lnTo>
                  <a:pt x="0" y="14433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6" rIns="199136" bIns="199136" numCol="1" spcCol="1270" anchor="t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官網上線</a:t>
            </a:r>
            <a:endPara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zh-TW" sz="1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sz="1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sz="1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sz="1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7296978" y="1919995"/>
            <a:ext cx="522678" cy="91440"/>
          </a:xfrm>
          <a:custGeom>
            <a:avLst/>
            <a:gdLst>
              <a:gd name="connsiteX0" fmla="*/ 0 w 522678"/>
              <a:gd name="connsiteY0" fmla="*/ 45720 h 91440"/>
              <a:gd name="connsiteX1" fmla="*/ 522678 w 522678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678" h="91440">
                <a:moveTo>
                  <a:pt x="0" y="45720"/>
                </a:moveTo>
                <a:lnTo>
                  <a:pt x="522678" y="45720"/>
                </a:lnTo>
              </a:path>
            </a:pathLst>
          </a:custGeom>
          <a:noFill/>
          <a:ln w="41275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207" tIns="42951" rIns="260208" bIns="42951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4893221" y="1244048"/>
            <a:ext cx="2405556" cy="1443334"/>
          </a:xfrm>
          <a:custGeom>
            <a:avLst/>
            <a:gdLst>
              <a:gd name="connsiteX0" fmla="*/ 0 w 2405556"/>
              <a:gd name="connsiteY0" fmla="*/ 0 h 1443334"/>
              <a:gd name="connsiteX1" fmla="*/ 2405556 w 2405556"/>
              <a:gd name="connsiteY1" fmla="*/ 0 h 1443334"/>
              <a:gd name="connsiteX2" fmla="*/ 2405556 w 2405556"/>
              <a:gd name="connsiteY2" fmla="*/ 1443334 h 1443334"/>
              <a:gd name="connsiteX3" fmla="*/ 0 w 2405556"/>
              <a:gd name="connsiteY3" fmla="*/ 1443334 h 1443334"/>
              <a:gd name="connsiteX4" fmla="*/ 0 w 2405556"/>
              <a:gd name="connsiteY4" fmla="*/ 0 h 144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56" h="1443334">
                <a:moveTo>
                  <a:pt x="0" y="0"/>
                </a:moveTo>
                <a:lnTo>
                  <a:pt x="2405556" y="0"/>
                </a:lnTo>
                <a:lnTo>
                  <a:pt x="2405556" y="1443334"/>
                </a:lnTo>
                <a:lnTo>
                  <a:pt x="0" y="14433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6" rIns="199136" bIns="199136" numCol="1" spcCol="1270" anchor="t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報名註冊</a:t>
            </a:r>
            <a:endPara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en-US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sz="17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3137165" y="2685582"/>
            <a:ext cx="5917669" cy="522678"/>
          </a:xfrm>
          <a:custGeom>
            <a:avLst/>
            <a:gdLst>
              <a:gd name="connsiteX0" fmla="*/ 5917669 w 5917669"/>
              <a:gd name="connsiteY0" fmla="*/ 0 h 522678"/>
              <a:gd name="connsiteX1" fmla="*/ 5917669 w 5917669"/>
              <a:gd name="connsiteY1" fmla="*/ 278439 h 522678"/>
              <a:gd name="connsiteX2" fmla="*/ 0 w 5917669"/>
              <a:gd name="connsiteY2" fmla="*/ 278439 h 522678"/>
              <a:gd name="connsiteX3" fmla="*/ 0 w 5917669"/>
              <a:gd name="connsiteY3" fmla="*/ 522678 h 52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7669" h="522678">
                <a:moveTo>
                  <a:pt x="5917669" y="0"/>
                </a:moveTo>
                <a:lnTo>
                  <a:pt x="5917669" y="278439"/>
                </a:lnTo>
                <a:lnTo>
                  <a:pt x="0" y="278439"/>
                </a:lnTo>
                <a:lnTo>
                  <a:pt x="0" y="522678"/>
                </a:lnTo>
              </a:path>
            </a:pathLst>
          </a:custGeom>
          <a:noFill/>
          <a:ln w="41275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207" tIns="42951" rIns="260208" bIns="42951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7852056" y="1244048"/>
            <a:ext cx="2405556" cy="1443334"/>
          </a:xfrm>
          <a:custGeom>
            <a:avLst/>
            <a:gdLst>
              <a:gd name="connsiteX0" fmla="*/ 0 w 2405556"/>
              <a:gd name="connsiteY0" fmla="*/ 0 h 1443334"/>
              <a:gd name="connsiteX1" fmla="*/ 2405556 w 2405556"/>
              <a:gd name="connsiteY1" fmla="*/ 0 h 1443334"/>
              <a:gd name="connsiteX2" fmla="*/ 2405556 w 2405556"/>
              <a:gd name="connsiteY2" fmla="*/ 1443334 h 1443334"/>
              <a:gd name="connsiteX3" fmla="*/ 0 w 2405556"/>
              <a:gd name="connsiteY3" fmla="*/ 1443334 h 1443334"/>
              <a:gd name="connsiteX4" fmla="*/ 0 w 2405556"/>
              <a:gd name="connsiteY4" fmla="*/ 0 h 144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56" h="1443334">
                <a:moveTo>
                  <a:pt x="0" y="0"/>
                </a:moveTo>
                <a:lnTo>
                  <a:pt x="2405556" y="0"/>
                </a:lnTo>
                <a:lnTo>
                  <a:pt x="2405556" y="1443334"/>
                </a:lnTo>
                <a:lnTo>
                  <a:pt x="0" y="14433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6" rIns="199136" bIns="199136" numCol="1" spcCol="1270" anchor="t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作品繳交</a:t>
            </a:r>
            <a:endPara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sz="1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sz="1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sz="1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sz="1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~4</a:t>
            </a:r>
            <a:r>
              <a:rPr lang="zh-TW" sz="1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sz="1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sz="1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sz="1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</a:t>
            </a:r>
            <a:r>
              <a:rPr lang="zh-TW" sz="1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截止</a:t>
            </a:r>
            <a:endParaRPr 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4338143" y="3916608"/>
            <a:ext cx="522678" cy="91440"/>
          </a:xfrm>
          <a:custGeom>
            <a:avLst/>
            <a:gdLst>
              <a:gd name="connsiteX0" fmla="*/ 0 w 522678"/>
              <a:gd name="connsiteY0" fmla="*/ 45720 h 91440"/>
              <a:gd name="connsiteX1" fmla="*/ 522678 w 522678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678" h="91440">
                <a:moveTo>
                  <a:pt x="0" y="45720"/>
                </a:moveTo>
                <a:lnTo>
                  <a:pt x="522678" y="45720"/>
                </a:lnTo>
              </a:path>
            </a:pathLst>
          </a:custGeom>
          <a:noFill/>
          <a:ln w="41275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207" tIns="42951" rIns="260208" bIns="42951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1934386" y="3240660"/>
            <a:ext cx="2405556" cy="1443334"/>
          </a:xfrm>
          <a:custGeom>
            <a:avLst/>
            <a:gdLst>
              <a:gd name="connsiteX0" fmla="*/ 0 w 2405556"/>
              <a:gd name="connsiteY0" fmla="*/ 0 h 1443334"/>
              <a:gd name="connsiteX1" fmla="*/ 2405556 w 2405556"/>
              <a:gd name="connsiteY1" fmla="*/ 0 h 1443334"/>
              <a:gd name="connsiteX2" fmla="*/ 2405556 w 2405556"/>
              <a:gd name="connsiteY2" fmla="*/ 1443334 h 1443334"/>
              <a:gd name="connsiteX3" fmla="*/ 0 w 2405556"/>
              <a:gd name="connsiteY3" fmla="*/ 1443334 h 1443334"/>
              <a:gd name="connsiteX4" fmla="*/ 0 w 2405556"/>
              <a:gd name="connsiteY4" fmla="*/ 0 h 144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56" h="1443334">
                <a:moveTo>
                  <a:pt x="0" y="0"/>
                </a:moveTo>
                <a:lnTo>
                  <a:pt x="2405556" y="0"/>
                </a:lnTo>
                <a:lnTo>
                  <a:pt x="2405556" y="1443334"/>
                </a:lnTo>
                <a:lnTo>
                  <a:pt x="0" y="14433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6" rIns="199136" bIns="199136" numCol="1" spcCol="1270" anchor="t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初賽審核</a:t>
            </a:r>
            <a:endPara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評比</a:t>
            </a:r>
            <a:endParaRPr 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sz="1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sz="1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29~5</a:t>
            </a:r>
            <a:r>
              <a:rPr lang="zh-TW" sz="1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sz="1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sz="1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7296978" y="3916608"/>
            <a:ext cx="522678" cy="91440"/>
          </a:xfrm>
          <a:custGeom>
            <a:avLst/>
            <a:gdLst>
              <a:gd name="connsiteX0" fmla="*/ 0 w 522678"/>
              <a:gd name="connsiteY0" fmla="*/ 45720 h 91440"/>
              <a:gd name="connsiteX1" fmla="*/ 522678 w 522678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678" h="91440">
                <a:moveTo>
                  <a:pt x="0" y="45720"/>
                </a:moveTo>
                <a:lnTo>
                  <a:pt x="522678" y="45720"/>
                </a:lnTo>
              </a:path>
            </a:pathLst>
          </a:custGeom>
          <a:noFill/>
          <a:ln w="41275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207" tIns="42951" rIns="260208" bIns="42951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4893221" y="3240660"/>
            <a:ext cx="2405556" cy="1443334"/>
          </a:xfrm>
          <a:custGeom>
            <a:avLst/>
            <a:gdLst>
              <a:gd name="connsiteX0" fmla="*/ 0 w 2405556"/>
              <a:gd name="connsiteY0" fmla="*/ 0 h 1443334"/>
              <a:gd name="connsiteX1" fmla="*/ 2405556 w 2405556"/>
              <a:gd name="connsiteY1" fmla="*/ 0 h 1443334"/>
              <a:gd name="connsiteX2" fmla="*/ 2405556 w 2405556"/>
              <a:gd name="connsiteY2" fmla="*/ 1443334 h 1443334"/>
              <a:gd name="connsiteX3" fmla="*/ 0 w 2405556"/>
              <a:gd name="connsiteY3" fmla="*/ 1443334 h 1443334"/>
              <a:gd name="connsiteX4" fmla="*/ 0 w 2405556"/>
              <a:gd name="connsiteY4" fmla="*/ 0 h 144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56" h="1443334">
                <a:moveTo>
                  <a:pt x="0" y="0"/>
                </a:moveTo>
                <a:lnTo>
                  <a:pt x="2405556" y="0"/>
                </a:lnTo>
                <a:lnTo>
                  <a:pt x="2405556" y="1443334"/>
                </a:lnTo>
                <a:lnTo>
                  <a:pt x="0" y="14433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6" rIns="199136" bIns="199136" numCol="1" spcCol="1270" anchor="t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網路票選</a:t>
            </a:r>
            <a:endPara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~5</a:t>
            </a:r>
            <a:r>
              <a:rPr lang="zh-TW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sz="17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sz="17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3137165" y="4682195"/>
            <a:ext cx="5917669" cy="522678"/>
          </a:xfrm>
          <a:custGeom>
            <a:avLst/>
            <a:gdLst>
              <a:gd name="connsiteX0" fmla="*/ 5917669 w 5917669"/>
              <a:gd name="connsiteY0" fmla="*/ 0 h 522678"/>
              <a:gd name="connsiteX1" fmla="*/ 5917669 w 5917669"/>
              <a:gd name="connsiteY1" fmla="*/ 278439 h 522678"/>
              <a:gd name="connsiteX2" fmla="*/ 0 w 5917669"/>
              <a:gd name="connsiteY2" fmla="*/ 278439 h 522678"/>
              <a:gd name="connsiteX3" fmla="*/ 0 w 5917669"/>
              <a:gd name="connsiteY3" fmla="*/ 522678 h 52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7669" h="522678">
                <a:moveTo>
                  <a:pt x="5917669" y="0"/>
                </a:moveTo>
                <a:lnTo>
                  <a:pt x="5917669" y="278439"/>
                </a:lnTo>
                <a:lnTo>
                  <a:pt x="0" y="278439"/>
                </a:lnTo>
                <a:lnTo>
                  <a:pt x="0" y="522678"/>
                </a:lnTo>
              </a:path>
            </a:pathLst>
          </a:custGeom>
          <a:noFill/>
          <a:ln w="41275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207" tIns="42951" rIns="260208" bIns="42951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7852056" y="3240660"/>
            <a:ext cx="2405556" cy="1443334"/>
          </a:xfrm>
          <a:custGeom>
            <a:avLst/>
            <a:gdLst>
              <a:gd name="connsiteX0" fmla="*/ 0 w 2405556"/>
              <a:gd name="connsiteY0" fmla="*/ 0 h 1443334"/>
              <a:gd name="connsiteX1" fmla="*/ 2405556 w 2405556"/>
              <a:gd name="connsiteY1" fmla="*/ 0 h 1443334"/>
              <a:gd name="connsiteX2" fmla="*/ 2405556 w 2405556"/>
              <a:gd name="connsiteY2" fmla="*/ 1443334 h 1443334"/>
              <a:gd name="connsiteX3" fmla="*/ 0 w 2405556"/>
              <a:gd name="connsiteY3" fmla="*/ 1443334 h 1443334"/>
              <a:gd name="connsiteX4" fmla="*/ 0 w 2405556"/>
              <a:gd name="connsiteY4" fmla="*/ 0 h 144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56" h="1443334">
                <a:moveTo>
                  <a:pt x="0" y="0"/>
                </a:moveTo>
                <a:lnTo>
                  <a:pt x="2405556" y="0"/>
                </a:lnTo>
                <a:lnTo>
                  <a:pt x="2405556" y="1443334"/>
                </a:lnTo>
                <a:lnTo>
                  <a:pt x="0" y="14433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84912" rIns="184912" bIns="184912" numCol="1" spcCol="1270" anchor="t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決賽名單公告</a:t>
            </a:r>
            <a:endParaRPr lang="zh-TW" altLang="en-US" sz="26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sz="20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sz="20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sz="20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4338143" y="5913220"/>
            <a:ext cx="522678" cy="91440"/>
          </a:xfrm>
          <a:custGeom>
            <a:avLst/>
            <a:gdLst>
              <a:gd name="connsiteX0" fmla="*/ 0 w 522678"/>
              <a:gd name="connsiteY0" fmla="*/ 45720 h 91440"/>
              <a:gd name="connsiteX1" fmla="*/ 522678 w 522678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2678" h="91440">
                <a:moveTo>
                  <a:pt x="0" y="45720"/>
                </a:moveTo>
                <a:lnTo>
                  <a:pt x="522678" y="45720"/>
                </a:lnTo>
              </a:path>
            </a:pathLst>
          </a:custGeom>
          <a:noFill/>
          <a:ln w="41275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207" tIns="42951" rIns="260208" bIns="42951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1934386" y="5237273"/>
            <a:ext cx="2405556" cy="1443334"/>
          </a:xfrm>
          <a:custGeom>
            <a:avLst/>
            <a:gdLst>
              <a:gd name="connsiteX0" fmla="*/ 0 w 2405556"/>
              <a:gd name="connsiteY0" fmla="*/ 0 h 1443334"/>
              <a:gd name="connsiteX1" fmla="*/ 2405556 w 2405556"/>
              <a:gd name="connsiteY1" fmla="*/ 0 h 1443334"/>
              <a:gd name="connsiteX2" fmla="*/ 2405556 w 2405556"/>
              <a:gd name="connsiteY2" fmla="*/ 1443334 h 1443334"/>
              <a:gd name="connsiteX3" fmla="*/ 0 w 2405556"/>
              <a:gd name="connsiteY3" fmla="*/ 1443334 h 1443334"/>
              <a:gd name="connsiteX4" fmla="*/ 0 w 2405556"/>
              <a:gd name="connsiteY4" fmla="*/ 0 h 144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56" h="1443334">
                <a:moveTo>
                  <a:pt x="0" y="0"/>
                </a:moveTo>
                <a:lnTo>
                  <a:pt x="2405556" y="0"/>
                </a:lnTo>
                <a:lnTo>
                  <a:pt x="2405556" y="1443334"/>
                </a:lnTo>
                <a:lnTo>
                  <a:pt x="0" y="14433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6" rIns="199136" bIns="199136" numCol="1" spcCol="1270" anchor="t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決賽簡報</a:t>
            </a:r>
            <a:endPara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19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各組前</a:t>
            </a:r>
            <a:r>
              <a:rPr lang="en-US" altLang="zh-TW" sz="19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sz="19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sz="19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sz="19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sz="19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4893221" y="5237273"/>
            <a:ext cx="2405556" cy="1443334"/>
          </a:xfrm>
          <a:custGeom>
            <a:avLst/>
            <a:gdLst>
              <a:gd name="connsiteX0" fmla="*/ 0 w 2405556"/>
              <a:gd name="connsiteY0" fmla="*/ 0 h 1443334"/>
              <a:gd name="connsiteX1" fmla="*/ 2405556 w 2405556"/>
              <a:gd name="connsiteY1" fmla="*/ 0 h 1443334"/>
              <a:gd name="connsiteX2" fmla="*/ 2405556 w 2405556"/>
              <a:gd name="connsiteY2" fmla="*/ 1443334 h 1443334"/>
              <a:gd name="connsiteX3" fmla="*/ 0 w 2405556"/>
              <a:gd name="connsiteY3" fmla="*/ 1443334 h 1443334"/>
              <a:gd name="connsiteX4" fmla="*/ 0 w 2405556"/>
              <a:gd name="connsiteY4" fmla="*/ 0 h 144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56" h="1443334">
                <a:moveTo>
                  <a:pt x="0" y="0"/>
                </a:moveTo>
                <a:lnTo>
                  <a:pt x="2405556" y="0"/>
                </a:lnTo>
                <a:lnTo>
                  <a:pt x="2405556" y="1443334"/>
                </a:lnTo>
                <a:lnTo>
                  <a:pt x="0" y="14433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6" rIns="199136" bIns="199136" numCol="1" spcCol="1270" anchor="t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頒獎典禮</a:t>
            </a:r>
            <a:endPara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sz="19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sz="19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sz="19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sz="19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877114"/>
      </p:ext>
    </p:extLst>
  </p:cSld>
  <p:clrMapOvr>
    <a:masterClrMapping/>
  </p:clrMapOvr>
  <p:transition spd="slow" advTm="325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83DCE65-9349-4EB9-9E4C-53F1F331063A}"/>
              </a:ext>
            </a:extLst>
          </p:cNvPr>
          <p:cNvSpPr/>
          <p:nvPr/>
        </p:nvSpPr>
        <p:spPr>
          <a:xfrm>
            <a:off x="22578" y="-124178"/>
            <a:ext cx="12191999" cy="10880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競賽文</a:t>
            </a:r>
            <a:r>
              <a:rPr lang="zh-TW" altLang="en-US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</a:t>
            </a:r>
            <a:endParaRPr lang="zh-TW" altLang="en-US" dirty="0">
              <a:solidFill>
                <a:prstClr val="white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866028" y="1701099"/>
            <a:ext cx="3653392" cy="1270892"/>
            <a:chOff x="2866028" y="1701099"/>
            <a:chExt cx="3653392" cy="1270892"/>
          </a:xfrm>
        </p:grpSpPr>
        <p:sp>
          <p:nvSpPr>
            <p:cNvPr id="5" name="手繪多邊形 4"/>
            <p:cNvSpPr/>
            <p:nvPr/>
          </p:nvSpPr>
          <p:spPr>
            <a:xfrm>
              <a:off x="3501474" y="1701099"/>
              <a:ext cx="3017946" cy="1270892"/>
            </a:xfrm>
            <a:custGeom>
              <a:avLst/>
              <a:gdLst>
                <a:gd name="connsiteX0" fmla="*/ 0 w 3017946"/>
                <a:gd name="connsiteY0" fmla="*/ 0 h 1270891"/>
                <a:gd name="connsiteX1" fmla="*/ 2382501 w 3017946"/>
                <a:gd name="connsiteY1" fmla="*/ 0 h 1270891"/>
                <a:gd name="connsiteX2" fmla="*/ 3017946 w 3017946"/>
                <a:gd name="connsiteY2" fmla="*/ 635446 h 1270891"/>
                <a:gd name="connsiteX3" fmla="*/ 2382501 w 3017946"/>
                <a:gd name="connsiteY3" fmla="*/ 1270891 h 1270891"/>
                <a:gd name="connsiteX4" fmla="*/ 0 w 3017946"/>
                <a:gd name="connsiteY4" fmla="*/ 1270891 h 1270891"/>
                <a:gd name="connsiteX5" fmla="*/ 0 w 3017946"/>
                <a:gd name="connsiteY5" fmla="*/ 0 h 127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7946" h="1270891">
                  <a:moveTo>
                    <a:pt x="3017946" y="1270890"/>
                  </a:moveTo>
                  <a:lnTo>
                    <a:pt x="635445" y="1270890"/>
                  </a:lnTo>
                  <a:lnTo>
                    <a:pt x="0" y="635445"/>
                  </a:lnTo>
                  <a:lnTo>
                    <a:pt x="635445" y="1"/>
                  </a:lnTo>
                  <a:lnTo>
                    <a:pt x="3017946" y="1"/>
                  </a:lnTo>
                  <a:lnTo>
                    <a:pt x="3017946" y="127089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151" tIns="125730" rIns="234696" bIns="12573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3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競賽官網</a:t>
              </a:r>
              <a:endParaRPr lang="zh-TW" altLang="en-US" sz="33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2866028" y="1701099"/>
              <a:ext cx="1270891" cy="1270891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946" y="1383792"/>
            <a:ext cx="3598637" cy="5258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群組 14"/>
          <p:cNvGrpSpPr/>
          <p:nvPr/>
        </p:nvGrpSpPr>
        <p:grpSpPr>
          <a:xfrm>
            <a:off x="2878583" y="5135799"/>
            <a:ext cx="3640837" cy="1372297"/>
            <a:chOff x="2866028" y="3249956"/>
            <a:chExt cx="3640837" cy="1372297"/>
          </a:xfrm>
        </p:grpSpPr>
        <p:sp>
          <p:nvSpPr>
            <p:cNvPr id="7" name="手繪多邊形 6"/>
            <p:cNvSpPr/>
            <p:nvPr/>
          </p:nvSpPr>
          <p:spPr>
            <a:xfrm>
              <a:off x="3488919" y="3249956"/>
              <a:ext cx="3017946" cy="1270892"/>
            </a:xfrm>
            <a:custGeom>
              <a:avLst/>
              <a:gdLst>
                <a:gd name="connsiteX0" fmla="*/ 0 w 3017946"/>
                <a:gd name="connsiteY0" fmla="*/ 0 h 1270891"/>
                <a:gd name="connsiteX1" fmla="*/ 2382501 w 3017946"/>
                <a:gd name="connsiteY1" fmla="*/ 0 h 1270891"/>
                <a:gd name="connsiteX2" fmla="*/ 3017946 w 3017946"/>
                <a:gd name="connsiteY2" fmla="*/ 635446 h 1270891"/>
                <a:gd name="connsiteX3" fmla="*/ 2382501 w 3017946"/>
                <a:gd name="connsiteY3" fmla="*/ 1270891 h 1270891"/>
                <a:gd name="connsiteX4" fmla="*/ 0 w 3017946"/>
                <a:gd name="connsiteY4" fmla="*/ 1270891 h 1270891"/>
                <a:gd name="connsiteX5" fmla="*/ 0 w 3017946"/>
                <a:gd name="connsiteY5" fmla="*/ 0 h 127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7946" h="1270891">
                  <a:moveTo>
                    <a:pt x="3017946" y="1270890"/>
                  </a:moveTo>
                  <a:lnTo>
                    <a:pt x="635445" y="1270890"/>
                  </a:lnTo>
                  <a:lnTo>
                    <a:pt x="0" y="635445"/>
                  </a:lnTo>
                  <a:lnTo>
                    <a:pt x="635445" y="1"/>
                  </a:lnTo>
                  <a:lnTo>
                    <a:pt x="3017946" y="1"/>
                  </a:lnTo>
                  <a:lnTo>
                    <a:pt x="3017946" y="127089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8151" tIns="125731" rIns="234696" bIns="12573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3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宣傳影片</a:t>
              </a:r>
              <a:endParaRPr lang="zh-TW" altLang="en-US" sz="33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2866028" y="3351362"/>
              <a:ext cx="1270891" cy="12708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" name="圖片 10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672" y="3682008"/>
              <a:ext cx="708660" cy="609600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/>
        </p:nvGrpSpPr>
        <p:grpSpPr>
          <a:xfrm>
            <a:off x="2864937" y="3356685"/>
            <a:ext cx="3654483" cy="1394418"/>
            <a:chOff x="2337994" y="3296163"/>
            <a:chExt cx="3654483" cy="1394418"/>
          </a:xfrm>
        </p:grpSpPr>
        <p:grpSp>
          <p:nvGrpSpPr>
            <p:cNvPr id="21" name="群組 20"/>
            <p:cNvGrpSpPr/>
            <p:nvPr/>
          </p:nvGrpSpPr>
          <p:grpSpPr>
            <a:xfrm>
              <a:off x="2369552" y="3358718"/>
              <a:ext cx="3622925" cy="1270891"/>
              <a:chOff x="2883940" y="3216009"/>
              <a:chExt cx="3622925" cy="1270891"/>
            </a:xfrm>
          </p:grpSpPr>
          <p:sp>
            <p:nvSpPr>
              <p:cNvPr id="23" name="手繪多邊形 22"/>
              <p:cNvSpPr/>
              <p:nvPr/>
            </p:nvSpPr>
            <p:spPr>
              <a:xfrm>
                <a:off x="3488919" y="3249956"/>
                <a:ext cx="3017946" cy="1108096"/>
              </a:xfrm>
              <a:custGeom>
                <a:avLst/>
                <a:gdLst>
                  <a:gd name="connsiteX0" fmla="*/ 0 w 3017946"/>
                  <a:gd name="connsiteY0" fmla="*/ 0 h 1270891"/>
                  <a:gd name="connsiteX1" fmla="*/ 2382501 w 3017946"/>
                  <a:gd name="connsiteY1" fmla="*/ 0 h 1270891"/>
                  <a:gd name="connsiteX2" fmla="*/ 3017946 w 3017946"/>
                  <a:gd name="connsiteY2" fmla="*/ 635446 h 1270891"/>
                  <a:gd name="connsiteX3" fmla="*/ 2382501 w 3017946"/>
                  <a:gd name="connsiteY3" fmla="*/ 1270891 h 1270891"/>
                  <a:gd name="connsiteX4" fmla="*/ 0 w 3017946"/>
                  <a:gd name="connsiteY4" fmla="*/ 1270891 h 1270891"/>
                  <a:gd name="connsiteX5" fmla="*/ 0 w 3017946"/>
                  <a:gd name="connsiteY5" fmla="*/ 0 h 127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7946" h="1270891">
                    <a:moveTo>
                      <a:pt x="3017946" y="1270890"/>
                    </a:moveTo>
                    <a:lnTo>
                      <a:pt x="635445" y="1270890"/>
                    </a:lnTo>
                    <a:lnTo>
                      <a:pt x="0" y="635445"/>
                    </a:lnTo>
                    <a:lnTo>
                      <a:pt x="635445" y="1"/>
                    </a:lnTo>
                    <a:lnTo>
                      <a:pt x="3017946" y="1"/>
                    </a:lnTo>
                    <a:lnTo>
                      <a:pt x="3017946" y="127089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78151" tIns="125731" rIns="234696" bIns="125730" numCol="1" spcCol="1270" anchor="ctr" anchorCtr="0">
                <a:noAutofit/>
              </a:bodyPr>
              <a:lstStyle/>
              <a:p>
                <a:pPr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33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官網</a:t>
                </a:r>
                <a:r>
                  <a:rPr lang="en-US" altLang="zh-TW" sz="33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FB</a:t>
                </a:r>
                <a:endParaRPr lang="zh-TW" sz="33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2883940" y="3216009"/>
                <a:ext cx="1270891" cy="127089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994" y="3296163"/>
              <a:ext cx="1394418" cy="13944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248974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9272">
        <p15:prstTrans prst="pageCurlDouble"/>
      </p:transition>
    </mc:Choice>
    <mc:Fallback>
      <p:transition spd="slow" advTm="9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1794197-0617-40F9-9A51-1A44F4CD8AE0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D6511C6A-4F35-4E53-947A-8B1380E0F062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全國科學探究競賽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7BF895E8-80C8-4642-A631-C0D581DCEEC4}"/>
              </a:ext>
            </a:extLst>
          </p:cNvPr>
          <p:cNvSpPr txBox="1"/>
          <p:nvPr/>
        </p:nvSpPr>
        <p:spPr>
          <a:xfrm>
            <a:off x="805579" y="2838818"/>
            <a:ext cx="2488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</a:t>
            </a:r>
            <a:endParaRPr lang="zh-TW" altLang="en-US" sz="7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4958792" y="2325473"/>
            <a:ext cx="5091982" cy="1210906"/>
          </a:xfrm>
          <a:custGeom>
            <a:avLst/>
            <a:gdLst>
              <a:gd name="connsiteX0" fmla="*/ 0 w 5091982"/>
              <a:gd name="connsiteY0" fmla="*/ 0 h 1210906"/>
              <a:gd name="connsiteX1" fmla="*/ 4486529 w 5091982"/>
              <a:gd name="connsiteY1" fmla="*/ 0 h 1210906"/>
              <a:gd name="connsiteX2" fmla="*/ 5091982 w 5091982"/>
              <a:gd name="connsiteY2" fmla="*/ 605453 h 1210906"/>
              <a:gd name="connsiteX3" fmla="*/ 4486529 w 5091982"/>
              <a:gd name="connsiteY3" fmla="*/ 1210906 h 1210906"/>
              <a:gd name="connsiteX4" fmla="*/ 0 w 5091982"/>
              <a:gd name="connsiteY4" fmla="*/ 1210906 h 1210906"/>
              <a:gd name="connsiteX5" fmla="*/ 605453 w 5091982"/>
              <a:gd name="connsiteY5" fmla="*/ 605453 h 1210906"/>
              <a:gd name="connsiteX6" fmla="*/ 0 w 5091982"/>
              <a:gd name="connsiteY6" fmla="*/ 0 h 121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1982" h="1210906">
                <a:moveTo>
                  <a:pt x="0" y="0"/>
                </a:moveTo>
                <a:lnTo>
                  <a:pt x="4486529" y="0"/>
                </a:lnTo>
                <a:lnTo>
                  <a:pt x="5091982" y="605453"/>
                </a:lnTo>
                <a:lnTo>
                  <a:pt x="4486529" y="1210906"/>
                </a:lnTo>
                <a:lnTo>
                  <a:pt x="0" y="1210906"/>
                </a:lnTo>
                <a:lnTo>
                  <a:pt x="605453" y="605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6573" tIns="35560" rIns="605453" bIns="35560" numCol="1" spcCol="1270" anchor="ctr" anchorCtr="0">
            <a:noAutofit/>
          </a:bodyPr>
          <a:lstStyle/>
          <a:p>
            <a:pPr lvl="0" algn="ctr" defTabSz="2489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44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</a:t>
            </a:r>
            <a:r>
              <a:rPr lang="zh-TW" altLang="en-US" sz="44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endParaRPr lang="zh-TW" sz="4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4823257" y="3706380"/>
            <a:ext cx="5227513" cy="1210906"/>
          </a:xfrm>
          <a:custGeom>
            <a:avLst/>
            <a:gdLst>
              <a:gd name="connsiteX0" fmla="*/ 0 w 5227513"/>
              <a:gd name="connsiteY0" fmla="*/ 0 h 1210906"/>
              <a:gd name="connsiteX1" fmla="*/ 4622060 w 5227513"/>
              <a:gd name="connsiteY1" fmla="*/ 0 h 1210906"/>
              <a:gd name="connsiteX2" fmla="*/ 5227513 w 5227513"/>
              <a:gd name="connsiteY2" fmla="*/ 605453 h 1210906"/>
              <a:gd name="connsiteX3" fmla="*/ 4622060 w 5227513"/>
              <a:gd name="connsiteY3" fmla="*/ 1210906 h 1210906"/>
              <a:gd name="connsiteX4" fmla="*/ 0 w 5227513"/>
              <a:gd name="connsiteY4" fmla="*/ 1210906 h 1210906"/>
              <a:gd name="connsiteX5" fmla="*/ 605453 w 5227513"/>
              <a:gd name="connsiteY5" fmla="*/ 605453 h 1210906"/>
              <a:gd name="connsiteX6" fmla="*/ 0 w 5227513"/>
              <a:gd name="connsiteY6" fmla="*/ 0 h 121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7513" h="1210906">
                <a:moveTo>
                  <a:pt x="0" y="0"/>
                </a:moveTo>
                <a:lnTo>
                  <a:pt x="4622060" y="0"/>
                </a:lnTo>
                <a:lnTo>
                  <a:pt x="5227513" y="605453"/>
                </a:lnTo>
                <a:lnTo>
                  <a:pt x="4622060" y="1210906"/>
                </a:lnTo>
                <a:lnTo>
                  <a:pt x="0" y="1210906"/>
                </a:lnTo>
                <a:lnTo>
                  <a:pt x="605453" y="6054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6573" tIns="35560" rIns="605453" bIns="35560" numCol="1" spcCol="1270" anchor="ctr" anchorCtr="0">
            <a:noAutofit/>
          </a:bodyPr>
          <a:lstStyle/>
          <a:p>
            <a:pPr lvl="0" algn="ctr" defTabSz="2489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4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補助與公假</a:t>
            </a:r>
            <a:endParaRPr lang="zh-TW" sz="44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63351" y="908720"/>
            <a:ext cx="4032450" cy="5827978"/>
            <a:chOff x="263351" y="908720"/>
            <a:chExt cx="4032450" cy="5827978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1" y="908720"/>
              <a:ext cx="4032450" cy="5827978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1063697" y="2023193"/>
              <a:ext cx="25074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8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獎勵</a:t>
              </a:r>
              <a:endParaRPr lang="zh-TW" altLang="en-US" sz="8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62152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022">
        <p15:prstTrans prst="pageCurlDouble"/>
      </p:transition>
    </mc:Choice>
    <mc:Fallback>
      <p:transition spd="slow" advTm="80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1794197-0617-40F9-9A51-1A44F4CD8AE0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rgbClr val="1B02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D6511C6A-4F35-4E53-947A-8B1380E0F062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獎勵方式</a:t>
            </a:r>
            <a:endParaRPr lang="zh-TW" altLang="en-US" sz="4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959671" y="4667135"/>
            <a:ext cx="7385315" cy="1435133"/>
            <a:chOff x="3259580" y="4958247"/>
            <a:chExt cx="7385315" cy="1435133"/>
          </a:xfrm>
        </p:grpSpPr>
        <p:sp>
          <p:nvSpPr>
            <p:cNvPr id="11" name="圆角矩形 30"/>
            <p:cNvSpPr/>
            <p:nvPr/>
          </p:nvSpPr>
          <p:spPr>
            <a:xfrm>
              <a:off x="3259580" y="5109313"/>
              <a:ext cx="7238001" cy="1284067"/>
            </a:xfrm>
            <a:prstGeom prst="roundRect">
              <a:avLst>
                <a:gd name="adj" fmla="val 50000"/>
              </a:avLst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>
              <a:outerShdw dist="38100" dir="5400000" algn="t" rotWithShape="0">
                <a:srgbClr val="F79646">
                  <a:lumMod val="50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" name="圆角矩形 31"/>
            <p:cNvSpPr/>
            <p:nvPr/>
          </p:nvSpPr>
          <p:spPr>
            <a:xfrm>
              <a:off x="3503712" y="5227596"/>
              <a:ext cx="6367003" cy="1060223"/>
            </a:xfrm>
            <a:prstGeom prst="roundRect">
              <a:avLst>
                <a:gd name="adj" fmla="val 50000"/>
              </a:avLst>
            </a:prstGeom>
            <a:pattFill prst="dkUpDiag">
              <a:fgClr>
                <a:sysClr val="window" lastClr="FFFFFF">
                  <a:lumMod val="95000"/>
                </a:sysClr>
              </a:fgClr>
              <a:bgClr>
                <a:sysClr val="window" lastClr="FFFFFF">
                  <a:lumMod val="75000"/>
                </a:sysClr>
              </a:bgClr>
            </a:pattFill>
            <a:ln w="25400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3" name="圆角矩形 32"/>
            <p:cNvSpPr/>
            <p:nvPr/>
          </p:nvSpPr>
          <p:spPr>
            <a:xfrm>
              <a:off x="3719736" y="5335893"/>
              <a:ext cx="6086736" cy="823634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" name="椭圆 33"/>
            <p:cNvSpPr/>
            <p:nvPr/>
          </p:nvSpPr>
          <p:spPr>
            <a:xfrm>
              <a:off x="9129196" y="4958247"/>
              <a:ext cx="1515699" cy="1435133"/>
            </a:xfrm>
            <a:prstGeom prst="ellipse">
              <a:avLst/>
            </a:prstGeom>
            <a:pattFill prst="dkVert">
              <a:fgClr>
                <a:srgbClr val="F79646">
                  <a:lumMod val="75000"/>
                </a:srgbClr>
              </a:fgClr>
              <a:bgClr>
                <a:srgbClr val="F79646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" name="椭圆 34"/>
            <p:cNvSpPr/>
            <p:nvPr/>
          </p:nvSpPr>
          <p:spPr>
            <a:xfrm>
              <a:off x="9305168" y="5109313"/>
              <a:ext cx="1192413" cy="1133000"/>
            </a:xfrm>
            <a:prstGeom prst="ellipse">
              <a:avLst/>
            </a:prstGeom>
            <a:gradFill flip="none" rotWithShape="1">
              <a:gsLst>
                <a:gs pos="0">
                  <a:srgbClr val="F79646"/>
                </a:gs>
                <a:gs pos="80000">
                  <a:srgbClr val="FFC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6" name="TextBox 35"/>
            <p:cNvSpPr txBox="1"/>
            <p:nvPr/>
          </p:nvSpPr>
          <p:spPr>
            <a:xfrm>
              <a:off x="9346026" y="5366831"/>
              <a:ext cx="1101976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zh-TW" altLang="en-US" sz="2800" dirty="0">
                  <a:solidFill>
                    <a:srgbClr val="F79646">
                      <a:lumMod val="50000"/>
                    </a:srgbClr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</a:rPr>
                <a:t>指導教師</a:t>
              </a:r>
              <a:endParaRPr lang="zh-CN" altLang="en-US" sz="2800" dirty="0">
                <a:solidFill>
                  <a:srgbClr val="F79646">
                    <a:lumMod val="50000"/>
                  </a:srgb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endParaRPr>
            </a:p>
          </p:txBody>
        </p:sp>
        <p:sp>
          <p:nvSpPr>
            <p:cNvPr id="17" name="TextBox 36"/>
            <p:cNvSpPr txBox="1"/>
            <p:nvPr/>
          </p:nvSpPr>
          <p:spPr>
            <a:xfrm>
              <a:off x="3953048" y="5412196"/>
              <a:ext cx="52615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指導老師可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獲得國教署獎狀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乙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紙</a:t>
              </a:r>
              <a:endPara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建議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各縣市政府教育局給予指導教師敘獎</a:t>
              </a:r>
              <a:endParaRPr lang="en-US" altLang="zh-CN" sz="32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5710088" y="2999479"/>
            <a:ext cx="5855205" cy="1492279"/>
            <a:chOff x="5831997" y="1480444"/>
            <a:chExt cx="5855205" cy="1492279"/>
          </a:xfrm>
        </p:grpSpPr>
        <p:sp>
          <p:nvSpPr>
            <p:cNvPr id="25" name="圆角矩形 16"/>
            <p:cNvSpPr/>
            <p:nvPr/>
          </p:nvSpPr>
          <p:spPr>
            <a:xfrm>
              <a:off x="5831997" y="1637523"/>
              <a:ext cx="5179587" cy="1335199"/>
            </a:xfrm>
            <a:custGeom>
              <a:avLst/>
              <a:gdLst/>
              <a:ahLst/>
              <a:cxnLst/>
              <a:rect l="l" t="t" r="r" b="b"/>
              <a:pathLst>
                <a:path w="3876166" h="1356148">
                  <a:moveTo>
                    <a:pt x="0" y="678073"/>
                  </a:moveTo>
                  <a:lnTo>
                    <a:pt x="0" y="678074"/>
                  </a:lnTo>
                  <a:close/>
                  <a:moveTo>
                    <a:pt x="678074" y="0"/>
                  </a:moveTo>
                  <a:lnTo>
                    <a:pt x="3876166" y="0"/>
                  </a:lnTo>
                  <a:lnTo>
                    <a:pt x="3876166" y="1356148"/>
                  </a:lnTo>
                  <a:lnTo>
                    <a:pt x="678074" y="1356147"/>
                  </a:lnTo>
                  <a:cubicBezTo>
                    <a:pt x="303584" y="1356147"/>
                    <a:pt x="0" y="1052563"/>
                    <a:pt x="0" y="678074"/>
                  </a:cubicBezTo>
                  <a:cubicBezTo>
                    <a:pt x="0" y="303584"/>
                    <a:pt x="303584" y="0"/>
                    <a:pt x="678074" y="0"/>
                  </a:cubicBez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>
              <a:outerShdw dist="38100" dir="5400000" algn="t" rotWithShape="0">
                <a:srgbClr val="F79646">
                  <a:lumMod val="50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6" name="圆角矩形 45"/>
            <p:cNvSpPr/>
            <p:nvPr/>
          </p:nvSpPr>
          <p:spPr>
            <a:xfrm>
              <a:off x="6103904" y="1764433"/>
              <a:ext cx="5522835" cy="1102441"/>
            </a:xfrm>
            <a:prstGeom prst="roundRect">
              <a:avLst>
                <a:gd name="adj" fmla="val 50000"/>
              </a:avLst>
            </a:prstGeom>
            <a:pattFill prst="dkUpDiag">
              <a:fgClr>
                <a:sysClr val="window" lastClr="FFFFFF">
                  <a:lumMod val="95000"/>
                </a:sysClr>
              </a:fgClr>
              <a:bgClr>
                <a:sysClr val="window" lastClr="FFFFFF">
                  <a:lumMod val="75000"/>
                </a:sysClr>
              </a:bgClr>
            </a:pattFill>
            <a:ln w="25400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7" name="圆角矩形 46"/>
            <p:cNvSpPr/>
            <p:nvPr/>
          </p:nvSpPr>
          <p:spPr>
            <a:xfrm>
              <a:off x="6295351" y="1872774"/>
              <a:ext cx="5236745" cy="85643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8" name="椭圆 47"/>
            <p:cNvSpPr/>
            <p:nvPr/>
          </p:nvSpPr>
          <p:spPr>
            <a:xfrm>
              <a:off x="10085881" y="1480444"/>
              <a:ext cx="1601321" cy="1492279"/>
            </a:xfrm>
            <a:prstGeom prst="ellipse">
              <a:avLst/>
            </a:prstGeom>
            <a:pattFill prst="dkVert">
              <a:fgClr>
                <a:srgbClr val="0094C8"/>
              </a:fgClr>
              <a:bgClr>
                <a:srgbClr val="00B0F0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9" name="椭圆 48"/>
            <p:cNvSpPr/>
            <p:nvPr/>
          </p:nvSpPr>
          <p:spPr>
            <a:xfrm>
              <a:off x="10250395" y="1643127"/>
              <a:ext cx="1281701" cy="1178116"/>
            </a:xfrm>
            <a:prstGeom prst="ellipse">
              <a:avLst/>
            </a:prstGeom>
            <a:gradFill flip="none" rotWithShape="1">
              <a:gsLst>
                <a:gs pos="0">
                  <a:srgbClr val="0094C8"/>
                </a:gs>
                <a:gs pos="80000">
                  <a:srgbClr val="00B0F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0" name="TextBox 49"/>
            <p:cNvSpPr txBox="1"/>
            <p:nvPr/>
          </p:nvSpPr>
          <p:spPr>
            <a:xfrm>
              <a:off x="10290286" y="1883615"/>
              <a:ext cx="11392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zh-TW" altLang="en-US" sz="2800" dirty="0">
                  <a:solidFill>
                    <a:srgbClr val="004D86"/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</a:rPr>
                <a:t>入選證明</a:t>
              </a:r>
              <a:endParaRPr lang="zh-CN" altLang="en-US" sz="2800" dirty="0">
                <a:solidFill>
                  <a:srgbClr val="004D86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endParaRPr>
            </a:p>
          </p:txBody>
        </p:sp>
        <p:sp>
          <p:nvSpPr>
            <p:cNvPr id="31" name="TextBox 50"/>
            <p:cNvSpPr txBox="1"/>
            <p:nvPr/>
          </p:nvSpPr>
          <p:spPr>
            <a:xfrm>
              <a:off x="6440053" y="1941167"/>
              <a:ext cx="3810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國小、國中、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高中參賽者</a:t>
              </a:r>
              <a:endPara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評選分數</a:t>
              </a:r>
              <a:r>
                <a:rPr lang="zh-TW" altLang="en-US" sz="20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達</a:t>
              </a:r>
              <a:r>
                <a:rPr lang="en-US" altLang="zh-TW" sz="20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70</a:t>
              </a:r>
              <a:r>
                <a:rPr lang="zh-TW" altLang="en-US" sz="20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分以上</a:t>
              </a:r>
              <a:r>
                <a:rPr lang="en-US" altLang="zh-TW" sz="20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</a:t>
              </a:r>
              <a:r>
                <a:rPr lang="en-US" altLang="zh-TW" sz="20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頒發</a:t>
              </a:r>
              <a:endParaRPr lang="en-US" altLang="zh-CN" sz="20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-312885" y="-1522216"/>
            <a:ext cx="5543550" cy="6858000"/>
            <a:chOff x="-312885" y="-1522216"/>
            <a:chExt cx="5543550" cy="6858000"/>
          </a:xfrm>
        </p:grpSpPr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2885" y="-1522216"/>
              <a:ext cx="5543550" cy="6858000"/>
            </a:xfrm>
            <a:prstGeom prst="rect">
              <a:avLst/>
            </a:prstGeom>
          </p:spPr>
        </p:pic>
        <p:sp>
          <p:nvSpPr>
            <p:cNvPr id="45" name="文字方塊 44"/>
            <p:cNvSpPr txBox="1"/>
            <p:nvPr/>
          </p:nvSpPr>
          <p:spPr>
            <a:xfrm>
              <a:off x="965351" y="2665647"/>
              <a:ext cx="326243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40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教育部</a:t>
              </a:r>
              <a:r>
                <a:rPr lang="zh-TW" altLang="en-US" sz="40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國民</a:t>
              </a:r>
              <a:endParaRPr lang="en-US" altLang="zh-TW" sz="4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40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</a:t>
              </a:r>
              <a:r>
                <a:rPr lang="zh-TW" altLang="en-US" sz="40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學前教育署</a:t>
              </a:r>
              <a:endParaRPr lang="en-US" altLang="zh-TW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zh-TW" altLang="en-US" sz="4000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1946400" y="1420349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獎</a:t>
              </a:r>
              <a:r>
                <a:rPr lang="zh-TW" altLang="en-US" sz="4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狀</a:t>
              </a:r>
            </a:p>
          </p:txBody>
        </p:sp>
      </p:grpSp>
      <p:sp>
        <p:nvSpPr>
          <p:cNvPr id="32" name="圆角矩形 9"/>
          <p:cNvSpPr/>
          <p:nvPr/>
        </p:nvSpPr>
        <p:spPr>
          <a:xfrm>
            <a:off x="6594086" y="1382222"/>
            <a:ext cx="4550308" cy="1356148"/>
          </a:xfrm>
          <a:custGeom>
            <a:avLst/>
            <a:gdLst/>
            <a:ahLst/>
            <a:cxnLst/>
            <a:rect l="l" t="t" r="r" b="b"/>
            <a:pathLst>
              <a:path w="4308214" h="1356148">
                <a:moveTo>
                  <a:pt x="0" y="678073"/>
                </a:moveTo>
                <a:lnTo>
                  <a:pt x="0" y="678074"/>
                </a:lnTo>
                <a:close/>
                <a:moveTo>
                  <a:pt x="678074" y="0"/>
                </a:moveTo>
                <a:lnTo>
                  <a:pt x="4308214" y="0"/>
                </a:lnTo>
                <a:lnTo>
                  <a:pt x="4308214" y="1356148"/>
                </a:lnTo>
                <a:lnTo>
                  <a:pt x="678074" y="1356147"/>
                </a:lnTo>
                <a:cubicBezTo>
                  <a:pt x="303584" y="1356147"/>
                  <a:pt x="0" y="1052563"/>
                  <a:pt x="0" y="678074"/>
                </a:cubicBezTo>
                <a:cubicBezTo>
                  <a:pt x="0" y="303584"/>
                  <a:pt x="303584" y="0"/>
                  <a:pt x="678074" y="0"/>
                </a:cubicBezTo>
                <a:close/>
              </a:path>
            </a:pathLst>
          </a:custGeom>
          <a:solidFill>
            <a:srgbClr val="00B050"/>
          </a:solidFill>
          <a:ln w="25400" cap="flat" cmpd="sng" algn="ctr">
            <a:noFill/>
            <a:prstDash val="solid"/>
          </a:ln>
          <a:effectLst>
            <a:outerShdw dist="38100" dir="5400000" algn="t" rotWithShape="0">
              <a:srgbClr val="F79646">
                <a:lumMod val="50000"/>
                <a:alpha val="40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3" name="圆角矩形 38"/>
          <p:cNvSpPr/>
          <p:nvPr/>
        </p:nvSpPr>
        <p:spPr>
          <a:xfrm>
            <a:off x="6820923" y="1507147"/>
            <a:ext cx="4524181" cy="1119738"/>
          </a:xfrm>
          <a:prstGeom prst="roundRect">
            <a:avLst>
              <a:gd name="adj" fmla="val 50000"/>
            </a:avLst>
          </a:prstGeom>
          <a:pattFill prst="dkUpDiag">
            <a:fgClr>
              <a:sysClr val="window" lastClr="FFFFFF">
                <a:lumMod val="95000"/>
              </a:sysClr>
            </a:fgClr>
            <a:bgClr>
              <a:sysClr val="window" lastClr="FFFFFF">
                <a:lumMod val="75000"/>
              </a:sysClr>
            </a:bgClr>
          </a:pattFill>
          <a:ln w="25400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4" name="圆角矩形 39"/>
          <p:cNvSpPr/>
          <p:nvPr/>
        </p:nvSpPr>
        <p:spPr>
          <a:xfrm>
            <a:off x="7005910" y="1621523"/>
            <a:ext cx="4269616" cy="869868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5" name="椭圆 40"/>
          <p:cNvSpPr/>
          <p:nvPr/>
        </p:nvSpPr>
        <p:spPr>
          <a:xfrm>
            <a:off x="10220296" y="1222678"/>
            <a:ext cx="1515692" cy="1515693"/>
          </a:xfrm>
          <a:prstGeom prst="ellipse">
            <a:avLst/>
          </a:prstGeom>
          <a:pattFill prst="dkVert">
            <a:fgClr>
              <a:srgbClr val="00B050"/>
            </a:fgClr>
            <a:bgClr>
              <a:srgbClr val="00D05E"/>
            </a:bgClr>
          </a:patt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6" name="椭圆 41"/>
          <p:cNvSpPr/>
          <p:nvPr/>
        </p:nvSpPr>
        <p:spPr>
          <a:xfrm>
            <a:off x="10379844" y="1382224"/>
            <a:ext cx="1196599" cy="11966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0000">
                <a:srgbClr val="92D05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7" name="TextBox 42"/>
          <p:cNvSpPr txBox="1"/>
          <p:nvPr/>
        </p:nvSpPr>
        <p:spPr>
          <a:xfrm>
            <a:off x="10443267" y="1621523"/>
            <a:ext cx="1129690" cy="83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zh-TW" altLang="en-US" sz="2800" dirty="0" smtClean="0">
                <a:solidFill>
                  <a:srgbClr val="00642D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rPr>
              <a:t>獎金</a:t>
            </a:r>
            <a:endParaRPr lang="en-US" altLang="zh-TW" sz="2800" dirty="0" smtClean="0">
              <a:solidFill>
                <a:srgbClr val="00642D"/>
              </a:solidFill>
              <a:effectLst>
                <a:outerShdw dist="38100" dir="5400000" algn="t" rotWithShape="0">
                  <a:sysClr val="window" lastClr="FFFFFF">
                    <a:alpha val="40000"/>
                  </a:sysClr>
                </a:outerShdw>
              </a:effectLst>
            </a:endParaRPr>
          </a:p>
          <a:p>
            <a:pPr algn="ctr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zh-TW" altLang="en-US" sz="2800" dirty="0" smtClean="0">
                <a:solidFill>
                  <a:srgbClr val="00642D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rPr>
              <a:t>獎品</a:t>
            </a:r>
            <a:endParaRPr lang="zh-TW" altLang="en-US" sz="2800" dirty="0">
              <a:solidFill>
                <a:srgbClr val="00642D"/>
              </a:solidFill>
              <a:effectLst>
                <a:outerShdw dist="38100" dir="5400000" algn="t" rotWithShape="0">
                  <a:sysClr val="window" lastClr="FFFFFF">
                    <a:alpha val="40000"/>
                  </a:sysClr>
                </a:outerShdw>
              </a:effectLst>
            </a:endParaRPr>
          </a:p>
        </p:txBody>
      </p:sp>
      <p:sp>
        <p:nvSpPr>
          <p:cNvPr id="38" name="TextBox 43"/>
          <p:cNvSpPr txBox="1"/>
          <p:nvPr/>
        </p:nvSpPr>
        <p:spPr>
          <a:xfrm>
            <a:off x="6820923" y="1780432"/>
            <a:ext cx="3558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第一名 </a:t>
            </a:r>
            <a:r>
              <a:rPr lang="en-US" altLang="zh-TW" sz="16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$8,000</a:t>
            </a:r>
            <a:r>
              <a:rPr lang="zh-TW" altLang="en-US" sz="16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16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海洋科學組：</a:t>
            </a:r>
            <a:r>
              <a:rPr lang="en-US" altLang="zh-TW" sz="16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$</a:t>
            </a:r>
            <a:r>
              <a:rPr lang="en-US" altLang="zh-TW" sz="16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8,000</a:t>
            </a:r>
            <a:r>
              <a:rPr lang="en-US" altLang="zh-TW" sz="16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+</a:t>
            </a:r>
            <a:r>
              <a:rPr lang="zh-TW" altLang="en-US" sz="16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夜宿海生館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2242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4801">
        <p15:prstTrans prst="pageCurlDouble"/>
      </p:transition>
    </mc:Choice>
    <mc:Fallback>
      <p:transition spd="slow" advTm="248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1794197-0617-40F9-9A51-1A44F4CD8AE0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rgbClr val="1B02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D6511C6A-4F35-4E53-947A-8B1380E0F062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決賽</a:t>
            </a:r>
            <a:r>
              <a:rPr lang="zh-TW" altLang="en-US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：補助與公</a:t>
            </a:r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570742" y="1611845"/>
            <a:ext cx="8819929" cy="1797386"/>
            <a:chOff x="2570742" y="1611845"/>
            <a:chExt cx="8819929" cy="1797386"/>
          </a:xfrm>
        </p:grpSpPr>
        <p:grpSp>
          <p:nvGrpSpPr>
            <p:cNvPr id="5" name="群組 4"/>
            <p:cNvGrpSpPr/>
            <p:nvPr/>
          </p:nvGrpSpPr>
          <p:grpSpPr>
            <a:xfrm>
              <a:off x="2570742" y="1611845"/>
              <a:ext cx="8819929" cy="1797386"/>
              <a:chOff x="2783632" y="1973312"/>
              <a:chExt cx="7069592" cy="1515693"/>
            </a:xfrm>
          </p:grpSpPr>
          <p:sp>
            <p:nvSpPr>
              <p:cNvPr id="18" name="圆角矩形 9"/>
              <p:cNvSpPr/>
              <p:nvPr/>
            </p:nvSpPr>
            <p:spPr>
              <a:xfrm>
                <a:off x="2783632" y="2132856"/>
                <a:ext cx="6477998" cy="1356148"/>
              </a:xfrm>
              <a:custGeom>
                <a:avLst/>
                <a:gdLst/>
                <a:ahLst/>
                <a:cxnLst/>
                <a:rect l="l" t="t" r="r" b="b"/>
                <a:pathLst>
                  <a:path w="4308214" h="1356148">
                    <a:moveTo>
                      <a:pt x="0" y="678073"/>
                    </a:moveTo>
                    <a:lnTo>
                      <a:pt x="0" y="678074"/>
                    </a:lnTo>
                    <a:close/>
                    <a:moveTo>
                      <a:pt x="678074" y="0"/>
                    </a:moveTo>
                    <a:lnTo>
                      <a:pt x="4308214" y="0"/>
                    </a:lnTo>
                    <a:lnTo>
                      <a:pt x="4308214" y="1356148"/>
                    </a:lnTo>
                    <a:lnTo>
                      <a:pt x="678074" y="1356147"/>
                    </a:lnTo>
                    <a:cubicBezTo>
                      <a:pt x="303584" y="1356147"/>
                      <a:pt x="0" y="1052563"/>
                      <a:pt x="0" y="678074"/>
                    </a:cubicBezTo>
                    <a:cubicBezTo>
                      <a:pt x="0" y="303584"/>
                      <a:pt x="303584" y="0"/>
                      <a:pt x="67807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>
                <a:outerShdw dist="38100" dir="5400000" algn="t" rotWithShape="0">
                  <a:srgbClr val="F79646">
                    <a:lumMod val="50000"/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9" name="圆角矩形 38"/>
              <p:cNvSpPr/>
              <p:nvPr/>
            </p:nvSpPr>
            <p:spPr>
              <a:xfrm>
                <a:off x="3021539" y="2257781"/>
                <a:ext cx="6440802" cy="1119738"/>
              </a:xfrm>
              <a:prstGeom prst="roundRect">
                <a:avLst>
                  <a:gd name="adj" fmla="val 50000"/>
                </a:avLst>
              </a:prstGeom>
              <a:pattFill prst="dkUpDiag">
                <a:fgClr>
                  <a:sysClr val="window" lastClr="FFFFFF">
                    <a:lumMod val="95000"/>
                  </a:sysClr>
                </a:fgClr>
                <a:bgClr>
                  <a:sysClr val="window" lastClr="FFFFFF">
                    <a:lumMod val="75000"/>
                  </a:sysClr>
                </a:bgClr>
              </a:pattFill>
              <a:ln w="25400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0" name="圆角矩形 39"/>
              <p:cNvSpPr/>
              <p:nvPr/>
            </p:nvSpPr>
            <p:spPr>
              <a:xfrm>
                <a:off x="3297503" y="2372157"/>
                <a:ext cx="6095259" cy="869868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1" name="椭圆 40"/>
              <p:cNvSpPr/>
              <p:nvPr/>
            </p:nvSpPr>
            <p:spPr>
              <a:xfrm>
                <a:off x="8337532" y="1973312"/>
                <a:ext cx="1515692" cy="1515693"/>
              </a:xfrm>
              <a:prstGeom prst="ellipse">
                <a:avLst/>
              </a:prstGeom>
              <a:pattFill prst="dkVert">
                <a:fgClr>
                  <a:srgbClr val="00B050"/>
                </a:fgClr>
                <a:bgClr>
                  <a:srgbClr val="00D05E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sp>
          <p:nvSpPr>
            <p:cNvPr id="22" name="椭圆 41"/>
            <p:cNvSpPr/>
            <p:nvPr/>
          </p:nvSpPr>
          <p:spPr>
            <a:xfrm>
              <a:off x="9756798" y="1794081"/>
              <a:ext cx="1408979" cy="1432913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80000">
                  <a:srgbClr val="92D05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3" name="TextBox 42"/>
            <p:cNvSpPr txBox="1"/>
            <p:nvPr/>
          </p:nvSpPr>
          <p:spPr>
            <a:xfrm>
              <a:off x="9960090" y="2131632"/>
              <a:ext cx="1002394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zh-TW" altLang="en-US" sz="32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latin typeface="+mj-ea"/>
                </a:rPr>
                <a:t>差旅補助</a:t>
              </a:r>
              <a:endParaRPr lang="zh-CN" altLang="en-US" sz="1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642D"/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endParaRPr>
            </a:p>
          </p:txBody>
        </p:sp>
        <p:sp>
          <p:nvSpPr>
            <p:cNvPr id="24" name="TextBox 43"/>
            <p:cNvSpPr txBox="1"/>
            <p:nvPr/>
          </p:nvSpPr>
          <p:spPr>
            <a:xfrm>
              <a:off x="3559160" y="2123529"/>
              <a:ext cx="6074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" indent="-171450">
                <a:buFont typeface="Arial" panose="020B0604020202020204" pitchFamily="34" charset="0"/>
                <a:buChar char="•"/>
                <a:defRPr/>
              </a:pPr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偏鄉地區之小學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、國中、</a:t>
              </a:r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高中參賽者</a:t>
              </a:r>
              <a:endPara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72000" indent="-171450">
                <a:buFont typeface="Arial" panose="020B0604020202020204" pitchFamily="34" charset="0"/>
                <a:buChar char="•"/>
                <a:defRPr/>
              </a:pP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申請車馬補助與住宿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費</a:t>
              </a:r>
              <a:endParaRPr lang="en-US" altLang="zh-CN" sz="5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1568274" y="3933056"/>
            <a:ext cx="8920214" cy="1800200"/>
            <a:chOff x="1568274" y="3933056"/>
            <a:chExt cx="8704190" cy="1800200"/>
          </a:xfrm>
        </p:grpSpPr>
        <p:sp>
          <p:nvSpPr>
            <p:cNvPr id="13" name="圆角矩形 32"/>
            <p:cNvSpPr/>
            <p:nvPr/>
          </p:nvSpPr>
          <p:spPr>
            <a:xfrm>
              <a:off x="2249042" y="4406767"/>
              <a:ext cx="6992869" cy="1033149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" name="圆角矩形 30"/>
            <p:cNvSpPr/>
            <p:nvPr/>
          </p:nvSpPr>
          <p:spPr>
            <a:xfrm>
              <a:off x="1568274" y="4122248"/>
              <a:ext cx="8523118" cy="1611007"/>
            </a:xfrm>
            <a:prstGeom prst="roundRect">
              <a:avLst>
                <a:gd name="adj" fmla="val 50000"/>
              </a:avLst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>
              <a:outerShdw dist="38100" dir="5400000" algn="t" rotWithShape="0">
                <a:srgbClr val="F79646">
                  <a:lumMod val="50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" name="圆角矩形 31"/>
            <p:cNvSpPr/>
            <p:nvPr/>
          </p:nvSpPr>
          <p:spPr>
            <a:xfrm>
              <a:off x="1912563" y="4270922"/>
              <a:ext cx="7408315" cy="1329921"/>
            </a:xfrm>
            <a:prstGeom prst="roundRect">
              <a:avLst>
                <a:gd name="adj" fmla="val 50000"/>
              </a:avLst>
            </a:prstGeom>
            <a:pattFill prst="dkUpDiag">
              <a:fgClr>
                <a:sysClr val="window" lastClr="FFFFFF">
                  <a:lumMod val="95000"/>
                </a:sysClr>
              </a:fgClr>
              <a:bgClr>
                <a:sysClr val="window" lastClr="FFFFFF">
                  <a:lumMod val="75000"/>
                </a:sysClr>
              </a:bgClr>
            </a:pattFill>
            <a:ln w="25400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1" name="圆角矩形 39"/>
            <p:cNvSpPr/>
            <p:nvPr/>
          </p:nvSpPr>
          <p:spPr>
            <a:xfrm>
              <a:off x="2259882" y="4406766"/>
              <a:ext cx="6658800" cy="1033150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" name="椭圆 33"/>
            <p:cNvSpPr/>
            <p:nvPr/>
          </p:nvSpPr>
          <p:spPr>
            <a:xfrm>
              <a:off x="8552275" y="3933056"/>
              <a:ext cx="1720189" cy="1800200"/>
            </a:xfrm>
            <a:prstGeom prst="ellipse">
              <a:avLst/>
            </a:prstGeom>
            <a:pattFill prst="dkVert">
              <a:fgClr>
                <a:srgbClr val="F79646">
                  <a:lumMod val="75000"/>
                </a:srgbClr>
              </a:fgClr>
              <a:bgClr>
                <a:srgbClr val="F79646"/>
              </a:bgClr>
            </a:patt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0" name="椭圆 34"/>
            <p:cNvSpPr/>
            <p:nvPr/>
          </p:nvSpPr>
          <p:spPr>
            <a:xfrm>
              <a:off x="8767800" y="4208233"/>
              <a:ext cx="1304158" cy="1334187"/>
            </a:xfrm>
            <a:prstGeom prst="ellipse">
              <a:avLst/>
            </a:prstGeom>
            <a:gradFill flip="none" rotWithShape="1">
              <a:gsLst>
                <a:gs pos="0">
                  <a:srgbClr val="F79646"/>
                </a:gs>
                <a:gs pos="80000">
                  <a:srgbClr val="FFC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6" name="TextBox 35"/>
            <p:cNvSpPr txBox="1"/>
            <p:nvPr/>
          </p:nvSpPr>
          <p:spPr>
            <a:xfrm>
              <a:off x="8918682" y="4656806"/>
              <a:ext cx="1002394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zh-TW" altLang="en-US" sz="3200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79646">
                      <a:lumMod val="50000"/>
                    </a:srgbClr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</a:rPr>
                <a:t>公假</a:t>
              </a:r>
              <a:endParaRPr lang="zh-CN" altLang="en-US" sz="3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79646">
                    <a:lumMod val="50000"/>
                  </a:srgbClr>
                </a:solidFill>
                <a:effectLst>
                  <a:outerShdw dist="38100" dir="5400000" algn="t" rotWithShape="0">
                    <a:sysClr val="window" lastClr="FFFFFF">
                      <a:alpha val="40000"/>
                    </a:sysClr>
                  </a:outerShdw>
                </a:effectLst>
              </a:endParaRPr>
            </a:p>
          </p:txBody>
        </p:sp>
        <p:sp>
          <p:nvSpPr>
            <p:cNvPr id="17" name="TextBox 36"/>
            <p:cNvSpPr txBox="1"/>
            <p:nvPr/>
          </p:nvSpPr>
          <p:spPr>
            <a:xfrm>
              <a:off x="2572194" y="4493689"/>
              <a:ext cx="57983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  <a:defRPr/>
              </a:pP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進入決賽的團隊，可依據本競賽決賽通知書向校方請公假乙天</a:t>
              </a:r>
              <a:endParaRPr lang="en-US" altLang="zh-CN" sz="5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67446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206">
        <p15:prstTrans prst="pageCurlDouble"/>
      </p:transition>
    </mc:Choice>
    <mc:Fallback>
      <p:transition spd="slow" advTm="82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1794197-0617-40F9-9A51-1A44F4CD8AE0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D6511C6A-4F35-4E53-947A-8B1380E0F062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趕快</a:t>
            </a:r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endParaRPr lang="zh-TW" altLang="en-US" sz="4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0315" y="2204864"/>
            <a:ext cx="11437747" cy="19851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上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網</a:t>
            </a: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搜尋</a:t>
            </a:r>
            <a:r>
              <a:rPr lang="en-US" altLang="zh-TW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”</a:t>
            </a:r>
            <a:r>
              <a:rPr lang="en-US" altLang="zh-TW" sz="5400" b="1" i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2019</a:t>
            </a:r>
            <a:r>
              <a:rPr lang="zh-TW" altLang="en-U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全國科學探究</a:t>
            </a:r>
            <a:r>
              <a:rPr lang="zh-TW" altLang="en-US" sz="5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競賽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”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等你來報名 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!!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4526211"/>
            <a:ext cx="6609860" cy="18722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5512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121">
        <p15:prstTrans prst="pageCurlDouble"/>
      </p:transition>
    </mc:Choice>
    <mc:Fallback>
      <p:transition spd="slow" advTm="81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" y="0"/>
            <a:ext cx="12185145" cy="686396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E6BBF7A0-E569-468B-9ABE-20A2A7ED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456" y="1772816"/>
            <a:ext cx="991300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791744" y="4941168"/>
            <a:ext cx="4584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敬請您來參賽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7200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5157">
        <p15:prstTrans prst="pageCurlDouble"/>
      </p:transition>
    </mc:Choice>
    <mc:Fallback>
      <p:transition spd="slow" advTm="51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FA5355A-1BB3-429D-9EA3-F2A75AF690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0D4D2657-D482-47D4-A4A4-4B41191370F9}"/>
              </a:ext>
            </a:extLst>
          </p:cNvPr>
          <p:cNvSpPr txBox="1"/>
          <p:nvPr/>
        </p:nvSpPr>
        <p:spPr>
          <a:xfrm>
            <a:off x="1238491" y="1843950"/>
            <a:ext cx="99079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9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endParaRPr lang="en-US" altLang="zh-TW" sz="96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96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</a:t>
            </a:r>
            <a:r>
              <a:rPr lang="zh-TW" altLang="en-US" sz="9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探究競賽</a:t>
            </a:r>
            <a:endParaRPr lang="zh-TW" altLang="en-US" sz="20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72030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901">
        <p15:prstTrans prst="pageCurlDouble"/>
      </p:transition>
    </mc:Choice>
    <mc:Fallback>
      <p:transition spd="slow" advTm="19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9CFB78D-38E3-4B5A-8097-26A415855CB4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CFF0A247-25EC-4EC6-9FA0-F2360E2A8AD5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全國科學探究競賽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="" xmlns:a16="http://schemas.microsoft.com/office/drawing/2014/main" id="{6262C872-DAAD-452F-92A7-FDEC4C558AD7}"/>
              </a:ext>
            </a:extLst>
          </p:cNvPr>
          <p:cNvSpPr/>
          <p:nvPr/>
        </p:nvSpPr>
        <p:spPr>
          <a:xfrm>
            <a:off x="5052348" y="2413323"/>
            <a:ext cx="2280214" cy="228021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="" xmlns:a16="http://schemas.microsoft.com/office/drawing/2014/main" id="{31BF07BE-AB10-4572-A664-3CC695CD9FA3}"/>
              </a:ext>
            </a:extLst>
          </p:cNvPr>
          <p:cNvSpPr/>
          <p:nvPr/>
        </p:nvSpPr>
        <p:spPr>
          <a:xfrm>
            <a:off x="2048719" y="2407535"/>
            <a:ext cx="2280214" cy="22802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="" xmlns:a16="http://schemas.microsoft.com/office/drawing/2014/main" id="{7FCC16B6-909E-4C38-8EAA-673F8F291C6B}"/>
              </a:ext>
            </a:extLst>
          </p:cNvPr>
          <p:cNvSpPr/>
          <p:nvPr/>
        </p:nvSpPr>
        <p:spPr>
          <a:xfrm>
            <a:off x="8055978" y="2407535"/>
            <a:ext cx="2280214" cy="2280214"/>
          </a:xfrm>
          <a:prstGeom prst="ellipse">
            <a:avLst/>
          </a:prstGeom>
          <a:solidFill>
            <a:srgbClr val="1B0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01D5D29A-F534-4F12-86BD-4B7DF786A231}"/>
              </a:ext>
            </a:extLst>
          </p:cNvPr>
          <p:cNvSpPr txBox="1"/>
          <p:nvPr/>
        </p:nvSpPr>
        <p:spPr>
          <a:xfrm>
            <a:off x="1909823" y="3224476"/>
            <a:ext cx="248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競賽介紹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9773B0C5-02C0-4320-841B-ECE00C2784B8}"/>
              </a:ext>
            </a:extLst>
          </p:cNvPr>
          <p:cNvSpPr txBox="1"/>
          <p:nvPr/>
        </p:nvSpPr>
        <p:spPr>
          <a:xfrm>
            <a:off x="4948177" y="3291029"/>
            <a:ext cx="248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實施方式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482AA34F-1779-4EAD-BA57-1508BDD20F6C}"/>
              </a:ext>
            </a:extLst>
          </p:cNvPr>
          <p:cNvSpPr txBox="1"/>
          <p:nvPr/>
        </p:nvSpPr>
        <p:spPr>
          <a:xfrm>
            <a:off x="7986530" y="3291029"/>
            <a:ext cx="248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982826"/>
      </p:ext>
    </p:extLst>
  </p:cSld>
  <p:clrMapOvr>
    <a:masterClrMapping/>
  </p:clrMapOvr>
  <p:transition spd="slow" advTm="53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83DCE65-9349-4EB9-9E4C-53F1F331063A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6229CD68-61CD-4D11-843E-17F1F2B2392E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全國科學探究競賽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="" xmlns:a16="http://schemas.microsoft.com/office/drawing/2014/main" id="{EA66C712-BA86-4D97-82E4-95A2541C3866}"/>
              </a:ext>
            </a:extLst>
          </p:cNvPr>
          <p:cNvSpPr/>
          <p:nvPr/>
        </p:nvSpPr>
        <p:spPr>
          <a:xfrm>
            <a:off x="1127448" y="2420888"/>
            <a:ext cx="3240000" cy="32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18D8B39-B0F4-4F29-A09A-C0DB117CBB0F}"/>
              </a:ext>
            </a:extLst>
          </p:cNvPr>
          <p:cNvSpPr txBox="1"/>
          <p:nvPr/>
        </p:nvSpPr>
        <p:spPr>
          <a:xfrm>
            <a:off x="1503169" y="3322019"/>
            <a:ext cx="2488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endParaRPr lang="en-US" altLang="zh-TW" sz="4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57CDEFC1-959D-40F3-BE0B-2DB42C6EF80F}"/>
              </a:ext>
            </a:extLst>
          </p:cNvPr>
          <p:cNvSpPr txBox="1"/>
          <p:nvPr/>
        </p:nvSpPr>
        <p:spPr>
          <a:xfrm>
            <a:off x="5005014" y="5878285"/>
            <a:ext cx="248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D39032C3-45D1-4FCA-8B0B-D64AC6EE3AEF}"/>
              </a:ext>
            </a:extLst>
          </p:cNvPr>
          <p:cNvSpPr txBox="1"/>
          <p:nvPr/>
        </p:nvSpPr>
        <p:spPr>
          <a:xfrm>
            <a:off x="8043367" y="5878285"/>
            <a:ext cx="248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5768281" y="2421688"/>
            <a:ext cx="3640086" cy="1296893"/>
          </a:xfrm>
          <a:custGeom>
            <a:avLst/>
            <a:gdLst>
              <a:gd name="connsiteX0" fmla="*/ 0 w 3242234"/>
              <a:gd name="connsiteY0" fmla="*/ 0 h 1296893"/>
              <a:gd name="connsiteX1" fmla="*/ 2593788 w 3242234"/>
              <a:gd name="connsiteY1" fmla="*/ 0 h 1296893"/>
              <a:gd name="connsiteX2" fmla="*/ 3242234 w 3242234"/>
              <a:gd name="connsiteY2" fmla="*/ 648447 h 1296893"/>
              <a:gd name="connsiteX3" fmla="*/ 2593788 w 3242234"/>
              <a:gd name="connsiteY3" fmla="*/ 1296893 h 1296893"/>
              <a:gd name="connsiteX4" fmla="*/ 0 w 3242234"/>
              <a:gd name="connsiteY4" fmla="*/ 1296893 h 1296893"/>
              <a:gd name="connsiteX5" fmla="*/ 648447 w 3242234"/>
              <a:gd name="connsiteY5" fmla="*/ 648447 h 1296893"/>
              <a:gd name="connsiteX6" fmla="*/ 0 w 3242234"/>
              <a:gd name="connsiteY6" fmla="*/ 0 h 129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2234" h="1296893">
                <a:moveTo>
                  <a:pt x="0" y="0"/>
                </a:moveTo>
                <a:lnTo>
                  <a:pt x="2593788" y="0"/>
                </a:lnTo>
                <a:lnTo>
                  <a:pt x="3242234" y="648447"/>
                </a:lnTo>
                <a:lnTo>
                  <a:pt x="2593788" y="1296893"/>
                </a:lnTo>
                <a:lnTo>
                  <a:pt x="0" y="1296893"/>
                </a:lnTo>
                <a:lnTo>
                  <a:pt x="648447" y="6484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2737" tIns="17145" rIns="648446" bIns="17145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3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競賽目的</a:t>
            </a:r>
            <a:endParaRPr lang="zh-TW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5768280" y="3900147"/>
            <a:ext cx="3640087" cy="1296893"/>
          </a:xfrm>
          <a:custGeom>
            <a:avLst/>
            <a:gdLst>
              <a:gd name="connsiteX0" fmla="*/ 0 w 3242234"/>
              <a:gd name="connsiteY0" fmla="*/ 0 h 1296893"/>
              <a:gd name="connsiteX1" fmla="*/ 2593788 w 3242234"/>
              <a:gd name="connsiteY1" fmla="*/ 0 h 1296893"/>
              <a:gd name="connsiteX2" fmla="*/ 3242234 w 3242234"/>
              <a:gd name="connsiteY2" fmla="*/ 648447 h 1296893"/>
              <a:gd name="connsiteX3" fmla="*/ 2593788 w 3242234"/>
              <a:gd name="connsiteY3" fmla="*/ 1296893 h 1296893"/>
              <a:gd name="connsiteX4" fmla="*/ 0 w 3242234"/>
              <a:gd name="connsiteY4" fmla="*/ 1296893 h 1296893"/>
              <a:gd name="connsiteX5" fmla="*/ 648447 w 3242234"/>
              <a:gd name="connsiteY5" fmla="*/ 648447 h 1296893"/>
              <a:gd name="connsiteX6" fmla="*/ 0 w 3242234"/>
              <a:gd name="connsiteY6" fmla="*/ 0 h 129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2234" h="1296893">
                <a:moveTo>
                  <a:pt x="0" y="0"/>
                </a:moveTo>
                <a:lnTo>
                  <a:pt x="2593788" y="0"/>
                </a:lnTo>
                <a:lnTo>
                  <a:pt x="3242234" y="648447"/>
                </a:lnTo>
                <a:lnTo>
                  <a:pt x="2593788" y="1296893"/>
                </a:lnTo>
                <a:lnTo>
                  <a:pt x="0" y="1296893"/>
                </a:lnTo>
                <a:lnTo>
                  <a:pt x="648447" y="6484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2737" tIns="17145" rIns="648446" bIns="17145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32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全國科展 </a:t>
            </a:r>
            <a:r>
              <a:rPr lang="en-US" sz="32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 </a:t>
            </a:r>
            <a:r>
              <a:rPr lang="zh-TW" sz="32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探究競賽</a:t>
            </a:r>
            <a:endParaRPr 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211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6683">
        <p15:prstTrans prst="pageCurlDouble"/>
      </p:transition>
    </mc:Choice>
    <mc:Fallback>
      <p:transition spd="slow" advTm="66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9CFB78D-38E3-4B5A-8097-26A415855CB4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CFF0A247-25EC-4EC6-9FA0-F2360E2A8AD5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競賽目的</a:t>
            </a:r>
          </a:p>
        </p:txBody>
      </p:sp>
      <p:sp>
        <p:nvSpPr>
          <p:cNvPr id="15" name="向右箭號 14"/>
          <p:cNvSpPr/>
          <p:nvPr/>
        </p:nvSpPr>
        <p:spPr>
          <a:xfrm>
            <a:off x="6446205" y="2937942"/>
            <a:ext cx="1737893" cy="1643186"/>
          </a:xfrm>
          <a:prstGeom prst="rightArrow">
            <a:avLst>
              <a:gd name="adj1" fmla="val 50000"/>
              <a:gd name="adj2" fmla="val 5454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7" name="群組 56"/>
          <p:cNvGrpSpPr/>
          <p:nvPr/>
        </p:nvGrpSpPr>
        <p:grpSpPr>
          <a:xfrm>
            <a:off x="3961449" y="2060848"/>
            <a:ext cx="1600476" cy="1216335"/>
            <a:chOff x="3961449" y="2060848"/>
            <a:chExt cx="1600476" cy="1216335"/>
          </a:xfrm>
        </p:grpSpPr>
        <p:grpSp>
          <p:nvGrpSpPr>
            <p:cNvPr id="8" name="群組 7"/>
            <p:cNvGrpSpPr/>
            <p:nvPr/>
          </p:nvGrpSpPr>
          <p:grpSpPr>
            <a:xfrm>
              <a:off x="3961449" y="2063678"/>
              <a:ext cx="323067" cy="410513"/>
              <a:chOff x="4538966" y="796796"/>
              <a:chExt cx="323067" cy="410513"/>
            </a:xfrm>
          </p:grpSpPr>
          <p:sp>
            <p:nvSpPr>
              <p:cNvPr id="49" name="向右箭號 48"/>
              <p:cNvSpPr/>
              <p:nvPr/>
            </p:nvSpPr>
            <p:spPr>
              <a:xfrm rot="1542857">
                <a:off x="4538966" y="796796"/>
                <a:ext cx="323067" cy="410513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向右箭號 4"/>
              <p:cNvSpPr/>
              <p:nvPr/>
            </p:nvSpPr>
            <p:spPr>
              <a:xfrm rot="1542857">
                <a:off x="4543765" y="857873"/>
                <a:ext cx="226147" cy="2463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200" b="1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4345590" y="2060848"/>
              <a:ext cx="1216335" cy="1216335"/>
              <a:chOff x="4923107" y="793966"/>
              <a:chExt cx="1216335" cy="1216335"/>
            </a:xfrm>
          </p:grpSpPr>
          <p:sp>
            <p:nvSpPr>
              <p:cNvPr id="47" name="橢圓 46"/>
              <p:cNvSpPr/>
              <p:nvPr/>
            </p:nvSpPr>
            <p:spPr>
              <a:xfrm>
                <a:off x="4923107" y="793966"/>
                <a:ext cx="1216335" cy="121633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橢圓 6"/>
              <p:cNvSpPr/>
              <p:nvPr/>
            </p:nvSpPr>
            <p:spPr>
              <a:xfrm>
                <a:off x="5101235" y="972094"/>
                <a:ext cx="860079" cy="860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sz="1600" b="1" kern="1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訂出假設</a:t>
                </a:r>
                <a:endParaRPr lang="zh-TW" sz="1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58" name="群組 57"/>
          <p:cNvGrpSpPr/>
          <p:nvPr/>
        </p:nvGrpSpPr>
        <p:grpSpPr>
          <a:xfrm>
            <a:off x="4751890" y="3388626"/>
            <a:ext cx="1216335" cy="1668673"/>
            <a:chOff x="4751890" y="3388626"/>
            <a:chExt cx="1216335" cy="1668673"/>
          </a:xfrm>
        </p:grpSpPr>
        <p:grpSp>
          <p:nvGrpSpPr>
            <p:cNvPr id="11" name="群組 10"/>
            <p:cNvGrpSpPr/>
            <p:nvPr/>
          </p:nvGrpSpPr>
          <p:grpSpPr>
            <a:xfrm>
              <a:off x="4949616" y="3388626"/>
              <a:ext cx="410513" cy="323067"/>
              <a:chOff x="5527133" y="2121744"/>
              <a:chExt cx="410513" cy="323067"/>
            </a:xfrm>
          </p:grpSpPr>
          <p:sp>
            <p:nvSpPr>
              <p:cNvPr id="45" name="向右箭號 44"/>
              <p:cNvSpPr/>
              <p:nvPr/>
            </p:nvSpPr>
            <p:spPr>
              <a:xfrm rot="4628571">
                <a:off x="5570856" y="2078021"/>
                <a:ext cx="323067" cy="41051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向右箭號 8"/>
              <p:cNvSpPr/>
              <p:nvPr/>
            </p:nvSpPr>
            <p:spPr>
              <a:xfrm rot="4628571">
                <a:off x="5608533" y="2112879"/>
                <a:ext cx="226147" cy="2463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200" b="1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4751890" y="3840964"/>
              <a:ext cx="1216335" cy="1216335"/>
              <a:chOff x="5329407" y="2574082"/>
              <a:chExt cx="1216335" cy="1216335"/>
            </a:xfrm>
          </p:grpSpPr>
          <p:sp>
            <p:nvSpPr>
              <p:cNvPr id="43" name="橢圓 42"/>
              <p:cNvSpPr/>
              <p:nvPr/>
            </p:nvSpPr>
            <p:spPr>
              <a:xfrm>
                <a:off x="5329407" y="2574082"/>
                <a:ext cx="1216335" cy="121633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橢圓 10"/>
              <p:cNvSpPr/>
              <p:nvPr/>
            </p:nvSpPr>
            <p:spPr>
              <a:xfrm>
                <a:off x="5507535" y="2752210"/>
                <a:ext cx="860079" cy="860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sz="1600" b="1" kern="120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收集與分析數據</a:t>
                </a:r>
                <a:endParaRPr lang="zh-TW" sz="1600" b="1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59" name="群組 58"/>
          <p:cNvGrpSpPr/>
          <p:nvPr/>
        </p:nvGrpSpPr>
        <p:grpSpPr>
          <a:xfrm>
            <a:off x="3613463" y="4994221"/>
            <a:ext cx="1388338" cy="1490621"/>
            <a:chOff x="3613463" y="4994221"/>
            <a:chExt cx="1388338" cy="1490621"/>
          </a:xfrm>
        </p:grpSpPr>
        <p:grpSp>
          <p:nvGrpSpPr>
            <p:cNvPr id="16" name="群組 15"/>
            <p:cNvGrpSpPr/>
            <p:nvPr/>
          </p:nvGrpSpPr>
          <p:grpSpPr>
            <a:xfrm>
              <a:off x="4591288" y="4994221"/>
              <a:ext cx="410513" cy="323067"/>
              <a:chOff x="5168805" y="3727339"/>
              <a:chExt cx="410513" cy="323067"/>
            </a:xfrm>
          </p:grpSpPr>
          <p:sp>
            <p:nvSpPr>
              <p:cNvPr id="41" name="向右箭號 40"/>
              <p:cNvSpPr/>
              <p:nvPr/>
            </p:nvSpPr>
            <p:spPr>
              <a:xfrm rot="7714286">
                <a:off x="5212528" y="3683616"/>
                <a:ext cx="323067" cy="41051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向右箭號 12"/>
              <p:cNvSpPr/>
              <p:nvPr/>
            </p:nvSpPr>
            <p:spPr>
              <a:xfrm rot="18514286">
                <a:off x="5291202" y="3727831"/>
                <a:ext cx="226147" cy="2463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200" b="1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3613463" y="5268507"/>
              <a:ext cx="1216335" cy="1216335"/>
              <a:chOff x="4190980" y="4001625"/>
              <a:chExt cx="1216335" cy="1216335"/>
            </a:xfrm>
          </p:grpSpPr>
          <p:sp>
            <p:nvSpPr>
              <p:cNvPr id="39" name="橢圓 38"/>
              <p:cNvSpPr/>
              <p:nvPr/>
            </p:nvSpPr>
            <p:spPr>
              <a:xfrm>
                <a:off x="4190980" y="4001625"/>
                <a:ext cx="1216335" cy="121633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橢圓 14"/>
              <p:cNvSpPr/>
              <p:nvPr/>
            </p:nvSpPr>
            <p:spPr>
              <a:xfrm>
                <a:off x="4369108" y="4179753"/>
                <a:ext cx="860079" cy="860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sz="1600" b="1" kern="120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驗證假設</a:t>
                </a:r>
                <a:endParaRPr lang="zh-TW" sz="1600" b="1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60" name="群組 59"/>
          <p:cNvGrpSpPr/>
          <p:nvPr/>
        </p:nvGrpSpPr>
        <p:grpSpPr>
          <a:xfrm>
            <a:off x="1787567" y="5268507"/>
            <a:ext cx="1691792" cy="1216335"/>
            <a:chOff x="1787567" y="5268507"/>
            <a:chExt cx="1691792" cy="1216335"/>
          </a:xfrm>
        </p:grpSpPr>
        <p:grpSp>
          <p:nvGrpSpPr>
            <p:cNvPr id="18" name="群組 17"/>
            <p:cNvGrpSpPr/>
            <p:nvPr/>
          </p:nvGrpSpPr>
          <p:grpSpPr>
            <a:xfrm>
              <a:off x="3156292" y="5671418"/>
              <a:ext cx="323067" cy="410513"/>
              <a:chOff x="3733809" y="4404536"/>
              <a:chExt cx="323067" cy="410513"/>
            </a:xfrm>
          </p:grpSpPr>
          <p:sp>
            <p:nvSpPr>
              <p:cNvPr id="37" name="向右箭號 36"/>
              <p:cNvSpPr/>
              <p:nvPr/>
            </p:nvSpPr>
            <p:spPr>
              <a:xfrm rot="10800000">
                <a:off x="3733809" y="4404536"/>
                <a:ext cx="323067" cy="41051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向右箭號 16"/>
              <p:cNvSpPr/>
              <p:nvPr/>
            </p:nvSpPr>
            <p:spPr>
              <a:xfrm rot="21600000">
                <a:off x="3830729" y="4486639"/>
                <a:ext cx="226147" cy="2463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200" b="1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1787567" y="5268507"/>
              <a:ext cx="1216335" cy="1216335"/>
              <a:chOff x="2365084" y="4001625"/>
              <a:chExt cx="1216335" cy="1216335"/>
            </a:xfrm>
          </p:grpSpPr>
          <p:sp>
            <p:nvSpPr>
              <p:cNvPr id="35" name="橢圓 34"/>
              <p:cNvSpPr/>
              <p:nvPr/>
            </p:nvSpPr>
            <p:spPr>
              <a:xfrm>
                <a:off x="2365084" y="4001625"/>
                <a:ext cx="1216335" cy="121633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橢圓 18"/>
              <p:cNvSpPr/>
              <p:nvPr/>
            </p:nvSpPr>
            <p:spPr>
              <a:xfrm>
                <a:off x="2543212" y="4179753"/>
                <a:ext cx="860079" cy="860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sz="1600" b="1" kern="120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重複驗證與討論</a:t>
                </a:r>
                <a:endParaRPr lang="zh-TW" sz="1600" b="1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61" name="群組 60"/>
          <p:cNvGrpSpPr/>
          <p:nvPr/>
        </p:nvGrpSpPr>
        <p:grpSpPr>
          <a:xfrm>
            <a:off x="649140" y="3840964"/>
            <a:ext cx="1388338" cy="1490621"/>
            <a:chOff x="649140" y="3840964"/>
            <a:chExt cx="1388338" cy="1490621"/>
          </a:xfrm>
        </p:grpSpPr>
        <p:grpSp>
          <p:nvGrpSpPr>
            <p:cNvPr id="20" name="群組 19"/>
            <p:cNvGrpSpPr/>
            <p:nvPr/>
          </p:nvGrpSpPr>
          <p:grpSpPr>
            <a:xfrm>
              <a:off x="1626965" y="5008518"/>
              <a:ext cx="410513" cy="323067"/>
              <a:chOff x="2204482" y="3741636"/>
              <a:chExt cx="410513" cy="323067"/>
            </a:xfrm>
          </p:grpSpPr>
          <p:sp>
            <p:nvSpPr>
              <p:cNvPr id="33" name="向右箭號 32"/>
              <p:cNvSpPr/>
              <p:nvPr/>
            </p:nvSpPr>
            <p:spPr>
              <a:xfrm rot="13885714">
                <a:off x="2248205" y="3697913"/>
                <a:ext cx="323067" cy="41051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向右箭號 20"/>
              <p:cNvSpPr/>
              <p:nvPr/>
            </p:nvSpPr>
            <p:spPr>
              <a:xfrm rot="24685714">
                <a:off x="2326879" y="3817904"/>
                <a:ext cx="226147" cy="2463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200" b="1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649140" y="3840964"/>
              <a:ext cx="1216335" cy="1216335"/>
              <a:chOff x="1226657" y="2574082"/>
              <a:chExt cx="1216335" cy="1216335"/>
            </a:xfrm>
          </p:grpSpPr>
          <p:sp>
            <p:nvSpPr>
              <p:cNvPr id="31" name="橢圓 30"/>
              <p:cNvSpPr/>
              <p:nvPr/>
            </p:nvSpPr>
            <p:spPr>
              <a:xfrm>
                <a:off x="1226657" y="2574082"/>
                <a:ext cx="1216335" cy="121633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橢圓 22"/>
              <p:cNvSpPr/>
              <p:nvPr/>
            </p:nvSpPr>
            <p:spPr>
              <a:xfrm>
                <a:off x="1404785" y="2752210"/>
                <a:ext cx="860079" cy="860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sz="1600" b="1" kern="120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獲得結論</a:t>
                </a:r>
                <a:endParaRPr lang="zh-TW" sz="1600" b="1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63" name="群組 62"/>
          <p:cNvGrpSpPr/>
          <p:nvPr/>
        </p:nvGrpSpPr>
        <p:grpSpPr>
          <a:xfrm>
            <a:off x="1055440" y="2060848"/>
            <a:ext cx="1584001" cy="1668673"/>
            <a:chOff x="1055440" y="2060848"/>
            <a:chExt cx="1584001" cy="1668673"/>
          </a:xfrm>
        </p:grpSpPr>
        <p:grpSp>
          <p:nvGrpSpPr>
            <p:cNvPr id="22" name="群組 21"/>
            <p:cNvGrpSpPr/>
            <p:nvPr/>
          </p:nvGrpSpPr>
          <p:grpSpPr>
            <a:xfrm>
              <a:off x="1253166" y="3406454"/>
              <a:ext cx="410513" cy="323067"/>
              <a:chOff x="1830683" y="2139572"/>
              <a:chExt cx="410513" cy="323067"/>
            </a:xfrm>
          </p:grpSpPr>
          <p:sp>
            <p:nvSpPr>
              <p:cNvPr id="29" name="向右箭號 28"/>
              <p:cNvSpPr/>
              <p:nvPr/>
            </p:nvSpPr>
            <p:spPr>
              <a:xfrm rot="16971429">
                <a:off x="1874406" y="2095849"/>
                <a:ext cx="323067" cy="41051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向右箭號 24"/>
              <p:cNvSpPr/>
              <p:nvPr/>
            </p:nvSpPr>
            <p:spPr>
              <a:xfrm rot="16971429">
                <a:off x="1912083" y="2225197"/>
                <a:ext cx="226147" cy="2463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200" b="1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1055440" y="2060848"/>
              <a:ext cx="1216335" cy="1216335"/>
              <a:chOff x="1632957" y="793966"/>
              <a:chExt cx="1216335" cy="1216335"/>
            </a:xfrm>
          </p:grpSpPr>
          <p:sp>
            <p:nvSpPr>
              <p:cNvPr id="27" name="橢圓 26"/>
              <p:cNvSpPr/>
              <p:nvPr/>
            </p:nvSpPr>
            <p:spPr>
              <a:xfrm>
                <a:off x="1632957" y="793966"/>
                <a:ext cx="1216335" cy="121633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橢圓 26"/>
              <p:cNvSpPr/>
              <p:nvPr/>
            </p:nvSpPr>
            <p:spPr>
              <a:xfrm>
                <a:off x="1811085" y="972094"/>
                <a:ext cx="860079" cy="8600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sz="1600" b="1" kern="12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遷移應用</a:t>
                </a:r>
                <a:endParaRPr lang="zh-TW" sz="1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2316374" y="2071613"/>
              <a:ext cx="323067" cy="410513"/>
              <a:chOff x="2893891" y="804731"/>
              <a:chExt cx="323067" cy="410513"/>
            </a:xfrm>
          </p:grpSpPr>
          <p:sp>
            <p:nvSpPr>
              <p:cNvPr id="25" name="向右箭號 24"/>
              <p:cNvSpPr/>
              <p:nvPr/>
            </p:nvSpPr>
            <p:spPr>
              <a:xfrm rot="20057143">
                <a:off x="2893891" y="804731"/>
                <a:ext cx="323067" cy="41051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向右箭號 28"/>
              <p:cNvSpPr/>
              <p:nvPr/>
            </p:nvSpPr>
            <p:spPr>
              <a:xfrm rot="20057143">
                <a:off x="2898690" y="907860"/>
                <a:ext cx="226147" cy="2463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1200" b="1" kern="12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51" name="橢圓 50"/>
          <p:cNvSpPr/>
          <p:nvPr/>
        </p:nvSpPr>
        <p:spPr>
          <a:xfrm>
            <a:off x="2351820" y="3099081"/>
            <a:ext cx="1872208" cy="18100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</a:p>
        </p:txBody>
      </p:sp>
      <p:grpSp>
        <p:nvGrpSpPr>
          <p:cNvPr id="52" name="群組 51"/>
          <p:cNvGrpSpPr/>
          <p:nvPr/>
        </p:nvGrpSpPr>
        <p:grpSpPr>
          <a:xfrm>
            <a:off x="2652197" y="1455041"/>
            <a:ext cx="1216335" cy="1216335"/>
            <a:chOff x="3278032" y="1739"/>
            <a:chExt cx="1216335" cy="1216335"/>
          </a:xfrm>
        </p:grpSpPr>
        <p:sp>
          <p:nvSpPr>
            <p:cNvPr id="53" name="橢圓 52"/>
            <p:cNvSpPr/>
            <p:nvPr/>
          </p:nvSpPr>
          <p:spPr>
            <a:xfrm>
              <a:off x="3278032" y="1739"/>
              <a:ext cx="1216335" cy="121633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橢圓 4"/>
            <p:cNvSpPr/>
            <p:nvPr/>
          </p:nvSpPr>
          <p:spPr>
            <a:xfrm>
              <a:off x="3456160" y="179867"/>
              <a:ext cx="860079" cy="860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16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提出質疑</a:t>
              </a:r>
              <a:endParaRPr lang="zh-TW" sz="1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8178194" y="2625354"/>
            <a:ext cx="3792442" cy="3374474"/>
            <a:chOff x="8178194" y="2625354"/>
            <a:chExt cx="3792442" cy="3374474"/>
          </a:xfrm>
        </p:grpSpPr>
        <p:pic>
          <p:nvPicPr>
            <p:cNvPr id="56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8194" y="2625354"/>
              <a:ext cx="3792442" cy="3374474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8719218" y="3466911"/>
              <a:ext cx="281327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600" b="1" dirty="0">
                  <a:ln>
                    <a:solidFill>
                      <a:schemeClr val="tx2"/>
                    </a:solidFill>
                  </a:ln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科學親近性</a:t>
              </a:r>
              <a:endParaRPr lang="en-US" altLang="zh-TW" sz="3600" b="1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3600" b="1" dirty="0">
                  <a:ln>
                    <a:solidFill>
                      <a:schemeClr val="tx2"/>
                    </a:solidFill>
                  </a:ln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幸福感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784125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32447">
        <p15:prstTrans prst="pageCurlDouble"/>
      </p:transition>
    </mc:Choice>
    <mc:Fallback>
      <p:transition spd="slow" advTm="324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151784" y="476672"/>
            <a:ext cx="6120680" cy="1486142"/>
            <a:chOff x="4151784" y="476672"/>
            <a:chExt cx="6120680" cy="148614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6469053" y="-1840597"/>
              <a:ext cx="1486142" cy="61206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flipH="1">
              <a:off x="4511824" y="764705"/>
              <a:ext cx="1512168" cy="85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>
                <a:spcBef>
                  <a:spcPts val="600"/>
                </a:spcBef>
              </a:pPr>
              <a:r>
                <a:rPr lang="zh-TW" altLang="en-US" sz="2800" dirty="0" smtClean="0">
                  <a:latin typeface="+mj-ea"/>
                </a:rPr>
                <a:t>比賽</a:t>
              </a:r>
              <a:endParaRPr lang="en-US" altLang="zh-TW" sz="2800" dirty="0" smtClean="0">
                <a:latin typeface="+mj-ea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2800" dirty="0" smtClean="0">
                  <a:latin typeface="+mj-ea"/>
                </a:rPr>
                <a:t>性質</a:t>
              </a:r>
              <a:endParaRPr lang="zh-TW" altLang="en-US" sz="2800" dirty="0">
                <a:latin typeface="+mj-ea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4151784" y="1967706"/>
            <a:ext cx="6120680" cy="1486142"/>
            <a:chOff x="4151784" y="1967706"/>
            <a:chExt cx="6120680" cy="148614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6469053" y="-349563"/>
              <a:ext cx="1486142" cy="612068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flipH="1">
              <a:off x="4511824" y="2233724"/>
              <a:ext cx="1512168" cy="85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>
                <a:spcBef>
                  <a:spcPts val="600"/>
                </a:spcBef>
              </a:pPr>
              <a:r>
                <a:rPr lang="zh-TW" altLang="en-US" sz="2800" dirty="0">
                  <a:latin typeface="+mj-ea"/>
                </a:rPr>
                <a:t>研究</a:t>
              </a:r>
              <a:endParaRPr lang="en-US" altLang="zh-TW" sz="2800" dirty="0">
                <a:latin typeface="+mj-ea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2800" dirty="0">
                  <a:latin typeface="+mj-ea"/>
                </a:rPr>
                <a:t>範圍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28976" y="747582"/>
            <a:ext cx="2808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rgbClr val="FF00FF"/>
                </a:solidFill>
                <a:latin typeface="+mj-ea"/>
                <a:ea typeface="+mj-ea"/>
              </a:rPr>
              <a:t>學術</a:t>
            </a:r>
            <a:r>
              <a:rPr lang="zh-TW" altLang="en-US" sz="2800" b="1" dirty="0" smtClean="0">
                <a:solidFill>
                  <a:srgbClr val="FF00FF"/>
                </a:solidFill>
                <a:latin typeface="+mj-ea"/>
                <a:ea typeface="+mj-ea"/>
              </a:rPr>
              <a:t>研究</a:t>
            </a:r>
            <a:endParaRPr lang="en-US" altLang="zh-TW" sz="2800" b="1" dirty="0" smtClean="0">
              <a:solidFill>
                <a:srgbClr val="FF00FF"/>
              </a:solidFill>
              <a:latin typeface="+mj-ea"/>
              <a:ea typeface="+mj-ea"/>
            </a:endParaRPr>
          </a:p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rgbClr val="1B02B0"/>
                </a:solidFill>
                <a:latin typeface="+mj-ea"/>
                <a:ea typeface="+mj-ea"/>
              </a:rPr>
              <a:t>生活</a:t>
            </a:r>
            <a:r>
              <a:rPr lang="zh-TW" altLang="en-US" sz="2800" b="1" dirty="0" smtClean="0">
                <a:solidFill>
                  <a:srgbClr val="1B02B0"/>
                </a:solidFill>
                <a:latin typeface="+mj-ea"/>
                <a:ea typeface="+mj-ea"/>
              </a:rPr>
              <a:t>應用</a:t>
            </a:r>
            <a:endParaRPr lang="en-US" altLang="zh-CN" sz="2800" kern="0" dirty="0">
              <a:solidFill>
                <a:srgbClr val="1B02B0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4073" y="2233724"/>
            <a:ext cx="2808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FF00FF"/>
                </a:solidFill>
                <a:latin typeface="+mj-ea"/>
                <a:ea typeface="+mj-ea"/>
              </a:rPr>
              <a:t>學科</a:t>
            </a:r>
            <a:endParaRPr lang="en-US" altLang="zh-TW" sz="2800" b="1" dirty="0">
              <a:solidFill>
                <a:srgbClr val="FF00FF"/>
              </a:solidFill>
              <a:latin typeface="+mj-ea"/>
              <a:ea typeface="+mj-ea"/>
            </a:endParaRPr>
          </a:p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zh-TW" altLang="en-US" sz="2800" b="1" smtClean="0">
                <a:solidFill>
                  <a:srgbClr val="1B02B0"/>
                </a:solidFill>
                <a:latin typeface="+mj-ea"/>
                <a:ea typeface="+mj-ea"/>
              </a:rPr>
              <a:t>跨學科領域</a:t>
            </a:r>
            <a:endParaRPr lang="en-US" altLang="zh-CN" sz="2800" b="1" dirty="0">
              <a:solidFill>
                <a:srgbClr val="1B02B0"/>
              </a:solidFill>
              <a:latin typeface="+mj-ea"/>
              <a:ea typeface="+mj-ea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279576" y="0"/>
            <a:ext cx="1368152" cy="6858000"/>
            <a:chOff x="2279576" y="0"/>
            <a:chExt cx="1368152" cy="6858000"/>
          </a:xfrm>
        </p:grpSpPr>
        <p:sp>
          <p:nvSpPr>
            <p:cNvPr id="28" name="矩形 27"/>
            <p:cNvSpPr/>
            <p:nvPr/>
          </p:nvSpPr>
          <p:spPr>
            <a:xfrm>
              <a:off x="2279576" y="0"/>
              <a:ext cx="1368152" cy="6858000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5400000">
              <a:off x="-276709" y="3105834"/>
              <a:ext cx="6480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5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itchFamily="34" charset="0"/>
                  <a:ea typeface="微软雅黑" pitchFamily="34" charset="-122"/>
                  <a:cs typeface="Calibri" pitchFamily="34" charset="0"/>
                </a:defRPr>
              </a:lvl1pPr>
            </a:lstStyle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3600" dirty="0" smtClean="0">
                  <a:ln>
                    <a:solidFill>
                      <a:schemeClr val="bg1"/>
                    </a:solidFill>
                  </a:ln>
                  <a:solidFill>
                    <a:srgbClr val="FF00FF"/>
                  </a:solidFill>
                </a:rPr>
                <a:t>全國科展</a:t>
              </a:r>
              <a:r>
                <a:rPr lang="zh-TW" altLang="en-US" sz="3600" dirty="0" smtClean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rPr>
                <a:t> </a:t>
              </a:r>
              <a:r>
                <a:rPr lang="en-US" altLang="zh-TW" sz="3600" dirty="0" smtClean="0">
                  <a:solidFill>
                    <a:schemeClr val="bg1"/>
                  </a:solidFill>
                </a:rPr>
                <a:t>VS</a:t>
              </a:r>
              <a:r>
                <a:rPr lang="en-US" altLang="zh-TW" sz="3600" dirty="0" smtClean="0"/>
                <a:t> </a:t>
              </a:r>
              <a:r>
                <a:rPr lang="zh-TW" altLang="en-US" sz="3600" dirty="0" smtClean="0">
                  <a:ln>
                    <a:solidFill>
                      <a:schemeClr val="bg1"/>
                    </a:solidFill>
                  </a:ln>
                  <a:solidFill>
                    <a:srgbClr val="1B02B0"/>
                  </a:solidFill>
                </a:rPr>
                <a:t>探究競賽</a:t>
              </a:r>
              <a:endParaRPr lang="zh-CN" altLang="en-US" sz="3600" kern="0" dirty="0">
                <a:ln>
                  <a:solidFill>
                    <a:schemeClr val="bg1"/>
                  </a:solidFill>
                </a:ln>
                <a:solidFill>
                  <a:sysClr val="window" lastClr="FFFFFF"/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151784" y="3458739"/>
            <a:ext cx="6192688" cy="1486142"/>
            <a:chOff x="4151784" y="3458739"/>
            <a:chExt cx="6192688" cy="148614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6505057" y="1105466"/>
              <a:ext cx="1486142" cy="6192688"/>
            </a:xfrm>
            <a:prstGeom prst="rect">
              <a:avLst/>
            </a:prstGeom>
          </p:spPr>
        </p:pic>
        <p:sp>
          <p:nvSpPr>
            <p:cNvPr id="32" name="TextBox 20"/>
            <p:cNvSpPr txBox="1"/>
            <p:nvPr/>
          </p:nvSpPr>
          <p:spPr>
            <a:xfrm flipH="1">
              <a:off x="4583832" y="3978397"/>
              <a:ext cx="1512168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>
                <a:spcBef>
                  <a:spcPts val="600"/>
                </a:spcBef>
              </a:pPr>
              <a:r>
                <a:rPr lang="zh-TW" altLang="en-US" sz="2800" dirty="0" smtClean="0">
                  <a:latin typeface="+mj-ea"/>
                </a:rPr>
                <a:t>作品</a:t>
              </a:r>
              <a:endParaRPr lang="zh-TW" altLang="en-US" sz="2800" dirty="0">
                <a:latin typeface="+mj-ea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4151784" y="4949772"/>
            <a:ext cx="6192688" cy="1486142"/>
            <a:chOff x="4151784" y="4949772"/>
            <a:chExt cx="6192688" cy="148614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6505057" y="2596499"/>
              <a:ext cx="1486142" cy="6192688"/>
            </a:xfrm>
            <a:prstGeom prst="rect">
              <a:avLst/>
            </a:prstGeom>
          </p:spPr>
        </p:pic>
        <p:sp>
          <p:nvSpPr>
            <p:cNvPr id="33" name="TextBox 20"/>
            <p:cNvSpPr txBox="1"/>
            <p:nvPr/>
          </p:nvSpPr>
          <p:spPr>
            <a:xfrm flipH="1">
              <a:off x="4583832" y="5464539"/>
              <a:ext cx="1512168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>
                <a:spcBef>
                  <a:spcPts val="600"/>
                </a:spcBef>
              </a:pPr>
              <a:r>
                <a:rPr lang="zh-TW" altLang="en-US" sz="2800" dirty="0" smtClean="0">
                  <a:latin typeface="+mj-ea"/>
                </a:rPr>
                <a:t>獎狀</a:t>
              </a:r>
              <a:endParaRPr lang="zh-TW" altLang="en-US" sz="2800" dirty="0">
                <a:latin typeface="+mj-ea"/>
              </a:endParaRPr>
            </a:p>
          </p:txBody>
        </p:sp>
      </p:grpSp>
      <p:sp>
        <p:nvSpPr>
          <p:cNvPr id="37" name="TextBox 20"/>
          <p:cNvSpPr txBox="1"/>
          <p:nvPr/>
        </p:nvSpPr>
        <p:spPr>
          <a:xfrm flipH="1">
            <a:off x="3620547" y="7523709"/>
            <a:ext cx="151216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spcBef>
                <a:spcPts val="600"/>
              </a:spcBef>
            </a:pPr>
            <a:r>
              <a:rPr lang="zh-TW" altLang="en-US" sz="2800" dirty="0" smtClean="0">
                <a:latin typeface="+mj-ea"/>
              </a:rPr>
              <a:t>選</a:t>
            </a:r>
            <a:r>
              <a:rPr lang="zh-TW" altLang="en-US" sz="2800" dirty="0">
                <a:latin typeface="+mj-ea"/>
              </a:rPr>
              <a:t>手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6816080" y="3710084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en-US" altLang="zh-TW" sz="2800" b="1" dirty="0">
                <a:solidFill>
                  <a:srgbClr val="FF00FF"/>
                </a:solidFill>
                <a:latin typeface="+mj-ea"/>
                <a:ea typeface="+mj-ea"/>
              </a:rPr>
              <a:t>30</a:t>
            </a:r>
            <a:r>
              <a:rPr lang="zh-TW" altLang="en-US" sz="2800" b="1" dirty="0" smtClean="0">
                <a:solidFill>
                  <a:srgbClr val="FF00FF"/>
                </a:solidFill>
                <a:latin typeface="+mj-ea"/>
                <a:ea typeface="+mj-ea"/>
              </a:rPr>
              <a:t>頁以內報告</a:t>
            </a:r>
            <a:endParaRPr lang="en-US" altLang="zh-TW" sz="2800" b="1" dirty="0" smtClean="0">
              <a:solidFill>
                <a:srgbClr val="FF00FF"/>
              </a:solidFill>
              <a:latin typeface="+mj-ea"/>
              <a:ea typeface="+mj-ea"/>
            </a:endParaRPr>
          </a:p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rgbClr val="1B02B0"/>
                </a:solidFill>
                <a:latin typeface="+mj-ea"/>
                <a:ea typeface="+mj-ea"/>
              </a:rPr>
              <a:t>漫畫</a:t>
            </a:r>
            <a:r>
              <a:rPr lang="en-US" altLang="zh-TW" sz="2800" b="1" dirty="0" smtClean="0">
                <a:solidFill>
                  <a:srgbClr val="1B02B0"/>
                </a:solidFill>
                <a:latin typeface="+mj-ea"/>
                <a:ea typeface="+mj-ea"/>
              </a:rPr>
              <a:t>/</a:t>
            </a:r>
            <a:r>
              <a:rPr lang="zh-TW" altLang="en-US" sz="2800" b="1" dirty="0" smtClean="0">
                <a:solidFill>
                  <a:srgbClr val="1B02B0"/>
                </a:solidFill>
                <a:latin typeface="+mj-ea"/>
                <a:ea typeface="+mj-ea"/>
              </a:rPr>
              <a:t>報</a:t>
            </a:r>
            <a:r>
              <a:rPr lang="zh-TW" altLang="en-US" sz="2800" b="1" dirty="0">
                <a:solidFill>
                  <a:srgbClr val="1B02B0"/>
                </a:solidFill>
                <a:latin typeface="+mj-ea"/>
                <a:ea typeface="+mj-ea"/>
              </a:rPr>
              <a:t>告</a:t>
            </a:r>
            <a:r>
              <a:rPr lang="en-US" altLang="zh-TW" sz="2800" b="1" dirty="0" smtClean="0">
                <a:solidFill>
                  <a:srgbClr val="1B02B0"/>
                </a:solidFill>
                <a:latin typeface="+mj-ea"/>
                <a:ea typeface="+mj-ea"/>
              </a:rPr>
              <a:t>/</a:t>
            </a:r>
            <a:r>
              <a:rPr lang="zh-TW" altLang="en-US" sz="2800" b="1" dirty="0" smtClean="0">
                <a:solidFill>
                  <a:srgbClr val="1B02B0"/>
                </a:solidFill>
                <a:latin typeface="+mj-ea"/>
                <a:ea typeface="+mj-ea"/>
              </a:rPr>
              <a:t>影片</a:t>
            </a:r>
            <a:r>
              <a:rPr lang="en-US" altLang="zh-CN" sz="2800" b="1" dirty="0" smtClean="0">
                <a:solidFill>
                  <a:srgbClr val="1B02B0"/>
                </a:solidFill>
                <a:latin typeface="+mj-ea"/>
                <a:ea typeface="+mj-ea"/>
              </a:rPr>
              <a:t>  </a:t>
            </a:r>
            <a:endParaRPr lang="en-US" altLang="zh-CN" sz="2800" b="1" dirty="0">
              <a:solidFill>
                <a:srgbClr val="1B02B0"/>
              </a:solidFill>
              <a:latin typeface="+mj-ea"/>
              <a:ea typeface="+mj-ea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6845578" y="5196226"/>
            <a:ext cx="2808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FF00FF"/>
                </a:solidFill>
                <a:latin typeface="+mj-ea"/>
                <a:ea typeface="+mj-ea"/>
              </a:rPr>
              <a:t>教育部</a:t>
            </a:r>
            <a:endParaRPr lang="en-US" altLang="zh-TW" sz="2800" b="1" dirty="0" smtClean="0">
              <a:solidFill>
                <a:srgbClr val="FF00FF"/>
              </a:solidFill>
              <a:latin typeface="+mj-ea"/>
              <a:ea typeface="+mj-ea"/>
            </a:endParaRPr>
          </a:p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1B02B0"/>
                </a:solidFill>
                <a:latin typeface="+mj-ea"/>
                <a:ea typeface="+mj-ea"/>
              </a:rPr>
              <a:t>教育部國教署</a:t>
            </a:r>
            <a:r>
              <a:rPr lang="en-US" altLang="zh-CN" sz="28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ea"/>
                <a:ea typeface="+mj-ea"/>
                <a:cs typeface="Arial" pitchFamily="34" charset="0"/>
              </a:rPr>
              <a:t>  </a:t>
            </a:r>
            <a:endParaRPr lang="en-US" altLang="zh-CN" sz="28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+mj-ea"/>
              <a:ea typeface="+mj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3249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37004">
        <p15:prstTrans prst="pageCurlDouble"/>
      </p:transition>
    </mc:Choice>
    <mc:Fallback>
      <p:transition spd="slow" advTm="370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="" xmlns:a16="http://schemas.microsoft.com/office/drawing/2014/main" id="{5392CF15-FD32-445E-9A67-5FCB701C60BC}"/>
              </a:ext>
            </a:extLst>
          </p:cNvPr>
          <p:cNvSpPr/>
          <p:nvPr/>
        </p:nvSpPr>
        <p:spPr>
          <a:xfrm>
            <a:off x="1199456" y="2173799"/>
            <a:ext cx="3240000" cy="32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4A344922-FF3B-4AB9-A0F2-F4B3B7905511}"/>
              </a:ext>
            </a:extLst>
          </p:cNvPr>
          <p:cNvSpPr txBox="1"/>
          <p:nvPr/>
        </p:nvSpPr>
        <p:spPr>
          <a:xfrm>
            <a:off x="1575177" y="3091755"/>
            <a:ext cx="2488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</a:t>
            </a:r>
            <a:endParaRPr lang="en-US" altLang="zh-TW" sz="48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endParaRPr lang="zh-TW" altLang="en-US" sz="4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32675E94-C483-4FAB-BC1E-F0835109673F}"/>
              </a:ext>
            </a:extLst>
          </p:cNvPr>
          <p:cNvSpPr txBox="1"/>
          <p:nvPr/>
        </p:nvSpPr>
        <p:spPr>
          <a:xfrm>
            <a:off x="8113852" y="5303798"/>
            <a:ext cx="248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5474998" y="1720022"/>
            <a:ext cx="4661306" cy="4661306"/>
          </a:xfrm>
          <a:prstGeom prst="diamond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手繪多邊形 7"/>
          <p:cNvSpPr/>
          <p:nvPr/>
        </p:nvSpPr>
        <p:spPr>
          <a:xfrm>
            <a:off x="5917822" y="2162846"/>
            <a:ext cx="1817909" cy="1817909"/>
          </a:xfrm>
          <a:custGeom>
            <a:avLst/>
            <a:gdLst>
              <a:gd name="connsiteX0" fmla="*/ 0 w 1817909"/>
              <a:gd name="connsiteY0" fmla="*/ 302991 h 1817909"/>
              <a:gd name="connsiteX1" fmla="*/ 302991 w 1817909"/>
              <a:gd name="connsiteY1" fmla="*/ 0 h 1817909"/>
              <a:gd name="connsiteX2" fmla="*/ 1514918 w 1817909"/>
              <a:gd name="connsiteY2" fmla="*/ 0 h 1817909"/>
              <a:gd name="connsiteX3" fmla="*/ 1817909 w 1817909"/>
              <a:gd name="connsiteY3" fmla="*/ 302991 h 1817909"/>
              <a:gd name="connsiteX4" fmla="*/ 1817909 w 1817909"/>
              <a:gd name="connsiteY4" fmla="*/ 1514918 h 1817909"/>
              <a:gd name="connsiteX5" fmla="*/ 1514918 w 1817909"/>
              <a:gd name="connsiteY5" fmla="*/ 1817909 h 1817909"/>
              <a:gd name="connsiteX6" fmla="*/ 302991 w 1817909"/>
              <a:gd name="connsiteY6" fmla="*/ 1817909 h 1817909"/>
              <a:gd name="connsiteX7" fmla="*/ 0 w 1817909"/>
              <a:gd name="connsiteY7" fmla="*/ 1514918 h 1817909"/>
              <a:gd name="connsiteX8" fmla="*/ 0 w 1817909"/>
              <a:gd name="connsiteY8" fmla="*/ 302991 h 18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909" h="1817909">
                <a:moveTo>
                  <a:pt x="0" y="302991"/>
                </a:moveTo>
                <a:cubicBezTo>
                  <a:pt x="0" y="135654"/>
                  <a:pt x="135654" y="0"/>
                  <a:pt x="302991" y="0"/>
                </a:cubicBezTo>
                <a:lnTo>
                  <a:pt x="1514918" y="0"/>
                </a:lnTo>
                <a:cubicBezTo>
                  <a:pt x="1682255" y="0"/>
                  <a:pt x="1817909" y="135654"/>
                  <a:pt x="1817909" y="302991"/>
                </a:cubicBezTo>
                <a:lnTo>
                  <a:pt x="1817909" y="1514918"/>
                </a:lnTo>
                <a:cubicBezTo>
                  <a:pt x="1817909" y="1682255"/>
                  <a:pt x="1682255" y="1817909"/>
                  <a:pt x="1514918" y="1817909"/>
                </a:cubicBezTo>
                <a:lnTo>
                  <a:pt x="302991" y="1817909"/>
                </a:lnTo>
                <a:cubicBezTo>
                  <a:pt x="135654" y="1817909"/>
                  <a:pt x="0" y="1682255"/>
                  <a:pt x="0" y="1514918"/>
                </a:cubicBezTo>
                <a:lnTo>
                  <a:pt x="0" y="3029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43" tIns="241143" rIns="241143" bIns="241143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辦理單位</a:t>
            </a:r>
            <a:endParaRPr lang="zh-TW" altLang="en-US" sz="4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7875570" y="2162846"/>
            <a:ext cx="1817909" cy="1817909"/>
          </a:xfrm>
          <a:custGeom>
            <a:avLst/>
            <a:gdLst>
              <a:gd name="connsiteX0" fmla="*/ 0 w 1817909"/>
              <a:gd name="connsiteY0" fmla="*/ 302991 h 1817909"/>
              <a:gd name="connsiteX1" fmla="*/ 302991 w 1817909"/>
              <a:gd name="connsiteY1" fmla="*/ 0 h 1817909"/>
              <a:gd name="connsiteX2" fmla="*/ 1514918 w 1817909"/>
              <a:gd name="connsiteY2" fmla="*/ 0 h 1817909"/>
              <a:gd name="connsiteX3" fmla="*/ 1817909 w 1817909"/>
              <a:gd name="connsiteY3" fmla="*/ 302991 h 1817909"/>
              <a:gd name="connsiteX4" fmla="*/ 1817909 w 1817909"/>
              <a:gd name="connsiteY4" fmla="*/ 1514918 h 1817909"/>
              <a:gd name="connsiteX5" fmla="*/ 1514918 w 1817909"/>
              <a:gd name="connsiteY5" fmla="*/ 1817909 h 1817909"/>
              <a:gd name="connsiteX6" fmla="*/ 302991 w 1817909"/>
              <a:gd name="connsiteY6" fmla="*/ 1817909 h 1817909"/>
              <a:gd name="connsiteX7" fmla="*/ 0 w 1817909"/>
              <a:gd name="connsiteY7" fmla="*/ 1514918 h 1817909"/>
              <a:gd name="connsiteX8" fmla="*/ 0 w 1817909"/>
              <a:gd name="connsiteY8" fmla="*/ 302991 h 18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909" h="1817909">
                <a:moveTo>
                  <a:pt x="0" y="302991"/>
                </a:moveTo>
                <a:cubicBezTo>
                  <a:pt x="0" y="135654"/>
                  <a:pt x="135654" y="0"/>
                  <a:pt x="302991" y="0"/>
                </a:cubicBezTo>
                <a:lnTo>
                  <a:pt x="1514918" y="0"/>
                </a:lnTo>
                <a:cubicBezTo>
                  <a:pt x="1682255" y="0"/>
                  <a:pt x="1817909" y="135654"/>
                  <a:pt x="1817909" y="302991"/>
                </a:cubicBezTo>
                <a:lnTo>
                  <a:pt x="1817909" y="1514918"/>
                </a:lnTo>
                <a:cubicBezTo>
                  <a:pt x="1817909" y="1682255"/>
                  <a:pt x="1682255" y="1817909"/>
                  <a:pt x="1514918" y="1817909"/>
                </a:cubicBezTo>
                <a:lnTo>
                  <a:pt x="302991" y="1817909"/>
                </a:lnTo>
                <a:cubicBezTo>
                  <a:pt x="135654" y="1817909"/>
                  <a:pt x="0" y="1682255"/>
                  <a:pt x="0" y="1514918"/>
                </a:cubicBezTo>
                <a:lnTo>
                  <a:pt x="0" y="3029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43" tIns="241143" rIns="241143" bIns="241143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競賽方式</a:t>
            </a:r>
            <a:endParaRPr lang="zh-TW" altLang="en-US" sz="4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5917822" y="4120594"/>
            <a:ext cx="1817909" cy="1817909"/>
          </a:xfrm>
          <a:custGeom>
            <a:avLst/>
            <a:gdLst>
              <a:gd name="connsiteX0" fmla="*/ 0 w 1817909"/>
              <a:gd name="connsiteY0" fmla="*/ 302991 h 1817909"/>
              <a:gd name="connsiteX1" fmla="*/ 302991 w 1817909"/>
              <a:gd name="connsiteY1" fmla="*/ 0 h 1817909"/>
              <a:gd name="connsiteX2" fmla="*/ 1514918 w 1817909"/>
              <a:gd name="connsiteY2" fmla="*/ 0 h 1817909"/>
              <a:gd name="connsiteX3" fmla="*/ 1817909 w 1817909"/>
              <a:gd name="connsiteY3" fmla="*/ 302991 h 1817909"/>
              <a:gd name="connsiteX4" fmla="*/ 1817909 w 1817909"/>
              <a:gd name="connsiteY4" fmla="*/ 1514918 h 1817909"/>
              <a:gd name="connsiteX5" fmla="*/ 1514918 w 1817909"/>
              <a:gd name="connsiteY5" fmla="*/ 1817909 h 1817909"/>
              <a:gd name="connsiteX6" fmla="*/ 302991 w 1817909"/>
              <a:gd name="connsiteY6" fmla="*/ 1817909 h 1817909"/>
              <a:gd name="connsiteX7" fmla="*/ 0 w 1817909"/>
              <a:gd name="connsiteY7" fmla="*/ 1514918 h 1817909"/>
              <a:gd name="connsiteX8" fmla="*/ 0 w 1817909"/>
              <a:gd name="connsiteY8" fmla="*/ 302991 h 18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909" h="1817909">
                <a:moveTo>
                  <a:pt x="0" y="302991"/>
                </a:moveTo>
                <a:cubicBezTo>
                  <a:pt x="0" y="135654"/>
                  <a:pt x="135654" y="0"/>
                  <a:pt x="302991" y="0"/>
                </a:cubicBezTo>
                <a:lnTo>
                  <a:pt x="1514918" y="0"/>
                </a:lnTo>
                <a:cubicBezTo>
                  <a:pt x="1682255" y="0"/>
                  <a:pt x="1817909" y="135654"/>
                  <a:pt x="1817909" y="302991"/>
                </a:cubicBezTo>
                <a:lnTo>
                  <a:pt x="1817909" y="1514918"/>
                </a:lnTo>
                <a:cubicBezTo>
                  <a:pt x="1817909" y="1682255"/>
                  <a:pt x="1682255" y="1817909"/>
                  <a:pt x="1514918" y="1817909"/>
                </a:cubicBezTo>
                <a:lnTo>
                  <a:pt x="302991" y="1817909"/>
                </a:lnTo>
                <a:cubicBezTo>
                  <a:pt x="135654" y="1817909"/>
                  <a:pt x="0" y="1682255"/>
                  <a:pt x="0" y="1514918"/>
                </a:cubicBezTo>
                <a:lnTo>
                  <a:pt x="0" y="3029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43" tIns="241143" rIns="241143" bIns="241143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競賽時程</a:t>
            </a:r>
            <a:endParaRPr lang="zh-TW" altLang="en-US" sz="4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7875570" y="4120594"/>
            <a:ext cx="1817909" cy="1817909"/>
          </a:xfrm>
          <a:custGeom>
            <a:avLst/>
            <a:gdLst>
              <a:gd name="connsiteX0" fmla="*/ 0 w 1817909"/>
              <a:gd name="connsiteY0" fmla="*/ 302991 h 1817909"/>
              <a:gd name="connsiteX1" fmla="*/ 302991 w 1817909"/>
              <a:gd name="connsiteY1" fmla="*/ 0 h 1817909"/>
              <a:gd name="connsiteX2" fmla="*/ 1514918 w 1817909"/>
              <a:gd name="connsiteY2" fmla="*/ 0 h 1817909"/>
              <a:gd name="connsiteX3" fmla="*/ 1817909 w 1817909"/>
              <a:gd name="connsiteY3" fmla="*/ 302991 h 1817909"/>
              <a:gd name="connsiteX4" fmla="*/ 1817909 w 1817909"/>
              <a:gd name="connsiteY4" fmla="*/ 1514918 h 1817909"/>
              <a:gd name="connsiteX5" fmla="*/ 1514918 w 1817909"/>
              <a:gd name="connsiteY5" fmla="*/ 1817909 h 1817909"/>
              <a:gd name="connsiteX6" fmla="*/ 302991 w 1817909"/>
              <a:gd name="connsiteY6" fmla="*/ 1817909 h 1817909"/>
              <a:gd name="connsiteX7" fmla="*/ 0 w 1817909"/>
              <a:gd name="connsiteY7" fmla="*/ 1514918 h 1817909"/>
              <a:gd name="connsiteX8" fmla="*/ 0 w 1817909"/>
              <a:gd name="connsiteY8" fmla="*/ 302991 h 18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909" h="1817909">
                <a:moveTo>
                  <a:pt x="0" y="302991"/>
                </a:moveTo>
                <a:cubicBezTo>
                  <a:pt x="0" y="135654"/>
                  <a:pt x="135654" y="0"/>
                  <a:pt x="302991" y="0"/>
                </a:cubicBezTo>
                <a:lnTo>
                  <a:pt x="1514918" y="0"/>
                </a:lnTo>
                <a:cubicBezTo>
                  <a:pt x="1682255" y="0"/>
                  <a:pt x="1817909" y="135654"/>
                  <a:pt x="1817909" y="302991"/>
                </a:cubicBezTo>
                <a:lnTo>
                  <a:pt x="1817909" y="1514918"/>
                </a:lnTo>
                <a:cubicBezTo>
                  <a:pt x="1817909" y="1682255"/>
                  <a:pt x="1682255" y="1817909"/>
                  <a:pt x="1514918" y="1817909"/>
                </a:cubicBezTo>
                <a:lnTo>
                  <a:pt x="302991" y="1817909"/>
                </a:lnTo>
                <a:cubicBezTo>
                  <a:pt x="135654" y="1817909"/>
                  <a:pt x="0" y="1682255"/>
                  <a:pt x="0" y="1514918"/>
                </a:cubicBezTo>
                <a:lnTo>
                  <a:pt x="0" y="3029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43" tIns="241143" rIns="241143" bIns="241143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競賽文宣</a:t>
            </a:r>
            <a:endParaRPr lang="zh-TW" altLang="en-US" sz="4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7ACCB19-757C-4BD1-9DE2-8E8A8B044CB6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22DC6505-1EE2-4FA0-BDC8-4B09BB75FDA4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全國科學探究競賽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7312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7806">
        <p15:prstTrans prst="pageCurlDouble"/>
      </p:transition>
    </mc:Choice>
    <mc:Fallback>
      <p:transition spd="slow" advTm="78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83DCE65-9349-4EB9-9E4C-53F1F331063A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6229CD68-61CD-4D11-843E-17F1F2B2392E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辦理單位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1229226" y="2408182"/>
            <a:ext cx="2919736" cy="3901138"/>
          </a:xfrm>
          <a:custGeom>
            <a:avLst/>
            <a:gdLst>
              <a:gd name="connsiteX0" fmla="*/ 0 w 2914650"/>
              <a:gd name="connsiteY0" fmla="*/ 0 h 3674612"/>
              <a:gd name="connsiteX1" fmla="*/ 2914650 w 2914650"/>
              <a:gd name="connsiteY1" fmla="*/ 0 h 3674612"/>
              <a:gd name="connsiteX2" fmla="*/ 2914650 w 2914650"/>
              <a:gd name="connsiteY2" fmla="*/ 3674612 h 3674612"/>
              <a:gd name="connsiteX3" fmla="*/ 0 w 2914650"/>
              <a:gd name="connsiteY3" fmla="*/ 3674612 h 3674612"/>
              <a:gd name="connsiteX4" fmla="*/ 0 w 2914650"/>
              <a:gd name="connsiteY4" fmla="*/ 0 h 367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4650" h="3674612">
                <a:moveTo>
                  <a:pt x="0" y="0"/>
                </a:moveTo>
                <a:lnTo>
                  <a:pt x="2914650" y="0"/>
                </a:lnTo>
                <a:lnTo>
                  <a:pt x="2914650" y="3674612"/>
                </a:lnTo>
                <a:lnTo>
                  <a:pt x="0" y="36746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2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endParaRPr lang="zh-TW" sz="26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2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科技部</a:t>
            </a:r>
            <a:endParaRPr lang="zh-TW" sz="26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4497072" y="2415822"/>
            <a:ext cx="3849808" cy="3893498"/>
          </a:xfrm>
          <a:custGeom>
            <a:avLst/>
            <a:gdLst>
              <a:gd name="connsiteX0" fmla="*/ 0 w 3700701"/>
              <a:gd name="connsiteY0" fmla="*/ 0 h 3674612"/>
              <a:gd name="connsiteX1" fmla="*/ 3700701 w 3700701"/>
              <a:gd name="connsiteY1" fmla="*/ 0 h 3674612"/>
              <a:gd name="connsiteX2" fmla="*/ 3700701 w 3700701"/>
              <a:gd name="connsiteY2" fmla="*/ 3674612 h 3674612"/>
              <a:gd name="connsiteX3" fmla="*/ 0 w 3700701"/>
              <a:gd name="connsiteY3" fmla="*/ 3674612 h 3674612"/>
              <a:gd name="connsiteX4" fmla="*/ 0 w 3700701"/>
              <a:gd name="connsiteY4" fmla="*/ 0 h 367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701" h="3674612">
                <a:moveTo>
                  <a:pt x="0" y="0"/>
                </a:moveTo>
                <a:lnTo>
                  <a:pt x="3700701" y="0"/>
                </a:lnTo>
                <a:lnTo>
                  <a:pt x="3700701" y="3674612"/>
                </a:lnTo>
                <a:lnTo>
                  <a:pt x="0" y="36746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•"/>
            </a:pPr>
            <a:r>
              <a:rPr lang="zh-TW" sz="24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國家高速網路與計算中心</a:t>
            </a:r>
            <a:endPara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•"/>
            </a:pPr>
            <a:r>
              <a:rPr lang="zh-TW" sz="24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國立自然科學博物館</a:t>
            </a:r>
            <a:endPara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•"/>
            </a:pPr>
            <a:r>
              <a:rPr lang="zh-TW" sz="24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國立海洋生物博物館</a:t>
            </a:r>
            <a:endPara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•"/>
            </a:pPr>
            <a:r>
              <a:rPr lang="zh-TW" sz="24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國立海洋科技博物館</a:t>
            </a:r>
            <a:endPara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•"/>
            </a:pPr>
            <a:r>
              <a:rPr lang="zh-TW" sz="24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國立臺灣科學教育館</a:t>
            </a:r>
            <a:endPara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•"/>
            </a:pPr>
            <a:r>
              <a:rPr lang="zh-TW" sz="24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國立科學工藝博物館</a:t>
            </a:r>
            <a:endPara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•"/>
            </a:pPr>
            <a:r>
              <a:rPr lang="zh-TW" sz="24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高雄市政府教育局</a:t>
            </a:r>
            <a:endPara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222661" y="1497228"/>
            <a:ext cx="10356277" cy="798530"/>
            <a:chOff x="1222661" y="1497228"/>
            <a:chExt cx="10356277" cy="798530"/>
          </a:xfrm>
        </p:grpSpPr>
        <p:sp>
          <p:nvSpPr>
            <p:cNvPr id="7" name="手繪多邊形 6"/>
            <p:cNvSpPr/>
            <p:nvPr/>
          </p:nvSpPr>
          <p:spPr>
            <a:xfrm>
              <a:off x="1222661" y="1497228"/>
              <a:ext cx="2914650" cy="798530"/>
            </a:xfrm>
            <a:custGeom>
              <a:avLst/>
              <a:gdLst>
                <a:gd name="connsiteX0" fmla="*/ 0 w 2914650"/>
                <a:gd name="connsiteY0" fmla="*/ 0 h 798530"/>
                <a:gd name="connsiteX1" fmla="*/ 2914650 w 2914650"/>
                <a:gd name="connsiteY1" fmla="*/ 0 h 798530"/>
                <a:gd name="connsiteX2" fmla="*/ 2914650 w 2914650"/>
                <a:gd name="connsiteY2" fmla="*/ 798530 h 798530"/>
                <a:gd name="connsiteX3" fmla="*/ 0 w 2914650"/>
                <a:gd name="connsiteY3" fmla="*/ 798530 h 798530"/>
                <a:gd name="connsiteX4" fmla="*/ 0 w 2914650"/>
                <a:gd name="connsiteY4" fmla="*/ 0 h 79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650" h="798530">
                  <a:moveTo>
                    <a:pt x="0" y="0"/>
                  </a:moveTo>
                  <a:lnTo>
                    <a:pt x="2914650" y="0"/>
                  </a:lnTo>
                  <a:lnTo>
                    <a:pt x="2914650" y="798530"/>
                  </a:lnTo>
                  <a:lnTo>
                    <a:pt x="0" y="7985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指導單位</a:t>
              </a:r>
              <a:endParaRPr lang="zh-TW" altLang="en-US" sz="32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4491986" y="1497228"/>
              <a:ext cx="3854894" cy="798530"/>
            </a:xfrm>
            <a:custGeom>
              <a:avLst/>
              <a:gdLst>
                <a:gd name="connsiteX0" fmla="*/ 0 w 3710874"/>
                <a:gd name="connsiteY0" fmla="*/ 0 h 798530"/>
                <a:gd name="connsiteX1" fmla="*/ 3710874 w 3710874"/>
                <a:gd name="connsiteY1" fmla="*/ 0 h 798530"/>
                <a:gd name="connsiteX2" fmla="*/ 3710874 w 3710874"/>
                <a:gd name="connsiteY2" fmla="*/ 798530 h 798530"/>
                <a:gd name="connsiteX3" fmla="*/ 0 w 3710874"/>
                <a:gd name="connsiteY3" fmla="*/ 798530 h 798530"/>
                <a:gd name="connsiteX4" fmla="*/ 0 w 3710874"/>
                <a:gd name="connsiteY4" fmla="*/ 0 h 79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0874" h="798530">
                  <a:moveTo>
                    <a:pt x="0" y="0"/>
                  </a:moveTo>
                  <a:lnTo>
                    <a:pt x="3710874" y="0"/>
                  </a:lnTo>
                  <a:lnTo>
                    <a:pt x="3710874" y="798530"/>
                  </a:lnTo>
                  <a:lnTo>
                    <a:pt x="0" y="7985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主辦單位</a:t>
              </a:r>
              <a:endParaRPr lang="zh-TW" altLang="en-US" sz="3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8664288" y="1497228"/>
              <a:ext cx="2914650" cy="798530"/>
            </a:xfrm>
            <a:custGeom>
              <a:avLst/>
              <a:gdLst>
                <a:gd name="connsiteX0" fmla="*/ 0 w 2914650"/>
                <a:gd name="connsiteY0" fmla="*/ 0 h 798530"/>
                <a:gd name="connsiteX1" fmla="*/ 2914650 w 2914650"/>
                <a:gd name="connsiteY1" fmla="*/ 0 h 798530"/>
                <a:gd name="connsiteX2" fmla="*/ 2914650 w 2914650"/>
                <a:gd name="connsiteY2" fmla="*/ 798530 h 798530"/>
                <a:gd name="connsiteX3" fmla="*/ 0 w 2914650"/>
                <a:gd name="connsiteY3" fmla="*/ 798530 h 798530"/>
                <a:gd name="connsiteX4" fmla="*/ 0 w 2914650"/>
                <a:gd name="connsiteY4" fmla="*/ 0 h 79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650" h="798530">
                  <a:moveTo>
                    <a:pt x="0" y="0"/>
                  </a:moveTo>
                  <a:lnTo>
                    <a:pt x="2914650" y="0"/>
                  </a:lnTo>
                  <a:lnTo>
                    <a:pt x="2914650" y="798530"/>
                  </a:lnTo>
                  <a:lnTo>
                    <a:pt x="0" y="7985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承辦單位</a:t>
              </a:r>
              <a:endParaRPr lang="zh-TW" altLang="en-US" sz="32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手繪多邊形 11"/>
          <p:cNvSpPr/>
          <p:nvPr/>
        </p:nvSpPr>
        <p:spPr>
          <a:xfrm>
            <a:off x="8694990" y="2415822"/>
            <a:ext cx="3017634" cy="3893498"/>
          </a:xfrm>
          <a:custGeom>
            <a:avLst/>
            <a:gdLst>
              <a:gd name="connsiteX0" fmla="*/ 0 w 2914650"/>
              <a:gd name="connsiteY0" fmla="*/ 0 h 3674612"/>
              <a:gd name="connsiteX1" fmla="*/ 2914650 w 2914650"/>
              <a:gd name="connsiteY1" fmla="*/ 0 h 3674612"/>
              <a:gd name="connsiteX2" fmla="*/ 2914650 w 2914650"/>
              <a:gd name="connsiteY2" fmla="*/ 3674612 h 3674612"/>
              <a:gd name="connsiteX3" fmla="*/ 0 w 2914650"/>
              <a:gd name="connsiteY3" fmla="*/ 3674612 h 3674612"/>
              <a:gd name="connsiteX4" fmla="*/ 0 w 2914650"/>
              <a:gd name="connsiteY4" fmla="*/ 0 h 367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4650" h="3674612">
                <a:moveTo>
                  <a:pt x="0" y="0"/>
                </a:moveTo>
                <a:lnTo>
                  <a:pt x="2914650" y="0"/>
                </a:lnTo>
                <a:lnTo>
                  <a:pt x="2914650" y="3674612"/>
                </a:lnTo>
                <a:lnTo>
                  <a:pt x="0" y="36746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346" tIns="101346" rIns="135128" bIns="152019" numCol="1" spcCol="1270" anchor="t" anchorCtr="0">
            <a:noAutofit/>
          </a:bodyPr>
          <a:lstStyle/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24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sz="24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endPara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1" indent="-171450" algn="l" defTabSz="8445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24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屏東大學</a:t>
            </a:r>
            <a:endParaRPr 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0328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2665">
        <p15:prstTrans prst="pageCurlDouble"/>
      </p:transition>
    </mc:Choice>
    <mc:Fallback>
      <p:transition spd="slow" advTm="126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83DCE65-9349-4EB9-9E4C-53F1F331063A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en-US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endParaRPr lang="zh-TW" altLang="en-US" sz="4800" dirty="0"/>
          </a:p>
        </p:txBody>
      </p:sp>
      <p:grpSp>
        <p:nvGrpSpPr>
          <p:cNvPr id="28" name="群組 27"/>
          <p:cNvGrpSpPr/>
          <p:nvPr/>
        </p:nvGrpSpPr>
        <p:grpSpPr>
          <a:xfrm>
            <a:off x="700200" y="1747619"/>
            <a:ext cx="1699742" cy="3789040"/>
            <a:chOff x="1219328" y="1447800"/>
            <a:chExt cx="1706206" cy="4572000"/>
          </a:xfrm>
        </p:grpSpPr>
        <p:sp>
          <p:nvSpPr>
            <p:cNvPr id="29" name="手繪多邊形 28"/>
            <p:cNvSpPr/>
            <p:nvPr/>
          </p:nvSpPr>
          <p:spPr>
            <a:xfrm>
              <a:off x="1219328" y="1447800"/>
              <a:ext cx="1706206" cy="4572000"/>
            </a:xfrm>
            <a:custGeom>
              <a:avLst/>
              <a:gdLst>
                <a:gd name="connsiteX0" fmla="*/ 0 w 1706206"/>
                <a:gd name="connsiteY0" fmla="*/ 170621 h 4572000"/>
                <a:gd name="connsiteX1" fmla="*/ 170621 w 1706206"/>
                <a:gd name="connsiteY1" fmla="*/ 0 h 4572000"/>
                <a:gd name="connsiteX2" fmla="*/ 1535585 w 1706206"/>
                <a:gd name="connsiteY2" fmla="*/ 0 h 4572000"/>
                <a:gd name="connsiteX3" fmla="*/ 1706206 w 1706206"/>
                <a:gd name="connsiteY3" fmla="*/ 170621 h 4572000"/>
                <a:gd name="connsiteX4" fmla="*/ 1706206 w 1706206"/>
                <a:gd name="connsiteY4" fmla="*/ 4401379 h 4572000"/>
                <a:gd name="connsiteX5" fmla="*/ 1535585 w 1706206"/>
                <a:gd name="connsiteY5" fmla="*/ 4572000 h 4572000"/>
                <a:gd name="connsiteX6" fmla="*/ 170621 w 1706206"/>
                <a:gd name="connsiteY6" fmla="*/ 4572000 h 4572000"/>
                <a:gd name="connsiteX7" fmla="*/ 0 w 1706206"/>
                <a:gd name="connsiteY7" fmla="*/ 4401379 h 4572000"/>
                <a:gd name="connsiteX8" fmla="*/ 0 w 1706206"/>
                <a:gd name="connsiteY8" fmla="*/ 17062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6206" h="4572000">
                  <a:moveTo>
                    <a:pt x="0" y="170621"/>
                  </a:moveTo>
                  <a:cubicBezTo>
                    <a:pt x="0" y="76390"/>
                    <a:pt x="76390" y="0"/>
                    <a:pt x="170621" y="0"/>
                  </a:cubicBezTo>
                  <a:lnTo>
                    <a:pt x="1535585" y="0"/>
                  </a:lnTo>
                  <a:cubicBezTo>
                    <a:pt x="1629816" y="0"/>
                    <a:pt x="1706206" y="76390"/>
                    <a:pt x="1706206" y="170621"/>
                  </a:cubicBezTo>
                  <a:lnTo>
                    <a:pt x="1706206" y="4401379"/>
                  </a:lnTo>
                  <a:cubicBezTo>
                    <a:pt x="1706206" y="4495610"/>
                    <a:pt x="1629816" y="4572000"/>
                    <a:pt x="1535585" y="4572000"/>
                  </a:cubicBezTo>
                  <a:lnTo>
                    <a:pt x="170621" y="4572000"/>
                  </a:lnTo>
                  <a:cubicBezTo>
                    <a:pt x="76390" y="4572000"/>
                    <a:pt x="0" y="4495610"/>
                    <a:pt x="0" y="4401379"/>
                  </a:cubicBezTo>
                  <a:lnTo>
                    <a:pt x="0" y="17062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456944" rIns="85344" bIns="771144" numCol="1" spcCol="1270" anchor="t" anchorCtr="1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25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國小組</a:t>
              </a:r>
              <a:endParaRPr lang="zh-TW" altLang="en-US" sz="1425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28588" lvl="1" indent="-128588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頁漫畫</a:t>
              </a:r>
              <a:r>
                <a:rPr lang="en-US" altLang="zh-TW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28588" lvl="1" indent="-128588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2-4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85725" lvl="1" indent="-85725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1125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1311193" y="1722120"/>
              <a:ext cx="1522476" cy="1522476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1" name="群組 30"/>
          <p:cNvGrpSpPr/>
          <p:nvPr/>
        </p:nvGrpSpPr>
        <p:grpSpPr>
          <a:xfrm>
            <a:off x="2450933" y="1747619"/>
            <a:ext cx="1699742" cy="3789040"/>
            <a:chOff x="2976720" y="1447800"/>
            <a:chExt cx="1706206" cy="4572000"/>
          </a:xfrm>
        </p:grpSpPr>
        <p:sp>
          <p:nvSpPr>
            <p:cNvPr id="32" name="手繪多邊形 31"/>
            <p:cNvSpPr/>
            <p:nvPr/>
          </p:nvSpPr>
          <p:spPr>
            <a:xfrm>
              <a:off x="2976720" y="1447800"/>
              <a:ext cx="1706206" cy="4572000"/>
            </a:xfrm>
            <a:custGeom>
              <a:avLst/>
              <a:gdLst>
                <a:gd name="connsiteX0" fmla="*/ 0 w 1706206"/>
                <a:gd name="connsiteY0" fmla="*/ 170621 h 4572000"/>
                <a:gd name="connsiteX1" fmla="*/ 170621 w 1706206"/>
                <a:gd name="connsiteY1" fmla="*/ 0 h 4572000"/>
                <a:gd name="connsiteX2" fmla="*/ 1535585 w 1706206"/>
                <a:gd name="connsiteY2" fmla="*/ 0 h 4572000"/>
                <a:gd name="connsiteX3" fmla="*/ 1706206 w 1706206"/>
                <a:gd name="connsiteY3" fmla="*/ 170621 h 4572000"/>
                <a:gd name="connsiteX4" fmla="*/ 1706206 w 1706206"/>
                <a:gd name="connsiteY4" fmla="*/ 4401379 h 4572000"/>
                <a:gd name="connsiteX5" fmla="*/ 1535585 w 1706206"/>
                <a:gd name="connsiteY5" fmla="*/ 4572000 h 4572000"/>
                <a:gd name="connsiteX6" fmla="*/ 170621 w 1706206"/>
                <a:gd name="connsiteY6" fmla="*/ 4572000 h 4572000"/>
                <a:gd name="connsiteX7" fmla="*/ 0 w 1706206"/>
                <a:gd name="connsiteY7" fmla="*/ 4401379 h 4572000"/>
                <a:gd name="connsiteX8" fmla="*/ 0 w 1706206"/>
                <a:gd name="connsiteY8" fmla="*/ 17062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6206" h="4572000">
                  <a:moveTo>
                    <a:pt x="0" y="170621"/>
                  </a:moveTo>
                  <a:cubicBezTo>
                    <a:pt x="0" y="76390"/>
                    <a:pt x="76390" y="0"/>
                    <a:pt x="170621" y="0"/>
                  </a:cubicBezTo>
                  <a:lnTo>
                    <a:pt x="1535585" y="0"/>
                  </a:lnTo>
                  <a:cubicBezTo>
                    <a:pt x="1629816" y="0"/>
                    <a:pt x="1706206" y="76390"/>
                    <a:pt x="1706206" y="170621"/>
                  </a:cubicBezTo>
                  <a:lnTo>
                    <a:pt x="1706206" y="4401379"/>
                  </a:lnTo>
                  <a:cubicBezTo>
                    <a:pt x="1706206" y="4495610"/>
                    <a:pt x="1629816" y="4572000"/>
                    <a:pt x="1535585" y="4572000"/>
                  </a:cubicBezTo>
                  <a:lnTo>
                    <a:pt x="170621" y="4572000"/>
                  </a:lnTo>
                  <a:cubicBezTo>
                    <a:pt x="76390" y="4572000"/>
                    <a:pt x="0" y="4495610"/>
                    <a:pt x="0" y="4401379"/>
                  </a:cubicBezTo>
                  <a:lnTo>
                    <a:pt x="0" y="17062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478280" rIns="106680" bIns="792480" numCol="1" spcCol="1270" anchor="t" anchorCtr="1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國中組</a:t>
              </a:r>
              <a:endPara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28588" lvl="1" indent="-128588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頁報告</a:t>
              </a:r>
              <a:r>
                <a:rPr 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28588" lvl="1" indent="-128588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2-4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85725" lvl="1" indent="-85725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1125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3068585" y="1722120"/>
              <a:ext cx="1522476" cy="1522476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8000" b="-38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4" name="群組 33"/>
          <p:cNvGrpSpPr/>
          <p:nvPr/>
        </p:nvGrpSpPr>
        <p:grpSpPr>
          <a:xfrm>
            <a:off x="7694103" y="1747619"/>
            <a:ext cx="1699742" cy="3789040"/>
            <a:chOff x="6491505" y="1447800"/>
            <a:chExt cx="1706206" cy="4572000"/>
          </a:xfrm>
        </p:grpSpPr>
        <p:sp>
          <p:nvSpPr>
            <p:cNvPr id="35" name="手繪多邊形 34"/>
            <p:cNvSpPr/>
            <p:nvPr/>
          </p:nvSpPr>
          <p:spPr>
            <a:xfrm>
              <a:off x="6491505" y="1447800"/>
              <a:ext cx="1706206" cy="4572000"/>
            </a:xfrm>
            <a:custGeom>
              <a:avLst/>
              <a:gdLst>
                <a:gd name="connsiteX0" fmla="*/ 0 w 1706206"/>
                <a:gd name="connsiteY0" fmla="*/ 170621 h 4572000"/>
                <a:gd name="connsiteX1" fmla="*/ 170621 w 1706206"/>
                <a:gd name="connsiteY1" fmla="*/ 0 h 4572000"/>
                <a:gd name="connsiteX2" fmla="*/ 1535585 w 1706206"/>
                <a:gd name="connsiteY2" fmla="*/ 0 h 4572000"/>
                <a:gd name="connsiteX3" fmla="*/ 1706206 w 1706206"/>
                <a:gd name="connsiteY3" fmla="*/ 170621 h 4572000"/>
                <a:gd name="connsiteX4" fmla="*/ 1706206 w 1706206"/>
                <a:gd name="connsiteY4" fmla="*/ 4401379 h 4572000"/>
                <a:gd name="connsiteX5" fmla="*/ 1535585 w 1706206"/>
                <a:gd name="connsiteY5" fmla="*/ 4572000 h 4572000"/>
                <a:gd name="connsiteX6" fmla="*/ 170621 w 1706206"/>
                <a:gd name="connsiteY6" fmla="*/ 4572000 h 4572000"/>
                <a:gd name="connsiteX7" fmla="*/ 0 w 1706206"/>
                <a:gd name="connsiteY7" fmla="*/ 4401379 h 4572000"/>
                <a:gd name="connsiteX8" fmla="*/ 0 w 1706206"/>
                <a:gd name="connsiteY8" fmla="*/ 17062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6206" h="4572000">
                  <a:moveTo>
                    <a:pt x="0" y="170621"/>
                  </a:moveTo>
                  <a:cubicBezTo>
                    <a:pt x="0" y="76390"/>
                    <a:pt x="76390" y="0"/>
                    <a:pt x="170621" y="0"/>
                  </a:cubicBezTo>
                  <a:lnTo>
                    <a:pt x="1535585" y="0"/>
                  </a:lnTo>
                  <a:cubicBezTo>
                    <a:pt x="1629816" y="0"/>
                    <a:pt x="1706206" y="76390"/>
                    <a:pt x="1706206" y="170621"/>
                  </a:cubicBezTo>
                  <a:lnTo>
                    <a:pt x="1706206" y="4401379"/>
                  </a:lnTo>
                  <a:cubicBezTo>
                    <a:pt x="1706206" y="4495610"/>
                    <a:pt x="1629816" y="4572000"/>
                    <a:pt x="1535585" y="4572000"/>
                  </a:cubicBezTo>
                  <a:lnTo>
                    <a:pt x="170621" y="4572000"/>
                  </a:lnTo>
                  <a:cubicBezTo>
                    <a:pt x="76390" y="4572000"/>
                    <a:pt x="0" y="4495610"/>
                    <a:pt x="0" y="4401379"/>
                  </a:cubicBezTo>
                  <a:lnTo>
                    <a:pt x="0" y="17062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478280" rIns="106680" bIns="792480" numCol="1" spcCol="1270" anchor="t" anchorCtr="1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教師組</a:t>
              </a:r>
              <a:endPara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28588" lvl="1" indent="-128588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頁</a:t>
              </a:r>
              <a:r>
                <a:rPr 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教案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28588" lvl="1" indent="-128588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1-2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6583370" y="1722120"/>
              <a:ext cx="1522476" cy="1522476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7" name="群組 36"/>
          <p:cNvGrpSpPr/>
          <p:nvPr/>
        </p:nvGrpSpPr>
        <p:grpSpPr>
          <a:xfrm>
            <a:off x="5956185" y="1747619"/>
            <a:ext cx="1699742" cy="3789040"/>
            <a:chOff x="8248897" y="1447800"/>
            <a:chExt cx="1706206" cy="4572000"/>
          </a:xfrm>
        </p:grpSpPr>
        <p:sp>
          <p:nvSpPr>
            <p:cNvPr id="38" name="手繪多邊形 37"/>
            <p:cNvSpPr/>
            <p:nvPr/>
          </p:nvSpPr>
          <p:spPr>
            <a:xfrm>
              <a:off x="8248897" y="1447800"/>
              <a:ext cx="1706206" cy="4572000"/>
            </a:xfrm>
            <a:custGeom>
              <a:avLst/>
              <a:gdLst>
                <a:gd name="connsiteX0" fmla="*/ 0 w 1706206"/>
                <a:gd name="connsiteY0" fmla="*/ 170621 h 4572000"/>
                <a:gd name="connsiteX1" fmla="*/ 170621 w 1706206"/>
                <a:gd name="connsiteY1" fmla="*/ 0 h 4572000"/>
                <a:gd name="connsiteX2" fmla="*/ 1535585 w 1706206"/>
                <a:gd name="connsiteY2" fmla="*/ 0 h 4572000"/>
                <a:gd name="connsiteX3" fmla="*/ 1706206 w 1706206"/>
                <a:gd name="connsiteY3" fmla="*/ 170621 h 4572000"/>
                <a:gd name="connsiteX4" fmla="*/ 1706206 w 1706206"/>
                <a:gd name="connsiteY4" fmla="*/ 4401379 h 4572000"/>
                <a:gd name="connsiteX5" fmla="*/ 1535585 w 1706206"/>
                <a:gd name="connsiteY5" fmla="*/ 4572000 h 4572000"/>
                <a:gd name="connsiteX6" fmla="*/ 170621 w 1706206"/>
                <a:gd name="connsiteY6" fmla="*/ 4572000 h 4572000"/>
                <a:gd name="connsiteX7" fmla="*/ 0 w 1706206"/>
                <a:gd name="connsiteY7" fmla="*/ 4401379 h 4572000"/>
                <a:gd name="connsiteX8" fmla="*/ 0 w 1706206"/>
                <a:gd name="connsiteY8" fmla="*/ 17062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6206" h="4572000">
                  <a:moveTo>
                    <a:pt x="0" y="170621"/>
                  </a:moveTo>
                  <a:cubicBezTo>
                    <a:pt x="0" y="76390"/>
                    <a:pt x="76390" y="0"/>
                    <a:pt x="170621" y="0"/>
                  </a:cubicBezTo>
                  <a:lnTo>
                    <a:pt x="1535585" y="0"/>
                  </a:lnTo>
                  <a:cubicBezTo>
                    <a:pt x="1629816" y="0"/>
                    <a:pt x="1706206" y="76390"/>
                    <a:pt x="1706206" y="170621"/>
                  </a:cubicBezTo>
                  <a:lnTo>
                    <a:pt x="1706206" y="4401379"/>
                  </a:lnTo>
                  <a:cubicBezTo>
                    <a:pt x="1706206" y="4495610"/>
                    <a:pt x="1629816" y="4572000"/>
                    <a:pt x="1535585" y="4572000"/>
                  </a:cubicBezTo>
                  <a:lnTo>
                    <a:pt x="170621" y="4572000"/>
                  </a:lnTo>
                  <a:cubicBezTo>
                    <a:pt x="76390" y="4572000"/>
                    <a:pt x="0" y="4495610"/>
                    <a:pt x="0" y="4401379"/>
                  </a:cubicBezTo>
                  <a:lnTo>
                    <a:pt x="0" y="17062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478280" rIns="106680" bIns="792480" numCol="1" spcCol="1270" anchor="t" anchorCtr="1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海洋科學組</a:t>
              </a:r>
              <a:endPara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28588" lvl="1" indent="-128588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頁報告</a:t>
              </a:r>
              <a:r>
                <a:rPr 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28588" lvl="1" indent="-128588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2-4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85725" lvl="1" indent="-85725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1125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8340762" y="1722120"/>
              <a:ext cx="1522476" cy="1522476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" r="-1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0" name="群組 39"/>
          <p:cNvGrpSpPr/>
          <p:nvPr/>
        </p:nvGrpSpPr>
        <p:grpSpPr>
          <a:xfrm>
            <a:off x="9453866" y="1747620"/>
            <a:ext cx="1843341" cy="3789040"/>
            <a:chOff x="10006288" y="1447800"/>
            <a:chExt cx="1706206" cy="4572000"/>
          </a:xfrm>
        </p:grpSpPr>
        <p:sp>
          <p:nvSpPr>
            <p:cNvPr id="41" name="手繪多邊形 40"/>
            <p:cNvSpPr/>
            <p:nvPr/>
          </p:nvSpPr>
          <p:spPr>
            <a:xfrm>
              <a:off x="10006288" y="1447800"/>
              <a:ext cx="1706206" cy="4572000"/>
            </a:xfrm>
            <a:custGeom>
              <a:avLst/>
              <a:gdLst>
                <a:gd name="connsiteX0" fmla="*/ 0 w 1706206"/>
                <a:gd name="connsiteY0" fmla="*/ 170621 h 4572000"/>
                <a:gd name="connsiteX1" fmla="*/ 170621 w 1706206"/>
                <a:gd name="connsiteY1" fmla="*/ 0 h 4572000"/>
                <a:gd name="connsiteX2" fmla="*/ 1535585 w 1706206"/>
                <a:gd name="connsiteY2" fmla="*/ 0 h 4572000"/>
                <a:gd name="connsiteX3" fmla="*/ 1706206 w 1706206"/>
                <a:gd name="connsiteY3" fmla="*/ 170621 h 4572000"/>
                <a:gd name="connsiteX4" fmla="*/ 1706206 w 1706206"/>
                <a:gd name="connsiteY4" fmla="*/ 4401379 h 4572000"/>
                <a:gd name="connsiteX5" fmla="*/ 1535585 w 1706206"/>
                <a:gd name="connsiteY5" fmla="*/ 4572000 h 4572000"/>
                <a:gd name="connsiteX6" fmla="*/ 170621 w 1706206"/>
                <a:gd name="connsiteY6" fmla="*/ 4572000 h 4572000"/>
                <a:gd name="connsiteX7" fmla="*/ 0 w 1706206"/>
                <a:gd name="connsiteY7" fmla="*/ 4401379 h 4572000"/>
                <a:gd name="connsiteX8" fmla="*/ 0 w 1706206"/>
                <a:gd name="connsiteY8" fmla="*/ 17062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6206" h="4572000">
                  <a:moveTo>
                    <a:pt x="0" y="170621"/>
                  </a:moveTo>
                  <a:cubicBezTo>
                    <a:pt x="0" y="76390"/>
                    <a:pt x="76390" y="0"/>
                    <a:pt x="170621" y="0"/>
                  </a:cubicBezTo>
                  <a:lnTo>
                    <a:pt x="1535585" y="0"/>
                  </a:lnTo>
                  <a:cubicBezTo>
                    <a:pt x="1629816" y="0"/>
                    <a:pt x="1706206" y="76390"/>
                    <a:pt x="1706206" y="170621"/>
                  </a:cubicBezTo>
                  <a:lnTo>
                    <a:pt x="1706206" y="4401379"/>
                  </a:lnTo>
                  <a:cubicBezTo>
                    <a:pt x="1706206" y="4495610"/>
                    <a:pt x="1629816" y="4572000"/>
                    <a:pt x="1535585" y="4572000"/>
                  </a:cubicBezTo>
                  <a:lnTo>
                    <a:pt x="170621" y="4572000"/>
                  </a:lnTo>
                  <a:cubicBezTo>
                    <a:pt x="76390" y="4572000"/>
                    <a:pt x="0" y="4495610"/>
                    <a:pt x="0" y="4401379"/>
                  </a:cubicBezTo>
                  <a:lnTo>
                    <a:pt x="0" y="17062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478280" rIns="106680" bIns="792480" numCol="1" spcCol="1270" anchor="t" anchorCtr="1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社會組</a:t>
              </a:r>
              <a:endPara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28588" lvl="1" indent="-128588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500~1,500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字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28588" lvl="1" indent="-128588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85725" lvl="1" indent="-85725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TW" altLang="en-US" sz="1125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橢圓 41"/>
            <p:cNvSpPr/>
            <p:nvPr/>
          </p:nvSpPr>
          <p:spPr>
            <a:xfrm>
              <a:off x="10098157" y="1722120"/>
              <a:ext cx="1522476" cy="1522476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3" name="群組 42"/>
          <p:cNvGrpSpPr/>
          <p:nvPr/>
        </p:nvGrpSpPr>
        <p:grpSpPr>
          <a:xfrm>
            <a:off x="4201667" y="1747619"/>
            <a:ext cx="1699742" cy="3789040"/>
            <a:chOff x="4734112" y="1447800"/>
            <a:chExt cx="1706206" cy="4572000"/>
          </a:xfrm>
        </p:grpSpPr>
        <p:sp>
          <p:nvSpPr>
            <p:cNvPr id="44" name="手繪多邊形 43"/>
            <p:cNvSpPr/>
            <p:nvPr/>
          </p:nvSpPr>
          <p:spPr>
            <a:xfrm>
              <a:off x="4734112" y="1447800"/>
              <a:ext cx="1706206" cy="4572000"/>
            </a:xfrm>
            <a:custGeom>
              <a:avLst/>
              <a:gdLst>
                <a:gd name="connsiteX0" fmla="*/ 0 w 1706206"/>
                <a:gd name="connsiteY0" fmla="*/ 170621 h 4572000"/>
                <a:gd name="connsiteX1" fmla="*/ 170621 w 1706206"/>
                <a:gd name="connsiteY1" fmla="*/ 0 h 4572000"/>
                <a:gd name="connsiteX2" fmla="*/ 1535585 w 1706206"/>
                <a:gd name="connsiteY2" fmla="*/ 0 h 4572000"/>
                <a:gd name="connsiteX3" fmla="*/ 1706206 w 1706206"/>
                <a:gd name="connsiteY3" fmla="*/ 170621 h 4572000"/>
                <a:gd name="connsiteX4" fmla="*/ 1706206 w 1706206"/>
                <a:gd name="connsiteY4" fmla="*/ 4401379 h 4572000"/>
                <a:gd name="connsiteX5" fmla="*/ 1535585 w 1706206"/>
                <a:gd name="connsiteY5" fmla="*/ 4572000 h 4572000"/>
                <a:gd name="connsiteX6" fmla="*/ 170621 w 1706206"/>
                <a:gd name="connsiteY6" fmla="*/ 4572000 h 4572000"/>
                <a:gd name="connsiteX7" fmla="*/ 0 w 1706206"/>
                <a:gd name="connsiteY7" fmla="*/ 4401379 h 4572000"/>
                <a:gd name="connsiteX8" fmla="*/ 0 w 1706206"/>
                <a:gd name="connsiteY8" fmla="*/ 17062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6206" h="4572000">
                  <a:moveTo>
                    <a:pt x="0" y="170621"/>
                  </a:moveTo>
                  <a:cubicBezTo>
                    <a:pt x="0" y="76390"/>
                    <a:pt x="76390" y="0"/>
                    <a:pt x="170621" y="0"/>
                  </a:cubicBezTo>
                  <a:lnTo>
                    <a:pt x="1535585" y="0"/>
                  </a:lnTo>
                  <a:cubicBezTo>
                    <a:pt x="1629816" y="0"/>
                    <a:pt x="1706206" y="76390"/>
                    <a:pt x="1706206" y="170621"/>
                  </a:cubicBezTo>
                  <a:lnTo>
                    <a:pt x="1706206" y="4401379"/>
                  </a:lnTo>
                  <a:cubicBezTo>
                    <a:pt x="1706206" y="4495610"/>
                    <a:pt x="1629816" y="4572000"/>
                    <a:pt x="1535585" y="4572000"/>
                  </a:cubicBezTo>
                  <a:lnTo>
                    <a:pt x="170621" y="4572000"/>
                  </a:lnTo>
                  <a:cubicBezTo>
                    <a:pt x="76390" y="4572000"/>
                    <a:pt x="0" y="4495610"/>
                    <a:pt x="0" y="4401379"/>
                  </a:cubicBezTo>
                  <a:lnTo>
                    <a:pt x="0" y="17062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478280" rIns="106680" bIns="792480" numCol="1" spcCol="1270" anchor="t" anchorCtr="1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高中組</a:t>
              </a:r>
              <a:endPara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28588" lvl="1" indent="-128588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頁報告</a:t>
              </a:r>
              <a:r>
                <a:rPr 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28588" lvl="1" indent="-128588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2-4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橢圓 44"/>
            <p:cNvSpPr/>
            <p:nvPr/>
          </p:nvSpPr>
          <p:spPr>
            <a:xfrm>
              <a:off x="4825977" y="1722120"/>
              <a:ext cx="1522476" cy="1522476"/>
            </a:xfrm>
            <a:prstGeom prst="ellipse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6" name="群組 45"/>
          <p:cNvGrpSpPr/>
          <p:nvPr/>
        </p:nvGrpSpPr>
        <p:grpSpPr>
          <a:xfrm>
            <a:off x="776265" y="4583067"/>
            <a:ext cx="6788145" cy="568356"/>
            <a:chOff x="1777208" y="7317432"/>
            <a:chExt cx="8637582" cy="685800"/>
          </a:xfrm>
        </p:grpSpPr>
        <p:sp>
          <p:nvSpPr>
            <p:cNvPr id="47" name="左-右雙向箭號 46"/>
            <p:cNvSpPr/>
            <p:nvPr/>
          </p:nvSpPr>
          <p:spPr>
            <a:xfrm>
              <a:off x="1777208" y="7317432"/>
              <a:ext cx="8637582" cy="685800"/>
            </a:xfrm>
            <a:prstGeom prst="leftRightArrow">
              <a:avLst/>
            </a:prstGeom>
            <a:scene3d>
              <a:camera prst="orthographicFront"/>
              <a:lightRig rig="flat" dir="t"/>
            </a:scene3d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文字方塊 47"/>
            <p:cNvSpPr txBox="1"/>
            <p:nvPr/>
          </p:nvSpPr>
          <p:spPr>
            <a:xfrm>
              <a:off x="5358354" y="7475667"/>
              <a:ext cx="130634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35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</a:t>
              </a:r>
              <a:r>
                <a:rPr lang="en-US" altLang="zh-TW" sz="135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35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分鐘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91287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7454">
        <p15:prstTrans prst="pageCurlDouble"/>
      </p:transition>
    </mc:Choice>
    <mc:Fallback>
      <p:transition spd="slow" advTm="274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6|1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9|1.5|2.6|1.6|4.2|2.9|7.2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8|1.9|4|1.5|6|1.3|12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|0.6|0.8|0.9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9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4|1.8|2.4|1.1|7.7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6|0.8|2.2|0.6|1.2|0.4|3.2|1|10.3|0.4|1|1.7|2.3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7|1.8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489</Words>
  <Application>Microsoft Office PowerPoint</Application>
  <PresentationFormat>自訂</PresentationFormat>
  <Paragraphs>157</Paragraphs>
  <Slides>16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公正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全國科學探究競賽 —  這樣教我就懂</dc:title>
  <dc:creator>yu</dc:creator>
  <cp:lastModifiedBy>yu</cp:lastModifiedBy>
  <cp:revision>131</cp:revision>
  <dcterms:created xsi:type="dcterms:W3CDTF">2019-02-19T03:14:38Z</dcterms:created>
  <dcterms:modified xsi:type="dcterms:W3CDTF">2019-04-11T02:15:37Z</dcterms:modified>
</cp:coreProperties>
</file>