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59" r:id="rId4"/>
    <p:sldId id="277" r:id="rId5"/>
    <p:sldId id="260" r:id="rId6"/>
    <p:sldId id="270" r:id="rId7"/>
    <p:sldId id="262" r:id="rId8"/>
    <p:sldId id="283" r:id="rId9"/>
    <p:sldId id="273" r:id="rId10"/>
    <p:sldId id="272" r:id="rId11"/>
    <p:sldId id="278" r:id="rId12"/>
    <p:sldId id="275" r:id="rId13"/>
    <p:sldId id="265" r:id="rId14"/>
    <p:sldId id="271" r:id="rId1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orient="horz">
          <p15:clr>
            <a:srgbClr val="A4A3A4"/>
          </p15:clr>
        </p15:guide>
        <p15:guide id="3" orient="horz" pos="720">
          <p15:clr>
            <a:srgbClr val="A4A3A4"/>
          </p15:clr>
        </p15:guide>
        <p15:guide id="4" orient="horz" pos="1440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2880">
          <p15:clr>
            <a:srgbClr val="A4A3A4"/>
          </p15:clr>
        </p15:guide>
        <p15:guide id="7" orient="horz" pos="3600">
          <p15:clr>
            <a:srgbClr val="A4A3A4"/>
          </p15:clr>
        </p15:guide>
        <p15:guide id="8" pos="5759">
          <p15:clr>
            <a:srgbClr val="A4A3A4"/>
          </p15:clr>
        </p15:guide>
        <p15:guide id="9">
          <p15:clr>
            <a:srgbClr val="A4A3A4"/>
          </p15:clr>
        </p15:guide>
        <p15:guide id="10" pos="2160">
          <p15:clr>
            <a:srgbClr val="A4A3A4"/>
          </p15:clr>
        </p15:guide>
        <p15:guide id="11" pos="3600">
          <p15:clr>
            <a:srgbClr val="A4A3A4"/>
          </p15:clr>
        </p15:guide>
        <p15:guide id="12" pos="1440">
          <p15:clr>
            <a:srgbClr val="A4A3A4"/>
          </p15:clr>
        </p15:guide>
        <p15:guide id="13" pos="4320">
          <p15:clr>
            <a:srgbClr val="A4A3A4"/>
          </p15:clr>
        </p15:guide>
        <p15:guide id="14" pos="2880">
          <p15:clr>
            <a:srgbClr val="A4A3A4"/>
          </p15:clr>
        </p15:guide>
        <p15:guide id="15" pos="50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7"/>
    <a:srgbClr val="800040"/>
    <a:srgbClr val="FF0080"/>
    <a:srgbClr val="5DB07D"/>
    <a:srgbClr val="A93E23"/>
    <a:srgbClr val="72D89A"/>
    <a:srgbClr val="FFEFCC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深色樣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9" autoAdjust="0"/>
    <p:restoredTop sz="92980" autoAdjust="0"/>
  </p:normalViewPr>
  <p:slideViewPr>
    <p:cSldViewPr snapToObjects="1">
      <p:cViewPr>
        <p:scale>
          <a:sx n="89" d="100"/>
          <a:sy n="89" d="100"/>
        </p:scale>
        <p:origin x="-768" y="-336"/>
      </p:cViewPr>
      <p:guideLst>
        <p:guide orient="horz" pos="4319"/>
        <p:guide orient="horz"/>
        <p:guide orient="horz" pos="720"/>
        <p:guide orient="horz" pos="1440"/>
        <p:guide orient="horz" pos="2160"/>
        <p:guide orient="horz" pos="2880"/>
        <p:guide orient="horz" pos="3600"/>
        <p:guide pos="5759"/>
        <p:guide/>
        <p:guide pos="2160"/>
        <p:guide pos="3600"/>
        <p:guide pos="1440"/>
        <p:guide pos="4320"/>
        <p:guide pos="288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1AE17D1-6888-423B-A03B-3B85983410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472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9033B1B-F520-4725-9905-BC847D385B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74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96071C-1E93-431E-877D-0EFC585C752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37333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33B1B-F520-4725-9905-BC847D385B43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4636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33B1B-F520-4725-9905-BC847D385B43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8194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7D91D7-4A62-4E40-B8CC-3DF6EB736DF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1981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81384-68F0-4002-8128-1F72627494B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371348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B25715-6D2D-4C1C-80BB-076D067C1DF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187113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7D91D7-4A62-4E40-B8CC-3DF6EB736DF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1981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7D91D7-4A62-4E40-B8CC-3DF6EB736DF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1981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81384-68F0-4002-8128-1F72627494B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1348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8CF0CA-DF19-4F3F-A8BE-65A2CD0A2D8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571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7D91D7-4A62-4E40-B8CC-3DF6EB736DF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1981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81384-68F0-4002-8128-1F72627494B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371348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33B1B-F520-4725-9905-BC847D385B43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87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7D91D7-4A62-4E40-B8CC-3DF6EB736DF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198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5" name="Rectangle 28"/>
          <p:cNvSpPr>
            <a:spLocks noChangeArrowheads="1"/>
          </p:cNvSpPr>
          <p:nvPr userDrawn="1"/>
        </p:nvSpPr>
        <p:spPr bwMode="auto">
          <a:xfrm>
            <a:off x="0" y="0"/>
            <a:ext cx="9144000" cy="6856413"/>
          </a:xfrm>
          <a:prstGeom prst="rect">
            <a:avLst/>
          </a:prstGeom>
          <a:gradFill rotWithShape="0">
            <a:gsLst>
              <a:gs pos="0">
                <a:srgbClr val="F2FDF7">
                  <a:alpha val="48000"/>
                </a:srgbClr>
              </a:gs>
              <a:gs pos="100000">
                <a:srgbClr val="FFEFCC">
                  <a:alpha val="35999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01C63-FA22-437A-B807-51A446AFDD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70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4EA57-DE24-4D06-A80F-BAA3757A1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97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1C4AA-7B3D-4938-A59F-820378FD8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3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F7C90-C2D6-4CF9-B3AE-370FF8CB7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751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2F4B5-11A1-4DEE-946E-E64AF68F66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00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C6D39-E045-48FD-9F69-D592167996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2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0A302-E51D-403C-BF63-140A89192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17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80D02-B698-452A-B072-62540C270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5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B8220-A2F3-4923-A1AB-CDEAABB155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250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81C6-685A-481B-A6CD-440A55F338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99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6FF27-B1CF-4C84-8FCE-C427A583A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0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5D905-DD88-4739-9A10-1ADE882416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91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AFBBF-3B6F-4495-B655-E40EED916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61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8FAC81F-7DDE-4DCB-BE31-17B383DCB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32"/>
          <p:cNvSpPr>
            <a:spLocks noChangeArrowheads="1"/>
          </p:cNvSpPr>
          <p:nvPr userDrawn="1"/>
        </p:nvSpPr>
        <p:spPr bwMode="auto">
          <a:xfrm>
            <a:off x="0" y="0"/>
            <a:ext cx="9144000" cy="6856413"/>
          </a:xfrm>
          <a:prstGeom prst="rect">
            <a:avLst/>
          </a:prstGeom>
          <a:gradFill rotWithShape="0">
            <a:gsLst>
              <a:gs pos="0">
                <a:srgbClr val="F2FDF7">
                  <a:alpha val="48000"/>
                </a:srgbClr>
              </a:gs>
              <a:gs pos="100000">
                <a:srgbClr val="FFEFCC">
                  <a:alpha val="35999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saaassessment.ntcu.edu.tw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6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97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34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98" descr="ta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25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89"/>
          <p:cNvSpPr txBox="1">
            <a:spLocks noChangeArrowheads="1"/>
          </p:cNvSpPr>
          <p:nvPr/>
        </p:nvSpPr>
        <p:spPr bwMode="auto">
          <a:xfrm>
            <a:off x="1085850" y="1988840"/>
            <a:ext cx="7230566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5400" b="1" dirty="0" smtClean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花蓮縣</a:t>
            </a:r>
            <a:r>
              <a:rPr lang="en-US" altLang="zh-TW" sz="5400" b="1" dirty="0" smtClean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</a:t>
            </a:r>
            <a:r>
              <a:rPr lang="zh-TW" altLang="en-US" sz="5400" b="1" dirty="0" smtClean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      基本學習能力檢核      說明會議</a:t>
            </a:r>
            <a:endParaRPr lang="en-US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6" name="Text Box 90"/>
          <p:cNvSpPr txBox="1">
            <a:spLocks noChangeArrowheads="1"/>
          </p:cNvSpPr>
          <p:nvPr/>
        </p:nvSpPr>
        <p:spPr bwMode="auto">
          <a:xfrm>
            <a:off x="7164288" y="5157192"/>
            <a:ext cx="126014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 smtClean="0"/>
              <a:t>109.5.19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群組 13"/>
          <p:cNvGrpSpPr/>
          <p:nvPr/>
        </p:nvGrpSpPr>
        <p:grpSpPr>
          <a:xfrm>
            <a:off x="2003648" y="-17614"/>
            <a:ext cx="4800600" cy="7000876"/>
            <a:chOff x="2003648" y="-17614"/>
            <a:chExt cx="4800600" cy="700087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3648" y="-17614"/>
              <a:ext cx="4800600" cy="7000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" name="群組 10"/>
            <p:cNvGrpSpPr/>
            <p:nvPr/>
          </p:nvGrpSpPr>
          <p:grpSpPr>
            <a:xfrm>
              <a:off x="4031940" y="584684"/>
              <a:ext cx="720080" cy="556828"/>
              <a:chOff x="4031940" y="584684"/>
              <a:chExt cx="720080" cy="556828"/>
            </a:xfrm>
          </p:grpSpPr>
          <p:sp>
            <p:nvSpPr>
              <p:cNvPr id="10" name="橢圓 9"/>
              <p:cNvSpPr/>
              <p:nvPr/>
            </p:nvSpPr>
            <p:spPr>
              <a:xfrm>
                <a:off x="4499992" y="728700"/>
                <a:ext cx="108012" cy="1080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橢圓 17"/>
              <p:cNvSpPr/>
              <p:nvPr/>
            </p:nvSpPr>
            <p:spPr>
              <a:xfrm>
                <a:off x="4067944" y="881100"/>
                <a:ext cx="336004" cy="1080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" name="橢圓 18"/>
              <p:cNvSpPr/>
              <p:nvPr/>
            </p:nvSpPr>
            <p:spPr>
              <a:xfrm>
                <a:off x="4031940" y="1033500"/>
                <a:ext cx="336004" cy="1080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" name="橢圓 19"/>
              <p:cNvSpPr/>
              <p:nvPr/>
            </p:nvSpPr>
            <p:spPr>
              <a:xfrm>
                <a:off x="4535996" y="584684"/>
                <a:ext cx="216024" cy="144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sp>
        <p:nvSpPr>
          <p:cNvPr id="6" name="矩形圖說文字 5"/>
          <p:cNvSpPr/>
          <p:nvPr/>
        </p:nvSpPr>
        <p:spPr>
          <a:xfrm>
            <a:off x="6698811" y="82557"/>
            <a:ext cx="2439788" cy="3238431"/>
          </a:xfrm>
          <a:prstGeom prst="wedgeRectCallout">
            <a:avLst>
              <a:gd name="adj1" fmla="val -21715"/>
              <a:gd name="adj2" fmla="val 5106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</a:t>
            </a:r>
            <a:r>
              <a:rPr lang="zh-TW" altLang="en-US" sz="2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應試時請學生確認自己的答案</a:t>
            </a:r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卡資訊是否正確。</a:t>
            </a:r>
            <a:endParaRPr lang="en-US" altLang="zh-TW" sz="26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如有誤，請學生直接在錯誤</a:t>
            </a:r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地方更正</a:t>
            </a:r>
            <a:endParaRPr lang="zh-TW" altLang="en-US" sz="2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橢圓形圖說文字 4"/>
          <p:cNvSpPr/>
          <p:nvPr/>
        </p:nvSpPr>
        <p:spPr>
          <a:xfrm>
            <a:off x="-72516" y="589546"/>
            <a:ext cx="2052228" cy="1656184"/>
          </a:xfrm>
          <a:prstGeom prst="wedgeEllipseCallout">
            <a:avLst>
              <a:gd name="adj1" fmla="val 85524"/>
              <a:gd name="adj2" fmla="val -32272"/>
            </a:avLst>
          </a:prstGeom>
          <a:solidFill>
            <a:srgbClr val="FF000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勿做記號或塗鴉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12180" y="4689140"/>
            <a:ext cx="2052228" cy="1656184"/>
          </a:xfrm>
          <a:prstGeom prst="wedgeEllipseCallout">
            <a:avLst>
              <a:gd name="adj1" fmla="val 129033"/>
              <a:gd name="adj2" fmla="val 66459"/>
            </a:avLst>
          </a:prstGeom>
          <a:solidFill>
            <a:srgbClr val="FF000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勿做記號或塗鴉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形圖說文字 7"/>
          <p:cNvSpPr/>
          <p:nvPr/>
        </p:nvSpPr>
        <p:spPr>
          <a:xfrm rot="21175503">
            <a:off x="6997591" y="5053780"/>
            <a:ext cx="2052228" cy="1656184"/>
          </a:xfrm>
          <a:prstGeom prst="wedgeEllipseCallout">
            <a:avLst>
              <a:gd name="adj1" fmla="val -56282"/>
              <a:gd name="adj2" fmla="val -90537"/>
            </a:avLst>
          </a:prstGeom>
          <a:solidFill>
            <a:srgbClr val="FF000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勿做記號或塗鴉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-99392"/>
            <a:ext cx="4924425" cy="717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字方塊 8"/>
          <p:cNvSpPr txBox="1"/>
          <p:nvPr/>
        </p:nvSpPr>
        <p:spPr>
          <a:xfrm>
            <a:off x="395536" y="188640"/>
            <a:ext cx="73381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備用答案卡</a:t>
            </a:r>
            <a:endParaRPr lang="zh-TW" altLang="en-US" sz="4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圖說文字 9"/>
          <p:cNvSpPr/>
          <p:nvPr/>
        </p:nvSpPr>
        <p:spPr>
          <a:xfrm>
            <a:off x="6333474" y="0"/>
            <a:ext cx="2810526" cy="4138531"/>
          </a:xfrm>
          <a:prstGeom prst="wedgeRectCallout">
            <a:avLst>
              <a:gd name="adj1" fmla="val -21715"/>
              <a:gd name="adj2" fmla="val 5106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答案卡如有缺可用備用卡，</a:t>
            </a:r>
            <a:r>
              <a:rPr lang="en-US" altLang="zh-TW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備用卡可以跨科互相使用，</a:t>
            </a:r>
            <a:r>
              <a:rPr lang="zh-TW" altLang="en-US" sz="2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勿影印使用</a:t>
            </a:r>
            <a:endParaRPr lang="en-US" altLang="zh-TW" sz="26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如跨科目使用備用答案</a:t>
            </a:r>
            <a:r>
              <a:rPr lang="zh-TW" altLang="en-US" sz="26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卡，請在科目欄位更新正確科目名稱</a:t>
            </a:r>
            <a:endParaRPr lang="zh-TW" altLang="en-US" sz="2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>
            <a:off x="6334113" y="4221088"/>
            <a:ext cx="2810395" cy="1044116"/>
          </a:xfrm>
          <a:prstGeom prst="wedgeRect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5/1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轉入之學生，請使用備用卡</a:t>
            </a:r>
          </a:p>
        </p:txBody>
      </p:sp>
    </p:spTree>
    <p:extLst>
      <p:ext uri="{BB962C8B-B14F-4D97-AF65-F5344CB8AC3E}">
        <p14:creationId xmlns:p14="http://schemas.microsoft.com/office/powerpoint/2010/main" val="328326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5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2860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4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1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440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446863" y="1592796"/>
            <a:ext cx="736177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名單</a:t>
            </a:r>
            <a:r>
              <a:rPr lang="zh-TW" altLang="en-US" sz="2000" dirty="0" smtClean="0">
                <a:latin typeface="Microsoft JhengHei"/>
                <a:ea typeface="Microsoft JhengHei"/>
              </a:rPr>
              <a:t>：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處務公告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【69436】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另闢試場之試卷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袋已另成袋，答案卡請學校在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5/20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領回後，另抽取。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國中報讀使用電腦軟體報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讀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英聽除外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請在施測前先安裝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NVDA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軟體，並測試語音報讀正常運作。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(P11)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國中、小英語聽力報讀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，請於各另闢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試場使用播放器實施。   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除已報備之特殊狀況外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3427716" y="235274"/>
            <a:ext cx="340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特殊需求服務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827584" y="4479086"/>
            <a:ext cx="7729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7030A0"/>
                </a:solidFill>
              </a:rPr>
              <a:t>學生如是在</a:t>
            </a:r>
            <a:r>
              <a:rPr lang="en-US" altLang="zh-TW" sz="2000" b="1" dirty="0" smtClean="0">
                <a:solidFill>
                  <a:srgbClr val="7030A0"/>
                </a:solidFill>
              </a:rPr>
              <a:t>5/1</a:t>
            </a:r>
            <a:r>
              <a:rPr lang="zh-TW" altLang="en-US" sz="2000" b="1" dirty="0" smtClean="0">
                <a:solidFill>
                  <a:srgbClr val="7030A0"/>
                </a:solidFill>
              </a:rPr>
              <a:t>之後</a:t>
            </a:r>
            <a:r>
              <a:rPr lang="zh-TW" altLang="en-US" sz="2000" b="1" dirty="0">
                <a:solidFill>
                  <a:srgbClr val="7030A0"/>
                </a:solidFill>
              </a:rPr>
              <a:t>轉入，</a:t>
            </a:r>
            <a:r>
              <a:rPr lang="zh-TW" altLang="en-US" sz="2000" b="1" dirty="0" smtClean="0">
                <a:solidFill>
                  <a:srgbClr val="7030A0"/>
                </a:solidFill>
              </a:rPr>
              <a:t>且如需</a:t>
            </a:r>
            <a:r>
              <a:rPr lang="zh-TW" altLang="en-US" sz="2000" b="1" dirty="0">
                <a:solidFill>
                  <a:srgbClr val="7030A0"/>
                </a:solidFill>
              </a:rPr>
              <a:t>有特殊需求服務，請致電到教育</a:t>
            </a:r>
            <a:r>
              <a:rPr lang="zh-TW" altLang="en-US" sz="2000" b="1" dirty="0" smtClean="0">
                <a:solidFill>
                  <a:srgbClr val="7030A0"/>
                </a:solidFill>
              </a:rPr>
              <a:t>處</a:t>
            </a:r>
            <a:endParaRPr lang="zh-TW" alt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2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4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5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34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6" descr="ta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25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3419872" y="308659"/>
            <a:ext cx="340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重要事項說明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47664" y="1720840"/>
            <a:ext cx="654937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當日考完試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下午</a:t>
            </a:r>
            <a:r>
              <a:rPr lang="en-US" altLang="zh-TW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點前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，各校請將答案卡裝箱彌封送回試務中心學校。</a:t>
            </a:r>
            <a:endPara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小學一、二年級國語文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試卷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彌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封袋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與其他年級答案卡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分開裝箱彌封。</a:t>
            </a:r>
            <a:endPara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01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1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72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1905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190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4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25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89314" y="1578768"/>
            <a:ext cx="6324600" cy="3700463"/>
          </a:xfrm>
        </p:spPr>
        <p:txBody>
          <a:bodyPr/>
          <a:lstStyle/>
          <a:p>
            <a:pPr eaLnBrk="1" hangingPunct="1"/>
            <a:r>
              <a:rPr lang="zh-TW" altLang="en-US" sz="2800" dirty="0" smtClean="0">
                <a:solidFill>
                  <a:srgbClr val="0070C0"/>
                </a:solidFill>
              </a:rPr>
              <a:t>問卷系統開放填答日期</a:t>
            </a:r>
            <a:r>
              <a:rPr lang="en-US" altLang="zh-TW" sz="2800" dirty="0">
                <a:solidFill>
                  <a:srgbClr val="0070C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2800" b="1" dirty="0" smtClean="0">
                <a:solidFill>
                  <a:srgbClr val="0070C0"/>
                </a:solidFill>
              </a:rPr>
              <a:t>5/18~7/3</a:t>
            </a:r>
          </a:p>
          <a:p>
            <a:pPr eaLnBrk="1" hangingPunct="1"/>
            <a:r>
              <a:rPr lang="zh-TW" altLang="en-US" sz="2800" dirty="0" smtClean="0">
                <a:solidFill>
                  <a:srgbClr val="0070C0"/>
                </a:solidFill>
              </a:rPr>
              <a:t>網址</a:t>
            </a:r>
            <a:r>
              <a:rPr lang="en-US" altLang="zh-TW" sz="2800" dirty="0" smtClean="0">
                <a:solidFill>
                  <a:srgbClr val="0070C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2800" dirty="0">
                <a:hlinkClick r:id="rId6"/>
              </a:rPr>
              <a:t> </a:t>
            </a:r>
            <a:r>
              <a:rPr lang="en-US" altLang="zh-TW" sz="1800" dirty="0">
                <a:hlinkClick r:id="rId6"/>
              </a:rPr>
              <a:t>https://saaassessment.ntcu.edu.tw</a:t>
            </a:r>
            <a:r>
              <a:rPr lang="en-US" altLang="zh-TW" sz="1800" dirty="0" smtClean="0">
                <a:hlinkClick r:id="rId6"/>
              </a:rPr>
              <a:t>/</a:t>
            </a:r>
            <a:endParaRPr lang="en-US" altLang="zh-TW" sz="1800" dirty="0" smtClean="0"/>
          </a:p>
          <a:p>
            <a:pPr eaLnBrk="1" hangingPunct="1"/>
            <a:r>
              <a:rPr lang="zh-TW" altLang="en-US" sz="2800" dirty="0" smtClean="0">
                <a:solidFill>
                  <a:srgbClr val="0070C0"/>
                </a:solidFill>
              </a:rPr>
              <a:t>對象</a:t>
            </a:r>
            <a:r>
              <a:rPr lang="en-US" altLang="zh-TW" sz="2800" dirty="0" smtClean="0">
                <a:solidFill>
                  <a:srgbClr val="0070C0"/>
                </a:solidFill>
                <a:latin typeface="Microsoft JhengHei"/>
                <a:ea typeface="Microsoft JhengHei"/>
              </a:rPr>
              <a:t>：3~8</a:t>
            </a:r>
            <a:r>
              <a:rPr lang="zh-TW" altLang="en-US" sz="2800" dirty="0" smtClean="0">
                <a:solidFill>
                  <a:srgbClr val="0070C0"/>
                </a:solidFill>
                <a:latin typeface="Microsoft JhengHei"/>
                <a:ea typeface="Microsoft JhengHei"/>
              </a:rPr>
              <a:t>年級</a:t>
            </a:r>
            <a:endParaRPr lang="en-US" altLang="zh-TW" sz="2800" dirty="0" smtClean="0">
              <a:solidFill>
                <a:srgbClr val="0070C0"/>
              </a:solidFill>
              <a:latin typeface="Microsoft JhengHei"/>
              <a:ea typeface="Microsoft JhengHei"/>
            </a:endParaRPr>
          </a:p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latin typeface="Microsoft JhengHei"/>
                <a:ea typeface="Microsoft JhengHei"/>
              </a:rPr>
              <a:t>請各校</a:t>
            </a:r>
            <a:r>
              <a:rPr lang="zh-TW" altLang="en-US" sz="2800" dirty="0" smtClean="0">
                <a:solidFill>
                  <a:srgbClr val="FF0000"/>
                </a:solidFill>
                <a:latin typeface="Microsoft JhengHei"/>
                <a:ea typeface="Microsoft JhengHei"/>
              </a:rPr>
              <a:t>務必在期限內讓學生完成</a:t>
            </a:r>
            <a:r>
              <a:rPr lang="zh-TW" altLang="en-US" sz="2800" dirty="0">
                <a:solidFill>
                  <a:srgbClr val="FF0000"/>
                </a:solidFill>
                <a:latin typeface="Microsoft JhengHei"/>
                <a:ea typeface="Microsoft JhengHei"/>
              </a:rPr>
              <a:t>此</a:t>
            </a:r>
            <a:r>
              <a:rPr lang="zh-TW" altLang="en-US" sz="2800" dirty="0" smtClean="0">
                <a:solidFill>
                  <a:srgbClr val="FF0000"/>
                </a:solidFill>
                <a:latin typeface="Microsoft JhengHei"/>
                <a:ea typeface="Microsoft JhengHei"/>
              </a:rPr>
              <a:t>項個人問卷填答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563138" y="308659"/>
            <a:ext cx="6241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</a:t>
            </a: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個人特質問卷線上填</a:t>
            </a:r>
            <a:r>
              <a:rPr lang="zh-TW" altLang="en-US" sz="3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</a:t>
            </a:r>
            <a:endParaRPr lang="en-US" altLang="en-US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0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5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2860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4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1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0855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33"/>
          <p:cNvSpPr txBox="1">
            <a:spLocks noChangeArrowheads="1"/>
          </p:cNvSpPr>
          <p:nvPr/>
        </p:nvSpPr>
        <p:spPr bwMode="auto">
          <a:xfrm>
            <a:off x="1642120" y="1581472"/>
            <a:ext cx="195777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流程</a:t>
            </a:r>
            <a:endParaRPr lang="en-US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8848" y="2743200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施測、試務工作重點說明</a:t>
            </a: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47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5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2860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4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1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697887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33"/>
          <p:cNvSpPr txBox="1">
            <a:spLocks noChangeArrowheads="1"/>
          </p:cNvSpPr>
          <p:nvPr/>
        </p:nvSpPr>
        <p:spPr bwMode="auto">
          <a:xfrm>
            <a:off x="1642120" y="1196752"/>
            <a:ext cx="144016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endParaRPr lang="en-US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84483" y="4624213"/>
            <a:ext cx="70927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本縣長期國民教育資料庫，俾利進行本縣教育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長期性之基礎研究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，作為擬定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教育政策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之參考，以提升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教學效能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學習成效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sp>
        <p:nvSpPr>
          <p:cNvPr id="4" name="矩形 3"/>
          <p:cNvSpPr/>
          <p:nvPr/>
        </p:nvSpPr>
        <p:spPr>
          <a:xfrm>
            <a:off x="1547664" y="2105051"/>
            <a:ext cx="63367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配合教育部學生學籍資料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資訊化政策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，建立本縣國民中小學學生學籍</a:t>
            </a:r>
            <a:r>
              <a:rPr lang="zh-TW" altLang="en-US" sz="20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基本資料庫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47664" y="2996952"/>
            <a:ext cx="64087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辦理全縣國中小學生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學習能力診斷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，作為全縣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課程及教學評鑑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的指標之一。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47664" y="3789040"/>
            <a:ext cx="63367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專業分析與交叉比對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結果，協助學校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落實補救教學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及推動</a:t>
            </a:r>
            <a:r>
              <a:rPr lang="zh-TW" altLang="en-US" sz="20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精進教師課堂教學能力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方案。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4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5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34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4591050" y="15207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43508" y="822211"/>
            <a:ext cx="6120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重要日期時程</a:t>
            </a:r>
            <a:endParaRPr lang="zh-TW" altLang="en-US" sz="4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171090"/>
              </p:ext>
            </p:extLst>
          </p:nvPr>
        </p:nvGraphicFramePr>
        <p:xfrm>
          <a:off x="982399" y="152636"/>
          <a:ext cx="7874077" cy="662072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91763"/>
                <a:gridCol w="1588878"/>
                <a:gridCol w="1660083"/>
                <a:gridCol w="2281225"/>
                <a:gridCol w="1152128"/>
              </a:tblGrid>
              <a:tr h="40703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地點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56507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5/20(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09:00~12:00</a:t>
                      </a:r>
                    </a:p>
                    <a:p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14:00~16:00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教育處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樓     第三會議室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各校領取答案卡、監試人員臂章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kern="12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課程科</a:t>
                      </a:r>
                      <a:endParaRPr lang="en-US" altLang="zh-TW" sz="1400" kern="1200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400" kern="12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楊芳茵</a:t>
                      </a:r>
                      <a:endParaRPr lang="en-US" altLang="zh-TW" sz="1400" kern="1200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400" kern="12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邱怡茹</a:t>
                      </a:r>
                      <a:endParaRPr lang="zh-TW" altLang="en-US" sz="1400" kern="1200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</a:tr>
              <a:tr h="573065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6/1(</a:t>
                      </a:r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8:00~12:00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試務中心學校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專車載運試卷至中心學校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新城、明義、宜昌、壽豐、自強國中、鳳林、光復、玉里。    </a:t>
                      </a:r>
                      <a:r>
                        <a:rPr lang="en-US" altLang="zh-TW" sz="1000" i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P8</a:t>
                      </a:r>
                      <a:endParaRPr lang="zh-TW" altLang="en-US" sz="1000" i="1" dirty="0" smtClean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702553"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kern="120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13:30~15:30</a:t>
                      </a:r>
                      <a:endParaRPr lang="zh-TW" altLang="en-US" sz="1800" kern="1200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試務中心學校</a:t>
                      </a:r>
                    </a:p>
                    <a:p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各校至中心學校領取試卷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i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</a:t>
                      </a:r>
                      <a:r>
                        <a:rPr lang="en-US" altLang="zh-TW" sz="1200" i="1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P8</a:t>
                      </a:r>
                      <a:endParaRPr lang="zh-TW" altLang="en-US" sz="1200" i="1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56258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6/2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9:00~12:00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正式施測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分機 </a:t>
                      </a:r>
                      <a:r>
                        <a:rPr lang="en-US" altLang="zh-TW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564</a:t>
                      </a:r>
                      <a:r>
                        <a:rPr lang="zh-TW" altLang="en-US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577</a:t>
                      </a:r>
                      <a:r>
                        <a:rPr lang="zh-TW" altLang="en-US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579</a:t>
                      </a:r>
                      <a:endParaRPr lang="zh-TW" altLang="en-US" sz="1400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858604"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14:00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以前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試務中心學校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各校將答案卡、小一二國語文試卷送至中心學校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669776"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14:00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以後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試務中心學校</a:t>
                      </a:r>
                    </a:p>
                    <a:p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專車至中心學校載運答案卡、小一二國語文試卷回教育處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407035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6/12</a:t>
                      </a:r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處務公告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公布參考答案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529069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6/17(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)~6/24(</a:t>
                      </a: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全誼成績資訊系統線上填報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各校成績複查</a:t>
                      </a:r>
                      <a:endParaRPr lang="zh-TW" altLang="en-US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分機</a:t>
                      </a:r>
                      <a:r>
                        <a:rPr lang="en-US" altLang="zh-TW" sz="14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</a:t>
                      </a:r>
                      <a:r>
                        <a:rPr lang="en-US" altLang="zh-TW" sz="1200" i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P25</a:t>
                      </a:r>
                      <a:endParaRPr lang="zh-TW" altLang="en-US" sz="1200" i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  <a:tr h="40703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5/18~7/3</a:t>
                      </a:r>
                      <a:endParaRPr lang="zh-TW" altLang="en-US" sz="1600" b="1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000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https://saaassessment.ntcu.edu.tw/</a:t>
                      </a:r>
                      <a:endParaRPr lang="zh-TW" altLang="en-US" sz="1000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各校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(3~8</a:t>
                      </a:r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學生個人特質問卷線上填答</a:t>
                      </a:r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rgbClr val="00B05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4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8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9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34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0" descr="ta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13" y="626711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860444" y="188640"/>
            <a:ext cx="7308812" cy="683791"/>
          </a:xfrm>
        </p:spPr>
        <p:txBody>
          <a:bodyPr/>
          <a:lstStyle/>
          <a:p>
            <a:r>
              <a:rPr lang="zh-TW" altLang="en-US" dirty="0" smtClean="0"/>
              <a:t>施測日期</a:t>
            </a:r>
            <a:r>
              <a:rPr lang="en-US" altLang="zh-TW" dirty="0">
                <a:latin typeface="Microsoft JhengHei"/>
                <a:ea typeface="Microsoft JhengHei"/>
              </a:rPr>
              <a:t>：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</a:t>
            </a:r>
            <a:r>
              <a:rPr lang="zh-TW" altLang="en-US" dirty="0" smtClean="0"/>
              <a:t>日</a:t>
            </a:r>
            <a:r>
              <a:rPr lang="en-US" altLang="zh-TW" dirty="0" smtClean="0"/>
              <a:t>(</a:t>
            </a:r>
            <a:r>
              <a:rPr lang="zh-TW" altLang="en-US" dirty="0" smtClean="0"/>
              <a:t>星期二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475656" y="1196752"/>
            <a:ext cx="460397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89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1" lang="zh-TW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國中七、八年級</a:t>
            </a: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(45</a:t>
            </a:r>
            <a:r>
              <a:rPr kumimoji="1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分鐘</a:t>
            </a:r>
            <a:r>
              <a:rPr kumimoji="1" lang="en-US" altLang="zh-TW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816148"/>
              </p:ext>
            </p:extLst>
          </p:nvPr>
        </p:nvGraphicFramePr>
        <p:xfrm>
          <a:off x="1907704" y="1772816"/>
          <a:ext cx="5976665" cy="3816422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1641046"/>
                <a:gridCol w="1925512"/>
                <a:gridCol w="2410107"/>
              </a:tblGrid>
              <a:tr h="331151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時間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科目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</a:rPr>
                        <a:t>備註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97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9:00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9:05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考試說明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請監考老師向同學說明試卷應答資訊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938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9:05</a:t>
                      </a:r>
                      <a:r>
                        <a:rPr lang="zh-TW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altLang="zh-TW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9</a:t>
                      </a:r>
                      <a:r>
                        <a:rPr lang="en-US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:50</a:t>
                      </a:r>
                      <a:endParaRPr lang="zh-TW" sz="1600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國語文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51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9:50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10:05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休息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97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10:05</a:t>
                      </a:r>
                      <a:r>
                        <a:rPr lang="zh-TW" sz="1600" kern="100" dirty="0" smtClean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10:10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考試說明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請監考老師向同學說明試卷應答資訊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51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10:10</a:t>
                      </a:r>
                      <a:r>
                        <a:rPr lang="zh-TW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solidFill>
                            <a:srgbClr val="7030A0"/>
                          </a:solidFill>
                          <a:effectLst/>
                        </a:rPr>
                        <a:t>10:55</a:t>
                      </a:r>
                      <a:endParaRPr lang="zh-TW" sz="1600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數學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51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10:55</a:t>
                      </a:r>
                      <a:r>
                        <a:rPr lang="zh-TW" sz="1600" kern="100" dirty="0" smtClean="0">
                          <a:effectLst/>
                        </a:rPr>
                        <a:t>～</a:t>
                      </a:r>
                      <a:r>
                        <a:rPr lang="en-US" sz="1600" kern="100" dirty="0">
                          <a:effectLst/>
                        </a:rPr>
                        <a:t>11:10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休息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97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11:10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>
                          <a:effectLst/>
                        </a:rPr>
                        <a:t>11:15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考試說明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請監考老師向同學說明試卷應答資訊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97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7030A0"/>
                          </a:solidFill>
                          <a:effectLst/>
                        </a:rPr>
                        <a:t>11:15</a:t>
                      </a:r>
                      <a:r>
                        <a:rPr lang="zh-TW" sz="1600" kern="100" dirty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7030A0"/>
                          </a:solidFill>
                          <a:effectLst/>
                        </a:rPr>
                        <a:t>12:00</a:t>
                      </a:r>
                      <a:endParaRPr lang="zh-TW" sz="1600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英語文</a:t>
                      </a:r>
                      <a:r>
                        <a:rPr lang="en-US" sz="1600" b="1" kern="100" dirty="0">
                          <a:solidFill>
                            <a:srgbClr val="7030A0"/>
                          </a:solidFill>
                          <a:effectLst/>
                        </a:rPr>
                        <a:t>-</a:t>
                      </a: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聽力、閱讀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7030A0"/>
                          </a:solidFill>
                          <a:effectLst/>
                        </a:rPr>
                        <a:t>先聽力</a:t>
                      </a:r>
                      <a:r>
                        <a:rPr lang="en-US" sz="1400" kern="1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7030A0"/>
                          </a:solidFill>
                          <a:effectLst/>
                        </a:rPr>
                        <a:t>只播放一次</a:t>
                      </a:r>
                      <a:r>
                        <a:rPr lang="en-US" sz="1400" kern="100" dirty="0">
                          <a:solidFill>
                            <a:srgbClr val="7030A0"/>
                          </a:solidFill>
                          <a:effectLst/>
                        </a:rPr>
                        <a:t>)</a:t>
                      </a:r>
                      <a:endParaRPr lang="zh-TW" sz="1200" kern="1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7030A0"/>
                          </a:solidFill>
                          <a:effectLst/>
                        </a:rPr>
                        <a:t>後閱讀</a:t>
                      </a:r>
                      <a:endParaRPr lang="zh-TW" sz="1200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5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2860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4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1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016" y="571203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699586"/>
              </p:ext>
            </p:extLst>
          </p:nvPr>
        </p:nvGraphicFramePr>
        <p:xfrm>
          <a:off x="1691680" y="1549866"/>
          <a:ext cx="6012668" cy="4039373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1650932"/>
                <a:gridCol w="1937111"/>
                <a:gridCol w="2424625"/>
              </a:tblGrid>
              <a:tr h="314575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時間</a:t>
                      </a: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</a:rPr>
                        <a:t>科目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</a:rPr>
                        <a:t>備註</a:t>
                      </a:r>
                      <a:endParaRPr lang="zh-TW" sz="1200" kern="10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8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9:15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9:20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考試說明</a:t>
                      </a: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請監考老師向同學說明試卷應答資訊</a:t>
                      </a:r>
                      <a:endParaRPr lang="zh-TW" sz="12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575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7030A0"/>
                          </a:solidFill>
                          <a:effectLst/>
                        </a:rPr>
                        <a:t>9:20</a:t>
                      </a: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sz="1600" b="1" kern="100" dirty="0" smtClean="0">
                          <a:solidFill>
                            <a:srgbClr val="7030A0"/>
                          </a:solidFill>
                          <a:effectLst/>
                        </a:rPr>
                        <a:t>10:00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國語文</a:t>
                      </a: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～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年級）</a:t>
                      </a:r>
                      <a:endParaRPr lang="zh-TW" sz="12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575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10:00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10:15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</a:t>
                      </a: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8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10:15</a:t>
                      </a:r>
                      <a:r>
                        <a:rPr lang="zh-TW" sz="1600" kern="100" dirty="0" smtClean="0">
                          <a:effectLst/>
                        </a:rPr>
                        <a:t>～</a:t>
                      </a:r>
                      <a:r>
                        <a:rPr lang="en-US" sz="1600" kern="100" dirty="0" smtClean="0">
                          <a:effectLst/>
                        </a:rPr>
                        <a:t>10:20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考試說明</a:t>
                      </a: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請監考老師向同學說明試卷應答資訊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575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7030A0"/>
                          </a:solidFill>
                          <a:effectLst/>
                        </a:rPr>
                        <a:t>10:20</a:t>
                      </a:r>
                      <a:r>
                        <a:rPr lang="zh-TW" sz="1600" b="1" kern="100" dirty="0" smtClean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sz="1600" b="1" kern="100" dirty="0" smtClean="0">
                          <a:solidFill>
                            <a:srgbClr val="7030A0"/>
                          </a:solidFill>
                          <a:effectLst/>
                        </a:rPr>
                        <a:t>11:00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數學</a:t>
                      </a: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～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年級）</a:t>
                      </a:r>
                      <a:endParaRPr lang="zh-TW" sz="12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575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11:00</a:t>
                      </a:r>
                      <a:r>
                        <a:rPr lang="zh-TW" sz="1600" kern="100" dirty="0" smtClean="0">
                          <a:effectLst/>
                        </a:rPr>
                        <a:t>～</a:t>
                      </a:r>
                      <a:r>
                        <a:rPr lang="en-US" sz="1600" kern="100" dirty="0">
                          <a:effectLst/>
                        </a:rPr>
                        <a:t>11:15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</a:t>
                      </a: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80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11:15</a:t>
                      </a:r>
                      <a:r>
                        <a:rPr lang="zh-TW" sz="1600" kern="100" dirty="0">
                          <a:effectLst/>
                        </a:rPr>
                        <a:t>～</a:t>
                      </a:r>
                      <a:r>
                        <a:rPr lang="en-US" sz="1600" kern="100" dirty="0">
                          <a:effectLst/>
                        </a:rPr>
                        <a:t>11:20</a:t>
                      </a:r>
                      <a:endParaRPr lang="zh-TW" sz="1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考試說明</a:t>
                      </a: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請監考老師向同學說明試卷應答資訊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558">
                <a:tc>
                  <a:txBody>
                    <a:bodyPr/>
                    <a:lstStyle/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7030A0"/>
                          </a:solidFill>
                          <a:effectLst/>
                        </a:rPr>
                        <a:t>11:20</a:t>
                      </a: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</a:rPr>
                        <a:t>～</a:t>
                      </a:r>
                      <a:r>
                        <a:rPr lang="en-US" sz="1600" b="1" kern="100" dirty="0">
                          <a:solidFill>
                            <a:srgbClr val="7030A0"/>
                          </a:solidFill>
                          <a:effectLst/>
                        </a:rPr>
                        <a:t>12:00</a:t>
                      </a:r>
                      <a:endParaRPr lang="zh-TW" sz="1600" b="1" kern="100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英語文</a:t>
                      </a:r>
                      <a:r>
                        <a:rPr lang="en-US" sz="16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sz="16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聽力、閱讀</a:t>
                      </a: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～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年級）</a:t>
                      </a:r>
                      <a:endParaRPr lang="zh-TW" sz="12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先聽力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只播放一次</a:t>
                      </a:r>
                      <a:r>
                        <a:rPr lang="en-US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rgbClr val="7030A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後閱讀</a:t>
                      </a:r>
                      <a:endParaRPr lang="zh-TW" sz="1200" b="1" kern="100" dirty="0">
                        <a:solidFill>
                          <a:srgbClr val="7030A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7508" marR="675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1691680" y="1052736"/>
            <a:ext cx="3916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kumimoji="1" lang="zh-TW" altLang="en-US" sz="24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國小一～六年級</a:t>
            </a:r>
            <a:r>
              <a:rPr kumimoji="1" lang="en-US" altLang="zh-TW" sz="24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(40</a:t>
            </a:r>
            <a:r>
              <a:rPr kumimoji="1" lang="zh-TW" altLang="en-US" sz="24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分鐘</a:t>
            </a:r>
            <a:r>
              <a:rPr kumimoji="1" lang="en-US" altLang="zh-TW" sz="2400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8097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4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4765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5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182100" cy="634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6" descr="ta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630954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4591050" y="15207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grpSp>
        <p:nvGrpSpPr>
          <p:cNvPr id="8" name="群組 7"/>
          <p:cNvGrpSpPr/>
          <p:nvPr/>
        </p:nvGrpSpPr>
        <p:grpSpPr>
          <a:xfrm>
            <a:off x="1472004" y="2060848"/>
            <a:ext cx="7168448" cy="1215717"/>
            <a:chOff x="1472004" y="2060848"/>
            <a:chExt cx="7168448" cy="1215717"/>
          </a:xfrm>
        </p:grpSpPr>
        <p:sp>
          <p:nvSpPr>
            <p:cNvPr id="2" name="文字方塊 1"/>
            <p:cNvSpPr txBox="1"/>
            <p:nvPr/>
          </p:nvSpPr>
          <p:spPr>
            <a:xfrm>
              <a:off x="1472004" y="2060848"/>
              <a:ext cx="7168448" cy="1215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spcBef>
                  <a:spcPts val="60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zh-TW" altLang="en-US" sz="2000" dirty="0" smtClean="0"/>
                <a:t>單一選擇題，</a:t>
              </a:r>
              <a:r>
                <a:rPr lang="en-US" altLang="zh-TW" sz="2000" dirty="0" smtClean="0"/>
                <a:t>2B</a:t>
              </a:r>
              <a:r>
                <a:rPr lang="zh-TW" altLang="en-US" sz="2000" dirty="0" smtClean="0"/>
                <a:t>鉛筆畫卡。</a:t>
              </a:r>
              <a:endParaRPr lang="en-US" altLang="zh-TW" sz="2000" dirty="0" smtClean="0"/>
            </a:p>
            <a:p>
              <a:pPr marL="342900" indent="-342900">
                <a:spcBef>
                  <a:spcPts val="60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zh-TW" altLang="en-US" sz="2000" dirty="0"/>
                <a:t>選項</a:t>
              </a:r>
              <a:r>
                <a:rPr lang="zh-TW" altLang="en-US" sz="2000" dirty="0" smtClean="0"/>
                <a:t>為</a:t>
              </a:r>
              <a:endParaRPr lang="en-US" altLang="zh-TW" sz="2000" dirty="0" smtClean="0"/>
            </a:p>
            <a:p>
              <a:pPr marL="342900" indent="-342900">
                <a:buFont typeface="+mj-lt"/>
                <a:buAutoNum type="arabicPeriod"/>
              </a:pPr>
              <a:endParaRPr lang="zh-TW" altLang="en-US" dirty="0"/>
            </a:p>
          </p:txBody>
        </p:sp>
        <p:pic>
          <p:nvPicPr>
            <p:cNvPr id="10243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6040" y="2461192"/>
              <a:ext cx="52879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文字方塊 4"/>
          <p:cNvSpPr txBox="1"/>
          <p:nvPr/>
        </p:nvSpPr>
        <p:spPr>
          <a:xfrm>
            <a:off x="3779989" y="224644"/>
            <a:ext cx="340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重要事項說明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72004" y="4761148"/>
            <a:ext cx="65563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zh-TW" altLang="en-US" dirty="0" smtClean="0"/>
              <a:t>數</a:t>
            </a:r>
            <a:r>
              <a:rPr lang="zh-TW" altLang="en-US" dirty="0"/>
              <a:t>學科除</a:t>
            </a:r>
            <a:r>
              <a:rPr lang="zh-TW" altLang="en-US" b="1" dirty="0">
                <a:solidFill>
                  <a:srgbClr val="FF0000"/>
                </a:solidFill>
              </a:rPr>
              <a:t>量角器</a:t>
            </a:r>
            <a:r>
              <a:rPr lang="zh-TW" altLang="en-US" b="1" dirty="0"/>
              <a:t>不得攜入試場</a:t>
            </a:r>
            <a:r>
              <a:rPr lang="zh-TW" altLang="en-US" dirty="0"/>
              <a:t>以外，其餘工具可帶入試場。</a:t>
            </a:r>
            <a:endParaRPr lang="en-US" altLang="zh-TW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endParaRPr lang="en-US" altLang="zh-TW" dirty="0"/>
          </a:p>
        </p:txBody>
      </p:sp>
      <p:sp>
        <p:nvSpPr>
          <p:cNvPr id="6" name="矩形 5"/>
          <p:cNvSpPr/>
          <p:nvPr/>
        </p:nvSpPr>
        <p:spPr>
          <a:xfrm>
            <a:off x="1472004" y="3104964"/>
            <a:ext cx="6376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zh-TW" altLang="en-US" dirty="0"/>
              <a:t>英語文</a:t>
            </a:r>
            <a:r>
              <a:rPr lang="zh-TW" altLang="en-US" b="1" dirty="0"/>
              <a:t>閱讀與聽力</a:t>
            </a:r>
            <a:r>
              <a:rPr lang="zh-TW" altLang="en-US" dirty="0"/>
              <a:t>題本裝訂在同一份試題本上；第一部分為聽力測驗、第二部分為閱讀測驗。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先進行聽力測驗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" name="矩形 6"/>
          <p:cNvSpPr/>
          <p:nvPr/>
        </p:nvSpPr>
        <p:spPr>
          <a:xfrm>
            <a:off x="1472004" y="3933056"/>
            <a:ext cx="62683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zh-TW" altLang="en-US" b="1" dirty="0"/>
              <a:t>國小一、二年級國語文</a:t>
            </a:r>
            <a:r>
              <a:rPr lang="zh-TW" altLang="en-US" dirty="0"/>
              <a:t>，請學生務必在題本第一頁上寫上自己的</a:t>
            </a:r>
            <a:r>
              <a:rPr lang="zh-TW" altLang="en-US" b="1" dirty="0">
                <a:solidFill>
                  <a:srgbClr val="FF0000"/>
                </a:solidFill>
              </a:rPr>
              <a:t>班級、座號、姓名</a:t>
            </a:r>
            <a:r>
              <a:rPr lang="zh-TW" altLang="en-US" b="1" dirty="0"/>
              <a:t>，並直接作答在題本上</a:t>
            </a:r>
            <a:r>
              <a:rPr lang="zh-TW" altLang="en-US" dirty="0"/>
              <a:t>。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6" name="群組 5"/>
          <p:cNvGrpSpPr/>
          <p:nvPr/>
        </p:nvGrpSpPr>
        <p:grpSpPr>
          <a:xfrm>
            <a:off x="1772825" y="-412844"/>
            <a:ext cx="5619750" cy="7648576"/>
            <a:chOff x="1772825" y="-412844"/>
            <a:chExt cx="5619750" cy="7648576"/>
          </a:xfrm>
        </p:grpSpPr>
        <p:pic>
          <p:nvPicPr>
            <p:cNvPr id="2050" name="Picture 2" descr="C:\Users\USER\Downloads\1589265086271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2825" y="-412844"/>
              <a:ext cx="5619750" cy="7648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文字方塊 4"/>
            <p:cNvSpPr txBox="1"/>
            <p:nvPr/>
          </p:nvSpPr>
          <p:spPr>
            <a:xfrm>
              <a:off x="2591780" y="287360"/>
              <a:ext cx="435648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花蓮縣</a:t>
              </a:r>
              <a:r>
                <a:rPr lang="en-US" altLang="zh-TW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108</a:t>
              </a:r>
              <a:r>
                <a:rPr lang="zh-TW" altLang="en-US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學年度基本學習能力檢核題本</a:t>
              </a:r>
              <a:endPara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412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5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22860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4" descr="tagcorn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/>
          <a:stretch>
            <a:fillRect/>
          </a:stretch>
        </p:blipFill>
        <p:spPr bwMode="auto">
          <a:xfrm>
            <a:off x="0" y="0"/>
            <a:ext cx="91821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3" descr="tagcorn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6" r="53526" b="54863"/>
          <a:stretch>
            <a:fillRect/>
          </a:stretch>
        </p:blipFill>
        <p:spPr bwMode="auto">
          <a:xfrm>
            <a:off x="0" y="0"/>
            <a:ext cx="4267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1" descr="tag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127" y="558440"/>
            <a:ext cx="9182100" cy="55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字方塊 9"/>
          <p:cNvSpPr txBox="1"/>
          <p:nvPr/>
        </p:nvSpPr>
        <p:spPr>
          <a:xfrm>
            <a:off x="3131840" y="235274"/>
            <a:ext cx="340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重要事項說明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22995" y="3164075"/>
            <a:ext cx="721775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zh-TW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集中式特教班」不應試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不列成績統計。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普通班級智能障礙學生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或多重障礙伴隨智能障礙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須考試，成績不列統計，其他障礙學生須考試，成績列統計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15975" y="1725461"/>
            <a:ext cx="67501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zh-TW" altLang="zh-TW" sz="2000" dirty="0"/>
              <a:t>非經學校正式請假手續者，不得缺考；考試遲到者一律參與考試；未達當節施測結束時間不得繳卷。</a:t>
            </a:r>
            <a:r>
              <a:rPr lang="zh-TW" altLang="zh-TW" sz="2000" b="1" dirty="0"/>
              <a:t>倘學生於播放聽力測驗後才抵達考場，則請另安排考場供該生聽力考試。</a:t>
            </a:r>
            <a:endParaRPr lang="zh-TW" altLang="zh-TW" sz="2000" dirty="0"/>
          </a:p>
        </p:txBody>
      </p:sp>
    </p:spTree>
    <p:extLst>
      <p:ext uri="{BB962C8B-B14F-4D97-AF65-F5344CB8AC3E}">
        <p14:creationId xmlns:p14="http://schemas.microsoft.com/office/powerpoint/2010/main" val="85521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5B9244"/>
      </a:hlink>
      <a:folHlink>
        <a:srgbClr val="DBD99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18470</TotalTime>
  <Words>1017</Words>
  <Application>Microsoft Office PowerPoint</Application>
  <PresentationFormat>如螢幕大小 (4:3)</PresentationFormat>
  <Paragraphs>168</Paragraphs>
  <Slides>14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Default Design</vt:lpstr>
      <vt:lpstr>PowerPoint 簡報</vt:lpstr>
      <vt:lpstr>PowerPoint 簡報</vt:lpstr>
      <vt:lpstr>PowerPoint 簡報</vt:lpstr>
      <vt:lpstr>PowerPoint 簡報</vt:lpstr>
      <vt:lpstr>施測日期：6月2日(星期二)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 tags template</dc:title>
  <dc:creator>Presentation Magazine</dc:creator>
  <cp:lastModifiedBy>USER</cp:lastModifiedBy>
  <cp:revision>203</cp:revision>
  <cp:lastPrinted>2020-05-18T23:44:18Z</cp:lastPrinted>
  <dcterms:modified xsi:type="dcterms:W3CDTF">2020-05-19T03:19:53Z</dcterms:modified>
</cp:coreProperties>
</file>