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93" r:id="rId4"/>
    <p:sldId id="325" r:id="rId5"/>
    <p:sldId id="308" r:id="rId6"/>
    <p:sldId id="317" r:id="rId7"/>
    <p:sldId id="318" r:id="rId8"/>
    <p:sldId id="305" r:id="rId9"/>
    <p:sldId id="306" r:id="rId10"/>
    <p:sldId id="315" r:id="rId11"/>
    <p:sldId id="319" r:id="rId12"/>
    <p:sldId id="320" r:id="rId13"/>
    <p:sldId id="321" r:id="rId14"/>
    <p:sldId id="322" r:id="rId15"/>
    <p:sldId id="323" r:id="rId16"/>
    <p:sldId id="324" r:id="rId17"/>
    <p:sldId id="278" r:id="rId18"/>
  </p:sldIdLst>
  <p:sldSz cx="9144000" cy="5141913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B2B0D"/>
    <a:srgbClr val="BB2B1D"/>
    <a:srgbClr val="EF6541"/>
    <a:srgbClr val="260F00"/>
    <a:srgbClr val="002C42"/>
    <a:srgbClr val="008DD0"/>
    <a:srgbClr val="FFCC00"/>
    <a:srgbClr val="C9B1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9" autoAdjust="0"/>
    <p:restoredTop sz="93896" autoAdjust="0"/>
  </p:normalViewPr>
  <p:slideViewPr>
    <p:cSldViewPr showGuides="1">
      <p:cViewPr>
        <p:scale>
          <a:sx n="92" d="100"/>
          <a:sy n="92" d="100"/>
        </p:scale>
        <p:origin x="-1118" y="-288"/>
      </p:cViewPr>
      <p:guideLst>
        <p:guide orient="horz" pos="75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835DF-EC88-4E69-8FD1-88CFB2E13D03}" type="datetimeFigureOut">
              <a:rPr lang="zh-TW" altLang="en-US" smtClean="0"/>
              <a:pPr/>
              <a:t>2020/7/28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D3C0E-9B5D-474E-9D1C-1670B5775A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14847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6C637-C887-41E9-943C-6C56A753EF00}" type="datetimeFigureOut">
              <a:rPr lang="zh-CN" altLang="en-US" smtClean="0"/>
              <a:pPr/>
              <a:t>2020/7/28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D577C-09A4-4D93-AAE3-428FE892DE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7787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0338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92498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8425"/>
            <a:ext cx="7886700" cy="3262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71328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050"/>
            <a:ext cx="1971675" cy="43576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050"/>
            <a:ext cx="5762625" cy="43576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45770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8425"/>
            <a:ext cx="7886700" cy="326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336824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83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4905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8425"/>
            <a:ext cx="3867150" cy="326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68425"/>
            <a:ext cx="3867150" cy="326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341877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8013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013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352379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53799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0442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39775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5450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39775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78526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 b="-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 b="-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181475"/>
            <a:ext cx="9144000" cy="960438"/>
          </a:xfrm>
          <a:prstGeom prst="rect">
            <a:avLst/>
          </a:prstGeom>
          <a:solidFill>
            <a:srgbClr val="C9B1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052" name="Picture 4" descr="卡通遨游太空汇报模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7" y="746125"/>
            <a:ext cx="4364037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499992" y="746125"/>
            <a:ext cx="37125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4800" b="1" dirty="0" smtClean="0">
                <a:solidFill>
                  <a:srgbClr val="EF6541"/>
                </a:solidFill>
              </a:rPr>
              <a:t>花蓮忠孝國小</a:t>
            </a:r>
            <a:endParaRPr lang="en-US" altLang="zh-CN" sz="4800" b="1" dirty="0">
              <a:solidFill>
                <a:srgbClr val="EF6541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567273" y="1842611"/>
            <a:ext cx="38295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2400" b="1" dirty="0" smtClean="0">
                <a:solidFill>
                  <a:schemeClr val="bg1"/>
                </a:solidFill>
              </a:rPr>
              <a:t>109</a:t>
            </a:r>
            <a:r>
              <a:rPr lang="zh-TW" altLang="en-US" sz="2400" b="1" dirty="0">
                <a:solidFill>
                  <a:schemeClr val="bg1"/>
                </a:solidFill>
              </a:rPr>
              <a:t>學年度「推動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閱讀</a:t>
            </a:r>
            <a:endParaRPr lang="en-US" altLang="zh-TW" sz="24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400" b="1" dirty="0" smtClean="0">
                <a:solidFill>
                  <a:schemeClr val="bg1"/>
                </a:solidFill>
              </a:rPr>
              <a:t>教育</a:t>
            </a:r>
            <a:r>
              <a:rPr lang="zh-TW" altLang="en-US" sz="2400" b="1" dirty="0">
                <a:solidFill>
                  <a:schemeClr val="bg1"/>
                </a:solidFill>
              </a:rPr>
              <a:t>結合線上</a:t>
            </a:r>
            <a:r>
              <a:rPr lang="en-US" altLang="zh-TW" sz="2400" b="1" dirty="0">
                <a:solidFill>
                  <a:schemeClr val="bg1"/>
                </a:solidFill>
              </a:rPr>
              <a:t>APP</a:t>
            </a:r>
            <a:r>
              <a:rPr lang="zh-TW" altLang="en-US" sz="2400" b="1" dirty="0">
                <a:solidFill>
                  <a:schemeClr val="bg1"/>
                </a:solidFill>
              </a:rPr>
              <a:t>閱讀檢核</a:t>
            </a:r>
            <a:r>
              <a:rPr lang="en-US" altLang="zh-TW" sz="2400" b="1" dirty="0" smtClean="0">
                <a:solidFill>
                  <a:schemeClr val="bg1"/>
                </a:solidFill>
              </a:rPr>
              <a:t>-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400" b="1" dirty="0" smtClean="0">
                <a:solidFill>
                  <a:schemeClr val="bg1"/>
                </a:solidFill>
              </a:rPr>
              <a:t>購置</a:t>
            </a:r>
            <a:r>
              <a:rPr lang="zh-TW" altLang="en-US" sz="2400" b="1" dirty="0">
                <a:solidFill>
                  <a:schemeClr val="bg1"/>
                </a:solidFill>
              </a:rPr>
              <a:t>縣內國小學校讀本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」</a:t>
            </a:r>
            <a:endParaRPr lang="en-US" altLang="zh-TW" sz="24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400" b="1" dirty="0" smtClean="0">
                <a:solidFill>
                  <a:schemeClr val="bg1"/>
                </a:solidFill>
              </a:rPr>
              <a:t>計畫</a:t>
            </a:r>
            <a:r>
              <a:rPr lang="zh-TW" altLang="en-US" sz="2400" b="1" dirty="0">
                <a:solidFill>
                  <a:schemeClr val="bg1"/>
                </a:solidFill>
              </a:rPr>
              <a:t>採購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未标题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0825" y="266700"/>
            <a:ext cx="10156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履約文件</a:t>
            </a:r>
            <a:endParaRPr lang="en-US" altLang="zh-TW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0743" y="1922884"/>
            <a:ext cx="85886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1</a:t>
            </a:r>
            <a:r>
              <a:rPr lang="en-US" altLang="zh-TW" sz="2800" b="1" dirty="0">
                <a:solidFill>
                  <a:schemeClr val="bg1"/>
                </a:solidFill>
              </a:rPr>
              <a:t>.</a:t>
            </a:r>
            <a:r>
              <a:rPr lang="zh-TW" altLang="en-US" sz="2800" b="1" dirty="0">
                <a:solidFill>
                  <a:schemeClr val="bg1"/>
                </a:solidFill>
              </a:rPr>
              <a:t>交貨驗收明細表</a:t>
            </a:r>
            <a:r>
              <a:rPr lang="en-US" altLang="zh-TW" sz="2800" b="1" dirty="0">
                <a:solidFill>
                  <a:schemeClr val="bg1"/>
                </a:solidFill>
              </a:rPr>
              <a:t>(</a:t>
            </a:r>
            <a:r>
              <a:rPr lang="zh-TW" altLang="en-US" sz="2800" b="1" dirty="0">
                <a:solidFill>
                  <a:schemeClr val="bg1"/>
                </a:solidFill>
              </a:rPr>
              <a:t>各校書目清單</a:t>
            </a:r>
            <a:r>
              <a:rPr lang="en-US" altLang="zh-TW" sz="2800" b="1" dirty="0">
                <a:solidFill>
                  <a:schemeClr val="bg1"/>
                </a:solidFill>
              </a:rPr>
              <a:t>)   </a:t>
            </a:r>
          </a:p>
          <a:p>
            <a:r>
              <a:rPr lang="en-US" altLang="zh-TW" sz="2800" b="1" dirty="0">
                <a:solidFill>
                  <a:schemeClr val="bg1"/>
                </a:solidFill>
              </a:rPr>
              <a:t>2.</a:t>
            </a:r>
            <a:r>
              <a:rPr lang="zh-TW" altLang="en-US" sz="2800" b="1" dirty="0">
                <a:solidFill>
                  <a:schemeClr val="bg1"/>
                </a:solidFill>
              </a:rPr>
              <a:t>送貨簽收單  </a:t>
            </a:r>
          </a:p>
          <a:p>
            <a:r>
              <a:rPr lang="en-US" altLang="zh-TW" sz="2800" b="1" dirty="0">
                <a:solidFill>
                  <a:schemeClr val="bg1"/>
                </a:solidFill>
              </a:rPr>
              <a:t>3.</a:t>
            </a:r>
            <a:r>
              <a:rPr lang="zh-TW" altLang="en-US" sz="2800" b="1" dirty="0">
                <a:solidFill>
                  <a:schemeClr val="bg1"/>
                </a:solidFill>
              </a:rPr>
              <a:t>交貨完工報告書</a:t>
            </a:r>
          </a:p>
          <a:p>
            <a:r>
              <a:rPr lang="en-US" altLang="zh-TW" sz="2800" b="1" dirty="0">
                <a:solidFill>
                  <a:schemeClr val="bg1"/>
                </a:solidFill>
              </a:rPr>
              <a:t>4.</a:t>
            </a:r>
            <a:r>
              <a:rPr lang="zh-TW" altLang="en-US" sz="2800" b="1" dirty="0">
                <a:solidFill>
                  <a:schemeClr val="bg1"/>
                </a:solidFill>
              </a:rPr>
              <a:t>驗收紀錄 </a:t>
            </a:r>
          </a:p>
          <a:p>
            <a:r>
              <a:rPr lang="en-US" altLang="zh-TW" sz="2800" b="1" dirty="0">
                <a:solidFill>
                  <a:schemeClr val="bg1"/>
                </a:solidFill>
              </a:rPr>
              <a:t>5.</a:t>
            </a:r>
            <a:r>
              <a:rPr lang="zh-TW" altLang="en-US" sz="2800" b="1" dirty="0">
                <a:solidFill>
                  <a:schemeClr val="bg1"/>
                </a:solidFill>
              </a:rPr>
              <a:t>購置圖書財產編號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單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r>
              <a:rPr lang="en-US" altLang="zh-TW" sz="2800" b="1" dirty="0">
                <a:solidFill>
                  <a:schemeClr val="bg1"/>
                </a:solidFill>
              </a:rPr>
              <a:t> 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  (</a:t>
            </a:r>
            <a:r>
              <a:rPr lang="zh-TW" altLang="en-US" sz="2800" b="1" dirty="0">
                <a:solidFill>
                  <a:schemeClr val="bg1"/>
                </a:solidFill>
              </a:rPr>
              <a:t>各校財產管理電腦系統輸入資料後再列印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出來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) </a:t>
            </a:r>
            <a:endParaRPr lang="en-US" altLang="zh-TW" sz="2800" b="1" dirty="0">
              <a:solidFill>
                <a:schemeClr val="bg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3528" y="835794"/>
            <a:ext cx="7704856" cy="954107"/>
          </a:xfrm>
          <a:prstGeom prst="rect">
            <a:avLst/>
          </a:prstGeom>
          <a:solidFill>
            <a:srgbClr val="BB2B1D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</a:rPr>
              <a:t>以下文件，</a:t>
            </a:r>
            <a:endParaRPr lang="en-US" altLang="zh-TW" sz="2800" b="1" dirty="0">
              <a:solidFill>
                <a:schemeClr val="bg1"/>
              </a:solidFill>
            </a:endParaRPr>
          </a:p>
          <a:p>
            <a:r>
              <a:rPr lang="en-US" altLang="zh-TW" sz="2800" b="1" u="sng" dirty="0">
                <a:solidFill>
                  <a:schemeClr val="bg1"/>
                </a:solidFill>
              </a:rPr>
              <a:t>1</a:t>
            </a:r>
            <a:r>
              <a:rPr lang="zh-TW" altLang="en-US" sz="2800" b="1" u="sng" dirty="0">
                <a:solidFill>
                  <a:schemeClr val="bg1"/>
                </a:solidFill>
              </a:rPr>
              <a:t>式</a:t>
            </a:r>
            <a:r>
              <a:rPr lang="en-US" altLang="zh-TW" sz="2800" b="1" u="sng" dirty="0">
                <a:solidFill>
                  <a:schemeClr val="bg1"/>
                </a:solidFill>
              </a:rPr>
              <a:t>3</a:t>
            </a:r>
            <a:r>
              <a:rPr lang="zh-TW" altLang="en-US" sz="2800" b="1" u="sng" dirty="0">
                <a:solidFill>
                  <a:schemeClr val="bg1"/>
                </a:solidFill>
              </a:rPr>
              <a:t>份正本用印，留底</a:t>
            </a:r>
            <a:r>
              <a:rPr lang="en-US" altLang="zh-TW" sz="2800" b="1" u="sng" dirty="0">
                <a:solidFill>
                  <a:schemeClr val="bg1"/>
                </a:solidFill>
              </a:rPr>
              <a:t>1</a:t>
            </a:r>
            <a:r>
              <a:rPr lang="zh-TW" altLang="en-US" sz="2800" b="1" u="sng" dirty="0">
                <a:solidFill>
                  <a:schemeClr val="bg1"/>
                </a:solidFill>
              </a:rPr>
              <a:t>份，</a:t>
            </a:r>
            <a:r>
              <a:rPr lang="en-US" altLang="zh-TW" sz="2800" b="1" u="sng" dirty="0">
                <a:solidFill>
                  <a:schemeClr val="bg1"/>
                </a:solidFill>
              </a:rPr>
              <a:t>2</a:t>
            </a:r>
            <a:r>
              <a:rPr lang="zh-TW" altLang="en-US" sz="2800" b="1" u="sng" dirty="0">
                <a:solidFill>
                  <a:schemeClr val="bg1"/>
                </a:solidFill>
              </a:rPr>
              <a:t>份寄給廠商彙</a:t>
            </a:r>
            <a:r>
              <a:rPr lang="zh-TW" altLang="en-US" sz="2800" b="1" u="sng" dirty="0" smtClean="0">
                <a:solidFill>
                  <a:schemeClr val="bg1"/>
                </a:solidFill>
              </a:rPr>
              <a:t>整</a:t>
            </a:r>
            <a:endParaRPr lang="en-US" altLang="zh-TW" sz="28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61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6422" y="239572"/>
            <a:ext cx="393065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未标题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0825" y="266700"/>
            <a:ext cx="26314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交貨驗收明細表用印範例</a:t>
            </a:r>
            <a:endParaRPr lang="en-US" altLang="zh-TW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5220072" y="4443164"/>
            <a:ext cx="1224136" cy="405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7308304" y="4475330"/>
            <a:ext cx="1224136" cy="405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63110" y="1562844"/>
            <a:ext cx="4157662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rgbClr val="EF6541"/>
                </a:solidFill>
              </a:rPr>
              <a:t>承辦人 </a:t>
            </a:r>
            <a:r>
              <a:rPr lang="en-US" altLang="zh-TW" sz="2000" b="1" dirty="0" smtClean="0">
                <a:solidFill>
                  <a:srgbClr val="EF6541"/>
                </a:solidFill>
              </a:rPr>
              <a:t>: 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chemeClr val="bg1"/>
                </a:solidFill>
              </a:rPr>
              <a:t>本案主要承辦人員用印職章</a:t>
            </a:r>
            <a:endParaRPr lang="en-US" altLang="zh-TW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TW" sz="2000" b="1" dirty="0">
              <a:solidFill>
                <a:srgbClr val="EF654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rgbClr val="EF6541"/>
                </a:solidFill>
              </a:rPr>
              <a:t>主任 </a:t>
            </a:r>
            <a:r>
              <a:rPr lang="en-US" altLang="zh-TW" sz="2000" b="1" dirty="0" smtClean="0">
                <a:solidFill>
                  <a:srgbClr val="EF6541"/>
                </a:solidFill>
              </a:rPr>
              <a:t>: 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chemeClr val="bg1"/>
                </a:solidFill>
              </a:rPr>
              <a:t>處室主任用印職章 </a:t>
            </a:r>
            <a:endParaRPr lang="en-US" altLang="zh-TW" sz="20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TW" sz="2000" b="1" dirty="0" smtClean="0">
                <a:solidFill>
                  <a:schemeClr val="bg1"/>
                </a:solidFill>
              </a:rPr>
              <a:t>(EX : 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總務主任 </a:t>
            </a:r>
            <a:r>
              <a:rPr lang="en-US" altLang="zh-TW" sz="2000" b="1" dirty="0">
                <a:solidFill>
                  <a:schemeClr val="bg1"/>
                </a:solidFill>
              </a:rPr>
              <a:t>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/ 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教導主任</a:t>
            </a:r>
            <a:r>
              <a:rPr lang="en-US" altLang="zh-TW" sz="2000" b="1" dirty="0">
                <a:solidFill>
                  <a:schemeClr val="bg1"/>
                </a:solidFill>
              </a:rPr>
              <a:t>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endParaRPr lang="en-US" altLang="zh-TW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74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08676"/>
            <a:ext cx="480695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未标题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0825" y="266700"/>
            <a:ext cx="2169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交貨簽收單用印範例</a:t>
            </a:r>
            <a:endParaRPr lang="en-US" altLang="zh-TW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99445" y="1480364"/>
            <a:ext cx="3743507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rgbClr val="EF6541"/>
                </a:solidFill>
              </a:rPr>
              <a:t>收發章 </a:t>
            </a:r>
            <a:r>
              <a:rPr lang="en-US" altLang="zh-TW" sz="2000" b="1" dirty="0" smtClean="0">
                <a:solidFill>
                  <a:srgbClr val="EF6541"/>
                </a:solidFill>
              </a:rPr>
              <a:t>: 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chemeClr val="bg1"/>
                </a:solidFill>
              </a:rPr>
              <a:t>處室收發章</a:t>
            </a:r>
            <a:endParaRPr lang="en-US" altLang="zh-TW" sz="20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TW" sz="2000" b="1" dirty="0" smtClean="0">
                <a:solidFill>
                  <a:schemeClr val="bg1"/>
                </a:solidFill>
              </a:rPr>
              <a:t> (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無則用印職章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endParaRPr lang="en-US" altLang="zh-TW" sz="20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rgbClr val="EF6541"/>
                </a:solidFill>
              </a:rPr>
              <a:t>經手人簽章及簽收日期 </a:t>
            </a:r>
            <a:r>
              <a:rPr lang="en-US" altLang="zh-TW" sz="2000" b="1" dirty="0" smtClean="0">
                <a:solidFill>
                  <a:srgbClr val="EF6541"/>
                </a:solidFill>
              </a:rPr>
              <a:t>: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>
                <a:solidFill>
                  <a:schemeClr val="bg1"/>
                </a:solidFill>
              </a:rPr>
              <a:t>上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方空白處用印職章</a:t>
            </a:r>
            <a:endParaRPr lang="en-US" altLang="zh-TW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chemeClr val="bg1"/>
                </a:solidFill>
              </a:rPr>
              <a:t>下方請填入實際收到的日期</a:t>
            </a:r>
            <a:endParaRPr lang="en-US" altLang="zh-TW" sz="2000" b="1" dirty="0" smtClean="0">
              <a:solidFill>
                <a:schemeClr val="bg1"/>
              </a:solidFill>
            </a:endParaRPr>
          </a:p>
        </p:txBody>
      </p:sp>
      <p:sp>
        <p:nvSpPr>
          <p:cNvPr id="2" name="橢圓 1"/>
          <p:cNvSpPr/>
          <p:nvPr/>
        </p:nvSpPr>
        <p:spPr>
          <a:xfrm>
            <a:off x="6372200" y="3370737"/>
            <a:ext cx="1224136" cy="15384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596336" y="3324264"/>
            <a:ext cx="990526" cy="13349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243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4505"/>
            <a:ext cx="4798120" cy="442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未标题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0825" y="266700"/>
            <a:ext cx="26314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交貨完工報告書用印範例</a:t>
            </a:r>
            <a:endParaRPr lang="en-US" altLang="zh-TW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99445" y="1480364"/>
            <a:ext cx="3743507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rgbClr val="EF6541"/>
                </a:solidFill>
              </a:rPr>
              <a:t>承辦人職章 </a:t>
            </a:r>
            <a:r>
              <a:rPr lang="en-US" altLang="zh-TW" sz="2000" b="1" dirty="0" smtClean="0">
                <a:solidFill>
                  <a:srgbClr val="EF6541"/>
                </a:solidFill>
              </a:rPr>
              <a:t>: 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chemeClr val="bg1"/>
                </a:solidFill>
              </a:rPr>
              <a:t>本</a:t>
            </a:r>
            <a:r>
              <a:rPr lang="zh-TW" altLang="en-US" sz="2000" b="1" dirty="0">
                <a:solidFill>
                  <a:schemeClr val="bg1"/>
                </a:solidFill>
              </a:rPr>
              <a:t>案主要承辦人員用印職章</a:t>
            </a:r>
          </a:p>
          <a:p>
            <a:pPr>
              <a:buFont typeface="Arial" panose="020B0604020202020204" pitchFamily="34" charset="0"/>
              <a:buNone/>
            </a:pPr>
            <a:endParaRPr lang="en-US" altLang="zh-TW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TW" sz="20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rgbClr val="EF6541"/>
                </a:solidFill>
              </a:rPr>
              <a:t>學校關防用印處</a:t>
            </a:r>
            <a:r>
              <a:rPr lang="en-US" altLang="zh-TW" sz="2000" b="1" dirty="0" smtClean="0">
                <a:solidFill>
                  <a:srgbClr val="EF6541"/>
                </a:solidFill>
              </a:rPr>
              <a:t>: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chemeClr val="bg1"/>
                </a:solidFill>
              </a:rPr>
              <a:t>用印關防</a:t>
            </a:r>
            <a:endParaRPr lang="en-US" altLang="zh-TW" sz="2000" b="1" dirty="0" smtClean="0">
              <a:solidFill>
                <a:schemeClr val="bg1"/>
              </a:solidFill>
            </a:endParaRPr>
          </a:p>
        </p:txBody>
      </p:sp>
      <p:sp>
        <p:nvSpPr>
          <p:cNvPr id="3" name="橢圓 2"/>
          <p:cNvSpPr/>
          <p:nvPr/>
        </p:nvSpPr>
        <p:spPr>
          <a:xfrm>
            <a:off x="4408487" y="3439434"/>
            <a:ext cx="1762427" cy="7730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6444208" y="3039051"/>
            <a:ext cx="2232248" cy="18378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767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未标题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0825" y="266700"/>
            <a:ext cx="19389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驗收紀錄用印範例</a:t>
            </a:r>
            <a:endParaRPr lang="en-US" altLang="zh-TW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31775" y="1385317"/>
            <a:ext cx="3743507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rgbClr val="EF6541"/>
                </a:solidFill>
              </a:rPr>
              <a:t>上方日期</a:t>
            </a:r>
            <a:r>
              <a:rPr lang="en-US" altLang="zh-TW" sz="2000" b="1" dirty="0" smtClean="0">
                <a:solidFill>
                  <a:srgbClr val="EF6541"/>
                </a:solidFill>
              </a:rPr>
              <a:t>: 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chemeClr val="bg1"/>
                </a:solidFill>
              </a:rPr>
              <a:t>填入實際填寫日期</a:t>
            </a:r>
            <a:endParaRPr lang="en-US" altLang="zh-TW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TW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TW" sz="20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rgbClr val="EF6541"/>
                </a:solidFill>
              </a:rPr>
              <a:t>下方完成履約日期</a:t>
            </a:r>
            <a:r>
              <a:rPr lang="en-US" altLang="zh-TW" sz="2000" b="1" dirty="0" smtClean="0">
                <a:solidFill>
                  <a:srgbClr val="EF6541"/>
                </a:solidFill>
              </a:rPr>
              <a:t>: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chemeClr val="bg1"/>
                </a:solidFill>
              </a:rPr>
              <a:t>填入實際收貨日期</a:t>
            </a:r>
            <a:endParaRPr lang="en-US" altLang="zh-TW" sz="2000" b="1" dirty="0" smtClean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71767"/>
            <a:ext cx="5544616" cy="310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3563532" y="1314742"/>
            <a:ext cx="1944216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319972" y="2570956"/>
            <a:ext cx="1944216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535996" y="881802"/>
            <a:ext cx="32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218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0662" y="1222300"/>
            <a:ext cx="6330079" cy="298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未标题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0825" y="266700"/>
            <a:ext cx="19389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驗收紀錄用印範例</a:t>
            </a:r>
            <a:endParaRPr lang="en-US" altLang="zh-TW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31775" y="1385317"/>
            <a:ext cx="374350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rgbClr val="EF6541"/>
                </a:solidFill>
              </a:rPr>
              <a:t>左上日期</a:t>
            </a:r>
            <a:r>
              <a:rPr lang="en-US" altLang="zh-TW" sz="2000" b="1" dirty="0" smtClean="0">
                <a:solidFill>
                  <a:srgbClr val="EF6541"/>
                </a:solidFill>
              </a:rPr>
              <a:t>: 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chemeClr val="bg1"/>
                </a:solidFill>
              </a:rPr>
              <a:t>主要承辦人核職章</a:t>
            </a:r>
            <a:endParaRPr lang="en-US" altLang="zh-TW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TW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TW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rgbClr val="EF6541"/>
                </a:solidFill>
              </a:rPr>
              <a:t>右下主驗</a:t>
            </a:r>
            <a:r>
              <a:rPr lang="en-US" altLang="zh-TW" sz="2000" b="1" dirty="0" smtClean="0">
                <a:solidFill>
                  <a:srgbClr val="EF6541"/>
                </a:solidFill>
              </a:rPr>
              <a:t>: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chemeClr val="bg1"/>
                </a:solidFill>
              </a:rPr>
              <a:t>處</a:t>
            </a:r>
            <a:r>
              <a:rPr lang="zh-TW" altLang="en-US" sz="2000" b="1" dirty="0">
                <a:solidFill>
                  <a:schemeClr val="bg1"/>
                </a:solidFill>
              </a:rPr>
              <a:t>室主任用印職章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TW" sz="2000" b="1" dirty="0">
                <a:solidFill>
                  <a:schemeClr val="bg1"/>
                </a:solidFill>
              </a:rPr>
              <a:t>(EX : </a:t>
            </a:r>
            <a:r>
              <a:rPr lang="zh-TW" altLang="en-US" sz="2000" b="1" dirty="0">
                <a:solidFill>
                  <a:schemeClr val="bg1"/>
                </a:solidFill>
              </a:rPr>
              <a:t>總務主任  </a:t>
            </a:r>
            <a:r>
              <a:rPr lang="en-US" altLang="zh-TW" sz="2000" b="1" dirty="0">
                <a:solidFill>
                  <a:schemeClr val="bg1"/>
                </a:solidFill>
              </a:rPr>
              <a:t>/ </a:t>
            </a:r>
            <a:endParaRPr lang="en-US" altLang="zh-TW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chemeClr val="bg1"/>
                </a:solidFill>
              </a:rPr>
              <a:t>教導</a:t>
            </a:r>
            <a:r>
              <a:rPr lang="zh-TW" altLang="en-US" sz="2000" b="1" dirty="0">
                <a:solidFill>
                  <a:schemeClr val="bg1"/>
                </a:solidFill>
              </a:rPr>
              <a:t>主任 </a:t>
            </a:r>
            <a:r>
              <a:rPr lang="en-US" altLang="zh-TW" sz="2000" b="1" dirty="0">
                <a:solidFill>
                  <a:schemeClr val="bg1"/>
                </a:solidFill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endParaRPr lang="en-US" altLang="zh-TW" sz="20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TW" sz="2000" b="1" dirty="0" smtClean="0">
              <a:solidFill>
                <a:schemeClr val="bg1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3059832" y="3651076"/>
            <a:ext cx="3672408" cy="7064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2696803" y="1241301"/>
            <a:ext cx="1548172" cy="13296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563424" y="2570956"/>
            <a:ext cx="1548172" cy="13296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408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未标题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0825" y="266700"/>
            <a:ext cx="29488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財產增加單 </a:t>
            </a:r>
            <a:r>
              <a:rPr lang="en-US" altLang="zh-TW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 </a:t>
            </a:r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各校自行製作</a:t>
            </a:r>
            <a:r>
              <a:rPr lang="en-US" altLang="zh-TW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22438" y="1136204"/>
            <a:ext cx="1368152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rgbClr val="EF6541"/>
                </a:solidFill>
              </a:rPr>
              <a:t>來源</a:t>
            </a:r>
            <a:r>
              <a:rPr lang="en-US" altLang="zh-TW" sz="2000" b="1" dirty="0" smtClean="0">
                <a:solidFill>
                  <a:srgbClr val="EF6541"/>
                </a:solidFill>
              </a:rPr>
              <a:t>: 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800" b="1" dirty="0" smtClean="0">
                <a:solidFill>
                  <a:schemeClr val="bg1"/>
                </a:solidFill>
              </a:rPr>
              <a:t>撥入！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TW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TW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rgbClr val="EF6541"/>
                </a:solidFill>
              </a:rPr>
              <a:t>數量</a:t>
            </a:r>
            <a:r>
              <a:rPr lang="en-US" altLang="zh-TW" sz="2000" b="1" dirty="0" smtClean="0">
                <a:solidFill>
                  <a:srgbClr val="EF6541"/>
                </a:solidFill>
              </a:rPr>
              <a:t>: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chemeClr val="bg1"/>
                </a:solidFill>
              </a:rPr>
              <a:t>要填數量</a:t>
            </a:r>
            <a:endParaRPr lang="en-US" altLang="zh-TW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chemeClr val="bg1"/>
                </a:solidFill>
              </a:rPr>
              <a:t>不可填寫</a:t>
            </a:r>
            <a:endParaRPr lang="en-US" altLang="zh-TW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chemeClr val="bg1"/>
                </a:solidFill>
              </a:rPr>
              <a:t>一批</a:t>
            </a:r>
            <a:endParaRPr lang="en-US" altLang="zh-TW" sz="20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TW" sz="2000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31155"/>
            <a:ext cx="7272808" cy="270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橢圓 7"/>
          <p:cNvSpPr/>
          <p:nvPr/>
        </p:nvSpPr>
        <p:spPr>
          <a:xfrm>
            <a:off x="4551218" y="1909735"/>
            <a:ext cx="576064" cy="8255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508104" y="1909736"/>
            <a:ext cx="1296144" cy="8378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4731238" y="2210915"/>
            <a:ext cx="2728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撥入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9682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 b="-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4181475"/>
            <a:ext cx="9144000" cy="960438"/>
          </a:xfrm>
          <a:prstGeom prst="rect">
            <a:avLst/>
          </a:prstGeom>
          <a:solidFill>
            <a:srgbClr val="C9B1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5603" name="Picture 3" descr="卡通遨游太空汇报模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13" y="736600"/>
            <a:ext cx="4364037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427984" y="1130796"/>
            <a:ext cx="438261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2800" b="1" dirty="0" smtClean="0">
                <a:solidFill>
                  <a:srgbClr val="EF6541"/>
                </a:solidFill>
              </a:rPr>
              <a:t>感謝收看！</a:t>
            </a:r>
            <a:endParaRPr lang="en-US" altLang="zh-CN" sz="2800" b="1" dirty="0" smtClean="0">
              <a:solidFill>
                <a:srgbClr val="EF654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EF6541"/>
                </a:solidFill>
              </a:rPr>
              <a:t>THANKS </a:t>
            </a:r>
            <a:r>
              <a:rPr lang="en-US" altLang="zh-CN" sz="2800" b="1" dirty="0">
                <a:solidFill>
                  <a:srgbClr val="EF6541"/>
                </a:solidFill>
              </a:rPr>
              <a:t>FOR WATCHING</a:t>
            </a:r>
            <a:endParaRPr lang="en-US" altLang="zh-CN" sz="2800" dirty="0">
              <a:solidFill>
                <a:srgbClr val="EF6541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427984" y="2714972"/>
            <a:ext cx="29238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1900" dirty="0" smtClean="0">
                <a:solidFill>
                  <a:schemeClr val="bg1"/>
                </a:solidFill>
              </a:rPr>
              <a:t>聯寶國際文化事業有限公司</a:t>
            </a:r>
            <a:endParaRPr lang="en-US" altLang="zh-TW" sz="1900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1900" dirty="0" smtClean="0">
                <a:solidFill>
                  <a:schemeClr val="bg1"/>
                </a:solidFill>
              </a:rPr>
              <a:t>負責人</a:t>
            </a:r>
            <a:r>
              <a:rPr lang="en-US" altLang="zh-TW" sz="1900" dirty="0" smtClean="0">
                <a:solidFill>
                  <a:schemeClr val="bg1"/>
                </a:solidFill>
              </a:rPr>
              <a:t>:</a:t>
            </a:r>
            <a:r>
              <a:rPr lang="zh-TW" altLang="en-US" sz="1900" dirty="0" smtClean="0">
                <a:solidFill>
                  <a:schemeClr val="bg1"/>
                </a:solidFill>
              </a:rPr>
              <a:t>吳政勳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323528" y="698748"/>
            <a:ext cx="828092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4000" b="1" dirty="0" smtClean="0">
                <a:solidFill>
                  <a:schemeClr val="bg1"/>
                </a:solidFill>
                <a:latin typeface="+mn-lt"/>
              </a:rPr>
              <a:t>廠商 </a:t>
            </a:r>
            <a:r>
              <a:rPr lang="en-US" altLang="zh-TW" sz="4000" b="1" dirty="0">
                <a:solidFill>
                  <a:schemeClr val="bg1"/>
                </a:solidFill>
                <a:latin typeface="+mn-lt"/>
              </a:rPr>
              <a:t>: </a:t>
            </a:r>
            <a:r>
              <a:rPr lang="zh-TW" altLang="en-US" sz="4000" b="1" dirty="0">
                <a:solidFill>
                  <a:schemeClr val="bg1"/>
                </a:solidFill>
                <a:latin typeface="+mn-lt"/>
              </a:rPr>
              <a:t>聯寶國際文化事業</a:t>
            </a:r>
            <a:r>
              <a:rPr lang="zh-TW" altLang="en-US" sz="4000" b="1" dirty="0" smtClean="0">
                <a:solidFill>
                  <a:schemeClr val="bg1"/>
                </a:solidFill>
                <a:latin typeface="+mn-lt"/>
              </a:rPr>
              <a:t>有限公司</a:t>
            </a:r>
            <a:endParaRPr lang="en-US" altLang="zh-TW" sz="4000" b="1" dirty="0" smtClean="0">
              <a:solidFill>
                <a:schemeClr val="bg1"/>
              </a:solidFill>
              <a:latin typeface="+mn-lt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4000" b="1" dirty="0">
                <a:solidFill>
                  <a:schemeClr val="bg1"/>
                </a:solidFill>
                <a:latin typeface="+mn-lt"/>
              </a:rPr>
              <a:t>電話 </a:t>
            </a:r>
            <a:r>
              <a:rPr lang="en-US" altLang="zh-TW" sz="4000" b="1" dirty="0">
                <a:solidFill>
                  <a:schemeClr val="bg1"/>
                </a:solidFill>
                <a:latin typeface="+mn-lt"/>
              </a:rPr>
              <a:t>: (06) </a:t>
            </a:r>
            <a:r>
              <a:rPr lang="en-US" altLang="zh-TW" sz="4000" b="1" dirty="0" smtClean="0">
                <a:solidFill>
                  <a:schemeClr val="bg1"/>
                </a:solidFill>
                <a:latin typeface="+mn-lt"/>
              </a:rPr>
              <a:t>291-2919</a:t>
            </a:r>
          </a:p>
          <a:p>
            <a:pPr>
              <a:buFont typeface="Arial" panose="020B0604020202020204" pitchFamily="34" charset="0"/>
              <a:buNone/>
            </a:pPr>
            <a:endParaRPr lang="en-US" altLang="zh-TW" sz="4000" b="1" dirty="0" smtClean="0">
              <a:solidFill>
                <a:schemeClr val="bg1"/>
              </a:solidFill>
              <a:latin typeface="+mn-lt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800" b="1" dirty="0" smtClean="0">
                <a:solidFill>
                  <a:schemeClr val="bg1"/>
                </a:solidFill>
                <a:latin typeface="+mn-lt"/>
              </a:rPr>
              <a:t>業務</a:t>
            </a:r>
            <a:r>
              <a:rPr lang="zh-TW" altLang="en-US" sz="2800" b="1" dirty="0">
                <a:solidFill>
                  <a:schemeClr val="bg1"/>
                </a:solidFill>
                <a:latin typeface="+mn-lt"/>
              </a:rPr>
              <a:t>專員 </a:t>
            </a:r>
            <a:r>
              <a:rPr lang="en-US" altLang="zh-TW" sz="2800" b="1" dirty="0">
                <a:solidFill>
                  <a:schemeClr val="bg1"/>
                </a:solidFill>
                <a:latin typeface="+mn-lt"/>
              </a:rPr>
              <a:t>: </a:t>
            </a:r>
            <a:r>
              <a:rPr lang="zh-TW" altLang="en-US" sz="2800" b="1" dirty="0" smtClean="0">
                <a:solidFill>
                  <a:schemeClr val="bg1"/>
                </a:solidFill>
                <a:latin typeface="+mn-lt"/>
              </a:rPr>
              <a:t>陳淑華小姐    </a:t>
            </a:r>
            <a:r>
              <a:rPr lang="zh-TW" altLang="en-US" sz="2800" b="1" dirty="0">
                <a:solidFill>
                  <a:schemeClr val="bg1"/>
                </a:solidFill>
                <a:latin typeface="+mn-lt"/>
              </a:rPr>
              <a:t>分機</a:t>
            </a:r>
            <a:r>
              <a:rPr lang="en-US" altLang="zh-TW" sz="2800" b="1" dirty="0">
                <a:solidFill>
                  <a:schemeClr val="bg1"/>
                </a:solidFill>
                <a:latin typeface="+mn-lt"/>
              </a:rPr>
              <a:t>217    </a:t>
            </a:r>
            <a:r>
              <a:rPr lang="en-US" altLang="zh-TW" sz="2800" b="1" dirty="0" smtClean="0">
                <a:solidFill>
                  <a:schemeClr val="bg1"/>
                </a:solidFill>
                <a:latin typeface="+mn-lt"/>
              </a:rPr>
              <a:t>                                E-mail </a:t>
            </a:r>
            <a:r>
              <a:rPr lang="en-US" altLang="zh-TW" sz="2800" b="1" dirty="0">
                <a:solidFill>
                  <a:schemeClr val="bg1"/>
                </a:solidFill>
                <a:latin typeface="+mn-lt"/>
              </a:rPr>
              <a:t>: cake@book24.com.tw      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800" b="1" dirty="0">
                <a:solidFill>
                  <a:schemeClr val="bg1"/>
                </a:solidFill>
                <a:latin typeface="+mn-lt"/>
              </a:rPr>
              <a:t>編目人員 </a:t>
            </a:r>
            <a:r>
              <a:rPr lang="en-US" altLang="zh-TW" sz="2800" b="1" dirty="0">
                <a:solidFill>
                  <a:schemeClr val="bg1"/>
                </a:solidFill>
                <a:latin typeface="+mn-lt"/>
              </a:rPr>
              <a:t>: </a:t>
            </a:r>
            <a:r>
              <a:rPr lang="zh-TW" altLang="en-US" sz="2800" b="1" dirty="0" smtClean="0">
                <a:solidFill>
                  <a:schemeClr val="bg1"/>
                </a:solidFill>
                <a:latin typeface="+mn-lt"/>
              </a:rPr>
              <a:t>林欣郁小姐    </a:t>
            </a:r>
            <a:r>
              <a:rPr lang="zh-TW" altLang="en-US" sz="2800" b="1" dirty="0">
                <a:solidFill>
                  <a:schemeClr val="bg1"/>
                </a:solidFill>
                <a:latin typeface="+mn-lt"/>
              </a:rPr>
              <a:t>分機 </a:t>
            </a:r>
            <a:r>
              <a:rPr lang="en-US" altLang="zh-TW" sz="2800" b="1" dirty="0">
                <a:solidFill>
                  <a:schemeClr val="bg1"/>
                </a:solidFill>
                <a:latin typeface="+mn-lt"/>
              </a:rPr>
              <a:t>322   </a:t>
            </a:r>
            <a:r>
              <a:rPr lang="en-US" altLang="zh-TW" sz="2800" b="1" dirty="0" smtClean="0">
                <a:solidFill>
                  <a:schemeClr val="bg1"/>
                </a:solidFill>
                <a:latin typeface="+mn-lt"/>
              </a:rPr>
              <a:t>                                E-mail </a:t>
            </a:r>
            <a:r>
              <a:rPr lang="en-US" altLang="zh-TW" sz="2800" b="1" dirty="0">
                <a:solidFill>
                  <a:schemeClr val="bg1"/>
                </a:solidFill>
                <a:latin typeface="+mn-lt"/>
              </a:rPr>
              <a:t>: hbtn22@book24.com.tw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TW" sz="28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altLang="zh-TW" sz="28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9" y="122684"/>
            <a:ext cx="4032448" cy="485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256259" y="1346820"/>
            <a:ext cx="4752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</a:rPr>
              <a:t>←←←</a:t>
            </a:r>
            <a:r>
              <a:rPr lang="zh-TW" altLang="en-US" sz="3200" b="1" dirty="0">
                <a:solidFill>
                  <a:schemeClr val="bg1"/>
                </a:solidFill>
              </a:rPr>
              <a:t>←</a:t>
            </a:r>
            <a:endParaRPr lang="en-US" altLang="zh-TW" sz="3200" b="1" dirty="0">
              <a:solidFill>
                <a:schemeClr val="bg1"/>
              </a:solidFill>
            </a:endParaRPr>
          </a:p>
          <a:p>
            <a:pPr algn="ctr"/>
            <a:r>
              <a:rPr lang="zh-TW" altLang="en-US" sz="3200" b="1" dirty="0" smtClean="0">
                <a:solidFill>
                  <a:schemeClr val="bg1"/>
                </a:solidFill>
              </a:rPr>
              <a:t>此表請於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8/10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前填寫完成  </a:t>
            </a:r>
            <a:endParaRPr lang="en-US" altLang="zh-TW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TW" sz="3200" b="1" dirty="0">
                <a:solidFill>
                  <a:schemeClr val="bg1"/>
                </a:solidFill>
              </a:rPr>
              <a:t> 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  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寄至指定電子信箱</a:t>
            </a:r>
            <a:endParaRPr lang="en-US" altLang="zh-TW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TW" sz="3200" b="1" dirty="0" smtClean="0">
                <a:solidFill>
                  <a:schemeClr val="bg1"/>
                </a:solidFill>
              </a:rPr>
              <a:t>(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請至處務公告下載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9097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274812"/>
            <a:ext cx="3426862" cy="3467841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267744" y="194692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</a:rPr>
              <a:t>本</a:t>
            </a:r>
            <a:r>
              <a:rPr lang="zh-TW" altLang="en-US" sz="2400" b="1" dirty="0">
                <a:solidFill>
                  <a:schemeClr val="bg1"/>
                </a:solidFill>
              </a:rPr>
              <a:t>採購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案</a:t>
            </a:r>
            <a:r>
              <a:rPr lang="en-US" altLang="zh-TW" sz="2400" b="1" dirty="0" smtClean="0">
                <a:solidFill>
                  <a:schemeClr val="bg1"/>
                </a:solidFill>
              </a:rPr>
              <a:t>LINE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群</a:t>
            </a:r>
            <a:r>
              <a:rPr lang="zh-TW" altLang="en-US" sz="2400" b="1" dirty="0">
                <a:solidFill>
                  <a:schemeClr val="bg1"/>
                </a:solidFill>
              </a:rPr>
              <a:t>組請各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校</a:t>
            </a:r>
            <a:endParaRPr lang="en-US" altLang="zh-TW" sz="2400" b="1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sz="2400" b="1" dirty="0" smtClean="0">
                <a:solidFill>
                  <a:schemeClr val="bg1"/>
                </a:solidFill>
              </a:rPr>
              <a:t>承辦</a:t>
            </a:r>
            <a:r>
              <a:rPr lang="zh-TW" altLang="en-US" sz="2400" b="1" dirty="0">
                <a:solidFill>
                  <a:schemeClr val="bg1"/>
                </a:solidFill>
              </a:rPr>
              <a:t>老師加入</a:t>
            </a:r>
          </a:p>
        </p:txBody>
      </p:sp>
    </p:spTree>
    <p:extLst>
      <p:ext uri="{BB962C8B-B14F-4D97-AF65-F5344CB8AC3E}">
        <p14:creationId xmlns:p14="http://schemas.microsoft.com/office/powerpoint/2010/main" xmlns="" val="9516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未标题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0825" y="266700"/>
            <a:ext cx="10156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圖書折扣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367644" y="1058788"/>
            <a:ext cx="640871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3900" b="1" dirty="0" smtClean="0">
                <a:solidFill>
                  <a:schemeClr val="bg1"/>
                </a:solidFill>
              </a:rPr>
              <a:t>70%</a:t>
            </a:r>
            <a:endParaRPr lang="zh-TW" alt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7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12723" y="698748"/>
            <a:ext cx="8627691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31774" y="223467"/>
            <a:ext cx="86086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各校配送數量 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082" y="842764"/>
            <a:ext cx="7142972" cy="411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35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12723" y="698748"/>
            <a:ext cx="8627691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31774" y="223467"/>
            <a:ext cx="86086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各校配送數量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9719" y="842764"/>
            <a:ext cx="54927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81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未标题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0825" y="266700"/>
            <a:ext cx="10156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交貨作業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9512" y="1058788"/>
            <a:ext cx="1584176" cy="355808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000" dirty="0">
                <a:effectLst/>
                <a:latin typeface="細明體"/>
                <a:cs typeface="細明體"/>
              </a:rPr>
              <a:t> </a:t>
            </a:r>
            <a:endParaRPr lang="zh-TW" sz="1100" dirty="0">
              <a:effectLst/>
              <a:latin typeface="細明體"/>
              <a:cs typeface="細明體"/>
            </a:endParaRPr>
          </a:p>
          <a:p>
            <a:pPr>
              <a:lnSpc>
                <a:spcPct val="141000"/>
              </a:lnSpc>
              <a:spcAft>
                <a:spcPts val="0"/>
              </a:spcAft>
            </a:pPr>
            <a:r>
              <a:rPr lang="zh-TW" altLang="en-US" sz="1400" dirty="0" smtClean="0">
                <a:solidFill>
                  <a:schemeClr val="tx1"/>
                </a:solidFill>
                <a:latin typeface="Times New Roman"/>
                <a:ea typeface="Times New Roman"/>
                <a:cs typeface="細明體"/>
              </a:rPr>
              <a:t>花蓮萬榮國小                  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細明體"/>
              </a:rPr>
              <a:t>序號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細明體"/>
              </a:rPr>
              <a:t>：1</a:t>
            </a:r>
            <a:endParaRPr lang="zh-TW" dirty="0">
              <a:solidFill>
                <a:schemeClr val="tx1"/>
              </a:solidFill>
              <a:effectLst/>
              <a:latin typeface="細明體"/>
              <a:cs typeface="細明體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細明體"/>
              </a:rPr>
              <a:t>數量：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細明體"/>
              </a:rPr>
              <a:t>1</a:t>
            </a:r>
            <a:endParaRPr lang="en-US" dirty="0">
              <a:solidFill>
                <a:schemeClr val="tx1"/>
              </a:solidFill>
              <a:latin typeface="細明體"/>
              <a:cs typeface="細明體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en-US" altLang="zh-TW" sz="1600" dirty="0">
                <a:solidFill>
                  <a:schemeClr val="tx1"/>
                </a:solidFill>
                <a:latin typeface="細明體"/>
                <a:cs typeface="細明體"/>
              </a:rPr>
              <a:t>THE FUTURE OF</a:t>
            </a: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en-US" altLang="zh-TW" sz="1600" dirty="0">
                <a:solidFill>
                  <a:schemeClr val="tx1"/>
                </a:solidFill>
                <a:latin typeface="細明體"/>
                <a:cs typeface="細明體"/>
              </a:rPr>
              <a:t>WORK</a:t>
            </a:r>
          </a:p>
          <a:p>
            <a:pPr>
              <a:lnSpc>
                <a:spcPct val="125000"/>
              </a:lnSpc>
              <a:spcAft>
                <a:spcPts val="0"/>
              </a:spcAft>
            </a:pPr>
            <a:endParaRPr lang="zh-TW" dirty="0">
              <a:effectLst/>
              <a:latin typeface="細明體"/>
              <a:cs typeface="細明體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effectLst/>
                <a:latin typeface="細明體"/>
                <a:cs typeface="細明體"/>
              </a:rPr>
              <a:t> </a:t>
            </a:r>
            <a:endParaRPr lang="zh-TW" sz="1100" dirty="0">
              <a:effectLst/>
              <a:latin typeface="細明體"/>
              <a:cs typeface="細明體"/>
            </a:endParaRPr>
          </a:p>
          <a:p>
            <a:pPr algn="ctr">
              <a:spcAft>
                <a:spcPts val="0"/>
              </a:spcAft>
            </a:pPr>
            <a:r>
              <a:rPr lang="en-US" sz="1100" dirty="0">
                <a:effectLst/>
                <a:latin typeface="細明體"/>
                <a:cs typeface="細明體"/>
              </a:rPr>
              <a:t> </a:t>
            </a:r>
            <a:r>
              <a:rPr lang="zh-TW" altLang="en-US" sz="3200" b="1" dirty="0">
                <a:solidFill>
                  <a:srgbClr val="D9D9D9"/>
                </a:solidFill>
                <a:latin typeface="細明體"/>
                <a:ea typeface="微軟正黑體"/>
                <a:cs typeface="微軟正黑體"/>
              </a:rPr>
              <a:t>隨書</a:t>
            </a:r>
            <a:endParaRPr lang="en-US" altLang="zh-TW" sz="3200" b="1" dirty="0">
              <a:solidFill>
                <a:srgbClr val="D9D9D9"/>
              </a:solidFill>
              <a:latin typeface="細明體"/>
              <a:ea typeface="微軟正黑體"/>
              <a:cs typeface="微軟正黑體"/>
            </a:endParaRPr>
          </a:p>
          <a:p>
            <a:pPr algn="ctr">
              <a:spcAft>
                <a:spcPts val="0"/>
              </a:spcAft>
            </a:pPr>
            <a:r>
              <a:rPr lang="zh-TW" altLang="en-US" sz="3200" b="1" dirty="0">
                <a:solidFill>
                  <a:srgbClr val="D9D9D9"/>
                </a:solidFill>
                <a:latin typeface="細明體"/>
                <a:ea typeface="微軟正黑體"/>
                <a:cs typeface="微軟正黑體"/>
              </a:rPr>
              <a:t>紙插</a:t>
            </a:r>
            <a:endParaRPr lang="en-US" altLang="zh-TW" sz="3200" b="1" dirty="0">
              <a:solidFill>
                <a:srgbClr val="D9D9D9"/>
              </a:solidFill>
              <a:effectLst/>
              <a:latin typeface="細明體"/>
              <a:ea typeface="微軟正黑體"/>
              <a:cs typeface="微軟正黑體"/>
            </a:endParaRPr>
          </a:p>
          <a:p>
            <a:pPr algn="ctr">
              <a:spcAft>
                <a:spcPts val="0"/>
              </a:spcAft>
            </a:pPr>
            <a:r>
              <a:rPr lang="zh-TW" sz="3200" b="1" dirty="0">
                <a:solidFill>
                  <a:srgbClr val="D9D9D9"/>
                </a:solidFill>
                <a:effectLst/>
                <a:latin typeface="細明體"/>
                <a:ea typeface="微軟正黑體"/>
                <a:cs typeface="微軟正黑體"/>
              </a:rPr>
              <a:t>範例</a:t>
            </a:r>
            <a:endParaRPr lang="zh-TW" sz="1050" dirty="0">
              <a:effectLst/>
              <a:latin typeface="細明體"/>
              <a:cs typeface="細明體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effectLst/>
                <a:latin typeface="細明體"/>
                <a:cs typeface="細明體"/>
              </a:rPr>
              <a:t> </a:t>
            </a:r>
            <a:endParaRPr lang="zh-TW" sz="1100" dirty="0">
              <a:effectLst/>
              <a:latin typeface="細明體"/>
              <a:cs typeface="細明體"/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418828"/>
            <a:ext cx="1890914" cy="2456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10"/>
          <p:cNvSpPr/>
          <p:nvPr/>
        </p:nvSpPr>
        <p:spPr>
          <a:xfrm>
            <a:off x="4427984" y="1994892"/>
            <a:ext cx="1669278" cy="888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交</a:t>
            </a:r>
            <a:r>
              <a:rPr lang="en-US" altLang="zh-TW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(</a:t>
            </a:r>
            <a:r>
              <a:rPr lang="zh-TW" altLang="en-US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缺</a:t>
            </a:r>
            <a:r>
              <a:rPr lang="en-US" altLang="zh-TW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)</a:t>
            </a:r>
            <a:r>
              <a:rPr lang="zh-TW" altLang="en-US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書明細、書目檔、</a:t>
            </a:r>
            <a:endParaRPr lang="en-US" altLang="zh-TW" sz="20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缺書證明、簽收單</a:t>
            </a:r>
            <a:endParaRPr lang="en-US" altLang="zh-TW" sz="20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5" name="圖片 14" descr="裝箱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8828"/>
            <a:ext cx="283436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文字方塊 15"/>
          <p:cNvSpPr txBox="1"/>
          <p:nvPr/>
        </p:nvSpPr>
        <p:spPr>
          <a:xfrm>
            <a:off x="6948264" y="2138908"/>
            <a:ext cx="1354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隨箱附點書單</a:t>
            </a:r>
          </a:p>
        </p:txBody>
      </p:sp>
      <p:sp>
        <p:nvSpPr>
          <p:cNvPr id="17" name="向右箭號 16"/>
          <p:cNvSpPr/>
          <p:nvPr/>
        </p:nvSpPr>
        <p:spPr>
          <a:xfrm>
            <a:off x="1907704" y="2498948"/>
            <a:ext cx="158279" cy="13610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向右箭號 17"/>
          <p:cNvSpPr/>
          <p:nvPr/>
        </p:nvSpPr>
        <p:spPr>
          <a:xfrm>
            <a:off x="5940152" y="2498948"/>
            <a:ext cx="158279" cy="13610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4211960" y="2498948"/>
            <a:ext cx="158279" cy="13610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未标题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0825" y="266700"/>
            <a:ext cx="30250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交貨作業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圖片 12" descr="C:\Users\hsi213\Desktop\S__1681819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8828"/>
            <a:ext cx="4089679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8828"/>
            <a:ext cx="4084959" cy="280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2434</TotalTime>
  <Words>395</Words>
  <Application>Microsoft Office PowerPoint</Application>
  <PresentationFormat>自訂</PresentationFormat>
  <Paragraphs>98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默认设计模板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陳凱維</cp:lastModifiedBy>
  <cp:revision>177</cp:revision>
  <cp:lastPrinted>2020-07-09T08:51:31Z</cp:lastPrinted>
  <dcterms:created xsi:type="dcterms:W3CDTF">2015-07-19T05:26:05Z</dcterms:created>
  <dcterms:modified xsi:type="dcterms:W3CDTF">2020-07-28T11:51:47Z</dcterms:modified>
</cp:coreProperties>
</file>