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handoutMasterIdLst>
    <p:handoutMasterId r:id="rId23"/>
  </p:handoutMasterIdLst>
  <p:sldIdLst>
    <p:sldId id="460" r:id="rId2"/>
    <p:sldId id="570" r:id="rId3"/>
    <p:sldId id="551" r:id="rId4"/>
    <p:sldId id="550" r:id="rId5"/>
    <p:sldId id="560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66" r:id="rId14"/>
    <p:sldId id="562" r:id="rId15"/>
    <p:sldId id="563" r:id="rId16"/>
    <p:sldId id="564" r:id="rId17"/>
    <p:sldId id="565" r:id="rId18"/>
    <p:sldId id="567" r:id="rId19"/>
    <p:sldId id="568" r:id="rId20"/>
    <p:sldId id="578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CC"/>
    <a:srgbClr val="0000FF"/>
    <a:srgbClr val="FF9999"/>
    <a:srgbClr val="CCFFCC"/>
    <a:srgbClr val="FFCCFF"/>
    <a:srgbClr val="FFFFFF"/>
    <a:srgbClr val="000000"/>
    <a:srgbClr val="D0FEB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44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CC2D-7110-4A0D-8630-B0B490B95992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CAC2-877E-47DF-A6F8-1926213B2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996395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F657F-79B2-4C87-96E7-70F67C3158AB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E5D05-2BFA-4BDF-A3BE-4F837CFEB3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9138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FF49CB-BCC1-4739-A49A-54777F441829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1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3BE7-323E-4322-93FA-E015015DBED4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36" y="5877272"/>
            <a:ext cx="836964" cy="98072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582-7510-4179-9DD8-A1684372A617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2AD3-A499-4901-986C-1EA675313546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BB3C-04D4-4418-9351-1927A9DAD8AB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567-B7A5-4A8F-9D85-0003746ECD30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FE85-0DC1-4F01-BCE6-10C63CEE28F0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C06-2EA7-4394-A695-71904B574907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5B02-D77F-45EA-8C64-84770A876400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5C3-A09F-4B46-8CE5-E52E241551AB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C300-C35C-4029-BF14-74351ADC83E8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88EA-6615-4963-990E-752B3A728EB1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265914" y="12364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265914" y="1528107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6E4E7-E19D-4931-8585-7B35AF6E71AF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BA914C-BB16-46AE-95D0-30DDF30BBC1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36" y="5877272"/>
            <a:ext cx="836964" cy="980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9" r:id="rId2"/>
    <p:sldLayoutId id="2147483830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rgbClr val="C00000"/>
          </a:solidFill>
          <a:effectLst/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621738"/>
            <a:ext cx="8494633" cy="1754326"/>
          </a:xfrm>
          <a:prstGeom prst="rect">
            <a:avLst/>
          </a:prstGeom>
          <a:noFill/>
          <a:ln w="19050">
            <a:solidFill>
              <a:srgbClr val="3399FF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5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國立臺灣科學教育館</a:t>
            </a:r>
            <a:r>
              <a:rPr lang="en-US" altLang="zh-TW" sz="54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111</a:t>
            </a:r>
            <a:r>
              <a:rPr lang="zh-TW" altLang="zh-TW" sz="54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  <a:r>
              <a:rPr lang="zh-TW" altLang="zh-TW" sz="5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行動科教</a:t>
            </a:r>
            <a:r>
              <a:rPr lang="zh-TW" altLang="zh-TW" sz="54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館</a:t>
            </a:r>
            <a:endParaRPr lang="en-US" altLang="zh-TW" sz="5400" b="1" dirty="0">
              <a:ln w="635"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1961" y="4706532"/>
            <a:ext cx="4314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教育處課程科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羅惠珍科員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花崗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國中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李恩銘校長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034-4043-4C82-AA3D-1D9650ADE846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花崗國中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552" y="2988261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48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zh-TW" sz="48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縣科學</a:t>
            </a:r>
            <a:r>
              <a:rPr lang="zh-TW" altLang="zh-TW" sz="48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巡迴教育</a:t>
            </a:r>
            <a:r>
              <a:rPr lang="zh-TW" altLang="zh-TW" sz="48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</a:t>
            </a:r>
            <a:endParaRPr lang="zh-TW" altLang="en-US" sz="4800" b="1" cap="none" spc="0" dirty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1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校服務：活動流程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86752"/>
              </p:ext>
            </p:extLst>
          </p:nvPr>
        </p:nvGraphicFramePr>
        <p:xfrm>
          <a:off x="395536" y="937757"/>
          <a:ext cx="8352928" cy="4663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17">
                  <a:extLst>
                    <a:ext uri="{9D8B030D-6E8A-4147-A177-3AD203B41FA5}">
                      <a16:colId xmlns:a16="http://schemas.microsoft.com/office/drawing/2014/main" xmlns="" val="2554644245"/>
                    </a:ext>
                  </a:extLst>
                </a:gridCol>
                <a:gridCol w="2766710">
                  <a:extLst>
                    <a:ext uri="{9D8B030D-6E8A-4147-A177-3AD203B41FA5}">
                      <a16:colId xmlns:a16="http://schemas.microsoft.com/office/drawing/2014/main" xmlns="" val="4260462371"/>
                    </a:ext>
                  </a:extLst>
                </a:gridCol>
                <a:gridCol w="4984301">
                  <a:extLst>
                    <a:ext uri="{9D8B030D-6E8A-4147-A177-3AD203B41FA5}">
                      <a16:colId xmlns:a16="http://schemas.microsoft.com/office/drawing/2014/main" xmlns="" val="1994369548"/>
                    </a:ext>
                  </a:extLst>
                </a:gridCol>
              </a:tblGrid>
              <a:tr h="547027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 動 時 間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 動 安 排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8712368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08:30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 前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科教器材佈置及服務人員訓練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193881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08:40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09:20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1.2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節課闖關活動辦理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提供小贈品給表現優異的學生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7374122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09:30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10:10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7564144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10:30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11:10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3.4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節課闖關活動辦理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提供小贈品給表現優異的學生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1014648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11:20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12:00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5146582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12:00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13:10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午 休 時 間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3066819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13:20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14:00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5.6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節課闖活動辦理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提供小贈品給表現優異的學生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2537715"/>
                  </a:ext>
                </a:extLst>
              </a:tr>
              <a:tr h="411626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14:10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14:50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252078"/>
                  </a:ext>
                </a:extLst>
              </a:tr>
              <a:tr h="823253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14:50 </a:t>
                      </a:r>
                      <a:r>
                        <a:rPr lang="zh-TW" sz="2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 後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運送科教器材離開，到下一所學校布置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92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校服務：活動流程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008" y="937757"/>
            <a:ext cx="8928992" cy="592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節課</a:t>
            </a:r>
            <a:r>
              <a:rPr lang="en-US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90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分鐘人員、學校師生行程安排： 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zh-TW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開場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介紹活動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5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分鐘：解說人員負責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lang="zh-TW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益智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器材闖關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25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分鐘：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6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位關主負責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3</a:t>
            </a:r>
            <a:r>
              <a:rPr lang="zh-TW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汽球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親親嘴演示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10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分鐘：解說人員負責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4</a:t>
            </a:r>
            <a:r>
              <a:rPr lang="zh-TW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積木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拼圖或解環闖關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25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分鐘：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6 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位關主負責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5</a:t>
            </a:r>
            <a:r>
              <a:rPr lang="zh-TW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水母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天上漂演示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10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分鐘：解說人員負責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6</a:t>
            </a:r>
            <a:r>
              <a:rPr lang="zh-TW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基礎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科學展品解說與操作</a:t>
            </a:r>
            <a:r>
              <a:rPr lang="en-US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15</a:t>
            </a:r>
            <a:r>
              <a:rPr lang="zh-TW" altLang="zh-TW" sz="3200" kern="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分鐘：解說人員負責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學園遊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008" y="937757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  <a:r>
              <a:rPr lang="en-US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3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sz="3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zh-TW" sz="3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</a:t>
            </a:r>
            <a:r>
              <a:rPr lang="en-US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600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endParaRPr lang="zh-TW" altLang="zh-TW" sz="3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安排</a:t>
            </a:r>
            <a:r>
              <a:rPr lang="zh-TW" altLang="zh-TW" sz="3600" kern="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科教館</a:t>
            </a:r>
            <a:r>
              <a:rPr lang="zh-TW" altLang="zh-TW" sz="3600" kern="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原有</a:t>
            </a:r>
            <a:r>
              <a:rPr lang="zh-TW" altLang="en-US" sz="3600" kern="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定點參觀</a:t>
            </a:r>
            <a:r>
              <a:rPr lang="zh-TW" altLang="zh-TW" sz="3600" kern="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展示</a:t>
            </a:r>
            <a:r>
              <a:rPr lang="zh-TW" altLang="zh-TW" sz="3600" kern="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攤位</a:t>
            </a:r>
            <a:r>
              <a:rPr lang="zh-TW" altLang="zh-TW" sz="3600" kern="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 smtClean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邀</a:t>
            </a:r>
            <a:r>
              <a:rPr lang="zh-TW" altLang="zh-TW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國立東華大學、台東大學、宜蘭大學及縣內各級學校展示攤位至少</a:t>
            </a:r>
            <a:r>
              <a:rPr lang="en-US" altLang="zh-TW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3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攤</a:t>
            </a:r>
            <a:r>
              <a:rPr lang="zh-TW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r>
              <a:rPr lang="zh-TW" altLang="zh-TW" sz="3600" kern="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民眾及學生一起體驗科學活動</a:t>
            </a:r>
            <a:r>
              <a:rPr lang="zh-TW" altLang="zh-TW" sz="36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6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預期效益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6686" y="692696"/>
            <a:ext cx="83716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2800">
                <a:solidFill>
                  <a:srgbClr val="7709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7709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kumimoji="1" sz="2000">
                <a:solidFill>
                  <a:srgbClr val="7709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9pPr>
          </a:lstStyle>
          <a:p>
            <a:pPr marL="715963" indent="-715963">
              <a:lnSpc>
                <a:spcPct val="114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一、普及科學教育、平衡城鄉落差。</a:t>
            </a:r>
          </a:p>
          <a:p>
            <a:pPr marL="715963" indent="-715963">
              <a:lnSpc>
                <a:spcPct val="114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二、結合國立臺灣科學教育館與本縣科教資源、推廣生活科學教育。</a:t>
            </a:r>
          </a:p>
          <a:p>
            <a:pPr marL="715963" indent="-715963">
              <a:lnSpc>
                <a:spcPct val="114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三、推動全民科教、提升國家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競爭力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-715963">
              <a:lnSpc>
                <a:spcPct val="114000"/>
              </a:lnSpc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定點參觀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參與學校數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參訪人數預計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1200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人次，解說員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lvl="1" indent="-715963">
              <a:lnSpc>
                <a:spcPct val="114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111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科學園遊會，預計</a:t>
            </a:r>
            <a:r>
              <a:rPr lang="en-US" altLang="zh-TW" sz="28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攤位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訪人數</a:t>
            </a:r>
            <a:r>
              <a:rPr lang="zh-TW" altLang="en-US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sz="28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lvl="1" indent="-715963">
              <a:lnSpc>
                <a:spcPct val="114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到校服務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參與學校數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參訪人數預計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715963" lvl="1" indent="-715963">
              <a:lnSpc>
                <a:spcPct val="114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花蓮縣中小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6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年辦理經驗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716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2800">
                <a:solidFill>
                  <a:srgbClr val="7709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7709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kumimoji="1" sz="2000">
                <a:solidFill>
                  <a:srgbClr val="7709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9pPr>
          </a:lstStyle>
          <a:p>
            <a:pPr marL="533400" indent="-53340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zh-TW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參觀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，參訪人數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1140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校服務日期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學生擔任解說員，互動效果佳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以班級文單位，跑關方式進行，統一換站，落實學生學習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活動對象：花蓮縣中小學校教師、學生與一般社會大眾。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0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年辦理經驗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DSC03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460998" cy="26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3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10359"/>
            <a:ext cx="3462620" cy="25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3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96752"/>
            <a:ext cx="3473091" cy="26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DSC032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110358"/>
            <a:ext cx="3438856" cy="25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145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年辦理經驗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145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0" name="Picture 2" descr="DSC03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1"/>
            <a:ext cx="3444230" cy="260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SC03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96750"/>
            <a:ext cx="3421865" cy="260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30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61" y="4005064"/>
            <a:ext cx="3399161" cy="25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G_3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005064"/>
            <a:ext cx="343663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年辦理經驗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145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4" name="Picture 2" descr="DSC03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3" y="980728"/>
            <a:ext cx="354511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03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43" y="983365"/>
            <a:ext cx="3553877" cy="26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035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3" y="3863685"/>
            <a:ext cx="3545115" cy="265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32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28" y="3863684"/>
            <a:ext cx="3561991" cy="267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111/01/09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科學攤位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145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6" y="980727"/>
            <a:ext cx="3742097" cy="280811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6816"/>
            <a:ext cx="3742098" cy="28041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6" y="3934602"/>
            <a:ext cx="3742097" cy="28041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2941"/>
            <a:ext cx="3744416" cy="28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111/01/09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科學攤位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145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4" y="3884125"/>
            <a:ext cx="3524646" cy="26412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8" y="3884125"/>
            <a:ext cx="3600400" cy="269798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4" y="1005292"/>
            <a:ext cx="3540968" cy="26534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8" y="1006477"/>
            <a:ext cx="3600400" cy="26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943" y="54868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indent="-901700" eaLnBrk="1" hangingPunct="1"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、活動目的。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1700808"/>
            <a:ext cx="77048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2800">
                <a:solidFill>
                  <a:srgbClr val="7709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7709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kumimoji="1" sz="2000">
                <a:solidFill>
                  <a:srgbClr val="7709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一、普及科學教育、平衡城鄉落差。</a:t>
            </a:r>
          </a:p>
          <a:p>
            <a:pPr marL="630238" indent="-630238">
              <a:lnSpc>
                <a:spcPct val="150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二、結合國立臺灣科學教育館與本縣科教資源、推廣生活科學教育。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三、協助本縣偏鄉地區學校科學教育發展。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四、推動全民科教、提升國家競爭力。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zh-TW" altLang="zh-TW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2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39262" y="385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/>
              <a:t>十 、</a:t>
            </a:r>
            <a:r>
              <a:rPr lang="zh-TW" altLang="en-US" b="0" dirty="0"/>
              <a:t> </a:t>
            </a:r>
            <a:r>
              <a:rPr lang="zh-TW" altLang="en-US" b="0" dirty="0" smtClean="0"/>
              <a:t>行動</a:t>
            </a:r>
            <a:r>
              <a:rPr lang="zh-TW" altLang="en-US" b="0" dirty="0"/>
              <a:t>科教館科學巡迴</a:t>
            </a:r>
            <a:r>
              <a:rPr lang="zh-TW" altLang="en-US" b="0" dirty="0" smtClean="0"/>
              <a:t>車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zh-TW" altLang="en-US" b="0" dirty="0"/>
              <a:t> </a:t>
            </a:r>
            <a:r>
              <a:rPr lang="zh-TW" altLang="en-US" b="0" dirty="0" smtClean="0"/>
              <a:t>     </a:t>
            </a:r>
            <a:r>
              <a:rPr lang="zh-TW" altLang="en-US" sz="5400" dirty="0" smtClean="0"/>
              <a:t>申請表單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https://forms.gle/T7RH6CkNAkyzgVJB9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FE85-0DC1-4F01-BCE6-10C63CEE28F0}" type="datetime1">
              <a:rPr lang="zh-TW" altLang="en-US" smtClean="0"/>
              <a:pPr/>
              <a:t>2022/3/17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花崗國中輔導處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C-BB16-46AE-95D0-30DDF30BBC1A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48880"/>
            <a:ext cx="3838680" cy="39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943" y="54868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indent="-901700" eaLnBrk="1" hangingPunct="1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二、辦理單位。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1700808"/>
            <a:ext cx="70755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2800">
                <a:solidFill>
                  <a:srgbClr val="7709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7709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kumimoji="1" sz="2000">
                <a:solidFill>
                  <a:srgbClr val="7709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9pPr>
          </a:lstStyle>
          <a:p>
            <a:pPr marL="625475" indent="-625475">
              <a:buClr>
                <a:srgbClr val="C00000"/>
              </a:buClr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指導單位：教育部、科技部</a:t>
            </a:r>
          </a:p>
          <a:p>
            <a:pPr marL="625475" indent="-625475">
              <a:buClr>
                <a:srgbClr val="C00000"/>
              </a:buClr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主辦單位：國立臺灣科學教育館、</a:t>
            </a:r>
            <a:r>
              <a:rPr lang="zh-TW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花蓮縣政府</a:t>
            </a:r>
          </a:p>
          <a:p>
            <a:pPr marL="625475" indent="-625475">
              <a:buClr>
                <a:srgbClr val="C00000"/>
              </a:buClr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花崗國中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>
              <a:buClr>
                <a:srgbClr val="C00000"/>
              </a:buClr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花蓮縣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國中、國小</a:t>
            </a:r>
            <a:endParaRPr lang="zh-TW" altLang="zh-TW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0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6686" y="188640"/>
            <a:ext cx="8817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716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2800">
                <a:solidFill>
                  <a:srgbClr val="7709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7709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kumimoji="1" sz="2000">
                <a:solidFill>
                  <a:srgbClr val="7709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 kumimoji="1" sz="1800">
                <a:solidFill>
                  <a:srgbClr val="770962"/>
                </a:solidFill>
                <a:latin typeface="+mn-lt"/>
                <a:ea typeface="+mn-ea"/>
              </a:defRPr>
            </a:lvl9pPr>
          </a:lstStyle>
          <a:p>
            <a:pPr marL="533400" indent="-53340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</a:t>
            </a:r>
            <a:r>
              <a:rPr lang="zh-TW" altLang="zh-TW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花崗國中機車棚廊道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0" indent="-893763">
              <a:buNone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:111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06-08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13-15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日止，計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0" indent="-893763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學生接送至花崗國中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、到校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各校規畫空間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0" indent="-893763">
              <a:buNone/>
            </a:pP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111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日止，計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0" indent="-893763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個科學展示箱運送至各校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校園科學園遊會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花崗國中機車棚廊道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0" indent="-893763">
              <a:buNone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:111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6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0" indent="-893763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學生接送至花崗國中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3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標題 1"/>
          <p:cNvSpPr>
            <a:spLocks noGrp="1"/>
          </p:cNvSpPr>
          <p:nvPr>
            <p:ph type="ctrTitle"/>
          </p:nvPr>
        </p:nvSpPr>
        <p:spPr>
          <a:xfrm>
            <a:off x="251520" y="1285875"/>
            <a:ext cx="8570218" cy="4857750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3600" dirty="0">
                <a:solidFill>
                  <a:srgbClr val="7030A0"/>
                </a:solidFill>
                <a:effectLst/>
              </a:rPr>
              <a:t>1</a:t>
            </a:r>
            <a:r>
              <a:rPr lang="en-US" altLang="zh-TW" sz="3600" dirty="0" smtClean="0">
                <a:solidFill>
                  <a:srgbClr val="7030A0"/>
                </a:solidFill>
                <a:effectLst/>
              </a:rPr>
              <a:t>.</a:t>
            </a:r>
            <a:r>
              <a:rPr lang="zh-TW" altLang="zh-TW" sz="3600" dirty="0" smtClean="0">
                <a:solidFill>
                  <a:srgbClr val="7030A0"/>
                </a:solidFill>
                <a:effectLst/>
              </a:rPr>
              <a:t>巡迴</a:t>
            </a:r>
            <a:r>
              <a:rPr lang="zh-TW" altLang="zh-TW" sz="3600" dirty="0">
                <a:solidFill>
                  <a:srgbClr val="7030A0"/>
                </a:solidFill>
                <a:effectLst/>
              </a:rPr>
              <a:t>車</a:t>
            </a:r>
            <a:r>
              <a:rPr lang="zh-TW" altLang="zh-TW" sz="3600" dirty="0" smtClean="0">
                <a:solidFill>
                  <a:srgbClr val="7030A0"/>
                </a:solidFill>
                <a:effectLst/>
              </a:rPr>
              <a:t>影片</a:t>
            </a:r>
            <a:r>
              <a:rPr lang="zh-TW" altLang="zh-TW" sz="3600" dirty="0">
                <a:solidFill>
                  <a:srgbClr val="7030A0"/>
                </a:solidFill>
                <a:effectLst/>
              </a:rPr>
              <a:t>觀賞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：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3D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低碳行動電影院</a:t>
            </a: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。</a:t>
            </a: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>
                <a:solidFill>
                  <a:srgbClr val="7030A0"/>
                </a:solidFill>
                <a:effectLst/>
              </a:rPr>
              <a:t>2.</a:t>
            </a:r>
            <a:r>
              <a:rPr lang="zh-TW" altLang="zh-TW" sz="3600" dirty="0">
                <a:solidFill>
                  <a:srgbClr val="7030A0"/>
                </a:solidFill>
                <a:effectLst/>
              </a:rPr>
              <a:t>巡迴車科學展示：</a:t>
            </a: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體驗看見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未來時光號。</a:t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>3</a:t>
            </a:r>
            <a:r>
              <a:rPr lang="en-US" altLang="zh-TW" sz="3600" dirty="0">
                <a:solidFill>
                  <a:srgbClr val="7030A0"/>
                </a:solidFill>
                <a:effectLst/>
              </a:rPr>
              <a:t>.</a:t>
            </a:r>
            <a:r>
              <a:rPr lang="zh-TW" altLang="zh-TW" sz="3600" dirty="0">
                <a:solidFill>
                  <a:srgbClr val="7030A0"/>
                </a:solidFill>
                <a:effectLst/>
              </a:rPr>
              <a:t>科學闖關：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8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項以上體驗實作創意科學攤位。</a:t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>
                <a:solidFill>
                  <a:srgbClr val="7030A0"/>
                </a:solidFill>
                <a:effectLst/>
              </a:rPr>
              <a:t>4.</a:t>
            </a:r>
            <a:r>
              <a:rPr lang="zh-TW" altLang="zh-TW" sz="3600" dirty="0">
                <a:solidFill>
                  <a:srgbClr val="7030A0"/>
                </a:solidFill>
                <a:effectLst/>
              </a:rPr>
              <a:t>科學</a:t>
            </a:r>
            <a:r>
              <a:rPr lang="zh-TW" altLang="en-US" sz="3600" dirty="0">
                <a:solidFill>
                  <a:srgbClr val="7030A0"/>
                </a:solidFill>
                <a:effectLst/>
              </a:rPr>
              <a:t>實作</a:t>
            </a:r>
            <a:r>
              <a:rPr lang="zh-TW" altLang="en-US" sz="3600" dirty="0" smtClean="0">
                <a:solidFill>
                  <a:srgbClr val="7030A0"/>
                </a:solidFill>
                <a:effectLst/>
              </a:rPr>
              <a:t>教室</a:t>
            </a:r>
            <a:r>
              <a:rPr lang="zh-TW" altLang="zh-TW" sz="3600" dirty="0" smtClean="0">
                <a:solidFill>
                  <a:srgbClr val="7030A0"/>
                </a:solidFill>
                <a:effectLst/>
              </a:rPr>
              <a:t>：</a:t>
            </a:r>
            <a:r>
              <a:rPr lang="zh-TW" altLang="en-US" sz="3600" dirty="0" smtClean="0">
                <a:solidFill>
                  <a:srgbClr val="0000FF"/>
                </a:solidFill>
                <a:effectLst/>
              </a:rPr>
              <a:t>酸鹼中和專題</a:t>
            </a:r>
            <a:r>
              <a:rPr lang="zh-TW" altLang="zh-TW" sz="3600" dirty="0" smtClean="0">
                <a:solidFill>
                  <a:srgbClr val="7030A0"/>
                </a:solidFill>
                <a:effectLst/>
              </a:rPr>
              <a:t>。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zh-TW" altLang="en-US" sz="3600" b="0" dirty="0" smtClean="0">
                <a:solidFill>
                  <a:srgbClr val="0000FF"/>
                </a:solidFill>
                <a:effectLst/>
              </a:rPr>
              <a:t>。</a:t>
            </a:r>
            <a:r>
              <a:rPr lang="zh-TW" altLang="en-US" sz="3600" b="0" dirty="0">
                <a:solidFill>
                  <a:srgbClr val="0000FF"/>
                </a:solidFill>
                <a:effectLst/>
              </a:rPr>
              <a:t/>
            </a:r>
            <a:br>
              <a:rPr lang="zh-TW" altLang="en-US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b="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endParaRPr lang="zh-TW" altLang="en-US" sz="3600" b="0" dirty="0" smtClean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7702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定點參觀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7702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定點參觀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0427"/>
              </p:ext>
            </p:extLst>
          </p:nvPr>
        </p:nvGraphicFramePr>
        <p:xfrm>
          <a:off x="395536" y="1301908"/>
          <a:ext cx="7776864" cy="2199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704">
                  <a:extLst>
                    <a:ext uri="{9D8B030D-6E8A-4147-A177-3AD203B41FA5}">
                      <a16:colId xmlns:a16="http://schemas.microsoft.com/office/drawing/2014/main" xmlns="" val="516959864"/>
                    </a:ext>
                  </a:extLst>
                </a:gridCol>
                <a:gridCol w="5683160">
                  <a:extLst>
                    <a:ext uri="{9D8B030D-6E8A-4147-A177-3AD203B41FA5}">
                      <a16:colId xmlns:a16="http://schemas.microsoft.com/office/drawing/2014/main" xmlns="" val="2092041748"/>
                    </a:ext>
                  </a:extLst>
                </a:gridCol>
              </a:tblGrid>
              <a:tr h="2199100"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sz="3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9-11</a:t>
                      </a:r>
                      <a:r>
                        <a:rPr lang="zh-TW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時：一場</a:t>
                      </a:r>
                      <a:r>
                        <a:rPr lang="en-US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班師生</a:t>
                      </a:r>
                      <a:endParaRPr lang="zh-TW" sz="3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595"/>
                        </a:spcAft>
                      </a:pPr>
                      <a:endParaRPr lang="en-US" altLang="zh-TW" sz="3600" kern="0" dirty="0" smtClean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595"/>
                        </a:spcAft>
                      </a:pPr>
                      <a:r>
                        <a:rPr lang="zh-TW" sz="3600" kern="0" dirty="0" smtClea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13-15</a:t>
                      </a:r>
                      <a:r>
                        <a:rPr lang="zh-TW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時：一場</a:t>
                      </a:r>
                      <a:r>
                        <a:rPr lang="en-US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3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班師生</a:t>
                      </a:r>
                      <a:endParaRPr lang="zh-TW" sz="3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11894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71600" y="3903662"/>
            <a:ext cx="7704856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週一到週三</a:t>
            </a:r>
            <a:r>
              <a:rPr lang="zh-TW" altLang="zh-TW" sz="3200" kern="0" dirty="0" smtClean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期間</a:t>
            </a:r>
            <a:endParaRPr lang="en-US" altLang="zh-TW" sz="3200" kern="0" dirty="0" smtClean="0">
              <a:solidFill>
                <a:srgbClr val="000000"/>
              </a:solidFill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200" kern="0" dirty="0" smtClean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利用</a:t>
            </a:r>
            <a:r>
              <a:rPr lang="zh-TW" altLang="zh-TW" sz="3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遊覽車載運附近學校師生到指定</a:t>
            </a:r>
            <a:r>
              <a:rPr lang="zh-TW" altLang="zh-TW" sz="3200" kern="0" dirty="0" smtClean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地點</a:t>
            </a:r>
            <a:endParaRPr lang="en-US" altLang="zh-TW" sz="3200" kern="0" dirty="0" smtClean="0">
              <a:solidFill>
                <a:srgbClr val="000000"/>
              </a:solidFill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200" kern="0" dirty="0" smtClean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提供</a:t>
            </a:r>
            <a:r>
              <a:rPr lang="zh-TW" altLang="zh-TW" sz="3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科教巡迴車參觀及科教活動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50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標題 1"/>
          <p:cNvSpPr>
            <a:spLocks noGrp="1"/>
          </p:cNvSpPr>
          <p:nvPr>
            <p:ph type="ctrTitle"/>
          </p:nvPr>
        </p:nvSpPr>
        <p:spPr>
          <a:xfrm>
            <a:off x="251520" y="1285875"/>
            <a:ext cx="8570218" cy="4857750"/>
          </a:xfrm>
        </p:spPr>
        <p:txBody>
          <a:bodyPr anchor="t">
            <a:noAutofit/>
          </a:bodyPr>
          <a:lstStyle/>
          <a:p>
            <a:pPr algn="l"/>
            <a:r>
              <a:rPr lang="en-US" altLang="zh-TW" sz="3600" dirty="0" smtClean="0">
                <a:solidFill>
                  <a:srgbClr val="7030A0"/>
                </a:solidFill>
                <a:effectLst/>
              </a:rPr>
              <a:t>1.10</a:t>
            </a:r>
            <a:r>
              <a:rPr lang="zh-TW" altLang="en-US" sz="3600" dirty="0">
                <a:solidFill>
                  <a:srgbClr val="7030A0"/>
                </a:solidFill>
                <a:effectLst/>
              </a:rPr>
              <a:t>個科學展示</a:t>
            </a:r>
            <a:r>
              <a:rPr lang="zh-TW" altLang="en-US" sz="3600" dirty="0" smtClean="0">
                <a:solidFill>
                  <a:srgbClr val="7030A0"/>
                </a:solidFill>
                <a:effectLst/>
              </a:rPr>
              <a:t>箱</a:t>
            </a:r>
            <a:r>
              <a:rPr lang="en-US" altLang="zh-TW" sz="3600" dirty="0" smtClean="0">
                <a:solidFill>
                  <a:srgbClr val="7030A0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7030A0"/>
                </a:solidFill>
                <a:effectLst/>
              </a:rPr>
            </a:br>
            <a:r>
              <a:rPr lang="en-US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 smtClean="0">
                <a:solidFill>
                  <a:srgbClr val="7030A0"/>
                </a:solidFill>
                <a:effectLst/>
              </a:rPr>
              <a:t>2.</a:t>
            </a:r>
            <a:r>
              <a:rPr lang="zh-TW" altLang="en-US" sz="3600" dirty="0" smtClean="0">
                <a:solidFill>
                  <a:srgbClr val="FF33CC"/>
                </a:solidFill>
                <a:effectLst/>
              </a:rPr>
              <a:t>專</a:t>
            </a:r>
            <a:r>
              <a:rPr lang="zh-TW" altLang="zh-TW" sz="3600" dirty="0" smtClean="0">
                <a:solidFill>
                  <a:srgbClr val="FF33CC"/>
                </a:solidFill>
                <a:effectLst/>
              </a:rPr>
              <a:t>車</a:t>
            </a:r>
            <a:r>
              <a:rPr lang="zh-TW" altLang="zh-TW" sz="3600" dirty="0">
                <a:solidFill>
                  <a:srgbClr val="FF33CC"/>
                </a:solidFill>
                <a:effectLst/>
              </a:rPr>
              <a:t>載運</a:t>
            </a:r>
            <a:r>
              <a:rPr lang="zh-TW" altLang="zh-TW" sz="3600" dirty="0" smtClean="0">
                <a:solidFill>
                  <a:srgbClr val="FF33CC"/>
                </a:solidFill>
                <a:effectLst/>
              </a:rPr>
              <a:t>科教器材</a:t>
            </a:r>
            <a:r>
              <a:rPr lang="zh-TW" altLang="zh-TW" sz="3600" dirty="0">
                <a:solidFill>
                  <a:srgbClr val="FF33CC"/>
                </a:solidFill>
                <a:effectLst/>
              </a:rPr>
              <a:t>到各校後，卸下佈</a:t>
            </a:r>
            <a:r>
              <a:rPr lang="zh-TW" altLang="zh-TW" sz="3600" dirty="0" smtClean="0">
                <a:solidFill>
                  <a:srgbClr val="FF33CC"/>
                </a:solidFill>
                <a:effectLst/>
              </a:rPr>
              <a:t>展</a:t>
            </a:r>
            <a:r>
              <a:rPr lang="en-US" altLang="zh-TW" sz="3600" dirty="0" smtClean="0">
                <a:solidFill>
                  <a:srgbClr val="FF33CC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FF33CC"/>
                </a:solidFill>
                <a:effectLst/>
              </a:rPr>
            </a:b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>3</a:t>
            </a:r>
            <a:r>
              <a:rPr lang="en-US" altLang="zh-TW" sz="3600" dirty="0" smtClean="0">
                <a:solidFill>
                  <a:srgbClr val="7030A0"/>
                </a:solidFill>
                <a:effectLst/>
              </a:rPr>
              <a:t>.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在學校內場地以闖關方式進行活動</a:t>
            </a: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。</a:t>
            </a: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  <a:effectLst/>
              </a:rPr>
            </a:br>
            <a:r>
              <a:rPr lang="zh-TW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>
                <a:solidFill>
                  <a:srgbClr val="7030A0"/>
                </a:solidFill>
                <a:effectLst/>
              </a:rPr>
              <a:t>4</a:t>
            </a:r>
            <a:r>
              <a:rPr lang="en-US" altLang="zh-TW" sz="3600" dirty="0" smtClean="0">
                <a:solidFill>
                  <a:srgbClr val="7030A0"/>
                </a:solidFill>
                <a:effectLst/>
              </a:rPr>
              <a:t>.</a:t>
            </a:r>
            <a:r>
              <a:rPr lang="zh-TW" altLang="zh-TW" sz="3600" dirty="0">
                <a:solidFill>
                  <a:srgbClr val="FF0000"/>
                </a:solidFill>
                <a:effectLst/>
              </a:rPr>
              <a:t>每日一校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。</a:t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zh-TW" altLang="en-US" sz="3600" b="0" dirty="0" smtClean="0">
                <a:solidFill>
                  <a:srgbClr val="0000FF"/>
                </a:solidFill>
                <a:effectLst/>
              </a:rPr>
              <a:t>。</a:t>
            </a:r>
            <a:r>
              <a:rPr lang="zh-TW" altLang="en-US" sz="3600" b="0" dirty="0">
                <a:solidFill>
                  <a:srgbClr val="0000FF"/>
                </a:solidFill>
                <a:effectLst/>
              </a:rPr>
              <a:t/>
            </a:r>
            <a:br>
              <a:rPr lang="zh-TW" altLang="en-US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b="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endParaRPr lang="zh-TW" altLang="en-US" sz="3600" b="0" dirty="0" smtClean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校服務：</a:t>
            </a:r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86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標題 1"/>
          <p:cNvSpPr>
            <a:spLocks noGrp="1"/>
          </p:cNvSpPr>
          <p:nvPr>
            <p:ph type="ctrTitle"/>
          </p:nvPr>
        </p:nvSpPr>
        <p:spPr>
          <a:xfrm>
            <a:off x="251520" y="1285875"/>
            <a:ext cx="8587680" cy="4820635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3600" dirty="0">
                <a:solidFill>
                  <a:srgbClr val="0000FF"/>
                </a:solidFill>
                <a:effectLst/>
              </a:rPr>
              <a:t>一、科學演示體驗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: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氣球親親嘴、水母天上飄</a:t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  <a:effectLst/>
              </a:rPr>
            </a:b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二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、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6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項益智器材</a:t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>
                <a:solidFill>
                  <a:srgbClr val="0000FF"/>
                </a:solidFill>
                <a:effectLst/>
              </a:rPr>
            </a:b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三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、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3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項積木及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3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項解環</a:t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>
                <a:solidFill>
                  <a:srgbClr val="0000FF"/>
                </a:solidFill>
                <a:effectLst/>
              </a:rPr>
            </a:b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四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、基礎科學展品展示</a:t>
            </a: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教學</a:t>
            </a:r>
            <a:r>
              <a:rPr lang="zh-TW" altLang="en-US" sz="3600" b="0" dirty="0" smtClean="0">
                <a:solidFill>
                  <a:srgbClr val="0000FF"/>
                </a:solidFill>
                <a:effectLst/>
              </a:rPr>
              <a:t>。</a:t>
            </a:r>
            <a:r>
              <a:rPr lang="zh-TW" altLang="en-US" sz="3600" b="0" dirty="0">
                <a:solidFill>
                  <a:srgbClr val="0000FF"/>
                </a:solidFill>
                <a:effectLst/>
              </a:rPr>
              <a:t/>
            </a:r>
            <a:br>
              <a:rPr lang="zh-TW" altLang="en-US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b="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endParaRPr lang="zh-TW" altLang="en-US" sz="3600" b="0" dirty="0" smtClean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2298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校服務：</a:t>
            </a:r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7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3d small people - ruler and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03663"/>
            <a:ext cx="21891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標題 1"/>
          <p:cNvSpPr>
            <a:spLocks noGrp="1"/>
          </p:cNvSpPr>
          <p:nvPr>
            <p:ph type="ctrTitle"/>
          </p:nvPr>
        </p:nvSpPr>
        <p:spPr>
          <a:xfrm>
            <a:off x="251520" y="1285875"/>
            <a:ext cx="8587680" cy="4820635"/>
          </a:xfrm>
        </p:spPr>
        <p:txBody>
          <a:bodyPr anchor="t">
            <a:noAutofit/>
          </a:bodyPr>
          <a:lstStyle/>
          <a:p>
            <a:pPr algn="l"/>
            <a:r>
              <a:rPr lang="zh-TW" altLang="zh-TW" sz="3600" dirty="0">
                <a:solidFill>
                  <a:srgbClr val="0000FF"/>
                </a:solidFill>
                <a:effectLst/>
              </a:rPr>
              <a:t>一</a:t>
            </a: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、</a:t>
            </a:r>
            <a:r>
              <a:rPr lang="zh-TW" altLang="zh-TW" sz="3600" dirty="0">
                <a:solidFill>
                  <a:srgbClr val="FF33CC"/>
                </a:solidFill>
                <a:effectLst/>
              </a:rPr>
              <a:t>交通不便之偏遠地區學校有意願參加者為優先考量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/>
            </a:r>
            <a:br>
              <a:rPr lang="zh-TW" altLang="zh-TW" sz="3600" dirty="0">
                <a:solidFill>
                  <a:srgbClr val="0000FF"/>
                </a:solidFill>
                <a:effectLst/>
              </a:rPr>
            </a:br>
            <a:r>
              <a:rPr lang="zh-TW" altLang="zh-TW" sz="3600" dirty="0">
                <a:solidFill>
                  <a:srgbClr val="FF33CC"/>
                </a:solidFill>
                <a:effectLst/>
              </a:rPr>
              <a:t>二</a:t>
            </a:r>
            <a:r>
              <a:rPr lang="zh-TW" altLang="zh-TW" sz="3600" dirty="0" smtClean="0">
                <a:solidFill>
                  <a:srgbClr val="FF33CC"/>
                </a:solidFill>
                <a:effectLst/>
              </a:rPr>
              <a:t>、</a:t>
            </a:r>
            <a:r>
              <a:rPr lang="zh-TW" altLang="zh-TW" sz="3600" dirty="0">
                <a:solidFill>
                  <a:srgbClr val="FF0000"/>
                </a:solidFill>
                <a:effectLst/>
              </a:rPr>
              <a:t>供辦理活動的場地，位於一樓，約兩間教室以上大小之室內空場所，有電源插座，放置</a:t>
            </a:r>
            <a:r>
              <a:rPr lang="en-US" altLang="zh-TW" sz="3600" dirty="0">
                <a:solidFill>
                  <a:srgbClr val="FF0000"/>
                </a:solidFill>
                <a:effectLst/>
              </a:rPr>
              <a:t>7</a:t>
            </a:r>
            <a:r>
              <a:rPr lang="zh-TW" altLang="zh-TW" sz="3600" dirty="0">
                <a:solidFill>
                  <a:srgbClr val="FF0000"/>
                </a:solidFill>
                <a:effectLst/>
              </a:rPr>
              <a:t>張桌椅</a:t>
            </a:r>
            <a:r>
              <a:rPr lang="en-US" altLang="zh-TW" sz="3600" dirty="0" smtClean="0">
                <a:solidFill>
                  <a:srgbClr val="FF33CC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FF33CC"/>
                </a:solidFill>
                <a:effectLst/>
              </a:rPr>
            </a:br>
            <a:r>
              <a:rPr lang="zh-TW" altLang="zh-TW" sz="3600" dirty="0" smtClean="0">
                <a:solidFill>
                  <a:srgbClr val="FF0000"/>
                </a:solidFill>
                <a:effectLst/>
              </a:rPr>
              <a:t>三、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活動開始及結束，提供</a:t>
            </a:r>
            <a:r>
              <a:rPr lang="en-US" altLang="zh-TW" sz="3600" dirty="0">
                <a:solidFill>
                  <a:srgbClr val="0000FF"/>
                </a:solidFill>
                <a:effectLst/>
              </a:rPr>
              <a:t>2-3</a:t>
            </a:r>
            <a:r>
              <a:rPr lang="zh-TW" altLang="zh-TW" sz="3600" dirty="0">
                <a:solidFill>
                  <a:srgbClr val="0000FF"/>
                </a:solidFill>
                <a:effectLst/>
              </a:rPr>
              <a:t>人協助科教器材搬運佈置收拾</a:t>
            </a: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。</a:t>
            </a:r>
            <a:r>
              <a:rPr lang="en-US" altLang="zh-TW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  <a:effectLst/>
              </a:rPr>
            </a:br>
            <a:r>
              <a:rPr lang="zh-TW" altLang="zh-TW" sz="3600" dirty="0" smtClean="0">
                <a:solidFill>
                  <a:srgbClr val="0000FF"/>
                </a:solidFill>
                <a:effectLst/>
              </a:rPr>
              <a:t>四、</a:t>
            </a:r>
            <a:r>
              <a:rPr lang="en-US" altLang="zh-TW" sz="3600" dirty="0">
                <a:solidFill>
                  <a:srgbClr val="FF33CC"/>
                </a:solidFill>
                <a:effectLst/>
              </a:rPr>
              <a:t>2</a:t>
            </a:r>
            <a:r>
              <a:rPr lang="zh-TW" altLang="zh-TW" sz="3600" dirty="0">
                <a:solidFill>
                  <a:srgbClr val="FF33CC"/>
                </a:solidFill>
                <a:effectLst/>
              </a:rPr>
              <a:t>位專任解說教師負責控制全場及科學演示教學，並提供</a:t>
            </a:r>
            <a:r>
              <a:rPr lang="zh-TW" altLang="zh-TW" sz="3600" dirty="0" smtClean="0">
                <a:solidFill>
                  <a:srgbClr val="FF33CC"/>
                </a:solidFill>
                <a:effectLst/>
              </a:rPr>
              <a:t>至少</a:t>
            </a:r>
            <a:r>
              <a:rPr lang="en-US" altLang="zh-TW" sz="3600" dirty="0" smtClean="0">
                <a:solidFill>
                  <a:srgbClr val="FF33CC"/>
                </a:solidFill>
                <a:effectLst/>
              </a:rPr>
              <a:t>6</a:t>
            </a:r>
            <a:r>
              <a:rPr lang="zh-TW" altLang="zh-TW" sz="3600" dirty="0">
                <a:solidFill>
                  <a:srgbClr val="FF33CC"/>
                </a:solidFill>
                <a:effectLst/>
              </a:rPr>
              <a:t>名志工協助擔任闖關遊戲關</a:t>
            </a:r>
            <a:r>
              <a:rPr lang="zh-TW" altLang="zh-TW" sz="3600" dirty="0" smtClean="0">
                <a:solidFill>
                  <a:srgbClr val="FF33CC"/>
                </a:solidFill>
                <a:effectLst/>
              </a:rPr>
              <a:t>主</a:t>
            </a:r>
            <a:r>
              <a:rPr lang="zh-TW" altLang="en-US" sz="3600" dirty="0" smtClean="0">
                <a:solidFill>
                  <a:srgbClr val="0000FF"/>
                </a:solidFill>
                <a:effectLst/>
              </a:rPr>
              <a:t>。</a:t>
            </a:r>
            <a:r>
              <a:rPr lang="zh-TW" altLang="en-US" sz="3600" dirty="0">
                <a:solidFill>
                  <a:srgbClr val="0000FF"/>
                </a:solidFill>
                <a:effectLst/>
              </a:rPr>
              <a:t/>
            </a:r>
            <a:br>
              <a:rPr lang="zh-TW" altLang="en-US" sz="360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r>
              <a:rPr lang="en-US" altLang="zh-TW" sz="3600" b="0" dirty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>
                <a:solidFill>
                  <a:srgbClr val="0000FF"/>
                </a:solidFill>
                <a:effectLst/>
              </a:rPr>
            </a:br>
            <a:r>
              <a:rPr lang="en-US" altLang="zh-TW" sz="3600" b="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TW" sz="3600" b="0" dirty="0" smtClean="0">
                <a:solidFill>
                  <a:srgbClr val="0000FF"/>
                </a:solidFill>
                <a:effectLst/>
              </a:rPr>
            </a:br>
            <a:endParaRPr lang="zh-TW" altLang="en-US" sz="3600" b="0" dirty="0" smtClean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-77905"/>
            <a:ext cx="84249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五、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校服務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活動場地條件及人力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67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5951</TotalTime>
  <Words>980</Words>
  <Application>Microsoft Office PowerPoint</Application>
  <PresentationFormat>如螢幕大小 (4:3)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流線</vt:lpstr>
      <vt:lpstr>PowerPoint 簡報</vt:lpstr>
      <vt:lpstr>PowerPoint 簡報</vt:lpstr>
      <vt:lpstr>PowerPoint 簡報</vt:lpstr>
      <vt:lpstr>PowerPoint 簡報</vt:lpstr>
      <vt:lpstr>1.巡迴車影片觀賞：3D低碳行動電影院。  2.巡迴車科學展示：體驗看見未來時光號。  3.科學闖關：8項以上體驗實作創意科學攤位。 4.科學實作教室：酸鹼中和專題。 。    </vt:lpstr>
      <vt:lpstr>PowerPoint 簡報</vt:lpstr>
      <vt:lpstr>1.10個科學展示箱  2.專車載運科教器材到各校後，卸下佈展  3.在學校內場地以闖關方式進行活動。  4.每日一校。 。    </vt:lpstr>
      <vt:lpstr>一、科學演示體驗:氣球親親嘴、水母天上飄  二、6項益智器材  三、3項積木及3項解環  四、基礎科學展品展示教學。    </vt:lpstr>
      <vt:lpstr>一、交通不便之偏遠地區學校有意願參加者為優先考量 二、供辦理活動的場地，位於一樓，約兩間教室以上大小之室內空場所，有電源插座，放置7張桌椅 三、活動開始及結束，提供2-3人協助科教器材搬運佈置收拾。 四、2位專任解說教師負責控制全場及科學演示教學，並提供至少6名志工協助擔任闖關遊戲關主。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 、 行動科教館科學巡迴車       申請表單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459</cp:revision>
  <dcterms:created xsi:type="dcterms:W3CDTF">2014-08-28T07:55:29Z</dcterms:created>
  <dcterms:modified xsi:type="dcterms:W3CDTF">2022-03-17T03:47:59Z</dcterms:modified>
</cp:coreProperties>
</file>