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70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6" r:id="rId11"/>
    <p:sldId id="290" r:id="rId12"/>
    <p:sldId id="291" r:id="rId13"/>
    <p:sldId id="292" r:id="rId14"/>
    <p:sldId id="293" r:id="rId15"/>
    <p:sldId id="294" r:id="rId16"/>
    <p:sldId id="295" r:id="rId17"/>
    <p:sldId id="282" r:id="rId18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9C9A780-D10B-4956-A64D-E34D4CC6C61B}" type="datetimeFigureOut">
              <a:rPr lang="zh-TW" altLang="en-US"/>
              <a:pPr>
                <a:defRPr/>
              </a:pPr>
              <a:t>2019/4/16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D972C20-86ED-4371-B9A0-3465EE9CD37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975579-7D22-465F-AE34-04C4A45B7D3C}" type="datetimeFigureOut">
              <a:rPr lang="zh-TW" altLang="en-US" smtClean="0"/>
              <a:pPr/>
              <a:t>2019/4/16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7DAA00-2EBB-4B62-B66E-3D124688AA4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7DAA00-2EBB-4B62-B66E-3D124688AA43}" type="slidenum">
              <a:rPr lang="zh-TW" altLang="en-US" smtClean="0"/>
              <a:pPr/>
              <a:t>14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標題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2" name="副標題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508C965-D7B3-476B-9AED-6054D22FB6C9}" type="datetimeFigureOut">
              <a:rPr lang="zh-TW" altLang="en-US" smtClean="0"/>
              <a:pPr>
                <a:defRPr/>
              </a:pPr>
              <a:t>2019/4/16</a:t>
            </a:fld>
            <a:endParaRPr lang="zh-TW" altLang="en-US"/>
          </a:p>
        </p:txBody>
      </p:sp>
      <p:sp>
        <p:nvSpPr>
          <p:cNvPr id="20" name="頁尾版面配置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389D2CB-21EB-40D5-B422-3C3CFF374768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  <p:sp>
        <p:nvSpPr>
          <p:cNvPr id="8" name="橢圓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pic>
        <p:nvPicPr>
          <p:cNvPr id="11" name="Picture 3"/>
          <p:cNvPicPr>
            <a:picLocks noChangeAspect="1" noChangeArrowheads="1"/>
          </p:cNvPicPr>
          <p:nvPr userDrawn="1"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1259632" y="1340768"/>
            <a:ext cx="7410450" cy="444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C52285C-7DFE-4307-A2E5-5B3A6338C794}" type="datetimeFigureOut">
              <a:rPr lang="zh-TW" altLang="en-US" smtClean="0"/>
              <a:pPr>
                <a:defRPr/>
              </a:pPr>
              <a:t>2019/4/16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F1B2FA8-7CE9-4F3B-A0E6-7F293BE2E286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405D86A-3006-4F94-BB10-0BE3B8B54D18}" type="datetimeFigureOut">
              <a:rPr lang="zh-TW" altLang="en-US" smtClean="0"/>
              <a:pPr>
                <a:defRPr/>
              </a:pPr>
              <a:t>2019/4/16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E83D208-F42D-4E89-B988-B4468B85849A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CB2EF46-8163-479F-932E-668E11F6E2A5}" type="datetimeFigureOut">
              <a:rPr lang="zh-TW" altLang="en-US" smtClean="0"/>
              <a:pPr>
                <a:defRPr/>
              </a:pPr>
              <a:t>2019/4/16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123D846-2FA4-404C-AB8D-3A04016A4AB4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1547664" y="1340768"/>
            <a:ext cx="7410450" cy="444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B09884A-9341-4358-BC2E-F82E55748B22}" type="datetimeFigureOut">
              <a:rPr lang="zh-TW" altLang="en-US" smtClean="0"/>
              <a:pPr>
                <a:defRPr/>
              </a:pPr>
              <a:t>2019/4/16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609FF63-B18A-41A1-AA1F-98EDC9659668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C2D08B3-F38E-4F28-AB58-2C5B6B15C8A0}" type="datetimeFigureOut">
              <a:rPr lang="zh-TW" altLang="en-US" smtClean="0"/>
              <a:pPr>
                <a:defRPr/>
              </a:pPr>
              <a:t>2019/4/16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1F42F45-3A62-4C68-A8EF-CB3D114DCB45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71F1BFA-BBA2-48EF-9F3E-9BC0D41BF349}" type="datetimeFigureOut">
              <a:rPr lang="zh-TW" altLang="en-US" smtClean="0"/>
              <a:pPr>
                <a:defRPr/>
              </a:pPr>
              <a:t>2019/4/16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8257A77-4450-4FB6-9484-2BFABFBB7605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E72BAEE-8082-4E4B-8E5D-F40047C50DEF}" type="datetimeFigureOut">
              <a:rPr lang="zh-TW" altLang="en-US" smtClean="0"/>
              <a:pPr>
                <a:defRPr/>
              </a:pPr>
              <a:t>2019/4/16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8B3DF06-E8DC-483A-B83B-5443BA047834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B508A29-3BD7-4B3F-B261-E08F0F71DD14}" type="datetimeFigureOut">
              <a:rPr lang="zh-TW" altLang="en-US" smtClean="0"/>
              <a:pPr>
                <a:defRPr/>
              </a:pPr>
              <a:t>2019/4/16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7057F31-537C-44CC-95E7-B05333669C37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1F50168-DACF-41B0-885B-212BFC114EAA}" type="datetimeFigureOut">
              <a:rPr lang="zh-TW" altLang="en-US" smtClean="0"/>
              <a:pPr>
                <a:defRPr/>
              </a:pPr>
              <a:t>2019/4/16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7BD5CFB-2BA4-4614-A386-739D7BB90804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486CF5D-BF18-4BFD-BC67-F34C0016B373}" type="datetimeFigureOut">
              <a:rPr lang="zh-TW" altLang="en-US" smtClean="0"/>
              <a:pPr>
                <a:defRPr/>
              </a:pPr>
              <a:t>2019/4/16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85F17F9-1C9C-4C59-B6CA-2A31917D9B01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9" name="流程圖: 程序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流程圖: 程序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形圖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甜甜圈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標題版面配置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文字版面配置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24" name="日期版面配置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fld id="{4C83B4A3-C8DC-4A02-8007-3545260877AD}" type="datetimeFigureOut">
              <a:rPr lang="zh-TW" altLang="en-US" smtClean="0"/>
              <a:pPr>
                <a:defRPr/>
              </a:pPr>
              <a:t>2019/4/16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9A8B54AD-B309-426B-8ED8-E87662F52B11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71" r:id="rId1"/>
    <p:sldLayoutId id="2147484172" r:id="rId2"/>
    <p:sldLayoutId id="2147484173" r:id="rId3"/>
    <p:sldLayoutId id="2147484174" r:id="rId4"/>
    <p:sldLayoutId id="2147484175" r:id="rId5"/>
    <p:sldLayoutId id="2147484176" r:id="rId6"/>
    <p:sldLayoutId id="2147484177" r:id="rId7"/>
    <p:sldLayoutId id="2147484178" r:id="rId8"/>
    <p:sldLayoutId id="2147484179" r:id="rId9"/>
    <p:sldLayoutId id="2147484180" r:id="rId10"/>
    <p:sldLayoutId id="214748418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41784" y="1052736"/>
            <a:ext cx="8278688" cy="3096344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z="3800" dirty="0" smtClean="0"/>
              <a:t>108</a:t>
            </a:r>
            <a:r>
              <a:rPr lang="zh-TW" altLang="zh-TW" sz="3800" dirty="0" smtClean="0"/>
              <a:t>年公立幼兒園契約進用教保員</a:t>
            </a:r>
            <a:r>
              <a:rPr lang="en-US" altLang="zh-TW" sz="3800" dirty="0" smtClean="0"/>
              <a:t/>
            </a:r>
            <a:br>
              <a:rPr lang="en-US" altLang="zh-TW" sz="3800" dirty="0" smtClean="0"/>
            </a:br>
            <a:r>
              <a:rPr lang="zh-TW" altLang="zh-TW" sz="3800" dirty="0" smtClean="0"/>
              <a:t>及助理教保員</a:t>
            </a:r>
            <a:br>
              <a:rPr lang="zh-TW" altLang="zh-TW" sz="3800" dirty="0" smtClean="0"/>
            </a:br>
            <a:r>
              <a:rPr lang="zh-TW" altLang="zh-TW" sz="3800" dirty="0" smtClean="0"/>
              <a:t>申請遷調他縣</a:t>
            </a:r>
            <a:r>
              <a:rPr lang="en-US" altLang="zh-TW" sz="3800" dirty="0" smtClean="0"/>
              <a:t>(</a:t>
            </a:r>
            <a:r>
              <a:rPr lang="zh-TW" altLang="zh-TW" sz="3800" dirty="0" smtClean="0"/>
              <a:t>市</a:t>
            </a:r>
            <a:r>
              <a:rPr lang="en-US" altLang="zh-TW" sz="3800" dirty="0" smtClean="0"/>
              <a:t>)</a:t>
            </a:r>
            <a:r>
              <a:rPr lang="zh-TW" altLang="zh-TW" sz="3800" dirty="0" smtClean="0"/>
              <a:t>服務作業說明會</a:t>
            </a:r>
            <a:endParaRPr lang="zh-TW" altLang="en-US" sz="3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18434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smtClean="0"/>
          </a:p>
        </p:txBody>
      </p:sp>
      <p:sp>
        <p:nvSpPr>
          <p:cNvPr id="4" name="內容版面配置區 2"/>
          <p:cNvSpPr txBox="1">
            <a:spLocks/>
          </p:cNvSpPr>
          <p:nvPr/>
        </p:nvSpPr>
        <p:spPr bwMode="auto">
          <a:xfrm>
            <a:off x="828675" y="3522663"/>
            <a:ext cx="7467600" cy="239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/>
            </a:pPr>
            <a:r>
              <a:rPr kumimoji="0" lang="zh-TW" altLang="en-US" sz="2700">
                <a:latin typeface="+mn-lt"/>
                <a:ea typeface="+mn-ea"/>
              </a:rPr>
              <a:t>請各幼兒園申請人跟園主任要帳後密碼後，登入下載表格，列印後請人事核章與正本相符。</a:t>
            </a:r>
          </a:p>
        </p:txBody>
      </p:sp>
      <p:pic>
        <p:nvPicPr>
          <p:cNvPr id="1843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260350"/>
            <a:ext cx="7632700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4213" y="4408488"/>
            <a:ext cx="8080375" cy="223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圓角矩形 7"/>
          <p:cNvSpPr/>
          <p:nvPr/>
        </p:nvSpPr>
        <p:spPr>
          <a:xfrm>
            <a:off x="4572000" y="5300663"/>
            <a:ext cx="576263" cy="1296987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TW" altLang="en-US" dirty="0" smtClean="0"/>
              <a:t>遷調他縣市服務作業要點</a:t>
            </a:r>
            <a:r>
              <a:rPr lang="en-US" altLang="zh-TW" dirty="0" smtClean="0"/>
              <a:t>(</a:t>
            </a:r>
            <a:r>
              <a:rPr lang="zh-TW" altLang="en-US" dirty="0" smtClean="0"/>
              <a:t>申請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buFont typeface="Wingdings 3" pitchFamily="18" charset="2"/>
              <a:buNone/>
              <a:defRPr/>
            </a:pPr>
            <a:r>
              <a:rPr lang="zh-TW" altLang="en-US" sz="2300" dirty="0" smtClean="0">
                <a:latin typeface="+mj-ea"/>
                <a:ea typeface="+mj-ea"/>
              </a:rPr>
              <a:t>七、申請遷調他縣（市）服務之教保員、助理教保員應於指定期限內，自行上網填報資料，並於截止日期前檢具下列各表件向服務之幼兒園或學校申請</a:t>
            </a:r>
            <a:endParaRPr lang="en-US" altLang="zh-TW" sz="2300" dirty="0" smtClean="0">
              <a:latin typeface="+mj-ea"/>
              <a:ea typeface="+mj-ea"/>
            </a:endParaRPr>
          </a:p>
          <a:p>
            <a:pPr eaLnBrk="1" hangingPunct="1">
              <a:defRPr/>
            </a:pPr>
            <a:r>
              <a:rPr lang="zh-TW" altLang="en-US" sz="2300" dirty="0" smtClean="0">
                <a:latin typeface="+mj-ea"/>
                <a:ea typeface="+mj-ea"/>
              </a:rPr>
              <a:t>（一）申請表乙份。 </a:t>
            </a:r>
            <a:endParaRPr lang="en-US" altLang="zh-TW" sz="2300" dirty="0" smtClean="0">
              <a:latin typeface="+mj-ea"/>
              <a:ea typeface="+mj-ea"/>
            </a:endParaRPr>
          </a:p>
          <a:p>
            <a:pPr eaLnBrk="0" hangingPunct="0"/>
            <a:r>
              <a:rPr lang="zh-TW" altLang="en-US" sz="2300" dirty="0" smtClean="0">
                <a:latin typeface="+mj-ea"/>
                <a:ea typeface="+mj-ea"/>
              </a:rPr>
              <a:t>（二）服務證件（教保員、助理教保員契約書、年資、考核、獎懲、進修研習等證明文件）</a:t>
            </a:r>
            <a:r>
              <a:rPr lang="zh-TW" altLang="zh-TW" sz="2400" dirty="0" smtClean="0"/>
              <a:t>件）， </a:t>
            </a:r>
            <a:r>
              <a:rPr lang="zh-TW" altLang="zh-TW" sz="2400" u="sng" dirty="0" smtClean="0"/>
              <a:t>並應檢附</a:t>
            </a:r>
            <a:r>
              <a:rPr lang="zh-TW" altLang="zh-TW" sz="2400" b="1" u="sng" dirty="0" smtClean="0"/>
              <a:t>正本及影本</a:t>
            </a:r>
            <a:r>
              <a:rPr lang="zh-TW" altLang="zh-TW" sz="2400" u="sng" dirty="0" smtClean="0"/>
              <a:t>各一</a:t>
            </a:r>
            <a:r>
              <a:rPr lang="en-US" altLang="zh-TW" sz="2400" u="sng" dirty="0" smtClean="0"/>
              <a:t> </a:t>
            </a:r>
            <a:r>
              <a:rPr lang="zh-TW" altLang="zh-TW" sz="2400" u="sng" dirty="0" smtClean="0"/>
              <a:t>份，正本驗後發還，影本由各縣</a:t>
            </a:r>
            <a:r>
              <a:rPr lang="en-US" altLang="zh-TW" sz="2400" u="sng" dirty="0" smtClean="0"/>
              <a:t>(</a:t>
            </a:r>
            <a:r>
              <a:rPr lang="zh-TW" altLang="zh-TW" sz="2400" u="sng" dirty="0" smtClean="0"/>
              <a:t>市</a:t>
            </a:r>
            <a:r>
              <a:rPr lang="en-US" altLang="zh-TW" sz="2400" u="sng" dirty="0" smtClean="0"/>
              <a:t>)</a:t>
            </a:r>
            <a:r>
              <a:rPr lang="zh-TW" altLang="zh-TW" sz="2400" u="sng" dirty="0" smtClean="0"/>
              <a:t>存查。</a:t>
            </a:r>
            <a:endParaRPr lang="en-US" altLang="zh-TW" sz="2300" dirty="0" smtClean="0">
              <a:latin typeface="+mj-ea"/>
              <a:ea typeface="+mj-ea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2300" dirty="0" smtClean="0">
                <a:latin typeface="+mj-ea"/>
                <a:ea typeface="+mj-ea"/>
              </a:rPr>
              <a:t>      </a:t>
            </a:r>
            <a:r>
              <a:rPr lang="en-US" altLang="zh-TW" sz="2400" dirty="0" smtClean="0">
                <a:latin typeface="微軟正黑體" pitchFamily="34" charset="-120"/>
              </a:rPr>
              <a:t>※</a:t>
            </a:r>
            <a:r>
              <a:rPr lang="zh-TW" altLang="en-US" sz="2400" dirty="0" smtClean="0">
                <a:latin typeface="微軟正黑體" pitchFamily="34" charset="-120"/>
              </a:rPr>
              <a:t>繳交</a:t>
            </a:r>
            <a:r>
              <a:rPr lang="zh-TW" altLang="en-US" sz="2400" b="1" dirty="0" smtClean="0">
                <a:solidFill>
                  <a:srgbClr val="FF0000"/>
                </a:solidFill>
                <a:latin typeface="微軟正黑體" pitchFamily="34" charset="-120"/>
              </a:rPr>
              <a:t>影印本，</a:t>
            </a:r>
            <a:r>
              <a:rPr lang="zh-TW" altLang="en-US" sz="2400" dirty="0" smtClean="0">
                <a:latin typeface="微軟正黑體" pitchFamily="34" charset="-120"/>
              </a:rPr>
              <a:t>攜帶</a:t>
            </a:r>
            <a:r>
              <a:rPr lang="zh-TW" altLang="en-US" sz="2400" b="1" dirty="0" smtClean="0">
                <a:solidFill>
                  <a:srgbClr val="FF0000"/>
                </a:solidFill>
                <a:latin typeface="微軟正黑體" pitchFamily="34" charset="-120"/>
              </a:rPr>
              <a:t>正本</a:t>
            </a:r>
            <a:r>
              <a:rPr lang="zh-TW" altLang="en-US" sz="2400" dirty="0" smtClean="0">
                <a:latin typeface="微軟正黑體" pitchFamily="34" charset="-120"/>
              </a:rPr>
              <a:t>現場比對審查，</a:t>
            </a:r>
            <a:endParaRPr lang="en-US" altLang="zh-TW" sz="2400" dirty="0" smtClean="0">
              <a:latin typeface="微軟正黑體" pitchFamily="34" charset="-12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2400" dirty="0" smtClean="0">
                <a:solidFill>
                  <a:srgbClr val="FF0000"/>
                </a:solidFill>
                <a:latin typeface="微軟正黑體" pitchFamily="34" charset="-120"/>
              </a:rPr>
              <a:t>               </a:t>
            </a:r>
            <a:r>
              <a:rPr lang="zh-TW" altLang="en-US" sz="2400" dirty="0" smtClean="0">
                <a:latin typeface="微軟正黑體" pitchFamily="34" charset="-120"/>
              </a:rPr>
              <a:t>請蓋</a:t>
            </a:r>
            <a:r>
              <a:rPr lang="zh-TW" altLang="en-US" sz="4000" b="1" dirty="0" smtClean="0">
                <a:solidFill>
                  <a:srgbClr val="FF0000"/>
                </a:solidFill>
                <a:latin typeface="微軟正黑體" pitchFamily="34" charset="-120"/>
              </a:rPr>
              <a:t>人事職章</a:t>
            </a:r>
            <a:r>
              <a:rPr lang="zh-TW" altLang="en-US" sz="2400" dirty="0" smtClean="0">
                <a:latin typeface="微軟正黑體" pitchFamily="34" charset="-120"/>
              </a:rPr>
              <a:t>及與</a:t>
            </a:r>
            <a:r>
              <a:rPr lang="zh-TW" altLang="en-US" sz="4000" b="1" dirty="0" smtClean="0">
                <a:solidFill>
                  <a:srgbClr val="FF0000"/>
                </a:solidFill>
                <a:latin typeface="微軟正黑體" pitchFamily="34" charset="-120"/>
              </a:rPr>
              <a:t>正本相符</a:t>
            </a:r>
            <a:r>
              <a:rPr lang="zh-TW" altLang="en-US" sz="2400" b="1" dirty="0" smtClean="0">
                <a:solidFill>
                  <a:srgbClr val="FF0000"/>
                </a:solidFill>
                <a:latin typeface="微軟正黑體" pitchFamily="34" charset="-120"/>
              </a:rPr>
              <a:t>。</a:t>
            </a:r>
            <a:r>
              <a:rPr lang="zh-TW" altLang="en-US" sz="2300" dirty="0" smtClean="0">
                <a:latin typeface="+mj-ea"/>
                <a:ea typeface="+mj-ea"/>
              </a:rPr>
              <a:t> </a:t>
            </a:r>
            <a:endParaRPr lang="en-US" altLang="zh-TW" sz="2300" dirty="0" smtClean="0">
              <a:latin typeface="+mj-ea"/>
              <a:ea typeface="+mj-ea"/>
            </a:endParaRPr>
          </a:p>
          <a:p>
            <a:pPr eaLnBrk="1" hangingPunct="1">
              <a:buFont typeface="Wingdings 3" pitchFamily="18" charset="2"/>
              <a:buNone/>
              <a:defRPr/>
            </a:pPr>
            <a:r>
              <a:rPr lang="zh-TW" altLang="en-US" sz="2300" dirty="0" smtClean="0">
                <a:latin typeface="+mj-ea"/>
                <a:ea typeface="+mj-ea"/>
              </a:rPr>
              <a:t>    服務幼兒園或學校審查後應轉直轄市、縣（市）小組彙整至聯合小組辦理，</a:t>
            </a:r>
            <a:r>
              <a:rPr lang="zh-TW" altLang="en-US" sz="2300" b="1" dirty="0" smtClean="0">
                <a:solidFill>
                  <a:srgbClr val="FF0000"/>
                </a:solidFill>
                <a:latin typeface="+mj-ea"/>
                <a:ea typeface="+mj-ea"/>
              </a:rPr>
              <a:t>逾期不予受理</a:t>
            </a:r>
            <a:r>
              <a:rPr lang="zh-TW" altLang="en-US" sz="2300" dirty="0" smtClean="0">
                <a:latin typeface="+mj-ea"/>
                <a:ea typeface="+mj-ea"/>
              </a:rPr>
              <a:t>。</a:t>
            </a:r>
            <a:endParaRPr lang="en-US" altLang="zh-TW" sz="2300" dirty="0" smtClean="0">
              <a:latin typeface="+mj-ea"/>
              <a:ea typeface="+mj-ea"/>
            </a:endParaRPr>
          </a:p>
          <a:p>
            <a:pPr eaLnBrk="1" hangingPunct="1">
              <a:buFont typeface="Wingdings 3" pitchFamily="18" charset="2"/>
              <a:buNone/>
              <a:defRPr/>
            </a:pPr>
            <a:endParaRPr lang="en-US" altLang="zh-TW" sz="2300" dirty="0" smtClean="0">
              <a:latin typeface="+mj-ea"/>
              <a:ea typeface="+mj-ea"/>
            </a:endParaRPr>
          </a:p>
          <a:p>
            <a:pPr eaLnBrk="1" hangingPunct="1">
              <a:buFont typeface="Wingdings 3" pitchFamily="18" charset="2"/>
              <a:buNone/>
              <a:defRPr/>
            </a:pPr>
            <a:r>
              <a:rPr lang="zh-TW" altLang="en-US" sz="2300" dirty="0" smtClean="0">
                <a:latin typeface="+mj-ea"/>
                <a:ea typeface="+mj-ea"/>
              </a:rPr>
              <a:t>        </a:t>
            </a:r>
            <a:r>
              <a:rPr lang="en-US" altLang="zh-TW" sz="3600" b="1" dirty="0" smtClean="0">
                <a:solidFill>
                  <a:srgbClr val="FF0000"/>
                </a:solidFill>
                <a:latin typeface="+mj-ea"/>
                <a:ea typeface="+mj-ea"/>
              </a:rPr>
              <a:t>(5</a:t>
            </a:r>
            <a:r>
              <a:rPr lang="zh-TW" altLang="en-US" sz="3600" b="1" dirty="0" smtClean="0">
                <a:solidFill>
                  <a:srgbClr val="FF0000"/>
                </a:solidFill>
                <a:latin typeface="+mj-ea"/>
                <a:ea typeface="+mj-ea"/>
              </a:rPr>
              <a:t>月</a:t>
            </a:r>
            <a:r>
              <a:rPr lang="en-US" altLang="zh-TW" sz="3600" b="1" dirty="0" smtClean="0">
                <a:solidFill>
                  <a:srgbClr val="FF0000"/>
                </a:solidFill>
                <a:latin typeface="+mj-ea"/>
                <a:ea typeface="+mj-ea"/>
              </a:rPr>
              <a:t>6</a:t>
            </a:r>
            <a:r>
              <a:rPr lang="zh-TW" altLang="en-US" sz="3600" b="1" dirty="0" smtClean="0">
                <a:solidFill>
                  <a:srgbClr val="FF0000"/>
                </a:solidFill>
                <a:latin typeface="+mj-ea"/>
                <a:ea typeface="+mj-ea"/>
              </a:rPr>
              <a:t>日星期一，上午</a:t>
            </a:r>
            <a:r>
              <a:rPr lang="en-US" altLang="zh-TW" sz="3600" b="1" dirty="0" smtClean="0">
                <a:solidFill>
                  <a:srgbClr val="FF0000"/>
                </a:solidFill>
                <a:latin typeface="+mj-ea"/>
                <a:ea typeface="+mj-ea"/>
              </a:rPr>
              <a:t>9:30-12:00</a:t>
            </a:r>
            <a:r>
              <a:rPr lang="en-US" altLang="zh-TW" sz="3600" b="1" dirty="0" smtClean="0">
                <a:solidFill>
                  <a:srgbClr val="FF0000"/>
                </a:solidFill>
                <a:latin typeface="+mj-ea"/>
                <a:ea typeface="+mj-ea"/>
              </a:rPr>
              <a:t>)</a:t>
            </a:r>
            <a:endParaRPr lang="zh-TW" altLang="en-US" sz="3600" dirty="0">
              <a:latin typeface="+mj-ea"/>
              <a:ea typeface="+mj-e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TW" altLang="en-US" dirty="0" smtClean="0"/>
              <a:t>遷調他縣市服務作業要點</a:t>
            </a:r>
            <a:endParaRPr lang="zh-TW" altLang="en-US" dirty="0"/>
          </a:p>
        </p:txBody>
      </p:sp>
      <p:sp>
        <p:nvSpPr>
          <p:cNvPr id="2048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0" hangingPunct="0"/>
            <a:r>
              <a:rPr lang="zh-TW" altLang="en-US" dirty="0" smtClean="0"/>
              <a:t>八、</a:t>
            </a:r>
            <a:r>
              <a:rPr lang="zh-TW" altLang="zh-TW" dirty="0" smtClean="0"/>
              <a:t>申請遷調教保員、助理教保員應於規定期限內至遷調網站選填志願，超過規定期限後即不 得 更 改 或 增減，填錯或未完成選填志願者自行負責。如遷調原因消失，經各縣（市）小組查證屬實者，得於第二次會議（協調會）之預備會議前以書面申請撤回。</a:t>
            </a:r>
          </a:p>
          <a:p>
            <a:pPr eaLnBrk="0" hangingPunct="0"/>
            <a:r>
              <a:rPr lang="zh-TW" altLang="zh-TW" dirty="0" smtClean="0"/>
              <a:t>教保員、助理教保員選填志願遷調幼兒園或附幼，從申請遷調直 轄 市 、 縣 （ 市 ）中，以</a:t>
            </a:r>
            <a:r>
              <a:rPr lang="zh-TW" altLang="zh-TW" dirty="0" smtClean="0">
                <a:solidFill>
                  <a:srgbClr val="FF0000"/>
                </a:solidFill>
              </a:rPr>
              <a:t>申請一至二縣（市）為限。</a:t>
            </a:r>
            <a:r>
              <a:rPr lang="zh-TW" altLang="zh-TW" dirty="0" smtClean="0"/>
              <a:t>不同參加縣（市）之志願遷調幼兒園或附幼可混合填列。</a:t>
            </a:r>
          </a:p>
          <a:p>
            <a:pPr eaLnBrk="1" hangingPunct="1">
              <a:buFont typeface="Wingdings 3" pitchFamily="18" charset="2"/>
              <a:buNone/>
            </a:pPr>
            <a:endParaRPr lang="zh-TW" altLang="en-US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TW" altLang="en-US" dirty="0" smtClean="0"/>
              <a:t>遷調他縣市服務作業要點</a:t>
            </a:r>
            <a:endParaRPr lang="zh-TW" altLang="en-US" dirty="0"/>
          </a:p>
        </p:txBody>
      </p:sp>
      <p:sp>
        <p:nvSpPr>
          <p:cNvPr id="21506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buFont typeface="Wingdings 3" pitchFamily="18" charset="2"/>
              <a:buNone/>
            </a:pPr>
            <a:r>
              <a:rPr lang="zh-TW" altLang="en-US" dirty="0" smtClean="0"/>
              <a:t>十一、遷調作業按申請遷調教保員、助理教保員積分高低，</a:t>
            </a:r>
            <a:r>
              <a:rPr lang="zh-TW" altLang="en-US" dirty="0" smtClean="0">
                <a:solidFill>
                  <a:srgbClr val="FF0000"/>
                </a:solidFill>
              </a:rPr>
              <a:t>分下列階段依序辦理</a:t>
            </a:r>
            <a:r>
              <a:rPr lang="zh-TW" altLang="en-US" dirty="0" smtClean="0"/>
              <a:t>。前一階段已達成遷調者，不得參與下一階段遷調作業： </a:t>
            </a:r>
            <a:endParaRPr lang="en-US" altLang="zh-TW" dirty="0" smtClean="0"/>
          </a:p>
          <a:p>
            <a:pPr eaLnBrk="1" hangingPunct="1"/>
            <a:r>
              <a:rPr lang="zh-TW" altLang="en-US" dirty="0" smtClean="0"/>
              <a:t>（一）志願幼兒園或附幼單調，單調成功時連帶開缺供其他教保員、助理教保員單調。 </a:t>
            </a:r>
            <a:endParaRPr lang="en-US" altLang="zh-TW" dirty="0" smtClean="0"/>
          </a:p>
          <a:p>
            <a:pPr eaLnBrk="1" hangingPunct="1"/>
            <a:r>
              <a:rPr lang="zh-TW" altLang="en-US" dirty="0" smtClean="0"/>
              <a:t>（二）志願幼兒園或附幼多角調，依序辦理六角調、五角調、四角調、三角調。 </a:t>
            </a:r>
            <a:endParaRPr lang="en-US" altLang="zh-TW" dirty="0" smtClean="0"/>
          </a:p>
          <a:p>
            <a:pPr eaLnBrk="1" hangingPunct="1"/>
            <a:r>
              <a:rPr lang="zh-TW" altLang="en-US" dirty="0" smtClean="0"/>
              <a:t>（三）志願幼兒園或附幼互調。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187624" y="764704"/>
            <a:ext cx="3673475" cy="5048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22534" name="內容版面配置區 1"/>
          <p:cNvSpPr txBox="1">
            <a:spLocks/>
          </p:cNvSpPr>
          <p:nvPr/>
        </p:nvSpPr>
        <p:spPr bwMode="auto">
          <a:xfrm>
            <a:off x="1455861" y="2133600"/>
            <a:ext cx="7940675" cy="367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</a:pPr>
            <a:r>
              <a:rPr kumimoji="0" lang="zh-TW" altLang="en-US" sz="2100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單調                      多角調</a:t>
            </a:r>
          </a:p>
        </p:txBody>
      </p:sp>
      <p:sp>
        <p:nvSpPr>
          <p:cNvPr id="22535" name="矩形 6"/>
          <p:cNvSpPr>
            <a:spLocks noChangeArrowheads="1"/>
          </p:cNvSpPr>
          <p:nvPr/>
        </p:nvSpPr>
        <p:spPr bwMode="auto">
          <a:xfrm>
            <a:off x="1619672" y="764704"/>
            <a:ext cx="24098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ts val="2400"/>
              </a:spcBef>
            </a:pPr>
            <a:r>
              <a:rPr lang="zh-TW" altLang="en-US" sz="2800" b="1">
                <a:solidFill>
                  <a:schemeClr val="bg1"/>
                </a:solidFill>
              </a:rPr>
              <a:t>單調</a:t>
            </a:r>
            <a:r>
              <a:rPr lang="en-US" altLang="zh-TW" sz="2800" b="1">
                <a:solidFill>
                  <a:schemeClr val="bg1"/>
                </a:solidFill>
              </a:rPr>
              <a:t>VS</a:t>
            </a:r>
            <a:r>
              <a:rPr lang="zh-TW" altLang="en-US" sz="2800" b="1">
                <a:solidFill>
                  <a:schemeClr val="bg1"/>
                </a:solidFill>
              </a:rPr>
              <a:t>多角調</a:t>
            </a:r>
            <a:endParaRPr lang="en-US" altLang="zh-TW" sz="2800" b="1">
              <a:solidFill>
                <a:schemeClr val="bg1"/>
              </a:solidFill>
            </a:endParaRPr>
          </a:p>
        </p:txBody>
      </p:sp>
      <p:sp>
        <p:nvSpPr>
          <p:cNvPr id="8" name="橢圓 7"/>
          <p:cNvSpPr/>
          <p:nvPr/>
        </p:nvSpPr>
        <p:spPr>
          <a:xfrm>
            <a:off x="2699569" y="2708275"/>
            <a:ext cx="647700" cy="6492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TW" altLang="en-US" b="1" dirty="0"/>
              <a:t>空</a:t>
            </a:r>
          </a:p>
        </p:txBody>
      </p:sp>
      <p:sp>
        <p:nvSpPr>
          <p:cNvPr id="9" name="橢圓 8"/>
          <p:cNvSpPr/>
          <p:nvPr/>
        </p:nvSpPr>
        <p:spPr>
          <a:xfrm>
            <a:off x="1620069" y="3573463"/>
            <a:ext cx="576262" cy="5762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TW" altLang="en-US" dirty="0"/>
              <a:t>桃園</a:t>
            </a:r>
          </a:p>
        </p:txBody>
      </p:sp>
      <p:cxnSp>
        <p:nvCxnSpPr>
          <p:cNvPr id="10" name="直線單箭頭接點 9"/>
          <p:cNvCxnSpPr/>
          <p:nvPr/>
        </p:nvCxnSpPr>
        <p:spPr>
          <a:xfrm flipV="1">
            <a:off x="2123306" y="3284538"/>
            <a:ext cx="576263" cy="431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橢圓 10"/>
          <p:cNvSpPr/>
          <p:nvPr/>
        </p:nvSpPr>
        <p:spPr>
          <a:xfrm>
            <a:off x="2267769" y="4508500"/>
            <a:ext cx="576262" cy="5762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TW" altLang="en-US" dirty="0"/>
              <a:t>嘉義</a:t>
            </a:r>
          </a:p>
        </p:txBody>
      </p:sp>
      <p:cxnSp>
        <p:nvCxnSpPr>
          <p:cNvPr id="12" name="直線單箭頭接點 11"/>
          <p:cNvCxnSpPr/>
          <p:nvPr/>
        </p:nvCxnSpPr>
        <p:spPr>
          <a:xfrm flipV="1">
            <a:off x="2555106" y="3357563"/>
            <a:ext cx="360363" cy="11509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橢圓 12"/>
          <p:cNvSpPr/>
          <p:nvPr/>
        </p:nvSpPr>
        <p:spPr>
          <a:xfrm>
            <a:off x="3347269" y="4508500"/>
            <a:ext cx="576262" cy="5762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TW" altLang="en-US" dirty="0" smtClean="0"/>
              <a:t>高雄</a:t>
            </a:r>
            <a:endParaRPr lang="zh-TW" altLang="en-US" dirty="0"/>
          </a:p>
        </p:txBody>
      </p:sp>
      <p:cxnSp>
        <p:nvCxnSpPr>
          <p:cNvPr id="14" name="直線單箭頭接點 13"/>
          <p:cNvCxnSpPr/>
          <p:nvPr/>
        </p:nvCxnSpPr>
        <p:spPr>
          <a:xfrm flipH="1" flipV="1">
            <a:off x="3204394" y="3429000"/>
            <a:ext cx="358775" cy="10080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橢圓 14"/>
          <p:cNvSpPr/>
          <p:nvPr/>
        </p:nvSpPr>
        <p:spPr>
          <a:xfrm>
            <a:off x="3923531" y="3500438"/>
            <a:ext cx="576263" cy="5762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TW" altLang="en-US" dirty="0"/>
              <a:t>花蓮</a:t>
            </a:r>
          </a:p>
        </p:txBody>
      </p:sp>
      <p:cxnSp>
        <p:nvCxnSpPr>
          <p:cNvPr id="16" name="直線單箭頭接點 15"/>
          <p:cNvCxnSpPr/>
          <p:nvPr/>
        </p:nvCxnSpPr>
        <p:spPr>
          <a:xfrm flipH="1" flipV="1">
            <a:off x="3420294" y="3213100"/>
            <a:ext cx="503237" cy="3603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橢圓 16"/>
          <p:cNvSpPr/>
          <p:nvPr/>
        </p:nvSpPr>
        <p:spPr>
          <a:xfrm>
            <a:off x="6588944" y="2636838"/>
            <a:ext cx="647700" cy="647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TW" altLang="en-US" dirty="0"/>
              <a:t>台北</a:t>
            </a:r>
          </a:p>
        </p:txBody>
      </p:sp>
      <p:sp>
        <p:nvSpPr>
          <p:cNvPr id="18" name="橢圓 17"/>
          <p:cNvSpPr/>
          <p:nvPr/>
        </p:nvSpPr>
        <p:spPr>
          <a:xfrm>
            <a:off x="5507856" y="3500438"/>
            <a:ext cx="576263" cy="5762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TW" altLang="en-US" dirty="0"/>
              <a:t>桃園</a:t>
            </a:r>
          </a:p>
        </p:txBody>
      </p:sp>
      <p:sp>
        <p:nvSpPr>
          <p:cNvPr id="19" name="橢圓 18"/>
          <p:cNvSpPr/>
          <p:nvPr/>
        </p:nvSpPr>
        <p:spPr>
          <a:xfrm>
            <a:off x="6155556" y="4437063"/>
            <a:ext cx="576263" cy="5762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TW" altLang="en-US" dirty="0"/>
              <a:t>嘉義</a:t>
            </a:r>
          </a:p>
        </p:txBody>
      </p:sp>
      <p:sp>
        <p:nvSpPr>
          <p:cNvPr id="20" name="橢圓 19"/>
          <p:cNvSpPr/>
          <p:nvPr/>
        </p:nvSpPr>
        <p:spPr>
          <a:xfrm>
            <a:off x="7236644" y="4437063"/>
            <a:ext cx="576262" cy="5762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TW" altLang="en-US" dirty="0" smtClean="0"/>
              <a:t>台東</a:t>
            </a:r>
            <a:endParaRPr lang="zh-TW" altLang="en-US" dirty="0"/>
          </a:p>
        </p:txBody>
      </p:sp>
      <p:sp>
        <p:nvSpPr>
          <p:cNvPr id="21" name="橢圓 20"/>
          <p:cNvSpPr/>
          <p:nvPr/>
        </p:nvSpPr>
        <p:spPr>
          <a:xfrm>
            <a:off x="7812906" y="3429000"/>
            <a:ext cx="576263" cy="5762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TW" altLang="en-US" dirty="0"/>
              <a:t>花蓮</a:t>
            </a:r>
          </a:p>
        </p:txBody>
      </p:sp>
      <p:cxnSp>
        <p:nvCxnSpPr>
          <p:cNvPr id="22" name="直線單箭頭接點 21"/>
          <p:cNvCxnSpPr/>
          <p:nvPr/>
        </p:nvCxnSpPr>
        <p:spPr>
          <a:xfrm flipV="1">
            <a:off x="6012681" y="3141663"/>
            <a:ext cx="576263" cy="431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單箭頭接點 22"/>
          <p:cNvCxnSpPr/>
          <p:nvPr/>
        </p:nvCxnSpPr>
        <p:spPr>
          <a:xfrm>
            <a:off x="7236644" y="3141663"/>
            <a:ext cx="576262" cy="3587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單箭頭接點 23"/>
          <p:cNvCxnSpPr>
            <a:stCxn id="21" idx="3"/>
          </p:cNvCxnSpPr>
          <p:nvPr/>
        </p:nvCxnSpPr>
        <p:spPr>
          <a:xfrm flipH="1">
            <a:off x="7668444" y="3921125"/>
            <a:ext cx="228600" cy="5159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單箭頭接點 24"/>
          <p:cNvCxnSpPr/>
          <p:nvPr/>
        </p:nvCxnSpPr>
        <p:spPr>
          <a:xfrm flipH="1">
            <a:off x="6804844" y="4724400"/>
            <a:ext cx="431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單箭頭接點 25"/>
          <p:cNvCxnSpPr/>
          <p:nvPr/>
        </p:nvCxnSpPr>
        <p:spPr>
          <a:xfrm flipH="1" flipV="1">
            <a:off x="5939656" y="4149725"/>
            <a:ext cx="288925" cy="3587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TW" altLang="en-US" dirty="0" smtClean="0"/>
              <a:t>遷調他縣市服務作業要點</a:t>
            </a:r>
            <a:endParaRPr lang="zh-TW" altLang="en-US" dirty="0"/>
          </a:p>
        </p:txBody>
      </p:sp>
      <p:sp>
        <p:nvSpPr>
          <p:cNvPr id="23554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buFont typeface="Wingdings 3" pitchFamily="18" charset="2"/>
              <a:buNone/>
            </a:pPr>
            <a:r>
              <a:rPr lang="zh-TW" altLang="en-US" dirty="0" smtClean="0"/>
              <a:t>十二、申請人申請遷調積分、申請遷調幼兒園或附幼均相同時，應依</a:t>
            </a:r>
            <a:endParaRPr lang="en-US" altLang="zh-TW" dirty="0" smtClean="0"/>
          </a:p>
          <a:p>
            <a:pPr eaLnBrk="1" hangingPunct="1">
              <a:buFont typeface="Wingdings 3" pitchFamily="18" charset="2"/>
              <a:buNone/>
            </a:pPr>
            <a:r>
              <a:rPr lang="zh-TW" altLang="en-US" dirty="0" smtClean="0"/>
              <a:t>   </a:t>
            </a:r>
            <a:r>
              <a:rPr lang="en-US" altLang="zh-TW" dirty="0" smtClean="0"/>
              <a:t>(</a:t>
            </a:r>
            <a:r>
              <a:rPr lang="zh-TW" altLang="en-US" dirty="0" smtClean="0"/>
              <a:t>一</a:t>
            </a:r>
            <a:r>
              <a:rPr lang="en-US" altLang="zh-TW" dirty="0" smtClean="0"/>
              <a:t>)</a:t>
            </a:r>
            <a:r>
              <a:rPr lang="zh-TW" altLang="en-US" dirty="0" smtClean="0"/>
              <a:t>年齡（以出生年月日先後排序）</a:t>
            </a:r>
            <a:endParaRPr lang="en-US" altLang="zh-TW" dirty="0" smtClean="0"/>
          </a:p>
          <a:p>
            <a:pPr eaLnBrk="1" hangingPunct="1">
              <a:buFont typeface="Wingdings 3" pitchFamily="18" charset="2"/>
              <a:buNone/>
            </a:pPr>
            <a:r>
              <a:rPr lang="zh-TW" altLang="en-US" dirty="0" smtClean="0"/>
              <a:t>   </a:t>
            </a:r>
            <a:r>
              <a:rPr lang="en-US" altLang="zh-TW" dirty="0" smtClean="0"/>
              <a:t>(</a:t>
            </a:r>
            <a:r>
              <a:rPr lang="zh-TW" altLang="en-US" dirty="0" smtClean="0"/>
              <a:t>二</a:t>
            </a:r>
            <a:r>
              <a:rPr lang="en-US" altLang="zh-TW" dirty="0" smtClean="0"/>
              <a:t>)</a:t>
            </a:r>
            <a:r>
              <a:rPr lang="zh-TW" altLang="en-US" dirty="0" smtClean="0"/>
              <a:t>年資積分</a:t>
            </a:r>
            <a:endParaRPr lang="en-US" altLang="zh-TW" dirty="0" smtClean="0"/>
          </a:p>
          <a:p>
            <a:pPr eaLnBrk="1" hangingPunct="1">
              <a:buFont typeface="Wingdings 3" pitchFamily="18" charset="2"/>
              <a:buNone/>
            </a:pPr>
            <a:r>
              <a:rPr lang="zh-TW" altLang="en-US" dirty="0" smtClean="0"/>
              <a:t>   </a:t>
            </a:r>
            <a:r>
              <a:rPr lang="en-US" altLang="zh-TW" dirty="0" smtClean="0"/>
              <a:t>(</a:t>
            </a:r>
            <a:r>
              <a:rPr lang="zh-TW" altLang="en-US" dirty="0" smtClean="0"/>
              <a:t>三</a:t>
            </a:r>
            <a:r>
              <a:rPr lang="en-US" altLang="zh-TW" dirty="0" smtClean="0"/>
              <a:t>)</a:t>
            </a:r>
            <a:r>
              <a:rPr lang="zh-TW" altLang="en-US" dirty="0" smtClean="0"/>
              <a:t>考核績分</a:t>
            </a:r>
            <a:endParaRPr lang="en-US" altLang="zh-TW" dirty="0" smtClean="0"/>
          </a:p>
          <a:p>
            <a:pPr eaLnBrk="1" hangingPunct="1">
              <a:buFont typeface="Wingdings 3" pitchFamily="18" charset="2"/>
              <a:buNone/>
            </a:pPr>
            <a:r>
              <a:rPr lang="zh-TW" altLang="en-US" dirty="0" smtClean="0"/>
              <a:t>   </a:t>
            </a:r>
            <a:r>
              <a:rPr lang="en-US" altLang="zh-TW" dirty="0" smtClean="0"/>
              <a:t>(</a:t>
            </a:r>
            <a:r>
              <a:rPr lang="zh-TW" altLang="en-US" dirty="0" smtClean="0"/>
              <a:t>四</a:t>
            </a:r>
            <a:r>
              <a:rPr lang="en-US" altLang="zh-TW" dirty="0" smtClean="0"/>
              <a:t>)</a:t>
            </a:r>
            <a:r>
              <a:rPr lang="zh-TW" altLang="en-US" dirty="0" smtClean="0"/>
              <a:t>獎懲積分</a:t>
            </a:r>
            <a:endParaRPr lang="en-US" altLang="zh-TW" dirty="0" smtClean="0"/>
          </a:p>
          <a:p>
            <a:pPr eaLnBrk="1" hangingPunct="1">
              <a:buFont typeface="Wingdings 3" pitchFamily="18" charset="2"/>
              <a:buNone/>
            </a:pPr>
            <a:r>
              <a:rPr lang="zh-TW" altLang="en-US" dirty="0" smtClean="0"/>
              <a:t>   </a:t>
            </a:r>
            <a:r>
              <a:rPr lang="en-US" altLang="zh-TW" dirty="0" smtClean="0"/>
              <a:t>(</a:t>
            </a:r>
            <a:r>
              <a:rPr lang="zh-TW" altLang="en-US" dirty="0" smtClean="0"/>
              <a:t>五</a:t>
            </a:r>
            <a:r>
              <a:rPr lang="en-US" altLang="zh-TW" dirty="0" smtClean="0"/>
              <a:t>)</a:t>
            </a:r>
            <a:r>
              <a:rPr lang="zh-TW" altLang="en-US" dirty="0" smtClean="0"/>
              <a:t>進修研習積分等條件依序辦理</a:t>
            </a:r>
            <a:endParaRPr lang="en-US" altLang="zh-TW" dirty="0" smtClean="0"/>
          </a:p>
          <a:p>
            <a:pPr eaLnBrk="1" hangingPunct="1">
              <a:buFont typeface="Wingdings 3" pitchFamily="18" charset="2"/>
              <a:buNone/>
            </a:pPr>
            <a:r>
              <a:rPr lang="zh-TW" altLang="en-US" dirty="0" smtClean="0"/>
              <a:t>   以上情況均相同時，依電腦資料排序處理。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TW" altLang="en-US" dirty="0" smtClean="0"/>
              <a:t>遷調他縣市服務作業要點</a:t>
            </a:r>
            <a:endParaRPr lang="zh-TW" altLang="en-US" dirty="0"/>
          </a:p>
        </p:txBody>
      </p:sp>
      <p:sp>
        <p:nvSpPr>
          <p:cNvPr id="24578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buFont typeface="Wingdings 3" pitchFamily="18" charset="2"/>
              <a:buNone/>
            </a:pPr>
            <a:r>
              <a:rPr lang="zh-TW" altLang="en-US" dirty="0" smtClean="0"/>
              <a:t>十五、申請遷調其他直轄市、縣（市）服務之教保員、助理教保員，於遷調程序中有所提</a:t>
            </a:r>
            <a:r>
              <a:rPr lang="zh-TW" altLang="en-US" dirty="0" smtClean="0">
                <a:solidFill>
                  <a:srgbClr val="FF0000"/>
                </a:solidFill>
              </a:rPr>
              <a:t>證明文件不實</a:t>
            </a:r>
            <a:r>
              <a:rPr lang="zh-TW" altLang="en-US" dirty="0" smtClean="0"/>
              <a:t>，或不依服務條件規定申請遷調者，</a:t>
            </a:r>
            <a:r>
              <a:rPr lang="zh-TW" altLang="en-US" dirty="0" smtClean="0">
                <a:solidFill>
                  <a:srgbClr val="FF0000"/>
                </a:solidFill>
              </a:rPr>
              <a:t>應自負刑事及行政責任</a:t>
            </a:r>
            <a:r>
              <a:rPr lang="zh-TW" altLang="en-US" dirty="0" smtClean="0"/>
              <a:t>，其申請之遷調為無效。致影響其他幼兒園或附幼教保員、助理教保員遷調者，各該遷調均失其效力，各教保員、助理教保員仍留原幼兒園或附幼服務，原幼兒園或學校不得拒絕；未報到教保員、助理教保員之原幼兒園或學校可增開缺額者，各該遷調不失其效力。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dirty="0" smtClean="0"/>
              <a:t>問題與討論</a:t>
            </a:r>
            <a:endParaRPr lang="zh-TW" altLang="en-US" dirty="0"/>
          </a:p>
        </p:txBody>
      </p:sp>
      <p:sp>
        <p:nvSpPr>
          <p:cNvPr id="2560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承辦人：邱美瑜</a:t>
            </a:r>
            <a:endParaRPr lang="en-US" altLang="zh-TW" smtClean="0"/>
          </a:p>
          <a:p>
            <a:pPr eaLnBrk="1" hangingPunct="1"/>
            <a:r>
              <a:rPr lang="zh-TW" altLang="en-US" smtClean="0"/>
              <a:t>電話：</a:t>
            </a:r>
            <a:r>
              <a:rPr lang="en-US" altLang="zh-TW" smtClean="0"/>
              <a:t>8462860</a:t>
            </a:r>
            <a:r>
              <a:rPr lang="zh-TW" altLang="en-US" smtClean="0"/>
              <a:t>分機</a:t>
            </a:r>
            <a:r>
              <a:rPr lang="en-US" altLang="zh-TW" smtClean="0"/>
              <a:t>257</a:t>
            </a:r>
            <a:endParaRPr lang="zh-TW" altLang="en-US" smtClean="0"/>
          </a:p>
        </p:txBody>
      </p:sp>
      <p:pic>
        <p:nvPicPr>
          <p:cNvPr id="25604" name="圖片 3" descr="AS002372_03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775" y="2997200"/>
            <a:ext cx="3324225" cy="264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TW" altLang="zh-TW" dirty="0" smtClean="0"/>
              <a:t>重要期程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87624" y="1481138"/>
            <a:ext cx="8229600" cy="4827587"/>
          </a:xfrm>
        </p:spPr>
        <p:txBody>
          <a:bodyPr>
            <a:normAutofit fontScale="62500" lnSpcReduction="2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altLang="zh-TW" dirty="0" smtClean="0"/>
              <a:t>4</a:t>
            </a:r>
            <a:r>
              <a:rPr lang="zh-TW" altLang="zh-TW" dirty="0" smtClean="0"/>
              <a:t>月</a:t>
            </a:r>
            <a:r>
              <a:rPr lang="en-US" altLang="zh-TW" dirty="0" smtClean="0"/>
              <a:t>22</a:t>
            </a:r>
            <a:r>
              <a:rPr lang="zh-TW" altLang="zh-TW" dirty="0" smtClean="0"/>
              <a:t>日</a:t>
            </a:r>
            <a:r>
              <a:rPr lang="en-US" altLang="zh-TW" dirty="0" smtClean="0"/>
              <a:t>(</a:t>
            </a:r>
            <a:r>
              <a:rPr lang="zh-TW" altLang="en-US" dirty="0" smtClean="0"/>
              <a:t>星期一</a:t>
            </a:r>
            <a:r>
              <a:rPr lang="en-US" altLang="zh-TW" dirty="0" smtClean="0"/>
              <a:t>)-4</a:t>
            </a:r>
            <a:r>
              <a:rPr lang="zh-TW" altLang="en-US" dirty="0" smtClean="0"/>
              <a:t>月</a:t>
            </a:r>
            <a:r>
              <a:rPr lang="en-US" altLang="zh-TW" dirty="0" smtClean="0"/>
              <a:t>26</a:t>
            </a:r>
            <a:r>
              <a:rPr lang="zh-TW" altLang="en-US" dirty="0" smtClean="0"/>
              <a:t>日</a:t>
            </a:r>
            <a:r>
              <a:rPr lang="en-US" altLang="zh-TW" dirty="0" smtClean="0"/>
              <a:t> (</a:t>
            </a:r>
            <a:r>
              <a:rPr lang="zh-TW" altLang="en-US" dirty="0" smtClean="0"/>
              <a:t>星期五</a:t>
            </a:r>
            <a:r>
              <a:rPr lang="en-US" altLang="zh-TW" dirty="0" smtClean="0"/>
              <a:t>)       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altLang="zh-TW" dirty="0" smtClean="0"/>
              <a:t>         </a:t>
            </a:r>
            <a:r>
              <a:rPr lang="zh-TW" altLang="zh-TW" sz="2400" dirty="0" smtClean="0">
                <a:latin typeface="標楷體" pitchFamily="65" charset="-120"/>
                <a:ea typeface="標楷體" pitchFamily="65" charset="-120"/>
              </a:rPr>
              <a:t>發布參與遷調作業幼兒園及學校名單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pPr indent="-256032">
              <a:buFont typeface="Wingdings 3"/>
              <a:buChar char=""/>
              <a:defRPr/>
            </a:pPr>
            <a:r>
              <a:rPr lang="en-US" altLang="zh-TW" u="sng" dirty="0" smtClean="0">
                <a:solidFill>
                  <a:srgbClr val="FF0000"/>
                </a:solidFill>
              </a:rPr>
              <a:t>4</a:t>
            </a:r>
            <a:r>
              <a:rPr lang="zh-TW" altLang="zh-TW" u="sng" dirty="0" smtClean="0">
                <a:solidFill>
                  <a:srgbClr val="FF0000"/>
                </a:solidFill>
              </a:rPr>
              <a:t>月</a:t>
            </a:r>
            <a:r>
              <a:rPr lang="en-US" altLang="zh-TW" u="sng" dirty="0" smtClean="0">
                <a:solidFill>
                  <a:srgbClr val="FF0000"/>
                </a:solidFill>
              </a:rPr>
              <a:t>23</a:t>
            </a:r>
            <a:r>
              <a:rPr lang="zh-TW" altLang="zh-TW" u="sng" dirty="0" smtClean="0">
                <a:solidFill>
                  <a:srgbClr val="FF0000"/>
                </a:solidFill>
              </a:rPr>
              <a:t>日</a:t>
            </a:r>
            <a:r>
              <a:rPr lang="en-US" altLang="zh-TW" u="sng" dirty="0" smtClean="0">
                <a:solidFill>
                  <a:srgbClr val="FF0000"/>
                </a:solidFill>
              </a:rPr>
              <a:t>(</a:t>
            </a:r>
            <a:r>
              <a:rPr lang="zh-TW" altLang="zh-TW" u="sng" dirty="0" smtClean="0">
                <a:solidFill>
                  <a:srgbClr val="FF0000"/>
                </a:solidFill>
              </a:rPr>
              <a:t>星期</a:t>
            </a:r>
            <a:r>
              <a:rPr lang="zh-TW" altLang="en-US" u="sng" dirty="0" smtClean="0">
                <a:solidFill>
                  <a:srgbClr val="FF0000"/>
                </a:solidFill>
              </a:rPr>
              <a:t>二</a:t>
            </a:r>
            <a:r>
              <a:rPr lang="en-US" altLang="zh-TW" u="sng" dirty="0" smtClean="0">
                <a:solidFill>
                  <a:srgbClr val="FF0000"/>
                </a:solidFill>
              </a:rPr>
              <a:t>)</a:t>
            </a:r>
            <a:r>
              <a:rPr lang="zh-TW" altLang="zh-TW" u="sng" dirty="0" smtClean="0">
                <a:solidFill>
                  <a:srgbClr val="FF0000"/>
                </a:solidFill>
              </a:rPr>
              <a:t>至</a:t>
            </a:r>
            <a:r>
              <a:rPr lang="en-US" altLang="zh-TW" u="sng" dirty="0" smtClean="0">
                <a:solidFill>
                  <a:srgbClr val="FF0000"/>
                </a:solidFill>
              </a:rPr>
              <a:t>5</a:t>
            </a:r>
            <a:r>
              <a:rPr lang="zh-TW" altLang="zh-TW" u="sng" dirty="0" smtClean="0">
                <a:solidFill>
                  <a:srgbClr val="FF0000"/>
                </a:solidFill>
              </a:rPr>
              <a:t>月</a:t>
            </a:r>
            <a:r>
              <a:rPr lang="en-US" altLang="zh-TW" u="sng" dirty="0" smtClean="0">
                <a:solidFill>
                  <a:srgbClr val="FF0000"/>
                </a:solidFill>
              </a:rPr>
              <a:t>2</a:t>
            </a:r>
            <a:r>
              <a:rPr lang="zh-TW" altLang="zh-TW" u="sng" dirty="0" smtClean="0">
                <a:solidFill>
                  <a:srgbClr val="FF0000"/>
                </a:solidFill>
              </a:rPr>
              <a:t>日</a:t>
            </a:r>
            <a:r>
              <a:rPr lang="en-US" altLang="zh-TW" u="sng" dirty="0" smtClean="0">
                <a:solidFill>
                  <a:srgbClr val="FF0000"/>
                </a:solidFill>
              </a:rPr>
              <a:t>(</a:t>
            </a:r>
            <a:r>
              <a:rPr lang="zh-TW" altLang="zh-TW" u="sng" dirty="0" smtClean="0">
                <a:solidFill>
                  <a:srgbClr val="FF0000"/>
                </a:solidFill>
              </a:rPr>
              <a:t>星期</a:t>
            </a:r>
            <a:r>
              <a:rPr lang="zh-TW" altLang="en-US" u="sng" dirty="0" smtClean="0">
                <a:solidFill>
                  <a:srgbClr val="FF0000"/>
                </a:solidFill>
              </a:rPr>
              <a:t>四</a:t>
            </a:r>
            <a:r>
              <a:rPr lang="en-US" altLang="zh-TW" u="sng" dirty="0" smtClean="0">
                <a:solidFill>
                  <a:srgbClr val="FF0000"/>
                </a:solidFill>
              </a:rPr>
              <a:t>)</a:t>
            </a:r>
            <a:r>
              <a:rPr lang="zh-TW" altLang="en-US" dirty="0" smtClean="0">
                <a:solidFill>
                  <a:srgbClr val="FF0000"/>
                </a:solidFill>
              </a:rPr>
              <a:t> ★★★</a:t>
            </a:r>
            <a:endParaRPr lang="en-US" altLang="zh-TW" u="sng" dirty="0" smtClean="0">
              <a:solidFill>
                <a:srgbClr val="FF0000"/>
              </a:solidFill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altLang="zh-TW" dirty="0" smtClean="0"/>
              <a:t>         </a:t>
            </a:r>
            <a:r>
              <a:rPr lang="zh-TW" altLang="zh-TW" sz="2400" b="1" dirty="0" smtClean="0">
                <a:latin typeface="標楷體" pitchFamily="65" charset="-120"/>
                <a:ea typeface="標楷體" pitchFamily="65" charset="-120"/>
              </a:rPr>
              <a:t>參加遷調教保員及助理教保員上網填報資料</a:t>
            </a:r>
            <a:r>
              <a:rPr lang="zh-TW" altLang="en-US" sz="2400" b="1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2400" b="1" dirty="0" smtClean="0">
              <a:latin typeface="標楷體" pitchFamily="65" charset="-120"/>
              <a:ea typeface="標楷體" pitchFamily="65" charset="-120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en-US" altLang="zh-TW" sz="2400" b="1" dirty="0" smtClean="0">
              <a:latin typeface="標楷體" pitchFamily="65" charset="-120"/>
              <a:ea typeface="標楷體" pitchFamily="65" charset="-120"/>
            </a:endParaRPr>
          </a:p>
          <a:p>
            <a:pPr indent="-256032">
              <a:buFont typeface="Wingdings 3"/>
              <a:buChar char=""/>
              <a:defRPr/>
            </a:pPr>
            <a:r>
              <a:rPr lang="en-US" altLang="zh-TW" u="sng" dirty="0" smtClean="0">
                <a:solidFill>
                  <a:srgbClr val="FF0000"/>
                </a:solidFill>
              </a:rPr>
              <a:t>5</a:t>
            </a:r>
            <a:r>
              <a:rPr lang="zh-TW" altLang="zh-TW" u="sng" dirty="0" smtClean="0">
                <a:solidFill>
                  <a:srgbClr val="FF0000"/>
                </a:solidFill>
              </a:rPr>
              <a:t>月</a:t>
            </a:r>
            <a:r>
              <a:rPr lang="en-US" altLang="zh-TW" u="sng" dirty="0" smtClean="0">
                <a:solidFill>
                  <a:srgbClr val="FF0000"/>
                </a:solidFill>
              </a:rPr>
              <a:t>6</a:t>
            </a:r>
            <a:r>
              <a:rPr lang="zh-TW" altLang="zh-TW" u="sng" dirty="0" smtClean="0">
                <a:solidFill>
                  <a:srgbClr val="FF0000"/>
                </a:solidFill>
              </a:rPr>
              <a:t>日</a:t>
            </a:r>
            <a:r>
              <a:rPr lang="en-US" altLang="zh-TW" u="sng" dirty="0" smtClean="0">
                <a:solidFill>
                  <a:srgbClr val="FF0000"/>
                </a:solidFill>
              </a:rPr>
              <a:t>(</a:t>
            </a:r>
            <a:r>
              <a:rPr lang="zh-TW" altLang="zh-TW" u="sng" dirty="0" smtClean="0">
                <a:solidFill>
                  <a:srgbClr val="FF0000"/>
                </a:solidFill>
              </a:rPr>
              <a:t>星期</a:t>
            </a:r>
            <a:r>
              <a:rPr lang="zh-TW" altLang="en-US" u="sng" dirty="0" smtClean="0">
                <a:solidFill>
                  <a:srgbClr val="FF0000"/>
                </a:solidFill>
              </a:rPr>
              <a:t>一</a:t>
            </a:r>
            <a:r>
              <a:rPr lang="en-US" altLang="zh-TW" u="sng" dirty="0" smtClean="0">
                <a:solidFill>
                  <a:srgbClr val="FF0000"/>
                </a:solidFill>
              </a:rPr>
              <a:t>)</a:t>
            </a:r>
            <a:r>
              <a:rPr lang="zh-TW" altLang="en-US" u="sng" dirty="0" smtClean="0">
                <a:solidFill>
                  <a:srgbClr val="FF0000"/>
                </a:solidFill>
              </a:rPr>
              <a:t>上午</a:t>
            </a:r>
            <a:r>
              <a:rPr lang="en-US" altLang="zh-TW" u="sng" dirty="0" smtClean="0">
                <a:solidFill>
                  <a:srgbClr val="FF0000"/>
                </a:solidFill>
              </a:rPr>
              <a:t>9:30-12:00</a:t>
            </a:r>
            <a:r>
              <a:rPr lang="zh-TW" altLang="en-US" dirty="0" smtClean="0">
                <a:solidFill>
                  <a:srgbClr val="FF0000"/>
                </a:solidFill>
              </a:rPr>
              <a:t> </a:t>
            </a:r>
            <a:r>
              <a:rPr lang="zh-TW" altLang="en-US" dirty="0" smtClean="0">
                <a:solidFill>
                  <a:srgbClr val="FF0000"/>
                </a:solidFill>
              </a:rPr>
              <a:t>★★★★★</a:t>
            </a:r>
            <a:endParaRPr lang="en-US" altLang="zh-TW" u="sng" dirty="0" smtClean="0">
              <a:solidFill>
                <a:srgbClr val="FF0000"/>
              </a:solidFill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altLang="zh-TW" dirty="0" smtClean="0"/>
              <a:t>         </a:t>
            </a:r>
            <a:r>
              <a:rPr lang="zh-TW" altLang="zh-TW" sz="2400" b="1" dirty="0" smtClean="0">
                <a:latin typeface="標楷體" pitchFamily="65" charset="-120"/>
                <a:ea typeface="標楷體" pitchFamily="65" charset="-120"/>
              </a:rPr>
              <a:t>申請人積分審查作業</a:t>
            </a:r>
            <a:r>
              <a:rPr lang="en-US" altLang="zh-TW" sz="2400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zh-TW" sz="2400" b="1" dirty="0" smtClean="0">
                <a:latin typeface="標楷體" pitchFamily="65" charset="-120"/>
                <a:ea typeface="標楷體" pitchFamily="65" charset="-120"/>
              </a:rPr>
              <a:t>教育處第</a:t>
            </a:r>
            <a:r>
              <a:rPr lang="zh-TW" altLang="en-US" sz="2400" b="1" dirty="0" smtClean="0">
                <a:latin typeface="標楷體" pitchFamily="65" charset="-120"/>
                <a:ea typeface="標楷體" pitchFamily="65" charset="-120"/>
              </a:rPr>
              <a:t>二</a:t>
            </a:r>
            <a:r>
              <a:rPr lang="zh-TW" altLang="zh-TW" sz="2400" b="1" dirty="0" smtClean="0">
                <a:latin typeface="標楷體" pitchFamily="65" charset="-120"/>
                <a:ea typeface="標楷體" pitchFamily="65" charset="-120"/>
              </a:rPr>
              <a:t>會議室</a:t>
            </a:r>
            <a:r>
              <a:rPr lang="en-US" altLang="zh-TW" sz="2400" b="1" dirty="0" smtClean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en-US" altLang="zh-TW" sz="2400" b="1" dirty="0" smtClean="0">
              <a:latin typeface="標楷體" pitchFamily="65" charset="-120"/>
              <a:ea typeface="標楷體" pitchFamily="65" charset="-120"/>
            </a:endParaRPr>
          </a:p>
          <a:p>
            <a:pPr indent="-256032">
              <a:buFont typeface="Wingdings 3"/>
              <a:buChar char=""/>
              <a:defRPr/>
            </a:pPr>
            <a:r>
              <a:rPr lang="en-US" altLang="zh-TW" u="sng" dirty="0" smtClean="0">
                <a:solidFill>
                  <a:srgbClr val="FF0000"/>
                </a:solidFill>
              </a:rPr>
              <a:t>5</a:t>
            </a:r>
            <a:r>
              <a:rPr lang="zh-TW" altLang="zh-TW" u="sng" dirty="0" smtClean="0">
                <a:solidFill>
                  <a:srgbClr val="FF0000"/>
                </a:solidFill>
              </a:rPr>
              <a:t>月</a:t>
            </a:r>
            <a:r>
              <a:rPr lang="en-US" altLang="zh-TW" u="sng" dirty="0" smtClean="0">
                <a:solidFill>
                  <a:srgbClr val="FF0000"/>
                </a:solidFill>
              </a:rPr>
              <a:t>29</a:t>
            </a:r>
            <a:r>
              <a:rPr lang="zh-TW" altLang="zh-TW" u="sng" dirty="0" smtClean="0">
                <a:solidFill>
                  <a:srgbClr val="FF0000"/>
                </a:solidFill>
              </a:rPr>
              <a:t>日</a:t>
            </a:r>
            <a:r>
              <a:rPr lang="en-US" altLang="zh-TW" u="sng" dirty="0" smtClean="0">
                <a:solidFill>
                  <a:srgbClr val="FF0000"/>
                </a:solidFill>
              </a:rPr>
              <a:t>(</a:t>
            </a:r>
            <a:r>
              <a:rPr lang="zh-TW" altLang="zh-TW" u="sng" dirty="0" smtClean="0">
                <a:solidFill>
                  <a:srgbClr val="FF0000"/>
                </a:solidFill>
              </a:rPr>
              <a:t>星期</a:t>
            </a:r>
            <a:r>
              <a:rPr lang="zh-TW" altLang="en-US" u="sng" dirty="0" smtClean="0">
                <a:solidFill>
                  <a:srgbClr val="FF0000"/>
                </a:solidFill>
              </a:rPr>
              <a:t>三</a:t>
            </a:r>
            <a:r>
              <a:rPr lang="en-US" altLang="zh-TW" u="sng" dirty="0" smtClean="0">
                <a:solidFill>
                  <a:srgbClr val="FF0000"/>
                </a:solidFill>
              </a:rPr>
              <a:t>)</a:t>
            </a:r>
            <a:r>
              <a:rPr lang="zh-TW" altLang="zh-TW" u="sng" dirty="0" smtClean="0">
                <a:solidFill>
                  <a:srgbClr val="FF0000"/>
                </a:solidFill>
              </a:rPr>
              <a:t>前</a:t>
            </a:r>
            <a:r>
              <a:rPr lang="zh-TW" altLang="en-US" dirty="0" smtClean="0">
                <a:solidFill>
                  <a:srgbClr val="FF0000"/>
                </a:solidFill>
              </a:rPr>
              <a:t>★★★★★</a:t>
            </a:r>
            <a:endParaRPr lang="en-US" altLang="zh-TW" u="sng" dirty="0" smtClean="0">
              <a:solidFill>
                <a:srgbClr val="FF0000"/>
              </a:solidFill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altLang="zh-TW" dirty="0" smtClean="0"/>
              <a:t>         </a:t>
            </a:r>
            <a:r>
              <a:rPr lang="zh-TW" altLang="zh-TW" sz="2400" dirty="0" smtClean="0">
                <a:latin typeface="標楷體" pitchFamily="65" charset="-120"/>
                <a:ea typeface="標楷體" pitchFamily="65" charset="-120"/>
              </a:rPr>
              <a:t>通知遷調結果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並至他縣市</a:t>
            </a:r>
            <a:r>
              <a:rPr lang="zh-TW" altLang="en-US" sz="2400" b="1" dirty="0" smtClean="0">
                <a:latin typeface="標楷體" pitchFamily="65" charset="-120"/>
                <a:ea typeface="標楷體" pitchFamily="65" charset="-120"/>
              </a:rPr>
              <a:t>新園所進行</a:t>
            </a:r>
            <a:r>
              <a:rPr lang="zh-TW" altLang="zh-TW" sz="2400" b="1" dirty="0" smtClean="0">
                <a:latin typeface="標楷體" pitchFamily="65" charset="-120"/>
                <a:ea typeface="標楷體" pitchFamily="65" charset="-120"/>
              </a:rPr>
              <a:t>資格審查</a:t>
            </a:r>
            <a:endParaRPr lang="en-US" altLang="zh-TW" sz="2400" b="1" dirty="0" smtClean="0">
              <a:latin typeface="標楷體" pitchFamily="65" charset="-120"/>
              <a:ea typeface="標楷體" pitchFamily="65" charset="-120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en-US" altLang="zh-TW" sz="2400" b="1" dirty="0" smtClean="0">
              <a:latin typeface="標楷體" pitchFamily="65" charset="-120"/>
              <a:ea typeface="標楷體" pitchFamily="65" charset="-120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altLang="zh-TW" dirty="0" smtClean="0"/>
              <a:t>6</a:t>
            </a:r>
            <a:r>
              <a:rPr lang="zh-TW" altLang="zh-TW" dirty="0" smtClean="0"/>
              <a:t>月</a:t>
            </a:r>
            <a:r>
              <a:rPr lang="en-US" altLang="zh-TW" dirty="0" smtClean="0"/>
              <a:t>17</a:t>
            </a:r>
            <a:r>
              <a:rPr lang="zh-TW" altLang="zh-TW" dirty="0" smtClean="0"/>
              <a:t>日</a:t>
            </a:r>
            <a:r>
              <a:rPr lang="en-US" altLang="zh-TW" dirty="0" smtClean="0"/>
              <a:t>(</a:t>
            </a:r>
            <a:r>
              <a:rPr lang="zh-TW" altLang="zh-TW" dirty="0" smtClean="0"/>
              <a:t>星期</a:t>
            </a:r>
            <a:r>
              <a:rPr lang="zh-TW" altLang="en-US" dirty="0" smtClean="0"/>
              <a:t>一</a:t>
            </a:r>
            <a:r>
              <a:rPr lang="en-US" altLang="zh-TW" dirty="0" smtClean="0"/>
              <a:t>)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altLang="zh-TW" dirty="0" smtClean="0"/>
              <a:t>         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新縣市通知學校遷調結果並告知到職事宜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      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zh-TW" sz="2400" dirty="0" smtClean="0">
                <a:latin typeface="標楷體" pitchFamily="65" charset="-120"/>
                <a:ea typeface="標楷體" pitchFamily="65" charset="-120"/>
              </a:rPr>
              <a:t>生效日一律自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8</a:t>
            </a:r>
            <a:r>
              <a:rPr lang="zh-TW" altLang="zh-TW" sz="2400" dirty="0" smtClean="0"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zh-TW" sz="2400" dirty="0" smtClean="0">
                <a:latin typeface="標楷體" pitchFamily="65" charset="-120"/>
                <a:ea typeface="標楷體" pitchFamily="65" charset="-120"/>
              </a:rPr>
              <a:t>日生效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altLang="zh-TW" dirty="0" smtClean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altLang="zh-TW" dirty="0" smtClean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altLang="zh-TW" dirty="0" smtClean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altLang="zh-TW" dirty="0" smtClean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zh-TW" altLang="en-US" dirty="0"/>
          </a:p>
        </p:txBody>
      </p:sp>
      <p:sp>
        <p:nvSpPr>
          <p:cNvPr id="6" name="向右箭號 5"/>
          <p:cNvSpPr/>
          <p:nvPr/>
        </p:nvSpPr>
        <p:spPr>
          <a:xfrm>
            <a:off x="1475656" y="2780928"/>
            <a:ext cx="504825" cy="21590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/>
          </a:p>
        </p:txBody>
      </p:sp>
      <p:sp>
        <p:nvSpPr>
          <p:cNvPr id="8" name="向右箭號 7"/>
          <p:cNvSpPr/>
          <p:nvPr/>
        </p:nvSpPr>
        <p:spPr>
          <a:xfrm>
            <a:off x="1403648" y="1844824"/>
            <a:ext cx="504825" cy="21590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/>
          </a:p>
        </p:txBody>
      </p:sp>
      <p:sp>
        <p:nvSpPr>
          <p:cNvPr id="9" name="向右箭號 8"/>
          <p:cNvSpPr/>
          <p:nvPr/>
        </p:nvSpPr>
        <p:spPr>
          <a:xfrm>
            <a:off x="1475656" y="3645024"/>
            <a:ext cx="504825" cy="21590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/>
          </a:p>
        </p:txBody>
      </p:sp>
      <p:sp>
        <p:nvSpPr>
          <p:cNvPr id="10" name="向右箭號 9"/>
          <p:cNvSpPr/>
          <p:nvPr/>
        </p:nvSpPr>
        <p:spPr>
          <a:xfrm>
            <a:off x="1475656" y="4581128"/>
            <a:ext cx="504825" cy="21590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/>
          </a:p>
        </p:txBody>
      </p:sp>
      <p:sp>
        <p:nvSpPr>
          <p:cNvPr id="11" name="向右箭號 10"/>
          <p:cNvSpPr/>
          <p:nvPr/>
        </p:nvSpPr>
        <p:spPr>
          <a:xfrm>
            <a:off x="1762919" y="5589364"/>
            <a:ext cx="504825" cy="21590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1435608" y="197768"/>
            <a:ext cx="7498080" cy="1143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dirty="0" smtClean="0"/>
              <a:t>遷調他縣市服務作業要點</a:t>
            </a:r>
            <a:r>
              <a:rPr lang="en-US" altLang="zh-TW" dirty="0" smtClean="0"/>
              <a:t>(</a:t>
            </a:r>
            <a:r>
              <a:rPr lang="zh-TW" altLang="en-US" dirty="0" smtClean="0"/>
              <a:t>資格</a:t>
            </a:r>
            <a:r>
              <a:rPr lang="en-US" altLang="zh-TW" dirty="0" smtClean="0"/>
              <a:t>)</a:t>
            </a:r>
            <a:r>
              <a:rPr lang="zh-TW" altLang="en-US" dirty="0" smtClean="0"/>
              <a:t> </a:t>
            </a:r>
            <a:endParaRPr lang="zh-TW" altLang="en-US" dirty="0"/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1331640" y="1303784"/>
            <a:ext cx="7602048" cy="5221560"/>
          </a:xfrm>
        </p:spPr>
        <p:txBody>
          <a:bodyPr>
            <a:normAutofit fontScale="77500" lnSpcReduction="2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zh-TW" altLang="en-US" dirty="0" smtClean="0">
                <a:latin typeface="+mj-ea"/>
                <a:ea typeface="+mj-ea"/>
              </a:rPr>
              <a:t>五、教保員、助理教保員應符合下列條件，始得申請遷調： </a:t>
            </a:r>
            <a:endParaRPr lang="en-US" altLang="zh-TW" dirty="0" smtClean="0">
              <a:latin typeface="+mj-ea"/>
              <a:ea typeface="+mj-ea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en-US" altLang="zh-TW" dirty="0" smtClean="0">
              <a:latin typeface="+mj-ea"/>
              <a:ea typeface="+mj-ea"/>
            </a:endParaRPr>
          </a:p>
          <a:p>
            <a:pPr>
              <a:buNone/>
            </a:pPr>
            <a:r>
              <a:rPr lang="zh-TW" altLang="en-US" sz="2600" dirty="0" smtClean="0">
                <a:latin typeface="+mj-ea"/>
                <a:ea typeface="+mj-ea"/>
              </a:rPr>
              <a:t>    （一）</a:t>
            </a:r>
            <a:r>
              <a:rPr lang="zh-TW" altLang="en-US" sz="2600" dirty="0" smtClean="0"/>
              <a:t>在現職幼兒園或附幼服務累計達</a:t>
            </a:r>
            <a:r>
              <a:rPr lang="zh-TW" altLang="en-US" sz="2600" b="1" dirty="0" smtClean="0">
                <a:solidFill>
                  <a:srgbClr val="FF0000"/>
                </a:solidFill>
              </a:rPr>
              <a:t>六學期</a:t>
            </a:r>
            <a:r>
              <a:rPr lang="zh-TW" altLang="en-US" sz="2600" dirty="0" smtClean="0"/>
              <a:t>以上，且自</a:t>
            </a:r>
            <a:endParaRPr lang="en-US" altLang="zh-TW" sz="2600" dirty="0" smtClean="0"/>
          </a:p>
          <a:p>
            <a:pPr>
              <a:buNone/>
            </a:pPr>
            <a:r>
              <a:rPr lang="zh-TW" altLang="en-US" sz="2600" dirty="0" smtClean="0"/>
              <a:t>               一百零八年起</a:t>
            </a:r>
            <a:r>
              <a:rPr lang="zh-TW" altLang="en-US" sz="2600" b="1" dirty="0" smtClean="0">
                <a:solidFill>
                  <a:srgbClr val="FF0000"/>
                </a:solidFill>
              </a:rPr>
              <a:t>十年內</a:t>
            </a:r>
            <a:r>
              <a:rPr lang="zh-TW" altLang="en-US" sz="2600" dirty="0" smtClean="0"/>
              <a:t>未曾於達成遷調後以任何理由</a:t>
            </a:r>
            <a:endParaRPr lang="en-US" altLang="zh-TW" sz="2600" dirty="0" smtClean="0"/>
          </a:p>
          <a:p>
            <a:pPr>
              <a:buNone/>
            </a:pPr>
            <a:r>
              <a:rPr lang="zh-TW" altLang="en-US" sz="2600" dirty="0" smtClean="0"/>
              <a:t>               </a:t>
            </a:r>
            <a:r>
              <a:rPr lang="zh-TW" altLang="en-US" sz="2600" b="1" dirty="0" smtClean="0">
                <a:solidFill>
                  <a:srgbClr val="FF0000"/>
                </a:solidFill>
              </a:rPr>
              <a:t>未至遷調幼兒園或學校報到或到職</a:t>
            </a:r>
            <a:r>
              <a:rPr lang="zh-TW" altLang="en-US" sz="2600" dirty="0" smtClean="0"/>
              <a:t>，但因他人有第</a:t>
            </a:r>
            <a:endParaRPr lang="en-US" altLang="zh-TW" sz="2600" dirty="0" smtClean="0"/>
          </a:p>
          <a:p>
            <a:pPr>
              <a:buNone/>
            </a:pPr>
            <a:r>
              <a:rPr lang="zh-TW" altLang="en-US" sz="2600" dirty="0" smtClean="0"/>
              <a:t>               十四點第二項或第十五點情事致其遷調失效者不在此限。</a:t>
            </a:r>
            <a:endParaRPr lang="en-US" altLang="zh-TW" sz="2600" dirty="0" smtClean="0">
              <a:latin typeface="+mj-ea"/>
              <a:ea typeface="+mj-ea"/>
            </a:endParaRPr>
          </a:p>
          <a:p>
            <a:pPr marL="365760" indent="-256032" eaLnBrk="1" fontAlgn="auto" hangingPunct="1">
              <a:spcAft>
                <a:spcPts val="0"/>
              </a:spcAft>
              <a:buNone/>
              <a:defRPr/>
            </a:pPr>
            <a:r>
              <a:rPr lang="zh-TW" altLang="en-US" sz="2600" dirty="0" smtClean="0">
                <a:latin typeface="+mj-ea"/>
                <a:ea typeface="+mj-ea"/>
              </a:rPr>
              <a:t>    （二）留職停薪者，經幼兒園或學校核准於</a:t>
            </a:r>
            <a:r>
              <a:rPr lang="zh-TW" altLang="en-US" sz="2600" b="1" dirty="0" smtClean="0">
                <a:solidFill>
                  <a:srgbClr val="FF0000"/>
                </a:solidFill>
                <a:latin typeface="+mj-ea"/>
                <a:ea typeface="+mj-ea"/>
              </a:rPr>
              <a:t>當學年度遷調生</a:t>
            </a:r>
            <a:endParaRPr lang="en-US" altLang="zh-TW" sz="2600" b="1" dirty="0" smtClean="0">
              <a:solidFill>
                <a:srgbClr val="FF0000"/>
              </a:solidFill>
              <a:latin typeface="+mj-ea"/>
              <a:ea typeface="+mj-ea"/>
            </a:endParaRPr>
          </a:p>
          <a:p>
            <a:pPr marL="365760" indent="-256032" eaLnBrk="1" fontAlgn="auto" hangingPunct="1">
              <a:spcAft>
                <a:spcPts val="0"/>
              </a:spcAft>
              <a:buNone/>
              <a:defRPr/>
            </a:pPr>
            <a:r>
              <a:rPr lang="zh-TW" altLang="en-US" sz="2600" b="1" dirty="0" smtClean="0">
                <a:solidFill>
                  <a:srgbClr val="FF0000"/>
                </a:solidFill>
                <a:latin typeface="+mj-ea"/>
                <a:ea typeface="+mj-ea"/>
              </a:rPr>
              <a:t>                 效日前回職復薪。</a:t>
            </a:r>
            <a:endParaRPr lang="en-US" altLang="zh-TW" sz="2600" b="1" dirty="0" smtClean="0">
              <a:solidFill>
                <a:srgbClr val="FF0000"/>
              </a:solidFill>
              <a:latin typeface="+mj-ea"/>
              <a:ea typeface="+mj-ea"/>
            </a:endParaRPr>
          </a:p>
          <a:p>
            <a:pPr>
              <a:buNone/>
            </a:pPr>
            <a:r>
              <a:rPr lang="zh-TW" altLang="en-US" sz="2600" dirty="0" smtClean="0">
                <a:latin typeface="+mj-ea"/>
                <a:ea typeface="+mj-ea"/>
              </a:rPr>
              <a:t>     （三）無</a:t>
            </a:r>
            <a:r>
              <a:rPr lang="zh-TW" altLang="en-US" sz="2600" dirty="0" smtClean="0"/>
              <a:t>教保服務人員條例</a:t>
            </a:r>
            <a:r>
              <a:rPr lang="en-US" altLang="zh-TW" sz="2600" dirty="0" smtClean="0"/>
              <a:t>(</a:t>
            </a:r>
            <a:r>
              <a:rPr lang="zh-TW" altLang="en-US" sz="2600" dirty="0" smtClean="0"/>
              <a:t>以下簡稱本條例</a:t>
            </a:r>
            <a:r>
              <a:rPr lang="en-US" altLang="zh-TW" sz="2600" dirty="0" smtClean="0"/>
              <a:t>)</a:t>
            </a:r>
            <a:r>
              <a:rPr lang="zh-TW" altLang="en-US" sz="2600" dirty="0" smtClean="0">
                <a:latin typeface="+mj-ea"/>
                <a:ea typeface="+mj-ea"/>
              </a:rPr>
              <a:t>第</a:t>
            </a:r>
            <a:r>
              <a:rPr lang="zh-TW" altLang="en-US" sz="2600" dirty="0" smtClean="0">
                <a:latin typeface="+mj-ea"/>
              </a:rPr>
              <a:t>十</a:t>
            </a:r>
            <a:r>
              <a:rPr lang="zh-TW" altLang="en-US" sz="2600" dirty="0" smtClean="0">
                <a:latin typeface="+mj-ea"/>
                <a:ea typeface="+mj-ea"/>
              </a:rPr>
              <a:t>二條第一項</a:t>
            </a:r>
            <a:endParaRPr lang="en-US" altLang="zh-TW" sz="2600" dirty="0" smtClean="0">
              <a:latin typeface="+mj-ea"/>
              <a:ea typeface="+mj-ea"/>
            </a:endParaRPr>
          </a:p>
          <a:p>
            <a:pPr>
              <a:buNone/>
            </a:pPr>
            <a:r>
              <a:rPr lang="zh-TW" altLang="en-US" sz="2600" dirty="0" smtClean="0">
                <a:latin typeface="+mj-ea"/>
                <a:ea typeface="+mj-ea"/>
              </a:rPr>
              <a:t>                 各款情形之一。</a:t>
            </a:r>
            <a:endParaRPr lang="en-US" altLang="zh-TW" sz="2600" dirty="0" smtClean="0">
              <a:latin typeface="+mj-ea"/>
              <a:ea typeface="+mj-ea"/>
            </a:endParaRPr>
          </a:p>
          <a:p>
            <a:pPr>
              <a:buNone/>
            </a:pPr>
            <a:endParaRPr lang="en-US" altLang="zh-TW" sz="2600" dirty="0" smtClean="0">
              <a:latin typeface="+mj-ea"/>
              <a:ea typeface="+mj-ea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zh-TW" altLang="en-US" sz="2600" dirty="0" smtClean="0">
                <a:latin typeface="+mj-ea"/>
                <a:ea typeface="+mj-ea"/>
              </a:rPr>
              <a:t>     前項第一款「實際服務」之認定</a:t>
            </a:r>
            <a:r>
              <a:rPr lang="zh-TW" altLang="en-US" sz="2600" b="1" dirty="0" smtClean="0">
                <a:solidFill>
                  <a:srgbClr val="FF0000"/>
                </a:solidFill>
                <a:latin typeface="+mj-ea"/>
                <a:ea typeface="+mj-ea"/>
              </a:rPr>
              <a:t>不含借調人員、代理教保服務人員、留職停薪年資。</a:t>
            </a:r>
            <a:r>
              <a:rPr lang="zh-TW" altLang="en-US" sz="2600" dirty="0" smtClean="0">
                <a:latin typeface="+mj-ea"/>
                <a:ea typeface="+mj-ea"/>
              </a:rPr>
              <a:t> 教保員、助理教保員分別各自申請教保員、助理教保員之遷調缺額，不得跨職別申請。  </a:t>
            </a:r>
            <a:endParaRPr lang="zh-TW" altLang="en-US" sz="2600" dirty="0">
              <a:latin typeface="+mj-ea"/>
              <a:ea typeface="+mj-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dirty="0" smtClean="0"/>
              <a:t>遷調他縣市服務作業要點</a:t>
            </a:r>
            <a:r>
              <a:rPr lang="en-US" altLang="zh-TW" dirty="0" smtClean="0"/>
              <a:t>(</a:t>
            </a:r>
            <a:r>
              <a:rPr lang="zh-TW" altLang="en-US" dirty="0" smtClean="0"/>
              <a:t>積分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altLang="zh-TW" b="1" dirty="0" smtClean="0">
                <a:solidFill>
                  <a:srgbClr val="0070C0"/>
                </a:solidFill>
                <a:latin typeface="微軟正黑體" pitchFamily="34" charset="-120"/>
              </a:rPr>
              <a:t>(</a:t>
            </a:r>
            <a:r>
              <a:rPr lang="zh-TW" altLang="zh-TW" b="1" dirty="0" smtClean="0">
                <a:solidFill>
                  <a:srgbClr val="0070C0"/>
                </a:solidFill>
                <a:latin typeface="微軟正黑體" pitchFamily="34" charset="-120"/>
              </a:rPr>
              <a:t>一</a:t>
            </a:r>
            <a:r>
              <a:rPr lang="en-US" altLang="zh-TW" b="1" dirty="0" smtClean="0">
                <a:solidFill>
                  <a:srgbClr val="0070C0"/>
                </a:solidFill>
                <a:latin typeface="微軟正黑體" pitchFamily="34" charset="-120"/>
              </a:rPr>
              <a:t>)</a:t>
            </a:r>
            <a:r>
              <a:rPr lang="zh-TW" altLang="zh-TW" b="1" dirty="0" smtClean="0">
                <a:solidFill>
                  <a:srgbClr val="0070C0"/>
                </a:solidFill>
                <a:latin typeface="微軟正黑體" pitchFamily="34" charset="-120"/>
              </a:rPr>
              <a:t>年資積分：最高六十五分。</a:t>
            </a:r>
            <a:endParaRPr lang="en-US" altLang="zh-TW" b="1" dirty="0" smtClean="0">
              <a:solidFill>
                <a:srgbClr val="0070C0"/>
              </a:solidFill>
              <a:latin typeface="微軟正黑體" pitchFamily="34" charset="-120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zh-TW" altLang="en-US" dirty="0" smtClean="0">
                <a:latin typeface="微軟正黑體" pitchFamily="34" charset="-120"/>
              </a:rPr>
              <a:t>說明：</a:t>
            </a:r>
            <a:r>
              <a:rPr lang="zh-TW" altLang="zh-TW" dirty="0" smtClean="0">
                <a:latin typeface="微軟正黑體" pitchFamily="34" charset="-120"/>
              </a:rPr>
              <a:t>教保員、助理教保員遷調，其積分採計以現職契約幼兒園或附幼為限，且為維持遷調作業之 公平性，並避免申請人以高分低報方式參加遷調。</a:t>
            </a:r>
            <a:endParaRPr lang="en-US" altLang="zh-TW" dirty="0" smtClean="0">
              <a:latin typeface="微軟正黑體" pitchFamily="34" charset="-120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zh-TW" altLang="en-US" b="1" dirty="0" smtClean="0">
                <a:latin typeface="微軟正黑體" pitchFamily="34" charset="-120"/>
              </a:rPr>
              <a:t>    </a:t>
            </a:r>
            <a:r>
              <a:rPr lang="en-US" altLang="zh-TW" b="1" dirty="0" smtClean="0">
                <a:latin typeface="微軟正黑體" pitchFamily="34" charset="-120"/>
              </a:rPr>
              <a:t>1.服務年資：</a:t>
            </a:r>
            <a:r>
              <a:rPr lang="zh-TW" altLang="en-US" b="1" dirty="0" smtClean="0">
                <a:latin typeface="微軟正黑體" pitchFamily="34" charset="-120"/>
              </a:rPr>
              <a:t> </a:t>
            </a:r>
            <a:endParaRPr lang="en-US" altLang="zh-TW" b="1" dirty="0" smtClean="0">
              <a:latin typeface="微軟正黑體" pitchFamily="34" charset="-120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zh-TW" altLang="en-US" b="1" dirty="0" smtClean="0">
                <a:latin typeface="微軟正黑體" pitchFamily="34" charset="-120"/>
              </a:rPr>
              <a:t>         </a:t>
            </a:r>
            <a:r>
              <a:rPr lang="en-US" altLang="zh-TW" b="1" dirty="0" smtClean="0">
                <a:latin typeface="微軟正黑體" pitchFamily="34" charset="-120"/>
              </a:rPr>
              <a:t>(1)</a:t>
            </a:r>
            <a:r>
              <a:rPr lang="zh-TW" altLang="zh-TW" b="1" dirty="0" smtClean="0">
                <a:latin typeface="微軟正黑體" pitchFamily="34" charset="-120"/>
              </a:rPr>
              <a:t>在幼兒園或附幼服務，</a:t>
            </a:r>
            <a:endParaRPr lang="en-US" altLang="zh-TW" b="1" dirty="0" smtClean="0">
              <a:latin typeface="微軟正黑體" pitchFamily="34" charset="-120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zh-TW" altLang="en-US" b="1" dirty="0" smtClean="0">
                <a:latin typeface="微軟正黑體" pitchFamily="34" charset="-120"/>
              </a:rPr>
              <a:t>              </a:t>
            </a:r>
            <a:r>
              <a:rPr lang="zh-TW" altLang="zh-TW" b="1" dirty="0" smtClean="0">
                <a:latin typeface="微軟正黑體" pitchFamily="34" charset="-120"/>
              </a:rPr>
              <a:t>每滿一年給二分。</a:t>
            </a:r>
            <a:endParaRPr lang="en-US" altLang="zh-TW" b="1" dirty="0" smtClean="0">
              <a:latin typeface="微軟正黑體" pitchFamily="34" charset="-120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zh-TW" altLang="en-US" dirty="0" smtClean="0">
                <a:latin typeface="微軟正黑體" pitchFamily="34" charset="-120"/>
              </a:rPr>
              <a:t>    說明： </a:t>
            </a:r>
            <a:r>
              <a:rPr lang="en-US" altLang="zh-TW" dirty="0" smtClean="0">
                <a:latin typeface="微軟正黑體" pitchFamily="34" charset="-120"/>
              </a:rPr>
              <a:t>1.</a:t>
            </a:r>
            <a:r>
              <a:rPr lang="zh-TW" altLang="zh-TW" dirty="0" smtClean="0">
                <a:latin typeface="微軟正黑體" pitchFamily="34" charset="-120"/>
              </a:rPr>
              <a:t>檢附契約書影本及服務證明。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zh-TW" altLang="en-US" dirty="0" smtClean="0">
                <a:latin typeface="微軟正黑體" pitchFamily="34" charset="-120"/>
              </a:rPr>
              <a:t>                 </a:t>
            </a:r>
            <a:r>
              <a:rPr lang="en-US" altLang="zh-TW" dirty="0" smtClean="0">
                <a:latin typeface="微軟正黑體" pitchFamily="34" charset="-120"/>
              </a:rPr>
              <a:t>2.</a:t>
            </a:r>
            <a:r>
              <a:rPr lang="zh-TW" altLang="zh-TW" dirty="0" smtClean="0">
                <a:latin typeface="微軟正黑體" pitchFamily="34" charset="-120"/>
              </a:rPr>
              <a:t>服義務役年資可以採計，惟不含志願役。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zh-TW" altLang="en-US" dirty="0" smtClean="0">
                <a:latin typeface="微軟正黑體" pitchFamily="34" charset="-120"/>
              </a:rPr>
              <a:t>                 </a:t>
            </a:r>
            <a:r>
              <a:rPr lang="en-US" altLang="zh-TW" dirty="0" smtClean="0">
                <a:latin typeface="微軟正黑體" pitchFamily="34" charset="-120"/>
              </a:rPr>
              <a:t>3.</a:t>
            </a:r>
            <a:r>
              <a:rPr lang="zh-TW" altLang="zh-TW" dirty="0" smtClean="0">
                <a:latin typeface="微軟正黑體" pitchFamily="34" charset="-120"/>
              </a:rPr>
              <a:t>育嬰留職停薪年資得以採計。</a:t>
            </a:r>
            <a:endParaRPr lang="en-US" altLang="zh-TW" dirty="0" smtClean="0">
              <a:latin typeface="微軟正黑體" pitchFamily="34" charset="-120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zh-TW" altLang="en-US" dirty="0" smtClean="0">
                <a:latin typeface="微軟正黑體" pitchFamily="34" charset="-120"/>
              </a:rPr>
              <a:t>                 </a:t>
            </a:r>
            <a:r>
              <a:rPr lang="en-US" altLang="zh-TW" dirty="0" smtClean="0">
                <a:latin typeface="微軟正黑體" pitchFamily="34" charset="-120"/>
              </a:rPr>
              <a:t>4.</a:t>
            </a:r>
            <a:r>
              <a:rPr lang="zh-TW" altLang="en-US" dirty="0" smtClean="0">
                <a:latin typeface="微軟正黑體" pitchFamily="34" charset="-120"/>
              </a:rPr>
              <a:t>借調至教育處</a:t>
            </a:r>
            <a:r>
              <a:rPr lang="zh-TW" altLang="zh-TW" dirty="0" smtClean="0">
                <a:latin typeface="微軟正黑體" pitchFamily="34" charset="-120"/>
              </a:rPr>
              <a:t>年資</a:t>
            </a:r>
            <a:r>
              <a:rPr lang="zh-TW" altLang="en-US" dirty="0" smtClean="0">
                <a:latin typeface="微軟正黑體" pitchFamily="34" charset="-120"/>
              </a:rPr>
              <a:t>可以採計。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dirty="0" smtClean="0"/>
              <a:t>遷調他縣市服務作業要點</a:t>
            </a:r>
            <a:r>
              <a:rPr lang="en-US" altLang="zh-TW" dirty="0" smtClean="0"/>
              <a:t>(</a:t>
            </a:r>
            <a:r>
              <a:rPr lang="zh-TW" altLang="en-US" dirty="0" smtClean="0"/>
              <a:t>積分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altLang="zh-TW" b="1" dirty="0" smtClean="0">
                <a:latin typeface="微軟正黑體" pitchFamily="34" charset="-120"/>
              </a:rPr>
              <a:t>     (2)</a:t>
            </a:r>
            <a:r>
              <a:rPr lang="zh-TW" altLang="zh-TW" b="1" dirty="0" smtClean="0">
                <a:latin typeface="微軟正黑體" pitchFamily="34" charset="-120"/>
              </a:rPr>
              <a:t>在離島、偏鄉</a:t>
            </a:r>
            <a:r>
              <a:rPr lang="zh-TW" altLang="en-US" b="1" dirty="0" smtClean="0">
                <a:latin typeface="微軟正黑體" pitchFamily="34" charset="-120"/>
              </a:rPr>
              <a:t>、偏遠</a:t>
            </a:r>
            <a:r>
              <a:rPr lang="zh-TW" altLang="zh-TW" b="1" dirty="0" smtClean="0">
                <a:latin typeface="微軟正黑體" pitchFamily="34" charset="-120"/>
              </a:rPr>
              <a:t>及原住民地區幼兒園或</a:t>
            </a:r>
            <a:endParaRPr lang="en-US" altLang="zh-TW" b="1" dirty="0" smtClean="0">
              <a:latin typeface="微軟正黑體" pitchFamily="34" charset="-120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zh-TW" altLang="en-US" b="1" dirty="0" smtClean="0">
                <a:latin typeface="微軟正黑體" pitchFamily="34" charset="-120"/>
              </a:rPr>
              <a:t>           </a:t>
            </a:r>
            <a:r>
              <a:rPr lang="zh-TW" altLang="zh-TW" b="1" dirty="0" smtClean="0">
                <a:latin typeface="微軟正黑體" pitchFamily="34" charset="-120"/>
              </a:rPr>
              <a:t>附幼服務，每滿一年另加給一分。</a:t>
            </a:r>
            <a:endParaRPr lang="en-US" altLang="zh-TW" b="1" dirty="0" smtClean="0">
              <a:latin typeface="微軟正黑體" pitchFamily="34" charset="-120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zh-TW" altLang="en-US" dirty="0" smtClean="0">
                <a:latin typeface="微軟正黑體" pitchFamily="34" charset="-120"/>
              </a:rPr>
              <a:t>            說明：</a:t>
            </a:r>
            <a:r>
              <a:rPr lang="zh-TW" altLang="zh-TW" dirty="0" smtClean="0">
                <a:latin typeface="微軟正黑體" pitchFamily="34" charset="-120"/>
              </a:rPr>
              <a:t>有關離島、偏鄉及原住民地區地點</a:t>
            </a:r>
            <a:endParaRPr lang="en-US" altLang="zh-TW" dirty="0" smtClean="0">
              <a:latin typeface="微軟正黑體" pitchFamily="34" charset="-120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zh-TW" altLang="en-US" dirty="0" smtClean="0">
                <a:latin typeface="微軟正黑體" pitchFamily="34" charset="-120"/>
              </a:rPr>
              <a:t>                       </a:t>
            </a:r>
            <a:r>
              <a:rPr lang="zh-TW" altLang="zh-TW" dirty="0" smtClean="0">
                <a:latin typeface="微軟正黑體" pitchFamily="34" charset="-120"/>
              </a:rPr>
              <a:t>定 義，依據幼兒教育及照顧法施行</a:t>
            </a:r>
            <a:endParaRPr lang="en-US" altLang="zh-TW" dirty="0" smtClean="0">
              <a:latin typeface="微軟正黑體" pitchFamily="34" charset="-120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zh-TW" altLang="en-US" dirty="0" smtClean="0">
                <a:latin typeface="微軟正黑體" pitchFamily="34" charset="-120"/>
              </a:rPr>
              <a:t>                       </a:t>
            </a:r>
            <a:r>
              <a:rPr lang="zh-TW" altLang="zh-TW" dirty="0" smtClean="0">
                <a:latin typeface="微軟正黑體" pitchFamily="34" charset="-120"/>
              </a:rPr>
              <a:t>細則第六條規定辦理。偏鄉定義之</a:t>
            </a:r>
            <a:r>
              <a:rPr lang="zh-TW" altLang="en-US" dirty="0" smtClean="0">
                <a:latin typeface="微軟正黑體" pitchFamily="34" charset="-120"/>
              </a:rPr>
              <a:t> </a:t>
            </a:r>
            <a:endParaRPr lang="en-US" altLang="zh-TW" dirty="0" smtClean="0">
              <a:latin typeface="微軟正黑體" pitchFamily="34" charset="-120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zh-TW" altLang="en-US" dirty="0" smtClean="0">
                <a:latin typeface="微軟正黑體" pitchFamily="34" charset="-120"/>
              </a:rPr>
              <a:t>                       </a:t>
            </a:r>
            <a:r>
              <a:rPr lang="zh-TW" altLang="zh-TW" dirty="0" smtClean="0">
                <a:latin typeface="微軟正黑體" pitchFamily="34" charset="-120"/>
              </a:rPr>
              <a:t>行政區，以申請遷調當年度教育部</a:t>
            </a:r>
            <a:endParaRPr lang="en-US" altLang="zh-TW" dirty="0" smtClean="0">
              <a:latin typeface="微軟正黑體" pitchFamily="34" charset="-120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zh-TW" altLang="en-US" dirty="0" smtClean="0">
                <a:latin typeface="微軟正黑體" pitchFamily="34" charset="-120"/>
              </a:rPr>
              <a:t>                       </a:t>
            </a:r>
            <a:r>
              <a:rPr lang="zh-TW" altLang="zh-TW" dirty="0" smtClean="0">
                <a:latin typeface="微軟正黑體" pitchFamily="34" charset="-120"/>
              </a:rPr>
              <a:t>國民及學前教育署函文之符合幼兒教</a:t>
            </a:r>
            <a:endParaRPr lang="en-US" altLang="zh-TW" dirty="0" smtClean="0">
              <a:latin typeface="微軟正黑體" pitchFamily="34" charset="-120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zh-TW" altLang="en-US" dirty="0" smtClean="0">
                <a:latin typeface="微軟正黑體" pitchFamily="34" charset="-120"/>
              </a:rPr>
              <a:t>                       </a:t>
            </a:r>
            <a:r>
              <a:rPr lang="zh-TW" altLang="zh-TW" dirty="0" smtClean="0">
                <a:latin typeface="微軟正黑體" pitchFamily="34" charset="-120"/>
              </a:rPr>
              <a:t>育及照顧法施行細則偏鄉定義 之地區</a:t>
            </a:r>
            <a:endParaRPr lang="en-US" altLang="zh-TW" dirty="0" smtClean="0">
              <a:latin typeface="微軟正黑體" pitchFamily="34" charset="-120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zh-TW" altLang="en-US" dirty="0" smtClean="0">
                <a:latin typeface="微軟正黑體" pitchFamily="34" charset="-120"/>
              </a:rPr>
              <a:t>                       </a:t>
            </a:r>
            <a:r>
              <a:rPr lang="zh-TW" altLang="zh-TW" dirty="0" smtClean="0">
                <a:latin typeface="微軟正黑體" pitchFamily="34" charset="-120"/>
              </a:rPr>
              <a:t>清冊為準。</a:t>
            </a:r>
            <a:endParaRPr lang="en-US" altLang="zh-TW" dirty="0" smtClean="0">
              <a:latin typeface="微軟正黑體" pitchFamily="34" charset="-120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zh-TW" altLang="en-US" b="1" dirty="0" smtClean="0">
                <a:solidFill>
                  <a:srgbClr val="FF0000"/>
                </a:solidFill>
                <a:latin typeface="微軟正黑體" pitchFamily="34" charset="-120"/>
              </a:rPr>
              <a:t>          </a:t>
            </a:r>
            <a:r>
              <a:rPr lang="en-US" altLang="zh-TW" b="1" dirty="0" smtClean="0">
                <a:solidFill>
                  <a:srgbClr val="FF0000"/>
                </a:solidFill>
                <a:latin typeface="微軟正黑體" pitchFamily="34" charset="-120"/>
              </a:rPr>
              <a:t>(</a:t>
            </a:r>
            <a:r>
              <a:rPr lang="zh-TW" altLang="en-US" b="1" dirty="0" smtClean="0">
                <a:solidFill>
                  <a:srgbClr val="FF0000"/>
                </a:solidFill>
                <a:latin typeface="微軟正黑體" pitchFamily="34" charset="-120"/>
              </a:rPr>
              <a:t>全花蓮縣國小附幼及鄉鎮市立幼兒園皆加分</a:t>
            </a:r>
            <a:r>
              <a:rPr lang="en-US" altLang="zh-TW" b="1" dirty="0" smtClean="0">
                <a:solidFill>
                  <a:srgbClr val="FF0000"/>
                </a:solidFill>
                <a:latin typeface="微軟正黑體" pitchFamily="34" charset="-120"/>
              </a:rPr>
              <a:t>)</a:t>
            </a:r>
            <a:endParaRPr lang="zh-TW" altLang="en-US" b="1" dirty="0" smtClean="0">
              <a:solidFill>
                <a:srgbClr val="FF0000"/>
              </a:solidFill>
              <a:latin typeface="微軟正黑體" pitchFamily="34" charset="-12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dirty="0" smtClean="0"/>
              <a:t>遷調他縣市服務作業要點</a:t>
            </a:r>
            <a:r>
              <a:rPr lang="en-US" altLang="zh-TW" dirty="0" smtClean="0"/>
              <a:t>(</a:t>
            </a:r>
            <a:r>
              <a:rPr lang="zh-TW" altLang="en-US" dirty="0" smtClean="0"/>
              <a:t>積分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14338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en-US" altLang="zh-TW" b="1" dirty="0" smtClean="0">
                <a:latin typeface="微軟正黑體" pitchFamily="34" charset="-120"/>
              </a:rPr>
              <a:t>2.</a:t>
            </a:r>
            <a:r>
              <a:rPr lang="zh-TW" altLang="zh-TW" b="1" dirty="0" smtClean="0">
                <a:latin typeface="微軟正黑體" pitchFamily="34" charset="-120"/>
              </a:rPr>
              <a:t>行政年資：</a:t>
            </a:r>
            <a:endParaRPr lang="en-US" altLang="zh-TW" b="1" dirty="0" smtClean="0">
              <a:latin typeface="微軟正黑體" pitchFamily="34" charset="-120"/>
            </a:endParaRPr>
          </a:p>
          <a:p>
            <a:pPr eaLnBrk="1" hangingPunct="1">
              <a:buFont typeface="Wingdings 3" pitchFamily="18" charset="2"/>
              <a:buNone/>
            </a:pPr>
            <a:r>
              <a:rPr lang="zh-TW" altLang="en-US" b="1" dirty="0" smtClean="0">
                <a:latin typeface="微軟正黑體" pitchFamily="34" charset="-120"/>
              </a:rPr>
              <a:t>   </a:t>
            </a:r>
            <a:r>
              <a:rPr lang="zh-TW" altLang="zh-TW" dirty="0" smtClean="0">
                <a:latin typeface="微軟正黑體" pitchFamily="34" charset="-120"/>
              </a:rPr>
              <a:t>在幼兒園或附幼任（代）園長、任（代）園主任、兼（代）組長，每滿一年另加 給一．五分。</a:t>
            </a:r>
            <a:endParaRPr lang="en-US" altLang="zh-TW" dirty="0" smtClean="0">
              <a:latin typeface="微軟正黑體" pitchFamily="34" charset="-120"/>
            </a:endParaRPr>
          </a:p>
          <a:p>
            <a:pPr eaLnBrk="1" hangingPunct="1">
              <a:buFont typeface="Wingdings 3" pitchFamily="18" charset="2"/>
              <a:buNone/>
            </a:pPr>
            <a:r>
              <a:rPr lang="zh-TW" altLang="en-US" dirty="0" smtClean="0">
                <a:latin typeface="微軟正黑體" pitchFamily="34" charset="-120"/>
              </a:rPr>
              <a:t>   說明：</a:t>
            </a:r>
            <a:r>
              <a:rPr lang="en-US" altLang="zh-TW" dirty="0" smtClean="0">
                <a:latin typeface="微軟正黑體" pitchFamily="34" charset="-120"/>
              </a:rPr>
              <a:t> </a:t>
            </a:r>
            <a:r>
              <a:rPr lang="en-US" altLang="zh-TW" dirty="0" err="1" smtClean="0">
                <a:latin typeface="微軟正黑體" pitchFamily="34" charset="-120"/>
              </a:rPr>
              <a:t>檢附</a:t>
            </a:r>
            <a:r>
              <a:rPr lang="zh-TW" altLang="en-US" dirty="0" smtClean="0">
                <a:latin typeface="微軟正黑體" pitchFamily="34" charset="-120"/>
              </a:rPr>
              <a:t>學校或鄉鎮市立公所</a:t>
            </a:r>
            <a:r>
              <a:rPr lang="en-US" altLang="zh-TW" dirty="0" err="1" smtClean="0">
                <a:latin typeface="微軟正黑體" pitchFamily="34" charset="-120"/>
              </a:rPr>
              <a:t>證明</a:t>
            </a:r>
            <a:r>
              <a:rPr lang="en-US" altLang="zh-TW" dirty="0" smtClean="0">
                <a:latin typeface="微軟正黑體" pitchFamily="34" charset="-120"/>
              </a:rPr>
              <a:t>。</a:t>
            </a:r>
            <a:endParaRPr lang="zh-TW" altLang="en-US" b="1" dirty="0" smtClean="0">
              <a:latin typeface="微軟正黑體" pitchFamily="34" charset="-12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dirty="0" smtClean="0"/>
              <a:t>遷調他縣市服務作業要點</a:t>
            </a:r>
            <a:r>
              <a:rPr lang="en-US" altLang="zh-TW" dirty="0" smtClean="0"/>
              <a:t>(</a:t>
            </a:r>
            <a:r>
              <a:rPr lang="zh-TW" altLang="en-US" dirty="0" smtClean="0"/>
              <a:t>積分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altLang="zh-TW" sz="3200" b="1" dirty="0" smtClean="0">
                <a:solidFill>
                  <a:srgbClr val="0070C0"/>
                </a:solidFill>
                <a:latin typeface="微軟正黑體" pitchFamily="34" charset="-120"/>
              </a:rPr>
              <a:t>(</a:t>
            </a:r>
            <a:r>
              <a:rPr lang="zh-TW" altLang="zh-TW" sz="3200" b="1" dirty="0" smtClean="0">
                <a:solidFill>
                  <a:srgbClr val="0070C0"/>
                </a:solidFill>
                <a:latin typeface="微軟正黑體" pitchFamily="34" charset="-120"/>
              </a:rPr>
              <a:t>二</a:t>
            </a:r>
            <a:r>
              <a:rPr lang="en-US" altLang="zh-TW" sz="3200" b="1" dirty="0" smtClean="0">
                <a:solidFill>
                  <a:srgbClr val="0070C0"/>
                </a:solidFill>
                <a:latin typeface="微軟正黑體" pitchFamily="34" charset="-120"/>
              </a:rPr>
              <a:t>)</a:t>
            </a:r>
            <a:r>
              <a:rPr lang="zh-TW" altLang="zh-TW" sz="3200" b="1" dirty="0" smtClean="0">
                <a:solidFill>
                  <a:srgbClr val="0070C0"/>
                </a:solidFill>
                <a:latin typeface="微軟正黑體" pitchFamily="34" charset="-120"/>
              </a:rPr>
              <a:t>最近五年考核之積分：最高十分。</a:t>
            </a:r>
            <a:endParaRPr lang="en-US" altLang="zh-TW" sz="3200" b="1" dirty="0" smtClean="0">
              <a:solidFill>
                <a:srgbClr val="0070C0"/>
              </a:solidFill>
              <a:latin typeface="微軟正黑體" pitchFamily="34" charset="-12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zh-TW" altLang="en-US" sz="2800" dirty="0" smtClean="0">
                <a:latin typeface="微軟正黑體" pitchFamily="34" charset="-120"/>
              </a:rPr>
              <a:t>       </a:t>
            </a:r>
            <a:r>
              <a:rPr lang="en-US" altLang="zh-TW" sz="2800" dirty="0" smtClean="0">
                <a:latin typeface="微軟正黑體" pitchFamily="34" charset="-120"/>
              </a:rPr>
              <a:t>1.</a:t>
            </a:r>
            <a:r>
              <a:rPr lang="zh-TW" altLang="zh-TW" sz="2800" dirty="0" smtClean="0">
                <a:latin typeface="微軟正黑體" pitchFamily="34" charset="-120"/>
              </a:rPr>
              <a:t>考列甲等者，每年給二分。</a:t>
            </a:r>
            <a:endParaRPr lang="en-US" altLang="zh-TW" sz="2800" dirty="0" smtClean="0">
              <a:latin typeface="微軟正黑體" pitchFamily="34" charset="-12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zh-TW" altLang="en-US" sz="2800" dirty="0" smtClean="0">
                <a:latin typeface="微軟正黑體" pitchFamily="34" charset="-120"/>
              </a:rPr>
              <a:t>       </a:t>
            </a:r>
            <a:r>
              <a:rPr lang="en-US" altLang="zh-TW" sz="2800" dirty="0" smtClean="0">
                <a:latin typeface="微軟正黑體" pitchFamily="34" charset="-120"/>
              </a:rPr>
              <a:t>2.</a:t>
            </a:r>
            <a:r>
              <a:rPr lang="zh-TW" altLang="zh-TW" sz="2800" dirty="0" smtClean="0">
                <a:latin typeface="微軟正黑體" pitchFamily="34" charset="-120"/>
              </a:rPr>
              <a:t>考列乙等者，每年給一分。</a:t>
            </a:r>
            <a:endParaRPr lang="en-US" altLang="zh-TW" sz="2800" dirty="0" smtClean="0">
              <a:latin typeface="微軟正黑體" pitchFamily="34" charset="-120"/>
            </a:endParaRPr>
          </a:p>
          <a:p>
            <a:pPr eaLnBrk="0" hangingPunct="0">
              <a:buNone/>
            </a:pPr>
            <a:r>
              <a:rPr lang="zh-TW" altLang="en-US" sz="2800" dirty="0" smtClean="0">
                <a:latin typeface="微軟正黑體" pitchFamily="34" charset="-120"/>
              </a:rPr>
              <a:t>      </a:t>
            </a:r>
            <a:r>
              <a:rPr lang="en-US" altLang="zh-TW" sz="2800" dirty="0" smtClean="0">
                <a:latin typeface="微軟正黑體" pitchFamily="34" charset="-120"/>
              </a:rPr>
              <a:t>3.</a:t>
            </a:r>
            <a:r>
              <a:rPr lang="zh-TW" altLang="zh-TW" sz="2800" dirty="0" smtClean="0"/>
              <a:t>另予考核者，考列甲等者每年給</a:t>
            </a:r>
            <a:r>
              <a:rPr lang="zh-TW" altLang="en-US" sz="2800" dirty="0" smtClean="0"/>
              <a:t> </a:t>
            </a:r>
            <a:r>
              <a:rPr lang="zh-TW" altLang="zh-TW" sz="2800" dirty="0" smtClean="0"/>
              <a:t>一</a:t>
            </a:r>
            <a:r>
              <a:rPr lang="en-US" altLang="zh-TW" sz="2800" dirty="0" smtClean="0"/>
              <a:t>  </a:t>
            </a:r>
            <a:r>
              <a:rPr lang="zh-TW" altLang="zh-TW" sz="2800" dirty="0" smtClean="0"/>
              <a:t>分</a:t>
            </a:r>
            <a:endParaRPr lang="en-US" altLang="zh-TW" sz="2800" dirty="0" smtClean="0"/>
          </a:p>
          <a:p>
            <a:pPr eaLnBrk="0" hangingPunct="0">
              <a:buNone/>
            </a:pPr>
            <a:r>
              <a:rPr lang="zh-TW" altLang="en-US" sz="2800" dirty="0" smtClean="0"/>
              <a:t>       </a:t>
            </a:r>
            <a:r>
              <a:rPr lang="zh-TW" altLang="zh-TW" sz="2800" dirty="0" smtClean="0"/>
              <a:t>；考 列乙 等 者，</a:t>
            </a:r>
            <a:r>
              <a:rPr lang="zh-TW" altLang="en-US" sz="2800" dirty="0" smtClean="0"/>
              <a:t> </a:t>
            </a:r>
            <a:r>
              <a:rPr lang="zh-TW" altLang="zh-TW" sz="2800" dirty="0" smtClean="0"/>
              <a:t>每 年 給 零‧五 分。</a:t>
            </a:r>
            <a:endParaRPr lang="en-US" altLang="zh-TW" sz="2800" dirty="0" smtClean="0"/>
          </a:p>
          <a:p>
            <a:pPr eaLnBrk="0" hangingPunct="0">
              <a:buNone/>
            </a:pPr>
            <a:endParaRPr lang="en-US" altLang="zh-TW" sz="2800" dirty="0" smtClean="0">
              <a:latin typeface="微軟正黑體" pitchFamily="34" charset="-12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zh-TW" altLang="en-US" dirty="0" smtClean="0">
                <a:latin typeface="微軟正黑體" pitchFamily="34" charset="-120"/>
              </a:rPr>
              <a:t>  說明：</a:t>
            </a:r>
            <a:r>
              <a:rPr lang="en-US" altLang="zh-TW" dirty="0" smtClean="0">
                <a:latin typeface="微軟正黑體" pitchFamily="34" charset="-120"/>
              </a:rPr>
              <a:t>為 </a:t>
            </a:r>
            <a:r>
              <a:rPr lang="en-US" altLang="zh-TW" b="1" u="heavy" dirty="0" smtClean="0">
                <a:latin typeface="微軟正黑體" pitchFamily="34" charset="-120"/>
              </a:rPr>
              <a:t>102-106</a:t>
            </a:r>
            <a:r>
              <a:rPr lang="en-US" altLang="zh-TW" dirty="0" smtClean="0">
                <a:latin typeface="微軟正黑體" pitchFamily="34" charset="-120"/>
              </a:rPr>
              <a:t>學年度成績考核。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zh-TW" altLang="en-US" dirty="0" smtClean="0">
                <a:latin typeface="微軟正黑體" pitchFamily="34" charset="-120"/>
              </a:rPr>
              <a:t>              </a:t>
            </a:r>
            <a:r>
              <a:rPr lang="en-US" altLang="zh-TW" dirty="0" err="1" smtClean="0">
                <a:latin typeface="微軟正黑體" pitchFamily="34" charset="-120"/>
              </a:rPr>
              <a:t>檢附考核通知書</a:t>
            </a:r>
            <a:r>
              <a:rPr lang="en-US" altLang="zh-TW" dirty="0" smtClean="0">
                <a:latin typeface="微軟正黑體" pitchFamily="34" charset="-120"/>
              </a:rPr>
              <a:t>。</a:t>
            </a:r>
            <a:endParaRPr lang="zh-TW" altLang="en-US" dirty="0" smtClean="0">
              <a:latin typeface="微軟正黑體" pitchFamily="34" charset="-120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zh-TW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dirty="0" smtClean="0"/>
              <a:t>遷調他縣市服務作業要點</a:t>
            </a:r>
            <a:r>
              <a:rPr lang="en-US" altLang="zh-TW" dirty="0" smtClean="0"/>
              <a:t>(</a:t>
            </a:r>
            <a:r>
              <a:rPr lang="zh-TW" altLang="en-US" dirty="0" smtClean="0"/>
              <a:t>積分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1094928" y="1340768"/>
            <a:ext cx="8229600" cy="5043487"/>
          </a:xfrm>
        </p:spPr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altLang="zh-TW" sz="3200" b="1" dirty="0" smtClean="0">
                <a:solidFill>
                  <a:srgbClr val="0070C0"/>
                </a:solidFill>
                <a:latin typeface="微軟正黑體" pitchFamily="34" charset="-120"/>
              </a:rPr>
              <a:t>(</a:t>
            </a:r>
            <a:r>
              <a:rPr lang="zh-TW" altLang="zh-TW" sz="3200" b="1" dirty="0" smtClean="0">
                <a:solidFill>
                  <a:srgbClr val="0070C0"/>
                </a:solidFill>
                <a:latin typeface="微軟正黑體" pitchFamily="34" charset="-120"/>
              </a:rPr>
              <a:t>三</a:t>
            </a:r>
            <a:r>
              <a:rPr lang="en-US" altLang="zh-TW" sz="3200" b="1" dirty="0" smtClean="0">
                <a:solidFill>
                  <a:srgbClr val="0070C0"/>
                </a:solidFill>
                <a:latin typeface="微軟正黑體" pitchFamily="34" charset="-120"/>
              </a:rPr>
              <a:t>)</a:t>
            </a:r>
            <a:r>
              <a:rPr lang="zh-TW" altLang="zh-TW" sz="3200" b="1" dirty="0" smtClean="0">
                <a:solidFill>
                  <a:srgbClr val="0070C0"/>
                </a:solidFill>
                <a:latin typeface="微軟正黑體" pitchFamily="34" charset="-120"/>
              </a:rPr>
              <a:t>最近五年獎懲之積分：最高十分。</a:t>
            </a:r>
            <a:endParaRPr lang="en-US" altLang="zh-TW" sz="3200" b="1" dirty="0" smtClean="0">
              <a:solidFill>
                <a:srgbClr val="0070C0"/>
              </a:solidFill>
              <a:latin typeface="微軟正黑體" pitchFamily="34" charset="-12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zh-TW" altLang="en-US" sz="2400" dirty="0" smtClean="0">
                <a:latin typeface="微軟正黑體" pitchFamily="34" charset="-120"/>
              </a:rPr>
              <a:t>       </a:t>
            </a:r>
            <a:r>
              <a:rPr lang="en-US" altLang="zh-TW" sz="2400" dirty="0" smtClean="0">
                <a:latin typeface="微軟正黑體" pitchFamily="34" charset="-120"/>
              </a:rPr>
              <a:t>1.</a:t>
            </a:r>
            <a:r>
              <a:rPr lang="zh-TW" altLang="zh-TW" sz="2400" dirty="0" smtClean="0">
                <a:latin typeface="微軟正黑體" pitchFamily="34" charset="-120"/>
              </a:rPr>
              <a:t>嘉獎一次給一分，申誡一次減一分。</a:t>
            </a:r>
            <a:endParaRPr lang="en-US" altLang="zh-TW" sz="2400" dirty="0" smtClean="0">
              <a:latin typeface="微軟正黑體" pitchFamily="34" charset="-12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zh-TW" altLang="en-US" sz="2400" dirty="0" smtClean="0">
                <a:latin typeface="微軟正黑體" pitchFamily="34" charset="-120"/>
              </a:rPr>
              <a:t>       </a:t>
            </a:r>
            <a:r>
              <a:rPr lang="en-US" altLang="zh-TW" sz="2400" dirty="0" smtClean="0">
                <a:latin typeface="微軟正黑體" pitchFamily="34" charset="-120"/>
              </a:rPr>
              <a:t>2.</a:t>
            </a:r>
            <a:r>
              <a:rPr lang="zh-TW" altLang="zh-TW" sz="2400" dirty="0" smtClean="0">
                <a:latin typeface="微軟正黑體" pitchFamily="34" charset="-120"/>
              </a:rPr>
              <a:t>記功一次給三分，記過一次減三分。</a:t>
            </a:r>
            <a:endParaRPr lang="en-US" altLang="zh-TW" sz="2400" dirty="0" smtClean="0">
              <a:latin typeface="微軟正黑體" pitchFamily="34" charset="-12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zh-TW" altLang="en-US" sz="2400" dirty="0" smtClean="0">
                <a:latin typeface="微軟正黑體" pitchFamily="34" charset="-120"/>
              </a:rPr>
              <a:t>       </a:t>
            </a:r>
            <a:r>
              <a:rPr lang="en-US" altLang="zh-TW" sz="2400" dirty="0" smtClean="0">
                <a:latin typeface="微軟正黑體" pitchFamily="34" charset="-120"/>
              </a:rPr>
              <a:t>3.</a:t>
            </a:r>
            <a:r>
              <a:rPr lang="zh-TW" altLang="zh-TW" sz="2400" dirty="0" smtClean="0">
                <a:latin typeface="微軟正黑體" pitchFamily="34" charset="-120"/>
              </a:rPr>
              <a:t>記一大功給九分，記一大過減九分。</a:t>
            </a:r>
            <a:endParaRPr lang="en-US" altLang="zh-TW" sz="2400" dirty="0" smtClean="0">
              <a:latin typeface="微軟正黑體" pitchFamily="34" charset="-12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zh-TW" altLang="en-US" sz="2400" dirty="0" smtClean="0">
                <a:latin typeface="微軟正黑體" pitchFamily="34" charset="-120"/>
              </a:rPr>
              <a:t>       </a:t>
            </a:r>
            <a:r>
              <a:rPr lang="en-US" altLang="zh-TW" sz="2400" dirty="0" smtClean="0">
                <a:latin typeface="微軟正黑體" pitchFamily="34" charset="-120"/>
              </a:rPr>
              <a:t>4.</a:t>
            </a:r>
            <a:r>
              <a:rPr lang="zh-TW" altLang="zh-TW" sz="2400" dirty="0" smtClean="0">
                <a:latin typeface="微軟正黑體" pitchFamily="34" charset="-120"/>
              </a:rPr>
              <a:t>主管機關頒發之獎狀（牌），直轄市、 縣（市）級每</a:t>
            </a:r>
            <a:endParaRPr lang="en-US" altLang="zh-TW" sz="2400" dirty="0" smtClean="0">
              <a:latin typeface="微軟正黑體" pitchFamily="34" charset="-12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zh-TW" altLang="en-US" sz="2400" dirty="0" smtClean="0">
                <a:latin typeface="微軟正黑體" pitchFamily="34" charset="-120"/>
              </a:rPr>
              <a:t>          </a:t>
            </a:r>
            <a:r>
              <a:rPr lang="zh-TW" altLang="zh-TW" sz="2400" dirty="0" smtClean="0">
                <a:latin typeface="微軟正黑體" pitchFamily="34" charset="-120"/>
              </a:rPr>
              <a:t>紙給零、五分，中央級者每紙給二分，同一事實之獎</a:t>
            </a:r>
            <a:endParaRPr lang="en-US" altLang="zh-TW" sz="2400" dirty="0" smtClean="0">
              <a:latin typeface="微軟正黑體" pitchFamily="34" charset="-12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zh-TW" altLang="en-US" sz="2400" dirty="0" smtClean="0">
                <a:latin typeface="微軟正黑體" pitchFamily="34" charset="-120"/>
              </a:rPr>
              <a:t>           </a:t>
            </a:r>
            <a:r>
              <a:rPr lang="zh-TW" altLang="zh-TW" sz="2400" dirty="0" smtClean="0">
                <a:latin typeface="微軟正黑體" pitchFamily="34" charset="-120"/>
              </a:rPr>
              <a:t>勵不得重複計算。</a:t>
            </a:r>
            <a:endParaRPr lang="en-US" altLang="zh-TW" sz="2400" dirty="0" smtClean="0">
              <a:latin typeface="微軟正黑體" pitchFamily="34" charset="-12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zh-TW" altLang="en-US" dirty="0" smtClean="0">
                <a:latin typeface="微軟正黑體" pitchFamily="34" charset="-120"/>
              </a:rPr>
              <a:t>       說明：</a:t>
            </a:r>
            <a:endParaRPr lang="en-US" altLang="zh-TW" dirty="0" smtClean="0">
              <a:latin typeface="微軟正黑體" pitchFamily="34" charset="-12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zh-TW" altLang="en-US" sz="2400" b="1" dirty="0" smtClean="0">
                <a:latin typeface="微軟正黑體" pitchFamily="34" charset="-120"/>
              </a:rPr>
              <a:t>       </a:t>
            </a:r>
            <a:r>
              <a:rPr lang="en-US" altLang="zh-TW" sz="2400" dirty="0" smtClean="0">
                <a:latin typeface="微軟正黑體" pitchFamily="34" charset="-120"/>
              </a:rPr>
              <a:t>1.</a:t>
            </a:r>
            <a:r>
              <a:rPr lang="zh-TW" altLang="zh-TW" sz="2400" dirty="0" smtClean="0">
                <a:latin typeface="微軟正黑體" pitchFamily="34" charset="-120"/>
              </a:rPr>
              <a:t>由所屬機關或所屬上級機關核給 之嘉獎、記功、</a:t>
            </a:r>
            <a:endParaRPr lang="en-US" altLang="zh-TW" sz="2400" dirty="0" smtClean="0">
              <a:latin typeface="微軟正黑體" pitchFamily="34" charset="-12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zh-TW" altLang="en-US" sz="2400" dirty="0" smtClean="0">
                <a:latin typeface="微軟正黑體" pitchFamily="34" charset="-120"/>
              </a:rPr>
              <a:t>           </a:t>
            </a:r>
            <a:r>
              <a:rPr lang="zh-TW" altLang="zh-TW" sz="2400" dirty="0" smtClean="0">
                <a:latin typeface="微軟正黑體" pitchFamily="34" charset="-120"/>
              </a:rPr>
              <a:t>記大功，直轄市、 縣（市）級、中央級核給之獎狀</a:t>
            </a:r>
            <a:endParaRPr lang="zh-TW" altLang="zh-TW" dirty="0" smtClean="0">
              <a:latin typeface="微軟正黑體" pitchFamily="34" charset="-12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zh-TW" altLang="en-US" sz="2400" dirty="0" smtClean="0">
                <a:latin typeface="微軟正黑體" pitchFamily="34" charset="-120"/>
              </a:rPr>
              <a:t>          </a:t>
            </a:r>
            <a:r>
              <a:rPr lang="zh-TW" altLang="zh-TW" sz="2400" dirty="0" smtClean="0">
                <a:latin typeface="微軟正黑體" pitchFamily="34" charset="-120"/>
              </a:rPr>
              <a:t>（牌）為認定標準</a:t>
            </a:r>
            <a:r>
              <a:rPr lang="en-US" altLang="zh-TW" sz="2400" dirty="0" smtClean="0">
                <a:latin typeface="微軟正黑體" pitchFamily="34" charset="-120"/>
              </a:rPr>
              <a:t>(</a:t>
            </a:r>
            <a:r>
              <a:rPr lang="zh-TW" altLang="zh-TW" sz="2400" dirty="0" smtClean="0">
                <a:latin typeface="微軟正黑體" pitchFamily="34" charset="-120"/>
              </a:rPr>
              <a:t>如選舉准予採 計</a:t>
            </a:r>
            <a:r>
              <a:rPr lang="en-US" altLang="zh-TW" sz="2400" dirty="0" smtClean="0">
                <a:latin typeface="微軟正黑體" pitchFamily="34" charset="-120"/>
              </a:rPr>
              <a:t>)</a:t>
            </a:r>
            <a:r>
              <a:rPr lang="zh-TW" altLang="zh-TW" sz="2400" dirty="0" smtClean="0">
                <a:latin typeface="微軟正黑體" pitchFamily="34" charset="-120"/>
              </a:rPr>
              <a:t>。</a:t>
            </a:r>
            <a:endParaRPr lang="zh-TW" altLang="zh-TW" dirty="0" smtClean="0">
              <a:latin typeface="微軟正黑體" pitchFamily="34" charset="-12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zh-TW" altLang="en-US" sz="2400" dirty="0" smtClean="0">
                <a:solidFill>
                  <a:srgbClr val="FF0000"/>
                </a:solidFill>
                <a:latin typeface="微軟正黑體" pitchFamily="34" charset="-120"/>
              </a:rPr>
              <a:t>       </a:t>
            </a:r>
            <a:r>
              <a:rPr lang="en-US" altLang="zh-TW" sz="2400" dirty="0" smtClean="0">
                <a:solidFill>
                  <a:srgbClr val="FF0000"/>
                </a:solidFill>
                <a:latin typeface="微軟正黑體" pitchFamily="34" charset="-120"/>
              </a:rPr>
              <a:t>2.</a:t>
            </a:r>
            <a:r>
              <a:rPr lang="zh-TW" altLang="en-US" sz="2600" b="1" dirty="0" smtClean="0">
                <a:solidFill>
                  <a:srgbClr val="FF0000"/>
                </a:solidFill>
              </a:rPr>
              <a:t>積分採計自</a:t>
            </a:r>
            <a:r>
              <a:rPr lang="en-US" altLang="zh-TW" sz="2600" b="1" dirty="0" smtClean="0">
                <a:solidFill>
                  <a:srgbClr val="FF0000"/>
                </a:solidFill>
              </a:rPr>
              <a:t>103</a:t>
            </a:r>
            <a:r>
              <a:rPr lang="zh-TW" altLang="en-US" sz="2600" b="1" dirty="0" smtClean="0">
                <a:solidFill>
                  <a:srgbClr val="FF0000"/>
                </a:solidFill>
              </a:rPr>
              <a:t>年</a:t>
            </a:r>
            <a:r>
              <a:rPr lang="en-US" altLang="zh-TW" sz="2600" b="1" dirty="0" smtClean="0">
                <a:solidFill>
                  <a:srgbClr val="FF0000"/>
                </a:solidFill>
              </a:rPr>
              <a:t>4</a:t>
            </a:r>
            <a:r>
              <a:rPr lang="zh-TW" altLang="en-US" sz="2600" b="1" dirty="0" smtClean="0">
                <a:solidFill>
                  <a:srgbClr val="FF0000"/>
                </a:solidFill>
              </a:rPr>
              <a:t>月</a:t>
            </a:r>
            <a:r>
              <a:rPr lang="en-US" altLang="zh-TW" sz="2600" b="1" dirty="0" smtClean="0">
                <a:solidFill>
                  <a:srgbClr val="FF0000"/>
                </a:solidFill>
              </a:rPr>
              <a:t>23</a:t>
            </a:r>
            <a:r>
              <a:rPr lang="zh-TW" altLang="en-US" sz="2600" b="1" dirty="0" smtClean="0">
                <a:solidFill>
                  <a:srgbClr val="FF0000"/>
                </a:solidFill>
              </a:rPr>
              <a:t>日至</a:t>
            </a:r>
            <a:r>
              <a:rPr lang="en-US" altLang="zh-TW" sz="2600" b="1" dirty="0" smtClean="0">
                <a:solidFill>
                  <a:srgbClr val="FF0000"/>
                </a:solidFill>
              </a:rPr>
              <a:t>108</a:t>
            </a:r>
            <a:r>
              <a:rPr lang="zh-TW" altLang="en-US" sz="2600" b="1" dirty="0" smtClean="0">
                <a:solidFill>
                  <a:srgbClr val="FF0000"/>
                </a:solidFill>
              </a:rPr>
              <a:t>年</a:t>
            </a:r>
            <a:r>
              <a:rPr lang="en-US" altLang="zh-TW" sz="2600" b="1" dirty="0" smtClean="0">
                <a:solidFill>
                  <a:srgbClr val="FF0000"/>
                </a:solidFill>
              </a:rPr>
              <a:t>4</a:t>
            </a:r>
            <a:r>
              <a:rPr lang="zh-TW" altLang="en-US" sz="2600" b="1" dirty="0" smtClean="0">
                <a:solidFill>
                  <a:srgbClr val="FF0000"/>
                </a:solidFill>
              </a:rPr>
              <a:t>月</a:t>
            </a:r>
            <a:r>
              <a:rPr lang="en-US" altLang="zh-TW" sz="2600" b="1" dirty="0" smtClean="0">
                <a:solidFill>
                  <a:srgbClr val="FF0000"/>
                </a:solidFill>
              </a:rPr>
              <a:t>22</a:t>
            </a:r>
            <a:r>
              <a:rPr lang="zh-TW" altLang="en-US" sz="2600" b="1" dirty="0" smtClean="0">
                <a:solidFill>
                  <a:srgbClr val="FF0000"/>
                </a:solidFill>
              </a:rPr>
              <a:t>日止。 </a:t>
            </a:r>
            <a:r>
              <a:rPr lang="zh-TW" altLang="en-US" sz="3500" b="1" dirty="0" smtClean="0">
                <a:solidFill>
                  <a:srgbClr val="FF0000"/>
                </a:solidFill>
              </a:rPr>
              <a:t>	</a:t>
            </a:r>
            <a:endParaRPr lang="zh-TW" altLang="en-US" sz="35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dirty="0" smtClean="0"/>
              <a:t>遷調他縣市服務作業要點</a:t>
            </a:r>
            <a:r>
              <a:rPr lang="en-US" altLang="zh-TW" dirty="0" smtClean="0"/>
              <a:t>(</a:t>
            </a:r>
            <a:r>
              <a:rPr lang="zh-TW" altLang="en-US" dirty="0" smtClean="0"/>
              <a:t>積分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971600" y="1412776"/>
            <a:ext cx="8229600" cy="5256584"/>
          </a:xfrm>
        </p:spPr>
        <p:txBody>
          <a:bodyPr>
            <a:normAutofit fontScale="6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zh-TW" altLang="en-US" sz="4000" b="1" dirty="0" smtClean="0">
                <a:latin typeface="微軟正黑體" pitchFamily="34" charset="-120"/>
              </a:rPr>
              <a:t> </a:t>
            </a:r>
            <a:r>
              <a:rPr lang="en-US" altLang="zh-TW" sz="4000" b="1" dirty="0" smtClean="0">
                <a:solidFill>
                  <a:srgbClr val="0070C0"/>
                </a:solidFill>
                <a:latin typeface="微軟正黑體" pitchFamily="34" charset="-120"/>
              </a:rPr>
              <a:t>(</a:t>
            </a:r>
            <a:r>
              <a:rPr lang="zh-TW" altLang="en-US" sz="4000" b="1" dirty="0" smtClean="0">
                <a:solidFill>
                  <a:srgbClr val="0070C0"/>
                </a:solidFill>
                <a:latin typeface="微軟正黑體" pitchFamily="34" charset="-120"/>
              </a:rPr>
              <a:t>四</a:t>
            </a:r>
            <a:r>
              <a:rPr lang="en-US" altLang="zh-TW" sz="4000" b="1" dirty="0" smtClean="0">
                <a:solidFill>
                  <a:srgbClr val="0070C0"/>
                </a:solidFill>
                <a:latin typeface="微軟正黑體" pitchFamily="34" charset="-120"/>
              </a:rPr>
              <a:t>)</a:t>
            </a:r>
            <a:r>
              <a:rPr lang="zh-TW" altLang="zh-TW" sz="4000" b="1" dirty="0" smtClean="0">
                <a:solidFill>
                  <a:srgbClr val="0070C0"/>
                </a:solidFill>
                <a:latin typeface="微軟正黑體" pitchFamily="34" charset="-120"/>
              </a:rPr>
              <a:t>最近五年進修研習之積分：最高十五 分。</a:t>
            </a:r>
            <a:endParaRPr lang="en-US" altLang="zh-TW" sz="4000" b="1" dirty="0" smtClean="0">
              <a:solidFill>
                <a:srgbClr val="0070C0"/>
              </a:solidFill>
              <a:latin typeface="微軟正黑體" pitchFamily="34" charset="-12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zh-TW" altLang="en-US" sz="3200" b="1" dirty="0" smtClean="0">
                <a:latin typeface="微軟正黑體" pitchFamily="34" charset="-120"/>
              </a:rPr>
              <a:t>        </a:t>
            </a:r>
            <a:r>
              <a:rPr lang="zh-TW" altLang="zh-TW" dirty="0" smtClean="0">
                <a:latin typeface="微軟正黑體" pitchFamily="34" charset="-120"/>
              </a:rPr>
              <a:t>依本</a:t>
            </a:r>
            <a:r>
              <a:rPr lang="zh-TW" altLang="en-US" dirty="0" smtClean="0">
                <a:latin typeface="微軟正黑體" pitchFamily="34" charset="-120"/>
              </a:rPr>
              <a:t>條例</a:t>
            </a:r>
            <a:r>
              <a:rPr lang="zh-TW" altLang="zh-TW" dirty="0" smtClean="0">
                <a:latin typeface="微軟正黑體" pitchFamily="34" charset="-120"/>
              </a:rPr>
              <a:t>規定，取得幼兒教育、幼兒保育相關系、所、學位學程、科之進修 及教保專業知能研習等，一日以七小時計，一週以三十五小時計，累計每滿三十五小時給零、五分，未滿三十五小時者不計分；進修、研習或經政府核可民間團體辦理之研習，均予採計；取得幼兒教育、幼兒保育相關系、所、學位學程、科較高學歷之進修、幼教在職專班之學分學程、大學推廣部學分，其一學分以十八小時計算。</a:t>
            </a:r>
            <a:endParaRPr lang="en-US" altLang="zh-TW" dirty="0" smtClean="0">
              <a:latin typeface="微軟正黑體" pitchFamily="34" charset="-12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zh-TW" altLang="en-US" dirty="0" smtClean="0">
                <a:latin typeface="微軟正黑體" pitchFamily="34" charset="-120"/>
              </a:rPr>
              <a:t>    </a:t>
            </a:r>
            <a:endParaRPr lang="en-US" altLang="zh-TW" dirty="0" smtClean="0">
              <a:latin typeface="微軟正黑體" pitchFamily="34" charset="-12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en-US" altLang="zh-TW" dirty="0" smtClean="0">
              <a:latin typeface="微軟正黑體" pitchFamily="34" charset="-12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en-US" altLang="zh-TW" dirty="0" smtClean="0">
              <a:latin typeface="微軟正黑體" pitchFamily="34" charset="-12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zh-TW" altLang="en-US" dirty="0" smtClean="0">
                <a:latin typeface="微軟正黑體" pitchFamily="34" charset="-120"/>
              </a:rPr>
              <a:t>說明：   </a:t>
            </a:r>
            <a:endParaRPr lang="en-US" altLang="zh-TW" dirty="0" smtClean="0">
              <a:latin typeface="微軟正黑體" pitchFamily="34" charset="-12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zh-TW" altLang="en-US" dirty="0" smtClean="0">
                <a:latin typeface="微軟正黑體" pitchFamily="34" charset="-120"/>
              </a:rPr>
              <a:t>    </a:t>
            </a:r>
            <a:r>
              <a:rPr lang="en-US" altLang="zh-TW" dirty="0" smtClean="0">
                <a:latin typeface="微軟正黑體" pitchFamily="34" charset="-120"/>
              </a:rPr>
              <a:t>1.</a:t>
            </a:r>
            <a:r>
              <a:rPr lang="zh-TW" altLang="zh-TW" dirty="0" smtClean="0">
                <a:latin typeface="微軟正黑體" pitchFamily="34" charset="-120"/>
              </a:rPr>
              <a:t>時數之計算以登錄於</a:t>
            </a:r>
            <a:r>
              <a:rPr lang="zh-TW" altLang="zh-TW" b="1" dirty="0" smtClean="0">
                <a:solidFill>
                  <a:srgbClr val="FF0000"/>
                </a:solidFill>
                <a:latin typeface="微軟正黑體" pitchFamily="34" charset="-120"/>
              </a:rPr>
              <a:t>全國教保資訊網填報系統、</a:t>
            </a:r>
            <a:r>
              <a:rPr lang="zh-TW" altLang="zh-TW" dirty="0" smtClean="0">
                <a:latin typeface="微軟正黑體" pitchFamily="34" charset="-120"/>
              </a:rPr>
              <a:t>全國教</a:t>
            </a:r>
            <a:endParaRPr lang="en-US" altLang="zh-TW" dirty="0" smtClean="0">
              <a:latin typeface="微軟正黑體" pitchFamily="34" charset="-12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zh-TW" altLang="en-US" dirty="0" smtClean="0">
                <a:latin typeface="微軟正黑體" pitchFamily="34" charset="-120"/>
              </a:rPr>
              <a:t>        </a:t>
            </a:r>
            <a:r>
              <a:rPr lang="zh-TW" altLang="zh-TW" dirty="0" smtClean="0">
                <a:latin typeface="微軟正黑體" pitchFamily="34" charset="-120"/>
              </a:rPr>
              <a:t>師在職進修資訊網或各縣市核可之教保專業知能研習為限；</a:t>
            </a:r>
            <a:endParaRPr lang="en-US" altLang="zh-TW" dirty="0" smtClean="0">
              <a:latin typeface="微軟正黑體" pitchFamily="34" charset="-12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zh-TW" altLang="en-US" dirty="0" smtClean="0">
                <a:latin typeface="微軟正黑體" pitchFamily="34" charset="-120"/>
              </a:rPr>
              <a:t>        </a:t>
            </a:r>
            <a:r>
              <a:rPr lang="zh-TW" altLang="zh-TW" dirty="0" smtClean="0">
                <a:latin typeface="微軟正黑體" pitchFamily="34" charset="-120"/>
              </a:rPr>
              <a:t>如未登錄研習 時數，仍可以進修單位所開立之成績單，由直</a:t>
            </a:r>
            <a:endParaRPr lang="en-US" altLang="zh-TW" dirty="0" smtClean="0">
              <a:latin typeface="微軟正黑體" pitchFamily="34" charset="-12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zh-TW" altLang="en-US" dirty="0" smtClean="0">
                <a:latin typeface="微軟正黑體" pitchFamily="34" charset="-120"/>
              </a:rPr>
              <a:t>        </a:t>
            </a:r>
            <a:r>
              <a:rPr lang="zh-TW" altLang="zh-TW" dirty="0" smtClean="0">
                <a:latin typeface="微軟正黑體" pitchFamily="34" charset="-120"/>
              </a:rPr>
              <a:t>轄市、縣（市）小組現場參照教保專業知能認定表</a:t>
            </a:r>
            <a:r>
              <a:rPr lang="en-US" altLang="zh-TW" dirty="0" smtClean="0">
                <a:latin typeface="微軟正黑體" pitchFamily="34" charset="-120"/>
              </a:rPr>
              <a:t> (</a:t>
            </a:r>
            <a:r>
              <a:rPr lang="zh-TW" altLang="zh-TW" dirty="0" smtClean="0">
                <a:latin typeface="微軟正黑體" pitchFamily="34" charset="-120"/>
              </a:rPr>
              <a:t>附表</a:t>
            </a:r>
            <a:r>
              <a:rPr lang="en-US" altLang="zh-TW" dirty="0" smtClean="0">
                <a:latin typeface="微軟正黑體" pitchFamily="34" charset="-120"/>
              </a:rPr>
              <a:t>)</a:t>
            </a:r>
            <a:r>
              <a:rPr lang="zh-TW" altLang="zh-TW" dirty="0" smtClean="0">
                <a:latin typeface="微軟正黑體" pitchFamily="34" charset="-120"/>
              </a:rPr>
              <a:t>審</a:t>
            </a:r>
            <a:endParaRPr lang="en-US" altLang="zh-TW" dirty="0" smtClean="0">
              <a:latin typeface="微軟正黑體" pitchFamily="34" charset="-12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zh-TW" altLang="en-US" dirty="0" smtClean="0">
                <a:latin typeface="微軟正黑體" pitchFamily="34" charset="-120"/>
              </a:rPr>
              <a:t>        </a:t>
            </a:r>
            <a:r>
              <a:rPr lang="zh-TW" altLang="zh-TW" dirty="0" smtClean="0">
                <a:latin typeface="微軟正黑體" pitchFamily="34" charset="-120"/>
              </a:rPr>
              <a:t>查後核發，惟研習時數不可重複採計。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zh-TW" altLang="en-US" dirty="0" smtClean="0">
                <a:latin typeface="微軟正黑體" pitchFamily="34" charset="-120"/>
              </a:rPr>
              <a:t> </a:t>
            </a:r>
            <a:r>
              <a:rPr lang="zh-TW" altLang="en-US" b="1" dirty="0" smtClean="0">
                <a:solidFill>
                  <a:srgbClr val="FF0000"/>
                </a:solidFill>
                <a:latin typeface="微軟正黑體" pitchFamily="34" charset="-120"/>
              </a:rPr>
              <a:t>   </a:t>
            </a:r>
            <a:r>
              <a:rPr lang="en-US" altLang="zh-TW" b="1" dirty="0" smtClean="0">
                <a:solidFill>
                  <a:srgbClr val="FF0000"/>
                </a:solidFill>
                <a:latin typeface="微軟正黑體" pitchFamily="34" charset="-120"/>
              </a:rPr>
              <a:t>2.</a:t>
            </a:r>
            <a:r>
              <a:rPr lang="zh-TW" altLang="en-US" b="1" dirty="0" smtClean="0">
                <a:solidFill>
                  <a:srgbClr val="FF0000"/>
                </a:solidFill>
              </a:rPr>
              <a:t>積分採計自</a:t>
            </a:r>
            <a:r>
              <a:rPr lang="en-US" altLang="zh-TW" b="1" dirty="0" smtClean="0">
                <a:solidFill>
                  <a:srgbClr val="FF0000"/>
                </a:solidFill>
              </a:rPr>
              <a:t>103</a:t>
            </a:r>
            <a:r>
              <a:rPr lang="zh-TW" altLang="en-US" b="1" dirty="0" smtClean="0">
                <a:solidFill>
                  <a:srgbClr val="FF0000"/>
                </a:solidFill>
              </a:rPr>
              <a:t>年</a:t>
            </a:r>
            <a:r>
              <a:rPr lang="en-US" altLang="zh-TW" b="1" dirty="0" smtClean="0">
                <a:solidFill>
                  <a:srgbClr val="FF0000"/>
                </a:solidFill>
              </a:rPr>
              <a:t>4</a:t>
            </a:r>
            <a:r>
              <a:rPr lang="zh-TW" altLang="en-US" b="1" dirty="0" smtClean="0">
                <a:solidFill>
                  <a:srgbClr val="FF0000"/>
                </a:solidFill>
              </a:rPr>
              <a:t>月</a:t>
            </a:r>
            <a:r>
              <a:rPr lang="en-US" altLang="zh-TW" b="1" dirty="0" smtClean="0">
                <a:solidFill>
                  <a:srgbClr val="FF0000"/>
                </a:solidFill>
              </a:rPr>
              <a:t>23</a:t>
            </a:r>
            <a:r>
              <a:rPr lang="zh-TW" altLang="en-US" b="1" dirty="0" smtClean="0">
                <a:solidFill>
                  <a:srgbClr val="FF0000"/>
                </a:solidFill>
              </a:rPr>
              <a:t>日至</a:t>
            </a:r>
            <a:r>
              <a:rPr lang="en-US" altLang="zh-TW" b="1" dirty="0" smtClean="0">
                <a:solidFill>
                  <a:srgbClr val="FF0000"/>
                </a:solidFill>
              </a:rPr>
              <a:t>108</a:t>
            </a:r>
            <a:r>
              <a:rPr lang="zh-TW" altLang="en-US" b="1" dirty="0" smtClean="0">
                <a:solidFill>
                  <a:srgbClr val="FF0000"/>
                </a:solidFill>
              </a:rPr>
              <a:t>年</a:t>
            </a:r>
            <a:r>
              <a:rPr lang="en-US" altLang="zh-TW" b="1" dirty="0" smtClean="0">
                <a:solidFill>
                  <a:srgbClr val="FF0000"/>
                </a:solidFill>
              </a:rPr>
              <a:t>4</a:t>
            </a:r>
            <a:r>
              <a:rPr lang="zh-TW" altLang="en-US" b="1" dirty="0" smtClean="0">
                <a:solidFill>
                  <a:srgbClr val="FF0000"/>
                </a:solidFill>
              </a:rPr>
              <a:t>月</a:t>
            </a:r>
            <a:r>
              <a:rPr lang="en-US" altLang="zh-TW" b="1" dirty="0" smtClean="0">
                <a:solidFill>
                  <a:srgbClr val="FF0000"/>
                </a:solidFill>
              </a:rPr>
              <a:t>22</a:t>
            </a:r>
            <a:r>
              <a:rPr lang="zh-TW" altLang="en-US" b="1" dirty="0" smtClean="0">
                <a:solidFill>
                  <a:srgbClr val="FF0000"/>
                </a:solidFill>
              </a:rPr>
              <a:t>日止。 </a:t>
            </a:r>
            <a:r>
              <a:rPr lang="zh-TW" altLang="en-US" dirty="0" smtClean="0"/>
              <a:t>	</a:t>
            </a:r>
          </a:p>
        </p:txBody>
      </p:sp>
      <p:sp>
        <p:nvSpPr>
          <p:cNvPr id="4" name="矩形圖說文字 3"/>
          <p:cNvSpPr/>
          <p:nvPr/>
        </p:nvSpPr>
        <p:spPr>
          <a:xfrm>
            <a:off x="1403648" y="3428926"/>
            <a:ext cx="7561262" cy="792162"/>
          </a:xfrm>
          <a:prstGeom prst="wedgeRectCallout">
            <a:avLst>
              <a:gd name="adj1" fmla="val 1070"/>
              <a:gd name="adj2" fmla="val 86669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b="1" dirty="0">
                <a:latin typeface="標楷體" pitchFamily="65" charset="-120"/>
                <a:ea typeface="標楷體" pitchFamily="65" charset="-120"/>
              </a:rPr>
              <a:t>以</a:t>
            </a:r>
            <a:r>
              <a:rPr kumimoji="0" lang="zh-TW" altLang="en-US" sz="2400" b="1" dirty="0">
                <a:latin typeface="標楷體" pitchFamily="65" charset="-120"/>
                <a:ea typeface="標楷體" pitchFamily="65" charset="-120"/>
              </a:rPr>
              <a:t>全國教保資訊網填報系統</a:t>
            </a:r>
            <a:endParaRPr kumimoji="0" lang="en-US" altLang="zh-TW" sz="2400" b="1" dirty="0">
              <a:latin typeface="標楷體" pitchFamily="65" charset="-120"/>
              <a:ea typeface="標楷體" pitchFamily="65" charset="-12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b="1" dirty="0">
                <a:latin typeface="標楷體" pitchFamily="65" charset="-120"/>
                <a:ea typeface="標楷體" pitchFamily="65" charset="-120"/>
              </a:rPr>
              <a:t>教保專業知能為主，包含基本救命術和安全教育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C7EDCC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C7EDC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C7EDC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385</TotalTime>
  <Words>1934</Words>
  <Application>Microsoft Office PowerPoint</Application>
  <PresentationFormat>如螢幕大小 (4:3)</PresentationFormat>
  <Paragraphs>139</Paragraphs>
  <Slides>17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18" baseType="lpstr">
      <vt:lpstr>夏至</vt:lpstr>
      <vt:lpstr>108年公立幼兒園契約進用教保員 及助理教保員 申請遷調他縣(市)服務作業說明會</vt:lpstr>
      <vt:lpstr>重要期程</vt:lpstr>
      <vt:lpstr>遷調他縣市服務作業要點(資格) </vt:lpstr>
      <vt:lpstr>遷調他縣市服務作業要點(積分)</vt:lpstr>
      <vt:lpstr>遷調他縣市服務作業要點(積分)</vt:lpstr>
      <vt:lpstr>遷調他縣市服務作業要點(積分)</vt:lpstr>
      <vt:lpstr>遷調他縣市服務作業要點(積分)</vt:lpstr>
      <vt:lpstr>遷調他縣市服務作業要點(積分)</vt:lpstr>
      <vt:lpstr>遷調他縣市服務作業要點(積分)</vt:lpstr>
      <vt:lpstr>投影片 10</vt:lpstr>
      <vt:lpstr>遷調他縣市服務作業要點(申請)</vt:lpstr>
      <vt:lpstr>遷調他縣市服務作業要點</vt:lpstr>
      <vt:lpstr>遷調他縣市服務作業要點</vt:lpstr>
      <vt:lpstr>投影片 14</vt:lpstr>
      <vt:lpstr>遷調他縣市服務作業要點</vt:lpstr>
      <vt:lpstr>遷調他縣市服務作業要點</vt:lpstr>
      <vt:lpstr>問題與討論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106年公立幼兒園契約進用教保員及助理教保員 申請遷調他縣(市)服務作業說明會</dc:title>
  <dc:creator>user</dc:creator>
  <cp:lastModifiedBy>user</cp:lastModifiedBy>
  <cp:revision>54</cp:revision>
  <dcterms:created xsi:type="dcterms:W3CDTF">2017-05-18T08:26:39Z</dcterms:created>
  <dcterms:modified xsi:type="dcterms:W3CDTF">2019-04-16T07:41:13Z</dcterms:modified>
</cp:coreProperties>
</file>