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21" r:id="rId2"/>
    <p:sldMasterId id="2147483734" r:id="rId3"/>
    <p:sldMasterId id="2147483746" r:id="rId4"/>
  </p:sldMasterIdLst>
  <p:notesMasterIdLst>
    <p:notesMasterId r:id="rId66"/>
  </p:notesMasterIdLst>
  <p:handoutMasterIdLst>
    <p:handoutMasterId r:id="rId67"/>
  </p:handoutMasterIdLst>
  <p:sldIdLst>
    <p:sldId id="271" r:id="rId5"/>
    <p:sldId id="272" r:id="rId6"/>
    <p:sldId id="409" r:id="rId7"/>
    <p:sldId id="400" r:id="rId8"/>
    <p:sldId id="401" r:id="rId9"/>
    <p:sldId id="413" r:id="rId10"/>
    <p:sldId id="402" r:id="rId11"/>
    <p:sldId id="535" r:id="rId12"/>
    <p:sldId id="488" r:id="rId13"/>
    <p:sldId id="410" r:id="rId14"/>
    <p:sldId id="414" r:id="rId15"/>
    <p:sldId id="417" r:id="rId16"/>
    <p:sldId id="509" r:id="rId17"/>
    <p:sldId id="421" r:id="rId18"/>
    <p:sldId id="420" r:id="rId19"/>
    <p:sldId id="486" r:id="rId20"/>
    <p:sldId id="490" r:id="rId21"/>
    <p:sldId id="494" r:id="rId22"/>
    <p:sldId id="517" r:id="rId23"/>
    <p:sldId id="518" r:id="rId24"/>
    <p:sldId id="534" r:id="rId25"/>
    <p:sldId id="520" r:id="rId26"/>
    <p:sldId id="521" r:id="rId27"/>
    <p:sldId id="522" r:id="rId28"/>
    <p:sldId id="523" r:id="rId29"/>
    <p:sldId id="524" r:id="rId30"/>
    <p:sldId id="525" r:id="rId31"/>
    <p:sldId id="526" r:id="rId32"/>
    <p:sldId id="527" r:id="rId33"/>
    <p:sldId id="437" r:id="rId34"/>
    <p:sldId id="511" r:id="rId35"/>
    <p:sldId id="512" r:id="rId36"/>
    <p:sldId id="515" r:id="rId37"/>
    <p:sldId id="516" r:id="rId38"/>
    <p:sldId id="411" r:id="rId39"/>
    <p:sldId id="489" r:id="rId40"/>
    <p:sldId id="510" r:id="rId41"/>
    <p:sldId id="444" r:id="rId42"/>
    <p:sldId id="491" r:id="rId43"/>
    <p:sldId id="492" r:id="rId44"/>
    <p:sldId id="528" r:id="rId45"/>
    <p:sldId id="447" r:id="rId46"/>
    <p:sldId id="451" r:id="rId47"/>
    <p:sldId id="452" r:id="rId48"/>
    <p:sldId id="500" r:id="rId49"/>
    <p:sldId id="473" r:id="rId50"/>
    <p:sldId id="476" r:id="rId51"/>
    <p:sldId id="496" r:id="rId52"/>
    <p:sldId id="506" r:id="rId53"/>
    <p:sldId id="507" r:id="rId54"/>
    <p:sldId id="508" r:id="rId55"/>
    <p:sldId id="453" r:id="rId56"/>
    <p:sldId id="454" r:id="rId57"/>
    <p:sldId id="475" r:id="rId58"/>
    <p:sldId id="472" r:id="rId59"/>
    <p:sldId id="439" r:id="rId60"/>
    <p:sldId id="441" r:id="rId61"/>
    <p:sldId id="443" r:id="rId62"/>
    <p:sldId id="398" r:id="rId63"/>
    <p:sldId id="339" r:id="rId64"/>
    <p:sldId id="396" r:id="rId65"/>
  </p:sldIdLst>
  <p:sldSz cx="9144000" cy="6858000" type="screen4x3"/>
  <p:notesSz cx="7099300" cy="10234613"/>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guide id="3" orient="horz" pos="3130">
          <p15:clr>
            <a:srgbClr val="A4A3A4"/>
          </p15:clr>
        </p15:guide>
        <p15:guide id="4" pos="2143">
          <p15:clr>
            <a:srgbClr val="A4A3A4"/>
          </p15:clr>
        </p15:guide>
        <p15:guide id="5" orient="horz" pos="3222">
          <p15:clr>
            <a:srgbClr val="A4A3A4"/>
          </p15:clr>
        </p15:guide>
        <p15:guide id="6" orient="horz" pos="3224">
          <p15:clr>
            <a:srgbClr val="A4A3A4"/>
          </p15:clr>
        </p15:guide>
        <p15:guide id="7" pos="2235">
          <p15:clr>
            <a:srgbClr val="A4A3A4"/>
          </p15:clr>
        </p15:guide>
        <p15:guide id="8"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FF66"/>
    <a:srgbClr val="CCFF99"/>
    <a:srgbClr val="CC99FF"/>
    <a:srgbClr val="B9DFE9"/>
    <a:srgbClr val="89E0FF"/>
    <a:srgbClr val="97E4FF"/>
    <a:srgbClr val="78A6DE"/>
    <a:srgbClr val="FBE2A3"/>
    <a:srgbClr val="0033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88203" autoAdjust="0"/>
  </p:normalViewPr>
  <p:slideViewPr>
    <p:cSldViewPr snapToGrid="0" snapToObjects="1">
      <p:cViewPr varScale="1">
        <p:scale>
          <a:sx n="71" d="100"/>
          <a:sy n="71" d="100"/>
        </p:scale>
        <p:origin x="-10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60" d="100"/>
          <a:sy n="60" d="100"/>
        </p:scale>
        <p:origin x="-3274" y="-106"/>
      </p:cViewPr>
      <p:guideLst>
        <p:guide orient="horz" pos="3127"/>
        <p:guide orient="horz" pos="3130"/>
        <p:guide orient="horz" pos="3222"/>
        <p:guide orient="horz" pos="3224"/>
        <p:guide pos="2141"/>
        <p:guide pos="2143"/>
        <p:guide pos="2235"/>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01F03-A749-4092-82E5-53D1A6F6A5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A3925E77-0C57-48C2-A099-6F4BB7F5AF74}">
      <dgm:prSet phldrT="[文字]" custT="1"/>
      <dgm:spPr/>
      <dgm:t>
        <a:bodyPr/>
        <a:lstStyle/>
        <a:p>
          <a:r>
            <a:rPr lang="zh-TW" altLang="en-US" sz="2400" dirty="0"/>
            <a:t>前言</a:t>
          </a:r>
        </a:p>
      </dgm:t>
    </dgm:pt>
    <dgm:pt modelId="{948F1142-BFD7-456B-9270-F361ED1A979F}" type="parTrans" cxnId="{83EA37FF-CD98-49CA-9823-D4DDD1BA933C}">
      <dgm:prSet/>
      <dgm:spPr/>
      <dgm:t>
        <a:bodyPr/>
        <a:lstStyle/>
        <a:p>
          <a:endParaRPr lang="zh-TW" altLang="en-US" sz="2000"/>
        </a:p>
      </dgm:t>
    </dgm:pt>
    <dgm:pt modelId="{B101B178-C83E-46A8-A033-01368112131E}" type="sibTrans" cxnId="{83EA37FF-CD98-49CA-9823-D4DDD1BA933C}">
      <dgm:prSet/>
      <dgm:spPr/>
      <dgm:t>
        <a:bodyPr/>
        <a:lstStyle/>
        <a:p>
          <a:endParaRPr lang="zh-TW" altLang="en-US" sz="2000"/>
        </a:p>
      </dgm:t>
    </dgm:pt>
    <dgm:pt modelId="{F60E0993-2AFA-4CDA-B6D1-B015FAA6E366}">
      <dgm:prSet custT="1"/>
      <dgm:spPr/>
      <dgm:t>
        <a:bodyPr/>
        <a:lstStyle/>
        <a:p>
          <a:r>
            <a:rPr lang="zh-TW" altLang="en-US" sz="2400" dirty="0"/>
            <a:t>特殊教育課程的變革</a:t>
          </a:r>
          <a:endParaRPr lang="en-US" altLang="zh-TW" sz="2400" dirty="0"/>
        </a:p>
      </dgm:t>
    </dgm:pt>
    <dgm:pt modelId="{64E8D78A-8126-4D55-A79C-F21CFE7B3512}" type="parTrans" cxnId="{81E479EE-EDF2-4818-A539-BC6C1B797B2C}">
      <dgm:prSet/>
      <dgm:spPr/>
      <dgm:t>
        <a:bodyPr/>
        <a:lstStyle/>
        <a:p>
          <a:endParaRPr lang="zh-TW" altLang="en-US" sz="2000"/>
        </a:p>
      </dgm:t>
    </dgm:pt>
    <dgm:pt modelId="{44BA7F0E-92B0-4B60-A88C-0A5F316D13FC}" type="sibTrans" cxnId="{81E479EE-EDF2-4818-A539-BC6C1B797B2C}">
      <dgm:prSet/>
      <dgm:spPr/>
      <dgm:t>
        <a:bodyPr/>
        <a:lstStyle/>
        <a:p>
          <a:endParaRPr lang="zh-TW" altLang="en-US" sz="2000"/>
        </a:p>
      </dgm:t>
    </dgm:pt>
    <dgm:pt modelId="{82A6BAE1-82CC-4849-BED6-D0BB44314D09}">
      <dgm:prSet custT="1"/>
      <dgm:spPr/>
      <dgm:t>
        <a:bodyPr/>
        <a:lstStyle/>
        <a:p>
          <a:r>
            <a:rPr lang="zh-TW" altLang="en-US" sz="2400" dirty="0"/>
            <a:t>不同層次看課程</a:t>
          </a:r>
          <a:endParaRPr lang="en-US" altLang="zh-TW" sz="2400" dirty="0"/>
        </a:p>
      </dgm:t>
    </dgm:pt>
    <dgm:pt modelId="{75EB9ACF-5951-45A5-9281-EEF6E883B866}" type="parTrans" cxnId="{274DDEF5-EF43-44B6-AFE0-B67D669F2C3D}">
      <dgm:prSet/>
      <dgm:spPr/>
      <dgm:t>
        <a:bodyPr/>
        <a:lstStyle/>
        <a:p>
          <a:endParaRPr lang="zh-TW" altLang="en-US" sz="2000"/>
        </a:p>
      </dgm:t>
    </dgm:pt>
    <dgm:pt modelId="{DF554C0E-826F-4E0E-9A05-AFCF3E36393D}" type="sibTrans" cxnId="{274DDEF5-EF43-44B6-AFE0-B67D669F2C3D}">
      <dgm:prSet/>
      <dgm:spPr/>
      <dgm:t>
        <a:bodyPr/>
        <a:lstStyle/>
        <a:p>
          <a:endParaRPr lang="zh-TW" altLang="en-US" sz="2000"/>
        </a:p>
      </dgm:t>
    </dgm:pt>
    <dgm:pt modelId="{49472EC7-1836-4658-9897-AEC497E19321}">
      <dgm:prSet custT="1"/>
      <dgm:spPr/>
      <dgm:t>
        <a:bodyPr/>
        <a:lstStyle/>
        <a:p>
          <a:r>
            <a:rPr lang="zh-TW" altLang="en-US" sz="2400" dirty="0"/>
            <a:t>課程調整的規定</a:t>
          </a:r>
          <a:endParaRPr lang="en-US" altLang="zh-TW" sz="2400" dirty="0"/>
        </a:p>
      </dgm:t>
    </dgm:pt>
    <dgm:pt modelId="{6DF322E5-BF45-462F-97E9-003523C6BAAE}" type="parTrans" cxnId="{A1F477C6-D8C9-4ADF-8090-0D50504023A0}">
      <dgm:prSet/>
      <dgm:spPr/>
      <dgm:t>
        <a:bodyPr/>
        <a:lstStyle/>
        <a:p>
          <a:endParaRPr lang="zh-TW" altLang="en-US" sz="2000"/>
        </a:p>
      </dgm:t>
    </dgm:pt>
    <dgm:pt modelId="{8780E1DE-4F29-4508-A1CD-48ABAA8A78A0}" type="sibTrans" cxnId="{A1F477C6-D8C9-4ADF-8090-0D50504023A0}">
      <dgm:prSet/>
      <dgm:spPr/>
      <dgm:t>
        <a:bodyPr/>
        <a:lstStyle/>
        <a:p>
          <a:endParaRPr lang="zh-TW" altLang="en-US" sz="2000"/>
        </a:p>
      </dgm:t>
    </dgm:pt>
    <dgm:pt modelId="{6A20DF80-4657-4780-B19D-4C44976B8280}">
      <dgm:prSet custT="1"/>
      <dgm:spPr/>
      <dgm:t>
        <a:bodyPr/>
        <a:lstStyle/>
        <a:p>
          <a:r>
            <a:rPr lang="zh-TW" altLang="en-US" sz="2400" dirty="0"/>
            <a:t>法規</a:t>
          </a:r>
          <a:endParaRPr lang="en-US" altLang="zh-TW" sz="2400" dirty="0"/>
        </a:p>
      </dgm:t>
    </dgm:pt>
    <dgm:pt modelId="{77F8A6FD-40F4-4BEE-9E51-482B4702CA52}" type="parTrans" cxnId="{3499C276-40C7-46FA-9F14-D6CCDEA21845}">
      <dgm:prSet/>
      <dgm:spPr/>
      <dgm:t>
        <a:bodyPr/>
        <a:lstStyle/>
        <a:p>
          <a:endParaRPr lang="zh-TW" altLang="en-US" sz="2000"/>
        </a:p>
      </dgm:t>
    </dgm:pt>
    <dgm:pt modelId="{C84E06C1-7086-4096-9642-1999A7A177C0}" type="sibTrans" cxnId="{3499C276-40C7-46FA-9F14-D6CCDEA21845}">
      <dgm:prSet/>
      <dgm:spPr/>
      <dgm:t>
        <a:bodyPr/>
        <a:lstStyle/>
        <a:p>
          <a:endParaRPr lang="zh-TW" altLang="en-US" sz="2000"/>
        </a:p>
      </dgm:t>
    </dgm:pt>
    <dgm:pt modelId="{A079968B-ACB8-4FCD-9C80-F5F83346F0E4}">
      <dgm:prSet custT="1"/>
      <dgm:spPr/>
      <dgm:t>
        <a:bodyPr/>
        <a:lstStyle/>
        <a:p>
          <a:r>
            <a:rPr lang="zh-TW" altLang="en-US" sz="2400" dirty="0"/>
            <a:t>總綱</a:t>
          </a:r>
          <a:endParaRPr lang="en-US" altLang="zh-TW" sz="2400" dirty="0"/>
        </a:p>
      </dgm:t>
    </dgm:pt>
    <dgm:pt modelId="{3716009C-E9E2-47B7-9AF8-BFE1720C6CCB}" type="parTrans" cxnId="{48018118-47BB-4745-BF0C-1809C9B3B0CD}">
      <dgm:prSet/>
      <dgm:spPr/>
      <dgm:t>
        <a:bodyPr/>
        <a:lstStyle/>
        <a:p>
          <a:endParaRPr lang="zh-TW" altLang="en-US" sz="2000"/>
        </a:p>
      </dgm:t>
    </dgm:pt>
    <dgm:pt modelId="{0AB828F6-78F6-4502-9DB8-C14E214D797C}" type="sibTrans" cxnId="{48018118-47BB-4745-BF0C-1809C9B3B0CD}">
      <dgm:prSet/>
      <dgm:spPr/>
      <dgm:t>
        <a:bodyPr/>
        <a:lstStyle/>
        <a:p>
          <a:endParaRPr lang="zh-TW" altLang="en-US" sz="2000"/>
        </a:p>
      </dgm:t>
    </dgm:pt>
    <dgm:pt modelId="{11332A13-A796-4F2A-B8EE-9FCBFB9CC9A4}">
      <dgm:prSet custT="1"/>
      <dgm:spPr/>
      <dgm:t>
        <a:bodyPr/>
        <a:lstStyle/>
        <a:p>
          <a:r>
            <a:rPr lang="zh-TW" altLang="en-US" sz="2400" dirty="0"/>
            <a:t>實施規範</a:t>
          </a:r>
          <a:endParaRPr lang="en-US" altLang="zh-TW" sz="2400" dirty="0"/>
        </a:p>
      </dgm:t>
    </dgm:pt>
    <dgm:pt modelId="{F7C64F0F-140D-4857-8438-4B22ABC9C620}" type="parTrans" cxnId="{9141F12F-0217-4091-B03F-A5640348D3E1}">
      <dgm:prSet/>
      <dgm:spPr/>
      <dgm:t>
        <a:bodyPr/>
        <a:lstStyle/>
        <a:p>
          <a:endParaRPr lang="zh-TW" altLang="en-US" sz="2000"/>
        </a:p>
      </dgm:t>
    </dgm:pt>
    <dgm:pt modelId="{13B82FE0-74D9-4029-846C-03826C81475B}" type="sibTrans" cxnId="{9141F12F-0217-4091-B03F-A5640348D3E1}">
      <dgm:prSet/>
      <dgm:spPr/>
      <dgm:t>
        <a:bodyPr/>
        <a:lstStyle/>
        <a:p>
          <a:endParaRPr lang="zh-TW" altLang="en-US" sz="2000"/>
        </a:p>
      </dgm:t>
    </dgm:pt>
    <dgm:pt modelId="{900D1C86-74C7-408D-8529-385E814D9E7A}">
      <dgm:prSet custT="1"/>
      <dgm:spPr/>
      <dgm:t>
        <a:bodyPr/>
        <a:lstStyle/>
        <a:p>
          <a:r>
            <a:rPr lang="zh-TW" altLang="en-US" sz="2400" dirty="0"/>
            <a:t>課程調整的實施</a:t>
          </a:r>
          <a:endParaRPr lang="en-US" altLang="zh-TW" sz="2400" dirty="0"/>
        </a:p>
      </dgm:t>
    </dgm:pt>
    <dgm:pt modelId="{01ABFFEB-9B2C-4D12-91CA-2ACA0B52CBAA}" type="parTrans" cxnId="{FCB29C70-D3D4-4E5C-B58F-DDE77809438E}">
      <dgm:prSet/>
      <dgm:spPr/>
      <dgm:t>
        <a:bodyPr/>
        <a:lstStyle/>
        <a:p>
          <a:endParaRPr lang="zh-TW" altLang="en-US" sz="2000"/>
        </a:p>
      </dgm:t>
    </dgm:pt>
    <dgm:pt modelId="{04DD155D-7440-4B30-A3B6-05ECBADB0ADB}" type="sibTrans" cxnId="{FCB29C70-D3D4-4E5C-B58F-DDE77809438E}">
      <dgm:prSet/>
      <dgm:spPr/>
      <dgm:t>
        <a:bodyPr/>
        <a:lstStyle/>
        <a:p>
          <a:endParaRPr lang="zh-TW" altLang="en-US" sz="2000"/>
        </a:p>
      </dgm:t>
    </dgm:pt>
    <dgm:pt modelId="{FDFB998D-4F15-4467-913A-E9D58A4244CD}">
      <dgm:prSet custT="1"/>
      <dgm:spPr/>
      <dgm:t>
        <a:bodyPr/>
        <a:lstStyle/>
        <a:p>
          <a:r>
            <a:rPr lang="zh-TW" altLang="en-US" sz="2400" dirty="0"/>
            <a:t>學校和班級層次</a:t>
          </a:r>
          <a:endParaRPr lang="en-US" altLang="zh-TW" sz="2400" dirty="0"/>
        </a:p>
      </dgm:t>
    </dgm:pt>
    <dgm:pt modelId="{9C989B6F-96D8-45E0-A117-9563BA1587A8}" type="parTrans" cxnId="{36F0EEB6-E5A2-4221-828C-BC5FA79D27C3}">
      <dgm:prSet/>
      <dgm:spPr/>
      <dgm:t>
        <a:bodyPr/>
        <a:lstStyle/>
        <a:p>
          <a:endParaRPr lang="zh-TW" altLang="en-US" sz="2000"/>
        </a:p>
      </dgm:t>
    </dgm:pt>
    <dgm:pt modelId="{1086835A-065D-47EE-B709-30C50C71308F}" type="sibTrans" cxnId="{36F0EEB6-E5A2-4221-828C-BC5FA79D27C3}">
      <dgm:prSet/>
      <dgm:spPr/>
      <dgm:t>
        <a:bodyPr/>
        <a:lstStyle/>
        <a:p>
          <a:endParaRPr lang="zh-TW" altLang="en-US" sz="2000"/>
        </a:p>
      </dgm:t>
    </dgm:pt>
    <dgm:pt modelId="{2632DAD4-5D96-44C5-B944-9BE0A5EECDBF}">
      <dgm:prSet custT="1"/>
      <dgm:spPr/>
      <dgm:t>
        <a:bodyPr/>
        <a:lstStyle/>
        <a:p>
          <a:r>
            <a:rPr lang="zh-TW" altLang="en-US" sz="2400" dirty="0"/>
            <a:t>領域課程調整</a:t>
          </a:r>
          <a:endParaRPr lang="en-US" altLang="zh-TW" sz="2400" dirty="0"/>
        </a:p>
      </dgm:t>
    </dgm:pt>
    <dgm:pt modelId="{4AAAAE58-34C4-4FE7-B815-E9CB5A6981B0}" type="parTrans" cxnId="{3B139230-0A2C-43E4-8E9A-910FB15D483E}">
      <dgm:prSet/>
      <dgm:spPr/>
      <dgm:t>
        <a:bodyPr/>
        <a:lstStyle/>
        <a:p>
          <a:endParaRPr lang="zh-TW" altLang="en-US" sz="2000"/>
        </a:p>
      </dgm:t>
    </dgm:pt>
    <dgm:pt modelId="{53D6EC46-09B8-4BD6-A9D1-623424D4A48C}" type="sibTrans" cxnId="{3B139230-0A2C-43E4-8E9A-910FB15D483E}">
      <dgm:prSet/>
      <dgm:spPr/>
      <dgm:t>
        <a:bodyPr/>
        <a:lstStyle/>
        <a:p>
          <a:endParaRPr lang="zh-TW" altLang="en-US" sz="2000"/>
        </a:p>
      </dgm:t>
    </dgm:pt>
    <dgm:pt modelId="{91D6B65D-5AA3-4781-B4B6-BD7C38C5AC95}" type="pres">
      <dgm:prSet presAssocID="{22A01F03-A749-4092-82E5-53D1A6F6A5C1}" presName="linear" presStyleCnt="0">
        <dgm:presLayoutVars>
          <dgm:dir/>
          <dgm:animLvl val="lvl"/>
          <dgm:resizeHandles val="exact"/>
        </dgm:presLayoutVars>
      </dgm:prSet>
      <dgm:spPr/>
      <dgm:t>
        <a:bodyPr/>
        <a:lstStyle/>
        <a:p>
          <a:endParaRPr lang="zh-TW" altLang="en-US"/>
        </a:p>
      </dgm:t>
    </dgm:pt>
    <dgm:pt modelId="{030F7579-A980-4704-B739-1AA127046C74}" type="pres">
      <dgm:prSet presAssocID="{A3925E77-0C57-48C2-A099-6F4BB7F5AF74}" presName="parentLin" presStyleCnt="0"/>
      <dgm:spPr/>
    </dgm:pt>
    <dgm:pt modelId="{0E740AE3-DBB9-4104-9292-7BEB953CBD0E}" type="pres">
      <dgm:prSet presAssocID="{A3925E77-0C57-48C2-A099-6F4BB7F5AF74}" presName="parentLeftMargin" presStyleLbl="node1" presStyleIdx="0" presStyleCnt="3"/>
      <dgm:spPr/>
      <dgm:t>
        <a:bodyPr/>
        <a:lstStyle/>
        <a:p>
          <a:endParaRPr lang="zh-TW" altLang="en-US"/>
        </a:p>
      </dgm:t>
    </dgm:pt>
    <dgm:pt modelId="{91A1ECB0-AE5B-4546-8D37-002DDA9AC118}" type="pres">
      <dgm:prSet presAssocID="{A3925E77-0C57-48C2-A099-6F4BB7F5AF74}" presName="parentText" presStyleLbl="node1" presStyleIdx="0" presStyleCnt="3">
        <dgm:presLayoutVars>
          <dgm:chMax val="0"/>
          <dgm:bulletEnabled val="1"/>
        </dgm:presLayoutVars>
      </dgm:prSet>
      <dgm:spPr/>
      <dgm:t>
        <a:bodyPr/>
        <a:lstStyle/>
        <a:p>
          <a:endParaRPr lang="zh-TW" altLang="en-US"/>
        </a:p>
      </dgm:t>
    </dgm:pt>
    <dgm:pt modelId="{8482BE59-9187-4D6E-9A12-933F48382665}" type="pres">
      <dgm:prSet presAssocID="{A3925E77-0C57-48C2-A099-6F4BB7F5AF74}" presName="negativeSpace" presStyleCnt="0"/>
      <dgm:spPr/>
    </dgm:pt>
    <dgm:pt modelId="{AE3B7C84-91E9-4CF6-8BB3-D50D25FAD87D}" type="pres">
      <dgm:prSet presAssocID="{A3925E77-0C57-48C2-A099-6F4BB7F5AF74}" presName="childText" presStyleLbl="conFgAcc1" presStyleIdx="0" presStyleCnt="3">
        <dgm:presLayoutVars>
          <dgm:bulletEnabled val="1"/>
        </dgm:presLayoutVars>
      </dgm:prSet>
      <dgm:spPr/>
      <dgm:t>
        <a:bodyPr/>
        <a:lstStyle/>
        <a:p>
          <a:endParaRPr lang="zh-TW" altLang="en-US"/>
        </a:p>
      </dgm:t>
    </dgm:pt>
    <dgm:pt modelId="{882E647E-B650-4401-9F1C-1C757C47D99C}" type="pres">
      <dgm:prSet presAssocID="{B101B178-C83E-46A8-A033-01368112131E}" presName="spaceBetweenRectangles" presStyleCnt="0"/>
      <dgm:spPr/>
    </dgm:pt>
    <dgm:pt modelId="{27FBA59E-8E2B-43B0-BEAE-A48BBAE99BB5}" type="pres">
      <dgm:prSet presAssocID="{49472EC7-1836-4658-9897-AEC497E19321}" presName="parentLin" presStyleCnt="0"/>
      <dgm:spPr/>
    </dgm:pt>
    <dgm:pt modelId="{CEF8EFF6-557A-4FFA-B009-EAC04602BD72}" type="pres">
      <dgm:prSet presAssocID="{49472EC7-1836-4658-9897-AEC497E19321}" presName="parentLeftMargin" presStyleLbl="node1" presStyleIdx="0" presStyleCnt="3"/>
      <dgm:spPr/>
      <dgm:t>
        <a:bodyPr/>
        <a:lstStyle/>
        <a:p>
          <a:endParaRPr lang="zh-TW" altLang="en-US"/>
        </a:p>
      </dgm:t>
    </dgm:pt>
    <dgm:pt modelId="{2286CCF2-414A-4CDE-83CD-1CB6E2BC2A51}" type="pres">
      <dgm:prSet presAssocID="{49472EC7-1836-4658-9897-AEC497E19321}" presName="parentText" presStyleLbl="node1" presStyleIdx="1" presStyleCnt="3">
        <dgm:presLayoutVars>
          <dgm:chMax val="0"/>
          <dgm:bulletEnabled val="1"/>
        </dgm:presLayoutVars>
      </dgm:prSet>
      <dgm:spPr/>
      <dgm:t>
        <a:bodyPr/>
        <a:lstStyle/>
        <a:p>
          <a:endParaRPr lang="zh-TW" altLang="en-US"/>
        </a:p>
      </dgm:t>
    </dgm:pt>
    <dgm:pt modelId="{63AC1AE7-AB82-4C94-AA47-95ABEAAE3C48}" type="pres">
      <dgm:prSet presAssocID="{49472EC7-1836-4658-9897-AEC497E19321}" presName="negativeSpace" presStyleCnt="0"/>
      <dgm:spPr/>
    </dgm:pt>
    <dgm:pt modelId="{F9DC1EEA-70F4-4EB4-8579-F41A617310EC}" type="pres">
      <dgm:prSet presAssocID="{49472EC7-1836-4658-9897-AEC497E19321}" presName="childText" presStyleLbl="conFgAcc1" presStyleIdx="1" presStyleCnt="3">
        <dgm:presLayoutVars>
          <dgm:bulletEnabled val="1"/>
        </dgm:presLayoutVars>
      </dgm:prSet>
      <dgm:spPr/>
      <dgm:t>
        <a:bodyPr/>
        <a:lstStyle/>
        <a:p>
          <a:endParaRPr lang="zh-TW" altLang="en-US"/>
        </a:p>
      </dgm:t>
    </dgm:pt>
    <dgm:pt modelId="{DA5DDD4C-38C5-41BA-BD2B-8E9754511868}" type="pres">
      <dgm:prSet presAssocID="{8780E1DE-4F29-4508-A1CD-48ABAA8A78A0}" presName="spaceBetweenRectangles" presStyleCnt="0"/>
      <dgm:spPr/>
    </dgm:pt>
    <dgm:pt modelId="{0805F4D8-53D2-40BC-B6D5-8F6E75B61816}" type="pres">
      <dgm:prSet presAssocID="{900D1C86-74C7-408D-8529-385E814D9E7A}" presName="parentLin" presStyleCnt="0"/>
      <dgm:spPr/>
    </dgm:pt>
    <dgm:pt modelId="{0E8A58A1-921B-4065-8B40-FC49C903DC0D}" type="pres">
      <dgm:prSet presAssocID="{900D1C86-74C7-408D-8529-385E814D9E7A}" presName="parentLeftMargin" presStyleLbl="node1" presStyleIdx="1" presStyleCnt="3"/>
      <dgm:spPr/>
      <dgm:t>
        <a:bodyPr/>
        <a:lstStyle/>
        <a:p>
          <a:endParaRPr lang="zh-TW" altLang="en-US"/>
        </a:p>
      </dgm:t>
    </dgm:pt>
    <dgm:pt modelId="{516C93CF-1AF6-443B-A620-AF1CF191E007}" type="pres">
      <dgm:prSet presAssocID="{900D1C86-74C7-408D-8529-385E814D9E7A}" presName="parentText" presStyleLbl="node1" presStyleIdx="2" presStyleCnt="3">
        <dgm:presLayoutVars>
          <dgm:chMax val="0"/>
          <dgm:bulletEnabled val="1"/>
        </dgm:presLayoutVars>
      </dgm:prSet>
      <dgm:spPr/>
      <dgm:t>
        <a:bodyPr/>
        <a:lstStyle/>
        <a:p>
          <a:endParaRPr lang="zh-TW" altLang="en-US"/>
        </a:p>
      </dgm:t>
    </dgm:pt>
    <dgm:pt modelId="{8EC7F263-507B-491B-92A6-305170927388}" type="pres">
      <dgm:prSet presAssocID="{900D1C86-74C7-408D-8529-385E814D9E7A}" presName="negativeSpace" presStyleCnt="0"/>
      <dgm:spPr/>
    </dgm:pt>
    <dgm:pt modelId="{27BC579F-B5F4-45C7-815A-E3BD9D0DA6D3}" type="pres">
      <dgm:prSet presAssocID="{900D1C86-74C7-408D-8529-385E814D9E7A}" presName="childText" presStyleLbl="conFgAcc1" presStyleIdx="2" presStyleCnt="3">
        <dgm:presLayoutVars>
          <dgm:bulletEnabled val="1"/>
        </dgm:presLayoutVars>
      </dgm:prSet>
      <dgm:spPr/>
      <dgm:t>
        <a:bodyPr/>
        <a:lstStyle/>
        <a:p>
          <a:endParaRPr lang="zh-TW" altLang="en-US"/>
        </a:p>
      </dgm:t>
    </dgm:pt>
  </dgm:ptLst>
  <dgm:cxnLst>
    <dgm:cxn modelId="{6EDBE9CF-BBF3-41EF-94A9-3ABEC70F5B2D}" type="presOf" srcId="{A3925E77-0C57-48C2-A099-6F4BB7F5AF74}" destId="{91A1ECB0-AE5B-4546-8D37-002DDA9AC118}" srcOrd="1" destOrd="0" presId="urn:microsoft.com/office/officeart/2005/8/layout/list1"/>
    <dgm:cxn modelId="{81E479EE-EDF2-4818-A539-BC6C1B797B2C}" srcId="{A3925E77-0C57-48C2-A099-6F4BB7F5AF74}" destId="{F60E0993-2AFA-4CDA-B6D1-B015FAA6E366}" srcOrd="0" destOrd="0" parTransId="{64E8D78A-8126-4D55-A79C-F21CFE7B3512}" sibTransId="{44BA7F0E-92B0-4B60-A88C-0A5F316D13FC}"/>
    <dgm:cxn modelId="{36F0EEB6-E5A2-4221-828C-BC5FA79D27C3}" srcId="{900D1C86-74C7-408D-8529-385E814D9E7A}" destId="{FDFB998D-4F15-4467-913A-E9D58A4244CD}" srcOrd="0" destOrd="0" parTransId="{9C989B6F-96D8-45E0-A117-9563BA1587A8}" sibTransId="{1086835A-065D-47EE-B709-30C50C71308F}"/>
    <dgm:cxn modelId="{A85E0E1E-C6ED-49BF-B2CE-C477E584802E}" type="presOf" srcId="{900D1C86-74C7-408D-8529-385E814D9E7A}" destId="{516C93CF-1AF6-443B-A620-AF1CF191E007}" srcOrd="1" destOrd="0" presId="urn:microsoft.com/office/officeart/2005/8/layout/list1"/>
    <dgm:cxn modelId="{7FB85395-E02E-42CD-9C85-4F51E57B6D11}" type="presOf" srcId="{11332A13-A796-4F2A-B8EE-9FCBFB9CC9A4}" destId="{F9DC1EEA-70F4-4EB4-8579-F41A617310EC}" srcOrd="0" destOrd="2" presId="urn:microsoft.com/office/officeart/2005/8/layout/list1"/>
    <dgm:cxn modelId="{274DDEF5-EF43-44B6-AFE0-B67D669F2C3D}" srcId="{A3925E77-0C57-48C2-A099-6F4BB7F5AF74}" destId="{82A6BAE1-82CC-4849-BED6-D0BB44314D09}" srcOrd="1" destOrd="0" parTransId="{75EB9ACF-5951-45A5-9281-EEF6E883B866}" sibTransId="{DF554C0E-826F-4E0E-9A05-AFCF3E36393D}"/>
    <dgm:cxn modelId="{BE96A6F0-EC56-416D-ADA1-472745D95FCF}" type="presOf" srcId="{6A20DF80-4657-4780-B19D-4C44976B8280}" destId="{F9DC1EEA-70F4-4EB4-8579-F41A617310EC}" srcOrd="0" destOrd="0" presId="urn:microsoft.com/office/officeart/2005/8/layout/list1"/>
    <dgm:cxn modelId="{83EA37FF-CD98-49CA-9823-D4DDD1BA933C}" srcId="{22A01F03-A749-4092-82E5-53D1A6F6A5C1}" destId="{A3925E77-0C57-48C2-A099-6F4BB7F5AF74}" srcOrd="0" destOrd="0" parTransId="{948F1142-BFD7-456B-9270-F361ED1A979F}" sibTransId="{B101B178-C83E-46A8-A033-01368112131E}"/>
    <dgm:cxn modelId="{F4C38534-1B47-44CB-A51C-9823065F6042}" type="presOf" srcId="{FDFB998D-4F15-4467-913A-E9D58A4244CD}" destId="{27BC579F-B5F4-45C7-815A-E3BD9D0DA6D3}" srcOrd="0" destOrd="0" presId="urn:microsoft.com/office/officeart/2005/8/layout/list1"/>
    <dgm:cxn modelId="{4F568C77-7090-4FAB-9D5D-9CD591EE2DBF}" type="presOf" srcId="{82A6BAE1-82CC-4849-BED6-D0BB44314D09}" destId="{AE3B7C84-91E9-4CF6-8BB3-D50D25FAD87D}" srcOrd="0" destOrd="1" presId="urn:microsoft.com/office/officeart/2005/8/layout/list1"/>
    <dgm:cxn modelId="{04923D87-C5D5-4AD4-A095-7DA7586AEE77}" type="presOf" srcId="{A3925E77-0C57-48C2-A099-6F4BB7F5AF74}" destId="{0E740AE3-DBB9-4104-9292-7BEB953CBD0E}" srcOrd="0" destOrd="0" presId="urn:microsoft.com/office/officeart/2005/8/layout/list1"/>
    <dgm:cxn modelId="{FCB29C70-D3D4-4E5C-B58F-DDE77809438E}" srcId="{22A01F03-A749-4092-82E5-53D1A6F6A5C1}" destId="{900D1C86-74C7-408D-8529-385E814D9E7A}" srcOrd="2" destOrd="0" parTransId="{01ABFFEB-9B2C-4D12-91CA-2ACA0B52CBAA}" sibTransId="{04DD155D-7440-4B30-A3B6-05ECBADB0ADB}"/>
    <dgm:cxn modelId="{3951BF08-DD3A-4B9F-BCC9-821A43A0A2FB}" type="presOf" srcId="{900D1C86-74C7-408D-8529-385E814D9E7A}" destId="{0E8A58A1-921B-4065-8B40-FC49C903DC0D}" srcOrd="0" destOrd="0" presId="urn:microsoft.com/office/officeart/2005/8/layout/list1"/>
    <dgm:cxn modelId="{92E49E3D-18A1-43E5-A549-77AD3E992CDD}" type="presOf" srcId="{22A01F03-A749-4092-82E5-53D1A6F6A5C1}" destId="{91D6B65D-5AA3-4781-B4B6-BD7C38C5AC95}" srcOrd="0" destOrd="0" presId="urn:microsoft.com/office/officeart/2005/8/layout/list1"/>
    <dgm:cxn modelId="{5FAA4C4A-2E92-4F8B-A66E-11AB2F07340B}" type="presOf" srcId="{A079968B-ACB8-4FCD-9C80-F5F83346F0E4}" destId="{F9DC1EEA-70F4-4EB4-8579-F41A617310EC}" srcOrd="0" destOrd="1" presId="urn:microsoft.com/office/officeart/2005/8/layout/list1"/>
    <dgm:cxn modelId="{878BB7A7-7967-4CC9-99B0-87659E5F7FC1}" type="presOf" srcId="{F60E0993-2AFA-4CDA-B6D1-B015FAA6E366}" destId="{AE3B7C84-91E9-4CF6-8BB3-D50D25FAD87D}" srcOrd="0" destOrd="0" presId="urn:microsoft.com/office/officeart/2005/8/layout/list1"/>
    <dgm:cxn modelId="{3B139230-0A2C-43E4-8E9A-910FB15D483E}" srcId="{900D1C86-74C7-408D-8529-385E814D9E7A}" destId="{2632DAD4-5D96-44C5-B944-9BE0A5EECDBF}" srcOrd="1" destOrd="0" parTransId="{4AAAAE58-34C4-4FE7-B815-E9CB5A6981B0}" sibTransId="{53D6EC46-09B8-4BD6-A9D1-623424D4A48C}"/>
    <dgm:cxn modelId="{FF04823A-7BF3-4D59-B6B5-D1F709E54F0E}" type="presOf" srcId="{49472EC7-1836-4658-9897-AEC497E19321}" destId="{2286CCF2-414A-4CDE-83CD-1CB6E2BC2A51}" srcOrd="1" destOrd="0" presId="urn:microsoft.com/office/officeart/2005/8/layout/list1"/>
    <dgm:cxn modelId="{48018118-47BB-4745-BF0C-1809C9B3B0CD}" srcId="{49472EC7-1836-4658-9897-AEC497E19321}" destId="{A079968B-ACB8-4FCD-9C80-F5F83346F0E4}" srcOrd="1" destOrd="0" parTransId="{3716009C-E9E2-47B7-9AF8-BFE1720C6CCB}" sibTransId="{0AB828F6-78F6-4502-9DB8-C14E214D797C}"/>
    <dgm:cxn modelId="{61D2FEA8-2580-4482-96F0-3555EDD10D98}" type="presOf" srcId="{49472EC7-1836-4658-9897-AEC497E19321}" destId="{CEF8EFF6-557A-4FFA-B009-EAC04602BD72}" srcOrd="0" destOrd="0" presId="urn:microsoft.com/office/officeart/2005/8/layout/list1"/>
    <dgm:cxn modelId="{A53E8AD7-5E31-427D-AE7F-F21C53A0794F}" type="presOf" srcId="{2632DAD4-5D96-44C5-B944-9BE0A5EECDBF}" destId="{27BC579F-B5F4-45C7-815A-E3BD9D0DA6D3}" srcOrd="0" destOrd="1" presId="urn:microsoft.com/office/officeart/2005/8/layout/list1"/>
    <dgm:cxn modelId="{9141F12F-0217-4091-B03F-A5640348D3E1}" srcId="{49472EC7-1836-4658-9897-AEC497E19321}" destId="{11332A13-A796-4F2A-B8EE-9FCBFB9CC9A4}" srcOrd="2" destOrd="0" parTransId="{F7C64F0F-140D-4857-8438-4B22ABC9C620}" sibTransId="{13B82FE0-74D9-4029-846C-03826C81475B}"/>
    <dgm:cxn modelId="{3499C276-40C7-46FA-9F14-D6CCDEA21845}" srcId="{49472EC7-1836-4658-9897-AEC497E19321}" destId="{6A20DF80-4657-4780-B19D-4C44976B8280}" srcOrd="0" destOrd="0" parTransId="{77F8A6FD-40F4-4BEE-9E51-482B4702CA52}" sibTransId="{C84E06C1-7086-4096-9642-1999A7A177C0}"/>
    <dgm:cxn modelId="{A1F477C6-D8C9-4ADF-8090-0D50504023A0}" srcId="{22A01F03-A749-4092-82E5-53D1A6F6A5C1}" destId="{49472EC7-1836-4658-9897-AEC497E19321}" srcOrd="1" destOrd="0" parTransId="{6DF322E5-BF45-462F-97E9-003523C6BAAE}" sibTransId="{8780E1DE-4F29-4508-A1CD-48ABAA8A78A0}"/>
    <dgm:cxn modelId="{344A9548-DA03-4E96-BFEB-5C3A822D1406}" type="presParOf" srcId="{91D6B65D-5AA3-4781-B4B6-BD7C38C5AC95}" destId="{030F7579-A980-4704-B739-1AA127046C74}" srcOrd="0" destOrd="0" presId="urn:microsoft.com/office/officeart/2005/8/layout/list1"/>
    <dgm:cxn modelId="{91AA3B2F-E005-40D1-A21C-1EAE71D33467}" type="presParOf" srcId="{030F7579-A980-4704-B739-1AA127046C74}" destId="{0E740AE3-DBB9-4104-9292-7BEB953CBD0E}" srcOrd="0" destOrd="0" presId="urn:microsoft.com/office/officeart/2005/8/layout/list1"/>
    <dgm:cxn modelId="{6485D032-AB95-47CC-B8DA-E07C21ECCF60}" type="presParOf" srcId="{030F7579-A980-4704-B739-1AA127046C74}" destId="{91A1ECB0-AE5B-4546-8D37-002DDA9AC118}" srcOrd="1" destOrd="0" presId="urn:microsoft.com/office/officeart/2005/8/layout/list1"/>
    <dgm:cxn modelId="{86142BBE-AD2D-422B-A748-F471C0471A82}" type="presParOf" srcId="{91D6B65D-5AA3-4781-B4B6-BD7C38C5AC95}" destId="{8482BE59-9187-4D6E-9A12-933F48382665}" srcOrd="1" destOrd="0" presId="urn:microsoft.com/office/officeart/2005/8/layout/list1"/>
    <dgm:cxn modelId="{01F2F589-CBD3-41AD-A9BA-CEFD8A8E0BDE}" type="presParOf" srcId="{91D6B65D-5AA3-4781-B4B6-BD7C38C5AC95}" destId="{AE3B7C84-91E9-4CF6-8BB3-D50D25FAD87D}" srcOrd="2" destOrd="0" presId="urn:microsoft.com/office/officeart/2005/8/layout/list1"/>
    <dgm:cxn modelId="{69C16C6E-6AE2-47DC-BDB0-F4DF05498386}" type="presParOf" srcId="{91D6B65D-5AA3-4781-B4B6-BD7C38C5AC95}" destId="{882E647E-B650-4401-9F1C-1C757C47D99C}" srcOrd="3" destOrd="0" presId="urn:microsoft.com/office/officeart/2005/8/layout/list1"/>
    <dgm:cxn modelId="{9ABEA64E-EEA8-4F23-842A-1F01096A2E33}" type="presParOf" srcId="{91D6B65D-5AA3-4781-B4B6-BD7C38C5AC95}" destId="{27FBA59E-8E2B-43B0-BEAE-A48BBAE99BB5}" srcOrd="4" destOrd="0" presId="urn:microsoft.com/office/officeart/2005/8/layout/list1"/>
    <dgm:cxn modelId="{ACA1513E-8A5A-40D4-A812-CCD858FAC347}" type="presParOf" srcId="{27FBA59E-8E2B-43B0-BEAE-A48BBAE99BB5}" destId="{CEF8EFF6-557A-4FFA-B009-EAC04602BD72}" srcOrd="0" destOrd="0" presId="urn:microsoft.com/office/officeart/2005/8/layout/list1"/>
    <dgm:cxn modelId="{0AE47A5F-6ACB-42A9-BE93-A92369698C68}" type="presParOf" srcId="{27FBA59E-8E2B-43B0-BEAE-A48BBAE99BB5}" destId="{2286CCF2-414A-4CDE-83CD-1CB6E2BC2A51}" srcOrd="1" destOrd="0" presId="urn:microsoft.com/office/officeart/2005/8/layout/list1"/>
    <dgm:cxn modelId="{BE6BACA7-5D4B-43A2-B09C-EF3CBA66D517}" type="presParOf" srcId="{91D6B65D-5AA3-4781-B4B6-BD7C38C5AC95}" destId="{63AC1AE7-AB82-4C94-AA47-95ABEAAE3C48}" srcOrd="5" destOrd="0" presId="urn:microsoft.com/office/officeart/2005/8/layout/list1"/>
    <dgm:cxn modelId="{DA5ACF6B-4D1D-4148-9425-8E4FA5B88DBB}" type="presParOf" srcId="{91D6B65D-5AA3-4781-B4B6-BD7C38C5AC95}" destId="{F9DC1EEA-70F4-4EB4-8579-F41A617310EC}" srcOrd="6" destOrd="0" presId="urn:microsoft.com/office/officeart/2005/8/layout/list1"/>
    <dgm:cxn modelId="{B9233068-94A4-4F8C-A34E-DF4D0DB2F9E3}" type="presParOf" srcId="{91D6B65D-5AA3-4781-B4B6-BD7C38C5AC95}" destId="{DA5DDD4C-38C5-41BA-BD2B-8E9754511868}" srcOrd="7" destOrd="0" presId="urn:microsoft.com/office/officeart/2005/8/layout/list1"/>
    <dgm:cxn modelId="{D1700D96-A5ED-431B-B142-CFBD476AB1CE}" type="presParOf" srcId="{91D6B65D-5AA3-4781-B4B6-BD7C38C5AC95}" destId="{0805F4D8-53D2-40BC-B6D5-8F6E75B61816}" srcOrd="8" destOrd="0" presId="urn:microsoft.com/office/officeart/2005/8/layout/list1"/>
    <dgm:cxn modelId="{F90942FD-EF79-44E4-B5C2-3CE5637979BE}" type="presParOf" srcId="{0805F4D8-53D2-40BC-B6D5-8F6E75B61816}" destId="{0E8A58A1-921B-4065-8B40-FC49C903DC0D}" srcOrd="0" destOrd="0" presId="urn:microsoft.com/office/officeart/2005/8/layout/list1"/>
    <dgm:cxn modelId="{15BBECA9-5F5A-472B-A277-5784E6050F70}" type="presParOf" srcId="{0805F4D8-53D2-40BC-B6D5-8F6E75B61816}" destId="{516C93CF-1AF6-443B-A620-AF1CF191E007}" srcOrd="1" destOrd="0" presId="urn:microsoft.com/office/officeart/2005/8/layout/list1"/>
    <dgm:cxn modelId="{B476AA31-A9EF-4687-8AB3-706E1981A3E0}" type="presParOf" srcId="{91D6B65D-5AA3-4781-B4B6-BD7C38C5AC95}" destId="{8EC7F263-507B-491B-92A6-305170927388}" srcOrd="9" destOrd="0" presId="urn:microsoft.com/office/officeart/2005/8/layout/list1"/>
    <dgm:cxn modelId="{C4EBAF47-536C-4446-B316-C56AD0BB9BA3}" type="presParOf" srcId="{91D6B65D-5AA3-4781-B4B6-BD7C38C5AC95}" destId="{27BC579F-B5F4-45C7-815A-E3BD9D0DA6D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E3BAD-04DB-44A0-85C5-4AC98A3D13CF}" type="doc">
      <dgm:prSet loTypeId="urn:microsoft.com/office/officeart/2005/8/layout/radial6" loCatId="relationship" qsTypeId="urn:microsoft.com/office/officeart/2005/8/quickstyle/3d1" qsCatId="3D" csTypeId="urn:microsoft.com/office/officeart/2005/8/colors/colorful5" csCatId="colorful" phldr="1"/>
      <dgm:spPr/>
      <dgm:t>
        <a:bodyPr/>
        <a:lstStyle/>
        <a:p>
          <a:endParaRPr lang="zh-TW" altLang="en-US"/>
        </a:p>
      </dgm:t>
    </dgm:pt>
    <dgm:pt modelId="{ACFACBC7-92FC-43DA-8677-C4D0EC633071}">
      <dgm:prSet phldrT="[文字]" custT="1"/>
      <dgm:spPr/>
      <dgm:t>
        <a:bodyPr/>
        <a:lstStyle/>
        <a:p>
          <a:r>
            <a:rPr lang="zh-TW" altLang="en-US" sz="3000" dirty="0">
              <a:solidFill>
                <a:schemeClr val="tx1"/>
              </a:solidFill>
            </a:rPr>
            <a:t>課程</a:t>
          </a:r>
          <a:r>
            <a:rPr lang="en-US" altLang="zh-TW" sz="3000" dirty="0">
              <a:solidFill>
                <a:schemeClr val="tx1"/>
              </a:solidFill>
            </a:rPr>
            <a:t/>
          </a:r>
          <a:br>
            <a:rPr lang="en-US" altLang="zh-TW" sz="3000" dirty="0">
              <a:solidFill>
                <a:schemeClr val="tx1"/>
              </a:solidFill>
            </a:rPr>
          </a:br>
          <a:r>
            <a:rPr lang="zh-TW" altLang="en-US" sz="3000" dirty="0">
              <a:solidFill>
                <a:schemeClr val="tx1"/>
              </a:solidFill>
            </a:rPr>
            <a:t>調整</a:t>
          </a:r>
        </a:p>
      </dgm:t>
    </dgm:pt>
    <dgm:pt modelId="{63CEBB53-3F84-4B81-8602-CD789DCBFA21}" type="parTrans" cxnId="{3477F891-AB38-4FEA-BAC7-7124A3443D83}">
      <dgm:prSet/>
      <dgm:spPr/>
      <dgm:t>
        <a:bodyPr/>
        <a:lstStyle/>
        <a:p>
          <a:endParaRPr lang="zh-TW" altLang="en-US" sz="2400">
            <a:solidFill>
              <a:schemeClr val="tx1"/>
            </a:solidFill>
          </a:endParaRPr>
        </a:p>
      </dgm:t>
    </dgm:pt>
    <dgm:pt modelId="{03A0422F-E2A0-43AC-8063-2F9220CE65F1}" type="sibTrans" cxnId="{3477F891-AB38-4FEA-BAC7-7124A3443D83}">
      <dgm:prSet/>
      <dgm:spPr/>
      <dgm:t>
        <a:bodyPr/>
        <a:lstStyle/>
        <a:p>
          <a:endParaRPr lang="zh-TW" altLang="en-US" sz="2400">
            <a:solidFill>
              <a:schemeClr val="tx1"/>
            </a:solidFill>
          </a:endParaRPr>
        </a:p>
      </dgm:t>
    </dgm:pt>
    <dgm:pt modelId="{B047CCF4-1CA8-4FF9-BA9D-0FD4631F8FB5}">
      <dgm:prSet phldrT="[文字]" custT="1"/>
      <dgm:spPr/>
      <dgm:t>
        <a:bodyPr/>
        <a:lstStyle/>
        <a:p>
          <a:r>
            <a:rPr lang="zh-TW" altLang="en-US" sz="3200">
              <a:solidFill>
                <a:schemeClr val="tx1"/>
              </a:solidFill>
            </a:rPr>
            <a:t>內容</a:t>
          </a:r>
          <a:endParaRPr lang="zh-TW" altLang="en-US" sz="3200" dirty="0">
            <a:solidFill>
              <a:schemeClr val="tx1"/>
            </a:solidFill>
          </a:endParaRPr>
        </a:p>
      </dgm:t>
    </dgm:pt>
    <dgm:pt modelId="{142F23D6-DB35-4257-A3B5-24B2AEECD4F2}" type="parTrans" cxnId="{403E4CBB-D49F-40E9-AA7F-80AD15E1E46C}">
      <dgm:prSet/>
      <dgm:spPr/>
      <dgm:t>
        <a:bodyPr/>
        <a:lstStyle/>
        <a:p>
          <a:endParaRPr lang="zh-TW" altLang="en-US" sz="2400">
            <a:solidFill>
              <a:schemeClr val="tx1"/>
            </a:solidFill>
          </a:endParaRPr>
        </a:p>
      </dgm:t>
    </dgm:pt>
    <dgm:pt modelId="{9AA13C6D-1353-4E8D-A5CD-C1695C4750DF}" type="sibTrans" cxnId="{403E4CBB-D49F-40E9-AA7F-80AD15E1E46C}">
      <dgm:prSet/>
      <dgm:spPr/>
      <dgm:t>
        <a:bodyPr/>
        <a:lstStyle/>
        <a:p>
          <a:endParaRPr lang="zh-TW" altLang="en-US" sz="2400">
            <a:solidFill>
              <a:schemeClr val="tx1"/>
            </a:solidFill>
          </a:endParaRPr>
        </a:p>
      </dgm:t>
    </dgm:pt>
    <dgm:pt modelId="{5E52E44A-9AB8-46CC-80B9-930A239F2486}">
      <dgm:prSet phldrT="[文字]" custT="1"/>
      <dgm:spPr/>
      <dgm:t>
        <a:bodyPr/>
        <a:lstStyle/>
        <a:p>
          <a:r>
            <a:rPr lang="zh-TW" altLang="en-US" sz="3200">
              <a:solidFill>
                <a:schemeClr val="tx1"/>
              </a:solidFill>
            </a:rPr>
            <a:t>歷程</a:t>
          </a:r>
          <a:endParaRPr lang="zh-TW" altLang="en-US" sz="3200" dirty="0">
            <a:solidFill>
              <a:schemeClr val="tx1"/>
            </a:solidFill>
          </a:endParaRPr>
        </a:p>
      </dgm:t>
    </dgm:pt>
    <dgm:pt modelId="{9CA5BF99-1A43-4BFE-92F1-9D11350107AD}" type="parTrans" cxnId="{D2576DDE-5C4F-4E15-B76C-103FCF8B9180}">
      <dgm:prSet/>
      <dgm:spPr/>
      <dgm:t>
        <a:bodyPr/>
        <a:lstStyle/>
        <a:p>
          <a:endParaRPr lang="zh-TW" altLang="en-US" sz="2400">
            <a:solidFill>
              <a:schemeClr val="tx1"/>
            </a:solidFill>
          </a:endParaRPr>
        </a:p>
      </dgm:t>
    </dgm:pt>
    <dgm:pt modelId="{43023899-1CDE-4840-A3A7-910A09484285}" type="sibTrans" cxnId="{D2576DDE-5C4F-4E15-B76C-103FCF8B9180}">
      <dgm:prSet/>
      <dgm:spPr/>
      <dgm:t>
        <a:bodyPr/>
        <a:lstStyle/>
        <a:p>
          <a:endParaRPr lang="zh-TW" altLang="en-US" sz="2400">
            <a:solidFill>
              <a:schemeClr val="tx1"/>
            </a:solidFill>
          </a:endParaRPr>
        </a:p>
      </dgm:t>
    </dgm:pt>
    <dgm:pt modelId="{1803DD57-216C-4F6E-A68B-99E7AE26BE91}">
      <dgm:prSet phldrT="[文字]" custT="1"/>
      <dgm:spPr/>
      <dgm:t>
        <a:bodyPr/>
        <a:lstStyle/>
        <a:p>
          <a:r>
            <a:rPr lang="zh-TW" altLang="en-US" sz="3200">
              <a:solidFill>
                <a:schemeClr val="tx1"/>
              </a:solidFill>
            </a:rPr>
            <a:t>環境</a:t>
          </a:r>
          <a:endParaRPr lang="zh-TW" altLang="en-US" sz="3200" dirty="0">
            <a:solidFill>
              <a:schemeClr val="tx1"/>
            </a:solidFill>
          </a:endParaRPr>
        </a:p>
      </dgm:t>
    </dgm:pt>
    <dgm:pt modelId="{EC5C77A5-885D-4217-A760-B926C2AC69B3}" type="parTrans" cxnId="{A20870D0-C601-4768-A4BC-825B49A0568D}">
      <dgm:prSet/>
      <dgm:spPr/>
      <dgm:t>
        <a:bodyPr/>
        <a:lstStyle/>
        <a:p>
          <a:endParaRPr lang="zh-TW" altLang="en-US" sz="2400">
            <a:solidFill>
              <a:schemeClr val="tx1"/>
            </a:solidFill>
          </a:endParaRPr>
        </a:p>
      </dgm:t>
    </dgm:pt>
    <dgm:pt modelId="{48AB8D18-8A26-4F66-A860-C1F779B70A9D}" type="sibTrans" cxnId="{A20870D0-C601-4768-A4BC-825B49A0568D}">
      <dgm:prSet/>
      <dgm:spPr/>
      <dgm:t>
        <a:bodyPr/>
        <a:lstStyle/>
        <a:p>
          <a:endParaRPr lang="zh-TW" altLang="en-US" sz="2400">
            <a:solidFill>
              <a:schemeClr val="tx1"/>
            </a:solidFill>
          </a:endParaRPr>
        </a:p>
      </dgm:t>
    </dgm:pt>
    <dgm:pt modelId="{8D9D3110-6BBB-4D80-8C5C-6DC346C0D258}">
      <dgm:prSet phldrT="[文字]" custT="1"/>
      <dgm:spPr/>
      <dgm:t>
        <a:bodyPr/>
        <a:lstStyle/>
        <a:p>
          <a:r>
            <a:rPr lang="zh-TW" altLang="en-US" sz="3200">
              <a:solidFill>
                <a:schemeClr val="tx1"/>
              </a:solidFill>
            </a:rPr>
            <a:t>評量</a:t>
          </a:r>
          <a:endParaRPr lang="zh-TW" altLang="en-US" sz="3200" dirty="0">
            <a:solidFill>
              <a:schemeClr val="tx1"/>
            </a:solidFill>
          </a:endParaRPr>
        </a:p>
      </dgm:t>
    </dgm:pt>
    <dgm:pt modelId="{86E98A48-17CB-4F71-A164-14D88EB6931F}" type="parTrans" cxnId="{2FAFC2F9-7420-4A44-9645-6A2115576B1D}">
      <dgm:prSet/>
      <dgm:spPr/>
      <dgm:t>
        <a:bodyPr/>
        <a:lstStyle/>
        <a:p>
          <a:endParaRPr lang="zh-TW" altLang="en-US" sz="2400">
            <a:solidFill>
              <a:schemeClr val="tx1"/>
            </a:solidFill>
          </a:endParaRPr>
        </a:p>
      </dgm:t>
    </dgm:pt>
    <dgm:pt modelId="{A9ED2ABC-2475-4C04-B1B5-5B8CF3D1D145}" type="sibTrans" cxnId="{2FAFC2F9-7420-4A44-9645-6A2115576B1D}">
      <dgm:prSet/>
      <dgm:spPr/>
      <dgm:t>
        <a:bodyPr/>
        <a:lstStyle/>
        <a:p>
          <a:endParaRPr lang="zh-TW" altLang="en-US" sz="2400">
            <a:solidFill>
              <a:schemeClr val="tx1"/>
            </a:solidFill>
          </a:endParaRPr>
        </a:p>
      </dgm:t>
    </dgm:pt>
    <dgm:pt modelId="{431044BC-95DD-4105-BDCE-8564AC275410}" type="pres">
      <dgm:prSet presAssocID="{977E3BAD-04DB-44A0-85C5-4AC98A3D13CF}" presName="Name0" presStyleCnt="0">
        <dgm:presLayoutVars>
          <dgm:chMax val="1"/>
          <dgm:dir/>
          <dgm:animLvl val="ctr"/>
          <dgm:resizeHandles val="exact"/>
        </dgm:presLayoutVars>
      </dgm:prSet>
      <dgm:spPr/>
      <dgm:t>
        <a:bodyPr/>
        <a:lstStyle/>
        <a:p>
          <a:endParaRPr lang="zh-TW" altLang="en-US"/>
        </a:p>
      </dgm:t>
    </dgm:pt>
    <dgm:pt modelId="{B0009922-63CB-483A-AE4A-18BE4FF4B8AA}" type="pres">
      <dgm:prSet presAssocID="{ACFACBC7-92FC-43DA-8677-C4D0EC633071}" presName="centerShape" presStyleLbl="node0" presStyleIdx="0" presStyleCnt="1"/>
      <dgm:spPr/>
      <dgm:t>
        <a:bodyPr/>
        <a:lstStyle/>
        <a:p>
          <a:endParaRPr lang="zh-TW" altLang="en-US"/>
        </a:p>
      </dgm:t>
    </dgm:pt>
    <dgm:pt modelId="{BD9AF798-FCF7-485E-A34E-06A760EE2AB8}" type="pres">
      <dgm:prSet presAssocID="{B047CCF4-1CA8-4FF9-BA9D-0FD4631F8FB5}" presName="node" presStyleLbl="node1" presStyleIdx="0" presStyleCnt="4">
        <dgm:presLayoutVars>
          <dgm:bulletEnabled val="1"/>
        </dgm:presLayoutVars>
      </dgm:prSet>
      <dgm:spPr/>
      <dgm:t>
        <a:bodyPr/>
        <a:lstStyle/>
        <a:p>
          <a:endParaRPr lang="zh-TW" altLang="en-US"/>
        </a:p>
      </dgm:t>
    </dgm:pt>
    <dgm:pt modelId="{613C9BE3-388A-4DE5-9B6B-552A0B2ECA22}" type="pres">
      <dgm:prSet presAssocID="{B047CCF4-1CA8-4FF9-BA9D-0FD4631F8FB5}" presName="dummy" presStyleCnt="0"/>
      <dgm:spPr/>
    </dgm:pt>
    <dgm:pt modelId="{4CDF3FDA-0773-4EDB-B731-01372EF27CAA}" type="pres">
      <dgm:prSet presAssocID="{9AA13C6D-1353-4E8D-A5CD-C1695C4750DF}" presName="sibTrans" presStyleLbl="sibTrans2D1" presStyleIdx="0" presStyleCnt="4"/>
      <dgm:spPr/>
      <dgm:t>
        <a:bodyPr/>
        <a:lstStyle/>
        <a:p>
          <a:endParaRPr lang="zh-TW" altLang="en-US"/>
        </a:p>
      </dgm:t>
    </dgm:pt>
    <dgm:pt modelId="{FA366B1B-7F8E-4CC8-B15F-12ED700E409A}" type="pres">
      <dgm:prSet presAssocID="{5E52E44A-9AB8-46CC-80B9-930A239F2486}" presName="node" presStyleLbl="node1" presStyleIdx="1" presStyleCnt="4">
        <dgm:presLayoutVars>
          <dgm:bulletEnabled val="1"/>
        </dgm:presLayoutVars>
      </dgm:prSet>
      <dgm:spPr/>
      <dgm:t>
        <a:bodyPr/>
        <a:lstStyle/>
        <a:p>
          <a:endParaRPr lang="zh-TW" altLang="en-US"/>
        </a:p>
      </dgm:t>
    </dgm:pt>
    <dgm:pt modelId="{3E045A87-B164-4E32-B0DF-3473326E5052}" type="pres">
      <dgm:prSet presAssocID="{5E52E44A-9AB8-46CC-80B9-930A239F2486}" presName="dummy" presStyleCnt="0"/>
      <dgm:spPr/>
    </dgm:pt>
    <dgm:pt modelId="{C1047DF8-131E-4F34-A4BD-039F39D8D21A}" type="pres">
      <dgm:prSet presAssocID="{43023899-1CDE-4840-A3A7-910A09484285}" presName="sibTrans" presStyleLbl="sibTrans2D1" presStyleIdx="1" presStyleCnt="4"/>
      <dgm:spPr/>
      <dgm:t>
        <a:bodyPr/>
        <a:lstStyle/>
        <a:p>
          <a:endParaRPr lang="zh-TW" altLang="en-US"/>
        </a:p>
      </dgm:t>
    </dgm:pt>
    <dgm:pt modelId="{36C65349-E6BA-4BF7-9B12-0C45837E810F}" type="pres">
      <dgm:prSet presAssocID="{1803DD57-216C-4F6E-A68B-99E7AE26BE91}" presName="node" presStyleLbl="node1" presStyleIdx="2" presStyleCnt="4">
        <dgm:presLayoutVars>
          <dgm:bulletEnabled val="1"/>
        </dgm:presLayoutVars>
      </dgm:prSet>
      <dgm:spPr/>
      <dgm:t>
        <a:bodyPr/>
        <a:lstStyle/>
        <a:p>
          <a:endParaRPr lang="zh-TW" altLang="en-US"/>
        </a:p>
      </dgm:t>
    </dgm:pt>
    <dgm:pt modelId="{2E606766-031D-4071-A7E2-A5A55808FF5D}" type="pres">
      <dgm:prSet presAssocID="{1803DD57-216C-4F6E-A68B-99E7AE26BE91}" presName="dummy" presStyleCnt="0"/>
      <dgm:spPr/>
    </dgm:pt>
    <dgm:pt modelId="{79A9809E-9A27-4DC4-AD10-F03179FE4E8B}" type="pres">
      <dgm:prSet presAssocID="{48AB8D18-8A26-4F66-A860-C1F779B70A9D}" presName="sibTrans" presStyleLbl="sibTrans2D1" presStyleIdx="2" presStyleCnt="4"/>
      <dgm:spPr/>
      <dgm:t>
        <a:bodyPr/>
        <a:lstStyle/>
        <a:p>
          <a:endParaRPr lang="zh-TW" altLang="en-US"/>
        </a:p>
      </dgm:t>
    </dgm:pt>
    <dgm:pt modelId="{CFA34F87-8243-4AE7-A595-A7EB5EDE93DE}" type="pres">
      <dgm:prSet presAssocID="{8D9D3110-6BBB-4D80-8C5C-6DC346C0D258}" presName="node" presStyleLbl="node1" presStyleIdx="3" presStyleCnt="4">
        <dgm:presLayoutVars>
          <dgm:bulletEnabled val="1"/>
        </dgm:presLayoutVars>
      </dgm:prSet>
      <dgm:spPr/>
      <dgm:t>
        <a:bodyPr/>
        <a:lstStyle/>
        <a:p>
          <a:endParaRPr lang="zh-TW" altLang="en-US"/>
        </a:p>
      </dgm:t>
    </dgm:pt>
    <dgm:pt modelId="{F5F25E99-DC88-497C-9A56-07D4508D5C4C}" type="pres">
      <dgm:prSet presAssocID="{8D9D3110-6BBB-4D80-8C5C-6DC346C0D258}" presName="dummy" presStyleCnt="0"/>
      <dgm:spPr/>
    </dgm:pt>
    <dgm:pt modelId="{5E15D446-2BD6-4252-8FB4-A36FB41E3011}" type="pres">
      <dgm:prSet presAssocID="{A9ED2ABC-2475-4C04-B1B5-5B8CF3D1D145}" presName="sibTrans" presStyleLbl="sibTrans2D1" presStyleIdx="3" presStyleCnt="4"/>
      <dgm:spPr/>
      <dgm:t>
        <a:bodyPr/>
        <a:lstStyle/>
        <a:p>
          <a:endParaRPr lang="zh-TW" altLang="en-US"/>
        </a:p>
      </dgm:t>
    </dgm:pt>
  </dgm:ptLst>
  <dgm:cxnLst>
    <dgm:cxn modelId="{403E4CBB-D49F-40E9-AA7F-80AD15E1E46C}" srcId="{ACFACBC7-92FC-43DA-8677-C4D0EC633071}" destId="{B047CCF4-1CA8-4FF9-BA9D-0FD4631F8FB5}" srcOrd="0" destOrd="0" parTransId="{142F23D6-DB35-4257-A3B5-24B2AEECD4F2}" sibTransId="{9AA13C6D-1353-4E8D-A5CD-C1695C4750DF}"/>
    <dgm:cxn modelId="{03929AEA-A48E-4BCC-85DF-D78BBA7864C2}" type="presOf" srcId="{48AB8D18-8A26-4F66-A860-C1F779B70A9D}" destId="{79A9809E-9A27-4DC4-AD10-F03179FE4E8B}" srcOrd="0" destOrd="0" presId="urn:microsoft.com/office/officeart/2005/8/layout/radial6"/>
    <dgm:cxn modelId="{D2576DDE-5C4F-4E15-B76C-103FCF8B9180}" srcId="{ACFACBC7-92FC-43DA-8677-C4D0EC633071}" destId="{5E52E44A-9AB8-46CC-80B9-930A239F2486}" srcOrd="1" destOrd="0" parTransId="{9CA5BF99-1A43-4BFE-92F1-9D11350107AD}" sibTransId="{43023899-1CDE-4840-A3A7-910A09484285}"/>
    <dgm:cxn modelId="{B88B3E73-3D09-4CF8-AB56-B0A3D56BD5B1}" type="presOf" srcId="{977E3BAD-04DB-44A0-85C5-4AC98A3D13CF}" destId="{431044BC-95DD-4105-BDCE-8564AC275410}" srcOrd="0" destOrd="0" presId="urn:microsoft.com/office/officeart/2005/8/layout/radial6"/>
    <dgm:cxn modelId="{0CB6F1A1-2AE4-46F8-8FFE-EB8193E075D1}" type="presOf" srcId="{9AA13C6D-1353-4E8D-A5CD-C1695C4750DF}" destId="{4CDF3FDA-0773-4EDB-B731-01372EF27CAA}" srcOrd="0" destOrd="0" presId="urn:microsoft.com/office/officeart/2005/8/layout/radial6"/>
    <dgm:cxn modelId="{3477F891-AB38-4FEA-BAC7-7124A3443D83}" srcId="{977E3BAD-04DB-44A0-85C5-4AC98A3D13CF}" destId="{ACFACBC7-92FC-43DA-8677-C4D0EC633071}" srcOrd="0" destOrd="0" parTransId="{63CEBB53-3F84-4B81-8602-CD789DCBFA21}" sibTransId="{03A0422F-E2A0-43AC-8063-2F9220CE65F1}"/>
    <dgm:cxn modelId="{66D2D8A7-F63F-4520-B468-9CFF905DE551}" type="presOf" srcId="{A9ED2ABC-2475-4C04-B1B5-5B8CF3D1D145}" destId="{5E15D446-2BD6-4252-8FB4-A36FB41E3011}" srcOrd="0" destOrd="0" presId="urn:microsoft.com/office/officeart/2005/8/layout/radial6"/>
    <dgm:cxn modelId="{B55194B4-6414-4295-B91B-A9D97B37A9FF}" type="presOf" srcId="{ACFACBC7-92FC-43DA-8677-C4D0EC633071}" destId="{B0009922-63CB-483A-AE4A-18BE4FF4B8AA}" srcOrd="0" destOrd="0" presId="urn:microsoft.com/office/officeart/2005/8/layout/radial6"/>
    <dgm:cxn modelId="{7CC40E66-6998-420D-A689-DA882E0C286D}" type="presOf" srcId="{1803DD57-216C-4F6E-A68B-99E7AE26BE91}" destId="{36C65349-E6BA-4BF7-9B12-0C45837E810F}" srcOrd="0" destOrd="0" presId="urn:microsoft.com/office/officeart/2005/8/layout/radial6"/>
    <dgm:cxn modelId="{A42E5803-1C7A-4D17-ACB9-94D40E700F61}" type="presOf" srcId="{5E52E44A-9AB8-46CC-80B9-930A239F2486}" destId="{FA366B1B-7F8E-4CC8-B15F-12ED700E409A}" srcOrd="0" destOrd="0" presId="urn:microsoft.com/office/officeart/2005/8/layout/radial6"/>
    <dgm:cxn modelId="{2FAFC2F9-7420-4A44-9645-6A2115576B1D}" srcId="{ACFACBC7-92FC-43DA-8677-C4D0EC633071}" destId="{8D9D3110-6BBB-4D80-8C5C-6DC346C0D258}" srcOrd="3" destOrd="0" parTransId="{86E98A48-17CB-4F71-A164-14D88EB6931F}" sibTransId="{A9ED2ABC-2475-4C04-B1B5-5B8CF3D1D145}"/>
    <dgm:cxn modelId="{68F4A302-279E-4347-83FD-1FFF144B3B0D}" type="presOf" srcId="{8D9D3110-6BBB-4D80-8C5C-6DC346C0D258}" destId="{CFA34F87-8243-4AE7-A595-A7EB5EDE93DE}" srcOrd="0" destOrd="0" presId="urn:microsoft.com/office/officeart/2005/8/layout/radial6"/>
    <dgm:cxn modelId="{A20870D0-C601-4768-A4BC-825B49A0568D}" srcId="{ACFACBC7-92FC-43DA-8677-C4D0EC633071}" destId="{1803DD57-216C-4F6E-A68B-99E7AE26BE91}" srcOrd="2" destOrd="0" parTransId="{EC5C77A5-885D-4217-A760-B926C2AC69B3}" sibTransId="{48AB8D18-8A26-4F66-A860-C1F779B70A9D}"/>
    <dgm:cxn modelId="{58833716-A974-4418-B837-CD1C3075917A}" type="presOf" srcId="{43023899-1CDE-4840-A3A7-910A09484285}" destId="{C1047DF8-131E-4F34-A4BD-039F39D8D21A}" srcOrd="0" destOrd="0" presId="urn:microsoft.com/office/officeart/2005/8/layout/radial6"/>
    <dgm:cxn modelId="{A305361B-A044-4236-9A35-67A35E35AE33}" type="presOf" srcId="{B047CCF4-1CA8-4FF9-BA9D-0FD4631F8FB5}" destId="{BD9AF798-FCF7-485E-A34E-06A760EE2AB8}" srcOrd="0" destOrd="0" presId="urn:microsoft.com/office/officeart/2005/8/layout/radial6"/>
    <dgm:cxn modelId="{986A7576-B2A1-43E1-BAB4-F9EE147AAE6B}" type="presParOf" srcId="{431044BC-95DD-4105-BDCE-8564AC275410}" destId="{B0009922-63CB-483A-AE4A-18BE4FF4B8AA}" srcOrd="0" destOrd="0" presId="urn:microsoft.com/office/officeart/2005/8/layout/radial6"/>
    <dgm:cxn modelId="{03B7D637-A1A0-4ED5-983F-5415CE8BD99F}" type="presParOf" srcId="{431044BC-95DD-4105-BDCE-8564AC275410}" destId="{BD9AF798-FCF7-485E-A34E-06A760EE2AB8}" srcOrd="1" destOrd="0" presId="urn:microsoft.com/office/officeart/2005/8/layout/radial6"/>
    <dgm:cxn modelId="{4508E60E-59C1-4FAD-8928-15360538945E}" type="presParOf" srcId="{431044BC-95DD-4105-BDCE-8564AC275410}" destId="{613C9BE3-388A-4DE5-9B6B-552A0B2ECA22}" srcOrd="2" destOrd="0" presId="urn:microsoft.com/office/officeart/2005/8/layout/radial6"/>
    <dgm:cxn modelId="{D0DBC104-D327-469A-BF7A-7B419181DB51}" type="presParOf" srcId="{431044BC-95DD-4105-BDCE-8564AC275410}" destId="{4CDF3FDA-0773-4EDB-B731-01372EF27CAA}" srcOrd="3" destOrd="0" presId="urn:microsoft.com/office/officeart/2005/8/layout/radial6"/>
    <dgm:cxn modelId="{8F7DC13D-C0D1-4FF7-B7AC-FD0B34CB4F7D}" type="presParOf" srcId="{431044BC-95DD-4105-BDCE-8564AC275410}" destId="{FA366B1B-7F8E-4CC8-B15F-12ED700E409A}" srcOrd="4" destOrd="0" presId="urn:microsoft.com/office/officeart/2005/8/layout/radial6"/>
    <dgm:cxn modelId="{056A04FF-641C-48A3-9152-31A4081EFC04}" type="presParOf" srcId="{431044BC-95DD-4105-BDCE-8564AC275410}" destId="{3E045A87-B164-4E32-B0DF-3473326E5052}" srcOrd="5" destOrd="0" presId="urn:microsoft.com/office/officeart/2005/8/layout/radial6"/>
    <dgm:cxn modelId="{BE251FCB-EC33-4BF8-BA8A-899F7AF38217}" type="presParOf" srcId="{431044BC-95DD-4105-BDCE-8564AC275410}" destId="{C1047DF8-131E-4F34-A4BD-039F39D8D21A}" srcOrd="6" destOrd="0" presId="urn:microsoft.com/office/officeart/2005/8/layout/radial6"/>
    <dgm:cxn modelId="{B4C6A592-764A-44AD-8A99-3042BEDA0434}" type="presParOf" srcId="{431044BC-95DD-4105-BDCE-8564AC275410}" destId="{36C65349-E6BA-4BF7-9B12-0C45837E810F}" srcOrd="7" destOrd="0" presId="urn:microsoft.com/office/officeart/2005/8/layout/radial6"/>
    <dgm:cxn modelId="{95DED891-4B05-4029-876B-FBB7C02A7A57}" type="presParOf" srcId="{431044BC-95DD-4105-BDCE-8564AC275410}" destId="{2E606766-031D-4071-A7E2-A5A55808FF5D}" srcOrd="8" destOrd="0" presId="urn:microsoft.com/office/officeart/2005/8/layout/radial6"/>
    <dgm:cxn modelId="{AB27F586-B47E-4519-8A86-41C68DB28329}" type="presParOf" srcId="{431044BC-95DD-4105-BDCE-8564AC275410}" destId="{79A9809E-9A27-4DC4-AD10-F03179FE4E8B}" srcOrd="9" destOrd="0" presId="urn:microsoft.com/office/officeart/2005/8/layout/radial6"/>
    <dgm:cxn modelId="{BD9D6092-7BD4-4CC8-B3B7-ED4953BA55F6}" type="presParOf" srcId="{431044BC-95DD-4105-BDCE-8564AC275410}" destId="{CFA34F87-8243-4AE7-A595-A7EB5EDE93DE}" srcOrd="10" destOrd="0" presId="urn:microsoft.com/office/officeart/2005/8/layout/radial6"/>
    <dgm:cxn modelId="{E155E92F-0791-4999-B058-4B1CE51EFE2E}" type="presParOf" srcId="{431044BC-95DD-4105-BDCE-8564AC275410}" destId="{F5F25E99-DC88-497C-9A56-07D4508D5C4C}" srcOrd="11" destOrd="0" presId="urn:microsoft.com/office/officeart/2005/8/layout/radial6"/>
    <dgm:cxn modelId="{B0F4002C-3BAB-4124-9485-0C3C0C6E2D65}" type="presParOf" srcId="{431044BC-95DD-4105-BDCE-8564AC275410}" destId="{5E15D446-2BD6-4252-8FB4-A36FB41E301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41CC21-1AE0-440B-81C2-BA597D8FE3CC}"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zh-TW" altLang="en-US"/>
        </a:p>
      </dgm:t>
    </dgm:pt>
    <dgm:pt modelId="{9B111B87-4F60-4D31-9C92-0C21CB00E533}">
      <dgm:prSet phldrT="[文字]" custT="1"/>
      <dgm:spPr/>
      <dgm:t>
        <a:bodyPr/>
        <a:lstStyle/>
        <a:p>
          <a:r>
            <a:rPr lang="zh-TW" altLang="en-US" sz="2800">
              <a:latin typeface="標楷體" pitchFamily="65" charset="-120"/>
              <a:ea typeface="標楷體" pitchFamily="65" charset="-120"/>
            </a:rPr>
            <a:t>特殊教育學生的</a:t>
          </a:r>
          <a:r>
            <a:rPr lang="en-US" altLang="zh-TW" sz="2800">
              <a:latin typeface="標楷體" pitchFamily="65" charset="-120"/>
              <a:ea typeface="標楷體" pitchFamily="65" charset="-120"/>
            </a:rPr>
            <a:t>IEP&amp;IGP</a:t>
          </a:r>
          <a:endParaRPr lang="zh-TW" altLang="en-US" sz="2800" dirty="0"/>
        </a:p>
      </dgm:t>
    </dgm:pt>
    <dgm:pt modelId="{588E259F-DD00-4AA0-9B30-F66290F86032}" type="parTrans" cxnId="{9B18C5FF-D9CA-4652-8A44-7373FDF2C889}">
      <dgm:prSet/>
      <dgm:spPr/>
      <dgm:t>
        <a:bodyPr/>
        <a:lstStyle/>
        <a:p>
          <a:endParaRPr lang="zh-TW" altLang="en-US" sz="2000"/>
        </a:p>
      </dgm:t>
    </dgm:pt>
    <dgm:pt modelId="{C28EFA9A-0C3C-4E22-B7BC-17ACB762936D}" type="sibTrans" cxnId="{9B18C5FF-D9CA-4652-8A44-7373FDF2C889}">
      <dgm:prSet/>
      <dgm:spPr/>
      <dgm:t>
        <a:bodyPr/>
        <a:lstStyle/>
        <a:p>
          <a:endParaRPr lang="zh-TW" altLang="en-US" sz="2000"/>
        </a:p>
      </dgm:t>
    </dgm:pt>
    <dgm:pt modelId="{E5B4A7BC-E867-45F9-A6D8-C35D977E9FB1}">
      <dgm:prSet custT="1"/>
      <dgm:spPr>
        <a:solidFill>
          <a:schemeClr val="tx2">
            <a:lumMod val="60000"/>
            <a:lumOff val="40000"/>
          </a:schemeClr>
        </a:solidFill>
      </dgm:spPr>
      <dgm:t>
        <a:bodyPr/>
        <a:lstStyle/>
        <a:p>
          <a:r>
            <a:rPr lang="zh-TW" altLang="en-US" sz="2800" dirty="0">
              <a:latin typeface="標楷體" pitchFamily="65" charset="-120"/>
              <a:ea typeface="標楷體" pitchFamily="65" charset="-120"/>
            </a:rPr>
            <a:t>學校的課程計畫</a:t>
          </a:r>
          <a:endParaRPr lang="en-US" altLang="zh-TW" sz="2800" dirty="0">
            <a:latin typeface="標楷體" pitchFamily="65" charset="-120"/>
            <a:ea typeface="標楷體" pitchFamily="65" charset="-120"/>
          </a:endParaRPr>
        </a:p>
      </dgm:t>
    </dgm:pt>
    <dgm:pt modelId="{85CF045D-7BAF-4904-B0A8-9566BCE32893}" type="parTrans" cxnId="{C4AC9E0A-FCF1-42A5-A1D2-97C5FDB18925}">
      <dgm:prSet/>
      <dgm:spPr/>
      <dgm:t>
        <a:bodyPr/>
        <a:lstStyle/>
        <a:p>
          <a:endParaRPr lang="zh-TW" altLang="en-US" sz="2000"/>
        </a:p>
      </dgm:t>
    </dgm:pt>
    <dgm:pt modelId="{BE697940-D8A0-49EA-9460-EAF61F3182B1}" type="sibTrans" cxnId="{C4AC9E0A-FCF1-42A5-A1D2-97C5FDB18925}">
      <dgm:prSet/>
      <dgm:spPr/>
      <dgm:t>
        <a:bodyPr/>
        <a:lstStyle/>
        <a:p>
          <a:endParaRPr lang="zh-TW" altLang="en-US" sz="2000"/>
        </a:p>
      </dgm:t>
    </dgm:pt>
    <dgm:pt modelId="{85A8AA71-C630-4F80-94F8-FAD1B412DDF1}">
      <dgm:prSet custT="1"/>
      <dgm:spPr>
        <a:solidFill>
          <a:schemeClr val="accent3">
            <a:lumMod val="75000"/>
          </a:schemeClr>
        </a:solidFill>
      </dgm:spPr>
      <dgm:t>
        <a:bodyPr/>
        <a:lstStyle/>
        <a:p>
          <a:r>
            <a:rPr lang="zh-TW" altLang="en-US" sz="2800" dirty="0">
              <a:latin typeface="標楷體" pitchFamily="65" charset="-120"/>
              <a:ea typeface="標楷體" pitchFamily="65" charset="-120"/>
            </a:rPr>
            <a:t>教科書或全年級或全校且全學期使用之自編教材</a:t>
          </a:r>
          <a:endParaRPr lang="en-US" altLang="zh-TW" sz="2800" dirty="0">
            <a:latin typeface="標楷體" pitchFamily="65" charset="-120"/>
            <a:ea typeface="標楷體" pitchFamily="65" charset="-120"/>
          </a:endParaRPr>
        </a:p>
      </dgm:t>
    </dgm:pt>
    <dgm:pt modelId="{BDB18A82-0C89-4A2E-80BF-68531AF169F3}" type="parTrans" cxnId="{074E40D3-70E1-4EA9-99EE-BD5EF83C2253}">
      <dgm:prSet/>
      <dgm:spPr/>
      <dgm:t>
        <a:bodyPr/>
        <a:lstStyle/>
        <a:p>
          <a:endParaRPr lang="zh-TW" altLang="en-US" sz="2000"/>
        </a:p>
      </dgm:t>
    </dgm:pt>
    <dgm:pt modelId="{070F2339-63CF-4398-99BD-F8E7B83F7936}" type="sibTrans" cxnId="{074E40D3-70E1-4EA9-99EE-BD5EF83C2253}">
      <dgm:prSet/>
      <dgm:spPr/>
      <dgm:t>
        <a:bodyPr/>
        <a:lstStyle/>
        <a:p>
          <a:endParaRPr lang="zh-TW" altLang="en-US" sz="2000"/>
        </a:p>
      </dgm:t>
    </dgm:pt>
    <dgm:pt modelId="{731BED80-0CFC-4FF6-850E-E33C742015EC}">
      <dgm:prSet custT="1"/>
      <dgm:spPr/>
      <dgm:t>
        <a:bodyPr/>
        <a:lstStyle/>
        <a:p>
          <a:r>
            <a:rPr lang="zh-TW" altLang="en-US" sz="2400" dirty="0">
              <a:latin typeface="標楷體" pitchFamily="65" charset="-120"/>
              <a:ea typeface="標楷體" pitchFamily="65" charset="-120"/>
            </a:rPr>
            <a:t>一校一課程計畫</a:t>
          </a:r>
          <a:endParaRPr lang="en-US" altLang="zh-TW" sz="2400" dirty="0">
            <a:latin typeface="標楷體" pitchFamily="65" charset="-120"/>
            <a:ea typeface="標楷體" pitchFamily="65" charset="-120"/>
          </a:endParaRPr>
        </a:p>
      </dgm:t>
    </dgm:pt>
    <dgm:pt modelId="{32A3BF0A-485A-44F5-B08A-7CF570C5B2D3}" type="parTrans" cxnId="{F3FBA1F7-F2DE-46A5-8638-F1BEA1411F8A}">
      <dgm:prSet/>
      <dgm:spPr/>
      <dgm:t>
        <a:bodyPr/>
        <a:lstStyle/>
        <a:p>
          <a:endParaRPr lang="zh-TW" altLang="en-US" sz="2000"/>
        </a:p>
      </dgm:t>
    </dgm:pt>
    <dgm:pt modelId="{B59EF865-7FD6-4C7D-9B56-11A44B24BBFB}" type="sibTrans" cxnId="{F3FBA1F7-F2DE-46A5-8638-F1BEA1411F8A}">
      <dgm:prSet/>
      <dgm:spPr/>
      <dgm:t>
        <a:bodyPr/>
        <a:lstStyle/>
        <a:p>
          <a:endParaRPr lang="zh-TW" altLang="en-US" sz="2000"/>
        </a:p>
      </dgm:t>
    </dgm:pt>
    <dgm:pt modelId="{F989C419-385B-4B14-A1AF-99A7C14B8514}">
      <dgm:prSet custT="1"/>
      <dgm:spPr/>
      <dgm:t>
        <a:bodyPr/>
        <a:lstStyle/>
        <a:p>
          <a:r>
            <a:rPr lang="zh-TW" altLang="en-US" sz="2400" dirty="0">
              <a:latin typeface="標楷體" pitchFamily="65" charset="-120"/>
              <a:ea typeface="標楷體" pitchFamily="65" charset="-120"/>
            </a:rPr>
            <a:t>普特整合</a:t>
          </a:r>
          <a:endParaRPr lang="en-US" altLang="zh-TW" sz="2400" dirty="0">
            <a:latin typeface="標楷體" pitchFamily="65" charset="-120"/>
            <a:ea typeface="標楷體" pitchFamily="65" charset="-120"/>
          </a:endParaRPr>
        </a:p>
      </dgm:t>
    </dgm:pt>
    <dgm:pt modelId="{CB43A631-F12D-46EF-9EC9-D1C4F4629278}" type="parTrans" cxnId="{E5F15BCA-3E86-4982-B4EE-15188A87A5DF}">
      <dgm:prSet/>
      <dgm:spPr/>
      <dgm:t>
        <a:bodyPr/>
        <a:lstStyle/>
        <a:p>
          <a:endParaRPr lang="zh-TW" altLang="en-US" sz="2000"/>
        </a:p>
      </dgm:t>
    </dgm:pt>
    <dgm:pt modelId="{A0DD1F2E-B66C-40EE-BA23-53B248DF3820}" type="sibTrans" cxnId="{E5F15BCA-3E86-4982-B4EE-15188A87A5DF}">
      <dgm:prSet/>
      <dgm:spPr/>
      <dgm:t>
        <a:bodyPr/>
        <a:lstStyle/>
        <a:p>
          <a:endParaRPr lang="zh-TW" altLang="en-US" sz="2000"/>
        </a:p>
      </dgm:t>
    </dgm:pt>
    <dgm:pt modelId="{6970C653-B791-4415-9CFD-634F745C784C}">
      <dgm:prSet custT="1"/>
      <dgm:spPr/>
      <dgm:t>
        <a:bodyPr/>
        <a:lstStyle/>
        <a:p>
          <a:r>
            <a:rPr lang="zh-TW" altLang="en-US" sz="2400" dirty="0">
              <a:latin typeface="標楷體" pitchFamily="65" charset="-120"/>
              <a:ea typeface="標楷體" pitchFamily="65" charset="-120"/>
            </a:rPr>
            <a:t>跨學部整合</a:t>
          </a:r>
          <a:endParaRPr lang="en-US" altLang="zh-TW" sz="2400" dirty="0">
            <a:latin typeface="標楷體" pitchFamily="65" charset="-120"/>
            <a:ea typeface="標楷體" pitchFamily="65" charset="-120"/>
          </a:endParaRPr>
        </a:p>
      </dgm:t>
    </dgm:pt>
    <dgm:pt modelId="{512D1926-4AEC-4187-A8BA-F5C98FDCCB44}" type="parTrans" cxnId="{6133F932-4952-45F3-8130-8F6DDC6B12B6}">
      <dgm:prSet/>
      <dgm:spPr/>
      <dgm:t>
        <a:bodyPr/>
        <a:lstStyle/>
        <a:p>
          <a:endParaRPr lang="zh-TW" altLang="en-US" sz="2000"/>
        </a:p>
      </dgm:t>
    </dgm:pt>
    <dgm:pt modelId="{41A3E937-05E6-4433-B451-25EADEFDC238}" type="sibTrans" cxnId="{6133F932-4952-45F3-8130-8F6DDC6B12B6}">
      <dgm:prSet/>
      <dgm:spPr/>
      <dgm:t>
        <a:bodyPr/>
        <a:lstStyle/>
        <a:p>
          <a:endParaRPr lang="zh-TW" altLang="en-US" sz="2000"/>
        </a:p>
      </dgm:t>
    </dgm:pt>
    <dgm:pt modelId="{AD58BE1D-4768-4985-BD86-E595218E1923}" type="pres">
      <dgm:prSet presAssocID="{8441CC21-1AE0-440B-81C2-BA597D8FE3CC}" presName="linear" presStyleCnt="0">
        <dgm:presLayoutVars>
          <dgm:animLvl val="lvl"/>
          <dgm:resizeHandles val="exact"/>
        </dgm:presLayoutVars>
      </dgm:prSet>
      <dgm:spPr/>
      <dgm:t>
        <a:bodyPr/>
        <a:lstStyle/>
        <a:p>
          <a:endParaRPr lang="zh-TW" altLang="en-US"/>
        </a:p>
      </dgm:t>
    </dgm:pt>
    <dgm:pt modelId="{3BBCAD9D-6026-4772-AC9D-DFC4A48B7A1B}" type="pres">
      <dgm:prSet presAssocID="{9B111B87-4F60-4D31-9C92-0C21CB00E533}" presName="parentText" presStyleLbl="node1" presStyleIdx="0" presStyleCnt="3">
        <dgm:presLayoutVars>
          <dgm:chMax val="0"/>
          <dgm:bulletEnabled val="1"/>
        </dgm:presLayoutVars>
      </dgm:prSet>
      <dgm:spPr/>
      <dgm:t>
        <a:bodyPr/>
        <a:lstStyle/>
        <a:p>
          <a:endParaRPr lang="zh-TW" altLang="en-US"/>
        </a:p>
      </dgm:t>
    </dgm:pt>
    <dgm:pt modelId="{65A3A613-AF47-4651-8DD5-31038067CADC}" type="pres">
      <dgm:prSet presAssocID="{C28EFA9A-0C3C-4E22-B7BC-17ACB762936D}" presName="spacer" presStyleCnt="0"/>
      <dgm:spPr/>
    </dgm:pt>
    <dgm:pt modelId="{62D9903F-B0A4-4F28-BA30-F8043183176D}" type="pres">
      <dgm:prSet presAssocID="{E5B4A7BC-E867-45F9-A6D8-C35D977E9FB1}" presName="parentText" presStyleLbl="node1" presStyleIdx="1" presStyleCnt="3">
        <dgm:presLayoutVars>
          <dgm:chMax val="0"/>
          <dgm:bulletEnabled val="1"/>
        </dgm:presLayoutVars>
      </dgm:prSet>
      <dgm:spPr/>
      <dgm:t>
        <a:bodyPr/>
        <a:lstStyle/>
        <a:p>
          <a:endParaRPr lang="zh-TW" altLang="en-US"/>
        </a:p>
      </dgm:t>
    </dgm:pt>
    <dgm:pt modelId="{2650180D-924B-43BE-8A16-FAEDD559606D}" type="pres">
      <dgm:prSet presAssocID="{E5B4A7BC-E867-45F9-A6D8-C35D977E9FB1}" presName="childText" presStyleLbl="revTx" presStyleIdx="0" presStyleCnt="1">
        <dgm:presLayoutVars>
          <dgm:bulletEnabled val="1"/>
        </dgm:presLayoutVars>
      </dgm:prSet>
      <dgm:spPr/>
      <dgm:t>
        <a:bodyPr/>
        <a:lstStyle/>
        <a:p>
          <a:endParaRPr lang="zh-TW" altLang="en-US"/>
        </a:p>
      </dgm:t>
    </dgm:pt>
    <dgm:pt modelId="{A279F2BF-4F56-4736-9C32-D047A0A2CB6D}" type="pres">
      <dgm:prSet presAssocID="{85A8AA71-C630-4F80-94F8-FAD1B412DDF1}" presName="parentText" presStyleLbl="node1" presStyleIdx="2" presStyleCnt="3">
        <dgm:presLayoutVars>
          <dgm:chMax val="0"/>
          <dgm:bulletEnabled val="1"/>
        </dgm:presLayoutVars>
      </dgm:prSet>
      <dgm:spPr/>
      <dgm:t>
        <a:bodyPr/>
        <a:lstStyle/>
        <a:p>
          <a:endParaRPr lang="zh-TW" altLang="en-US"/>
        </a:p>
      </dgm:t>
    </dgm:pt>
  </dgm:ptLst>
  <dgm:cxnLst>
    <dgm:cxn modelId="{936E9C6C-F7FB-4655-9722-41F58975C7F6}" type="presOf" srcId="{6970C653-B791-4415-9CFD-634F745C784C}" destId="{2650180D-924B-43BE-8A16-FAEDD559606D}" srcOrd="0" destOrd="2" presId="urn:microsoft.com/office/officeart/2005/8/layout/vList2"/>
    <dgm:cxn modelId="{FC1301B1-7DFE-437D-8BD6-C199D2430D35}" type="presOf" srcId="{F989C419-385B-4B14-A1AF-99A7C14B8514}" destId="{2650180D-924B-43BE-8A16-FAEDD559606D}" srcOrd="0" destOrd="1" presId="urn:microsoft.com/office/officeart/2005/8/layout/vList2"/>
    <dgm:cxn modelId="{C89871A8-4493-4FE0-8A11-945E08C4FC0A}" type="presOf" srcId="{731BED80-0CFC-4FF6-850E-E33C742015EC}" destId="{2650180D-924B-43BE-8A16-FAEDD559606D}" srcOrd="0" destOrd="0" presId="urn:microsoft.com/office/officeart/2005/8/layout/vList2"/>
    <dgm:cxn modelId="{074E40D3-70E1-4EA9-99EE-BD5EF83C2253}" srcId="{8441CC21-1AE0-440B-81C2-BA597D8FE3CC}" destId="{85A8AA71-C630-4F80-94F8-FAD1B412DDF1}" srcOrd="2" destOrd="0" parTransId="{BDB18A82-0C89-4A2E-80BF-68531AF169F3}" sibTransId="{070F2339-63CF-4398-99BD-F8E7B83F7936}"/>
    <dgm:cxn modelId="{9B18C5FF-D9CA-4652-8A44-7373FDF2C889}" srcId="{8441CC21-1AE0-440B-81C2-BA597D8FE3CC}" destId="{9B111B87-4F60-4D31-9C92-0C21CB00E533}" srcOrd="0" destOrd="0" parTransId="{588E259F-DD00-4AA0-9B30-F66290F86032}" sibTransId="{C28EFA9A-0C3C-4E22-B7BC-17ACB762936D}"/>
    <dgm:cxn modelId="{E138EFB6-B13F-4CAE-89AF-5D0F4BEA82C8}" type="presOf" srcId="{9B111B87-4F60-4D31-9C92-0C21CB00E533}" destId="{3BBCAD9D-6026-4772-AC9D-DFC4A48B7A1B}" srcOrd="0" destOrd="0" presId="urn:microsoft.com/office/officeart/2005/8/layout/vList2"/>
    <dgm:cxn modelId="{C4AC9E0A-FCF1-42A5-A1D2-97C5FDB18925}" srcId="{8441CC21-1AE0-440B-81C2-BA597D8FE3CC}" destId="{E5B4A7BC-E867-45F9-A6D8-C35D977E9FB1}" srcOrd="1" destOrd="0" parTransId="{85CF045D-7BAF-4904-B0A8-9566BCE32893}" sibTransId="{BE697940-D8A0-49EA-9460-EAF61F3182B1}"/>
    <dgm:cxn modelId="{820C1250-8373-4D0C-8AF6-E680C623B980}" type="presOf" srcId="{85A8AA71-C630-4F80-94F8-FAD1B412DDF1}" destId="{A279F2BF-4F56-4736-9C32-D047A0A2CB6D}" srcOrd="0" destOrd="0" presId="urn:microsoft.com/office/officeart/2005/8/layout/vList2"/>
    <dgm:cxn modelId="{6133F932-4952-45F3-8130-8F6DDC6B12B6}" srcId="{E5B4A7BC-E867-45F9-A6D8-C35D977E9FB1}" destId="{6970C653-B791-4415-9CFD-634F745C784C}" srcOrd="2" destOrd="0" parTransId="{512D1926-4AEC-4187-A8BA-F5C98FDCCB44}" sibTransId="{41A3E937-05E6-4433-B451-25EADEFDC238}"/>
    <dgm:cxn modelId="{F3FBA1F7-F2DE-46A5-8638-F1BEA1411F8A}" srcId="{E5B4A7BC-E867-45F9-A6D8-C35D977E9FB1}" destId="{731BED80-0CFC-4FF6-850E-E33C742015EC}" srcOrd="0" destOrd="0" parTransId="{32A3BF0A-485A-44F5-B08A-7CF570C5B2D3}" sibTransId="{B59EF865-7FD6-4C7D-9B56-11A44B24BBFB}"/>
    <dgm:cxn modelId="{A603B4A8-0F36-468B-9DB1-3F6B6769AD3C}" type="presOf" srcId="{E5B4A7BC-E867-45F9-A6D8-C35D977E9FB1}" destId="{62D9903F-B0A4-4F28-BA30-F8043183176D}" srcOrd="0" destOrd="0" presId="urn:microsoft.com/office/officeart/2005/8/layout/vList2"/>
    <dgm:cxn modelId="{9989FA0C-7091-4A98-95DE-965C556900AC}" type="presOf" srcId="{8441CC21-1AE0-440B-81C2-BA597D8FE3CC}" destId="{AD58BE1D-4768-4985-BD86-E595218E1923}" srcOrd="0" destOrd="0" presId="urn:microsoft.com/office/officeart/2005/8/layout/vList2"/>
    <dgm:cxn modelId="{E5F15BCA-3E86-4982-B4EE-15188A87A5DF}" srcId="{E5B4A7BC-E867-45F9-A6D8-C35D977E9FB1}" destId="{F989C419-385B-4B14-A1AF-99A7C14B8514}" srcOrd="1" destOrd="0" parTransId="{CB43A631-F12D-46EF-9EC9-D1C4F4629278}" sibTransId="{A0DD1F2E-B66C-40EE-BA23-53B248DF3820}"/>
    <dgm:cxn modelId="{3F3764A7-655E-4276-BFCB-061650F80F4E}" type="presParOf" srcId="{AD58BE1D-4768-4985-BD86-E595218E1923}" destId="{3BBCAD9D-6026-4772-AC9D-DFC4A48B7A1B}" srcOrd="0" destOrd="0" presId="urn:microsoft.com/office/officeart/2005/8/layout/vList2"/>
    <dgm:cxn modelId="{5A9FCF6D-AE94-4F7F-A130-20FB4C84CD7E}" type="presParOf" srcId="{AD58BE1D-4768-4985-BD86-E595218E1923}" destId="{65A3A613-AF47-4651-8DD5-31038067CADC}" srcOrd="1" destOrd="0" presId="urn:microsoft.com/office/officeart/2005/8/layout/vList2"/>
    <dgm:cxn modelId="{E4F6BE9A-1D48-4CFC-8A01-E23E8E87056D}" type="presParOf" srcId="{AD58BE1D-4768-4985-BD86-E595218E1923}" destId="{62D9903F-B0A4-4F28-BA30-F8043183176D}" srcOrd="2" destOrd="0" presId="urn:microsoft.com/office/officeart/2005/8/layout/vList2"/>
    <dgm:cxn modelId="{3C4C1427-E21C-4283-9973-EE4554B939CE}" type="presParOf" srcId="{AD58BE1D-4768-4985-BD86-E595218E1923}" destId="{2650180D-924B-43BE-8A16-FAEDD559606D}" srcOrd="3" destOrd="0" presId="urn:microsoft.com/office/officeart/2005/8/layout/vList2"/>
    <dgm:cxn modelId="{DD3CC3B3-9683-4784-A025-FB4A60979BC3}" type="presParOf" srcId="{AD58BE1D-4768-4985-BD86-E595218E1923}" destId="{A279F2BF-4F56-4736-9C32-D047A0A2CB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4EBF53-1308-40FE-9C37-5174B423A4C3}"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zh-TW" altLang="en-US"/>
        </a:p>
      </dgm:t>
    </dgm:pt>
    <dgm:pt modelId="{5DDAEE6B-1A61-450B-91E2-56A42E449E9B}">
      <dgm:prSet phldrT="[文字]" custT="1"/>
      <dgm:spPr/>
      <dgm:t>
        <a:bodyPr/>
        <a:lstStyle/>
        <a:p>
          <a:r>
            <a:rPr lang="zh-TW" altLang="en-US" sz="3200" dirty="0">
              <a:latin typeface="標楷體" pitchFamily="65" charset="-120"/>
              <a:ea typeface="標楷體" pitchFamily="65" charset="-120"/>
            </a:rPr>
            <a:t>學習歷程</a:t>
          </a:r>
        </a:p>
      </dgm:t>
    </dgm:pt>
    <dgm:pt modelId="{9418FE57-CFE2-4F04-B898-6702A8707F68}" type="parTrans" cxnId="{812F2478-DEC6-4567-B7F2-4B4FBB9D4B33}">
      <dgm:prSet/>
      <dgm:spPr/>
      <dgm:t>
        <a:bodyPr/>
        <a:lstStyle/>
        <a:p>
          <a:endParaRPr lang="zh-TW" altLang="en-US" sz="3200"/>
        </a:p>
      </dgm:t>
    </dgm:pt>
    <dgm:pt modelId="{139FDA40-E745-4567-BE6B-97C74479DB5A}" type="sibTrans" cxnId="{812F2478-DEC6-4567-B7F2-4B4FBB9D4B33}">
      <dgm:prSet/>
      <dgm:spPr/>
      <dgm:t>
        <a:bodyPr/>
        <a:lstStyle/>
        <a:p>
          <a:endParaRPr lang="zh-TW" altLang="en-US" sz="3200"/>
        </a:p>
      </dgm:t>
    </dgm:pt>
    <dgm:pt modelId="{6B9A40E3-09EC-46C5-A5BB-6E12EFA84A65}">
      <dgm:prSet phldrT="[文字]" custT="1"/>
      <dgm:spPr/>
      <dgm:t>
        <a:bodyPr/>
        <a:lstStyle/>
        <a:p>
          <a:r>
            <a:rPr lang="zh-TW" altLang="en-US" sz="3200" dirty="0">
              <a:latin typeface="標楷體" pitchFamily="65" charset="-120"/>
              <a:ea typeface="標楷體" pitchFamily="65" charset="-120"/>
            </a:rPr>
            <a:t>學習評量</a:t>
          </a:r>
        </a:p>
      </dgm:t>
    </dgm:pt>
    <dgm:pt modelId="{1043EF23-8FE6-4E5E-A60C-940A3488C68A}" type="parTrans" cxnId="{2F5E91AF-88B2-4D8A-BB2E-37754D36707C}">
      <dgm:prSet/>
      <dgm:spPr/>
      <dgm:t>
        <a:bodyPr/>
        <a:lstStyle/>
        <a:p>
          <a:endParaRPr lang="zh-TW" altLang="en-US" sz="3200"/>
        </a:p>
      </dgm:t>
    </dgm:pt>
    <dgm:pt modelId="{93B69724-33A4-4B00-98A9-4C3E69A32ED8}" type="sibTrans" cxnId="{2F5E91AF-88B2-4D8A-BB2E-37754D36707C}">
      <dgm:prSet/>
      <dgm:spPr/>
      <dgm:t>
        <a:bodyPr/>
        <a:lstStyle/>
        <a:p>
          <a:endParaRPr lang="zh-TW" altLang="en-US" sz="3200"/>
        </a:p>
      </dgm:t>
    </dgm:pt>
    <dgm:pt modelId="{4CBDA811-6520-4EE5-99F2-292ACAE0BE97}">
      <dgm:prSet phldrT="[文字]" custT="1"/>
      <dgm:spPr/>
      <dgm:t>
        <a:bodyPr/>
        <a:lstStyle/>
        <a:p>
          <a:r>
            <a:rPr lang="zh-TW" altLang="en-US" sz="3200" dirty="0">
              <a:latin typeface="標楷體" pitchFamily="65" charset="-120"/>
              <a:ea typeface="標楷體" pitchFamily="65" charset="-120"/>
            </a:rPr>
            <a:t>學習環境</a:t>
          </a:r>
        </a:p>
      </dgm:t>
    </dgm:pt>
    <dgm:pt modelId="{E5B3CAF5-4106-43E2-8318-0773ECA551A8}" type="parTrans" cxnId="{811A17F8-806A-48AD-91B4-B2CE2724C374}">
      <dgm:prSet/>
      <dgm:spPr/>
      <dgm:t>
        <a:bodyPr/>
        <a:lstStyle/>
        <a:p>
          <a:endParaRPr lang="zh-TW" altLang="en-US" sz="3200"/>
        </a:p>
      </dgm:t>
    </dgm:pt>
    <dgm:pt modelId="{7220C1DE-E706-42F5-838B-3A24BEDFFFB9}" type="sibTrans" cxnId="{811A17F8-806A-48AD-91B4-B2CE2724C374}">
      <dgm:prSet/>
      <dgm:spPr/>
      <dgm:t>
        <a:bodyPr/>
        <a:lstStyle/>
        <a:p>
          <a:endParaRPr lang="zh-TW" altLang="en-US" sz="3200"/>
        </a:p>
      </dgm:t>
    </dgm:pt>
    <dgm:pt modelId="{ACB1F819-3B82-42D8-BCD9-8EB431B43058}">
      <dgm:prSet phldrT="[文字]" custT="1"/>
      <dgm:spPr/>
      <dgm:t>
        <a:bodyPr/>
        <a:lstStyle/>
        <a:p>
          <a:r>
            <a:rPr lang="zh-TW" altLang="en-US" sz="3200" dirty="0">
              <a:latin typeface="標楷體" pitchFamily="65" charset="-120"/>
              <a:ea typeface="標楷體" pitchFamily="65" charset="-120"/>
            </a:rPr>
            <a:t>學習內容</a:t>
          </a:r>
        </a:p>
      </dgm:t>
    </dgm:pt>
    <dgm:pt modelId="{20A8BE49-3D27-40B7-A7F2-CE5724FBD5CC}" type="parTrans" cxnId="{853DA707-5D1E-448B-97CF-A3B06C9A6931}">
      <dgm:prSet/>
      <dgm:spPr/>
      <dgm:t>
        <a:bodyPr/>
        <a:lstStyle/>
        <a:p>
          <a:endParaRPr lang="zh-TW" altLang="en-US"/>
        </a:p>
      </dgm:t>
    </dgm:pt>
    <dgm:pt modelId="{9C7EA78F-0C04-49AC-ADAD-BD4C5ED97CB2}" type="sibTrans" cxnId="{853DA707-5D1E-448B-97CF-A3B06C9A6931}">
      <dgm:prSet/>
      <dgm:spPr/>
      <dgm:t>
        <a:bodyPr/>
        <a:lstStyle/>
        <a:p>
          <a:endParaRPr lang="zh-TW" altLang="en-US"/>
        </a:p>
      </dgm:t>
    </dgm:pt>
    <dgm:pt modelId="{C214FC30-9317-4E26-94F2-BAF309702479}" type="pres">
      <dgm:prSet presAssocID="{CE4EBF53-1308-40FE-9C37-5174B423A4C3}" presName="cycle" presStyleCnt="0">
        <dgm:presLayoutVars>
          <dgm:dir/>
          <dgm:resizeHandles val="exact"/>
        </dgm:presLayoutVars>
      </dgm:prSet>
      <dgm:spPr/>
      <dgm:t>
        <a:bodyPr/>
        <a:lstStyle/>
        <a:p>
          <a:endParaRPr lang="zh-TW" altLang="en-US"/>
        </a:p>
      </dgm:t>
    </dgm:pt>
    <dgm:pt modelId="{2CD18723-00D3-4992-BA35-E29CBCE4BBC1}" type="pres">
      <dgm:prSet presAssocID="{ACB1F819-3B82-42D8-BCD9-8EB431B43058}" presName="node" presStyleLbl="node1" presStyleIdx="0" presStyleCnt="4" custScaleX="56318" custScaleY="94915">
        <dgm:presLayoutVars>
          <dgm:bulletEnabled val="1"/>
        </dgm:presLayoutVars>
      </dgm:prSet>
      <dgm:spPr/>
      <dgm:t>
        <a:bodyPr/>
        <a:lstStyle/>
        <a:p>
          <a:endParaRPr lang="zh-TW" altLang="en-US"/>
        </a:p>
      </dgm:t>
    </dgm:pt>
    <dgm:pt modelId="{E39948D6-D26E-4AA8-B8B3-F7F8C342D5C9}" type="pres">
      <dgm:prSet presAssocID="{ACB1F819-3B82-42D8-BCD9-8EB431B43058}" presName="spNode" presStyleCnt="0"/>
      <dgm:spPr/>
    </dgm:pt>
    <dgm:pt modelId="{82846282-D600-45A8-91CF-96D8317041D8}" type="pres">
      <dgm:prSet presAssocID="{9C7EA78F-0C04-49AC-ADAD-BD4C5ED97CB2}" presName="sibTrans" presStyleLbl="sibTrans1D1" presStyleIdx="0" presStyleCnt="4"/>
      <dgm:spPr/>
      <dgm:t>
        <a:bodyPr/>
        <a:lstStyle/>
        <a:p>
          <a:endParaRPr lang="zh-TW" altLang="en-US"/>
        </a:p>
      </dgm:t>
    </dgm:pt>
    <dgm:pt modelId="{7DE1DD12-2130-4A57-BA63-FBE0314A6EC0}" type="pres">
      <dgm:prSet presAssocID="{5DDAEE6B-1A61-450B-91E2-56A42E449E9B}" presName="node" presStyleLbl="node1" presStyleIdx="1" presStyleCnt="4" custScaleX="56318" custScaleY="94915">
        <dgm:presLayoutVars>
          <dgm:bulletEnabled val="1"/>
        </dgm:presLayoutVars>
      </dgm:prSet>
      <dgm:spPr/>
      <dgm:t>
        <a:bodyPr/>
        <a:lstStyle/>
        <a:p>
          <a:endParaRPr lang="zh-TW" altLang="en-US"/>
        </a:p>
      </dgm:t>
    </dgm:pt>
    <dgm:pt modelId="{779760CB-672D-426A-9DD8-79D027B88BF6}" type="pres">
      <dgm:prSet presAssocID="{5DDAEE6B-1A61-450B-91E2-56A42E449E9B}" presName="spNode" presStyleCnt="0"/>
      <dgm:spPr/>
    </dgm:pt>
    <dgm:pt modelId="{978A5A0A-345E-47FC-B8EA-6145D267C0A9}" type="pres">
      <dgm:prSet presAssocID="{139FDA40-E745-4567-BE6B-97C74479DB5A}" presName="sibTrans" presStyleLbl="sibTrans1D1" presStyleIdx="1" presStyleCnt="4"/>
      <dgm:spPr/>
      <dgm:t>
        <a:bodyPr/>
        <a:lstStyle/>
        <a:p>
          <a:endParaRPr lang="zh-TW" altLang="en-US"/>
        </a:p>
      </dgm:t>
    </dgm:pt>
    <dgm:pt modelId="{67195F78-2564-4BB2-93A2-66A5797285A6}" type="pres">
      <dgm:prSet presAssocID="{4CBDA811-6520-4EE5-99F2-292ACAE0BE97}" presName="node" presStyleLbl="node1" presStyleIdx="2" presStyleCnt="4" custScaleX="56318" custScaleY="94915">
        <dgm:presLayoutVars>
          <dgm:bulletEnabled val="1"/>
        </dgm:presLayoutVars>
      </dgm:prSet>
      <dgm:spPr/>
      <dgm:t>
        <a:bodyPr/>
        <a:lstStyle/>
        <a:p>
          <a:endParaRPr lang="zh-TW" altLang="en-US"/>
        </a:p>
      </dgm:t>
    </dgm:pt>
    <dgm:pt modelId="{EC4589EA-B6A6-45BE-8E92-1A5012F9FF20}" type="pres">
      <dgm:prSet presAssocID="{4CBDA811-6520-4EE5-99F2-292ACAE0BE97}" presName="spNode" presStyleCnt="0"/>
      <dgm:spPr/>
    </dgm:pt>
    <dgm:pt modelId="{D2DA364F-5274-4D87-811F-E1A1BDB9D9E0}" type="pres">
      <dgm:prSet presAssocID="{7220C1DE-E706-42F5-838B-3A24BEDFFFB9}" presName="sibTrans" presStyleLbl="sibTrans1D1" presStyleIdx="2" presStyleCnt="4"/>
      <dgm:spPr/>
      <dgm:t>
        <a:bodyPr/>
        <a:lstStyle/>
        <a:p>
          <a:endParaRPr lang="zh-TW" altLang="en-US"/>
        </a:p>
      </dgm:t>
    </dgm:pt>
    <dgm:pt modelId="{0FED4D37-2717-4444-AAA0-6661A9E33AF3}" type="pres">
      <dgm:prSet presAssocID="{6B9A40E3-09EC-46C5-A5BB-6E12EFA84A65}" presName="node" presStyleLbl="node1" presStyleIdx="3" presStyleCnt="4" custScaleX="56318" custScaleY="94915">
        <dgm:presLayoutVars>
          <dgm:bulletEnabled val="1"/>
        </dgm:presLayoutVars>
      </dgm:prSet>
      <dgm:spPr/>
      <dgm:t>
        <a:bodyPr/>
        <a:lstStyle/>
        <a:p>
          <a:endParaRPr lang="zh-TW" altLang="en-US"/>
        </a:p>
      </dgm:t>
    </dgm:pt>
    <dgm:pt modelId="{64935C3C-84F6-497D-B0F5-31EC7933B433}" type="pres">
      <dgm:prSet presAssocID="{6B9A40E3-09EC-46C5-A5BB-6E12EFA84A65}" presName="spNode" presStyleCnt="0"/>
      <dgm:spPr/>
    </dgm:pt>
    <dgm:pt modelId="{7E8FF248-6BF2-49B1-8838-6C4CF585C777}" type="pres">
      <dgm:prSet presAssocID="{93B69724-33A4-4B00-98A9-4C3E69A32ED8}" presName="sibTrans" presStyleLbl="sibTrans1D1" presStyleIdx="3" presStyleCnt="4"/>
      <dgm:spPr/>
      <dgm:t>
        <a:bodyPr/>
        <a:lstStyle/>
        <a:p>
          <a:endParaRPr lang="zh-TW" altLang="en-US"/>
        </a:p>
      </dgm:t>
    </dgm:pt>
  </dgm:ptLst>
  <dgm:cxnLst>
    <dgm:cxn modelId="{811A17F8-806A-48AD-91B4-B2CE2724C374}" srcId="{CE4EBF53-1308-40FE-9C37-5174B423A4C3}" destId="{4CBDA811-6520-4EE5-99F2-292ACAE0BE97}" srcOrd="2" destOrd="0" parTransId="{E5B3CAF5-4106-43E2-8318-0773ECA551A8}" sibTransId="{7220C1DE-E706-42F5-838B-3A24BEDFFFB9}"/>
    <dgm:cxn modelId="{ECD19BFA-0681-493B-93E6-544A3F72D440}" type="presOf" srcId="{7220C1DE-E706-42F5-838B-3A24BEDFFFB9}" destId="{D2DA364F-5274-4D87-811F-E1A1BDB9D9E0}" srcOrd="0" destOrd="0" presId="urn:microsoft.com/office/officeart/2005/8/layout/cycle6"/>
    <dgm:cxn modelId="{B3A6C6E5-92FE-4584-9A54-C64859970F5E}" type="presOf" srcId="{CE4EBF53-1308-40FE-9C37-5174B423A4C3}" destId="{C214FC30-9317-4E26-94F2-BAF309702479}" srcOrd="0" destOrd="0" presId="urn:microsoft.com/office/officeart/2005/8/layout/cycle6"/>
    <dgm:cxn modelId="{3ED9E0DA-8322-4DAC-AECF-0E79E403AFD1}" type="presOf" srcId="{ACB1F819-3B82-42D8-BCD9-8EB431B43058}" destId="{2CD18723-00D3-4992-BA35-E29CBCE4BBC1}" srcOrd="0" destOrd="0" presId="urn:microsoft.com/office/officeart/2005/8/layout/cycle6"/>
    <dgm:cxn modelId="{44EF26C2-A58E-45A1-8A40-74C564F5B5DB}" type="presOf" srcId="{139FDA40-E745-4567-BE6B-97C74479DB5A}" destId="{978A5A0A-345E-47FC-B8EA-6145D267C0A9}" srcOrd="0" destOrd="0" presId="urn:microsoft.com/office/officeart/2005/8/layout/cycle6"/>
    <dgm:cxn modelId="{853DA707-5D1E-448B-97CF-A3B06C9A6931}" srcId="{CE4EBF53-1308-40FE-9C37-5174B423A4C3}" destId="{ACB1F819-3B82-42D8-BCD9-8EB431B43058}" srcOrd="0" destOrd="0" parTransId="{20A8BE49-3D27-40B7-A7F2-CE5724FBD5CC}" sibTransId="{9C7EA78F-0C04-49AC-ADAD-BD4C5ED97CB2}"/>
    <dgm:cxn modelId="{2F5E91AF-88B2-4D8A-BB2E-37754D36707C}" srcId="{CE4EBF53-1308-40FE-9C37-5174B423A4C3}" destId="{6B9A40E3-09EC-46C5-A5BB-6E12EFA84A65}" srcOrd="3" destOrd="0" parTransId="{1043EF23-8FE6-4E5E-A60C-940A3488C68A}" sibTransId="{93B69724-33A4-4B00-98A9-4C3E69A32ED8}"/>
    <dgm:cxn modelId="{A4228E8F-C5E4-4BDA-B4A5-ED7C7AB0CF0B}" type="presOf" srcId="{9C7EA78F-0C04-49AC-ADAD-BD4C5ED97CB2}" destId="{82846282-D600-45A8-91CF-96D8317041D8}" srcOrd="0" destOrd="0" presId="urn:microsoft.com/office/officeart/2005/8/layout/cycle6"/>
    <dgm:cxn modelId="{812F2478-DEC6-4567-B7F2-4B4FBB9D4B33}" srcId="{CE4EBF53-1308-40FE-9C37-5174B423A4C3}" destId="{5DDAEE6B-1A61-450B-91E2-56A42E449E9B}" srcOrd="1" destOrd="0" parTransId="{9418FE57-CFE2-4F04-B898-6702A8707F68}" sibTransId="{139FDA40-E745-4567-BE6B-97C74479DB5A}"/>
    <dgm:cxn modelId="{ABD41097-10CA-4B60-8104-7CD0B4C4B9E5}" type="presOf" srcId="{93B69724-33A4-4B00-98A9-4C3E69A32ED8}" destId="{7E8FF248-6BF2-49B1-8838-6C4CF585C777}" srcOrd="0" destOrd="0" presId="urn:microsoft.com/office/officeart/2005/8/layout/cycle6"/>
    <dgm:cxn modelId="{B3BBC525-1C81-4EFD-A273-954D191814AA}" type="presOf" srcId="{4CBDA811-6520-4EE5-99F2-292ACAE0BE97}" destId="{67195F78-2564-4BB2-93A2-66A5797285A6}" srcOrd="0" destOrd="0" presId="urn:microsoft.com/office/officeart/2005/8/layout/cycle6"/>
    <dgm:cxn modelId="{F854387D-A17C-443E-B449-2501F992CF4E}" type="presOf" srcId="{6B9A40E3-09EC-46C5-A5BB-6E12EFA84A65}" destId="{0FED4D37-2717-4444-AAA0-6661A9E33AF3}" srcOrd="0" destOrd="0" presId="urn:microsoft.com/office/officeart/2005/8/layout/cycle6"/>
    <dgm:cxn modelId="{ED2D9D33-811C-496C-9ED2-CE0AD4886393}" type="presOf" srcId="{5DDAEE6B-1A61-450B-91E2-56A42E449E9B}" destId="{7DE1DD12-2130-4A57-BA63-FBE0314A6EC0}" srcOrd="0" destOrd="0" presId="urn:microsoft.com/office/officeart/2005/8/layout/cycle6"/>
    <dgm:cxn modelId="{2E155D9F-74DB-4962-B581-0519CFDC9A6E}" type="presParOf" srcId="{C214FC30-9317-4E26-94F2-BAF309702479}" destId="{2CD18723-00D3-4992-BA35-E29CBCE4BBC1}" srcOrd="0" destOrd="0" presId="urn:microsoft.com/office/officeart/2005/8/layout/cycle6"/>
    <dgm:cxn modelId="{8F02577C-A3FC-4285-918F-826BA9C5BE03}" type="presParOf" srcId="{C214FC30-9317-4E26-94F2-BAF309702479}" destId="{E39948D6-D26E-4AA8-B8B3-F7F8C342D5C9}" srcOrd="1" destOrd="0" presId="urn:microsoft.com/office/officeart/2005/8/layout/cycle6"/>
    <dgm:cxn modelId="{E521E3B9-86A7-430B-8C4F-C43F62B4D5DC}" type="presParOf" srcId="{C214FC30-9317-4E26-94F2-BAF309702479}" destId="{82846282-D600-45A8-91CF-96D8317041D8}" srcOrd="2" destOrd="0" presId="urn:microsoft.com/office/officeart/2005/8/layout/cycle6"/>
    <dgm:cxn modelId="{AA16AD52-BF1E-458F-ADFD-5B18615C09C3}" type="presParOf" srcId="{C214FC30-9317-4E26-94F2-BAF309702479}" destId="{7DE1DD12-2130-4A57-BA63-FBE0314A6EC0}" srcOrd="3" destOrd="0" presId="urn:microsoft.com/office/officeart/2005/8/layout/cycle6"/>
    <dgm:cxn modelId="{BCA4175A-A504-49C3-9115-8D07E6630F0E}" type="presParOf" srcId="{C214FC30-9317-4E26-94F2-BAF309702479}" destId="{779760CB-672D-426A-9DD8-79D027B88BF6}" srcOrd="4" destOrd="0" presId="urn:microsoft.com/office/officeart/2005/8/layout/cycle6"/>
    <dgm:cxn modelId="{89C73CCE-DE28-4DB9-98CD-5D8966C7B5B1}" type="presParOf" srcId="{C214FC30-9317-4E26-94F2-BAF309702479}" destId="{978A5A0A-345E-47FC-B8EA-6145D267C0A9}" srcOrd="5" destOrd="0" presId="urn:microsoft.com/office/officeart/2005/8/layout/cycle6"/>
    <dgm:cxn modelId="{648133EF-E478-40E4-8550-EC75C6C11399}" type="presParOf" srcId="{C214FC30-9317-4E26-94F2-BAF309702479}" destId="{67195F78-2564-4BB2-93A2-66A5797285A6}" srcOrd="6" destOrd="0" presId="urn:microsoft.com/office/officeart/2005/8/layout/cycle6"/>
    <dgm:cxn modelId="{5C12094A-ADE8-4D68-A08E-C0A892DBF645}" type="presParOf" srcId="{C214FC30-9317-4E26-94F2-BAF309702479}" destId="{EC4589EA-B6A6-45BE-8E92-1A5012F9FF20}" srcOrd="7" destOrd="0" presId="urn:microsoft.com/office/officeart/2005/8/layout/cycle6"/>
    <dgm:cxn modelId="{E4E93777-4DD2-4927-97F7-3FB58907311A}" type="presParOf" srcId="{C214FC30-9317-4E26-94F2-BAF309702479}" destId="{D2DA364F-5274-4D87-811F-E1A1BDB9D9E0}" srcOrd="8" destOrd="0" presId="urn:microsoft.com/office/officeart/2005/8/layout/cycle6"/>
    <dgm:cxn modelId="{2B336D13-C056-4AB7-900A-5FCB528D4AC5}" type="presParOf" srcId="{C214FC30-9317-4E26-94F2-BAF309702479}" destId="{0FED4D37-2717-4444-AAA0-6661A9E33AF3}" srcOrd="9" destOrd="0" presId="urn:microsoft.com/office/officeart/2005/8/layout/cycle6"/>
    <dgm:cxn modelId="{A7E97C54-FEDD-4AC4-882C-F90E5FD82600}" type="presParOf" srcId="{C214FC30-9317-4E26-94F2-BAF309702479}" destId="{64935C3C-84F6-497D-B0F5-31EC7933B433}" srcOrd="10" destOrd="0" presId="urn:microsoft.com/office/officeart/2005/8/layout/cycle6"/>
    <dgm:cxn modelId="{B7753926-A481-4C32-A062-D1ECDD104439}" type="presParOf" srcId="{C214FC30-9317-4E26-94F2-BAF309702479}" destId="{7E8FF248-6BF2-49B1-8838-6C4CF585C777}"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85B550-3702-40D9-A427-07AF6FCFAC24}" type="doc">
      <dgm:prSet loTypeId="urn:microsoft.com/office/officeart/2005/8/layout/bList2#4"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a:latin typeface="微軟正黑體" panose="020B0604030504040204" pitchFamily="34" charset="-120"/>
              <a:ea typeface="微軟正黑體" panose="020B0604030504040204" pitchFamily="34" charset="-120"/>
            </a:rPr>
            <a:t>．課程手冊、</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zh-TW" altLang="en-US" sz="1800" dirty="0">
              <a:latin typeface="微軟正黑體" panose="020B0604030504040204" pitchFamily="34" charset="-120"/>
              <a:ea typeface="微軟正黑體" panose="020B0604030504040204" pitchFamily="34" charset="-120"/>
            </a:rPr>
            <a:t>．教學模組示例、</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zh-TW" altLang="en-US" sz="1800" dirty="0">
              <a:latin typeface="微軟正黑體" panose="020B0604030504040204" pitchFamily="34" charset="-120"/>
              <a:ea typeface="微軟正黑體" panose="020B0604030504040204" pitchFamily="34" charset="-120"/>
            </a:rPr>
            <a:t>．素養導向紙筆  </a:t>
          </a:r>
          <a:endParaRPr lang="en-US" altLang="zh-TW" sz="1800" dirty="0">
            <a:latin typeface="微軟正黑體" panose="020B0604030504040204" pitchFamily="34" charset="-120"/>
            <a:ea typeface="微軟正黑體" panose="020B0604030504040204" pitchFamily="34" charset="-120"/>
          </a:endParaRPr>
        </a:p>
        <a:p>
          <a:pPr>
            <a:spcAft>
              <a:spcPts val="0"/>
            </a:spcAft>
          </a:pP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測驗範例試題</a:t>
          </a: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66BBF1D2-84F6-44F8-9777-F53353C6BF60}">
      <dgm:prSet phldrT="[文字]" custT="1"/>
      <dgm:spPr/>
      <dgm:t>
        <a:bodyPr/>
        <a:lstStyle/>
        <a:p>
          <a:r>
            <a:rPr lang="zh-TW" altLang="en-US" sz="21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教學影片示例</a:t>
          </a:r>
        </a:p>
      </dgm:t>
    </dgm:pt>
    <dgm:pt modelId="{EA6430B0-C4F3-4FAC-9870-6EEB4A5B9B1F}" type="parTrans" cxnId="{7F612183-A326-469C-BFC9-6DE28F274552}">
      <dgm:prSet/>
      <dgm:spPr/>
      <dgm:t>
        <a:bodyPr/>
        <a:lstStyle/>
        <a:p>
          <a:endParaRPr lang="zh-TW" altLang="en-US"/>
        </a:p>
      </dgm:t>
    </dgm:pt>
    <dgm:pt modelId="{51745C13-A3F6-4CA9-98F8-23F42CA15025}" type="sibTrans" cxnId="{7F612183-A326-469C-BFC9-6DE28F274552}">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2">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2" custScaleY="196910"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2" custScaleX="187415" custScaleY="124924" custLinFactX="100000" custLinFactNeighborX="146937" custLinFactNeighborY="-46254"/>
      <dgm:spPr/>
    </dgm:pt>
    <dgm:pt modelId="{52C4C641-DD25-48CD-9649-E28D1E84228A}" type="pres">
      <dgm:prSet presAssocID="{3D746652-0E0E-4525-B0FD-7820FB83578D}" presName="sibTrans" presStyleLbl="sibTrans2D1" presStyleIdx="0" presStyleCnt="0"/>
      <dgm:spPr/>
      <dgm:t>
        <a:bodyPr/>
        <a:lstStyle/>
        <a:p>
          <a:endParaRPr lang="zh-TW" altLang="en-US"/>
        </a:p>
      </dgm:t>
    </dgm:pt>
    <dgm:pt modelId="{852974FD-0080-4E47-8F68-74AC35EBB8DA}" type="pres">
      <dgm:prSet presAssocID="{66BBF1D2-84F6-44F8-9777-F53353C6BF60}" presName="compNode" presStyleCnt="0"/>
      <dgm:spPr/>
    </dgm:pt>
    <dgm:pt modelId="{54B1779A-C27B-4C8B-A005-94F961E1E877}" type="pres">
      <dgm:prSet presAssocID="{66BBF1D2-84F6-44F8-9777-F53353C6BF60}" presName="childRect" presStyleLbl="bgAcc1" presStyleIdx="1" presStyleCnt="2" custLinFactNeighborY="-4742">
        <dgm:presLayoutVars>
          <dgm:bulletEnabled val="1"/>
        </dgm:presLayoutVars>
      </dgm:prSet>
      <dgm:spPr/>
    </dgm:pt>
    <dgm:pt modelId="{950ABF11-01C1-42D3-B24F-FD2512D0F430}" type="pres">
      <dgm:prSet presAssocID="{66BBF1D2-84F6-44F8-9777-F53353C6BF60}" presName="parentText" presStyleLbl="node1" presStyleIdx="0" presStyleCnt="0">
        <dgm:presLayoutVars>
          <dgm:chMax val="0"/>
          <dgm:bulletEnabled val="1"/>
        </dgm:presLayoutVars>
      </dgm:prSet>
      <dgm:spPr/>
      <dgm:t>
        <a:bodyPr/>
        <a:lstStyle/>
        <a:p>
          <a:endParaRPr lang="zh-TW" altLang="en-US"/>
        </a:p>
      </dgm:t>
    </dgm:pt>
    <dgm:pt modelId="{F128F23E-61BE-47FC-B571-6E6471E84B7A}" type="pres">
      <dgm:prSet presAssocID="{66BBF1D2-84F6-44F8-9777-F53353C6BF60}" presName="parentRect" presStyleLbl="alignNode1" presStyleIdx="1" presStyleCnt="2" custLinFactNeighborX="-226" custLinFactNeighborY="-17383"/>
      <dgm:spPr/>
      <dgm:t>
        <a:bodyPr/>
        <a:lstStyle/>
        <a:p>
          <a:endParaRPr lang="zh-TW" altLang="en-US"/>
        </a:p>
      </dgm:t>
    </dgm:pt>
    <dgm:pt modelId="{3A6E1B93-5CED-4903-82BF-34402A594524}" type="pres">
      <dgm:prSet presAssocID="{66BBF1D2-84F6-44F8-9777-F53353C6BF60}" presName="adorn" presStyleLbl="fgAccFollowNode1" presStyleIdx="1" presStyleCnt="2" custLinFactX="-11697" custLinFactY="-57044" custLinFactNeighborX="-100000" custLinFactNeighborY="-100000"/>
      <dgm:spPr/>
    </dgm:pt>
  </dgm:ptLst>
  <dgm:cxnLst>
    <dgm:cxn modelId="{C7180BEF-81B4-43DD-BB15-38F1F30B236A}" type="presOf" srcId="{3CF7EB20-C397-4A88-880D-3F215D7F9EEF}" destId="{E9A83FCE-84E4-48F4-9525-F9B997E206DE}" srcOrd="1" destOrd="0" presId="urn:microsoft.com/office/officeart/2005/8/layout/bList2#4"/>
    <dgm:cxn modelId="{3D13D373-2415-4B55-ACDE-E9D96DE6DCEA}" type="presOf" srcId="{3D746652-0E0E-4525-B0FD-7820FB83578D}" destId="{52C4C641-DD25-48CD-9649-E28D1E84228A}" srcOrd="0" destOrd="0" presId="urn:microsoft.com/office/officeart/2005/8/layout/bList2#4"/>
    <dgm:cxn modelId="{86BD4C07-9679-4E33-AC90-A09750A6D642}" type="presOf" srcId="{66BBF1D2-84F6-44F8-9777-F53353C6BF60}" destId="{F128F23E-61BE-47FC-B571-6E6471E84B7A}" srcOrd="1" destOrd="0" presId="urn:microsoft.com/office/officeart/2005/8/layout/bList2#4"/>
    <dgm:cxn modelId="{A9C20554-83A4-4354-A900-2144AA658442}" type="presOf" srcId="{8E85B550-3702-40D9-A427-07AF6FCFAC24}" destId="{A35310C1-D341-4080-BAC2-F1991AC5AD34}" srcOrd="0" destOrd="0" presId="urn:microsoft.com/office/officeart/2005/8/layout/bList2#4"/>
    <dgm:cxn modelId="{444B5B6C-CA21-4355-93C9-C2FC617A39E1}" srcId="{8E85B550-3702-40D9-A427-07AF6FCFAC24}" destId="{3CF7EB20-C397-4A88-880D-3F215D7F9EEF}" srcOrd="0" destOrd="0" parTransId="{CADC29C4-BF0A-4296-90DB-0D034898095D}" sibTransId="{3D746652-0E0E-4525-B0FD-7820FB83578D}"/>
    <dgm:cxn modelId="{271763BB-076E-43B4-A2BF-3CC534D8FEC4}" type="presOf" srcId="{3CF7EB20-C397-4A88-880D-3F215D7F9EEF}" destId="{1B837A30-6E8B-43DE-867C-3442812939C1}" srcOrd="0" destOrd="0" presId="urn:microsoft.com/office/officeart/2005/8/layout/bList2#4"/>
    <dgm:cxn modelId="{7F612183-A326-469C-BFC9-6DE28F274552}" srcId="{8E85B550-3702-40D9-A427-07AF6FCFAC24}" destId="{66BBF1D2-84F6-44F8-9777-F53353C6BF60}" srcOrd="1" destOrd="0" parTransId="{EA6430B0-C4F3-4FAC-9870-6EEB4A5B9B1F}" sibTransId="{51745C13-A3F6-4CA9-98F8-23F42CA15025}"/>
    <dgm:cxn modelId="{257C17E5-ECEB-4B03-BBDB-AAD065DEF1E7}" type="presOf" srcId="{66BBF1D2-84F6-44F8-9777-F53353C6BF60}" destId="{950ABF11-01C1-42D3-B24F-FD2512D0F430}" srcOrd="0" destOrd="0" presId="urn:microsoft.com/office/officeart/2005/8/layout/bList2#4"/>
    <dgm:cxn modelId="{11F3D4FC-C296-4D56-9D32-D9BCDCD737EC}" type="presParOf" srcId="{A35310C1-D341-4080-BAC2-F1991AC5AD34}" destId="{91B1B8B2-4071-4BB8-B7DA-3D6A1216383E}" srcOrd="0" destOrd="0" presId="urn:microsoft.com/office/officeart/2005/8/layout/bList2#4"/>
    <dgm:cxn modelId="{230DD2A7-940A-41A7-BC3F-AF9D62F93D75}" type="presParOf" srcId="{91B1B8B2-4071-4BB8-B7DA-3D6A1216383E}" destId="{B848A202-CF9D-4C10-8601-0750009DA951}" srcOrd="0" destOrd="0" presId="urn:microsoft.com/office/officeart/2005/8/layout/bList2#4"/>
    <dgm:cxn modelId="{CB37A55E-3938-410F-AF88-D59F01AF4B59}" type="presParOf" srcId="{91B1B8B2-4071-4BB8-B7DA-3D6A1216383E}" destId="{1B837A30-6E8B-43DE-867C-3442812939C1}" srcOrd="1" destOrd="0" presId="urn:microsoft.com/office/officeart/2005/8/layout/bList2#4"/>
    <dgm:cxn modelId="{FD0AD7D1-3B3E-4936-A4B7-489FAA23FE7D}" type="presParOf" srcId="{91B1B8B2-4071-4BB8-B7DA-3D6A1216383E}" destId="{E9A83FCE-84E4-48F4-9525-F9B997E206DE}" srcOrd="2" destOrd="0" presId="urn:microsoft.com/office/officeart/2005/8/layout/bList2#4"/>
    <dgm:cxn modelId="{491E753F-68ED-4422-92B4-3285144D750A}" type="presParOf" srcId="{91B1B8B2-4071-4BB8-B7DA-3D6A1216383E}" destId="{5346BA52-849F-4A7D-8B52-170149EAECD6}" srcOrd="3" destOrd="0" presId="urn:microsoft.com/office/officeart/2005/8/layout/bList2#4"/>
    <dgm:cxn modelId="{1892414D-F84E-4EC5-A3D4-C272C1DB7416}" type="presParOf" srcId="{A35310C1-D341-4080-BAC2-F1991AC5AD34}" destId="{52C4C641-DD25-48CD-9649-E28D1E84228A}" srcOrd="1" destOrd="0" presId="urn:microsoft.com/office/officeart/2005/8/layout/bList2#4"/>
    <dgm:cxn modelId="{A5A56DE7-C0F2-4539-ABAC-F5CCB3C75F9A}" type="presParOf" srcId="{A35310C1-D341-4080-BAC2-F1991AC5AD34}" destId="{852974FD-0080-4E47-8F68-74AC35EBB8DA}" srcOrd="2" destOrd="0" presId="urn:microsoft.com/office/officeart/2005/8/layout/bList2#4"/>
    <dgm:cxn modelId="{059344F8-41C5-4E96-A8FD-3AF68CBE96E1}" type="presParOf" srcId="{852974FD-0080-4E47-8F68-74AC35EBB8DA}" destId="{54B1779A-C27B-4C8B-A005-94F961E1E877}" srcOrd="0" destOrd="0" presId="urn:microsoft.com/office/officeart/2005/8/layout/bList2#4"/>
    <dgm:cxn modelId="{70FC265C-51F8-408B-A04F-6C541829B478}" type="presParOf" srcId="{852974FD-0080-4E47-8F68-74AC35EBB8DA}" destId="{950ABF11-01C1-42D3-B24F-FD2512D0F430}" srcOrd="1" destOrd="0" presId="urn:microsoft.com/office/officeart/2005/8/layout/bList2#4"/>
    <dgm:cxn modelId="{C27AC6D5-237D-4C86-92F9-F745BBB5E8BC}" type="presParOf" srcId="{852974FD-0080-4E47-8F68-74AC35EBB8DA}" destId="{F128F23E-61BE-47FC-B571-6E6471E84B7A}" srcOrd="2" destOrd="0" presId="urn:microsoft.com/office/officeart/2005/8/layout/bList2#4"/>
    <dgm:cxn modelId="{29FD3CB6-5D40-43B1-A91A-8E04CEBB6F03}" type="presParOf" srcId="{852974FD-0080-4E47-8F68-74AC35EBB8DA}" destId="{3A6E1B93-5CED-4903-82BF-34402A594524}" srcOrd="3" destOrd="0" presId="urn:microsoft.com/office/officeart/2005/8/layout/b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B7C84-91E9-4CF6-8BB3-D50D25FAD87D}">
      <dsp:nvSpPr>
        <dsp:cNvPr id="0" name=""/>
        <dsp:cNvSpPr/>
      </dsp:nvSpPr>
      <dsp:spPr>
        <a:xfrm>
          <a:off x="0" y="321963"/>
          <a:ext cx="4992793" cy="1389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496" tIns="437388" rIns="387496"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t>特殊教育課程的變革</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不同層次看課程</a:t>
          </a:r>
          <a:endParaRPr lang="en-US" altLang="zh-TW" sz="2400" kern="1200" dirty="0"/>
        </a:p>
      </dsp:txBody>
      <dsp:txXfrm>
        <a:off x="0" y="321963"/>
        <a:ext cx="4992793" cy="1389150"/>
      </dsp:txXfrm>
    </dsp:sp>
    <dsp:sp modelId="{91A1ECB0-AE5B-4546-8D37-002DDA9AC118}">
      <dsp:nvSpPr>
        <dsp:cNvPr id="0" name=""/>
        <dsp:cNvSpPr/>
      </dsp:nvSpPr>
      <dsp:spPr>
        <a:xfrm>
          <a:off x="249639" y="12003"/>
          <a:ext cx="349495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01" tIns="0" rIns="132101" bIns="0" numCol="1" spcCol="1270" anchor="ctr" anchorCtr="0">
          <a:noAutofit/>
        </a:bodyPr>
        <a:lstStyle/>
        <a:p>
          <a:pPr lvl="0" algn="l" defTabSz="1066800">
            <a:lnSpc>
              <a:spcPct val="90000"/>
            </a:lnSpc>
            <a:spcBef>
              <a:spcPct val="0"/>
            </a:spcBef>
            <a:spcAft>
              <a:spcPct val="35000"/>
            </a:spcAft>
          </a:pPr>
          <a:r>
            <a:rPr lang="zh-TW" altLang="en-US" sz="2400" kern="1200" dirty="0"/>
            <a:t>前言</a:t>
          </a:r>
        </a:p>
      </dsp:txBody>
      <dsp:txXfrm>
        <a:off x="279901" y="42265"/>
        <a:ext cx="3434431" cy="559396"/>
      </dsp:txXfrm>
    </dsp:sp>
    <dsp:sp modelId="{F9DC1EEA-70F4-4EB4-8579-F41A617310EC}">
      <dsp:nvSpPr>
        <dsp:cNvPr id="0" name=""/>
        <dsp:cNvSpPr/>
      </dsp:nvSpPr>
      <dsp:spPr>
        <a:xfrm>
          <a:off x="0" y="2134473"/>
          <a:ext cx="4992793" cy="1819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496" tIns="437388" rIns="387496"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t>法規</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總綱</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實施規範</a:t>
          </a:r>
          <a:endParaRPr lang="en-US" altLang="zh-TW" sz="2400" kern="1200" dirty="0"/>
        </a:p>
      </dsp:txBody>
      <dsp:txXfrm>
        <a:off x="0" y="2134473"/>
        <a:ext cx="4992793" cy="1819125"/>
      </dsp:txXfrm>
    </dsp:sp>
    <dsp:sp modelId="{2286CCF2-414A-4CDE-83CD-1CB6E2BC2A51}">
      <dsp:nvSpPr>
        <dsp:cNvPr id="0" name=""/>
        <dsp:cNvSpPr/>
      </dsp:nvSpPr>
      <dsp:spPr>
        <a:xfrm>
          <a:off x="249639" y="1824513"/>
          <a:ext cx="349495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01" tIns="0" rIns="132101" bIns="0" numCol="1" spcCol="1270" anchor="ctr" anchorCtr="0">
          <a:noAutofit/>
        </a:bodyPr>
        <a:lstStyle/>
        <a:p>
          <a:pPr lvl="0" algn="l" defTabSz="1066800">
            <a:lnSpc>
              <a:spcPct val="90000"/>
            </a:lnSpc>
            <a:spcBef>
              <a:spcPct val="0"/>
            </a:spcBef>
            <a:spcAft>
              <a:spcPct val="35000"/>
            </a:spcAft>
          </a:pPr>
          <a:r>
            <a:rPr lang="zh-TW" altLang="en-US" sz="2400" kern="1200" dirty="0"/>
            <a:t>課程調整的規定</a:t>
          </a:r>
          <a:endParaRPr lang="en-US" altLang="zh-TW" sz="2400" kern="1200" dirty="0"/>
        </a:p>
      </dsp:txBody>
      <dsp:txXfrm>
        <a:off x="279901" y="1854775"/>
        <a:ext cx="3434431" cy="559396"/>
      </dsp:txXfrm>
    </dsp:sp>
    <dsp:sp modelId="{27BC579F-B5F4-45C7-815A-E3BD9D0DA6D3}">
      <dsp:nvSpPr>
        <dsp:cNvPr id="0" name=""/>
        <dsp:cNvSpPr/>
      </dsp:nvSpPr>
      <dsp:spPr>
        <a:xfrm>
          <a:off x="0" y="4376959"/>
          <a:ext cx="4992793" cy="1389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496" tIns="437388" rIns="387496"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t>學校和班級層次</a:t>
          </a:r>
          <a:endParaRPr lang="en-US" altLang="zh-TW" sz="2400" kern="1200" dirty="0"/>
        </a:p>
        <a:p>
          <a:pPr marL="228600" lvl="1" indent="-228600" algn="l" defTabSz="1066800">
            <a:lnSpc>
              <a:spcPct val="90000"/>
            </a:lnSpc>
            <a:spcBef>
              <a:spcPct val="0"/>
            </a:spcBef>
            <a:spcAft>
              <a:spcPct val="15000"/>
            </a:spcAft>
            <a:buChar char="••"/>
          </a:pPr>
          <a:r>
            <a:rPr lang="zh-TW" altLang="en-US" sz="2400" kern="1200" dirty="0"/>
            <a:t>領域課程調整</a:t>
          </a:r>
          <a:endParaRPr lang="en-US" altLang="zh-TW" sz="2400" kern="1200" dirty="0"/>
        </a:p>
      </dsp:txBody>
      <dsp:txXfrm>
        <a:off x="0" y="4376959"/>
        <a:ext cx="4992793" cy="1389150"/>
      </dsp:txXfrm>
    </dsp:sp>
    <dsp:sp modelId="{516C93CF-1AF6-443B-A620-AF1CF191E007}">
      <dsp:nvSpPr>
        <dsp:cNvPr id="0" name=""/>
        <dsp:cNvSpPr/>
      </dsp:nvSpPr>
      <dsp:spPr>
        <a:xfrm>
          <a:off x="249639" y="4066999"/>
          <a:ext cx="349495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01" tIns="0" rIns="132101" bIns="0" numCol="1" spcCol="1270" anchor="ctr" anchorCtr="0">
          <a:noAutofit/>
        </a:bodyPr>
        <a:lstStyle/>
        <a:p>
          <a:pPr lvl="0" algn="l" defTabSz="1066800">
            <a:lnSpc>
              <a:spcPct val="90000"/>
            </a:lnSpc>
            <a:spcBef>
              <a:spcPct val="0"/>
            </a:spcBef>
            <a:spcAft>
              <a:spcPct val="35000"/>
            </a:spcAft>
          </a:pPr>
          <a:r>
            <a:rPr lang="zh-TW" altLang="en-US" sz="2400" kern="1200" dirty="0"/>
            <a:t>課程調整的實施</a:t>
          </a:r>
          <a:endParaRPr lang="en-US" altLang="zh-TW" sz="2400" kern="1200" dirty="0"/>
        </a:p>
      </dsp:txBody>
      <dsp:txXfrm>
        <a:off x="279901" y="4097261"/>
        <a:ext cx="3434431"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5D446-2BD6-4252-8FB4-A36FB41E3011}">
      <dsp:nvSpPr>
        <dsp:cNvPr id="0" name=""/>
        <dsp:cNvSpPr/>
      </dsp:nvSpPr>
      <dsp:spPr>
        <a:xfrm>
          <a:off x="4546707" y="628099"/>
          <a:ext cx="4198886" cy="4198886"/>
        </a:xfrm>
        <a:prstGeom prst="blockArc">
          <a:avLst>
            <a:gd name="adj1" fmla="val 10800000"/>
            <a:gd name="adj2" fmla="val 16200000"/>
            <a:gd name="adj3" fmla="val 4635"/>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9A9809E-9A27-4DC4-AD10-F03179FE4E8B}">
      <dsp:nvSpPr>
        <dsp:cNvPr id="0" name=""/>
        <dsp:cNvSpPr/>
      </dsp:nvSpPr>
      <dsp:spPr>
        <a:xfrm>
          <a:off x="4546707" y="628099"/>
          <a:ext cx="4198886" cy="4198886"/>
        </a:xfrm>
        <a:prstGeom prst="blockArc">
          <a:avLst>
            <a:gd name="adj1" fmla="val 5400000"/>
            <a:gd name="adj2" fmla="val 10800000"/>
            <a:gd name="adj3" fmla="val 4635"/>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047DF8-131E-4F34-A4BD-039F39D8D21A}">
      <dsp:nvSpPr>
        <dsp:cNvPr id="0" name=""/>
        <dsp:cNvSpPr/>
      </dsp:nvSpPr>
      <dsp:spPr>
        <a:xfrm>
          <a:off x="4546707" y="628099"/>
          <a:ext cx="4198886" cy="4198886"/>
        </a:xfrm>
        <a:prstGeom prst="blockArc">
          <a:avLst>
            <a:gd name="adj1" fmla="val 0"/>
            <a:gd name="adj2" fmla="val 5400000"/>
            <a:gd name="adj3" fmla="val 4635"/>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CDF3FDA-0773-4EDB-B731-01372EF27CAA}">
      <dsp:nvSpPr>
        <dsp:cNvPr id="0" name=""/>
        <dsp:cNvSpPr/>
      </dsp:nvSpPr>
      <dsp:spPr>
        <a:xfrm>
          <a:off x="4546707" y="628099"/>
          <a:ext cx="4198886" cy="4198886"/>
        </a:xfrm>
        <a:prstGeom prst="blockArc">
          <a:avLst>
            <a:gd name="adj1" fmla="val 16200000"/>
            <a:gd name="adj2" fmla="val 0"/>
            <a:gd name="adj3" fmla="val 4635"/>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0009922-63CB-483A-AE4A-18BE4FF4B8AA}">
      <dsp:nvSpPr>
        <dsp:cNvPr id="0" name=""/>
        <dsp:cNvSpPr/>
      </dsp:nvSpPr>
      <dsp:spPr>
        <a:xfrm>
          <a:off x="5680706" y="1762098"/>
          <a:ext cx="1930888" cy="1930888"/>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kern="1200" dirty="0">
              <a:solidFill>
                <a:schemeClr val="tx1"/>
              </a:solidFill>
            </a:rPr>
            <a:t>課程</a:t>
          </a:r>
          <a:r>
            <a:rPr lang="en-US" altLang="zh-TW" sz="3000" kern="1200" dirty="0">
              <a:solidFill>
                <a:schemeClr val="tx1"/>
              </a:solidFill>
            </a:rPr>
            <a:t/>
          </a:r>
          <a:br>
            <a:rPr lang="en-US" altLang="zh-TW" sz="3000" kern="1200" dirty="0">
              <a:solidFill>
                <a:schemeClr val="tx1"/>
              </a:solidFill>
            </a:rPr>
          </a:br>
          <a:r>
            <a:rPr lang="zh-TW" altLang="en-US" sz="3000" kern="1200" dirty="0">
              <a:solidFill>
                <a:schemeClr val="tx1"/>
              </a:solidFill>
            </a:rPr>
            <a:t>調整</a:t>
          </a:r>
        </a:p>
      </dsp:txBody>
      <dsp:txXfrm>
        <a:off x="5963478" y="2044870"/>
        <a:ext cx="1365344" cy="1365344"/>
      </dsp:txXfrm>
    </dsp:sp>
    <dsp:sp modelId="{BD9AF798-FCF7-485E-A34E-06A760EE2AB8}">
      <dsp:nvSpPr>
        <dsp:cNvPr id="0" name=""/>
        <dsp:cNvSpPr/>
      </dsp:nvSpPr>
      <dsp:spPr>
        <a:xfrm>
          <a:off x="5970339" y="946"/>
          <a:ext cx="1351621" cy="1351621"/>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a:solidFill>
                <a:schemeClr val="tx1"/>
              </a:solidFill>
            </a:rPr>
            <a:t>內容</a:t>
          </a:r>
          <a:endParaRPr lang="zh-TW" altLang="en-US" sz="3200" kern="1200" dirty="0">
            <a:solidFill>
              <a:schemeClr val="tx1"/>
            </a:solidFill>
          </a:endParaRPr>
        </a:p>
      </dsp:txBody>
      <dsp:txXfrm>
        <a:off x="6168279" y="198886"/>
        <a:ext cx="955741" cy="955741"/>
      </dsp:txXfrm>
    </dsp:sp>
    <dsp:sp modelId="{FA366B1B-7F8E-4CC8-B15F-12ED700E409A}">
      <dsp:nvSpPr>
        <dsp:cNvPr id="0" name=""/>
        <dsp:cNvSpPr/>
      </dsp:nvSpPr>
      <dsp:spPr>
        <a:xfrm>
          <a:off x="8021124" y="2051731"/>
          <a:ext cx="1351621" cy="1351621"/>
        </a:xfrm>
        <a:prstGeom prst="ellipse">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a:solidFill>
                <a:schemeClr val="tx1"/>
              </a:solidFill>
            </a:rPr>
            <a:t>歷程</a:t>
          </a:r>
          <a:endParaRPr lang="zh-TW" altLang="en-US" sz="3200" kern="1200" dirty="0">
            <a:solidFill>
              <a:schemeClr val="tx1"/>
            </a:solidFill>
          </a:endParaRPr>
        </a:p>
      </dsp:txBody>
      <dsp:txXfrm>
        <a:off x="8219064" y="2249671"/>
        <a:ext cx="955741" cy="955741"/>
      </dsp:txXfrm>
    </dsp:sp>
    <dsp:sp modelId="{36C65349-E6BA-4BF7-9B12-0C45837E810F}">
      <dsp:nvSpPr>
        <dsp:cNvPr id="0" name=""/>
        <dsp:cNvSpPr/>
      </dsp:nvSpPr>
      <dsp:spPr>
        <a:xfrm>
          <a:off x="5970339" y="4102516"/>
          <a:ext cx="1351621" cy="1351621"/>
        </a:xfrm>
        <a:prstGeom prst="ellipse">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a:solidFill>
                <a:schemeClr val="tx1"/>
              </a:solidFill>
            </a:rPr>
            <a:t>環境</a:t>
          </a:r>
          <a:endParaRPr lang="zh-TW" altLang="en-US" sz="3200" kern="1200" dirty="0">
            <a:solidFill>
              <a:schemeClr val="tx1"/>
            </a:solidFill>
          </a:endParaRPr>
        </a:p>
      </dsp:txBody>
      <dsp:txXfrm>
        <a:off x="6168279" y="4300456"/>
        <a:ext cx="955741" cy="955741"/>
      </dsp:txXfrm>
    </dsp:sp>
    <dsp:sp modelId="{CFA34F87-8243-4AE7-A595-A7EB5EDE93DE}">
      <dsp:nvSpPr>
        <dsp:cNvPr id="0" name=""/>
        <dsp:cNvSpPr/>
      </dsp:nvSpPr>
      <dsp:spPr>
        <a:xfrm>
          <a:off x="3919554" y="2051731"/>
          <a:ext cx="1351621" cy="1351621"/>
        </a:xfrm>
        <a:prstGeom prst="ellips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a:solidFill>
                <a:schemeClr val="tx1"/>
              </a:solidFill>
            </a:rPr>
            <a:t>評量</a:t>
          </a:r>
          <a:endParaRPr lang="zh-TW" altLang="en-US" sz="3200" kern="1200" dirty="0">
            <a:solidFill>
              <a:schemeClr val="tx1"/>
            </a:solidFill>
          </a:endParaRPr>
        </a:p>
      </dsp:txBody>
      <dsp:txXfrm>
        <a:off x="4117494" y="2249671"/>
        <a:ext cx="955741" cy="955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CAD9D-6026-4772-AC9D-DFC4A48B7A1B}">
      <dsp:nvSpPr>
        <dsp:cNvPr id="0" name=""/>
        <dsp:cNvSpPr/>
      </dsp:nvSpPr>
      <dsp:spPr>
        <a:xfrm>
          <a:off x="0" y="17066"/>
          <a:ext cx="811309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a:latin typeface="標楷體" pitchFamily="65" charset="-120"/>
              <a:ea typeface="標楷體" pitchFamily="65" charset="-120"/>
            </a:rPr>
            <a:t>特殊教育學生的</a:t>
          </a:r>
          <a:r>
            <a:rPr lang="en-US" altLang="zh-TW" sz="2800" kern="1200">
              <a:latin typeface="標楷體" pitchFamily="65" charset="-120"/>
              <a:ea typeface="標楷體" pitchFamily="65" charset="-120"/>
            </a:rPr>
            <a:t>IEP&amp;IGP</a:t>
          </a:r>
          <a:endParaRPr lang="zh-TW" altLang="en-US" sz="2800" kern="1200" dirty="0"/>
        </a:p>
      </dsp:txBody>
      <dsp:txXfrm>
        <a:off x="37467" y="54533"/>
        <a:ext cx="8038156" cy="692586"/>
      </dsp:txXfrm>
    </dsp:sp>
    <dsp:sp modelId="{62D9903F-B0A4-4F28-BA30-F8043183176D}">
      <dsp:nvSpPr>
        <dsp:cNvPr id="0" name=""/>
        <dsp:cNvSpPr/>
      </dsp:nvSpPr>
      <dsp:spPr>
        <a:xfrm>
          <a:off x="0" y="902666"/>
          <a:ext cx="8113090" cy="76752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a:latin typeface="標楷體" pitchFamily="65" charset="-120"/>
              <a:ea typeface="標楷體" pitchFamily="65" charset="-120"/>
            </a:rPr>
            <a:t>學校的課程計畫</a:t>
          </a:r>
          <a:endParaRPr lang="en-US" altLang="zh-TW" sz="2800" kern="1200" dirty="0">
            <a:latin typeface="標楷體" pitchFamily="65" charset="-120"/>
            <a:ea typeface="標楷體" pitchFamily="65" charset="-120"/>
          </a:endParaRPr>
        </a:p>
      </dsp:txBody>
      <dsp:txXfrm>
        <a:off x="37467" y="940133"/>
        <a:ext cx="8038156" cy="692586"/>
      </dsp:txXfrm>
    </dsp:sp>
    <dsp:sp modelId="{2650180D-924B-43BE-8A16-FAEDD559606D}">
      <dsp:nvSpPr>
        <dsp:cNvPr id="0" name=""/>
        <dsp:cNvSpPr/>
      </dsp:nvSpPr>
      <dsp:spPr>
        <a:xfrm>
          <a:off x="0" y="1670186"/>
          <a:ext cx="8113090" cy="129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9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a:latin typeface="標楷體" pitchFamily="65" charset="-120"/>
              <a:ea typeface="標楷體" pitchFamily="65" charset="-120"/>
            </a:rPr>
            <a:t>一校一課程計畫</a:t>
          </a:r>
          <a:endParaRPr lang="en-US" altLang="zh-TW" sz="2400" kern="1200" dirty="0">
            <a:latin typeface="標楷體" pitchFamily="65" charset="-120"/>
            <a:ea typeface="標楷體" pitchFamily="65" charset="-120"/>
          </a:endParaRPr>
        </a:p>
        <a:p>
          <a:pPr marL="228600" lvl="1" indent="-228600" algn="l" defTabSz="1066800">
            <a:lnSpc>
              <a:spcPct val="90000"/>
            </a:lnSpc>
            <a:spcBef>
              <a:spcPct val="0"/>
            </a:spcBef>
            <a:spcAft>
              <a:spcPct val="20000"/>
            </a:spcAft>
            <a:buChar char="••"/>
          </a:pPr>
          <a:r>
            <a:rPr lang="zh-TW" altLang="en-US" sz="2400" kern="1200" dirty="0">
              <a:latin typeface="標楷體" pitchFamily="65" charset="-120"/>
              <a:ea typeface="標楷體" pitchFamily="65" charset="-120"/>
            </a:rPr>
            <a:t>普特整合</a:t>
          </a:r>
          <a:endParaRPr lang="en-US" altLang="zh-TW" sz="2400" kern="1200" dirty="0">
            <a:latin typeface="標楷體" pitchFamily="65" charset="-120"/>
            <a:ea typeface="標楷體" pitchFamily="65" charset="-120"/>
          </a:endParaRPr>
        </a:p>
        <a:p>
          <a:pPr marL="228600" lvl="1" indent="-228600" algn="l" defTabSz="1066800">
            <a:lnSpc>
              <a:spcPct val="90000"/>
            </a:lnSpc>
            <a:spcBef>
              <a:spcPct val="0"/>
            </a:spcBef>
            <a:spcAft>
              <a:spcPct val="20000"/>
            </a:spcAft>
            <a:buChar char="••"/>
          </a:pPr>
          <a:r>
            <a:rPr lang="zh-TW" altLang="en-US" sz="2400" kern="1200" dirty="0">
              <a:latin typeface="標楷體" pitchFamily="65" charset="-120"/>
              <a:ea typeface="標楷體" pitchFamily="65" charset="-120"/>
            </a:rPr>
            <a:t>跨學部整合</a:t>
          </a:r>
          <a:endParaRPr lang="en-US" altLang="zh-TW" sz="2400" kern="1200" dirty="0">
            <a:latin typeface="標楷體" pitchFamily="65" charset="-120"/>
            <a:ea typeface="標楷體" pitchFamily="65" charset="-120"/>
          </a:endParaRPr>
        </a:p>
      </dsp:txBody>
      <dsp:txXfrm>
        <a:off x="0" y="1670186"/>
        <a:ext cx="8113090" cy="1294267"/>
      </dsp:txXfrm>
    </dsp:sp>
    <dsp:sp modelId="{A279F2BF-4F56-4736-9C32-D047A0A2CB6D}">
      <dsp:nvSpPr>
        <dsp:cNvPr id="0" name=""/>
        <dsp:cNvSpPr/>
      </dsp:nvSpPr>
      <dsp:spPr>
        <a:xfrm>
          <a:off x="0" y="2964453"/>
          <a:ext cx="8113090" cy="76752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a:latin typeface="標楷體" pitchFamily="65" charset="-120"/>
              <a:ea typeface="標楷體" pitchFamily="65" charset="-120"/>
            </a:rPr>
            <a:t>教科書或全年級或全校且全學期使用之自編教材</a:t>
          </a:r>
          <a:endParaRPr lang="en-US" altLang="zh-TW" sz="2800" kern="1200" dirty="0">
            <a:latin typeface="標楷體" pitchFamily="65" charset="-120"/>
            <a:ea typeface="標楷體" pitchFamily="65" charset="-120"/>
          </a:endParaRPr>
        </a:p>
      </dsp:txBody>
      <dsp:txXfrm>
        <a:off x="37467" y="3001920"/>
        <a:ext cx="8038156"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18723-00D3-4992-BA35-E29CBCE4BBC1}">
      <dsp:nvSpPr>
        <dsp:cNvPr id="0" name=""/>
        <dsp:cNvSpPr/>
      </dsp:nvSpPr>
      <dsp:spPr>
        <a:xfrm>
          <a:off x="3932057" y="40504"/>
          <a:ext cx="1279885" cy="140207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學習內容</a:t>
          </a:r>
        </a:p>
      </dsp:txBody>
      <dsp:txXfrm>
        <a:off x="3994536" y="102983"/>
        <a:ext cx="1154927" cy="1277120"/>
      </dsp:txXfrm>
    </dsp:sp>
    <dsp:sp modelId="{82846282-D600-45A8-91CF-96D8317041D8}">
      <dsp:nvSpPr>
        <dsp:cNvPr id="0" name=""/>
        <dsp:cNvSpPr/>
      </dsp:nvSpPr>
      <dsp:spPr>
        <a:xfrm>
          <a:off x="2133463" y="741543"/>
          <a:ext cx="4877073" cy="4877073"/>
        </a:xfrm>
        <a:custGeom>
          <a:avLst/>
          <a:gdLst/>
          <a:ahLst/>
          <a:cxnLst/>
          <a:rect l="0" t="0" r="0" b="0"/>
          <a:pathLst>
            <a:path>
              <a:moveTo>
                <a:pt x="3101293" y="91791"/>
              </a:moveTo>
              <a:arcTo wR="2438536" hR="2438536" stAng="17146229" swAng="341795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E1DD12-2130-4A57-BA63-FBE0314A6EC0}">
      <dsp:nvSpPr>
        <dsp:cNvPr id="0" name=""/>
        <dsp:cNvSpPr/>
      </dsp:nvSpPr>
      <dsp:spPr>
        <a:xfrm>
          <a:off x="6370593" y="2479040"/>
          <a:ext cx="1279885" cy="1402078"/>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學習歷程</a:t>
          </a:r>
        </a:p>
      </dsp:txBody>
      <dsp:txXfrm>
        <a:off x="6433072" y="2541519"/>
        <a:ext cx="1154927" cy="1277120"/>
      </dsp:txXfrm>
    </dsp:sp>
    <dsp:sp modelId="{978A5A0A-345E-47FC-B8EA-6145D267C0A9}">
      <dsp:nvSpPr>
        <dsp:cNvPr id="0" name=""/>
        <dsp:cNvSpPr/>
      </dsp:nvSpPr>
      <dsp:spPr>
        <a:xfrm>
          <a:off x="2133463" y="741543"/>
          <a:ext cx="4877073" cy="4877073"/>
        </a:xfrm>
        <a:custGeom>
          <a:avLst/>
          <a:gdLst/>
          <a:ahLst/>
          <a:cxnLst/>
          <a:rect l="0" t="0" r="0" b="0"/>
          <a:pathLst>
            <a:path>
              <a:moveTo>
                <a:pt x="4767216" y="3162216"/>
              </a:moveTo>
              <a:arcTo wR="2438536" hR="2438536" stAng="1035816" swAng="3417956"/>
            </a:path>
          </a:pathLst>
        </a:custGeom>
        <a:noFill/>
        <a:ln w="9525" cap="flat" cmpd="sng" algn="ctr">
          <a:solidFill>
            <a:schemeClr val="accent5">
              <a:hueOff val="-3311292"/>
              <a:satOff val="13270"/>
              <a:lumOff val="2876"/>
              <a:alphaOff val="0"/>
            </a:schemeClr>
          </a:solidFill>
          <a:prstDash val="solid"/>
        </a:ln>
        <a:effectLst/>
      </dsp:spPr>
      <dsp:style>
        <a:lnRef idx="1">
          <a:scrgbClr r="0" g="0" b="0"/>
        </a:lnRef>
        <a:fillRef idx="0">
          <a:scrgbClr r="0" g="0" b="0"/>
        </a:fillRef>
        <a:effectRef idx="0">
          <a:scrgbClr r="0" g="0" b="0"/>
        </a:effectRef>
        <a:fontRef idx="minor"/>
      </dsp:style>
    </dsp:sp>
    <dsp:sp modelId="{67195F78-2564-4BB2-93A2-66A5797285A6}">
      <dsp:nvSpPr>
        <dsp:cNvPr id="0" name=""/>
        <dsp:cNvSpPr/>
      </dsp:nvSpPr>
      <dsp:spPr>
        <a:xfrm>
          <a:off x="3932057" y="4917577"/>
          <a:ext cx="1279885" cy="1402078"/>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學習環境</a:t>
          </a:r>
        </a:p>
      </dsp:txBody>
      <dsp:txXfrm>
        <a:off x="3994536" y="4980056"/>
        <a:ext cx="1154927" cy="1277120"/>
      </dsp:txXfrm>
    </dsp:sp>
    <dsp:sp modelId="{D2DA364F-5274-4D87-811F-E1A1BDB9D9E0}">
      <dsp:nvSpPr>
        <dsp:cNvPr id="0" name=""/>
        <dsp:cNvSpPr/>
      </dsp:nvSpPr>
      <dsp:spPr>
        <a:xfrm>
          <a:off x="2133463" y="741543"/>
          <a:ext cx="4877073" cy="4877073"/>
        </a:xfrm>
        <a:custGeom>
          <a:avLst/>
          <a:gdLst/>
          <a:ahLst/>
          <a:cxnLst/>
          <a:rect l="0" t="0" r="0" b="0"/>
          <a:pathLst>
            <a:path>
              <a:moveTo>
                <a:pt x="1775780" y="4785282"/>
              </a:moveTo>
              <a:arcTo wR="2438536" hR="2438536" stAng="6346229" swAng="3417956"/>
            </a:path>
          </a:pathLst>
        </a:custGeom>
        <a:noFill/>
        <a:ln w="9525" cap="flat" cmpd="sng" algn="ctr">
          <a:solidFill>
            <a:schemeClr val="accent5">
              <a:hueOff val="-6622584"/>
              <a:satOff val="26541"/>
              <a:lumOff val="5752"/>
              <a:alphaOff val="0"/>
            </a:schemeClr>
          </a:solidFill>
          <a:prstDash val="solid"/>
        </a:ln>
        <a:effectLst/>
      </dsp:spPr>
      <dsp:style>
        <a:lnRef idx="1">
          <a:scrgbClr r="0" g="0" b="0"/>
        </a:lnRef>
        <a:fillRef idx="0">
          <a:scrgbClr r="0" g="0" b="0"/>
        </a:fillRef>
        <a:effectRef idx="0">
          <a:scrgbClr r="0" g="0" b="0"/>
        </a:effectRef>
        <a:fontRef idx="minor"/>
      </dsp:style>
    </dsp:sp>
    <dsp:sp modelId="{0FED4D37-2717-4444-AAA0-6661A9E33AF3}">
      <dsp:nvSpPr>
        <dsp:cNvPr id="0" name=""/>
        <dsp:cNvSpPr/>
      </dsp:nvSpPr>
      <dsp:spPr>
        <a:xfrm>
          <a:off x="1493520" y="2479040"/>
          <a:ext cx="1279885" cy="140207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學習評量</a:t>
          </a:r>
        </a:p>
      </dsp:txBody>
      <dsp:txXfrm>
        <a:off x="1555999" y="2541519"/>
        <a:ext cx="1154927" cy="1277120"/>
      </dsp:txXfrm>
    </dsp:sp>
    <dsp:sp modelId="{7E8FF248-6BF2-49B1-8838-6C4CF585C777}">
      <dsp:nvSpPr>
        <dsp:cNvPr id="0" name=""/>
        <dsp:cNvSpPr/>
      </dsp:nvSpPr>
      <dsp:spPr>
        <a:xfrm>
          <a:off x="2133463" y="741543"/>
          <a:ext cx="4877073" cy="4877073"/>
        </a:xfrm>
        <a:custGeom>
          <a:avLst/>
          <a:gdLst/>
          <a:ahLst/>
          <a:cxnLst/>
          <a:rect l="0" t="0" r="0" b="0"/>
          <a:pathLst>
            <a:path>
              <a:moveTo>
                <a:pt x="109857" y="1714856"/>
              </a:moveTo>
              <a:arcTo wR="2438536" hR="2438536" stAng="11835816" swAng="3417956"/>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8A202-CF9D-4C10-8601-0750009DA951}">
      <dsp:nvSpPr>
        <dsp:cNvPr id="0" name=""/>
        <dsp:cNvSpPr/>
      </dsp:nvSpPr>
      <dsp:spPr>
        <a:xfrm>
          <a:off x="3810" y="402887"/>
          <a:ext cx="2664127" cy="198871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83FCE-84E4-48F4-9525-F9B997E206DE}">
      <dsp:nvSpPr>
        <dsp:cNvPr id="0" name=""/>
        <dsp:cNvSpPr/>
      </dsp:nvSpPr>
      <dsp:spPr>
        <a:xfrm>
          <a:off x="7966" y="2277303"/>
          <a:ext cx="2664127" cy="16838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ts val="0"/>
            </a:spcAft>
          </a:pPr>
          <a:r>
            <a:rPr lang="zh-TW" altLang="en-US" sz="1800" kern="1200" dirty="0">
              <a:latin typeface="微軟正黑體" panose="020B0604030504040204" pitchFamily="34" charset="-120"/>
              <a:ea typeface="微軟正黑體" panose="020B0604030504040204" pitchFamily="34" charset="-120"/>
            </a:rPr>
            <a:t>．課程手冊、</a:t>
          </a:r>
          <a:endParaRPr lang="en-US" altLang="zh-TW" sz="1800" kern="1200" dirty="0">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zh-TW" altLang="en-US" sz="1800" kern="1200" dirty="0">
              <a:latin typeface="微軟正黑體" panose="020B0604030504040204" pitchFamily="34" charset="-120"/>
              <a:ea typeface="微軟正黑體" panose="020B0604030504040204" pitchFamily="34" charset="-120"/>
            </a:rPr>
            <a:t>．教學模組示例、</a:t>
          </a:r>
          <a:endParaRPr lang="en-US" altLang="zh-TW" sz="1800" kern="1200" dirty="0">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zh-TW" altLang="en-US" sz="1800" kern="1200" dirty="0">
              <a:latin typeface="微軟正黑體" panose="020B0604030504040204" pitchFamily="34" charset="-120"/>
              <a:ea typeface="微軟正黑體" panose="020B0604030504040204" pitchFamily="34" charset="-120"/>
            </a:rPr>
            <a:t>．素養導向紙筆  </a:t>
          </a:r>
          <a:endParaRPr lang="en-US" altLang="zh-TW" sz="1800" kern="1200" dirty="0">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kern="1200" dirty="0">
              <a:latin typeface="微軟正黑體" panose="020B0604030504040204" pitchFamily="34" charset="-120"/>
              <a:ea typeface="微軟正黑體" panose="020B0604030504040204" pitchFamily="34" charset="-120"/>
            </a:rPr>
            <a:t>    </a:t>
          </a:r>
          <a:r>
            <a:rPr lang="zh-TW" altLang="en-US" sz="1800" kern="1200" dirty="0">
              <a:latin typeface="微軟正黑體" panose="020B0604030504040204" pitchFamily="34" charset="-120"/>
              <a:ea typeface="微軟正黑體" panose="020B0604030504040204" pitchFamily="34" charset="-120"/>
            </a:rPr>
            <a:t>測驗範例試題</a:t>
          </a:r>
        </a:p>
      </dsp:txBody>
      <dsp:txXfrm>
        <a:off x="7966" y="2277303"/>
        <a:ext cx="1876146" cy="1683871"/>
      </dsp:txXfrm>
    </dsp:sp>
    <dsp:sp modelId="{5346BA52-849F-4A7D-8B52-170149EAECD6}">
      <dsp:nvSpPr>
        <dsp:cNvPr id="0" name=""/>
        <dsp:cNvSpPr/>
      </dsp:nvSpPr>
      <dsp:spPr>
        <a:xfrm>
          <a:off x="3850323" y="1979941"/>
          <a:ext cx="1747541" cy="1164847"/>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1779A-C27B-4C8B-A005-94F961E1E877}">
      <dsp:nvSpPr>
        <dsp:cNvPr id="0" name=""/>
        <dsp:cNvSpPr/>
      </dsp:nvSpPr>
      <dsp:spPr>
        <a:xfrm>
          <a:off x="3526321" y="409198"/>
          <a:ext cx="2664127" cy="198871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8F23E-61BE-47FC-B571-6E6471E84B7A}">
      <dsp:nvSpPr>
        <dsp:cNvPr id="0" name=""/>
        <dsp:cNvSpPr/>
      </dsp:nvSpPr>
      <dsp:spPr>
        <a:xfrm>
          <a:off x="3520300" y="2343568"/>
          <a:ext cx="2664127" cy="8551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zh-TW" altLang="en-US" sz="2100" kern="1200" dirty="0">
              <a:latin typeface="微軟正黑體" panose="020B0604030504040204" pitchFamily="34" charset="-120"/>
              <a:ea typeface="微軟正黑體" panose="020B0604030504040204" pitchFamily="34" charset="-120"/>
            </a:rPr>
            <a:t>．</a:t>
          </a:r>
          <a:r>
            <a:rPr lang="zh-TW" altLang="en-US" sz="1800" kern="1200" dirty="0">
              <a:latin typeface="微軟正黑體" panose="020B0604030504040204" pitchFamily="34" charset="-120"/>
              <a:ea typeface="微軟正黑體" panose="020B0604030504040204" pitchFamily="34" charset="-120"/>
            </a:rPr>
            <a:t>教學影片示例</a:t>
          </a:r>
        </a:p>
      </dsp:txBody>
      <dsp:txXfrm>
        <a:off x="3520300" y="2343568"/>
        <a:ext cx="1876146" cy="855147"/>
      </dsp:txXfrm>
    </dsp:sp>
    <dsp:sp modelId="{3A6E1B93-5CED-4903-82BF-34402A594524}">
      <dsp:nvSpPr>
        <dsp:cNvPr id="0" name=""/>
        <dsp:cNvSpPr/>
      </dsp:nvSpPr>
      <dsp:spPr>
        <a:xfrm>
          <a:off x="4436318" y="1163702"/>
          <a:ext cx="932444" cy="93244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3"/>
            <a:ext cx="3076363" cy="511731"/>
          </a:xfrm>
          <a:prstGeom prst="rect">
            <a:avLst/>
          </a:prstGeom>
        </p:spPr>
        <p:txBody>
          <a:bodyPr vert="horz" lIns="94683" tIns="47341" rIns="94683" bIns="47341" rtlCol="0"/>
          <a:lstStyle>
            <a:lvl1pPr algn="l">
              <a:defRPr sz="1200"/>
            </a:lvl1pPr>
          </a:lstStyle>
          <a:p>
            <a:endParaRPr kumimoji="1" lang="zh-TW" altLang="en-US" dirty="0">
              <a:ea typeface="微軟正黑體"/>
            </a:endParaRPr>
          </a:p>
        </p:txBody>
      </p:sp>
      <p:sp>
        <p:nvSpPr>
          <p:cNvPr id="3" name="日期版面配置區 2"/>
          <p:cNvSpPr>
            <a:spLocks noGrp="1"/>
          </p:cNvSpPr>
          <p:nvPr>
            <p:ph type="dt" sz="quarter" idx="1"/>
          </p:nvPr>
        </p:nvSpPr>
        <p:spPr>
          <a:xfrm>
            <a:off x="4021299" y="3"/>
            <a:ext cx="3076363" cy="511731"/>
          </a:xfrm>
          <a:prstGeom prst="rect">
            <a:avLst/>
          </a:prstGeom>
        </p:spPr>
        <p:txBody>
          <a:bodyPr vert="horz" lIns="94683" tIns="47341" rIns="94683" bIns="47341" rtlCol="0"/>
          <a:lstStyle>
            <a:lvl1pPr algn="r">
              <a:defRPr sz="1200"/>
            </a:lvl1pPr>
          </a:lstStyle>
          <a:p>
            <a:fld id="{07F64147-CDFE-9443-AA43-F56457686319}" type="datetimeFigureOut">
              <a:rPr kumimoji="1" lang="zh-TW" altLang="en-US" smtClean="0">
                <a:ea typeface="微軟正黑體"/>
              </a:rPr>
              <a:pPr/>
              <a:t>2019/9/17</a:t>
            </a:fld>
            <a:endParaRPr kumimoji="1" lang="zh-TW" altLang="en-US" dirty="0">
              <a:ea typeface="微軟正黑體"/>
            </a:endParaRPr>
          </a:p>
        </p:txBody>
      </p:sp>
      <p:sp>
        <p:nvSpPr>
          <p:cNvPr id="4" name="頁尾版面配置區 3"/>
          <p:cNvSpPr>
            <a:spLocks noGrp="1"/>
          </p:cNvSpPr>
          <p:nvPr>
            <p:ph type="ftr" sz="quarter" idx="2"/>
          </p:nvPr>
        </p:nvSpPr>
        <p:spPr>
          <a:xfrm>
            <a:off x="5" y="9721110"/>
            <a:ext cx="3076363" cy="511731"/>
          </a:xfrm>
          <a:prstGeom prst="rect">
            <a:avLst/>
          </a:prstGeom>
        </p:spPr>
        <p:txBody>
          <a:bodyPr vert="horz" lIns="94683" tIns="47341" rIns="94683" bIns="47341" rtlCol="0" anchor="b"/>
          <a:lstStyle>
            <a:lvl1pPr algn="l">
              <a:defRPr sz="1200"/>
            </a:lvl1pPr>
          </a:lstStyle>
          <a:p>
            <a:endParaRPr kumimoji="1" lang="zh-TW" altLang="en-US" dirty="0">
              <a:ea typeface="微軟正黑體"/>
            </a:endParaRPr>
          </a:p>
        </p:txBody>
      </p:sp>
      <p:sp>
        <p:nvSpPr>
          <p:cNvPr id="5" name="投影片編號版面配置區 4"/>
          <p:cNvSpPr>
            <a:spLocks noGrp="1"/>
          </p:cNvSpPr>
          <p:nvPr>
            <p:ph type="sldNum" sz="quarter" idx="3"/>
          </p:nvPr>
        </p:nvSpPr>
        <p:spPr>
          <a:xfrm>
            <a:off x="4021299" y="9721110"/>
            <a:ext cx="3076363" cy="511731"/>
          </a:xfrm>
          <a:prstGeom prst="rect">
            <a:avLst/>
          </a:prstGeom>
        </p:spPr>
        <p:txBody>
          <a:bodyPr vert="horz" lIns="94683" tIns="47341" rIns="94683" bIns="47341" rtlCol="0" anchor="b"/>
          <a:lstStyle>
            <a:lvl1pPr algn="r">
              <a:defRPr sz="1200"/>
            </a:lvl1pPr>
          </a:lstStyle>
          <a:p>
            <a:fld id="{8C563735-8186-C54D-AED4-8787EB465A2B}" type="slidenum">
              <a:rPr kumimoji="1" lang="zh-TW" altLang="en-US" smtClean="0">
                <a:ea typeface="微軟正黑體"/>
              </a:rPr>
              <a:pPr/>
              <a:t>‹#›</a:t>
            </a:fld>
            <a:endParaRPr kumimoji="1" lang="zh-TW" altLang="en-US" dirty="0">
              <a:ea typeface="微軟正黑體"/>
            </a:endParaRPr>
          </a:p>
        </p:txBody>
      </p:sp>
    </p:spTree>
    <p:extLst>
      <p:ext uri="{BB962C8B-B14F-4D97-AF65-F5344CB8AC3E}">
        <p14:creationId xmlns:p14="http://schemas.microsoft.com/office/powerpoint/2010/main" val="270797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3"/>
            <a:ext cx="3076363" cy="511731"/>
          </a:xfrm>
          <a:prstGeom prst="rect">
            <a:avLst/>
          </a:prstGeom>
        </p:spPr>
        <p:txBody>
          <a:bodyPr vert="horz" lIns="94683" tIns="47341" rIns="94683" bIns="47341" rtlCol="0"/>
          <a:lstStyle>
            <a:lvl1pPr algn="l">
              <a:defRPr sz="1200">
                <a:ea typeface="微軟正黑體"/>
              </a:defRPr>
            </a:lvl1pPr>
          </a:lstStyle>
          <a:p>
            <a:endParaRPr kumimoji="1" lang="zh-TW" altLang="en-US" dirty="0"/>
          </a:p>
        </p:txBody>
      </p:sp>
      <p:sp>
        <p:nvSpPr>
          <p:cNvPr id="3" name="日期版面配置區 2"/>
          <p:cNvSpPr>
            <a:spLocks noGrp="1"/>
          </p:cNvSpPr>
          <p:nvPr>
            <p:ph type="dt" idx="1"/>
          </p:nvPr>
        </p:nvSpPr>
        <p:spPr>
          <a:xfrm>
            <a:off x="4021299" y="3"/>
            <a:ext cx="3076363" cy="511731"/>
          </a:xfrm>
          <a:prstGeom prst="rect">
            <a:avLst/>
          </a:prstGeom>
        </p:spPr>
        <p:txBody>
          <a:bodyPr vert="horz" lIns="94683" tIns="47341" rIns="94683" bIns="47341" rtlCol="0"/>
          <a:lstStyle>
            <a:lvl1pPr algn="r">
              <a:defRPr sz="1200">
                <a:ea typeface="微軟正黑體"/>
              </a:defRPr>
            </a:lvl1pPr>
          </a:lstStyle>
          <a:p>
            <a:fld id="{603EC939-40B9-C645-8BF8-E7E02F16F5A1}" type="datetimeFigureOut">
              <a:rPr kumimoji="1" lang="zh-TW" altLang="en-US" smtClean="0"/>
              <a:pPr/>
              <a:t>2019/9/17</a:t>
            </a:fld>
            <a:endParaRPr kumimoji="1" lang="zh-TW" altLang="en-US" dirty="0"/>
          </a:p>
        </p:txBody>
      </p:sp>
      <p:sp>
        <p:nvSpPr>
          <p:cNvPr id="4" name="投影片影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83" tIns="47341" rIns="94683" bIns="47341" rtlCol="0" anchor="ctr"/>
          <a:lstStyle/>
          <a:p>
            <a:endParaRPr lang="zh-TW" altLang="en-US" dirty="0"/>
          </a:p>
        </p:txBody>
      </p:sp>
      <p:sp>
        <p:nvSpPr>
          <p:cNvPr id="5" name="備忘稿版面配置區 4"/>
          <p:cNvSpPr>
            <a:spLocks noGrp="1"/>
          </p:cNvSpPr>
          <p:nvPr>
            <p:ph type="body" sz="quarter" idx="3"/>
          </p:nvPr>
        </p:nvSpPr>
        <p:spPr>
          <a:xfrm>
            <a:off x="709931" y="4861445"/>
            <a:ext cx="5679440" cy="4605576"/>
          </a:xfrm>
          <a:prstGeom prst="rect">
            <a:avLst/>
          </a:prstGeom>
        </p:spPr>
        <p:txBody>
          <a:bodyPr vert="horz" lIns="94683" tIns="47341" rIns="94683" bIns="47341" rtlCol="0"/>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6" name="頁尾版面配置區 5"/>
          <p:cNvSpPr>
            <a:spLocks noGrp="1"/>
          </p:cNvSpPr>
          <p:nvPr>
            <p:ph type="ftr" sz="quarter" idx="4"/>
          </p:nvPr>
        </p:nvSpPr>
        <p:spPr>
          <a:xfrm>
            <a:off x="5" y="9721110"/>
            <a:ext cx="3076363" cy="511731"/>
          </a:xfrm>
          <a:prstGeom prst="rect">
            <a:avLst/>
          </a:prstGeom>
        </p:spPr>
        <p:txBody>
          <a:bodyPr vert="horz" lIns="94683" tIns="47341" rIns="94683" bIns="47341" rtlCol="0" anchor="b"/>
          <a:lstStyle>
            <a:lvl1pPr algn="l">
              <a:defRPr sz="1200">
                <a:ea typeface="微軟正黑體"/>
              </a:defRPr>
            </a:lvl1pPr>
          </a:lstStyle>
          <a:p>
            <a:endParaRPr kumimoji="1" lang="zh-TW" altLang="en-US" dirty="0"/>
          </a:p>
        </p:txBody>
      </p:sp>
      <p:sp>
        <p:nvSpPr>
          <p:cNvPr id="7" name="投影片編號版面配置區 6"/>
          <p:cNvSpPr>
            <a:spLocks noGrp="1"/>
          </p:cNvSpPr>
          <p:nvPr>
            <p:ph type="sldNum" sz="quarter" idx="5"/>
          </p:nvPr>
        </p:nvSpPr>
        <p:spPr>
          <a:xfrm>
            <a:off x="4021299" y="9721110"/>
            <a:ext cx="3076363" cy="511731"/>
          </a:xfrm>
          <a:prstGeom prst="rect">
            <a:avLst/>
          </a:prstGeom>
        </p:spPr>
        <p:txBody>
          <a:bodyPr vert="horz" lIns="94683" tIns="47341" rIns="94683" bIns="47341" rtlCol="0" anchor="b"/>
          <a:lstStyle>
            <a:lvl1pPr algn="r">
              <a:defRPr sz="1200">
                <a:ea typeface="微軟正黑體"/>
              </a:defRPr>
            </a:lvl1pPr>
          </a:lstStyle>
          <a:p>
            <a:fld id="{40ED0386-A714-4B4B-A465-0ADE1AF06669}" type="slidenum">
              <a:rPr kumimoji="1" lang="zh-TW" altLang="en-US" smtClean="0"/>
              <a:pPr/>
              <a:t>‹#›</a:t>
            </a:fld>
            <a:endParaRPr kumimoji="1" lang="zh-TW" altLang="en-US" dirty="0"/>
          </a:p>
        </p:txBody>
      </p:sp>
    </p:spTree>
    <p:extLst>
      <p:ext uri="{BB962C8B-B14F-4D97-AF65-F5344CB8AC3E}">
        <p14:creationId xmlns:p14="http://schemas.microsoft.com/office/powerpoint/2010/main" val="3142051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微軟正黑體"/>
        <a:cs typeface="+mn-cs"/>
      </a:defRPr>
    </a:lvl1pPr>
    <a:lvl2pPr marL="457200" algn="l" defTabSz="457200" rtl="0" eaLnBrk="1" latinLnBrk="0" hangingPunct="1">
      <a:defRPr sz="1200" kern="1200">
        <a:solidFill>
          <a:schemeClr val="tx1"/>
        </a:solidFill>
        <a:latin typeface="+mn-lt"/>
        <a:ea typeface="微軟正黑體"/>
        <a:cs typeface="+mn-cs"/>
      </a:defRPr>
    </a:lvl2pPr>
    <a:lvl3pPr marL="914400" algn="l" defTabSz="457200" rtl="0" eaLnBrk="1" latinLnBrk="0" hangingPunct="1">
      <a:defRPr sz="1200" kern="1200">
        <a:solidFill>
          <a:schemeClr val="tx1"/>
        </a:solidFill>
        <a:latin typeface="+mn-lt"/>
        <a:ea typeface="微軟正黑體"/>
        <a:cs typeface="+mn-cs"/>
      </a:defRPr>
    </a:lvl3pPr>
    <a:lvl4pPr marL="1371600" algn="l" defTabSz="457200" rtl="0" eaLnBrk="1" latinLnBrk="0" hangingPunct="1">
      <a:defRPr sz="1200" kern="1200">
        <a:solidFill>
          <a:schemeClr val="tx1"/>
        </a:solidFill>
        <a:latin typeface="+mn-lt"/>
        <a:ea typeface="微軟正黑體"/>
        <a:cs typeface="+mn-cs"/>
      </a:defRPr>
    </a:lvl4pPr>
    <a:lvl5pPr marL="1828800" algn="l" defTabSz="457200" rtl="0" eaLnBrk="1" latinLnBrk="0" hangingPunct="1">
      <a:defRPr sz="1200" kern="1200">
        <a:solidFill>
          <a:schemeClr val="tx1"/>
        </a:solidFill>
        <a:latin typeface="+mn-lt"/>
        <a:ea typeface="微軟正黑體"/>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endParaRPr lang="en-US" altLang="zh-TW" b="0"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a:t>
            </a:fld>
            <a:endParaRPr kumimoji="1" lang="zh-TW" altLang="en-US" dirty="0"/>
          </a:p>
        </p:txBody>
      </p:sp>
    </p:spTree>
    <p:extLst>
      <p:ext uri="{BB962C8B-B14F-4D97-AF65-F5344CB8AC3E}">
        <p14:creationId xmlns:p14="http://schemas.microsoft.com/office/powerpoint/2010/main" val="1315710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為因應特殊類型教育學生之個別需要，應提供支持性輔助、特殊需求領域課程及實施 課程調整。 </a:t>
            </a:r>
            <a:endParaRPr lang="en-US" altLang="zh-TW" dirty="0"/>
          </a:p>
          <a:p>
            <a:r>
              <a:rPr lang="en-US" altLang="zh-TW" dirty="0"/>
              <a:t>@</a:t>
            </a:r>
            <a:r>
              <a:rPr lang="zh-TW" altLang="en-US" dirty="0"/>
              <a:t>特殊教育學生的課程必須依據特殊教育法所規範的個別化教育計畫或個別輔導計畫適 性設計，必要時得調整部定必修課程，並實施教學。 </a:t>
            </a:r>
            <a:endParaRPr lang="en-US" altLang="zh-TW"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12</a:t>
            </a:fld>
            <a:endParaRPr lang="zh-TW" altLang="en-US"/>
          </a:p>
        </p:txBody>
      </p:sp>
    </p:spTree>
    <p:extLst>
      <p:ext uri="{BB962C8B-B14F-4D97-AF65-F5344CB8AC3E}">
        <p14:creationId xmlns:p14="http://schemas.microsoft.com/office/powerpoint/2010/main" val="718002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依據特殊教育法、國民體育法、藝術教育法及相關法規，特殊教育學生與體育班、藝 術才能班及科學班等特殊類型班級學生之部定及校訂課程均得彈性調整（包含學習節 數</a:t>
            </a:r>
            <a:r>
              <a:rPr lang="en-US" altLang="zh-TW" dirty="0"/>
              <a:t>/</a:t>
            </a:r>
            <a:r>
              <a:rPr lang="zh-TW" altLang="en-US" dirty="0"/>
              <a:t>學分數配置比例與學習內容），並得於校訂課程開設特殊需求領域課程，惟不應減少學習總節數。</a:t>
            </a:r>
            <a:endParaRPr lang="en-US" altLang="zh-TW" dirty="0"/>
          </a:p>
          <a:p>
            <a:endParaRPr lang="en-US" altLang="zh-TW" dirty="0"/>
          </a:p>
          <a:p>
            <a:r>
              <a:rPr lang="zh-TW" altLang="en-US" dirty="0"/>
              <a:t>特殊教育班課程規劃需經學校特殊教育推行委員會審議通過，並送 學校課程發展委員會通過後實施；體育班、科學班及依藝術教育法設立之藝術才能班 課程規劃應送學校課程發展委員會審議。特殊類型教育課程綱要或實施規範，參照 「十二年國民基本教育課程綱要總綱」，由中央主管機關另行訂定之。</a:t>
            </a:r>
            <a:endParaRPr lang="en-US" altLang="zh-TW"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13</a:t>
            </a:fld>
            <a:endParaRPr lang="zh-TW" altLang="en-US"/>
          </a:p>
        </p:txBody>
      </p:sp>
    </p:spTree>
    <p:extLst>
      <p:ext uri="{BB962C8B-B14F-4D97-AF65-F5344CB8AC3E}">
        <p14:creationId xmlns:p14="http://schemas.microsoft.com/office/powerpoint/2010/main" val="193871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lnSpc>
                <a:spcPct val="120000"/>
              </a:lnSpc>
              <a:buNone/>
            </a:pPr>
            <a:r>
              <a:rPr lang="zh-TW" altLang="en-US" u="dbl" dirty="0"/>
              <a:t>身心障礙學生</a:t>
            </a:r>
            <a:endParaRPr lang="en-US" altLang="zh-TW" u="dbl" dirty="0"/>
          </a:p>
          <a:p>
            <a:pPr>
              <a:lnSpc>
                <a:spcPct val="120000"/>
              </a:lnSpc>
            </a:pPr>
            <a:r>
              <a:rPr lang="zh-TW" altLang="zh-TW" dirty="0"/>
              <a:t>應依學生之個別需求，彈性調整課程，包括學習內容、學習歷程、學習環境及學習評量，以及學習節數</a:t>
            </a:r>
            <a:r>
              <a:rPr lang="en-US" altLang="zh-TW" dirty="0"/>
              <a:t>/</a:t>
            </a:r>
            <a:r>
              <a:rPr lang="zh-TW" altLang="zh-TW" dirty="0"/>
              <a:t>學分數，因此需含括所提供之部定各領域</a:t>
            </a:r>
            <a:r>
              <a:rPr lang="en-US" altLang="zh-TW" dirty="0"/>
              <a:t>/</a:t>
            </a:r>
            <a:r>
              <a:rPr lang="zh-TW" altLang="zh-TW" dirty="0"/>
              <a:t>科目及特殊需求領域</a:t>
            </a:r>
            <a:r>
              <a:rPr lang="en-US" altLang="zh-TW" dirty="0"/>
              <a:t>/</a:t>
            </a:r>
            <a:r>
              <a:rPr lang="zh-TW" altLang="zh-TW" dirty="0"/>
              <a:t>科目之節數</a:t>
            </a:r>
            <a:r>
              <a:rPr lang="en-US" altLang="zh-TW" dirty="0"/>
              <a:t>/</a:t>
            </a:r>
            <a:r>
              <a:rPr lang="zh-TW" altLang="zh-TW" dirty="0"/>
              <a:t>學分數。</a:t>
            </a:r>
          </a:p>
          <a:p>
            <a:r>
              <a:rPr lang="zh-TW" altLang="zh-TW" dirty="0"/>
              <a:t>教師需根據學生實際的年齡與年級，參照各學習階段各領域</a:t>
            </a:r>
            <a:r>
              <a:rPr lang="en-US" altLang="zh-TW" dirty="0"/>
              <a:t>/</a:t>
            </a:r>
            <a:r>
              <a:rPr lang="zh-TW" altLang="zh-TW" dirty="0"/>
              <a:t>科目之學習重點，再根據個別化教育計畫中所敘明之學生能力現況與需求作為課程調整之依據，列出符合該生之學年與學期教育目標，並以編選與調整課程及教材的方式達成。</a:t>
            </a:r>
          </a:p>
          <a:p>
            <a:endParaRPr lang="en-US" altLang="zh-TW" dirty="0"/>
          </a:p>
          <a:p>
            <a:pPr>
              <a:buNone/>
            </a:pPr>
            <a:r>
              <a:rPr lang="zh-TW" altLang="en-US" u="dbl" dirty="0"/>
              <a:t>資賦優異學生：</a:t>
            </a:r>
            <a:endParaRPr lang="zh-TW" altLang="zh-TW" dirty="0"/>
          </a:p>
          <a:p>
            <a:r>
              <a:rPr lang="zh-TW" altLang="zh-TW" dirty="0"/>
              <a:t>針對學生之能力現況與需求，參照「十二年國民基本教育資賦優異相關之特殊需求領域課程綱要」及領域課程調整應用手冊中與其學習功能優異領域</a:t>
            </a:r>
            <a:r>
              <a:rPr lang="en-US" altLang="zh-TW" dirty="0"/>
              <a:t>/</a:t>
            </a:r>
            <a:r>
              <a:rPr lang="zh-TW" altLang="zh-TW" dirty="0"/>
              <a:t>科目符合的學習重點，作為加深、加廣與濃縮課程的基礎，以利於進行系統性或組織化的教學。</a:t>
            </a:r>
            <a:endParaRPr lang="en-US" altLang="zh-TW" dirty="0"/>
          </a:p>
          <a:p>
            <a:pPr>
              <a:lnSpc>
                <a:spcPct val="120000"/>
              </a:lnSpc>
            </a:pP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14</a:t>
            </a:fld>
            <a:endParaRPr kumimoji="1" lang="zh-TW" altLang="en-US" dirty="0"/>
          </a:p>
        </p:txBody>
      </p:sp>
    </p:spTree>
    <p:extLst>
      <p:ext uri="{BB962C8B-B14F-4D97-AF65-F5344CB8AC3E}">
        <p14:creationId xmlns:p14="http://schemas.microsoft.com/office/powerpoint/2010/main" val="2578008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a:solidFill>
                  <a:schemeClr val="tx1"/>
                </a:solidFill>
                <a:latin typeface="+mn-lt"/>
                <a:ea typeface="微軟正黑體"/>
                <a:cs typeface="+mn-cs"/>
              </a:rPr>
              <a:t>強調特殊教育學生應首要考量以普通教育課程進行相關的課程調整及教材鬆綁外，並需視學生需求加設特殊需求領域課程以因應普通教育課程的不足，</a:t>
            </a:r>
            <a:endParaRPr lang="en-US" altLang="zh-TW" sz="1200" kern="1200" dirty="0">
              <a:solidFill>
                <a:schemeClr val="tx1"/>
              </a:solidFill>
              <a:latin typeface="+mn-lt"/>
              <a:ea typeface="微軟正黑體"/>
              <a:cs typeface="+mn-cs"/>
            </a:endParaRPr>
          </a:p>
          <a:p>
            <a:r>
              <a:rPr lang="zh-TW" altLang="zh-TW" sz="1200" kern="1200" dirty="0">
                <a:solidFill>
                  <a:schemeClr val="tx1"/>
                </a:solidFill>
                <a:latin typeface="+mn-lt"/>
                <a:ea typeface="微軟正黑體"/>
                <a:cs typeface="+mn-cs"/>
              </a:rPr>
              <a:t>且採用區分性課程與教學方式強調個別化教育計畫</a:t>
            </a:r>
            <a:r>
              <a:rPr lang="en-US" altLang="zh-TW" sz="1200" kern="1200" dirty="0">
                <a:solidFill>
                  <a:schemeClr val="tx1"/>
                </a:solidFill>
                <a:latin typeface="+mn-lt"/>
                <a:ea typeface="微軟正黑體"/>
                <a:cs typeface="+mn-cs"/>
              </a:rPr>
              <a:t>/</a:t>
            </a:r>
            <a:r>
              <a:rPr lang="zh-TW" altLang="zh-TW" sz="1200" kern="1200" dirty="0">
                <a:solidFill>
                  <a:schemeClr val="tx1"/>
                </a:solidFill>
                <a:latin typeface="+mn-lt"/>
                <a:ea typeface="微軟正黑體"/>
                <a:cs typeface="+mn-cs"/>
              </a:rPr>
              <a:t>個別輔導計畫與課程的結合度，以達至實施個人能力本位與重視學校本位課程的目標。</a:t>
            </a:r>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15</a:t>
            </a:fld>
            <a:endParaRPr kumimoji="1" lang="zh-TW" altLang="en-US" dirty="0"/>
          </a:p>
        </p:txBody>
      </p:sp>
    </p:spTree>
    <p:extLst>
      <p:ext uri="{BB962C8B-B14F-4D97-AF65-F5344CB8AC3E}">
        <p14:creationId xmlns:p14="http://schemas.microsoft.com/office/powerpoint/2010/main" val="1550843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調整的四大向度，內容不是教科書內容</a:t>
            </a:r>
            <a:endParaRPr lang="en-US" altLang="zh-TW" dirty="0"/>
          </a:p>
          <a:p>
            <a:r>
              <a:rPr lang="zh-TW" altLang="en-US" dirty="0"/>
              <a:t>內容可以用重點取代</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16</a:t>
            </a:fld>
            <a:endParaRPr kumimoji="1" lang="zh-TW" altLang="en-US" dirty="0"/>
          </a:p>
        </p:txBody>
      </p:sp>
    </p:spTree>
    <p:extLst>
      <p:ext uri="{BB962C8B-B14F-4D97-AF65-F5344CB8AC3E}">
        <p14:creationId xmlns:p14="http://schemas.microsoft.com/office/powerpoint/2010/main" val="224914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10000"/>
          </a:bodyPr>
          <a:lstStyle/>
          <a:p>
            <a:pPr algn="just">
              <a:defRPr/>
            </a:pPr>
            <a:r>
              <a:rPr lang="zh-TW" altLang="zh-TW" sz="1200" dirty="0"/>
              <a:t>採</a:t>
            </a:r>
            <a:r>
              <a:rPr lang="zh-TW" altLang="zh-TW" sz="1200" b="1" dirty="0">
                <a:solidFill>
                  <a:srgbClr val="FF0000"/>
                </a:solidFill>
              </a:rPr>
              <a:t>「簡化」、「減量」、「分解」、「替代」、「重整」、「加深」、「加廣」及「濃縮</a:t>
            </a:r>
            <a:r>
              <a:rPr lang="zh-TW" altLang="zh-TW" sz="1200" b="1" dirty="0"/>
              <a:t>」</a:t>
            </a:r>
            <a:r>
              <a:rPr lang="zh-TW" altLang="zh-TW" sz="1200" dirty="0"/>
              <a:t>的方式調整各教育階段之</a:t>
            </a:r>
            <a:r>
              <a:rPr lang="zh-TW" altLang="zh-TW" sz="1200" b="1" dirty="0">
                <a:solidFill>
                  <a:srgbClr val="FF0000"/>
                </a:solidFill>
              </a:rPr>
              <a:t>各領域</a:t>
            </a:r>
            <a:r>
              <a:rPr lang="en-US" altLang="zh-TW" sz="1200" b="1" dirty="0">
                <a:solidFill>
                  <a:srgbClr val="FF0000"/>
                </a:solidFill>
              </a:rPr>
              <a:t>/</a:t>
            </a:r>
            <a:r>
              <a:rPr lang="zh-TW" altLang="zh-TW" sz="1200" b="1" dirty="0">
                <a:solidFill>
                  <a:srgbClr val="FF0000"/>
                </a:solidFill>
              </a:rPr>
              <a:t>科目</a:t>
            </a:r>
            <a:r>
              <a:rPr lang="zh-TW" altLang="en-US" sz="1200" b="1" dirty="0">
                <a:solidFill>
                  <a:srgbClr val="FF0000"/>
                </a:solidFill>
              </a:rPr>
              <a:t>的核心素養及</a:t>
            </a:r>
            <a:r>
              <a:rPr lang="zh-TW" altLang="zh-TW" sz="1200" b="1" dirty="0">
                <a:solidFill>
                  <a:srgbClr val="FF0000"/>
                </a:solidFill>
              </a:rPr>
              <a:t>學習重點</a:t>
            </a:r>
            <a:r>
              <a:rPr lang="en-US" altLang="zh-TW" sz="1200" b="1" dirty="0">
                <a:solidFill>
                  <a:srgbClr val="FF0000"/>
                </a:solidFill>
              </a:rPr>
              <a:t>(</a:t>
            </a:r>
            <a:r>
              <a:rPr lang="zh-TW" altLang="zh-TW" sz="1200" b="1" dirty="0">
                <a:solidFill>
                  <a:srgbClr val="FF0000"/>
                </a:solidFill>
              </a:rPr>
              <a:t>含學習表現與學習內容</a:t>
            </a:r>
            <a:r>
              <a:rPr lang="en-US" altLang="zh-TW" sz="1200" b="1" dirty="0">
                <a:solidFill>
                  <a:srgbClr val="FF0000"/>
                </a:solidFill>
              </a:rPr>
              <a:t>)</a:t>
            </a:r>
            <a:r>
              <a:rPr lang="zh-TW" altLang="zh-TW" sz="1200" dirty="0"/>
              <a:t>，</a:t>
            </a:r>
            <a:endParaRPr lang="en-US" altLang="zh-TW" sz="1200" dirty="0"/>
          </a:p>
          <a:p>
            <a:pPr algn="just">
              <a:defRPr/>
            </a:pPr>
            <a:r>
              <a:rPr lang="zh-TW" altLang="zh-TW" sz="1200" dirty="0"/>
              <a:t>再根據調整過後之核心素養及學習重點，以</a:t>
            </a:r>
            <a:r>
              <a:rPr lang="zh-TW" altLang="zh-TW" sz="1200" b="1" dirty="0">
                <a:solidFill>
                  <a:srgbClr val="FF0000"/>
                </a:solidFill>
              </a:rPr>
              <a:t>課程與教材鬆綁的方式安排學習節數</a:t>
            </a:r>
            <a:r>
              <a:rPr lang="en-US" altLang="zh-TW" sz="1200" b="1" dirty="0">
                <a:solidFill>
                  <a:srgbClr val="FF0000"/>
                </a:solidFill>
              </a:rPr>
              <a:t>/</a:t>
            </a:r>
            <a:r>
              <a:rPr lang="zh-TW" altLang="zh-TW" sz="1200" b="1" dirty="0">
                <a:solidFill>
                  <a:srgbClr val="FF0000"/>
                </a:solidFill>
              </a:rPr>
              <a:t>學分數與決定學習內容</a:t>
            </a:r>
            <a:r>
              <a:rPr lang="zh-TW" altLang="zh-TW" sz="1200" dirty="0"/>
              <a:t>。</a:t>
            </a:r>
            <a:endParaRPr lang="en-US" altLang="zh-TW" sz="1200" dirty="0"/>
          </a:p>
          <a:p>
            <a:pPr algn="just">
              <a:defRPr/>
            </a:pPr>
            <a:endParaRPr lang="en-US" altLang="zh-TW" sz="1200" dirty="0"/>
          </a:p>
          <a:p>
            <a:pPr algn="just">
              <a:defRPr/>
            </a:pPr>
            <a:r>
              <a:rPr lang="zh-TW" altLang="en-US" sz="1200" dirty="0"/>
              <a:t>由於每一類特殊教育學生均可能有顯著個別差異存在，調整 時得採上述一種或多種方式進行，並經個別化教育計畫或個別輔導計畫會議決議是否需彈性增減各領域</a:t>
            </a:r>
            <a:r>
              <a:rPr lang="en-US" altLang="zh-TW" sz="1200" dirty="0"/>
              <a:t>/</a:t>
            </a:r>
            <a:r>
              <a:rPr lang="zh-TW" altLang="en-US" sz="1200" dirty="0"/>
              <a:t>科目之節數</a:t>
            </a:r>
            <a:r>
              <a:rPr lang="en-US" altLang="zh-TW" sz="1200" dirty="0"/>
              <a:t>/</a:t>
            </a:r>
            <a:r>
              <a:rPr lang="zh-TW" altLang="en-US" sz="1200" dirty="0"/>
              <a:t>學分數，再由學校特殊教育推行委員會同意後執行。 </a:t>
            </a:r>
            <a:endParaRPr lang="en-US" altLang="zh-TW" sz="1200" dirty="0"/>
          </a:p>
          <a:p>
            <a:pPr algn="just">
              <a:defRPr/>
            </a:pPr>
            <a:endParaRPr lang="en-US" altLang="zh-TW" sz="1200" dirty="0"/>
          </a:p>
          <a:p>
            <a:pPr algn="just">
              <a:defRPr/>
            </a:pPr>
            <a:r>
              <a:rPr lang="zh-TW" altLang="zh-TW" sz="1200" dirty="0"/>
              <a:t>採</a:t>
            </a:r>
            <a:r>
              <a:rPr lang="zh-TW" altLang="zh-TW" sz="1200" b="1" dirty="0">
                <a:solidFill>
                  <a:srgbClr val="FF0000"/>
                </a:solidFill>
              </a:rPr>
              <a:t>上述一種或多種方式</a:t>
            </a:r>
            <a:r>
              <a:rPr lang="zh-TW" altLang="zh-TW" sz="1200" dirty="0"/>
              <a:t>進行，並經</a:t>
            </a:r>
            <a:r>
              <a:rPr lang="zh-TW" altLang="zh-TW" sz="1200" b="1" dirty="0">
                <a:solidFill>
                  <a:srgbClr val="FF0000"/>
                </a:solidFill>
              </a:rPr>
              <a:t>個別化教育計畫或個別輔導計畫會議討論決議是否需彈性增減各學習領域</a:t>
            </a:r>
            <a:r>
              <a:rPr lang="en-US" altLang="zh-TW" sz="1200" b="1" dirty="0">
                <a:solidFill>
                  <a:srgbClr val="FF0000"/>
                </a:solidFill>
              </a:rPr>
              <a:t>/</a:t>
            </a:r>
            <a:r>
              <a:rPr lang="zh-TW" altLang="zh-TW" sz="1200" b="1" dirty="0">
                <a:solidFill>
                  <a:srgbClr val="FF0000"/>
                </a:solidFill>
              </a:rPr>
              <a:t>科目之節數</a:t>
            </a:r>
            <a:r>
              <a:rPr lang="en-US" altLang="zh-TW" sz="1200" b="1" dirty="0">
                <a:solidFill>
                  <a:srgbClr val="FF0000"/>
                </a:solidFill>
              </a:rPr>
              <a:t>/</a:t>
            </a:r>
            <a:r>
              <a:rPr lang="zh-TW" altLang="zh-TW" sz="1200" b="1" dirty="0">
                <a:solidFill>
                  <a:srgbClr val="FF0000"/>
                </a:solidFill>
              </a:rPr>
              <a:t>學分數</a:t>
            </a:r>
            <a:r>
              <a:rPr lang="zh-TW" altLang="zh-TW" sz="1200" dirty="0"/>
              <a:t>，再由</a:t>
            </a:r>
            <a:r>
              <a:rPr lang="zh-TW" altLang="zh-TW" sz="1200" b="1" dirty="0">
                <a:solidFill>
                  <a:srgbClr val="FF0000"/>
                </a:solidFill>
              </a:rPr>
              <a:t>學校特殊教育推行委員會同意後執行</a:t>
            </a:r>
            <a:r>
              <a:rPr lang="zh-TW" altLang="zh-TW" sz="1200" dirty="0"/>
              <a:t>。</a:t>
            </a:r>
            <a:endParaRPr lang="en-US" altLang="zh-TW" sz="1200" dirty="0"/>
          </a:p>
          <a:p>
            <a:pPr algn="just">
              <a:defRPr/>
            </a:pPr>
            <a:endParaRPr lang="en-US" altLang="zh-TW" sz="1200" dirty="0"/>
          </a:p>
          <a:p>
            <a:pPr algn="just">
              <a:defRPr/>
            </a:pPr>
            <a:r>
              <a:rPr lang="zh-TW" altLang="en-US" sz="1200" dirty="0"/>
              <a:t>學生在</a:t>
            </a:r>
            <a:r>
              <a:rPr lang="zh-TW" altLang="en-US" sz="1200" b="1" dirty="0">
                <a:solidFill>
                  <a:srgbClr val="FF0000"/>
                </a:solidFill>
              </a:rPr>
              <a:t>特定領域</a:t>
            </a:r>
            <a:r>
              <a:rPr lang="en-US" altLang="zh-TW" sz="1200" b="1" dirty="0">
                <a:solidFill>
                  <a:srgbClr val="FF0000"/>
                </a:solidFill>
              </a:rPr>
              <a:t>/</a:t>
            </a:r>
            <a:r>
              <a:rPr lang="zh-TW" altLang="en-US" sz="1200" b="1" dirty="0">
                <a:solidFill>
                  <a:srgbClr val="FF0000"/>
                </a:solidFill>
              </a:rPr>
              <a:t>科目學習功能輕微或嚴重缺損</a:t>
            </a:r>
            <a:r>
              <a:rPr lang="zh-TW" altLang="en-US" sz="1200" dirty="0"/>
              <a:t>時</a:t>
            </a:r>
            <a:r>
              <a:rPr lang="zh-TW" altLang="en-US" sz="1200" b="1" dirty="0"/>
              <a:t>，</a:t>
            </a:r>
            <a:r>
              <a:rPr lang="zh-TW" altLang="en-US" sz="1200" dirty="0"/>
              <a:t>需依身心狀況及能力可採用原各教育階段之該領域</a:t>
            </a:r>
            <a:r>
              <a:rPr lang="en-US" altLang="zh-TW" sz="1200" dirty="0"/>
              <a:t>/</a:t>
            </a:r>
            <a:r>
              <a:rPr lang="zh-TW" altLang="en-US" sz="1200" dirty="0"/>
              <a:t>科目的核心素養及學習重點，或採</a:t>
            </a:r>
            <a:r>
              <a:rPr lang="zh-TW" altLang="en-US" sz="1200" b="1" dirty="0">
                <a:solidFill>
                  <a:srgbClr val="FF0000"/>
                </a:solidFill>
              </a:rPr>
              <a:t>簡化、減量、分解、替代或重整等方式進行調整</a:t>
            </a:r>
            <a:r>
              <a:rPr lang="zh-TW" altLang="en-US" sz="1200" dirty="0"/>
              <a:t>，得</a:t>
            </a:r>
            <a:r>
              <a:rPr lang="zh-TW" altLang="en-US" sz="1200" b="1" dirty="0">
                <a:solidFill>
                  <a:srgbClr val="FF0000"/>
                </a:solidFill>
              </a:rPr>
              <a:t>參考</a:t>
            </a:r>
            <a:r>
              <a:rPr lang="zh-TW" altLang="zh-TW" sz="1200" b="1" dirty="0">
                <a:solidFill>
                  <a:srgbClr val="FF0000"/>
                </a:solidFill>
              </a:rPr>
              <a:t>《領域課程調整應用手冊》</a:t>
            </a:r>
            <a:r>
              <a:rPr lang="zh-TW" altLang="en-US" sz="1200" dirty="0"/>
              <a:t>進行相關調整，再根據</a:t>
            </a:r>
            <a:r>
              <a:rPr lang="zh-TW" altLang="en-US" sz="1200" b="1" dirty="0">
                <a:solidFill>
                  <a:srgbClr val="FF0000"/>
                </a:solidFill>
              </a:rPr>
              <a:t>調整過後之核心素養與學習重點編選教材</a:t>
            </a:r>
            <a:r>
              <a:rPr lang="en-US" altLang="zh-TW" sz="1200" dirty="0"/>
              <a:t> </a:t>
            </a:r>
            <a:r>
              <a:rPr lang="zh-TW" altLang="en-US" sz="1200" dirty="0"/>
              <a:t>。</a:t>
            </a:r>
            <a:endParaRPr lang="en-US" altLang="zh-TW" sz="1200" dirty="0"/>
          </a:p>
          <a:p>
            <a:pPr algn="just">
              <a:defRPr/>
            </a:pPr>
            <a:endParaRPr lang="en-US" altLang="zh-TW" sz="1200" dirty="0"/>
          </a:p>
          <a:p>
            <a:pPr>
              <a:spcBef>
                <a:spcPts val="900"/>
              </a:spcBef>
            </a:pPr>
            <a:r>
              <a:rPr lang="zh-TW" altLang="en-US" sz="1200" dirty="0"/>
              <a:t>學生在</a:t>
            </a:r>
            <a:r>
              <a:rPr lang="zh-TW" altLang="en-US" sz="1200" b="1" dirty="0">
                <a:solidFill>
                  <a:srgbClr val="FF0000"/>
                </a:solidFill>
              </a:rPr>
              <a:t>特定領域</a:t>
            </a:r>
            <a:r>
              <a:rPr lang="en-US" altLang="zh-TW" sz="1200" b="1" dirty="0">
                <a:solidFill>
                  <a:srgbClr val="FF0000"/>
                </a:solidFill>
              </a:rPr>
              <a:t>/</a:t>
            </a:r>
            <a:r>
              <a:rPr lang="zh-TW" altLang="en-US" sz="1200" b="1" dirty="0">
                <a:solidFill>
                  <a:srgbClr val="FF0000"/>
                </a:solidFill>
              </a:rPr>
              <a:t>科目學習功能優異</a:t>
            </a:r>
            <a:r>
              <a:rPr lang="zh-TW" altLang="en-US" sz="1200" dirty="0"/>
              <a:t>時，則宜以同年段之課程採</a:t>
            </a:r>
            <a:r>
              <a:rPr lang="zh-TW" altLang="en-US" sz="1200" b="1" dirty="0">
                <a:solidFill>
                  <a:srgbClr val="FF0000"/>
                </a:solidFill>
              </a:rPr>
              <a:t>加深、加廣與濃縮</a:t>
            </a:r>
            <a:r>
              <a:rPr lang="zh-TW" altLang="en-US" sz="1200" dirty="0"/>
              <a:t>的方式調整該領域</a:t>
            </a:r>
            <a:r>
              <a:rPr lang="en-US" altLang="zh-TW" sz="1200" dirty="0"/>
              <a:t>/</a:t>
            </a:r>
            <a:r>
              <a:rPr lang="zh-TW" altLang="en-US" sz="1200" dirty="0"/>
              <a:t>科目的核心素養及學習重點，再根據調整過後之核心素養及學習重點</a:t>
            </a:r>
            <a:r>
              <a:rPr lang="zh-TW" altLang="en-US" sz="1200" b="1" dirty="0">
                <a:solidFill>
                  <a:srgbClr val="FF0000"/>
                </a:solidFill>
              </a:rPr>
              <a:t>編選具挑戰性的</a:t>
            </a:r>
            <a:r>
              <a:rPr lang="zh-TW" altLang="en-US" sz="1200" dirty="0"/>
              <a:t>教材，得參考</a:t>
            </a:r>
            <a:r>
              <a:rPr lang="zh-TW" altLang="zh-TW" sz="1200" b="1" dirty="0">
                <a:solidFill>
                  <a:srgbClr val="FF0000"/>
                </a:solidFill>
              </a:rPr>
              <a:t>《領域課程調整應用手冊》</a:t>
            </a:r>
            <a:r>
              <a:rPr lang="zh-TW" altLang="en-US" sz="1200" dirty="0"/>
              <a:t>中屬於資優學生的專長領域</a:t>
            </a:r>
            <a:r>
              <a:rPr lang="en-US" altLang="zh-TW" sz="1200" dirty="0"/>
              <a:t>/</a:t>
            </a:r>
            <a:r>
              <a:rPr lang="zh-TW" altLang="en-US" sz="1200" dirty="0"/>
              <a:t>科目部分進行課程規劃與實施教學。</a:t>
            </a:r>
            <a:endParaRPr lang="en-US" altLang="zh-TW" sz="1200" dirty="0"/>
          </a:p>
          <a:p>
            <a:pPr>
              <a:spcBef>
                <a:spcPts val="900"/>
              </a:spcBef>
            </a:pPr>
            <a:endParaRPr lang="en-US" altLang="zh-TW" sz="1200" dirty="0"/>
          </a:p>
          <a:p>
            <a:pPr>
              <a:spcBef>
                <a:spcPts val="900"/>
              </a:spcBef>
            </a:pPr>
            <a:r>
              <a:rPr lang="zh-TW" altLang="zh-TW" sz="1200" dirty="0"/>
              <a:t>根據總綱之規定，</a:t>
            </a:r>
            <a:r>
              <a:rPr lang="zh-TW" altLang="zh-TW" sz="1200" b="1" dirty="0">
                <a:solidFill>
                  <a:srgbClr val="FF0000"/>
                </a:solidFill>
              </a:rPr>
              <a:t>特殊教育學生（含安置在不同教育情境中的身心障礙或資賦優異學生）</a:t>
            </a:r>
            <a:r>
              <a:rPr lang="zh-TW" altLang="zh-TW" sz="1200" dirty="0"/>
              <a:t>經專業評估後，得外加其所需之</a:t>
            </a:r>
            <a:r>
              <a:rPr lang="zh-TW" altLang="zh-TW" sz="1200" b="1" dirty="0">
                <a:solidFill>
                  <a:srgbClr val="FF0000"/>
                </a:solidFill>
              </a:rPr>
              <a:t>特殊需求領域課程</a:t>
            </a:r>
            <a:r>
              <a:rPr lang="zh-TW" altLang="zh-TW" sz="1200" dirty="0"/>
              <a:t>，包括：</a:t>
            </a:r>
            <a:r>
              <a:rPr lang="zh-TW" altLang="zh-TW" sz="1200" b="1" dirty="0">
                <a:solidFill>
                  <a:srgbClr val="FF0000"/>
                </a:solidFill>
              </a:rPr>
              <a:t>生活管理、社會技巧、學習策略、職業教育、溝通訓練、點字、定向行動、功能性動作訓練、輔助科技應用、創造力、領導才能、情意發展、獨立研究或專長領域</a:t>
            </a:r>
            <a:r>
              <a:rPr lang="zh-TW" altLang="zh-TW" sz="1200" dirty="0"/>
              <a:t>等。</a:t>
            </a:r>
            <a:endParaRPr lang="en-US" altLang="zh-TW" sz="1200" dirty="0"/>
          </a:p>
          <a:p>
            <a:pPr>
              <a:spcBef>
                <a:spcPts val="900"/>
              </a:spcBef>
            </a:pPr>
            <a:endParaRPr lang="en-US" altLang="zh-TW" sz="1200" dirty="0"/>
          </a:p>
          <a:p>
            <a:pPr>
              <a:spcBef>
                <a:spcPts val="900"/>
              </a:spcBef>
            </a:pPr>
            <a:r>
              <a:rPr lang="zh-TW" altLang="zh-TW" sz="1200" b="1" dirty="0">
                <a:solidFill>
                  <a:srgbClr val="FF0000"/>
                </a:solidFill>
              </a:rPr>
              <a:t>依據〈藝術教育法〉</a:t>
            </a:r>
            <a:r>
              <a:rPr lang="en-US" altLang="zh-TW" sz="1200" b="1" dirty="0">
                <a:solidFill>
                  <a:srgbClr val="FF0000"/>
                </a:solidFill>
              </a:rPr>
              <a:t>(</a:t>
            </a:r>
            <a:r>
              <a:rPr lang="zh-TW" altLang="zh-TW" sz="1200" b="1" dirty="0">
                <a:solidFill>
                  <a:srgbClr val="FF0000"/>
                </a:solidFill>
              </a:rPr>
              <a:t>民</a:t>
            </a:r>
            <a:r>
              <a:rPr lang="en-US" altLang="zh-TW" sz="1200" b="1" dirty="0">
                <a:solidFill>
                  <a:srgbClr val="FF0000"/>
                </a:solidFill>
              </a:rPr>
              <a:t>104)</a:t>
            </a:r>
            <a:r>
              <a:rPr lang="zh-TW" altLang="zh-TW" sz="1200" b="1" dirty="0">
                <a:solidFill>
                  <a:srgbClr val="FF0000"/>
                </a:solidFill>
              </a:rPr>
              <a:t>設置的藝術才能班</a:t>
            </a:r>
            <a:r>
              <a:rPr lang="zh-TW" altLang="zh-TW" sz="1200" dirty="0"/>
              <a:t>則須根據總綱之規定在十二年國民基本教育課程部分，</a:t>
            </a:r>
            <a:r>
              <a:rPr lang="zh-TW" altLang="zh-TW" sz="1200" b="1" dirty="0">
                <a:solidFill>
                  <a:srgbClr val="FF0000"/>
                </a:solidFill>
              </a:rPr>
              <a:t>視學生需要調整其學習節數</a:t>
            </a:r>
            <a:r>
              <a:rPr lang="en-US" altLang="zh-TW" sz="1200" b="1" dirty="0">
                <a:solidFill>
                  <a:srgbClr val="FF0000"/>
                </a:solidFill>
              </a:rPr>
              <a:t>/</a:t>
            </a:r>
            <a:r>
              <a:rPr lang="zh-TW" altLang="zh-TW" sz="1200" b="1" dirty="0">
                <a:solidFill>
                  <a:srgbClr val="FF0000"/>
                </a:solidFill>
              </a:rPr>
              <a:t>學分數配置比例與學習內容，並提供特殊需求領域課程</a:t>
            </a:r>
            <a:r>
              <a:rPr lang="en-US" altLang="zh-TW" sz="1200" b="1" dirty="0">
                <a:solidFill>
                  <a:srgbClr val="FF0000"/>
                </a:solidFill>
              </a:rPr>
              <a:t>--</a:t>
            </a:r>
            <a:r>
              <a:rPr lang="zh-TW" altLang="zh-TW" sz="1200" b="1" dirty="0">
                <a:solidFill>
                  <a:srgbClr val="FF0000"/>
                </a:solidFill>
              </a:rPr>
              <a:t>藝術才能專長領域課程</a:t>
            </a:r>
            <a:r>
              <a:rPr lang="en-US" altLang="zh-TW" sz="1200" b="1" dirty="0">
                <a:solidFill>
                  <a:srgbClr val="FF0000"/>
                </a:solidFill>
              </a:rPr>
              <a:t>(</a:t>
            </a:r>
            <a:r>
              <a:rPr lang="zh-TW" altLang="zh-TW" sz="1200" b="1" dirty="0">
                <a:solidFill>
                  <a:srgbClr val="FF0000"/>
                </a:solidFill>
              </a:rPr>
              <a:t>含音樂</a:t>
            </a:r>
            <a:r>
              <a:rPr lang="en-US" altLang="zh-TW" sz="1200" b="1" dirty="0">
                <a:solidFill>
                  <a:srgbClr val="FF0000"/>
                </a:solidFill>
              </a:rPr>
              <a:t>/</a:t>
            </a:r>
            <a:r>
              <a:rPr lang="zh-TW" altLang="zh-TW" sz="1200" b="1" dirty="0">
                <a:solidFill>
                  <a:srgbClr val="FF0000"/>
                </a:solidFill>
              </a:rPr>
              <a:t>美術</a:t>
            </a:r>
            <a:r>
              <a:rPr lang="en-US" altLang="zh-TW" sz="1200" b="1" dirty="0">
                <a:solidFill>
                  <a:srgbClr val="FF0000"/>
                </a:solidFill>
              </a:rPr>
              <a:t>/</a:t>
            </a:r>
            <a:r>
              <a:rPr lang="zh-TW" altLang="zh-TW" sz="1200" b="1" dirty="0">
                <a:solidFill>
                  <a:srgbClr val="FF0000"/>
                </a:solidFill>
              </a:rPr>
              <a:t>舞蹈科目</a:t>
            </a:r>
            <a:r>
              <a:rPr lang="en-US" altLang="zh-TW" sz="1200" b="1" dirty="0">
                <a:solidFill>
                  <a:srgbClr val="FF0000"/>
                </a:solidFill>
              </a:rPr>
              <a:t>)</a:t>
            </a:r>
            <a:r>
              <a:rPr lang="zh-TW" altLang="zh-TW" sz="1200" b="1" dirty="0">
                <a:solidFill>
                  <a:srgbClr val="FF0000"/>
                </a:solidFill>
              </a:rPr>
              <a:t>。</a:t>
            </a:r>
          </a:p>
          <a:p>
            <a:pPr algn="just">
              <a:defRPr/>
            </a:pPr>
            <a:endParaRPr lang="en-US" altLang="zh-TW" sz="1200" dirty="0"/>
          </a:p>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17</a:t>
            </a:fld>
            <a:endParaRPr lang="en-US" altLang="zh-TW"/>
          </a:p>
        </p:txBody>
      </p:sp>
    </p:spTree>
    <p:extLst>
      <p:ext uri="{BB962C8B-B14F-4D97-AF65-F5344CB8AC3E}">
        <p14:creationId xmlns:p14="http://schemas.microsoft.com/office/powerpoint/2010/main" val="211679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pPr marL="0" indent="0">
              <a:buNone/>
              <a:defRPr/>
            </a:pP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一</a:t>
            </a: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學習</a:t>
            </a:r>
            <a:r>
              <a:rPr lang="zh-TW" altLang="zh-TW" sz="1200" dirty="0">
                <a:solidFill>
                  <a:srgbClr val="008080"/>
                </a:solidFill>
              </a:rPr>
              <a:t>功能無缺損</a:t>
            </a:r>
            <a:r>
              <a:rPr lang="zh-TW" altLang="en-US" sz="1200" dirty="0">
                <a:solidFill>
                  <a:srgbClr val="008080"/>
                </a:solidFill>
              </a:rPr>
              <a:t>領域</a:t>
            </a:r>
            <a:endParaRPr lang="en-US" altLang="zh-TW" sz="1200" dirty="0">
              <a:solidFill>
                <a:srgbClr val="008080"/>
              </a:solidFill>
            </a:endParaRPr>
          </a:p>
          <a:p>
            <a:pPr>
              <a:spcBef>
                <a:spcPts val="1350"/>
              </a:spcBef>
              <a:defRPr/>
            </a:pPr>
            <a:r>
              <a:rPr lang="zh-TW" altLang="zh-TW" sz="1200" dirty="0"/>
              <a:t>係指學生在</a:t>
            </a:r>
            <a:r>
              <a:rPr lang="zh-TW" altLang="zh-TW" sz="1200" b="1" dirty="0">
                <a:solidFill>
                  <a:srgbClr val="FF0000"/>
                </a:solidFill>
              </a:rPr>
              <a:t>某一</a:t>
            </a:r>
            <a:r>
              <a:rPr lang="zh-TW" altLang="en-US" sz="1200" b="1" dirty="0">
                <a:solidFill>
                  <a:srgbClr val="FF0000"/>
                </a:solidFill>
              </a:rPr>
              <a:t>特定</a:t>
            </a:r>
            <a:r>
              <a:rPr lang="zh-TW" altLang="zh-TW" sz="1200" b="1" dirty="0">
                <a:solidFill>
                  <a:srgbClr val="FF0000"/>
                </a:solidFill>
              </a:rPr>
              <a:t>領域</a:t>
            </a:r>
            <a:r>
              <a:rPr lang="en-US" altLang="zh-TW" sz="1200" b="1" dirty="0">
                <a:solidFill>
                  <a:srgbClr val="FF0000"/>
                </a:solidFill>
              </a:rPr>
              <a:t>/</a:t>
            </a:r>
            <a:r>
              <a:rPr lang="zh-TW" altLang="zh-TW" sz="1200" b="1" dirty="0">
                <a:solidFill>
                  <a:srgbClr val="FF0000"/>
                </a:solidFill>
              </a:rPr>
              <a:t>科目學習功能與一般同年齡或同年級學生相近</a:t>
            </a:r>
            <a:r>
              <a:rPr lang="zh-TW" altLang="zh-TW" sz="1200" dirty="0"/>
              <a:t>。</a:t>
            </a:r>
            <a:endParaRPr lang="en-US" altLang="zh-TW" sz="1200" dirty="0"/>
          </a:p>
          <a:p>
            <a:pPr>
              <a:spcBef>
                <a:spcPts val="1350"/>
              </a:spcBef>
              <a:defRPr/>
            </a:pPr>
            <a:endParaRPr lang="en-US" altLang="zh-TW" sz="1200" b="1" dirty="0">
              <a:solidFill>
                <a:srgbClr val="FF0000"/>
              </a:solidFill>
            </a:endParaRPr>
          </a:p>
          <a:p>
            <a:pPr marL="0" indent="0">
              <a:buNone/>
              <a:defRPr/>
            </a:pP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二</a:t>
            </a:r>
            <a:r>
              <a:rPr lang="en-US" altLang="zh-TW" sz="1200" dirty="0">
                <a:solidFill>
                  <a:srgbClr val="008080"/>
                </a:solidFill>
                <a:latin typeface="標楷體" panose="03000509000000000000" pitchFamily="65" charset="-120"/>
              </a:rPr>
              <a:t>)</a:t>
            </a:r>
            <a:r>
              <a:rPr lang="zh-TW" altLang="en-US" sz="1200" dirty="0">
                <a:solidFill>
                  <a:srgbClr val="008080"/>
                </a:solidFill>
                <a:latin typeface="標楷體" panose="03000509000000000000" pitchFamily="65" charset="-120"/>
              </a:rPr>
              <a:t>學習</a:t>
            </a:r>
            <a:r>
              <a:rPr lang="zh-TW" altLang="zh-TW" sz="1200" dirty="0">
                <a:solidFill>
                  <a:srgbClr val="008080"/>
                </a:solidFill>
              </a:rPr>
              <a:t>功能</a:t>
            </a:r>
            <a:r>
              <a:rPr lang="zh-TW" altLang="en-US" sz="1200" dirty="0">
                <a:solidFill>
                  <a:srgbClr val="008080"/>
                </a:solidFill>
              </a:rPr>
              <a:t>輕微</a:t>
            </a:r>
            <a:r>
              <a:rPr lang="zh-TW" altLang="zh-TW" sz="1200" dirty="0">
                <a:solidFill>
                  <a:srgbClr val="008080"/>
                </a:solidFill>
              </a:rPr>
              <a:t>缺損</a:t>
            </a:r>
            <a:r>
              <a:rPr lang="zh-TW" altLang="en-US" sz="1200" dirty="0">
                <a:solidFill>
                  <a:srgbClr val="008080"/>
                </a:solidFill>
              </a:rPr>
              <a:t>領域</a:t>
            </a:r>
            <a:endParaRPr lang="en-US" altLang="zh-TW" sz="1200" dirty="0">
              <a:solidFill>
                <a:srgbClr val="008080"/>
              </a:solidFill>
            </a:endParaRPr>
          </a:p>
          <a:p>
            <a:pPr>
              <a:defRPr/>
            </a:pPr>
            <a:r>
              <a:rPr lang="zh-TW" altLang="en-US" sz="1200" dirty="0"/>
              <a:t>係指學生在某一特定領域</a:t>
            </a:r>
            <a:r>
              <a:rPr lang="en-US" altLang="zh-TW" sz="1200" dirty="0"/>
              <a:t>/</a:t>
            </a:r>
            <a:r>
              <a:rPr lang="zh-TW" altLang="en-US" sz="1200" dirty="0"/>
              <a:t>科目的學習非僅因學習動機和成就低落之影響，而</a:t>
            </a:r>
            <a:r>
              <a:rPr lang="zh-TW" altLang="en-US" sz="1200" b="1" dirty="0">
                <a:solidFill>
                  <a:srgbClr val="FF0000"/>
                </a:solidFill>
              </a:rPr>
              <a:t>係因其身心障礙之限制，造成與一般同年齡或同年級學生有部分落差</a:t>
            </a:r>
            <a:endParaRPr lang="zh-TW" altLang="en-US" sz="1200" dirty="0"/>
          </a:p>
          <a:p>
            <a:pPr>
              <a:defRPr/>
            </a:pPr>
            <a:endParaRPr lang="en-US" altLang="zh-TW" sz="1200" dirty="0"/>
          </a:p>
          <a:p>
            <a:pPr>
              <a:spcBef>
                <a:spcPts val="900"/>
              </a:spcBef>
            </a:pP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三</a:t>
            </a: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學習</a:t>
            </a:r>
            <a:r>
              <a:rPr lang="zh-TW" altLang="zh-TW" sz="1600" dirty="0">
                <a:solidFill>
                  <a:srgbClr val="008080"/>
                </a:solidFill>
              </a:rPr>
              <a:t>功能</a:t>
            </a:r>
            <a:r>
              <a:rPr lang="zh-TW" altLang="en-US" sz="1600" dirty="0">
                <a:solidFill>
                  <a:srgbClr val="008080"/>
                </a:solidFill>
              </a:rPr>
              <a:t>嚴重</a:t>
            </a:r>
            <a:r>
              <a:rPr lang="zh-TW" altLang="zh-TW" sz="1600" dirty="0">
                <a:solidFill>
                  <a:srgbClr val="008080"/>
                </a:solidFill>
              </a:rPr>
              <a:t>缺損</a:t>
            </a:r>
            <a:r>
              <a:rPr lang="zh-TW" altLang="en-US" sz="1600" dirty="0">
                <a:solidFill>
                  <a:srgbClr val="008080"/>
                </a:solidFill>
              </a:rPr>
              <a:t>領域</a:t>
            </a:r>
            <a:endParaRPr lang="en-US" altLang="zh-TW" sz="1600" dirty="0"/>
          </a:p>
          <a:p>
            <a:pPr>
              <a:spcBef>
                <a:spcPts val="900"/>
              </a:spcBef>
            </a:pPr>
            <a:r>
              <a:rPr lang="zh-TW" altLang="en-US" sz="1200" dirty="0"/>
              <a:t>係指學生在</a:t>
            </a:r>
            <a:r>
              <a:rPr lang="zh-TW" altLang="en-US" sz="1200" b="1" dirty="0">
                <a:solidFill>
                  <a:srgbClr val="FF0000"/>
                </a:solidFill>
              </a:rPr>
              <a:t>某一特定領域</a:t>
            </a:r>
            <a:r>
              <a:rPr lang="en-US" altLang="zh-TW" sz="1200" b="1" dirty="0">
                <a:solidFill>
                  <a:srgbClr val="FF0000"/>
                </a:solidFill>
              </a:rPr>
              <a:t>/</a:t>
            </a:r>
            <a:r>
              <a:rPr lang="zh-TW" altLang="en-US" sz="1200" b="1" dirty="0">
                <a:solidFill>
                  <a:srgbClr val="FF0000"/>
                </a:solidFill>
              </a:rPr>
              <a:t>科目因身心障礙影響致使其學習成就嚴重落後一般同年齡或同年級學生</a:t>
            </a:r>
            <a:r>
              <a:rPr lang="zh-TW" altLang="en-US" sz="1200" dirty="0"/>
              <a:t>。</a:t>
            </a:r>
            <a:endParaRPr lang="en-US" altLang="zh-TW" sz="1200" dirty="0"/>
          </a:p>
          <a:p>
            <a:pPr>
              <a:spcBef>
                <a:spcPts val="900"/>
              </a:spcBef>
            </a:pPr>
            <a:endParaRPr lang="en-US" altLang="zh-TW" sz="1200" dirty="0"/>
          </a:p>
          <a:p>
            <a:pPr>
              <a:spcBef>
                <a:spcPts val="900"/>
              </a:spcBef>
            </a:pP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四</a:t>
            </a:r>
            <a:r>
              <a:rPr lang="en-US" altLang="zh-TW" sz="1600" dirty="0">
                <a:solidFill>
                  <a:srgbClr val="008080"/>
                </a:solidFill>
                <a:latin typeface="標楷體" panose="03000509000000000000" pitchFamily="65" charset="-120"/>
              </a:rPr>
              <a:t>)</a:t>
            </a:r>
            <a:r>
              <a:rPr lang="zh-TW" altLang="en-US" sz="1600" dirty="0">
                <a:solidFill>
                  <a:srgbClr val="008080"/>
                </a:solidFill>
                <a:latin typeface="標楷體" panose="03000509000000000000" pitchFamily="65" charset="-120"/>
              </a:rPr>
              <a:t>學習</a:t>
            </a:r>
            <a:r>
              <a:rPr lang="zh-TW" altLang="zh-TW" sz="1600" dirty="0">
                <a:solidFill>
                  <a:srgbClr val="008080"/>
                </a:solidFill>
              </a:rPr>
              <a:t>功能</a:t>
            </a:r>
            <a:r>
              <a:rPr lang="zh-TW" altLang="en-US" sz="1600" dirty="0">
                <a:solidFill>
                  <a:srgbClr val="008080"/>
                </a:solidFill>
              </a:rPr>
              <a:t>優異領域</a:t>
            </a:r>
            <a:endParaRPr lang="en-US" altLang="zh-TW" sz="1600" dirty="0"/>
          </a:p>
          <a:p>
            <a:pPr>
              <a:spcBef>
                <a:spcPts val="900"/>
              </a:spcBef>
            </a:pPr>
            <a:r>
              <a:rPr lang="zh-TW" altLang="en-US" sz="1200" dirty="0"/>
              <a:t>係指資賦優異學生在</a:t>
            </a:r>
            <a:r>
              <a:rPr lang="zh-TW" altLang="en-US" sz="1200" b="1" dirty="0">
                <a:solidFill>
                  <a:srgbClr val="FF0000"/>
                </a:solidFill>
              </a:rPr>
              <a:t>某一特定領域</a:t>
            </a:r>
            <a:r>
              <a:rPr lang="en-US" altLang="zh-TW" sz="1200" b="1" dirty="0">
                <a:solidFill>
                  <a:srgbClr val="FF0000"/>
                </a:solidFill>
              </a:rPr>
              <a:t>/</a:t>
            </a:r>
            <a:r>
              <a:rPr lang="zh-TW" altLang="en-US" sz="1200" b="1" dirty="0">
                <a:solidFill>
                  <a:srgbClr val="FF0000"/>
                </a:solidFill>
              </a:rPr>
              <a:t>科目表現優異或具潛能者（包括身心障礙及社經文化地位不利之資賦優異學生）</a:t>
            </a:r>
            <a:r>
              <a:rPr lang="zh-TW" altLang="en-US" sz="1200" dirty="0"/>
              <a:t>，以及</a:t>
            </a:r>
            <a:r>
              <a:rPr lang="zh-TW" altLang="en-US" sz="1200" b="1" dirty="0">
                <a:solidFill>
                  <a:srgbClr val="FF0000"/>
                </a:solidFill>
              </a:rPr>
              <a:t>根據</a:t>
            </a:r>
            <a:r>
              <a:rPr lang="en-US" altLang="zh-TW" sz="1200" b="1" dirty="0">
                <a:solidFill>
                  <a:srgbClr val="FF0000"/>
                </a:solidFill>
              </a:rPr>
              <a:t>〈</a:t>
            </a:r>
            <a:r>
              <a:rPr lang="zh-TW" altLang="en-US" sz="1200" b="1" dirty="0">
                <a:solidFill>
                  <a:srgbClr val="FF0000"/>
                </a:solidFill>
              </a:rPr>
              <a:t>藝術教育法</a:t>
            </a:r>
            <a:r>
              <a:rPr lang="en-US" altLang="zh-TW" sz="1200" b="1" dirty="0">
                <a:solidFill>
                  <a:srgbClr val="FF0000"/>
                </a:solidFill>
              </a:rPr>
              <a:t>〉(</a:t>
            </a:r>
            <a:r>
              <a:rPr lang="zh-TW" altLang="en-US" sz="1200" b="1" dirty="0">
                <a:solidFill>
                  <a:srgbClr val="FF0000"/>
                </a:solidFill>
              </a:rPr>
              <a:t>民</a:t>
            </a:r>
            <a:r>
              <a:rPr lang="en-US" altLang="zh-TW" sz="1200" b="1" dirty="0">
                <a:solidFill>
                  <a:srgbClr val="FF0000"/>
                </a:solidFill>
              </a:rPr>
              <a:t>104) </a:t>
            </a:r>
            <a:r>
              <a:rPr lang="zh-TW" altLang="en-US" sz="1200" b="1" dirty="0">
                <a:solidFill>
                  <a:srgbClr val="FF0000"/>
                </a:solidFill>
              </a:rPr>
              <a:t>設置之藝術才能班藝術領域</a:t>
            </a:r>
            <a:r>
              <a:rPr lang="en-US" altLang="zh-TW" sz="1200" b="1" dirty="0">
                <a:solidFill>
                  <a:srgbClr val="FF0000"/>
                </a:solidFill>
              </a:rPr>
              <a:t>/</a:t>
            </a:r>
            <a:r>
              <a:rPr lang="zh-TW" altLang="en-US" sz="1200" b="1" dirty="0">
                <a:solidFill>
                  <a:srgbClr val="FF0000"/>
                </a:solidFill>
              </a:rPr>
              <a:t>科目表現優異或具潛能之學生</a:t>
            </a:r>
            <a:r>
              <a:rPr lang="zh-TW" altLang="en-US" sz="1200" dirty="0"/>
              <a:t>。</a:t>
            </a:r>
          </a:p>
        </p:txBody>
      </p:sp>
      <p:sp>
        <p:nvSpPr>
          <p:cNvPr id="4" name="投影片編號版面配置區 3"/>
          <p:cNvSpPr>
            <a:spLocks noGrp="1"/>
          </p:cNvSpPr>
          <p:nvPr>
            <p:ph type="sldNum" sz="quarter" idx="10"/>
          </p:nvPr>
        </p:nvSpPr>
        <p:spPr/>
        <p:txBody>
          <a:bodyPr/>
          <a:lstStyle/>
          <a:p>
            <a:fld id="{6B2F9A7E-4964-468C-9514-1E1C82E05FBF}" type="slidenum">
              <a:rPr lang="zh-TW" altLang="en-US" smtClean="0"/>
              <a:pPr/>
              <a:t>18</a:t>
            </a:fld>
            <a:endParaRPr lang="zh-TW" altLang="en-US"/>
          </a:p>
        </p:txBody>
      </p:sp>
    </p:spTree>
    <p:extLst>
      <p:ext uri="{BB962C8B-B14F-4D97-AF65-F5344CB8AC3E}">
        <p14:creationId xmlns:p14="http://schemas.microsoft.com/office/powerpoint/2010/main" val="370423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14F916-85A2-48C8-8C51-093ADFB13CB0}" type="slidenum">
              <a:rPr lang="zh-TW" altLang="en-US" smtClean="0"/>
              <a:pPr/>
              <a:t>29</a:t>
            </a:fld>
            <a:endParaRPr lang="zh-TW" altLang="en-US"/>
          </a:p>
        </p:txBody>
      </p:sp>
    </p:spTree>
    <p:extLst>
      <p:ext uri="{BB962C8B-B14F-4D97-AF65-F5344CB8AC3E}">
        <p14:creationId xmlns:p14="http://schemas.microsoft.com/office/powerpoint/2010/main" val="267966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若學生因障礙限制較大，在該領域</a:t>
            </a:r>
            <a:r>
              <a:rPr lang="en-US" altLang="zh-TW" dirty="0"/>
              <a:t>/</a:t>
            </a:r>
            <a:r>
              <a:rPr lang="zh-TW" altLang="en-US" dirty="0"/>
              <a:t>科目學習功能缺損嚴重而無法學習原學習重點，要先考量採重整方式或替代調整，若真的無法透過重整或替代方式來調整，可以將部分較難的內容刪除，但刪除要特別謹慎，因為學生可能在該學習階段未學習這些學習重點，而影響下一學習階段的學習。</a:t>
            </a:r>
          </a:p>
        </p:txBody>
      </p:sp>
      <p:sp>
        <p:nvSpPr>
          <p:cNvPr id="4" name="投影片編號版面配置區 3"/>
          <p:cNvSpPr>
            <a:spLocks noGrp="1"/>
          </p:cNvSpPr>
          <p:nvPr>
            <p:ph type="sldNum" sz="quarter" idx="10"/>
          </p:nvPr>
        </p:nvSpPr>
        <p:spPr/>
        <p:txBody>
          <a:bodyPr/>
          <a:lstStyle/>
          <a:p>
            <a:fld id="{18C0FB5D-53C1-41D2-80CC-6B3184C04CB4}" type="slidenum">
              <a:rPr lang="zh-TW" altLang="en-US" smtClean="0"/>
              <a:pPr/>
              <a:t>30</a:t>
            </a:fld>
            <a:endParaRPr lang="zh-TW" altLang="en-US"/>
          </a:p>
        </p:txBody>
      </p:sp>
    </p:spTree>
    <p:extLst>
      <p:ext uri="{BB962C8B-B14F-4D97-AF65-F5344CB8AC3E}">
        <p14:creationId xmlns:p14="http://schemas.microsoft.com/office/powerpoint/2010/main" val="1789152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90478" eaLnBrk="0" fontAlgn="base" hangingPunct="0">
              <a:spcBef>
                <a:spcPct val="30000"/>
              </a:spcBef>
              <a:spcAft>
                <a:spcPct val="0"/>
              </a:spcAft>
              <a:defRPr/>
            </a:pPr>
            <a:endParaRPr lang="zh-TW" altLang="en-US" sz="1300" dirty="0">
              <a:solidFill>
                <a:srgbClr val="FFFF00"/>
              </a:solidFill>
              <a:latin typeface="+mj-ea"/>
              <a:ea typeface="+mj-ea"/>
            </a:endParaRPr>
          </a:p>
          <a:p>
            <a:endParaRPr lang="zh-TW" altLang="zh-TW" sz="1300" dirty="0">
              <a:ea typeface="+mn-ea"/>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31</a:t>
            </a:fld>
            <a:endParaRPr lang="en-US" altLang="zh-TW"/>
          </a:p>
        </p:txBody>
      </p:sp>
    </p:spTree>
    <p:extLst>
      <p:ext uri="{BB962C8B-B14F-4D97-AF65-F5344CB8AC3E}">
        <p14:creationId xmlns:p14="http://schemas.microsoft.com/office/powerpoint/2010/main" val="147754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r>
              <a:rPr lang="zh-TW" altLang="en-US" b="0" dirty="0"/>
              <a:t>配音：本次將從</a:t>
            </a:r>
            <a:r>
              <a:rPr lang="zh-TW" altLang="en-US" b="0" dirty="0">
                <a:latin typeface="新細明體"/>
                <a:ea typeface="新細明體"/>
              </a:rPr>
              <a:t>「</a:t>
            </a:r>
            <a:r>
              <a:rPr lang="zh-TW" altLang="en-US" b="0" dirty="0"/>
              <a:t>新課綱改了什麼、校訂課程怎麼做、推動新課綱相關配套措施</a:t>
            </a:r>
            <a:r>
              <a:rPr lang="zh-TW" altLang="en-US" b="0" dirty="0">
                <a:latin typeface="新細明體"/>
                <a:ea typeface="新細明體"/>
              </a:rPr>
              <a:t>」</a:t>
            </a:r>
            <a:r>
              <a:rPr lang="zh-TW" altLang="en-US" b="0" dirty="0"/>
              <a:t>，以及</a:t>
            </a:r>
            <a:r>
              <a:rPr lang="zh-TW" altLang="en-US" b="0" dirty="0">
                <a:latin typeface="新細明體"/>
                <a:ea typeface="新細明體"/>
              </a:rPr>
              <a:t>「</a:t>
            </a:r>
            <a:r>
              <a:rPr lang="zh-TW" altLang="en-US" b="0" dirty="0"/>
              <a:t>與一般科目的關聯</a:t>
            </a:r>
            <a:r>
              <a:rPr lang="zh-TW" altLang="en-US" b="0" dirty="0">
                <a:latin typeface="新細明體"/>
                <a:ea typeface="新細明體"/>
              </a:rPr>
              <a:t>」</a:t>
            </a:r>
            <a:r>
              <a:rPr lang="zh-TW" altLang="en-US" b="0" dirty="0"/>
              <a:t>等四個面向，協助大家對技術型高中化工群課綱有概略性的認識和了解。</a:t>
            </a:r>
            <a:endParaRPr lang="en-US" altLang="zh-TW" b="0"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2</a:t>
            </a:fld>
            <a:endParaRPr kumimoji="1" lang="zh-TW" altLang="en-US" dirty="0"/>
          </a:p>
        </p:txBody>
      </p:sp>
    </p:spTree>
    <p:extLst>
      <p:ext uri="{BB962C8B-B14F-4D97-AF65-F5344CB8AC3E}">
        <p14:creationId xmlns:p14="http://schemas.microsoft.com/office/powerpoint/2010/main" val="2953056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90478" eaLnBrk="0" fontAlgn="base" hangingPunct="0">
              <a:spcBef>
                <a:spcPct val="30000"/>
              </a:spcBef>
              <a:spcAft>
                <a:spcPct val="0"/>
              </a:spcAft>
              <a:defRPr/>
            </a:pPr>
            <a:endParaRPr lang="zh-TW" altLang="en-US" sz="1300" dirty="0">
              <a:solidFill>
                <a:srgbClr val="FFFF00"/>
              </a:solidFill>
              <a:latin typeface="+mj-ea"/>
              <a:ea typeface="+mj-ea"/>
            </a:endParaRPr>
          </a:p>
          <a:p>
            <a:endParaRPr lang="zh-TW" altLang="zh-TW" sz="1300" dirty="0">
              <a:ea typeface="+mn-ea"/>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32</a:t>
            </a:fld>
            <a:endParaRPr lang="en-US" altLang="zh-TW"/>
          </a:p>
        </p:txBody>
      </p:sp>
    </p:spTree>
    <p:extLst>
      <p:ext uri="{BB962C8B-B14F-4D97-AF65-F5344CB8AC3E}">
        <p14:creationId xmlns:p14="http://schemas.microsoft.com/office/powerpoint/2010/main" val="3188637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300" dirty="0">
                <a:ea typeface="+mn-ea"/>
                <a:sym typeface="Wingdings 2"/>
              </a:rPr>
              <a:t></a:t>
            </a:r>
            <a:r>
              <a:rPr lang="zh-TW" altLang="zh-TW" sz="1300" dirty="0">
                <a:ea typeface="+mn-ea"/>
              </a:rPr>
              <a:t>學校應提供符合通用設計之校園環境，並針對個別身心障礙學生需求合理調整其學習環境。</a:t>
            </a:r>
          </a:p>
          <a:p>
            <a:r>
              <a:rPr lang="en-US" altLang="zh-TW" sz="1300" dirty="0">
                <a:ea typeface="+mn-ea"/>
                <a:sym typeface="Wingdings 2"/>
              </a:rPr>
              <a:t></a:t>
            </a:r>
            <a:r>
              <a:rPr lang="zh-TW" altLang="zh-TW" sz="1300" dirty="0">
                <a:ea typeface="+mn-ea"/>
              </a:rPr>
              <a:t>學校得依據個別學生之身心狀況與需求，進行教室採光、通風、溫度、教室布置、教學設備資源、教室位置、動線規劃、學習區、座位安排等物理環境的調整。</a:t>
            </a:r>
          </a:p>
          <a:p>
            <a:r>
              <a:rPr lang="en-US" altLang="zh-TW" sz="1300" dirty="0">
                <a:ea typeface="+mn-ea"/>
                <a:sym typeface="Wingdings 2"/>
              </a:rPr>
              <a:t></a:t>
            </a:r>
            <a:r>
              <a:rPr lang="zh-TW" altLang="zh-TW" sz="1300" dirty="0">
                <a:ea typeface="+mn-ea"/>
              </a:rPr>
              <a:t>學校應提供所需的志工、教師助理員或特教學生助理人員等人力協助；並得由縣市特殊教育資源中心、學校各處室等提供各項行政支援，以及提供教師、同儕等自然支持等心理與社會環境的調整。</a:t>
            </a:r>
            <a:endParaRPr lang="en-US" altLang="zh-TW" sz="1300" dirty="0">
              <a:ea typeface="+mn-ea"/>
            </a:endParaRPr>
          </a:p>
          <a:p>
            <a:endParaRPr lang="en-US" altLang="zh-TW" sz="1300" dirty="0">
              <a:ea typeface="+mn-ea"/>
            </a:endParaRPr>
          </a:p>
          <a:p>
            <a:r>
              <a:rPr lang="en-US" altLang="zh-TW" sz="1300" dirty="0">
                <a:ea typeface="+mn-ea"/>
                <a:sym typeface="Wingdings 2"/>
              </a:rPr>
              <a:t></a:t>
            </a:r>
            <a:r>
              <a:rPr lang="zh-TW" altLang="zh-TW" sz="1300" dirty="0">
                <a:ea typeface="+mn-ea"/>
              </a:rPr>
              <a:t>針對特定領域</a:t>
            </a:r>
            <a:r>
              <a:rPr lang="en-US" altLang="zh-TW" sz="1300" dirty="0">
                <a:ea typeface="+mn-ea"/>
              </a:rPr>
              <a:t>/</a:t>
            </a:r>
            <a:r>
              <a:rPr lang="zh-TW" altLang="zh-TW" sz="1300" dirty="0">
                <a:ea typeface="+mn-ea"/>
              </a:rPr>
              <a:t>科目學習功能優異的學生，宜在該領域</a:t>
            </a:r>
            <a:r>
              <a:rPr lang="en-US" altLang="zh-TW" sz="1300" dirty="0">
                <a:ea typeface="+mn-ea"/>
              </a:rPr>
              <a:t>/</a:t>
            </a:r>
            <a:r>
              <a:rPr lang="zh-TW" altLang="zh-TW" sz="1300" dirty="0">
                <a:ea typeface="+mn-ea"/>
              </a:rPr>
              <a:t>科目學習時提供其具有挑戰性、豐富的探索、討論及創作的環境，或在校園設計學習角、學習中心或提供個別學習桌，並得利用校外環境進行參觀、實察或訪談。</a:t>
            </a:r>
          </a:p>
          <a:p>
            <a:r>
              <a:rPr lang="en-US" altLang="zh-TW" sz="1300" dirty="0">
                <a:ea typeface="+mn-ea"/>
                <a:sym typeface="Wingdings"/>
              </a:rPr>
              <a:t></a:t>
            </a:r>
            <a:r>
              <a:rPr lang="zh-TW" altLang="zh-TW" sz="1300" dirty="0">
                <a:ea typeface="+mn-ea"/>
              </a:rPr>
              <a:t>學校宜提供尊重、互動、接納及支持的社會心理環境，以激發學生的學習動機，以及增進展現創意思考潛能的行為。</a:t>
            </a:r>
          </a:p>
          <a:p>
            <a:endParaRPr lang="zh-TW" altLang="zh-TW" sz="1300" dirty="0">
              <a:ea typeface="+mn-ea"/>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33</a:t>
            </a:fld>
            <a:endParaRPr lang="en-US" altLang="zh-TW"/>
          </a:p>
        </p:txBody>
      </p:sp>
    </p:spTree>
    <p:extLst>
      <p:ext uri="{BB962C8B-B14F-4D97-AF65-F5344CB8AC3E}">
        <p14:creationId xmlns:p14="http://schemas.microsoft.com/office/powerpoint/2010/main" val="327205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en-US" altLang="zh-TW" sz="1300" dirty="0">
                <a:ea typeface="+mn-ea"/>
                <a:sym typeface="Wingdings 2"/>
              </a:rPr>
              <a:t></a:t>
            </a:r>
            <a:r>
              <a:rPr lang="zh-TW" altLang="zh-TW" sz="1300" dirty="0">
                <a:ea typeface="+mn-ea"/>
              </a:rPr>
              <a:t>學校應依學生之個別化教育計畫實施多元評量，包括學生起點行為之評估及持續性的形成性評量，並依據學年與學期教育目標作總結性評量。</a:t>
            </a:r>
          </a:p>
          <a:p>
            <a:r>
              <a:rPr lang="en-US" altLang="zh-TW" sz="1300" dirty="0">
                <a:ea typeface="+mn-ea"/>
                <a:sym typeface="Wingdings 2"/>
              </a:rPr>
              <a:t></a:t>
            </a:r>
            <a:r>
              <a:rPr lang="zh-TW" altLang="zh-TW" sz="1300" dirty="0">
                <a:ea typeface="+mn-ea"/>
              </a:rPr>
              <a:t>評量得採動態評量、檔案評量、實作評量、生態評量、課程本位評量、同儕評量、自我評量等多元評量方式，俾充分</a:t>
            </a:r>
            <a:r>
              <a:rPr lang="zh-TW" altLang="en-US" sz="1300" dirty="0">
                <a:ea typeface="+mn-ea"/>
              </a:rPr>
              <a:t>了</a:t>
            </a:r>
            <a:r>
              <a:rPr lang="zh-TW" altLang="zh-TW" sz="1300" dirty="0">
                <a:ea typeface="+mn-ea"/>
              </a:rPr>
              <a:t>解各類身心障礙學生的學習歷程與成效，以作為課程設計及改進教學的參考。</a:t>
            </a:r>
          </a:p>
          <a:p>
            <a:r>
              <a:rPr lang="en-US" altLang="zh-TW" sz="1300" dirty="0">
                <a:ea typeface="+mn-ea"/>
                <a:sym typeface="Wingdings 2"/>
              </a:rPr>
              <a:t></a:t>
            </a:r>
            <a:r>
              <a:rPr lang="zh-TW" altLang="zh-TW" sz="1300" dirty="0">
                <a:ea typeface="+mn-ea"/>
              </a:rPr>
              <a:t>教師需視各領域或科目之特性、教學目標與內容、學生的學習優勢管道及個別需求提供適當之評量調整或服務。</a:t>
            </a:r>
          </a:p>
          <a:p>
            <a:r>
              <a:rPr lang="en-US" altLang="zh-TW" sz="1300" dirty="0">
                <a:ea typeface="+mn-ea"/>
              </a:rPr>
              <a:t>A.</a:t>
            </a:r>
            <a:r>
              <a:rPr lang="zh-TW" altLang="zh-TW" sz="1300" dirty="0">
                <a:ea typeface="+mn-ea"/>
              </a:rPr>
              <a:t>評量時間調整指學生得提早入場或延長測驗時間。</a:t>
            </a:r>
          </a:p>
          <a:p>
            <a:r>
              <a:rPr lang="en-US" altLang="zh-TW" sz="1300" dirty="0">
                <a:ea typeface="+mn-ea"/>
              </a:rPr>
              <a:t>B.</a:t>
            </a:r>
            <a:r>
              <a:rPr lang="zh-TW" altLang="zh-TW" sz="1300" dirty="0">
                <a:ea typeface="+mn-ea"/>
              </a:rPr>
              <a:t>評量環境調整指學生接受評量的地點除得於隔離角、資源教室或個別教室之外，必要時亦得視需求提供個人或少數人考場，或提供設有空調設備、靠近地面樓層、設有昇降設備或無障礙廁所之評量環境。必要時，需提供擴視機、放大鏡、點字機、盲用算盤、盲用電腦及印表機、檯燈、特殊桌椅或其他相關輔具等服務，俾利學生順利作答。</a:t>
            </a:r>
          </a:p>
          <a:p>
            <a:r>
              <a:rPr lang="en-US" altLang="zh-TW" sz="1300" dirty="0">
                <a:ea typeface="+mn-ea"/>
              </a:rPr>
              <a:t>C.</a:t>
            </a:r>
            <a:r>
              <a:rPr lang="zh-TW" altLang="zh-TW" sz="1300" dirty="0">
                <a:ea typeface="+mn-ea"/>
              </a:rPr>
              <a:t>評量方式調整指得採紙筆、口試、指認、實作、點字試卷、放大試卷、電子試題、有聲試題、觸覺圖形試題、提供試卷並報讀、或專人協助書寫等。</a:t>
            </a:r>
          </a:p>
          <a:p>
            <a:r>
              <a:rPr lang="en-US" altLang="zh-TW" sz="1300" dirty="0">
                <a:ea typeface="+mn-ea"/>
              </a:rPr>
              <a:t>D.</a:t>
            </a:r>
            <a:r>
              <a:rPr lang="zh-TW" altLang="zh-TW" sz="1300" dirty="0">
                <a:ea typeface="+mn-ea"/>
              </a:rPr>
              <a:t>其他評量調整包括教師在評量時給予必要的視覺或聽覺提示，手語翻譯或板書注意事項說明等調整措施。</a:t>
            </a:r>
          </a:p>
          <a:p>
            <a:r>
              <a:rPr lang="en-US" altLang="zh-TW" sz="1300" dirty="0">
                <a:ea typeface="+mn-ea"/>
                <a:sym typeface="Wingdings 2"/>
              </a:rPr>
              <a:t></a:t>
            </a:r>
            <a:r>
              <a:rPr lang="zh-TW" altLang="zh-TW" sz="1300" dirty="0">
                <a:ea typeface="+mn-ea"/>
              </a:rPr>
              <a:t>特定領域</a:t>
            </a:r>
            <a:r>
              <a:rPr lang="en-US" altLang="zh-TW" sz="1300" dirty="0">
                <a:ea typeface="+mn-ea"/>
              </a:rPr>
              <a:t>/</a:t>
            </a:r>
            <a:r>
              <a:rPr lang="zh-TW" altLang="zh-TW" sz="1300" dirty="0">
                <a:ea typeface="+mn-ea"/>
              </a:rPr>
              <a:t>科目具有學習功能缺損的學生，該領域</a:t>
            </a:r>
            <a:r>
              <a:rPr lang="en-US" altLang="zh-TW" sz="1300" dirty="0">
                <a:ea typeface="+mn-ea"/>
              </a:rPr>
              <a:t>/</a:t>
            </a:r>
            <a:r>
              <a:rPr lang="zh-TW" altLang="zh-TW" sz="1300" dirty="0">
                <a:ea typeface="+mn-ea"/>
              </a:rPr>
              <a:t>科目評量的內容或通過之標準需依據學校特殊教育推行委員會所議決之個別化教育計畫執行，包括得進行內容難易度、題型、題數增刪等調整方式，或是根據試題與考生之適配性調整計分比重</a:t>
            </a:r>
          </a:p>
          <a:p>
            <a:endParaRPr lang="en-US" altLang="zh-TW" sz="1300" dirty="0">
              <a:ea typeface="+mn-ea"/>
              <a:sym typeface="Wingdings 2"/>
            </a:endParaRPr>
          </a:p>
          <a:p>
            <a:r>
              <a:rPr lang="en-US" altLang="zh-TW" sz="1300" dirty="0">
                <a:ea typeface="+mn-ea"/>
                <a:sym typeface="Wingdings 2"/>
              </a:rPr>
              <a:t></a:t>
            </a:r>
            <a:r>
              <a:rPr lang="zh-TW" altLang="zh-TW" sz="1300" dirty="0">
                <a:ea typeface="+mn-ea"/>
              </a:rPr>
              <a:t>特定領域</a:t>
            </a:r>
            <a:r>
              <a:rPr lang="en-US" altLang="zh-TW" sz="1300" dirty="0">
                <a:ea typeface="+mn-ea"/>
              </a:rPr>
              <a:t>/</a:t>
            </a:r>
            <a:r>
              <a:rPr lang="zh-TW" altLang="zh-TW" sz="1300" dirty="0">
                <a:ea typeface="+mn-ea"/>
              </a:rPr>
              <a:t>科目學習功能優異的學生，需從提高目標層次並引導自我設定目標的獨立學習或自我評鑑為評量依據，亦需以多元智能的觀點，提供符合其學習風格與優勢智能的彈性措施，以避免重複練習造成之浪費與厭倦感。</a:t>
            </a:r>
          </a:p>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34</a:t>
            </a:fld>
            <a:endParaRPr lang="en-US" altLang="zh-TW"/>
          </a:p>
        </p:txBody>
      </p:sp>
    </p:spTree>
    <p:extLst>
      <p:ext uri="{BB962C8B-B14F-4D97-AF65-F5344CB8AC3E}">
        <p14:creationId xmlns:p14="http://schemas.microsoft.com/office/powerpoint/2010/main" val="68562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E22D21-508F-48D8-8709-970FEE047D87}" type="slidenum">
              <a:rPr lang="zh-CN" altLang="en-US" smtClean="0"/>
              <a:pPr/>
              <a:t>35</a:t>
            </a:fld>
            <a:endParaRPr lang="zh-CN" altLang="en-US"/>
          </a:p>
        </p:txBody>
      </p:sp>
    </p:spTree>
    <p:extLst>
      <p:ext uri="{BB962C8B-B14F-4D97-AF65-F5344CB8AC3E}">
        <p14:creationId xmlns:p14="http://schemas.microsoft.com/office/powerpoint/2010/main" val="396115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要說明</a:t>
            </a:r>
            <a:r>
              <a:rPr lang="en-US" altLang="zh-TW" dirty="0"/>
              <a:t>IEPIGP</a:t>
            </a:r>
            <a:r>
              <a:rPr lang="zh-TW" altLang="en-US" dirty="0"/>
              <a:t>和不同層次之課程間的關係</a:t>
            </a:r>
            <a:endParaRPr lang="en-US" altLang="zh-TW" dirty="0"/>
          </a:p>
          <a:p>
            <a:r>
              <a:rPr lang="zh-TW" altLang="en-US" dirty="0"/>
              <a:t>教學層次的教材是學習內容嗎？是也不是</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36</a:t>
            </a:fld>
            <a:endParaRPr kumimoji="1" lang="zh-TW" altLang="en-US" dirty="0"/>
          </a:p>
        </p:txBody>
      </p:sp>
    </p:spTree>
    <p:extLst>
      <p:ext uri="{BB962C8B-B14F-4D97-AF65-F5344CB8AC3E}">
        <p14:creationId xmlns:p14="http://schemas.microsoft.com/office/powerpoint/2010/main" val="925662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latin typeface="+mj-ea"/>
                <a:ea typeface="微軟正黑體"/>
                <a:cs typeface="+mn-cs"/>
              </a:rPr>
              <a:t>針對安置在不同教育情境中的身心障礙</a:t>
            </a:r>
            <a:r>
              <a:rPr lang="zh-TW" altLang="en-US" sz="1200" kern="1200" dirty="0">
                <a:solidFill>
                  <a:schemeClr val="tx1"/>
                </a:solidFill>
                <a:latin typeface="+mj-ea"/>
                <a:ea typeface="微軟正黑體"/>
                <a:cs typeface="+mn-cs"/>
              </a:rPr>
              <a:t>、資賦優異及身心障礙資賦優異</a:t>
            </a:r>
            <a:r>
              <a:rPr lang="zh-TW" altLang="zh-TW" sz="1200" kern="1200" dirty="0">
                <a:solidFill>
                  <a:schemeClr val="tx1"/>
                </a:solidFill>
                <a:latin typeface="+mj-ea"/>
                <a:ea typeface="微軟正黑體"/>
                <a:cs typeface="+mn-cs"/>
              </a:rPr>
              <a:t>學生</a:t>
            </a:r>
            <a:r>
              <a:rPr lang="zh-TW" altLang="en-US" sz="1200" dirty="0">
                <a:latin typeface="標楷體" pitchFamily="65" charset="-120"/>
                <a:ea typeface="標楷體" pitchFamily="65" charset="-120"/>
                <a:cs typeface="Times New Roman" pitchFamily="18" charset="0"/>
              </a:rPr>
              <a:t>須</a:t>
            </a:r>
            <a:r>
              <a:rPr lang="zh-TW" altLang="zh-TW" sz="1200" dirty="0">
                <a:latin typeface="標楷體" pitchFamily="65" charset="-120"/>
                <a:ea typeface="標楷體" pitchFamily="65" charset="-120"/>
                <a:cs typeface="Times New Roman" pitchFamily="18" charset="0"/>
              </a:rPr>
              <a:t>經</a:t>
            </a:r>
            <a:r>
              <a:rPr lang="en-US" altLang="zh-TW" sz="1200" dirty="0">
                <a:solidFill>
                  <a:srgbClr val="FF0000"/>
                </a:solidFill>
                <a:latin typeface="標楷體" pitchFamily="65" charset="-120"/>
                <a:ea typeface="標楷體" pitchFamily="65" charset="-120"/>
                <a:cs typeface="Times New Roman" pitchFamily="18" charset="0"/>
              </a:rPr>
              <a:t>IEP</a:t>
            </a:r>
            <a:r>
              <a:rPr lang="zh-TW" altLang="en-US" sz="1200" dirty="0">
                <a:solidFill>
                  <a:srgbClr val="FF0000"/>
                </a:solidFill>
                <a:latin typeface="標楷體" pitchFamily="65" charset="-120"/>
                <a:ea typeface="標楷體" pitchFamily="65" charset="-120"/>
                <a:cs typeface="Times New Roman" pitchFamily="18" charset="0"/>
              </a:rPr>
              <a:t>或</a:t>
            </a:r>
            <a:r>
              <a:rPr lang="en-US" altLang="zh-TW" sz="1200" dirty="0">
                <a:solidFill>
                  <a:srgbClr val="FF0000"/>
                </a:solidFill>
                <a:latin typeface="標楷體" pitchFamily="65" charset="-120"/>
                <a:ea typeface="標楷體" pitchFamily="65" charset="-120"/>
                <a:cs typeface="Times New Roman" pitchFamily="18" charset="0"/>
              </a:rPr>
              <a:t>IGP</a:t>
            </a:r>
            <a:r>
              <a:rPr lang="zh-TW" altLang="zh-TW" sz="1200" dirty="0">
                <a:latin typeface="標楷體" pitchFamily="65" charset="-120"/>
                <a:ea typeface="標楷體" pitchFamily="65" charset="-120"/>
                <a:cs typeface="Times New Roman" pitchFamily="18" charset="0"/>
              </a:rPr>
              <a:t>決議</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dirty="0">
                <a:latin typeface="標楷體" pitchFamily="65" charset="-120"/>
                <a:ea typeface="標楷體" pitchFamily="65" charset="-120"/>
                <a:cs typeface="Times New Roman" pitchFamily="18" charset="0"/>
              </a:rPr>
              <a:t>是否需彈性增減各領域</a:t>
            </a:r>
            <a:r>
              <a:rPr lang="en-US" altLang="zh-TW" sz="1200" dirty="0">
                <a:latin typeface="Times New Roman" pitchFamily="18" charset="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科目之節數</a:t>
            </a:r>
            <a:r>
              <a:rPr lang="en-US" altLang="zh-TW" sz="1200" dirty="0">
                <a:latin typeface="Times New Roman" pitchFamily="18" charset="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學分數</a:t>
            </a:r>
            <a:r>
              <a:rPr lang="zh-TW" altLang="zh-TW" sz="1200" kern="1200" dirty="0">
                <a:solidFill>
                  <a:schemeClr val="tx1"/>
                </a:solidFill>
                <a:latin typeface="+mj-ea"/>
                <a:ea typeface="微軟正黑體"/>
                <a:cs typeface="+mn-cs"/>
              </a:rPr>
              <a:t>配置比例與學習內容，</a:t>
            </a:r>
            <a:endParaRPr lang="en-US" altLang="zh-TW" sz="1200" kern="1200" dirty="0">
              <a:solidFill>
                <a:schemeClr val="tx1"/>
              </a:solidFill>
              <a:latin typeface="+mj-ea"/>
              <a:ea typeface="微軟正黑體"/>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latin typeface="+mj-ea"/>
                <a:ea typeface="微軟正黑體"/>
                <a:cs typeface="+mn-cs"/>
              </a:rPr>
              <a:t>並經專業評估後，外加其所需之特殊需求領域課程</a:t>
            </a:r>
            <a:r>
              <a:rPr lang="zh-TW" altLang="zh-TW" sz="1200" dirty="0">
                <a:latin typeface="標楷體" pitchFamily="65" charset="-12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再由學校特殊教育推行委員會同意後執行</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a:latin typeface="標楷體" pitchFamily="65" charset="-120"/>
                <a:ea typeface="標楷體" pitchFamily="65" charset="-120"/>
                <a:cs typeface="Times New Roman" pitchFamily="18" charset="0"/>
              </a:rPr>
              <a:t>調整後課程即包含四個課程調整向度</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200" kern="1200" dirty="0">
              <a:solidFill>
                <a:schemeClr val="tx1"/>
              </a:solidFill>
              <a:latin typeface="+mj-ea"/>
              <a:ea typeface="微軟正黑體"/>
              <a:cs typeface="+mn-cs"/>
            </a:endParaRP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37</a:t>
            </a:fld>
            <a:endParaRPr kumimoji="1" lang="zh-TW" altLang="en-US" dirty="0"/>
          </a:p>
        </p:txBody>
      </p:sp>
    </p:spTree>
    <p:extLst>
      <p:ext uri="{BB962C8B-B14F-4D97-AF65-F5344CB8AC3E}">
        <p14:creationId xmlns:p14="http://schemas.microsoft.com/office/powerpoint/2010/main" val="1828961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需調整原有指標、參考應用手冊</a:t>
            </a:r>
            <a:endParaRPr lang="en-US" altLang="zh-TW" dirty="0"/>
          </a:p>
          <a:p>
            <a:endParaRPr lang="en-US" altLang="zh-TW" dirty="0"/>
          </a:p>
          <a:p>
            <a:endParaRPr lang="en-US" altLang="zh-TW" dirty="0"/>
          </a:p>
          <a:p>
            <a:pPr algn="l">
              <a:spcBef>
                <a:spcPts val="1200"/>
              </a:spcBef>
            </a:pPr>
            <a:r>
              <a:rPr lang="zh-TW" altLang="zh-TW" sz="1200" kern="1200" dirty="0">
                <a:solidFill>
                  <a:schemeClr val="tx1"/>
                </a:solidFill>
                <a:latin typeface="+mn-ea"/>
                <a:ea typeface="微軟正黑體"/>
                <a:cs typeface="+mn-cs"/>
              </a:rPr>
              <a:t>基本項目</a:t>
            </a:r>
            <a:endParaRPr lang="en-US" altLang="zh-TW" sz="1200" kern="1200" dirty="0">
              <a:solidFill>
                <a:schemeClr val="tx1"/>
              </a:solidFill>
              <a:latin typeface="+mn-ea"/>
              <a:ea typeface="微軟正黑體"/>
              <a:cs typeface="+mn-cs"/>
            </a:endParaRPr>
          </a:p>
          <a:p>
            <a:pPr algn="l">
              <a:spcBef>
                <a:spcPts val="600"/>
              </a:spcBef>
            </a:pPr>
            <a:r>
              <a:rPr lang="zh-TW" altLang="en-US" sz="1200" kern="1200" dirty="0">
                <a:solidFill>
                  <a:schemeClr val="tx1"/>
                </a:solidFill>
                <a:latin typeface="+mn-ea"/>
                <a:ea typeface="微軟正黑體"/>
                <a:cs typeface="+mn-cs"/>
              </a:rPr>
              <a:t>  </a:t>
            </a:r>
            <a:r>
              <a:rPr lang="zh-TW" altLang="zh-TW" sz="1200" kern="1200" dirty="0">
                <a:solidFill>
                  <a:schemeClr val="tx1"/>
                </a:solidFill>
                <a:latin typeface="+mn-ea"/>
                <a:ea typeface="微軟正黑體"/>
                <a:cs typeface="+mn-cs"/>
              </a:rPr>
              <a:t>教育需求評估</a:t>
            </a:r>
            <a:endParaRPr lang="en-US" altLang="zh-TW" sz="1200" kern="1200" dirty="0">
              <a:solidFill>
                <a:schemeClr val="tx1"/>
              </a:solidFill>
              <a:latin typeface="+mn-ea"/>
              <a:ea typeface="微軟正黑體"/>
              <a:cs typeface="+mn-cs"/>
            </a:endParaRPr>
          </a:p>
          <a:p>
            <a:pPr algn="l">
              <a:spcBef>
                <a:spcPts val="600"/>
              </a:spcBef>
            </a:pPr>
            <a:r>
              <a:rPr lang="zh-TW" altLang="en-US" sz="1200" kern="1200" dirty="0">
                <a:solidFill>
                  <a:schemeClr val="tx1"/>
                </a:solidFill>
                <a:latin typeface="+mn-ea"/>
                <a:ea typeface="微軟正黑體"/>
                <a:cs typeface="+mn-cs"/>
              </a:rPr>
              <a:t>  </a:t>
            </a:r>
            <a:r>
              <a:rPr lang="zh-TW" altLang="zh-TW" sz="1200" kern="1200" dirty="0">
                <a:solidFill>
                  <a:schemeClr val="tx1"/>
                </a:solidFill>
                <a:latin typeface="+mn-ea"/>
                <a:ea typeface="微軟正黑體"/>
                <a:cs typeface="+mn-cs"/>
              </a:rPr>
              <a:t>相關服務與支持策略</a:t>
            </a:r>
            <a:endParaRPr lang="en-US" altLang="zh-TW" sz="1200" kern="1200" dirty="0">
              <a:solidFill>
                <a:schemeClr val="tx1"/>
              </a:solidFill>
              <a:latin typeface="+mn-ea"/>
              <a:ea typeface="微軟正黑體"/>
              <a:cs typeface="+mn-cs"/>
            </a:endParaRPr>
          </a:p>
          <a:p>
            <a:pPr algn="l">
              <a:spcBef>
                <a:spcPts val="600"/>
              </a:spcBef>
            </a:pPr>
            <a:r>
              <a:rPr lang="zh-TW" altLang="en-US" sz="1200" kern="1200" dirty="0">
                <a:solidFill>
                  <a:schemeClr val="tx1"/>
                </a:solidFill>
                <a:latin typeface="+mn-ea"/>
                <a:ea typeface="微軟正黑體"/>
                <a:cs typeface="+mn-cs"/>
              </a:rPr>
              <a:t>  </a:t>
            </a:r>
            <a:r>
              <a:rPr lang="zh-TW" altLang="zh-TW" sz="1200" kern="1200" dirty="0">
                <a:solidFill>
                  <a:schemeClr val="tx1"/>
                </a:solidFill>
                <a:latin typeface="+mn-ea"/>
                <a:ea typeface="微軟正黑體"/>
                <a:cs typeface="+mn-cs"/>
              </a:rPr>
              <a:t>學年與學期教育目標</a:t>
            </a:r>
          </a:p>
          <a:p>
            <a:endParaRPr lang="en-US" altLang="zh-TW" dirty="0"/>
          </a:p>
        </p:txBody>
      </p:sp>
      <p:sp>
        <p:nvSpPr>
          <p:cNvPr id="4" name="投影片編號版面配置區 3"/>
          <p:cNvSpPr>
            <a:spLocks noGrp="1"/>
          </p:cNvSpPr>
          <p:nvPr>
            <p:ph type="sldNum" sz="quarter" idx="10"/>
          </p:nvPr>
        </p:nvSpPr>
        <p:spPr/>
        <p:txBody>
          <a:bodyPr/>
          <a:lstStyle/>
          <a:p>
            <a:fld id="{704F748A-AB1F-4831-95BD-7B021BF330DA}" type="slidenum">
              <a:rPr lang="zh-TW" altLang="en-US" smtClean="0"/>
              <a:pPr/>
              <a:t>39</a:t>
            </a:fld>
            <a:endParaRPr lang="zh-TW" altLang="en-US"/>
          </a:p>
        </p:txBody>
      </p:sp>
    </p:spTree>
    <p:extLst>
      <p:ext uri="{BB962C8B-B14F-4D97-AF65-F5344CB8AC3E}">
        <p14:creationId xmlns:p14="http://schemas.microsoft.com/office/powerpoint/2010/main" val="480056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送特推會審議再送課發會</a:t>
            </a:r>
          </a:p>
        </p:txBody>
      </p:sp>
      <p:sp>
        <p:nvSpPr>
          <p:cNvPr id="4" name="投影片編號版面配置區 3"/>
          <p:cNvSpPr>
            <a:spLocks noGrp="1"/>
          </p:cNvSpPr>
          <p:nvPr>
            <p:ph type="sldNum" sz="quarter" idx="10"/>
          </p:nvPr>
        </p:nvSpPr>
        <p:spPr/>
        <p:txBody>
          <a:bodyPr/>
          <a:lstStyle/>
          <a:p>
            <a:fld id="{6B2F9A7E-4964-468C-9514-1E1C82E05FBF}" type="slidenum">
              <a:rPr lang="zh-TW" altLang="en-US" smtClean="0"/>
              <a:pPr/>
              <a:t>40</a:t>
            </a:fld>
            <a:endParaRPr lang="zh-TW" altLang="en-US"/>
          </a:p>
        </p:txBody>
      </p:sp>
    </p:spTree>
    <p:extLst>
      <p:ext uri="{BB962C8B-B14F-4D97-AF65-F5344CB8AC3E}">
        <p14:creationId xmlns:p14="http://schemas.microsoft.com/office/powerpoint/2010/main" val="3676433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a:t>課程計畫有修正調整必要時，學校應於第二學期開學二週前，報請修正調整</a:t>
            </a:r>
          </a:p>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41</a:t>
            </a:fld>
            <a:endParaRPr lang="en-US" altLang="zh-TW"/>
          </a:p>
        </p:txBody>
      </p:sp>
    </p:spTree>
    <p:extLst>
      <p:ext uri="{BB962C8B-B14F-4D97-AF65-F5344CB8AC3E}">
        <p14:creationId xmlns:p14="http://schemas.microsoft.com/office/powerpoint/2010/main" val="836368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42</a:t>
            </a:fld>
            <a:endParaRPr lang="zh-TW" altLang="en-US"/>
          </a:p>
        </p:txBody>
      </p:sp>
    </p:spTree>
    <p:extLst>
      <p:ext uri="{BB962C8B-B14F-4D97-AF65-F5344CB8AC3E}">
        <p14:creationId xmlns:p14="http://schemas.microsoft.com/office/powerpoint/2010/main" val="338651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E22D21-508F-48D8-8709-970FEE047D87}" type="slidenum">
              <a:rPr lang="zh-CN" altLang="en-US" smtClean="0"/>
              <a:pPr/>
              <a:t>3</a:t>
            </a:fld>
            <a:endParaRPr lang="zh-CN" altLang="en-US"/>
          </a:p>
        </p:txBody>
      </p:sp>
    </p:spTree>
    <p:extLst>
      <p:ext uri="{BB962C8B-B14F-4D97-AF65-F5344CB8AC3E}">
        <p14:creationId xmlns:p14="http://schemas.microsoft.com/office/powerpoint/2010/main" val="396115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a:t>
            </a:r>
            <a:r>
              <a:rPr lang="en-US" altLang="zh-TW" dirty="0"/>
              <a:t>IEP</a:t>
            </a:r>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43</a:t>
            </a:fld>
            <a:endParaRPr lang="zh-TW" altLang="en-US"/>
          </a:p>
        </p:txBody>
      </p:sp>
    </p:spTree>
    <p:extLst>
      <p:ext uri="{BB962C8B-B14F-4D97-AF65-F5344CB8AC3E}">
        <p14:creationId xmlns:p14="http://schemas.microsoft.com/office/powerpoint/2010/main" val="2180338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dirty="0">
                <a:ea typeface="+mn-ea"/>
              </a:rPr>
              <a:t>例如：古典文學賞析、散文閱讀與創作、口語表達藝術訓練、英語劇本創作、人文社會科學探究、邏輯推理、科學實驗操作、科學專題研究、國際移工問題探究。</a:t>
            </a:r>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44</a:t>
            </a:fld>
            <a:endParaRPr lang="zh-TW" altLang="en-US"/>
          </a:p>
        </p:txBody>
      </p:sp>
    </p:spTree>
    <p:extLst>
      <p:ext uri="{BB962C8B-B14F-4D97-AF65-F5344CB8AC3E}">
        <p14:creationId xmlns:p14="http://schemas.microsoft.com/office/powerpoint/2010/main" val="2716120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dirty="0">
                <a:ea typeface="+mn-ea"/>
              </a:rPr>
              <a:t>例如：古典文學賞析、散文閱讀與創作、口語表達藝術訓練、英語劇本創作、人文社會科學探究、邏輯推理、科學實驗操作、科學專題研究、國際移工問題探究。</a:t>
            </a:r>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46</a:t>
            </a:fld>
            <a:endParaRPr lang="zh-TW" altLang="en-US"/>
          </a:p>
        </p:txBody>
      </p:sp>
    </p:spTree>
    <p:extLst>
      <p:ext uri="{BB962C8B-B14F-4D97-AF65-F5344CB8AC3E}">
        <p14:creationId xmlns:p14="http://schemas.microsoft.com/office/powerpoint/2010/main" val="2716120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無調整方式、依國小、國中、普高中、技高</a:t>
            </a:r>
            <a:endParaRPr lang="en-US" altLang="zh-TW" dirty="0"/>
          </a:p>
          <a:p>
            <a:r>
              <a:rPr lang="zh-TW" altLang="en-US" dirty="0"/>
              <a:t>空白</a:t>
            </a:r>
            <a:r>
              <a:rPr lang="en-US" altLang="zh-TW" dirty="0"/>
              <a:t>〉</a:t>
            </a:r>
            <a:r>
              <a:rPr lang="zh-TW" altLang="en-US" dirty="0"/>
              <a:t>無適切</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48</a:t>
            </a:fld>
            <a:endParaRPr kumimoji="1" lang="zh-TW" altLang="en-US" dirty="0"/>
          </a:p>
        </p:txBody>
      </p:sp>
    </p:spTree>
    <p:extLst>
      <p:ext uri="{BB962C8B-B14F-4D97-AF65-F5344CB8AC3E}">
        <p14:creationId xmlns:p14="http://schemas.microsoft.com/office/powerpoint/2010/main" val="2013706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輕度缺損手冊</a:t>
            </a:r>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52</a:t>
            </a:fld>
            <a:endParaRPr lang="zh-TW" altLang="en-US"/>
          </a:p>
        </p:txBody>
      </p:sp>
    </p:spTree>
    <p:extLst>
      <p:ext uri="{BB962C8B-B14F-4D97-AF65-F5344CB8AC3E}">
        <p14:creationId xmlns:p14="http://schemas.microsoft.com/office/powerpoint/2010/main" val="2005204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54</a:t>
            </a:fld>
            <a:endParaRPr kumimoji="1" lang="zh-TW" altLang="en-US" dirty="0"/>
          </a:p>
        </p:txBody>
      </p:sp>
    </p:spTree>
    <p:extLst>
      <p:ext uri="{BB962C8B-B14F-4D97-AF65-F5344CB8AC3E}">
        <p14:creationId xmlns:p14="http://schemas.microsoft.com/office/powerpoint/2010/main" val="3451288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buClr>
                <a:srgbClr val="00B050"/>
              </a:buClr>
            </a:pPr>
            <a:r>
              <a:rPr lang="zh-TW" altLang="en-US" b="1" dirty="0">
                <a:solidFill>
                  <a:prstClr val="black"/>
                </a:solidFill>
              </a:rPr>
              <a:t>調整策略</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高層次思考</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開放式問題</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發現式學習</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推理的證據</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選擇的自由</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團體式的互動</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彈性的教學進度</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多樣性的歷程</a:t>
            </a:r>
          </a:p>
          <a:p>
            <a:pPr marL="742950" lvl="1" indent="-285750">
              <a:spcBef>
                <a:spcPts val="1200"/>
              </a:spcBef>
              <a:buClr>
                <a:srgbClr val="00B050"/>
              </a:buClr>
              <a:buFont typeface="Wingdings" panose="05000000000000000000" pitchFamily="2" charset="2"/>
              <a:buChar char="p"/>
            </a:pPr>
            <a:r>
              <a:rPr lang="zh-TW" altLang="en-US" sz="2000" dirty="0">
                <a:solidFill>
                  <a:prstClr val="black"/>
                </a:solidFill>
              </a:rPr>
              <a:t>其他</a:t>
            </a:r>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56</a:t>
            </a:fld>
            <a:endParaRPr kumimoji="1" lang="zh-TW" altLang="en-US" dirty="0"/>
          </a:p>
        </p:txBody>
      </p:sp>
    </p:spTree>
    <p:extLst>
      <p:ext uri="{BB962C8B-B14F-4D97-AF65-F5344CB8AC3E}">
        <p14:creationId xmlns:p14="http://schemas.microsoft.com/office/powerpoint/2010/main" val="2564884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ts val="1200"/>
              </a:spcBef>
              <a:buClr>
                <a:schemeClr val="accent1">
                  <a:lumMod val="75000"/>
                </a:schemeClr>
              </a:buClr>
            </a:pPr>
            <a:r>
              <a:rPr lang="zh-TW" altLang="en-US" b="1" dirty="0">
                <a:solidFill>
                  <a:prstClr val="black"/>
                </a:solidFill>
              </a:rPr>
              <a:t>調整策略</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調整物理的學習環境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營造社會</a:t>
            </a:r>
            <a:r>
              <a:rPr lang="en-US" altLang="zh-TW" dirty="0">
                <a:solidFill>
                  <a:prstClr val="black"/>
                </a:solidFill>
              </a:rPr>
              <a:t>-</a:t>
            </a:r>
            <a:r>
              <a:rPr lang="zh-TW" altLang="en-US" dirty="0">
                <a:solidFill>
                  <a:prstClr val="black"/>
                </a:solidFill>
              </a:rPr>
              <a:t>情緒的學習環境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規劃有回應的學習環境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有挑戰的學習環境</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調查與運用社區資源</a:t>
            </a:r>
          </a:p>
          <a:p>
            <a:pPr marL="742950" lvl="1" indent="-285750">
              <a:spcBef>
                <a:spcPts val="1200"/>
              </a:spcBef>
              <a:buClr>
                <a:schemeClr val="accent1">
                  <a:lumMod val="75000"/>
                </a:schemeClr>
              </a:buClr>
              <a:buFont typeface="Wingdings" panose="05000000000000000000" pitchFamily="2" charset="2"/>
              <a:buChar char="p"/>
            </a:pPr>
            <a:r>
              <a:rPr lang="zh-TW" altLang="en-US" dirty="0">
                <a:solidFill>
                  <a:prstClr val="black"/>
                </a:solidFill>
              </a:rPr>
              <a:t>其他</a:t>
            </a:r>
            <a:endParaRPr lang="en-US" altLang="zh-TW" dirty="0">
              <a:solidFill>
                <a:prstClr val="black"/>
              </a:solidFill>
            </a:endParaRPr>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57</a:t>
            </a:fld>
            <a:endParaRPr kumimoji="1" lang="zh-TW" altLang="en-US" dirty="0"/>
          </a:p>
        </p:txBody>
      </p:sp>
    </p:spTree>
    <p:extLst>
      <p:ext uri="{BB962C8B-B14F-4D97-AF65-F5344CB8AC3E}">
        <p14:creationId xmlns:p14="http://schemas.microsoft.com/office/powerpoint/2010/main" val="2533669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ts val="1200"/>
              </a:spcBef>
              <a:buClr>
                <a:srgbClr val="FF0000"/>
              </a:buClr>
            </a:pPr>
            <a:r>
              <a:rPr lang="zh-TW" altLang="en-US" b="1" dirty="0">
                <a:solidFill>
                  <a:prstClr val="black"/>
                </a:solidFill>
              </a:rPr>
              <a:t>調整原則</a:t>
            </a:r>
            <a:endParaRPr lang="en-US" altLang="zh-TW" b="1" dirty="0">
              <a:solidFill>
                <a:prstClr val="black"/>
              </a:solidFill>
            </a:endParaRPr>
          </a:p>
          <a:p>
            <a:pPr lvl="1">
              <a:spcBef>
                <a:spcPts val="1200"/>
              </a:spcBef>
              <a:buClr>
                <a:srgbClr val="FF0000"/>
              </a:buClr>
            </a:pPr>
            <a:r>
              <a:rPr lang="zh-TW" altLang="zh-TW" dirty="0">
                <a:solidFill>
                  <a:prstClr val="black"/>
                </a:solidFill>
              </a:rPr>
              <a:t>蒐集真實的學習成果</a:t>
            </a:r>
            <a:endParaRPr lang="en-US" altLang="zh-TW" dirty="0">
              <a:solidFill>
                <a:prstClr val="black"/>
              </a:solidFill>
            </a:endParaRPr>
          </a:p>
          <a:p>
            <a:pPr lvl="1">
              <a:spcBef>
                <a:spcPts val="1200"/>
              </a:spcBef>
              <a:buClr>
                <a:srgbClr val="FF0000"/>
              </a:buClr>
            </a:pPr>
            <a:r>
              <a:rPr lang="zh-TW" altLang="zh-TW" dirty="0">
                <a:solidFill>
                  <a:prstClr val="black"/>
                </a:solidFill>
              </a:rPr>
              <a:t>設定適宜的評量標準</a:t>
            </a:r>
            <a:endParaRPr lang="en-US" altLang="zh-TW" dirty="0">
              <a:solidFill>
                <a:prstClr val="black"/>
              </a:solidFill>
            </a:endParaRPr>
          </a:p>
          <a:p>
            <a:pPr lvl="1">
              <a:spcBef>
                <a:spcPts val="1200"/>
              </a:spcBef>
              <a:buClr>
                <a:srgbClr val="FF0000"/>
              </a:buClr>
            </a:pPr>
            <a:r>
              <a:rPr lang="zh-TW" altLang="zh-TW" dirty="0">
                <a:solidFill>
                  <a:prstClr val="black"/>
                </a:solidFill>
              </a:rPr>
              <a:t>避免外加的評量與作業</a:t>
            </a:r>
            <a:endParaRPr lang="en-US" altLang="zh-TW" dirty="0">
              <a:solidFill>
                <a:prstClr val="black"/>
              </a:solidFill>
            </a:endParaRPr>
          </a:p>
          <a:p>
            <a:pPr lvl="1">
              <a:spcBef>
                <a:spcPts val="1200"/>
              </a:spcBef>
              <a:buClr>
                <a:srgbClr val="FF0000"/>
              </a:buClr>
            </a:pPr>
            <a:r>
              <a:rPr lang="zh-TW" altLang="zh-TW" dirty="0">
                <a:solidFill>
                  <a:prstClr val="black"/>
                </a:solidFill>
              </a:rPr>
              <a:t>強調創造生產行為的評量</a:t>
            </a:r>
            <a:endParaRPr lang="en-US" altLang="zh-TW" dirty="0">
              <a:solidFill>
                <a:prstClr val="black"/>
              </a:solidFill>
            </a:endParaRPr>
          </a:p>
          <a:p>
            <a:pPr lvl="1">
              <a:spcBef>
                <a:spcPts val="1200"/>
              </a:spcBef>
              <a:buClr>
                <a:srgbClr val="FF0000"/>
              </a:buClr>
            </a:pPr>
            <a:r>
              <a:rPr lang="zh-TW" altLang="zh-TW" dirty="0">
                <a:solidFill>
                  <a:prstClr val="black"/>
                </a:solidFill>
              </a:rPr>
              <a:t>鼓勵多元及學生擅長的方式表達</a:t>
            </a:r>
            <a:endParaRPr lang="zh-TW" altLang="en-US" dirty="0">
              <a:solidFill>
                <a:prstClr val="black"/>
              </a:solidFill>
            </a:endParaRPr>
          </a:p>
          <a:p>
            <a:pPr>
              <a:spcBef>
                <a:spcPts val="1200"/>
              </a:spcBef>
              <a:buClr>
                <a:srgbClr val="FF0000"/>
              </a:buClr>
            </a:pPr>
            <a:endParaRPr lang="en-US" altLang="zh-TW" b="1" dirty="0">
              <a:solidFill>
                <a:prstClr val="black"/>
              </a:solidFill>
            </a:endParaRPr>
          </a:p>
          <a:p>
            <a:pPr>
              <a:spcBef>
                <a:spcPts val="1200"/>
              </a:spcBef>
              <a:buClr>
                <a:srgbClr val="FF0000"/>
              </a:buClr>
            </a:pPr>
            <a:r>
              <a:rPr lang="zh-TW" altLang="en-US" b="1" dirty="0">
                <a:solidFill>
                  <a:prstClr val="black"/>
                </a:solidFill>
              </a:rPr>
              <a:t>調整策略</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發展合適的評量工具</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訂定區分性的評量標準</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呈現多元的實作與作品</a:t>
            </a:r>
          </a:p>
          <a:p>
            <a:pPr marL="742950" lvl="1" indent="-285750">
              <a:spcBef>
                <a:spcPts val="1200"/>
              </a:spcBef>
              <a:buClr>
                <a:srgbClr val="FF0000"/>
              </a:buClr>
              <a:buFont typeface="Wingdings" panose="05000000000000000000" pitchFamily="2" charset="2"/>
              <a:buChar char="p"/>
            </a:pPr>
            <a:r>
              <a:rPr lang="zh-TW" altLang="en-US" dirty="0">
                <a:solidFill>
                  <a:prstClr val="black"/>
                </a:solidFill>
              </a:rPr>
              <a:t>其他</a:t>
            </a:r>
            <a:endParaRPr lang="en-US" altLang="zh-TW" dirty="0">
              <a:solidFill>
                <a:prstClr val="black"/>
              </a:solidFill>
            </a:endParaRPr>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58</a:t>
            </a:fld>
            <a:endParaRPr kumimoji="1" lang="zh-TW" altLang="en-US" dirty="0"/>
          </a:p>
        </p:txBody>
      </p:sp>
    </p:spTree>
    <p:extLst>
      <p:ext uri="{BB962C8B-B14F-4D97-AF65-F5344CB8AC3E}">
        <p14:creationId xmlns:p14="http://schemas.microsoft.com/office/powerpoint/2010/main" val="4112219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59</a:t>
            </a:fld>
            <a:endParaRPr lang="zh-TW" altLang="en-US"/>
          </a:p>
        </p:txBody>
      </p:sp>
    </p:spTree>
    <p:extLst>
      <p:ext uri="{BB962C8B-B14F-4D97-AF65-F5344CB8AC3E}">
        <p14:creationId xmlns:p14="http://schemas.microsoft.com/office/powerpoint/2010/main" val="309723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以學生需求為主而非安置</a:t>
            </a:r>
            <a:endParaRPr lang="en-US" altLang="zh-TW" dirty="0"/>
          </a:p>
          <a:p>
            <a:endParaRPr lang="en-US" altLang="zh-TW" dirty="0"/>
          </a:p>
          <a:p>
            <a:r>
              <a:rPr lang="zh-TW" altLang="en-US" dirty="0"/>
              <a:t>從強調安置到接納</a:t>
            </a:r>
            <a:endParaRPr lang="en-US" altLang="zh-TW" dirty="0"/>
          </a:p>
          <a:p>
            <a:r>
              <a:rPr lang="zh-TW" altLang="en-US" dirty="0"/>
              <a:t>從接納到課程學習</a:t>
            </a:r>
          </a:p>
          <a:p>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5</a:t>
            </a:fld>
            <a:endParaRPr lang="zh-TW" altLang="en-US"/>
          </a:p>
        </p:txBody>
      </p:sp>
    </p:spTree>
    <p:extLst>
      <p:ext uri="{BB962C8B-B14F-4D97-AF65-F5344CB8AC3E}">
        <p14:creationId xmlns:p14="http://schemas.microsoft.com/office/powerpoint/2010/main" val="2047419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pPr defTabSz="473415">
              <a:defRPr/>
            </a:pPr>
            <a:r>
              <a:rPr lang="zh-TW" altLang="en-US" b="0" dirty="0"/>
              <a:t>配音：感謝各位老師的聆聽。</a:t>
            </a:r>
          </a:p>
          <a:p>
            <a:endParaRPr lang="zh-TW" altLang="en-US" b="0"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60</a:t>
            </a:fld>
            <a:endParaRPr kumimoji="1" lang="zh-TW" altLang="en-US" dirty="0"/>
          </a:p>
        </p:txBody>
      </p:sp>
    </p:spTree>
    <p:extLst>
      <p:ext uri="{BB962C8B-B14F-4D97-AF65-F5344CB8AC3E}">
        <p14:creationId xmlns:p14="http://schemas.microsoft.com/office/powerpoint/2010/main" val="2894808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solidFill>
                  <a:prstClr val="black"/>
                </a:solidFill>
              </a:rPr>
              <a:pPr/>
              <a:t>61</a:t>
            </a:fld>
            <a:endParaRPr kumimoji="1" lang="zh-TW" altLang="en-US" dirty="0">
              <a:solidFill>
                <a:prstClr val="black"/>
              </a:solidFill>
            </a:endParaRPr>
          </a:p>
        </p:txBody>
      </p:sp>
    </p:spTree>
    <p:extLst>
      <p:ext uri="{BB962C8B-B14F-4D97-AF65-F5344CB8AC3E}">
        <p14:creationId xmlns:p14="http://schemas.microsoft.com/office/powerpoint/2010/main" val="422980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ts val="5000"/>
              </a:lnSpc>
              <a:buFont typeface="Wingdings" panose="05000000000000000000" pitchFamily="2" charset="2"/>
              <a:buChar char="Ø"/>
            </a:pPr>
            <a:r>
              <a:rPr lang="zh-TW" altLang="en-US" dirty="0"/>
              <a:t>在融合的教室情境中，如何使班上</a:t>
            </a:r>
            <a:r>
              <a:rPr lang="zh-TW" altLang="en-US" dirty="0">
                <a:solidFill>
                  <a:prstClr val="black"/>
                </a:solidFill>
              </a:rPr>
              <a:t>個別差異大的</a:t>
            </a:r>
            <a:r>
              <a:rPr lang="zh-TW" altLang="en-US" dirty="0"/>
              <a:t>學生均能參與學習是教師面臨的一大挑戰。</a:t>
            </a:r>
            <a:endParaRPr lang="en-US" altLang="zh-TW" dirty="0"/>
          </a:p>
          <a:p>
            <a:pPr>
              <a:lnSpc>
                <a:spcPts val="5000"/>
              </a:lnSpc>
              <a:buFont typeface="Wingdings" panose="05000000000000000000" pitchFamily="2" charset="2"/>
              <a:buChar char="Ø"/>
            </a:pPr>
            <a:r>
              <a:rPr lang="zh-TW" altLang="en-US" dirty="0"/>
              <a:t>特殊教育學生學習普通教育課程需要支持與協助。</a:t>
            </a:r>
            <a:endParaRPr lang="en-US" altLang="zh-TW" dirty="0"/>
          </a:p>
          <a:p>
            <a:pPr>
              <a:lnSpc>
                <a:spcPts val="5000"/>
              </a:lnSpc>
              <a:buFont typeface="Wingdings" panose="05000000000000000000" pitchFamily="2" charset="2"/>
              <a:buChar char="Ø"/>
            </a:pPr>
            <a:r>
              <a:rPr lang="zh-TW" altLang="en-US" dirty="0"/>
              <a:t>適性揚才的教育理念與法令政策。</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CD47435F-2DFC-4DE4-9642-3DCC2FB20F39}" type="slidenum">
              <a:rPr lang="zh-TW" altLang="en-US" smtClean="0"/>
              <a:pPr/>
              <a:t>6</a:t>
            </a:fld>
            <a:endParaRPr lang="zh-TW" altLang="en-US"/>
          </a:p>
        </p:txBody>
      </p:sp>
    </p:spTree>
    <p:extLst>
      <p:ext uri="{BB962C8B-B14F-4D97-AF65-F5344CB8AC3E}">
        <p14:creationId xmlns:p14="http://schemas.microsoft.com/office/powerpoint/2010/main" val="204741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a:t>
            </a:r>
            <a:r>
              <a:rPr lang="en-US" altLang="zh-TW" dirty="0"/>
              <a:t>8</a:t>
            </a:r>
            <a:r>
              <a:rPr lang="zh-TW" altLang="en-US" dirty="0"/>
              <a:t>單元</a:t>
            </a:r>
            <a:r>
              <a:rPr lang="en-US" altLang="zh-TW" dirty="0"/>
              <a:t> </a:t>
            </a:r>
            <a:r>
              <a:rPr lang="zh-TW" altLang="en-US" dirty="0"/>
              <a:t>選四單元，改寫教科書</a:t>
            </a:r>
            <a:endParaRPr lang="en-US" altLang="zh-TW" dirty="0"/>
          </a:p>
          <a:p>
            <a:r>
              <a:rPr lang="zh-TW" altLang="en-US" dirty="0"/>
              <a:t>相同材料可以達到不同的學習目標；相同的學習目標用不同的材料</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7</a:t>
            </a:fld>
            <a:endParaRPr kumimoji="1" lang="zh-TW" altLang="en-US" dirty="0"/>
          </a:p>
        </p:txBody>
      </p:sp>
    </p:spTree>
    <p:extLst>
      <p:ext uri="{BB962C8B-B14F-4D97-AF65-F5344CB8AC3E}">
        <p14:creationId xmlns:p14="http://schemas.microsoft.com/office/powerpoint/2010/main" val="46162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0ED0386-A714-4B4B-A465-0ADE1AF06669}" type="slidenum">
              <a:rPr kumimoji="1" lang="zh-TW" altLang="en-US" smtClean="0"/>
              <a:pPr/>
              <a:t>9</a:t>
            </a:fld>
            <a:endParaRPr kumimoji="1" lang="zh-TW" altLang="en-US" dirty="0"/>
          </a:p>
        </p:txBody>
      </p:sp>
    </p:spTree>
    <p:extLst>
      <p:ext uri="{BB962C8B-B14F-4D97-AF65-F5344CB8AC3E}">
        <p14:creationId xmlns:p14="http://schemas.microsoft.com/office/powerpoint/2010/main" val="25764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E22D21-508F-48D8-8709-970FEE047D87}" type="slidenum">
              <a:rPr lang="zh-CN" altLang="en-US" smtClean="0"/>
              <a:pPr/>
              <a:t>10</a:t>
            </a:fld>
            <a:endParaRPr lang="zh-CN" altLang="en-US"/>
          </a:p>
        </p:txBody>
      </p:sp>
    </p:spTree>
    <p:extLst>
      <p:ext uri="{BB962C8B-B14F-4D97-AF65-F5344CB8AC3E}">
        <p14:creationId xmlns:p14="http://schemas.microsoft.com/office/powerpoint/2010/main" val="39611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特殊教育法第</a:t>
            </a:r>
            <a:r>
              <a:rPr lang="en-US" altLang="zh-TW" dirty="0"/>
              <a:t>19</a:t>
            </a:r>
            <a:r>
              <a:rPr lang="zh-TW" altLang="en-US" dirty="0"/>
              <a:t>條</a:t>
            </a:r>
          </a:p>
          <a:p>
            <a:pPr marL="0" indent="0">
              <a:lnSpc>
                <a:spcPct val="100000"/>
              </a:lnSpc>
              <a:buNone/>
            </a:pPr>
            <a:r>
              <a:rPr lang="zh-TW" altLang="en-US" dirty="0"/>
              <a:t>特殊教育之課程、教材、教法及評量方式，應保持彈性，適合特殊教育學生身心特性及需求；其辦法，由中央主管機關定之。</a:t>
            </a:r>
            <a:endParaRPr lang="en-US" altLang="zh-TW" dirty="0"/>
          </a:p>
          <a:p>
            <a:pPr marL="0" indent="0">
              <a:buNone/>
            </a:pPr>
            <a:endParaRPr lang="en-US" altLang="zh-TW" dirty="0"/>
          </a:p>
          <a:p>
            <a:r>
              <a:rPr lang="zh-TW" altLang="en-US" dirty="0"/>
              <a:t>特殊教育課程教材教法及評量方式實施辦法（民</a:t>
            </a:r>
            <a:r>
              <a:rPr lang="en-US" altLang="zh-TW" dirty="0"/>
              <a:t>99.12.31</a:t>
            </a:r>
            <a:r>
              <a:rPr lang="zh-TW" altLang="en-US" dirty="0"/>
              <a:t>）</a:t>
            </a:r>
            <a:endParaRPr lang="en-US" altLang="zh-TW" dirty="0"/>
          </a:p>
          <a:p>
            <a:pPr marL="0" indent="0">
              <a:lnSpc>
                <a:spcPct val="100000"/>
              </a:lnSpc>
              <a:buNone/>
            </a:pPr>
            <a:r>
              <a:rPr lang="zh-TW" altLang="en-US" dirty="0"/>
              <a:t>第 </a:t>
            </a:r>
            <a:r>
              <a:rPr lang="en-US" altLang="zh-TW" dirty="0"/>
              <a:t>2 </a:t>
            </a:r>
            <a:r>
              <a:rPr lang="zh-TW" altLang="en-US" dirty="0"/>
              <a:t>條高級中等以下學校實施特殊教育，應設計適合之課程、教材、教法及評量方式，融入特殊教育學生（以下簡稱學生）個別化教育計畫或個別輔導計畫實施。</a:t>
            </a:r>
            <a:endParaRPr lang="en-US" altLang="zh-TW" dirty="0"/>
          </a:p>
          <a:p>
            <a:pPr marL="0" indent="0">
              <a:lnSpc>
                <a:spcPct val="100000"/>
              </a:lnSpc>
              <a:buNone/>
            </a:pPr>
            <a:endParaRPr lang="en-US" altLang="zh-TW" dirty="0"/>
          </a:p>
          <a:p>
            <a:r>
              <a:rPr lang="zh-TW" altLang="en-US" dirty="0"/>
              <a:t>特殊教育課程教材教法及評量方式實施辦法（民</a:t>
            </a:r>
            <a:r>
              <a:rPr lang="en-US" altLang="zh-TW" dirty="0"/>
              <a:t>99.12.31</a:t>
            </a:r>
            <a:r>
              <a:rPr lang="zh-TW" altLang="en-US" dirty="0"/>
              <a:t>）第 </a:t>
            </a:r>
            <a:r>
              <a:rPr lang="en-US" altLang="zh-TW" dirty="0"/>
              <a:t>3 </a:t>
            </a:r>
            <a:r>
              <a:rPr lang="zh-TW" altLang="en-US" dirty="0"/>
              <a:t>條</a:t>
            </a:r>
            <a:endParaRPr lang="en-US" altLang="zh-TW" dirty="0"/>
          </a:p>
          <a:p>
            <a:pPr marL="0" indent="0">
              <a:lnSpc>
                <a:spcPct val="100000"/>
              </a:lnSpc>
              <a:buNone/>
            </a:pPr>
            <a:r>
              <a:rPr lang="zh-TW" altLang="en-US" dirty="0"/>
              <a:t>高級中等以下學校實施特殊教育課程，應考量系統性、銜接性與統整性，以團隊合作方式設計因應學生個別差異之適性課程，促進不同能力、不同需求學生有效學習。</a:t>
            </a:r>
          </a:p>
          <a:p>
            <a:pPr marL="0" indent="0">
              <a:lnSpc>
                <a:spcPct val="100000"/>
              </a:lnSpc>
              <a:buNone/>
            </a:pPr>
            <a:r>
              <a:rPr lang="zh-TW" altLang="en-US" dirty="0"/>
              <a:t>身心障礙教育之適性課程，除</a:t>
            </a:r>
            <a:r>
              <a:rPr lang="zh-TW" altLang="en-US" u="sng" dirty="0">
                <a:solidFill>
                  <a:srgbClr val="FF0000"/>
                </a:solidFill>
              </a:rPr>
              <a:t>學業學習</a:t>
            </a:r>
            <a:r>
              <a:rPr lang="zh-TW" altLang="en-US" dirty="0"/>
              <a:t>外，包括生活管理、自我效能、社會技巧、情緒管理、學習策略、職業教育、輔助科技應用、動作機能訓練、溝通訓練、定向行動及點字等特殊教育課程。</a:t>
            </a:r>
          </a:p>
          <a:p>
            <a:pPr marL="0" indent="0">
              <a:lnSpc>
                <a:spcPct val="100000"/>
              </a:lnSpc>
              <a:buNone/>
            </a:pPr>
            <a:r>
              <a:rPr lang="zh-TW" altLang="en-US" dirty="0"/>
              <a:t>資賦優異教育之適性課程，除學生</a:t>
            </a:r>
            <a:r>
              <a:rPr lang="zh-TW" altLang="en-US" u="sng" dirty="0">
                <a:solidFill>
                  <a:srgbClr val="FF0000"/>
                </a:solidFill>
              </a:rPr>
              <a:t>專長領域</a:t>
            </a:r>
            <a:r>
              <a:rPr lang="zh-TW" altLang="en-US" dirty="0"/>
              <a:t>之加深、加廣或加速學習外，應加強培養批判思考、創造思考、問題解決、獨立研究及領導等能力。</a:t>
            </a:r>
            <a:endParaRPr lang="en-US" altLang="zh-TW" dirty="0"/>
          </a:p>
          <a:p>
            <a:pPr marL="0" indent="0">
              <a:lnSpc>
                <a:spcPct val="100000"/>
              </a:lnSpc>
              <a:buNone/>
            </a:pPr>
            <a:endParaRPr lang="en-US" altLang="zh-TW" dirty="0"/>
          </a:p>
          <a:p>
            <a:r>
              <a:rPr lang="zh-TW" altLang="en-US" dirty="0"/>
              <a:t>特殊教育課程教材教法及評量方式實施辦法（民</a:t>
            </a:r>
            <a:r>
              <a:rPr lang="en-US" altLang="zh-TW" dirty="0"/>
              <a:t>99.12.31</a:t>
            </a:r>
            <a:r>
              <a:rPr lang="zh-TW" altLang="en-US" dirty="0"/>
              <a:t>）第 </a:t>
            </a:r>
            <a:r>
              <a:rPr lang="en-US" altLang="zh-TW" dirty="0"/>
              <a:t>4 </a:t>
            </a:r>
            <a:r>
              <a:rPr lang="zh-TW" altLang="en-US" dirty="0"/>
              <a:t>條</a:t>
            </a:r>
          </a:p>
          <a:p>
            <a:pPr marL="0" indent="0">
              <a:buNone/>
            </a:pPr>
            <a:r>
              <a:rPr lang="zh-TW" altLang="en-US" dirty="0"/>
              <a:t>高級中等以下學校實施特殊教育課程，應依學生之個別需求，</a:t>
            </a:r>
            <a:r>
              <a:rPr lang="zh-TW" altLang="en-US" dirty="0">
                <a:solidFill>
                  <a:srgbClr val="FF0000"/>
                </a:solidFill>
              </a:rPr>
              <a:t>彈性調整課程及學習時數</a:t>
            </a:r>
            <a:r>
              <a:rPr lang="zh-TW" altLang="en-US" dirty="0"/>
              <a:t>，經學校特殊教育推行委員會審議通過後為之。</a:t>
            </a:r>
          </a:p>
          <a:p>
            <a:pPr marL="0" indent="0">
              <a:buNone/>
            </a:pPr>
            <a:r>
              <a:rPr lang="zh-TW" altLang="en-US" dirty="0"/>
              <a:t>前項課程之調整，包括</a:t>
            </a:r>
            <a:r>
              <a:rPr lang="zh-TW" altLang="en-US" dirty="0">
                <a:solidFill>
                  <a:srgbClr val="FF0000"/>
                </a:solidFill>
              </a:rPr>
              <a:t>學習內容、歷程、環境及評量</a:t>
            </a:r>
            <a:r>
              <a:rPr lang="zh-TW" altLang="en-US" dirty="0"/>
              <a:t>方式。</a:t>
            </a:r>
            <a:endParaRPr lang="en-US" altLang="zh-TW" dirty="0"/>
          </a:p>
          <a:p>
            <a:pPr marL="0" indent="0">
              <a:lnSpc>
                <a:spcPct val="100000"/>
              </a:lnSpc>
              <a:buNone/>
            </a:pPr>
            <a:endParaRPr lang="zh-TW" altLang="en-US" dirty="0"/>
          </a:p>
          <a:p>
            <a:pPr marL="0" indent="0">
              <a:lnSpc>
                <a:spcPct val="100000"/>
              </a:lnSpc>
              <a:buNone/>
            </a:pP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11</a:t>
            </a:fld>
            <a:endParaRPr kumimoji="1" lang="zh-TW" altLang="en-US" dirty="0"/>
          </a:p>
        </p:txBody>
      </p:sp>
    </p:spTree>
    <p:extLst>
      <p:ext uri="{BB962C8B-B14F-4D97-AF65-F5344CB8AC3E}">
        <p14:creationId xmlns:p14="http://schemas.microsoft.com/office/powerpoint/2010/main" val="256012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標題 1"/>
          <p:cNvSpPr>
            <a:spLocks noGrp="1"/>
          </p:cNvSpPr>
          <p:nvPr>
            <p:ph type="ctrTitle"/>
          </p:nvPr>
        </p:nvSpPr>
        <p:spPr>
          <a:xfrm>
            <a:off x="5639627" y="3122248"/>
            <a:ext cx="3553900" cy="606035"/>
          </a:xfrm>
          <a:prstGeom prst="rect">
            <a:avLst/>
          </a:prstGeom>
        </p:spPr>
        <p:txBody>
          <a:bodyPr anchor="t">
            <a:normAutofit/>
          </a:bodyPr>
          <a:lstStyle>
            <a:lvl1pPr algn="l">
              <a:defRPr sz="3100" b="1">
                <a:solidFill>
                  <a:srgbClr val="BB8155"/>
                </a:solidFill>
                <a:latin typeface="微軟正黑體"/>
                <a:ea typeface="微軟正黑體"/>
                <a:cs typeface="微軟正黑體"/>
              </a:defRPr>
            </a:lvl1pPr>
          </a:lstStyle>
          <a:p>
            <a:r>
              <a:rPr kumimoji="1" lang="zh-TW" altLang="en-US" dirty="0"/>
              <a:t>按一下以編輯母片標題樣式</a:t>
            </a:r>
          </a:p>
        </p:txBody>
      </p:sp>
      <p:sp>
        <p:nvSpPr>
          <p:cNvPr id="12" name="文字版面配置區 26"/>
          <p:cNvSpPr>
            <a:spLocks noGrp="1"/>
          </p:cNvSpPr>
          <p:nvPr>
            <p:ph type="body" sz="quarter" idx="10"/>
          </p:nvPr>
        </p:nvSpPr>
        <p:spPr>
          <a:xfrm>
            <a:off x="5639627" y="3914988"/>
            <a:ext cx="3274244" cy="512348"/>
          </a:xfrm>
        </p:spPr>
        <p:txBody>
          <a:bodyPr>
            <a:noAutofit/>
          </a:bodyPr>
          <a:lstStyle>
            <a:lvl1pPr marL="0" indent="0">
              <a:buNone/>
              <a:defRPr sz="20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
        <p:nvSpPr>
          <p:cNvPr id="13" name="文字版面配置區 26"/>
          <p:cNvSpPr>
            <a:spLocks noGrp="1"/>
          </p:cNvSpPr>
          <p:nvPr>
            <p:ph type="body" sz="quarter" idx="11"/>
          </p:nvPr>
        </p:nvSpPr>
        <p:spPr>
          <a:xfrm>
            <a:off x="5639627" y="4648703"/>
            <a:ext cx="3274244" cy="931779"/>
          </a:xfrm>
        </p:spPr>
        <p:txBody>
          <a:bodyPr>
            <a:noAutofit/>
          </a:bodyPr>
          <a:lstStyle>
            <a:lvl1pPr marL="0" indent="0">
              <a:buNone/>
              <a:defRPr sz="24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Tree>
    <p:extLst>
      <p:ext uri="{BB962C8B-B14F-4D97-AF65-F5344CB8AC3E}">
        <p14:creationId xmlns:p14="http://schemas.microsoft.com/office/powerpoint/2010/main" val="159231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pPr/>
              <a:t>2019/9/17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161356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9"/>
            <a:ext cx="2057400" cy="5851525"/>
          </a:xfrm>
          <a:prstGeom prst="rect">
            <a:avLst/>
          </a:prstGeom>
        </p:spPr>
        <p:txBody>
          <a:bodyPr vert="eaVert"/>
          <a:lstStyle>
            <a:lvl1pPr>
              <a:defRPr b="1">
                <a:solidFill>
                  <a:srgbClr val="30B1B3"/>
                </a:solidFill>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pPr/>
              <a:t>2019/9/17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4229683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710005"/>
            <a:ext cx="7772400" cy="1470025"/>
          </a:xfrm>
        </p:spPr>
        <p:txBody>
          <a:bodyPr/>
          <a:lstStyle>
            <a:lvl1pPr>
              <a:defRPr b="1">
                <a:latin typeface="微軟正黑體"/>
                <a:ea typeface="微軟正黑體"/>
                <a:cs typeface="微軟正黑體"/>
              </a:defRPr>
            </a:lvl1pPr>
          </a:lstStyle>
          <a:p>
            <a:r>
              <a:rPr kumimoji="1" lang="zh-TW" altLang="en-US"/>
              <a:t>按一下以編輯母片標題樣式</a:t>
            </a:r>
          </a:p>
        </p:txBody>
      </p:sp>
    </p:spTree>
    <p:extLst>
      <p:ext uri="{BB962C8B-B14F-4D97-AF65-F5344CB8AC3E}">
        <p14:creationId xmlns:p14="http://schemas.microsoft.com/office/powerpoint/2010/main" val="211230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idx="1"/>
          </p:nvPr>
        </p:nvSpPr>
        <p:spPr>
          <a:xfrm>
            <a:off x="516868" y="4029320"/>
            <a:ext cx="8229600" cy="4525963"/>
          </a:xfrm>
          <a:prstGeom prst="rect">
            <a:avLst/>
          </a:prstGeo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2019/9/17</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880778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2019/9/17</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580336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2019/9/17</a:t>
            </a:fld>
            <a:endParaRPr kumimoji="1" lang="zh-TW" altLang="en-US"/>
          </a:p>
        </p:txBody>
      </p:sp>
      <p:sp>
        <p:nvSpPr>
          <p:cNvPr id="6" name="頁尾版面配置區 5"/>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7" name="投影片編號版面配置區 6"/>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3309035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2019/9/17</a:t>
            </a:fld>
            <a:endParaRPr kumimoji="1" lang="zh-TW" altLang="en-US"/>
          </a:p>
        </p:txBody>
      </p:sp>
      <p:sp>
        <p:nvSpPr>
          <p:cNvPr id="8" name="頁尾版面配置區 7"/>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9" name="投影片編號版面配置區 8"/>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772513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2019/9/17</a:t>
            </a:fld>
            <a:endParaRPr kumimoji="1" lang="zh-TW" altLang="en-US"/>
          </a:p>
        </p:txBody>
      </p:sp>
      <p:sp>
        <p:nvSpPr>
          <p:cNvPr id="4" name="頁尾版面配置區 3"/>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5" name="投影片編號版面配置區 4"/>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461532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2019/9/17</a:t>
            </a:fld>
            <a:endParaRPr kumimoji="1" lang="zh-TW" altLang="en-US"/>
          </a:p>
        </p:txBody>
      </p:sp>
      <p:sp>
        <p:nvSpPr>
          <p:cNvPr id="3" name="頁尾版面配置區 2"/>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4" name="投影片編號版面配置區 3"/>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213877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pPr/>
              <a:t>2019/9/17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41249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2019/9/17</a:t>
            </a:fld>
            <a:endParaRPr kumimoji="1" lang="zh-TW" altLang="en-US"/>
          </a:p>
        </p:txBody>
      </p:sp>
      <p:sp>
        <p:nvSpPr>
          <p:cNvPr id="6" name="頁尾版面配置區 5"/>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7" name="投影片編號版面配置區 6"/>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3715684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2019/9/17</a:t>
            </a:fld>
            <a:endParaRPr kumimoji="1" lang="zh-TW" altLang="en-US"/>
          </a:p>
        </p:txBody>
      </p:sp>
      <p:sp>
        <p:nvSpPr>
          <p:cNvPr id="6" name="頁尾版面配置區 5"/>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7" name="投影片編號版面配置區 6"/>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444657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a:xfrm>
            <a:off x="516868" y="4029320"/>
            <a:ext cx="8229600" cy="4525963"/>
          </a:xfrm>
          <a:prstGeom prst="rect">
            <a:avLst/>
          </a:prstGeo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2019/9/17</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77588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9"/>
            <a:ext cx="2057400" cy="5851525"/>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274639"/>
            <a:ext cx="6019800" cy="5851525"/>
          </a:xfrm>
          <a:prstGeom prst="rect">
            <a:avLst/>
          </a:prstGeo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BE3C343E-5456-A34A-9CF5-1427321AFFE6}" type="datetimeFigureOut">
              <a:rPr kumimoji="1" lang="zh-TW" altLang="en-US" smtClean="0"/>
              <a:pPr/>
              <a:t>2019/9/17</a:t>
            </a:fld>
            <a:endParaRPr kumimoji="1" lang="zh-TW" altLang="en-US"/>
          </a:p>
        </p:txBody>
      </p:sp>
      <p:sp>
        <p:nvSpPr>
          <p:cNvPr id="5" name="頁尾版面配置區 4"/>
          <p:cNvSpPr>
            <a:spLocks noGrp="1"/>
          </p:cNvSpPr>
          <p:nvPr>
            <p:ph type="ftr" sz="quarter" idx="11"/>
          </p:nvPr>
        </p:nvSpPr>
        <p:spPr>
          <a:xfrm>
            <a:off x="3124200" y="6356351"/>
            <a:ext cx="2895600" cy="365125"/>
          </a:xfrm>
          <a:prstGeom prst="rect">
            <a:avLst/>
          </a:prstGeom>
        </p:spPr>
        <p:txBody>
          <a:bodyPr/>
          <a:lstStyle/>
          <a:p>
            <a:endParaRPr kumimoji="1"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9064E35D-3DE1-004C-9841-69DBE39D5296}" type="slidenum">
              <a:rPr kumimoji="1" lang="zh-TW" altLang="en-US" smtClean="0"/>
              <a:pPr/>
              <a:t>‹#›</a:t>
            </a:fld>
            <a:endParaRPr kumimoji="1" lang="zh-TW" altLang="en-US"/>
          </a:p>
        </p:txBody>
      </p:sp>
    </p:spTree>
    <p:extLst>
      <p:ext uri="{BB962C8B-B14F-4D97-AF65-F5344CB8AC3E}">
        <p14:creationId xmlns:p14="http://schemas.microsoft.com/office/powerpoint/2010/main" val="1977165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標題 1"/>
          <p:cNvSpPr>
            <a:spLocks noGrp="1"/>
          </p:cNvSpPr>
          <p:nvPr>
            <p:ph type="ctrTitle"/>
          </p:nvPr>
        </p:nvSpPr>
        <p:spPr>
          <a:xfrm>
            <a:off x="5639627" y="3122247"/>
            <a:ext cx="3553900" cy="606035"/>
          </a:xfrm>
          <a:prstGeom prst="rect">
            <a:avLst/>
          </a:prstGeom>
        </p:spPr>
        <p:txBody>
          <a:bodyPr anchor="t">
            <a:normAutofit/>
          </a:bodyPr>
          <a:lstStyle>
            <a:lvl1pPr algn="l">
              <a:defRPr sz="3100" b="1">
                <a:solidFill>
                  <a:srgbClr val="BB8155"/>
                </a:solidFill>
                <a:latin typeface="微軟正黑體"/>
                <a:ea typeface="微軟正黑體"/>
                <a:cs typeface="微軟正黑體"/>
              </a:defRPr>
            </a:lvl1pPr>
          </a:lstStyle>
          <a:p>
            <a:r>
              <a:rPr kumimoji="1" lang="zh-TW" altLang="en-US" dirty="0"/>
              <a:t>按一下以編輯母片標題樣式</a:t>
            </a:r>
          </a:p>
        </p:txBody>
      </p:sp>
      <p:sp>
        <p:nvSpPr>
          <p:cNvPr id="12" name="文字版面配置區 26"/>
          <p:cNvSpPr>
            <a:spLocks noGrp="1"/>
          </p:cNvSpPr>
          <p:nvPr>
            <p:ph type="body" sz="quarter" idx="10"/>
          </p:nvPr>
        </p:nvSpPr>
        <p:spPr>
          <a:xfrm>
            <a:off x="5639627" y="3914988"/>
            <a:ext cx="3274244" cy="512348"/>
          </a:xfrm>
        </p:spPr>
        <p:txBody>
          <a:bodyPr>
            <a:noAutofit/>
          </a:bodyPr>
          <a:lstStyle>
            <a:lvl1pPr marL="0" indent="0">
              <a:buNone/>
              <a:defRPr sz="20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
        <p:nvSpPr>
          <p:cNvPr id="13" name="文字版面配置區 26"/>
          <p:cNvSpPr>
            <a:spLocks noGrp="1"/>
          </p:cNvSpPr>
          <p:nvPr>
            <p:ph type="body" sz="quarter" idx="11"/>
          </p:nvPr>
        </p:nvSpPr>
        <p:spPr>
          <a:xfrm>
            <a:off x="5639627" y="4648703"/>
            <a:ext cx="3274244" cy="931779"/>
          </a:xfrm>
        </p:spPr>
        <p:txBody>
          <a:bodyPr>
            <a:noAutofit/>
          </a:bodyPr>
          <a:lstStyle>
            <a:lvl1pPr marL="0" indent="0">
              <a:buNone/>
              <a:defRPr sz="24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Tree>
    <p:extLst>
      <p:ext uri="{BB962C8B-B14F-4D97-AF65-F5344CB8AC3E}">
        <p14:creationId xmlns:p14="http://schemas.microsoft.com/office/powerpoint/2010/main" val="1578907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
        <p:nvSpPr>
          <p:cNvPr id="2" name="日期版面配置區 1"/>
          <p:cNvSpPr>
            <a:spLocks noGrp="1"/>
          </p:cNvSpPr>
          <p:nvPr>
            <p:ph type="dt" sz="half" idx="10"/>
          </p:nvPr>
        </p:nvSpPr>
        <p:spPr/>
        <p:txBody>
          <a:bodyPr/>
          <a:lstStyle/>
          <a:p>
            <a:fld id="{D826EE87-2CBC-4B9A-AA9F-0701D64624FC}" type="datetime1">
              <a:rPr kumimoji="1" lang="zh-TW" altLang="en-US" smtClean="0">
                <a:solidFill>
                  <a:prstClr val="black">
                    <a:tint val="75000"/>
                  </a:prstClr>
                </a:solidFill>
              </a:rPr>
              <a:pPr/>
              <a:t>2019/9/17</a:t>
            </a:fld>
            <a:endParaRPr kumimoji="1" lang="zh-TW" altLang="en-US" dirty="0">
              <a:solidFill>
                <a:prstClr val="black">
                  <a:tint val="75000"/>
                </a:prstClr>
              </a:solidFill>
            </a:endParaRPr>
          </a:p>
        </p:txBody>
      </p:sp>
      <p:sp>
        <p:nvSpPr>
          <p:cNvPr id="7" name="頁尾版面配置區 6"/>
          <p:cNvSpPr>
            <a:spLocks noGrp="1"/>
          </p:cNvSpPr>
          <p:nvPr>
            <p:ph type="ftr" sz="quarter" idx="11"/>
          </p:nvPr>
        </p:nvSpPr>
        <p:spPr/>
        <p:txBody>
          <a:bodyPr/>
          <a:lstStyle/>
          <a:p>
            <a:endParaRPr kumimoji="1" lang="zh-TW" altLang="en-US" dirty="0">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040327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區段標頭">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291303" y="2443544"/>
            <a:ext cx="8561396" cy="1610962"/>
          </a:xfrm>
          <a:prstGeom prst="rect">
            <a:avLst/>
          </a:prstGeom>
        </p:spPr>
        <p:txBody>
          <a:bodyPr anchor="ctr">
            <a:normAutofit/>
          </a:bodyPr>
          <a:lstStyle>
            <a:lvl1pPr algn="ctr">
              <a:defRPr sz="4400" b="1" cap="all" spc="300">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248853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E857ECFA-81ED-4373-99C5-1A82EB7DD383}" type="datetime1">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169248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D272769E-B66A-4472-AFAC-2BED00E06276}" type="datetime1">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kumimoji="1"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11"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542787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26FF06A0-962E-4BAB-AD7A-1590AFD31175}" type="datetime1">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kumimoji="1"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00419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區段標頭">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291303" y="2443545"/>
            <a:ext cx="8561396" cy="1610962"/>
          </a:xfrm>
          <a:prstGeom prst="rect">
            <a:avLst/>
          </a:prstGeom>
        </p:spPr>
        <p:txBody>
          <a:bodyPr anchor="ctr">
            <a:normAutofit/>
          </a:bodyPr>
          <a:lstStyle>
            <a:lvl1pPr algn="ctr">
              <a:defRPr sz="4400" b="1" cap="all" spc="300">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076954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0E6F3C4-0118-4D1B-A18F-D6F277442C50}" type="datetime1">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kumimoji="1"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924989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247DA479-CE49-4E32-8965-DC825A159EA6}" type="datetime1">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573737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4800600"/>
            <a:ext cx="8156576" cy="566738"/>
          </a:xfrm>
          <a:prstGeom prst="rect">
            <a:avLst/>
          </a:prstGeo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457200" y="885467"/>
            <a:ext cx="8156576" cy="38421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457200" y="5367338"/>
            <a:ext cx="81565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26124597-E999-426D-9404-3EC9DD9D35C4}" type="datetime1">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069759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B5AF3017-3FC7-470D-B66C-57FB5C9E87E2}" type="datetime1">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288108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a:prstGeom prst="rect">
            <a:avLst/>
          </a:prstGeom>
        </p:spPr>
        <p:txBody>
          <a:bodyPr vert="eaVert"/>
          <a:lstStyle>
            <a:lvl1pPr>
              <a:defRPr b="1">
                <a:solidFill>
                  <a:srgbClr val="30B1B3"/>
                </a:solidFill>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03A090D8-C23D-4DE7-A9CE-6265E5DB951C}" type="datetime1">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3353032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標題 1"/>
          <p:cNvSpPr>
            <a:spLocks noGrp="1"/>
          </p:cNvSpPr>
          <p:nvPr>
            <p:ph type="ctrTitle"/>
          </p:nvPr>
        </p:nvSpPr>
        <p:spPr>
          <a:xfrm>
            <a:off x="5639627" y="3122247"/>
            <a:ext cx="3553900" cy="606035"/>
          </a:xfrm>
          <a:prstGeom prst="rect">
            <a:avLst/>
          </a:prstGeom>
        </p:spPr>
        <p:txBody>
          <a:bodyPr anchor="t">
            <a:normAutofit/>
          </a:bodyPr>
          <a:lstStyle>
            <a:lvl1pPr algn="l">
              <a:defRPr sz="3100" b="1">
                <a:solidFill>
                  <a:srgbClr val="BB8155"/>
                </a:solidFill>
                <a:latin typeface="微軟正黑體"/>
                <a:ea typeface="微軟正黑體"/>
                <a:cs typeface="微軟正黑體"/>
              </a:defRPr>
            </a:lvl1pPr>
          </a:lstStyle>
          <a:p>
            <a:r>
              <a:rPr kumimoji="1" lang="zh-TW" altLang="en-US" dirty="0"/>
              <a:t>按一下以編輯母片標題樣式</a:t>
            </a:r>
          </a:p>
        </p:txBody>
      </p:sp>
      <p:sp>
        <p:nvSpPr>
          <p:cNvPr id="12" name="文字版面配置區 26"/>
          <p:cNvSpPr>
            <a:spLocks noGrp="1"/>
          </p:cNvSpPr>
          <p:nvPr>
            <p:ph type="body" sz="quarter" idx="10"/>
          </p:nvPr>
        </p:nvSpPr>
        <p:spPr>
          <a:xfrm>
            <a:off x="5639627" y="3914988"/>
            <a:ext cx="3274244" cy="512348"/>
          </a:xfrm>
        </p:spPr>
        <p:txBody>
          <a:bodyPr>
            <a:noAutofit/>
          </a:bodyPr>
          <a:lstStyle>
            <a:lvl1pPr marL="0" indent="0">
              <a:buNone/>
              <a:defRPr sz="20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
        <p:nvSpPr>
          <p:cNvPr id="13" name="文字版面配置區 26"/>
          <p:cNvSpPr>
            <a:spLocks noGrp="1"/>
          </p:cNvSpPr>
          <p:nvPr>
            <p:ph type="body" sz="quarter" idx="11"/>
          </p:nvPr>
        </p:nvSpPr>
        <p:spPr>
          <a:xfrm>
            <a:off x="5639627" y="4648703"/>
            <a:ext cx="3274244" cy="931779"/>
          </a:xfrm>
        </p:spPr>
        <p:txBody>
          <a:bodyPr>
            <a:noAutofit/>
          </a:bodyPr>
          <a:lstStyle>
            <a:lvl1pPr marL="0" indent="0">
              <a:buNone/>
              <a:defRPr sz="24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Tree>
    <p:extLst>
      <p:ext uri="{BB962C8B-B14F-4D97-AF65-F5344CB8AC3E}">
        <p14:creationId xmlns:p14="http://schemas.microsoft.com/office/powerpoint/2010/main" val="208445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a:xfrm>
            <a:off x="7015017" y="6494890"/>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266312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區段標頭">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291303" y="2443544"/>
            <a:ext cx="8561396" cy="1610962"/>
          </a:xfrm>
          <a:prstGeom prst="rect">
            <a:avLst/>
          </a:prstGeom>
        </p:spPr>
        <p:txBody>
          <a:bodyPr anchor="ctr">
            <a:normAutofit/>
          </a:bodyPr>
          <a:lstStyle>
            <a:lvl1pPr algn="ctr">
              <a:defRPr sz="4400" b="1" cap="all" spc="300">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1826559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a:xfrm>
            <a:off x="7005783" y="6494890"/>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62424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kumimoji="1"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11"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78585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pPr/>
              <a:t>2019/9/17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219722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kumimoji="1" lang="zh-TW" altLang="en-US">
              <a:solidFill>
                <a:prstClr val="black">
                  <a:tint val="75000"/>
                </a:prstClr>
              </a:solidFill>
            </a:endParaRPr>
          </a:p>
        </p:txBody>
      </p:sp>
      <p:sp>
        <p:nvSpPr>
          <p:cNvPr id="5" name="投影片編號版面配置區 4"/>
          <p:cNvSpPr>
            <a:spLocks noGrp="1"/>
          </p:cNvSpPr>
          <p:nvPr>
            <p:ph type="sldNum" sz="quarter" idx="12"/>
          </p:nvPr>
        </p:nvSpPr>
        <p:spPr>
          <a:xfrm>
            <a:off x="7010400" y="6494890"/>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3406698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kumimoji="1" lang="zh-TW" altLang="en-US">
              <a:solidFill>
                <a:prstClr val="black">
                  <a:tint val="75000"/>
                </a:prstClr>
              </a:solidFill>
            </a:endParaRPr>
          </a:p>
        </p:txBody>
      </p:sp>
      <p:sp>
        <p:nvSpPr>
          <p:cNvPr id="4"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201417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8"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648625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4800600"/>
            <a:ext cx="8156576" cy="566738"/>
          </a:xfrm>
          <a:prstGeom prst="rect">
            <a:avLst/>
          </a:prstGeo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457200" y="885467"/>
            <a:ext cx="8156576" cy="38421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457200" y="5367338"/>
            <a:ext cx="81565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8"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160920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
        <p:nvSpPr>
          <p:cNvPr id="8"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769324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a:prstGeom prst="rect">
            <a:avLst/>
          </a:prstGeom>
        </p:spPr>
        <p:txBody>
          <a:bodyPr vert="eaVert"/>
          <a:lstStyle>
            <a:lvl1pPr>
              <a:defRPr b="1">
                <a:solidFill>
                  <a:srgbClr val="30B1B3"/>
                </a:solidFill>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6F027B9E-8B9B-2848-980A-C79F98B6F177}" type="datetimeFigureOut">
              <a:rPr kumimoji="1" lang="zh-TW" altLang="en-US" smtClean="0">
                <a:solidFill>
                  <a:prstClr val="black">
                    <a:tint val="75000"/>
                  </a:prstClr>
                </a:solidFill>
              </a:rPr>
              <a:pPr/>
              <a:t>2019/9/17</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3"/>
          <p:cNvSpPr>
            <a:spLocks noGrp="1"/>
          </p:cNvSpPr>
          <p:nvPr>
            <p:ph type="sldNum" sz="quarter" idx="12"/>
          </p:nvPr>
        </p:nvSpPr>
        <p:spPr>
          <a:xfrm>
            <a:off x="7015015" y="6494892"/>
            <a:ext cx="2133600" cy="365125"/>
          </a:xfrm>
        </p:spPr>
        <p:txBody>
          <a:bodyPr/>
          <a:lstStyle>
            <a:lvl1pPr>
              <a:defRPr sz="1600"/>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713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6F027B9E-8B9B-2848-980A-C79F98B6F177}" type="datetimeFigureOut">
              <a:rPr kumimoji="1" lang="zh-TW" altLang="en-US" smtClean="0"/>
              <a:pPr/>
              <a:t>2019/9/17</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11"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31266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F027B9E-8B9B-2848-980A-C79F98B6F177}" type="datetimeFigureOut">
              <a:rPr kumimoji="1" lang="zh-TW" altLang="en-US" smtClean="0"/>
              <a:pPr/>
              <a:t>2019/9/17</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24887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F027B9E-8B9B-2848-980A-C79F98B6F177}" type="datetimeFigureOut">
              <a:rPr kumimoji="1" lang="zh-TW" altLang="en-US" smtClean="0"/>
              <a:pPr/>
              <a:t>2019/9/17</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366614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a:prstGeom prst="rect">
            <a:avLst/>
          </a:prstGeo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pPr/>
              <a:t>2019/9/17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18607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4800601"/>
            <a:ext cx="8156576" cy="566738"/>
          </a:xfrm>
          <a:prstGeom prst="rect">
            <a:avLst/>
          </a:prstGeo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457200" y="885467"/>
            <a:ext cx="8156576" cy="38421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457200" y="5367339"/>
            <a:ext cx="81565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6F027B9E-8B9B-2848-980A-C79F98B6F177}" type="datetimeFigureOut">
              <a:rPr kumimoji="1" lang="zh-TW" altLang="en-US" smtClean="0"/>
              <a:pPr/>
              <a:t>2019/9/17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pPr/>
              <a:t>‹#›</a:t>
            </a:fld>
            <a:endParaRPr kumimoji="1" lang="zh-TW" altLang="en-US"/>
          </a:p>
        </p:txBody>
      </p:sp>
    </p:spTree>
    <p:extLst>
      <p:ext uri="{BB962C8B-B14F-4D97-AF65-F5344CB8AC3E}">
        <p14:creationId xmlns:p14="http://schemas.microsoft.com/office/powerpoint/2010/main" val="224599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ea typeface="微軟正黑體"/>
              </a:defRPr>
            </a:lvl1pPr>
          </a:lstStyle>
          <a:p>
            <a:fld id="{6F027B9E-8B9B-2848-980A-C79F98B6F177}" type="datetimeFigureOut">
              <a:rPr kumimoji="1" lang="zh-TW" altLang="en-US" smtClean="0"/>
              <a:pPr/>
              <a:t>2019/9/17</a:t>
            </a:fld>
            <a:endParaRPr kumimoji="1" lang="zh-TW" altLang="en-US" dirty="0"/>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軟正黑體"/>
              </a:defRPr>
            </a:lvl1pPr>
          </a:lstStyle>
          <a:p>
            <a:endParaRPr kumimoji="1" lang="zh-TW" altLang="en-US" dirty="0"/>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ea typeface="微軟正黑體"/>
              </a:defRPr>
            </a:lvl1pPr>
          </a:lstStyle>
          <a:p>
            <a:fld id="{77FB1FFA-84B8-BF45-92CD-1DB958381E74}" type="slidenum">
              <a:rPr kumimoji="1" lang="zh-TW" altLang="en-US" smtClean="0"/>
              <a:pPr/>
              <a:t>‹#›</a:t>
            </a:fld>
            <a:endParaRPr kumimoji="1" lang="zh-TW" altLang="en-US" dirty="0"/>
          </a:p>
        </p:txBody>
      </p:sp>
    </p:spTree>
    <p:extLst>
      <p:ext uri="{BB962C8B-B14F-4D97-AF65-F5344CB8AC3E}">
        <p14:creationId xmlns:p14="http://schemas.microsoft.com/office/powerpoint/2010/main" val="23618638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58" r:id="rId12"/>
  </p:sldLayoutIdLst>
  <p:txStyles>
    <p:titleStyle>
      <a:lvl1pPr algn="ctr" defTabSz="457200" rtl="0" eaLnBrk="1" latinLnBrk="0" hangingPunct="1">
        <a:spcBef>
          <a:spcPct val="0"/>
        </a:spcBef>
        <a:buNone/>
        <a:defRPr sz="4400" kern="1200">
          <a:solidFill>
            <a:schemeClr val="tx1"/>
          </a:solidFill>
          <a:latin typeface="+mj-lt"/>
          <a:ea typeface="微軟正黑體"/>
          <a:cs typeface="+mj-cs"/>
        </a:defRPr>
      </a:lvl1pPr>
    </p:titleStyle>
    <p:bodyStyle>
      <a:lvl1pPr marL="342900" indent="-342900" algn="l" defTabSz="457200" rtl="0" eaLnBrk="1" latinLnBrk="0" hangingPunct="1">
        <a:spcBef>
          <a:spcPct val="20000"/>
        </a:spcBef>
        <a:buFont typeface="Arial"/>
        <a:buChar char="•"/>
        <a:defRPr sz="3200" b="1" kern="1200">
          <a:solidFill>
            <a:srgbClr val="30B1B3"/>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a:t>按一下以編輯母片標題樣式</a:t>
            </a:r>
          </a:p>
        </p:txBody>
      </p:sp>
    </p:spTree>
    <p:extLst>
      <p:ext uri="{BB962C8B-B14F-4D97-AF65-F5344CB8AC3E}">
        <p14:creationId xmlns:p14="http://schemas.microsoft.com/office/powerpoint/2010/main" val="20219996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軟正黑體"/>
              </a:defRPr>
            </a:lvl1pPr>
          </a:lstStyle>
          <a:p>
            <a:fld id="{D826EE87-2CBC-4B9A-AA9F-0701D64624FC}" type="datetime1">
              <a:rPr kumimoji="1" lang="zh-TW" altLang="en-US" smtClean="0">
                <a:solidFill>
                  <a:prstClr val="black">
                    <a:tint val="75000"/>
                  </a:prstClr>
                </a:solidFill>
              </a:rPr>
              <a:pPr/>
              <a:t>2019/9/17</a:t>
            </a:fld>
            <a:endParaRPr kumimoji="1" lang="zh-TW" altLang="en-US" dirty="0">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軟正黑體"/>
              </a:defRPr>
            </a:lvl1pPr>
          </a:lstStyle>
          <a:p>
            <a:endParaRPr kumimoji="1" lang="zh-TW" altLang="en-US" dirty="0">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軟正黑體"/>
              </a:defRPr>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324096813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457200" rtl="0" eaLnBrk="1" latinLnBrk="0" hangingPunct="1">
        <a:spcBef>
          <a:spcPct val="0"/>
        </a:spcBef>
        <a:buNone/>
        <a:defRPr sz="4400" kern="1200">
          <a:solidFill>
            <a:schemeClr val="tx1"/>
          </a:solidFill>
          <a:latin typeface="+mj-lt"/>
          <a:ea typeface="微軟正黑體"/>
          <a:cs typeface="+mj-cs"/>
        </a:defRPr>
      </a:lvl1pPr>
    </p:titleStyle>
    <p:bodyStyle>
      <a:lvl1pPr marL="342900" indent="-342900" algn="l" defTabSz="457200" rtl="0" eaLnBrk="1" latinLnBrk="0" hangingPunct="1">
        <a:spcBef>
          <a:spcPct val="20000"/>
        </a:spcBef>
        <a:buFont typeface="Arial"/>
        <a:buChar char="•"/>
        <a:defRPr sz="3200" b="1" kern="1200">
          <a:solidFill>
            <a:srgbClr val="30B1B3"/>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軟正黑體"/>
              </a:defRPr>
            </a:lvl1pPr>
          </a:lstStyle>
          <a:p>
            <a:fld id="{6F027B9E-8B9B-2848-980A-C79F98B6F177}" type="datetimeFigureOut">
              <a:rPr kumimoji="1" lang="zh-TW" altLang="en-US" smtClean="0">
                <a:solidFill>
                  <a:prstClr val="black">
                    <a:tint val="75000"/>
                  </a:prstClr>
                </a:solidFill>
              </a:rPr>
              <a:pPr/>
              <a:t>2019/9/17</a:t>
            </a:fld>
            <a:endParaRPr kumimoji="1" lang="zh-TW" altLang="en-US" dirty="0">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軟正黑體"/>
              </a:defRPr>
            </a:lvl1pPr>
          </a:lstStyle>
          <a:p>
            <a:endParaRPr kumimoji="1" lang="zh-TW" altLang="en-US" dirty="0">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軟正黑體"/>
              </a:defRPr>
            </a:lvl1pPr>
          </a:lstStyle>
          <a:p>
            <a:fld id="{77FB1FFA-84B8-BF45-92CD-1DB958381E74}" type="slidenum">
              <a:rPr kumimoji="1" lang="zh-TW" altLang="en-US" smtClean="0">
                <a:solidFill>
                  <a:prstClr val="black">
                    <a:tint val="75000"/>
                  </a:prstClr>
                </a:solidFill>
              </a:rPr>
              <a:pPr/>
              <a:t>‹#›</a:t>
            </a:fld>
            <a:endParaRPr kumimoji="1" lang="zh-TW" altLang="en-US" dirty="0">
              <a:solidFill>
                <a:prstClr val="black">
                  <a:tint val="75000"/>
                </a:prstClr>
              </a:solidFill>
            </a:endParaRPr>
          </a:p>
        </p:txBody>
      </p:sp>
    </p:spTree>
    <p:extLst>
      <p:ext uri="{BB962C8B-B14F-4D97-AF65-F5344CB8AC3E}">
        <p14:creationId xmlns:p14="http://schemas.microsoft.com/office/powerpoint/2010/main" val="97856925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457200" rtl="0" eaLnBrk="1" latinLnBrk="0" hangingPunct="1">
        <a:spcBef>
          <a:spcPct val="0"/>
        </a:spcBef>
        <a:buNone/>
        <a:defRPr sz="4400" kern="1200">
          <a:solidFill>
            <a:schemeClr val="tx1"/>
          </a:solidFill>
          <a:latin typeface="+mj-lt"/>
          <a:ea typeface="微軟正黑體"/>
          <a:cs typeface="+mj-cs"/>
        </a:defRPr>
      </a:lvl1pPr>
    </p:titleStyle>
    <p:bodyStyle>
      <a:lvl1pPr marL="342900" indent="-342900" algn="l" defTabSz="457200" rtl="0" eaLnBrk="1" latinLnBrk="0" hangingPunct="1">
        <a:spcBef>
          <a:spcPct val="20000"/>
        </a:spcBef>
        <a:buFont typeface="Arial"/>
        <a:buChar char="•"/>
        <a:defRPr sz="3200" b="1" kern="1200">
          <a:solidFill>
            <a:srgbClr val="30B1B3"/>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vtedu.mt.ntnu.edu.tw/v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ixabay.com/ja/%E4%BA%BA-%E3%82%A2%E3%82%A4%E3%82%B3%E3%83%B3%E3%82%92-3-%E5%86%86-%E5%8D%98%E7%B4%94%E3%81%A7%E3%81%99-1085695/"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commons.wikimedia.org/wiki/File:Open_book_nae_02.svg" TargetMode="External"/><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magnifying-glass-search-to-find-1020142/"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30.png"/><Relationship Id="rId5" Type="http://schemas.openxmlformats.org/officeDocument/2006/relationships/diagramQuickStyle" Target="../diagrams/quickStyle5.xml"/><Relationship Id="rId10" Type="http://schemas.openxmlformats.org/officeDocument/2006/relationships/image" Target="../media/image29.png"/><Relationship Id="rId4" Type="http://schemas.openxmlformats.org/officeDocument/2006/relationships/diagramLayout" Target="../diagrams/layout5.xm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naer.edu.tw/files/15-1000-14113,c639-1.php?Lang=zh-tw" TargetMode="External"/><Relationship Id="rId7" Type="http://schemas.openxmlformats.org/officeDocument/2006/relationships/hyperlink" Target="http://vtedu.mt.ntnu.edu.tw/vtedu/" TargetMode="External"/><Relationship Id="rId2" Type="http://schemas.openxmlformats.org/officeDocument/2006/relationships/notesSlide" Target="../notesSlides/notesSlide41.xml"/><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hyperlink" Target="https://www.k12ea.gov.tw/ap/class_schema.aspx" TargetMode="External"/><Relationship Id="rId4" Type="http://schemas.openxmlformats.org/officeDocument/2006/relationships/image" Target="../media/image31.png"/><Relationship Id="rId9" Type="http://schemas.openxmlformats.org/officeDocument/2006/relationships/hyperlink" Target="http://www.slvs.tc.edu.tw/releaseRedirect.do?unitID=183&amp;pageID=304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openclipart.org/detail/3035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文字版面配置區 2"/>
          <p:cNvSpPr txBox="1">
            <a:spLocks/>
          </p:cNvSpPr>
          <p:nvPr/>
        </p:nvSpPr>
        <p:spPr>
          <a:xfrm>
            <a:off x="5257800" y="3771900"/>
            <a:ext cx="3886200" cy="27679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b="1" kern="1200">
                <a:solidFill>
                  <a:srgbClr val="30B1B3"/>
                </a:solidFill>
                <a:latin typeface="微軟正黑體"/>
                <a:ea typeface="微軟正黑體"/>
                <a:cs typeface="微軟正黑體"/>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zh-TW" altLang="en-US" sz="1800" dirty="0">
                <a:solidFill>
                  <a:schemeClr val="bg1">
                    <a:lumMod val="50000"/>
                  </a:schemeClr>
                </a:solidFill>
              </a:rPr>
              <a:t>指導單位：教育部國民及學前教育署</a:t>
            </a:r>
          </a:p>
        </p:txBody>
      </p:sp>
      <p:sp>
        <p:nvSpPr>
          <p:cNvPr id="9" name="標題 1"/>
          <p:cNvSpPr txBox="1">
            <a:spLocks/>
          </p:cNvSpPr>
          <p:nvPr/>
        </p:nvSpPr>
        <p:spPr>
          <a:xfrm>
            <a:off x="5456750" y="3165865"/>
            <a:ext cx="3553900" cy="606035"/>
          </a:xfrm>
          <a:prstGeom prst="rect">
            <a:avLst/>
          </a:prstGeom>
        </p:spPr>
        <p:txBody>
          <a:bodyPr anchor="t">
            <a:normAutofit/>
          </a:bodyPr>
          <a:lstStyle>
            <a:lvl1pPr algn="l" defTabSz="457200" rtl="0" eaLnBrk="1" latinLnBrk="0" hangingPunct="1">
              <a:spcBef>
                <a:spcPct val="0"/>
              </a:spcBef>
              <a:buNone/>
              <a:defRPr sz="3100" b="1" kern="1200">
                <a:solidFill>
                  <a:srgbClr val="BB8155"/>
                </a:solidFill>
                <a:latin typeface="微軟正黑體"/>
                <a:ea typeface="微軟正黑體"/>
                <a:cs typeface="微軟正黑體"/>
              </a:defRPr>
            </a:lvl1pPr>
          </a:lstStyle>
          <a:p>
            <a:pPr algn="ctr"/>
            <a:endParaRPr lang="zh-TW" altLang="zh-TW" sz="3200" dirty="0">
              <a:solidFill>
                <a:srgbClr val="A76E43"/>
              </a:solidFill>
            </a:endParaRPr>
          </a:p>
        </p:txBody>
      </p:sp>
      <p:sp>
        <p:nvSpPr>
          <p:cNvPr id="5" name="文字方塊 4">
            <a:hlinkClick r:id="rId4"/>
          </p:cNvPr>
          <p:cNvSpPr txBox="1"/>
          <p:nvPr/>
        </p:nvSpPr>
        <p:spPr>
          <a:xfrm>
            <a:off x="6052939" y="2143518"/>
            <a:ext cx="2957711" cy="757130"/>
          </a:xfrm>
          <a:prstGeom prst="rect">
            <a:avLst/>
          </a:prstGeom>
          <a:noFill/>
        </p:spPr>
        <p:txBody>
          <a:bodyPr wrap="square" rtlCol="0">
            <a:spAutoFit/>
          </a:bodyPr>
          <a:lstStyle/>
          <a:p>
            <a:pPr lvl="0" defTabSz="1200150">
              <a:lnSpc>
                <a:spcPct val="90000"/>
              </a:lnSpc>
              <a:spcBef>
                <a:spcPct val="0"/>
              </a:spcBef>
              <a:spcAft>
                <a:spcPct val="35000"/>
              </a:spcAft>
            </a:pPr>
            <a:r>
              <a:rPr kumimoji="1" lang="zh-TW" altLang="en-US" sz="2400" b="1" dirty="0">
                <a:solidFill>
                  <a:srgbClr val="30B1B3"/>
                </a:solidFill>
                <a:latin typeface="Microsoft YaHei" panose="020B0503020204020204" pitchFamily="34" charset="-122"/>
                <a:ea typeface="Microsoft YaHei" panose="020B0503020204020204" pitchFamily="34" charset="-122"/>
                <a:cs typeface="微軟正黑體"/>
              </a:rPr>
              <a:t>特殊教育學生</a:t>
            </a:r>
            <a:r>
              <a:rPr kumimoji="1" lang="en-US" altLang="zh-TW" sz="2400" b="1" dirty="0">
                <a:solidFill>
                  <a:srgbClr val="30B1B3"/>
                </a:solidFill>
                <a:latin typeface="Microsoft YaHei" panose="020B0503020204020204" pitchFamily="34" charset="-122"/>
                <a:ea typeface="Microsoft YaHei" panose="020B0503020204020204" pitchFamily="34" charset="-122"/>
                <a:cs typeface="微軟正黑體"/>
              </a:rPr>
              <a:t/>
            </a:r>
            <a:br>
              <a:rPr kumimoji="1" lang="en-US" altLang="zh-TW" sz="2400" b="1" dirty="0">
                <a:solidFill>
                  <a:srgbClr val="30B1B3"/>
                </a:solidFill>
                <a:latin typeface="Microsoft YaHei" panose="020B0503020204020204" pitchFamily="34" charset="-122"/>
                <a:ea typeface="Microsoft YaHei" panose="020B0503020204020204" pitchFamily="34" charset="-122"/>
                <a:cs typeface="微軟正黑體"/>
              </a:rPr>
            </a:br>
            <a:r>
              <a:rPr kumimoji="1" lang="zh-TW" altLang="en-US" sz="2400" b="1" dirty="0">
                <a:solidFill>
                  <a:srgbClr val="30B1B3"/>
                </a:solidFill>
                <a:latin typeface="Microsoft YaHei" panose="020B0503020204020204" pitchFamily="34" charset="-122"/>
                <a:ea typeface="Microsoft YaHei" panose="020B0503020204020204" pitchFamily="34" charset="-122"/>
                <a:cs typeface="微軟正黑體"/>
              </a:rPr>
              <a:t>課程調整</a:t>
            </a:r>
          </a:p>
        </p:txBody>
      </p:sp>
    </p:spTree>
    <p:extLst>
      <p:ext uri="{BB962C8B-B14F-4D97-AF65-F5344CB8AC3E}">
        <p14:creationId xmlns:p14="http://schemas.microsoft.com/office/powerpoint/2010/main" val="1028925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C9B742B3-5AC0-4471-A92A-0FEE787239F7}"/>
              </a:ext>
            </a:extLst>
          </p:cNvPr>
          <p:cNvSpPr/>
          <p:nvPr/>
        </p:nvSpPr>
        <p:spPr>
          <a:xfrm>
            <a:off x="1438918" y="2112461"/>
            <a:ext cx="6374122" cy="2347779"/>
          </a:xfrm>
          <a:prstGeom prst="rect">
            <a:avLst/>
          </a:prstGeom>
          <a:no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CA0AC9DB-D0FF-4E68-A590-10801BC926B6}"/>
              </a:ext>
            </a:extLst>
          </p:cNvPr>
          <p:cNvSpPr/>
          <p:nvPr/>
        </p:nvSpPr>
        <p:spPr>
          <a:xfrm>
            <a:off x="1829461" y="2461117"/>
            <a:ext cx="5606941" cy="1688499"/>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a:extLst>
              <a:ext uri="{FF2B5EF4-FFF2-40B4-BE49-F238E27FC236}">
                <a16:creationId xmlns:a16="http://schemas.microsoft.com/office/drawing/2014/main" xmlns="" id="{D112B39A-C1E0-4C5C-B50B-907B4620DCEB}"/>
              </a:ext>
            </a:extLst>
          </p:cNvPr>
          <p:cNvSpPr txBox="1"/>
          <p:nvPr/>
        </p:nvSpPr>
        <p:spPr>
          <a:xfrm>
            <a:off x="2558688" y="2430190"/>
            <a:ext cx="4248512" cy="1107996"/>
          </a:xfrm>
          <a:prstGeom prst="rect">
            <a:avLst/>
          </a:prstGeom>
          <a:noFill/>
        </p:spPr>
        <p:txBody>
          <a:bodyPr wrap="square" rtlCol="0">
            <a:spAutoFit/>
          </a:bodyPr>
          <a:lstStyle/>
          <a:p>
            <a:pPr algn="ctr"/>
            <a:r>
              <a:rPr lang="en-US" altLang="zh-CN" sz="6600" b="1" dirty="0">
                <a:solidFill>
                  <a:schemeClr val="bg1"/>
                </a:solidFill>
              </a:rPr>
              <a:t>PART</a:t>
            </a:r>
            <a:r>
              <a:rPr lang="zh-TW" altLang="en-US" sz="6600" b="1" dirty="0">
                <a:solidFill>
                  <a:schemeClr val="bg1"/>
                </a:solidFill>
              </a:rPr>
              <a:t>  </a:t>
            </a:r>
            <a:r>
              <a:rPr lang="en-US" altLang="zh-TW" sz="6600" b="1" dirty="0">
                <a:solidFill>
                  <a:schemeClr val="bg1"/>
                </a:solidFill>
              </a:rPr>
              <a:t>II</a:t>
            </a:r>
            <a:endParaRPr lang="zh-CN" altLang="en-US" sz="6600" b="1" dirty="0">
              <a:solidFill>
                <a:schemeClr val="bg1"/>
              </a:solidFill>
            </a:endParaRPr>
          </a:p>
        </p:txBody>
      </p:sp>
      <p:sp>
        <p:nvSpPr>
          <p:cNvPr id="15" name="文本框 8">
            <a:extLst>
              <a:ext uri="{FF2B5EF4-FFF2-40B4-BE49-F238E27FC236}">
                <a16:creationId xmlns:a16="http://schemas.microsoft.com/office/drawing/2014/main" xmlns="" id="{CC6444EA-4DA9-4265-BDC4-B6BB13A93419}"/>
              </a:ext>
            </a:extLst>
          </p:cNvPr>
          <p:cNvSpPr txBox="1"/>
          <p:nvPr/>
        </p:nvSpPr>
        <p:spPr>
          <a:xfrm>
            <a:off x="2119777" y="3149600"/>
            <a:ext cx="5063343" cy="1107996"/>
          </a:xfrm>
          <a:prstGeom prst="rect">
            <a:avLst/>
          </a:prstGeom>
          <a:noFill/>
        </p:spPr>
        <p:txBody>
          <a:bodyPr wrap="square" rtlCol="0">
            <a:spAutoFit/>
          </a:bodyPr>
          <a:lstStyle/>
          <a:p>
            <a:pPr lvl="0" algn="ctr">
              <a:lnSpc>
                <a:spcPct val="150000"/>
              </a:lnSpc>
            </a:pPr>
            <a:r>
              <a:rPr lang="zh-TW" altLang="en-US" sz="4400" dirty="0">
                <a:solidFill>
                  <a:schemeClr val="bg1"/>
                </a:solidFill>
              </a:rPr>
              <a:t>課程調整的規定</a:t>
            </a:r>
            <a:endParaRPr lang="zh-CN" altLang="en-US" sz="4400" dirty="0">
              <a:solidFill>
                <a:schemeClr val="bg1"/>
              </a:solidFill>
            </a:endParaRPr>
          </a:p>
        </p:txBody>
      </p:sp>
      <p:pic>
        <p:nvPicPr>
          <p:cNvPr id="16"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flipH="1">
            <a:off x="1367798" y="1600092"/>
            <a:ext cx="617726" cy="492049"/>
          </a:xfrm>
          <a:prstGeom prst="rect">
            <a:avLst/>
          </a:prstGeom>
        </p:spPr>
      </p:pic>
      <p:pic>
        <p:nvPicPr>
          <p:cNvPr id="17"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a:off x="912366" y="1661052"/>
            <a:ext cx="546872" cy="492049"/>
          </a:xfrm>
          <a:prstGeom prst="rect">
            <a:avLst/>
          </a:prstGeom>
        </p:spPr>
      </p:pic>
    </p:spTree>
    <p:extLst>
      <p:ext uri="{BB962C8B-B14F-4D97-AF65-F5344CB8AC3E}">
        <p14:creationId xmlns:p14="http://schemas.microsoft.com/office/powerpoint/2010/main" val="281098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A0AC9DB-D0FF-4E68-A590-10801BC926B6}"/>
              </a:ext>
            </a:extLst>
          </p:cNvPr>
          <p:cNvSpPr/>
          <p:nvPr/>
        </p:nvSpPr>
        <p:spPr>
          <a:xfrm>
            <a:off x="776913" y="221366"/>
            <a:ext cx="38458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a:t>
            </a:r>
            <a:endParaRPr lang="zh-CN" altLang="en-US" sz="4000" b="1" dirty="0">
              <a:solidFill>
                <a:schemeClr val="bg1"/>
              </a:solidFill>
              <a:latin typeface="微軟正黑體"/>
              <a:ea typeface="微軟正黑體"/>
              <a:cs typeface="微軟正黑體"/>
            </a:endParaRPr>
          </a:p>
        </p:txBody>
      </p:sp>
      <p:sp>
        <p:nvSpPr>
          <p:cNvPr id="5" name="矩形 4"/>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30" name="Group 48418"/>
          <p:cNvGrpSpPr/>
          <p:nvPr/>
        </p:nvGrpSpPr>
        <p:grpSpPr>
          <a:xfrm>
            <a:off x="4937760" y="4448508"/>
            <a:ext cx="4131495" cy="1804111"/>
            <a:chOff x="920970" y="-1443571"/>
            <a:chExt cx="4459948" cy="2337426"/>
          </a:xfrm>
        </p:grpSpPr>
        <p:sp>
          <p:nvSpPr>
            <p:cNvPr id="40" name="Shape 48416"/>
            <p:cNvSpPr/>
            <p:nvPr/>
          </p:nvSpPr>
          <p:spPr>
            <a:xfrm>
              <a:off x="1144329" y="-436757"/>
              <a:ext cx="4236589" cy="1330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lvl="0" indent="-174625" algn="just" eaLnBrk="1" hangingPunct="1">
                <a:spcBef>
                  <a:spcPts val="600"/>
                </a:spcBef>
                <a:buFont typeface="Arial" pitchFamily="34" charset="0"/>
                <a:buChar char="•"/>
                <a:defRPr/>
              </a:pPr>
              <a:r>
                <a:rPr kumimoji="0" lang="zh-TW" altLang="en-US" sz="1800" dirty="0">
                  <a:solidFill>
                    <a:srgbClr val="445469"/>
                  </a:solidFill>
                  <a:latin typeface="微软雅黑" panose="020B0503020204020204" pitchFamily="34" charset="-122"/>
                  <a:ea typeface="微软雅黑" panose="020B0503020204020204" pitchFamily="34" charset="-122"/>
                  <a:cs typeface="Lato Light"/>
                </a:rPr>
                <a:t>依學生個別需求彈性調整課程及學習時數，</a:t>
              </a:r>
              <a:r>
                <a:rPr lang="zh-TW" altLang="en-US" sz="1800" dirty="0">
                  <a:solidFill>
                    <a:srgbClr val="445469"/>
                  </a:solidFill>
                  <a:latin typeface="微软雅黑" panose="020B0503020204020204" pitchFamily="34" charset="-122"/>
                  <a:ea typeface="微软雅黑" panose="020B0503020204020204" pitchFamily="34" charset="-122"/>
                  <a:cs typeface="Lato Light"/>
                </a:rPr>
                <a:t>經學校特推會審議通過後為之</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lvl="0" indent="-174625" algn="just" eaLnBrk="1" hangingPunct="1">
                <a:spcBef>
                  <a:spcPts val="600"/>
                </a:spcBef>
                <a:buFont typeface="Arial" pitchFamily="34" charset="0"/>
                <a:buChar char="•"/>
                <a:defRPr/>
              </a:pPr>
              <a:r>
                <a:rPr kumimoji="0" lang="zh-TW" altLang="en-US" sz="1800" dirty="0">
                  <a:solidFill>
                    <a:srgbClr val="445469"/>
                  </a:solidFill>
                  <a:latin typeface="微软雅黑" panose="020B0503020204020204" pitchFamily="34" charset="-122"/>
                  <a:ea typeface="微软雅黑" panose="020B0503020204020204" pitchFamily="34" charset="-122"/>
                  <a:cs typeface="Lato Light"/>
                </a:rPr>
                <a:t>課程調整包含學習內容、歷程、環境及評量方式</a:t>
              </a:r>
              <a:endParaRPr kumimoji="0" lang="en-US" altLang="zh-CN" sz="1800" dirty="0">
                <a:solidFill>
                  <a:srgbClr val="445469"/>
                </a:solidFill>
                <a:latin typeface="微软雅黑" panose="020B0503020204020204" pitchFamily="34" charset="-122"/>
                <a:ea typeface="微软雅黑" panose="020B0503020204020204" pitchFamily="34" charset="-122"/>
                <a:cs typeface="Lato Light"/>
              </a:endParaRPr>
            </a:p>
          </p:txBody>
        </p:sp>
        <p:sp>
          <p:nvSpPr>
            <p:cNvPr id="41" name="Shape 48417"/>
            <p:cNvSpPr/>
            <p:nvPr/>
          </p:nvSpPr>
          <p:spPr>
            <a:xfrm>
              <a:off x="920970" y="-1443571"/>
              <a:ext cx="4040389" cy="1086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lvl="0" eaLnBrk="1" hangingPunct="1">
                <a:defRPr/>
              </a:pPr>
              <a:r>
                <a:rPr kumimoji="0" lang="en-US" altLang="zh-TW" sz="2200" b="1" dirty="0">
                  <a:solidFill>
                    <a:srgbClr val="A2B932"/>
                  </a:solidFill>
                  <a:latin typeface="+mj-ea"/>
                  <a:ea typeface="+mj-ea"/>
                </a:rPr>
                <a:t>〈</a:t>
              </a:r>
              <a:r>
                <a:rPr kumimoji="0" lang="zh-TW" altLang="en-US" sz="2200" b="1" dirty="0">
                  <a:solidFill>
                    <a:srgbClr val="A2B932"/>
                  </a:solidFill>
                  <a:latin typeface="+mj-ea"/>
                  <a:ea typeface="+mj-ea"/>
                </a:rPr>
                <a:t>特殊教育課程教材教法及評量方式實施辦法</a:t>
              </a:r>
              <a:r>
                <a:rPr kumimoji="0" lang="en-US" altLang="zh-TW" sz="2200" b="1" dirty="0">
                  <a:solidFill>
                    <a:srgbClr val="A2B932"/>
                  </a:solidFill>
                  <a:latin typeface="+mj-ea"/>
                  <a:ea typeface="+mj-ea"/>
                </a:rPr>
                <a:t>〉</a:t>
              </a:r>
              <a:r>
                <a:rPr kumimoji="0" lang="zh-TW" altLang="en-US" sz="2200" b="1" dirty="0">
                  <a:solidFill>
                    <a:srgbClr val="A2B932"/>
                  </a:solidFill>
                  <a:latin typeface="+mj-ea"/>
                  <a:ea typeface="+mj-ea"/>
                </a:rPr>
                <a:t>第</a:t>
              </a:r>
              <a:r>
                <a:rPr kumimoji="0" lang="en-US" altLang="zh-TW" sz="2200" b="1" dirty="0">
                  <a:solidFill>
                    <a:srgbClr val="A2B932"/>
                  </a:solidFill>
                  <a:latin typeface="+mj-ea"/>
                  <a:ea typeface="+mj-ea"/>
                </a:rPr>
                <a:t>4</a:t>
              </a:r>
              <a:r>
                <a:rPr kumimoji="0" lang="zh-TW" altLang="en-US" sz="2200" b="1" dirty="0">
                  <a:solidFill>
                    <a:srgbClr val="A2B932"/>
                  </a:solidFill>
                  <a:latin typeface="+mj-ea"/>
                  <a:ea typeface="+mj-ea"/>
                </a:rPr>
                <a:t>條</a:t>
              </a:r>
              <a:endParaRPr kumimoji="0" lang="zh-CN" altLang="en-US" sz="2200" b="1" dirty="0">
                <a:solidFill>
                  <a:srgbClr val="A2B932"/>
                </a:solidFill>
                <a:latin typeface="+mj-ea"/>
                <a:ea typeface="+mj-ea"/>
              </a:endParaRPr>
            </a:p>
          </p:txBody>
        </p:sp>
      </p:grpSp>
      <p:grpSp>
        <p:nvGrpSpPr>
          <p:cNvPr id="31" name="Group 48421"/>
          <p:cNvGrpSpPr/>
          <p:nvPr/>
        </p:nvGrpSpPr>
        <p:grpSpPr>
          <a:xfrm>
            <a:off x="5453756" y="1043638"/>
            <a:ext cx="3690244" cy="1740205"/>
            <a:chOff x="-1591191" y="-1923488"/>
            <a:chExt cx="4432206" cy="2254628"/>
          </a:xfrm>
        </p:grpSpPr>
        <p:sp>
          <p:nvSpPr>
            <p:cNvPr id="38" name="Shape 48419"/>
            <p:cNvSpPr/>
            <p:nvPr/>
          </p:nvSpPr>
          <p:spPr>
            <a:xfrm>
              <a:off x="-1279643" y="-999470"/>
              <a:ext cx="3837282" cy="13306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indent="-174625">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身障教育適性課程：</a:t>
              </a:r>
              <a:r>
                <a:rPr lang="en-US" altLang="zh-TW" sz="1800" dirty="0">
                  <a:solidFill>
                    <a:srgbClr val="445469"/>
                  </a:solidFill>
                  <a:latin typeface="微软雅黑" panose="020B0503020204020204" pitchFamily="34" charset="-122"/>
                  <a:ea typeface="微软雅黑" panose="020B0503020204020204" pitchFamily="34" charset="-122"/>
                  <a:cs typeface="Lato Light"/>
                </a:rPr>
                <a:t/>
              </a:r>
              <a:br>
                <a:rPr lang="en-US" altLang="zh-TW" sz="1800" dirty="0">
                  <a:solidFill>
                    <a:srgbClr val="445469"/>
                  </a:solidFill>
                  <a:latin typeface="微软雅黑" panose="020B0503020204020204" pitchFamily="34" charset="-122"/>
                  <a:ea typeface="微软雅黑" panose="020B0503020204020204" pitchFamily="34" charset="-122"/>
                  <a:cs typeface="Lato Light"/>
                </a:rPr>
              </a:br>
              <a:r>
                <a:rPr lang="zh-TW" altLang="en-US" sz="1800" u="sng" dirty="0">
                  <a:solidFill>
                    <a:srgbClr val="FF0000"/>
                  </a:solidFill>
                </a:rPr>
                <a:t>學業學習</a:t>
              </a:r>
              <a:r>
                <a:rPr lang="en-US" altLang="zh-TW" sz="1800" dirty="0"/>
                <a:t>+</a:t>
              </a:r>
              <a:r>
                <a:rPr lang="zh-TW" altLang="en-US" sz="1800" dirty="0"/>
                <a:t>特殊需求領域課程。</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indent="-174625">
                <a:spcBef>
                  <a:spcPts val="600"/>
                </a:spcBef>
                <a:buFont typeface="Arial" pitchFamily="34" charset="0"/>
                <a:buChar char="•"/>
                <a:defRPr/>
              </a:pPr>
              <a:r>
                <a:rPr kumimoji="0" lang="zh-TW" altLang="en-US" sz="1800" dirty="0">
                  <a:solidFill>
                    <a:srgbClr val="445469"/>
                  </a:solidFill>
                  <a:latin typeface="微软雅黑" panose="020B0503020204020204" pitchFamily="34" charset="-122"/>
                  <a:ea typeface="微软雅黑" panose="020B0503020204020204" pitchFamily="34" charset="-122"/>
                  <a:cs typeface="Lato Light"/>
                </a:rPr>
                <a:t>資優教育適性課程：</a:t>
              </a:r>
              <a:r>
                <a:rPr kumimoji="0" lang="en-US" altLang="zh-TW" sz="1800" dirty="0">
                  <a:solidFill>
                    <a:srgbClr val="445469"/>
                  </a:solidFill>
                  <a:latin typeface="微软雅黑" panose="020B0503020204020204" pitchFamily="34" charset="-122"/>
                  <a:ea typeface="微软雅黑" panose="020B0503020204020204" pitchFamily="34" charset="-122"/>
                  <a:cs typeface="Lato Light"/>
                </a:rPr>
                <a:t/>
              </a:r>
              <a:br>
                <a:rPr kumimoji="0" lang="en-US" altLang="zh-TW" sz="1800" dirty="0">
                  <a:solidFill>
                    <a:srgbClr val="445469"/>
                  </a:solidFill>
                  <a:latin typeface="微软雅黑" panose="020B0503020204020204" pitchFamily="34" charset="-122"/>
                  <a:ea typeface="微软雅黑" panose="020B0503020204020204" pitchFamily="34" charset="-122"/>
                  <a:cs typeface="Lato Light"/>
                </a:rPr>
              </a:br>
              <a:r>
                <a:rPr lang="zh-TW" altLang="en-US" sz="1800" u="sng" dirty="0">
                  <a:solidFill>
                    <a:srgbClr val="FF0000"/>
                  </a:solidFill>
                </a:rPr>
                <a:t>專長領域之加深、加廣或加速</a:t>
              </a:r>
              <a:r>
                <a:rPr lang="en-US" altLang="zh-TW" sz="1800" dirty="0"/>
                <a:t>+</a:t>
              </a:r>
              <a:r>
                <a:rPr lang="zh-TW" altLang="en-US" sz="1800" dirty="0"/>
                <a:t>特殊需求領域課程。 </a:t>
              </a:r>
              <a:endParaRPr kumimoji="0"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marR="0" indent="-174625" algn="just" eaLnBrk="1" latinLnBrk="0" hangingPunct="1">
                <a:buClrTx/>
                <a:buSzTx/>
                <a:buFont typeface="Arial" pitchFamily="34" charset="0"/>
                <a:buChar char="•"/>
                <a:tabLst/>
                <a:defRPr/>
              </a:pPr>
              <a:endParaRPr kumimoji="0" lang="en-US" altLang="zh-TW" sz="1800" dirty="0">
                <a:solidFill>
                  <a:srgbClr val="445469"/>
                </a:solidFill>
                <a:latin typeface="微软雅黑" panose="020B0503020204020204" pitchFamily="34" charset="-122"/>
                <a:ea typeface="微软雅黑" panose="020B0503020204020204" pitchFamily="34" charset="-122"/>
                <a:cs typeface="Lato Light"/>
              </a:endParaRPr>
            </a:p>
          </p:txBody>
        </p:sp>
        <p:sp>
          <p:nvSpPr>
            <p:cNvPr id="39" name="Shape 48420"/>
            <p:cNvSpPr/>
            <p:nvPr/>
          </p:nvSpPr>
          <p:spPr>
            <a:xfrm>
              <a:off x="-1591191" y="-1923488"/>
              <a:ext cx="4432206" cy="108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lvl="0">
                <a:defRPr/>
              </a:pPr>
              <a:r>
                <a:rPr lang="en-US" altLang="zh-TW" sz="2200" b="1" dirty="0">
                  <a:solidFill>
                    <a:srgbClr val="3D9077"/>
                  </a:solidFill>
                  <a:latin typeface="+mj-ea"/>
                  <a:ea typeface="+mj-ea"/>
                </a:rPr>
                <a:t>〈</a:t>
              </a:r>
              <a:r>
                <a:rPr lang="zh-TW" altLang="en-US" sz="2200" b="1" dirty="0">
                  <a:solidFill>
                    <a:srgbClr val="3D9077"/>
                  </a:solidFill>
                  <a:latin typeface="+mj-ea"/>
                  <a:ea typeface="+mj-ea"/>
                </a:rPr>
                <a:t>特殊教育課程教材教法及評量方式實施辦法</a:t>
              </a:r>
              <a:r>
                <a:rPr lang="en-US" altLang="zh-TW" sz="2200" b="1" dirty="0">
                  <a:solidFill>
                    <a:srgbClr val="3D9077"/>
                  </a:solidFill>
                  <a:latin typeface="+mj-ea"/>
                  <a:ea typeface="+mj-ea"/>
                </a:rPr>
                <a:t>〉</a:t>
              </a:r>
              <a:r>
                <a:rPr lang="zh-TW" altLang="en-US" sz="2200" b="1" dirty="0">
                  <a:solidFill>
                    <a:srgbClr val="3D9077"/>
                  </a:solidFill>
                  <a:latin typeface="+mj-ea"/>
                  <a:ea typeface="+mj-ea"/>
                </a:rPr>
                <a:t>第</a:t>
              </a:r>
              <a:r>
                <a:rPr lang="en-US" altLang="zh-TW" sz="2200" b="1" dirty="0">
                  <a:solidFill>
                    <a:srgbClr val="3D9077"/>
                  </a:solidFill>
                  <a:latin typeface="+mj-ea"/>
                  <a:ea typeface="+mj-ea"/>
                </a:rPr>
                <a:t>3</a:t>
              </a:r>
              <a:r>
                <a:rPr lang="zh-TW" altLang="en-US" sz="2200" b="1" dirty="0">
                  <a:solidFill>
                    <a:srgbClr val="3D9077"/>
                  </a:solidFill>
                  <a:latin typeface="+mj-ea"/>
                  <a:ea typeface="+mj-ea"/>
                </a:rPr>
                <a:t>條</a:t>
              </a:r>
              <a:endParaRPr lang="zh-CN" altLang="en-US" sz="2200" b="1" dirty="0">
                <a:solidFill>
                  <a:srgbClr val="3D9077"/>
                </a:solidFill>
                <a:latin typeface="+mj-ea"/>
                <a:ea typeface="+mj-ea"/>
              </a:endParaRPr>
            </a:p>
          </p:txBody>
        </p:sp>
      </p:grpSp>
      <p:grpSp>
        <p:nvGrpSpPr>
          <p:cNvPr id="32" name="Group 48424"/>
          <p:cNvGrpSpPr/>
          <p:nvPr/>
        </p:nvGrpSpPr>
        <p:grpSpPr>
          <a:xfrm>
            <a:off x="285998" y="4432986"/>
            <a:ext cx="3621891" cy="1528218"/>
            <a:chOff x="-2352616" y="-1338697"/>
            <a:chExt cx="3931381" cy="1979976"/>
          </a:xfrm>
        </p:grpSpPr>
        <p:sp>
          <p:nvSpPr>
            <p:cNvPr id="36" name="Shape 48422"/>
            <p:cNvSpPr/>
            <p:nvPr/>
          </p:nvSpPr>
          <p:spPr>
            <a:xfrm>
              <a:off x="-2286447" y="-390753"/>
              <a:ext cx="3534982" cy="10320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lvl="0"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設計適性的課程、教材、教法及評量方式</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lvl="0"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並融入</a:t>
              </a:r>
              <a:r>
                <a:rPr lang="en-US" altLang="zh-TW" sz="1800" dirty="0">
                  <a:solidFill>
                    <a:srgbClr val="445469"/>
                  </a:solidFill>
                  <a:latin typeface="微软雅黑" panose="020B0503020204020204" pitchFamily="34" charset="-122"/>
                  <a:ea typeface="微软雅黑" panose="020B0503020204020204" pitchFamily="34" charset="-122"/>
                  <a:cs typeface="Lato Light"/>
                </a:rPr>
                <a:t>IEP/IGP</a:t>
              </a:r>
              <a:r>
                <a:rPr lang="zh-TW" altLang="en-US" sz="1800" dirty="0">
                  <a:solidFill>
                    <a:srgbClr val="445469"/>
                  </a:solidFill>
                  <a:latin typeface="微软雅黑" panose="020B0503020204020204" pitchFamily="34" charset="-122"/>
                  <a:ea typeface="微软雅黑" panose="020B0503020204020204" pitchFamily="34" charset="-122"/>
                  <a:cs typeface="Lato Light"/>
                </a:rPr>
                <a:t>實施</a:t>
              </a:r>
              <a:endParaRPr lang="en-US" altLang="zh-CN" sz="1800" dirty="0">
                <a:solidFill>
                  <a:srgbClr val="445469"/>
                </a:solidFill>
                <a:latin typeface="微软雅黑" panose="020B0503020204020204" pitchFamily="34" charset="-122"/>
                <a:ea typeface="微软雅黑" panose="020B0503020204020204" pitchFamily="34" charset="-122"/>
                <a:cs typeface="Lato Light"/>
              </a:endParaRPr>
            </a:p>
          </p:txBody>
        </p:sp>
        <p:sp>
          <p:nvSpPr>
            <p:cNvPr id="37" name="Shape 48423"/>
            <p:cNvSpPr/>
            <p:nvPr/>
          </p:nvSpPr>
          <p:spPr>
            <a:xfrm>
              <a:off x="-2352616" y="-1338697"/>
              <a:ext cx="3931381" cy="10869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algn="l">
                <a:defRPr/>
              </a:pPr>
              <a:r>
                <a:rPr lang="en-US" altLang="zh-TW" sz="2200" b="1" dirty="0">
                  <a:solidFill>
                    <a:srgbClr val="00B0F0"/>
                  </a:solidFill>
                  <a:latin typeface="+mj-ea"/>
                  <a:ea typeface="+mj-ea"/>
                </a:rPr>
                <a:t>〈</a:t>
              </a:r>
              <a:r>
                <a:rPr lang="zh-TW" altLang="en-US" sz="2200" b="1" dirty="0">
                  <a:solidFill>
                    <a:srgbClr val="00B0F0"/>
                  </a:solidFill>
                  <a:latin typeface="+mj-ea"/>
                  <a:ea typeface="+mj-ea"/>
                </a:rPr>
                <a:t>特殊教育課程教材教法及評量方式實施辦法</a:t>
              </a:r>
              <a:r>
                <a:rPr lang="en-US" altLang="zh-TW" sz="2200" b="1" dirty="0">
                  <a:solidFill>
                    <a:srgbClr val="00B0F0"/>
                  </a:solidFill>
                  <a:latin typeface="+mj-ea"/>
                  <a:ea typeface="+mj-ea"/>
                </a:rPr>
                <a:t>〉</a:t>
              </a:r>
              <a:r>
                <a:rPr lang="zh-TW" altLang="en-US" sz="2200" b="1" dirty="0">
                  <a:solidFill>
                    <a:srgbClr val="00B0F0"/>
                  </a:solidFill>
                  <a:latin typeface="+mj-ea"/>
                  <a:ea typeface="+mj-ea"/>
                </a:rPr>
                <a:t>第</a:t>
              </a:r>
              <a:r>
                <a:rPr lang="en-US" altLang="zh-TW" sz="2200" b="1" dirty="0">
                  <a:solidFill>
                    <a:srgbClr val="00B0F0"/>
                  </a:solidFill>
                  <a:latin typeface="+mj-ea"/>
                  <a:ea typeface="+mj-ea"/>
                </a:rPr>
                <a:t>2</a:t>
              </a:r>
              <a:r>
                <a:rPr lang="zh-TW" altLang="en-US" sz="2200" b="1" dirty="0">
                  <a:solidFill>
                    <a:srgbClr val="00B0F0"/>
                  </a:solidFill>
                  <a:latin typeface="+mj-ea"/>
                  <a:ea typeface="+mj-ea"/>
                </a:rPr>
                <a:t>條</a:t>
              </a:r>
              <a:endParaRPr lang="zh-CN" altLang="en-US" sz="2200" b="1" dirty="0">
                <a:solidFill>
                  <a:srgbClr val="00B0F0"/>
                </a:solidFill>
                <a:latin typeface="+mj-ea"/>
                <a:ea typeface="+mj-ea"/>
              </a:endParaRPr>
            </a:p>
            <a:p>
              <a:pPr lvl="0" algn="l" eaLnBrk="1" hangingPunct="1">
                <a:defRPr/>
              </a:pPr>
              <a:endParaRPr kumimoji="0" sz="2200" b="1" i="0" u="none" strike="noStrike" kern="1200" cap="none" spc="0" normalizeH="0" baseline="0" noProof="0" dirty="0">
                <a:ln>
                  <a:noFill/>
                </a:ln>
                <a:solidFill>
                  <a:srgbClr val="EBAC07"/>
                </a:solidFill>
                <a:effectLst/>
                <a:uLnTx/>
                <a:uFillTx/>
                <a:latin typeface="+mj-ea"/>
                <a:ea typeface="+mj-ea"/>
                <a:sym typeface="Helvetica Neue Light"/>
              </a:endParaRPr>
            </a:p>
          </p:txBody>
        </p:sp>
      </p:grpSp>
      <p:grpSp>
        <p:nvGrpSpPr>
          <p:cNvPr id="33" name="Group 48427"/>
          <p:cNvGrpSpPr/>
          <p:nvPr/>
        </p:nvGrpSpPr>
        <p:grpSpPr>
          <a:xfrm>
            <a:off x="285998" y="1590812"/>
            <a:ext cx="2808312" cy="1377947"/>
            <a:chOff x="121445" y="-2665345"/>
            <a:chExt cx="3372953" cy="1785284"/>
          </a:xfrm>
        </p:grpSpPr>
        <p:sp>
          <p:nvSpPr>
            <p:cNvPr id="34" name="Shape 48425"/>
            <p:cNvSpPr/>
            <p:nvPr/>
          </p:nvSpPr>
          <p:spPr>
            <a:xfrm>
              <a:off x="293195" y="-2210673"/>
              <a:ext cx="2545180" cy="1330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174625"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課程、教材、教法及評量方式應保持彈性</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marL="174625" indent="-174625" algn="just">
                <a:spcBef>
                  <a:spcPts val="600"/>
                </a:spcBef>
                <a:buFont typeface="Arial" pitchFamily="34" charset="0"/>
                <a:buChar char="•"/>
                <a:defRPr/>
              </a:pPr>
              <a:r>
                <a:rPr lang="zh-TW" altLang="en-US" sz="1800" dirty="0">
                  <a:solidFill>
                    <a:srgbClr val="445469"/>
                  </a:solidFill>
                  <a:latin typeface="微软雅黑" panose="020B0503020204020204" pitchFamily="34" charset="-122"/>
                  <a:ea typeface="微软雅黑" panose="020B0503020204020204" pitchFamily="34" charset="-122"/>
                  <a:cs typeface="Lato Light"/>
                </a:rPr>
                <a:t>適合特殊教育學生身心特性及需求</a:t>
              </a:r>
              <a:endParaRPr lang="en-US" altLang="zh-TW" sz="1800" dirty="0">
                <a:solidFill>
                  <a:srgbClr val="445469"/>
                </a:solidFill>
                <a:latin typeface="微软雅黑" panose="020B0503020204020204" pitchFamily="34" charset="-122"/>
                <a:ea typeface="微软雅黑" panose="020B0503020204020204" pitchFamily="34" charset="-122"/>
                <a:cs typeface="Lato Light"/>
              </a:endParaRPr>
            </a:p>
            <a:p>
              <a:pPr lvl="0" algn="just" eaLnBrk="1" hangingPunct="1">
                <a:spcBef>
                  <a:spcPts val="600"/>
                </a:spcBef>
                <a:defRPr/>
              </a:pPr>
              <a:endParaRPr kumimoji="0" lang="en-US" altLang="zh-CN" sz="1800" b="0" i="0" u="none" strike="noStrike" kern="1200" cap="none" spc="0" normalizeH="0" baseline="0" noProof="0" dirty="0">
                <a:ln>
                  <a:noFill/>
                </a:ln>
                <a:solidFill>
                  <a:srgbClr val="445469"/>
                </a:solidFill>
                <a:effectLst/>
                <a:uLnTx/>
                <a:uFillTx/>
                <a:latin typeface="微软雅黑" panose="020B0503020204020204" pitchFamily="34" charset="-122"/>
                <a:ea typeface="微软雅黑" panose="020B0503020204020204" pitchFamily="34" charset="-122"/>
                <a:cs typeface="Lato Light"/>
                <a:sym typeface="Helvetica Neue Light"/>
              </a:endParaRPr>
            </a:p>
          </p:txBody>
        </p:sp>
        <p:sp>
          <p:nvSpPr>
            <p:cNvPr id="35" name="Shape 48426"/>
            <p:cNvSpPr/>
            <p:nvPr/>
          </p:nvSpPr>
          <p:spPr>
            <a:xfrm>
              <a:off x="121445" y="-2665345"/>
              <a:ext cx="3372953" cy="17607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ctr" eaLnBrk="1" hangingPunct="1">
                <a:defRPr/>
              </a:pPr>
              <a:r>
                <a:rPr lang="en-US" altLang="zh-TW" sz="2200" b="1" dirty="0">
                  <a:solidFill>
                    <a:srgbClr val="FF0000"/>
                  </a:solidFill>
                  <a:latin typeface="+mj-ea"/>
                  <a:ea typeface="+mj-ea"/>
                </a:rPr>
                <a:t>〈</a:t>
              </a:r>
              <a:r>
                <a:rPr lang="zh-TW" altLang="en-US" sz="2200" b="1" dirty="0">
                  <a:solidFill>
                    <a:srgbClr val="FF0000"/>
                  </a:solidFill>
                  <a:latin typeface="+mj-ea"/>
                  <a:ea typeface="+mj-ea"/>
                </a:rPr>
                <a:t>特殊教育法</a:t>
              </a:r>
              <a:r>
                <a:rPr lang="en-US" altLang="zh-TW" sz="2200" b="1" dirty="0">
                  <a:solidFill>
                    <a:srgbClr val="FF0000"/>
                  </a:solidFill>
                  <a:latin typeface="+mj-ea"/>
                  <a:ea typeface="+mj-ea"/>
                </a:rPr>
                <a:t>〉</a:t>
              </a:r>
              <a:r>
                <a:rPr lang="zh-TW" altLang="en-US" sz="2200" b="1" dirty="0">
                  <a:solidFill>
                    <a:srgbClr val="FF0000"/>
                  </a:solidFill>
                  <a:latin typeface="+mj-ea"/>
                  <a:ea typeface="+mj-ea"/>
                </a:rPr>
                <a:t>第</a:t>
              </a:r>
              <a:r>
                <a:rPr lang="en-US" altLang="zh-TW" sz="2200" b="1" dirty="0">
                  <a:solidFill>
                    <a:srgbClr val="FF0000"/>
                  </a:solidFill>
                  <a:latin typeface="+mj-ea"/>
                  <a:ea typeface="+mj-ea"/>
                </a:rPr>
                <a:t>19</a:t>
              </a:r>
              <a:r>
                <a:rPr lang="zh-TW" altLang="en-US" sz="2200" b="1" dirty="0">
                  <a:solidFill>
                    <a:srgbClr val="FF0000"/>
                  </a:solidFill>
                  <a:latin typeface="+mj-ea"/>
                  <a:ea typeface="+mj-ea"/>
                </a:rPr>
                <a:t>條</a:t>
              </a:r>
              <a:endParaRPr kumimoji="0" sz="2200" b="0" i="0" u="none" strike="noStrike" kern="1200" cap="none" spc="0" normalizeH="0" baseline="0" noProof="0" dirty="0">
                <a:ln>
                  <a:noFill/>
                </a:ln>
                <a:solidFill>
                  <a:srgbClr val="F83003"/>
                </a:solidFill>
                <a:effectLst/>
                <a:uLnTx/>
                <a:uFillTx/>
                <a:latin typeface="+mj-ea"/>
                <a:ea typeface="+mj-ea"/>
                <a:sym typeface="Helvetica Neue Light"/>
              </a:endParaRPr>
            </a:p>
          </p:txBody>
        </p:sp>
      </p:grpSp>
      <p:grpSp>
        <p:nvGrpSpPr>
          <p:cNvPr id="43" name="群組 42"/>
          <p:cNvGrpSpPr/>
          <p:nvPr/>
        </p:nvGrpSpPr>
        <p:grpSpPr>
          <a:xfrm>
            <a:off x="3575689" y="2177585"/>
            <a:ext cx="1656081" cy="1623422"/>
            <a:chOff x="3488590" y="2819724"/>
            <a:chExt cx="1656081" cy="1623422"/>
          </a:xfrm>
        </p:grpSpPr>
        <p:sp>
          <p:nvSpPr>
            <p:cNvPr id="42" name="橢圓 41"/>
            <p:cNvSpPr/>
            <p:nvPr/>
          </p:nvSpPr>
          <p:spPr>
            <a:xfrm>
              <a:off x="3700925" y="3121903"/>
              <a:ext cx="1208227" cy="1080120"/>
            </a:xfrm>
            <a:prstGeom prst="ellipse">
              <a:avLst/>
            </a:prstGeom>
            <a:solidFill>
              <a:schemeClr val="tx2"/>
            </a:solidFill>
            <a:ln>
              <a:solidFill>
                <a:schemeClr val="accent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bg1">
                      <a:lumMod val="95000"/>
                    </a:schemeClr>
                  </a:solidFill>
                </a:rPr>
                <a:t>課調</a:t>
              </a:r>
              <a:endParaRPr lang="en-US" altLang="zh-TW" sz="2400" dirty="0">
                <a:solidFill>
                  <a:schemeClr val="bg1">
                    <a:lumMod val="95000"/>
                  </a:schemeClr>
                </a:solidFill>
              </a:endParaRPr>
            </a:p>
            <a:p>
              <a:pPr algn="ctr"/>
              <a:r>
                <a:rPr lang="zh-TW" altLang="en-US" sz="2400" dirty="0">
                  <a:solidFill>
                    <a:schemeClr val="bg1">
                      <a:lumMod val="95000"/>
                    </a:schemeClr>
                  </a:solidFill>
                </a:rPr>
                <a:t>法源</a:t>
              </a:r>
            </a:p>
          </p:txBody>
        </p:sp>
        <p:sp>
          <p:nvSpPr>
            <p:cNvPr id="16" name="Shape 48429"/>
            <p:cNvSpPr/>
            <p:nvPr/>
          </p:nvSpPr>
          <p:spPr>
            <a:xfrm>
              <a:off x="3488591" y="2898936"/>
              <a:ext cx="1656080" cy="1544210"/>
            </a:xfrm>
            <a:prstGeom prst="ellipse">
              <a:avLst/>
            </a:prstGeom>
            <a:noFill/>
            <a:ln w="63500" cap="flat">
              <a:solidFill>
                <a:srgbClr val="6C878A"/>
              </a:solidFill>
              <a:prstDash val="solid"/>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7" name="Group 48442"/>
            <p:cNvGrpSpPr/>
            <p:nvPr/>
          </p:nvGrpSpPr>
          <p:grpSpPr>
            <a:xfrm>
              <a:off x="3488590" y="2819724"/>
              <a:ext cx="1642097" cy="1613262"/>
              <a:chOff x="1387808" y="-1073150"/>
              <a:chExt cx="1972256" cy="2090158"/>
            </a:xfrm>
          </p:grpSpPr>
          <p:sp>
            <p:nvSpPr>
              <p:cNvPr id="28" name="Shape 48430"/>
              <p:cNvSpPr/>
              <p:nvPr/>
            </p:nvSpPr>
            <p:spPr>
              <a:xfrm>
                <a:off x="1387808" y="-1048895"/>
                <a:ext cx="503603" cy="503603"/>
              </a:xfrm>
              <a:prstGeom prst="ellipse">
                <a:avLst/>
              </a:prstGeom>
              <a:solidFill>
                <a:srgbClr val="F83003"/>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Shape 48433"/>
              <p:cNvSpPr/>
              <p:nvPr/>
            </p:nvSpPr>
            <p:spPr>
              <a:xfrm>
                <a:off x="1387808" y="513405"/>
                <a:ext cx="503603" cy="503603"/>
              </a:xfrm>
              <a:prstGeom prst="ellipse">
                <a:avLst/>
              </a:prstGeom>
              <a:solidFill>
                <a:srgbClr val="00B0F0"/>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Shape 48436"/>
              <p:cNvSpPr/>
              <p:nvPr/>
            </p:nvSpPr>
            <p:spPr>
              <a:xfrm>
                <a:off x="2839667" y="505459"/>
                <a:ext cx="503603" cy="503604"/>
              </a:xfrm>
              <a:prstGeom prst="ellipse">
                <a:avLst/>
              </a:prstGeom>
              <a:solidFill>
                <a:srgbClr val="A2B932"/>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Shape 48439"/>
              <p:cNvSpPr/>
              <p:nvPr/>
            </p:nvSpPr>
            <p:spPr>
              <a:xfrm>
                <a:off x="2856461" y="-1073150"/>
                <a:ext cx="503603" cy="503603"/>
              </a:xfrm>
              <a:prstGeom prst="ellipse">
                <a:avLst/>
              </a:prstGeom>
              <a:solidFill>
                <a:srgbClr val="3D9077"/>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45" name="直線單箭頭接點 44"/>
          <p:cNvCxnSpPr>
            <a:stCxn id="28" idx="1"/>
          </p:cNvCxnSpPr>
          <p:nvPr/>
        </p:nvCxnSpPr>
        <p:spPr>
          <a:xfrm flipH="1" flipV="1">
            <a:off x="3094310" y="1941744"/>
            <a:ext cx="542784" cy="311486"/>
          </a:xfrm>
          <a:prstGeom prst="straightConnector1">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7" name="直線接點 46"/>
          <p:cNvCxnSpPr>
            <a:stCxn id="26" idx="4"/>
          </p:cNvCxnSpPr>
          <p:nvPr/>
        </p:nvCxnSpPr>
        <p:spPr>
          <a:xfrm flipH="1">
            <a:off x="3373122" y="3790847"/>
            <a:ext cx="412217" cy="642139"/>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直線接點 50"/>
          <p:cNvCxnSpPr>
            <a:stCxn id="24" idx="4"/>
          </p:cNvCxnSpPr>
          <p:nvPr/>
        </p:nvCxnSpPr>
        <p:spPr>
          <a:xfrm>
            <a:off x="4994154" y="3784714"/>
            <a:ext cx="237616" cy="648272"/>
          </a:xfrm>
          <a:prstGeom prst="line">
            <a:avLst/>
          </a:prstGeom>
        </p:spPr>
        <p:style>
          <a:lnRef idx="2">
            <a:schemeClr val="accent3"/>
          </a:lnRef>
          <a:fillRef idx="0">
            <a:schemeClr val="accent3"/>
          </a:fillRef>
          <a:effectRef idx="1">
            <a:schemeClr val="accent3"/>
          </a:effectRef>
          <a:fontRef idx="minor">
            <a:schemeClr val="tx1"/>
          </a:fontRef>
        </p:style>
      </p:cxnSp>
      <p:cxnSp>
        <p:nvCxnSpPr>
          <p:cNvPr id="53" name="直線接點 52"/>
          <p:cNvCxnSpPr>
            <a:stCxn id="22" idx="7"/>
          </p:cNvCxnSpPr>
          <p:nvPr/>
        </p:nvCxnSpPr>
        <p:spPr>
          <a:xfrm flipV="1">
            <a:off x="5156381" y="1707067"/>
            <a:ext cx="297375" cy="527442"/>
          </a:xfrm>
          <a:prstGeom prst="line">
            <a:avLst/>
          </a:prstGeom>
          <a:ln>
            <a:solidFill>
              <a:srgbClr val="0099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4508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606151"/>
            <a:ext cx="8846588" cy="4157963"/>
          </a:xfrm>
        </p:spPr>
        <p:txBody>
          <a:bodyPr>
            <a:noAutofit/>
          </a:bodyPr>
          <a:lstStyle/>
          <a:p>
            <a:pPr marL="0" indent="0" algn="ctr">
              <a:buNone/>
            </a:pPr>
            <a:r>
              <a:rPr lang="zh-TW" altLang="en-US" dirty="0">
                <a:solidFill>
                  <a:srgbClr val="00339A"/>
                </a:solidFill>
              </a:rPr>
              <a:t>                           </a:t>
            </a:r>
            <a:endParaRPr lang="en-US" altLang="zh-TW" dirty="0">
              <a:solidFill>
                <a:srgbClr val="00339A"/>
              </a:solidFill>
            </a:endParaRPr>
          </a:p>
          <a:p>
            <a:pPr marL="0" indent="0" algn="ctr">
              <a:buNone/>
            </a:pPr>
            <a:r>
              <a:rPr lang="zh-TW" altLang="en-US" dirty="0">
                <a:solidFill>
                  <a:srgbClr val="00339A"/>
                </a:solidFill>
              </a:rPr>
              <a:t>柒、實施要點</a:t>
            </a:r>
            <a:endParaRPr lang="en-US" altLang="zh-TW" dirty="0">
              <a:solidFill>
                <a:srgbClr val="00339A"/>
              </a:solidFill>
            </a:endParaRPr>
          </a:p>
          <a:p>
            <a:pPr lvl="1">
              <a:lnSpc>
                <a:spcPct val="120000"/>
              </a:lnSpc>
            </a:pPr>
            <a:r>
              <a:rPr lang="zh-TW" altLang="en-US" dirty="0"/>
              <a:t>應提供</a:t>
            </a:r>
            <a:r>
              <a:rPr lang="zh-TW" altLang="en-US" u="sng" dirty="0">
                <a:solidFill>
                  <a:srgbClr val="FF0000"/>
                </a:solidFill>
              </a:rPr>
              <a:t>支持性輔助、特殊需求領域課程及實施課程調整</a:t>
            </a:r>
            <a:r>
              <a:rPr lang="zh-TW" altLang="en-US" dirty="0"/>
              <a:t>。 </a:t>
            </a:r>
            <a:endParaRPr lang="en-US" altLang="zh-TW" dirty="0"/>
          </a:p>
          <a:p>
            <a:pPr lvl="1">
              <a:lnSpc>
                <a:spcPct val="120000"/>
              </a:lnSpc>
            </a:pPr>
            <a:r>
              <a:rPr lang="zh-TW" altLang="en-US" dirty="0"/>
              <a:t>特殊教育學生的課程須依據</a:t>
            </a:r>
            <a:r>
              <a:rPr lang="en-US" altLang="zh-TW" dirty="0"/>
              <a:t>IEP</a:t>
            </a:r>
            <a:r>
              <a:rPr lang="zh-TW" altLang="en-US" dirty="0"/>
              <a:t>或</a:t>
            </a:r>
            <a:r>
              <a:rPr lang="en-US" altLang="zh-TW" dirty="0"/>
              <a:t>IGP</a:t>
            </a:r>
            <a:r>
              <a:rPr lang="zh-TW" altLang="en-US" dirty="0"/>
              <a:t>，</a:t>
            </a:r>
            <a:r>
              <a:rPr lang="zh-TW" altLang="en-US" dirty="0">
                <a:solidFill>
                  <a:srgbClr val="FF0000"/>
                </a:solidFill>
              </a:rPr>
              <a:t>必要時得調整部定必修課程，並實施教學</a:t>
            </a:r>
            <a:r>
              <a:rPr lang="zh-TW" altLang="en-US" dirty="0"/>
              <a:t>。 </a:t>
            </a:r>
            <a:endParaRPr lang="en-US" altLang="zh-TW" sz="3600" b="1" dirty="0">
              <a:solidFill>
                <a:srgbClr val="30B1B3"/>
              </a:solidFill>
            </a:endParaRPr>
          </a:p>
          <a:p>
            <a:pPr lvl="1">
              <a:lnSpc>
                <a:spcPct val="120000"/>
              </a:lnSpc>
            </a:pPr>
            <a:r>
              <a:rPr lang="zh-TW" altLang="en-US" dirty="0"/>
              <a:t>學校與教師應提供適當之</a:t>
            </a:r>
            <a:r>
              <a:rPr lang="zh-TW" altLang="en-US" dirty="0">
                <a:solidFill>
                  <a:srgbClr val="FF0000"/>
                </a:solidFill>
              </a:rPr>
              <a:t>評量調整措施</a:t>
            </a:r>
            <a:endParaRPr lang="en-US" altLang="zh-TW" dirty="0">
              <a:solidFill>
                <a:srgbClr val="FF0000"/>
              </a:solidFill>
            </a:endParaRPr>
          </a:p>
        </p:txBody>
      </p:sp>
      <p:sp>
        <p:nvSpPr>
          <p:cNvPr id="5" name="矩形 4">
            <a:extLst>
              <a:ext uri="{FF2B5EF4-FFF2-40B4-BE49-F238E27FC236}">
                <a16:creationId xmlns:a16="http://schemas.microsoft.com/office/drawing/2014/main" xmlns="" id="{CA0AC9DB-D0FF-4E68-A590-10801BC926B6}"/>
              </a:ext>
            </a:extLst>
          </p:cNvPr>
          <p:cNvSpPr/>
          <p:nvPr/>
        </p:nvSpPr>
        <p:spPr>
          <a:xfrm>
            <a:off x="776914" y="221366"/>
            <a:ext cx="52886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課程調整的規定：總綱</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42610"/>
            <a:ext cx="518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7" name="圖片 6" descr="一張含有 室內 的圖片&#10;&#10;自動產生的描述">
            <a:extLst>
              <a:ext uri="{FF2B5EF4-FFF2-40B4-BE49-F238E27FC236}">
                <a16:creationId xmlns:a16="http://schemas.microsoft.com/office/drawing/2014/main" xmlns="" id="{7C11C060-EA8B-45BB-BAE0-4EBEFEAFA9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xmlns="" r:id="rId5"/>
              </a:ext>
            </a:extLst>
          </a:blip>
          <a:stretch>
            <a:fillRect/>
          </a:stretch>
        </p:blipFill>
        <p:spPr>
          <a:xfrm>
            <a:off x="4303990" y="5021809"/>
            <a:ext cx="1704983" cy="1704983"/>
          </a:xfrm>
          <a:prstGeom prst="rect">
            <a:avLst/>
          </a:prstGeom>
        </p:spPr>
      </p:pic>
      <p:pic>
        <p:nvPicPr>
          <p:cNvPr id="8" name="圖片 7">
            <a:extLst>
              <a:ext uri="{FF2B5EF4-FFF2-40B4-BE49-F238E27FC236}">
                <a16:creationId xmlns:a16="http://schemas.microsoft.com/office/drawing/2014/main" xmlns="" id="{F7166C4E-FD61-4821-B4B2-880686D37658}"/>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xmlns="" r:id="rId8"/>
              </a:ext>
            </a:extLst>
          </a:blip>
          <a:stretch>
            <a:fillRect/>
          </a:stretch>
        </p:blipFill>
        <p:spPr>
          <a:xfrm>
            <a:off x="4903534" y="5717529"/>
            <a:ext cx="3220163" cy="1140471"/>
          </a:xfrm>
          <a:prstGeom prst="rect">
            <a:avLst/>
          </a:prstGeom>
        </p:spPr>
      </p:pic>
      <p:sp>
        <p:nvSpPr>
          <p:cNvPr id="9" name="文字方塊 8">
            <a:extLst>
              <a:ext uri="{FF2B5EF4-FFF2-40B4-BE49-F238E27FC236}">
                <a16:creationId xmlns:a16="http://schemas.microsoft.com/office/drawing/2014/main" xmlns="" id="{66EB6DB0-196D-4FAA-AA7F-03D5793FFF5B}"/>
              </a:ext>
            </a:extLst>
          </p:cNvPr>
          <p:cNvSpPr txBox="1"/>
          <p:nvPr/>
        </p:nvSpPr>
        <p:spPr>
          <a:xfrm>
            <a:off x="5809125" y="5470121"/>
            <a:ext cx="3334875" cy="369332"/>
          </a:xfrm>
          <a:prstGeom prst="rect">
            <a:avLst/>
          </a:prstGeom>
          <a:solidFill>
            <a:schemeClr val="tx1"/>
          </a:solidFill>
        </p:spPr>
        <p:txBody>
          <a:bodyPr wrap="square" rtlCol="0">
            <a:spAutoFit/>
          </a:bodyPr>
          <a:lstStyle/>
          <a:p>
            <a:r>
              <a:rPr lang="zh-TW" altLang="en-US" dirty="0">
                <a:solidFill>
                  <a:schemeClr val="bg1"/>
                </a:solidFill>
              </a:rPr>
              <a:t>取自總綱 </a:t>
            </a:r>
            <a:r>
              <a:rPr lang="en-US" altLang="zh-TW" dirty="0">
                <a:solidFill>
                  <a:schemeClr val="bg1"/>
                </a:solidFill>
              </a:rPr>
              <a:t>p. 31</a:t>
            </a:r>
            <a:r>
              <a:rPr lang="zh-TW" altLang="en-US" dirty="0">
                <a:solidFill>
                  <a:schemeClr val="bg1"/>
                </a:solidFill>
              </a:rPr>
              <a:t> </a:t>
            </a:r>
            <a:r>
              <a:rPr lang="en-US" altLang="zh-TW" dirty="0">
                <a:solidFill>
                  <a:schemeClr val="bg1"/>
                </a:solidFill>
              </a:rPr>
              <a:t>, &amp; p. 33,</a:t>
            </a:r>
            <a:endParaRPr lang="zh-TW" altLang="en-US" dirty="0">
              <a:solidFill>
                <a:schemeClr val="bg1"/>
              </a:solidFill>
            </a:endParaRPr>
          </a:p>
        </p:txBody>
      </p:sp>
    </p:spTree>
    <p:extLst>
      <p:ext uri="{BB962C8B-B14F-4D97-AF65-F5344CB8AC3E}">
        <p14:creationId xmlns:p14="http://schemas.microsoft.com/office/powerpoint/2010/main" val="2555409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544036"/>
            <a:ext cx="8771796" cy="5789765"/>
          </a:xfrm>
        </p:spPr>
        <p:txBody>
          <a:bodyPr>
            <a:noAutofit/>
          </a:bodyPr>
          <a:lstStyle/>
          <a:p>
            <a:pPr marL="0" indent="0" algn="ctr">
              <a:buNone/>
            </a:pPr>
            <a:r>
              <a:rPr lang="zh-TW" altLang="en-US" dirty="0">
                <a:solidFill>
                  <a:srgbClr val="00339A"/>
                </a:solidFill>
              </a:rPr>
              <a:t>                            </a:t>
            </a:r>
            <a:endParaRPr lang="en-US" altLang="zh-TW" dirty="0">
              <a:solidFill>
                <a:srgbClr val="00339A"/>
              </a:solidFill>
            </a:endParaRPr>
          </a:p>
          <a:p>
            <a:pPr marL="0" indent="0" algn="ctr">
              <a:buNone/>
            </a:pPr>
            <a:r>
              <a:rPr lang="zh-TW" altLang="en-US" dirty="0">
                <a:solidFill>
                  <a:srgbClr val="00339A"/>
                </a:solidFill>
              </a:rPr>
              <a:t>柒、實施要點</a:t>
            </a:r>
            <a:endParaRPr lang="en-US" altLang="zh-TW" dirty="0">
              <a:solidFill>
                <a:srgbClr val="00339A"/>
              </a:solidFill>
            </a:endParaRPr>
          </a:p>
          <a:p>
            <a:pPr lvl="1">
              <a:lnSpc>
                <a:spcPct val="120000"/>
              </a:lnSpc>
            </a:pPr>
            <a:r>
              <a:rPr lang="zh-TW" altLang="en-US" dirty="0"/>
              <a:t>特殊教育學生之</a:t>
            </a:r>
            <a:r>
              <a:rPr lang="zh-TW" altLang="en-US" u="sng" dirty="0">
                <a:solidFill>
                  <a:srgbClr val="FF0000"/>
                </a:solidFill>
              </a:rPr>
              <a:t>部定及校訂課程均得彈性調整</a:t>
            </a:r>
            <a:r>
              <a:rPr lang="zh-TW" altLang="en-US" dirty="0"/>
              <a:t>（包含學習節數</a:t>
            </a:r>
            <a:r>
              <a:rPr lang="en-US" altLang="zh-TW" dirty="0"/>
              <a:t>/</a:t>
            </a:r>
            <a:r>
              <a:rPr lang="zh-TW" altLang="en-US" dirty="0"/>
              <a:t>學分數配置比例與學習內容），並得於校訂課程</a:t>
            </a:r>
            <a:r>
              <a:rPr lang="zh-TW" altLang="en-US" u="sng" dirty="0">
                <a:solidFill>
                  <a:srgbClr val="FF0000"/>
                </a:solidFill>
              </a:rPr>
              <a:t>開設特殊需求領域課程</a:t>
            </a:r>
            <a:r>
              <a:rPr lang="zh-TW" altLang="en-US" dirty="0"/>
              <a:t>，惟</a:t>
            </a:r>
            <a:r>
              <a:rPr lang="zh-TW" altLang="en-US" u="sng" dirty="0">
                <a:solidFill>
                  <a:srgbClr val="FF0000"/>
                </a:solidFill>
              </a:rPr>
              <a:t>不應減少學習總節數</a:t>
            </a:r>
            <a:r>
              <a:rPr lang="zh-TW" altLang="en-US" dirty="0"/>
              <a:t>。</a:t>
            </a:r>
            <a:endParaRPr lang="en-US" altLang="zh-TW" dirty="0"/>
          </a:p>
          <a:p>
            <a:pPr lvl="1">
              <a:lnSpc>
                <a:spcPct val="120000"/>
              </a:lnSpc>
            </a:pPr>
            <a:r>
              <a:rPr lang="zh-TW" altLang="en-US" dirty="0"/>
              <a:t>特殊教育班課程規劃需經學校特殊教育推行委員會審議通過，並送學校課程發展委員會通過後實施。</a:t>
            </a:r>
          </a:p>
        </p:txBody>
      </p:sp>
      <p:sp>
        <p:nvSpPr>
          <p:cNvPr id="5" name="矩形 4">
            <a:extLst>
              <a:ext uri="{FF2B5EF4-FFF2-40B4-BE49-F238E27FC236}">
                <a16:creationId xmlns:a16="http://schemas.microsoft.com/office/drawing/2014/main" xmlns="" id="{CA0AC9DB-D0FF-4E68-A590-10801BC926B6}"/>
              </a:ext>
            </a:extLst>
          </p:cNvPr>
          <p:cNvSpPr/>
          <p:nvPr/>
        </p:nvSpPr>
        <p:spPr>
          <a:xfrm>
            <a:off x="776914" y="221366"/>
            <a:ext cx="52886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課程調整的規定：總綱</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51846"/>
            <a:ext cx="518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10" name="圖片 9" descr="一張含有 室內 的圖片&#10;&#10;自動產生的描述">
            <a:extLst>
              <a:ext uri="{FF2B5EF4-FFF2-40B4-BE49-F238E27FC236}">
                <a16:creationId xmlns:a16="http://schemas.microsoft.com/office/drawing/2014/main" xmlns="" id="{7C11C060-EA8B-45BB-BAE0-4EBEFEAFA9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xmlns="" r:id="rId5"/>
              </a:ext>
            </a:extLst>
          </a:blip>
          <a:stretch>
            <a:fillRect/>
          </a:stretch>
        </p:blipFill>
        <p:spPr>
          <a:xfrm>
            <a:off x="4303990" y="5021809"/>
            <a:ext cx="1704983" cy="1704983"/>
          </a:xfrm>
          <a:prstGeom prst="rect">
            <a:avLst/>
          </a:prstGeom>
        </p:spPr>
      </p:pic>
      <p:pic>
        <p:nvPicPr>
          <p:cNvPr id="11" name="圖片 10">
            <a:extLst>
              <a:ext uri="{FF2B5EF4-FFF2-40B4-BE49-F238E27FC236}">
                <a16:creationId xmlns:a16="http://schemas.microsoft.com/office/drawing/2014/main" xmlns="" id="{F7166C4E-FD61-4821-B4B2-880686D37658}"/>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xmlns="" r:id="rId8"/>
              </a:ext>
            </a:extLst>
          </a:blip>
          <a:stretch>
            <a:fillRect/>
          </a:stretch>
        </p:blipFill>
        <p:spPr>
          <a:xfrm>
            <a:off x="4903534" y="5717529"/>
            <a:ext cx="3220163" cy="1140471"/>
          </a:xfrm>
          <a:prstGeom prst="rect">
            <a:avLst/>
          </a:prstGeom>
        </p:spPr>
      </p:pic>
      <p:sp>
        <p:nvSpPr>
          <p:cNvPr id="12" name="文字方塊 11">
            <a:extLst>
              <a:ext uri="{FF2B5EF4-FFF2-40B4-BE49-F238E27FC236}">
                <a16:creationId xmlns:a16="http://schemas.microsoft.com/office/drawing/2014/main" xmlns="" id="{66EB6DB0-196D-4FAA-AA7F-03D5793FFF5B}"/>
              </a:ext>
            </a:extLst>
          </p:cNvPr>
          <p:cNvSpPr txBox="1"/>
          <p:nvPr/>
        </p:nvSpPr>
        <p:spPr>
          <a:xfrm>
            <a:off x="5809125" y="5470121"/>
            <a:ext cx="3334875" cy="369332"/>
          </a:xfrm>
          <a:prstGeom prst="rect">
            <a:avLst/>
          </a:prstGeom>
          <a:solidFill>
            <a:schemeClr val="tx1"/>
          </a:solidFill>
        </p:spPr>
        <p:txBody>
          <a:bodyPr wrap="square" rtlCol="0">
            <a:spAutoFit/>
          </a:bodyPr>
          <a:lstStyle/>
          <a:p>
            <a:r>
              <a:rPr lang="zh-TW" altLang="en-US" dirty="0">
                <a:solidFill>
                  <a:schemeClr val="bg1"/>
                </a:solidFill>
              </a:rPr>
              <a:t>取自總綱 </a:t>
            </a:r>
            <a:r>
              <a:rPr lang="en-US" altLang="zh-TW" dirty="0">
                <a:solidFill>
                  <a:schemeClr val="bg1"/>
                </a:solidFill>
              </a:rPr>
              <a:t>p. 36</a:t>
            </a:r>
            <a:endParaRPr lang="zh-TW" altLang="en-US" dirty="0">
              <a:solidFill>
                <a:schemeClr val="bg1"/>
              </a:solidFill>
            </a:endParaRPr>
          </a:p>
        </p:txBody>
      </p:sp>
    </p:spTree>
    <p:extLst>
      <p:ext uri="{BB962C8B-B14F-4D97-AF65-F5344CB8AC3E}">
        <p14:creationId xmlns:p14="http://schemas.microsoft.com/office/powerpoint/2010/main" val="3637448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1083533"/>
            <a:ext cx="8149590" cy="1111027"/>
          </a:xfrm>
        </p:spPr>
        <p:txBody>
          <a:bodyPr>
            <a:normAutofit/>
          </a:bodyPr>
          <a:lstStyle/>
          <a:p>
            <a:pPr algn="ctr">
              <a:lnSpc>
                <a:spcPct val="120000"/>
              </a:lnSpc>
              <a:buNone/>
            </a:pPr>
            <a:r>
              <a:rPr lang="zh-TW" altLang="zh-TW" sz="3600" dirty="0"/>
              <a:t>課程調整</a:t>
            </a:r>
            <a:r>
              <a:rPr lang="zh-TW" altLang="en-US" sz="3600" dirty="0"/>
              <a:t>適用對象</a:t>
            </a:r>
            <a:r>
              <a:rPr lang="en-US" altLang="zh-TW" sz="3600" dirty="0"/>
              <a:t> </a:t>
            </a:r>
            <a:endParaRPr lang="en-US" altLang="zh-TW" sz="1600" dirty="0"/>
          </a:p>
        </p:txBody>
      </p:sp>
      <p:pic>
        <p:nvPicPr>
          <p:cNvPr id="6" name="圖片 5">
            <a:extLst>
              <a:ext uri="{FF2B5EF4-FFF2-40B4-BE49-F238E27FC236}">
                <a16:creationId xmlns:a16="http://schemas.microsoft.com/office/drawing/2014/main" xmlns="" id="{5CF23F23-F670-4CDF-83F7-38974296D789}"/>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942264" y="1919455"/>
            <a:ext cx="6945540" cy="4717179"/>
          </a:xfrm>
          <a:prstGeom prst="rect">
            <a:avLst/>
          </a:prstGeom>
        </p:spPr>
      </p:pic>
      <p:sp>
        <p:nvSpPr>
          <p:cNvPr id="4" name="矩形 3">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 name="矩形 4"/>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10" name="群組 9"/>
          <p:cNvGrpSpPr/>
          <p:nvPr/>
        </p:nvGrpSpPr>
        <p:grpSpPr>
          <a:xfrm>
            <a:off x="5532999" y="4446669"/>
            <a:ext cx="2088000" cy="494019"/>
            <a:chOff x="2733" y="787114"/>
            <a:chExt cx="2665333" cy="612184"/>
          </a:xfrm>
        </p:grpSpPr>
        <p:sp>
          <p:nvSpPr>
            <p:cNvPr id="26" name="矩形 25"/>
            <p:cNvSpPr/>
            <p:nvPr/>
          </p:nvSpPr>
          <p:spPr>
            <a:xfrm>
              <a:off x="2733" y="787114"/>
              <a:ext cx="2665333" cy="612184"/>
            </a:xfrm>
            <a:prstGeom prst="rect">
              <a:avLst/>
            </a:prstGeom>
            <a:solidFill>
              <a:srgbClr val="FFFF00"/>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27" name="矩形 26"/>
            <p:cNvSpPr/>
            <p:nvPr/>
          </p:nvSpPr>
          <p:spPr>
            <a:xfrm>
              <a:off x="2733" y="787114"/>
              <a:ext cx="2665333" cy="61218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2400" b="1" kern="1200" dirty="0">
                  <a:solidFill>
                    <a:schemeClr val="tx1"/>
                  </a:solidFill>
                  <a:latin typeface="標楷體" panose="03000509000000000000" pitchFamily="65" charset="-120"/>
                  <a:ea typeface="標楷體" panose="03000509000000000000" pitchFamily="65" charset="-120"/>
                </a:rPr>
                <a:t>身心障礙學生</a:t>
              </a:r>
            </a:p>
          </p:txBody>
        </p:sp>
      </p:grpSp>
      <p:grpSp>
        <p:nvGrpSpPr>
          <p:cNvPr id="12" name="群組 11"/>
          <p:cNvGrpSpPr/>
          <p:nvPr/>
        </p:nvGrpSpPr>
        <p:grpSpPr>
          <a:xfrm>
            <a:off x="1225830" y="4446669"/>
            <a:ext cx="2088000" cy="494019"/>
            <a:chOff x="3041213" y="787114"/>
            <a:chExt cx="2665333" cy="612184"/>
          </a:xfrm>
        </p:grpSpPr>
        <p:sp>
          <p:nvSpPr>
            <p:cNvPr id="22" name="矩形 21"/>
            <p:cNvSpPr/>
            <p:nvPr/>
          </p:nvSpPr>
          <p:spPr>
            <a:xfrm>
              <a:off x="3041213" y="787114"/>
              <a:ext cx="2665333" cy="612184"/>
            </a:xfrm>
            <a:prstGeom prst="rect">
              <a:avLst/>
            </a:pr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3" name="矩形 22"/>
            <p:cNvSpPr/>
            <p:nvPr/>
          </p:nvSpPr>
          <p:spPr>
            <a:xfrm>
              <a:off x="3041213" y="787114"/>
              <a:ext cx="2665333" cy="612184"/>
            </a:xfrm>
            <a:prstGeom prst="rect">
              <a:avLst/>
            </a:prstGeom>
            <a:solidFill>
              <a:srgbClr val="00FF00"/>
            </a:solid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2400" b="1" kern="1200" dirty="0">
                  <a:solidFill>
                    <a:schemeClr val="tx1"/>
                  </a:solidFill>
                  <a:latin typeface="標楷體" panose="03000509000000000000" pitchFamily="65" charset="-120"/>
                  <a:ea typeface="標楷體" panose="03000509000000000000" pitchFamily="65" charset="-120"/>
                </a:rPr>
                <a:t>資賦優異學生</a:t>
              </a:r>
            </a:p>
          </p:txBody>
        </p:sp>
      </p:grpSp>
      <p:grpSp>
        <p:nvGrpSpPr>
          <p:cNvPr id="14" name="群組 13"/>
          <p:cNvGrpSpPr/>
          <p:nvPr/>
        </p:nvGrpSpPr>
        <p:grpSpPr>
          <a:xfrm>
            <a:off x="2945741" y="5860677"/>
            <a:ext cx="2938586" cy="494019"/>
            <a:chOff x="6079693" y="787114"/>
            <a:chExt cx="2665333" cy="612184"/>
          </a:xfrm>
          <a:solidFill>
            <a:srgbClr val="FFCCFF"/>
          </a:solidFill>
        </p:grpSpPr>
        <p:sp>
          <p:nvSpPr>
            <p:cNvPr id="18" name="矩形 17"/>
            <p:cNvSpPr/>
            <p:nvPr/>
          </p:nvSpPr>
          <p:spPr>
            <a:xfrm>
              <a:off x="6079693" y="787114"/>
              <a:ext cx="2665333" cy="612184"/>
            </a:xfrm>
            <a:prstGeom prst="rect">
              <a:avLst/>
            </a:prstGeom>
            <a:grpFill/>
            <a:ln>
              <a:noFill/>
            </a:ln>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9" name="矩形 18"/>
            <p:cNvSpPr/>
            <p:nvPr/>
          </p:nvSpPr>
          <p:spPr>
            <a:xfrm>
              <a:off x="6079693" y="787114"/>
              <a:ext cx="2665333" cy="6121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sz="2100" b="1" u="none" kern="1200" dirty="0">
                  <a:solidFill>
                    <a:schemeClr val="tx1"/>
                  </a:solidFill>
                  <a:latin typeface="標楷體" panose="03000509000000000000" pitchFamily="65" charset="-120"/>
                  <a:ea typeface="標楷體" panose="03000509000000000000" pitchFamily="65" charset="-120"/>
                </a:rPr>
                <a:t>身心障礙資賦優異學生</a:t>
              </a:r>
              <a:endParaRPr lang="zh-TW" altLang="en-US" sz="2100" b="1" u="none" kern="1200" dirty="0">
                <a:solidFill>
                  <a:schemeClr val="tx1"/>
                </a:solidFill>
                <a:latin typeface="標楷體" panose="03000509000000000000" pitchFamily="65" charset="-120"/>
                <a:ea typeface="標楷體" panose="03000509000000000000" pitchFamily="65" charset="-120"/>
              </a:endParaRPr>
            </a:p>
          </p:txBody>
        </p:sp>
      </p:grpSp>
      <p:sp>
        <p:nvSpPr>
          <p:cNvPr id="15" name="矩形 14"/>
          <p:cNvSpPr/>
          <p:nvPr/>
        </p:nvSpPr>
        <p:spPr>
          <a:xfrm>
            <a:off x="2671421" y="1734789"/>
            <a:ext cx="4057521" cy="369332"/>
          </a:xfrm>
          <a:prstGeom prst="rect">
            <a:avLst/>
          </a:prstGeom>
        </p:spPr>
        <p:txBody>
          <a:bodyPr wrap="none">
            <a:spAutoFit/>
          </a:bodyPr>
          <a:lstStyle/>
          <a:p>
            <a:r>
              <a:rPr lang="zh-TW" altLang="zh-TW" dirty="0"/>
              <a:t>特定領域</a:t>
            </a:r>
            <a:r>
              <a:rPr lang="en-US" altLang="zh-TW" dirty="0"/>
              <a:t>/</a:t>
            </a:r>
            <a:r>
              <a:rPr lang="zh-TW" altLang="zh-TW" dirty="0"/>
              <a:t>科目有學習功能缺損</a:t>
            </a:r>
            <a:r>
              <a:rPr lang="en-US" altLang="zh-TW" dirty="0"/>
              <a:t>/</a:t>
            </a:r>
            <a:r>
              <a:rPr lang="zh-TW" altLang="en-US" dirty="0"/>
              <a:t>優異</a:t>
            </a:r>
            <a:r>
              <a:rPr lang="zh-TW" altLang="zh-TW" dirty="0"/>
              <a:t>者</a:t>
            </a:r>
            <a:endParaRPr lang="zh-TW" altLang="en-US" dirty="0"/>
          </a:p>
        </p:txBody>
      </p:sp>
    </p:spTree>
    <p:extLst>
      <p:ext uri="{BB962C8B-B14F-4D97-AF65-F5344CB8AC3E}">
        <p14:creationId xmlns:p14="http://schemas.microsoft.com/office/powerpoint/2010/main" val="2455612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92545" y="1118795"/>
            <a:ext cx="8511605" cy="5283199"/>
          </a:xfrm>
        </p:spPr>
        <p:txBody>
          <a:bodyPr>
            <a:normAutofit/>
          </a:bodyPr>
          <a:lstStyle/>
          <a:p>
            <a:r>
              <a:rPr lang="zh-TW" altLang="zh-TW" sz="2800" dirty="0">
                <a:solidFill>
                  <a:schemeClr val="tx1"/>
                </a:solidFill>
              </a:rPr>
              <a:t>若學生在特定領域</a:t>
            </a:r>
            <a:r>
              <a:rPr lang="en-US" altLang="zh-TW" sz="2800" dirty="0">
                <a:solidFill>
                  <a:schemeClr val="tx1"/>
                </a:solidFill>
              </a:rPr>
              <a:t>/</a:t>
            </a:r>
            <a:r>
              <a:rPr lang="zh-TW" altLang="zh-TW" sz="2800" dirty="0">
                <a:solidFill>
                  <a:schemeClr val="tx1"/>
                </a:solidFill>
              </a:rPr>
              <a:t>科目之學習不需進行課程調整，則依循十二年國民基本教育該領域課程綱要之規範規劃課程；</a:t>
            </a:r>
            <a:endParaRPr lang="en-US" altLang="zh-TW" sz="2800" dirty="0">
              <a:solidFill>
                <a:schemeClr val="tx1"/>
              </a:solidFill>
            </a:endParaRPr>
          </a:p>
          <a:p>
            <a:r>
              <a:rPr lang="zh-TW" altLang="zh-TW" sz="2800" dirty="0"/>
              <a:t>若學生有</a:t>
            </a:r>
            <a:r>
              <a:rPr lang="zh-TW" altLang="zh-TW" sz="2800" u="sng" dirty="0"/>
              <a:t>特殊教育需求</a:t>
            </a:r>
            <a:r>
              <a:rPr lang="zh-TW" altLang="zh-TW" sz="2800" dirty="0"/>
              <a:t>，則可依據〈特殊教育課程教材教法及評量方式實施辦法〉，以及本課程實施規範，</a:t>
            </a:r>
            <a:r>
              <a:rPr lang="zh-TW" altLang="zh-TW" sz="2800" u="sng" dirty="0">
                <a:solidFill>
                  <a:srgbClr val="FF0000"/>
                </a:solidFill>
              </a:rPr>
              <a:t>調整其學習內容、歷程、環境或評量</a:t>
            </a:r>
            <a:r>
              <a:rPr lang="zh-TW" altLang="zh-TW" sz="2800" dirty="0"/>
              <a:t>。</a:t>
            </a:r>
            <a:endParaRPr lang="en-US" altLang="zh-TW" dirty="0"/>
          </a:p>
        </p:txBody>
      </p:sp>
      <p:sp>
        <p:nvSpPr>
          <p:cNvPr id="5" name="矩形 4">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8" name="圖片 7" descr="一張含有 室內 的圖片&#10;&#10;自動產生的描述">
            <a:extLst>
              <a:ext uri="{FF2B5EF4-FFF2-40B4-BE49-F238E27FC236}">
                <a16:creationId xmlns:a16="http://schemas.microsoft.com/office/drawing/2014/main" xmlns="" id="{E40A0344-6870-401A-BD29-CC8A3D101E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0000" l="10000" r="90000">
                        <a14:foregroundMark x1="56250" y1="43750" x2="56250" y2="43750"/>
                        <a14:foregroundMark x1="52639" y1="40556" x2="52639" y2="40556"/>
                        <a14:foregroundMark x1="52083" y1="43750" x2="52083" y2="43750"/>
                        <a14:foregroundMark x1="56944" y1="50417" x2="56944" y2="50417"/>
                        <a14:foregroundMark x1="60139" y1="44167" x2="60139" y2="44167"/>
                        <a14:foregroundMark x1="59861" y1="49583" x2="59861" y2="49583"/>
                        <a14:foregroundMark x1="60278" y1="51944" x2="60278" y2="51944"/>
                        <a14:foregroundMark x1="61806" y1="49583" x2="61806" y2="49583"/>
                        <a14:foregroundMark x1="60139" y1="9306" x2="60139" y2="9306"/>
                        <a14:foregroundMark x1="59444" y1="7778" x2="59444" y2="7778"/>
                        <a14:foregroundMark x1="59167" y1="6667" x2="59167" y2="6667"/>
                        <a14:foregroundMark x1="45139" y1="22778" x2="45139" y2="22778"/>
                        <a14:foregroundMark x1="68889" y1="54722" x2="68889" y2="54722"/>
                        <a14:foregroundMark x1="67778" y1="54583" x2="67778" y2="54583"/>
                        <a14:foregroundMark x1="67778" y1="54583" x2="67778" y2="54583"/>
                        <a14:foregroundMark x1="57222" y1="6667" x2="57222" y2="6667"/>
                      </a14:backgroundRemoval>
                    </a14:imgEffect>
                  </a14:imgLayer>
                </a14:imgProps>
              </a:ext>
              <a:ext uri="{837473B0-CC2E-450A-ABE3-18F120FF3D39}">
                <a1611:picAttrSrcUrl xmlns:a1611="http://schemas.microsoft.com/office/drawing/2016/11/main" xmlns="" r:id="rId5"/>
              </a:ext>
            </a:extLst>
          </a:blip>
          <a:stretch>
            <a:fillRect/>
          </a:stretch>
        </p:blipFill>
        <p:spPr>
          <a:xfrm>
            <a:off x="4303990" y="5021809"/>
            <a:ext cx="1704983" cy="1704983"/>
          </a:xfrm>
          <a:prstGeom prst="rect">
            <a:avLst/>
          </a:prstGeom>
        </p:spPr>
      </p:pic>
      <p:pic>
        <p:nvPicPr>
          <p:cNvPr id="9" name="圖片 8">
            <a:extLst>
              <a:ext uri="{FF2B5EF4-FFF2-40B4-BE49-F238E27FC236}">
                <a16:creationId xmlns:a16="http://schemas.microsoft.com/office/drawing/2014/main" xmlns="" id="{DF83DFFB-3EC6-4538-A236-74ED9438E5E6}"/>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837473B0-CC2E-450A-ABE3-18F120FF3D39}">
                <a1611:picAttrSrcUrl xmlns:a1611="http://schemas.microsoft.com/office/drawing/2016/11/main" xmlns="" r:id="rId8"/>
              </a:ext>
            </a:extLst>
          </a:blip>
          <a:stretch>
            <a:fillRect/>
          </a:stretch>
        </p:blipFill>
        <p:spPr>
          <a:xfrm>
            <a:off x="4903534" y="5717529"/>
            <a:ext cx="3220163" cy="1140471"/>
          </a:xfrm>
          <a:prstGeom prst="rect">
            <a:avLst/>
          </a:prstGeom>
        </p:spPr>
      </p:pic>
      <p:sp>
        <p:nvSpPr>
          <p:cNvPr id="10" name="文字方塊 9">
            <a:extLst>
              <a:ext uri="{FF2B5EF4-FFF2-40B4-BE49-F238E27FC236}">
                <a16:creationId xmlns:a16="http://schemas.microsoft.com/office/drawing/2014/main" xmlns="" id="{02025303-7F4B-4E2E-A1D3-3E2C0209A7AA}"/>
              </a:ext>
            </a:extLst>
          </p:cNvPr>
          <p:cNvSpPr txBox="1"/>
          <p:nvPr/>
        </p:nvSpPr>
        <p:spPr>
          <a:xfrm>
            <a:off x="5809125" y="5470121"/>
            <a:ext cx="3334875" cy="369332"/>
          </a:xfrm>
          <a:prstGeom prst="rect">
            <a:avLst/>
          </a:prstGeom>
          <a:solidFill>
            <a:schemeClr val="tx1"/>
          </a:solidFill>
        </p:spPr>
        <p:txBody>
          <a:bodyPr wrap="square" rtlCol="0">
            <a:spAutoFit/>
          </a:bodyPr>
          <a:lstStyle/>
          <a:p>
            <a:pPr algn="r"/>
            <a:r>
              <a:rPr lang="zh-TW" altLang="en-US" dirty="0">
                <a:solidFill>
                  <a:schemeClr val="bg1"/>
                </a:solidFill>
              </a:rPr>
              <a:t>取自特殊教育課程實施規範 </a:t>
            </a:r>
            <a:r>
              <a:rPr lang="en-US" altLang="zh-TW" dirty="0">
                <a:solidFill>
                  <a:schemeClr val="bg1"/>
                </a:solidFill>
              </a:rPr>
              <a:t>p. 2</a:t>
            </a:r>
            <a:endParaRPr lang="zh-TW" altLang="en-US" dirty="0">
              <a:solidFill>
                <a:schemeClr val="bg1"/>
              </a:solidFill>
            </a:endParaRPr>
          </a:p>
        </p:txBody>
      </p:sp>
    </p:spTree>
    <p:extLst>
      <p:ext uri="{BB962C8B-B14F-4D97-AF65-F5344CB8AC3E}">
        <p14:creationId xmlns:p14="http://schemas.microsoft.com/office/powerpoint/2010/main" val="1183917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p:cNvGraphicFramePr>
          <p:nvPr>
            <p:extLst>
              <p:ext uri="{D42A27DB-BD31-4B8C-83A1-F6EECF244321}">
                <p14:modId xmlns:p14="http://schemas.microsoft.com/office/powerpoint/2010/main" val="1774269071"/>
              </p:ext>
            </p:extLst>
          </p:nvPr>
        </p:nvGraphicFramePr>
        <p:xfrm>
          <a:off x="-2074151" y="1083532"/>
          <a:ext cx="13292301" cy="545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p:txBody>
          <a:bodyPr/>
          <a:lstStyle/>
          <a:p>
            <a:r>
              <a:rPr lang="zh-TW" altLang="en-US" dirty="0"/>
              <a:t>課程調整向度</a:t>
            </a:r>
          </a:p>
        </p:txBody>
      </p:sp>
    </p:spTree>
    <p:extLst>
      <p:ext uri="{BB962C8B-B14F-4D97-AF65-F5344CB8AC3E}">
        <p14:creationId xmlns:p14="http://schemas.microsoft.com/office/powerpoint/2010/main" val="1269824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45">
            <a:extLst>
              <a:ext uri="{FF2B5EF4-FFF2-40B4-BE49-F238E27FC236}">
                <a16:creationId xmlns:a16="http://schemas.microsoft.com/office/drawing/2014/main" xmlns="" id="{CFDB03F1-D9C1-4948-8D42-19CEBBF4BDCC}"/>
              </a:ext>
            </a:extLst>
          </p:cNvPr>
          <p:cNvSpPr>
            <a:spLocks noEditPoints="1"/>
          </p:cNvSpPr>
          <p:nvPr/>
        </p:nvSpPr>
        <p:spPr bwMode="auto">
          <a:xfrm>
            <a:off x="4398317" y="2922988"/>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a:extLst>
              <a:ext uri="{FF2B5EF4-FFF2-40B4-BE49-F238E27FC236}">
                <a16:creationId xmlns:a16="http://schemas.microsoft.com/office/drawing/2014/main" xmlns="" id="{D937BFAA-1CC3-472E-BDE2-73CDFF31F750}"/>
              </a:ext>
            </a:extLst>
          </p:cNvPr>
          <p:cNvSpPr txBox="1">
            <a:spLocks/>
          </p:cNvSpPr>
          <p:nvPr/>
        </p:nvSpPr>
        <p:spPr>
          <a:xfrm>
            <a:off x="3102173" y="270694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zh-TW" sz="2200" dirty="0">
                <a:solidFill>
                  <a:srgbClr val="0066FF"/>
                </a:solidFill>
                <a:latin typeface="+mj-ea"/>
                <a:ea typeface="+mj-ea"/>
              </a:rPr>
              <a:t>簡化</a:t>
            </a:r>
            <a:endParaRPr lang="en-US" altLang="en-US" sz="2200" dirty="0">
              <a:solidFill>
                <a:srgbClr val="0066FF"/>
              </a:solidFill>
              <a:latin typeface="+mj-ea"/>
              <a:ea typeface="+mj-ea"/>
            </a:endParaRPr>
          </a:p>
        </p:txBody>
      </p:sp>
      <p:sp>
        <p:nvSpPr>
          <p:cNvPr id="28" name="Text Placeholder 3">
            <a:extLst>
              <a:ext uri="{FF2B5EF4-FFF2-40B4-BE49-F238E27FC236}">
                <a16:creationId xmlns:a16="http://schemas.microsoft.com/office/drawing/2014/main" xmlns="" id="{D937BFAA-1CC3-472E-BDE2-73CDFF31F750}"/>
              </a:ext>
            </a:extLst>
          </p:cNvPr>
          <p:cNvSpPr txBox="1">
            <a:spLocks/>
          </p:cNvSpPr>
          <p:nvPr/>
        </p:nvSpPr>
        <p:spPr>
          <a:xfrm>
            <a:off x="2454101" y="3246876"/>
            <a:ext cx="1728192"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zh-TW" sz="2200" dirty="0">
                <a:solidFill>
                  <a:srgbClr val="0066FF"/>
                </a:solidFill>
                <a:latin typeface="+mj-ea"/>
                <a:ea typeface="+mj-ea"/>
              </a:rPr>
              <a:t>加深</a:t>
            </a:r>
            <a:endParaRPr lang="en-US" altLang="en-US" sz="2200" dirty="0">
              <a:solidFill>
                <a:srgbClr val="0066FF"/>
              </a:solidFill>
              <a:latin typeface="+mj-ea"/>
              <a:ea typeface="+mj-ea"/>
            </a:endParaRPr>
          </a:p>
        </p:txBody>
      </p:sp>
      <p:sp>
        <p:nvSpPr>
          <p:cNvPr id="32" name="Text Placeholder 3">
            <a:extLst>
              <a:ext uri="{FF2B5EF4-FFF2-40B4-BE49-F238E27FC236}">
                <a16:creationId xmlns:a16="http://schemas.microsoft.com/office/drawing/2014/main" xmlns="" id="{D937BFAA-1CC3-472E-BDE2-73CDFF31F750}"/>
              </a:ext>
            </a:extLst>
          </p:cNvPr>
          <p:cNvSpPr txBox="1">
            <a:spLocks/>
          </p:cNvSpPr>
          <p:nvPr/>
        </p:nvSpPr>
        <p:spPr>
          <a:xfrm>
            <a:off x="972512" y="1916013"/>
            <a:ext cx="7487920" cy="430887"/>
          </a:xfrm>
          <a:prstGeom prst="rect">
            <a:avLst/>
          </a:prstGeom>
          <a:solidFill>
            <a:srgbClr val="FFD757"/>
          </a:solidFill>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TW" altLang="en-US" sz="2800" dirty="0">
                <a:latin typeface="+mj-ea"/>
                <a:ea typeface="+mj-ea"/>
              </a:rPr>
              <a:t>各領域</a:t>
            </a:r>
            <a:r>
              <a:rPr lang="en-US" altLang="zh-TW" sz="2800" dirty="0">
                <a:latin typeface="+mj-ea"/>
                <a:ea typeface="+mj-ea"/>
              </a:rPr>
              <a:t>/</a:t>
            </a:r>
            <a:r>
              <a:rPr lang="zh-TW" altLang="en-US" sz="2800" dirty="0">
                <a:latin typeface="+mj-ea"/>
                <a:ea typeface="+mj-ea"/>
              </a:rPr>
              <a:t>科目的</a:t>
            </a:r>
            <a:r>
              <a:rPr lang="zh-TW" altLang="en-US" sz="2800" b="1" dirty="0">
                <a:solidFill>
                  <a:srgbClr val="FF0000"/>
                </a:solidFill>
                <a:latin typeface="+mj-ea"/>
                <a:ea typeface="+mj-ea"/>
              </a:rPr>
              <a:t>學習重點</a:t>
            </a:r>
            <a:r>
              <a:rPr lang="en-US" altLang="zh-TW" sz="2400" dirty="0">
                <a:solidFill>
                  <a:schemeClr val="tx1"/>
                </a:solidFill>
                <a:latin typeface="+mj-ea"/>
                <a:ea typeface="+mj-ea"/>
              </a:rPr>
              <a:t>(</a:t>
            </a:r>
            <a:r>
              <a:rPr lang="zh-TW" altLang="en-US" sz="2400" dirty="0">
                <a:solidFill>
                  <a:schemeClr val="tx1"/>
                </a:solidFill>
                <a:latin typeface="+mj-ea"/>
                <a:ea typeface="+mj-ea"/>
              </a:rPr>
              <a:t>含</a:t>
            </a:r>
            <a:r>
              <a:rPr lang="zh-TW" altLang="en-US" sz="2400" b="1" dirty="0">
                <a:solidFill>
                  <a:srgbClr val="FF0000"/>
                </a:solidFill>
                <a:latin typeface="+mj-ea"/>
                <a:ea typeface="+mj-ea"/>
              </a:rPr>
              <a:t>學習表現</a:t>
            </a:r>
            <a:r>
              <a:rPr lang="zh-TW" altLang="en-US" sz="2400" dirty="0">
                <a:solidFill>
                  <a:schemeClr val="tx1"/>
                </a:solidFill>
                <a:latin typeface="+mj-ea"/>
                <a:ea typeface="+mj-ea"/>
              </a:rPr>
              <a:t>與</a:t>
            </a:r>
            <a:r>
              <a:rPr lang="zh-TW" altLang="en-US" sz="2400" b="1" dirty="0">
                <a:solidFill>
                  <a:srgbClr val="FF0000"/>
                </a:solidFill>
                <a:latin typeface="+mj-ea"/>
                <a:ea typeface="+mj-ea"/>
              </a:rPr>
              <a:t>學習內容</a:t>
            </a:r>
            <a:r>
              <a:rPr lang="en-US" altLang="zh-TW" sz="2400" dirty="0">
                <a:solidFill>
                  <a:schemeClr val="tx1"/>
                </a:solidFill>
                <a:latin typeface="+mj-ea"/>
                <a:ea typeface="+mj-ea"/>
              </a:rPr>
              <a:t>)</a:t>
            </a:r>
            <a:endParaRPr lang="en-US" altLang="zh-TW" sz="2800" dirty="0">
              <a:latin typeface="+mj-ea"/>
              <a:ea typeface="+mj-ea"/>
            </a:endParaRPr>
          </a:p>
        </p:txBody>
      </p:sp>
      <p:sp>
        <p:nvSpPr>
          <p:cNvPr id="33" name="矩形 32"/>
          <p:cNvSpPr/>
          <p:nvPr/>
        </p:nvSpPr>
        <p:spPr>
          <a:xfrm>
            <a:off x="683568" y="1842845"/>
            <a:ext cx="8064896" cy="504056"/>
          </a:xfrm>
          <a:prstGeom prst="rect">
            <a:avLst/>
          </a:prstGeom>
          <a:noFill/>
          <a:ln w="57150">
            <a:solidFill>
              <a:srgbClr val="33CCFF"/>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向下箭號 29"/>
          <p:cNvSpPr/>
          <p:nvPr/>
        </p:nvSpPr>
        <p:spPr>
          <a:xfrm>
            <a:off x="3706256" y="2641506"/>
            <a:ext cx="720080" cy="2723156"/>
          </a:xfrm>
          <a:prstGeom prst="downArrow">
            <a:avLst>
              <a:gd name="adj1" fmla="val 41754"/>
              <a:gd name="adj2" fmla="val 32112"/>
            </a:avLst>
          </a:prstGeom>
          <a:solidFill>
            <a:schemeClr val="bg1"/>
          </a:solidFill>
          <a:ln w="76200">
            <a:solidFill>
              <a:srgbClr val="33CCFF"/>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dirty="0"/>
              <a:t>調整方式</a:t>
            </a:r>
          </a:p>
        </p:txBody>
      </p:sp>
      <p:sp>
        <p:nvSpPr>
          <p:cNvPr id="34" name="Freeform 45">
            <a:extLst>
              <a:ext uri="{FF2B5EF4-FFF2-40B4-BE49-F238E27FC236}">
                <a16:creationId xmlns:a16="http://schemas.microsoft.com/office/drawing/2014/main" xmlns="" id="{CFDB03F1-D9C1-4948-8D42-19CEBBF4BDCC}"/>
              </a:ext>
            </a:extLst>
          </p:cNvPr>
          <p:cNvSpPr>
            <a:spLocks noEditPoints="1"/>
          </p:cNvSpPr>
          <p:nvPr/>
        </p:nvSpPr>
        <p:spPr bwMode="auto">
          <a:xfrm>
            <a:off x="4398317" y="3355036"/>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5">
            <a:extLst>
              <a:ext uri="{FF2B5EF4-FFF2-40B4-BE49-F238E27FC236}">
                <a16:creationId xmlns:a16="http://schemas.microsoft.com/office/drawing/2014/main" xmlns="" id="{CFDB03F1-D9C1-4948-8D42-19CEBBF4BDCC}"/>
              </a:ext>
            </a:extLst>
          </p:cNvPr>
          <p:cNvSpPr>
            <a:spLocks noEditPoints="1"/>
          </p:cNvSpPr>
          <p:nvPr/>
        </p:nvSpPr>
        <p:spPr bwMode="auto">
          <a:xfrm>
            <a:off x="4398317" y="3787084"/>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5">
            <a:extLst>
              <a:ext uri="{FF2B5EF4-FFF2-40B4-BE49-F238E27FC236}">
                <a16:creationId xmlns:a16="http://schemas.microsoft.com/office/drawing/2014/main" xmlns="" id="{CFDB03F1-D9C1-4948-8D42-19CEBBF4BDCC}"/>
              </a:ext>
            </a:extLst>
          </p:cNvPr>
          <p:cNvSpPr>
            <a:spLocks noEditPoints="1"/>
          </p:cNvSpPr>
          <p:nvPr/>
        </p:nvSpPr>
        <p:spPr bwMode="auto">
          <a:xfrm>
            <a:off x="4398317" y="421913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a:extLst>
              <a:ext uri="{FF2B5EF4-FFF2-40B4-BE49-F238E27FC236}">
                <a16:creationId xmlns:a16="http://schemas.microsoft.com/office/drawing/2014/main" xmlns="" id="{CFDB03F1-D9C1-4948-8D42-19CEBBF4BDCC}"/>
              </a:ext>
            </a:extLst>
          </p:cNvPr>
          <p:cNvSpPr>
            <a:spLocks noEditPoints="1"/>
          </p:cNvSpPr>
          <p:nvPr/>
        </p:nvSpPr>
        <p:spPr bwMode="auto">
          <a:xfrm>
            <a:off x="4398317" y="4651180"/>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a:extLst>
              <a:ext uri="{FF2B5EF4-FFF2-40B4-BE49-F238E27FC236}">
                <a16:creationId xmlns:a16="http://schemas.microsoft.com/office/drawing/2014/main" xmlns="" id="{CFDB03F1-D9C1-4948-8D42-19CEBBF4BDCC}"/>
              </a:ext>
            </a:extLst>
          </p:cNvPr>
          <p:cNvSpPr>
            <a:spLocks noEditPoints="1"/>
          </p:cNvSpPr>
          <p:nvPr/>
        </p:nvSpPr>
        <p:spPr bwMode="auto">
          <a:xfrm>
            <a:off x="3606229" y="339089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a:extLst>
              <a:ext uri="{FF2B5EF4-FFF2-40B4-BE49-F238E27FC236}">
                <a16:creationId xmlns:a16="http://schemas.microsoft.com/office/drawing/2014/main" xmlns="" id="{CFDB03F1-D9C1-4948-8D42-19CEBBF4BDCC}"/>
              </a:ext>
            </a:extLst>
          </p:cNvPr>
          <p:cNvSpPr>
            <a:spLocks noEditPoints="1"/>
          </p:cNvSpPr>
          <p:nvPr/>
        </p:nvSpPr>
        <p:spPr bwMode="auto">
          <a:xfrm>
            <a:off x="3606229" y="389497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5">
            <a:extLst>
              <a:ext uri="{FF2B5EF4-FFF2-40B4-BE49-F238E27FC236}">
                <a16:creationId xmlns:a16="http://schemas.microsoft.com/office/drawing/2014/main" xmlns="" id="{CFDB03F1-D9C1-4948-8D42-19CEBBF4BDCC}"/>
              </a:ext>
            </a:extLst>
          </p:cNvPr>
          <p:cNvSpPr>
            <a:spLocks noEditPoints="1"/>
          </p:cNvSpPr>
          <p:nvPr/>
        </p:nvSpPr>
        <p:spPr bwMode="auto">
          <a:xfrm>
            <a:off x="3606229" y="4399028"/>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a:extLst>
              <a:ext uri="{FF2B5EF4-FFF2-40B4-BE49-F238E27FC236}">
                <a16:creationId xmlns:a16="http://schemas.microsoft.com/office/drawing/2014/main" xmlns="" id="{D937BFAA-1CC3-472E-BDE2-73CDFF31F750}"/>
              </a:ext>
            </a:extLst>
          </p:cNvPr>
          <p:cNvSpPr txBox="1">
            <a:spLocks/>
          </p:cNvSpPr>
          <p:nvPr/>
        </p:nvSpPr>
        <p:spPr>
          <a:xfrm>
            <a:off x="3102173" y="3138988"/>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減量</a:t>
            </a:r>
            <a:endParaRPr lang="en-US" altLang="en-US" sz="2200" dirty="0">
              <a:solidFill>
                <a:srgbClr val="0066FF"/>
              </a:solidFill>
              <a:latin typeface="+mj-ea"/>
              <a:ea typeface="+mj-ea"/>
            </a:endParaRPr>
          </a:p>
        </p:txBody>
      </p:sp>
      <p:sp>
        <p:nvSpPr>
          <p:cNvPr id="42" name="Text Placeholder 3">
            <a:extLst>
              <a:ext uri="{FF2B5EF4-FFF2-40B4-BE49-F238E27FC236}">
                <a16:creationId xmlns:a16="http://schemas.microsoft.com/office/drawing/2014/main" xmlns="" id="{D937BFAA-1CC3-472E-BDE2-73CDFF31F750}"/>
              </a:ext>
            </a:extLst>
          </p:cNvPr>
          <p:cNvSpPr txBox="1">
            <a:spLocks/>
          </p:cNvSpPr>
          <p:nvPr/>
        </p:nvSpPr>
        <p:spPr>
          <a:xfrm>
            <a:off x="3138165" y="356292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分解</a:t>
            </a:r>
            <a:endParaRPr lang="en-US" altLang="en-US" sz="2200" dirty="0">
              <a:solidFill>
                <a:srgbClr val="0066FF"/>
              </a:solidFill>
              <a:latin typeface="+mj-ea"/>
              <a:ea typeface="+mj-ea"/>
            </a:endParaRPr>
          </a:p>
        </p:txBody>
      </p:sp>
      <p:sp>
        <p:nvSpPr>
          <p:cNvPr id="43" name="Text Placeholder 3">
            <a:extLst>
              <a:ext uri="{FF2B5EF4-FFF2-40B4-BE49-F238E27FC236}">
                <a16:creationId xmlns:a16="http://schemas.microsoft.com/office/drawing/2014/main" xmlns="" id="{D937BFAA-1CC3-472E-BDE2-73CDFF31F750}"/>
              </a:ext>
            </a:extLst>
          </p:cNvPr>
          <p:cNvSpPr txBox="1">
            <a:spLocks/>
          </p:cNvSpPr>
          <p:nvPr/>
        </p:nvSpPr>
        <p:spPr>
          <a:xfrm>
            <a:off x="3102173" y="3986804"/>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替代</a:t>
            </a:r>
            <a:endParaRPr lang="en-US" altLang="en-US" sz="2200" dirty="0">
              <a:solidFill>
                <a:srgbClr val="0066FF"/>
              </a:solidFill>
              <a:latin typeface="+mj-ea"/>
              <a:ea typeface="+mj-ea"/>
            </a:endParaRPr>
          </a:p>
        </p:txBody>
      </p:sp>
      <p:sp>
        <p:nvSpPr>
          <p:cNvPr id="44" name="Text Placeholder 3">
            <a:extLst>
              <a:ext uri="{FF2B5EF4-FFF2-40B4-BE49-F238E27FC236}">
                <a16:creationId xmlns:a16="http://schemas.microsoft.com/office/drawing/2014/main" xmlns="" id="{D937BFAA-1CC3-472E-BDE2-73CDFF31F750}"/>
              </a:ext>
            </a:extLst>
          </p:cNvPr>
          <p:cNvSpPr txBox="1">
            <a:spLocks/>
          </p:cNvSpPr>
          <p:nvPr/>
        </p:nvSpPr>
        <p:spPr>
          <a:xfrm>
            <a:off x="3102173" y="4418852"/>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重整</a:t>
            </a:r>
            <a:endParaRPr lang="en-US" altLang="en-US" sz="2200" dirty="0">
              <a:solidFill>
                <a:srgbClr val="0066FF"/>
              </a:solidFill>
              <a:latin typeface="+mj-ea"/>
              <a:ea typeface="+mj-ea"/>
            </a:endParaRPr>
          </a:p>
        </p:txBody>
      </p:sp>
      <p:sp>
        <p:nvSpPr>
          <p:cNvPr id="45" name="Text Placeholder 3">
            <a:extLst>
              <a:ext uri="{FF2B5EF4-FFF2-40B4-BE49-F238E27FC236}">
                <a16:creationId xmlns:a16="http://schemas.microsoft.com/office/drawing/2014/main" xmlns="" id="{D937BFAA-1CC3-472E-BDE2-73CDFF31F750}"/>
              </a:ext>
            </a:extLst>
          </p:cNvPr>
          <p:cNvSpPr txBox="1">
            <a:spLocks/>
          </p:cNvSpPr>
          <p:nvPr/>
        </p:nvSpPr>
        <p:spPr>
          <a:xfrm>
            <a:off x="1517997" y="3678924"/>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加廣</a:t>
            </a:r>
            <a:endParaRPr lang="en-US" altLang="en-US" sz="2200" dirty="0">
              <a:solidFill>
                <a:srgbClr val="0066FF"/>
              </a:solidFill>
              <a:latin typeface="+mj-ea"/>
              <a:ea typeface="+mj-ea"/>
            </a:endParaRPr>
          </a:p>
        </p:txBody>
      </p:sp>
      <p:sp>
        <p:nvSpPr>
          <p:cNvPr id="46" name="Text Placeholder 3">
            <a:extLst>
              <a:ext uri="{FF2B5EF4-FFF2-40B4-BE49-F238E27FC236}">
                <a16:creationId xmlns:a16="http://schemas.microsoft.com/office/drawing/2014/main" xmlns="" id="{D937BFAA-1CC3-472E-BDE2-73CDFF31F750}"/>
              </a:ext>
            </a:extLst>
          </p:cNvPr>
          <p:cNvSpPr txBox="1">
            <a:spLocks/>
          </p:cNvSpPr>
          <p:nvPr/>
        </p:nvSpPr>
        <p:spPr>
          <a:xfrm>
            <a:off x="1517997" y="418298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濃縮</a:t>
            </a:r>
            <a:endParaRPr lang="en-US" altLang="en-US" sz="2200" dirty="0">
              <a:solidFill>
                <a:srgbClr val="0066FF"/>
              </a:solidFill>
              <a:latin typeface="+mj-ea"/>
              <a:ea typeface="+mj-ea"/>
            </a:endParaRPr>
          </a:p>
        </p:txBody>
      </p:sp>
      <p:sp>
        <p:nvSpPr>
          <p:cNvPr id="51" name="矩形 50"/>
          <p:cNvSpPr/>
          <p:nvPr/>
        </p:nvSpPr>
        <p:spPr>
          <a:xfrm>
            <a:off x="5496573" y="3355036"/>
            <a:ext cx="2628000" cy="1200329"/>
          </a:xfrm>
          <a:prstGeom prst="rect">
            <a:avLst/>
          </a:prstGeom>
        </p:spPr>
        <p:txBody>
          <a:bodyPr wrap="square">
            <a:spAutoFit/>
          </a:bodyPr>
          <a:lstStyle/>
          <a:p>
            <a:r>
              <a:rPr lang="zh-TW" altLang="en-US" sz="2400" dirty="0">
                <a:latin typeface="+mj-ea"/>
                <a:ea typeface="+mj-ea"/>
              </a:rPr>
              <a:t>調整各領域</a:t>
            </a:r>
            <a:r>
              <a:rPr lang="en-US" altLang="zh-TW" sz="2400" dirty="0">
                <a:latin typeface="+mj-ea"/>
                <a:ea typeface="+mj-ea"/>
              </a:rPr>
              <a:t>/</a:t>
            </a:r>
            <a:r>
              <a:rPr lang="zh-TW" altLang="en-US" sz="2400" dirty="0">
                <a:latin typeface="+mj-ea"/>
                <a:ea typeface="+mj-ea"/>
              </a:rPr>
              <a:t>科目的</a:t>
            </a:r>
            <a:r>
              <a:rPr lang="zh-TW" altLang="en-US" sz="2400" b="1" dirty="0">
                <a:solidFill>
                  <a:srgbClr val="FF0000"/>
                </a:solidFill>
                <a:latin typeface="+mj-ea"/>
                <a:ea typeface="+mj-ea"/>
              </a:rPr>
              <a:t>節數</a:t>
            </a:r>
            <a:r>
              <a:rPr lang="en-US" altLang="zh-TW" sz="2400" b="1" dirty="0">
                <a:solidFill>
                  <a:srgbClr val="FF0000"/>
                </a:solidFill>
                <a:latin typeface="+mj-ea"/>
                <a:ea typeface="+mj-ea"/>
              </a:rPr>
              <a:t>/</a:t>
            </a:r>
            <a:r>
              <a:rPr lang="zh-TW" altLang="en-US" sz="2400" b="1" dirty="0">
                <a:solidFill>
                  <a:srgbClr val="FF0000"/>
                </a:solidFill>
                <a:latin typeface="+mj-ea"/>
                <a:ea typeface="+mj-ea"/>
              </a:rPr>
              <a:t>學分數</a:t>
            </a:r>
            <a:r>
              <a:rPr lang="zh-TW" altLang="en-US" sz="2400" dirty="0">
                <a:latin typeface="+mj-ea"/>
                <a:ea typeface="+mj-ea"/>
              </a:rPr>
              <a:t>，與</a:t>
            </a:r>
            <a:r>
              <a:rPr lang="zh-TW" altLang="en-US" sz="2400" b="1" dirty="0">
                <a:solidFill>
                  <a:srgbClr val="FF0000"/>
                </a:solidFill>
                <a:latin typeface="+mj-ea"/>
                <a:ea typeface="+mj-ea"/>
              </a:rPr>
              <a:t>學習內容</a:t>
            </a:r>
            <a:endParaRPr lang="zh-TW" altLang="en-US" sz="2400" dirty="0">
              <a:solidFill>
                <a:srgbClr val="FF0000"/>
              </a:solidFill>
              <a:latin typeface="+mj-ea"/>
              <a:ea typeface="+mj-ea"/>
            </a:endParaRPr>
          </a:p>
        </p:txBody>
      </p:sp>
      <p:sp>
        <p:nvSpPr>
          <p:cNvPr id="59" name="圓角矩形 58"/>
          <p:cNvSpPr/>
          <p:nvPr/>
        </p:nvSpPr>
        <p:spPr>
          <a:xfrm>
            <a:off x="5310716" y="2527044"/>
            <a:ext cx="2298490" cy="511584"/>
          </a:xfrm>
          <a:prstGeom prst="roundRect">
            <a:avLst>
              <a:gd name="adj" fmla="val 7126"/>
            </a:avLst>
          </a:prstGeom>
          <a:noFill/>
          <a:ln w="38100">
            <a:solidFill>
              <a:srgbClr val="00B050"/>
            </a:solidFill>
            <a:prstDash val="sysDot"/>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marL="1436688" indent="-1436688" algn="ctr" defTabSz="1160463"/>
            <a:r>
              <a:rPr lang="zh-TW" altLang="en-US" sz="2400" b="1" dirty="0">
                <a:solidFill>
                  <a:srgbClr val="00B050"/>
                </a:solidFill>
                <a:latin typeface="+mj-ea"/>
              </a:rPr>
              <a:t>學習功能缺損</a:t>
            </a:r>
            <a:endParaRPr lang="en-US" altLang="zh-TW" sz="2400" b="1" dirty="0">
              <a:solidFill>
                <a:srgbClr val="00B050"/>
              </a:solidFill>
              <a:latin typeface="+mj-ea"/>
            </a:endParaRPr>
          </a:p>
        </p:txBody>
      </p:sp>
      <p:sp>
        <p:nvSpPr>
          <p:cNvPr id="60" name="圓角矩形 59"/>
          <p:cNvSpPr/>
          <p:nvPr/>
        </p:nvSpPr>
        <p:spPr>
          <a:xfrm>
            <a:off x="649400" y="2541596"/>
            <a:ext cx="2880320" cy="540184"/>
          </a:xfrm>
          <a:prstGeom prst="roundRect">
            <a:avLst>
              <a:gd name="adj" fmla="val 28116"/>
            </a:avLst>
          </a:prstGeom>
          <a:noFill/>
          <a:ln w="38100">
            <a:solidFill>
              <a:srgbClr val="00B050"/>
            </a:solidFill>
            <a:prstDash val="sysDot"/>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b="1" dirty="0">
                <a:solidFill>
                  <a:srgbClr val="00B050"/>
                </a:solidFill>
                <a:latin typeface="+mj-ea"/>
              </a:rPr>
              <a:t>學習功能優異</a:t>
            </a:r>
            <a:endParaRPr lang="en-US" altLang="zh-TW" sz="2400" b="1" dirty="0">
              <a:solidFill>
                <a:srgbClr val="00B050"/>
              </a:solidFill>
              <a:latin typeface="+mj-ea"/>
            </a:endParaRPr>
          </a:p>
        </p:txBody>
      </p:sp>
      <p:sp>
        <p:nvSpPr>
          <p:cNvPr id="61" name="框架 60"/>
          <p:cNvSpPr/>
          <p:nvPr/>
        </p:nvSpPr>
        <p:spPr>
          <a:xfrm>
            <a:off x="5496573" y="5274784"/>
            <a:ext cx="2939284" cy="652394"/>
          </a:xfrm>
          <a:prstGeom prst="frame">
            <a:avLst>
              <a:gd name="adj1" fmla="val 15973"/>
            </a:avLst>
          </a:prstGeom>
          <a:solidFill>
            <a:schemeClr val="accent2">
              <a:lumMod val="20000"/>
              <a:lumOff val="80000"/>
            </a:schemeClr>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tx1"/>
                </a:solidFill>
              </a:rPr>
              <a:t>特殊需求領域課程</a:t>
            </a:r>
          </a:p>
        </p:txBody>
      </p:sp>
      <p:sp>
        <p:nvSpPr>
          <p:cNvPr id="50" name="矩形 49"/>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xmlns="" id="{CA0AC9DB-D0FF-4E68-A590-10801BC926B6}"/>
              </a:ext>
            </a:extLst>
          </p:cNvPr>
          <p:cNvSpPr/>
          <p:nvPr/>
        </p:nvSpPr>
        <p:spPr>
          <a:xfrm>
            <a:off x="872506" y="180650"/>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3"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lvl="0" indent="-342900" algn="ctr">
              <a:lnSpc>
                <a:spcPct val="120000"/>
              </a:lnSpc>
              <a:spcBef>
                <a:spcPct val="20000"/>
              </a:spcBef>
              <a:defRPr/>
            </a:pPr>
            <a:r>
              <a:rPr lang="zh-TW" altLang="en-US" sz="3600" b="1" dirty="0">
                <a:solidFill>
                  <a:srgbClr val="30B1B3"/>
                </a:solidFill>
                <a:ea typeface="微軟正黑體"/>
              </a:rPr>
              <a:t>學習內容調整</a:t>
            </a:r>
            <a:r>
              <a:rPr lang="en-US" altLang="zh-TW" sz="1600" b="1" dirty="0">
                <a:solidFill>
                  <a:srgbClr val="30B1B3"/>
                </a:solidFill>
                <a:ea typeface="微軟正黑體"/>
              </a:rPr>
              <a:t>-</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
        <p:nvSpPr>
          <p:cNvPr id="54" name="矩形 53"/>
          <p:cNvSpPr/>
          <p:nvPr/>
        </p:nvSpPr>
        <p:spPr>
          <a:xfrm>
            <a:off x="599481" y="3322011"/>
            <a:ext cx="2628000" cy="1200329"/>
          </a:xfrm>
          <a:prstGeom prst="rect">
            <a:avLst/>
          </a:prstGeom>
        </p:spPr>
        <p:txBody>
          <a:bodyPr wrap="square">
            <a:spAutoFit/>
          </a:bodyPr>
          <a:lstStyle/>
          <a:p>
            <a:r>
              <a:rPr lang="zh-TW" altLang="en-US" sz="2400" dirty="0">
                <a:latin typeface="+mj-ea"/>
                <a:ea typeface="+mj-ea"/>
              </a:rPr>
              <a:t>調整各領域</a:t>
            </a:r>
            <a:r>
              <a:rPr lang="en-US" altLang="zh-TW" sz="2400" dirty="0">
                <a:latin typeface="+mj-ea"/>
                <a:ea typeface="+mj-ea"/>
              </a:rPr>
              <a:t>/</a:t>
            </a:r>
            <a:r>
              <a:rPr lang="zh-TW" altLang="en-US" sz="2400" dirty="0">
                <a:latin typeface="+mj-ea"/>
                <a:ea typeface="+mj-ea"/>
              </a:rPr>
              <a:t>科目的</a:t>
            </a:r>
            <a:r>
              <a:rPr lang="zh-TW" altLang="en-US" sz="2400" b="1" dirty="0">
                <a:solidFill>
                  <a:srgbClr val="FF0000"/>
                </a:solidFill>
                <a:latin typeface="+mj-ea"/>
                <a:ea typeface="+mj-ea"/>
              </a:rPr>
              <a:t>節數</a:t>
            </a:r>
            <a:r>
              <a:rPr lang="en-US" altLang="zh-TW" sz="2400" b="1" dirty="0">
                <a:solidFill>
                  <a:srgbClr val="FF0000"/>
                </a:solidFill>
                <a:latin typeface="+mj-ea"/>
                <a:ea typeface="+mj-ea"/>
              </a:rPr>
              <a:t>/</a:t>
            </a:r>
            <a:r>
              <a:rPr lang="zh-TW" altLang="en-US" sz="2400" b="1" dirty="0">
                <a:solidFill>
                  <a:srgbClr val="FF0000"/>
                </a:solidFill>
                <a:latin typeface="+mj-ea"/>
                <a:ea typeface="+mj-ea"/>
              </a:rPr>
              <a:t>學分數</a:t>
            </a:r>
            <a:r>
              <a:rPr lang="zh-TW" altLang="en-US" sz="2400" dirty="0">
                <a:latin typeface="+mj-ea"/>
                <a:ea typeface="+mj-ea"/>
              </a:rPr>
              <a:t>，與</a:t>
            </a:r>
            <a:r>
              <a:rPr lang="zh-TW" altLang="en-US" sz="2400" b="1" dirty="0">
                <a:solidFill>
                  <a:srgbClr val="FF0000"/>
                </a:solidFill>
                <a:latin typeface="+mj-ea"/>
                <a:ea typeface="+mj-ea"/>
              </a:rPr>
              <a:t>學習內容</a:t>
            </a:r>
            <a:endParaRPr lang="zh-TW" altLang="en-US" sz="2400" dirty="0">
              <a:solidFill>
                <a:srgbClr val="FF0000"/>
              </a:solidFill>
              <a:latin typeface="+mj-ea"/>
              <a:ea typeface="+mj-ea"/>
            </a:endParaRPr>
          </a:p>
        </p:txBody>
      </p:sp>
      <p:sp>
        <p:nvSpPr>
          <p:cNvPr id="55" name="框架 54"/>
          <p:cNvSpPr/>
          <p:nvPr/>
        </p:nvSpPr>
        <p:spPr>
          <a:xfrm>
            <a:off x="666945" y="5257220"/>
            <a:ext cx="2939284" cy="652394"/>
          </a:xfrm>
          <a:prstGeom prst="frame">
            <a:avLst>
              <a:gd name="adj1" fmla="val 15973"/>
            </a:avLst>
          </a:prstGeom>
          <a:solidFill>
            <a:schemeClr val="accent2">
              <a:lumMod val="20000"/>
              <a:lumOff val="80000"/>
            </a:schemeClr>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tx1"/>
                </a:solidFill>
              </a:rPr>
              <a:t>特殊需求領域課程</a:t>
            </a:r>
          </a:p>
        </p:txBody>
      </p:sp>
      <p:sp>
        <p:nvSpPr>
          <p:cNvPr id="3" name="十字形 2"/>
          <p:cNvSpPr/>
          <p:nvPr/>
        </p:nvSpPr>
        <p:spPr>
          <a:xfrm>
            <a:off x="6407676" y="4694368"/>
            <a:ext cx="402897" cy="344544"/>
          </a:xfrm>
          <a:prstGeom prst="plus">
            <a:avLst/>
          </a:prstGeom>
          <a:solidFill>
            <a:srgbClr val="FF0000"/>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7" name="十字形 56"/>
          <p:cNvSpPr/>
          <p:nvPr/>
        </p:nvSpPr>
        <p:spPr>
          <a:xfrm>
            <a:off x="1935138" y="4763319"/>
            <a:ext cx="402897" cy="344544"/>
          </a:xfrm>
          <a:prstGeom prst="plus">
            <a:avLst/>
          </a:prstGeom>
          <a:solidFill>
            <a:srgbClr val="FF0000"/>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85060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9" name="矩形 18">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24" name="矩形 23">
            <a:extLst>
              <a:ext uri="{FF2B5EF4-FFF2-40B4-BE49-F238E27FC236}">
                <a16:creationId xmlns:a16="http://schemas.microsoft.com/office/drawing/2014/main" xmlns="" id="{9FC75720-DC9C-468E-9FD2-5F1AAD4EED28}"/>
              </a:ext>
            </a:extLst>
          </p:cNvPr>
          <p:cNvSpPr/>
          <p:nvPr/>
        </p:nvSpPr>
        <p:spPr>
          <a:xfrm>
            <a:off x="900048" y="264959"/>
            <a:ext cx="8352928" cy="584775"/>
          </a:xfrm>
          <a:prstGeom prst="rect">
            <a:avLst/>
          </a:prstGeom>
        </p:spPr>
        <p:txBody>
          <a:bodyPr wrap="square">
            <a:spAutoFit/>
          </a:bodyPr>
          <a:lstStyle/>
          <a:p>
            <a:pPr>
              <a:defRPr/>
            </a:pPr>
            <a:r>
              <a:rPr lang="zh-TW" altLang="en-US" sz="3200" b="1" dirty="0">
                <a:solidFill>
                  <a:srgbClr val="005A58"/>
                </a:solidFill>
                <a:latin typeface="+mj-lt"/>
                <a:ea typeface="+mj-ea"/>
                <a:cs typeface="+mj-cs"/>
              </a:rPr>
              <a:t>調整原則</a:t>
            </a:r>
            <a:endParaRPr lang="en-US" altLang="zh-TW" sz="3200" b="1" dirty="0">
              <a:solidFill>
                <a:srgbClr val="005A58"/>
              </a:solidFill>
              <a:latin typeface="+mj-lt"/>
              <a:ea typeface="+mj-ea"/>
              <a:cs typeface="+mj-cs"/>
            </a:endParaRPr>
          </a:p>
        </p:txBody>
      </p:sp>
      <p:grpSp>
        <p:nvGrpSpPr>
          <p:cNvPr id="4" name="群組 3"/>
          <p:cNvGrpSpPr/>
          <p:nvPr/>
        </p:nvGrpSpPr>
        <p:grpSpPr>
          <a:xfrm>
            <a:off x="1187624" y="1386002"/>
            <a:ext cx="6984777" cy="4312692"/>
            <a:chOff x="1187624" y="1924620"/>
            <a:chExt cx="6984777" cy="4312692"/>
          </a:xfrm>
        </p:grpSpPr>
        <p:sp>
          <p:nvSpPr>
            <p:cNvPr id="32" name="左-右雙向箭號 5">
              <a:extLst>
                <a:ext uri="{FF2B5EF4-FFF2-40B4-BE49-F238E27FC236}">
                  <a16:creationId xmlns:a16="http://schemas.microsoft.com/office/drawing/2014/main" xmlns="" id="{A187EE2E-769C-45E7-8246-598219F8BCF7}"/>
                </a:ext>
              </a:extLst>
            </p:cNvPr>
            <p:cNvSpPr/>
            <p:nvPr/>
          </p:nvSpPr>
          <p:spPr>
            <a:xfrm>
              <a:off x="1187624" y="3573017"/>
              <a:ext cx="6984777" cy="1224135"/>
            </a:xfrm>
            <a:prstGeom prst="leftRightArrow">
              <a:avLst>
                <a:gd name="adj1" fmla="val 50000"/>
                <a:gd name="adj2" fmla="val 39176"/>
              </a:avLst>
            </a:prstGeom>
            <a:gradFill flip="none" rotWithShape="1">
              <a:gsLst>
                <a:gs pos="3662">
                  <a:srgbClr val="ECECEC"/>
                </a:gs>
                <a:gs pos="31000">
                  <a:schemeClr val="accent5">
                    <a:lumMod val="89000"/>
                  </a:schemeClr>
                </a:gs>
                <a:gs pos="59000">
                  <a:schemeClr val="accent5">
                    <a:lumMod val="89000"/>
                  </a:schemeClr>
                </a:gs>
                <a:gs pos="86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p>
          </p:txBody>
        </p:sp>
        <p:grpSp>
          <p:nvGrpSpPr>
            <p:cNvPr id="3" name="群組 2"/>
            <p:cNvGrpSpPr/>
            <p:nvPr/>
          </p:nvGrpSpPr>
          <p:grpSpPr>
            <a:xfrm>
              <a:off x="1744642" y="5373216"/>
              <a:ext cx="3096344" cy="864096"/>
              <a:chOff x="1835696" y="4149080"/>
              <a:chExt cx="2520280" cy="864096"/>
            </a:xfrm>
          </p:grpSpPr>
          <p:sp>
            <p:nvSpPr>
              <p:cNvPr id="2" name="矩形 1"/>
              <p:cNvSpPr/>
              <p:nvPr/>
            </p:nvSpPr>
            <p:spPr bwMode="auto">
              <a:xfrm>
                <a:off x="1835696" y="4149176"/>
                <a:ext cx="216024" cy="864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 name="矩形 19"/>
              <p:cNvSpPr/>
              <p:nvPr/>
            </p:nvSpPr>
            <p:spPr bwMode="auto">
              <a:xfrm>
                <a:off x="2123728"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1" name="矩形 20"/>
              <p:cNvSpPr/>
              <p:nvPr/>
            </p:nvSpPr>
            <p:spPr bwMode="auto">
              <a:xfrm>
                <a:off x="241176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矩形 34"/>
              <p:cNvSpPr/>
              <p:nvPr/>
            </p:nvSpPr>
            <p:spPr bwMode="auto">
              <a:xfrm>
                <a:off x="2699792"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6" name="矩形 35"/>
              <p:cNvSpPr/>
              <p:nvPr/>
            </p:nvSpPr>
            <p:spPr bwMode="auto">
              <a:xfrm>
                <a:off x="2987824"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7" name="矩形 36"/>
              <p:cNvSpPr/>
              <p:nvPr/>
            </p:nvSpPr>
            <p:spPr bwMode="auto">
              <a:xfrm>
                <a:off x="3275856"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8" name="矩形 37"/>
              <p:cNvSpPr/>
              <p:nvPr/>
            </p:nvSpPr>
            <p:spPr bwMode="auto">
              <a:xfrm>
                <a:off x="3563888"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9" name="矩形 38"/>
              <p:cNvSpPr/>
              <p:nvPr/>
            </p:nvSpPr>
            <p:spPr bwMode="auto">
              <a:xfrm>
                <a:off x="385192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0" name="矩形 39"/>
              <p:cNvSpPr/>
              <p:nvPr/>
            </p:nvSpPr>
            <p:spPr bwMode="auto">
              <a:xfrm>
                <a:off x="4139952"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3" name="矩形 52"/>
              <p:cNvSpPr/>
              <p:nvPr/>
            </p:nvSpPr>
            <p:spPr bwMode="auto">
              <a:xfrm>
                <a:off x="2123728" y="4293096"/>
                <a:ext cx="216024" cy="720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4" name="矩形 53"/>
              <p:cNvSpPr/>
              <p:nvPr/>
            </p:nvSpPr>
            <p:spPr bwMode="auto">
              <a:xfrm>
                <a:off x="2411760" y="4401176"/>
                <a:ext cx="216024" cy="612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5" name="矩形 54"/>
              <p:cNvSpPr/>
              <p:nvPr/>
            </p:nvSpPr>
            <p:spPr bwMode="auto">
              <a:xfrm>
                <a:off x="2699792" y="4509176"/>
                <a:ext cx="216024" cy="504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6" name="矩形 55"/>
              <p:cNvSpPr/>
              <p:nvPr/>
            </p:nvSpPr>
            <p:spPr bwMode="auto">
              <a:xfrm>
                <a:off x="2987824" y="4617176"/>
                <a:ext cx="216024" cy="396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7" name="矩形 56"/>
              <p:cNvSpPr/>
              <p:nvPr/>
            </p:nvSpPr>
            <p:spPr bwMode="auto">
              <a:xfrm>
                <a:off x="3275856" y="4725176"/>
                <a:ext cx="216024" cy="288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8" name="矩形 57"/>
              <p:cNvSpPr/>
              <p:nvPr/>
            </p:nvSpPr>
            <p:spPr bwMode="auto">
              <a:xfrm>
                <a:off x="3563888" y="4833176"/>
                <a:ext cx="216024" cy="180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9" name="矩形 58"/>
              <p:cNvSpPr/>
              <p:nvPr/>
            </p:nvSpPr>
            <p:spPr bwMode="auto">
              <a:xfrm>
                <a:off x="3851920" y="4941176"/>
                <a:ext cx="216024" cy="72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grpSp>
        <p:cxnSp>
          <p:nvCxnSpPr>
            <p:cNvPr id="34" name="直線單箭頭接點 33">
              <a:extLst>
                <a:ext uri="{FF2B5EF4-FFF2-40B4-BE49-F238E27FC236}">
                  <a16:creationId xmlns:a16="http://schemas.microsoft.com/office/drawing/2014/main" xmlns="" id="{E1758BED-C042-4F90-ADF8-BB3A3C0E1C6A}"/>
                </a:ext>
              </a:extLst>
            </p:cNvPr>
            <p:cNvCxnSpPr>
              <a:cxnSpLocks/>
            </p:cNvCxnSpPr>
            <p:nvPr/>
          </p:nvCxnSpPr>
          <p:spPr>
            <a:xfrm flipH="1">
              <a:off x="1763960" y="4225448"/>
              <a:ext cx="2448000"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60" name="群組 59"/>
            <p:cNvGrpSpPr/>
            <p:nvPr/>
          </p:nvGrpSpPr>
          <p:grpSpPr>
            <a:xfrm flipH="1">
              <a:off x="4912994" y="5373216"/>
              <a:ext cx="2720816" cy="864096"/>
              <a:chOff x="1835696" y="4149080"/>
              <a:chExt cx="2232248" cy="864096"/>
            </a:xfrm>
          </p:grpSpPr>
          <p:sp>
            <p:nvSpPr>
              <p:cNvPr id="61" name="矩形 60"/>
              <p:cNvSpPr/>
              <p:nvPr/>
            </p:nvSpPr>
            <p:spPr bwMode="auto">
              <a:xfrm>
                <a:off x="1835696" y="4149176"/>
                <a:ext cx="216024" cy="864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2" name="矩形 61"/>
              <p:cNvSpPr/>
              <p:nvPr/>
            </p:nvSpPr>
            <p:spPr bwMode="auto">
              <a:xfrm>
                <a:off x="2123728"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3" name="矩形 62"/>
              <p:cNvSpPr/>
              <p:nvPr/>
            </p:nvSpPr>
            <p:spPr bwMode="auto">
              <a:xfrm>
                <a:off x="241176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4" name="矩形 63"/>
              <p:cNvSpPr/>
              <p:nvPr/>
            </p:nvSpPr>
            <p:spPr bwMode="auto">
              <a:xfrm>
                <a:off x="2699792"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5" name="矩形 64"/>
              <p:cNvSpPr/>
              <p:nvPr/>
            </p:nvSpPr>
            <p:spPr bwMode="auto">
              <a:xfrm>
                <a:off x="2987824"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6" name="矩形 65"/>
              <p:cNvSpPr/>
              <p:nvPr/>
            </p:nvSpPr>
            <p:spPr bwMode="auto">
              <a:xfrm>
                <a:off x="3275856"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7" name="矩形 66"/>
              <p:cNvSpPr/>
              <p:nvPr/>
            </p:nvSpPr>
            <p:spPr bwMode="auto">
              <a:xfrm>
                <a:off x="3563888"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8" name="矩形 67"/>
              <p:cNvSpPr/>
              <p:nvPr/>
            </p:nvSpPr>
            <p:spPr bwMode="auto">
              <a:xfrm>
                <a:off x="385192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0" name="矩形 69"/>
              <p:cNvSpPr/>
              <p:nvPr/>
            </p:nvSpPr>
            <p:spPr bwMode="auto">
              <a:xfrm>
                <a:off x="2123728" y="4293096"/>
                <a:ext cx="216024" cy="720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1" name="矩形 70"/>
              <p:cNvSpPr/>
              <p:nvPr/>
            </p:nvSpPr>
            <p:spPr bwMode="auto">
              <a:xfrm>
                <a:off x="2411760" y="4401176"/>
                <a:ext cx="216024" cy="612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2" name="矩形 71"/>
              <p:cNvSpPr/>
              <p:nvPr/>
            </p:nvSpPr>
            <p:spPr bwMode="auto">
              <a:xfrm>
                <a:off x="2699792" y="4509176"/>
                <a:ext cx="216024" cy="504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3" name="矩形 72"/>
              <p:cNvSpPr/>
              <p:nvPr/>
            </p:nvSpPr>
            <p:spPr bwMode="auto">
              <a:xfrm>
                <a:off x="2987824" y="4617176"/>
                <a:ext cx="216024" cy="396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4" name="矩形 73"/>
              <p:cNvSpPr/>
              <p:nvPr/>
            </p:nvSpPr>
            <p:spPr bwMode="auto">
              <a:xfrm>
                <a:off x="3275856" y="4725176"/>
                <a:ext cx="216024" cy="288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5" name="矩形 74"/>
              <p:cNvSpPr/>
              <p:nvPr/>
            </p:nvSpPr>
            <p:spPr bwMode="auto">
              <a:xfrm>
                <a:off x="3563888" y="4833176"/>
                <a:ext cx="216024" cy="180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6" name="矩形 75"/>
              <p:cNvSpPr/>
              <p:nvPr/>
            </p:nvSpPr>
            <p:spPr bwMode="auto">
              <a:xfrm>
                <a:off x="3851920" y="4941176"/>
                <a:ext cx="216024" cy="72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grpSp>
        <p:sp>
          <p:nvSpPr>
            <p:cNvPr id="31" name="矩形 30">
              <a:extLst>
                <a:ext uri="{FF2B5EF4-FFF2-40B4-BE49-F238E27FC236}">
                  <a16:creationId xmlns:a16="http://schemas.microsoft.com/office/drawing/2014/main" xmlns="" id="{C41F7098-0585-4EB7-BB6D-49B5EDCE8A3C}"/>
                </a:ext>
              </a:extLst>
            </p:cNvPr>
            <p:cNvSpPr/>
            <p:nvPr/>
          </p:nvSpPr>
          <p:spPr>
            <a:xfrm>
              <a:off x="2758329" y="1924620"/>
              <a:ext cx="3829894" cy="18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4000" dirty="0">
                <a:solidFill>
                  <a:srgbClr val="7030A0"/>
                </a:solidFill>
              </a:endParaRPr>
            </a:p>
            <a:p>
              <a:pPr algn="ctr"/>
              <a:r>
                <a:rPr lang="zh-TW" altLang="en-US" sz="4000" dirty="0">
                  <a:solidFill>
                    <a:srgbClr val="7030A0"/>
                  </a:solidFill>
                </a:rPr>
                <a:t>領域</a:t>
              </a:r>
              <a:r>
                <a:rPr lang="en-US" altLang="zh-TW" sz="4000" dirty="0">
                  <a:solidFill>
                    <a:srgbClr val="7030A0"/>
                  </a:solidFill>
                </a:rPr>
                <a:t>/</a:t>
              </a:r>
              <a:r>
                <a:rPr lang="zh-TW" altLang="en-US" sz="4000" dirty="0">
                  <a:solidFill>
                    <a:srgbClr val="7030A0"/>
                  </a:solidFill>
                </a:rPr>
                <a:t>科目</a:t>
              </a:r>
              <a:endParaRPr lang="en-US" altLang="zh-TW" sz="4000" dirty="0">
                <a:solidFill>
                  <a:srgbClr val="7030A0"/>
                </a:solidFill>
              </a:endParaRPr>
            </a:p>
            <a:p>
              <a:pPr algn="ctr"/>
              <a:r>
                <a:rPr lang="zh-TW" altLang="zh-TW" sz="2400" dirty="0">
                  <a:solidFill>
                    <a:schemeClr val="tx1"/>
                  </a:solidFill>
                </a:rPr>
                <a:t>學習功能與一般同年齡</a:t>
              </a:r>
              <a:endParaRPr lang="en-US" altLang="zh-TW" sz="2400" dirty="0">
                <a:solidFill>
                  <a:schemeClr val="tx1"/>
                </a:solidFill>
              </a:endParaRPr>
            </a:p>
            <a:p>
              <a:pPr algn="ctr"/>
              <a:r>
                <a:rPr lang="zh-TW" altLang="zh-TW" sz="2400" dirty="0">
                  <a:solidFill>
                    <a:schemeClr val="tx1"/>
                  </a:solidFill>
                </a:rPr>
                <a:t>或同年級學生</a:t>
              </a:r>
              <a:r>
                <a:rPr lang="zh-TW" altLang="en-US" sz="2400" dirty="0">
                  <a:solidFill>
                    <a:schemeClr val="tx1"/>
                  </a:solidFill>
                </a:rPr>
                <a:t>相較</a:t>
              </a:r>
              <a:endParaRPr lang="zh-TW" altLang="en-US" sz="4000" dirty="0">
                <a:solidFill>
                  <a:schemeClr val="tx1"/>
                </a:solidFill>
              </a:endParaRPr>
            </a:p>
          </p:txBody>
        </p:sp>
        <p:sp>
          <p:nvSpPr>
            <p:cNvPr id="27" name="矩形 26">
              <a:extLst>
                <a:ext uri="{FF2B5EF4-FFF2-40B4-BE49-F238E27FC236}">
                  <a16:creationId xmlns:a16="http://schemas.microsoft.com/office/drawing/2014/main" xmlns="" id="{E939C952-2FB9-4048-8902-8F15B7229331}"/>
                </a:ext>
              </a:extLst>
            </p:cNvPr>
            <p:cNvSpPr/>
            <p:nvPr/>
          </p:nvSpPr>
          <p:spPr>
            <a:xfrm>
              <a:off x="4067943" y="4005065"/>
              <a:ext cx="1261884" cy="523219"/>
            </a:xfrm>
            <a:prstGeom prst="rect">
              <a:avLst/>
            </a:prstGeom>
          </p:spPr>
          <p:txBody>
            <a:bodyPr wrap="none">
              <a:spAutoFit/>
            </a:bodyPr>
            <a:lstStyle/>
            <a:p>
              <a:r>
                <a:rPr lang="zh-TW" altLang="en-US" sz="2800" dirty="0">
                  <a:latin typeface="+mj-ea"/>
                  <a:ea typeface="+mj-ea"/>
                </a:rPr>
                <a:t>無缺損</a:t>
              </a:r>
            </a:p>
          </p:txBody>
        </p:sp>
        <p:sp>
          <p:nvSpPr>
            <p:cNvPr id="28" name="矩形 27">
              <a:extLst>
                <a:ext uri="{FF2B5EF4-FFF2-40B4-BE49-F238E27FC236}">
                  <a16:creationId xmlns:a16="http://schemas.microsoft.com/office/drawing/2014/main" xmlns="" id="{F5C98396-29F4-44EB-9B8B-98C02FDBE5CF}"/>
                </a:ext>
              </a:extLst>
            </p:cNvPr>
            <p:cNvSpPr/>
            <p:nvPr/>
          </p:nvSpPr>
          <p:spPr>
            <a:xfrm>
              <a:off x="5788004" y="3717032"/>
              <a:ext cx="1378851" cy="523219"/>
            </a:xfrm>
            <a:prstGeom prst="rect">
              <a:avLst/>
            </a:prstGeom>
          </p:spPr>
          <p:txBody>
            <a:bodyPr wrap="square">
              <a:spAutoFit/>
            </a:bodyPr>
            <a:lstStyle/>
            <a:p>
              <a:r>
                <a:rPr lang="zh-TW" altLang="en-US" sz="2800" dirty="0">
                  <a:solidFill>
                    <a:srgbClr val="FF0000"/>
                  </a:solidFill>
                  <a:latin typeface="+mj-ea"/>
                  <a:ea typeface="+mj-ea"/>
                </a:rPr>
                <a:t>優  異</a:t>
              </a:r>
            </a:p>
          </p:txBody>
        </p:sp>
        <p:sp>
          <p:nvSpPr>
            <p:cNvPr id="29" name="矩形 28">
              <a:extLst>
                <a:ext uri="{FF2B5EF4-FFF2-40B4-BE49-F238E27FC236}">
                  <a16:creationId xmlns:a16="http://schemas.microsoft.com/office/drawing/2014/main" xmlns="" id="{B038D46E-F114-432E-B689-66C0D2916BF3}"/>
                </a:ext>
              </a:extLst>
            </p:cNvPr>
            <p:cNvSpPr/>
            <p:nvPr/>
          </p:nvSpPr>
          <p:spPr>
            <a:xfrm>
              <a:off x="2267744" y="3717032"/>
              <a:ext cx="1378851" cy="523219"/>
            </a:xfrm>
            <a:prstGeom prst="rect">
              <a:avLst/>
            </a:prstGeom>
          </p:spPr>
          <p:txBody>
            <a:bodyPr wrap="square">
              <a:spAutoFit/>
            </a:bodyPr>
            <a:lstStyle/>
            <a:p>
              <a:r>
                <a:rPr lang="zh-TW" altLang="en-US" sz="2800" dirty="0">
                  <a:solidFill>
                    <a:srgbClr val="FF0000"/>
                  </a:solidFill>
                  <a:latin typeface="+mj-ea"/>
                  <a:ea typeface="+mj-ea"/>
                </a:rPr>
                <a:t>缺  損</a:t>
              </a:r>
            </a:p>
          </p:txBody>
        </p:sp>
        <p:cxnSp>
          <p:nvCxnSpPr>
            <p:cNvPr id="33" name="直線單箭頭接點 32">
              <a:extLst>
                <a:ext uri="{FF2B5EF4-FFF2-40B4-BE49-F238E27FC236}">
                  <a16:creationId xmlns:a16="http://schemas.microsoft.com/office/drawing/2014/main" xmlns="" id="{91CC9323-252F-490C-B481-4C6A8BBB1F75}"/>
                </a:ext>
              </a:extLst>
            </p:cNvPr>
            <p:cNvCxnSpPr/>
            <p:nvPr/>
          </p:nvCxnSpPr>
          <p:spPr>
            <a:xfrm>
              <a:off x="5292080" y="4221088"/>
              <a:ext cx="2412000" cy="900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 name="直線單箭頭接點 4"/>
            <p:cNvCxnSpPr/>
            <p:nvPr/>
          </p:nvCxnSpPr>
          <p:spPr>
            <a:xfrm flipH="1">
              <a:off x="1710108" y="5229200"/>
              <a:ext cx="5923702" cy="0"/>
            </a:xfrm>
            <a:prstGeom prst="straightConnector1">
              <a:avLst/>
            </a:prstGeom>
            <a:ln w="38100">
              <a:solidFill>
                <a:srgbClr val="30B1B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4067943" y="4839543"/>
              <a:ext cx="2797613" cy="461665"/>
            </a:xfrm>
            <a:prstGeom prst="rect">
              <a:avLst/>
            </a:prstGeom>
            <a:noFill/>
          </p:spPr>
          <p:txBody>
            <a:bodyPr wrap="square" rtlCol="0">
              <a:spAutoFit/>
            </a:bodyPr>
            <a:lstStyle/>
            <a:p>
              <a:r>
                <a:rPr lang="zh-TW" altLang="en-US" sz="2400" dirty="0">
                  <a:solidFill>
                    <a:srgbClr val="FF0000"/>
                  </a:solidFill>
                </a:rPr>
                <a:t>調整程度</a:t>
              </a:r>
            </a:p>
          </p:txBody>
        </p:sp>
      </p:grpSp>
    </p:spTree>
    <p:extLst>
      <p:ext uri="{BB962C8B-B14F-4D97-AF65-F5344CB8AC3E}">
        <p14:creationId xmlns:p14="http://schemas.microsoft.com/office/powerpoint/2010/main" val="2260552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加深</a:t>
            </a:r>
          </a:p>
        </p:txBody>
      </p:sp>
      <p:sp>
        <p:nvSpPr>
          <p:cNvPr id="10" name="圓角矩形 9"/>
          <p:cNvSpPr/>
          <p:nvPr/>
        </p:nvSpPr>
        <p:spPr>
          <a:xfrm>
            <a:off x="179512" y="1340768"/>
            <a:ext cx="8640960" cy="2291958"/>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2600" dirty="0">
                <a:solidFill>
                  <a:schemeClr val="tx1"/>
                </a:solidFill>
                <a:latin typeface="微軟正黑體" panose="020B0604030504040204" pitchFamily="34" charset="-120"/>
                <a:ea typeface="微軟正黑體" panose="020B0604030504040204" pitchFamily="34" charset="-120"/>
              </a:rPr>
              <a:t>指加深各教育階段之各領域</a:t>
            </a:r>
            <a:r>
              <a:rPr lang="en-US" altLang="zh-TW" sz="2600" dirty="0">
                <a:solidFill>
                  <a:schemeClr val="tx1"/>
                </a:solidFill>
                <a:latin typeface="微軟正黑體" panose="020B0604030504040204" pitchFamily="34" charset="-120"/>
                <a:ea typeface="微軟正黑體" panose="020B0604030504040204" pitchFamily="34" charset="-120"/>
              </a:rPr>
              <a:t>/</a:t>
            </a:r>
            <a:r>
              <a:rPr lang="zh-TW" altLang="en-US" sz="2600" dirty="0">
                <a:solidFill>
                  <a:schemeClr val="tx1"/>
                </a:solidFill>
                <a:latin typeface="微軟正黑體" panose="020B0604030504040204" pitchFamily="34" charset="-120"/>
                <a:ea typeface="微軟正黑體" panose="020B0604030504040204" pitchFamily="34" charset="-120"/>
              </a:rPr>
              <a:t>科目核心素養及學習重點的「難度」，也稱為「垂直的充實」。其課程探討的議題通常與普通教育課程主題相關，或未被納入普通教育課程，且課程內容比正規普通教育課程豐富、深入與困難，俾擴展學生學習經驗。</a:t>
            </a:r>
          </a:p>
        </p:txBody>
      </p:sp>
      <p:grpSp>
        <p:nvGrpSpPr>
          <p:cNvPr id="2" name="群組 19"/>
          <p:cNvGrpSpPr/>
          <p:nvPr/>
        </p:nvGrpSpPr>
        <p:grpSpPr>
          <a:xfrm>
            <a:off x="1183301" y="4864500"/>
            <a:ext cx="3458890" cy="1702815"/>
            <a:chOff x="1907704" y="3429000"/>
            <a:chExt cx="6480720" cy="2520280"/>
          </a:xfrm>
        </p:grpSpPr>
        <p:sp>
          <p:nvSpPr>
            <p:cNvPr id="21" name="矩形 20"/>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200" dirty="0">
                  <a:solidFill>
                    <a:schemeClr val="bg1"/>
                  </a:solidFill>
                  <a:latin typeface="微軟正黑體" panose="020B0604030504040204" pitchFamily="34" charset="-120"/>
                  <a:ea typeface="微軟正黑體" panose="020B0604030504040204" pitchFamily="34" charset="-120"/>
                </a:rPr>
                <a:t>教師運用進階、複雜、多變化、抽象教材進行教學</a:t>
              </a:r>
            </a:p>
          </p:txBody>
        </p:sp>
        <p:sp>
          <p:nvSpPr>
            <p:cNvPr id="22" name="框架 21"/>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2"/>
          <p:cNvGrpSpPr/>
          <p:nvPr/>
        </p:nvGrpSpPr>
        <p:grpSpPr>
          <a:xfrm flipH="1">
            <a:off x="465727" y="5733256"/>
            <a:ext cx="835219" cy="1152128"/>
            <a:chOff x="5637604" y="4221087"/>
            <a:chExt cx="645406" cy="1141811"/>
          </a:xfrm>
        </p:grpSpPr>
        <p:sp>
          <p:nvSpPr>
            <p:cNvPr id="28" name="橢圓 27"/>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5" name="圓角矩形 34"/>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圓角矩形 37"/>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11" name="向下箭號 10"/>
          <p:cNvSpPr/>
          <p:nvPr/>
        </p:nvSpPr>
        <p:spPr>
          <a:xfrm rot="16200000">
            <a:off x="4958067" y="5459352"/>
            <a:ext cx="648072" cy="592384"/>
          </a:xfrm>
          <a:prstGeom prst="downArrow">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 name="image62.png"/>
          <p:cNvPicPr/>
          <p:nvPr/>
        </p:nvPicPr>
        <p:blipFill rotWithShape="1">
          <a:blip r:embed="rId2" cstate="print"/>
          <a:srcRect t="31160"/>
          <a:stretch/>
        </p:blipFill>
        <p:spPr>
          <a:xfrm>
            <a:off x="5722311" y="4761873"/>
            <a:ext cx="1997075" cy="1375679"/>
          </a:xfrm>
          <a:prstGeom prst="rect">
            <a:avLst/>
          </a:prstGeom>
          <a:ln w="12700">
            <a:miter lim="400000"/>
          </a:ln>
        </p:spPr>
      </p:pic>
      <p:sp>
        <p:nvSpPr>
          <p:cNvPr id="12" name="矩形 11"/>
          <p:cNvSpPr/>
          <p:nvPr/>
        </p:nvSpPr>
        <p:spPr>
          <a:xfrm>
            <a:off x="5578295" y="6042116"/>
            <a:ext cx="2339102" cy="461665"/>
          </a:xfrm>
          <a:prstGeom prst="rect">
            <a:avLst/>
          </a:prstGeom>
        </p:spPr>
        <p:txBody>
          <a:bodyPr wrap="none">
            <a:spAutoFit/>
          </a:bodyPr>
          <a:lstStyle/>
          <a:p>
            <a:pPr algn="ctr"/>
            <a:r>
              <a:rPr lang="zh-TW" altLang="en-US" sz="2400" b="1" u="sng" dirty="0">
                <a:solidFill>
                  <a:srgbClr val="7030A0"/>
                </a:solidFill>
                <a:latin typeface="+mj-ea"/>
              </a:rPr>
              <a:t>高層次思考概念</a:t>
            </a:r>
            <a:endParaRPr lang="en-US" altLang="zh-TW" sz="2400" b="1" u="sng" dirty="0">
              <a:solidFill>
                <a:srgbClr val="7030A0"/>
              </a:solidFill>
              <a:latin typeface="+mj-ea"/>
            </a:endParaRPr>
          </a:p>
        </p:txBody>
      </p:sp>
      <p:sp>
        <p:nvSpPr>
          <p:cNvPr id="41" name="矩形 40"/>
          <p:cNvSpPr/>
          <p:nvPr/>
        </p:nvSpPr>
        <p:spPr>
          <a:xfrm>
            <a:off x="5781034" y="6423719"/>
            <a:ext cx="2031326" cy="461665"/>
          </a:xfrm>
          <a:prstGeom prst="rect">
            <a:avLst/>
          </a:prstGeom>
        </p:spPr>
        <p:txBody>
          <a:bodyPr wrap="none">
            <a:spAutoFit/>
          </a:bodyPr>
          <a:lstStyle/>
          <a:p>
            <a:pPr algn="ctr"/>
            <a:r>
              <a:rPr lang="zh-TW" altLang="en-US" sz="2400" b="1" u="sng" dirty="0">
                <a:solidFill>
                  <a:srgbClr val="7030A0"/>
                </a:solidFill>
                <a:latin typeface="+mj-ea"/>
              </a:rPr>
              <a:t>抽象思考技能</a:t>
            </a:r>
            <a:endParaRPr lang="en-US" altLang="zh-TW" sz="2400" b="1" u="sng" dirty="0">
              <a:solidFill>
                <a:srgbClr val="7030A0"/>
              </a:solidFill>
              <a:latin typeface="+mj-ea"/>
            </a:endParaRPr>
          </a:p>
        </p:txBody>
      </p:sp>
      <p:sp>
        <p:nvSpPr>
          <p:cNvPr id="42" name="圓角矩形 41"/>
          <p:cNvSpPr/>
          <p:nvPr/>
        </p:nvSpPr>
        <p:spPr>
          <a:xfrm>
            <a:off x="179512" y="3761329"/>
            <a:ext cx="8640960" cy="909916"/>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2600" dirty="0">
                <a:solidFill>
                  <a:schemeClr val="tx1"/>
                </a:solidFill>
                <a:latin typeface="微軟正黑體" panose="020B0604030504040204" pitchFamily="34" charset="-120"/>
                <a:ea typeface="微軟正黑體" panose="020B0604030504040204" pitchFamily="34" charset="-120"/>
              </a:rPr>
              <a:t>雖然加深教育階段之課程內容實際上隱含加速的成份，但是未涉及讓學生提早入學、跳級等制度。</a:t>
            </a:r>
          </a:p>
        </p:txBody>
      </p:sp>
    </p:spTree>
    <p:extLst>
      <p:ext uri="{BB962C8B-B14F-4D97-AF65-F5344CB8AC3E}">
        <p14:creationId xmlns:p14="http://schemas.microsoft.com/office/powerpoint/2010/main" val="2357624058"/>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49470" y="6646986"/>
            <a:ext cx="131885" cy="1406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pPr/>
              <a:t>2</a:t>
            </a:fld>
            <a:endParaRPr kumimoji="1" lang="zh-TW" altLang="en-US" dirty="0"/>
          </a:p>
        </p:txBody>
      </p:sp>
      <p:pic>
        <p:nvPicPr>
          <p:cNvPr id="7" name="圖片 6"/>
          <p:cNvPicPr>
            <a:picLocks noChangeAspect="1"/>
          </p:cNvPicPr>
          <p:nvPr/>
        </p:nvPicPr>
        <p:blipFill>
          <a:blip r:embed="rId3"/>
          <a:stretch>
            <a:fillRect/>
          </a:stretch>
        </p:blipFill>
        <p:spPr>
          <a:xfrm rot="20576073">
            <a:off x="1142702" y="269178"/>
            <a:ext cx="545383" cy="558497"/>
          </a:xfrm>
          <a:prstGeom prst="rect">
            <a:avLst/>
          </a:prstGeom>
        </p:spPr>
      </p:pic>
      <p:sp>
        <p:nvSpPr>
          <p:cNvPr id="8" name="Title 2"/>
          <p:cNvSpPr txBox="1">
            <a:spLocks/>
          </p:cNvSpPr>
          <p:nvPr/>
        </p:nvSpPr>
        <p:spPr>
          <a:xfrm>
            <a:off x="1429716" y="936969"/>
            <a:ext cx="2397923" cy="576064"/>
          </a:xfrm>
          <a:prstGeom prst="rect">
            <a:avLst/>
          </a:prstGeom>
        </p:spPr>
        <p:txBody>
          <a:bodyPr anchor="ctr"/>
          <a:ls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zh-TW" altLang="en-US" sz="4000" b="1" cap="all" spc="300" dirty="0">
                <a:solidFill>
                  <a:schemeClr val="bg1"/>
                </a:solidFill>
                <a:latin typeface="微軟正黑體"/>
                <a:ea typeface="微軟正黑體"/>
                <a:cs typeface="微軟正黑體"/>
              </a:rPr>
              <a:t>簡報大綱</a:t>
            </a:r>
            <a:endParaRPr kumimoji="1" lang="en-US" sz="4000" b="1" cap="all" spc="300" dirty="0">
              <a:solidFill>
                <a:schemeClr val="bg1"/>
              </a:solidFill>
              <a:latin typeface="微軟正黑體"/>
              <a:ea typeface="微軟正黑體"/>
              <a:cs typeface="微軟正黑體"/>
            </a:endParaRPr>
          </a:p>
        </p:txBody>
      </p:sp>
      <p:graphicFrame>
        <p:nvGraphicFramePr>
          <p:cNvPr id="9" name="資料庫圖表 8"/>
          <p:cNvGraphicFramePr/>
          <p:nvPr>
            <p:extLst>
              <p:ext uri="{D42A27DB-BD31-4B8C-83A1-F6EECF244321}">
                <p14:modId xmlns:p14="http://schemas.microsoft.com/office/powerpoint/2010/main" val="3957229079"/>
              </p:ext>
            </p:extLst>
          </p:nvPr>
        </p:nvGraphicFramePr>
        <p:xfrm>
          <a:off x="3500967" y="578238"/>
          <a:ext cx="4992793" cy="5778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39" t="6283" r="72507" b="80180"/>
          <a:stretch/>
        </p:blipFill>
        <p:spPr>
          <a:xfrm flipH="1">
            <a:off x="3192104" y="527438"/>
            <a:ext cx="617726" cy="492049"/>
          </a:xfrm>
          <a:prstGeom prst="rect">
            <a:avLst/>
          </a:prstGeom>
        </p:spPr>
      </p:pic>
      <p:pic>
        <p:nvPicPr>
          <p:cNvPr id="11" name="图片 6">
            <a:extLst>
              <a:ext uri="{FF2B5EF4-FFF2-40B4-BE49-F238E27FC236}">
                <a16:creationId xmlns:a16="http://schemas.microsoft.com/office/drawing/2014/main" xmlns="" id="{26E3BD5A-F963-4325-8AE5-0ADAFC05E22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39" t="6283" r="72507" b="80180"/>
          <a:stretch/>
        </p:blipFill>
        <p:spPr>
          <a:xfrm flipH="1">
            <a:off x="3202264" y="2332415"/>
            <a:ext cx="617726" cy="492049"/>
          </a:xfrm>
          <a:prstGeom prst="rect">
            <a:avLst/>
          </a:prstGeom>
        </p:spPr>
      </p:pic>
      <p:pic>
        <p:nvPicPr>
          <p:cNvPr id="12" name="图片 8">
            <a:extLst>
              <a:ext uri="{FF2B5EF4-FFF2-40B4-BE49-F238E27FC236}">
                <a16:creationId xmlns:a16="http://schemas.microsoft.com/office/drawing/2014/main" xmlns="" id="{AD3C2C9F-E4B2-4F23-9EEB-00A86E894E2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39" t="6283" r="72507" b="80180"/>
          <a:stretch/>
        </p:blipFill>
        <p:spPr>
          <a:xfrm flipH="1">
            <a:off x="3192104" y="4584668"/>
            <a:ext cx="617726" cy="492049"/>
          </a:xfrm>
          <a:prstGeom prst="rect">
            <a:avLst/>
          </a:prstGeom>
        </p:spPr>
      </p:pic>
      <p:pic>
        <p:nvPicPr>
          <p:cNvPr id="13" name="图片 3">
            <a:extLst>
              <a:ext uri="{FF2B5EF4-FFF2-40B4-BE49-F238E27FC236}">
                <a16:creationId xmlns:a16="http://schemas.microsoft.com/office/drawing/2014/main" xmlns="" id="{4FAEEC03-AA12-4527-8203-F3085B3028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030" y="-54243"/>
            <a:ext cx="2385995" cy="1899296"/>
          </a:xfrm>
          <a:prstGeom prst="rect">
            <a:avLst/>
          </a:prstGeom>
        </p:spPr>
      </p:pic>
      <p:sp>
        <p:nvSpPr>
          <p:cNvPr id="14" name="文本框 1">
            <a:extLst>
              <a:ext uri="{FF2B5EF4-FFF2-40B4-BE49-F238E27FC236}">
                <a16:creationId xmlns:a16="http://schemas.microsoft.com/office/drawing/2014/main" xmlns="" id="{96A5AE7C-74F4-4B59-9E7A-998D9D70BC0C}"/>
              </a:ext>
            </a:extLst>
          </p:cNvPr>
          <p:cNvSpPr txBox="1"/>
          <p:nvPr/>
        </p:nvSpPr>
        <p:spPr>
          <a:xfrm>
            <a:off x="1226775" y="317644"/>
            <a:ext cx="1724250" cy="769441"/>
          </a:xfrm>
          <a:prstGeom prst="rect">
            <a:avLst/>
          </a:prstGeom>
          <a:noFill/>
        </p:spPr>
        <p:txBody>
          <a:bodyPr wrap="square" rtlCol="0">
            <a:spAutoFit/>
          </a:bodyPr>
          <a:lstStyle/>
          <a:p>
            <a:r>
              <a:rPr lang="zh-TW" altLang="en-US" sz="4400" dirty="0">
                <a:latin typeface="迷你简卡通" panose="03000509000000000000" pitchFamily="65" charset="-122"/>
                <a:ea typeface="迷你简卡通" panose="03000509000000000000" pitchFamily="65" charset="-122"/>
              </a:rPr>
              <a:t>大綱</a:t>
            </a:r>
            <a:endParaRPr lang="zh-CN" altLang="en-US" sz="4400" dirty="0">
              <a:latin typeface="迷你简卡通" panose="03000509000000000000" pitchFamily="65" charset="-122"/>
              <a:ea typeface="迷你简卡通" panose="03000509000000000000" pitchFamily="65" charset="-122"/>
            </a:endParaRPr>
          </a:p>
        </p:txBody>
      </p:sp>
    </p:spTree>
    <p:extLst>
      <p:ext uri="{BB962C8B-B14F-4D97-AF65-F5344CB8AC3E}">
        <p14:creationId xmlns:p14="http://schemas.microsoft.com/office/powerpoint/2010/main" val="3691790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加深</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503686" y="171626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加深各領域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科目核心素養及學習重點的</a:t>
            </a:r>
            <a:r>
              <a:rPr lang="zh-TW" altLang="en-US" sz="2800" u="sng" dirty="0">
                <a:solidFill>
                  <a:srgbClr val="FF0000"/>
                </a:solidFill>
                <a:latin typeface="標楷體" panose="03000509000000000000" pitchFamily="65" charset="-120"/>
                <a:ea typeface="標楷體" panose="03000509000000000000" pitchFamily="65" charset="-120"/>
              </a:rPr>
              <a:t>難度</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67240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131386"/>
            <a:ext cx="7704856" cy="3053799"/>
          </a:xfrm>
        </p:spPr>
        <p:txBody>
          <a:bodyPr>
            <a:normAutofit fontScale="775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b="0" dirty="0">
                <a:solidFill>
                  <a:schemeClr val="tx1"/>
                </a:solidFill>
                <a:latin typeface="微軟正黑體" panose="020B0604030504040204" pitchFamily="34" charset="-120"/>
                <a:ea typeface="微軟正黑體" panose="020B0604030504040204" pitchFamily="34" charset="-120"/>
              </a:rPr>
              <a:t>n-I-3</a:t>
            </a:r>
            <a:r>
              <a:rPr lang="zh-TW" altLang="en-US" b="0" dirty="0">
                <a:solidFill>
                  <a:schemeClr val="tx1"/>
                </a:solidFill>
                <a:latin typeface="微軟正黑體" panose="020B0604030504040204" pitchFamily="34" charset="-120"/>
                <a:ea typeface="微軟正黑體" panose="020B0604030504040204" pitchFamily="34" charset="-120"/>
              </a:rPr>
              <a:t>應用加法和減法的計算或估算於日常應用解題。</a:t>
            </a:r>
            <a:endParaRPr lang="en-US" altLang="zh-TW" b="0" dirty="0">
              <a:solidFill>
                <a:schemeClr val="tx1"/>
              </a:solidFill>
              <a:latin typeface="微軟正黑體" panose="020B0604030504040204" pitchFamily="34" charset="-120"/>
              <a:ea typeface="微軟正黑體" panose="020B0604030504040204" pitchFamily="34" charset="-120"/>
            </a:endParaRPr>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b="0" dirty="0">
                <a:solidFill>
                  <a:schemeClr val="tx1"/>
                </a:solidFill>
                <a:latin typeface="微軟正黑體" panose="020B0604030504040204" pitchFamily="34" charset="-120"/>
                <a:ea typeface="微軟正黑體" panose="020B0604030504040204" pitchFamily="34" charset="-120"/>
              </a:rPr>
              <a:t>在具體情境中，應用加法和減法的計算或估算解決兩步驟應用問題。 </a:t>
            </a:r>
          </a:p>
          <a:p>
            <a:pPr>
              <a:lnSpc>
                <a:spcPts val="5000"/>
              </a:lnSpc>
              <a:buFont typeface="Wingdings" panose="05000000000000000000" pitchFamily="2" charset="2"/>
              <a:buChar char="Ø"/>
            </a:pPr>
            <a:endParaRPr lang="zh-TW" altLang="en-US" sz="3600" dirty="0"/>
          </a:p>
        </p:txBody>
      </p:sp>
      <p:sp>
        <p:nvSpPr>
          <p:cNvPr id="30" name="圓角矩形 29"/>
          <p:cNvSpPr/>
          <p:nvPr/>
        </p:nvSpPr>
        <p:spPr bwMode="auto">
          <a:xfrm>
            <a:off x="494283"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283968" y="3966977"/>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加深</a:t>
              </a:r>
            </a:p>
          </p:txBody>
        </p:sp>
      </p:grpSp>
    </p:spTree>
    <p:extLst>
      <p:ext uri="{BB962C8B-B14F-4D97-AF65-F5344CB8AC3E}">
        <p14:creationId xmlns:p14="http://schemas.microsoft.com/office/powerpoint/2010/main" val="3918546326"/>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加廣</a:t>
            </a:r>
          </a:p>
        </p:txBody>
      </p:sp>
      <p:sp>
        <p:nvSpPr>
          <p:cNvPr id="10" name="圓角矩形 9"/>
          <p:cNvSpPr/>
          <p:nvPr/>
        </p:nvSpPr>
        <p:spPr>
          <a:xfrm>
            <a:off x="142999" y="1772816"/>
            <a:ext cx="8640960" cy="1574818"/>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3200" dirty="0">
                <a:solidFill>
                  <a:schemeClr val="tx1"/>
                </a:solidFill>
                <a:latin typeface="微軟正黑體" panose="020B0604030504040204" pitchFamily="34" charset="-120"/>
                <a:ea typeface="微軟正黑體" panose="020B0604030504040204" pitchFamily="34" charset="-120"/>
              </a:rPr>
              <a:t>增加各教育階段之各領域</a:t>
            </a:r>
            <a:r>
              <a:rPr lang="en-US" altLang="zh-TW" sz="3200" dirty="0">
                <a:solidFill>
                  <a:schemeClr val="tx1"/>
                </a:solidFill>
                <a:latin typeface="微軟正黑體" panose="020B0604030504040204" pitchFamily="34" charset="-120"/>
                <a:ea typeface="微軟正黑體" panose="020B0604030504040204" pitchFamily="34" charset="-120"/>
              </a:rPr>
              <a:t>/</a:t>
            </a:r>
            <a:r>
              <a:rPr lang="zh-TW" altLang="en-US" sz="3200" dirty="0">
                <a:solidFill>
                  <a:schemeClr val="tx1"/>
                </a:solidFill>
                <a:latin typeface="微軟正黑體" panose="020B0604030504040204" pitchFamily="34" charset="-120"/>
                <a:ea typeface="微軟正黑體" panose="020B0604030504040204" pitchFamily="34" charset="-120"/>
              </a:rPr>
              <a:t>科目核心素養及學習重點的「廣度及多元性」，也可稱為「水平的充實」。</a:t>
            </a:r>
          </a:p>
        </p:txBody>
      </p:sp>
      <p:sp>
        <p:nvSpPr>
          <p:cNvPr id="2" name="圓角矩形 1"/>
          <p:cNvSpPr/>
          <p:nvPr/>
        </p:nvSpPr>
        <p:spPr>
          <a:xfrm>
            <a:off x="142999" y="3704095"/>
            <a:ext cx="8442996" cy="2107769"/>
          </a:xfrm>
          <a:prstGeom prst="roundRect">
            <a:avLst/>
          </a:prstGeom>
          <a:solidFill>
            <a:srgbClr val="FFFF66"/>
          </a:solidFill>
          <a:ln>
            <a:solidFill>
              <a:schemeClr val="bg1"/>
            </a:solid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ctr">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讓學生延伸學習該教育階段內各領域</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科目課程原本沒有安排的教育經驗，重要的是這些有別於普通教育課程之補充教材與教育活動能符合學生的興趣、喜好與其個人的學習風格。</a:t>
            </a:r>
          </a:p>
        </p:txBody>
      </p:sp>
    </p:spTree>
    <p:extLst>
      <p:ext uri="{BB962C8B-B14F-4D97-AF65-F5344CB8AC3E}">
        <p14:creationId xmlns:p14="http://schemas.microsoft.com/office/powerpoint/2010/main" val="3942171836"/>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加廣</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98849" y="1440456"/>
            <a:ext cx="717964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「加廣」是指</a:t>
            </a:r>
            <a:r>
              <a:rPr lang="zh-TW" altLang="en-US" sz="2800" dirty="0">
                <a:solidFill>
                  <a:srgbClr val="FF0000"/>
                </a:solidFill>
                <a:latin typeface="標楷體" panose="03000509000000000000" pitchFamily="65" charset="-120"/>
                <a:ea typeface="標楷體" panose="03000509000000000000" pitchFamily="65" charset="-120"/>
              </a:rPr>
              <a:t>增加</a:t>
            </a:r>
            <a:r>
              <a:rPr lang="zh-TW" altLang="en-US" sz="2800" dirty="0">
                <a:latin typeface="標楷體" panose="03000509000000000000" pitchFamily="65" charset="-120"/>
                <a:ea typeface="標楷體" panose="03000509000000000000" pitchFamily="65" charset="-120"/>
              </a:rPr>
              <a:t>各教育階段之各領域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科目核心素養及學習重點的</a:t>
            </a:r>
            <a:r>
              <a:rPr lang="zh-TW" altLang="en-US" sz="2800" dirty="0">
                <a:solidFill>
                  <a:srgbClr val="FF0000"/>
                </a:solidFill>
                <a:latin typeface="標楷體" panose="03000509000000000000" pitchFamily="65" charset="-120"/>
                <a:ea typeface="標楷體" panose="03000509000000000000" pitchFamily="65" charset="-120"/>
              </a:rPr>
              <a:t>廣度及多元性</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67240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131386"/>
            <a:ext cx="7704856" cy="3053799"/>
          </a:xfrm>
        </p:spPr>
        <p:txBody>
          <a:bodyPr>
            <a:normAutofit/>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3000" b="0" dirty="0">
                <a:solidFill>
                  <a:schemeClr val="tx1"/>
                </a:solidFill>
                <a:latin typeface="微軟正黑體" panose="020B0604030504040204" pitchFamily="34" charset="-120"/>
                <a:ea typeface="微軟正黑體" panose="020B0604030504040204" pitchFamily="34" charset="-120"/>
              </a:rPr>
              <a:t>Ca-II-1 </a:t>
            </a:r>
            <a:r>
              <a:rPr lang="zh-TW" altLang="en-US" sz="3000" b="0" dirty="0">
                <a:solidFill>
                  <a:schemeClr val="tx1"/>
                </a:solidFill>
                <a:latin typeface="微軟正黑體" panose="020B0604030504040204" pitchFamily="34" charset="-120"/>
                <a:ea typeface="微軟正黑體" panose="020B0604030504040204" pitchFamily="34" charset="-120"/>
              </a:rPr>
              <a:t>生活周遭潛藏危機的情境。</a:t>
            </a:r>
            <a:endParaRPr lang="en-US" altLang="zh-TW" sz="3000" b="0" dirty="0">
              <a:solidFill>
                <a:schemeClr val="tx1"/>
              </a:solidFill>
              <a:latin typeface="微軟正黑體" panose="020B0604030504040204" pitchFamily="34" charset="-120"/>
              <a:ea typeface="微軟正黑體" panose="020B0604030504040204" pitchFamily="34" charset="-120"/>
            </a:endParaRPr>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en-US" altLang="zh-TW" sz="2800" b="0" dirty="0">
                <a:solidFill>
                  <a:schemeClr val="tx1"/>
                </a:solidFill>
                <a:latin typeface="微軟正黑體" panose="020B0604030504040204" pitchFamily="34" charset="-120"/>
                <a:ea typeface="微軟正黑體" panose="020B0604030504040204" pitchFamily="34" charset="-120"/>
              </a:rPr>
              <a:t>Ca-II-1 </a:t>
            </a:r>
            <a:r>
              <a:rPr lang="zh-TW" altLang="en-US" sz="2800" b="0" dirty="0">
                <a:solidFill>
                  <a:schemeClr val="tx1"/>
                </a:solidFill>
                <a:latin typeface="微軟正黑體" panose="020B0604030504040204" pitchFamily="34" charset="-120"/>
                <a:ea typeface="微軟正黑體" panose="020B0604030504040204" pitchFamily="34" charset="-120"/>
              </a:rPr>
              <a:t>生活周遭潛藏危機的情境及辨識方法。</a:t>
            </a:r>
          </a:p>
          <a:p>
            <a:pPr>
              <a:lnSpc>
                <a:spcPts val="5000"/>
              </a:lnSpc>
              <a:buFont typeface="Wingdings" panose="05000000000000000000" pitchFamily="2" charset="2"/>
              <a:buChar char="Ø"/>
            </a:pPr>
            <a:endParaRPr lang="zh-TW" altLang="en-US" sz="3600" dirty="0"/>
          </a:p>
        </p:txBody>
      </p:sp>
      <p:sp>
        <p:nvSpPr>
          <p:cNvPr id="30" name="圓角矩形 29"/>
          <p:cNvSpPr/>
          <p:nvPr/>
        </p:nvSpPr>
        <p:spPr bwMode="auto">
          <a:xfrm>
            <a:off x="494283"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283968" y="3966977"/>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加廣</a:t>
              </a:r>
            </a:p>
          </p:txBody>
        </p:sp>
      </p:grpSp>
    </p:spTree>
    <p:extLst>
      <p:ext uri="{BB962C8B-B14F-4D97-AF65-F5344CB8AC3E}">
        <p14:creationId xmlns:p14="http://schemas.microsoft.com/office/powerpoint/2010/main" val="2800061978"/>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濃縮</a:t>
            </a:r>
          </a:p>
        </p:txBody>
      </p:sp>
      <p:sp>
        <p:nvSpPr>
          <p:cNvPr id="10" name="圓角矩形 9"/>
          <p:cNvSpPr/>
          <p:nvPr/>
        </p:nvSpPr>
        <p:spPr>
          <a:xfrm>
            <a:off x="142999" y="1556793"/>
            <a:ext cx="8640960" cy="2835594"/>
          </a:xfrm>
          <a:prstGeom prst="round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zh-TW" altLang="en-US" sz="3200" dirty="0">
                <a:solidFill>
                  <a:schemeClr val="tx1"/>
                </a:solidFill>
                <a:latin typeface="微軟正黑體" panose="020B0604030504040204" pitchFamily="34" charset="-120"/>
                <a:ea typeface="微軟正黑體" panose="020B0604030504040204" pitchFamily="34" charset="-120"/>
              </a:rPr>
              <a:t>在不影響資優學生學習普通教育課程內容的前提下，將各教育階段各領域</a:t>
            </a:r>
            <a:r>
              <a:rPr lang="en-US" altLang="zh-TW" sz="3200" dirty="0">
                <a:solidFill>
                  <a:schemeClr val="tx1"/>
                </a:solidFill>
                <a:latin typeface="微軟正黑體" panose="020B0604030504040204" pitchFamily="34" charset="-120"/>
                <a:ea typeface="微軟正黑體" panose="020B0604030504040204" pitchFamily="34" charset="-120"/>
              </a:rPr>
              <a:t>/</a:t>
            </a:r>
            <a:r>
              <a:rPr lang="zh-TW" altLang="en-US" sz="3200" dirty="0">
                <a:solidFill>
                  <a:schemeClr val="tx1"/>
                </a:solidFill>
                <a:latin typeface="微軟正黑體" panose="020B0604030504040204" pitchFamily="34" charset="-120"/>
                <a:ea typeface="微軟正黑體" panose="020B0604030504040204" pitchFamily="34" charset="-120"/>
              </a:rPr>
              <a:t>科目核心素養及學習重點加以結合，刪除學生已經精熟的內容，或精簡內容。</a:t>
            </a:r>
          </a:p>
        </p:txBody>
      </p:sp>
      <p:sp>
        <p:nvSpPr>
          <p:cNvPr id="2" name="向右箭號 1"/>
          <p:cNvSpPr/>
          <p:nvPr/>
        </p:nvSpPr>
        <p:spPr>
          <a:xfrm rot="5400000">
            <a:off x="3770225" y="4359730"/>
            <a:ext cx="1273628" cy="1338943"/>
          </a:xfrm>
          <a:prstGeom prst="stripedRightArrow">
            <a:avLst/>
          </a:prstGeom>
          <a:solidFill>
            <a:srgbClr val="00B050"/>
          </a:solidFill>
          <a:ln>
            <a:no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文字方塊 2"/>
          <p:cNvSpPr txBox="1"/>
          <p:nvPr/>
        </p:nvSpPr>
        <p:spPr>
          <a:xfrm>
            <a:off x="2008414" y="5682346"/>
            <a:ext cx="5257800" cy="584775"/>
          </a:xfrm>
          <a:prstGeom prst="rect">
            <a:avLst/>
          </a:prstGeom>
          <a:noFill/>
        </p:spPr>
        <p:txBody>
          <a:bodyPr wrap="square" rtlCol="0">
            <a:spAutoFit/>
          </a:bodyPr>
          <a:lstStyle/>
          <a:p>
            <a:r>
              <a:rPr lang="zh-TW" altLang="en-US" sz="3200" dirty="0"/>
              <a:t>符合學生的</a:t>
            </a:r>
            <a:r>
              <a:rPr lang="zh-TW" altLang="en-US" sz="3200" u="sng" dirty="0"/>
              <a:t>學習動機與能力</a:t>
            </a:r>
          </a:p>
        </p:txBody>
      </p:sp>
    </p:spTree>
    <p:extLst>
      <p:ext uri="{BB962C8B-B14F-4D97-AF65-F5344CB8AC3E}">
        <p14:creationId xmlns:p14="http://schemas.microsoft.com/office/powerpoint/2010/main" val="4134153214"/>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濃縮</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98849" y="1440456"/>
            <a:ext cx="717964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「濃縮」是指將各教育階段之各領域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 核心素養及學習重點加以</a:t>
            </a:r>
            <a:r>
              <a:rPr lang="zh-TW" altLang="en-US" sz="2800" dirty="0">
                <a:solidFill>
                  <a:srgbClr val="FF0000"/>
                </a:solidFill>
                <a:latin typeface="標楷體" panose="03000509000000000000" pitchFamily="65" charset="-120"/>
                <a:ea typeface="標楷體" panose="03000509000000000000" pitchFamily="65" charset="-120"/>
              </a:rPr>
              <a:t>結合</a:t>
            </a:r>
            <a:r>
              <a:rPr lang="zh-TW" altLang="en-US" sz="2800" dirty="0">
                <a:latin typeface="標楷體" panose="03000509000000000000" pitchFamily="65" charset="-120"/>
                <a:ea typeface="標楷體" panose="03000509000000000000" pitchFamily="65" charset="-120"/>
              </a:rPr>
              <a:t>。</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2951946"/>
            <a:ext cx="8084096" cy="3789422"/>
          </a:xfrm>
        </p:spPr>
        <p:txBody>
          <a:bodyPr>
            <a:normAutofit fontScale="250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8-Ⅲ-2 </a:t>
            </a:r>
            <a:r>
              <a:rPr lang="zh-TW" altLang="en-US" sz="9600" b="0" dirty="0">
                <a:solidFill>
                  <a:schemeClr val="tx1"/>
                </a:solidFill>
                <a:latin typeface="微軟正黑體" panose="020B0604030504040204" pitchFamily="34" charset="-120"/>
                <a:ea typeface="微軟正黑體" panose="020B0604030504040204" pitchFamily="34" charset="-120"/>
              </a:rPr>
              <a:t>能認識課堂中所介紹的國內主要節慶習俗。</a:t>
            </a:r>
            <a:endParaRPr lang="en-US" altLang="zh-TW" sz="96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8-Ⅲ-3 </a:t>
            </a:r>
            <a:r>
              <a:rPr lang="zh-TW" altLang="en-US" sz="9600" b="0" dirty="0">
                <a:solidFill>
                  <a:schemeClr val="tx1"/>
                </a:solidFill>
                <a:latin typeface="微軟正黑體" panose="020B0604030504040204" pitchFamily="34" charset="-120"/>
                <a:ea typeface="微軟正黑體" panose="020B0604030504040204" pitchFamily="34" charset="-120"/>
              </a:rPr>
              <a:t>能認識課堂中所介紹的國外主要節慶習俗。</a:t>
            </a:r>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8-Ⅲ-4 </a:t>
            </a:r>
            <a:r>
              <a:rPr lang="zh-TW" altLang="en-US" sz="9600" b="0" dirty="0">
                <a:solidFill>
                  <a:schemeClr val="tx1"/>
                </a:solidFill>
                <a:latin typeface="微軟正黑體" panose="020B0604030504040204" pitchFamily="34" charset="-120"/>
                <a:ea typeface="微軟正黑體" panose="020B0604030504040204" pitchFamily="34" charset="-120"/>
              </a:rPr>
              <a:t>能認識外國風土民情。 </a:t>
            </a:r>
            <a:endParaRPr lang="en-US" altLang="zh-TW" sz="96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sz="9600" b="0" dirty="0">
                <a:solidFill>
                  <a:schemeClr val="tx1"/>
                </a:solidFill>
                <a:latin typeface="微軟正黑體" panose="020B0604030504040204" pitchFamily="34" charset="-120"/>
                <a:ea typeface="微軟正黑體" panose="020B0604030504040204" pitchFamily="34" charset="-120"/>
              </a:rPr>
              <a:t>能了解國內外風土民情及主要節慶習俗。</a:t>
            </a: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dirty="0"/>
          </a:p>
          <a:p>
            <a:pPr>
              <a:lnSpc>
                <a:spcPts val="5000"/>
              </a:lnSpc>
              <a:buFont typeface="Wingdings" panose="05000000000000000000" pitchFamily="2" charset="2"/>
              <a:buChar char="Ø"/>
            </a:pPr>
            <a:endParaRPr lang="zh-TW" altLang="en-US" dirty="0"/>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marL="0" indent="0">
              <a:lnSpc>
                <a:spcPts val="5000"/>
              </a:lnSpc>
              <a:buNone/>
            </a:pPr>
            <a:endParaRPr lang="zh-TW" altLang="en-US" sz="3600" dirty="0"/>
          </a:p>
        </p:txBody>
      </p:sp>
      <p:sp>
        <p:nvSpPr>
          <p:cNvPr id="30" name="圓角矩形 29"/>
          <p:cNvSpPr/>
          <p:nvPr/>
        </p:nvSpPr>
        <p:spPr bwMode="auto">
          <a:xfrm>
            <a:off x="445296"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346377" y="5229200"/>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濃縮</a:t>
              </a:r>
            </a:p>
          </p:txBody>
        </p:sp>
      </p:grpSp>
    </p:spTree>
    <p:extLst>
      <p:ext uri="{BB962C8B-B14F-4D97-AF65-F5344CB8AC3E}">
        <p14:creationId xmlns:p14="http://schemas.microsoft.com/office/powerpoint/2010/main" val="4040081469"/>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簡化</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998984" y="166237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降低各領域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科目學習重點的難度</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215346" y="3312600"/>
            <a:ext cx="3996111" cy="1569660"/>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2-Ⅰ-1 </a:t>
            </a:r>
            <a:r>
              <a:rPr lang="zh-TW" altLang="en-US" sz="2600" dirty="0">
                <a:latin typeface="微軟正黑體" panose="020B0604030504040204" pitchFamily="34" charset="-120"/>
                <a:ea typeface="微軟正黑體" panose="020B0604030504040204" pitchFamily="34" charset="-120"/>
              </a:rPr>
              <a:t>能以正確發音流利的說出語意完整的話</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0" name="向下箭號 19"/>
          <p:cNvSpPr/>
          <p:nvPr/>
        </p:nvSpPr>
        <p:spPr>
          <a:xfrm>
            <a:off x="2339752" y="4487938"/>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411441" y="4428401"/>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簡化</a:t>
            </a:r>
          </a:p>
        </p:txBody>
      </p:sp>
      <p:sp>
        <p:nvSpPr>
          <p:cNvPr id="8" name="文字方塊 7"/>
          <p:cNvSpPr txBox="1"/>
          <p:nvPr/>
        </p:nvSpPr>
        <p:spPr>
          <a:xfrm>
            <a:off x="107504" y="4954471"/>
            <a:ext cx="4284142" cy="1569660"/>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能以正確發音說出語意完整的話。</a:t>
            </a:r>
          </a:p>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能說出語意完整的話。</a:t>
            </a:r>
          </a:p>
          <a:p>
            <a:endParaRPr lang="zh-TW" altLang="en-US" dirty="0"/>
          </a:p>
        </p:txBody>
      </p:sp>
      <p:sp>
        <p:nvSpPr>
          <p:cNvPr id="28" name="文字方塊 27"/>
          <p:cNvSpPr txBox="1"/>
          <p:nvPr/>
        </p:nvSpPr>
        <p:spPr>
          <a:xfrm>
            <a:off x="4588805" y="3284984"/>
            <a:ext cx="4303676" cy="1969770"/>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Be-Ⅳ-2 </a:t>
            </a:r>
            <a:r>
              <a:rPr lang="zh-TW" altLang="en-US" sz="2600" dirty="0"/>
              <a:t>在人際溝通方面，以書信、便條、對聯等之慣用語彙與書寫格式為主。</a:t>
            </a:r>
            <a:endParaRPr lang="en-US" altLang="zh-TW" sz="2600" dirty="0"/>
          </a:p>
          <a:p>
            <a:endParaRPr lang="zh-TW" altLang="en-US" dirty="0"/>
          </a:p>
        </p:txBody>
      </p:sp>
      <p:sp>
        <p:nvSpPr>
          <p:cNvPr id="32" name="向下箭號 31"/>
          <p:cNvSpPr/>
          <p:nvPr/>
        </p:nvSpPr>
        <p:spPr>
          <a:xfrm>
            <a:off x="6732240" y="5000705"/>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941168"/>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簡化</a:t>
            </a:r>
          </a:p>
        </p:txBody>
      </p:sp>
      <p:sp>
        <p:nvSpPr>
          <p:cNvPr id="36" name="文字方塊 35"/>
          <p:cNvSpPr txBox="1"/>
          <p:nvPr/>
        </p:nvSpPr>
        <p:spPr>
          <a:xfrm>
            <a:off x="4449438" y="5504761"/>
            <a:ext cx="4284142" cy="1200329"/>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在人際溝通方面，如書信、便條的簡易慣用語彙及書寫格式。</a:t>
            </a:r>
          </a:p>
          <a:p>
            <a:pPr marL="857250" lvl="1" indent="-45720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簡單書信之慣用語彙及書寫格式。</a:t>
            </a:r>
          </a:p>
          <a:p>
            <a:endParaRPr lang="zh-TW" altLang="en-US" dirty="0"/>
          </a:p>
        </p:txBody>
      </p:sp>
    </p:spTree>
    <p:extLst>
      <p:ext uri="{BB962C8B-B14F-4D97-AF65-F5344CB8AC3E}">
        <p14:creationId xmlns:p14="http://schemas.microsoft.com/office/powerpoint/2010/main" val="1036603368"/>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減量</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998984" y="166237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減少領域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科目學習重點的部分內容。</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663690" y="3325274"/>
            <a:ext cx="3826535" cy="1569660"/>
          </a:xfrm>
          <a:prstGeom prst="rect">
            <a:avLst/>
          </a:prstGeom>
          <a:noFill/>
        </p:spPr>
        <p:txBody>
          <a:bodyPr wrap="square" rtlCol="0">
            <a:spAutoFit/>
          </a:bodyPr>
          <a:lstStyle/>
          <a:p>
            <a:pPr marL="514350" lvl="1" indent="-51435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4-Ⅱ-1</a:t>
            </a:r>
            <a:r>
              <a:rPr lang="zh-TW" altLang="en-US" sz="2600" dirty="0">
                <a:latin typeface="微軟正黑體" panose="020B0604030504040204" pitchFamily="34" charset="-120"/>
                <a:ea typeface="微軟正黑體" panose="020B0604030504040204" pitchFamily="34" charset="-120"/>
              </a:rPr>
              <a:t>認識常用國字至少</a:t>
            </a:r>
            <a:r>
              <a:rPr lang="en-US" altLang="zh-TW" sz="2600" dirty="0">
                <a:latin typeface="微軟正黑體" panose="020B0604030504040204" pitchFamily="34" charset="-120"/>
                <a:ea typeface="微軟正黑體" panose="020B0604030504040204" pitchFamily="34" charset="-120"/>
              </a:rPr>
              <a:t>1800</a:t>
            </a:r>
            <a:r>
              <a:rPr lang="zh-TW" altLang="en-US" sz="2600" dirty="0">
                <a:latin typeface="微軟正黑體" panose="020B0604030504040204" pitchFamily="34" charset="-120"/>
                <a:ea typeface="微軟正黑體" panose="020B0604030504040204" pitchFamily="34" charset="-120"/>
              </a:rPr>
              <a:t>字，使用</a:t>
            </a:r>
            <a:r>
              <a:rPr lang="en-US" altLang="zh-TW" sz="2600" dirty="0">
                <a:latin typeface="微軟正黑體" panose="020B0604030504040204" pitchFamily="34" charset="-120"/>
                <a:ea typeface="微軟正黑體" panose="020B0604030504040204" pitchFamily="34" charset="-120"/>
              </a:rPr>
              <a:t>1200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0" name="向下箭號 19"/>
          <p:cNvSpPr/>
          <p:nvPr/>
        </p:nvSpPr>
        <p:spPr>
          <a:xfrm>
            <a:off x="2195736" y="4463651"/>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267744" y="4404114"/>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減量</a:t>
            </a:r>
          </a:p>
        </p:txBody>
      </p:sp>
      <p:sp>
        <p:nvSpPr>
          <p:cNvPr id="8" name="文字方塊 7"/>
          <p:cNvSpPr txBox="1"/>
          <p:nvPr/>
        </p:nvSpPr>
        <p:spPr>
          <a:xfrm>
            <a:off x="107504" y="4954471"/>
            <a:ext cx="4284142" cy="1969770"/>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認識常用國字至少</a:t>
            </a:r>
            <a:r>
              <a:rPr lang="en-US" altLang="zh-TW" sz="2600" dirty="0">
                <a:latin typeface="微軟正黑體" panose="020B0604030504040204" pitchFamily="34" charset="-120"/>
                <a:ea typeface="微軟正黑體" panose="020B0604030504040204" pitchFamily="34" charset="-120"/>
              </a:rPr>
              <a:t>1200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能使用常用國字至少</a:t>
            </a:r>
            <a:r>
              <a:rPr lang="en-US" altLang="zh-TW" sz="2600" dirty="0">
                <a:latin typeface="微軟正黑體" panose="020B0604030504040204" pitchFamily="34" charset="-120"/>
                <a:ea typeface="微軟正黑體" panose="020B0604030504040204" pitchFamily="34" charset="-120"/>
              </a:rPr>
              <a:t>500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8" name="文字方塊 27"/>
          <p:cNvSpPr txBox="1"/>
          <p:nvPr/>
        </p:nvSpPr>
        <p:spPr>
          <a:xfrm>
            <a:off x="4588805" y="3284984"/>
            <a:ext cx="4303676" cy="1569660"/>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Ad-Ⅲ-3 </a:t>
            </a:r>
            <a:r>
              <a:rPr lang="zh-TW" altLang="en-US" sz="2600" dirty="0"/>
              <a:t>故事、童詩、現代散文、少年小說及兒童劇。 </a:t>
            </a:r>
            <a:endParaRPr lang="en-US" altLang="zh-TW" sz="2600" dirty="0"/>
          </a:p>
          <a:p>
            <a:endParaRPr lang="zh-TW" altLang="en-US" dirty="0"/>
          </a:p>
        </p:txBody>
      </p:sp>
      <p:sp>
        <p:nvSpPr>
          <p:cNvPr id="32" name="向下箭號 31"/>
          <p:cNvSpPr/>
          <p:nvPr/>
        </p:nvSpPr>
        <p:spPr>
          <a:xfrm>
            <a:off x="6732240" y="4631954"/>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572417"/>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減量</a:t>
            </a:r>
          </a:p>
        </p:txBody>
      </p:sp>
      <p:sp>
        <p:nvSpPr>
          <p:cNvPr id="36" name="文字方塊 35"/>
          <p:cNvSpPr txBox="1"/>
          <p:nvPr/>
        </p:nvSpPr>
        <p:spPr>
          <a:xfrm>
            <a:off x="4509591" y="5276693"/>
            <a:ext cx="4284142" cy="769441"/>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t>故事、短劇。</a:t>
            </a:r>
          </a:p>
          <a:p>
            <a:endParaRPr lang="zh-TW" altLang="en-US" dirty="0"/>
          </a:p>
        </p:txBody>
      </p:sp>
    </p:spTree>
    <p:extLst>
      <p:ext uri="{BB962C8B-B14F-4D97-AF65-F5344CB8AC3E}">
        <p14:creationId xmlns:p14="http://schemas.microsoft.com/office/powerpoint/2010/main" val="3767340376"/>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分解</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59632" y="1457654"/>
            <a:ext cx="753410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將各領域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a:t>
            </a:r>
            <a:r>
              <a:rPr lang="zh-TW" altLang="en-US" sz="2800" dirty="0">
                <a:solidFill>
                  <a:srgbClr val="FF0000"/>
                </a:solidFill>
                <a:latin typeface="標楷體" panose="03000509000000000000" pitchFamily="65" charset="-120"/>
                <a:ea typeface="標楷體" panose="03000509000000000000" pitchFamily="65" charset="-120"/>
              </a:rPr>
              <a:t>分解為數個小目標或學習內容</a:t>
            </a:r>
            <a:r>
              <a:rPr lang="zh-TW" altLang="en-US" sz="2800" dirty="0">
                <a:latin typeface="標楷體" panose="03000509000000000000" pitchFamily="65" charset="-120"/>
                <a:ea typeface="標楷體" panose="03000509000000000000" pitchFamily="65" charset="-120"/>
              </a:rPr>
              <a:t>，在</a:t>
            </a:r>
            <a:r>
              <a:rPr lang="zh-TW" altLang="en-US" sz="2800" u="sng" dirty="0">
                <a:latin typeface="標楷體" panose="03000509000000000000" pitchFamily="65" charset="-120"/>
                <a:ea typeface="標楷體" panose="03000509000000000000" pitchFamily="65" charset="-120"/>
              </a:rPr>
              <a:t>同一階段</a:t>
            </a:r>
            <a:r>
              <a:rPr lang="zh-TW" altLang="en-US" sz="2800" dirty="0">
                <a:latin typeface="標楷體" panose="03000509000000000000" pitchFamily="65" charset="-120"/>
                <a:ea typeface="標楷體" panose="03000509000000000000" pitchFamily="65" charset="-120"/>
              </a:rPr>
              <a:t>或</a:t>
            </a:r>
            <a:r>
              <a:rPr lang="zh-TW" altLang="en-US" sz="2800" u="sng" dirty="0">
                <a:latin typeface="標楷體" panose="03000509000000000000" pitchFamily="65" charset="-120"/>
                <a:ea typeface="標楷體" panose="03000509000000000000" pitchFamily="65" charset="-120"/>
              </a:rPr>
              <a:t>不同學習階段</a:t>
            </a:r>
            <a:r>
              <a:rPr lang="zh-TW" altLang="en-US" sz="2800" b="1" dirty="0">
                <a:solidFill>
                  <a:srgbClr val="FF0000"/>
                </a:solidFill>
                <a:latin typeface="標楷體" panose="03000509000000000000" pitchFamily="65" charset="-120"/>
                <a:ea typeface="標楷體" panose="03000509000000000000" pitchFamily="65" charset="-120"/>
              </a:rPr>
              <a:t>分段學習</a:t>
            </a:r>
            <a:r>
              <a:rPr lang="zh-TW" altLang="en-US" sz="2800" dirty="0">
                <a:latin typeface="標楷體" panose="03000509000000000000" pitchFamily="65" charset="-120"/>
                <a:ea typeface="標楷體" panose="03000509000000000000" pitchFamily="65" charset="-120"/>
              </a:rPr>
              <a:t>。</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577763" y="3223136"/>
            <a:ext cx="3826535" cy="1569660"/>
          </a:xfrm>
          <a:prstGeom prst="rect">
            <a:avLst/>
          </a:prstGeom>
          <a:noFill/>
        </p:spPr>
        <p:txBody>
          <a:bodyPr wrap="square" rtlCol="0">
            <a:spAutoFit/>
          </a:bodyPr>
          <a:lstStyle/>
          <a:p>
            <a:pPr marL="514350" lvl="1" indent="-51435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1-Ⅲ-3 </a:t>
            </a:r>
            <a:r>
              <a:rPr lang="zh-TW" altLang="en-US" sz="2600" dirty="0">
                <a:latin typeface="微軟正黑體" panose="020B0604030504040204" pitchFamily="34" charset="-120"/>
                <a:ea typeface="微軟正黑體" panose="020B0604030504040204" pitchFamily="34" charset="-120"/>
              </a:rPr>
              <a:t>判斷聆聽內容的合理性，並分辨事實或意見。</a:t>
            </a:r>
          </a:p>
          <a:p>
            <a:endParaRPr lang="zh-TW" altLang="en-US" dirty="0"/>
          </a:p>
        </p:txBody>
      </p:sp>
      <p:sp>
        <p:nvSpPr>
          <p:cNvPr id="20" name="向下箭號 19"/>
          <p:cNvSpPr/>
          <p:nvPr/>
        </p:nvSpPr>
        <p:spPr>
          <a:xfrm>
            <a:off x="2195736" y="4424641"/>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267744" y="4365104"/>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分解</a:t>
            </a:r>
          </a:p>
        </p:txBody>
      </p:sp>
      <p:sp>
        <p:nvSpPr>
          <p:cNvPr id="8" name="文字方塊 7"/>
          <p:cNvSpPr txBox="1"/>
          <p:nvPr/>
        </p:nvSpPr>
        <p:spPr>
          <a:xfrm>
            <a:off x="107504" y="4954471"/>
            <a:ext cx="4284142" cy="1877437"/>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判斷聆聽內容的合理性。</a:t>
            </a:r>
          </a:p>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聆聽時，能分辨事實或意見。</a:t>
            </a:r>
          </a:p>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學習內容</a:t>
            </a:r>
          </a:p>
          <a:p>
            <a:endParaRPr lang="zh-TW" altLang="en-US" sz="2000" dirty="0"/>
          </a:p>
        </p:txBody>
      </p:sp>
      <p:sp>
        <p:nvSpPr>
          <p:cNvPr id="28" name="文字方塊 27"/>
          <p:cNvSpPr txBox="1"/>
          <p:nvPr/>
        </p:nvSpPr>
        <p:spPr>
          <a:xfrm>
            <a:off x="4588805" y="3284984"/>
            <a:ext cx="4303676" cy="1169551"/>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Ad-Ⅱ-2 </a:t>
            </a:r>
            <a:r>
              <a:rPr lang="zh-TW" altLang="en-US" sz="2600" dirty="0"/>
              <a:t>篇章的大意、主旨與簡單結構。</a:t>
            </a:r>
          </a:p>
          <a:p>
            <a:endParaRPr lang="zh-TW" altLang="en-US" dirty="0"/>
          </a:p>
        </p:txBody>
      </p:sp>
      <p:sp>
        <p:nvSpPr>
          <p:cNvPr id="32" name="向下箭號 31"/>
          <p:cNvSpPr/>
          <p:nvPr/>
        </p:nvSpPr>
        <p:spPr>
          <a:xfrm>
            <a:off x="6732240" y="4352633"/>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293096"/>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分解</a:t>
            </a:r>
          </a:p>
        </p:txBody>
      </p:sp>
      <p:sp>
        <p:nvSpPr>
          <p:cNvPr id="36" name="文字方塊 35"/>
          <p:cNvSpPr txBox="1"/>
          <p:nvPr/>
        </p:nvSpPr>
        <p:spPr>
          <a:xfrm>
            <a:off x="4896370" y="5013176"/>
            <a:ext cx="4284142" cy="190821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篇章的大意。</a:t>
            </a:r>
          </a:p>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篇章的主旨。</a:t>
            </a:r>
          </a:p>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篇章的簡單結構</a:t>
            </a:r>
          </a:p>
          <a:p>
            <a:pPr marL="857250" lvl="1" indent="-457200">
              <a:buFont typeface="Wingdings" panose="05000000000000000000" pitchFamily="2" charset="2"/>
              <a:buChar char="Ø"/>
            </a:pPr>
            <a:endParaRPr lang="zh-TW" altLang="en-US" sz="2600" dirty="0"/>
          </a:p>
          <a:p>
            <a:endParaRPr lang="zh-TW" altLang="en-US" dirty="0"/>
          </a:p>
        </p:txBody>
      </p:sp>
    </p:spTree>
    <p:extLst>
      <p:ext uri="{BB962C8B-B14F-4D97-AF65-F5344CB8AC3E}">
        <p14:creationId xmlns:p14="http://schemas.microsoft.com/office/powerpoint/2010/main" val="1330458932"/>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替代</a:t>
            </a:r>
          </a:p>
        </p:txBody>
      </p:sp>
      <p:sp>
        <p:nvSpPr>
          <p:cNvPr id="24" name="圓角矩形 23"/>
          <p:cNvSpPr/>
          <p:nvPr/>
        </p:nvSpPr>
        <p:spPr>
          <a:xfrm>
            <a:off x="987602" y="1437818"/>
            <a:ext cx="7923316"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p>
        </p:txBody>
      </p:sp>
      <p:sp>
        <p:nvSpPr>
          <p:cNvPr id="25" name="矩形 24"/>
          <p:cNvSpPr/>
          <p:nvPr/>
        </p:nvSpPr>
        <p:spPr>
          <a:xfrm>
            <a:off x="1137605" y="1681644"/>
            <a:ext cx="7545722" cy="461665"/>
          </a:xfrm>
          <a:prstGeom prst="rect">
            <a:avLst/>
          </a:prstGeom>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以另外一種</a:t>
            </a:r>
            <a:r>
              <a:rPr lang="zh-TW" altLang="en-US" sz="2000" dirty="0">
                <a:latin typeface="標楷體" panose="03000509000000000000" pitchFamily="65" charset="-120"/>
                <a:ea typeface="標楷體" panose="03000509000000000000" pitchFamily="65" charset="-120"/>
              </a:rPr>
              <a:t>方式</a:t>
            </a:r>
            <a:r>
              <a:rPr lang="zh-TW" altLang="en-US" sz="2400" dirty="0">
                <a:latin typeface="標楷體" panose="03000509000000000000" pitchFamily="65" charset="-120"/>
                <a:ea typeface="標楷體" panose="03000509000000000000" pitchFamily="65" charset="-120"/>
              </a:rPr>
              <a:t>達成原來的領域</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科目</a:t>
            </a:r>
            <a:r>
              <a:rPr lang="zh-TW" altLang="en-US" sz="2400" dirty="0" smtClean="0">
                <a:latin typeface="標楷體" panose="03000509000000000000" pitchFamily="65" charset="-120"/>
                <a:ea typeface="標楷體" panose="03000509000000000000" pitchFamily="65" charset="-120"/>
              </a:rPr>
              <a:t>之學習重點</a:t>
            </a:r>
            <a:endParaRPr lang="zh-TW" altLang="en-US" sz="2400" dirty="0">
              <a:latin typeface="標楷體" panose="03000509000000000000" pitchFamily="65" charset="-120"/>
              <a:ea typeface="標楷體" panose="03000509000000000000" pitchFamily="65" charset="-120"/>
            </a:endParaRP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284984"/>
            <a:ext cx="7940079" cy="3456384"/>
          </a:xfrm>
        </p:spPr>
        <p:txBody>
          <a:bodyPr>
            <a:normAutofit fontScale="325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9200" b="0" dirty="0">
                <a:solidFill>
                  <a:schemeClr val="tx1"/>
                </a:solidFill>
                <a:latin typeface="微軟正黑體" panose="020B0604030504040204" pitchFamily="34" charset="-120"/>
                <a:ea typeface="微軟正黑體" panose="020B0604030504040204" pitchFamily="34" charset="-120"/>
              </a:rPr>
              <a:t>5-Ⅱ-9 </a:t>
            </a:r>
            <a:r>
              <a:rPr lang="zh-TW" altLang="en-US" sz="9200" b="0" dirty="0">
                <a:solidFill>
                  <a:schemeClr val="tx1"/>
                </a:solidFill>
                <a:latin typeface="微軟正黑體" panose="020B0604030504040204" pitchFamily="34" charset="-120"/>
                <a:ea typeface="微軟正黑體" panose="020B0604030504040204" pitchFamily="34" charset="-120"/>
              </a:rPr>
              <a:t>能透過大量閱讀，體會閱讀的樂趣。</a:t>
            </a:r>
          </a:p>
          <a:p>
            <a:pPr marL="0" indent="0">
              <a:lnSpc>
                <a:spcPts val="5000"/>
              </a:lnSpc>
              <a:buNone/>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sz="9200" b="0" dirty="0">
                <a:solidFill>
                  <a:schemeClr val="tx1"/>
                </a:solidFill>
                <a:latin typeface="微軟正黑體" panose="020B0604030504040204" pitchFamily="34" charset="-120"/>
                <a:ea typeface="微軟正黑體" panose="020B0604030504040204" pitchFamily="34" charset="-120"/>
              </a:rPr>
              <a:t>能透過報讀軟體進行閱讀，體會閱讀的樂趣。</a:t>
            </a:r>
          </a:p>
          <a:p>
            <a:pPr>
              <a:lnSpc>
                <a:spcPts val="5000"/>
              </a:lnSpc>
              <a:buFont typeface="Wingdings" panose="05000000000000000000" pitchFamily="2" charset="2"/>
              <a:buChar char="Ø"/>
            </a:pPr>
            <a:endParaRPr lang="en-US" altLang="zh-TW" sz="92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dirty="0"/>
          </a:p>
          <a:p>
            <a:pPr>
              <a:lnSpc>
                <a:spcPts val="5000"/>
              </a:lnSpc>
              <a:buFont typeface="Wingdings" panose="05000000000000000000" pitchFamily="2" charset="2"/>
              <a:buChar char="Ø"/>
            </a:pPr>
            <a:endParaRPr lang="zh-TW" altLang="en-US" dirty="0"/>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marL="0" indent="0">
              <a:lnSpc>
                <a:spcPts val="5000"/>
              </a:lnSpc>
              <a:buNone/>
            </a:pPr>
            <a:endParaRPr lang="zh-TW" altLang="en-US" sz="3600" dirty="0"/>
          </a:p>
        </p:txBody>
      </p:sp>
      <p:sp>
        <p:nvSpPr>
          <p:cNvPr id="30" name="圓角矩形 29"/>
          <p:cNvSpPr/>
          <p:nvPr/>
        </p:nvSpPr>
        <p:spPr bwMode="auto">
          <a:xfrm>
            <a:off x="357137" y="2667879"/>
            <a:ext cx="2555372"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學習表現</a:t>
            </a:r>
            <a:r>
              <a:rPr lang="zh-TW" altLang="en-US" sz="2800" dirty="0">
                <a:solidFill>
                  <a:schemeClr val="tx1"/>
                </a:solidFill>
                <a:latin typeface="微軟正黑體" panose="020B0604030504040204" pitchFamily="34" charset="-120"/>
                <a:ea typeface="微軟正黑體" panose="020B0604030504040204" pitchFamily="34" charset="-120"/>
              </a:rPr>
              <a:t>舉例</a:t>
            </a:r>
          </a:p>
        </p:txBody>
      </p:sp>
      <p:grpSp>
        <p:nvGrpSpPr>
          <p:cNvPr id="2" name="群組 33"/>
          <p:cNvGrpSpPr/>
          <p:nvPr/>
        </p:nvGrpSpPr>
        <p:grpSpPr>
          <a:xfrm>
            <a:off x="4355976" y="4168154"/>
            <a:ext cx="864096" cy="845022"/>
            <a:chOff x="4293567" y="2905931"/>
            <a:chExt cx="864096" cy="845022"/>
          </a:xfrm>
        </p:grpSpPr>
        <p:sp>
          <p:nvSpPr>
            <p:cNvPr id="31" name="向下箭號 30"/>
            <p:cNvSpPr/>
            <p:nvPr/>
          </p:nvSpPr>
          <p:spPr>
            <a:xfrm>
              <a:off x="4293567" y="2905931"/>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509591" y="2952394"/>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替代</a:t>
              </a:r>
            </a:p>
          </p:txBody>
        </p:sp>
      </p:grpSp>
    </p:spTree>
    <p:extLst>
      <p:ext uri="{BB962C8B-B14F-4D97-AF65-F5344CB8AC3E}">
        <p14:creationId xmlns:p14="http://schemas.microsoft.com/office/powerpoint/2010/main" val="2103205147"/>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xmlns=""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xmlns=""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重整</a:t>
            </a:r>
          </a:p>
        </p:txBody>
      </p:sp>
      <p:sp>
        <p:nvSpPr>
          <p:cNvPr id="24" name="圓角矩形 23"/>
          <p:cNvSpPr/>
          <p:nvPr/>
        </p:nvSpPr>
        <p:spPr>
          <a:xfrm>
            <a:off x="1259632" y="1437818"/>
            <a:ext cx="7693446"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198203" y="1433672"/>
            <a:ext cx="7694277"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將該學習階段或跨學習階段之學習重點重新詮釋或轉化成</a:t>
            </a:r>
            <a:r>
              <a:rPr lang="zh-TW" altLang="en-US" sz="2800" dirty="0">
                <a:solidFill>
                  <a:srgbClr val="FF0000"/>
                </a:solidFill>
                <a:latin typeface="標楷體" panose="03000509000000000000" pitchFamily="65" charset="-120"/>
                <a:ea typeface="標楷體" panose="03000509000000000000" pitchFamily="65" charset="-120"/>
              </a:rPr>
              <a:t>生活化</a:t>
            </a:r>
            <a:r>
              <a:rPr lang="zh-TW" altLang="en-US" sz="2800" dirty="0">
                <a:latin typeface="標楷體" panose="03000509000000000000" pitchFamily="65" charset="-120"/>
                <a:ea typeface="標楷體" panose="03000509000000000000" pitchFamily="65" charset="-120"/>
              </a:rPr>
              <a:t>或</a:t>
            </a:r>
            <a:r>
              <a:rPr lang="zh-TW" altLang="en-US" sz="2800" dirty="0">
                <a:solidFill>
                  <a:srgbClr val="FF0000"/>
                </a:solidFill>
                <a:latin typeface="標楷體" panose="03000509000000000000" pitchFamily="65" charset="-120"/>
                <a:ea typeface="標楷體" panose="03000509000000000000" pitchFamily="65" charset="-120"/>
              </a:rPr>
              <a:t>功能化</a:t>
            </a:r>
            <a:r>
              <a:rPr lang="zh-TW" altLang="en-US" sz="2800" dirty="0">
                <a:latin typeface="標楷體" panose="03000509000000000000" pitchFamily="65" charset="-120"/>
                <a:ea typeface="標楷體" panose="03000509000000000000" pitchFamily="65" charset="-120"/>
              </a:rPr>
              <a:t>的學習目標與學習內容</a:t>
            </a:r>
          </a:p>
        </p:txBody>
      </p:sp>
      <p:pic>
        <p:nvPicPr>
          <p:cNvPr id="26" name="圖片 25"/>
          <p:cNvPicPr>
            <a:picLocks noChangeAspect="1"/>
          </p:cNvPicPr>
          <p:nvPr/>
        </p:nvPicPr>
        <p:blipFill>
          <a:blip r:embed="rId3"/>
          <a:stretch>
            <a:fillRect/>
          </a:stretch>
        </p:blipFill>
        <p:spPr>
          <a:xfrm>
            <a:off x="149967" y="1340791"/>
            <a:ext cx="987638" cy="1274174"/>
          </a:xfrm>
          <a:prstGeom prst="rect">
            <a:avLst/>
          </a:prstGeom>
        </p:spPr>
      </p:pic>
      <p:sp>
        <p:nvSpPr>
          <p:cNvPr id="27" name="矩形 26"/>
          <p:cNvSpPr/>
          <p:nvPr/>
        </p:nvSpPr>
        <p:spPr>
          <a:xfrm>
            <a:off x="494283" y="2852936"/>
            <a:ext cx="8458795"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284984"/>
            <a:ext cx="8084096" cy="3456384"/>
          </a:xfrm>
        </p:spPr>
        <p:txBody>
          <a:bodyPr>
            <a:normAutofit fontScale="325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1-Ⅱ-3 </a:t>
            </a:r>
            <a:r>
              <a:rPr lang="zh-TW" altLang="en-US" sz="9600" b="0" dirty="0">
                <a:solidFill>
                  <a:schemeClr val="tx1"/>
                </a:solidFill>
                <a:latin typeface="微軟正黑體" panose="020B0604030504040204" pitchFamily="34" charset="-120"/>
                <a:ea typeface="微軟正黑體" panose="020B0604030504040204" pitchFamily="34" charset="-120"/>
              </a:rPr>
              <a:t>聽懂適合程度的詩歌、戲劇，並說出聆聽內容的要點。</a:t>
            </a:r>
          </a:p>
          <a:p>
            <a:pPr marL="0" indent="0">
              <a:lnSpc>
                <a:spcPts val="5000"/>
              </a:lnSpc>
              <a:buNone/>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sz="9600" b="0" dirty="0">
                <a:solidFill>
                  <a:schemeClr val="tx1"/>
                </a:solidFill>
                <a:latin typeface="微軟正黑體" panose="020B0604030504040204" pitchFamily="34" charset="-120"/>
                <a:ea typeface="微軟正黑體" panose="020B0604030504040204" pitchFamily="34" charset="-120"/>
              </a:rPr>
              <a:t>聽懂適合程度的日常生活短文、故事、短劇。</a:t>
            </a: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dirty="0"/>
          </a:p>
          <a:p>
            <a:pPr>
              <a:lnSpc>
                <a:spcPts val="5000"/>
              </a:lnSpc>
              <a:buFont typeface="Wingdings" panose="05000000000000000000" pitchFamily="2" charset="2"/>
              <a:buChar char="Ø"/>
            </a:pPr>
            <a:endParaRPr lang="zh-TW" altLang="en-US" dirty="0"/>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marL="0" indent="0">
              <a:lnSpc>
                <a:spcPts val="5000"/>
              </a:lnSpc>
              <a:buNone/>
            </a:pPr>
            <a:endParaRPr lang="zh-TW" altLang="en-US" sz="3600" dirty="0"/>
          </a:p>
        </p:txBody>
      </p:sp>
      <p:sp>
        <p:nvSpPr>
          <p:cNvPr id="30" name="圓角矩形 29"/>
          <p:cNvSpPr/>
          <p:nvPr/>
        </p:nvSpPr>
        <p:spPr bwMode="auto">
          <a:xfrm>
            <a:off x="357137" y="2667879"/>
            <a:ext cx="2555372"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學習表現</a:t>
            </a:r>
            <a:r>
              <a:rPr lang="zh-TW" altLang="en-US" sz="2800" dirty="0">
                <a:solidFill>
                  <a:schemeClr val="tx1"/>
                </a:solidFill>
                <a:latin typeface="微軟正黑體" panose="020B0604030504040204" pitchFamily="34" charset="-120"/>
                <a:ea typeface="微軟正黑體" panose="020B0604030504040204" pitchFamily="34" charset="-120"/>
              </a:rPr>
              <a:t>舉例</a:t>
            </a:r>
          </a:p>
        </p:txBody>
      </p:sp>
      <p:grpSp>
        <p:nvGrpSpPr>
          <p:cNvPr id="2" name="群組 33"/>
          <p:cNvGrpSpPr/>
          <p:nvPr/>
        </p:nvGrpSpPr>
        <p:grpSpPr>
          <a:xfrm>
            <a:off x="4355976" y="4744218"/>
            <a:ext cx="864096" cy="845022"/>
            <a:chOff x="4293567" y="2905931"/>
            <a:chExt cx="864096" cy="845022"/>
          </a:xfrm>
        </p:grpSpPr>
        <p:sp>
          <p:nvSpPr>
            <p:cNvPr id="31" name="向下箭號 30"/>
            <p:cNvSpPr/>
            <p:nvPr/>
          </p:nvSpPr>
          <p:spPr>
            <a:xfrm>
              <a:off x="4293567" y="2905931"/>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509591" y="2952394"/>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重整</a:t>
              </a:r>
            </a:p>
          </p:txBody>
        </p:sp>
      </p:grpSp>
    </p:spTree>
    <p:extLst>
      <p:ext uri="{BB962C8B-B14F-4D97-AF65-F5344CB8AC3E}">
        <p14:creationId xmlns:p14="http://schemas.microsoft.com/office/powerpoint/2010/main" val="5158491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C9B742B3-5AC0-4471-A92A-0FEE787239F7}"/>
              </a:ext>
            </a:extLst>
          </p:cNvPr>
          <p:cNvSpPr/>
          <p:nvPr/>
        </p:nvSpPr>
        <p:spPr>
          <a:xfrm>
            <a:off x="1438918" y="2112461"/>
            <a:ext cx="6374122" cy="2347779"/>
          </a:xfrm>
          <a:prstGeom prst="rect">
            <a:avLst/>
          </a:prstGeom>
          <a:no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CA0AC9DB-D0FF-4E68-A590-10801BC926B6}"/>
              </a:ext>
            </a:extLst>
          </p:cNvPr>
          <p:cNvSpPr/>
          <p:nvPr/>
        </p:nvSpPr>
        <p:spPr>
          <a:xfrm>
            <a:off x="1829461" y="2461117"/>
            <a:ext cx="5606941" cy="1688499"/>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a:extLst>
              <a:ext uri="{FF2B5EF4-FFF2-40B4-BE49-F238E27FC236}">
                <a16:creationId xmlns:a16="http://schemas.microsoft.com/office/drawing/2014/main" xmlns="" id="{D112B39A-C1E0-4C5C-B50B-907B4620DCEB}"/>
              </a:ext>
            </a:extLst>
          </p:cNvPr>
          <p:cNvSpPr txBox="1"/>
          <p:nvPr/>
        </p:nvSpPr>
        <p:spPr>
          <a:xfrm>
            <a:off x="2558688" y="2430190"/>
            <a:ext cx="4248512" cy="1107996"/>
          </a:xfrm>
          <a:prstGeom prst="rect">
            <a:avLst/>
          </a:prstGeom>
          <a:noFill/>
        </p:spPr>
        <p:txBody>
          <a:bodyPr wrap="square" rtlCol="0">
            <a:spAutoFit/>
          </a:bodyPr>
          <a:lstStyle/>
          <a:p>
            <a:pPr algn="ctr"/>
            <a:r>
              <a:rPr lang="en-US" altLang="zh-CN" sz="6600" b="1" dirty="0">
                <a:solidFill>
                  <a:schemeClr val="bg1"/>
                </a:solidFill>
              </a:rPr>
              <a:t>PART</a:t>
            </a:r>
            <a:r>
              <a:rPr lang="zh-TW" altLang="en-US" sz="6600" b="1" dirty="0">
                <a:solidFill>
                  <a:schemeClr val="bg1"/>
                </a:solidFill>
              </a:rPr>
              <a:t>  </a:t>
            </a:r>
            <a:r>
              <a:rPr lang="en-US" altLang="zh-TW" sz="6600" b="1" dirty="0">
                <a:solidFill>
                  <a:schemeClr val="bg1"/>
                </a:solidFill>
              </a:rPr>
              <a:t>I</a:t>
            </a:r>
            <a:endParaRPr lang="zh-CN" altLang="en-US" sz="6600" b="1" dirty="0">
              <a:solidFill>
                <a:schemeClr val="bg1"/>
              </a:solidFill>
            </a:endParaRPr>
          </a:p>
        </p:txBody>
      </p:sp>
      <p:sp>
        <p:nvSpPr>
          <p:cNvPr id="15" name="文本框 8">
            <a:extLst>
              <a:ext uri="{FF2B5EF4-FFF2-40B4-BE49-F238E27FC236}">
                <a16:creationId xmlns:a16="http://schemas.microsoft.com/office/drawing/2014/main" xmlns="" id="{CC6444EA-4DA9-4265-BDC4-B6BB13A93419}"/>
              </a:ext>
            </a:extLst>
          </p:cNvPr>
          <p:cNvSpPr txBox="1"/>
          <p:nvPr/>
        </p:nvSpPr>
        <p:spPr>
          <a:xfrm>
            <a:off x="2119777" y="3149600"/>
            <a:ext cx="5063343" cy="1000017"/>
          </a:xfrm>
          <a:prstGeom prst="rect">
            <a:avLst/>
          </a:prstGeom>
          <a:noFill/>
        </p:spPr>
        <p:txBody>
          <a:bodyPr wrap="square" rtlCol="0">
            <a:spAutoFit/>
          </a:bodyPr>
          <a:lstStyle/>
          <a:p>
            <a:pPr lvl="0" algn="ctr">
              <a:lnSpc>
                <a:spcPct val="150000"/>
              </a:lnSpc>
            </a:pPr>
            <a:r>
              <a:rPr lang="zh-TW" altLang="en-US" sz="4400" dirty="0">
                <a:solidFill>
                  <a:schemeClr val="bg1"/>
                </a:solidFill>
              </a:rPr>
              <a:t>前言</a:t>
            </a:r>
            <a:endParaRPr lang="zh-CN" altLang="en-US" sz="4400" dirty="0">
              <a:solidFill>
                <a:schemeClr val="bg1"/>
              </a:solidFill>
            </a:endParaRPr>
          </a:p>
        </p:txBody>
      </p:sp>
      <p:pic>
        <p:nvPicPr>
          <p:cNvPr id="16"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flipH="1">
            <a:off x="1367798" y="1600092"/>
            <a:ext cx="617726" cy="492049"/>
          </a:xfrm>
          <a:prstGeom prst="rect">
            <a:avLst/>
          </a:prstGeom>
        </p:spPr>
      </p:pic>
      <p:pic>
        <p:nvPicPr>
          <p:cNvPr id="17"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a:off x="912366" y="1661052"/>
            <a:ext cx="546872" cy="492049"/>
          </a:xfrm>
          <a:prstGeom prst="rect">
            <a:avLst/>
          </a:prstGeom>
        </p:spPr>
      </p:pic>
    </p:spTree>
    <p:extLst>
      <p:ext uri="{BB962C8B-B14F-4D97-AF65-F5344CB8AC3E}">
        <p14:creationId xmlns:p14="http://schemas.microsoft.com/office/powerpoint/2010/main" val="281098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776913" y="1871025"/>
            <a:ext cx="7358681" cy="3771958"/>
          </a:xfrm>
          <a:prstGeom prst="roundRect">
            <a:avLst/>
          </a:prstGeom>
          <a:solidFill>
            <a:srgbClr val="FADC90"/>
          </a:solidFill>
          <a:ln>
            <a:noFill/>
          </a:ln>
          <a:effectLst>
            <a:outerShdw blurRad="508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標題 1"/>
          <p:cNvSpPr>
            <a:spLocks noGrp="1"/>
          </p:cNvSpPr>
          <p:nvPr>
            <p:ph type="title"/>
          </p:nvPr>
        </p:nvSpPr>
        <p:spPr/>
        <p:txBody>
          <a:bodyPr/>
          <a:lstStyle/>
          <a:p>
            <a:r>
              <a:rPr lang="zh-TW" altLang="en-US" dirty="0"/>
              <a:t>學習內容之調整原則與作法</a:t>
            </a:r>
          </a:p>
        </p:txBody>
      </p:sp>
      <p:pic>
        <p:nvPicPr>
          <p:cNvPr id="1033"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34250" y="0"/>
            <a:ext cx="1809750" cy="2314575"/>
          </a:xfrm>
          <a:prstGeom prst="rect">
            <a:avLst/>
          </a:prstGeom>
          <a:noFill/>
          <a:ln w="9525">
            <a:noFill/>
            <a:miter lim="800000"/>
            <a:headEnd/>
            <a:tailEnd/>
          </a:ln>
        </p:spPr>
      </p:pic>
      <p:sp>
        <p:nvSpPr>
          <p:cNvPr id="22" name="圓角矩形 21"/>
          <p:cNvSpPr/>
          <p:nvPr/>
        </p:nvSpPr>
        <p:spPr>
          <a:xfrm>
            <a:off x="322678" y="2007411"/>
            <a:ext cx="8452997" cy="4286709"/>
          </a:xfrm>
          <a:prstGeom prst="roundRect">
            <a:avLst>
              <a:gd name="adj" fmla="val 14534"/>
            </a:avLst>
          </a:prstGeom>
          <a:solidFill>
            <a:srgbClr val="FADC90"/>
          </a:solidFill>
          <a:ln>
            <a:no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內容版面配置區 2"/>
          <p:cNvSpPr>
            <a:spLocks noGrp="1"/>
          </p:cNvSpPr>
          <p:nvPr>
            <p:ph idx="1"/>
          </p:nvPr>
        </p:nvSpPr>
        <p:spPr>
          <a:xfrm>
            <a:off x="322678" y="2390775"/>
            <a:ext cx="8552082" cy="3738898"/>
          </a:xfrm>
        </p:spPr>
        <p:txBody>
          <a:bodyPr>
            <a:noAutofit/>
          </a:bodyPr>
          <a:lstStyle/>
          <a:p>
            <a:pPr marL="514350" indent="-514350">
              <a:lnSpc>
                <a:spcPts val="4500"/>
              </a:lnSpc>
              <a:buFont typeface="+mj-lt"/>
              <a:buAutoNum type="arabicParenR"/>
            </a:pPr>
            <a:r>
              <a:rPr lang="zh-TW" altLang="en-US" sz="2400" dirty="0">
                <a:solidFill>
                  <a:prstClr val="black"/>
                </a:solidFill>
              </a:rPr>
              <a:t>可視學生個別差異情形及需要採一種或多種調整方式。</a:t>
            </a:r>
          </a:p>
          <a:p>
            <a:pPr marL="514350" indent="-514350">
              <a:lnSpc>
                <a:spcPts val="4500"/>
              </a:lnSpc>
              <a:buFont typeface="+mj-lt"/>
              <a:buAutoNum type="arabicParenR"/>
            </a:pPr>
            <a:r>
              <a:rPr lang="zh-TW" altLang="en-US" sz="2400" dirty="0">
                <a:solidFill>
                  <a:prstClr val="black"/>
                </a:solidFill>
              </a:rPr>
              <a:t>各領域</a:t>
            </a:r>
            <a:r>
              <a:rPr lang="en-US" altLang="zh-TW" sz="2400" dirty="0">
                <a:solidFill>
                  <a:prstClr val="black"/>
                </a:solidFill>
              </a:rPr>
              <a:t>/</a:t>
            </a:r>
            <a:r>
              <a:rPr lang="zh-TW" altLang="en-US" sz="2400" dirty="0">
                <a:solidFill>
                  <a:prstClr val="black"/>
                </a:solidFill>
              </a:rPr>
              <a:t>科目之節數</a:t>
            </a:r>
            <a:r>
              <a:rPr lang="en-US" altLang="zh-TW" sz="2400" dirty="0">
                <a:solidFill>
                  <a:prstClr val="black"/>
                </a:solidFill>
              </a:rPr>
              <a:t>/</a:t>
            </a:r>
            <a:r>
              <a:rPr lang="zh-TW" altLang="en-US" sz="2400" dirty="0">
                <a:solidFill>
                  <a:prstClr val="black"/>
                </a:solidFill>
              </a:rPr>
              <a:t>學分數之調整需經</a:t>
            </a:r>
            <a:r>
              <a:rPr lang="en-US" altLang="zh-TW" sz="2400" dirty="0">
                <a:solidFill>
                  <a:prstClr val="black"/>
                </a:solidFill>
              </a:rPr>
              <a:t>IEP/IGP</a:t>
            </a:r>
            <a:r>
              <a:rPr lang="zh-TW" altLang="en-US" sz="2400" dirty="0">
                <a:solidFill>
                  <a:prstClr val="black"/>
                </a:solidFill>
              </a:rPr>
              <a:t>會議決議並由學校特推會同意後執行。</a:t>
            </a:r>
          </a:p>
          <a:p>
            <a:pPr marL="514350" indent="-514350">
              <a:lnSpc>
                <a:spcPts val="4000"/>
              </a:lnSpc>
              <a:buFont typeface="+mj-lt"/>
              <a:buAutoNum type="arabicParenR" startAt="3"/>
            </a:pPr>
            <a:r>
              <a:rPr lang="zh-TW" altLang="en-US" sz="2400" dirty="0">
                <a:solidFill>
                  <a:prstClr val="black"/>
                </a:solidFill>
              </a:rPr>
              <a:t>根據學生需求</a:t>
            </a:r>
            <a:r>
              <a:rPr lang="zh-TW" altLang="en-US" sz="2400" dirty="0">
                <a:solidFill>
                  <a:srgbClr val="FF0000"/>
                </a:solidFill>
              </a:rPr>
              <a:t>得</a:t>
            </a:r>
            <a:r>
              <a:rPr lang="zh-TW" altLang="en-US" sz="2400" dirty="0">
                <a:solidFill>
                  <a:prstClr val="black"/>
                </a:solidFill>
              </a:rPr>
              <a:t>參考</a:t>
            </a:r>
            <a:r>
              <a:rPr lang="en-US" altLang="zh-TW" sz="2400" dirty="0">
                <a:solidFill>
                  <a:prstClr val="black"/>
                </a:solidFill>
              </a:rPr>
              <a:t>《</a:t>
            </a:r>
            <a:r>
              <a:rPr lang="zh-TW" altLang="en-US" sz="2400" dirty="0">
                <a:solidFill>
                  <a:prstClr val="black"/>
                </a:solidFill>
              </a:rPr>
              <a:t>領域課程應用手冊</a:t>
            </a:r>
            <a:r>
              <a:rPr lang="en-US" altLang="zh-TW" sz="2400" dirty="0">
                <a:solidFill>
                  <a:prstClr val="black"/>
                </a:solidFill>
              </a:rPr>
              <a:t>》</a:t>
            </a:r>
            <a:r>
              <a:rPr lang="zh-TW" altLang="en-US" sz="2400" dirty="0">
                <a:solidFill>
                  <a:prstClr val="black"/>
                </a:solidFill>
              </a:rPr>
              <a:t>進行調整。 </a:t>
            </a:r>
            <a:endParaRPr lang="en-US" altLang="zh-TW" sz="2400" dirty="0">
              <a:solidFill>
                <a:prstClr val="black"/>
              </a:solidFill>
            </a:endParaRPr>
          </a:p>
          <a:p>
            <a:pPr marL="514350" indent="-514350">
              <a:lnSpc>
                <a:spcPts val="4000"/>
              </a:lnSpc>
              <a:buFont typeface="+mj-lt"/>
              <a:buAutoNum type="arabicParenR" startAt="3"/>
            </a:pPr>
            <a:r>
              <a:rPr lang="zh-TW" altLang="en-US" sz="2400" dirty="0">
                <a:solidFill>
                  <a:prstClr val="black"/>
                </a:solidFill>
              </a:rPr>
              <a:t>若學生因障礙限制較大而無法學習之學習重點可採</a:t>
            </a:r>
            <a:r>
              <a:rPr lang="zh-TW" altLang="en-US" sz="3600" dirty="0">
                <a:solidFill>
                  <a:srgbClr val="FF0000"/>
                </a:solidFill>
              </a:rPr>
              <a:t>重整</a:t>
            </a:r>
            <a:r>
              <a:rPr lang="zh-TW" altLang="en-US" sz="2400" dirty="0">
                <a:solidFill>
                  <a:prstClr val="black"/>
                </a:solidFill>
              </a:rPr>
              <a:t>方式調整，甚至將部分較難的內容刪除（</a:t>
            </a:r>
            <a:r>
              <a:rPr lang="zh-TW" altLang="en-US" sz="2400" dirty="0">
                <a:solidFill>
                  <a:srgbClr val="FF0000"/>
                </a:solidFill>
              </a:rPr>
              <a:t>刪除要謹慎</a:t>
            </a:r>
            <a:r>
              <a:rPr lang="zh-TW" altLang="en-US" sz="2400" dirty="0">
                <a:solidFill>
                  <a:schemeClr val="tx1"/>
                </a:solidFill>
              </a:rPr>
              <a:t>）</a:t>
            </a:r>
            <a:r>
              <a:rPr lang="zh-TW" altLang="en-US" sz="2400" dirty="0">
                <a:solidFill>
                  <a:prstClr val="black"/>
                </a:solidFill>
              </a:rPr>
              <a:t>。</a:t>
            </a:r>
          </a:p>
          <a:p>
            <a:endParaRPr lang="zh-TW" altLang="en-US" dirty="0"/>
          </a:p>
        </p:txBody>
      </p:sp>
      <p:sp>
        <p:nvSpPr>
          <p:cNvPr id="20" name="橢圓 19"/>
          <p:cNvSpPr/>
          <p:nvPr/>
        </p:nvSpPr>
        <p:spPr>
          <a:xfrm rot="19034654">
            <a:off x="4449214" y="1950475"/>
            <a:ext cx="468000" cy="576000"/>
          </a:xfrm>
          <a:prstGeom prst="ellipse">
            <a:avLst/>
          </a:prstGeom>
          <a:solidFill>
            <a:schemeClr val="tx1">
              <a:lumMod val="65000"/>
              <a:lumOff val="35000"/>
            </a:schemeClr>
          </a:solidFill>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2054" name="Picture 6" descr="C:\Users\USER\AppData\Local\Microsoft\Windows\INetCache\IE\R4O0BJW1\drawing-pin-151658_640[1].png"/>
          <p:cNvPicPr>
            <a:picLocks noChangeAspect="1" noChangeArrowheads="1"/>
          </p:cNvPicPr>
          <p:nvPr/>
        </p:nvPicPr>
        <p:blipFill>
          <a:blip r:embed="rId4"/>
          <a:srcRect/>
          <a:stretch>
            <a:fillRect/>
          </a:stretch>
        </p:blipFill>
        <p:spPr bwMode="auto">
          <a:xfrm>
            <a:off x="4666586" y="1224981"/>
            <a:ext cx="1048414" cy="1028634"/>
          </a:xfrm>
          <a:prstGeom prst="rect">
            <a:avLst/>
          </a:prstGeom>
          <a:noFill/>
        </p:spPr>
      </p:pic>
    </p:spTree>
    <p:extLst>
      <p:ext uri="{BB962C8B-B14F-4D97-AF65-F5344CB8AC3E}">
        <p14:creationId xmlns:p14="http://schemas.microsoft.com/office/powerpoint/2010/main" val="4203254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圖片 8">
            <a:extLst>
              <a:ext uri="{FF2B5EF4-FFF2-40B4-BE49-F238E27FC236}">
                <a16:creationId xmlns:a16="http://schemas.microsoft.com/office/drawing/2014/main" xmlns="" id="{4622453F-9CF5-4DAA-93EA-4AB962F4D50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6707" y="5461412"/>
            <a:ext cx="3809509" cy="139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215008" y="2608064"/>
            <a:ext cx="1872209" cy="2239074"/>
          </a:xfrm>
          <a:prstGeom prst="rect">
            <a:avLst/>
          </a:prstGeom>
        </p:spPr>
        <p:txBody>
          <a:bodyPr wrap="square">
            <a:spAutoFit/>
          </a:bodyPr>
          <a:lstStyle/>
          <a:p>
            <a:r>
              <a:rPr lang="zh-TW" altLang="en-US" sz="2400" b="1" u="sng" dirty="0">
                <a:solidFill>
                  <a:srgbClr val="003399"/>
                </a:solidFill>
                <a:latin typeface="+mj-ea"/>
                <a:ea typeface="+mj-ea"/>
              </a:rPr>
              <a:t>教學方法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工作分析</a:t>
            </a:r>
            <a:r>
              <a:rPr lang="zh-TW" altLang="en-US" dirty="0"/>
              <a:t>、</a:t>
            </a:r>
            <a:r>
              <a:rPr lang="zh-TW" altLang="zh-TW" dirty="0"/>
              <a:t>多元感官</a:t>
            </a:r>
            <a:r>
              <a:rPr lang="zh-TW" altLang="en-US" dirty="0"/>
              <a:t>、</a:t>
            </a:r>
            <a:r>
              <a:rPr lang="zh-TW" altLang="zh-TW" dirty="0"/>
              <a:t>直接教學</a:t>
            </a:r>
            <a:r>
              <a:rPr lang="zh-TW" altLang="en-US" dirty="0"/>
              <a:t>、</a:t>
            </a:r>
            <a:r>
              <a:rPr lang="zh-TW" altLang="zh-TW" dirty="0"/>
              <a:t>合作學習</a:t>
            </a:r>
            <a:r>
              <a:rPr lang="zh-TW" altLang="en-US" dirty="0"/>
              <a:t>、</a:t>
            </a:r>
            <a:r>
              <a:rPr lang="zh-TW" altLang="zh-TW" dirty="0"/>
              <a:t>合作教學</a:t>
            </a:r>
            <a:r>
              <a:rPr lang="zh-TW" altLang="en-US" dirty="0"/>
              <a:t>、</a:t>
            </a:r>
            <a:r>
              <a:rPr lang="zh-TW" altLang="zh-TW" dirty="0"/>
              <a:t>多層次教學或區分性教學</a:t>
            </a:r>
            <a:r>
              <a:rPr lang="zh-TW" altLang="en-US" dirty="0"/>
              <a:t>等</a:t>
            </a:r>
            <a:endParaRPr lang="en-US" altLang="zh-TW" dirty="0"/>
          </a:p>
        </p:txBody>
      </p:sp>
      <p:sp>
        <p:nvSpPr>
          <p:cNvPr id="20" name="矩形 19"/>
          <p:cNvSpPr/>
          <p:nvPr/>
        </p:nvSpPr>
        <p:spPr>
          <a:xfrm>
            <a:off x="1727176" y="4734585"/>
            <a:ext cx="5472608" cy="1131079"/>
          </a:xfrm>
          <a:prstGeom prst="rect">
            <a:avLst/>
          </a:prstGeom>
        </p:spPr>
        <p:txBody>
          <a:bodyPr wrap="square">
            <a:spAutoFit/>
          </a:bodyPr>
          <a:lstStyle/>
          <a:p>
            <a:pPr algn="ctr"/>
            <a:r>
              <a:rPr lang="zh-TW" altLang="zh-TW" sz="2400" b="1" u="sng" dirty="0">
                <a:solidFill>
                  <a:srgbClr val="7030A0"/>
                </a:solidFill>
                <a:latin typeface="+mj-ea"/>
                <a:ea typeface="+mj-ea"/>
              </a:rPr>
              <a:t>學習策略</a:t>
            </a:r>
            <a:endParaRPr lang="en-US" altLang="zh-TW" sz="2400" b="1" u="sng" dirty="0">
              <a:solidFill>
                <a:srgbClr val="7030A0"/>
              </a:solidFill>
              <a:latin typeface="+mj-ea"/>
              <a:ea typeface="+mj-ea"/>
            </a:endParaRPr>
          </a:p>
          <a:p>
            <a:pPr algn="ctr">
              <a:spcBef>
                <a:spcPts val="900"/>
              </a:spcBef>
            </a:pPr>
            <a:r>
              <a:rPr lang="zh-TW" altLang="en-US" dirty="0"/>
              <a:t>如</a:t>
            </a:r>
            <a:r>
              <a:rPr lang="zh-TW" altLang="zh-TW" dirty="0"/>
              <a:t>畫重點</a:t>
            </a:r>
            <a:r>
              <a:rPr lang="zh-TW" altLang="en-US" dirty="0"/>
              <a:t>、</a:t>
            </a:r>
            <a:r>
              <a:rPr lang="zh-TW" altLang="zh-TW" dirty="0"/>
              <a:t>關鍵字</a:t>
            </a:r>
            <a:r>
              <a:rPr lang="zh-TW" altLang="en-US" dirty="0"/>
              <a:t>、</a:t>
            </a:r>
            <a:r>
              <a:rPr lang="zh-TW" altLang="zh-TW" dirty="0"/>
              <a:t>提供閱讀指引</a:t>
            </a:r>
            <a:r>
              <a:rPr lang="zh-TW" altLang="en-US" dirty="0"/>
              <a:t>、</a:t>
            </a:r>
            <a:r>
              <a:rPr lang="zh-TW" altLang="zh-TW" dirty="0"/>
              <a:t>組織圖</a:t>
            </a:r>
            <a:r>
              <a:rPr lang="zh-TW" altLang="en-US" dirty="0"/>
              <a:t>等</a:t>
            </a:r>
            <a:endParaRPr lang="en-US" altLang="zh-TW" dirty="0"/>
          </a:p>
          <a:p>
            <a:endParaRPr lang="zh-TW" altLang="en-US" dirty="0"/>
          </a:p>
        </p:txBody>
      </p:sp>
      <p:sp>
        <p:nvSpPr>
          <p:cNvPr id="21" name="矩形 20"/>
          <p:cNvSpPr/>
          <p:nvPr/>
        </p:nvSpPr>
        <p:spPr>
          <a:xfrm>
            <a:off x="250503" y="203200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3383360" y="4241131"/>
            <a:ext cx="2133918" cy="646331"/>
          </a:xfrm>
          <a:prstGeom prst="rect">
            <a:avLst/>
          </a:prstGeom>
          <a:noFill/>
        </p:spPr>
        <p:txBody>
          <a:bodyPr wrap="none" lIns="91440" tIns="45720" rIns="91440" bIns="45720">
            <a:spAutoFit/>
          </a:bodyPr>
          <a:lstStyle/>
          <a:p>
            <a:pPr algn="ctr"/>
            <a:r>
              <a:rPr lang="en-US" altLang="zh-TW"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Learning</a:t>
            </a:r>
            <a:endParaRPr lang="zh-TW" altLang="en-US"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grpSp>
        <p:nvGrpSpPr>
          <p:cNvPr id="2" name="群組 22"/>
          <p:cNvGrpSpPr/>
          <p:nvPr/>
        </p:nvGrpSpPr>
        <p:grpSpPr>
          <a:xfrm>
            <a:off x="2663281" y="2176016"/>
            <a:ext cx="3240359" cy="1296144"/>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5"/>
          <p:cNvGrpSpPr/>
          <p:nvPr/>
        </p:nvGrpSpPr>
        <p:grpSpPr>
          <a:xfrm flipH="1">
            <a:off x="2007572" y="2752080"/>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4" name="群組 33"/>
          <p:cNvGrpSpPr/>
          <p:nvPr/>
        </p:nvGrpSpPr>
        <p:grpSpPr>
          <a:xfrm>
            <a:off x="3959425" y="3732808"/>
            <a:ext cx="864095"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4" name="矩形 43"/>
          <p:cNvSpPr/>
          <p:nvPr/>
        </p:nvSpPr>
        <p:spPr>
          <a:xfrm>
            <a:off x="6516216" y="2608064"/>
            <a:ext cx="2627784" cy="1408078"/>
          </a:xfrm>
          <a:prstGeom prst="rect">
            <a:avLst/>
          </a:prstGeom>
        </p:spPr>
        <p:txBody>
          <a:bodyPr wrap="square">
            <a:spAutoFit/>
          </a:bodyPr>
          <a:lstStyle/>
          <a:p>
            <a:r>
              <a:rPr lang="zh-TW" altLang="en-US" sz="2400" b="1" u="sng" dirty="0">
                <a:solidFill>
                  <a:srgbClr val="003399"/>
                </a:solidFill>
                <a:latin typeface="+mj-ea"/>
                <a:ea typeface="+mj-ea"/>
              </a:rPr>
              <a:t>教學策略</a:t>
            </a:r>
            <a:r>
              <a:rPr lang="en-US" altLang="zh-TW" sz="2400" b="1" u="sng" dirty="0">
                <a:solidFill>
                  <a:srgbClr val="003399"/>
                </a:solidFill>
                <a:latin typeface="+mj-ea"/>
                <a:ea typeface="+mj-ea"/>
              </a:rPr>
              <a:t>/</a:t>
            </a:r>
            <a:r>
              <a:rPr lang="zh-TW" altLang="en-US" sz="2400" b="1" u="sng" dirty="0">
                <a:solidFill>
                  <a:srgbClr val="003399"/>
                </a:solidFill>
                <a:latin typeface="+mj-ea"/>
                <a:ea typeface="+mj-ea"/>
              </a:rPr>
              <a:t>活動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講述</a:t>
            </a:r>
            <a:r>
              <a:rPr lang="zh-TW" altLang="en-US" dirty="0"/>
              <a:t>、</a:t>
            </a:r>
            <a:r>
              <a:rPr lang="zh-TW" altLang="zh-TW" dirty="0"/>
              <a:t>示範</a:t>
            </a:r>
            <a:r>
              <a:rPr lang="zh-TW" altLang="en-US" dirty="0"/>
              <a:t>、</a:t>
            </a:r>
            <a:r>
              <a:rPr lang="zh-TW" altLang="zh-TW" dirty="0"/>
              <a:t>發問</a:t>
            </a:r>
            <a:r>
              <a:rPr lang="zh-TW" altLang="en-US" dirty="0"/>
              <a:t>、</a:t>
            </a:r>
            <a:r>
              <a:rPr lang="zh-TW" altLang="zh-TW" dirty="0"/>
              <a:t>圖解</a:t>
            </a:r>
            <a:r>
              <a:rPr lang="zh-TW" altLang="en-US" dirty="0"/>
              <a:t>、</a:t>
            </a:r>
            <a:r>
              <a:rPr lang="zh-TW" altLang="zh-TW" dirty="0"/>
              <a:t>操作</a:t>
            </a:r>
            <a:r>
              <a:rPr lang="zh-TW" altLang="en-US" dirty="0"/>
              <a:t>、</a:t>
            </a:r>
            <a:r>
              <a:rPr lang="zh-TW" altLang="zh-TW" dirty="0"/>
              <a:t>實驗</a:t>
            </a:r>
            <a:r>
              <a:rPr lang="zh-TW" altLang="en-US" dirty="0"/>
              <a:t>、</a:t>
            </a:r>
            <a:r>
              <a:rPr lang="zh-TW" altLang="zh-TW" dirty="0"/>
              <a:t>運用多媒體</a:t>
            </a:r>
            <a:r>
              <a:rPr lang="zh-TW" altLang="en-US" dirty="0"/>
              <a:t>、</a:t>
            </a:r>
            <a:r>
              <a:rPr lang="zh-TW" altLang="zh-TW" dirty="0"/>
              <a:t>角色扮演</a:t>
            </a:r>
            <a:r>
              <a:rPr lang="zh-TW" altLang="en-US" dirty="0"/>
              <a:t>等</a:t>
            </a:r>
          </a:p>
        </p:txBody>
      </p:sp>
      <p:sp>
        <p:nvSpPr>
          <p:cNvPr id="45" name="矩形 44"/>
          <p:cNvSpPr/>
          <p:nvPr/>
        </p:nvSpPr>
        <p:spPr>
          <a:xfrm>
            <a:off x="6407696" y="203200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grpSp>
        <p:nvGrpSpPr>
          <p:cNvPr id="7" name="群組 45"/>
          <p:cNvGrpSpPr/>
          <p:nvPr/>
        </p:nvGrpSpPr>
        <p:grpSpPr>
          <a:xfrm>
            <a:off x="5687616" y="2752080"/>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6" name="矩形 45">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6" name="內容版面配置區 2"/>
          <p:cNvSpPr txBox="1">
            <a:spLocks/>
          </p:cNvSpPr>
          <p:nvPr/>
        </p:nvSpPr>
        <p:spPr>
          <a:xfrm>
            <a:off x="577850" y="818421"/>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學習歷程調整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
        <p:nvSpPr>
          <p:cNvPr id="54" name="矩形 53"/>
          <p:cNvSpPr/>
          <p:nvPr/>
        </p:nvSpPr>
        <p:spPr>
          <a:xfrm>
            <a:off x="904728" y="6085152"/>
            <a:ext cx="2599047" cy="646331"/>
          </a:xfrm>
          <a:prstGeom prst="rect">
            <a:avLst/>
          </a:prstGeom>
        </p:spPr>
        <p:txBody>
          <a:bodyPr wrap="square">
            <a:spAutoFit/>
          </a:bodyPr>
          <a:lstStyle/>
          <a:p>
            <a:r>
              <a:rPr lang="zh-TW" altLang="zh-TW" dirty="0">
                <a:latin typeface="標楷體" pitchFamily="65" charset="-120"/>
                <a:ea typeface="標楷體" pitchFamily="65" charset="-120"/>
              </a:rPr>
              <a:t>提供</a:t>
            </a:r>
            <a:r>
              <a:rPr lang="zh-TW" altLang="zh-TW" b="1" dirty="0">
                <a:solidFill>
                  <a:srgbClr val="FF0000"/>
                </a:solidFill>
                <a:latin typeface="標楷體" pitchFamily="65" charset="-120"/>
                <a:ea typeface="標楷體" pitchFamily="65" charset="-120"/>
              </a:rPr>
              <a:t>適性教材</a:t>
            </a:r>
            <a:r>
              <a:rPr lang="zh-TW" altLang="zh-TW" dirty="0">
                <a:latin typeface="標楷體" pitchFamily="65" charset="-120"/>
                <a:ea typeface="標楷體" pitchFamily="65" charset="-120"/>
              </a:rPr>
              <a:t>與</a:t>
            </a:r>
            <a:r>
              <a:rPr lang="zh-TW" altLang="zh-TW" b="1" dirty="0">
                <a:solidFill>
                  <a:srgbClr val="FF0000"/>
                </a:solidFill>
                <a:latin typeface="標楷體" pitchFamily="65" charset="-120"/>
                <a:ea typeface="標楷體" pitchFamily="65" charset="-120"/>
              </a:rPr>
              <a:t>教育輔助器材</a:t>
            </a:r>
            <a:r>
              <a:rPr lang="zh-TW" altLang="zh-TW" dirty="0">
                <a:latin typeface="標楷體" pitchFamily="65" charset="-120"/>
                <a:ea typeface="標楷體" pitchFamily="65" charset="-120"/>
              </a:rPr>
              <a:t>協助學習</a:t>
            </a:r>
            <a:endParaRPr lang="zh-TW" altLang="en-US" dirty="0"/>
          </a:p>
        </p:txBody>
      </p:sp>
      <p:sp>
        <p:nvSpPr>
          <p:cNvPr id="55" name="矩形 54"/>
          <p:cNvSpPr/>
          <p:nvPr/>
        </p:nvSpPr>
        <p:spPr>
          <a:xfrm>
            <a:off x="5814631" y="6119336"/>
            <a:ext cx="3329369" cy="369332"/>
          </a:xfrm>
          <a:prstGeom prst="rect">
            <a:avLst/>
          </a:prstGeom>
        </p:spPr>
        <p:txBody>
          <a:bodyPr wrap="square">
            <a:spAutoFit/>
          </a:bodyPr>
          <a:lstStyle/>
          <a:p>
            <a:r>
              <a:rPr lang="zh-TW" altLang="en-US" b="1" dirty="0">
                <a:solidFill>
                  <a:srgbClr val="FF0000"/>
                </a:solidFill>
                <a:latin typeface="標楷體" pitchFamily="65" charset="-120"/>
                <a:ea typeface="標楷體" pitchFamily="65" charset="-120"/>
              </a:rPr>
              <a:t>彈性</a:t>
            </a:r>
            <a:r>
              <a:rPr lang="zh-TW" altLang="zh-TW" b="1" dirty="0">
                <a:solidFill>
                  <a:srgbClr val="FF0000"/>
                </a:solidFill>
                <a:latin typeface="標楷體" pitchFamily="65" charset="-120"/>
                <a:ea typeface="標楷體" pitchFamily="65" charset="-120"/>
              </a:rPr>
              <a:t>調整教學地點和情境</a:t>
            </a:r>
            <a:endParaRPr lang="zh-TW" altLang="en-US" dirty="0"/>
          </a:p>
        </p:txBody>
      </p:sp>
      <p:grpSp>
        <p:nvGrpSpPr>
          <p:cNvPr id="63" name="群組 56"/>
          <p:cNvGrpSpPr/>
          <p:nvPr/>
        </p:nvGrpSpPr>
        <p:grpSpPr>
          <a:xfrm>
            <a:off x="183704" y="1391296"/>
            <a:ext cx="8619936" cy="720000"/>
            <a:chOff x="0" y="116632"/>
            <a:chExt cx="2339752" cy="792088"/>
          </a:xfrm>
        </p:grpSpPr>
        <p:sp>
          <p:nvSpPr>
            <p:cNvPr id="64" name="矩形 63"/>
            <p:cNvSpPr/>
            <p:nvPr/>
          </p:nvSpPr>
          <p:spPr bwMode="auto">
            <a:xfrm>
              <a:off x="36559" y="260648"/>
              <a:ext cx="2266635" cy="576064"/>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r>
                <a:rPr lang="zh-TW" altLang="en-US" sz="2400" dirty="0">
                  <a:solidFill>
                    <a:srgbClr val="FFFF00"/>
                  </a:solidFill>
                  <a:latin typeface="標楷體" pitchFamily="65" charset="-120"/>
                  <a:ea typeface="標楷體" pitchFamily="65" charset="-120"/>
                </a:rPr>
                <a:t>身心障礙生</a:t>
              </a:r>
            </a:p>
          </p:txBody>
        </p:sp>
        <p:sp>
          <p:nvSpPr>
            <p:cNvPr id="65" name="框架 64"/>
            <p:cNvSpPr/>
            <p:nvPr/>
          </p:nvSpPr>
          <p:spPr bwMode="auto">
            <a:xfrm>
              <a:off x="0" y="116632"/>
              <a:ext cx="2339752" cy="792088"/>
            </a:xfrm>
            <a:prstGeom prst="frame">
              <a:avLst/>
            </a:prstGeom>
            <a:solidFill>
              <a:schemeClr val="accent6">
                <a:lumMod val="60000"/>
                <a:lumOff val="40000"/>
              </a:schemeClr>
            </a:solidFill>
            <a:ln/>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lstStyle/>
            <a:p>
              <a:pPr algn="ctr"/>
              <a:endParaRPr lang="zh-TW" altLang="en-US" sz="2000">
                <a:latin typeface="標楷體" pitchFamily="65" charset="-120"/>
                <a:ea typeface="標楷體" pitchFamily="65"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0" dur="1000" fill="hold"/>
                                        <p:tgtEl>
                                          <p:spTgt spid="4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 calcmode="lin" valueType="num">
                                      <p:cBhvr additive="base">
                                        <p:cTn id="17"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5">
                                            <p:txEl>
                                              <p:pRg st="0" end="0"/>
                                            </p:txEl>
                                          </p:spTgt>
                                        </p:tgtEl>
                                        <p:attrNameLst>
                                          <p:attrName>style.visibility</p:attrName>
                                        </p:attrNameLst>
                                      </p:cBhvr>
                                      <p:to>
                                        <p:strVal val="visible"/>
                                      </p:to>
                                    </p:set>
                                    <p:anim calcmode="lin" valueType="num">
                                      <p:cBhvr additive="base">
                                        <p:cTn id="21"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allAtOnce"/>
      <p:bldP spid="55"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179512" y="1708123"/>
            <a:ext cx="8964488" cy="946413"/>
          </a:xfrm>
          <a:prstGeom prst="rect">
            <a:avLst/>
          </a:prstGeom>
          <a:solidFill>
            <a:schemeClr val="bg1"/>
          </a:solidFill>
        </p:spPr>
        <p:txBody>
          <a:bodyPr wrap="square">
            <a:spAutoFit/>
          </a:bodyPr>
          <a:lstStyle/>
          <a:p>
            <a:pPr>
              <a:spcBef>
                <a:spcPts val="900"/>
              </a:spcBef>
            </a:pPr>
            <a:endParaRPr lang="en-US" altLang="zh-TW" sz="2400" dirty="0">
              <a:latin typeface="+mj-ea"/>
              <a:ea typeface="+mj-ea"/>
            </a:endParaRPr>
          </a:p>
          <a:p>
            <a:pPr marL="342900" indent="-342900">
              <a:spcBef>
                <a:spcPts val="900"/>
              </a:spcBef>
              <a:buFont typeface="Wingdings" panose="05000000000000000000" pitchFamily="2" charset="2"/>
              <a:buChar char="u"/>
            </a:pPr>
            <a:endParaRPr lang="en-US" altLang="zh-TW" sz="2400" dirty="0">
              <a:latin typeface="+mj-ea"/>
              <a:ea typeface="+mj-ea"/>
            </a:endParaRPr>
          </a:p>
        </p:txBody>
      </p:sp>
      <p:sp>
        <p:nvSpPr>
          <p:cNvPr id="19" name="矩形 18"/>
          <p:cNvSpPr/>
          <p:nvPr/>
        </p:nvSpPr>
        <p:spPr>
          <a:xfrm>
            <a:off x="242253" y="2877998"/>
            <a:ext cx="1872209" cy="2239074"/>
          </a:xfrm>
          <a:prstGeom prst="rect">
            <a:avLst/>
          </a:prstGeom>
        </p:spPr>
        <p:txBody>
          <a:bodyPr wrap="square">
            <a:spAutoFit/>
          </a:bodyPr>
          <a:lstStyle/>
          <a:p>
            <a:r>
              <a:rPr lang="zh-TW" altLang="en-US" sz="2400" b="1" u="sng" dirty="0">
                <a:solidFill>
                  <a:srgbClr val="003399"/>
                </a:solidFill>
                <a:latin typeface="+mj-ea"/>
                <a:ea typeface="+mj-ea"/>
              </a:rPr>
              <a:t>教學方法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區分性教學（個別化教學）、多元感官、合作學習、實作體驗、專題探究、服務學習</a:t>
            </a:r>
            <a:r>
              <a:rPr lang="zh-TW" altLang="en-US" dirty="0"/>
              <a:t>等</a:t>
            </a:r>
            <a:endParaRPr lang="en-US" altLang="zh-TW" dirty="0"/>
          </a:p>
        </p:txBody>
      </p:sp>
      <p:sp>
        <p:nvSpPr>
          <p:cNvPr id="20" name="矩形 19"/>
          <p:cNvSpPr/>
          <p:nvPr/>
        </p:nvSpPr>
        <p:spPr>
          <a:xfrm>
            <a:off x="2114461" y="5013065"/>
            <a:ext cx="4662353" cy="1408078"/>
          </a:xfrm>
          <a:prstGeom prst="rect">
            <a:avLst/>
          </a:prstGeom>
        </p:spPr>
        <p:txBody>
          <a:bodyPr wrap="square">
            <a:spAutoFit/>
          </a:bodyPr>
          <a:lstStyle/>
          <a:p>
            <a:pPr algn="ctr"/>
            <a:r>
              <a:rPr lang="zh-TW" altLang="en-US" sz="2400" b="1" u="sng" dirty="0">
                <a:solidFill>
                  <a:srgbClr val="7030A0"/>
                </a:solidFill>
                <a:latin typeface="+mj-ea"/>
                <a:ea typeface="+mj-ea"/>
              </a:rPr>
              <a:t>高層次思考活動</a:t>
            </a:r>
            <a:endParaRPr lang="en-US" altLang="zh-TW" sz="2400" b="1" u="sng" dirty="0">
              <a:solidFill>
                <a:srgbClr val="7030A0"/>
              </a:solidFill>
              <a:latin typeface="+mj-ea"/>
              <a:ea typeface="+mj-ea"/>
            </a:endParaRPr>
          </a:p>
          <a:p>
            <a:pPr algn="ctr">
              <a:spcBef>
                <a:spcPts val="900"/>
              </a:spcBef>
            </a:pPr>
            <a:r>
              <a:rPr lang="zh-TW" altLang="en-US" dirty="0"/>
              <a:t>如</a:t>
            </a:r>
            <a:r>
              <a:rPr lang="zh-TW" altLang="zh-TW" dirty="0"/>
              <a:t>主題探討、專題研究或創作，批判思考、創造思考、問題解決</a:t>
            </a:r>
            <a:r>
              <a:rPr lang="zh-TW" altLang="en-US" dirty="0"/>
              <a:t>等</a:t>
            </a:r>
            <a:endParaRPr lang="en-US" altLang="zh-TW" dirty="0"/>
          </a:p>
          <a:p>
            <a:endParaRPr lang="zh-TW" altLang="en-US" dirty="0"/>
          </a:p>
        </p:txBody>
      </p:sp>
      <p:sp>
        <p:nvSpPr>
          <p:cNvPr id="21" name="矩形 20"/>
          <p:cNvSpPr/>
          <p:nvPr/>
        </p:nvSpPr>
        <p:spPr>
          <a:xfrm>
            <a:off x="277748" y="2301934"/>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3410605" y="4511065"/>
            <a:ext cx="2133918" cy="646331"/>
          </a:xfrm>
          <a:prstGeom prst="rect">
            <a:avLst/>
          </a:prstGeom>
          <a:noFill/>
        </p:spPr>
        <p:txBody>
          <a:bodyPr wrap="none" lIns="91440" tIns="45720" rIns="91440" bIns="45720">
            <a:spAutoFit/>
          </a:bodyPr>
          <a:lstStyle/>
          <a:p>
            <a:pPr algn="ctr"/>
            <a:r>
              <a:rPr lang="en-US" altLang="zh-TW"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Learning</a:t>
            </a:r>
            <a:endParaRPr lang="zh-TW" altLang="en-US"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grpSp>
        <p:nvGrpSpPr>
          <p:cNvPr id="2" name="群組 22"/>
          <p:cNvGrpSpPr/>
          <p:nvPr/>
        </p:nvGrpSpPr>
        <p:grpSpPr>
          <a:xfrm>
            <a:off x="2690526" y="2445950"/>
            <a:ext cx="3240359" cy="1296144"/>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5"/>
          <p:cNvGrpSpPr/>
          <p:nvPr/>
        </p:nvGrpSpPr>
        <p:grpSpPr>
          <a:xfrm flipH="1">
            <a:off x="2034817" y="3022014"/>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4" name="群組 33"/>
          <p:cNvGrpSpPr/>
          <p:nvPr/>
        </p:nvGrpSpPr>
        <p:grpSpPr>
          <a:xfrm>
            <a:off x="3986670" y="4002742"/>
            <a:ext cx="864095"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4" name="矩形 43"/>
          <p:cNvSpPr/>
          <p:nvPr/>
        </p:nvSpPr>
        <p:spPr>
          <a:xfrm>
            <a:off x="6543461" y="2877998"/>
            <a:ext cx="2627784" cy="1131079"/>
          </a:xfrm>
          <a:prstGeom prst="rect">
            <a:avLst/>
          </a:prstGeom>
        </p:spPr>
        <p:txBody>
          <a:bodyPr wrap="square">
            <a:spAutoFit/>
          </a:bodyPr>
          <a:lstStyle/>
          <a:p>
            <a:r>
              <a:rPr lang="zh-TW" altLang="en-US" sz="2400" b="1" u="sng" dirty="0">
                <a:solidFill>
                  <a:srgbClr val="003399"/>
                </a:solidFill>
                <a:latin typeface="+mj-ea"/>
                <a:ea typeface="+mj-ea"/>
              </a:rPr>
              <a:t>教學策略</a:t>
            </a:r>
            <a:r>
              <a:rPr lang="en-US" altLang="zh-TW" sz="2400" b="1" u="sng" dirty="0">
                <a:solidFill>
                  <a:srgbClr val="003399"/>
                </a:solidFill>
                <a:latin typeface="+mj-ea"/>
                <a:ea typeface="+mj-ea"/>
              </a:rPr>
              <a:t>/</a:t>
            </a:r>
            <a:r>
              <a:rPr lang="zh-TW" altLang="en-US" sz="2400" b="1" u="sng" dirty="0">
                <a:solidFill>
                  <a:srgbClr val="003399"/>
                </a:solidFill>
                <a:latin typeface="+mj-ea"/>
                <a:ea typeface="+mj-ea"/>
              </a:rPr>
              <a:t>活動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講述、發問、多媒體應用、操作、實驗</a:t>
            </a:r>
            <a:r>
              <a:rPr lang="zh-TW" altLang="en-US" dirty="0"/>
              <a:t>等</a:t>
            </a:r>
          </a:p>
        </p:txBody>
      </p:sp>
      <p:sp>
        <p:nvSpPr>
          <p:cNvPr id="45" name="矩形 44"/>
          <p:cNvSpPr/>
          <p:nvPr/>
        </p:nvSpPr>
        <p:spPr>
          <a:xfrm>
            <a:off x="6434941" y="2301934"/>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grpSp>
        <p:nvGrpSpPr>
          <p:cNvPr id="7" name="群組 45"/>
          <p:cNvGrpSpPr/>
          <p:nvPr/>
        </p:nvGrpSpPr>
        <p:grpSpPr>
          <a:xfrm>
            <a:off x="5714861" y="3022014"/>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6" name="矩形 45">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6"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學習歷程調整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grpSp>
        <p:nvGrpSpPr>
          <p:cNvPr id="52" name="群組 52"/>
          <p:cNvGrpSpPr/>
          <p:nvPr/>
        </p:nvGrpSpPr>
        <p:grpSpPr>
          <a:xfrm>
            <a:off x="242253" y="1505020"/>
            <a:ext cx="8816490" cy="720000"/>
            <a:chOff x="0" y="116632"/>
            <a:chExt cx="2339752" cy="792088"/>
          </a:xfrm>
        </p:grpSpPr>
        <p:sp>
          <p:nvSpPr>
            <p:cNvPr id="53" name="矩形 52"/>
            <p:cNvSpPr/>
            <p:nvPr/>
          </p:nvSpPr>
          <p:spPr bwMode="auto">
            <a:xfrm>
              <a:off x="45877" y="260648"/>
              <a:ext cx="2247997" cy="576064"/>
            </a:xfrm>
            <a:prstGeom prst="rect">
              <a:avLst/>
            </a:prstGeom>
            <a:solidFill>
              <a:srgbClr val="00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r>
                <a:rPr lang="zh-TW" altLang="en-US" sz="2400" dirty="0">
                  <a:solidFill>
                    <a:srgbClr val="FFFF00"/>
                  </a:solidFill>
                  <a:latin typeface="標楷體" pitchFamily="65" charset="-120"/>
                  <a:ea typeface="標楷體" pitchFamily="65" charset="-120"/>
                </a:rPr>
                <a:t>資賦優異生</a:t>
              </a:r>
            </a:p>
          </p:txBody>
        </p:sp>
        <p:sp>
          <p:nvSpPr>
            <p:cNvPr id="54" name="框架 53"/>
            <p:cNvSpPr/>
            <p:nvPr/>
          </p:nvSpPr>
          <p:spPr bwMode="auto">
            <a:xfrm>
              <a:off x="0" y="116632"/>
              <a:ext cx="2339752" cy="792088"/>
            </a:xfrm>
            <a:prstGeom prst="frame">
              <a:avLst/>
            </a:prstGeom>
            <a:solidFill>
              <a:srgbClr val="00B050"/>
            </a:solidFill>
            <a:ln/>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lstStyle/>
            <a:p>
              <a:pPr algn="ctr"/>
              <a:endParaRPr lang="zh-TW" altLang="en-US" sz="2400">
                <a:latin typeface="標楷體" pitchFamily="65" charset="-120"/>
                <a:ea typeface="標楷體" pitchFamily="65" charset="-120"/>
              </a:endParaRPr>
            </a:p>
          </p:txBody>
        </p:sp>
      </p:grpSp>
    </p:spTree>
    <p:extLst>
      <p:ext uri="{BB962C8B-B14F-4D97-AF65-F5344CB8AC3E}">
        <p14:creationId xmlns:p14="http://schemas.microsoft.com/office/powerpoint/2010/main" val="40756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181">
            <a:extLst>
              <a:ext uri="{FF2B5EF4-FFF2-40B4-BE49-F238E27FC236}">
                <a16:creationId xmlns:a16="http://schemas.microsoft.com/office/drawing/2014/main" xmlns="" id="{10B02CDE-A3BF-47E9-8AF6-D0E75B18EC05}"/>
              </a:ext>
            </a:extLst>
          </p:cNvPr>
          <p:cNvSpPr/>
          <p:nvPr/>
        </p:nvSpPr>
        <p:spPr>
          <a:xfrm>
            <a:off x="313592" y="5046370"/>
            <a:ext cx="2617003" cy="1760482"/>
          </a:xfrm>
          <a:prstGeom prst="rect">
            <a:avLst/>
          </a:prstGeom>
        </p:spPr>
        <p:txBody>
          <a:bodyPr wrap="square" lIns="0" tIns="0" rIns="0" bIns="0">
            <a:spAutoFit/>
          </a:bodyPr>
          <a:lstStyle/>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志工、教助員及特教生助理員等人力協助</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校內外資源提供行政支援與自然支持</a:t>
            </a:r>
            <a:endParaRPr lang="en-US" altLang="zh-TW" sz="2200" b="1" dirty="0">
              <a:latin typeface="標楷體" pitchFamily="65" charset="-120"/>
              <a:ea typeface="標楷體" pitchFamily="65" charset="-120"/>
            </a:endParaRPr>
          </a:p>
        </p:txBody>
      </p:sp>
      <p:grpSp>
        <p:nvGrpSpPr>
          <p:cNvPr id="2" name="Group 58">
            <a:extLst>
              <a:ext uri="{FF2B5EF4-FFF2-40B4-BE49-F238E27FC236}">
                <a16:creationId xmlns:a16="http://schemas.microsoft.com/office/drawing/2014/main" xmlns="" id="{4994B879-D3A7-4B55-B6BF-BE85B5A123BD}"/>
              </a:ext>
            </a:extLst>
          </p:cNvPr>
          <p:cNvGrpSpPr/>
          <p:nvPr/>
        </p:nvGrpSpPr>
        <p:grpSpPr>
          <a:xfrm>
            <a:off x="130919" y="2177680"/>
            <a:ext cx="3034927" cy="1557349"/>
            <a:chOff x="7174424" y="1575863"/>
            <a:chExt cx="2276195" cy="1168011"/>
          </a:xfrm>
        </p:grpSpPr>
        <p:sp>
          <p:nvSpPr>
            <p:cNvPr id="70" name="TextBox 186">
              <a:extLst>
                <a:ext uri="{FF2B5EF4-FFF2-40B4-BE49-F238E27FC236}">
                  <a16:creationId xmlns:a16="http://schemas.microsoft.com/office/drawing/2014/main" xmlns="" id="{8BBF19AC-F94D-48F4-AEB3-878052DDC5DE}"/>
                </a:ext>
              </a:extLst>
            </p:cNvPr>
            <p:cNvSpPr txBox="1"/>
            <p:nvPr/>
          </p:nvSpPr>
          <p:spPr>
            <a:xfrm>
              <a:off x="7174424" y="1600395"/>
              <a:ext cx="2276195" cy="253915"/>
            </a:xfrm>
            <a:prstGeom prst="rect">
              <a:avLst/>
            </a:prstGeom>
            <a:noFill/>
          </p:spPr>
          <p:txBody>
            <a:bodyPr wrap="square" lIns="0" tIns="0" rIns="0" bIns="0" rtlCol="0">
              <a:spAutoFit/>
            </a:bodyPr>
            <a:lstStyle/>
            <a:p>
              <a:pPr defTabSz="1219170">
                <a:spcBef>
                  <a:spcPct val="20000"/>
                </a:spcBef>
                <a:defRPr/>
              </a:pPr>
              <a:endParaRPr lang="en-US" sz="2200" dirty="0">
                <a:latin typeface="標楷體" pitchFamily="65" charset="-120"/>
                <a:ea typeface="標楷體" pitchFamily="65" charset="-120"/>
              </a:endParaRPr>
            </a:p>
          </p:txBody>
        </p:sp>
        <p:sp>
          <p:nvSpPr>
            <p:cNvPr id="72" name="Rectangle 187">
              <a:extLst>
                <a:ext uri="{FF2B5EF4-FFF2-40B4-BE49-F238E27FC236}">
                  <a16:creationId xmlns:a16="http://schemas.microsoft.com/office/drawing/2014/main" xmlns="" id="{A8508D0D-780E-4972-BA9C-B161DAE2CE38}"/>
                </a:ext>
              </a:extLst>
            </p:cNvPr>
            <p:cNvSpPr/>
            <p:nvPr/>
          </p:nvSpPr>
          <p:spPr>
            <a:xfrm>
              <a:off x="7235082" y="1575863"/>
              <a:ext cx="2139790" cy="1168011"/>
            </a:xfrm>
            <a:prstGeom prst="rect">
              <a:avLst/>
            </a:prstGeom>
          </p:spPr>
          <p:txBody>
            <a:bodyPr wrap="square" lIns="0" tIns="0" rIns="0" bIns="0">
              <a:spAutoFit/>
            </a:bodyPr>
            <a:lstStyle/>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通用設計的校園環境</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合理調整的學習環境</a:t>
              </a:r>
              <a:endParaRPr lang="en-US" altLang="zh-TW" sz="2200" b="1" dirty="0">
                <a:latin typeface="標楷體" pitchFamily="65" charset="-120"/>
                <a:ea typeface="標楷體" pitchFamily="65" charset="-120"/>
              </a:endParaRPr>
            </a:p>
            <a:p>
              <a:pPr defTabSz="1219170">
                <a:spcBef>
                  <a:spcPct val="20000"/>
                </a:spcBef>
                <a:defRPr/>
              </a:pPr>
              <a:endParaRPr lang="en-US" altLang="zh-TW" sz="2200" b="1" dirty="0">
                <a:latin typeface="標楷體" pitchFamily="65" charset="-120"/>
                <a:ea typeface="標楷體" pitchFamily="65" charset="-120"/>
              </a:endParaRPr>
            </a:p>
            <a:p>
              <a:pPr defTabSz="1219170">
                <a:spcBef>
                  <a:spcPct val="20000"/>
                </a:spcBef>
                <a:defRPr/>
              </a:pPr>
              <a:endParaRPr lang="en-US" altLang="zh-TW" sz="2200" b="1" dirty="0">
                <a:latin typeface="標楷體" pitchFamily="65" charset="-120"/>
                <a:ea typeface="標楷體" pitchFamily="65" charset="-120"/>
              </a:endParaRPr>
            </a:p>
          </p:txBody>
        </p:sp>
      </p:grpSp>
      <p:sp>
        <p:nvSpPr>
          <p:cNvPr id="75" name="Rectangle 190">
            <a:extLst>
              <a:ext uri="{FF2B5EF4-FFF2-40B4-BE49-F238E27FC236}">
                <a16:creationId xmlns:a16="http://schemas.microsoft.com/office/drawing/2014/main" xmlns="" id="{E1E5EF1E-633A-4828-9CA0-76BBA11B9E5D}"/>
              </a:ext>
            </a:extLst>
          </p:cNvPr>
          <p:cNvSpPr/>
          <p:nvPr/>
        </p:nvSpPr>
        <p:spPr>
          <a:xfrm>
            <a:off x="6164362" y="1496127"/>
            <a:ext cx="2779369" cy="3250121"/>
          </a:xfrm>
          <a:prstGeom prst="rect">
            <a:avLst/>
          </a:prstGeom>
        </p:spPr>
        <p:txBody>
          <a:bodyPr wrap="square" lIns="0" tIns="0" rIns="0" bIns="0">
            <a:spAutoFit/>
          </a:bodyPr>
          <a:lstStyle/>
          <a:p>
            <a:pPr algn="r"/>
            <a:endParaRPr lang="en-US" sz="2200" b="1" dirty="0">
              <a:latin typeface="標楷體" pitchFamily="65" charset="-120"/>
              <a:ea typeface="標楷體" pitchFamily="65" charset="-120"/>
            </a:endParaRPr>
          </a:p>
          <a:p>
            <a:pPr algn="r"/>
            <a:endParaRPr lang="en-US"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zh-TW" sz="2200" b="1" dirty="0">
                <a:latin typeface="標楷體" pitchFamily="65" charset="-120"/>
                <a:ea typeface="標楷體" pitchFamily="65" charset="-120"/>
              </a:rPr>
              <a:t>挑戰性、豐富探索、討論及創作的</a:t>
            </a:r>
            <a:r>
              <a:rPr lang="zh-TW" altLang="en-US" sz="2200" b="1" dirty="0">
                <a:latin typeface="標楷體" pitchFamily="65" charset="-120"/>
                <a:ea typeface="標楷體" pitchFamily="65" charset="-120"/>
              </a:rPr>
              <a:t>環境</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zh-TW" sz="2200" b="1" dirty="0">
                <a:latin typeface="標楷體" pitchFamily="65" charset="-120"/>
                <a:ea typeface="標楷體" pitchFamily="65" charset="-120"/>
              </a:rPr>
              <a:t>學習角、學習中心或個別學習桌</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zh-TW" sz="2200" b="1" dirty="0">
                <a:latin typeface="標楷體" pitchFamily="65" charset="-120"/>
                <a:ea typeface="標楷體" pitchFamily="65" charset="-120"/>
              </a:rPr>
              <a:t>校外環境參觀、實察或訪談</a:t>
            </a:r>
          </a:p>
          <a:p>
            <a:pPr algn="r"/>
            <a:endParaRPr lang="en-US" sz="2200" b="1" dirty="0">
              <a:latin typeface="標楷體" pitchFamily="65" charset="-120"/>
              <a:ea typeface="標楷體" pitchFamily="65" charset="-120"/>
            </a:endParaRPr>
          </a:p>
        </p:txBody>
      </p:sp>
      <p:sp>
        <p:nvSpPr>
          <p:cNvPr id="81" name="Rectangle 193">
            <a:extLst>
              <a:ext uri="{FF2B5EF4-FFF2-40B4-BE49-F238E27FC236}">
                <a16:creationId xmlns:a16="http://schemas.microsoft.com/office/drawing/2014/main" xmlns="" id="{2703169B-4E0D-417E-BF2A-FCB1166AF624}"/>
              </a:ext>
            </a:extLst>
          </p:cNvPr>
          <p:cNvSpPr/>
          <p:nvPr/>
        </p:nvSpPr>
        <p:spPr>
          <a:xfrm>
            <a:off x="6180909" y="5123738"/>
            <a:ext cx="2762822" cy="1489639"/>
          </a:xfrm>
          <a:prstGeom prst="rect">
            <a:avLst/>
          </a:prstGeom>
        </p:spPr>
        <p:txBody>
          <a:bodyPr wrap="square" lIns="0" tIns="0" rIns="0" bIns="0">
            <a:spAutoFit/>
          </a:bodyPr>
          <a:lstStyle/>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尊重、互動、接納與支持</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激發學習動機</a:t>
            </a:r>
            <a:endParaRPr lang="en-US" altLang="zh-TW" sz="2200" b="1" dirty="0">
              <a:latin typeface="標楷體" pitchFamily="65" charset="-120"/>
              <a:ea typeface="標楷體" pitchFamily="65" charset="-120"/>
            </a:endParaRPr>
          </a:p>
          <a:p>
            <a:pPr marL="182563" indent="-182563" defTabSz="1219170">
              <a:spcBef>
                <a:spcPct val="20000"/>
              </a:spcBef>
              <a:buFont typeface="Arial" panose="020B0604020202020204" pitchFamily="34" charset="0"/>
              <a:buChar char="•"/>
              <a:defRPr/>
            </a:pPr>
            <a:r>
              <a:rPr lang="zh-TW" altLang="en-US" sz="2200" b="1" dirty="0">
                <a:latin typeface="標楷體" pitchFamily="65" charset="-120"/>
                <a:ea typeface="標楷體" pitchFamily="65" charset="-120"/>
              </a:rPr>
              <a:t>增進潛能展現</a:t>
            </a:r>
            <a:endParaRPr lang="en-US" altLang="en-US" sz="2200" b="1" dirty="0">
              <a:latin typeface="標楷體" pitchFamily="65" charset="-120"/>
              <a:ea typeface="標楷體" pitchFamily="65" charset="-120"/>
            </a:endParaRPr>
          </a:p>
        </p:txBody>
      </p:sp>
      <p:grpSp>
        <p:nvGrpSpPr>
          <p:cNvPr id="3" name="Group 73">
            <a:extLst>
              <a:ext uri="{FF2B5EF4-FFF2-40B4-BE49-F238E27FC236}">
                <a16:creationId xmlns:a16="http://schemas.microsoft.com/office/drawing/2014/main" xmlns="" id="{3070019A-E663-4D32-9346-39F58B7A09A5}"/>
              </a:ext>
            </a:extLst>
          </p:cNvPr>
          <p:cNvGrpSpPr/>
          <p:nvPr/>
        </p:nvGrpSpPr>
        <p:grpSpPr>
          <a:xfrm>
            <a:off x="2739370" y="1969299"/>
            <a:ext cx="1191187" cy="777177"/>
            <a:chOff x="2901397" y="1460250"/>
            <a:chExt cx="930338" cy="220268"/>
          </a:xfrm>
        </p:grpSpPr>
        <p:cxnSp>
          <p:nvCxnSpPr>
            <p:cNvPr id="86" name="Straight Connector 69">
              <a:extLst>
                <a:ext uri="{FF2B5EF4-FFF2-40B4-BE49-F238E27FC236}">
                  <a16:creationId xmlns:a16="http://schemas.microsoft.com/office/drawing/2014/main" xmlns="" id="{59A92E46-0D37-4CAD-ADAF-F905186855DD}"/>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72">
              <a:extLst>
                <a:ext uri="{FF2B5EF4-FFF2-40B4-BE49-F238E27FC236}">
                  <a16:creationId xmlns:a16="http://schemas.microsoft.com/office/drawing/2014/main" xmlns="" id="{945D8BD5-1A99-47D4-BDB2-00E0BED1A8C3}"/>
                </a:ext>
              </a:extLst>
            </p:cNvPr>
            <p:cNvCxnSpPr/>
            <p:nvPr/>
          </p:nvCxnSpPr>
          <p:spPr>
            <a:xfrm flipH="1">
              <a:off x="2901397" y="1461496"/>
              <a:ext cx="691284" cy="0"/>
            </a:xfrm>
            <a:prstGeom prst="line">
              <a:avLst/>
            </a:prstGeom>
            <a:ln w="19050" cap="rnd">
              <a:solidFill>
                <a:schemeClr val="accent6">
                  <a:lumMod val="60000"/>
                  <a:lumOff val="4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 name="Group 74">
            <a:extLst>
              <a:ext uri="{FF2B5EF4-FFF2-40B4-BE49-F238E27FC236}">
                <a16:creationId xmlns:a16="http://schemas.microsoft.com/office/drawing/2014/main" xmlns="" id="{88EEAC5A-8F18-4689-9D3C-0ECF67B99128}"/>
              </a:ext>
            </a:extLst>
          </p:cNvPr>
          <p:cNvGrpSpPr/>
          <p:nvPr/>
        </p:nvGrpSpPr>
        <p:grpSpPr>
          <a:xfrm flipH="1">
            <a:off x="4910881" y="1970155"/>
            <a:ext cx="1070542" cy="769393"/>
            <a:chOff x="2899016" y="1459156"/>
            <a:chExt cx="932719" cy="221362"/>
          </a:xfrm>
        </p:grpSpPr>
        <p:cxnSp>
          <p:nvCxnSpPr>
            <p:cNvPr id="89" name="Straight Connector 75">
              <a:extLst>
                <a:ext uri="{FF2B5EF4-FFF2-40B4-BE49-F238E27FC236}">
                  <a16:creationId xmlns:a16="http://schemas.microsoft.com/office/drawing/2014/main" xmlns="" id="{BD3BA872-37BE-4C3B-825E-F8378EFA9B70}"/>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76">
              <a:extLst>
                <a:ext uri="{FF2B5EF4-FFF2-40B4-BE49-F238E27FC236}">
                  <a16:creationId xmlns:a16="http://schemas.microsoft.com/office/drawing/2014/main" xmlns="" id="{43C1329E-EDF3-4E9E-BF62-9E0D38ED0A24}"/>
                </a:ext>
              </a:extLst>
            </p:cNvPr>
            <p:cNvCxnSpPr/>
            <p:nvPr/>
          </p:nvCxnSpPr>
          <p:spPr>
            <a:xfrm flipH="1">
              <a:off x="2899016" y="1459156"/>
              <a:ext cx="691284" cy="0"/>
            </a:xfrm>
            <a:prstGeom prst="line">
              <a:avLst/>
            </a:prstGeom>
            <a:ln w="19050" cap="rnd">
              <a:solidFill>
                <a:schemeClr val="accent6">
                  <a:lumMod val="60000"/>
                  <a:lumOff val="40000"/>
                </a:schemeClr>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7" name="Group 81">
            <a:extLst>
              <a:ext uri="{FF2B5EF4-FFF2-40B4-BE49-F238E27FC236}">
                <a16:creationId xmlns:a16="http://schemas.microsoft.com/office/drawing/2014/main" xmlns="" id="{14B85196-8782-48CD-A5F5-37B6C0300A26}"/>
              </a:ext>
            </a:extLst>
          </p:cNvPr>
          <p:cNvGrpSpPr/>
          <p:nvPr/>
        </p:nvGrpSpPr>
        <p:grpSpPr>
          <a:xfrm flipV="1">
            <a:off x="2605749" y="4450824"/>
            <a:ext cx="958139" cy="365676"/>
            <a:chOff x="2899016" y="1460250"/>
            <a:chExt cx="932719" cy="220268"/>
          </a:xfrm>
        </p:grpSpPr>
        <p:cxnSp>
          <p:nvCxnSpPr>
            <p:cNvPr id="92" name="Straight Connector 82">
              <a:extLst>
                <a:ext uri="{FF2B5EF4-FFF2-40B4-BE49-F238E27FC236}">
                  <a16:creationId xmlns:a16="http://schemas.microsoft.com/office/drawing/2014/main" xmlns="" id="{BDE1B620-A092-462F-B299-3D620AFB83AD}"/>
                </a:ext>
              </a:extLst>
            </p:cNvPr>
            <p:cNvCxnSpPr/>
            <p:nvPr/>
          </p:nvCxnSpPr>
          <p:spPr>
            <a:xfrm flipH="1" flipV="1">
              <a:off x="3592681" y="1460250"/>
              <a:ext cx="239054" cy="220268"/>
            </a:xfrm>
            <a:prstGeom prst="line">
              <a:avLst/>
            </a:prstGeom>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83">
              <a:extLst>
                <a:ext uri="{FF2B5EF4-FFF2-40B4-BE49-F238E27FC236}">
                  <a16:creationId xmlns:a16="http://schemas.microsoft.com/office/drawing/2014/main" xmlns="" id="{78CFA538-DB6C-4FE6-ADAB-722AF0DF0F20}"/>
                </a:ext>
              </a:extLst>
            </p:cNvPr>
            <p:cNvCxnSpPr/>
            <p:nvPr/>
          </p:nvCxnSpPr>
          <p:spPr>
            <a:xfrm flipH="1">
              <a:off x="2899016" y="1461496"/>
              <a:ext cx="691284" cy="0"/>
            </a:xfrm>
            <a:prstGeom prst="line">
              <a:avLst/>
            </a:prstGeom>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9" name="Group 84">
            <a:extLst>
              <a:ext uri="{FF2B5EF4-FFF2-40B4-BE49-F238E27FC236}">
                <a16:creationId xmlns:a16="http://schemas.microsoft.com/office/drawing/2014/main" xmlns="" id="{17A9FD4D-6ED2-48A7-BEE3-94FD53D8A252}"/>
              </a:ext>
            </a:extLst>
          </p:cNvPr>
          <p:cNvGrpSpPr/>
          <p:nvPr/>
        </p:nvGrpSpPr>
        <p:grpSpPr>
          <a:xfrm flipH="1" flipV="1">
            <a:off x="5411781" y="4422679"/>
            <a:ext cx="856420" cy="410210"/>
            <a:chOff x="2901397" y="1459156"/>
            <a:chExt cx="930338" cy="221362"/>
          </a:xfrm>
          <a:solidFill>
            <a:srgbClr val="FF5353"/>
          </a:solidFill>
        </p:grpSpPr>
        <p:cxnSp>
          <p:nvCxnSpPr>
            <p:cNvPr id="95" name="Straight Connector 85">
              <a:extLst>
                <a:ext uri="{FF2B5EF4-FFF2-40B4-BE49-F238E27FC236}">
                  <a16:creationId xmlns:a16="http://schemas.microsoft.com/office/drawing/2014/main" xmlns="" id="{40F8564B-18C4-4FA7-BA97-D28DD71BB4A4}"/>
                </a:ext>
              </a:extLst>
            </p:cNvPr>
            <p:cNvCxnSpPr/>
            <p:nvPr/>
          </p:nvCxnSpPr>
          <p:spPr>
            <a:xfrm flipH="1" flipV="1">
              <a:off x="3592681" y="1460250"/>
              <a:ext cx="239054" cy="220268"/>
            </a:xfrm>
            <a:prstGeom prst="line">
              <a:avLst/>
            </a:prstGeom>
            <a:grpFill/>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6" name="Straight Connector 86">
              <a:extLst>
                <a:ext uri="{FF2B5EF4-FFF2-40B4-BE49-F238E27FC236}">
                  <a16:creationId xmlns:a16="http://schemas.microsoft.com/office/drawing/2014/main" xmlns="" id="{0924AA0A-AE54-4A1B-8295-42E133E87266}"/>
                </a:ext>
              </a:extLst>
            </p:cNvPr>
            <p:cNvCxnSpPr/>
            <p:nvPr/>
          </p:nvCxnSpPr>
          <p:spPr>
            <a:xfrm flipH="1">
              <a:off x="2901397" y="1459156"/>
              <a:ext cx="691284" cy="0"/>
            </a:xfrm>
            <a:prstGeom prst="line">
              <a:avLst/>
            </a:prstGeom>
            <a:grpFill/>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sp>
        <p:nvSpPr>
          <p:cNvPr id="208" name="矩形 207">
            <a:extLst>
              <a:ext uri="{FF2B5EF4-FFF2-40B4-BE49-F238E27FC236}">
                <a16:creationId xmlns:a16="http://schemas.microsoft.com/office/drawing/2014/main" xmlns="" id="{B320121C-C734-47C3-B0B7-C1D788DDBA01}"/>
              </a:ext>
            </a:extLst>
          </p:cNvPr>
          <p:cNvSpPr/>
          <p:nvPr/>
        </p:nvSpPr>
        <p:spPr bwMode="auto">
          <a:xfrm>
            <a:off x="194289" y="1891680"/>
            <a:ext cx="2124000" cy="144000"/>
          </a:xfrm>
          <a:prstGeom prst="rect">
            <a:avLst/>
          </a:prstGeom>
          <a:solidFill>
            <a:schemeClr val="accent5"/>
          </a:solidFill>
          <a:ln w="9525">
            <a:noFill/>
            <a:round/>
          </a:ln>
        </p:spPr>
        <p:txBody>
          <a:bodyPr vert="horz" wrap="square" lIns="91440" tIns="45720" rIns="91440" bIns="45720" numCol="1" rtlCol="0" anchor="t" anchorCtr="0" compatLnSpc="1"/>
          <a:lstStyle/>
          <a:p>
            <a:pPr algn="ctr"/>
            <a:endParaRPr lang="zh-TW" altLang="en-US"/>
          </a:p>
        </p:txBody>
      </p:sp>
      <p:sp>
        <p:nvSpPr>
          <p:cNvPr id="209" name="矩形 208">
            <a:extLst>
              <a:ext uri="{FF2B5EF4-FFF2-40B4-BE49-F238E27FC236}">
                <a16:creationId xmlns:a16="http://schemas.microsoft.com/office/drawing/2014/main" xmlns="" id="{E1C50E73-0638-4E9F-A9BC-B6B1B4E875D5}"/>
              </a:ext>
            </a:extLst>
          </p:cNvPr>
          <p:cNvSpPr/>
          <p:nvPr/>
        </p:nvSpPr>
        <p:spPr bwMode="auto">
          <a:xfrm>
            <a:off x="6276318" y="1898683"/>
            <a:ext cx="2124000"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210" name="Content Placeholder 2">
            <a:extLst>
              <a:ext uri="{FF2B5EF4-FFF2-40B4-BE49-F238E27FC236}">
                <a16:creationId xmlns:a16="http://schemas.microsoft.com/office/drawing/2014/main" xmlns="" id="{7CB1822C-61C3-4148-A814-84484A897BF1}"/>
              </a:ext>
            </a:extLst>
          </p:cNvPr>
          <p:cNvSpPr txBox="1">
            <a:spLocks/>
          </p:cNvSpPr>
          <p:nvPr/>
        </p:nvSpPr>
        <p:spPr>
          <a:xfrm>
            <a:off x="6430123" y="1531640"/>
            <a:ext cx="3398461" cy="46640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資賦優異類</a:t>
            </a: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211" name="Content Placeholder 2">
            <a:extLst>
              <a:ext uri="{FF2B5EF4-FFF2-40B4-BE49-F238E27FC236}">
                <a16:creationId xmlns:a16="http://schemas.microsoft.com/office/drawing/2014/main" xmlns="" id="{124B6F84-8E81-4AD6-93E5-78CA004C17C8}"/>
              </a:ext>
            </a:extLst>
          </p:cNvPr>
          <p:cNvSpPr txBox="1">
            <a:spLocks/>
          </p:cNvSpPr>
          <p:nvPr/>
        </p:nvSpPr>
        <p:spPr>
          <a:xfrm>
            <a:off x="179512" y="1609269"/>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身心障礙類</a:t>
            </a:r>
            <a:endParaRPr lang="en-US" altLang="zh-TW" sz="2600" b="1" dirty="0">
              <a:solidFill>
                <a:srgbClr val="0070C0"/>
              </a:solidFill>
              <a:ea typeface="Roboto" panose="02000000000000000000" pitchFamily="2" charset="0"/>
              <a:cs typeface="Arial" panose="020B0604020202020204" pitchFamily="34" charset="0"/>
            </a:endParaRPr>
          </a:p>
        </p:txBody>
      </p:sp>
      <p:sp>
        <p:nvSpPr>
          <p:cNvPr id="214" name="矩形 213">
            <a:extLst>
              <a:ext uri="{FF2B5EF4-FFF2-40B4-BE49-F238E27FC236}">
                <a16:creationId xmlns:a16="http://schemas.microsoft.com/office/drawing/2014/main" xmlns="" id="{5AEC3155-40FE-4F1D-9CC7-4CAC307003AC}"/>
              </a:ext>
            </a:extLst>
          </p:cNvPr>
          <p:cNvSpPr/>
          <p:nvPr/>
        </p:nvSpPr>
        <p:spPr bwMode="auto">
          <a:xfrm>
            <a:off x="194289" y="4832889"/>
            <a:ext cx="2124000" cy="144000"/>
          </a:xfrm>
          <a:prstGeom prst="rect">
            <a:avLst/>
          </a:prstGeom>
          <a:solidFill>
            <a:schemeClr val="accent5"/>
          </a:solidFill>
          <a:ln>
            <a:noFill/>
          </a:ln>
        </p:spPr>
        <p:txBody>
          <a:bodyPr vert="horz" wrap="square" lIns="91440" tIns="45720" rIns="91440" bIns="45720" numCol="1" rtlCol="0" anchor="t" anchorCtr="0" compatLnSpc="1"/>
          <a:lstStyle/>
          <a:p>
            <a:pPr algn="ctr"/>
            <a:endParaRPr lang="zh-TW" altLang="en-US"/>
          </a:p>
        </p:txBody>
      </p:sp>
      <p:sp>
        <p:nvSpPr>
          <p:cNvPr id="215" name="矩形 214">
            <a:extLst>
              <a:ext uri="{FF2B5EF4-FFF2-40B4-BE49-F238E27FC236}">
                <a16:creationId xmlns:a16="http://schemas.microsoft.com/office/drawing/2014/main" xmlns="" id="{E5E25A89-1811-45EB-97A1-C7499C718341}"/>
              </a:ext>
            </a:extLst>
          </p:cNvPr>
          <p:cNvSpPr/>
          <p:nvPr/>
        </p:nvSpPr>
        <p:spPr bwMode="auto">
          <a:xfrm>
            <a:off x="6420334" y="4881877"/>
            <a:ext cx="2124000"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216" name="Content Placeholder 2">
            <a:extLst>
              <a:ext uri="{FF2B5EF4-FFF2-40B4-BE49-F238E27FC236}">
                <a16:creationId xmlns:a16="http://schemas.microsoft.com/office/drawing/2014/main" xmlns="" id="{B66C5E2C-B429-4786-AF3F-0EA441CDA302}"/>
              </a:ext>
            </a:extLst>
          </p:cNvPr>
          <p:cNvSpPr txBox="1">
            <a:spLocks/>
          </p:cNvSpPr>
          <p:nvPr/>
        </p:nvSpPr>
        <p:spPr>
          <a:xfrm>
            <a:off x="6574139" y="4500736"/>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資賦優異類</a:t>
            </a: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217" name="Content Placeholder 2">
            <a:extLst>
              <a:ext uri="{FF2B5EF4-FFF2-40B4-BE49-F238E27FC236}">
                <a16:creationId xmlns:a16="http://schemas.microsoft.com/office/drawing/2014/main" xmlns="" id="{6CD3A1B6-B7D9-48F3-AAD2-9243CA1E6EAD}"/>
              </a:ext>
            </a:extLst>
          </p:cNvPr>
          <p:cNvSpPr txBox="1">
            <a:spLocks/>
          </p:cNvSpPr>
          <p:nvPr/>
        </p:nvSpPr>
        <p:spPr>
          <a:xfrm>
            <a:off x="179512" y="4544858"/>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身心障礙類</a:t>
            </a:r>
            <a:endParaRPr lang="en-US" altLang="zh-TW" sz="2600" b="1" dirty="0">
              <a:solidFill>
                <a:srgbClr val="0070C0"/>
              </a:solidFill>
              <a:ea typeface="Roboto" panose="02000000000000000000" pitchFamily="2" charset="0"/>
              <a:cs typeface="Arial" panose="020B0604020202020204" pitchFamily="34" charset="0"/>
            </a:endParaRPr>
          </a:p>
        </p:txBody>
      </p:sp>
      <p:sp>
        <p:nvSpPr>
          <p:cNvPr id="219" name="拱形 218">
            <a:extLst>
              <a:ext uri="{FF2B5EF4-FFF2-40B4-BE49-F238E27FC236}">
                <a16:creationId xmlns:a16="http://schemas.microsoft.com/office/drawing/2014/main" xmlns="" id="{3DD9506F-C413-47C8-9678-2137C42631D7}"/>
              </a:ext>
            </a:extLst>
          </p:cNvPr>
          <p:cNvSpPr/>
          <p:nvPr/>
        </p:nvSpPr>
        <p:spPr bwMode="auto">
          <a:xfrm rot="10800000">
            <a:off x="3131841" y="2441214"/>
            <a:ext cx="2617005" cy="2463400"/>
          </a:xfrm>
          <a:prstGeom prst="blockArc">
            <a:avLst/>
          </a:prstGeom>
          <a:solidFill>
            <a:srgbClr val="5DCEAF"/>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220" name="拱形 219">
            <a:extLst>
              <a:ext uri="{FF2B5EF4-FFF2-40B4-BE49-F238E27FC236}">
                <a16:creationId xmlns:a16="http://schemas.microsoft.com/office/drawing/2014/main" xmlns="" id="{5971A3D2-42C7-4423-827F-3305BFE29775}"/>
              </a:ext>
            </a:extLst>
          </p:cNvPr>
          <p:cNvSpPr/>
          <p:nvPr/>
        </p:nvSpPr>
        <p:spPr bwMode="auto">
          <a:xfrm>
            <a:off x="3131841" y="2251721"/>
            <a:ext cx="2617005" cy="2463400"/>
          </a:xfrm>
          <a:prstGeom prst="blockArc">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10" name="文字方塊 9">
            <a:extLst>
              <a:ext uri="{FF2B5EF4-FFF2-40B4-BE49-F238E27FC236}">
                <a16:creationId xmlns:a16="http://schemas.microsoft.com/office/drawing/2014/main" xmlns="" id="{36589285-BD16-461D-B8E8-4AC5227D8852}"/>
              </a:ext>
            </a:extLst>
          </p:cNvPr>
          <p:cNvSpPr txBox="1"/>
          <p:nvPr/>
        </p:nvSpPr>
        <p:spPr>
          <a:xfrm>
            <a:off x="3128370" y="2362269"/>
            <a:ext cx="2577361" cy="954107"/>
          </a:xfrm>
          <a:prstGeom prst="rect">
            <a:avLst/>
          </a:prstGeom>
          <a:noFill/>
        </p:spPr>
        <p:txBody>
          <a:bodyPr wrap="square" rtlCol="0">
            <a:spAutoFit/>
          </a:bodyPr>
          <a:lstStyle/>
          <a:p>
            <a:pPr algn="ctr"/>
            <a:r>
              <a:rPr lang="zh-TW" altLang="en-US" sz="2800" dirty="0">
                <a:latin typeface="+mj-ea"/>
                <a:ea typeface="+mj-ea"/>
              </a:rPr>
              <a:t>理   環</a:t>
            </a:r>
            <a:endParaRPr lang="en-US" altLang="zh-TW" sz="2800" dirty="0">
              <a:latin typeface="+mj-ea"/>
              <a:ea typeface="+mj-ea"/>
            </a:endParaRPr>
          </a:p>
          <a:p>
            <a:pPr algn="ctr"/>
            <a:r>
              <a:rPr lang="zh-TW" altLang="en-US" sz="2800" dirty="0">
                <a:latin typeface="+mj-ea"/>
                <a:ea typeface="+mj-ea"/>
              </a:rPr>
              <a:t>物                境</a:t>
            </a:r>
          </a:p>
        </p:txBody>
      </p:sp>
      <p:sp>
        <p:nvSpPr>
          <p:cNvPr id="223" name="文字方塊 222">
            <a:extLst>
              <a:ext uri="{FF2B5EF4-FFF2-40B4-BE49-F238E27FC236}">
                <a16:creationId xmlns:a16="http://schemas.microsoft.com/office/drawing/2014/main" xmlns="" id="{A5FE64BC-B11F-4709-A4A9-E02B776B055F}"/>
              </a:ext>
            </a:extLst>
          </p:cNvPr>
          <p:cNvSpPr txBox="1"/>
          <p:nvPr/>
        </p:nvSpPr>
        <p:spPr>
          <a:xfrm>
            <a:off x="3131840" y="3619872"/>
            <a:ext cx="2577361" cy="1197700"/>
          </a:xfrm>
          <a:prstGeom prst="rect">
            <a:avLst/>
          </a:prstGeom>
          <a:noFill/>
        </p:spPr>
        <p:txBody>
          <a:bodyPr wrap="square" rtlCol="0">
            <a:spAutoFit/>
          </a:bodyPr>
          <a:lstStyle/>
          <a:p>
            <a:pPr algn="ctr">
              <a:lnSpc>
                <a:spcPts val="3000"/>
              </a:lnSpc>
            </a:pPr>
            <a:r>
              <a:rPr lang="zh-TW" altLang="en-US" sz="2800" dirty="0">
                <a:latin typeface="+mj-ea"/>
                <a:ea typeface="+mj-ea"/>
              </a:rPr>
              <a:t>心                  境</a:t>
            </a:r>
            <a:r>
              <a:rPr lang="en-US" altLang="zh-TW" sz="2800" dirty="0">
                <a:latin typeface="+mj-ea"/>
                <a:ea typeface="+mj-ea"/>
              </a:rPr>
              <a:t/>
            </a:r>
            <a:br>
              <a:rPr lang="en-US" altLang="zh-TW" sz="2800" dirty="0">
                <a:latin typeface="+mj-ea"/>
                <a:ea typeface="+mj-ea"/>
              </a:rPr>
            </a:br>
            <a:r>
              <a:rPr lang="zh-TW" altLang="en-US" sz="2800" dirty="0">
                <a:latin typeface="+mj-ea"/>
                <a:ea typeface="+mj-ea"/>
              </a:rPr>
              <a:t>理            環</a:t>
            </a:r>
            <a:endParaRPr lang="en-US" altLang="zh-TW" sz="2800" dirty="0">
              <a:latin typeface="+mj-ea"/>
              <a:ea typeface="+mj-ea"/>
            </a:endParaRPr>
          </a:p>
          <a:p>
            <a:pPr algn="ctr">
              <a:lnSpc>
                <a:spcPts val="2600"/>
              </a:lnSpc>
            </a:pPr>
            <a:r>
              <a:rPr lang="zh-TW" altLang="en-US" sz="2800" dirty="0">
                <a:latin typeface="+mj-ea"/>
                <a:ea typeface="+mj-ea"/>
              </a:rPr>
              <a:t>社   會</a:t>
            </a:r>
          </a:p>
        </p:txBody>
      </p:sp>
      <p:sp>
        <p:nvSpPr>
          <p:cNvPr id="44" name="矩形 43">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45" name="矩形 44"/>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46"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學習環境調整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wipe(down)">
                                      <p:cBhvr>
                                        <p:cTn id="10" dur="500"/>
                                        <p:tgtEl>
                                          <p:spTgt spid="220"/>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0"/>
                                        </p:tgtEl>
                                        <p:attrNameLst>
                                          <p:attrName>style.visibility</p:attrName>
                                        </p:attrNameLst>
                                      </p:cBhvr>
                                      <p:to>
                                        <p:strVal val="visible"/>
                                      </p:to>
                                    </p:set>
                                    <p:animEffect transition="in" filter="barn(inVertical)">
                                      <p:cBhvr>
                                        <p:cTn id="24" dur="500"/>
                                        <p:tgtEl>
                                          <p:spTgt spid="2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barn(inVertical)">
                                      <p:cBhvr>
                                        <p:cTn id="27" dur="500"/>
                                        <p:tgtEl>
                                          <p:spTgt spid="20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1"/>
                                        </p:tgtEl>
                                        <p:attrNameLst>
                                          <p:attrName>style.visibility</p:attrName>
                                        </p:attrNameLst>
                                      </p:cBhvr>
                                      <p:to>
                                        <p:strVal val="visible"/>
                                      </p:to>
                                    </p:set>
                                    <p:animEffect transition="in" filter="wipe(left)">
                                      <p:cBhvr>
                                        <p:cTn id="30" dur="750"/>
                                        <p:tgtEl>
                                          <p:spTgt spid="2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8"/>
                                        </p:tgtEl>
                                        <p:attrNameLst>
                                          <p:attrName>style.visibility</p:attrName>
                                        </p:attrNameLst>
                                      </p:cBhvr>
                                      <p:to>
                                        <p:strVal val="visible"/>
                                      </p:to>
                                    </p:set>
                                    <p:animEffect transition="in" filter="barn(inVertical)">
                                      <p:cBhvr>
                                        <p:cTn id="33" dur="500"/>
                                        <p:tgtEl>
                                          <p:spTgt spid="20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23"/>
                                        </p:tgtEl>
                                        <p:attrNameLst>
                                          <p:attrName>style.visibility</p:attrName>
                                        </p:attrNameLst>
                                      </p:cBhvr>
                                      <p:to>
                                        <p:strVal val="visible"/>
                                      </p:to>
                                    </p:set>
                                    <p:animEffect transition="in" filter="wheel(1)">
                                      <p:cBhvr>
                                        <p:cTn id="41" dur="2000"/>
                                        <p:tgtEl>
                                          <p:spTgt spid="22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19"/>
                                        </p:tgtEl>
                                        <p:attrNameLst>
                                          <p:attrName>style.visibility</p:attrName>
                                        </p:attrNameLst>
                                      </p:cBhvr>
                                      <p:to>
                                        <p:strVal val="visible"/>
                                      </p:to>
                                    </p:set>
                                    <p:animEffect transition="in" filter="wheel(1)">
                                      <p:cBhvr>
                                        <p:cTn id="44" dur="2000"/>
                                        <p:tgtEl>
                                          <p:spTgt spid="219"/>
                                        </p:tgtEl>
                                      </p:cBhvr>
                                    </p:animEffect>
                                  </p:childTnLst>
                                </p:cTn>
                              </p:par>
                            </p:childTnLst>
                          </p:cTn>
                        </p:par>
                        <p:par>
                          <p:cTn id="45" fill="hold">
                            <p:stCondLst>
                              <p:cond delay="2000"/>
                            </p:stCondLst>
                            <p:childTnLst>
                              <p:par>
                                <p:cTn id="46" presetID="18" presetClass="entr" presetSubtype="3"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upRight)">
                                      <p:cBhvr>
                                        <p:cTn id="48" dur="500"/>
                                        <p:tgtEl>
                                          <p:spTgt spid="9"/>
                                        </p:tgtEl>
                                      </p:cBhvr>
                                    </p:animEffect>
                                  </p:childTnLst>
                                </p:cTn>
                              </p:par>
                            </p:childTnLst>
                          </p:cTn>
                        </p:par>
                        <p:par>
                          <p:cTn id="49" fill="hold">
                            <p:stCondLst>
                              <p:cond delay="2500"/>
                            </p:stCondLst>
                            <p:childTnLst>
                              <p:par>
                                <p:cTn id="50" presetID="18" presetClass="entr" presetSubtype="12"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strips(down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6"/>
                                        </p:tgtEl>
                                        <p:attrNameLst>
                                          <p:attrName>style.visibility</p:attrName>
                                        </p:attrNameLst>
                                      </p:cBhvr>
                                      <p:to>
                                        <p:strVal val="visible"/>
                                      </p:to>
                                    </p:set>
                                    <p:animEffect transition="in" filter="barn(inVertical)">
                                      <p:cBhvr>
                                        <p:cTn id="57" dur="500"/>
                                        <p:tgtEl>
                                          <p:spTgt spid="2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7"/>
                                        </p:tgtEl>
                                        <p:attrNameLst>
                                          <p:attrName>style.visibility</p:attrName>
                                        </p:attrNameLst>
                                      </p:cBhvr>
                                      <p:to>
                                        <p:strVal val="visible"/>
                                      </p:to>
                                    </p:set>
                                    <p:animEffect transition="in" filter="barn(inVertical)">
                                      <p:cBhvr>
                                        <p:cTn id="60" dur="500"/>
                                        <p:tgtEl>
                                          <p:spTgt spid="21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inVertical)">
                                      <p:cBhvr>
                                        <p:cTn id="63" dur="500"/>
                                        <p:tgtEl>
                                          <p:spTgt spid="5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4"/>
                                        </p:tgtEl>
                                        <p:attrNameLst>
                                          <p:attrName>style.visibility</p:attrName>
                                        </p:attrNameLst>
                                      </p:cBhvr>
                                      <p:to>
                                        <p:strVal val="visible"/>
                                      </p:to>
                                    </p:set>
                                    <p:animEffect transition="in" filter="barn(inVertical)">
                                      <p:cBhvr>
                                        <p:cTn id="69" dur="500"/>
                                        <p:tgtEl>
                                          <p:spTgt spid="21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15"/>
                                        </p:tgtEl>
                                        <p:attrNameLst>
                                          <p:attrName>style.visibility</p:attrName>
                                        </p:attrNameLst>
                                      </p:cBhvr>
                                      <p:to>
                                        <p:strVal val="visible"/>
                                      </p:to>
                                    </p:set>
                                    <p:animEffect transition="in" filter="barn(inVertical)">
                                      <p:cBhvr>
                                        <p:cTn id="72" dur="500"/>
                                        <p:tgtEl>
                                          <p:spTgt spid="2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5" grpId="0"/>
      <p:bldP spid="81" grpId="0"/>
      <p:bldP spid="208" grpId="0" animBg="1"/>
      <p:bldP spid="209" grpId="0" animBg="1"/>
      <p:bldP spid="210" grpId="0"/>
      <p:bldP spid="211" grpId="0"/>
      <p:bldP spid="214" grpId="0" animBg="1"/>
      <p:bldP spid="215" grpId="0" animBg="1"/>
      <p:bldP spid="216" grpId="0"/>
      <p:bldP spid="217" grpId="0"/>
      <p:bldP spid="219" grpId="0" animBg="1"/>
      <p:bldP spid="220" grpId="0" animBg="1"/>
      <p:bldP spid="10" grpId="0"/>
      <p:bldP spid="223" grpId="0"/>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xmlns="" id="{87FB532D-3BD5-4F43-90E9-3BA3B6D370B5}"/>
              </a:ext>
            </a:extLst>
          </p:cNvPr>
          <p:cNvSpPr/>
          <p:nvPr/>
        </p:nvSpPr>
        <p:spPr bwMode="auto">
          <a:xfrm>
            <a:off x="32519" y="3947876"/>
            <a:ext cx="3747393" cy="116115"/>
          </a:xfrm>
          <a:prstGeom prst="rect">
            <a:avLst/>
          </a:prstGeom>
          <a:solidFill>
            <a:schemeClr val="accent5">
              <a:lumMod val="20000"/>
              <a:lumOff val="80000"/>
            </a:schemeClr>
          </a:solidFill>
          <a:ln>
            <a:noFill/>
          </a:ln>
        </p:spPr>
        <p:txBody>
          <a:bodyPr vert="horz" wrap="square" lIns="91440" tIns="45720" rIns="91440" bIns="45720" numCol="1" rtlCol="0" anchor="t" anchorCtr="0" compatLnSpc="1"/>
          <a:lstStyle/>
          <a:p>
            <a:pPr algn="ctr"/>
            <a:endParaRPr lang="zh-TW" altLang="en-US">
              <a:latin typeface="標楷體" pitchFamily="65" charset="-120"/>
              <a:ea typeface="標楷體" pitchFamily="65" charset="-120"/>
            </a:endParaRPr>
          </a:p>
        </p:txBody>
      </p:sp>
      <p:sp>
        <p:nvSpPr>
          <p:cNvPr id="43" name="矩形 42">
            <a:extLst>
              <a:ext uri="{FF2B5EF4-FFF2-40B4-BE49-F238E27FC236}">
                <a16:creationId xmlns:a16="http://schemas.microsoft.com/office/drawing/2014/main" xmlns="" id="{78D372DE-3160-4BD5-87C1-3D43C39D72F0}"/>
              </a:ext>
            </a:extLst>
          </p:cNvPr>
          <p:cNvSpPr/>
          <p:nvPr/>
        </p:nvSpPr>
        <p:spPr bwMode="auto">
          <a:xfrm>
            <a:off x="5412221" y="3919991"/>
            <a:ext cx="3699259"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latin typeface="標楷體" pitchFamily="65" charset="-120"/>
              <a:ea typeface="標楷體" pitchFamily="65" charset="-120"/>
            </a:endParaRPr>
          </a:p>
        </p:txBody>
      </p:sp>
      <p:sp>
        <p:nvSpPr>
          <p:cNvPr id="44" name="Content Placeholder 2">
            <a:extLst>
              <a:ext uri="{FF2B5EF4-FFF2-40B4-BE49-F238E27FC236}">
                <a16:creationId xmlns:a16="http://schemas.microsoft.com/office/drawing/2014/main" xmlns="" id="{47B7794B-B571-41AE-9D6B-25C02A68762E}"/>
              </a:ext>
            </a:extLst>
          </p:cNvPr>
          <p:cNvSpPr txBox="1">
            <a:spLocks/>
          </p:cNvSpPr>
          <p:nvPr/>
        </p:nvSpPr>
        <p:spPr>
          <a:xfrm>
            <a:off x="5638035" y="3696964"/>
            <a:ext cx="3038135"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C00000"/>
                </a:solidFill>
                <a:ea typeface="Roboto" panose="02000000000000000000" pitchFamily="2" charset="0"/>
                <a:cs typeface="Arial" panose="020B0604020202020204" pitchFamily="34" charset="0"/>
              </a:rPr>
              <a:t>資賦優異學生</a:t>
            </a:r>
            <a:endParaRPr lang="en-US" altLang="zh-TW" sz="2600" b="1" dirty="0">
              <a:solidFill>
                <a:srgbClr val="C0000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45" name="Content Placeholder 2">
            <a:extLst>
              <a:ext uri="{FF2B5EF4-FFF2-40B4-BE49-F238E27FC236}">
                <a16:creationId xmlns:a16="http://schemas.microsoft.com/office/drawing/2014/main" xmlns="" id="{772A51C0-F415-4E91-A6B4-E58D074F0D7E}"/>
              </a:ext>
            </a:extLst>
          </p:cNvPr>
          <p:cNvSpPr txBox="1">
            <a:spLocks/>
          </p:cNvSpPr>
          <p:nvPr/>
        </p:nvSpPr>
        <p:spPr>
          <a:xfrm>
            <a:off x="1244853" y="3659845"/>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0070C0"/>
                </a:solidFill>
                <a:ea typeface="Roboto" panose="02000000000000000000" pitchFamily="2" charset="0"/>
                <a:cs typeface="Arial" panose="020B0604020202020204" pitchFamily="34" charset="0"/>
              </a:rPr>
              <a:t>身心障礙學生</a:t>
            </a:r>
          </a:p>
        </p:txBody>
      </p:sp>
      <p:cxnSp>
        <p:nvCxnSpPr>
          <p:cNvPr id="47" name="Elbow Connector 52">
            <a:extLst>
              <a:ext uri="{FF2B5EF4-FFF2-40B4-BE49-F238E27FC236}">
                <a16:creationId xmlns:a16="http://schemas.microsoft.com/office/drawing/2014/main" xmlns="" id="{2F3FE500-4544-4D7A-9A28-A324493942CE}"/>
              </a:ext>
            </a:extLst>
          </p:cNvPr>
          <p:cNvCxnSpPr/>
          <p:nvPr/>
        </p:nvCxnSpPr>
        <p:spPr>
          <a:xfrm rot="16200000" flipH="1">
            <a:off x="4750515" y="3517512"/>
            <a:ext cx="554038" cy="450850"/>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Elbow Connector 52">
            <a:extLst>
              <a:ext uri="{FF2B5EF4-FFF2-40B4-BE49-F238E27FC236}">
                <a16:creationId xmlns:a16="http://schemas.microsoft.com/office/drawing/2014/main" xmlns="" id="{253CDE2F-01D5-42AF-9F46-C2457CAB94A4}"/>
              </a:ext>
            </a:extLst>
          </p:cNvPr>
          <p:cNvCxnSpPr>
            <a:cxnSpLocks/>
          </p:cNvCxnSpPr>
          <p:nvPr/>
        </p:nvCxnSpPr>
        <p:spPr>
          <a:xfrm rot="5400000">
            <a:off x="3825851" y="3502859"/>
            <a:ext cx="581358" cy="452680"/>
          </a:xfrm>
          <a:prstGeom prst="bentConnector3">
            <a:avLst>
              <a:gd name="adj1" fmla="val 50000"/>
            </a:avLst>
          </a:prstGeom>
          <a:ln w="6350">
            <a:solidFill>
              <a:srgbClr val="0070C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6" name="Rounded Rectangle 11">
            <a:extLst>
              <a:ext uri="{FF2B5EF4-FFF2-40B4-BE49-F238E27FC236}">
                <a16:creationId xmlns:a16="http://schemas.microsoft.com/office/drawing/2014/main" xmlns="" id="{170362B3-0493-4D2F-A76D-D18F01137C92}"/>
              </a:ext>
            </a:extLst>
          </p:cNvPr>
          <p:cNvSpPr/>
          <p:nvPr/>
        </p:nvSpPr>
        <p:spPr>
          <a:xfrm>
            <a:off x="2865791" y="2415026"/>
            <a:ext cx="3302801" cy="592275"/>
          </a:xfrm>
          <a:prstGeom prst="round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標楷體" pitchFamily="65" charset="-120"/>
              <a:ea typeface="標楷體" pitchFamily="65" charset="-120"/>
            </a:endParaRPr>
          </a:p>
        </p:txBody>
      </p:sp>
      <p:sp>
        <p:nvSpPr>
          <p:cNvPr id="19" name="Isosceles Triangle 14">
            <a:extLst>
              <a:ext uri="{FF2B5EF4-FFF2-40B4-BE49-F238E27FC236}">
                <a16:creationId xmlns:a16="http://schemas.microsoft.com/office/drawing/2014/main" xmlns="" id="{DBCDC13C-1C20-4003-A623-CBF34C7EB99A}"/>
              </a:ext>
            </a:extLst>
          </p:cNvPr>
          <p:cNvSpPr/>
          <p:nvPr/>
        </p:nvSpPr>
        <p:spPr>
          <a:xfrm rot="5400000">
            <a:off x="5594769" y="2405152"/>
            <a:ext cx="592275" cy="433607"/>
          </a:xfrm>
          <a:prstGeom prst="triangle">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標楷體" pitchFamily="65" charset="-120"/>
              <a:ea typeface="標楷體" pitchFamily="65" charset="-120"/>
            </a:endParaRPr>
          </a:p>
        </p:txBody>
      </p:sp>
      <p:grpSp>
        <p:nvGrpSpPr>
          <p:cNvPr id="3" name="Group 134">
            <a:extLst>
              <a:ext uri="{FF2B5EF4-FFF2-40B4-BE49-F238E27FC236}">
                <a16:creationId xmlns:a16="http://schemas.microsoft.com/office/drawing/2014/main" xmlns="" id="{6B1E51B2-3581-43F9-A658-F08EB67B9D87}"/>
              </a:ext>
            </a:extLst>
          </p:cNvPr>
          <p:cNvGrpSpPr/>
          <p:nvPr/>
        </p:nvGrpSpPr>
        <p:grpSpPr>
          <a:xfrm>
            <a:off x="4123096" y="1601132"/>
            <a:ext cx="864665" cy="865389"/>
            <a:chOff x="3287425" y="1417883"/>
            <a:chExt cx="648499" cy="649042"/>
          </a:xfrm>
        </p:grpSpPr>
        <p:sp>
          <p:nvSpPr>
            <p:cNvPr id="23" name="Oval 18">
              <a:extLst>
                <a:ext uri="{FF2B5EF4-FFF2-40B4-BE49-F238E27FC236}">
                  <a16:creationId xmlns:a16="http://schemas.microsoft.com/office/drawing/2014/main" xmlns="" id="{46E51C13-F0D9-405D-B8EF-3005AA8F4E0A}"/>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4" name="Oval 19">
              <a:extLst>
                <a:ext uri="{FF2B5EF4-FFF2-40B4-BE49-F238E27FC236}">
                  <a16:creationId xmlns:a16="http://schemas.microsoft.com/office/drawing/2014/main" xmlns="" id="{373662C2-501F-40C9-9A5D-35D5D8CDCE99}"/>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3" b="1" dirty="0">
                <a:solidFill>
                  <a:schemeClr val="bg1"/>
                </a:solidFill>
                <a:latin typeface="+mj-lt"/>
              </a:endParaRPr>
            </a:p>
          </p:txBody>
        </p:sp>
      </p:grpSp>
      <p:sp>
        <p:nvSpPr>
          <p:cNvPr id="2" name="矩形 1">
            <a:extLst>
              <a:ext uri="{FF2B5EF4-FFF2-40B4-BE49-F238E27FC236}">
                <a16:creationId xmlns:a16="http://schemas.microsoft.com/office/drawing/2014/main" xmlns="" id="{3E393E59-9856-4FBC-9718-0E5243D51DCD}"/>
              </a:ext>
            </a:extLst>
          </p:cNvPr>
          <p:cNvSpPr/>
          <p:nvPr/>
        </p:nvSpPr>
        <p:spPr>
          <a:xfrm>
            <a:off x="2793783" y="2503245"/>
            <a:ext cx="3816424" cy="430887"/>
          </a:xfrm>
          <a:prstGeom prst="rect">
            <a:avLst/>
          </a:prstGeom>
        </p:spPr>
        <p:txBody>
          <a:bodyPr wrap="square">
            <a:spAutoFit/>
          </a:bodyPr>
          <a:lstStyle/>
          <a:p>
            <a:r>
              <a:rPr lang="zh-TW" altLang="en-US" sz="2200" dirty="0">
                <a:solidFill>
                  <a:schemeClr val="bg1"/>
                </a:solidFill>
                <a:latin typeface="標楷體" pitchFamily="65" charset="-120"/>
                <a:ea typeface="標楷體" pitchFamily="65" charset="-120"/>
              </a:rPr>
              <a:t> </a:t>
            </a:r>
            <a:r>
              <a:rPr lang="zh-TW" altLang="zh-TW" sz="2200" dirty="0">
                <a:solidFill>
                  <a:schemeClr val="bg1"/>
                </a:solidFill>
                <a:latin typeface="標楷體" pitchFamily="65" charset="-120"/>
                <a:ea typeface="標楷體" pitchFamily="65" charset="-120"/>
              </a:rPr>
              <a:t>依</a:t>
            </a:r>
            <a:r>
              <a:rPr lang="en-US" altLang="zh-TW" sz="2200" dirty="0">
                <a:solidFill>
                  <a:schemeClr val="bg1"/>
                </a:solidFill>
                <a:latin typeface="標楷體" pitchFamily="65" charset="-120"/>
                <a:ea typeface="標楷體" pitchFamily="65" charset="-120"/>
              </a:rPr>
              <a:t>IEP/IGP</a:t>
            </a:r>
            <a:r>
              <a:rPr lang="zh-TW" altLang="zh-TW" sz="2200" dirty="0">
                <a:solidFill>
                  <a:schemeClr val="bg1"/>
                </a:solidFill>
                <a:latin typeface="標楷體" pitchFamily="65" charset="-120"/>
                <a:ea typeface="標楷體" pitchFamily="65" charset="-120"/>
              </a:rPr>
              <a:t>實施</a:t>
            </a:r>
            <a:r>
              <a:rPr lang="zh-TW" altLang="en-US" sz="2200" dirty="0">
                <a:solidFill>
                  <a:schemeClr val="bg1"/>
                </a:solidFill>
                <a:latin typeface="標楷體" pitchFamily="65" charset="-120"/>
                <a:ea typeface="標楷體" pitchFamily="65" charset="-120"/>
              </a:rPr>
              <a:t>多元</a:t>
            </a:r>
            <a:r>
              <a:rPr lang="zh-TW" altLang="zh-TW" sz="2200" dirty="0">
                <a:solidFill>
                  <a:schemeClr val="bg1"/>
                </a:solidFill>
                <a:latin typeface="標楷體" pitchFamily="65" charset="-120"/>
                <a:ea typeface="標楷體" pitchFamily="65" charset="-120"/>
              </a:rPr>
              <a:t>評量</a:t>
            </a:r>
            <a:endParaRPr lang="zh-TW" altLang="en-US" sz="2200" dirty="0">
              <a:solidFill>
                <a:schemeClr val="bg1"/>
              </a:solidFill>
              <a:latin typeface="標楷體" pitchFamily="65" charset="-120"/>
              <a:ea typeface="標楷體" pitchFamily="65" charset="-120"/>
            </a:endParaRPr>
          </a:p>
        </p:txBody>
      </p:sp>
      <p:grpSp>
        <p:nvGrpSpPr>
          <p:cNvPr id="4" name="Group 134">
            <a:extLst>
              <a:ext uri="{FF2B5EF4-FFF2-40B4-BE49-F238E27FC236}">
                <a16:creationId xmlns:a16="http://schemas.microsoft.com/office/drawing/2014/main" xmlns="" id="{26A282B7-310A-48C1-A19D-18177BA215BC}"/>
              </a:ext>
            </a:extLst>
          </p:cNvPr>
          <p:cNvGrpSpPr/>
          <p:nvPr/>
        </p:nvGrpSpPr>
        <p:grpSpPr>
          <a:xfrm>
            <a:off x="4139666" y="3160539"/>
            <a:ext cx="864665" cy="865389"/>
            <a:chOff x="3287425" y="1417883"/>
            <a:chExt cx="648499" cy="649042"/>
          </a:xfrm>
        </p:grpSpPr>
        <p:sp>
          <p:nvSpPr>
            <p:cNvPr id="40" name="Oval 18">
              <a:extLst>
                <a:ext uri="{FF2B5EF4-FFF2-40B4-BE49-F238E27FC236}">
                  <a16:creationId xmlns:a16="http://schemas.microsoft.com/office/drawing/2014/main" xmlns="" id="{74F514F1-8478-4E03-99D7-8CA323BC3700}"/>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1" name="Oval 19">
              <a:extLst>
                <a:ext uri="{FF2B5EF4-FFF2-40B4-BE49-F238E27FC236}">
                  <a16:creationId xmlns:a16="http://schemas.microsoft.com/office/drawing/2014/main" xmlns="" id="{3A0DB338-3B1E-4D56-9D19-39E9C8B17E36}"/>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33" b="1" dirty="0">
                <a:solidFill>
                  <a:schemeClr val="bg1"/>
                </a:solidFill>
                <a:latin typeface="+mj-lt"/>
              </a:endParaRPr>
            </a:p>
          </p:txBody>
        </p:sp>
      </p:grpSp>
      <p:sp>
        <p:nvSpPr>
          <p:cNvPr id="63" name="矩形 62">
            <a:extLst>
              <a:ext uri="{FF2B5EF4-FFF2-40B4-BE49-F238E27FC236}">
                <a16:creationId xmlns:a16="http://schemas.microsoft.com/office/drawing/2014/main" xmlns="" id="{7921ECF6-9140-4B08-9221-F50A9BC5E1C5}"/>
              </a:ext>
            </a:extLst>
          </p:cNvPr>
          <p:cNvSpPr/>
          <p:nvPr/>
        </p:nvSpPr>
        <p:spPr>
          <a:xfrm>
            <a:off x="37583" y="4111925"/>
            <a:ext cx="4185281" cy="2669962"/>
          </a:xfrm>
          <a:prstGeom prst="rect">
            <a:avLst/>
          </a:prstGeom>
        </p:spPr>
        <p:txBody>
          <a:bodyPr wrap="square">
            <a:spAutoFit/>
          </a:bodyPr>
          <a:lstStyle/>
          <a:p>
            <a:pPr marL="285750" indent="-285750">
              <a:lnSpc>
                <a:spcPts val="2700"/>
              </a:lnSpc>
              <a:spcBef>
                <a:spcPts val="600"/>
              </a:spcBef>
              <a:buFont typeface="Arial" panose="020B0604020202020204" pitchFamily="34" charset="0"/>
              <a:buChar char="•"/>
            </a:pPr>
            <a:r>
              <a:rPr lang="zh-TW" altLang="en-US" sz="2400" dirty="0">
                <a:latin typeface="標楷體" pitchFamily="65" charset="-120"/>
                <a:ea typeface="標楷體" pitchFamily="65" charset="-120"/>
              </a:rPr>
              <a:t>評量調整或服務</a:t>
            </a:r>
            <a:r>
              <a:rPr lang="en-US" altLang="zh-TW" sz="2400" dirty="0">
                <a:latin typeface="標楷體" pitchFamily="65" charset="-120"/>
                <a:ea typeface="標楷體" pitchFamily="65" charset="-120"/>
              </a:rPr>
              <a:t/>
            </a:r>
            <a:br>
              <a:rPr lang="en-US" altLang="zh-TW" sz="2400" dirty="0">
                <a:latin typeface="標楷體" pitchFamily="65" charset="-120"/>
                <a:ea typeface="標楷體" pitchFamily="65" charset="-120"/>
              </a:rPr>
            </a:br>
            <a:r>
              <a:rPr lang="en-US" altLang="zh-TW" sz="1600" dirty="0">
                <a:latin typeface="+mj-ea"/>
                <a:ea typeface="+mj-ea"/>
              </a:rPr>
              <a:t>A. </a:t>
            </a:r>
            <a:r>
              <a:rPr lang="zh-TW" altLang="en-US" sz="1600" dirty="0">
                <a:latin typeface="+mj-ea"/>
                <a:ea typeface="+mj-ea"/>
              </a:rPr>
              <a:t>評量時間調整   </a:t>
            </a:r>
            <a:r>
              <a:rPr lang="en-US" altLang="zh-TW" sz="1600" dirty="0">
                <a:latin typeface="+mj-ea"/>
                <a:ea typeface="+mj-ea"/>
              </a:rPr>
              <a:t>B. </a:t>
            </a:r>
            <a:r>
              <a:rPr lang="zh-TW" altLang="en-US" sz="1600" dirty="0">
                <a:latin typeface="+mj-ea"/>
                <a:ea typeface="+mj-ea"/>
              </a:rPr>
              <a:t>評量環境調整</a:t>
            </a:r>
            <a:r>
              <a:rPr lang="en-US" altLang="zh-TW" sz="1600" dirty="0">
                <a:latin typeface="+mj-ea"/>
                <a:ea typeface="+mj-ea"/>
              </a:rPr>
              <a:t/>
            </a:r>
            <a:br>
              <a:rPr lang="en-US" altLang="zh-TW" sz="1600" dirty="0">
                <a:latin typeface="+mj-ea"/>
                <a:ea typeface="+mj-ea"/>
              </a:rPr>
            </a:br>
            <a:r>
              <a:rPr lang="en-US" altLang="zh-TW" sz="1600" dirty="0">
                <a:latin typeface="+mj-ea"/>
                <a:ea typeface="+mj-ea"/>
              </a:rPr>
              <a:t>C. </a:t>
            </a:r>
            <a:r>
              <a:rPr lang="zh-TW" altLang="en-US" sz="1600" dirty="0">
                <a:latin typeface="+mj-ea"/>
                <a:ea typeface="+mj-ea"/>
              </a:rPr>
              <a:t>評量方式調整   </a:t>
            </a:r>
            <a:r>
              <a:rPr lang="en-US" altLang="zh-TW" sz="1600" dirty="0">
                <a:latin typeface="+mj-ea"/>
                <a:ea typeface="+mj-ea"/>
              </a:rPr>
              <a:t>D. </a:t>
            </a:r>
            <a:r>
              <a:rPr lang="zh-TW" altLang="en-US" sz="1600" dirty="0">
                <a:latin typeface="+mj-ea"/>
                <a:ea typeface="+mj-ea"/>
              </a:rPr>
              <a:t>其他評量調整</a:t>
            </a:r>
            <a:endParaRPr lang="en-US" altLang="zh-TW" sz="1600" dirty="0">
              <a:latin typeface="+mj-ea"/>
              <a:ea typeface="+mj-ea"/>
            </a:endParaRPr>
          </a:p>
          <a:p>
            <a:pPr marL="285750" indent="-285750">
              <a:lnSpc>
                <a:spcPts val="2700"/>
              </a:lnSpc>
              <a:spcBef>
                <a:spcPts val="1200"/>
              </a:spcBef>
              <a:buFont typeface="Arial" panose="020B0604020202020204" pitchFamily="34" charset="0"/>
              <a:buChar char="•"/>
            </a:pPr>
            <a:r>
              <a:rPr lang="zh-TW" altLang="zh-TW" sz="2400" dirty="0">
                <a:latin typeface="標楷體" pitchFamily="65" charset="-120"/>
                <a:ea typeface="標楷體" pitchFamily="65" charset="-120"/>
              </a:rPr>
              <a:t>評量的內容或通過標準需依</a:t>
            </a:r>
            <a:r>
              <a:rPr lang="zh-TW" altLang="en-US" sz="2400" dirty="0">
                <a:latin typeface="標楷體" pitchFamily="65" charset="-120"/>
                <a:ea typeface="標楷體" pitchFamily="65" charset="-120"/>
              </a:rPr>
              <a:t>特推會</a:t>
            </a:r>
            <a:r>
              <a:rPr lang="zh-TW" altLang="zh-TW" sz="2400" dirty="0">
                <a:latin typeface="標楷體" pitchFamily="65" charset="-120"/>
                <a:ea typeface="標楷體" pitchFamily="65" charset="-120"/>
              </a:rPr>
              <a:t>所議決之</a:t>
            </a:r>
            <a:r>
              <a:rPr lang="en-US" altLang="zh-TW" sz="2400" dirty="0">
                <a:latin typeface="標楷體" pitchFamily="65" charset="-120"/>
                <a:ea typeface="標楷體" pitchFamily="65" charset="-120"/>
              </a:rPr>
              <a:t>IEP</a:t>
            </a:r>
            <a:r>
              <a:rPr lang="zh-TW" altLang="zh-TW" sz="2400" dirty="0">
                <a:latin typeface="標楷體" pitchFamily="65" charset="-120"/>
                <a:ea typeface="標楷體" pitchFamily="65" charset="-120"/>
              </a:rPr>
              <a:t>執行</a:t>
            </a:r>
            <a:r>
              <a:rPr lang="en-US" altLang="zh-TW" sz="2400" dirty="0">
                <a:latin typeface="標楷體" pitchFamily="65" charset="-120"/>
                <a:ea typeface="標楷體" pitchFamily="65" charset="-120"/>
              </a:rPr>
              <a:t/>
            </a:r>
            <a:br>
              <a:rPr lang="en-US" altLang="zh-TW" sz="2400" dirty="0">
                <a:latin typeface="標楷體" pitchFamily="65" charset="-120"/>
                <a:ea typeface="標楷體" pitchFamily="65" charset="-120"/>
              </a:rPr>
            </a:br>
            <a:r>
              <a:rPr lang="zh-TW" altLang="zh-TW" sz="1600" dirty="0">
                <a:latin typeface="+mj-ea"/>
                <a:ea typeface="+mj-ea"/>
              </a:rPr>
              <a:t>內容難易度、題型、題數增刪</a:t>
            </a:r>
            <a:r>
              <a:rPr lang="zh-TW" altLang="en-US" sz="1600" dirty="0">
                <a:latin typeface="+mj-ea"/>
                <a:ea typeface="+mj-ea"/>
              </a:rPr>
              <a:t>等</a:t>
            </a:r>
            <a:r>
              <a:rPr lang="en-US" altLang="zh-TW" sz="1600" dirty="0">
                <a:latin typeface="+mj-ea"/>
                <a:ea typeface="+mj-ea"/>
              </a:rPr>
              <a:t/>
            </a:r>
            <a:br>
              <a:rPr lang="en-US" altLang="zh-TW" sz="1600" dirty="0">
                <a:latin typeface="+mj-ea"/>
                <a:ea typeface="+mj-ea"/>
              </a:rPr>
            </a:br>
            <a:r>
              <a:rPr lang="zh-TW" altLang="en-US" sz="1600" dirty="0">
                <a:latin typeface="+mj-ea"/>
                <a:ea typeface="+mj-ea"/>
              </a:rPr>
              <a:t>依試題與考生之適配性調整計分比重</a:t>
            </a:r>
            <a:endParaRPr lang="en-US" altLang="zh-TW" sz="1600" dirty="0">
              <a:latin typeface="+mj-ea"/>
              <a:ea typeface="+mj-ea"/>
            </a:endParaRPr>
          </a:p>
        </p:txBody>
      </p:sp>
      <p:sp>
        <p:nvSpPr>
          <p:cNvPr id="31" name="矩形 30">
            <a:extLst>
              <a:ext uri="{FF2B5EF4-FFF2-40B4-BE49-F238E27FC236}">
                <a16:creationId xmlns:a16="http://schemas.microsoft.com/office/drawing/2014/main" xmlns="" id="{A8B0D900-4167-4C1A-9F11-F0F5F8CD37E7}"/>
              </a:ext>
            </a:extLst>
          </p:cNvPr>
          <p:cNvSpPr/>
          <p:nvPr/>
        </p:nvSpPr>
        <p:spPr>
          <a:xfrm>
            <a:off x="5394849" y="4113376"/>
            <a:ext cx="3713655" cy="2092881"/>
          </a:xfrm>
          <a:prstGeom prst="rect">
            <a:avLst/>
          </a:prstGeom>
        </p:spPr>
        <p:txBody>
          <a:bodyPr wrap="square">
            <a:spAutoFit/>
          </a:bodyPr>
          <a:lstStyle/>
          <a:p>
            <a:pPr marL="285750" indent="-285750">
              <a:lnSpc>
                <a:spcPts val="2500"/>
              </a:lnSpc>
              <a:spcBef>
                <a:spcPts val="600"/>
              </a:spcBef>
              <a:buFont typeface="Arial" panose="020B0604020202020204" pitchFamily="34" charset="0"/>
              <a:buChar char="•"/>
            </a:pPr>
            <a:r>
              <a:rPr lang="zh-TW" altLang="zh-TW" sz="2000" dirty="0">
                <a:latin typeface="標楷體" pitchFamily="65" charset="-120"/>
                <a:ea typeface="標楷體" pitchFamily="65" charset="-120"/>
              </a:rPr>
              <a:t>提高目標層次</a:t>
            </a:r>
            <a:r>
              <a:rPr lang="zh-TW" altLang="en-US" sz="2000" dirty="0">
                <a:latin typeface="標楷體" pitchFamily="65" charset="-120"/>
                <a:ea typeface="標楷體" pitchFamily="65" charset="-120"/>
              </a:rPr>
              <a:t>或</a:t>
            </a:r>
            <a:r>
              <a:rPr lang="zh-TW" altLang="zh-TW" sz="2000" dirty="0">
                <a:latin typeface="標楷體" pitchFamily="65" charset="-120"/>
                <a:ea typeface="標楷體" pitchFamily="65" charset="-120"/>
              </a:rPr>
              <a:t>引導自我設定目標或自我評鑑為評量依據</a:t>
            </a:r>
            <a:endParaRPr lang="en-US" altLang="zh-TW" sz="2000" dirty="0">
              <a:latin typeface="標楷體" pitchFamily="65" charset="-120"/>
              <a:ea typeface="標楷體" pitchFamily="65" charset="-120"/>
            </a:endParaRPr>
          </a:p>
          <a:p>
            <a:pPr marL="285750" indent="-285750">
              <a:lnSpc>
                <a:spcPts val="2500"/>
              </a:lnSpc>
              <a:spcBef>
                <a:spcPts val="600"/>
              </a:spcBef>
              <a:buFont typeface="Arial" panose="020B0604020202020204" pitchFamily="34" charset="0"/>
              <a:buChar char="•"/>
            </a:pPr>
            <a:r>
              <a:rPr lang="zh-TW" altLang="zh-TW" sz="2000" dirty="0">
                <a:latin typeface="標楷體" pitchFamily="65" charset="-120"/>
                <a:ea typeface="標楷體" pitchFamily="65" charset="-120"/>
              </a:rPr>
              <a:t>以多元智能的觀點，提供符合其學習風格與優勢智能的彈性措施</a:t>
            </a:r>
            <a:endParaRPr lang="en-US" altLang="zh-TW" sz="2000" dirty="0">
              <a:latin typeface="標楷體" pitchFamily="65" charset="-120"/>
              <a:ea typeface="標楷體" pitchFamily="65" charset="-120"/>
            </a:endParaRPr>
          </a:p>
        </p:txBody>
      </p:sp>
      <p:sp>
        <p:nvSpPr>
          <p:cNvPr id="32" name="矩形 31">
            <a:extLst>
              <a:ext uri="{FF2B5EF4-FFF2-40B4-BE49-F238E27FC236}">
                <a16:creationId xmlns:a16="http://schemas.microsoft.com/office/drawing/2014/main" xmlns="" id="{CA0AC9DB-D0FF-4E68-A590-10801BC926B6}"/>
              </a:ext>
            </a:extLst>
          </p:cNvPr>
          <p:cNvSpPr/>
          <p:nvPr/>
        </p:nvSpPr>
        <p:spPr>
          <a:xfrm>
            <a:off x="776914" y="221366"/>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33" name="矩形 32"/>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34"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20000"/>
              </a:lnSpc>
              <a:spcBef>
                <a:spcPct val="20000"/>
              </a:spcBef>
              <a:spcAft>
                <a:spcPts val="0"/>
              </a:spcAft>
              <a:buClrTx/>
              <a:buSzTx/>
              <a:buFont typeface="Arial"/>
              <a:buNone/>
              <a:tabLst/>
              <a:defRPr/>
            </a:pPr>
            <a:r>
              <a:rPr lang="zh-TW" altLang="en-US" sz="3600" b="1" dirty="0">
                <a:solidFill>
                  <a:srgbClr val="30B1B3"/>
                </a:solidFill>
                <a:ea typeface="微軟正黑體"/>
              </a:rPr>
              <a:t>學習評量調整</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500"/>
                                        <p:tgtEl>
                                          <p:spTgt spid="4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par>
                                <p:cTn id="31" presetID="22" presetClass="entr" presetSubtype="1"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par>
                                <p:cTn id="34" presetID="22" presetClass="entr" presetSubtype="1"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up)">
                                      <p:cBhvr>
                                        <p:cTn id="36" dur="500"/>
                                        <p:tgtEl>
                                          <p:spTgt spid="4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up)">
                                      <p:cBhvr>
                                        <p:cTn id="39" dur="500"/>
                                        <p:tgtEl>
                                          <p:spTgt spid="63"/>
                                        </p:tgtEl>
                                      </p:cBhvr>
                                    </p:animEffect>
                                  </p:childTnLst>
                                </p:cTn>
                              </p:par>
                              <p:par>
                                <p:cTn id="40" presetID="22" presetClass="entr" presetSubtype="1"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16" grpId="0" animBg="1"/>
      <p:bldP spid="19" grpId="0" animBg="1"/>
      <p:bldP spid="2" grpId="0"/>
      <p:bldP spid="63" grpId="0"/>
      <p:bldP spid="31" grpId="0"/>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C9B742B3-5AC0-4471-A92A-0FEE787239F7}"/>
              </a:ext>
            </a:extLst>
          </p:cNvPr>
          <p:cNvSpPr/>
          <p:nvPr/>
        </p:nvSpPr>
        <p:spPr>
          <a:xfrm>
            <a:off x="1438918" y="2112461"/>
            <a:ext cx="6374122" cy="2347779"/>
          </a:xfrm>
          <a:prstGeom prst="rect">
            <a:avLst/>
          </a:prstGeom>
          <a:no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CA0AC9DB-D0FF-4E68-A590-10801BC926B6}"/>
              </a:ext>
            </a:extLst>
          </p:cNvPr>
          <p:cNvSpPr/>
          <p:nvPr/>
        </p:nvSpPr>
        <p:spPr>
          <a:xfrm>
            <a:off x="1829461" y="2461117"/>
            <a:ext cx="5606941" cy="1688499"/>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xmlns="" id="{D112B39A-C1E0-4C5C-B50B-907B4620DCEB}"/>
              </a:ext>
            </a:extLst>
          </p:cNvPr>
          <p:cNvSpPr txBox="1"/>
          <p:nvPr/>
        </p:nvSpPr>
        <p:spPr>
          <a:xfrm>
            <a:off x="2558688" y="2430190"/>
            <a:ext cx="4248512" cy="1107996"/>
          </a:xfrm>
          <a:prstGeom prst="rect">
            <a:avLst/>
          </a:prstGeom>
          <a:noFill/>
        </p:spPr>
        <p:txBody>
          <a:bodyPr wrap="square" rtlCol="0">
            <a:spAutoFit/>
          </a:bodyPr>
          <a:lstStyle/>
          <a:p>
            <a:pPr algn="ctr"/>
            <a:r>
              <a:rPr lang="en-US" altLang="zh-CN" sz="6600" b="1" dirty="0">
                <a:solidFill>
                  <a:schemeClr val="bg1"/>
                </a:solidFill>
              </a:rPr>
              <a:t>PART</a:t>
            </a:r>
            <a:r>
              <a:rPr lang="zh-TW" altLang="en-US" sz="6600" b="1" dirty="0">
                <a:solidFill>
                  <a:schemeClr val="bg1"/>
                </a:solidFill>
              </a:rPr>
              <a:t>  </a:t>
            </a:r>
            <a:r>
              <a:rPr lang="en-US" altLang="zh-TW" sz="6600" b="1" dirty="0">
                <a:solidFill>
                  <a:schemeClr val="bg1"/>
                </a:solidFill>
              </a:rPr>
              <a:t>III</a:t>
            </a:r>
            <a:endParaRPr lang="zh-CN" altLang="en-US" sz="6600" b="1" dirty="0">
              <a:solidFill>
                <a:schemeClr val="bg1"/>
              </a:solidFill>
            </a:endParaRPr>
          </a:p>
        </p:txBody>
      </p:sp>
      <p:sp>
        <p:nvSpPr>
          <p:cNvPr id="9" name="文本框 8">
            <a:extLst>
              <a:ext uri="{FF2B5EF4-FFF2-40B4-BE49-F238E27FC236}">
                <a16:creationId xmlns:a16="http://schemas.microsoft.com/office/drawing/2014/main" xmlns="" id="{CC6444EA-4DA9-4265-BDC4-B6BB13A93419}"/>
              </a:ext>
            </a:extLst>
          </p:cNvPr>
          <p:cNvSpPr txBox="1"/>
          <p:nvPr/>
        </p:nvSpPr>
        <p:spPr>
          <a:xfrm>
            <a:off x="2119777" y="3149600"/>
            <a:ext cx="5063343" cy="1107996"/>
          </a:xfrm>
          <a:prstGeom prst="rect">
            <a:avLst/>
          </a:prstGeom>
          <a:noFill/>
        </p:spPr>
        <p:txBody>
          <a:bodyPr wrap="square" rtlCol="0">
            <a:spAutoFit/>
          </a:bodyPr>
          <a:lstStyle/>
          <a:p>
            <a:pPr lvl="0" algn="ctr">
              <a:lnSpc>
                <a:spcPct val="150000"/>
              </a:lnSpc>
            </a:pPr>
            <a:r>
              <a:rPr lang="zh-TW" altLang="en-US" sz="4400" dirty="0">
                <a:solidFill>
                  <a:schemeClr val="bg1"/>
                </a:solidFill>
              </a:rPr>
              <a:t>課程調整的實施</a:t>
            </a:r>
            <a:endParaRPr lang="zh-CN" altLang="en-US" sz="4400" dirty="0">
              <a:solidFill>
                <a:schemeClr val="bg1"/>
              </a:solidFill>
            </a:endParaRPr>
          </a:p>
        </p:txBody>
      </p:sp>
      <p:pic>
        <p:nvPicPr>
          <p:cNvPr id="10"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flipH="1">
            <a:off x="1367798" y="1600092"/>
            <a:ext cx="617726" cy="492049"/>
          </a:xfrm>
          <a:prstGeom prst="rect">
            <a:avLst/>
          </a:prstGeom>
        </p:spPr>
      </p:pic>
      <p:pic>
        <p:nvPicPr>
          <p:cNvPr id="11" name="图片 4">
            <a:extLst>
              <a:ext uri="{FF2B5EF4-FFF2-40B4-BE49-F238E27FC236}">
                <a16:creationId xmlns:a16="http://schemas.microsoft.com/office/drawing/2014/main" xmlns="" id="{5130BFA4-1C08-4BEA-A6F4-8921103959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39" t="6283" r="72507" b="80180"/>
          <a:stretch/>
        </p:blipFill>
        <p:spPr>
          <a:xfrm>
            <a:off x="912366" y="1661052"/>
            <a:ext cx="546872" cy="492049"/>
          </a:xfrm>
          <a:prstGeom prst="rect">
            <a:avLst/>
          </a:prstGeom>
        </p:spPr>
      </p:pic>
    </p:spTree>
    <p:extLst>
      <p:ext uri="{BB962C8B-B14F-4D97-AF65-F5344CB8AC3E}">
        <p14:creationId xmlns:p14="http://schemas.microsoft.com/office/powerpoint/2010/main" val="281098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不同層次看課程</a:t>
            </a:r>
          </a:p>
        </p:txBody>
      </p:sp>
      <p:grpSp>
        <p:nvGrpSpPr>
          <p:cNvPr id="18" name="群組 17">
            <a:extLst>
              <a:ext uri="{FF2B5EF4-FFF2-40B4-BE49-F238E27FC236}">
                <a16:creationId xmlns:a16="http://schemas.microsoft.com/office/drawing/2014/main" xmlns="" id="{D01F4108-C292-47DA-810A-7FE0EAB1FEF8}"/>
              </a:ext>
            </a:extLst>
          </p:cNvPr>
          <p:cNvGrpSpPr/>
          <p:nvPr/>
        </p:nvGrpSpPr>
        <p:grpSpPr>
          <a:xfrm>
            <a:off x="210032" y="5187993"/>
            <a:ext cx="8011886" cy="1412590"/>
            <a:chOff x="0" y="2482850"/>
            <a:chExt cx="6096000" cy="676275"/>
          </a:xfrm>
        </p:grpSpPr>
        <p:sp>
          <p:nvSpPr>
            <p:cNvPr id="19" name="矩形: 圓角 18">
              <a:extLst>
                <a:ext uri="{FF2B5EF4-FFF2-40B4-BE49-F238E27FC236}">
                  <a16:creationId xmlns:a16="http://schemas.microsoft.com/office/drawing/2014/main" xmlns="" id="{2D86E9D9-63FE-4A86-8288-5BED6955919D}"/>
                </a:ext>
              </a:extLst>
            </p:cNvPr>
            <p:cNvSpPr/>
            <p:nvPr/>
          </p:nvSpPr>
          <p:spPr>
            <a:xfrm>
              <a:off x="0" y="2482850"/>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0" name="矩形: 圓角 4">
              <a:extLst>
                <a:ext uri="{FF2B5EF4-FFF2-40B4-BE49-F238E27FC236}">
                  <a16:creationId xmlns:a16="http://schemas.microsoft.com/office/drawing/2014/main" xmlns="" id="{8772EE47-460D-4241-962F-8A91A8378BB7}"/>
                </a:ext>
              </a:extLst>
            </p:cNvPr>
            <p:cNvSpPr txBox="1"/>
            <p:nvPr/>
          </p:nvSpPr>
          <p:spPr>
            <a:xfrm>
              <a:off x="0" y="2482850"/>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課堂</a:t>
              </a:r>
            </a:p>
          </p:txBody>
        </p:sp>
      </p:grpSp>
      <p:grpSp>
        <p:nvGrpSpPr>
          <p:cNvPr id="21" name="群組 20">
            <a:extLst>
              <a:ext uri="{FF2B5EF4-FFF2-40B4-BE49-F238E27FC236}">
                <a16:creationId xmlns:a16="http://schemas.microsoft.com/office/drawing/2014/main" xmlns="" id="{8A67363F-A98E-4441-8369-7E1311C93092}"/>
              </a:ext>
            </a:extLst>
          </p:cNvPr>
          <p:cNvGrpSpPr/>
          <p:nvPr/>
        </p:nvGrpSpPr>
        <p:grpSpPr>
          <a:xfrm>
            <a:off x="210032" y="3539971"/>
            <a:ext cx="8011886" cy="1412590"/>
            <a:chOff x="0" y="1693862"/>
            <a:chExt cx="6096000" cy="676275"/>
          </a:xfrm>
        </p:grpSpPr>
        <p:sp>
          <p:nvSpPr>
            <p:cNvPr id="22" name="矩形: 圓角 21">
              <a:extLst>
                <a:ext uri="{FF2B5EF4-FFF2-40B4-BE49-F238E27FC236}">
                  <a16:creationId xmlns:a16="http://schemas.microsoft.com/office/drawing/2014/main" xmlns="" id="{48439F09-8E23-4072-9368-A6B2B512D444}"/>
                </a:ext>
              </a:extLst>
            </p:cNvPr>
            <p:cNvSpPr/>
            <p:nvPr/>
          </p:nvSpPr>
          <p:spPr>
            <a:xfrm>
              <a:off x="0" y="1693862"/>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3" name="矩形: 圓角 6">
              <a:extLst>
                <a:ext uri="{FF2B5EF4-FFF2-40B4-BE49-F238E27FC236}">
                  <a16:creationId xmlns:a16="http://schemas.microsoft.com/office/drawing/2014/main" xmlns="" id="{136CEBC5-6D9F-4297-AA38-A2C236084D54}"/>
                </a:ext>
              </a:extLst>
            </p:cNvPr>
            <p:cNvSpPr txBox="1"/>
            <p:nvPr/>
          </p:nvSpPr>
          <p:spPr>
            <a:xfrm>
              <a:off x="0" y="1693862"/>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學校</a:t>
              </a:r>
            </a:p>
          </p:txBody>
        </p:sp>
      </p:grpSp>
      <p:grpSp>
        <p:nvGrpSpPr>
          <p:cNvPr id="24" name="群組 23">
            <a:extLst>
              <a:ext uri="{FF2B5EF4-FFF2-40B4-BE49-F238E27FC236}">
                <a16:creationId xmlns:a16="http://schemas.microsoft.com/office/drawing/2014/main" xmlns="" id="{BE73E289-9A22-41D8-BB10-A21080EC777E}"/>
              </a:ext>
            </a:extLst>
          </p:cNvPr>
          <p:cNvGrpSpPr/>
          <p:nvPr/>
        </p:nvGrpSpPr>
        <p:grpSpPr>
          <a:xfrm>
            <a:off x="210032" y="1110322"/>
            <a:ext cx="8011886" cy="2194218"/>
            <a:chOff x="0" y="904874"/>
            <a:chExt cx="6096000" cy="676275"/>
          </a:xfrm>
        </p:grpSpPr>
        <p:sp>
          <p:nvSpPr>
            <p:cNvPr id="25" name="矩形: 圓角 24">
              <a:extLst>
                <a:ext uri="{FF2B5EF4-FFF2-40B4-BE49-F238E27FC236}">
                  <a16:creationId xmlns:a16="http://schemas.microsoft.com/office/drawing/2014/main" xmlns="" id="{105165AE-3F2F-418E-BA65-5CA087474AF3}"/>
                </a:ext>
              </a:extLst>
            </p:cNvPr>
            <p:cNvSpPr/>
            <p:nvPr/>
          </p:nvSpPr>
          <p:spPr>
            <a:xfrm>
              <a:off x="0" y="904874"/>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6" name="矩形: 圓角 8">
              <a:extLst>
                <a:ext uri="{FF2B5EF4-FFF2-40B4-BE49-F238E27FC236}">
                  <a16:creationId xmlns:a16="http://schemas.microsoft.com/office/drawing/2014/main" xmlns="" id="{FDEEE6F7-0340-4F99-BFCB-824DC29BE04F}"/>
                </a:ext>
              </a:extLst>
            </p:cNvPr>
            <p:cNvSpPr txBox="1"/>
            <p:nvPr/>
          </p:nvSpPr>
          <p:spPr>
            <a:xfrm>
              <a:off x="0" y="904874"/>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國家</a:t>
              </a:r>
            </a:p>
          </p:txBody>
        </p:sp>
      </p:grpSp>
      <p:grpSp>
        <p:nvGrpSpPr>
          <p:cNvPr id="27" name="群組 26">
            <a:extLst>
              <a:ext uri="{FF2B5EF4-FFF2-40B4-BE49-F238E27FC236}">
                <a16:creationId xmlns:a16="http://schemas.microsoft.com/office/drawing/2014/main" xmlns="" id="{07AF8ADD-B9AC-43E2-9C11-20684AAD5B1D}"/>
              </a:ext>
            </a:extLst>
          </p:cNvPr>
          <p:cNvGrpSpPr/>
          <p:nvPr/>
        </p:nvGrpSpPr>
        <p:grpSpPr>
          <a:xfrm>
            <a:off x="2506697" y="3657686"/>
            <a:ext cx="2326191" cy="1177157"/>
            <a:chOff x="1846853" y="1750218"/>
            <a:chExt cx="1911278" cy="563562"/>
          </a:xfrm>
        </p:grpSpPr>
        <p:sp>
          <p:nvSpPr>
            <p:cNvPr id="28" name="矩形: 圓角 27">
              <a:extLst>
                <a:ext uri="{FF2B5EF4-FFF2-40B4-BE49-F238E27FC236}">
                  <a16:creationId xmlns:a16="http://schemas.microsoft.com/office/drawing/2014/main" xmlns="" id="{78E058AE-AABC-4E22-A0C0-182B3093E62E}"/>
                </a:ext>
              </a:extLst>
            </p:cNvPr>
            <p:cNvSpPr/>
            <p:nvPr/>
          </p:nvSpPr>
          <p:spPr>
            <a:xfrm>
              <a:off x="1846853"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矩形: 圓角 12">
              <a:extLst>
                <a:ext uri="{FF2B5EF4-FFF2-40B4-BE49-F238E27FC236}">
                  <a16:creationId xmlns:a16="http://schemas.microsoft.com/office/drawing/2014/main" xmlns="" id="{F355134B-DADA-430C-B968-23FE6518153F}"/>
                </a:ext>
              </a:extLst>
            </p:cNvPr>
            <p:cNvSpPr txBox="1"/>
            <p:nvPr/>
          </p:nvSpPr>
          <p:spPr>
            <a:xfrm>
              <a:off x="1846853"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課程計畫</a:t>
              </a:r>
            </a:p>
          </p:txBody>
        </p:sp>
      </p:grpSp>
      <p:grpSp>
        <p:nvGrpSpPr>
          <p:cNvPr id="30" name="群組 29">
            <a:extLst>
              <a:ext uri="{FF2B5EF4-FFF2-40B4-BE49-F238E27FC236}">
                <a16:creationId xmlns:a16="http://schemas.microsoft.com/office/drawing/2014/main" xmlns="" id="{C064D0ED-730A-40C9-8876-8881BBA35191}"/>
              </a:ext>
            </a:extLst>
          </p:cNvPr>
          <p:cNvGrpSpPr/>
          <p:nvPr/>
        </p:nvGrpSpPr>
        <p:grpSpPr>
          <a:xfrm>
            <a:off x="2485003" y="5305709"/>
            <a:ext cx="1111022" cy="1177157"/>
            <a:chOff x="1830347" y="2539206"/>
            <a:chExt cx="845343" cy="563562"/>
          </a:xfrm>
        </p:grpSpPr>
        <p:sp>
          <p:nvSpPr>
            <p:cNvPr id="31" name="矩形: 圓角 30">
              <a:extLst>
                <a:ext uri="{FF2B5EF4-FFF2-40B4-BE49-F238E27FC236}">
                  <a16:creationId xmlns:a16="http://schemas.microsoft.com/office/drawing/2014/main" xmlns="" id="{9FD67A76-D388-4CAF-A1B1-120F38D8940B}"/>
                </a:ext>
              </a:extLst>
            </p:cNvPr>
            <p:cNvSpPr/>
            <p:nvPr/>
          </p:nvSpPr>
          <p:spPr>
            <a:xfrm>
              <a:off x="1830347"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矩形: 圓角 14">
              <a:extLst>
                <a:ext uri="{FF2B5EF4-FFF2-40B4-BE49-F238E27FC236}">
                  <a16:creationId xmlns:a16="http://schemas.microsoft.com/office/drawing/2014/main" xmlns="" id="{F933502C-DD67-413B-B020-46A67A31A0B6}"/>
                </a:ext>
              </a:extLst>
            </p:cNvPr>
            <p:cNvSpPr txBox="1"/>
            <p:nvPr/>
          </p:nvSpPr>
          <p:spPr>
            <a:xfrm>
              <a:off x="1846853"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教材</a:t>
              </a:r>
            </a:p>
          </p:txBody>
        </p:sp>
      </p:grpSp>
      <p:grpSp>
        <p:nvGrpSpPr>
          <p:cNvPr id="33" name="群組 32">
            <a:extLst>
              <a:ext uri="{FF2B5EF4-FFF2-40B4-BE49-F238E27FC236}">
                <a16:creationId xmlns:a16="http://schemas.microsoft.com/office/drawing/2014/main" xmlns="" id="{A92623BE-5EF2-4C5E-BB1A-2502A01F155E}"/>
              </a:ext>
            </a:extLst>
          </p:cNvPr>
          <p:cNvGrpSpPr/>
          <p:nvPr/>
        </p:nvGrpSpPr>
        <p:grpSpPr>
          <a:xfrm>
            <a:off x="3683445" y="5305709"/>
            <a:ext cx="1111022" cy="1177157"/>
            <a:chOff x="2929294" y="2539206"/>
            <a:chExt cx="845343" cy="563562"/>
          </a:xfrm>
        </p:grpSpPr>
        <p:sp>
          <p:nvSpPr>
            <p:cNvPr id="34" name="矩形: 圓角 33">
              <a:extLst>
                <a:ext uri="{FF2B5EF4-FFF2-40B4-BE49-F238E27FC236}">
                  <a16:creationId xmlns:a16="http://schemas.microsoft.com/office/drawing/2014/main" xmlns="" id="{15EA4DB3-A5F7-4EF8-BE8B-35D0864B80CD}"/>
                </a:ext>
              </a:extLst>
            </p:cNvPr>
            <p:cNvSpPr/>
            <p:nvPr/>
          </p:nvSpPr>
          <p:spPr>
            <a:xfrm>
              <a:off x="2929294"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5" name="矩形: 圓角 16">
              <a:extLst>
                <a:ext uri="{FF2B5EF4-FFF2-40B4-BE49-F238E27FC236}">
                  <a16:creationId xmlns:a16="http://schemas.microsoft.com/office/drawing/2014/main" xmlns="" id="{B8F10C51-0B33-4165-850C-C8F29187E998}"/>
                </a:ext>
              </a:extLst>
            </p:cNvPr>
            <p:cNvSpPr txBox="1"/>
            <p:nvPr/>
          </p:nvSpPr>
          <p:spPr>
            <a:xfrm>
              <a:off x="2945800"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教學</a:t>
              </a:r>
            </a:p>
          </p:txBody>
        </p:sp>
      </p:grpSp>
      <p:grpSp>
        <p:nvGrpSpPr>
          <p:cNvPr id="36" name="群組 35">
            <a:extLst>
              <a:ext uri="{FF2B5EF4-FFF2-40B4-BE49-F238E27FC236}">
                <a16:creationId xmlns:a16="http://schemas.microsoft.com/office/drawing/2014/main" xmlns="" id="{DFDF92CC-54A0-41F2-9F0C-AA7286D325CB}"/>
              </a:ext>
            </a:extLst>
          </p:cNvPr>
          <p:cNvGrpSpPr/>
          <p:nvPr/>
        </p:nvGrpSpPr>
        <p:grpSpPr>
          <a:xfrm>
            <a:off x="4942001" y="3657686"/>
            <a:ext cx="2326191" cy="1177157"/>
            <a:chOff x="4044747" y="1750218"/>
            <a:chExt cx="1911278" cy="563562"/>
          </a:xfrm>
        </p:grpSpPr>
        <p:sp>
          <p:nvSpPr>
            <p:cNvPr id="37" name="矩形: 圓角 36">
              <a:extLst>
                <a:ext uri="{FF2B5EF4-FFF2-40B4-BE49-F238E27FC236}">
                  <a16:creationId xmlns:a16="http://schemas.microsoft.com/office/drawing/2014/main" xmlns="" id="{7128D7C9-0171-4C5F-BF8A-08EA4008D317}"/>
                </a:ext>
              </a:extLst>
            </p:cNvPr>
            <p:cNvSpPr/>
            <p:nvPr/>
          </p:nvSpPr>
          <p:spPr>
            <a:xfrm>
              <a:off x="4044747"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8" name="矩形: 圓角 18">
              <a:extLst>
                <a:ext uri="{FF2B5EF4-FFF2-40B4-BE49-F238E27FC236}">
                  <a16:creationId xmlns:a16="http://schemas.microsoft.com/office/drawing/2014/main" xmlns="" id="{B69B4AC2-A01D-4F67-ADF3-8022F0299E08}"/>
                </a:ext>
              </a:extLst>
            </p:cNvPr>
            <p:cNvSpPr txBox="1"/>
            <p:nvPr/>
          </p:nvSpPr>
          <p:spPr>
            <a:xfrm>
              <a:off x="4044747"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教科書</a:t>
              </a:r>
              <a:r>
                <a:rPr lang="en-US" altLang="zh-TW" sz="2800" kern="1200" dirty="0">
                  <a:latin typeface="標楷體" panose="03000509000000000000" pitchFamily="65" charset="-120"/>
                  <a:ea typeface="標楷體" panose="03000509000000000000" pitchFamily="65" charset="-120"/>
                </a:rPr>
                <a:t>/</a:t>
              </a:r>
              <a:r>
                <a:rPr lang="zh-TW" altLang="en-US" sz="2800" kern="1200" dirty="0">
                  <a:latin typeface="標楷體" panose="03000509000000000000" pitchFamily="65" charset="-120"/>
                  <a:ea typeface="標楷體" panose="03000509000000000000" pitchFamily="65" charset="-120"/>
                </a:rPr>
                <a:t>教材</a:t>
              </a:r>
            </a:p>
          </p:txBody>
        </p:sp>
      </p:grpSp>
      <p:grpSp>
        <p:nvGrpSpPr>
          <p:cNvPr id="39" name="群組 38">
            <a:extLst>
              <a:ext uri="{FF2B5EF4-FFF2-40B4-BE49-F238E27FC236}">
                <a16:creationId xmlns:a16="http://schemas.microsoft.com/office/drawing/2014/main" xmlns="" id="{846F609E-13B5-4587-8715-C75044DA62A3}"/>
              </a:ext>
            </a:extLst>
          </p:cNvPr>
          <p:cNvGrpSpPr/>
          <p:nvPr/>
        </p:nvGrpSpPr>
        <p:grpSpPr>
          <a:xfrm>
            <a:off x="4920308" y="5305709"/>
            <a:ext cx="1111022" cy="1177157"/>
            <a:chOff x="4028241" y="2539206"/>
            <a:chExt cx="845343" cy="563562"/>
          </a:xfrm>
        </p:grpSpPr>
        <p:sp>
          <p:nvSpPr>
            <p:cNvPr id="40" name="矩形: 圓角 39">
              <a:extLst>
                <a:ext uri="{FF2B5EF4-FFF2-40B4-BE49-F238E27FC236}">
                  <a16:creationId xmlns:a16="http://schemas.microsoft.com/office/drawing/2014/main" xmlns="" id="{A4A27962-C800-43BF-9CD9-13D0A712BAB4}"/>
                </a:ext>
              </a:extLst>
            </p:cNvPr>
            <p:cNvSpPr/>
            <p:nvPr/>
          </p:nvSpPr>
          <p:spPr>
            <a:xfrm>
              <a:off x="4028241"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1" name="矩形: 圓角 20">
              <a:extLst>
                <a:ext uri="{FF2B5EF4-FFF2-40B4-BE49-F238E27FC236}">
                  <a16:creationId xmlns:a16="http://schemas.microsoft.com/office/drawing/2014/main" xmlns="" id="{6048C1D7-B946-430F-9EFD-585F430DD04F}"/>
                </a:ext>
              </a:extLst>
            </p:cNvPr>
            <p:cNvSpPr txBox="1"/>
            <p:nvPr/>
          </p:nvSpPr>
          <p:spPr>
            <a:xfrm>
              <a:off x="4044747"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評量</a:t>
              </a:r>
            </a:p>
          </p:txBody>
        </p:sp>
      </p:grpSp>
      <p:grpSp>
        <p:nvGrpSpPr>
          <p:cNvPr id="42" name="群組 41">
            <a:extLst>
              <a:ext uri="{FF2B5EF4-FFF2-40B4-BE49-F238E27FC236}">
                <a16:creationId xmlns:a16="http://schemas.microsoft.com/office/drawing/2014/main" xmlns="" id="{CC1FE8C2-5C33-44C7-90EF-0F26AC9AE1AB}"/>
              </a:ext>
            </a:extLst>
          </p:cNvPr>
          <p:cNvGrpSpPr/>
          <p:nvPr/>
        </p:nvGrpSpPr>
        <p:grpSpPr>
          <a:xfrm>
            <a:off x="6157170" y="5305709"/>
            <a:ext cx="1111022" cy="1177157"/>
            <a:chOff x="5127188" y="2539206"/>
            <a:chExt cx="845343" cy="563562"/>
          </a:xfrm>
        </p:grpSpPr>
        <p:sp>
          <p:nvSpPr>
            <p:cNvPr id="43" name="矩形: 圓角 42">
              <a:extLst>
                <a:ext uri="{FF2B5EF4-FFF2-40B4-BE49-F238E27FC236}">
                  <a16:creationId xmlns:a16="http://schemas.microsoft.com/office/drawing/2014/main" xmlns="" id="{D4122871-1469-48C7-87C1-A56802CDD8C1}"/>
                </a:ext>
              </a:extLst>
            </p:cNvPr>
            <p:cNvSpPr/>
            <p:nvPr/>
          </p:nvSpPr>
          <p:spPr>
            <a:xfrm>
              <a:off x="5127188"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4" name="矩形: 圓角 22">
              <a:extLst>
                <a:ext uri="{FF2B5EF4-FFF2-40B4-BE49-F238E27FC236}">
                  <a16:creationId xmlns:a16="http://schemas.microsoft.com/office/drawing/2014/main" xmlns="" id="{22DA5395-B769-4692-9020-948E09C02140}"/>
                </a:ext>
              </a:extLst>
            </p:cNvPr>
            <p:cNvSpPr txBox="1"/>
            <p:nvPr/>
          </p:nvSpPr>
          <p:spPr>
            <a:xfrm>
              <a:off x="5143694"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環境</a:t>
              </a:r>
            </a:p>
          </p:txBody>
        </p:sp>
      </p:grpSp>
      <p:sp>
        <p:nvSpPr>
          <p:cNvPr id="45" name="梯形 44">
            <a:extLst>
              <a:ext uri="{FF2B5EF4-FFF2-40B4-BE49-F238E27FC236}">
                <a16:creationId xmlns:a16="http://schemas.microsoft.com/office/drawing/2014/main" xmlns="" id="{54AB641F-7BDB-45C4-956F-98A176F593EC}"/>
              </a:ext>
            </a:extLst>
          </p:cNvPr>
          <p:cNvSpPr/>
          <p:nvPr/>
        </p:nvSpPr>
        <p:spPr>
          <a:xfrm>
            <a:off x="2506697" y="2120828"/>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領綱</a:t>
            </a:r>
          </a:p>
        </p:txBody>
      </p:sp>
      <p:sp>
        <p:nvSpPr>
          <p:cNvPr id="46" name="梯形 45">
            <a:extLst>
              <a:ext uri="{FF2B5EF4-FFF2-40B4-BE49-F238E27FC236}">
                <a16:creationId xmlns:a16="http://schemas.microsoft.com/office/drawing/2014/main" xmlns="" id="{C7BDCA79-A722-4968-B3F7-36B2E8513978}"/>
              </a:ext>
            </a:extLst>
          </p:cNvPr>
          <p:cNvSpPr/>
          <p:nvPr/>
        </p:nvSpPr>
        <p:spPr>
          <a:xfrm>
            <a:off x="4987349" y="2127232"/>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實施規範</a:t>
            </a:r>
          </a:p>
        </p:txBody>
      </p:sp>
      <p:sp>
        <p:nvSpPr>
          <p:cNvPr id="47" name="梯形 46">
            <a:extLst>
              <a:ext uri="{FF2B5EF4-FFF2-40B4-BE49-F238E27FC236}">
                <a16:creationId xmlns:a16="http://schemas.microsoft.com/office/drawing/2014/main" xmlns="" id="{C35561AD-69F4-4442-ABBE-BA3AD0B2CA96}"/>
              </a:ext>
            </a:extLst>
          </p:cNvPr>
          <p:cNvSpPr/>
          <p:nvPr/>
        </p:nvSpPr>
        <p:spPr>
          <a:xfrm>
            <a:off x="2506697" y="1242123"/>
            <a:ext cx="4716296"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總綱</a:t>
            </a:r>
          </a:p>
        </p:txBody>
      </p:sp>
      <p:sp>
        <p:nvSpPr>
          <p:cNvPr id="11" name="矩形 10"/>
          <p:cNvSpPr/>
          <p:nvPr/>
        </p:nvSpPr>
        <p:spPr>
          <a:xfrm>
            <a:off x="7513199" y="1236715"/>
            <a:ext cx="1453426" cy="5246151"/>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3200" dirty="0">
                <a:solidFill>
                  <a:srgbClr val="FF0000"/>
                </a:solidFill>
              </a:rPr>
              <a:t>IEP/IGP</a:t>
            </a:r>
            <a:endParaRPr lang="zh-TW" altLang="en-US" sz="3200" dirty="0">
              <a:solidFill>
                <a:srgbClr val="FF0000"/>
              </a:solidFill>
            </a:endParaRPr>
          </a:p>
        </p:txBody>
      </p:sp>
    </p:spTree>
    <p:extLst>
      <p:ext uri="{BB962C8B-B14F-4D97-AF65-F5344CB8AC3E}">
        <p14:creationId xmlns:p14="http://schemas.microsoft.com/office/powerpoint/2010/main" val="1520369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圓角矩形 4"/>
          <p:cNvSpPr/>
          <p:nvPr/>
        </p:nvSpPr>
        <p:spPr>
          <a:xfrm>
            <a:off x="7056119" y="1575468"/>
            <a:ext cx="1728000" cy="2196000"/>
          </a:xfrm>
          <a:prstGeom prst="rect">
            <a:avLst/>
          </a:prstGeom>
          <a:noFill/>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dirty="0">
                <a:latin typeface="標楷體" pitchFamily="65" charset="-120"/>
                <a:ea typeface="標楷體" pitchFamily="65" charset="-120"/>
              </a:rPr>
              <a:t>課程調整</a:t>
            </a:r>
            <a:endParaRPr lang="en-US" altLang="zh-TW" sz="2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2200" dirty="0">
              <a:latin typeface="標楷體" pitchFamily="65" charset="-120"/>
              <a:ea typeface="標楷體" pitchFamily="65" charset="-120"/>
            </a:endParaRPr>
          </a:p>
          <a:p>
            <a:pPr algn="ctr" defTabSz="666750">
              <a:lnSpc>
                <a:spcPct val="90000"/>
              </a:lnSpc>
              <a:spcBef>
                <a:spcPct val="0"/>
              </a:spcBef>
              <a:spcAft>
                <a:spcPct val="35000"/>
              </a:spcAft>
            </a:pPr>
            <a:r>
              <a:rPr lang="zh-TW" altLang="en-US" sz="2200" dirty="0">
                <a:solidFill>
                  <a:srgbClr val="FF0000"/>
                </a:solidFill>
                <a:latin typeface="標楷體" pitchFamily="65" charset="-120"/>
                <a:ea typeface="標楷體" pitchFamily="65" charset="-120"/>
              </a:rPr>
              <a:t>學習重點</a:t>
            </a:r>
            <a:r>
              <a:rPr lang="en-US" altLang="zh-TW" sz="2200" dirty="0">
                <a:latin typeface="標楷體" pitchFamily="65" charset="-120"/>
                <a:ea typeface="標楷體" pitchFamily="65" charset="-120"/>
              </a:rPr>
              <a:t/>
            </a:r>
            <a:br>
              <a:rPr lang="en-US" altLang="zh-TW" sz="2200" dirty="0">
                <a:latin typeface="標楷體" pitchFamily="65" charset="-120"/>
                <a:ea typeface="標楷體" pitchFamily="65" charset="-120"/>
              </a:rPr>
            </a:b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領域</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科目課程綱要之</a:t>
            </a:r>
            <a:r>
              <a:rPr lang="zh-TW" altLang="en-US" u="sng" dirty="0">
                <a:latin typeface="標楷體" pitchFamily="65" charset="-120"/>
                <a:ea typeface="標楷體" pitchFamily="65" charset="-120"/>
              </a:rPr>
              <a:t>學習表現</a:t>
            </a:r>
            <a:r>
              <a:rPr lang="zh-TW" altLang="en-US" dirty="0">
                <a:latin typeface="標楷體" pitchFamily="65" charset="-120"/>
                <a:ea typeface="標楷體" pitchFamily="65" charset="-120"/>
              </a:rPr>
              <a:t>與</a:t>
            </a:r>
            <a:r>
              <a:rPr lang="zh-TW" altLang="en-US" u="sng" dirty="0">
                <a:latin typeface="標楷體" pitchFamily="65" charset="-120"/>
                <a:ea typeface="標楷體" pitchFamily="65" charset="-120"/>
              </a:rPr>
              <a:t>學習內容</a:t>
            </a:r>
            <a:r>
              <a:rPr lang="en-US" altLang="zh-TW" dirty="0">
                <a:latin typeface="標楷體" pitchFamily="65" charset="-120"/>
                <a:ea typeface="標楷體" pitchFamily="65" charset="-120"/>
              </a:rPr>
              <a:t>)</a:t>
            </a:r>
            <a:endParaRPr lang="zh-TW" altLang="en-US" sz="2200" kern="1200" dirty="0">
              <a:latin typeface="標楷體" pitchFamily="65" charset="-120"/>
              <a:ea typeface="標楷體" pitchFamily="65" charset="-120"/>
            </a:endParaRPr>
          </a:p>
        </p:txBody>
      </p:sp>
      <p:sp>
        <p:nvSpPr>
          <p:cNvPr id="70" name="文字方塊 69"/>
          <p:cNvSpPr txBox="1"/>
          <p:nvPr/>
        </p:nvSpPr>
        <p:spPr>
          <a:xfrm>
            <a:off x="2499360" y="3078480"/>
            <a:ext cx="731520" cy="369332"/>
          </a:xfrm>
          <a:prstGeom prst="rect">
            <a:avLst/>
          </a:prstGeom>
          <a:noFill/>
        </p:spPr>
        <p:txBody>
          <a:bodyPr wrap="square" rtlCol="0">
            <a:spAutoFit/>
          </a:bodyPr>
          <a:lstStyle/>
          <a:p>
            <a:r>
              <a:rPr lang="zh-TW" altLang="en-US" dirty="0"/>
              <a:t>是</a:t>
            </a:r>
          </a:p>
        </p:txBody>
      </p:sp>
      <p:sp>
        <p:nvSpPr>
          <p:cNvPr id="72" name="文字方塊 71"/>
          <p:cNvSpPr txBox="1"/>
          <p:nvPr/>
        </p:nvSpPr>
        <p:spPr>
          <a:xfrm>
            <a:off x="5989320" y="3063240"/>
            <a:ext cx="731520" cy="369332"/>
          </a:xfrm>
          <a:prstGeom prst="rect">
            <a:avLst/>
          </a:prstGeom>
          <a:noFill/>
        </p:spPr>
        <p:txBody>
          <a:bodyPr wrap="square" rtlCol="0">
            <a:spAutoFit/>
          </a:bodyPr>
          <a:lstStyle/>
          <a:p>
            <a:r>
              <a:rPr lang="zh-TW" altLang="en-US" dirty="0"/>
              <a:t>是</a:t>
            </a:r>
          </a:p>
        </p:txBody>
      </p:sp>
      <p:sp>
        <p:nvSpPr>
          <p:cNvPr id="69" name="文字方塊 68"/>
          <p:cNvSpPr txBox="1"/>
          <p:nvPr/>
        </p:nvSpPr>
        <p:spPr>
          <a:xfrm>
            <a:off x="3093720" y="2316480"/>
            <a:ext cx="731520" cy="369332"/>
          </a:xfrm>
          <a:prstGeom prst="rect">
            <a:avLst/>
          </a:prstGeom>
          <a:noFill/>
        </p:spPr>
        <p:txBody>
          <a:bodyPr wrap="square" rtlCol="0">
            <a:spAutoFit/>
          </a:bodyPr>
          <a:lstStyle/>
          <a:p>
            <a:r>
              <a:rPr lang="zh-TW" altLang="en-US" dirty="0"/>
              <a:t>否</a:t>
            </a:r>
          </a:p>
        </p:txBody>
      </p:sp>
      <p:sp>
        <p:nvSpPr>
          <p:cNvPr id="5" name="標題 2"/>
          <p:cNvSpPr>
            <a:spLocks noGrp="1"/>
          </p:cNvSpPr>
          <p:nvPr>
            <p:ph type="title"/>
          </p:nvPr>
        </p:nvSpPr>
        <p:spPr>
          <a:xfrm>
            <a:off x="776913" y="221366"/>
            <a:ext cx="8229600" cy="862166"/>
          </a:xfrm>
        </p:spPr>
        <p:txBody>
          <a:bodyPr/>
          <a:lstStyle/>
          <a:p>
            <a:r>
              <a:rPr lang="zh-TW" altLang="en-US" dirty="0"/>
              <a:t>課程調整流程</a:t>
            </a:r>
          </a:p>
        </p:txBody>
      </p:sp>
      <p:grpSp>
        <p:nvGrpSpPr>
          <p:cNvPr id="12" name="群組 11"/>
          <p:cNvGrpSpPr/>
          <p:nvPr/>
        </p:nvGrpSpPr>
        <p:grpSpPr>
          <a:xfrm>
            <a:off x="198121" y="2739390"/>
            <a:ext cx="1440000" cy="720000"/>
            <a:chOff x="0" y="87629"/>
            <a:chExt cx="1028699" cy="617219"/>
          </a:xfrm>
        </p:grpSpPr>
        <p:sp>
          <p:nvSpPr>
            <p:cNvPr id="43" name="圓角矩形 42"/>
            <p:cNvSpPr/>
            <p:nvPr/>
          </p:nvSpPr>
          <p:spPr>
            <a:xfrm>
              <a:off x="0" y="87629"/>
              <a:ext cx="1028699" cy="61721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4" name="圓角矩形 4"/>
            <p:cNvSpPr/>
            <p:nvPr/>
          </p:nvSpPr>
          <p:spPr>
            <a:xfrm>
              <a:off x="18078" y="105707"/>
              <a:ext cx="992543" cy="58106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kern="1200" dirty="0">
                  <a:latin typeface="標楷體" pitchFamily="65" charset="-120"/>
                  <a:ea typeface="標楷體" pitchFamily="65" charset="-120"/>
                </a:rPr>
                <a:t>領域</a:t>
              </a:r>
              <a:r>
                <a:rPr lang="en-US" altLang="zh-TW" sz="2200" kern="1200" dirty="0">
                  <a:latin typeface="標楷體" pitchFamily="65" charset="-120"/>
                  <a:ea typeface="標楷體" pitchFamily="65" charset="-120"/>
                </a:rPr>
                <a:t>/</a:t>
              </a:r>
              <a:r>
                <a:rPr lang="zh-TW" altLang="en-US" sz="2200" kern="1200" dirty="0">
                  <a:latin typeface="標楷體" pitchFamily="65" charset="-120"/>
                  <a:ea typeface="標楷體" pitchFamily="65" charset="-120"/>
                </a:rPr>
                <a:t>科目</a:t>
              </a:r>
              <a:r>
                <a:rPr lang="en-US" altLang="zh-TW" sz="2200" kern="1200" dirty="0">
                  <a:latin typeface="標楷體" pitchFamily="65" charset="-120"/>
                  <a:ea typeface="標楷體" pitchFamily="65" charset="-120"/>
                </a:rPr>
                <a:t/>
              </a:r>
              <a:br>
                <a:rPr lang="en-US" altLang="zh-TW" sz="2200" kern="1200" dirty="0">
                  <a:latin typeface="標楷體" pitchFamily="65" charset="-120"/>
                  <a:ea typeface="標楷體" pitchFamily="65" charset="-120"/>
                </a:rPr>
              </a:br>
              <a:r>
                <a:rPr lang="zh-TW" altLang="en-US" sz="2200" kern="1200" dirty="0">
                  <a:latin typeface="標楷體" pitchFamily="65" charset="-120"/>
                  <a:ea typeface="標楷體" pitchFamily="65" charset="-120"/>
                </a:rPr>
                <a:t>課程綱要</a:t>
              </a:r>
            </a:p>
          </p:txBody>
        </p:sp>
      </p:grpSp>
      <p:grpSp>
        <p:nvGrpSpPr>
          <p:cNvPr id="22" name="群組 21"/>
          <p:cNvGrpSpPr/>
          <p:nvPr/>
        </p:nvGrpSpPr>
        <p:grpSpPr>
          <a:xfrm>
            <a:off x="3728096" y="3161760"/>
            <a:ext cx="1260000" cy="432000"/>
            <a:chOff x="7200898" y="87629"/>
            <a:chExt cx="1800000" cy="599141"/>
          </a:xfrm>
        </p:grpSpPr>
        <p:sp>
          <p:nvSpPr>
            <p:cNvPr id="23" name="圓角矩形 22"/>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學習評量</a:t>
              </a:r>
            </a:p>
          </p:txBody>
        </p:sp>
        <p:sp>
          <p:nvSpPr>
            <p:cNvPr id="24"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45" name="群組 44"/>
          <p:cNvGrpSpPr/>
          <p:nvPr/>
        </p:nvGrpSpPr>
        <p:grpSpPr>
          <a:xfrm>
            <a:off x="182881" y="1779270"/>
            <a:ext cx="1440000" cy="720000"/>
            <a:chOff x="0" y="87629"/>
            <a:chExt cx="1028699" cy="617219"/>
          </a:xfrm>
        </p:grpSpPr>
        <p:sp>
          <p:nvSpPr>
            <p:cNvPr id="46" name="圓角矩形 45"/>
            <p:cNvSpPr/>
            <p:nvPr/>
          </p:nvSpPr>
          <p:spPr>
            <a:xfrm>
              <a:off x="0" y="87629"/>
              <a:ext cx="1028699" cy="61721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7" name="圓角矩形 4"/>
            <p:cNvSpPr/>
            <p:nvPr/>
          </p:nvSpPr>
          <p:spPr>
            <a:xfrm>
              <a:off x="18078" y="105707"/>
              <a:ext cx="992543" cy="58106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kern="1200" dirty="0">
                  <a:latin typeface="標楷體" pitchFamily="65" charset="-120"/>
                  <a:ea typeface="標楷體" pitchFamily="65" charset="-120"/>
                </a:rPr>
                <a:t>學生</a:t>
              </a:r>
              <a:r>
                <a:rPr lang="en-US" altLang="zh-TW" sz="2200" kern="1200" dirty="0">
                  <a:latin typeface="標楷體" pitchFamily="65" charset="-120"/>
                  <a:ea typeface="標楷體" pitchFamily="65" charset="-120"/>
                </a:rPr>
                <a:t/>
              </a:r>
              <a:br>
                <a:rPr lang="en-US" altLang="zh-TW" sz="2200" kern="1200" dirty="0">
                  <a:latin typeface="標楷體" pitchFamily="65" charset="-120"/>
                  <a:ea typeface="標楷體" pitchFamily="65" charset="-120"/>
                </a:rPr>
              </a:br>
              <a:r>
                <a:rPr lang="zh-TW" altLang="en-US" sz="2200" kern="1200" dirty="0">
                  <a:latin typeface="標楷體" pitchFamily="65" charset="-120"/>
                  <a:ea typeface="標楷體" pitchFamily="65" charset="-120"/>
                </a:rPr>
                <a:t>學習功能</a:t>
              </a:r>
            </a:p>
          </p:txBody>
        </p:sp>
      </p:grpSp>
      <p:sp>
        <p:nvSpPr>
          <p:cNvPr id="48" name="右中括弧 47"/>
          <p:cNvSpPr/>
          <p:nvPr/>
        </p:nvSpPr>
        <p:spPr>
          <a:xfrm>
            <a:off x="1600200" y="2148840"/>
            <a:ext cx="182880" cy="97536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51" name="流程圖: 決策 50"/>
          <p:cNvSpPr/>
          <p:nvPr/>
        </p:nvSpPr>
        <p:spPr>
          <a:xfrm>
            <a:off x="1935480" y="2209800"/>
            <a:ext cx="1260000" cy="828000"/>
          </a:xfrm>
          <a:prstGeom prst="flowChartDecision">
            <a:avLst/>
          </a:prstGeom>
          <a:solidFill>
            <a:srgbClr val="FFFF00"/>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rgbClr val="FF0000"/>
                </a:solidFill>
              </a:rPr>
              <a:t>適配</a:t>
            </a:r>
          </a:p>
        </p:txBody>
      </p:sp>
      <p:cxnSp>
        <p:nvCxnSpPr>
          <p:cNvPr id="56" name="直線接點 55"/>
          <p:cNvCxnSpPr/>
          <p:nvPr/>
        </p:nvCxnSpPr>
        <p:spPr>
          <a:xfrm>
            <a:off x="1783080" y="2636520"/>
            <a:ext cx="1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直線接點 56"/>
          <p:cNvCxnSpPr/>
          <p:nvPr/>
        </p:nvCxnSpPr>
        <p:spPr>
          <a:xfrm>
            <a:off x="3200400" y="2636520"/>
            <a:ext cx="504000" cy="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流程圖: 決策 62"/>
          <p:cNvSpPr/>
          <p:nvPr/>
        </p:nvSpPr>
        <p:spPr>
          <a:xfrm>
            <a:off x="5273040" y="2209800"/>
            <a:ext cx="1260000" cy="828000"/>
          </a:xfrm>
          <a:prstGeom prst="flowChartDecision">
            <a:avLst/>
          </a:prstGeom>
          <a:solidFill>
            <a:srgbClr val="FFFF00"/>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rgbClr val="FF0000"/>
                </a:solidFill>
              </a:rPr>
              <a:t>適配</a:t>
            </a:r>
          </a:p>
        </p:txBody>
      </p:sp>
      <p:cxnSp>
        <p:nvCxnSpPr>
          <p:cNvPr id="71" name="直線接點 70"/>
          <p:cNvCxnSpPr/>
          <p:nvPr/>
        </p:nvCxnSpPr>
        <p:spPr>
          <a:xfrm rot="5400000">
            <a:off x="5494260" y="3444000"/>
            <a:ext cx="792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3" name="文字方塊 72"/>
          <p:cNvSpPr txBox="1"/>
          <p:nvPr/>
        </p:nvSpPr>
        <p:spPr>
          <a:xfrm>
            <a:off x="6522720" y="2316480"/>
            <a:ext cx="731520" cy="369332"/>
          </a:xfrm>
          <a:prstGeom prst="rect">
            <a:avLst/>
          </a:prstGeom>
          <a:noFill/>
        </p:spPr>
        <p:txBody>
          <a:bodyPr wrap="square" rtlCol="0">
            <a:spAutoFit/>
          </a:bodyPr>
          <a:lstStyle/>
          <a:p>
            <a:r>
              <a:rPr lang="zh-TW" altLang="en-US" dirty="0"/>
              <a:t>否</a:t>
            </a:r>
          </a:p>
        </p:txBody>
      </p:sp>
      <p:cxnSp>
        <p:nvCxnSpPr>
          <p:cNvPr id="74" name="直線接點 73"/>
          <p:cNvCxnSpPr/>
          <p:nvPr/>
        </p:nvCxnSpPr>
        <p:spPr>
          <a:xfrm>
            <a:off x="6553200" y="2636520"/>
            <a:ext cx="504000" cy="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78" name="群組 77"/>
          <p:cNvGrpSpPr/>
          <p:nvPr/>
        </p:nvGrpSpPr>
        <p:grpSpPr>
          <a:xfrm>
            <a:off x="1790700" y="3808966"/>
            <a:ext cx="1470659" cy="805393"/>
            <a:chOff x="1440180" y="87629"/>
            <a:chExt cx="1028699" cy="617219"/>
          </a:xfrm>
        </p:grpSpPr>
        <p:sp>
          <p:nvSpPr>
            <p:cNvPr id="79" name="圓角矩形 78"/>
            <p:cNvSpPr/>
            <p:nvPr/>
          </p:nvSpPr>
          <p:spPr>
            <a:xfrm>
              <a:off x="1440180" y="87629"/>
              <a:ext cx="1028699"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一般課程</a:t>
              </a:r>
            </a:p>
          </p:txBody>
        </p:sp>
        <p:sp>
          <p:nvSpPr>
            <p:cNvPr id="80"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104" name="群組 103"/>
          <p:cNvGrpSpPr/>
          <p:nvPr/>
        </p:nvGrpSpPr>
        <p:grpSpPr>
          <a:xfrm>
            <a:off x="3728096" y="2637478"/>
            <a:ext cx="1260000" cy="432000"/>
            <a:chOff x="7200898" y="87629"/>
            <a:chExt cx="1800000" cy="599141"/>
          </a:xfrm>
        </p:grpSpPr>
        <p:sp>
          <p:nvSpPr>
            <p:cNvPr id="105" name="圓角矩形 104"/>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學習環境</a:t>
              </a:r>
            </a:p>
          </p:txBody>
        </p:sp>
        <p:sp>
          <p:nvSpPr>
            <p:cNvPr id="106"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107" name="群組 106"/>
          <p:cNvGrpSpPr/>
          <p:nvPr/>
        </p:nvGrpSpPr>
        <p:grpSpPr>
          <a:xfrm>
            <a:off x="3728096" y="2132520"/>
            <a:ext cx="1260000" cy="432000"/>
            <a:chOff x="7200898" y="87629"/>
            <a:chExt cx="1800000" cy="599141"/>
          </a:xfrm>
        </p:grpSpPr>
        <p:sp>
          <p:nvSpPr>
            <p:cNvPr id="108" name="圓角矩形 107"/>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學習歷程</a:t>
              </a:r>
            </a:p>
          </p:txBody>
        </p:sp>
        <p:sp>
          <p:nvSpPr>
            <p:cNvPr id="109"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sp>
        <p:nvSpPr>
          <p:cNvPr id="111" name="圓角矩形 4"/>
          <p:cNvSpPr/>
          <p:nvPr/>
        </p:nvSpPr>
        <p:spPr>
          <a:xfrm>
            <a:off x="3674908" y="1575468"/>
            <a:ext cx="1368000" cy="2179708"/>
          </a:xfrm>
          <a:prstGeom prst="rect">
            <a:avLst/>
          </a:prstGeom>
          <a:noFill/>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dirty="0">
                <a:latin typeface="標楷體" pitchFamily="65" charset="-120"/>
                <a:ea typeface="標楷體" pitchFamily="65" charset="-120"/>
              </a:rPr>
              <a:t>課程調整</a:t>
            </a:r>
            <a:endParaRPr lang="en-US" altLang="zh-TW" sz="2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1600" kern="1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16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2200" kern="1200" dirty="0">
              <a:latin typeface="標楷體" pitchFamily="65" charset="-120"/>
              <a:ea typeface="標楷體" pitchFamily="65" charset="-120"/>
            </a:endParaRPr>
          </a:p>
          <a:p>
            <a:pPr lvl="0" algn="ctr" defTabSz="666750">
              <a:lnSpc>
                <a:spcPct val="90000"/>
              </a:lnSpc>
              <a:spcBef>
                <a:spcPct val="0"/>
              </a:spcBef>
              <a:spcAft>
                <a:spcPct val="35000"/>
              </a:spcAft>
            </a:pPr>
            <a:endParaRPr lang="zh-TW" altLang="en-US" sz="2200" kern="1200" dirty="0">
              <a:latin typeface="標楷體" pitchFamily="65" charset="-120"/>
              <a:ea typeface="標楷體" pitchFamily="65" charset="-120"/>
            </a:endParaRPr>
          </a:p>
        </p:txBody>
      </p:sp>
      <p:cxnSp>
        <p:nvCxnSpPr>
          <p:cNvPr id="114" name="直線接點 113"/>
          <p:cNvCxnSpPr/>
          <p:nvPr/>
        </p:nvCxnSpPr>
        <p:spPr>
          <a:xfrm>
            <a:off x="5029200" y="2636520"/>
            <a:ext cx="252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15" name="群組 114"/>
          <p:cNvGrpSpPr/>
          <p:nvPr/>
        </p:nvGrpSpPr>
        <p:grpSpPr>
          <a:xfrm>
            <a:off x="7200745" y="2080051"/>
            <a:ext cx="1404000" cy="432000"/>
            <a:chOff x="7200891" y="87629"/>
            <a:chExt cx="1748570" cy="599141"/>
          </a:xfrm>
        </p:grpSpPr>
        <p:sp>
          <p:nvSpPr>
            <p:cNvPr id="116" name="圓角矩形 115"/>
            <p:cNvSpPr/>
            <p:nvPr/>
          </p:nvSpPr>
          <p:spPr>
            <a:xfrm>
              <a:off x="7200891" y="87629"/>
              <a:ext cx="174857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學習內容</a:t>
              </a:r>
            </a:p>
          </p:txBody>
        </p:sp>
        <p:sp>
          <p:nvSpPr>
            <p:cNvPr id="117"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75" name="群組 74"/>
          <p:cNvGrpSpPr/>
          <p:nvPr/>
        </p:nvGrpSpPr>
        <p:grpSpPr>
          <a:xfrm>
            <a:off x="6214958" y="5993620"/>
            <a:ext cx="2389785" cy="617219"/>
            <a:chOff x="1440179" y="87629"/>
            <a:chExt cx="1365761" cy="617219"/>
          </a:xfrm>
        </p:grpSpPr>
        <p:sp>
          <p:nvSpPr>
            <p:cNvPr id="76" name="圓角矩形 75"/>
            <p:cNvSpPr/>
            <p:nvPr/>
          </p:nvSpPr>
          <p:spPr>
            <a:xfrm>
              <a:off x="1440179" y="87629"/>
              <a:ext cx="1365761"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調整後課程</a:t>
              </a:r>
            </a:p>
          </p:txBody>
        </p:sp>
        <p:sp>
          <p:nvSpPr>
            <p:cNvPr id="77"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cxnSp>
        <p:nvCxnSpPr>
          <p:cNvPr id="121" name="直線接點 120"/>
          <p:cNvCxnSpPr/>
          <p:nvPr/>
        </p:nvCxnSpPr>
        <p:spPr>
          <a:xfrm rot="5400000">
            <a:off x="6436793" y="4920001"/>
            <a:ext cx="2160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4" name="圓角矩形 4"/>
          <p:cNvSpPr/>
          <p:nvPr/>
        </p:nvSpPr>
        <p:spPr>
          <a:xfrm>
            <a:off x="7545096" y="4542491"/>
            <a:ext cx="1584000" cy="67363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000" dirty="0">
                <a:latin typeface="標楷體" pitchFamily="65" charset="-120"/>
                <a:ea typeface="標楷體" pitchFamily="65" charset="-120"/>
              </a:rPr>
              <a:t>視需要調整</a:t>
            </a:r>
            <a:r>
              <a:rPr lang="en-US" altLang="zh-TW" sz="2000" dirty="0">
                <a:latin typeface="標楷體" pitchFamily="65" charset="-120"/>
                <a:ea typeface="標楷體" pitchFamily="65" charset="-120"/>
              </a:rPr>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節數</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學分數</a:t>
            </a:r>
            <a:endParaRPr lang="zh-TW" altLang="en-US" sz="2000" kern="1200" dirty="0">
              <a:latin typeface="標楷體" pitchFamily="65" charset="-120"/>
              <a:ea typeface="標楷體" pitchFamily="65" charset="-120"/>
            </a:endParaRPr>
          </a:p>
        </p:txBody>
      </p:sp>
      <p:sp>
        <p:nvSpPr>
          <p:cNvPr id="133" name="矩形 132"/>
          <p:cNvSpPr/>
          <p:nvPr/>
        </p:nvSpPr>
        <p:spPr>
          <a:xfrm>
            <a:off x="0" y="5745970"/>
            <a:ext cx="1800000" cy="369332"/>
          </a:xfrm>
          <a:prstGeom prst="rect">
            <a:avLst/>
          </a:prstGeom>
        </p:spPr>
        <p:txBody>
          <a:bodyPr wrap="square">
            <a:spAutoFit/>
          </a:bodyPr>
          <a:lstStyle/>
          <a:p>
            <a:r>
              <a:rPr lang="zh-TW" altLang="zh-TW" dirty="0">
                <a:latin typeface="+mj-ea"/>
              </a:rPr>
              <a:t>經專業評估後，外加其所需之特殊需求領域課程</a:t>
            </a:r>
            <a:endParaRPr lang="zh-TW" altLang="en-US" dirty="0"/>
          </a:p>
        </p:txBody>
      </p:sp>
      <p:grpSp>
        <p:nvGrpSpPr>
          <p:cNvPr id="134" name="群組 133"/>
          <p:cNvGrpSpPr/>
          <p:nvPr/>
        </p:nvGrpSpPr>
        <p:grpSpPr>
          <a:xfrm>
            <a:off x="1816005" y="5989810"/>
            <a:ext cx="2664000" cy="617219"/>
            <a:chOff x="1440180" y="87629"/>
            <a:chExt cx="1028699" cy="617219"/>
          </a:xfrm>
        </p:grpSpPr>
        <p:sp>
          <p:nvSpPr>
            <p:cNvPr id="135" name="圓角矩形 134"/>
            <p:cNvSpPr/>
            <p:nvPr/>
          </p:nvSpPr>
          <p:spPr>
            <a:xfrm>
              <a:off x="1440180" y="87629"/>
              <a:ext cx="1028699"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特殊需求領域課程</a:t>
              </a:r>
            </a:p>
          </p:txBody>
        </p:sp>
        <p:sp>
          <p:nvSpPr>
            <p:cNvPr id="136"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cxnSp>
        <p:nvCxnSpPr>
          <p:cNvPr id="59" name="直線接點 58"/>
          <p:cNvCxnSpPr/>
          <p:nvPr/>
        </p:nvCxnSpPr>
        <p:spPr>
          <a:xfrm rot="5400000">
            <a:off x="2159460" y="3441240"/>
            <a:ext cx="756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0" name="直線接點 139"/>
          <p:cNvCxnSpPr/>
          <p:nvPr/>
        </p:nvCxnSpPr>
        <p:spPr>
          <a:xfrm>
            <a:off x="2545080" y="4560568"/>
            <a:ext cx="0" cy="1440000"/>
          </a:xfrm>
          <a:prstGeom prst="line">
            <a:avLst/>
          </a:prstGeom>
          <a:ln w="76200">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1" name="直線接點 140"/>
          <p:cNvCxnSpPr>
            <a:stCxn id="76" idx="1"/>
          </p:cNvCxnSpPr>
          <p:nvPr/>
        </p:nvCxnSpPr>
        <p:spPr>
          <a:xfrm rot="10800000">
            <a:off x="4480009" y="6288000"/>
            <a:ext cx="1734951" cy="14230"/>
          </a:xfrm>
          <a:prstGeom prst="line">
            <a:avLst/>
          </a:prstGeom>
          <a:ln w="76200">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37" name="十字形 136"/>
          <p:cNvSpPr/>
          <p:nvPr/>
        </p:nvSpPr>
        <p:spPr>
          <a:xfrm>
            <a:off x="2151180" y="5017381"/>
            <a:ext cx="432000" cy="432000"/>
          </a:xfrm>
          <a:prstGeom prst="plus">
            <a:avLst>
              <a:gd name="adj" fmla="val 35561"/>
            </a:avLst>
          </a:prstGeom>
          <a:solidFill>
            <a:srgbClr val="00339A"/>
          </a:solidFill>
          <a:ln w="76200">
            <a:solidFill>
              <a:srgbClr val="FFF15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3" name="十字形 142"/>
          <p:cNvSpPr/>
          <p:nvPr/>
        </p:nvSpPr>
        <p:spPr>
          <a:xfrm>
            <a:off x="5065200" y="5914542"/>
            <a:ext cx="432000" cy="432000"/>
          </a:xfrm>
          <a:prstGeom prst="plus">
            <a:avLst>
              <a:gd name="adj" fmla="val 35561"/>
            </a:avLst>
          </a:prstGeom>
          <a:solidFill>
            <a:srgbClr val="00339A"/>
          </a:solidFill>
          <a:ln w="76200">
            <a:solidFill>
              <a:srgbClr val="FFF15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4" name="矩形 143"/>
          <p:cNvSpPr/>
          <p:nvPr/>
        </p:nvSpPr>
        <p:spPr>
          <a:xfrm>
            <a:off x="2583180" y="5069520"/>
            <a:ext cx="1332000" cy="369332"/>
          </a:xfrm>
          <a:prstGeom prst="rect">
            <a:avLst/>
          </a:prstGeom>
        </p:spPr>
        <p:txBody>
          <a:bodyPr wrap="square">
            <a:spAutoFit/>
          </a:bodyPr>
          <a:lstStyle/>
          <a:p>
            <a:pPr algn="ctr"/>
            <a:r>
              <a:rPr lang="zh-TW" altLang="en-US" dirty="0">
                <a:solidFill>
                  <a:srgbClr val="00339A"/>
                </a:solidFill>
              </a:rPr>
              <a:t>視需求內嵌</a:t>
            </a:r>
          </a:p>
        </p:txBody>
      </p:sp>
      <p:sp>
        <p:nvSpPr>
          <p:cNvPr id="145" name="矩形 144"/>
          <p:cNvSpPr/>
          <p:nvPr/>
        </p:nvSpPr>
        <p:spPr>
          <a:xfrm>
            <a:off x="4672560" y="6389045"/>
            <a:ext cx="1332000" cy="369332"/>
          </a:xfrm>
          <a:prstGeom prst="rect">
            <a:avLst/>
          </a:prstGeom>
        </p:spPr>
        <p:txBody>
          <a:bodyPr wrap="square">
            <a:spAutoFit/>
          </a:bodyPr>
          <a:lstStyle/>
          <a:p>
            <a:pPr algn="ctr"/>
            <a:r>
              <a:rPr lang="zh-TW" altLang="en-US" dirty="0">
                <a:solidFill>
                  <a:srgbClr val="00339A"/>
                </a:solidFill>
              </a:rPr>
              <a:t>視需求內嵌</a:t>
            </a:r>
          </a:p>
        </p:txBody>
      </p:sp>
      <p:grpSp>
        <p:nvGrpSpPr>
          <p:cNvPr id="82" name="群組 81"/>
          <p:cNvGrpSpPr/>
          <p:nvPr/>
        </p:nvGrpSpPr>
        <p:grpSpPr>
          <a:xfrm>
            <a:off x="4672560" y="3840000"/>
            <a:ext cx="2383559" cy="805393"/>
            <a:chOff x="1102771" y="87629"/>
            <a:chExt cx="1366108" cy="617219"/>
          </a:xfrm>
        </p:grpSpPr>
        <p:sp>
          <p:nvSpPr>
            <p:cNvPr id="83" name="圓角矩形 82"/>
            <p:cNvSpPr/>
            <p:nvPr/>
          </p:nvSpPr>
          <p:spPr>
            <a:xfrm>
              <a:off x="1102771" y="87629"/>
              <a:ext cx="1366108"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使用一般課程</a:t>
              </a:r>
              <a:endParaRPr lang="en-US" altLang="zh-TW" sz="2400" dirty="0">
                <a:solidFill>
                  <a:schemeClr val="tx1"/>
                </a:solidFill>
                <a:latin typeface="標楷體" pitchFamily="65" charset="-120"/>
                <a:ea typeface="標楷體" pitchFamily="65" charset="-120"/>
              </a:endParaRPr>
            </a:p>
            <a:p>
              <a:pPr algn="ctr"/>
              <a:r>
                <a:rPr lang="zh-TW" altLang="en-US" sz="2400" dirty="0">
                  <a:solidFill>
                    <a:schemeClr val="tx1"/>
                  </a:solidFill>
                  <a:latin typeface="標楷體" pitchFamily="65" charset="-120"/>
                  <a:ea typeface="標楷體" pitchFamily="65" charset="-120"/>
                </a:rPr>
                <a:t>學習重點</a:t>
              </a:r>
            </a:p>
          </p:txBody>
        </p:sp>
        <p:sp>
          <p:nvSpPr>
            <p:cNvPr id="84"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1"/>
            <a:ext cx="7787640" cy="4525963"/>
          </a:xfrm>
        </p:spPr>
        <p:txBody>
          <a:bodyPr/>
          <a:lstStyle/>
          <a:p>
            <a:r>
              <a:rPr lang="zh-TW" altLang="en-US" dirty="0"/>
              <a:t>學校層次</a:t>
            </a:r>
            <a:endParaRPr lang="en-US" altLang="zh-TW" dirty="0"/>
          </a:p>
        </p:txBody>
      </p:sp>
      <p:sp>
        <p:nvSpPr>
          <p:cNvPr id="5" name="矩形 4">
            <a:extLst>
              <a:ext uri="{FF2B5EF4-FFF2-40B4-BE49-F238E27FC236}">
                <a16:creationId xmlns:a16="http://schemas.microsoft.com/office/drawing/2014/main" xmlns=""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aphicFrame>
        <p:nvGraphicFramePr>
          <p:cNvPr id="7" name="資料庫圖表 6"/>
          <p:cNvGraphicFramePr/>
          <p:nvPr/>
        </p:nvGraphicFramePr>
        <p:xfrm>
          <a:off x="802310" y="2286000"/>
          <a:ext cx="8113090" cy="374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258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圓角矩形 30"/>
          <p:cNvSpPr/>
          <p:nvPr/>
        </p:nvSpPr>
        <p:spPr>
          <a:xfrm>
            <a:off x="1399847" y="1810111"/>
            <a:ext cx="3156914" cy="108000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32" name="圓角矩形 31"/>
          <p:cNvSpPr/>
          <p:nvPr/>
        </p:nvSpPr>
        <p:spPr>
          <a:xfrm>
            <a:off x="1399847" y="3299750"/>
            <a:ext cx="3156914" cy="133200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33" name="圓角矩形 32"/>
          <p:cNvSpPr/>
          <p:nvPr/>
        </p:nvSpPr>
        <p:spPr>
          <a:xfrm>
            <a:off x="1399847" y="5018239"/>
            <a:ext cx="3156914" cy="46800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grpSp>
        <p:nvGrpSpPr>
          <p:cNvPr id="18" name="群組 17"/>
          <p:cNvGrpSpPr/>
          <p:nvPr/>
        </p:nvGrpSpPr>
        <p:grpSpPr>
          <a:xfrm>
            <a:off x="1399847" y="1810110"/>
            <a:ext cx="6314112" cy="4777264"/>
            <a:chOff x="387249" y="1301583"/>
            <a:chExt cx="6310294" cy="3789638"/>
          </a:xfrm>
        </p:grpSpPr>
        <p:sp>
          <p:nvSpPr>
            <p:cNvPr id="5" name="圓角矩形 4"/>
            <p:cNvSpPr/>
            <p:nvPr/>
          </p:nvSpPr>
          <p:spPr>
            <a:xfrm>
              <a:off x="3542252" y="1301583"/>
              <a:ext cx="3155291" cy="856726"/>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7" name="圓角矩形 6"/>
            <p:cNvSpPr/>
            <p:nvPr/>
          </p:nvSpPr>
          <p:spPr>
            <a:xfrm>
              <a:off x="3542252" y="2483260"/>
              <a:ext cx="3155291" cy="1056629"/>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8" name="圓角矩形 7"/>
            <p:cNvSpPr/>
            <p:nvPr/>
          </p:nvSpPr>
          <p:spPr>
            <a:xfrm>
              <a:off x="3542252" y="3846474"/>
              <a:ext cx="3155291" cy="371247"/>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rgbClr val="142608"/>
                </a:solidFill>
                <a:latin typeface="標楷體" pitchFamily="65" charset="-120"/>
                <a:ea typeface="標楷體" pitchFamily="65" charset="-120"/>
              </a:endParaRPr>
            </a:p>
          </p:txBody>
        </p:sp>
        <p:sp>
          <p:nvSpPr>
            <p:cNvPr id="9" name="圓角矩形 8"/>
            <p:cNvSpPr/>
            <p:nvPr/>
          </p:nvSpPr>
          <p:spPr>
            <a:xfrm>
              <a:off x="387249" y="4312415"/>
              <a:ext cx="3179049" cy="34269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kern="1700" spc="-100" dirty="0">
                  <a:solidFill>
                    <a:srgbClr val="006600"/>
                  </a:solidFill>
                  <a:latin typeface="標楷體" pitchFamily="65" charset="-120"/>
                  <a:ea typeface="標楷體" pitchFamily="65" charset="-120"/>
                </a:rPr>
                <a:t>行為介入方案與行政支援</a:t>
              </a:r>
            </a:p>
          </p:txBody>
        </p:sp>
        <p:sp>
          <p:nvSpPr>
            <p:cNvPr id="10" name="圓角矩形 9"/>
            <p:cNvSpPr/>
            <p:nvPr/>
          </p:nvSpPr>
          <p:spPr>
            <a:xfrm>
              <a:off x="387249" y="4748531"/>
              <a:ext cx="3179049" cy="34269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006600"/>
                  </a:solidFill>
                  <a:latin typeface="標楷體" pitchFamily="65" charset="-120"/>
                  <a:ea typeface="標楷體" pitchFamily="65" charset="-120"/>
                </a:rPr>
                <a:t>轉銜服務</a:t>
              </a:r>
            </a:p>
          </p:txBody>
        </p:sp>
        <p:sp>
          <p:nvSpPr>
            <p:cNvPr id="12" name="向下箭號 11"/>
            <p:cNvSpPr/>
            <p:nvPr/>
          </p:nvSpPr>
          <p:spPr>
            <a:xfrm>
              <a:off x="3258113" y="2234148"/>
              <a:ext cx="540060" cy="199903"/>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a:solidFill>
                  <a:srgbClr val="142608"/>
                </a:solidFill>
                <a:latin typeface="標楷體" pitchFamily="65" charset="-120"/>
                <a:ea typeface="標楷體" pitchFamily="65" charset="-120"/>
              </a:endParaRPr>
            </a:p>
          </p:txBody>
        </p:sp>
        <p:sp>
          <p:nvSpPr>
            <p:cNvPr id="15" name="向下箭號 14"/>
            <p:cNvSpPr/>
            <p:nvPr/>
          </p:nvSpPr>
          <p:spPr>
            <a:xfrm>
              <a:off x="3312120" y="3600624"/>
              <a:ext cx="540060" cy="199903"/>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a:solidFill>
                  <a:srgbClr val="142608"/>
                </a:solidFill>
                <a:latin typeface="標楷體" pitchFamily="65" charset="-120"/>
                <a:ea typeface="標楷體" pitchFamily="65" charset="-120"/>
              </a:endParaRPr>
            </a:p>
          </p:txBody>
        </p:sp>
        <p:sp>
          <p:nvSpPr>
            <p:cNvPr id="16" name="文字方塊 15"/>
            <p:cNvSpPr txBox="1"/>
            <p:nvPr/>
          </p:nvSpPr>
          <p:spPr>
            <a:xfrm>
              <a:off x="1486114" y="2830195"/>
              <a:ext cx="4242392" cy="695822"/>
            </a:xfrm>
            <a:prstGeom prst="rect">
              <a:avLst/>
            </a:prstGeom>
            <a:noFill/>
          </p:spPr>
          <p:txBody>
            <a:bodyPr wrap="square" rtlCol="0">
              <a:spAutoFit/>
            </a:bodyPr>
            <a:lstStyle/>
            <a:p>
              <a:pPr algn="ctr"/>
              <a:r>
                <a:rPr lang="zh-TW" altLang="en-US" sz="1700" b="1" dirty="0">
                  <a:latin typeface="+mj-ea"/>
                  <a:ea typeface="+mj-ea"/>
                </a:rPr>
                <a:t>安排特教服務的課程領域和節數</a:t>
              </a:r>
              <a:endParaRPr lang="en-US" altLang="zh-TW" sz="1700" b="1" dirty="0">
                <a:latin typeface="+mj-ea"/>
                <a:ea typeface="+mj-ea"/>
              </a:endParaRPr>
            </a:p>
            <a:p>
              <a:pPr algn="ctr"/>
              <a:r>
                <a:rPr lang="zh-TW" altLang="en-US" sz="1700" b="1" dirty="0">
                  <a:latin typeface="+mj-ea"/>
                  <a:ea typeface="+mj-ea"/>
                </a:rPr>
                <a:t>相關服務的項目</a:t>
              </a:r>
              <a:endParaRPr lang="en-US" altLang="zh-TW" sz="1700" b="1" dirty="0">
                <a:latin typeface="+mj-ea"/>
                <a:ea typeface="+mj-ea"/>
              </a:endParaRPr>
            </a:p>
            <a:p>
              <a:pPr algn="ctr"/>
              <a:r>
                <a:rPr lang="zh-TW" altLang="en-US" sz="1700" b="1" dirty="0">
                  <a:latin typeface="+mj-ea"/>
                  <a:ea typeface="+mj-ea"/>
                </a:rPr>
                <a:t>提供所需支持策略</a:t>
              </a:r>
            </a:p>
          </p:txBody>
        </p:sp>
        <p:sp>
          <p:nvSpPr>
            <p:cNvPr id="13" name="文字方塊 12"/>
            <p:cNvSpPr txBox="1"/>
            <p:nvPr/>
          </p:nvSpPr>
          <p:spPr>
            <a:xfrm>
              <a:off x="1562269" y="1643550"/>
              <a:ext cx="4142765" cy="488296"/>
            </a:xfrm>
            <a:prstGeom prst="rect">
              <a:avLst/>
            </a:prstGeom>
            <a:noFill/>
          </p:spPr>
          <p:txBody>
            <a:bodyPr wrap="square" rtlCol="0">
              <a:spAutoFit/>
            </a:bodyPr>
            <a:lstStyle/>
            <a:p>
              <a:r>
                <a:rPr lang="zh-TW" altLang="en-US" sz="1700" b="1" dirty="0">
                  <a:latin typeface="+mj-ea"/>
                  <a:ea typeface="+mj-ea"/>
                </a:rPr>
                <a:t>正式和非正式評量、教育需求評估、普通課程的調整需求、特殊需求領域課程</a:t>
              </a:r>
              <a:r>
                <a:rPr lang="en-US" altLang="zh-TW" sz="1700" b="1" dirty="0">
                  <a:latin typeface="+mj-ea"/>
                  <a:ea typeface="+mj-ea"/>
                </a:rPr>
                <a:t>……</a:t>
              </a:r>
              <a:endParaRPr lang="zh-TW" altLang="en-US" sz="1700" b="1" dirty="0">
                <a:latin typeface="+mj-ea"/>
                <a:ea typeface="+mj-ea"/>
              </a:endParaRPr>
            </a:p>
          </p:txBody>
        </p:sp>
      </p:grpSp>
      <p:sp>
        <p:nvSpPr>
          <p:cNvPr id="36" name="圓角矩形 35"/>
          <p:cNvSpPr/>
          <p:nvPr/>
        </p:nvSpPr>
        <p:spPr>
          <a:xfrm>
            <a:off x="2825710" y="4911559"/>
            <a:ext cx="3500129" cy="6174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6600"/>
                </a:solidFill>
                <a:latin typeface="標楷體" pitchFamily="65" charset="-120"/>
                <a:ea typeface="標楷體" pitchFamily="65" charset="-120"/>
              </a:rPr>
              <a:t>學年與學期教育目標</a:t>
            </a:r>
          </a:p>
        </p:txBody>
      </p:sp>
      <p:sp>
        <p:nvSpPr>
          <p:cNvPr id="34" name="圓角矩形 33"/>
          <p:cNvSpPr/>
          <p:nvPr/>
        </p:nvSpPr>
        <p:spPr>
          <a:xfrm>
            <a:off x="2825710" y="1733911"/>
            <a:ext cx="3500129" cy="6155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6600"/>
                </a:solidFill>
                <a:latin typeface="標楷體" pitchFamily="65" charset="-120"/>
                <a:ea typeface="標楷體" pitchFamily="65" charset="-120"/>
              </a:rPr>
              <a:t>現況能力表現與需求</a:t>
            </a:r>
          </a:p>
        </p:txBody>
      </p:sp>
      <p:sp>
        <p:nvSpPr>
          <p:cNvPr id="35" name="圓角矩形 34"/>
          <p:cNvSpPr/>
          <p:nvPr/>
        </p:nvSpPr>
        <p:spPr>
          <a:xfrm>
            <a:off x="2362200" y="2979711"/>
            <a:ext cx="4358639" cy="10892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6600"/>
                </a:solidFill>
                <a:latin typeface="標楷體" pitchFamily="65" charset="-120"/>
                <a:ea typeface="標楷體" pitchFamily="65" charset="-120"/>
              </a:rPr>
              <a:t>特殊教育</a:t>
            </a:r>
            <a:r>
              <a:rPr lang="en-US" altLang="zh-TW" sz="2400" b="1" dirty="0">
                <a:solidFill>
                  <a:srgbClr val="006600"/>
                </a:solidFill>
                <a:latin typeface="標楷體" pitchFamily="65" charset="-120"/>
                <a:ea typeface="標楷體" pitchFamily="65" charset="-120"/>
              </a:rPr>
              <a:t>.</a:t>
            </a:r>
            <a:r>
              <a:rPr lang="zh-TW" altLang="en-US" sz="2400" b="1" dirty="0">
                <a:solidFill>
                  <a:srgbClr val="006600"/>
                </a:solidFill>
                <a:latin typeface="標楷體" pitchFamily="65" charset="-120"/>
                <a:ea typeface="標楷體" pitchFamily="65" charset="-120"/>
              </a:rPr>
              <a:t>相關服務</a:t>
            </a:r>
            <a:r>
              <a:rPr lang="en-US" altLang="zh-TW" sz="2400" b="1" dirty="0">
                <a:solidFill>
                  <a:srgbClr val="006600"/>
                </a:solidFill>
                <a:latin typeface="標楷體" pitchFamily="65" charset="-120"/>
                <a:ea typeface="標楷體" pitchFamily="65" charset="-120"/>
              </a:rPr>
              <a:t>.</a:t>
            </a:r>
            <a:r>
              <a:rPr lang="zh-TW" altLang="en-US" sz="2400" b="1" dirty="0">
                <a:solidFill>
                  <a:srgbClr val="006600"/>
                </a:solidFill>
                <a:latin typeface="標楷體" pitchFamily="65" charset="-120"/>
                <a:ea typeface="標楷體" pitchFamily="65" charset="-120"/>
              </a:rPr>
              <a:t>支持策略</a:t>
            </a:r>
          </a:p>
        </p:txBody>
      </p:sp>
      <p:sp>
        <p:nvSpPr>
          <p:cNvPr id="37" name="文字方塊 36"/>
          <p:cNvSpPr txBox="1"/>
          <p:nvPr/>
        </p:nvSpPr>
        <p:spPr>
          <a:xfrm>
            <a:off x="2362200" y="1021079"/>
            <a:ext cx="4572000" cy="646331"/>
          </a:xfrm>
          <a:prstGeom prst="rect">
            <a:avLst/>
          </a:prstGeom>
          <a:noFill/>
        </p:spPr>
        <p:txBody>
          <a:bodyPr wrap="square" rtlCol="0">
            <a:spAutoFit/>
          </a:bodyPr>
          <a:lstStyle/>
          <a:p>
            <a:r>
              <a:rPr lang="zh-TW" altLang="en-US" sz="3600" b="1" dirty="0">
                <a:solidFill>
                  <a:srgbClr val="0070C0"/>
                </a:solidFill>
              </a:rPr>
              <a:t>  </a:t>
            </a:r>
            <a:r>
              <a:rPr lang="en-US" altLang="zh-TW" sz="3600" b="1" dirty="0">
                <a:solidFill>
                  <a:srgbClr val="0070C0"/>
                </a:solidFill>
              </a:rPr>
              <a:t>IEP</a:t>
            </a:r>
            <a:r>
              <a:rPr lang="zh-TW" altLang="en-US" sz="3600" dirty="0"/>
              <a:t>                        </a:t>
            </a:r>
            <a:r>
              <a:rPr lang="en-US" altLang="zh-TW" sz="3600" b="1" dirty="0">
                <a:solidFill>
                  <a:srgbClr val="FF0066"/>
                </a:solidFill>
              </a:rPr>
              <a:t>IGP</a:t>
            </a:r>
            <a:endParaRPr lang="zh-TW" altLang="en-US" sz="3600" b="1" dirty="0">
              <a:solidFill>
                <a:srgbClr val="FF0066"/>
              </a:solidFill>
            </a:endParaRPr>
          </a:p>
        </p:txBody>
      </p:sp>
      <p:sp>
        <p:nvSpPr>
          <p:cNvPr id="29" name="矩形圖說文字 28"/>
          <p:cNvSpPr/>
          <p:nvPr/>
        </p:nvSpPr>
        <p:spPr bwMode="auto">
          <a:xfrm>
            <a:off x="8060192" y="2495793"/>
            <a:ext cx="1073050" cy="2433178"/>
          </a:xfrm>
          <a:prstGeom prst="wedgeRectCallout">
            <a:avLst>
              <a:gd name="adj1" fmla="val -63976"/>
              <a:gd name="adj2" fmla="val 81164"/>
            </a:avLst>
          </a:prstGeom>
          <a:noFill/>
          <a:ln w="57150">
            <a:noFill/>
            <a:prstDash val="sysDot"/>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zh-TW" sz="2400" dirty="0">
                <a:solidFill>
                  <a:schemeClr val="tx1"/>
                </a:solidFill>
              </a:rPr>
              <a:t>需參照</a:t>
            </a:r>
            <a:r>
              <a:rPr lang="zh-TW" altLang="en-US" sz="2400" dirty="0">
                <a:solidFill>
                  <a:schemeClr val="tx1"/>
                </a:solidFill>
              </a:rPr>
              <a:t>各領域</a:t>
            </a:r>
            <a:r>
              <a:rPr lang="en-US" altLang="zh-TW" sz="2400" dirty="0">
                <a:solidFill>
                  <a:schemeClr val="tx1"/>
                </a:solidFill>
              </a:rPr>
              <a:t>/</a:t>
            </a:r>
            <a:r>
              <a:rPr lang="zh-TW" altLang="en-US" sz="2400" dirty="0">
                <a:solidFill>
                  <a:schemeClr val="tx1"/>
                </a:solidFill>
              </a:rPr>
              <a:t>科目之學習重點</a:t>
            </a:r>
            <a:endParaRPr lang="en-US" altLang="zh-TW" sz="2400" dirty="0">
              <a:solidFill>
                <a:schemeClr val="tx1"/>
              </a:solidFill>
            </a:endParaRPr>
          </a:p>
        </p:txBody>
      </p:sp>
      <p:grpSp>
        <p:nvGrpSpPr>
          <p:cNvPr id="39" name="群組 38"/>
          <p:cNvGrpSpPr/>
          <p:nvPr/>
        </p:nvGrpSpPr>
        <p:grpSpPr>
          <a:xfrm>
            <a:off x="893612" y="118317"/>
            <a:ext cx="8113090" cy="767520"/>
            <a:chOff x="0" y="902666"/>
            <a:chExt cx="8113090" cy="767520"/>
          </a:xfrm>
          <a:solidFill>
            <a:schemeClr val="accent6">
              <a:lumMod val="60000"/>
              <a:lumOff val="40000"/>
            </a:schemeClr>
          </a:solidFill>
        </p:grpSpPr>
        <p:sp>
          <p:nvSpPr>
            <p:cNvPr id="40" name="圓角矩形 39"/>
            <p:cNvSpPr/>
            <p:nvPr/>
          </p:nvSpPr>
          <p:spPr>
            <a:xfrm>
              <a:off x="0" y="902666"/>
              <a:ext cx="8113090" cy="767520"/>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1" name="圓角矩形 4"/>
            <p:cNvSpPr/>
            <p:nvPr/>
          </p:nvSpPr>
          <p:spPr>
            <a:xfrm>
              <a:off x="37467" y="940133"/>
              <a:ext cx="8038156" cy="69258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3200" b="1" dirty="0">
                  <a:solidFill>
                    <a:schemeClr val="accent6">
                      <a:lumMod val="50000"/>
                    </a:schemeClr>
                  </a:solidFill>
                  <a:latin typeface="微軟正黑體"/>
                  <a:ea typeface="微軟正黑體"/>
                  <a:cs typeface="微軟正黑體"/>
                </a:rPr>
                <a:t>特殊教育學生的</a:t>
              </a:r>
              <a:r>
                <a:rPr lang="en-US" altLang="zh-TW" sz="3200" b="1" dirty="0">
                  <a:solidFill>
                    <a:schemeClr val="accent6">
                      <a:lumMod val="50000"/>
                    </a:schemeClr>
                  </a:solidFill>
                  <a:latin typeface="微軟正黑體"/>
                  <a:ea typeface="微軟正黑體"/>
                  <a:cs typeface="微軟正黑體"/>
                </a:rPr>
                <a:t>IEP</a:t>
              </a:r>
              <a:r>
                <a:rPr lang="zh-TW" altLang="en-US" sz="3200" b="1" dirty="0">
                  <a:solidFill>
                    <a:schemeClr val="accent6">
                      <a:lumMod val="50000"/>
                    </a:schemeClr>
                  </a:solidFill>
                  <a:latin typeface="微軟正黑體"/>
                  <a:ea typeface="微軟正黑體"/>
                  <a:cs typeface="微軟正黑體"/>
                </a:rPr>
                <a:t>與</a:t>
              </a:r>
              <a:r>
                <a:rPr lang="en-US" altLang="zh-TW" sz="3200" b="1" dirty="0">
                  <a:solidFill>
                    <a:schemeClr val="accent6">
                      <a:lumMod val="50000"/>
                    </a:schemeClr>
                  </a:solidFill>
                  <a:latin typeface="微軟正黑體"/>
                  <a:ea typeface="微軟正黑體"/>
                  <a:cs typeface="微軟正黑體"/>
                </a:rPr>
                <a:t>IGP</a:t>
              </a:r>
            </a:p>
          </p:txBody>
        </p:sp>
      </p:grpSp>
      <p:sp>
        <p:nvSpPr>
          <p:cNvPr id="25" name="右大括弧 24"/>
          <p:cNvSpPr/>
          <p:nvPr/>
        </p:nvSpPr>
        <p:spPr>
          <a:xfrm>
            <a:off x="7713959" y="1957893"/>
            <a:ext cx="356991" cy="35283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26" name="矩形圖說文字 25"/>
          <p:cNvSpPr/>
          <p:nvPr/>
        </p:nvSpPr>
        <p:spPr bwMode="auto">
          <a:xfrm>
            <a:off x="129096" y="2446107"/>
            <a:ext cx="1073050" cy="2433178"/>
          </a:xfrm>
          <a:prstGeom prst="wedgeRectCallout">
            <a:avLst>
              <a:gd name="adj1" fmla="val -63976"/>
              <a:gd name="adj2" fmla="val 81164"/>
            </a:avLst>
          </a:prstGeom>
          <a:noFill/>
          <a:ln w="57150">
            <a:noFill/>
            <a:prstDash val="sysDot"/>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zh-TW" sz="2400" dirty="0">
                <a:solidFill>
                  <a:schemeClr val="tx1"/>
                </a:solidFill>
              </a:rPr>
              <a:t>需參照</a:t>
            </a:r>
            <a:r>
              <a:rPr lang="zh-TW" altLang="en-US" sz="2400" dirty="0">
                <a:solidFill>
                  <a:schemeClr val="tx1"/>
                </a:solidFill>
              </a:rPr>
              <a:t>各領域</a:t>
            </a:r>
            <a:r>
              <a:rPr lang="en-US" altLang="zh-TW" sz="2400" dirty="0">
                <a:solidFill>
                  <a:schemeClr val="tx1"/>
                </a:solidFill>
              </a:rPr>
              <a:t>/</a:t>
            </a:r>
            <a:r>
              <a:rPr lang="zh-TW" altLang="en-US" sz="2400" dirty="0">
                <a:solidFill>
                  <a:schemeClr val="tx1"/>
                </a:solidFill>
              </a:rPr>
              <a:t>科目之學習重點</a:t>
            </a:r>
            <a:endParaRPr lang="en-US" altLang="zh-TW" sz="2400" dirty="0">
              <a:solidFill>
                <a:schemeClr val="tx1"/>
              </a:solidFill>
            </a:endParaRPr>
          </a:p>
        </p:txBody>
      </p:sp>
      <p:sp>
        <p:nvSpPr>
          <p:cNvPr id="27" name="左大括弧 26"/>
          <p:cNvSpPr/>
          <p:nvPr/>
        </p:nvSpPr>
        <p:spPr>
          <a:xfrm>
            <a:off x="931079" y="1971481"/>
            <a:ext cx="468768" cy="339659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03687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2" name="標題 1"/>
          <p:cNvSpPr>
            <a:spLocks noGrp="1"/>
          </p:cNvSpPr>
          <p:nvPr>
            <p:ph type="title"/>
          </p:nvPr>
        </p:nvSpPr>
        <p:spPr>
          <a:xfrm>
            <a:off x="2031999" y="221366"/>
            <a:ext cx="6974513" cy="682874"/>
          </a:xfrm>
        </p:spPr>
        <p:txBody>
          <a:bodyPr/>
          <a:lstStyle/>
          <a:p>
            <a:r>
              <a:rPr lang="zh-TW" altLang="en-US" dirty="0"/>
              <a:t>特殊教育課程的變革</a:t>
            </a:r>
          </a:p>
        </p:txBody>
      </p:sp>
      <p:sp>
        <p:nvSpPr>
          <p:cNvPr id="5" name="矩形 4"/>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8" name="图片 6">
            <a:extLst>
              <a:ext uri="{FF2B5EF4-FFF2-40B4-BE49-F238E27FC236}">
                <a16:creationId xmlns:a16="http://schemas.microsoft.com/office/drawing/2014/main" xmlns="" id="{456084D0-4A7D-4CDC-B022-CFAEB6807E3E}"/>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1030314" y="2133600"/>
            <a:ext cx="1768218" cy="1095224"/>
          </a:xfrm>
          <a:prstGeom prst="rect">
            <a:avLst/>
          </a:prstGeom>
        </p:spPr>
      </p:pic>
      <p:sp>
        <p:nvSpPr>
          <p:cNvPr id="11" name="文本框 9">
            <a:extLst>
              <a:ext uri="{FF2B5EF4-FFF2-40B4-BE49-F238E27FC236}">
                <a16:creationId xmlns:a16="http://schemas.microsoft.com/office/drawing/2014/main" xmlns="" id="{C2845C58-EBA1-4B3D-8A0E-DEC937948F37}"/>
              </a:ext>
            </a:extLst>
          </p:cNvPr>
          <p:cNvSpPr txBox="1"/>
          <p:nvPr/>
        </p:nvSpPr>
        <p:spPr>
          <a:xfrm>
            <a:off x="690879" y="3629347"/>
            <a:ext cx="2265681" cy="1384995"/>
          </a:xfrm>
          <a:prstGeom prst="rect">
            <a:avLst/>
          </a:prstGeom>
          <a:noFill/>
        </p:spPr>
        <p:txBody>
          <a:bodyPr wrap="square" rtlCol="0">
            <a:spAutoFit/>
          </a:bodyPr>
          <a:lstStyle/>
          <a:p>
            <a:pPr lvl="0" defTabSz="914400">
              <a:defRPr/>
            </a:pPr>
            <a:r>
              <a:rPr lang="zh-TW" altLang="en-US" sz="2800" dirty="0">
                <a:solidFill>
                  <a:srgbClr val="FF0000"/>
                </a:solidFill>
                <a:latin typeface="標楷體" pitchFamily="65" charset="-120"/>
                <a:ea typeface="標楷體" pitchFamily="65" charset="-120"/>
              </a:rPr>
              <a:t>獨立</a:t>
            </a:r>
            <a:r>
              <a:rPr lang="zh-TW" altLang="en-US" sz="2800" dirty="0">
                <a:latin typeface="標楷體" pitchFamily="65" charset="-120"/>
                <a:ea typeface="標楷體" pitchFamily="65" charset="-120"/>
              </a:rPr>
              <a:t>的身心障礙教育課程（綱要）</a:t>
            </a:r>
          </a:p>
        </p:txBody>
      </p:sp>
      <p:pic>
        <p:nvPicPr>
          <p:cNvPr id="12" name="图片 10">
            <a:extLst>
              <a:ext uri="{FF2B5EF4-FFF2-40B4-BE49-F238E27FC236}">
                <a16:creationId xmlns:a16="http://schemas.microsoft.com/office/drawing/2014/main" xmlns="" id="{CBD75431-4CE1-43D8-ACAF-51F9F60794E8}"/>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3825634" y="2184400"/>
            <a:ext cx="1768218" cy="1095224"/>
          </a:xfrm>
          <a:prstGeom prst="rect">
            <a:avLst/>
          </a:prstGeom>
        </p:spPr>
      </p:pic>
      <p:sp>
        <p:nvSpPr>
          <p:cNvPr id="15" name="文本框 13">
            <a:extLst>
              <a:ext uri="{FF2B5EF4-FFF2-40B4-BE49-F238E27FC236}">
                <a16:creationId xmlns:a16="http://schemas.microsoft.com/office/drawing/2014/main" xmlns="" id="{E132A969-2298-4EDB-B1B0-CEF1884310DD}"/>
              </a:ext>
            </a:extLst>
          </p:cNvPr>
          <p:cNvSpPr txBox="1"/>
          <p:nvPr/>
        </p:nvSpPr>
        <p:spPr>
          <a:xfrm>
            <a:off x="3465933" y="3629347"/>
            <a:ext cx="2518308" cy="1815882"/>
          </a:xfrm>
          <a:prstGeom prst="rect">
            <a:avLst/>
          </a:prstGeom>
          <a:noFill/>
        </p:spPr>
        <p:txBody>
          <a:bodyPr wrap="square" rtlCol="0">
            <a:spAutoFit/>
          </a:bodyPr>
          <a:lstStyle/>
          <a:p>
            <a:r>
              <a:rPr lang="zh-TW" altLang="en-US" sz="2800" dirty="0">
                <a:solidFill>
                  <a:srgbClr val="FF0000"/>
                </a:solidFill>
                <a:latin typeface="標楷體" pitchFamily="65" charset="-120"/>
                <a:ea typeface="標楷體" pitchFamily="65" charset="-120"/>
              </a:rPr>
              <a:t>參考</a:t>
            </a:r>
            <a:r>
              <a:rPr lang="zh-TW" altLang="en-US" sz="2800" dirty="0">
                <a:latin typeface="標楷體" pitchFamily="65" charset="-120"/>
                <a:ea typeface="標楷體" pitchFamily="65" charset="-120"/>
              </a:rPr>
              <a:t>普通教育課程綱要訂定特殊教育課程大綱</a:t>
            </a:r>
            <a:endParaRPr lang="en-US" altLang="zh-TW" sz="2800" dirty="0">
              <a:latin typeface="標楷體" pitchFamily="65" charset="-120"/>
              <a:ea typeface="標楷體" pitchFamily="65" charset="-120"/>
            </a:endParaRPr>
          </a:p>
        </p:txBody>
      </p:sp>
      <p:pic>
        <p:nvPicPr>
          <p:cNvPr id="16" name="图片 14">
            <a:extLst>
              <a:ext uri="{FF2B5EF4-FFF2-40B4-BE49-F238E27FC236}">
                <a16:creationId xmlns:a16="http://schemas.microsoft.com/office/drawing/2014/main" xmlns="" id="{BD0BD30D-768D-40FF-AA38-50DF9A71B190}"/>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6582989" y="2201810"/>
            <a:ext cx="1768218" cy="1095224"/>
          </a:xfrm>
          <a:prstGeom prst="rect">
            <a:avLst/>
          </a:prstGeom>
        </p:spPr>
      </p:pic>
      <p:sp>
        <p:nvSpPr>
          <p:cNvPr id="19" name="文本框 17">
            <a:extLst>
              <a:ext uri="{FF2B5EF4-FFF2-40B4-BE49-F238E27FC236}">
                <a16:creationId xmlns:a16="http://schemas.microsoft.com/office/drawing/2014/main" xmlns="" id="{373D740A-83F2-4222-914A-B2E807631451}"/>
              </a:ext>
            </a:extLst>
          </p:cNvPr>
          <p:cNvSpPr txBox="1"/>
          <p:nvPr/>
        </p:nvSpPr>
        <p:spPr>
          <a:xfrm>
            <a:off x="6289041" y="3626437"/>
            <a:ext cx="2755808" cy="3108543"/>
          </a:xfrm>
          <a:prstGeom prst="rect">
            <a:avLst/>
          </a:prstGeom>
          <a:noFill/>
        </p:spPr>
        <p:txBody>
          <a:bodyPr wrap="square" rtlCol="0">
            <a:spAutoFit/>
          </a:bodyPr>
          <a:lstStyle/>
          <a:p>
            <a:r>
              <a:rPr lang="zh-TW" altLang="en-US" sz="2800" dirty="0">
                <a:solidFill>
                  <a:srgbClr val="FF0000"/>
                </a:solidFill>
                <a:latin typeface="標楷體" pitchFamily="65" charset="-120"/>
                <a:ea typeface="標楷體" pitchFamily="65" charset="-120"/>
              </a:rPr>
              <a:t>納入</a:t>
            </a:r>
            <a:r>
              <a:rPr lang="zh-TW" altLang="en-US" sz="2800" dirty="0">
                <a:latin typeface="標楷體" pitchFamily="65" charset="-120"/>
                <a:ea typeface="標楷體" pitchFamily="65" charset="-120"/>
              </a:rPr>
              <a:t>十二年國民教育基本教育課程綱要，並增定課程實施規範、服務群課程綱要、特殊需求領域課程綱要</a:t>
            </a:r>
          </a:p>
        </p:txBody>
      </p:sp>
      <p:sp>
        <p:nvSpPr>
          <p:cNvPr id="20" name="矩形 19"/>
          <p:cNvSpPr/>
          <p:nvPr/>
        </p:nvSpPr>
        <p:spPr>
          <a:xfrm>
            <a:off x="3098800" y="2235200"/>
            <a:ext cx="45719" cy="4104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文字方塊 22"/>
          <p:cNvSpPr txBox="1"/>
          <p:nvPr/>
        </p:nvSpPr>
        <p:spPr>
          <a:xfrm>
            <a:off x="2560320" y="1869440"/>
            <a:ext cx="1584960" cy="369332"/>
          </a:xfrm>
          <a:prstGeom prst="rect">
            <a:avLst/>
          </a:prstGeom>
          <a:noFill/>
        </p:spPr>
        <p:txBody>
          <a:bodyPr wrap="square" rtlCol="0">
            <a:spAutoFit/>
          </a:bodyPr>
          <a:lstStyle/>
          <a:p>
            <a:r>
              <a:rPr lang="zh-TW" altLang="en-US" dirty="0"/>
              <a:t>民國</a:t>
            </a:r>
            <a:r>
              <a:rPr lang="en-US" altLang="zh-TW" dirty="0"/>
              <a:t>100</a:t>
            </a:r>
            <a:r>
              <a:rPr lang="zh-TW" altLang="en-US" dirty="0"/>
              <a:t>年</a:t>
            </a:r>
          </a:p>
        </p:txBody>
      </p:sp>
      <p:sp>
        <p:nvSpPr>
          <p:cNvPr id="24" name="矩形 23"/>
          <p:cNvSpPr/>
          <p:nvPr/>
        </p:nvSpPr>
        <p:spPr>
          <a:xfrm>
            <a:off x="5994400" y="2235200"/>
            <a:ext cx="45719" cy="4104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文字方塊 24"/>
          <p:cNvSpPr txBox="1"/>
          <p:nvPr/>
        </p:nvSpPr>
        <p:spPr>
          <a:xfrm>
            <a:off x="5415280" y="1869440"/>
            <a:ext cx="1584960" cy="369332"/>
          </a:xfrm>
          <a:prstGeom prst="rect">
            <a:avLst/>
          </a:prstGeom>
          <a:noFill/>
        </p:spPr>
        <p:txBody>
          <a:bodyPr wrap="square" rtlCol="0">
            <a:spAutoFit/>
          </a:bodyPr>
          <a:lstStyle/>
          <a:p>
            <a:r>
              <a:rPr lang="zh-TW" altLang="en-US" dirty="0"/>
              <a:t>民國</a:t>
            </a:r>
            <a:r>
              <a:rPr lang="en-US" altLang="zh-TW" dirty="0"/>
              <a:t>108</a:t>
            </a:r>
            <a:r>
              <a:rPr lang="zh-TW" altLang="en-US" dirty="0"/>
              <a:t>年</a:t>
            </a:r>
          </a:p>
        </p:txBody>
      </p:sp>
      <p:sp>
        <p:nvSpPr>
          <p:cNvPr id="27" name="矩形 26"/>
          <p:cNvSpPr/>
          <p:nvPr/>
        </p:nvSpPr>
        <p:spPr>
          <a:xfrm>
            <a:off x="1432560" y="247904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8" name="矩形 27"/>
          <p:cNvSpPr/>
          <p:nvPr/>
        </p:nvSpPr>
        <p:spPr>
          <a:xfrm>
            <a:off x="4206240" y="255016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矩形 28"/>
          <p:cNvSpPr/>
          <p:nvPr/>
        </p:nvSpPr>
        <p:spPr>
          <a:xfrm>
            <a:off x="6949440" y="255016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xmlns=""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a:rPr>
              <a:t>順應時代</a:t>
            </a:r>
          </a:p>
        </p:txBody>
      </p:sp>
    </p:spTree>
    <p:extLst>
      <p:ext uri="{BB962C8B-B14F-4D97-AF65-F5344CB8AC3E}">
        <p14:creationId xmlns:p14="http://schemas.microsoft.com/office/powerpoint/2010/main" val="1703125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p:cNvGrpSpPr/>
          <p:nvPr/>
        </p:nvGrpSpPr>
        <p:grpSpPr>
          <a:xfrm>
            <a:off x="893612" y="118317"/>
            <a:ext cx="8113090" cy="767520"/>
            <a:chOff x="0" y="902666"/>
            <a:chExt cx="8113090" cy="767520"/>
          </a:xfrm>
          <a:solidFill>
            <a:schemeClr val="accent6">
              <a:lumMod val="60000"/>
              <a:lumOff val="40000"/>
            </a:schemeClr>
          </a:solidFill>
        </p:grpSpPr>
        <p:sp>
          <p:nvSpPr>
            <p:cNvPr id="27" name="圓角矩形 26"/>
            <p:cNvSpPr/>
            <p:nvPr/>
          </p:nvSpPr>
          <p:spPr>
            <a:xfrm>
              <a:off x="0" y="902666"/>
              <a:ext cx="8113090" cy="767520"/>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9" name="圓角矩形 4"/>
            <p:cNvSpPr/>
            <p:nvPr/>
          </p:nvSpPr>
          <p:spPr>
            <a:xfrm>
              <a:off x="37467" y="940133"/>
              <a:ext cx="8038156" cy="69258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3200" b="1" dirty="0">
                  <a:solidFill>
                    <a:schemeClr val="accent6">
                      <a:lumMod val="50000"/>
                    </a:schemeClr>
                  </a:solidFill>
                  <a:latin typeface="微軟正黑體"/>
                  <a:ea typeface="微軟正黑體"/>
                  <a:cs typeface="微軟正黑體"/>
                </a:rPr>
                <a:t>學校的課程規劃舉例</a:t>
              </a:r>
              <a:endParaRPr lang="en-US" altLang="zh-TW" sz="3200" b="1" dirty="0">
                <a:solidFill>
                  <a:schemeClr val="accent6">
                    <a:lumMod val="50000"/>
                  </a:schemeClr>
                </a:solidFill>
                <a:latin typeface="微軟正黑體"/>
                <a:ea typeface="微軟正黑體"/>
                <a:cs typeface="微軟正黑體"/>
              </a:endParaRPr>
            </a:p>
          </p:txBody>
        </p:sp>
      </p:grpSp>
      <p:sp>
        <p:nvSpPr>
          <p:cNvPr id="40" name="矩形 39"/>
          <p:cNvSpPr/>
          <p:nvPr/>
        </p:nvSpPr>
        <p:spPr>
          <a:xfrm>
            <a:off x="-25400" y="1684473"/>
            <a:ext cx="1332130" cy="4308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endParaRPr lang="zh-TW" altLang="en-US" sz="2200" dirty="0">
              <a:solidFill>
                <a:srgbClr val="142608"/>
              </a:solidFill>
              <a:latin typeface="標楷體" pitchFamily="65" charset="-120"/>
              <a:ea typeface="標楷體" pitchFamily="65" charset="-120"/>
            </a:endParaRPr>
          </a:p>
        </p:txBody>
      </p:sp>
      <p:sp>
        <p:nvSpPr>
          <p:cNvPr id="73" name="矩形 72"/>
          <p:cNvSpPr/>
          <p:nvPr/>
        </p:nvSpPr>
        <p:spPr>
          <a:xfrm>
            <a:off x="1442905" y="4828317"/>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數學</a:t>
            </a:r>
          </a:p>
        </p:txBody>
      </p:sp>
      <p:sp>
        <p:nvSpPr>
          <p:cNvPr id="77" name="矩形 76"/>
          <p:cNvSpPr/>
          <p:nvPr/>
        </p:nvSpPr>
        <p:spPr>
          <a:xfrm>
            <a:off x="-3525" y="5319575"/>
            <a:ext cx="1224000" cy="101566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TW" altLang="en-US" sz="2000" dirty="0">
                <a:solidFill>
                  <a:srgbClr val="142608"/>
                </a:solidFill>
                <a:latin typeface="標楷體" pitchFamily="65" charset="-120"/>
                <a:ea typeface="標楷體" pitchFamily="65" charset="-120"/>
              </a:rPr>
              <a:t>學年和</a:t>
            </a:r>
            <a:r>
              <a:rPr lang="en-US" altLang="zh-TW" sz="2000" dirty="0">
                <a:solidFill>
                  <a:srgbClr val="142608"/>
                </a:solidFill>
                <a:latin typeface="標楷體" pitchFamily="65" charset="-120"/>
                <a:ea typeface="標楷體" pitchFamily="65" charset="-120"/>
              </a:rPr>
              <a:t/>
            </a:r>
            <a:br>
              <a:rPr lang="en-US" altLang="zh-TW" sz="2000" dirty="0">
                <a:solidFill>
                  <a:srgbClr val="142608"/>
                </a:solidFill>
                <a:latin typeface="標楷體" pitchFamily="65" charset="-120"/>
                <a:ea typeface="標楷體" pitchFamily="65" charset="-120"/>
              </a:rPr>
            </a:br>
            <a:r>
              <a:rPr lang="zh-TW" altLang="en-US" sz="2000" dirty="0">
                <a:solidFill>
                  <a:srgbClr val="142608"/>
                </a:solidFill>
                <a:latin typeface="標楷體" pitchFamily="65" charset="-120"/>
                <a:ea typeface="標楷體" pitchFamily="65" charset="-120"/>
              </a:rPr>
              <a:t>學期目標</a:t>
            </a:r>
          </a:p>
        </p:txBody>
      </p:sp>
      <p:grpSp>
        <p:nvGrpSpPr>
          <p:cNvPr id="80" name="群組 79"/>
          <p:cNvGrpSpPr/>
          <p:nvPr/>
        </p:nvGrpSpPr>
        <p:grpSpPr>
          <a:xfrm>
            <a:off x="1557205" y="1140470"/>
            <a:ext cx="6727630" cy="2283701"/>
            <a:chOff x="2680271" y="894980"/>
            <a:chExt cx="5733226" cy="2075659"/>
          </a:xfrm>
        </p:grpSpPr>
        <p:grpSp>
          <p:nvGrpSpPr>
            <p:cNvPr id="66" name="群組 65"/>
            <p:cNvGrpSpPr/>
            <p:nvPr/>
          </p:nvGrpSpPr>
          <p:grpSpPr>
            <a:xfrm>
              <a:off x="2857191" y="894980"/>
              <a:ext cx="4188851" cy="1862792"/>
              <a:chOff x="2635215" y="1523986"/>
              <a:chExt cx="2130788" cy="1486837"/>
            </a:xfrm>
          </p:grpSpPr>
          <p:pic>
            <p:nvPicPr>
              <p:cNvPr id="62" name="圖片 61" descr="people-4035403_960_720.png"/>
              <p:cNvPicPr>
                <a:picLocks noChangeAspect="1"/>
              </p:cNvPicPr>
              <p:nvPr/>
            </p:nvPicPr>
            <p:blipFill>
              <a:blip r:embed="rId3"/>
              <a:srcRect l="20606" t="50404" r="72579"/>
              <a:stretch>
                <a:fillRect/>
              </a:stretch>
            </p:blipFill>
            <p:spPr>
              <a:xfrm>
                <a:off x="2635215" y="1551168"/>
                <a:ext cx="264261" cy="1424118"/>
              </a:xfrm>
              <a:prstGeom prst="rect">
                <a:avLst/>
              </a:prstGeom>
            </p:spPr>
          </p:pic>
          <p:pic>
            <p:nvPicPr>
              <p:cNvPr id="63" name="圖片 62" descr="people-4035403_960_720.png"/>
              <p:cNvPicPr>
                <a:picLocks noChangeAspect="1"/>
              </p:cNvPicPr>
              <p:nvPr/>
            </p:nvPicPr>
            <p:blipFill>
              <a:blip r:embed="rId3"/>
              <a:srcRect l="69306" t="50404" r="22341"/>
              <a:stretch>
                <a:fillRect/>
              </a:stretch>
            </p:blipFill>
            <p:spPr>
              <a:xfrm>
                <a:off x="4404628" y="1551168"/>
                <a:ext cx="361375" cy="1459655"/>
              </a:xfrm>
              <a:prstGeom prst="rect">
                <a:avLst/>
              </a:prstGeom>
            </p:spPr>
          </p:pic>
          <p:pic>
            <p:nvPicPr>
              <p:cNvPr id="64" name="圖片 63" descr="people-4035403_960_720.png"/>
              <p:cNvPicPr>
                <a:picLocks noChangeAspect="1"/>
              </p:cNvPicPr>
              <p:nvPr/>
            </p:nvPicPr>
            <p:blipFill>
              <a:blip r:embed="rId3"/>
              <a:srcRect l="48327" t="50404" r="42775"/>
              <a:stretch>
                <a:fillRect/>
              </a:stretch>
            </p:blipFill>
            <p:spPr>
              <a:xfrm>
                <a:off x="3843243" y="1523986"/>
                <a:ext cx="400008" cy="1431015"/>
              </a:xfrm>
              <a:prstGeom prst="rect">
                <a:avLst/>
              </a:prstGeom>
            </p:spPr>
          </p:pic>
        </p:grpSp>
        <p:sp>
          <p:nvSpPr>
            <p:cNvPr id="67" name="矩形 66"/>
            <p:cNvSpPr/>
            <p:nvPr/>
          </p:nvSpPr>
          <p:spPr>
            <a:xfrm>
              <a:off x="2680271"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A</a:t>
              </a:r>
              <a:r>
                <a:rPr lang="zh-TW" altLang="en-US" sz="2800" dirty="0">
                  <a:solidFill>
                    <a:srgbClr val="FF0000"/>
                  </a:solidFill>
                </a:rPr>
                <a:t>生</a:t>
              </a:r>
              <a:endParaRPr lang="zh-TW" altLang="en-US" dirty="0">
                <a:solidFill>
                  <a:srgbClr val="142608"/>
                </a:solidFill>
              </a:endParaRPr>
            </a:p>
          </p:txBody>
        </p:sp>
        <p:sp>
          <p:nvSpPr>
            <p:cNvPr id="68" name="矩形 67"/>
            <p:cNvSpPr/>
            <p:nvPr/>
          </p:nvSpPr>
          <p:spPr>
            <a:xfrm>
              <a:off x="3846707"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B</a:t>
              </a:r>
              <a:r>
                <a:rPr lang="zh-TW" altLang="en-US" sz="2800" dirty="0">
                  <a:solidFill>
                    <a:srgbClr val="FF0000"/>
                  </a:solidFill>
                </a:rPr>
                <a:t>生</a:t>
              </a:r>
              <a:endParaRPr lang="zh-TW" altLang="en-US" dirty="0">
                <a:solidFill>
                  <a:srgbClr val="142608"/>
                </a:solidFill>
              </a:endParaRPr>
            </a:p>
          </p:txBody>
        </p:sp>
        <p:sp>
          <p:nvSpPr>
            <p:cNvPr id="69" name="矩形 68"/>
            <p:cNvSpPr/>
            <p:nvPr/>
          </p:nvSpPr>
          <p:spPr>
            <a:xfrm>
              <a:off x="5028489"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C</a:t>
              </a:r>
              <a:r>
                <a:rPr lang="zh-TW" altLang="en-US" sz="2800" dirty="0">
                  <a:solidFill>
                    <a:srgbClr val="FF0000"/>
                  </a:solidFill>
                </a:rPr>
                <a:t>生</a:t>
              </a:r>
              <a:endParaRPr lang="zh-TW" altLang="en-US" dirty="0">
                <a:solidFill>
                  <a:srgbClr val="142608"/>
                </a:solidFill>
              </a:endParaRPr>
            </a:p>
          </p:txBody>
        </p:sp>
        <p:sp>
          <p:nvSpPr>
            <p:cNvPr id="70" name="矩形 69"/>
            <p:cNvSpPr/>
            <p:nvPr/>
          </p:nvSpPr>
          <p:spPr>
            <a:xfrm>
              <a:off x="6233025"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D</a:t>
              </a:r>
              <a:r>
                <a:rPr lang="zh-TW" altLang="en-US" sz="2800" dirty="0">
                  <a:solidFill>
                    <a:srgbClr val="FF0000"/>
                  </a:solidFill>
                </a:rPr>
                <a:t>生</a:t>
              </a:r>
              <a:endParaRPr lang="zh-TW" altLang="en-US" dirty="0">
                <a:solidFill>
                  <a:srgbClr val="142608"/>
                </a:solidFill>
              </a:endParaRPr>
            </a:p>
          </p:txBody>
        </p:sp>
        <p:sp>
          <p:nvSpPr>
            <p:cNvPr id="71" name="矩形 70"/>
            <p:cNvSpPr/>
            <p:nvPr/>
          </p:nvSpPr>
          <p:spPr>
            <a:xfrm>
              <a:off x="7399461" y="2616902"/>
              <a:ext cx="1014036" cy="353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E</a:t>
              </a:r>
              <a:r>
                <a:rPr lang="zh-TW" altLang="en-US" sz="2800" dirty="0">
                  <a:solidFill>
                    <a:srgbClr val="FF0000"/>
                  </a:solidFill>
                </a:rPr>
                <a:t>生</a:t>
              </a:r>
              <a:endParaRPr lang="zh-TW" altLang="en-US" dirty="0">
                <a:solidFill>
                  <a:srgbClr val="142608"/>
                </a:solidFill>
              </a:endParaRPr>
            </a:p>
          </p:txBody>
        </p:sp>
        <p:pic>
          <p:nvPicPr>
            <p:cNvPr id="78" name="圖片 77" descr="people-4035403_960_720.png"/>
            <p:cNvPicPr>
              <a:picLocks noChangeAspect="1"/>
            </p:cNvPicPr>
            <p:nvPr/>
          </p:nvPicPr>
          <p:blipFill>
            <a:blip r:embed="rId3"/>
            <a:srcRect l="27421" t="50404" r="63907"/>
            <a:stretch>
              <a:fillRect/>
            </a:stretch>
          </p:blipFill>
          <p:spPr>
            <a:xfrm>
              <a:off x="3916953" y="1038242"/>
              <a:ext cx="743451" cy="1675008"/>
            </a:xfrm>
            <a:prstGeom prst="rect">
              <a:avLst/>
            </a:prstGeom>
          </p:spPr>
        </p:pic>
      </p:grpSp>
      <p:sp>
        <p:nvSpPr>
          <p:cNvPr id="82" name="矩形 81"/>
          <p:cNvSpPr/>
          <p:nvPr/>
        </p:nvSpPr>
        <p:spPr>
          <a:xfrm>
            <a:off x="7811694" y="4815617"/>
            <a:ext cx="1224000" cy="90672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特殊需求領域課程</a:t>
            </a:r>
          </a:p>
        </p:txBody>
      </p:sp>
      <p:sp>
        <p:nvSpPr>
          <p:cNvPr id="87" name="矩形 86"/>
          <p:cNvSpPr/>
          <p:nvPr/>
        </p:nvSpPr>
        <p:spPr>
          <a:xfrm>
            <a:off x="2222021" y="48209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語文</a:t>
            </a:r>
          </a:p>
        </p:txBody>
      </p:sp>
      <p:sp>
        <p:nvSpPr>
          <p:cNvPr id="88" name="矩形 87"/>
          <p:cNvSpPr/>
          <p:nvPr/>
        </p:nvSpPr>
        <p:spPr>
          <a:xfrm>
            <a:off x="3008384" y="4828317"/>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自然科學</a:t>
            </a:r>
          </a:p>
        </p:txBody>
      </p:sp>
      <p:sp>
        <p:nvSpPr>
          <p:cNvPr id="89" name="矩形 88"/>
          <p:cNvSpPr/>
          <p:nvPr/>
        </p:nvSpPr>
        <p:spPr>
          <a:xfrm>
            <a:off x="3802241" y="48209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社會</a:t>
            </a:r>
          </a:p>
        </p:txBody>
      </p:sp>
      <p:sp>
        <p:nvSpPr>
          <p:cNvPr id="90" name="矩形 89"/>
          <p:cNvSpPr/>
          <p:nvPr/>
        </p:nvSpPr>
        <p:spPr>
          <a:xfrm>
            <a:off x="4601895" y="4829805"/>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藝術</a:t>
            </a:r>
          </a:p>
        </p:txBody>
      </p:sp>
      <p:sp>
        <p:nvSpPr>
          <p:cNvPr id="91" name="矩形 90"/>
          <p:cNvSpPr/>
          <p:nvPr/>
        </p:nvSpPr>
        <p:spPr>
          <a:xfrm>
            <a:off x="5395969" y="4829805"/>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綜合活動</a:t>
            </a:r>
          </a:p>
        </p:txBody>
      </p:sp>
      <p:sp>
        <p:nvSpPr>
          <p:cNvPr id="92" name="矩形 91"/>
          <p:cNvSpPr/>
          <p:nvPr/>
        </p:nvSpPr>
        <p:spPr>
          <a:xfrm>
            <a:off x="6207094" y="48209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科技</a:t>
            </a:r>
          </a:p>
        </p:txBody>
      </p:sp>
      <p:sp>
        <p:nvSpPr>
          <p:cNvPr id="95" name="矩形 94"/>
          <p:cNvSpPr/>
          <p:nvPr/>
        </p:nvSpPr>
        <p:spPr>
          <a:xfrm>
            <a:off x="12700" y="2315946"/>
            <a:ext cx="1332000" cy="19389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TW" altLang="en-US" sz="2000" dirty="0">
                <a:solidFill>
                  <a:srgbClr val="142608"/>
                </a:solidFill>
                <a:latin typeface="標楷體" pitchFamily="65" charset="-120"/>
                <a:ea typeface="標楷體" pitchFamily="65" charset="-120"/>
              </a:rPr>
              <a:t>學生</a:t>
            </a:r>
            <a:r>
              <a:rPr lang="en-US" altLang="zh-TW" sz="2000" dirty="0">
                <a:solidFill>
                  <a:srgbClr val="142608"/>
                </a:solidFill>
                <a:latin typeface="標楷體" pitchFamily="65" charset="-120"/>
                <a:ea typeface="標楷體" pitchFamily="65" charset="-120"/>
              </a:rPr>
              <a:t/>
            </a:r>
            <a:br>
              <a:rPr lang="en-US" altLang="zh-TW" sz="2000" dirty="0">
                <a:solidFill>
                  <a:srgbClr val="142608"/>
                </a:solidFill>
                <a:latin typeface="標楷體" pitchFamily="65" charset="-120"/>
                <a:ea typeface="標楷體" pitchFamily="65" charset="-120"/>
              </a:rPr>
            </a:br>
            <a:r>
              <a:rPr lang="zh-TW" altLang="en-US" sz="2000" dirty="0">
                <a:solidFill>
                  <a:srgbClr val="142608"/>
                </a:solidFill>
                <a:latin typeface="標楷體" pitchFamily="65" charset="-120"/>
                <a:ea typeface="標楷體" pitchFamily="65" charset="-120"/>
              </a:rPr>
              <a:t>教育需求</a:t>
            </a:r>
          </a:p>
          <a:p>
            <a:pPr algn="ctr"/>
            <a:r>
              <a:rPr lang="zh-TW" altLang="en-US" sz="2000" dirty="0">
                <a:solidFill>
                  <a:srgbClr val="142608"/>
                </a:solidFill>
                <a:latin typeface="標楷體" pitchFamily="65" charset="-120"/>
                <a:ea typeface="標楷體" pitchFamily="65" charset="-120"/>
              </a:rPr>
              <a:t>及</a:t>
            </a:r>
            <a:endParaRPr lang="en-US" altLang="zh-TW" sz="2000" dirty="0">
              <a:solidFill>
                <a:srgbClr val="142608"/>
              </a:solidFill>
              <a:latin typeface="標楷體" pitchFamily="65" charset="-120"/>
              <a:ea typeface="標楷體" pitchFamily="65" charset="-120"/>
            </a:endParaRPr>
          </a:p>
          <a:p>
            <a:pPr algn="ctr"/>
            <a:r>
              <a:rPr lang="zh-TW" altLang="en-US" sz="2000" dirty="0">
                <a:solidFill>
                  <a:srgbClr val="142608"/>
                </a:solidFill>
                <a:latin typeface="標楷體" pitchFamily="65" charset="-120"/>
                <a:ea typeface="標楷體" pitchFamily="65" charset="-120"/>
              </a:rPr>
              <a:t>領域</a:t>
            </a:r>
            <a:r>
              <a:rPr lang="en-US" altLang="zh-TW" sz="2000" dirty="0">
                <a:solidFill>
                  <a:srgbClr val="142608"/>
                </a:solidFill>
                <a:latin typeface="標楷體" pitchFamily="65" charset="-120"/>
                <a:ea typeface="標楷體" pitchFamily="65" charset="-120"/>
              </a:rPr>
              <a:t>/</a:t>
            </a:r>
            <a:r>
              <a:rPr lang="zh-TW" altLang="en-US" sz="2000" dirty="0">
                <a:solidFill>
                  <a:srgbClr val="142608"/>
                </a:solidFill>
                <a:latin typeface="標楷體" pitchFamily="65" charset="-120"/>
                <a:ea typeface="標楷體" pitchFamily="65" charset="-120"/>
              </a:rPr>
              <a:t>科目</a:t>
            </a:r>
            <a:endParaRPr lang="en-US" altLang="zh-TW" sz="2000" dirty="0">
              <a:solidFill>
                <a:srgbClr val="142608"/>
              </a:solidFill>
              <a:latin typeface="標楷體" pitchFamily="65" charset="-120"/>
              <a:ea typeface="標楷體" pitchFamily="65" charset="-120"/>
            </a:endParaRPr>
          </a:p>
          <a:p>
            <a:pPr algn="ctr"/>
            <a:r>
              <a:rPr lang="zh-TW" altLang="en-US" sz="2000" dirty="0">
                <a:solidFill>
                  <a:srgbClr val="142608"/>
                </a:solidFill>
                <a:latin typeface="標楷體" pitchFamily="65" charset="-120"/>
                <a:ea typeface="標楷體" pitchFamily="65" charset="-120"/>
              </a:rPr>
              <a:t>學習功能</a:t>
            </a:r>
          </a:p>
        </p:txBody>
      </p:sp>
      <p:cxnSp>
        <p:nvCxnSpPr>
          <p:cNvPr id="97" name="直線接點 96"/>
          <p:cNvCxnSpPr>
            <a:stCxn id="67" idx="2"/>
            <a:endCxn id="73" idx="0"/>
          </p:cNvCxnSpPr>
          <p:nvPr/>
        </p:nvCxnSpPr>
        <p:spPr>
          <a:xfrm flipH="1">
            <a:off x="1802905" y="3424171"/>
            <a:ext cx="349258" cy="1404146"/>
          </a:xfrm>
          <a:prstGeom prst="line">
            <a:avLst/>
          </a:prstGeom>
        </p:spPr>
        <p:style>
          <a:lnRef idx="2">
            <a:schemeClr val="accent6"/>
          </a:lnRef>
          <a:fillRef idx="0">
            <a:schemeClr val="accent6"/>
          </a:fillRef>
          <a:effectRef idx="1">
            <a:schemeClr val="accent6"/>
          </a:effectRef>
          <a:fontRef idx="minor">
            <a:schemeClr val="tx1"/>
          </a:fontRef>
        </p:style>
      </p:cxnSp>
      <p:cxnSp>
        <p:nvCxnSpPr>
          <p:cNvPr id="99" name="直線接點 98"/>
          <p:cNvCxnSpPr>
            <a:stCxn id="68" idx="2"/>
            <a:endCxn id="73" idx="0"/>
          </p:cNvCxnSpPr>
          <p:nvPr/>
        </p:nvCxnSpPr>
        <p:spPr>
          <a:xfrm flipH="1">
            <a:off x="1802905" y="3424171"/>
            <a:ext cx="1718007" cy="140414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1" name="直線接點 100"/>
          <p:cNvCxnSpPr>
            <a:stCxn id="69" idx="2"/>
            <a:endCxn id="73" idx="0"/>
          </p:cNvCxnSpPr>
          <p:nvPr/>
        </p:nvCxnSpPr>
        <p:spPr>
          <a:xfrm flipH="1">
            <a:off x="1802905" y="3424171"/>
            <a:ext cx="3104765" cy="1404146"/>
          </a:xfrm>
          <a:prstGeom prst="line">
            <a:avLst/>
          </a:prstGeom>
        </p:spPr>
        <p:style>
          <a:lnRef idx="2">
            <a:schemeClr val="accent3"/>
          </a:lnRef>
          <a:fillRef idx="0">
            <a:schemeClr val="accent3"/>
          </a:fillRef>
          <a:effectRef idx="1">
            <a:schemeClr val="accent3"/>
          </a:effectRef>
          <a:fontRef idx="minor">
            <a:schemeClr val="tx1"/>
          </a:fontRef>
        </p:style>
      </p:cxnSp>
      <p:cxnSp>
        <p:nvCxnSpPr>
          <p:cNvPr id="103" name="直線接點 102"/>
          <p:cNvCxnSpPr>
            <a:stCxn id="70" idx="2"/>
            <a:endCxn id="73" idx="0"/>
          </p:cNvCxnSpPr>
          <p:nvPr/>
        </p:nvCxnSpPr>
        <p:spPr>
          <a:xfrm flipH="1">
            <a:off x="1802905" y="3424171"/>
            <a:ext cx="4518222" cy="1404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直線接點 104"/>
          <p:cNvCxnSpPr>
            <a:stCxn id="67" idx="2"/>
            <a:endCxn id="88" idx="0"/>
          </p:cNvCxnSpPr>
          <p:nvPr/>
        </p:nvCxnSpPr>
        <p:spPr>
          <a:xfrm>
            <a:off x="2152163" y="3424171"/>
            <a:ext cx="1216221" cy="1404146"/>
          </a:xfrm>
          <a:prstGeom prst="line">
            <a:avLst/>
          </a:prstGeom>
        </p:spPr>
        <p:style>
          <a:lnRef idx="2">
            <a:schemeClr val="accent6"/>
          </a:lnRef>
          <a:fillRef idx="0">
            <a:schemeClr val="accent6"/>
          </a:fillRef>
          <a:effectRef idx="1">
            <a:schemeClr val="accent6"/>
          </a:effectRef>
          <a:fontRef idx="minor">
            <a:schemeClr val="tx1"/>
          </a:fontRef>
        </p:style>
      </p:cxnSp>
      <p:cxnSp>
        <p:nvCxnSpPr>
          <p:cNvPr id="107" name="直線接點 106"/>
          <p:cNvCxnSpPr>
            <a:stCxn id="68" idx="2"/>
            <a:endCxn id="88" idx="0"/>
          </p:cNvCxnSpPr>
          <p:nvPr/>
        </p:nvCxnSpPr>
        <p:spPr>
          <a:xfrm flipH="1">
            <a:off x="3368384" y="3424171"/>
            <a:ext cx="152528" cy="1404146"/>
          </a:xfrm>
          <a:prstGeom prst="line">
            <a:avLst/>
          </a:prstGeom>
        </p:spPr>
        <p:style>
          <a:lnRef idx="2">
            <a:schemeClr val="accent5"/>
          </a:lnRef>
          <a:fillRef idx="0">
            <a:schemeClr val="accent5"/>
          </a:fillRef>
          <a:effectRef idx="1">
            <a:schemeClr val="accent5"/>
          </a:effectRef>
          <a:fontRef idx="minor">
            <a:schemeClr val="tx1"/>
          </a:fontRef>
        </p:style>
      </p:cxnSp>
      <p:cxnSp>
        <p:nvCxnSpPr>
          <p:cNvPr id="109" name="直線接點 108"/>
          <p:cNvCxnSpPr>
            <a:stCxn id="69" idx="2"/>
            <a:endCxn id="87" idx="0"/>
          </p:cNvCxnSpPr>
          <p:nvPr/>
        </p:nvCxnSpPr>
        <p:spPr>
          <a:xfrm flipH="1">
            <a:off x="2582021" y="3424171"/>
            <a:ext cx="2325649" cy="1396787"/>
          </a:xfrm>
          <a:prstGeom prst="line">
            <a:avLst/>
          </a:prstGeom>
        </p:spPr>
        <p:style>
          <a:lnRef idx="2">
            <a:schemeClr val="accent3"/>
          </a:lnRef>
          <a:fillRef idx="0">
            <a:schemeClr val="accent3"/>
          </a:fillRef>
          <a:effectRef idx="1">
            <a:schemeClr val="accent3"/>
          </a:effectRef>
          <a:fontRef idx="minor">
            <a:schemeClr val="tx1"/>
          </a:fontRef>
        </p:style>
      </p:cxnSp>
      <p:cxnSp>
        <p:nvCxnSpPr>
          <p:cNvPr id="113" name="直線接點 112"/>
          <p:cNvCxnSpPr>
            <a:stCxn id="70" idx="2"/>
            <a:endCxn id="88" idx="0"/>
          </p:cNvCxnSpPr>
          <p:nvPr/>
        </p:nvCxnSpPr>
        <p:spPr>
          <a:xfrm flipH="1">
            <a:off x="3368384" y="3424171"/>
            <a:ext cx="2952743" cy="1404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直線接點 115"/>
          <p:cNvCxnSpPr>
            <a:stCxn id="71" idx="2"/>
            <a:endCxn id="71" idx="2"/>
          </p:cNvCxnSpPr>
          <p:nvPr/>
        </p:nvCxnSpPr>
        <p:spPr>
          <a:xfrm>
            <a:off x="7689877" y="3424171"/>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18" name="矩形 117"/>
          <p:cNvSpPr/>
          <p:nvPr/>
        </p:nvSpPr>
        <p:spPr>
          <a:xfrm>
            <a:off x="7007194" y="4833658"/>
            <a:ext cx="720000" cy="905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142608"/>
                </a:solidFill>
              </a:rPr>
              <a:t>健康與體育</a:t>
            </a:r>
          </a:p>
        </p:txBody>
      </p:sp>
      <p:cxnSp>
        <p:nvCxnSpPr>
          <p:cNvPr id="123" name="直線接點 122"/>
          <p:cNvCxnSpPr>
            <a:stCxn id="71" idx="2"/>
            <a:endCxn id="118" idx="0"/>
          </p:cNvCxnSpPr>
          <p:nvPr/>
        </p:nvCxnSpPr>
        <p:spPr>
          <a:xfrm flipH="1">
            <a:off x="7367194" y="3424171"/>
            <a:ext cx="322683" cy="1409487"/>
          </a:xfrm>
          <a:prstGeom prst="line">
            <a:avLst/>
          </a:prstGeom>
        </p:spPr>
        <p:style>
          <a:lnRef idx="2">
            <a:schemeClr val="accent2"/>
          </a:lnRef>
          <a:fillRef idx="0">
            <a:schemeClr val="accent2"/>
          </a:fillRef>
          <a:effectRef idx="1">
            <a:schemeClr val="accent2"/>
          </a:effectRef>
          <a:fontRef idx="minor">
            <a:schemeClr val="tx1"/>
          </a:fontRef>
        </p:style>
      </p:cxnSp>
      <p:pic>
        <p:nvPicPr>
          <p:cNvPr id="64514" name="Picture 2" descr="ãè¼ªæ¤ãçåçæå°çµæ"/>
          <p:cNvPicPr>
            <a:picLocks noChangeAspect="1" noChangeArrowheads="1"/>
          </p:cNvPicPr>
          <p:nvPr/>
        </p:nvPicPr>
        <p:blipFill>
          <a:blip r:embed="rId4"/>
          <a:srcRect/>
          <a:stretch>
            <a:fillRect/>
          </a:stretch>
        </p:blipFill>
        <p:spPr bwMode="auto">
          <a:xfrm>
            <a:off x="7170333" y="1298091"/>
            <a:ext cx="1114502" cy="1736888"/>
          </a:xfrm>
          <a:prstGeom prst="rect">
            <a:avLst/>
          </a:prstGeom>
          <a:noFill/>
        </p:spPr>
      </p:pic>
      <p:cxnSp>
        <p:nvCxnSpPr>
          <p:cNvPr id="125" name="直線接點 124"/>
          <p:cNvCxnSpPr>
            <a:stCxn id="71" idx="2"/>
            <a:endCxn id="82" idx="0"/>
          </p:cNvCxnSpPr>
          <p:nvPr/>
        </p:nvCxnSpPr>
        <p:spPr>
          <a:xfrm>
            <a:off x="7689877" y="3424171"/>
            <a:ext cx="733817" cy="1391446"/>
          </a:xfrm>
          <a:prstGeom prst="line">
            <a:avLst/>
          </a:prstGeom>
        </p:spPr>
        <p:style>
          <a:lnRef idx="2">
            <a:schemeClr val="accent2"/>
          </a:lnRef>
          <a:fillRef idx="0">
            <a:schemeClr val="accent2"/>
          </a:fillRef>
          <a:effectRef idx="1">
            <a:schemeClr val="accent2"/>
          </a:effectRef>
          <a:fontRef idx="minor">
            <a:schemeClr val="tx1"/>
          </a:fontRef>
        </p:style>
      </p:cxnSp>
      <p:cxnSp>
        <p:nvCxnSpPr>
          <p:cNvPr id="127" name="直線接點 126"/>
          <p:cNvCxnSpPr>
            <a:stCxn id="70" idx="2"/>
            <a:endCxn id="118" idx="0"/>
          </p:cNvCxnSpPr>
          <p:nvPr/>
        </p:nvCxnSpPr>
        <p:spPr>
          <a:xfrm>
            <a:off x="6321127" y="3424171"/>
            <a:ext cx="1046067" cy="14094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直線接點 129"/>
          <p:cNvCxnSpPr>
            <a:stCxn id="68" idx="2"/>
            <a:endCxn id="87" idx="0"/>
          </p:cNvCxnSpPr>
          <p:nvPr/>
        </p:nvCxnSpPr>
        <p:spPr>
          <a:xfrm flipH="1">
            <a:off x="2582021" y="3424171"/>
            <a:ext cx="938891" cy="1396787"/>
          </a:xfrm>
          <a:prstGeom prst="line">
            <a:avLst/>
          </a:prstGeom>
        </p:spPr>
        <p:style>
          <a:lnRef idx="2">
            <a:schemeClr val="accent5"/>
          </a:lnRef>
          <a:fillRef idx="0">
            <a:schemeClr val="accent5"/>
          </a:fillRef>
          <a:effectRef idx="1">
            <a:schemeClr val="accent5"/>
          </a:effectRef>
          <a:fontRef idx="minor">
            <a:schemeClr val="tx1"/>
          </a:fontRef>
        </p:style>
      </p:cxnSp>
      <p:cxnSp>
        <p:nvCxnSpPr>
          <p:cNvPr id="132" name="直線接點 131"/>
          <p:cNvCxnSpPr>
            <a:stCxn id="69" idx="2"/>
            <a:endCxn id="89" idx="0"/>
          </p:cNvCxnSpPr>
          <p:nvPr/>
        </p:nvCxnSpPr>
        <p:spPr>
          <a:xfrm flipH="1">
            <a:off x="4162241" y="3424171"/>
            <a:ext cx="745429" cy="1396787"/>
          </a:xfrm>
          <a:prstGeom prst="line">
            <a:avLst/>
          </a:prstGeom>
        </p:spPr>
        <p:style>
          <a:lnRef idx="2">
            <a:schemeClr val="accent3"/>
          </a:lnRef>
          <a:fillRef idx="0">
            <a:schemeClr val="accent3"/>
          </a:fillRef>
          <a:effectRef idx="1">
            <a:schemeClr val="accent3"/>
          </a:effectRef>
          <a:fontRef idx="minor">
            <a:schemeClr val="tx1"/>
          </a:fontRef>
        </p:style>
      </p:cxnSp>
      <p:cxnSp>
        <p:nvCxnSpPr>
          <p:cNvPr id="134" name="直線接點 133"/>
          <p:cNvCxnSpPr>
            <a:stCxn id="69" idx="2"/>
            <a:endCxn id="82" idx="0"/>
          </p:cNvCxnSpPr>
          <p:nvPr/>
        </p:nvCxnSpPr>
        <p:spPr>
          <a:xfrm>
            <a:off x="4907670" y="3424171"/>
            <a:ext cx="3516024" cy="1391446"/>
          </a:xfrm>
          <a:prstGeom prst="line">
            <a:avLst/>
          </a:prstGeom>
        </p:spPr>
        <p:style>
          <a:lnRef idx="2">
            <a:schemeClr val="accent3"/>
          </a:lnRef>
          <a:fillRef idx="0">
            <a:schemeClr val="accent3"/>
          </a:fillRef>
          <a:effectRef idx="1">
            <a:schemeClr val="accent3"/>
          </a:effectRef>
          <a:fontRef idx="minor">
            <a:schemeClr val="tx1"/>
          </a:fontRef>
        </p:style>
      </p:cxnSp>
      <p:sp>
        <p:nvSpPr>
          <p:cNvPr id="135" name="矩形 134"/>
          <p:cNvSpPr/>
          <p:nvPr/>
        </p:nvSpPr>
        <p:spPr>
          <a:xfrm>
            <a:off x="1462322" y="5888875"/>
            <a:ext cx="7573372" cy="698260"/>
          </a:xfrm>
          <a:prstGeom prst="rect">
            <a:avLst/>
          </a:prstGeom>
          <a:solidFill>
            <a:srgbClr val="78A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142608"/>
                </a:solidFill>
              </a:rPr>
              <a:t>規劃課程與排課 </a:t>
            </a:r>
            <a:endParaRPr lang="en-US" altLang="zh-TW" sz="2400" dirty="0">
              <a:solidFill>
                <a:srgbClr val="142608"/>
              </a:solidFill>
            </a:endParaRPr>
          </a:p>
        </p:txBody>
      </p:sp>
      <p:sp>
        <p:nvSpPr>
          <p:cNvPr id="144" name="右大括弧 143"/>
          <p:cNvSpPr/>
          <p:nvPr/>
        </p:nvSpPr>
        <p:spPr>
          <a:xfrm flipH="1">
            <a:off x="1175048" y="1533217"/>
            <a:ext cx="263363" cy="3159609"/>
          </a:xfrm>
          <a:prstGeom prst="rightBrace">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145" name="右大括弧 144"/>
          <p:cNvSpPr/>
          <p:nvPr/>
        </p:nvSpPr>
        <p:spPr>
          <a:xfrm flipH="1">
            <a:off x="1175048" y="4845226"/>
            <a:ext cx="263363" cy="1620000"/>
          </a:xfrm>
          <a:prstGeom prst="rightBrace">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823766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4">
            <a:extLst>
              <a:ext uri="{FF2B5EF4-FFF2-40B4-BE49-F238E27FC236}">
                <a16:creationId xmlns:a16="http://schemas.microsoft.com/office/drawing/2014/main" xmlns="" id="{F06626D2-F488-4E95-964B-6F208AB1A8F7}"/>
              </a:ext>
            </a:extLst>
          </p:cNvPr>
          <p:cNvGrpSpPr/>
          <p:nvPr/>
        </p:nvGrpSpPr>
        <p:grpSpPr>
          <a:xfrm>
            <a:off x="876300" y="980728"/>
            <a:ext cx="8160196" cy="4668499"/>
            <a:chOff x="1851919" y="1304794"/>
            <a:chExt cx="5690691" cy="3689878"/>
          </a:xfrm>
        </p:grpSpPr>
        <p:sp>
          <p:nvSpPr>
            <p:cNvPr id="27662" name="AutoShape 18"/>
            <p:cNvSpPr>
              <a:spLocks noChangeArrowheads="1"/>
            </p:cNvSpPr>
            <p:nvPr/>
          </p:nvSpPr>
          <p:spPr bwMode="auto">
            <a:xfrm>
              <a:off x="2667566" y="3206973"/>
              <a:ext cx="3966652" cy="31299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b="1" dirty="0">
                  <a:solidFill>
                    <a:srgbClr val="C00000"/>
                  </a:solidFill>
                </a:rPr>
                <a:t>特推會</a:t>
              </a:r>
              <a:r>
                <a:rPr lang="zh-TW" altLang="en-US" sz="2000" dirty="0"/>
                <a:t>審議</a:t>
              </a:r>
              <a:r>
                <a:rPr lang="en-US" altLang="zh-TW" sz="2000" b="1" dirty="0">
                  <a:latin typeface="標楷體" panose="03000509000000000000" pitchFamily="65" charset="-120"/>
                </a:rPr>
                <a:t>IEP/IGP</a:t>
              </a:r>
              <a:endParaRPr lang="zh-TW" altLang="en-US" sz="2000" dirty="0"/>
            </a:p>
          </p:txBody>
        </p:sp>
        <p:sp>
          <p:nvSpPr>
            <p:cNvPr id="27663" name="AutoShape 24"/>
            <p:cNvSpPr>
              <a:spLocks noChangeArrowheads="1"/>
            </p:cNvSpPr>
            <p:nvPr/>
          </p:nvSpPr>
          <p:spPr bwMode="auto">
            <a:xfrm>
              <a:off x="2678095" y="3721712"/>
              <a:ext cx="3966652" cy="31299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b="1" dirty="0">
                  <a:solidFill>
                    <a:srgbClr val="C00000"/>
                  </a:solidFill>
                </a:rPr>
                <a:t>特推會</a:t>
              </a:r>
              <a:r>
                <a:rPr lang="zh-TW" altLang="en-US" sz="2000" dirty="0"/>
                <a:t>審議特殊教育班級課程規劃</a:t>
              </a:r>
            </a:p>
            <a:p>
              <a:pPr algn="ctr">
                <a:lnSpc>
                  <a:spcPct val="96000"/>
                </a:lnSpc>
                <a:spcBef>
                  <a:spcPct val="0"/>
                </a:spcBef>
                <a:buNone/>
              </a:pPr>
              <a:endParaRPr lang="zh-TW" altLang="en-US" sz="2000" dirty="0"/>
            </a:p>
          </p:txBody>
        </p:sp>
        <p:sp>
          <p:nvSpPr>
            <p:cNvPr id="27666" name="Line 28"/>
            <p:cNvSpPr>
              <a:spLocks noChangeShapeType="1"/>
            </p:cNvSpPr>
            <p:nvPr/>
          </p:nvSpPr>
          <p:spPr bwMode="auto">
            <a:xfrm flipH="1">
              <a:off x="4402933" y="1431131"/>
              <a:ext cx="3572" cy="3000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27671" name="AutoShape 34"/>
            <p:cNvSpPr>
              <a:spLocks noChangeArrowheads="1"/>
            </p:cNvSpPr>
            <p:nvPr/>
          </p:nvSpPr>
          <p:spPr bwMode="auto">
            <a:xfrm>
              <a:off x="1851919" y="4234295"/>
              <a:ext cx="5599600" cy="540618"/>
            </a:xfrm>
            <a:prstGeom prst="flowChartAlternateProcess">
              <a:avLst/>
            </a:prstGeom>
            <a:solidFill>
              <a:srgbClr val="FFFFFF"/>
            </a:solidFill>
            <a:ln w="12700">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zh-TW" altLang="en-US" sz="2000" b="1" dirty="0">
                  <a:solidFill>
                    <a:srgbClr val="C00000"/>
                  </a:solidFill>
                  <a:latin typeface="Tahoma" panose="020B0604030504040204" pitchFamily="34" charset="0"/>
                </a:rPr>
                <a:t>課程發展委員會</a:t>
              </a:r>
              <a:r>
                <a:rPr lang="zh-TW" altLang="en-US" sz="2000" dirty="0">
                  <a:latin typeface="Tahoma" panose="020B0604030504040204" pitchFamily="34" charset="0"/>
                </a:rPr>
                <a:t>通過課程規劃</a:t>
              </a:r>
              <a:r>
                <a:rPr lang="zh-TW" altLang="en-US" sz="2000" dirty="0">
                  <a:latin typeface="標楷體" panose="03000509000000000000" pitchFamily="65" charset="-120"/>
                </a:rPr>
                <a:t>並於第一學期開學日前報主管機關備查</a:t>
              </a:r>
              <a:endParaRPr lang="en-US" altLang="zh-TW" sz="2000" dirty="0">
                <a:latin typeface="Tahoma" panose="020B0604030504040204" pitchFamily="34" charset="0"/>
              </a:endParaRPr>
            </a:p>
            <a:p>
              <a:pPr algn="ctr">
                <a:spcBef>
                  <a:spcPct val="0"/>
                </a:spcBef>
                <a:buNone/>
              </a:pPr>
              <a:r>
                <a:rPr lang="en-US" altLang="zh-TW" sz="1600" dirty="0">
                  <a:latin typeface="標楷體" panose="03000509000000000000" pitchFamily="65" charset="-120"/>
                </a:rPr>
                <a:t>(</a:t>
              </a:r>
              <a:r>
                <a:rPr lang="zh-TW" altLang="en-US" sz="1600" dirty="0">
                  <a:latin typeface="標楷體" panose="03000509000000000000" pitchFamily="65" charset="-120"/>
                </a:rPr>
                <a:t>確認特殊教育班級課程計畫纳入學校課程計畫</a:t>
              </a:r>
              <a:r>
                <a:rPr lang="en-US" altLang="zh-TW" sz="1600" dirty="0">
                  <a:latin typeface="標楷體" panose="03000509000000000000" pitchFamily="65" charset="-120"/>
                </a:rPr>
                <a:t>)</a:t>
              </a:r>
              <a:endParaRPr lang="zh-TW" altLang="en-US" sz="1600" dirty="0">
                <a:latin typeface="標楷體" panose="03000509000000000000" pitchFamily="65" charset="-120"/>
              </a:endParaRPr>
            </a:p>
          </p:txBody>
        </p:sp>
        <p:sp>
          <p:nvSpPr>
            <p:cNvPr id="27675" name="Line 39"/>
            <p:cNvSpPr>
              <a:spLocks noChangeShapeType="1"/>
            </p:cNvSpPr>
            <p:nvPr/>
          </p:nvSpPr>
          <p:spPr bwMode="auto">
            <a:xfrm>
              <a:off x="4647654" y="3524171"/>
              <a:ext cx="0" cy="199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27677" name="Line 41"/>
            <p:cNvSpPr>
              <a:spLocks noChangeShapeType="1"/>
            </p:cNvSpPr>
            <p:nvPr/>
          </p:nvSpPr>
          <p:spPr bwMode="auto">
            <a:xfrm>
              <a:off x="7542610" y="499467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27680" name="AutoShape 5"/>
            <p:cNvSpPr>
              <a:spLocks noChangeArrowheads="1"/>
            </p:cNvSpPr>
            <p:nvPr/>
          </p:nvSpPr>
          <p:spPr bwMode="auto">
            <a:xfrm>
              <a:off x="2667566" y="1304794"/>
              <a:ext cx="3996928" cy="54062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latin typeface="標楷體" panose="03000509000000000000" pitchFamily="65" charset="-120"/>
                </a:rPr>
                <a:t>依據特殊教育學生</a:t>
              </a:r>
              <a:r>
                <a:rPr lang="en-US" altLang="zh-TW" sz="1600" dirty="0">
                  <a:latin typeface="標楷體" panose="03000509000000000000" pitchFamily="65" charset="-120"/>
                </a:rPr>
                <a:t>(</a:t>
              </a:r>
              <a:r>
                <a:rPr lang="zh-TW" altLang="en-US" sz="1600" dirty="0">
                  <a:latin typeface="標楷體" panose="03000509000000000000" pitchFamily="65" charset="-120"/>
                </a:rPr>
                <a:t>含新生</a:t>
              </a:r>
              <a:r>
                <a:rPr lang="en-US" altLang="zh-TW" sz="1600" dirty="0">
                  <a:latin typeface="標楷體" panose="03000509000000000000" pitchFamily="65" charset="-120"/>
                </a:rPr>
                <a:t>)</a:t>
              </a:r>
              <a:r>
                <a:rPr lang="zh-TW" altLang="en-US" sz="2000" dirty="0">
                  <a:latin typeface="標楷體" panose="03000509000000000000" pitchFamily="65" charset="-120"/>
                </a:rPr>
                <a:t>能力現況與需求分析</a:t>
              </a:r>
              <a:r>
                <a:rPr lang="en-US" altLang="zh-TW" sz="2000" dirty="0">
                  <a:latin typeface="標楷體" panose="03000509000000000000" pitchFamily="65" charset="-120"/>
                </a:rPr>
                <a:t/>
              </a:r>
              <a:br>
                <a:rPr lang="en-US" altLang="zh-TW" sz="2000" dirty="0">
                  <a:latin typeface="標楷體" panose="03000509000000000000" pitchFamily="65" charset="-120"/>
                </a:rPr>
              </a:br>
              <a:r>
                <a:rPr lang="zh-TW" altLang="en-US" sz="2000" dirty="0">
                  <a:solidFill>
                    <a:srgbClr val="FF0000"/>
                  </a:solidFill>
                  <a:latin typeface="標楷體" panose="03000509000000000000" pitchFamily="65" charset="-120"/>
                </a:rPr>
                <a:t>擬訂</a:t>
              </a:r>
              <a:r>
                <a:rPr lang="en-US" altLang="zh-TW" sz="2000" b="1" dirty="0">
                  <a:solidFill>
                    <a:srgbClr val="FF0000"/>
                  </a:solidFill>
                  <a:latin typeface="標楷體" panose="03000509000000000000" pitchFamily="65" charset="-120"/>
                </a:rPr>
                <a:t>IEP/IGP</a:t>
              </a:r>
              <a:endParaRPr lang="zh-TW" altLang="en-US" sz="2000" dirty="0">
                <a:solidFill>
                  <a:srgbClr val="FF0000"/>
                </a:solidFill>
                <a:latin typeface="Tahoma" panose="020B0604030504040204" pitchFamily="34" charset="0"/>
                <a:ea typeface="新細明體" panose="02020500000000000000" pitchFamily="18" charset="-120"/>
              </a:endParaRPr>
            </a:p>
          </p:txBody>
        </p:sp>
        <p:cxnSp>
          <p:nvCxnSpPr>
            <p:cNvPr id="3" name="直線接點 2"/>
            <p:cNvCxnSpPr/>
            <p:nvPr/>
          </p:nvCxnSpPr>
          <p:spPr>
            <a:xfrm>
              <a:off x="4439631" y="2231232"/>
              <a:ext cx="3572" cy="0"/>
            </a:xfrm>
            <a:prstGeom prst="line">
              <a:avLst/>
            </a:prstGeom>
          </p:spPr>
          <p:style>
            <a:lnRef idx="1">
              <a:schemeClr val="accent1"/>
            </a:lnRef>
            <a:fillRef idx="0">
              <a:schemeClr val="accent1"/>
            </a:fillRef>
            <a:effectRef idx="0">
              <a:schemeClr val="accent1"/>
            </a:effectRef>
            <a:fontRef idx="minor">
              <a:schemeClr val="tx1"/>
            </a:fontRef>
          </p:style>
        </p:cxnSp>
        <p:sp>
          <p:nvSpPr>
            <p:cNvPr id="27685" name="Line 39"/>
            <p:cNvSpPr>
              <a:spLocks noChangeShapeType="1"/>
            </p:cNvSpPr>
            <p:nvPr/>
          </p:nvSpPr>
          <p:spPr bwMode="auto">
            <a:xfrm>
              <a:off x="4647654" y="4035119"/>
              <a:ext cx="0" cy="199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grpSp>
      <p:sp>
        <p:nvSpPr>
          <p:cNvPr id="2" name="矩形 1"/>
          <p:cNvSpPr/>
          <p:nvPr/>
        </p:nvSpPr>
        <p:spPr>
          <a:xfrm>
            <a:off x="-36512" y="188640"/>
            <a:ext cx="9180512" cy="561692"/>
          </a:xfrm>
          <a:prstGeom prst="rect">
            <a:avLst/>
          </a:prstGeom>
          <a:solidFill>
            <a:schemeClr val="accent5">
              <a:lumMod val="25000"/>
            </a:schemeClr>
          </a:solidFill>
        </p:spPr>
        <p:txBody>
          <a:bodyPr wrap="square" lIns="68580" tIns="34290" rIns="68580" bIns="34290">
            <a:spAutoFit/>
          </a:bodyPr>
          <a:lstStyle/>
          <a:p>
            <a:pPr algn="ctr"/>
            <a:r>
              <a:rPr lang="zh-TW" altLang="en-US" sz="3200" b="1" dirty="0">
                <a:solidFill>
                  <a:schemeClr val="bg1"/>
                </a:solidFill>
              </a:rPr>
              <a:t>國中小教育階段</a:t>
            </a:r>
            <a:r>
              <a:rPr lang="en-US" altLang="zh-TW" sz="3200" b="1" dirty="0">
                <a:solidFill>
                  <a:schemeClr val="bg1"/>
                </a:solidFill>
              </a:rPr>
              <a:t>(</a:t>
            </a:r>
            <a:r>
              <a:rPr lang="zh-TW" altLang="en-US" sz="3200" b="1" dirty="0">
                <a:solidFill>
                  <a:schemeClr val="bg1"/>
                </a:solidFill>
              </a:rPr>
              <a:t>含特教學校</a:t>
            </a:r>
            <a:r>
              <a:rPr lang="en-US" altLang="zh-TW" sz="3200" b="1" dirty="0">
                <a:solidFill>
                  <a:schemeClr val="bg1"/>
                </a:solidFill>
              </a:rPr>
              <a:t>)</a:t>
            </a:r>
            <a:r>
              <a:rPr lang="zh-TW" altLang="en-US" sz="3200" b="1" dirty="0">
                <a:solidFill>
                  <a:schemeClr val="bg1"/>
                </a:solidFill>
              </a:rPr>
              <a:t>流程</a:t>
            </a:r>
            <a:endParaRPr lang="en-US" altLang="zh-TW" sz="3200" b="1" dirty="0">
              <a:solidFill>
                <a:schemeClr val="bg1"/>
              </a:solidFill>
            </a:endParaRPr>
          </a:p>
        </p:txBody>
      </p:sp>
      <p:cxnSp>
        <p:nvCxnSpPr>
          <p:cNvPr id="9" name="直線接點 8">
            <a:extLst>
              <a:ext uri="{FF2B5EF4-FFF2-40B4-BE49-F238E27FC236}">
                <a16:creationId xmlns:a16="http://schemas.microsoft.com/office/drawing/2014/main" xmlns="" id="{AFE1A21B-8F6F-4063-8D32-D657E01D66FA}"/>
              </a:ext>
            </a:extLst>
          </p:cNvPr>
          <p:cNvCxnSpPr/>
          <p:nvPr/>
        </p:nvCxnSpPr>
        <p:spPr>
          <a:xfrm>
            <a:off x="307183" y="6572250"/>
            <a:ext cx="1728000"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xmlns="" id="{AE3A4A66-6483-44F5-B99A-576A2C73620B}"/>
              </a:ext>
            </a:extLst>
          </p:cNvPr>
          <p:cNvCxnSpPr/>
          <p:nvPr/>
        </p:nvCxnSpPr>
        <p:spPr>
          <a:xfrm flipV="1">
            <a:off x="323528" y="1293143"/>
            <a:ext cx="0" cy="529200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xmlns="" id="{CC0FA63E-D7BA-4FC6-8D7F-AA6FBF1E6BE7}"/>
              </a:ext>
            </a:extLst>
          </p:cNvPr>
          <p:cNvCxnSpPr>
            <a:endCxn id="27680" idx="1"/>
          </p:cNvCxnSpPr>
          <p:nvPr/>
        </p:nvCxnSpPr>
        <p:spPr>
          <a:xfrm flipV="1">
            <a:off x="323848" y="1322728"/>
            <a:ext cx="1722054" cy="0"/>
          </a:xfrm>
          <a:prstGeom prst="line">
            <a:avLst/>
          </a:prstGeom>
          <a:ln w="57150">
            <a:tailEnd type="triangle"/>
          </a:ln>
        </p:spPr>
        <p:style>
          <a:lnRef idx="1">
            <a:schemeClr val="dk1"/>
          </a:lnRef>
          <a:fillRef idx="0">
            <a:schemeClr val="dk1"/>
          </a:fillRef>
          <a:effectRef idx="0">
            <a:schemeClr val="dk1"/>
          </a:effectRef>
          <a:fontRef idx="minor">
            <a:schemeClr val="tx1"/>
          </a:fontRef>
        </p:style>
      </p:cxnSp>
      <p:sp>
        <p:nvSpPr>
          <p:cNvPr id="39" name="AutoShape 3">
            <a:extLst>
              <a:ext uri="{FF2B5EF4-FFF2-40B4-BE49-F238E27FC236}">
                <a16:creationId xmlns:a16="http://schemas.microsoft.com/office/drawing/2014/main" xmlns="" id="{CCFB3F34-E458-4CD9-884D-BF191CEB2A1C}"/>
              </a:ext>
            </a:extLst>
          </p:cNvPr>
          <p:cNvSpPr>
            <a:spLocks noChangeArrowheads="1"/>
          </p:cNvSpPr>
          <p:nvPr/>
        </p:nvSpPr>
        <p:spPr bwMode="auto">
          <a:xfrm>
            <a:off x="1171575" y="1894401"/>
            <a:ext cx="7467601" cy="1267900"/>
          </a:xfrm>
          <a:prstGeom prst="flowChartAlternateProcess">
            <a:avLst/>
          </a:prstGeom>
          <a:solidFill>
            <a:schemeClr val="accent5">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lnSpc>
                <a:spcPct val="96000"/>
              </a:lnSpc>
              <a:spcBef>
                <a:spcPct val="0"/>
              </a:spcBef>
              <a:buNone/>
            </a:pPr>
            <a:r>
              <a:rPr lang="zh-TW" altLang="en-US" sz="2000" dirty="0">
                <a:solidFill>
                  <a:srgbClr val="C00000"/>
                </a:solidFill>
                <a:latin typeface="標楷體" panose="03000509000000000000" pitchFamily="65" charset="-120"/>
              </a:rPr>
              <a:t>召開</a:t>
            </a:r>
            <a:r>
              <a:rPr lang="en-US" altLang="zh-TW" sz="2000" b="1" dirty="0">
                <a:solidFill>
                  <a:srgbClr val="C00000"/>
                </a:solidFill>
                <a:latin typeface="標楷體" panose="03000509000000000000" pitchFamily="65" charset="-120"/>
              </a:rPr>
              <a:t>IEP/IGP</a:t>
            </a:r>
            <a:r>
              <a:rPr lang="zh-TW" altLang="en-US" sz="2000" dirty="0">
                <a:solidFill>
                  <a:srgbClr val="C00000"/>
                </a:solidFill>
                <a:latin typeface="標楷體" panose="03000509000000000000" pitchFamily="65" charset="-120"/>
              </a:rPr>
              <a:t>會議</a:t>
            </a:r>
            <a:endParaRPr lang="en-US" altLang="zh-TW" sz="2000" dirty="0">
              <a:solidFill>
                <a:srgbClr val="C00000"/>
              </a:solidFill>
              <a:latin typeface="標楷體" panose="03000509000000000000" pitchFamily="65" charset="-120"/>
            </a:endParaRPr>
          </a:p>
          <a:p>
            <a:pPr algn="ctr">
              <a:lnSpc>
                <a:spcPct val="96000"/>
              </a:lnSpc>
              <a:spcBef>
                <a:spcPct val="0"/>
              </a:spcBef>
              <a:buNone/>
            </a:pPr>
            <a:r>
              <a:rPr lang="zh-TW" altLang="en-US" sz="2000" b="1" dirty="0">
                <a:latin typeface="標楷體" panose="03000509000000000000" pitchFamily="65" charset="-120"/>
              </a:rPr>
              <a:t>規劃課程及相關需求服務</a:t>
            </a:r>
            <a:endParaRPr lang="zh-TW" altLang="en-US" sz="2000" b="1" dirty="0">
              <a:latin typeface="Tahoma" panose="020B0604030504040204" pitchFamily="34" charset="0"/>
              <a:ea typeface="新細明體" panose="02020500000000000000" pitchFamily="18" charset="-120"/>
            </a:endParaRPr>
          </a:p>
          <a:p>
            <a:pPr eaLnBrk="1" hangingPunct="1">
              <a:lnSpc>
                <a:spcPct val="96000"/>
              </a:lnSpc>
              <a:spcBef>
                <a:spcPct val="0"/>
              </a:spcBef>
              <a:buFontTx/>
              <a:buNone/>
            </a:pPr>
            <a:endParaRPr lang="en-US" altLang="zh-TW" sz="2000" dirty="0">
              <a:solidFill>
                <a:srgbClr val="C00000"/>
              </a:solidFill>
              <a:latin typeface="標楷體" panose="03000509000000000000" pitchFamily="65" charset="-120"/>
            </a:endParaRPr>
          </a:p>
          <a:p>
            <a:pPr eaLnBrk="1" hangingPunct="1">
              <a:lnSpc>
                <a:spcPct val="96000"/>
              </a:lnSpc>
              <a:spcBef>
                <a:spcPct val="0"/>
              </a:spcBef>
              <a:buFontTx/>
              <a:buNone/>
            </a:pPr>
            <a:endParaRPr lang="zh-TW" altLang="en-US" sz="2000" dirty="0">
              <a:solidFill>
                <a:srgbClr val="C00000"/>
              </a:solidFill>
            </a:endParaRPr>
          </a:p>
        </p:txBody>
      </p:sp>
      <p:sp>
        <p:nvSpPr>
          <p:cNvPr id="40" name="AutoShape 10">
            <a:extLst>
              <a:ext uri="{FF2B5EF4-FFF2-40B4-BE49-F238E27FC236}">
                <a16:creationId xmlns:a16="http://schemas.microsoft.com/office/drawing/2014/main" xmlns="" id="{C510F63B-DE28-4657-9162-7CBAE37F7F58}"/>
              </a:ext>
            </a:extLst>
          </p:cNvPr>
          <p:cNvSpPr>
            <a:spLocks noChangeArrowheads="1"/>
          </p:cNvSpPr>
          <p:nvPr/>
        </p:nvSpPr>
        <p:spPr bwMode="auto">
          <a:xfrm>
            <a:off x="1412090" y="2683700"/>
            <a:ext cx="1965811" cy="336531"/>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領域</a:t>
            </a:r>
            <a:r>
              <a:rPr lang="en-US" altLang="zh-TW" sz="1800" b="1" dirty="0">
                <a:latin typeface="標楷體" panose="03000509000000000000" pitchFamily="65" charset="-120"/>
              </a:rPr>
              <a:t>/</a:t>
            </a:r>
            <a:r>
              <a:rPr lang="zh-TW" altLang="en-US" sz="1800" b="1" dirty="0">
                <a:latin typeface="標楷體" panose="03000509000000000000" pitchFamily="65" charset="-120"/>
              </a:rPr>
              <a:t>科目調整</a:t>
            </a:r>
            <a:endParaRPr lang="zh-TW" altLang="en-US" sz="1800" b="1" dirty="0">
              <a:latin typeface="Tahoma" panose="020B0604030504040204" pitchFamily="34" charset="0"/>
              <a:ea typeface="新細明體" panose="02020500000000000000" pitchFamily="18" charset="-120"/>
            </a:endParaRPr>
          </a:p>
        </p:txBody>
      </p:sp>
      <p:sp>
        <p:nvSpPr>
          <p:cNvPr id="41" name="AutoShape 11">
            <a:extLst>
              <a:ext uri="{FF2B5EF4-FFF2-40B4-BE49-F238E27FC236}">
                <a16:creationId xmlns:a16="http://schemas.microsoft.com/office/drawing/2014/main" xmlns="" id="{1EC9D6AD-2559-48F8-9210-D55FD3F1A2E2}"/>
              </a:ext>
            </a:extLst>
          </p:cNvPr>
          <p:cNvSpPr>
            <a:spLocks noChangeArrowheads="1"/>
          </p:cNvSpPr>
          <p:nvPr/>
        </p:nvSpPr>
        <p:spPr bwMode="auto">
          <a:xfrm>
            <a:off x="6065512" y="2672549"/>
            <a:ext cx="2390777" cy="338400"/>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相關服務與支持策略</a:t>
            </a:r>
            <a:endParaRPr lang="zh-TW" altLang="en-US" sz="1800" b="1" dirty="0">
              <a:latin typeface="Tahoma" panose="020B0604030504040204" pitchFamily="34" charset="0"/>
              <a:ea typeface="新細明體" panose="02020500000000000000" pitchFamily="18" charset="-120"/>
            </a:endParaRPr>
          </a:p>
        </p:txBody>
      </p:sp>
      <p:sp>
        <p:nvSpPr>
          <p:cNvPr id="42" name="AutoShape 12">
            <a:extLst>
              <a:ext uri="{FF2B5EF4-FFF2-40B4-BE49-F238E27FC236}">
                <a16:creationId xmlns:a16="http://schemas.microsoft.com/office/drawing/2014/main" xmlns="" id="{63AE6980-CD7F-41D5-9413-C7710E23B152}"/>
              </a:ext>
            </a:extLst>
          </p:cNvPr>
          <p:cNvSpPr>
            <a:spLocks noChangeArrowheads="1"/>
          </p:cNvSpPr>
          <p:nvPr/>
        </p:nvSpPr>
        <p:spPr bwMode="auto">
          <a:xfrm>
            <a:off x="3535499" y="2686728"/>
            <a:ext cx="2386341" cy="337408"/>
          </a:xfrm>
          <a:prstGeom prst="flowChartAlternateProcess">
            <a:avLst/>
          </a:prstGeom>
          <a:solidFill>
            <a:schemeClr val="accent2">
              <a:lumMod val="40000"/>
              <a:lumOff val="60000"/>
            </a:schemeClr>
          </a:solidFill>
          <a:ln w="9525">
            <a:no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1800" b="1" dirty="0">
                <a:latin typeface="標楷體" panose="03000509000000000000" pitchFamily="65" charset="-120"/>
              </a:rPr>
              <a:t>特殊需求領域課程</a:t>
            </a:r>
            <a:endParaRPr lang="zh-TW" altLang="en-US" sz="1800" b="1" dirty="0">
              <a:latin typeface="Tahoma" panose="020B0604030504040204" pitchFamily="34" charset="0"/>
              <a:ea typeface="新細明體" panose="02020500000000000000" pitchFamily="18" charset="-120"/>
            </a:endParaRPr>
          </a:p>
        </p:txBody>
      </p:sp>
      <p:sp>
        <p:nvSpPr>
          <p:cNvPr id="43" name="Line 14">
            <a:extLst>
              <a:ext uri="{FF2B5EF4-FFF2-40B4-BE49-F238E27FC236}">
                <a16:creationId xmlns:a16="http://schemas.microsoft.com/office/drawing/2014/main" xmlns="" id="{7EDE9BF2-6D94-4B8E-A04F-034582870138}"/>
              </a:ext>
            </a:extLst>
          </p:cNvPr>
          <p:cNvSpPr>
            <a:spLocks noChangeShapeType="1"/>
          </p:cNvSpPr>
          <p:nvPr/>
        </p:nvSpPr>
        <p:spPr bwMode="auto">
          <a:xfrm>
            <a:off x="4885259" y="1679389"/>
            <a:ext cx="0" cy="216000"/>
          </a:xfrm>
          <a:prstGeom prst="line">
            <a:avLst/>
          </a:prstGeom>
          <a:noFill/>
          <a:ln w="28575">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44" name="Line 14">
            <a:extLst>
              <a:ext uri="{FF2B5EF4-FFF2-40B4-BE49-F238E27FC236}">
                <a16:creationId xmlns:a16="http://schemas.microsoft.com/office/drawing/2014/main" xmlns="" id="{7EDE9BF2-6D94-4B8E-A04F-034582870138}"/>
              </a:ext>
            </a:extLst>
          </p:cNvPr>
          <p:cNvSpPr>
            <a:spLocks noChangeShapeType="1"/>
          </p:cNvSpPr>
          <p:nvPr/>
        </p:nvSpPr>
        <p:spPr bwMode="auto">
          <a:xfrm>
            <a:off x="4885259" y="3162301"/>
            <a:ext cx="0" cy="216000"/>
          </a:xfrm>
          <a:prstGeom prst="line">
            <a:avLst/>
          </a:prstGeom>
          <a:noFill/>
          <a:ln w="28575">
            <a:solidFill>
              <a:srgbClr val="00339A"/>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53" name="AutoShape 35">
            <a:extLst>
              <a:ext uri="{FF2B5EF4-FFF2-40B4-BE49-F238E27FC236}">
                <a16:creationId xmlns:a16="http://schemas.microsoft.com/office/drawing/2014/main" xmlns="" id="{1DF33C86-7F0B-4022-8ABE-A84174BFE3A3}"/>
              </a:ext>
            </a:extLst>
          </p:cNvPr>
          <p:cNvSpPr>
            <a:spLocks noChangeArrowheads="1"/>
          </p:cNvSpPr>
          <p:nvPr/>
        </p:nvSpPr>
        <p:spPr bwMode="auto">
          <a:xfrm>
            <a:off x="2061001" y="5639725"/>
            <a:ext cx="5662182" cy="432000"/>
          </a:xfrm>
          <a:prstGeom prst="flowChartAlternateProcess">
            <a:avLst/>
          </a:prstGeom>
          <a:solidFill>
            <a:srgbClr val="FFFFFF"/>
          </a:solidFill>
          <a:ln w="38100">
            <a:solidFill>
              <a:srgbClr val="0066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en-US" altLang="zh-TW" sz="2000" b="1" dirty="0">
                <a:latin typeface="標楷體" panose="03000509000000000000" pitchFamily="65" charset="-120"/>
              </a:rPr>
              <a:t>IEP/IGP</a:t>
            </a:r>
            <a:r>
              <a:rPr lang="zh-TW" altLang="en-US" sz="2000" dirty="0"/>
              <a:t>執行</a:t>
            </a:r>
            <a:r>
              <a:rPr lang="en-US" altLang="zh-TW" sz="2000" dirty="0"/>
              <a:t>(</a:t>
            </a:r>
            <a:r>
              <a:rPr lang="zh-TW" altLang="en-US" sz="2000" dirty="0"/>
              <a:t>含</a:t>
            </a:r>
            <a:r>
              <a:rPr lang="zh-TW" altLang="en-US" sz="2000" b="1" dirty="0">
                <a:solidFill>
                  <a:srgbClr val="C00000"/>
                </a:solidFill>
              </a:rPr>
              <a:t>教務處</a:t>
            </a:r>
            <a:r>
              <a:rPr lang="zh-TW" altLang="en-US" sz="2000" dirty="0"/>
              <a:t>排課</a:t>
            </a:r>
            <a:r>
              <a:rPr lang="en-US" altLang="zh-TW" sz="2000" dirty="0"/>
              <a:t>)</a:t>
            </a:r>
            <a:endParaRPr lang="zh-TW" altLang="en-US" sz="2000" dirty="0"/>
          </a:p>
        </p:txBody>
      </p:sp>
      <p:sp>
        <p:nvSpPr>
          <p:cNvPr id="54" name="Line 39">
            <a:extLst>
              <a:ext uri="{FF2B5EF4-FFF2-40B4-BE49-F238E27FC236}">
                <a16:creationId xmlns:a16="http://schemas.microsoft.com/office/drawing/2014/main" xmlns="" id="{8020ABC1-AFCC-4A76-953F-F255C1D31787}"/>
              </a:ext>
            </a:extLst>
          </p:cNvPr>
          <p:cNvSpPr>
            <a:spLocks noChangeShapeType="1"/>
          </p:cNvSpPr>
          <p:nvPr/>
        </p:nvSpPr>
        <p:spPr bwMode="auto">
          <a:xfrm>
            <a:off x="4884656" y="5379012"/>
            <a:ext cx="0" cy="25200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
        <p:nvSpPr>
          <p:cNvPr id="55" name="AutoShape 35">
            <a:extLst>
              <a:ext uri="{FF2B5EF4-FFF2-40B4-BE49-F238E27FC236}">
                <a16:creationId xmlns:a16="http://schemas.microsoft.com/office/drawing/2014/main" xmlns="" id="{1DF33C86-7F0B-4022-8ABE-A84174BFE3A3}"/>
              </a:ext>
            </a:extLst>
          </p:cNvPr>
          <p:cNvSpPr>
            <a:spLocks noChangeArrowheads="1"/>
          </p:cNvSpPr>
          <p:nvPr/>
        </p:nvSpPr>
        <p:spPr bwMode="auto">
          <a:xfrm>
            <a:off x="2035183" y="6335050"/>
            <a:ext cx="5687999" cy="432000"/>
          </a:xfrm>
          <a:prstGeom prst="flowChartAlternateProcess">
            <a:avLst/>
          </a:prstGeom>
          <a:solidFill>
            <a:srgbClr val="FFFFFF"/>
          </a:solidFill>
          <a:ln w="38100">
            <a:solidFill>
              <a:srgbClr val="0066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None/>
            </a:pPr>
            <a:r>
              <a:rPr lang="en-US" altLang="zh-TW" sz="2000" b="1" dirty="0">
                <a:latin typeface="標楷體" panose="03000509000000000000" pitchFamily="65" charset="-120"/>
              </a:rPr>
              <a:t>IEP/IGP</a:t>
            </a:r>
            <a:r>
              <a:rPr lang="zh-TW" altLang="en-US" sz="2000" b="1" dirty="0">
                <a:latin typeface="標楷體" panose="03000509000000000000" pitchFamily="65" charset="-120"/>
              </a:rPr>
              <a:t>檢討</a:t>
            </a:r>
            <a:endParaRPr lang="zh-TW" altLang="en-US" sz="2000" dirty="0"/>
          </a:p>
        </p:txBody>
      </p:sp>
      <p:sp>
        <p:nvSpPr>
          <p:cNvPr id="56" name="Line 39">
            <a:extLst>
              <a:ext uri="{FF2B5EF4-FFF2-40B4-BE49-F238E27FC236}">
                <a16:creationId xmlns:a16="http://schemas.microsoft.com/office/drawing/2014/main" xmlns="" id="{8020ABC1-AFCC-4A76-953F-F255C1D31787}"/>
              </a:ext>
            </a:extLst>
          </p:cNvPr>
          <p:cNvSpPr>
            <a:spLocks noChangeShapeType="1"/>
          </p:cNvSpPr>
          <p:nvPr/>
        </p:nvSpPr>
        <p:spPr bwMode="auto">
          <a:xfrm>
            <a:off x="4884656" y="6074337"/>
            <a:ext cx="0" cy="25200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sz="2800"/>
          </a:p>
        </p:txBody>
      </p:sp>
    </p:spTree>
    <p:extLst>
      <p:ext uri="{BB962C8B-B14F-4D97-AF65-F5344CB8AC3E}">
        <p14:creationId xmlns:p14="http://schemas.microsoft.com/office/powerpoint/2010/main" val="507163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83304" y="0"/>
            <a:ext cx="1460696" cy="1868153"/>
          </a:xfrm>
          <a:prstGeom prst="rect">
            <a:avLst/>
          </a:prstGeom>
          <a:noFill/>
          <a:ln w="9525">
            <a:noFill/>
            <a:miter lim="800000"/>
            <a:headEnd/>
            <a:tailEnd/>
          </a:ln>
        </p:spPr>
      </p:pic>
      <p:sp>
        <p:nvSpPr>
          <p:cNvPr id="6" name="圓角矩形 5"/>
          <p:cNvSpPr/>
          <p:nvPr/>
        </p:nvSpPr>
        <p:spPr>
          <a:xfrm>
            <a:off x="376043" y="1642425"/>
            <a:ext cx="8452997" cy="5215575"/>
          </a:xfrm>
          <a:prstGeom prst="roundRect">
            <a:avLst>
              <a:gd name="adj" fmla="val 9912"/>
            </a:avLst>
          </a:prstGeom>
          <a:solidFill>
            <a:srgbClr val="FADC90"/>
          </a:solidFill>
          <a:ln>
            <a:no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橢圓 7"/>
          <p:cNvSpPr/>
          <p:nvPr/>
        </p:nvSpPr>
        <p:spPr>
          <a:xfrm rot="19034654">
            <a:off x="4510174" y="1584715"/>
            <a:ext cx="468000" cy="576000"/>
          </a:xfrm>
          <a:prstGeom prst="ellipse">
            <a:avLst/>
          </a:prstGeom>
          <a:solidFill>
            <a:schemeClr val="tx1">
              <a:lumMod val="65000"/>
              <a:lumOff val="35000"/>
            </a:schemeClr>
          </a:solidFill>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9" name="Picture 6" descr="C:\Users\USER\AppData\Local\Microsoft\Windows\INetCache\IE\R4O0BJW1\drawing-pin-151658_640[1].png"/>
          <p:cNvPicPr>
            <a:picLocks noChangeAspect="1" noChangeArrowheads="1"/>
          </p:cNvPicPr>
          <p:nvPr/>
        </p:nvPicPr>
        <p:blipFill>
          <a:blip r:embed="rId4"/>
          <a:srcRect/>
          <a:stretch>
            <a:fillRect/>
          </a:stretch>
        </p:blipFill>
        <p:spPr bwMode="auto">
          <a:xfrm>
            <a:off x="4727546" y="843981"/>
            <a:ext cx="1048414" cy="1028634"/>
          </a:xfrm>
          <a:prstGeom prst="rect">
            <a:avLst/>
          </a:prstGeom>
          <a:noFill/>
        </p:spPr>
      </p:pic>
      <p:sp>
        <p:nvSpPr>
          <p:cNvPr id="2" name="標題 1"/>
          <p:cNvSpPr>
            <a:spLocks noGrp="1"/>
          </p:cNvSpPr>
          <p:nvPr>
            <p:ph type="title"/>
          </p:nvPr>
        </p:nvSpPr>
        <p:spPr/>
        <p:txBody>
          <a:bodyPr/>
          <a:lstStyle/>
          <a:p>
            <a:r>
              <a:rPr lang="zh-TW" altLang="en-US" dirty="0"/>
              <a:t>小結</a:t>
            </a:r>
          </a:p>
        </p:txBody>
      </p:sp>
      <p:sp>
        <p:nvSpPr>
          <p:cNvPr id="3" name="內容版面配置區 2"/>
          <p:cNvSpPr>
            <a:spLocks noGrp="1"/>
          </p:cNvSpPr>
          <p:nvPr>
            <p:ph idx="1"/>
          </p:nvPr>
        </p:nvSpPr>
        <p:spPr>
          <a:xfrm>
            <a:off x="521306" y="2190290"/>
            <a:ext cx="8229600" cy="4454350"/>
          </a:xfrm>
        </p:spPr>
        <p:txBody>
          <a:bodyPr>
            <a:normAutofit fontScale="77500" lnSpcReduction="20000"/>
          </a:bodyPr>
          <a:lstStyle/>
          <a:p>
            <a:r>
              <a:rPr lang="zh-TW" altLang="en-US" dirty="0">
                <a:solidFill>
                  <a:schemeClr val="tx1"/>
                </a:solidFill>
              </a:rPr>
              <a:t>不是依學生的障礙程度或資優，是依學生在特定</a:t>
            </a:r>
            <a:r>
              <a:rPr lang="zh-TW" altLang="en-US" dirty="0">
                <a:solidFill>
                  <a:srgbClr val="FF0000"/>
                </a:solidFill>
              </a:rPr>
              <a:t>領域</a:t>
            </a:r>
            <a:r>
              <a:rPr lang="en-US" altLang="zh-TW" dirty="0">
                <a:solidFill>
                  <a:srgbClr val="FF0000"/>
                </a:solidFill>
              </a:rPr>
              <a:t>/</a:t>
            </a:r>
            <a:r>
              <a:rPr lang="zh-TW" altLang="en-US" dirty="0">
                <a:solidFill>
                  <a:srgbClr val="FF0000"/>
                </a:solidFill>
              </a:rPr>
              <a:t>科目</a:t>
            </a:r>
            <a:r>
              <a:rPr lang="zh-TW" altLang="en-US" dirty="0">
                <a:solidFill>
                  <a:schemeClr val="tx1"/>
                </a:solidFill>
              </a:rPr>
              <a:t>的學習表現</a:t>
            </a:r>
            <a:endParaRPr lang="en-US" altLang="zh-TW" dirty="0">
              <a:solidFill>
                <a:schemeClr val="tx1"/>
              </a:solidFill>
            </a:endParaRPr>
          </a:p>
          <a:p>
            <a:r>
              <a:rPr lang="zh-TW" altLang="en-US" dirty="0">
                <a:solidFill>
                  <a:schemeClr val="tx1"/>
                </a:solidFill>
              </a:rPr>
              <a:t>要分析學生在學習內容、學習歷程、學習環境和學習評量調整的需求</a:t>
            </a:r>
            <a:endParaRPr lang="en-US" altLang="zh-TW" dirty="0">
              <a:solidFill>
                <a:schemeClr val="tx1"/>
              </a:solidFill>
            </a:endParaRPr>
          </a:p>
          <a:p>
            <a:r>
              <a:rPr lang="zh-TW" altLang="en-US" dirty="0">
                <a:solidFill>
                  <a:schemeClr val="tx1"/>
                </a:solidFill>
              </a:rPr>
              <a:t>學習內容的調整是指</a:t>
            </a:r>
            <a:r>
              <a:rPr lang="zh-TW" altLang="en-US" dirty="0">
                <a:solidFill>
                  <a:srgbClr val="FF0000"/>
                </a:solidFill>
              </a:rPr>
              <a:t>領綱的學習重點</a:t>
            </a:r>
            <a:r>
              <a:rPr lang="zh-TW" altLang="en-US" dirty="0">
                <a:solidFill>
                  <a:schemeClr val="tx1"/>
                </a:solidFill>
              </a:rPr>
              <a:t>，而非教學設計中的教學或學習內容</a:t>
            </a:r>
            <a:endParaRPr lang="en-US" altLang="zh-TW" dirty="0">
              <a:solidFill>
                <a:schemeClr val="tx1"/>
              </a:solidFill>
            </a:endParaRPr>
          </a:p>
          <a:p>
            <a:r>
              <a:rPr lang="zh-TW" altLang="en-US" dirty="0">
                <a:solidFill>
                  <a:schemeClr val="tx1"/>
                </a:solidFill>
              </a:rPr>
              <a:t>特定領域</a:t>
            </a:r>
            <a:r>
              <a:rPr lang="en-US" altLang="zh-TW" dirty="0">
                <a:solidFill>
                  <a:schemeClr val="tx1"/>
                </a:solidFill>
              </a:rPr>
              <a:t>/</a:t>
            </a:r>
            <a:r>
              <a:rPr lang="zh-TW" altLang="en-US" dirty="0">
                <a:solidFill>
                  <a:schemeClr val="tx1"/>
                </a:solidFill>
              </a:rPr>
              <a:t>科目學習功能之缺損程度雖分成輕微和嚴重，但每位學生程度可能都不一樣，領域課程調整手冊之學習重點調整建議只供參考，而非選擇學習重點之依據。</a:t>
            </a:r>
            <a:endParaRPr lang="en-US" altLang="zh-TW" dirty="0">
              <a:solidFill>
                <a:schemeClr val="tx1"/>
              </a:solidFill>
            </a:endParaRPr>
          </a:p>
          <a:p>
            <a:r>
              <a:rPr lang="zh-TW" altLang="en-US" dirty="0">
                <a:solidFill>
                  <a:schemeClr val="tx1"/>
                </a:solidFill>
              </a:rPr>
              <a:t>調整部定及校訂課程（包含學習節數</a:t>
            </a:r>
            <a:r>
              <a:rPr lang="en-US" altLang="zh-TW" dirty="0">
                <a:solidFill>
                  <a:schemeClr val="tx1"/>
                </a:solidFill>
              </a:rPr>
              <a:t>/</a:t>
            </a:r>
            <a:r>
              <a:rPr lang="zh-TW" altLang="en-US" dirty="0">
                <a:solidFill>
                  <a:schemeClr val="tx1"/>
                </a:solidFill>
              </a:rPr>
              <a:t>學分數配置比例與學習內容）</a:t>
            </a:r>
            <a:endParaRPr lang="en-US" altLang="zh-TW" dirty="0">
              <a:solidFill>
                <a:schemeClr val="tx1"/>
              </a:solidFill>
            </a:endParaRPr>
          </a:p>
          <a:p>
            <a:r>
              <a:rPr lang="en-US" altLang="zh-TW" dirty="0">
                <a:solidFill>
                  <a:schemeClr val="tx1"/>
                </a:solidFill>
              </a:rPr>
              <a:t>IEP</a:t>
            </a:r>
            <a:r>
              <a:rPr lang="zh-TW" altLang="en-US" dirty="0">
                <a:solidFill>
                  <a:schemeClr val="tx1"/>
                </a:solidFill>
              </a:rPr>
              <a:t>中的教育目標是經一學年或一學期特殊教育後要學會的重要目標，不等於學習的課程內容</a:t>
            </a:r>
            <a:endParaRPr lang="en-US" altLang="zh-TW" dirty="0">
              <a:solidFill>
                <a:schemeClr val="tx1"/>
              </a:solidFill>
            </a:endParaRPr>
          </a:p>
          <a:p>
            <a:endParaRPr lang="en-US" altLang="zh-TW" dirty="0">
              <a:solidFill>
                <a:schemeClr val="tx1"/>
              </a:solidFill>
            </a:endParaRPr>
          </a:p>
          <a:p>
            <a:endParaRPr lang="zh-TW" altLang="en-US" dirty="0">
              <a:solidFill>
                <a:schemeClr val="tx1"/>
              </a:solidFill>
            </a:endParaRPr>
          </a:p>
          <a:p>
            <a:endParaRPr lang="zh-TW" altLang="en-US" dirty="0">
              <a:solidFill>
                <a:schemeClr val="tx1"/>
              </a:solidFill>
            </a:endParaRPr>
          </a:p>
        </p:txBody>
      </p:sp>
      <p:sp>
        <p:nvSpPr>
          <p:cNvPr id="7" name="內容版面配置區 2"/>
          <p:cNvSpPr txBox="1">
            <a:spLocks/>
          </p:cNvSpPr>
          <p:nvPr/>
        </p:nvSpPr>
        <p:spPr>
          <a:xfrm>
            <a:off x="322678" y="2390775"/>
            <a:ext cx="8552082" cy="3738898"/>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zh-TW" altLang="en-US" sz="3200" b="1" i="0" u="none" strike="noStrike" kern="1200" cap="none" spc="0" normalizeH="0" baseline="0" noProof="0" dirty="0">
              <a:ln>
                <a:noFill/>
              </a:ln>
              <a:solidFill>
                <a:srgbClr val="30B1B3"/>
              </a:solidFill>
              <a:effectLst/>
              <a:uLnTx/>
              <a:uFillTx/>
              <a:latin typeface="+mn-lt"/>
              <a:ea typeface="微軟正黑體"/>
              <a:cs typeface="+mn-cs"/>
            </a:endParaRPr>
          </a:p>
        </p:txBody>
      </p:sp>
    </p:spTree>
    <p:extLst>
      <p:ext uri="{BB962C8B-B14F-4D97-AF65-F5344CB8AC3E}">
        <p14:creationId xmlns:p14="http://schemas.microsoft.com/office/powerpoint/2010/main" val="391432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49681"/>
            <a:ext cx="8229600" cy="5608320"/>
          </a:xfrm>
        </p:spPr>
        <p:txBody>
          <a:bodyPr>
            <a:normAutofit/>
          </a:bodyPr>
          <a:lstStyle/>
          <a:p>
            <a:r>
              <a:rPr lang="zh-TW" altLang="en-US" dirty="0"/>
              <a:t>班級層次</a:t>
            </a:r>
            <a:endParaRPr lang="en-US" altLang="zh-TW" dirty="0">
              <a:latin typeface="標楷體" pitchFamily="65" charset="-120"/>
              <a:ea typeface="標楷體" pitchFamily="65" charset="-120"/>
            </a:endParaRPr>
          </a:p>
          <a:p>
            <a:pPr lvl="1"/>
            <a:endParaRPr lang="en-US" altLang="zh-TW" dirty="0"/>
          </a:p>
          <a:p>
            <a:pPr lvl="1"/>
            <a:endParaRPr lang="en-US" altLang="zh-TW" dirty="0"/>
          </a:p>
          <a:p>
            <a:pPr lvl="1"/>
            <a:endParaRPr lang="zh-TW" altLang="en-US" dirty="0"/>
          </a:p>
        </p:txBody>
      </p:sp>
      <p:sp>
        <p:nvSpPr>
          <p:cNvPr id="4" name="爆炸 1 3"/>
          <p:cNvSpPr/>
          <p:nvPr/>
        </p:nvSpPr>
        <p:spPr>
          <a:xfrm>
            <a:off x="5021226" y="2080807"/>
            <a:ext cx="2929270" cy="231398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t>鬆綁</a:t>
            </a:r>
          </a:p>
        </p:txBody>
      </p:sp>
      <p:sp>
        <p:nvSpPr>
          <p:cNvPr id="6" name="矩形 5">
            <a:extLst>
              <a:ext uri="{FF2B5EF4-FFF2-40B4-BE49-F238E27FC236}">
                <a16:creationId xmlns:a16="http://schemas.microsoft.com/office/drawing/2014/main" xmlns=""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7" name="矩形 6"/>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1046151" y="1826851"/>
            <a:ext cx="2977209" cy="612000"/>
            <a:chOff x="0" y="127000"/>
            <a:chExt cx="1904999" cy="1143000"/>
          </a:xfrm>
        </p:grpSpPr>
        <p:sp>
          <p:nvSpPr>
            <p:cNvPr id="28" name="矩形 27"/>
            <p:cNvSpPr/>
            <p:nvPr/>
          </p:nvSpPr>
          <p:spPr>
            <a:xfrm>
              <a:off x="0" y="127000"/>
              <a:ext cx="1904999" cy="114300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矩形 28"/>
            <p:cNvSpPr/>
            <p:nvPr/>
          </p:nvSpPr>
          <p:spPr>
            <a:xfrm>
              <a:off x="0" y="1270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itchFamily="65" charset="-120"/>
                  <a:ea typeface="標楷體" pitchFamily="65" charset="-120"/>
                </a:rPr>
                <a:t>課程模式</a:t>
              </a:r>
              <a:r>
                <a:rPr lang="zh-TW" altLang="en-US" sz="3000" kern="1200">
                  <a:latin typeface="標楷體" pitchFamily="65" charset="-120"/>
                  <a:ea typeface="標楷體" pitchFamily="65" charset="-120"/>
                </a:rPr>
                <a:t>的選擇</a:t>
              </a:r>
              <a:endParaRPr lang="zh-TW" altLang="en-US" sz="3000" kern="1200"/>
            </a:p>
          </p:txBody>
        </p:sp>
      </p:grpSp>
      <p:grpSp>
        <p:nvGrpSpPr>
          <p:cNvPr id="10" name="群組 9"/>
          <p:cNvGrpSpPr/>
          <p:nvPr/>
        </p:nvGrpSpPr>
        <p:grpSpPr>
          <a:xfrm>
            <a:off x="1038531" y="2527891"/>
            <a:ext cx="2977209" cy="612000"/>
            <a:chOff x="2095500" y="127000"/>
            <a:chExt cx="1904999" cy="1143000"/>
          </a:xfrm>
        </p:grpSpPr>
        <p:sp>
          <p:nvSpPr>
            <p:cNvPr id="26" name="矩形 25"/>
            <p:cNvSpPr/>
            <p:nvPr/>
          </p:nvSpPr>
          <p:spPr>
            <a:xfrm>
              <a:off x="2095500" y="127000"/>
              <a:ext cx="1904999" cy="1143000"/>
            </a:xfrm>
            <a:prstGeom prst="rect">
              <a:avLst/>
            </a:prstGeom>
          </p:spPr>
          <p:style>
            <a:lnRef idx="2">
              <a:schemeClr val="lt1">
                <a:hueOff val="0"/>
                <a:satOff val="0"/>
                <a:lumOff val="0"/>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sp>
        <p:sp>
          <p:nvSpPr>
            <p:cNvPr id="27" name="矩形 26"/>
            <p:cNvSpPr/>
            <p:nvPr/>
          </p:nvSpPr>
          <p:spPr>
            <a:xfrm>
              <a:off x="2095500" y="1270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教學材料</a:t>
              </a:r>
              <a:r>
                <a:rPr lang="en-US" altLang="zh-TW" sz="3000" kern="1200">
                  <a:latin typeface="標楷體" pitchFamily="65" charset="-120"/>
                  <a:ea typeface="標楷體" pitchFamily="65" charset="-120"/>
                </a:rPr>
                <a:t>/</a:t>
              </a:r>
              <a:r>
                <a:rPr lang="zh-TW" altLang="en-US" sz="3000" kern="1200">
                  <a:latin typeface="標楷體" pitchFamily="65" charset="-120"/>
                  <a:ea typeface="標楷體" pitchFamily="65" charset="-120"/>
                </a:rPr>
                <a:t>格式</a:t>
              </a:r>
              <a:endParaRPr lang="en-US" altLang="zh-TW" sz="3000" kern="1200" dirty="0">
                <a:latin typeface="標楷體" pitchFamily="65" charset="-120"/>
                <a:ea typeface="標楷體" pitchFamily="65" charset="-120"/>
              </a:endParaRPr>
            </a:p>
          </p:txBody>
        </p:sp>
      </p:grpSp>
      <p:grpSp>
        <p:nvGrpSpPr>
          <p:cNvPr id="11" name="群組 10"/>
          <p:cNvGrpSpPr/>
          <p:nvPr/>
        </p:nvGrpSpPr>
        <p:grpSpPr>
          <a:xfrm>
            <a:off x="1030911" y="3213691"/>
            <a:ext cx="2977209" cy="612000"/>
            <a:chOff x="4191000" y="127000"/>
            <a:chExt cx="1904999" cy="1143000"/>
          </a:xfrm>
        </p:grpSpPr>
        <p:sp>
          <p:nvSpPr>
            <p:cNvPr id="24" name="矩形 23"/>
            <p:cNvSpPr/>
            <p:nvPr/>
          </p:nvSpPr>
          <p:spPr>
            <a:xfrm>
              <a:off x="4191000" y="127000"/>
              <a:ext cx="1904999" cy="1143000"/>
            </a:xfrm>
            <a:prstGeom prst="rect">
              <a:avLst/>
            </a:pr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25" name="矩形 24"/>
            <p:cNvSpPr/>
            <p:nvPr/>
          </p:nvSpPr>
          <p:spPr>
            <a:xfrm>
              <a:off x="4191000" y="1270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教學活動安排</a:t>
              </a:r>
              <a:endParaRPr lang="en-US" altLang="zh-TW" sz="3000" kern="1200" dirty="0">
                <a:latin typeface="標楷體" pitchFamily="65" charset="-120"/>
                <a:ea typeface="標楷體" pitchFamily="65" charset="-120"/>
              </a:endParaRPr>
            </a:p>
          </p:txBody>
        </p:sp>
      </p:grpSp>
      <p:grpSp>
        <p:nvGrpSpPr>
          <p:cNvPr id="12" name="群組 11"/>
          <p:cNvGrpSpPr/>
          <p:nvPr/>
        </p:nvGrpSpPr>
        <p:grpSpPr>
          <a:xfrm>
            <a:off x="1030911" y="3891871"/>
            <a:ext cx="2977209" cy="612000"/>
            <a:chOff x="0" y="1460500"/>
            <a:chExt cx="1904999" cy="1143000"/>
          </a:xfrm>
        </p:grpSpPr>
        <p:sp>
          <p:nvSpPr>
            <p:cNvPr id="22" name="矩形 21"/>
            <p:cNvSpPr/>
            <p:nvPr/>
          </p:nvSpPr>
          <p:spPr>
            <a:xfrm>
              <a:off x="0" y="1460500"/>
              <a:ext cx="1904999" cy="1143000"/>
            </a:xfrm>
            <a:prstGeom prst="rect">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23" name="矩形 22"/>
            <p:cNvSpPr/>
            <p:nvPr/>
          </p:nvSpPr>
          <p:spPr>
            <a:xfrm>
              <a:off x="0" y="14605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教學環境</a:t>
              </a:r>
              <a:r>
                <a:rPr lang="en-US" altLang="zh-TW" sz="3000" kern="1200">
                  <a:latin typeface="標楷體" pitchFamily="65" charset="-120"/>
                  <a:ea typeface="標楷體" pitchFamily="65" charset="-120"/>
                </a:rPr>
                <a:t>/</a:t>
              </a:r>
              <a:r>
                <a:rPr lang="zh-TW" altLang="en-US" sz="3000" kern="1200">
                  <a:latin typeface="標楷體" pitchFamily="65" charset="-120"/>
                  <a:ea typeface="標楷體" pitchFamily="65" charset="-120"/>
                </a:rPr>
                <a:t>情境</a:t>
              </a:r>
              <a:endParaRPr lang="en-US" altLang="zh-TW" sz="3000" kern="1200" dirty="0">
                <a:latin typeface="標楷體" pitchFamily="65" charset="-120"/>
                <a:ea typeface="標楷體" pitchFamily="65" charset="-120"/>
              </a:endParaRPr>
            </a:p>
          </p:txBody>
        </p:sp>
      </p:grpSp>
      <p:grpSp>
        <p:nvGrpSpPr>
          <p:cNvPr id="13" name="群組 12"/>
          <p:cNvGrpSpPr/>
          <p:nvPr/>
        </p:nvGrpSpPr>
        <p:grpSpPr>
          <a:xfrm>
            <a:off x="1038531" y="4577671"/>
            <a:ext cx="2977209" cy="612000"/>
            <a:chOff x="2095500" y="1460500"/>
            <a:chExt cx="1904999" cy="1143000"/>
          </a:xfrm>
        </p:grpSpPr>
        <p:sp>
          <p:nvSpPr>
            <p:cNvPr id="20" name="矩形 19"/>
            <p:cNvSpPr/>
            <p:nvPr/>
          </p:nvSpPr>
          <p:spPr>
            <a:xfrm>
              <a:off x="2095500" y="1460500"/>
              <a:ext cx="1904999" cy="1143000"/>
            </a:xfrm>
            <a:prstGeom prst="rect">
              <a:avLst/>
            </a:pr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21" name="矩形 20"/>
            <p:cNvSpPr/>
            <p:nvPr/>
          </p:nvSpPr>
          <p:spPr>
            <a:xfrm>
              <a:off x="2095500" y="14605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a:latin typeface="標楷體" pitchFamily="65" charset="-120"/>
                  <a:ea typeface="標楷體" pitchFamily="65" charset="-120"/>
                </a:rPr>
                <a:t>教學策略</a:t>
              </a:r>
              <a:endParaRPr lang="en-US" altLang="zh-TW" sz="3000" kern="1200" dirty="0">
                <a:latin typeface="標楷體" pitchFamily="65" charset="-120"/>
                <a:ea typeface="標楷體" pitchFamily="65" charset="-120"/>
              </a:endParaRPr>
            </a:p>
          </p:txBody>
        </p:sp>
      </p:grpSp>
      <p:grpSp>
        <p:nvGrpSpPr>
          <p:cNvPr id="14" name="群組 13"/>
          <p:cNvGrpSpPr/>
          <p:nvPr/>
        </p:nvGrpSpPr>
        <p:grpSpPr>
          <a:xfrm>
            <a:off x="1030911" y="5293951"/>
            <a:ext cx="2977209" cy="612000"/>
            <a:chOff x="4191000" y="1460500"/>
            <a:chExt cx="1904999" cy="1143000"/>
          </a:xfrm>
        </p:grpSpPr>
        <p:sp>
          <p:nvSpPr>
            <p:cNvPr id="18" name="矩形 17"/>
            <p:cNvSpPr/>
            <p:nvPr/>
          </p:nvSpPr>
          <p:spPr>
            <a:xfrm>
              <a:off x="4191000" y="1460500"/>
              <a:ext cx="1904999" cy="1143000"/>
            </a:xfrm>
            <a:prstGeom prst="rect">
              <a:avLst/>
            </a:prstGeom>
          </p:spPr>
          <p:style>
            <a:lnRef idx="2">
              <a:schemeClr val="lt1">
                <a:hueOff val="0"/>
                <a:satOff val="0"/>
                <a:lumOff val="0"/>
                <a:alphaOff val="0"/>
              </a:schemeClr>
            </a:lnRef>
            <a:fillRef idx="1">
              <a:schemeClr val="accent2">
                <a:hueOff val="3901266"/>
                <a:satOff val="-4866"/>
                <a:lumOff val="1144"/>
                <a:alphaOff val="0"/>
              </a:schemeClr>
            </a:fillRef>
            <a:effectRef idx="0">
              <a:schemeClr val="accent2">
                <a:hueOff val="3901266"/>
                <a:satOff val="-4866"/>
                <a:lumOff val="1144"/>
                <a:alphaOff val="0"/>
              </a:schemeClr>
            </a:effectRef>
            <a:fontRef idx="minor">
              <a:schemeClr val="lt1"/>
            </a:fontRef>
          </p:style>
        </p:sp>
        <p:sp>
          <p:nvSpPr>
            <p:cNvPr id="19" name="矩形 18"/>
            <p:cNvSpPr/>
            <p:nvPr/>
          </p:nvSpPr>
          <p:spPr>
            <a:xfrm>
              <a:off x="4191000" y="1460500"/>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itchFamily="65" charset="-120"/>
                  <a:ea typeface="標楷體" pitchFamily="65" charset="-120"/>
                </a:rPr>
                <a:t>輔具</a:t>
              </a:r>
              <a:endParaRPr lang="en-US" altLang="zh-TW" sz="3000" kern="1200" dirty="0">
                <a:latin typeface="標楷體" pitchFamily="65" charset="-120"/>
                <a:ea typeface="標楷體" pitchFamily="65" charset="-120"/>
              </a:endParaRPr>
            </a:p>
          </p:txBody>
        </p:sp>
      </p:grpSp>
      <p:grpSp>
        <p:nvGrpSpPr>
          <p:cNvPr id="15" name="群組 14"/>
          <p:cNvGrpSpPr/>
          <p:nvPr/>
        </p:nvGrpSpPr>
        <p:grpSpPr>
          <a:xfrm>
            <a:off x="1023291" y="5972130"/>
            <a:ext cx="2977209" cy="612000"/>
            <a:chOff x="2095500" y="2793999"/>
            <a:chExt cx="1904999" cy="1143000"/>
          </a:xfrm>
        </p:grpSpPr>
        <p:sp>
          <p:nvSpPr>
            <p:cNvPr id="16" name="矩形 15"/>
            <p:cNvSpPr/>
            <p:nvPr/>
          </p:nvSpPr>
          <p:spPr>
            <a:xfrm>
              <a:off x="2095500" y="2793999"/>
              <a:ext cx="1904999" cy="1143000"/>
            </a:xfrm>
            <a:prstGeom prst="rect">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7" name="矩形 16"/>
            <p:cNvSpPr/>
            <p:nvPr/>
          </p:nvSpPr>
          <p:spPr>
            <a:xfrm>
              <a:off x="2095500" y="2793999"/>
              <a:ext cx="1904999" cy="1143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itchFamily="65" charset="-120"/>
                  <a:ea typeface="標楷體" pitchFamily="65" charset="-120"/>
                </a:rPr>
                <a:t>人力協助</a:t>
              </a:r>
              <a:endParaRPr lang="zh-TW" altLang="en-US" sz="3000" kern="1200" dirty="0"/>
            </a:p>
          </p:txBody>
        </p:sp>
      </p:grpSp>
    </p:spTree>
    <p:extLst>
      <p:ext uri="{BB962C8B-B14F-4D97-AF65-F5344CB8AC3E}">
        <p14:creationId xmlns:p14="http://schemas.microsoft.com/office/powerpoint/2010/main" val="61318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3540" y="2377440"/>
            <a:ext cx="8458200" cy="3784600"/>
          </a:xfrm>
        </p:spPr>
        <p:txBody>
          <a:bodyPr>
            <a:noAutofit/>
          </a:bodyPr>
          <a:lstStyle/>
          <a:p>
            <a:pPr>
              <a:lnSpc>
                <a:spcPct val="150000"/>
              </a:lnSpc>
            </a:pPr>
            <a:r>
              <a:rPr lang="zh-TW" altLang="en-US" dirty="0"/>
              <a:t>功能與目的：</a:t>
            </a:r>
            <a:endParaRPr lang="en-US" altLang="zh-TW" dirty="0"/>
          </a:p>
          <a:p>
            <a:pPr marL="914400" lvl="1" indent="-457200">
              <a:lnSpc>
                <a:spcPct val="150000"/>
              </a:lnSpc>
              <a:buFont typeface="+mj-lt"/>
              <a:buAutoNum type="arabicPeriod"/>
            </a:pPr>
            <a:r>
              <a:rPr lang="zh-TW" altLang="en-US" sz="3200" dirty="0" smtClean="0">
                <a:latin typeface="標楷體" pitchFamily="65" charset="-120"/>
                <a:ea typeface="標楷體" pitchFamily="65" charset="-120"/>
              </a:rPr>
              <a:t>僅供</a:t>
            </a:r>
            <a:r>
              <a:rPr lang="zh-TW" altLang="en-US" sz="3200" dirty="0">
                <a:latin typeface="標楷體" pitchFamily="65" charset="-120"/>
                <a:ea typeface="標楷體" pitchFamily="65" charset="-120"/>
              </a:rPr>
              <a:t>調整部定一般領域</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科目之學習重點的參考</a:t>
            </a:r>
            <a:endParaRPr lang="en-US" altLang="zh-TW" sz="3200" dirty="0">
              <a:latin typeface="標楷體" pitchFamily="65" charset="-120"/>
              <a:ea typeface="標楷體" pitchFamily="65" charset="-120"/>
            </a:endParaRPr>
          </a:p>
          <a:p>
            <a:pPr marL="914400" lvl="1" indent="-457200">
              <a:lnSpc>
                <a:spcPct val="150000"/>
              </a:lnSpc>
              <a:buFont typeface="+mj-lt"/>
              <a:buAutoNum type="arabicPeriod"/>
            </a:pPr>
            <a:r>
              <a:rPr lang="zh-TW" altLang="en-US" sz="3200" u="sng" dirty="0">
                <a:latin typeface="標楷體" pitchFamily="65" charset="-120"/>
                <a:ea typeface="標楷體" pitchFamily="65" charset="-120"/>
              </a:rPr>
              <a:t>提供個別化教育計畫與課程規劃示例</a:t>
            </a:r>
            <a:endParaRPr lang="en-US" altLang="zh-TW" sz="3200" u="sng" dirty="0">
              <a:latin typeface="標楷體" pitchFamily="65" charset="-120"/>
              <a:ea typeface="標楷體" pitchFamily="65" charset="-120"/>
            </a:endParaRPr>
          </a:p>
          <a:p>
            <a:pPr marL="914400" lvl="1" indent="-457200">
              <a:lnSpc>
                <a:spcPct val="150000"/>
              </a:lnSpc>
              <a:buFont typeface="+mj-lt"/>
              <a:buAutoNum type="arabicPeriod"/>
            </a:pPr>
            <a:r>
              <a:rPr lang="zh-TW" altLang="en-US" sz="3200" u="sng" dirty="0">
                <a:latin typeface="標楷體" pitchFamily="65" charset="-120"/>
                <a:ea typeface="標楷體" pitchFamily="65" charset="-120"/>
              </a:rPr>
              <a:t>提供課程調整教學示例</a:t>
            </a:r>
            <a:endParaRPr lang="en-US" altLang="zh-TW" sz="3200" u="sng" dirty="0">
              <a:latin typeface="標楷體" pitchFamily="65" charset="-120"/>
              <a:ea typeface="標楷體" pitchFamily="65" charset="-120"/>
            </a:endParaRPr>
          </a:p>
        </p:txBody>
      </p:sp>
      <p:sp>
        <p:nvSpPr>
          <p:cNvPr id="7" name="標題 1"/>
          <p:cNvSpPr>
            <a:spLocks noGrp="1"/>
          </p:cNvSpPr>
          <p:nvPr>
            <p:ph type="title"/>
          </p:nvPr>
        </p:nvSpPr>
        <p:spPr>
          <a:xfrm>
            <a:off x="10160" y="1017434"/>
            <a:ext cx="9133840" cy="862166"/>
          </a:xfrm>
        </p:spPr>
        <p:txBody>
          <a:bodyPr>
            <a:noAutofit/>
          </a:bodyPr>
          <a:lstStyle/>
          <a:p>
            <a:pPr algn="ctr"/>
            <a:r>
              <a:rPr lang="zh-TW" altLang="en-US" sz="3600" dirty="0">
                <a:solidFill>
                  <a:srgbClr val="FF0000"/>
                </a:solidFill>
              </a:rPr>
              <a:t>十二年國民基本教育課程綱要身心障礙學生</a:t>
            </a:r>
            <a:r>
              <a:rPr lang="en-US" altLang="zh-TW" sz="3600" dirty="0">
                <a:solidFill>
                  <a:srgbClr val="FF0000"/>
                </a:solidFill>
              </a:rPr>
              <a:t/>
            </a:r>
            <a:br>
              <a:rPr lang="en-US" altLang="zh-TW" sz="3600" dirty="0">
                <a:solidFill>
                  <a:srgbClr val="FF0000"/>
                </a:solidFill>
              </a:rPr>
            </a:br>
            <a:r>
              <a:rPr lang="zh-TW" altLang="en-US" sz="3600" dirty="0">
                <a:solidFill>
                  <a:srgbClr val="FF0000"/>
                </a:solidFill>
              </a:rPr>
              <a:t>領域課程調整應用手冊</a:t>
            </a:r>
          </a:p>
        </p:txBody>
      </p:sp>
      <p:sp>
        <p:nvSpPr>
          <p:cNvPr id="6" name="矩形 5">
            <a:extLst>
              <a:ext uri="{FF2B5EF4-FFF2-40B4-BE49-F238E27FC236}">
                <a16:creationId xmlns:a16="http://schemas.microsoft.com/office/drawing/2014/main" xmlns=""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8" name="矩形 7"/>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531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083533"/>
            <a:ext cx="8229600" cy="5469668"/>
          </a:xfrm>
        </p:spPr>
        <p:txBody>
          <a:bodyPr>
            <a:normAutofit lnSpcReduction="10000"/>
          </a:bodyPr>
          <a:lstStyle/>
          <a:p>
            <a:pPr marL="0" indent="0">
              <a:buNone/>
            </a:pPr>
            <a:r>
              <a:rPr lang="zh-TW" altLang="en-US" u="sng" dirty="0">
                <a:solidFill>
                  <a:schemeClr val="tx1"/>
                </a:solidFill>
              </a:rPr>
              <a:t>壹、使用說明</a:t>
            </a:r>
          </a:p>
          <a:p>
            <a:pPr marL="800100" lvl="2" indent="0">
              <a:buNone/>
            </a:pPr>
            <a:r>
              <a:rPr lang="zh-TW" altLang="en-US" sz="3200" b="1" dirty="0"/>
              <a:t>一、基本理念</a:t>
            </a:r>
          </a:p>
          <a:p>
            <a:pPr marL="800100" lvl="2" indent="0">
              <a:buNone/>
            </a:pPr>
            <a:r>
              <a:rPr lang="zh-TW" altLang="en-US" sz="3200" b="1" dirty="0"/>
              <a:t>二、適用對象：在特定領域／科目具有學習功能缺損之特殊教育學生</a:t>
            </a:r>
          </a:p>
          <a:p>
            <a:pPr marL="800100" lvl="2" indent="0">
              <a:buNone/>
            </a:pPr>
            <a:r>
              <a:rPr lang="zh-TW" altLang="en-US" sz="3200" b="1" dirty="0"/>
              <a:t>三、課程調整原則與作法</a:t>
            </a:r>
          </a:p>
          <a:p>
            <a:pPr marL="0" indent="0">
              <a:buNone/>
            </a:pPr>
            <a:r>
              <a:rPr lang="zh-TW" altLang="en-US" u="sng" dirty="0">
                <a:solidFill>
                  <a:schemeClr val="tx1"/>
                </a:solidFill>
              </a:rPr>
              <a:t>貳、領域</a:t>
            </a:r>
            <a:r>
              <a:rPr lang="en-US" altLang="zh-TW" u="sng" dirty="0">
                <a:solidFill>
                  <a:schemeClr val="tx1"/>
                </a:solidFill>
              </a:rPr>
              <a:t>/</a:t>
            </a:r>
            <a:r>
              <a:rPr lang="zh-TW" altLang="en-US" u="sng" dirty="0">
                <a:solidFill>
                  <a:schemeClr val="tx1"/>
                </a:solidFill>
              </a:rPr>
              <a:t>科目課程學習重點與調整建議</a:t>
            </a:r>
            <a:r>
              <a:rPr lang="zh-TW" altLang="en-US" dirty="0">
                <a:solidFill>
                  <a:schemeClr val="tx1"/>
                </a:solidFill>
              </a:rPr>
              <a:t>	</a:t>
            </a:r>
          </a:p>
          <a:p>
            <a:pPr marL="800100" lvl="2" indent="0">
              <a:buNone/>
            </a:pPr>
            <a:r>
              <a:rPr lang="zh-TW" altLang="en-US" sz="3200" b="1" dirty="0"/>
              <a:t>一、前言</a:t>
            </a:r>
          </a:p>
          <a:p>
            <a:pPr marL="800100" lvl="2" indent="0">
              <a:buNone/>
            </a:pPr>
            <a:r>
              <a:rPr lang="zh-TW" altLang="en-US" sz="3200" b="1" dirty="0"/>
              <a:t>二、學習重點調整建議</a:t>
            </a:r>
          </a:p>
          <a:p>
            <a:pPr marL="0" indent="0">
              <a:buNone/>
            </a:pPr>
            <a:r>
              <a:rPr lang="zh-TW" altLang="en-US" u="sng" dirty="0">
                <a:solidFill>
                  <a:schemeClr val="tx1"/>
                </a:solidFill>
              </a:rPr>
              <a:t>參、個別化教育計畫與課程結合之應用示例</a:t>
            </a:r>
          </a:p>
          <a:p>
            <a:pPr marL="0" indent="0">
              <a:buNone/>
            </a:pPr>
            <a:r>
              <a:rPr lang="zh-TW" altLang="en-US" u="sng" dirty="0">
                <a:solidFill>
                  <a:schemeClr val="tx1"/>
                </a:solidFill>
              </a:rPr>
              <a:t>肆、課程調整教學示例</a:t>
            </a:r>
          </a:p>
          <a:p>
            <a:pPr marL="0" indent="0">
              <a:buNone/>
            </a:pPr>
            <a:endParaRPr lang="zh-TW" altLang="en-US" dirty="0">
              <a:solidFill>
                <a:schemeClr val="tx1"/>
              </a:solidFill>
            </a:endParaRPr>
          </a:p>
        </p:txBody>
      </p:sp>
      <p:sp>
        <p:nvSpPr>
          <p:cNvPr id="3" name="標題 2"/>
          <p:cNvSpPr>
            <a:spLocks noGrp="1"/>
          </p:cNvSpPr>
          <p:nvPr>
            <p:ph type="title"/>
          </p:nvPr>
        </p:nvSpPr>
        <p:spPr/>
        <p:txBody>
          <a:bodyPr/>
          <a:lstStyle/>
          <a:p>
            <a:r>
              <a:rPr lang="zh-TW" altLang="en-US" sz="3200" dirty="0"/>
              <a:t>身心障礙學生領域課程調整應用手冊的架構</a:t>
            </a:r>
          </a:p>
        </p:txBody>
      </p:sp>
    </p:spTree>
    <p:extLst>
      <p:ext uri="{BB962C8B-B14F-4D97-AF65-F5344CB8AC3E}">
        <p14:creationId xmlns:p14="http://schemas.microsoft.com/office/powerpoint/2010/main" val="1257821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60" y="1017434"/>
            <a:ext cx="9133840" cy="862166"/>
          </a:xfrm>
        </p:spPr>
        <p:txBody>
          <a:bodyPr>
            <a:normAutofit/>
          </a:bodyPr>
          <a:lstStyle/>
          <a:p>
            <a:pPr algn="ctr"/>
            <a:r>
              <a:rPr lang="zh-TW" altLang="en-US" sz="3600" dirty="0">
                <a:solidFill>
                  <a:srgbClr val="FF0000"/>
                </a:solidFill>
              </a:rPr>
              <a:t>領域課程調整應用手冊</a:t>
            </a:r>
          </a:p>
        </p:txBody>
      </p:sp>
      <p:sp>
        <p:nvSpPr>
          <p:cNvPr id="3" name="內容版面配置區 2"/>
          <p:cNvSpPr>
            <a:spLocks noGrp="1"/>
          </p:cNvSpPr>
          <p:nvPr>
            <p:ph idx="1"/>
          </p:nvPr>
        </p:nvSpPr>
        <p:spPr>
          <a:xfrm>
            <a:off x="10160" y="1684660"/>
            <a:ext cx="8981440" cy="4373880"/>
          </a:xfrm>
        </p:spPr>
        <p:txBody>
          <a:bodyPr>
            <a:noAutofit/>
          </a:bodyPr>
          <a:lstStyle/>
          <a:p>
            <a:r>
              <a:rPr lang="zh-TW" altLang="en-US" dirty="0"/>
              <a:t>應用</a:t>
            </a:r>
          </a:p>
        </p:txBody>
      </p:sp>
      <p:sp>
        <p:nvSpPr>
          <p:cNvPr id="4" name="矩形 3">
            <a:extLst>
              <a:ext uri="{FF2B5EF4-FFF2-40B4-BE49-F238E27FC236}">
                <a16:creationId xmlns:a16="http://schemas.microsoft.com/office/drawing/2014/main" xmlns=""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課程調整的實施</a:t>
            </a:r>
            <a:endParaRPr lang="zh-CN" altLang="en-US" sz="4000" b="1" dirty="0">
              <a:solidFill>
                <a:schemeClr val="bg1"/>
              </a:solidFill>
              <a:latin typeface="微軟正黑體"/>
              <a:ea typeface="微軟正黑體"/>
              <a:cs typeface="微軟正黑體"/>
            </a:endParaRPr>
          </a:p>
        </p:txBody>
      </p:sp>
      <p:sp>
        <p:nvSpPr>
          <p:cNvPr id="5" name="矩形 4"/>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9" name="群組 8">
            <a:extLst>
              <a:ext uri="{FF2B5EF4-FFF2-40B4-BE49-F238E27FC236}">
                <a16:creationId xmlns:a16="http://schemas.microsoft.com/office/drawing/2014/main" xmlns="" id="{CFCFA2B5-2428-4D11-A331-2F0A3F9EA8BD}"/>
              </a:ext>
            </a:extLst>
          </p:cNvPr>
          <p:cNvGrpSpPr/>
          <p:nvPr/>
        </p:nvGrpSpPr>
        <p:grpSpPr>
          <a:xfrm>
            <a:off x="776914" y="2502999"/>
            <a:ext cx="8170359" cy="720000"/>
            <a:chOff x="430362" y="215983"/>
            <a:chExt cx="8170359" cy="708007"/>
          </a:xfrm>
          <a:solidFill>
            <a:schemeClr val="bg1"/>
          </a:solidFill>
        </p:grpSpPr>
        <p:sp>
          <p:nvSpPr>
            <p:cNvPr id="10" name="矩形 9">
              <a:extLst>
                <a:ext uri="{FF2B5EF4-FFF2-40B4-BE49-F238E27FC236}">
                  <a16:creationId xmlns:a16="http://schemas.microsoft.com/office/drawing/2014/main" xmlns="" id="{52D849F2-9E35-4AC4-8F7F-7445044F740D}"/>
                </a:ext>
              </a:extLst>
            </p:cNvPr>
            <p:cNvSpPr/>
            <p:nvPr/>
          </p:nvSpPr>
          <p:spPr>
            <a:xfrm>
              <a:off x="430362" y="215983"/>
              <a:ext cx="8170359" cy="708007"/>
            </a:xfrm>
            <a:prstGeom prst="rect">
              <a:avLst/>
            </a:prstGeom>
            <a:grpFill/>
            <a:ln>
              <a:solidFill>
                <a:srgbClr val="92D050"/>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1" name="文字方塊 10">
              <a:extLst>
                <a:ext uri="{FF2B5EF4-FFF2-40B4-BE49-F238E27FC236}">
                  <a16:creationId xmlns:a16="http://schemas.microsoft.com/office/drawing/2014/main" xmlns="" id="{3BE770B1-C502-49AC-BB89-152935FF3689}"/>
                </a:ext>
              </a:extLst>
            </p:cNvPr>
            <p:cNvSpPr txBox="1"/>
            <p:nvPr/>
          </p:nvSpPr>
          <p:spPr>
            <a:xfrm>
              <a:off x="430362" y="215983"/>
              <a:ext cx="8170359" cy="708007"/>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Bef>
                  <a:spcPct val="0"/>
                </a:spcBef>
                <a:spcAft>
                  <a:spcPct val="35000"/>
                </a:spcAft>
              </a:pPr>
              <a:r>
                <a:rPr lang="zh-TW" altLang="en-US" sz="2400" dirty="0">
                  <a:solidFill>
                    <a:schemeClr val="tx1"/>
                  </a:solidFill>
                  <a:latin typeface="標楷體" pitchFamily="65" charset="-120"/>
                  <a:ea typeface="標楷體" pitchFamily="65" charset="-120"/>
                </a:rPr>
                <a:t>評估學生特質與需求，決定學生在該特定領域</a:t>
              </a:r>
              <a:r>
                <a:rPr lang="en-US" altLang="zh-TW" sz="2400" dirty="0">
                  <a:solidFill>
                    <a:schemeClr val="tx1"/>
                  </a:solidFill>
                  <a:latin typeface="標楷體" pitchFamily="65" charset="-120"/>
                  <a:ea typeface="標楷體" pitchFamily="65" charset="-120"/>
                </a:rPr>
                <a:t>/</a:t>
              </a:r>
              <a:r>
                <a:rPr lang="zh-TW" altLang="en-US" sz="2400" dirty="0">
                  <a:solidFill>
                    <a:schemeClr val="tx1"/>
                  </a:solidFill>
                  <a:latin typeface="標楷體" pitchFamily="65" charset="-120"/>
                  <a:ea typeface="標楷體" pitchFamily="65" charset="-120"/>
                </a:rPr>
                <a:t>科目的調整需求</a:t>
              </a:r>
              <a:endParaRPr lang="zh-TW" altLang="en-US" sz="2400" kern="1200" dirty="0">
                <a:solidFill>
                  <a:schemeClr val="tx1"/>
                </a:solidFill>
              </a:endParaRPr>
            </a:p>
          </p:txBody>
        </p:sp>
      </p:grpSp>
      <p:grpSp>
        <p:nvGrpSpPr>
          <p:cNvPr id="12" name="群組 11">
            <a:extLst>
              <a:ext uri="{FF2B5EF4-FFF2-40B4-BE49-F238E27FC236}">
                <a16:creationId xmlns:a16="http://schemas.microsoft.com/office/drawing/2014/main" xmlns="" id="{415C34AC-03A8-421D-8776-F34B365233FE}"/>
              </a:ext>
            </a:extLst>
          </p:cNvPr>
          <p:cNvGrpSpPr/>
          <p:nvPr/>
        </p:nvGrpSpPr>
        <p:grpSpPr>
          <a:xfrm>
            <a:off x="776913" y="3571339"/>
            <a:ext cx="8170359" cy="1080000"/>
            <a:chOff x="838928" y="1070963"/>
            <a:chExt cx="7761792" cy="708007"/>
          </a:xfrm>
          <a:solidFill>
            <a:schemeClr val="bg1"/>
          </a:solidFill>
        </p:grpSpPr>
        <p:sp>
          <p:nvSpPr>
            <p:cNvPr id="13" name="矩形 12">
              <a:extLst>
                <a:ext uri="{FF2B5EF4-FFF2-40B4-BE49-F238E27FC236}">
                  <a16:creationId xmlns:a16="http://schemas.microsoft.com/office/drawing/2014/main" xmlns="" id="{A2E3BB3E-AE08-4DA3-A86F-ACDBEF66AC92}"/>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14" name="文字方塊 13">
              <a:extLst>
                <a:ext uri="{FF2B5EF4-FFF2-40B4-BE49-F238E27FC236}">
                  <a16:creationId xmlns:a16="http://schemas.microsoft.com/office/drawing/2014/main" xmlns="" id="{73CCC0CC-9758-4776-933C-9140913A5FF9}"/>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1" indent="-457200"/>
              <a:r>
                <a:rPr lang="zh-TW" altLang="en-US" sz="2400" dirty="0">
                  <a:solidFill>
                    <a:schemeClr val="tx1"/>
                  </a:solidFill>
                  <a:latin typeface="標楷體" pitchFamily="65" charset="-120"/>
                  <a:ea typeface="標楷體" pitchFamily="65" charset="-120"/>
                </a:rPr>
                <a:t>課程調整規劃</a:t>
              </a:r>
              <a:endParaRPr lang="en-US" altLang="zh-TW" sz="2400" dirty="0">
                <a:solidFill>
                  <a:schemeClr val="tx1"/>
                </a:solidFill>
                <a:latin typeface="標楷體" pitchFamily="65" charset="-120"/>
                <a:ea typeface="標楷體" pitchFamily="65" charset="-120"/>
              </a:endParaRPr>
            </a:p>
            <a:p>
              <a:pPr marL="457200" lvl="2" indent="-457200">
                <a:buFont typeface="Wingdings" pitchFamily="2" charset="2"/>
                <a:buChar char="Ø"/>
              </a:pPr>
              <a:r>
                <a:rPr lang="zh-TW" altLang="en-US" sz="2200" dirty="0">
                  <a:solidFill>
                    <a:schemeClr val="tx1"/>
                  </a:solidFill>
                  <a:latin typeface="標楷體" pitchFamily="65" charset="-120"/>
                  <a:ea typeface="標楷體" pitchFamily="65" charset="-120"/>
                </a:rPr>
                <a:t>針對學習內容、歷程、環境與評量進行調整，學習內容調整（學習重點調整）放最後</a:t>
              </a:r>
              <a:endParaRPr lang="zh-TW" altLang="zh-TW" sz="2200" kern="1200" dirty="0">
                <a:solidFill>
                  <a:schemeClr val="tx1"/>
                </a:solidFill>
                <a:latin typeface="Times New Roman" panose="02020603050405020304" pitchFamily="18" charset="0"/>
              </a:endParaRPr>
            </a:p>
          </p:txBody>
        </p:sp>
      </p:grpSp>
      <p:grpSp>
        <p:nvGrpSpPr>
          <p:cNvPr id="15" name="群組 14">
            <a:extLst>
              <a:ext uri="{FF2B5EF4-FFF2-40B4-BE49-F238E27FC236}">
                <a16:creationId xmlns:a16="http://schemas.microsoft.com/office/drawing/2014/main" xmlns="" id="{7CA59E80-4005-4895-8A43-8D31D6B3F77B}"/>
              </a:ext>
            </a:extLst>
          </p:cNvPr>
          <p:cNvGrpSpPr/>
          <p:nvPr/>
        </p:nvGrpSpPr>
        <p:grpSpPr>
          <a:xfrm>
            <a:off x="776913" y="5005440"/>
            <a:ext cx="8170359" cy="720000"/>
            <a:chOff x="838928" y="1925944"/>
            <a:chExt cx="7761792" cy="708007"/>
          </a:xfrm>
          <a:solidFill>
            <a:schemeClr val="bg1"/>
          </a:solidFill>
        </p:grpSpPr>
        <p:sp>
          <p:nvSpPr>
            <p:cNvPr id="16" name="矩形 15">
              <a:extLst>
                <a:ext uri="{FF2B5EF4-FFF2-40B4-BE49-F238E27FC236}">
                  <a16:creationId xmlns:a16="http://schemas.microsoft.com/office/drawing/2014/main" xmlns="" id="{B41E3755-1367-4C05-990C-5A5539B2D3D4}"/>
                </a:ext>
              </a:extLst>
            </p:cNvPr>
            <p:cNvSpPr/>
            <p:nvPr/>
          </p:nvSpPr>
          <p:spPr>
            <a:xfrm>
              <a:off x="964325" y="1925944"/>
              <a:ext cx="7636395" cy="708007"/>
            </a:xfrm>
            <a:prstGeom prst="rect">
              <a:avLst/>
            </a:prstGeom>
            <a:grpFill/>
            <a:ln>
              <a:solidFill>
                <a:srgbClr val="FF7C80"/>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17" name="文字方塊 16">
              <a:extLst>
                <a:ext uri="{FF2B5EF4-FFF2-40B4-BE49-F238E27FC236}">
                  <a16:creationId xmlns:a16="http://schemas.microsoft.com/office/drawing/2014/main" xmlns="" id="{752536A0-112E-4C63-8042-96536C14876B}"/>
                </a:ext>
              </a:extLst>
            </p:cNvPr>
            <p:cNvSpPr txBox="1"/>
            <p:nvPr/>
          </p:nvSpPr>
          <p:spPr>
            <a:xfrm>
              <a:off x="838928" y="1925944"/>
              <a:ext cx="7761792" cy="708007"/>
            </a:xfrm>
            <a:prstGeom prst="rect">
              <a:avLst/>
            </a:prstGeom>
            <a:grpFill/>
            <a:ln>
              <a:solidFill>
                <a:srgbClr val="FF7C80"/>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Bef>
                  <a:spcPct val="0"/>
                </a:spcBef>
                <a:spcAft>
                  <a:spcPct val="35000"/>
                </a:spcAft>
              </a:pPr>
              <a:r>
                <a:rPr lang="zh-TW" altLang="en-US" sz="2400" dirty="0">
                  <a:solidFill>
                    <a:schemeClr val="tx1"/>
                  </a:solidFill>
                  <a:latin typeface="標楷體" pitchFamily="65" charset="-120"/>
                  <a:ea typeface="標楷體" pitchFamily="65" charset="-120"/>
                </a:rPr>
                <a:t>學生需求與學習重點調整建議不符時，宜根據學生之能力與需求，自行調整</a:t>
              </a:r>
              <a:endParaRPr lang="zh-TW" altLang="zh-TW" sz="2400" kern="1200" dirty="0">
                <a:solidFill>
                  <a:schemeClr val="tx1"/>
                </a:solidFill>
                <a:latin typeface="Times New Roman" panose="02020603050405020304" pitchFamily="18" charset="0"/>
                <a:ea typeface="標楷體" panose="03000509000000000000" pitchFamily="65" charset="-120"/>
              </a:endParaRPr>
            </a:p>
          </p:txBody>
        </p:sp>
      </p:grpSp>
      <p:grpSp>
        <p:nvGrpSpPr>
          <p:cNvPr id="18" name="群組 17">
            <a:extLst>
              <a:ext uri="{FF2B5EF4-FFF2-40B4-BE49-F238E27FC236}">
                <a16:creationId xmlns:a16="http://schemas.microsoft.com/office/drawing/2014/main" xmlns="" id="{98B590B9-DC6F-41F4-91C4-373B9DDC4688}"/>
              </a:ext>
            </a:extLst>
          </p:cNvPr>
          <p:cNvGrpSpPr/>
          <p:nvPr/>
        </p:nvGrpSpPr>
        <p:grpSpPr>
          <a:xfrm>
            <a:off x="776913" y="6058540"/>
            <a:ext cx="8170359" cy="720000"/>
            <a:chOff x="838928" y="2780924"/>
            <a:chExt cx="7761792" cy="708007"/>
          </a:xfrm>
          <a:solidFill>
            <a:schemeClr val="bg1"/>
          </a:solidFill>
        </p:grpSpPr>
        <p:sp>
          <p:nvSpPr>
            <p:cNvPr id="19" name="矩形 18">
              <a:extLst>
                <a:ext uri="{FF2B5EF4-FFF2-40B4-BE49-F238E27FC236}">
                  <a16:creationId xmlns:a16="http://schemas.microsoft.com/office/drawing/2014/main" xmlns="" id="{9AA38969-6A95-48C2-8DE2-A443928F0FC6}"/>
                </a:ext>
              </a:extLst>
            </p:cNvPr>
            <p:cNvSpPr/>
            <p:nvPr/>
          </p:nvSpPr>
          <p:spPr>
            <a:xfrm>
              <a:off x="838928" y="2780924"/>
              <a:ext cx="7761792" cy="708007"/>
            </a:xfrm>
            <a:prstGeom prst="rect">
              <a:avLst/>
            </a:prstGeom>
            <a:grpFill/>
            <a:ln>
              <a:solidFill>
                <a:schemeClr val="accent6">
                  <a:lumMod val="75000"/>
                </a:schemeClr>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20" name="文字方塊 19">
              <a:extLst>
                <a:ext uri="{FF2B5EF4-FFF2-40B4-BE49-F238E27FC236}">
                  <a16:creationId xmlns:a16="http://schemas.microsoft.com/office/drawing/2014/main" xmlns="" id="{90BD91BD-085C-41BB-93C3-AD4DBD532171}"/>
                </a:ext>
              </a:extLst>
            </p:cNvPr>
            <p:cNvSpPr txBox="1"/>
            <p:nvPr/>
          </p:nvSpPr>
          <p:spPr>
            <a:xfrm>
              <a:off x="838928" y="2780924"/>
              <a:ext cx="7761792" cy="708007"/>
            </a:xfrm>
            <a:prstGeom prst="rect">
              <a:avLst/>
            </a:prstGeom>
            <a:grp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Bef>
                  <a:spcPct val="0"/>
                </a:spcBef>
                <a:spcAft>
                  <a:spcPct val="35000"/>
                </a:spcAft>
              </a:pPr>
              <a:r>
                <a:rPr lang="zh-TW" altLang="en-US" sz="2400" dirty="0">
                  <a:solidFill>
                    <a:schemeClr val="tx1"/>
                  </a:solidFill>
                  <a:latin typeface="標楷體" pitchFamily="65" charset="-120"/>
                  <a:ea typeface="標楷體" pitchFamily="65" charset="-120"/>
                </a:rPr>
                <a:t>調整後之學習表現和學習內容，需再轉化成學習目標</a:t>
              </a:r>
              <a:endParaRPr lang="zh-TW" altLang="zh-TW" sz="2400" kern="1200" dirty="0">
                <a:solidFill>
                  <a:schemeClr val="tx1"/>
                </a:solidFill>
                <a:latin typeface="Times New Roman" panose="02020603050405020304" pitchFamily="18" charset="0"/>
                <a:ea typeface="標楷體" panose="03000509000000000000" pitchFamily="65" charset="-120"/>
              </a:endParaRPr>
            </a:p>
          </p:txBody>
        </p:sp>
      </p:grpSp>
      <p:grpSp>
        <p:nvGrpSpPr>
          <p:cNvPr id="24" name="群組 23">
            <a:extLst>
              <a:ext uri="{FF2B5EF4-FFF2-40B4-BE49-F238E27FC236}">
                <a16:creationId xmlns:a16="http://schemas.microsoft.com/office/drawing/2014/main" xmlns="" id="{A5F86235-3738-4C7A-B182-87037C4B1255}"/>
              </a:ext>
            </a:extLst>
          </p:cNvPr>
          <p:cNvGrpSpPr/>
          <p:nvPr/>
        </p:nvGrpSpPr>
        <p:grpSpPr>
          <a:xfrm>
            <a:off x="393119" y="2243919"/>
            <a:ext cx="720000" cy="720000"/>
            <a:chOff x="-3708920" y="3429000"/>
            <a:chExt cx="720000" cy="720000"/>
          </a:xfrm>
        </p:grpSpPr>
        <p:sp>
          <p:nvSpPr>
            <p:cNvPr id="25" name="橢圓 24">
              <a:extLst>
                <a:ext uri="{FF2B5EF4-FFF2-40B4-BE49-F238E27FC236}">
                  <a16:creationId xmlns:a16="http://schemas.microsoft.com/office/drawing/2014/main" xmlns="" id="{2650E1B2-7358-48AF-86F0-2AA10302D6BE}"/>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6" name="Freeform 45">
              <a:extLst>
                <a:ext uri="{FF2B5EF4-FFF2-40B4-BE49-F238E27FC236}">
                  <a16:creationId xmlns:a16="http://schemas.microsoft.com/office/drawing/2014/main" xmlns="" id="{9F66C262-94ED-4680-BE38-ACD314AA7B62}"/>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2D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7" name="群組 26">
            <a:extLst>
              <a:ext uri="{FF2B5EF4-FFF2-40B4-BE49-F238E27FC236}">
                <a16:creationId xmlns:a16="http://schemas.microsoft.com/office/drawing/2014/main" xmlns="" id="{B1BBAFFB-7E15-4668-A1DA-63A11F06F364}"/>
              </a:ext>
            </a:extLst>
          </p:cNvPr>
          <p:cNvGrpSpPr/>
          <p:nvPr/>
        </p:nvGrpSpPr>
        <p:grpSpPr>
          <a:xfrm>
            <a:off x="416914" y="3287219"/>
            <a:ext cx="720000" cy="720000"/>
            <a:chOff x="-3708920" y="3429000"/>
            <a:chExt cx="720000" cy="720000"/>
          </a:xfrm>
        </p:grpSpPr>
        <p:sp>
          <p:nvSpPr>
            <p:cNvPr id="28" name="橢圓 27">
              <a:extLst>
                <a:ext uri="{FF2B5EF4-FFF2-40B4-BE49-F238E27FC236}">
                  <a16:creationId xmlns:a16="http://schemas.microsoft.com/office/drawing/2014/main" xmlns="" id="{8BA45A44-D7CB-410E-9521-B3241FFCE6B2}"/>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9" name="Freeform 45">
              <a:extLst>
                <a:ext uri="{FF2B5EF4-FFF2-40B4-BE49-F238E27FC236}">
                  <a16:creationId xmlns:a16="http://schemas.microsoft.com/office/drawing/2014/main" xmlns="" id="{39C3A63E-97C4-48CF-8340-84CD5BB996EC}"/>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0" name="群組 29">
            <a:extLst>
              <a:ext uri="{FF2B5EF4-FFF2-40B4-BE49-F238E27FC236}">
                <a16:creationId xmlns:a16="http://schemas.microsoft.com/office/drawing/2014/main" xmlns="" id="{9BDDA66E-E034-4C09-9136-9D84CE3D9E7A}"/>
              </a:ext>
            </a:extLst>
          </p:cNvPr>
          <p:cNvGrpSpPr/>
          <p:nvPr/>
        </p:nvGrpSpPr>
        <p:grpSpPr>
          <a:xfrm>
            <a:off x="393119" y="4716613"/>
            <a:ext cx="720000" cy="720000"/>
            <a:chOff x="-3708920" y="3429000"/>
            <a:chExt cx="720000" cy="720000"/>
          </a:xfrm>
        </p:grpSpPr>
        <p:sp>
          <p:nvSpPr>
            <p:cNvPr id="31" name="橢圓 30">
              <a:extLst>
                <a:ext uri="{FF2B5EF4-FFF2-40B4-BE49-F238E27FC236}">
                  <a16:creationId xmlns:a16="http://schemas.microsoft.com/office/drawing/2014/main" xmlns="" id="{E7BE1885-C4CB-4E92-A204-8446CA1E31C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2" name="Freeform 45">
              <a:extLst>
                <a:ext uri="{FF2B5EF4-FFF2-40B4-BE49-F238E27FC236}">
                  <a16:creationId xmlns:a16="http://schemas.microsoft.com/office/drawing/2014/main" xmlns="" id="{41E355DF-C607-4D53-B163-E0F609982136}"/>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C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3" name="群組 32">
            <a:extLst>
              <a:ext uri="{FF2B5EF4-FFF2-40B4-BE49-F238E27FC236}">
                <a16:creationId xmlns:a16="http://schemas.microsoft.com/office/drawing/2014/main" xmlns="" id="{5FA3287E-D4DA-400A-B024-52F6DEA49872}"/>
              </a:ext>
            </a:extLst>
          </p:cNvPr>
          <p:cNvGrpSpPr/>
          <p:nvPr/>
        </p:nvGrpSpPr>
        <p:grpSpPr>
          <a:xfrm>
            <a:off x="393119" y="5809309"/>
            <a:ext cx="720000" cy="720000"/>
            <a:chOff x="-3708920" y="3429000"/>
            <a:chExt cx="720000" cy="720000"/>
          </a:xfrm>
        </p:grpSpPr>
        <p:sp>
          <p:nvSpPr>
            <p:cNvPr id="34" name="橢圓 33">
              <a:extLst>
                <a:ext uri="{FF2B5EF4-FFF2-40B4-BE49-F238E27FC236}">
                  <a16:creationId xmlns:a16="http://schemas.microsoft.com/office/drawing/2014/main" xmlns="" id="{4C1F2E89-939A-4F56-BCF6-E965161F44C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Freeform 45">
              <a:extLst>
                <a:ext uri="{FF2B5EF4-FFF2-40B4-BE49-F238E27FC236}">
                  <a16:creationId xmlns:a16="http://schemas.microsoft.com/office/drawing/2014/main" xmlns="" id="{EA2C510D-54B1-43F8-BDDD-D56A6F8EA443}"/>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8531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xmlns="" id="{ADABF54F-D96A-4981-8BDE-1152DFF36620}"/>
              </a:ext>
            </a:extLst>
          </p:cNvPr>
          <p:cNvGraphicFramePr/>
          <p:nvPr>
            <p:extLst>
              <p:ext uri="{D42A27DB-BD31-4B8C-83A1-F6EECF244321}">
                <p14:modId xmlns:p14="http://schemas.microsoft.com/office/powerpoint/2010/main" val="2908820646"/>
              </p:ext>
            </p:extLst>
          </p:nvPr>
        </p:nvGraphicFramePr>
        <p:xfrm>
          <a:off x="0" y="294640"/>
          <a:ext cx="9144000" cy="636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a:extLst>
              <a:ext uri="{FF2B5EF4-FFF2-40B4-BE49-F238E27FC236}">
                <a16:creationId xmlns:a16="http://schemas.microsoft.com/office/drawing/2014/main" xmlns="" id="{8BDC0312-CF32-4418-8C52-F2F10BB94683}"/>
              </a:ext>
            </a:extLst>
          </p:cNvPr>
          <p:cNvSpPr>
            <a:spLocks noGrp="1"/>
          </p:cNvSpPr>
          <p:nvPr>
            <p:ph type="title"/>
          </p:nvPr>
        </p:nvSpPr>
        <p:spPr>
          <a:xfrm>
            <a:off x="2590800" y="2775114"/>
            <a:ext cx="4053839" cy="862166"/>
          </a:xfrm>
        </p:spPr>
        <p:txBody>
          <a:bodyPr/>
          <a:lstStyle/>
          <a:p>
            <a:pPr algn="ctr"/>
            <a:r>
              <a:rPr lang="zh-TW" altLang="en-US" sz="3200" dirty="0"/>
              <a:t>學生在特定領域</a:t>
            </a:r>
            <a:r>
              <a:rPr lang="en-US" altLang="zh-TW" sz="3200" dirty="0"/>
              <a:t>/</a:t>
            </a:r>
            <a:br>
              <a:rPr lang="en-US" altLang="zh-TW" sz="3200" dirty="0"/>
            </a:br>
            <a:r>
              <a:rPr lang="zh-TW" altLang="en-US" sz="3200" dirty="0"/>
              <a:t>科目學習功能缺損</a:t>
            </a:r>
            <a:r>
              <a:rPr lang="en-US" altLang="zh-TW" sz="3200" dirty="0"/>
              <a:t/>
            </a:r>
            <a:br>
              <a:rPr lang="en-US" altLang="zh-TW" sz="3200" dirty="0"/>
            </a:br>
            <a:r>
              <a:rPr lang="zh-TW" altLang="en-US" sz="3200" dirty="0"/>
              <a:t>課程調整舉例</a:t>
            </a:r>
          </a:p>
        </p:txBody>
      </p:sp>
    </p:spTree>
    <p:extLst>
      <p:ext uri="{BB962C8B-B14F-4D97-AF65-F5344CB8AC3E}">
        <p14:creationId xmlns:p14="http://schemas.microsoft.com/office/powerpoint/2010/main" val="97587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90547" y="142240"/>
            <a:ext cx="8553453" cy="862166"/>
          </a:xfrm>
        </p:spPr>
        <p:txBody>
          <a:bodyPr/>
          <a:lstStyle/>
          <a:p>
            <a:pPr algn="ctr"/>
            <a:r>
              <a:rPr lang="zh-TW" altLang="en-US" sz="3800" dirty="0"/>
              <a:t>學生在</a:t>
            </a:r>
            <a:r>
              <a:rPr lang="zh-TW" altLang="en-US" sz="3800" dirty="0">
                <a:solidFill>
                  <a:srgbClr val="FFC000"/>
                </a:solidFill>
              </a:rPr>
              <a:t>國語文</a:t>
            </a:r>
            <a:r>
              <a:rPr lang="zh-TW" altLang="en-US" sz="3800" dirty="0"/>
              <a:t>學習功能缺損</a:t>
            </a:r>
            <a:r>
              <a:rPr lang="en-US" altLang="zh-TW" sz="2800" dirty="0"/>
              <a:t>(</a:t>
            </a:r>
            <a:r>
              <a:rPr lang="zh-TW" altLang="en-US" sz="2800" dirty="0"/>
              <a:t>學習表現調整</a:t>
            </a:r>
            <a:r>
              <a:rPr lang="en-US" altLang="zh-TW" sz="2800" dirty="0"/>
              <a:t>)</a:t>
            </a:r>
            <a:endParaRPr lang="zh-TW" altLang="en-US" dirty="0"/>
          </a:p>
        </p:txBody>
      </p:sp>
      <p:sp>
        <p:nvSpPr>
          <p:cNvPr id="9" name="文字方塊 8"/>
          <p:cNvSpPr txBox="1"/>
          <p:nvPr/>
        </p:nvSpPr>
        <p:spPr>
          <a:xfrm>
            <a:off x="1906812" y="805219"/>
            <a:ext cx="7135588" cy="830997"/>
          </a:xfrm>
          <a:prstGeom prst="rect">
            <a:avLst/>
          </a:prstGeom>
          <a:solidFill>
            <a:srgbClr val="FFFF66"/>
          </a:solidFill>
          <a:ln>
            <a:noFill/>
          </a:ln>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學習表現</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內容調整建議編碼原則採以對應原學習表現編碼，惟使用</a:t>
            </a:r>
            <a:r>
              <a:rPr lang="zh-TW" altLang="en-US" sz="2400" dirty="0">
                <a:solidFill>
                  <a:srgbClr val="FF0000"/>
                </a:solidFill>
                <a:latin typeface="微軟正黑體" panose="020B0604030504040204" pitchFamily="34" charset="-120"/>
                <a:ea typeface="微軟正黑體" panose="020B0604030504040204" pitchFamily="34" charset="-120"/>
              </a:rPr>
              <a:t>分解的調整方式</a:t>
            </a:r>
            <a:r>
              <a:rPr lang="zh-TW" altLang="en-US" sz="2400" dirty="0">
                <a:latin typeface="微軟正黑體" panose="020B0604030504040204" pitchFamily="34" charset="-120"/>
                <a:ea typeface="微軟正黑體" panose="020B0604030504040204" pitchFamily="34" charset="-120"/>
              </a:rPr>
              <a:t>時，</a:t>
            </a:r>
            <a:r>
              <a:rPr lang="zh-TW" altLang="en-US" sz="2400" dirty="0">
                <a:solidFill>
                  <a:srgbClr val="FF0000"/>
                </a:solidFill>
                <a:latin typeface="微軟正黑體" panose="020B0604030504040204" pitchFamily="34" charset="-120"/>
                <a:ea typeface="微軟正黑體" panose="020B0604030504040204" pitchFamily="34" charset="-120"/>
              </a:rPr>
              <a:t>增加第四碼</a:t>
            </a:r>
            <a:r>
              <a:rPr lang="zh-TW" altLang="en-US" sz="2400" dirty="0">
                <a:latin typeface="微軟正黑體" panose="020B0604030504040204" pitchFamily="34" charset="-120"/>
                <a:ea typeface="微軟正黑體" panose="020B0604030504040204" pitchFamily="34" charset="-120"/>
              </a:rPr>
              <a:t>。</a:t>
            </a:r>
          </a:p>
        </p:txBody>
      </p:sp>
      <p:pic>
        <p:nvPicPr>
          <p:cNvPr id="12" name="圖片 11"/>
          <p:cNvPicPr>
            <a:picLocks noChangeAspect="1"/>
          </p:cNvPicPr>
          <p:nvPr/>
        </p:nvPicPr>
        <p:blipFill rotWithShape="1">
          <a:blip r:embed="rId3"/>
          <a:srcRect b="49416"/>
          <a:stretch/>
        </p:blipFill>
        <p:spPr>
          <a:xfrm>
            <a:off x="177044" y="1636216"/>
            <a:ext cx="8865356" cy="5134707"/>
          </a:xfrm>
          <a:prstGeom prst="rect">
            <a:avLst/>
          </a:prstGeom>
        </p:spPr>
      </p:pic>
      <p:pic>
        <p:nvPicPr>
          <p:cNvPr id="6" name="圖片 5"/>
          <p:cNvPicPr>
            <a:picLocks noChangeAspect="1"/>
          </p:cNvPicPr>
          <p:nvPr/>
        </p:nvPicPr>
        <p:blipFill>
          <a:blip r:embed="rId4"/>
          <a:srcRect b="88304"/>
          <a:stretch>
            <a:fillRect/>
          </a:stretch>
        </p:blipFill>
        <p:spPr>
          <a:xfrm>
            <a:off x="118338" y="2172823"/>
            <a:ext cx="8999368" cy="666142"/>
          </a:xfrm>
          <a:prstGeom prst="rect">
            <a:avLst/>
          </a:prstGeom>
        </p:spPr>
      </p:pic>
    </p:spTree>
    <p:extLst>
      <p:ext uri="{BB962C8B-B14F-4D97-AF65-F5344CB8AC3E}">
        <p14:creationId xmlns:p14="http://schemas.microsoft.com/office/powerpoint/2010/main" val="1113486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590547" y="142240"/>
            <a:ext cx="8553453"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pPr algn="ctr"/>
            <a:r>
              <a:rPr lang="zh-TW" altLang="en-US" sz="3800" dirty="0"/>
              <a:t>學生在</a:t>
            </a:r>
            <a:r>
              <a:rPr lang="zh-TW" altLang="en-US" sz="3800" dirty="0">
                <a:solidFill>
                  <a:srgbClr val="FFC000"/>
                </a:solidFill>
              </a:rPr>
              <a:t>國語文</a:t>
            </a:r>
            <a:r>
              <a:rPr lang="zh-TW" altLang="en-US" sz="3800" dirty="0"/>
              <a:t>學習功能缺損</a:t>
            </a:r>
            <a:r>
              <a:rPr lang="en-US" altLang="zh-TW" sz="2800" dirty="0"/>
              <a:t>(</a:t>
            </a:r>
            <a:r>
              <a:rPr lang="zh-TW" altLang="en-US" sz="2800" dirty="0"/>
              <a:t>學習內容調整</a:t>
            </a:r>
            <a:r>
              <a:rPr lang="en-US" altLang="zh-TW" sz="2800" dirty="0"/>
              <a:t>)</a:t>
            </a:r>
            <a:endParaRPr lang="zh-TW" altLang="en-US" dirty="0"/>
          </a:p>
        </p:txBody>
      </p:sp>
      <p:sp>
        <p:nvSpPr>
          <p:cNvPr id="6" name="內容版面配置區 5"/>
          <p:cNvSpPr>
            <a:spLocks noGrp="1"/>
          </p:cNvSpPr>
          <p:nvPr>
            <p:ph idx="1"/>
          </p:nvPr>
        </p:nvSpPr>
        <p:spPr/>
        <p:txBody>
          <a:bodyPr/>
          <a:lstStyle/>
          <a:p>
            <a:endParaRPr lang="zh-TW" altLang="en-US"/>
          </a:p>
        </p:txBody>
      </p:sp>
      <p:pic>
        <p:nvPicPr>
          <p:cNvPr id="7" name="圖片 6"/>
          <p:cNvPicPr>
            <a:picLocks noChangeAspect="1"/>
          </p:cNvPicPr>
          <p:nvPr/>
        </p:nvPicPr>
        <p:blipFill>
          <a:blip r:embed="rId2"/>
          <a:stretch>
            <a:fillRect/>
          </a:stretch>
        </p:blipFill>
        <p:spPr>
          <a:xfrm>
            <a:off x="0" y="1162658"/>
            <a:ext cx="9144000" cy="5695342"/>
          </a:xfrm>
          <a:prstGeom prst="rect">
            <a:avLst/>
          </a:prstGeom>
        </p:spPr>
      </p:pic>
    </p:spTree>
    <p:extLst>
      <p:ext uri="{BB962C8B-B14F-4D97-AF65-F5344CB8AC3E}">
        <p14:creationId xmlns:p14="http://schemas.microsoft.com/office/powerpoint/2010/main" val="279962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17553" y="2133600"/>
            <a:ext cx="1094787" cy="620594"/>
          </a:xfrm>
        </p:spPr>
        <p:txBody>
          <a:bodyPr>
            <a:normAutofit/>
          </a:bodyPr>
          <a:lstStyle/>
          <a:p>
            <a:pPr>
              <a:buNone/>
            </a:pPr>
            <a:r>
              <a:rPr lang="zh-TW" altLang="en-US" dirty="0">
                <a:solidFill>
                  <a:srgbClr val="FF0000"/>
                </a:solidFill>
              </a:rPr>
              <a:t>安置</a:t>
            </a:r>
            <a:endParaRPr lang="en-US" altLang="zh-TW" dirty="0">
              <a:solidFill>
                <a:srgbClr val="FF0000"/>
              </a:solidFill>
            </a:endParaRPr>
          </a:p>
        </p:txBody>
      </p:sp>
      <p:grpSp>
        <p:nvGrpSpPr>
          <p:cNvPr id="4" name="群組 3"/>
          <p:cNvGrpSpPr/>
          <p:nvPr/>
        </p:nvGrpSpPr>
        <p:grpSpPr>
          <a:xfrm>
            <a:off x="406400" y="2686141"/>
            <a:ext cx="8300720" cy="3298099"/>
            <a:chOff x="1361931" y="2282110"/>
            <a:chExt cx="6696075" cy="2449512"/>
          </a:xfrm>
        </p:grpSpPr>
        <p:sp>
          <p:nvSpPr>
            <p:cNvPr id="5" name="Rectangle 2"/>
            <p:cNvSpPr>
              <a:spLocks noChangeArrowheads="1"/>
            </p:cNvSpPr>
            <p:nvPr/>
          </p:nvSpPr>
          <p:spPr bwMode="auto">
            <a:xfrm>
              <a:off x="6400656" y="2282110"/>
              <a:ext cx="1657350" cy="2449512"/>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6" name="Rectangle 3"/>
            <p:cNvSpPr>
              <a:spLocks noChangeArrowheads="1"/>
            </p:cNvSpPr>
            <p:nvPr/>
          </p:nvSpPr>
          <p:spPr bwMode="auto">
            <a:xfrm>
              <a:off x="3881293" y="2282110"/>
              <a:ext cx="1657350" cy="2449512"/>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7" name="Rectangle 4"/>
            <p:cNvSpPr>
              <a:spLocks noChangeArrowheads="1"/>
            </p:cNvSpPr>
            <p:nvPr/>
          </p:nvSpPr>
          <p:spPr bwMode="auto">
            <a:xfrm>
              <a:off x="1361931" y="2282110"/>
              <a:ext cx="1657350" cy="24495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8" name="Text Box 7"/>
            <p:cNvSpPr txBox="1">
              <a:spLocks noChangeArrowheads="1"/>
            </p:cNvSpPr>
            <p:nvPr/>
          </p:nvSpPr>
          <p:spPr bwMode="auto">
            <a:xfrm>
              <a:off x="1434956" y="3147298"/>
              <a:ext cx="1497012" cy="480033"/>
            </a:xfrm>
            <a:prstGeom prst="rect">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latin typeface="標楷體" panose="03000509000000000000" pitchFamily="65" charset="-120"/>
                  <a:ea typeface="標楷體" panose="03000509000000000000" pitchFamily="65" charset="-120"/>
                </a:rPr>
                <a:t>可以進入學習的場所</a:t>
              </a:r>
            </a:p>
          </p:txBody>
        </p:sp>
        <p:sp>
          <p:nvSpPr>
            <p:cNvPr id="9" name="Text Box 8"/>
            <p:cNvSpPr txBox="1">
              <a:spLocks noChangeArrowheads="1"/>
            </p:cNvSpPr>
            <p:nvPr/>
          </p:nvSpPr>
          <p:spPr bwMode="auto">
            <a:xfrm>
              <a:off x="1434956" y="3794998"/>
              <a:ext cx="1497012" cy="480033"/>
            </a:xfrm>
            <a:prstGeom prst="rect">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latin typeface="標楷體" panose="03000509000000000000" pitchFamily="65" charset="-120"/>
                  <a:ea typeface="標楷體" panose="03000509000000000000" pitchFamily="65" charset="-120"/>
                </a:rPr>
                <a:t>可以在學習場所行動</a:t>
              </a:r>
            </a:p>
          </p:txBody>
        </p:sp>
        <p:sp>
          <p:nvSpPr>
            <p:cNvPr id="10" name="Text Box 9"/>
            <p:cNvSpPr txBox="1">
              <a:spLocks noChangeArrowheads="1"/>
            </p:cNvSpPr>
            <p:nvPr/>
          </p:nvSpPr>
          <p:spPr bwMode="auto">
            <a:xfrm>
              <a:off x="3952730" y="3147298"/>
              <a:ext cx="1497012" cy="480033"/>
            </a:xfrm>
            <a:prstGeom prst="rect">
              <a:avLst/>
            </a:prstGeom>
            <a:solidFill>
              <a:schemeClr val="tx2">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latin typeface="標楷體" panose="03000509000000000000" pitchFamily="65" charset="-120"/>
                  <a:ea typeface="標楷體" panose="03000509000000000000" pitchFamily="65" charset="-120"/>
                </a:rPr>
                <a:t>可以和同學互動</a:t>
              </a:r>
              <a:r>
                <a:rPr lang="en-US" altLang="zh-TW" sz="1800" dirty="0">
                  <a:solidFill>
                    <a:schemeClr val="bg1"/>
                  </a:solidFill>
                  <a:latin typeface="標楷體" panose="03000509000000000000" pitchFamily="65" charset="-120"/>
                  <a:ea typeface="標楷體" panose="03000509000000000000" pitchFamily="65" charset="-120"/>
                </a:rPr>
                <a:t>(</a:t>
              </a:r>
              <a:r>
                <a:rPr lang="zh-TW" altLang="en-US" sz="1800" dirty="0">
                  <a:solidFill>
                    <a:schemeClr val="bg1"/>
                  </a:solidFill>
                  <a:latin typeface="標楷體" panose="03000509000000000000" pitchFamily="65" charset="-120"/>
                  <a:ea typeface="標楷體" panose="03000509000000000000" pitchFamily="65" charset="-120"/>
                </a:rPr>
                <a:t>溝通</a:t>
              </a:r>
              <a:r>
                <a:rPr lang="en-US" altLang="zh-TW" sz="1800" dirty="0">
                  <a:solidFill>
                    <a:schemeClr val="bg1"/>
                  </a:solidFill>
                  <a:latin typeface="標楷體" panose="03000509000000000000" pitchFamily="65" charset="-120"/>
                  <a:ea typeface="標楷體" panose="03000509000000000000" pitchFamily="65" charset="-120"/>
                </a:rPr>
                <a:t>)</a:t>
              </a:r>
            </a:p>
          </p:txBody>
        </p:sp>
        <p:sp>
          <p:nvSpPr>
            <p:cNvPr id="11" name="Text Box 10"/>
            <p:cNvSpPr txBox="1">
              <a:spLocks noChangeArrowheads="1"/>
            </p:cNvSpPr>
            <p:nvPr/>
          </p:nvSpPr>
          <p:spPr bwMode="auto">
            <a:xfrm>
              <a:off x="3952730" y="3794998"/>
              <a:ext cx="1497012" cy="480033"/>
            </a:xfrm>
            <a:prstGeom prst="rect">
              <a:avLst/>
            </a:prstGeom>
            <a:solidFill>
              <a:schemeClr val="tx2">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solidFill>
                    <a:schemeClr val="bg1"/>
                  </a:solidFill>
                  <a:latin typeface="標楷體" panose="03000509000000000000" pitchFamily="65" charset="-120"/>
                  <a:ea typeface="標楷體" panose="03000509000000000000" pitchFamily="65" charset="-120"/>
                </a:rPr>
                <a:t>可以和老師互動</a:t>
              </a:r>
              <a:r>
                <a:rPr lang="en-US" altLang="zh-TW" sz="1800" dirty="0">
                  <a:solidFill>
                    <a:schemeClr val="bg1"/>
                  </a:solidFill>
                  <a:latin typeface="標楷體" panose="03000509000000000000" pitchFamily="65" charset="-120"/>
                  <a:ea typeface="標楷體" panose="03000509000000000000" pitchFamily="65" charset="-120"/>
                </a:rPr>
                <a:t>(</a:t>
              </a:r>
              <a:r>
                <a:rPr lang="zh-TW" altLang="en-US" sz="1800" dirty="0">
                  <a:solidFill>
                    <a:schemeClr val="bg1"/>
                  </a:solidFill>
                  <a:latin typeface="標楷體" panose="03000509000000000000" pitchFamily="65" charset="-120"/>
                  <a:ea typeface="標楷體" panose="03000509000000000000" pitchFamily="65" charset="-120"/>
                </a:rPr>
                <a:t>溝通</a:t>
              </a:r>
              <a:r>
                <a:rPr lang="en-US" altLang="zh-TW" sz="1800" dirty="0">
                  <a:solidFill>
                    <a:schemeClr val="bg1"/>
                  </a:solidFill>
                  <a:latin typeface="標楷體" panose="03000509000000000000" pitchFamily="65" charset="-120"/>
                  <a:ea typeface="標楷體" panose="03000509000000000000" pitchFamily="65" charset="-120"/>
                </a:rPr>
                <a:t>)</a:t>
              </a:r>
            </a:p>
          </p:txBody>
        </p:sp>
        <p:sp>
          <p:nvSpPr>
            <p:cNvPr id="12" name="Text Box 11"/>
            <p:cNvSpPr txBox="1">
              <a:spLocks noChangeArrowheads="1"/>
            </p:cNvSpPr>
            <p:nvPr/>
          </p:nvSpPr>
          <p:spPr bwMode="auto">
            <a:xfrm>
              <a:off x="6473681" y="3144123"/>
              <a:ext cx="1497012" cy="480033"/>
            </a:xfrm>
            <a:prstGeom prst="rect">
              <a:avLst/>
            </a:prstGeom>
            <a:solidFill>
              <a:srgbClr val="00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latin typeface="標楷體" panose="03000509000000000000" pitchFamily="65" charset="-120"/>
                  <a:ea typeface="標楷體" panose="03000509000000000000" pitchFamily="65" charset="-120"/>
                </a:rPr>
                <a:t>可以有效參與課程學習</a:t>
              </a:r>
            </a:p>
          </p:txBody>
        </p:sp>
        <p:sp>
          <p:nvSpPr>
            <p:cNvPr id="13" name="Text Box 12"/>
            <p:cNvSpPr txBox="1">
              <a:spLocks noChangeArrowheads="1"/>
            </p:cNvSpPr>
            <p:nvPr/>
          </p:nvSpPr>
          <p:spPr bwMode="auto">
            <a:xfrm>
              <a:off x="6473681" y="3791823"/>
              <a:ext cx="1497012" cy="480033"/>
            </a:xfrm>
            <a:prstGeom prst="rect">
              <a:avLst/>
            </a:prstGeom>
            <a:solidFill>
              <a:srgbClr val="00CC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ClrTx/>
                <a:buSzTx/>
                <a:buFontTx/>
                <a:buNone/>
              </a:pPr>
              <a:r>
                <a:rPr lang="zh-TW" altLang="en-US" sz="1800" dirty="0">
                  <a:latin typeface="標楷體" panose="03000509000000000000" pitchFamily="65" charset="-120"/>
                  <a:ea typeface="標楷體" panose="03000509000000000000" pitchFamily="65" charset="-120"/>
                </a:rPr>
                <a:t>可以表現學習成果</a:t>
              </a:r>
            </a:p>
          </p:txBody>
        </p:sp>
        <p:sp>
          <p:nvSpPr>
            <p:cNvPr id="14" name="Text Box 13"/>
            <p:cNvSpPr txBox="1">
              <a:spLocks noChangeArrowheads="1"/>
            </p:cNvSpPr>
            <p:nvPr/>
          </p:nvSpPr>
          <p:spPr bwMode="auto">
            <a:xfrm>
              <a:off x="1434956" y="2498011"/>
              <a:ext cx="1497012" cy="30808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lgn="ctr">
                <a:spcBef>
                  <a:spcPct val="50000"/>
                </a:spcBef>
                <a:buClrTx/>
                <a:buSzTx/>
                <a:buFontTx/>
                <a:buNone/>
              </a:pPr>
              <a:r>
                <a:rPr lang="zh-TW" altLang="en-US" sz="1800"/>
                <a:t>物理環境</a:t>
              </a:r>
            </a:p>
          </p:txBody>
        </p:sp>
        <p:sp>
          <p:nvSpPr>
            <p:cNvPr id="15" name="Text Box 14"/>
            <p:cNvSpPr txBox="1">
              <a:spLocks noChangeArrowheads="1"/>
            </p:cNvSpPr>
            <p:nvPr/>
          </p:nvSpPr>
          <p:spPr bwMode="auto">
            <a:xfrm>
              <a:off x="3954319" y="2498011"/>
              <a:ext cx="1497013" cy="30808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lgn="ctr">
                <a:spcBef>
                  <a:spcPct val="50000"/>
                </a:spcBef>
                <a:buClrTx/>
                <a:buSzTx/>
                <a:buFontTx/>
                <a:buNone/>
              </a:pPr>
              <a:r>
                <a:rPr lang="zh-TW" altLang="en-US" sz="1800"/>
                <a:t>社會互動</a:t>
              </a:r>
            </a:p>
          </p:txBody>
        </p:sp>
        <p:sp>
          <p:nvSpPr>
            <p:cNvPr id="16" name="Text Box 15"/>
            <p:cNvSpPr txBox="1">
              <a:spLocks noChangeArrowheads="1"/>
            </p:cNvSpPr>
            <p:nvPr/>
          </p:nvSpPr>
          <p:spPr bwMode="auto">
            <a:xfrm>
              <a:off x="6473681" y="2498011"/>
              <a:ext cx="1497012" cy="308089"/>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lgn="ctr">
                <a:spcBef>
                  <a:spcPct val="50000"/>
                </a:spcBef>
                <a:buClrTx/>
                <a:buSzTx/>
                <a:buFontTx/>
                <a:buNone/>
              </a:pPr>
              <a:r>
                <a:rPr lang="zh-TW" altLang="en-US" sz="1800"/>
                <a:t>課程學習</a:t>
              </a:r>
            </a:p>
          </p:txBody>
        </p:sp>
        <p:sp>
          <p:nvSpPr>
            <p:cNvPr id="17" name="AutoShape 16"/>
            <p:cNvSpPr>
              <a:spLocks noChangeArrowheads="1"/>
            </p:cNvSpPr>
            <p:nvPr/>
          </p:nvSpPr>
          <p:spPr bwMode="auto">
            <a:xfrm>
              <a:off x="3089132" y="3650536"/>
              <a:ext cx="649287" cy="504825"/>
            </a:xfrm>
            <a:prstGeom prst="rightArrow">
              <a:avLst>
                <a:gd name="adj1" fmla="val 50000"/>
                <a:gd name="adj2" fmla="val 321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sp>
          <p:nvSpPr>
            <p:cNvPr id="18" name="AutoShape 17"/>
            <p:cNvSpPr>
              <a:spLocks noChangeArrowheads="1"/>
            </p:cNvSpPr>
            <p:nvPr/>
          </p:nvSpPr>
          <p:spPr bwMode="auto">
            <a:xfrm>
              <a:off x="5681518" y="3579098"/>
              <a:ext cx="649288" cy="504825"/>
            </a:xfrm>
            <a:prstGeom prst="rightArrow">
              <a:avLst>
                <a:gd name="adj1" fmla="val 50000"/>
                <a:gd name="adj2" fmla="val 321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endParaRPr lang="zh-TW" altLang="en-US" sz="1800"/>
            </a:p>
          </p:txBody>
        </p:sp>
      </p:grpSp>
      <p:sp>
        <p:nvSpPr>
          <p:cNvPr id="20" name="矩形 19">
            <a:extLst>
              <a:ext uri="{FF2B5EF4-FFF2-40B4-BE49-F238E27FC236}">
                <a16:creationId xmlns:a16="http://schemas.microsoft.com/office/drawing/2014/main" xmlns=""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21" name="標題 1"/>
          <p:cNvSpPr>
            <a:spLocks noGrp="1"/>
          </p:cNvSpPr>
          <p:nvPr>
            <p:ph type="title"/>
          </p:nvPr>
        </p:nvSpPr>
        <p:spPr>
          <a:xfrm>
            <a:off x="2031999" y="221366"/>
            <a:ext cx="6974513" cy="682874"/>
          </a:xfrm>
        </p:spPr>
        <p:txBody>
          <a:bodyPr/>
          <a:lstStyle/>
          <a:p>
            <a:r>
              <a:rPr lang="zh-TW" altLang="en-US" dirty="0"/>
              <a:t>特殊教育課程的變革</a:t>
            </a:r>
          </a:p>
        </p:txBody>
      </p:sp>
      <p:sp>
        <p:nvSpPr>
          <p:cNvPr id="22" name="矩形 21"/>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xmlns=""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a:rPr>
              <a:t>落實融合教育</a:t>
            </a:r>
          </a:p>
        </p:txBody>
      </p:sp>
      <p:sp>
        <p:nvSpPr>
          <p:cNvPr id="24" name="內容版面配置區 2"/>
          <p:cNvSpPr txBox="1">
            <a:spLocks/>
          </p:cNvSpPr>
          <p:nvPr/>
        </p:nvSpPr>
        <p:spPr>
          <a:xfrm>
            <a:off x="4055285" y="2133600"/>
            <a:ext cx="1094787" cy="62059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zh-TW" altLang="en-US" sz="3200" b="1" i="0" u="none" strike="noStrike" kern="1200" cap="none" spc="0" normalizeH="0" baseline="0" noProof="0" dirty="0">
                <a:ln>
                  <a:noFill/>
                </a:ln>
                <a:solidFill>
                  <a:srgbClr val="FF0000"/>
                </a:solidFill>
                <a:effectLst/>
                <a:uLnTx/>
                <a:uFillTx/>
                <a:latin typeface="+mn-lt"/>
                <a:ea typeface="微軟正黑體"/>
                <a:cs typeface="+mn-cs"/>
              </a:rPr>
              <a:t>接納</a:t>
            </a:r>
            <a:endParaRPr kumimoji="0" lang="en-US" altLang="zh-TW" sz="3200" b="1" i="0" u="none" strike="noStrike" kern="1200" cap="none" spc="0" normalizeH="0" baseline="0" noProof="0" dirty="0">
              <a:ln>
                <a:noFill/>
              </a:ln>
              <a:solidFill>
                <a:srgbClr val="FF0000"/>
              </a:solidFill>
              <a:effectLst/>
              <a:uLnTx/>
              <a:uFillTx/>
              <a:latin typeface="+mn-lt"/>
              <a:ea typeface="微軟正黑體"/>
              <a:cs typeface="+mn-cs"/>
            </a:endParaRPr>
          </a:p>
        </p:txBody>
      </p:sp>
      <p:sp>
        <p:nvSpPr>
          <p:cNvPr id="25" name="內容版面配置區 2"/>
          <p:cNvSpPr txBox="1">
            <a:spLocks/>
          </p:cNvSpPr>
          <p:nvPr/>
        </p:nvSpPr>
        <p:spPr>
          <a:xfrm>
            <a:off x="6763448" y="2133600"/>
            <a:ext cx="2054516" cy="62059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zh-TW" altLang="en-US" sz="3200" b="1" i="0" u="none" strike="noStrike" kern="1200" cap="none" spc="0" normalizeH="0" baseline="0" noProof="0" dirty="0">
                <a:ln>
                  <a:noFill/>
                </a:ln>
                <a:solidFill>
                  <a:srgbClr val="FF0000"/>
                </a:solidFill>
                <a:effectLst/>
                <a:uLnTx/>
                <a:uFillTx/>
                <a:latin typeface="+mn-lt"/>
                <a:ea typeface="微軟正黑體"/>
                <a:cs typeface="+mn-cs"/>
              </a:rPr>
              <a:t>課程學習</a:t>
            </a:r>
            <a:endParaRPr kumimoji="0" lang="en-US" altLang="zh-TW" sz="3200" b="1" i="0" u="none" strike="noStrike" kern="1200" cap="none" spc="0" normalizeH="0" baseline="0" noProof="0" dirty="0">
              <a:ln>
                <a:noFill/>
              </a:ln>
              <a:solidFill>
                <a:srgbClr val="FF0000"/>
              </a:solidFill>
              <a:effectLst/>
              <a:uLnTx/>
              <a:uFillTx/>
              <a:latin typeface="+mn-lt"/>
              <a:ea typeface="微軟正黑體"/>
              <a:cs typeface="+mn-cs"/>
            </a:endParaRPr>
          </a:p>
        </p:txBody>
      </p:sp>
    </p:spTree>
    <p:extLst>
      <p:ext uri="{BB962C8B-B14F-4D97-AF65-F5344CB8AC3E}">
        <p14:creationId xmlns:p14="http://schemas.microsoft.com/office/powerpoint/2010/main" val="41222707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a:xfrm>
            <a:off x="622300" y="221366"/>
            <a:ext cx="8458200" cy="862166"/>
          </a:xfrm>
        </p:spPr>
        <p:txBody>
          <a:bodyPr/>
          <a:lstStyle/>
          <a:p>
            <a:r>
              <a:rPr lang="zh-TW" altLang="en-US" sz="3600" dirty="0"/>
              <a:t>學生在數學領域學習功能缺損</a:t>
            </a:r>
            <a:r>
              <a:rPr lang="en-US" altLang="zh-TW" sz="2800" dirty="0"/>
              <a:t>(</a:t>
            </a:r>
            <a:r>
              <a:rPr lang="zh-TW" altLang="en-US" sz="2800" dirty="0"/>
              <a:t>學習表現調整</a:t>
            </a:r>
            <a:r>
              <a:rPr lang="en-US" altLang="zh-TW" sz="2800" dirty="0"/>
              <a:t>)</a:t>
            </a:r>
            <a:r>
              <a:rPr lang="zh-TW" altLang="en-US" sz="3600" dirty="0"/>
              <a:t/>
            </a:r>
            <a:br>
              <a:rPr lang="zh-TW" altLang="en-US" sz="3600" dirty="0"/>
            </a:br>
            <a:endParaRPr lang="zh-TW" altLang="en-US" sz="3600" dirty="0"/>
          </a:p>
        </p:txBody>
      </p:sp>
      <p:pic>
        <p:nvPicPr>
          <p:cNvPr id="5" name="圖片 4"/>
          <p:cNvPicPr>
            <a:picLocks noChangeAspect="1"/>
          </p:cNvPicPr>
          <p:nvPr/>
        </p:nvPicPr>
        <p:blipFill>
          <a:blip r:embed="rId2"/>
          <a:stretch>
            <a:fillRect/>
          </a:stretch>
        </p:blipFill>
        <p:spPr>
          <a:xfrm>
            <a:off x="0" y="1083531"/>
            <a:ext cx="9144000" cy="5707793"/>
          </a:xfrm>
          <a:prstGeom prst="rect">
            <a:avLst/>
          </a:prstGeom>
        </p:spPr>
      </p:pic>
    </p:spTree>
    <p:extLst>
      <p:ext uri="{BB962C8B-B14F-4D97-AF65-F5344CB8AC3E}">
        <p14:creationId xmlns:p14="http://schemas.microsoft.com/office/powerpoint/2010/main" val="866187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a:xfrm>
            <a:off x="622300" y="221366"/>
            <a:ext cx="8458200" cy="862166"/>
          </a:xfrm>
        </p:spPr>
        <p:txBody>
          <a:bodyPr/>
          <a:lstStyle/>
          <a:p>
            <a:r>
              <a:rPr lang="zh-TW" altLang="en-US" sz="3600" dirty="0"/>
              <a:t>學生在數學領域學習功能缺損</a:t>
            </a:r>
            <a:r>
              <a:rPr lang="en-US" altLang="zh-TW" sz="2800" dirty="0"/>
              <a:t>(</a:t>
            </a:r>
            <a:r>
              <a:rPr lang="zh-TW" altLang="en-US" sz="2800" dirty="0"/>
              <a:t>學習內容調整</a:t>
            </a:r>
            <a:r>
              <a:rPr lang="en-US" altLang="zh-TW" sz="2800" dirty="0"/>
              <a:t>)</a:t>
            </a:r>
            <a:r>
              <a:rPr lang="zh-TW" altLang="en-US" sz="3600" dirty="0"/>
              <a:t/>
            </a:r>
            <a:br>
              <a:rPr lang="zh-TW" altLang="en-US" sz="3600" dirty="0"/>
            </a:br>
            <a:endParaRPr lang="zh-TW" altLang="en-US" sz="3600" dirty="0"/>
          </a:p>
        </p:txBody>
      </p:sp>
      <p:pic>
        <p:nvPicPr>
          <p:cNvPr id="4" name="圖片 3"/>
          <p:cNvPicPr>
            <a:picLocks noChangeAspect="1"/>
          </p:cNvPicPr>
          <p:nvPr/>
        </p:nvPicPr>
        <p:blipFill>
          <a:blip r:embed="rId2"/>
          <a:stretch>
            <a:fillRect/>
          </a:stretch>
        </p:blipFill>
        <p:spPr>
          <a:xfrm>
            <a:off x="0" y="1083532"/>
            <a:ext cx="9029700" cy="5774468"/>
          </a:xfrm>
          <a:prstGeom prst="rect">
            <a:avLst/>
          </a:prstGeom>
        </p:spPr>
      </p:pic>
    </p:spTree>
    <p:extLst>
      <p:ext uri="{BB962C8B-B14F-4D97-AF65-F5344CB8AC3E}">
        <p14:creationId xmlns:p14="http://schemas.microsoft.com/office/powerpoint/2010/main" val="1729253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7" y="877761"/>
            <a:ext cx="8553453" cy="862166"/>
          </a:xfrm>
        </p:spPr>
        <p:txBody>
          <a:bodyPr/>
          <a:lstStyle/>
          <a:p>
            <a:pPr algn="ctr"/>
            <a:r>
              <a:rPr lang="zh-TW" altLang="en-US" dirty="0"/>
              <a:t>學生在特定領域</a:t>
            </a:r>
            <a:r>
              <a:rPr lang="en-US" altLang="zh-TW" dirty="0"/>
              <a:t>/</a:t>
            </a:r>
            <a:r>
              <a:rPr lang="zh-TW" altLang="en-US" dirty="0"/>
              <a:t>科目學習功能缺損</a:t>
            </a:r>
            <a:r>
              <a:rPr lang="en-US" altLang="zh-TW" dirty="0"/>
              <a:t/>
            </a:r>
            <a:br>
              <a:rPr lang="en-US" altLang="zh-TW" dirty="0"/>
            </a:br>
            <a:r>
              <a:rPr lang="en-US" altLang="zh-TW" dirty="0"/>
              <a:t>(</a:t>
            </a:r>
            <a:r>
              <a:rPr lang="zh-TW" altLang="en-US" dirty="0"/>
              <a:t>學習重點調整舉例</a:t>
            </a:r>
            <a:r>
              <a:rPr lang="en-US" altLang="zh-TW" dirty="0"/>
              <a:t>)</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62851327"/>
              </p:ext>
            </p:extLst>
          </p:nvPr>
        </p:nvGraphicFramePr>
        <p:xfrm>
          <a:off x="304797" y="2214879"/>
          <a:ext cx="8553452" cy="4246882"/>
        </p:xfrm>
        <a:graphic>
          <a:graphicData uri="http://schemas.openxmlformats.org/drawingml/2006/table">
            <a:tbl>
              <a:tblPr firstRow="1" bandRow="1">
                <a:tableStyleId>{5C22544A-7EE6-4342-B048-85BDC9FD1C3A}</a:tableStyleId>
              </a:tblPr>
              <a:tblGrid>
                <a:gridCol w="4276726">
                  <a:extLst>
                    <a:ext uri="{9D8B030D-6E8A-4147-A177-3AD203B41FA5}">
                      <a16:colId xmlns:a16="http://schemas.microsoft.com/office/drawing/2014/main" xmlns="" val="3438071820"/>
                    </a:ext>
                  </a:extLst>
                </a:gridCol>
                <a:gridCol w="4276726">
                  <a:extLst>
                    <a:ext uri="{9D8B030D-6E8A-4147-A177-3AD203B41FA5}">
                      <a16:colId xmlns:a16="http://schemas.microsoft.com/office/drawing/2014/main" xmlns="" val="376698131"/>
                    </a:ext>
                  </a:extLst>
                </a:gridCol>
              </a:tblGrid>
              <a:tr h="390949">
                <a:tc>
                  <a:txBody>
                    <a:bodyPr/>
                    <a:lstStyle/>
                    <a:p>
                      <a:pPr algn="ctr"/>
                      <a:r>
                        <a:rPr lang="zh-TW" altLang="en-US" dirty="0"/>
                        <a:t>原領綱學習重點</a:t>
                      </a:r>
                    </a:p>
                  </a:txBody>
                  <a:tcPr marL="68580" marR="68580"/>
                </a:tc>
                <a:tc>
                  <a:txBody>
                    <a:bodyPr/>
                    <a:lstStyle/>
                    <a:p>
                      <a:pPr algn="ctr"/>
                      <a:r>
                        <a:rPr lang="zh-TW" altLang="en-US" dirty="0"/>
                        <a:t>調整後學習重點</a:t>
                      </a:r>
                    </a:p>
                  </a:txBody>
                  <a:tcPr marL="68580" marR="68580"/>
                </a:tc>
                <a:extLst>
                  <a:ext uri="{0D108BD9-81ED-4DB2-BD59-A6C34878D82A}">
                    <a16:rowId xmlns:a16="http://schemas.microsoft.com/office/drawing/2014/main" xmlns="" val="254592275"/>
                  </a:ext>
                </a:extLst>
              </a:tr>
              <a:tr h="674789">
                <a:tc>
                  <a:txBody>
                    <a:bodyPr/>
                    <a:lstStyle/>
                    <a:p>
                      <a:r>
                        <a:rPr lang="en-US" altLang="zh-TW" dirty="0"/>
                        <a:t>【1-Ⅰ-2 </a:t>
                      </a:r>
                      <a:r>
                        <a:rPr lang="zh-TW" altLang="en-US" dirty="0"/>
                        <a:t>能學習聆聽不同的媒材，說出聆聽的內容</a:t>
                      </a:r>
                      <a:r>
                        <a:rPr lang="en-US" altLang="zh-TW" dirty="0"/>
                        <a:t>】</a:t>
                      </a:r>
                      <a:endParaRPr lang="zh-TW" altLang="en-US" dirty="0"/>
                    </a:p>
                  </a:txBody>
                  <a:tcPr marL="68580" marR="68580"/>
                </a:tc>
                <a:tc>
                  <a:txBody>
                    <a:bodyPr/>
                    <a:lstStyle/>
                    <a:p>
                      <a:r>
                        <a:rPr lang="en-US" altLang="zh-TW" dirty="0"/>
                        <a:t>【1-Ⅰ-2-2 </a:t>
                      </a:r>
                      <a:r>
                        <a:rPr lang="zh-TW" altLang="en-US" dirty="0"/>
                        <a:t>能說出聆聽的內容</a:t>
                      </a:r>
                      <a:r>
                        <a:rPr lang="en-US" altLang="zh-TW" dirty="0"/>
                        <a:t>】</a:t>
                      </a:r>
                      <a:endParaRPr lang="zh-TW" altLang="en-US" dirty="0"/>
                    </a:p>
                  </a:txBody>
                  <a:tcPr marL="68580" marR="68580"/>
                </a:tc>
                <a:extLst>
                  <a:ext uri="{0D108BD9-81ED-4DB2-BD59-A6C34878D82A}">
                    <a16:rowId xmlns:a16="http://schemas.microsoft.com/office/drawing/2014/main" xmlns="" val="1098782239"/>
                  </a:ext>
                </a:extLst>
              </a:tr>
              <a:tr h="963983">
                <a:tc>
                  <a:txBody>
                    <a:bodyPr/>
                    <a:lstStyle/>
                    <a:p>
                      <a:r>
                        <a:rPr lang="en-US" altLang="zh-TW" dirty="0"/>
                        <a:t>【2-Ⅰ-2 </a:t>
                      </a:r>
                      <a:r>
                        <a:rPr lang="zh-TW" altLang="en-US" dirty="0"/>
                        <a:t>能說出所聽聞的內容</a:t>
                      </a:r>
                      <a:r>
                        <a:rPr lang="en-US" altLang="zh-TW" dirty="0"/>
                        <a:t>】</a:t>
                      </a:r>
                      <a:endParaRPr lang="zh-TW" altLang="en-US"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【2-Ⅰ-2-1 </a:t>
                      </a:r>
                      <a:r>
                        <a:rPr lang="zh-TW" altLang="en-US" dirty="0"/>
                        <a:t>能簡單複述所聽聞的內容重點</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【2-Ⅰ-2-2 </a:t>
                      </a:r>
                      <a:r>
                        <a:rPr lang="zh-TW" altLang="en-US" dirty="0"/>
                        <a:t>能詳細複述所聽聞的內容</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【2-Ⅰ-2-3 </a:t>
                      </a:r>
                      <a:r>
                        <a:rPr lang="zh-TW" altLang="en-US" dirty="0"/>
                        <a:t>能正確轉述所聽聞的內容</a:t>
                      </a:r>
                      <a:r>
                        <a:rPr lang="en-US" altLang="zh-TW" dirty="0"/>
                        <a:t>】</a:t>
                      </a:r>
                      <a:endParaRPr lang="zh-TW" altLang="en-US" dirty="0"/>
                    </a:p>
                  </a:txBody>
                  <a:tcPr marL="68580" marR="68580"/>
                </a:tc>
                <a:extLst>
                  <a:ext uri="{0D108BD9-81ED-4DB2-BD59-A6C34878D82A}">
                    <a16:rowId xmlns:a16="http://schemas.microsoft.com/office/drawing/2014/main" xmlns="" val="1776775466"/>
                  </a:ext>
                </a:extLst>
              </a:tr>
              <a:tr h="1253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【5-Ⅰ-6 </a:t>
                      </a:r>
                      <a:r>
                        <a:rPr lang="zh-TW" altLang="en-US" dirty="0"/>
                        <a:t>利用圖像、故事結構等策略，協助文本的理解與內容重述</a:t>
                      </a:r>
                      <a:r>
                        <a:rPr lang="en-US" altLang="zh-TW" dirty="0"/>
                        <a:t>】</a:t>
                      </a:r>
                      <a:endParaRPr lang="zh-TW" altLang="en-US" dirty="0"/>
                    </a:p>
                    <a:p>
                      <a:endParaRPr lang="zh-TW" altLang="en-US"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【5 -Ⅰ-6-1 </a:t>
                      </a:r>
                      <a:r>
                        <a:rPr lang="zh-TW" altLang="en-US" dirty="0"/>
                        <a:t>利用圖像策略，協助文本的理解與內容重述</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【5-Ⅰ-6-2 </a:t>
                      </a:r>
                      <a:r>
                        <a:rPr lang="zh-TW" altLang="en-US" dirty="0"/>
                        <a:t>利用故事結構策 略，協助文本的理解與內容重述</a:t>
                      </a:r>
                      <a:r>
                        <a:rPr lang="en-US" altLang="zh-TW" dirty="0"/>
                        <a:t>】</a:t>
                      </a:r>
                      <a:endParaRPr lang="zh-TW" altLang="en-US" dirty="0"/>
                    </a:p>
                  </a:txBody>
                  <a:tcPr marL="68580" marR="68580"/>
                </a:tc>
                <a:extLst>
                  <a:ext uri="{0D108BD9-81ED-4DB2-BD59-A6C34878D82A}">
                    <a16:rowId xmlns:a16="http://schemas.microsoft.com/office/drawing/2014/main" xmlns="" val="527580702"/>
                  </a:ext>
                </a:extLst>
              </a:tr>
              <a:tr h="963983">
                <a:tc>
                  <a:txBody>
                    <a:bodyPr/>
                    <a:lstStyle/>
                    <a:p>
                      <a:r>
                        <a:rPr lang="en-US" altLang="zh-TW" sz="1800" kern="1200" dirty="0">
                          <a:solidFill>
                            <a:schemeClr val="dk1"/>
                          </a:solidFill>
                          <a:effectLst/>
                          <a:latin typeface="+mn-lt"/>
                          <a:ea typeface="+mn-ea"/>
                          <a:cs typeface="+mn-cs"/>
                        </a:rPr>
                        <a:t>Ba-I-1</a:t>
                      </a:r>
                      <a:r>
                        <a:rPr lang="zh-TW" altLang="zh-TW" sz="1800" kern="1200" dirty="0">
                          <a:solidFill>
                            <a:schemeClr val="dk1"/>
                          </a:solidFill>
                          <a:effectLst/>
                          <a:latin typeface="+mn-lt"/>
                          <a:ea typeface="+mn-ea"/>
                          <a:cs typeface="+mn-cs"/>
                        </a:rPr>
                        <a:t>順敘法</a:t>
                      </a:r>
                      <a:r>
                        <a:rPr lang="zh-TW" altLang="en-US" sz="1800" kern="1200" dirty="0">
                          <a:solidFill>
                            <a:schemeClr val="dk1"/>
                          </a:solidFill>
                          <a:effectLst/>
                          <a:latin typeface="+mn-lt"/>
                          <a:ea typeface="+mn-ea"/>
                          <a:cs typeface="+mn-cs"/>
                        </a:rPr>
                        <a:t>（</a:t>
                      </a:r>
                      <a:r>
                        <a:rPr lang="zh-TW" altLang="en-US" dirty="0"/>
                        <a:t>記敘文本</a:t>
                      </a:r>
                      <a:endParaRPr lang="en-US" altLang="zh-TW" dirty="0"/>
                    </a:p>
                    <a:p>
                      <a:r>
                        <a:rPr lang="en-US" altLang="zh-TW" sz="1800" kern="1200" dirty="0">
                          <a:solidFill>
                            <a:schemeClr val="dk1"/>
                          </a:solidFill>
                          <a:effectLst/>
                          <a:latin typeface="+mn-lt"/>
                          <a:ea typeface="+mn-ea"/>
                          <a:cs typeface="+mn-cs"/>
                        </a:rPr>
                        <a:t>Ad-I-2</a:t>
                      </a:r>
                      <a:r>
                        <a:rPr lang="zh-TW" altLang="zh-TW" sz="1800" kern="1200" dirty="0">
                          <a:solidFill>
                            <a:schemeClr val="dk1"/>
                          </a:solidFill>
                          <a:effectLst/>
                          <a:latin typeface="+mn-lt"/>
                          <a:ea typeface="+mn-ea"/>
                          <a:cs typeface="+mn-cs"/>
                        </a:rPr>
                        <a:t>篇章的大意。</a:t>
                      </a:r>
                      <a:endParaRPr lang="en-US" altLang="zh-TW" sz="1800" kern="1200" dirty="0">
                        <a:solidFill>
                          <a:schemeClr val="dk1"/>
                        </a:solidFill>
                        <a:effectLst/>
                        <a:latin typeface="+mn-lt"/>
                        <a:ea typeface="+mn-ea"/>
                        <a:cs typeface="+mn-cs"/>
                      </a:endParaRPr>
                    </a:p>
                    <a:p>
                      <a:r>
                        <a:rPr lang="en-US" altLang="zh-TW" sz="1800" kern="1200" dirty="0">
                          <a:solidFill>
                            <a:schemeClr val="dk1"/>
                          </a:solidFill>
                          <a:effectLst/>
                          <a:latin typeface="+mn-lt"/>
                          <a:ea typeface="+mn-ea"/>
                          <a:cs typeface="+mn-cs"/>
                        </a:rPr>
                        <a:t>Ad-I-3</a:t>
                      </a:r>
                      <a:r>
                        <a:rPr lang="zh-TW" altLang="zh-TW" sz="1800" kern="1200" dirty="0">
                          <a:solidFill>
                            <a:schemeClr val="dk1"/>
                          </a:solidFill>
                          <a:effectLst/>
                          <a:latin typeface="+mn-lt"/>
                          <a:ea typeface="+mn-ea"/>
                          <a:cs typeface="+mn-cs"/>
                        </a:rPr>
                        <a:t>故事、童詩。</a:t>
                      </a:r>
                      <a:endParaRPr lang="zh-TW" altLang="en-US" dirty="0"/>
                    </a:p>
                  </a:txBody>
                  <a:tcPr marL="68580" marR="68580"/>
                </a:tc>
                <a:tc>
                  <a:txBody>
                    <a:bodyPr/>
                    <a:lstStyle/>
                    <a:p>
                      <a:r>
                        <a:rPr lang="zh-TW" altLang="en-US" dirty="0"/>
                        <a:t>保留</a:t>
                      </a:r>
                      <a:endParaRPr lang="en-US" altLang="zh-TW" dirty="0"/>
                    </a:p>
                    <a:p>
                      <a:r>
                        <a:rPr lang="zh-TW" altLang="en-US" dirty="0"/>
                        <a:t>保留</a:t>
                      </a:r>
                      <a:endParaRPr lang="en-US" altLang="zh-TW" dirty="0"/>
                    </a:p>
                    <a:p>
                      <a:r>
                        <a:rPr lang="en-US" altLang="zh-TW" sz="1800" kern="1200" dirty="0">
                          <a:solidFill>
                            <a:schemeClr val="dk1"/>
                          </a:solidFill>
                          <a:effectLst/>
                          <a:latin typeface="+mn-lt"/>
                          <a:ea typeface="+mn-ea"/>
                          <a:cs typeface="+mn-cs"/>
                        </a:rPr>
                        <a:t>Ad-I-3</a:t>
                      </a:r>
                      <a:r>
                        <a:rPr lang="zh-TW" altLang="zh-TW" sz="1800" kern="1200" dirty="0">
                          <a:solidFill>
                            <a:schemeClr val="dk1"/>
                          </a:solidFill>
                          <a:effectLst/>
                          <a:latin typeface="+mn-lt"/>
                          <a:ea typeface="+mn-ea"/>
                          <a:cs typeface="+mn-cs"/>
                        </a:rPr>
                        <a:t>故事</a:t>
                      </a:r>
                      <a:endParaRPr lang="zh-TW" altLang="en-US" dirty="0"/>
                    </a:p>
                  </a:txBody>
                  <a:tcPr marL="68580" marR="68580"/>
                </a:tc>
                <a:extLst>
                  <a:ext uri="{0D108BD9-81ED-4DB2-BD59-A6C34878D82A}">
                    <a16:rowId xmlns:a16="http://schemas.microsoft.com/office/drawing/2014/main" xmlns="" val="3911733933"/>
                  </a:ext>
                </a:extLst>
              </a:tr>
            </a:tbl>
          </a:graphicData>
        </a:graphic>
      </p:graphicFrame>
      <p:sp>
        <p:nvSpPr>
          <p:cNvPr id="5" name="矩形 4">
            <a:extLst>
              <a:ext uri="{FF2B5EF4-FFF2-40B4-BE49-F238E27FC236}">
                <a16:creationId xmlns:a16="http://schemas.microsoft.com/office/drawing/2014/main" xmlns="" id="{CA0AC9DB-D0FF-4E68-A590-10801BC926B6}"/>
              </a:ext>
            </a:extLst>
          </p:cNvPr>
          <p:cNvSpPr/>
          <p:nvPr/>
        </p:nvSpPr>
        <p:spPr>
          <a:xfrm>
            <a:off x="776914" y="221366"/>
            <a:ext cx="383572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課程調整的應用</a:t>
            </a:r>
            <a:endParaRPr lang="zh-CN" altLang="en-US" sz="4000" b="1" dirty="0">
              <a:solidFill>
                <a:schemeClr val="bg1"/>
              </a:solidFill>
              <a:latin typeface="微軟正黑體"/>
              <a:ea typeface="微軟正黑體"/>
              <a:cs typeface="微軟正黑體"/>
            </a:endParaRPr>
          </a:p>
        </p:txBody>
      </p:sp>
      <p:sp>
        <p:nvSpPr>
          <p:cNvPr id="6" name="矩形 5"/>
          <p:cNvSpPr/>
          <p:nvPr/>
        </p:nvSpPr>
        <p:spPr>
          <a:xfrm>
            <a:off x="817551" y="251846"/>
            <a:ext cx="3744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47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p:cNvGraphicFramePr>
          <p:nvPr>
            <p:extLst>
              <p:ext uri="{D42A27DB-BD31-4B8C-83A1-F6EECF244321}">
                <p14:modId xmlns:p14="http://schemas.microsoft.com/office/powerpoint/2010/main" val="72042234"/>
              </p:ext>
            </p:extLst>
          </p:nvPr>
        </p:nvGraphicFramePr>
        <p:xfrm>
          <a:off x="274320" y="1432456"/>
          <a:ext cx="8732192" cy="5287758"/>
        </p:xfrm>
        <a:graphic>
          <a:graphicData uri="http://schemas.openxmlformats.org/drawingml/2006/table">
            <a:tbl>
              <a:tblPr firstRow="1" bandRow="1">
                <a:tableStyleId>{5C22544A-7EE6-4342-B048-85BDC9FD1C3A}</a:tableStyleId>
              </a:tblPr>
              <a:tblGrid>
                <a:gridCol w="2193394">
                  <a:extLst>
                    <a:ext uri="{9D8B030D-6E8A-4147-A177-3AD203B41FA5}">
                      <a16:colId xmlns:a16="http://schemas.microsoft.com/office/drawing/2014/main" xmlns="" val="3438071820"/>
                    </a:ext>
                  </a:extLst>
                </a:gridCol>
                <a:gridCol w="6538798">
                  <a:extLst>
                    <a:ext uri="{9D8B030D-6E8A-4147-A177-3AD203B41FA5}">
                      <a16:colId xmlns:a16="http://schemas.microsoft.com/office/drawing/2014/main" xmlns="" val="376698131"/>
                    </a:ext>
                  </a:extLst>
                </a:gridCol>
              </a:tblGrid>
              <a:tr h="370840">
                <a:tc>
                  <a:txBody>
                    <a:bodyPr/>
                    <a:lstStyle/>
                    <a:p>
                      <a:r>
                        <a:rPr lang="zh-TW" altLang="en-US" dirty="0"/>
                        <a:t>調整後學習內容</a:t>
                      </a:r>
                    </a:p>
                  </a:txBody>
                  <a:tcPr marL="68580" marR="68580"/>
                </a:tc>
                <a:tc>
                  <a:txBody>
                    <a:bodyPr/>
                    <a:lstStyle/>
                    <a:p>
                      <a:r>
                        <a:rPr lang="zh-TW" altLang="en-US" dirty="0"/>
                        <a:t>調整後學習表現</a:t>
                      </a:r>
                    </a:p>
                  </a:txBody>
                  <a:tcPr marL="68580" marR="68580"/>
                </a:tc>
                <a:extLst>
                  <a:ext uri="{0D108BD9-81ED-4DB2-BD59-A6C34878D82A}">
                    <a16:rowId xmlns:a16="http://schemas.microsoft.com/office/drawing/2014/main" xmlns="" val="254592275"/>
                  </a:ext>
                </a:extLst>
              </a:tr>
              <a:tr h="370840">
                <a:tc rowSpan="3">
                  <a:txBody>
                    <a:bodyPr/>
                    <a:lstStyle/>
                    <a:p>
                      <a:r>
                        <a:rPr lang="en-US" altLang="zh-TW" sz="1800" kern="1200" dirty="0">
                          <a:solidFill>
                            <a:schemeClr val="dk1"/>
                          </a:solidFill>
                          <a:effectLst/>
                          <a:latin typeface="+mn-lt"/>
                          <a:ea typeface="+mn-ea"/>
                          <a:cs typeface="+mn-cs"/>
                        </a:rPr>
                        <a:t>Ba-I-1</a:t>
                      </a:r>
                      <a:r>
                        <a:rPr lang="zh-TW" altLang="zh-TW" sz="1800" kern="1200" dirty="0">
                          <a:solidFill>
                            <a:schemeClr val="dk1"/>
                          </a:solidFill>
                          <a:effectLst/>
                          <a:latin typeface="+mn-lt"/>
                          <a:ea typeface="+mn-ea"/>
                          <a:cs typeface="+mn-cs"/>
                        </a:rPr>
                        <a:t>順敘法</a:t>
                      </a:r>
                      <a:r>
                        <a:rPr lang="zh-TW" altLang="en-US" sz="1800" kern="1200" dirty="0">
                          <a:solidFill>
                            <a:schemeClr val="dk1"/>
                          </a:solidFill>
                          <a:effectLst/>
                          <a:latin typeface="+mn-lt"/>
                          <a:ea typeface="+mn-ea"/>
                          <a:cs typeface="+mn-cs"/>
                        </a:rPr>
                        <a:t>（</a:t>
                      </a:r>
                      <a:r>
                        <a:rPr lang="zh-TW" altLang="en-US" dirty="0"/>
                        <a:t>記敘文本</a:t>
                      </a:r>
                      <a:endParaRPr lang="en-US" altLang="zh-TW" dirty="0"/>
                    </a:p>
                    <a:p>
                      <a:r>
                        <a:rPr lang="en-US" altLang="zh-TW" sz="1800" kern="1200" dirty="0">
                          <a:solidFill>
                            <a:schemeClr val="dk1"/>
                          </a:solidFill>
                          <a:effectLst/>
                          <a:latin typeface="+mn-lt"/>
                          <a:ea typeface="+mn-ea"/>
                          <a:cs typeface="+mn-cs"/>
                        </a:rPr>
                        <a:t>Ad-I-2</a:t>
                      </a:r>
                      <a:r>
                        <a:rPr lang="zh-TW" altLang="zh-TW" sz="1800" kern="1200" dirty="0">
                          <a:solidFill>
                            <a:schemeClr val="dk1"/>
                          </a:solidFill>
                          <a:effectLst/>
                          <a:latin typeface="+mn-lt"/>
                          <a:ea typeface="+mn-ea"/>
                          <a:cs typeface="+mn-cs"/>
                        </a:rPr>
                        <a:t>篇章的大意。</a:t>
                      </a:r>
                      <a:endParaRPr lang="en-US" altLang="zh-TW" sz="1800" kern="1200" dirty="0">
                        <a:solidFill>
                          <a:schemeClr val="dk1"/>
                        </a:solidFill>
                        <a:effectLst/>
                        <a:latin typeface="+mn-lt"/>
                        <a:ea typeface="+mn-ea"/>
                        <a:cs typeface="+mn-cs"/>
                      </a:endParaRPr>
                    </a:p>
                    <a:p>
                      <a:r>
                        <a:rPr lang="en-US" altLang="zh-TW" sz="1800" kern="1200" dirty="0">
                          <a:solidFill>
                            <a:schemeClr val="dk1"/>
                          </a:solidFill>
                          <a:effectLst/>
                          <a:latin typeface="+mn-lt"/>
                          <a:ea typeface="+mn-ea"/>
                          <a:cs typeface="+mn-cs"/>
                        </a:rPr>
                        <a:t>Ad-I-3</a:t>
                      </a:r>
                      <a:r>
                        <a:rPr lang="zh-TW" altLang="zh-TW" sz="1800" kern="1200" dirty="0">
                          <a:solidFill>
                            <a:schemeClr val="dk1"/>
                          </a:solidFill>
                          <a:effectLst/>
                          <a:latin typeface="+mn-lt"/>
                          <a:ea typeface="+mn-ea"/>
                          <a:cs typeface="+mn-cs"/>
                        </a:rPr>
                        <a:t>故事。</a:t>
                      </a:r>
                      <a:endParaRPr lang="zh-TW" altLang="en-US" dirty="0"/>
                    </a:p>
                  </a:txBody>
                  <a:tcPr marL="68580" marR="68580"/>
                </a:tc>
                <a:tc>
                  <a:txBody>
                    <a:bodyPr/>
                    <a:lstStyle/>
                    <a:p>
                      <a:r>
                        <a:rPr lang="en-US" altLang="zh-TW" dirty="0"/>
                        <a:t>【1-Ⅰ-2-2 </a:t>
                      </a:r>
                      <a:r>
                        <a:rPr lang="zh-TW" altLang="en-US" dirty="0"/>
                        <a:t>能說出聆聽的內容</a:t>
                      </a:r>
                      <a:r>
                        <a:rPr lang="en-US" altLang="zh-TW" dirty="0"/>
                        <a:t>】</a:t>
                      </a:r>
                      <a:endParaRPr lang="zh-TW" altLang="en-US" dirty="0"/>
                    </a:p>
                  </a:txBody>
                  <a:tcPr marL="68580" marR="68580"/>
                </a:tc>
                <a:extLst>
                  <a:ext uri="{0D108BD9-81ED-4DB2-BD59-A6C34878D82A}">
                    <a16:rowId xmlns:a16="http://schemas.microsoft.com/office/drawing/2014/main" xmlns="" val="1098782239"/>
                  </a:ext>
                </a:extLst>
              </a:tr>
              <a:tr h="914504">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【2-Ⅰ-2-1 </a:t>
                      </a:r>
                      <a:r>
                        <a:rPr lang="zh-TW" altLang="en-US" dirty="0"/>
                        <a:t>能簡單複述所聽聞的內容重點</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【2-Ⅰ-2-2 </a:t>
                      </a:r>
                      <a:r>
                        <a:rPr lang="zh-TW" altLang="en-US" dirty="0"/>
                        <a:t>能詳細複述所聽聞的內容</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【2-Ⅰ-2-3 </a:t>
                      </a:r>
                      <a:r>
                        <a:rPr lang="zh-TW" altLang="en-US" dirty="0"/>
                        <a:t>能正確轉述所聽聞的 內容</a:t>
                      </a:r>
                      <a:r>
                        <a:rPr lang="en-US" altLang="zh-TW" dirty="0"/>
                        <a:t>】</a:t>
                      </a:r>
                      <a:endParaRPr lang="zh-TW" altLang="en-US" dirty="0"/>
                    </a:p>
                  </a:txBody>
                  <a:tcPr marL="68580" marR="68580"/>
                </a:tc>
                <a:extLst>
                  <a:ext uri="{0D108BD9-81ED-4DB2-BD59-A6C34878D82A}">
                    <a16:rowId xmlns:a16="http://schemas.microsoft.com/office/drawing/2014/main" xmlns="" val="1776775466"/>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【5 -Ⅰ-6-1 </a:t>
                      </a:r>
                      <a:r>
                        <a:rPr lang="zh-TW" altLang="en-US" dirty="0"/>
                        <a:t>利用圖像策略，協助文本的理解與內容重述</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【5-Ⅰ-6-2 </a:t>
                      </a:r>
                      <a:r>
                        <a:rPr lang="zh-TW" altLang="en-US" dirty="0"/>
                        <a:t>利用故事結構策 略，協助文本的理解與內容重述</a:t>
                      </a:r>
                      <a:r>
                        <a:rPr lang="en-US" altLang="zh-TW" dirty="0"/>
                        <a:t>】</a:t>
                      </a:r>
                      <a:endParaRPr lang="zh-TW" altLang="en-US" dirty="0"/>
                    </a:p>
                  </a:txBody>
                  <a:tcPr marL="68580" marR="68580"/>
                </a:tc>
                <a:extLst>
                  <a:ext uri="{0D108BD9-81ED-4DB2-BD59-A6C34878D82A}">
                    <a16:rowId xmlns:a16="http://schemas.microsoft.com/office/drawing/2014/main" xmlns="" val="527580702"/>
                  </a:ext>
                </a:extLst>
              </a:tr>
              <a:tr h="705494">
                <a:tc gridSpan="2">
                  <a:txBody>
                    <a:bodyPr/>
                    <a:lstStyle/>
                    <a:p>
                      <a:r>
                        <a:rPr lang="zh-TW" altLang="en-US" dirty="0"/>
                        <a:t>學年教育目標</a:t>
                      </a:r>
                      <a:endParaRPr lang="en-US" altLang="zh-TW" dirty="0"/>
                    </a:p>
                    <a:p>
                      <a:r>
                        <a:rPr lang="zh-TW" altLang="en-US" dirty="0"/>
                        <a:t>能正確說出 </a:t>
                      </a:r>
                      <a:r>
                        <a:rPr lang="en-US" altLang="zh-TW" dirty="0"/>
                        <a:t>300 </a:t>
                      </a:r>
                      <a:r>
                        <a:rPr lang="zh-TW" altLang="en-US" dirty="0"/>
                        <a:t>字以內短文的內容</a:t>
                      </a:r>
                    </a:p>
                  </a:txBody>
                  <a:tcPr marL="68580" marR="68580"/>
                </a:tc>
                <a:tc hMerge="1">
                  <a:txBody>
                    <a:bodyPr/>
                    <a:lstStyle/>
                    <a:p>
                      <a:endParaRPr lang="zh-TW" altLang="en-US" dirty="0"/>
                    </a:p>
                  </a:txBody>
                  <a:tcPr/>
                </a:tc>
                <a:extLst>
                  <a:ext uri="{0D108BD9-81ED-4DB2-BD59-A6C34878D82A}">
                    <a16:rowId xmlns:a16="http://schemas.microsoft.com/office/drawing/2014/main" xmlns="" val="3911733933"/>
                  </a:ext>
                </a:extLst>
              </a:tr>
              <a:tr h="223520">
                <a:tc gridSpan="2">
                  <a:txBody>
                    <a:bodyPr/>
                    <a:lstStyle/>
                    <a:p>
                      <a:r>
                        <a:rPr lang="zh-TW" altLang="en-US" dirty="0"/>
                        <a:t>學習目標（學期目標）</a:t>
                      </a:r>
                      <a:endParaRPr lang="en-US" altLang="zh-TW" dirty="0"/>
                    </a:p>
                    <a:p>
                      <a:r>
                        <a:rPr lang="en-US" altLang="zh-TW" dirty="0"/>
                        <a:t>1-1 </a:t>
                      </a:r>
                      <a:r>
                        <a:rPr lang="zh-TW" altLang="en-US" dirty="0"/>
                        <a:t>聆聽一篇 </a:t>
                      </a:r>
                      <a:r>
                        <a:rPr lang="en-US" altLang="zh-TW" dirty="0"/>
                        <a:t>100~150 </a:t>
                      </a:r>
                      <a:r>
                        <a:rPr lang="zh-TW" altLang="en-US" dirty="0"/>
                        <a:t>字以內故事之後，透過問答方式，能簡單複述故事重點</a:t>
                      </a:r>
                      <a:endParaRPr lang="en-US" altLang="zh-TW" dirty="0"/>
                    </a:p>
                    <a:p>
                      <a:r>
                        <a:rPr lang="en-US" altLang="zh-TW" dirty="0"/>
                        <a:t>1-2 </a:t>
                      </a:r>
                      <a:r>
                        <a:rPr lang="zh-TW" altLang="en-US" dirty="0"/>
                        <a:t>給予一篇 </a:t>
                      </a:r>
                      <a:r>
                        <a:rPr lang="en-US" altLang="zh-TW" dirty="0"/>
                        <a:t>100 </a:t>
                      </a:r>
                      <a:r>
                        <a:rPr lang="zh-TW" altLang="en-US" dirty="0"/>
                        <a:t>字以內故事 短文，透過問答方式，能說出故事重點</a:t>
                      </a:r>
                      <a:endParaRPr lang="en-US" altLang="zh-TW" dirty="0"/>
                    </a:p>
                    <a:p>
                      <a:r>
                        <a:rPr lang="en-US" altLang="zh-TW" dirty="0"/>
                        <a:t>1-3 </a:t>
                      </a:r>
                      <a:r>
                        <a:rPr lang="zh-TW" altLang="en-US" dirty="0"/>
                        <a:t>聆聽 一篇 </a:t>
                      </a:r>
                      <a:r>
                        <a:rPr lang="en-US" altLang="zh-TW" dirty="0"/>
                        <a:t>150~200 </a:t>
                      </a:r>
                      <a:r>
                        <a:rPr lang="zh-TW" altLang="en-US" dirty="0"/>
                        <a:t>字以內故事之後，藉由圖像提示下，能詳細複述故事內容</a:t>
                      </a:r>
                      <a:endParaRPr lang="en-US" altLang="zh-TW" dirty="0"/>
                    </a:p>
                    <a:p>
                      <a:r>
                        <a:rPr lang="en-US" altLang="zh-TW" dirty="0"/>
                        <a:t>1-4 </a:t>
                      </a:r>
                      <a:r>
                        <a:rPr lang="zh-TW" altLang="en-US" dirty="0"/>
                        <a:t>給予一篇 </a:t>
                      </a:r>
                      <a:r>
                        <a:rPr lang="en-US" altLang="zh-TW" dirty="0"/>
                        <a:t>150 ~200 </a:t>
                      </a:r>
                      <a:r>
                        <a:rPr lang="zh-TW" altLang="en-US" dirty="0"/>
                        <a:t>字以內故事短文，透過畫重點策略，能說出故事主要內容</a:t>
                      </a:r>
                      <a:endParaRPr lang="en-US" altLang="zh-TW" dirty="0"/>
                    </a:p>
                    <a:p>
                      <a:r>
                        <a:rPr lang="en-US" altLang="zh-TW" dirty="0"/>
                        <a:t>1-5 </a:t>
                      </a:r>
                      <a:r>
                        <a:rPr lang="zh-TW" altLang="en-US" dirty="0"/>
                        <a:t>每週給予一篇 </a:t>
                      </a:r>
                      <a:r>
                        <a:rPr lang="en-US" altLang="zh-TW" dirty="0"/>
                        <a:t>200~300 </a:t>
                      </a:r>
                      <a:r>
                        <a:rPr lang="zh-TW" altLang="en-US" dirty="0"/>
                        <a:t>字以內記敘短文，能運用故事結構圖 策略，摘記文本訊息</a:t>
                      </a:r>
                      <a:endParaRPr lang="en-US" altLang="zh-TW" dirty="0"/>
                    </a:p>
                    <a:p>
                      <a:r>
                        <a:rPr lang="en-US" altLang="zh-TW" dirty="0"/>
                        <a:t>1-6 </a:t>
                      </a:r>
                      <a:r>
                        <a:rPr lang="zh-TW" altLang="en-US" dirty="0"/>
                        <a:t>每週給予一篇 </a:t>
                      </a:r>
                      <a:r>
                        <a:rPr lang="en-US" altLang="zh-TW" dirty="0"/>
                        <a:t>200~300 </a:t>
                      </a:r>
                      <a:r>
                        <a:rPr lang="zh-TW" altLang="en-US" dirty="0"/>
                        <a:t>字以內記敘短文，能運用 故事結構圖策略，用自己的話重述文本內容</a:t>
                      </a:r>
                    </a:p>
                  </a:txBody>
                  <a:tcPr marL="68580" marR="68580"/>
                </a:tc>
                <a:tc hMerge="1">
                  <a:txBody>
                    <a:bodyPr/>
                    <a:lstStyle/>
                    <a:p>
                      <a:endParaRPr lang="zh-TW" altLang="en-US"/>
                    </a:p>
                  </a:txBody>
                  <a:tcPr/>
                </a:tc>
                <a:extLst>
                  <a:ext uri="{0D108BD9-81ED-4DB2-BD59-A6C34878D82A}">
                    <a16:rowId xmlns:a16="http://schemas.microsoft.com/office/drawing/2014/main" xmlns="" val="3272827477"/>
                  </a:ext>
                </a:extLst>
              </a:tr>
            </a:tbl>
          </a:graphicData>
        </a:graphic>
      </p:graphicFrame>
      <p:sp>
        <p:nvSpPr>
          <p:cNvPr id="5" name="標題 1"/>
          <p:cNvSpPr txBox="1">
            <a:spLocks/>
          </p:cNvSpPr>
          <p:nvPr/>
        </p:nvSpPr>
        <p:spPr>
          <a:xfrm>
            <a:off x="304797" y="186881"/>
            <a:ext cx="8553453" cy="862166"/>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srgbClr val="30B1B3"/>
                </a:solidFill>
                <a:effectLst/>
                <a:uLnTx/>
                <a:uFillTx/>
                <a:latin typeface="微軟正黑體"/>
                <a:ea typeface="微軟正黑體"/>
                <a:cs typeface="微軟正黑體"/>
              </a:rPr>
              <a:t>學生在特定領域</a:t>
            </a:r>
            <a:r>
              <a:rPr kumimoji="0" lang="en-US" altLang="zh-TW" sz="4000" b="1" i="0" u="none" strike="noStrike" kern="1200" cap="none" spc="0" normalizeH="0" baseline="0" noProof="0" dirty="0">
                <a:ln>
                  <a:noFill/>
                </a:ln>
                <a:solidFill>
                  <a:srgbClr val="30B1B3"/>
                </a:solidFill>
                <a:effectLst/>
                <a:uLnTx/>
                <a:uFillTx/>
                <a:latin typeface="微軟正黑體"/>
                <a:ea typeface="微軟正黑體"/>
                <a:cs typeface="微軟正黑體"/>
              </a:rPr>
              <a:t>/</a:t>
            </a:r>
            <a:r>
              <a:rPr kumimoji="0" lang="zh-TW" altLang="en-US" sz="4000" b="1" i="0" u="none" strike="noStrike" kern="1200" cap="none" spc="0" normalizeH="0" baseline="0" noProof="0" dirty="0">
                <a:ln>
                  <a:noFill/>
                </a:ln>
                <a:solidFill>
                  <a:srgbClr val="30B1B3"/>
                </a:solidFill>
                <a:effectLst/>
                <a:uLnTx/>
                <a:uFillTx/>
                <a:latin typeface="微軟正黑體"/>
                <a:ea typeface="微軟正黑體"/>
                <a:cs typeface="微軟正黑體"/>
              </a:rPr>
              <a:t>科目學習功能缺損</a:t>
            </a:r>
            <a:r>
              <a:rPr kumimoji="0" lang="en-US" altLang="zh-TW" sz="4000" b="1" i="0" u="none" strike="noStrike" kern="1200" cap="none" spc="0" normalizeH="0" baseline="0" noProof="0" dirty="0">
                <a:ln>
                  <a:noFill/>
                </a:ln>
                <a:solidFill>
                  <a:srgbClr val="30B1B3"/>
                </a:solidFill>
                <a:effectLst/>
                <a:uLnTx/>
                <a:uFillTx/>
                <a:latin typeface="微軟正黑體"/>
                <a:ea typeface="微軟正黑體"/>
                <a:cs typeface="微軟正黑體"/>
              </a:rPr>
              <a:t/>
            </a:r>
            <a:br>
              <a:rPr kumimoji="0" lang="en-US" altLang="zh-TW" sz="4000" b="1" i="0" u="none" strike="noStrike" kern="1200" cap="none" spc="0" normalizeH="0" baseline="0" noProof="0" dirty="0">
                <a:ln>
                  <a:noFill/>
                </a:ln>
                <a:solidFill>
                  <a:srgbClr val="30B1B3"/>
                </a:solidFill>
                <a:effectLst/>
                <a:uLnTx/>
                <a:uFillTx/>
                <a:latin typeface="微軟正黑體"/>
                <a:ea typeface="微軟正黑體"/>
                <a:cs typeface="微軟正黑體"/>
              </a:rPr>
            </a:br>
            <a:r>
              <a:rPr kumimoji="0" lang="en-US" altLang="zh-TW" sz="3200" b="1" i="0" u="none" strike="noStrike" kern="1200" cap="none" spc="0" normalizeH="0" baseline="0" noProof="0" dirty="0">
                <a:ln>
                  <a:noFill/>
                </a:ln>
                <a:solidFill>
                  <a:srgbClr val="30B1B3"/>
                </a:solidFill>
                <a:effectLst/>
                <a:uLnTx/>
                <a:uFillTx/>
                <a:latin typeface="微軟正黑體"/>
                <a:ea typeface="微軟正黑體"/>
                <a:cs typeface="微軟正黑體"/>
              </a:rPr>
              <a:t>(</a:t>
            </a:r>
            <a:r>
              <a:rPr kumimoji="0" lang="zh-TW" altLang="en-US" sz="3200" b="1" i="0" u="none" strike="noStrike" kern="1200" cap="none" spc="0" normalizeH="0" baseline="0" noProof="0" dirty="0">
                <a:ln>
                  <a:noFill/>
                </a:ln>
                <a:solidFill>
                  <a:srgbClr val="30B1B3"/>
                </a:solidFill>
                <a:effectLst/>
                <a:uLnTx/>
                <a:uFillTx/>
                <a:latin typeface="微軟正黑體"/>
                <a:ea typeface="微軟正黑體"/>
                <a:cs typeface="微軟正黑體"/>
              </a:rPr>
              <a:t>依據調整後學習重點設定學習目標示例</a:t>
            </a:r>
            <a:r>
              <a:rPr kumimoji="0" lang="en-US" altLang="zh-TW" sz="3200" b="1" i="0" u="none" strike="noStrike" kern="1200" cap="none" spc="0" normalizeH="0" baseline="0" noProof="0" dirty="0">
                <a:ln>
                  <a:noFill/>
                </a:ln>
                <a:solidFill>
                  <a:srgbClr val="30B1B3"/>
                </a:solidFill>
                <a:effectLst/>
                <a:uLnTx/>
                <a:uFillTx/>
                <a:latin typeface="微軟正黑體"/>
                <a:ea typeface="微軟正黑體"/>
                <a:cs typeface="微軟正黑體"/>
              </a:rPr>
              <a:t>)</a:t>
            </a:r>
            <a:endParaRPr kumimoji="0" lang="zh-TW" altLang="en-US" sz="4000" b="1" i="0" u="none" strike="noStrike" kern="1200" cap="none" spc="0" normalizeH="0" baseline="0" noProof="0" dirty="0">
              <a:ln>
                <a:noFill/>
              </a:ln>
              <a:solidFill>
                <a:srgbClr val="30B1B3"/>
              </a:solidFill>
              <a:effectLst/>
              <a:uLnTx/>
              <a:uFillTx/>
              <a:latin typeface="微軟正黑體"/>
              <a:ea typeface="微軟正黑體"/>
              <a:cs typeface="微軟正黑體"/>
            </a:endParaRPr>
          </a:p>
        </p:txBody>
      </p:sp>
    </p:spTree>
    <p:extLst>
      <p:ext uri="{BB962C8B-B14F-4D97-AF65-F5344CB8AC3E}">
        <p14:creationId xmlns:p14="http://schemas.microsoft.com/office/powerpoint/2010/main" val="90917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xmlns="" id="{8BDC0312-CF32-4418-8C52-F2F10BB94683}"/>
              </a:ext>
            </a:extLst>
          </p:cNvPr>
          <p:cNvSpPr>
            <a:spLocks noGrp="1"/>
          </p:cNvSpPr>
          <p:nvPr>
            <p:ph type="title"/>
          </p:nvPr>
        </p:nvSpPr>
        <p:spPr>
          <a:xfrm>
            <a:off x="2342525" y="1236591"/>
            <a:ext cx="4920904" cy="862166"/>
          </a:xfrm>
        </p:spPr>
        <p:txBody>
          <a:bodyPr/>
          <a:lstStyle/>
          <a:p>
            <a:pPr algn="ctr"/>
            <a:r>
              <a:rPr lang="zh-TW" altLang="en-US" dirty="0">
                <a:solidFill>
                  <a:srgbClr val="7030A0"/>
                </a:solidFill>
              </a:rPr>
              <a:t>學生在特定領域</a:t>
            </a:r>
            <a:r>
              <a:rPr lang="en-US" altLang="zh-TW" dirty="0">
                <a:solidFill>
                  <a:srgbClr val="7030A0"/>
                </a:solidFill>
              </a:rPr>
              <a:t>/</a:t>
            </a:r>
            <a:br>
              <a:rPr lang="en-US" altLang="zh-TW" dirty="0">
                <a:solidFill>
                  <a:srgbClr val="7030A0"/>
                </a:solidFill>
              </a:rPr>
            </a:br>
            <a:r>
              <a:rPr lang="zh-TW" altLang="en-US" dirty="0">
                <a:solidFill>
                  <a:srgbClr val="7030A0"/>
                </a:solidFill>
              </a:rPr>
              <a:t>科目學習功能優異</a:t>
            </a:r>
            <a:r>
              <a:rPr lang="en-US" altLang="zh-TW" dirty="0">
                <a:solidFill>
                  <a:srgbClr val="7030A0"/>
                </a:solidFill>
              </a:rPr>
              <a:t/>
            </a:r>
            <a:br>
              <a:rPr lang="en-US" altLang="zh-TW" dirty="0">
                <a:solidFill>
                  <a:srgbClr val="7030A0"/>
                </a:solidFill>
              </a:rPr>
            </a:br>
            <a:r>
              <a:rPr lang="zh-TW" altLang="en-US" dirty="0">
                <a:solidFill>
                  <a:srgbClr val="7030A0"/>
                </a:solidFill>
              </a:rPr>
              <a:t>課程調整舉例</a:t>
            </a:r>
          </a:p>
        </p:txBody>
      </p:sp>
      <p:grpSp>
        <p:nvGrpSpPr>
          <p:cNvPr id="5" name="群組 4"/>
          <p:cNvGrpSpPr/>
          <p:nvPr/>
        </p:nvGrpSpPr>
        <p:grpSpPr>
          <a:xfrm rot="2256646" flipV="1">
            <a:off x="1798312" y="2935015"/>
            <a:ext cx="936000" cy="935792"/>
            <a:chOff x="4401448" y="1754658"/>
            <a:chExt cx="454806" cy="442451"/>
          </a:xfrm>
        </p:grpSpPr>
        <p:sp>
          <p:nvSpPr>
            <p:cNvPr id="27" name="向右箭號 26"/>
            <p:cNvSpPr/>
            <p:nvPr/>
          </p:nvSpPr>
          <p:spPr>
            <a:xfrm rot="16200000">
              <a:off x="4455028" y="1795884"/>
              <a:ext cx="442451" cy="360000"/>
            </a:xfrm>
            <a:prstGeom prst="righ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向右箭號 4"/>
            <p:cNvSpPr/>
            <p:nvPr/>
          </p:nvSpPr>
          <p:spPr>
            <a:xfrm rot="16200000">
              <a:off x="4448113" y="1902671"/>
              <a:ext cx="247773"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6" name="群組 5"/>
          <p:cNvGrpSpPr/>
          <p:nvPr/>
        </p:nvGrpSpPr>
        <p:grpSpPr>
          <a:xfrm>
            <a:off x="520312" y="3799047"/>
            <a:ext cx="1672083" cy="1672083"/>
            <a:chOff x="3735958" y="4101"/>
            <a:chExt cx="1672083" cy="1672083"/>
          </a:xfrm>
        </p:grpSpPr>
        <p:sp>
          <p:nvSpPr>
            <p:cNvPr id="25" name="橢圓 24"/>
            <p:cNvSpPr/>
            <p:nvPr/>
          </p:nvSpPr>
          <p:spPr>
            <a:xfrm>
              <a:off x="3735958" y="4101"/>
              <a:ext cx="1672083" cy="1672083"/>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橢圓 6"/>
            <p:cNvSpPr/>
            <p:nvPr/>
          </p:nvSpPr>
          <p:spPr>
            <a:xfrm>
              <a:off x="3980829" y="248972"/>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學習內容</a:t>
              </a:r>
            </a:p>
          </p:txBody>
        </p:sp>
      </p:grpSp>
      <p:grpSp>
        <p:nvGrpSpPr>
          <p:cNvPr id="7" name="群組 6"/>
          <p:cNvGrpSpPr/>
          <p:nvPr/>
        </p:nvGrpSpPr>
        <p:grpSpPr>
          <a:xfrm rot="5969152">
            <a:off x="3311875" y="3705086"/>
            <a:ext cx="899999" cy="720000"/>
            <a:chOff x="5554967" y="2895826"/>
            <a:chExt cx="329178" cy="568508"/>
          </a:xfrm>
        </p:grpSpPr>
        <p:sp>
          <p:nvSpPr>
            <p:cNvPr id="23" name="向右箭號 22"/>
            <p:cNvSpPr/>
            <p:nvPr/>
          </p:nvSpPr>
          <p:spPr>
            <a:xfrm>
              <a:off x="5554967" y="2895826"/>
              <a:ext cx="329178" cy="568508"/>
            </a:xfrm>
            <a:prstGeom prst="rightArrow">
              <a:avLst>
                <a:gd name="adj1" fmla="val 60000"/>
                <a:gd name="adj2" fmla="val 50000"/>
              </a:avLst>
            </a:prstGeom>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4" name="向右箭號 8"/>
            <p:cNvSpPr/>
            <p:nvPr/>
          </p:nvSpPr>
          <p:spPr>
            <a:xfrm>
              <a:off x="5554969" y="3009527"/>
              <a:ext cx="247773"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8" name="群組 7"/>
          <p:cNvGrpSpPr/>
          <p:nvPr/>
        </p:nvGrpSpPr>
        <p:grpSpPr>
          <a:xfrm>
            <a:off x="2677368" y="4574159"/>
            <a:ext cx="1672083" cy="1672083"/>
            <a:chOff x="6075894" y="2344038"/>
            <a:chExt cx="1672083" cy="1672083"/>
          </a:xfrm>
        </p:grpSpPr>
        <p:sp>
          <p:nvSpPr>
            <p:cNvPr id="21" name="橢圓 20"/>
            <p:cNvSpPr/>
            <p:nvPr/>
          </p:nvSpPr>
          <p:spPr>
            <a:xfrm>
              <a:off x="6075894" y="2344038"/>
              <a:ext cx="1672083" cy="1672083"/>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2" name="橢圓 10"/>
            <p:cNvSpPr/>
            <p:nvPr/>
          </p:nvSpPr>
          <p:spPr>
            <a:xfrm>
              <a:off x="6320765" y="2588909"/>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學習歷程</a:t>
              </a:r>
            </a:p>
          </p:txBody>
        </p:sp>
      </p:grpSp>
      <p:grpSp>
        <p:nvGrpSpPr>
          <p:cNvPr id="9" name="群組 8"/>
          <p:cNvGrpSpPr/>
          <p:nvPr/>
        </p:nvGrpSpPr>
        <p:grpSpPr>
          <a:xfrm rot="21037420">
            <a:off x="5197580" y="3634024"/>
            <a:ext cx="720000" cy="876583"/>
            <a:chOff x="4287746" y="4163049"/>
            <a:chExt cx="568508" cy="353961"/>
          </a:xfrm>
        </p:grpSpPr>
        <p:sp>
          <p:nvSpPr>
            <p:cNvPr id="19" name="向右箭號 18"/>
            <p:cNvSpPr/>
            <p:nvPr/>
          </p:nvSpPr>
          <p:spPr>
            <a:xfrm rot="5400000">
              <a:off x="4395019" y="4055776"/>
              <a:ext cx="353961" cy="568508"/>
            </a:xfrm>
            <a:prstGeom prst="rightArrow">
              <a:avLst>
                <a:gd name="adj1" fmla="val 60000"/>
                <a:gd name="adj2" fmla="val 50000"/>
              </a:avLst>
            </a:prstGeom>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20" name="向右箭號 12"/>
            <p:cNvSpPr/>
            <p:nvPr/>
          </p:nvSpPr>
          <p:spPr>
            <a:xfrm rot="5400000">
              <a:off x="4448113" y="4116384"/>
              <a:ext cx="247773"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10" name="群組 9"/>
          <p:cNvGrpSpPr/>
          <p:nvPr/>
        </p:nvGrpSpPr>
        <p:grpSpPr>
          <a:xfrm>
            <a:off x="4970392" y="4582375"/>
            <a:ext cx="1672083" cy="1672083"/>
            <a:chOff x="3735958" y="4683974"/>
            <a:chExt cx="1672083" cy="1672083"/>
          </a:xfrm>
        </p:grpSpPr>
        <p:sp>
          <p:nvSpPr>
            <p:cNvPr id="17" name="橢圓 16"/>
            <p:cNvSpPr/>
            <p:nvPr/>
          </p:nvSpPr>
          <p:spPr>
            <a:xfrm>
              <a:off x="3735958" y="4683974"/>
              <a:ext cx="1672083" cy="1672083"/>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8" name="橢圓 14"/>
            <p:cNvSpPr/>
            <p:nvPr/>
          </p:nvSpPr>
          <p:spPr>
            <a:xfrm>
              <a:off x="3980829" y="4928845"/>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學習環境</a:t>
              </a:r>
            </a:p>
          </p:txBody>
        </p:sp>
      </p:grpSp>
      <p:grpSp>
        <p:nvGrpSpPr>
          <p:cNvPr id="11" name="群組 10"/>
          <p:cNvGrpSpPr/>
          <p:nvPr/>
        </p:nvGrpSpPr>
        <p:grpSpPr>
          <a:xfrm rot="14414793">
            <a:off x="6654594" y="3160026"/>
            <a:ext cx="886784" cy="720000"/>
            <a:chOff x="3246971" y="2919788"/>
            <a:chExt cx="589431" cy="568508"/>
          </a:xfrm>
        </p:grpSpPr>
        <p:sp>
          <p:nvSpPr>
            <p:cNvPr id="15" name="向右箭號 14"/>
            <p:cNvSpPr/>
            <p:nvPr/>
          </p:nvSpPr>
          <p:spPr>
            <a:xfrm rot="10800000">
              <a:off x="3246971" y="2919788"/>
              <a:ext cx="589431" cy="568508"/>
            </a:xfrm>
            <a:prstGeom prst="rightArrow">
              <a:avLst>
                <a:gd name="adj1" fmla="val 60000"/>
                <a:gd name="adj2" fmla="val 50000"/>
              </a:avLst>
            </a:pr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6" name="向右箭號 16"/>
            <p:cNvSpPr/>
            <p:nvPr/>
          </p:nvSpPr>
          <p:spPr>
            <a:xfrm rot="21600000">
              <a:off x="3323251" y="3009527"/>
              <a:ext cx="259076" cy="34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p:txBody>
        </p:sp>
      </p:grpSp>
      <p:grpSp>
        <p:nvGrpSpPr>
          <p:cNvPr id="12" name="群組 11"/>
          <p:cNvGrpSpPr/>
          <p:nvPr/>
        </p:nvGrpSpPr>
        <p:grpSpPr>
          <a:xfrm>
            <a:off x="7171989" y="3799047"/>
            <a:ext cx="1672083" cy="1672083"/>
            <a:chOff x="1365555" y="2344038"/>
            <a:chExt cx="1672083" cy="1672083"/>
          </a:xfrm>
        </p:grpSpPr>
        <p:sp>
          <p:nvSpPr>
            <p:cNvPr id="13" name="橢圓 12"/>
            <p:cNvSpPr/>
            <p:nvPr/>
          </p:nvSpPr>
          <p:spPr>
            <a:xfrm>
              <a:off x="1365555" y="2344038"/>
              <a:ext cx="1672083" cy="1672083"/>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4" name="橢圓 18"/>
            <p:cNvSpPr/>
            <p:nvPr/>
          </p:nvSpPr>
          <p:spPr>
            <a:xfrm>
              <a:off x="1610426" y="2588909"/>
              <a:ext cx="1182341" cy="118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標楷體" pitchFamily="65" charset="-120"/>
                  <a:ea typeface="標楷體" pitchFamily="65" charset="-120"/>
                </a:rPr>
                <a:t>學習評量</a:t>
              </a:r>
            </a:p>
          </p:txBody>
        </p:sp>
      </p:grpSp>
    </p:spTree>
    <p:extLst>
      <p:ext uri="{BB962C8B-B14F-4D97-AF65-F5344CB8AC3E}">
        <p14:creationId xmlns:p14="http://schemas.microsoft.com/office/powerpoint/2010/main" val="97587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學習內容調整舉例</a:t>
            </a:r>
            <a:r>
              <a:rPr lang="en-US" altLang="zh-TW" dirty="0"/>
              <a:t>)</a:t>
            </a:r>
            <a:endParaRPr lang="zh-TW" altLang="en-US" dirty="0"/>
          </a:p>
        </p:txBody>
      </p:sp>
      <p:sp>
        <p:nvSpPr>
          <p:cNvPr id="5" name="內容版面配置區 2"/>
          <p:cNvSpPr txBox="1">
            <a:spLocks/>
          </p:cNvSpPr>
          <p:nvPr/>
        </p:nvSpPr>
        <p:spPr>
          <a:xfrm>
            <a:off x="457201" y="2560320"/>
            <a:ext cx="8290560" cy="4032000"/>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en-US" sz="2800" dirty="0">
                <a:solidFill>
                  <a:prstClr val="black"/>
                </a:solidFill>
                <a:latin typeface="標楷體" pitchFamily="65" charset="-120"/>
                <a:ea typeface="標楷體" pitchFamily="65" charset="-120"/>
              </a:rPr>
              <a:t>本單元</a:t>
            </a:r>
            <a:r>
              <a:rPr lang="zh-TW" altLang="zh-TW" sz="2800" dirty="0">
                <a:solidFill>
                  <a:prstClr val="black"/>
                </a:solidFill>
                <a:latin typeface="標楷體" pitchFamily="65" charset="-120"/>
                <a:ea typeface="標楷體" pitchFamily="65" charset="-120"/>
              </a:rPr>
              <a:t>指定</a:t>
            </a:r>
            <a:r>
              <a:rPr lang="zh-TW" altLang="en-US" sz="2800" dirty="0">
                <a:solidFill>
                  <a:prstClr val="black"/>
                </a:solidFill>
                <a:latin typeface="標楷體" pitchFamily="65" charset="-120"/>
                <a:ea typeface="標楷體" pitchFamily="65" charset="-120"/>
              </a:rPr>
              <a:t>英語</a:t>
            </a:r>
            <a:r>
              <a:rPr lang="zh-TW" altLang="zh-TW" sz="2800" dirty="0">
                <a:solidFill>
                  <a:prstClr val="black"/>
                </a:solidFill>
                <a:latin typeface="標楷體" pitchFamily="65" charset="-120"/>
                <a:ea typeface="標楷體" pitchFamily="65" charset="-120"/>
              </a:rPr>
              <a:t>書籍字彙量約</a:t>
            </a:r>
            <a:r>
              <a:rPr lang="en-US" altLang="zh-TW" sz="2800" dirty="0">
                <a:solidFill>
                  <a:prstClr val="black"/>
                </a:solidFill>
                <a:latin typeface="標楷體" pitchFamily="65" charset="-120"/>
                <a:ea typeface="標楷體" pitchFamily="65" charset="-120"/>
              </a:rPr>
              <a:t>2000</a:t>
            </a:r>
            <a:r>
              <a:rPr lang="zh-TW" altLang="zh-TW" sz="2800" dirty="0">
                <a:solidFill>
                  <a:prstClr val="black"/>
                </a:solidFill>
                <a:latin typeface="標楷體" pitchFamily="65" charset="-120"/>
                <a:ea typeface="標楷體" pitchFamily="65" charset="-120"/>
              </a:rPr>
              <a:t>字至</a:t>
            </a:r>
            <a:r>
              <a:rPr lang="en-US" altLang="zh-TW" sz="2800" dirty="0">
                <a:solidFill>
                  <a:prstClr val="black"/>
                </a:solidFill>
                <a:latin typeface="標楷體" pitchFamily="65" charset="-120"/>
                <a:ea typeface="標楷體" pitchFamily="65" charset="-120"/>
              </a:rPr>
              <a:t>2500</a:t>
            </a:r>
            <a:r>
              <a:rPr lang="zh-TW" altLang="en-US" sz="2800" dirty="0">
                <a:solidFill>
                  <a:prstClr val="black"/>
                </a:solidFill>
                <a:latin typeface="標楷體" pitchFamily="65" charset="-120"/>
                <a:ea typeface="標楷體" pitchFamily="65" charset="-120"/>
              </a:rPr>
              <a:t>字，多於普通課程</a:t>
            </a:r>
            <a:r>
              <a:rPr lang="zh-TW" altLang="zh-TW" sz="2800" dirty="0">
                <a:solidFill>
                  <a:prstClr val="black"/>
                </a:solidFill>
                <a:latin typeface="標楷體" pitchFamily="65" charset="-120"/>
                <a:ea typeface="標楷體" pitchFamily="65" charset="-120"/>
              </a:rPr>
              <a:t>。</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課程具複雜、困難、多變化的學習活動。例如，學生須獨立閱讀、</a:t>
            </a:r>
            <a:r>
              <a:rPr lang="zh-TW" altLang="en-US" sz="2800" dirty="0">
                <a:solidFill>
                  <a:prstClr val="black"/>
                </a:solidFill>
                <a:latin typeface="標楷體" pitchFamily="65" charset="-120"/>
                <a:ea typeface="標楷體" pitchFamily="65" charset="-120"/>
              </a:rPr>
              <a:t>善用</a:t>
            </a:r>
            <a:r>
              <a:rPr lang="zh-TW" altLang="zh-TW" sz="2800" dirty="0">
                <a:solidFill>
                  <a:prstClr val="black"/>
                </a:solidFill>
                <a:latin typeface="標楷體" pitchFamily="65" charset="-120"/>
                <a:ea typeface="標楷體" pitchFamily="65" charset="-120"/>
              </a:rPr>
              <a:t>筆記技巧、</a:t>
            </a:r>
            <a:r>
              <a:rPr lang="zh-TW" altLang="en-US" sz="2800" dirty="0">
                <a:solidFill>
                  <a:prstClr val="black"/>
                </a:solidFill>
                <a:latin typeface="標楷體" pitchFamily="65" charset="-120"/>
                <a:ea typeface="標楷體" pitchFamily="65" charset="-120"/>
              </a:rPr>
              <a:t>搜尋與閱讀</a:t>
            </a:r>
            <a:r>
              <a:rPr lang="zh-TW" altLang="zh-TW" sz="2800" dirty="0">
                <a:solidFill>
                  <a:prstClr val="black"/>
                </a:solidFill>
                <a:latin typeface="標楷體" pitchFamily="65" charset="-120"/>
                <a:ea typeface="標楷體" pitchFamily="65" charset="-120"/>
              </a:rPr>
              <a:t>課外資料。</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學生須</a:t>
            </a:r>
            <a:r>
              <a:rPr lang="zh-TW" altLang="en-US" sz="2800" dirty="0">
                <a:solidFill>
                  <a:prstClr val="black"/>
                </a:solidFill>
                <a:latin typeface="標楷體" pitchFamily="65" charset="-120"/>
                <a:ea typeface="標楷體" pitchFamily="65" charset="-120"/>
              </a:rPr>
              <a:t>全程</a:t>
            </a:r>
            <a:r>
              <a:rPr lang="zh-TW" altLang="zh-TW" sz="2800" dirty="0">
                <a:solidFill>
                  <a:prstClr val="black"/>
                </a:solidFill>
                <a:latin typeface="標楷體" pitchFamily="65" charset="-120"/>
                <a:ea typeface="標楷體" pitchFamily="65" charset="-120"/>
              </a:rPr>
              <a:t>以英語簡報、分享自學</a:t>
            </a:r>
            <a:r>
              <a:rPr lang="zh-TW" altLang="en-US" sz="2800" dirty="0">
                <a:solidFill>
                  <a:prstClr val="black"/>
                </a:solidFill>
                <a:latin typeface="標楷體" pitchFamily="65" charset="-120"/>
                <a:ea typeface="標楷體" pitchFamily="65" charset="-120"/>
              </a:rPr>
              <a:t>心</a:t>
            </a:r>
            <a:r>
              <a:rPr lang="zh-TW" altLang="zh-TW" sz="2800" dirty="0">
                <a:solidFill>
                  <a:prstClr val="black"/>
                </a:solidFill>
                <a:latin typeface="標楷體" pitchFamily="65" charset="-120"/>
                <a:ea typeface="標楷體" pitchFamily="65" charset="-120"/>
              </a:rPr>
              <a:t>得、討論問題</a:t>
            </a:r>
            <a:r>
              <a:rPr lang="zh-TW" altLang="en-US" sz="2800" dirty="0">
                <a:solidFill>
                  <a:prstClr val="black"/>
                </a:solidFill>
                <a:latin typeface="標楷體" pitchFamily="65" charset="-120"/>
                <a:ea typeface="標楷體" pitchFamily="65" charset="-120"/>
              </a:rPr>
              <a:t>及分享</a:t>
            </a:r>
            <a:r>
              <a:rPr lang="zh-TW" altLang="zh-TW" sz="2800" dirty="0">
                <a:solidFill>
                  <a:prstClr val="black"/>
                </a:solidFill>
                <a:latin typeface="標楷體" pitchFamily="65" charset="-120"/>
                <a:ea typeface="標楷體" pitchFamily="65" charset="-120"/>
              </a:rPr>
              <a:t>創作靈感。</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學生須獨立創作劇本，於真實觀眾前演出。</a:t>
            </a:r>
            <a:endParaRPr lang="en-US" altLang="zh-TW" sz="2800" dirty="0">
              <a:solidFill>
                <a:prstClr val="black"/>
              </a:solidFill>
              <a:latin typeface="標楷體" pitchFamily="65" charset="-120"/>
              <a:ea typeface="標楷體" pitchFamily="65" charset="-120"/>
            </a:endParaRPr>
          </a:p>
        </p:txBody>
      </p:sp>
      <p:sp>
        <p:nvSpPr>
          <p:cNvPr id="7" name="綵帶 (向上) 6"/>
          <p:cNvSpPr/>
          <p:nvPr/>
        </p:nvSpPr>
        <p:spPr>
          <a:xfrm>
            <a:off x="822633" y="1920240"/>
            <a:ext cx="7559367" cy="899160"/>
          </a:xfrm>
          <a:prstGeom prst="ribbon2">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rgbClr val="FFFF00"/>
                </a:solidFill>
                <a:latin typeface="標楷體" pitchFamily="65" charset="-120"/>
                <a:ea typeface="標楷體" pitchFamily="65" charset="-120"/>
                <a:cs typeface="Times New Roman" panose="02020603050405020304" pitchFamily="18" charset="0"/>
              </a:rPr>
              <a:t>以「加深」為例</a:t>
            </a:r>
            <a:endParaRPr lang="en-US" altLang="zh-TW" sz="2800" b="1" dirty="0">
              <a:solidFill>
                <a:srgbClr val="FFFF00"/>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526015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txBox="1">
            <a:spLocks/>
          </p:cNvSpPr>
          <p:nvPr/>
        </p:nvSpPr>
        <p:spPr>
          <a:xfrm>
            <a:off x="457201" y="2560320"/>
            <a:ext cx="8290560" cy="3662498"/>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在氣候變遷議題及劇本基本寫作元素的框架下，學生有蒐集寫作所需資訊及選擇寫作方向的自由。</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學生可依討論結果，選擇想要解決、改善的問題。</a:t>
            </a:r>
            <a:r>
              <a:rPr lang="zh-TW" altLang="en-US" sz="2800" dirty="0">
                <a:solidFill>
                  <a:prstClr val="black"/>
                </a:solidFill>
                <a:latin typeface="標楷體" pitchFamily="65" charset="-120"/>
                <a:ea typeface="標楷體" pitchFamily="65" charset="-120"/>
              </a:rPr>
              <a:t>並</a:t>
            </a:r>
            <a:r>
              <a:rPr lang="zh-TW" altLang="zh-TW" sz="2800" dirty="0">
                <a:solidFill>
                  <a:prstClr val="black"/>
                </a:solidFill>
                <a:latin typeface="標楷體" pitchFamily="65" charset="-120"/>
                <a:ea typeface="標楷體" pitchFamily="65" charset="-120"/>
              </a:rPr>
              <a:t>依自身興趣和學習風格</a:t>
            </a: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選擇閱讀資料和行動故事分享的呈現方式。</a:t>
            </a:r>
            <a:endParaRPr lang="zh-TW" altLang="en-US" sz="2800" b="1" dirty="0">
              <a:solidFill>
                <a:prstClr val="black"/>
              </a:solidFill>
              <a:latin typeface="標楷體" pitchFamily="65" charset="-120"/>
              <a:ea typeface="標楷體" pitchFamily="65" charset="-120"/>
              <a:cs typeface="Times New Roman" panose="02020603050405020304" pitchFamily="18" charset="0"/>
            </a:endParaRPr>
          </a:p>
        </p:txBody>
      </p:sp>
      <p:sp>
        <p:nvSpPr>
          <p:cNvPr id="11" name="標題 1"/>
          <p:cNvSpPr>
            <a:spLocks noGrp="1"/>
          </p:cNvSpPr>
          <p:nvPr>
            <p:ph type="title"/>
          </p:nvPr>
        </p:nvSpPr>
        <p:spPr>
          <a:xfrm>
            <a:off x="776913" y="221366"/>
            <a:ext cx="8229600" cy="862166"/>
          </a:xfrm>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學習歷程調整舉例</a:t>
            </a:r>
            <a:r>
              <a:rPr lang="en-US" altLang="zh-TW" dirty="0"/>
              <a:t>)</a:t>
            </a:r>
            <a:endParaRPr lang="zh-TW" altLang="en-US" dirty="0"/>
          </a:p>
        </p:txBody>
      </p:sp>
      <p:sp>
        <p:nvSpPr>
          <p:cNvPr id="4" name="綵帶 (向上) 3"/>
          <p:cNvSpPr/>
          <p:nvPr/>
        </p:nvSpPr>
        <p:spPr>
          <a:xfrm>
            <a:off x="822633" y="1920240"/>
            <a:ext cx="7559367" cy="899160"/>
          </a:xfrm>
          <a:prstGeom prst="ribbon2">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rgbClr val="FFFF00"/>
                </a:solidFill>
                <a:latin typeface="標楷體" pitchFamily="65" charset="-120"/>
                <a:ea typeface="標楷體" pitchFamily="65" charset="-120"/>
                <a:cs typeface="Times New Roman" panose="02020603050405020304" pitchFamily="18" charset="0"/>
              </a:rPr>
              <a:t>以「選擇的自由」為例</a:t>
            </a:r>
            <a:endParaRPr lang="en-US" altLang="zh-TW" sz="2800" b="1" dirty="0">
              <a:solidFill>
                <a:srgbClr val="FFFF00"/>
              </a:solidFill>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448969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a:xfrm>
            <a:off x="776913" y="221366"/>
            <a:ext cx="8229600" cy="862166"/>
          </a:xfrm>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學習環境調整舉例</a:t>
            </a:r>
            <a:r>
              <a:rPr lang="en-US" altLang="zh-TW" dirty="0"/>
              <a:t>)</a:t>
            </a:r>
            <a:endParaRPr lang="zh-TW" altLang="en-US" dirty="0"/>
          </a:p>
        </p:txBody>
      </p:sp>
      <p:sp>
        <p:nvSpPr>
          <p:cNvPr id="4" name="內容版面配置區 2"/>
          <p:cNvSpPr txBox="1">
            <a:spLocks/>
          </p:cNvSpPr>
          <p:nvPr/>
        </p:nvSpPr>
        <p:spPr>
          <a:xfrm>
            <a:off x="457201" y="2560320"/>
            <a:ext cx="8290560" cy="3662498"/>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將</a:t>
            </a:r>
            <a:r>
              <a:rPr lang="zh-TW" altLang="en-US" sz="2800" dirty="0">
                <a:solidFill>
                  <a:prstClr val="black"/>
                </a:solidFill>
                <a:latin typeface="標楷體" pitchFamily="65" charset="-120"/>
                <a:ea typeface="標楷體" pitchFamily="65" charset="-120"/>
              </a:rPr>
              <a:t>國語</a:t>
            </a:r>
            <a:r>
              <a:rPr lang="zh-TW" altLang="zh-TW" sz="2800" dirty="0">
                <a:solidFill>
                  <a:prstClr val="black"/>
                </a:solidFill>
                <a:latin typeface="標楷體" pitchFamily="65" charset="-120"/>
                <a:ea typeface="標楷體" pitchFamily="65" charset="-120"/>
              </a:rPr>
              <a:t>上課地點移至藝術生活教室，該教室具有情境氣氛、可移動式小組討論活動桌、方便肢體活動之木地板、專業投影設備，</a:t>
            </a:r>
            <a:r>
              <a:rPr lang="zh-TW" altLang="en-US" sz="2800" dirty="0">
                <a:solidFill>
                  <a:prstClr val="black"/>
                </a:solidFill>
                <a:latin typeface="標楷體" pitchFamily="65" charset="-120"/>
                <a:ea typeface="標楷體" pitchFamily="65" charset="-120"/>
              </a:rPr>
              <a:t>方便</a:t>
            </a:r>
            <a:r>
              <a:rPr lang="zh-TW" altLang="zh-TW" sz="2800" dirty="0">
                <a:solidFill>
                  <a:prstClr val="black"/>
                </a:solidFill>
                <a:latin typeface="標楷體" pitchFamily="65" charset="-120"/>
                <a:ea typeface="標楷體" pitchFamily="65" charset="-120"/>
              </a:rPr>
              <a:t>學生</a:t>
            </a:r>
            <a:r>
              <a:rPr lang="zh-TW" altLang="en-US" sz="2800" dirty="0">
                <a:solidFill>
                  <a:prstClr val="black"/>
                </a:solidFill>
                <a:latin typeface="標楷體" pitchFamily="65" charset="-120"/>
                <a:ea typeface="標楷體" pitchFamily="65" charset="-120"/>
              </a:rPr>
              <a:t>進行</a:t>
            </a:r>
            <a:r>
              <a:rPr lang="zh-TW" altLang="zh-TW" sz="2800" dirty="0">
                <a:solidFill>
                  <a:prstClr val="black"/>
                </a:solidFill>
                <a:latin typeface="標楷體" pitchFamily="65" charset="-120"/>
                <a:ea typeface="標楷體" pitchFamily="65" charset="-120"/>
              </a:rPr>
              <a:t>各種形式討論或報告</a:t>
            </a:r>
            <a:r>
              <a:rPr lang="zh-TW" altLang="en-US" sz="2800" dirty="0">
                <a:solidFill>
                  <a:prstClr val="black"/>
                </a:solidFill>
                <a:latin typeface="標楷體" pitchFamily="65" charset="-120"/>
                <a:ea typeface="標楷體" pitchFamily="65" charset="-120"/>
              </a:rPr>
              <a:t>。</a:t>
            </a:r>
          </a:p>
        </p:txBody>
      </p:sp>
      <p:sp>
        <p:nvSpPr>
          <p:cNvPr id="5" name="綵帶 (向上) 4"/>
          <p:cNvSpPr/>
          <p:nvPr/>
        </p:nvSpPr>
        <p:spPr>
          <a:xfrm>
            <a:off x="746759" y="1920240"/>
            <a:ext cx="7741921" cy="899160"/>
          </a:xfrm>
          <a:prstGeom prst="ribbon2">
            <a:avLst>
              <a:gd name="adj1" fmla="val 16667"/>
              <a:gd name="adj2" fmla="val 68595"/>
            </a:avLst>
          </a:prstGeom>
          <a:ln/>
        </p:spPr>
        <p:style>
          <a:lnRef idx="3">
            <a:schemeClr val="lt1"/>
          </a:lnRef>
          <a:fillRef idx="1">
            <a:schemeClr val="accent2"/>
          </a:fillRef>
          <a:effectRef idx="1">
            <a:schemeClr val="accent2"/>
          </a:effectRef>
          <a:fontRef idx="minor">
            <a:schemeClr val="lt1"/>
          </a:fontRef>
        </p:style>
        <p:txBody>
          <a:bodyPr rtlCol="0" anchor="ctr"/>
          <a:lstStyle/>
          <a:p>
            <a:pPr>
              <a:spcBef>
                <a:spcPts val="1200"/>
              </a:spcBef>
              <a:buClr>
                <a:schemeClr val="accent1">
                  <a:lumMod val="75000"/>
                </a:schemeClr>
              </a:buClr>
            </a:pPr>
            <a:r>
              <a:rPr lang="zh-TW" altLang="en-US" sz="2800" b="1" dirty="0">
                <a:solidFill>
                  <a:srgbClr val="FFFF00"/>
                </a:solidFill>
                <a:latin typeface="標楷體" pitchFamily="65" charset="-120"/>
                <a:ea typeface="標楷體" pitchFamily="65" charset="-120"/>
                <a:cs typeface="Times New Roman" panose="02020603050405020304" pitchFamily="18" charset="0"/>
              </a:rPr>
              <a:t>以「調整物理的學習環境」為例</a:t>
            </a:r>
          </a:p>
        </p:txBody>
      </p:sp>
    </p:spTree>
    <p:extLst>
      <p:ext uri="{BB962C8B-B14F-4D97-AF65-F5344CB8AC3E}">
        <p14:creationId xmlns:p14="http://schemas.microsoft.com/office/powerpoint/2010/main" val="170837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a:spLocks noGrp="1"/>
          </p:cNvSpPr>
          <p:nvPr>
            <p:ph type="title"/>
          </p:nvPr>
        </p:nvSpPr>
        <p:spPr>
          <a:xfrm>
            <a:off x="776913" y="221366"/>
            <a:ext cx="8229600" cy="862166"/>
          </a:xfrm>
        </p:spPr>
        <p:txBody>
          <a:bodyPr/>
          <a:lstStyle/>
          <a:p>
            <a:pPr algn="ctr"/>
            <a:r>
              <a:rPr lang="zh-TW" altLang="en-US" dirty="0"/>
              <a:t>學生在特定領域</a:t>
            </a:r>
            <a:r>
              <a:rPr lang="en-US" altLang="zh-TW" dirty="0"/>
              <a:t>/</a:t>
            </a:r>
            <a:r>
              <a:rPr lang="zh-TW" altLang="en-US" dirty="0"/>
              <a:t>科目學習功能優異</a:t>
            </a:r>
            <a:r>
              <a:rPr lang="en-US" altLang="zh-TW" dirty="0"/>
              <a:t>(</a:t>
            </a:r>
            <a:r>
              <a:rPr lang="zh-TW" altLang="en-US" dirty="0"/>
              <a:t>學習評量調整舉例</a:t>
            </a:r>
            <a:r>
              <a:rPr lang="en-US" altLang="zh-TW" dirty="0"/>
              <a:t>)</a:t>
            </a:r>
            <a:endParaRPr lang="zh-TW" altLang="en-US" dirty="0"/>
          </a:p>
        </p:txBody>
      </p:sp>
      <p:sp>
        <p:nvSpPr>
          <p:cNvPr id="4" name="內容版面配置區 2"/>
          <p:cNvSpPr txBox="1">
            <a:spLocks/>
          </p:cNvSpPr>
          <p:nvPr/>
        </p:nvSpPr>
        <p:spPr>
          <a:xfrm>
            <a:off x="457201" y="2560320"/>
            <a:ext cx="8290560" cy="3960000"/>
          </a:xfrm>
          <a:prstGeom prst="rect">
            <a:avLst/>
          </a:prstGeom>
          <a:ln w="57150"/>
        </p:spPr>
        <p:style>
          <a:lnRef idx="2">
            <a:schemeClr val="accent2"/>
          </a:lnRef>
          <a:fillRef idx="1">
            <a:schemeClr val="lt1"/>
          </a:fillRef>
          <a:effectRef idx="0">
            <a:schemeClr val="accent2"/>
          </a:effectRef>
          <a:fontRef idx="minor">
            <a:schemeClr val="dk1"/>
          </a:fontRef>
        </p:style>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spcBef>
                <a:spcPts val="1200"/>
              </a:spcBef>
              <a:buClr>
                <a:srgbClr val="00B050"/>
              </a:buClr>
            </a:pP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要求學生</a:t>
            </a:r>
            <a:r>
              <a:rPr lang="zh-TW" altLang="en-US" sz="2800" dirty="0">
                <a:solidFill>
                  <a:prstClr val="black"/>
                </a:solidFill>
                <a:latin typeface="標楷體" pitchFamily="65" charset="-120"/>
                <a:ea typeface="標楷體" pitchFamily="65" charset="-120"/>
              </a:rPr>
              <a:t>繳交期中及期末</a:t>
            </a:r>
            <a:r>
              <a:rPr lang="zh-TW" altLang="zh-TW" sz="2800" dirty="0">
                <a:solidFill>
                  <a:prstClr val="black"/>
                </a:solidFill>
                <a:latin typeface="標楷體" pitchFamily="65" charset="-120"/>
                <a:ea typeface="標楷體" pitchFamily="65" charset="-120"/>
              </a:rPr>
              <a:t>書</a:t>
            </a:r>
            <a:r>
              <a:rPr lang="zh-TW" altLang="en-US" sz="2800" dirty="0">
                <a:solidFill>
                  <a:prstClr val="black"/>
                </a:solidFill>
                <a:latin typeface="標楷體" pitchFamily="65" charset="-120"/>
                <a:ea typeface="標楷體" pitchFamily="65" charset="-120"/>
              </a:rPr>
              <a:t>面成果</a:t>
            </a:r>
            <a:r>
              <a:rPr lang="zh-TW" altLang="zh-TW" sz="2800" dirty="0">
                <a:solidFill>
                  <a:prstClr val="black"/>
                </a:solidFill>
                <a:latin typeface="標楷體" pitchFamily="65" charset="-120"/>
                <a:ea typeface="標楷體" pitchFamily="65" charset="-120"/>
              </a:rPr>
              <a:t>報告</a:t>
            </a:r>
            <a:r>
              <a:rPr lang="zh-TW" altLang="en-US" sz="2800" dirty="0">
                <a:solidFill>
                  <a:prstClr val="black"/>
                </a:solidFill>
                <a:latin typeface="標楷體" pitchFamily="65" charset="-120"/>
                <a:ea typeface="標楷體" pitchFamily="65" charset="-120"/>
              </a:rPr>
              <a:t>，</a:t>
            </a:r>
            <a:r>
              <a:rPr lang="zh-TW" altLang="zh-TW" sz="2800" dirty="0">
                <a:solidFill>
                  <a:prstClr val="black"/>
                </a:solidFill>
                <a:latin typeface="標楷體" pitchFamily="65" charset="-120"/>
                <a:ea typeface="標楷體" pitchFamily="65" charset="-120"/>
              </a:rPr>
              <a:t>並製作簡報上台發表研究發現。</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在</a:t>
            </a:r>
            <a:r>
              <a:rPr lang="zh-TW" altLang="en-US" sz="2800" dirty="0">
                <a:solidFill>
                  <a:prstClr val="black"/>
                </a:solidFill>
                <a:latin typeface="標楷體" pitchFamily="65" charset="-120"/>
                <a:ea typeface="標楷體" pitchFamily="65" charset="-120"/>
              </a:rPr>
              <a:t>過程</a:t>
            </a:r>
            <a:r>
              <a:rPr lang="zh-TW" altLang="zh-TW" sz="2800" dirty="0">
                <a:solidFill>
                  <a:prstClr val="black"/>
                </a:solidFill>
                <a:latin typeface="標楷體" pitchFamily="65" charset="-120"/>
                <a:ea typeface="標楷體" pitchFamily="65" charset="-120"/>
              </a:rPr>
              <a:t>中，學生</a:t>
            </a:r>
            <a:r>
              <a:rPr lang="zh-TW" altLang="en-US" sz="2800" dirty="0">
                <a:solidFill>
                  <a:prstClr val="black"/>
                </a:solidFill>
                <a:latin typeface="標楷體" pitchFamily="65" charset="-120"/>
                <a:ea typeface="標楷體" pitchFamily="65" charset="-120"/>
              </a:rPr>
              <a:t>須以</a:t>
            </a:r>
            <a:r>
              <a:rPr lang="zh-TW" altLang="zh-TW" sz="2800" dirty="0">
                <a:solidFill>
                  <a:prstClr val="black"/>
                </a:solidFill>
                <a:latin typeface="標楷體" pitchFamily="65" charset="-120"/>
                <a:ea typeface="標楷體" pitchFamily="65" charset="-120"/>
              </a:rPr>
              <a:t>實作成品、筆記摘要、小組討論等</a:t>
            </a:r>
            <a:r>
              <a:rPr lang="zh-TW" altLang="en-US" sz="2800" dirty="0">
                <a:solidFill>
                  <a:prstClr val="black"/>
                </a:solidFill>
                <a:latin typeface="標楷體" pitchFamily="65" charset="-120"/>
                <a:ea typeface="標楷體" pitchFamily="65" charset="-120"/>
              </a:rPr>
              <a:t>，表達</a:t>
            </a:r>
            <a:r>
              <a:rPr lang="zh-TW" altLang="zh-TW" sz="2800" dirty="0">
                <a:solidFill>
                  <a:prstClr val="black"/>
                </a:solidFill>
                <a:latin typeface="標楷體" pitchFamily="65" charset="-120"/>
                <a:ea typeface="標楷體" pitchFamily="65" charset="-120"/>
              </a:rPr>
              <a:t>自己的已知。</a:t>
            </a: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實作評量標準：採師生互評</a:t>
            </a:r>
            <a:r>
              <a:rPr lang="zh-TW" altLang="en-US" sz="2800" dirty="0">
                <a:solidFill>
                  <a:prstClr val="black"/>
                </a:solidFill>
                <a:latin typeface="標楷體" pitchFamily="65" charset="-120"/>
                <a:ea typeface="標楷體" pitchFamily="65" charset="-120"/>
              </a:rPr>
              <a:t>。</a:t>
            </a:r>
            <a:endParaRPr lang="en-US" altLang="zh-TW" sz="2800" dirty="0">
              <a:solidFill>
                <a:prstClr val="black"/>
              </a:solidFill>
              <a:latin typeface="標楷體" pitchFamily="65" charset="-120"/>
              <a:ea typeface="標楷體" pitchFamily="65" charset="-120"/>
            </a:endParaRPr>
          </a:p>
          <a:p>
            <a:pPr marL="274638" lvl="1" indent="-273050">
              <a:spcBef>
                <a:spcPts val="1200"/>
              </a:spcBef>
              <a:buClr>
                <a:srgbClr val="00B050"/>
              </a:buClr>
            </a:pPr>
            <a:r>
              <a:rPr lang="zh-TW" altLang="zh-TW" sz="2800" dirty="0">
                <a:solidFill>
                  <a:prstClr val="black"/>
                </a:solidFill>
                <a:latin typeface="標楷體" pitchFamily="65" charset="-120"/>
                <a:ea typeface="標楷體" pitchFamily="65" charset="-120"/>
              </a:rPr>
              <a:t>評分</a:t>
            </a:r>
            <a:r>
              <a:rPr lang="zh-TW" altLang="en-US" sz="2800" dirty="0">
                <a:solidFill>
                  <a:prstClr val="black"/>
                </a:solidFill>
                <a:latin typeface="標楷體" pitchFamily="65" charset="-120"/>
                <a:ea typeface="標楷體" pitchFamily="65" charset="-120"/>
              </a:rPr>
              <a:t>向</a:t>
            </a:r>
            <a:r>
              <a:rPr lang="zh-TW" altLang="zh-TW" sz="2800" dirty="0">
                <a:solidFill>
                  <a:prstClr val="black"/>
                </a:solidFill>
                <a:latin typeface="標楷體" pitchFamily="65" charset="-120"/>
                <a:ea typeface="標楷體" pitchFamily="65" charset="-120"/>
              </a:rPr>
              <a:t>度：筆記資料完整度</a:t>
            </a:r>
            <a:r>
              <a:rPr lang="en-US" altLang="zh-TW" sz="2800" dirty="0">
                <a:solidFill>
                  <a:prstClr val="black"/>
                </a:solidFill>
                <a:latin typeface="標楷體" pitchFamily="65" charset="-120"/>
                <a:ea typeface="標楷體" pitchFamily="65" charset="-120"/>
              </a:rPr>
              <a:t>30%</a:t>
            </a:r>
            <a:r>
              <a:rPr lang="zh-TW" altLang="zh-TW" sz="2800" dirty="0">
                <a:solidFill>
                  <a:prstClr val="black"/>
                </a:solidFill>
                <a:latin typeface="標楷體" pitchFamily="65" charset="-120"/>
                <a:ea typeface="標楷體" pitchFamily="65" charset="-120"/>
              </a:rPr>
              <a:t>、作品說明書繕打完整度</a:t>
            </a:r>
            <a:r>
              <a:rPr lang="en-US" altLang="zh-TW" sz="2800" dirty="0">
                <a:solidFill>
                  <a:prstClr val="black"/>
                </a:solidFill>
                <a:latin typeface="標楷體" pitchFamily="65" charset="-120"/>
                <a:ea typeface="標楷體" pitchFamily="65" charset="-120"/>
              </a:rPr>
              <a:t>30%</a:t>
            </a:r>
            <a:r>
              <a:rPr lang="zh-TW" altLang="zh-TW" sz="2800" dirty="0">
                <a:solidFill>
                  <a:prstClr val="black"/>
                </a:solidFill>
                <a:latin typeface="標楷體" pitchFamily="65" charset="-120"/>
                <a:ea typeface="標楷體" pitchFamily="65" charset="-120"/>
              </a:rPr>
              <a:t>、口頭發表</a:t>
            </a:r>
            <a:r>
              <a:rPr lang="en-US" altLang="zh-TW" sz="2800" dirty="0">
                <a:solidFill>
                  <a:prstClr val="black"/>
                </a:solidFill>
                <a:latin typeface="標楷體" pitchFamily="65" charset="-120"/>
                <a:ea typeface="標楷體" pitchFamily="65" charset="-120"/>
              </a:rPr>
              <a:t>20%</a:t>
            </a:r>
            <a:r>
              <a:rPr lang="zh-TW" altLang="zh-TW" sz="2800" dirty="0">
                <a:solidFill>
                  <a:prstClr val="black"/>
                </a:solidFill>
                <a:latin typeface="標楷體" pitchFamily="65" charset="-120"/>
                <a:ea typeface="標楷體" pitchFamily="65" charset="-120"/>
              </a:rPr>
              <a:t>、研究態度參與度</a:t>
            </a:r>
            <a:r>
              <a:rPr lang="en-US" altLang="zh-TW" sz="2800" dirty="0">
                <a:solidFill>
                  <a:prstClr val="black"/>
                </a:solidFill>
                <a:latin typeface="標楷體" pitchFamily="65" charset="-120"/>
                <a:ea typeface="標楷體" pitchFamily="65" charset="-120"/>
              </a:rPr>
              <a:t>20%</a:t>
            </a:r>
            <a:r>
              <a:rPr lang="zh-TW" altLang="en-US" sz="2800" dirty="0">
                <a:solidFill>
                  <a:prstClr val="black"/>
                </a:solidFill>
                <a:latin typeface="標楷體" pitchFamily="65" charset="-120"/>
                <a:ea typeface="標楷體" pitchFamily="65" charset="-120"/>
              </a:rPr>
              <a:t>。</a:t>
            </a:r>
          </a:p>
        </p:txBody>
      </p:sp>
      <p:sp>
        <p:nvSpPr>
          <p:cNvPr id="5" name="綵帶 (向上) 4"/>
          <p:cNvSpPr/>
          <p:nvPr/>
        </p:nvSpPr>
        <p:spPr>
          <a:xfrm>
            <a:off x="746759" y="1920240"/>
            <a:ext cx="7741921" cy="899160"/>
          </a:xfrm>
          <a:prstGeom prst="ribbon2">
            <a:avLst>
              <a:gd name="adj1" fmla="val 16667"/>
              <a:gd name="adj2" fmla="val 68595"/>
            </a:avLst>
          </a:prstGeom>
          <a:ln/>
        </p:spPr>
        <p:style>
          <a:lnRef idx="3">
            <a:schemeClr val="lt1"/>
          </a:lnRef>
          <a:fillRef idx="1">
            <a:schemeClr val="accent2"/>
          </a:fillRef>
          <a:effectRef idx="1">
            <a:schemeClr val="accent2"/>
          </a:effectRef>
          <a:fontRef idx="minor">
            <a:schemeClr val="lt1"/>
          </a:fontRef>
        </p:style>
        <p:txBody>
          <a:bodyPr rtlCol="0" anchor="ctr"/>
          <a:lstStyle/>
          <a:p>
            <a:pPr>
              <a:spcBef>
                <a:spcPts val="1200"/>
              </a:spcBef>
              <a:buClr>
                <a:schemeClr val="accent1">
                  <a:lumMod val="75000"/>
                </a:schemeClr>
              </a:buClr>
            </a:pPr>
            <a:r>
              <a:rPr lang="zh-TW" altLang="en-US" sz="2600" b="1" dirty="0">
                <a:solidFill>
                  <a:srgbClr val="FFFF00"/>
                </a:solidFill>
                <a:latin typeface="標楷體" pitchFamily="65" charset="-120"/>
                <a:ea typeface="標楷體" pitchFamily="65" charset="-120"/>
                <a:cs typeface="Times New Roman" panose="02020603050405020304" pitchFamily="18" charset="0"/>
              </a:rPr>
              <a:t>以「呈現多元的實作與作品」為例</a:t>
            </a:r>
          </a:p>
        </p:txBody>
      </p:sp>
    </p:spTree>
    <p:extLst>
      <p:ext uri="{BB962C8B-B14F-4D97-AF65-F5344CB8AC3E}">
        <p14:creationId xmlns:p14="http://schemas.microsoft.com/office/powerpoint/2010/main" val="3090204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438" y="139702"/>
            <a:ext cx="8239125" cy="132556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更多的十二年國教課綱</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實施的參考資源</a:t>
            </a:r>
          </a:p>
        </p:txBody>
      </p:sp>
      <p:sp>
        <p:nvSpPr>
          <p:cNvPr id="76803" name="內容版面配置區 2"/>
          <p:cNvSpPr>
            <a:spLocks noGrp="1"/>
          </p:cNvSpPr>
          <p:nvPr>
            <p:ph idx="1"/>
          </p:nvPr>
        </p:nvSpPr>
        <p:spPr>
          <a:xfrm>
            <a:off x="1260476" y="3921127"/>
            <a:ext cx="2105025" cy="633413"/>
          </a:xfrm>
        </p:spPr>
        <p:txBody>
          <a:bodyPr>
            <a:normAutofit fontScale="85000" lnSpcReduction="10000"/>
          </a:bodyPr>
          <a:lstStyle/>
          <a:p>
            <a:pPr marL="0" indent="0" eaLnBrk="1" hangingPunct="1">
              <a:buFont typeface="Arial" panose="020B0604020202020204" pitchFamily="34" charset="0"/>
              <a:buNone/>
            </a:pPr>
            <a:r>
              <a:rPr lang="zh-TW" altLang="en-US"/>
              <a:t>加入</a:t>
            </a:r>
            <a:r>
              <a:rPr lang="en-US" altLang="zh-TW"/>
              <a:t>QR cord</a:t>
            </a:r>
            <a:endParaRPr lang="zh-TW" altLang="en-US"/>
          </a:p>
          <a:p>
            <a:pPr marL="0" indent="0" eaLnBrk="1" hangingPunct="1">
              <a:buFont typeface="Arial" panose="020B0604020202020204" pitchFamily="34" charset="0"/>
              <a:buNone/>
            </a:pPr>
            <a:endParaRPr lang="zh-TW" altLang="en-US"/>
          </a:p>
        </p:txBody>
      </p:sp>
      <p:sp>
        <p:nvSpPr>
          <p:cNvPr id="76804" name="內容版面配置區 2"/>
          <p:cNvSpPr txBox="1">
            <a:spLocks/>
          </p:cNvSpPr>
          <p:nvPr/>
        </p:nvSpPr>
        <p:spPr bwMode="auto">
          <a:xfrm>
            <a:off x="5172076" y="3911602"/>
            <a:ext cx="21050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buFont typeface="Arial" panose="020B0604020202020204" pitchFamily="34" charset="0"/>
              <a:buNone/>
            </a:pPr>
            <a:r>
              <a:rPr lang="zh-TW" altLang="en-US"/>
              <a:t>加入</a:t>
            </a:r>
            <a:r>
              <a:rPr lang="en-US" altLang="zh-TW"/>
              <a:t>QR cord</a:t>
            </a:r>
            <a:endParaRPr lang="zh-TW" altLang="en-US"/>
          </a:p>
          <a:p>
            <a:pPr eaLnBrk="1" hangingPunct="1">
              <a:buFont typeface="Arial" panose="020B0604020202020204" pitchFamily="34" charset="0"/>
              <a:buNone/>
            </a:pPr>
            <a:endParaRPr lang="zh-TW" altLang="en-US"/>
          </a:p>
        </p:txBody>
      </p:sp>
      <p:graphicFrame>
        <p:nvGraphicFramePr>
          <p:cNvPr id="7" name="資料庫圖表 6"/>
          <p:cNvGraphicFramePr/>
          <p:nvPr/>
        </p:nvGraphicFramePr>
        <p:xfrm>
          <a:off x="1322219" y="1764470"/>
          <a:ext cx="64140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6" name="圖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3076" y="2203452"/>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圖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72088" y="22034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文字方塊 10"/>
          <p:cNvSpPr txBox="1">
            <a:spLocks noChangeArrowheads="1"/>
          </p:cNvSpPr>
          <p:nvPr/>
        </p:nvSpPr>
        <p:spPr bwMode="auto">
          <a:xfrm>
            <a:off x="904876" y="1443040"/>
            <a:ext cx="351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2000" b="1" dirty="0">
                <a:solidFill>
                  <a:schemeClr val="accent4">
                    <a:lumMod val="75000"/>
                  </a:schemeClr>
                </a:solidFill>
                <a:latin typeface="微軟正黑體" panose="020B0604030504040204" pitchFamily="34" charset="-120"/>
                <a:ea typeface="微軟正黑體" panose="020B0604030504040204" pitchFamily="34" charset="-120"/>
              </a:rPr>
              <a:t>-</a:t>
            </a:r>
          </a:p>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sz="24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6809" name="文字方塊 11"/>
          <p:cNvSpPr txBox="1">
            <a:spLocks noChangeArrowheads="1"/>
          </p:cNvSpPr>
          <p:nvPr/>
        </p:nvSpPr>
        <p:spPr bwMode="auto">
          <a:xfrm>
            <a:off x="4881563" y="1584327"/>
            <a:ext cx="2478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b="1" dirty="0">
                <a:solidFill>
                  <a:schemeClr val="accent2">
                    <a:lumMod val="50000"/>
                  </a:schemeClr>
                </a:solidFill>
                <a:latin typeface="微軟正黑體" panose="020B0604030504040204" pitchFamily="34" charset="-120"/>
                <a:ea typeface="微軟正黑體" panose="020B0604030504040204" pitchFamily="34" charset="-120"/>
              </a:rPr>
              <a:t>愛學網</a:t>
            </a:r>
          </a:p>
        </p:txBody>
      </p:sp>
      <p:sp>
        <p:nvSpPr>
          <p:cNvPr id="76810" name="投影片編號版面配置區 3"/>
          <p:cNvSpPr>
            <a:spLocks noGrp="1"/>
          </p:cNvSpPr>
          <p:nvPr>
            <p:ph type="sldNum" sz="quarter" idx="12"/>
          </p:nvPr>
        </p:nvSpPr>
        <p:spPr bwMode="auto">
          <a:xfrm>
            <a:off x="7050088" y="6492877"/>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59</a:t>
            </a:fld>
            <a:endParaRPr lang="zh-TW" altLang="en-US" sz="1200" dirty="0">
              <a:solidFill>
                <a:srgbClr val="898989"/>
              </a:solidFill>
            </a:endParaRPr>
          </a:p>
        </p:txBody>
      </p:sp>
      <p:sp>
        <p:nvSpPr>
          <p:cNvPr id="13" name="橢圓 12"/>
          <p:cNvSpPr/>
          <p:nvPr/>
        </p:nvSpPr>
        <p:spPr>
          <a:xfrm>
            <a:off x="3152776" y="5062538"/>
            <a:ext cx="2251075" cy="1631950"/>
          </a:xfrm>
          <a:prstGeom prst="ellipse">
            <a:avLst/>
          </a:prstGeom>
          <a:blipFill rotWithShape="1">
            <a:blip r:embed="rId10"/>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橢圓 13"/>
          <p:cNvSpPr/>
          <p:nvPr/>
        </p:nvSpPr>
        <p:spPr>
          <a:xfrm>
            <a:off x="6846889" y="4545015"/>
            <a:ext cx="2020887" cy="1582737"/>
          </a:xfrm>
          <a:prstGeom prst="ellipse">
            <a:avLst/>
          </a:prstGeom>
          <a:blipFill rotWithShape="1">
            <a:blip r:embed="rId11"/>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21" name="標題 1"/>
          <p:cNvSpPr>
            <a:spLocks noGrp="1"/>
          </p:cNvSpPr>
          <p:nvPr>
            <p:ph type="title"/>
          </p:nvPr>
        </p:nvSpPr>
        <p:spPr>
          <a:xfrm>
            <a:off x="2031999" y="221366"/>
            <a:ext cx="6974513" cy="682874"/>
          </a:xfrm>
        </p:spPr>
        <p:txBody>
          <a:bodyPr/>
          <a:lstStyle/>
          <a:p>
            <a:r>
              <a:rPr lang="zh-TW" altLang="en-US" dirty="0"/>
              <a:t>特殊教育課程的變革</a:t>
            </a:r>
          </a:p>
        </p:txBody>
      </p:sp>
      <p:sp>
        <p:nvSpPr>
          <p:cNvPr id="22" name="矩形 21"/>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4" name="內容版面配置區 2"/>
          <p:cNvSpPr>
            <a:spLocks noGrp="1"/>
          </p:cNvSpPr>
          <p:nvPr>
            <p:ph idx="1"/>
          </p:nvPr>
        </p:nvSpPr>
        <p:spPr>
          <a:xfrm>
            <a:off x="213360" y="1631858"/>
            <a:ext cx="8793152" cy="4921342"/>
          </a:xfrm>
        </p:spPr>
        <p:txBody>
          <a:bodyPr>
            <a:normAutofit/>
          </a:bodyPr>
          <a:lstStyle/>
          <a:p>
            <a:pPr>
              <a:lnSpc>
                <a:spcPct val="200000"/>
              </a:lnSpc>
              <a:spcBef>
                <a:spcPts val="0"/>
              </a:spcBef>
              <a:buNone/>
            </a:pPr>
            <a:r>
              <a:rPr lang="zh-TW" altLang="en-US" sz="2800" dirty="0">
                <a:solidFill>
                  <a:schemeClr val="tx1"/>
                </a:solidFill>
                <a:latin typeface="標楷體" pitchFamily="65" charset="-120"/>
                <a:ea typeface="標楷體" pitchFamily="65" charset="-120"/>
              </a:rPr>
              <a:t>融合教室情境中，學生</a:t>
            </a:r>
            <a:r>
              <a:rPr lang="en-US" altLang="zh-TW" sz="2800" dirty="0">
                <a:solidFill>
                  <a:schemeClr val="tx1"/>
                </a:solidFill>
                <a:latin typeface="標楷體" pitchFamily="65" charset="-120"/>
                <a:ea typeface="標楷體" pitchFamily="65" charset="-120"/>
              </a:rPr>
              <a:t>……</a:t>
            </a:r>
          </a:p>
          <a:p>
            <a:pPr>
              <a:lnSpc>
                <a:spcPct val="200000"/>
              </a:lnSpc>
              <a:spcBef>
                <a:spcPts val="0"/>
              </a:spcBef>
              <a:buNone/>
            </a:pPr>
            <a:r>
              <a:rPr lang="zh-TW" altLang="en-US" sz="2800" dirty="0">
                <a:solidFill>
                  <a:schemeClr val="tx1"/>
                </a:solidFill>
                <a:latin typeface="標楷體" pitchFamily="65" charset="-120"/>
                <a:ea typeface="標楷體" pitchFamily="65" charset="-120"/>
              </a:rPr>
              <a:t>           </a:t>
            </a:r>
            <a:r>
              <a:rPr lang="zh-TW" altLang="en-US" sz="4400" dirty="0">
                <a:solidFill>
                  <a:srgbClr val="FF0000"/>
                </a:solidFill>
                <a:latin typeface="標楷體" pitchFamily="65" charset="-120"/>
                <a:ea typeface="標楷體" pitchFamily="65" charset="-120"/>
              </a:rPr>
              <a:t>個別差異大</a:t>
            </a:r>
            <a:endParaRPr lang="en-US" altLang="zh-TW" sz="2800" dirty="0">
              <a:solidFill>
                <a:srgbClr val="FF0000"/>
              </a:solidFill>
              <a:latin typeface="標楷體" pitchFamily="65" charset="-120"/>
              <a:ea typeface="標楷體" pitchFamily="65" charset="-120"/>
            </a:endParaRPr>
          </a:p>
          <a:p>
            <a:pPr>
              <a:lnSpc>
                <a:spcPct val="200000"/>
              </a:lnSpc>
              <a:spcBef>
                <a:spcPts val="0"/>
              </a:spcBef>
              <a:buFont typeface="Wingdings" pitchFamily="2" charset="2"/>
              <a:buChar char="Ø"/>
            </a:pPr>
            <a:r>
              <a:rPr lang="zh-TW" altLang="en-US" sz="2800" dirty="0">
                <a:solidFill>
                  <a:srgbClr val="00339A"/>
                </a:solidFill>
                <a:latin typeface="標楷體" pitchFamily="65" charset="-120"/>
                <a:ea typeface="標楷體" pitchFamily="65" charset="-120"/>
              </a:rPr>
              <a:t>如何使班上個別差異大的學生</a:t>
            </a:r>
            <a:r>
              <a:rPr lang="zh-TW" altLang="en-US" sz="2800" u="sng" dirty="0">
                <a:solidFill>
                  <a:srgbClr val="00339A"/>
                </a:solidFill>
                <a:latin typeface="標楷體" pitchFamily="65" charset="-120"/>
                <a:ea typeface="標楷體" pitchFamily="65" charset="-120"/>
              </a:rPr>
              <a:t>均能</a:t>
            </a:r>
            <a:r>
              <a:rPr lang="zh-TW" altLang="en-US" sz="2800" dirty="0">
                <a:solidFill>
                  <a:srgbClr val="00339A"/>
                </a:solidFill>
                <a:latin typeface="標楷體" pitchFamily="65" charset="-120"/>
                <a:ea typeface="標楷體" pitchFamily="65" charset="-120"/>
              </a:rPr>
              <a:t>參與學習</a:t>
            </a:r>
            <a:endParaRPr lang="en-US" altLang="zh-TW" sz="2800" dirty="0">
              <a:solidFill>
                <a:srgbClr val="00339A"/>
              </a:solidFill>
              <a:latin typeface="標楷體" pitchFamily="65" charset="-120"/>
              <a:ea typeface="標楷體" pitchFamily="65" charset="-120"/>
            </a:endParaRPr>
          </a:p>
          <a:p>
            <a:pPr>
              <a:lnSpc>
                <a:spcPct val="200000"/>
              </a:lnSpc>
              <a:spcBef>
                <a:spcPts val="0"/>
              </a:spcBef>
              <a:buFont typeface="Wingdings" pitchFamily="2" charset="2"/>
              <a:buChar char="Ø"/>
            </a:pPr>
            <a:r>
              <a:rPr lang="zh-TW" altLang="en-US" sz="2800" dirty="0">
                <a:solidFill>
                  <a:srgbClr val="00339A"/>
                </a:solidFill>
                <a:latin typeface="標楷體" pitchFamily="65" charset="-120"/>
                <a:ea typeface="標楷體" pitchFamily="65" charset="-120"/>
              </a:rPr>
              <a:t>特殊教育學生學習普通教育課程需要支持與協助</a:t>
            </a:r>
            <a:endParaRPr lang="en-US" altLang="zh-TW" sz="2800" dirty="0">
              <a:solidFill>
                <a:srgbClr val="00339A"/>
              </a:solidFill>
              <a:latin typeface="標楷體" pitchFamily="65" charset="-120"/>
              <a:ea typeface="標楷體" pitchFamily="65" charset="-120"/>
            </a:endParaRPr>
          </a:p>
          <a:p>
            <a:pPr>
              <a:lnSpc>
                <a:spcPct val="200000"/>
              </a:lnSpc>
              <a:spcBef>
                <a:spcPts val="0"/>
              </a:spcBef>
              <a:buFont typeface="Wingdings" pitchFamily="2" charset="2"/>
              <a:buChar char="Ø"/>
            </a:pPr>
            <a:r>
              <a:rPr lang="zh-TW" altLang="en-US" sz="2800" dirty="0">
                <a:solidFill>
                  <a:srgbClr val="00339A"/>
                </a:solidFill>
                <a:latin typeface="標楷體" pitchFamily="65" charset="-120"/>
                <a:ea typeface="標楷體" pitchFamily="65" charset="-120"/>
              </a:rPr>
              <a:t>適性揚才的教育理念與法令政策</a:t>
            </a:r>
            <a:endParaRPr lang="en-US" altLang="zh-TW" sz="2800" dirty="0">
              <a:solidFill>
                <a:srgbClr val="00339A"/>
              </a:solidFill>
              <a:latin typeface="標楷體" pitchFamily="65" charset="-120"/>
              <a:ea typeface="標楷體" pitchFamily="65" charset="-120"/>
            </a:endParaRPr>
          </a:p>
        </p:txBody>
      </p:sp>
      <p:sp>
        <p:nvSpPr>
          <p:cNvPr id="27" name="矩形 26">
            <a:extLst>
              <a:ext uri="{FF2B5EF4-FFF2-40B4-BE49-F238E27FC236}">
                <a16:creationId xmlns:a16="http://schemas.microsoft.com/office/drawing/2014/main" xmlns=""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charset="0"/>
              </a:rPr>
              <a:t>為何要進行課程調整？</a:t>
            </a:r>
            <a:endParaRPr lang="zh-TW" altLang="en-US" sz="2800" dirty="0">
              <a:solidFill>
                <a:schemeClr val="bg1"/>
              </a:solidFill>
              <a:latin typeface="Arial"/>
              <a:ea typeface="Arial"/>
              <a:cs typeface="Arial"/>
              <a:sym typeface="Arial"/>
            </a:endParaRPr>
          </a:p>
        </p:txBody>
      </p:sp>
      <p:pic>
        <p:nvPicPr>
          <p:cNvPr id="8" name="Picture 2" descr="「人物」的圖片搜尋結果"/>
          <p:cNvPicPr>
            <a:picLocks noChangeAspect="1" noChangeArrowheads="1"/>
          </p:cNvPicPr>
          <p:nvPr/>
        </p:nvPicPr>
        <p:blipFill>
          <a:blip r:embed="rId3"/>
          <a:srcRect/>
          <a:stretch>
            <a:fillRect/>
          </a:stretch>
        </p:blipFill>
        <p:spPr bwMode="auto">
          <a:xfrm>
            <a:off x="5205777" y="1631858"/>
            <a:ext cx="3426731" cy="2480310"/>
          </a:xfrm>
          <a:prstGeom prst="rect">
            <a:avLst/>
          </a:prstGeom>
          <a:noFill/>
          <a:ln w="9525">
            <a:noFill/>
            <a:miter lim="800000"/>
            <a:headEnd/>
            <a:tailEnd/>
          </a:ln>
        </p:spPr>
      </p:pic>
    </p:spTree>
    <p:extLst>
      <p:ext uri="{BB962C8B-B14F-4D97-AF65-F5344CB8AC3E}">
        <p14:creationId xmlns:p14="http://schemas.microsoft.com/office/powerpoint/2010/main" val="41222707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91303" y="2443545"/>
            <a:ext cx="8561396" cy="1610962"/>
          </a:xfrm>
        </p:spPr>
        <p:txBody>
          <a:bodyPr anchor="ctr"/>
          <a:lstStyle/>
          <a:p>
            <a:pPr algn="ctr"/>
            <a:r>
              <a:rPr lang="zh-TW" altLang="en-US" sz="4400" dirty="0"/>
              <a:t>感 謝 聆 聽</a:t>
            </a:r>
            <a:r>
              <a:rPr lang="en-US" altLang="zh-TW" sz="4400" dirty="0"/>
              <a:t/>
            </a:r>
            <a:br>
              <a:rPr lang="en-US" altLang="zh-TW" sz="4400" dirty="0"/>
            </a:br>
            <a:r>
              <a:rPr lang="zh-TW" altLang="en-US" sz="4400" dirty="0"/>
              <a:t/>
            </a:r>
            <a:br>
              <a:rPr lang="zh-TW" altLang="en-US" sz="4400" dirty="0"/>
            </a:br>
            <a:r>
              <a:rPr lang="zh-TW" altLang="en-US" sz="4400" dirty="0"/>
              <a:t>敬 請 指 教</a:t>
            </a:r>
          </a:p>
        </p:txBody>
      </p:sp>
      <p:sp>
        <p:nvSpPr>
          <p:cNvPr id="3" name="橢圓 2"/>
          <p:cNvSpPr/>
          <p:nvPr/>
        </p:nvSpPr>
        <p:spPr>
          <a:xfrm>
            <a:off x="149470" y="6646986"/>
            <a:ext cx="131885" cy="1406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60</a:t>
            </a:fld>
            <a:endParaRPr kumimoji="1" lang="zh-TW" altLang="en-US"/>
          </a:p>
        </p:txBody>
      </p:sp>
    </p:spTree>
    <p:extLst>
      <p:ext uri="{BB962C8B-B14F-4D97-AF65-F5344CB8AC3E}">
        <p14:creationId xmlns:p14="http://schemas.microsoft.com/office/powerpoint/2010/main" val="2663897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
          <p:cNvSpPr txBox="1">
            <a:spLocks/>
          </p:cNvSpPr>
          <p:nvPr/>
        </p:nvSpPr>
        <p:spPr>
          <a:xfrm>
            <a:off x="767955" y="176090"/>
            <a:ext cx="3142702" cy="6851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4800" b="1"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1" lang="zh-TW" altLang="en-US" sz="3200" dirty="0">
                <a:solidFill>
                  <a:srgbClr val="C1D9DF">
                    <a:lumMod val="75000"/>
                  </a:srgbClr>
                </a:solidFill>
                <a:latin typeface="Century Gothic"/>
                <a:ea typeface="微软雅黑"/>
              </a:rPr>
              <a:t>資料及圖片來源</a:t>
            </a:r>
            <a:endParaRPr kumimoji="1" lang="zh-CN" altLang="en-US" sz="3200" dirty="0">
              <a:solidFill>
                <a:srgbClr val="C1D9DF">
                  <a:lumMod val="75000"/>
                </a:srgbClr>
              </a:solidFill>
              <a:latin typeface="Century Gothic"/>
              <a:ea typeface="微软雅黑"/>
            </a:endParaRPr>
          </a:p>
        </p:txBody>
      </p:sp>
      <p:pic>
        <p:nvPicPr>
          <p:cNvPr id="3" name="圖片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974422" y="3887765"/>
            <a:ext cx="3296496" cy="827358"/>
          </a:xfrm>
          <a:prstGeom prst="rect">
            <a:avLst/>
          </a:prstGeom>
        </p:spPr>
      </p:pic>
      <p:pic>
        <p:nvPicPr>
          <p:cNvPr id="3174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014" y="2353950"/>
            <a:ext cx="3793662" cy="70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群組 14"/>
          <p:cNvGrpSpPr/>
          <p:nvPr/>
        </p:nvGrpSpPr>
        <p:grpSpPr>
          <a:xfrm>
            <a:off x="4796443" y="2412346"/>
            <a:ext cx="4605428" cy="588845"/>
            <a:chOff x="1519554" y="4247366"/>
            <a:chExt cx="4605428" cy="588845"/>
          </a:xfrm>
        </p:grpSpPr>
        <p:pic>
          <p:nvPicPr>
            <p:cNvPr id="31748" name="Picture 4" descr="C:\Users\ntnu.ntnu-PC\Desktop\1200px-ROC_Ministry_of_Education_Seal.svg.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554" y="4247366"/>
              <a:ext cx="588845" cy="58884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hlinkClick r:id="rId7"/>
            </p:cNvPr>
            <p:cNvSpPr txBox="1"/>
            <p:nvPr/>
          </p:nvSpPr>
          <p:spPr>
            <a:xfrm>
              <a:off x="2121267" y="4247366"/>
              <a:ext cx="4003715" cy="584775"/>
            </a:xfrm>
            <a:prstGeom prst="rect">
              <a:avLst/>
            </a:prstGeom>
            <a:noFill/>
          </p:spPr>
          <p:txBody>
            <a:bodyPr wrap="square" rtlCol="0">
              <a:spAutoFit/>
            </a:bodyPr>
            <a:lstStyle/>
            <a:p>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技術型高中課程推動工作圈</a:t>
              </a:r>
              <a:endPar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endParaRPr>
            </a:p>
            <a:p>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國立臺灣師範大學機電工程學系</a:t>
              </a:r>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p>
          </p:txBody>
        </p:sp>
      </p:grpSp>
      <p:grpSp>
        <p:nvGrpSpPr>
          <p:cNvPr id="2" name="群組 1"/>
          <p:cNvGrpSpPr/>
          <p:nvPr/>
        </p:nvGrpSpPr>
        <p:grpSpPr>
          <a:xfrm>
            <a:off x="4796443" y="3959883"/>
            <a:ext cx="4620442" cy="590847"/>
            <a:chOff x="4523558" y="3972027"/>
            <a:chExt cx="4620442" cy="590847"/>
          </a:xfrm>
        </p:grpSpPr>
        <p:pic>
          <p:nvPicPr>
            <p:cNvPr id="12" name="Picture 4" descr="C:\Users\ntnu.ntnu-PC\Desktop\1200px-ROC_Ministry_of_Education_Seal.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3558" y="3974029"/>
              <a:ext cx="632472" cy="58884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hlinkClick r:id="rId9"/>
            </p:cNvPr>
            <p:cNvSpPr/>
            <p:nvPr/>
          </p:nvSpPr>
          <p:spPr>
            <a:xfrm>
              <a:off x="5156030" y="3972027"/>
              <a:ext cx="3987970" cy="584775"/>
            </a:xfrm>
            <a:prstGeom prst="rect">
              <a:avLst/>
            </a:prstGeom>
          </p:spPr>
          <p:txBody>
            <a:bodyPr wrap="square">
              <a:spAutoFit/>
            </a:bodyPr>
            <a:lstStyle/>
            <a:p>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技術型高中化工群科中心學校  </a:t>
              </a:r>
            </a:p>
            <a:p>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r>
                <a:rPr kumimoji="1" lang="zh-TW" altLang="en-US"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臺中市立沙鹿工業高級中等學校</a:t>
              </a:r>
              <a:r>
                <a:rPr kumimoji="1" lang="en-US" altLang="zh-TW" sz="1600" b="1" dirty="0">
                  <a:solidFill>
                    <a:srgbClr val="4F81BD">
                      <a:lumMod val="75000"/>
                    </a:srgbClr>
                  </a:solidFill>
                  <a:latin typeface="Microsoft YaHei" panose="020B0503020204020204" pitchFamily="34" charset="-122"/>
                  <a:ea typeface="Microsoft YaHei" panose="020B0503020204020204" pitchFamily="34" charset="-122"/>
                  <a:cs typeface="微軟正黑體"/>
                </a:rPr>
                <a:t>)</a:t>
              </a:r>
            </a:p>
          </p:txBody>
        </p:sp>
      </p:grpSp>
    </p:spTree>
    <p:extLst>
      <p:ext uri="{BB962C8B-B14F-4D97-AF65-F5344CB8AC3E}">
        <p14:creationId xmlns:p14="http://schemas.microsoft.com/office/powerpoint/2010/main" val="70105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一張含有 信箋 的圖片&#10;&#10;自動產生的描述">
            <a:extLst>
              <a:ext uri="{FF2B5EF4-FFF2-40B4-BE49-F238E27FC236}">
                <a16:creationId xmlns:a16="http://schemas.microsoft.com/office/drawing/2014/main" xmlns="" id="{E7A9A058-FF96-4740-8665-CB32A656D7C0}"/>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40133" t="-5138" b="-1"/>
          <a:stretch/>
        </p:blipFill>
        <p:spPr>
          <a:xfrm>
            <a:off x="3621647" y="2557348"/>
            <a:ext cx="1237387" cy="1120949"/>
          </a:xfrm>
          <a:prstGeom prst="rect">
            <a:avLst/>
          </a:prstGeom>
        </p:spPr>
      </p:pic>
      <p:sp>
        <p:nvSpPr>
          <p:cNvPr id="3" name="內容版面配置區 2"/>
          <p:cNvSpPr>
            <a:spLocks noGrp="1"/>
          </p:cNvSpPr>
          <p:nvPr>
            <p:ph idx="1"/>
          </p:nvPr>
        </p:nvSpPr>
        <p:spPr>
          <a:xfrm>
            <a:off x="1097280" y="1787702"/>
            <a:ext cx="8229600" cy="4525963"/>
          </a:xfrm>
        </p:spPr>
        <p:txBody>
          <a:bodyPr>
            <a:normAutofit/>
          </a:bodyPr>
          <a:lstStyle/>
          <a:p>
            <a:r>
              <a:rPr lang="zh-TW" altLang="en-US" dirty="0">
                <a:solidFill>
                  <a:schemeClr val="tx1"/>
                </a:solidFill>
                <a:latin typeface="標楷體" pitchFamily="65" charset="-120"/>
                <a:ea typeface="標楷體" pitchFamily="65" charset="-120"/>
              </a:rPr>
              <a:t>課本是課程嗎？</a:t>
            </a:r>
            <a:endParaRPr lang="en-US" altLang="zh-TW" dirty="0">
              <a:solidFill>
                <a:schemeClr val="tx1"/>
              </a:solidFill>
              <a:latin typeface="標楷體" pitchFamily="65" charset="-120"/>
              <a:ea typeface="標楷體" pitchFamily="65" charset="-120"/>
            </a:endParaRPr>
          </a:p>
          <a:p>
            <a:endParaRPr lang="en-US" altLang="zh-TW" dirty="0">
              <a:solidFill>
                <a:schemeClr val="tx1"/>
              </a:solidFill>
              <a:latin typeface="標楷體" pitchFamily="65" charset="-120"/>
              <a:ea typeface="標楷體" pitchFamily="65" charset="-120"/>
            </a:endParaRPr>
          </a:p>
          <a:p>
            <a:pPr>
              <a:buNone/>
            </a:pPr>
            <a:endParaRPr lang="en-US" altLang="zh-TW" dirty="0">
              <a:solidFill>
                <a:schemeClr val="tx1"/>
              </a:solidFill>
              <a:latin typeface="標楷體" pitchFamily="65" charset="-120"/>
              <a:ea typeface="標楷體" pitchFamily="65" charset="-120"/>
            </a:endParaRPr>
          </a:p>
          <a:p>
            <a:pPr>
              <a:buNone/>
            </a:pPr>
            <a:endParaRPr lang="en-US" altLang="zh-TW" dirty="0">
              <a:solidFill>
                <a:schemeClr val="tx1"/>
              </a:solidFill>
              <a:latin typeface="標楷體" pitchFamily="65" charset="-120"/>
              <a:ea typeface="標楷體" pitchFamily="65" charset="-120"/>
            </a:endParaRPr>
          </a:p>
          <a:p>
            <a:r>
              <a:rPr lang="zh-TW" altLang="en-US" dirty="0">
                <a:solidFill>
                  <a:schemeClr val="tx1"/>
                </a:solidFill>
                <a:latin typeface="標楷體" pitchFamily="65" charset="-120"/>
                <a:ea typeface="標楷體" pitchFamily="65" charset="-120"/>
              </a:rPr>
              <a:t>國旗可以做為什麼課程的材料？</a:t>
            </a:r>
          </a:p>
          <a:p>
            <a:endParaRPr lang="zh-TW" altLang="en-US" sz="3600" dirty="0"/>
          </a:p>
        </p:txBody>
      </p:sp>
      <p:sp>
        <p:nvSpPr>
          <p:cNvPr id="4" name="矩形 3">
            <a:extLst>
              <a:ext uri="{FF2B5EF4-FFF2-40B4-BE49-F238E27FC236}">
                <a16:creationId xmlns:a16="http://schemas.microsoft.com/office/drawing/2014/main" xmlns="" id="{CA0AC9DB-D0FF-4E68-A590-10801BC926B6}"/>
              </a:ext>
            </a:extLst>
          </p:cNvPr>
          <p:cNvSpPr/>
          <p:nvPr/>
        </p:nvSpPr>
        <p:spPr>
          <a:xfrm>
            <a:off x="776913" y="221366"/>
            <a:ext cx="1255087"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前言</a:t>
            </a:r>
            <a:endParaRPr lang="zh-CN" altLang="en-US" sz="4000" b="1" dirty="0">
              <a:solidFill>
                <a:schemeClr val="bg1"/>
              </a:solidFill>
              <a:latin typeface="微軟正黑體"/>
              <a:ea typeface="微軟正黑體"/>
              <a:cs typeface="微軟正黑體"/>
            </a:endParaRPr>
          </a:p>
        </p:txBody>
      </p:sp>
      <p:sp>
        <p:nvSpPr>
          <p:cNvPr id="5" name="標題 1"/>
          <p:cNvSpPr txBox="1">
            <a:spLocks/>
          </p:cNvSpPr>
          <p:nvPr/>
        </p:nvSpPr>
        <p:spPr>
          <a:xfrm>
            <a:off x="2031999" y="221366"/>
            <a:ext cx="6974513" cy="682874"/>
          </a:xfrm>
          <a:prstGeom prst="rect">
            <a:avLst/>
          </a:prstGeom>
        </p:spPr>
        <p:txBody>
          <a:bodyPr/>
          <a:lstStyle/>
          <a:p>
            <a:pPr lvl="0">
              <a:spcBef>
                <a:spcPct val="0"/>
              </a:spcBef>
            </a:pPr>
            <a:r>
              <a:rPr lang="zh-TW" altLang="en-US" sz="4000" b="1" dirty="0">
                <a:solidFill>
                  <a:srgbClr val="30B1B3"/>
                </a:solidFill>
                <a:latin typeface="微軟正黑體"/>
                <a:ea typeface="微軟正黑體"/>
                <a:cs typeface="微軟正黑體"/>
              </a:rPr>
              <a:t>不同層次看課程</a:t>
            </a:r>
          </a:p>
        </p:txBody>
      </p:sp>
      <p:sp>
        <p:nvSpPr>
          <p:cNvPr id="6" name="矩形 5"/>
          <p:cNvSpPr/>
          <p:nvPr/>
        </p:nvSpPr>
        <p:spPr>
          <a:xfrm>
            <a:off x="817553" y="251846"/>
            <a:ext cx="1188000"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xmlns=""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charset="0"/>
              </a:rPr>
              <a:t>課程是什麼？</a:t>
            </a:r>
            <a:endParaRPr lang="zh-TW" altLang="en-US" sz="2800" dirty="0">
              <a:solidFill>
                <a:schemeClr val="bg1"/>
              </a:solidFill>
              <a:latin typeface="Arial"/>
              <a:ea typeface="Arial"/>
              <a:cs typeface="Arial"/>
              <a:sym typeface="Arial"/>
            </a:endParaRPr>
          </a:p>
        </p:txBody>
      </p:sp>
      <p:grpSp>
        <p:nvGrpSpPr>
          <p:cNvPr id="11" name="群組 10"/>
          <p:cNvGrpSpPr/>
          <p:nvPr/>
        </p:nvGrpSpPr>
        <p:grpSpPr>
          <a:xfrm>
            <a:off x="2503533" y="4751019"/>
            <a:ext cx="2227335" cy="1562646"/>
            <a:chOff x="2882448" y="4185701"/>
            <a:chExt cx="3108008" cy="2068238"/>
          </a:xfrm>
        </p:grpSpPr>
        <p:pic>
          <p:nvPicPr>
            <p:cNvPr id="7" name="圖片 6" descr="下載.png"/>
            <p:cNvPicPr>
              <a:picLocks noChangeAspect="1"/>
            </p:cNvPicPr>
            <p:nvPr/>
          </p:nvPicPr>
          <p:blipFill>
            <a:blip r:embed="rId5"/>
            <a:stretch>
              <a:fillRect/>
            </a:stretch>
          </p:blipFill>
          <p:spPr>
            <a:xfrm>
              <a:off x="2882448" y="4185701"/>
              <a:ext cx="3108008" cy="2068238"/>
            </a:xfrm>
            <a:prstGeom prst="rect">
              <a:avLst/>
            </a:prstGeom>
          </p:spPr>
        </p:pic>
        <p:sp>
          <p:nvSpPr>
            <p:cNvPr id="10" name="橢圓 9"/>
            <p:cNvSpPr/>
            <p:nvPr/>
          </p:nvSpPr>
          <p:spPr>
            <a:xfrm>
              <a:off x="3487872" y="4541520"/>
              <a:ext cx="325120" cy="325120"/>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pic>
        <p:nvPicPr>
          <p:cNvPr id="129026" name="Picture 2" descr="C:\Users\USER\AppData\Local\Microsoft\Windows\INetCache\IE\6DCTCTKS\question-mark-1020165_960_720[1].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81040" y="863846"/>
            <a:ext cx="3545840" cy="3545840"/>
          </a:xfrm>
          <a:prstGeom prst="rect">
            <a:avLst/>
          </a:prstGeom>
          <a:noFill/>
        </p:spPr>
      </p:pic>
      <p:pic>
        <p:nvPicPr>
          <p:cNvPr id="13" name="圖片 12" descr="一張含有 信箋 的圖片&#10;&#10;自動產生的描述">
            <a:extLst>
              <a:ext uri="{FF2B5EF4-FFF2-40B4-BE49-F238E27FC236}">
                <a16:creationId xmlns:a16="http://schemas.microsoft.com/office/drawing/2014/main" xmlns="" id="{28208C59-6D3A-4255-B827-499867E9BF30}"/>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40133" t="-5138" b="-1"/>
          <a:stretch/>
        </p:blipFill>
        <p:spPr>
          <a:xfrm>
            <a:off x="3275431" y="2596887"/>
            <a:ext cx="1237387" cy="1120949"/>
          </a:xfrm>
          <a:prstGeom prst="rect">
            <a:avLst/>
          </a:prstGeom>
        </p:spPr>
      </p:pic>
      <p:pic>
        <p:nvPicPr>
          <p:cNvPr id="14" name="圖片 13" descr="一張含有 信箋 的圖片&#10;&#10;自動產生的描述">
            <a:extLst>
              <a:ext uri="{FF2B5EF4-FFF2-40B4-BE49-F238E27FC236}">
                <a16:creationId xmlns:a16="http://schemas.microsoft.com/office/drawing/2014/main" xmlns="" id="{9750558E-2CF1-4441-9C26-E09E5E6AB579}"/>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56336"/>
          <a:stretch/>
        </p:blipFill>
        <p:spPr>
          <a:xfrm>
            <a:off x="3170400" y="2764528"/>
            <a:ext cx="902493" cy="1066174"/>
          </a:xfrm>
          <a:prstGeom prst="rect">
            <a:avLst/>
          </a:prstGeom>
        </p:spPr>
      </p:pic>
      <p:pic>
        <p:nvPicPr>
          <p:cNvPr id="12" name="圖片 11" descr="一張含有 信箋 的圖片&#10;&#10;自動產生的描述">
            <a:extLst>
              <a:ext uri="{FF2B5EF4-FFF2-40B4-BE49-F238E27FC236}">
                <a16:creationId xmlns:a16="http://schemas.microsoft.com/office/drawing/2014/main" xmlns="" id="{409BE993-EC00-4717-A4CD-00E0CEA4BBE0}"/>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56336"/>
          <a:stretch/>
        </p:blipFill>
        <p:spPr>
          <a:xfrm>
            <a:off x="2864824" y="2815328"/>
            <a:ext cx="902493" cy="1066174"/>
          </a:xfrm>
          <a:prstGeom prst="rect">
            <a:avLst/>
          </a:prstGeom>
        </p:spPr>
      </p:pic>
    </p:spTree>
    <p:extLst>
      <p:ext uri="{BB962C8B-B14F-4D97-AF65-F5344CB8AC3E}">
        <p14:creationId xmlns:p14="http://schemas.microsoft.com/office/powerpoint/2010/main" val="1590591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230064751"/>
              </p:ext>
            </p:extLst>
          </p:nvPr>
        </p:nvGraphicFramePr>
        <p:xfrm>
          <a:off x="394449" y="1559860"/>
          <a:ext cx="8193740" cy="4873516"/>
        </p:xfrm>
        <a:graphic>
          <a:graphicData uri="http://schemas.openxmlformats.org/drawingml/2006/table">
            <a:tbl>
              <a:tblPr firstRow="1" firstCol="1" bandRow="1">
                <a:tableStyleId>{5C22544A-7EE6-4342-B048-85BDC9FD1C3A}</a:tableStyleId>
              </a:tblPr>
              <a:tblGrid>
                <a:gridCol w="990556"/>
                <a:gridCol w="3601592"/>
                <a:gridCol w="3601592"/>
              </a:tblGrid>
              <a:tr h="375845">
                <a:tc>
                  <a:txBody>
                    <a:bodyPr/>
                    <a:lstStyle/>
                    <a:p>
                      <a:pPr>
                        <a:spcAft>
                          <a:spcPts val="0"/>
                        </a:spcAft>
                      </a:pPr>
                      <a:r>
                        <a:rPr lang="zh-TW" sz="1600" kern="100" dirty="0">
                          <a:effectLst/>
                          <a:latin typeface="標楷體" panose="03000509000000000000" pitchFamily="65" charset="-120"/>
                          <a:ea typeface="標楷體" panose="03000509000000000000" pitchFamily="65" charset="-120"/>
                        </a:rPr>
                        <a:t>教學單元</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學習表現</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spcAft>
                          <a:spcPts val="0"/>
                        </a:spcAft>
                      </a:pPr>
                      <a:r>
                        <a:rPr lang="zh-TW" sz="1600" kern="100" dirty="0">
                          <a:effectLst/>
                          <a:latin typeface="標楷體" panose="03000509000000000000" pitchFamily="65" charset="-120"/>
                          <a:ea typeface="標楷體" panose="03000509000000000000" pitchFamily="65" charset="-120"/>
                        </a:rPr>
                        <a:t>學習內容</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r>
              <a:tr h="1967731">
                <a:tc>
                  <a:txBody>
                    <a:bodyPr/>
                    <a:lstStyle/>
                    <a:p>
                      <a:pPr>
                        <a:spcAft>
                          <a:spcPts val="0"/>
                        </a:spcAft>
                      </a:pPr>
                      <a:r>
                        <a:rPr lang="zh-TW" sz="1600" kern="100">
                          <a:effectLst/>
                          <a:latin typeface="標楷體" panose="03000509000000000000" pitchFamily="65" charset="-120"/>
                          <a:ea typeface="標楷體" panose="03000509000000000000" pitchFamily="65" charset="-120"/>
                        </a:rPr>
                        <a:t>貓咪</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1600" kern="100" dirty="0">
                          <a:effectLst/>
                          <a:latin typeface="標楷體" panose="03000509000000000000" pitchFamily="65" charset="-120"/>
                          <a:ea typeface="標楷體" panose="03000509000000000000" pitchFamily="65" charset="-120"/>
                        </a:rPr>
                        <a:t>2-I-1 </a:t>
                      </a:r>
                      <a:r>
                        <a:rPr lang="zh-TW" sz="1600" kern="100" dirty="0">
                          <a:effectLst/>
                          <a:latin typeface="標楷體" panose="03000509000000000000" pitchFamily="65" charset="-120"/>
                          <a:ea typeface="標楷體" panose="03000509000000000000" pitchFamily="65" charset="-120"/>
                        </a:rPr>
                        <a:t>以正確發音流利的說出語意完整的話。</a:t>
                      </a:r>
                    </a:p>
                    <a:p>
                      <a:pPr>
                        <a:spcAft>
                          <a:spcPts val="0"/>
                        </a:spcAft>
                      </a:pPr>
                      <a:r>
                        <a:rPr lang="en-US" sz="1600" kern="100" dirty="0">
                          <a:effectLst/>
                          <a:highlight>
                            <a:srgbClr val="FFFF00"/>
                          </a:highlight>
                          <a:latin typeface="標楷體" panose="03000509000000000000" pitchFamily="65" charset="-120"/>
                          <a:ea typeface="標楷體" panose="03000509000000000000" pitchFamily="65" charset="-120"/>
                        </a:rPr>
                        <a:t>3-I-1 </a:t>
                      </a:r>
                      <a:r>
                        <a:rPr lang="zh-TW" sz="1600" kern="100" dirty="0">
                          <a:effectLst/>
                          <a:highlight>
                            <a:srgbClr val="FFFF00"/>
                          </a:highlight>
                          <a:latin typeface="標楷體" panose="03000509000000000000" pitchFamily="65" charset="-120"/>
                          <a:ea typeface="標楷體" panose="03000509000000000000" pitchFamily="65" charset="-120"/>
                        </a:rPr>
                        <a:t>正確認念、拼讀及書寫注音符號。</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FFFF00"/>
                          </a:highlight>
                          <a:latin typeface="標楷體" panose="03000509000000000000" pitchFamily="65" charset="-120"/>
                          <a:ea typeface="標楷體" panose="03000509000000000000" pitchFamily="65" charset="-120"/>
                        </a:rPr>
                        <a:t>4-I-4 </a:t>
                      </a:r>
                      <a:r>
                        <a:rPr lang="zh-TW" sz="1600" kern="100" dirty="0">
                          <a:effectLst/>
                          <a:highlight>
                            <a:srgbClr val="FFFF00"/>
                          </a:highlight>
                          <a:latin typeface="標楷體" panose="03000509000000000000" pitchFamily="65" charset="-120"/>
                          <a:ea typeface="標楷體" panose="03000509000000000000" pitchFamily="65" charset="-120"/>
                        </a:rPr>
                        <a:t>養成良好的書寫姿勢，並保持整潔的書寫習慣。</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FFFF00"/>
                          </a:highlight>
                          <a:latin typeface="標楷體" panose="03000509000000000000" pitchFamily="65" charset="-120"/>
                          <a:ea typeface="標楷體" panose="03000509000000000000" pitchFamily="65" charset="-120"/>
                        </a:rPr>
                        <a:t>5-I-1 </a:t>
                      </a:r>
                      <a:r>
                        <a:rPr lang="zh-TW" sz="1600" kern="100" dirty="0">
                          <a:effectLst/>
                          <a:highlight>
                            <a:srgbClr val="FFFF00"/>
                          </a:highlight>
                          <a:latin typeface="標楷體" panose="03000509000000000000" pitchFamily="65" charset="-120"/>
                          <a:ea typeface="標楷體" panose="03000509000000000000" pitchFamily="65" charset="-120"/>
                        </a:rPr>
                        <a:t>以適切的速率正確的朗讀文本。</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FFFF00"/>
                          </a:highlight>
                          <a:latin typeface="標楷體" panose="03000509000000000000" pitchFamily="65" charset="-120"/>
                          <a:ea typeface="標楷體" panose="03000509000000000000" pitchFamily="65" charset="-120"/>
                        </a:rPr>
                        <a:t>6-I-2 </a:t>
                      </a:r>
                      <a:r>
                        <a:rPr lang="zh-TW" sz="1600" kern="100" dirty="0">
                          <a:effectLst/>
                          <a:highlight>
                            <a:srgbClr val="FFFF00"/>
                          </a:highlight>
                          <a:latin typeface="標楷體" panose="03000509000000000000" pitchFamily="65" charset="-120"/>
                          <a:ea typeface="標楷體" panose="03000509000000000000" pitchFamily="65" charset="-120"/>
                        </a:rPr>
                        <a:t>透過閱讀及觀察，積累寫作材料。</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1600" kern="100" dirty="0">
                          <a:effectLst/>
                          <a:highlight>
                            <a:srgbClr val="00FF00"/>
                          </a:highlight>
                          <a:latin typeface="標楷體" panose="03000509000000000000" pitchFamily="65" charset="-120"/>
                          <a:ea typeface="標楷體" panose="03000509000000000000" pitchFamily="65" charset="-120"/>
                        </a:rPr>
                        <a:t>Aa-I-2 </a:t>
                      </a:r>
                      <a:r>
                        <a:rPr lang="zh-TW" sz="1600" kern="100" dirty="0">
                          <a:effectLst/>
                          <a:highlight>
                            <a:srgbClr val="00FF00"/>
                          </a:highlight>
                          <a:latin typeface="標楷體" panose="03000509000000000000" pitchFamily="65" charset="-120"/>
                          <a:ea typeface="標楷體" panose="03000509000000000000" pitchFamily="65" charset="-120"/>
                        </a:rPr>
                        <a:t>聲調及其正確的標注方式。</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00FF00"/>
                          </a:highlight>
                          <a:latin typeface="標楷體" panose="03000509000000000000" pitchFamily="65" charset="-120"/>
                          <a:ea typeface="標楷體" panose="03000509000000000000" pitchFamily="65" charset="-120"/>
                        </a:rPr>
                        <a:t>Aa-I-3 </a:t>
                      </a:r>
                      <a:r>
                        <a:rPr lang="zh-TW" sz="1600" kern="100" dirty="0">
                          <a:effectLst/>
                          <a:highlight>
                            <a:srgbClr val="00FF00"/>
                          </a:highlight>
                          <a:latin typeface="標楷體" panose="03000509000000000000" pitchFamily="65" charset="-120"/>
                          <a:ea typeface="標楷體" panose="03000509000000000000" pitchFamily="65" charset="-120"/>
                        </a:rPr>
                        <a:t>二拼音和三拼音的拼讀和書寫。</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00FF00"/>
                          </a:highlight>
                          <a:latin typeface="標楷體" panose="03000509000000000000" pitchFamily="65" charset="-120"/>
                          <a:ea typeface="標楷體" panose="03000509000000000000" pitchFamily="65" charset="-120"/>
                        </a:rPr>
                        <a:t>Aa-I-4 </a:t>
                      </a:r>
                      <a:r>
                        <a:rPr lang="zh-TW" sz="1600" kern="100" dirty="0">
                          <a:effectLst/>
                          <a:highlight>
                            <a:srgbClr val="00FF00"/>
                          </a:highlight>
                          <a:latin typeface="標楷體" panose="03000509000000000000" pitchFamily="65" charset="-120"/>
                          <a:ea typeface="標楷體" panose="03000509000000000000" pitchFamily="65" charset="-120"/>
                        </a:rPr>
                        <a:t>結合韻的拼讀和書寫。</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00FF00"/>
                          </a:highlight>
                          <a:latin typeface="標楷體" panose="03000509000000000000" pitchFamily="65" charset="-120"/>
                          <a:ea typeface="標楷體" panose="03000509000000000000" pitchFamily="65" charset="-120"/>
                        </a:rPr>
                        <a:t>Aa-I-5 </a:t>
                      </a:r>
                      <a:r>
                        <a:rPr lang="zh-TW" sz="1600" kern="100" dirty="0">
                          <a:effectLst/>
                          <a:highlight>
                            <a:srgbClr val="00FF00"/>
                          </a:highlight>
                          <a:latin typeface="標楷體" panose="03000509000000000000" pitchFamily="65" charset="-120"/>
                          <a:ea typeface="標楷體" panose="03000509000000000000" pitchFamily="65" charset="-120"/>
                        </a:rPr>
                        <a:t>標注注音符號的各類文本。</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r>
              <a:tr h="2529940">
                <a:tc>
                  <a:txBody>
                    <a:bodyPr/>
                    <a:lstStyle/>
                    <a:p>
                      <a:pPr>
                        <a:spcAft>
                          <a:spcPts val="0"/>
                        </a:spcAft>
                      </a:pPr>
                      <a:r>
                        <a:rPr lang="zh-TW" sz="1600" kern="100">
                          <a:effectLst/>
                          <a:latin typeface="標楷體" panose="03000509000000000000" pitchFamily="65" charset="-120"/>
                          <a:ea typeface="標楷體" panose="03000509000000000000" pitchFamily="65" charset="-120"/>
                        </a:rPr>
                        <a:t>河馬和河狸</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1600" kern="100" dirty="0">
                          <a:effectLst/>
                          <a:latin typeface="標楷體" panose="03000509000000000000" pitchFamily="65" charset="-120"/>
                          <a:ea typeface="標楷體" panose="03000509000000000000" pitchFamily="65" charset="-120"/>
                        </a:rPr>
                        <a:t>1-I-1 </a:t>
                      </a:r>
                      <a:r>
                        <a:rPr lang="zh-TW" sz="1600" kern="100" dirty="0">
                          <a:effectLst/>
                          <a:latin typeface="標楷體" panose="03000509000000000000" pitchFamily="65" charset="-120"/>
                          <a:ea typeface="標楷體" panose="03000509000000000000" pitchFamily="65" charset="-120"/>
                        </a:rPr>
                        <a:t>養成專心聆聽的習慣，尊重對方的發言。</a:t>
                      </a:r>
                    </a:p>
                    <a:p>
                      <a:pPr>
                        <a:spcAft>
                          <a:spcPts val="0"/>
                        </a:spcAft>
                      </a:pPr>
                      <a:r>
                        <a:rPr lang="en-US" sz="1600" kern="100" dirty="0">
                          <a:effectLst/>
                          <a:latin typeface="標楷體" panose="03000509000000000000" pitchFamily="65" charset="-120"/>
                          <a:ea typeface="標楷體" panose="03000509000000000000" pitchFamily="65" charset="-120"/>
                        </a:rPr>
                        <a:t>2-I-1 </a:t>
                      </a:r>
                      <a:r>
                        <a:rPr lang="zh-TW" sz="1600" kern="100" dirty="0">
                          <a:effectLst/>
                          <a:latin typeface="標楷體" panose="03000509000000000000" pitchFamily="65" charset="-120"/>
                          <a:ea typeface="標楷體" panose="03000509000000000000" pitchFamily="65" charset="-120"/>
                        </a:rPr>
                        <a:t>以正確發音流利的說出語意完整的話。</a:t>
                      </a:r>
                    </a:p>
                    <a:p>
                      <a:pPr>
                        <a:spcAft>
                          <a:spcPts val="0"/>
                        </a:spcAft>
                      </a:pPr>
                      <a:r>
                        <a:rPr lang="en-US" sz="1600" kern="100" dirty="0">
                          <a:effectLst/>
                          <a:highlight>
                            <a:srgbClr val="FFFF00"/>
                          </a:highlight>
                          <a:latin typeface="標楷體" panose="03000509000000000000" pitchFamily="65" charset="-120"/>
                          <a:ea typeface="標楷體" panose="03000509000000000000" pitchFamily="65" charset="-120"/>
                        </a:rPr>
                        <a:t>3-I-1 </a:t>
                      </a:r>
                      <a:r>
                        <a:rPr lang="zh-TW" sz="1600" kern="100" dirty="0">
                          <a:effectLst/>
                          <a:highlight>
                            <a:srgbClr val="FFFF00"/>
                          </a:highlight>
                          <a:latin typeface="標楷體" panose="03000509000000000000" pitchFamily="65" charset="-120"/>
                          <a:ea typeface="標楷體" panose="03000509000000000000" pitchFamily="65" charset="-120"/>
                        </a:rPr>
                        <a:t>正確認念、拼讀及書寫注音符號。</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FFFF00"/>
                          </a:highlight>
                          <a:latin typeface="標楷體" panose="03000509000000000000" pitchFamily="65" charset="-120"/>
                          <a:ea typeface="標楷體" panose="03000509000000000000" pitchFamily="65" charset="-120"/>
                        </a:rPr>
                        <a:t>4-I-4 </a:t>
                      </a:r>
                      <a:r>
                        <a:rPr lang="zh-TW" sz="1600" kern="100" dirty="0">
                          <a:effectLst/>
                          <a:highlight>
                            <a:srgbClr val="FFFF00"/>
                          </a:highlight>
                          <a:latin typeface="標楷體" panose="03000509000000000000" pitchFamily="65" charset="-120"/>
                          <a:ea typeface="標楷體" panose="03000509000000000000" pitchFamily="65" charset="-120"/>
                        </a:rPr>
                        <a:t>養成良好的書寫姿勢，並保持整潔的書寫習慣。</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FFFF00"/>
                          </a:highlight>
                          <a:latin typeface="標楷體" panose="03000509000000000000" pitchFamily="65" charset="-120"/>
                          <a:ea typeface="標楷體" panose="03000509000000000000" pitchFamily="65" charset="-120"/>
                        </a:rPr>
                        <a:t>5-I-1 </a:t>
                      </a:r>
                      <a:r>
                        <a:rPr lang="zh-TW" sz="1600" kern="100" dirty="0">
                          <a:effectLst/>
                          <a:highlight>
                            <a:srgbClr val="FFFF00"/>
                          </a:highlight>
                          <a:latin typeface="標楷體" panose="03000509000000000000" pitchFamily="65" charset="-120"/>
                          <a:ea typeface="標楷體" panose="03000509000000000000" pitchFamily="65" charset="-120"/>
                        </a:rPr>
                        <a:t>以適切的速率正確的朗讀文本。</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FFFF00"/>
                          </a:highlight>
                          <a:latin typeface="標楷體" panose="03000509000000000000" pitchFamily="65" charset="-120"/>
                          <a:ea typeface="標楷體" panose="03000509000000000000" pitchFamily="65" charset="-120"/>
                        </a:rPr>
                        <a:t>6-I-2 </a:t>
                      </a:r>
                      <a:r>
                        <a:rPr lang="zh-TW" sz="1600" kern="100" dirty="0">
                          <a:effectLst/>
                          <a:highlight>
                            <a:srgbClr val="FFFF00"/>
                          </a:highlight>
                          <a:latin typeface="標楷體" panose="03000509000000000000" pitchFamily="65" charset="-120"/>
                          <a:ea typeface="標楷體" panose="03000509000000000000" pitchFamily="65" charset="-120"/>
                        </a:rPr>
                        <a:t>透過閱讀及觀察，積累寫作材料。</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1600" kern="100" dirty="0">
                          <a:effectLst/>
                          <a:latin typeface="標楷體" panose="03000509000000000000" pitchFamily="65" charset="-120"/>
                          <a:ea typeface="標楷體" panose="03000509000000000000" pitchFamily="65" charset="-120"/>
                        </a:rPr>
                        <a:t>Aa-I-1 </a:t>
                      </a:r>
                      <a:r>
                        <a:rPr lang="zh-TW" sz="1600" kern="100" dirty="0">
                          <a:effectLst/>
                          <a:latin typeface="標楷體" panose="03000509000000000000" pitchFamily="65" charset="-120"/>
                          <a:ea typeface="標楷體" panose="03000509000000000000" pitchFamily="65" charset="-120"/>
                        </a:rPr>
                        <a:t>聲符、韻符、介符的正確發音和寫法。</a:t>
                      </a:r>
                    </a:p>
                    <a:p>
                      <a:pPr>
                        <a:spcAft>
                          <a:spcPts val="0"/>
                        </a:spcAft>
                      </a:pPr>
                      <a:r>
                        <a:rPr lang="en-US" sz="1600" kern="100" dirty="0">
                          <a:effectLst/>
                          <a:highlight>
                            <a:srgbClr val="00FF00"/>
                          </a:highlight>
                          <a:latin typeface="標楷體" panose="03000509000000000000" pitchFamily="65" charset="-120"/>
                          <a:ea typeface="標楷體" panose="03000509000000000000" pitchFamily="65" charset="-120"/>
                        </a:rPr>
                        <a:t>Aa-I-2 </a:t>
                      </a:r>
                      <a:r>
                        <a:rPr lang="zh-TW" sz="1600" kern="100" dirty="0">
                          <a:effectLst/>
                          <a:highlight>
                            <a:srgbClr val="00FF00"/>
                          </a:highlight>
                          <a:latin typeface="標楷體" panose="03000509000000000000" pitchFamily="65" charset="-120"/>
                          <a:ea typeface="標楷體" panose="03000509000000000000" pitchFamily="65" charset="-120"/>
                        </a:rPr>
                        <a:t>聲調及其正確的標注方式。</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00FF00"/>
                          </a:highlight>
                          <a:latin typeface="標楷體" panose="03000509000000000000" pitchFamily="65" charset="-120"/>
                          <a:ea typeface="標楷體" panose="03000509000000000000" pitchFamily="65" charset="-120"/>
                        </a:rPr>
                        <a:t>Aa-I-3 </a:t>
                      </a:r>
                      <a:r>
                        <a:rPr lang="zh-TW" sz="1600" kern="100" dirty="0">
                          <a:effectLst/>
                          <a:highlight>
                            <a:srgbClr val="00FF00"/>
                          </a:highlight>
                          <a:latin typeface="標楷體" panose="03000509000000000000" pitchFamily="65" charset="-120"/>
                          <a:ea typeface="標楷體" panose="03000509000000000000" pitchFamily="65" charset="-120"/>
                        </a:rPr>
                        <a:t>二拼音和三拼音的拼讀和書寫。</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00FF00"/>
                          </a:highlight>
                          <a:latin typeface="標楷體" panose="03000509000000000000" pitchFamily="65" charset="-120"/>
                          <a:ea typeface="標楷體" panose="03000509000000000000" pitchFamily="65" charset="-120"/>
                        </a:rPr>
                        <a:t>Aa-I-4 </a:t>
                      </a:r>
                      <a:r>
                        <a:rPr lang="zh-TW" sz="1600" kern="100" dirty="0">
                          <a:effectLst/>
                          <a:highlight>
                            <a:srgbClr val="00FF00"/>
                          </a:highlight>
                          <a:latin typeface="標楷體" panose="03000509000000000000" pitchFamily="65" charset="-120"/>
                          <a:ea typeface="標楷體" panose="03000509000000000000" pitchFamily="65" charset="-120"/>
                        </a:rPr>
                        <a:t>結合韻的拼讀和書寫。</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highlight>
                            <a:srgbClr val="00FF00"/>
                          </a:highlight>
                          <a:latin typeface="標楷體" panose="03000509000000000000" pitchFamily="65" charset="-120"/>
                          <a:ea typeface="標楷體" panose="03000509000000000000" pitchFamily="65" charset="-120"/>
                        </a:rPr>
                        <a:t>Aa-I-5 </a:t>
                      </a:r>
                      <a:r>
                        <a:rPr lang="zh-TW" sz="1600" kern="100" dirty="0">
                          <a:effectLst/>
                          <a:highlight>
                            <a:srgbClr val="00FF00"/>
                          </a:highlight>
                          <a:latin typeface="標楷體" panose="03000509000000000000" pitchFamily="65" charset="-120"/>
                          <a:ea typeface="標楷體" panose="03000509000000000000" pitchFamily="65" charset="-120"/>
                        </a:rPr>
                        <a:t>標注注音符號的各類文本。</a:t>
                      </a:r>
                      <a:endParaRPr lang="zh-TW" sz="1600" kern="100" dirty="0">
                        <a:effectLst/>
                        <a:latin typeface="標楷體" panose="03000509000000000000" pitchFamily="65" charset="-120"/>
                        <a:ea typeface="標楷體" panose="03000509000000000000" pitchFamily="65" charset="-120"/>
                      </a:endParaRPr>
                    </a:p>
                    <a:p>
                      <a:pPr>
                        <a:spcAft>
                          <a:spcPts val="0"/>
                        </a:spcAft>
                      </a:pPr>
                      <a:r>
                        <a:rPr lang="en-US" sz="1600" kern="100" dirty="0">
                          <a:effectLst/>
                          <a:latin typeface="標楷體" panose="03000509000000000000" pitchFamily="65" charset="-120"/>
                          <a:ea typeface="標楷體" panose="03000509000000000000" pitchFamily="65" charset="-120"/>
                        </a:rPr>
                        <a:t> </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r>
            </a:tbl>
          </a:graphicData>
        </a:graphic>
      </p:graphicFrame>
      <p:sp>
        <p:nvSpPr>
          <p:cNvPr id="3" name="標題 2"/>
          <p:cNvSpPr>
            <a:spLocks noGrp="1"/>
          </p:cNvSpPr>
          <p:nvPr>
            <p:ph type="title"/>
          </p:nvPr>
        </p:nvSpPr>
        <p:spPr/>
        <p:txBody>
          <a:bodyPr/>
          <a:lstStyle/>
          <a:p>
            <a:r>
              <a:rPr lang="zh-TW" altLang="en-US" sz="3600" dirty="0" smtClean="0"/>
              <a:t>用不同的學習材料達成相同的學習目標</a:t>
            </a:r>
            <a:endParaRPr lang="zh-TW" altLang="en-US" sz="3600" dirty="0"/>
          </a:p>
        </p:txBody>
      </p:sp>
    </p:spTree>
    <p:extLst>
      <p:ext uri="{BB962C8B-B14F-4D97-AF65-F5344CB8AC3E}">
        <p14:creationId xmlns:p14="http://schemas.microsoft.com/office/powerpoint/2010/main" val="1863928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不同層次看課程</a:t>
            </a:r>
          </a:p>
        </p:txBody>
      </p:sp>
      <p:grpSp>
        <p:nvGrpSpPr>
          <p:cNvPr id="18" name="群組 17">
            <a:extLst>
              <a:ext uri="{FF2B5EF4-FFF2-40B4-BE49-F238E27FC236}">
                <a16:creationId xmlns:a16="http://schemas.microsoft.com/office/drawing/2014/main" xmlns="" id="{74CC4159-A6B9-46B8-9CD0-4A902D1F76F7}"/>
              </a:ext>
            </a:extLst>
          </p:cNvPr>
          <p:cNvGrpSpPr/>
          <p:nvPr/>
        </p:nvGrpSpPr>
        <p:grpSpPr>
          <a:xfrm>
            <a:off x="655704" y="5187993"/>
            <a:ext cx="8011886" cy="1412590"/>
            <a:chOff x="0" y="2482850"/>
            <a:chExt cx="6096000" cy="676275"/>
          </a:xfrm>
        </p:grpSpPr>
        <p:sp>
          <p:nvSpPr>
            <p:cNvPr id="46" name="矩形: 圓角 45">
              <a:extLst>
                <a:ext uri="{FF2B5EF4-FFF2-40B4-BE49-F238E27FC236}">
                  <a16:creationId xmlns:a16="http://schemas.microsoft.com/office/drawing/2014/main" xmlns="" id="{1EFFD089-B2DD-4CFB-9FA2-D3414236095D}"/>
                </a:ext>
              </a:extLst>
            </p:cNvPr>
            <p:cNvSpPr/>
            <p:nvPr/>
          </p:nvSpPr>
          <p:spPr>
            <a:xfrm>
              <a:off x="0" y="2482850"/>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7" name="矩形: 圓角 4">
              <a:extLst>
                <a:ext uri="{FF2B5EF4-FFF2-40B4-BE49-F238E27FC236}">
                  <a16:creationId xmlns:a16="http://schemas.microsoft.com/office/drawing/2014/main" xmlns="" id="{71A60343-EC10-469C-8DB0-BBE149B41791}"/>
                </a:ext>
              </a:extLst>
            </p:cNvPr>
            <p:cNvSpPr txBox="1"/>
            <p:nvPr/>
          </p:nvSpPr>
          <p:spPr>
            <a:xfrm>
              <a:off x="0" y="2482850"/>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課堂</a:t>
              </a:r>
            </a:p>
          </p:txBody>
        </p:sp>
      </p:grpSp>
      <p:grpSp>
        <p:nvGrpSpPr>
          <p:cNvPr id="19" name="群組 18">
            <a:extLst>
              <a:ext uri="{FF2B5EF4-FFF2-40B4-BE49-F238E27FC236}">
                <a16:creationId xmlns:a16="http://schemas.microsoft.com/office/drawing/2014/main" xmlns="" id="{8879AFC6-394F-41E8-9CEC-C7BFE3E421A7}"/>
              </a:ext>
            </a:extLst>
          </p:cNvPr>
          <p:cNvGrpSpPr/>
          <p:nvPr/>
        </p:nvGrpSpPr>
        <p:grpSpPr>
          <a:xfrm>
            <a:off x="655704" y="3539971"/>
            <a:ext cx="8011886" cy="1412590"/>
            <a:chOff x="0" y="1693862"/>
            <a:chExt cx="6096000" cy="676275"/>
          </a:xfrm>
        </p:grpSpPr>
        <p:sp>
          <p:nvSpPr>
            <p:cNvPr id="44" name="矩形: 圓角 43">
              <a:extLst>
                <a:ext uri="{FF2B5EF4-FFF2-40B4-BE49-F238E27FC236}">
                  <a16:creationId xmlns:a16="http://schemas.microsoft.com/office/drawing/2014/main" xmlns="" id="{4115B28D-CB0B-4617-8B65-5B5B0D7F41AD}"/>
                </a:ext>
              </a:extLst>
            </p:cNvPr>
            <p:cNvSpPr/>
            <p:nvPr/>
          </p:nvSpPr>
          <p:spPr>
            <a:xfrm>
              <a:off x="0" y="1693862"/>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5" name="矩形: 圓角 6">
              <a:extLst>
                <a:ext uri="{FF2B5EF4-FFF2-40B4-BE49-F238E27FC236}">
                  <a16:creationId xmlns:a16="http://schemas.microsoft.com/office/drawing/2014/main" xmlns="" id="{272B7694-2DC3-42FF-B42D-556960C55156}"/>
                </a:ext>
              </a:extLst>
            </p:cNvPr>
            <p:cNvSpPr txBox="1"/>
            <p:nvPr/>
          </p:nvSpPr>
          <p:spPr>
            <a:xfrm>
              <a:off x="0" y="1693862"/>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學校</a:t>
              </a:r>
            </a:p>
          </p:txBody>
        </p:sp>
      </p:grpSp>
      <p:grpSp>
        <p:nvGrpSpPr>
          <p:cNvPr id="20" name="群組 19">
            <a:extLst>
              <a:ext uri="{FF2B5EF4-FFF2-40B4-BE49-F238E27FC236}">
                <a16:creationId xmlns:a16="http://schemas.microsoft.com/office/drawing/2014/main" xmlns="" id="{6124DDAB-27FB-4E44-A30B-AD5917F74D05}"/>
              </a:ext>
            </a:extLst>
          </p:cNvPr>
          <p:cNvGrpSpPr/>
          <p:nvPr/>
        </p:nvGrpSpPr>
        <p:grpSpPr>
          <a:xfrm>
            <a:off x="655704" y="1110322"/>
            <a:ext cx="8011886" cy="2194218"/>
            <a:chOff x="0" y="904874"/>
            <a:chExt cx="6096000" cy="676275"/>
          </a:xfrm>
        </p:grpSpPr>
        <p:sp>
          <p:nvSpPr>
            <p:cNvPr id="42" name="矩形: 圓角 41">
              <a:extLst>
                <a:ext uri="{FF2B5EF4-FFF2-40B4-BE49-F238E27FC236}">
                  <a16:creationId xmlns:a16="http://schemas.microsoft.com/office/drawing/2014/main" xmlns="" id="{489DC767-50B9-405C-ADEF-41FD45A4A2B3}"/>
                </a:ext>
              </a:extLst>
            </p:cNvPr>
            <p:cNvSpPr/>
            <p:nvPr/>
          </p:nvSpPr>
          <p:spPr>
            <a:xfrm>
              <a:off x="0" y="904874"/>
              <a:ext cx="6096000" cy="6762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3" name="矩形: 圓角 8">
              <a:extLst>
                <a:ext uri="{FF2B5EF4-FFF2-40B4-BE49-F238E27FC236}">
                  <a16:creationId xmlns:a16="http://schemas.microsoft.com/office/drawing/2014/main" xmlns="" id="{157A1734-F6D1-4C5D-9770-E2DB7B82BFA9}"/>
                </a:ext>
              </a:extLst>
            </p:cNvPr>
            <p:cNvSpPr txBox="1"/>
            <p:nvPr/>
          </p:nvSpPr>
          <p:spPr>
            <a:xfrm>
              <a:off x="0" y="904874"/>
              <a:ext cx="1828800" cy="676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zh-TW" altLang="en-US" sz="4000" kern="1200" dirty="0">
                  <a:latin typeface="標楷體" panose="03000509000000000000" pitchFamily="65" charset="-120"/>
                  <a:ea typeface="標楷體" panose="03000509000000000000" pitchFamily="65" charset="-120"/>
                </a:rPr>
                <a:t>國家</a:t>
              </a:r>
            </a:p>
          </p:txBody>
        </p:sp>
      </p:grpSp>
      <p:grpSp>
        <p:nvGrpSpPr>
          <p:cNvPr id="22" name="群組 21">
            <a:extLst>
              <a:ext uri="{FF2B5EF4-FFF2-40B4-BE49-F238E27FC236}">
                <a16:creationId xmlns:a16="http://schemas.microsoft.com/office/drawing/2014/main" xmlns="" id="{0EBD9DD8-E82E-4126-A92B-E11EFCA2A0AC}"/>
              </a:ext>
            </a:extLst>
          </p:cNvPr>
          <p:cNvGrpSpPr/>
          <p:nvPr/>
        </p:nvGrpSpPr>
        <p:grpSpPr>
          <a:xfrm>
            <a:off x="2952369" y="3657686"/>
            <a:ext cx="2326191" cy="1177157"/>
            <a:chOff x="1846853" y="1750218"/>
            <a:chExt cx="1911278" cy="563562"/>
          </a:xfrm>
        </p:grpSpPr>
        <p:sp>
          <p:nvSpPr>
            <p:cNvPr id="38" name="矩形: 圓角 37">
              <a:extLst>
                <a:ext uri="{FF2B5EF4-FFF2-40B4-BE49-F238E27FC236}">
                  <a16:creationId xmlns:a16="http://schemas.microsoft.com/office/drawing/2014/main" xmlns="" id="{3D179927-6E1F-479F-BACD-BB7473E8C6D0}"/>
                </a:ext>
              </a:extLst>
            </p:cNvPr>
            <p:cNvSpPr/>
            <p:nvPr/>
          </p:nvSpPr>
          <p:spPr>
            <a:xfrm>
              <a:off x="1846853"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矩形: 圓角 12">
              <a:extLst>
                <a:ext uri="{FF2B5EF4-FFF2-40B4-BE49-F238E27FC236}">
                  <a16:creationId xmlns:a16="http://schemas.microsoft.com/office/drawing/2014/main" xmlns="" id="{C64A9710-7A23-4B43-90D9-5156E6EB471B}"/>
                </a:ext>
              </a:extLst>
            </p:cNvPr>
            <p:cNvSpPr txBox="1"/>
            <p:nvPr/>
          </p:nvSpPr>
          <p:spPr>
            <a:xfrm>
              <a:off x="1846853"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課程計畫</a:t>
              </a:r>
            </a:p>
          </p:txBody>
        </p:sp>
      </p:grpSp>
      <p:grpSp>
        <p:nvGrpSpPr>
          <p:cNvPr id="23" name="群組 22">
            <a:extLst>
              <a:ext uri="{FF2B5EF4-FFF2-40B4-BE49-F238E27FC236}">
                <a16:creationId xmlns:a16="http://schemas.microsoft.com/office/drawing/2014/main" xmlns="" id="{FA9EA6F3-A29E-4A31-9BB2-2BE0EC4C13FA}"/>
              </a:ext>
            </a:extLst>
          </p:cNvPr>
          <p:cNvGrpSpPr/>
          <p:nvPr/>
        </p:nvGrpSpPr>
        <p:grpSpPr>
          <a:xfrm>
            <a:off x="2930675" y="5305709"/>
            <a:ext cx="1111022" cy="1177157"/>
            <a:chOff x="1830347" y="2539206"/>
            <a:chExt cx="845343" cy="563562"/>
          </a:xfrm>
        </p:grpSpPr>
        <p:sp>
          <p:nvSpPr>
            <p:cNvPr id="36" name="矩形: 圓角 35">
              <a:extLst>
                <a:ext uri="{FF2B5EF4-FFF2-40B4-BE49-F238E27FC236}">
                  <a16:creationId xmlns:a16="http://schemas.microsoft.com/office/drawing/2014/main" xmlns="" id="{0D169EB8-D86C-45F7-9463-611D9A5E3389}"/>
                </a:ext>
              </a:extLst>
            </p:cNvPr>
            <p:cNvSpPr/>
            <p:nvPr/>
          </p:nvSpPr>
          <p:spPr>
            <a:xfrm>
              <a:off x="1830347"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矩形: 圓角 14">
              <a:extLst>
                <a:ext uri="{FF2B5EF4-FFF2-40B4-BE49-F238E27FC236}">
                  <a16:creationId xmlns:a16="http://schemas.microsoft.com/office/drawing/2014/main" xmlns="" id="{142E2ECE-6FD3-44A6-86C7-89C42C501DE1}"/>
                </a:ext>
              </a:extLst>
            </p:cNvPr>
            <p:cNvSpPr txBox="1"/>
            <p:nvPr/>
          </p:nvSpPr>
          <p:spPr>
            <a:xfrm>
              <a:off x="1846853"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教材</a:t>
              </a:r>
            </a:p>
          </p:txBody>
        </p:sp>
      </p:grpSp>
      <p:grpSp>
        <p:nvGrpSpPr>
          <p:cNvPr id="24" name="群組 23">
            <a:extLst>
              <a:ext uri="{FF2B5EF4-FFF2-40B4-BE49-F238E27FC236}">
                <a16:creationId xmlns:a16="http://schemas.microsoft.com/office/drawing/2014/main" xmlns="" id="{FFEA5EB8-B1B0-4A0F-8D75-B41E0701F726}"/>
              </a:ext>
            </a:extLst>
          </p:cNvPr>
          <p:cNvGrpSpPr/>
          <p:nvPr/>
        </p:nvGrpSpPr>
        <p:grpSpPr>
          <a:xfrm>
            <a:off x="4129117" y="5305709"/>
            <a:ext cx="1111022" cy="1177157"/>
            <a:chOff x="2929294" y="2539206"/>
            <a:chExt cx="845343" cy="563562"/>
          </a:xfrm>
        </p:grpSpPr>
        <p:sp>
          <p:nvSpPr>
            <p:cNvPr id="34" name="矩形: 圓角 33">
              <a:extLst>
                <a:ext uri="{FF2B5EF4-FFF2-40B4-BE49-F238E27FC236}">
                  <a16:creationId xmlns:a16="http://schemas.microsoft.com/office/drawing/2014/main" xmlns="" id="{604CE43A-0292-45EB-80B8-734547920C21}"/>
                </a:ext>
              </a:extLst>
            </p:cNvPr>
            <p:cNvSpPr/>
            <p:nvPr/>
          </p:nvSpPr>
          <p:spPr>
            <a:xfrm>
              <a:off x="2929294"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5" name="矩形: 圓角 16">
              <a:extLst>
                <a:ext uri="{FF2B5EF4-FFF2-40B4-BE49-F238E27FC236}">
                  <a16:creationId xmlns:a16="http://schemas.microsoft.com/office/drawing/2014/main" xmlns="" id="{D20DF166-4049-482E-A526-62C695760AA1}"/>
                </a:ext>
              </a:extLst>
            </p:cNvPr>
            <p:cNvSpPr txBox="1"/>
            <p:nvPr/>
          </p:nvSpPr>
          <p:spPr>
            <a:xfrm>
              <a:off x="2945800"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教學</a:t>
              </a:r>
            </a:p>
          </p:txBody>
        </p:sp>
      </p:grpSp>
      <p:grpSp>
        <p:nvGrpSpPr>
          <p:cNvPr id="25" name="群組 24">
            <a:extLst>
              <a:ext uri="{FF2B5EF4-FFF2-40B4-BE49-F238E27FC236}">
                <a16:creationId xmlns:a16="http://schemas.microsoft.com/office/drawing/2014/main" xmlns="" id="{CF7AC4D4-9135-47F9-BF7E-0FA73A2DFA2D}"/>
              </a:ext>
            </a:extLst>
          </p:cNvPr>
          <p:cNvGrpSpPr/>
          <p:nvPr/>
        </p:nvGrpSpPr>
        <p:grpSpPr>
          <a:xfrm>
            <a:off x="5387673" y="3657686"/>
            <a:ext cx="2326191" cy="1177157"/>
            <a:chOff x="4044747" y="1750218"/>
            <a:chExt cx="1911278" cy="563562"/>
          </a:xfrm>
        </p:grpSpPr>
        <p:sp>
          <p:nvSpPr>
            <p:cNvPr id="32" name="矩形: 圓角 31">
              <a:extLst>
                <a:ext uri="{FF2B5EF4-FFF2-40B4-BE49-F238E27FC236}">
                  <a16:creationId xmlns:a16="http://schemas.microsoft.com/office/drawing/2014/main" xmlns="" id="{F372CE1A-3AEB-48C3-B85C-CD467C30B547}"/>
                </a:ext>
              </a:extLst>
            </p:cNvPr>
            <p:cNvSpPr/>
            <p:nvPr/>
          </p:nvSpPr>
          <p:spPr>
            <a:xfrm>
              <a:off x="4044747" y="1750218"/>
              <a:ext cx="1911277" cy="56356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矩形: 圓角 18">
              <a:extLst>
                <a:ext uri="{FF2B5EF4-FFF2-40B4-BE49-F238E27FC236}">
                  <a16:creationId xmlns:a16="http://schemas.microsoft.com/office/drawing/2014/main" xmlns="" id="{55164234-CB6C-4A0B-ACD3-9382AE4DDE70}"/>
                </a:ext>
              </a:extLst>
            </p:cNvPr>
            <p:cNvSpPr txBox="1"/>
            <p:nvPr/>
          </p:nvSpPr>
          <p:spPr>
            <a:xfrm>
              <a:off x="4044747" y="1763043"/>
              <a:ext cx="1911278"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教科書</a:t>
              </a:r>
              <a:r>
                <a:rPr lang="en-US" altLang="zh-TW" sz="2800" kern="1200" dirty="0">
                  <a:latin typeface="標楷體" panose="03000509000000000000" pitchFamily="65" charset="-120"/>
                  <a:ea typeface="標楷體" panose="03000509000000000000" pitchFamily="65" charset="-120"/>
                </a:rPr>
                <a:t>/</a:t>
              </a:r>
              <a:r>
                <a:rPr lang="zh-TW" altLang="en-US" sz="2800" kern="1200" dirty="0">
                  <a:latin typeface="標楷體" panose="03000509000000000000" pitchFamily="65" charset="-120"/>
                  <a:ea typeface="標楷體" panose="03000509000000000000" pitchFamily="65" charset="-120"/>
                </a:rPr>
                <a:t>教材</a:t>
              </a:r>
            </a:p>
          </p:txBody>
        </p:sp>
      </p:grpSp>
      <p:grpSp>
        <p:nvGrpSpPr>
          <p:cNvPr id="26" name="群組 25">
            <a:extLst>
              <a:ext uri="{FF2B5EF4-FFF2-40B4-BE49-F238E27FC236}">
                <a16:creationId xmlns:a16="http://schemas.microsoft.com/office/drawing/2014/main" xmlns="" id="{D203AE0D-9F39-4416-B435-ED66123AC0E9}"/>
              </a:ext>
            </a:extLst>
          </p:cNvPr>
          <p:cNvGrpSpPr/>
          <p:nvPr/>
        </p:nvGrpSpPr>
        <p:grpSpPr>
          <a:xfrm>
            <a:off x="5365980" y="5305709"/>
            <a:ext cx="1111022" cy="1177157"/>
            <a:chOff x="4028241" y="2539206"/>
            <a:chExt cx="845343" cy="563562"/>
          </a:xfrm>
        </p:grpSpPr>
        <p:sp>
          <p:nvSpPr>
            <p:cNvPr id="30" name="矩形: 圓角 29">
              <a:extLst>
                <a:ext uri="{FF2B5EF4-FFF2-40B4-BE49-F238E27FC236}">
                  <a16:creationId xmlns:a16="http://schemas.microsoft.com/office/drawing/2014/main" xmlns="" id="{BEA2C2A1-32D0-4F33-A153-DE7FE007248A}"/>
                </a:ext>
              </a:extLst>
            </p:cNvPr>
            <p:cNvSpPr/>
            <p:nvPr/>
          </p:nvSpPr>
          <p:spPr>
            <a:xfrm>
              <a:off x="4028241"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1" name="矩形: 圓角 20">
              <a:extLst>
                <a:ext uri="{FF2B5EF4-FFF2-40B4-BE49-F238E27FC236}">
                  <a16:creationId xmlns:a16="http://schemas.microsoft.com/office/drawing/2014/main" xmlns="" id="{A608BA22-6449-43B3-A549-4AB8E68ED2B8}"/>
                </a:ext>
              </a:extLst>
            </p:cNvPr>
            <p:cNvSpPr txBox="1"/>
            <p:nvPr/>
          </p:nvSpPr>
          <p:spPr>
            <a:xfrm>
              <a:off x="4044747"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評量</a:t>
              </a:r>
            </a:p>
          </p:txBody>
        </p:sp>
      </p:grpSp>
      <p:grpSp>
        <p:nvGrpSpPr>
          <p:cNvPr id="27" name="群組 26">
            <a:extLst>
              <a:ext uri="{FF2B5EF4-FFF2-40B4-BE49-F238E27FC236}">
                <a16:creationId xmlns:a16="http://schemas.microsoft.com/office/drawing/2014/main" xmlns="" id="{FC0A03BD-BD33-48BB-BE4D-07E2C45EDE06}"/>
              </a:ext>
            </a:extLst>
          </p:cNvPr>
          <p:cNvGrpSpPr/>
          <p:nvPr/>
        </p:nvGrpSpPr>
        <p:grpSpPr>
          <a:xfrm>
            <a:off x="6602842" y="5305709"/>
            <a:ext cx="1111022" cy="1177157"/>
            <a:chOff x="5127188" y="2539206"/>
            <a:chExt cx="845343" cy="563562"/>
          </a:xfrm>
        </p:grpSpPr>
        <p:sp>
          <p:nvSpPr>
            <p:cNvPr id="28" name="矩形: 圓角 27">
              <a:extLst>
                <a:ext uri="{FF2B5EF4-FFF2-40B4-BE49-F238E27FC236}">
                  <a16:creationId xmlns:a16="http://schemas.microsoft.com/office/drawing/2014/main" xmlns="" id="{DBD30DDE-1163-44C0-975B-192200A3D409}"/>
                </a:ext>
              </a:extLst>
            </p:cNvPr>
            <p:cNvSpPr/>
            <p:nvPr/>
          </p:nvSpPr>
          <p:spPr>
            <a:xfrm>
              <a:off x="5127188" y="2539206"/>
              <a:ext cx="845343" cy="56356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矩形: 圓角 22">
              <a:extLst>
                <a:ext uri="{FF2B5EF4-FFF2-40B4-BE49-F238E27FC236}">
                  <a16:creationId xmlns:a16="http://schemas.microsoft.com/office/drawing/2014/main" xmlns="" id="{724DD56E-CCA8-4625-ADCC-767D66319F59}"/>
                </a:ext>
              </a:extLst>
            </p:cNvPr>
            <p:cNvSpPr txBox="1"/>
            <p:nvPr/>
          </p:nvSpPr>
          <p:spPr>
            <a:xfrm>
              <a:off x="5143694" y="2555712"/>
              <a:ext cx="812331" cy="53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2800" kern="1200" dirty="0">
                  <a:latin typeface="標楷體" panose="03000509000000000000" pitchFamily="65" charset="-120"/>
                  <a:ea typeface="標楷體" panose="03000509000000000000" pitchFamily="65" charset="-120"/>
                </a:rPr>
                <a:t>環境</a:t>
              </a:r>
            </a:p>
          </p:txBody>
        </p:sp>
      </p:grpSp>
      <p:sp>
        <p:nvSpPr>
          <p:cNvPr id="51" name="梯形 50">
            <a:extLst>
              <a:ext uri="{FF2B5EF4-FFF2-40B4-BE49-F238E27FC236}">
                <a16:creationId xmlns:a16="http://schemas.microsoft.com/office/drawing/2014/main" xmlns="" id="{0A0AEA2B-3E8B-414D-93D9-2C66F62666F9}"/>
              </a:ext>
            </a:extLst>
          </p:cNvPr>
          <p:cNvSpPr/>
          <p:nvPr/>
        </p:nvSpPr>
        <p:spPr>
          <a:xfrm>
            <a:off x="2952369" y="2120828"/>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領綱</a:t>
            </a:r>
          </a:p>
        </p:txBody>
      </p:sp>
      <p:sp>
        <p:nvSpPr>
          <p:cNvPr id="52" name="梯形 51">
            <a:extLst>
              <a:ext uri="{FF2B5EF4-FFF2-40B4-BE49-F238E27FC236}">
                <a16:creationId xmlns:a16="http://schemas.microsoft.com/office/drawing/2014/main" xmlns="" id="{9399C1C5-91AD-40BC-8BB3-FDA6E51C8054}"/>
              </a:ext>
            </a:extLst>
          </p:cNvPr>
          <p:cNvSpPr/>
          <p:nvPr/>
        </p:nvSpPr>
        <p:spPr>
          <a:xfrm>
            <a:off x="5433021" y="2127232"/>
            <a:ext cx="2235644"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實施規範</a:t>
            </a:r>
          </a:p>
        </p:txBody>
      </p:sp>
      <p:sp>
        <p:nvSpPr>
          <p:cNvPr id="50" name="梯形 49">
            <a:extLst>
              <a:ext uri="{FF2B5EF4-FFF2-40B4-BE49-F238E27FC236}">
                <a16:creationId xmlns:a16="http://schemas.microsoft.com/office/drawing/2014/main" xmlns="" id="{2A605F9D-3211-4234-8932-F249A50F842F}"/>
              </a:ext>
            </a:extLst>
          </p:cNvPr>
          <p:cNvSpPr/>
          <p:nvPr/>
        </p:nvSpPr>
        <p:spPr>
          <a:xfrm>
            <a:off x="2952369" y="1242123"/>
            <a:ext cx="4716296" cy="959222"/>
          </a:xfrm>
          <a:prstGeom prst="trapezoi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總綱</a:t>
            </a:r>
          </a:p>
        </p:txBody>
      </p:sp>
    </p:spTree>
    <p:extLst>
      <p:ext uri="{BB962C8B-B14F-4D97-AF65-F5344CB8AC3E}">
        <p14:creationId xmlns:p14="http://schemas.microsoft.com/office/powerpoint/2010/main" val="2806904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BE2A3"/>
        </a:solidFill>
        <a:ln w="57150">
          <a:solidFill>
            <a:srgbClr val="FF0066"/>
          </a:solidFill>
          <a:prstDash val="sysDot"/>
        </a:ln>
      </a:spPr>
      <a:bodyPr vert="horz" wrap="square" lIns="91440" tIns="45720" rIns="91440" bIns="45720" numCol="1" rtlCol="0" anchor="t" anchorCtr="0" compatLnSpc="1"/>
      <a:lstStyle>
        <a:defPPr>
          <a:defRPr sz="2400" dirty="0" smtClean="0">
            <a:solidFill>
              <a:schemeClr val="tx1"/>
            </a:solidFill>
          </a:defRPr>
        </a:defPPr>
      </a:lstStyle>
      <a:style>
        <a:lnRef idx="2">
          <a:schemeClr val="accent6">
            <a:shade val="50000"/>
          </a:schemeClr>
        </a:lnRef>
        <a:fillRef idx="1">
          <a:schemeClr val="accent6"/>
        </a:fillRef>
        <a:effectRef idx="0">
          <a:schemeClr val="accent6"/>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11944</TotalTime>
  <Words>6780</Words>
  <Application>Microsoft Office PowerPoint</Application>
  <PresentationFormat>如螢幕大小 (4:3)</PresentationFormat>
  <Paragraphs>747</Paragraphs>
  <Slides>61</Slides>
  <Notes>41</Notes>
  <HiddenSlides>0</HiddenSlides>
  <MMClips>0</MMClips>
  <ScaleCrop>false</ScaleCrop>
  <HeadingPairs>
    <vt:vector size="4" baseType="variant">
      <vt:variant>
        <vt:lpstr>佈景主題</vt:lpstr>
      </vt:variant>
      <vt:variant>
        <vt:i4>4</vt:i4>
      </vt:variant>
      <vt:variant>
        <vt:lpstr>投影片標題</vt:lpstr>
      </vt:variant>
      <vt:variant>
        <vt:i4>61</vt:i4>
      </vt:variant>
    </vt:vector>
  </HeadingPairs>
  <TitlesOfParts>
    <vt:vector size="65" baseType="lpstr">
      <vt:lpstr>自訂設計</vt:lpstr>
      <vt:lpstr>3_自訂設計</vt:lpstr>
      <vt:lpstr>1_自訂設計</vt:lpstr>
      <vt:lpstr>2_自訂設計</vt:lpstr>
      <vt:lpstr>PowerPoint 簡報</vt:lpstr>
      <vt:lpstr>PowerPoint 簡報</vt:lpstr>
      <vt:lpstr>PowerPoint 簡報</vt:lpstr>
      <vt:lpstr>特殊教育課程的變革</vt:lpstr>
      <vt:lpstr>特殊教育課程的變革</vt:lpstr>
      <vt:lpstr>特殊教育課程的變革</vt:lpstr>
      <vt:lpstr>PowerPoint 簡報</vt:lpstr>
      <vt:lpstr>用不同的學習材料達成相同的學習目標</vt:lpstr>
      <vt:lpstr>不同層次看課程</vt:lpstr>
      <vt:lpstr>PowerPoint 簡報</vt:lpstr>
      <vt:lpstr>PowerPoint 簡報</vt:lpstr>
      <vt:lpstr>PowerPoint 簡報</vt:lpstr>
      <vt:lpstr>PowerPoint 簡報</vt:lpstr>
      <vt:lpstr>PowerPoint 簡報</vt:lpstr>
      <vt:lpstr>PowerPoint 簡報</vt:lpstr>
      <vt:lpstr>課程調整向度</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學習內容之調整原則與作法</vt:lpstr>
      <vt:lpstr>PowerPoint 簡報</vt:lpstr>
      <vt:lpstr>PowerPoint 簡報</vt:lpstr>
      <vt:lpstr>PowerPoint 簡報</vt:lpstr>
      <vt:lpstr>PowerPoint 簡報</vt:lpstr>
      <vt:lpstr>PowerPoint 簡報</vt:lpstr>
      <vt:lpstr>不同層次看課程</vt:lpstr>
      <vt:lpstr>課程調整流程</vt:lpstr>
      <vt:lpstr>PowerPoint 簡報</vt:lpstr>
      <vt:lpstr>PowerPoint 簡報</vt:lpstr>
      <vt:lpstr>PowerPoint 簡報</vt:lpstr>
      <vt:lpstr>PowerPoint 簡報</vt:lpstr>
      <vt:lpstr>小結</vt:lpstr>
      <vt:lpstr>PowerPoint 簡報</vt:lpstr>
      <vt:lpstr>十二年國民基本教育課程綱要身心障礙學生 領域課程調整應用手冊</vt:lpstr>
      <vt:lpstr>身心障礙學生領域課程調整應用手冊的架構</vt:lpstr>
      <vt:lpstr>領域課程調整應用手冊</vt:lpstr>
      <vt:lpstr>學生在特定領域/ 科目學習功能缺損 課程調整舉例</vt:lpstr>
      <vt:lpstr>學生在國語文學習功能缺損(學習表現調整)</vt:lpstr>
      <vt:lpstr>PowerPoint 簡報</vt:lpstr>
      <vt:lpstr>學生在數學領域學習功能缺損(學習表現調整) </vt:lpstr>
      <vt:lpstr>學生在數學領域學習功能缺損(學習內容調整) </vt:lpstr>
      <vt:lpstr>學生在特定領域/科目學習功能缺損 (學習重點調整舉例)</vt:lpstr>
      <vt:lpstr>PowerPoint 簡報</vt:lpstr>
      <vt:lpstr>學生在特定領域/ 科目學習功能優異 課程調整舉例</vt:lpstr>
      <vt:lpstr>學生在特定領域/科目學習功能優異(學習內容調整舉例)</vt:lpstr>
      <vt:lpstr>學生在特定領域/科目學習功能優異(學習歷程調整舉例)</vt:lpstr>
      <vt:lpstr>學生在特定領域/科目學習功能優異(學習環境調整舉例)</vt:lpstr>
      <vt:lpstr>學生在特定領域/科目學習功能優異(學習評量調整舉例)</vt:lpstr>
      <vt:lpstr>更多的十二年國教課綱 實施的參考資源</vt:lpstr>
      <vt:lpstr>感 謝 聆 聽  敬 請 指 教</vt:lpstr>
      <vt:lpstr>PowerPoint 簡報</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設計群</dc:title>
  <dc:creator>I Cheng</dc:creator>
  <cp:lastModifiedBy>USER</cp:lastModifiedBy>
  <cp:revision>500</cp:revision>
  <cp:lastPrinted>2019-03-18T06:03:31Z</cp:lastPrinted>
  <dcterms:created xsi:type="dcterms:W3CDTF">2018-06-07T08:20:30Z</dcterms:created>
  <dcterms:modified xsi:type="dcterms:W3CDTF">2019-09-17T08:14:51Z</dcterms:modified>
</cp:coreProperties>
</file>