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notesMasterIdLst>
    <p:notesMasterId r:id="rId26"/>
  </p:notesMasterIdLst>
  <p:handoutMasterIdLst>
    <p:handoutMasterId r:id="rId27"/>
  </p:handoutMasterIdLst>
  <p:sldIdLst>
    <p:sldId id="256" r:id="rId2"/>
    <p:sldId id="257" r:id="rId3"/>
    <p:sldId id="258" r:id="rId4"/>
    <p:sldId id="259" r:id="rId5"/>
    <p:sldId id="260" r:id="rId6"/>
    <p:sldId id="281" r:id="rId7"/>
    <p:sldId id="282" r:id="rId8"/>
    <p:sldId id="283" r:id="rId9"/>
    <p:sldId id="278" r:id="rId10"/>
    <p:sldId id="261" r:id="rId11"/>
    <p:sldId id="262" r:id="rId12"/>
    <p:sldId id="263" r:id="rId13"/>
    <p:sldId id="264" r:id="rId14"/>
    <p:sldId id="265" r:id="rId15"/>
    <p:sldId id="266" r:id="rId16"/>
    <p:sldId id="267" r:id="rId17"/>
    <p:sldId id="280" r:id="rId18"/>
    <p:sldId id="279" r:id="rId19"/>
    <p:sldId id="269" r:id="rId20"/>
    <p:sldId id="284" r:id="rId21"/>
    <p:sldId id="276" r:id="rId22"/>
    <p:sldId id="271" r:id="rId23"/>
    <p:sldId id="273" r:id="rId24"/>
    <p:sldId id="274" r:id="rId25"/>
  </p:sldIdLst>
  <p:sldSz cx="9144000" cy="6858000" type="screen4x3"/>
  <p:notesSz cx="9926638" cy="6797675"/>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2021/3/5</a:t>
            </a:fld>
            <a:endParaRPr lang="zh-TW" altLang="en-US"/>
          </a:p>
        </p:txBody>
      </p:sp>
      <p:sp>
        <p:nvSpPr>
          <p:cNvPr id="4" name="頁尾版面配置區 3"/>
          <p:cNvSpPr>
            <a:spLocks noGrp="1"/>
          </p:cNvSpPr>
          <p:nvPr>
            <p:ph type="ftr" sz="quarter" idx="2"/>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2021/3/5</a:t>
            </a:fld>
            <a:endParaRPr lang="zh-TW" altLang="en-US"/>
          </a:p>
        </p:txBody>
      </p:sp>
      <p:sp>
        <p:nvSpPr>
          <p:cNvPr id="4" name="投影片圖像版面配置區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18</a:t>
            </a:fld>
            <a:endParaRPr lang="zh-TW" altLang="en-US"/>
          </a:p>
        </p:txBody>
      </p:sp>
    </p:spTree>
    <p:extLst>
      <p:ext uri="{BB962C8B-B14F-4D97-AF65-F5344CB8AC3E}">
        <p14:creationId xmlns:p14="http://schemas.microsoft.com/office/powerpoint/2010/main"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smtClean="0"/>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a:defRPr/>
            </a:pPr>
            <a:fld id="{04EC2ACF-7D53-46DE-8BFE-D85D80736041}" type="datetimeFigureOut">
              <a:rPr lang="zh-TW" altLang="en-US" smtClean="0"/>
              <a:pPr>
                <a:defRPr/>
              </a:pPr>
              <a:t>2021/3/5</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F96A9A6-6C58-484D-A7A5-D0558256A4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fld id="{9E71E3CC-0F71-4959-B7DC-72A8F2EACA84}" type="datetimeFigureOut">
              <a:rPr lang="zh-TW" altLang="en-US" smtClean="0"/>
              <a:pPr>
                <a:defRPr/>
              </a:pPr>
              <a:t>2021/3/5</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fld id="{8CD96A0D-5695-4566-8C65-D3A1A0D189DC}" type="datetimeFigureOut">
              <a:rPr lang="zh-TW" altLang="en-US" smtClean="0"/>
              <a:pPr>
                <a:defRPr/>
              </a:pPr>
              <a:t>2021/3/5</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a:defRPr/>
            </a:pPr>
            <a:fld id="{1E6F2A23-DBDC-4B25-97CC-B39F08369B8D}" type="datetimeFigureOut">
              <a:rPr lang="zh-TW" altLang="en-US" smtClean="0"/>
              <a:pPr>
                <a:defRPr/>
              </a:pPr>
              <a:t>2021/3/5</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4" name="Date Placeholder 3"/>
          <p:cNvSpPr>
            <a:spLocks noGrp="1"/>
          </p:cNvSpPr>
          <p:nvPr>
            <p:ph type="dt" sz="half" idx="10"/>
          </p:nvPr>
        </p:nvSpPr>
        <p:spPr/>
        <p:txBody>
          <a:bodyPr/>
          <a:lstStyle/>
          <a:p>
            <a:pPr>
              <a:defRPr/>
            </a:pPr>
            <a:fld id="{62C51AA8-BC39-4C5B-8640-0B06EEE0CFD0}" type="datetimeFigureOut">
              <a:rPr lang="zh-TW" altLang="en-US" smtClean="0"/>
              <a:pPr>
                <a:defRPr/>
              </a:pPr>
              <a:t>2021/3/5</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4E788898-47D5-4D94-8FA5-A1A5B23B3AC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a:defRPr/>
            </a:pPr>
            <a:fld id="{D99D5A5B-A3BA-491B-8A65-6DAFC8602E80}" type="datetimeFigureOut">
              <a:rPr lang="zh-TW" altLang="en-US" smtClean="0"/>
              <a:pPr>
                <a:defRPr/>
              </a:pPr>
              <a:t>2021/3/5</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17A5CCC0-C745-4FE6-AC52-74F4F5AFD4B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a:defRPr/>
            </a:pPr>
            <a:fld id="{478FAB97-DCFE-4A76-86A1-F7D728BC762D}" type="datetimeFigureOut">
              <a:rPr lang="zh-TW" altLang="en-US" smtClean="0"/>
              <a:pPr>
                <a:defRPr/>
              </a:pPr>
              <a:t>2021/3/5</a:t>
            </a:fld>
            <a:endParaRPr lang="zh-TW" altLang="en-US"/>
          </a:p>
        </p:txBody>
      </p:sp>
      <p:sp>
        <p:nvSpPr>
          <p:cNvPr id="8" name="Footer Placeholder 7"/>
          <p:cNvSpPr>
            <a:spLocks noGrp="1"/>
          </p:cNvSpPr>
          <p:nvPr>
            <p:ph type="ftr" sz="quarter" idx="11"/>
          </p:nvPr>
        </p:nvSpPr>
        <p:spPr/>
        <p:txBody>
          <a:bodyPr/>
          <a:lstStyle/>
          <a:p>
            <a:pPr>
              <a:defRPr/>
            </a:pPr>
            <a:endParaRPr lang="zh-TW" altLang="en-US"/>
          </a:p>
        </p:txBody>
      </p:sp>
      <p:sp>
        <p:nvSpPr>
          <p:cNvPr id="9" name="Slide Number Placeholder 8"/>
          <p:cNvSpPr>
            <a:spLocks noGrp="1"/>
          </p:cNvSpPr>
          <p:nvPr>
            <p:ph type="sldNum" sz="quarter" idx="12"/>
          </p:nvPr>
        </p:nvSpPr>
        <p:spPr/>
        <p:txBody>
          <a:bodyPr/>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pPr>
              <a:defRPr/>
            </a:pPr>
            <a:fld id="{336C66F2-3E83-45B3-9E60-AA3F04BD5D94}" type="datetimeFigureOut">
              <a:rPr lang="zh-TW" altLang="en-US" smtClean="0"/>
              <a:pPr>
                <a:defRPr/>
              </a:pPr>
              <a:t>2021/3/5</a:t>
            </a:fld>
            <a:endParaRPr lang="zh-TW" altLang="en-US"/>
          </a:p>
        </p:txBody>
      </p:sp>
      <p:sp>
        <p:nvSpPr>
          <p:cNvPr id="4" name="Footer Placeholder 3"/>
          <p:cNvSpPr>
            <a:spLocks noGrp="1"/>
          </p:cNvSpPr>
          <p:nvPr>
            <p:ph type="ftr" sz="quarter" idx="11"/>
          </p:nvPr>
        </p:nvSpPr>
        <p:spPr/>
        <p:txBody>
          <a:bodyPr/>
          <a:lstStyle/>
          <a:p>
            <a:pPr>
              <a:defRPr/>
            </a:pPr>
            <a:endParaRPr lang="zh-TW" altLang="en-US"/>
          </a:p>
        </p:txBody>
      </p:sp>
      <p:sp>
        <p:nvSpPr>
          <p:cNvPr id="5" name="Slide Number Placeholder 4"/>
          <p:cNvSpPr>
            <a:spLocks noGrp="1"/>
          </p:cNvSpPr>
          <p:nvPr>
            <p:ph type="sldNum" sz="quarter" idx="12"/>
          </p:nvPr>
        </p:nvSpPr>
        <p:spPr/>
        <p:txBody>
          <a:bodyPr/>
          <a:lstStyle/>
          <a:p>
            <a:fld id="{75FAB29D-F73D-4290-A808-D74AABCD47E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C7840B-31B2-46B0-B873-07BC4FEF9EEC}" type="datetimeFigureOut">
              <a:rPr lang="zh-TW" altLang="en-US" smtClean="0"/>
              <a:pPr>
                <a:defRPr/>
              </a:pPr>
              <a:t>2021/3/5</a:t>
            </a:fld>
            <a:endParaRPr lang="zh-TW" altLang="en-US"/>
          </a:p>
        </p:txBody>
      </p:sp>
      <p:sp>
        <p:nvSpPr>
          <p:cNvPr id="3" name="Footer Placeholder 2"/>
          <p:cNvSpPr>
            <a:spLocks noGrp="1"/>
          </p:cNvSpPr>
          <p:nvPr>
            <p:ph type="ftr" sz="quarter" idx="11"/>
          </p:nvPr>
        </p:nvSpPr>
        <p:spPr/>
        <p:txBody>
          <a:bodyPr/>
          <a:lstStyle/>
          <a:p>
            <a:pPr>
              <a:defRPr/>
            </a:pPr>
            <a:endParaRPr lang="zh-TW" altLang="en-US"/>
          </a:p>
        </p:txBody>
      </p:sp>
      <p:sp>
        <p:nvSpPr>
          <p:cNvPr id="4" name="Slide Number Placeholder 3"/>
          <p:cNvSpPr>
            <a:spLocks noGrp="1"/>
          </p:cNvSpPr>
          <p:nvPr>
            <p:ph type="sldNum" sz="quarter" idx="12"/>
          </p:nvPr>
        </p:nvSpPr>
        <p:spPr/>
        <p:txBody>
          <a:bodyPr/>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5" name="Date Placeholder 4"/>
          <p:cNvSpPr>
            <a:spLocks noGrp="1"/>
          </p:cNvSpPr>
          <p:nvPr>
            <p:ph type="dt" sz="half" idx="10"/>
          </p:nvPr>
        </p:nvSpPr>
        <p:spPr/>
        <p:txBody>
          <a:bodyPr/>
          <a:lstStyle/>
          <a:p>
            <a:pPr>
              <a:defRPr/>
            </a:pPr>
            <a:fld id="{895762FD-9153-4A5D-B116-E9F9CD74C790}" type="datetimeFigureOut">
              <a:rPr lang="zh-TW" altLang="en-US" smtClean="0"/>
              <a:pPr>
                <a:defRPr/>
              </a:pPr>
              <a:t>2021/3/5</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60075E-EABC-4C1A-AB28-C8D8FE6A40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smtClean="0"/>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pPr>
              <a:defRPr/>
            </a:pPr>
            <a:fld id="{A31D76EB-FCF0-4270-9CB9-24CCFD99168B}" type="datetimeFigureOut">
              <a:rPr lang="zh-TW" altLang="en-US" smtClean="0"/>
              <a:pPr>
                <a:defRPr/>
              </a:pPr>
              <a:t>2021/3/5</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CB22FDAA-3501-48E9-B26E-AB7AC6EC7115}"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pPr>
              <a:defRPr/>
            </a:pPr>
            <a:fld id="{62C51AA8-BC39-4C5B-8640-0B06EEE0CFD0}" type="datetimeFigureOut">
              <a:rPr lang="zh-TW" altLang="en-US" smtClean="0"/>
              <a:pPr>
                <a:defRPr/>
              </a:pPr>
              <a:t>2021/3/5</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E788898-47D5-4D94-8FA5-A1A5B23B3AC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556792"/>
            <a:ext cx="7992888" cy="4032448"/>
          </a:xfrm>
        </p:spPr>
        <p:txBody>
          <a:bodyPr>
            <a:noAutofit/>
          </a:bodyPr>
          <a:lstStyle/>
          <a:p>
            <a:pPr eaLnBrk="1" fontAlgn="auto" hangingPunct="1">
              <a:spcAft>
                <a:spcPts val="0"/>
              </a:spcAft>
              <a:defRPr/>
            </a:pPr>
            <a:r>
              <a:rPr lang="en-US" altLang="zh-TW" sz="3600" b="1" dirty="0" smtClean="0">
                <a:latin typeface="微軟正黑體" pitchFamily="34" charset="-120"/>
                <a:ea typeface="微軟正黑體" pitchFamily="34" charset="-120"/>
              </a:rPr>
              <a:t>110</a:t>
            </a:r>
            <a:r>
              <a:rPr lang="zh-TW" altLang="zh-TW" sz="3600" b="1" dirty="0" smtClean="0">
                <a:latin typeface="微軟正黑體" pitchFamily="34" charset="-120"/>
                <a:ea typeface="微軟正黑體" pitchFamily="34" charset="-120"/>
              </a:rPr>
              <a:t>年度花蓮縣公立幼兒園契約進用</a:t>
            </a:r>
            <a:r>
              <a:rPr lang="en-US" altLang="zh-TW" sz="3600" b="1" dirty="0" smtClean="0">
                <a:latin typeface="微軟正黑體" pitchFamily="34" charset="-120"/>
                <a:ea typeface="微軟正黑體" pitchFamily="34" charset="-120"/>
              </a:rPr>
              <a:t/>
            </a:r>
            <a:br>
              <a:rPr lang="en-US" altLang="zh-TW" sz="3600" b="1" dirty="0" smtClean="0">
                <a:latin typeface="微軟正黑體" pitchFamily="34" charset="-120"/>
                <a:ea typeface="微軟正黑體" pitchFamily="34" charset="-120"/>
              </a:rPr>
            </a:br>
            <a:r>
              <a:rPr lang="zh-TW" altLang="zh-TW" sz="3600" b="1" dirty="0" smtClean="0">
                <a:latin typeface="微軟正黑體" pitchFamily="34" charset="-120"/>
                <a:ea typeface="微軟正黑體" pitchFamily="34" charset="-120"/>
              </a:rPr>
              <a:t>教保員及助理教保員</a:t>
            </a:r>
            <a:br>
              <a:rPr lang="zh-TW" altLang="zh-TW" sz="3600" b="1" dirty="0" smtClean="0">
                <a:latin typeface="微軟正黑體" pitchFamily="34" charset="-120"/>
                <a:ea typeface="微軟正黑體" pitchFamily="34" charset="-120"/>
              </a:rPr>
            </a:br>
            <a:r>
              <a:rPr lang="zh-TW" altLang="zh-TW" sz="3600" b="1" dirty="0" smtClean="0">
                <a:latin typeface="微軟正黑體" pitchFamily="34" charset="-120"/>
                <a:ea typeface="微軟正黑體" pitchFamily="34" charset="-120"/>
              </a:rPr>
              <a:t>申請遷調他園</a:t>
            </a:r>
            <a:r>
              <a:rPr lang="en-US" altLang="zh-TW" sz="3600" b="1" dirty="0" smtClean="0">
                <a:latin typeface="微軟正黑體" pitchFamily="34" charset="-120"/>
                <a:ea typeface="微軟正黑體" pitchFamily="34" charset="-120"/>
              </a:rPr>
              <a:t>(</a:t>
            </a:r>
            <a:r>
              <a:rPr lang="zh-TW" altLang="zh-TW" sz="3600" b="1" dirty="0" smtClean="0">
                <a:latin typeface="微軟正黑體" pitchFamily="34" charset="-120"/>
                <a:ea typeface="微軟正黑體" pitchFamily="34" charset="-120"/>
              </a:rPr>
              <a:t>校</a:t>
            </a:r>
            <a:r>
              <a:rPr lang="en-US" altLang="zh-TW" sz="3600" b="1" dirty="0" smtClean="0">
                <a:latin typeface="微軟正黑體" pitchFamily="34" charset="-120"/>
                <a:ea typeface="微軟正黑體" pitchFamily="34" charset="-120"/>
              </a:rPr>
              <a:t>)</a:t>
            </a:r>
            <a:r>
              <a:rPr lang="zh-TW" altLang="zh-TW" sz="3600" b="1" dirty="0" smtClean="0">
                <a:latin typeface="微軟正黑體" pitchFamily="34" charset="-120"/>
                <a:ea typeface="微軟正黑體" pitchFamily="34" charset="-120"/>
              </a:rPr>
              <a:t>服務作業</a:t>
            </a:r>
            <a:r>
              <a:rPr lang="zh-TW" altLang="en-US" sz="3600" b="1" dirty="0" smtClean="0">
                <a:latin typeface="微軟正黑體" pitchFamily="34" charset="-120"/>
                <a:ea typeface="微軟正黑體" pitchFamily="34" charset="-120"/>
              </a:rPr>
              <a:t>說明會</a:t>
            </a:r>
            <a:r>
              <a:rPr lang="en-US" altLang="zh-TW" sz="3600" b="1" dirty="0" smtClean="0">
                <a:latin typeface="微軟正黑體" pitchFamily="34" charset="-120"/>
                <a:ea typeface="微軟正黑體" pitchFamily="34" charset="-120"/>
              </a:rPr>
              <a:t/>
            </a:r>
            <a:br>
              <a:rPr lang="en-US" altLang="zh-TW" sz="3600" b="1" dirty="0" smtClean="0">
                <a:latin typeface="微軟正黑體" pitchFamily="34" charset="-120"/>
                <a:ea typeface="微軟正黑體" pitchFamily="34" charset="-120"/>
              </a:rPr>
            </a:br>
            <a:r>
              <a:rPr lang="en-US" altLang="zh-TW" sz="3600" dirty="0" smtClean="0">
                <a:latin typeface="微軟正黑體" pitchFamily="34" charset="-120"/>
                <a:ea typeface="微軟正黑體" pitchFamily="34" charset="-120"/>
              </a:rPr>
              <a:t>                               </a:t>
            </a:r>
            <a:br>
              <a:rPr lang="en-US" altLang="zh-TW" sz="3600" dirty="0" smtClean="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en-US" altLang="zh-TW" sz="3600" dirty="0" smtClean="0">
                <a:latin typeface="微軟正黑體" pitchFamily="34" charset="-120"/>
                <a:ea typeface="微軟正黑體" pitchFamily="34" charset="-120"/>
              </a:rPr>
              <a:t>                                 </a:t>
            </a:r>
            <a:r>
              <a:rPr lang="zh-TW" altLang="en-US" sz="3600" dirty="0" smtClean="0">
                <a:solidFill>
                  <a:srgbClr val="FFFF00"/>
                </a:solidFill>
                <a:latin typeface="微軟正黑體" pitchFamily="34" charset="-120"/>
                <a:ea typeface="微軟正黑體" pitchFamily="34" charset="-120"/>
              </a:rPr>
              <a:t>處務公告</a:t>
            </a:r>
            <a:r>
              <a:rPr lang="en-US" altLang="zh-TW" sz="3600" dirty="0" smtClean="0">
                <a:solidFill>
                  <a:srgbClr val="FFFF00"/>
                </a:solidFill>
                <a:latin typeface="微軟正黑體" pitchFamily="34" charset="-120"/>
                <a:ea typeface="微軟正黑體" pitchFamily="34" charset="-120"/>
              </a:rPr>
              <a:t>(73892)</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179512" y="18864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聯合小組辦理教保員、助理教保員之遷調作業，應依年資、考核、獎懲、進修研習事項，按積分之總分予以遷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積分</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a:xfrm>
            <a:off x="822960" y="1100628"/>
            <a:ext cx="7520940" cy="5136684"/>
          </a:xfrm>
        </p:spPr>
        <p:txBody>
          <a:bodyPr>
            <a:normAutofit fontScale="85000" lnSpcReduction="10000"/>
          </a:bodyPr>
          <a:lstStyle/>
          <a:p>
            <a:pPr eaLnBrk="1" hangingPunct="1">
              <a:buFont typeface="Wingdings" pitchFamily="2" charset="2"/>
              <a:buNone/>
            </a:pPr>
            <a:r>
              <a:rPr lang="en-US" altLang="zh-TW" sz="3500" b="1" dirty="0" smtClean="0">
                <a:solidFill>
                  <a:srgbClr val="FF0000"/>
                </a:solidFill>
                <a:latin typeface="微軟正黑體" pitchFamily="34" charset="-120"/>
                <a:ea typeface="微軟正黑體" pitchFamily="34" charset="-120"/>
              </a:rPr>
              <a:t>(</a:t>
            </a:r>
            <a:r>
              <a:rPr lang="zh-TW" altLang="zh-TW" sz="3500" b="1" dirty="0" smtClean="0">
                <a:solidFill>
                  <a:srgbClr val="FF0000"/>
                </a:solidFill>
                <a:latin typeface="微軟正黑體" pitchFamily="34" charset="-120"/>
                <a:ea typeface="微軟正黑體" pitchFamily="34" charset="-120"/>
              </a:rPr>
              <a:t>一</a:t>
            </a:r>
            <a:r>
              <a:rPr lang="en-US" altLang="zh-TW" sz="3500" b="1" dirty="0" smtClean="0">
                <a:solidFill>
                  <a:srgbClr val="FF0000"/>
                </a:solidFill>
                <a:latin typeface="微軟正黑體" pitchFamily="34" charset="-120"/>
                <a:ea typeface="微軟正黑體" pitchFamily="34" charset="-120"/>
              </a:rPr>
              <a:t>)</a:t>
            </a:r>
            <a:r>
              <a:rPr lang="zh-TW" altLang="zh-TW" sz="3500" b="1" dirty="0" smtClean="0">
                <a:solidFill>
                  <a:srgbClr val="FF0000"/>
                </a:solidFill>
                <a:latin typeface="微軟正黑體" pitchFamily="34" charset="-120"/>
                <a:ea typeface="微軟正黑體" pitchFamily="34" charset="-120"/>
              </a:rPr>
              <a:t>年資積分：最高六十五分。</a:t>
            </a:r>
            <a:endParaRPr lang="en-US" altLang="zh-TW" sz="3500" b="1" dirty="0" smtClean="0">
              <a:solidFill>
                <a:srgbClr val="FF0000"/>
              </a:solidFill>
              <a:latin typeface="微軟正黑體" pitchFamily="34" charset="-120"/>
              <a:ea typeface="微軟正黑體" pitchFamily="34" charset="-120"/>
            </a:endParaRPr>
          </a:p>
          <a:p>
            <a:pPr eaLnBrk="1" hangingPunct="1"/>
            <a:r>
              <a:rPr lang="zh-TW" altLang="en-US" sz="2800" dirty="0" smtClean="0">
                <a:latin typeface="微軟正黑體" pitchFamily="34" charset="-120"/>
                <a:ea typeface="微軟正黑體" pitchFamily="34" charset="-120"/>
              </a:rPr>
              <a:t>     說明：</a:t>
            </a:r>
            <a:r>
              <a:rPr lang="zh-TW" altLang="zh-TW" sz="2800" dirty="0" smtClean="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1.服務年資：</a:t>
            </a:r>
            <a:r>
              <a:rPr lang="zh-TW" altLang="en-US" sz="3300" b="1" dirty="0" smtClean="0">
                <a:latin typeface="微軟正黑體" pitchFamily="34" charset="-120"/>
                <a:ea typeface="微軟正黑體" pitchFamily="34" charset="-120"/>
              </a:rPr>
              <a:t> </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a:t>
            </a:r>
            <a:r>
              <a:rPr lang="zh-TW" altLang="zh-TW" sz="3300" b="1" dirty="0" smtClean="0">
                <a:latin typeface="微軟正黑體" pitchFamily="34" charset="-120"/>
                <a:ea typeface="微軟正黑體" pitchFamily="34" charset="-120"/>
              </a:rPr>
              <a:t>在幼兒園或附幼服務，每滿一年給二分。</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zh-TW" altLang="en-US" sz="2900" dirty="0">
                <a:latin typeface="微軟正黑體" pitchFamily="34" charset="-120"/>
                <a:ea typeface="微軟正黑體" pitchFamily="34" charset="-120"/>
              </a:rPr>
              <a:t> </a:t>
            </a:r>
            <a:r>
              <a:rPr lang="zh-TW" altLang="en-US" sz="2900" dirty="0" smtClean="0">
                <a:latin typeface="微軟正黑體" pitchFamily="34" charset="-120"/>
                <a:ea typeface="微軟正黑體" pitchFamily="34" charset="-120"/>
              </a:rPr>
              <a:t>說明： </a:t>
            </a:r>
            <a:r>
              <a:rPr lang="en-US" altLang="zh-TW" sz="2900" dirty="0" smtClean="0">
                <a:latin typeface="微軟正黑體" pitchFamily="34" charset="-120"/>
                <a:ea typeface="微軟正黑體" pitchFamily="34" charset="-120"/>
              </a:rPr>
              <a:t>1.</a:t>
            </a:r>
            <a:r>
              <a:rPr lang="zh-TW" altLang="zh-TW" sz="2900" dirty="0" smtClean="0">
                <a:latin typeface="微軟正黑體" pitchFamily="34" charset="-120"/>
                <a:ea typeface="微軟正黑體" pitchFamily="34" charset="-120"/>
              </a:rPr>
              <a:t>檢附</a:t>
            </a:r>
            <a:r>
              <a:rPr lang="zh-TW" altLang="zh-TW" sz="2900" b="1" dirty="0" smtClean="0">
                <a:latin typeface="微軟正黑體" pitchFamily="34" charset="-120"/>
                <a:ea typeface="微軟正黑體" pitchFamily="34" charset="-120"/>
              </a:rPr>
              <a:t>契約書影本</a:t>
            </a:r>
            <a:r>
              <a:rPr lang="zh-TW" altLang="zh-TW" sz="2900" dirty="0" smtClean="0">
                <a:latin typeface="微軟正黑體" pitchFamily="34" charset="-120"/>
                <a:ea typeface="微軟正黑體" pitchFamily="34" charset="-120"/>
              </a:rPr>
              <a:t>及</a:t>
            </a:r>
            <a:r>
              <a:rPr lang="zh-TW" altLang="zh-TW" sz="2900" b="1" dirty="0" smtClean="0">
                <a:latin typeface="微軟正黑體" pitchFamily="34" charset="-120"/>
                <a:ea typeface="微軟正黑體" pitchFamily="34" charset="-120"/>
              </a:rPr>
              <a:t>服務證明</a:t>
            </a:r>
            <a:r>
              <a:rPr lang="zh-TW" altLang="zh-TW" sz="2900" dirty="0" smtClean="0">
                <a:latin typeface="微軟正黑體" pitchFamily="34" charset="-120"/>
                <a:ea typeface="微軟正黑體" pitchFamily="34" charset="-120"/>
              </a:rPr>
              <a:t>。</a:t>
            </a: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2.</a:t>
            </a:r>
            <a:r>
              <a:rPr lang="zh-TW" altLang="zh-TW" sz="2900" dirty="0" smtClean="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3.</a:t>
            </a:r>
            <a:r>
              <a:rPr lang="zh-TW" altLang="zh-TW" sz="2900" dirty="0" smtClean="0">
                <a:latin typeface="微軟正黑體" pitchFamily="34" charset="-120"/>
                <a:ea typeface="微軟正黑體" pitchFamily="34" charset="-120"/>
              </a:rPr>
              <a:t>育嬰留職停薪年資得以採計。</a:t>
            </a:r>
            <a:endParaRPr lang="en-US" altLang="zh-TW" sz="2900" dirty="0" smtClean="0">
              <a:latin typeface="微軟正黑體" pitchFamily="34" charset="-120"/>
              <a:ea typeface="微軟正黑體" pitchFamily="34" charset="-120"/>
            </a:endParaRP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4.</a:t>
            </a:r>
            <a:r>
              <a:rPr lang="zh-TW" altLang="en-US" sz="2900" dirty="0" smtClean="0">
                <a:latin typeface="微軟正黑體" pitchFamily="34" charset="-120"/>
                <a:ea typeface="微軟正黑體" pitchFamily="34" charset="-120"/>
              </a:rPr>
              <a:t>借調至教育處</a:t>
            </a:r>
            <a:r>
              <a:rPr lang="zh-TW" altLang="zh-TW" sz="2900" dirty="0" smtClean="0">
                <a:latin typeface="微軟正黑體" pitchFamily="34" charset="-120"/>
                <a:ea typeface="微軟正黑體" pitchFamily="34" charset="-120"/>
              </a:rPr>
              <a:t>年資</a:t>
            </a:r>
            <a:r>
              <a:rPr lang="zh-TW" altLang="en-US" sz="2900" dirty="0" smtClean="0">
                <a:latin typeface="微軟正黑體" pitchFamily="34" charset="-120"/>
                <a:ea typeface="微軟正黑體" pitchFamily="34" charset="-120"/>
              </a:rPr>
              <a:t>可以採計。</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a:xfrm>
            <a:off x="822960" y="1100628"/>
            <a:ext cx="7520940" cy="5568732"/>
          </a:xfrm>
        </p:spPr>
        <p:txBody>
          <a:bodyPr>
            <a:normAutofit fontScale="55000" lnSpcReduction="20000"/>
          </a:bodyPr>
          <a:lstStyle/>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sz="5100" b="1" dirty="0" smtClean="0">
                <a:latin typeface="微軟正黑體" pitchFamily="34" charset="-120"/>
                <a:ea typeface="微軟正黑體" pitchFamily="34" charset="-120"/>
              </a:rPr>
              <a:t>(2)</a:t>
            </a:r>
            <a:r>
              <a:rPr lang="zh-TW" altLang="zh-TW" sz="5100" b="1" dirty="0" smtClean="0">
                <a:latin typeface="微軟正黑體" pitchFamily="34" charset="-120"/>
                <a:ea typeface="微軟正黑體" pitchFamily="34" charset="-120"/>
              </a:rPr>
              <a:t>在離島、偏鄉及原住民地區幼兒園或</a:t>
            </a:r>
            <a:endParaRPr lang="en-US" altLang="zh-TW" sz="5100" b="1" dirty="0" smtClean="0">
              <a:latin typeface="微軟正黑體" pitchFamily="34" charset="-120"/>
              <a:ea typeface="微軟正黑體" pitchFamily="34" charset="-120"/>
            </a:endParaRPr>
          </a:p>
          <a:p>
            <a:pPr eaLnBrk="1" hangingPunct="1">
              <a:buFont typeface="Wingdings" pitchFamily="2" charset="2"/>
              <a:buNone/>
            </a:pPr>
            <a:r>
              <a:rPr lang="zh-TW" altLang="en-US" sz="5100" b="1" dirty="0" smtClean="0">
                <a:latin typeface="微軟正黑體" pitchFamily="34" charset="-120"/>
                <a:ea typeface="微軟正黑體" pitchFamily="34" charset="-120"/>
              </a:rPr>
              <a:t>         </a:t>
            </a:r>
            <a:r>
              <a:rPr lang="zh-TW" altLang="zh-TW" sz="5100" b="1" dirty="0" smtClean="0">
                <a:latin typeface="微軟正黑體" pitchFamily="34" charset="-120"/>
                <a:ea typeface="微軟正黑體" pitchFamily="34" charset="-120"/>
              </a:rPr>
              <a:t>附幼實際服務，每滿一年另加給一分。</a:t>
            </a:r>
            <a:endParaRPr lang="en-US" altLang="zh-TW" sz="5100" b="1" dirty="0" smtClean="0">
              <a:latin typeface="微軟正黑體" pitchFamily="34" charset="-120"/>
              <a:ea typeface="微軟正黑體" pitchFamily="34" charset="-120"/>
            </a:endParaRPr>
          </a:p>
          <a:p>
            <a:pPr eaLnBrk="1" hangingPunct="1">
              <a:buFont typeface="Wingdings" pitchFamily="2" charset="2"/>
              <a:buNone/>
            </a:pPr>
            <a:endParaRPr lang="en-US" altLang="zh-TW" sz="5100" b="1"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說明：</a:t>
            </a:r>
            <a:r>
              <a:rPr lang="zh-TW" altLang="zh-TW" sz="5100" dirty="0" smtClean="0">
                <a:latin typeface="微軟正黑體" pitchFamily="34" charset="-120"/>
                <a:ea typeface="微軟正黑體" pitchFamily="34" charset="-120"/>
              </a:rPr>
              <a:t>有關離島、偏鄉及原住民地區地點</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定 義，依據幼兒教育及照顧法施行</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細則第六條規定辦理。偏鄉定義之</a:t>
            </a:r>
            <a:r>
              <a:rPr lang="zh-TW" altLang="en-US" sz="5100" dirty="0" smtClean="0">
                <a:latin typeface="微軟正黑體" pitchFamily="34" charset="-120"/>
                <a:ea typeface="微軟正黑體" pitchFamily="34" charset="-120"/>
              </a:rPr>
              <a:t> </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行政區，以申請遷調當年度教育部</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國民及學前教育署函文之符合幼兒教</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育及照顧法施行細則偏鄉定義之地區</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清冊為準。</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sz="5100" b="1" dirty="0" smtClean="0">
                <a:solidFill>
                  <a:schemeClr val="bg1"/>
                </a:solidFill>
                <a:latin typeface="微軟正黑體" pitchFamily="34" charset="-120"/>
                <a:ea typeface="微軟正黑體" pitchFamily="34" charset="-120"/>
              </a:rPr>
              <a:t>(</a:t>
            </a:r>
            <a:r>
              <a:rPr lang="zh-TW" altLang="en-US" sz="5100" b="1" dirty="0" smtClean="0">
                <a:solidFill>
                  <a:schemeClr val="bg1"/>
                </a:solidFill>
                <a:latin typeface="微軟正黑體" pitchFamily="34" charset="-120"/>
                <a:ea typeface="微軟正黑體" pitchFamily="34" charset="-120"/>
              </a:rPr>
              <a:t>全花蓮縣國小附幼及鄉鎮市立幼兒園皆加分</a:t>
            </a:r>
            <a:r>
              <a:rPr lang="en-US" altLang="zh-TW" sz="5100" b="1" dirty="0" smtClean="0">
                <a:solidFill>
                  <a:schemeClr val="bg1"/>
                </a:solidFill>
                <a:latin typeface="微軟正黑體" pitchFamily="34" charset="-120"/>
                <a:ea typeface="微軟正黑體" pitchFamily="34" charset="-120"/>
              </a:rPr>
              <a:t>)</a:t>
            </a:r>
            <a:endParaRPr lang="zh-TW" altLang="en-US" sz="5100" b="1" dirty="0" smtClean="0">
              <a:solidFill>
                <a:schemeClr val="bg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a:xfrm>
            <a:off x="822960" y="1100628"/>
            <a:ext cx="7520940" cy="5568732"/>
          </a:xfrm>
        </p:spPr>
        <p:txBody>
          <a:bodyPr>
            <a:normAutofit/>
          </a:bodyPr>
          <a:lstStyle/>
          <a:p>
            <a:pPr eaLnBrk="1" hangingPunct="1">
              <a:buFont typeface="Wingdings" pitchFamily="2" charset="2"/>
              <a:buNone/>
            </a:pPr>
            <a:r>
              <a:rPr lang="zh-TW" altLang="en-US" sz="2800" b="1" dirty="0" smtClean="0">
                <a:latin typeface="微軟正黑體" pitchFamily="34" charset="-120"/>
                <a:ea typeface="微軟正黑體" pitchFamily="34" charset="-120"/>
              </a:rPr>
              <a:t>  </a:t>
            </a:r>
            <a:r>
              <a:rPr lang="en-US" altLang="zh-TW" sz="2800" b="1" dirty="0" smtClean="0">
                <a:latin typeface="微軟正黑體" pitchFamily="34" charset="-120"/>
                <a:ea typeface="微軟正黑體" pitchFamily="34" charset="-120"/>
              </a:rPr>
              <a:t>2.</a:t>
            </a:r>
            <a:r>
              <a:rPr lang="zh-TW" altLang="zh-TW" sz="2800" b="1" dirty="0" smtClean="0">
                <a:latin typeface="微軟正黑體" pitchFamily="34" charset="-120"/>
                <a:ea typeface="微軟正黑體" pitchFamily="34" charset="-120"/>
              </a:rPr>
              <a:t>行政年資：</a:t>
            </a:r>
            <a:endParaRPr lang="en-US" altLang="zh-TW" sz="2800" b="1" dirty="0" smtClean="0">
              <a:latin typeface="微軟正黑體" pitchFamily="34" charset="-120"/>
              <a:ea typeface="微軟正黑體" pitchFamily="34" charset="-120"/>
            </a:endParaRPr>
          </a:p>
          <a:p>
            <a:pPr eaLnBrk="1" hangingPunct="1">
              <a:buFont typeface="Wingdings" pitchFamily="2" charset="2"/>
              <a:buNone/>
            </a:pPr>
            <a:r>
              <a:rPr lang="zh-TW" altLang="en-US" sz="2800" b="1"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在幼兒園或附幼任（代）園長、任（代）</a:t>
            </a:r>
            <a:r>
              <a:rPr lang="zh-TW" altLang="en-US" sz="2800" dirty="0" smtClean="0">
                <a:latin typeface="微軟正黑體" pitchFamily="34" charset="-120"/>
                <a:ea typeface="微軟正黑體" pitchFamily="34" charset="-120"/>
              </a:rPr>
              <a:t>  </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園主任、兼（代）組長，每滿一年</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另加給一．五分。</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說明：</a:t>
            </a:r>
            <a:r>
              <a:rPr lang="en-US" altLang="zh-TW" sz="2800" dirty="0" smtClean="0">
                <a:latin typeface="微軟正黑體" pitchFamily="34" charset="-120"/>
                <a:ea typeface="微軟正黑體" pitchFamily="34" charset="-120"/>
              </a:rPr>
              <a:t> </a:t>
            </a:r>
            <a:r>
              <a:rPr lang="en-US" altLang="zh-TW" sz="2800" dirty="0" err="1" smtClean="0">
                <a:latin typeface="微軟正黑體" pitchFamily="34" charset="-120"/>
                <a:ea typeface="微軟正黑體" pitchFamily="34" charset="-120"/>
              </a:rPr>
              <a:t>檢附</a:t>
            </a:r>
            <a:r>
              <a:rPr lang="zh-TW" altLang="en-US" sz="2800" dirty="0" smtClean="0">
                <a:latin typeface="微軟正黑體" pitchFamily="34" charset="-120"/>
                <a:ea typeface="微軟正黑體" pitchFamily="34" charset="-120"/>
              </a:rPr>
              <a:t>學校或鄉鎮市公所</a:t>
            </a:r>
            <a:r>
              <a:rPr lang="en-US" altLang="zh-TW" sz="2800" dirty="0" err="1" smtClean="0">
                <a:latin typeface="微軟正黑體" pitchFamily="34" charset="-120"/>
                <a:ea typeface="微軟正黑體" pitchFamily="34" charset="-120"/>
              </a:rPr>
              <a:t>證明</a:t>
            </a:r>
            <a:r>
              <a:rPr lang="en-US" altLang="zh-TW" sz="2800" dirty="0" smtClean="0">
                <a:latin typeface="微軟正黑體" pitchFamily="34" charset="-120"/>
                <a:ea typeface="微軟正黑體" pitchFamily="34" charset="-120"/>
              </a:rPr>
              <a:t>。</a:t>
            </a:r>
            <a:endParaRPr lang="zh-TW" altLang="en-US" sz="2800" b="1"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757372"/>
          </a:xfrm>
        </p:spPr>
        <p:txBody>
          <a:bodyPr>
            <a:normAutofit/>
          </a:bodyPr>
          <a:lstStyle/>
          <a:p>
            <a:pPr marL="274320" indent="-274320" eaLnBrk="1" fontAlgn="auto" hangingPunct="1">
              <a:spcAft>
                <a:spcPts val="0"/>
              </a:spcAft>
              <a:buFont typeface="Wingdings"/>
              <a:buNone/>
              <a:defRPr/>
            </a:pPr>
            <a:r>
              <a:rPr lang="en-US" altLang="zh-TW" sz="2800" b="1" dirty="0" smtClean="0">
                <a:solidFill>
                  <a:srgbClr val="FF0000"/>
                </a:solidFill>
                <a:latin typeface="微軟正黑體" pitchFamily="34" charset="-120"/>
                <a:ea typeface="微軟正黑體" pitchFamily="34" charset="-120"/>
              </a:rPr>
              <a:t>(</a:t>
            </a:r>
            <a:r>
              <a:rPr lang="zh-TW" altLang="zh-TW" sz="2800" b="1" dirty="0" smtClean="0">
                <a:solidFill>
                  <a:srgbClr val="FF0000"/>
                </a:solidFill>
                <a:latin typeface="微軟正黑體" pitchFamily="34" charset="-120"/>
                <a:ea typeface="微軟正黑體" pitchFamily="34" charset="-120"/>
              </a:rPr>
              <a:t>二</a:t>
            </a:r>
            <a:r>
              <a:rPr lang="en-US" altLang="zh-TW" sz="2800" b="1" dirty="0" smtClean="0">
                <a:solidFill>
                  <a:srgbClr val="FF0000"/>
                </a:solidFill>
                <a:latin typeface="微軟正黑體" pitchFamily="34" charset="-120"/>
                <a:ea typeface="微軟正黑體" pitchFamily="34" charset="-120"/>
              </a:rPr>
              <a:t>)</a:t>
            </a:r>
            <a:r>
              <a:rPr lang="zh-TW" altLang="zh-TW" sz="2800" b="1" dirty="0" smtClean="0">
                <a:solidFill>
                  <a:srgbClr val="FF0000"/>
                </a:solidFill>
                <a:latin typeface="微軟正黑體" pitchFamily="34" charset="-120"/>
                <a:ea typeface="微軟正黑體" pitchFamily="34" charset="-120"/>
              </a:rPr>
              <a:t>最近五年考核之積分：最高十分。</a:t>
            </a:r>
            <a:endParaRPr lang="en-US" altLang="zh-TW" sz="2800" b="1" dirty="0" smtClean="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1.</a:t>
            </a:r>
            <a:r>
              <a:rPr lang="zh-TW" altLang="zh-TW" sz="2800" dirty="0" smtClean="0">
                <a:latin typeface="微軟正黑體" pitchFamily="34" charset="-120"/>
                <a:ea typeface="微軟正黑體" pitchFamily="34" charset="-120"/>
              </a:rPr>
              <a:t>考列甲等者，每年給二分。</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2.</a:t>
            </a:r>
            <a:r>
              <a:rPr lang="zh-TW" altLang="zh-TW" sz="2800" dirty="0" smtClean="0">
                <a:latin typeface="微軟正黑體" pitchFamily="34" charset="-120"/>
                <a:ea typeface="微軟正黑體" pitchFamily="34" charset="-120"/>
              </a:rPr>
              <a:t>考列乙等者，每年給一分。</a:t>
            </a:r>
            <a:endParaRPr lang="en-US" altLang="zh-TW" sz="2800" dirty="0" smtClean="0">
              <a:latin typeface="微軟正黑體" pitchFamily="34" charset="-120"/>
              <a:ea typeface="微軟正黑體" pitchFamily="34" charset="-120"/>
            </a:endParaRPr>
          </a:p>
          <a:p>
            <a:pPr>
              <a:buNone/>
            </a:pPr>
            <a:r>
              <a:rPr lang="zh-TW" altLang="en-US" sz="2800" dirty="0" smtClean="0">
                <a:latin typeface="微軟正黑體" pitchFamily="34" charset="-120"/>
                <a:ea typeface="微軟正黑體" pitchFamily="34" charset="-120"/>
              </a:rPr>
              <a:t>      </a:t>
            </a:r>
            <a:r>
              <a:rPr lang="en-US" altLang="zh-TW" sz="2800" dirty="0" smtClean="0">
                <a:latin typeface="+mj-ea"/>
                <a:ea typeface="+mj-ea"/>
              </a:rPr>
              <a:t>3.</a:t>
            </a:r>
            <a:r>
              <a:rPr lang="zh-TW" altLang="zh-TW" sz="2800" dirty="0" smtClean="0">
                <a:latin typeface="+mj-ea"/>
                <a:ea typeface="+mj-ea"/>
              </a:rPr>
              <a:t>另予考核者，考列甲等者每年給一分</a:t>
            </a:r>
            <a:endParaRPr lang="en-US" altLang="zh-TW" sz="2800" dirty="0" smtClean="0">
              <a:latin typeface="+mj-ea"/>
              <a:ea typeface="+mj-ea"/>
            </a:endParaRPr>
          </a:p>
          <a:p>
            <a:pPr>
              <a:buNone/>
            </a:pPr>
            <a:r>
              <a:rPr lang="zh-TW" altLang="en-US" sz="2800" dirty="0" smtClean="0">
                <a:latin typeface="+mj-ea"/>
                <a:ea typeface="+mj-ea"/>
              </a:rPr>
              <a:t>         </a:t>
            </a:r>
            <a:r>
              <a:rPr lang="zh-TW" altLang="zh-TW" sz="2800" dirty="0" smtClean="0">
                <a:latin typeface="+mj-ea"/>
                <a:ea typeface="+mj-ea"/>
              </a:rPr>
              <a:t>；考列乙等者，每年給零、五分。</a:t>
            </a:r>
            <a:endParaRPr lang="en-US" altLang="zh-TW" sz="2800" dirty="0" smtClean="0">
              <a:latin typeface="+mj-ea"/>
              <a:ea typeface="+mj-ea"/>
            </a:endParaRPr>
          </a:p>
          <a:p>
            <a:pPr>
              <a:buNone/>
            </a:pP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說明：</a:t>
            </a:r>
            <a:r>
              <a:rPr lang="en-US" altLang="zh-TW" sz="2800" dirty="0" smtClean="0">
                <a:latin typeface="微軟正黑體" pitchFamily="34" charset="-120"/>
                <a:ea typeface="微軟正黑體" pitchFamily="34" charset="-120"/>
              </a:rPr>
              <a:t>為 </a:t>
            </a:r>
            <a:r>
              <a:rPr lang="en-US" altLang="zh-TW" sz="2800" b="1" u="heavy" dirty="0" smtClean="0">
                <a:solidFill>
                  <a:srgbClr val="FF0000"/>
                </a:solidFill>
                <a:latin typeface="微軟正黑體" pitchFamily="34" charset="-120"/>
                <a:ea typeface="微軟正黑體" pitchFamily="34" charset="-120"/>
              </a:rPr>
              <a:t>104-108</a:t>
            </a:r>
            <a:r>
              <a:rPr lang="en-US" altLang="zh-TW" sz="2800" dirty="0" smtClean="0">
                <a:latin typeface="微軟正黑體" pitchFamily="34" charset="-120"/>
                <a:ea typeface="微軟正黑體" pitchFamily="34" charset="-120"/>
              </a:rPr>
              <a:t>學年度成績考核。</a:t>
            </a: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err="1" smtClean="0">
                <a:latin typeface="微軟正黑體" pitchFamily="34" charset="-120"/>
                <a:ea typeface="微軟正黑體" pitchFamily="34" charset="-120"/>
              </a:rPr>
              <a:t>檢附考核通知書</a:t>
            </a:r>
            <a:r>
              <a:rPr lang="en-US" altLang="zh-TW" sz="2800" dirty="0" smtClean="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640740"/>
          </a:xfrm>
        </p:spPr>
        <p:txBody>
          <a:bodyPr>
            <a:normAutofit fontScale="70000" lnSpcReduction="20000"/>
          </a:bodyPr>
          <a:lstStyle/>
          <a:p>
            <a:pPr marL="274320" indent="-274320" eaLnBrk="1" fontAlgn="auto" hangingPunct="1">
              <a:spcAft>
                <a:spcPts val="0"/>
              </a:spcAft>
              <a:buFont typeface="Wingdings"/>
              <a:buNone/>
              <a:defRPr/>
            </a:pPr>
            <a:r>
              <a:rPr lang="en-US" altLang="zh-TW" sz="3600" b="1" dirty="0" smtClean="0">
                <a:solidFill>
                  <a:srgbClr val="FF0000"/>
                </a:solidFill>
                <a:latin typeface="+mj-ea"/>
                <a:ea typeface="+mj-ea"/>
              </a:rPr>
              <a:t>(</a:t>
            </a:r>
            <a:r>
              <a:rPr lang="zh-TW" altLang="zh-TW" sz="3600" b="1" dirty="0" smtClean="0">
                <a:solidFill>
                  <a:srgbClr val="FF0000"/>
                </a:solidFill>
                <a:latin typeface="+mj-ea"/>
                <a:ea typeface="+mj-ea"/>
              </a:rPr>
              <a:t>三</a:t>
            </a:r>
            <a:r>
              <a:rPr lang="en-US" altLang="zh-TW" sz="3600" b="1" dirty="0" smtClean="0">
                <a:solidFill>
                  <a:srgbClr val="FF0000"/>
                </a:solidFill>
                <a:latin typeface="+mj-ea"/>
                <a:ea typeface="+mj-ea"/>
              </a:rPr>
              <a:t>)</a:t>
            </a:r>
            <a:r>
              <a:rPr lang="zh-TW" altLang="zh-TW" sz="3600" b="1" dirty="0" smtClean="0">
                <a:solidFill>
                  <a:srgbClr val="FF0000"/>
                </a:solidFill>
                <a:latin typeface="+mj-ea"/>
                <a:ea typeface="+mj-ea"/>
              </a:rPr>
              <a:t>最近五年獎懲之積分：最高十分。</a:t>
            </a:r>
            <a:endParaRPr lang="en-US" altLang="zh-TW" sz="3600" b="1" dirty="0" smtClean="0">
              <a:solidFill>
                <a:srgbClr val="FF0000"/>
              </a:solidFill>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1.</a:t>
            </a:r>
            <a:r>
              <a:rPr lang="zh-TW" altLang="zh-TW" sz="2800" dirty="0" smtClean="0">
                <a:latin typeface="+mj-ea"/>
                <a:ea typeface="+mj-ea"/>
              </a:rPr>
              <a:t>嘉獎一次給一分，申誡一次減一分。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2.</a:t>
            </a:r>
            <a:r>
              <a:rPr lang="zh-TW" altLang="zh-TW" sz="2800" dirty="0" smtClean="0">
                <a:latin typeface="+mj-ea"/>
                <a:ea typeface="+mj-ea"/>
              </a:rPr>
              <a:t>記功一次給三分，記過一次減三分。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3.</a:t>
            </a:r>
            <a:r>
              <a:rPr lang="zh-TW" altLang="zh-TW" sz="2800" dirty="0" smtClean="0">
                <a:latin typeface="+mj-ea"/>
                <a:ea typeface="+mj-ea"/>
              </a:rPr>
              <a:t>記一大功給九分，記一大過減九分。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4.</a:t>
            </a:r>
            <a:r>
              <a:rPr lang="zh-TW" altLang="zh-TW" sz="2800" dirty="0" smtClean="0">
                <a:latin typeface="+mj-ea"/>
                <a:ea typeface="+mj-ea"/>
              </a:rPr>
              <a:t>主管機關頒發之獎狀（牌），直轄市、 縣（市）級每</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紙給零、五分，中央級者每紙給二分，同一事實之獎</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勵不得重複計算。</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3400" dirty="0" smtClean="0">
                <a:latin typeface="+mj-ea"/>
                <a:ea typeface="+mj-ea"/>
              </a:rPr>
              <a:t>       說明：</a:t>
            </a:r>
            <a:endParaRPr lang="en-US" altLang="zh-TW" sz="3400" dirty="0" smtClean="0">
              <a:latin typeface="+mj-ea"/>
              <a:ea typeface="+mj-ea"/>
            </a:endParaRPr>
          </a:p>
          <a:p>
            <a:pPr marL="274320" indent="-274320" eaLnBrk="1" fontAlgn="auto" hangingPunct="1">
              <a:spcAft>
                <a:spcPts val="0"/>
              </a:spcAft>
              <a:buFont typeface="Wingdings"/>
              <a:buNone/>
              <a:defRPr/>
            </a:pPr>
            <a:r>
              <a:rPr lang="zh-TW" altLang="en-US" sz="2800" b="1" dirty="0" smtClean="0">
                <a:latin typeface="+mj-ea"/>
                <a:ea typeface="+mj-ea"/>
              </a:rPr>
              <a:t>       </a:t>
            </a:r>
            <a:r>
              <a:rPr lang="en-US" altLang="zh-TW" sz="2800" dirty="0" smtClean="0">
                <a:latin typeface="+mj-ea"/>
                <a:ea typeface="+mj-ea"/>
              </a:rPr>
              <a:t>1.</a:t>
            </a:r>
            <a:r>
              <a:rPr lang="zh-TW" altLang="zh-TW" sz="2800" dirty="0" smtClean="0">
                <a:latin typeface="+mj-ea"/>
                <a:ea typeface="+mj-ea"/>
              </a:rPr>
              <a:t>由所屬機關或所屬上級機關核給 之嘉獎、記功、</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記大功，直轄市、 縣（市）級、中央級核給之獎狀</a:t>
            </a:r>
            <a:endParaRPr lang="zh-TW" altLang="zh-TW"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（牌）為認定標準</a:t>
            </a:r>
            <a:r>
              <a:rPr lang="en-US" altLang="zh-TW" sz="2800" dirty="0" smtClean="0">
                <a:latin typeface="+mj-ea"/>
                <a:ea typeface="+mj-ea"/>
              </a:rPr>
              <a:t>(</a:t>
            </a:r>
            <a:r>
              <a:rPr lang="zh-TW" altLang="zh-TW" sz="2800" dirty="0" smtClean="0">
                <a:latin typeface="+mj-ea"/>
                <a:ea typeface="+mj-ea"/>
              </a:rPr>
              <a:t>如選舉准予採計</a:t>
            </a:r>
            <a:r>
              <a:rPr lang="en-US" altLang="zh-TW" sz="2800" dirty="0" smtClean="0">
                <a:latin typeface="+mj-ea"/>
                <a:ea typeface="+mj-ea"/>
              </a:rPr>
              <a:t>)</a:t>
            </a:r>
            <a:r>
              <a:rPr lang="zh-TW" altLang="zh-TW" sz="2800" dirty="0" smtClean="0">
                <a:latin typeface="+mj-ea"/>
                <a:ea typeface="+mj-ea"/>
              </a:rPr>
              <a:t>。</a:t>
            </a:r>
            <a:endParaRPr lang="zh-TW" altLang="zh-TW"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2.</a:t>
            </a:r>
            <a:r>
              <a:rPr lang="zh-TW" altLang="zh-TW" sz="2800" dirty="0" smtClean="0">
                <a:latin typeface="+mj-ea"/>
                <a:ea typeface="+mj-ea"/>
              </a:rPr>
              <a:t>積分採計自</a:t>
            </a:r>
            <a:endParaRPr lang="en-US" altLang="zh-TW" sz="2800" dirty="0" smtClean="0">
              <a:latin typeface="+mj-ea"/>
              <a:ea typeface="+mj-ea"/>
            </a:endParaRPr>
          </a:p>
          <a:p>
            <a:pPr marL="274320" indent="-274320">
              <a:defRPr/>
            </a:pPr>
            <a:r>
              <a:rPr lang="zh-TW" altLang="en-US" sz="6700" b="1" dirty="0" smtClean="0">
                <a:latin typeface="+mj-ea"/>
                <a:ea typeface="+mj-ea"/>
              </a:rPr>
              <a:t>    </a:t>
            </a:r>
            <a:r>
              <a:rPr lang="en-US" altLang="zh-TW" sz="6700" b="1" dirty="0" smtClean="0">
                <a:latin typeface="+mj-ea"/>
                <a:ea typeface="+mj-ea"/>
              </a:rPr>
              <a:t> </a:t>
            </a:r>
            <a:r>
              <a:rPr lang="en-US" altLang="zh-TW" sz="4600" u="sng" dirty="0" smtClean="0">
                <a:solidFill>
                  <a:schemeClr val="bg1"/>
                </a:solidFill>
                <a:latin typeface="+mj-ea"/>
                <a:ea typeface="+mj-ea"/>
              </a:rPr>
              <a:t>105</a:t>
            </a:r>
            <a:r>
              <a:rPr lang="zh-TW" altLang="zh-TW" sz="4600" u="sng" dirty="0" smtClean="0">
                <a:solidFill>
                  <a:schemeClr val="bg1"/>
                </a:solidFill>
                <a:latin typeface="+mj-ea"/>
                <a:ea typeface="+mj-ea"/>
              </a:rPr>
              <a:t>年 </a:t>
            </a:r>
            <a:r>
              <a:rPr lang="en-US" altLang="zh-TW" sz="4600" u="sng" dirty="0">
                <a:solidFill>
                  <a:schemeClr val="bg1"/>
                </a:solidFill>
                <a:latin typeface="+mj-ea"/>
                <a:ea typeface="+mj-ea"/>
              </a:rPr>
              <a:t>3 </a:t>
            </a:r>
            <a:r>
              <a:rPr lang="zh-TW" altLang="zh-TW" sz="4600" u="sng" dirty="0" smtClean="0">
                <a:solidFill>
                  <a:schemeClr val="bg1"/>
                </a:solidFill>
                <a:latin typeface="+mj-ea"/>
                <a:ea typeface="+mj-ea"/>
              </a:rPr>
              <a:t>月</a:t>
            </a:r>
            <a:r>
              <a:rPr lang="en-US" altLang="zh-TW" sz="4600" u="sng" dirty="0" smtClean="0">
                <a:solidFill>
                  <a:schemeClr val="bg1"/>
                </a:solidFill>
                <a:latin typeface="+mj-ea"/>
                <a:ea typeface="+mj-ea"/>
              </a:rPr>
              <a:t>19</a:t>
            </a:r>
            <a:r>
              <a:rPr lang="zh-TW" altLang="zh-TW" sz="4600" u="sng" dirty="0" smtClean="0">
                <a:solidFill>
                  <a:schemeClr val="bg1"/>
                </a:solidFill>
                <a:latin typeface="+mj-ea"/>
                <a:ea typeface="+mj-ea"/>
              </a:rPr>
              <a:t>日</a:t>
            </a:r>
            <a:r>
              <a:rPr lang="zh-TW" altLang="zh-TW" sz="4600" u="sng" dirty="0">
                <a:solidFill>
                  <a:schemeClr val="bg1"/>
                </a:solidFill>
                <a:latin typeface="+mj-ea"/>
                <a:ea typeface="+mj-ea"/>
              </a:rPr>
              <a:t>至</a:t>
            </a:r>
            <a:r>
              <a:rPr lang="en-US" altLang="zh-TW" sz="4600" u="sng" dirty="0">
                <a:solidFill>
                  <a:schemeClr val="bg1"/>
                </a:solidFill>
                <a:latin typeface="+mj-ea"/>
                <a:ea typeface="+mj-ea"/>
              </a:rPr>
              <a:t> </a:t>
            </a:r>
            <a:r>
              <a:rPr lang="en-US" altLang="zh-TW" sz="4600" u="sng" dirty="0" smtClean="0">
                <a:solidFill>
                  <a:schemeClr val="bg1"/>
                </a:solidFill>
                <a:latin typeface="+mj-ea"/>
                <a:ea typeface="+mj-ea"/>
              </a:rPr>
              <a:t>110</a:t>
            </a:r>
            <a:r>
              <a:rPr lang="zh-TW" altLang="zh-TW" sz="4600" u="sng" dirty="0" smtClean="0">
                <a:solidFill>
                  <a:schemeClr val="bg1"/>
                </a:solidFill>
                <a:latin typeface="+mj-ea"/>
                <a:ea typeface="+mj-ea"/>
              </a:rPr>
              <a:t>年 </a:t>
            </a:r>
            <a:r>
              <a:rPr lang="en-US" altLang="zh-TW" sz="4600" u="sng" dirty="0">
                <a:solidFill>
                  <a:schemeClr val="bg1"/>
                </a:solidFill>
                <a:latin typeface="+mj-ea"/>
                <a:ea typeface="+mj-ea"/>
              </a:rPr>
              <a:t>3 </a:t>
            </a:r>
            <a:r>
              <a:rPr lang="zh-TW" altLang="zh-TW" sz="4600" u="sng" dirty="0" smtClean="0">
                <a:solidFill>
                  <a:schemeClr val="bg1"/>
                </a:solidFill>
                <a:latin typeface="+mj-ea"/>
                <a:ea typeface="+mj-ea"/>
              </a:rPr>
              <a:t>月</a:t>
            </a:r>
            <a:r>
              <a:rPr lang="en-US" altLang="zh-TW" sz="4600" u="sng" dirty="0" smtClean="0">
                <a:solidFill>
                  <a:schemeClr val="bg1"/>
                </a:solidFill>
                <a:latin typeface="+mj-ea"/>
                <a:ea typeface="+mj-ea"/>
              </a:rPr>
              <a:t>18</a:t>
            </a:r>
            <a:r>
              <a:rPr lang="zh-TW" altLang="zh-TW" sz="4600" u="sng" dirty="0" smtClean="0">
                <a:solidFill>
                  <a:schemeClr val="bg1"/>
                </a:solidFill>
                <a:latin typeface="+mj-ea"/>
                <a:ea typeface="+mj-ea"/>
              </a:rPr>
              <a:t>日</a:t>
            </a:r>
            <a:r>
              <a:rPr lang="zh-TW" altLang="en-US" sz="4600" u="sng" dirty="0" smtClean="0">
                <a:solidFill>
                  <a:schemeClr val="bg1"/>
                </a:solidFill>
                <a:latin typeface="+mj-ea"/>
                <a:ea typeface="+mj-ea"/>
              </a:rPr>
              <a:t>。</a:t>
            </a:r>
            <a:endParaRPr lang="zh-TW" altLang="en-US" sz="46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dirty="0" smtClean="0">
                <a:solidFill>
                  <a:srgbClr val="FF0000"/>
                </a:solidFill>
              </a:rPr>
              <a:t>積分審查參考原則</a:t>
            </a:r>
            <a:r>
              <a:rPr lang="en-US" altLang="zh-TW" dirty="0" smtClean="0">
                <a:solidFill>
                  <a:srgbClr val="FF0000"/>
                </a:solidFill>
              </a:rPr>
              <a:t>(</a:t>
            </a:r>
            <a:r>
              <a:rPr lang="zh-TW" altLang="en-US" dirty="0" smtClean="0">
                <a:solidFill>
                  <a:srgbClr val="FF0000"/>
                </a:solidFill>
              </a:rPr>
              <a:t>比照縣外遷調積分</a:t>
            </a:r>
            <a:r>
              <a:rPr lang="en-US" altLang="zh-TW" dirty="0" smtClean="0">
                <a:solidFill>
                  <a:srgbClr val="FF0000"/>
                </a:solidFill>
              </a:rPr>
              <a:t>)</a:t>
            </a:r>
            <a:endParaRPr lang="zh-TW" altLang="en-US" dirty="0">
              <a:solidFill>
                <a:srgbClr val="FF0000"/>
              </a:solidFill>
            </a:endParaRPr>
          </a:p>
        </p:txBody>
      </p:sp>
      <p:sp>
        <p:nvSpPr>
          <p:cNvPr id="3" name="內容版面配置區 2"/>
          <p:cNvSpPr>
            <a:spLocks noGrp="1"/>
          </p:cNvSpPr>
          <p:nvPr>
            <p:ph idx="1"/>
          </p:nvPr>
        </p:nvSpPr>
        <p:spPr>
          <a:xfrm>
            <a:off x="467544" y="980728"/>
            <a:ext cx="8147050" cy="5616624"/>
          </a:xfrm>
        </p:spPr>
        <p:txBody>
          <a:bodyPr>
            <a:normAutofit fontScale="92500"/>
          </a:bodyPr>
          <a:lstStyle/>
          <a:p>
            <a:pPr marL="274320" indent="-274320" eaLnBrk="1" fontAlgn="auto" hangingPunct="1">
              <a:spcAft>
                <a:spcPts val="0"/>
              </a:spcAft>
              <a:buFont typeface="Wingdings"/>
              <a:buNone/>
              <a:defRPr/>
            </a:pPr>
            <a:r>
              <a:rPr lang="zh-TW" altLang="en-US" sz="3600" b="1" dirty="0" smtClean="0">
                <a:latin typeface="微軟正黑體" pitchFamily="34" charset="-120"/>
                <a:ea typeface="微軟正黑體" pitchFamily="34" charset="-120"/>
              </a:rPr>
              <a:t>   </a:t>
            </a:r>
            <a:r>
              <a:rPr lang="en-US" altLang="zh-TW" sz="3000" b="1" dirty="0" smtClean="0">
                <a:solidFill>
                  <a:srgbClr val="FF0000"/>
                </a:solidFill>
                <a:latin typeface="微軟正黑體" pitchFamily="34" charset="-120"/>
                <a:ea typeface="微軟正黑體" pitchFamily="34" charset="-120"/>
              </a:rPr>
              <a:t>(</a:t>
            </a:r>
            <a:r>
              <a:rPr lang="zh-TW" altLang="en-US" sz="3000" b="1" dirty="0" smtClean="0">
                <a:solidFill>
                  <a:srgbClr val="FF0000"/>
                </a:solidFill>
                <a:latin typeface="微軟正黑體" pitchFamily="34" charset="-120"/>
                <a:ea typeface="微軟正黑體" pitchFamily="34" charset="-120"/>
              </a:rPr>
              <a:t>四</a:t>
            </a:r>
            <a:r>
              <a:rPr lang="en-US" altLang="zh-TW" sz="3000" b="1" dirty="0" smtClean="0">
                <a:solidFill>
                  <a:srgbClr val="FF0000"/>
                </a:solidFill>
                <a:latin typeface="微軟正黑體" pitchFamily="34" charset="-120"/>
                <a:ea typeface="微軟正黑體" pitchFamily="34" charset="-120"/>
              </a:rPr>
              <a:t>)</a:t>
            </a:r>
            <a:r>
              <a:rPr lang="zh-TW" altLang="zh-TW" sz="3000" b="1" dirty="0" smtClean="0">
                <a:solidFill>
                  <a:srgbClr val="FF0000"/>
                </a:solidFill>
                <a:latin typeface="微軟正黑體" pitchFamily="34" charset="-120"/>
                <a:ea typeface="微軟正黑體" pitchFamily="34" charset="-120"/>
              </a:rPr>
              <a:t>最近五年進修研習之積分：最高十五分。</a:t>
            </a:r>
            <a:endParaRPr lang="en-US" altLang="zh-TW" sz="3000" b="1" dirty="0" smtClean="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smtClean="0">
                <a:latin typeface="微軟正黑體" pitchFamily="34" charset="-120"/>
                <a:ea typeface="微軟正黑體" pitchFamily="34" charset="-120"/>
              </a:rPr>
              <a:t>        </a:t>
            </a:r>
            <a:r>
              <a:rPr lang="zh-TW" altLang="zh-TW" sz="1900" b="1" dirty="0" smtClean="0">
                <a:latin typeface="微軟正黑體" pitchFamily="34" charset="-120"/>
                <a:ea typeface="微軟正黑體" pitchFamily="34" charset="-120"/>
              </a:rPr>
              <a:t>依本法規定，取得幼兒教育、幼兒保育相關系、所、學位學程、科之進修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sz="1900" b="1"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說明：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1.</a:t>
            </a:r>
            <a:r>
              <a:rPr lang="zh-TW" altLang="zh-TW" dirty="0" smtClean="0">
                <a:latin typeface="微軟正黑體" pitchFamily="34" charset="-120"/>
                <a:ea typeface="微軟正黑體" pitchFamily="34" charset="-120"/>
              </a:rPr>
              <a:t>時數之計算以登錄於</a:t>
            </a:r>
            <a:r>
              <a:rPr lang="zh-TW" altLang="zh-TW" b="1" dirty="0" smtClean="0">
                <a:solidFill>
                  <a:srgbClr val="FF0000"/>
                </a:solidFill>
                <a:latin typeface="微軟正黑體" pitchFamily="34" charset="-120"/>
                <a:ea typeface="微軟正黑體" pitchFamily="34" charset="-120"/>
              </a:rPr>
              <a:t>全國教保資訊網填報系統、</a:t>
            </a:r>
            <a:r>
              <a:rPr lang="zh-TW" altLang="zh-TW" dirty="0" smtClean="0">
                <a:latin typeface="微軟正黑體" pitchFamily="34" charset="-120"/>
                <a:ea typeface="微軟正黑體" pitchFamily="34" charset="-120"/>
              </a:rPr>
              <a:t>全國教師在職進修資訊網或各縣市核可之</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教保專業知能研習為限；</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如未登錄研習 時數，仍可以進修單位所開立之成績單，由直轄市</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、縣（市）小組現場參照教保專業知能認定表</a:t>
            </a:r>
            <a:r>
              <a:rPr lang="en-US" altLang="zh-TW"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附表</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審查後核發，惟研習時數不可重複採計。</a:t>
            </a:r>
          </a:p>
          <a:p>
            <a:pPr marL="274320" indent="-274320">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2.</a:t>
            </a:r>
            <a:r>
              <a:rPr lang="zh-TW" altLang="zh-TW" dirty="0" smtClean="0">
                <a:latin typeface="微軟正黑體" pitchFamily="34" charset="-120"/>
                <a:ea typeface="微軟正黑體" pitchFamily="34" charset="-120"/>
              </a:rPr>
              <a:t>積分採計</a:t>
            </a:r>
            <a:r>
              <a:rPr lang="en-US" altLang="zh-TW" sz="2600" u="sng" dirty="0" smtClean="0">
                <a:solidFill>
                  <a:schemeClr val="bg1"/>
                </a:solidFill>
                <a:latin typeface="+mj-ea"/>
                <a:ea typeface="+mj-ea"/>
              </a:rPr>
              <a:t>105</a:t>
            </a:r>
            <a:r>
              <a:rPr lang="zh-TW" altLang="zh-TW" sz="2600" u="sng" dirty="0" smtClean="0">
                <a:solidFill>
                  <a:schemeClr val="bg1"/>
                </a:solidFill>
                <a:latin typeface="+mj-ea"/>
                <a:ea typeface="+mj-ea"/>
              </a:rPr>
              <a:t>年 </a:t>
            </a:r>
            <a:r>
              <a:rPr lang="en-US" altLang="zh-TW" sz="2600" u="sng" dirty="0">
                <a:solidFill>
                  <a:schemeClr val="bg1"/>
                </a:solidFill>
                <a:latin typeface="+mj-ea"/>
                <a:ea typeface="+mj-ea"/>
              </a:rPr>
              <a:t>3 </a:t>
            </a:r>
            <a:r>
              <a:rPr lang="zh-TW" altLang="zh-TW" sz="2600" u="sng" dirty="0" smtClean="0">
                <a:solidFill>
                  <a:schemeClr val="bg1"/>
                </a:solidFill>
                <a:latin typeface="+mj-ea"/>
                <a:ea typeface="+mj-ea"/>
              </a:rPr>
              <a:t>月</a:t>
            </a:r>
            <a:r>
              <a:rPr lang="en-US" altLang="zh-TW" sz="2600" u="sng" dirty="0" smtClean="0">
                <a:solidFill>
                  <a:schemeClr val="bg1"/>
                </a:solidFill>
                <a:latin typeface="+mj-ea"/>
                <a:ea typeface="+mj-ea"/>
              </a:rPr>
              <a:t>19</a:t>
            </a:r>
            <a:r>
              <a:rPr lang="zh-TW" altLang="zh-TW" sz="2600" u="sng" dirty="0" smtClean="0">
                <a:solidFill>
                  <a:schemeClr val="bg1"/>
                </a:solidFill>
                <a:latin typeface="+mj-ea"/>
                <a:ea typeface="+mj-ea"/>
              </a:rPr>
              <a:t>日</a:t>
            </a:r>
            <a:r>
              <a:rPr lang="zh-TW" altLang="zh-TW" sz="2600" u="sng" dirty="0">
                <a:solidFill>
                  <a:schemeClr val="bg1"/>
                </a:solidFill>
                <a:latin typeface="+mj-ea"/>
                <a:ea typeface="+mj-ea"/>
              </a:rPr>
              <a:t>至</a:t>
            </a:r>
            <a:r>
              <a:rPr lang="en-US" altLang="zh-TW" sz="2600" u="sng" dirty="0">
                <a:solidFill>
                  <a:schemeClr val="bg1"/>
                </a:solidFill>
                <a:latin typeface="+mj-ea"/>
                <a:ea typeface="+mj-ea"/>
              </a:rPr>
              <a:t> </a:t>
            </a:r>
            <a:r>
              <a:rPr lang="en-US" altLang="zh-TW" sz="2600" u="sng" dirty="0" smtClean="0">
                <a:solidFill>
                  <a:schemeClr val="bg1"/>
                </a:solidFill>
                <a:latin typeface="+mj-ea"/>
                <a:ea typeface="+mj-ea"/>
              </a:rPr>
              <a:t>110</a:t>
            </a:r>
            <a:r>
              <a:rPr lang="zh-TW" altLang="zh-TW" sz="2600" u="sng" dirty="0" smtClean="0">
                <a:solidFill>
                  <a:schemeClr val="bg1"/>
                </a:solidFill>
                <a:latin typeface="+mj-ea"/>
                <a:ea typeface="+mj-ea"/>
              </a:rPr>
              <a:t>年 </a:t>
            </a:r>
            <a:r>
              <a:rPr lang="en-US" altLang="zh-TW" sz="2600" u="sng" dirty="0">
                <a:solidFill>
                  <a:schemeClr val="bg1"/>
                </a:solidFill>
                <a:latin typeface="+mj-ea"/>
                <a:ea typeface="+mj-ea"/>
              </a:rPr>
              <a:t>3 </a:t>
            </a:r>
            <a:r>
              <a:rPr lang="zh-TW" altLang="zh-TW" sz="2600" u="sng" dirty="0">
                <a:solidFill>
                  <a:schemeClr val="bg1"/>
                </a:solidFill>
                <a:latin typeface="+mj-ea"/>
                <a:ea typeface="+mj-ea"/>
              </a:rPr>
              <a:t>月</a:t>
            </a:r>
            <a:r>
              <a:rPr lang="en-US" altLang="zh-TW" sz="2600" u="sng" dirty="0" smtClean="0">
                <a:solidFill>
                  <a:schemeClr val="bg1"/>
                </a:solidFill>
                <a:latin typeface="+mj-ea"/>
                <a:ea typeface="+mj-ea"/>
              </a:rPr>
              <a:t>18</a:t>
            </a:r>
            <a:r>
              <a:rPr lang="zh-TW" altLang="zh-TW" sz="2600" u="sng" dirty="0" smtClean="0">
                <a:solidFill>
                  <a:schemeClr val="bg1"/>
                </a:solidFill>
                <a:latin typeface="+mj-ea"/>
                <a:ea typeface="+mj-ea"/>
              </a:rPr>
              <a:t>日</a:t>
            </a:r>
            <a:r>
              <a:rPr lang="zh-TW" altLang="en-US" sz="2600" u="sng" dirty="0" smtClean="0">
                <a:solidFill>
                  <a:schemeClr val="bg1"/>
                </a:solidFill>
                <a:latin typeface="+mj-ea"/>
                <a:ea typeface="+mj-ea"/>
              </a:rPr>
              <a:t>。</a:t>
            </a:r>
            <a:endParaRPr lang="zh-TW" altLang="en-US" sz="2600" dirty="0" smtClean="0">
              <a:solidFill>
                <a:srgbClr val="FFCCCC"/>
              </a:solidFill>
              <a:latin typeface="+mj-ea"/>
              <a:ea typeface="+mj-ea"/>
            </a:endParaRPr>
          </a:p>
        </p:txBody>
      </p:sp>
      <p:sp>
        <p:nvSpPr>
          <p:cNvPr id="4" name="矩形圖說文字 3"/>
          <p:cNvSpPr/>
          <p:nvPr/>
        </p:nvSpPr>
        <p:spPr>
          <a:xfrm>
            <a:off x="755576" y="3572942"/>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smtClean="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539750" y="4365625"/>
            <a:ext cx="8080375" cy="2232025"/>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2924944"/>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395536" y="5301208"/>
            <a:ext cx="8136904" cy="1200329"/>
          </a:xfrm>
          <a:prstGeom prst="rect">
            <a:avLst/>
          </a:prstGeom>
          <a:noFill/>
          <a:ln w="9525">
            <a:noFill/>
            <a:miter lim="800000"/>
            <a:headEnd/>
            <a:tailEnd/>
          </a:ln>
        </p:spPr>
        <p:txBody>
          <a:bodyPr wrap="square">
            <a:spAutoFit/>
          </a:bodyPr>
          <a:lstStyle/>
          <a:p>
            <a:pPr algn="ctr" eaLnBrk="1" hangingPunct="1"/>
            <a:r>
              <a:rPr kumimoji="0" lang="en-US" altLang="zh-TW" sz="3600" b="1" dirty="0" smtClean="0">
                <a:solidFill>
                  <a:schemeClr val="bg1"/>
                </a:solidFill>
                <a:latin typeface="微軟正黑體" pitchFamily="34" charset="-120"/>
                <a:ea typeface="微軟正黑體" pitchFamily="34" charset="-120"/>
              </a:rPr>
              <a:t>3</a:t>
            </a:r>
            <a:r>
              <a:rPr kumimoji="0" lang="zh-TW" altLang="en-US" sz="3600" b="1" dirty="0" smtClean="0">
                <a:solidFill>
                  <a:schemeClr val="bg1"/>
                </a:solidFill>
                <a:latin typeface="微軟正黑體" pitchFamily="34" charset="-120"/>
                <a:ea typeface="微軟正黑體" pitchFamily="34" charset="-120"/>
              </a:rPr>
              <a:t>月</a:t>
            </a:r>
            <a:r>
              <a:rPr kumimoji="0" lang="en-US" altLang="zh-TW" sz="3600" b="1" dirty="0" smtClean="0">
                <a:solidFill>
                  <a:schemeClr val="bg1"/>
                </a:solidFill>
                <a:latin typeface="微軟正黑體" pitchFamily="34" charset="-120"/>
                <a:ea typeface="微軟正黑體" pitchFamily="34" charset="-120"/>
              </a:rPr>
              <a:t>19</a:t>
            </a:r>
            <a:r>
              <a:rPr kumimoji="0" lang="zh-TW" altLang="en-US" sz="3600" b="1" dirty="0" smtClean="0">
                <a:solidFill>
                  <a:schemeClr val="bg1"/>
                </a:solidFill>
                <a:latin typeface="微軟正黑體" pitchFamily="34" charset="-120"/>
                <a:ea typeface="微軟正黑體" pitchFamily="34" charset="-120"/>
              </a:rPr>
              <a:t>日</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smtClean="0">
                <a:solidFill>
                  <a:schemeClr val="bg1"/>
                </a:solidFill>
                <a:latin typeface="微軟正黑體" pitchFamily="34" charset="-120"/>
                <a:ea typeface="微軟正黑體" pitchFamily="34" charset="-120"/>
              </a:rPr>
              <a:t>星期五</a:t>
            </a:r>
            <a:r>
              <a:rPr kumimoji="0" lang="en-US" altLang="zh-TW" sz="3600" b="1" dirty="0" smtClean="0">
                <a:solidFill>
                  <a:schemeClr val="bg1"/>
                </a:solidFill>
                <a:latin typeface="微軟正黑體" pitchFamily="34" charset="-120"/>
                <a:ea typeface="微軟正黑體" pitchFamily="34" charset="-120"/>
              </a:rPr>
              <a:t>)</a:t>
            </a:r>
            <a:r>
              <a:rPr kumimoji="0" lang="zh-TW" altLang="en-US" sz="3600" b="1" dirty="0" smtClean="0">
                <a:solidFill>
                  <a:schemeClr val="bg1"/>
                </a:solidFill>
                <a:latin typeface="微軟正黑體" pitchFamily="34" charset="-120"/>
                <a:ea typeface="微軟正黑體" pitchFamily="34" charset="-120"/>
              </a:rPr>
              <a:t>上午</a:t>
            </a:r>
            <a:r>
              <a:rPr kumimoji="0" lang="en-US" altLang="zh-TW" sz="3600" b="1" dirty="0" smtClean="0">
                <a:solidFill>
                  <a:schemeClr val="bg1"/>
                </a:solidFill>
                <a:latin typeface="微軟正黑體" pitchFamily="34" charset="-120"/>
                <a:ea typeface="微軟正黑體" pitchFamily="34" charset="-120"/>
              </a:rPr>
              <a:t>9:30-12:00</a:t>
            </a:r>
          </a:p>
          <a:p>
            <a:pPr algn="ctr" eaLnBrk="1" hangingPunct="1"/>
            <a:r>
              <a:rPr kumimoji="0" lang="zh-TW" altLang="en-US" sz="3600" b="1" dirty="0" smtClean="0">
                <a:solidFill>
                  <a:schemeClr val="bg1"/>
                </a:solidFill>
                <a:latin typeface="微軟正黑體" pitchFamily="34" charset="-120"/>
                <a:ea typeface="微軟正黑體" pitchFamily="34" charset="-120"/>
              </a:rPr>
              <a:t>本</a:t>
            </a:r>
            <a:r>
              <a:rPr kumimoji="0" lang="zh-TW" altLang="en-US" sz="3600" b="1" dirty="0">
                <a:solidFill>
                  <a:schemeClr val="bg1"/>
                </a:solidFill>
                <a:latin typeface="微軟正黑體" pitchFamily="34" charset="-120"/>
                <a:ea typeface="微軟正黑體" pitchFamily="34" charset="-120"/>
              </a:rPr>
              <a:t>府第一</a:t>
            </a:r>
            <a:r>
              <a:rPr kumimoji="0" lang="zh-TW" altLang="en-US" sz="3600" b="1" dirty="0" smtClean="0">
                <a:solidFill>
                  <a:schemeClr val="bg1"/>
                </a:solidFill>
                <a:latin typeface="微軟正黑體" pitchFamily="34" charset="-120"/>
                <a:ea typeface="微軟正黑體" pitchFamily="34" charset="-120"/>
              </a:rPr>
              <a:t>會議室</a:t>
            </a:r>
            <a:endParaRPr kumimoji="0" lang="en-US" altLang="zh-TW" sz="3600" b="1" dirty="0" smtClean="0">
              <a:solidFill>
                <a:schemeClr val="bg1"/>
              </a:solidFill>
              <a:latin typeface="微軟正黑體" pitchFamily="34" charset="-120"/>
              <a:ea typeface="微軟正黑體" pitchFamily="34" charset="-120"/>
            </a:endParaRPr>
          </a:p>
        </p:txBody>
      </p:sp>
      <p:sp>
        <p:nvSpPr>
          <p:cNvPr id="6" name="矩形 5"/>
          <p:cNvSpPr/>
          <p:nvPr/>
        </p:nvSpPr>
        <p:spPr>
          <a:xfrm>
            <a:off x="0" y="4201924"/>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a:t>
            </a:r>
            <a:r>
              <a:rPr lang="zh-TW" altLang="en-US" b="1" dirty="0" smtClean="0">
                <a:solidFill>
                  <a:srgbClr val="FF0000"/>
                </a:solidFill>
                <a:latin typeface="微軟正黑體" pitchFamily="34" charset="-120"/>
                <a:ea typeface="微軟正黑體" pitchFamily="34" charset="-120"/>
              </a:rPr>
              <a:t>，   請</a:t>
            </a:r>
            <a:r>
              <a:rPr lang="zh-TW" altLang="en-US" b="1" dirty="0">
                <a:solidFill>
                  <a:srgbClr val="FF0000"/>
                </a:solidFill>
                <a:latin typeface="微軟正黑體" pitchFamily="34" charset="-120"/>
                <a:ea typeface="微軟正黑體" pitchFamily="34" charset="-120"/>
              </a:rPr>
              <a:t>蓋</a:t>
            </a:r>
            <a:r>
              <a:rPr lang="zh-TW" altLang="en-US" sz="2800" b="1" dirty="0">
                <a:solidFill>
                  <a:srgbClr val="00B0F0"/>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及與</a:t>
            </a:r>
            <a:r>
              <a:rPr lang="zh-TW" altLang="en-US" sz="2800" b="1" dirty="0">
                <a:solidFill>
                  <a:srgbClr val="00B0F0"/>
                </a:solidFill>
                <a:latin typeface="微軟正黑體" pitchFamily="34" charset="-120"/>
                <a:ea typeface="微軟正黑體" pitchFamily="34" charset="-120"/>
              </a:rPr>
              <a:t>正本相符</a:t>
            </a:r>
            <a:r>
              <a:rPr lang="zh-TW" altLang="en-US" b="1" dirty="0">
                <a:solidFill>
                  <a:srgbClr val="00B0F0"/>
                </a:solidFill>
                <a:latin typeface="微軟正黑體" pitchFamily="34" charset="-120"/>
                <a:ea typeface="微軟正黑體" pitchFamily="34" charset="-120"/>
              </a:rPr>
              <a:t>。</a:t>
            </a:r>
            <a:endParaRPr lang="zh-TW" altLang="zh-TW" b="1" dirty="0">
              <a:solidFill>
                <a:srgbClr val="00B0F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smtClean="0"/>
              <a:t>第八點：單調連動缺，不得審查後更改志願</a:t>
            </a:r>
            <a:endParaRPr lang="zh-TW" altLang="en-US" dirty="0"/>
          </a:p>
        </p:txBody>
      </p:sp>
      <p:sp>
        <p:nvSpPr>
          <p:cNvPr id="27651" name="內容版面配置區 2"/>
          <p:cNvSpPr>
            <a:spLocks noGrp="1"/>
          </p:cNvSpPr>
          <p:nvPr>
            <p:ph idx="1"/>
          </p:nvPr>
        </p:nvSpPr>
        <p:spPr/>
        <p:txBody>
          <a:bodyPr>
            <a:normAutofit/>
          </a:bodyPr>
          <a:lstStyle/>
          <a:p>
            <a:pPr eaLnBrk="1" hangingPunct="1"/>
            <a:r>
              <a:rPr lang="zh-TW" altLang="en-US" sz="3200" dirty="0" smtClean="0">
                <a:latin typeface="微軟正黑體" pitchFamily="34" charset="-120"/>
                <a:ea typeface="微軟正黑體" pitchFamily="34" charset="-120"/>
              </a:rPr>
              <a:t>    </a:t>
            </a:r>
            <a:r>
              <a:rPr lang="zh-TW" altLang="zh-TW" sz="3200" dirty="0" smtClean="0">
                <a:latin typeface="微軟正黑體" pitchFamily="34" charset="-120"/>
                <a:ea typeface="微軟正黑體" pitchFamily="34" charset="-120"/>
              </a:rPr>
              <a:t>參加縣內遷調教保員於積分</a:t>
            </a:r>
            <a:r>
              <a:rPr lang="zh-TW" altLang="zh-TW" sz="3200" b="1" dirty="0" smtClean="0">
                <a:latin typeface="微軟正黑體" pitchFamily="34" charset="-120"/>
                <a:ea typeface="微軟正黑體" pitchFamily="34" charset="-120"/>
              </a:rPr>
              <a:t>審查確認後，不得以任何理由更改志願</a:t>
            </a:r>
            <a:r>
              <a:rPr lang="zh-TW" altLang="zh-TW" sz="3200" dirty="0" smtClean="0">
                <a:latin typeface="微軟正黑體" pitchFamily="34" charset="-120"/>
                <a:ea typeface="微軟正黑體" pitchFamily="34" charset="-120"/>
              </a:rPr>
              <a:t>。遷調作業依申請遷調之教保員、助理教保員應依積分高低及志願序進行幼兒園或附幼單調，</a:t>
            </a:r>
            <a:r>
              <a:rPr lang="zh-TW" altLang="zh-TW" sz="3200" b="1" dirty="0" smtClean="0">
                <a:latin typeface="微軟正黑體" pitchFamily="34" charset="-120"/>
                <a:ea typeface="微軟正黑體" pitchFamily="34" charset="-120"/>
              </a:rPr>
              <a:t>單調成功時連帶開缺供其他教保員、助理教保員單調</a:t>
            </a:r>
            <a:r>
              <a:rPr lang="zh-TW" altLang="zh-TW" sz="3200" dirty="0" smtClean="0">
                <a:latin typeface="微軟正黑體" pitchFamily="34" charset="-120"/>
                <a:ea typeface="微軟正黑體" pitchFamily="34" charset="-120"/>
              </a:rPr>
              <a:t>。</a:t>
            </a:r>
            <a:endParaRPr lang="zh-TW" altLang="en-US" sz="32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sz="4000" dirty="0" smtClean="0"/>
              <a:t>第二點：所屬學校有委辦始得遷調</a:t>
            </a:r>
            <a:endParaRPr lang="zh-TW" altLang="en-US" sz="4000" dirty="0"/>
          </a:p>
        </p:txBody>
      </p:sp>
      <p:sp>
        <p:nvSpPr>
          <p:cNvPr id="12291" name="內容版面配置區 2"/>
          <p:cNvSpPr>
            <a:spLocks noGrp="1"/>
          </p:cNvSpPr>
          <p:nvPr>
            <p:ph idx="1"/>
          </p:nvPr>
        </p:nvSpPr>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本縣及</a:t>
            </a:r>
            <a:r>
              <a:rPr lang="zh-TW" altLang="zh-TW" sz="2800" b="1" dirty="0" smtClean="0">
                <a:latin typeface="微軟正黑體" pitchFamily="34" charset="-120"/>
                <a:ea typeface="微軟正黑體" pitchFamily="34" charset="-120"/>
              </a:rPr>
              <a:t>鄉</a:t>
            </a:r>
            <a:r>
              <a:rPr lang="en-US" altLang="zh-TW" sz="2800" b="1" dirty="0" smtClean="0">
                <a:latin typeface="微軟正黑體" pitchFamily="34" charset="-120"/>
                <a:ea typeface="微軟正黑體" pitchFamily="34" charset="-120"/>
              </a:rPr>
              <a:t> (</a:t>
            </a:r>
            <a:r>
              <a:rPr lang="zh-TW" altLang="zh-TW" sz="2800" b="1" dirty="0" smtClean="0">
                <a:latin typeface="微軟正黑體" pitchFamily="34" charset="-120"/>
                <a:ea typeface="微軟正黑體" pitchFamily="34" charset="-120"/>
              </a:rPr>
              <a:t>鎮、市</a:t>
            </a:r>
            <a:r>
              <a:rPr lang="en-US" altLang="zh-TW" sz="2800" b="1" dirty="0" smtClean="0">
                <a:latin typeface="微軟正黑體" pitchFamily="34" charset="-120"/>
                <a:ea typeface="微軟正黑體" pitchFamily="34" charset="-120"/>
              </a:rPr>
              <a:t>)</a:t>
            </a:r>
            <a:r>
              <a:rPr lang="zh-TW" altLang="zh-TW" sz="2800" b="1" dirty="0" smtClean="0">
                <a:latin typeface="微軟正黑體" pitchFamily="34" charset="-120"/>
                <a:ea typeface="微軟正黑體" pitchFamily="34" charset="-120"/>
              </a:rPr>
              <a:t>立幼兒園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或</a:t>
            </a:r>
            <a:r>
              <a:rPr lang="zh-TW" altLang="zh-TW" sz="2800" b="1" dirty="0" smtClean="0">
                <a:latin typeface="微軟正黑體" pitchFamily="34" charset="-120"/>
                <a:ea typeface="微軟正黑體" pitchFamily="34" charset="-120"/>
              </a:rPr>
              <a:t>公立學校附設幼兒園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以下簡稱附幼</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為辦理</a:t>
            </a:r>
            <a:r>
              <a:rPr lang="zh-TW" altLang="zh-TW" sz="2800" b="1" dirty="0" smtClean="0">
                <a:latin typeface="微軟正黑體" pitchFamily="34" charset="-120"/>
                <a:ea typeface="微軟正黑體" pitchFamily="34" charset="-120"/>
              </a:rPr>
              <a:t>契約進用教保員</a:t>
            </a:r>
            <a:r>
              <a:rPr lang="zh-TW" altLang="zh-TW" sz="2800" dirty="0" smtClean="0">
                <a:latin typeface="微軟正黑體" pitchFamily="34" charset="-120"/>
                <a:ea typeface="微軟正黑體" pitchFamily="34" charset="-120"/>
              </a:rPr>
              <a:t>及契約進用助理教保員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以下簡稱教保員、助理教保員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遷調，得經所屬幼兒園、附幼所屬學校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以下簡稱學校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之決議，由幼兒園、學校向本府所組成之花蓮縣公立幼兒園契約進用人員遷調委員會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以下簡稱本委員會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申請現職人員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教保員、助理教保員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遷調，並應依照本注意事項之規定辦理。</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缺額學校</a:t>
            </a:r>
            <a:endParaRPr lang="zh-TW" altLang="en-US" dirty="0"/>
          </a:p>
        </p:txBody>
      </p:sp>
      <p:pic>
        <p:nvPicPr>
          <p:cNvPr id="3" name="Picture 2" descr="C:\Users\te7358\Desktop\shot\Screenshot_79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412776"/>
            <a:ext cx="6876256" cy="29438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委辦學校</a:t>
            </a:r>
            <a:endParaRPr lang="zh-TW" altLang="en-US" dirty="0"/>
          </a:p>
        </p:txBody>
      </p:sp>
      <p:pic>
        <p:nvPicPr>
          <p:cNvPr id="3" name="Picture 2" descr="C:\Users\te7358\Desktop\shot\Screenshot_8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3874" y="116631"/>
            <a:ext cx="5414510" cy="663377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a:bodyPr>
          <a:lstStyle/>
          <a:p>
            <a:pPr algn="ctr" eaLnBrk="1" fontAlgn="auto" hangingPunct="1">
              <a:spcAft>
                <a:spcPts val="0"/>
              </a:spcAft>
              <a:defRPr/>
            </a:pPr>
            <a:r>
              <a:rPr lang="zh-TW" altLang="en-US" dirty="0" smtClean="0"/>
              <a:t>第十點：遷調成功報到</a:t>
            </a:r>
            <a:r>
              <a:rPr lang="en-US" altLang="zh-TW" dirty="0" smtClean="0">
                <a:solidFill>
                  <a:srgbClr val="FF0000"/>
                </a:solidFill>
              </a:rPr>
              <a:t>110</a:t>
            </a:r>
            <a:r>
              <a:rPr lang="zh-TW" altLang="en-US" dirty="0" smtClean="0">
                <a:solidFill>
                  <a:srgbClr val="FF0000"/>
                </a:solidFill>
              </a:rPr>
              <a:t>年</a:t>
            </a:r>
            <a:r>
              <a:rPr lang="en-US" altLang="zh-TW" dirty="0" smtClean="0">
                <a:solidFill>
                  <a:srgbClr val="FF0000"/>
                </a:solidFill>
              </a:rPr>
              <a:t>4</a:t>
            </a:r>
            <a:r>
              <a:rPr lang="zh-TW" altLang="en-US" dirty="0" smtClean="0">
                <a:solidFill>
                  <a:srgbClr val="FF0000"/>
                </a:solidFill>
              </a:rPr>
              <a:t>月</a:t>
            </a:r>
            <a:r>
              <a:rPr lang="en-US" altLang="zh-TW" dirty="0" smtClean="0">
                <a:solidFill>
                  <a:srgbClr val="FF0000"/>
                </a:solidFill>
              </a:rPr>
              <a:t>1</a:t>
            </a:r>
            <a:r>
              <a:rPr lang="zh-TW" altLang="en-US" dirty="0" smtClean="0">
                <a:solidFill>
                  <a:srgbClr val="FF0000"/>
                </a:solidFill>
              </a:rPr>
              <a:t>日</a:t>
            </a:r>
            <a:r>
              <a:rPr lang="en-US" altLang="zh-TW" dirty="0" smtClean="0">
                <a:solidFill>
                  <a:srgbClr val="FF0000"/>
                </a:solidFill>
              </a:rPr>
              <a:t>(</a:t>
            </a:r>
            <a:r>
              <a:rPr lang="zh-TW" altLang="en-US" dirty="0" smtClean="0">
                <a:solidFill>
                  <a:srgbClr val="FF0000"/>
                </a:solidFill>
              </a:rPr>
              <a:t>星期四</a:t>
            </a:r>
            <a:r>
              <a:rPr lang="en-US" altLang="zh-TW" dirty="0" smtClean="0">
                <a:solidFill>
                  <a:srgbClr val="FF0000"/>
                </a:solidFill>
              </a:rPr>
              <a:t>)</a:t>
            </a:r>
            <a:endParaRPr lang="zh-TW" altLang="en-US" dirty="0">
              <a:solidFill>
                <a:srgbClr val="FF0000"/>
              </a:solidFill>
            </a:endParaRPr>
          </a:p>
        </p:txBody>
      </p:sp>
      <p:sp>
        <p:nvSpPr>
          <p:cNvPr id="30723" name="內容版面配置區 2"/>
          <p:cNvSpPr>
            <a:spLocks noGrp="1"/>
          </p:cNvSpPr>
          <p:nvPr>
            <p:ph idx="1"/>
          </p:nvPr>
        </p:nvSpPr>
        <p:spPr>
          <a:xfrm>
            <a:off x="539552" y="1412776"/>
            <a:ext cx="7786688" cy="4873625"/>
          </a:xfrm>
        </p:spPr>
        <p:txBody>
          <a:bodyPr>
            <a:norm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幼兒園或學校應於當天將資格審查結果</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含紀錄</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，以書面通知本府備查，將達成遷調紀錄分送所屬參加遷調幼兒園或學校，其</a:t>
            </a:r>
            <a:r>
              <a:rPr lang="zh-TW" altLang="zh-TW" sz="2800" dirty="0" smtClean="0">
                <a:solidFill>
                  <a:srgbClr val="FF0000"/>
                </a:solidFill>
                <a:latin typeface="微軟正黑體" pitchFamily="34" charset="-120"/>
                <a:ea typeface="微軟正黑體" pitchFamily="34" charset="-120"/>
              </a:rPr>
              <a:t>生效日期皆為當年度八月一日</a:t>
            </a:r>
            <a:r>
              <a:rPr lang="zh-TW" altLang="zh-TW" sz="2800" dirty="0" smtClean="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第十二點：遷調失其效力</a:t>
            </a:r>
            <a:endParaRPr lang="zh-TW" altLang="en-US" dirty="0"/>
          </a:p>
        </p:txBody>
      </p:sp>
      <p:sp>
        <p:nvSpPr>
          <p:cNvPr id="32771"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問題與討論</a:t>
            </a:r>
            <a:endParaRPr lang="zh-TW" altLang="en-US" dirty="0"/>
          </a:p>
        </p:txBody>
      </p:sp>
      <p:sp>
        <p:nvSpPr>
          <p:cNvPr id="33795"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承辦人：劉士豪</a:t>
            </a:r>
            <a:endParaRPr lang="en-US" altLang="zh-TW" sz="2800" dirty="0" smtClean="0">
              <a:latin typeface="微軟正黑體" pitchFamily="34" charset="-120"/>
              <a:ea typeface="微軟正黑體" pitchFamily="34" charset="-120"/>
            </a:endParaRPr>
          </a:p>
          <a:p>
            <a:pPr eaLnBrk="1" hangingPunct="1"/>
            <a:r>
              <a:rPr lang="zh-TW" altLang="en-US" sz="2800" dirty="0" smtClean="0">
                <a:latin typeface="微軟正黑體" pitchFamily="34" charset="-120"/>
                <a:ea typeface="微軟正黑體" pitchFamily="34" charset="-120"/>
              </a:rPr>
              <a:t>電話：</a:t>
            </a:r>
            <a:r>
              <a:rPr lang="en-US" altLang="zh-TW" sz="2800" dirty="0" smtClean="0">
                <a:latin typeface="微軟正黑體" pitchFamily="34" charset="-120"/>
                <a:ea typeface="微軟正黑體" pitchFamily="34" charset="-120"/>
              </a:rPr>
              <a:t>8462860</a:t>
            </a:r>
            <a:r>
              <a:rPr lang="zh-TW" altLang="en-US" sz="2800" dirty="0" smtClean="0">
                <a:latin typeface="微軟正黑體" pitchFamily="34" charset="-120"/>
                <a:ea typeface="微軟正黑體" pitchFamily="34" charset="-120"/>
              </a:rPr>
              <a:t>分機</a:t>
            </a:r>
            <a:r>
              <a:rPr lang="en-US" altLang="zh-TW" sz="2800" dirty="0" smtClean="0">
                <a:latin typeface="微軟正黑體" pitchFamily="34" charset="-120"/>
                <a:ea typeface="微軟正黑體" pitchFamily="34" charset="-120"/>
              </a:rPr>
              <a:t>259</a:t>
            </a:r>
            <a:endParaRPr lang="zh-TW" altLang="en-US" sz="2800" dirty="0" smtClean="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771800" y="242088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a:bodyPr>
          <a:lstStyle/>
          <a:p>
            <a:pPr algn="ctr" eaLnBrk="1" fontAlgn="auto" hangingPunct="1">
              <a:spcAft>
                <a:spcPts val="0"/>
              </a:spcAft>
              <a:defRPr/>
            </a:pPr>
            <a:r>
              <a:rPr lang="zh-TW" altLang="en-US" dirty="0" smtClean="0"/>
              <a:t>第三點、第四點： </a:t>
            </a:r>
            <a:r>
              <a:rPr lang="en-US" altLang="zh-TW" dirty="0" smtClean="0"/>
              <a:t>8</a:t>
            </a:r>
            <a:r>
              <a:rPr lang="zh-TW" altLang="en-US" dirty="0" smtClean="0"/>
              <a:t>月</a:t>
            </a:r>
            <a:r>
              <a:rPr lang="en-US" altLang="zh-TW" dirty="0" smtClean="0"/>
              <a:t>1</a:t>
            </a:r>
            <a:r>
              <a:rPr lang="zh-TW" altLang="en-US" dirty="0" smtClean="0"/>
              <a:t>日前進行相關遷調作業</a:t>
            </a:r>
            <a:endParaRPr lang="zh-TW" altLang="en-US" dirty="0"/>
          </a:p>
        </p:txBody>
      </p:sp>
      <p:sp>
        <p:nvSpPr>
          <p:cNvPr id="13315" name="內容版面配置區 2"/>
          <p:cNvSpPr>
            <a:spLocks noGrp="1"/>
          </p:cNvSpPr>
          <p:nvPr>
            <p:ph idx="1"/>
          </p:nvPr>
        </p:nvSpPr>
        <p:spPr>
          <a:xfrm>
            <a:off x="683568" y="1217303"/>
            <a:ext cx="7520940" cy="3579849"/>
          </a:xfrm>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為辦理</a:t>
            </a:r>
            <a:r>
              <a:rPr lang="zh-TW" altLang="en-US" sz="2800" dirty="0" smtClean="0">
                <a:latin typeface="微軟正黑體" pitchFamily="34" charset="-120"/>
                <a:ea typeface="微軟正黑體" pitchFamily="34" charset="-120"/>
              </a:rPr>
              <a:t>現職</a:t>
            </a:r>
            <a:r>
              <a:rPr lang="zh-TW" altLang="zh-TW" sz="2800" dirty="0" smtClean="0">
                <a:latin typeface="微軟正黑體" pitchFamily="34" charset="-120"/>
                <a:ea typeface="微軟正黑體" pitchFamily="34" charset="-120"/>
              </a:rPr>
              <a:t>教保員、助理教保員申請遷調他園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服務作業，每年由本府組成委員會，於學年結束前辦理相關作業事項。</a:t>
            </a:r>
            <a:endParaRPr lang="en-US" altLang="zh-TW" sz="2800" dirty="0" smtClean="0">
              <a:latin typeface="微軟正黑體" pitchFamily="34" charset="-120"/>
              <a:ea typeface="微軟正黑體" pitchFamily="34" charset="-120"/>
            </a:endParaRPr>
          </a:p>
          <a:p>
            <a:r>
              <a:rPr lang="zh-TW" altLang="en-US" sz="2800" dirty="0" smtClean="0">
                <a:latin typeface="+mj-ea"/>
                <a:ea typeface="+mj-ea"/>
              </a:rPr>
              <a:t>     </a:t>
            </a:r>
            <a:r>
              <a:rPr lang="zh-TW" altLang="zh-TW" sz="2800" dirty="0" smtClean="0">
                <a:latin typeface="+mj-ea"/>
                <a:ea typeface="+mj-ea"/>
              </a:rPr>
              <a:t>為辦理現職教保員、助理教保員及超額教保員申請遷調他園</a:t>
            </a:r>
            <a:r>
              <a:rPr lang="en-US" altLang="zh-TW" sz="2800" dirty="0" smtClean="0">
                <a:latin typeface="+mj-ea"/>
                <a:ea typeface="+mj-ea"/>
              </a:rPr>
              <a:t>(</a:t>
            </a:r>
            <a:r>
              <a:rPr lang="zh-TW" altLang="zh-TW" sz="2800" dirty="0" smtClean="0">
                <a:latin typeface="+mj-ea"/>
                <a:ea typeface="+mj-ea"/>
              </a:rPr>
              <a:t>校</a:t>
            </a:r>
            <a:r>
              <a:rPr lang="en-US" altLang="zh-TW" sz="2800" dirty="0" smtClean="0">
                <a:latin typeface="+mj-ea"/>
                <a:ea typeface="+mj-ea"/>
              </a:rPr>
              <a:t>)</a:t>
            </a:r>
            <a:r>
              <a:rPr lang="zh-TW" altLang="zh-TW" sz="2800" dirty="0" smtClean="0">
                <a:latin typeface="+mj-ea"/>
                <a:ea typeface="+mj-ea"/>
              </a:rPr>
              <a:t>服務作業，每年由本府組成委員會，於學年結束前辦理相關作業事項。</a:t>
            </a:r>
            <a:endParaRPr lang="en-US" altLang="zh-TW" sz="2800" dirty="0" smtClean="0">
              <a:latin typeface="+mj-ea"/>
              <a:ea typeface="+mj-ea"/>
            </a:endParaRPr>
          </a:p>
          <a:p>
            <a:r>
              <a:rPr lang="zh-TW" altLang="en-US" sz="2800" dirty="0" smtClean="0">
                <a:solidFill>
                  <a:srgbClr val="FFCCCC"/>
                </a:solidFill>
                <a:latin typeface="微軟正黑體" pitchFamily="34" charset="-120"/>
                <a:ea typeface="微軟正黑體" pitchFamily="34" charset="-120"/>
              </a:rPr>
              <a:t>     </a:t>
            </a:r>
            <a:r>
              <a:rPr lang="en-US" altLang="zh-TW" sz="2800" dirty="0" smtClean="0">
                <a:solidFill>
                  <a:srgbClr val="FF0000"/>
                </a:solidFill>
                <a:latin typeface="微軟正黑體" pitchFamily="34" charset="-120"/>
                <a:ea typeface="微軟正黑體" pitchFamily="34" charset="-120"/>
              </a:rPr>
              <a:t>8</a:t>
            </a:r>
            <a:r>
              <a:rPr lang="zh-TW" altLang="en-US" sz="2800" dirty="0" smtClean="0">
                <a:solidFill>
                  <a:srgbClr val="FF0000"/>
                </a:solidFill>
                <a:latin typeface="微軟正黑體" pitchFamily="34" charset="-120"/>
                <a:ea typeface="微軟正黑體" pitchFamily="34" charset="-120"/>
              </a:rPr>
              <a:t>月</a:t>
            </a:r>
            <a:r>
              <a:rPr lang="en-US" altLang="zh-TW" sz="2800" dirty="0" smtClean="0">
                <a:solidFill>
                  <a:srgbClr val="FF0000"/>
                </a:solidFill>
                <a:latin typeface="微軟正黑體" pitchFamily="34" charset="-120"/>
                <a:ea typeface="微軟正黑體" pitchFamily="34" charset="-120"/>
              </a:rPr>
              <a:t>1</a:t>
            </a:r>
            <a:r>
              <a:rPr lang="zh-TW" altLang="en-US" sz="2800" dirty="0" smtClean="0">
                <a:solidFill>
                  <a:srgbClr val="FF0000"/>
                </a:solidFill>
                <a:latin typeface="微軟正黑體" pitchFamily="34" charset="-120"/>
                <a:ea typeface="微軟正黑體" pitchFamily="34" charset="-120"/>
              </a:rPr>
              <a:t>日契約開始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smtClean="0"/>
              <a:t>第五點： 參加縣內遷調資格</a:t>
            </a:r>
            <a:endParaRPr lang="zh-TW" altLang="en-US" dirty="0"/>
          </a:p>
        </p:txBody>
      </p:sp>
      <p:sp>
        <p:nvSpPr>
          <p:cNvPr id="14339" name="內容版面配置區 2"/>
          <p:cNvSpPr>
            <a:spLocks noGrp="1"/>
          </p:cNvSpPr>
          <p:nvPr>
            <p:ph idx="1"/>
          </p:nvPr>
        </p:nvSpPr>
        <p:spPr>
          <a:xfrm>
            <a:off x="827584" y="980728"/>
            <a:ext cx="8075240" cy="5616624"/>
          </a:xfrm>
        </p:spPr>
        <p:txBody>
          <a:bodyPr>
            <a:normAutofit/>
          </a:bodyPr>
          <a:lstStyle/>
          <a:p>
            <a:pPr eaLnBrk="1" hangingPunct="1"/>
            <a:r>
              <a:rPr lang="zh-TW" altLang="en-US" sz="1800" dirty="0" smtClean="0">
                <a:latin typeface="微軟正黑體" pitchFamily="34" charset="-120"/>
                <a:ea typeface="微軟正黑體" pitchFamily="34" charset="-120"/>
              </a:rPr>
              <a:t>現職</a:t>
            </a:r>
            <a:r>
              <a:rPr lang="zh-TW" altLang="zh-TW" sz="1800" dirty="0" smtClean="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en-US" altLang="zh-TW" sz="1800" dirty="0" smtClean="0">
                <a:latin typeface="+mj-ea"/>
                <a:ea typeface="+mj-ea"/>
              </a:rPr>
              <a:t>(</a:t>
            </a:r>
            <a:r>
              <a:rPr lang="zh-TW" altLang="en-US" sz="1800" dirty="0" smtClean="0">
                <a:latin typeface="+mj-ea"/>
                <a:ea typeface="+mj-ea"/>
              </a:rPr>
              <a:t>一</a:t>
            </a:r>
            <a:r>
              <a:rPr lang="en-US" altLang="zh-TW" sz="1800" dirty="0" smtClean="0">
                <a:latin typeface="+mj-ea"/>
                <a:ea typeface="+mj-ea"/>
              </a:rPr>
              <a:t>)</a:t>
            </a:r>
            <a:r>
              <a:rPr lang="zh-TW" altLang="zh-TW" sz="1800" dirty="0" smtClean="0">
                <a:latin typeface="+mj-ea"/>
                <a:ea typeface="+mj-ea"/>
              </a:rPr>
              <a:t>經由</a:t>
            </a:r>
            <a:r>
              <a:rPr lang="zh-TW" altLang="zh-TW" sz="1800" b="1" dirty="0" smtClean="0">
                <a:latin typeface="+mj-ea"/>
                <a:ea typeface="+mj-ea"/>
              </a:rPr>
              <a:t>本府辦理教保員及助理教保員公開甄選</a:t>
            </a:r>
            <a:endParaRPr lang="en-US" altLang="zh-TW" sz="1800" b="1" dirty="0" smtClean="0">
              <a:latin typeface="+mj-ea"/>
              <a:ea typeface="+mj-ea"/>
            </a:endParaRPr>
          </a:p>
          <a:p>
            <a:pPr eaLnBrk="1" hangingPunct="1">
              <a:buFont typeface="Wingdings" pitchFamily="2" charset="2"/>
              <a:buNone/>
            </a:pPr>
            <a:r>
              <a:rPr lang="zh-TW" altLang="en-US" sz="1800" b="1" dirty="0" smtClean="0">
                <a:latin typeface="+mj-ea"/>
                <a:ea typeface="+mj-ea"/>
              </a:rPr>
              <a:t>              </a:t>
            </a:r>
            <a:r>
              <a:rPr lang="zh-TW" altLang="zh-TW" sz="1800" b="1" dirty="0" smtClean="0">
                <a:latin typeface="+mj-ea"/>
                <a:ea typeface="+mj-ea"/>
              </a:rPr>
              <a:t>分發者。</a:t>
            </a:r>
          </a:p>
          <a:p>
            <a:pPr>
              <a:lnSpc>
                <a:spcPct val="120000"/>
              </a:lnSpc>
              <a:buNone/>
            </a:pPr>
            <a:r>
              <a:rPr lang="zh-TW" altLang="en-US" sz="1800" dirty="0" smtClean="0">
                <a:latin typeface="+mj-ea"/>
                <a:ea typeface="+mj-ea"/>
              </a:rPr>
              <a:t>       </a:t>
            </a:r>
            <a:r>
              <a:rPr lang="en-US" altLang="zh-TW" sz="1800" dirty="0" smtClean="0">
                <a:latin typeface="+mj-ea"/>
                <a:ea typeface="+mj-ea"/>
              </a:rPr>
              <a:t>(</a:t>
            </a:r>
            <a:r>
              <a:rPr lang="zh-TW" altLang="en-US" sz="1800" dirty="0" smtClean="0">
                <a:latin typeface="+mj-ea"/>
                <a:ea typeface="+mj-ea"/>
              </a:rPr>
              <a:t>二</a:t>
            </a:r>
            <a:r>
              <a:rPr lang="en-US" altLang="zh-TW" sz="1800" dirty="0" smtClean="0">
                <a:latin typeface="+mj-ea"/>
                <a:ea typeface="+mj-ea"/>
              </a:rPr>
              <a:t>)</a:t>
            </a:r>
            <a:r>
              <a:rPr lang="zh-TW" altLang="zh-TW" sz="1800" dirty="0" smtClean="0">
                <a:latin typeface="+mj-ea"/>
                <a:ea typeface="+mj-ea"/>
              </a:rPr>
              <a:t>在現職幼兒園或附幼</a:t>
            </a:r>
            <a:r>
              <a:rPr lang="zh-TW" altLang="zh-TW" sz="1800" b="1" dirty="0" smtClean="0">
                <a:latin typeface="+mj-ea"/>
                <a:ea typeface="+mj-ea"/>
              </a:rPr>
              <a:t>實際服務累積達六學期以上</a:t>
            </a:r>
            <a:endParaRPr lang="en-US" altLang="zh-TW" sz="1800" b="1" dirty="0" smtClean="0">
              <a:latin typeface="+mj-ea"/>
              <a:ea typeface="+mj-ea"/>
            </a:endParaRPr>
          </a:p>
          <a:p>
            <a:pPr>
              <a:lnSpc>
                <a:spcPct val="120000"/>
              </a:lnSpc>
              <a:buNone/>
            </a:pPr>
            <a:r>
              <a:rPr lang="en-US" altLang="zh-TW" sz="1800" dirty="0" smtClean="0">
                <a:latin typeface="+mj-ea"/>
                <a:ea typeface="+mj-ea"/>
              </a:rPr>
              <a:t>              </a:t>
            </a:r>
            <a:r>
              <a:rPr lang="zh-TW" altLang="en-US" sz="1800" dirty="0" smtClean="0">
                <a:latin typeface="+mj-ea"/>
                <a:ea typeface="+mj-ea"/>
              </a:rPr>
              <a:t>，惟</a:t>
            </a:r>
            <a:r>
              <a:rPr lang="zh-TW" altLang="zh-TW" sz="1800" dirty="0" smtClean="0">
                <a:latin typeface="+mj-ea"/>
                <a:ea typeface="+mj-ea"/>
              </a:rPr>
              <a:t>超額教保員</a:t>
            </a:r>
            <a:r>
              <a:rPr lang="zh-TW" altLang="en-US" sz="1800" dirty="0" smtClean="0">
                <a:latin typeface="+mj-ea"/>
                <a:ea typeface="+mj-ea"/>
              </a:rPr>
              <a:t>不在此限。</a:t>
            </a:r>
            <a:endParaRPr lang="en-US" altLang="zh-TW" sz="1800" dirty="0" smtClean="0">
              <a:latin typeface="+mj-ea"/>
              <a:ea typeface="+mj-ea"/>
            </a:endParaRPr>
          </a:p>
          <a:p>
            <a:pPr>
              <a:lnSpc>
                <a:spcPct val="120000"/>
              </a:lnSpc>
              <a:buNone/>
            </a:pPr>
            <a:r>
              <a:rPr lang="en-US" altLang="zh-TW" sz="1800" dirty="0" smtClean="0">
                <a:latin typeface="+mj-ea"/>
                <a:ea typeface="+mj-ea"/>
              </a:rPr>
              <a:t>       (</a:t>
            </a:r>
            <a:r>
              <a:rPr lang="zh-TW" altLang="en-US" sz="1800" dirty="0" smtClean="0">
                <a:latin typeface="+mj-ea"/>
                <a:ea typeface="+mj-ea"/>
              </a:rPr>
              <a:t>三</a:t>
            </a:r>
            <a:r>
              <a:rPr lang="en-US" altLang="zh-TW" sz="1800" dirty="0" smtClean="0">
                <a:latin typeface="+mj-ea"/>
                <a:ea typeface="+mj-ea"/>
              </a:rPr>
              <a:t>)</a:t>
            </a:r>
            <a:r>
              <a:rPr lang="zh-TW" altLang="zh-TW" sz="1800" dirty="0" smtClean="0">
                <a:latin typeface="+mj-ea"/>
                <a:ea typeface="+mj-ea"/>
              </a:rPr>
              <a:t>十年內未曾於達成遷調後以任何理由未至遷調</a:t>
            </a:r>
            <a:endParaRPr lang="en-US" altLang="zh-TW" sz="1800" dirty="0" smtClean="0">
              <a:latin typeface="+mj-ea"/>
              <a:ea typeface="+mj-ea"/>
            </a:endParaRPr>
          </a:p>
          <a:p>
            <a:pPr>
              <a:lnSpc>
                <a:spcPct val="120000"/>
              </a:lnSpc>
              <a:buNone/>
            </a:pPr>
            <a:r>
              <a:rPr lang="zh-TW" altLang="en-US" sz="1800" dirty="0" smtClean="0">
                <a:latin typeface="+mj-ea"/>
                <a:ea typeface="+mj-ea"/>
              </a:rPr>
              <a:t>              </a:t>
            </a:r>
            <a:r>
              <a:rPr lang="zh-TW" altLang="zh-TW" sz="1800" dirty="0" smtClean="0">
                <a:latin typeface="+mj-ea"/>
                <a:ea typeface="+mj-ea"/>
              </a:rPr>
              <a:t>幼兒園或學校報到或到職，但因他人有第</a:t>
            </a:r>
            <a:r>
              <a:rPr lang="en-US" altLang="zh-TW" sz="1800" dirty="0" smtClean="0">
                <a:latin typeface="+mj-ea"/>
                <a:ea typeface="+mj-ea"/>
              </a:rPr>
              <a:t>12</a:t>
            </a:r>
            <a:r>
              <a:rPr lang="zh-TW" altLang="en-US" sz="1800" dirty="0">
                <a:latin typeface="+mj-ea"/>
                <a:ea typeface="+mj-ea"/>
              </a:rPr>
              <a:t>點</a:t>
            </a:r>
            <a:endParaRPr lang="en-US" altLang="zh-TW" sz="1800" dirty="0" smtClean="0">
              <a:latin typeface="+mj-ea"/>
              <a:ea typeface="+mj-ea"/>
            </a:endParaRPr>
          </a:p>
          <a:p>
            <a:pPr>
              <a:lnSpc>
                <a:spcPct val="120000"/>
              </a:lnSpc>
              <a:buNone/>
            </a:pPr>
            <a:r>
              <a:rPr lang="zh-TW" altLang="en-US" sz="1800" dirty="0" smtClean="0">
                <a:latin typeface="+mj-ea"/>
                <a:ea typeface="+mj-ea"/>
              </a:rPr>
              <a:t>              </a:t>
            </a:r>
            <a:r>
              <a:rPr lang="zh-TW" altLang="zh-TW" sz="1800" dirty="0" smtClean="0">
                <a:latin typeface="+mj-ea"/>
                <a:ea typeface="+mj-ea"/>
              </a:rPr>
              <a:t>情事致其遷調失效者不在此限。</a:t>
            </a: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en-US" altLang="zh-TW" sz="1800" dirty="0" smtClean="0">
                <a:latin typeface="微軟正黑體" pitchFamily="34" charset="-120"/>
                <a:ea typeface="微軟正黑體" pitchFamily="34" charset="-120"/>
              </a:rPr>
              <a:t>(</a:t>
            </a:r>
            <a:r>
              <a:rPr lang="zh-TW" altLang="en-US" sz="1800" dirty="0" smtClean="0">
                <a:latin typeface="微軟正黑體" pitchFamily="34" charset="-120"/>
                <a:ea typeface="微軟正黑體" pitchFamily="34" charset="-120"/>
              </a:rPr>
              <a:t>四</a:t>
            </a:r>
            <a:r>
              <a:rPr lang="en-US" altLang="zh-TW" sz="1800" dirty="0" smtClean="0">
                <a:latin typeface="微軟正黑體" pitchFamily="34" charset="-120"/>
                <a:ea typeface="微軟正黑體" pitchFamily="34" charset="-120"/>
              </a:rPr>
              <a:t>)</a:t>
            </a:r>
            <a:r>
              <a:rPr lang="zh-TW" altLang="zh-TW" sz="1800" b="1" dirty="0" smtClean="0">
                <a:latin typeface="微軟正黑體" pitchFamily="34" charset="-120"/>
                <a:ea typeface="微軟正黑體" pitchFamily="34" charset="-120"/>
              </a:rPr>
              <a:t>留職停薪者</a:t>
            </a:r>
            <a:r>
              <a:rPr lang="zh-TW" altLang="zh-TW" sz="1800" dirty="0" smtClean="0">
                <a:latin typeface="微軟正黑體" pitchFamily="34" charset="-120"/>
                <a:ea typeface="微軟正黑體" pitchFamily="34" charset="-120"/>
              </a:rPr>
              <a:t>，經幼兒園或學校核准於當學年度</a:t>
            </a:r>
            <a:endParaRPr lang="en-US" altLang="zh-TW" sz="1800" dirty="0" smtClean="0">
              <a:latin typeface="微軟正黑體" pitchFamily="34" charset="-120"/>
              <a:ea typeface="微軟正黑體" pitchFamily="34" charset="-120"/>
            </a:endParaRP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zh-TW" altLang="zh-TW" sz="1800" dirty="0" smtClean="0">
                <a:latin typeface="微軟正黑體" pitchFamily="34" charset="-120"/>
                <a:ea typeface="微軟正黑體" pitchFamily="34" charset="-120"/>
              </a:rPr>
              <a:t>遷調生效日</a:t>
            </a:r>
            <a:r>
              <a:rPr lang="en-US" altLang="zh-TW" sz="1800" dirty="0" smtClean="0">
                <a:latin typeface="微軟正黑體" pitchFamily="34" charset="-120"/>
                <a:ea typeface="微軟正黑體" pitchFamily="34" charset="-120"/>
              </a:rPr>
              <a:t>(</a:t>
            </a:r>
            <a:r>
              <a:rPr lang="zh-TW" altLang="zh-TW" sz="1800" dirty="0" smtClean="0">
                <a:latin typeface="微軟正黑體" pitchFamily="34" charset="-120"/>
                <a:ea typeface="微軟正黑體" pitchFamily="34" charset="-120"/>
              </a:rPr>
              <a:t>八月一日</a:t>
            </a:r>
            <a:r>
              <a:rPr lang="en-US" altLang="zh-TW" sz="1800" dirty="0" smtClean="0">
                <a:latin typeface="微軟正黑體" pitchFamily="34" charset="-120"/>
                <a:ea typeface="微軟正黑體" pitchFamily="34" charset="-120"/>
              </a:rPr>
              <a:t>)</a:t>
            </a:r>
            <a:r>
              <a:rPr lang="zh-TW" altLang="zh-TW" sz="1800" dirty="0" smtClean="0">
                <a:latin typeface="微軟正黑體" pitchFamily="34" charset="-120"/>
                <a:ea typeface="微軟正黑體" pitchFamily="34" charset="-120"/>
              </a:rPr>
              <a:t>前</a:t>
            </a:r>
            <a:r>
              <a:rPr lang="zh-TW" altLang="zh-TW" sz="1800" b="1" dirty="0" smtClean="0">
                <a:latin typeface="微軟正黑體" pitchFamily="34" charset="-120"/>
                <a:ea typeface="微軟正黑體" pitchFamily="34" charset="-120"/>
              </a:rPr>
              <a:t>回職復薪</a:t>
            </a:r>
            <a:r>
              <a:rPr lang="zh-TW" altLang="zh-TW" sz="1800" dirty="0" smtClean="0">
                <a:latin typeface="微軟正黑體" pitchFamily="34" charset="-120"/>
                <a:ea typeface="微軟正黑體" pitchFamily="34" charset="-120"/>
              </a:rPr>
              <a:t>。</a:t>
            </a:r>
          </a:p>
          <a:p>
            <a:pPr>
              <a:buNone/>
            </a:pPr>
            <a:r>
              <a:rPr lang="zh-TW" altLang="en-US" sz="1800" dirty="0" smtClean="0">
                <a:latin typeface="微軟正黑體" pitchFamily="34" charset="-120"/>
                <a:ea typeface="微軟正黑體" pitchFamily="34" charset="-120"/>
              </a:rPr>
              <a:t>       </a:t>
            </a:r>
            <a:r>
              <a:rPr lang="en-US" altLang="zh-TW" sz="1800" dirty="0" smtClean="0">
                <a:latin typeface="微軟正黑體" pitchFamily="34" charset="-120"/>
                <a:ea typeface="微軟正黑體" pitchFamily="34" charset="-120"/>
              </a:rPr>
              <a:t>(</a:t>
            </a:r>
            <a:r>
              <a:rPr lang="zh-TW" altLang="en-US" sz="1800" dirty="0" smtClean="0">
                <a:latin typeface="微軟正黑體" pitchFamily="34" charset="-120"/>
                <a:ea typeface="微軟正黑體" pitchFamily="34" charset="-120"/>
              </a:rPr>
              <a:t>五</a:t>
            </a:r>
            <a:r>
              <a:rPr lang="en-US" altLang="zh-TW" sz="1800" dirty="0" smtClean="0">
                <a:latin typeface="微軟正黑體" pitchFamily="34" charset="-120"/>
                <a:ea typeface="微軟正黑體" pitchFamily="34" charset="-120"/>
              </a:rPr>
              <a:t>)</a:t>
            </a:r>
            <a:r>
              <a:rPr lang="zh-TW" altLang="zh-TW" sz="1800" b="1" dirty="0" smtClean="0">
                <a:latin typeface="微軟正黑體" pitchFamily="34" charset="-120"/>
                <a:ea typeface="微軟正黑體" pitchFamily="34" charset="-120"/>
              </a:rPr>
              <a:t>無</a:t>
            </a:r>
            <a:r>
              <a:rPr lang="zh-TW" altLang="zh-TW" sz="1800" dirty="0" smtClean="0">
                <a:latin typeface="+mj-ea"/>
                <a:ea typeface="+mj-ea"/>
              </a:rPr>
              <a:t>教保人員服務條例</a:t>
            </a:r>
            <a:r>
              <a:rPr lang="en-US" altLang="zh-TW" sz="1800" dirty="0" smtClean="0">
                <a:latin typeface="+mj-ea"/>
                <a:ea typeface="+mj-ea"/>
              </a:rPr>
              <a:t>(</a:t>
            </a:r>
            <a:r>
              <a:rPr lang="zh-TW" altLang="zh-TW" sz="1800" dirty="0" smtClean="0">
                <a:latin typeface="+mj-ea"/>
                <a:ea typeface="+mj-ea"/>
              </a:rPr>
              <a:t>以下簡稱本條例</a:t>
            </a:r>
            <a:r>
              <a:rPr lang="en-US" altLang="zh-TW" sz="1800" dirty="0" smtClean="0">
                <a:latin typeface="+mj-ea"/>
                <a:ea typeface="+mj-ea"/>
              </a:rPr>
              <a:t>)</a:t>
            </a:r>
            <a:r>
              <a:rPr lang="zh-TW" altLang="zh-TW" sz="1800" dirty="0" smtClean="0">
                <a:latin typeface="+mj-ea"/>
                <a:ea typeface="+mj-ea"/>
              </a:rPr>
              <a:t>第十二條第一項</a:t>
            </a:r>
            <a:endParaRPr lang="en-US" altLang="zh-TW" sz="1800" dirty="0" smtClean="0">
              <a:latin typeface="+mj-ea"/>
              <a:ea typeface="+mj-ea"/>
            </a:endParaRPr>
          </a:p>
          <a:p>
            <a:pPr>
              <a:buNone/>
            </a:pPr>
            <a:r>
              <a:rPr lang="en-US" altLang="zh-TW" sz="1800" dirty="0" smtClean="0">
                <a:latin typeface="+mj-ea"/>
                <a:ea typeface="+mj-ea"/>
              </a:rPr>
              <a:t>              </a:t>
            </a:r>
            <a:r>
              <a:rPr lang="zh-TW" altLang="zh-TW" sz="1800" dirty="0" smtClean="0">
                <a:latin typeface="+mj-ea"/>
                <a:ea typeface="+mj-ea"/>
              </a:rPr>
              <a:t>各款情形之一。</a:t>
            </a:r>
            <a:endParaRPr lang="en-US" altLang="zh-TW" sz="1800" u="sng" dirty="0" smtClean="0"/>
          </a:p>
          <a:p>
            <a:pPr>
              <a:buNone/>
            </a:pPr>
            <a:r>
              <a:rPr lang="zh-TW" altLang="en-US" sz="1800" dirty="0" smtClean="0">
                <a:latin typeface="微軟正黑體" pitchFamily="34" charset="-120"/>
                <a:ea typeface="微軟正黑體" pitchFamily="34" charset="-120"/>
              </a:rPr>
              <a:t>    </a:t>
            </a:r>
            <a:r>
              <a:rPr lang="zh-TW" altLang="zh-TW" sz="1800" dirty="0" smtClean="0">
                <a:latin typeface="微軟正黑體" pitchFamily="34" charset="-120"/>
                <a:ea typeface="微軟正黑體" pitchFamily="34" charset="-120"/>
              </a:rPr>
              <a:t>前項第二款實際服務之認定</a:t>
            </a:r>
            <a:r>
              <a:rPr lang="zh-TW" altLang="zh-TW" sz="1800" dirty="0" smtClean="0">
                <a:solidFill>
                  <a:schemeClr val="bg1"/>
                </a:solidFill>
                <a:latin typeface="微軟正黑體" pitchFamily="34" charset="-120"/>
                <a:ea typeface="微軟正黑體" pitchFamily="34" charset="-120"/>
              </a:rPr>
              <a:t>不含借調人員、代理教保服務人員、留職停薪年資。</a:t>
            </a:r>
            <a:endParaRPr lang="zh-TW" altLang="en-US" sz="1800" dirty="0" smtClean="0">
              <a:solidFill>
                <a:schemeClr val="bg1"/>
              </a:solidFill>
              <a:latin typeface="微軟正黑體" pitchFamily="34" charset="-120"/>
              <a:ea typeface="微軟正黑體" pitchFamily="34" charset="-120"/>
            </a:endParaRPr>
          </a:p>
        </p:txBody>
      </p:sp>
      <p:sp>
        <p:nvSpPr>
          <p:cNvPr id="4" name="向左箭號 3"/>
          <p:cNvSpPr/>
          <p:nvPr/>
        </p:nvSpPr>
        <p:spPr>
          <a:xfrm>
            <a:off x="6732240" y="2852936"/>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latin typeface="+mj-ea"/>
                <a:ea typeface="+mj-ea"/>
              </a:rPr>
              <a:t>反悔</a:t>
            </a:r>
            <a:r>
              <a:rPr lang="en-US" altLang="zh-TW" b="1" dirty="0" smtClean="0">
                <a:latin typeface="+mj-ea"/>
                <a:ea typeface="+mj-ea"/>
              </a:rPr>
              <a:t>10</a:t>
            </a:r>
            <a:r>
              <a:rPr lang="zh-TW" altLang="en-US" b="1" dirty="0" smtClean="0">
                <a:latin typeface="+mj-ea"/>
                <a:ea typeface="+mj-ea"/>
              </a:rPr>
              <a:t>年</a:t>
            </a:r>
            <a:endParaRPr lang="en-US" altLang="zh-TW" b="1" dirty="0" smtClean="0">
              <a:latin typeface="+mj-ea"/>
              <a:ea typeface="+mj-ea"/>
            </a:endParaRPr>
          </a:p>
          <a:p>
            <a:pPr algn="ctr"/>
            <a:r>
              <a:rPr lang="zh-TW" altLang="en-US" b="1" dirty="0" smtClean="0">
                <a:latin typeface="+mj-ea"/>
                <a:ea typeface="+mj-ea"/>
              </a:rPr>
              <a:t>不得遷調</a:t>
            </a:r>
            <a:endParaRPr lang="zh-TW" altLang="en-US" b="1" dirty="0">
              <a:latin typeface="+mj-ea"/>
              <a:ea typeface="+mj-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第六點：積分審查</a:t>
            </a:r>
            <a:endParaRPr lang="zh-TW" altLang="en-US" dirty="0"/>
          </a:p>
        </p:txBody>
      </p:sp>
      <p:sp>
        <p:nvSpPr>
          <p:cNvPr id="15363"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   現職</a:t>
            </a:r>
            <a:r>
              <a:rPr lang="zh-TW" altLang="zh-TW" sz="2800" dirty="0" smtClean="0">
                <a:latin typeface="微軟正黑體" pitchFamily="34" charset="-120"/>
                <a:ea typeface="微軟正黑體" pitchFamily="34" charset="-120"/>
              </a:rPr>
              <a:t>教保員、助理教保員申請遷調他園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其積分採計以現職契約幼兒園或附幼服務期間為限，核給</a:t>
            </a:r>
            <a:r>
              <a:rPr lang="zh-TW" altLang="zh-TW" sz="2800" b="1" dirty="0" smtClean="0">
                <a:latin typeface="微軟正黑體" pitchFamily="34" charset="-120"/>
                <a:ea typeface="微軟正黑體" pitchFamily="34" charset="-120"/>
              </a:rPr>
              <a:t>標準</a:t>
            </a:r>
            <a:r>
              <a:rPr lang="zh-TW" altLang="zh-TW" sz="2800" b="1" dirty="0" smtClean="0">
                <a:solidFill>
                  <a:srgbClr val="FF0000"/>
                </a:solidFill>
                <a:latin typeface="微軟正黑體" pitchFamily="34" charset="-120"/>
                <a:ea typeface="微軟正黑體" pitchFamily="34" charset="-120"/>
              </a:rPr>
              <a:t>比照</a:t>
            </a:r>
            <a:r>
              <a:rPr lang="zh-TW" altLang="zh-TW" sz="2800" b="1" dirty="0" smtClean="0">
                <a:latin typeface="微軟正黑體" pitchFamily="34" charset="-120"/>
                <a:ea typeface="微軟正黑體" pitchFamily="34" charset="-120"/>
              </a:rPr>
              <a:t>當年度公立幼兒園契約進用教保員及助理教保員申請</a:t>
            </a:r>
            <a:r>
              <a:rPr lang="zh-TW" altLang="zh-TW" sz="2800" b="1" dirty="0" smtClean="0">
                <a:solidFill>
                  <a:srgbClr val="FF0000"/>
                </a:solidFill>
                <a:latin typeface="微軟正黑體" pitchFamily="34" charset="-120"/>
                <a:ea typeface="微軟正黑體" pitchFamily="34" charset="-120"/>
              </a:rPr>
              <a:t>遷調他縣市</a:t>
            </a:r>
            <a:r>
              <a:rPr lang="zh-TW" altLang="zh-TW" sz="2800" b="1" dirty="0" smtClean="0">
                <a:latin typeface="微軟正黑體" pitchFamily="34" charset="-120"/>
                <a:ea typeface="微軟正黑體" pitchFamily="34" charset="-120"/>
              </a:rPr>
              <a:t>服務作業要點辦理。</a:t>
            </a: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教保員、助理教保員經達成遷調之積分，於下次申請遷調時，不得列入積分計算。</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smtClean="0"/>
              <a:t>第七點：申請方式</a:t>
            </a:r>
            <a:r>
              <a:rPr lang="en-US" altLang="zh-TW" dirty="0" smtClean="0"/>
              <a:t>(</a:t>
            </a:r>
            <a:r>
              <a:rPr lang="zh-TW" altLang="en-US" dirty="0" smtClean="0"/>
              <a:t>正本</a:t>
            </a:r>
            <a:r>
              <a:rPr lang="en-US" altLang="zh-TW" dirty="0" smtClean="0"/>
              <a:t>+</a:t>
            </a:r>
            <a:r>
              <a:rPr lang="zh-TW" altLang="en-US" dirty="0" smtClean="0"/>
              <a:t>影本</a:t>
            </a:r>
            <a:r>
              <a:rPr lang="en-US" altLang="zh-TW" dirty="0" smtClean="0"/>
              <a:t>)</a:t>
            </a:r>
            <a:endParaRPr lang="zh-TW" altLang="en-US" dirty="0"/>
          </a:p>
        </p:txBody>
      </p:sp>
      <p:sp>
        <p:nvSpPr>
          <p:cNvPr id="15363" name="內容版面配置區 2"/>
          <p:cNvSpPr>
            <a:spLocks noGrp="1"/>
          </p:cNvSpPr>
          <p:nvPr>
            <p:ph idx="1"/>
          </p:nvPr>
        </p:nvSpPr>
        <p:spPr>
          <a:xfrm>
            <a:off x="822960" y="1124744"/>
            <a:ext cx="7520940" cy="5208692"/>
          </a:xfrm>
        </p:spPr>
        <p:txBody>
          <a:bodyPr>
            <a:noAutofit/>
          </a:bodyPr>
          <a:lstStyle/>
          <a:p>
            <a:r>
              <a:rPr lang="zh-TW" altLang="en-US" sz="2000" dirty="0" smtClean="0">
                <a:latin typeface="+mj-ea"/>
                <a:ea typeface="+mj-ea"/>
              </a:rPr>
              <a:t>     </a:t>
            </a:r>
            <a:r>
              <a:rPr lang="zh-TW" altLang="zh-TW" sz="2000" dirty="0" smtClean="0">
                <a:latin typeface="+mj-ea"/>
                <a:ea typeface="+mj-ea"/>
              </a:rPr>
              <a:t>申請遷調他園</a:t>
            </a:r>
            <a:r>
              <a:rPr lang="en-US" altLang="zh-TW" sz="2000" dirty="0" smtClean="0">
                <a:latin typeface="+mj-ea"/>
                <a:ea typeface="+mj-ea"/>
              </a:rPr>
              <a:t>(</a:t>
            </a:r>
            <a:r>
              <a:rPr lang="zh-TW" altLang="zh-TW" sz="2000" dirty="0" smtClean="0">
                <a:latin typeface="+mj-ea"/>
                <a:ea typeface="+mj-ea"/>
              </a:rPr>
              <a:t>校</a:t>
            </a:r>
            <a:r>
              <a:rPr lang="en-US" altLang="zh-TW" sz="2000" dirty="0" smtClean="0">
                <a:latin typeface="+mj-ea"/>
                <a:ea typeface="+mj-ea"/>
              </a:rPr>
              <a:t>)</a:t>
            </a:r>
            <a:r>
              <a:rPr lang="zh-TW" altLang="zh-TW" sz="2000" dirty="0" smtClean="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一</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申請表。</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二</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服務證件</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教保員、助理教保員契約書、年資、考核、獎懲、研習等證明文件</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三</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委託書。</a:t>
            </a:r>
          </a:p>
          <a:p>
            <a:pPr>
              <a:buNone/>
            </a:pPr>
            <a:r>
              <a:rPr lang="zh-TW" altLang="en-US" sz="2000" dirty="0" smtClean="0">
                <a:latin typeface="+mj-ea"/>
                <a:ea typeface="+mj-ea"/>
              </a:rPr>
              <a:t>    </a:t>
            </a:r>
            <a:r>
              <a:rPr lang="zh-TW" altLang="zh-TW" sz="2000" dirty="0" smtClean="0">
                <a:latin typeface="+mj-ea"/>
                <a:ea typeface="+mj-ea"/>
              </a:rPr>
              <a:t>前項第一、二款之證明文件除申請教保員、助理教保員年資計至七月三十一日外，餘一律採計至積分審查前一日。</a:t>
            </a:r>
          </a:p>
          <a:p>
            <a:pPr>
              <a:buNone/>
            </a:pPr>
            <a:r>
              <a:rPr lang="zh-TW" altLang="en-US" sz="2000" dirty="0" smtClean="0">
                <a:latin typeface="+mj-ea"/>
                <a:ea typeface="+mj-ea"/>
              </a:rPr>
              <a:t>    </a:t>
            </a:r>
            <a:r>
              <a:rPr lang="zh-TW" altLang="zh-TW" sz="2000" dirty="0" smtClean="0">
                <a:latin typeface="+mj-ea"/>
                <a:ea typeface="+mj-ea"/>
              </a:rPr>
              <a:t>申請之教保員、助理教保員及服務幼兒園園長、學校校長及鄉</a:t>
            </a:r>
            <a:r>
              <a:rPr lang="en-US" altLang="zh-TW" sz="2000" dirty="0" smtClean="0">
                <a:latin typeface="+mj-ea"/>
                <a:ea typeface="+mj-ea"/>
              </a:rPr>
              <a:t>(</a:t>
            </a:r>
            <a:r>
              <a:rPr lang="zh-TW" altLang="zh-TW" sz="2000" dirty="0" smtClean="0">
                <a:latin typeface="+mj-ea"/>
                <a:ea typeface="+mj-ea"/>
              </a:rPr>
              <a:t>鎮、市</a:t>
            </a:r>
            <a:r>
              <a:rPr lang="en-US" altLang="zh-TW" sz="2000" dirty="0" smtClean="0">
                <a:latin typeface="+mj-ea"/>
                <a:ea typeface="+mj-ea"/>
              </a:rPr>
              <a:t>)</a:t>
            </a:r>
            <a:r>
              <a:rPr lang="zh-TW" altLang="zh-TW" sz="2000" dirty="0" smtClean="0">
                <a:latin typeface="+mj-ea"/>
                <a:ea typeface="+mj-ea"/>
              </a:rPr>
              <a:t>首長應於申請表中無</a:t>
            </a:r>
            <a:r>
              <a:rPr lang="zh-TW" altLang="zh-TW" sz="2000" dirty="0" smtClean="0">
                <a:solidFill>
                  <a:schemeClr val="bg1"/>
                </a:solidFill>
                <a:latin typeface="+mj-ea"/>
                <a:ea typeface="+mj-ea"/>
              </a:rPr>
              <a:t>教保人員服務條例</a:t>
            </a:r>
            <a:r>
              <a:rPr lang="en-US" altLang="zh-TW" sz="2000" dirty="0" smtClean="0">
                <a:solidFill>
                  <a:schemeClr val="bg1"/>
                </a:solidFill>
                <a:latin typeface="+mj-ea"/>
                <a:ea typeface="+mj-ea"/>
              </a:rPr>
              <a:t>(</a:t>
            </a:r>
            <a:r>
              <a:rPr lang="zh-TW" altLang="zh-TW" sz="2000" dirty="0" smtClean="0">
                <a:solidFill>
                  <a:schemeClr val="bg1"/>
                </a:solidFill>
                <a:latin typeface="+mj-ea"/>
                <a:ea typeface="+mj-ea"/>
              </a:rPr>
              <a:t>以下簡稱本條例</a:t>
            </a:r>
            <a:r>
              <a:rPr lang="en-US" altLang="zh-TW" sz="2000" dirty="0" smtClean="0">
                <a:solidFill>
                  <a:schemeClr val="bg1"/>
                </a:solidFill>
                <a:latin typeface="+mj-ea"/>
                <a:ea typeface="+mj-ea"/>
              </a:rPr>
              <a:t>)</a:t>
            </a:r>
            <a:r>
              <a:rPr lang="zh-TW" altLang="zh-TW" sz="2000" dirty="0" smtClean="0">
                <a:solidFill>
                  <a:schemeClr val="bg1"/>
                </a:solidFill>
                <a:latin typeface="+mj-ea"/>
                <a:ea typeface="+mj-ea"/>
              </a:rPr>
              <a:t>第十二條第一項各款情形之一</a:t>
            </a:r>
            <a:r>
              <a:rPr lang="zh-TW" altLang="zh-TW" sz="2000" dirty="0" smtClean="0">
                <a:latin typeface="+mj-ea"/>
                <a:ea typeface="+mj-ea"/>
              </a:rPr>
              <a:t>欄位簽章切結，倘有切結不實之情形，應由原服務幼兒園或學校之主管機關追究責任。</a:t>
            </a:r>
            <a:endParaRPr lang="zh-TW" altLang="en-US" sz="2000" dirty="0" smtClean="0">
              <a:latin typeface="+mj-ea"/>
              <a:ea typeface="+mj-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smtClean="0"/>
              <a:t>第九點：遷調方式</a:t>
            </a:r>
            <a:endParaRPr lang="zh-TW" altLang="en-US" dirty="0"/>
          </a:p>
        </p:txBody>
      </p:sp>
      <p:sp>
        <p:nvSpPr>
          <p:cNvPr id="15363" name="內容版面配置區 2"/>
          <p:cNvSpPr>
            <a:spLocks noGrp="1"/>
          </p:cNvSpPr>
          <p:nvPr>
            <p:ph idx="1"/>
          </p:nvPr>
        </p:nvSpPr>
        <p:spPr/>
        <p:txBody>
          <a:bodyPr>
            <a:normAutofit/>
          </a:bodyPr>
          <a:lstStyle/>
          <a:p>
            <a:r>
              <a:rPr lang="zh-TW" altLang="en-US" sz="2400" dirty="0" smtClean="0">
                <a:latin typeface="+mj-ea"/>
                <a:ea typeface="+mj-ea"/>
              </a:rPr>
              <a:t>     </a:t>
            </a:r>
            <a:r>
              <a:rPr lang="zh-TW" altLang="zh-TW" sz="2400" dirty="0" smtClean="0">
                <a:latin typeface="+mj-ea"/>
                <a:ea typeface="+mj-ea"/>
              </a:rPr>
              <a:t>申請人申請遷調積分、申請遷調幼兒園或附幼均相同時，應依年齡</a:t>
            </a:r>
            <a:r>
              <a:rPr lang="en-US" altLang="zh-TW" sz="2400" dirty="0" smtClean="0">
                <a:latin typeface="+mj-ea"/>
                <a:ea typeface="+mj-ea"/>
              </a:rPr>
              <a:t>(</a:t>
            </a:r>
            <a:r>
              <a:rPr lang="zh-TW" altLang="zh-TW" sz="2400" dirty="0" smtClean="0">
                <a:latin typeface="+mj-ea"/>
                <a:ea typeface="+mj-ea"/>
              </a:rPr>
              <a:t>以出生年月日先後排序</a:t>
            </a:r>
            <a:r>
              <a:rPr lang="en-US" altLang="zh-TW" sz="2400" dirty="0" smtClean="0">
                <a:latin typeface="+mj-ea"/>
                <a:ea typeface="+mj-ea"/>
              </a:rPr>
              <a:t>)</a:t>
            </a:r>
            <a:r>
              <a:rPr lang="zh-TW" altLang="zh-TW" sz="2400" dirty="0" smtClean="0">
                <a:latin typeface="+mj-ea"/>
                <a:ea typeface="+mj-ea"/>
              </a:rPr>
              <a:t>、年資積分、考核積分、獎懲積分、進修研習積分等條件依序辦理，以上情況均相同時，依抽籤決定</a:t>
            </a:r>
            <a:r>
              <a:rPr lang="en-US" altLang="zh-TW" sz="2400" dirty="0" smtClean="0">
                <a:latin typeface="+mj-ea"/>
                <a:ea typeface="+mj-ea"/>
              </a:rPr>
              <a:t>(</a:t>
            </a:r>
            <a:r>
              <a:rPr lang="zh-TW" altLang="zh-TW" sz="2400" dirty="0" smtClean="0">
                <a:latin typeface="+mj-ea"/>
                <a:ea typeface="+mj-ea"/>
              </a:rPr>
              <a:t>得委託</a:t>
            </a:r>
            <a:r>
              <a:rPr lang="en-US" altLang="zh-TW" sz="2400" dirty="0" smtClean="0">
                <a:latin typeface="+mj-ea"/>
                <a:ea typeface="+mj-ea"/>
              </a:rPr>
              <a:t>)</a:t>
            </a:r>
            <a:r>
              <a:rPr lang="zh-TW" altLang="zh-TW" sz="2400" dirty="0" smtClean="0">
                <a:latin typeface="+mj-ea"/>
                <a:ea typeface="+mj-ea"/>
              </a:rPr>
              <a:t>。</a:t>
            </a:r>
          </a:p>
          <a:p>
            <a:r>
              <a:rPr lang="zh-TW" altLang="en-US" sz="2400" b="1" dirty="0" smtClean="0">
                <a:solidFill>
                  <a:srgbClr val="FF0000"/>
                </a:solidFill>
                <a:latin typeface="+mj-ea"/>
                <a:ea typeface="+mj-ea"/>
              </a:rPr>
              <a:t>     </a:t>
            </a:r>
            <a:r>
              <a:rPr lang="zh-TW" altLang="zh-TW" sz="2400" b="1" dirty="0" smtClean="0">
                <a:solidFill>
                  <a:srgbClr val="FF0000"/>
                </a:solidFill>
                <a:latin typeface="+mj-ea"/>
                <a:ea typeface="+mj-ea"/>
              </a:rPr>
              <a:t>辦理順序如下：</a:t>
            </a:r>
          </a:p>
          <a:p>
            <a:pPr>
              <a:buNone/>
            </a:pPr>
            <a:r>
              <a:rPr lang="zh-TW" altLang="en-US" sz="2400" b="1" dirty="0" smtClean="0">
                <a:solidFill>
                  <a:srgbClr val="FF0000"/>
                </a:solidFill>
                <a:latin typeface="+mj-ea"/>
                <a:ea typeface="+mj-ea"/>
              </a:rPr>
              <a:t>    </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一</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超額教保員。</a:t>
            </a:r>
          </a:p>
          <a:p>
            <a:pPr>
              <a:buNone/>
            </a:pPr>
            <a:r>
              <a:rPr lang="zh-TW" altLang="en-US" sz="2400" b="1" dirty="0" smtClean="0">
                <a:solidFill>
                  <a:srgbClr val="FF0000"/>
                </a:solidFill>
                <a:latin typeface="+mj-ea"/>
                <a:ea typeface="+mj-ea"/>
              </a:rPr>
              <a:t>    </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二</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現職教保員。</a:t>
            </a:r>
            <a:endParaRPr lang="zh-TW" altLang="en-US" sz="2400" b="1" dirty="0" smtClean="0">
              <a:solidFill>
                <a:srgbClr val="FF0000"/>
              </a:solidFill>
              <a:latin typeface="+mj-ea"/>
              <a:ea typeface="+mj-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smtClean="0"/>
              <a:t>第十一點：遷調後不得拒絕任用</a:t>
            </a:r>
            <a:endParaRPr lang="zh-TW" altLang="en-US" dirty="0"/>
          </a:p>
        </p:txBody>
      </p:sp>
      <p:sp>
        <p:nvSpPr>
          <p:cNvPr id="15363" name="內容版面配置區 2"/>
          <p:cNvSpPr>
            <a:spLocks noGrp="1"/>
          </p:cNvSpPr>
          <p:nvPr>
            <p:ph idx="1"/>
          </p:nvPr>
        </p:nvSpPr>
        <p:spPr/>
        <p:txBody>
          <a:bodyPr>
            <a:normAutofit/>
          </a:bodyPr>
          <a:lstStyle/>
          <a:p>
            <a:r>
              <a:rPr lang="zh-TW" altLang="en-US" sz="3200" dirty="0" smtClean="0">
                <a:latin typeface="+mj-ea"/>
                <a:ea typeface="+mj-ea"/>
              </a:rPr>
              <a:t>   </a:t>
            </a:r>
            <a:r>
              <a:rPr lang="zh-TW" altLang="zh-TW" sz="3200" dirty="0" smtClean="0">
                <a:latin typeface="+mj-ea"/>
                <a:ea typeface="+mj-ea"/>
              </a:rPr>
              <a:t>經遷調之教保員、助理教保員，除有教保人員服務條例</a:t>
            </a:r>
            <a:r>
              <a:rPr lang="en-US" altLang="zh-TW" sz="3200" dirty="0" smtClean="0">
                <a:latin typeface="+mj-ea"/>
                <a:ea typeface="+mj-ea"/>
              </a:rPr>
              <a:t>(</a:t>
            </a:r>
            <a:r>
              <a:rPr lang="zh-TW" altLang="zh-TW" sz="3200" dirty="0" smtClean="0">
                <a:latin typeface="+mj-ea"/>
                <a:ea typeface="+mj-ea"/>
              </a:rPr>
              <a:t>以下簡稱本條例</a:t>
            </a:r>
            <a:r>
              <a:rPr lang="en-US" altLang="zh-TW" sz="3200" dirty="0" smtClean="0">
                <a:latin typeface="+mj-ea"/>
                <a:ea typeface="+mj-ea"/>
              </a:rPr>
              <a:t>)</a:t>
            </a:r>
            <a:r>
              <a:rPr lang="zh-TW" altLang="zh-TW" sz="3200" dirty="0" smtClean="0">
                <a:latin typeface="+mj-ea"/>
                <a:ea typeface="+mj-ea"/>
              </a:rPr>
              <a:t>第十二條第一項各款情形之一者外，幼兒園或學校不得拒絕進用。</a:t>
            </a:r>
            <a:endParaRPr lang="zh-TW" altLang="en-US" sz="3200" b="1" dirty="0" smtClean="0">
              <a:solidFill>
                <a:srgbClr val="FFCCCC"/>
              </a:solidFill>
              <a:latin typeface="+mj-ea"/>
              <a:ea typeface="+mj-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7952" y="2420888"/>
            <a:ext cx="5040312" cy="990600"/>
          </a:xfrm>
        </p:spPr>
        <p:txBody>
          <a:bodyPr>
            <a:noAutofit/>
          </a:bodyPr>
          <a:lstStyle/>
          <a:p>
            <a:pPr algn="ctr" eaLnBrk="1" fontAlgn="auto" hangingPunct="1">
              <a:spcAft>
                <a:spcPts val="0"/>
              </a:spcAft>
              <a:defRPr/>
            </a:pPr>
            <a:r>
              <a:rPr lang="zh-TW" altLang="en-US" sz="8800" dirty="0" smtClean="0">
                <a:latin typeface="微軟正黑體" pitchFamily="34" charset="-120"/>
                <a:ea typeface="微軟正黑體" pitchFamily="34" charset="-120"/>
              </a:rPr>
              <a:t>積分說明</a:t>
            </a:r>
            <a:endParaRPr lang="zh-TW" altLang="en-US" sz="88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角度">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546</TotalTime>
  <Words>2311</Words>
  <Application>Microsoft Office PowerPoint</Application>
  <PresentationFormat>如螢幕大小 (4:3)</PresentationFormat>
  <Paragraphs>129</Paragraphs>
  <Slides>24</Slides>
  <Notes>2</Notes>
  <HiddenSlides>0</HiddenSlides>
  <MMClips>0</MMClips>
  <ScaleCrop>false</ScaleCrop>
  <HeadingPairs>
    <vt:vector size="4" baseType="variant">
      <vt:variant>
        <vt:lpstr>佈景主題</vt:lpstr>
      </vt:variant>
      <vt:variant>
        <vt:i4>1</vt:i4>
      </vt:variant>
      <vt:variant>
        <vt:lpstr>投影片標題</vt:lpstr>
      </vt:variant>
      <vt:variant>
        <vt:i4>24</vt:i4>
      </vt:variant>
    </vt:vector>
  </HeadingPairs>
  <TitlesOfParts>
    <vt:vector size="25" baseType="lpstr">
      <vt:lpstr>角度</vt:lpstr>
      <vt:lpstr>110年度花蓮縣公立幼兒園契約進用 教保員及助理教保員 申請遷調他園(校)服務作業說明會                                                                   處務公告(73892)</vt:lpstr>
      <vt:lpstr>第二點：所屬學校有委辦始得遷調</vt:lpstr>
      <vt:lpstr>第三點、第四點： 8月1日前進行相關遷調作業</vt:lpstr>
      <vt:lpstr>第五點： 參加縣內遷調資格</vt:lpstr>
      <vt:lpstr>第六點：積分審查</vt:lpstr>
      <vt:lpstr>第七點：申請方式(正本+影本)</vt:lpstr>
      <vt:lpstr>第九點：遷調方式</vt:lpstr>
      <vt:lpstr>第十一點：遷調後不得拒絕任用</vt:lpstr>
      <vt:lpstr>積分說明</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PowerPoint 簡報</vt:lpstr>
      <vt:lpstr>PowerPoint 簡報</vt:lpstr>
      <vt:lpstr>第八點：單調連動缺，不得審查後更改志願</vt:lpstr>
      <vt:lpstr>缺額學校</vt:lpstr>
      <vt:lpstr>委辦學校</vt:lpstr>
      <vt:lpstr>第十點：遷調成功報到110年4月1日(星期四)</vt:lpstr>
      <vt:lpstr>第十二點：遷調失其效力</vt:lpstr>
      <vt:lpstr>問題與討論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劉士豪</cp:lastModifiedBy>
  <cp:revision>84</cp:revision>
  <cp:lastPrinted>2021-03-05T03:24:04Z</cp:lastPrinted>
  <dcterms:created xsi:type="dcterms:W3CDTF">2017-07-14T05:35:22Z</dcterms:created>
  <dcterms:modified xsi:type="dcterms:W3CDTF">2021-03-05T03:24:38Z</dcterms:modified>
</cp:coreProperties>
</file>