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qpjIyehQBXydpb2YCxhw/ySl/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F9342C-8999-46D3-99F6-A829F0CB22B7}">
  <a:tblStyle styleId="{D2F9342C-8999-46D3-99F6-A829F0CB22B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C994D6-9452-44D8-9344-7D3A0C95332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7" autoAdjust="0"/>
    <p:restoredTop sz="93664" autoAdjust="0"/>
  </p:normalViewPr>
  <p:slideViewPr>
    <p:cSldViewPr snapToGrid="0">
      <p:cViewPr varScale="1">
        <p:scale>
          <a:sx n="109" d="100"/>
          <a:sy n="109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1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26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90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82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55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02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187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30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2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58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62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59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83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zh-TW" altLang="en-US" dirty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73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04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20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4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5400000">
            <a:off x="2667692" y="-2838381"/>
            <a:ext cx="6858003" cy="12480000"/>
            <a:chOff x="354008" y="1118823"/>
            <a:chExt cx="2849840" cy="3691560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354008" y="1118823"/>
              <a:ext cx="2849840" cy="3691560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/>
          <p:nvPr userDrawn="1"/>
        </p:nvGrpSpPr>
        <p:grpSpPr>
          <a:xfrm>
            <a:off x="-107190" y="68627"/>
            <a:ext cx="12443883" cy="1440160"/>
            <a:chOff x="-36512" y="75770"/>
            <a:chExt cx="9332912" cy="1080120"/>
          </a:xfrm>
        </p:grpSpPr>
        <p:grpSp>
          <p:nvGrpSpPr>
            <p:cNvPr id="19" name="组合 9"/>
            <p:cNvGrpSpPr/>
            <p:nvPr userDrawn="1"/>
          </p:nvGrpSpPr>
          <p:grpSpPr>
            <a:xfrm>
              <a:off x="-36512" y="129349"/>
              <a:ext cx="9332912" cy="1026541"/>
              <a:chOff x="0" y="214290"/>
              <a:chExt cx="9144000" cy="1368721"/>
            </a:xfrm>
            <a:solidFill>
              <a:schemeClr val="bg1">
                <a:lumMod val="65000"/>
              </a:schemeClr>
            </a:solidFill>
          </p:grpSpPr>
          <p:sp>
            <p:nvSpPr>
              <p:cNvPr id="24" name="矩形 23"/>
              <p:cNvSpPr/>
              <p:nvPr userDrawn="1"/>
            </p:nvSpPr>
            <p:spPr>
              <a:xfrm>
                <a:off x="0" y="214290"/>
                <a:ext cx="9144000" cy="642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  <p:sp>
            <p:nvSpPr>
              <p:cNvPr id="25" name="椭圆 11"/>
              <p:cNvSpPr/>
              <p:nvPr userDrawn="1"/>
            </p:nvSpPr>
            <p:spPr>
              <a:xfrm>
                <a:off x="4000496" y="239011"/>
                <a:ext cx="987597" cy="13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219170" rtl="0" eaLnBrk="1" latinLnBrk="0" hangingPunct="1"/>
                <a:endParaRPr lang="zh-CN" altLang="en-US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组合 8"/>
            <p:cNvGrpSpPr/>
            <p:nvPr userDrawn="1"/>
          </p:nvGrpSpPr>
          <p:grpSpPr>
            <a:xfrm>
              <a:off x="-36512" y="75770"/>
              <a:ext cx="9332912" cy="1008112"/>
              <a:chOff x="0" y="214290"/>
              <a:chExt cx="9144000" cy="1344149"/>
            </a:xfrm>
          </p:grpSpPr>
          <p:sp>
            <p:nvSpPr>
              <p:cNvPr id="22" name="矩形 21"/>
              <p:cNvSpPr/>
              <p:nvPr userDrawn="1"/>
            </p:nvSpPr>
            <p:spPr>
              <a:xfrm>
                <a:off x="0" y="214290"/>
                <a:ext cx="9144000" cy="642942"/>
              </a:xfrm>
              <a:prstGeom prst="rect">
                <a:avLst/>
              </a:pr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  <p:sp>
            <p:nvSpPr>
              <p:cNvPr id="23" name="椭圆 7"/>
              <p:cNvSpPr/>
              <p:nvPr userDrawn="1"/>
            </p:nvSpPr>
            <p:spPr>
              <a:xfrm>
                <a:off x="4000496" y="214439"/>
                <a:ext cx="987597" cy="1344000"/>
              </a:xfrm>
              <a:prstGeom prst="ellipse">
                <a:avLst/>
              </a:pr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219170" rtl="0" eaLnBrk="1" latinLnBrk="0" hangingPunct="1"/>
                <a:endParaRPr lang="zh-CN" altLang="en-US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" name="矩形 20"/>
            <p:cNvSpPr/>
            <p:nvPr userDrawn="1"/>
          </p:nvSpPr>
          <p:spPr>
            <a:xfrm>
              <a:off x="-36512" y="129348"/>
              <a:ext cx="9332912" cy="3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28277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bg>
      <p:bgPr>
        <a:blipFill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blipFill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200025" y="76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853162" y="2134742"/>
            <a:ext cx="8475259" cy="225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altLang="zh-TW" sz="3800" b="1" dirty="0" smtClean="0"/>
              <a:t>110</a:t>
            </a:r>
            <a:r>
              <a:rPr lang="zh-TW" altLang="en-US" sz="3800" b="1" dirty="0" smtClean="0"/>
              <a:t>年</a:t>
            </a:r>
            <a:r>
              <a:rPr lang="zh-TW" sz="3800" b="1" dirty="0" smtClean="0"/>
              <a:t>公立</a:t>
            </a:r>
            <a:r>
              <a:rPr lang="zh-TW" sz="3800" b="1" dirty="0"/>
              <a:t>幼兒園契約進用教保員</a:t>
            </a:r>
            <a:br>
              <a:rPr lang="zh-TW" sz="3800" b="1" dirty="0"/>
            </a:br>
            <a:r>
              <a:rPr lang="zh-TW" sz="3800" b="1" dirty="0"/>
              <a:t>及助理教保員申請遷調他縣市服務作業</a:t>
            </a:r>
            <a:br>
              <a:rPr lang="zh-TW" sz="3800" b="1" dirty="0"/>
            </a:br>
            <a:r>
              <a:rPr lang="zh-TW" sz="3800" b="1" dirty="0"/>
              <a:t>電腦系統簡介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7803661" y="5364158"/>
            <a:ext cx="2768600" cy="87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zh-TW" altLang="en-US" b="1" dirty="0" smtClean="0"/>
              <a:t>臺東縣政府</a:t>
            </a:r>
            <a:endParaRPr lang="en-US" altLang="zh-TW" b="1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altLang="zh-TW" b="1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altLang="zh-TW" b="1" dirty="0" smtClean="0"/>
              <a:t>110.4.8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/>
              <a:t>教保員操作篇</a:t>
            </a: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 descr="畫面剪輯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870" y="3370983"/>
            <a:ext cx="5066735" cy="338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6098400" y="2631253"/>
            <a:ext cx="4969650" cy="3996571"/>
          </a:xfrm>
          <a:prstGeom prst="wedgeRoundRectCallout">
            <a:avLst>
              <a:gd name="adj1" fmla="val -67936"/>
              <a:gd name="adj2" fmla="val 6971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一、填報流程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5419236" y="1356287"/>
            <a:ext cx="6382728" cy="12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請至「教保員及助理教保員申請遷調他縣市服務網 http://pctas.kh.edu.tw/」，點選「申請遷調作業」 →「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填報資料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」進行資料填報作業。</a:t>
            </a:r>
            <a:endParaRPr/>
          </a:p>
        </p:txBody>
      </p:sp>
      <p:grpSp>
        <p:nvGrpSpPr>
          <p:cNvPr id="188" name="Google Shape;188;p11"/>
          <p:cNvGrpSpPr/>
          <p:nvPr/>
        </p:nvGrpSpPr>
        <p:grpSpPr>
          <a:xfrm>
            <a:off x="493870" y="1114426"/>
            <a:ext cx="4745791" cy="2014696"/>
            <a:chOff x="1583204" y="3243650"/>
            <a:chExt cx="5620786" cy="2386151"/>
          </a:xfrm>
        </p:grpSpPr>
        <p:pic>
          <p:nvPicPr>
            <p:cNvPr id="189" name="Google Shape;189;p11" descr="畫面剪輯"/>
            <p:cNvPicPr preferRelativeResize="0"/>
            <p:nvPr/>
          </p:nvPicPr>
          <p:blipFill rotWithShape="1">
            <a:blip r:embed="rId4">
              <a:alphaModFix/>
            </a:blip>
            <a:srcRect t="17909" b="7950"/>
            <a:stretch/>
          </p:blipFill>
          <p:spPr>
            <a:xfrm>
              <a:off x="1583204" y="3243650"/>
              <a:ext cx="5620786" cy="2386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1"/>
            <p:cNvSpPr/>
            <p:nvPr/>
          </p:nvSpPr>
          <p:spPr>
            <a:xfrm>
              <a:off x="1583204" y="5351679"/>
              <a:ext cx="912861" cy="27812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1"/>
          <p:cNvSpPr/>
          <p:nvPr/>
        </p:nvSpPr>
        <p:spPr>
          <a:xfrm>
            <a:off x="141292" y="2883704"/>
            <a:ext cx="352578" cy="81395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1" descr="畫面剪輯"/>
          <p:cNvPicPr preferRelativeResize="0"/>
          <p:nvPr/>
        </p:nvPicPr>
        <p:blipFill rotWithShape="1">
          <a:blip r:embed="rId5">
            <a:alphaModFix/>
          </a:blip>
          <a:srcRect l="432" b="3781"/>
          <a:stretch/>
        </p:blipFill>
        <p:spPr>
          <a:xfrm>
            <a:off x="6449508" y="3272601"/>
            <a:ext cx="4382192" cy="136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 descr="畫面剪輯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9508" y="4723189"/>
            <a:ext cx="4382192" cy="1633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795225" y="4447486"/>
            <a:ext cx="2133599" cy="461505"/>
          </a:xfrm>
          <a:prstGeom prst="wedgeRoundRectCallout">
            <a:avLst>
              <a:gd name="adj1" fmla="val 60195"/>
              <a:gd name="adj2" fmla="val -15137"/>
              <a:gd name="adj3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首次登入無須密碼</a:t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6757284" y="2816452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若忘記密碼: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2539165" y="3207640"/>
            <a:ext cx="5374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申請期限截止</a:t>
            </a:r>
            <a:r>
              <a:rPr lang="zh-TW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前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填報資料皆可異動</a:t>
            </a:r>
            <a:endParaRPr/>
          </a:p>
        </p:txBody>
      </p:sp>
      <p:sp>
        <p:nvSpPr>
          <p:cNvPr id="203" name="Google Shape;203;p12"/>
          <p:cNvSpPr/>
          <p:nvPr/>
        </p:nvSpPr>
        <p:spPr>
          <a:xfrm rot="-1701341">
            <a:off x="2510265" y="3880647"/>
            <a:ext cx="704719" cy="122702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3032747" y="4275490"/>
            <a:ext cx="52888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2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申請期限截止</a:t>
            </a:r>
            <a:r>
              <a:rPr lang="zh-TW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後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只能修改登入密碼</a:t>
            </a:r>
            <a:endParaRPr/>
          </a:p>
        </p:txBody>
      </p:sp>
      <p:grpSp>
        <p:nvGrpSpPr>
          <p:cNvPr id="205" name="Google Shape;205;p12"/>
          <p:cNvGrpSpPr/>
          <p:nvPr/>
        </p:nvGrpSpPr>
        <p:grpSpPr>
          <a:xfrm>
            <a:off x="3602509" y="4711232"/>
            <a:ext cx="6433384" cy="2069413"/>
            <a:chOff x="3602509" y="4788587"/>
            <a:chExt cx="6433384" cy="2069413"/>
          </a:xfrm>
        </p:grpSpPr>
        <p:pic>
          <p:nvPicPr>
            <p:cNvPr id="206" name="Google Shape;206;p12"/>
            <p:cNvPicPr preferRelativeResize="0"/>
            <p:nvPr/>
          </p:nvPicPr>
          <p:blipFill rotWithShape="1">
            <a:blip r:embed="rId3">
              <a:alphaModFix/>
            </a:blip>
            <a:srcRect t="10896" r="35319" b="48514"/>
            <a:stretch/>
          </p:blipFill>
          <p:spPr>
            <a:xfrm>
              <a:off x="3602509" y="4788587"/>
              <a:ext cx="6433384" cy="206941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grpSp>
          <p:nvGrpSpPr>
            <p:cNvPr id="207" name="Google Shape;207;p12"/>
            <p:cNvGrpSpPr/>
            <p:nvPr/>
          </p:nvGrpSpPr>
          <p:grpSpPr>
            <a:xfrm>
              <a:off x="5572333" y="4859851"/>
              <a:ext cx="2932483" cy="1297828"/>
              <a:chOff x="4550502" y="3675934"/>
              <a:chExt cx="2932483" cy="1297828"/>
            </a:xfrm>
          </p:grpSpPr>
          <p:sp>
            <p:nvSpPr>
              <p:cNvPr id="208" name="Google Shape;208;p12"/>
              <p:cNvSpPr txBox="1"/>
              <p:nvPr/>
            </p:nvSpPr>
            <p:spPr>
              <a:xfrm>
                <a:off x="4655346" y="4573652"/>
                <a:ext cx="223651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無法進行資料異動</a:t>
                </a:r>
                <a:endParaRPr/>
              </a:p>
            </p:txBody>
          </p:sp>
          <p:cxnSp>
            <p:nvCxnSpPr>
              <p:cNvPr id="209" name="Google Shape;209;p12"/>
              <p:cNvCxnSpPr/>
              <p:nvPr/>
            </p:nvCxnSpPr>
            <p:spPr>
              <a:xfrm rot="10800000">
                <a:off x="5897868" y="4125015"/>
                <a:ext cx="95979" cy="500384"/>
              </a:xfrm>
              <a:prstGeom prst="straightConnector1">
                <a:avLst/>
              </a:prstGeom>
              <a:noFill/>
              <a:ln w="5715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10" name="Google Shape;210;p12"/>
              <p:cNvSpPr/>
              <p:nvPr/>
            </p:nvSpPr>
            <p:spPr>
              <a:xfrm>
                <a:off x="4550502" y="3675934"/>
                <a:ext cx="2932483" cy="35099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 t="10721" r="37636" b="79867"/>
          <a:stretch/>
        </p:blipFill>
        <p:spPr>
          <a:xfrm>
            <a:off x="3464091" y="3607750"/>
            <a:ext cx="5960709" cy="461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2"/>
          <p:cNvGrpSpPr/>
          <p:nvPr/>
        </p:nvGrpSpPr>
        <p:grpSpPr>
          <a:xfrm>
            <a:off x="0" y="1551477"/>
            <a:ext cx="12192000" cy="1432750"/>
            <a:chOff x="0" y="1551477"/>
            <a:chExt cx="12192000" cy="1432750"/>
          </a:xfrm>
        </p:grpSpPr>
        <p:sp>
          <p:nvSpPr>
            <p:cNvPr id="213" name="Google Shape;213;p12"/>
            <p:cNvSpPr/>
            <p:nvPr/>
          </p:nvSpPr>
          <p:spPr>
            <a:xfrm>
              <a:off x="0" y="1551477"/>
              <a:ext cx="12192000" cy="1432750"/>
            </a:xfrm>
            <a:prstGeom prst="rect">
              <a:avLst/>
            </a:prstGeom>
            <a:solidFill>
              <a:srgbClr val="BFBFBF">
                <a:alpha val="4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502513" y="2128905"/>
              <a:ext cx="10794287" cy="619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228600" marR="0" lvl="0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zh-TW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填報過程系統會依序引導進行填報，已填報及填報中之項目會以</a:t>
              </a:r>
              <a:r>
                <a:rPr lang="zh-TW" sz="2200" b="1">
                  <a:solidFill>
                    <a:srgbClr val="3B9559"/>
                  </a:solidFill>
                  <a:latin typeface="Arial"/>
                  <a:ea typeface="Arial"/>
                  <a:cs typeface="Arial"/>
                  <a:sym typeface="Arial"/>
                </a:rPr>
                <a:t>深綠色</a:t>
              </a:r>
              <a:r>
                <a:rPr lang="zh-TW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予以區別。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p12" descr="畫面剪輯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04109" y="1676562"/>
              <a:ext cx="7600460" cy="4810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3"/>
          <p:cNvGrpSpPr/>
          <p:nvPr/>
        </p:nvGrpSpPr>
        <p:grpSpPr>
          <a:xfrm>
            <a:off x="875896" y="2956682"/>
            <a:ext cx="8016103" cy="3422518"/>
            <a:chOff x="418333" y="2271801"/>
            <a:chExt cx="7184257" cy="2799040"/>
          </a:xfrm>
        </p:grpSpPr>
        <p:pic>
          <p:nvPicPr>
            <p:cNvPr id="222" name="Google Shape;222;p13" descr="畫面剪輯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327" y="2271801"/>
              <a:ext cx="7166738" cy="1748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3" descr="畫面剪輯"/>
            <p:cNvPicPr preferRelativeResize="0"/>
            <p:nvPr/>
          </p:nvPicPr>
          <p:blipFill rotWithShape="1">
            <a:blip r:embed="rId4">
              <a:alphaModFix/>
            </a:blip>
            <a:srcRect b="83762"/>
            <a:stretch/>
          </p:blipFill>
          <p:spPr>
            <a:xfrm>
              <a:off x="418333" y="4002407"/>
              <a:ext cx="7184257" cy="436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3" descr="畫面剪輯"/>
            <p:cNvPicPr preferRelativeResize="0"/>
            <p:nvPr/>
          </p:nvPicPr>
          <p:blipFill rotWithShape="1">
            <a:blip r:embed="rId4">
              <a:alphaModFix/>
            </a:blip>
            <a:srcRect t="61689" b="14909"/>
            <a:stretch/>
          </p:blipFill>
          <p:spPr>
            <a:xfrm>
              <a:off x="418333" y="4442191"/>
              <a:ext cx="7184257" cy="62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二、填報流程-選填志願縣市</a:t>
            </a: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373930" y="1574518"/>
            <a:ext cx="10942578" cy="2016432"/>
          </a:xfrm>
          <a:prstGeom prst="rect">
            <a:avLst/>
          </a:prstGeom>
          <a:solidFill>
            <a:srgbClr val="BFBFBF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469724" y="1896425"/>
            <a:ext cx="39373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申請人至多可選擇[甲][乙]兩個志願縣市，再由志願縣市中選取志願學校。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1072047" y="4119448"/>
            <a:ext cx="2680514" cy="43067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5840368" y="4501395"/>
            <a:ext cx="5906308" cy="707886"/>
          </a:xfrm>
          <a:prstGeom prst="rect">
            <a:avLst/>
          </a:prstGeom>
          <a:solidFill>
            <a:srgbClr val="D8D8D8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志願縣市(甲或乙)</a:t>
            </a:r>
            <a:r>
              <a:rPr lang="zh-TW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無先後之分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，候選縣市及學校係依縣市代碼先後排列。</a:t>
            </a:r>
            <a:endParaRPr/>
          </a:p>
        </p:txBody>
      </p:sp>
      <p:pic>
        <p:nvPicPr>
          <p:cNvPr id="231" name="Google Shape;231;p13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3800" y="1747356"/>
            <a:ext cx="6375986" cy="15823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2" name="Google Shape;232;p13"/>
          <p:cNvSpPr/>
          <p:nvPr/>
        </p:nvSpPr>
        <p:spPr>
          <a:xfrm>
            <a:off x="5096572" y="2625278"/>
            <a:ext cx="3696950" cy="4854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 rot="10800000">
            <a:off x="3933085" y="3110757"/>
            <a:ext cx="3824268" cy="1382164"/>
          </a:xfrm>
          <a:prstGeom prst="bentArrow">
            <a:avLst>
              <a:gd name="adj1" fmla="val 6668"/>
              <a:gd name="adj2" fmla="val 10811"/>
              <a:gd name="adj3" fmla="val 13927"/>
              <a:gd name="adj4" fmla="val 43750"/>
            </a:avLst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096572" y="6391410"/>
            <a:ext cx="5320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◆"/>
            </a:pP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志願縣市</a:t>
            </a:r>
            <a:r>
              <a:rPr lang="zh-TW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一經修改，應</a:t>
            </a: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重新選填</a:t>
            </a:r>
            <a:r>
              <a:rPr lang="zh-TW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志願學校。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816" y="6438842"/>
            <a:ext cx="800212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二、填報流程-選填志願學校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2393018" y="1492309"/>
            <a:ext cx="5878555" cy="5046481"/>
            <a:chOff x="1143436" y="1169832"/>
            <a:chExt cx="6753392" cy="5797491"/>
          </a:xfrm>
        </p:grpSpPr>
        <p:pic>
          <p:nvPicPr>
            <p:cNvPr id="243" name="Google Shape;243;p14" descr="畫面剪輯"/>
            <p:cNvPicPr preferRelativeResize="0"/>
            <p:nvPr/>
          </p:nvPicPr>
          <p:blipFill rotWithShape="1">
            <a:blip r:embed="rId4">
              <a:alphaModFix/>
            </a:blip>
            <a:srcRect r="1004"/>
            <a:stretch/>
          </p:blipFill>
          <p:spPr>
            <a:xfrm>
              <a:off x="1143437" y="1169832"/>
              <a:ext cx="6753391" cy="2819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4" descr="畫面剪輯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436" y="3449062"/>
              <a:ext cx="6752789" cy="35182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14"/>
          <p:cNvGrpSpPr/>
          <p:nvPr/>
        </p:nvGrpSpPr>
        <p:grpSpPr>
          <a:xfrm>
            <a:off x="5665509" y="1982961"/>
            <a:ext cx="6146628" cy="883070"/>
            <a:chOff x="4923934" y="1471688"/>
            <a:chExt cx="6146628" cy="883070"/>
          </a:xfrm>
        </p:grpSpPr>
        <p:sp>
          <p:nvSpPr>
            <p:cNvPr id="246" name="Google Shape;246;p14"/>
            <p:cNvSpPr/>
            <p:nvPr/>
          </p:nvSpPr>
          <p:spPr>
            <a:xfrm>
              <a:off x="4923934" y="1471688"/>
              <a:ext cx="6146628" cy="883070"/>
            </a:xfrm>
            <a:prstGeom prst="leftArrowCallout">
              <a:avLst>
                <a:gd name="adj1" fmla="val 7322"/>
                <a:gd name="adj2" fmla="val 25000"/>
                <a:gd name="adj3" fmla="val 15740"/>
                <a:gd name="adj4" fmla="val 56732"/>
              </a:avLst>
            </a:prstGeom>
            <a:solidFill>
              <a:srgbClr val="D8D8D8">
                <a:alpha val="8000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7529473" y="1579819"/>
              <a:ext cx="35410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已選志願學校</a:t>
              </a: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*點選已選志願學校可調整順序或刪除</a:t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14"/>
          <p:cNvSpPr/>
          <p:nvPr/>
        </p:nvSpPr>
        <p:spPr>
          <a:xfrm rot="-10590291">
            <a:off x="1771153" y="3110885"/>
            <a:ext cx="756941" cy="334223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14"/>
          <p:cNvGrpSpPr/>
          <p:nvPr/>
        </p:nvGrpSpPr>
        <p:grpSpPr>
          <a:xfrm>
            <a:off x="2525236" y="5380648"/>
            <a:ext cx="4316435" cy="1121847"/>
            <a:chOff x="1329523" y="5575758"/>
            <a:chExt cx="4539883" cy="1179921"/>
          </a:xfrm>
        </p:grpSpPr>
        <p:sp>
          <p:nvSpPr>
            <p:cNvPr id="250" name="Google Shape;250;p14"/>
            <p:cNvSpPr/>
            <p:nvPr/>
          </p:nvSpPr>
          <p:spPr>
            <a:xfrm>
              <a:off x="1329523" y="6412872"/>
              <a:ext cx="1390258" cy="342807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648098" y="5575758"/>
              <a:ext cx="3221308" cy="678345"/>
            </a:xfrm>
            <a:prstGeom prst="flowChartProcess">
              <a:avLst/>
            </a:prstGeom>
            <a:solidFill>
              <a:srgbClr val="D8D8D8">
                <a:alpha val="69803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2719781" y="5606682"/>
              <a:ext cx="3100864" cy="647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候選縣市及學校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*點選候選學校以加入志願學校名單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 rot="10800000">
              <a:off x="1981145" y="5822322"/>
              <a:ext cx="666951" cy="590550"/>
            </a:xfrm>
            <a:prstGeom prst="bentUpArrow">
              <a:avLst>
                <a:gd name="adj1" fmla="val 9884"/>
                <a:gd name="adj2" fmla="val 25000"/>
                <a:gd name="adj3" fmla="val 26163"/>
              </a:avLst>
            </a:prstGeom>
            <a:solidFill>
              <a:srgbClr val="A5A5A5">
                <a:alpha val="49803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14"/>
          <p:cNvSpPr/>
          <p:nvPr/>
        </p:nvSpPr>
        <p:spPr>
          <a:xfrm>
            <a:off x="5076458" y="6456186"/>
            <a:ext cx="982594" cy="4018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8090973" y="3524891"/>
            <a:ext cx="3366322" cy="759169"/>
          </a:xfrm>
          <a:prstGeom prst="wedgeRoundRectCallout">
            <a:avLst>
              <a:gd name="adj1" fmla="val -66517"/>
              <a:gd name="adj2" fmla="val -9209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若志願學校清單有做任何異動，均需要點擊</a:t>
            </a:r>
            <a:r>
              <a:rPr lang="zh-TW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儲存</a:t>
            </a: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，才會生效。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6656783" y="6366826"/>
            <a:ext cx="2558531" cy="346956"/>
          </a:xfrm>
          <a:prstGeom prst="wedgeRoundRectCallout">
            <a:avLst>
              <a:gd name="adj1" fmla="val -67317"/>
              <a:gd name="adj2" fmla="val 12426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按下儲存後，</a:t>
            </a:r>
            <a:r>
              <a:rPr lang="zh-TW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完成申請</a:t>
            </a: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6566128" y="3594765"/>
            <a:ext cx="920522" cy="2849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三、查詢申請狀況</a:t>
            </a:r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body" idx="1"/>
          </p:nvPr>
        </p:nvSpPr>
        <p:spPr>
          <a:xfrm>
            <a:off x="953582" y="1651236"/>
            <a:ext cx="10400218" cy="250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完成資料填報後，可點選「查詢申請狀況」，查詢審核狀態與遷調結果。</a:t>
            </a:r>
            <a:endParaRPr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如縣市積分審查小組已完成線上審核，「審核狀態」會顯示</a:t>
            </a:r>
            <a:r>
              <a:rPr lang="zh-TW" sz="2400" b="1" dirty="0">
                <a:solidFill>
                  <a:srgbClr val="FF0000"/>
                </a:solidFill>
              </a:rPr>
              <a:t>已審核通過</a:t>
            </a:r>
            <a:r>
              <a:rPr lang="zh-TW" sz="2400" dirty="0"/>
              <a:t>，同時列出完整遷調資料與積分。</a:t>
            </a:r>
            <a:endParaRPr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遷調作業第2次會議(協調會)結束後，申請教保員可在「查詢申請狀況」查詢</a:t>
            </a:r>
            <a:r>
              <a:rPr lang="zh-TW" sz="2400" b="1" dirty="0">
                <a:solidFill>
                  <a:srgbClr val="FF0000"/>
                </a:solidFill>
              </a:rPr>
              <a:t>是否遷調成功</a:t>
            </a:r>
            <a:r>
              <a:rPr lang="zh-TW" sz="2400" dirty="0"/>
              <a:t>。</a:t>
            </a:r>
            <a:endParaRPr sz="2400" dirty="0"/>
          </a:p>
        </p:txBody>
      </p:sp>
      <p:sp>
        <p:nvSpPr>
          <p:cNvPr id="265" name="Google Shape;26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pic>
        <p:nvPicPr>
          <p:cNvPr id="266" name="Google Shape;266;p15" descr="畫面剪輯"/>
          <p:cNvPicPr preferRelativeResize="0"/>
          <p:nvPr/>
        </p:nvPicPr>
        <p:blipFill rotWithShape="1">
          <a:blip r:embed="rId3">
            <a:alphaModFix/>
          </a:blip>
          <a:srcRect t="3955" r="14720"/>
          <a:stretch/>
        </p:blipFill>
        <p:spPr>
          <a:xfrm>
            <a:off x="2152655" y="3915351"/>
            <a:ext cx="7386473" cy="288741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/>
          <p:nvPr/>
        </p:nvSpPr>
        <p:spPr>
          <a:xfrm>
            <a:off x="2334594" y="5854402"/>
            <a:ext cx="7211423" cy="7170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7873654" y="5272385"/>
            <a:ext cx="15546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遷調結果</a:t>
            </a:r>
            <a:endParaRPr/>
          </a:p>
        </p:txBody>
      </p:sp>
      <p:cxnSp>
        <p:nvCxnSpPr>
          <p:cNvPr id="269" name="Google Shape;269;p15"/>
          <p:cNvCxnSpPr/>
          <p:nvPr/>
        </p:nvCxnSpPr>
        <p:spPr>
          <a:xfrm flipH="1">
            <a:off x="7292685" y="5687884"/>
            <a:ext cx="546406" cy="8452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altLang="en-US" dirty="0" smtClean="0"/>
              <a:t>正式</a:t>
            </a:r>
            <a:r>
              <a:rPr lang="zh-TW" dirty="0" smtClean="0"/>
              <a:t>網站</a:t>
            </a:r>
            <a:r>
              <a:rPr lang="zh-TW" dirty="0"/>
              <a:t>網址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2800"/>
              <a:buNone/>
            </a:pPr>
            <a:endParaRPr lang="en-US" u="sng" dirty="0" smtClean="0">
              <a:solidFill>
                <a:schemeClr val="hlink"/>
              </a:solidFill>
            </a:endParaRPr>
          </a:p>
          <a:p>
            <a:pPr marL="228600" indent="-228600">
              <a:buSzPts val="2800"/>
            </a:pPr>
            <a:r>
              <a:rPr lang="zh-TW" altLang="en-US" dirty="0" smtClean="0"/>
              <a:t>教保員操作端 </a:t>
            </a:r>
            <a:r>
              <a:rPr lang="en-US" altLang="zh-TW" dirty="0" smtClean="0"/>
              <a:t>: </a:t>
            </a:r>
            <a:r>
              <a:rPr lang="zh-TW" altLang="zh-TW" u="sng" dirty="0" smtClean="0">
                <a:solidFill>
                  <a:srgbClr val="0070C0"/>
                </a:solidFill>
              </a:rPr>
              <a:t>http://pctas.kh.edu.tw/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 smtClean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章節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 dirty="0" smtClean="0">
                <a:solidFill>
                  <a:schemeClr val="hlink"/>
                </a:solidFill>
                <a:hlinkClick r:id="rId3" action="ppaction://hlinksldjump"/>
              </a:rPr>
              <a:t>健保</a:t>
            </a:r>
            <a:r>
              <a:rPr lang="zh-TW" u="sng" dirty="0">
                <a:solidFill>
                  <a:schemeClr val="hlink"/>
                </a:solidFill>
                <a:hlinkClick r:id="rId3" action="ppaction://hlinksldjump"/>
              </a:rPr>
              <a:t>卡讀取程式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 dirty="0">
                <a:solidFill>
                  <a:schemeClr val="hlink"/>
                </a:solidFill>
                <a:hlinkClick r:id="rId4" action="ppaction://hlinksldjump"/>
              </a:rPr>
              <a:t>教保員操作</a:t>
            </a:r>
            <a:r>
              <a:rPr lang="zh-TW" u="sng" dirty="0" smtClean="0">
                <a:solidFill>
                  <a:schemeClr val="hlink"/>
                </a:solidFill>
                <a:hlinkClick r:id="rId4" action="ppaction://hlinksldjump"/>
              </a:rPr>
              <a:t>篇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dirty="0"/>
              <a:t>健保卡讀取程式篇</a:t>
            </a: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118" name="Google Shape;118;p5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2298" y="283317"/>
            <a:ext cx="5385071" cy="34588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9" name="Google Shape;119;p5" descr="畫面剪輯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4450" y="1402314"/>
            <a:ext cx="5453828" cy="30084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0" name="Google Shape;120;p5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098" y="2310587"/>
            <a:ext cx="4982838" cy="27790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1" name="Google Shape;121;p5"/>
          <p:cNvGrpSpPr/>
          <p:nvPr/>
        </p:nvGrpSpPr>
        <p:grpSpPr>
          <a:xfrm>
            <a:off x="5090474" y="3700109"/>
            <a:ext cx="5835079" cy="1389524"/>
            <a:chOff x="3990087" y="2698712"/>
            <a:chExt cx="7166110" cy="1705427"/>
          </a:xfrm>
        </p:grpSpPr>
        <p:cxnSp>
          <p:nvCxnSpPr>
            <p:cNvPr id="122" name="Google Shape;122;p5"/>
            <p:cNvCxnSpPr/>
            <p:nvPr/>
          </p:nvCxnSpPr>
          <p:spPr>
            <a:xfrm rot="10800000" flipH="1">
              <a:off x="3990087" y="4069056"/>
              <a:ext cx="7166110" cy="1246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5"/>
            <p:cNvCxnSpPr/>
            <p:nvPr/>
          </p:nvCxnSpPr>
          <p:spPr>
            <a:xfrm>
              <a:off x="11156197" y="2698712"/>
              <a:ext cx="0" cy="138280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7067690" y="3513639"/>
              <a:ext cx="0" cy="890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25" name="Google Shape;125;p5"/>
          <p:cNvSpPr/>
          <p:nvPr/>
        </p:nvSpPr>
        <p:spPr>
          <a:xfrm>
            <a:off x="5771364" y="5183591"/>
            <a:ext cx="3992859" cy="12690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系統會進行健保卡讀取程式的偵測，當系統未偵測到健保卡讀取程式時，請點選[首次登入說明]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3519" y="830580"/>
            <a:ext cx="9988436" cy="43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2499357" y="3683383"/>
            <a:ext cx="9412597" cy="74344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499358" y="4481914"/>
            <a:ext cx="6293790" cy="1030637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此步驟為下載JAVA執行環境(JRE)，很重要，不能略過。</a:t>
            </a:r>
            <a:endParaRPr dirty="0"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970" y="830580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525970" y="1609838"/>
            <a:ext cx="1397549" cy="74678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4705" y="808547"/>
            <a:ext cx="9988436" cy="435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56" y="808547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647156" y="1913146"/>
            <a:ext cx="1397549" cy="4214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2622849" y="4395731"/>
            <a:ext cx="9410291" cy="7380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044" y="4222850"/>
            <a:ext cx="2309737" cy="239117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47" name="Google Shape;147;p7"/>
          <p:cNvSpPr/>
          <p:nvPr/>
        </p:nvSpPr>
        <p:spPr>
          <a:xfrm>
            <a:off x="2622850" y="5174616"/>
            <a:ext cx="6293790" cy="525812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此步驟為下載登入遷調系統使用的健保卡讀取程式。</a:t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 rot="3890289">
            <a:off x="2142193" y="3911702"/>
            <a:ext cx="540473" cy="7037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111" y="27622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/>
          <p:nvPr/>
        </p:nvSpPr>
        <p:spPr>
          <a:xfrm>
            <a:off x="1430111" y="1132221"/>
            <a:ext cx="1397549" cy="4214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8" descr="畫面剪輯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7660" y="27622"/>
            <a:ext cx="7440063" cy="683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grpSp>
        <p:nvGrpSpPr>
          <p:cNvPr id="164" name="Google Shape;164;p9"/>
          <p:cNvGrpSpPr/>
          <p:nvPr/>
        </p:nvGrpSpPr>
        <p:grpSpPr>
          <a:xfrm>
            <a:off x="1022733" y="1199509"/>
            <a:ext cx="10950200" cy="2387862"/>
            <a:chOff x="404895" y="946195"/>
            <a:chExt cx="10950200" cy="2387862"/>
          </a:xfrm>
        </p:grpSpPr>
        <p:sp>
          <p:nvSpPr>
            <p:cNvPr id="165" name="Google Shape;165;p9"/>
            <p:cNvSpPr/>
            <p:nvPr/>
          </p:nvSpPr>
          <p:spPr>
            <a:xfrm>
              <a:off x="777329" y="1778074"/>
              <a:ext cx="10577766" cy="8186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未啟用健保卡讀取程式時偵測項將會顯示紅色，提醒使用者。</a:t>
              </a: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04895" y="1395259"/>
              <a:ext cx="744867" cy="744867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p9" descr="畫面剪輯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2218" y="946195"/>
              <a:ext cx="3024625" cy="23878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9"/>
          <p:cNvGrpSpPr/>
          <p:nvPr/>
        </p:nvGrpSpPr>
        <p:grpSpPr>
          <a:xfrm>
            <a:off x="277866" y="3219403"/>
            <a:ext cx="11519203" cy="2746594"/>
            <a:chOff x="429486" y="2898128"/>
            <a:chExt cx="11519203" cy="2746594"/>
          </a:xfrm>
        </p:grpSpPr>
        <p:sp>
          <p:nvSpPr>
            <p:cNvPr id="169" name="Google Shape;169;p9"/>
            <p:cNvSpPr/>
            <p:nvPr/>
          </p:nvSpPr>
          <p:spPr>
            <a:xfrm>
              <a:off x="819663" y="4041614"/>
              <a:ext cx="9973264" cy="1144144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啟用健保卡讀取程式後，將依序檢測讀卡機與健保卡，</a:t>
              </a:r>
              <a:b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皆完成之後即可登入系統。</a:t>
              </a: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29486" y="3553430"/>
              <a:ext cx="744867" cy="744867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1" name="Google Shape;17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22978" y="2898128"/>
              <a:ext cx="4925711" cy="27465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9"/>
          <p:cNvSpPr/>
          <p:nvPr/>
        </p:nvSpPr>
        <p:spPr>
          <a:xfrm>
            <a:off x="6871358" y="5987018"/>
            <a:ext cx="31854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操作系統時請勿關閉讀卡程式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504</Words>
  <Application>Microsoft Office PowerPoint</Application>
  <PresentationFormat>寬螢幕</PresentationFormat>
  <Paragraphs>70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맑은 고딕</vt:lpstr>
      <vt:lpstr>Noto Sans Symbols</vt:lpstr>
      <vt:lpstr>宋体</vt:lpstr>
      <vt:lpstr>Microsoft JhengHei</vt:lpstr>
      <vt:lpstr>Arial</vt:lpstr>
      <vt:lpstr>Office 佈景主題</vt:lpstr>
      <vt:lpstr>110年公立幼兒園契約進用教保員 及助理教保員申請遷調他縣市服務作業 電腦系統簡介</vt:lpstr>
      <vt:lpstr>正式網站網址</vt:lpstr>
      <vt:lpstr>章節</vt:lpstr>
      <vt:lpstr>健保卡讀取程式篇</vt:lpstr>
      <vt:lpstr>PowerPoint 簡報</vt:lpstr>
      <vt:lpstr>PowerPoint 簡報</vt:lpstr>
      <vt:lpstr>PowerPoint 簡報</vt:lpstr>
      <vt:lpstr>PowerPoint 簡報</vt:lpstr>
      <vt:lpstr>PowerPoint 簡報</vt:lpstr>
      <vt:lpstr>教保員操作篇</vt:lpstr>
      <vt:lpstr>一、填報流程</vt:lpstr>
      <vt:lpstr>二、填報流程</vt:lpstr>
      <vt:lpstr>二、填報流程-選填志願縣市</vt:lpstr>
      <vt:lpstr>二、填報流程-選填志願學校</vt:lpstr>
      <vt:lpstr>三、查詢申請狀況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公立幼兒園契約進用教保員 及助理教保員申請遷調他縣市服務作業 電腦系統簡介</dc:title>
  <dc:creator>user</dc:creator>
  <cp:lastModifiedBy>蘇志堯</cp:lastModifiedBy>
  <cp:revision>18</cp:revision>
  <dcterms:created xsi:type="dcterms:W3CDTF">2019-01-29T02:05:27Z</dcterms:created>
  <dcterms:modified xsi:type="dcterms:W3CDTF">2021-03-25T03:51:47Z</dcterms:modified>
</cp:coreProperties>
</file>