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8"/>
  </p:notesMasterIdLst>
  <p:sldIdLst>
    <p:sldId id="313" r:id="rId3"/>
    <p:sldId id="260" r:id="rId4"/>
    <p:sldId id="261" r:id="rId5"/>
    <p:sldId id="262" r:id="rId6"/>
    <p:sldId id="263" r:id="rId7"/>
    <p:sldId id="314" r:id="rId8"/>
    <p:sldId id="265" r:id="rId9"/>
    <p:sldId id="266" r:id="rId10"/>
    <p:sldId id="315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7" r:id="rId20"/>
    <p:sldId id="278" r:id="rId21"/>
    <p:sldId id="279" r:id="rId22"/>
    <p:sldId id="325" r:id="rId23"/>
    <p:sldId id="326" r:id="rId24"/>
    <p:sldId id="331" r:id="rId25"/>
    <p:sldId id="333" r:id="rId26"/>
    <p:sldId id="334" r:id="rId27"/>
    <p:sldId id="324" r:id="rId28"/>
    <p:sldId id="282" r:id="rId29"/>
    <p:sldId id="284" r:id="rId30"/>
    <p:sldId id="316" r:id="rId31"/>
    <p:sldId id="286" r:id="rId32"/>
    <p:sldId id="290" r:id="rId33"/>
    <p:sldId id="291" r:id="rId34"/>
    <p:sldId id="319" r:id="rId35"/>
    <p:sldId id="335" r:id="rId36"/>
    <p:sldId id="289" r:id="rId37"/>
    <p:sldId id="292" r:id="rId38"/>
    <p:sldId id="329" r:id="rId39"/>
    <p:sldId id="332" r:id="rId40"/>
    <p:sldId id="321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7" d="100"/>
          <a:sy n="117" d="100"/>
        </p:scale>
        <p:origin x="-146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新細明體" pitchFamily="18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日期版面配置區 2"/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新細明體" pitchFamily="18"/>
              </a:defRPr>
            </a:lvl1pPr>
          </a:lstStyle>
          <a:p>
            <a:pPr lvl="0"/>
            <a:fld id="{C8400E5B-A139-4B69-812F-9960D9F05DFC}" type="datetime1">
              <a:rPr lang="en-US"/>
              <a:pPr lvl="0"/>
              <a:t>7/26/2022</a:t>
            </a:fld>
            <a:endParaRPr 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備忘稿版面配置區 4"/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6" name="頁尾版面配置區 5"/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新細明體" pitchFamily="18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/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新細明體" pitchFamily="18"/>
              </a:defRPr>
            </a:lvl1pPr>
          </a:lstStyle>
          <a:p>
            <a:pPr lvl="0"/>
            <a:fld id="{8CD9DC64-8A2D-49DC-8907-F7F2511AAF9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007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zh-TW" sz="1200" b="0" i="0" u="none" strike="noStrike" kern="1200" cap="none" spc="0" baseline="0">
        <a:solidFill>
          <a:srgbClr val="000000"/>
        </a:solidFill>
        <a:uFillTx/>
        <a:latin typeface="Calibri"/>
        <a:ea typeface="新細明體" pitchFamily="18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zh-TW" sz="1200" b="0" i="0" u="none" strike="noStrike" kern="1200" cap="none" spc="0" baseline="0">
        <a:solidFill>
          <a:srgbClr val="000000"/>
        </a:solidFill>
        <a:uFillTx/>
        <a:latin typeface="Calibri"/>
        <a:ea typeface="新細明體" pitchFamily="18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zh-TW" sz="1200" b="0" i="0" u="none" strike="noStrike" kern="1200" cap="none" spc="0" baseline="0">
        <a:solidFill>
          <a:srgbClr val="000000"/>
        </a:solidFill>
        <a:uFillTx/>
        <a:latin typeface="Calibri"/>
        <a:ea typeface="新細明體" pitchFamily="18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zh-TW" sz="1200" b="0" i="0" u="none" strike="noStrike" kern="1200" cap="none" spc="0" baseline="0">
        <a:solidFill>
          <a:srgbClr val="000000"/>
        </a:solidFill>
        <a:uFillTx/>
        <a:latin typeface="Calibri"/>
        <a:ea typeface="新細明體" pitchFamily="18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zh-TW" sz="1200" b="0" i="0" u="none" strike="noStrike" kern="1200" cap="none" spc="0" baseline="0">
        <a:solidFill>
          <a:srgbClr val="000000"/>
        </a:solidFill>
        <a:uFillTx/>
        <a:latin typeface="Calibri"/>
        <a:ea typeface="新細明體" pitchFamily="18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2C69370-3B0E-49F1-8205-8A4DE584487D}" type="slidenum">
              <a:t>1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新細明體" pitchFamily="18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4979A1C-4307-4E58-82E2-A8FA8E7DEA57}" type="slidenum">
              <a:t>10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新細明體" pitchFamily="18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5B1FBDC-85EC-491A-A79E-8F8CAAE13CD4}" type="slidenum">
              <a:t>11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新細明體" pitchFamily="18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833730D-6A28-429E-A6D9-FFF290F3E9CB}" type="slidenum">
              <a:t>12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新細明體" pitchFamily="18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4BAB628-9385-4408-8EDA-403614FA9B72}" type="slidenum">
              <a:t>13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新細明體" pitchFamily="18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zh-TW"/>
              <a:t>腸病毒常藉由就讀幼稚園的大孩子將病毒從校園帶入家庭，進而感染家中未就學的小小孩。從過去的臨床經驗得知，若老二或老三被罹患腸病毒的老大傳染腸病毒，較容易形成重症，理由有二</a:t>
            </a:r>
            <a:r>
              <a:rPr lang="en-US"/>
              <a:t>:</a:t>
            </a:r>
          </a:p>
          <a:p>
            <a:pPr lvl="0"/>
            <a:r>
              <a:rPr lang="en-US"/>
              <a:t>1. </a:t>
            </a:r>
            <a:r>
              <a:rPr lang="zh-TW"/>
              <a:t>年齡幼小，免疫系統不成熟，抵抗力較差</a:t>
            </a:r>
            <a:r>
              <a:rPr lang="en-US"/>
              <a:t/>
            </a:r>
            <a:br>
              <a:rPr lang="en-US"/>
            </a:br>
            <a:r>
              <a:rPr lang="en-US"/>
              <a:t>2. </a:t>
            </a:r>
            <a:r>
              <a:rPr lang="zh-TW"/>
              <a:t>在家中長時間和老大相處，「接受」到的病毒量遠比一般在校園中被傳染的病毒量多很多</a:t>
            </a:r>
          </a:p>
          <a:p>
            <a:pPr lvl="0"/>
            <a:endParaRPr lang="en-US">
              <a:latin typeface="Arial" pitchFamily="34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2B21A91-F60B-44C5-8D67-1B0EDBED0970}" type="slidenum">
              <a:t>14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新細明體" pitchFamily="18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5E2D9AD-FEBA-4E4E-A49B-2EA14F5583F4}" type="slidenum">
              <a:t>15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新細明體" pitchFamily="18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63E115A-B553-41B1-B9BB-F1A7069E9716}" type="slidenum">
              <a:t>16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新細明體" pitchFamily="18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0983847-C8A5-453E-ADE5-C501DFACD075}" type="slidenum">
              <a:t>17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新細明體" pitchFamily="18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>
              <a:latin typeface="Arial" pitchFamily="34"/>
            </a:endParaRPr>
          </a:p>
          <a:p>
            <a:pPr lvl="0"/>
            <a:endParaRPr lang="en-US">
              <a:latin typeface="Arial" pitchFamily="34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11057DF-AB88-4C07-8C82-CBEBBB914A26}" type="slidenum">
              <a:t>18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新細明體" pitchFamily="18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ADC5193-FD83-4DAE-9FC3-9D6B3A1E5BEB}" type="slidenum">
              <a:t>19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新細明體" pitchFamily="18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D4A19D9-FF1C-459F-90EC-F96DC697FB67}" type="slidenum">
              <a:t>2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新細明體" pitchFamily="18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FAC621C-922F-4B4E-BE6B-D6C579BF4C46}" type="slidenum">
              <a:t>20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新細明體" pitchFamily="18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D1050A2-E53D-413E-A7CD-FF91C8F9CC05}" type="slidenum">
              <a:t>21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新細明體" pitchFamily="18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2B71E50-7A60-44B9-990E-BF55B29B4D11}" type="slidenum">
              <a:t>22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新細明體" pitchFamily="18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83A7843-CA04-4D2D-AC32-C27BD7D19357}" type="slidenum">
              <a:t>23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新細明體" pitchFamily="18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064C80D-8190-4FAB-9ED9-46AAD43504C0}" type="slidenum">
              <a:t>24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  <a:ea typeface="新細明體" pitchFamily="1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70CE3FB-C0B9-4F94-8204-450548365D22}" type="slidenum">
              <a:t>25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  <a:ea typeface="新細明體" pitchFamily="1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4D10470-98D9-4995-A6F9-18E7EA6CD45D}" type="slidenum">
              <a:t>26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  <a:ea typeface="新細明體" pitchFamily="1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2710892-A3D6-4ADB-8CD0-54D7A27184B7}" type="slidenum">
              <a:t>27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新細明體" pitchFamily="18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7597561-F44C-4AFB-9F01-38C1C901D4EE}" type="slidenum">
              <a:t>28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新細明體" pitchFamily="18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en-US">
                <a:latin typeface="Arial" pitchFamily="34"/>
              </a:rPr>
              <a:t>(</a:t>
            </a:r>
            <a:r>
              <a:rPr lang="zh-TW">
                <a:latin typeface="Arial" pitchFamily="34"/>
              </a:rPr>
              <a:t>如果有其他合適的</a:t>
            </a:r>
            <a:r>
              <a:rPr lang="en-US">
                <a:latin typeface="Arial" pitchFamily="34"/>
              </a:rPr>
              <a:t>icon</a:t>
            </a:r>
            <a:r>
              <a:rPr lang="zh-TW">
                <a:latin typeface="Arial" pitchFamily="34"/>
              </a:rPr>
              <a:t>，請協助替換</a:t>
            </a:r>
            <a:r>
              <a:rPr lang="en-US">
                <a:latin typeface="Arial" pitchFamily="34"/>
              </a:rPr>
              <a:t>)</a:t>
            </a:r>
          </a:p>
        </p:txBody>
      </p:sp>
      <p:sp>
        <p:nvSpPr>
          <p:cNvPr id="4" name="投影片編號版面配置區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096B12A-43CB-4CF6-81BC-080F1B5F5E56}" type="slidenum">
              <a:t>29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  <a:ea typeface="新細明體" pitchFamily="1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81E8A80-451C-40A0-9AA3-4F87B6033BFE}" type="slidenum">
              <a:t>3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新細明體" pitchFamily="18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6AA0331-1567-44D7-A856-AE3AFDB5A24C}" type="slidenum">
              <a:t>30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新細明體" pitchFamily="18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F728718-3619-4AFB-B12A-35F548C80025}" type="slidenum">
              <a:t>31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新細明體" pitchFamily="18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898526" y="4684708"/>
            <a:ext cx="4938710" cy="4441826"/>
          </a:xfrm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DDE3E79-B1EE-4156-9EDA-F4AF8DC56F02}" type="slidenum">
              <a:t>32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新細明體" pitchFamily="18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898526" y="4684708"/>
            <a:ext cx="4938710" cy="4441826"/>
          </a:xfrm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47E3C55-6CF9-4E9F-AE44-20CDC6C66124}" type="slidenum">
              <a:t>33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  <a:ea typeface="新細明體" pitchFamily="1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9CDE406-938C-4E07-916C-EEBD75F58319}" type="slidenum">
              <a:t>34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新細明體" pitchFamily="18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898526" y="4684708"/>
            <a:ext cx="4938710" cy="4441826"/>
          </a:xfrm>
        </p:spPr>
        <p:txBody>
          <a:bodyPr/>
          <a:lstStyle/>
          <a:p>
            <a:pPr lvl="0"/>
            <a:r>
              <a:rPr lang="en-US" sz="1400">
                <a:latin typeface="Arial" pitchFamily="34"/>
              </a:rPr>
              <a:t>108</a:t>
            </a:r>
            <a:r>
              <a:rPr lang="zh-TW" sz="1400">
                <a:latin typeface="Arial" pitchFamily="34"/>
              </a:rPr>
              <a:t>年</a:t>
            </a:r>
            <a:r>
              <a:rPr lang="en-US" sz="1400">
                <a:latin typeface="Arial" pitchFamily="34"/>
              </a:rPr>
              <a:t>5</a:t>
            </a:r>
            <a:r>
              <a:rPr lang="zh-TW" sz="1400">
                <a:latin typeface="Arial" pitchFamily="34"/>
              </a:rPr>
              <a:t>月修訂</a:t>
            </a:r>
            <a:endParaRPr lang="en-US" sz="1400">
              <a:latin typeface="Arial" pitchFamily="34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5878562-9B6F-49D4-88F7-15213A53BA0C}" type="slidenum">
              <a:t>35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新細明體" pitchFamily="18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4755AC9-257A-4FB3-88F6-81076768EF74}" type="slidenum">
              <a:t>36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新細明體" pitchFamily="18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D91323B-550D-4F8A-AB54-BDC201D4DCC0}" type="slidenum">
              <a:t>37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  <a:ea typeface="新細明體" pitchFamily="1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4382F9E-50BA-4133-9EE5-B54CC9F0C0A7}" type="slidenum">
              <a:t>38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  <a:ea typeface="新細明體" pitchFamily="1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D994301-4DA9-4DE6-AF94-BEF70C12DA14}" type="slidenum">
              <a:t>39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  <a:ea typeface="新細明體" pitchFamily="1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9773CE1-78F2-40F7-9FDD-2141E80B1AAB}" type="slidenum">
              <a:t>4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新細明體" pitchFamily="18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82C6CD3-6F5C-4D70-86D7-36C0F291FC9A}" type="slidenum">
              <a:t>40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新細明體" pitchFamily="18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en-US">
                <a:latin typeface="Arial" pitchFamily="34"/>
              </a:rPr>
              <a:t> 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C879AEC-B39F-4327-B736-A3EF819808CD}" type="slidenum">
              <a:t>41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新細明體" pitchFamily="18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B0AB1AA-B351-4C8B-B2AC-64BFD7283861}" type="slidenum">
              <a:t>42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新細明體" pitchFamily="18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292DFC7-8346-41B6-B16E-414A90D280EE}" type="slidenum">
              <a:t>43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新細明體" pitchFamily="18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B028AF8-A115-4DF5-ABDF-28EA0AC1F86C}" type="slidenum">
              <a:t>44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新細明體" pitchFamily="18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7FE3D26-FBB8-4DB6-A0D7-C7EAA3C733B9}" type="slidenum">
              <a:t>45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新細明體" pitchFamily="18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71CB319-E896-4656-9521-A100A8B38F35}" type="slidenum">
              <a:t>46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新細明體" pitchFamily="18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3E77535-B72B-4FBE-B43C-A4C4F415B658}" type="slidenum">
              <a:t>47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新細明體" pitchFamily="18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DA7C51A-FC13-43FC-9FE3-5BADC03ACDC9}" type="slidenum">
              <a:t>48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新細明體" pitchFamily="18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8B3C3D3-96C7-414A-ACE5-DAFA05BF227D}" type="slidenum">
              <a:t>49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新細明體" pitchFamily="18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2190FB2-AE93-433C-B199-2BAD4283EE81}" type="slidenum">
              <a:t>5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新細明體" pitchFamily="18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7244D88-4454-4579-9405-12ABC4F19EDB}" type="slidenum">
              <a:t>50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新細明體" pitchFamily="18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zh-TW">
                <a:latin typeface="Arial" pitchFamily="34"/>
              </a:rPr>
              <a:t>接下來進行本課程的第三部分 </a:t>
            </a:r>
            <a:r>
              <a:rPr lang="en-US">
                <a:latin typeface="Arial" pitchFamily="34"/>
              </a:rPr>
              <a:t>   </a:t>
            </a:r>
            <a:r>
              <a:rPr lang="zh-TW">
                <a:latin typeface="Arial" pitchFamily="34"/>
              </a:rPr>
              <a:t>防治業務分工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AB372C5-FEEF-411E-9C02-40241B6FC208}" type="slidenum">
              <a:t>51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新細明體" pitchFamily="18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45BAC9C-6B79-4F5B-9C5C-712DAA76BD26}" type="slidenum">
              <a:t>52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新細明體" pitchFamily="18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AEAAB89-3228-4EE5-9396-BEC60CEDF4F3}" type="slidenum">
              <a:t>53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新細明體" pitchFamily="18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14B080C-DF06-4F77-808F-1F85EE952A79}" type="slidenum">
              <a:t>54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新細明體" pitchFamily="18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38D6174-40E9-49EA-AE99-86DD64077949}" type="slidenum">
              <a:t>55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新細明體" pitchFamily="18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81A1EC3-8A94-44C0-A15E-69159204F97C}" type="slidenum">
              <a:t>6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  <a:ea typeface="新細明體" pitchFamily="1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C3F53EF-5306-412A-B9AA-F0596E6B2199}" type="slidenum">
              <a:t>7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新細明體" pitchFamily="18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ACD937D-4EC6-42F5-AA20-4EB1CB0BCA2A}" type="slidenum">
              <a:t>8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新細明體" pitchFamily="18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1EB25BF-51BC-4645-A550-35B2213244D6}" type="slidenum">
              <a:t>9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  <a:ea typeface="新細明體" pitchFamily="1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 b="1">
                <a:solidFill>
                  <a:srgbClr val="C0504D"/>
                </a:solidFill>
                <a:latin typeface="微軟正黑體" pitchFamily="34"/>
                <a:ea typeface="微軟正黑體" pitchFamily="34"/>
              </a:defRPr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副標題 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0070C0"/>
                </a:solidFill>
                <a:latin typeface="微軟正黑體" pitchFamily="34"/>
                <a:ea typeface="微軟正黑體" pitchFamily="34"/>
              </a:defRPr>
            </a:lvl1pPr>
          </a:lstStyle>
          <a:p>
            <a:pPr lvl="0"/>
            <a:r>
              <a:rPr lang="zh-TW"/>
              <a:t>按一下以編輯母片副標題樣式</a:t>
            </a:r>
            <a:endParaRPr lang="en-US"/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545546F-420E-4060-95C2-313D560339E4}" type="datetime1">
              <a:rPr lang="en-US"/>
              <a:pPr lvl="0"/>
              <a:t>7/26/2022</a:t>
            </a:fld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D5A6526-B193-4538-9580-FB29553A72C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683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A36B65F-AD37-4271-928B-1E12F8191358}" type="datetime1">
              <a:rPr lang="en-US"/>
              <a:pPr lvl="0"/>
              <a:t>7/26/2022</a:t>
            </a:fld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7468874-8A6F-4E84-A6A5-B2FC2FF047D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621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F493D9A-D709-4C9D-85BE-D0523A64D06C}" type="datetime1">
              <a:rPr lang="en-US"/>
              <a:pPr lvl="0"/>
              <a:t>7/26/2022</a:t>
            </a:fld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DB0B406-28E6-4C93-8807-2A2AC0B91CD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06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ppt-重要呼吸道傳染病防治首頁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 txBox="1">
            <a:spLocks noGrp="1"/>
          </p:cNvSpPr>
          <p:nvPr>
            <p:ph type="ctrTitle"/>
          </p:nvPr>
        </p:nvSpPr>
        <p:spPr>
          <a:xfrm>
            <a:off x="1620838" y="2420938"/>
            <a:ext cx="6119814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</a:p>
        </p:txBody>
      </p:sp>
      <p:sp>
        <p:nvSpPr>
          <p:cNvPr id="4" name="Rectangle 3"/>
          <p:cNvSpPr txBox="1">
            <a:spLocks noGrp="1"/>
          </p:cNvSpPr>
          <p:nvPr>
            <p:ph type="subTitle" idx="1"/>
          </p:nvPr>
        </p:nvSpPr>
        <p:spPr>
          <a:xfrm>
            <a:off x="1476371" y="4268784"/>
            <a:ext cx="6400800" cy="1752603"/>
          </a:xfrm>
        </p:spPr>
        <p:txBody>
          <a:bodyPr anchorCtr="1"/>
          <a:lstStyle>
            <a:lvl1pPr marL="0" indent="0" algn="ctr">
              <a:buNone/>
              <a:defRPr b="0"/>
            </a:lvl1pPr>
          </a:lstStyle>
          <a:p>
            <a:pPr lvl="0"/>
            <a:r>
              <a:rPr lang="zh-TW"/>
              <a:t>按一下以編輯母片副標題樣式</a:t>
            </a:r>
          </a:p>
        </p:txBody>
      </p:sp>
      <p:sp>
        <p:nvSpPr>
          <p:cNvPr id="5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ea typeface="標楷體"/>
              </a:defRPr>
            </a:lvl1pPr>
          </a:lstStyle>
          <a:p>
            <a:pPr lvl="0"/>
            <a:fld id="{2278BA21-C65D-48C3-BBB5-EC6622512F1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781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ea typeface="標楷體"/>
              </a:defRPr>
            </a:lvl1pPr>
          </a:lstStyle>
          <a:p>
            <a:pPr lvl="0"/>
            <a:fld id="{C343AAB3-AE34-4488-B39F-ECE12C9118D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64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>
          <a:xfrm>
            <a:off x="722311" y="4406905"/>
            <a:ext cx="7772400" cy="1362071"/>
          </a:xfrm>
        </p:spPr>
        <p:txBody>
          <a:bodyPr anchor="t" anchorCtr="0"/>
          <a:lstStyle>
            <a:lvl1pPr algn="l">
              <a:defRPr sz="4000" cap="all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4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ea typeface="標楷體"/>
              </a:defRPr>
            </a:lvl1pPr>
          </a:lstStyle>
          <a:p>
            <a:pPr lvl="0"/>
            <a:fld id="{A3ADB412-4664-4917-BE68-4EC9896DD5A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092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 txBox="1">
            <a:spLocks noGrp="1"/>
          </p:cNvSpPr>
          <p:nvPr>
            <p:ph idx="1"/>
          </p:nvPr>
        </p:nvSpPr>
        <p:spPr>
          <a:xfrm>
            <a:off x="611184" y="1557342"/>
            <a:ext cx="3848096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內容版面配置區 3"/>
          <p:cNvSpPr txBox="1">
            <a:spLocks noGrp="1"/>
          </p:cNvSpPr>
          <p:nvPr>
            <p:ph idx="2"/>
          </p:nvPr>
        </p:nvSpPr>
        <p:spPr>
          <a:xfrm>
            <a:off x="4611684" y="1557342"/>
            <a:ext cx="3848096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5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ea typeface="標楷體"/>
              </a:defRPr>
            </a:lvl1pPr>
          </a:lstStyle>
          <a:p>
            <a:pPr lvl="0"/>
            <a:fld id="{6F268694-D51F-4B5B-AD94-B1B53C716EC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242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4" name="內容版面配置區 3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5" name="文字版面配置區 4"/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6" name="內容版面配置區 5"/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7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ea typeface="標楷體"/>
              </a:defRPr>
            </a:lvl1pPr>
          </a:lstStyle>
          <a:p>
            <a:pPr lvl="0"/>
            <a:fld id="{24D0D715-23C3-45EF-A3E9-B2B8CE7BF7E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46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ea typeface="標楷體"/>
              </a:defRPr>
            </a:lvl1pPr>
          </a:lstStyle>
          <a:p>
            <a:pPr lvl="0"/>
            <a:fld id="{F6997585-6692-4618-92A1-80B23CC955D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205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3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ea typeface="標楷體"/>
              </a:defRPr>
            </a:lvl1pPr>
          </a:lstStyle>
          <a:p>
            <a:pPr lvl="0"/>
            <a:fld id="{94112248-BDBA-42E2-AABC-895043BB9BA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975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 txBox="1">
            <a:spLocks noGrp="1"/>
          </p:cNvSpPr>
          <p:nvPr>
            <p:ph idx="1"/>
          </p:nvPr>
        </p:nvSpPr>
        <p:spPr>
          <a:xfrm>
            <a:off x="3575047" y="27305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文字版面配置區 3"/>
          <p:cNvSpPr txBox="1">
            <a:spLocks noGrp="1"/>
          </p:cNvSpPr>
          <p:nvPr>
            <p:ph type="body" idx="2"/>
          </p:nvPr>
        </p:nvSpPr>
        <p:spPr>
          <a:xfrm>
            <a:off x="457200" y="143510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5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ea typeface="標楷體"/>
              </a:defRPr>
            </a:lvl1pPr>
          </a:lstStyle>
          <a:p>
            <a:pPr lvl="0"/>
            <a:fld id="{80928C6C-8843-4D3B-9021-7D328AB6FC1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07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>
          <a:xfrm>
            <a:off x="457200" y="158099"/>
            <a:ext cx="8229600" cy="1143000"/>
          </a:xfrm>
        </p:spPr>
        <p:txBody>
          <a:bodyPr/>
          <a:lstStyle>
            <a:lvl1pPr>
              <a:defRPr b="1">
                <a:solidFill>
                  <a:srgbClr val="C0504D"/>
                </a:solidFill>
                <a:latin typeface="微軟正黑體" pitchFamily="34"/>
                <a:ea typeface="微軟正黑體" pitchFamily="34"/>
              </a:defRPr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 txBox="1">
            <a:spLocks noGrp="1"/>
          </p:cNvSpPr>
          <p:nvPr>
            <p:ph idx="4294967295"/>
          </p:nvPr>
        </p:nvSpPr>
        <p:spPr>
          <a:xfrm>
            <a:off x="457200" y="1429874"/>
            <a:ext cx="8229600" cy="4525959"/>
          </a:xfrm>
        </p:spPr>
        <p:txBody>
          <a:bodyPr/>
          <a:lstStyle>
            <a:lvl1pPr>
              <a:buClr>
                <a:srgbClr val="CCAF0A"/>
              </a:buClr>
              <a:buSzPct val="60000"/>
              <a:buFont typeface="Wingdings" pitchFamily="2"/>
              <a:buChar char="l"/>
              <a:defRPr b="1">
                <a:latin typeface="微軟正黑體" pitchFamily="34"/>
                <a:ea typeface="微軟正黑體" pitchFamily="34"/>
              </a:defRPr>
            </a:lvl1pPr>
            <a:lvl2pPr>
              <a:buClr>
                <a:srgbClr val="558ED5"/>
              </a:buClr>
              <a:buSzPct val="70000"/>
              <a:buFont typeface="Wingdings" pitchFamily="2"/>
              <a:buChar char="ü"/>
              <a:defRPr b="1">
                <a:latin typeface="微軟正黑體" pitchFamily="34"/>
                <a:ea typeface="微軟正黑體" pitchFamily="34"/>
              </a:defRPr>
            </a:lvl2pPr>
            <a:lvl3pPr>
              <a:buSzPct val="70000"/>
              <a:defRPr b="1">
                <a:latin typeface="微軟正黑體" pitchFamily="34"/>
                <a:ea typeface="微軟正黑體" pitchFamily="34"/>
              </a:defRPr>
            </a:lvl3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</p:txBody>
      </p:sp>
    </p:spTree>
    <p:extLst>
      <p:ext uri="{BB962C8B-B14F-4D97-AF65-F5344CB8AC3E}">
        <p14:creationId xmlns:p14="http://schemas.microsoft.com/office/powerpoint/2010/main" val="707697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4" name="文字版面配置區 3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5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ea typeface="標楷體"/>
              </a:defRPr>
            </a:lvl1pPr>
          </a:lstStyle>
          <a:p>
            <a:pPr lvl="0"/>
            <a:fld id="{3EBFC2C0-6CBC-466B-BFA9-3E3B90F980D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251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ea typeface="標楷體"/>
              </a:defRPr>
            </a:lvl1pPr>
          </a:lstStyle>
          <a:p>
            <a:pPr lvl="0"/>
            <a:fld id="{80113DED-C6CE-4282-99D9-68D7C1E8964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363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 txBox="1">
            <a:spLocks noGrp="1"/>
          </p:cNvSpPr>
          <p:nvPr>
            <p:ph type="title" orient="vert"/>
          </p:nvPr>
        </p:nvSpPr>
        <p:spPr>
          <a:xfrm>
            <a:off x="6629400" y="125419"/>
            <a:ext cx="2057400" cy="5957882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 txBox="1">
            <a:spLocks noGrp="1"/>
          </p:cNvSpPr>
          <p:nvPr>
            <p:ph type="body" orient="vert" idx="1"/>
          </p:nvPr>
        </p:nvSpPr>
        <p:spPr>
          <a:xfrm>
            <a:off x="457200" y="125419"/>
            <a:ext cx="6019796" cy="5957882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ea typeface="標楷體"/>
              </a:defRPr>
            </a:lvl1pPr>
          </a:lstStyle>
          <a:p>
            <a:pPr lvl="0"/>
            <a:fld id="{8C4ECAF5-AC14-4000-91DA-60DA67F39B6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567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 txBox="1">
            <a:spLocks noGrp="1"/>
          </p:cNvSpPr>
          <p:nvPr>
            <p:ph type="body" idx="1"/>
          </p:nvPr>
        </p:nvSpPr>
        <p:spPr>
          <a:xfrm>
            <a:off x="611184" y="1557342"/>
            <a:ext cx="3848096" cy="452595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內容版面配置區 3"/>
          <p:cNvSpPr txBox="1">
            <a:spLocks noGrp="1"/>
          </p:cNvSpPr>
          <p:nvPr>
            <p:ph idx="2"/>
          </p:nvPr>
        </p:nvSpPr>
        <p:spPr>
          <a:xfrm>
            <a:off x="4611684" y="1557342"/>
            <a:ext cx="3848096" cy="452595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5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ea typeface="標楷體"/>
              </a:defRPr>
            </a:lvl1pPr>
          </a:lstStyle>
          <a:p>
            <a:pPr lvl="0"/>
            <a:fld id="{7AFC12BB-44EC-45EE-B399-B4D467E5EAD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80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表格版面配置區 2"/>
          <p:cNvSpPr txBox="1">
            <a:spLocks noGrp="1"/>
          </p:cNvSpPr>
          <p:nvPr>
            <p:ph type="tbl" idx="1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4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ea typeface="標楷體"/>
              </a:defRPr>
            </a:lvl1pPr>
          </a:lstStyle>
          <a:p>
            <a:pPr lvl="0"/>
            <a:fld id="{696D3FCE-3262-4896-9153-96272C45C45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382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>
          <a:xfrm>
            <a:off x="722311" y="440690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5CD3FC1-B4F4-4A2F-BECC-2BC0B5C38766}" type="datetime1">
              <a:rPr lang="en-US"/>
              <a:pPr lvl="0"/>
              <a:t>7/26/2022</a:t>
            </a:fld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8A564D0-FA5A-4A2F-98E1-8BA6E0CC4D9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400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內容版面配置區 3"/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5" name="日期版面配置區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69346AC-DEE2-4A93-AAFD-3FC1C21D3A44}" type="datetime1">
              <a:rPr lang="en-US"/>
              <a:pPr lvl="0"/>
              <a:t>7/26/2022</a:t>
            </a:fld>
            <a:endParaRPr lang="en-US"/>
          </a:p>
        </p:txBody>
      </p:sp>
      <p:sp>
        <p:nvSpPr>
          <p:cNvPr id="6" name="頁尾版面配置區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FEFE172-72D3-4922-A037-FA7BBE5094B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872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4" name="內容版面配置區 3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5" name="文字版面配置區 4"/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6" name="內容版面配置區 5"/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7" name="日期版面配置區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03E2837-7F1F-4FCA-A67D-810B75C9D862}" type="datetime1">
              <a:rPr lang="en-US"/>
              <a:pPr lvl="0"/>
              <a:t>7/26/2022</a:t>
            </a:fld>
            <a:endParaRPr lang="en-US"/>
          </a:p>
        </p:txBody>
      </p:sp>
      <p:sp>
        <p:nvSpPr>
          <p:cNvPr id="8" name="頁尾版面配置區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投影片編號版面配置區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ECC1F92-7B5F-412E-BF94-06AE070D8C8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575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日期版面配置區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618A410-130E-4A70-9742-AB0BA31FB414}" type="datetime1">
              <a:rPr lang="en-US"/>
              <a:pPr lvl="0"/>
              <a:t>7/26/2022</a:t>
            </a:fld>
            <a:endParaRPr lang="en-US"/>
          </a:p>
        </p:txBody>
      </p:sp>
      <p:sp>
        <p:nvSpPr>
          <p:cNvPr id="4" name="頁尾版面配置區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投影片編號版面配置區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AF75721-E366-47FF-9D23-29555CFB205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893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CA97B6C-BD84-4640-B35C-AA05421CECAD}" type="datetime1">
              <a:rPr lang="en-US"/>
              <a:pPr lvl="0"/>
              <a:t>7/26/2022</a:t>
            </a:fld>
            <a:endParaRPr lang="en-US"/>
          </a:p>
        </p:txBody>
      </p:sp>
      <p:sp>
        <p:nvSpPr>
          <p:cNvPr id="3" name="頁尾版面配置區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投影片編號版面配置區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214E46B-2E1C-42E2-9FFF-6EB1AB8B5B4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326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文字版面配置區 3"/>
          <p:cNvSpPr txBox="1">
            <a:spLocks noGrp="1"/>
          </p:cNvSpPr>
          <p:nvPr>
            <p:ph type="body" idx="2"/>
          </p:nvPr>
        </p:nvSpPr>
        <p:spPr>
          <a:xfrm>
            <a:off x="457200" y="143510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5" name="日期版面配置區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828BD8E-FF8E-4DDE-8A46-AF43EF119C3C}" type="datetime1">
              <a:rPr lang="en-US"/>
              <a:pPr lvl="0"/>
              <a:t>7/26/2022</a:t>
            </a:fld>
            <a:endParaRPr lang="en-US"/>
          </a:p>
        </p:txBody>
      </p:sp>
      <p:sp>
        <p:nvSpPr>
          <p:cNvPr id="6" name="頁尾版面配置區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278DC72-22D7-4C79-866C-18B8B11656A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302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/>
              <a:t>按一下圖示以新增圖片</a:t>
            </a:r>
            <a:endParaRPr lang="en-US"/>
          </a:p>
        </p:txBody>
      </p:sp>
      <p:sp>
        <p:nvSpPr>
          <p:cNvPr id="4" name="文字版面配置區 3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5" name="日期版面配置區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AD362AC-04C6-4797-B00B-A344C09E720F}" type="datetime1">
              <a:rPr lang="en-US"/>
              <a:pPr lvl="0"/>
              <a:t>7/26/2022</a:t>
            </a:fld>
            <a:endParaRPr lang="en-US"/>
          </a:p>
        </p:txBody>
      </p:sp>
      <p:sp>
        <p:nvSpPr>
          <p:cNvPr id="6" name="頁尾版面配置區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F034C09-DEC3-43F0-9625-108A0BE069F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22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新細明體" pitchFamily="18"/>
              </a:defRPr>
            </a:lvl1pPr>
          </a:lstStyle>
          <a:p>
            <a:pPr lvl="0"/>
            <a:fld id="{28810503-33AA-414E-B027-4CCFAA08931E}" type="datetime1">
              <a:rPr lang="en-US"/>
              <a:pPr lvl="0"/>
              <a:t>7/26/2022</a:t>
            </a:fld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新細明體" pitchFamily="18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新細明體" pitchFamily="18"/>
              </a:defRPr>
            </a:lvl1pPr>
          </a:lstStyle>
          <a:p>
            <a:pPr lvl="0"/>
            <a:fld id="{86BA91A4-7765-4B18-887A-A8766E88D32A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TW" sz="4400" b="0" i="0" u="none" strike="noStrike" kern="1200" cap="none" spc="0" baseline="0">
          <a:solidFill>
            <a:srgbClr val="000000"/>
          </a:solidFill>
          <a:uFillTx/>
          <a:latin typeface="Calibri"/>
          <a:ea typeface="新細明體" pitchFamily="18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 pitchFamily="34"/>
        <a:buChar char="•"/>
        <a:tabLst/>
        <a:defRPr lang="zh-TW" sz="3200" b="0" i="0" u="none" strike="noStrike" kern="1200" cap="none" spc="0" baseline="0">
          <a:solidFill>
            <a:srgbClr val="000000"/>
          </a:solidFill>
          <a:uFillTx/>
          <a:latin typeface="Calibri"/>
          <a:ea typeface="新細明體" pitchFamily="18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 pitchFamily="34"/>
        <a:buChar char="–"/>
        <a:tabLst/>
        <a:defRPr lang="zh-TW" sz="2800" b="0" i="0" u="none" strike="noStrike" kern="1200" cap="none" spc="0" baseline="0">
          <a:solidFill>
            <a:srgbClr val="000000"/>
          </a:solidFill>
          <a:uFillTx/>
          <a:latin typeface="Calibri"/>
          <a:ea typeface="新細明體" pitchFamily="18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zh-TW" sz="2400" b="0" i="0" u="none" strike="noStrike" kern="1200" cap="none" spc="0" baseline="0">
          <a:solidFill>
            <a:srgbClr val="000000"/>
          </a:solidFill>
          <a:uFillTx/>
          <a:latin typeface="Calibri"/>
          <a:ea typeface="新細明體" pitchFamily="18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–"/>
        <a:tabLst/>
        <a:defRPr lang="zh-TW" sz="2000" b="0" i="0" u="none" strike="noStrike" kern="1200" cap="none" spc="0" baseline="0">
          <a:solidFill>
            <a:srgbClr val="000000"/>
          </a:solidFill>
          <a:uFillTx/>
          <a:latin typeface="Calibri"/>
          <a:ea typeface="新細明體" pitchFamily="18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»"/>
        <a:tabLst/>
        <a:defRPr lang="zh-TW" sz="2000" b="0" i="0" u="none" strike="noStrike" kern="1200" cap="none" spc="0" baseline="0">
          <a:solidFill>
            <a:srgbClr val="000000"/>
          </a:solidFill>
          <a:uFillTx/>
          <a:latin typeface="Calibri"/>
          <a:ea typeface="新細明體" pitchFamily="18"/>
        </a:defRPr>
      </a:lvl5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ppt-重要呼吸道傳染病防治內頁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 txBox="1">
            <a:spLocks noGrp="1"/>
          </p:cNvSpPr>
          <p:nvPr>
            <p:ph type="title"/>
          </p:nvPr>
        </p:nvSpPr>
        <p:spPr>
          <a:xfrm>
            <a:off x="457200" y="125409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dist="17962" dir="2700000" algn="tl">
              <a:srgbClr val="FFFFFF">
                <a:alpha val="50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lvl="0"/>
            <a:r>
              <a:rPr lang="zh-TW"/>
              <a:t>按一下以編輯母片標題樣式</a:t>
            </a:r>
          </a:p>
        </p:txBody>
      </p:sp>
      <p:sp>
        <p:nvSpPr>
          <p:cNvPr id="4" name="Rectangle 3"/>
          <p:cNvSpPr txBox="1">
            <a:spLocks noGrp="1"/>
          </p:cNvSpPr>
          <p:nvPr>
            <p:ph type="body" idx="1"/>
          </p:nvPr>
        </p:nvSpPr>
        <p:spPr>
          <a:xfrm>
            <a:off x="611184" y="1557342"/>
            <a:ext cx="7848596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zh-TW"/>
              <a:t>按一下以編輯母片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5" name="Rectangle 4"/>
          <p:cNvSpPr txBox="1">
            <a:spLocks noGrp="1"/>
          </p:cNvSpPr>
          <p:nvPr>
            <p:ph type="dt" sz="half" idx="2"/>
          </p:nvPr>
        </p:nvSpPr>
        <p:spPr>
          <a:xfrm>
            <a:off x="457200" y="6245223"/>
            <a:ext cx="2133596" cy="4762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ea typeface="新細明體" pitchFamily="18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Rectangle 5"/>
          <p:cNvSpPr txBox="1">
            <a:spLocks noGrp="1"/>
          </p:cNvSpPr>
          <p:nvPr>
            <p:ph type="ftr" sz="quarter" idx="3"/>
          </p:nvPr>
        </p:nvSpPr>
        <p:spPr>
          <a:xfrm>
            <a:off x="3124203" y="6245223"/>
            <a:ext cx="2895603" cy="4762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ea typeface="新細明體" pitchFamily="18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Rectangle 6"/>
          <p:cNvSpPr txBox="1">
            <a:spLocks noGrp="1"/>
          </p:cNvSpPr>
          <p:nvPr>
            <p:ph type="sldNum" sz="quarter" idx="4"/>
          </p:nvPr>
        </p:nvSpPr>
        <p:spPr>
          <a:xfrm>
            <a:off x="6553203" y="6245223"/>
            <a:ext cx="2133596" cy="4762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ea typeface="新細明體" pitchFamily="18"/>
              </a:defRPr>
            </a:lvl1pPr>
          </a:lstStyle>
          <a:p>
            <a:pPr lvl="0"/>
            <a:fld id="{8E7A8EFB-35BB-4F13-B62F-E4A881C05B2F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TW" sz="4400" b="1" i="0" u="none" strike="noStrike" kern="0" cap="none" spc="0" baseline="0">
          <a:solidFill>
            <a:srgbClr val="990000"/>
          </a:solidFill>
          <a:uFillTx/>
          <a:latin typeface="Arial"/>
          <a:ea typeface="標楷體"/>
        </a:defRPr>
      </a:lvl1pPr>
    </p:titleStyle>
    <p:bodyStyle>
      <a:lvl1pPr marL="342890" marR="0" lvl="0" indent="-342890" algn="l" defTabSz="914400" rtl="0" fontAlgn="auto" hangingPunct="0">
        <a:lnSpc>
          <a:spcPct val="100000"/>
        </a:lnSpc>
        <a:spcBef>
          <a:spcPts val="800"/>
        </a:spcBef>
        <a:spcAft>
          <a:spcPts val="0"/>
        </a:spcAft>
        <a:buSzPct val="70000"/>
        <a:buFont typeface="Wingdings" pitchFamily="2"/>
        <a:buChar char="n"/>
        <a:tabLst/>
        <a:defRPr lang="zh-TW" sz="3200" b="1" i="0" u="none" strike="noStrike" kern="0" cap="none" spc="0" baseline="0">
          <a:solidFill>
            <a:srgbClr val="808000"/>
          </a:solidFill>
          <a:uFillTx/>
          <a:latin typeface="Arial"/>
          <a:ea typeface="標楷體"/>
        </a:defRPr>
      </a:lvl1pPr>
      <a:lvl2pPr marL="742931" marR="0" lvl="1" indent="-285740" algn="l" defTabSz="914400" rtl="0" fontAlgn="auto" hangingPunct="0">
        <a:lnSpc>
          <a:spcPct val="100000"/>
        </a:lnSpc>
        <a:spcBef>
          <a:spcPts val="700"/>
        </a:spcBef>
        <a:spcAft>
          <a:spcPts val="0"/>
        </a:spcAft>
        <a:buSzPct val="70000"/>
        <a:buFont typeface="Wingdings" pitchFamily="2"/>
        <a:buChar char="v"/>
        <a:tabLst/>
        <a:defRPr lang="zh-TW" sz="2800" b="0" i="0" u="none" strike="noStrike" kern="0" cap="none" spc="0" baseline="0">
          <a:solidFill>
            <a:srgbClr val="4D4D4D"/>
          </a:solidFill>
          <a:uFillTx/>
          <a:latin typeface="Arial"/>
          <a:ea typeface="標楷體"/>
        </a:defRPr>
      </a:lvl2pPr>
      <a:lvl3pPr marL="1142972" marR="0" lvl="2" indent="-228590" algn="l" defTabSz="914400" rtl="0" fontAlgn="auto" hangingPunct="0">
        <a:lnSpc>
          <a:spcPct val="100000"/>
        </a:lnSpc>
        <a:spcBef>
          <a:spcPts val="600"/>
        </a:spcBef>
        <a:spcAft>
          <a:spcPts val="0"/>
        </a:spcAft>
        <a:buSzPct val="70000"/>
        <a:buFont typeface="Wingdings" pitchFamily="2"/>
        <a:buChar char="l"/>
        <a:tabLst/>
        <a:defRPr lang="zh-TW" sz="2400" b="0" i="0" u="none" strike="noStrike" kern="0" cap="none" spc="0" baseline="0">
          <a:solidFill>
            <a:srgbClr val="000000"/>
          </a:solidFill>
          <a:uFillTx/>
          <a:latin typeface="Arial"/>
          <a:ea typeface="標楷體"/>
        </a:defRPr>
      </a:lvl3pPr>
      <a:lvl4pPr marL="1600163" marR="0" lvl="3" indent="-228590" algn="l" defTabSz="914400" rtl="0" fontAlgn="auto" hangingPunct="0">
        <a:lnSpc>
          <a:spcPct val="100000"/>
        </a:lnSpc>
        <a:spcBef>
          <a:spcPts val="500"/>
        </a:spcBef>
        <a:spcAft>
          <a:spcPts val="0"/>
        </a:spcAft>
        <a:buSzPct val="70000"/>
        <a:buFont typeface="Wingdings" pitchFamily="2"/>
        <a:buChar char="l"/>
        <a:tabLst/>
        <a:defRPr lang="zh-TW" sz="2000" b="0" i="0" u="none" strike="noStrike" kern="0" cap="none" spc="0" baseline="0">
          <a:solidFill>
            <a:srgbClr val="000000"/>
          </a:solidFill>
          <a:uFillTx/>
          <a:latin typeface="Arial"/>
          <a:ea typeface="標楷體"/>
        </a:defRPr>
      </a:lvl4pPr>
      <a:lvl5pPr marL="2057345" marR="0" lvl="4" indent="-228590" algn="l" defTabSz="914400" rtl="0" fontAlgn="auto" hangingPunct="0">
        <a:lnSpc>
          <a:spcPct val="100000"/>
        </a:lnSpc>
        <a:spcBef>
          <a:spcPts val="500"/>
        </a:spcBef>
        <a:spcAft>
          <a:spcPts val="0"/>
        </a:spcAft>
        <a:buSzPct val="70000"/>
        <a:buFont typeface="Wingdings" pitchFamily="2"/>
        <a:buChar char="l"/>
        <a:tabLst/>
        <a:defRPr lang="zh-TW" sz="2000" b="0" i="0" u="none" strike="noStrike" kern="0" cap="none" spc="0" baseline="0">
          <a:solidFill>
            <a:srgbClr val="000000"/>
          </a:solidFill>
          <a:uFillTx/>
          <a:latin typeface="Arial"/>
          <a:ea typeface="標楷體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https://www.youtube.com/embed/vcSd-LMQf54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 txBox="1">
            <a:spLocks noGrp="1"/>
          </p:cNvSpPr>
          <p:nvPr>
            <p:ph type="ctrTitle"/>
          </p:nvPr>
        </p:nvSpPr>
        <p:spPr>
          <a:xfrm>
            <a:off x="1620838" y="2205039"/>
            <a:ext cx="6119814" cy="1937750"/>
          </a:xfrm>
        </p:spPr>
        <p:txBody>
          <a:bodyPr/>
          <a:lstStyle/>
          <a:p>
            <a:pPr lvl="0" hangingPunct="1">
              <a:spcBef>
                <a:spcPts val="1800"/>
              </a:spcBef>
              <a:spcAft>
                <a:spcPts val="1200"/>
              </a:spcAft>
            </a:pPr>
            <a:r>
              <a:rPr lang="zh-TW">
                <a:latin typeface="微軟正黑體" pitchFamily="34"/>
                <a:ea typeface="微軟正黑體" pitchFamily="34"/>
              </a:rPr>
              <a:t>腸病毒防治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/>
              <a:t>腸病毒感染之致命機率</a:t>
            </a:r>
          </a:p>
        </p:txBody>
      </p:sp>
      <p:sp>
        <p:nvSpPr>
          <p:cNvPr id="3" name="Rectangle 3"/>
          <p:cNvSpPr txBox="1">
            <a:spLocks noGrp="1"/>
          </p:cNvSpPr>
          <p:nvPr>
            <p:ph type="body" idx="4294967295"/>
          </p:nvPr>
        </p:nvSpPr>
        <p:spPr>
          <a:xfrm>
            <a:off x="457200" y="1429874"/>
            <a:ext cx="8229600" cy="4525959"/>
          </a:xfrm>
        </p:spPr>
        <p:txBody>
          <a:bodyPr/>
          <a:lstStyle/>
          <a:p>
            <a:pPr lvl="0">
              <a:lnSpc>
                <a:spcPts val="4800"/>
              </a:lnSpc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b="1">
                <a:ea typeface="微軟正黑體" pitchFamily="34"/>
              </a:rPr>
              <a:t>大多數感染者症狀輕微，甚至沒有症狀</a:t>
            </a:r>
          </a:p>
          <a:p>
            <a:pPr lvl="0">
              <a:lnSpc>
                <a:spcPts val="4800"/>
              </a:lnSpc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b="1">
                <a:ea typeface="微軟正黑體" pitchFamily="34"/>
              </a:rPr>
              <a:t>致死率推估約十萬分之一到萬分之一</a:t>
            </a:r>
          </a:p>
          <a:p>
            <a:pPr lvl="0">
              <a:lnSpc>
                <a:spcPts val="4800"/>
              </a:lnSpc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en-US" b="1">
                <a:solidFill>
                  <a:srgbClr val="006699"/>
                </a:solidFill>
                <a:ea typeface="微軟正黑體" pitchFamily="34"/>
              </a:rPr>
              <a:t>99.9%</a:t>
            </a:r>
            <a:r>
              <a:rPr lang="zh-TW" b="1">
                <a:solidFill>
                  <a:srgbClr val="006699"/>
                </a:solidFill>
                <a:ea typeface="微軟正黑體" pitchFamily="34"/>
              </a:rPr>
              <a:t>以上的患者都會完全恢復</a:t>
            </a:r>
            <a:endParaRPr lang="en-US" b="1">
              <a:ea typeface="微軟正黑體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/>
              <a:t>感染過腸病毒之後的免疫力</a:t>
            </a:r>
          </a:p>
        </p:txBody>
      </p:sp>
      <p:sp>
        <p:nvSpPr>
          <p:cNvPr id="3" name="Rectangle 3"/>
          <p:cNvSpPr txBox="1">
            <a:spLocks noGrp="1"/>
          </p:cNvSpPr>
          <p:nvPr>
            <p:ph type="body" idx="4294967295"/>
          </p:nvPr>
        </p:nvSpPr>
        <p:spPr>
          <a:xfrm>
            <a:off x="457200" y="1429874"/>
            <a:ext cx="8229600" cy="4525959"/>
          </a:xfrm>
        </p:spPr>
        <p:txBody>
          <a:bodyPr/>
          <a:lstStyle/>
          <a:p>
            <a:pPr lvl="0">
              <a:lnSpc>
                <a:spcPts val="4800"/>
              </a:lnSpc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b="1">
                <a:latin typeface="微軟正黑體" pitchFamily="34"/>
                <a:ea typeface="微軟正黑體" pitchFamily="34"/>
              </a:rPr>
              <a:t>腸病毒群有數十種病毒，</a:t>
            </a:r>
            <a:r>
              <a:rPr lang="zh-TW" b="1">
                <a:solidFill>
                  <a:srgbClr val="006699"/>
                </a:solidFill>
                <a:latin typeface="微軟正黑體" pitchFamily="34"/>
                <a:ea typeface="微軟正黑體" pitchFamily="34"/>
              </a:rPr>
              <a:t>得到某一種腸病毒感染以後，至少會持續有數十年的免疫力</a:t>
            </a:r>
            <a:endParaRPr lang="en-US" b="1">
              <a:latin typeface="微軟正黑體" pitchFamily="34"/>
              <a:ea typeface="微軟正黑體" pitchFamily="34"/>
            </a:endParaRPr>
          </a:p>
          <a:p>
            <a:pPr lvl="0">
              <a:lnSpc>
                <a:spcPts val="4800"/>
              </a:lnSpc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b="1">
                <a:latin typeface="微軟正黑體" pitchFamily="34"/>
                <a:ea typeface="微軟正黑體" pitchFamily="34"/>
              </a:rPr>
              <a:t>再接觸同一種病毒時，大多不會再發病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Grp="1"/>
          </p:cNvSpPr>
          <p:nvPr>
            <p:ph type="body" idx="4294967295"/>
          </p:nvPr>
        </p:nvSpPr>
        <p:spPr>
          <a:xfrm>
            <a:off x="611184" y="1301099"/>
            <a:ext cx="8224342" cy="5176820"/>
          </a:xfrm>
        </p:spPr>
        <p:txBody>
          <a:bodyPr/>
          <a:lstStyle/>
          <a:p>
            <a:pPr lvl="0">
              <a:lnSpc>
                <a:spcPts val="3800"/>
              </a:lnSpc>
              <a:spcBef>
                <a:spcPts val="700"/>
              </a:spcBef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sz="2800" b="1">
                <a:ea typeface="微軟正黑體" pitchFamily="34"/>
              </a:rPr>
              <a:t>腸病毒分布廣泛且生存力強</a:t>
            </a:r>
            <a:endParaRPr lang="en-US" sz="2800" b="1">
              <a:ea typeface="微軟正黑體" pitchFamily="34"/>
            </a:endParaRPr>
          </a:p>
          <a:p>
            <a:pPr lvl="0">
              <a:lnSpc>
                <a:spcPts val="3800"/>
              </a:lnSpc>
              <a:spcBef>
                <a:spcPts val="700"/>
              </a:spcBef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sz="2800" b="1">
                <a:solidFill>
                  <a:srgbClr val="006699"/>
                </a:solidFill>
                <a:ea typeface="微軟正黑體" pitchFamily="34"/>
              </a:rPr>
              <a:t>型別眾多</a:t>
            </a:r>
            <a:r>
              <a:rPr lang="zh-TW" sz="2800" b="1">
                <a:ea typeface="微軟正黑體" pitchFamily="34"/>
              </a:rPr>
              <a:t>，</a:t>
            </a:r>
            <a:r>
              <a:rPr lang="zh-TW" sz="2800" b="1">
                <a:solidFill>
                  <a:srgbClr val="0070C0"/>
                </a:solidFill>
                <a:ea typeface="微軟正黑體" pitchFamily="34"/>
              </a:rPr>
              <a:t>發病前即有傳染力</a:t>
            </a:r>
            <a:r>
              <a:rPr lang="zh-TW" sz="2800" b="1">
                <a:ea typeface="微軟正黑體" pitchFamily="34"/>
              </a:rPr>
              <a:t>，且患者感染後可</a:t>
            </a:r>
            <a:r>
              <a:rPr lang="zh-TW" sz="2800" b="1">
                <a:solidFill>
                  <a:srgbClr val="006699"/>
                </a:solidFill>
                <a:ea typeface="微軟正黑體" pitchFamily="34"/>
              </a:rPr>
              <a:t>長期排放病毒</a:t>
            </a:r>
          </a:p>
          <a:p>
            <a:pPr lvl="0">
              <a:lnSpc>
                <a:spcPts val="3800"/>
              </a:lnSpc>
              <a:spcBef>
                <a:spcPts val="700"/>
              </a:spcBef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sz="2800" b="1">
                <a:solidFill>
                  <a:srgbClr val="006699"/>
                </a:solidFill>
                <a:ea typeface="微軟正黑體" pitchFamily="34"/>
              </a:rPr>
              <a:t>傳染途徑多元</a:t>
            </a:r>
            <a:r>
              <a:rPr lang="en-US" sz="2800" b="1">
                <a:ea typeface="微軟正黑體" pitchFamily="34"/>
              </a:rPr>
              <a:t>- </a:t>
            </a:r>
            <a:r>
              <a:rPr lang="zh-TW" sz="2800" b="1">
                <a:ea typeface="微軟正黑體" pitchFamily="34"/>
              </a:rPr>
              <a:t>飛沫、糞口、接觸等</a:t>
            </a:r>
          </a:p>
          <a:p>
            <a:pPr lvl="0">
              <a:lnSpc>
                <a:spcPts val="3800"/>
              </a:lnSpc>
              <a:spcBef>
                <a:spcPts val="700"/>
              </a:spcBef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sz="2800" b="1">
                <a:solidFill>
                  <a:srgbClr val="006699"/>
                </a:solidFill>
                <a:ea typeface="微軟正黑體" pitchFamily="34"/>
              </a:rPr>
              <a:t>不顯性感染者多</a:t>
            </a:r>
            <a:r>
              <a:rPr lang="zh-TW" sz="2800" b="1">
                <a:ea typeface="微軟正黑體" pitchFamily="34"/>
              </a:rPr>
              <a:t>，不自覺為病毒散播者</a:t>
            </a:r>
          </a:p>
          <a:p>
            <a:pPr lvl="0">
              <a:lnSpc>
                <a:spcPts val="3800"/>
              </a:lnSpc>
              <a:spcBef>
                <a:spcPts val="700"/>
              </a:spcBef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sz="2800" b="1">
                <a:ea typeface="微軟正黑體" pitchFamily="34"/>
              </a:rPr>
              <a:t>目前除小兒麻痺病毒外，國內尚</a:t>
            </a:r>
            <a:r>
              <a:rPr lang="zh-TW" sz="2800" b="1">
                <a:solidFill>
                  <a:srgbClr val="006699"/>
                </a:solidFill>
                <a:ea typeface="微軟正黑體" pitchFamily="34"/>
              </a:rPr>
              <a:t>無疫苗或特效藥</a:t>
            </a:r>
            <a:r>
              <a:rPr lang="zh-TW" sz="2800" b="1">
                <a:ea typeface="微軟正黑體" pitchFamily="34"/>
              </a:rPr>
              <a:t>可預防或治療</a:t>
            </a:r>
            <a:endParaRPr lang="en-US" sz="2800" b="1">
              <a:ea typeface="微軟正黑體" pitchFamily="34"/>
            </a:endParaRPr>
          </a:p>
          <a:p>
            <a:pPr lvl="0">
              <a:lnSpc>
                <a:spcPts val="3800"/>
              </a:lnSpc>
              <a:spcBef>
                <a:spcPts val="700"/>
              </a:spcBef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sz="2800" b="1">
                <a:ea typeface="微軟正黑體" pitchFamily="34"/>
              </a:rPr>
              <a:t>導致併發重症，進而產生後遺症或死亡的因素很多，無法杜絕死亡病例的發生</a:t>
            </a:r>
            <a:endParaRPr lang="en-US" sz="2800" b="1">
              <a:ea typeface="微軟正黑體" pitchFamily="34"/>
            </a:endParaRPr>
          </a:p>
        </p:txBody>
      </p:sp>
      <p:sp>
        <p:nvSpPr>
          <p:cNvPr id="3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/>
              <a:t>腸病毒防治面臨問題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/>
              <a:t>腸病毒感染之症狀</a:t>
            </a:r>
          </a:p>
        </p:txBody>
      </p:sp>
      <p:sp>
        <p:nvSpPr>
          <p:cNvPr id="3" name="Rectangle 3"/>
          <p:cNvSpPr txBox="1">
            <a:spLocks noGrp="1"/>
          </p:cNvSpPr>
          <p:nvPr>
            <p:ph type="body" idx="4294967295"/>
          </p:nvPr>
        </p:nvSpPr>
        <p:spPr>
          <a:xfrm>
            <a:off x="611184" y="1491230"/>
            <a:ext cx="8075615" cy="4722281"/>
          </a:xfrm>
        </p:spPr>
        <p:txBody>
          <a:bodyPr/>
          <a:lstStyle/>
          <a:p>
            <a:pPr lvl="0">
              <a:lnSpc>
                <a:spcPts val="2800"/>
              </a:lnSpc>
              <a:spcBef>
                <a:spcPts val="700"/>
              </a:spcBef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sz="2800" b="1">
                <a:ea typeface="微軟正黑體" pitchFamily="34"/>
              </a:rPr>
              <a:t>大多是</a:t>
            </a:r>
            <a:r>
              <a:rPr lang="zh-TW" sz="2800" b="1">
                <a:solidFill>
                  <a:srgbClr val="006699"/>
                </a:solidFill>
                <a:ea typeface="微軟正黑體" pitchFamily="34"/>
              </a:rPr>
              <a:t>無症狀感染</a:t>
            </a:r>
            <a:r>
              <a:rPr lang="zh-TW" sz="2800" b="1">
                <a:ea typeface="微軟正黑體" pitchFamily="34"/>
              </a:rPr>
              <a:t>，或只有類似一般感冒症狀</a:t>
            </a:r>
            <a:endParaRPr lang="en-US" sz="2800" b="1">
              <a:ea typeface="微軟正黑體" pitchFamily="34"/>
            </a:endParaRPr>
          </a:p>
          <a:p>
            <a:pPr marL="0" lvl="0" indent="0">
              <a:lnSpc>
                <a:spcPts val="2800"/>
              </a:lnSpc>
              <a:spcBef>
                <a:spcPts val="700"/>
              </a:spcBef>
              <a:buNone/>
            </a:pPr>
            <a:endParaRPr lang="en-US" sz="2800" b="1">
              <a:ea typeface="微軟正黑體" pitchFamily="34"/>
            </a:endParaRPr>
          </a:p>
          <a:p>
            <a:pPr lvl="0">
              <a:lnSpc>
                <a:spcPts val="2800"/>
              </a:lnSpc>
              <a:spcBef>
                <a:spcPts val="700"/>
              </a:spcBef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sz="2800" b="1">
                <a:ea typeface="微軟正黑體" pitchFamily="34"/>
              </a:rPr>
              <a:t>特殊臨床表現</a:t>
            </a:r>
          </a:p>
          <a:p>
            <a:pPr lvl="1">
              <a:lnSpc>
                <a:spcPts val="2600"/>
              </a:lnSpc>
              <a:spcBef>
                <a:spcPts val="600"/>
              </a:spcBef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sz="2400" b="1">
                <a:solidFill>
                  <a:srgbClr val="E46C0A"/>
                </a:solidFill>
                <a:ea typeface="微軟正黑體" pitchFamily="34"/>
              </a:rPr>
              <a:t>疱疹性咽峽炎</a:t>
            </a:r>
          </a:p>
          <a:p>
            <a:pPr lvl="1">
              <a:lnSpc>
                <a:spcPts val="2600"/>
              </a:lnSpc>
              <a:spcBef>
                <a:spcPts val="600"/>
              </a:spcBef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sz="2400" b="1">
                <a:solidFill>
                  <a:srgbClr val="E46C0A"/>
                </a:solidFill>
                <a:ea typeface="微軟正黑體" pitchFamily="34"/>
              </a:rPr>
              <a:t>手足口病</a:t>
            </a:r>
          </a:p>
          <a:p>
            <a:pPr lvl="1">
              <a:lnSpc>
                <a:spcPts val="2600"/>
              </a:lnSpc>
              <a:spcBef>
                <a:spcPts val="600"/>
              </a:spcBef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sz="2400" b="1">
                <a:ea typeface="微軟正黑體" pitchFamily="34"/>
              </a:rPr>
              <a:t>無菌性腦膜炎及腦炎</a:t>
            </a:r>
            <a:endParaRPr lang="en-US" sz="2400" b="1">
              <a:ea typeface="微軟正黑體" pitchFamily="34"/>
            </a:endParaRPr>
          </a:p>
          <a:p>
            <a:pPr lvl="1">
              <a:lnSpc>
                <a:spcPts val="2600"/>
              </a:lnSpc>
              <a:spcBef>
                <a:spcPts val="600"/>
              </a:spcBef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sz="2400" b="1">
                <a:ea typeface="微軟正黑體" pitchFamily="34"/>
              </a:rPr>
              <a:t>急性出血性結膜炎</a:t>
            </a:r>
            <a:endParaRPr lang="en-US" sz="2400" b="1">
              <a:ea typeface="微軟正黑體" pitchFamily="34"/>
            </a:endParaRPr>
          </a:p>
          <a:p>
            <a:pPr lvl="1">
              <a:lnSpc>
                <a:spcPts val="2600"/>
              </a:lnSpc>
              <a:spcBef>
                <a:spcPts val="600"/>
              </a:spcBef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sz="2400" b="1">
                <a:ea typeface="微軟正黑體" pitchFamily="34"/>
              </a:rPr>
              <a:t>嬰兒急性心肌炎及成</a:t>
            </a:r>
            <a:r>
              <a:rPr lang="en-US" sz="2400" b="1">
                <a:ea typeface="微軟正黑體" pitchFamily="34"/>
              </a:rPr>
              <a:t/>
            </a:r>
            <a:br>
              <a:rPr lang="en-US" sz="2400" b="1">
                <a:ea typeface="微軟正黑體" pitchFamily="34"/>
              </a:rPr>
            </a:br>
            <a:r>
              <a:rPr lang="zh-TW" sz="2400" b="1">
                <a:ea typeface="微軟正黑體" pitchFamily="34"/>
              </a:rPr>
              <a:t>人心包膜炎</a:t>
            </a:r>
            <a:endParaRPr lang="en-US" sz="2400" b="1">
              <a:ea typeface="微軟正黑體" pitchFamily="34"/>
            </a:endParaRPr>
          </a:p>
        </p:txBody>
      </p:sp>
      <p:sp>
        <p:nvSpPr>
          <p:cNvPr id="4" name="矩形 10"/>
          <p:cNvSpPr/>
          <p:nvPr/>
        </p:nvSpPr>
        <p:spPr>
          <a:xfrm>
            <a:off x="4527807" y="2789761"/>
            <a:ext cx="4131451" cy="2388348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742950" marR="0" lvl="1" indent="-285750" algn="l" defTabSz="914400" rtl="0" fontAlgn="auto" hangingPunct="1">
              <a:lnSpc>
                <a:spcPts val="2600"/>
              </a:lnSpc>
              <a:spcBef>
                <a:spcPts val="600"/>
              </a:spcBef>
              <a:spcAft>
                <a:spcPts val="0"/>
              </a:spcAft>
              <a:buClr>
                <a:srgbClr val="558ED5"/>
              </a:buClr>
              <a:buSzPct val="7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400" b="1" i="0" u="none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rPr>
              <a:t>流行性肌肋痛</a:t>
            </a:r>
            <a:endParaRPr lang="en-US" sz="2400" b="1" i="0" u="none" strike="noStrike" kern="1200" cap="none" spc="0" baseline="0">
              <a:solidFill>
                <a:srgbClr val="000000"/>
              </a:solidFill>
              <a:uFillTx/>
              <a:latin typeface="微軟正黑體" pitchFamily="34"/>
              <a:ea typeface="微軟正黑體" pitchFamily="34"/>
            </a:endParaRPr>
          </a:p>
          <a:p>
            <a:pPr marL="742950" marR="0" lvl="1" indent="-285750" algn="l" defTabSz="914400" rtl="0" fontAlgn="auto" hangingPunct="1">
              <a:lnSpc>
                <a:spcPts val="2600"/>
              </a:lnSpc>
              <a:spcBef>
                <a:spcPts val="600"/>
              </a:spcBef>
              <a:spcAft>
                <a:spcPts val="0"/>
              </a:spcAft>
              <a:buClr>
                <a:srgbClr val="558ED5"/>
              </a:buClr>
              <a:buSzPct val="7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400" b="1" i="0" u="none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rPr>
              <a:t>急性淋巴結性咽炎</a:t>
            </a:r>
            <a:endParaRPr lang="en-US" sz="2400" b="1" i="0" u="none" strike="noStrike" kern="1200" cap="none" spc="0" baseline="0">
              <a:solidFill>
                <a:srgbClr val="000000"/>
              </a:solidFill>
              <a:uFillTx/>
              <a:latin typeface="微軟正黑體" pitchFamily="34"/>
              <a:ea typeface="微軟正黑體" pitchFamily="34"/>
            </a:endParaRPr>
          </a:p>
          <a:p>
            <a:pPr marL="742950" marR="0" lvl="1" indent="-285750" algn="l" defTabSz="914400" rtl="0" fontAlgn="auto" hangingPunct="1">
              <a:lnSpc>
                <a:spcPts val="2600"/>
              </a:lnSpc>
              <a:spcBef>
                <a:spcPts val="600"/>
              </a:spcBef>
              <a:spcAft>
                <a:spcPts val="0"/>
              </a:spcAft>
              <a:buClr>
                <a:srgbClr val="558ED5"/>
              </a:buClr>
              <a:buSzPct val="7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400" b="1" i="0" u="none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rPr>
              <a:t>發燒合併皮疹</a:t>
            </a:r>
            <a:endParaRPr lang="en-US" sz="2400" b="1" i="0" u="none" strike="noStrike" kern="1200" cap="none" spc="0" baseline="0">
              <a:solidFill>
                <a:srgbClr val="000000"/>
              </a:solidFill>
              <a:uFillTx/>
              <a:latin typeface="微軟正黑體" pitchFamily="34"/>
              <a:ea typeface="微軟正黑體" pitchFamily="34"/>
            </a:endParaRPr>
          </a:p>
          <a:p>
            <a:pPr marL="742950" marR="0" lvl="1" indent="-285750" algn="l" defTabSz="914400" rtl="0" fontAlgn="auto" hangingPunct="1">
              <a:lnSpc>
                <a:spcPts val="2600"/>
              </a:lnSpc>
              <a:spcBef>
                <a:spcPts val="600"/>
              </a:spcBef>
              <a:spcAft>
                <a:spcPts val="0"/>
              </a:spcAft>
              <a:buClr>
                <a:srgbClr val="558ED5"/>
              </a:buClr>
              <a:buSzPct val="7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400" b="1" i="0" u="none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rPr>
              <a:t>肢體麻痺</a:t>
            </a:r>
            <a:endParaRPr lang="en-US" sz="2400" b="1" i="0" u="none" strike="noStrike" kern="1200" cap="none" spc="0" baseline="0">
              <a:solidFill>
                <a:srgbClr val="000000"/>
              </a:solidFill>
              <a:uFillTx/>
              <a:latin typeface="微軟正黑體" pitchFamily="34"/>
              <a:ea typeface="微軟正黑體" pitchFamily="34"/>
            </a:endParaRPr>
          </a:p>
          <a:p>
            <a:pPr marL="742950" marR="0" lvl="1" indent="-285750" algn="l" defTabSz="914400" rtl="0" fontAlgn="auto" hangingPunct="1">
              <a:lnSpc>
                <a:spcPts val="2600"/>
              </a:lnSpc>
              <a:spcBef>
                <a:spcPts val="600"/>
              </a:spcBef>
              <a:spcAft>
                <a:spcPts val="0"/>
              </a:spcAft>
              <a:buClr>
                <a:srgbClr val="558ED5"/>
              </a:buClr>
              <a:buSzPct val="7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400" b="1" i="0" u="none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rPr>
              <a:t>其他嚴重型如肺水腫、</a:t>
            </a:r>
            <a:r>
              <a:rPr lang="en-US" sz="2400" b="1" i="0" u="none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rPr>
              <a:t/>
            </a:r>
            <a:br>
              <a:rPr lang="en-US" sz="2400" b="1" i="0" u="none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rPr>
            </a:br>
            <a:r>
              <a:rPr lang="zh-TW" sz="2400" b="1" i="0" u="none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rPr>
              <a:t>新生兒感染等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/>
              <a:t>疱疹性咽峽炎</a:t>
            </a:r>
          </a:p>
        </p:txBody>
      </p:sp>
      <p:sp>
        <p:nvSpPr>
          <p:cNvPr id="3" name="Rectangle 3"/>
          <p:cNvSpPr txBox="1">
            <a:spLocks noGrp="1"/>
          </p:cNvSpPr>
          <p:nvPr>
            <p:ph type="body" idx="4294967295"/>
          </p:nvPr>
        </p:nvSpPr>
        <p:spPr>
          <a:xfrm>
            <a:off x="611184" y="1557342"/>
            <a:ext cx="7848596" cy="5074819"/>
          </a:xfrm>
        </p:spPr>
        <p:txBody>
          <a:bodyPr/>
          <a:lstStyle/>
          <a:p>
            <a:pPr lvl="0">
              <a:lnSpc>
                <a:spcPct val="90000"/>
              </a:lnSpc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b="1">
                <a:ea typeface="微軟正黑體" pitchFamily="34"/>
              </a:rPr>
              <a:t>特徵：</a:t>
            </a:r>
          </a:p>
          <a:p>
            <a:pPr lvl="1">
              <a:lnSpc>
                <a:spcPct val="90000"/>
              </a:lnSpc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b="1">
                <a:ea typeface="微軟正黑體" pitchFamily="34"/>
              </a:rPr>
              <a:t>為突發性發燒、嘔吐及咽峽部出現小水泡或潰瘍</a:t>
            </a:r>
            <a:endParaRPr lang="en-US" b="1">
              <a:ea typeface="微軟正黑體" pitchFamily="34"/>
            </a:endParaRPr>
          </a:p>
          <a:p>
            <a:pPr lvl="1">
              <a:lnSpc>
                <a:spcPct val="90000"/>
              </a:lnSpc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b="1">
                <a:solidFill>
                  <a:srgbClr val="E46C0A"/>
                </a:solidFill>
                <a:ea typeface="微軟正黑體" pitchFamily="34"/>
              </a:rPr>
              <a:t>多數病例輕微</a:t>
            </a:r>
            <a:r>
              <a:rPr lang="zh-TW" b="1">
                <a:ea typeface="微軟正黑體" pitchFamily="34"/>
              </a:rPr>
              <a:t>，少數併發無菌性腦膜炎</a:t>
            </a:r>
            <a:endParaRPr lang="en-US" b="1">
              <a:ea typeface="微軟正黑體" pitchFamily="34"/>
            </a:endParaRPr>
          </a:p>
          <a:p>
            <a:pPr lvl="1">
              <a:lnSpc>
                <a:spcPct val="90000"/>
              </a:lnSpc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b="1">
                <a:ea typeface="微軟正黑體" pitchFamily="34"/>
              </a:rPr>
              <a:t>通常因口腔潰瘍而無法進食，有些需要住院給予點滴</a:t>
            </a:r>
          </a:p>
          <a:p>
            <a:pPr lvl="0">
              <a:lnSpc>
                <a:spcPct val="90000"/>
              </a:lnSpc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b="1">
                <a:solidFill>
                  <a:srgbClr val="006699"/>
                </a:solidFill>
                <a:ea typeface="微軟正黑體" pitchFamily="34"/>
              </a:rPr>
              <a:t>病程為</a:t>
            </a:r>
            <a:r>
              <a:rPr lang="en-US" b="1">
                <a:solidFill>
                  <a:srgbClr val="006699"/>
                </a:solidFill>
                <a:ea typeface="微軟正黑體" pitchFamily="34"/>
              </a:rPr>
              <a:t>4</a:t>
            </a:r>
            <a:r>
              <a:rPr lang="zh-TW" b="1">
                <a:solidFill>
                  <a:srgbClr val="006699"/>
                </a:solidFill>
                <a:ea typeface="微軟正黑體" pitchFamily="34"/>
              </a:rPr>
              <a:t>到</a:t>
            </a:r>
            <a:r>
              <a:rPr lang="en-US" b="1">
                <a:solidFill>
                  <a:srgbClr val="006699"/>
                </a:solidFill>
                <a:ea typeface="微軟正黑體" pitchFamily="34"/>
              </a:rPr>
              <a:t>6</a:t>
            </a:r>
            <a:r>
              <a:rPr lang="zh-TW" b="1">
                <a:solidFill>
                  <a:srgbClr val="006699"/>
                </a:solidFill>
                <a:ea typeface="微軟正黑體" pitchFamily="34"/>
              </a:rPr>
              <a:t>天</a:t>
            </a:r>
            <a:endParaRPr lang="en-US" b="1">
              <a:ea typeface="微軟正黑體" pitchFamily="34"/>
            </a:endParaRPr>
          </a:p>
          <a:p>
            <a:pPr lvl="0">
              <a:lnSpc>
                <a:spcPct val="90000"/>
              </a:lnSpc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b="1">
                <a:ea typeface="微軟正黑體" pitchFamily="34"/>
              </a:rPr>
              <a:t>主要病毒種類 ：</a:t>
            </a:r>
          </a:p>
          <a:p>
            <a:pPr lvl="1">
              <a:lnSpc>
                <a:spcPct val="90000"/>
              </a:lnSpc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b="1">
                <a:ea typeface="微軟正黑體" pitchFamily="34"/>
              </a:rPr>
              <a:t>克沙奇</a:t>
            </a:r>
            <a:r>
              <a:rPr lang="en-US" b="1">
                <a:ea typeface="微軟正黑體" pitchFamily="34"/>
              </a:rPr>
              <a:t>A1-10</a:t>
            </a:r>
            <a:r>
              <a:rPr lang="zh-TW" b="1">
                <a:ea typeface="微軟正黑體" pitchFamily="34"/>
              </a:rPr>
              <a:t>、</a:t>
            </a:r>
            <a:r>
              <a:rPr lang="en-US" b="1">
                <a:ea typeface="微軟正黑體" pitchFamily="34"/>
              </a:rPr>
              <a:t>A16</a:t>
            </a:r>
            <a:r>
              <a:rPr lang="zh-TW" b="1">
                <a:ea typeface="微軟正黑體" pitchFamily="34"/>
              </a:rPr>
              <a:t>、</a:t>
            </a:r>
            <a:r>
              <a:rPr lang="en-US" b="1">
                <a:ea typeface="微軟正黑體" pitchFamily="34"/>
              </a:rPr>
              <a:t>A22</a:t>
            </a:r>
            <a:r>
              <a:rPr lang="zh-TW" b="1">
                <a:ea typeface="微軟正黑體" pitchFamily="34"/>
              </a:rPr>
              <a:t>型病毒、腸病毒</a:t>
            </a:r>
            <a:r>
              <a:rPr lang="en-US" b="1">
                <a:ea typeface="微軟正黑體" pitchFamily="34"/>
              </a:rPr>
              <a:t>71</a:t>
            </a:r>
            <a:r>
              <a:rPr lang="zh-TW" b="1">
                <a:ea typeface="微軟正黑體" pitchFamily="34"/>
              </a:rPr>
              <a:t>型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/>
              <a:t>疱疹性咽峽炎</a:t>
            </a:r>
          </a:p>
        </p:txBody>
      </p:sp>
      <p:sp>
        <p:nvSpPr>
          <p:cNvPr id="3" name="Text Box 6"/>
          <p:cNvSpPr txBox="1"/>
          <p:nvPr/>
        </p:nvSpPr>
        <p:spPr>
          <a:xfrm>
            <a:off x="772210" y="6533003"/>
            <a:ext cx="3416317" cy="307777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1400" b="0" i="0" u="none" strike="noStrike" kern="1200" cap="none" spc="0" baseline="0">
                <a:solidFill>
                  <a:srgbClr val="FFFFFF"/>
                </a:solidFill>
                <a:uFillTx/>
                <a:latin typeface="微軟正黑體" pitchFamily="34"/>
                <a:ea typeface="微軟正黑體" pitchFamily="34"/>
              </a:rPr>
              <a:t>照片來源：臺大醫院小兒部李秉穎副教授</a:t>
            </a:r>
          </a:p>
        </p:txBody>
      </p:sp>
      <p:pic>
        <p:nvPicPr>
          <p:cNvPr id="4" name="Picture 7" descr="slide0227_image023"/>
          <p:cNvPicPr>
            <a:picLocks noChangeAspect="1"/>
          </p:cNvPicPr>
          <p:nvPr/>
        </p:nvPicPr>
        <p:blipFill>
          <a:blip r:embed="rId3"/>
          <a:srcRect r="2040" b="1610"/>
          <a:stretch>
            <a:fillRect/>
          </a:stretch>
        </p:blipFill>
        <p:spPr>
          <a:xfrm>
            <a:off x="4345082" y="1989140"/>
            <a:ext cx="4292138" cy="2869304"/>
          </a:xfrm>
          <a:prstGeom prst="rect">
            <a:avLst/>
          </a:prstGeom>
          <a:noFill/>
          <a:ln>
            <a:noFill/>
          </a:ln>
          <a:effectLst>
            <a:outerShdw dist="38096" dir="2700000" algn="tl">
              <a:srgbClr val="000000">
                <a:alpha val="40000"/>
              </a:srgbClr>
            </a:outerShdw>
          </a:effectLst>
        </p:spPr>
      </p:pic>
      <p:pic>
        <p:nvPicPr>
          <p:cNvPr id="5" name="Picture 8" descr="slide0227_image025"/>
          <p:cNvPicPr>
            <a:picLocks noChangeAspect="1"/>
          </p:cNvPicPr>
          <p:nvPr/>
        </p:nvPicPr>
        <p:blipFill>
          <a:blip r:embed="rId4"/>
          <a:srcRect b="1610"/>
          <a:stretch>
            <a:fillRect/>
          </a:stretch>
        </p:blipFill>
        <p:spPr>
          <a:xfrm>
            <a:off x="539752" y="1989140"/>
            <a:ext cx="3640134" cy="2869304"/>
          </a:xfrm>
          <a:prstGeom prst="rect">
            <a:avLst/>
          </a:prstGeom>
          <a:noFill/>
          <a:ln>
            <a:noFill/>
          </a:ln>
          <a:effectLst>
            <a:outerShdw dist="38096" dir="2700000" algn="tl">
              <a:srgbClr val="000000">
                <a:alpha val="40000"/>
              </a:srgbClr>
            </a:outerShdw>
          </a:effectLst>
        </p:spPr>
      </p:pic>
      <p:cxnSp>
        <p:nvCxnSpPr>
          <p:cNvPr id="6" name="直線單箭頭接點 2"/>
          <p:cNvCxnSpPr/>
          <p:nvPr/>
        </p:nvCxnSpPr>
        <p:spPr>
          <a:xfrm>
            <a:off x="5111825" y="2820320"/>
            <a:ext cx="451695" cy="451686"/>
          </a:xfrm>
          <a:prstGeom prst="straightConnector1">
            <a:avLst/>
          </a:prstGeom>
          <a:noFill/>
          <a:ln w="38103">
            <a:solidFill>
              <a:srgbClr val="4BACC6"/>
            </a:solidFill>
            <a:prstDash val="solid"/>
            <a:miter/>
            <a:tailEnd type="arrow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/>
              <a:t>手足口病</a:t>
            </a:r>
          </a:p>
        </p:txBody>
      </p:sp>
      <p:sp>
        <p:nvSpPr>
          <p:cNvPr id="3" name="Rectangle 3"/>
          <p:cNvSpPr txBox="1">
            <a:spLocks noGrp="1"/>
          </p:cNvSpPr>
          <p:nvPr>
            <p:ph type="body" idx="4294967295"/>
          </p:nvPr>
        </p:nvSpPr>
        <p:spPr>
          <a:xfrm>
            <a:off x="457200" y="1429874"/>
            <a:ext cx="8229600" cy="4525959"/>
          </a:xfrm>
        </p:spPr>
        <p:txBody>
          <a:bodyPr/>
          <a:lstStyle/>
          <a:p>
            <a:pPr lvl="0">
              <a:lnSpc>
                <a:spcPct val="90000"/>
              </a:lnSpc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b="1">
                <a:ea typeface="微軟正黑體" pitchFamily="34"/>
              </a:rPr>
              <a:t>特徵：</a:t>
            </a:r>
          </a:p>
          <a:p>
            <a:pPr lvl="1">
              <a:lnSpc>
                <a:spcPct val="90000"/>
              </a:lnSpc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b="1">
                <a:ea typeface="微軟正黑體" pitchFamily="34"/>
              </a:rPr>
              <a:t>發燒，身體手部、足部及口腔黏膜出現小水泡。</a:t>
            </a:r>
            <a:endParaRPr lang="en-US" b="1">
              <a:ea typeface="微軟正黑體" pitchFamily="34"/>
            </a:endParaRPr>
          </a:p>
          <a:p>
            <a:pPr lvl="1">
              <a:lnSpc>
                <a:spcPct val="90000"/>
              </a:lnSpc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b="1">
                <a:ea typeface="微軟正黑體" pitchFamily="34"/>
              </a:rPr>
              <a:t>通常因口腔潰瘍而無法進食，有些需要住院給予點滴。</a:t>
            </a:r>
          </a:p>
          <a:p>
            <a:pPr lvl="0">
              <a:lnSpc>
                <a:spcPct val="90000"/>
              </a:lnSpc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b="1">
                <a:solidFill>
                  <a:srgbClr val="006699"/>
                </a:solidFill>
                <a:ea typeface="微軟正黑體" pitchFamily="34"/>
              </a:rPr>
              <a:t>病程為</a:t>
            </a:r>
            <a:r>
              <a:rPr lang="en-US" b="1">
                <a:solidFill>
                  <a:srgbClr val="006699"/>
                </a:solidFill>
                <a:ea typeface="微軟正黑體" pitchFamily="34"/>
              </a:rPr>
              <a:t>7</a:t>
            </a:r>
            <a:r>
              <a:rPr lang="zh-TW" b="1">
                <a:solidFill>
                  <a:srgbClr val="006699"/>
                </a:solidFill>
                <a:ea typeface="微軟正黑體" pitchFamily="34"/>
              </a:rPr>
              <a:t>至</a:t>
            </a:r>
            <a:r>
              <a:rPr lang="en-US" b="1">
                <a:solidFill>
                  <a:srgbClr val="006699"/>
                </a:solidFill>
                <a:ea typeface="微軟正黑體" pitchFamily="34"/>
              </a:rPr>
              <a:t>10</a:t>
            </a:r>
            <a:r>
              <a:rPr lang="zh-TW" b="1">
                <a:solidFill>
                  <a:srgbClr val="006699"/>
                </a:solidFill>
                <a:ea typeface="微軟正黑體" pitchFamily="34"/>
              </a:rPr>
              <a:t>天</a:t>
            </a:r>
            <a:r>
              <a:rPr lang="zh-TW" b="1">
                <a:ea typeface="微軟正黑體" pitchFamily="34"/>
              </a:rPr>
              <a:t>。</a:t>
            </a:r>
          </a:p>
          <a:p>
            <a:pPr lvl="0">
              <a:lnSpc>
                <a:spcPct val="90000"/>
              </a:lnSpc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b="1">
                <a:ea typeface="微軟正黑體" pitchFamily="34"/>
              </a:rPr>
              <a:t>主要病毒種類 ：</a:t>
            </a:r>
          </a:p>
          <a:p>
            <a:pPr lvl="1">
              <a:lnSpc>
                <a:spcPct val="90000"/>
              </a:lnSpc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b="1">
                <a:ea typeface="微軟正黑體" pitchFamily="34"/>
              </a:rPr>
              <a:t>克沙奇</a:t>
            </a:r>
            <a:r>
              <a:rPr lang="en-US" b="1">
                <a:ea typeface="微軟正黑體" pitchFamily="34"/>
              </a:rPr>
              <a:t>A16</a:t>
            </a:r>
            <a:r>
              <a:rPr lang="zh-TW" b="1">
                <a:ea typeface="微軟正黑體" pitchFamily="34"/>
              </a:rPr>
              <a:t>、</a:t>
            </a:r>
            <a:r>
              <a:rPr lang="en-US" b="1">
                <a:ea typeface="微軟正黑體" pitchFamily="34"/>
              </a:rPr>
              <a:t>A4</a:t>
            </a:r>
            <a:r>
              <a:rPr lang="zh-TW" b="1">
                <a:ea typeface="微軟正黑體" pitchFamily="34"/>
              </a:rPr>
              <a:t>、</a:t>
            </a:r>
            <a:r>
              <a:rPr lang="en-US" b="1">
                <a:ea typeface="微軟正黑體" pitchFamily="34"/>
              </a:rPr>
              <a:t>A5</a:t>
            </a:r>
            <a:r>
              <a:rPr lang="zh-TW" b="1">
                <a:ea typeface="微軟正黑體" pitchFamily="34"/>
              </a:rPr>
              <a:t>、</a:t>
            </a:r>
            <a:r>
              <a:rPr lang="en-US" b="1">
                <a:ea typeface="微軟正黑體" pitchFamily="34"/>
              </a:rPr>
              <a:t>A9</a:t>
            </a:r>
            <a:r>
              <a:rPr lang="zh-TW" b="1">
                <a:ea typeface="微軟正黑體" pitchFamily="34"/>
              </a:rPr>
              <a:t>、</a:t>
            </a:r>
            <a:r>
              <a:rPr lang="en-US" b="1">
                <a:ea typeface="微軟正黑體" pitchFamily="34"/>
              </a:rPr>
              <a:t>A10</a:t>
            </a:r>
            <a:r>
              <a:rPr lang="zh-TW" b="1">
                <a:ea typeface="微軟正黑體" pitchFamily="34"/>
              </a:rPr>
              <a:t>、</a:t>
            </a:r>
            <a:r>
              <a:rPr lang="en-US" b="1">
                <a:ea typeface="微軟正黑體" pitchFamily="34"/>
              </a:rPr>
              <a:t>B2</a:t>
            </a:r>
            <a:r>
              <a:rPr lang="zh-TW" b="1">
                <a:ea typeface="微軟正黑體" pitchFamily="34"/>
              </a:rPr>
              <a:t>、</a:t>
            </a:r>
            <a:r>
              <a:rPr lang="en-US" b="1">
                <a:ea typeface="微軟正黑體" pitchFamily="34"/>
              </a:rPr>
              <a:t>B5</a:t>
            </a:r>
            <a:r>
              <a:rPr lang="zh-TW" b="1">
                <a:ea typeface="微軟正黑體" pitchFamily="34"/>
              </a:rPr>
              <a:t>型病毒</a:t>
            </a:r>
            <a:r>
              <a:rPr lang="zh-TW" sz="2400" b="1">
                <a:ea typeface="微軟正黑體" pitchFamily="34"/>
              </a:rPr>
              <a:t>、</a:t>
            </a:r>
            <a:r>
              <a:rPr lang="zh-TW" b="1">
                <a:ea typeface="微軟正黑體" pitchFamily="34"/>
              </a:rPr>
              <a:t>腸病毒</a:t>
            </a:r>
            <a:r>
              <a:rPr lang="en-US" b="1">
                <a:ea typeface="微軟正黑體" pitchFamily="34"/>
              </a:rPr>
              <a:t>71</a:t>
            </a:r>
            <a:r>
              <a:rPr lang="zh-TW" b="1">
                <a:ea typeface="微軟正黑體" pitchFamily="34"/>
              </a:rPr>
              <a:t>型</a:t>
            </a:r>
            <a:r>
              <a:rPr lang="en-US" b="1">
                <a:ea typeface="微軟正黑體" pitchFamily="34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/>
              <a:t>手足口病</a:t>
            </a:r>
          </a:p>
        </p:txBody>
      </p:sp>
      <p:sp>
        <p:nvSpPr>
          <p:cNvPr id="3" name="Text Box 8"/>
          <p:cNvSpPr txBox="1"/>
          <p:nvPr/>
        </p:nvSpPr>
        <p:spPr>
          <a:xfrm>
            <a:off x="590537" y="6525917"/>
            <a:ext cx="3416317" cy="307777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1400" b="0" i="0" u="none" strike="noStrike" kern="1200" cap="none" spc="0" baseline="0">
                <a:solidFill>
                  <a:srgbClr val="FFFFFF"/>
                </a:solidFill>
                <a:uFillTx/>
                <a:latin typeface="微軟正黑體" pitchFamily="34"/>
                <a:ea typeface="微軟正黑體" pitchFamily="34"/>
              </a:rPr>
              <a:t>照片來源：臺大醫院小兒部李秉穎副教授</a:t>
            </a:r>
          </a:p>
        </p:txBody>
      </p:sp>
      <p:pic>
        <p:nvPicPr>
          <p:cNvPr id="4" name="Picture 9" descr="slide0229_image03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1915" y="1268409"/>
            <a:ext cx="3054352" cy="2338385"/>
          </a:xfrm>
          <a:prstGeom prst="rect">
            <a:avLst/>
          </a:prstGeom>
          <a:noFill/>
          <a:ln>
            <a:noFill/>
          </a:ln>
          <a:effectLst>
            <a:outerShdw dist="38096" dir="2700000" algn="tl">
              <a:srgbClr val="000000">
                <a:alpha val="40000"/>
              </a:srgbClr>
            </a:outerShdw>
          </a:effectLst>
        </p:spPr>
      </p:pic>
      <p:pic>
        <p:nvPicPr>
          <p:cNvPr id="5" name="Picture 10" descr="slide0229_image02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16466" y="3787773"/>
            <a:ext cx="3070226" cy="2122486"/>
          </a:xfrm>
          <a:prstGeom prst="rect">
            <a:avLst/>
          </a:prstGeom>
          <a:noFill/>
          <a:ln>
            <a:noFill/>
          </a:ln>
          <a:effectLst>
            <a:outerShdw dist="38096" dir="2700000" algn="tl">
              <a:srgbClr val="000000">
                <a:alpha val="40000"/>
              </a:srgbClr>
            </a:outerShdw>
          </a:effectLst>
        </p:spPr>
      </p:pic>
      <p:pic>
        <p:nvPicPr>
          <p:cNvPr id="6" name="Picture 11" descr="slide0229_image02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31915" y="3787773"/>
            <a:ext cx="3054352" cy="2122486"/>
          </a:xfrm>
          <a:prstGeom prst="rect">
            <a:avLst/>
          </a:prstGeom>
          <a:noFill/>
          <a:ln>
            <a:noFill/>
          </a:ln>
          <a:effectLst>
            <a:outerShdw dist="38096" dir="2700000" algn="tl">
              <a:srgbClr val="000000">
                <a:alpha val="40000"/>
              </a:srgbClr>
            </a:outerShdw>
          </a:effectLst>
        </p:spPr>
      </p:pic>
      <p:pic>
        <p:nvPicPr>
          <p:cNvPr id="7" name="Picture 12" descr="slide0229_image03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716466" y="1268409"/>
            <a:ext cx="3070226" cy="2338385"/>
          </a:xfrm>
          <a:prstGeom prst="rect">
            <a:avLst/>
          </a:prstGeom>
          <a:noFill/>
          <a:ln>
            <a:noFill/>
          </a:ln>
          <a:effectLst>
            <a:outerShdw dist="38096" dir="2700000" algn="tl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/>
              <a:t>容易導致重症的腸病毒</a:t>
            </a:r>
          </a:p>
        </p:txBody>
      </p:sp>
      <p:sp>
        <p:nvSpPr>
          <p:cNvPr id="3" name="Rectangle 3"/>
          <p:cNvSpPr txBox="1">
            <a:spLocks noGrp="1"/>
          </p:cNvSpPr>
          <p:nvPr>
            <p:ph type="body" idx="4294967295"/>
          </p:nvPr>
        </p:nvSpPr>
        <p:spPr>
          <a:xfrm>
            <a:off x="539825" y="1484958"/>
            <a:ext cx="8146974" cy="4525959"/>
          </a:xfrm>
        </p:spPr>
        <p:txBody>
          <a:bodyPr/>
          <a:lstStyle/>
          <a:p>
            <a:pPr lvl="0"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b="1">
                <a:solidFill>
                  <a:srgbClr val="0070C0"/>
                </a:solidFill>
                <a:ea typeface="微軟正黑體" pitchFamily="34"/>
              </a:rPr>
              <a:t>小兒麻痺病毒</a:t>
            </a:r>
          </a:p>
          <a:p>
            <a:pPr lvl="1"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b="1">
                <a:ea typeface="微軟正黑體" pitchFamily="34"/>
              </a:rPr>
              <a:t>延腦型腦炎、脊柱前角神經炎</a:t>
            </a:r>
          </a:p>
          <a:p>
            <a:pPr lvl="0"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b="1">
                <a:solidFill>
                  <a:srgbClr val="0070C0"/>
                </a:solidFill>
                <a:ea typeface="微軟正黑體" pitchFamily="34"/>
              </a:rPr>
              <a:t>腸病毒</a:t>
            </a:r>
            <a:r>
              <a:rPr lang="en-US" b="1">
                <a:solidFill>
                  <a:srgbClr val="0070C0"/>
                </a:solidFill>
                <a:ea typeface="微軟正黑體" pitchFamily="34"/>
              </a:rPr>
              <a:t>71</a:t>
            </a:r>
            <a:r>
              <a:rPr lang="zh-TW" b="1">
                <a:solidFill>
                  <a:srgbClr val="0070C0"/>
                </a:solidFill>
                <a:ea typeface="微軟正黑體" pitchFamily="34"/>
              </a:rPr>
              <a:t>型</a:t>
            </a:r>
          </a:p>
          <a:p>
            <a:pPr lvl="1"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b="1">
                <a:ea typeface="微軟正黑體" pitchFamily="34"/>
              </a:rPr>
              <a:t>腦幹腦炎、肺水腫</a:t>
            </a:r>
          </a:p>
          <a:p>
            <a:pPr lvl="0"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b="1">
                <a:solidFill>
                  <a:srgbClr val="0070C0"/>
                </a:solidFill>
                <a:ea typeface="微軟正黑體" pitchFamily="34"/>
              </a:rPr>
              <a:t>克沙奇</a:t>
            </a:r>
            <a:r>
              <a:rPr lang="en-US" b="1">
                <a:solidFill>
                  <a:srgbClr val="0070C0"/>
                </a:solidFill>
                <a:ea typeface="微軟正黑體" pitchFamily="34"/>
              </a:rPr>
              <a:t>B</a:t>
            </a:r>
            <a:r>
              <a:rPr lang="zh-TW" b="1">
                <a:solidFill>
                  <a:srgbClr val="0070C0"/>
                </a:solidFill>
                <a:ea typeface="微軟正黑體" pitchFamily="34"/>
              </a:rPr>
              <a:t>型病毒</a:t>
            </a:r>
          </a:p>
          <a:p>
            <a:pPr lvl="1"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b="1">
                <a:ea typeface="微軟正黑體" pitchFamily="34"/>
              </a:rPr>
              <a:t>心肌炎、心包膜炎、新生兒感染</a:t>
            </a:r>
          </a:p>
          <a:p>
            <a:pPr lvl="0"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b="1">
                <a:solidFill>
                  <a:srgbClr val="0070C0"/>
                </a:solidFill>
                <a:ea typeface="微軟正黑體" pitchFamily="34"/>
              </a:rPr>
              <a:t>伊科病毒</a:t>
            </a:r>
          </a:p>
          <a:p>
            <a:pPr lvl="1"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b="1">
                <a:ea typeface="微軟正黑體" pitchFamily="34"/>
              </a:rPr>
              <a:t>新生兒肝炎、周產期肺炎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/>
              <a:t>感染腸病毒</a:t>
            </a:r>
            <a:r>
              <a:rPr lang="en-US"/>
              <a:t>71</a:t>
            </a:r>
            <a:r>
              <a:rPr lang="zh-TW"/>
              <a:t>型常見症狀</a:t>
            </a:r>
          </a:p>
        </p:txBody>
      </p:sp>
      <p:sp>
        <p:nvSpPr>
          <p:cNvPr id="3" name="Rectangle 3"/>
          <p:cNvSpPr txBox="1">
            <a:spLocks noGrp="1"/>
          </p:cNvSpPr>
          <p:nvPr>
            <p:ph type="body" idx="4294967295"/>
          </p:nvPr>
        </p:nvSpPr>
        <p:spPr>
          <a:xfrm>
            <a:off x="611184" y="1557342"/>
            <a:ext cx="7848596" cy="4788374"/>
          </a:xfrm>
        </p:spPr>
        <p:txBody>
          <a:bodyPr/>
          <a:lstStyle/>
          <a:p>
            <a:pPr lvl="0"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b="1">
                <a:solidFill>
                  <a:srgbClr val="0070C0"/>
                </a:solidFill>
                <a:ea typeface="微軟正黑體" pitchFamily="34"/>
              </a:rPr>
              <a:t>發燒時間較長</a:t>
            </a:r>
          </a:p>
          <a:p>
            <a:pPr lvl="1"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b="1">
                <a:ea typeface="微軟正黑體" pitchFamily="34"/>
              </a:rPr>
              <a:t>常超過</a:t>
            </a:r>
            <a:r>
              <a:rPr lang="en-US" b="1">
                <a:solidFill>
                  <a:srgbClr val="E46C0A"/>
                </a:solidFill>
                <a:ea typeface="微軟正黑體" pitchFamily="34"/>
              </a:rPr>
              <a:t>3</a:t>
            </a:r>
            <a:r>
              <a:rPr lang="zh-TW" b="1">
                <a:solidFill>
                  <a:srgbClr val="E46C0A"/>
                </a:solidFill>
                <a:ea typeface="微軟正黑體" pitchFamily="34"/>
              </a:rPr>
              <a:t>天</a:t>
            </a:r>
            <a:r>
              <a:rPr lang="zh-TW" b="1">
                <a:ea typeface="微軟正黑體" pitchFamily="34"/>
              </a:rPr>
              <a:t>，體溫可超過</a:t>
            </a:r>
            <a:r>
              <a:rPr lang="en-US" b="1">
                <a:solidFill>
                  <a:srgbClr val="E46C0A"/>
                </a:solidFill>
                <a:ea typeface="微軟正黑體" pitchFamily="34"/>
              </a:rPr>
              <a:t>39℃</a:t>
            </a:r>
          </a:p>
          <a:p>
            <a:pPr lvl="0"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b="1">
                <a:solidFill>
                  <a:srgbClr val="0070C0"/>
                </a:solidFill>
                <a:ea typeface="微軟正黑體" pitchFamily="34"/>
              </a:rPr>
              <a:t>多有手足口症狀出現</a:t>
            </a:r>
          </a:p>
          <a:p>
            <a:pPr lvl="1"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b="1">
                <a:ea typeface="微軟正黑體" pitchFamily="34"/>
              </a:rPr>
              <a:t>在手部、足部及口腔黏膜出現如</a:t>
            </a:r>
            <a:r>
              <a:rPr lang="zh-TW" b="1">
                <a:solidFill>
                  <a:srgbClr val="E46C0A"/>
                </a:solidFill>
                <a:ea typeface="微軟正黑體" pitchFamily="34"/>
              </a:rPr>
              <a:t>針頭大小紅點</a:t>
            </a:r>
            <a:r>
              <a:rPr lang="zh-TW" b="1">
                <a:ea typeface="微軟正黑體" pitchFamily="34"/>
              </a:rPr>
              <a:t>的疹子或水泡</a:t>
            </a:r>
          </a:p>
          <a:p>
            <a:pPr lvl="0"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b="1">
                <a:solidFill>
                  <a:srgbClr val="0070C0"/>
                </a:solidFill>
                <a:ea typeface="微軟正黑體" pitchFamily="34"/>
              </a:rPr>
              <a:t>容易有中樞神經併發症</a:t>
            </a:r>
            <a:endParaRPr lang="en-US" b="1">
              <a:solidFill>
                <a:srgbClr val="0070C0"/>
              </a:solidFill>
              <a:ea typeface="微軟正黑體" pitchFamily="34"/>
            </a:endParaRPr>
          </a:p>
          <a:p>
            <a:pPr lvl="1"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b="1">
                <a:ea typeface="微軟正黑體" pitchFamily="34"/>
              </a:rPr>
              <a:t>嗜睡、持續嘔吐、肌躍型抽搐、意識不清</a:t>
            </a:r>
            <a:endParaRPr lang="en-US" b="1">
              <a:ea typeface="微軟正黑體" pitchFamily="34"/>
            </a:endParaRPr>
          </a:p>
          <a:p>
            <a:pPr lvl="1"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b="1">
                <a:ea typeface="微軟正黑體" pitchFamily="34"/>
              </a:rPr>
              <a:t>嚴重併發症多發生於</a:t>
            </a:r>
            <a:r>
              <a:rPr lang="zh-TW" b="1">
                <a:solidFill>
                  <a:srgbClr val="E46C0A"/>
                </a:solidFill>
                <a:ea typeface="微軟正黑體" pitchFamily="34"/>
              </a:rPr>
              <a:t>發病後</a:t>
            </a:r>
            <a:r>
              <a:rPr lang="en-US" b="1">
                <a:solidFill>
                  <a:srgbClr val="E46C0A"/>
                </a:solidFill>
                <a:ea typeface="微軟正黑體" pitchFamily="34"/>
              </a:rPr>
              <a:t>5</a:t>
            </a:r>
            <a:r>
              <a:rPr lang="zh-TW" b="1">
                <a:solidFill>
                  <a:srgbClr val="E46C0A"/>
                </a:solidFill>
                <a:ea typeface="微軟正黑體" pitchFamily="34"/>
              </a:rPr>
              <a:t>日內</a:t>
            </a:r>
            <a:endParaRPr lang="en-US" b="1">
              <a:solidFill>
                <a:srgbClr val="E46C0A"/>
              </a:solidFill>
              <a:ea typeface="微軟正黑體" pitchFamily="34"/>
            </a:endParaRPr>
          </a:p>
          <a:p>
            <a:pPr lvl="1"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b="1">
                <a:ea typeface="微軟正黑體" pitchFamily="34"/>
              </a:rPr>
              <a:t>出現</a:t>
            </a:r>
            <a:r>
              <a:rPr lang="zh-TW" b="1">
                <a:solidFill>
                  <a:srgbClr val="E46C0A"/>
                </a:solidFill>
                <a:ea typeface="微軟正黑體" pitchFamily="34"/>
              </a:rPr>
              <a:t>肺水腫</a:t>
            </a:r>
            <a:r>
              <a:rPr lang="zh-TW" b="1">
                <a:ea typeface="微軟正黑體" pitchFamily="34"/>
              </a:rPr>
              <a:t>時，死亡率高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>
          <a:xfrm>
            <a:off x="446181" y="191511"/>
            <a:ext cx="8229600" cy="1143000"/>
          </a:xfrm>
        </p:spPr>
        <p:txBody>
          <a:bodyPr/>
          <a:lstStyle/>
          <a:p>
            <a:pPr lvl="0"/>
            <a:r>
              <a:rPr lang="zh-TW"/>
              <a:t>內容大綱</a:t>
            </a:r>
          </a:p>
        </p:txBody>
      </p:sp>
      <p:sp>
        <p:nvSpPr>
          <p:cNvPr id="3" name="圓角矩形 1"/>
          <p:cNvSpPr/>
          <p:nvPr/>
        </p:nvSpPr>
        <p:spPr>
          <a:xfrm>
            <a:off x="1994050" y="1836261"/>
            <a:ext cx="5315635" cy="105762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4F81BD"/>
          </a:solidFill>
          <a:ln w="38103">
            <a:solidFill>
              <a:srgbClr val="FFFFFF"/>
            </a:solidFill>
            <a:prstDash val="solid"/>
            <a:miter/>
          </a:ln>
          <a:effectLst>
            <a:outerShdw dist="38096" dir="27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4000" b="1" i="0" u="none" strike="noStrike" kern="1200" cap="none" spc="0" baseline="0">
                <a:solidFill>
                  <a:srgbClr val="FFFFFF"/>
                </a:solidFill>
                <a:uFillTx/>
                <a:latin typeface="微軟正黑體" pitchFamily="34"/>
                <a:ea typeface="微軟正黑體" pitchFamily="34"/>
              </a:rPr>
              <a:t>疾病概述</a:t>
            </a:r>
            <a:endParaRPr lang="en-US" sz="4000" b="1" i="0" u="none" strike="noStrike" kern="1200" cap="none" spc="0" baseline="0">
              <a:solidFill>
                <a:srgbClr val="FFFFFF"/>
              </a:solidFill>
              <a:uFillTx/>
              <a:latin typeface="微軟正黑體" pitchFamily="34"/>
              <a:ea typeface="微軟正黑體" pitchFamily="34"/>
            </a:endParaRPr>
          </a:p>
        </p:txBody>
      </p:sp>
      <p:sp>
        <p:nvSpPr>
          <p:cNvPr id="4" name="圓角矩形 4"/>
          <p:cNvSpPr/>
          <p:nvPr/>
        </p:nvSpPr>
        <p:spPr>
          <a:xfrm>
            <a:off x="1994050" y="3292251"/>
            <a:ext cx="5315635" cy="105762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4F81BD"/>
          </a:solidFill>
          <a:ln w="38103">
            <a:solidFill>
              <a:srgbClr val="FFFFFF"/>
            </a:solidFill>
            <a:prstDash val="solid"/>
            <a:miter/>
          </a:ln>
          <a:effectLst>
            <a:outerShdw dist="38096" dir="27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4000" b="1" i="0" u="none" strike="noStrike" kern="1200" cap="none" spc="0" baseline="0">
                <a:solidFill>
                  <a:srgbClr val="FFFFFF"/>
                </a:solidFill>
                <a:uFillTx/>
                <a:latin typeface="微軟正黑體" pitchFamily="34"/>
                <a:ea typeface="微軟正黑體" pitchFamily="34"/>
              </a:rPr>
              <a:t>疫情監視及防治</a:t>
            </a:r>
          </a:p>
        </p:txBody>
      </p:sp>
      <p:sp>
        <p:nvSpPr>
          <p:cNvPr id="5" name="圓角矩形 5"/>
          <p:cNvSpPr/>
          <p:nvPr/>
        </p:nvSpPr>
        <p:spPr>
          <a:xfrm>
            <a:off x="1994050" y="4738914"/>
            <a:ext cx="5304626" cy="105762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4F81BD"/>
          </a:solidFill>
          <a:ln w="38103">
            <a:solidFill>
              <a:srgbClr val="FFFFFF"/>
            </a:solidFill>
            <a:prstDash val="solid"/>
            <a:miter/>
          </a:ln>
          <a:effectLst>
            <a:outerShdw dist="38096" dir="27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4000" b="1" i="0" u="none" strike="noStrike" kern="1200" cap="none" spc="0" baseline="0">
                <a:solidFill>
                  <a:srgbClr val="FFFFFF"/>
                </a:solidFill>
                <a:uFillTx/>
                <a:latin typeface="微軟正黑體" pitchFamily="34"/>
                <a:ea typeface="微軟正黑體" pitchFamily="34"/>
              </a:rPr>
              <a:t>防治業務分工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/>
              <a:t>腸病毒感染併發重症前兆病徵</a:t>
            </a:r>
          </a:p>
        </p:txBody>
      </p:sp>
      <p:sp>
        <p:nvSpPr>
          <p:cNvPr id="3" name="Rectangle 3"/>
          <p:cNvSpPr txBox="1">
            <a:spLocks noGrp="1"/>
          </p:cNvSpPr>
          <p:nvPr>
            <p:ph type="body" idx="4294967295"/>
          </p:nvPr>
        </p:nvSpPr>
        <p:spPr>
          <a:xfrm>
            <a:off x="358042" y="1440884"/>
            <a:ext cx="4180901" cy="4982492"/>
          </a:xfrm>
        </p:spPr>
        <p:txBody>
          <a:bodyPr/>
          <a:lstStyle/>
          <a:p>
            <a:pPr lvl="0">
              <a:lnSpc>
                <a:spcPct val="90000"/>
              </a:lnSpc>
              <a:spcBef>
                <a:spcPts val="600"/>
              </a:spcBef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sz="2600" b="1">
                <a:latin typeface="微軟正黑體" pitchFamily="34"/>
                <a:ea typeface="微軟正黑體" pitchFamily="34"/>
              </a:rPr>
              <a:t>自症狀開始後</a:t>
            </a:r>
            <a:r>
              <a:rPr lang="en-US" sz="2600" b="1">
                <a:latin typeface="微軟正黑體" pitchFamily="34"/>
                <a:ea typeface="微軟正黑體" pitchFamily="34"/>
              </a:rPr>
              <a:t> 7 </a:t>
            </a:r>
            <a:r>
              <a:rPr lang="zh-TW" sz="2600" b="1">
                <a:latin typeface="微軟正黑體" pitchFamily="34"/>
                <a:ea typeface="微軟正黑體" pitchFamily="34"/>
              </a:rPr>
              <a:t>天內，</a:t>
            </a:r>
            <a:r>
              <a:rPr lang="zh-TW" sz="2600" b="1">
                <a:ea typeface="微軟正黑體" pitchFamily="34"/>
              </a:rPr>
              <a:t>注意觀察病童是否出現下列重症前兆病徵：</a:t>
            </a:r>
            <a:endParaRPr lang="en-US" sz="2600" b="1">
              <a:ea typeface="微軟正黑體" pitchFamily="34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sz="2200" b="1">
                <a:ea typeface="微軟正黑體" pitchFamily="34"/>
              </a:rPr>
              <a:t>有</a:t>
            </a:r>
            <a:r>
              <a:rPr lang="zh-TW" sz="2200" b="1">
                <a:solidFill>
                  <a:srgbClr val="E46C0A"/>
                </a:solidFill>
                <a:ea typeface="微軟正黑體" pitchFamily="34"/>
              </a:rPr>
              <a:t>嗜睡、意識不清、活力不佳</a:t>
            </a:r>
            <a:r>
              <a:rPr lang="zh-TW" sz="2200" b="1">
                <a:ea typeface="微軟正黑體" pitchFamily="34"/>
              </a:rPr>
              <a:t>（</a:t>
            </a:r>
            <a:r>
              <a:rPr lang="zh-TW" sz="2200" b="1">
                <a:latin typeface="微軟正黑體" pitchFamily="34"/>
                <a:ea typeface="微軟正黑體" pitchFamily="34"/>
              </a:rPr>
              <a:t>以體溫正常時的精神活力為準</a:t>
            </a:r>
            <a:r>
              <a:rPr lang="zh-TW" sz="2200" b="1">
                <a:ea typeface="微軟正黑體" pitchFamily="34"/>
              </a:rPr>
              <a:t>）</a:t>
            </a:r>
            <a:r>
              <a:rPr lang="zh-TW" sz="2200" b="1">
                <a:solidFill>
                  <a:srgbClr val="E46C0A"/>
                </a:solidFill>
                <a:ea typeface="微軟正黑體" pitchFamily="34"/>
              </a:rPr>
              <a:t>、手腳無力</a:t>
            </a:r>
            <a:r>
              <a:rPr lang="en-US" sz="2200" b="1">
                <a:solidFill>
                  <a:srgbClr val="E46C0A"/>
                </a:solidFill>
                <a:ea typeface="微軟正黑體" pitchFamily="34"/>
              </a:rPr>
              <a:t> 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sz="2200" b="1">
                <a:solidFill>
                  <a:srgbClr val="E46C0A"/>
                </a:solidFill>
                <a:ea typeface="微軟正黑體" pitchFamily="34"/>
              </a:rPr>
              <a:t>肌躍型抽搐</a:t>
            </a:r>
            <a:r>
              <a:rPr lang="zh-TW" sz="2200" b="1">
                <a:ea typeface="微軟正黑體" pitchFamily="34"/>
              </a:rPr>
              <a:t>（無故驚嚇或突然間全身肌肉收縮）</a:t>
            </a:r>
            <a:endParaRPr lang="en-US" sz="2200" b="1">
              <a:ea typeface="微軟正黑體" pitchFamily="34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sz="2200" b="1">
                <a:solidFill>
                  <a:srgbClr val="E46C0A"/>
                </a:solidFill>
                <a:ea typeface="微軟正黑體" pitchFamily="34"/>
              </a:rPr>
              <a:t>持續嘔吐</a:t>
            </a:r>
            <a:r>
              <a:rPr lang="en-US" sz="2200" b="1">
                <a:solidFill>
                  <a:srgbClr val="E46C0A"/>
                </a:solidFill>
                <a:ea typeface="微軟正黑體" pitchFamily="34"/>
              </a:rPr>
              <a:t> 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sz="2200" b="1">
                <a:solidFill>
                  <a:srgbClr val="E46C0A"/>
                </a:solidFill>
                <a:ea typeface="微軟正黑體" pitchFamily="34"/>
              </a:rPr>
              <a:t>呼吸急促</a:t>
            </a:r>
            <a:r>
              <a:rPr lang="zh-TW" sz="2200" b="1">
                <a:solidFill>
                  <a:srgbClr val="E46C0A"/>
                </a:solidFill>
                <a:latin typeface="微軟正黑體" pitchFamily="34"/>
                <a:ea typeface="微軟正黑體" pitchFamily="34"/>
              </a:rPr>
              <a:t>、</a:t>
            </a:r>
            <a:r>
              <a:rPr lang="zh-TW" sz="2200" b="1">
                <a:solidFill>
                  <a:srgbClr val="E46C0A"/>
                </a:solidFill>
                <a:ea typeface="微軟正黑體" pitchFamily="34"/>
              </a:rPr>
              <a:t>心跳加快</a:t>
            </a:r>
            <a:r>
              <a:rPr lang="zh-TW" sz="2200" b="1">
                <a:ea typeface="微軟正黑體" pitchFamily="34"/>
              </a:rPr>
              <a:t>（無發燒時）</a:t>
            </a:r>
          </a:p>
          <a:p>
            <a:pPr lvl="0">
              <a:lnSpc>
                <a:spcPct val="90000"/>
              </a:lnSpc>
              <a:spcBef>
                <a:spcPts val="600"/>
              </a:spcBef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sz="2600" b="1">
                <a:latin typeface="微軟正黑體" pitchFamily="34"/>
                <a:ea typeface="微軟正黑體" pitchFamily="34"/>
              </a:rPr>
              <a:t>出現上述病徵，請立即送大醫院就醫</a:t>
            </a:r>
            <a:endParaRPr lang="en-US" sz="2600" b="1">
              <a:latin typeface="微軟正黑體" pitchFamily="34"/>
              <a:ea typeface="微軟正黑體" pitchFamily="34"/>
            </a:endParaRPr>
          </a:p>
        </p:txBody>
      </p:sp>
      <p:sp>
        <p:nvSpPr>
          <p:cNvPr id="4" name="矩形 2"/>
          <p:cNvSpPr/>
          <p:nvPr/>
        </p:nvSpPr>
        <p:spPr>
          <a:xfrm>
            <a:off x="231846" y="6510701"/>
            <a:ext cx="5463869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1400" b="0" i="0" u="none" strike="noStrike" kern="1200" cap="none" spc="0" baseline="0">
                <a:solidFill>
                  <a:srgbClr val="FFFFFF"/>
                </a:solidFill>
                <a:uFillTx/>
                <a:latin typeface="微軟正黑體" pitchFamily="34"/>
                <a:ea typeface="微軟正黑體" pitchFamily="34"/>
              </a:rPr>
              <a:t>資料來源：疾管署「腸病毒感染併發重症前兆病徵自我檢查表」</a:t>
            </a:r>
            <a:endParaRPr lang="en-US" sz="1400" b="0" i="0" u="none" strike="noStrike" kern="1200" cap="none" spc="0" baseline="0">
              <a:solidFill>
                <a:srgbClr val="FFFFFF"/>
              </a:solidFill>
              <a:uFillTx/>
              <a:latin typeface="微軟正黑體" pitchFamily="34"/>
              <a:ea typeface="微軟正黑體" pitchFamily="34"/>
            </a:endParaRPr>
          </a:p>
        </p:txBody>
      </p:sp>
      <p:pic>
        <p:nvPicPr>
          <p:cNvPr id="5" name="圖片 3"/>
          <p:cNvPicPr>
            <a:picLocks noChangeAspect="1"/>
          </p:cNvPicPr>
          <p:nvPr/>
        </p:nvPicPr>
        <p:blipFill>
          <a:blip r:embed="rId5"/>
          <a:srcRect l="7841" t="20268" r="7211" b="14126"/>
          <a:stretch>
            <a:fillRect/>
          </a:stretch>
        </p:blipFill>
        <p:spPr>
          <a:xfrm>
            <a:off x="5060618" y="1256184"/>
            <a:ext cx="3289947" cy="2540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vcSd-LMQf54"/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89307" y="3958638"/>
            <a:ext cx="3962396" cy="22288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矩形 5"/>
          <p:cNvSpPr/>
          <p:nvPr/>
        </p:nvSpPr>
        <p:spPr>
          <a:xfrm>
            <a:off x="4789307" y="6202896"/>
            <a:ext cx="3832579" cy="27699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1200" b="0" i="0" u="none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rPr>
              <a:t>鄔豪欣防疫醫師</a:t>
            </a:r>
            <a:r>
              <a: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rPr>
              <a:t>-</a:t>
            </a:r>
            <a:r>
              <a:rPr lang="zh-TW" sz="1200" b="0" i="0" u="none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rPr>
              <a:t>認識腸病毒重症前兆病徵篇</a:t>
            </a:r>
            <a:r>
              <a: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rPr>
              <a:t>(2016)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/>
              <a:t>新生兒腸病毒感染</a:t>
            </a:r>
          </a:p>
        </p:txBody>
      </p:sp>
      <p:sp>
        <p:nvSpPr>
          <p:cNvPr id="3" name="Rectangle 3"/>
          <p:cNvSpPr txBox="1">
            <a:spLocks noGrp="1"/>
          </p:cNvSpPr>
          <p:nvPr>
            <p:ph type="body" idx="4294967295"/>
          </p:nvPr>
        </p:nvSpPr>
        <p:spPr>
          <a:xfrm>
            <a:off x="457200" y="1429874"/>
            <a:ext cx="8229600" cy="4838730"/>
          </a:xfrm>
        </p:spPr>
        <p:txBody>
          <a:bodyPr/>
          <a:lstStyle/>
          <a:p>
            <a:pPr lvl="0"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b="1">
                <a:ea typeface="微軟正黑體" pitchFamily="34"/>
              </a:rPr>
              <a:t>傳染途徑</a:t>
            </a:r>
            <a:r>
              <a:rPr lang="en-US" b="1">
                <a:ea typeface="微軟正黑體" pitchFamily="34"/>
              </a:rPr>
              <a:t> : </a:t>
            </a:r>
          </a:p>
          <a:p>
            <a:pPr lvl="1"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b="1">
                <a:ea typeface="微軟正黑體" pitchFamily="34"/>
              </a:rPr>
              <a:t>經</a:t>
            </a:r>
            <a:r>
              <a:rPr lang="zh-TW" b="1">
                <a:solidFill>
                  <a:srgbClr val="E46C0A"/>
                </a:solidFill>
                <a:ea typeface="微軟正黑體" pitchFamily="34"/>
              </a:rPr>
              <a:t>胎盤</a:t>
            </a:r>
            <a:r>
              <a:rPr lang="zh-TW" b="1">
                <a:ea typeface="微軟正黑體" pitchFamily="34"/>
              </a:rPr>
              <a:t>傳染</a:t>
            </a:r>
            <a:r>
              <a:rPr lang="en-US" b="1">
                <a:ea typeface="微軟正黑體" pitchFamily="34"/>
              </a:rPr>
              <a:t> ( </a:t>
            </a:r>
            <a:r>
              <a:rPr lang="zh-TW" b="1">
                <a:ea typeface="微軟正黑體" pitchFamily="34"/>
              </a:rPr>
              <a:t>先天性感染</a:t>
            </a:r>
            <a:r>
              <a:rPr lang="en-US" b="1">
                <a:ea typeface="微軟正黑體" pitchFamily="34"/>
              </a:rPr>
              <a:t> )</a:t>
            </a:r>
          </a:p>
          <a:p>
            <a:pPr lvl="1"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b="1">
                <a:ea typeface="微軟正黑體" pitchFamily="34"/>
              </a:rPr>
              <a:t>生產時經</a:t>
            </a:r>
            <a:r>
              <a:rPr lang="zh-TW" b="1">
                <a:solidFill>
                  <a:srgbClr val="E46C0A"/>
                </a:solidFill>
                <a:ea typeface="微軟正黑體" pitchFamily="34"/>
              </a:rPr>
              <a:t>產道</a:t>
            </a:r>
            <a:r>
              <a:rPr lang="zh-TW" b="1">
                <a:ea typeface="微軟正黑體" pitchFamily="34"/>
              </a:rPr>
              <a:t>感染</a:t>
            </a:r>
            <a:endParaRPr lang="en-US" b="1">
              <a:ea typeface="微軟正黑體" pitchFamily="34"/>
            </a:endParaRPr>
          </a:p>
          <a:p>
            <a:pPr lvl="1"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b="1">
                <a:solidFill>
                  <a:srgbClr val="E46C0A"/>
                </a:solidFill>
                <a:ea typeface="微軟正黑體" pitchFamily="34"/>
              </a:rPr>
              <a:t>產後</a:t>
            </a:r>
            <a:r>
              <a:rPr lang="zh-TW" b="1">
                <a:ea typeface="微軟正黑體" pitchFamily="34"/>
              </a:rPr>
              <a:t>感染</a:t>
            </a:r>
            <a:r>
              <a:rPr lang="en-US" b="1">
                <a:ea typeface="微軟正黑體" pitchFamily="34"/>
              </a:rPr>
              <a:t> </a:t>
            </a:r>
          </a:p>
          <a:p>
            <a:pPr lvl="0"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b="1">
                <a:ea typeface="微軟正黑體" pitchFamily="34"/>
              </a:rPr>
              <a:t>潛伏期</a:t>
            </a:r>
            <a:r>
              <a:rPr lang="en-US" b="1">
                <a:ea typeface="微軟正黑體" pitchFamily="34"/>
              </a:rPr>
              <a:t> :2 </a:t>
            </a:r>
            <a:r>
              <a:rPr lang="zh-TW" b="1">
                <a:ea typeface="微軟正黑體" pitchFamily="34"/>
              </a:rPr>
              <a:t>至</a:t>
            </a:r>
            <a:r>
              <a:rPr lang="en-US" b="1">
                <a:ea typeface="微軟正黑體" pitchFamily="34"/>
              </a:rPr>
              <a:t> 15 </a:t>
            </a:r>
            <a:r>
              <a:rPr lang="zh-TW" b="1">
                <a:ea typeface="微軟正黑體" pitchFamily="34"/>
              </a:rPr>
              <a:t>天</a:t>
            </a:r>
            <a:r>
              <a:rPr lang="en-US" b="1">
                <a:ea typeface="微軟正黑體" pitchFamily="34"/>
              </a:rPr>
              <a:t> ( </a:t>
            </a:r>
            <a:r>
              <a:rPr lang="zh-TW" b="1">
                <a:ea typeface="微軟正黑體" pitchFamily="34"/>
              </a:rPr>
              <a:t>平均</a:t>
            </a:r>
            <a:r>
              <a:rPr lang="en-US" b="1">
                <a:ea typeface="微軟正黑體" pitchFamily="34"/>
              </a:rPr>
              <a:t>3</a:t>
            </a:r>
            <a:r>
              <a:rPr lang="zh-TW" b="1">
                <a:ea typeface="微軟正黑體" pitchFamily="34"/>
              </a:rPr>
              <a:t>至</a:t>
            </a:r>
            <a:r>
              <a:rPr lang="en-US" b="1">
                <a:ea typeface="微軟正黑體" pitchFamily="34"/>
              </a:rPr>
              <a:t>5 </a:t>
            </a:r>
            <a:r>
              <a:rPr lang="zh-TW" b="1">
                <a:ea typeface="微軟正黑體" pitchFamily="34"/>
              </a:rPr>
              <a:t>天</a:t>
            </a:r>
            <a:r>
              <a:rPr lang="en-US" b="1">
                <a:ea typeface="微軟正黑體" pitchFamily="34"/>
              </a:rPr>
              <a:t> ) </a:t>
            </a:r>
          </a:p>
          <a:p>
            <a:pPr lvl="0"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b="1">
                <a:ea typeface="微軟正黑體" pitchFamily="34"/>
              </a:rPr>
              <a:t>主要病毒種類</a:t>
            </a:r>
            <a:r>
              <a:rPr lang="en-US" b="1">
                <a:ea typeface="微軟正黑體" pitchFamily="34"/>
              </a:rPr>
              <a:t> : </a:t>
            </a:r>
          </a:p>
          <a:p>
            <a:pPr lvl="1"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b="1">
                <a:ea typeface="微軟正黑體" pitchFamily="34"/>
              </a:rPr>
              <a:t>伊科病毒</a:t>
            </a:r>
            <a:endParaRPr lang="en-US" b="1">
              <a:solidFill>
                <a:srgbClr val="FF0000"/>
              </a:solidFill>
              <a:ea typeface="微軟正黑體" pitchFamily="34"/>
            </a:endParaRPr>
          </a:p>
          <a:p>
            <a:pPr lvl="1"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b="1">
                <a:ea typeface="微軟正黑體" pitchFamily="34"/>
              </a:rPr>
              <a:t>克沙奇</a:t>
            </a:r>
            <a:r>
              <a:rPr lang="en-US" b="1">
                <a:ea typeface="微軟正黑體" pitchFamily="34"/>
              </a:rPr>
              <a:t>B</a:t>
            </a:r>
            <a:r>
              <a:rPr lang="zh-TW" b="1">
                <a:ea typeface="微軟正黑體" pitchFamily="34"/>
              </a:rPr>
              <a:t>型病毒</a:t>
            </a:r>
          </a:p>
        </p:txBody>
      </p:sp>
      <p:sp>
        <p:nvSpPr>
          <p:cNvPr id="4" name="矩形 3"/>
          <p:cNvSpPr/>
          <p:nvPr/>
        </p:nvSpPr>
        <p:spPr>
          <a:xfrm>
            <a:off x="640070" y="6510701"/>
            <a:ext cx="4445447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1400" b="0" i="0" u="none" strike="noStrike" kern="1200" cap="none" spc="0" baseline="0">
                <a:solidFill>
                  <a:srgbClr val="FFFFFF"/>
                </a:solidFill>
                <a:uFillTx/>
                <a:latin typeface="微軟正黑體" pitchFamily="34"/>
                <a:ea typeface="微軟正黑體" pitchFamily="34"/>
              </a:rPr>
              <a:t>資料來源</a:t>
            </a:r>
            <a:r>
              <a:rPr lang="en-US" sz="1400" b="0" i="0" u="none" strike="noStrike" kern="1200" cap="none" spc="0" baseline="0">
                <a:solidFill>
                  <a:srgbClr val="FFFFFF"/>
                </a:solidFill>
                <a:uFillTx/>
                <a:latin typeface="微軟正黑體" pitchFamily="34"/>
                <a:ea typeface="微軟正黑體" pitchFamily="34"/>
              </a:rPr>
              <a:t> : </a:t>
            </a:r>
            <a:r>
              <a:rPr lang="zh-TW" sz="1400" b="0" i="0" u="none" strike="noStrike" kern="1200" cap="none" spc="0" baseline="0">
                <a:solidFill>
                  <a:srgbClr val="FFFFFF"/>
                </a:solidFill>
                <a:uFillTx/>
                <a:latin typeface="微軟正黑體" pitchFamily="34"/>
                <a:ea typeface="微軟正黑體" pitchFamily="34"/>
              </a:rPr>
              <a:t>疾管署「新生兒腸病毒感染臨床處置建議」</a:t>
            </a:r>
            <a:endParaRPr lang="en-US" sz="1400" b="0" i="0" u="none" strike="noStrike" kern="1200" cap="none" spc="0" baseline="0">
              <a:solidFill>
                <a:srgbClr val="FFFFFF"/>
              </a:solidFill>
              <a:uFillTx/>
              <a:latin typeface="微軟正黑體" pitchFamily="34"/>
              <a:ea typeface="微軟正黑體" pitchFamily="34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87621" y="1996747"/>
            <a:ext cx="4217441" cy="979715"/>
          </a:xfrm>
          <a:prstGeom prst="rect">
            <a:avLst/>
          </a:prstGeom>
          <a:noFill/>
          <a:ln w="28575">
            <a:solidFill>
              <a:srgbClr val="0070C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  <a:ea typeface="新細明體" pitchFamily="18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653296" y="2227295"/>
            <a:ext cx="2339099" cy="52321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800" b="1" i="0" u="sng" strike="noStrike" kern="1200" cap="none" spc="0" baseline="0">
                <a:solidFill>
                  <a:srgbClr val="4472C4"/>
                </a:solidFill>
                <a:uFillTx/>
                <a:latin typeface="微軟正黑體" pitchFamily="34"/>
                <a:ea typeface="微軟正黑體" pitchFamily="34"/>
              </a:rPr>
              <a:t>母嬰垂直感染</a:t>
            </a:r>
            <a:endParaRPr lang="en-US" sz="2800" b="1" i="0" u="sng" strike="noStrike" kern="1200" cap="none" spc="0" baseline="0">
              <a:solidFill>
                <a:srgbClr val="4472C4"/>
              </a:solidFill>
              <a:uFillTx/>
              <a:latin typeface="微軟正黑體" pitchFamily="34"/>
              <a:ea typeface="微軟正黑體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/>
              <a:t>新生兒腸病毒感染常見症狀</a:t>
            </a:r>
          </a:p>
        </p:txBody>
      </p:sp>
      <p:sp>
        <p:nvSpPr>
          <p:cNvPr id="3" name="Rectangle 3"/>
          <p:cNvSpPr txBox="1">
            <a:spLocks noGrp="1"/>
          </p:cNvSpPr>
          <p:nvPr>
            <p:ph type="body" idx="4294967295"/>
          </p:nvPr>
        </p:nvSpPr>
        <p:spPr>
          <a:xfrm>
            <a:off x="4223128" y="1438122"/>
            <a:ext cx="4628317" cy="4433870"/>
          </a:xfrm>
        </p:spPr>
        <p:txBody>
          <a:bodyPr/>
          <a:lstStyle/>
          <a:p>
            <a:pPr lvl="0"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b="1">
                <a:latin typeface="微軟正黑體" pitchFamily="34"/>
                <a:ea typeface="微軟正黑體" pitchFamily="34"/>
              </a:rPr>
              <a:t>非特異性症狀</a:t>
            </a:r>
            <a:endParaRPr lang="en-US" b="1">
              <a:latin typeface="微軟正黑體" pitchFamily="34"/>
              <a:ea typeface="微軟正黑體" pitchFamily="34"/>
            </a:endParaRPr>
          </a:p>
          <a:p>
            <a:pPr lvl="1"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b="1">
                <a:latin typeface="微軟正黑體" pitchFamily="34"/>
                <a:ea typeface="微軟正黑體" pitchFamily="34"/>
              </a:rPr>
              <a:t>發燒、躁動不安、倦怠、食慾不振、斑疹等</a:t>
            </a:r>
            <a:endParaRPr lang="en-US" b="1">
              <a:latin typeface="微軟正黑體" pitchFamily="34"/>
              <a:ea typeface="微軟正黑體" pitchFamily="34"/>
            </a:endParaRPr>
          </a:p>
          <a:p>
            <a:pPr lvl="0"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b="1">
                <a:latin typeface="微軟正黑體" pitchFamily="34"/>
                <a:ea typeface="微軟正黑體" pitchFamily="34"/>
              </a:rPr>
              <a:t>呼吸道症狀</a:t>
            </a:r>
            <a:endParaRPr lang="en-US" b="1">
              <a:latin typeface="微軟正黑體" pitchFamily="34"/>
              <a:ea typeface="微軟正黑體" pitchFamily="34"/>
            </a:endParaRPr>
          </a:p>
          <a:p>
            <a:pPr lvl="1"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b="1">
                <a:latin typeface="微軟正黑體" pitchFamily="34"/>
                <a:ea typeface="微軟正黑體" pitchFamily="34"/>
              </a:rPr>
              <a:t>咽峽炎、咽炎、氣管支氣管炎、肺炎等</a:t>
            </a:r>
            <a:endParaRPr lang="en-US" b="1">
              <a:latin typeface="微軟正黑體" pitchFamily="34"/>
              <a:ea typeface="微軟正黑體" pitchFamily="34"/>
            </a:endParaRPr>
          </a:p>
          <a:p>
            <a:pPr lvl="0"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b="1">
                <a:latin typeface="微軟正黑體" pitchFamily="34"/>
                <a:ea typeface="微軟正黑體" pitchFamily="34"/>
              </a:rPr>
              <a:t>腸胃道症狀</a:t>
            </a:r>
            <a:endParaRPr lang="en-US" b="1">
              <a:latin typeface="微軟正黑體" pitchFamily="34"/>
              <a:ea typeface="微軟正黑體" pitchFamily="34"/>
            </a:endParaRPr>
          </a:p>
          <a:p>
            <a:pPr lvl="1"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b="1">
                <a:latin typeface="微軟正黑體" pitchFamily="34"/>
                <a:ea typeface="微軟正黑體" pitchFamily="34"/>
              </a:rPr>
              <a:t>嘔吐、腹脹、腹瀉等</a:t>
            </a:r>
            <a:endParaRPr lang="en-US" b="1">
              <a:latin typeface="微軟正黑體" pitchFamily="34"/>
              <a:ea typeface="微軟正黑體" pitchFamily="34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40070" y="6510701"/>
            <a:ext cx="4445447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1400" b="0" i="0" u="none" strike="noStrike" kern="1200" cap="none" spc="0" baseline="0">
                <a:solidFill>
                  <a:srgbClr val="FFFFFF"/>
                </a:solidFill>
                <a:uFillTx/>
                <a:latin typeface="微軟正黑體" pitchFamily="34"/>
                <a:ea typeface="微軟正黑體" pitchFamily="34"/>
              </a:rPr>
              <a:t>資料來源</a:t>
            </a:r>
            <a:r>
              <a:rPr lang="en-US" sz="1400" b="0" i="0" u="none" strike="noStrike" kern="1200" cap="none" spc="0" baseline="0">
                <a:solidFill>
                  <a:srgbClr val="FFFFFF"/>
                </a:solidFill>
                <a:uFillTx/>
                <a:latin typeface="微軟正黑體" pitchFamily="34"/>
                <a:ea typeface="微軟正黑體" pitchFamily="34"/>
              </a:rPr>
              <a:t> : </a:t>
            </a:r>
            <a:r>
              <a:rPr lang="zh-TW" sz="1400" b="0" i="0" u="none" strike="noStrike" kern="1200" cap="none" spc="0" baseline="0">
                <a:solidFill>
                  <a:srgbClr val="FFFFFF"/>
                </a:solidFill>
                <a:uFillTx/>
                <a:latin typeface="微軟正黑體" pitchFamily="34"/>
                <a:ea typeface="微軟正黑體" pitchFamily="34"/>
              </a:rPr>
              <a:t>疾管署「新生兒腸病毒感染臨床處置建議」</a:t>
            </a:r>
            <a:endParaRPr lang="en-US" sz="1400" b="0" i="0" u="none" strike="noStrike" kern="1200" cap="none" spc="0" baseline="0">
              <a:solidFill>
                <a:srgbClr val="FFFFFF"/>
              </a:solidFill>
              <a:uFillTx/>
              <a:latin typeface="微軟正黑體" pitchFamily="34"/>
              <a:ea typeface="微軟正黑體" pitchFamily="34"/>
            </a:endParaRPr>
          </a:p>
        </p:txBody>
      </p:sp>
      <p:grpSp>
        <p:nvGrpSpPr>
          <p:cNvPr id="5" name="群組 5"/>
          <p:cNvGrpSpPr/>
          <p:nvPr/>
        </p:nvGrpSpPr>
        <p:grpSpPr>
          <a:xfrm>
            <a:off x="573968" y="1301099"/>
            <a:ext cx="3221339" cy="4616074"/>
            <a:chOff x="573968" y="1301099"/>
            <a:chExt cx="3221339" cy="4616074"/>
          </a:xfrm>
        </p:grpSpPr>
        <p:sp>
          <p:nvSpPr>
            <p:cNvPr id="6" name="圓角矩形 4"/>
            <p:cNvSpPr/>
            <p:nvPr/>
          </p:nvSpPr>
          <p:spPr>
            <a:xfrm>
              <a:off x="573968" y="1301099"/>
              <a:ext cx="3221339" cy="4616074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360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DCE6F2"/>
            </a:solidFill>
            <a:ln>
              <a:noFill/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新細明體" pitchFamily="18"/>
              </a:endParaRPr>
            </a:p>
          </p:txBody>
        </p:sp>
        <p:sp>
          <p:nvSpPr>
            <p:cNvPr id="7" name="矩形 1"/>
            <p:cNvSpPr/>
            <p:nvPr/>
          </p:nvSpPr>
          <p:spPr>
            <a:xfrm>
              <a:off x="1073779" y="1532452"/>
              <a:ext cx="2199689" cy="627964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400" b="1" i="0" u="none" strike="noStrike" kern="1200" cap="none" spc="0" baseline="0">
                  <a:solidFill>
                    <a:srgbClr val="000000"/>
                  </a:solidFill>
                  <a:uFillTx/>
                  <a:latin typeface="微軟正黑體" pitchFamily="34"/>
                  <a:ea typeface="微軟正黑體" pitchFamily="34"/>
                </a:rPr>
                <a:t>感染腸病毒</a:t>
              </a:r>
              <a:endParaRPr lang="en-US" sz="2400" b="1" i="0" u="none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endParaRPr>
            </a:p>
          </p:txBody>
        </p:sp>
        <p:sp>
          <p:nvSpPr>
            <p:cNvPr id="8" name="向下箭號 2"/>
            <p:cNvSpPr/>
            <p:nvPr/>
          </p:nvSpPr>
          <p:spPr>
            <a:xfrm>
              <a:off x="2074581" y="2303629"/>
              <a:ext cx="385730" cy="330509"/>
            </a:xfrm>
            <a:custGeom>
              <a:avLst>
                <a:gd name="f0" fmla="val 10800"/>
                <a:gd name="f1" fmla="val 540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-270"/>
                <a:gd name="f11" fmla="+- 0 0 -90"/>
                <a:gd name="f12" fmla="*/ f5 1 21600"/>
                <a:gd name="f13" fmla="*/ f6 1 21600"/>
                <a:gd name="f14" fmla="+- f8 0 f7"/>
                <a:gd name="f15" fmla="pin 0 f1 10800"/>
                <a:gd name="f16" fmla="pin 0 f0 216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19"/>
                <a:gd name="f27" fmla="+- 21600 0 f20"/>
                <a:gd name="f28" fmla="*/ 0 f21 1"/>
                <a:gd name="f29" fmla="*/ 21600 f21 1"/>
                <a:gd name="f30" fmla="*/ f19 f12 1"/>
                <a:gd name="f31" fmla="*/ f20 f13 1"/>
                <a:gd name="f32" fmla="+- f24 0 f3"/>
                <a:gd name="f33" fmla="+- f25 0 f3"/>
                <a:gd name="f34" fmla="*/ f27 f19 1"/>
                <a:gd name="f35" fmla="*/ f28 1 f21"/>
                <a:gd name="f36" fmla="*/ f29 1 f21"/>
                <a:gd name="f37" fmla="*/ f26 f12 1"/>
                <a:gd name="f38" fmla="*/ f34 1 10800"/>
                <a:gd name="f39" fmla="*/ f35 f13 1"/>
                <a:gd name="f40" fmla="*/ f35 f12 1"/>
                <a:gd name="f41" fmla="*/ f36 f12 1"/>
                <a:gd name="f42" fmla="+- f20 f38 0"/>
                <a:gd name="f43" fmla="*/ f42 f13 1"/>
              </a:gdLst>
              <a:ahLst>
                <a:ahXY gdRefX="f1" minX="f7" maxX="f9" gdRefY="f0" minY="f7" maxY="f8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0" y="f31"/>
                </a:cxn>
                <a:cxn ang="f33">
                  <a:pos x="f41" y="f31"/>
                </a:cxn>
              </a:cxnLst>
              <a:rect l="f30" t="f39" r="f37" b="f43"/>
              <a:pathLst>
                <a:path w="21600" h="21600">
                  <a:moveTo>
                    <a:pt x="f19" y="f7"/>
                  </a:moveTo>
                  <a:lnTo>
                    <a:pt x="f19" y="f20"/>
                  </a:lnTo>
                  <a:lnTo>
                    <a:pt x="f7" y="f20"/>
                  </a:lnTo>
                  <a:lnTo>
                    <a:pt x="f9" y="f8"/>
                  </a:lnTo>
                  <a:lnTo>
                    <a:pt x="f8" y="f20"/>
                  </a:lnTo>
                  <a:lnTo>
                    <a:pt x="f26" y="f20"/>
                  </a:lnTo>
                  <a:lnTo>
                    <a:pt x="f26" y="f7"/>
                  </a:lnTo>
                  <a:close/>
                </a:path>
              </a:pathLst>
            </a:custGeom>
            <a:solidFill>
              <a:srgbClr val="FFFFFF"/>
            </a:solidFill>
            <a:ln w="25402">
              <a:solidFill>
                <a:srgbClr val="4F81BD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新細明體" pitchFamily="18"/>
              </a:endParaRPr>
            </a:p>
          </p:txBody>
        </p:sp>
        <p:sp>
          <p:nvSpPr>
            <p:cNvPr id="9" name="矩形 6"/>
            <p:cNvSpPr/>
            <p:nvPr/>
          </p:nvSpPr>
          <p:spPr>
            <a:xfrm>
              <a:off x="1103315" y="2687394"/>
              <a:ext cx="2199689" cy="627964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400" b="1" i="0" u="none" strike="noStrike" kern="1200" cap="none" spc="0" baseline="0">
                  <a:solidFill>
                    <a:srgbClr val="000000"/>
                  </a:solidFill>
                  <a:uFillTx/>
                  <a:latin typeface="微軟正黑體" pitchFamily="34"/>
                  <a:ea typeface="微軟正黑體" pitchFamily="34"/>
                </a:rPr>
                <a:t>非特異性症狀</a:t>
              </a:r>
            </a:p>
          </p:txBody>
        </p:sp>
        <p:sp>
          <p:nvSpPr>
            <p:cNvPr id="10" name="向下箭號 7"/>
            <p:cNvSpPr/>
            <p:nvPr/>
          </p:nvSpPr>
          <p:spPr>
            <a:xfrm>
              <a:off x="2104116" y="3458571"/>
              <a:ext cx="385730" cy="330509"/>
            </a:xfrm>
            <a:custGeom>
              <a:avLst>
                <a:gd name="f0" fmla="val 10800"/>
                <a:gd name="f1" fmla="val 540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-270"/>
                <a:gd name="f11" fmla="+- 0 0 -90"/>
                <a:gd name="f12" fmla="*/ f5 1 21600"/>
                <a:gd name="f13" fmla="*/ f6 1 21600"/>
                <a:gd name="f14" fmla="+- f8 0 f7"/>
                <a:gd name="f15" fmla="pin 0 f1 10800"/>
                <a:gd name="f16" fmla="pin 0 f0 216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19"/>
                <a:gd name="f27" fmla="+- 21600 0 f20"/>
                <a:gd name="f28" fmla="*/ 0 f21 1"/>
                <a:gd name="f29" fmla="*/ 21600 f21 1"/>
                <a:gd name="f30" fmla="*/ f19 f12 1"/>
                <a:gd name="f31" fmla="*/ f20 f13 1"/>
                <a:gd name="f32" fmla="+- f24 0 f3"/>
                <a:gd name="f33" fmla="+- f25 0 f3"/>
                <a:gd name="f34" fmla="*/ f27 f19 1"/>
                <a:gd name="f35" fmla="*/ f28 1 f21"/>
                <a:gd name="f36" fmla="*/ f29 1 f21"/>
                <a:gd name="f37" fmla="*/ f26 f12 1"/>
                <a:gd name="f38" fmla="*/ f34 1 10800"/>
                <a:gd name="f39" fmla="*/ f35 f13 1"/>
                <a:gd name="f40" fmla="*/ f35 f12 1"/>
                <a:gd name="f41" fmla="*/ f36 f12 1"/>
                <a:gd name="f42" fmla="+- f20 f38 0"/>
                <a:gd name="f43" fmla="*/ f42 f13 1"/>
              </a:gdLst>
              <a:ahLst>
                <a:ahXY gdRefX="f1" minX="f7" maxX="f9" gdRefY="f0" minY="f7" maxY="f8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0" y="f31"/>
                </a:cxn>
                <a:cxn ang="f33">
                  <a:pos x="f41" y="f31"/>
                </a:cxn>
              </a:cxnLst>
              <a:rect l="f30" t="f39" r="f37" b="f43"/>
              <a:pathLst>
                <a:path w="21600" h="21600">
                  <a:moveTo>
                    <a:pt x="f19" y="f7"/>
                  </a:moveTo>
                  <a:lnTo>
                    <a:pt x="f19" y="f20"/>
                  </a:lnTo>
                  <a:lnTo>
                    <a:pt x="f7" y="f20"/>
                  </a:lnTo>
                  <a:lnTo>
                    <a:pt x="f9" y="f8"/>
                  </a:lnTo>
                  <a:lnTo>
                    <a:pt x="f8" y="f20"/>
                  </a:lnTo>
                  <a:lnTo>
                    <a:pt x="f26" y="f20"/>
                  </a:lnTo>
                  <a:lnTo>
                    <a:pt x="f26" y="f7"/>
                  </a:lnTo>
                  <a:close/>
                </a:path>
              </a:pathLst>
            </a:custGeom>
            <a:solidFill>
              <a:srgbClr val="FFFFFF"/>
            </a:solidFill>
            <a:ln w="25402">
              <a:solidFill>
                <a:srgbClr val="4F81BD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新細明體" pitchFamily="18"/>
              </a:endParaRPr>
            </a:p>
          </p:txBody>
        </p:sp>
        <p:sp>
          <p:nvSpPr>
            <p:cNvPr id="11" name="矩形 8"/>
            <p:cNvSpPr/>
            <p:nvPr/>
          </p:nvSpPr>
          <p:spPr>
            <a:xfrm>
              <a:off x="1134587" y="3857021"/>
              <a:ext cx="2199689" cy="627964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400" b="1" i="0" u="none" strike="noStrike" kern="1200" cap="none" spc="0" baseline="0">
                  <a:solidFill>
                    <a:srgbClr val="000000"/>
                  </a:solidFill>
                  <a:uFillTx/>
                  <a:latin typeface="微軟正黑體" pitchFamily="34"/>
                  <a:ea typeface="微軟正黑體" pitchFamily="34"/>
                </a:rPr>
                <a:t>多重器官影響</a:t>
              </a:r>
              <a:endParaRPr lang="en-US" sz="2400" b="1" i="0" u="none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endParaRPr>
            </a:p>
          </p:txBody>
        </p:sp>
        <p:sp>
          <p:nvSpPr>
            <p:cNvPr id="12" name="向下箭號 9"/>
            <p:cNvSpPr/>
            <p:nvPr/>
          </p:nvSpPr>
          <p:spPr>
            <a:xfrm>
              <a:off x="2104116" y="4629122"/>
              <a:ext cx="385730" cy="330509"/>
            </a:xfrm>
            <a:custGeom>
              <a:avLst>
                <a:gd name="f0" fmla="val 10800"/>
                <a:gd name="f1" fmla="val 540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-270"/>
                <a:gd name="f11" fmla="+- 0 0 -90"/>
                <a:gd name="f12" fmla="*/ f5 1 21600"/>
                <a:gd name="f13" fmla="*/ f6 1 21600"/>
                <a:gd name="f14" fmla="+- f8 0 f7"/>
                <a:gd name="f15" fmla="pin 0 f1 10800"/>
                <a:gd name="f16" fmla="pin 0 f0 216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19"/>
                <a:gd name="f27" fmla="+- 21600 0 f20"/>
                <a:gd name="f28" fmla="*/ 0 f21 1"/>
                <a:gd name="f29" fmla="*/ 21600 f21 1"/>
                <a:gd name="f30" fmla="*/ f19 f12 1"/>
                <a:gd name="f31" fmla="*/ f20 f13 1"/>
                <a:gd name="f32" fmla="+- f24 0 f3"/>
                <a:gd name="f33" fmla="+- f25 0 f3"/>
                <a:gd name="f34" fmla="*/ f27 f19 1"/>
                <a:gd name="f35" fmla="*/ f28 1 f21"/>
                <a:gd name="f36" fmla="*/ f29 1 f21"/>
                <a:gd name="f37" fmla="*/ f26 f12 1"/>
                <a:gd name="f38" fmla="*/ f34 1 10800"/>
                <a:gd name="f39" fmla="*/ f35 f13 1"/>
                <a:gd name="f40" fmla="*/ f35 f12 1"/>
                <a:gd name="f41" fmla="*/ f36 f12 1"/>
                <a:gd name="f42" fmla="+- f20 f38 0"/>
                <a:gd name="f43" fmla="*/ f42 f13 1"/>
              </a:gdLst>
              <a:ahLst>
                <a:ahXY gdRefX="f1" minX="f7" maxX="f9" gdRefY="f0" minY="f7" maxY="f8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0" y="f31"/>
                </a:cxn>
                <a:cxn ang="f33">
                  <a:pos x="f41" y="f31"/>
                </a:cxn>
              </a:cxnLst>
              <a:rect l="f30" t="f39" r="f37" b="f43"/>
              <a:pathLst>
                <a:path w="21600" h="21600">
                  <a:moveTo>
                    <a:pt x="f19" y="f7"/>
                  </a:moveTo>
                  <a:lnTo>
                    <a:pt x="f19" y="f20"/>
                  </a:lnTo>
                  <a:lnTo>
                    <a:pt x="f7" y="f20"/>
                  </a:lnTo>
                  <a:lnTo>
                    <a:pt x="f9" y="f8"/>
                  </a:lnTo>
                  <a:lnTo>
                    <a:pt x="f8" y="f20"/>
                  </a:lnTo>
                  <a:lnTo>
                    <a:pt x="f26" y="f20"/>
                  </a:lnTo>
                  <a:lnTo>
                    <a:pt x="f26" y="f7"/>
                  </a:lnTo>
                  <a:close/>
                </a:path>
              </a:pathLst>
            </a:custGeom>
            <a:solidFill>
              <a:srgbClr val="FFFFFF"/>
            </a:solidFill>
            <a:ln w="25402">
              <a:solidFill>
                <a:srgbClr val="4F81BD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新細明體" pitchFamily="18"/>
              </a:endParaRPr>
            </a:p>
          </p:txBody>
        </p:sp>
        <p:sp>
          <p:nvSpPr>
            <p:cNvPr id="13" name="矩形 10"/>
            <p:cNvSpPr/>
            <p:nvPr/>
          </p:nvSpPr>
          <p:spPr>
            <a:xfrm>
              <a:off x="912187" y="5026648"/>
              <a:ext cx="2647965" cy="627964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400" b="1" i="0" u="none" strike="noStrike" kern="1200" cap="none" spc="0" baseline="0">
                  <a:solidFill>
                    <a:srgbClr val="000000"/>
                  </a:solidFill>
                  <a:uFillTx/>
                  <a:latin typeface="微軟正黑體" pitchFamily="34"/>
                  <a:ea typeface="微軟正黑體" pitchFamily="34"/>
                </a:rPr>
                <a:t>新生兒腸病毒重症</a:t>
              </a:r>
              <a:endParaRPr lang="en-US" sz="2400" b="1" i="0" u="none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>
          <a:xfrm>
            <a:off x="457200" y="125044"/>
            <a:ext cx="8229600" cy="1143000"/>
          </a:xfrm>
        </p:spPr>
        <p:txBody>
          <a:bodyPr/>
          <a:lstStyle/>
          <a:p>
            <a:pPr lvl="0"/>
            <a:r>
              <a:rPr lang="zh-TW"/>
              <a:t>新生兒腸病毒重症</a:t>
            </a:r>
          </a:p>
        </p:txBody>
      </p:sp>
      <p:sp>
        <p:nvSpPr>
          <p:cNvPr id="3" name="矩形 5"/>
          <p:cNvSpPr/>
          <p:nvPr/>
        </p:nvSpPr>
        <p:spPr>
          <a:xfrm>
            <a:off x="640070" y="6510701"/>
            <a:ext cx="4445447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1400" b="0" i="0" u="none" strike="noStrike" kern="1200" cap="none" spc="0" baseline="0">
                <a:solidFill>
                  <a:srgbClr val="FFFFFF"/>
                </a:solidFill>
                <a:uFillTx/>
                <a:latin typeface="微軟正黑體" pitchFamily="34"/>
                <a:ea typeface="微軟正黑體" pitchFamily="34"/>
              </a:rPr>
              <a:t>資料來源</a:t>
            </a:r>
            <a:r>
              <a:rPr lang="en-US" sz="1400" b="0" i="0" u="none" strike="noStrike" kern="1200" cap="none" spc="0" baseline="0">
                <a:solidFill>
                  <a:srgbClr val="FFFFFF"/>
                </a:solidFill>
                <a:uFillTx/>
                <a:latin typeface="微軟正黑體" pitchFamily="34"/>
                <a:ea typeface="微軟正黑體" pitchFamily="34"/>
              </a:rPr>
              <a:t> : </a:t>
            </a:r>
            <a:r>
              <a:rPr lang="zh-TW" sz="1400" b="0" i="0" u="none" strike="noStrike" kern="1200" cap="none" spc="0" baseline="0">
                <a:solidFill>
                  <a:srgbClr val="FFFFFF"/>
                </a:solidFill>
                <a:uFillTx/>
                <a:latin typeface="微軟正黑體" pitchFamily="34"/>
                <a:ea typeface="微軟正黑體" pitchFamily="34"/>
              </a:rPr>
              <a:t>疾管署「新生兒腸病毒感染臨床處置建議」</a:t>
            </a:r>
            <a:endParaRPr lang="en-US" sz="1400" b="0" i="0" u="none" strike="noStrike" kern="1200" cap="none" spc="0" baseline="0">
              <a:solidFill>
                <a:srgbClr val="FFFFFF"/>
              </a:solidFill>
              <a:uFillTx/>
              <a:latin typeface="微軟正黑體" pitchFamily="34"/>
              <a:ea typeface="微軟正黑體" pitchFamily="34"/>
            </a:endParaRPr>
          </a:p>
        </p:txBody>
      </p:sp>
      <p:grpSp>
        <p:nvGrpSpPr>
          <p:cNvPr id="4" name="群組 7"/>
          <p:cNvGrpSpPr/>
          <p:nvPr/>
        </p:nvGrpSpPr>
        <p:grpSpPr>
          <a:xfrm>
            <a:off x="341519" y="1206898"/>
            <a:ext cx="3877942" cy="2142228"/>
            <a:chOff x="341519" y="1206898"/>
            <a:chExt cx="3877942" cy="2142228"/>
          </a:xfrm>
        </p:grpSpPr>
        <p:sp>
          <p:nvSpPr>
            <p:cNvPr id="5" name="圓角化單一角落矩形 4"/>
            <p:cNvSpPr/>
            <p:nvPr/>
          </p:nvSpPr>
          <p:spPr>
            <a:xfrm>
              <a:off x="749149" y="1575410"/>
              <a:ext cx="3470312" cy="1773716"/>
            </a:xfrm>
            <a:custGeom>
              <a:avLst/>
              <a:gdLst>
                <a:gd name="f0" fmla="val 5400000"/>
                <a:gd name="f1" fmla="val 16200000"/>
                <a:gd name="f2" fmla="val w"/>
                <a:gd name="f3" fmla="val h"/>
                <a:gd name="f4" fmla="val ss"/>
                <a:gd name="f5" fmla="val 0"/>
                <a:gd name="f6" fmla="val 16667"/>
                <a:gd name="f7" fmla="abs f2"/>
                <a:gd name="f8" fmla="abs f3"/>
                <a:gd name="f9" fmla="abs f4"/>
                <a:gd name="f10" fmla="?: f7 f2 1"/>
                <a:gd name="f11" fmla="?: f8 f3 1"/>
                <a:gd name="f12" fmla="?: f9 f4 1"/>
                <a:gd name="f13" fmla="*/ f10 1 21600"/>
                <a:gd name="f14" fmla="*/ f11 1 21600"/>
                <a:gd name="f15" fmla="*/ 21600 f10 1"/>
                <a:gd name="f16" fmla="*/ 21600 f11 1"/>
                <a:gd name="f17" fmla="min f14 f13"/>
                <a:gd name="f18" fmla="*/ f15 1 f12"/>
                <a:gd name="f19" fmla="*/ f16 1 f12"/>
                <a:gd name="f20" fmla="val f18"/>
                <a:gd name="f21" fmla="val f19"/>
                <a:gd name="f22" fmla="*/ f5 f17 1"/>
                <a:gd name="f23" fmla="+- f21 0 f5"/>
                <a:gd name="f24" fmla="+- f20 0 f5"/>
                <a:gd name="f25" fmla="*/ f21 f17 1"/>
                <a:gd name="f26" fmla="*/ f20 f17 1"/>
                <a:gd name="f27" fmla="min f24 f23"/>
                <a:gd name="f28" fmla="*/ f27 f6 1"/>
                <a:gd name="f29" fmla="*/ f28 1 100000"/>
                <a:gd name="f30" fmla="+- f20 0 f29"/>
                <a:gd name="f31" fmla="*/ f29 29289 1"/>
                <a:gd name="f32" fmla="*/ f29 f17 1"/>
                <a:gd name="f33" fmla="*/ f31 1 100000"/>
                <a:gd name="f34" fmla="*/ f30 f17 1"/>
                <a:gd name="f35" fmla="+- f20 0 f33"/>
                <a:gd name="f36" fmla="*/ f35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2" r="f36" b="f25"/>
              <a:pathLst>
                <a:path>
                  <a:moveTo>
                    <a:pt x="f22" y="f22"/>
                  </a:moveTo>
                  <a:lnTo>
                    <a:pt x="f34" y="f22"/>
                  </a:lnTo>
                  <a:arcTo wR="f32" hR="f32" stAng="f1" swAng="f0"/>
                  <a:lnTo>
                    <a:pt x="f26" y="f25"/>
                  </a:lnTo>
                  <a:lnTo>
                    <a:pt x="f22" y="f25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B9CDE5"/>
              </a:solidFill>
              <a:prstDash val="solid"/>
              <a:miter/>
            </a:ln>
          </p:spPr>
          <p:txBody>
            <a:bodyPr vert="horz" wrap="square" lIns="91440" tIns="45720" rIns="91440" bIns="45720" anchor="b" anchorCtr="0" compatLnSpc="1"/>
            <a:lstStyle/>
            <a:p>
              <a:pPr marL="285750" marR="0" lvl="0" indent="-285750" algn="l" defTabSz="914400" rtl="0" fontAlgn="auto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1800" b="1" i="0" u="none" strike="noStrike" kern="1200" cap="none" spc="0" baseline="0">
                  <a:solidFill>
                    <a:srgbClr val="000000"/>
                  </a:solidFill>
                  <a:uFillTx/>
                  <a:latin typeface="微軟正黑體" pitchFamily="34"/>
                  <a:ea typeface="微軟正黑體" pitchFamily="34"/>
                </a:rPr>
                <a:t>發燒、食慾不振、倦怠</a:t>
              </a:r>
              <a:endPara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endParaRPr>
            </a:p>
            <a:p>
              <a:pPr marL="285750" marR="0" lvl="0" indent="-285750" algn="l" defTabSz="914400" rtl="0" fontAlgn="auto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1800" b="1" i="0" u="none" strike="noStrike" kern="1200" cap="none" spc="0" baseline="0">
                  <a:solidFill>
                    <a:srgbClr val="000000"/>
                  </a:solidFill>
                  <a:uFillTx/>
                  <a:latin typeface="微軟正黑體" pitchFamily="34"/>
                  <a:ea typeface="微軟正黑體" pitchFamily="34"/>
                </a:rPr>
                <a:t>肝脾腫大、凝血異常、血小板低下、貧血等</a:t>
              </a:r>
              <a:endPara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endParaRPr>
            </a:p>
            <a:p>
              <a:pPr marL="285750" marR="0" lvl="0" indent="-285750" algn="l" defTabSz="914400" rtl="0" fontAlgn="auto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1800" b="1" i="0" u="none" strike="noStrike" kern="1200" cap="none" spc="0" baseline="0">
                  <a:solidFill>
                    <a:srgbClr val="000000"/>
                  </a:solidFill>
                  <a:uFillTx/>
                  <a:latin typeface="微軟正黑體" pitchFamily="34"/>
                  <a:ea typeface="微軟正黑體" pitchFamily="34"/>
                </a:rPr>
                <a:t>嚴重時可能會發生呼吸窘迫、心跳過快、休克</a:t>
              </a:r>
              <a:endPara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endParaRPr>
            </a:p>
          </p:txBody>
        </p:sp>
        <p:sp>
          <p:nvSpPr>
            <p:cNvPr id="6" name="圓角矩形 6"/>
            <p:cNvSpPr/>
            <p:nvPr/>
          </p:nvSpPr>
          <p:spPr>
            <a:xfrm>
              <a:off x="341519" y="1206898"/>
              <a:ext cx="1663549" cy="737024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360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5994DA"/>
            </a:solidFill>
            <a:ln w="28575">
              <a:solidFill>
                <a:srgbClr val="DCE6F2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1800" b="1" i="0" u="none" strike="noStrike" kern="1200" cap="none" spc="0" baseline="0">
                  <a:solidFill>
                    <a:srgbClr val="FFFFFF"/>
                  </a:solidFill>
                  <a:uFillTx/>
                  <a:latin typeface="微軟正黑體" pitchFamily="34"/>
                  <a:ea typeface="微軟正黑體" pitchFamily="34"/>
                </a:rPr>
                <a:t>新生兒</a:t>
              </a:r>
              <a:r>
                <a:rPr lang="en-US" sz="1800" b="1" i="0" u="none" strike="noStrike" kern="1200" cap="none" spc="0" baseline="0">
                  <a:solidFill>
                    <a:srgbClr val="FFFFFF"/>
                  </a:solidFill>
                  <a:uFillTx/>
                  <a:latin typeface="微軟正黑體" pitchFamily="34"/>
                  <a:ea typeface="微軟正黑體" pitchFamily="34"/>
                </a:rPr>
                <a:t/>
              </a:r>
              <a:br>
                <a:rPr lang="en-US" sz="1800" b="1" i="0" u="none" strike="noStrike" kern="1200" cap="none" spc="0" baseline="0">
                  <a:solidFill>
                    <a:srgbClr val="FFFFFF"/>
                  </a:solidFill>
                  <a:uFillTx/>
                  <a:latin typeface="微軟正黑體" pitchFamily="34"/>
                  <a:ea typeface="微軟正黑體" pitchFamily="34"/>
                </a:rPr>
              </a:br>
              <a:r>
                <a:rPr lang="zh-TW" sz="1800" b="1" i="0" u="none" strike="noStrike" kern="1200" cap="none" spc="0" baseline="0">
                  <a:solidFill>
                    <a:srgbClr val="FFFFFF"/>
                  </a:solidFill>
                  <a:uFillTx/>
                  <a:latin typeface="微軟正黑體" pitchFamily="34"/>
                  <a:ea typeface="微軟正黑體" pitchFamily="34"/>
                </a:rPr>
                <a:t>腸病毒敗血症</a:t>
              </a:r>
              <a:endParaRPr lang="en-US" sz="1800" b="1" i="0" u="none" strike="noStrike" kern="1200" cap="none" spc="0" baseline="0">
                <a:solidFill>
                  <a:srgbClr val="FFFFFF"/>
                </a:solidFill>
                <a:uFillTx/>
                <a:latin typeface="微軟正黑體" pitchFamily="34"/>
                <a:ea typeface="微軟正黑體" pitchFamily="34"/>
              </a:endParaRPr>
            </a:p>
          </p:txBody>
        </p:sp>
      </p:grpSp>
      <p:grpSp>
        <p:nvGrpSpPr>
          <p:cNvPr id="7" name="群組 9"/>
          <p:cNvGrpSpPr/>
          <p:nvPr/>
        </p:nvGrpSpPr>
        <p:grpSpPr>
          <a:xfrm>
            <a:off x="4570162" y="1206898"/>
            <a:ext cx="3877942" cy="2142228"/>
            <a:chOff x="4570162" y="1206898"/>
            <a:chExt cx="3877942" cy="2142228"/>
          </a:xfrm>
        </p:grpSpPr>
        <p:sp>
          <p:nvSpPr>
            <p:cNvPr id="8" name="圓角化單一角落矩形 10"/>
            <p:cNvSpPr/>
            <p:nvPr/>
          </p:nvSpPr>
          <p:spPr>
            <a:xfrm>
              <a:off x="4977792" y="1575410"/>
              <a:ext cx="3470312" cy="1773716"/>
            </a:xfrm>
            <a:custGeom>
              <a:avLst/>
              <a:gdLst>
                <a:gd name="f0" fmla="val 5400000"/>
                <a:gd name="f1" fmla="val 16200000"/>
                <a:gd name="f2" fmla="val w"/>
                <a:gd name="f3" fmla="val h"/>
                <a:gd name="f4" fmla="val ss"/>
                <a:gd name="f5" fmla="val 0"/>
                <a:gd name="f6" fmla="val 16667"/>
                <a:gd name="f7" fmla="abs f2"/>
                <a:gd name="f8" fmla="abs f3"/>
                <a:gd name="f9" fmla="abs f4"/>
                <a:gd name="f10" fmla="?: f7 f2 1"/>
                <a:gd name="f11" fmla="?: f8 f3 1"/>
                <a:gd name="f12" fmla="?: f9 f4 1"/>
                <a:gd name="f13" fmla="*/ f10 1 21600"/>
                <a:gd name="f14" fmla="*/ f11 1 21600"/>
                <a:gd name="f15" fmla="*/ 21600 f10 1"/>
                <a:gd name="f16" fmla="*/ 21600 f11 1"/>
                <a:gd name="f17" fmla="min f14 f13"/>
                <a:gd name="f18" fmla="*/ f15 1 f12"/>
                <a:gd name="f19" fmla="*/ f16 1 f12"/>
                <a:gd name="f20" fmla="val f18"/>
                <a:gd name="f21" fmla="val f19"/>
                <a:gd name="f22" fmla="*/ f5 f17 1"/>
                <a:gd name="f23" fmla="+- f21 0 f5"/>
                <a:gd name="f24" fmla="+- f20 0 f5"/>
                <a:gd name="f25" fmla="*/ f21 f17 1"/>
                <a:gd name="f26" fmla="*/ f20 f17 1"/>
                <a:gd name="f27" fmla="min f24 f23"/>
                <a:gd name="f28" fmla="*/ f27 f6 1"/>
                <a:gd name="f29" fmla="*/ f28 1 100000"/>
                <a:gd name="f30" fmla="+- f20 0 f29"/>
                <a:gd name="f31" fmla="*/ f29 29289 1"/>
                <a:gd name="f32" fmla="*/ f29 f17 1"/>
                <a:gd name="f33" fmla="*/ f31 1 100000"/>
                <a:gd name="f34" fmla="*/ f30 f17 1"/>
                <a:gd name="f35" fmla="+- f20 0 f33"/>
                <a:gd name="f36" fmla="*/ f35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2" r="f36" b="f25"/>
              <a:pathLst>
                <a:path>
                  <a:moveTo>
                    <a:pt x="f22" y="f22"/>
                  </a:moveTo>
                  <a:lnTo>
                    <a:pt x="f34" y="f22"/>
                  </a:lnTo>
                  <a:arcTo wR="f32" hR="f32" stAng="f1" swAng="f0"/>
                  <a:lnTo>
                    <a:pt x="f26" y="f25"/>
                  </a:lnTo>
                  <a:lnTo>
                    <a:pt x="f22" y="f25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B9CDE5"/>
              </a:solidFill>
              <a:prstDash val="solid"/>
              <a:miter/>
            </a:ln>
          </p:spPr>
          <p:txBody>
            <a:bodyPr vert="horz" wrap="square" lIns="91440" tIns="45720" rIns="91440" bIns="45720" anchor="b" anchorCtr="0" compatLnSpc="1"/>
            <a:lstStyle/>
            <a:p>
              <a:pPr marL="285750" marR="0" lvl="0" indent="-285750" algn="l" defTabSz="914400" rtl="0" fontAlgn="auto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18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  <a:ea typeface="微軟正黑體" pitchFamily="34"/>
                </a:rPr>
                <a:t>克沙奇</a:t>
              </a:r>
              <a:r>
                <a:rPr lang="en-US" sz="18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  <a:ea typeface="微軟正黑體" pitchFamily="34"/>
                </a:rPr>
                <a:t>B</a:t>
              </a:r>
              <a:r>
                <a:rPr lang="zh-TW" sz="18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  <a:ea typeface="微軟正黑體" pitchFamily="34"/>
                </a:rPr>
                <a:t>型病毒感染</a:t>
              </a:r>
              <a:endPara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微軟正黑體" pitchFamily="34"/>
              </a:endParaRPr>
            </a:p>
            <a:p>
              <a:pPr marL="285750" marR="0" lvl="0" indent="-285750" algn="l" defTabSz="914400" rtl="0" fontAlgn="auto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18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  <a:ea typeface="微軟正黑體" pitchFamily="34"/>
                </a:rPr>
                <a:t>常合併腦膜腦炎、肺炎、肝炎、胰臟炎或腎上腺炎</a:t>
              </a:r>
              <a:endPara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微軟正黑體" pitchFamily="34"/>
              </a:endParaRPr>
            </a:p>
            <a:p>
              <a:pPr marL="0" marR="0" lvl="0" indent="0" algn="l" defTabSz="914400" rtl="0" fontAlgn="auto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微軟正黑體" pitchFamily="34"/>
              </a:endParaRPr>
            </a:p>
            <a:p>
              <a:pPr marL="0" marR="0" lvl="0" indent="0" algn="l" defTabSz="914400" rtl="0" fontAlgn="auto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endParaRPr>
            </a:p>
          </p:txBody>
        </p:sp>
        <p:sp>
          <p:nvSpPr>
            <p:cNvPr id="9" name="圓角矩形 11"/>
            <p:cNvSpPr/>
            <p:nvPr/>
          </p:nvSpPr>
          <p:spPr>
            <a:xfrm>
              <a:off x="4570162" y="1206898"/>
              <a:ext cx="1663549" cy="737024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360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5994DA"/>
            </a:solidFill>
            <a:ln w="28575">
              <a:solidFill>
                <a:srgbClr val="DCE6F2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1800" b="1" i="0" u="none" strike="noStrike" kern="1200" cap="none" spc="0" baseline="0">
                  <a:solidFill>
                    <a:srgbClr val="FFFFFF"/>
                  </a:solidFill>
                  <a:uFillTx/>
                  <a:latin typeface="微軟正黑體" pitchFamily="34"/>
                  <a:ea typeface="微軟正黑體" pitchFamily="34"/>
                </a:rPr>
                <a:t>心肌炎</a:t>
              </a:r>
            </a:p>
          </p:txBody>
        </p:sp>
      </p:grpSp>
      <p:grpSp>
        <p:nvGrpSpPr>
          <p:cNvPr id="10" name="群組 12"/>
          <p:cNvGrpSpPr/>
          <p:nvPr/>
        </p:nvGrpSpPr>
        <p:grpSpPr>
          <a:xfrm>
            <a:off x="341519" y="3858804"/>
            <a:ext cx="3877942" cy="2142228"/>
            <a:chOff x="341519" y="3858804"/>
            <a:chExt cx="3877942" cy="2142228"/>
          </a:xfrm>
        </p:grpSpPr>
        <p:sp>
          <p:nvSpPr>
            <p:cNvPr id="11" name="圓角化單一角落矩形 13"/>
            <p:cNvSpPr/>
            <p:nvPr/>
          </p:nvSpPr>
          <p:spPr>
            <a:xfrm>
              <a:off x="749149" y="4227316"/>
              <a:ext cx="3470312" cy="1773716"/>
            </a:xfrm>
            <a:custGeom>
              <a:avLst/>
              <a:gdLst>
                <a:gd name="f0" fmla="val 5400000"/>
                <a:gd name="f1" fmla="val 16200000"/>
                <a:gd name="f2" fmla="val w"/>
                <a:gd name="f3" fmla="val h"/>
                <a:gd name="f4" fmla="val ss"/>
                <a:gd name="f5" fmla="val 0"/>
                <a:gd name="f6" fmla="val 16667"/>
                <a:gd name="f7" fmla="abs f2"/>
                <a:gd name="f8" fmla="abs f3"/>
                <a:gd name="f9" fmla="abs f4"/>
                <a:gd name="f10" fmla="?: f7 f2 1"/>
                <a:gd name="f11" fmla="?: f8 f3 1"/>
                <a:gd name="f12" fmla="?: f9 f4 1"/>
                <a:gd name="f13" fmla="*/ f10 1 21600"/>
                <a:gd name="f14" fmla="*/ f11 1 21600"/>
                <a:gd name="f15" fmla="*/ 21600 f10 1"/>
                <a:gd name="f16" fmla="*/ 21600 f11 1"/>
                <a:gd name="f17" fmla="min f14 f13"/>
                <a:gd name="f18" fmla="*/ f15 1 f12"/>
                <a:gd name="f19" fmla="*/ f16 1 f12"/>
                <a:gd name="f20" fmla="val f18"/>
                <a:gd name="f21" fmla="val f19"/>
                <a:gd name="f22" fmla="*/ f5 f17 1"/>
                <a:gd name="f23" fmla="+- f21 0 f5"/>
                <a:gd name="f24" fmla="+- f20 0 f5"/>
                <a:gd name="f25" fmla="*/ f21 f17 1"/>
                <a:gd name="f26" fmla="*/ f20 f17 1"/>
                <a:gd name="f27" fmla="min f24 f23"/>
                <a:gd name="f28" fmla="*/ f27 f6 1"/>
                <a:gd name="f29" fmla="*/ f28 1 100000"/>
                <a:gd name="f30" fmla="+- f20 0 f29"/>
                <a:gd name="f31" fmla="*/ f29 29289 1"/>
                <a:gd name="f32" fmla="*/ f29 f17 1"/>
                <a:gd name="f33" fmla="*/ f31 1 100000"/>
                <a:gd name="f34" fmla="*/ f30 f17 1"/>
                <a:gd name="f35" fmla="+- f20 0 f33"/>
                <a:gd name="f36" fmla="*/ f35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2" r="f36" b="f25"/>
              <a:pathLst>
                <a:path>
                  <a:moveTo>
                    <a:pt x="f22" y="f22"/>
                  </a:moveTo>
                  <a:lnTo>
                    <a:pt x="f34" y="f22"/>
                  </a:lnTo>
                  <a:arcTo wR="f32" hR="f32" stAng="f1" swAng="f0"/>
                  <a:lnTo>
                    <a:pt x="f26" y="f25"/>
                  </a:lnTo>
                  <a:lnTo>
                    <a:pt x="f22" y="f25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B9CDE5"/>
              </a:solidFill>
              <a:prstDash val="solid"/>
              <a:miter/>
            </a:ln>
          </p:spPr>
          <p:txBody>
            <a:bodyPr vert="horz" wrap="square" lIns="91440" tIns="45720" rIns="91440" bIns="45720" anchor="b" anchorCtr="0" compatLnSpc="1"/>
            <a:lstStyle/>
            <a:p>
              <a:pPr marL="285750" marR="0" lvl="0" indent="-285750" algn="l" defTabSz="914400" rtl="0" fontAlgn="auto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18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  <a:ea typeface="微軟正黑體" pitchFamily="34"/>
                </a:rPr>
                <a:t>克沙奇</a:t>
              </a:r>
              <a:r>
                <a:rPr lang="en-US" sz="18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  <a:ea typeface="微軟正黑體" pitchFamily="34"/>
                </a:rPr>
                <a:t>B1</a:t>
              </a:r>
              <a:r>
                <a:rPr lang="zh-TW" sz="18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  <a:ea typeface="微軟正黑體" pitchFamily="34"/>
                </a:rPr>
                <a:t>、</a:t>
              </a:r>
              <a:r>
                <a:rPr lang="en-US" sz="18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  <a:ea typeface="微軟正黑體" pitchFamily="34"/>
                </a:rPr>
                <a:t>B3 </a:t>
              </a:r>
              <a:r>
                <a:rPr lang="zh-TW" sz="18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  <a:ea typeface="微軟正黑體" pitchFamily="34"/>
                </a:rPr>
                <a:t>型病毒感染，會合併黃疸或肝功能指數上升</a:t>
              </a:r>
              <a:endPara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微軟正黑體" pitchFamily="34"/>
              </a:endParaRPr>
            </a:p>
            <a:p>
              <a:pPr marL="285750" marR="0" lvl="0" indent="-285750" algn="l" defTabSz="914400" rtl="0" fontAlgn="auto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18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  <a:ea typeface="微軟正黑體" pitchFamily="34"/>
                </a:rPr>
                <a:t>可能發展為猛爆性肝炎、急性肝細胞壞死</a:t>
              </a:r>
            </a:p>
          </p:txBody>
        </p:sp>
        <p:sp>
          <p:nvSpPr>
            <p:cNvPr id="12" name="圓角矩形 14"/>
            <p:cNvSpPr/>
            <p:nvPr/>
          </p:nvSpPr>
          <p:spPr>
            <a:xfrm>
              <a:off x="341519" y="3858804"/>
              <a:ext cx="1663549" cy="737024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360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5994DA"/>
            </a:solidFill>
            <a:ln w="28575">
              <a:solidFill>
                <a:srgbClr val="DCE6F2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1800" b="1" i="0" u="none" strike="noStrike" kern="1200" cap="none" spc="0" baseline="0">
                  <a:solidFill>
                    <a:srgbClr val="FFFFFF"/>
                  </a:solidFill>
                  <a:uFillTx/>
                  <a:latin typeface="微軟正黑體" pitchFamily="34"/>
                  <a:ea typeface="微軟正黑體" pitchFamily="34"/>
                </a:rPr>
                <a:t>肝炎</a:t>
              </a:r>
              <a:endParaRPr lang="en-US" sz="1800" b="1" i="0" u="none" strike="noStrike" kern="1200" cap="none" spc="0" baseline="0">
                <a:solidFill>
                  <a:srgbClr val="FFFFFF"/>
                </a:solidFill>
                <a:uFillTx/>
                <a:latin typeface="微軟正黑體" pitchFamily="34"/>
                <a:ea typeface="微軟正黑體" pitchFamily="34"/>
              </a:endParaRPr>
            </a:p>
          </p:txBody>
        </p:sp>
      </p:grpSp>
      <p:grpSp>
        <p:nvGrpSpPr>
          <p:cNvPr id="13" name="群組 15"/>
          <p:cNvGrpSpPr/>
          <p:nvPr/>
        </p:nvGrpSpPr>
        <p:grpSpPr>
          <a:xfrm>
            <a:off x="4482032" y="3858804"/>
            <a:ext cx="3877933" cy="2142228"/>
            <a:chOff x="4482032" y="3858804"/>
            <a:chExt cx="3877933" cy="2142228"/>
          </a:xfrm>
        </p:grpSpPr>
        <p:sp>
          <p:nvSpPr>
            <p:cNvPr id="14" name="圓角化單一角落矩形 16"/>
            <p:cNvSpPr/>
            <p:nvPr/>
          </p:nvSpPr>
          <p:spPr>
            <a:xfrm>
              <a:off x="4889653" y="4227316"/>
              <a:ext cx="3470312" cy="1773716"/>
            </a:xfrm>
            <a:custGeom>
              <a:avLst/>
              <a:gdLst>
                <a:gd name="f0" fmla="val 5400000"/>
                <a:gd name="f1" fmla="val 16200000"/>
                <a:gd name="f2" fmla="val w"/>
                <a:gd name="f3" fmla="val h"/>
                <a:gd name="f4" fmla="val ss"/>
                <a:gd name="f5" fmla="val 0"/>
                <a:gd name="f6" fmla="val 16667"/>
                <a:gd name="f7" fmla="abs f2"/>
                <a:gd name="f8" fmla="abs f3"/>
                <a:gd name="f9" fmla="abs f4"/>
                <a:gd name="f10" fmla="?: f7 f2 1"/>
                <a:gd name="f11" fmla="?: f8 f3 1"/>
                <a:gd name="f12" fmla="?: f9 f4 1"/>
                <a:gd name="f13" fmla="*/ f10 1 21600"/>
                <a:gd name="f14" fmla="*/ f11 1 21600"/>
                <a:gd name="f15" fmla="*/ 21600 f10 1"/>
                <a:gd name="f16" fmla="*/ 21600 f11 1"/>
                <a:gd name="f17" fmla="min f14 f13"/>
                <a:gd name="f18" fmla="*/ f15 1 f12"/>
                <a:gd name="f19" fmla="*/ f16 1 f12"/>
                <a:gd name="f20" fmla="val f18"/>
                <a:gd name="f21" fmla="val f19"/>
                <a:gd name="f22" fmla="*/ f5 f17 1"/>
                <a:gd name="f23" fmla="+- f21 0 f5"/>
                <a:gd name="f24" fmla="+- f20 0 f5"/>
                <a:gd name="f25" fmla="*/ f21 f17 1"/>
                <a:gd name="f26" fmla="*/ f20 f17 1"/>
                <a:gd name="f27" fmla="min f24 f23"/>
                <a:gd name="f28" fmla="*/ f27 f6 1"/>
                <a:gd name="f29" fmla="*/ f28 1 100000"/>
                <a:gd name="f30" fmla="+- f20 0 f29"/>
                <a:gd name="f31" fmla="*/ f29 29289 1"/>
                <a:gd name="f32" fmla="*/ f29 f17 1"/>
                <a:gd name="f33" fmla="*/ f31 1 100000"/>
                <a:gd name="f34" fmla="*/ f30 f17 1"/>
                <a:gd name="f35" fmla="+- f20 0 f33"/>
                <a:gd name="f36" fmla="*/ f35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2" r="f36" b="f25"/>
              <a:pathLst>
                <a:path>
                  <a:moveTo>
                    <a:pt x="f22" y="f22"/>
                  </a:moveTo>
                  <a:lnTo>
                    <a:pt x="f34" y="f22"/>
                  </a:lnTo>
                  <a:arcTo wR="f32" hR="f32" stAng="f1" swAng="f0"/>
                  <a:lnTo>
                    <a:pt x="f26" y="f25"/>
                  </a:lnTo>
                  <a:lnTo>
                    <a:pt x="f22" y="f25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B9CDE5"/>
              </a:solidFill>
              <a:prstDash val="solid"/>
              <a:miter/>
            </a:ln>
          </p:spPr>
          <p:txBody>
            <a:bodyPr vert="horz" wrap="square" lIns="91440" tIns="45720" rIns="91440" bIns="45720" anchor="b" anchorCtr="0" compatLnSpc="1"/>
            <a:lstStyle/>
            <a:p>
              <a:pPr marL="285750" marR="0" lvl="0" indent="-285750" algn="l" defTabSz="914400" rtl="0" fontAlgn="auto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1800" b="1" i="0" u="none" strike="noStrike" kern="1200" cap="none" spc="0" baseline="0">
                  <a:solidFill>
                    <a:srgbClr val="000000"/>
                  </a:solidFill>
                  <a:uFillTx/>
                  <a:latin typeface="微軟正黑體" pitchFamily="34"/>
                  <a:ea typeface="微軟正黑體" pitchFamily="34"/>
                </a:rPr>
                <a:t>躁動不安、食慾不振或前囟門膨出</a:t>
              </a:r>
            </a:p>
            <a:p>
              <a:pPr marL="285750" marR="0" lvl="0" indent="-285750" algn="l" defTabSz="914400" rtl="0" fontAlgn="auto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1800" b="1" i="0" u="none" strike="noStrike" kern="1200" cap="none" spc="0" baseline="0">
                  <a:solidFill>
                    <a:srgbClr val="000000"/>
                  </a:solidFill>
                  <a:uFillTx/>
                  <a:latin typeface="微軟正黑體" pitchFamily="34"/>
                  <a:ea typeface="微軟正黑體" pitchFamily="34"/>
                </a:rPr>
                <a:t>抽搐、意識改變及局部神經學症狀，可能為腦炎</a:t>
              </a:r>
              <a:endPara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endParaRPr>
            </a:p>
            <a:p>
              <a:pPr marL="285750" marR="0" lvl="0" indent="-285750" algn="l" defTabSz="914400" rtl="0" fontAlgn="auto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endParaRPr>
            </a:p>
          </p:txBody>
        </p:sp>
        <p:sp>
          <p:nvSpPr>
            <p:cNvPr id="15" name="圓角矩形 17"/>
            <p:cNvSpPr/>
            <p:nvPr/>
          </p:nvSpPr>
          <p:spPr>
            <a:xfrm>
              <a:off x="4482032" y="3858804"/>
              <a:ext cx="1663549" cy="737024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360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5994DA"/>
            </a:solidFill>
            <a:ln w="28575">
              <a:solidFill>
                <a:srgbClr val="DCE6F2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1800" b="1" i="0" u="none" strike="noStrike" kern="1200" cap="none" spc="0" baseline="0">
                  <a:solidFill>
                    <a:srgbClr val="FFFFFF"/>
                  </a:solidFill>
                  <a:uFillTx/>
                  <a:latin typeface="微軟正黑體" pitchFamily="34"/>
                  <a:ea typeface="微軟正黑體" pitchFamily="34"/>
                </a:rPr>
                <a:t>腦炎</a:t>
              </a:r>
              <a:r>
                <a:rPr lang="en-US" sz="1800" b="1" i="0" u="none" strike="noStrike" kern="1200" cap="none" spc="0" baseline="0">
                  <a:solidFill>
                    <a:srgbClr val="FFFFFF"/>
                  </a:solidFill>
                  <a:uFillTx/>
                  <a:latin typeface="微軟正黑體" pitchFamily="34"/>
                  <a:ea typeface="微軟正黑體" pitchFamily="34"/>
                </a:rPr>
                <a:t>/</a:t>
              </a:r>
              <a:r>
                <a:rPr lang="zh-TW" sz="1800" b="1" i="0" u="none" strike="noStrike" kern="1200" cap="none" spc="0" baseline="0">
                  <a:solidFill>
                    <a:srgbClr val="FFFFFF"/>
                  </a:solidFill>
                  <a:uFillTx/>
                  <a:latin typeface="微軟正黑體" pitchFamily="34"/>
                  <a:ea typeface="微軟正黑體" pitchFamily="34"/>
                </a:rPr>
                <a:t>腦膜炎</a:t>
              </a:r>
              <a:endParaRPr lang="en-US" sz="1800" b="1" i="0" u="none" strike="noStrike" kern="1200" cap="none" spc="0" baseline="0">
                <a:solidFill>
                  <a:srgbClr val="FFFFFF"/>
                </a:solidFill>
                <a:uFillTx/>
                <a:latin typeface="微軟正黑體" pitchFamily="34"/>
                <a:ea typeface="微軟正黑體" pitchFamily="3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/>
              <a:t>腸病毒</a:t>
            </a:r>
            <a:r>
              <a:rPr lang="en-US"/>
              <a:t>D68</a:t>
            </a:r>
            <a:r>
              <a:rPr lang="zh-TW"/>
              <a:t>型感染</a:t>
            </a:r>
            <a:endParaRPr lang="en-US"/>
          </a:p>
        </p:txBody>
      </p:sp>
      <p:sp>
        <p:nvSpPr>
          <p:cNvPr id="3" name="內容版面配置區 2"/>
          <p:cNvSpPr txBox="1">
            <a:spLocks noGrp="1"/>
          </p:cNvSpPr>
          <p:nvPr>
            <p:ph type="body" idx="4294967295"/>
          </p:nvPr>
        </p:nvSpPr>
        <p:spPr>
          <a:xfrm>
            <a:off x="440265" y="1441158"/>
            <a:ext cx="8246534" cy="4993510"/>
          </a:xfrm>
        </p:spPr>
        <p:txBody>
          <a:bodyPr/>
          <a:lstStyle/>
          <a:p>
            <a:pPr lvl="0">
              <a:spcBef>
                <a:spcPts val="700"/>
              </a:spcBef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en-US" sz="3000" b="1">
                <a:ea typeface="微軟正黑體" pitchFamily="34"/>
              </a:rPr>
              <a:t>1962</a:t>
            </a:r>
            <a:r>
              <a:rPr lang="zh-TW" sz="3000" b="1">
                <a:ea typeface="微軟正黑體" pitchFamily="34"/>
              </a:rPr>
              <a:t>年時在美國加州首次分離出病毒株</a:t>
            </a:r>
            <a:endParaRPr lang="en-US" sz="3000" b="1">
              <a:ea typeface="微軟正黑體" pitchFamily="34"/>
            </a:endParaRPr>
          </a:p>
          <a:p>
            <a:pPr lvl="0">
              <a:spcBef>
                <a:spcPts val="700"/>
              </a:spcBef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en-US" sz="3000" b="1">
                <a:solidFill>
                  <a:srgbClr val="0070C0"/>
                </a:solidFill>
                <a:ea typeface="微軟正黑體" pitchFamily="34"/>
              </a:rPr>
              <a:t>2014</a:t>
            </a:r>
            <a:r>
              <a:rPr lang="zh-TW" sz="3000" b="1">
                <a:solidFill>
                  <a:srgbClr val="0070C0"/>
                </a:solidFill>
                <a:ea typeface="微軟正黑體" pitchFamily="34"/>
              </a:rPr>
              <a:t>年</a:t>
            </a:r>
            <a:r>
              <a:rPr lang="en-US" sz="3000" b="1">
                <a:solidFill>
                  <a:srgbClr val="0070C0"/>
                </a:solidFill>
                <a:ea typeface="微軟正黑體" pitchFamily="34"/>
              </a:rPr>
              <a:t>8</a:t>
            </a:r>
            <a:r>
              <a:rPr lang="zh-TW" sz="3000" b="1">
                <a:solidFill>
                  <a:srgbClr val="0070C0"/>
                </a:solidFill>
                <a:ea typeface="微軟正黑體" pitchFamily="34"/>
              </a:rPr>
              <a:t>月</a:t>
            </a:r>
            <a:r>
              <a:rPr lang="zh-TW" sz="3000" b="1">
                <a:ea typeface="微軟正黑體" pitchFamily="34"/>
              </a:rPr>
              <a:t>中旬，美國發生大規模流行疫情，全球各地也陸續有疫情出現</a:t>
            </a:r>
            <a:endParaRPr lang="en-US" sz="3000" b="1">
              <a:ea typeface="微軟正黑體" pitchFamily="34"/>
            </a:endParaRPr>
          </a:p>
          <a:p>
            <a:pPr lvl="0">
              <a:spcBef>
                <a:spcPts val="700"/>
              </a:spcBef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sz="3000" b="1">
                <a:latin typeface="Calibri" pitchFamily="34"/>
                <a:ea typeface="微軟正黑體" pitchFamily="34"/>
              </a:rPr>
              <a:t>其生物特性較接近</a:t>
            </a:r>
            <a:r>
              <a:rPr lang="zh-TW" sz="3000" b="1">
                <a:solidFill>
                  <a:srgbClr val="0070C0"/>
                </a:solidFill>
                <a:latin typeface="Calibri" pitchFamily="34"/>
                <a:ea typeface="微軟正黑體" pitchFamily="34"/>
              </a:rPr>
              <a:t>鼻病毒</a:t>
            </a:r>
            <a:endParaRPr lang="en-US" sz="3000" b="1">
              <a:solidFill>
                <a:srgbClr val="0070C0"/>
              </a:solidFill>
              <a:ea typeface="微軟正黑體" pitchFamily="34"/>
            </a:endParaRPr>
          </a:p>
          <a:p>
            <a:pPr lvl="0">
              <a:spcBef>
                <a:spcPts val="700"/>
              </a:spcBef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sz="3000" b="1">
                <a:ea typeface="微軟正黑體" pitchFamily="34"/>
              </a:rPr>
              <a:t>臨床表現差異極大</a:t>
            </a:r>
            <a:endParaRPr lang="en-US" sz="3000" b="1">
              <a:ea typeface="微軟正黑體" pitchFamily="34"/>
            </a:endParaRPr>
          </a:p>
          <a:p>
            <a:pPr lvl="1">
              <a:spcBef>
                <a:spcPts val="600"/>
              </a:spcBef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sz="2600" b="1">
                <a:ea typeface="微軟正黑體" pitchFamily="34"/>
              </a:rPr>
              <a:t>從輕微的</a:t>
            </a:r>
            <a:r>
              <a:rPr lang="zh-TW" sz="2600" b="1">
                <a:solidFill>
                  <a:srgbClr val="E46C0A"/>
                </a:solidFill>
                <a:ea typeface="微軟正黑體" pitchFamily="34"/>
              </a:rPr>
              <a:t>上呼吸道</a:t>
            </a:r>
            <a:r>
              <a:rPr lang="zh-TW" sz="2600" b="1">
                <a:ea typeface="微軟正黑體" pitchFamily="34"/>
              </a:rPr>
              <a:t>症狀到嚴重</a:t>
            </a:r>
            <a:r>
              <a:rPr lang="zh-TW" sz="2600" b="1">
                <a:solidFill>
                  <a:srgbClr val="E46C0A"/>
                </a:solidFill>
                <a:ea typeface="微軟正黑體" pitchFamily="34"/>
              </a:rPr>
              <a:t>肺炎</a:t>
            </a:r>
            <a:r>
              <a:rPr lang="zh-TW" sz="2600" b="1">
                <a:ea typeface="微軟正黑體" pitchFamily="34"/>
              </a:rPr>
              <a:t>都有可能</a:t>
            </a:r>
            <a:endParaRPr lang="en-US" sz="2600" b="1">
              <a:ea typeface="微軟正黑體" pitchFamily="34"/>
            </a:endParaRPr>
          </a:p>
          <a:p>
            <a:pPr lvl="1">
              <a:spcBef>
                <a:spcPts val="600"/>
              </a:spcBef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sz="2600" b="1">
                <a:ea typeface="微軟正黑體" pitchFamily="34"/>
              </a:rPr>
              <a:t>極少數病例可能併發神經症狀，導致</a:t>
            </a:r>
            <a:r>
              <a:rPr lang="zh-TW" sz="2600" b="1">
                <a:solidFill>
                  <a:srgbClr val="E46C0A"/>
                </a:solidFill>
                <a:ea typeface="微軟正黑體" pitchFamily="34"/>
              </a:rPr>
              <a:t>肢體麻痺</a:t>
            </a:r>
            <a:endParaRPr lang="en-US" sz="2600" b="1">
              <a:solidFill>
                <a:srgbClr val="E46C0A"/>
              </a:solidFill>
              <a:latin typeface="Calibri" pitchFamily="34"/>
              <a:ea typeface="微軟正黑體" pitchFamily="34"/>
            </a:endParaRPr>
          </a:p>
          <a:p>
            <a:pPr lvl="0">
              <a:spcBef>
                <a:spcPts val="700"/>
              </a:spcBef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sz="3000" b="1">
                <a:ea typeface="微軟正黑體" pitchFamily="34"/>
              </a:rPr>
              <a:t>有</a:t>
            </a:r>
            <a:r>
              <a:rPr lang="zh-TW" sz="3000" b="1">
                <a:solidFill>
                  <a:srgbClr val="0070C0"/>
                </a:solidFill>
                <a:ea typeface="微軟正黑體" pitchFamily="34"/>
              </a:rPr>
              <a:t>氣喘</a:t>
            </a:r>
            <a:r>
              <a:rPr lang="zh-TW" sz="3000" b="1">
                <a:ea typeface="微軟正黑體" pitchFamily="34"/>
              </a:rPr>
              <a:t>體質的兒童，併發嚴重症狀的風險較高</a:t>
            </a:r>
            <a:endParaRPr lang="en-US" sz="3000" b="1">
              <a:ea typeface="微軟正黑體" pitchFamily="34"/>
            </a:endParaRPr>
          </a:p>
          <a:p>
            <a:pPr lvl="0">
              <a:spcBef>
                <a:spcPts val="700"/>
              </a:spcBef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sz="3000" b="1">
                <a:ea typeface="微軟正黑體" pitchFamily="34"/>
              </a:rPr>
              <a:t>預防方法與防治策略與其他腸病毒大致相同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表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293" y="2092961"/>
            <a:ext cx="6408709" cy="4267001"/>
          </a:xfrm>
          <a:prstGeom prst="rect">
            <a:avLst/>
          </a:prstGeom>
        </p:spPr>
      </p:pic>
      <p:sp>
        <p:nvSpPr>
          <p:cNvPr id="3" name="五邊形 4"/>
          <p:cNvSpPr/>
          <p:nvPr/>
        </p:nvSpPr>
        <p:spPr>
          <a:xfrm>
            <a:off x="675019" y="2111486"/>
            <a:ext cx="1230023" cy="50405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E4988A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1800" b="1" i="0" u="none" strike="noStrike" kern="0" cap="none" spc="0" baseline="0">
                <a:solidFill>
                  <a:srgbClr val="292934"/>
                </a:solidFill>
                <a:uFillTx/>
                <a:latin typeface="Calibri"/>
                <a:ea typeface="微軟正黑體" pitchFamily="34"/>
              </a:rPr>
              <a:t>病原體</a:t>
            </a:r>
          </a:p>
        </p:txBody>
      </p:sp>
      <p:sp>
        <p:nvSpPr>
          <p:cNvPr id="4" name="圓角矩形 5"/>
          <p:cNvSpPr/>
          <p:nvPr/>
        </p:nvSpPr>
        <p:spPr>
          <a:xfrm>
            <a:off x="2499329" y="1259028"/>
            <a:ext cx="2520278" cy="72008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7E848D"/>
          </a:solidFill>
          <a:ln w="38103">
            <a:solidFill>
              <a:srgbClr val="FFFFFF"/>
            </a:solidFill>
            <a:prstDash val="solid"/>
            <a:miter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400" b="1" i="0" u="none" strike="noStrike" kern="0" cap="none" spc="0" baseline="0">
                <a:solidFill>
                  <a:srgbClr val="FFFFFF"/>
                </a:solidFill>
                <a:uFillTx/>
                <a:latin typeface="Calibri"/>
                <a:ea typeface="微軟正黑體" pitchFamily="34"/>
              </a:rPr>
              <a:t>腸病毒</a:t>
            </a:r>
            <a:r>
              <a:rPr lang="en-US" sz="2400" b="1" i="0" u="none" strike="noStrike" kern="0" cap="none" spc="0" baseline="0">
                <a:solidFill>
                  <a:srgbClr val="FFFFFF"/>
                </a:solidFill>
                <a:uFillTx/>
                <a:latin typeface="Calibri"/>
                <a:ea typeface="微軟正黑體" pitchFamily="34"/>
              </a:rPr>
              <a:t>D68</a:t>
            </a:r>
            <a:r>
              <a:rPr lang="zh-TW" sz="2400" b="1" i="0" u="none" strike="noStrike" kern="0" cap="none" spc="0" baseline="0">
                <a:solidFill>
                  <a:srgbClr val="FFFFFF"/>
                </a:solidFill>
                <a:uFillTx/>
                <a:latin typeface="Calibri"/>
                <a:ea typeface="微軟正黑體" pitchFamily="34"/>
              </a:rPr>
              <a:t>型</a:t>
            </a:r>
            <a:endParaRPr lang="en-US" sz="2400" b="1" i="0" u="none" strike="noStrike" kern="0" cap="none" spc="0" baseline="0">
              <a:solidFill>
                <a:srgbClr val="FFFFFF"/>
              </a:solidFill>
              <a:uFillTx/>
              <a:latin typeface="Calibri"/>
              <a:ea typeface="微軟正黑體" pitchFamily="34"/>
            </a:endParaRPr>
          </a:p>
        </p:txBody>
      </p:sp>
      <p:sp>
        <p:nvSpPr>
          <p:cNvPr id="5" name="圓角矩形 6"/>
          <p:cNvSpPr/>
          <p:nvPr/>
        </p:nvSpPr>
        <p:spPr>
          <a:xfrm>
            <a:off x="5800414" y="1259028"/>
            <a:ext cx="2304260" cy="72008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7E848D"/>
          </a:solidFill>
          <a:ln w="38103">
            <a:solidFill>
              <a:srgbClr val="FFFFFF"/>
            </a:solidFill>
            <a:prstDash val="solid"/>
            <a:miter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400" b="1" i="0" u="none" strike="noStrike" kern="0" cap="none" spc="0" baseline="0">
                <a:solidFill>
                  <a:srgbClr val="FFFFFF"/>
                </a:solidFill>
                <a:uFillTx/>
                <a:latin typeface="Calibri"/>
                <a:ea typeface="微軟正黑體" pitchFamily="34"/>
              </a:rPr>
              <a:t>其他腸病毒</a:t>
            </a:r>
            <a:endParaRPr lang="en-US" sz="2400" b="1" i="0" u="none" strike="noStrike" kern="0" cap="none" spc="0" baseline="0">
              <a:solidFill>
                <a:srgbClr val="FFFFFF"/>
              </a:solidFill>
              <a:uFillTx/>
              <a:latin typeface="Calibri"/>
              <a:ea typeface="微軟正黑體" pitchFamily="34"/>
            </a:endParaRPr>
          </a:p>
        </p:txBody>
      </p:sp>
      <p:sp>
        <p:nvSpPr>
          <p:cNvPr id="6" name="五邊形 7"/>
          <p:cNvSpPr/>
          <p:nvPr/>
        </p:nvSpPr>
        <p:spPr>
          <a:xfrm>
            <a:off x="675019" y="2687549"/>
            <a:ext cx="1224134" cy="50405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FFC00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1800" b="1" i="0" u="none" strike="noStrike" kern="0" cap="none" spc="0" baseline="0">
                <a:solidFill>
                  <a:srgbClr val="292934"/>
                </a:solidFill>
                <a:uFillTx/>
                <a:latin typeface="Calibri"/>
                <a:ea typeface="微軟正黑體" pitchFamily="34"/>
              </a:rPr>
              <a:t>傳播情形</a:t>
            </a:r>
          </a:p>
        </p:txBody>
      </p:sp>
      <p:sp>
        <p:nvSpPr>
          <p:cNvPr id="7" name="五邊形 8"/>
          <p:cNvSpPr/>
          <p:nvPr/>
        </p:nvSpPr>
        <p:spPr>
          <a:xfrm>
            <a:off x="675019" y="3713140"/>
            <a:ext cx="1224134" cy="50405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D5D286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1800" b="1" i="0" u="none" strike="noStrike" kern="0" cap="none" spc="0" baseline="0">
                <a:solidFill>
                  <a:srgbClr val="292934"/>
                </a:solidFill>
                <a:uFillTx/>
                <a:latin typeface="Calibri"/>
                <a:ea typeface="微軟正黑體" pitchFamily="34"/>
              </a:rPr>
              <a:t>症狀表現</a:t>
            </a:r>
          </a:p>
        </p:txBody>
      </p:sp>
      <p:sp>
        <p:nvSpPr>
          <p:cNvPr id="8" name="五邊形 9"/>
          <p:cNvSpPr/>
          <p:nvPr/>
        </p:nvSpPr>
        <p:spPr>
          <a:xfrm>
            <a:off x="675019" y="4697144"/>
            <a:ext cx="1224134" cy="50405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92D05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1800" b="1" i="0" u="none" strike="noStrike" kern="0" cap="none" spc="0" baseline="0">
                <a:solidFill>
                  <a:srgbClr val="292934"/>
                </a:solidFill>
                <a:uFillTx/>
                <a:latin typeface="Calibri"/>
                <a:ea typeface="微軟正黑體" pitchFamily="34"/>
              </a:rPr>
              <a:t>生物特性</a:t>
            </a:r>
          </a:p>
        </p:txBody>
      </p:sp>
      <p:sp>
        <p:nvSpPr>
          <p:cNvPr id="9" name="五邊形 10"/>
          <p:cNvSpPr/>
          <p:nvPr/>
        </p:nvSpPr>
        <p:spPr>
          <a:xfrm>
            <a:off x="675019" y="5844616"/>
            <a:ext cx="1224134" cy="50405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B3BBC6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1800" b="1" i="0" u="none" strike="noStrike" kern="0" cap="none" spc="0" baseline="0">
                <a:solidFill>
                  <a:srgbClr val="292934"/>
                </a:solidFill>
                <a:uFillTx/>
                <a:latin typeface="Calibri"/>
                <a:ea typeface="微軟正黑體" pitchFamily="34"/>
              </a:rPr>
              <a:t>醫療行為</a:t>
            </a:r>
            <a:endParaRPr lang="en-US" sz="1800" b="1" i="0" u="none" strike="noStrike" kern="0" cap="none" spc="0" baseline="0">
              <a:solidFill>
                <a:srgbClr val="292934"/>
              </a:solidFill>
              <a:uFillTx/>
              <a:latin typeface="Calibri"/>
              <a:ea typeface="微軟正黑體" pitchFamily="34"/>
            </a:endParaRPr>
          </a:p>
        </p:txBody>
      </p:sp>
      <p:sp>
        <p:nvSpPr>
          <p:cNvPr id="10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sz="4000"/>
              <a:t>腸病毒</a:t>
            </a:r>
            <a:r>
              <a:rPr lang="en-US" sz="4000"/>
              <a:t>D68</a:t>
            </a:r>
            <a:r>
              <a:rPr lang="zh-TW" sz="4000"/>
              <a:t>型與其他腸病毒之比較</a:t>
            </a:r>
            <a:endParaRPr lang="en-US" sz="4000"/>
          </a:p>
        </p:txBody>
      </p:sp>
      <p:sp>
        <p:nvSpPr>
          <p:cNvPr id="11" name="五邊形 12"/>
          <p:cNvSpPr/>
          <p:nvPr/>
        </p:nvSpPr>
        <p:spPr>
          <a:xfrm>
            <a:off x="675019" y="5269705"/>
            <a:ext cx="1224134" cy="50405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8EB4E3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1800" b="1" i="0" u="none" strike="noStrike" kern="0" cap="none" spc="0" baseline="0">
                <a:solidFill>
                  <a:srgbClr val="292934"/>
                </a:solidFill>
                <a:uFillTx/>
                <a:latin typeface="Calibri"/>
                <a:ea typeface="微軟正黑體" pitchFamily="34"/>
              </a:rPr>
              <a:t>防治作為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/>
              <a:t>患者之處理與治療</a:t>
            </a:r>
          </a:p>
        </p:txBody>
      </p:sp>
      <p:sp>
        <p:nvSpPr>
          <p:cNvPr id="3" name="圓角矩形 4"/>
          <p:cNvSpPr/>
          <p:nvPr/>
        </p:nvSpPr>
        <p:spPr>
          <a:xfrm>
            <a:off x="870335" y="1603500"/>
            <a:ext cx="3503359" cy="477527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38103">
            <a:solidFill>
              <a:srgbClr val="9BBB59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/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7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微軟正黑體" pitchFamily="34"/>
              </a:rPr>
              <a:t>小心處理病人之排泄物，處理完畢須立即洗手</a:t>
            </a:r>
            <a:endParaRPr lang="en-US" sz="2000" b="1" i="0" u="none" strike="noStrike" kern="1200" cap="none" spc="0" baseline="0">
              <a:solidFill>
                <a:srgbClr val="000000"/>
              </a:solidFill>
              <a:uFillTx/>
              <a:latin typeface="Calibri"/>
              <a:ea typeface="微軟正黑體" pitchFamily="34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7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微軟正黑體" pitchFamily="34"/>
              </a:rPr>
              <a:t>多補充水分，食用流質、涼、軟的食物，食器不共用</a:t>
            </a:r>
            <a:endParaRPr lang="en-US" sz="2000" b="1" i="0" u="none" strike="noStrike" kern="1200" cap="none" spc="0" baseline="0">
              <a:solidFill>
                <a:srgbClr val="000000"/>
              </a:solidFill>
              <a:uFillTx/>
              <a:latin typeface="Calibri"/>
              <a:ea typeface="微軟正黑體" pitchFamily="34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7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微軟正黑體" pitchFamily="34"/>
              </a:rPr>
              <a:t>讓病人多休息，</a:t>
            </a:r>
            <a:r>
              <a:rPr lang="zh-TW" sz="2000" b="1" i="0" u="none" strike="noStrike" kern="1200" cap="none" spc="0" baseline="0">
                <a:solidFill>
                  <a:srgbClr val="E46C0A"/>
                </a:solidFill>
                <a:uFillTx/>
                <a:latin typeface="Calibri"/>
                <a:ea typeface="微軟正黑體" pitchFamily="34"/>
              </a:rPr>
              <a:t>生病不上學</a:t>
            </a:r>
            <a:r>
              <a:rPr lang="en-US" sz="2000" b="1" i="0" u="none" strike="noStrike" kern="1200" cap="none" spc="0" baseline="0">
                <a:solidFill>
                  <a:srgbClr val="E46C0A"/>
                </a:solidFill>
                <a:uFillTx/>
                <a:latin typeface="Calibri"/>
                <a:ea typeface="微軟正黑體" pitchFamily="34"/>
              </a:rPr>
              <a:t> 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7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微軟正黑體" pitchFamily="34"/>
              </a:rPr>
              <a:t>對家中之第二個病人要特別小心，其所接受的病毒量往往較高，嚴重程度可能提高</a:t>
            </a:r>
            <a:r>
              <a:rPr lang="en-US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微軟正黑體" pitchFamily="34"/>
              </a:rPr>
              <a:t> 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7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微軟正黑體" pitchFamily="34"/>
              </a:rPr>
              <a:t>特別</a:t>
            </a:r>
            <a:r>
              <a:rPr lang="zh-TW" sz="2000" b="1" i="0" u="none" strike="noStrike" kern="1200" cap="none" spc="0" baseline="0">
                <a:solidFill>
                  <a:srgbClr val="E46C0A"/>
                </a:solidFill>
                <a:uFillTx/>
                <a:latin typeface="Calibri"/>
                <a:ea typeface="微軟正黑體" pitchFamily="34"/>
              </a:rPr>
              <a:t>注意腸病毒重症前兆病徵</a:t>
            </a:r>
            <a:endParaRPr lang="en-US" sz="2000" b="1" i="0" u="none" strike="noStrike" kern="1200" cap="none" spc="0" baseline="0">
              <a:solidFill>
                <a:srgbClr val="E46C0A"/>
              </a:solidFill>
              <a:uFillTx/>
              <a:latin typeface="Calibri"/>
              <a:ea typeface="微軟正黑體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  <a:ea typeface="新細明體" pitchFamily="18"/>
            </a:endParaRPr>
          </a:p>
        </p:txBody>
      </p:sp>
      <p:sp>
        <p:nvSpPr>
          <p:cNvPr id="4" name="圓角矩形 11"/>
          <p:cNvSpPr/>
          <p:nvPr/>
        </p:nvSpPr>
        <p:spPr>
          <a:xfrm>
            <a:off x="4768477" y="1636547"/>
            <a:ext cx="3527224" cy="474221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38103">
            <a:solidFill>
              <a:srgbClr val="4BACC6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/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7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微軟正黑體" pitchFamily="34"/>
              </a:rPr>
              <a:t>絕大多數症狀輕微，</a:t>
            </a:r>
            <a:r>
              <a:rPr lang="en-US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微軟正黑體" pitchFamily="34"/>
              </a:rPr>
              <a:t>7</a:t>
            </a:r>
            <a:r>
              <a:rPr lang="zh-TW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微軟正黑體" pitchFamily="34"/>
              </a:rPr>
              <a:t>到</a:t>
            </a:r>
            <a:r>
              <a:rPr lang="en-US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微軟正黑體" pitchFamily="34"/>
              </a:rPr>
              <a:t> 10 </a:t>
            </a:r>
            <a:r>
              <a:rPr lang="zh-TW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微軟正黑體" pitchFamily="34"/>
              </a:rPr>
              <a:t>天自然痊癒</a:t>
            </a:r>
            <a:endParaRPr lang="en-US" sz="2000" b="1" i="0" u="none" strike="noStrike" kern="1200" cap="none" spc="0" baseline="0">
              <a:solidFill>
                <a:srgbClr val="000000"/>
              </a:solidFill>
              <a:uFillTx/>
              <a:latin typeface="Calibri"/>
              <a:ea typeface="微軟正黑體" pitchFamily="34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7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微軟正黑體" pitchFamily="34"/>
              </a:rPr>
              <a:t>無特殊之治療方法，大多給予</a:t>
            </a:r>
            <a:r>
              <a:rPr lang="zh-TW" sz="2000" b="1" i="0" u="none" strike="noStrike" kern="1200" cap="none" spc="0" baseline="0">
                <a:solidFill>
                  <a:srgbClr val="E46C0A"/>
                </a:solidFill>
                <a:uFillTx/>
                <a:latin typeface="Calibri"/>
                <a:ea typeface="微軟正黑體" pitchFamily="34"/>
              </a:rPr>
              <a:t>支持性療法</a:t>
            </a:r>
            <a:r>
              <a:rPr lang="en-US" sz="2000" b="1" i="0" u="none" strike="noStrike" kern="1200" cap="none" spc="0" baseline="0">
                <a:solidFill>
                  <a:srgbClr val="E46C0A"/>
                </a:solidFill>
                <a:uFillTx/>
                <a:latin typeface="Calibri"/>
                <a:ea typeface="微軟正黑體" pitchFamily="34"/>
              </a:rPr>
              <a:t> 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7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微軟正黑體" pitchFamily="34"/>
              </a:rPr>
              <a:t>國內已建立完善的重症患者治療建議可參考，包含「</a:t>
            </a:r>
            <a:r>
              <a:rPr lang="zh-TW" sz="2000" b="1" i="0" u="none" strike="noStrike" kern="1200" cap="none" spc="0" baseline="0">
                <a:solidFill>
                  <a:srgbClr val="E46C0A"/>
                </a:solidFill>
                <a:uFillTx/>
                <a:latin typeface="Calibri"/>
                <a:ea typeface="微軟正黑體" pitchFamily="34"/>
              </a:rPr>
              <a:t>腸病毒</a:t>
            </a:r>
            <a:r>
              <a:rPr lang="en-US" sz="2000" b="1" i="0" u="none" strike="noStrike" kern="1200" cap="none" spc="0" baseline="0">
                <a:solidFill>
                  <a:srgbClr val="E46C0A"/>
                </a:solidFill>
                <a:uFillTx/>
                <a:latin typeface="Calibri"/>
                <a:ea typeface="微軟正黑體" pitchFamily="34"/>
              </a:rPr>
              <a:t>71</a:t>
            </a:r>
            <a:r>
              <a:rPr lang="zh-TW" sz="2000" b="1" i="0" u="none" strike="noStrike" kern="1200" cap="none" spc="0" baseline="0">
                <a:solidFill>
                  <a:srgbClr val="E46C0A"/>
                </a:solidFill>
                <a:uFillTx/>
                <a:latin typeface="Calibri"/>
                <a:ea typeface="微軟正黑體" pitchFamily="34"/>
              </a:rPr>
              <a:t>型感染併發重症臨床處置建議</a:t>
            </a:r>
            <a:r>
              <a:rPr lang="zh-TW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微軟正黑體" pitchFamily="34"/>
              </a:rPr>
              <a:t>」</a:t>
            </a:r>
            <a:r>
              <a:rPr lang="en-US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微軟正黑體" pitchFamily="34"/>
              </a:rPr>
              <a:t> </a:t>
            </a:r>
            <a:r>
              <a:rPr lang="zh-TW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微軟正黑體" pitchFamily="34"/>
              </a:rPr>
              <a:t>、 「</a:t>
            </a:r>
            <a:r>
              <a:rPr lang="zh-TW" sz="2000" b="1" i="0" u="none" strike="noStrike" kern="1200" cap="none" spc="0" baseline="0">
                <a:solidFill>
                  <a:srgbClr val="E46C0A"/>
                </a:solidFill>
                <a:uFillTx/>
                <a:latin typeface="Calibri"/>
                <a:ea typeface="微軟正黑體" pitchFamily="34"/>
              </a:rPr>
              <a:t>新生兒腸病毒感染臨床處置建議</a:t>
            </a:r>
            <a:r>
              <a:rPr lang="zh-TW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微軟正黑體" pitchFamily="34"/>
              </a:rPr>
              <a:t>」等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7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微軟正黑體" pitchFamily="34"/>
              </a:rPr>
              <a:t>靜脈注射免疫球蛋白對於腸病毒感染併發重症病人的治療效果，到目前仍有待確認</a:t>
            </a:r>
            <a:endParaRPr lang="en-US" sz="2000" b="1" i="0" u="none" strike="noStrike" kern="1200" cap="none" spc="0" baseline="0">
              <a:solidFill>
                <a:srgbClr val="000000"/>
              </a:solidFill>
              <a:uFillTx/>
              <a:latin typeface="Calibri"/>
              <a:ea typeface="微軟正黑體" pitchFamily="34"/>
            </a:endParaRPr>
          </a:p>
        </p:txBody>
      </p:sp>
      <p:sp>
        <p:nvSpPr>
          <p:cNvPr id="5" name="圓角矩形 3"/>
          <p:cNvSpPr/>
          <p:nvPr/>
        </p:nvSpPr>
        <p:spPr>
          <a:xfrm>
            <a:off x="870335" y="1211854"/>
            <a:ext cx="2699135" cy="48474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9BBB59"/>
          </a:solidFill>
          <a:ln w="38103">
            <a:solidFill>
              <a:srgbClr val="FFFFFF"/>
            </a:solidFill>
            <a:prstDash val="solid"/>
            <a:miter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800" b="1" i="0" u="none" strike="noStrike" kern="1200" cap="none" spc="0" baseline="0">
                <a:solidFill>
                  <a:srgbClr val="FFFFFF"/>
                </a:solidFill>
                <a:uFillTx/>
                <a:latin typeface="微軟正黑體" pitchFamily="34"/>
                <a:ea typeface="微軟正黑體" pitchFamily="34"/>
              </a:rPr>
              <a:t>處理</a:t>
            </a:r>
            <a:endParaRPr lang="en-US" sz="2800" b="1" i="0" u="none" strike="noStrike" kern="1200" cap="none" spc="0" baseline="0">
              <a:solidFill>
                <a:srgbClr val="FFFFFF"/>
              </a:solidFill>
              <a:uFillTx/>
              <a:latin typeface="微軟正黑體" pitchFamily="34"/>
              <a:ea typeface="微軟正黑體" pitchFamily="34"/>
            </a:endParaRPr>
          </a:p>
        </p:txBody>
      </p:sp>
      <p:sp>
        <p:nvSpPr>
          <p:cNvPr id="6" name="圓角矩形 10"/>
          <p:cNvSpPr/>
          <p:nvPr/>
        </p:nvSpPr>
        <p:spPr>
          <a:xfrm>
            <a:off x="4768477" y="1206898"/>
            <a:ext cx="2699135" cy="48474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5994DA"/>
          </a:solidFill>
          <a:ln w="38103">
            <a:solidFill>
              <a:srgbClr val="FFFFFF"/>
            </a:solidFill>
            <a:prstDash val="solid"/>
            <a:miter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800" b="1" i="0" u="none" strike="noStrike" kern="1200" cap="none" spc="0" baseline="0">
                <a:solidFill>
                  <a:srgbClr val="FFFFFF"/>
                </a:solidFill>
                <a:uFillTx/>
                <a:latin typeface="微軟正黑體" pitchFamily="34"/>
                <a:ea typeface="微軟正黑體" pitchFamily="34"/>
              </a:rPr>
              <a:t>治療</a:t>
            </a:r>
            <a:endParaRPr lang="en-US" sz="2800" b="1" i="0" u="none" strike="noStrike" kern="1200" cap="none" spc="0" baseline="0">
              <a:solidFill>
                <a:srgbClr val="FFFFFF"/>
              </a:solidFill>
              <a:uFillTx/>
              <a:latin typeface="微軟正黑體" pitchFamily="34"/>
              <a:ea typeface="微軟正黑體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>
          <a:xfrm>
            <a:off x="435162" y="158099"/>
            <a:ext cx="8229600" cy="1143000"/>
          </a:xfrm>
        </p:spPr>
        <p:txBody>
          <a:bodyPr/>
          <a:lstStyle/>
          <a:p>
            <a:pPr lvl="0"/>
            <a:r>
              <a:rPr lang="zh-TW"/>
              <a:t>如何預防腸病毒</a:t>
            </a:r>
            <a:r>
              <a:rPr lang="en-US"/>
              <a:t>?</a:t>
            </a:r>
          </a:p>
        </p:txBody>
      </p:sp>
      <p:sp>
        <p:nvSpPr>
          <p:cNvPr id="3" name="Rectangle 3"/>
          <p:cNvSpPr txBox="1">
            <a:spLocks noGrp="1"/>
          </p:cNvSpPr>
          <p:nvPr>
            <p:ph type="body" idx="4294967295"/>
          </p:nvPr>
        </p:nvSpPr>
        <p:spPr>
          <a:xfrm>
            <a:off x="262569" y="1418856"/>
            <a:ext cx="4287393" cy="2007391"/>
          </a:xfrm>
        </p:spPr>
        <p:txBody>
          <a:bodyPr/>
          <a:lstStyle/>
          <a:p>
            <a:pPr lvl="0">
              <a:spcBef>
                <a:spcPts val="600"/>
              </a:spcBef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sz="2600" b="1">
                <a:latin typeface="微軟正黑體" pitchFamily="34"/>
                <a:ea typeface="微軟正黑體" pitchFamily="34"/>
              </a:rPr>
              <a:t>養成</a:t>
            </a:r>
            <a:r>
              <a:rPr lang="zh-TW" sz="2600" b="1">
                <a:solidFill>
                  <a:srgbClr val="0070C0"/>
                </a:solidFill>
                <a:latin typeface="微軟正黑體" pitchFamily="34"/>
                <a:ea typeface="微軟正黑體" pitchFamily="34"/>
              </a:rPr>
              <a:t>正確勤洗手</a:t>
            </a:r>
            <a:r>
              <a:rPr lang="zh-TW" sz="2600" b="1">
                <a:latin typeface="微軟正黑體" pitchFamily="34"/>
                <a:ea typeface="微軟正黑體" pitchFamily="34"/>
              </a:rPr>
              <a:t>的好習慣</a:t>
            </a:r>
          </a:p>
          <a:p>
            <a:pPr lvl="0">
              <a:spcBef>
                <a:spcPts val="600"/>
              </a:spcBef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sz="2600" b="1">
                <a:latin typeface="微軟正黑體" pitchFamily="34"/>
                <a:ea typeface="微軟正黑體" pitchFamily="34"/>
              </a:rPr>
              <a:t>玩具常清消，不放口裡咬</a:t>
            </a:r>
            <a:r>
              <a:rPr lang="en-US" sz="2600" b="1">
                <a:latin typeface="微軟正黑體" pitchFamily="34"/>
                <a:ea typeface="微軟正黑體" pitchFamily="34"/>
              </a:rPr>
              <a:t> </a:t>
            </a:r>
          </a:p>
          <a:p>
            <a:pPr lvl="0">
              <a:spcBef>
                <a:spcPts val="600"/>
              </a:spcBef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sz="2600" b="1">
                <a:latin typeface="微軟正黑體" pitchFamily="34"/>
                <a:ea typeface="微軟正黑體" pitchFamily="34"/>
              </a:rPr>
              <a:t>注意家裡的</a:t>
            </a:r>
            <a:r>
              <a:rPr lang="zh-TW" sz="2600" b="1">
                <a:solidFill>
                  <a:srgbClr val="0070C0"/>
                </a:solidFill>
                <a:latin typeface="微軟正黑體" pitchFamily="34"/>
                <a:ea typeface="微軟正黑體" pitchFamily="34"/>
              </a:rPr>
              <a:t>清潔與通風</a:t>
            </a:r>
          </a:p>
          <a:p>
            <a:pPr marL="0" lvl="0" indent="0">
              <a:spcBef>
                <a:spcPts val="600"/>
              </a:spcBef>
              <a:buNone/>
            </a:pPr>
            <a:endParaRPr lang="en-US" sz="2600" b="1">
              <a:latin typeface="微軟正黑體" pitchFamily="34"/>
              <a:ea typeface="微軟正黑體" pitchFamily="34"/>
            </a:endParaRPr>
          </a:p>
        </p:txBody>
      </p:sp>
      <p:pic>
        <p:nvPicPr>
          <p:cNvPr id="4" name="Picture 2" descr="腸病毒專區"/>
          <p:cNvPicPr>
            <a:picLocks noChangeAspect="1"/>
          </p:cNvPicPr>
          <p:nvPr/>
        </p:nvPicPr>
        <p:blipFill>
          <a:blip r:embed="rId3"/>
          <a:srcRect t="24643"/>
          <a:stretch>
            <a:fillRect/>
          </a:stretch>
        </p:blipFill>
        <p:spPr>
          <a:xfrm>
            <a:off x="323597" y="3423925"/>
            <a:ext cx="4756644" cy="2293827"/>
          </a:xfrm>
          <a:prstGeom prst="rect">
            <a:avLst/>
          </a:prstGeom>
          <a:noFill/>
          <a:ln>
            <a:noFill/>
          </a:ln>
          <a:effectLst>
            <a:outerShdw dir="16200000" algn="tl">
              <a:srgbClr val="000000">
                <a:alpha val="70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4331" y="3423925"/>
            <a:ext cx="3058439" cy="2293827"/>
          </a:xfrm>
          <a:prstGeom prst="rect">
            <a:avLst/>
          </a:prstGeom>
          <a:noFill/>
          <a:ln>
            <a:noFill/>
          </a:ln>
          <a:effectLst>
            <a:outerShdw dir="16200000" algn="tl">
              <a:srgbClr val="000000">
                <a:alpha val="70000"/>
              </a:srgbClr>
            </a:outerShdw>
          </a:effectLst>
        </p:spPr>
      </p:pic>
      <p:sp>
        <p:nvSpPr>
          <p:cNvPr id="6" name="Rectangle 3"/>
          <p:cNvSpPr txBox="1"/>
          <p:nvPr/>
        </p:nvSpPr>
        <p:spPr>
          <a:xfrm>
            <a:off x="4549962" y="1416533"/>
            <a:ext cx="4287393" cy="20073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AF0A"/>
              </a:buClr>
              <a:buSzPct val="60000"/>
              <a:buFont typeface="Wingdings" pitchFamily="2"/>
              <a:buChar char="l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600" b="1" i="0" u="none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rPr>
              <a:t>抱小孩之前要洗手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AF0A"/>
              </a:buClr>
              <a:buSzPct val="60000"/>
              <a:buFont typeface="Wingdings" pitchFamily="2"/>
              <a:buChar char="l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600" b="1" i="0" u="none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rPr>
              <a:t>避免到擁擠的公共場所</a:t>
            </a:r>
            <a:r>
              <a:rPr lang="en-US" sz="2600" b="1" i="0" u="none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rPr>
              <a:t> 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AF0A"/>
              </a:buClr>
              <a:buSzPct val="60000"/>
              <a:buFont typeface="Wingdings" pitchFamily="2"/>
              <a:buChar char="l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600" b="1" i="0" u="none" strike="noStrike" kern="1200" cap="none" spc="0" baseline="0">
                <a:solidFill>
                  <a:srgbClr val="0070C0"/>
                </a:solidFill>
                <a:uFillTx/>
                <a:latin typeface="微軟正黑體" pitchFamily="34"/>
                <a:ea typeface="微軟正黑體" pitchFamily="34"/>
              </a:rPr>
              <a:t>大人小孩都要注意衛生</a:t>
            </a:r>
            <a:endParaRPr lang="en-US" sz="2600" b="1" i="0" u="none" strike="noStrike" kern="1200" cap="none" spc="0" baseline="0">
              <a:solidFill>
                <a:srgbClr val="0070C0"/>
              </a:solidFill>
              <a:uFillTx/>
              <a:latin typeface="微軟正黑體" pitchFamily="34"/>
              <a:ea typeface="微軟正黑體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600" b="1" i="0" u="none" strike="noStrike" kern="1200" cap="none" spc="0" baseline="0">
                <a:solidFill>
                  <a:srgbClr val="0070C0"/>
                </a:solidFill>
                <a:uFillTx/>
                <a:latin typeface="微軟正黑體" pitchFamily="34"/>
                <a:ea typeface="微軟正黑體" pitchFamily="34"/>
              </a:rPr>
              <a:t> </a:t>
            </a:r>
          </a:p>
        </p:txBody>
      </p:sp>
      <p:sp>
        <p:nvSpPr>
          <p:cNvPr id="7" name="矩形 1"/>
          <p:cNvSpPr/>
          <p:nvPr/>
        </p:nvSpPr>
        <p:spPr>
          <a:xfrm>
            <a:off x="613041" y="6521720"/>
            <a:ext cx="2470544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1400" b="0" i="0" u="none" strike="noStrike" kern="1200" cap="none" spc="0" baseline="0">
                <a:solidFill>
                  <a:srgbClr val="FFFFFF"/>
                </a:solidFill>
                <a:uFillTx/>
                <a:latin typeface="微軟正黑體" pitchFamily="34"/>
                <a:ea typeface="微軟正黑體" pitchFamily="34"/>
              </a:rPr>
              <a:t>圖片來源</a:t>
            </a:r>
            <a:r>
              <a:rPr lang="en-US" sz="1400" b="0" i="0" u="none" strike="noStrike" kern="1200" cap="none" spc="0" baseline="0">
                <a:solidFill>
                  <a:srgbClr val="FFFFFF"/>
                </a:solidFill>
                <a:uFillTx/>
                <a:latin typeface="微軟正黑體" pitchFamily="34"/>
                <a:ea typeface="微軟正黑體" pitchFamily="34"/>
              </a:rPr>
              <a:t> : </a:t>
            </a:r>
            <a:r>
              <a:rPr lang="zh-TW" sz="1400" b="0" i="0" u="none" strike="noStrike" kern="1200" cap="none" spc="0" baseline="0">
                <a:solidFill>
                  <a:srgbClr val="FFFFFF"/>
                </a:solidFill>
                <a:uFillTx/>
                <a:latin typeface="微軟正黑體" pitchFamily="34"/>
                <a:ea typeface="微軟正黑體" pitchFamily="34"/>
              </a:rPr>
              <a:t>疾管署全球資訊網</a:t>
            </a:r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Calibri"/>
              <a:ea typeface="新細明體" pitchFamily="1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/>
              <a:t>適合民眾的消毒方法</a:t>
            </a:r>
          </a:p>
        </p:txBody>
      </p:sp>
      <p:sp>
        <p:nvSpPr>
          <p:cNvPr id="3" name="Rectangle 3"/>
          <p:cNvSpPr txBox="1">
            <a:spLocks noGrp="1"/>
          </p:cNvSpPr>
          <p:nvPr>
            <p:ph type="body" idx="4294967295"/>
          </p:nvPr>
        </p:nvSpPr>
        <p:spPr>
          <a:xfrm>
            <a:off x="622203" y="1370054"/>
            <a:ext cx="8064596" cy="4525959"/>
          </a:xfrm>
        </p:spPr>
        <p:txBody>
          <a:bodyPr/>
          <a:lstStyle/>
          <a:p>
            <a:pPr lvl="0"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b="1">
                <a:ea typeface="微軟正黑體" pitchFamily="34"/>
              </a:rPr>
              <a:t>依據腸病毒的特性</a:t>
            </a:r>
          </a:p>
          <a:p>
            <a:pPr lvl="1"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b="1">
                <a:ea typeface="微軟正黑體" pitchFamily="34"/>
              </a:rPr>
              <a:t>化學製劑：</a:t>
            </a:r>
            <a:r>
              <a:rPr lang="zh-TW" b="1">
                <a:solidFill>
                  <a:srgbClr val="E46C0A"/>
                </a:solidFill>
                <a:ea typeface="微軟正黑體" pitchFamily="34"/>
              </a:rPr>
              <a:t>醛類、鹵素類消毒劑（含氯漂白水）</a:t>
            </a:r>
          </a:p>
          <a:p>
            <a:pPr lvl="1"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b="1">
                <a:ea typeface="微軟正黑體" pitchFamily="34"/>
              </a:rPr>
              <a:t>溫度：</a:t>
            </a:r>
            <a:r>
              <a:rPr lang="zh-TW" b="1">
                <a:solidFill>
                  <a:srgbClr val="E46C0A"/>
                </a:solidFill>
                <a:ea typeface="微軟正黑體" pitchFamily="34"/>
              </a:rPr>
              <a:t>煮沸</a:t>
            </a:r>
          </a:p>
          <a:p>
            <a:pPr lvl="1"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b="1">
                <a:ea typeface="微軟正黑體" pitchFamily="34"/>
              </a:rPr>
              <a:t>紫外線：</a:t>
            </a:r>
            <a:r>
              <a:rPr lang="zh-TW" b="1">
                <a:solidFill>
                  <a:srgbClr val="E46C0A"/>
                </a:solidFill>
                <a:ea typeface="微軟正黑體" pitchFamily="34"/>
              </a:rPr>
              <a:t>日曬</a:t>
            </a:r>
          </a:p>
          <a:p>
            <a:pPr lvl="0"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b="1">
                <a:ea typeface="微軟正黑體" pitchFamily="34"/>
              </a:rPr>
              <a:t>以</a:t>
            </a:r>
            <a:r>
              <a:rPr lang="zh-TW" b="1">
                <a:solidFill>
                  <a:srgbClr val="006699"/>
                </a:solidFill>
                <a:ea typeface="微軟正黑體" pitchFamily="34"/>
              </a:rPr>
              <a:t>重點消毒</a:t>
            </a:r>
            <a:r>
              <a:rPr lang="zh-TW" b="1">
                <a:ea typeface="微軟正黑體" pitchFamily="34"/>
              </a:rPr>
              <a:t>取代大規模噴藥消毒</a:t>
            </a:r>
          </a:p>
          <a:p>
            <a:pPr lvl="0"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b="1">
                <a:ea typeface="微軟正黑體" pitchFamily="34"/>
              </a:rPr>
              <a:t>善用</a:t>
            </a:r>
            <a:r>
              <a:rPr lang="zh-TW" b="1">
                <a:solidFill>
                  <a:srgbClr val="006699"/>
                </a:solidFill>
                <a:ea typeface="微軟正黑體" pitchFamily="34"/>
              </a:rPr>
              <a:t>戶外紫外線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oup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45" y="3196129"/>
            <a:ext cx="8397428" cy="3192517"/>
          </a:xfrm>
          <a:prstGeom prst="rect">
            <a:avLst/>
          </a:prstGeom>
        </p:spPr>
      </p:pic>
      <p:sp>
        <p:nvSpPr>
          <p:cNvPr id="3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/>
              <a:t>含氯漂白水泡製方式</a:t>
            </a:r>
          </a:p>
        </p:txBody>
      </p:sp>
      <p:sp>
        <p:nvSpPr>
          <p:cNvPr id="4" name="內容版面配置區 2"/>
          <p:cNvSpPr txBox="1">
            <a:spLocks noGrp="1"/>
          </p:cNvSpPr>
          <p:nvPr>
            <p:ph type="body" idx="4294967295"/>
          </p:nvPr>
        </p:nvSpPr>
        <p:spPr>
          <a:xfrm>
            <a:off x="233016" y="1447851"/>
            <a:ext cx="8587651" cy="1632231"/>
          </a:xfrm>
        </p:spPr>
        <p:txBody>
          <a:bodyPr/>
          <a:lstStyle/>
          <a:p>
            <a:pPr lvl="0">
              <a:spcBef>
                <a:spcPts val="500"/>
              </a:spcBef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sz="2000" b="1">
                <a:ea typeface="微軟正黑體" pitchFamily="34"/>
              </a:rPr>
              <a:t>市售</a:t>
            </a:r>
            <a:r>
              <a:rPr lang="zh-TW" sz="2000" b="1">
                <a:solidFill>
                  <a:srgbClr val="0070C0"/>
                </a:solidFill>
                <a:ea typeface="微軟正黑體" pitchFamily="34"/>
              </a:rPr>
              <a:t>含氯漂白水</a:t>
            </a:r>
            <a:r>
              <a:rPr lang="zh-TW" sz="2000" b="1">
                <a:ea typeface="微軟正黑體" pitchFamily="34"/>
              </a:rPr>
              <a:t>（以次氯酸鈉濃度為</a:t>
            </a:r>
            <a:r>
              <a:rPr lang="en-US" sz="2000" b="1">
                <a:ea typeface="微軟正黑體" pitchFamily="34"/>
              </a:rPr>
              <a:t>5%</a:t>
            </a:r>
            <a:r>
              <a:rPr lang="zh-TW" sz="2000" b="1">
                <a:ea typeface="微軟正黑體" pitchFamily="34"/>
              </a:rPr>
              <a:t>，即</a:t>
            </a:r>
            <a:r>
              <a:rPr lang="en-US" sz="2000" b="1">
                <a:ea typeface="微軟正黑體" pitchFamily="34"/>
              </a:rPr>
              <a:t>50,000 ppm</a:t>
            </a:r>
            <a:r>
              <a:rPr lang="zh-TW" sz="2000" b="1">
                <a:ea typeface="微軟正黑體" pitchFamily="34"/>
              </a:rPr>
              <a:t>計算）</a:t>
            </a:r>
            <a:endParaRPr lang="en-US" sz="2000" b="1">
              <a:ea typeface="微軟正黑體" pitchFamily="34"/>
            </a:endParaRPr>
          </a:p>
          <a:p>
            <a:pPr lvl="1">
              <a:spcBef>
                <a:spcPts val="400"/>
              </a:spcBef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sz="1600" b="1">
                <a:latin typeface="微軟正黑體" pitchFamily="34"/>
                <a:ea typeface="微軟正黑體" pitchFamily="34"/>
              </a:rPr>
              <a:t>配製</a:t>
            </a:r>
            <a:r>
              <a:rPr lang="zh-TW" sz="1600" b="1">
                <a:solidFill>
                  <a:srgbClr val="E46C0A"/>
                </a:solidFill>
                <a:latin typeface="微軟正黑體" pitchFamily="34"/>
                <a:ea typeface="微軟正黑體" pitchFamily="34"/>
              </a:rPr>
              <a:t>一般環境或常用物品消毒</a:t>
            </a:r>
            <a:r>
              <a:rPr lang="zh-TW" sz="1600" b="1">
                <a:latin typeface="微軟正黑體" pitchFamily="34"/>
                <a:ea typeface="微軟正黑體" pitchFamily="34"/>
              </a:rPr>
              <a:t>所需之</a:t>
            </a:r>
            <a:r>
              <a:rPr lang="en-US" sz="1600" b="1" u="sng">
                <a:latin typeface="微軟正黑體" pitchFamily="34"/>
                <a:ea typeface="微軟正黑體" pitchFamily="34"/>
              </a:rPr>
              <a:t>500 ppm</a:t>
            </a:r>
            <a:r>
              <a:rPr lang="zh-TW" sz="1600" b="1">
                <a:latin typeface="微軟正黑體" pitchFamily="34"/>
                <a:ea typeface="微軟正黑體" pitchFamily="34"/>
              </a:rPr>
              <a:t>消毒水，需將漂白水進行</a:t>
            </a:r>
            <a:r>
              <a:rPr lang="en-US" sz="1600" b="1">
                <a:latin typeface="微軟正黑體" pitchFamily="34"/>
                <a:ea typeface="微軟正黑體" pitchFamily="34"/>
              </a:rPr>
              <a:t>100</a:t>
            </a:r>
            <a:r>
              <a:rPr lang="zh-TW" sz="1600" b="1">
                <a:latin typeface="微軟正黑體" pitchFamily="34"/>
                <a:ea typeface="微軟正黑體" pitchFamily="34"/>
              </a:rPr>
              <a:t>倍稀釋</a:t>
            </a:r>
            <a:endParaRPr lang="en-US" sz="1600" b="1">
              <a:latin typeface="微軟正黑體" pitchFamily="34"/>
              <a:ea typeface="微軟正黑體" pitchFamily="34"/>
            </a:endParaRPr>
          </a:p>
          <a:p>
            <a:pPr lvl="1">
              <a:spcBef>
                <a:spcPts val="400"/>
              </a:spcBef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sz="1600" b="1">
                <a:latin typeface="微軟正黑體" pitchFamily="34"/>
                <a:ea typeface="微軟正黑體" pitchFamily="34"/>
              </a:rPr>
              <a:t>配製</a:t>
            </a:r>
            <a:r>
              <a:rPr lang="zh-TW" sz="1600" b="1">
                <a:solidFill>
                  <a:srgbClr val="E46C0A"/>
                </a:solidFill>
                <a:latin typeface="微軟正黑體" pitchFamily="34"/>
                <a:ea typeface="微軟正黑體" pitchFamily="34"/>
              </a:rPr>
              <a:t>分泌物、嘔吐物或排泄物污染之物品或表面消毒</a:t>
            </a:r>
            <a:r>
              <a:rPr lang="zh-TW" sz="1600" b="1">
                <a:latin typeface="微軟正黑體" pitchFamily="34"/>
                <a:ea typeface="微軟正黑體" pitchFamily="34"/>
              </a:rPr>
              <a:t>所需之</a:t>
            </a:r>
            <a:r>
              <a:rPr lang="en-US" sz="1600" b="1" u="sng">
                <a:latin typeface="微軟正黑體" pitchFamily="34"/>
                <a:ea typeface="微軟正黑體" pitchFamily="34"/>
              </a:rPr>
              <a:t>1,000 ppm</a:t>
            </a:r>
            <a:r>
              <a:rPr lang="zh-TW" sz="1600" b="1">
                <a:latin typeface="微軟正黑體" pitchFamily="34"/>
                <a:ea typeface="微軟正黑體" pitchFamily="34"/>
              </a:rPr>
              <a:t>消毒水，需將漂白水進行</a:t>
            </a:r>
            <a:r>
              <a:rPr lang="en-US" sz="1600" b="1">
                <a:latin typeface="微軟正黑體" pitchFamily="34"/>
                <a:ea typeface="微軟正黑體" pitchFamily="34"/>
              </a:rPr>
              <a:t>50</a:t>
            </a:r>
            <a:r>
              <a:rPr lang="zh-TW" sz="1600" b="1">
                <a:latin typeface="微軟正黑體" pitchFamily="34"/>
                <a:ea typeface="微軟正黑體" pitchFamily="34"/>
              </a:rPr>
              <a:t>倍稀釋</a:t>
            </a:r>
            <a:endParaRPr lang="en-US" sz="1600" b="1">
              <a:latin typeface="微軟正黑體" pitchFamily="34"/>
              <a:ea typeface="微軟正黑體" pitchFamily="34"/>
            </a:endParaRPr>
          </a:p>
        </p:txBody>
      </p:sp>
      <p:grpSp>
        <p:nvGrpSpPr>
          <p:cNvPr id="5" name="群組 23"/>
          <p:cNvGrpSpPr/>
          <p:nvPr/>
        </p:nvGrpSpPr>
        <p:grpSpPr>
          <a:xfrm>
            <a:off x="3452820" y="3601062"/>
            <a:ext cx="3296887" cy="951479"/>
            <a:chOff x="3452820" y="3601062"/>
            <a:chExt cx="3296887" cy="951479"/>
          </a:xfrm>
        </p:grpSpPr>
        <p:pic>
          <p:nvPicPr>
            <p:cNvPr id="6" name="Picture 8" descr="「塑膠湯匙」的圖片搜尋結果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452820" y="3620630"/>
              <a:ext cx="882569" cy="7814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圖片 28"/>
            <p:cNvPicPr>
              <a:picLocks noChangeAspect="1"/>
            </p:cNvPicPr>
            <p:nvPr/>
          </p:nvPicPr>
          <p:blipFill>
            <a:blip r:embed="rId5"/>
            <a:srcRect b="17231"/>
            <a:stretch>
              <a:fillRect/>
            </a:stretch>
          </p:blipFill>
          <p:spPr>
            <a:xfrm>
              <a:off x="5455081" y="3601062"/>
              <a:ext cx="887461" cy="7850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圖片 29"/>
            <p:cNvPicPr>
              <a:picLocks noChangeAspect="1"/>
            </p:cNvPicPr>
            <p:nvPr/>
          </p:nvPicPr>
          <p:blipFill>
            <a:blip r:embed="rId6"/>
            <a:srcRect t="85120" r="41213"/>
            <a:stretch>
              <a:fillRect/>
            </a:stretch>
          </p:blipFill>
          <p:spPr>
            <a:xfrm>
              <a:off x="5948775" y="4310216"/>
              <a:ext cx="800932" cy="2423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" name="圖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5437" y="3786640"/>
            <a:ext cx="808942" cy="94571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矩形 11"/>
          <p:cNvSpPr/>
          <p:nvPr/>
        </p:nvSpPr>
        <p:spPr>
          <a:xfrm>
            <a:off x="3185440" y="4421114"/>
            <a:ext cx="1595307" cy="36933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微軟正黑體" pitchFamily="34"/>
              </a:rPr>
              <a:t>1</a:t>
            </a:r>
            <a:r>
              <a:rPr lang="zh-TW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微軟正黑體" pitchFamily="34"/>
              </a:rPr>
              <a:t>瓢：約</a:t>
            </a:r>
            <a:r>
              <a: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微軟正黑體" pitchFamily="34"/>
              </a:rPr>
              <a:t>20 c.c.</a:t>
            </a:r>
          </a:p>
        </p:txBody>
      </p:sp>
      <p:sp>
        <p:nvSpPr>
          <p:cNvPr id="11" name="矩形 12"/>
          <p:cNvSpPr/>
          <p:nvPr/>
        </p:nvSpPr>
        <p:spPr>
          <a:xfrm>
            <a:off x="5001393" y="4466523"/>
            <a:ext cx="1888656" cy="34881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ts val="2000"/>
              </a:lnSpc>
              <a:spcBef>
                <a:spcPts val="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微軟正黑體" pitchFamily="34"/>
              </a:rPr>
              <a:t>1</a:t>
            </a:r>
            <a:r>
              <a:rPr lang="zh-TW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微軟正黑體" pitchFamily="34"/>
              </a:rPr>
              <a:t>瓶：約</a:t>
            </a:r>
            <a:r>
              <a: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微軟正黑體" pitchFamily="34"/>
              </a:rPr>
              <a:t>1,250 c.c.</a:t>
            </a:r>
          </a:p>
        </p:txBody>
      </p:sp>
      <p:sp>
        <p:nvSpPr>
          <p:cNvPr id="12" name="加號 13"/>
          <p:cNvSpPr/>
          <p:nvPr/>
        </p:nvSpPr>
        <p:spPr>
          <a:xfrm>
            <a:off x="4526846" y="5274853"/>
            <a:ext cx="470339" cy="41222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23520"/>
              <a:gd name="f8" fmla="+- 0 0 -90"/>
              <a:gd name="f9" fmla="+- 0 0 -180"/>
              <a:gd name="f10" fmla="+- 0 0 -270"/>
              <a:gd name="f11" fmla="+- 0 0 -360"/>
              <a:gd name="f12" fmla="abs f3"/>
              <a:gd name="f13" fmla="abs f4"/>
              <a:gd name="f14" fmla="abs f5"/>
              <a:gd name="f15" fmla="*/ f8 f0 1"/>
              <a:gd name="f16" fmla="*/ f9 f0 1"/>
              <a:gd name="f17" fmla="*/ f10 f0 1"/>
              <a:gd name="f18" fmla="*/ f11 f0 1"/>
              <a:gd name="f19" fmla="?: f12 f3 1"/>
              <a:gd name="f20" fmla="?: f13 f4 1"/>
              <a:gd name="f21" fmla="?: f14 f5 1"/>
              <a:gd name="f22" fmla="*/ f15 1 f2"/>
              <a:gd name="f23" fmla="*/ f16 1 f2"/>
              <a:gd name="f24" fmla="*/ f17 1 f2"/>
              <a:gd name="f25" fmla="*/ f18 1 f2"/>
              <a:gd name="f26" fmla="*/ f19 1 21600"/>
              <a:gd name="f27" fmla="*/ f20 1 21600"/>
              <a:gd name="f28" fmla="*/ 21600 f19 1"/>
              <a:gd name="f29" fmla="*/ 21600 f20 1"/>
              <a:gd name="f30" fmla="+- f22 0 f1"/>
              <a:gd name="f31" fmla="+- f23 0 f1"/>
              <a:gd name="f32" fmla="+- f24 0 f1"/>
              <a:gd name="f33" fmla="+- f25 0 f1"/>
              <a:gd name="f34" fmla="min f27 f26"/>
              <a:gd name="f35" fmla="*/ f28 1 f21"/>
              <a:gd name="f36" fmla="*/ f29 1 f21"/>
              <a:gd name="f37" fmla="val f35"/>
              <a:gd name="f38" fmla="val f36"/>
              <a:gd name="f39" fmla="+- f38 0 f6"/>
              <a:gd name="f40" fmla="+- f37 0 f6"/>
              <a:gd name="f41" fmla="*/ f39 1 2"/>
              <a:gd name="f42" fmla="*/ f40 1 2"/>
              <a:gd name="f43" fmla="min f40 f39"/>
              <a:gd name="f44" fmla="*/ f40 73490 1"/>
              <a:gd name="f45" fmla="*/ f39 73490 1"/>
              <a:gd name="f46" fmla="+- f6 f41 0"/>
              <a:gd name="f47" fmla="+- f6 f42 0"/>
              <a:gd name="f48" fmla="*/ f44 1 200000"/>
              <a:gd name="f49" fmla="*/ f45 1 200000"/>
              <a:gd name="f50" fmla="*/ f43 f7 1"/>
              <a:gd name="f51" fmla="*/ f50 1 200000"/>
              <a:gd name="f52" fmla="+- f47 0 f48"/>
              <a:gd name="f53" fmla="+- f47 f48 0"/>
              <a:gd name="f54" fmla="+- f46 0 f49"/>
              <a:gd name="f55" fmla="+- f46 f49 0"/>
              <a:gd name="f56" fmla="*/ f46 f34 1"/>
              <a:gd name="f57" fmla="*/ f47 f34 1"/>
              <a:gd name="f58" fmla="+- f47 0 f51"/>
              <a:gd name="f59" fmla="+- f47 f51 0"/>
              <a:gd name="f60" fmla="+- f46 0 f51"/>
              <a:gd name="f61" fmla="+- f46 f51 0"/>
              <a:gd name="f62" fmla="*/ f52 f34 1"/>
              <a:gd name="f63" fmla="*/ f53 f34 1"/>
              <a:gd name="f64" fmla="*/ f54 f34 1"/>
              <a:gd name="f65" fmla="*/ f55 f34 1"/>
              <a:gd name="f66" fmla="*/ f60 f34 1"/>
              <a:gd name="f67" fmla="*/ f61 f34 1"/>
              <a:gd name="f68" fmla="*/ f58 f34 1"/>
              <a:gd name="f69" fmla="*/ f59 f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63" y="f56"/>
              </a:cxn>
              <a:cxn ang="f31">
                <a:pos x="f57" y="f65"/>
              </a:cxn>
              <a:cxn ang="f32">
                <a:pos x="f62" y="f56"/>
              </a:cxn>
              <a:cxn ang="f33">
                <a:pos x="f57" y="f64"/>
              </a:cxn>
            </a:cxnLst>
            <a:rect l="f62" t="f66" r="f63" b="f67"/>
            <a:pathLst>
              <a:path>
                <a:moveTo>
                  <a:pt x="f62" y="f66"/>
                </a:moveTo>
                <a:lnTo>
                  <a:pt x="f68" y="f66"/>
                </a:lnTo>
                <a:lnTo>
                  <a:pt x="f68" y="f64"/>
                </a:lnTo>
                <a:lnTo>
                  <a:pt x="f69" y="f64"/>
                </a:lnTo>
                <a:lnTo>
                  <a:pt x="f69" y="f66"/>
                </a:lnTo>
                <a:lnTo>
                  <a:pt x="f63" y="f66"/>
                </a:lnTo>
                <a:lnTo>
                  <a:pt x="f63" y="f67"/>
                </a:lnTo>
                <a:lnTo>
                  <a:pt x="f69" y="f67"/>
                </a:lnTo>
                <a:lnTo>
                  <a:pt x="f69" y="f65"/>
                </a:lnTo>
                <a:lnTo>
                  <a:pt x="f68" y="f65"/>
                </a:lnTo>
                <a:lnTo>
                  <a:pt x="f68" y="f67"/>
                </a:lnTo>
                <a:lnTo>
                  <a:pt x="f62" y="f67"/>
                </a:lnTo>
                <a:close/>
              </a:path>
            </a:pathLst>
          </a:custGeom>
          <a:solidFill>
            <a:srgbClr val="C0504D"/>
          </a:solidFill>
          <a:ln w="25402">
            <a:solidFill>
              <a:srgbClr val="8C3836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  <a:ea typeface="新細明體" pitchFamily="18"/>
            </a:endParaRPr>
          </a:p>
        </p:txBody>
      </p:sp>
      <p:sp>
        <p:nvSpPr>
          <p:cNvPr id="13" name="等於 14"/>
          <p:cNvSpPr/>
          <p:nvPr/>
        </p:nvSpPr>
        <p:spPr>
          <a:xfrm>
            <a:off x="6490429" y="5297430"/>
            <a:ext cx="440941" cy="40092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23520"/>
              <a:gd name="f8" fmla="val 11760"/>
              <a:gd name="f9" fmla="+- 0 0 -90"/>
              <a:gd name="f10" fmla="+- 0 0 -180"/>
              <a:gd name="f11" fmla="+- 0 0 -270"/>
              <a:gd name="f12" fmla="+- 0 0 -360"/>
              <a:gd name="f13" fmla="abs f3"/>
              <a:gd name="f14" fmla="abs f4"/>
              <a:gd name="f15" fmla="abs f5"/>
              <a:gd name="f16" fmla="*/ f9 f0 1"/>
              <a:gd name="f17" fmla="*/ f10 f0 1"/>
              <a:gd name="f18" fmla="*/ f11 f0 1"/>
              <a:gd name="f19" fmla="*/ f12 f0 1"/>
              <a:gd name="f20" fmla="?: f13 f3 1"/>
              <a:gd name="f21" fmla="?: f14 f4 1"/>
              <a:gd name="f22" fmla="?: f15 f5 1"/>
              <a:gd name="f23" fmla="*/ f16 1 f2"/>
              <a:gd name="f24" fmla="*/ f17 1 f2"/>
              <a:gd name="f25" fmla="*/ f18 1 f2"/>
              <a:gd name="f26" fmla="*/ f19 1 f2"/>
              <a:gd name="f27" fmla="*/ f20 1 21600"/>
              <a:gd name="f28" fmla="*/ f21 1 21600"/>
              <a:gd name="f29" fmla="*/ 21600 f20 1"/>
              <a:gd name="f30" fmla="*/ 21600 f21 1"/>
              <a:gd name="f31" fmla="+- f23 0 f1"/>
              <a:gd name="f32" fmla="+- f24 0 f1"/>
              <a:gd name="f33" fmla="+- f25 0 f1"/>
              <a:gd name="f34" fmla="+- f26 0 f1"/>
              <a:gd name="f35" fmla="min f28 f27"/>
              <a:gd name="f36" fmla="*/ f29 1 f22"/>
              <a:gd name="f37" fmla="*/ f30 1 f22"/>
              <a:gd name="f38" fmla="val f36"/>
              <a:gd name="f39" fmla="val f37"/>
              <a:gd name="f40" fmla="+- f39 0 f6"/>
              <a:gd name="f41" fmla="+- f38 0 f6"/>
              <a:gd name="f42" fmla="*/ f40 1 2"/>
              <a:gd name="f43" fmla="*/ f41 1 2"/>
              <a:gd name="f44" fmla="*/ f40 f7 1"/>
              <a:gd name="f45" fmla="*/ f40 f8 1"/>
              <a:gd name="f46" fmla="*/ f41 73490 1"/>
              <a:gd name="f47" fmla="+- f6 f42 0"/>
              <a:gd name="f48" fmla="+- f6 f43 0"/>
              <a:gd name="f49" fmla="*/ f44 1 100000"/>
              <a:gd name="f50" fmla="*/ f45 1 200000"/>
              <a:gd name="f51" fmla="*/ f46 1 200000"/>
              <a:gd name="f52" fmla="+- f47 0 f50"/>
              <a:gd name="f53" fmla="+- f47 f50 0"/>
              <a:gd name="f54" fmla="+- f48 0 f51"/>
              <a:gd name="f55" fmla="+- f48 f51 0"/>
              <a:gd name="f56" fmla="*/ f48 f35 1"/>
              <a:gd name="f57" fmla="+- f52 0 f49"/>
              <a:gd name="f58" fmla="+- f53 f49 0"/>
              <a:gd name="f59" fmla="*/ f54 f35 1"/>
              <a:gd name="f60" fmla="*/ f55 f35 1"/>
              <a:gd name="f61" fmla="*/ f52 f35 1"/>
              <a:gd name="f62" fmla="*/ f53 f35 1"/>
              <a:gd name="f63" fmla="+- f57 f52 0"/>
              <a:gd name="f64" fmla="+- f53 f58 0"/>
              <a:gd name="f65" fmla="*/ f57 f35 1"/>
              <a:gd name="f66" fmla="*/ f58 f35 1"/>
              <a:gd name="f67" fmla="*/ f63 1 2"/>
              <a:gd name="f68" fmla="*/ f64 1 2"/>
              <a:gd name="f69" fmla="*/ f67 f35 1"/>
              <a:gd name="f70" fmla="*/ f68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1">
                <a:pos x="f60" y="f69"/>
              </a:cxn>
              <a:cxn ang="f31">
                <a:pos x="f60" y="f70"/>
              </a:cxn>
              <a:cxn ang="f32">
                <a:pos x="f56" y="f66"/>
              </a:cxn>
              <a:cxn ang="f33">
                <a:pos x="f59" y="f69"/>
              </a:cxn>
              <a:cxn ang="f33">
                <a:pos x="f59" y="f70"/>
              </a:cxn>
              <a:cxn ang="f34">
                <a:pos x="f56" y="f65"/>
              </a:cxn>
            </a:cxnLst>
            <a:rect l="f59" t="f65" r="f60" b="f66"/>
            <a:pathLst>
              <a:path>
                <a:moveTo>
                  <a:pt x="f59" y="f65"/>
                </a:moveTo>
                <a:lnTo>
                  <a:pt x="f60" y="f65"/>
                </a:lnTo>
                <a:lnTo>
                  <a:pt x="f60" y="f61"/>
                </a:lnTo>
                <a:lnTo>
                  <a:pt x="f59" y="f61"/>
                </a:lnTo>
                <a:close/>
                <a:moveTo>
                  <a:pt x="f59" y="f62"/>
                </a:moveTo>
                <a:lnTo>
                  <a:pt x="f60" y="f62"/>
                </a:lnTo>
                <a:lnTo>
                  <a:pt x="f60" y="f66"/>
                </a:lnTo>
                <a:lnTo>
                  <a:pt x="f59" y="f66"/>
                </a:lnTo>
                <a:close/>
              </a:path>
            </a:pathLst>
          </a:custGeom>
          <a:solidFill>
            <a:srgbClr val="C0504D"/>
          </a:solidFill>
          <a:ln w="25402">
            <a:solidFill>
              <a:srgbClr val="8C3836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  <a:ea typeface="新細明體" pitchFamily="1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3"/>
          <p:cNvSpPr/>
          <p:nvPr/>
        </p:nvSpPr>
        <p:spPr>
          <a:xfrm>
            <a:off x="1866729" y="2565468"/>
            <a:ext cx="5315635" cy="105762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4F81BD"/>
          </a:solidFill>
          <a:ln w="38103">
            <a:solidFill>
              <a:srgbClr val="FFFFFF"/>
            </a:solidFill>
            <a:prstDash val="solid"/>
            <a:miter/>
          </a:ln>
          <a:effectLst>
            <a:outerShdw dist="38096" dir="27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4000" b="1" i="0" u="none" strike="noStrike" kern="1200" cap="none" spc="0" baseline="0">
                <a:solidFill>
                  <a:srgbClr val="FFFFFF"/>
                </a:solidFill>
                <a:uFillTx/>
                <a:latin typeface="微軟正黑體" pitchFamily="34"/>
                <a:ea typeface="微軟正黑體" pitchFamily="34"/>
              </a:rPr>
              <a:t>疾病概述</a:t>
            </a:r>
            <a:endParaRPr lang="en-US" sz="4000" b="1" i="0" u="none" strike="noStrike" kern="1200" cap="none" spc="0" baseline="0">
              <a:solidFill>
                <a:srgbClr val="FFFFFF"/>
              </a:solidFill>
              <a:uFillTx/>
              <a:latin typeface="微軟正黑體" pitchFamily="34"/>
              <a:ea typeface="微軟正黑體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/>
              <a:t>教托育機構內疫情處理建議</a:t>
            </a:r>
          </a:p>
        </p:txBody>
      </p:sp>
      <p:sp>
        <p:nvSpPr>
          <p:cNvPr id="3" name="Rectangle 3"/>
          <p:cNvSpPr txBox="1">
            <a:spLocks noGrp="1"/>
          </p:cNvSpPr>
          <p:nvPr>
            <p:ph type="body" idx="4294967295"/>
          </p:nvPr>
        </p:nvSpPr>
        <p:spPr>
          <a:xfrm>
            <a:off x="457200" y="1429874"/>
            <a:ext cx="8229600" cy="4525959"/>
          </a:xfrm>
        </p:spPr>
        <p:txBody>
          <a:bodyPr/>
          <a:lstStyle/>
          <a:p>
            <a:pPr lvl="0"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b="1">
                <a:solidFill>
                  <a:srgbClr val="006699"/>
                </a:solidFill>
                <a:ea typeface="微軟正黑體" pitchFamily="34"/>
              </a:rPr>
              <a:t>通報衛生教育單位</a:t>
            </a:r>
            <a:endParaRPr lang="en-US" b="1">
              <a:solidFill>
                <a:srgbClr val="006699"/>
              </a:solidFill>
              <a:ea typeface="微軟正黑體" pitchFamily="34"/>
            </a:endParaRPr>
          </a:p>
          <a:p>
            <a:pPr lvl="0"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b="1">
                <a:solidFill>
                  <a:srgbClr val="006699"/>
                </a:solidFill>
                <a:ea typeface="微軟正黑體" pitchFamily="34"/>
              </a:rPr>
              <a:t>落實「生病不上課」，請病童在家休養</a:t>
            </a:r>
            <a:endParaRPr lang="en-US" b="1">
              <a:solidFill>
                <a:srgbClr val="006699"/>
              </a:solidFill>
              <a:ea typeface="微軟正黑體" pitchFamily="34"/>
            </a:endParaRPr>
          </a:p>
          <a:p>
            <a:pPr lvl="0"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b="1">
                <a:ea typeface="微軟正黑體" pitchFamily="34"/>
              </a:rPr>
              <a:t>加強病童父母衛教</a:t>
            </a:r>
          </a:p>
          <a:p>
            <a:pPr lvl="0"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b="1">
                <a:ea typeface="微軟正黑體" pitchFamily="34"/>
              </a:rPr>
              <a:t>進行</a:t>
            </a:r>
            <a:r>
              <a:rPr lang="zh-TW" b="1">
                <a:solidFill>
                  <a:srgbClr val="006699"/>
                </a:solidFill>
                <a:ea typeface="微軟正黑體" pitchFamily="34"/>
              </a:rPr>
              <a:t>環境清掃及消毒工作</a:t>
            </a:r>
            <a:endParaRPr lang="en-US" b="1">
              <a:ea typeface="微軟正黑體" pitchFamily="34"/>
            </a:endParaRPr>
          </a:p>
          <a:p>
            <a:pPr lvl="0"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b="1">
                <a:solidFill>
                  <a:srgbClr val="006699"/>
                </a:solidFill>
                <a:ea typeface="微軟正黑體" pitchFamily="34"/>
              </a:rPr>
              <a:t>工作人員要加強衛生</a:t>
            </a:r>
            <a:endParaRPr lang="en-US" b="1">
              <a:ea typeface="微軟正黑體" pitchFamily="34"/>
            </a:endParaRPr>
          </a:p>
          <a:p>
            <a:pPr lvl="0"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b="1">
                <a:ea typeface="微軟正黑體" pitchFamily="34"/>
              </a:rPr>
              <a:t>有聚集感染現象時，應儘速報告學校行政單位，並與衛生、社會或教育單位連繫，以決定應否</a:t>
            </a:r>
            <a:r>
              <a:rPr lang="zh-TW" b="1">
                <a:solidFill>
                  <a:srgbClr val="0070C0"/>
                </a:solidFill>
                <a:ea typeface="微軟正黑體" pitchFamily="34"/>
              </a:rPr>
              <a:t>採行相關防疫措施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Grp="1"/>
          </p:cNvSpPr>
          <p:nvPr>
            <p:ph type="body" idx="4294967295"/>
          </p:nvPr>
        </p:nvSpPr>
        <p:spPr>
          <a:xfrm>
            <a:off x="879195" y="1513761"/>
            <a:ext cx="7912266" cy="1504864"/>
          </a:xfrm>
        </p:spPr>
        <p:txBody>
          <a:bodyPr/>
          <a:lstStyle/>
          <a:p>
            <a:pPr lvl="0">
              <a:lnSpc>
                <a:spcPct val="120000"/>
              </a:lnSpc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b="1">
                <a:latin typeface="微軟正黑體" pitchFamily="34"/>
                <a:ea typeface="微軟正黑體" pitchFamily="34"/>
              </a:rPr>
              <a:t>說服家長，讓生病幼童請假在家休息</a:t>
            </a:r>
            <a:endParaRPr lang="en-US" b="1">
              <a:latin typeface="微軟正黑體" pitchFamily="34"/>
              <a:ea typeface="微軟正黑體" pitchFamily="34"/>
            </a:endParaRPr>
          </a:p>
          <a:p>
            <a:pPr lvl="0">
              <a:lnSpc>
                <a:spcPct val="120000"/>
              </a:lnSpc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b="1">
                <a:latin typeface="微軟正黑體" pitchFamily="34"/>
                <a:ea typeface="微軟正黑體" pitchFamily="34"/>
              </a:rPr>
              <a:t>病童無法請假，則載口罩上課，適度區隔</a:t>
            </a:r>
            <a:endParaRPr lang="en-US" b="1">
              <a:latin typeface="微軟正黑體" pitchFamily="34"/>
              <a:ea typeface="微軟正黑體" pitchFamily="34"/>
            </a:endParaRPr>
          </a:p>
        </p:txBody>
      </p:sp>
      <p:sp>
        <p:nvSpPr>
          <p:cNvPr id="3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/>
              <a:t>病童是否可以到校上課</a:t>
            </a:r>
            <a:r>
              <a:rPr lang="en-US"/>
              <a:t>?</a:t>
            </a:r>
          </a:p>
        </p:txBody>
      </p:sp>
      <p:pic>
        <p:nvPicPr>
          <p:cNvPr id="4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762" y="3158575"/>
            <a:ext cx="2118161" cy="305318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矩形 5"/>
          <p:cNvSpPr/>
          <p:nvPr/>
        </p:nvSpPr>
        <p:spPr>
          <a:xfrm>
            <a:off x="613041" y="6521720"/>
            <a:ext cx="2470544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1400" b="0" i="0" u="none" strike="noStrike" kern="1200" cap="none" spc="0" baseline="0">
                <a:solidFill>
                  <a:srgbClr val="FFFFFF"/>
                </a:solidFill>
                <a:uFillTx/>
                <a:latin typeface="微軟正黑體" pitchFamily="34"/>
                <a:ea typeface="微軟正黑體" pitchFamily="34"/>
              </a:rPr>
              <a:t>圖片來源</a:t>
            </a:r>
            <a:r>
              <a:rPr lang="en-US" sz="1400" b="0" i="0" u="none" strike="noStrike" kern="1200" cap="none" spc="0" baseline="0">
                <a:solidFill>
                  <a:srgbClr val="FFFFFF"/>
                </a:solidFill>
                <a:uFillTx/>
                <a:latin typeface="微軟正黑體" pitchFamily="34"/>
                <a:ea typeface="微軟正黑體" pitchFamily="34"/>
              </a:rPr>
              <a:t> : </a:t>
            </a:r>
            <a:r>
              <a:rPr lang="zh-TW" sz="1400" b="0" i="0" u="none" strike="noStrike" kern="1200" cap="none" spc="0" baseline="0">
                <a:solidFill>
                  <a:srgbClr val="FFFFFF"/>
                </a:solidFill>
                <a:uFillTx/>
                <a:latin typeface="微軟正黑體" pitchFamily="34"/>
                <a:ea typeface="微軟正黑體" pitchFamily="34"/>
              </a:rPr>
              <a:t>疾管署全球資訊網</a:t>
            </a:r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Calibri"/>
              <a:ea typeface="新細明體" pitchFamily="18"/>
            </a:endParaRPr>
          </a:p>
        </p:txBody>
      </p:sp>
      <p:pic>
        <p:nvPicPr>
          <p:cNvPr id="6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6159" y="3147556"/>
            <a:ext cx="2256227" cy="2938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3868" y="3153893"/>
            <a:ext cx="2225411" cy="29322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Grp="1"/>
          </p:cNvSpPr>
          <p:nvPr>
            <p:ph type="body" idx="4294967295"/>
          </p:nvPr>
        </p:nvSpPr>
        <p:spPr>
          <a:xfrm>
            <a:off x="654600" y="1419340"/>
            <a:ext cx="7373941" cy="3802660"/>
          </a:xfrm>
        </p:spPr>
        <p:txBody>
          <a:bodyPr/>
          <a:lstStyle/>
          <a:p>
            <a:pPr lvl="0">
              <a:lnSpc>
                <a:spcPct val="130000"/>
              </a:lnSpc>
              <a:spcBef>
                <a:spcPts val="1500"/>
              </a:spcBef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b="1">
                <a:ea typeface="微軟正黑體" pitchFamily="34"/>
              </a:rPr>
              <a:t>建議以</a:t>
            </a:r>
            <a:r>
              <a:rPr lang="zh-TW" b="1">
                <a:solidFill>
                  <a:srgbClr val="0070C0"/>
                </a:solidFill>
                <a:ea typeface="微軟正黑體" pitchFamily="34"/>
              </a:rPr>
              <a:t>發病日</a:t>
            </a:r>
            <a:r>
              <a:rPr lang="zh-TW" b="1">
                <a:ea typeface="微軟正黑體" pitchFamily="34"/>
              </a:rPr>
              <a:t>起算，請假在家</a:t>
            </a:r>
            <a:r>
              <a:rPr lang="zh-TW" b="1">
                <a:solidFill>
                  <a:srgbClr val="0070C0"/>
                </a:solidFill>
                <a:ea typeface="微軟正黑體" pitchFamily="34"/>
              </a:rPr>
              <a:t>休息</a:t>
            </a:r>
            <a:r>
              <a:rPr lang="en-US" b="1">
                <a:solidFill>
                  <a:srgbClr val="0070C0"/>
                </a:solidFill>
                <a:ea typeface="微軟正黑體" pitchFamily="34"/>
              </a:rPr>
              <a:t>7</a:t>
            </a:r>
            <a:r>
              <a:rPr lang="zh-TW" b="1">
                <a:solidFill>
                  <a:srgbClr val="0070C0"/>
                </a:solidFill>
                <a:ea typeface="微軟正黑體" pitchFamily="34"/>
              </a:rPr>
              <a:t>天</a:t>
            </a:r>
            <a:r>
              <a:rPr lang="zh-TW" b="1">
                <a:ea typeface="微軟正黑體" pitchFamily="34"/>
              </a:rPr>
              <a:t>為原則，以減低傳染的機會</a:t>
            </a:r>
            <a:endParaRPr lang="en-US" b="1">
              <a:ea typeface="微軟正黑體" pitchFamily="34"/>
            </a:endParaRPr>
          </a:p>
          <a:p>
            <a:pPr lvl="0">
              <a:lnSpc>
                <a:spcPct val="130000"/>
              </a:lnSpc>
              <a:spcBef>
                <a:spcPts val="1500"/>
              </a:spcBef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b="1">
                <a:ea typeface="微軟正黑體" pitchFamily="34"/>
              </a:rPr>
              <a:t>實際請假時間長短，</a:t>
            </a:r>
            <a:r>
              <a:rPr lang="zh-TW" b="1">
                <a:solidFill>
                  <a:srgbClr val="0070C0"/>
                </a:solidFill>
                <a:ea typeface="微軟正黑體" pitchFamily="34"/>
              </a:rPr>
              <a:t>可依醫師指示彈性調整</a:t>
            </a:r>
            <a:endParaRPr lang="en-US" b="1">
              <a:ea typeface="微軟正黑體" pitchFamily="34"/>
            </a:endParaRPr>
          </a:p>
        </p:txBody>
      </p:sp>
      <p:sp>
        <p:nvSpPr>
          <p:cNvPr id="3" name="標題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/>
              <a:t>感染之幼學童宜請假多久？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>
          <a:xfrm>
            <a:off x="457200" y="323350"/>
            <a:ext cx="8229600" cy="1143000"/>
          </a:xfrm>
        </p:spPr>
        <p:txBody>
          <a:bodyPr/>
          <a:lstStyle/>
          <a:p>
            <a:pPr lvl="0"/>
            <a:r>
              <a:rPr lang="zh-TW"/>
              <a:t>教托育機構因應腸病毒疫情</a:t>
            </a:r>
            <a:r>
              <a:rPr lang="en-US"/>
              <a:t/>
            </a:r>
            <a:br>
              <a:rPr lang="en-US"/>
            </a:br>
            <a:r>
              <a:rPr lang="zh-TW"/>
              <a:t>之停課目的</a:t>
            </a:r>
            <a:endParaRPr lang="en-US"/>
          </a:p>
        </p:txBody>
      </p:sp>
      <p:sp>
        <p:nvSpPr>
          <p:cNvPr id="3" name="內容版面配置區 2"/>
          <p:cNvSpPr txBox="1">
            <a:spLocks noGrp="1"/>
          </p:cNvSpPr>
          <p:nvPr>
            <p:ph type="body" idx="4294967295"/>
          </p:nvPr>
        </p:nvSpPr>
        <p:spPr>
          <a:xfrm>
            <a:off x="457200" y="1870551"/>
            <a:ext cx="8229600" cy="3615857"/>
          </a:xfrm>
        </p:spPr>
        <p:txBody>
          <a:bodyPr/>
          <a:lstStyle/>
          <a:p>
            <a:pPr lvl="0"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b="1">
                <a:latin typeface="微軟正黑體" pitchFamily="34"/>
                <a:ea typeface="微軟正黑體" pitchFamily="34"/>
              </a:rPr>
              <a:t>為什麼要停課</a:t>
            </a:r>
            <a:r>
              <a:rPr lang="en-US" b="1">
                <a:latin typeface="微軟正黑體" pitchFamily="34"/>
                <a:ea typeface="微軟正黑體" pitchFamily="34"/>
              </a:rPr>
              <a:t>?</a:t>
            </a:r>
          </a:p>
          <a:p>
            <a:pPr lvl="1"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b="1">
                <a:latin typeface="微軟正黑體" pitchFamily="34"/>
                <a:ea typeface="微軟正黑體" pitchFamily="34"/>
              </a:rPr>
              <a:t>防止</a:t>
            </a:r>
            <a:r>
              <a:rPr lang="zh-TW" b="1">
                <a:solidFill>
                  <a:srgbClr val="E46C0A"/>
                </a:solidFill>
                <a:latin typeface="微軟正黑體" pitchFamily="34"/>
                <a:ea typeface="微軟正黑體" pitchFamily="34"/>
              </a:rPr>
              <a:t>腸病毒感染併發重症聚集事件</a:t>
            </a:r>
            <a:r>
              <a:rPr lang="zh-TW" b="1">
                <a:latin typeface="微軟正黑體" pitchFamily="34"/>
                <a:ea typeface="微軟正黑體" pitchFamily="34"/>
              </a:rPr>
              <a:t>發生</a:t>
            </a:r>
          </a:p>
          <a:p>
            <a:pPr lvl="0">
              <a:spcBef>
                <a:spcPts val="3600"/>
              </a:spcBef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b="1">
                <a:latin typeface="微軟正黑體" pitchFamily="34"/>
                <a:ea typeface="微軟正黑體" pitchFamily="34"/>
              </a:rPr>
              <a:t>停課標準訂定的考量點</a:t>
            </a:r>
          </a:p>
          <a:p>
            <a:pPr lvl="1"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b="1">
                <a:solidFill>
                  <a:srgbClr val="E46C0A"/>
                </a:solidFill>
                <a:latin typeface="微軟正黑體" pitchFamily="34"/>
                <a:ea typeface="微軟正黑體" pitchFamily="34"/>
              </a:rPr>
              <a:t>質</a:t>
            </a:r>
            <a:r>
              <a:rPr lang="en-US" b="1">
                <a:solidFill>
                  <a:srgbClr val="E46C0A"/>
                </a:solidFill>
                <a:latin typeface="微軟正黑體" pitchFamily="34"/>
                <a:ea typeface="微軟正黑體" pitchFamily="34"/>
              </a:rPr>
              <a:t>—</a:t>
            </a:r>
            <a:r>
              <a:rPr lang="en-US" b="1">
                <a:latin typeface="微軟正黑體" pitchFamily="34"/>
                <a:ea typeface="微軟正黑體" pitchFamily="34"/>
              </a:rPr>
              <a:t> </a:t>
            </a:r>
            <a:r>
              <a:rPr lang="zh-TW" b="1">
                <a:latin typeface="微軟正黑體" pitchFamily="34"/>
                <a:ea typeface="微軟正黑體" pitchFamily="34"/>
              </a:rPr>
              <a:t>病毒的毒性</a:t>
            </a:r>
          </a:p>
          <a:p>
            <a:pPr lvl="1"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b="1">
                <a:solidFill>
                  <a:srgbClr val="E46C0A"/>
                </a:solidFill>
                <a:latin typeface="微軟正黑體" pitchFamily="34"/>
                <a:ea typeface="微軟正黑體" pitchFamily="34"/>
              </a:rPr>
              <a:t>量</a:t>
            </a:r>
            <a:r>
              <a:rPr lang="en-US" b="1">
                <a:solidFill>
                  <a:srgbClr val="E46C0A"/>
                </a:solidFill>
                <a:latin typeface="微軟正黑體" pitchFamily="34"/>
                <a:ea typeface="微軟正黑體" pitchFamily="34"/>
              </a:rPr>
              <a:t>— </a:t>
            </a:r>
            <a:r>
              <a:rPr lang="zh-TW" b="1">
                <a:latin typeface="微軟正黑體" pitchFamily="34"/>
                <a:ea typeface="微軟正黑體" pitchFamily="34"/>
              </a:rPr>
              <a:t>疾病流行的程度</a:t>
            </a:r>
          </a:p>
          <a:p>
            <a:pPr lvl="0">
              <a:buClr>
                <a:srgbClr val="CCAF0A"/>
              </a:buClr>
              <a:buSzPct val="60000"/>
              <a:buFont typeface="Wingdings" pitchFamily="2"/>
              <a:buChar char="l"/>
            </a:pPr>
            <a:endParaRPr lang="en-US" b="1">
              <a:latin typeface="微軟正黑體" pitchFamily="34"/>
              <a:ea typeface="微軟正黑體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/>
          <p:nvPr/>
        </p:nvSpPr>
        <p:spPr>
          <a:xfrm>
            <a:off x="1219196" y="60798"/>
            <a:ext cx="6934196" cy="13234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4000" b="1" i="0" u="none" strike="noStrike" kern="1200" cap="none" spc="0" baseline="0">
                <a:solidFill>
                  <a:srgbClr val="C00000"/>
                </a:solidFill>
                <a:uFillTx/>
                <a:latin typeface="微軟正黑體" pitchFamily="34"/>
                <a:ea typeface="微軟正黑體" pitchFamily="34"/>
              </a:rPr>
              <a:t>教托育機構因應腸病毒疫情之停課建議</a:t>
            </a:r>
            <a:r>
              <a:rPr lang="en-US" sz="4000" b="1" i="0" u="none" strike="noStrike" kern="1200" cap="none" spc="0" baseline="0">
                <a:solidFill>
                  <a:srgbClr val="C00000"/>
                </a:solidFill>
                <a:uFillTx/>
                <a:latin typeface="微軟正黑體" pitchFamily="34"/>
                <a:ea typeface="微軟正黑體" pitchFamily="34"/>
              </a:rPr>
              <a:t> </a:t>
            </a:r>
          </a:p>
        </p:txBody>
      </p:sp>
      <p:sp>
        <p:nvSpPr>
          <p:cNvPr id="3" name="矩形 3"/>
          <p:cNvSpPr/>
          <p:nvPr/>
        </p:nvSpPr>
        <p:spPr>
          <a:xfrm>
            <a:off x="194401" y="6521720"/>
            <a:ext cx="4834981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1400" b="0" i="0" u="none" strike="noStrike" kern="1200" cap="none" spc="0" baseline="0">
                <a:solidFill>
                  <a:srgbClr val="FFFFFF"/>
                </a:solidFill>
                <a:uFillTx/>
                <a:latin typeface="微軟正黑體" pitchFamily="34"/>
                <a:ea typeface="微軟正黑體" pitchFamily="34"/>
              </a:rPr>
              <a:t>資料來源</a:t>
            </a:r>
            <a:r>
              <a:rPr lang="en-US" sz="1400" b="0" i="0" u="none" strike="noStrike" kern="1200" cap="none" spc="0" baseline="0">
                <a:solidFill>
                  <a:srgbClr val="FFFFFF"/>
                </a:solidFill>
                <a:uFillTx/>
                <a:latin typeface="微軟正黑體" pitchFamily="34"/>
                <a:ea typeface="微軟正黑體" pitchFamily="34"/>
              </a:rPr>
              <a:t> :</a:t>
            </a:r>
            <a:r>
              <a:rPr lang="zh-TW" sz="1400" b="0" i="0" u="none" strike="noStrike" kern="1200" cap="none" spc="0" baseline="0">
                <a:solidFill>
                  <a:srgbClr val="FFFFFF"/>
                </a:solidFill>
                <a:uFillTx/>
                <a:latin typeface="微軟正黑體" pitchFamily="34"/>
                <a:ea typeface="微軟正黑體" pitchFamily="34"/>
              </a:rPr>
              <a:t>腸病毒防治工作指引</a:t>
            </a:r>
            <a:r>
              <a:rPr lang="en-US" sz="1400" b="0" i="0" u="none" strike="noStrike" kern="1200" cap="none" spc="0" baseline="0">
                <a:solidFill>
                  <a:srgbClr val="FFFFFF"/>
                </a:solidFill>
                <a:uFillTx/>
                <a:latin typeface="微軟正黑體" pitchFamily="34"/>
                <a:ea typeface="微軟正黑體" pitchFamily="34"/>
              </a:rPr>
              <a:t>/</a:t>
            </a:r>
            <a:r>
              <a:rPr lang="zh-TW" sz="1400" b="0" i="0" u="none" strike="noStrike" kern="1200" cap="none" spc="0" baseline="0">
                <a:solidFill>
                  <a:srgbClr val="FFFFFF"/>
                </a:solidFill>
                <a:uFillTx/>
                <a:latin typeface="微軟正黑體" pitchFamily="34"/>
                <a:ea typeface="微軟正黑體" pitchFamily="34"/>
              </a:rPr>
              <a:t>教托育人員腸病毒防治手冊</a:t>
            </a:r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Calibri"/>
              <a:ea typeface="新細明體" pitchFamily="18"/>
            </a:endParaRPr>
          </a:p>
        </p:txBody>
      </p:sp>
      <p:sp>
        <p:nvSpPr>
          <p:cNvPr id="4" name="矩形 1"/>
          <p:cNvSpPr/>
          <p:nvPr/>
        </p:nvSpPr>
        <p:spPr>
          <a:xfrm>
            <a:off x="722485" y="1557863"/>
            <a:ext cx="7608713" cy="440265"/>
          </a:xfrm>
          <a:prstGeom prst="rect">
            <a:avLst/>
          </a:prstGeom>
          <a:solidFill>
            <a:srgbClr val="FFFFFF"/>
          </a:solidFill>
          <a:ln w="25402">
            <a:solidFill>
              <a:srgbClr val="F79646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rPr>
              <a:t>   </a:t>
            </a:r>
            <a:r>
              <a:rPr lang="zh-TW" sz="2000" b="1" i="0" u="none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rPr>
              <a:t>適用於</a:t>
            </a:r>
            <a:r>
              <a:rPr lang="zh-TW" sz="2000" b="1" i="0" u="none" strike="noStrike" kern="1200" cap="none" spc="0" baseline="0">
                <a:solidFill>
                  <a:srgbClr val="0070C0"/>
                </a:solidFill>
                <a:uFillTx/>
                <a:latin typeface="微軟正黑體" pitchFamily="34"/>
                <a:ea typeface="微軟正黑體" pitchFamily="34"/>
              </a:rPr>
              <a:t>幼兒園、托嬰中心</a:t>
            </a:r>
            <a:r>
              <a:rPr lang="zh-TW" sz="2000" b="1" i="0" u="none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rPr>
              <a:t>等學前教托育機構</a:t>
            </a:r>
            <a:endParaRPr lang="en-US" sz="2000" b="1" i="0" u="none" strike="noStrike" kern="1200" cap="none" spc="0" baseline="0">
              <a:solidFill>
                <a:srgbClr val="000000"/>
              </a:solidFill>
              <a:uFillTx/>
              <a:latin typeface="微軟正黑體" pitchFamily="34"/>
              <a:ea typeface="微軟正黑體" pitchFamily="34"/>
            </a:endParaRPr>
          </a:p>
        </p:txBody>
      </p:sp>
      <p:sp>
        <p:nvSpPr>
          <p:cNvPr id="5" name="矩形 6"/>
          <p:cNvSpPr/>
          <p:nvPr/>
        </p:nvSpPr>
        <p:spPr>
          <a:xfrm>
            <a:off x="722485" y="2270756"/>
            <a:ext cx="4594576" cy="1952308"/>
          </a:xfrm>
          <a:prstGeom prst="rect">
            <a:avLst/>
          </a:prstGeom>
          <a:solidFill>
            <a:srgbClr val="FFFFFF"/>
          </a:solidFill>
          <a:ln w="25402">
            <a:solidFill>
              <a:srgbClr val="F79646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/>
          <a:lstStyle/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l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000" b="1" i="0" u="none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rPr>
              <a:t>當年度發生腸病毒</a:t>
            </a:r>
            <a:r>
              <a:rPr lang="en-US" sz="2000" b="1" i="0" u="none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rPr>
              <a:t>71</a:t>
            </a:r>
            <a:r>
              <a:rPr lang="zh-TW" sz="2000" b="1" i="0" u="none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rPr>
              <a:t>型流行疫情；</a:t>
            </a:r>
            <a:endParaRPr lang="en-US" sz="2000" b="1" i="0" u="none" strike="noStrike" kern="1200" cap="none" spc="0" baseline="0">
              <a:solidFill>
                <a:srgbClr val="000000"/>
              </a:solidFill>
              <a:uFillTx/>
              <a:latin typeface="微軟正黑體" pitchFamily="34"/>
              <a:ea typeface="微軟正黑體" pitchFamily="34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l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000" b="1" i="0" u="none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rPr>
              <a:t>當年度無腸病毒</a:t>
            </a:r>
            <a:r>
              <a:rPr lang="en-US" sz="2000" b="1" i="0" u="none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rPr>
              <a:t>71</a:t>
            </a:r>
            <a:r>
              <a:rPr lang="zh-TW" sz="2000" b="1" i="0" u="none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rPr>
              <a:t>型流行疫情，而機構所在的鄉鎮市區，有腸病毒</a:t>
            </a:r>
            <a:r>
              <a:rPr lang="en-US" sz="2000" b="1" i="0" u="none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rPr>
              <a:t>71</a:t>
            </a:r>
            <a:r>
              <a:rPr lang="zh-TW" sz="2000" b="1" i="0" u="none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rPr>
              <a:t>型檢驗陽性個案或年齡在</a:t>
            </a:r>
            <a:r>
              <a:rPr lang="en-US" sz="2000" b="1" i="0" u="none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rPr>
              <a:t>3</a:t>
            </a:r>
            <a:r>
              <a:rPr lang="zh-TW" sz="2000" b="1" i="0" u="none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rPr>
              <a:t>個月以上的腸病毒感染併發重症個案</a:t>
            </a:r>
            <a:endParaRPr lang="en-US" sz="2000" b="1" i="0" u="none" strike="noStrike" kern="1200" cap="none" spc="0" baseline="0">
              <a:solidFill>
                <a:srgbClr val="000000"/>
              </a:solidFill>
              <a:uFillTx/>
              <a:latin typeface="微軟正黑體" pitchFamily="34"/>
              <a:ea typeface="微軟正黑體" pitchFamily="34"/>
            </a:endParaRPr>
          </a:p>
        </p:txBody>
      </p:sp>
      <p:sp>
        <p:nvSpPr>
          <p:cNvPr id="6" name="矩形 7"/>
          <p:cNvSpPr/>
          <p:nvPr/>
        </p:nvSpPr>
        <p:spPr>
          <a:xfrm>
            <a:off x="5520269" y="2259464"/>
            <a:ext cx="2810929" cy="3557116"/>
          </a:xfrm>
          <a:prstGeom prst="rect">
            <a:avLst/>
          </a:prstGeom>
          <a:solidFill>
            <a:srgbClr val="FFFFFF"/>
          </a:solidFill>
          <a:ln w="25402">
            <a:solidFill>
              <a:srgbClr val="F79646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000" b="1" i="0" u="none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rPr>
              <a:t>當機構內發生</a:t>
            </a:r>
            <a:r>
              <a:rPr lang="zh-TW" sz="2000" b="1" i="0" u="sng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rPr>
              <a:t>腸病毒感染併發重症通報個案</a:t>
            </a:r>
            <a:r>
              <a:rPr lang="zh-TW" sz="2000" b="1" i="0" u="none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rPr>
              <a:t>，且個案</a:t>
            </a:r>
            <a:r>
              <a:rPr lang="zh-TW" sz="2000" b="1" i="0" u="sng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rPr>
              <a:t>檢出腸病毒</a:t>
            </a:r>
            <a:r>
              <a:rPr lang="en-US" sz="2000" b="1" i="0" u="sng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rPr>
              <a:t>D68</a:t>
            </a:r>
            <a:r>
              <a:rPr lang="zh-TW" sz="2000" b="1" i="0" u="sng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rPr>
              <a:t>型</a:t>
            </a:r>
            <a:r>
              <a:rPr lang="zh-TW" sz="2000" b="1" i="0" u="none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rPr>
              <a:t>時，該個案就讀之班級應停課</a:t>
            </a:r>
            <a:r>
              <a:rPr lang="en-US" sz="2000" b="1" i="0" u="none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rPr>
              <a:t>7</a:t>
            </a:r>
            <a:r>
              <a:rPr lang="zh-TW" sz="2000" b="1" i="0" u="none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rPr>
              <a:t>天</a:t>
            </a:r>
            <a:endParaRPr lang="en-US" sz="2000" b="1" i="0" u="none" strike="noStrike" kern="1200" cap="none" spc="0" baseline="0">
              <a:solidFill>
                <a:srgbClr val="000000"/>
              </a:solidFill>
              <a:uFillTx/>
              <a:latin typeface="微軟正黑體" pitchFamily="34"/>
              <a:ea typeface="微軟正黑體" pitchFamily="34"/>
            </a:endParaRPr>
          </a:p>
        </p:txBody>
      </p:sp>
      <p:sp>
        <p:nvSpPr>
          <p:cNvPr id="7" name="矩形 9"/>
          <p:cNvSpPr/>
          <p:nvPr/>
        </p:nvSpPr>
        <p:spPr>
          <a:xfrm>
            <a:off x="722485" y="4527313"/>
            <a:ext cx="4594576" cy="1289267"/>
          </a:xfrm>
          <a:prstGeom prst="rect">
            <a:avLst/>
          </a:prstGeom>
          <a:solidFill>
            <a:srgbClr val="FFFFFF"/>
          </a:solidFill>
          <a:ln w="25402">
            <a:solidFill>
              <a:srgbClr val="F79646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000" b="1" i="0" u="none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rPr>
              <a:t>同一班級在</a:t>
            </a:r>
            <a:r>
              <a:rPr lang="en-US" sz="2000" b="1" i="0" u="none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rPr>
              <a:t>7</a:t>
            </a:r>
            <a:r>
              <a:rPr lang="zh-TW" sz="2000" b="1" i="0" u="none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rPr>
              <a:t>天內有</a:t>
            </a:r>
            <a:r>
              <a:rPr lang="en-US" sz="2000" b="1" i="0" u="none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rPr>
              <a:t>2</a:t>
            </a:r>
            <a:r>
              <a:rPr lang="zh-TW" sz="2000" b="1" i="0" u="none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rPr>
              <a:t>名（含</a:t>
            </a:r>
            <a:r>
              <a:rPr lang="en-US" sz="2000" b="1" i="0" u="none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rPr>
              <a:t>2</a:t>
            </a:r>
            <a:r>
              <a:rPr lang="zh-TW" sz="2000" b="1" i="0" u="none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rPr>
              <a:t>名）以上幼童經醫師診斷為腸病毒感染</a:t>
            </a:r>
            <a:r>
              <a:rPr lang="en-US" sz="2000" b="1" i="0" u="none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rPr>
              <a:t>(</a:t>
            </a:r>
            <a:r>
              <a:rPr lang="zh-TW" sz="2000" b="1" i="0" u="none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rPr>
              <a:t>手足口病或疱疹性咽峽炎</a:t>
            </a:r>
            <a:r>
              <a:rPr lang="en-US" sz="2000" b="1" i="0" u="none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rPr>
              <a:t>)</a:t>
            </a:r>
            <a:r>
              <a:rPr lang="zh-TW" sz="2000" b="1" i="0" u="none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rPr>
              <a:t>時，該班級停課</a:t>
            </a:r>
            <a:r>
              <a:rPr lang="en-US" sz="2000" b="1" i="0" u="none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rPr>
              <a:t>7</a:t>
            </a:r>
            <a:r>
              <a:rPr lang="zh-TW" sz="2000" b="1" i="0" u="none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rPr>
              <a:t>天</a:t>
            </a:r>
          </a:p>
        </p:txBody>
      </p:sp>
      <p:sp>
        <p:nvSpPr>
          <p:cNvPr id="8" name="矩形 4"/>
          <p:cNvSpPr/>
          <p:nvPr/>
        </p:nvSpPr>
        <p:spPr>
          <a:xfrm>
            <a:off x="282220" y="2259464"/>
            <a:ext cx="440265" cy="1963600"/>
          </a:xfrm>
          <a:prstGeom prst="rect">
            <a:avLst/>
          </a:prstGeom>
          <a:solidFill>
            <a:srgbClr val="9BBB59"/>
          </a:solidFill>
          <a:ln w="38103">
            <a:solidFill>
              <a:srgbClr val="FFFFFF"/>
            </a:solidFill>
            <a:prstDash val="solid"/>
            <a:miter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000" b="1" i="0" u="none" strike="noStrike" kern="1200" cap="none" spc="0" baseline="0">
                <a:solidFill>
                  <a:srgbClr val="FFFFFF"/>
                </a:solidFill>
                <a:uFillTx/>
                <a:latin typeface="微軟正黑體" pitchFamily="34"/>
                <a:ea typeface="微軟正黑體" pitchFamily="34"/>
              </a:rPr>
              <a:t>前提</a:t>
            </a:r>
            <a:endParaRPr lang="en-US" sz="2000" b="1" i="0" u="none" strike="noStrike" kern="1200" cap="none" spc="0" baseline="0">
              <a:solidFill>
                <a:srgbClr val="FFFFFF"/>
              </a:solidFill>
              <a:uFillTx/>
              <a:latin typeface="微軟正黑體" pitchFamily="34"/>
              <a:ea typeface="微軟正黑體" pitchFamily="34"/>
            </a:endParaRPr>
          </a:p>
        </p:txBody>
      </p:sp>
      <p:sp>
        <p:nvSpPr>
          <p:cNvPr id="9" name="矩形 12"/>
          <p:cNvSpPr/>
          <p:nvPr/>
        </p:nvSpPr>
        <p:spPr>
          <a:xfrm>
            <a:off x="282220" y="4312822"/>
            <a:ext cx="440265" cy="1704148"/>
          </a:xfrm>
          <a:prstGeom prst="rect">
            <a:avLst/>
          </a:prstGeom>
          <a:solidFill>
            <a:srgbClr val="9BBB59"/>
          </a:solidFill>
          <a:ln w="38103">
            <a:solidFill>
              <a:srgbClr val="FFFFFF"/>
            </a:solidFill>
            <a:prstDash val="solid"/>
            <a:miter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000" b="1" i="0" u="none" strike="noStrike" kern="1200" cap="none" spc="0" baseline="0">
                <a:solidFill>
                  <a:srgbClr val="FFFFFF"/>
                </a:solidFill>
                <a:uFillTx/>
                <a:latin typeface="微軟正黑體" pitchFamily="34"/>
                <a:ea typeface="微軟正黑體" pitchFamily="34"/>
              </a:rPr>
              <a:t>條件與天數</a:t>
            </a:r>
            <a:endParaRPr lang="en-US" sz="2000" b="1" i="0" u="none" strike="noStrike" kern="1200" cap="none" spc="0" baseline="0">
              <a:solidFill>
                <a:srgbClr val="FFFFFF"/>
              </a:solidFill>
              <a:uFillTx/>
              <a:latin typeface="微軟正黑體" pitchFamily="34"/>
              <a:ea typeface="微軟正黑體" pitchFamily="34"/>
            </a:endParaRPr>
          </a:p>
        </p:txBody>
      </p:sp>
      <p:sp>
        <p:nvSpPr>
          <p:cNvPr id="10" name="文字方塊 13"/>
          <p:cNvSpPr txBox="1"/>
          <p:nvPr/>
        </p:nvSpPr>
        <p:spPr>
          <a:xfrm>
            <a:off x="1603153" y="5707483"/>
            <a:ext cx="2833240" cy="461662"/>
          </a:xfrm>
          <a:prstGeom prst="rect">
            <a:avLst/>
          </a:prstGeom>
          <a:solidFill>
            <a:srgbClr val="4C5A6A"/>
          </a:solidFill>
          <a:ln>
            <a:noFill/>
          </a:ln>
        </p:spPr>
        <p:txBody>
          <a:bodyPr vert="horz" wrap="square" lIns="91440" tIns="45720" rIns="91440" bIns="45720" anchor="ctr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0" cap="none" spc="0" baseline="0">
                <a:solidFill>
                  <a:srgbClr val="FFC000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</a:rPr>
              <a:t>727</a:t>
            </a:r>
            <a:r>
              <a:rPr lang="zh-TW" sz="2400" b="1" i="0" u="none" strike="noStrike" kern="0" cap="none" spc="0" baseline="0">
                <a:solidFill>
                  <a:srgbClr val="FFC000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</a:rPr>
              <a:t>原則</a:t>
            </a:r>
          </a:p>
        </p:txBody>
      </p:sp>
      <p:sp>
        <p:nvSpPr>
          <p:cNvPr id="11" name="矩形 14"/>
          <p:cNvSpPr/>
          <p:nvPr/>
        </p:nvSpPr>
        <p:spPr>
          <a:xfrm>
            <a:off x="8331198" y="2259464"/>
            <a:ext cx="440265" cy="3557116"/>
          </a:xfrm>
          <a:prstGeom prst="rect">
            <a:avLst/>
          </a:prstGeom>
          <a:solidFill>
            <a:srgbClr val="9BBB59"/>
          </a:solidFill>
          <a:ln w="38103">
            <a:solidFill>
              <a:srgbClr val="FFFFFF"/>
            </a:solidFill>
            <a:prstDash val="solid"/>
            <a:miter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000" b="1" i="0" u="none" strike="noStrike" kern="1200" cap="none" spc="0" baseline="0">
                <a:solidFill>
                  <a:srgbClr val="FFFFFF"/>
                </a:solidFill>
                <a:uFillTx/>
                <a:latin typeface="微軟正黑體" pitchFamily="34"/>
                <a:ea typeface="微軟正黑體" pitchFamily="34"/>
              </a:rPr>
              <a:t>停課條件</a:t>
            </a:r>
            <a:endParaRPr lang="en-US" sz="2000" b="1" i="0" u="none" strike="noStrike" kern="1200" cap="none" spc="0" baseline="0">
              <a:solidFill>
                <a:srgbClr val="FFFFFF"/>
              </a:solidFill>
              <a:uFillTx/>
              <a:latin typeface="微軟正黑體" pitchFamily="34"/>
              <a:ea typeface="微軟正黑體" pitchFamily="34"/>
            </a:endParaRPr>
          </a:p>
        </p:txBody>
      </p:sp>
      <p:sp>
        <p:nvSpPr>
          <p:cNvPr id="12" name="矩形 2"/>
          <p:cNvSpPr/>
          <p:nvPr/>
        </p:nvSpPr>
        <p:spPr>
          <a:xfrm>
            <a:off x="7668615" y="6169145"/>
            <a:ext cx="1159294" cy="27699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>
                <a:solidFill>
                  <a:srgbClr val="7F7F7F"/>
                </a:solidFill>
                <a:uFillTx/>
                <a:latin typeface="微軟正黑體" pitchFamily="34"/>
                <a:ea typeface="微軟正黑體" pitchFamily="34"/>
              </a:rPr>
              <a:t>108</a:t>
            </a:r>
            <a:r>
              <a:rPr lang="zh-TW" sz="1200" b="0" i="0" u="none" strike="noStrike" kern="1200" cap="none" spc="0" baseline="0">
                <a:solidFill>
                  <a:srgbClr val="7F7F7F"/>
                </a:solidFill>
                <a:uFillTx/>
                <a:latin typeface="微軟正黑體" pitchFamily="34"/>
                <a:ea typeface="微軟正黑體" pitchFamily="34"/>
              </a:rPr>
              <a:t>年</a:t>
            </a:r>
            <a:r>
              <a:rPr lang="en-US" sz="1200" b="0" i="0" u="none" strike="noStrike" kern="1200" cap="none" spc="0" baseline="0">
                <a:solidFill>
                  <a:srgbClr val="7F7F7F"/>
                </a:solidFill>
                <a:uFillTx/>
                <a:latin typeface="微軟正黑體" pitchFamily="34"/>
                <a:ea typeface="微軟正黑體" pitchFamily="34"/>
              </a:rPr>
              <a:t>5</a:t>
            </a:r>
            <a:r>
              <a:rPr lang="zh-TW" sz="1200" b="0" i="0" u="none" strike="noStrike" kern="1200" cap="none" spc="0" baseline="0">
                <a:solidFill>
                  <a:srgbClr val="7F7F7F"/>
                </a:solidFill>
                <a:uFillTx/>
                <a:latin typeface="微軟正黑體" pitchFamily="34"/>
                <a:ea typeface="微軟正黑體" pitchFamily="34"/>
              </a:rPr>
              <a:t>月修訂</a:t>
            </a:r>
            <a:endParaRPr lang="en-US" sz="1200" b="0" i="0" u="none" strike="noStrike" kern="1200" cap="none" spc="0" baseline="0">
              <a:solidFill>
                <a:srgbClr val="7F7F7F"/>
              </a:solidFill>
              <a:uFillTx/>
              <a:latin typeface="微軟正黑體" pitchFamily="34"/>
              <a:ea typeface="微軟正黑體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/>
              <a:t>地方政府決定停課機制</a:t>
            </a:r>
          </a:p>
        </p:txBody>
      </p:sp>
      <p:sp>
        <p:nvSpPr>
          <p:cNvPr id="3" name="Rectangle 3"/>
          <p:cNvSpPr txBox="1">
            <a:spLocks noGrp="1"/>
          </p:cNvSpPr>
          <p:nvPr>
            <p:ph type="body" idx="4294967295"/>
          </p:nvPr>
        </p:nvSpPr>
        <p:spPr>
          <a:xfrm>
            <a:off x="457200" y="1429874"/>
            <a:ext cx="8229600" cy="4525959"/>
          </a:xfrm>
        </p:spPr>
        <p:txBody>
          <a:bodyPr/>
          <a:lstStyle/>
          <a:p>
            <a:pPr lvl="0"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b="1">
                <a:ea typeface="微軟正黑體" pitchFamily="34"/>
              </a:rPr>
              <a:t>停課決定考量點</a:t>
            </a:r>
          </a:p>
          <a:p>
            <a:pPr lvl="1"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b="1">
                <a:solidFill>
                  <a:srgbClr val="E46C0A"/>
                </a:solidFill>
                <a:ea typeface="微軟正黑體" pitchFamily="34"/>
              </a:rPr>
              <a:t>質</a:t>
            </a:r>
            <a:r>
              <a:rPr lang="en-US" b="1">
                <a:solidFill>
                  <a:srgbClr val="E46C0A"/>
                </a:solidFill>
                <a:ea typeface="微軟正黑體" pitchFamily="34"/>
              </a:rPr>
              <a:t> + </a:t>
            </a:r>
            <a:r>
              <a:rPr lang="zh-TW" b="1">
                <a:solidFill>
                  <a:srgbClr val="E46C0A"/>
                </a:solidFill>
                <a:ea typeface="微軟正黑體" pitchFamily="34"/>
              </a:rPr>
              <a:t>量</a:t>
            </a:r>
            <a:r>
              <a:rPr lang="en-US" b="1">
                <a:solidFill>
                  <a:srgbClr val="E46C0A"/>
                </a:solidFill>
                <a:ea typeface="微軟正黑體" pitchFamily="34"/>
              </a:rPr>
              <a:t>+ </a:t>
            </a:r>
            <a:r>
              <a:rPr lang="zh-TW" b="1">
                <a:solidFill>
                  <a:srgbClr val="E46C0A"/>
                </a:solidFill>
                <a:ea typeface="微軟正黑體" pitchFamily="34"/>
              </a:rPr>
              <a:t>相關社會成本</a:t>
            </a:r>
          </a:p>
          <a:p>
            <a:pPr lvl="0"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b="1">
                <a:ea typeface="微軟正黑體" pitchFamily="34"/>
              </a:rPr>
              <a:t>停課決策機制</a:t>
            </a:r>
          </a:p>
          <a:p>
            <a:pPr lvl="1"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b="1">
                <a:solidFill>
                  <a:srgbClr val="E46C0A"/>
                </a:solidFill>
                <a:ea typeface="微軟正黑體" pitchFamily="34"/>
              </a:rPr>
              <a:t>衛生單位</a:t>
            </a:r>
            <a:r>
              <a:rPr lang="en-US" b="1">
                <a:solidFill>
                  <a:srgbClr val="E46C0A"/>
                </a:solidFill>
                <a:ea typeface="微軟正黑體" pitchFamily="34"/>
              </a:rPr>
              <a:t> + </a:t>
            </a:r>
            <a:r>
              <a:rPr lang="zh-TW" b="1">
                <a:solidFill>
                  <a:srgbClr val="E46C0A"/>
                </a:solidFill>
                <a:ea typeface="微軟正黑體" pitchFamily="34"/>
              </a:rPr>
              <a:t>相關機關</a:t>
            </a:r>
            <a:r>
              <a:rPr lang="zh-TW" b="1">
                <a:ea typeface="微軟正黑體" pitchFamily="34"/>
              </a:rPr>
              <a:t>（社會局</a:t>
            </a:r>
            <a:r>
              <a:rPr lang="en-US" b="1">
                <a:ea typeface="微軟正黑體" pitchFamily="34"/>
              </a:rPr>
              <a:t>/</a:t>
            </a:r>
            <a:r>
              <a:rPr lang="zh-TW" b="1">
                <a:ea typeface="微軟正黑體" pitchFamily="34"/>
              </a:rPr>
              <a:t>處、教育局</a:t>
            </a:r>
            <a:r>
              <a:rPr lang="en-US" b="1">
                <a:ea typeface="微軟正黑體" pitchFamily="34"/>
              </a:rPr>
              <a:t>/</a:t>
            </a:r>
            <a:r>
              <a:rPr lang="zh-TW" b="1">
                <a:ea typeface="微軟正黑體" pitchFamily="34"/>
              </a:rPr>
              <a:t>處）</a:t>
            </a:r>
          </a:p>
          <a:p>
            <a:pPr lvl="0"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b="1">
                <a:ea typeface="微軟正黑體" pitchFamily="34"/>
              </a:rPr>
              <a:t>停課時間</a:t>
            </a:r>
          </a:p>
          <a:p>
            <a:pPr lvl="1"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b="1">
                <a:ea typeface="微軟正黑體" pitchFamily="34"/>
              </a:rPr>
              <a:t>原則上建議停課</a:t>
            </a:r>
            <a:r>
              <a:rPr lang="en-US" b="1">
                <a:solidFill>
                  <a:srgbClr val="E46C0A"/>
                </a:solidFill>
                <a:ea typeface="微軟正黑體" pitchFamily="34"/>
              </a:rPr>
              <a:t>7</a:t>
            </a:r>
            <a:r>
              <a:rPr lang="zh-TW" b="1">
                <a:solidFill>
                  <a:srgbClr val="E46C0A"/>
                </a:solidFill>
                <a:ea typeface="微軟正黑體" pitchFamily="34"/>
              </a:rPr>
              <a:t>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4"/>
          <p:cNvSpPr/>
          <p:nvPr/>
        </p:nvSpPr>
        <p:spPr>
          <a:xfrm>
            <a:off x="1861855" y="2664296"/>
            <a:ext cx="5315635" cy="105762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4F81BD"/>
          </a:solidFill>
          <a:ln w="38103">
            <a:solidFill>
              <a:srgbClr val="FFFFFF"/>
            </a:solidFill>
            <a:prstDash val="solid"/>
            <a:miter/>
          </a:ln>
          <a:effectLst>
            <a:outerShdw dist="38096" dir="27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4000" b="1" i="0" u="none" strike="noStrike" kern="1200" cap="none" spc="0" baseline="0">
                <a:solidFill>
                  <a:srgbClr val="FFFFFF"/>
                </a:solidFill>
                <a:uFillTx/>
                <a:latin typeface="微軟正黑體" pitchFamily="34"/>
                <a:ea typeface="微軟正黑體" pitchFamily="34"/>
              </a:rPr>
              <a:t>疫情監視及防治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/>
              <a:t>多元監視系統</a:t>
            </a:r>
          </a:p>
        </p:txBody>
      </p:sp>
      <p:grpSp>
        <p:nvGrpSpPr>
          <p:cNvPr id="3" name="群組 15"/>
          <p:cNvGrpSpPr/>
          <p:nvPr/>
        </p:nvGrpSpPr>
        <p:grpSpPr>
          <a:xfrm>
            <a:off x="328607" y="757854"/>
            <a:ext cx="8486785" cy="5807540"/>
            <a:chOff x="328607" y="757854"/>
            <a:chExt cx="8486785" cy="5807540"/>
          </a:xfrm>
        </p:grpSpPr>
        <p:grpSp>
          <p:nvGrpSpPr>
            <p:cNvPr id="4" name="內容版面配置區 4"/>
            <p:cNvGrpSpPr/>
            <p:nvPr/>
          </p:nvGrpSpPr>
          <p:grpSpPr>
            <a:xfrm>
              <a:off x="723089" y="757854"/>
              <a:ext cx="7774437" cy="5807540"/>
              <a:chOff x="723089" y="757854"/>
              <a:chExt cx="7774437" cy="5807540"/>
            </a:xfrm>
          </p:grpSpPr>
          <p:sp>
            <p:nvSpPr>
              <p:cNvPr id="5" name="手繪多邊形 4"/>
              <p:cNvSpPr/>
              <p:nvPr/>
            </p:nvSpPr>
            <p:spPr>
              <a:xfrm>
                <a:off x="2245885" y="1397029"/>
                <a:ext cx="2268534" cy="2268534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268538"/>
                  <a:gd name="f7" fmla="val 1015659"/>
                  <a:gd name="f8" fmla="+- 0 0 -90"/>
                  <a:gd name="f9" fmla="*/ f3 1 2268538"/>
                  <a:gd name="f10" fmla="*/ f4 1 2268538"/>
                  <a:gd name="f11" fmla="+- f6 0 f5"/>
                  <a:gd name="f12" fmla="*/ f8 f0 1"/>
                  <a:gd name="f13" fmla="*/ f11 1 2268538"/>
                  <a:gd name="f14" fmla="*/ 0 f11 1"/>
                  <a:gd name="f15" fmla="*/ 2268538 f11 1"/>
                  <a:gd name="f16" fmla="*/ f12 1 f2"/>
                  <a:gd name="f17" fmla="*/ f14 1 2268538"/>
                  <a:gd name="f18" fmla="*/ f15 1 2268538"/>
                  <a:gd name="f19" fmla="*/ f5 1 f13"/>
                  <a:gd name="f20" fmla="*/ f6 1 f13"/>
                  <a:gd name="f21" fmla="+- f16 0 f1"/>
                  <a:gd name="f22" fmla="*/ f17 1 f13"/>
                  <a:gd name="f23" fmla="*/ f18 1 f13"/>
                  <a:gd name="f24" fmla="*/ f19 f9 1"/>
                  <a:gd name="f25" fmla="*/ f20 f9 1"/>
                  <a:gd name="f26" fmla="*/ f20 f10 1"/>
                  <a:gd name="f27" fmla="*/ f19 f10 1"/>
                  <a:gd name="f28" fmla="*/ f22 f9 1"/>
                  <a:gd name="f29" fmla="*/ f23 f10 1"/>
                  <a:gd name="f30" fmla="*/ f23 f9 1"/>
                  <a:gd name="f31" fmla="*/ f22 f1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1">
                    <a:pos x="f28" y="f29"/>
                  </a:cxn>
                  <a:cxn ang="f21">
                    <a:pos x="f30" y="f31"/>
                  </a:cxn>
                  <a:cxn ang="f21">
                    <a:pos x="f30" y="f29"/>
                  </a:cxn>
                  <a:cxn ang="f21">
                    <a:pos x="f28" y="f29"/>
                  </a:cxn>
                </a:cxnLst>
                <a:rect l="f24" t="f27" r="f25" b="f26"/>
                <a:pathLst>
                  <a:path w="2268538" h="2268538">
                    <a:moveTo>
                      <a:pt x="f5" y="f6"/>
                    </a:moveTo>
                    <a:cubicBezTo>
                      <a:pt x="f5" y="f7"/>
                      <a:pt x="f7" y="f5"/>
                      <a:pt x="f6" y="f5"/>
                    </a:cubicBezTo>
                    <a:lnTo>
                      <a:pt x="f6" y="f6"/>
                    </a:lnTo>
                    <a:lnTo>
                      <a:pt x="f5" y="f6"/>
                    </a:lnTo>
                    <a:close/>
                  </a:path>
                </a:pathLst>
              </a:custGeom>
              <a:solidFill>
                <a:srgbClr val="C0504D"/>
              </a:solidFill>
              <a:ln w="25402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square" lIns="835130" tIns="835130" rIns="170691" bIns="170691" anchor="ctr" anchorCtr="1" compatLnSpc="1"/>
              <a:lstStyle/>
              <a:p>
                <a:pPr marL="0" marR="0" lvl="0" indent="0" algn="ctr" defTabSz="1066803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0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zh-TW" sz="2400" b="1" i="0" u="none" strike="noStrike" kern="1200" cap="none" spc="0" baseline="0">
                    <a:solidFill>
                      <a:srgbClr val="FFFFFF"/>
                    </a:solidFill>
                    <a:uFillTx/>
                    <a:latin typeface="微軟正黑體" pitchFamily="34"/>
                    <a:ea typeface="微軟正黑體" pitchFamily="34"/>
                  </a:rPr>
                  <a:t>法定傳染病監視通報系統</a:t>
                </a:r>
                <a:endParaRPr lang="en-US" sz="2400" b="1" i="0" u="none" strike="noStrike" kern="1200" cap="none" spc="0" baseline="0">
                  <a:solidFill>
                    <a:srgbClr val="FFFFFF"/>
                  </a:solidFill>
                  <a:uFillTx/>
                  <a:latin typeface="微軟正黑體" pitchFamily="34"/>
                  <a:ea typeface="微軟正黑體" pitchFamily="34"/>
                </a:endParaRPr>
              </a:p>
            </p:txBody>
          </p:sp>
          <p:sp>
            <p:nvSpPr>
              <p:cNvPr id="6" name="手繪多邊形 5"/>
              <p:cNvSpPr/>
              <p:nvPr/>
            </p:nvSpPr>
            <p:spPr>
              <a:xfrm>
                <a:off x="4619201" y="1397029"/>
                <a:ext cx="2268534" cy="2268534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268538"/>
                  <a:gd name="f7" fmla="val 1252879"/>
                  <a:gd name="f8" fmla="val 1015659"/>
                  <a:gd name="f9" fmla="+- 0 0 -90"/>
                  <a:gd name="f10" fmla="*/ f3 1 2268538"/>
                  <a:gd name="f11" fmla="*/ f4 1 2268538"/>
                  <a:gd name="f12" fmla="+- f6 0 f5"/>
                  <a:gd name="f13" fmla="*/ f9 f0 1"/>
                  <a:gd name="f14" fmla="*/ f12 1 2268538"/>
                  <a:gd name="f15" fmla="*/ 0 f12 1"/>
                  <a:gd name="f16" fmla="*/ 2268538 f12 1"/>
                  <a:gd name="f17" fmla="*/ f13 1 f2"/>
                  <a:gd name="f18" fmla="*/ f15 1 2268538"/>
                  <a:gd name="f19" fmla="*/ f16 1 2268538"/>
                  <a:gd name="f20" fmla="*/ f5 1 f14"/>
                  <a:gd name="f21" fmla="*/ f6 1 f14"/>
                  <a:gd name="f22" fmla="+- f17 0 f1"/>
                  <a:gd name="f23" fmla="*/ f18 1 f14"/>
                  <a:gd name="f24" fmla="*/ f19 1 f14"/>
                  <a:gd name="f25" fmla="*/ f20 f10 1"/>
                  <a:gd name="f26" fmla="*/ f21 f10 1"/>
                  <a:gd name="f27" fmla="*/ f21 f11 1"/>
                  <a:gd name="f28" fmla="*/ f20 f11 1"/>
                  <a:gd name="f29" fmla="*/ f23 f10 1"/>
                  <a:gd name="f30" fmla="*/ f24 f11 1"/>
                  <a:gd name="f31" fmla="*/ f24 f10 1"/>
                  <a:gd name="f32" fmla="*/ f23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2">
                    <a:pos x="f29" y="f30"/>
                  </a:cxn>
                  <a:cxn ang="f22">
                    <a:pos x="f31" y="f32"/>
                  </a:cxn>
                  <a:cxn ang="f22">
                    <a:pos x="f31" y="f30"/>
                  </a:cxn>
                  <a:cxn ang="f22">
                    <a:pos x="f29" y="f30"/>
                  </a:cxn>
                </a:cxnLst>
                <a:rect l="f25" t="f28" r="f26" b="f27"/>
                <a:pathLst>
                  <a:path w="2268538" h="2268538">
                    <a:moveTo>
                      <a:pt x="f5" y="f5"/>
                    </a:moveTo>
                    <a:cubicBezTo>
                      <a:pt x="f7" y="f5"/>
                      <a:pt x="f6" y="f8"/>
                      <a:pt x="f6" y="f6"/>
                    </a:cubicBezTo>
                    <a:lnTo>
                      <a:pt x="f5" y="f6"/>
                    </a:lnTo>
                    <a:lnTo>
                      <a:pt x="f5" y="f5"/>
                    </a:lnTo>
                    <a:close/>
                  </a:path>
                </a:pathLst>
              </a:custGeom>
              <a:solidFill>
                <a:srgbClr val="BE8351"/>
              </a:solidFill>
              <a:ln w="25402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square" lIns="170691" tIns="835130" rIns="835130" bIns="170691" anchor="ctr" anchorCtr="1" compatLnSpc="1"/>
              <a:lstStyle/>
              <a:p>
                <a:pPr marL="0" marR="0" lvl="0" indent="0" algn="ctr" defTabSz="1066803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0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zh-TW" sz="2400" b="1" i="0" u="none" strike="noStrike" kern="1200" cap="none" spc="0" baseline="0">
                    <a:solidFill>
                      <a:srgbClr val="FFFFFF"/>
                    </a:solidFill>
                    <a:uFillTx/>
                    <a:latin typeface="微軟正黑體" pitchFamily="34"/>
                    <a:ea typeface="微軟正黑體" pitchFamily="34"/>
                  </a:rPr>
                  <a:t>健保</a:t>
                </a:r>
                <a:r>
                  <a:rPr lang="en-US" sz="2400" b="1" i="0" u="none" strike="noStrike" kern="1200" cap="none" spc="0" baseline="0">
                    <a:solidFill>
                      <a:srgbClr val="FFFFFF"/>
                    </a:solidFill>
                    <a:uFillTx/>
                    <a:latin typeface="微軟正黑體" pitchFamily="34"/>
                    <a:ea typeface="微軟正黑體" pitchFamily="34"/>
                  </a:rPr>
                  <a:t/>
                </a:r>
                <a:br>
                  <a:rPr lang="en-US" sz="2400" b="1" i="0" u="none" strike="noStrike" kern="1200" cap="none" spc="0" baseline="0">
                    <a:solidFill>
                      <a:srgbClr val="FFFFFF"/>
                    </a:solidFill>
                    <a:uFillTx/>
                    <a:latin typeface="微軟正黑體" pitchFamily="34"/>
                    <a:ea typeface="微軟正黑體" pitchFamily="34"/>
                  </a:rPr>
                </a:br>
                <a:r>
                  <a:rPr lang="zh-TW" sz="2400" b="1" i="0" u="none" strike="noStrike" kern="1200" cap="none" spc="0" baseline="0">
                    <a:solidFill>
                      <a:srgbClr val="FFFFFF"/>
                    </a:solidFill>
                    <a:uFillTx/>
                    <a:latin typeface="微軟正黑體" pitchFamily="34"/>
                    <a:ea typeface="微軟正黑體" pitchFamily="34"/>
                  </a:rPr>
                  <a:t>資料庫</a:t>
                </a:r>
                <a:r>
                  <a:rPr lang="en-US" sz="2400" b="1" i="0" u="none" strike="noStrike" kern="1200" cap="none" spc="0" baseline="0">
                    <a:solidFill>
                      <a:srgbClr val="FFFFFF"/>
                    </a:solidFill>
                    <a:uFillTx/>
                    <a:latin typeface="微軟正黑體" pitchFamily="34"/>
                    <a:ea typeface="微軟正黑體" pitchFamily="34"/>
                  </a:rPr>
                  <a:t>/RODS</a:t>
                </a:r>
              </a:p>
            </p:txBody>
          </p:sp>
          <p:sp>
            <p:nvSpPr>
              <p:cNvPr id="7" name="手繪多邊形 6"/>
              <p:cNvSpPr/>
              <p:nvPr/>
            </p:nvSpPr>
            <p:spPr>
              <a:xfrm>
                <a:off x="4607094" y="3756757"/>
                <a:ext cx="2268534" cy="2303519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268538"/>
                  <a:gd name="f7" fmla="val 2303518"/>
                  <a:gd name="f8" fmla="val 1272198"/>
                  <a:gd name="f9" fmla="val 1252879"/>
                  <a:gd name="f10" fmla="+- 0 0 -90"/>
                  <a:gd name="f11" fmla="*/ f3 1 2268538"/>
                  <a:gd name="f12" fmla="*/ f4 1 2303518"/>
                  <a:gd name="f13" fmla="+- f7 0 f5"/>
                  <a:gd name="f14" fmla="+- f6 0 f5"/>
                  <a:gd name="f15" fmla="*/ f10 f0 1"/>
                  <a:gd name="f16" fmla="*/ f14 1 2268538"/>
                  <a:gd name="f17" fmla="*/ f13 1 2303518"/>
                  <a:gd name="f18" fmla="*/ 0 f14 1"/>
                  <a:gd name="f19" fmla="*/ 2303518 f13 1"/>
                  <a:gd name="f20" fmla="*/ 2268538 f14 1"/>
                  <a:gd name="f21" fmla="*/ 0 f13 1"/>
                  <a:gd name="f22" fmla="*/ f15 1 f2"/>
                  <a:gd name="f23" fmla="*/ f18 1 2268538"/>
                  <a:gd name="f24" fmla="*/ f19 1 2303518"/>
                  <a:gd name="f25" fmla="*/ f20 1 2268538"/>
                  <a:gd name="f26" fmla="*/ f21 1 2303518"/>
                  <a:gd name="f27" fmla="*/ f5 1 f16"/>
                  <a:gd name="f28" fmla="*/ f6 1 f16"/>
                  <a:gd name="f29" fmla="*/ f5 1 f17"/>
                  <a:gd name="f30" fmla="*/ f7 1 f17"/>
                  <a:gd name="f31" fmla="+- f22 0 f1"/>
                  <a:gd name="f32" fmla="*/ f23 1 f16"/>
                  <a:gd name="f33" fmla="*/ f24 1 f17"/>
                  <a:gd name="f34" fmla="*/ f25 1 f16"/>
                  <a:gd name="f35" fmla="*/ f26 1 f17"/>
                  <a:gd name="f36" fmla="*/ f27 f11 1"/>
                  <a:gd name="f37" fmla="*/ f28 f11 1"/>
                  <a:gd name="f38" fmla="*/ f30 f12 1"/>
                  <a:gd name="f39" fmla="*/ f29 f12 1"/>
                  <a:gd name="f40" fmla="*/ f32 f11 1"/>
                  <a:gd name="f41" fmla="*/ f33 f12 1"/>
                  <a:gd name="f42" fmla="*/ f34 f11 1"/>
                  <a:gd name="f43" fmla="*/ f3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1">
                    <a:pos x="f40" y="f41"/>
                  </a:cxn>
                  <a:cxn ang="f31">
                    <a:pos x="f42" y="f43"/>
                  </a:cxn>
                  <a:cxn ang="f31">
                    <a:pos x="f42" y="f41"/>
                  </a:cxn>
                  <a:cxn ang="f31">
                    <a:pos x="f40" y="f41"/>
                  </a:cxn>
                </a:cxnLst>
                <a:rect l="f36" t="f39" r="f37" b="f38"/>
                <a:pathLst>
                  <a:path w="2268538" h="2303518">
                    <a:moveTo>
                      <a:pt x="f6" y="f5"/>
                    </a:moveTo>
                    <a:cubicBezTo>
                      <a:pt x="f6" y="f8"/>
                      <a:pt x="f9" y="f7"/>
                      <a:pt x="f5" y="f7"/>
                    </a:cubicBezTo>
                    <a:lnTo>
                      <a:pt x="f5" y="f5"/>
                    </a:lnTo>
                    <a:lnTo>
                      <a:pt x="f6" y="f5"/>
                    </a:lnTo>
                    <a:close/>
                  </a:path>
                </a:pathLst>
              </a:custGeom>
              <a:solidFill>
                <a:srgbClr val="BDB255"/>
              </a:solidFill>
              <a:ln w="25402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square" lIns="170691" tIns="170691" rIns="835130" bIns="845371" anchor="ctr" anchorCtr="1" compatLnSpc="1"/>
              <a:lstStyle/>
              <a:p>
                <a:pPr marL="0" marR="0" lvl="0" indent="0" algn="ctr" defTabSz="1066803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2400" b="1" i="0" u="none" strike="noStrike" kern="1200" cap="none" spc="0" baseline="0">
                    <a:solidFill>
                      <a:srgbClr val="FFFFFF"/>
                    </a:solidFill>
                    <a:uFillTx/>
                    <a:latin typeface="微軟正黑體" pitchFamily="34"/>
                    <a:ea typeface="微軟正黑體" pitchFamily="34"/>
                  </a:rPr>
                  <a:t/>
                </a:r>
                <a:br>
                  <a:rPr lang="en-US" sz="2400" b="1" i="0" u="none" strike="noStrike" kern="1200" cap="none" spc="0" baseline="0">
                    <a:solidFill>
                      <a:srgbClr val="FFFFFF"/>
                    </a:solidFill>
                    <a:uFillTx/>
                    <a:latin typeface="微軟正黑體" pitchFamily="34"/>
                    <a:ea typeface="微軟正黑體" pitchFamily="34"/>
                  </a:rPr>
                </a:br>
                <a:r>
                  <a:rPr lang="zh-TW" sz="2400" b="1" i="0" u="none" strike="noStrike" kern="1200" cap="none" spc="0" baseline="0">
                    <a:solidFill>
                      <a:srgbClr val="FFFFFF"/>
                    </a:solidFill>
                    <a:uFillTx/>
                    <a:latin typeface="微軟正黑體" pitchFamily="34"/>
                    <a:ea typeface="微軟正黑體" pitchFamily="34"/>
                  </a:rPr>
                  <a:t>學校傳染病監視通報系統</a:t>
                </a:r>
                <a:r>
                  <a:rPr lang="en-US" sz="2400" b="1" i="0" u="none" strike="noStrike" kern="1200" cap="none" spc="0" baseline="0">
                    <a:solidFill>
                      <a:srgbClr val="FFFFFF"/>
                    </a:solidFill>
                    <a:uFillTx/>
                    <a:latin typeface="微軟正黑體" pitchFamily="34"/>
                    <a:ea typeface="微軟正黑體" pitchFamily="34"/>
                  </a:rPr>
                  <a:t>/</a:t>
                </a:r>
                <a:r>
                  <a:rPr lang="zh-TW" sz="2400" b="1" i="0" u="none" strike="noStrike" kern="1200" cap="none" spc="0" baseline="0">
                    <a:solidFill>
                      <a:srgbClr val="FFFFFF"/>
                    </a:solidFill>
                    <a:uFillTx/>
                    <a:latin typeface="微軟正黑體" pitchFamily="34"/>
                    <a:ea typeface="微軟正黑體" pitchFamily="34"/>
                  </a:rPr>
                  <a:t>停課系統</a:t>
                </a:r>
                <a:endParaRPr lang="en-US" sz="2400" b="1" i="0" u="none" strike="noStrike" kern="1200" cap="none" spc="0" baseline="0">
                  <a:solidFill>
                    <a:srgbClr val="FFFFFF"/>
                  </a:solidFill>
                  <a:uFillTx/>
                  <a:latin typeface="微軟正黑體" pitchFamily="34"/>
                  <a:ea typeface="微軟正黑體" pitchFamily="34"/>
                </a:endParaRPr>
              </a:p>
            </p:txBody>
          </p:sp>
          <p:sp>
            <p:nvSpPr>
              <p:cNvPr id="8" name="手繪多邊形 7"/>
              <p:cNvSpPr/>
              <p:nvPr/>
            </p:nvSpPr>
            <p:spPr>
              <a:xfrm>
                <a:off x="2245885" y="3770345"/>
                <a:ext cx="2268534" cy="2268534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268538"/>
                  <a:gd name="f7" fmla="val 1015659"/>
                  <a:gd name="f8" fmla="val 1252879"/>
                  <a:gd name="f9" fmla="+- 0 0 -90"/>
                  <a:gd name="f10" fmla="*/ f3 1 2268538"/>
                  <a:gd name="f11" fmla="*/ f4 1 2268538"/>
                  <a:gd name="f12" fmla="+- f6 0 f5"/>
                  <a:gd name="f13" fmla="*/ f9 f0 1"/>
                  <a:gd name="f14" fmla="*/ f12 1 2268538"/>
                  <a:gd name="f15" fmla="*/ 0 f12 1"/>
                  <a:gd name="f16" fmla="*/ 2268538 f12 1"/>
                  <a:gd name="f17" fmla="*/ f13 1 f2"/>
                  <a:gd name="f18" fmla="*/ f15 1 2268538"/>
                  <a:gd name="f19" fmla="*/ f16 1 2268538"/>
                  <a:gd name="f20" fmla="*/ f5 1 f14"/>
                  <a:gd name="f21" fmla="*/ f6 1 f14"/>
                  <a:gd name="f22" fmla="+- f17 0 f1"/>
                  <a:gd name="f23" fmla="*/ f18 1 f14"/>
                  <a:gd name="f24" fmla="*/ f19 1 f14"/>
                  <a:gd name="f25" fmla="*/ f20 f10 1"/>
                  <a:gd name="f26" fmla="*/ f21 f10 1"/>
                  <a:gd name="f27" fmla="*/ f21 f11 1"/>
                  <a:gd name="f28" fmla="*/ f20 f11 1"/>
                  <a:gd name="f29" fmla="*/ f23 f10 1"/>
                  <a:gd name="f30" fmla="*/ f24 f11 1"/>
                  <a:gd name="f31" fmla="*/ f24 f10 1"/>
                  <a:gd name="f32" fmla="*/ f23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2">
                    <a:pos x="f29" y="f30"/>
                  </a:cxn>
                  <a:cxn ang="f22">
                    <a:pos x="f31" y="f32"/>
                  </a:cxn>
                  <a:cxn ang="f22">
                    <a:pos x="f31" y="f30"/>
                  </a:cxn>
                  <a:cxn ang="f22">
                    <a:pos x="f29" y="f30"/>
                  </a:cxn>
                </a:cxnLst>
                <a:rect l="f25" t="f28" r="f26" b="f27"/>
                <a:pathLst>
                  <a:path w="2268538" h="2268538">
                    <a:moveTo>
                      <a:pt x="f6" y="f6"/>
                    </a:moveTo>
                    <a:cubicBezTo>
                      <a:pt x="f7" y="f6"/>
                      <a:pt x="f5" y="f8"/>
                      <a:pt x="f5" y="f5"/>
                    </a:cubicBezTo>
                    <a:lnTo>
                      <a:pt x="f6" y="f5"/>
                    </a:lnTo>
                    <a:lnTo>
                      <a:pt x="f6" y="f6"/>
                    </a:lnTo>
                    <a:close/>
                  </a:path>
                </a:pathLst>
              </a:custGeom>
              <a:solidFill>
                <a:srgbClr val="9BBB59"/>
              </a:solidFill>
              <a:ln w="25402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square" lIns="835130" tIns="170691" rIns="170691" bIns="835130" anchor="ctr" anchorCtr="1" compatLnSpc="1"/>
              <a:lstStyle/>
              <a:p>
                <a:pPr marL="0" marR="0" lvl="0" indent="0" algn="ctr" defTabSz="1066803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0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zh-TW" sz="2400" b="1" i="0" u="none" strike="noStrike" kern="1200" cap="none" spc="0" baseline="0">
                    <a:solidFill>
                      <a:srgbClr val="FFFFFF"/>
                    </a:solidFill>
                    <a:uFillTx/>
                    <a:latin typeface="微軟正黑體" pitchFamily="34"/>
                    <a:ea typeface="微軟正黑體" pitchFamily="34"/>
                  </a:rPr>
                  <a:t>實驗室</a:t>
                </a:r>
                <a:r>
                  <a:rPr lang="en-US" sz="2400" b="1" i="0" u="none" strike="noStrike" kern="1200" cap="none" spc="0" baseline="0">
                    <a:solidFill>
                      <a:srgbClr val="FFFFFF"/>
                    </a:solidFill>
                    <a:uFillTx/>
                    <a:latin typeface="微軟正黑體" pitchFamily="34"/>
                    <a:ea typeface="微軟正黑體" pitchFamily="34"/>
                  </a:rPr>
                  <a:t/>
                </a:r>
                <a:br>
                  <a:rPr lang="en-US" sz="2400" b="1" i="0" u="none" strike="noStrike" kern="1200" cap="none" spc="0" baseline="0">
                    <a:solidFill>
                      <a:srgbClr val="FFFFFF"/>
                    </a:solidFill>
                    <a:uFillTx/>
                    <a:latin typeface="微軟正黑體" pitchFamily="34"/>
                    <a:ea typeface="微軟正黑體" pitchFamily="34"/>
                  </a:rPr>
                </a:br>
                <a:r>
                  <a:rPr lang="zh-TW" sz="2400" b="1" i="0" u="none" strike="noStrike" kern="1200" cap="none" spc="0" baseline="0">
                    <a:solidFill>
                      <a:srgbClr val="FFFFFF"/>
                    </a:solidFill>
                    <a:uFillTx/>
                    <a:latin typeface="微軟正黑體" pitchFamily="34"/>
                    <a:ea typeface="微軟正黑體" pitchFamily="34"/>
                  </a:rPr>
                  <a:t>病毒監測系統</a:t>
                </a:r>
                <a:endParaRPr lang="en-US" sz="2400" b="1" i="0" u="none" strike="noStrike" kern="1200" cap="none" spc="0" baseline="0">
                  <a:solidFill>
                    <a:srgbClr val="FFFFFF"/>
                  </a:solidFill>
                  <a:uFillTx/>
                  <a:latin typeface="微軟正黑體" pitchFamily="34"/>
                  <a:ea typeface="微軟正黑體" pitchFamily="34"/>
                </a:endParaRPr>
              </a:p>
            </p:txBody>
          </p:sp>
          <p:sp>
            <p:nvSpPr>
              <p:cNvPr id="9" name="手繪多邊形 8"/>
              <p:cNvSpPr/>
              <p:nvPr/>
            </p:nvSpPr>
            <p:spPr>
              <a:xfrm>
                <a:off x="723089" y="757854"/>
                <a:ext cx="783247" cy="681081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783248"/>
                  <a:gd name="f7" fmla="val 681085"/>
                  <a:gd name="f8" fmla="+- 0 0 9442500"/>
                  <a:gd name="f9" fmla="val 42568"/>
                  <a:gd name="f10" fmla="val 340543"/>
                  <a:gd name="f11" fmla="val 349056"/>
                  <a:gd name="f12" fmla="val 297975"/>
                  <a:gd name="f13" fmla="val 9809621"/>
                  <a:gd name="f14" fmla="val 759929"/>
                  <a:gd name="f15" fmla="val 242826"/>
                  <a:gd name="f16" fmla="val 698112"/>
                  <a:gd name="f17" fmla="val 340542"/>
                  <a:gd name="f18" fmla="val 589658"/>
                  <a:gd name="f19" fmla="val 626085"/>
                  <a:gd name="f20" fmla="val 263921"/>
                  <a:gd name="f21" fmla="val 212839"/>
                  <a:gd name="f22" fmla="val 20242500"/>
                  <a:gd name="f23" fmla="+- 0 0 -180"/>
                  <a:gd name="f24" fmla="+- 0 0 -450"/>
                  <a:gd name="f25" fmla="+- 0 0 -540"/>
                  <a:gd name="f26" fmla="+- 0 0 -630"/>
                  <a:gd name="f27" fmla="*/ f3 1 783248"/>
                  <a:gd name="f28" fmla="*/ f4 1 681085"/>
                  <a:gd name="f29" fmla="+- f7 0 f5"/>
                  <a:gd name="f30" fmla="+- f6 0 f5"/>
                  <a:gd name="f31" fmla="*/ f23 f0 1"/>
                  <a:gd name="f32" fmla="*/ f24 f0 1"/>
                  <a:gd name="f33" fmla="*/ f25 f0 1"/>
                  <a:gd name="f34" fmla="*/ f26 f0 1"/>
                  <a:gd name="f35" fmla="*/ f30 1 783248"/>
                  <a:gd name="f36" fmla="*/ f29 1 681085"/>
                  <a:gd name="f37" fmla="*/ f31 1 f2"/>
                  <a:gd name="f38" fmla="*/ f32 1 f2"/>
                  <a:gd name="f39" fmla="*/ f33 1 f2"/>
                  <a:gd name="f40" fmla="*/ f34 1 f2"/>
                  <a:gd name="f41" fmla="*/ 85136 1 f35"/>
                  <a:gd name="f42" fmla="*/ 340543 1 f36"/>
                  <a:gd name="f43" fmla="*/ 759929 1 f35"/>
                  <a:gd name="f44" fmla="*/ 242826 1 f36"/>
                  <a:gd name="f45" fmla="*/ 698112 1 f35"/>
                  <a:gd name="f46" fmla="*/ 340542 1 f36"/>
                  <a:gd name="f47" fmla="*/ 589658 1 f35"/>
                  <a:gd name="f48" fmla="*/ 144804 1 f35"/>
                  <a:gd name="f49" fmla="*/ 638444 1 f35"/>
                  <a:gd name="f50" fmla="*/ 129843 1 f36"/>
                  <a:gd name="f51" fmla="*/ 551242 1 f36"/>
                  <a:gd name="f52" fmla="+- f37 0 f1"/>
                  <a:gd name="f53" fmla="+- f38 0 f1"/>
                  <a:gd name="f54" fmla="+- f39 0 f1"/>
                  <a:gd name="f55" fmla="+- f40 0 f1"/>
                  <a:gd name="f56" fmla="*/ f48 f27 1"/>
                  <a:gd name="f57" fmla="*/ f49 f27 1"/>
                  <a:gd name="f58" fmla="*/ f51 f28 1"/>
                  <a:gd name="f59" fmla="*/ f50 f28 1"/>
                  <a:gd name="f60" fmla="*/ f41 f27 1"/>
                  <a:gd name="f61" fmla="*/ f42 f28 1"/>
                  <a:gd name="f62" fmla="*/ f43 f27 1"/>
                  <a:gd name="f63" fmla="*/ f44 f28 1"/>
                  <a:gd name="f64" fmla="*/ f45 f27 1"/>
                  <a:gd name="f65" fmla="*/ f46 f28 1"/>
                  <a:gd name="f66" fmla="*/ f47 f2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52">
                    <a:pos x="f60" y="f61"/>
                  </a:cxn>
                  <a:cxn ang="f53">
                    <a:pos x="f62" y="f63"/>
                  </a:cxn>
                  <a:cxn ang="f54">
                    <a:pos x="f64" y="f65"/>
                  </a:cxn>
                  <a:cxn ang="f55">
                    <a:pos x="f66" y="f63"/>
                  </a:cxn>
                </a:cxnLst>
                <a:rect l="f56" t="f59" r="f57" b="f58"/>
                <a:pathLst>
                  <a:path w="783248" h="681085">
                    <a:moveTo>
                      <a:pt x="f9" y="f10"/>
                    </a:moveTo>
                    <a:arcTo wR="f11" hR="f12" stAng="f0" swAng="f13"/>
                    <a:lnTo>
                      <a:pt x="f14" y="f15"/>
                    </a:lnTo>
                    <a:lnTo>
                      <a:pt x="f16" y="f17"/>
                    </a:lnTo>
                    <a:lnTo>
                      <a:pt x="f18" y="f15"/>
                    </a:lnTo>
                    <a:lnTo>
                      <a:pt x="f19" y="f15"/>
                    </a:lnTo>
                    <a:arcTo wR="f20" hR="f21" stAng="f22" swAng="f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0" tIns="0" rIns="0" bIns="0" anchor="t" anchorCtr="0" compatLnSpc="1"/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  <a:ea typeface="新細明體" pitchFamily="18"/>
                </a:endParaRPr>
              </a:p>
            </p:txBody>
          </p:sp>
          <p:sp>
            <p:nvSpPr>
              <p:cNvPr id="10" name="手繪多邊形 9"/>
              <p:cNvSpPr/>
              <p:nvPr/>
            </p:nvSpPr>
            <p:spPr>
              <a:xfrm rot="9293020">
                <a:off x="8349293" y="5640671"/>
                <a:ext cx="148233" cy="924723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148229"/>
                  <a:gd name="f7" fmla="val 924723"/>
                  <a:gd name="f8" fmla="+- 0 0 9450288"/>
                  <a:gd name="f9" fmla="val 9264"/>
                  <a:gd name="f10" fmla="val 462362"/>
                  <a:gd name="f11" fmla="val 64850"/>
                  <a:gd name="f12" fmla="val 453097"/>
                  <a:gd name="f13" fmla="val 9811390"/>
                  <a:gd name="f14" fmla="val 148177"/>
                  <a:gd name="f15" fmla="val 443198"/>
                  <a:gd name="f16" fmla="val 129700"/>
                  <a:gd name="f17" fmla="val 111120"/>
                  <a:gd name="f18" fmla="val 120391"/>
                  <a:gd name="f19" fmla="val 46322"/>
                  <a:gd name="f20" fmla="val 434569"/>
                  <a:gd name="f21" fmla="val 20250288"/>
                  <a:gd name="f22" fmla="+- 0 0 -180"/>
                  <a:gd name="f23" fmla="+- 0 0 -450"/>
                  <a:gd name="f24" fmla="+- 0 0 -540"/>
                  <a:gd name="f25" fmla="+- 0 0 -630"/>
                  <a:gd name="f26" fmla="*/ f3 1 148229"/>
                  <a:gd name="f27" fmla="*/ f4 1 924723"/>
                  <a:gd name="f28" fmla="+- f7 0 f5"/>
                  <a:gd name="f29" fmla="+- f6 0 f5"/>
                  <a:gd name="f30" fmla="*/ f22 f0 1"/>
                  <a:gd name="f31" fmla="*/ f23 f0 1"/>
                  <a:gd name="f32" fmla="*/ f24 f0 1"/>
                  <a:gd name="f33" fmla="*/ f25 f0 1"/>
                  <a:gd name="f34" fmla="*/ f29 1 148229"/>
                  <a:gd name="f35" fmla="*/ f28 1 924723"/>
                  <a:gd name="f36" fmla="*/ f30 1 f2"/>
                  <a:gd name="f37" fmla="*/ f31 1 f2"/>
                  <a:gd name="f38" fmla="*/ f32 1 f2"/>
                  <a:gd name="f39" fmla="*/ f33 1 f2"/>
                  <a:gd name="f40" fmla="*/ 18529 1 f34"/>
                  <a:gd name="f41" fmla="*/ 462362 1 f35"/>
                  <a:gd name="f42" fmla="*/ 148177 1 f34"/>
                  <a:gd name="f43" fmla="*/ 443198 1 f35"/>
                  <a:gd name="f44" fmla="*/ 129700 1 f34"/>
                  <a:gd name="f45" fmla="*/ 111120 1 f34"/>
                  <a:gd name="f46" fmla="*/ 28258 1 f34"/>
                  <a:gd name="f47" fmla="*/ 119971 1 f34"/>
                  <a:gd name="f48" fmla="*/ 141973 1 f35"/>
                  <a:gd name="f49" fmla="*/ 782750 1 f35"/>
                  <a:gd name="f50" fmla="+- f36 0 f1"/>
                  <a:gd name="f51" fmla="+- f37 0 f1"/>
                  <a:gd name="f52" fmla="+- f38 0 f1"/>
                  <a:gd name="f53" fmla="+- f39 0 f1"/>
                  <a:gd name="f54" fmla="*/ f46 f26 1"/>
                  <a:gd name="f55" fmla="*/ f47 f26 1"/>
                  <a:gd name="f56" fmla="*/ f49 f27 1"/>
                  <a:gd name="f57" fmla="*/ f48 f27 1"/>
                  <a:gd name="f58" fmla="*/ f40 f26 1"/>
                  <a:gd name="f59" fmla="*/ f41 f27 1"/>
                  <a:gd name="f60" fmla="*/ f42 f26 1"/>
                  <a:gd name="f61" fmla="*/ f43 f27 1"/>
                  <a:gd name="f62" fmla="*/ f44 f26 1"/>
                  <a:gd name="f63" fmla="*/ f45 f2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50">
                    <a:pos x="f58" y="f59"/>
                  </a:cxn>
                  <a:cxn ang="f51">
                    <a:pos x="f60" y="f61"/>
                  </a:cxn>
                  <a:cxn ang="f52">
                    <a:pos x="f62" y="f59"/>
                  </a:cxn>
                  <a:cxn ang="f53">
                    <a:pos x="f63" y="f61"/>
                  </a:cxn>
                </a:cxnLst>
                <a:rect l="f54" t="f57" r="f55" b="f56"/>
                <a:pathLst>
                  <a:path w="148229" h="924723">
                    <a:moveTo>
                      <a:pt x="f9" y="f10"/>
                    </a:moveTo>
                    <a:arcTo wR="f11" hR="f12" stAng="f0" swAng="f13"/>
                    <a:lnTo>
                      <a:pt x="f14" y="f15"/>
                    </a:lnTo>
                    <a:lnTo>
                      <a:pt x="f16" y="f10"/>
                    </a:lnTo>
                    <a:lnTo>
                      <a:pt x="f17" y="f15"/>
                    </a:lnTo>
                    <a:lnTo>
                      <a:pt x="f18" y="f15"/>
                    </a:lnTo>
                    <a:arcTo wR="f19" hR="f20" stAng="f21" swAng="f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0" tIns="0" rIns="0" bIns="0" anchor="t" anchorCtr="0" compatLnSpc="1"/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  <a:ea typeface="新細明體" pitchFamily="18"/>
                </a:endParaRPr>
              </a:p>
            </p:txBody>
          </p:sp>
        </p:grpSp>
        <p:grpSp>
          <p:nvGrpSpPr>
            <p:cNvPr id="11" name="群組 16"/>
            <p:cNvGrpSpPr/>
            <p:nvPr/>
          </p:nvGrpSpPr>
          <p:grpSpPr>
            <a:xfrm>
              <a:off x="328607" y="1214954"/>
              <a:ext cx="8486785" cy="5024435"/>
              <a:chOff x="328607" y="1214954"/>
              <a:chExt cx="8486785" cy="5024435"/>
            </a:xfrm>
          </p:grpSpPr>
          <p:sp>
            <p:nvSpPr>
              <p:cNvPr id="12" name="圓角化對角線角落矩形 5"/>
              <p:cNvSpPr/>
              <p:nvPr/>
            </p:nvSpPr>
            <p:spPr>
              <a:xfrm>
                <a:off x="400050" y="3851791"/>
                <a:ext cx="4032247" cy="2387598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val 16667"/>
                  <a:gd name="f8" fmla="abs f3"/>
                  <a:gd name="f9" fmla="abs f4"/>
                  <a:gd name="f10" fmla="abs f5"/>
                  <a:gd name="f11" fmla="?: f8 f3 1"/>
                  <a:gd name="f12" fmla="?: f9 f4 1"/>
                  <a:gd name="f13" fmla="?: f10 f5 1"/>
                  <a:gd name="f14" fmla="*/ f11 1 21600"/>
                  <a:gd name="f15" fmla="*/ f12 1 21600"/>
                  <a:gd name="f16" fmla="*/ 21600 f11 1"/>
                  <a:gd name="f17" fmla="*/ 21600 f12 1"/>
                  <a:gd name="f18" fmla="min f15 f14"/>
                  <a:gd name="f19" fmla="*/ f16 1 f13"/>
                  <a:gd name="f20" fmla="*/ f17 1 f13"/>
                  <a:gd name="f21" fmla="val f19"/>
                  <a:gd name="f22" fmla="val f20"/>
                  <a:gd name="f23" fmla="*/ f6 f18 1"/>
                  <a:gd name="f24" fmla="+- f22 0 f6"/>
                  <a:gd name="f25" fmla="+- f21 0 f6"/>
                  <a:gd name="f26" fmla="*/ f21 f18 1"/>
                  <a:gd name="f27" fmla="*/ f22 f18 1"/>
                  <a:gd name="f28" fmla="min f25 f24"/>
                  <a:gd name="f29" fmla="*/ f28 f7 1"/>
                  <a:gd name="f30" fmla="*/ f28 f6 1"/>
                  <a:gd name="f31" fmla="*/ f29 1 100000"/>
                  <a:gd name="f32" fmla="*/ f30 1 100000"/>
                  <a:gd name="f33" fmla="+- f22 0 f31"/>
                  <a:gd name="f34" fmla="+- f21 0 f32"/>
                  <a:gd name="f35" fmla="*/ f31 29289 1"/>
                  <a:gd name="f36" fmla="*/ f32 29289 1"/>
                  <a:gd name="f37" fmla="*/ f31 f18 1"/>
                  <a:gd name="f38" fmla="*/ f32 f18 1"/>
                  <a:gd name="f39" fmla="*/ f35 1 100000"/>
                  <a:gd name="f40" fmla="*/ f36 1 100000"/>
                  <a:gd name="f41" fmla="*/ f34 f18 1"/>
                  <a:gd name="f42" fmla="*/ f33 f18 1"/>
                  <a:gd name="f43" fmla="+- f39 0 f40"/>
                  <a:gd name="f44" fmla="?: f43 f39 f40"/>
                  <a:gd name="f45" fmla="+- f21 0 f44"/>
                  <a:gd name="f46" fmla="+- f22 0 f44"/>
                  <a:gd name="f47" fmla="*/ f44 f18 1"/>
                  <a:gd name="f48" fmla="*/ f45 f18 1"/>
                  <a:gd name="f49" fmla="*/ f46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7" t="f47" r="f48" b="f49"/>
                <a:pathLst>
                  <a:path>
                    <a:moveTo>
                      <a:pt x="f37" y="f23"/>
                    </a:moveTo>
                    <a:lnTo>
                      <a:pt x="f41" y="f23"/>
                    </a:lnTo>
                    <a:arcTo wR="f38" hR="f38" stAng="f2" swAng="f1"/>
                    <a:lnTo>
                      <a:pt x="f26" y="f42"/>
                    </a:lnTo>
                    <a:arcTo wR="f37" hR="f37" stAng="f6" swAng="f1"/>
                    <a:lnTo>
                      <a:pt x="f38" y="f27"/>
                    </a:lnTo>
                    <a:arcTo wR="f38" hR="f38" stAng="f1" swAng="f1"/>
                    <a:lnTo>
                      <a:pt x="f23" y="f37"/>
                    </a:lnTo>
                    <a:arcTo wR="f37" hR="f37" stAng="f0" swAng="f1"/>
                    <a:close/>
                  </a:path>
                </a:pathLst>
              </a:custGeom>
              <a:noFill/>
              <a:ln w="25402">
                <a:solidFill>
                  <a:srgbClr val="4BACC6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/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0" cap="none" spc="0" baseline="0">
                  <a:solidFill>
                    <a:srgbClr val="F03E13"/>
                  </a:solidFill>
                  <a:uFillTx/>
                  <a:latin typeface="標楷體" pitchFamily="65"/>
                  <a:ea typeface="新細明體" pitchFamily="18"/>
                </a:endParaRPr>
              </a:p>
            </p:txBody>
          </p:sp>
          <p:sp>
            <p:nvSpPr>
              <p:cNvPr id="13" name="圓角化對角線角落矩形 6"/>
              <p:cNvSpPr/>
              <p:nvPr/>
            </p:nvSpPr>
            <p:spPr>
              <a:xfrm flipH="1">
                <a:off x="328607" y="1214954"/>
                <a:ext cx="4103690" cy="2386017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val 16667"/>
                  <a:gd name="f8" fmla="abs f3"/>
                  <a:gd name="f9" fmla="abs f4"/>
                  <a:gd name="f10" fmla="abs f5"/>
                  <a:gd name="f11" fmla="?: f8 f3 1"/>
                  <a:gd name="f12" fmla="?: f9 f4 1"/>
                  <a:gd name="f13" fmla="?: f10 f5 1"/>
                  <a:gd name="f14" fmla="*/ f11 1 21600"/>
                  <a:gd name="f15" fmla="*/ f12 1 21600"/>
                  <a:gd name="f16" fmla="*/ 21600 f11 1"/>
                  <a:gd name="f17" fmla="*/ 21600 f12 1"/>
                  <a:gd name="f18" fmla="min f15 f14"/>
                  <a:gd name="f19" fmla="*/ f16 1 f13"/>
                  <a:gd name="f20" fmla="*/ f17 1 f13"/>
                  <a:gd name="f21" fmla="val f19"/>
                  <a:gd name="f22" fmla="val f20"/>
                  <a:gd name="f23" fmla="*/ f6 f18 1"/>
                  <a:gd name="f24" fmla="+- f22 0 f6"/>
                  <a:gd name="f25" fmla="+- f21 0 f6"/>
                  <a:gd name="f26" fmla="*/ f21 f18 1"/>
                  <a:gd name="f27" fmla="*/ f22 f18 1"/>
                  <a:gd name="f28" fmla="min f25 f24"/>
                  <a:gd name="f29" fmla="*/ f28 f7 1"/>
                  <a:gd name="f30" fmla="*/ f28 f6 1"/>
                  <a:gd name="f31" fmla="*/ f29 1 100000"/>
                  <a:gd name="f32" fmla="*/ f30 1 100000"/>
                  <a:gd name="f33" fmla="+- f22 0 f31"/>
                  <a:gd name="f34" fmla="+- f21 0 f32"/>
                  <a:gd name="f35" fmla="*/ f31 29289 1"/>
                  <a:gd name="f36" fmla="*/ f32 29289 1"/>
                  <a:gd name="f37" fmla="*/ f31 f18 1"/>
                  <a:gd name="f38" fmla="*/ f32 f18 1"/>
                  <a:gd name="f39" fmla="*/ f35 1 100000"/>
                  <a:gd name="f40" fmla="*/ f36 1 100000"/>
                  <a:gd name="f41" fmla="*/ f34 f18 1"/>
                  <a:gd name="f42" fmla="*/ f33 f18 1"/>
                  <a:gd name="f43" fmla="+- f39 0 f40"/>
                  <a:gd name="f44" fmla="?: f43 f39 f40"/>
                  <a:gd name="f45" fmla="+- f21 0 f44"/>
                  <a:gd name="f46" fmla="+- f22 0 f44"/>
                  <a:gd name="f47" fmla="*/ f44 f18 1"/>
                  <a:gd name="f48" fmla="*/ f45 f18 1"/>
                  <a:gd name="f49" fmla="*/ f46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7" t="f47" r="f48" b="f49"/>
                <a:pathLst>
                  <a:path>
                    <a:moveTo>
                      <a:pt x="f37" y="f23"/>
                    </a:moveTo>
                    <a:lnTo>
                      <a:pt x="f41" y="f23"/>
                    </a:lnTo>
                    <a:arcTo wR="f38" hR="f38" stAng="f2" swAng="f1"/>
                    <a:lnTo>
                      <a:pt x="f26" y="f42"/>
                    </a:lnTo>
                    <a:arcTo wR="f37" hR="f37" stAng="f6" swAng="f1"/>
                    <a:lnTo>
                      <a:pt x="f38" y="f27"/>
                    </a:lnTo>
                    <a:arcTo wR="f38" hR="f38" stAng="f1" swAng="f1"/>
                    <a:lnTo>
                      <a:pt x="f23" y="f37"/>
                    </a:lnTo>
                    <a:arcTo wR="f37" hR="f37" stAng="f0" swAng="f1"/>
                    <a:close/>
                  </a:path>
                </a:pathLst>
              </a:custGeom>
              <a:noFill/>
              <a:ln w="25402">
                <a:solidFill>
                  <a:srgbClr val="4BACC6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/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0" cap="none" spc="0" baseline="0">
                  <a:solidFill>
                    <a:srgbClr val="F03E13"/>
                  </a:solidFill>
                  <a:uFillTx/>
                  <a:latin typeface="標楷體" pitchFamily="65"/>
                  <a:ea typeface="新細明體" pitchFamily="18"/>
                </a:endParaRPr>
              </a:p>
            </p:txBody>
          </p:sp>
          <p:sp>
            <p:nvSpPr>
              <p:cNvPr id="14" name="圓角化對角線角落矩形 7"/>
              <p:cNvSpPr/>
              <p:nvPr/>
            </p:nvSpPr>
            <p:spPr>
              <a:xfrm>
                <a:off x="4783134" y="1214954"/>
                <a:ext cx="4032247" cy="2386017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val 16667"/>
                  <a:gd name="f8" fmla="abs f3"/>
                  <a:gd name="f9" fmla="abs f4"/>
                  <a:gd name="f10" fmla="abs f5"/>
                  <a:gd name="f11" fmla="?: f8 f3 1"/>
                  <a:gd name="f12" fmla="?: f9 f4 1"/>
                  <a:gd name="f13" fmla="?: f10 f5 1"/>
                  <a:gd name="f14" fmla="*/ f11 1 21600"/>
                  <a:gd name="f15" fmla="*/ f12 1 21600"/>
                  <a:gd name="f16" fmla="*/ 21600 f11 1"/>
                  <a:gd name="f17" fmla="*/ 21600 f12 1"/>
                  <a:gd name="f18" fmla="min f15 f14"/>
                  <a:gd name="f19" fmla="*/ f16 1 f13"/>
                  <a:gd name="f20" fmla="*/ f17 1 f13"/>
                  <a:gd name="f21" fmla="val f19"/>
                  <a:gd name="f22" fmla="val f20"/>
                  <a:gd name="f23" fmla="*/ f6 f18 1"/>
                  <a:gd name="f24" fmla="+- f22 0 f6"/>
                  <a:gd name="f25" fmla="+- f21 0 f6"/>
                  <a:gd name="f26" fmla="*/ f21 f18 1"/>
                  <a:gd name="f27" fmla="*/ f22 f18 1"/>
                  <a:gd name="f28" fmla="min f25 f24"/>
                  <a:gd name="f29" fmla="*/ f28 f7 1"/>
                  <a:gd name="f30" fmla="*/ f28 f6 1"/>
                  <a:gd name="f31" fmla="*/ f29 1 100000"/>
                  <a:gd name="f32" fmla="*/ f30 1 100000"/>
                  <a:gd name="f33" fmla="+- f22 0 f31"/>
                  <a:gd name="f34" fmla="+- f21 0 f32"/>
                  <a:gd name="f35" fmla="*/ f31 29289 1"/>
                  <a:gd name="f36" fmla="*/ f32 29289 1"/>
                  <a:gd name="f37" fmla="*/ f31 f18 1"/>
                  <a:gd name="f38" fmla="*/ f32 f18 1"/>
                  <a:gd name="f39" fmla="*/ f35 1 100000"/>
                  <a:gd name="f40" fmla="*/ f36 1 100000"/>
                  <a:gd name="f41" fmla="*/ f34 f18 1"/>
                  <a:gd name="f42" fmla="*/ f33 f18 1"/>
                  <a:gd name="f43" fmla="+- f39 0 f40"/>
                  <a:gd name="f44" fmla="?: f43 f39 f40"/>
                  <a:gd name="f45" fmla="+- f21 0 f44"/>
                  <a:gd name="f46" fmla="+- f22 0 f44"/>
                  <a:gd name="f47" fmla="*/ f44 f18 1"/>
                  <a:gd name="f48" fmla="*/ f45 f18 1"/>
                  <a:gd name="f49" fmla="*/ f46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7" t="f47" r="f48" b="f49"/>
                <a:pathLst>
                  <a:path>
                    <a:moveTo>
                      <a:pt x="f37" y="f23"/>
                    </a:moveTo>
                    <a:lnTo>
                      <a:pt x="f41" y="f23"/>
                    </a:lnTo>
                    <a:arcTo wR="f38" hR="f38" stAng="f2" swAng="f1"/>
                    <a:lnTo>
                      <a:pt x="f26" y="f42"/>
                    </a:lnTo>
                    <a:arcTo wR="f37" hR="f37" stAng="f6" swAng="f1"/>
                    <a:lnTo>
                      <a:pt x="f38" y="f27"/>
                    </a:lnTo>
                    <a:arcTo wR="f38" hR="f38" stAng="f1" swAng="f1"/>
                    <a:lnTo>
                      <a:pt x="f23" y="f37"/>
                    </a:lnTo>
                    <a:arcTo wR="f37" hR="f37" stAng="f0" swAng="f1"/>
                    <a:close/>
                  </a:path>
                </a:pathLst>
              </a:custGeom>
              <a:noFill/>
              <a:ln w="25402">
                <a:solidFill>
                  <a:srgbClr val="4BACC6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/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0" cap="none" spc="0" baseline="0">
                  <a:solidFill>
                    <a:srgbClr val="F03E13"/>
                  </a:solidFill>
                  <a:uFillTx/>
                  <a:latin typeface="標楷體" pitchFamily="65"/>
                  <a:ea typeface="新細明體" pitchFamily="18"/>
                </a:endParaRPr>
              </a:p>
            </p:txBody>
          </p:sp>
          <p:sp>
            <p:nvSpPr>
              <p:cNvPr id="15" name="圓角化對角線角落矩形 8"/>
              <p:cNvSpPr/>
              <p:nvPr/>
            </p:nvSpPr>
            <p:spPr>
              <a:xfrm flipH="1">
                <a:off x="4711702" y="3851791"/>
                <a:ext cx="4103690" cy="2387598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val 16667"/>
                  <a:gd name="f8" fmla="abs f3"/>
                  <a:gd name="f9" fmla="abs f4"/>
                  <a:gd name="f10" fmla="abs f5"/>
                  <a:gd name="f11" fmla="?: f8 f3 1"/>
                  <a:gd name="f12" fmla="?: f9 f4 1"/>
                  <a:gd name="f13" fmla="?: f10 f5 1"/>
                  <a:gd name="f14" fmla="*/ f11 1 21600"/>
                  <a:gd name="f15" fmla="*/ f12 1 21600"/>
                  <a:gd name="f16" fmla="*/ 21600 f11 1"/>
                  <a:gd name="f17" fmla="*/ 21600 f12 1"/>
                  <a:gd name="f18" fmla="min f15 f14"/>
                  <a:gd name="f19" fmla="*/ f16 1 f13"/>
                  <a:gd name="f20" fmla="*/ f17 1 f13"/>
                  <a:gd name="f21" fmla="val f19"/>
                  <a:gd name="f22" fmla="val f20"/>
                  <a:gd name="f23" fmla="*/ f6 f18 1"/>
                  <a:gd name="f24" fmla="+- f22 0 f6"/>
                  <a:gd name="f25" fmla="+- f21 0 f6"/>
                  <a:gd name="f26" fmla="*/ f21 f18 1"/>
                  <a:gd name="f27" fmla="*/ f22 f18 1"/>
                  <a:gd name="f28" fmla="min f25 f24"/>
                  <a:gd name="f29" fmla="*/ f28 f7 1"/>
                  <a:gd name="f30" fmla="*/ f28 f6 1"/>
                  <a:gd name="f31" fmla="*/ f29 1 100000"/>
                  <a:gd name="f32" fmla="*/ f30 1 100000"/>
                  <a:gd name="f33" fmla="+- f22 0 f31"/>
                  <a:gd name="f34" fmla="+- f21 0 f32"/>
                  <a:gd name="f35" fmla="*/ f31 29289 1"/>
                  <a:gd name="f36" fmla="*/ f32 29289 1"/>
                  <a:gd name="f37" fmla="*/ f31 f18 1"/>
                  <a:gd name="f38" fmla="*/ f32 f18 1"/>
                  <a:gd name="f39" fmla="*/ f35 1 100000"/>
                  <a:gd name="f40" fmla="*/ f36 1 100000"/>
                  <a:gd name="f41" fmla="*/ f34 f18 1"/>
                  <a:gd name="f42" fmla="*/ f33 f18 1"/>
                  <a:gd name="f43" fmla="+- f39 0 f40"/>
                  <a:gd name="f44" fmla="?: f43 f39 f40"/>
                  <a:gd name="f45" fmla="+- f21 0 f44"/>
                  <a:gd name="f46" fmla="+- f22 0 f44"/>
                  <a:gd name="f47" fmla="*/ f44 f18 1"/>
                  <a:gd name="f48" fmla="*/ f45 f18 1"/>
                  <a:gd name="f49" fmla="*/ f46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7" t="f47" r="f48" b="f49"/>
                <a:pathLst>
                  <a:path>
                    <a:moveTo>
                      <a:pt x="f37" y="f23"/>
                    </a:moveTo>
                    <a:lnTo>
                      <a:pt x="f41" y="f23"/>
                    </a:lnTo>
                    <a:arcTo wR="f38" hR="f38" stAng="f2" swAng="f1"/>
                    <a:lnTo>
                      <a:pt x="f26" y="f42"/>
                    </a:lnTo>
                    <a:arcTo wR="f37" hR="f37" stAng="f6" swAng="f1"/>
                    <a:lnTo>
                      <a:pt x="f38" y="f27"/>
                    </a:lnTo>
                    <a:arcTo wR="f38" hR="f38" stAng="f1" swAng="f1"/>
                    <a:lnTo>
                      <a:pt x="f23" y="f37"/>
                    </a:lnTo>
                    <a:arcTo wR="f37" hR="f37" stAng="f0" swAng="f1"/>
                    <a:close/>
                  </a:path>
                </a:pathLst>
              </a:custGeom>
              <a:noFill/>
              <a:ln w="25402">
                <a:solidFill>
                  <a:srgbClr val="4BACC6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/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0" cap="none" spc="0" baseline="0">
                  <a:solidFill>
                    <a:srgbClr val="F03E13"/>
                  </a:solidFill>
                  <a:uFillTx/>
                  <a:latin typeface="標楷體" pitchFamily="65"/>
                  <a:ea typeface="新細明體" pitchFamily="18"/>
                </a:endParaRPr>
              </a:p>
            </p:txBody>
          </p:sp>
        </p:grpSp>
        <p:grpSp>
          <p:nvGrpSpPr>
            <p:cNvPr id="16" name="群組 22"/>
            <p:cNvGrpSpPr/>
            <p:nvPr/>
          </p:nvGrpSpPr>
          <p:grpSpPr>
            <a:xfrm>
              <a:off x="461964" y="1214954"/>
              <a:ext cx="8280394" cy="4863775"/>
              <a:chOff x="461964" y="1214954"/>
              <a:chExt cx="8280394" cy="4863775"/>
            </a:xfrm>
          </p:grpSpPr>
          <p:sp>
            <p:nvSpPr>
              <p:cNvPr id="17" name="文字方塊 23"/>
              <p:cNvSpPr txBox="1"/>
              <p:nvPr/>
            </p:nvSpPr>
            <p:spPr>
              <a:xfrm>
                <a:off x="6160587" y="1214954"/>
                <a:ext cx="2581771" cy="12772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285750" marR="0" lvl="0" indent="-285750" algn="just" defTabSz="914400" rtl="0" fontAlgn="auto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SzPct val="100000"/>
                  <a:buFont typeface="Arial" pitchFamily="34"/>
                  <a:buChar char="•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zh-TW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  <a:ea typeface="微軟正黑體" pitchFamily="34"/>
                    <a:cs typeface="Arial" pitchFamily="34"/>
                  </a:rPr>
                  <a:t>監測腸病毒</a:t>
                </a:r>
                <a:r>
                  <a:rPr lang="zh-TW" sz="1800" b="1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  <a:ea typeface="微軟正黑體" pitchFamily="34"/>
                    <a:cs typeface="Arial" pitchFamily="34"/>
                  </a:rPr>
                  <a:t>輕症疫情</a:t>
                </a:r>
                <a:r>
                  <a:rPr lang="zh-TW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  <a:ea typeface="微軟正黑體" pitchFamily="34"/>
                    <a:cs typeface="Arial" pitchFamily="34"/>
                  </a:rPr>
                  <a:t>趨勢</a:t>
                </a: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  <a:ea typeface="微軟正黑體" pitchFamily="34"/>
                  <a:cs typeface="Arial" pitchFamily="34"/>
                </a:endParaRPr>
              </a:p>
              <a:p>
                <a:pPr marL="285750" marR="0" lvl="0" indent="-285750" algn="just" defTabSz="914400" rtl="0" fontAlgn="auto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SzPct val="100000"/>
                  <a:buFont typeface="Arial" pitchFamily="34"/>
                  <a:buChar char="•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zh-TW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微軟正黑體" pitchFamily="34"/>
                    <a:ea typeface="微軟正黑體" pitchFamily="34"/>
                    <a:cs typeface="Arial" pitchFamily="34"/>
                  </a:rPr>
                  <a:t>收集特定疾病之門診、住院與急診就醫人次</a:t>
                </a:r>
              </a:p>
            </p:txBody>
          </p:sp>
          <p:sp>
            <p:nvSpPr>
              <p:cNvPr id="18" name="文字方塊 24"/>
              <p:cNvSpPr txBox="1"/>
              <p:nvPr/>
            </p:nvSpPr>
            <p:spPr>
              <a:xfrm>
                <a:off x="6160587" y="3908145"/>
                <a:ext cx="2581771" cy="15542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285750" marR="0" lvl="0" indent="-285750" algn="just" defTabSz="914400" rtl="0" fontAlgn="auto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SzPct val="100000"/>
                  <a:buFont typeface="Arial" pitchFamily="34"/>
                  <a:buChar char="•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zh-TW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  <a:ea typeface="微軟正黑體" pitchFamily="34"/>
                    <a:cs typeface="Arial" pitchFamily="34"/>
                  </a:rPr>
                  <a:t>監測</a:t>
                </a:r>
                <a:r>
                  <a:rPr lang="zh-TW" sz="1800" b="1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  <a:ea typeface="微軟正黑體" pitchFamily="34"/>
                    <a:cs typeface="Arial" pitchFamily="34"/>
                  </a:rPr>
                  <a:t>校園常見傳染病</a:t>
                </a:r>
                <a:r>
                  <a:rPr lang="zh-TW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  <a:ea typeface="微軟正黑體" pitchFamily="34"/>
                    <a:cs typeface="Arial" pitchFamily="34"/>
                  </a:rPr>
                  <a:t>流行趨勢，以即時採取防疫措施</a:t>
                </a: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  <a:ea typeface="微軟正黑體" pitchFamily="34"/>
                  <a:cs typeface="Arial" pitchFamily="34"/>
                </a:endParaRPr>
              </a:p>
              <a:p>
                <a:pPr marL="285750" marR="0" lvl="0" indent="-285750" algn="just" defTabSz="914400" rtl="0" fontAlgn="auto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SzPct val="100000"/>
                  <a:buFont typeface="Arial" pitchFamily="34"/>
                  <a:buChar char="•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zh-TW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  <a:ea typeface="微軟正黑體" pitchFamily="34"/>
                    <a:cs typeface="Arial" pitchFamily="34"/>
                  </a:rPr>
                  <a:t>收集及彙整</a:t>
                </a:r>
                <a:r>
                  <a:rPr lang="zh-TW" sz="1800" b="1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  <a:ea typeface="微軟正黑體" pitchFamily="34"/>
                    <a:cs typeface="Arial" pitchFamily="34"/>
                  </a:rPr>
                  <a:t>教托育機構停課資料</a:t>
                </a:r>
                <a:endParaRPr lang="en-US" sz="18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  <a:ea typeface="微軟正黑體" pitchFamily="34"/>
                  <a:cs typeface="Arial" pitchFamily="34"/>
                </a:endParaRPr>
              </a:p>
            </p:txBody>
          </p:sp>
          <p:sp>
            <p:nvSpPr>
              <p:cNvPr id="19" name="文字方塊 25"/>
              <p:cNvSpPr txBox="1"/>
              <p:nvPr/>
            </p:nvSpPr>
            <p:spPr>
              <a:xfrm>
                <a:off x="461964" y="3919164"/>
                <a:ext cx="2458117" cy="21595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285750" marR="0" lvl="0" indent="-285750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500"/>
                  </a:spcAft>
                  <a:buSzPct val="100000"/>
                  <a:buFont typeface="Arial" pitchFamily="34"/>
                  <a:buChar char="•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zh-TW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  <a:ea typeface="微軟正黑體" pitchFamily="34"/>
                    <a:cs typeface="Arial" pitchFamily="34"/>
                  </a:rPr>
                  <a:t>疑似腸病毒重症個案檢體及</a:t>
                </a:r>
                <a:r>
                  <a:rPr lang="zh-TW" sz="1800" b="1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  <a:ea typeface="微軟正黑體" pitchFamily="34"/>
                    <a:cs typeface="Arial" pitchFamily="34"/>
                  </a:rPr>
                  <a:t>定點</a:t>
                </a:r>
                <a:r>
                  <a:rPr lang="zh-TW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  <a:ea typeface="微軟正黑體" pitchFamily="34"/>
                    <a:cs typeface="Arial" pitchFamily="34"/>
                  </a:rPr>
                  <a:t>主動監測檢體檢驗</a:t>
                </a:r>
              </a:p>
              <a:p>
                <a:pPr marL="285750" marR="0" lvl="0" indent="-285750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500"/>
                  </a:spcAft>
                  <a:buSzPct val="100000"/>
                  <a:buFont typeface="Arial" pitchFamily="34"/>
                  <a:buChar char="•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zh-TW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  <a:ea typeface="微軟正黑體" pitchFamily="34"/>
                    <a:cs typeface="Arial" pitchFamily="34"/>
                  </a:rPr>
                  <a:t>監測病毒流行型別</a:t>
                </a: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  <a:ea typeface="微軟正黑體" pitchFamily="34"/>
                  <a:cs typeface="Arial" pitchFamily="34"/>
                </a:endParaRPr>
              </a:p>
              <a:p>
                <a:pPr marL="285750" marR="0" lvl="0" indent="-285750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500"/>
                  </a:spcAft>
                  <a:buSzPct val="100000"/>
                  <a:buFont typeface="Arial" pitchFamily="34"/>
                  <a:buChar char="•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zh-TW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  <a:ea typeface="微軟正黑體" pitchFamily="34"/>
                    <a:cs typeface="Arial" pitchFamily="34"/>
                  </a:rPr>
                  <a:t>自</a:t>
                </a:r>
                <a:r>
                  <a:rPr lang="en-US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  <a:ea typeface="微軟正黑體" pitchFamily="34"/>
                    <a:cs typeface="Arial" pitchFamily="34"/>
                  </a:rPr>
                  <a:t>88</a:t>
                </a:r>
                <a:r>
                  <a:rPr lang="zh-TW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  <a:ea typeface="微軟正黑體" pitchFamily="34"/>
                    <a:cs typeface="Arial" pitchFamily="34"/>
                  </a:rPr>
                  <a:t>年</a:t>
                </a:r>
                <a:r>
                  <a:rPr lang="en-US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  <a:ea typeface="微軟正黑體" pitchFamily="34"/>
                    <a:cs typeface="Arial" pitchFamily="34"/>
                  </a:rPr>
                  <a:t>3</a:t>
                </a:r>
                <a:r>
                  <a:rPr lang="zh-TW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  <a:ea typeface="微軟正黑體" pitchFamily="34"/>
                    <a:cs typeface="Arial" pitchFamily="34"/>
                  </a:rPr>
                  <a:t>月起建立，目前共</a:t>
                </a:r>
                <a:r>
                  <a:rPr lang="en-US" sz="1800" b="1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  <a:ea typeface="微軟正黑體" pitchFamily="34"/>
                    <a:cs typeface="Arial" pitchFamily="34"/>
                  </a:rPr>
                  <a:t>8</a:t>
                </a:r>
                <a:r>
                  <a:rPr lang="zh-TW" sz="1800" b="1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  <a:ea typeface="微軟正黑體" pitchFamily="34"/>
                    <a:cs typeface="Arial" pitchFamily="34"/>
                  </a:rPr>
                  <a:t>家合約實驗室</a:t>
                </a:r>
              </a:p>
            </p:txBody>
          </p:sp>
          <p:sp>
            <p:nvSpPr>
              <p:cNvPr id="20" name="文字方塊 26"/>
              <p:cNvSpPr txBox="1"/>
              <p:nvPr/>
            </p:nvSpPr>
            <p:spPr>
              <a:xfrm>
                <a:off x="461964" y="1214954"/>
                <a:ext cx="2458117" cy="14516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285750" marR="0" lvl="0" indent="-285750" algn="just" defTabSz="914400" rtl="0" fontAlgn="auto" hangingPunct="1">
                  <a:lnSpc>
                    <a:spcPts val="2500"/>
                  </a:lnSpc>
                  <a:spcBef>
                    <a:spcPts val="600"/>
                  </a:spcBef>
                  <a:spcAft>
                    <a:spcPts val="0"/>
                  </a:spcAft>
                  <a:buSzPct val="100000"/>
                  <a:buFont typeface="Arial" pitchFamily="34"/>
                  <a:buChar char="•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zh-TW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  <a:ea typeface="微軟正黑體" pitchFamily="34"/>
                    <a:cs typeface="Arial" pitchFamily="34"/>
                  </a:rPr>
                  <a:t>腸病毒感染併發重症個案通報與研判</a:t>
                </a:r>
              </a:p>
              <a:p>
                <a:pPr marL="285750" marR="0" lvl="0" indent="-285750" algn="just" defTabSz="914400" rtl="0" fontAlgn="auto" hangingPunct="1">
                  <a:lnSpc>
                    <a:spcPts val="2500"/>
                  </a:lnSpc>
                  <a:spcBef>
                    <a:spcPts val="600"/>
                  </a:spcBef>
                  <a:spcAft>
                    <a:spcPts val="0"/>
                  </a:spcAft>
                  <a:buSzPct val="100000"/>
                  <a:buFont typeface="Arial" pitchFamily="34"/>
                  <a:buChar char="•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zh-TW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  <a:ea typeface="微軟正黑體" pitchFamily="34"/>
                    <a:cs typeface="Arial" pitchFamily="34"/>
                  </a:rPr>
                  <a:t>國內重症疫情趨勢分析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>
          <a:xfrm>
            <a:off x="457200" y="213183"/>
            <a:ext cx="8229600" cy="1260857"/>
          </a:xfrm>
        </p:spPr>
        <p:txBody>
          <a:bodyPr/>
          <a:lstStyle/>
          <a:p>
            <a:pPr lvl="0" hangingPunct="0"/>
            <a:r>
              <a:rPr lang="zh-TW"/>
              <a:t>疫情資訊透明</a:t>
            </a:r>
            <a:endParaRPr lang="en-US" sz="2800">
              <a:solidFill>
                <a:srgbClr val="0070C0"/>
              </a:solidFill>
            </a:endParaRPr>
          </a:p>
        </p:txBody>
      </p:sp>
      <p:sp>
        <p:nvSpPr>
          <p:cNvPr id="3" name="矩形 3"/>
          <p:cNvSpPr/>
          <p:nvPr/>
        </p:nvSpPr>
        <p:spPr>
          <a:xfrm>
            <a:off x="214371" y="6536935"/>
            <a:ext cx="4996610" cy="27699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1200" b="0" i="0" u="none" strike="noStrike" kern="1200" cap="none" spc="0" baseline="0">
                <a:solidFill>
                  <a:srgbClr val="FFFFFF"/>
                </a:solidFill>
                <a:uFillTx/>
                <a:latin typeface="微軟正黑體" pitchFamily="34"/>
                <a:ea typeface="微軟正黑體" pitchFamily="34"/>
              </a:rPr>
              <a:t>最新資料，請參閱疾管署全球資訊網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516" y="1596697"/>
            <a:ext cx="5398260" cy="38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5369" y="2140354"/>
            <a:ext cx="5618640" cy="3747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圖片 7"/>
          <p:cNvPicPr>
            <a:picLocks noChangeAspect="1"/>
          </p:cNvPicPr>
          <p:nvPr/>
        </p:nvPicPr>
        <p:blipFill>
          <a:blip r:embed="rId5"/>
          <a:srcRect l="4187" t="11050" r="5010" b="11454"/>
          <a:stretch>
            <a:fillRect/>
          </a:stretch>
        </p:blipFill>
        <p:spPr>
          <a:xfrm>
            <a:off x="187278" y="1531400"/>
            <a:ext cx="3194895" cy="616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圖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793" y="2115235"/>
            <a:ext cx="2256272" cy="42825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矩形 9"/>
          <p:cNvSpPr/>
          <p:nvPr/>
        </p:nvSpPr>
        <p:spPr>
          <a:xfrm>
            <a:off x="826260" y="3966072"/>
            <a:ext cx="1784735" cy="793214"/>
          </a:xfrm>
          <a:prstGeom prst="rect">
            <a:avLst/>
          </a:prstGeom>
          <a:noFill/>
          <a:ln w="25402">
            <a:solidFill>
              <a:srgbClr val="F79646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  <a:ea typeface="新細明體" pitchFamily="1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>
          <a:xfrm>
            <a:off x="457200" y="213183"/>
            <a:ext cx="8229600" cy="1260857"/>
          </a:xfrm>
        </p:spPr>
        <p:txBody>
          <a:bodyPr/>
          <a:lstStyle/>
          <a:p>
            <a:pPr lvl="0" hangingPunct="0"/>
            <a:r>
              <a:rPr lang="zh-TW"/>
              <a:t>歷年腸病毒流行趨勢圖</a:t>
            </a:r>
            <a:r>
              <a:rPr lang="en-US"/>
              <a:t/>
            </a:r>
            <a:br>
              <a:rPr lang="en-US"/>
            </a:br>
            <a:r>
              <a:rPr lang="zh-TW" sz="2800">
                <a:solidFill>
                  <a:srgbClr val="0070C0"/>
                </a:solidFill>
                <a:latin typeface="Calibri"/>
              </a:rPr>
              <a:t>以健保門</a:t>
            </a:r>
            <a:r>
              <a:rPr lang="zh-TW" sz="2800">
                <a:solidFill>
                  <a:srgbClr val="0070C0"/>
                </a:solidFill>
                <a:latin typeface="Calibri"/>
                <a:ea typeface="新細明體" pitchFamily="18"/>
              </a:rPr>
              <a:t>、</a:t>
            </a:r>
            <a:r>
              <a:rPr lang="zh-TW" sz="2800">
                <a:solidFill>
                  <a:srgbClr val="0070C0"/>
                </a:solidFill>
                <a:latin typeface="Calibri"/>
              </a:rPr>
              <a:t>急診腸病毒就診人數分析</a:t>
            </a:r>
            <a:endParaRPr lang="en-US" sz="280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3" name="矩形 3"/>
          <p:cNvSpPr/>
          <p:nvPr/>
        </p:nvSpPr>
        <p:spPr>
          <a:xfrm>
            <a:off x="214371" y="6536935"/>
            <a:ext cx="4996610" cy="27699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1200" b="0" i="0" u="none" strike="noStrike" kern="1200" cap="none" spc="0" baseline="0">
                <a:solidFill>
                  <a:srgbClr val="FFFFFF"/>
                </a:solidFill>
                <a:uFillTx/>
                <a:latin typeface="微軟正黑體" pitchFamily="34"/>
                <a:ea typeface="微軟正黑體" pitchFamily="34"/>
              </a:rPr>
              <a:t>最新資料，請參閱疾管署全球資訊網</a:t>
            </a:r>
            <a:r>
              <a: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微軟正黑體" pitchFamily="34"/>
                <a:ea typeface="微軟正黑體" pitchFamily="34"/>
              </a:rPr>
              <a:t>-</a:t>
            </a:r>
            <a:r>
              <a:rPr lang="zh-TW" sz="1200" b="0" i="0" u="none" strike="noStrike" kern="1200" cap="none" spc="0" baseline="0">
                <a:solidFill>
                  <a:srgbClr val="FFFFFF"/>
                </a:solidFill>
                <a:uFillTx/>
                <a:latin typeface="微軟正黑體" pitchFamily="34"/>
                <a:ea typeface="微軟正黑體" pitchFamily="34"/>
              </a:rPr>
              <a:t>傳染病統計資料查詢系統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50301" y="2164009"/>
            <a:ext cx="8994952" cy="3001673"/>
            <a:chOff x="50301" y="2164009"/>
            <a:chExt cx="8994952" cy="3001673"/>
          </a:xfrm>
        </p:grpSpPr>
        <p:pic>
          <p:nvPicPr>
            <p:cNvPr id="5" name="圖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301" y="2164009"/>
              <a:ext cx="8994952" cy="300167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" name="直線接點 6"/>
            <p:cNvCxnSpPr/>
            <p:nvPr/>
          </p:nvCxnSpPr>
          <p:spPr>
            <a:xfrm>
              <a:off x="793214" y="3855905"/>
              <a:ext cx="8252039" cy="0"/>
            </a:xfrm>
            <a:prstGeom prst="straightConnector1">
              <a:avLst/>
            </a:prstGeom>
            <a:noFill/>
            <a:ln w="28575">
              <a:solidFill>
                <a:srgbClr val="BE4B48"/>
              </a:solidFill>
              <a:custDash>
                <a:ds d="300000" sp="300000"/>
              </a:custDash>
              <a:miter/>
            </a:ln>
          </p:spPr>
        </p:cxnSp>
      </p:grpSp>
      <p:cxnSp>
        <p:nvCxnSpPr>
          <p:cNvPr id="7" name="直線接點 11"/>
          <p:cNvCxnSpPr/>
          <p:nvPr/>
        </p:nvCxnSpPr>
        <p:spPr>
          <a:xfrm>
            <a:off x="2225402" y="6031775"/>
            <a:ext cx="826270" cy="5468"/>
          </a:xfrm>
          <a:prstGeom prst="straightConnector1">
            <a:avLst/>
          </a:prstGeom>
          <a:noFill/>
          <a:ln w="28575">
            <a:solidFill>
              <a:srgbClr val="BE4B48"/>
            </a:solidFill>
            <a:custDash>
              <a:ds d="300000" sp="300000"/>
            </a:custDash>
            <a:miter/>
          </a:ln>
        </p:spPr>
      </p:cxnSp>
      <p:sp>
        <p:nvSpPr>
          <p:cNvPr id="8" name="矩形 14"/>
          <p:cNvSpPr/>
          <p:nvPr/>
        </p:nvSpPr>
        <p:spPr>
          <a:xfrm>
            <a:off x="3136657" y="5858131"/>
            <a:ext cx="902814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1400" b="0" i="0" u="none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rPr>
              <a:t>流行閾值</a:t>
            </a:r>
          </a:p>
        </p:txBody>
      </p:sp>
      <p:cxnSp>
        <p:nvCxnSpPr>
          <p:cNvPr id="9" name="直線接點 16"/>
          <p:cNvCxnSpPr/>
          <p:nvPr/>
        </p:nvCxnSpPr>
        <p:spPr>
          <a:xfrm>
            <a:off x="4770305" y="6031775"/>
            <a:ext cx="1156771" cy="0"/>
          </a:xfrm>
          <a:prstGeom prst="straightConnector1">
            <a:avLst/>
          </a:prstGeom>
          <a:noFill/>
          <a:ln w="28575">
            <a:solidFill>
              <a:srgbClr val="8EB4E3"/>
            </a:solidFill>
            <a:prstDash val="solid"/>
            <a:miter/>
          </a:ln>
        </p:spPr>
      </p:cxnSp>
      <p:sp>
        <p:nvSpPr>
          <p:cNvPr id="10" name="矩形 17"/>
          <p:cNvSpPr/>
          <p:nvPr/>
        </p:nvSpPr>
        <p:spPr>
          <a:xfrm>
            <a:off x="6043269" y="5858131"/>
            <a:ext cx="902814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1400" b="0" i="0" u="none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rPr>
              <a:t>就診人次</a:t>
            </a:r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微軟正黑體" pitchFamily="34"/>
              <a:ea typeface="微軟正黑體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>
          <a:xfrm>
            <a:off x="457200" y="121971"/>
            <a:ext cx="8229600" cy="1143000"/>
          </a:xfrm>
        </p:spPr>
        <p:txBody>
          <a:bodyPr/>
          <a:lstStyle/>
          <a:p>
            <a:pPr lvl="0"/>
            <a:r>
              <a:rPr lang="zh-TW"/>
              <a:t>什麼是腸病毒？</a:t>
            </a:r>
          </a:p>
        </p:txBody>
      </p:sp>
      <p:sp>
        <p:nvSpPr>
          <p:cNvPr id="3" name="文字方塊 4"/>
          <p:cNvSpPr txBox="1"/>
          <p:nvPr/>
        </p:nvSpPr>
        <p:spPr>
          <a:xfrm>
            <a:off x="319491" y="6558817"/>
            <a:ext cx="411786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Calibri" pitchFamily="34"/>
                <a:ea typeface="新細明體" pitchFamily="18"/>
                <a:cs typeface="Calibri" pitchFamily="34"/>
              </a:rPr>
              <a:t>http://www.picornaviridae.com/enterovirus/enterovirus.htm</a:t>
            </a:r>
          </a:p>
        </p:txBody>
      </p:sp>
      <p:grpSp>
        <p:nvGrpSpPr>
          <p:cNvPr id="4" name="資料庫圖表 5"/>
          <p:cNvGrpSpPr/>
          <p:nvPr/>
        </p:nvGrpSpPr>
        <p:grpSpPr>
          <a:xfrm>
            <a:off x="180795" y="1259714"/>
            <a:ext cx="8710400" cy="4804723"/>
            <a:chOff x="180795" y="1259714"/>
            <a:chExt cx="8710400" cy="4804723"/>
          </a:xfrm>
        </p:grpSpPr>
        <p:sp>
          <p:nvSpPr>
            <p:cNvPr id="5" name="手繪多邊形 4"/>
            <p:cNvSpPr/>
            <p:nvPr/>
          </p:nvSpPr>
          <p:spPr>
            <a:xfrm>
              <a:off x="180795" y="1259714"/>
              <a:ext cx="1318857" cy="65942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318857"/>
                <a:gd name="f7" fmla="val 659428"/>
                <a:gd name="f8" fmla="val 65943"/>
                <a:gd name="f9" fmla="val 29524"/>
                <a:gd name="f10" fmla="val 1252914"/>
                <a:gd name="f11" fmla="val 1289333"/>
                <a:gd name="f12" fmla="val 593485"/>
                <a:gd name="f13" fmla="val 629904"/>
                <a:gd name="f14" fmla="+- 0 0 -90"/>
                <a:gd name="f15" fmla="*/ f3 1 1318857"/>
                <a:gd name="f16" fmla="*/ f4 1 659428"/>
                <a:gd name="f17" fmla="+- f7 0 f5"/>
                <a:gd name="f18" fmla="+- f6 0 f5"/>
                <a:gd name="f19" fmla="*/ f14 f0 1"/>
                <a:gd name="f20" fmla="*/ f18 1 1318857"/>
                <a:gd name="f21" fmla="*/ f17 1 659428"/>
                <a:gd name="f22" fmla="*/ 0 f18 1"/>
                <a:gd name="f23" fmla="*/ 65943 f17 1"/>
                <a:gd name="f24" fmla="*/ 65943 f18 1"/>
                <a:gd name="f25" fmla="*/ 0 f17 1"/>
                <a:gd name="f26" fmla="*/ 1252914 f18 1"/>
                <a:gd name="f27" fmla="*/ 1318857 f18 1"/>
                <a:gd name="f28" fmla="*/ 593485 f17 1"/>
                <a:gd name="f29" fmla="*/ 659428 f17 1"/>
                <a:gd name="f30" fmla="*/ f19 1 f2"/>
                <a:gd name="f31" fmla="*/ f22 1 1318857"/>
                <a:gd name="f32" fmla="*/ f23 1 659428"/>
                <a:gd name="f33" fmla="*/ f24 1 1318857"/>
                <a:gd name="f34" fmla="*/ f25 1 659428"/>
                <a:gd name="f35" fmla="*/ f26 1 1318857"/>
                <a:gd name="f36" fmla="*/ f27 1 1318857"/>
                <a:gd name="f37" fmla="*/ f28 1 659428"/>
                <a:gd name="f38" fmla="*/ f29 1 659428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318857" h="659428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6D3F36"/>
            </a:solidFill>
            <a:ln w="26426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65032" tIns="49798" rIns="65032" bIns="49798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400" b="1" i="0" u="none" strike="noStrike" kern="1200" cap="none" spc="0" baseline="0">
                  <a:solidFill>
                    <a:srgbClr val="FFFFFF"/>
                  </a:solidFill>
                  <a:uFillTx/>
                  <a:latin typeface="Calibri" pitchFamily="34"/>
                  <a:ea typeface="微軟正黑體" pitchFamily="34"/>
                </a:rPr>
                <a:t>舊分類</a:t>
              </a:r>
              <a:endParaRPr lang="en-US" sz="2400" b="1" i="0" u="none" strike="noStrike" kern="1200" cap="none" spc="0" baseline="0">
                <a:solidFill>
                  <a:srgbClr val="FFFFFF"/>
                </a:solidFill>
                <a:uFillTx/>
                <a:latin typeface="Calibri" pitchFamily="34"/>
                <a:ea typeface="微軟正黑體" pitchFamily="34"/>
              </a:endParaRPr>
            </a:p>
          </p:txBody>
        </p:sp>
        <p:sp>
          <p:nvSpPr>
            <p:cNvPr id="6" name="手繪多邊形 5"/>
            <p:cNvSpPr/>
            <p:nvPr/>
          </p:nvSpPr>
          <p:spPr>
            <a:xfrm>
              <a:off x="312679" y="1919142"/>
              <a:ext cx="131883" cy="4975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1885"/>
                <a:gd name="f4" fmla="val 497555"/>
                <a:gd name="f5" fmla="*/ f0 1 131885"/>
                <a:gd name="f6" fmla="*/ f1 1 497555"/>
                <a:gd name="f7" fmla="+- f4 0 f2"/>
                <a:gd name="f8" fmla="+- f3 0 f2"/>
                <a:gd name="f9" fmla="*/ f8 1 131885"/>
                <a:gd name="f10" fmla="*/ f7 1 497555"/>
                <a:gd name="f11" fmla="*/ 0 1 f9"/>
                <a:gd name="f12" fmla="*/ 131885 1 f9"/>
                <a:gd name="f13" fmla="*/ 0 1 f10"/>
                <a:gd name="f14" fmla="*/ 497555 1 f10"/>
                <a:gd name="f15" fmla="*/ f11 f5 1"/>
                <a:gd name="f16" fmla="*/ f12 f5 1"/>
                <a:gd name="f17" fmla="*/ f14 f6 1"/>
                <a:gd name="f18" fmla="*/ f13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131885" h="497555">
                  <a:moveTo>
                    <a:pt x="f2" y="f2"/>
                  </a:moveTo>
                  <a:lnTo>
                    <a:pt x="f2" y="f4"/>
                  </a:lnTo>
                  <a:lnTo>
                    <a:pt x="f3" y="f4"/>
                  </a:lnTo>
                </a:path>
              </a:pathLst>
            </a:custGeom>
            <a:noFill/>
            <a:ln w="26426">
              <a:solidFill>
                <a:srgbClr val="7B4B43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新細明體" pitchFamily="18"/>
              </a:endParaRPr>
            </a:p>
          </p:txBody>
        </p:sp>
        <p:sp>
          <p:nvSpPr>
            <p:cNvPr id="7" name="手繪多邊形 6"/>
            <p:cNvSpPr/>
            <p:nvPr/>
          </p:nvSpPr>
          <p:spPr>
            <a:xfrm>
              <a:off x="444562" y="2083999"/>
              <a:ext cx="2622782" cy="6653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622785"/>
                <a:gd name="f7" fmla="val 665396"/>
                <a:gd name="f8" fmla="val 66540"/>
                <a:gd name="f9" fmla="val 29791"/>
                <a:gd name="f10" fmla="val 2556245"/>
                <a:gd name="f11" fmla="val 2592994"/>
                <a:gd name="f12" fmla="val 598856"/>
                <a:gd name="f13" fmla="val 635605"/>
                <a:gd name="f14" fmla="+- 0 0 -90"/>
                <a:gd name="f15" fmla="*/ f3 1 2622785"/>
                <a:gd name="f16" fmla="*/ f4 1 665396"/>
                <a:gd name="f17" fmla="+- f7 0 f5"/>
                <a:gd name="f18" fmla="+- f6 0 f5"/>
                <a:gd name="f19" fmla="*/ f14 f0 1"/>
                <a:gd name="f20" fmla="*/ f18 1 2622785"/>
                <a:gd name="f21" fmla="*/ f17 1 665396"/>
                <a:gd name="f22" fmla="*/ 0 f18 1"/>
                <a:gd name="f23" fmla="*/ 66540 f17 1"/>
                <a:gd name="f24" fmla="*/ 66540 f18 1"/>
                <a:gd name="f25" fmla="*/ 0 f17 1"/>
                <a:gd name="f26" fmla="*/ 2556245 f18 1"/>
                <a:gd name="f27" fmla="*/ 2622785 f18 1"/>
                <a:gd name="f28" fmla="*/ 598856 f17 1"/>
                <a:gd name="f29" fmla="*/ 665396 f17 1"/>
                <a:gd name="f30" fmla="*/ f19 1 f2"/>
                <a:gd name="f31" fmla="*/ f22 1 2622785"/>
                <a:gd name="f32" fmla="*/ f23 1 665396"/>
                <a:gd name="f33" fmla="*/ f24 1 2622785"/>
                <a:gd name="f34" fmla="*/ f25 1 665396"/>
                <a:gd name="f35" fmla="*/ f26 1 2622785"/>
                <a:gd name="f36" fmla="*/ f27 1 2622785"/>
                <a:gd name="f37" fmla="*/ f28 1 665396"/>
                <a:gd name="f38" fmla="*/ f29 1 665396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2622785" h="665396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26426">
              <a:solidFill>
                <a:srgbClr val="6D3F36"/>
              </a:solidFill>
              <a:prstDash val="solid"/>
              <a:miter/>
            </a:ln>
          </p:spPr>
          <p:txBody>
            <a:bodyPr vert="horz" wrap="square" lIns="53775" tIns="42345" rIns="53775" bIns="42345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1" i="0" u="sng" strike="noStrike" kern="1200" cap="none" spc="0" baseline="0">
                  <a:solidFill>
                    <a:srgbClr val="292934"/>
                  </a:solidFill>
                  <a:uFillTx/>
                  <a:latin typeface="Calibri" pitchFamily="34"/>
                  <a:ea typeface="微軟正黑體" pitchFamily="34"/>
                </a:rPr>
                <a:t>P</a:t>
              </a:r>
              <a:r>
                <a:rPr lang="en-US" sz="1800" b="1" i="0" u="none" strike="noStrike" kern="1200" cap="none" spc="0" baseline="0">
                  <a:solidFill>
                    <a:srgbClr val="292934"/>
                  </a:solidFill>
                  <a:uFillTx/>
                  <a:latin typeface="Calibri" pitchFamily="34"/>
                  <a:ea typeface="微軟正黑體" pitchFamily="34"/>
                </a:rPr>
                <a:t>oliovirus </a:t>
              </a:r>
              <a:r>
                <a:rPr lang="en-US" sz="1800" b="0" i="0" u="none" strike="noStrike" kern="1200" cap="none" spc="0" baseline="0">
                  <a:solidFill>
                    <a:srgbClr val="292934"/>
                  </a:solidFill>
                  <a:uFillTx/>
                  <a:latin typeface="Calibri" pitchFamily="34"/>
                  <a:ea typeface="微軟正黑體" pitchFamily="34"/>
                </a:rPr>
                <a:t>1-3</a:t>
              </a: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0" i="0" u="none" strike="noStrike" kern="1200" cap="none" spc="0" baseline="0">
                  <a:solidFill>
                    <a:srgbClr val="292934"/>
                  </a:solidFill>
                  <a:uFillTx/>
                  <a:latin typeface="Calibri" pitchFamily="34"/>
                  <a:ea typeface="微軟正黑體" pitchFamily="34"/>
                </a:rPr>
                <a:t>(</a:t>
              </a:r>
              <a:r>
                <a:rPr lang="zh-TW" sz="1600" b="0" i="0" u="none" strike="noStrike" kern="1200" cap="none" spc="0" baseline="0">
                  <a:solidFill>
                    <a:srgbClr val="292934"/>
                  </a:solidFill>
                  <a:uFillTx/>
                  <a:latin typeface="Calibri" pitchFamily="34"/>
                  <a:ea typeface="微軟正黑體" pitchFamily="34"/>
                </a:rPr>
                <a:t>小兒麻痺病毒</a:t>
              </a:r>
              <a:r>
                <a:rPr lang="en-US" sz="1600" b="0" i="0" u="none" strike="noStrike" kern="1200" cap="none" spc="0" baseline="0">
                  <a:solidFill>
                    <a:srgbClr val="292934"/>
                  </a:solidFill>
                  <a:uFillTx/>
                  <a:latin typeface="Calibri" pitchFamily="34"/>
                  <a:ea typeface="微軟正黑體" pitchFamily="34"/>
                </a:rPr>
                <a:t>)</a:t>
              </a:r>
            </a:p>
          </p:txBody>
        </p:sp>
        <p:sp>
          <p:nvSpPr>
            <p:cNvPr id="8" name="手繪多邊形 7"/>
            <p:cNvSpPr/>
            <p:nvPr/>
          </p:nvSpPr>
          <p:spPr>
            <a:xfrm>
              <a:off x="312679" y="1919142"/>
              <a:ext cx="131883" cy="132780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1885"/>
                <a:gd name="f4" fmla="val 1327809"/>
                <a:gd name="f5" fmla="*/ f0 1 131885"/>
                <a:gd name="f6" fmla="*/ f1 1 1327809"/>
                <a:gd name="f7" fmla="+- f4 0 f2"/>
                <a:gd name="f8" fmla="+- f3 0 f2"/>
                <a:gd name="f9" fmla="*/ f8 1 131885"/>
                <a:gd name="f10" fmla="*/ f7 1 1327809"/>
                <a:gd name="f11" fmla="*/ 0 1 f9"/>
                <a:gd name="f12" fmla="*/ 131885 1 f9"/>
                <a:gd name="f13" fmla="*/ 0 1 f10"/>
                <a:gd name="f14" fmla="*/ 1327809 1 f10"/>
                <a:gd name="f15" fmla="*/ f11 f5 1"/>
                <a:gd name="f16" fmla="*/ f12 f5 1"/>
                <a:gd name="f17" fmla="*/ f14 f6 1"/>
                <a:gd name="f18" fmla="*/ f13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131885" h="1327809">
                  <a:moveTo>
                    <a:pt x="f2" y="f2"/>
                  </a:moveTo>
                  <a:lnTo>
                    <a:pt x="f2" y="f4"/>
                  </a:lnTo>
                  <a:lnTo>
                    <a:pt x="f3" y="f4"/>
                  </a:lnTo>
                </a:path>
              </a:pathLst>
            </a:custGeom>
            <a:noFill/>
            <a:ln w="26426">
              <a:solidFill>
                <a:srgbClr val="7B4B43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新細明體" pitchFamily="18"/>
              </a:endParaRPr>
            </a:p>
          </p:txBody>
        </p:sp>
        <p:sp>
          <p:nvSpPr>
            <p:cNvPr id="9" name="手繪多邊形 8"/>
            <p:cNvSpPr/>
            <p:nvPr/>
          </p:nvSpPr>
          <p:spPr>
            <a:xfrm>
              <a:off x="444562" y="2914247"/>
              <a:ext cx="2622782" cy="6653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622785"/>
                <a:gd name="f7" fmla="val 665396"/>
                <a:gd name="f8" fmla="val 66540"/>
                <a:gd name="f9" fmla="val 29791"/>
                <a:gd name="f10" fmla="val 2556245"/>
                <a:gd name="f11" fmla="val 2592994"/>
                <a:gd name="f12" fmla="val 598856"/>
                <a:gd name="f13" fmla="val 635605"/>
                <a:gd name="f14" fmla="+- 0 0 -90"/>
                <a:gd name="f15" fmla="*/ f3 1 2622785"/>
                <a:gd name="f16" fmla="*/ f4 1 665396"/>
                <a:gd name="f17" fmla="+- f7 0 f5"/>
                <a:gd name="f18" fmla="+- f6 0 f5"/>
                <a:gd name="f19" fmla="*/ f14 f0 1"/>
                <a:gd name="f20" fmla="*/ f18 1 2622785"/>
                <a:gd name="f21" fmla="*/ f17 1 665396"/>
                <a:gd name="f22" fmla="*/ 0 f18 1"/>
                <a:gd name="f23" fmla="*/ 66540 f17 1"/>
                <a:gd name="f24" fmla="*/ 66540 f18 1"/>
                <a:gd name="f25" fmla="*/ 0 f17 1"/>
                <a:gd name="f26" fmla="*/ 2556245 f18 1"/>
                <a:gd name="f27" fmla="*/ 2622785 f18 1"/>
                <a:gd name="f28" fmla="*/ 598856 f17 1"/>
                <a:gd name="f29" fmla="*/ 665396 f17 1"/>
                <a:gd name="f30" fmla="*/ f19 1 f2"/>
                <a:gd name="f31" fmla="*/ f22 1 2622785"/>
                <a:gd name="f32" fmla="*/ f23 1 665396"/>
                <a:gd name="f33" fmla="*/ f24 1 2622785"/>
                <a:gd name="f34" fmla="*/ f25 1 665396"/>
                <a:gd name="f35" fmla="*/ f26 1 2622785"/>
                <a:gd name="f36" fmla="*/ f27 1 2622785"/>
                <a:gd name="f37" fmla="*/ f28 1 665396"/>
                <a:gd name="f38" fmla="*/ f29 1 665396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2622785" h="665396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26426">
              <a:solidFill>
                <a:srgbClr val="75453D"/>
              </a:solidFill>
              <a:prstDash val="solid"/>
              <a:miter/>
            </a:ln>
          </p:spPr>
          <p:txBody>
            <a:bodyPr vert="horz" wrap="square" lIns="53775" tIns="42345" rIns="53775" bIns="42345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1" i="0" u="sng" strike="noStrike" kern="1200" cap="none" spc="0" baseline="0">
                  <a:solidFill>
                    <a:srgbClr val="292934"/>
                  </a:solidFill>
                  <a:uFillTx/>
                  <a:latin typeface="Calibri" pitchFamily="34"/>
                  <a:ea typeface="新細明體" pitchFamily="18"/>
                </a:rPr>
                <a:t>C</a:t>
              </a:r>
              <a:r>
                <a:rPr lang="en-US" sz="1800" b="1" i="0" u="none" strike="noStrike" kern="1200" cap="none" spc="0" baseline="0">
                  <a:solidFill>
                    <a:srgbClr val="292934"/>
                  </a:solidFill>
                  <a:uFillTx/>
                  <a:latin typeface="Calibri" pitchFamily="34"/>
                  <a:ea typeface="新細明體" pitchFamily="18"/>
                </a:rPr>
                <a:t>oxsackie</a:t>
              </a:r>
              <a:r>
                <a:rPr lang="en-US" sz="1800" b="1" i="0" u="sng" strike="noStrike" kern="1200" cap="none" spc="0" baseline="0">
                  <a:solidFill>
                    <a:srgbClr val="292934"/>
                  </a:solidFill>
                  <a:uFillTx/>
                  <a:latin typeface="Calibri" pitchFamily="34"/>
                  <a:ea typeface="新細明體" pitchFamily="18"/>
                </a:rPr>
                <a:t>v</a:t>
              </a:r>
              <a:r>
                <a:rPr lang="en-US" sz="1800" b="1" i="0" u="none" strike="noStrike" kern="1200" cap="none" spc="0" baseline="0">
                  <a:solidFill>
                    <a:srgbClr val="292934"/>
                  </a:solidFill>
                  <a:uFillTx/>
                  <a:latin typeface="Calibri" pitchFamily="34"/>
                  <a:ea typeface="新細明體" pitchFamily="18"/>
                </a:rPr>
                <a:t>irus </a:t>
              </a:r>
              <a:r>
                <a:rPr lang="en-US" sz="1800" b="1" i="0" u="sng" strike="noStrike" kern="1200" cap="none" spc="0" baseline="0">
                  <a:solidFill>
                    <a:srgbClr val="292934"/>
                  </a:solidFill>
                  <a:uFillTx/>
                  <a:latin typeface="Calibri" pitchFamily="34"/>
                  <a:ea typeface="新細明體" pitchFamily="18"/>
                </a:rPr>
                <a:t>A</a:t>
              </a:r>
              <a:r>
                <a:rPr lang="en-US" sz="1800" b="0" i="0" u="none" strike="noStrike" kern="1200" cap="none" spc="0" baseline="0">
                  <a:solidFill>
                    <a:srgbClr val="292934"/>
                  </a:solidFill>
                  <a:uFillTx/>
                  <a:latin typeface="Calibri" pitchFamily="34"/>
                  <a:ea typeface="微軟正黑體" pitchFamily="34"/>
                </a:rPr>
                <a:t>1-22, 24</a:t>
              </a: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0" i="0" u="none" strike="noStrike" kern="1200" cap="none" spc="0" baseline="0">
                  <a:solidFill>
                    <a:srgbClr val="292934"/>
                  </a:solidFill>
                  <a:uFillTx/>
                  <a:latin typeface="Calibri" pitchFamily="34"/>
                  <a:ea typeface="微軟正黑體" pitchFamily="34"/>
                </a:rPr>
                <a:t>(</a:t>
              </a:r>
              <a:r>
                <a:rPr lang="zh-TW" sz="1600" b="0" i="0" u="none" strike="noStrike" kern="1200" cap="none" spc="0" baseline="0">
                  <a:solidFill>
                    <a:srgbClr val="292934"/>
                  </a:solidFill>
                  <a:uFillTx/>
                  <a:latin typeface="Calibri" pitchFamily="34"/>
                  <a:ea typeface="微軟正黑體" pitchFamily="34"/>
                </a:rPr>
                <a:t>克沙奇病毒</a:t>
              </a:r>
              <a:r>
                <a:rPr lang="en-US" sz="1600" b="0" i="0" u="none" strike="noStrike" kern="1200" cap="none" spc="0" baseline="0">
                  <a:solidFill>
                    <a:srgbClr val="292934"/>
                  </a:solidFill>
                  <a:uFillTx/>
                  <a:latin typeface="Calibri" pitchFamily="34"/>
                  <a:ea typeface="微軟正黑體" pitchFamily="34"/>
                </a:rPr>
                <a:t>A</a:t>
              </a:r>
              <a:r>
                <a:rPr lang="zh-TW" sz="1600" b="0" i="0" u="none" strike="noStrike" kern="1200" cap="none" spc="0" baseline="0">
                  <a:solidFill>
                    <a:srgbClr val="292934"/>
                  </a:solidFill>
                  <a:uFillTx/>
                  <a:latin typeface="Calibri" pitchFamily="34"/>
                  <a:ea typeface="微軟正黑體" pitchFamily="34"/>
                </a:rPr>
                <a:t>群</a:t>
              </a:r>
              <a:r>
                <a:rPr lang="en-US" sz="1600" b="0" i="0" u="none" strike="noStrike" kern="1200" cap="none" spc="0" baseline="0">
                  <a:solidFill>
                    <a:srgbClr val="292934"/>
                  </a:solidFill>
                  <a:uFillTx/>
                  <a:latin typeface="Calibri" pitchFamily="34"/>
                  <a:ea typeface="微軟正黑體" pitchFamily="34"/>
                </a:rPr>
                <a:t>)</a:t>
              </a:r>
            </a:p>
          </p:txBody>
        </p:sp>
        <p:sp>
          <p:nvSpPr>
            <p:cNvPr id="10" name="手繪多邊形 9"/>
            <p:cNvSpPr/>
            <p:nvPr/>
          </p:nvSpPr>
          <p:spPr>
            <a:xfrm>
              <a:off x="312679" y="1919142"/>
              <a:ext cx="131883" cy="21580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1885"/>
                <a:gd name="f4" fmla="val 2158062"/>
                <a:gd name="f5" fmla="*/ f0 1 131885"/>
                <a:gd name="f6" fmla="*/ f1 1 2158062"/>
                <a:gd name="f7" fmla="+- f4 0 f2"/>
                <a:gd name="f8" fmla="+- f3 0 f2"/>
                <a:gd name="f9" fmla="*/ f8 1 131885"/>
                <a:gd name="f10" fmla="*/ f7 1 2158062"/>
                <a:gd name="f11" fmla="*/ 0 1 f9"/>
                <a:gd name="f12" fmla="*/ 131885 1 f9"/>
                <a:gd name="f13" fmla="*/ 0 1 f10"/>
                <a:gd name="f14" fmla="*/ 2158062 1 f10"/>
                <a:gd name="f15" fmla="*/ f11 f5 1"/>
                <a:gd name="f16" fmla="*/ f12 f5 1"/>
                <a:gd name="f17" fmla="*/ f14 f6 1"/>
                <a:gd name="f18" fmla="*/ f13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131885" h="2158062">
                  <a:moveTo>
                    <a:pt x="f2" y="f2"/>
                  </a:moveTo>
                  <a:lnTo>
                    <a:pt x="f2" y="f4"/>
                  </a:lnTo>
                  <a:lnTo>
                    <a:pt x="f3" y="f4"/>
                  </a:lnTo>
                </a:path>
              </a:pathLst>
            </a:custGeom>
            <a:noFill/>
            <a:ln w="26426">
              <a:solidFill>
                <a:srgbClr val="7B4B43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新細明體" pitchFamily="18"/>
              </a:endParaRPr>
            </a:p>
          </p:txBody>
        </p:sp>
        <p:sp>
          <p:nvSpPr>
            <p:cNvPr id="11" name="手繪多邊形 10"/>
            <p:cNvSpPr/>
            <p:nvPr/>
          </p:nvSpPr>
          <p:spPr>
            <a:xfrm>
              <a:off x="444562" y="3744504"/>
              <a:ext cx="2622782" cy="6653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622785"/>
                <a:gd name="f7" fmla="val 665396"/>
                <a:gd name="f8" fmla="val 66540"/>
                <a:gd name="f9" fmla="val 29791"/>
                <a:gd name="f10" fmla="val 2556245"/>
                <a:gd name="f11" fmla="val 2592994"/>
                <a:gd name="f12" fmla="val 598856"/>
                <a:gd name="f13" fmla="val 635605"/>
                <a:gd name="f14" fmla="+- 0 0 -90"/>
                <a:gd name="f15" fmla="*/ f3 1 2622785"/>
                <a:gd name="f16" fmla="*/ f4 1 665396"/>
                <a:gd name="f17" fmla="+- f7 0 f5"/>
                <a:gd name="f18" fmla="+- f6 0 f5"/>
                <a:gd name="f19" fmla="*/ f14 f0 1"/>
                <a:gd name="f20" fmla="*/ f18 1 2622785"/>
                <a:gd name="f21" fmla="*/ f17 1 665396"/>
                <a:gd name="f22" fmla="*/ 0 f18 1"/>
                <a:gd name="f23" fmla="*/ 66540 f17 1"/>
                <a:gd name="f24" fmla="*/ 66540 f18 1"/>
                <a:gd name="f25" fmla="*/ 0 f17 1"/>
                <a:gd name="f26" fmla="*/ 2556245 f18 1"/>
                <a:gd name="f27" fmla="*/ 2622785 f18 1"/>
                <a:gd name="f28" fmla="*/ 598856 f17 1"/>
                <a:gd name="f29" fmla="*/ 665396 f17 1"/>
                <a:gd name="f30" fmla="*/ f19 1 f2"/>
                <a:gd name="f31" fmla="*/ f22 1 2622785"/>
                <a:gd name="f32" fmla="*/ f23 1 665396"/>
                <a:gd name="f33" fmla="*/ f24 1 2622785"/>
                <a:gd name="f34" fmla="*/ f25 1 665396"/>
                <a:gd name="f35" fmla="*/ f26 1 2622785"/>
                <a:gd name="f36" fmla="*/ f27 1 2622785"/>
                <a:gd name="f37" fmla="*/ f28 1 665396"/>
                <a:gd name="f38" fmla="*/ f29 1 665396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2622785" h="665396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26426">
              <a:solidFill>
                <a:srgbClr val="7C4B43"/>
              </a:solidFill>
              <a:prstDash val="solid"/>
              <a:miter/>
            </a:ln>
          </p:spPr>
          <p:txBody>
            <a:bodyPr vert="horz" wrap="square" lIns="53775" tIns="42345" rIns="53775" bIns="42345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1" i="0" u="sng" strike="noStrike" kern="1200" cap="none" spc="0" baseline="0">
                  <a:solidFill>
                    <a:srgbClr val="292934"/>
                  </a:solidFill>
                  <a:uFillTx/>
                  <a:latin typeface="Calibri" pitchFamily="34"/>
                  <a:ea typeface="新細明體" pitchFamily="18"/>
                </a:rPr>
                <a:t>C</a:t>
              </a:r>
              <a:r>
                <a:rPr lang="en-US" sz="1800" b="1" i="0" u="none" strike="noStrike" kern="1200" cap="none" spc="0" baseline="0">
                  <a:solidFill>
                    <a:srgbClr val="292934"/>
                  </a:solidFill>
                  <a:uFillTx/>
                  <a:latin typeface="Calibri" pitchFamily="34"/>
                  <a:ea typeface="新細明體" pitchFamily="18"/>
                </a:rPr>
                <a:t>oxsackie</a:t>
              </a:r>
              <a:r>
                <a:rPr lang="en-US" sz="1800" b="1" i="0" u="sng" strike="noStrike" kern="1200" cap="none" spc="0" baseline="0">
                  <a:solidFill>
                    <a:srgbClr val="292934"/>
                  </a:solidFill>
                  <a:uFillTx/>
                  <a:latin typeface="Calibri" pitchFamily="34"/>
                  <a:ea typeface="新細明體" pitchFamily="18"/>
                </a:rPr>
                <a:t>v</a:t>
              </a:r>
              <a:r>
                <a:rPr lang="en-US" sz="1800" b="1" i="0" u="none" strike="noStrike" kern="1200" cap="none" spc="0" baseline="0">
                  <a:solidFill>
                    <a:srgbClr val="292934"/>
                  </a:solidFill>
                  <a:uFillTx/>
                  <a:latin typeface="Calibri" pitchFamily="34"/>
                  <a:ea typeface="新細明體" pitchFamily="18"/>
                </a:rPr>
                <a:t>irus </a:t>
              </a:r>
              <a:r>
                <a:rPr lang="en-US" sz="1800" b="1" i="0" u="sng" strike="noStrike" kern="1200" cap="none" spc="0" baseline="0">
                  <a:solidFill>
                    <a:srgbClr val="292934"/>
                  </a:solidFill>
                  <a:uFillTx/>
                  <a:latin typeface="Calibri" pitchFamily="34"/>
                  <a:ea typeface="新細明體" pitchFamily="18"/>
                </a:rPr>
                <a:t>B</a:t>
              </a:r>
              <a:r>
                <a:rPr lang="en-US" sz="1800" b="0" i="0" u="none" strike="noStrike" kern="1200" cap="none" spc="0" baseline="0">
                  <a:solidFill>
                    <a:srgbClr val="292934"/>
                  </a:solidFill>
                  <a:uFillTx/>
                  <a:latin typeface="Calibri" pitchFamily="34"/>
                  <a:ea typeface="微軟正黑體" pitchFamily="34"/>
                </a:rPr>
                <a:t>1-6</a:t>
              </a: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0" i="0" u="none" strike="noStrike" kern="1200" cap="none" spc="0" baseline="0">
                  <a:solidFill>
                    <a:srgbClr val="292934"/>
                  </a:solidFill>
                  <a:uFillTx/>
                  <a:latin typeface="Calibri" pitchFamily="34"/>
                  <a:ea typeface="微軟正黑體" pitchFamily="34"/>
                </a:rPr>
                <a:t>(</a:t>
              </a:r>
              <a:r>
                <a:rPr lang="zh-TW" sz="1600" b="0" i="0" u="none" strike="noStrike" kern="1200" cap="none" spc="0" baseline="0">
                  <a:solidFill>
                    <a:srgbClr val="292934"/>
                  </a:solidFill>
                  <a:uFillTx/>
                  <a:latin typeface="Calibri" pitchFamily="34"/>
                  <a:ea typeface="微軟正黑體" pitchFamily="34"/>
                </a:rPr>
                <a:t>克沙奇病毒</a:t>
              </a:r>
              <a:r>
                <a:rPr lang="en-US" sz="1600" b="0" i="0" u="none" strike="noStrike" kern="1200" cap="none" spc="0" baseline="0">
                  <a:solidFill>
                    <a:srgbClr val="292934"/>
                  </a:solidFill>
                  <a:uFillTx/>
                  <a:latin typeface="Calibri" pitchFamily="34"/>
                  <a:ea typeface="微軟正黑體" pitchFamily="34"/>
                </a:rPr>
                <a:t>B</a:t>
              </a:r>
              <a:r>
                <a:rPr lang="zh-TW" sz="1600" b="0" i="0" u="none" strike="noStrike" kern="1200" cap="none" spc="0" baseline="0">
                  <a:solidFill>
                    <a:srgbClr val="292934"/>
                  </a:solidFill>
                  <a:uFillTx/>
                  <a:latin typeface="Calibri" pitchFamily="34"/>
                  <a:ea typeface="微軟正黑體" pitchFamily="34"/>
                </a:rPr>
                <a:t>群</a:t>
              </a:r>
              <a:r>
                <a:rPr lang="en-US" sz="1600" b="0" i="0" u="none" strike="noStrike" kern="1200" cap="none" spc="0" baseline="0">
                  <a:solidFill>
                    <a:srgbClr val="292934"/>
                  </a:solidFill>
                  <a:uFillTx/>
                  <a:latin typeface="Calibri" pitchFamily="34"/>
                  <a:ea typeface="微軟正黑體" pitchFamily="34"/>
                </a:rPr>
                <a:t>) </a:t>
              </a:r>
            </a:p>
          </p:txBody>
        </p:sp>
        <p:sp>
          <p:nvSpPr>
            <p:cNvPr id="12" name="手繪多邊形 11"/>
            <p:cNvSpPr/>
            <p:nvPr/>
          </p:nvSpPr>
          <p:spPr>
            <a:xfrm>
              <a:off x="312679" y="1919142"/>
              <a:ext cx="131883" cy="298831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1885"/>
                <a:gd name="f4" fmla="val 2988316"/>
                <a:gd name="f5" fmla="*/ f0 1 131885"/>
                <a:gd name="f6" fmla="*/ f1 1 2988316"/>
                <a:gd name="f7" fmla="+- f4 0 f2"/>
                <a:gd name="f8" fmla="+- f3 0 f2"/>
                <a:gd name="f9" fmla="*/ f8 1 131885"/>
                <a:gd name="f10" fmla="*/ f7 1 2988316"/>
                <a:gd name="f11" fmla="*/ 0 1 f9"/>
                <a:gd name="f12" fmla="*/ 131885 1 f9"/>
                <a:gd name="f13" fmla="*/ 0 1 f10"/>
                <a:gd name="f14" fmla="*/ 2988316 1 f10"/>
                <a:gd name="f15" fmla="*/ f11 f5 1"/>
                <a:gd name="f16" fmla="*/ f12 f5 1"/>
                <a:gd name="f17" fmla="*/ f14 f6 1"/>
                <a:gd name="f18" fmla="*/ f13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131885" h="2988316">
                  <a:moveTo>
                    <a:pt x="f2" y="f2"/>
                  </a:moveTo>
                  <a:lnTo>
                    <a:pt x="f2" y="f4"/>
                  </a:lnTo>
                  <a:lnTo>
                    <a:pt x="f3" y="f4"/>
                  </a:lnTo>
                </a:path>
              </a:pathLst>
            </a:custGeom>
            <a:noFill/>
            <a:ln w="26426">
              <a:solidFill>
                <a:srgbClr val="7B4B43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新細明體" pitchFamily="18"/>
              </a:endParaRPr>
            </a:p>
          </p:txBody>
        </p:sp>
        <p:sp>
          <p:nvSpPr>
            <p:cNvPr id="13" name="手繪多邊形 12"/>
            <p:cNvSpPr/>
            <p:nvPr/>
          </p:nvSpPr>
          <p:spPr>
            <a:xfrm>
              <a:off x="444562" y="4574761"/>
              <a:ext cx="2622782" cy="6653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622785"/>
                <a:gd name="f7" fmla="val 665396"/>
                <a:gd name="f8" fmla="val 66540"/>
                <a:gd name="f9" fmla="val 29791"/>
                <a:gd name="f10" fmla="val 2556245"/>
                <a:gd name="f11" fmla="val 2592994"/>
                <a:gd name="f12" fmla="val 598856"/>
                <a:gd name="f13" fmla="val 635605"/>
                <a:gd name="f14" fmla="+- 0 0 -90"/>
                <a:gd name="f15" fmla="*/ f3 1 2622785"/>
                <a:gd name="f16" fmla="*/ f4 1 665396"/>
                <a:gd name="f17" fmla="+- f7 0 f5"/>
                <a:gd name="f18" fmla="+- f6 0 f5"/>
                <a:gd name="f19" fmla="*/ f14 f0 1"/>
                <a:gd name="f20" fmla="*/ f18 1 2622785"/>
                <a:gd name="f21" fmla="*/ f17 1 665396"/>
                <a:gd name="f22" fmla="*/ 0 f18 1"/>
                <a:gd name="f23" fmla="*/ 66540 f17 1"/>
                <a:gd name="f24" fmla="*/ 66540 f18 1"/>
                <a:gd name="f25" fmla="*/ 0 f17 1"/>
                <a:gd name="f26" fmla="*/ 2556245 f18 1"/>
                <a:gd name="f27" fmla="*/ 2622785 f18 1"/>
                <a:gd name="f28" fmla="*/ 598856 f17 1"/>
                <a:gd name="f29" fmla="*/ 665396 f17 1"/>
                <a:gd name="f30" fmla="*/ f19 1 f2"/>
                <a:gd name="f31" fmla="*/ f22 1 2622785"/>
                <a:gd name="f32" fmla="*/ f23 1 665396"/>
                <a:gd name="f33" fmla="*/ f24 1 2622785"/>
                <a:gd name="f34" fmla="*/ f25 1 665396"/>
                <a:gd name="f35" fmla="*/ f26 1 2622785"/>
                <a:gd name="f36" fmla="*/ f27 1 2622785"/>
                <a:gd name="f37" fmla="*/ f28 1 665396"/>
                <a:gd name="f38" fmla="*/ f29 1 665396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2622785" h="665396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26426">
              <a:solidFill>
                <a:srgbClr val="83524A"/>
              </a:solidFill>
              <a:prstDash val="solid"/>
              <a:miter/>
            </a:ln>
          </p:spPr>
          <p:txBody>
            <a:bodyPr vert="horz" wrap="square" lIns="53775" tIns="42345" rIns="53775" bIns="42345" anchor="ctr" anchorCtr="1" compatLnSpc="1"/>
            <a:lstStyle/>
            <a:p>
              <a:pPr marL="0" marR="0" lvl="0" indent="0" algn="ctr" defTabSz="914400" rtl="0" fontAlgn="auto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1" i="0" u="sng" strike="noStrike" kern="1200" cap="none" spc="0" baseline="0">
                  <a:solidFill>
                    <a:srgbClr val="292934"/>
                  </a:solidFill>
                  <a:uFillTx/>
                  <a:latin typeface="Calibri" pitchFamily="34"/>
                  <a:ea typeface="新細明體" pitchFamily="18"/>
                </a:rPr>
                <a:t>E</a:t>
              </a:r>
              <a:r>
                <a:rPr lang="en-US" sz="1800" b="1" i="0" u="none" strike="noStrike" kern="1200" cap="none" spc="0" baseline="0">
                  <a:solidFill>
                    <a:srgbClr val="292934"/>
                  </a:solidFill>
                  <a:uFillTx/>
                  <a:latin typeface="Calibri" pitchFamily="34"/>
                  <a:ea typeface="新細明體" pitchFamily="18"/>
                </a:rPr>
                <a:t>chovirus </a:t>
              </a:r>
              <a:r>
                <a:rPr lang="en-US" sz="1800" b="0" i="0" u="none" strike="noStrike" kern="1200" cap="none" spc="0" baseline="0">
                  <a:solidFill>
                    <a:srgbClr val="292934"/>
                  </a:solidFill>
                  <a:uFillTx/>
                  <a:latin typeface="Calibri" pitchFamily="34"/>
                  <a:ea typeface="微軟正黑體" pitchFamily="34"/>
                </a:rPr>
                <a:t>1-7, 9, 11-27, 29-33 </a:t>
              </a:r>
              <a:r>
                <a:rPr lang="en-US" sz="1600" b="0" i="0" u="none" strike="noStrike" kern="1200" cap="none" spc="0" baseline="0">
                  <a:solidFill>
                    <a:srgbClr val="292934"/>
                  </a:solidFill>
                  <a:uFillTx/>
                  <a:latin typeface="Calibri" pitchFamily="34"/>
                  <a:ea typeface="微軟正黑體" pitchFamily="34"/>
                </a:rPr>
                <a:t>(</a:t>
              </a:r>
              <a:r>
                <a:rPr lang="zh-TW" sz="1600" b="0" i="0" u="none" strike="noStrike" kern="1200" cap="none" spc="0" baseline="0">
                  <a:solidFill>
                    <a:srgbClr val="292934"/>
                  </a:solidFill>
                  <a:uFillTx/>
                  <a:latin typeface="Calibri" pitchFamily="34"/>
                  <a:ea typeface="微軟正黑體" pitchFamily="34"/>
                </a:rPr>
                <a:t>伊科病毒</a:t>
              </a:r>
              <a:r>
                <a:rPr lang="en-US" sz="1600" b="0" i="0" u="none" strike="noStrike" kern="1200" cap="none" spc="0" baseline="0">
                  <a:solidFill>
                    <a:srgbClr val="292934"/>
                  </a:solidFill>
                  <a:uFillTx/>
                  <a:latin typeface="Calibri" pitchFamily="34"/>
                  <a:ea typeface="微軟正黑體" pitchFamily="34"/>
                </a:rPr>
                <a:t>)  </a:t>
              </a:r>
            </a:p>
          </p:txBody>
        </p:sp>
        <p:sp>
          <p:nvSpPr>
            <p:cNvPr id="14" name="手繪多邊形 13"/>
            <p:cNvSpPr/>
            <p:nvPr/>
          </p:nvSpPr>
          <p:spPr>
            <a:xfrm>
              <a:off x="312679" y="1919142"/>
              <a:ext cx="131883" cy="38155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1885"/>
                <a:gd name="f4" fmla="val 3815586"/>
                <a:gd name="f5" fmla="*/ f0 1 131885"/>
                <a:gd name="f6" fmla="*/ f1 1 3815586"/>
                <a:gd name="f7" fmla="+- f4 0 f2"/>
                <a:gd name="f8" fmla="+- f3 0 f2"/>
                <a:gd name="f9" fmla="*/ f8 1 131885"/>
                <a:gd name="f10" fmla="*/ f7 1 3815586"/>
                <a:gd name="f11" fmla="*/ 0 1 f9"/>
                <a:gd name="f12" fmla="*/ 131885 1 f9"/>
                <a:gd name="f13" fmla="*/ 0 1 f10"/>
                <a:gd name="f14" fmla="*/ 3815586 1 f10"/>
                <a:gd name="f15" fmla="*/ f11 f5 1"/>
                <a:gd name="f16" fmla="*/ f12 f5 1"/>
                <a:gd name="f17" fmla="*/ f14 f6 1"/>
                <a:gd name="f18" fmla="*/ f13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131885" h="3815586">
                  <a:moveTo>
                    <a:pt x="f2" y="f2"/>
                  </a:moveTo>
                  <a:lnTo>
                    <a:pt x="f2" y="f4"/>
                  </a:lnTo>
                  <a:lnTo>
                    <a:pt x="f3" y="f4"/>
                  </a:lnTo>
                </a:path>
              </a:pathLst>
            </a:custGeom>
            <a:noFill/>
            <a:ln w="26426">
              <a:solidFill>
                <a:srgbClr val="7B4B43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新細明體" pitchFamily="18"/>
              </a:endParaRPr>
            </a:p>
          </p:txBody>
        </p:sp>
        <p:sp>
          <p:nvSpPr>
            <p:cNvPr id="15" name="手繪多邊形 14"/>
            <p:cNvSpPr/>
            <p:nvPr/>
          </p:nvSpPr>
          <p:spPr>
            <a:xfrm>
              <a:off x="444562" y="5405009"/>
              <a:ext cx="2639251" cy="65942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639255"/>
                <a:gd name="f7" fmla="val 659428"/>
                <a:gd name="f8" fmla="val 65943"/>
                <a:gd name="f9" fmla="val 29524"/>
                <a:gd name="f10" fmla="val 2573312"/>
                <a:gd name="f11" fmla="val 2609731"/>
                <a:gd name="f12" fmla="val 593485"/>
                <a:gd name="f13" fmla="val 629904"/>
                <a:gd name="f14" fmla="+- 0 0 -90"/>
                <a:gd name="f15" fmla="*/ f3 1 2639255"/>
                <a:gd name="f16" fmla="*/ f4 1 659428"/>
                <a:gd name="f17" fmla="+- f7 0 f5"/>
                <a:gd name="f18" fmla="+- f6 0 f5"/>
                <a:gd name="f19" fmla="*/ f14 f0 1"/>
                <a:gd name="f20" fmla="*/ f18 1 2639255"/>
                <a:gd name="f21" fmla="*/ f17 1 659428"/>
                <a:gd name="f22" fmla="*/ 0 f18 1"/>
                <a:gd name="f23" fmla="*/ 65943 f17 1"/>
                <a:gd name="f24" fmla="*/ 65943 f18 1"/>
                <a:gd name="f25" fmla="*/ 0 f17 1"/>
                <a:gd name="f26" fmla="*/ 2573312 f18 1"/>
                <a:gd name="f27" fmla="*/ 2639255 f18 1"/>
                <a:gd name="f28" fmla="*/ 593485 f17 1"/>
                <a:gd name="f29" fmla="*/ 659428 f17 1"/>
                <a:gd name="f30" fmla="*/ f19 1 f2"/>
                <a:gd name="f31" fmla="*/ f22 1 2639255"/>
                <a:gd name="f32" fmla="*/ f23 1 659428"/>
                <a:gd name="f33" fmla="*/ f24 1 2639255"/>
                <a:gd name="f34" fmla="*/ f25 1 659428"/>
                <a:gd name="f35" fmla="*/ f26 1 2639255"/>
                <a:gd name="f36" fmla="*/ f27 1 2639255"/>
                <a:gd name="f37" fmla="*/ f28 1 659428"/>
                <a:gd name="f38" fmla="*/ f29 1 659428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2639255" h="659428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26426">
              <a:solidFill>
                <a:srgbClr val="8A5951"/>
              </a:solidFill>
              <a:prstDash val="solid"/>
              <a:miter/>
            </a:ln>
          </p:spPr>
          <p:txBody>
            <a:bodyPr vert="horz" wrap="square" lIns="53602" tIns="42172" rIns="53602" bIns="42172" anchor="ctr" anchorCtr="1" compatLnSpc="1"/>
            <a:lstStyle/>
            <a:p>
              <a:pPr marL="0" marR="0" lvl="0" indent="0" algn="ctr" defTabSz="914400" rtl="0" fontAlgn="auto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1" i="0" u="sng" strike="noStrike" kern="1200" cap="none" spc="0" baseline="0">
                  <a:solidFill>
                    <a:srgbClr val="292934"/>
                  </a:solidFill>
                  <a:uFillTx/>
                  <a:latin typeface="Calibri" pitchFamily="34"/>
                  <a:ea typeface="微軟正黑體" pitchFamily="34"/>
                </a:rPr>
                <a:t>E</a:t>
              </a:r>
              <a:r>
                <a:rPr lang="en-US" sz="1800" b="1" i="0" u="none" strike="noStrike" kern="1200" cap="none" spc="0" baseline="0">
                  <a:solidFill>
                    <a:srgbClr val="292934"/>
                  </a:solidFill>
                  <a:uFillTx/>
                  <a:latin typeface="Calibri" pitchFamily="34"/>
                  <a:ea typeface="微軟正黑體" pitchFamily="34"/>
                </a:rPr>
                <a:t>ntero</a:t>
              </a:r>
              <a:r>
                <a:rPr lang="en-US" sz="1800" b="1" i="0" u="sng" strike="noStrike" kern="1200" cap="none" spc="0" baseline="0">
                  <a:solidFill>
                    <a:srgbClr val="292934"/>
                  </a:solidFill>
                  <a:uFillTx/>
                  <a:latin typeface="Calibri" pitchFamily="34"/>
                  <a:ea typeface="微軟正黑體" pitchFamily="34"/>
                </a:rPr>
                <a:t>v</a:t>
              </a:r>
              <a:r>
                <a:rPr lang="en-US" sz="1800" b="1" i="0" u="none" strike="noStrike" kern="1200" cap="none" spc="0" baseline="0">
                  <a:solidFill>
                    <a:srgbClr val="292934"/>
                  </a:solidFill>
                  <a:uFillTx/>
                  <a:latin typeface="Calibri" pitchFamily="34"/>
                  <a:ea typeface="微軟正黑體" pitchFamily="34"/>
                </a:rPr>
                <a:t>irus </a:t>
              </a:r>
              <a:r>
                <a:rPr lang="en-US" sz="1800" b="0" i="0" u="none" strike="noStrike" kern="1200" cap="none" spc="0" baseline="0">
                  <a:solidFill>
                    <a:srgbClr val="292934"/>
                  </a:solidFill>
                  <a:uFillTx/>
                  <a:latin typeface="Calibri" pitchFamily="34"/>
                  <a:ea typeface="微軟正黑體" pitchFamily="34"/>
                </a:rPr>
                <a:t>68-71</a:t>
              </a:r>
            </a:p>
            <a:p>
              <a:pPr marL="0" marR="0" lvl="0" indent="0" algn="ctr" defTabSz="914400" rtl="0" fontAlgn="auto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0" i="0" u="none" strike="noStrike" kern="1200" cap="none" spc="0" baseline="0">
                  <a:solidFill>
                    <a:srgbClr val="292934"/>
                  </a:solidFill>
                  <a:uFillTx/>
                  <a:latin typeface="Calibri" pitchFamily="34"/>
                  <a:ea typeface="微軟正黑體" pitchFamily="34"/>
                </a:rPr>
                <a:t>(</a:t>
              </a:r>
              <a:r>
                <a:rPr lang="zh-TW" sz="1600" b="0" i="0" u="none" strike="noStrike" kern="1200" cap="none" spc="0" baseline="0">
                  <a:solidFill>
                    <a:srgbClr val="292934"/>
                  </a:solidFill>
                  <a:uFillTx/>
                  <a:latin typeface="Calibri" pitchFamily="34"/>
                  <a:ea typeface="微軟正黑體" pitchFamily="34"/>
                </a:rPr>
                <a:t>其他腸病毒</a:t>
              </a:r>
              <a:r>
                <a:rPr lang="en-US" sz="1600" b="0" i="0" u="none" strike="noStrike" kern="1200" cap="none" spc="0" baseline="0">
                  <a:solidFill>
                    <a:srgbClr val="292934"/>
                  </a:solidFill>
                  <a:uFillTx/>
                  <a:latin typeface="Calibri" pitchFamily="34"/>
                  <a:ea typeface="微軟正黑體" pitchFamily="34"/>
                </a:rPr>
                <a:t>)</a:t>
              </a:r>
            </a:p>
          </p:txBody>
        </p:sp>
        <p:sp>
          <p:nvSpPr>
            <p:cNvPr id="16" name="手繪多邊形 15"/>
            <p:cNvSpPr/>
            <p:nvPr/>
          </p:nvSpPr>
          <p:spPr>
            <a:xfrm>
              <a:off x="3120399" y="1259714"/>
              <a:ext cx="1383322" cy="65942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383323"/>
                <a:gd name="f7" fmla="val 659428"/>
                <a:gd name="f8" fmla="val 65943"/>
                <a:gd name="f9" fmla="val 29524"/>
                <a:gd name="f10" fmla="val 1317380"/>
                <a:gd name="f11" fmla="val 1353799"/>
                <a:gd name="f12" fmla="val 593485"/>
                <a:gd name="f13" fmla="val 629904"/>
                <a:gd name="f14" fmla="+- 0 0 -90"/>
                <a:gd name="f15" fmla="*/ f3 1 1383323"/>
                <a:gd name="f16" fmla="*/ f4 1 659428"/>
                <a:gd name="f17" fmla="+- f7 0 f5"/>
                <a:gd name="f18" fmla="+- f6 0 f5"/>
                <a:gd name="f19" fmla="*/ f14 f0 1"/>
                <a:gd name="f20" fmla="*/ f18 1 1383323"/>
                <a:gd name="f21" fmla="*/ f17 1 659428"/>
                <a:gd name="f22" fmla="*/ 0 f18 1"/>
                <a:gd name="f23" fmla="*/ 65943 f17 1"/>
                <a:gd name="f24" fmla="*/ 65943 f18 1"/>
                <a:gd name="f25" fmla="*/ 0 f17 1"/>
                <a:gd name="f26" fmla="*/ 1317380 f18 1"/>
                <a:gd name="f27" fmla="*/ 1383323 f18 1"/>
                <a:gd name="f28" fmla="*/ 593485 f17 1"/>
                <a:gd name="f29" fmla="*/ 659428 f17 1"/>
                <a:gd name="f30" fmla="*/ f19 1 f2"/>
                <a:gd name="f31" fmla="*/ f22 1 1383323"/>
                <a:gd name="f32" fmla="*/ f23 1 659428"/>
                <a:gd name="f33" fmla="*/ f24 1 1383323"/>
                <a:gd name="f34" fmla="*/ f25 1 659428"/>
                <a:gd name="f35" fmla="*/ f26 1 1383323"/>
                <a:gd name="f36" fmla="*/ f27 1 1383323"/>
                <a:gd name="f37" fmla="*/ f28 1 659428"/>
                <a:gd name="f38" fmla="*/ f29 1 659428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383323" h="659428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976760"/>
            </a:solidFill>
            <a:ln w="26426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65032" tIns="49798" rIns="65032" bIns="49798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400" b="1" i="0" u="none" strike="noStrike" kern="1200" cap="none" spc="0" baseline="0">
                  <a:solidFill>
                    <a:srgbClr val="FFFFFF"/>
                  </a:solidFill>
                  <a:uFillTx/>
                  <a:latin typeface="Calibri" pitchFamily="34"/>
                  <a:ea typeface="微軟正黑體" pitchFamily="34"/>
                </a:rPr>
                <a:t>新分類</a:t>
              </a:r>
              <a:endParaRPr lang="en-US" sz="2400" b="1" i="0" u="none" strike="noStrike" kern="1200" cap="none" spc="0" baseline="0">
                <a:solidFill>
                  <a:srgbClr val="FFFFFF"/>
                </a:solidFill>
                <a:uFillTx/>
                <a:latin typeface="Calibri" pitchFamily="34"/>
                <a:ea typeface="微軟正黑體" pitchFamily="34"/>
              </a:endParaRPr>
            </a:p>
          </p:txBody>
        </p:sp>
        <p:sp>
          <p:nvSpPr>
            <p:cNvPr id="17" name="手繪多邊形 16"/>
            <p:cNvSpPr/>
            <p:nvPr/>
          </p:nvSpPr>
          <p:spPr>
            <a:xfrm>
              <a:off x="3258738" y="1919142"/>
              <a:ext cx="138330" cy="4894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332"/>
                <a:gd name="f4" fmla="val 489477"/>
                <a:gd name="f5" fmla="*/ f0 1 138332"/>
                <a:gd name="f6" fmla="*/ f1 1 489477"/>
                <a:gd name="f7" fmla="+- f4 0 f2"/>
                <a:gd name="f8" fmla="+- f3 0 f2"/>
                <a:gd name="f9" fmla="*/ f8 1 138332"/>
                <a:gd name="f10" fmla="*/ f7 1 489477"/>
                <a:gd name="f11" fmla="*/ 0 1 f9"/>
                <a:gd name="f12" fmla="*/ 138332 1 f9"/>
                <a:gd name="f13" fmla="*/ 0 1 f10"/>
                <a:gd name="f14" fmla="*/ 489477 1 f10"/>
                <a:gd name="f15" fmla="*/ f11 f5 1"/>
                <a:gd name="f16" fmla="*/ f12 f5 1"/>
                <a:gd name="f17" fmla="*/ f14 f6 1"/>
                <a:gd name="f18" fmla="*/ f13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138332" h="489477">
                  <a:moveTo>
                    <a:pt x="f2" y="f2"/>
                  </a:moveTo>
                  <a:lnTo>
                    <a:pt x="f2" y="f4"/>
                  </a:lnTo>
                  <a:lnTo>
                    <a:pt x="f3" y="f4"/>
                  </a:lnTo>
                </a:path>
              </a:pathLst>
            </a:custGeom>
            <a:noFill/>
            <a:ln w="26426">
              <a:solidFill>
                <a:srgbClr val="7B4B43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新細明體" pitchFamily="18"/>
              </a:endParaRPr>
            </a:p>
          </p:txBody>
        </p:sp>
        <p:sp>
          <p:nvSpPr>
            <p:cNvPr id="18" name="手繪多邊形 17"/>
            <p:cNvSpPr/>
            <p:nvPr/>
          </p:nvSpPr>
          <p:spPr>
            <a:xfrm>
              <a:off x="3397069" y="2083999"/>
              <a:ext cx="1662891" cy="64924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662889"/>
                <a:gd name="f7" fmla="val 649240"/>
                <a:gd name="f8" fmla="val 64924"/>
                <a:gd name="f9" fmla="val 29067"/>
                <a:gd name="f10" fmla="val 1597965"/>
                <a:gd name="f11" fmla="val 1633822"/>
                <a:gd name="f12" fmla="val 584316"/>
                <a:gd name="f13" fmla="val 620173"/>
                <a:gd name="f14" fmla="+- 0 0 -90"/>
                <a:gd name="f15" fmla="*/ f3 1 1662889"/>
                <a:gd name="f16" fmla="*/ f4 1 649240"/>
                <a:gd name="f17" fmla="+- f7 0 f5"/>
                <a:gd name="f18" fmla="+- f6 0 f5"/>
                <a:gd name="f19" fmla="*/ f14 f0 1"/>
                <a:gd name="f20" fmla="*/ f18 1 1662889"/>
                <a:gd name="f21" fmla="*/ f17 1 649240"/>
                <a:gd name="f22" fmla="*/ 0 f18 1"/>
                <a:gd name="f23" fmla="*/ 64924 f17 1"/>
                <a:gd name="f24" fmla="*/ 64924 f18 1"/>
                <a:gd name="f25" fmla="*/ 0 f17 1"/>
                <a:gd name="f26" fmla="*/ 1597965 f18 1"/>
                <a:gd name="f27" fmla="*/ 1662889 f18 1"/>
                <a:gd name="f28" fmla="*/ 584316 f17 1"/>
                <a:gd name="f29" fmla="*/ 649240 f17 1"/>
                <a:gd name="f30" fmla="*/ f19 1 f2"/>
                <a:gd name="f31" fmla="*/ f22 1 1662889"/>
                <a:gd name="f32" fmla="*/ f23 1 649240"/>
                <a:gd name="f33" fmla="*/ f24 1 1662889"/>
                <a:gd name="f34" fmla="*/ f25 1 649240"/>
                <a:gd name="f35" fmla="*/ f26 1 1662889"/>
                <a:gd name="f36" fmla="*/ f27 1 1662889"/>
                <a:gd name="f37" fmla="*/ f28 1 649240"/>
                <a:gd name="f38" fmla="*/ f29 1 64924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662889" h="64924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26426">
              <a:solidFill>
                <a:srgbClr val="916059"/>
              </a:solidFill>
              <a:prstDash val="solid"/>
              <a:miter/>
            </a:ln>
          </p:spPr>
          <p:txBody>
            <a:bodyPr vert="horz" wrap="square" lIns="53309" tIns="41879" rIns="53309" bIns="41879" anchor="ctr" anchorCtr="1" compatLnSpc="1"/>
            <a:lstStyle/>
            <a:p>
              <a:pPr marL="0" marR="0" lvl="0" indent="0" algn="ctr" defTabSz="800100" rtl="0" fontAlgn="auto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1" i="0" u="none" strike="noStrike" kern="1200" cap="none" spc="0" baseline="0">
                  <a:solidFill>
                    <a:srgbClr val="0070C0"/>
                  </a:solidFill>
                  <a:uFillTx/>
                  <a:latin typeface="Calibri" pitchFamily="34"/>
                  <a:ea typeface="微軟正黑體" pitchFamily="34"/>
                </a:rPr>
                <a:t>Human Enterovirus A</a:t>
              </a:r>
              <a:endParaRPr lang="en-US" sz="1800" b="0" i="0" u="none" strike="noStrike" kern="1200" cap="none" spc="0" baseline="0">
                <a:solidFill>
                  <a:srgbClr val="0070C0"/>
                </a:solidFill>
                <a:uFillTx/>
                <a:latin typeface="Calibri" pitchFamily="34"/>
                <a:ea typeface="微軟正黑體" pitchFamily="34"/>
              </a:endParaRPr>
            </a:p>
          </p:txBody>
        </p:sp>
        <p:sp>
          <p:nvSpPr>
            <p:cNvPr id="19" name="手繪多邊形 18"/>
            <p:cNvSpPr/>
            <p:nvPr/>
          </p:nvSpPr>
          <p:spPr>
            <a:xfrm>
              <a:off x="3258738" y="1919142"/>
              <a:ext cx="138330" cy="130867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332"/>
                <a:gd name="f4" fmla="val 1308669"/>
                <a:gd name="f5" fmla="*/ f0 1 138332"/>
                <a:gd name="f6" fmla="*/ f1 1 1308669"/>
                <a:gd name="f7" fmla="+- f4 0 f2"/>
                <a:gd name="f8" fmla="+- f3 0 f2"/>
                <a:gd name="f9" fmla="*/ f8 1 138332"/>
                <a:gd name="f10" fmla="*/ f7 1 1308669"/>
                <a:gd name="f11" fmla="*/ 0 1 f9"/>
                <a:gd name="f12" fmla="*/ 138332 1 f9"/>
                <a:gd name="f13" fmla="*/ 0 1 f10"/>
                <a:gd name="f14" fmla="*/ 1308669 1 f10"/>
                <a:gd name="f15" fmla="*/ f11 f5 1"/>
                <a:gd name="f16" fmla="*/ f12 f5 1"/>
                <a:gd name="f17" fmla="*/ f14 f6 1"/>
                <a:gd name="f18" fmla="*/ f13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138332" h="1308669">
                  <a:moveTo>
                    <a:pt x="f2" y="f2"/>
                  </a:moveTo>
                  <a:lnTo>
                    <a:pt x="f2" y="f4"/>
                  </a:lnTo>
                  <a:lnTo>
                    <a:pt x="f3" y="f4"/>
                  </a:lnTo>
                </a:path>
              </a:pathLst>
            </a:custGeom>
            <a:noFill/>
            <a:ln w="26426">
              <a:solidFill>
                <a:srgbClr val="7B4B43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新細明體" pitchFamily="18"/>
              </a:endParaRPr>
            </a:p>
          </p:txBody>
        </p:sp>
        <p:sp>
          <p:nvSpPr>
            <p:cNvPr id="20" name="手繪多邊形 19"/>
            <p:cNvSpPr/>
            <p:nvPr/>
          </p:nvSpPr>
          <p:spPr>
            <a:xfrm>
              <a:off x="3397069" y="2898099"/>
              <a:ext cx="1662891" cy="65942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662889"/>
                <a:gd name="f7" fmla="val 659428"/>
                <a:gd name="f8" fmla="val 65943"/>
                <a:gd name="f9" fmla="val 29524"/>
                <a:gd name="f10" fmla="val 1596946"/>
                <a:gd name="f11" fmla="val 1633365"/>
                <a:gd name="f12" fmla="val 593485"/>
                <a:gd name="f13" fmla="val 629904"/>
                <a:gd name="f14" fmla="+- 0 0 -90"/>
                <a:gd name="f15" fmla="*/ f3 1 1662889"/>
                <a:gd name="f16" fmla="*/ f4 1 659428"/>
                <a:gd name="f17" fmla="+- f7 0 f5"/>
                <a:gd name="f18" fmla="+- f6 0 f5"/>
                <a:gd name="f19" fmla="*/ f14 f0 1"/>
                <a:gd name="f20" fmla="*/ f18 1 1662889"/>
                <a:gd name="f21" fmla="*/ f17 1 659428"/>
                <a:gd name="f22" fmla="*/ 0 f18 1"/>
                <a:gd name="f23" fmla="*/ 65943 f17 1"/>
                <a:gd name="f24" fmla="*/ 65943 f18 1"/>
                <a:gd name="f25" fmla="*/ 0 f17 1"/>
                <a:gd name="f26" fmla="*/ 1596946 f18 1"/>
                <a:gd name="f27" fmla="*/ 1662889 f18 1"/>
                <a:gd name="f28" fmla="*/ 593485 f17 1"/>
                <a:gd name="f29" fmla="*/ 659428 f17 1"/>
                <a:gd name="f30" fmla="*/ f19 1 f2"/>
                <a:gd name="f31" fmla="*/ f22 1 1662889"/>
                <a:gd name="f32" fmla="*/ f23 1 659428"/>
                <a:gd name="f33" fmla="*/ f24 1 1662889"/>
                <a:gd name="f34" fmla="*/ f25 1 659428"/>
                <a:gd name="f35" fmla="*/ f26 1 1662889"/>
                <a:gd name="f36" fmla="*/ f27 1 1662889"/>
                <a:gd name="f37" fmla="*/ f28 1 659428"/>
                <a:gd name="f38" fmla="*/ f29 1 659428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662889" h="659428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26426">
              <a:solidFill>
                <a:srgbClr val="976760"/>
              </a:solidFill>
              <a:prstDash val="solid"/>
              <a:miter/>
            </a:ln>
          </p:spPr>
          <p:txBody>
            <a:bodyPr vert="horz" wrap="square" lIns="53602" tIns="42172" rIns="53602" bIns="42172" anchor="ctr" anchorCtr="1" compatLnSpc="1"/>
            <a:lstStyle/>
            <a:p>
              <a:pPr marL="0" marR="0" lvl="0" indent="0" algn="ctr" defTabSz="800100" rtl="0" fontAlgn="auto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1" i="0" u="none" strike="noStrike" kern="1200" cap="none" spc="0" baseline="0">
                  <a:solidFill>
                    <a:srgbClr val="0070C0"/>
                  </a:solidFill>
                  <a:uFillTx/>
                  <a:latin typeface="Calibri" pitchFamily="34"/>
                  <a:ea typeface="微軟正黑體" pitchFamily="34"/>
                </a:rPr>
                <a:t>Human Enterovirus B</a:t>
              </a:r>
              <a:endParaRPr lang="en-US" sz="1800" b="0" i="0" u="none" strike="noStrike" kern="1200" cap="none" spc="0" baseline="0">
                <a:solidFill>
                  <a:srgbClr val="0070C0"/>
                </a:solidFill>
                <a:uFillTx/>
                <a:latin typeface="Calibri" pitchFamily="34"/>
                <a:ea typeface="微軟正黑體" pitchFamily="34"/>
              </a:endParaRPr>
            </a:p>
          </p:txBody>
        </p:sp>
        <p:sp>
          <p:nvSpPr>
            <p:cNvPr id="21" name="手繪多邊形 20"/>
            <p:cNvSpPr/>
            <p:nvPr/>
          </p:nvSpPr>
          <p:spPr>
            <a:xfrm>
              <a:off x="3258738" y="1919142"/>
              <a:ext cx="138330" cy="212026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332"/>
                <a:gd name="f4" fmla="val 2120261"/>
                <a:gd name="f5" fmla="*/ f0 1 138332"/>
                <a:gd name="f6" fmla="*/ f1 1 2120261"/>
                <a:gd name="f7" fmla="+- f4 0 f2"/>
                <a:gd name="f8" fmla="+- f3 0 f2"/>
                <a:gd name="f9" fmla="*/ f8 1 138332"/>
                <a:gd name="f10" fmla="*/ f7 1 2120261"/>
                <a:gd name="f11" fmla="*/ 0 1 f9"/>
                <a:gd name="f12" fmla="*/ 138332 1 f9"/>
                <a:gd name="f13" fmla="*/ 0 1 f10"/>
                <a:gd name="f14" fmla="*/ 2120261 1 f10"/>
                <a:gd name="f15" fmla="*/ f11 f5 1"/>
                <a:gd name="f16" fmla="*/ f12 f5 1"/>
                <a:gd name="f17" fmla="*/ f14 f6 1"/>
                <a:gd name="f18" fmla="*/ f13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138332" h="2120261">
                  <a:moveTo>
                    <a:pt x="f2" y="f2"/>
                  </a:moveTo>
                  <a:lnTo>
                    <a:pt x="f2" y="f4"/>
                  </a:lnTo>
                  <a:lnTo>
                    <a:pt x="f3" y="f4"/>
                  </a:lnTo>
                </a:path>
              </a:pathLst>
            </a:custGeom>
            <a:noFill/>
            <a:ln w="26426">
              <a:solidFill>
                <a:srgbClr val="7B4B43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新細明體" pitchFamily="18"/>
              </a:endParaRPr>
            </a:p>
          </p:txBody>
        </p:sp>
        <p:sp>
          <p:nvSpPr>
            <p:cNvPr id="22" name="手繪多邊形 21"/>
            <p:cNvSpPr/>
            <p:nvPr/>
          </p:nvSpPr>
          <p:spPr>
            <a:xfrm>
              <a:off x="3397069" y="3722385"/>
              <a:ext cx="1647968" cy="63403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647970"/>
                <a:gd name="f7" fmla="val 634040"/>
                <a:gd name="f8" fmla="val 63404"/>
                <a:gd name="f9" fmla="val 28387"/>
                <a:gd name="f10" fmla="val 1584566"/>
                <a:gd name="f11" fmla="val 1619583"/>
                <a:gd name="f12" fmla="val 570636"/>
                <a:gd name="f13" fmla="val 605653"/>
                <a:gd name="f14" fmla="+- 0 0 -90"/>
                <a:gd name="f15" fmla="*/ f3 1 1647970"/>
                <a:gd name="f16" fmla="*/ f4 1 634040"/>
                <a:gd name="f17" fmla="+- f7 0 f5"/>
                <a:gd name="f18" fmla="+- f6 0 f5"/>
                <a:gd name="f19" fmla="*/ f14 f0 1"/>
                <a:gd name="f20" fmla="*/ f18 1 1647970"/>
                <a:gd name="f21" fmla="*/ f17 1 634040"/>
                <a:gd name="f22" fmla="*/ 0 f18 1"/>
                <a:gd name="f23" fmla="*/ 63404 f17 1"/>
                <a:gd name="f24" fmla="*/ 63404 f18 1"/>
                <a:gd name="f25" fmla="*/ 0 f17 1"/>
                <a:gd name="f26" fmla="*/ 1584566 f18 1"/>
                <a:gd name="f27" fmla="*/ 1647970 f18 1"/>
                <a:gd name="f28" fmla="*/ 570636 f17 1"/>
                <a:gd name="f29" fmla="*/ 634040 f17 1"/>
                <a:gd name="f30" fmla="*/ f19 1 f2"/>
                <a:gd name="f31" fmla="*/ f22 1 1647970"/>
                <a:gd name="f32" fmla="*/ f23 1 634040"/>
                <a:gd name="f33" fmla="*/ f24 1 1647970"/>
                <a:gd name="f34" fmla="*/ f25 1 634040"/>
                <a:gd name="f35" fmla="*/ f26 1 1647970"/>
                <a:gd name="f36" fmla="*/ f27 1 1647970"/>
                <a:gd name="f37" fmla="*/ f28 1 634040"/>
                <a:gd name="f38" fmla="*/ f29 1 63404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647970" h="63404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26426">
              <a:solidFill>
                <a:srgbClr val="9C7069"/>
              </a:solidFill>
              <a:prstDash val="solid"/>
              <a:miter/>
            </a:ln>
          </p:spPr>
          <p:txBody>
            <a:bodyPr vert="horz" wrap="square" lIns="52861" tIns="41431" rIns="52861" bIns="41431" anchor="ctr" anchorCtr="1" compatLnSpc="1"/>
            <a:lstStyle/>
            <a:p>
              <a:pPr marL="0" marR="0" lvl="0" indent="0" algn="ctr" defTabSz="800100" rtl="0" fontAlgn="auto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1" i="0" u="none" strike="noStrike" kern="1200" cap="none" spc="0" baseline="0">
                  <a:solidFill>
                    <a:srgbClr val="0070C0"/>
                  </a:solidFill>
                  <a:uFillTx/>
                  <a:latin typeface="Calibri" pitchFamily="34"/>
                  <a:ea typeface="微軟正黑體" pitchFamily="34"/>
                </a:rPr>
                <a:t>Human Enterovirus C</a:t>
              </a:r>
              <a:endParaRPr lang="en-US" sz="1800" b="0" i="0" u="none" strike="noStrike" kern="1200" cap="none" spc="0" baseline="0">
                <a:solidFill>
                  <a:srgbClr val="0070C0"/>
                </a:solidFill>
                <a:uFillTx/>
                <a:latin typeface="Calibri" pitchFamily="34"/>
                <a:ea typeface="微軟正黑體" pitchFamily="34"/>
              </a:endParaRPr>
            </a:p>
          </p:txBody>
        </p:sp>
        <p:sp>
          <p:nvSpPr>
            <p:cNvPr id="23" name="手繪多邊形 22"/>
            <p:cNvSpPr/>
            <p:nvPr/>
          </p:nvSpPr>
          <p:spPr>
            <a:xfrm>
              <a:off x="3258738" y="1919142"/>
              <a:ext cx="138330" cy="29293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332"/>
                <a:gd name="f4" fmla="val 2929337"/>
                <a:gd name="f5" fmla="*/ f0 1 138332"/>
                <a:gd name="f6" fmla="*/ f1 1 2929337"/>
                <a:gd name="f7" fmla="+- f4 0 f2"/>
                <a:gd name="f8" fmla="+- f3 0 f2"/>
                <a:gd name="f9" fmla="*/ f8 1 138332"/>
                <a:gd name="f10" fmla="*/ f7 1 2929337"/>
                <a:gd name="f11" fmla="*/ 0 1 f9"/>
                <a:gd name="f12" fmla="*/ 138332 1 f9"/>
                <a:gd name="f13" fmla="*/ 0 1 f10"/>
                <a:gd name="f14" fmla="*/ 2929337 1 f10"/>
                <a:gd name="f15" fmla="*/ f11 f5 1"/>
                <a:gd name="f16" fmla="*/ f12 f5 1"/>
                <a:gd name="f17" fmla="*/ f14 f6 1"/>
                <a:gd name="f18" fmla="*/ f13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138332" h="2929337">
                  <a:moveTo>
                    <a:pt x="f2" y="f2"/>
                  </a:moveTo>
                  <a:lnTo>
                    <a:pt x="f2" y="f4"/>
                  </a:lnTo>
                  <a:lnTo>
                    <a:pt x="f3" y="f4"/>
                  </a:lnTo>
                </a:path>
              </a:pathLst>
            </a:custGeom>
            <a:noFill/>
            <a:ln w="26426">
              <a:solidFill>
                <a:srgbClr val="7B4B43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新細明體" pitchFamily="18"/>
              </a:endParaRPr>
            </a:p>
          </p:txBody>
        </p:sp>
        <p:sp>
          <p:nvSpPr>
            <p:cNvPr id="24" name="手繪多邊形 23"/>
            <p:cNvSpPr/>
            <p:nvPr/>
          </p:nvSpPr>
          <p:spPr>
            <a:xfrm>
              <a:off x="3397069" y="4521278"/>
              <a:ext cx="1690817" cy="6543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690817"/>
                <a:gd name="f7" fmla="val 654397"/>
                <a:gd name="f8" fmla="val 65440"/>
                <a:gd name="f9" fmla="val 29298"/>
                <a:gd name="f10" fmla="val 1625377"/>
                <a:gd name="f11" fmla="val 1661519"/>
                <a:gd name="f12" fmla="val 588957"/>
                <a:gd name="f13" fmla="val 625099"/>
                <a:gd name="f14" fmla="+- 0 0 -90"/>
                <a:gd name="f15" fmla="*/ f3 1 1690817"/>
                <a:gd name="f16" fmla="*/ f4 1 654397"/>
                <a:gd name="f17" fmla="+- f7 0 f5"/>
                <a:gd name="f18" fmla="+- f6 0 f5"/>
                <a:gd name="f19" fmla="*/ f14 f0 1"/>
                <a:gd name="f20" fmla="*/ f18 1 1690817"/>
                <a:gd name="f21" fmla="*/ f17 1 654397"/>
                <a:gd name="f22" fmla="*/ 0 f18 1"/>
                <a:gd name="f23" fmla="*/ 65440 f17 1"/>
                <a:gd name="f24" fmla="*/ 65440 f18 1"/>
                <a:gd name="f25" fmla="*/ 0 f17 1"/>
                <a:gd name="f26" fmla="*/ 1625377 f18 1"/>
                <a:gd name="f27" fmla="*/ 1690817 f18 1"/>
                <a:gd name="f28" fmla="*/ 588957 f17 1"/>
                <a:gd name="f29" fmla="*/ 654397 f17 1"/>
                <a:gd name="f30" fmla="*/ f19 1 f2"/>
                <a:gd name="f31" fmla="*/ f22 1 1690817"/>
                <a:gd name="f32" fmla="*/ f23 1 654397"/>
                <a:gd name="f33" fmla="*/ f24 1 1690817"/>
                <a:gd name="f34" fmla="*/ f25 1 654397"/>
                <a:gd name="f35" fmla="*/ f26 1 1690817"/>
                <a:gd name="f36" fmla="*/ f27 1 1690817"/>
                <a:gd name="f37" fmla="*/ f28 1 654397"/>
                <a:gd name="f38" fmla="*/ f29 1 654397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690817" h="654397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26426">
              <a:solidFill>
                <a:srgbClr val="A07974"/>
              </a:solidFill>
              <a:prstDash val="solid"/>
              <a:miter/>
            </a:ln>
          </p:spPr>
          <p:txBody>
            <a:bodyPr vert="horz" wrap="square" lIns="53455" tIns="42025" rIns="53455" bIns="42025" anchor="ctr" anchorCtr="1" compatLnSpc="1"/>
            <a:lstStyle/>
            <a:p>
              <a:pPr marL="0" marR="0" lvl="0" indent="0" algn="ctr" defTabSz="800100" rtl="0" fontAlgn="auto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1" i="0" u="none" strike="noStrike" kern="1200" cap="none" spc="0" baseline="0">
                  <a:solidFill>
                    <a:srgbClr val="0070C0"/>
                  </a:solidFill>
                  <a:uFillTx/>
                  <a:latin typeface="Calibri" pitchFamily="34"/>
                  <a:ea typeface="微軟正黑體" pitchFamily="34"/>
                </a:rPr>
                <a:t>Human Enterovirus D</a:t>
              </a:r>
              <a:endParaRPr lang="en-US" sz="1800" b="0" i="0" u="none" strike="noStrike" kern="1200" cap="none" spc="0" baseline="0">
                <a:solidFill>
                  <a:srgbClr val="0070C0"/>
                </a:solidFill>
                <a:uFillTx/>
                <a:latin typeface="Calibri" pitchFamily="34"/>
                <a:ea typeface="微軟正黑體" pitchFamily="34"/>
              </a:endParaRPr>
            </a:p>
          </p:txBody>
        </p:sp>
        <p:sp>
          <p:nvSpPr>
            <p:cNvPr id="25" name="手繪多邊形 24"/>
            <p:cNvSpPr/>
            <p:nvPr/>
          </p:nvSpPr>
          <p:spPr>
            <a:xfrm>
              <a:off x="5153823" y="1259714"/>
              <a:ext cx="1318857" cy="65942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318857"/>
                <a:gd name="f7" fmla="val 659428"/>
                <a:gd name="f8" fmla="val 65943"/>
                <a:gd name="f9" fmla="val 29524"/>
                <a:gd name="f10" fmla="val 1252914"/>
                <a:gd name="f11" fmla="val 1289333"/>
                <a:gd name="f12" fmla="val 593485"/>
                <a:gd name="f13" fmla="val 629904"/>
                <a:gd name="f14" fmla="+- 0 0 -90"/>
                <a:gd name="f15" fmla="*/ f3 1 1318857"/>
                <a:gd name="f16" fmla="*/ f4 1 659428"/>
                <a:gd name="f17" fmla="+- f7 0 f5"/>
                <a:gd name="f18" fmla="+- f6 0 f5"/>
                <a:gd name="f19" fmla="*/ f14 f0 1"/>
                <a:gd name="f20" fmla="*/ f18 1 1318857"/>
                <a:gd name="f21" fmla="*/ f17 1 659428"/>
                <a:gd name="f22" fmla="*/ 0 f18 1"/>
                <a:gd name="f23" fmla="*/ 65943 f17 1"/>
                <a:gd name="f24" fmla="*/ 65943 f18 1"/>
                <a:gd name="f25" fmla="*/ 0 f17 1"/>
                <a:gd name="f26" fmla="*/ 1252914 f18 1"/>
                <a:gd name="f27" fmla="*/ 1318857 f18 1"/>
                <a:gd name="f28" fmla="*/ 593485 f17 1"/>
                <a:gd name="f29" fmla="*/ 659428 f17 1"/>
                <a:gd name="f30" fmla="*/ f19 1 f2"/>
                <a:gd name="f31" fmla="*/ f22 1 1318857"/>
                <a:gd name="f32" fmla="*/ f23 1 659428"/>
                <a:gd name="f33" fmla="*/ f24 1 1318857"/>
                <a:gd name="f34" fmla="*/ f25 1 659428"/>
                <a:gd name="f35" fmla="*/ f26 1 1318857"/>
                <a:gd name="f36" fmla="*/ f27 1 1318857"/>
                <a:gd name="f37" fmla="*/ f28 1 659428"/>
                <a:gd name="f38" fmla="*/ f29 1 659428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318857" h="659428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B09E9C"/>
            </a:solidFill>
            <a:ln w="26426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65032" tIns="49798" rIns="65032" bIns="49798" anchor="ctr" anchorCtr="1" compatLnSpc="1"/>
            <a:lstStyle/>
            <a:p>
              <a:pPr marL="0" marR="0" lvl="0" indent="0" algn="ctr" defTabSz="1066803" rtl="0" fontAlgn="auto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400" b="1" i="0" u="none" strike="noStrike" kern="1200" cap="none" spc="0" baseline="0">
                  <a:solidFill>
                    <a:srgbClr val="FFFFFF"/>
                  </a:solidFill>
                  <a:uFillTx/>
                  <a:latin typeface="Calibri" pitchFamily="34"/>
                  <a:ea typeface="微軟正黑體" pitchFamily="34"/>
                </a:rPr>
                <a:t>新名稱</a:t>
              </a:r>
              <a:endParaRPr lang="en-US" sz="2400" b="1" i="0" u="none" strike="noStrike" kern="1200" cap="none" spc="0" baseline="0">
                <a:solidFill>
                  <a:srgbClr val="FFFFFF"/>
                </a:solidFill>
                <a:uFillTx/>
                <a:latin typeface="Calibri" pitchFamily="34"/>
                <a:ea typeface="微軟正黑體" pitchFamily="34"/>
              </a:endParaRPr>
            </a:p>
          </p:txBody>
        </p:sp>
        <p:sp>
          <p:nvSpPr>
            <p:cNvPr id="26" name="手繪多邊形 25"/>
            <p:cNvSpPr/>
            <p:nvPr/>
          </p:nvSpPr>
          <p:spPr>
            <a:xfrm>
              <a:off x="5285716" y="1919142"/>
              <a:ext cx="131883" cy="5686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1885"/>
                <a:gd name="f4" fmla="val 568681"/>
                <a:gd name="f5" fmla="*/ f0 1 131885"/>
                <a:gd name="f6" fmla="*/ f1 1 568681"/>
                <a:gd name="f7" fmla="+- f4 0 f2"/>
                <a:gd name="f8" fmla="+- f3 0 f2"/>
                <a:gd name="f9" fmla="*/ f8 1 131885"/>
                <a:gd name="f10" fmla="*/ f7 1 568681"/>
                <a:gd name="f11" fmla="*/ 0 1 f9"/>
                <a:gd name="f12" fmla="*/ 131885 1 f9"/>
                <a:gd name="f13" fmla="*/ 0 1 f10"/>
                <a:gd name="f14" fmla="*/ 568681 1 f10"/>
                <a:gd name="f15" fmla="*/ f11 f5 1"/>
                <a:gd name="f16" fmla="*/ f12 f5 1"/>
                <a:gd name="f17" fmla="*/ f14 f6 1"/>
                <a:gd name="f18" fmla="*/ f13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131885" h="568681">
                  <a:moveTo>
                    <a:pt x="f2" y="f2"/>
                  </a:moveTo>
                  <a:lnTo>
                    <a:pt x="f2" y="f4"/>
                  </a:lnTo>
                  <a:lnTo>
                    <a:pt x="f3" y="f4"/>
                  </a:lnTo>
                </a:path>
              </a:pathLst>
            </a:custGeom>
            <a:noFill/>
            <a:ln w="26426">
              <a:solidFill>
                <a:srgbClr val="7B4B43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新細明體" pitchFamily="18"/>
              </a:endParaRPr>
            </a:p>
          </p:txBody>
        </p:sp>
        <p:sp>
          <p:nvSpPr>
            <p:cNvPr id="27" name="手繪多邊形 26"/>
            <p:cNvSpPr/>
            <p:nvPr/>
          </p:nvSpPr>
          <p:spPr>
            <a:xfrm>
              <a:off x="5417600" y="2083999"/>
              <a:ext cx="3453167" cy="80764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453169"/>
                <a:gd name="f7" fmla="val 807648"/>
                <a:gd name="f8" fmla="val 80765"/>
                <a:gd name="f9" fmla="val 36160"/>
                <a:gd name="f10" fmla="val 3372404"/>
                <a:gd name="f11" fmla="val 3417009"/>
                <a:gd name="f12" fmla="val 726883"/>
                <a:gd name="f13" fmla="val 771488"/>
                <a:gd name="f14" fmla="+- 0 0 -90"/>
                <a:gd name="f15" fmla="*/ f3 1 3453169"/>
                <a:gd name="f16" fmla="*/ f4 1 807648"/>
                <a:gd name="f17" fmla="+- f7 0 f5"/>
                <a:gd name="f18" fmla="+- f6 0 f5"/>
                <a:gd name="f19" fmla="*/ f14 f0 1"/>
                <a:gd name="f20" fmla="*/ f18 1 3453169"/>
                <a:gd name="f21" fmla="*/ f17 1 807648"/>
                <a:gd name="f22" fmla="*/ 0 f18 1"/>
                <a:gd name="f23" fmla="*/ 80765 f17 1"/>
                <a:gd name="f24" fmla="*/ 80765 f18 1"/>
                <a:gd name="f25" fmla="*/ 0 f17 1"/>
                <a:gd name="f26" fmla="*/ 3372404 f18 1"/>
                <a:gd name="f27" fmla="*/ 3453169 f18 1"/>
                <a:gd name="f28" fmla="*/ 726883 f17 1"/>
                <a:gd name="f29" fmla="*/ 807648 f17 1"/>
                <a:gd name="f30" fmla="*/ f19 1 f2"/>
                <a:gd name="f31" fmla="*/ f22 1 3453169"/>
                <a:gd name="f32" fmla="*/ f23 1 807648"/>
                <a:gd name="f33" fmla="*/ f24 1 3453169"/>
                <a:gd name="f34" fmla="*/ f25 1 807648"/>
                <a:gd name="f35" fmla="*/ f26 1 3453169"/>
                <a:gd name="f36" fmla="*/ f27 1 3453169"/>
                <a:gd name="f37" fmla="*/ f28 1 807648"/>
                <a:gd name="f38" fmla="*/ f29 1 807648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3453169" h="807648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26426">
              <a:solidFill>
                <a:srgbClr val="A3837E"/>
              </a:solidFill>
              <a:prstDash val="solid"/>
              <a:miter/>
            </a:ln>
          </p:spPr>
          <p:txBody>
            <a:bodyPr vert="horz" wrap="square" lIns="57945" tIns="46515" rIns="57945" bIns="46515" anchor="ctr" anchorCtr="1" compatLnSpc="1"/>
            <a:lstStyle/>
            <a:p>
              <a:pPr marL="0" marR="0" lvl="0" indent="0" algn="l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1" i="0" u="none" strike="noStrike" kern="1200" cap="none" spc="0" baseline="0">
                  <a:solidFill>
                    <a:srgbClr val="C00000"/>
                  </a:solidFill>
                  <a:uFillTx/>
                  <a:latin typeface="Calibri" pitchFamily="34"/>
                </a:rPr>
                <a:t>Enterovirus A</a:t>
              </a:r>
              <a:r>
                <a:rPr lang="zh-TW" sz="1800" b="0" i="0" u="none" strike="noStrike" kern="1200" cap="none" spc="0" baseline="0">
                  <a:solidFill>
                    <a:srgbClr val="292934"/>
                  </a:solidFill>
                  <a:uFillTx/>
                  <a:latin typeface="Calibri" pitchFamily="34"/>
                  <a:ea typeface="標楷體"/>
                </a:rPr>
                <a:t>－</a:t>
              </a:r>
              <a:r>
                <a:rPr lang="en-US" sz="1600" b="0" i="0" u="none" strike="noStrike" kern="1200" cap="none" spc="0" baseline="0">
                  <a:solidFill>
                    <a:srgbClr val="292934"/>
                  </a:solidFill>
                  <a:uFillTx/>
                  <a:latin typeface="Calibri" pitchFamily="34"/>
                  <a:ea typeface="微軟正黑體" pitchFamily="34"/>
                </a:rPr>
                <a:t>CV-A2~CV-A8, CV-A10, CV-A12, CV-A14, CV-A16, </a:t>
              </a:r>
              <a:r>
                <a:rPr lang="en-US" sz="1600" b="0" i="0" u="none" strike="noStrike" kern="1200" cap="none" spc="0" baseline="0">
                  <a:solidFill>
                    <a:srgbClr val="E46C0A"/>
                  </a:solidFill>
                  <a:uFillTx/>
                  <a:latin typeface="Calibri" pitchFamily="34"/>
                  <a:ea typeface="微軟正黑體" pitchFamily="34"/>
                </a:rPr>
                <a:t>EV-A71</a:t>
              </a:r>
              <a:r>
                <a:rPr lang="en-US" sz="1600" b="0" i="0" u="none" strike="noStrike" kern="1200" cap="none" spc="0" baseline="0">
                  <a:solidFill>
                    <a:srgbClr val="292934"/>
                  </a:solidFill>
                  <a:uFillTx/>
                  <a:latin typeface="Calibri" pitchFamily="34"/>
                  <a:ea typeface="微軟正黑體" pitchFamily="34"/>
                </a:rPr>
                <a:t>…</a:t>
              </a:r>
            </a:p>
          </p:txBody>
        </p:sp>
        <p:sp>
          <p:nvSpPr>
            <p:cNvPr id="28" name="手繪多邊形 27"/>
            <p:cNvSpPr/>
            <p:nvPr/>
          </p:nvSpPr>
          <p:spPr>
            <a:xfrm>
              <a:off x="5285716" y="1919142"/>
              <a:ext cx="131883" cy="160235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1885"/>
                <a:gd name="f4" fmla="val 1602362"/>
                <a:gd name="f5" fmla="*/ f0 1 131885"/>
                <a:gd name="f6" fmla="*/ f1 1 1602362"/>
                <a:gd name="f7" fmla="+- f4 0 f2"/>
                <a:gd name="f8" fmla="+- f3 0 f2"/>
                <a:gd name="f9" fmla="*/ f8 1 131885"/>
                <a:gd name="f10" fmla="*/ f7 1 1602362"/>
                <a:gd name="f11" fmla="*/ 0 1 f9"/>
                <a:gd name="f12" fmla="*/ 131885 1 f9"/>
                <a:gd name="f13" fmla="*/ 0 1 f10"/>
                <a:gd name="f14" fmla="*/ 1602362 1 f10"/>
                <a:gd name="f15" fmla="*/ f11 f5 1"/>
                <a:gd name="f16" fmla="*/ f12 f5 1"/>
                <a:gd name="f17" fmla="*/ f14 f6 1"/>
                <a:gd name="f18" fmla="*/ f13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131885" h="1602362">
                  <a:moveTo>
                    <a:pt x="f2" y="f2"/>
                  </a:moveTo>
                  <a:lnTo>
                    <a:pt x="f2" y="f4"/>
                  </a:lnTo>
                  <a:lnTo>
                    <a:pt x="f3" y="f4"/>
                  </a:lnTo>
                </a:path>
              </a:pathLst>
            </a:custGeom>
            <a:noFill/>
            <a:ln w="26426">
              <a:solidFill>
                <a:srgbClr val="7B4B43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新細明體" pitchFamily="18"/>
              </a:endParaRPr>
            </a:p>
          </p:txBody>
        </p:sp>
        <p:sp>
          <p:nvSpPr>
            <p:cNvPr id="29" name="手繪多邊形 28"/>
            <p:cNvSpPr/>
            <p:nvPr/>
          </p:nvSpPr>
          <p:spPr>
            <a:xfrm>
              <a:off x="5417600" y="3026490"/>
              <a:ext cx="3473595" cy="9900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473596"/>
                <a:gd name="f7" fmla="val 990033"/>
                <a:gd name="f8" fmla="val 99003"/>
                <a:gd name="f9" fmla="val 44325"/>
                <a:gd name="f10" fmla="val 3374593"/>
                <a:gd name="f11" fmla="val 3429271"/>
                <a:gd name="f12" fmla="val 891030"/>
                <a:gd name="f13" fmla="val 945708"/>
                <a:gd name="f14" fmla="+- 0 0 -90"/>
                <a:gd name="f15" fmla="*/ f3 1 3473596"/>
                <a:gd name="f16" fmla="*/ f4 1 990033"/>
                <a:gd name="f17" fmla="+- f7 0 f5"/>
                <a:gd name="f18" fmla="+- f6 0 f5"/>
                <a:gd name="f19" fmla="*/ f14 f0 1"/>
                <a:gd name="f20" fmla="*/ f18 1 3473596"/>
                <a:gd name="f21" fmla="*/ f17 1 990033"/>
                <a:gd name="f22" fmla="*/ 0 f18 1"/>
                <a:gd name="f23" fmla="*/ 99003 f17 1"/>
                <a:gd name="f24" fmla="*/ 99003 f18 1"/>
                <a:gd name="f25" fmla="*/ 0 f17 1"/>
                <a:gd name="f26" fmla="*/ 3374593 f18 1"/>
                <a:gd name="f27" fmla="*/ 3473596 f18 1"/>
                <a:gd name="f28" fmla="*/ 891030 f17 1"/>
                <a:gd name="f29" fmla="*/ 990033 f17 1"/>
                <a:gd name="f30" fmla="*/ f19 1 f2"/>
                <a:gd name="f31" fmla="*/ f22 1 3473596"/>
                <a:gd name="f32" fmla="*/ f23 1 990033"/>
                <a:gd name="f33" fmla="*/ f24 1 3473596"/>
                <a:gd name="f34" fmla="*/ f25 1 990033"/>
                <a:gd name="f35" fmla="*/ f26 1 3473596"/>
                <a:gd name="f36" fmla="*/ f27 1 3473596"/>
                <a:gd name="f37" fmla="*/ f28 1 990033"/>
                <a:gd name="f38" fmla="*/ f29 1 990033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3473596" h="990033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26426">
              <a:solidFill>
                <a:srgbClr val="A78C89"/>
              </a:solidFill>
              <a:prstDash val="solid"/>
              <a:miter/>
            </a:ln>
          </p:spPr>
          <p:txBody>
            <a:bodyPr vert="horz" wrap="square" lIns="63285" tIns="51855" rIns="63285" bIns="51855" anchor="ctr" anchorCtr="0" compatLnSpc="1"/>
            <a:lstStyle/>
            <a:p>
              <a:pPr marL="0" marR="0" lvl="0" indent="0" algn="l" defTabSz="800100" rtl="0" fontAlgn="auto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1" i="0" u="none" strike="noStrike" kern="1200" cap="none" spc="0" baseline="0">
                  <a:solidFill>
                    <a:srgbClr val="C00000"/>
                  </a:solidFill>
                  <a:uFillTx/>
                  <a:latin typeface="Calibri" pitchFamily="34"/>
                </a:rPr>
                <a:t>Enterovirus B</a:t>
              </a:r>
              <a:r>
                <a:rPr lang="zh-TW" sz="1800" b="0" i="0" u="none" strike="noStrike" kern="1200" cap="none" spc="0" baseline="0">
                  <a:solidFill>
                    <a:srgbClr val="292934"/>
                  </a:solidFill>
                  <a:uFillTx/>
                  <a:latin typeface="Calibri" pitchFamily="34"/>
                  <a:ea typeface="標楷體"/>
                </a:rPr>
                <a:t>－</a:t>
              </a:r>
              <a:r>
                <a:rPr lang="en-US" sz="1600" b="0" i="0" u="none" strike="noStrike" kern="1200" cap="none" spc="0" baseline="0">
                  <a:solidFill>
                    <a:srgbClr val="292934"/>
                  </a:solidFill>
                  <a:uFillTx/>
                  <a:latin typeface="Calibri" pitchFamily="34"/>
                  <a:ea typeface="微軟正黑體" pitchFamily="34"/>
                </a:rPr>
                <a:t>CV-A9, CV-B1~CV-B6, E-1~E-7, E-9, E-11~E-21, E-24~E-27, E-29~E-33, EV-B69…</a:t>
              </a:r>
            </a:p>
          </p:txBody>
        </p:sp>
        <p:sp>
          <p:nvSpPr>
            <p:cNvPr id="30" name="手繪多邊形 29"/>
            <p:cNvSpPr/>
            <p:nvPr/>
          </p:nvSpPr>
          <p:spPr>
            <a:xfrm>
              <a:off x="5285716" y="1919142"/>
              <a:ext cx="131883" cy="27633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1885"/>
                <a:gd name="f4" fmla="val 2763332"/>
                <a:gd name="f5" fmla="*/ f0 1 131885"/>
                <a:gd name="f6" fmla="*/ f1 1 2763332"/>
                <a:gd name="f7" fmla="+- f4 0 f2"/>
                <a:gd name="f8" fmla="+- f3 0 f2"/>
                <a:gd name="f9" fmla="*/ f8 1 131885"/>
                <a:gd name="f10" fmla="*/ f7 1 2763332"/>
                <a:gd name="f11" fmla="*/ 0 1 f9"/>
                <a:gd name="f12" fmla="*/ 131885 1 f9"/>
                <a:gd name="f13" fmla="*/ 0 1 f10"/>
                <a:gd name="f14" fmla="*/ 2763332 1 f10"/>
                <a:gd name="f15" fmla="*/ f11 f5 1"/>
                <a:gd name="f16" fmla="*/ f12 f5 1"/>
                <a:gd name="f17" fmla="*/ f14 f6 1"/>
                <a:gd name="f18" fmla="*/ f13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131885" h="2763332">
                  <a:moveTo>
                    <a:pt x="f2" y="f2"/>
                  </a:moveTo>
                  <a:lnTo>
                    <a:pt x="f2" y="f4"/>
                  </a:lnTo>
                  <a:lnTo>
                    <a:pt x="f3" y="f4"/>
                  </a:lnTo>
                </a:path>
              </a:pathLst>
            </a:custGeom>
            <a:noFill/>
            <a:ln w="26426">
              <a:solidFill>
                <a:srgbClr val="7B4B43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新細明體" pitchFamily="18"/>
              </a:endParaRPr>
            </a:p>
          </p:txBody>
        </p:sp>
        <p:sp>
          <p:nvSpPr>
            <p:cNvPr id="31" name="手繪多邊形 30"/>
            <p:cNvSpPr/>
            <p:nvPr/>
          </p:nvSpPr>
          <p:spPr>
            <a:xfrm>
              <a:off x="5417600" y="4178213"/>
              <a:ext cx="3465164" cy="100851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465166"/>
                <a:gd name="f7" fmla="val 1008510"/>
                <a:gd name="f8" fmla="val 100851"/>
                <a:gd name="f9" fmla="val 45153"/>
                <a:gd name="f10" fmla="val 3364315"/>
                <a:gd name="f11" fmla="val 3420013"/>
                <a:gd name="f12" fmla="val 907659"/>
                <a:gd name="f13" fmla="val 963357"/>
                <a:gd name="f14" fmla="+- 0 0 -90"/>
                <a:gd name="f15" fmla="*/ f3 1 3465166"/>
                <a:gd name="f16" fmla="*/ f4 1 1008510"/>
                <a:gd name="f17" fmla="+- f7 0 f5"/>
                <a:gd name="f18" fmla="+- f6 0 f5"/>
                <a:gd name="f19" fmla="*/ f14 f0 1"/>
                <a:gd name="f20" fmla="*/ f18 1 3465166"/>
                <a:gd name="f21" fmla="*/ f17 1 1008510"/>
                <a:gd name="f22" fmla="*/ 0 f18 1"/>
                <a:gd name="f23" fmla="*/ 100851 f17 1"/>
                <a:gd name="f24" fmla="*/ 100851 f18 1"/>
                <a:gd name="f25" fmla="*/ 0 f17 1"/>
                <a:gd name="f26" fmla="*/ 3364315 f18 1"/>
                <a:gd name="f27" fmla="*/ 3465166 f18 1"/>
                <a:gd name="f28" fmla="*/ 907659 f17 1"/>
                <a:gd name="f29" fmla="*/ 1008510 f17 1"/>
                <a:gd name="f30" fmla="*/ f19 1 f2"/>
                <a:gd name="f31" fmla="*/ f22 1 3465166"/>
                <a:gd name="f32" fmla="*/ f23 1 1008510"/>
                <a:gd name="f33" fmla="*/ f24 1 3465166"/>
                <a:gd name="f34" fmla="*/ f25 1 1008510"/>
                <a:gd name="f35" fmla="*/ f26 1 3465166"/>
                <a:gd name="f36" fmla="*/ f27 1 3465166"/>
                <a:gd name="f37" fmla="*/ f28 1 1008510"/>
                <a:gd name="f38" fmla="*/ f29 1 100851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3465166" h="100851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26426">
              <a:solidFill>
                <a:srgbClr val="AB9592"/>
              </a:solidFill>
              <a:prstDash val="solid"/>
              <a:miter/>
            </a:ln>
          </p:spPr>
          <p:txBody>
            <a:bodyPr vert="horz" wrap="square" lIns="63825" tIns="52395" rIns="63825" bIns="52395" anchor="ctr" anchorCtr="0" compatLnSpc="1"/>
            <a:lstStyle/>
            <a:p>
              <a:pPr marL="0" marR="0" lvl="0" indent="0" algn="l" defTabSz="800100" rtl="0" fontAlgn="auto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1" i="0" u="none" strike="noStrike" kern="1200" cap="none" spc="0" baseline="0">
                  <a:solidFill>
                    <a:srgbClr val="C00000"/>
                  </a:solidFill>
                  <a:uFillTx/>
                  <a:latin typeface="Calibri" pitchFamily="34"/>
                </a:rPr>
                <a:t>Enterovirus C</a:t>
              </a:r>
              <a:r>
                <a:rPr lang="zh-TW" sz="1800" b="0" i="0" u="none" strike="noStrike" kern="1200" cap="none" spc="0" baseline="0">
                  <a:solidFill>
                    <a:srgbClr val="292934"/>
                  </a:solidFill>
                  <a:uFillTx/>
                  <a:latin typeface="Calibri" pitchFamily="34"/>
                  <a:ea typeface="標楷體"/>
                </a:rPr>
                <a:t>－</a:t>
              </a:r>
              <a:r>
                <a:rPr lang="en-US" sz="1600" b="0" i="0" u="none" strike="noStrike" kern="1200" cap="none" spc="0" baseline="0">
                  <a:solidFill>
                    <a:srgbClr val="292934"/>
                  </a:solidFill>
                  <a:uFillTx/>
                  <a:latin typeface="Calibri" pitchFamily="34"/>
                  <a:ea typeface="微軟正黑體" pitchFamily="34"/>
                </a:rPr>
                <a:t>CV-A1, CV-A11, CV-A13, CV-A15, CV-A17~CV-A22, CV-A24</a:t>
              </a:r>
              <a:r>
                <a:rPr lang="zh-TW" sz="1600" b="0" i="0" u="none" strike="noStrike" kern="1200" cap="none" spc="0" baseline="0">
                  <a:solidFill>
                    <a:srgbClr val="292934"/>
                  </a:solidFill>
                  <a:uFillTx/>
                  <a:latin typeface="Calibri" pitchFamily="34"/>
                  <a:ea typeface="微軟正黑體" pitchFamily="34"/>
                </a:rPr>
                <a:t>、</a:t>
              </a:r>
              <a:r>
                <a:rPr lang="en-US" sz="1600" b="0" i="0" u="none" strike="noStrike" kern="1200" cap="none" spc="0" baseline="0">
                  <a:solidFill>
                    <a:srgbClr val="292934"/>
                  </a:solidFill>
                  <a:uFillTx/>
                  <a:latin typeface="Calibri" pitchFamily="34"/>
                  <a:ea typeface="微軟正黑體" pitchFamily="34"/>
                </a:rPr>
                <a:t>PV-1~PV-3…</a:t>
              </a:r>
            </a:p>
          </p:txBody>
        </p:sp>
        <p:sp>
          <p:nvSpPr>
            <p:cNvPr id="32" name="手繪多邊形 31"/>
            <p:cNvSpPr/>
            <p:nvPr/>
          </p:nvSpPr>
          <p:spPr>
            <a:xfrm>
              <a:off x="5285716" y="1919142"/>
              <a:ext cx="150382" cy="374131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50381"/>
                <a:gd name="f4" fmla="val 3741315"/>
                <a:gd name="f5" fmla="*/ f0 1 150381"/>
                <a:gd name="f6" fmla="*/ f1 1 3741315"/>
                <a:gd name="f7" fmla="+- f4 0 f2"/>
                <a:gd name="f8" fmla="+- f3 0 f2"/>
                <a:gd name="f9" fmla="*/ f8 1 150381"/>
                <a:gd name="f10" fmla="*/ f7 1 3741315"/>
                <a:gd name="f11" fmla="*/ 0 1 f9"/>
                <a:gd name="f12" fmla="*/ 150381 1 f9"/>
                <a:gd name="f13" fmla="*/ 0 1 f10"/>
                <a:gd name="f14" fmla="*/ 3741315 1 f10"/>
                <a:gd name="f15" fmla="*/ f11 f5 1"/>
                <a:gd name="f16" fmla="*/ f12 f5 1"/>
                <a:gd name="f17" fmla="*/ f14 f6 1"/>
                <a:gd name="f18" fmla="*/ f13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150381" h="3741315">
                  <a:moveTo>
                    <a:pt x="f2" y="f2"/>
                  </a:moveTo>
                  <a:lnTo>
                    <a:pt x="f2" y="f4"/>
                  </a:lnTo>
                  <a:lnTo>
                    <a:pt x="f3" y="f4"/>
                  </a:lnTo>
                </a:path>
              </a:pathLst>
            </a:custGeom>
            <a:noFill/>
            <a:ln w="26426">
              <a:solidFill>
                <a:srgbClr val="7B4B43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新細明體" pitchFamily="18"/>
              </a:endParaRPr>
            </a:p>
          </p:txBody>
        </p:sp>
        <p:sp>
          <p:nvSpPr>
            <p:cNvPr id="33" name="手繪多邊形 32"/>
            <p:cNvSpPr/>
            <p:nvPr/>
          </p:nvSpPr>
          <p:spPr>
            <a:xfrm>
              <a:off x="5436098" y="5330741"/>
              <a:ext cx="3437650" cy="65942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437649"/>
                <a:gd name="f7" fmla="val 659428"/>
                <a:gd name="f8" fmla="val 65943"/>
                <a:gd name="f9" fmla="val 29524"/>
                <a:gd name="f10" fmla="val 3371706"/>
                <a:gd name="f11" fmla="val 3408125"/>
                <a:gd name="f12" fmla="val 593485"/>
                <a:gd name="f13" fmla="val 629904"/>
                <a:gd name="f14" fmla="+- 0 0 -90"/>
                <a:gd name="f15" fmla="*/ f3 1 3437649"/>
                <a:gd name="f16" fmla="*/ f4 1 659428"/>
                <a:gd name="f17" fmla="+- f7 0 f5"/>
                <a:gd name="f18" fmla="+- f6 0 f5"/>
                <a:gd name="f19" fmla="*/ f14 f0 1"/>
                <a:gd name="f20" fmla="*/ f18 1 3437649"/>
                <a:gd name="f21" fmla="*/ f17 1 659428"/>
                <a:gd name="f22" fmla="*/ 0 f18 1"/>
                <a:gd name="f23" fmla="*/ 65943 f17 1"/>
                <a:gd name="f24" fmla="*/ 65943 f18 1"/>
                <a:gd name="f25" fmla="*/ 0 f17 1"/>
                <a:gd name="f26" fmla="*/ 3371706 f18 1"/>
                <a:gd name="f27" fmla="*/ 3437649 f18 1"/>
                <a:gd name="f28" fmla="*/ 593485 f17 1"/>
                <a:gd name="f29" fmla="*/ 659428 f17 1"/>
                <a:gd name="f30" fmla="*/ f19 1 f2"/>
                <a:gd name="f31" fmla="*/ f22 1 3437649"/>
                <a:gd name="f32" fmla="*/ f23 1 659428"/>
                <a:gd name="f33" fmla="*/ f24 1 3437649"/>
                <a:gd name="f34" fmla="*/ f25 1 659428"/>
                <a:gd name="f35" fmla="*/ f26 1 3437649"/>
                <a:gd name="f36" fmla="*/ f27 1 3437649"/>
                <a:gd name="f37" fmla="*/ f28 1 659428"/>
                <a:gd name="f38" fmla="*/ f29 1 659428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3437649" h="659428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26426">
              <a:solidFill>
                <a:srgbClr val="B09E9C"/>
              </a:solidFill>
              <a:prstDash val="solid"/>
              <a:miter/>
            </a:ln>
          </p:spPr>
          <p:txBody>
            <a:bodyPr vert="horz" wrap="square" lIns="53602" tIns="42172" rIns="53602" bIns="42172" anchor="ctr" anchorCtr="0" compatLnSpc="1"/>
            <a:lstStyle/>
            <a:p>
              <a:pPr marL="0" marR="0" lvl="0" indent="0" algn="l" defTabSz="800100" rtl="0" fontAlgn="auto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1" i="0" u="none" strike="noStrike" kern="1200" cap="none" spc="0" baseline="0">
                  <a:solidFill>
                    <a:srgbClr val="C00000"/>
                  </a:solidFill>
                  <a:uFillTx/>
                  <a:latin typeface="Calibri" pitchFamily="34"/>
                </a:rPr>
                <a:t>Enterovirus D</a:t>
              </a:r>
              <a:r>
                <a:rPr lang="zh-TW" sz="1800" b="0" i="0" u="none" strike="noStrike" kern="1200" cap="none" spc="0" baseline="0">
                  <a:solidFill>
                    <a:srgbClr val="292934"/>
                  </a:solidFill>
                  <a:uFillTx/>
                  <a:latin typeface="Calibri" pitchFamily="34"/>
                  <a:ea typeface="標楷體"/>
                </a:rPr>
                <a:t>－</a:t>
              </a:r>
              <a:r>
                <a:rPr lang="en-US" sz="1600" b="0" i="0" u="none" strike="noStrike" kern="1200" cap="none" spc="0" baseline="0">
                  <a:solidFill>
                    <a:srgbClr val="E46C0A"/>
                  </a:solidFill>
                  <a:uFillTx/>
                  <a:latin typeface="Calibri" pitchFamily="34"/>
                  <a:ea typeface="微軟正黑體" pitchFamily="34"/>
                </a:rPr>
                <a:t>EV-D68</a:t>
              </a:r>
              <a:r>
                <a:rPr lang="en-US" sz="1600" b="0" i="0" u="none" strike="noStrike" kern="1200" cap="none" spc="0" baseline="0">
                  <a:solidFill>
                    <a:srgbClr val="292934"/>
                  </a:solidFill>
                  <a:uFillTx/>
                  <a:latin typeface="Calibri" pitchFamily="34"/>
                  <a:ea typeface="微軟正黑體" pitchFamily="34"/>
                </a:rPr>
                <a:t>, EV-D70…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/>
              <a:t>法定傳染病監視通報系統</a:t>
            </a:r>
            <a:endParaRPr lang="en-US"/>
          </a:p>
        </p:txBody>
      </p:sp>
      <p:sp>
        <p:nvSpPr>
          <p:cNvPr id="3" name="Rectangle 3"/>
          <p:cNvSpPr txBox="1">
            <a:spLocks noGrp="1"/>
          </p:cNvSpPr>
          <p:nvPr>
            <p:ph type="body" idx="4294967295"/>
          </p:nvPr>
        </p:nvSpPr>
        <p:spPr>
          <a:xfrm>
            <a:off x="457200" y="1429874"/>
            <a:ext cx="8229600" cy="4525959"/>
          </a:xfrm>
        </p:spPr>
        <p:txBody>
          <a:bodyPr/>
          <a:lstStyle/>
          <a:p>
            <a:pPr lvl="0"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b="1">
                <a:ea typeface="微軟正黑體" pitchFamily="34"/>
              </a:rPr>
              <a:t>監測</a:t>
            </a:r>
            <a:r>
              <a:rPr lang="zh-TW" b="1">
                <a:solidFill>
                  <a:srgbClr val="0070C0"/>
                </a:solidFill>
                <a:ea typeface="微軟正黑體" pitchFamily="34"/>
              </a:rPr>
              <a:t>腸病毒感染併發重症</a:t>
            </a:r>
            <a:r>
              <a:rPr lang="zh-TW" b="1">
                <a:ea typeface="微軟正黑體" pitchFamily="34"/>
              </a:rPr>
              <a:t>疫情</a:t>
            </a:r>
          </a:p>
          <a:p>
            <a:pPr lvl="0"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b="1">
                <a:ea typeface="微軟正黑體" pitchFamily="34"/>
              </a:rPr>
              <a:t>傳染病防治法規定：</a:t>
            </a:r>
          </a:p>
          <a:p>
            <a:pPr lvl="1"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b="1">
                <a:solidFill>
                  <a:srgbClr val="E46C0A"/>
                </a:solidFill>
                <a:ea typeface="微軟正黑體" pitchFamily="34"/>
              </a:rPr>
              <a:t>第三類法定傳染病，須於診斷後一週內通報</a:t>
            </a:r>
          </a:p>
          <a:p>
            <a:pPr lvl="0"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b="1">
                <a:ea typeface="微軟正黑體" pitchFamily="34"/>
              </a:rPr>
              <a:t>採檢檢體：咽喉拭子、肛門拭子、血清</a:t>
            </a:r>
            <a:endParaRPr lang="en-US" b="1">
              <a:ea typeface="微軟正黑體" pitchFamily="34"/>
            </a:endParaRPr>
          </a:p>
          <a:p>
            <a:pPr lvl="0"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b="1">
                <a:ea typeface="微軟正黑體" pitchFamily="34"/>
              </a:rPr>
              <a:t>依據臨床條件與實驗室檢驗資料進行個案研判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/>
              <a:t>通報定義</a:t>
            </a:r>
          </a:p>
        </p:txBody>
      </p:sp>
      <p:sp>
        <p:nvSpPr>
          <p:cNvPr id="3" name="Rectangle 3"/>
          <p:cNvSpPr txBox="1">
            <a:spLocks noGrp="1"/>
          </p:cNvSpPr>
          <p:nvPr>
            <p:ph type="body" idx="4294967295"/>
          </p:nvPr>
        </p:nvSpPr>
        <p:spPr>
          <a:xfrm>
            <a:off x="457200" y="1429874"/>
            <a:ext cx="8229600" cy="4805674"/>
          </a:xfrm>
        </p:spPr>
        <p:txBody>
          <a:bodyPr/>
          <a:lstStyle/>
          <a:p>
            <a:pPr lvl="0">
              <a:lnSpc>
                <a:spcPct val="90000"/>
              </a:lnSpc>
              <a:spcBef>
                <a:spcPts val="400"/>
              </a:spcBef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sz="2400" b="1">
                <a:ea typeface="微軟正黑體" pitchFamily="34"/>
              </a:rPr>
              <a:t>出現典型的手足口病或疱疹性咽峽炎，同時有肌抽躍（</a:t>
            </a:r>
            <a:r>
              <a:rPr lang="en-US" sz="2400" b="1">
                <a:ea typeface="微軟正黑體" pitchFamily="34"/>
              </a:rPr>
              <a:t>myoclonic jerks</a:t>
            </a:r>
            <a:r>
              <a:rPr lang="zh-TW" sz="2400" b="1">
                <a:ea typeface="微軟正黑體" pitchFamily="34"/>
              </a:rPr>
              <a:t>）之症狀或併發腦炎、急性肢體麻痺症候群、急性肝炎、心肌炎、急性心肌病變、心肺衰竭等嚴重病例</a:t>
            </a:r>
            <a:endParaRPr lang="en-US" sz="2400" b="1">
              <a:ea typeface="微軟正黑體" pitchFamily="34"/>
            </a:endParaRPr>
          </a:p>
          <a:p>
            <a:pPr lvl="0">
              <a:lnSpc>
                <a:spcPct val="90000"/>
              </a:lnSpc>
              <a:spcBef>
                <a:spcPts val="400"/>
              </a:spcBef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sz="2400" b="1">
                <a:ea typeface="微軟正黑體" pitchFamily="34"/>
              </a:rPr>
              <a:t>無手足口病或疱疹性咽峽炎，但出現呼吸道感染症狀，伴有腦幹腦炎或急性無力脊髓炎，懷疑為腸病毒感染導致者</a:t>
            </a:r>
            <a:endParaRPr lang="en-US" sz="2400" b="1">
              <a:ea typeface="微軟正黑體" pitchFamily="34"/>
            </a:endParaRPr>
          </a:p>
          <a:p>
            <a:pPr lvl="0">
              <a:lnSpc>
                <a:spcPct val="90000"/>
              </a:lnSpc>
              <a:spcBef>
                <a:spcPts val="400"/>
              </a:spcBef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sz="2400" b="1">
                <a:ea typeface="微軟正黑體" pitchFamily="34"/>
              </a:rPr>
              <a:t>出生三個月內嬰兒，出現心肌炎、肝炎、腦炎、血小板下降、多發性器官衰竭等敗血症徵候，並排除細菌等其他常見病原感染者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Grp="1"/>
          </p:cNvSpPr>
          <p:nvPr>
            <p:ph type="title"/>
          </p:nvPr>
        </p:nvSpPr>
        <p:spPr>
          <a:xfrm>
            <a:off x="457200" y="91997"/>
            <a:ext cx="8229600" cy="1143000"/>
          </a:xfrm>
        </p:spPr>
        <p:txBody>
          <a:bodyPr/>
          <a:lstStyle/>
          <a:p>
            <a:pPr lvl="0"/>
            <a:r>
              <a:rPr lang="zh-TW"/>
              <a:t>歷年腸病毒感染併發重症疫情</a:t>
            </a:r>
          </a:p>
        </p:txBody>
      </p:sp>
      <p:sp>
        <p:nvSpPr>
          <p:cNvPr id="3" name="矩形 3"/>
          <p:cNvSpPr/>
          <p:nvPr/>
        </p:nvSpPr>
        <p:spPr>
          <a:xfrm>
            <a:off x="27550" y="6558963"/>
            <a:ext cx="5580034" cy="24622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1000" b="0" i="0" u="none" strike="noStrike" kern="1200" cap="none" spc="0" baseline="0">
                <a:solidFill>
                  <a:srgbClr val="FFFFFF"/>
                </a:solidFill>
                <a:uFillTx/>
                <a:latin typeface="微軟正黑體" pitchFamily="34"/>
                <a:ea typeface="微軟正黑體" pitchFamily="34"/>
              </a:rPr>
              <a:t>本圖不定期更新，如需最新重症病例數，請參閱疾管署全球資訊網傳染病統計資料查詢系統</a:t>
            </a:r>
          </a:p>
        </p:txBody>
      </p:sp>
      <p:pic>
        <p:nvPicPr>
          <p:cNvPr id="4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89" y="1324453"/>
            <a:ext cx="8963021" cy="49408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57" y="1038721"/>
            <a:ext cx="8481663" cy="475800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 txBox="1">
            <a:spLocks noGrp="1"/>
          </p:cNvSpPr>
          <p:nvPr>
            <p:ph type="title"/>
          </p:nvPr>
        </p:nvSpPr>
        <p:spPr>
          <a:xfrm>
            <a:off x="468309" y="150181"/>
            <a:ext cx="8229600" cy="1143000"/>
          </a:xfrm>
        </p:spPr>
        <p:txBody>
          <a:bodyPr/>
          <a:lstStyle/>
          <a:p>
            <a:pPr lvl="0"/>
            <a:r>
              <a:rPr lang="zh-TW" sz="4000"/>
              <a:t>歷年腸病毒感染併發重症病例</a:t>
            </a:r>
            <a:r>
              <a:rPr lang="en-US" sz="4000"/>
              <a:t/>
            </a:r>
            <a:br>
              <a:rPr lang="en-US" sz="4000"/>
            </a:br>
            <a:r>
              <a:rPr lang="zh-TW" sz="2800">
                <a:solidFill>
                  <a:srgbClr val="0070C0"/>
                </a:solidFill>
              </a:rPr>
              <a:t>年齡分布</a:t>
            </a:r>
          </a:p>
        </p:txBody>
      </p:sp>
      <p:sp>
        <p:nvSpPr>
          <p:cNvPr id="4" name="Text Box 7"/>
          <p:cNvSpPr txBox="1"/>
          <p:nvPr/>
        </p:nvSpPr>
        <p:spPr>
          <a:xfrm>
            <a:off x="2258595" y="5933642"/>
            <a:ext cx="4649029" cy="461662"/>
          </a:xfrm>
          <a:prstGeom prst="rect">
            <a:avLst/>
          </a:prstGeom>
          <a:solidFill>
            <a:srgbClr val="FFFFCC"/>
          </a:solidFill>
          <a:ln w="9528">
            <a:solidFill>
              <a:srgbClr val="5994DA"/>
            </a:solidFill>
            <a:prstDash val="solid"/>
            <a:miter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微軟正黑體" pitchFamily="34"/>
              </a:rPr>
              <a:t>重症主要集中於</a:t>
            </a:r>
            <a:r>
              <a:rPr lang="zh-TW" sz="2400" b="1" i="0" u="none" strike="noStrike" kern="1200" cap="none" spc="0" baseline="0">
                <a:solidFill>
                  <a:srgbClr val="C00000"/>
                </a:solidFill>
                <a:uFillTx/>
                <a:latin typeface="Calibri"/>
                <a:ea typeface="微軟正黑體" pitchFamily="34"/>
              </a:rPr>
              <a:t>小於</a:t>
            </a:r>
            <a:r>
              <a:rPr lang="en-US" sz="2400" b="1" i="0" u="none" strike="noStrike" kern="1200" cap="none" spc="0" baseline="0">
                <a:solidFill>
                  <a:srgbClr val="C00000"/>
                </a:solidFill>
                <a:uFillTx/>
                <a:latin typeface="Calibri"/>
                <a:ea typeface="微軟正黑體" pitchFamily="34"/>
              </a:rPr>
              <a:t>5</a:t>
            </a:r>
            <a:r>
              <a:rPr lang="zh-TW" sz="2400" b="1" i="0" u="none" strike="noStrike" kern="1200" cap="none" spc="0" baseline="0">
                <a:solidFill>
                  <a:srgbClr val="C00000"/>
                </a:solidFill>
                <a:uFillTx/>
                <a:latin typeface="Calibri"/>
                <a:ea typeface="微軟正黑體" pitchFamily="34"/>
              </a:rPr>
              <a:t>歲的嬰幼兒</a:t>
            </a:r>
          </a:p>
        </p:txBody>
      </p:sp>
      <p:sp>
        <p:nvSpPr>
          <p:cNvPr id="5" name="矩形 1"/>
          <p:cNvSpPr/>
          <p:nvPr/>
        </p:nvSpPr>
        <p:spPr>
          <a:xfrm>
            <a:off x="440475" y="6543757"/>
            <a:ext cx="3570210" cy="27699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1200" b="0" i="0" u="none" strike="noStrike" kern="1200" cap="none" spc="0" baseline="0">
                <a:solidFill>
                  <a:srgbClr val="FFFFFF"/>
                </a:solidFill>
                <a:uFillTx/>
                <a:latin typeface="微軟正黑體" pitchFamily="34"/>
                <a:ea typeface="微軟正黑體" pitchFamily="34"/>
              </a:rPr>
              <a:t>資料來源：傳染病監視通報系統，本圖不定期更新</a:t>
            </a: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  <a:ea typeface="新細明體" pitchFamily="18"/>
            </a:endParaRPr>
          </a:p>
        </p:txBody>
      </p:sp>
      <p:sp>
        <p:nvSpPr>
          <p:cNvPr id="6" name="矩形 10"/>
          <p:cNvSpPr/>
          <p:nvPr/>
        </p:nvSpPr>
        <p:spPr>
          <a:xfrm>
            <a:off x="7820753" y="5553590"/>
            <a:ext cx="877165" cy="27699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1200" b="0" i="0" u="none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rPr>
              <a:t>發病年</a:t>
            </a: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微軟正黑體" pitchFamily="34"/>
              <a:ea typeface="微軟正黑體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251" y="1302187"/>
            <a:ext cx="7816464" cy="44777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 txBox="1">
            <a:spLocks noGrp="1"/>
          </p:cNvSpPr>
          <p:nvPr>
            <p:ph type="title"/>
          </p:nvPr>
        </p:nvSpPr>
        <p:spPr>
          <a:xfrm>
            <a:off x="457200" y="125044"/>
            <a:ext cx="8229600" cy="1230023"/>
          </a:xfrm>
        </p:spPr>
        <p:txBody>
          <a:bodyPr/>
          <a:lstStyle/>
          <a:p>
            <a:pPr lvl="0"/>
            <a:r>
              <a:rPr lang="zh-TW" sz="4000"/>
              <a:t>歷年腸病毒感染併發重症病例</a:t>
            </a:r>
            <a:r>
              <a:rPr lang="en-US" sz="4000"/>
              <a:t/>
            </a:r>
            <a:br>
              <a:rPr lang="en-US" sz="4000"/>
            </a:br>
            <a:r>
              <a:rPr lang="zh-TW" sz="2800">
                <a:solidFill>
                  <a:srgbClr val="0070C0"/>
                </a:solidFill>
              </a:rPr>
              <a:t>檢出病原之病毒型別分布</a:t>
            </a:r>
          </a:p>
        </p:txBody>
      </p:sp>
      <p:sp>
        <p:nvSpPr>
          <p:cNvPr id="4" name="Text Box 7"/>
          <p:cNvSpPr txBox="1"/>
          <p:nvPr/>
        </p:nvSpPr>
        <p:spPr>
          <a:xfrm>
            <a:off x="1819546" y="5909181"/>
            <a:ext cx="5298243" cy="461662"/>
          </a:xfrm>
          <a:prstGeom prst="rect">
            <a:avLst/>
          </a:prstGeom>
          <a:solidFill>
            <a:srgbClr val="FFFFCC"/>
          </a:solidFill>
          <a:ln w="9528">
            <a:solidFill>
              <a:srgbClr val="5994DA"/>
            </a:solidFill>
            <a:prstDash val="solid"/>
            <a:miter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微軟正黑體" pitchFamily="34"/>
              </a:rPr>
              <a:t>導致重症主要病毒型別為</a:t>
            </a:r>
            <a:r>
              <a:rPr lang="zh-TW" sz="2400" b="1" i="0" u="none" strike="noStrike" kern="1200" cap="none" spc="0" baseline="0">
                <a:solidFill>
                  <a:srgbClr val="C00000"/>
                </a:solidFill>
                <a:uFillTx/>
                <a:latin typeface="Calibri"/>
                <a:ea typeface="微軟正黑體" pitchFamily="34"/>
              </a:rPr>
              <a:t>腸病毒</a:t>
            </a:r>
            <a:r>
              <a:rPr lang="en-US" sz="2400" b="1" i="0" u="none" strike="noStrike" kern="1200" cap="none" spc="0" baseline="0">
                <a:solidFill>
                  <a:srgbClr val="C00000"/>
                </a:solidFill>
                <a:uFillTx/>
                <a:latin typeface="Calibri"/>
                <a:ea typeface="微軟正黑體" pitchFamily="34"/>
              </a:rPr>
              <a:t>71</a:t>
            </a:r>
            <a:r>
              <a:rPr lang="zh-TW" sz="2400" b="1" i="0" u="none" strike="noStrike" kern="1200" cap="none" spc="0" baseline="0">
                <a:solidFill>
                  <a:srgbClr val="C00000"/>
                </a:solidFill>
                <a:uFillTx/>
                <a:latin typeface="Calibri"/>
                <a:ea typeface="微軟正黑體" pitchFamily="34"/>
              </a:rPr>
              <a:t>型</a:t>
            </a:r>
          </a:p>
        </p:txBody>
      </p:sp>
      <p:sp>
        <p:nvSpPr>
          <p:cNvPr id="5" name="矩形 4"/>
          <p:cNvSpPr/>
          <p:nvPr/>
        </p:nvSpPr>
        <p:spPr>
          <a:xfrm>
            <a:off x="6698455" y="5588666"/>
            <a:ext cx="697623" cy="24622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1000" b="0" i="0" u="none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rPr>
              <a:t>發病年份</a:t>
            </a:r>
          </a:p>
        </p:txBody>
      </p:sp>
      <p:sp>
        <p:nvSpPr>
          <p:cNvPr id="6" name="矩形 6"/>
          <p:cNvSpPr/>
          <p:nvPr/>
        </p:nvSpPr>
        <p:spPr>
          <a:xfrm>
            <a:off x="440475" y="6543757"/>
            <a:ext cx="3570210" cy="27699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1200" b="0" i="0" u="none" strike="noStrike" kern="1200" cap="none" spc="0" baseline="0">
                <a:solidFill>
                  <a:srgbClr val="FFFFFF"/>
                </a:solidFill>
                <a:uFillTx/>
                <a:latin typeface="微軟正黑體" pitchFamily="34"/>
                <a:ea typeface="微軟正黑體" pitchFamily="34"/>
              </a:rPr>
              <a:t>資料來源：傳染病監視通報系統，本圖不定期更新</a:t>
            </a: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  <a:ea typeface="新細明體" pitchFamily="1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09" y="1345045"/>
            <a:ext cx="8154381" cy="418650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sz="4000"/>
              <a:t>歷年腸病毒感染併發重症死亡病例</a:t>
            </a:r>
            <a:r>
              <a:rPr lang="en-US" sz="4000"/>
              <a:t/>
            </a:r>
            <a:br>
              <a:rPr lang="en-US" sz="4000"/>
            </a:br>
            <a:r>
              <a:rPr lang="zh-TW" sz="2800">
                <a:solidFill>
                  <a:srgbClr val="0070C0"/>
                </a:solidFill>
              </a:rPr>
              <a:t>檢出病原之病毒型別分布</a:t>
            </a:r>
          </a:p>
        </p:txBody>
      </p:sp>
      <p:sp>
        <p:nvSpPr>
          <p:cNvPr id="4" name="Text Box 5"/>
          <p:cNvSpPr txBox="1"/>
          <p:nvPr/>
        </p:nvSpPr>
        <p:spPr>
          <a:xfrm>
            <a:off x="1506638" y="5798256"/>
            <a:ext cx="6221577" cy="461662"/>
          </a:xfrm>
          <a:prstGeom prst="rect">
            <a:avLst/>
          </a:prstGeom>
          <a:solidFill>
            <a:srgbClr val="FFFFCC"/>
          </a:solidFill>
          <a:ln w="9528">
            <a:solidFill>
              <a:srgbClr val="5994DA"/>
            </a:solidFill>
            <a:prstDash val="solid"/>
            <a:miter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微軟正黑體" pitchFamily="34"/>
              </a:rPr>
              <a:t>導致重症死亡之主要病毒型別為</a:t>
            </a:r>
            <a:r>
              <a:rPr lang="zh-TW" sz="2400" b="1" i="0" u="none" strike="noStrike" kern="1200" cap="none" spc="0" baseline="0">
                <a:solidFill>
                  <a:srgbClr val="C00000"/>
                </a:solidFill>
                <a:uFillTx/>
                <a:latin typeface="Calibri"/>
                <a:ea typeface="微軟正黑體" pitchFamily="34"/>
              </a:rPr>
              <a:t>腸病毒</a:t>
            </a:r>
            <a:r>
              <a:rPr lang="en-US" sz="2400" b="1" i="0" u="none" strike="noStrike" kern="1200" cap="none" spc="0" baseline="0">
                <a:solidFill>
                  <a:srgbClr val="C00000"/>
                </a:solidFill>
                <a:uFillTx/>
                <a:latin typeface="Calibri"/>
                <a:ea typeface="微軟正黑體" pitchFamily="34"/>
              </a:rPr>
              <a:t>71</a:t>
            </a:r>
            <a:r>
              <a:rPr lang="zh-TW" sz="2400" b="1" i="0" u="none" strike="noStrike" kern="1200" cap="none" spc="0" baseline="0">
                <a:solidFill>
                  <a:srgbClr val="C00000"/>
                </a:solidFill>
                <a:uFillTx/>
                <a:latin typeface="Calibri"/>
                <a:ea typeface="微軟正黑體" pitchFamily="34"/>
              </a:rPr>
              <a:t>型</a:t>
            </a:r>
          </a:p>
        </p:txBody>
      </p:sp>
      <p:sp>
        <p:nvSpPr>
          <p:cNvPr id="5" name="Text Box 1045"/>
          <p:cNvSpPr txBox="1"/>
          <p:nvPr/>
        </p:nvSpPr>
        <p:spPr>
          <a:xfrm>
            <a:off x="3478139" y="2276865"/>
            <a:ext cx="461662" cy="2160590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1800" b="1" i="0" u="none" strike="noStrike" kern="1200" cap="none" spc="0" baseline="0">
                <a:solidFill>
                  <a:srgbClr val="C0504D"/>
                </a:solidFill>
                <a:uFillTx/>
                <a:latin typeface="微軟正黑體" pitchFamily="34"/>
                <a:ea typeface="微軟正黑體" pitchFamily="34"/>
              </a:rPr>
              <a:t>本年度無死亡病例</a:t>
            </a:r>
          </a:p>
        </p:txBody>
      </p:sp>
      <p:sp>
        <p:nvSpPr>
          <p:cNvPr id="6" name="Text Box 1045"/>
          <p:cNvSpPr txBox="1"/>
          <p:nvPr/>
        </p:nvSpPr>
        <p:spPr>
          <a:xfrm>
            <a:off x="4620691" y="2276865"/>
            <a:ext cx="461662" cy="2160590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1800" b="1" i="0" u="none" strike="noStrike" kern="1200" cap="none" spc="0" baseline="0">
                <a:solidFill>
                  <a:srgbClr val="C0504D"/>
                </a:solidFill>
                <a:uFillTx/>
                <a:latin typeface="微軟正黑體" pitchFamily="34"/>
                <a:ea typeface="微軟正黑體" pitchFamily="34"/>
              </a:rPr>
              <a:t>本年度無死亡病例</a:t>
            </a:r>
          </a:p>
        </p:txBody>
      </p:sp>
      <p:sp>
        <p:nvSpPr>
          <p:cNvPr id="7" name="矩形 7"/>
          <p:cNvSpPr/>
          <p:nvPr/>
        </p:nvSpPr>
        <p:spPr>
          <a:xfrm>
            <a:off x="6675001" y="4995796"/>
            <a:ext cx="697623" cy="24622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1000" b="0" i="0" u="none" strike="noStrike" kern="1200" cap="none" spc="0" baseline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rPr>
              <a:t>發病年份</a:t>
            </a:r>
          </a:p>
        </p:txBody>
      </p:sp>
      <p:sp>
        <p:nvSpPr>
          <p:cNvPr id="8" name="矩形 9"/>
          <p:cNvSpPr/>
          <p:nvPr/>
        </p:nvSpPr>
        <p:spPr>
          <a:xfrm>
            <a:off x="440475" y="6543757"/>
            <a:ext cx="3570210" cy="27699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1200" b="0" i="0" u="none" strike="noStrike" kern="1200" cap="none" spc="0" baseline="0">
                <a:solidFill>
                  <a:srgbClr val="FFFFFF"/>
                </a:solidFill>
                <a:uFillTx/>
                <a:latin typeface="微軟正黑體" pitchFamily="34"/>
                <a:ea typeface="微軟正黑體" pitchFamily="34"/>
              </a:rPr>
              <a:t>資料來源：傳染病監視通報系統，本圖不定期更新</a:t>
            </a: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  <a:ea typeface="新細明體" pitchFamily="1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/>
              <a:t>三段五級防治策略</a:t>
            </a:r>
          </a:p>
        </p:txBody>
      </p:sp>
      <p:pic>
        <p:nvPicPr>
          <p:cNvPr id="3" name="Group 8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548" y="1443206"/>
            <a:ext cx="7632707" cy="41398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Grp="1"/>
          </p:cNvSpPr>
          <p:nvPr>
            <p:ph type="body" idx="4294967295"/>
          </p:nvPr>
        </p:nvSpPr>
        <p:spPr>
          <a:xfrm>
            <a:off x="611184" y="1814727"/>
            <a:ext cx="7848596" cy="4815193"/>
          </a:xfrm>
        </p:spPr>
        <p:txBody>
          <a:bodyPr/>
          <a:lstStyle/>
          <a:p>
            <a:pPr lvl="0"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b="1">
                <a:ea typeface="微軟正黑體" pitchFamily="34"/>
              </a:rPr>
              <a:t>第一級－健康促進</a:t>
            </a:r>
          </a:p>
          <a:p>
            <a:pPr lvl="1"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b="1">
                <a:ea typeface="微軟正黑體" pitchFamily="34"/>
              </a:rPr>
              <a:t>運用多元管道，提供正確衛教資訊</a:t>
            </a:r>
          </a:p>
          <a:p>
            <a:pPr lvl="2">
              <a:buSzPct val="70000"/>
            </a:pPr>
            <a:r>
              <a:rPr lang="zh-TW" b="1">
                <a:ea typeface="微軟正黑體" pitchFamily="34"/>
              </a:rPr>
              <a:t>養成個人良好衛生習慣</a:t>
            </a:r>
            <a:endParaRPr lang="en-US" b="1">
              <a:ea typeface="微軟正黑體" pitchFamily="34"/>
            </a:endParaRPr>
          </a:p>
          <a:p>
            <a:pPr lvl="2">
              <a:buSzPct val="70000"/>
            </a:pPr>
            <a:r>
              <a:rPr lang="zh-TW" b="1">
                <a:ea typeface="微軟正黑體" pitchFamily="34"/>
              </a:rPr>
              <a:t>大人及小孩都要正確洗手</a:t>
            </a:r>
            <a:endParaRPr lang="en-US" b="1">
              <a:ea typeface="微軟正黑體" pitchFamily="34"/>
            </a:endParaRPr>
          </a:p>
          <a:p>
            <a:pPr lvl="1"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b="1">
                <a:ea typeface="微軟正黑體" pitchFamily="34"/>
              </a:rPr>
              <a:t>培訓在地化衛教種籽人員</a:t>
            </a:r>
          </a:p>
          <a:p>
            <a:pPr lvl="1"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b="1">
                <a:ea typeface="微軟正黑體" pitchFamily="34"/>
              </a:rPr>
              <a:t>訂定腸病毒防治相關指引</a:t>
            </a:r>
            <a:endParaRPr lang="en-US" b="1">
              <a:ea typeface="微軟正黑體" pitchFamily="34"/>
            </a:endParaRPr>
          </a:p>
          <a:p>
            <a:pPr lvl="1"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b="1">
                <a:ea typeface="微軟正黑體" pitchFamily="34"/>
              </a:rPr>
              <a:t>適時發布新聞稿，提醒民眾注意防範</a:t>
            </a:r>
          </a:p>
          <a:p>
            <a:pPr lvl="0"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b="1">
                <a:ea typeface="微軟正黑體" pitchFamily="34"/>
              </a:rPr>
              <a:t>第二級－特殊保護</a:t>
            </a:r>
          </a:p>
          <a:p>
            <a:pPr lvl="1"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b="1">
                <a:ea typeface="微軟正黑體" pitchFamily="34"/>
              </a:rPr>
              <a:t>研發</a:t>
            </a:r>
            <a:r>
              <a:rPr lang="zh-TW" b="1">
                <a:solidFill>
                  <a:srgbClr val="E46C0A"/>
                </a:solidFill>
                <a:ea typeface="微軟正黑體" pitchFamily="34"/>
              </a:rPr>
              <a:t>腸病毒</a:t>
            </a:r>
            <a:r>
              <a:rPr lang="en-US" b="1">
                <a:solidFill>
                  <a:srgbClr val="E46C0A"/>
                </a:solidFill>
                <a:ea typeface="微軟正黑體" pitchFamily="34"/>
              </a:rPr>
              <a:t>71</a:t>
            </a:r>
            <a:r>
              <a:rPr lang="zh-TW" b="1">
                <a:solidFill>
                  <a:srgbClr val="E46C0A"/>
                </a:solidFill>
                <a:ea typeface="微軟正黑體" pitchFamily="34"/>
              </a:rPr>
              <a:t>型疫苗</a:t>
            </a:r>
          </a:p>
        </p:txBody>
      </p:sp>
      <p:sp>
        <p:nvSpPr>
          <p:cNvPr id="3" name="Rectangle 4"/>
          <p:cNvSpPr/>
          <p:nvPr/>
        </p:nvSpPr>
        <p:spPr>
          <a:xfrm>
            <a:off x="1492538" y="1243017"/>
            <a:ext cx="6094411" cy="45720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>
                <a:solidFill>
                  <a:srgbClr val="C00000"/>
                </a:solidFill>
                <a:uFillTx/>
                <a:ea typeface="標楷體" pitchFamily="65"/>
              </a:rPr>
              <a:t></a:t>
            </a:r>
            <a:r>
              <a:rPr lang="zh-TW" sz="2400" b="1" i="0" u="none" strike="noStrike" kern="1200" cap="none" spc="0" baseline="0">
                <a:solidFill>
                  <a:srgbClr val="C00000"/>
                </a:solidFill>
                <a:uFillTx/>
                <a:latin typeface="微軟正黑體" pitchFamily="34"/>
                <a:ea typeface="微軟正黑體" pitchFamily="34"/>
              </a:rPr>
              <a:t>第一段預防</a:t>
            </a:r>
            <a:r>
              <a:rPr lang="zh-TW" sz="2400" b="1" i="0" u="none" strike="noStrike" kern="1200" cap="none" spc="0" baseline="0">
                <a:solidFill>
                  <a:srgbClr val="A6A6A6"/>
                </a:solidFill>
                <a:uFillTx/>
                <a:latin typeface="微軟正黑體" pitchFamily="34"/>
                <a:ea typeface="微軟正黑體" pitchFamily="34"/>
              </a:rPr>
              <a:t>　</a:t>
            </a:r>
            <a:r>
              <a:rPr lang="en-US" sz="2400" b="1" i="0" u="none" strike="noStrike" kern="1200" cap="none" spc="0" baseline="0">
                <a:solidFill>
                  <a:srgbClr val="A6A6A6"/>
                </a:solidFill>
                <a:uFillTx/>
                <a:ea typeface="微軟正黑體" pitchFamily="34"/>
              </a:rPr>
              <a:t></a:t>
            </a:r>
            <a:r>
              <a:rPr lang="zh-TW" sz="2400" b="1" i="0" u="none" strike="noStrike" kern="1200" cap="none" spc="0" baseline="0">
                <a:solidFill>
                  <a:srgbClr val="A6A6A6"/>
                </a:solidFill>
                <a:uFillTx/>
                <a:latin typeface="微軟正黑體" pitchFamily="34"/>
                <a:ea typeface="微軟正黑體" pitchFamily="34"/>
              </a:rPr>
              <a:t>第二段預防　</a:t>
            </a:r>
            <a:r>
              <a:rPr lang="en-US" sz="2400" b="1" i="0" u="none" strike="noStrike" kern="1200" cap="none" spc="0" baseline="0">
                <a:solidFill>
                  <a:srgbClr val="A6A6A6"/>
                </a:solidFill>
                <a:uFillTx/>
                <a:ea typeface="微軟正黑體" pitchFamily="34"/>
              </a:rPr>
              <a:t></a:t>
            </a:r>
            <a:r>
              <a:rPr lang="zh-TW" sz="2400" b="1" i="0" u="none" strike="noStrike" kern="1200" cap="none" spc="0" baseline="0">
                <a:solidFill>
                  <a:srgbClr val="A6A6A6"/>
                </a:solidFill>
                <a:uFillTx/>
                <a:latin typeface="微軟正黑體" pitchFamily="34"/>
                <a:ea typeface="微軟正黑體" pitchFamily="34"/>
              </a:rPr>
              <a:t>第三段預防</a:t>
            </a:r>
          </a:p>
        </p:txBody>
      </p:sp>
      <p:sp>
        <p:nvSpPr>
          <p:cNvPr id="4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/>
              <a:t>三段五級防治策略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Grp="1"/>
          </p:cNvSpPr>
          <p:nvPr>
            <p:ph type="body" idx="4294967295"/>
          </p:nvPr>
        </p:nvSpPr>
        <p:spPr>
          <a:xfrm>
            <a:off x="611184" y="1914525"/>
            <a:ext cx="7848596" cy="4525959"/>
          </a:xfrm>
        </p:spPr>
        <p:txBody>
          <a:bodyPr/>
          <a:lstStyle/>
          <a:p>
            <a:pPr lvl="0"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b="1">
                <a:latin typeface="微軟正黑體" pitchFamily="34"/>
                <a:ea typeface="微軟正黑體" pitchFamily="34"/>
              </a:rPr>
              <a:t>第三級－早期診斷 </a:t>
            </a:r>
            <a:r>
              <a:rPr lang="en-US" b="1">
                <a:latin typeface="微軟正黑體" pitchFamily="34"/>
                <a:ea typeface="微軟正黑體" pitchFamily="34"/>
              </a:rPr>
              <a:t> </a:t>
            </a:r>
            <a:r>
              <a:rPr lang="zh-TW" b="1">
                <a:latin typeface="微軟正黑體" pitchFamily="34"/>
                <a:ea typeface="微軟正黑體" pitchFamily="34"/>
              </a:rPr>
              <a:t>早期治療</a:t>
            </a:r>
          </a:p>
          <a:p>
            <a:pPr lvl="1"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b="1">
                <a:latin typeface="微軟正黑體" pitchFamily="34"/>
                <a:ea typeface="微軟正黑體" pitchFamily="34"/>
              </a:rPr>
              <a:t>積極宣導腸病毒感染併發重症前兆病徵</a:t>
            </a:r>
          </a:p>
          <a:p>
            <a:pPr lvl="1"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b="1">
                <a:latin typeface="微軟正黑體" pitchFamily="34"/>
                <a:ea typeface="微軟正黑體" pitchFamily="34"/>
              </a:rPr>
              <a:t>進行腸病毒感染併發重症前兆指標研究</a:t>
            </a:r>
          </a:p>
          <a:p>
            <a:pPr lvl="1"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b="1">
                <a:latin typeface="微軟正黑體" pitchFamily="34"/>
                <a:ea typeface="微軟正黑體" pitchFamily="34"/>
              </a:rPr>
              <a:t>建立「區域性病毒檢驗標準實驗室」</a:t>
            </a:r>
            <a:endParaRPr lang="en-US" b="1">
              <a:solidFill>
                <a:srgbClr val="006699"/>
              </a:solidFill>
              <a:latin typeface="微軟正黑體" pitchFamily="34"/>
              <a:ea typeface="微軟正黑體" pitchFamily="34"/>
            </a:endParaRPr>
          </a:p>
          <a:p>
            <a:pPr lvl="1"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b="1">
                <a:latin typeface="微軟正黑體" pitchFamily="34"/>
                <a:ea typeface="微軟正黑體" pitchFamily="34"/>
              </a:rPr>
              <a:t>腸病毒快速檢驗之診斷方法開發</a:t>
            </a:r>
          </a:p>
        </p:txBody>
      </p:sp>
      <p:sp>
        <p:nvSpPr>
          <p:cNvPr id="3" name="Rectangle 4"/>
          <p:cNvSpPr/>
          <p:nvPr/>
        </p:nvSpPr>
        <p:spPr>
          <a:xfrm>
            <a:off x="1492538" y="1243017"/>
            <a:ext cx="6094411" cy="45720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>
                <a:solidFill>
                  <a:srgbClr val="A6A6A6"/>
                </a:solidFill>
                <a:uFillTx/>
                <a:ea typeface="標楷體" pitchFamily="65"/>
              </a:rPr>
              <a:t></a:t>
            </a:r>
            <a:r>
              <a:rPr lang="zh-TW" sz="2400" b="1" i="0" u="none" strike="noStrike" kern="1200" cap="none" spc="0" baseline="0">
                <a:solidFill>
                  <a:srgbClr val="A6A6A6"/>
                </a:solidFill>
                <a:uFillTx/>
                <a:latin typeface="微軟正黑體" pitchFamily="34"/>
                <a:ea typeface="微軟正黑體" pitchFamily="34"/>
              </a:rPr>
              <a:t>第一段預防　</a:t>
            </a:r>
            <a:r>
              <a:rPr lang="en-US" sz="2400" b="1" i="0" u="none" strike="noStrike" kern="1200" cap="none" spc="0" baseline="0">
                <a:solidFill>
                  <a:srgbClr val="C00000"/>
                </a:solidFill>
                <a:uFillTx/>
                <a:ea typeface="微軟正黑體" pitchFamily="34"/>
              </a:rPr>
              <a:t></a:t>
            </a:r>
            <a:r>
              <a:rPr lang="zh-TW" sz="2400" b="1" i="0" u="none" strike="noStrike" kern="1200" cap="none" spc="0" baseline="0">
                <a:solidFill>
                  <a:srgbClr val="C00000"/>
                </a:solidFill>
                <a:uFillTx/>
                <a:latin typeface="微軟正黑體" pitchFamily="34"/>
                <a:ea typeface="微軟正黑體" pitchFamily="34"/>
              </a:rPr>
              <a:t>第二段預防</a:t>
            </a:r>
            <a:r>
              <a:rPr lang="zh-TW" sz="2400" b="1" i="0" u="none" strike="noStrike" kern="1200" cap="none" spc="0" baseline="0">
                <a:solidFill>
                  <a:srgbClr val="A6A6A6"/>
                </a:solidFill>
                <a:uFillTx/>
                <a:latin typeface="微軟正黑體" pitchFamily="34"/>
                <a:ea typeface="微軟正黑體" pitchFamily="34"/>
              </a:rPr>
              <a:t>　</a:t>
            </a:r>
            <a:r>
              <a:rPr lang="en-US" sz="2400" b="1" i="0" u="none" strike="noStrike" kern="1200" cap="none" spc="0" baseline="0">
                <a:solidFill>
                  <a:srgbClr val="A6A6A6"/>
                </a:solidFill>
                <a:uFillTx/>
                <a:ea typeface="微軟正黑體" pitchFamily="34"/>
              </a:rPr>
              <a:t></a:t>
            </a:r>
            <a:r>
              <a:rPr lang="zh-TW" sz="2400" b="1" i="0" u="none" strike="noStrike" kern="1200" cap="none" spc="0" baseline="0">
                <a:solidFill>
                  <a:srgbClr val="A6A6A6"/>
                </a:solidFill>
                <a:uFillTx/>
                <a:latin typeface="微軟正黑體" pitchFamily="34"/>
                <a:ea typeface="微軟正黑體" pitchFamily="34"/>
              </a:rPr>
              <a:t>第三段預防</a:t>
            </a:r>
          </a:p>
        </p:txBody>
      </p:sp>
      <p:sp>
        <p:nvSpPr>
          <p:cNvPr id="4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/>
              <a:t>三段五級防治策略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/>
              <a:t>三段五級防治策略</a:t>
            </a:r>
          </a:p>
        </p:txBody>
      </p:sp>
      <p:sp>
        <p:nvSpPr>
          <p:cNvPr id="3" name="Rectangle 3"/>
          <p:cNvSpPr txBox="1">
            <a:spLocks noGrp="1"/>
          </p:cNvSpPr>
          <p:nvPr>
            <p:ph type="body" idx="4294967295"/>
          </p:nvPr>
        </p:nvSpPr>
        <p:spPr>
          <a:xfrm>
            <a:off x="611184" y="1914525"/>
            <a:ext cx="7860785" cy="4254922"/>
          </a:xfrm>
        </p:spPr>
        <p:txBody>
          <a:bodyPr/>
          <a:lstStyle/>
          <a:p>
            <a:pPr lvl="0"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b="1">
                <a:latin typeface="微軟正黑體" pitchFamily="34"/>
                <a:ea typeface="微軟正黑體" pitchFamily="34"/>
              </a:rPr>
              <a:t>第四級－限制殘障</a:t>
            </a:r>
          </a:p>
          <a:p>
            <a:pPr lvl="0"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b="1">
                <a:latin typeface="微軟正黑體" pitchFamily="34"/>
                <a:ea typeface="微軟正黑體" pitchFamily="34"/>
              </a:rPr>
              <a:t>第五級－復建</a:t>
            </a:r>
          </a:p>
          <a:p>
            <a:pPr lvl="1"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b="1">
                <a:latin typeface="微軟正黑體" pitchFamily="34"/>
                <a:ea typeface="微軟正黑體" pitchFamily="34"/>
              </a:rPr>
              <a:t>維持醫療諮詢管道運作</a:t>
            </a:r>
          </a:p>
          <a:p>
            <a:pPr lvl="1"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b="1">
                <a:latin typeface="微軟正黑體" pitchFamily="34"/>
                <a:ea typeface="微軟正黑體" pitchFamily="34"/>
              </a:rPr>
              <a:t>建立並更新腸病毒責任醫院名單，加強轉診效率</a:t>
            </a:r>
            <a:endParaRPr lang="en-US" b="1">
              <a:latin typeface="微軟正黑體" pitchFamily="34"/>
              <a:ea typeface="微軟正黑體" pitchFamily="34"/>
            </a:endParaRPr>
          </a:p>
          <a:p>
            <a:pPr lvl="1"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b="1">
                <a:latin typeface="Arial" pitchFamily="34"/>
                <a:ea typeface="微軟正黑體" pitchFamily="34"/>
              </a:rPr>
              <a:t>訂定相關處置建議，提供臨床醫師診治參考</a:t>
            </a:r>
            <a:endParaRPr lang="en-US" b="1">
              <a:latin typeface="微軟正黑體" pitchFamily="34"/>
              <a:ea typeface="微軟正黑體" pitchFamily="34"/>
            </a:endParaRPr>
          </a:p>
          <a:p>
            <a:pPr lvl="1"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b="1">
                <a:latin typeface="微軟正黑體" pitchFamily="34"/>
                <a:ea typeface="微軟正黑體" pitchFamily="34"/>
              </a:rPr>
              <a:t>辦理醫師專業教育訓練，</a:t>
            </a:r>
            <a:r>
              <a:rPr lang="zh-TW" b="1">
                <a:latin typeface="Arial" pitchFamily="34"/>
                <a:ea typeface="微軟正黑體" pitchFamily="34"/>
              </a:rPr>
              <a:t>加強國內醫師專業能力，</a:t>
            </a:r>
            <a:r>
              <a:rPr lang="zh-TW" b="1">
                <a:latin typeface="微軟正黑體" pitchFamily="34"/>
                <a:ea typeface="微軟正黑體" pitchFamily="34"/>
              </a:rPr>
              <a:t>提昇醫療照護品質</a:t>
            </a:r>
          </a:p>
        </p:txBody>
      </p:sp>
      <p:sp>
        <p:nvSpPr>
          <p:cNvPr id="4" name="Rectangle 4"/>
          <p:cNvSpPr/>
          <p:nvPr/>
        </p:nvSpPr>
        <p:spPr>
          <a:xfrm>
            <a:off x="1492538" y="1243017"/>
            <a:ext cx="6094411" cy="45720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>
                <a:solidFill>
                  <a:srgbClr val="A6A6A6"/>
                </a:solidFill>
                <a:uFillTx/>
                <a:ea typeface="標楷體" pitchFamily="65"/>
              </a:rPr>
              <a:t></a:t>
            </a:r>
            <a:r>
              <a:rPr lang="zh-TW" sz="2400" b="1" i="0" u="none" strike="noStrike" kern="1200" cap="none" spc="0" baseline="0">
                <a:solidFill>
                  <a:srgbClr val="A6A6A6"/>
                </a:solidFill>
                <a:uFillTx/>
                <a:latin typeface="微軟正黑體" pitchFamily="34"/>
                <a:ea typeface="微軟正黑體" pitchFamily="34"/>
              </a:rPr>
              <a:t>第一段預防　</a:t>
            </a:r>
            <a:r>
              <a:rPr lang="en-US" sz="2400" b="1" i="0" u="none" strike="noStrike" kern="1200" cap="none" spc="0" baseline="0">
                <a:solidFill>
                  <a:srgbClr val="A6A6A6"/>
                </a:solidFill>
                <a:uFillTx/>
                <a:ea typeface="微軟正黑體" pitchFamily="34"/>
              </a:rPr>
              <a:t></a:t>
            </a:r>
            <a:r>
              <a:rPr lang="zh-TW" sz="2400" b="1" i="0" u="none" strike="noStrike" kern="1200" cap="none" spc="0" baseline="0">
                <a:solidFill>
                  <a:srgbClr val="A6A6A6"/>
                </a:solidFill>
                <a:uFillTx/>
                <a:latin typeface="微軟正黑體" pitchFamily="34"/>
                <a:ea typeface="微軟正黑體" pitchFamily="34"/>
              </a:rPr>
              <a:t>第二段預防　</a:t>
            </a:r>
            <a:r>
              <a:rPr lang="en-US" sz="2400" b="1" i="0" u="none" strike="noStrike" kern="1200" cap="none" spc="0" baseline="0">
                <a:solidFill>
                  <a:srgbClr val="C00000"/>
                </a:solidFill>
                <a:uFillTx/>
                <a:ea typeface="微軟正黑體" pitchFamily="34"/>
              </a:rPr>
              <a:t></a:t>
            </a:r>
            <a:r>
              <a:rPr lang="zh-TW" sz="2400" b="1" i="0" u="none" strike="noStrike" kern="1200" cap="none" spc="0" baseline="0">
                <a:solidFill>
                  <a:srgbClr val="C00000"/>
                </a:solidFill>
                <a:uFillTx/>
                <a:latin typeface="微軟正黑體" pitchFamily="34"/>
                <a:ea typeface="微軟正黑體" pitchFamily="34"/>
              </a:rPr>
              <a:t>第三段預防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>
          <a:xfrm>
            <a:off x="457200" y="125044"/>
            <a:ext cx="8229600" cy="1143000"/>
          </a:xfrm>
        </p:spPr>
        <p:txBody>
          <a:bodyPr/>
          <a:lstStyle/>
          <a:p>
            <a:pPr lvl="0"/>
            <a:r>
              <a:rPr lang="zh-TW"/>
              <a:t>腸病毒特性</a:t>
            </a:r>
          </a:p>
        </p:txBody>
      </p:sp>
      <p:sp>
        <p:nvSpPr>
          <p:cNvPr id="3" name="Rectangle 3"/>
          <p:cNvSpPr txBox="1">
            <a:spLocks noGrp="1"/>
          </p:cNvSpPr>
          <p:nvPr>
            <p:ph type="body" idx="4294967295"/>
          </p:nvPr>
        </p:nvSpPr>
        <p:spPr>
          <a:xfrm>
            <a:off x="611184" y="1268044"/>
            <a:ext cx="7848596" cy="3058997"/>
          </a:xfrm>
        </p:spPr>
        <p:txBody>
          <a:bodyPr/>
          <a:lstStyle/>
          <a:p>
            <a:pPr lvl="0">
              <a:lnSpc>
                <a:spcPct val="80000"/>
              </a:lnSpc>
              <a:spcBef>
                <a:spcPts val="1200"/>
              </a:spcBef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sz="2800" b="1">
                <a:ea typeface="微軟正黑體" pitchFamily="34"/>
              </a:rPr>
              <a:t>屬</a:t>
            </a:r>
            <a:r>
              <a:rPr lang="en-US" sz="2800" b="1">
                <a:ea typeface="微軟正黑體" pitchFamily="34"/>
              </a:rPr>
              <a:t> Picornaviridae</a:t>
            </a:r>
            <a:r>
              <a:rPr lang="zh-TW" sz="2800" b="1">
                <a:ea typeface="微軟正黑體" pitchFamily="34"/>
              </a:rPr>
              <a:t>（小</a:t>
            </a:r>
            <a:r>
              <a:rPr lang="en-US" sz="2800" b="1">
                <a:ea typeface="微軟正黑體" pitchFamily="34"/>
              </a:rPr>
              <a:t>RNA</a:t>
            </a:r>
            <a:r>
              <a:rPr lang="zh-TW" sz="2800" b="1">
                <a:ea typeface="微軟正黑體" pitchFamily="34"/>
              </a:rPr>
              <a:t>病毒）</a:t>
            </a:r>
            <a:endParaRPr lang="en-US" sz="2800" b="1">
              <a:ea typeface="微軟正黑體" pitchFamily="34"/>
            </a:endParaRPr>
          </a:p>
          <a:p>
            <a:pPr lvl="0">
              <a:lnSpc>
                <a:spcPct val="80000"/>
              </a:lnSpc>
              <a:spcBef>
                <a:spcPts val="1200"/>
              </a:spcBef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sz="2800" b="1">
                <a:ea typeface="微軟正黑體" pitchFamily="34"/>
              </a:rPr>
              <a:t>於腸道中繁殖（耐酸）</a:t>
            </a:r>
            <a:endParaRPr lang="en-US" sz="2800" b="1">
              <a:ea typeface="微軟正黑體" pitchFamily="34"/>
            </a:endParaRPr>
          </a:p>
          <a:p>
            <a:pPr lvl="0">
              <a:lnSpc>
                <a:spcPct val="80000"/>
              </a:lnSpc>
              <a:spcBef>
                <a:spcPts val="1200"/>
              </a:spcBef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sz="2800" b="1">
                <a:solidFill>
                  <a:srgbClr val="006699"/>
                </a:solidFill>
                <a:ea typeface="微軟正黑體" pitchFamily="34"/>
              </a:rPr>
              <a:t>無外套膜</a:t>
            </a:r>
            <a:r>
              <a:rPr lang="zh-TW" sz="2800" b="1">
                <a:ea typeface="微軟正黑體" pitchFamily="34"/>
              </a:rPr>
              <a:t>、正</a:t>
            </a:r>
            <a:r>
              <a:rPr lang="en-US" sz="2800" b="1">
                <a:ea typeface="微軟正黑體" pitchFamily="34"/>
              </a:rPr>
              <a:t>20</a:t>
            </a:r>
            <a:r>
              <a:rPr lang="zh-TW" sz="2800" b="1">
                <a:ea typeface="微軟正黑體" pitchFamily="34"/>
              </a:rPr>
              <a:t>面體、直徑</a:t>
            </a:r>
            <a:r>
              <a:rPr lang="en-US" sz="2800" b="1">
                <a:ea typeface="微軟正黑體" pitchFamily="34"/>
              </a:rPr>
              <a:t>30nm</a:t>
            </a:r>
            <a:r>
              <a:rPr lang="zh-TW" sz="2800" b="1">
                <a:ea typeface="微軟正黑體" pitchFamily="34"/>
              </a:rPr>
              <a:t>、內含一條單股</a:t>
            </a:r>
            <a:r>
              <a:rPr lang="en-US" sz="2800" b="1">
                <a:ea typeface="微軟正黑體" pitchFamily="34"/>
              </a:rPr>
              <a:t>RNA</a:t>
            </a:r>
          </a:p>
          <a:p>
            <a:pPr lvl="0">
              <a:lnSpc>
                <a:spcPct val="80000"/>
              </a:lnSpc>
              <a:spcBef>
                <a:spcPts val="1200"/>
              </a:spcBef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sz="2800" b="1">
                <a:solidFill>
                  <a:srgbClr val="006699"/>
                </a:solidFill>
                <a:ea typeface="微軟正黑體" pitchFamily="34"/>
              </a:rPr>
              <a:t>不耐強鹼</a:t>
            </a:r>
            <a:r>
              <a:rPr lang="zh-TW" sz="2800" b="1">
                <a:ea typeface="微軟正黑體" pitchFamily="34"/>
              </a:rPr>
              <a:t>、</a:t>
            </a:r>
            <a:r>
              <a:rPr lang="en-US" sz="2800" b="1">
                <a:solidFill>
                  <a:srgbClr val="006699"/>
                </a:solidFill>
                <a:ea typeface="微軟正黑體" pitchFamily="34"/>
              </a:rPr>
              <a:t>56</a:t>
            </a:r>
            <a:r>
              <a:rPr lang="en-US" sz="2800" b="1">
                <a:solidFill>
                  <a:srgbClr val="006699"/>
                </a:solidFill>
                <a:ea typeface="微軟正黑體" pitchFamily="34"/>
                <a:cs typeface="Arial" pitchFamily="34"/>
              </a:rPr>
              <a:t>℃</a:t>
            </a:r>
            <a:r>
              <a:rPr lang="zh-TW" sz="2800" b="1">
                <a:ea typeface="微軟正黑體" pitchFamily="34"/>
              </a:rPr>
              <a:t>以上高溫會失去活性、</a:t>
            </a:r>
            <a:r>
              <a:rPr lang="zh-TW" sz="2800" b="1">
                <a:solidFill>
                  <a:srgbClr val="006699"/>
                </a:solidFill>
                <a:ea typeface="微軟正黑體" pitchFamily="34"/>
              </a:rPr>
              <a:t>紫外線</a:t>
            </a:r>
            <a:r>
              <a:rPr lang="zh-TW" sz="2800" b="1">
                <a:ea typeface="微軟正黑體" pitchFamily="34"/>
              </a:rPr>
              <a:t>可降低活性，甲醛、</a:t>
            </a:r>
            <a:r>
              <a:rPr lang="zh-TW" sz="2800" b="1">
                <a:solidFill>
                  <a:srgbClr val="006699"/>
                </a:solidFill>
                <a:ea typeface="微軟正黑體" pitchFamily="34"/>
              </a:rPr>
              <a:t>含氯漂白水</a:t>
            </a:r>
            <a:r>
              <a:rPr lang="zh-TW" sz="2800" b="1">
                <a:ea typeface="微軟正黑體" pitchFamily="34"/>
              </a:rPr>
              <a:t>等化學物質可抑制活性</a:t>
            </a:r>
          </a:p>
        </p:txBody>
      </p:sp>
      <p:grpSp>
        <p:nvGrpSpPr>
          <p:cNvPr id="4" name="群組 2"/>
          <p:cNvGrpSpPr/>
          <p:nvPr/>
        </p:nvGrpSpPr>
        <p:grpSpPr>
          <a:xfrm>
            <a:off x="1134614" y="4401693"/>
            <a:ext cx="2374870" cy="1791885"/>
            <a:chOff x="1134614" y="4401693"/>
            <a:chExt cx="2374870" cy="1791885"/>
          </a:xfrm>
        </p:grpSpPr>
        <p:pic>
          <p:nvPicPr>
            <p:cNvPr id="5" name="Picture 4" descr="「enterovirus em」的圖片搜尋結果"/>
            <p:cNvPicPr>
              <a:picLocks noChangeAspect="1"/>
            </p:cNvPicPr>
            <p:nvPr/>
          </p:nvPicPr>
          <p:blipFill>
            <a:blip r:embed="rId3"/>
            <a:srcRect l="32012" t="16526" r="16223" b="27097"/>
            <a:stretch>
              <a:fillRect/>
            </a:stretch>
          </p:blipFill>
          <p:spPr>
            <a:xfrm>
              <a:off x="1134614" y="4401693"/>
              <a:ext cx="2374870" cy="1758830"/>
            </a:xfrm>
            <a:prstGeom prst="rect">
              <a:avLst/>
            </a:prstGeom>
            <a:noFill/>
            <a:ln>
              <a:noFill/>
            </a:ln>
            <a:effectLst>
              <a:outerShdw dir="16200000" algn="tl">
                <a:srgbClr val="000000">
                  <a:alpha val="70000"/>
                </a:srgbClr>
              </a:outerShdw>
            </a:effectLst>
          </p:spPr>
        </p:pic>
        <p:sp>
          <p:nvSpPr>
            <p:cNvPr id="6" name="矩形 1"/>
            <p:cNvSpPr/>
            <p:nvPr/>
          </p:nvSpPr>
          <p:spPr>
            <a:xfrm>
              <a:off x="1481766" y="5784110"/>
              <a:ext cx="1845323" cy="409468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00" b="0" i="0" u="none" strike="noStrike" kern="1200" cap="none" spc="0" baseline="0">
                  <a:solidFill>
                    <a:srgbClr val="595959"/>
                  </a:solidFill>
                  <a:uFillTx/>
                  <a:latin typeface="Calibri"/>
                  <a:ea typeface="新細明體" pitchFamily="18"/>
                </a:rPr>
                <a:t>http://www.microbiologybook.org/virol/picorna.htm</a:t>
              </a:r>
            </a:p>
          </p:txBody>
        </p:sp>
      </p:grpSp>
      <p:grpSp>
        <p:nvGrpSpPr>
          <p:cNvPr id="7" name="群組 3"/>
          <p:cNvGrpSpPr/>
          <p:nvPr/>
        </p:nvGrpSpPr>
        <p:grpSpPr>
          <a:xfrm>
            <a:off x="4053379" y="4211040"/>
            <a:ext cx="4419880" cy="2141378"/>
            <a:chOff x="4053379" y="4211040"/>
            <a:chExt cx="4419880" cy="2141378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4"/>
            <a:srcRect l="14047" r="13075" b="56048"/>
            <a:stretch>
              <a:fillRect/>
            </a:stretch>
          </p:blipFill>
          <p:spPr>
            <a:xfrm>
              <a:off x="4053379" y="4211040"/>
              <a:ext cx="4419880" cy="21413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矩形 8"/>
            <p:cNvSpPr/>
            <p:nvPr/>
          </p:nvSpPr>
          <p:spPr>
            <a:xfrm>
              <a:off x="4283964" y="6108475"/>
              <a:ext cx="2232251" cy="215441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800" b="0" i="0" u="none" strike="noStrike" kern="1200" cap="none" spc="0" baseline="0">
                  <a:solidFill>
                    <a:srgbClr val="7F7F7F"/>
                  </a:solidFill>
                  <a:uFillTx/>
                  <a:latin typeface="微軟正黑體" pitchFamily="34"/>
                  <a:ea typeface="微軟正黑體" pitchFamily="34"/>
                </a:rPr>
                <a:t>Clin Exp Vaccine Res. 2017 Jan;6(1):4-14.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4"/>
          <p:cNvSpPr/>
          <p:nvPr/>
        </p:nvSpPr>
        <p:spPr>
          <a:xfrm>
            <a:off x="1861855" y="2888077"/>
            <a:ext cx="5304626" cy="105762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4F81BD"/>
          </a:solidFill>
          <a:ln w="38103">
            <a:solidFill>
              <a:srgbClr val="FFFFFF"/>
            </a:solidFill>
            <a:prstDash val="solid"/>
            <a:miter/>
          </a:ln>
          <a:effectLst>
            <a:outerShdw dist="38096" dir="27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4000" b="1" i="0" u="none" strike="noStrike" kern="1200" cap="none" spc="0" baseline="0">
                <a:solidFill>
                  <a:srgbClr val="FFFFFF"/>
                </a:solidFill>
                <a:uFillTx/>
                <a:latin typeface="微軟正黑體" pitchFamily="34"/>
                <a:ea typeface="微軟正黑體" pitchFamily="34"/>
              </a:rPr>
              <a:t>防治業務分工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/>
              <a:t>相關權責機關</a:t>
            </a:r>
          </a:p>
        </p:txBody>
      </p:sp>
      <p:sp>
        <p:nvSpPr>
          <p:cNvPr id="3" name="Rectangle 3"/>
          <p:cNvSpPr txBox="1">
            <a:spLocks noGrp="1"/>
          </p:cNvSpPr>
          <p:nvPr>
            <p:ph type="body" idx="4294967295"/>
          </p:nvPr>
        </p:nvSpPr>
        <p:spPr>
          <a:xfrm>
            <a:off x="457200" y="1429874"/>
            <a:ext cx="8416210" cy="4525959"/>
          </a:xfrm>
        </p:spPr>
        <p:txBody>
          <a:bodyPr/>
          <a:lstStyle/>
          <a:p>
            <a:pPr lvl="0"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b="1">
                <a:ea typeface="微軟正黑體" pitchFamily="34"/>
              </a:rPr>
              <a:t>衛生單位</a:t>
            </a:r>
          </a:p>
          <a:p>
            <a:pPr lvl="1"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b="1">
                <a:ea typeface="微軟正黑體" pitchFamily="34"/>
              </a:rPr>
              <a:t>中央主管機關：衛生福利部</a:t>
            </a:r>
          </a:p>
          <a:p>
            <a:pPr lvl="1"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b="1">
                <a:ea typeface="微軟正黑體" pitchFamily="34"/>
              </a:rPr>
              <a:t>地方主管機關：地方政府</a:t>
            </a:r>
          </a:p>
          <a:p>
            <a:pPr lvl="0"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b="1">
                <a:ea typeface="微軟正黑體" pitchFamily="34"/>
              </a:rPr>
              <a:t>其他單位</a:t>
            </a:r>
          </a:p>
          <a:p>
            <a:pPr lvl="1"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b="1">
                <a:ea typeface="微軟正黑體" pitchFamily="34"/>
              </a:rPr>
              <a:t>教育單位：教育部、地方政府教育局</a:t>
            </a:r>
            <a:r>
              <a:rPr lang="en-US" b="1">
                <a:ea typeface="微軟正黑體" pitchFamily="34"/>
              </a:rPr>
              <a:t>(</a:t>
            </a:r>
            <a:r>
              <a:rPr lang="zh-TW" b="1">
                <a:ea typeface="微軟正黑體" pitchFamily="34"/>
              </a:rPr>
              <a:t>處</a:t>
            </a:r>
            <a:r>
              <a:rPr lang="en-US" b="1">
                <a:ea typeface="微軟正黑體" pitchFamily="34"/>
              </a:rPr>
              <a:t>)</a:t>
            </a:r>
          </a:p>
          <a:p>
            <a:pPr lvl="1"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b="1">
                <a:ea typeface="微軟正黑體" pitchFamily="34"/>
              </a:rPr>
              <a:t>社政單位：衛福部社家署、地方政府社會局</a:t>
            </a:r>
            <a:r>
              <a:rPr lang="en-US" b="1">
                <a:ea typeface="微軟正黑體" pitchFamily="34"/>
              </a:rPr>
              <a:t>(</a:t>
            </a:r>
            <a:r>
              <a:rPr lang="zh-TW" b="1">
                <a:ea typeface="微軟正黑體" pitchFamily="34"/>
              </a:rPr>
              <a:t>處</a:t>
            </a:r>
            <a:r>
              <a:rPr lang="en-US" b="1">
                <a:ea typeface="微軟正黑體" pitchFamily="34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/>
              <a:t>衛生局執行事項</a:t>
            </a:r>
          </a:p>
        </p:txBody>
      </p:sp>
      <p:sp>
        <p:nvSpPr>
          <p:cNvPr id="3" name="Rectangle 3"/>
          <p:cNvSpPr txBox="1">
            <a:spLocks noGrp="1"/>
          </p:cNvSpPr>
          <p:nvPr>
            <p:ph type="body" idx="4294967295"/>
          </p:nvPr>
        </p:nvSpPr>
        <p:spPr>
          <a:xfrm>
            <a:off x="644240" y="1292925"/>
            <a:ext cx="7848596" cy="5107865"/>
          </a:xfrm>
        </p:spPr>
        <p:txBody>
          <a:bodyPr/>
          <a:lstStyle/>
          <a:p>
            <a:pPr lvl="0">
              <a:lnSpc>
                <a:spcPct val="80000"/>
              </a:lnSpc>
              <a:spcBef>
                <a:spcPts val="700"/>
              </a:spcBef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sz="2800" b="1">
                <a:latin typeface="微軟正黑體" pitchFamily="34"/>
                <a:ea typeface="微軟正黑體" pitchFamily="34"/>
              </a:rPr>
              <a:t>掌握轄內疫情，規劃合宜之防治策略</a:t>
            </a:r>
          </a:p>
          <a:p>
            <a:pPr lvl="0">
              <a:lnSpc>
                <a:spcPct val="80000"/>
              </a:lnSpc>
              <a:spcBef>
                <a:spcPts val="700"/>
              </a:spcBef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sz="2800" b="1">
                <a:latin typeface="微軟正黑體" pitchFamily="34"/>
                <a:ea typeface="微軟正黑體" pitchFamily="34"/>
              </a:rPr>
              <a:t>疑似重症個案病歷收集、疫調、採檢及確定個案之後遺症追蹤</a:t>
            </a:r>
            <a:r>
              <a:rPr lang="en-US" sz="2800" b="1">
                <a:latin typeface="微軟正黑體" pitchFamily="34"/>
                <a:ea typeface="微軟正黑體" pitchFamily="34"/>
              </a:rPr>
              <a:t> </a:t>
            </a:r>
          </a:p>
          <a:p>
            <a:pPr lvl="0">
              <a:lnSpc>
                <a:spcPct val="80000"/>
              </a:lnSpc>
              <a:spcBef>
                <a:spcPts val="700"/>
              </a:spcBef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sz="2800" b="1">
                <a:latin typeface="微軟正黑體" pitchFamily="34"/>
                <a:ea typeface="微軟正黑體" pitchFamily="34"/>
              </a:rPr>
              <a:t>疑似腸病毒感染群聚事件通報、疫調及採檢</a:t>
            </a:r>
          </a:p>
          <a:p>
            <a:pPr lvl="0">
              <a:lnSpc>
                <a:spcPct val="80000"/>
              </a:lnSpc>
              <a:spcBef>
                <a:spcPts val="700"/>
              </a:spcBef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sz="2800" b="1">
                <a:latin typeface="微軟正黑體" pitchFamily="34"/>
                <a:ea typeface="微軟正黑體" pitchFamily="34"/>
              </a:rPr>
              <a:t>辦理腸病毒防治衛教宣導工作及活動</a:t>
            </a:r>
            <a:endParaRPr lang="en-US" sz="2800" b="1">
              <a:latin typeface="微軟正黑體" pitchFamily="34"/>
              <a:ea typeface="微軟正黑體" pitchFamily="34"/>
            </a:endParaRPr>
          </a:p>
          <a:p>
            <a:pPr lvl="0">
              <a:lnSpc>
                <a:spcPct val="80000"/>
              </a:lnSpc>
              <a:spcBef>
                <a:spcPts val="700"/>
              </a:spcBef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sz="2800" b="1">
                <a:latin typeface="微軟正黑體" pitchFamily="34"/>
                <a:ea typeface="微軟正黑體" pitchFamily="34"/>
              </a:rPr>
              <a:t>辦理專業人員防治訓練及講習</a:t>
            </a:r>
            <a:endParaRPr lang="en-US" sz="2800" b="1">
              <a:latin typeface="微軟正黑體" pitchFamily="34"/>
              <a:ea typeface="微軟正黑體" pitchFamily="34"/>
            </a:endParaRPr>
          </a:p>
          <a:p>
            <a:pPr lvl="0">
              <a:lnSpc>
                <a:spcPct val="80000"/>
              </a:lnSpc>
              <a:spcBef>
                <a:spcPts val="700"/>
              </a:spcBef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sz="2800" b="1">
                <a:latin typeface="微軟正黑體" pitchFamily="34"/>
                <a:ea typeface="微軟正黑體" pitchFamily="34"/>
              </a:rPr>
              <a:t>教托育機構洗手設備、防治及衛教查核輔導</a:t>
            </a:r>
            <a:endParaRPr lang="en-US" sz="2800" b="1">
              <a:latin typeface="微軟正黑體" pitchFamily="34"/>
              <a:ea typeface="微軟正黑體" pitchFamily="34"/>
            </a:endParaRPr>
          </a:p>
          <a:p>
            <a:pPr lvl="0">
              <a:lnSpc>
                <a:spcPct val="80000"/>
              </a:lnSpc>
              <a:spcBef>
                <a:spcPts val="700"/>
              </a:spcBef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sz="2800" b="1">
                <a:latin typeface="微軟正黑體" pitchFamily="34"/>
                <a:ea typeface="微軟正黑體" pitchFamily="34"/>
              </a:rPr>
              <a:t>視需要辦理兒童常出入公共場所之衛生督核</a:t>
            </a:r>
          </a:p>
          <a:p>
            <a:pPr lvl="0">
              <a:lnSpc>
                <a:spcPct val="80000"/>
              </a:lnSpc>
              <a:spcBef>
                <a:spcPts val="700"/>
              </a:spcBef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sz="2800" b="1">
                <a:latin typeface="微軟正黑體" pitchFamily="34"/>
                <a:ea typeface="微軟正黑體" pitchFamily="34"/>
              </a:rPr>
              <a:t>掌握轄區教托育機構停復課相關事宜</a:t>
            </a:r>
          </a:p>
          <a:p>
            <a:pPr lvl="0">
              <a:lnSpc>
                <a:spcPct val="80000"/>
              </a:lnSpc>
              <a:spcBef>
                <a:spcPts val="700"/>
              </a:spcBef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sz="2800" b="1">
                <a:latin typeface="微軟正黑體" pitchFamily="34"/>
                <a:ea typeface="微軟正黑體" pitchFamily="34"/>
              </a:rPr>
              <a:t>培訓在地化衛教種籽人員</a:t>
            </a:r>
          </a:p>
          <a:p>
            <a:pPr lvl="0">
              <a:lnSpc>
                <a:spcPct val="80000"/>
              </a:lnSpc>
              <a:spcBef>
                <a:spcPts val="700"/>
              </a:spcBef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sz="2800" b="1">
                <a:latin typeface="微軟正黑體" pitchFamily="34"/>
                <a:ea typeface="微軟正黑體" pitchFamily="34"/>
              </a:rPr>
              <a:t>掌握責任醫院名單，確保醫院間橫向聯繫暢通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/>
              <a:t>醫護人員執行事項</a:t>
            </a:r>
          </a:p>
        </p:txBody>
      </p:sp>
      <p:sp>
        <p:nvSpPr>
          <p:cNvPr id="3" name="Rectangle 3"/>
          <p:cNvSpPr txBox="1">
            <a:spLocks noGrp="1"/>
          </p:cNvSpPr>
          <p:nvPr>
            <p:ph type="body" idx="4294967295"/>
          </p:nvPr>
        </p:nvSpPr>
        <p:spPr>
          <a:xfrm>
            <a:off x="457200" y="1407837"/>
            <a:ext cx="8229600" cy="4525959"/>
          </a:xfrm>
        </p:spPr>
        <p:txBody>
          <a:bodyPr/>
          <a:lstStyle/>
          <a:p>
            <a:pPr lvl="0">
              <a:spcBef>
                <a:spcPts val="700"/>
              </a:spcBef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sz="2800" b="1">
                <a:latin typeface="微軟正黑體" pitchFamily="34"/>
                <a:ea typeface="微軟正黑體" pitchFamily="34"/>
              </a:rPr>
              <a:t>加強腸病毒相關衛教</a:t>
            </a:r>
            <a:endParaRPr lang="en-US" sz="2800" b="1">
              <a:latin typeface="微軟正黑體" pitchFamily="34"/>
              <a:ea typeface="微軟正黑體" pitchFamily="34"/>
            </a:endParaRPr>
          </a:p>
          <a:p>
            <a:pPr lvl="1">
              <a:spcBef>
                <a:spcPts val="600"/>
              </a:spcBef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sz="2400" b="1">
                <a:latin typeface="微軟正黑體" pitchFamily="34"/>
                <a:ea typeface="微軟正黑體" pitchFamily="34"/>
              </a:rPr>
              <a:t>注意重症前兆病徵</a:t>
            </a:r>
            <a:endParaRPr lang="en-US" sz="2400" b="1">
              <a:latin typeface="微軟正黑體" pitchFamily="34"/>
              <a:ea typeface="微軟正黑體" pitchFamily="34"/>
            </a:endParaRPr>
          </a:p>
          <a:p>
            <a:pPr lvl="1">
              <a:spcBef>
                <a:spcPts val="600"/>
              </a:spcBef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sz="2400" b="1">
                <a:latin typeface="微軟正黑體" pitchFamily="34"/>
                <a:ea typeface="微軟正黑體" pitchFamily="34"/>
              </a:rPr>
              <a:t>注意預防新生兒腸病毒</a:t>
            </a:r>
            <a:endParaRPr lang="en-US" sz="2400" b="1">
              <a:latin typeface="微軟正黑體" pitchFamily="34"/>
              <a:ea typeface="微軟正黑體" pitchFamily="34"/>
            </a:endParaRPr>
          </a:p>
          <a:p>
            <a:pPr lvl="0">
              <a:spcBef>
                <a:spcPts val="700"/>
              </a:spcBef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sz="2800" b="1">
                <a:latin typeface="微軟正黑體" pitchFamily="34"/>
                <a:ea typeface="微軟正黑體" pitchFamily="34"/>
              </a:rPr>
              <a:t>通報疑似腸病毒感染併發重症病患</a:t>
            </a:r>
          </a:p>
          <a:p>
            <a:pPr lvl="0">
              <a:spcBef>
                <a:spcPts val="700"/>
              </a:spcBef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sz="2800" b="1">
                <a:latin typeface="微軟正黑體" pitchFamily="34"/>
                <a:ea typeface="微軟正黑體" pitchFamily="34"/>
              </a:rPr>
              <a:t>採取病患檢體及提供病歷</a:t>
            </a:r>
          </a:p>
          <a:p>
            <a:pPr lvl="0">
              <a:spcBef>
                <a:spcPts val="700"/>
              </a:spcBef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sz="2800" b="1">
                <a:latin typeface="微軟正黑體" pitchFamily="34"/>
                <a:ea typeface="微軟正黑體" pitchFamily="34"/>
              </a:rPr>
              <a:t>適當醫療照護，必要時轉診</a:t>
            </a:r>
          </a:p>
          <a:p>
            <a:pPr lvl="0">
              <a:spcBef>
                <a:spcPts val="700"/>
              </a:spcBef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sz="2800" b="1">
                <a:latin typeface="微軟正黑體" pitchFamily="34"/>
                <a:ea typeface="微軟正黑體" pitchFamily="34"/>
              </a:rPr>
              <a:t>院內感染管制</a:t>
            </a:r>
            <a:endParaRPr lang="en-US" sz="2800" b="1">
              <a:latin typeface="微軟正黑體" pitchFamily="34"/>
              <a:ea typeface="微軟正黑體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/>
              <a:t>教托育機構的責任</a:t>
            </a:r>
          </a:p>
        </p:txBody>
      </p:sp>
      <p:sp>
        <p:nvSpPr>
          <p:cNvPr id="3" name="Rectangle 3"/>
          <p:cNvSpPr txBox="1">
            <a:spLocks noGrp="1"/>
          </p:cNvSpPr>
          <p:nvPr>
            <p:ph type="body" idx="4294967295"/>
          </p:nvPr>
        </p:nvSpPr>
        <p:spPr>
          <a:xfrm>
            <a:off x="457200" y="1491240"/>
            <a:ext cx="8291514" cy="4788374"/>
          </a:xfrm>
        </p:spPr>
        <p:txBody>
          <a:bodyPr/>
          <a:lstStyle/>
          <a:p>
            <a:pPr lvl="0">
              <a:spcBef>
                <a:spcPts val="700"/>
              </a:spcBef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sz="2800" b="1">
                <a:latin typeface="微軟正黑體" pitchFamily="34"/>
                <a:ea typeface="微軟正黑體" pitchFamily="34"/>
              </a:rPr>
              <a:t>提供工作人員、幼</a:t>
            </a:r>
            <a:r>
              <a:rPr lang="en-US" sz="2800" b="1">
                <a:latin typeface="微軟正黑體" pitchFamily="34"/>
                <a:ea typeface="微軟正黑體" pitchFamily="34"/>
              </a:rPr>
              <a:t>(</a:t>
            </a:r>
            <a:r>
              <a:rPr lang="zh-TW" sz="2800" b="1">
                <a:latin typeface="微軟正黑體" pitchFamily="34"/>
                <a:ea typeface="微軟正黑體" pitchFamily="34"/>
              </a:rPr>
              <a:t>學</a:t>
            </a:r>
            <a:r>
              <a:rPr lang="en-US" sz="2800" b="1">
                <a:latin typeface="微軟正黑體" pitchFamily="34"/>
                <a:ea typeface="微軟正黑體" pitchFamily="34"/>
              </a:rPr>
              <a:t>)</a:t>
            </a:r>
            <a:r>
              <a:rPr lang="zh-TW" sz="2800" b="1">
                <a:latin typeface="微軟正黑體" pitchFamily="34"/>
                <a:ea typeface="微軟正黑體" pitchFamily="34"/>
              </a:rPr>
              <a:t>童與家長正確之腸病毒知識</a:t>
            </a:r>
            <a:endParaRPr lang="en-US" sz="2800" b="1">
              <a:latin typeface="微軟正黑體" pitchFamily="34"/>
              <a:ea typeface="微軟正黑體" pitchFamily="34"/>
            </a:endParaRPr>
          </a:p>
          <a:p>
            <a:pPr lvl="0">
              <a:spcBef>
                <a:spcPts val="700"/>
              </a:spcBef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sz="2800" b="1">
                <a:latin typeface="微軟正黑體" pitchFamily="34"/>
                <a:ea typeface="微軟正黑體" pitchFamily="34"/>
              </a:rPr>
              <a:t>加強宣導「生病不上課」觀念</a:t>
            </a:r>
          </a:p>
          <a:p>
            <a:pPr lvl="0">
              <a:spcBef>
                <a:spcPts val="700"/>
              </a:spcBef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sz="2800" b="1">
                <a:latin typeface="微軟正黑體" pitchFamily="34"/>
                <a:ea typeface="微軟正黑體" pitchFamily="34"/>
              </a:rPr>
              <a:t>提供充足且適當之洗手環境</a:t>
            </a:r>
          </a:p>
          <a:p>
            <a:pPr lvl="0">
              <a:spcBef>
                <a:spcPts val="700"/>
              </a:spcBef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sz="2800" b="1">
                <a:latin typeface="微軟正黑體" pitchFamily="34"/>
                <a:ea typeface="微軟正黑體" pitchFamily="34"/>
              </a:rPr>
              <a:t>注意環境衛生，保持教室清潔與通風</a:t>
            </a:r>
          </a:p>
          <a:p>
            <a:pPr lvl="0">
              <a:spcBef>
                <a:spcPts val="700"/>
              </a:spcBef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sz="2800" b="1">
                <a:latin typeface="微軟正黑體" pitchFamily="34"/>
                <a:ea typeface="微軟正黑體" pitchFamily="34"/>
              </a:rPr>
              <a:t>限制收容幼</a:t>
            </a:r>
            <a:r>
              <a:rPr lang="en-US" sz="2800" b="1">
                <a:latin typeface="微軟正黑體" pitchFamily="34"/>
                <a:ea typeface="微軟正黑體" pitchFamily="34"/>
              </a:rPr>
              <a:t>(</a:t>
            </a:r>
            <a:r>
              <a:rPr lang="zh-TW" sz="2800" b="1">
                <a:latin typeface="微軟正黑體" pitchFamily="34"/>
                <a:ea typeface="微軟正黑體" pitchFamily="34"/>
              </a:rPr>
              <a:t>學</a:t>
            </a:r>
            <a:r>
              <a:rPr lang="en-US" sz="2800" b="1">
                <a:latin typeface="微軟正黑體" pitchFamily="34"/>
                <a:ea typeface="微軟正黑體" pitchFamily="34"/>
              </a:rPr>
              <a:t>)</a:t>
            </a:r>
            <a:r>
              <a:rPr lang="zh-TW" sz="2800" b="1">
                <a:latin typeface="微軟正黑體" pitchFamily="34"/>
                <a:ea typeface="微軟正黑體" pitchFamily="34"/>
              </a:rPr>
              <a:t>童人數，維持寬敞空間</a:t>
            </a:r>
          </a:p>
          <a:p>
            <a:pPr lvl="0">
              <a:spcBef>
                <a:spcPts val="700"/>
              </a:spcBef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sz="2800" b="1">
                <a:latin typeface="微軟正黑體" pitchFamily="34"/>
                <a:ea typeface="微軟正黑體" pitchFamily="34"/>
              </a:rPr>
              <a:t>提供充足且必要的清潔工具與清潔劑</a:t>
            </a:r>
          </a:p>
          <a:p>
            <a:pPr lvl="0">
              <a:spcBef>
                <a:spcPts val="700"/>
              </a:spcBef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sz="2800" b="1">
                <a:latin typeface="微軟正黑體" pitchFamily="34"/>
                <a:ea typeface="微軟正黑體" pitchFamily="34"/>
              </a:rPr>
              <a:t>共用之玩具、遊樂設施要經常保持清潔及消毒</a:t>
            </a:r>
          </a:p>
          <a:p>
            <a:pPr lvl="0">
              <a:spcBef>
                <a:spcPts val="700"/>
              </a:spcBef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sz="2800" b="1">
                <a:latin typeface="微軟正黑體" pitchFamily="34"/>
                <a:ea typeface="微軟正黑體" pitchFamily="34"/>
              </a:rPr>
              <a:t>時時注意幼</a:t>
            </a:r>
            <a:r>
              <a:rPr lang="en-US" sz="2800" b="1">
                <a:latin typeface="微軟正黑體" pitchFamily="34"/>
                <a:ea typeface="微軟正黑體" pitchFamily="34"/>
              </a:rPr>
              <a:t>(</a:t>
            </a:r>
            <a:r>
              <a:rPr lang="zh-TW" sz="2800" b="1">
                <a:latin typeface="微軟正黑體" pitchFamily="34"/>
                <a:ea typeface="微軟正黑體" pitchFamily="34"/>
              </a:rPr>
              <a:t>學</a:t>
            </a:r>
            <a:r>
              <a:rPr lang="en-US" sz="2800" b="1">
                <a:latin typeface="微軟正黑體" pitchFamily="34"/>
                <a:ea typeface="微軟正黑體" pitchFamily="34"/>
              </a:rPr>
              <a:t>)</a:t>
            </a:r>
            <a:r>
              <a:rPr lang="zh-TW" sz="2800" b="1">
                <a:latin typeface="微軟正黑體" pitchFamily="34"/>
                <a:ea typeface="微軟正黑體" pitchFamily="34"/>
              </a:rPr>
              <a:t>童健康與請假情況</a:t>
            </a:r>
          </a:p>
          <a:p>
            <a:pPr lvl="0">
              <a:spcBef>
                <a:spcPts val="700"/>
              </a:spcBef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sz="2800" b="1">
                <a:latin typeface="微軟正黑體" pitchFamily="34"/>
                <a:ea typeface="微軟正黑體" pitchFamily="34"/>
              </a:rPr>
              <a:t>通報疫情及配合查核及採取各項防護措施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/>
              <a:t>獲得腸病毒資訊管道</a:t>
            </a:r>
          </a:p>
        </p:txBody>
      </p:sp>
      <p:sp>
        <p:nvSpPr>
          <p:cNvPr id="3" name="Rectangle 3"/>
          <p:cNvSpPr txBox="1">
            <a:spLocks noGrp="1"/>
          </p:cNvSpPr>
          <p:nvPr>
            <p:ph type="body" idx="4294967295"/>
          </p:nvPr>
        </p:nvSpPr>
        <p:spPr>
          <a:xfrm>
            <a:off x="457200" y="1429874"/>
            <a:ext cx="8323243" cy="4525959"/>
          </a:xfrm>
        </p:spPr>
        <p:txBody>
          <a:bodyPr/>
          <a:lstStyle/>
          <a:p>
            <a:pPr lvl="0">
              <a:lnSpc>
                <a:spcPct val="90000"/>
              </a:lnSpc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b="1">
                <a:solidFill>
                  <a:srgbClr val="0070C0"/>
                </a:solidFill>
                <a:ea typeface="微軟正黑體" pitchFamily="34"/>
              </a:rPr>
              <a:t>衛生福利部疾病管制署全球資訊網</a:t>
            </a:r>
            <a:endParaRPr lang="en-US" b="1">
              <a:ea typeface="微軟正黑體" pitchFamily="34"/>
            </a:endParaRPr>
          </a:p>
          <a:p>
            <a:pPr lvl="1">
              <a:lnSpc>
                <a:spcPct val="90000"/>
              </a:lnSpc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b="1">
                <a:ea typeface="微軟正黑體" pitchFamily="34"/>
              </a:rPr>
              <a:t>網址</a:t>
            </a:r>
            <a:r>
              <a:rPr lang="en-US" b="1">
                <a:ea typeface="微軟正黑體" pitchFamily="34"/>
              </a:rPr>
              <a:t> - http://www.cdc.gov.tw/</a:t>
            </a:r>
          </a:p>
          <a:p>
            <a:pPr lvl="1">
              <a:lnSpc>
                <a:spcPct val="90000"/>
              </a:lnSpc>
              <a:buClr>
                <a:srgbClr val="558ED5"/>
              </a:buClr>
              <a:buSzPct val="70000"/>
              <a:buFont typeface="Wingdings" pitchFamily="2"/>
              <a:buChar char="ü"/>
            </a:pPr>
            <a:r>
              <a:rPr lang="zh-TW" b="1">
                <a:latin typeface="微軟正黑體" pitchFamily="34"/>
                <a:ea typeface="微軟正黑體" pitchFamily="34"/>
              </a:rPr>
              <a:t>首頁＞傳染病與防疫專題＞</a:t>
            </a:r>
            <a:r>
              <a:rPr lang="zh-TW" b="1">
                <a:ea typeface="微軟正黑體" pitchFamily="34"/>
              </a:rPr>
              <a:t>傳染病介紹</a:t>
            </a:r>
            <a:r>
              <a:rPr lang="zh-TW" b="1">
                <a:latin typeface="微軟正黑體" pitchFamily="34"/>
                <a:ea typeface="微軟正黑體" pitchFamily="34"/>
              </a:rPr>
              <a:t>＞第三類法定傳染病＞</a:t>
            </a:r>
            <a:r>
              <a:rPr lang="zh-TW" b="1">
                <a:ea typeface="微軟正黑體" pitchFamily="34"/>
              </a:rPr>
              <a:t>腸病毒感染併發重症（疾病資訊）</a:t>
            </a:r>
            <a:endParaRPr lang="en-US" b="1">
              <a:ea typeface="微軟正黑體" pitchFamily="34"/>
            </a:endParaRPr>
          </a:p>
          <a:p>
            <a:pPr lvl="0">
              <a:lnSpc>
                <a:spcPct val="90000"/>
              </a:lnSpc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b="1">
                <a:ea typeface="微軟正黑體" pitchFamily="34"/>
              </a:rPr>
              <a:t>免付費防疫專線</a:t>
            </a:r>
            <a:r>
              <a:rPr lang="en-US" b="1">
                <a:solidFill>
                  <a:srgbClr val="0070C0"/>
                </a:solidFill>
                <a:ea typeface="微軟正黑體" pitchFamily="34"/>
              </a:rPr>
              <a:t>1922 </a:t>
            </a:r>
            <a:r>
              <a:rPr lang="en-US" b="1">
                <a:ea typeface="微軟正黑體" pitchFamily="34"/>
              </a:rPr>
              <a:t>(0800-001922)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/>
          <p:nvPr/>
        </p:nvSpPr>
        <p:spPr>
          <a:xfrm>
            <a:off x="2555775" y="3103464"/>
            <a:ext cx="3868177" cy="562054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FF0000"/>
              </a:gs>
            </a:gsLst>
            <a:lin ang="10800000"/>
          </a:gra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1" i="0" u="none" strike="noStrike" kern="0" cap="none" spc="0" baseline="0">
              <a:solidFill>
                <a:srgbClr val="FFFFFF"/>
              </a:solidFill>
              <a:uFillTx/>
              <a:latin typeface="Arial"/>
              <a:ea typeface="微軟正黑體" pitchFamily="34"/>
            </a:endParaRPr>
          </a:p>
        </p:txBody>
      </p:sp>
      <p:sp>
        <p:nvSpPr>
          <p:cNvPr id="3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/>
              <a:t>流行季節</a:t>
            </a:r>
          </a:p>
        </p:txBody>
      </p:sp>
      <p:sp>
        <p:nvSpPr>
          <p:cNvPr id="4" name="內容版面配置區 2"/>
          <p:cNvSpPr txBox="1">
            <a:spLocks noGrp="1"/>
          </p:cNvSpPr>
          <p:nvPr>
            <p:ph type="body" idx="4294967295"/>
          </p:nvPr>
        </p:nvSpPr>
        <p:spPr>
          <a:xfrm>
            <a:off x="457200" y="1429874"/>
            <a:ext cx="8229600" cy="1798067"/>
          </a:xfrm>
        </p:spPr>
        <p:txBody>
          <a:bodyPr/>
          <a:lstStyle/>
          <a:p>
            <a:pPr lvl="0"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b="1">
                <a:latin typeface="微軟正黑體" pitchFamily="34"/>
                <a:ea typeface="微軟正黑體" pitchFamily="34"/>
              </a:rPr>
              <a:t>臺灣地區</a:t>
            </a:r>
            <a:r>
              <a:rPr lang="zh-TW" b="1">
                <a:solidFill>
                  <a:srgbClr val="006699"/>
                </a:solidFill>
                <a:latin typeface="微軟正黑體" pitchFamily="34"/>
                <a:ea typeface="微軟正黑體" pitchFamily="34"/>
              </a:rPr>
              <a:t>全年</a:t>
            </a:r>
            <a:r>
              <a:rPr lang="zh-TW" b="1">
                <a:latin typeface="微軟正黑體" pitchFamily="34"/>
                <a:ea typeface="微軟正黑體" pitchFamily="34"/>
              </a:rPr>
              <a:t>都有感染個案</a:t>
            </a:r>
          </a:p>
          <a:p>
            <a:pPr lvl="0"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b="1">
                <a:latin typeface="微軟正黑體" pitchFamily="34"/>
                <a:ea typeface="微軟正黑體" pitchFamily="34"/>
              </a:rPr>
              <a:t>一般以</a:t>
            </a:r>
            <a:r>
              <a:rPr lang="zh-TW" b="1">
                <a:solidFill>
                  <a:srgbClr val="006699"/>
                </a:solidFill>
                <a:latin typeface="微軟正黑體" pitchFamily="34"/>
                <a:ea typeface="微軟正黑體" pitchFamily="34"/>
              </a:rPr>
              <a:t>四月到九月</a:t>
            </a:r>
            <a:r>
              <a:rPr lang="zh-TW" b="1">
                <a:latin typeface="微軟正黑體" pitchFamily="34"/>
                <a:ea typeface="微軟正黑體" pitchFamily="34"/>
              </a:rPr>
              <a:t>為流行期</a:t>
            </a:r>
            <a:endParaRPr lang="en-US" b="1">
              <a:latin typeface="微軟正黑體" pitchFamily="34"/>
              <a:ea typeface="微軟正黑體" pitchFamily="34"/>
            </a:endParaRPr>
          </a:p>
        </p:txBody>
      </p:sp>
      <p:pic>
        <p:nvPicPr>
          <p:cNvPr id="5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09" y="3876516"/>
            <a:ext cx="7859213" cy="5844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矩形 9"/>
          <p:cNvSpPr/>
          <p:nvPr/>
        </p:nvSpPr>
        <p:spPr>
          <a:xfrm>
            <a:off x="613791" y="3103464"/>
            <a:ext cx="7859213" cy="554647"/>
          </a:xfrm>
          <a:prstGeom prst="rect">
            <a:avLst/>
          </a:prstGeom>
          <a:noFill/>
          <a:ln w="15873">
            <a:solidFill>
              <a:srgbClr val="000000"/>
            </a:solidFill>
            <a:custDash>
              <a:ds d="800107" sp="800107"/>
            </a:custDash>
            <a:miter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0" i="0" u="none" strike="noStrike" kern="0" cap="none" spc="0" baseline="0">
              <a:solidFill>
                <a:srgbClr val="000000"/>
              </a:solidFill>
              <a:uFillTx/>
              <a:latin typeface="Arial"/>
              <a:ea typeface="微軟正黑體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/>
              <a:t>主要傳染途徑</a:t>
            </a:r>
          </a:p>
        </p:txBody>
      </p:sp>
      <p:pic>
        <p:nvPicPr>
          <p:cNvPr id="3" name="Group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85" y="1361166"/>
            <a:ext cx="8064495" cy="4180307"/>
          </a:xfrm>
          <a:prstGeom prst="rect">
            <a:avLst/>
          </a:prstGeom>
        </p:spPr>
      </p:pic>
      <p:sp>
        <p:nvSpPr>
          <p:cNvPr id="4" name="Text Box 37"/>
          <p:cNvSpPr txBox="1"/>
          <p:nvPr/>
        </p:nvSpPr>
        <p:spPr>
          <a:xfrm>
            <a:off x="336837" y="5741819"/>
            <a:ext cx="5535494" cy="523219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800" b="1" i="0" u="none" strike="noStrike" kern="1200" cap="none" spc="0" baseline="0">
                <a:solidFill>
                  <a:srgbClr val="006699"/>
                </a:solidFill>
                <a:uFillTx/>
                <a:latin typeface="Calibri"/>
                <a:ea typeface="微軟正黑體" pitchFamily="34"/>
              </a:rPr>
              <a:t>潛伏期：</a:t>
            </a:r>
            <a:r>
              <a:rPr lang="en-US" sz="2800" b="1" i="0" u="none" strike="noStrike" kern="1200" cap="none" spc="0" baseline="0">
                <a:solidFill>
                  <a:srgbClr val="006699"/>
                </a:solidFill>
                <a:uFillTx/>
                <a:latin typeface="Calibri"/>
                <a:ea typeface="微軟正黑體" pitchFamily="34"/>
              </a:rPr>
              <a:t>2</a:t>
            </a:r>
            <a:r>
              <a:rPr lang="zh-TW" sz="2800" b="1" i="0" u="none" strike="noStrike" kern="1200" cap="none" spc="0" baseline="0">
                <a:solidFill>
                  <a:srgbClr val="006699"/>
                </a:solidFill>
                <a:uFillTx/>
                <a:latin typeface="Calibri"/>
                <a:ea typeface="微軟正黑體" pitchFamily="34"/>
              </a:rPr>
              <a:t>至</a:t>
            </a:r>
            <a:r>
              <a:rPr lang="en-US" sz="2800" b="1" i="0" u="none" strike="noStrike" kern="1200" cap="none" spc="0" baseline="0">
                <a:solidFill>
                  <a:srgbClr val="006699"/>
                </a:solidFill>
                <a:uFillTx/>
                <a:latin typeface="Calibri"/>
                <a:ea typeface="微軟正黑體" pitchFamily="34"/>
              </a:rPr>
              <a:t>10</a:t>
            </a:r>
            <a:r>
              <a:rPr lang="zh-TW" sz="2800" b="1" i="0" u="none" strike="noStrike" kern="1200" cap="none" spc="0" baseline="0">
                <a:solidFill>
                  <a:srgbClr val="006699"/>
                </a:solidFill>
                <a:uFillTx/>
                <a:latin typeface="Calibri"/>
                <a:ea typeface="微軟正黑體" pitchFamily="34"/>
              </a:rPr>
              <a:t>天（平均</a:t>
            </a:r>
            <a:r>
              <a:rPr lang="en-US" sz="2800" b="1" i="0" u="none" strike="noStrike" kern="1200" cap="none" spc="0" baseline="0">
                <a:solidFill>
                  <a:srgbClr val="006699"/>
                </a:solidFill>
                <a:uFillTx/>
                <a:latin typeface="Calibri"/>
                <a:ea typeface="微軟正黑體" pitchFamily="34"/>
              </a:rPr>
              <a:t>3</a:t>
            </a:r>
            <a:r>
              <a:rPr lang="zh-TW" sz="2800" b="1" i="0" u="none" strike="noStrike" kern="1200" cap="none" spc="0" baseline="0">
                <a:solidFill>
                  <a:srgbClr val="006699"/>
                </a:solidFill>
                <a:uFillTx/>
                <a:latin typeface="Calibri"/>
                <a:ea typeface="微軟正黑體" pitchFamily="34"/>
              </a:rPr>
              <a:t>至</a:t>
            </a:r>
            <a:r>
              <a:rPr lang="en-US" sz="2800" b="1" i="0" u="none" strike="noStrike" kern="1200" cap="none" spc="0" baseline="0">
                <a:solidFill>
                  <a:srgbClr val="006699"/>
                </a:solidFill>
                <a:uFillTx/>
                <a:latin typeface="Calibri"/>
                <a:ea typeface="微軟正黑體" pitchFamily="34"/>
              </a:rPr>
              <a:t>5</a:t>
            </a:r>
            <a:r>
              <a:rPr lang="zh-TW" sz="2800" b="1" i="0" u="none" strike="noStrike" kern="1200" cap="none" spc="0" baseline="0">
                <a:solidFill>
                  <a:srgbClr val="006699"/>
                </a:solidFill>
                <a:uFillTx/>
                <a:latin typeface="Calibri"/>
                <a:ea typeface="微軟正黑體" pitchFamily="34"/>
              </a:rPr>
              <a:t>天）</a:t>
            </a:r>
          </a:p>
        </p:txBody>
      </p:sp>
      <p:grpSp>
        <p:nvGrpSpPr>
          <p:cNvPr id="5" name="群組 15"/>
          <p:cNvGrpSpPr/>
          <p:nvPr/>
        </p:nvGrpSpPr>
        <p:grpSpPr>
          <a:xfrm>
            <a:off x="3805906" y="1558165"/>
            <a:ext cx="964673" cy="936107"/>
            <a:chOff x="3805906" y="1558165"/>
            <a:chExt cx="964673" cy="936107"/>
          </a:xfrm>
        </p:grpSpPr>
        <p:sp>
          <p:nvSpPr>
            <p:cNvPr id="6" name="橢圓 16"/>
            <p:cNvSpPr/>
            <p:nvPr/>
          </p:nvSpPr>
          <p:spPr>
            <a:xfrm>
              <a:off x="3805906" y="1558165"/>
              <a:ext cx="964673" cy="936107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FFFFFF"/>
            </a:solidFill>
            <a:ln w="26426">
              <a:solidFill>
                <a:srgbClr val="968C8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微軟正黑體" pitchFamily="34"/>
              </a:endParaRPr>
            </a:p>
          </p:txBody>
        </p:sp>
        <p:pic>
          <p:nvPicPr>
            <p:cNvPr id="7" name="圖片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72510" y="1630174"/>
              <a:ext cx="654052" cy="6540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" name="群組 18"/>
          <p:cNvGrpSpPr/>
          <p:nvPr/>
        </p:nvGrpSpPr>
        <p:grpSpPr>
          <a:xfrm>
            <a:off x="6604089" y="1511868"/>
            <a:ext cx="1031205" cy="984625"/>
            <a:chOff x="6604089" y="1511868"/>
            <a:chExt cx="1031205" cy="984625"/>
          </a:xfrm>
        </p:grpSpPr>
        <p:sp>
          <p:nvSpPr>
            <p:cNvPr id="9" name="橢圓 19"/>
            <p:cNvSpPr/>
            <p:nvPr/>
          </p:nvSpPr>
          <p:spPr>
            <a:xfrm>
              <a:off x="6604089" y="1511868"/>
              <a:ext cx="1031205" cy="9846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FFFFFF"/>
            </a:solidFill>
            <a:ln w="26426">
              <a:solidFill>
                <a:srgbClr val="968C8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微軟正黑體" pitchFamily="34"/>
              </a:endParaRPr>
            </a:p>
          </p:txBody>
        </p:sp>
        <p:pic>
          <p:nvPicPr>
            <p:cNvPr id="10" name="圖片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92446" y="1686693"/>
              <a:ext cx="666414" cy="6664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橢圓 21"/>
            <p:cNvSpPr/>
            <p:nvPr/>
          </p:nvSpPr>
          <p:spPr>
            <a:xfrm>
              <a:off x="7014106" y="1851614"/>
              <a:ext cx="224412" cy="187781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gradFill>
              <a:gsLst>
                <a:gs pos="0">
                  <a:srgbClr val="FF8080"/>
                </a:gs>
                <a:gs pos="100000">
                  <a:srgbClr val="FFB3B3"/>
                </a:gs>
              </a:gsLst>
              <a:path path="circle">
                <a:fillToRect l="50000" t="50000" r="50000" b="50000"/>
              </a:path>
            </a:gradFill>
            <a:ln>
              <a:noFill/>
              <a:prstDash val="solid"/>
            </a:ln>
            <a:effectLst>
              <a:outerShdw dir="162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微軟正黑體" pitchFamily="34"/>
              </a:endParaRPr>
            </a:p>
          </p:txBody>
        </p:sp>
      </p:grpSp>
      <p:grpSp>
        <p:nvGrpSpPr>
          <p:cNvPr id="12" name="群組 1"/>
          <p:cNvGrpSpPr/>
          <p:nvPr/>
        </p:nvGrpSpPr>
        <p:grpSpPr>
          <a:xfrm>
            <a:off x="1192176" y="1518635"/>
            <a:ext cx="1031205" cy="984625"/>
            <a:chOff x="1192176" y="1518635"/>
            <a:chExt cx="1031205" cy="984625"/>
          </a:xfrm>
        </p:grpSpPr>
        <p:sp>
          <p:nvSpPr>
            <p:cNvPr id="13" name="橢圓 13"/>
            <p:cNvSpPr/>
            <p:nvPr/>
          </p:nvSpPr>
          <p:spPr>
            <a:xfrm>
              <a:off x="1192176" y="1518635"/>
              <a:ext cx="1031205" cy="9846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FFFFFF"/>
            </a:solidFill>
            <a:ln w="26426">
              <a:solidFill>
                <a:srgbClr val="968C8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微軟正黑體" pitchFamily="34"/>
              </a:endParaRPr>
            </a:p>
          </p:txBody>
        </p:sp>
        <p:pic>
          <p:nvPicPr>
            <p:cNvPr id="14" name="圖片 12"/>
            <p:cNvPicPr>
              <a:picLocks noChangeAspect="1"/>
            </p:cNvPicPr>
            <p:nvPr/>
          </p:nvPicPr>
          <p:blipFill>
            <a:blip r:embed="rId6"/>
            <a:srcRect b="16532"/>
            <a:stretch>
              <a:fillRect/>
            </a:stretch>
          </p:blipFill>
          <p:spPr>
            <a:xfrm>
              <a:off x="1218758" y="1629341"/>
              <a:ext cx="861703" cy="7192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圖片 22"/>
            <p:cNvPicPr>
              <a:picLocks noChangeAspect="1"/>
            </p:cNvPicPr>
            <p:nvPr/>
          </p:nvPicPr>
          <p:blipFill>
            <a:blip r:embed="rId6"/>
            <a:srcRect t="84486"/>
            <a:stretch>
              <a:fillRect/>
            </a:stretch>
          </p:blipFill>
          <p:spPr>
            <a:xfrm>
              <a:off x="1525274" y="2370636"/>
              <a:ext cx="692694" cy="10746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/>
              <a:t>傳染力及傳染期間</a:t>
            </a:r>
          </a:p>
        </p:txBody>
      </p:sp>
      <p:sp>
        <p:nvSpPr>
          <p:cNvPr id="3" name="Rectangle 3"/>
          <p:cNvSpPr txBox="1">
            <a:spLocks noGrp="1"/>
          </p:cNvSpPr>
          <p:nvPr>
            <p:ph type="body" idx="4294967295"/>
          </p:nvPr>
        </p:nvSpPr>
        <p:spPr>
          <a:xfrm>
            <a:off x="575733" y="1557332"/>
            <a:ext cx="7884057" cy="4549953"/>
          </a:xfrm>
        </p:spPr>
        <p:txBody>
          <a:bodyPr/>
          <a:lstStyle/>
          <a:p>
            <a:pPr lvl="0">
              <a:lnSpc>
                <a:spcPts val="4200"/>
              </a:lnSpc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b="1">
                <a:ea typeface="微軟正黑體" pitchFamily="34"/>
              </a:rPr>
              <a:t>發病之前幾天，即具有傳染力</a:t>
            </a:r>
          </a:p>
          <a:p>
            <a:pPr lvl="0">
              <a:lnSpc>
                <a:spcPts val="4200"/>
              </a:lnSpc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b="1">
                <a:ea typeface="微軟正黑體" pitchFamily="34"/>
              </a:rPr>
              <a:t>在</a:t>
            </a:r>
            <a:r>
              <a:rPr lang="zh-TW" b="1">
                <a:solidFill>
                  <a:srgbClr val="006699"/>
                </a:solidFill>
                <a:ea typeface="微軟正黑體" pitchFamily="34"/>
              </a:rPr>
              <a:t>口鼻分泌物中可持續</a:t>
            </a:r>
            <a:r>
              <a:rPr lang="en-US" b="1">
                <a:solidFill>
                  <a:srgbClr val="006699"/>
                </a:solidFill>
                <a:ea typeface="微軟正黑體" pitchFamily="34"/>
              </a:rPr>
              <a:t>3</a:t>
            </a:r>
            <a:r>
              <a:rPr lang="zh-TW" b="1">
                <a:solidFill>
                  <a:srgbClr val="006699"/>
                </a:solidFill>
                <a:ea typeface="微軟正黑體" pitchFamily="34"/>
              </a:rPr>
              <a:t>至</a:t>
            </a:r>
            <a:r>
              <a:rPr lang="en-US" b="1">
                <a:solidFill>
                  <a:srgbClr val="006699"/>
                </a:solidFill>
                <a:ea typeface="微軟正黑體" pitchFamily="34"/>
              </a:rPr>
              <a:t>4</a:t>
            </a:r>
            <a:r>
              <a:rPr lang="zh-TW" b="1">
                <a:solidFill>
                  <a:srgbClr val="006699"/>
                </a:solidFill>
                <a:ea typeface="微軟正黑體" pitchFamily="34"/>
              </a:rPr>
              <a:t>週</a:t>
            </a:r>
            <a:r>
              <a:rPr lang="zh-TW" b="1">
                <a:ea typeface="微軟正黑體" pitchFamily="34"/>
              </a:rPr>
              <a:t>，在</a:t>
            </a:r>
            <a:r>
              <a:rPr lang="zh-TW" b="1">
                <a:solidFill>
                  <a:srgbClr val="006699"/>
                </a:solidFill>
                <a:ea typeface="微軟正黑體" pitchFamily="34"/>
              </a:rPr>
              <a:t>腸道可持續</a:t>
            </a:r>
            <a:r>
              <a:rPr lang="en-US" b="1">
                <a:solidFill>
                  <a:srgbClr val="006699"/>
                </a:solidFill>
                <a:ea typeface="微軟正黑體" pitchFamily="34"/>
              </a:rPr>
              <a:t>6</a:t>
            </a:r>
            <a:r>
              <a:rPr lang="zh-TW" b="1">
                <a:solidFill>
                  <a:srgbClr val="006699"/>
                </a:solidFill>
                <a:ea typeface="微軟正黑體" pitchFamily="34"/>
              </a:rPr>
              <a:t>至</a:t>
            </a:r>
            <a:r>
              <a:rPr lang="en-US" b="1">
                <a:solidFill>
                  <a:srgbClr val="006699"/>
                </a:solidFill>
                <a:ea typeface="微軟正黑體" pitchFamily="34"/>
              </a:rPr>
              <a:t>8</a:t>
            </a:r>
            <a:r>
              <a:rPr lang="zh-TW" b="1">
                <a:solidFill>
                  <a:srgbClr val="006699"/>
                </a:solidFill>
                <a:ea typeface="微軟正黑體" pitchFamily="34"/>
              </a:rPr>
              <a:t>週</a:t>
            </a:r>
          </a:p>
          <a:p>
            <a:pPr lvl="0">
              <a:lnSpc>
                <a:spcPts val="4200"/>
              </a:lnSpc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b="1">
                <a:ea typeface="微軟正黑體" pitchFamily="34"/>
              </a:rPr>
              <a:t>發病後的一週內傳染力最強，發病二週後，咽喉病毒排出量減少</a:t>
            </a:r>
          </a:p>
          <a:p>
            <a:pPr lvl="0">
              <a:lnSpc>
                <a:spcPts val="4200"/>
              </a:lnSpc>
              <a:buClr>
                <a:srgbClr val="CCAF0A"/>
              </a:buClr>
              <a:buSzPct val="60000"/>
              <a:buFont typeface="Wingdings" pitchFamily="2"/>
              <a:buChar char="l"/>
            </a:pPr>
            <a:r>
              <a:rPr lang="zh-TW" b="1">
                <a:ea typeface="微軟正黑體" pitchFamily="34"/>
              </a:rPr>
              <a:t>家庭或人群密集處傳染力高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/>
              <a:t>各年齡層感染腸病毒的危險程度</a:t>
            </a:r>
          </a:p>
        </p:txBody>
      </p:sp>
      <p:pic>
        <p:nvPicPr>
          <p:cNvPr id="3" name="Group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054" y="1455779"/>
            <a:ext cx="8287454" cy="4570418"/>
          </a:xfrm>
          <a:prstGeom prst="rect">
            <a:avLst/>
          </a:prstGeom>
        </p:spPr>
      </p:pic>
      <p:grpSp>
        <p:nvGrpSpPr>
          <p:cNvPr id="4" name="Group 49"/>
          <p:cNvGrpSpPr/>
          <p:nvPr/>
        </p:nvGrpSpPr>
        <p:grpSpPr>
          <a:xfrm>
            <a:off x="4352351" y="4405451"/>
            <a:ext cx="392113" cy="1689710"/>
            <a:chOff x="4352351" y="4405451"/>
            <a:chExt cx="392113" cy="1689710"/>
          </a:xfrm>
        </p:grpSpPr>
        <p:sp>
          <p:nvSpPr>
            <p:cNvPr id="5" name="Rectangle 40"/>
            <p:cNvSpPr/>
            <p:nvPr/>
          </p:nvSpPr>
          <p:spPr>
            <a:xfrm rot="10799991">
              <a:off x="4409492" y="4405451"/>
              <a:ext cx="320670" cy="1339248"/>
            </a:xfrm>
            <a:prstGeom prst="rect">
              <a:avLst/>
            </a:prstGeom>
            <a:gradFill>
              <a:gsLst>
                <a:gs pos="0">
                  <a:srgbClr val="008000"/>
                </a:gs>
                <a:gs pos="100000">
                  <a:srgbClr val="FFFFFF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1440" tIns="45720" rIns="91440" bIns="45720" anchor="ctr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新細明體" pitchFamily="18"/>
              </a:endParaRPr>
            </a:p>
          </p:txBody>
        </p:sp>
        <p:sp>
          <p:nvSpPr>
            <p:cNvPr id="6" name="Text Box 43"/>
            <p:cNvSpPr txBox="1"/>
            <p:nvPr/>
          </p:nvSpPr>
          <p:spPr>
            <a:xfrm>
              <a:off x="4352351" y="5694636"/>
              <a:ext cx="392113" cy="40052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000" b="1" i="0" u="none" strike="noStrike" kern="1200" cap="none" spc="0" baseline="0">
                  <a:solidFill>
                    <a:srgbClr val="006600"/>
                  </a:solidFill>
                  <a:uFillTx/>
                  <a:latin typeface="微軟正黑體" pitchFamily="34"/>
                  <a:ea typeface="微軟正黑體" pitchFamily="34"/>
                </a:rPr>
                <a:t>低</a:t>
              </a:r>
            </a:p>
          </p:txBody>
        </p:sp>
      </p:grpSp>
      <p:grpSp>
        <p:nvGrpSpPr>
          <p:cNvPr id="7" name="Group 48"/>
          <p:cNvGrpSpPr/>
          <p:nvPr/>
        </p:nvGrpSpPr>
        <p:grpSpPr>
          <a:xfrm>
            <a:off x="4368225" y="2142274"/>
            <a:ext cx="431797" cy="2369439"/>
            <a:chOff x="4368225" y="2142274"/>
            <a:chExt cx="431797" cy="2369439"/>
          </a:xfrm>
        </p:grpSpPr>
        <p:sp>
          <p:nvSpPr>
            <p:cNvPr id="8" name="Rectangle 41"/>
            <p:cNvSpPr/>
            <p:nvPr/>
          </p:nvSpPr>
          <p:spPr>
            <a:xfrm>
              <a:off x="4423794" y="2509022"/>
              <a:ext cx="320670" cy="2002691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1440" tIns="45720" rIns="91440" bIns="45720" anchor="ctr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新細明體" pitchFamily="18"/>
              </a:endParaRPr>
            </a:p>
          </p:txBody>
        </p:sp>
        <p:sp>
          <p:nvSpPr>
            <p:cNvPr id="9" name="Text Box 42"/>
            <p:cNvSpPr txBox="1"/>
            <p:nvPr/>
          </p:nvSpPr>
          <p:spPr>
            <a:xfrm>
              <a:off x="4368225" y="2142274"/>
              <a:ext cx="431797" cy="387348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000" b="1" i="0" u="none" strike="noStrike" kern="1200" cap="none" spc="0" baseline="0">
                  <a:solidFill>
                    <a:srgbClr val="CC0000"/>
                  </a:solidFill>
                  <a:uFillTx/>
                  <a:latin typeface="微軟正黑體" pitchFamily="34"/>
                  <a:ea typeface="微軟正黑體" pitchFamily="34"/>
                </a:rPr>
                <a:t>高</a:t>
              </a:r>
            </a:p>
          </p:txBody>
        </p:sp>
      </p:grpSp>
      <p:sp>
        <p:nvSpPr>
          <p:cNvPr id="10" name="Text Box 43"/>
          <p:cNvSpPr txBox="1"/>
          <p:nvPr/>
        </p:nvSpPr>
        <p:spPr>
          <a:xfrm>
            <a:off x="143213" y="6536615"/>
            <a:ext cx="5089897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1000" b="0" i="0" u="none" strike="noStrike" kern="1200" cap="none" spc="0" baseline="0">
                <a:solidFill>
                  <a:srgbClr val="FFFFFF"/>
                </a:solidFill>
                <a:uFillTx/>
                <a:latin typeface="微軟正黑體" pitchFamily="34"/>
                <a:ea typeface="微軟正黑體" pitchFamily="34"/>
                <a:cs typeface="Calibri" pitchFamily="34"/>
              </a:rPr>
              <a:t>資料來源：「啊！腸病毒完全搞定」，</a:t>
            </a:r>
            <a:r>
              <a:rPr lang="en-US" sz="1000" b="0" i="0" u="none" strike="noStrike" kern="1200" cap="none" spc="0" baseline="0">
                <a:solidFill>
                  <a:srgbClr val="FFFFFF"/>
                </a:solidFill>
                <a:uFillTx/>
                <a:latin typeface="微軟正黑體" pitchFamily="34"/>
                <a:ea typeface="微軟正黑體" pitchFamily="34"/>
                <a:cs typeface="Calibri" pitchFamily="34"/>
              </a:rPr>
              <a:t>2001</a:t>
            </a:r>
            <a:r>
              <a:rPr lang="zh-TW" sz="1000" b="0" i="0" u="none" strike="noStrike" kern="1200" cap="none" spc="0" baseline="0">
                <a:solidFill>
                  <a:srgbClr val="FFFFFF"/>
                </a:solidFill>
                <a:uFillTx/>
                <a:latin typeface="微軟正黑體" pitchFamily="34"/>
                <a:ea typeface="微軟正黑體" pitchFamily="34"/>
                <a:cs typeface="Calibri" pitchFamily="34"/>
              </a:rPr>
              <a:t>年原水文化出版，台大醫院李秉穎醫師審定</a:t>
            </a:r>
            <a:endParaRPr lang="en-US" sz="1000" b="0" i="0" u="none" strike="noStrike" kern="1200" cap="none" spc="0" baseline="0">
              <a:solidFill>
                <a:srgbClr val="FFFFFF"/>
              </a:solidFill>
              <a:uFillTx/>
              <a:latin typeface="微軟正黑體" pitchFamily="34"/>
              <a:ea typeface="微軟正黑體" pitchFamily="34"/>
              <a:cs typeface="Calibri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佈景主題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佈景主題4</Template>
  <TotalTime>5562</TotalTime>
  <Words>3323</Words>
  <Application>Microsoft Office PowerPoint</Application>
  <PresentationFormat>如螢幕大小 (4:3)</PresentationFormat>
  <Paragraphs>429</Paragraphs>
  <Slides>55</Slides>
  <Notes>55</Notes>
  <HiddenSlides>0</HiddenSlides>
  <MMClips>1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55</vt:i4>
      </vt:variant>
    </vt:vector>
  </HeadingPairs>
  <TitlesOfParts>
    <vt:vector size="57" baseType="lpstr">
      <vt:lpstr>佈景主題4</vt:lpstr>
      <vt:lpstr>1_自訂設計</vt:lpstr>
      <vt:lpstr>腸病毒防治</vt:lpstr>
      <vt:lpstr>內容大綱</vt:lpstr>
      <vt:lpstr>PowerPoint 簡報</vt:lpstr>
      <vt:lpstr>什麼是腸病毒？</vt:lpstr>
      <vt:lpstr>腸病毒特性</vt:lpstr>
      <vt:lpstr>流行季節</vt:lpstr>
      <vt:lpstr>主要傳染途徑</vt:lpstr>
      <vt:lpstr>傳染力及傳染期間</vt:lpstr>
      <vt:lpstr>各年齡層感染腸病毒的危險程度</vt:lpstr>
      <vt:lpstr>腸病毒感染之致命機率</vt:lpstr>
      <vt:lpstr>感染過腸病毒之後的免疫力</vt:lpstr>
      <vt:lpstr>腸病毒防治面臨問題</vt:lpstr>
      <vt:lpstr>腸病毒感染之症狀</vt:lpstr>
      <vt:lpstr>疱疹性咽峽炎</vt:lpstr>
      <vt:lpstr>疱疹性咽峽炎</vt:lpstr>
      <vt:lpstr>手足口病</vt:lpstr>
      <vt:lpstr>手足口病</vt:lpstr>
      <vt:lpstr>容易導致重症的腸病毒</vt:lpstr>
      <vt:lpstr>感染腸病毒71型常見症狀</vt:lpstr>
      <vt:lpstr>腸病毒感染併發重症前兆病徵</vt:lpstr>
      <vt:lpstr>新生兒腸病毒感染</vt:lpstr>
      <vt:lpstr>新生兒腸病毒感染常見症狀</vt:lpstr>
      <vt:lpstr>新生兒腸病毒重症</vt:lpstr>
      <vt:lpstr>腸病毒D68型感染</vt:lpstr>
      <vt:lpstr>腸病毒D68型與其他腸病毒之比較</vt:lpstr>
      <vt:lpstr>患者之處理與治療</vt:lpstr>
      <vt:lpstr>如何預防腸病毒?</vt:lpstr>
      <vt:lpstr>適合民眾的消毒方法</vt:lpstr>
      <vt:lpstr>含氯漂白水泡製方式</vt:lpstr>
      <vt:lpstr>教托育機構內疫情處理建議</vt:lpstr>
      <vt:lpstr>病童是否可以到校上課?</vt:lpstr>
      <vt:lpstr>感染之幼學童宜請假多久？</vt:lpstr>
      <vt:lpstr>教托育機構因應腸病毒疫情 之停課目的</vt:lpstr>
      <vt:lpstr>PowerPoint 簡報</vt:lpstr>
      <vt:lpstr>地方政府決定停課機制</vt:lpstr>
      <vt:lpstr>PowerPoint 簡報</vt:lpstr>
      <vt:lpstr>多元監視系統</vt:lpstr>
      <vt:lpstr>疫情資訊透明</vt:lpstr>
      <vt:lpstr>歷年腸病毒流行趨勢圖 以健保門、急診腸病毒就診人數分析</vt:lpstr>
      <vt:lpstr>法定傳染病監視通報系統</vt:lpstr>
      <vt:lpstr>通報定義</vt:lpstr>
      <vt:lpstr>歷年腸病毒感染併發重症疫情</vt:lpstr>
      <vt:lpstr>歷年腸病毒感染併發重症病例 年齡分布</vt:lpstr>
      <vt:lpstr>歷年腸病毒感染併發重症病例 檢出病原之病毒型別分布</vt:lpstr>
      <vt:lpstr>歷年腸病毒感染併發重症死亡病例 檢出病原之病毒型別分布</vt:lpstr>
      <vt:lpstr>三段五級防治策略</vt:lpstr>
      <vt:lpstr>三段五級防治策略</vt:lpstr>
      <vt:lpstr>三段五級防治策略</vt:lpstr>
      <vt:lpstr>三段五級防治策略</vt:lpstr>
      <vt:lpstr>PowerPoint 簡報</vt:lpstr>
      <vt:lpstr>相關權責機關</vt:lpstr>
      <vt:lpstr>衛生局執行事項</vt:lpstr>
      <vt:lpstr>醫護人員執行事項</vt:lpstr>
      <vt:lpstr>教托育機構的責任</vt:lpstr>
      <vt:lpstr>獲得腸病毒資訊管道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許家瑜</dc:creator>
  <cp:lastModifiedBy>林欐甄</cp:lastModifiedBy>
  <cp:revision>1046</cp:revision>
  <dcterms:created xsi:type="dcterms:W3CDTF">2017-07-12T01:07:21Z</dcterms:created>
  <dcterms:modified xsi:type="dcterms:W3CDTF">2022-07-26T03:22:07Z</dcterms:modified>
</cp:coreProperties>
</file>