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6" r:id="rId9"/>
    <p:sldId id="285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79" r:id="rId31"/>
  </p:sldIdLst>
  <p:sldSz cx="9144000" cy="6858000" type="screen4x3"/>
  <p:notesSz cx="9144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25" y="-28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1584" y="-77"/>
      </p:cViewPr>
      <p:guideLst>
        <p:guide orient="horz" pos="2160"/>
        <p:guide pos="288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AE8F-57CF-429D-B35A-D5CEE766F87F}" type="datetimeFigureOut">
              <a:rPr lang="zh-TW" altLang="en-US" smtClean="0"/>
              <a:pPr/>
              <a:t>2015/12/18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268179-A401-4151-9C52-DEC83CC0B07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 userDrawn="1"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  <p:sp>
        <p:nvSpPr>
          <p:cNvPr id="9" name="矩形 8"/>
          <p:cNvSpPr/>
          <p:nvPr userDrawn="1"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0" y="-152400"/>
            <a:ext cx="9144000" cy="1905000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文字方塊 11"/>
          <p:cNvSpPr txBox="1"/>
          <p:nvPr userDrawn="1"/>
        </p:nvSpPr>
        <p:spPr>
          <a:xfrm>
            <a:off x="0" y="164068"/>
            <a:ext cx="3276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花蓮縣校園空氣品質旗幟宣導操作說明</a:t>
            </a:r>
            <a:endParaRPr lang="zh-TW" altLang="en-US" sz="1200" b="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0" y="-152400"/>
            <a:ext cx="9144000" cy="1905000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文字方塊 8"/>
          <p:cNvSpPr txBox="1"/>
          <p:nvPr userDrawn="1"/>
        </p:nvSpPr>
        <p:spPr>
          <a:xfrm>
            <a:off x="0" y="164068"/>
            <a:ext cx="3276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花蓮縣校園空氣品質旗幟宣導操作說明</a:t>
            </a:r>
            <a:endParaRPr lang="zh-TW" altLang="en-US" sz="1200" b="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0" i="0">
                <a:solidFill>
                  <a:srgbClr val="FFFF00"/>
                </a:solidFill>
                <a:latin typeface="PMingLiU"/>
                <a:cs typeface="PMingLiU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  <p:sp>
        <p:nvSpPr>
          <p:cNvPr id="8" name="矩形 7"/>
          <p:cNvSpPr/>
          <p:nvPr userDrawn="1"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0" y="-152400"/>
            <a:ext cx="9144000" cy="1905000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文字方塊 10"/>
          <p:cNvSpPr txBox="1"/>
          <p:nvPr userDrawn="1"/>
        </p:nvSpPr>
        <p:spPr>
          <a:xfrm>
            <a:off x="0" y="164068"/>
            <a:ext cx="3276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花蓮縣校園空氣品質旗幟宣導操作說明</a:t>
            </a:r>
            <a:endParaRPr lang="zh-TW" altLang="en-US" sz="1200" b="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0" i="0">
                <a:solidFill>
                  <a:srgbClr val="FFFF00"/>
                </a:solidFill>
                <a:latin typeface="PMingLiU"/>
                <a:cs typeface="PMingLiU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  <p:sp>
        <p:nvSpPr>
          <p:cNvPr id="8" name="矩形 7"/>
          <p:cNvSpPr/>
          <p:nvPr userDrawn="1"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0" y="-152400"/>
            <a:ext cx="9144000" cy="1905000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文字方塊 10"/>
          <p:cNvSpPr txBox="1"/>
          <p:nvPr userDrawn="1"/>
        </p:nvSpPr>
        <p:spPr>
          <a:xfrm>
            <a:off x="0" y="164068"/>
            <a:ext cx="3276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花蓮縣校園空氣品質旗幟宣導操作說明</a:t>
            </a:r>
            <a:endParaRPr lang="zh-TW" altLang="en-US" sz="1200" b="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34669" y="169290"/>
            <a:ext cx="7674660" cy="13106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300" b="0" i="0">
                <a:solidFill>
                  <a:srgbClr val="FFFF00"/>
                </a:solidFill>
                <a:latin typeface="PMingLiU"/>
                <a:cs typeface="PMingLiU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2129" y="1877314"/>
            <a:ext cx="8079740" cy="39509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  <p:sp>
        <p:nvSpPr>
          <p:cNvPr id="8" name="矩形 7"/>
          <p:cNvSpPr/>
          <p:nvPr userDrawn="1"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0" y="-152400"/>
            <a:ext cx="9144000" cy="1905000"/>
          </a:xfrm>
          <a:prstGeom prst="ellips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文字方塊 9"/>
          <p:cNvSpPr txBox="1"/>
          <p:nvPr userDrawn="1"/>
        </p:nvSpPr>
        <p:spPr>
          <a:xfrm>
            <a:off x="0" y="164068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花蓮縣校園空氣品質旗幟宣導操作說明</a:t>
            </a:r>
            <a:endParaRPr lang="zh-TW" altLang="en-US" b="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taqm.epa.gov.tw/taqm/tw/default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aqm.epa.gov.tw/taqm/tw/default.aspx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taqm.epa.gov.tw/taqm/tw/default.aspx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5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bk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Holder 2"/>
          <p:cNvSpPr>
            <a:spLocks noGrp="1"/>
          </p:cNvSpPr>
          <p:nvPr>
            <p:ph type="ftr" sz="quarter" idx="429496729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2" name="Holder 3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12/18/2015</a:t>
            </a:fld>
            <a:endParaRPr lang="en-US"/>
          </a:p>
        </p:txBody>
      </p:sp>
      <p:sp>
        <p:nvSpPr>
          <p:cNvPr id="13" name="Holder 4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1</a:t>
            </a:fld>
            <a:endParaRPr/>
          </a:p>
        </p:txBody>
      </p:sp>
      <p:grpSp>
        <p:nvGrpSpPr>
          <p:cNvPr id="14" name="群組 13"/>
          <p:cNvGrpSpPr/>
          <p:nvPr/>
        </p:nvGrpSpPr>
        <p:grpSpPr>
          <a:xfrm>
            <a:off x="2057400" y="609600"/>
            <a:ext cx="2362200" cy="2057400"/>
            <a:chOff x="2133600" y="533400"/>
            <a:chExt cx="2362200" cy="2057400"/>
          </a:xfrm>
          <a:solidFill>
            <a:schemeClr val="bg1">
              <a:lumMod val="85000"/>
            </a:schemeClr>
          </a:solidFill>
        </p:grpSpPr>
        <p:sp>
          <p:nvSpPr>
            <p:cNvPr id="15" name="橢圓 14"/>
            <p:cNvSpPr/>
            <p:nvPr/>
          </p:nvSpPr>
          <p:spPr>
            <a:xfrm>
              <a:off x="2133600" y="1676400"/>
              <a:ext cx="685800" cy="6858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16" name="橢圓 15"/>
            <p:cNvSpPr/>
            <p:nvPr/>
          </p:nvSpPr>
          <p:spPr>
            <a:xfrm>
              <a:off x="2743200" y="1676400"/>
              <a:ext cx="914400" cy="9144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橢圓 16"/>
            <p:cNvSpPr/>
            <p:nvPr/>
          </p:nvSpPr>
          <p:spPr>
            <a:xfrm>
              <a:off x="3733800" y="1905000"/>
              <a:ext cx="457200" cy="4572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橢圓 17"/>
            <p:cNvSpPr/>
            <p:nvPr/>
          </p:nvSpPr>
          <p:spPr>
            <a:xfrm>
              <a:off x="4114800" y="1828800"/>
              <a:ext cx="381000" cy="3810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橢圓 18"/>
            <p:cNvSpPr/>
            <p:nvPr/>
          </p:nvSpPr>
          <p:spPr>
            <a:xfrm>
              <a:off x="2514600" y="533400"/>
              <a:ext cx="1752600" cy="17526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2133600" y="533400"/>
            <a:ext cx="2362200" cy="2057400"/>
            <a:chOff x="2133600" y="533400"/>
            <a:chExt cx="2362200" cy="2057400"/>
          </a:xfrm>
          <a:solidFill>
            <a:schemeClr val="bg1"/>
          </a:solidFill>
        </p:grpSpPr>
        <p:sp>
          <p:nvSpPr>
            <p:cNvPr id="21" name="橢圓 20"/>
            <p:cNvSpPr/>
            <p:nvPr/>
          </p:nvSpPr>
          <p:spPr>
            <a:xfrm>
              <a:off x="2133600" y="1676400"/>
              <a:ext cx="685800" cy="6858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2" name="橢圓 21"/>
            <p:cNvSpPr/>
            <p:nvPr/>
          </p:nvSpPr>
          <p:spPr>
            <a:xfrm>
              <a:off x="2743200" y="1676400"/>
              <a:ext cx="914400" cy="9144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橢圓 22"/>
            <p:cNvSpPr/>
            <p:nvPr/>
          </p:nvSpPr>
          <p:spPr>
            <a:xfrm>
              <a:off x="3733800" y="1905000"/>
              <a:ext cx="457200" cy="4572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" name="橢圓 23"/>
            <p:cNvSpPr/>
            <p:nvPr/>
          </p:nvSpPr>
          <p:spPr>
            <a:xfrm>
              <a:off x="4114800" y="1828800"/>
              <a:ext cx="381000" cy="3810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橢圓 24"/>
            <p:cNvSpPr/>
            <p:nvPr/>
          </p:nvSpPr>
          <p:spPr>
            <a:xfrm>
              <a:off x="2514600" y="533400"/>
              <a:ext cx="1752600" cy="17526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6" name="群組 25"/>
          <p:cNvGrpSpPr/>
          <p:nvPr/>
        </p:nvGrpSpPr>
        <p:grpSpPr>
          <a:xfrm>
            <a:off x="4648200" y="1143000"/>
            <a:ext cx="3429000" cy="1752600"/>
            <a:chOff x="4724400" y="1066800"/>
            <a:chExt cx="3429000" cy="1752600"/>
          </a:xfrm>
          <a:solidFill>
            <a:schemeClr val="bg1">
              <a:lumMod val="85000"/>
            </a:schemeClr>
          </a:solidFill>
        </p:grpSpPr>
        <p:sp>
          <p:nvSpPr>
            <p:cNvPr id="27" name="橢圓 26"/>
            <p:cNvSpPr/>
            <p:nvPr/>
          </p:nvSpPr>
          <p:spPr>
            <a:xfrm>
              <a:off x="4724400" y="1752600"/>
              <a:ext cx="685800" cy="6858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8" name="橢圓 27"/>
            <p:cNvSpPr/>
            <p:nvPr/>
          </p:nvSpPr>
          <p:spPr>
            <a:xfrm>
              <a:off x="6781800" y="1905000"/>
              <a:ext cx="914400" cy="9144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橢圓 28"/>
            <p:cNvSpPr/>
            <p:nvPr/>
          </p:nvSpPr>
          <p:spPr>
            <a:xfrm>
              <a:off x="5715000" y="1828800"/>
              <a:ext cx="685800" cy="6858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橢圓 29"/>
            <p:cNvSpPr/>
            <p:nvPr/>
          </p:nvSpPr>
          <p:spPr>
            <a:xfrm>
              <a:off x="5105400" y="1905000"/>
              <a:ext cx="762000" cy="7620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橢圓 30"/>
            <p:cNvSpPr/>
            <p:nvPr/>
          </p:nvSpPr>
          <p:spPr>
            <a:xfrm>
              <a:off x="7086600" y="1447800"/>
              <a:ext cx="1066800" cy="10668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橢圓 31"/>
            <p:cNvSpPr/>
            <p:nvPr/>
          </p:nvSpPr>
          <p:spPr>
            <a:xfrm>
              <a:off x="6019800" y="1066800"/>
              <a:ext cx="1371600" cy="1371600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3" name="群組 32"/>
          <p:cNvGrpSpPr/>
          <p:nvPr/>
        </p:nvGrpSpPr>
        <p:grpSpPr>
          <a:xfrm>
            <a:off x="4724400" y="1066800"/>
            <a:ext cx="3429000" cy="1752600"/>
            <a:chOff x="4724400" y="1066800"/>
            <a:chExt cx="3429000" cy="1752600"/>
          </a:xfrm>
          <a:solidFill>
            <a:schemeClr val="bg1"/>
          </a:solidFill>
        </p:grpSpPr>
        <p:sp>
          <p:nvSpPr>
            <p:cNvPr id="34" name="橢圓 33"/>
            <p:cNvSpPr/>
            <p:nvPr/>
          </p:nvSpPr>
          <p:spPr>
            <a:xfrm>
              <a:off x="4724400" y="1752600"/>
              <a:ext cx="685800" cy="6858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35" name="橢圓 34"/>
            <p:cNvSpPr/>
            <p:nvPr/>
          </p:nvSpPr>
          <p:spPr>
            <a:xfrm>
              <a:off x="6781800" y="1905000"/>
              <a:ext cx="914400" cy="9144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6" name="橢圓 35"/>
            <p:cNvSpPr/>
            <p:nvPr/>
          </p:nvSpPr>
          <p:spPr>
            <a:xfrm>
              <a:off x="5715000" y="1828800"/>
              <a:ext cx="685800" cy="6858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橢圓 36"/>
            <p:cNvSpPr/>
            <p:nvPr/>
          </p:nvSpPr>
          <p:spPr>
            <a:xfrm>
              <a:off x="5105400" y="1905000"/>
              <a:ext cx="762000" cy="7620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橢圓 37"/>
            <p:cNvSpPr/>
            <p:nvPr/>
          </p:nvSpPr>
          <p:spPr>
            <a:xfrm>
              <a:off x="7086600" y="1447800"/>
              <a:ext cx="1066800" cy="10668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橢圓 38"/>
            <p:cNvSpPr/>
            <p:nvPr/>
          </p:nvSpPr>
          <p:spPr>
            <a:xfrm>
              <a:off x="6019800" y="1066800"/>
              <a:ext cx="1371600" cy="137160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0" name="群組 39"/>
          <p:cNvGrpSpPr/>
          <p:nvPr/>
        </p:nvGrpSpPr>
        <p:grpSpPr>
          <a:xfrm>
            <a:off x="0" y="0"/>
            <a:ext cx="9144000" cy="1981200"/>
            <a:chOff x="0" y="0"/>
            <a:chExt cx="9144000" cy="1981200"/>
          </a:xfrm>
        </p:grpSpPr>
        <p:sp>
          <p:nvSpPr>
            <p:cNvPr id="41" name="矩形 40"/>
            <p:cNvSpPr/>
            <p:nvPr/>
          </p:nvSpPr>
          <p:spPr>
            <a:xfrm>
              <a:off x="0" y="0"/>
              <a:ext cx="9144000" cy="838200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" name="橢圓 41"/>
            <p:cNvSpPr/>
            <p:nvPr/>
          </p:nvSpPr>
          <p:spPr>
            <a:xfrm>
              <a:off x="0" y="228600"/>
              <a:ext cx="9144000" cy="1752600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43" name="文字方塊 42"/>
            <p:cNvSpPr txBox="1"/>
            <p:nvPr/>
          </p:nvSpPr>
          <p:spPr>
            <a:xfrm>
              <a:off x="533400" y="457200"/>
              <a:ext cx="79248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000" dirty="0" smtClean="0">
                  <a:solidFill>
                    <a:schemeClr val="bg1"/>
                  </a:solidFill>
                  <a:ea typeface="中國龍超明體" pitchFamily="49" charset="-120"/>
                </a:rPr>
                <a:t>花蓮縣校園空氣品質旗幟操作說明</a:t>
              </a:r>
              <a:endParaRPr lang="zh-TW" altLang="en-US" sz="4000" dirty="0">
                <a:solidFill>
                  <a:schemeClr val="bg1"/>
                </a:solidFill>
                <a:ea typeface="中國龍超明體" pitchFamily="49" charset="-120"/>
              </a:endParaRPr>
            </a:p>
          </p:txBody>
        </p:sp>
      </p:grpSp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44398">
            <a:off x="1031201" y="2668842"/>
            <a:ext cx="1425390" cy="3615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433468">
            <a:off x="2789361" y="2971800"/>
            <a:ext cx="1414339" cy="358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0544">
            <a:off x="4724877" y="2655222"/>
            <a:ext cx="1506847" cy="3822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58768">
            <a:off x="6798716" y="3037639"/>
            <a:ext cx="1457128" cy="3696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4712" y="1905000"/>
            <a:ext cx="1178856" cy="299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2144" y="1905000"/>
            <a:ext cx="1178856" cy="299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7144" y="1905000"/>
            <a:ext cx="1178856" cy="299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22144" y="1905000"/>
            <a:ext cx="1178856" cy="299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ject 3"/>
          <p:cNvSpPr/>
          <p:nvPr/>
        </p:nvSpPr>
        <p:spPr>
          <a:xfrm>
            <a:off x="1140206" y="702437"/>
            <a:ext cx="1584325" cy="720090"/>
          </a:xfrm>
          <a:custGeom>
            <a:avLst/>
            <a:gdLst/>
            <a:ahLst/>
            <a:cxnLst/>
            <a:rect l="l" t="t" r="r" b="b"/>
            <a:pathLst>
              <a:path w="1584325" h="720089">
                <a:moveTo>
                  <a:pt x="1224102" y="0"/>
                </a:moveTo>
                <a:lnTo>
                  <a:pt x="0" y="0"/>
                </a:lnTo>
                <a:lnTo>
                  <a:pt x="0" y="720089"/>
                </a:lnTo>
                <a:lnTo>
                  <a:pt x="1224102" y="720089"/>
                </a:lnTo>
                <a:lnTo>
                  <a:pt x="1584147" y="360045"/>
                </a:lnTo>
                <a:lnTo>
                  <a:pt x="1224102" y="0"/>
                </a:lnTo>
                <a:close/>
              </a:path>
            </a:pathLst>
          </a:custGeom>
          <a:solidFill>
            <a:srgbClr val="1737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4"/>
          <p:cNvSpPr txBox="1"/>
          <p:nvPr/>
        </p:nvSpPr>
        <p:spPr>
          <a:xfrm>
            <a:off x="1371600" y="838200"/>
            <a:ext cx="94170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0" spc="-5" dirty="0">
                <a:solidFill>
                  <a:srgbClr val="FFFFFF"/>
                </a:solidFill>
                <a:latin typeface="Microsoft JhengHei Light"/>
                <a:cs typeface="Microsoft JhengHei Light"/>
              </a:rPr>
              <a:t>步</a:t>
            </a:r>
            <a:r>
              <a:rPr sz="2800" b="0" spc="-10" dirty="0">
                <a:solidFill>
                  <a:srgbClr val="FFFFFF"/>
                </a:solidFill>
                <a:latin typeface="Microsoft JhengHei Light"/>
                <a:cs typeface="Microsoft JhengHei Light"/>
              </a:rPr>
              <a:t>驟</a:t>
            </a:r>
            <a:r>
              <a:rPr sz="2800" spc="-5" dirty="0">
                <a:solidFill>
                  <a:srgbClr val="FFFFFF"/>
                </a:solidFill>
                <a:latin typeface="Microsoft JhengHei"/>
                <a:cs typeface="Microsoft JhengHei"/>
              </a:rPr>
              <a:t>1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18" name="object 6"/>
          <p:cNvSpPr txBox="1"/>
          <p:nvPr/>
        </p:nvSpPr>
        <p:spPr>
          <a:xfrm>
            <a:off x="2819400" y="609600"/>
            <a:ext cx="5122723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TW" altLang="en-US" sz="4800" kern="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空氣品質旗幟形式</a:t>
            </a:r>
            <a:endParaRPr lang="zh-TW" altLang="en-US" sz="4800" kern="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  <p:sp>
        <p:nvSpPr>
          <p:cNvPr id="10" name="矩形 9"/>
          <p:cNvSpPr/>
          <p:nvPr/>
        </p:nvSpPr>
        <p:spPr>
          <a:xfrm flipH="1">
            <a:off x="1143000" y="1905000"/>
            <a:ext cx="45719" cy="411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2" name="群組 21"/>
          <p:cNvGrpSpPr/>
          <p:nvPr/>
        </p:nvGrpSpPr>
        <p:grpSpPr>
          <a:xfrm>
            <a:off x="762000" y="5410200"/>
            <a:ext cx="838200" cy="1066800"/>
            <a:chOff x="1600200" y="5334000"/>
            <a:chExt cx="838200" cy="1066800"/>
          </a:xfrm>
        </p:grpSpPr>
        <p:sp>
          <p:nvSpPr>
            <p:cNvPr id="11" name="矩形 10"/>
            <p:cNvSpPr/>
            <p:nvPr/>
          </p:nvSpPr>
          <p:spPr>
            <a:xfrm>
              <a:off x="1981200" y="5334000"/>
              <a:ext cx="76200" cy="838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圓角矩形 18"/>
            <p:cNvSpPr/>
            <p:nvPr/>
          </p:nvSpPr>
          <p:spPr>
            <a:xfrm>
              <a:off x="1752600" y="6248400"/>
              <a:ext cx="533400" cy="762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600200" y="6324600"/>
              <a:ext cx="838200" cy="76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1828800" y="6172200"/>
              <a:ext cx="381000" cy="76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3" name="矩形 22"/>
          <p:cNvSpPr/>
          <p:nvPr/>
        </p:nvSpPr>
        <p:spPr>
          <a:xfrm flipH="1">
            <a:off x="2971800" y="1905000"/>
            <a:ext cx="45719" cy="411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4" name="群組 23"/>
          <p:cNvGrpSpPr/>
          <p:nvPr/>
        </p:nvGrpSpPr>
        <p:grpSpPr>
          <a:xfrm>
            <a:off x="2590800" y="5410200"/>
            <a:ext cx="838200" cy="1066800"/>
            <a:chOff x="1600200" y="5334000"/>
            <a:chExt cx="838200" cy="1066800"/>
          </a:xfrm>
        </p:grpSpPr>
        <p:sp>
          <p:nvSpPr>
            <p:cNvPr id="25" name="矩形 24"/>
            <p:cNvSpPr/>
            <p:nvPr/>
          </p:nvSpPr>
          <p:spPr>
            <a:xfrm>
              <a:off x="1981200" y="5334000"/>
              <a:ext cx="76200" cy="838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" name="圓角矩形 25"/>
            <p:cNvSpPr/>
            <p:nvPr/>
          </p:nvSpPr>
          <p:spPr>
            <a:xfrm>
              <a:off x="1752600" y="6248400"/>
              <a:ext cx="533400" cy="762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600200" y="6324600"/>
              <a:ext cx="838200" cy="76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828800" y="6172200"/>
              <a:ext cx="381000" cy="76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9" name="矩形 28"/>
          <p:cNvSpPr/>
          <p:nvPr/>
        </p:nvSpPr>
        <p:spPr>
          <a:xfrm flipH="1">
            <a:off x="4876800" y="1905000"/>
            <a:ext cx="45719" cy="411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0" name="群組 29"/>
          <p:cNvGrpSpPr/>
          <p:nvPr/>
        </p:nvGrpSpPr>
        <p:grpSpPr>
          <a:xfrm>
            <a:off x="4495800" y="5410200"/>
            <a:ext cx="838200" cy="1066800"/>
            <a:chOff x="1600200" y="5334000"/>
            <a:chExt cx="838200" cy="1066800"/>
          </a:xfrm>
        </p:grpSpPr>
        <p:sp>
          <p:nvSpPr>
            <p:cNvPr id="31" name="矩形 30"/>
            <p:cNvSpPr/>
            <p:nvPr/>
          </p:nvSpPr>
          <p:spPr>
            <a:xfrm>
              <a:off x="1981200" y="5334000"/>
              <a:ext cx="76200" cy="838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圓角矩形 31"/>
            <p:cNvSpPr/>
            <p:nvPr/>
          </p:nvSpPr>
          <p:spPr>
            <a:xfrm>
              <a:off x="1752600" y="6248400"/>
              <a:ext cx="533400" cy="762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600200" y="6324600"/>
              <a:ext cx="838200" cy="76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828800" y="6172200"/>
              <a:ext cx="381000" cy="76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5" name="矩形 34"/>
          <p:cNvSpPr/>
          <p:nvPr/>
        </p:nvSpPr>
        <p:spPr>
          <a:xfrm flipH="1">
            <a:off x="6781800" y="1905000"/>
            <a:ext cx="45719" cy="411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6" name="群組 35"/>
          <p:cNvGrpSpPr/>
          <p:nvPr/>
        </p:nvGrpSpPr>
        <p:grpSpPr>
          <a:xfrm>
            <a:off x="6400800" y="5410200"/>
            <a:ext cx="838200" cy="1066800"/>
            <a:chOff x="1600200" y="5334000"/>
            <a:chExt cx="838200" cy="1066800"/>
          </a:xfrm>
        </p:grpSpPr>
        <p:sp>
          <p:nvSpPr>
            <p:cNvPr id="37" name="矩形 36"/>
            <p:cNvSpPr/>
            <p:nvPr/>
          </p:nvSpPr>
          <p:spPr>
            <a:xfrm>
              <a:off x="1981200" y="5334000"/>
              <a:ext cx="76200" cy="838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圓角矩形 37"/>
            <p:cNvSpPr/>
            <p:nvPr/>
          </p:nvSpPr>
          <p:spPr>
            <a:xfrm>
              <a:off x="1752600" y="6248400"/>
              <a:ext cx="533400" cy="762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1600200" y="6324600"/>
              <a:ext cx="838200" cy="76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1828800" y="6172200"/>
              <a:ext cx="381000" cy="76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618540" y="2057400"/>
            <a:ext cx="7840980" cy="1390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3200" spc="5" dirty="0" err="1">
                <a:solidFill>
                  <a:srgbClr val="C00000"/>
                </a:solidFill>
                <a:latin typeface="PMingLiU"/>
                <a:ea typeface="中國龍粗圓體" pitchFamily="49" charset="-120"/>
                <a:cs typeface="PMingLiU"/>
              </a:rPr>
              <a:t>評估校園環境，選擇適合的放置地點，</a:t>
            </a:r>
            <a:r>
              <a:rPr sz="3200" spc="5" dirty="0" err="1" smtClean="0">
                <a:solidFill>
                  <a:srgbClr val="C00000"/>
                </a:solidFill>
                <a:latin typeface="PMingLiU"/>
                <a:ea typeface="中國龍粗圓體" pitchFamily="49" charset="-120"/>
                <a:cs typeface="PMingLiU"/>
              </a:rPr>
              <a:t>以師生容易看見為主</a:t>
            </a:r>
            <a:r>
              <a:rPr sz="3200" spc="5" dirty="0" err="1">
                <a:solidFill>
                  <a:srgbClr val="C00000"/>
                </a:solidFill>
                <a:latin typeface="PMingLiU"/>
                <a:ea typeface="中國龍粗圓體" pitchFamily="49" charset="-120"/>
                <a:cs typeface="PMingLiU"/>
              </a:rPr>
              <a:t>，採取放置關東旗</a:t>
            </a:r>
            <a:r>
              <a:rPr sz="3200" spc="5" dirty="0">
                <a:solidFill>
                  <a:srgbClr val="C00000"/>
                </a:solidFill>
                <a:latin typeface="PMingLiU"/>
                <a:ea typeface="中國龍粗圓體" pitchFamily="49" charset="-120"/>
                <a:cs typeface="PMingLiU"/>
              </a:rPr>
              <a:t>。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133028"/>
            <a:ext cx="1810572" cy="181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4133028"/>
            <a:ext cx="1810572" cy="181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5654" y="4133028"/>
            <a:ext cx="1832925" cy="181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5454" y="4038600"/>
            <a:ext cx="1832925" cy="189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ject 3"/>
          <p:cNvSpPr/>
          <p:nvPr/>
        </p:nvSpPr>
        <p:spPr>
          <a:xfrm>
            <a:off x="1140206" y="702437"/>
            <a:ext cx="1584325" cy="720090"/>
          </a:xfrm>
          <a:custGeom>
            <a:avLst/>
            <a:gdLst/>
            <a:ahLst/>
            <a:cxnLst/>
            <a:rect l="l" t="t" r="r" b="b"/>
            <a:pathLst>
              <a:path w="1584325" h="720089">
                <a:moveTo>
                  <a:pt x="1224102" y="0"/>
                </a:moveTo>
                <a:lnTo>
                  <a:pt x="0" y="0"/>
                </a:lnTo>
                <a:lnTo>
                  <a:pt x="0" y="720089"/>
                </a:lnTo>
                <a:lnTo>
                  <a:pt x="1224102" y="720089"/>
                </a:lnTo>
                <a:lnTo>
                  <a:pt x="1584147" y="360045"/>
                </a:lnTo>
                <a:lnTo>
                  <a:pt x="1224102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lIns="0" tIns="0" rIns="0" bIns="0" rtlCol="0"/>
          <a:lstStyle/>
          <a:p>
            <a:endParaRPr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object 4"/>
          <p:cNvSpPr txBox="1"/>
          <p:nvPr/>
        </p:nvSpPr>
        <p:spPr>
          <a:xfrm>
            <a:off x="1371600" y="838200"/>
            <a:ext cx="94170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0" spc="-5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步</a:t>
            </a:r>
            <a:r>
              <a:rPr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驟</a:t>
            </a:r>
            <a:r>
              <a:rPr lang="en-US" altLang="zh-TW"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2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15" name="object 6"/>
          <p:cNvSpPr txBox="1"/>
          <p:nvPr/>
        </p:nvSpPr>
        <p:spPr>
          <a:xfrm>
            <a:off x="2819400" y="609600"/>
            <a:ext cx="5122723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zh-TW" altLang="en-US" sz="4800" kern="0" spc="20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場地放置選擇</a:t>
            </a:r>
            <a:endParaRPr lang="zh-TW" altLang="en-US" sz="4800" kern="0" spc="20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533400" y="2209800"/>
            <a:ext cx="7955915" cy="19579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900"/>
              </a:lnSpc>
            </a:pPr>
            <a:r>
              <a:rPr sz="2800" b="1" dirty="0">
                <a:latin typeface="Microsoft JhengHei"/>
                <a:cs typeface="Microsoft JhengHei"/>
              </a:rPr>
              <a:t>學校負責人於每日上午</a:t>
            </a:r>
            <a:r>
              <a:rPr sz="2800" b="1" dirty="0">
                <a:solidFill>
                  <a:srgbClr val="FF0000"/>
                </a:solidFill>
                <a:latin typeface="Microsoft JhengHei"/>
                <a:cs typeface="Microsoft JhengHei"/>
              </a:rPr>
              <a:t>8點</a:t>
            </a:r>
            <a:r>
              <a:rPr sz="2800" b="1" dirty="0">
                <a:latin typeface="Microsoft JhengHei"/>
                <a:cs typeface="Microsoft JhengHei"/>
              </a:rPr>
              <a:t>及下午</a:t>
            </a:r>
            <a:r>
              <a:rPr sz="2800" b="1" dirty="0">
                <a:solidFill>
                  <a:srgbClr val="FF0000"/>
                </a:solidFill>
                <a:latin typeface="Microsoft JhengHei"/>
                <a:cs typeface="Microsoft JhengHei"/>
              </a:rPr>
              <a:t>12點30分(星期三</a:t>
            </a:r>
          </a:p>
          <a:p>
            <a:pPr marL="12700" marR="5080">
              <a:lnSpc>
                <a:spcPts val="3900"/>
              </a:lnSpc>
            </a:pPr>
            <a:r>
              <a:rPr sz="2800" b="1" dirty="0">
                <a:solidFill>
                  <a:srgbClr val="FF0000"/>
                </a:solidFill>
                <a:latin typeface="Microsoft JhengHei"/>
                <a:cs typeface="Microsoft JhengHei"/>
              </a:rPr>
              <a:t>下午免測</a:t>
            </a:r>
            <a:r>
              <a:rPr sz="2800" b="1" dirty="0">
                <a:latin typeface="Microsoft JhengHei"/>
                <a:cs typeface="Microsoft JhengHei"/>
              </a:rPr>
              <a:t>)，從「</a:t>
            </a:r>
            <a:r>
              <a:rPr sz="2800" b="1" spc="-10" dirty="0">
                <a:solidFill>
                  <a:srgbClr val="0000FF"/>
                </a:solidFill>
                <a:latin typeface="Microsoft JhengHei"/>
                <a:cs typeface="Microsoft JhengHei"/>
                <a:hlinkClick r:id="rId2"/>
              </a:rPr>
              <a:t>環保署空氣品質監</a:t>
            </a:r>
            <a:r>
              <a:rPr sz="2800" b="1" dirty="0">
                <a:solidFill>
                  <a:srgbClr val="0000FF"/>
                </a:solidFill>
                <a:latin typeface="Microsoft JhengHei"/>
                <a:cs typeface="Microsoft JhengHei"/>
                <a:hlinkClick r:id="rId2"/>
              </a:rPr>
              <a:t>測網</a:t>
            </a:r>
            <a:r>
              <a:rPr sz="2800" b="1" dirty="0">
                <a:latin typeface="Microsoft JhengHei"/>
                <a:cs typeface="Microsoft JhengHei"/>
              </a:rPr>
              <a:t>」取得即時  空氣品質數據或是「</a:t>
            </a:r>
            <a:r>
              <a:rPr sz="2800" b="1" spc="-5" dirty="0">
                <a:solidFill>
                  <a:srgbClr val="0000FF"/>
                </a:solidFill>
                <a:latin typeface="Microsoft JhengHei"/>
                <a:cs typeface="Microsoft JhengHei"/>
                <a:hlinkClick r:id="rId2"/>
              </a:rPr>
              <a:t>環境即時通</a:t>
            </a:r>
            <a:r>
              <a:rPr sz="2800" b="1" dirty="0">
                <a:latin typeface="Microsoft JhengHei"/>
                <a:cs typeface="Microsoft JhengHei"/>
              </a:rPr>
              <a:t>」App進行手機查  詢。</a:t>
            </a:r>
          </a:p>
        </p:txBody>
      </p:sp>
      <p:sp>
        <p:nvSpPr>
          <p:cNvPr id="10" name="object 10"/>
          <p:cNvSpPr/>
          <p:nvPr/>
        </p:nvSpPr>
        <p:spPr>
          <a:xfrm>
            <a:off x="6660260" y="4653140"/>
            <a:ext cx="1771650" cy="1714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7537" y="4890992"/>
            <a:ext cx="1963674" cy="19573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3"/>
          <p:cNvSpPr/>
          <p:nvPr/>
        </p:nvSpPr>
        <p:spPr>
          <a:xfrm>
            <a:off x="1140206" y="702437"/>
            <a:ext cx="1584325" cy="720090"/>
          </a:xfrm>
          <a:custGeom>
            <a:avLst/>
            <a:gdLst/>
            <a:ahLst/>
            <a:cxnLst/>
            <a:rect l="l" t="t" r="r" b="b"/>
            <a:pathLst>
              <a:path w="1584325" h="720089">
                <a:moveTo>
                  <a:pt x="1224102" y="0"/>
                </a:moveTo>
                <a:lnTo>
                  <a:pt x="0" y="0"/>
                </a:lnTo>
                <a:lnTo>
                  <a:pt x="0" y="720089"/>
                </a:lnTo>
                <a:lnTo>
                  <a:pt x="1224102" y="720089"/>
                </a:lnTo>
                <a:lnTo>
                  <a:pt x="1584147" y="360045"/>
                </a:lnTo>
                <a:lnTo>
                  <a:pt x="1224102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lIns="0" tIns="0" rIns="0" bIns="0" rtlCol="0"/>
          <a:lstStyle/>
          <a:p>
            <a:endParaRPr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object 4"/>
          <p:cNvSpPr txBox="1"/>
          <p:nvPr/>
        </p:nvSpPr>
        <p:spPr>
          <a:xfrm>
            <a:off x="1371600" y="838200"/>
            <a:ext cx="94170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0" spc="-5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步</a:t>
            </a:r>
            <a:r>
              <a:rPr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驟</a:t>
            </a:r>
            <a:r>
              <a:rPr lang="en-US" altLang="zh-TW"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3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16" name="object 6"/>
          <p:cNvSpPr txBox="1"/>
          <p:nvPr/>
        </p:nvSpPr>
        <p:spPr>
          <a:xfrm>
            <a:off x="2819400" y="609600"/>
            <a:ext cx="60198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zh-TW" altLang="en-US" sz="4800" kern="0" spc="20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取得空氣品質數據</a:t>
            </a:r>
            <a:endParaRPr lang="zh-TW" altLang="en-US" sz="4800" kern="0" spc="20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514600" y="204473"/>
            <a:ext cx="3888486" cy="66535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304800" y="5943600"/>
            <a:ext cx="8534400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  <a:cs typeface="Microsoft JhengHei"/>
              </a:rPr>
              <a:t>進環保署 </a:t>
            </a:r>
            <a:r>
              <a:rPr lang="en-US" altLang="zh-TW" sz="3200" b="1" dirty="0" smtClean="0">
                <a:latin typeface="微軟正黑體" pitchFamily="34" charset="-120"/>
                <a:ea typeface="微軟正黑體" pitchFamily="34" charset="-120"/>
                <a:cs typeface="Microsoft JhengHei"/>
              </a:rPr>
              <a:t>/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  <a:cs typeface="Microsoft JhengHei"/>
              </a:rPr>
              <a:t> </a:t>
            </a:r>
            <a:r>
              <a:rPr sz="3200" b="1" dirty="0" err="1" smtClean="0">
                <a:latin typeface="Microsoft JhengHei"/>
                <a:cs typeface="Microsoft JhengHei"/>
              </a:rPr>
              <a:t>從首頁點選右欄</a:t>
            </a:r>
            <a:r>
              <a:rPr sz="3200" b="1" dirty="0" smtClean="0">
                <a:latin typeface="Microsoft JhengHei"/>
                <a:cs typeface="Microsoft JhengHei"/>
              </a:rPr>
              <a:t>：「</a:t>
            </a:r>
            <a:r>
              <a:rPr sz="3200" b="1" dirty="0">
                <a:solidFill>
                  <a:srgbClr val="FF0000"/>
                </a:solidFill>
                <a:latin typeface="Microsoft JhengHei"/>
                <a:cs typeface="Microsoft JhengHei"/>
              </a:rPr>
              <a:t>空氣品質現況</a:t>
            </a:r>
            <a:r>
              <a:rPr sz="3200" b="1" dirty="0">
                <a:latin typeface="Microsoft JhengHei"/>
                <a:cs typeface="Microsoft JhengHei"/>
              </a:rPr>
              <a:t>」</a:t>
            </a:r>
          </a:p>
        </p:txBody>
      </p:sp>
      <p:sp>
        <p:nvSpPr>
          <p:cNvPr id="5" name="object 5"/>
          <p:cNvSpPr/>
          <p:nvPr/>
        </p:nvSpPr>
        <p:spPr>
          <a:xfrm>
            <a:off x="467537" y="1628749"/>
            <a:ext cx="8316468" cy="39702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61187" y="1622399"/>
            <a:ext cx="8329295" cy="3983354"/>
          </a:xfrm>
          <a:custGeom>
            <a:avLst/>
            <a:gdLst/>
            <a:ahLst/>
            <a:cxnLst/>
            <a:rect l="l" t="t" r="r" b="b"/>
            <a:pathLst>
              <a:path w="8329295" h="3983354">
                <a:moveTo>
                  <a:pt x="0" y="3982974"/>
                </a:moveTo>
                <a:lnTo>
                  <a:pt x="8329168" y="3982974"/>
                </a:lnTo>
                <a:lnTo>
                  <a:pt x="8329168" y="0"/>
                </a:lnTo>
                <a:lnTo>
                  <a:pt x="0" y="0"/>
                </a:lnTo>
                <a:lnTo>
                  <a:pt x="0" y="398297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矩形 6"/>
          <p:cNvSpPr/>
          <p:nvPr/>
        </p:nvSpPr>
        <p:spPr>
          <a:xfrm>
            <a:off x="6324600" y="4495800"/>
            <a:ext cx="2438400" cy="53340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object 5"/>
          <p:cNvSpPr txBox="1">
            <a:spLocks/>
          </p:cNvSpPr>
          <p:nvPr/>
        </p:nvSpPr>
        <p:spPr>
          <a:xfrm>
            <a:off x="1524000" y="152400"/>
            <a:ext cx="5410200" cy="1028487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331470" lvl="0">
              <a:tabLst>
                <a:tab pos="3684270" algn="l"/>
              </a:tabLst>
              <a:defRPr/>
            </a:pPr>
            <a:r>
              <a:rPr lang="zh-TW" altLang="en-US" sz="4800" kern="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行政院環保署網站</a:t>
            </a:r>
            <a:endParaRPr lang="zh-TW" altLang="en-US" sz="4800" kern="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228600" y="2980903"/>
            <a:ext cx="2667000" cy="9576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900"/>
              </a:lnSpc>
            </a:pPr>
            <a:r>
              <a:rPr sz="2800" b="0" spc="-5" dirty="0" err="1">
                <a:latin typeface="Microsoft JhengHei Light"/>
                <a:cs typeface="Microsoft JhengHei Light"/>
              </a:rPr>
              <a:t>選擇「</a:t>
            </a:r>
            <a:r>
              <a:rPr sz="2800" b="1" spc="-5" dirty="0" err="1">
                <a:solidFill>
                  <a:srgbClr val="FF0000"/>
                </a:solidFill>
                <a:latin typeface="Microsoft JhengHei"/>
                <a:cs typeface="Microsoft JhengHei"/>
              </a:rPr>
              <a:t>地區</a:t>
            </a:r>
            <a:r>
              <a:rPr sz="2800" b="0" spc="-5" dirty="0" smtClean="0">
                <a:latin typeface="Microsoft JhengHei Light"/>
                <a:cs typeface="Microsoft JhengHei Light"/>
              </a:rPr>
              <a:t>」、</a:t>
            </a:r>
            <a:endParaRPr lang="en-US" sz="2800" b="0" spc="-5" dirty="0" smtClean="0">
              <a:latin typeface="Microsoft JhengHei Light"/>
              <a:cs typeface="Microsoft JhengHei Light"/>
            </a:endParaRPr>
          </a:p>
          <a:p>
            <a:pPr marL="12700">
              <a:lnSpc>
                <a:spcPts val="3900"/>
              </a:lnSpc>
            </a:pPr>
            <a:r>
              <a:rPr lang="en-US" sz="2800" b="0" spc="-5" dirty="0" smtClean="0">
                <a:latin typeface="Microsoft JhengHei Light"/>
                <a:cs typeface="Microsoft JhengHei Light"/>
              </a:rPr>
              <a:t>        </a:t>
            </a:r>
            <a:r>
              <a:rPr sz="2800" b="0" spc="-5" dirty="0" smtClean="0">
                <a:latin typeface="Microsoft JhengHei Light"/>
                <a:cs typeface="Microsoft JhengHei Light"/>
              </a:rPr>
              <a:t>「</a:t>
            </a:r>
            <a:r>
              <a:rPr sz="2800" b="1" spc="-5" dirty="0" err="1">
                <a:solidFill>
                  <a:srgbClr val="FF0000"/>
                </a:solidFill>
                <a:latin typeface="Microsoft JhengHei"/>
                <a:cs typeface="Microsoft JhengHei"/>
              </a:rPr>
              <a:t>地點</a:t>
            </a:r>
            <a:r>
              <a:rPr sz="2800" b="0" spc="-5" dirty="0" smtClean="0">
                <a:latin typeface="Microsoft JhengHei Light"/>
                <a:cs typeface="Microsoft JhengHei Light"/>
              </a:rPr>
              <a:t>」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4800" y="4276303"/>
            <a:ext cx="2320290" cy="359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4945">
              <a:lnSpc>
                <a:spcPts val="2840"/>
              </a:lnSpc>
            </a:pPr>
            <a:r>
              <a:rPr sz="2800" b="0" spc="-10" dirty="0" err="1" smtClean="0">
                <a:latin typeface="Microsoft JhengHei Light"/>
                <a:cs typeface="Microsoft JhengHei Light"/>
              </a:rPr>
              <a:t>即可得到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7200" y="5495503"/>
            <a:ext cx="211975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800" spc="-5" dirty="0" smtClean="0">
                <a:latin typeface="Microsoft JhengHei"/>
                <a:cs typeface="Microsoft JhengHei"/>
              </a:rPr>
              <a:t>PM</a:t>
            </a:r>
            <a:r>
              <a:rPr sz="2000" spc="-5" dirty="0" smtClean="0">
                <a:latin typeface="Microsoft JhengHei"/>
                <a:cs typeface="Microsoft JhengHei"/>
              </a:rPr>
              <a:t>2.5</a:t>
            </a:r>
            <a:r>
              <a:rPr lang="zh-TW" altLang="en-US" sz="2800" spc="-5" dirty="0" smtClean="0">
                <a:latin typeface="Microsoft JhengHei"/>
                <a:cs typeface="Microsoft JhengHei"/>
              </a:rPr>
              <a:t> ：</a:t>
            </a:r>
            <a:r>
              <a:rPr lang="en-US" altLang="zh-TW" sz="2800" spc="-5" dirty="0" smtClean="0">
                <a:latin typeface="Microsoft JhengHei"/>
                <a:cs typeface="Microsoft JhengHei"/>
              </a:rPr>
              <a:t>5</a:t>
            </a:r>
            <a:endParaRPr sz="2800" dirty="0">
              <a:latin typeface="Microsoft JhengHei"/>
              <a:cs typeface="Microsoft JhengHei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 l="23571" t="27143" r="22143" b="4286"/>
          <a:stretch>
            <a:fillRect/>
          </a:stretch>
        </p:blipFill>
        <p:spPr bwMode="auto">
          <a:xfrm>
            <a:off x="3048000" y="1905000"/>
            <a:ext cx="5791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bject 8"/>
          <p:cNvSpPr txBox="1"/>
          <p:nvPr/>
        </p:nvSpPr>
        <p:spPr>
          <a:xfrm>
            <a:off x="457200" y="4907830"/>
            <a:ext cx="2320290" cy="359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4945">
              <a:lnSpc>
                <a:spcPts val="2840"/>
              </a:lnSpc>
            </a:pPr>
            <a:r>
              <a:rPr sz="2800" spc="-10" dirty="0" smtClean="0">
                <a:latin typeface="Microsoft JhengHei"/>
                <a:cs typeface="Microsoft JhengHei"/>
              </a:rPr>
              <a:t>PSI</a:t>
            </a:r>
            <a:r>
              <a:rPr sz="2800" spc="-40" dirty="0" smtClean="0">
                <a:latin typeface="Microsoft JhengHei"/>
                <a:cs typeface="Microsoft JhengHei"/>
              </a:rPr>
              <a:t> </a:t>
            </a:r>
            <a:r>
              <a:rPr lang="zh-TW" altLang="en-US" sz="2800" spc="-5" dirty="0" smtClean="0">
                <a:latin typeface="Microsoft JhengHei"/>
                <a:cs typeface="Microsoft JhengHei"/>
              </a:rPr>
              <a:t>：</a:t>
            </a:r>
            <a:r>
              <a:rPr lang="en-US" altLang="zh-TW" sz="2800" spc="-5" dirty="0" smtClean="0">
                <a:latin typeface="Microsoft JhengHei"/>
                <a:cs typeface="Microsoft JhengHei"/>
              </a:rPr>
              <a:t>59</a:t>
            </a:r>
            <a:endParaRPr sz="2800" dirty="0">
              <a:latin typeface="Microsoft JhengHei"/>
              <a:cs typeface="Microsoft JhengHei"/>
            </a:endParaRPr>
          </a:p>
        </p:txBody>
      </p:sp>
      <p:cxnSp>
        <p:nvCxnSpPr>
          <p:cNvPr id="11" name="直線單箭頭接點 10"/>
          <p:cNvCxnSpPr/>
          <p:nvPr/>
        </p:nvCxnSpPr>
        <p:spPr>
          <a:xfrm flipV="1">
            <a:off x="2667000" y="2209800"/>
            <a:ext cx="3581400" cy="76200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152400" y="1600200"/>
            <a:ext cx="3124200" cy="1141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b="1" u="sng" dirty="0" smtClean="0">
                <a:hlinkClick r:id="rId3"/>
              </a:rPr>
              <a:t>行政院環保署</a:t>
            </a:r>
            <a:endParaRPr lang="en-US" altLang="zh-TW" sz="2400" b="1" u="sng" dirty="0" smtClean="0">
              <a:hlinkClick r:id="rId3"/>
            </a:endParaRPr>
          </a:p>
          <a:p>
            <a:pPr>
              <a:lnSpc>
                <a:spcPct val="150000"/>
              </a:lnSpc>
            </a:pPr>
            <a:r>
              <a:rPr lang="zh-TW" altLang="en-US" sz="2400" b="1" u="sng" dirty="0" smtClean="0">
                <a:hlinkClick r:id="rId3"/>
              </a:rPr>
              <a:t>－－空氣品質監測網</a:t>
            </a:r>
            <a:endParaRPr lang="zh-TW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6019800" y="1981200"/>
            <a:ext cx="2438400" cy="53340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object 5"/>
          <p:cNvSpPr txBox="1">
            <a:spLocks/>
          </p:cNvSpPr>
          <p:nvPr/>
        </p:nvSpPr>
        <p:spPr>
          <a:xfrm>
            <a:off x="914400" y="152400"/>
            <a:ext cx="6858000" cy="1028487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331470" lvl="0">
              <a:tabLst>
                <a:tab pos="3684270" algn="l"/>
              </a:tabLst>
              <a:defRPr/>
            </a:pPr>
            <a:r>
              <a:rPr lang="zh-TW" altLang="en-US" sz="4800" kern="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環保署空氣品質監測網</a:t>
            </a:r>
            <a:endParaRPr lang="zh-TW" altLang="en-US" sz="4800" kern="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-228600" y="0"/>
            <a:ext cx="9677400" cy="9906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-304800" y="5867400"/>
            <a:ext cx="9677400" cy="9906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228600" y="2980903"/>
            <a:ext cx="2667000" cy="9576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900"/>
              </a:lnSpc>
            </a:pPr>
            <a:r>
              <a:rPr sz="2800" b="0" spc="-5" dirty="0" err="1">
                <a:latin typeface="Microsoft JhengHei Light"/>
                <a:cs typeface="Microsoft JhengHei Light"/>
              </a:rPr>
              <a:t>選擇「</a:t>
            </a:r>
            <a:r>
              <a:rPr sz="2800" b="1" spc="-5" dirty="0" err="1">
                <a:solidFill>
                  <a:srgbClr val="FF0000"/>
                </a:solidFill>
                <a:latin typeface="Microsoft JhengHei"/>
                <a:cs typeface="Microsoft JhengHei"/>
              </a:rPr>
              <a:t>地區</a:t>
            </a:r>
            <a:r>
              <a:rPr sz="2800" b="0" spc="-5" dirty="0" smtClean="0">
                <a:latin typeface="Microsoft JhengHei Light"/>
                <a:cs typeface="Microsoft JhengHei Light"/>
              </a:rPr>
              <a:t>」、</a:t>
            </a:r>
            <a:endParaRPr lang="en-US" sz="2800" b="0" spc="-5" dirty="0" smtClean="0">
              <a:latin typeface="Microsoft JhengHei Light"/>
              <a:cs typeface="Microsoft JhengHei Light"/>
            </a:endParaRPr>
          </a:p>
          <a:p>
            <a:pPr marL="12700">
              <a:lnSpc>
                <a:spcPts val="3900"/>
              </a:lnSpc>
            </a:pPr>
            <a:r>
              <a:rPr lang="en-US" sz="2800" b="0" spc="-5" dirty="0" smtClean="0">
                <a:latin typeface="Microsoft JhengHei Light"/>
                <a:cs typeface="Microsoft JhengHei Light"/>
              </a:rPr>
              <a:t>        </a:t>
            </a:r>
            <a:r>
              <a:rPr sz="2800" b="0" spc="-5" dirty="0" smtClean="0">
                <a:latin typeface="Microsoft JhengHei Light"/>
                <a:cs typeface="Microsoft JhengHei Light"/>
              </a:rPr>
              <a:t>「</a:t>
            </a:r>
            <a:r>
              <a:rPr sz="2800" b="1" spc="-5" dirty="0" err="1">
                <a:solidFill>
                  <a:srgbClr val="FF0000"/>
                </a:solidFill>
                <a:latin typeface="Microsoft JhengHei"/>
                <a:cs typeface="Microsoft JhengHei"/>
              </a:rPr>
              <a:t>地點</a:t>
            </a:r>
            <a:r>
              <a:rPr sz="2800" b="0" spc="-5" dirty="0" smtClean="0">
                <a:latin typeface="Microsoft JhengHei Light"/>
                <a:cs typeface="Microsoft JhengHei Light"/>
              </a:rPr>
              <a:t>」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4800" y="4276303"/>
            <a:ext cx="2320290" cy="359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4945">
              <a:lnSpc>
                <a:spcPts val="2840"/>
              </a:lnSpc>
            </a:pPr>
            <a:r>
              <a:rPr sz="2800" b="0" spc="-10" dirty="0" err="1" smtClean="0">
                <a:latin typeface="Microsoft JhengHei Light"/>
                <a:cs typeface="Microsoft JhengHei Light"/>
              </a:rPr>
              <a:t>即可得到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7200" y="5495503"/>
            <a:ext cx="211975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800" spc="-5" dirty="0" smtClean="0">
                <a:latin typeface="Microsoft JhengHei"/>
                <a:cs typeface="Microsoft JhengHei"/>
              </a:rPr>
              <a:t>PM</a:t>
            </a:r>
            <a:r>
              <a:rPr sz="2000" spc="-5" dirty="0" smtClean="0">
                <a:latin typeface="Microsoft JhengHei"/>
                <a:cs typeface="Microsoft JhengHei"/>
              </a:rPr>
              <a:t>2.5</a:t>
            </a:r>
            <a:r>
              <a:rPr lang="zh-TW" altLang="en-US" sz="2800" spc="-5" dirty="0" smtClean="0">
                <a:latin typeface="Microsoft JhengHei"/>
                <a:cs typeface="Microsoft JhengHei"/>
              </a:rPr>
              <a:t> ：</a:t>
            </a:r>
            <a:r>
              <a:rPr lang="en-US" altLang="zh-TW" sz="2800" spc="-5" dirty="0" smtClean="0">
                <a:latin typeface="Microsoft JhengHei"/>
                <a:cs typeface="Microsoft JhengHei"/>
              </a:rPr>
              <a:t>5</a:t>
            </a:r>
            <a:endParaRPr sz="2800" dirty="0">
              <a:latin typeface="Microsoft JhengHei"/>
              <a:cs typeface="Microsoft JhengHei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 l="23571" t="27143" r="22143" b="4286"/>
          <a:stretch>
            <a:fillRect/>
          </a:stretch>
        </p:blipFill>
        <p:spPr bwMode="auto">
          <a:xfrm>
            <a:off x="3048000" y="1905000"/>
            <a:ext cx="5791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bject 8"/>
          <p:cNvSpPr txBox="1"/>
          <p:nvPr/>
        </p:nvSpPr>
        <p:spPr>
          <a:xfrm>
            <a:off x="457200" y="4907830"/>
            <a:ext cx="2320290" cy="359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4945">
              <a:lnSpc>
                <a:spcPts val="2840"/>
              </a:lnSpc>
            </a:pPr>
            <a:r>
              <a:rPr sz="2800" spc="-10" dirty="0" smtClean="0">
                <a:latin typeface="Microsoft JhengHei"/>
                <a:cs typeface="Microsoft JhengHei"/>
              </a:rPr>
              <a:t>PSI</a:t>
            </a:r>
            <a:r>
              <a:rPr sz="2800" spc="-40" dirty="0" smtClean="0">
                <a:latin typeface="Microsoft JhengHei"/>
                <a:cs typeface="Microsoft JhengHei"/>
              </a:rPr>
              <a:t> </a:t>
            </a:r>
            <a:r>
              <a:rPr lang="zh-TW" altLang="en-US" sz="2800" spc="-5" dirty="0" smtClean="0">
                <a:latin typeface="Microsoft JhengHei"/>
                <a:cs typeface="Microsoft JhengHei"/>
              </a:rPr>
              <a:t>：</a:t>
            </a:r>
            <a:r>
              <a:rPr lang="en-US" altLang="zh-TW" sz="2800" spc="-5" dirty="0" smtClean="0">
                <a:latin typeface="Microsoft JhengHei"/>
                <a:cs typeface="Microsoft JhengHei"/>
              </a:rPr>
              <a:t>59</a:t>
            </a:r>
            <a:endParaRPr sz="2800" dirty="0">
              <a:latin typeface="Microsoft JhengHei"/>
              <a:cs typeface="Microsoft JhengHei"/>
            </a:endParaRPr>
          </a:p>
        </p:txBody>
      </p:sp>
      <p:cxnSp>
        <p:nvCxnSpPr>
          <p:cNvPr id="11" name="直線單箭頭接點 10"/>
          <p:cNvCxnSpPr/>
          <p:nvPr/>
        </p:nvCxnSpPr>
        <p:spPr>
          <a:xfrm flipV="1">
            <a:off x="2667000" y="2209800"/>
            <a:ext cx="3581400" cy="76200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152400" y="1600200"/>
            <a:ext cx="3124200" cy="1141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b="1" u="sng" dirty="0" smtClean="0">
                <a:hlinkClick r:id="rId3"/>
              </a:rPr>
              <a:t>行政院環保署</a:t>
            </a:r>
            <a:endParaRPr lang="en-US" altLang="zh-TW" sz="2400" b="1" u="sng" dirty="0" smtClean="0">
              <a:hlinkClick r:id="rId3"/>
            </a:endParaRPr>
          </a:p>
          <a:p>
            <a:pPr>
              <a:lnSpc>
                <a:spcPct val="150000"/>
              </a:lnSpc>
            </a:pPr>
            <a:r>
              <a:rPr lang="zh-TW" altLang="en-US" sz="2400" b="1" u="sng" dirty="0" smtClean="0">
                <a:hlinkClick r:id="rId3"/>
              </a:rPr>
              <a:t>－－空氣品質監測網</a:t>
            </a:r>
            <a:endParaRPr lang="zh-TW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6019800" y="1981200"/>
            <a:ext cx="2438400" cy="53340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object 5"/>
          <p:cNvSpPr txBox="1">
            <a:spLocks/>
          </p:cNvSpPr>
          <p:nvPr/>
        </p:nvSpPr>
        <p:spPr>
          <a:xfrm>
            <a:off x="914400" y="152400"/>
            <a:ext cx="6858000" cy="1028487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331470" lvl="0">
              <a:tabLst>
                <a:tab pos="3684270" algn="l"/>
              </a:tabLst>
              <a:defRPr/>
            </a:pPr>
            <a:r>
              <a:rPr lang="zh-TW" altLang="en-US" sz="4800" kern="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環保署空氣品質監測網</a:t>
            </a:r>
            <a:endParaRPr lang="zh-TW" altLang="en-US" sz="4800" kern="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/>
          <p:nvPr/>
        </p:nvSpPr>
        <p:spPr>
          <a:xfrm>
            <a:off x="381000" y="1752600"/>
            <a:ext cx="1313180" cy="4876800"/>
          </a:xfrm>
          <a:prstGeom prst="rect">
            <a:avLst/>
          </a:prstGeom>
        </p:spPr>
        <p:txBody>
          <a:bodyPr vert="eaVert" wrap="square" lIns="0" tIns="107315" rIns="0" bIns="0" rtlCol="0">
            <a:spAutoFit/>
          </a:bodyPr>
          <a:lstStyle/>
          <a:p>
            <a:pPr marL="173990">
              <a:lnSpc>
                <a:spcPct val="100000"/>
              </a:lnSpc>
              <a:spcBef>
                <a:spcPts val="845"/>
              </a:spcBef>
            </a:pPr>
            <a:r>
              <a:rPr lang="zh-TW" altLang="en-US" sz="2400" dirty="0" smtClean="0">
                <a:latin typeface="Microsoft JhengHei"/>
                <a:ea typeface="中國龍粗圓體" pitchFamily="49" charset="-120"/>
                <a:cs typeface="Microsoft JhengHei"/>
              </a:rPr>
              <a:t>數據</a:t>
            </a:r>
            <a:r>
              <a:rPr lang="zh-TW" altLang="en-US" sz="2400" dirty="0">
                <a:latin typeface="Microsoft JhengHei"/>
                <a:ea typeface="中國龍粗圓體" pitchFamily="49" charset="-120"/>
                <a:cs typeface="Microsoft JhengHei"/>
              </a:rPr>
              <a:t>，進行旗幟顏色之</a:t>
            </a:r>
            <a:r>
              <a:rPr lang="zh-TW" altLang="en-US" sz="2400" dirty="0" smtClean="0">
                <a:latin typeface="Microsoft JhengHei"/>
                <a:ea typeface="中國龍粗圓體" pitchFamily="49" charset="-120"/>
                <a:cs typeface="Microsoft JhengHei"/>
              </a:rPr>
              <a:t>判斷</a:t>
            </a:r>
            <a:endParaRPr lang="en-US" altLang="zh-TW" sz="2400" dirty="0" smtClean="0">
              <a:latin typeface="Microsoft JhengHei"/>
              <a:ea typeface="中國龍粗圓體" pitchFamily="49" charset="-120"/>
              <a:cs typeface="Microsoft JhengHei"/>
            </a:endParaRPr>
          </a:p>
          <a:p>
            <a:pPr marL="173990">
              <a:spcBef>
                <a:spcPts val="845"/>
              </a:spcBef>
            </a:pPr>
            <a:r>
              <a:rPr lang="zh-TW" altLang="en-US" sz="2400" dirty="0" smtClean="0">
                <a:latin typeface="Microsoft JhengHei"/>
                <a:ea typeface="中國龍粗圓體" pitchFamily="49" charset="-120"/>
                <a:cs typeface="Microsoft JhengHei"/>
              </a:rPr>
              <a:t>與</a:t>
            </a:r>
            <a:r>
              <a:rPr lang="zh-TW" altLang="en-US" sz="2400" dirty="0" smtClean="0">
                <a:solidFill>
                  <a:srgbClr val="FF0000"/>
                </a:solidFill>
                <a:latin typeface="Microsoft JhengHei"/>
                <a:ea typeface="中國龍粗圓體" pitchFamily="49" charset="-120"/>
                <a:cs typeface="Microsoft JhengHei"/>
              </a:rPr>
              <a:t>即時細懸浮微粒指標</a:t>
            </a:r>
            <a:r>
              <a:rPr lang="en-US" altLang="zh-TW" sz="2400" dirty="0" smtClean="0">
                <a:solidFill>
                  <a:srgbClr val="FF0000"/>
                </a:solidFill>
                <a:latin typeface="Microsoft JhengHei"/>
                <a:ea typeface="中國龍粗圓體" pitchFamily="49" charset="-120"/>
                <a:cs typeface="Microsoft JhengHei"/>
              </a:rPr>
              <a:t>(PM2.5)</a:t>
            </a:r>
          </a:p>
          <a:p>
            <a:pPr marL="173990">
              <a:spcBef>
                <a:spcPts val="845"/>
              </a:spcBef>
            </a:pPr>
            <a:r>
              <a:rPr lang="zh-TW" altLang="en-US" sz="2400" dirty="0" smtClean="0">
                <a:latin typeface="Microsoft JhengHei"/>
                <a:ea typeface="中國龍粗圓體" pitchFamily="49" charset="-120"/>
                <a:cs typeface="Microsoft JhengHei"/>
              </a:rPr>
              <a:t>將</a:t>
            </a:r>
            <a:r>
              <a:rPr lang="zh-TW" altLang="en-US" sz="2400" dirty="0" smtClean="0">
                <a:solidFill>
                  <a:srgbClr val="FF0000"/>
                </a:solidFill>
                <a:latin typeface="Microsoft JhengHei"/>
                <a:ea typeface="中國龍粗圓體" pitchFamily="49" charset="-120"/>
                <a:cs typeface="Microsoft JhengHei"/>
              </a:rPr>
              <a:t>即時空氣污染指標</a:t>
            </a:r>
            <a:r>
              <a:rPr lang="en-US" altLang="zh-TW" sz="2400" dirty="0" smtClean="0">
                <a:solidFill>
                  <a:srgbClr val="FF0000"/>
                </a:solidFill>
                <a:latin typeface="Microsoft JhengHei"/>
                <a:ea typeface="中國龍粗圓體" pitchFamily="49" charset="-120"/>
                <a:cs typeface="Microsoft JhengHei"/>
              </a:rPr>
              <a:t>(PSI)</a:t>
            </a:r>
            <a:endParaRPr sz="2400" dirty="0">
              <a:latin typeface="Microsoft JhengHei"/>
              <a:ea typeface="中國龍粗圓體" pitchFamily="49" charset="-120"/>
              <a:cs typeface="Microsoft JhengHei"/>
            </a:endParaRPr>
          </a:p>
        </p:txBody>
      </p:sp>
      <p:grpSp>
        <p:nvGrpSpPr>
          <p:cNvPr id="71" name="群組 70"/>
          <p:cNvGrpSpPr/>
          <p:nvPr/>
        </p:nvGrpSpPr>
        <p:grpSpPr>
          <a:xfrm>
            <a:off x="1905000" y="1905000"/>
            <a:ext cx="7023353" cy="4724399"/>
            <a:chOff x="1670050" y="2375154"/>
            <a:chExt cx="7023353" cy="4419599"/>
          </a:xfrm>
        </p:grpSpPr>
        <p:sp>
          <p:nvSpPr>
            <p:cNvPr id="42" name="object 42"/>
            <p:cNvSpPr/>
            <p:nvPr/>
          </p:nvSpPr>
          <p:spPr>
            <a:xfrm>
              <a:off x="1746250" y="2375154"/>
              <a:ext cx="6946900" cy="45719"/>
            </a:xfrm>
            <a:custGeom>
              <a:avLst/>
              <a:gdLst/>
              <a:ahLst/>
              <a:cxnLst/>
              <a:rect l="l" t="t" r="r" b="b"/>
              <a:pathLst>
                <a:path w="8242300">
                  <a:moveTo>
                    <a:pt x="0" y="0"/>
                  </a:moveTo>
                  <a:lnTo>
                    <a:pt x="8242300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70" name="群組 69"/>
            <p:cNvGrpSpPr/>
            <p:nvPr/>
          </p:nvGrpSpPr>
          <p:grpSpPr>
            <a:xfrm>
              <a:off x="1670050" y="2375154"/>
              <a:ext cx="7023353" cy="4419599"/>
              <a:chOff x="1670050" y="2375154"/>
              <a:chExt cx="7023353" cy="4419599"/>
            </a:xfrm>
          </p:grpSpPr>
          <p:sp>
            <p:nvSpPr>
              <p:cNvPr id="38" name="object 38"/>
              <p:cNvSpPr/>
              <p:nvPr/>
            </p:nvSpPr>
            <p:spPr>
              <a:xfrm flipV="1">
                <a:off x="1670050" y="5301234"/>
                <a:ext cx="7023100" cy="45719"/>
              </a:xfrm>
              <a:custGeom>
                <a:avLst/>
                <a:gdLst/>
                <a:ahLst/>
                <a:cxnLst/>
                <a:rect l="l" t="t" r="r" b="b"/>
                <a:pathLst>
                  <a:path w="8242300">
                    <a:moveTo>
                      <a:pt x="0" y="0"/>
                    </a:moveTo>
                    <a:lnTo>
                      <a:pt x="8242300" y="0"/>
                    </a:lnTo>
                  </a:path>
                </a:pathLst>
              </a:custGeom>
              <a:ln w="1270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9" name="object 39"/>
              <p:cNvSpPr/>
              <p:nvPr/>
            </p:nvSpPr>
            <p:spPr>
              <a:xfrm flipV="1">
                <a:off x="1746250" y="6007062"/>
                <a:ext cx="6946900" cy="68618"/>
              </a:xfrm>
              <a:custGeom>
                <a:avLst/>
                <a:gdLst/>
                <a:ahLst/>
                <a:cxnLst/>
                <a:rect l="l" t="t" r="r" b="b"/>
                <a:pathLst>
                  <a:path w="8242300">
                    <a:moveTo>
                      <a:pt x="0" y="0"/>
                    </a:moveTo>
                    <a:lnTo>
                      <a:pt x="8242300" y="0"/>
                    </a:lnTo>
                  </a:path>
                </a:pathLst>
              </a:custGeom>
              <a:ln w="1270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3" name="object 43"/>
              <p:cNvSpPr/>
              <p:nvPr/>
            </p:nvSpPr>
            <p:spPr>
              <a:xfrm flipV="1">
                <a:off x="1746250" y="6730656"/>
                <a:ext cx="6946900" cy="64097"/>
              </a:xfrm>
              <a:custGeom>
                <a:avLst/>
                <a:gdLst/>
                <a:ahLst/>
                <a:cxnLst/>
                <a:rect l="l" t="t" r="r" b="b"/>
                <a:pathLst>
                  <a:path w="8242300">
                    <a:moveTo>
                      <a:pt x="0" y="0"/>
                    </a:moveTo>
                    <a:lnTo>
                      <a:pt x="8242300" y="0"/>
                    </a:lnTo>
                  </a:path>
                </a:pathLst>
              </a:custGeom>
              <a:ln w="1270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grpSp>
            <p:nvGrpSpPr>
              <p:cNvPr id="63" name="群組 62"/>
              <p:cNvGrpSpPr/>
              <p:nvPr/>
            </p:nvGrpSpPr>
            <p:grpSpPr>
              <a:xfrm>
                <a:off x="1727200" y="2375154"/>
                <a:ext cx="6966203" cy="4386326"/>
                <a:chOff x="1720850" y="2351277"/>
                <a:chExt cx="6966203" cy="4386326"/>
              </a:xfrm>
            </p:grpSpPr>
            <p:sp>
              <p:nvSpPr>
                <p:cNvPr id="17" name="object 17"/>
                <p:cNvSpPr/>
                <p:nvPr/>
              </p:nvSpPr>
              <p:spPr>
                <a:xfrm>
                  <a:off x="1739900" y="2351277"/>
                  <a:ext cx="6946900" cy="6089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29600" h="608964">
                      <a:moveTo>
                        <a:pt x="0" y="608596"/>
                      </a:moveTo>
                      <a:lnTo>
                        <a:pt x="8229600" y="608596"/>
                      </a:lnTo>
                      <a:lnTo>
                        <a:pt x="8229600" y="0"/>
                      </a:lnTo>
                      <a:lnTo>
                        <a:pt x="0" y="0"/>
                      </a:lnTo>
                      <a:lnTo>
                        <a:pt x="0" y="608596"/>
                      </a:lnTo>
                      <a:close/>
                    </a:path>
                  </a:pathLst>
                </a:custGeom>
                <a:solidFill>
                  <a:srgbClr val="4F81BC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24" name="object 24"/>
                <p:cNvSpPr/>
                <p:nvPr/>
              </p:nvSpPr>
              <p:spPr>
                <a:xfrm>
                  <a:off x="1763648" y="5301208"/>
                  <a:ext cx="1731010" cy="7061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1010" h="706120">
                      <a:moveTo>
                        <a:pt x="0" y="705853"/>
                      </a:moveTo>
                      <a:lnTo>
                        <a:pt x="1730755" y="705853"/>
                      </a:lnTo>
                      <a:lnTo>
                        <a:pt x="1730755" y="0"/>
                      </a:lnTo>
                      <a:lnTo>
                        <a:pt x="0" y="0"/>
                      </a:lnTo>
                      <a:lnTo>
                        <a:pt x="0" y="705853"/>
                      </a:lnTo>
                      <a:close/>
                    </a:path>
                  </a:pathLst>
                </a:custGeom>
                <a:solidFill>
                  <a:srgbClr val="E9ECF4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25" name="object 25"/>
                <p:cNvSpPr/>
                <p:nvPr/>
              </p:nvSpPr>
              <p:spPr>
                <a:xfrm>
                  <a:off x="3494404" y="5301208"/>
                  <a:ext cx="1731010" cy="7061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1010" h="706120">
                      <a:moveTo>
                        <a:pt x="0" y="705853"/>
                      </a:moveTo>
                      <a:lnTo>
                        <a:pt x="1730755" y="705853"/>
                      </a:lnTo>
                      <a:lnTo>
                        <a:pt x="1730755" y="0"/>
                      </a:lnTo>
                      <a:lnTo>
                        <a:pt x="0" y="0"/>
                      </a:lnTo>
                      <a:lnTo>
                        <a:pt x="0" y="705853"/>
                      </a:lnTo>
                      <a:close/>
                    </a:path>
                  </a:pathLst>
                </a:custGeom>
                <a:solidFill>
                  <a:srgbClr val="E9ECF4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26" name="object 26"/>
                <p:cNvSpPr/>
                <p:nvPr/>
              </p:nvSpPr>
              <p:spPr>
                <a:xfrm>
                  <a:off x="5225288" y="5301208"/>
                  <a:ext cx="1731010" cy="7061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1009" h="706120">
                      <a:moveTo>
                        <a:pt x="0" y="705853"/>
                      </a:moveTo>
                      <a:lnTo>
                        <a:pt x="1730756" y="705853"/>
                      </a:lnTo>
                      <a:lnTo>
                        <a:pt x="1730756" y="0"/>
                      </a:lnTo>
                      <a:lnTo>
                        <a:pt x="0" y="0"/>
                      </a:lnTo>
                      <a:lnTo>
                        <a:pt x="0" y="705853"/>
                      </a:lnTo>
                      <a:close/>
                    </a:path>
                  </a:pathLst>
                </a:custGeom>
                <a:solidFill>
                  <a:srgbClr val="E9ECF4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27" name="object 27"/>
                <p:cNvSpPr/>
                <p:nvPr/>
              </p:nvSpPr>
              <p:spPr>
                <a:xfrm>
                  <a:off x="6956043" y="5301208"/>
                  <a:ext cx="1731010" cy="7061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1009" h="706120">
                      <a:moveTo>
                        <a:pt x="0" y="705853"/>
                      </a:moveTo>
                      <a:lnTo>
                        <a:pt x="1730755" y="705853"/>
                      </a:lnTo>
                      <a:lnTo>
                        <a:pt x="1730755" y="0"/>
                      </a:lnTo>
                      <a:lnTo>
                        <a:pt x="0" y="0"/>
                      </a:lnTo>
                      <a:lnTo>
                        <a:pt x="0" y="705853"/>
                      </a:lnTo>
                      <a:close/>
                    </a:path>
                  </a:pathLst>
                </a:custGeom>
                <a:solidFill>
                  <a:srgbClr val="E9ECF4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29" name="object 29"/>
                <p:cNvSpPr/>
                <p:nvPr/>
              </p:nvSpPr>
              <p:spPr>
                <a:xfrm>
                  <a:off x="1763648" y="6007062"/>
                  <a:ext cx="1731010" cy="723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1010" h="723900">
                      <a:moveTo>
                        <a:pt x="0" y="723595"/>
                      </a:moveTo>
                      <a:lnTo>
                        <a:pt x="1730755" y="723595"/>
                      </a:lnTo>
                      <a:lnTo>
                        <a:pt x="1730755" y="0"/>
                      </a:lnTo>
                      <a:lnTo>
                        <a:pt x="0" y="0"/>
                      </a:lnTo>
                      <a:lnTo>
                        <a:pt x="0" y="723595"/>
                      </a:lnTo>
                      <a:close/>
                    </a:path>
                  </a:pathLst>
                </a:custGeom>
                <a:solidFill>
                  <a:srgbClr val="D0D7E8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0" name="object 30"/>
                <p:cNvSpPr/>
                <p:nvPr/>
              </p:nvSpPr>
              <p:spPr>
                <a:xfrm>
                  <a:off x="3494404" y="6007062"/>
                  <a:ext cx="1731010" cy="723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1010" h="723900">
                      <a:moveTo>
                        <a:pt x="0" y="723595"/>
                      </a:moveTo>
                      <a:lnTo>
                        <a:pt x="1730755" y="723595"/>
                      </a:lnTo>
                      <a:lnTo>
                        <a:pt x="1730755" y="0"/>
                      </a:lnTo>
                      <a:lnTo>
                        <a:pt x="0" y="0"/>
                      </a:lnTo>
                      <a:lnTo>
                        <a:pt x="0" y="723595"/>
                      </a:lnTo>
                      <a:close/>
                    </a:path>
                  </a:pathLst>
                </a:custGeom>
                <a:solidFill>
                  <a:srgbClr val="D0D7E8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1" name="object 31"/>
                <p:cNvSpPr/>
                <p:nvPr/>
              </p:nvSpPr>
              <p:spPr>
                <a:xfrm>
                  <a:off x="5225288" y="6007062"/>
                  <a:ext cx="1731010" cy="723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1009" h="723900">
                      <a:moveTo>
                        <a:pt x="0" y="723595"/>
                      </a:moveTo>
                      <a:lnTo>
                        <a:pt x="1730756" y="723595"/>
                      </a:lnTo>
                      <a:lnTo>
                        <a:pt x="1730756" y="0"/>
                      </a:lnTo>
                      <a:lnTo>
                        <a:pt x="0" y="0"/>
                      </a:lnTo>
                      <a:lnTo>
                        <a:pt x="0" y="723595"/>
                      </a:lnTo>
                      <a:close/>
                    </a:path>
                  </a:pathLst>
                </a:custGeom>
                <a:solidFill>
                  <a:srgbClr val="D0D7E8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2" name="object 32"/>
                <p:cNvSpPr/>
                <p:nvPr/>
              </p:nvSpPr>
              <p:spPr>
                <a:xfrm>
                  <a:off x="6956043" y="6007062"/>
                  <a:ext cx="1731010" cy="723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1009" h="723900">
                      <a:moveTo>
                        <a:pt x="0" y="723595"/>
                      </a:moveTo>
                      <a:lnTo>
                        <a:pt x="1730755" y="723595"/>
                      </a:lnTo>
                      <a:lnTo>
                        <a:pt x="1730755" y="0"/>
                      </a:lnTo>
                      <a:lnTo>
                        <a:pt x="0" y="0"/>
                      </a:lnTo>
                      <a:lnTo>
                        <a:pt x="0" y="723595"/>
                      </a:lnTo>
                      <a:close/>
                    </a:path>
                  </a:pathLst>
                </a:custGeom>
                <a:solidFill>
                  <a:srgbClr val="D0D7E8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3" name="object 33"/>
                <p:cNvSpPr/>
                <p:nvPr/>
              </p:nvSpPr>
              <p:spPr>
                <a:xfrm>
                  <a:off x="3035300" y="3010407"/>
                  <a:ext cx="0" cy="37268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h="3726815">
                      <a:moveTo>
                        <a:pt x="0" y="0"/>
                      </a:moveTo>
                      <a:lnTo>
                        <a:pt x="0" y="3726599"/>
                      </a:lnTo>
                    </a:path>
                  </a:pathLst>
                </a:custGeom>
                <a:ln w="12700">
                  <a:solidFill>
                    <a:srgbClr val="FFFFFF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4" name="object 34"/>
                <p:cNvSpPr/>
                <p:nvPr/>
              </p:nvSpPr>
              <p:spPr>
                <a:xfrm>
                  <a:off x="4559300" y="3010407"/>
                  <a:ext cx="0" cy="37268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h="3726815">
                      <a:moveTo>
                        <a:pt x="0" y="0"/>
                      </a:moveTo>
                      <a:lnTo>
                        <a:pt x="0" y="3726599"/>
                      </a:lnTo>
                    </a:path>
                  </a:pathLst>
                </a:custGeom>
                <a:ln w="12700">
                  <a:solidFill>
                    <a:srgbClr val="FFFFFF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5" name="object 35"/>
                <p:cNvSpPr/>
                <p:nvPr/>
              </p:nvSpPr>
              <p:spPr>
                <a:xfrm>
                  <a:off x="6007100" y="3010407"/>
                  <a:ext cx="0" cy="37268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h="3726815">
                      <a:moveTo>
                        <a:pt x="0" y="0"/>
                      </a:moveTo>
                      <a:lnTo>
                        <a:pt x="0" y="3726599"/>
                      </a:lnTo>
                    </a:path>
                  </a:pathLst>
                </a:custGeom>
                <a:ln w="12700">
                  <a:solidFill>
                    <a:srgbClr val="FFFFFF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6" name="object 36"/>
                <p:cNvSpPr/>
                <p:nvPr/>
              </p:nvSpPr>
              <p:spPr>
                <a:xfrm>
                  <a:off x="7378700" y="3010407"/>
                  <a:ext cx="0" cy="37268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h="3726815">
                      <a:moveTo>
                        <a:pt x="0" y="0"/>
                      </a:moveTo>
                      <a:lnTo>
                        <a:pt x="0" y="3726599"/>
                      </a:lnTo>
                    </a:path>
                  </a:pathLst>
                </a:custGeom>
                <a:ln w="12700">
                  <a:solidFill>
                    <a:srgbClr val="FFFFFF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7" name="object 37"/>
                <p:cNvSpPr/>
                <p:nvPr/>
              </p:nvSpPr>
              <p:spPr>
                <a:xfrm flipV="1">
                  <a:off x="1720850" y="2921548"/>
                  <a:ext cx="6953250" cy="505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42300">
                      <a:moveTo>
                        <a:pt x="0" y="0"/>
                      </a:moveTo>
                      <a:lnTo>
                        <a:pt x="8242300" y="0"/>
                      </a:lnTo>
                    </a:path>
                  </a:pathLst>
                </a:custGeom>
                <a:ln w="38100">
                  <a:solidFill>
                    <a:srgbClr val="FFFFFF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40" name="object 40"/>
                <p:cNvSpPr/>
                <p:nvPr/>
              </p:nvSpPr>
              <p:spPr>
                <a:xfrm>
                  <a:off x="1739900" y="2414523"/>
                  <a:ext cx="0" cy="4323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h="4323080">
                      <a:moveTo>
                        <a:pt x="0" y="0"/>
                      </a:moveTo>
                      <a:lnTo>
                        <a:pt x="0" y="4322483"/>
                      </a:lnTo>
                    </a:path>
                  </a:pathLst>
                </a:custGeom>
                <a:ln w="12700">
                  <a:solidFill>
                    <a:srgbClr val="FFFFFF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41" name="object 41"/>
                <p:cNvSpPr/>
                <p:nvPr/>
              </p:nvSpPr>
              <p:spPr>
                <a:xfrm>
                  <a:off x="8686800" y="2414523"/>
                  <a:ext cx="0" cy="4323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h="4323080">
                      <a:moveTo>
                        <a:pt x="0" y="0"/>
                      </a:moveTo>
                      <a:lnTo>
                        <a:pt x="0" y="4322483"/>
                      </a:lnTo>
                    </a:path>
                  </a:pathLst>
                </a:custGeom>
                <a:ln w="12700">
                  <a:solidFill>
                    <a:srgbClr val="FFFFFF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44" name="object 44"/>
                <p:cNvSpPr txBox="1"/>
                <p:nvPr/>
              </p:nvSpPr>
              <p:spPr>
                <a:xfrm>
                  <a:off x="2682240" y="2501265"/>
                  <a:ext cx="5001260" cy="430887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</a:pPr>
                  <a:r>
                    <a:rPr sz="2800" b="1" spc="-5" dirty="0" err="1" smtClean="0">
                      <a:solidFill>
                        <a:srgbClr val="FFFFFF"/>
                      </a:solidFill>
                      <a:latin typeface="Microsoft JhengHei"/>
                      <a:cs typeface="Microsoft JhengHei"/>
                    </a:rPr>
                    <a:t>旗幟顏色與空氣品質指標對照表</a:t>
                  </a:r>
                  <a:endParaRPr sz="2800" dirty="0">
                    <a:latin typeface="Microsoft JhengHei Light"/>
                    <a:cs typeface="Microsoft JhengHei Light"/>
                  </a:endParaRPr>
                </a:p>
              </p:txBody>
            </p:sp>
            <p:sp>
              <p:nvSpPr>
                <p:cNvPr id="45" name="object 45"/>
                <p:cNvSpPr txBox="1"/>
                <p:nvPr/>
              </p:nvSpPr>
              <p:spPr>
                <a:xfrm>
                  <a:off x="1939798" y="5374843"/>
                  <a:ext cx="990600" cy="559435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 marR="5080" indent="25400">
                    <a:lnSpc>
                      <a:spcPct val="100000"/>
                    </a:lnSpc>
                  </a:pPr>
                  <a:r>
                    <a:rPr sz="1800" b="1" dirty="0">
                      <a:latin typeface="Microsoft JhengHei"/>
                      <a:cs typeface="Microsoft JhengHei"/>
                    </a:rPr>
                    <a:t>空氣污染  指標</a:t>
                  </a:r>
                  <a:r>
                    <a:rPr sz="1800" b="1" spc="-5" dirty="0">
                      <a:latin typeface="Microsoft JhengHei"/>
                      <a:cs typeface="Microsoft JhengHei"/>
                    </a:rPr>
                    <a:t>(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P</a:t>
                  </a:r>
                  <a:r>
                    <a:rPr sz="1800" b="1" spc="-5" dirty="0">
                      <a:latin typeface="Microsoft JhengHei"/>
                      <a:cs typeface="Microsoft JhengHei"/>
                    </a:rPr>
                    <a:t>SI)</a:t>
                  </a:r>
                  <a:endParaRPr sz="1800" dirty="0">
                    <a:latin typeface="Microsoft JhengHei"/>
                    <a:cs typeface="Microsoft JhengHei"/>
                  </a:endParaRPr>
                </a:p>
              </p:txBody>
            </p:sp>
            <p:sp>
              <p:nvSpPr>
                <p:cNvPr id="46" name="object 46"/>
                <p:cNvSpPr txBox="1"/>
                <p:nvPr/>
              </p:nvSpPr>
              <p:spPr>
                <a:xfrm>
                  <a:off x="3312160" y="5500725"/>
                  <a:ext cx="754380" cy="285115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</a:pPr>
                  <a:r>
                    <a:rPr sz="1800" b="1" spc="-5" dirty="0">
                      <a:latin typeface="Microsoft JhengHei"/>
                      <a:cs typeface="Microsoft JhengHei"/>
                    </a:rPr>
                    <a:t>50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以下</a:t>
                  </a:r>
                  <a:endParaRPr sz="1800">
                    <a:latin typeface="Microsoft JhengHei"/>
                    <a:cs typeface="Microsoft JhengHei"/>
                  </a:endParaRPr>
                </a:p>
              </p:txBody>
            </p:sp>
            <p:sp>
              <p:nvSpPr>
                <p:cNvPr id="47" name="object 47"/>
                <p:cNvSpPr txBox="1"/>
                <p:nvPr/>
              </p:nvSpPr>
              <p:spPr>
                <a:xfrm>
                  <a:off x="4826635" y="5500725"/>
                  <a:ext cx="875665" cy="285115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</a:pPr>
                  <a:r>
                    <a:rPr sz="1800" b="1" dirty="0">
                      <a:latin typeface="Microsoft JhengHei"/>
                      <a:cs typeface="Microsoft JhengHei"/>
                    </a:rPr>
                    <a:t>5</a:t>
                  </a:r>
                  <a:r>
                    <a:rPr sz="1800" b="1" spc="-10" dirty="0">
                      <a:latin typeface="Microsoft JhengHei"/>
                      <a:cs typeface="Microsoft JhengHei"/>
                    </a:rPr>
                    <a:t>1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~</a:t>
                  </a:r>
                  <a:r>
                    <a:rPr sz="1800" b="1" spc="-10" dirty="0">
                      <a:latin typeface="Microsoft JhengHei"/>
                      <a:cs typeface="Microsoft JhengHei"/>
                    </a:rPr>
                    <a:t>1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00</a:t>
                  </a:r>
                  <a:endParaRPr sz="1800">
                    <a:latin typeface="Microsoft JhengHei"/>
                    <a:cs typeface="Microsoft JhengHei"/>
                  </a:endParaRPr>
                </a:p>
              </p:txBody>
            </p:sp>
            <p:sp>
              <p:nvSpPr>
                <p:cNvPr id="48" name="object 48"/>
                <p:cNvSpPr txBox="1"/>
                <p:nvPr/>
              </p:nvSpPr>
              <p:spPr>
                <a:xfrm>
                  <a:off x="6139181" y="5500725"/>
                  <a:ext cx="1010919" cy="285115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</a:pPr>
                  <a:r>
                    <a:rPr sz="1800" b="1" dirty="0">
                      <a:latin typeface="Microsoft JhengHei"/>
                      <a:cs typeface="Microsoft JhengHei"/>
                    </a:rPr>
                    <a:t>1</a:t>
                  </a:r>
                  <a:r>
                    <a:rPr sz="1800" b="1" spc="-10" dirty="0">
                      <a:latin typeface="Microsoft JhengHei"/>
                      <a:cs typeface="Microsoft JhengHei"/>
                    </a:rPr>
                    <a:t>0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1</a:t>
                  </a:r>
                  <a:r>
                    <a:rPr sz="1800" b="1" spc="-10" dirty="0">
                      <a:latin typeface="Microsoft JhengHei"/>
                      <a:cs typeface="Microsoft JhengHei"/>
                    </a:rPr>
                    <a:t>~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1</a:t>
                  </a:r>
                  <a:r>
                    <a:rPr sz="1800" b="1" spc="-10" dirty="0">
                      <a:latin typeface="Microsoft JhengHei"/>
                      <a:cs typeface="Microsoft JhengHei"/>
                    </a:rPr>
                    <a:t>9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9</a:t>
                  </a:r>
                  <a:endParaRPr sz="1800" dirty="0">
                    <a:latin typeface="Microsoft JhengHei"/>
                    <a:cs typeface="Microsoft JhengHei"/>
                  </a:endParaRPr>
                </a:p>
              </p:txBody>
            </p:sp>
            <p:sp>
              <p:nvSpPr>
                <p:cNvPr id="49" name="object 49"/>
                <p:cNvSpPr txBox="1"/>
                <p:nvPr/>
              </p:nvSpPr>
              <p:spPr>
                <a:xfrm>
                  <a:off x="7555865" y="5500725"/>
                  <a:ext cx="889635" cy="285115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</a:pPr>
                  <a:r>
                    <a:rPr sz="1800" b="1" spc="-5" dirty="0">
                      <a:latin typeface="Microsoft JhengHei"/>
                      <a:cs typeface="Microsoft JhengHei"/>
                    </a:rPr>
                    <a:t>200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以上</a:t>
                  </a:r>
                  <a:endParaRPr sz="1800" dirty="0">
                    <a:latin typeface="Microsoft JhengHei"/>
                    <a:cs typeface="Microsoft JhengHei"/>
                  </a:endParaRPr>
                </a:p>
              </p:txBody>
            </p:sp>
            <p:sp>
              <p:nvSpPr>
                <p:cNvPr id="50" name="object 50"/>
                <p:cNvSpPr txBox="1"/>
                <p:nvPr/>
              </p:nvSpPr>
              <p:spPr>
                <a:xfrm>
                  <a:off x="1913890" y="6089599"/>
                  <a:ext cx="1045210" cy="560070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64135">
                    <a:lnSpc>
                      <a:spcPct val="100000"/>
                    </a:lnSpc>
                  </a:pPr>
                  <a:r>
                    <a:rPr sz="1800" b="1" dirty="0">
                      <a:latin typeface="Microsoft JhengHei"/>
                      <a:cs typeface="Microsoft JhengHei"/>
                    </a:rPr>
                    <a:t>細懸浮微</a:t>
                  </a:r>
                  <a:endParaRPr sz="1800" dirty="0">
                    <a:latin typeface="Microsoft JhengHei"/>
                    <a:cs typeface="Microsoft JhengHei"/>
                  </a:endParaRPr>
                </a:p>
                <a:p>
                  <a:pPr marL="12700">
                    <a:lnSpc>
                      <a:spcPct val="100000"/>
                    </a:lnSpc>
                  </a:pPr>
                  <a:r>
                    <a:rPr sz="1800" b="1" spc="-5" dirty="0">
                      <a:latin typeface="Microsoft JhengHei"/>
                      <a:cs typeface="Microsoft JhengHei"/>
                    </a:rPr>
                    <a:t>粒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(P</a:t>
                  </a:r>
                  <a:r>
                    <a:rPr sz="1800" b="1" spc="-5" dirty="0">
                      <a:latin typeface="Microsoft JhengHei"/>
                      <a:cs typeface="Microsoft JhengHei"/>
                    </a:rPr>
                    <a:t>M</a:t>
                  </a:r>
                  <a:r>
                    <a:rPr sz="1400" b="1" dirty="0">
                      <a:latin typeface="Microsoft JhengHei"/>
                      <a:cs typeface="Microsoft JhengHei"/>
                    </a:rPr>
                    <a:t>2.5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)</a:t>
                  </a:r>
                  <a:endParaRPr sz="1800" dirty="0">
                    <a:latin typeface="Microsoft JhengHei"/>
                    <a:cs typeface="Microsoft JhengHei"/>
                  </a:endParaRPr>
                </a:p>
              </p:txBody>
            </p:sp>
            <p:sp>
              <p:nvSpPr>
                <p:cNvPr id="51" name="object 51"/>
                <p:cNvSpPr txBox="1"/>
                <p:nvPr/>
              </p:nvSpPr>
              <p:spPr>
                <a:xfrm>
                  <a:off x="3266439" y="6215786"/>
                  <a:ext cx="847090" cy="285115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</a:pPr>
                  <a:r>
                    <a:rPr sz="1800" b="1" spc="-5" dirty="0">
                      <a:latin typeface="Microsoft JhengHei"/>
                      <a:cs typeface="Microsoft JhengHei"/>
                    </a:rPr>
                    <a:t>3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級以下</a:t>
                  </a:r>
                  <a:endParaRPr sz="1800">
                    <a:latin typeface="Microsoft JhengHei"/>
                    <a:cs typeface="Microsoft JhengHei"/>
                  </a:endParaRPr>
                </a:p>
              </p:txBody>
            </p:sp>
            <p:sp>
              <p:nvSpPr>
                <p:cNvPr id="52" name="object 52"/>
                <p:cNvSpPr txBox="1"/>
                <p:nvPr/>
              </p:nvSpPr>
              <p:spPr>
                <a:xfrm>
                  <a:off x="4951602" y="6215786"/>
                  <a:ext cx="624840" cy="285115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</a:pPr>
                  <a:r>
                    <a:rPr sz="1800" b="1" spc="-5" dirty="0">
                      <a:latin typeface="Microsoft JhengHei"/>
                      <a:cs typeface="Microsoft JhengHei"/>
                    </a:rPr>
                    <a:t>4-6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級</a:t>
                  </a:r>
                  <a:endParaRPr sz="1800" dirty="0">
                    <a:latin typeface="Microsoft JhengHei"/>
                    <a:cs typeface="Microsoft JhengHei"/>
                  </a:endParaRPr>
                </a:p>
              </p:txBody>
            </p:sp>
            <p:sp>
              <p:nvSpPr>
                <p:cNvPr id="53" name="object 53"/>
                <p:cNvSpPr txBox="1"/>
                <p:nvPr/>
              </p:nvSpPr>
              <p:spPr>
                <a:xfrm>
                  <a:off x="6332730" y="6215786"/>
                  <a:ext cx="624840" cy="285115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</a:pPr>
                  <a:r>
                    <a:rPr sz="1800" b="1" spc="-5" dirty="0">
                      <a:latin typeface="Microsoft JhengHei"/>
                      <a:cs typeface="Microsoft JhengHei"/>
                    </a:rPr>
                    <a:t>7-9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級</a:t>
                  </a:r>
                  <a:endParaRPr sz="1800">
                    <a:latin typeface="Microsoft JhengHei"/>
                    <a:cs typeface="Microsoft JhengHei"/>
                  </a:endParaRPr>
                </a:p>
              </p:txBody>
            </p:sp>
            <p:sp>
              <p:nvSpPr>
                <p:cNvPr id="54" name="object 54"/>
                <p:cNvSpPr txBox="1"/>
                <p:nvPr/>
              </p:nvSpPr>
              <p:spPr>
                <a:xfrm>
                  <a:off x="7737220" y="6215786"/>
                  <a:ext cx="525780" cy="285115"/>
                </a:xfrm>
                <a:prstGeom prst="rect">
                  <a:avLst/>
                </a:prstGeom>
              </p:spPr>
              <p:txBody>
                <a:bodyPr vert="horz" wrap="square" lIns="0" tIns="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</a:pPr>
                  <a:r>
                    <a:rPr sz="1800" b="1" spc="-5" dirty="0">
                      <a:latin typeface="Microsoft JhengHei"/>
                      <a:cs typeface="Microsoft JhengHei"/>
                    </a:rPr>
                    <a:t>10</a:t>
                  </a:r>
                  <a:r>
                    <a:rPr sz="1800" b="1" dirty="0">
                      <a:latin typeface="Microsoft JhengHei"/>
                      <a:cs typeface="Microsoft JhengHei"/>
                    </a:rPr>
                    <a:t>級</a:t>
                  </a:r>
                  <a:endParaRPr sz="1800">
                    <a:latin typeface="Microsoft JhengHei"/>
                    <a:cs typeface="Microsoft JhengHei"/>
                  </a:endParaRPr>
                </a:p>
              </p:txBody>
            </p:sp>
          </p:grpSp>
          <p:grpSp>
            <p:nvGrpSpPr>
              <p:cNvPr id="69" name="群組 68"/>
              <p:cNvGrpSpPr/>
              <p:nvPr/>
            </p:nvGrpSpPr>
            <p:grpSpPr>
              <a:xfrm>
                <a:off x="3346450" y="3055340"/>
                <a:ext cx="5105400" cy="2126260"/>
                <a:chOff x="3346450" y="3055340"/>
                <a:chExt cx="5105400" cy="2126260"/>
              </a:xfrm>
            </p:grpSpPr>
            <p:pic>
              <p:nvPicPr>
                <p:cNvPr id="65" name="Picture 3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3346450" y="3055341"/>
                  <a:ext cx="838200" cy="212625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66" name="Picture 4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4865497" y="3055341"/>
                  <a:ext cx="838200" cy="212625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67" name="Picture 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6268341" y="3055340"/>
                  <a:ext cx="838200" cy="212625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68" name="Picture 6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7613650" y="3055340"/>
                  <a:ext cx="838200" cy="212625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</p:grpSp>
      <p:sp>
        <p:nvSpPr>
          <p:cNvPr id="56" name="object 3"/>
          <p:cNvSpPr/>
          <p:nvPr/>
        </p:nvSpPr>
        <p:spPr>
          <a:xfrm>
            <a:off x="838200" y="702437"/>
            <a:ext cx="1584325" cy="720090"/>
          </a:xfrm>
          <a:custGeom>
            <a:avLst/>
            <a:gdLst/>
            <a:ahLst/>
            <a:cxnLst/>
            <a:rect l="l" t="t" r="r" b="b"/>
            <a:pathLst>
              <a:path w="1584325" h="720089">
                <a:moveTo>
                  <a:pt x="1224102" y="0"/>
                </a:moveTo>
                <a:lnTo>
                  <a:pt x="0" y="0"/>
                </a:lnTo>
                <a:lnTo>
                  <a:pt x="0" y="720089"/>
                </a:lnTo>
                <a:lnTo>
                  <a:pt x="1224102" y="720089"/>
                </a:lnTo>
                <a:lnTo>
                  <a:pt x="1584147" y="360045"/>
                </a:lnTo>
                <a:lnTo>
                  <a:pt x="1224102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lIns="0" tIns="0" rIns="0" bIns="0" rtlCol="0"/>
          <a:lstStyle/>
          <a:p>
            <a:endParaRPr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7" name="object 4"/>
          <p:cNvSpPr txBox="1"/>
          <p:nvPr/>
        </p:nvSpPr>
        <p:spPr>
          <a:xfrm>
            <a:off x="1069594" y="838200"/>
            <a:ext cx="94170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0" spc="-5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步</a:t>
            </a:r>
            <a:r>
              <a:rPr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驟</a:t>
            </a:r>
            <a:r>
              <a:rPr lang="en-US" altLang="zh-TW"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4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60" name="object 6"/>
          <p:cNvSpPr txBox="1"/>
          <p:nvPr/>
        </p:nvSpPr>
        <p:spPr>
          <a:xfrm>
            <a:off x="2517394" y="663714"/>
            <a:ext cx="6324600" cy="7078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zh-TW" altLang="en-US" sz="4600" kern="0" spc="20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判別空氣品質旗幟顏色</a:t>
            </a:r>
            <a:endParaRPr lang="zh-TW" altLang="en-US" sz="4800" kern="0" spc="20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57200" y="3214116"/>
            <a:ext cx="8209280" cy="3168904"/>
          </a:xfrm>
          <a:custGeom>
            <a:avLst/>
            <a:gdLst/>
            <a:ahLst/>
            <a:cxnLst/>
            <a:rect l="l" t="t" r="r" b="b"/>
            <a:pathLst>
              <a:path w="8209280" h="3816984">
                <a:moveTo>
                  <a:pt x="7572832" y="0"/>
                </a:moveTo>
                <a:lnTo>
                  <a:pt x="636092" y="0"/>
                </a:lnTo>
                <a:lnTo>
                  <a:pt x="588619" y="1744"/>
                </a:lnTo>
                <a:lnTo>
                  <a:pt x="542094" y="6895"/>
                </a:lnTo>
                <a:lnTo>
                  <a:pt x="496639" y="15330"/>
                </a:lnTo>
                <a:lnTo>
                  <a:pt x="452379" y="26927"/>
                </a:lnTo>
                <a:lnTo>
                  <a:pt x="409434" y="41562"/>
                </a:lnTo>
                <a:lnTo>
                  <a:pt x="367930" y="59112"/>
                </a:lnTo>
                <a:lnTo>
                  <a:pt x="327988" y="79454"/>
                </a:lnTo>
                <a:lnTo>
                  <a:pt x="289731" y="102467"/>
                </a:lnTo>
                <a:lnTo>
                  <a:pt x="253283" y="128026"/>
                </a:lnTo>
                <a:lnTo>
                  <a:pt x="218767" y="156009"/>
                </a:lnTo>
                <a:lnTo>
                  <a:pt x="186305" y="186293"/>
                </a:lnTo>
                <a:lnTo>
                  <a:pt x="156021" y="218755"/>
                </a:lnTo>
                <a:lnTo>
                  <a:pt x="128037" y="253272"/>
                </a:lnTo>
                <a:lnTo>
                  <a:pt x="102477" y="289722"/>
                </a:lnTo>
                <a:lnTo>
                  <a:pt x="79463" y="327981"/>
                </a:lnTo>
                <a:lnTo>
                  <a:pt x="59119" y="367927"/>
                </a:lnTo>
                <a:lnTo>
                  <a:pt x="41567" y="409437"/>
                </a:lnTo>
                <a:lnTo>
                  <a:pt x="26931" y="452388"/>
                </a:lnTo>
                <a:lnTo>
                  <a:pt x="15333" y="496657"/>
                </a:lnTo>
                <a:lnTo>
                  <a:pt x="6896" y="542121"/>
                </a:lnTo>
                <a:lnTo>
                  <a:pt x="1744" y="588657"/>
                </a:lnTo>
                <a:lnTo>
                  <a:pt x="0" y="636142"/>
                </a:lnTo>
                <a:lnTo>
                  <a:pt x="0" y="3180346"/>
                </a:lnTo>
                <a:lnTo>
                  <a:pt x="1744" y="3227819"/>
                </a:lnTo>
                <a:lnTo>
                  <a:pt x="6896" y="3274344"/>
                </a:lnTo>
                <a:lnTo>
                  <a:pt x="15333" y="3319798"/>
                </a:lnTo>
                <a:lnTo>
                  <a:pt x="26931" y="3364059"/>
                </a:lnTo>
                <a:lnTo>
                  <a:pt x="41567" y="3407003"/>
                </a:lnTo>
                <a:lnTo>
                  <a:pt x="59119" y="3448508"/>
                </a:lnTo>
                <a:lnTo>
                  <a:pt x="79463" y="3488450"/>
                </a:lnTo>
                <a:lnTo>
                  <a:pt x="102477" y="3526707"/>
                </a:lnTo>
                <a:lnTo>
                  <a:pt x="128037" y="3563154"/>
                </a:lnTo>
                <a:lnTo>
                  <a:pt x="156021" y="3597671"/>
                </a:lnTo>
                <a:lnTo>
                  <a:pt x="186305" y="3630133"/>
                </a:lnTo>
                <a:lnTo>
                  <a:pt x="218767" y="3660417"/>
                </a:lnTo>
                <a:lnTo>
                  <a:pt x="253283" y="3688401"/>
                </a:lnTo>
                <a:lnTo>
                  <a:pt x="289731" y="3713961"/>
                </a:lnTo>
                <a:lnTo>
                  <a:pt x="327988" y="3736975"/>
                </a:lnTo>
                <a:lnTo>
                  <a:pt x="367930" y="3757319"/>
                </a:lnTo>
                <a:lnTo>
                  <a:pt x="409434" y="3774871"/>
                </a:lnTo>
                <a:lnTo>
                  <a:pt x="452379" y="3789507"/>
                </a:lnTo>
                <a:lnTo>
                  <a:pt x="496639" y="3801105"/>
                </a:lnTo>
                <a:lnTo>
                  <a:pt x="542094" y="3809542"/>
                </a:lnTo>
                <a:lnTo>
                  <a:pt x="588619" y="3814694"/>
                </a:lnTo>
                <a:lnTo>
                  <a:pt x="636092" y="3816438"/>
                </a:lnTo>
                <a:lnTo>
                  <a:pt x="7572832" y="3816438"/>
                </a:lnTo>
                <a:lnTo>
                  <a:pt x="7620302" y="3814694"/>
                </a:lnTo>
                <a:lnTo>
                  <a:pt x="7666825" y="3809542"/>
                </a:lnTo>
                <a:lnTo>
                  <a:pt x="7712279" y="3801105"/>
                </a:lnTo>
                <a:lnTo>
                  <a:pt x="7756540" y="3789507"/>
                </a:lnTo>
                <a:lnTo>
                  <a:pt x="7799485" y="3774871"/>
                </a:lnTo>
                <a:lnTo>
                  <a:pt x="7840992" y="3757319"/>
                </a:lnTo>
                <a:lnTo>
                  <a:pt x="7880936" y="3736975"/>
                </a:lnTo>
                <a:lnTo>
                  <a:pt x="7919196" y="3713961"/>
                </a:lnTo>
                <a:lnTo>
                  <a:pt x="7955648" y="3688401"/>
                </a:lnTo>
                <a:lnTo>
                  <a:pt x="7990168" y="3660417"/>
                </a:lnTo>
                <a:lnTo>
                  <a:pt x="8022634" y="3630133"/>
                </a:lnTo>
                <a:lnTo>
                  <a:pt x="8052923" y="3597671"/>
                </a:lnTo>
                <a:lnTo>
                  <a:pt x="8080911" y="3563154"/>
                </a:lnTo>
                <a:lnTo>
                  <a:pt x="8106475" y="3526707"/>
                </a:lnTo>
                <a:lnTo>
                  <a:pt x="8129494" y="3488450"/>
                </a:lnTo>
                <a:lnTo>
                  <a:pt x="8149842" y="3448508"/>
                </a:lnTo>
                <a:lnTo>
                  <a:pt x="8167397" y="3407003"/>
                </a:lnTo>
                <a:lnTo>
                  <a:pt x="8182037" y="3364059"/>
                </a:lnTo>
                <a:lnTo>
                  <a:pt x="8193638" y="3319798"/>
                </a:lnTo>
                <a:lnTo>
                  <a:pt x="8202076" y="3274344"/>
                </a:lnTo>
                <a:lnTo>
                  <a:pt x="8207230" y="3227819"/>
                </a:lnTo>
                <a:lnTo>
                  <a:pt x="8208975" y="3180346"/>
                </a:lnTo>
                <a:lnTo>
                  <a:pt x="8208975" y="636142"/>
                </a:lnTo>
                <a:lnTo>
                  <a:pt x="8207230" y="588657"/>
                </a:lnTo>
                <a:lnTo>
                  <a:pt x="8202076" y="542121"/>
                </a:lnTo>
                <a:lnTo>
                  <a:pt x="8193638" y="496657"/>
                </a:lnTo>
                <a:lnTo>
                  <a:pt x="8182037" y="452388"/>
                </a:lnTo>
                <a:lnTo>
                  <a:pt x="8167397" y="409437"/>
                </a:lnTo>
                <a:lnTo>
                  <a:pt x="8149842" y="367927"/>
                </a:lnTo>
                <a:lnTo>
                  <a:pt x="8129494" y="327981"/>
                </a:lnTo>
                <a:lnTo>
                  <a:pt x="8106475" y="289722"/>
                </a:lnTo>
                <a:lnTo>
                  <a:pt x="8080911" y="253272"/>
                </a:lnTo>
                <a:lnTo>
                  <a:pt x="8052923" y="218755"/>
                </a:lnTo>
                <a:lnTo>
                  <a:pt x="8022634" y="186293"/>
                </a:lnTo>
                <a:lnTo>
                  <a:pt x="7990168" y="156009"/>
                </a:lnTo>
                <a:lnTo>
                  <a:pt x="7955648" y="128026"/>
                </a:lnTo>
                <a:lnTo>
                  <a:pt x="7919196" y="102467"/>
                </a:lnTo>
                <a:lnTo>
                  <a:pt x="7880936" y="79454"/>
                </a:lnTo>
                <a:lnTo>
                  <a:pt x="7840992" y="59112"/>
                </a:lnTo>
                <a:lnTo>
                  <a:pt x="7799485" y="41562"/>
                </a:lnTo>
                <a:lnTo>
                  <a:pt x="7756540" y="26927"/>
                </a:lnTo>
                <a:lnTo>
                  <a:pt x="7712279" y="15330"/>
                </a:lnTo>
                <a:lnTo>
                  <a:pt x="7666825" y="6895"/>
                </a:lnTo>
                <a:lnTo>
                  <a:pt x="7620302" y="1744"/>
                </a:lnTo>
                <a:lnTo>
                  <a:pt x="7572832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200" y="3214116"/>
            <a:ext cx="8209280" cy="3168904"/>
          </a:xfrm>
          <a:custGeom>
            <a:avLst/>
            <a:gdLst/>
            <a:ahLst/>
            <a:cxnLst/>
            <a:rect l="l" t="t" r="r" b="b"/>
            <a:pathLst>
              <a:path w="8209280" h="3816984">
                <a:moveTo>
                  <a:pt x="0" y="636142"/>
                </a:moveTo>
                <a:lnTo>
                  <a:pt x="1744" y="588657"/>
                </a:lnTo>
                <a:lnTo>
                  <a:pt x="6896" y="542121"/>
                </a:lnTo>
                <a:lnTo>
                  <a:pt x="15333" y="496657"/>
                </a:lnTo>
                <a:lnTo>
                  <a:pt x="26931" y="452388"/>
                </a:lnTo>
                <a:lnTo>
                  <a:pt x="41567" y="409437"/>
                </a:lnTo>
                <a:lnTo>
                  <a:pt x="59119" y="367927"/>
                </a:lnTo>
                <a:lnTo>
                  <a:pt x="79463" y="327981"/>
                </a:lnTo>
                <a:lnTo>
                  <a:pt x="102477" y="289722"/>
                </a:lnTo>
                <a:lnTo>
                  <a:pt x="128037" y="253272"/>
                </a:lnTo>
                <a:lnTo>
                  <a:pt x="156021" y="218755"/>
                </a:lnTo>
                <a:lnTo>
                  <a:pt x="186305" y="186293"/>
                </a:lnTo>
                <a:lnTo>
                  <a:pt x="218767" y="156009"/>
                </a:lnTo>
                <a:lnTo>
                  <a:pt x="253283" y="128026"/>
                </a:lnTo>
                <a:lnTo>
                  <a:pt x="289731" y="102467"/>
                </a:lnTo>
                <a:lnTo>
                  <a:pt x="327988" y="79454"/>
                </a:lnTo>
                <a:lnTo>
                  <a:pt x="367930" y="59112"/>
                </a:lnTo>
                <a:lnTo>
                  <a:pt x="409434" y="41562"/>
                </a:lnTo>
                <a:lnTo>
                  <a:pt x="452379" y="26927"/>
                </a:lnTo>
                <a:lnTo>
                  <a:pt x="496639" y="15330"/>
                </a:lnTo>
                <a:lnTo>
                  <a:pt x="542094" y="6895"/>
                </a:lnTo>
                <a:lnTo>
                  <a:pt x="588619" y="1744"/>
                </a:lnTo>
                <a:lnTo>
                  <a:pt x="636092" y="0"/>
                </a:lnTo>
                <a:lnTo>
                  <a:pt x="7572832" y="0"/>
                </a:lnTo>
                <a:lnTo>
                  <a:pt x="7620302" y="1744"/>
                </a:lnTo>
                <a:lnTo>
                  <a:pt x="7666825" y="6895"/>
                </a:lnTo>
                <a:lnTo>
                  <a:pt x="7712279" y="15330"/>
                </a:lnTo>
                <a:lnTo>
                  <a:pt x="7756540" y="26927"/>
                </a:lnTo>
                <a:lnTo>
                  <a:pt x="7799485" y="41562"/>
                </a:lnTo>
                <a:lnTo>
                  <a:pt x="7840992" y="59112"/>
                </a:lnTo>
                <a:lnTo>
                  <a:pt x="7880936" y="79454"/>
                </a:lnTo>
                <a:lnTo>
                  <a:pt x="7919196" y="102467"/>
                </a:lnTo>
                <a:lnTo>
                  <a:pt x="7955648" y="128026"/>
                </a:lnTo>
                <a:lnTo>
                  <a:pt x="7990168" y="156009"/>
                </a:lnTo>
                <a:lnTo>
                  <a:pt x="8022634" y="186293"/>
                </a:lnTo>
                <a:lnTo>
                  <a:pt x="8052923" y="218755"/>
                </a:lnTo>
                <a:lnTo>
                  <a:pt x="8080911" y="253272"/>
                </a:lnTo>
                <a:lnTo>
                  <a:pt x="8106475" y="289722"/>
                </a:lnTo>
                <a:lnTo>
                  <a:pt x="8129494" y="327981"/>
                </a:lnTo>
                <a:lnTo>
                  <a:pt x="8149842" y="367927"/>
                </a:lnTo>
                <a:lnTo>
                  <a:pt x="8167397" y="409437"/>
                </a:lnTo>
                <a:lnTo>
                  <a:pt x="8182037" y="452388"/>
                </a:lnTo>
                <a:lnTo>
                  <a:pt x="8193638" y="496657"/>
                </a:lnTo>
                <a:lnTo>
                  <a:pt x="8202076" y="542121"/>
                </a:lnTo>
                <a:lnTo>
                  <a:pt x="8207230" y="588657"/>
                </a:lnTo>
                <a:lnTo>
                  <a:pt x="8208975" y="636142"/>
                </a:lnTo>
                <a:lnTo>
                  <a:pt x="8208975" y="3180346"/>
                </a:lnTo>
                <a:lnTo>
                  <a:pt x="8207230" y="3227819"/>
                </a:lnTo>
                <a:lnTo>
                  <a:pt x="8202076" y="3274344"/>
                </a:lnTo>
                <a:lnTo>
                  <a:pt x="8193638" y="3319798"/>
                </a:lnTo>
                <a:lnTo>
                  <a:pt x="8182037" y="3364059"/>
                </a:lnTo>
                <a:lnTo>
                  <a:pt x="8167397" y="3407003"/>
                </a:lnTo>
                <a:lnTo>
                  <a:pt x="8149842" y="3448508"/>
                </a:lnTo>
                <a:lnTo>
                  <a:pt x="8129494" y="3488450"/>
                </a:lnTo>
                <a:lnTo>
                  <a:pt x="8106475" y="3526707"/>
                </a:lnTo>
                <a:lnTo>
                  <a:pt x="8080911" y="3563154"/>
                </a:lnTo>
                <a:lnTo>
                  <a:pt x="8052923" y="3597671"/>
                </a:lnTo>
                <a:lnTo>
                  <a:pt x="8022634" y="3630133"/>
                </a:lnTo>
                <a:lnTo>
                  <a:pt x="7990168" y="3660417"/>
                </a:lnTo>
                <a:lnTo>
                  <a:pt x="7955648" y="3688401"/>
                </a:lnTo>
                <a:lnTo>
                  <a:pt x="7919196" y="3713961"/>
                </a:lnTo>
                <a:lnTo>
                  <a:pt x="7880936" y="3736975"/>
                </a:lnTo>
                <a:lnTo>
                  <a:pt x="7840992" y="3757319"/>
                </a:lnTo>
                <a:lnTo>
                  <a:pt x="7799485" y="3774871"/>
                </a:lnTo>
                <a:lnTo>
                  <a:pt x="7756540" y="3789507"/>
                </a:lnTo>
                <a:lnTo>
                  <a:pt x="7712279" y="3801105"/>
                </a:lnTo>
                <a:lnTo>
                  <a:pt x="7666825" y="3809542"/>
                </a:lnTo>
                <a:lnTo>
                  <a:pt x="7620302" y="3814694"/>
                </a:lnTo>
                <a:lnTo>
                  <a:pt x="7572832" y="3816438"/>
                </a:lnTo>
                <a:lnTo>
                  <a:pt x="636092" y="3816438"/>
                </a:lnTo>
                <a:lnTo>
                  <a:pt x="588619" y="3814694"/>
                </a:lnTo>
                <a:lnTo>
                  <a:pt x="542094" y="3809542"/>
                </a:lnTo>
                <a:lnTo>
                  <a:pt x="496639" y="3801105"/>
                </a:lnTo>
                <a:lnTo>
                  <a:pt x="452379" y="3789507"/>
                </a:lnTo>
                <a:lnTo>
                  <a:pt x="409434" y="3774871"/>
                </a:lnTo>
                <a:lnTo>
                  <a:pt x="367930" y="3757319"/>
                </a:lnTo>
                <a:lnTo>
                  <a:pt x="327988" y="3736975"/>
                </a:lnTo>
                <a:lnTo>
                  <a:pt x="289731" y="3713961"/>
                </a:lnTo>
                <a:lnTo>
                  <a:pt x="253283" y="3688401"/>
                </a:lnTo>
                <a:lnTo>
                  <a:pt x="218767" y="3660417"/>
                </a:lnTo>
                <a:lnTo>
                  <a:pt x="186305" y="3630133"/>
                </a:lnTo>
                <a:lnTo>
                  <a:pt x="156021" y="3597671"/>
                </a:lnTo>
                <a:lnTo>
                  <a:pt x="128037" y="3563154"/>
                </a:lnTo>
                <a:lnTo>
                  <a:pt x="102477" y="3526707"/>
                </a:lnTo>
                <a:lnTo>
                  <a:pt x="79463" y="3488450"/>
                </a:lnTo>
                <a:lnTo>
                  <a:pt x="59119" y="3448508"/>
                </a:lnTo>
                <a:lnTo>
                  <a:pt x="41567" y="3407003"/>
                </a:lnTo>
                <a:lnTo>
                  <a:pt x="26931" y="3364059"/>
                </a:lnTo>
                <a:lnTo>
                  <a:pt x="15333" y="3319798"/>
                </a:lnTo>
                <a:lnTo>
                  <a:pt x="6896" y="3274344"/>
                </a:lnTo>
                <a:lnTo>
                  <a:pt x="1744" y="3227819"/>
                </a:lnTo>
                <a:lnTo>
                  <a:pt x="0" y="3180346"/>
                </a:lnTo>
                <a:lnTo>
                  <a:pt x="0" y="636142"/>
                </a:lnTo>
                <a:close/>
              </a:path>
            </a:pathLst>
          </a:custGeom>
          <a:ln w="25400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07645" y="2075875"/>
            <a:ext cx="7830184" cy="41216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360"/>
              </a:lnSpc>
              <a:tabLst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•	</a:t>
            </a:r>
            <a:r>
              <a:rPr sz="2800" b="1" spc="-5" dirty="0">
                <a:latin typeface="Microsoft JhengHei"/>
                <a:cs typeface="Microsoft JhengHei"/>
              </a:rPr>
              <a:t>當兩個指標分別落於</a:t>
            </a:r>
            <a:r>
              <a:rPr sz="2800" b="1" spc="-5" dirty="0">
                <a:solidFill>
                  <a:srgbClr val="FF0000"/>
                </a:solidFill>
                <a:latin typeface="Microsoft JhengHei"/>
                <a:cs typeface="Microsoft JhengHei"/>
              </a:rPr>
              <a:t>不同顏色</a:t>
            </a:r>
            <a:r>
              <a:rPr sz="2800" b="1" spc="-5" dirty="0">
                <a:latin typeface="Microsoft JhengHei"/>
                <a:cs typeface="Microsoft JhengHei"/>
              </a:rPr>
              <a:t>等級時，請選擇</a:t>
            </a:r>
            <a:r>
              <a:rPr sz="2800" b="1" spc="-5" dirty="0">
                <a:solidFill>
                  <a:srgbClr val="FF0000"/>
                </a:solidFill>
                <a:latin typeface="Microsoft JhengHei"/>
                <a:cs typeface="Microsoft JhengHei"/>
              </a:rPr>
              <a:t>較</a:t>
            </a:r>
            <a:endParaRPr sz="2800" dirty="0">
              <a:latin typeface="Microsoft JhengHei"/>
              <a:cs typeface="Microsoft JhengHei"/>
            </a:endParaRPr>
          </a:p>
          <a:p>
            <a:pPr marL="355600">
              <a:lnSpc>
                <a:spcPct val="100000"/>
              </a:lnSpc>
            </a:pPr>
            <a:r>
              <a:rPr sz="2800" b="1" spc="-5" dirty="0" err="1">
                <a:solidFill>
                  <a:srgbClr val="FF0000"/>
                </a:solidFill>
                <a:latin typeface="Microsoft JhengHei"/>
                <a:cs typeface="Microsoft JhengHei"/>
              </a:rPr>
              <a:t>嚴重</a:t>
            </a:r>
            <a:r>
              <a:rPr sz="2800" b="1" spc="-5" dirty="0" err="1">
                <a:latin typeface="Microsoft JhengHei"/>
                <a:cs typeface="Microsoft JhengHei"/>
              </a:rPr>
              <a:t>的指標等級</a:t>
            </a:r>
            <a:r>
              <a:rPr sz="3200" b="1" spc="-5" dirty="0" smtClean="0">
                <a:latin typeface="Microsoft JhengHei"/>
                <a:cs typeface="Microsoft JhengHei"/>
              </a:rPr>
              <a:t>。</a:t>
            </a:r>
            <a:endParaRPr sz="3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3000" dirty="0">
              <a:latin typeface="Times New Roman"/>
              <a:cs typeface="Times New Roman"/>
            </a:endParaRPr>
          </a:p>
          <a:p>
            <a:pPr marL="353060" marR="289560">
              <a:lnSpc>
                <a:spcPts val="4500"/>
              </a:lnSpc>
              <a:tabLst>
                <a:tab pos="4078604" algn="l"/>
              </a:tabLst>
            </a:pPr>
            <a:r>
              <a:rPr sz="3200" b="1" dirty="0">
                <a:solidFill>
                  <a:srgbClr val="FFFFFF"/>
                </a:solidFill>
                <a:latin typeface="Microsoft JhengHei"/>
                <a:cs typeface="Microsoft JhengHei"/>
              </a:rPr>
              <a:t>範例：</a:t>
            </a:r>
            <a:r>
              <a:rPr sz="3200" b="1" dirty="0" smtClean="0">
                <a:solidFill>
                  <a:srgbClr val="FFFFFF"/>
                </a:solidFill>
                <a:latin typeface="Microsoft JhengHei"/>
                <a:cs typeface="Microsoft JhengHei"/>
              </a:rPr>
              <a:t>2015/</a:t>
            </a:r>
            <a:r>
              <a:rPr lang="en-US" sz="3200" b="1" dirty="0" smtClean="0">
                <a:solidFill>
                  <a:srgbClr val="FFFFFF"/>
                </a:solidFill>
                <a:latin typeface="Microsoft JhengHei"/>
                <a:cs typeface="Microsoft JhengHei"/>
              </a:rPr>
              <a:t>12</a:t>
            </a:r>
            <a:r>
              <a:rPr sz="3200" b="1" dirty="0" smtClean="0">
                <a:solidFill>
                  <a:srgbClr val="FFFFFF"/>
                </a:solidFill>
                <a:latin typeface="Microsoft JhengHei"/>
                <a:cs typeface="Microsoft JhengHei"/>
              </a:rPr>
              <a:t>/16</a:t>
            </a:r>
            <a:r>
              <a:rPr sz="3200" b="1" dirty="0">
                <a:solidFill>
                  <a:srgbClr val="FFFFFF"/>
                </a:solidFill>
                <a:latin typeface="Microsoft JhengHei"/>
                <a:cs typeface="Microsoft JhengHei"/>
              </a:rPr>
              <a:t>	12:00pm</a:t>
            </a:r>
            <a:r>
              <a:rPr sz="3200" b="1" spc="-7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lang="zh-TW" altLang="en-US" sz="3200" b="1" dirty="0" smtClean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花蓮</a:t>
            </a:r>
            <a:r>
              <a:rPr sz="3200" b="1" dirty="0" err="1" smtClean="0">
                <a:solidFill>
                  <a:srgbClr val="FFFFFF"/>
                </a:solidFill>
                <a:latin typeface="Microsoft JhengHei"/>
                <a:cs typeface="Microsoft JhengHei"/>
              </a:rPr>
              <a:t>地區</a:t>
            </a:r>
            <a:r>
              <a:rPr sz="3200" b="1" dirty="0" smtClean="0">
                <a:solidFill>
                  <a:srgbClr val="FFFFFF"/>
                </a:solidFill>
                <a:latin typeface="Microsoft JhengHei"/>
                <a:cs typeface="Microsoft JhengHei"/>
              </a:rPr>
              <a:t>  </a:t>
            </a:r>
            <a:r>
              <a:rPr sz="3200" b="1" dirty="0">
                <a:solidFill>
                  <a:srgbClr val="FFFFFF"/>
                </a:solidFill>
                <a:latin typeface="Microsoft JhengHei"/>
                <a:cs typeface="Microsoft JhengHei"/>
              </a:rPr>
              <a:t>即時空氣汙染指標(PSI) ：41 → </a:t>
            </a:r>
            <a:r>
              <a:rPr sz="3200" b="1" dirty="0" err="1">
                <a:solidFill>
                  <a:srgbClr val="66FF66"/>
                </a:solidFill>
                <a:latin typeface="Microsoft JhengHei"/>
                <a:cs typeface="Microsoft JhengHei"/>
              </a:rPr>
              <a:t>綠旗</a:t>
            </a:r>
            <a:r>
              <a:rPr sz="3200" b="1" dirty="0">
                <a:solidFill>
                  <a:srgbClr val="66FF66"/>
                </a:solidFill>
                <a:latin typeface="Microsoft JhengHei"/>
                <a:cs typeface="Microsoft JhengHei"/>
              </a:rPr>
              <a:t> </a:t>
            </a:r>
            <a:r>
              <a:rPr lang="en-US" sz="3200" b="1" dirty="0" smtClean="0">
                <a:solidFill>
                  <a:srgbClr val="66FF66"/>
                </a:solidFill>
                <a:latin typeface="Microsoft JhengHei"/>
                <a:cs typeface="Microsoft JhengHei"/>
              </a:rPr>
              <a:t> </a:t>
            </a:r>
            <a:r>
              <a:rPr sz="3200" b="1" dirty="0" smtClean="0">
                <a:solidFill>
                  <a:srgbClr val="66FF66"/>
                </a:solidFill>
                <a:latin typeface="Microsoft JhengHei"/>
                <a:cs typeface="Microsoft JhengHei"/>
              </a:rPr>
              <a:t> </a:t>
            </a:r>
            <a:r>
              <a:rPr sz="3200" b="1" dirty="0">
                <a:solidFill>
                  <a:srgbClr val="FFFFFF"/>
                </a:solidFill>
                <a:latin typeface="Microsoft JhengHei"/>
                <a:cs typeface="Microsoft JhengHei"/>
              </a:rPr>
              <a:t>即時懸浮微粒(PM2.5) </a:t>
            </a:r>
            <a:r>
              <a:rPr sz="3200" b="1" spc="5" dirty="0">
                <a:solidFill>
                  <a:srgbClr val="FFFFFF"/>
                </a:solidFill>
                <a:latin typeface="Microsoft JhengHei"/>
                <a:cs typeface="Microsoft JhengHei"/>
              </a:rPr>
              <a:t>： </a:t>
            </a:r>
            <a:r>
              <a:rPr sz="3200" b="1" dirty="0">
                <a:solidFill>
                  <a:srgbClr val="FFFFFF"/>
                </a:solidFill>
                <a:latin typeface="Microsoft JhengHei"/>
                <a:cs typeface="Microsoft JhengHei"/>
              </a:rPr>
              <a:t>4級→</a:t>
            </a:r>
            <a:r>
              <a:rPr sz="3200" b="1" spc="-130" dirty="0">
                <a:solidFill>
                  <a:srgbClr val="FFFFFF"/>
                </a:solidFill>
                <a:latin typeface="Microsoft JhengHei"/>
                <a:cs typeface="Microsoft JhengHei"/>
              </a:rPr>
              <a:t> </a:t>
            </a:r>
            <a:r>
              <a:rPr sz="3200" b="1" dirty="0">
                <a:solidFill>
                  <a:srgbClr val="FFFF00"/>
                </a:solidFill>
                <a:latin typeface="Microsoft JhengHei"/>
                <a:cs typeface="Microsoft JhengHei"/>
              </a:rPr>
              <a:t>黃旗</a:t>
            </a:r>
            <a:endParaRPr sz="3200" dirty="0">
              <a:latin typeface="Microsoft JhengHei"/>
              <a:cs typeface="Microsoft JhengHe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35306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Microsoft JhengHei"/>
                <a:cs typeface="Microsoft JhengHei"/>
              </a:rPr>
              <a:t>※選擇較嚴重的</a:t>
            </a:r>
            <a:r>
              <a:rPr sz="3200" b="1" dirty="0">
                <a:solidFill>
                  <a:srgbClr val="FFFF00"/>
                </a:solidFill>
                <a:latin typeface="Microsoft JhengHei"/>
                <a:cs typeface="Microsoft JhengHei"/>
              </a:rPr>
              <a:t>黃旗</a:t>
            </a:r>
            <a:r>
              <a:rPr sz="3200" b="1" dirty="0">
                <a:solidFill>
                  <a:srgbClr val="FFFFFF"/>
                </a:solidFill>
                <a:latin typeface="Microsoft JhengHei"/>
                <a:cs typeface="Microsoft JhengHei"/>
              </a:rPr>
              <a:t>進行升旗與插旗。</a:t>
            </a:r>
            <a:endParaRPr sz="3200" dirty="0">
              <a:latin typeface="Microsoft JhengHei"/>
              <a:cs typeface="Microsoft JhengHei"/>
            </a:endParaRPr>
          </a:p>
        </p:txBody>
      </p:sp>
      <p:sp>
        <p:nvSpPr>
          <p:cNvPr id="6" name="object 5"/>
          <p:cNvSpPr txBox="1">
            <a:spLocks/>
          </p:cNvSpPr>
          <p:nvPr/>
        </p:nvSpPr>
        <p:spPr>
          <a:xfrm>
            <a:off x="1219200" y="152400"/>
            <a:ext cx="6705600" cy="1028487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12700"/>
            <a:r>
              <a:rPr lang="zh-TW" altLang="en-US" sz="4800" kern="0" spc="20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判別空氣品質旗幟顏色</a:t>
            </a:r>
            <a:endParaRPr lang="zh-TW" altLang="en-US" sz="5400" kern="0" spc="20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609600" y="2057400"/>
            <a:ext cx="7992060" cy="2782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76935">
              <a:lnSpc>
                <a:spcPts val="4500"/>
              </a:lnSpc>
              <a:tabLst>
                <a:tab pos="527685" algn="l"/>
              </a:tabLst>
            </a:pPr>
            <a:r>
              <a:rPr sz="2800" b="1" spc="-5" dirty="0" err="1">
                <a:latin typeface="Microsoft JhengHei"/>
                <a:cs typeface="Microsoft JhengHei"/>
              </a:rPr>
              <a:t>學校負責人確認當日的空氣品質旗幟顏色後</a:t>
            </a:r>
            <a:r>
              <a:rPr sz="2800" b="1" spc="-5" dirty="0" smtClean="0">
                <a:latin typeface="Microsoft JhengHei"/>
                <a:cs typeface="Microsoft JhengHei"/>
              </a:rPr>
              <a:t>，</a:t>
            </a:r>
            <a:endParaRPr lang="en-US" sz="2800" b="1" spc="-5" dirty="0" smtClean="0">
              <a:latin typeface="Microsoft JhengHei"/>
              <a:cs typeface="Microsoft JhengHei"/>
            </a:endParaRPr>
          </a:p>
          <a:p>
            <a:pPr marL="12700" marR="876935">
              <a:lnSpc>
                <a:spcPts val="4000"/>
              </a:lnSpc>
              <a:tabLst>
                <a:tab pos="527685" algn="l"/>
              </a:tabLst>
            </a:pPr>
            <a:r>
              <a:rPr sz="2800" spc="-5" dirty="0">
                <a:latin typeface="Microsoft JhengHei"/>
                <a:cs typeface="Microsoft JhengHei"/>
              </a:rPr>
              <a:t>1)	選擇合適的場域，進行關東旗放置。</a:t>
            </a:r>
          </a:p>
          <a:p>
            <a:pPr marL="527685" marR="5080" indent="-515620" algn="just">
              <a:lnSpc>
                <a:spcPts val="4000"/>
              </a:lnSpc>
              <a:spcBef>
                <a:spcPts val="1200"/>
              </a:spcBef>
            </a:pPr>
            <a:r>
              <a:rPr sz="2800" spc="-5" dirty="0">
                <a:latin typeface="Microsoft JhengHei"/>
                <a:cs typeface="Microsoft JhengHei"/>
              </a:rPr>
              <a:t>2) 利用朝會、早自習或課餘時間，進行廣播宣導或  音樂播放等宣導方式，告知全校師生當日空氣品  質指標與應採取的防護措施等資訊。</a:t>
            </a:r>
          </a:p>
        </p:txBody>
      </p:sp>
      <p:sp>
        <p:nvSpPr>
          <p:cNvPr id="9" name="object 3"/>
          <p:cNvSpPr/>
          <p:nvPr/>
        </p:nvSpPr>
        <p:spPr>
          <a:xfrm>
            <a:off x="1140206" y="702437"/>
            <a:ext cx="1584325" cy="720090"/>
          </a:xfrm>
          <a:custGeom>
            <a:avLst/>
            <a:gdLst/>
            <a:ahLst/>
            <a:cxnLst/>
            <a:rect l="l" t="t" r="r" b="b"/>
            <a:pathLst>
              <a:path w="1584325" h="720089">
                <a:moveTo>
                  <a:pt x="1224102" y="0"/>
                </a:moveTo>
                <a:lnTo>
                  <a:pt x="0" y="0"/>
                </a:lnTo>
                <a:lnTo>
                  <a:pt x="0" y="720089"/>
                </a:lnTo>
                <a:lnTo>
                  <a:pt x="1224102" y="720089"/>
                </a:lnTo>
                <a:lnTo>
                  <a:pt x="1584147" y="360045"/>
                </a:lnTo>
                <a:lnTo>
                  <a:pt x="1224102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lIns="0" tIns="0" rIns="0" bIns="0" rtlCol="0"/>
          <a:lstStyle/>
          <a:p>
            <a:endParaRPr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ject 4"/>
          <p:cNvSpPr txBox="1"/>
          <p:nvPr/>
        </p:nvSpPr>
        <p:spPr>
          <a:xfrm>
            <a:off x="1371600" y="838200"/>
            <a:ext cx="94170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0" spc="-5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步</a:t>
            </a:r>
            <a:r>
              <a:rPr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驟</a:t>
            </a:r>
            <a:r>
              <a:rPr lang="en-US" altLang="zh-TW"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5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12" name="object 6"/>
          <p:cNvSpPr txBox="1"/>
          <p:nvPr/>
        </p:nvSpPr>
        <p:spPr>
          <a:xfrm>
            <a:off x="2819400" y="609600"/>
            <a:ext cx="60198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zh-TW" altLang="en-US" sz="4800" kern="0" spc="20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進行插旗與宣導</a:t>
            </a:r>
            <a:endParaRPr lang="zh-TW" altLang="en-US" sz="4800" kern="0" spc="20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33400" y="1766442"/>
          <a:ext cx="8352789" cy="47411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91200"/>
                <a:gridCol w="6461589"/>
              </a:tblGrid>
              <a:tr h="504063">
                <a:tc>
                  <a:txBody>
                    <a:bodyPr/>
                    <a:lstStyle/>
                    <a:p>
                      <a:pPr marL="30924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旗幟顏色</a:t>
                      </a:r>
                      <a:endParaRPr sz="2400" dirty="0">
                        <a:latin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78498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活動建議與健康防護</a:t>
                      </a:r>
                      <a:endParaRPr sz="2400" dirty="0">
                        <a:latin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20882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9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24460">
                        <a:lnSpc>
                          <a:spcPts val="3500"/>
                        </a:lnSpc>
                        <a:spcBef>
                          <a:spcPts val="140"/>
                        </a:spcBef>
                      </a:pPr>
                      <a:r>
                        <a:rPr sz="2400" b="0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一般體質：正常活動  敏感體質：依</a:t>
                      </a:r>
                      <a:r>
                        <a:rPr sz="2400" b="1" dirty="0"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個人體質</a:t>
                      </a:r>
                      <a:r>
                        <a:rPr sz="2400" b="0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及癥狀，主動注意空氣  品質狀態。</a:t>
                      </a:r>
                      <a:endParaRPr sz="2400" dirty="0">
                        <a:latin typeface="Microsoft JhengHei Light"/>
                        <a:ea typeface="中國龍粗圓體" pitchFamily="49" charset="-120"/>
                        <a:cs typeface="Microsoft JhengHei Light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2088222">
                <a:tc>
                  <a:txBody>
                    <a:bodyPr/>
                    <a:lstStyle/>
                    <a:p>
                      <a:endParaRPr sz="2400" dirty="0">
                        <a:latin typeface="Microsoft JhengHei Light"/>
                        <a:cs typeface="Microsoft JhengHei Ligh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24460">
                        <a:lnSpc>
                          <a:spcPts val="3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sz="2400" b="1" dirty="0"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初級防護  </a:t>
                      </a:r>
                      <a:r>
                        <a:rPr sz="2400" b="0" spc="-5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加強學生、教職員對空氣汙染資訊之取得與健  </a:t>
                      </a:r>
                      <a:r>
                        <a:rPr sz="2400" b="0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康防護宣導。</a:t>
                      </a:r>
                      <a:endParaRPr sz="2400" dirty="0">
                        <a:latin typeface="Microsoft JhengHei Light"/>
                        <a:ea typeface="中國龍粗圓體" pitchFamily="49" charset="-120"/>
                        <a:cs typeface="Microsoft JhengHei Light"/>
                      </a:endParaRPr>
                    </a:p>
                    <a:p>
                      <a:pPr marL="85725" marR="124460">
                        <a:lnSpc>
                          <a:spcPts val="3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sz="2400" b="0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敏感體質：感受癥狀時，減少體力消耗，特別  是戶外活動，並</a:t>
                      </a:r>
                      <a:r>
                        <a:rPr sz="2400" b="1" dirty="0"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適時配戴口罩</a:t>
                      </a:r>
                      <a:r>
                        <a:rPr sz="2400" b="0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。</a:t>
                      </a:r>
                      <a:endParaRPr sz="2400" dirty="0">
                        <a:latin typeface="Microsoft JhengHei Light"/>
                        <a:ea typeface="中國龍粗圓體" pitchFamily="49" charset="-120"/>
                        <a:cs typeface="Microsoft JhengHei Light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286000"/>
            <a:ext cx="838200" cy="2126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4419600"/>
            <a:ext cx="838200" cy="2126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ject 5"/>
          <p:cNvSpPr txBox="1">
            <a:spLocks/>
          </p:cNvSpPr>
          <p:nvPr/>
        </p:nvSpPr>
        <p:spPr>
          <a:xfrm>
            <a:off x="762000" y="152400"/>
            <a:ext cx="7543800" cy="966931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331470" lvl="0">
              <a:tabLst>
                <a:tab pos="3684270" algn="l"/>
              </a:tabLst>
              <a:defRPr/>
            </a:pPr>
            <a:r>
              <a:rPr kumimoji="0" lang="zh-TW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空品旗</a:t>
            </a:r>
            <a:r>
              <a:rPr lang="zh-TW" altLang="en-US" sz="4400" kern="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活動建議與健康宣導</a:t>
            </a:r>
            <a:endParaRPr lang="zh-TW" altLang="en-US" sz="4400" kern="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707364" y="1766442"/>
          <a:ext cx="8178825" cy="48322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51812"/>
                <a:gridCol w="6327013"/>
              </a:tblGrid>
              <a:tr h="504063">
                <a:tc>
                  <a:txBody>
                    <a:bodyPr/>
                    <a:lstStyle/>
                    <a:p>
                      <a:pPr marL="30924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旗幟顏色</a:t>
                      </a:r>
                      <a:endParaRPr sz="2400" dirty="0">
                        <a:latin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78498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活動建議與健康防護</a:t>
                      </a:r>
                      <a:endParaRPr sz="2400" dirty="0">
                        <a:latin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41764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8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124460">
                        <a:lnSpc>
                          <a:spcPts val="3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sz="2400" b="0" dirty="0" err="1" smtClean="0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中級防護</a:t>
                      </a:r>
                      <a:r>
                        <a:rPr lang="zh-TW" altLang="en-US" sz="2400" b="0" dirty="0" smtClean="0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：</a:t>
                      </a:r>
                      <a:r>
                        <a:rPr sz="2400" b="0" dirty="0" err="1" smtClean="0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上</a:t>
                      </a:r>
                      <a:r>
                        <a:rPr sz="2400" b="0" dirty="0" err="1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、下學途中或戶外活動時，</a:t>
                      </a:r>
                      <a:r>
                        <a:rPr sz="2400" b="0" dirty="0" err="1" smtClean="0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應視個人體質配戴口罩等防護用具</a:t>
                      </a:r>
                      <a:r>
                        <a:rPr sz="2400" b="0" dirty="0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。</a:t>
                      </a:r>
                    </a:p>
                    <a:p>
                      <a:pPr marL="85725" marR="124460">
                        <a:lnSpc>
                          <a:spcPts val="3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sz="2400" b="0" dirty="0" err="1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室內上課時，適度關閉門窗，</a:t>
                      </a:r>
                      <a:r>
                        <a:rPr sz="2400" b="0" dirty="0" err="1" smtClean="0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減少暴露於不良品質之空氣中</a:t>
                      </a:r>
                      <a:r>
                        <a:rPr sz="2400" b="0" dirty="0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。</a:t>
                      </a:r>
                    </a:p>
                    <a:p>
                      <a:pPr marL="85725" marR="124460">
                        <a:lnSpc>
                          <a:spcPts val="3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sz="2400" b="0" dirty="0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一般體質：如眼痛，咳嗽或喉嚨痛等，考慮減  少戶外活動，並適時配戴口罩防護。</a:t>
                      </a:r>
                    </a:p>
                    <a:p>
                      <a:pPr marL="85725" marR="124460" algn="just">
                        <a:lnSpc>
                          <a:spcPts val="3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sz="2400" b="0" dirty="0">
                          <a:solidFill>
                            <a:schemeClr val="tx1"/>
                          </a:solidFill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敏感體質：減少體力消耗，特別是戶外活動，  配戴口罩防護。具有氣喘的師生可能需增加使  用吸入劑的頻率。</a:t>
                      </a: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743200"/>
            <a:ext cx="1219200" cy="3092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ject 5"/>
          <p:cNvSpPr txBox="1">
            <a:spLocks/>
          </p:cNvSpPr>
          <p:nvPr/>
        </p:nvSpPr>
        <p:spPr>
          <a:xfrm>
            <a:off x="762000" y="152400"/>
            <a:ext cx="7543800" cy="966931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331470" lvl="0">
              <a:tabLst>
                <a:tab pos="3684270" algn="l"/>
              </a:tabLst>
              <a:defRPr/>
            </a:pPr>
            <a:r>
              <a:rPr kumimoji="0" lang="zh-TW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空品旗</a:t>
            </a:r>
            <a:r>
              <a:rPr lang="zh-TW" altLang="en-US" sz="4400" kern="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活動建議與健康宣導</a:t>
            </a:r>
            <a:endParaRPr lang="zh-TW" altLang="en-US" sz="4400" kern="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7265" y="2204859"/>
            <a:ext cx="1734820" cy="48243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2600" dirty="0">
              <a:latin typeface="Times New Roman"/>
              <a:cs typeface="Times New Roman"/>
            </a:endParaRPr>
          </a:p>
          <a:p>
            <a:pPr>
              <a:lnSpc>
                <a:spcPts val="2145"/>
              </a:lnSpc>
            </a:pPr>
            <a:endParaRPr sz="1800" dirty="0">
              <a:latin typeface="Microsoft JhengHei"/>
              <a:cs typeface="Microsoft JhengHei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33400" y="1583817"/>
          <a:ext cx="8178825" cy="50760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98015"/>
                <a:gridCol w="6480810"/>
              </a:tblGrid>
              <a:tr h="504063">
                <a:tc>
                  <a:txBody>
                    <a:bodyPr/>
                    <a:lstStyle/>
                    <a:p>
                      <a:pPr marL="23304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旗幟顏色</a:t>
                      </a:r>
                      <a:endParaRPr sz="2400" dirty="0">
                        <a:latin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86245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活動建議與健康防護</a:t>
                      </a:r>
                      <a:endParaRPr sz="2400" dirty="0">
                        <a:latin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44958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5090" eaLnBrk="0" hangingPunct="0">
                        <a:lnSpc>
                          <a:spcPts val="2800"/>
                        </a:lnSpc>
                        <a:spcBef>
                          <a:spcPts val="140"/>
                        </a:spcBef>
                      </a:pPr>
                      <a:r>
                        <a:rPr sz="2000" b="1" spc="-5" dirty="0"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緊急防護</a:t>
                      </a:r>
                      <a:endParaRPr sz="2000" dirty="0">
                        <a:latin typeface="Microsoft JhengHei"/>
                        <a:ea typeface="中國龍粗圓體" pitchFamily="49" charset="-120"/>
                        <a:cs typeface="Microsoft JhengHei"/>
                      </a:endParaRPr>
                    </a:p>
                    <a:p>
                      <a:pPr marL="85090" marR="277495" eaLnBrk="0" hangingPunct="0">
                        <a:lnSpc>
                          <a:spcPts val="2800"/>
                        </a:lnSpc>
                        <a:spcBef>
                          <a:spcPts val="600"/>
                        </a:spcBef>
                      </a:pPr>
                      <a:r>
                        <a:rPr sz="2000" b="0" dirty="0" err="1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上、下學、戶外活動，應</a:t>
                      </a:r>
                      <a:r>
                        <a:rPr sz="2000" b="1" dirty="0" err="1"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配戴口罩</a:t>
                      </a:r>
                      <a:r>
                        <a:rPr sz="2000" b="0" dirty="0" err="1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、</a:t>
                      </a:r>
                      <a:r>
                        <a:rPr sz="2000" b="1" dirty="0" err="1" smtClean="0"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護目鏡</a:t>
                      </a:r>
                      <a:r>
                        <a:rPr sz="2000" b="0" dirty="0" err="1" smtClean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等防護工具</a:t>
                      </a:r>
                      <a:r>
                        <a:rPr sz="2000" b="0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。</a:t>
                      </a:r>
                      <a:endParaRPr sz="2000" dirty="0">
                        <a:latin typeface="Microsoft JhengHei Light"/>
                        <a:ea typeface="中國龍粗圓體" pitchFamily="49" charset="-120"/>
                        <a:cs typeface="Microsoft JhengHei Light"/>
                      </a:endParaRPr>
                    </a:p>
                    <a:p>
                      <a:pPr marL="85090" eaLnBrk="0" hangingPunct="0">
                        <a:lnSpc>
                          <a:spcPts val="2800"/>
                        </a:lnSpc>
                        <a:spcBef>
                          <a:spcPts val="600"/>
                        </a:spcBef>
                      </a:pPr>
                      <a:r>
                        <a:rPr sz="2000" b="0" dirty="0" err="1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室內上課：應</a:t>
                      </a:r>
                      <a:r>
                        <a:rPr sz="2000" b="1" dirty="0" err="1"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適度關閉門窗</a:t>
                      </a:r>
                      <a:r>
                        <a:rPr sz="2000" b="0" dirty="0" err="1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，</a:t>
                      </a:r>
                      <a:r>
                        <a:rPr sz="2000" b="0" dirty="0" err="1" smtClean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減少暴露於不良</a:t>
                      </a:r>
                      <a:r>
                        <a:rPr sz="2000" b="0" spc="-5" dirty="0" err="1" smtClean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品質之空氣中</a:t>
                      </a:r>
                      <a:r>
                        <a:rPr sz="2000" b="0" spc="-5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。</a:t>
                      </a:r>
                      <a:endParaRPr sz="2000" dirty="0">
                        <a:latin typeface="Microsoft JhengHei Light"/>
                        <a:ea typeface="中國龍粗圓體" pitchFamily="49" charset="-120"/>
                        <a:cs typeface="Microsoft JhengHei Light"/>
                      </a:endParaRPr>
                    </a:p>
                    <a:p>
                      <a:pPr marL="85090" eaLnBrk="0" hangingPunct="0">
                        <a:lnSpc>
                          <a:spcPts val="2800"/>
                        </a:lnSpc>
                        <a:spcBef>
                          <a:spcPts val="600"/>
                        </a:spcBef>
                      </a:pPr>
                      <a:r>
                        <a:rPr sz="2000" b="0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一般體質：避免體力消耗，</a:t>
                      </a:r>
                      <a:r>
                        <a:rPr sz="2000" b="1" dirty="0"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考慮減少戶外活動</a:t>
                      </a:r>
                      <a:r>
                        <a:rPr sz="2000" b="0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。</a:t>
                      </a:r>
                      <a:endParaRPr sz="2000" dirty="0">
                        <a:latin typeface="Microsoft JhengHei Light"/>
                        <a:ea typeface="中國龍粗圓體" pitchFamily="49" charset="-120"/>
                        <a:cs typeface="Microsoft JhengHei Light"/>
                      </a:endParaRPr>
                    </a:p>
                    <a:p>
                      <a:pPr marL="85090" marR="278130" eaLnBrk="0" hangingPunct="0">
                        <a:lnSpc>
                          <a:spcPts val="2800"/>
                        </a:lnSpc>
                        <a:spcBef>
                          <a:spcPts val="600"/>
                        </a:spcBef>
                      </a:pPr>
                      <a:r>
                        <a:rPr sz="2000" b="0" dirty="0" err="1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敏感體質：</a:t>
                      </a:r>
                      <a:r>
                        <a:rPr sz="2000" b="0" dirty="0" err="1" smtClean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具有</a:t>
                      </a:r>
                      <a:r>
                        <a:rPr sz="2000" b="1" dirty="0" err="1" smtClean="0">
                          <a:latin typeface="Microsoft JhengHei"/>
                          <a:ea typeface="中國龍粗圓體" pitchFamily="49" charset="-120"/>
                          <a:cs typeface="Microsoft JhengHei"/>
                        </a:rPr>
                        <a:t>氣喘</a:t>
                      </a:r>
                      <a:r>
                        <a:rPr sz="2000" b="0" dirty="0" err="1" smtClean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的師生可能需增加使用吸入劑的頻率</a:t>
                      </a:r>
                      <a:r>
                        <a:rPr sz="2000" b="0" dirty="0">
                          <a:latin typeface="Microsoft JhengHei Light"/>
                          <a:ea typeface="中國龍粗圓體" pitchFamily="49" charset="-120"/>
                          <a:cs typeface="Microsoft JhengHei Light"/>
                        </a:rPr>
                        <a:t>。</a:t>
                      </a:r>
                      <a:endParaRPr sz="2000" dirty="0">
                        <a:latin typeface="Microsoft JhengHei Light"/>
                        <a:ea typeface="中國龍粗圓體" pitchFamily="49" charset="-120"/>
                        <a:cs typeface="Microsoft JhengHei Light"/>
                      </a:endParaRPr>
                    </a:p>
                    <a:p>
                      <a:pPr marL="85090" marR="132715">
                        <a:lnSpc>
                          <a:spcPts val="3200"/>
                        </a:lnSpc>
                        <a:spcBef>
                          <a:spcPts val="600"/>
                        </a:spcBef>
                      </a:pPr>
                      <a:r>
                        <a:rPr sz="2000" b="1" spc="-5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※</a:t>
                      </a:r>
                      <a:r>
                        <a:rPr sz="2000" b="0" spc="-5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 Light"/>
                        </a:rPr>
                        <a:t>學校應考量室外課</a:t>
                      </a:r>
                      <a:r>
                        <a:rPr sz="2000" spc="-5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(</a:t>
                      </a:r>
                      <a:r>
                        <a:rPr sz="2000" b="0" spc="-5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 Light"/>
                        </a:rPr>
                        <a:t>體育課</a:t>
                      </a:r>
                      <a:r>
                        <a:rPr sz="2000" spc="-5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)</a:t>
                      </a:r>
                      <a:r>
                        <a:rPr sz="2000" b="0" spc="-5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 Light"/>
                        </a:rPr>
                        <a:t>、</a:t>
                      </a:r>
                      <a:r>
                        <a:rPr sz="2000" b="0" spc="-5" dirty="0" err="1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 Light"/>
                        </a:rPr>
                        <a:t>戶外教學或觀摩</a:t>
                      </a:r>
                      <a:r>
                        <a:rPr sz="2000" b="0" dirty="0" err="1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 Light"/>
                        </a:rPr>
                        <a:t>活動之活動地點</a:t>
                      </a:r>
                      <a:r>
                        <a:rPr sz="2000" b="1" dirty="0" err="1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空氣品質條件</a:t>
                      </a:r>
                      <a:r>
                        <a:rPr sz="2000" b="0" dirty="0" err="1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 Light"/>
                        </a:rPr>
                        <a:t>，必要時，</a:t>
                      </a:r>
                      <a:r>
                        <a:rPr sz="2000" b="0" dirty="0" err="1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 Light"/>
                        </a:rPr>
                        <a:t>將課程活動調整於</a:t>
                      </a:r>
                      <a:r>
                        <a:rPr sz="2000" b="1" dirty="0" err="1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室內進行</a:t>
                      </a:r>
                      <a:r>
                        <a:rPr sz="2000" b="0" dirty="0" err="1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 Light"/>
                        </a:rPr>
                        <a:t>或</a:t>
                      </a:r>
                      <a:r>
                        <a:rPr sz="2000" b="1" dirty="0" err="1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延期辦理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。</a:t>
                      </a:r>
                      <a:endParaRPr sz="2000" dirty="0">
                        <a:latin typeface="微軟正黑體" pitchFamily="34" charset="-120"/>
                        <a:ea typeface="微軟正黑體" pitchFamily="34" charset="-120"/>
                        <a:cs typeface="Microsoft JhengHe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743200"/>
            <a:ext cx="1219200" cy="3092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ject 5"/>
          <p:cNvSpPr txBox="1">
            <a:spLocks/>
          </p:cNvSpPr>
          <p:nvPr/>
        </p:nvSpPr>
        <p:spPr>
          <a:xfrm>
            <a:off x="762000" y="152400"/>
            <a:ext cx="7543800" cy="966931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331470" lvl="0">
              <a:tabLst>
                <a:tab pos="3684270" algn="l"/>
              </a:tabLst>
              <a:defRPr/>
            </a:pPr>
            <a:r>
              <a:rPr kumimoji="0" lang="zh-TW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空品旗</a:t>
            </a:r>
            <a:r>
              <a:rPr lang="zh-TW" altLang="en-US" sz="4400" kern="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活動建議與健康宣導</a:t>
            </a:r>
            <a:endParaRPr lang="zh-TW" altLang="en-US" sz="4400" kern="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618540" y="2133601"/>
            <a:ext cx="8154670" cy="27699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4000" b="1" spc="-5" dirty="0">
                <a:latin typeface="Microsoft JhengHei"/>
                <a:cs typeface="Microsoft JhengHei"/>
              </a:rPr>
              <a:t>各學校負責人請於</a:t>
            </a:r>
            <a:r>
              <a:rPr sz="4000" b="1" spc="-5" dirty="0">
                <a:solidFill>
                  <a:srgbClr val="FF0000"/>
                </a:solidFill>
                <a:latin typeface="Microsoft JhengHei"/>
                <a:cs typeface="Microsoft JhengHei"/>
              </a:rPr>
              <a:t>每月5日</a:t>
            </a:r>
            <a:r>
              <a:rPr sz="4000" b="1" spc="-5" dirty="0">
                <a:latin typeface="Microsoft JhengHei"/>
                <a:cs typeface="Microsoft JhengHei"/>
              </a:rPr>
              <a:t>至線上填  報系</a:t>
            </a:r>
            <a:r>
              <a:rPr sz="4000" b="1" dirty="0">
                <a:latin typeface="Microsoft JhengHei"/>
                <a:cs typeface="Microsoft JhengHei"/>
              </a:rPr>
              <a:t>統</a:t>
            </a:r>
            <a:r>
              <a:rPr sz="4000" b="1" spc="-5" dirty="0">
                <a:latin typeface="Microsoft JhengHei"/>
                <a:cs typeface="Microsoft JhengHei"/>
              </a:rPr>
              <a:t>填報</a:t>
            </a:r>
            <a:r>
              <a:rPr sz="4000" b="1" spc="5" dirty="0">
                <a:latin typeface="Microsoft JhengHei"/>
                <a:cs typeface="Microsoft JhengHei"/>
              </a:rPr>
              <a:t>「</a:t>
            </a:r>
            <a:r>
              <a:rPr sz="4000" b="1" spc="-5" dirty="0">
                <a:solidFill>
                  <a:srgbClr val="FF0000"/>
                </a:solidFill>
                <a:latin typeface="Microsoft JhengHei"/>
                <a:cs typeface="Microsoft JhengHei"/>
              </a:rPr>
              <a:t>每月</a:t>
            </a:r>
            <a:r>
              <a:rPr sz="4000" b="1" dirty="0">
                <a:solidFill>
                  <a:srgbClr val="FF0000"/>
                </a:solidFill>
                <a:latin typeface="Microsoft JhengHei"/>
                <a:cs typeface="Microsoft JhengHei"/>
              </a:rPr>
              <a:t>旗</a:t>
            </a:r>
            <a:r>
              <a:rPr sz="4000" b="1" spc="-5" dirty="0">
                <a:solidFill>
                  <a:srgbClr val="FF0000"/>
                </a:solidFill>
                <a:latin typeface="Microsoft JhengHei"/>
                <a:cs typeface="Microsoft JhengHei"/>
              </a:rPr>
              <a:t>幟顏</a:t>
            </a:r>
            <a:r>
              <a:rPr sz="4000" b="1" dirty="0">
                <a:solidFill>
                  <a:srgbClr val="FF0000"/>
                </a:solidFill>
                <a:latin typeface="Microsoft JhengHei"/>
                <a:cs typeface="Microsoft JhengHei"/>
              </a:rPr>
              <a:t>色</a:t>
            </a:r>
            <a:r>
              <a:rPr sz="4000" b="1" spc="-5" dirty="0">
                <a:solidFill>
                  <a:srgbClr val="FF0000"/>
                </a:solidFill>
                <a:latin typeface="Microsoft JhengHei"/>
                <a:cs typeface="Microsoft JhengHei"/>
              </a:rPr>
              <a:t>紀錄</a:t>
            </a:r>
            <a:r>
              <a:rPr sz="4000" b="1" spc="20" dirty="0">
                <a:solidFill>
                  <a:srgbClr val="FF0000"/>
                </a:solidFill>
                <a:latin typeface="Microsoft JhengHei"/>
                <a:cs typeface="Microsoft JhengHei"/>
              </a:rPr>
              <a:t>單</a:t>
            </a:r>
            <a:r>
              <a:rPr sz="4000" b="1" spc="-5" dirty="0">
                <a:latin typeface="Microsoft JhengHei"/>
                <a:cs typeface="Microsoft JhengHei"/>
              </a:rPr>
              <a:t>」  </a:t>
            </a:r>
            <a:r>
              <a:rPr sz="4000" b="1" spc="-10" dirty="0" err="1">
                <a:latin typeface="Microsoft JhengHei"/>
                <a:cs typeface="Microsoft JhengHei"/>
              </a:rPr>
              <a:t>及</a:t>
            </a:r>
            <a:r>
              <a:rPr sz="4000" b="1" spc="-10" dirty="0" err="1" smtClean="0">
                <a:latin typeface="Microsoft JhengHei"/>
                <a:cs typeface="Microsoft JhengHei"/>
              </a:rPr>
              <a:t>「</a:t>
            </a:r>
            <a:r>
              <a:rPr sz="4000" b="1" spc="-10" dirty="0" err="1" smtClean="0">
                <a:solidFill>
                  <a:srgbClr val="FF0000"/>
                </a:solidFill>
                <a:latin typeface="Microsoft JhengHei"/>
                <a:cs typeface="Microsoft JhengHei"/>
              </a:rPr>
              <a:t>成果</a:t>
            </a:r>
            <a:r>
              <a:rPr lang="zh-TW" altLang="zh-TW" sz="4000" b="1" spc="-1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報告</a:t>
            </a:r>
            <a:r>
              <a:rPr sz="4000" b="1" spc="-10" dirty="0" smtClean="0">
                <a:solidFill>
                  <a:srgbClr val="FF0000"/>
                </a:solidFill>
                <a:latin typeface="Microsoft JhengHei"/>
                <a:cs typeface="Microsoft JhengHei"/>
              </a:rPr>
              <a:t>表</a:t>
            </a:r>
            <a:r>
              <a:rPr sz="4000" b="1" spc="-10" dirty="0">
                <a:latin typeface="Microsoft JhengHei"/>
                <a:cs typeface="Microsoft JhengHei"/>
              </a:rPr>
              <a:t>」。</a:t>
            </a:r>
            <a:endParaRPr sz="4000" dirty="0">
              <a:latin typeface="Microsoft JhengHei"/>
              <a:cs typeface="Microsoft JhengHei"/>
            </a:endParaRPr>
          </a:p>
        </p:txBody>
      </p:sp>
      <p:sp>
        <p:nvSpPr>
          <p:cNvPr id="10" name="object 3"/>
          <p:cNvSpPr/>
          <p:nvPr/>
        </p:nvSpPr>
        <p:spPr>
          <a:xfrm>
            <a:off x="1140206" y="702437"/>
            <a:ext cx="1584325" cy="720090"/>
          </a:xfrm>
          <a:custGeom>
            <a:avLst/>
            <a:gdLst/>
            <a:ahLst/>
            <a:cxnLst/>
            <a:rect l="l" t="t" r="r" b="b"/>
            <a:pathLst>
              <a:path w="1584325" h="720089">
                <a:moveTo>
                  <a:pt x="1224102" y="0"/>
                </a:moveTo>
                <a:lnTo>
                  <a:pt x="0" y="0"/>
                </a:lnTo>
                <a:lnTo>
                  <a:pt x="0" y="720089"/>
                </a:lnTo>
                <a:lnTo>
                  <a:pt x="1224102" y="720089"/>
                </a:lnTo>
                <a:lnTo>
                  <a:pt x="1584147" y="360045"/>
                </a:lnTo>
                <a:lnTo>
                  <a:pt x="1224102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lIns="0" tIns="0" rIns="0" bIns="0" rtlCol="0"/>
          <a:lstStyle/>
          <a:p>
            <a:endParaRPr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ject 4"/>
          <p:cNvSpPr txBox="1"/>
          <p:nvPr/>
        </p:nvSpPr>
        <p:spPr>
          <a:xfrm>
            <a:off x="1371600" y="838200"/>
            <a:ext cx="94170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0" spc="-5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步</a:t>
            </a:r>
            <a:r>
              <a:rPr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驟</a:t>
            </a:r>
            <a:r>
              <a:rPr lang="en-US" altLang="zh-TW"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6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12" name="object 6"/>
          <p:cNvSpPr txBox="1"/>
          <p:nvPr/>
        </p:nvSpPr>
        <p:spPr>
          <a:xfrm>
            <a:off x="2819400" y="609600"/>
            <a:ext cx="52578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zh-TW" altLang="en-US" sz="4800" kern="0" spc="20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記錄每日旗幟顏色</a:t>
            </a:r>
            <a:endParaRPr lang="zh-TW" altLang="en-US" sz="4800" kern="0" spc="20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82982" y="1484833"/>
            <a:ext cx="8303818" cy="56017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3"/>
          <p:cNvSpPr/>
          <p:nvPr/>
        </p:nvSpPr>
        <p:spPr>
          <a:xfrm>
            <a:off x="1140206" y="702437"/>
            <a:ext cx="1584325" cy="720090"/>
          </a:xfrm>
          <a:custGeom>
            <a:avLst/>
            <a:gdLst/>
            <a:ahLst/>
            <a:cxnLst/>
            <a:rect l="l" t="t" r="r" b="b"/>
            <a:pathLst>
              <a:path w="1584325" h="720089">
                <a:moveTo>
                  <a:pt x="1224102" y="0"/>
                </a:moveTo>
                <a:lnTo>
                  <a:pt x="0" y="0"/>
                </a:lnTo>
                <a:lnTo>
                  <a:pt x="0" y="720089"/>
                </a:lnTo>
                <a:lnTo>
                  <a:pt x="1224102" y="720089"/>
                </a:lnTo>
                <a:lnTo>
                  <a:pt x="1584147" y="360045"/>
                </a:lnTo>
                <a:lnTo>
                  <a:pt x="1224102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lIns="0" tIns="0" rIns="0" bIns="0" rtlCol="0"/>
          <a:lstStyle/>
          <a:p>
            <a:endParaRPr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object 4"/>
          <p:cNvSpPr txBox="1"/>
          <p:nvPr/>
        </p:nvSpPr>
        <p:spPr>
          <a:xfrm>
            <a:off x="1371600" y="838200"/>
            <a:ext cx="94170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0" spc="-5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步</a:t>
            </a:r>
            <a:r>
              <a:rPr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驟</a:t>
            </a:r>
            <a:r>
              <a:rPr lang="en-US" altLang="zh-TW"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6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8" name="object 6"/>
          <p:cNvSpPr txBox="1"/>
          <p:nvPr/>
        </p:nvSpPr>
        <p:spPr>
          <a:xfrm>
            <a:off x="2819400" y="609600"/>
            <a:ext cx="52578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zh-TW" altLang="en-US" sz="4800" kern="0" spc="20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記錄每日旗幟顏色</a:t>
            </a:r>
            <a:endParaRPr lang="zh-TW" altLang="en-US" sz="4800" kern="0" spc="20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/>
          <p:cNvSpPr/>
          <p:nvPr/>
        </p:nvSpPr>
        <p:spPr>
          <a:xfrm>
            <a:off x="1140206" y="702437"/>
            <a:ext cx="1584325" cy="720090"/>
          </a:xfrm>
          <a:custGeom>
            <a:avLst/>
            <a:gdLst/>
            <a:ahLst/>
            <a:cxnLst/>
            <a:rect l="l" t="t" r="r" b="b"/>
            <a:pathLst>
              <a:path w="1584325" h="720089">
                <a:moveTo>
                  <a:pt x="1224102" y="0"/>
                </a:moveTo>
                <a:lnTo>
                  <a:pt x="0" y="0"/>
                </a:lnTo>
                <a:lnTo>
                  <a:pt x="0" y="720089"/>
                </a:lnTo>
                <a:lnTo>
                  <a:pt x="1224102" y="720089"/>
                </a:lnTo>
                <a:lnTo>
                  <a:pt x="1584147" y="360045"/>
                </a:lnTo>
                <a:lnTo>
                  <a:pt x="1224102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lIns="0" tIns="0" rIns="0" bIns="0" rtlCol="0"/>
          <a:lstStyle/>
          <a:p>
            <a:endParaRPr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object 4"/>
          <p:cNvSpPr txBox="1"/>
          <p:nvPr/>
        </p:nvSpPr>
        <p:spPr>
          <a:xfrm>
            <a:off x="1371600" y="838200"/>
            <a:ext cx="94170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0" spc="-5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步</a:t>
            </a:r>
            <a:r>
              <a:rPr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驟</a:t>
            </a:r>
            <a:r>
              <a:rPr lang="en-US" altLang="zh-TW" sz="2800" b="0" spc="-10" dirty="0" smtClean="0">
                <a:solidFill>
                  <a:srgbClr val="FFFFFF"/>
                </a:solidFill>
                <a:latin typeface="Microsoft JhengHei Light"/>
                <a:cs typeface="Microsoft JhengHei Light"/>
              </a:rPr>
              <a:t>6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8" name="object 6"/>
          <p:cNvSpPr txBox="1"/>
          <p:nvPr/>
        </p:nvSpPr>
        <p:spPr>
          <a:xfrm>
            <a:off x="3276600" y="609600"/>
            <a:ext cx="28194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zh-TW" altLang="en-US" sz="4800" kern="0" spc="200" dirty="0" smtClean="0">
                <a:solidFill>
                  <a:srgbClr val="FFFF00"/>
                </a:solidFill>
                <a:latin typeface="PMingLiU"/>
                <a:ea typeface="中國龍超明體" pitchFamily="49" charset="-120"/>
                <a:cs typeface="PMingLiU"/>
              </a:rPr>
              <a:t>填報成果</a:t>
            </a:r>
            <a:endParaRPr lang="zh-TW" altLang="en-US" sz="4800" kern="0" spc="200" dirty="0">
              <a:solidFill>
                <a:srgbClr val="FFFF00"/>
              </a:solidFill>
              <a:latin typeface="PMingLiU"/>
              <a:ea typeface="中國龍超明體" pitchFamily="49" charset="-120"/>
              <a:cs typeface="PMingLiU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762000" y="1828798"/>
          <a:ext cx="7620000" cy="4876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000"/>
                <a:gridCol w="1270000"/>
                <a:gridCol w="1270000"/>
                <a:gridCol w="1270000"/>
                <a:gridCol w="2540000"/>
              </a:tblGrid>
              <a:tr h="541867">
                <a:tc gridSpan="5">
                  <a:txBody>
                    <a:bodyPr/>
                    <a:lstStyle/>
                    <a:p>
                      <a:pPr algn="ctr" eaLnBrk="0" fontAlgn="ctr" hangingPunct="0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花蓮縣校園空氣品質旗幟推動計畫成果報告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541867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辦理學校</a:t>
                      </a:r>
                      <a:endParaRPr lang="zh-TW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41867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聯絡資料</a:t>
                      </a:r>
                      <a:endParaRPr lang="zh-TW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聯絡人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E-mail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41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聯絡電話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地址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41867">
                <a:tc gridSpan="5"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推動計畫成果照片</a:t>
                      </a:r>
                      <a:endParaRPr lang="zh-TW" alt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2167467">
                <a:tc gridSpan="3">
                  <a:txBody>
                    <a:bodyPr/>
                    <a:lstStyle/>
                    <a:p>
                      <a:pPr marL="526415" marR="318135" indent="-514350">
                        <a:lnSpc>
                          <a:spcPts val="4500"/>
                        </a:lnSpc>
                        <a:spcBef>
                          <a:spcPts val="600"/>
                        </a:spcBef>
                      </a:pP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範本</a:t>
                      </a:r>
                      <a:r>
                        <a:rPr lang="en-US" altLang="zh-TW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1</a:t>
                      </a: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  校長與旗幟合照</a:t>
                      </a:r>
                      <a:endParaRPr lang="en-US" altLang="zh-TW" sz="1800" b="1" spc="-5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微軟正黑體" pitchFamily="34" charset="-120"/>
                        <a:ea typeface="微軟正黑體" pitchFamily="34" charset="-120"/>
                        <a:cs typeface="Microsoft JhengHei"/>
                      </a:endParaRPr>
                    </a:p>
                    <a:p>
                      <a:pPr marL="526415" marR="318135" indent="-514350">
                        <a:lnSpc>
                          <a:spcPts val="4500"/>
                        </a:lnSpc>
                        <a:spcBef>
                          <a:spcPts val="600"/>
                        </a:spcBef>
                      </a:pP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範本</a:t>
                      </a:r>
                      <a:r>
                        <a:rPr lang="en-US" altLang="zh-TW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2</a:t>
                      </a: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  旗幟與校名合照</a:t>
                      </a:r>
                      <a:endParaRPr lang="en-US" altLang="zh-TW" sz="1800" b="1" spc="-5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微軟正黑體" pitchFamily="34" charset="-120"/>
                        <a:ea typeface="微軟正黑體" pitchFamily="34" charset="-120"/>
                        <a:cs typeface="Microsoft JhengHei"/>
                      </a:endParaRPr>
                    </a:p>
                    <a:p>
                      <a:pPr marL="526415" marR="318135" indent="-514350">
                        <a:lnSpc>
                          <a:spcPts val="4500"/>
                        </a:lnSpc>
                        <a:spcBef>
                          <a:spcPts val="600"/>
                        </a:spcBef>
                      </a:pP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範本</a:t>
                      </a:r>
                      <a:r>
                        <a:rPr lang="en-US" altLang="zh-TW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3</a:t>
                      </a: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  進行空氣品質課程教學</a:t>
                      </a:r>
                      <a:endParaRPr lang="zh-TW" alt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526415" marR="318135" indent="-514350">
                        <a:lnSpc>
                          <a:spcPts val="4500"/>
                        </a:lnSpc>
                        <a:spcBef>
                          <a:spcPts val="600"/>
                        </a:spcBef>
                      </a:pP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範本</a:t>
                      </a:r>
                      <a:r>
                        <a:rPr lang="en-US" altLang="zh-TW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4</a:t>
                      </a: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  將空品宣導納入教師進修</a:t>
                      </a:r>
                      <a:endParaRPr lang="en-US" altLang="zh-TW" sz="1800" b="1" spc="-5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微軟正黑體" pitchFamily="34" charset="-120"/>
                        <a:ea typeface="微軟正黑體" pitchFamily="34" charset="-120"/>
                        <a:cs typeface="Microsoft JhengHei"/>
                      </a:endParaRPr>
                    </a:p>
                    <a:p>
                      <a:pPr marL="526415" marR="318135" indent="-514350">
                        <a:lnSpc>
                          <a:spcPts val="4500"/>
                        </a:lnSpc>
                        <a:spcBef>
                          <a:spcPts val="600"/>
                        </a:spcBef>
                      </a:pP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範本</a:t>
                      </a:r>
                      <a:r>
                        <a:rPr lang="en-US" altLang="zh-TW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5</a:t>
                      </a: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  敏感性族群學生健康指導</a:t>
                      </a:r>
                      <a:endParaRPr lang="en-US" altLang="zh-TW" sz="1800" b="1" spc="-5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微軟正黑體" pitchFamily="34" charset="-120"/>
                        <a:ea typeface="微軟正黑體" pitchFamily="34" charset="-120"/>
                        <a:cs typeface="Microsoft JhengHei"/>
                      </a:endParaRPr>
                    </a:p>
                    <a:p>
                      <a:pPr marL="526415" marR="318135" indent="-514350">
                        <a:lnSpc>
                          <a:spcPts val="4500"/>
                        </a:lnSpc>
                        <a:spcBef>
                          <a:spcPts val="600"/>
                        </a:spcBef>
                      </a:pP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範本</a:t>
                      </a:r>
                      <a:r>
                        <a:rPr lang="en-US" altLang="zh-TW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6</a:t>
                      </a:r>
                      <a:r>
                        <a:rPr lang="zh-TW" altLang="en-US" sz="1800" b="1" spc="-5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Microsoft JhengHei"/>
                        </a:rPr>
                        <a:t>  辦理教育宣導活動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62000" y="2971800"/>
            <a:ext cx="7543800" cy="20005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7685" marR="5080" indent="-515620">
              <a:lnSpc>
                <a:spcPts val="5200"/>
              </a:lnSpc>
              <a:tabLst>
                <a:tab pos="527685" algn="l"/>
              </a:tabLst>
            </a:pPr>
            <a:r>
              <a:rPr sz="3200" b="1" dirty="0">
                <a:latin typeface="Microsoft JhengHei"/>
                <a:cs typeface="Microsoft JhengHei"/>
              </a:rPr>
              <a:t>1)	</a:t>
            </a:r>
            <a:r>
              <a:rPr sz="3200" b="1" spc="-5" dirty="0" err="1" smtClean="0">
                <a:latin typeface="Microsoft JhengHei"/>
                <a:cs typeface="Microsoft JhengHei"/>
              </a:rPr>
              <a:t>高年級旗手於早上</a:t>
            </a:r>
            <a:r>
              <a:rPr lang="zh-TW" altLang="en-US" sz="3200" b="1" spc="-5" dirty="0" smtClean="0">
                <a:latin typeface="Microsoft JhengHei"/>
                <a:cs typeface="Microsoft JhengHei"/>
              </a:rPr>
              <a:t> </a:t>
            </a:r>
            <a:r>
              <a:rPr sz="3200" b="1" spc="-5" dirty="0" smtClean="0">
                <a:solidFill>
                  <a:srgbClr val="FF0000"/>
                </a:solidFill>
                <a:latin typeface="Microsoft JhengHei"/>
                <a:cs typeface="Microsoft JhengHei"/>
              </a:rPr>
              <a:t>8:00、12:30</a:t>
            </a:r>
            <a:r>
              <a:rPr sz="3200" b="1" spc="-5" dirty="0">
                <a:latin typeface="Microsoft JhengHei"/>
                <a:cs typeface="Microsoft JhengHei"/>
              </a:rPr>
              <a:t>，</a:t>
            </a:r>
            <a:r>
              <a:rPr sz="3200" b="1" spc="-5" dirty="0" smtClean="0">
                <a:latin typeface="Microsoft JhengHei"/>
                <a:cs typeface="Microsoft JhengHei"/>
              </a:rPr>
              <a:t>確</a:t>
            </a:r>
            <a:r>
              <a:rPr sz="3200" b="1" dirty="0" smtClean="0">
                <a:latin typeface="Microsoft JhengHei"/>
                <a:cs typeface="Microsoft JhengHei"/>
              </a:rPr>
              <a:t>認當日空氣品質的旗幟顏色，負責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  <a:cs typeface="Microsoft JhengHei"/>
              </a:rPr>
              <a:t>老</a:t>
            </a:r>
            <a:r>
              <a:rPr sz="3200" b="1" dirty="0" err="1" smtClean="0">
                <a:latin typeface="Microsoft JhengHei"/>
                <a:cs typeface="Microsoft JhengHei"/>
              </a:rPr>
              <a:t>師從旁協助指導與記錄</a:t>
            </a:r>
            <a:r>
              <a:rPr sz="3200" b="1" dirty="0">
                <a:latin typeface="Microsoft JhengHei"/>
                <a:cs typeface="Microsoft JhengHei"/>
              </a:rPr>
              <a:t>。</a:t>
            </a:r>
            <a:endParaRPr sz="3200" dirty="0">
              <a:latin typeface="Microsoft JhengHei"/>
              <a:cs typeface="Microsoft JhengHe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39546" y="1794510"/>
            <a:ext cx="1584325" cy="720090"/>
          </a:xfrm>
          <a:custGeom>
            <a:avLst/>
            <a:gdLst/>
            <a:ahLst/>
            <a:cxnLst/>
            <a:rect l="l" t="t" r="r" b="b"/>
            <a:pathLst>
              <a:path w="1584325" h="720089">
                <a:moveTo>
                  <a:pt x="1224102" y="0"/>
                </a:moveTo>
                <a:lnTo>
                  <a:pt x="0" y="0"/>
                </a:lnTo>
                <a:lnTo>
                  <a:pt x="0" y="720089"/>
                </a:lnTo>
                <a:lnTo>
                  <a:pt x="1224102" y="720089"/>
                </a:lnTo>
                <a:lnTo>
                  <a:pt x="1584147" y="360045"/>
                </a:lnTo>
                <a:lnTo>
                  <a:pt x="1224102" y="0"/>
                </a:lnTo>
                <a:close/>
              </a:path>
            </a:pathLst>
          </a:custGeom>
          <a:solidFill>
            <a:srgbClr val="1737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73048" y="1930273"/>
            <a:ext cx="73596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0" spc="-5" dirty="0">
                <a:solidFill>
                  <a:srgbClr val="FFFFFF"/>
                </a:solidFill>
                <a:latin typeface="Microsoft JhengHei Light"/>
                <a:cs typeface="Microsoft JhengHei Light"/>
              </a:rPr>
              <a:t>範例</a:t>
            </a:r>
            <a:endParaRPr sz="2800">
              <a:latin typeface="Microsoft JhengHei Light"/>
              <a:cs typeface="Microsoft JhengHei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74823" y="1938020"/>
            <a:ext cx="4090670" cy="500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spc="5" dirty="0" smtClean="0">
                <a:solidFill>
                  <a:srgbClr val="C00000"/>
                </a:solidFill>
                <a:latin typeface="PMingLiU"/>
                <a:ea typeface="中國龍粗圓體" pitchFamily="49" charset="-120"/>
                <a:cs typeface="PMingLiU"/>
              </a:rPr>
              <a:t>以</a:t>
            </a:r>
            <a:r>
              <a:rPr lang="zh-TW" altLang="en-US" sz="3200" spc="5" dirty="0" smtClean="0">
                <a:solidFill>
                  <a:srgbClr val="C00000"/>
                </a:solidFill>
                <a:latin typeface="PMingLiU"/>
                <a:ea typeface="中國龍粗圓體" pitchFamily="49" charset="-120"/>
                <a:cs typeface="PMingLiU"/>
              </a:rPr>
              <a:t>壽豐鄉</a:t>
            </a:r>
            <a:r>
              <a:rPr sz="3200" spc="5" dirty="0" err="1" smtClean="0">
                <a:solidFill>
                  <a:srgbClr val="C00000"/>
                </a:solidFill>
                <a:latin typeface="PMingLiU"/>
                <a:ea typeface="中國龍粗圓體" pitchFamily="49" charset="-120"/>
                <a:cs typeface="PMingLiU"/>
              </a:rPr>
              <a:t>溪口國小為例</a:t>
            </a:r>
            <a:endParaRPr sz="3200" spc="5" dirty="0">
              <a:solidFill>
                <a:srgbClr val="C00000"/>
              </a:solidFill>
              <a:latin typeface="PMingLiU"/>
              <a:ea typeface="中國龍粗圓體" pitchFamily="49" charset="-120"/>
              <a:cs typeface="PMingLiU"/>
            </a:endParaRPr>
          </a:p>
        </p:txBody>
      </p:sp>
      <p:sp>
        <p:nvSpPr>
          <p:cNvPr id="8" name="object 5"/>
          <p:cNvSpPr txBox="1">
            <a:spLocks/>
          </p:cNvSpPr>
          <p:nvPr/>
        </p:nvSpPr>
        <p:spPr>
          <a:xfrm>
            <a:off x="762000" y="152400"/>
            <a:ext cx="7543800" cy="1028487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33147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684270" algn="l"/>
              </a:tabLst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空氣品質旗	操作流程說明</a:t>
            </a:r>
            <a:endParaRPr kumimoji="0" lang="zh-TW" altLang="en-US" sz="48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35940" y="1902459"/>
            <a:ext cx="7689850" cy="9918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000"/>
              </a:lnSpc>
              <a:tabLst>
                <a:tab pos="355600" algn="l"/>
              </a:tabLst>
            </a:pPr>
            <a:r>
              <a:rPr lang="en-US" altLang="zh-TW" sz="3200" dirty="0" smtClean="0">
                <a:solidFill>
                  <a:srgbClr val="FF0000"/>
                </a:solidFill>
                <a:latin typeface="Arial"/>
                <a:cs typeface="Arial"/>
              </a:rPr>
              <a:t>2.</a:t>
            </a:r>
            <a:r>
              <a:rPr sz="3200" dirty="0" smtClean="0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sz="3200" b="1" spc="-5" dirty="0" err="1" smtClean="0">
                <a:solidFill>
                  <a:srgbClr val="FF0000"/>
                </a:solidFill>
                <a:latin typeface="Microsoft JhengHei"/>
                <a:cs typeface="Microsoft JhengHei"/>
              </a:rPr>
              <a:t>關東旗</a:t>
            </a:r>
            <a:r>
              <a:rPr sz="3200" b="1" spc="-5" dirty="0" err="1" smtClean="0">
                <a:latin typeface="Microsoft JhengHei"/>
                <a:cs typeface="Microsoft JhengHei"/>
              </a:rPr>
              <a:t>放置處，由高年級學生根據當日</a:t>
            </a:r>
            <a:r>
              <a:rPr sz="3200" b="1" spc="-5" dirty="0" err="1" smtClean="0">
                <a:solidFill>
                  <a:srgbClr val="FF0000"/>
                </a:solidFill>
                <a:latin typeface="Microsoft JhengHei"/>
                <a:cs typeface="Microsoft JhengHei"/>
              </a:rPr>
              <a:t>旗</a:t>
            </a:r>
            <a:endParaRPr sz="3200" dirty="0" smtClean="0">
              <a:latin typeface="Microsoft JhengHei"/>
              <a:cs typeface="Microsoft JhengHei"/>
            </a:endParaRPr>
          </a:p>
          <a:p>
            <a:pPr marL="355600">
              <a:lnSpc>
                <a:spcPts val="4000"/>
              </a:lnSpc>
            </a:pPr>
            <a:r>
              <a:rPr sz="3200" b="1" dirty="0" err="1" smtClean="0">
                <a:solidFill>
                  <a:srgbClr val="FF0000"/>
                </a:solidFill>
                <a:latin typeface="Microsoft JhengHei"/>
                <a:cs typeface="Microsoft JhengHei"/>
              </a:rPr>
              <a:t>幟</a:t>
            </a:r>
            <a:r>
              <a:rPr sz="3200" b="1" dirty="0" err="1" smtClean="0">
                <a:latin typeface="Microsoft JhengHei"/>
                <a:cs typeface="Microsoft JhengHei"/>
              </a:rPr>
              <a:t>顏色</a:t>
            </a:r>
            <a:r>
              <a:rPr sz="3200" b="1" dirty="0" err="1">
                <a:latin typeface="Microsoft JhengHei"/>
                <a:cs typeface="Microsoft JhengHei"/>
              </a:rPr>
              <a:t>，進行關東旗幟的替換工作</a:t>
            </a:r>
            <a:r>
              <a:rPr sz="2800" b="1" dirty="0">
                <a:latin typeface="Microsoft JhengHei"/>
                <a:cs typeface="Microsoft JhengHei"/>
              </a:rPr>
              <a:t>。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51523" y="3428962"/>
            <a:ext cx="4023741" cy="26827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88027" y="3429000"/>
            <a:ext cx="4095369" cy="2730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"/>
          <p:cNvSpPr txBox="1">
            <a:spLocks/>
          </p:cNvSpPr>
          <p:nvPr/>
        </p:nvSpPr>
        <p:spPr>
          <a:xfrm>
            <a:off x="762000" y="152400"/>
            <a:ext cx="7543800" cy="1028487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33147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684270" algn="l"/>
              </a:tabLst>
              <a:defRPr/>
            </a:pPr>
            <a:r>
              <a:rPr kumimoji="0" lang="zh-TW" alt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空氣品質旗	操作流程說明</a:t>
            </a:r>
            <a:endParaRPr kumimoji="0" lang="zh-TW" altLang="en-US" sz="48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PMingLiU"/>
              <a:ea typeface="中國龍超明體" pitchFamily="49" charset="-120"/>
              <a:cs typeface="PMingLiU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0" y="445294"/>
            <a:ext cx="9144000" cy="12311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TW" altLang="en-US" sz="4000" dirty="0" smtClean="0">
                <a:ea typeface="中國龍超明體" pitchFamily="49" charset="-120"/>
              </a:rPr>
              <a:t>校園空氣品質旗幟推動計畫</a:t>
            </a:r>
            <a:r>
              <a:rPr lang="en-US" altLang="zh-TW" sz="4000" dirty="0" smtClean="0">
                <a:ea typeface="中國龍超明體" pitchFamily="49" charset="-120"/>
              </a:rPr>
              <a:t/>
            </a:r>
            <a:br>
              <a:rPr lang="en-US" altLang="zh-TW" sz="4000" dirty="0" smtClean="0">
                <a:ea typeface="中國龍超明體" pitchFamily="49" charset="-120"/>
              </a:rPr>
            </a:br>
            <a:r>
              <a:rPr lang="zh-TW" altLang="en-US" sz="4000" dirty="0" smtClean="0">
                <a:ea typeface="中國龍超明體" pitchFamily="49" charset="-120"/>
              </a:rPr>
              <a:t>請配合事項</a:t>
            </a:r>
            <a:endParaRPr lang="zh-TW" altLang="en-US" sz="4000" dirty="0">
              <a:ea typeface="中國龍超明體" pitchFamily="49" charset="-12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1877314"/>
            <a:ext cx="8075930" cy="4873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6415" marR="318135" indent="-514350">
              <a:lnSpc>
                <a:spcPts val="4500"/>
              </a:lnSpc>
              <a:buFont typeface="+mj-lt"/>
              <a:buAutoNum type="arabicPeriod"/>
            </a:pPr>
            <a:r>
              <a:rPr sz="3200" b="1" spc="-5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時間</a:t>
            </a:r>
            <a:r>
              <a:rPr lang="zh-TW" altLang="en-US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： </a:t>
            </a:r>
            <a:r>
              <a:rPr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10</a:t>
            </a:r>
            <a:r>
              <a:rPr lang="en-US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5</a:t>
            </a:r>
            <a:r>
              <a:rPr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年</a:t>
            </a:r>
            <a:r>
              <a:rPr lang="en-US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2</a:t>
            </a:r>
            <a:r>
              <a:rPr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月</a:t>
            </a:r>
            <a:r>
              <a:rPr lang="en-US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15</a:t>
            </a:r>
            <a:r>
              <a:rPr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日</a:t>
            </a:r>
            <a:r>
              <a:rPr lang="zh-TW" altLang="en-US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起</a:t>
            </a:r>
            <a:endParaRPr sz="3200" dirty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526415" marR="5080" indent="-514350">
              <a:lnSpc>
                <a:spcPts val="4500"/>
              </a:lnSpc>
              <a:spcBef>
                <a:spcPts val="865"/>
              </a:spcBef>
              <a:buFont typeface="+mj-lt"/>
              <a:buAutoNum type="arabicPeriod"/>
            </a:pPr>
            <a:r>
              <a:rPr sz="32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請各校</a:t>
            </a:r>
            <a:r>
              <a:rPr lang="zh-TW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協助事項：</a:t>
            </a:r>
            <a:endParaRPr lang="en-US" altLang="zh-TW" sz="32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623615" marR="5080" indent="-457200" eaLnBrk="0" fontAlgn="ctr" hangingPunct="0">
              <a:lnSpc>
                <a:spcPts val="3500"/>
              </a:lnSpc>
              <a:spcBef>
                <a:spcPts val="300"/>
              </a:spcBef>
              <a:buAutoNum type="arabicParenR"/>
            </a:pP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參閱旗幟計畫書後評估自己學校推動本計畫意願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請於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 1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日前至線上填報系統填報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623615" marR="5080" indent="-457200" eaLnBrk="0" fontAlgn="ctr" hangingPunct="0">
              <a:lnSpc>
                <a:spcPts val="3500"/>
              </a:lnSpc>
              <a:spcBef>
                <a:spcPts val="865"/>
              </a:spcBef>
              <a:buAutoNum type="arabicParenR"/>
            </a:pP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請各校協助下載計畫資訊、公告訊息，並請推薦安排參與推動人員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2-4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人。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623615" marR="5080" indent="-457200" eaLnBrk="0" fontAlgn="ctr" hangingPunct="0">
              <a:lnSpc>
                <a:spcPts val="3500"/>
              </a:lnSpc>
              <a:spcBef>
                <a:spcPts val="865"/>
              </a:spcBef>
              <a:buAutoNum type="arabicParenR"/>
            </a:pP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請各學校於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 1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20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日前完成校園基本背景自我檢核表，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並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對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校內同仁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宣導說明旗幟活動之內涵。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623615" marR="5080" indent="-457200" eaLnBrk="0" fontAlgn="ctr" hangingPunct="0">
              <a:lnSpc>
                <a:spcPts val="3500"/>
              </a:lnSpc>
              <a:spcBef>
                <a:spcPts val="865"/>
              </a:spcBef>
              <a:buAutoNum type="arabicParenR"/>
            </a:pP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活動開跑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全校宣導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    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旗幟顏色紀錄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685800" y="304800"/>
            <a:ext cx="7620000" cy="946413"/>
          </a:xfrm>
          <a:prstGeom prst="rect">
            <a:avLst/>
          </a:prstGeom>
        </p:spPr>
        <p:txBody>
          <a:bodyPr vert="horz" wrap="square" lIns="0" tIns="327660" rIns="0" bIns="0" rtlCol="0">
            <a:spAutoFit/>
          </a:bodyPr>
          <a:lstStyle/>
          <a:p>
            <a:pPr marL="149860"/>
            <a:r>
              <a:rPr lang="zh-TW" altLang="en-US" sz="4000" dirty="0" smtClean="0">
                <a:ea typeface="中國龍超明體" pitchFamily="49" charset="-120"/>
              </a:rPr>
              <a:t>上傳  推動計畫成果照片範本 </a:t>
            </a:r>
            <a:r>
              <a:rPr lang="zh-TW" altLang="en-US" sz="4000" dirty="0" smtClean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1</a:t>
            </a:r>
            <a:endParaRPr lang="zh-TW" altLang="en-US" sz="4000" dirty="0"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76800" y="3200400"/>
            <a:ext cx="3733800" cy="12311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6415" marR="318135" indent="-514350">
              <a:lnSpc>
                <a:spcPts val="4500"/>
              </a:lnSpc>
              <a:spcBef>
                <a:spcPts val="600"/>
              </a:spcBef>
            </a:pPr>
            <a:r>
              <a:rPr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範本1</a:t>
            </a:r>
            <a:endParaRPr lang="en-US" altLang="zh-TW" sz="3200" b="1" spc="-5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526415" marR="318135" indent="-514350">
              <a:lnSpc>
                <a:spcPts val="4500"/>
              </a:lnSpc>
              <a:spcBef>
                <a:spcPts val="600"/>
              </a:spcBef>
            </a:pPr>
            <a:r>
              <a:rPr sz="3200" b="1" spc="-5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校長與旗幟合照</a:t>
            </a:r>
            <a:endParaRPr sz="3200" b="1" spc="-5" dirty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838200" y="1905000"/>
            <a:ext cx="3505200" cy="4648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 flipH="1">
            <a:off x="4267200" y="1981200"/>
            <a:ext cx="577081" cy="48768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526415" marR="318135" indent="-514350">
              <a:lnSpc>
                <a:spcPts val="4500"/>
              </a:lnSpc>
              <a:spcBef>
                <a:spcPts val="600"/>
              </a:spcBef>
            </a:pPr>
            <a:r>
              <a:rPr sz="3200" b="1" spc="-5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範本</a:t>
            </a:r>
            <a:r>
              <a:rPr lang="zh-TW" altLang="en-US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２　</a:t>
            </a:r>
            <a:r>
              <a:rPr sz="3200" b="1" spc="-5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旗幟與校名合照</a:t>
            </a:r>
            <a:endParaRPr sz="3200" b="1" spc="-5" dirty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</p:txBody>
      </p:sp>
      <p:sp>
        <p:nvSpPr>
          <p:cNvPr id="7" name="object 3"/>
          <p:cNvSpPr txBox="1">
            <a:spLocks/>
          </p:cNvSpPr>
          <p:nvPr/>
        </p:nvSpPr>
        <p:spPr>
          <a:xfrm>
            <a:off x="685800" y="304800"/>
            <a:ext cx="7620000" cy="946413"/>
          </a:xfrm>
          <a:prstGeom prst="rect">
            <a:avLst/>
          </a:prstGeom>
        </p:spPr>
        <p:txBody>
          <a:bodyPr vert="horz" wrap="square" lIns="0" tIns="327660" rIns="0" bIns="0" rtlCol="0">
            <a:spAutoFit/>
          </a:bodyPr>
          <a:lstStyle/>
          <a:p>
            <a:pPr marL="14986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上傳  推動計畫成果照片範本 </a:t>
            </a:r>
            <a:r>
              <a:rPr kumimoji="0" lang="en-US" altLang="zh-TW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2</a:t>
            </a:r>
            <a:endParaRPr kumimoji="0" lang="zh-TW" altLang="en-US" sz="40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304800" y="1981200"/>
            <a:ext cx="3505200" cy="4648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5257800" y="1981200"/>
            <a:ext cx="3505200" cy="4648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724400" y="2590800"/>
            <a:ext cx="4191000" cy="14773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3200" b="1" spc="-5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範本</a:t>
            </a:r>
            <a:r>
              <a:rPr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3</a:t>
            </a:r>
            <a:r>
              <a:rPr lang="zh-TW" altLang="en-US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 ：</a:t>
            </a:r>
            <a:endParaRPr lang="en-US" altLang="zh-TW" sz="3200" b="1" spc="-5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12700" marR="5080">
              <a:lnSpc>
                <a:spcPct val="100000"/>
              </a:lnSpc>
            </a:pPr>
            <a:endParaRPr lang="en-US" altLang="zh-TW" sz="3200" b="1" spc="-5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12700" marR="5080">
              <a:lnSpc>
                <a:spcPct val="100000"/>
              </a:lnSpc>
            </a:pPr>
            <a:r>
              <a:rPr lang="zh-TW" altLang="en-US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進行</a:t>
            </a:r>
            <a:r>
              <a:rPr lang="zh-TW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空氣品質課程教學</a:t>
            </a:r>
            <a:endParaRPr sz="3200" b="1" spc="-5" dirty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</p:txBody>
      </p:sp>
      <p:sp>
        <p:nvSpPr>
          <p:cNvPr id="5" name="object 3"/>
          <p:cNvSpPr txBox="1">
            <a:spLocks/>
          </p:cNvSpPr>
          <p:nvPr/>
        </p:nvSpPr>
        <p:spPr>
          <a:xfrm>
            <a:off x="685800" y="304800"/>
            <a:ext cx="7620000" cy="946413"/>
          </a:xfrm>
          <a:prstGeom prst="rect">
            <a:avLst/>
          </a:prstGeom>
        </p:spPr>
        <p:txBody>
          <a:bodyPr vert="horz" wrap="square" lIns="0" tIns="327660" rIns="0" bIns="0" rtlCol="0">
            <a:spAutoFit/>
          </a:bodyPr>
          <a:lstStyle/>
          <a:p>
            <a:pPr marL="14986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上傳  推動計畫成果照片範本 </a:t>
            </a:r>
            <a:r>
              <a:rPr kumimoji="0" lang="en-US" altLang="zh-TW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3</a:t>
            </a:r>
            <a:endParaRPr kumimoji="0" lang="zh-TW" altLang="en-US" sz="40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609600" y="1905000"/>
            <a:ext cx="3505200" cy="4648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029200" y="2514600"/>
            <a:ext cx="3685540" cy="24468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範本</a:t>
            </a:r>
            <a:r>
              <a:rPr lang="en-US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4</a:t>
            </a:r>
          </a:p>
          <a:p>
            <a:pPr marL="12700" marR="5080">
              <a:lnSpc>
                <a:spcPct val="150000"/>
              </a:lnSpc>
            </a:pPr>
            <a:endParaRPr lang="en-US" altLang="zh-TW" sz="1000" b="1" spc="-5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12700" marR="5080">
              <a:lnSpc>
                <a:spcPct val="150000"/>
              </a:lnSpc>
            </a:pPr>
            <a:r>
              <a:rPr lang="zh-TW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將空氣品質</a:t>
            </a:r>
            <a:r>
              <a:rPr lang="zh-TW" altLang="en-US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宣導</a:t>
            </a:r>
            <a:endParaRPr lang="en-US" altLang="zh-TW" sz="3200" b="1" spc="-5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12700" marR="5080">
              <a:lnSpc>
                <a:spcPct val="150000"/>
              </a:lnSpc>
            </a:pPr>
            <a:r>
              <a:rPr lang="zh-TW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納入教師進修</a:t>
            </a:r>
            <a:endParaRPr sz="3200" b="1" spc="-5" dirty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</p:txBody>
      </p:sp>
      <p:sp>
        <p:nvSpPr>
          <p:cNvPr id="5" name="object 3"/>
          <p:cNvSpPr txBox="1">
            <a:spLocks/>
          </p:cNvSpPr>
          <p:nvPr/>
        </p:nvSpPr>
        <p:spPr>
          <a:xfrm>
            <a:off x="685800" y="304800"/>
            <a:ext cx="7620000" cy="946413"/>
          </a:xfrm>
          <a:prstGeom prst="rect">
            <a:avLst/>
          </a:prstGeom>
        </p:spPr>
        <p:txBody>
          <a:bodyPr vert="horz" wrap="square" lIns="0" tIns="327660" rIns="0" bIns="0" rtlCol="0">
            <a:spAutoFit/>
          </a:bodyPr>
          <a:lstStyle/>
          <a:p>
            <a:pPr marL="14986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上傳  推動計畫成果照片範本 </a:t>
            </a:r>
            <a:r>
              <a:rPr lang="en-US" altLang="zh-TW" sz="4000" kern="0" dirty="0" smtClean="0">
                <a:solidFill>
                  <a:srgbClr val="FFFF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4</a:t>
            </a:r>
            <a:endParaRPr lang="zh-TW" altLang="en-US" sz="4000" kern="0" dirty="0">
              <a:solidFill>
                <a:srgbClr val="FFFF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381000" y="1981200"/>
            <a:ext cx="3505200" cy="4648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953000" y="2362200"/>
            <a:ext cx="3685540" cy="24468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範本</a:t>
            </a:r>
            <a:r>
              <a:rPr lang="en-US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5</a:t>
            </a:r>
            <a:endParaRPr lang="en-US" sz="3200" b="1" spc="-5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12700" marR="5080">
              <a:lnSpc>
                <a:spcPct val="150000"/>
              </a:lnSpc>
            </a:pPr>
            <a:r>
              <a:rPr lang="zh-TW" altLang="en-US" sz="10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 </a:t>
            </a:r>
            <a:endParaRPr lang="en-US" altLang="zh-TW" sz="1000" b="1" spc="-5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12700" marR="5080">
              <a:lnSpc>
                <a:spcPct val="150000"/>
              </a:lnSpc>
            </a:pPr>
            <a:r>
              <a:rPr lang="zh-TW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敏感性族群學生</a:t>
            </a:r>
            <a:endParaRPr lang="en-US" altLang="zh-TW" sz="3200" b="1" spc="-5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12700" marR="5080">
              <a:lnSpc>
                <a:spcPct val="150000"/>
              </a:lnSpc>
            </a:pPr>
            <a:r>
              <a:rPr lang="zh-TW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施予健康指導</a:t>
            </a:r>
            <a:endParaRPr sz="3200" b="1" spc="-5" dirty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</p:txBody>
      </p:sp>
      <p:sp>
        <p:nvSpPr>
          <p:cNvPr id="5" name="object 3"/>
          <p:cNvSpPr txBox="1">
            <a:spLocks/>
          </p:cNvSpPr>
          <p:nvPr/>
        </p:nvSpPr>
        <p:spPr>
          <a:xfrm>
            <a:off x="685800" y="304800"/>
            <a:ext cx="7620000" cy="946413"/>
          </a:xfrm>
          <a:prstGeom prst="rect">
            <a:avLst/>
          </a:prstGeom>
        </p:spPr>
        <p:txBody>
          <a:bodyPr vert="horz" wrap="square" lIns="0" tIns="327660" rIns="0" bIns="0" rtlCol="0">
            <a:spAutoFit/>
          </a:bodyPr>
          <a:lstStyle/>
          <a:p>
            <a:pPr marL="14986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上傳  推動計畫成果照片範本 </a:t>
            </a:r>
            <a:r>
              <a:rPr lang="en-US" altLang="zh-TW" sz="4000" kern="0" dirty="0" smtClean="0">
                <a:solidFill>
                  <a:srgbClr val="FFFF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5</a:t>
            </a:r>
            <a:endParaRPr lang="zh-TW" altLang="en-US" sz="4000" kern="0" dirty="0">
              <a:solidFill>
                <a:srgbClr val="FFFF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533400" y="1905000"/>
            <a:ext cx="3505200" cy="4648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083555" y="2819400"/>
            <a:ext cx="3685540" cy="11387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3200" b="1" spc="-5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範本</a:t>
            </a:r>
            <a:r>
              <a:rPr lang="zh-TW" altLang="en-US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 </a:t>
            </a:r>
            <a:r>
              <a:rPr lang="en-US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6</a:t>
            </a:r>
          </a:p>
          <a:p>
            <a:pPr marL="12700" marR="5080">
              <a:lnSpc>
                <a:spcPct val="100000"/>
              </a:lnSpc>
            </a:pPr>
            <a:endParaRPr lang="en-US" sz="1000" b="1" spc="-5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12700" marR="5080">
              <a:lnSpc>
                <a:spcPct val="100000"/>
              </a:lnSpc>
            </a:pPr>
            <a:r>
              <a:rPr lang="zh-TW" altLang="zh-TW" sz="3200" b="1" spc="-5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辦理教育宣導活動</a:t>
            </a:r>
            <a:endParaRPr sz="3200" b="1" spc="-5" dirty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</p:txBody>
      </p:sp>
      <p:sp>
        <p:nvSpPr>
          <p:cNvPr id="5" name="object 3"/>
          <p:cNvSpPr txBox="1">
            <a:spLocks/>
          </p:cNvSpPr>
          <p:nvPr/>
        </p:nvSpPr>
        <p:spPr>
          <a:xfrm>
            <a:off x="685800" y="304800"/>
            <a:ext cx="7620000" cy="946413"/>
          </a:xfrm>
          <a:prstGeom prst="rect">
            <a:avLst/>
          </a:prstGeom>
        </p:spPr>
        <p:txBody>
          <a:bodyPr vert="horz" wrap="square" lIns="0" tIns="327660" rIns="0" bIns="0" rtlCol="0">
            <a:spAutoFit/>
          </a:bodyPr>
          <a:lstStyle/>
          <a:p>
            <a:pPr marL="14986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PMingLiU"/>
                <a:ea typeface="中國龍超明體" pitchFamily="49" charset="-120"/>
                <a:cs typeface="PMingLiU"/>
              </a:rPr>
              <a:t>上傳  推動計畫成果照片範本 </a:t>
            </a:r>
            <a:r>
              <a:rPr lang="en-US" altLang="zh-TW" sz="4000" kern="0" dirty="0" smtClean="0">
                <a:solidFill>
                  <a:srgbClr val="FFFF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6</a:t>
            </a:r>
            <a:endParaRPr lang="zh-TW" altLang="en-US" sz="4000" kern="0" dirty="0">
              <a:solidFill>
                <a:srgbClr val="FFFF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609600" y="1905000"/>
            <a:ext cx="3505200" cy="4648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0" y="445294"/>
            <a:ext cx="9144000" cy="12311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TW" altLang="en-US" sz="4000" dirty="0" smtClean="0">
                <a:ea typeface="中國龍超明體" pitchFamily="49" charset="-120"/>
              </a:rPr>
              <a:t>校園空氣品質旗幟推動計畫</a:t>
            </a:r>
            <a:r>
              <a:rPr lang="en-US" altLang="zh-TW" sz="4000" dirty="0" smtClean="0">
                <a:ea typeface="中國龍超明體" pitchFamily="49" charset="-120"/>
              </a:rPr>
              <a:t/>
            </a:r>
            <a:br>
              <a:rPr lang="en-US" altLang="zh-TW" sz="4000" dirty="0" smtClean="0">
                <a:ea typeface="中國龍超明體" pitchFamily="49" charset="-120"/>
              </a:rPr>
            </a:br>
            <a:r>
              <a:rPr lang="zh-TW" altLang="en-US" sz="4000" dirty="0" smtClean="0">
                <a:ea typeface="中國龍超明體" pitchFamily="49" charset="-120"/>
              </a:rPr>
              <a:t>請配合事項</a:t>
            </a:r>
            <a:endParaRPr lang="zh-TW" altLang="en-US" sz="4000" dirty="0">
              <a:ea typeface="中國龍超明體" pitchFamily="49" charset="-12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1877314"/>
            <a:ext cx="8075930" cy="3616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6415" marR="5080" indent="-514350">
              <a:lnSpc>
                <a:spcPts val="4500"/>
              </a:lnSpc>
              <a:spcBef>
                <a:spcPts val="865"/>
              </a:spcBef>
              <a:buFont typeface="+mj-lt"/>
              <a:buAutoNum type="arabicPeriod" startAt="3"/>
            </a:pPr>
            <a:r>
              <a:rPr sz="32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請各校</a:t>
            </a:r>
            <a:r>
              <a:rPr lang="zh-TW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協助事項：</a:t>
            </a:r>
            <a:endParaRPr lang="en-US" altLang="zh-TW" sz="32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623615" marR="5080" indent="-457200" eaLnBrk="0" fontAlgn="ctr" hangingPunct="0">
              <a:lnSpc>
                <a:spcPts val="3500"/>
              </a:lnSpc>
              <a:spcBef>
                <a:spcPts val="865"/>
              </a:spcBef>
              <a:buAutoNum type="arabicParenR"/>
            </a:pP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鼓勵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各校張貼空氣品質宣導海報及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製作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文宣品。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623615" marR="5080" indent="-457200" eaLnBrk="0" fontAlgn="ctr" hangingPunct="0">
              <a:lnSpc>
                <a:spcPts val="3500"/>
              </a:lnSpc>
              <a:spcBef>
                <a:spcPts val="865"/>
              </a:spcBef>
              <a:buAutoNum type="arabicParenR"/>
            </a:pP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宣導相對應防護措施執行方式，如：電子跑馬燈、大型液晶螢幕看板、校園廣播，或其他能傳達當日空氣品質資訊予全校師生方式。</a:t>
            </a:r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623615" marR="5080" indent="-457200" eaLnBrk="0" fontAlgn="ctr" hangingPunct="0">
              <a:lnSpc>
                <a:spcPts val="3500"/>
              </a:lnSpc>
              <a:spcBef>
                <a:spcPts val="865"/>
              </a:spcBef>
              <a:buAutoNum type="arabicParenR"/>
            </a:pP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多元之教育宣導方式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zh-TW" sz="2400" b="1" dirty="0" smtClean="0">
                <a:latin typeface="微軟正黑體" pitchFamily="34" charset="-120"/>
                <a:ea typeface="微軟正黑體" pitchFamily="34" charset="-120"/>
              </a:rPr>
              <a:t>家庭聯絡簿、家長日、家長會、給家長的一封信、運動會、相關競賽、教師朝會、 、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990600" y="609600"/>
            <a:ext cx="6705600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TW" altLang="zh-TW" sz="4000" dirty="0" smtClean="0">
                <a:ea typeface="中國龍超明體" pitchFamily="49" charset="-120"/>
              </a:rPr>
              <a:t>學校辦理成果報告與格式</a:t>
            </a:r>
            <a:endParaRPr lang="zh-TW" altLang="en-US" sz="4000" dirty="0">
              <a:ea typeface="中國龍超明體" pitchFamily="49" charset="-12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8200" y="1877314"/>
            <a:ext cx="8153400" cy="45653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6415" marR="5080" indent="-514350">
              <a:lnSpc>
                <a:spcPct val="150000"/>
              </a:lnSpc>
              <a:spcBef>
                <a:spcPts val="865"/>
              </a:spcBef>
              <a:buFont typeface="+mj-lt"/>
              <a:buAutoNum type="arabicPeriod" startAt="4"/>
            </a:pPr>
            <a:r>
              <a:rPr lang="zh-TW" alt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Microsoft JhengHei"/>
              </a:rPr>
              <a:t>成果報告：</a:t>
            </a:r>
            <a:endParaRPr lang="en-US" altLang="zh-TW" sz="40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  <a:cs typeface="Microsoft JhengHei"/>
            </a:endParaRPr>
          </a:p>
          <a:p>
            <a:pPr marL="623615" marR="5080" indent="-457200" eaLnBrk="0" fontAlgn="ctr" hangingPunct="0">
              <a:lnSpc>
                <a:spcPts val="3840"/>
              </a:lnSpc>
              <a:spcBef>
                <a:spcPts val="300"/>
              </a:spcBef>
              <a:buAutoNum type="arabicParenR"/>
            </a:pPr>
            <a:r>
              <a:rPr lang="zh-TW" altLang="zh-TW" sz="3200" b="1" dirty="0" smtClean="0">
                <a:latin typeface="微軟正黑體" pitchFamily="34" charset="-120"/>
                <a:ea typeface="微軟正黑體" pitchFamily="34" charset="-120"/>
              </a:rPr>
              <a:t>校園基本背景自我檢核表</a:t>
            </a:r>
            <a:endParaRPr lang="en-US" altLang="zh-TW" sz="32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623615" marR="5080" indent="-457200" eaLnBrk="0" fontAlgn="ctr" hangingPunct="0">
              <a:lnSpc>
                <a:spcPct val="150000"/>
              </a:lnSpc>
              <a:spcBef>
                <a:spcPts val="865"/>
              </a:spcBef>
              <a:buAutoNum type="arabicParenR"/>
            </a:pPr>
            <a:r>
              <a:rPr lang="zh-TW" altLang="zh-TW" sz="3200" b="1" dirty="0" smtClean="0">
                <a:latin typeface="微軟正黑體" pitchFamily="34" charset="-120"/>
                <a:ea typeface="微軟正黑體" pitchFamily="34" charset="-120"/>
              </a:rPr>
              <a:t>辦理成果報告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表</a:t>
            </a:r>
            <a:endParaRPr lang="en-US" altLang="zh-TW" sz="32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623615" marR="5080" indent="-457200" eaLnBrk="0" fontAlgn="ctr" hangingPunct="0">
              <a:lnSpc>
                <a:spcPct val="150000"/>
              </a:lnSpc>
              <a:spcBef>
                <a:spcPts val="865"/>
              </a:spcBef>
              <a:buAutoNum type="arabicParenR"/>
            </a:pPr>
            <a:r>
              <a:rPr lang="zh-TW" altLang="zh-TW" sz="3200" b="1" dirty="0" smtClean="0">
                <a:latin typeface="微軟正黑體" pitchFamily="34" charset="-120"/>
                <a:ea typeface="微軟正黑體" pitchFamily="34" charset="-120"/>
              </a:rPr>
              <a:t>每月旗幟顏色紀錄單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3200" b="1" dirty="0" smtClean="0">
                <a:latin typeface="微軟正黑體" pitchFamily="34" charset="-120"/>
                <a:ea typeface="微軟正黑體" pitchFamily="34" charset="-120"/>
              </a:rPr>
              <a:t>(2~6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月 應有 </a:t>
            </a:r>
            <a:r>
              <a:rPr lang="en-US" altLang="zh-TW" sz="3200" b="1" dirty="0" smtClean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 張</a:t>
            </a:r>
            <a:r>
              <a:rPr lang="en-US" altLang="zh-TW" sz="32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pPr marL="623615" marR="5080" indent="-457200" eaLnBrk="0" fontAlgn="ctr" hangingPunct="0">
              <a:lnSpc>
                <a:spcPct val="150000"/>
              </a:lnSpc>
              <a:spcBef>
                <a:spcPts val="865"/>
              </a:spcBef>
            </a:pPr>
            <a:r>
              <a:rPr lang="zh-TW" altLang="zh-TW" sz="2800" dirty="0" smtClean="0"/>
              <a:t>請於</a:t>
            </a:r>
            <a:r>
              <a:rPr lang="en-US" altLang="zh-TW" sz="2800" dirty="0" smtClean="0"/>
              <a:t>105</a:t>
            </a:r>
            <a:r>
              <a:rPr lang="zh-TW" altLang="zh-TW" sz="2800" dirty="0" smtClean="0"/>
              <a:t>年</a:t>
            </a:r>
            <a:r>
              <a:rPr lang="en-US" altLang="zh-TW" sz="2800" dirty="0" smtClean="0"/>
              <a:t>7</a:t>
            </a:r>
            <a:r>
              <a:rPr lang="zh-TW" altLang="zh-TW" sz="2800" dirty="0" smtClean="0"/>
              <a:t>月</a:t>
            </a:r>
            <a:r>
              <a:rPr lang="en-US" altLang="zh-TW" sz="2800" dirty="0" smtClean="0"/>
              <a:t>5</a:t>
            </a:r>
            <a:r>
              <a:rPr lang="zh-TW" altLang="zh-TW" sz="2800" dirty="0" smtClean="0"/>
              <a:t>日前完成，寄送花蓮市明禮路</a:t>
            </a:r>
            <a:r>
              <a:rPr lang="zh-TW" altLang="en-US" sz="2800" dirty="0" smtClean="0"/>
              <a:t> </a:t>
            </a:r>
            <a:r>
              <a:rPr lang="en-US" altLang="zh-TW" sz="2800" dirty="0" smtClean="0"/>
              <a:t>6</a:t>
            </a:r>
            <a:r>
              <a:rPr lang="zh-TW" altLang="en-US" sz="2800" dirty="0" smtClean="0"/>
              <a:t> </a:t>
            </a:r>
            <a:r>
              <a:rPr lang="zh-TW" altLang="zh-TW" sz="2800" dirty="0" smtClean="0"/>
              <a:t>號   </a:t>
            </a:r>
            <a:r>
              <a:rPr lang="en-US" altLang="zh-TW" sz="2800" dirty="0" smtClean="0"/>
              <a:t>  </a:t>
            </a:r>
            <a:r>
              <a:rPr lang="zh-TW" altLang="zh-TW" sz="2800" dirty="0" smtClean="0"/>
              <a:t>花蓮縣明禮國小</a:t>
            </a:r>
            <a:r>
              <a:rPr lang="en-US" altLang="zh-TW" sz="2800" dirty="0" smtClean="0"/>
              <a:t>  </a:t>
            </a:r>
            <a:r>
              <a:rPr lang="zh-TW" altLang="zh-TW" sz="2800" dirty="0" smtClean="0"/>
              <a:t>蕭夙喨主任收</a:t>
            </a:r>
            <a:endParaRPr lang="zh-TW" altLang="zh-TW" sz="28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447800" y="3200400"/>
            <a:ext cx="6629400" cy="923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000" b="1" spc="5" dirty="0" err="1">
                <a:solidFill>
                  <a:schemeClr val="tx2">
                    <a:lumMod val="50000"/>
                  </a:schemeClr>
                </a:solidFill>
                <a:latin typeface="Microsoft JhengHei"/>
                <a:cs typeface="Microsoft JhengHei"/>
              </a:rPr>
              <a:t>簡報完畢</a:t>
            </a:r>
            <a:r>
              <a:rPr sz="6000" b="1" spc="-114" dirty="0">
                <a:solidFill>
                  <a:schemeClr val="tx2">
                    <a:lumMod val="50000"/>
                  </a:schemeClr>
                </a:solidFill>
                <a:latin typeface="Microsoft JhengHei"/>
                <a:cs typeface="Microsoft JhengHei"/>
              </a:rPr>
              <a:t> </a:t>
            </a:r>
            <a:r>
              <a:rPr lang="en-US" sz="6000" b="1" spc="-114" dirty="0" smtClean="0">
                <a:solidFill>
                  <a:schemeClr val="tx2">
                    <a:lumMod val="50000"/>
                  </a:schemeClr>
                </a:solidFill>
                <a:latin typeface="Microsoft JhengHei"/>
                <a:cs typeface="Microsoft JhengHei"/>
              </a:rPr>
              <a:t> </a:t>
            </a:r>
            <a:r>
              <a:rPr sz="6000" b="1" spc="5" dirty="0" err="1" smtClean="0">
                <a:solidFill>
                  <a:schemeClr val="tx2">
                    <a:lumMod val="50000"/>
                  </a:schemeClr>
                </a:solidFill>
                <a:latin typeface="Microsoft JhengHei"/>
                <a:cs typeface="Microsoft JhengHei"/>
              </a:rPr>
              <a:t>感謝聆聽</a:t>
            </a:r>
            <a:endParaRPr sz="6000" dirty="0">
              <a:solidFill>
                <a:schemeClr val="tx2">
                  <a:lumMod val="50000"/>
                </a:schemeClr>
              </a:solidFill>
              <a:latin typeface="Microsoft JhengHei"/>
              <a:cs typeface="Microsoft JhengHe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867</TotalTime>
  <Words>772</Words>
  <Application>Microsoft Office PowerPoint</Application>
  <PresentationFormat>如螢幕大小 (4:3)</PresentationFormat>
  <Paragraphs>255</Paragraphs>
  <Slides>30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31" baseType="lpstr">
      <vt:lpstr>Office Theme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校園空氣品質旗幟推動計畫 請配合事項</vt:lpstr>
      <vt:lpstr>上傳  推動計畫成果照片範本 1</vt:lpstr>
      <vt:lpstr>投影片 23</vt:lpstr>
      <vt:lpstr>投影片 24</vt:lpstr>
      <vt:lpstr>投影片 25</vt:lpstr>
      <vt:lpstr>投影片 26</vt:lpstr>
      <vt:lpstr>投影片 27</vt:lpstr>
      <vt:lpstr>校園空氣品質旗幟推動計畫 請配合事項</vt:lpstr>
      <vt:lpstr>學校辦理成果報告與格式</vt:lpstr>
      <vt:lpstr>投影片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校園空氣品質旗幟示範宣導課程</dc:title>
  <dc:creator>shinestart</dc:creator>
  <cp:lastModifiedBy>TS</cp:lastModifiedBy>
  <cp:revision>58</cp:revision>
  <dcterms:created xsi:type="dcterms:W3CDTF">2015-12-16T01:20:39Z</dcterms:created>
  <dcterms:modified xsi:type="dcterms:W3CDTF">2015-12-18T07:56:15Z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2015-04-28T00:00:00Z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2015-12-16T00:00:00Z</vt:filetime>
  </property>
</Properties>
</file>