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2"/>
  </p:notesMasterIdLst>
  <p:handoutMasterIdLst>
    <p:handoutMasterId r:id="rId33"/>
  </p:handoutMasterIdLst>
  <p:sldIdLst>
    <p:sldId id="256" r:id="rId2"/>
    <p:sldId id="446" r:id="rId3"/>
    <p:sldId id="438" r:id="rId4"/>
    <p:sldId id="448" r:id="rId5"/>
    <p:sldId id="445" r:id="rId6"/>
    <p:sldId id="301" r:id="rId7"/>
    <p:sldId id="404" r:id="rId8"/>
    <p:sldId id="391" r:id="rId9"/>
    <p:sldId id="455" r:id="rId10"/>
    <p:sldId id="390" r:id="rId11"/>
    <p:sldId id="408" r:id="rId12"/>
    <p:sldId id="394" r:id="rId13"/>
    <p:sldId id="449" r:id="rId14"/>
    <p:sldId id="412" r:id="rId15"/>
    <p:sldId id="400" r:id="rId16"/>
    <p:sldId id="452" r:id="rId17"/>
    <p:sldId id="397" r:id="rId18"/>
    <p:sldId id="406" r:id="rId19"/>
    <p:sldId id="407" r:id="rId20"/>
    <p:sldId id="399" r:id="rId21"/>
    <p:sldId id="437" r:id="rId22"/>
    <p:sldId id="402" r:id="rId23"/>
    <p:sldId id="453" r:id="rId24"/>
    <p:sldId id="456" r:id="rId25"/>
    <p:sldId id="416" r:id="rId26"/>
    <p:sldId id="417" r:id="rId27"/>
    <p:sldId id="418" r:id="rId28"/>
    <p:sldId id="454" r:id="rId29"/>
    <p:sldId id="440" r:id="rId30"/>
    <p:sldId id="290" r:id="rId31"/>
  </p:sldIdLst>
  <p:sldSz cx="9144000" cy="6858000" type="screen4x3"/>
  <p:notesSz cx="6858000" cy="9144000"/>
  <p:embeddedFontLst>
    <p:embeddedFont>
      <p:font typeface="Calibri Light" panose="020F0302020204030204" pitchFamily="34" charset="0"/>
      <p:regular r:id="rId34"/>
      <p:italic r:id="rId35"/>
    </p:embeddedFont>
    <p:embeddedFont>
      <p:font typeface="Calibri" panose="020F0502020204030204" pitchFamily="34" charset="0"/>
      <p:regular r:id="rId36"/>
      <p:bold r:id="rId37"/>
      <p:italic r:id="rId38"/>
      <p:boldItalic r:id="rId39"/>
    </p:embeddedFont>
    <p:embeddedFont>
      <p:font typeface="微軟正黑體" panose="020B0604030504040204" pitchFamily="34" charset="-120"/>
      <p:regular r:id="rId40"/>
      <p:bold r:id="rId41"/>
    </p:embeddedFont>
  </p:embeddedFontLst>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FCC"/>
    <a:srgbClr val="F84242"/>
    <a:srgbClr val="FF7C80"/>
    <a:srgbClr val="FF0066"/>
    <a:srgbClr val="FFCCCC"/>
    <a:srgbClr val="FFCC99"/>
    <a:srgbClr val="78C2AD"/>
    <a:srgbClr val="CC0000"/>
    <a:srgbClr val="CC99CC"/>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31" autoAdjust="0"/>
    <p:restoredTop sz="94660"/>
  </p:normalViewPr>
  <p:slideViewPr>
    <p:cSldViewPr snapToGrid="0">
      <p:cViewPr varScale="1">
        <p:scale>
          <a:sx n="115" d="100"/>
          <a:sy n="115"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590B5905-C64A-4D24-96C0-02ACFEA938CF}" type="datetime1">
              <a:rPr lang="zh-TW" altLang="en-US" smtClean="0"/>
              <a:t>2019/3/12</a:t>
            </a:fld>
            <a:endParaRPr lang="zh-TW"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3FA9288-8210-4D72-BF1D-966F3A9AB59D}" type="slidenum">
              <a:rPr lang="zh-TW" altLang="en-US" smtClean="0"/>
              <a:t>‹#›</a:t>
            </a:fld>
            <a:endParaRPr lang="zh-TW" altLang="en-US"/>
          </a:p>
        </p:txBody>
      </p:sp>
    </p:spTree>
    <p:extLst>
      <p:ext uri="{BB962C8B-B14F-4D97-AF65-F5344CB8AC3E}">
        <p14:creationId xmlns:p14="http://schemas.microsoft.com/office/powerpoint/2010/main" val="74197220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931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5010" y="0"/>
            <a:ext cx="2971800" cy="459317"/>
          </a:xfrm>
          <a:prstGeom prst="rect">
            <a:avLst/>
          </a:prstGeom>
        </p:spPr>
        <p:txBody>
          <a:bodyPr vert="horz" lIns="91440" tIns="45720" rIns="91440" bIns="45720" rtlCol="0"/>
          <a:lstStyle>
            <a:lvl1pPr algn="r">
              <a:defRPr sz="1200"/>
            </a:lvl1pPr>
          </a:lstStyle>
          <a:p>
            <a:fld id="{E4685D79-E523-4C5A-BFDE-F362C525F466}" type="datetime1">
              <a:rPr lang="zh-TW" altLang="en-US" smtClean="0"/>
              <a:t>2019/3/12</a:t>
            </a:fld>
            <a:endParaRPr lang="zh-TW"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2"/>
            <a:ext cx="5486400" cy="360044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4685"/>
            <a:ext cx="2971800" cy="459316"/>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5010" y="8684685"/>
            <a:ext cx="2971800" cy="459316"/>
          </a:xfrm>
          <a:prstGeom prst="rect">
            <a:avLst/>
          </a:prstGeom>
        </p:spPr>
        <p:txBody>
          <a:bodyPr vert="horz" lIns="91440" tIns="45720" rIns="91440" bIns="45720" rtlCol="0" anchor="b"/>
          <a:lstStyle>
            <a:lvl1pPr algn="r">
              <a:defRPr sz="1200"/>
            </a:lvl1pPr>
          </a:lstStyle>
          <a:p>
            <a:fld id="{559FAAE7-43F4-409E-AB6E-3538A0E0A29A}" type="slidenum">
              <a:rPr lang="zh-TW" altLang="en-US" smtClean="0"/>
              <a:t>‹#›</a:t>
            </a:fld>
            <a:endParaRPr lang="zh-TW" altLang="en-US"/>
          </a:p>
        </p:txBody>
      </p:sp>
    </p:spTree>
    <p:extLst>
      <p:ext uri="{BB962C8B-B14F-4D97-AF65-F5344CB8AC3E}">
        <p14:creationId xmlns:p14="http://schemas.microsoft.com/office/powerpoint/2010/main" val="4431369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r>
              <a:rPr lang="en-US" altLang="zh-TW"/>
              <a:t>2019/2/25</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91412BB-EF2B-4505-9BD8-29F4927499AF}" type="slidenum">
              <a:rPr lang="zh-TW" altLang="en-US" smtClean="0"/>
              <a:t>‹#›</a:t>
            </a:fld>
            <a:endParaRPr lang="zh-TW" altLang="en-US"/>
          </a:p>
        </p:txBody>
      </p:sp>
    </p:spTree>
    <p:extLst>
      <p:ext uri="{BB962C8B-B14F-4D97-AF65-F5344CB8AC3E}">
        <p14:creationId xmlns:p14="http://schemas.microsoft.com/office/powerpoint/2010/main" val="10674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r>
              <a:rPr lang="en-US" altLang="zh-TW"/>
              <a:t>2019/2/25</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91412BB-EF2B-4505-9BD8-29F4927499AF}" type="slidenum">
              <a:rPr lang="zh-TW" altLang="en-US" smtClean="0"/>
              <a:t>‹#›</a:t>
            </a:fld>
            <a:endParaRPr lang="zh-TW" altLang="en-US"/>
          </a:p>
        </p:txBody>
      </p:sp>
    </p:spTree>
    <p:extLst>
      <p:ext uri="{BB962C8B-B14F-4D97-AF65-F5344CB8AC3E}">
        <p14:creationId xmlns:p14="http://schemas.microsoft.com/office/powerpoint/2010/main" val="451211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r>
              <a:rPr lang="en-US" altLang="zh-TW"/>
              <a:t>2019/2/25</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91412BB-EF2B-4505-9BD8-29F4927499AF}" type="slidenum">
              <a:rPr lang="zh-TW" altLang="en-US" smtClean="0"/>
              <a:t>‹#›</a:t>
            </a:fld>
            <a:endParaRPr lang="zh-TW" altLang="en-US"/>
          </a:p>
        </p:txBody>
      </p:sp>
    </p:spTree>
    <p:extLst>
      <p:ext uri="{BB962C8B-B14F-4D97-AF65-F5344CB8AC3E}">
        <p14:creationId xmlns:p14="http://schemas.microsoft.com/office/powerpoint/2010/main" val="3661998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r>
              <a:rPr lang="en-US" altLang="zh-TW"/>
              <a:t>2019/2/25</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91412BB-EF2B-4505-9BD8-29F4927499AF}" type="slidenum">
              <a:rPr lang="zh-TW" altLang="en-US" smtClean="0"/>
              <a:t>‹#›</a:t>
            </a:fld>
            <a:endParaRPr lang="zh-TW" altLang="en-US"/>
          </a:p>
        </p:txBody>
      </p:sp>
    </p:spTree>
    <p:extLst>
      <p:ext uri="{BB962C8B-B14F-4D97-AF65-F5344CB8AC3E}">
        <p14:creationId xmlns:p14="http://schemas.microsoft.com/office/powerpoint/2010/main" val="2447306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r>
              <a:rPr lang="en-US" altLang="zh-TW"/>
              <a:t>2019/2/25</a:t>
            </a:r>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691412BB-EF2B-4505-9BD8-29F4927499AF}" type="slidenum">
              <a:rPr lang="zh-TW" altLang="en-US" smtClean="0"/>
              <a:t>‹#›</a:t>
            </a:fld>
            <a:endParaRPr lang="zh-TW" altLang="en-US"/>
          </a:p>
        </p:txBody>
      </p:sp>
    </p:spTree>
    <p:extLst>
      <p:ext uri="{BB962C8B-B14F-4D97-AF65-F5344CB8AC3E}">
        <p14:creationId xmlns:p14="http://schemas.microsoft.com/office/powerpoint/2010/main" val="92720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r>
              <a:rPr lang="en-US" altLang="zh-TW"/>
              <a:t>2019/2/25</a:t>
            </a:r>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91412BB-EF2B-4505-9BD8-29F4927499AF}" type="slidenum">
              <a:rPr lang="zh-TW" altLang="en-US" smtClean="0"/>
              <a:t>‹#›</a:t>
            </a:fld>
            <a:endParaRPr lang="zh-TW" altLang="en-US"/>
          </a:p>
        </p:txBody>
      </p:sp>
    </p:spTree>
    <p:extLst>
      <p:ext uri="{BB962C8B-B14F-4D97-AF65-F5344CB8AC3E}">
        <p14:creationId xmlns:p14="http://schemas.microsoft.com/office/powerpoint/2010/main" val="2347562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r>
              <a:rPr lang="en-US" altLang="zh-TW"/>
              <a:t>2019/2/25</a:t>
            </a:r>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691412BB-EF2B-4505-9BD8-29F4927499AF}" type="slidenum">
              <a:rPr lang="zh-TW" altLang="en-US" smtClean="0"/>
              <a:t>‹#›</a:t>
            </a:fld>
            <a:endParaRPr lang="zh-TW" altLang="en-US"/>
          </a:p>
        </p:txBody>
      </p:sp>
    </p:spTree>
    <p:extLst>
      <p:ext uri="{BB962C8B-B14F-4D97-AF65-F5344CB8AC3E}">
        <p14:creationId xmlns:p14="http://schemas.microsoft.com/office/powerpoint/2010/main" val="969074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r>
              <a:rPr lang="en-US" altLang="zh-TW"/>
              <a:t>2019/2/25</a:t>
            </a:r>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691412BB-EF2B-4505-9BD8-29F4927499AF}" type="slidenum">
              <a:rPr lang="zh-TW" altLang="en-US" smtClean="0"/>
              <a:t>‹#›</a:t>
            </a:fld>
            <a:endParaRPr lang="zh-TW" altLang="en-US"/>
          </a:p>
        </p:txBody>
      </p:sp>
    </p:spTree>
    <p:extLst>
      <p:ext uri="{BB962C8B-B14F-4D97-AF65-F5344CB8AC3E}">
        <p14:creationId xmlns:p14="http://schemas.microsoft.com/office/powerpoint/2010/main" val="103733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TW"/>
              <a:t>2019/2/25</a:t>
            </a:r>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691412BB-EF2B-4505-9BD8-29F4927499AF}" type="slidenum">
              <a:rPr lang="zh-TW" altLang="en-US" smtClean="0"/>
              <a:t>‹#›</a:t>
            </a:fld>
            <a:endParaRPr lang="zh-TW" altLang="en-US"/>
          </a:p>
        </p:txBody>
      </p:sp>
    </p:spTree>
    <p:extLst>
      <p:ext uri="{BB962C8B-B14F-4D97-AF65-F5344CB8AC3E}">
        <p14:creationId xmlns:p14="http://schemas.microsoft.com/office/powerpoint/2010/main" val="1267005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zh-TW"/>
              <a:t>2019/2/25</a:t>
            </a:r>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91412BB-EF2B-4505-9BD8-29F4927499AF}" type="slidenum">
              <a:rPr lang="zh-TW" altLang="en-US" smtClean="0"/>
              <a:t>‹#›</a:t>
            </a:fld>
            <a:endParaRPr lang="zh-TW" altLang="en-US"/>
          </a:p>
        </p:txBody>
      </p:sp>
    </p:spTree>
    <p:extLst>
      <p:ext uri="{BB962C8B-B14F-4D97-AF65-F5344CB8AC3E}">
        <p14:creationId xmlns:p14="http://schemas.microsoft.com/office/powerpoint/2010/main" val="4089839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r>
              <a:rPr lang="en-US" altLang="zh-TW"/>
              <a:t>2019/2/25</a:t>
            </a:r>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691412BB-EF2B-4505-9BD8-29F4927499AF}" type="slidenum">
              <a:rPr lang="zh-TW" altLang="en-US" smtClean="0"/>
              <a:t>‹#›</a:t>
            </a:fld>
            <a:endParaRPr lang="zh-TW" altLang="en-US"/>
          </a:p>
        </p:txBody>
      </p:sp>
    </p:spTree>
    <p:extLst>
      <p:ext uri="{BB962C8B-B14F-4D97-AF65-F5344CB8AC3E}">
        <p14:creationId xmlns:p14="http://schemas.microsoft.com/office/powerpoint/2010/main" val="417417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TW"/>
              <a:t>2019/2/25</a:t>
            </a:r>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412BB-EF2B-4505-9BD8-29F4927499AF}" type="slidenum">
              <a:rPr lang="zh-TW" altLang="en-US" smtClean="0"/>
              <a:t>‹#›</a:t>
            </a:fld>
            <a:endParaRPr lang="zh-TW" altLang="en-US"/>
          </a:p>
        </p:txBody>
      </p:sp>
    </p:spTree>
    <p:extLst>
      <p:ext uri="{BB962C8B-B14F-4D97-AF65-F5344CB8AC3E}">
        <p14:creationId xmlns:p14="http://schemas.microsoft.com/office/powerpoint/2010/main" val="2322487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hyperlink" Target="mailto:doublerannie@mail.ntcu.edu.tw"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ca.ntcu.edu.tw/SCA/"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9144000" cy="1880246"/>
          </a:xfrm>
          <a:prstGeom prst="rect">
            <a:avLst/>
          </a:prstGeom>
          <a:solidFill>
            <a:srgbClr val="BCD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0" y="3687481"/>
            <a:ext cx="9144000" cy="3178832"/>
          </a:xfrm>
          <a:prstGeom prst="rect">
            <a:avLst/>
          </a:prstGeom>
          <a:solidFill>
            <a:srgbClr val="BCD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ctrTitle"/>
          </p:nvPr>
        </p:nvSpPr>
        <p:spPr>
          <a:xfrm>
            <a:off x="1159626" y="2108062"/>
            <a:ext cx="7435516" cy="1351603"/>
          </a:xfrm>
        </p:spPr>
        <p:txBody>
          <a:bodyPr>
            <a:noAutofit/>
          </a:bodyPr>
          <a:lstStyle/>
          <a:p>
            <a:r>
              <a:rPr lang="zh-TW" altLang="en-US" sz="4000" dirty="0">
                <a:solidFill>
                  <a:schemeClr val="tx1">
                    <a:lumMod val="75000"/>
                    <a:lumOff val="25000"/>
                  </a:schemeClr>
                </a:solidFill>
                <a:latin typeface="微軟正黑體" panose="020B0604030504040204" pitchFamily="34" charset="-120"/>
                <a:ea typeface="微軟正黑體" panose="020B0604030504040204" pitchFamily="34" charset="-120"/>
              </a:rPr>
              <a:t>教育部補助偏遠地區學校及非山非市學校教育經費統合網站</a:t>
            </a:r>
          </a:p>
        </p:txBody>
      </p:sp>
      <p:sp>
        <p:nvSpPr>
          <p:cNvPr id="4" name="投影片編號版面配置區 3"/>
          <p:cNvSpPr>
            <a:spLocks noGrp="1"/>
          </p:cNvSpPr>
          <p:nvPr>
            <p:ph type="sldNum" sz="quarter" idx="12"/>
          </p:nvPr>
        </p:nvSpPr>
        <p:spPr/>
        <p:txBody>
          <a:bodyPr/>
          <a:lstStyle/>
          <a:p>
            <a:fld id="{691412BB-EF2B-4505-9BD8-29F4927499AF}" type="slidenum">
              <a:rPr lang="zh-TW" altLang="en-US" smtClean="0"/>
              <a:t>1</a:t>
            </a:fld>
            <a:endParaRPr lang="zh-TW" altLang="en-US" dirty="0"/>
          </a:p>
        </p:txBody>
      </p:sp>
      <p:pic>
        <p:nvPicPr>
          <p:cNvPr id="18" name="圖片 17"/>
          <p:cNvPicPr>
            <a:picLocks noChangeAspect="1"/>
          </p:cNvPicPr>
          <p:nvPr/>
        </p:nvPicPr>
        <p:blipFill>
          <a:blip r:embed="rId2"/>
          <a:stretch>
            <a:fillRect/>
          </a:stretch>
        </p:blipFill>
        <p:spPr>
          <a:xfrm>
            <a:off x="5471925" y="3909476"/>
            <a:ext cx="3043425" cy="2812000"/>
          </a:xfrm>
          <a:prstGeom prst="rect">
            <a:avLst/>
          </a:prstGeom>
        </p:spPr>
      </p:pic>
    </p:spTree>
    <p:extLst>
      <p:ext uri="{BB962C8B-B14F-4D97-AF65-F5344CB8AC3E}">
        <p14:creationId xmlns:p14="http://schemas.microsoft.com/office/powerpoint/2010/main" val="24157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374074" y="1314372"/>
            <a:ext cx="8455555" cy="5182915"/>
          </a:xfrm>
          <a:prstGeom prst="rect">
            <a:avLst/>
          </a:prstGeom>
        </p:spPr>
      </p:pic>
      <p:sp>
        <p:nvSpPr>
          <p:cNvPr id="12" name="標題 1"/>
          <p:cNvSpPr txBox="1">
            <a:spLocks/>
          </p:cNvSpPr>
          <p:nvPr/>
        </p:nvSpPr>
        <p:spPr>
          <a:xfrm>
            <a:off x="374074" y="466076"/>
            <a:ext cx="8141278"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學校填報系統</a:t>
            </a:r>
            <a:r>
              <a:rPr lang="en-US" altLang="zh-TW" sz="3600" dirty="0" smtClean="0">
                <a:latin typeface="微軟正黑體" panose="020B0604030504040204" pitchFamily="34" charset="-120"/>
                <a:ea typeface="微軟正黑體" panose="020B0604030504040204" pitchFamily="34" charset="-120"/>
              </a:rPr>
              <a:t>(</a:t>
            </a:r>
            <a:r>
              <a:rPr lang="zh-TW" altLang="en-US" sz="3600" dirty="0" smtClean="0">
                <a:latin typeface="微軟正黑體" panose="020B0604030504040204" pitchFamily="34" charset="-120"/>
                <a:ea typeface="微軟正黑體" panose="020B0604030504040204" pitchFamily="34" charset="-120"/>
              </a:rPr>
              <a:t>四</a:t>
            </a:r>
            <a:r>
              <a:rPr lang="en-US" altLang="zh-TW" sz="3600" dirty="0" smtClean="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6" name="圓角矩形圖說文字 5"/>
          <p:cNvSpPr/>
          <p:nvPr/>
        </p:nvSpPr>
        <p:spPr>
          <a:xfrm>
            <a:off x="3260613" y="5498034"/>
            <a:ext cx="4089093" cy="747491"/>
          </a:xfrm>
          <a:prstGeom prst="wedgeRoundRectCallout">
            <a:avLst>
              <a:gd name="adj1" fmla="val -71322"/>
              <a:gd name="adj2" fmla="val -33803"/>
              <a:gd name="adj3" fmla="val 16667"/>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zh-TW" altLang="en-US" dirty="0">
                <a:latin typeface="微軟正黑體" panose="020B0604030504040204" pitchFamily="34" charset="-120"/>
                <a:ea typeface="微軟正黑體" panose="020B0604030504040204" pitchFamily="34" charset="-120"/>
              </a:rPr>
              <a:t>確認該校資料。</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如有誤，請逕洽教育部國教署承辦人</a:t>
            </a:r>
          </a:p>
        </p:txBody>
      </p:sp>
      <p:sp>
        <p:nvSpPr>
          <p:cNvPr id="3" name="投影片編號版面配置區 2"/>
          <p:cNvSpPr>
            <a:spLocks noGrp="1"/>
          </p:cNvSpPr>
          <p:nvPr>
            <p:ph type="sldNum" sz="quarter" idx="12"/>
          </p:nvPr>
        </p:nvSpPr>
        <p:spPr/>
        <p:txBody>
          <a:bodyPr/>
          <a:lstStyle/>
          <a:p>
            <a:fld id="{691412BB-EF2B-4505-9BD8-29F4927499AF}" type="slidenum">
              <a:rPr lang="zh-TW" altLang="en-US" smtClean="0"/>
              <a:t>10</a:t>
            </a:fld>
            <a:endParaRPr lang="zh-TW" altLang="en-US" dirty="0"/>
          </a:p>
        </p:txBody>
      </p:sp>
    </p:spTree>
    <p:extLst>
      <p:ext uri="{BB962C8B-B14F-4D97-AF65-F5344CB8AC3E}">
        <p14:creationId xmlns:p14="http://schemas.microsoft.com/office/powerpoint/2010/main" val="58483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9144000" cy="1880246"/>
          </a:xfrm>
          <a:prstGeom prst="rect">
            <a:avLst/>
          </a:prstGeom>
          <a:solidFill>
            <a:srgbClr val="BCD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0" y="3687481"/>
            <a:ext cx="9144000" cy="3178832"/>
          </a:xfrm>
          <a:prstGeom prst="rect">
            <a:avLst/>
          </a:prstGeom>
          <a:solidFill>
            <a:srgbClr val="BCD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p:nvPicPr>
        <p:blipFill>
          <a:blip r:embed="rId2"/>
          <a:stretch>
            <a:fillRect/>
          </a:stretch>
        </p:blipFill>
        <p:spPr>
          <a:xfrm>
            <a:off x="5471925" y="3909476"/>
            <a:ext cx="3043425" cy="2812000"/>
          </a:xfrm>
          <a:prstGeom prst="rect">
            <a:avLst/>
          </a:prstGeom>
        </p:spPr>
      </p:pic>
      <p:sp>
        <p:nvSpPr>
          <p:cNvPr id="2" name="標題 1"/>
          <p:cNvSpPr>
            <a:spLocks noGrp="1"/>
          </p:cNvSpPr>
          <p:nvPr>
            <p:ph type="title"/>
          </p:nvPr>
        </p:nvSpPr>
        <p:spPr>
          <a:xfrm>
            <a:off x="2304287" y="2449501"/>
            <a:ext cx="3938017" cy="732473"/>
          </a:xfrm>
        </p:spPr>
        <p:txBody>
          <a:bodyPr>
            <a:normAutofit/>
          </a:bodyPr>
          <a:lstStyle/>
          <a:p>
            <a:pPr algn="r"/>
            <a:r>
              <a:rPr lang="zh-TW" altLang="en-US" sz="4000" dirty="0" smtClean="0">
                <a:solidFill>
                  <a:schemeClr val="tx1">
                    <a:lumMod val="75000"/>
                    <a:lumOff val="25000"/>
                  </a:schemeClr>
                </a:solidFill>
                <a:latin typeface="微軟正黑體" panose="020B0604030504040204" pitchFamily="34" charset="-120"/>
                <a:ea typeface="微軟正黑體" panose="020B0604030504040204" pitchFamily="34" charset="-120"/>
              </a:rPr>
              <a:t>學校申請補助</a:t>
            </a:r>
            <a:endParaRPr lang="zh-TW" altLang="en-US" sz="18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691412BB-EF2B-4505-9BD8-29F4927499AF}" type="slidenum">
              <a:rPr lang="zh-TW" altLang="en-US" smtClean="0"/>
              <a:t>11</a:t>
            </a:fld>
            <a:endParaRPr lang="zh-TW" altLang="en-US"/>
          </a:p>
        </p:txBody>
      </p:sp>
    </p:spTree>
    <p:extLst>
      <p:ext uri="{BB962C8B-B14F-4D97-AF65-F5344CB8AC3E}">
        <p14:creationId xmlns:p14="http://schemas.microsoft.com/office/powerpoint/2010/main" val="3284925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827915" y="1723711"/>
            <a:ext cx="7687436" cy="4750286"/>
          </a:xfrm>
          <a:prstGeom prst="rect">
            <a:avLst/>
          </a:prstGeom>
        </p:spPr>
      </p:pic>
      <p:sp>
        <p:nvSpPr>
          <p:cNvPr id="12" name="標題 1"/>
          <p:cNvSpPr txBox="1">
            <a:spLocks/>
          </p:cNvSpPr>
          <p:nvPr/>
        </p:nvSpPr>
        <p:spPr>
          <a:xfrm>
            <a:off x="349136" y="466076"/>
            <a:ext cx="8166216"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申請補助</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一</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9" name="內容版面配置區 1"/>
          <p:cNvSpPr>
            <a:spLocks noGrp="1"/>
          </p:cNvSpPr>
          <p:nvPr>
            <p:ph idx="1"/>
          </p:nvPr>
        </p:nvSpPr>
        <p:spPr>
          <a:xfrm>
            <a:off x="975493" y="1203546"/>
            <a:ext cx="7931349" cy="559541"/>
          </a:xfrm>
        </p:spPr>
        <p:txBody>
          <a:bodyPr>
            <a:noAutofit/>
          </a:bodyPr>
          <a:lstStyle/>
          <a:p>
            <a:pPr marL="0" indent="0">
              <a:lnSpc>
                <a:spcPct val="150000"/>
              </a:lnSpc>
              <a:buNone/>
            </a:pPr>
            <a:r>
              <a:rPr lang="zh-TW" altLang="en-US" sz="2000" dirty="0">
                <a:latin typeface="微軟正黑體" panose="020B0604030504040204" pitchFamily="34" charset="-120"/>
                <a:ea typeface="微軟正黑體" panose="020B0604030504040204" pitchFamily="34" charset="-120"/>
              </a:rPr>
              <a:t>系統會依據學校類型及資格顯示該校</a:t>
            </a:r>
            <a:r>
              <a:rPr lang="zh-TW" altLang="en-US" sz="2000" dirty="0">
                <a:solidFill>
                  <a:srgbClr val="FF0000"/>
                </a:solidFill>
                <a:latin typeface="微軟正黑體" panose="020B0604030504040204" pitchFamily="34" charset="-120"/>
                <a:ea typeface="微軟正黑體" panose="020B0604030504040204" pitchFamily="34" charset="-120"/>
              </a:rPr>
              <a:t>可申請之補助項目</a:t>
            </a:r>
            <a:r>
              <a:rPr lang="zh-TW" altLang="en-US" sz="2000" dirty="0">
                <a:latin typeface="微軟正黑體" panose="020B0604030504040204" pitchFamily="34" charset="-120"/>
                <a:ea typeface="微軟正黑體" panose="020B0604030504040204" pitchFamily="34" charset="-120"/>
              </a:rPr>
              <a:t>。</a:t>
            </a:r>
            <a:endParaRPr lang="zh-TW" altLang="en-US" sz="2000" dirty="0">
              <a:solidFill>
                <a:srgbClr val="FF0000"/>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897" y="1352563"/>
            <a:ext cx="310596" cy="261508"/>
          </a:xfrm>
          <a:prstGeom prst="rect">
            <a:avLst/>
          </a:prstGeom>
        </p:spPr>
      </p:pic>
      <p:sp>
        <p:nvSpPr>
          <p:cNvPr id="3" name="投影片編號版面配置區 2"/>
          <p:cNvSpPr>
            <a:spLocks noGrp="1"/>
          </p:cNvSpPr>
          <p:nvPr>
            <p:ph type="sldNum" sz="quarter" idx="12"/>
          </p:nvPr>
        </p:nvSpPr>
        <p:spPr>
          <a:xfrm>
            <a:off x="6457950" y="6401074"/>
            <a:ext cx="2057400" cy="365125"/>
          </a:xfrm>
        </p:spPr>
        <p:txBody>
          <a:bodyPr/>
          <a:lstStyle/>
          <a:p>
            <a:fld id="{691412BB-EF2B-4505-9BD8-29F4927499AF}" type="slidenum">
              <a:rPr lang="zh-TW" altLang="en-US" smtClean="0"/>
              <a:t>12</a:t>
            </a:fld>
            <a:endParaRPr lang="zh-TW" altLang="en-US"/>
          </a:p>
        </p:txBody>
      </p:sp>
    </p:spTree>
    <p:extLst>
      <p:ext uri="{BB962C8B-B14F-4D97-AF65-F5344CB8AC3E}">
        <p14:creationId xmlns:p14="http://schemas.microsoft.com/office/powerpoint/2010/main" val="216267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格 14"/>
          <p:cNvGraphicFramePr>
            <a:graphicFrameLocks noGrp="1"/>
          </p:cNvGraphicFramePr>
          <p:nvPr>
            <p:extLst>
              <p:ext uri="{D42A27DB-BD31-4B8C-83A1-F6EECF244321}">
                <p14:modId xmlns:p14="http://schemas.microsoft.com/office/powerpoint/2010/main" val="3985419174"/>
              </p:ext>
            </p:extLst>
          </p:nvPr>
        </p:nvGraphicFramePr>
        <p:xfrm>
          <a:off x="523701" y="1490134"/>
          <a:ext cx="5694220" cy="4710713"/>
        </p:xfrm>
        <a:graphic>
          <a:graphicData uri="http://schemas.openxmlformats.org/drawingml/2006/table">
            <a:tbl>
              <a:tblPr firstRow="1" bandRow="1">
                <a:tableStyleId>{5C22544A-7EE6-4342-B048-85BDC9FD1C3A}</a:tableStyleId>
              </a:tblPr>
              <a:tblGrid>
                <a:gridCol w="382386">
                  <a:extLst>
                    <a:ext uri="{9D8B030D-6E8A-4147-A177-3AD203B41FA5}">
                      <a16:colId xmlns:a16="http://schemas.microsoft.com/office/drawing/2014/main" val="4163695267"/>
                    </a:ext>
                  </a:extLst>
                </a:gridCol>
                <a:gridCol w="2311246">
                  <a:extLst>
                    <a:ext uri="{9D8B030D-6E8A-4147-A177-3AD203B41FA5}">
                      <a16:colId xmlns:a16="http://schemas.microsoft.com/office/drawing/2014/main" val="2270796508"/>
                    </a:ext>
                  </a:extLst>
                </a:gridCol>
                <a:gridCol w="3000588">
                  <a:extLst>
                    <a:ext uri="{9D8B030D-6E8A-4147-A177-3AD203B41FA5}">
                      <a16:colId xmlns:a16="http://schemas.microsoft.com/office/drawing/2014/main" val="1986394752"/>
                    </a:ext>
                  </a:extLst>
                </a:gridCol>
              </a:tblGrid>
              <a:tr h="1241535">
                <a:tc>
                  <a:txBody>
                    <a:bodyPr/>
                    <a:lstStyle/>
                    <a:p>
                      <a:pPr algn="ctr"/>
                      <a:r>
                        <a:rPr lang="en-US" altLang="zh-TW" sz="1600" b="0" dirty="0">
                          <a:solidFill>
                            <a:schemeClr val="tx1">
                              <a:lumMod val="85000"/>
                              <a:lumOff val="15000"/>
                            </a:schemeClr>
                          </a:solidFill>
                          <a:latin typeface="微軟正黑體" panose="020B0604030504040204" pitchFamily="34" charset="-120"/>
                          <a:ea typeface="微軟正黑體" panose="020B0604030504040204" pitchFamily="34" charset="-120"/>
                        </a:rPr>
                        <a:t>1</a:t>
                      </a:r>
                      <a:endParaRPr lang="zh-TW" altLang="en-US" sz="1600" b="0" dirty="0">
                        <a:solidFill>
                          <a:schemeClr val="tx1">
                            <a:lumMod val="85000"/>
                            <a:lumOff val="15000"/>
                          </a:schemeClr>
                        </a:solidFill>
                        <a:latin typeface="微軟正黑體" panose="020B0604030504040204" pitchFamily="34" charset="-120"/>
                        <a:ea typeface="微軟正黑體" panose="020B0604030504040204" pitchFamily="34" charset="-120"/>
                      </a:endParaRP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algn="l"/>
                      <a:r>
                        <a:rPr lang="zh-TW" altLang="en-US" sz="1600" b="0" dirty="0">
                          <a:solidFill>
                            <a:schemeClr val="tx1">
                              <a:lumMod val="85000"/>
                              <a:lumOff val="15000"/>
                            </a:schemeClr>
                          </a:solidFill>
                          <a:latin typeface="微軟正黑體" panose="020B0604030504040204" pitchFamily="34" charset="-120"/>
                          <a:ea typeface="微軟正黑體" panose="020B0604030504040204" pitchFamily="34" charset="-120"/>
                        </a:rPr>
                        <a:t>該計畫已開始申請，且貴校有資格可以申請。</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endParaRPr lang="zh-TW" altLang="en-US" b="0" dirty="0">
                        <a:solidFill>
                          <a:schemeClr val="tx1">
                            <a:lumMod val="85000"/>
                            <a:lumOff val="15000"/>
                          </a:schemeClr>
                        </a:solidFill>
                        <a:latin typeface="微軟正黑體" panose="020B0604030504040204" pitchFamily="34" charset="-120"/>
                        <a:ea typeface="微軟正黑體" panose="020B0604030504040204" pitchFamily="34" charset="-120"/>
                      </a:endParaRPr>
                    </a:p>
                  </a:txBody>
                  <a:tcP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extLst>
                  <a:ext uri="{0D108BD9-81ED-4DB2-BD59-A6C34878D82A}">
                    <a16:rowId xmlns:a16="http://schemas.microsoft.com/office/drawing/2014/main" val="3533021208"/>
                  </a:ext>
                </a:extLst>
              </a:tr>
              <a:tr h="955964">
                <a:tc>
                  <a:txBody>
                    <a:bodyPr/>
                    <a:lstStyle/>
                    <a:p>
                      <a:pPr algn="ctr"/>
                      <a:r>
                        <a:rPr lang="en-US" altLang="zh-TW" sz="1600" b="0" dirty="0">
                          <a:solidFill>
                            <a:schemeClr val="tx1">
                              <a:lumMod val="85000"/>
                              <a:lumOff val="15000"/>
                            </a:schemeClr>
                          </a:solidFill>
                          <a:latin typeface="微軟正黑體" panose="020B0604030504040204" pitchFamily="34" charset="-120"/>
                          <a:ea typeface="微軟正黑體" panose="020B0604030504040204" pitchFamily="34" charset="-120"/>
                        </a:rPr>
                        <a:t>2</a:t>
                      </a:r>
                      <a:endParaRPr lang="zh-TW" altLang="en-US" sz="1600" b="0" dirty="0">
                        <a:solidFill>
                          <a:schemeClr val="tx1">
                            <a:lumMod val="85000"/>
                            <a:lumOff val="15000"/>
                          </a:schemeClr>
                        </a:solidFill>
                        <a:latin typeface="微軟正黑體" panose="020B0604030504040204" pitchFamily="34" charset="-120"/>
                        <a:ea typeface="微軟正黑體" panose="020B0604030504040204" pitchFamily="34" charset="-120"/>
                      </a:endParaRP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algn="l"/>
                      <a:r>
                        <a:rPr lang="zh-TW" altLang="en-US" sz="1600" b="0" dirty="0">
                          <a:solidFill>
                            <a:schemeClr val="tx1">
                              <a:lumMod val="85000"/>
                              <a:lumOff val="15000"/>
                            </a:schemeClr>
                          </a:solidFill>
                          <a:latin typeface="微軟正黑體" panose="020B0604030504040204" pitchFamily="34" charset="-120"/>
                          <a:ea typeface="微軟正黑體" panose="020B0604030504040204" pitchFamily="34" charset="-120"/>
                        </a:rPr>
                        <a:t>該計畫已開始申請，但貴校並非為今年可申請之學校</a:t>
                      </a:r>
                      <a:r>
                        <a:rPr lang="en-US" altLang="zh-TW" sz="1600" b="0" dirty="0">
                          <a:solidFill>
                            <a:schemeClr val="tx1">
                              <a:lumMod val="85000"/>
                              <a:lumOff val="15000"/>
                            </a:schemeClr>
                          </a:solidFill>
                          <a:latin typeface="微軟正黑體" panose="020B0604030504040204" pitchFamily="34" charset="-120"/>
                          <a:ea typeface="微軟正黑體" panose="020B0604030504040204" pitchFamily="34" charset="-120"/>
                        </a:rPr>
                        <a:t>(</a:t>
                      </a:r>
                      <a:r>
                        <a:rPr lang="zh-TW" altLang="en-US" sz="1600" b="0" dirty="0">
                          <a:solidFill>
                            <a:schemeClr val="tx1">
                              <a:lumMod val="85000"/>
                              <a:lumOff val="15000"/>
                            </a:schemeClr>
                          </a:solidFill>
                          <a:latin typeface="微軟正黑體" panose="020B0604030504040204" pitchFamily="34" charset="-120"/>
                          <a:ea typeface="微軟正黑體" panose="020B0604030504040204" pitchFamily="34" charset="-120"/>
                        </a:rPr>
                        <a:t>會告知可申請的年度</a:t>
                      </a:r>
                      <a:r>
                        <a:rPr lang="en-US" altLang="zh-TW" sz="1600" b="0" dirty="0">
                          <a:solidFill>
                            <a:schemeClr val="tx1">
                              <a:lumMod val="85000"/>
                              <a:lumOff val="15000"/>
                            </a:schemeClr>
                          </a:solidFill>
                          <a:latin typeface="微軟正黑體" panose="020B0604030504040204" pitchFamily="34" charset="-120"/>
                          <a:ea typeface="微軟正黑體" panose="020B0604030504040204" pitchFamily="34" charset="-120"/>
                        </a:rPr>
                        <a:t>)</a:t>
                      </a:r>
                      <a:endParaRPr lang="zh-TW" altLang="en-US" sz="1600" b="0" dirty="0">
                        <a:solidFill>
                          <a:schemeClr val="tx1">
                            <a:lumMod val="85000"/>
                            <a:lumOff val="15000"/>
                          </a:schemeClr>
                        </a:solidFill>
                        <a:latin typeface="微軟正黑體" panose="020B0604030504040204" pitchFamily="34" charset="-120"/>
                        <a:ea typeface="微軟正黑體" panose="020B0604030504040204" pitchFamily="34" charset="-120"/>
                      </a:endParaRP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endParaRPr lang="zh-TW" altLang="en-US" b="0" dirty="0">
                        <a:solidFill>
                          <a:schemeClr val="tx1">
                            <a:lumMod val="85000"/>
                            <a:lumOff val="15000"/>
                          </a:schemeClr>
                        </a:solidFill>
                        <a:latin typeface="微軟正黑體" panose="020B0604030504040204" pitchFamily="34" charset="-120"/>
                        <a:ea typeface="微軟正黑體" panose="020B0604030504040204" pitchFamily="34" charset="-120"/>
                      </a:endParaRPr>
                    </a:p>
                  </a:txBody>
                  <a:tcP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extLst>
                  <a:ext uri="{0D108BD9-81ED-4DB2-BD59-A6C34878D82A}">
                    <a16:rowId xmlns:a16="http://schemas.microsoft.com/office/drawing/2014/main" val="1941451632"/>
                  </a:ext>
                </a:extLst>
              </a:tr>
              <a:tr h="789709">
                <a:tc>
                  <a:txBody>
                    <a:bodyPr/>
                    <a:lstStyle/>
                    <a:p>
                      <a:pPr algn="ctr"/>
                      <a:r>
                        <a:rPr lang="en-US" altLang="zh-TW" sz="1600" b="0" dirty="0">
                          <a:solidFill>
                            <a:schemeClr val="tx1">
                              <a:lumMod val="85000"/>
                              <a:lumOff val="15000"/>
                            </a:schemeClr>
                          </a:solidFill>
                          <a:latin typeface="微軟正黑體" panose="020B0604030504040204" pitchFamily="34" charset="-120"/>
                          <a:ea typeface="微軟正黑體" panose="020B0604030504040204" pitchFamily="34" charset="-120"/>
                        </a:rPr>
                        <a:t>3</a:t>
                      </a:r>
                      <a:endParaRPr lang="zh-TW" altLang="en-US" sz="1600" b="0" dirty="0">
                        <a:solidFill>
                          <a:schemeClr val="tx1">
                            <a:lumMod val="85000"/>
                            <a:lumOff val="15000"/>
                          </a:schemeClr>
                        </a:solidFill>
                        <a:latin typeface="微軟正黑體" panose="020B0604030504040204" pitchFamily="34" charset="-120"/>
                        <a:ea typeface="微軟正黑體" panose="020B0604030504040204" pitchFamily="34" charset="-120"/>
                      </a:endParaRP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algn="l"/>
                      <a:r>
                        <a:rPr lang="zh-TW" altLang="en-US" sz="1600" b="0" dirty="0">
                          <a:solidFill>
                            <a:schemeClr val="tx1">
                              <a:lumMod val="85000"/>
                              <a:lumOff val="15000"/>
                            </a:schemeClr>
                          </a:solidFill>
                          <a:latin typeface="微軟正黑體" panose="020B0604030504040204" pitchFamily="34" charset="-120"/>
                          <a:ea typeface="微軟正黑體" panose="020B0604030504040204" pitchFamily="34" charset="-120"/>
                        </a:rPr>
                        <a:t>該計畫已結束申請。</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endParaRPr lang="zh-TW" altLang="en-US" b="0" dirty="0">
                        <a:solidFill>
                          <a:schemeClr val="tx1">
                            <a:lumMod val="85000"/>
                            <a:lumOff val="15000"/>
                          </a:schemeClr>
                        </a:solidFill>
                        <a:latin typeface="微軟正黑體" panose="020B0604030504040204" pitchFamily="34" charset="-120"/>
                        <a:ea typeface="微軟正黑體" panose="020B0604030504040204" pitchFamily="34" charset="-120"/>
                      </a:endParaRPr>
                    </a:p>
                  </a:txBody>
                  <a:tcP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extLst>
                  <a:ext uri="{0D108BD9-81ED-4DB2-BD59-A6C34878D82A}">
                    <a16:rowId xmlns:a16="http://schemas.microsoft.com/office/drawing/2014/main" val="304647755"/>
                  </a:ext>
                </a:extLst>
              </a:tr>
              <a:tr h="789709">
                <a:tc>
                  <a:txBody>
                    <a:bodyPr/>
                    <a:lstStyle/>
                    <a:p>
                      <a:pPr algn="ctr"/>
                      <a:r>
                        <a:rPr lang="en-US" altLang="zh-TW" sz="1600" b="0" dirty="0">
                          <a:solidFill>
                            <a:schemeClr val="tx1">
                              <a:lumMod val="85000"/>
                              <a:lumOff val="15000"/>
                            </a:schemeClr>
                          </a:solidFill>
                          <a:latin typeface="微軟正黑體" panose="020B0604030504040204" pitchFamily="34" charset="-120"/>
                          <a:ea typeface="微軟正黑體" panose="020B0604030504040204" pitchFamily="34" charset="-120"/>
                        </a:rPr>
                        <a:t>4</a:t>
                      </a:r>
                      <a:endParaRPr lang="zh-TW" altLang="en-US" sz="1600" b="0" dirty="0">
                        <a:solidFill>
                          <a:schemeClr val="tx1">
                            <a:lumMod val="85000"/>
                            <a:lumOff val="15000"/>
                          </a:schemeClr>
                        </a:solidFill>
                        <a:latin typeface="微軟正黑體" panose="020B0604030504040204" pitchFamily="34" charset="-120"/>
                        <a:ea typeface="微軟正黑體" panose="020B0604030504040204" pitchFamily="34" charset="-120"/>
                      </a:endParaRP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lumMod val="85000"/>
                              <a:lumOff val="15000"/>
                            </a:schemeClr>
                          </a:solidFill>
                          <a:latin typeface="微軟正黑體" panose="020B0604030504040204" pitchFamily="34" charset="-120"/>
                          <a:ea typeface="微軟正黑體" panose="020B0604030504040204" pitchFamily="34" charset="-120"/>
                        </a:rPr>
                        <a:t>該計畫尚未開始申請。</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endParaRPr lang="zh-TW" altLang="en-US" b="0" dirty="0">
                        <a:solidFill>
                          <a:schemeClr val="tx1">
                            <a:lumMod val="85000"/>
                            <a:lumOff val="15000"/>
                          </a:schemeClr>
                        </a:solidFill>
                        <a:latin typeface="微軟正黑體" panose="020B0604030504040204" pitchFamily="34" charset="-120"/>
                        <a:ea typeface="微軟正黑體" panose="020B0604030504040204" pitchFamily="34" charset="-120"/>
                      </a:endParaRPr>
                    </a:p>
                  </a:txBody>
                  <a:tcP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extLst>
                  <a:ext uri="{0D108BD9-81ED-4DB2-BD59-A6C34878D82A}">
                    <a16:rowId xmlns:a16="http://schemas.microsoft.com/office/drawing/2014/main" val="4215755249"/>
                  </a:ext>
                </a:extLst>
              </a:tr>
              <a:tr h="789709">
                <a:tc>
                  <a:txBody>
                    <a:bodyPr/>
                    <a:lstStyle/>
                    <a:p>
                      <a:pPr algn="ctr"/>
                      <a:r>
                        <a:rPr lang="en-US" altLang="zh-TW" sz="1600" b="0" dirty="0">
                          <a:solidFill>
                            <a:schemeClr val="tx1">
                              <a:lumMod val="85000"/>
                              <a:lumOff val="15000"/>
                            </a:schemeClr>
                          </a:solidFill>
                          <a:latin typeface="微軟正黑體" panose="020B0604030504040204" pitchFamily="34" charset="-120"/>
                          <a:ea typeface="微軟正黑體" panose="020B0604030504040204" pitchFamily="34" charset="-120"/>
                        </a:rPr>
                        <a:t>5</a:t>
                      </a:r>
                      <a:endParaRPr lang="zh-TW" altLang="en-US" sz="1600" b="0" dirty="0">
                        <a:solidFill>
                          <a:schemeClr val="tx1">
                            <a:lumMod val="85000"/>
                            <a:lumOff val="15000"/>
                          </a:schemeClr>
                        </a:solidFill>
                        <a:latin typeface="微軟正黑體" panose="020B0604030504040204" pitchFamily="34" charset="-120"/>
                        <a:ea typeface="微軟正黑體" panose="020B0604030504040204" pitchFamily="34" charset="-120"/>
                      </a:endParaRP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lumMod val="85000"/>
                              <a:lumOff val="15000"/>
                            </a:schemeClr>
                          </a:solidFill>
                          <a:latin typeface="微軟正黑體" panose="020B0604030504040204" pitchFamily="34" charset="-120"/>
                          <a:ea typeface="微軟正黑體" panose="020B0604030504040204" pitchFamily="34" charset="-120"/>
                        </a:rPr>
                        <a:t>該計畫已開始申請，但縣市教育局尚未完成補助年度設定</a:t>
                      </a:r>
                      <a:r>
                        <a:rPr lang="en-US" altLang="zh-TW" sz="1600" b="0" dirty="0">
                          <a:solidFill>
                            <a:schemeClr val="tx1">
                              <a:lumMod val="85000"/>
                              <a:lumOff val="15000"/>
                            </a:schemeClr>
                          </a:solidFill>
                          <a:latin typeface="微軟正黑體" panose="020B0604030504040204" pitchFamily="34" charset="-120"/>
                          <a:ea typeface="微軟正黑體" panose="020B0604030504040204" pitchFamily="34" charset="-120"/>
                        </a:rPr>
                        <a:t>(1-9)</a:t>
                      </a:r>
                      <a:r>
                        <a:rPr lang="zh-TW" altLang="en-US" sz="1600" b="0" dirty="0">
                          <a:solidFill>
                            <a:schemeClr val="tx1">
                              <a:lumMod val="85000"/>
                              <a:lumOff val="15000"/>
                            </a:schemeClr>
                          </a:solidFill>
                          <a:latin typeface="微軟正黑體" panose="020B0604030504040204" pitchFamily="34" charset="-120"/>
                          <a:ea typeface="微軟正黑體" panose="020B0604030504040204" pitchFamily="34" charset="-120"/>
                        </a:rPr>
                        <a:t>。</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endParaRPr lang="zh-TW" altLang="en-US" b="0" dirty="0">
                        <a:solidFill>
                          <a:schemeClr val="tx1">
                            <a:lumMod val="85000"/>
                            <a:lumOff val="15000"/>
                          </a:schemeClr>
                        </a:solidFill>
                        <a:latin typeface="微軟正黑體" panose="020B0604030504040204" pitchFamily="34" charset="-120"/>
                        <a:ea typeface="微軟正黑體" panose="020B0604030504040204" pitchFamily="34" charset="-120"/>
                      </a:endParaRPr>
                    </a:p>
                  </a:txBody>
                  <a:tcP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extLst>
                  <a:ext uri="{0D108BD9-81ED-4DB2-BD59-A6C34878D82A}">
                    <a16:rowId xmlns:a16="http://schemas.microsoft.com/office/drawing/2014/main" val="745793365"/>
                  </a:ext>
                </a:extLst>
              </a:tr>
            </a:tbl>
          </a:graphicData>
        </a:graphic>
      </p:graphicFrame>
      <p:sp>
        <p:nvSpPr>
          <p:cNvPr id="12" name="標題 1"/>
          <p:cNvSpPr txBox="1">
            <a:spLocks/>
          </p:cNvSpPr>
          <p:nvPr/>
        </p:nvSpPr>
        <p:spPr>
          <a:xfrm>
            <a:off x="349136" y="466076"/>
            <a:ext cx="8166216"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申請補助</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二</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a:xfrm>
            <a:off x="6457950" y="6401074"/>
            <a:ext cx="2057400" cy="365125"/>
          </a:xfrm>
        </p:spPr>
        <p:txBody>
          <a:bodyPr/>
          <a:lstStyle/>
          <a:p>
            <a:fld id="{691412BB-EF2B-4505-9BD8-29F4927499AF}" type="slidenum">
              <a:rPr lang="zh-TW" altLang="en-US" smtClean="0"/>
              <a:t>13</a:t>
            </a:fld>
            <a:endParaRPr lang="zh-TW" altLang="en-US"/>
          </a:p>
        </p:txBody>
      </p:sp>
      <p:pic>
        <p:nvPicPr>
          <p:cNvPr id="14" name="圖片 13"/>
          <p:cNvPicPr>
            <a:picLocks noChangeAspect="1"/>
          </p:cNvPicPr>
          <p:nvPr/>
        </p:nvPicPr>
        <p:blipFill rotWithShape="1">
          <a:blip r:embed="rId2"/>
          <a:srcRect l="52489" r="21450"/>
          <a:stretch/>
        </p:blipFill>
        <p:spPr>
          <a:xfrm>
            <a:off x="6835219" y="1450561"/>
            <a:ext cx="2003368" cy="4750286"/>
          </a:xfrm>
          <a:prstGeom prst="rect">
            <a:avLst/>
          </a:prstGeom>
        </p:spPr>
      </p:pic>
      <p:pic>
        <p:nvPicPr>
          <p:cNvPr id="4" name="圖片 3"/>
          <p:cNvPicPr>
            <a:picLocks noChangeAspect="1"/>
          </p:cNvPicPr>
          <p:nvPr/>
        </p:nvPicPr>
        <p:blipFill rotWithShape="1">
          <a:blip r:embed="rId3"/>
          <a:srcRect b="44935"/>
          <a:stretch/>
        </p:blipFill>
        <p:spPr>
          <a:xfrm>
            <a:off x="3550201" y="2941311"/>
            <a:ext cx="2342857" cy="587367"/>
          </a:xfrm>
          <a:prstGeom prst="rect">
            <a:avLst/>
          </a:prstGeom>
        </p:spPr>
      </p:pic>
      <p:pic>
        <p:nvPicPr>
          <p:cNvPr id="6" name="圖片 5"/>
          <p:cNvPicPr>
            <a:picLocks noChangeAspect="1"/>
          </p:cNvPicPr>
          <p:nvPr/>
        </p:nvPicPr>
        <p:blipFill>
          <a:blip r:embed="rId4"/>
          <a:stretch>
            <a:fillRect/>
          </a:stretch>
        </p:blipFill>
        <p:spPr>
          <a:xfrm>
            <a:off x="3578772" y="1637885"/>
            <a:ext cx="2285714" cy="1009524"/>
          </a:xfrm>
          <a:prstGeom prst="rect">
            <a:avLst/>
          </a:prstGeom>
        </p:spPr>
      </p:pic>
      <p:pic>
        <p:nvPicPr>
          <p:cNvPr id="8" name="圖片 7"/>
          <p:cNvPicPr>
            <a:picLocks noChangeAspect="1"/>
          </p:cNvPicPr>
          <p:nvPr/>
        </p:nvPicPr>
        <p:blipFill rotWithShape="1">
          <a:blip r:embed="rId5"/>
          <a:srcRect b="22480"/>
          <a:stretch/>
        </p:blipFill>
        <p:spPr>
          <a:xfrm>
            <a:off x="3597819" y="4832104"/>
            <a:ext cx="2247619" cy="317464"/>
          </a:xfrm>
          <a:prstGeom prst="rect">
            <a:avLst/>
          </a:prstGeom>
        </p:spPr>
      </p:pic>
      <p:pic>
        <p:nvPicPr>
          <p:cNvPr id="16" name="圖片 15"/>
          <p:cNvPicPr>
            <a:picLocks noChangeAspect="1"/>
          </p:cNvPicPr>
          <p:nvPr/>
        </p:nvPicPr>
        <p:blipFill>
          <a:blip r:embed="rId6"/>
          <a:stretch>
            <a:fillRect/>
          </a:stretch>
        </p:blipFill>
        <p:spPr>
          <a:xfrm>
            <a:off x="3302582" y="5662666"/>
            <a:ext cx="2838095" cy="323810"/>
          </a:xfrm>
          <a:prstGeom prst="rect">
            <a:avLst/>
          </a:prstGeom>
        </p:spPr>
      </p:pic>
      <p:pic>
        <p:nvPicPr>
          <p:cNvPr id="17" name="圖片 16"/>
          <p:cNvPicPr>
            <a:picLocks noChangeAspect="1"/>
          </p:cNvPicPr>
          <p:nvPr/>
        </p:nvPicPr>
        <p:blipFill>
          <a:blip r:embed="rId7"/>
          <a:stretch>
            <a:fillRect/>
          </a:stretch>
        </p:blipFill>
        <p:spPr>
          <a:xfrm>
            <a:off x="3769248" y="4033292"/>
            <a:ext cx="1904762" cy="285714"/>
          </a:xfrm>
          <a:prstGeom prst="rect">
            <a:avLst/>
          </a:prstGeom>
        </p:spPr>
      </p:pic>
      <p:sp>
        <p:nvSpPr>
          <p:cNvPr id="24" name="向左箭號 23"/>
          <p:cNvSpPr/>
          <p:nvPr/>
        </p:nvSpPr>
        <p:spPr>
          <a:xfrm>
            <a:off x="6366997" y="3640667"/>
            <a:ext cx="359179" cy="392625"/>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23196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a:xfrm>
            <a:off x="357448" y="466076"/>
            <a:ext cx="8157904"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申請補助</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三</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9" name="內容版面配置區 1"/>
          <p:cNvSpPr>
            <a:spLocks noGrp="1"/>
          </p:cNvSpPr>
          <p:nvPr>
            <p:ph idx="1"/>
          </p:nvPr>
        </p:nvSpPr>
        <p:spPr>
          <a:xfrm>
            <a:off x="975493" y="1183010"/>
            <a:ext cx="7931349" cy="559541"/>
          </a:xfrm>
        </p:spPr>
        <p:txBody>
          <a:bodyPr>
            <a:noAutofit/>
          </a:bodyPr>
          <a:lstStyle/>
          <a:p>
            <a:pPr marL="0" indent="0">
              <a:lnSpc>
                <a:spcPct val="150000"/>
              </a:lnSpc>
              <a:buNone/>
            </a:pPr>
            <a:r>
              <a:rPr lang="zh-TW" altLang="en-US" sz="2000" dirty="0">
                <a:latin typeface="微軟正黑體" panose="020B0604030504040204" pitchFamily="34" charset="-120"/>
                <a:ea typeface="微軟正黑體" panose="020B0604030504040204" pitchFamily="34" charset="-120"/>
              </a:rPr>
              <a:t>此處可瀏覽下載計畫相關檔案。</a:t>
            </a:r>
            <a:endParaRPr lang="zh-TW" altLang="en-US" sz="2000" dirty="0">
              <a:solidFill>
                <a:srgbClr val="FF0000"/>
              </a:solidFill>
              <a:latin typeface="微軟正黑體" panose="020B0604030504040204" pitchFamily="34" charset="-120"/>
              <a:ea typeface="微軟正黑體" panose="020B0604030504040204" pitchFamily="34" charset="-120"/>
            </a:endParaRPr>
          </a:p>
        </p:txBody>
      </p:sp>
      <p:pic>
        <p:nvPicPr>
          <p:cNvPr id="10" name="圖片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897" y="1332027"/>
            <a:ext cx="310596" cy="261508"/>
          </a:xfrm>
          <a:prstGeom prst="rect">
            <a:avLst/>
          </a:prstGeom>
        </p:spPr>
      </p:pic>
      <p:sp>
        <p:nvSpPr>
          <p:cNvPr id="3" name="投影片編號版面配置區 2"/>
          <p:cNvSpPr>
            <a:spLocks noGrp="1"/>
          </p:cNvSpPr>
          <p:nvPr>
            <p:ph type="sldNum" sz="quarter" idx="12"/>
          </p:nvPr>
        </p:nvSpPr>
        <p:spPr/>
        <p:txBody>
          <a:bodyPr/>
          <a:lstStyle/>
          <a:p>
            <a:fld id="{691412BB-EF2B-4505-9BD8-29F4927499AF}" type="slidenum">
              <a:rPr lang="zh-TW" altLang="en-US" smtClean="0"/>
              <a:t>14</a:t>
            </a:fld>
            <a:endParaRPr lang="zh-TW" altLang="en-US"/>
          </a:p>
        </p:txBody>
      </p:sp>
      <p:pic>
        <p:nvPicPr>
          <p:cNvPr id="5" name="圖片 4"/>
          <p:cNvPicPr>
            <a:picLocks noChangeAspect="1"/>
          </p:cNvPicPr>
          <p:nvPr/>
        </p:nvPicPr>
        <p:blipFill rotWithShape="1">
          <a:blip r:embed="rId3"/>
          <a:srcRect r="32867"/>
          <a:stretch/>
        </p:blipFill>
        <p:spPr>
          <a:xfrm>
            <a:off x="523537" y="1871032"/>
            <a:ext cx="5586318" cy="4315768"/>
          </a:xfrm>
          <a:prstGeom prst="rect">
            <a:avLst/>
          </a:prstGeom>
        </p:spPr>
      </p:pic>
      <p:sp>
        <p:nvSpPr>
          <p:cNvPr id="11" name="向左箭號 10"/>
          <p:cNvSpPr/>
          <p:nvPr/>
        </p:nvSpPr>
        <p:spPr>
          <a:xfrm>
            <a:off x="6366997" y="3640667"/>
            <a:ext cx="359179" cy="392625"/>
          </a:xfrm>
          <a:prstGeom prst="lef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p:cNvPicPr>
            <a:picLocks noChangeAspect="1"/>
          </p:cNvPicPr>
          <p:nvPr/>
        </p:nvPicPr>
        <p:blipFill rotWithShape="1">
          <a:blip r:embed="rId4"/>
          <a:srcRect l="79359" t="3787"/>
          <a:stretch/>
        </p:blipFill>
        <p:spPr>
          <a:xfrm>
            <a:off x="7036772" y="1742551"/>
            <a:ext cx="1586741" cy="4570382"/>
          </a:xfrm>
          <a:prstGeom prst="rect">
            <a:avLst/>
          </a:prstGeom>
        </p:spPr>
      </p:pic>
      <p:sp>
        <p:nvSpPr>
          <p:cNvPr id="6" name="矩形 5"/>
          <p:cNvSpPr/>
          <p:nvPr/>
        </p:nvSpPr>
        <p:spPr>
          <a:xfrm>
            <a:off x="7065818" y="3640667"/>
            <a:ext cx="681644" cy="52400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3083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a:xfrm>
            <a:off x="332510" y="453197"/>
            <a:ext cx="8182842"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申請補助</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四</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6" name="投影片編號版面配置區 5"/>
          <p:cNvSpPr>
            <a:spLocks noGrp="1"/>
          </p:cNvSpPr>
          <p:nvPr>
            <p:ph type="sldNum" sz="quarter" idx="12"/>
          </p:nvPr>
        </p:nvSpPr>
        <p:spPr/>
        <p:txBody>
          <a:bodyPr/>
          <a:lstStyle/>
          <a:p>
            <a:fld id="{691412BB-EF2B-4505-9BD8-29F4927499AF}" type="slidenum">
              <a:rPr lang="zh-TW" altLang="en-US" smtClean="0"/>
              <a:t>15</a:t>
            </a:fld>
            <a:endParaRPr lang="zh-TW" altLang="en-US"/>
          </a:p>
        </p:txBody>
      </p:sp>
      <p:pic>
        <p:nvPicPr>
          <p:cNvPr id="2" name="圖片 1"/>
          <p:cNvPicPr>
            <a:picLocks noChangeAspect="1"/>
          </p:cNvPicPr>
          <p:nvPr/>
        </p:nvPicPr>
        <p:blipFill>
          <a:blip r:embed="rId2"/>
          <a:stretch>
            <a:fillRect/>
          </a:stretch>
        </p:blipFill>
        <p:spPr>
          <a:xfrm>
            <a:off x="948225" y="1610236"/>
            <a:ext cx="6824175" cy="5072421"/>
          </a:xfrm>
          <a:prstGeom prst="rect">
            <a:avLst/>
          </a:prstGeom>
        </p:spPr>
      </p:pic>
      <p:sp>
        <p:nvSpPr>
          <p:cNvPr id="5" name="內容版面配置區 1"/>
          <p:cNvSpPr>
            <a:spLocks noGrp="1"/>
          </p:cNvSpPr>
          <p:nvPr>
            <p:ph idx="1"/>
          </p:nvPr>
        </p:nvSpPr>
        <p:spPr>
          <a:xfrm>
            <a:off x="948225" y="1164640"/>
            <a:ext cx="7931349" cy="526364"/>
          </a:xfrm>
        </p:spPr>
        <p:txBody>
          <a:bodyPr>
            <a:noAutofit/>
          </a:bodyPr>
          <a:lstStyle/>
          <a:p>
            <a:pPr marL="0" indent="0">
              <a:lnSpc>
                <a:spcPct val="100000"/>
              </a:lnSpc>
              <a:buNone/>
            </a:pPr>
            <a:r>
              <a:rPr lang="zh-TW" altLang="en-US" sz="1800" dirty="0">
                <a:latin typeface="微軟正黑體" panose="020B0604030504040204" pitchFamily="34" charset="-120"/>
                <a:ea typeface="微軟正黑體" panose="020B0604030504040204" pitchFamily="34" charset="-120"/>
              </a:rPr>
              <a:t>非於本網站申請之計畫，可在此處看到計畫相關資訊。</a:t>
            </a:r>
          </a:p>
        </p:txBody>
      </p:sp>
      <p:pic>
        <p:nvPicPr>
          <p:cNvPr id="7" name="圖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629" y="1217451"/>
            <a:ext cx="310596" cy="261508"/>
          </a:xfrm>
          <a:prstGeom prst="rect">
            <a:avLst/>
          </a:prstGeom>
        </p:spPr>
      </p:pic>
    </p:spTree>
    <p:extLst>
      <p:ext uri="{BB962C8B-B14F-4D97-AF65-F5344CB8AC3E}">
        <p14:creationId xmlns:p14="http://schemas.microsoft.com/office/powerpoint/2010/main" val="3927722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srcRect l="6902" t="20127" r="8028" b="35282"/>
          <a:stretch/>
        </p:blipFill>
        <p:spPr>
          <a:xfrm>
            <a:off x="131981" y="1761369"/>
            <a:ext cx="8896144" cy="2621712"/>
          </a:xfrm>
          <a:prstGeom prst="rect">
            <a:avLst/>
          </a:prstGeom>
        </p:spPr>
      </p:pic>
      <p:sp>
        <p:nvSpPr>
          <p:cNvPr id="12" name="標題 1"/>
          <p:cNvSpPr txBox="1">
            <a:spLocks/>
          </p:cNvSpPr>
          <p:nvPr/>
        </p:nvSpPr>
        <p:spPr>
          <a:xfrm>
            <a:off x="337300" y="466076"/>
            <a:ext cx="8178051"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申請補助</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五</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13" name="內容版面配置區 1"/>
          <p:cNvSpPr txBox="1">
            <a:spLocks/>
          </p:cNvSpPr>
          <p:nvPr/>
        </p:nvSpPr>
        <p:spPr>
          <a:xfrm>
            <a:off x="1096776" y="4536866"/>
            <a:ext cx="7931349" cy="5595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TW" altLang="en-US" sz="1800" dirty="0">
                <a:latin typeface="微軟正黑體" panose="020B0604030504040204" pitchFamily="34" charset="-120"/>
                <a:ea typeface="微軟正黑體" panose="020B0604030504040204" pitchFamily="34" charset="-120"/>
              </a:rPr>
              <a:t>系統會依據學校類型及資格顯示該校可申請之最高補助額度。</a:t>
            </a:r>
          </a:p>
        </p:txBody>
      </p:sp>
      <p:sp>
        <p:nvSpPr>
          <p:cNvPr id="3" name="投影片編號版面配置區 2"/>
          <p:cNvSpPr>
            <a:spLocks noGrp="1"/>
          </p:cNvSpPr>
          <p:nvPr>
            <p:ph type="sldNum" sz="quarter" idx="12"/>
          </p:nvPr>
        </p:nvSpPr>
        <p:spPr/>
        <p:txBody>
          <a:bodyPr/>
          <a:lstStyle/>
          <a:p>
            <a:fld id="{691412BB-EF2B-4505-9BD8-29F4927499AF}" type="slidenum">
              <a:rPr lang="zh-TW" altLang="en-US" smtClean="0"/>
              <a:t>16</a:t>
            </a:fld>
            <a:endParaRPr lang="zh-TW" altLang="en-US" dirty="0"/>
          </a:p>
        </p:txBody>
      </p:sp>
      <p:sp>
        <p:nvSpPr>
          <p:cNvPr id="4" name="橢圓 3"/>
          <p:cNvSpPr/>
          <p:nvPr/>
        </p:nvSpPr>
        <p:spPr>
          <a:xfrm>
            <a:off x="2123390" y="2471642"/>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1</a:t>
            </a:r>
            <a:endParaRPr lang="zh-TW" altLang="en-US" dirty="0"/>
          </a:p>
        </p:txBody>
      </p:sp>
      <p:sp>
        <p:nvSpPr>
          <p:cNvPr id="14" name="橢圓 13"/>
          <p:cNvSpPr/>
          <p:nvPr/>
        </p:nvSpPr>
        <p:spPr>
          <a:xfrm>
            <a:off x="1965448" y="3819528"/>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2</a:t>
            </a:r>
            <a:endParaRPr lang="zh-TW" altLang="en-US" dirty="0"/>
          </a:p>
        </p:txBody>
      </p:sp>
      <p:sp>
        <p:nvSpPr>
          <p:cNvPr id="15" name="橢圓 14"/>
          <p:cNvSpPr/>
          <p:nvPr/>
        </p:nvSpPr>
        <p:spPr>
          <a:xfrm>
            <a:off x="5062451" y="2447107"/>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3</a:t>
            </a:r>
            <a:endParaRPr lang="zh-TW" altLang="en-US" dirty="0"/>
          </a:p>
        </p:txBody>
      </p:sp>
      <p:sp>
        <p:nvSpPr>
          <p:cNvPr id="19" name="橢圓 18"/>
          <p:cNvSpPr/>
          <p:nvPr/>
        </p:nvSpPr>
        <p:spPr>
          <a:xfrm>
            <a:off x="659609" y="4658694"/>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1</a:t>
            </a:r>
            <a:endParaRPr lang="zh-TW" altLang="en-US" dirty="0"/>
          </a:p>
        </p:txBody>
      </p:sp>
      <p:sp>
        <p:nvSpPr>
          <p:cNvPr id="20" name="內容版面配置區 1"/>
          <p:cNvSpPr txBox="1">
            <a:spLocks/>
          </p:cNvSpPr>
          <p:nvPr/>
        </p:nvSpPr>
        <p:spPr>
          <a:xfrm>
            <a:off x="1096776" y="5102132"/>
            <a:ext cx="7931349" cy="5595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TW" altLang="en-US" sz="1800" dirty="0">
                <a:latin typeface="微軟正黑體" panose="020B0604030504040204" pitchFamily="34" charset="-120"/>
                <a:ea typeface="微軟正黑體" panose="020B0604030504040204" pitchFamily="34" charset="-120"/>
              </a:rPr>
              <a:t>競爭型補助，會顯示該縣市最多補助校數及該縣市已申請計畫的校數。</a:t>
            </a:r>
            <a:endParaRPr lang="zh-TW" altLang="en-US" sz="1800" dirty="0">
              <a:solidFill>
                <a:srgbClr val="FF0000"/>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659609" y="5223960"/>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2</a:t>
            </a:r>
            <a:endParaRPr lang="zh-TW" altLang="en-US" dirty="0"/>
          </a:p>
        </p:txBody>
      </p:sp>
      <p:sp>
        <p:nvSpPr>
          <p:cNvPr id="24" name="內容版面配置區 1"/>
          <p:cNvSpPr txBox="1">
            <a:spLocks/>
          </p:cNvSpPr>
          <p:nvPr/>
        </p:nvSpPr>
        <p:spPr>
          <a:xfrm>
            <a:off x="1096776" y="5725586"/>
            <a:ext cx="7931349" cy="9958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TW" altLang="en-US" sz="1800" dirty="0">
                <a:latin typeface="微軟正黑體" panose="020B0604030504040204" pitchFamily="34" charset="-120"/>
                <a:ea typeface="微軟正黑體" panose="020B0604030504040204" pitchFamily="34" charset="-120"/>
              </a:rPr>
              <a:t>填寫完經費表及計畫書後，需回此處上傳核章資料，完成上傳後申請狀態即顯示已完成。</a:t>
            </a:r>
            <a:endParaRPr lang="zh-TW" altLang="en-US" sz="1800" dirty="0">
              <a:solidFill>
                <a:srgbClr val="FF0000"/>
              </a:solidFill>
              <a:latin typeface="微軟正黑體" panose="020B0604030504040204" pitchFamily="34" charset="-120"/>
              <a:ea typeface="微軟正黑體" panose="020B0604030504040204" pitchFamily="34" charset="-120"/>
            </a:endParaRPr>
          </a:p>
        </p:txBody>
      </p:sp>
      <p:sp>
        <p:nvSpPr>
          <p:cNvPr id="25" name="橢圓 24"/>
          <p:cNvSpPr/>
          <p:nvPr/>
        </p:nvSpPr>
        <p:spPr>
          <a:xfrm>
            <a:off x="659609" y="5847414"/>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3</a:t>
            </a:r>
            <a:endParaRPr lang="zh-TW" altLang="en-US" dirty="0"/>
          </a:p>
        </p:txBody>
      </p:sp>
    </p:spTree>
    <p:extLst>
      <p:ext uri="{BB962C8B-B14F-4D97-AF65-F5344CB8AC3E}">
        <p14:creationId xmlns:p14="http://schemas.microsoft.com/office/powerpoint/2010/main" val="3205868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a:xfrm>
            <a:off x="340822" y="466076"/>
            <a:ext cx="8174529"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申請補助</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六</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91412BB-EF2B-4505-9BD8-29F4927499AF}" type="slidenum">
              <a:rPr lang="zh-TW" altLang="en-US" smtClean="0"/>
              <a:t>17</a:t>
            </a:fld>
            <a:endParaRPr lang="zh-TW" altLang="en-US"/>
          </a:p>
        </p:txBody>
      </p:sp>
      <p:pic>
        <p:nvPicPr>
          <p:cNvPr id="6" name="圖片 5"/>
          <p:cNvPicPr>
            <a:picLocks noChangeAspect="1"/>
          </p:cNvPicPr>
          <p:nvPr/>
        </p:nvPicPr>
        <p:blipFill rotWithShape="1">
          <a:blip r:embed="rId2"/>
          <a:srcRect b="37742"/>
          <a:stretch/>
        </p:blipFill>
        <p:spPr>
          <a:xfrm>
            <a:off x="340822" y="1433541"/>
            <a:ext cx="8428434" cy="1700358"/>
          </a:xfrm>
          <a:prstGeom prst="rect">
            <a:avLst/>
          </a:prstGeom>
        </p:spPr>
      </p:pic>
      <p:sp>
        <p:nvSpPr>
          <p:cNvPr id="9" name="橢圓 8"/>
          <p:cNvSpPr/>
          <p:nvPr/>
        </p:nvSpPr>
        <p:spPr>
          <a:xfrm>
            <a:off x="3665914" y="1967836"/>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1</a:t>
            </a:r>
            <a:endParaRPr lang="zh-TW" altLang="en-US" dirty="0"/>
          </a:p>
        </p:txBody>
      </p:sp>
      <p:sp>
        <p:nvSpPr>
          <p:cNvPr id="11" name="橢圓 10"/>
          <p:cNvSpPr/>
          <p:nvPr/>
        </p:nvSpPr>
        <p:spPr>
          <a:xfrm>
            <a:off x="182880" y="2283720"/>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2</a:t>
            </a:r>
            <a:endParaRPr lang="zh-TW" altLang="en-US" dirty="0"/>
          </a:p>
        </p:txBody>
      </p:sp>
      <p:sp>
        <p:nvSpPr>
          <p:cNvPr id="15" name="內容版面配置區 1"/>
          <p:cNvSpPr txBox="1">
            <a:spLocks/>
          </p:cNvSpPr>
          <p:nvPr/>
        </p:nvSpPr>
        <p:spPr>
          <a:xfrm>
            <a:off x="1212652" y="3512561"/>
            <a:ext cx="7091764" cy="9932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sz="1800" dirty="0">
                <a:latin typeface="微軟正黑體" panose="020B0604030504040204" pitchFamily="34" charset="-120"/>
                <a:ea typeface="微軟正黑體" panose="020B0604030504040204" pitchFamily="34" charset="-120"/>
              </a:rPr>
              <a:t>本網站啟用資訊安全保護，若長時間未操作，將會自動清除頁面暫存資料。為避免網頁更新導致編輯資料未儲存，建議先於空白文件編輯完成後，再複製貼上至對應欄位。</a:t>
            </a:r>
            <a:endParaRPr lang="zh-TW" altLang="en-US" sz="1800" dirty="0">
              <a:solidFill>
                <a:srgbClr val="FF0000"/>
              </a:solidFill>
              <a:latin typeface="微軟正黑體" panose="020B0604030504040204" pitchFamily="34" charset="-120"/>
              <a:ea typeface="微軟正黑體" panose="020B0604030504040204" pitchFamily="34" charset="-120"/>
            </a:endParaRPr>
          </a:p>
        </p:txBody>
      </p:sp>
      <p:sp>
        <p:nvSpPr>
          <p:cNvPr id="16" name="橢圓 15"/>
          <p:cNvSpPr/>
          <p:nvPr/>
        </p:nvSpPr>
        <p:spPr>
          <a:xfrm>
            <a:off x="775484" y="3578325"/>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1</a:t>
            </a:r>
            <a:endParaRPr lang="zh-TW" altLang="en-US" dirty="0"/>
          </a:p>
        </p:txBody>
      </p:sp>
      <p:sp>
        <p:nvSpPr>
          <p:cNvPr id="17" name="內容版面配置區 1"/>
          <p:cNvSpPr txBox="1">
            <a:spLocks/>
          </p:cNvSpPr>
          <p:nvPr/>
        </p:nvSpPr>
        <p:spPr>
          <a:xfrm>
            <a:off x="1212651" y="4943566"/>
            <a:ext cx="5071771" cy="5595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TW" altLang="en-US" sz="1800" dirty="0">
                <a:latin typeface="微軟正黑體" panose="020B0604030504040204" pitchFamily="34" charset="-120"/>
                <a:ea typeface="微軟正黑體" panose="020B0604030504040204" pitchFamily="34" charset="-120"/>
              </a:rPr>
              <a:t>■ 分班分校資料及該分校的學校類型。</a:t>
            </a:r>
            <a:endParaRPr lang="zh-TW" altLang="en-US" sz="1800" dirty="0">
              <a:solidFill>
                <a:srgbClr val="FF0000"/>
              </a:solidFill>
              <a:latin typeface="微軟正黑體" panose="020B0604030504040204" pitchFamily="34" charset="-120"/>
              <a:ea typeface="微軟正黑體" panose="020B0604030504040204" pitchFamily="34" charset="-120"/>
            </a:endParaRPr>
          </a:p>
        </p:txBody>
      </p:sp>
      <p:sp>
        <p:nvSpPr>
          <p:cNvPr id="18" name="橢圓 17"/>
          <p:cNvSpPr/>
          <p:nvPr/>
        </p:nvSpPr>
        <p:spPr>
          <a:xfrm>
            <a:off x="775484" y="4627682"/>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2</a:t>
            </a:r>
            <a:endParaRPr lang="zh-TW" altLang="en-US" dirty="0"/>
          </a:p>
        </p:txBody>
      </p:sp>
      <p:sp>
        <p:nvSpPr>
          <p:cNvPr id="21" name="內容版面配置區 1"/>
          <p:cNvSpPr txBox="1">
            <a:spLocks/>
          </p:cNvSpPr>
          <p:nvPr/>
        </p:nvSpPr>
        <p:spPr>
          <a:xfrm>
            <a:off x="1212651" y="5348931"/>
            <a:ext cx="5071771" cy="5595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TW" altLang="en-US" sz="1800" dirty="0">
                <a:latin typeface="微軟正黑體" panose="020B0604030504040204" pitchFamily="34" charset="-120"/>
                <a:ea typeface="微軟正黑體" panose="020B0604030504040204" pitchFamily="34" charset="-120"/>
              </a:rPr>
              <a:t>■ 非第一次進入填寫時，會顯示上次更新時間。</a:t>
            </a:r>
            <a:endParaRPr lang="zh-TW" altLang="en-US" sz="1800" dirty="0">
              <a:solidFill>
                <a:srgbClr val="FF0000"/>
              </a:solidFill>
              <a:latin typeface="微軟正黑體" panose="020B0604030504040204" pitchFamily="34" charset="-120"/>
              <a:ea typeface="微軟正黑體" panose="020B0604030504040204" pitchFamily="34" charset="-120"/>
            </a:endParaRPr>
          </a:p>
        </p:txBody>
      </p:sp>
      <p:sp>
        <p:nvSpPr>
          <p:cNvPr id="23" name="內容版面配置區 1"/>
          <p:cNvSpPr txBox="1">
            <a:spLocks/>
          </p:cNvSpPr>
          <p:nvPr/>
        </p:nvSpPr>
        <p:spPr>
          <a:xfrm>
            <a:off x="1212651" y="5782808"/>
            <a:ext cx="5071771" cy="5595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zh-TW" altLang="en-US" sz="1800" dirty="0">
                <a:latin typeface="微軟正黑體" panose="020B0604030504040204" pitchFamily="34" charset="-120"/>
                <a:ea typeface="微軟正黑體" panose="020B0604030504040204" pitchFamily="34" charset="-120"/>
              </a:rPr>
              <a:t>■ 該校可申請的最高補助額度。</a:t>
            </a:r>
            <a:endParaRPr lang="zh-TW" altLang="en-US" sz="1800" dirty="0">
              <a:solidFill>
                <a:srgbClr val="FF0000"/>
              </a:solidFill>
              <a:latin typeface="微軟正黑體" panose="020B0604030504040204" pitchFamily="34" charset="-120"/>
              <a:ea typeface="微軟正黑體" panose="020B0604030504040204" pitchFamily="34" charset="-120"/>
            </a:endParaRPr>
          </a:p>
        </p:txBody>
      </p:sp>
      <p:sp>
        <p:nvSpPr>
          <p:cNvPr id="24" name="內容版面配置區 1"/>
          <p:cNvSpPr txBox="1">
            <a:spLocks/>
          </p:cNvSpPr>
          <p:nvPr/>
        </p:nvSpPr>
        <p:spPr>
          <a:xfrm>
            <a:off x="1178362" y="4536516"/>
            <a:ext cx="5071771" cy="55954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TW" altLang="en-US" sz="1800" dirty="0">
                <a:latin typeface="微軟正黑體" panose="020B0604030504040204" pitchFamily="34" charset="-120"/>
                <a:ea typeface="微軟正黑體" panose="020B0604030504040204" pitchFamily="34" charset="-120"/>
              </a:rPr>
              <a:t>相關資料</a:t>
            </a:r>
            <a:endParaRPr lang="zh-TW" altLang="en-US" sz="18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97649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a:xfrm>
            <a:off x="324196" y="466076"/>
            <a:ext cx="8191155"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申請補助</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七</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8" name="內容版面配置區 1"/>
          <p:cNvSpPr>
            <a:spLocks noGrp="1"/>
          </p:cNvSpPr>
          <p:nvPr>
            <p:ph idx="1"/>
          </p:nvPr>
        </p:nvSpPr>
        <p:spPr>
          <a:xfrm>
            <a:off x="664897" y="1458358"/>
            <a:ext cx="8301078" cy="4259690"/>
          </a:xfrm>
        </p:spPr>
        <p:txBody>
          <a:bodyPr>
            <a:noAutofit/>
          </a:bodyPr>
          <a:lstStyle/>
          <a:p>
            <a:pPr marL="0" lvl="0" indent="0">
              <a:lnSpc>
                <a:spcPct val="150000"/>
              </a:lnSpc>
              <a:buNone/>
            </a:pPr>
            <a:r>
              <a:rPr lang="en-US" altLang="zh-TW" sz="2400" dirty="0">
                <a:latin typeface="微軟正黑體" panose="020B0604030504040204" pitchFamily="34" charset="-120"/>
                <a:ea typeface="微軟正黑體" panose="020B0604030504040204" pitchFamily="34" charset="-120"/>
              </a:rPr>
              <a:t>1-9</a:t>
            </a:r>
            <a:r>
              <a:rPr lang="zh-TW" altLang="en-US" sz="2400" dirty="0">
                <a:latin typeface="微軟正黑體" panose="020B0604030504040204" pitchFamily="34" charset="-120"/>
                <a:ea typeface="微軟正黑體" panose="020B0604030504040204" pitchFamily="34" charset="-120"/>
              </a:rPr>
              <a:t>申請注意事項</a:t>
            </a:r>
            <a:endParaRPr lang="en-US" altLang="zh-TW" sz="2400" dirty="0">
              <a:latin typeface="微軟正黑體" panose="020B0604030504040204" pitchFamily="34" charset="-120"/>
              <a:ea typeface="微軟正黑體" panose="020B0604030504040204" pitchFamily="34" charset="-120"/>
            </a:endParaRPr>
          </a:p>
          <a:p>
            <a:pPr lvl="0">
              <a:lnSpc>
                <a:spcPct val="150000"/>
              </a:lnSpc>
            </a:pPr>
            <a:r>
              <a:rPr lang="zh-TW" altLang="zh-TW" sz="2400" dirty="0">
                <a:latin typeface="微軟正黑體" panose="020B0604030504040204" pitchFamily="34" charset="-120"/>
                <a:ea typeface="微軟正黑體" panose="020B0604030504040204" pitchFamily="34" charset="-120"/>
              </a:rPr>
              <a:t>設備</a:t>
            </a:r>
            <a:r>
              <a:rPr lang="zh-TW" altLang="en-US" sz="2400" dirty="0">
                <a:latin typeface="微軟正黑體" panose="020B0604030504040204" pitchFamily="34" charset="-120"/>
                <a:ea typeface="微軟正黑體" panose="020B0604030504040204" pitchFamily="34" charset="-120"/>
              </a:rPr>
              <a:t>、教材、教具</a:t>
            </a:r>
            <a:r>
              <a:rPr lang="zh-TW" altLang="zh-TW" sz="2400" dirty="0">
                <a:latin typeface="微軟正黑體" panose="020B0604030504040204" pitchFamily="34" charset="-120"/>
                <a:ea typeface="微軟正黑體" panose="020B0604030504040204" pitchFamily="34" charset="-120"/>
              </a:rPr>
              <a:t>單價未達一萬元者，請列入經常門</a:t>
            </a:r>
            <a:r>
              <a:rPr lang="zh-TW" altLang="en-US" sz="2400" dirty="0">
                <a:latin typeface="微軟正黑體" panose="020B0604030504040204" pitchFamily="34" charset="-120"/>
                <a:ea typeface="微軟正黑體" panose="020B0604030504040204" pitchFamily="34" charset="-120"/>
              </a:rPr>
              <a:t>，反之，則列入資本門。</a:t>
            </a:r>
            <a:r>
              <a:rPr lang="zh-TW" altLang="zh-TW" sz="2400" dirty="0">
                <a:latin typeface="微軟正黑體" panose="020B0604030504040204" pitchFamily="34" charset="-120"/>
                <a:ea typeface="微軟正黑體" panose="020B0604030504040204" pitchFamily="34" charset="-120"/>
              </a:rPr>
              <a:t>。</a:t>
            </a:r>
          </a:p>
          <a:p>
            <a:pPr>
              <a:lnSpc>
                <a:spcPct val="150000"/>
              </a:lnSpc>
            </a:pPr>
            <a:r>
              <a:rPr lang="zh-TW" altLang="zh-TW" sz="2400" dirty="0">
                <a:latin typeface="微軟正黑體" panose="020B0604030504040204" pitchFamily="34" charset="-120"/>
                <a:ea typeface="微軟正黑體" panose="020B0604030504040204" pitchFamily="34" charset="-120"/>
              </a:rPr>
              <a:t>經常門不得逾計畫</a:t>
            </a:r>
            <a:r>
              <a:rPr lang="zh-TW" altLang="en-US" sz="2400" dirty="0">
                <a:latin typeface="微軟正黑體" panose="020B0604030504040204" pitchFamily="34" charset="-120"/>
                <a:ea typeface="微軟正黑體" panose="020B0604030504040204" pitchFamily="34" charset="-120"/>
              </a:rPr>
              <a:t>總</a:t>
            </a:r>
            <a:r>
              <a:rPr lang="zh-TW" altLang="zh-TW" sz="2400" dirty="0">
                <a:latin typeface="微軟正黑體" panose="020B0604030504040204" pitchFamily="34" charset="-120"/>
                <a:ea typeface="微軟正黑體" panose="020B0604030504040204" pitchFamily="34" charset="-120"/>
              </a:rPr>
              <a:t>經費之</a:t>
            </a:r>
            <a:r>
              <a:rPr lang="en-US" altLang="zh-TW" sz="2400" dirty="0">
                <a:solidFill>
                  <a:srgbClr val="FF0000"/>
                </a:solidFill>
                <a:latin typeface="微軟正黑體" panose="020B0604030504040204" pitchFamily="34" charset="-120"/>
                <a:ea typeface="微軟正黑體" panose="020B0604030504040204" pitchFamily="34" charset="-120"/>
              </a:rPr>
              <a:t>10</a:t>
            </a:r>
            <a:r>
              <a:rPr lang="zh-TW" altLang="zh-TW" sz="2400" dirty="0">
                <a:solidFill>
                  <a:srgbClr val="FF0000"/>
                </a:solidFill>
                <a:latin typeface="微軟正黑體" panose="020B0604030504040204" pitchFamily="34" charset="-120"/>
                <a:ea typeface="微軟正黑體" panose="020B0604030504040204" pitchFamily="34" charset="-120"/>
              </a:rPr>
              <a:t>％</a:t>
            </a:r>
            <a:r>
              <a:rPr lang="zh-TW" altLang="zh-TW" sz="2400" dirty="0">
                <a:latin typeface="微軟正黑體" panose="020B0604030504040204" pitchFamily="34" charset="-120"/>
                <a:ea typeface="微軟正黑體" panose="020B0604030504040204" pitchFamily="34" charset="-120"/>
              </a:rPr>
              <a:t>。</a:t>
            </a:r>
          </a:p>
          <a:p>
            <a:pPr>
              <a:lnSpc>
                <a:spcPct val="150000"/>
              </a:lnSpc>
            </a:pPr>
            <a:r>
              <a:rPr lang="zh-TW" altLang="zh-TW" sz="2400" dirty="0">
                <a:solidFill>
                  <a:srgbClr val="FF0000"/>
                </a:solidFill>
                <a:latin typeface="微軟正黑體" panose="020B0604030504040204" pitchFamily="34" charset="-120"/>
                <a:ea typeface="微軟正黑體" panose="020B0604030504040204" pitchFamily="34" charset="-120"/>
              </a:rPr>
              <a:t>申請內容包含工程者，必須檢附相關附件申請資料，且一個工程申請項目為一個</a:t>
            </a:r>
            <a:r>
              <a:rPr lang="en-US" altLang="zh-TW" sz="2400" dirty="0">
                <a:solidFill>
                  <a:srgbClr val="FF0000"/>
                </a:solidFill>
                <a:latin typeface="微軟正黑體" panose="020B0604030504040204" pitchFamily="34" charset="-120"/>
                <a:ea typeface="微軟正黑體" panose="020B0604030504040204" pitchFamily="34" charset="-120"/>
              </a:rPr>
              <a:t>PDF</a:t>
            </a:r>
            <a:r>
              <a:rPr lang="zh-TW" altLang="zh-TW" sz="2400" dirty="0">
                <a:solidFill>
                  <a:srgbClr val="FF0000"/>
                </a:solidFill>
                <a:latin typeface="微軟正黑體" panose="020B0604030504040204" pitchFamily="34" charset="-120"/>
                <a:ea typeface="微軟正黑體" panose="020B0604030504040204" pitchFamily="34" charset="-120"/>
              </a:rPr>
              <a:t>檔</a:t>
            </a:r>
            <a:r>
              <a:rPr lang="zh-TW" altLang="en-US" sz="2400" dirty="0">
                <a:latin typeface="微軟正黑體" panose="020B0604030504040204" pitchFamily="34" charset="-120"/>
                <a:ea typeface="微軟正黑體" panose="020B0604030504040204" pitchFamily="34" charset="-120"/>
              </a:rPr>
              <a:t>。</a:t>
            </a:r>
            <a:endParaRPr lang="zh-TW" altLang="zh-TW" sz="2400" dirty="0">
              <a:latin typeface="微軟正黑體" panose="020B0604030504040204" pitchFamily="34" charset="-120"/>
              <a:ea typeface="微軟正黑體" panose="020B0604030504040204" pitchFamily="34" charset="-120"/>
            </a:endParaRPr>
          </a:p>
        </p:txBody>
      </p:sp>
      <p:pic>
        <p:nvPicPr>
          <p:cNvPr id="14" name="圖片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897" y="2342030"/>
            <a:ext cx="310596" cy="261508"/>
          </a:xfrm>
          <a:prstGeom prst="rect">
            <a:avLst/>
          </a:prstGeom>
        </p:spPr>
      </p:pic>
      <p:pic>
        <p:nvPicPr>
          <p:cNvPr id="16" name="圖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897" y="4245951"/>
            <a:ext cx="310596" cy="261508"/>
          </a:xfrm>
          <a:prstGeom prst="rect">
            <a:avLst/>
          </a:prstGeom>
        </p:spPr>
      </p:pic>
      <p:pic>
        <p:nvPicPr>
          <p:cNvPr id="18" name="圖片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897" y="3588203"/>
            <a:ext cx="310596" cy="261508"/>
          </a:xfrm>
          <a:prstGeom prst="rect">
            <a:avLst/>
          </a:prstGeom>
        </p:spPr>
      </p:pic>
      <p:sp>
        <p:nvSpPr>
          <p:cNvPr id="2" name="投影片編號版面配置區 1"/>
          <p:cNvSpPr>
            <a:spLocks noGrp="1"/>
          </p:cNvSpPr>
          <p:nvPr>
            <p:ph type="sldNum" sz="quarter" idx="12"/>
          </p:nvPr>
        </p:nvSpPr>
        <p:spPr/>
        <p:txBody>
          <a:bodyPr/>
          <a:lstStyle/>
          <a:p>
            <a:fld id="{691412BB-EF2B-4505-9BD8-29F4927499AF}" type="slidenum">
              <a:rPr lang="zh-TW" altLang="en-US" smtClean="0"/>
              <a:t>18</a:t>
            </a:fld>
            <a:endParaRPr lang="zh-TW" altLang="en-US"/>
          </a:p>
        </p:txBody>
      </p:sp>
    </p:spTree>
    <p:extLst>
      <p:ext uri="{BB962C8B-B14F-4D97-AF65-F5344CB8AC3E}">
        <p14:creationId xmlns:p14="http://schemas.microsoft.com/office/powerpoint/2010/main" val="722800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a:xfrm>
            <a:off x="332510" y="466076"/>
            <a:ext cx="8182842"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申請補助</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八</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691412BB-EF2B-4505-9BD8-29F4927499AF}" type="slidenum">
              <a:rPr lang="zh-TW" altLang="en-US" smtClean="0"/>
              <a:t>19</a:t>
            </a:fld>
            <a:endParaRPr lang="zh-TW" altLang="en-US"/>
          </a:p>
        </p:txBody>
      </p:sp>
      <p:pic>
        <p:nvPicPr>
          <p:cNvPr id="6" name="圖片 5"/>
          <p:cNvPicPr>
            <a:picLocks noChangeAspect="1"/>
          </p:cNvPicPr>
          <p:nvPr/>
        </p:nvPicPr>
        <p:blipFill>
          <a:blip r:embed="rId2"/>
          <a:stretch>
            <a:fillRect/>
          </a:stretch>
        </p:blipFill>
        <p:spPr>
          <a:xfrm>
            <a:off x="664897" y="1498351"/>
            <a:ext cx="7931349" cy="4952764"/>
          </a:xfrm>
          <a:prstGeom prst="rect">
            <a:avLst/>
          </a:prstGeom>
        </p:spPr>
      </p:pic>
      <p:sp>
        <p:nvSpPr>
          <p:cNvPr id="5" name="內容版面配置區 1"/>
          <p:cNvSpPr>
            <a:spLocks noGrp="1"/>
          </p:cNvSpPr>
          <p:nvPr>
            <p:ph idx="1"/>
          </p:nvPr>
        </p:nvSpPr>
        <p:spPr>
          <a:xfrm>
            <a:off x="975493" y="1089481"/>
            <a:ext cx="7931349" cy="526364"/>
          </a:xfrm>
        </p:spPr>
        <p:txBody>
          <a:bodyPr>
            <a:noAutofit/>
          </a:bodyPr>
          <a:lstStyle/>
          <a:p>
            <a:pPr marL="0" indent="0">
              <a:lnSpc>
                <a:spcPct val="100000"/>
              </a:lnSpc>
              <a:buNone/>
            </a:pPr>
            <a:r>
              <a:rPr lang="zh-TW" altLang="en-US" sz="1800" dirty="0">
                <a:latin typeface="微軟正黑體" panose="020B0604030504040204" pitchFamily="34" charset="-120"/>
                <a:ea typeface="微軟正黑體" panose="020B0604030504040204" pitchFamily="34" charset="-120"/>
              </a:rPr>
              <a:t>填寫經費表。</a:t>
            </a:r>
          </a:p>
        </p:txBody>
      </p:sp>
      <p:pic>
        <p:nvPicPr>
          <p:cNvPr id="7" name="圖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897" y="1142292"/>
            <a:ext cx="310596" cy="261508"/>
          </a:xfrm>
          <a:prstGeom prst="rect">
            <a:avLst/>
          </a:prstGeom>
        </p:spPr>
      </p:pic>
    </p:spTree>
    <p:extLst>
      <p:ext uri="{BB962C8B-B14F-4D97-AF65-F5344CB8AC3E}">
        <p14:creationId xmlns:p14="http://schemas.microsoft.com/office/powerpoint/2010/main" val="1205484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447" y="466076"/>
            <a:ext cx="8554905" cy="737470"/>
          </a:xfrm>
        </p:spPr>
        <p:txBody>
          <a:bodyPr>
            <a:noAutofit/>
          </a:bodyPr>
          <a:lstStyle/>
          <a:p>
            <a:r>
              <a:rPr lang="zh-TW" altLang="en-US" sz="3200" dirty="0">
                <a:latin typeface="微軟正黑體" panose="020B0604030504040204" pitchFamily="34" charset="-120"/>
                <a:ea typeface="微軟正黑體" panose="020B0604030504040204" pitchFamily="34" charset="-120"/>
              </a:rPr>
              <a:t>網站建置緣起</a:t>
            </a:r>
          </a:p>
        </p:txBody>
      </p:sp>
      <p:sp>
        <p:nvSpPr>
          <p:cNvPr id="3" name="內容版面配置區 2"/>
          <p:cNvSpPr>
            <a:spLocks noGrp="1"/>
          </p:cNvSpPr>
          <p:nvPr>
            <p:ph idx="1"/>
          </p:nvPr>
        </p:nvSpPr>
        <p:spPr>
          <a:xfrm>
            <a:off x="628650" y="1311612"/>
            <a:ext cx="7886700" cy="3182792"/>
          </a:xfrm>
        </p:spPr>
        <p:txBody>
          <a:bodyPr>
            <a:normAutofit/>
          </a:bodyPr>
          <a:lstStyle/>
          <a:p>
            <a:pPr>
              <a:lnSpc>
                <a:spcPct val="150000"/>
              </a:lnSpc>
            </a:pPr>
            <a:r>
              <a:rPr lang="zh-TW" altLang="en-US" sz="2000" dirty="0">
                <a:latin typeface="微軟正黑體" panose="020B0604030504040204" pitchFamily="34" charset="-120"/>
                <a:ea typeface="微軟正黑體" panose="020B0604030504040204" pitchFamily="34" charset="-120"/>
              </a:rPr>
              <a:t>依據偏遠地區學校教育發展條例、教育部補助偏遠地區學校及非山非市學校教育經費作業要點辦理。</a:t>
            </a:r>
            <a:endParaRPr lang="en-US" altLang="zh-TW" sz="2000" dirty="0">
              <a:latin typeface="微軟正黑體" panose="020B0604030504040204" pitchFamily="34" charset="-120"/>
              <a:ea typeface="微軟正黑體" panose="020B0604030504040204" pitchFamily="34" charset="-120"/>
            </a:endParaRPr>
          </a:p>
          <a:p>
            <a:pPr>
              <a:lnSpc>
                <a:spcPct val="150000"/>
              </a:lnSpc>
            </a:pPr>
            <a:r>
              <a:rPr lang="zh-TW" altLang="en-US" sz="2000" dirty="0">
                <a:latin typeface="微軟正黑體" panose="020B0604030504040204" pitchFamily="34" charset="-120"/>
                <a:ea typeface="微軟正黑體" panose="020B0604030504040204" pitchFamily="34" charset="-120"/>
              </a:rPr>
              <a:t>為簡化學校申請教育部各單位各項補助之申請程序，特建置單一入口網站，透過本網站申請計畫經費或連結至其他計畫網站。</a:t>
            </a:r>
            <a:endParaRPr lang="en-US" altLang="zh-TW" sz="2000" dirty="0">
              <a:latin typeface="微軟正黑體" panose="020B0604030504040204" pitchFamily="34" charset="-120"/>
              <a:ea typeface="微軟正黑體" panose="020B0604030504040204" pitchFamily="34" charset="-120"/>
            </a:endParaRPr>
          </a:p>
          <a:p>
            <a:pPr>
              <a:lnSpc>
                <a:spcPct val="150000"/>
              </a:lnSpc>
            </a:pPr>
            <a:r>
              <a:rPr lang="zh-TW" altLang="en-US" sz="2000" dirty="0">
                <a:latin typeface="微軟正黑體" panose="020B0604030504040204" pitchFamily="34" charset="-120"/>
                <a:ea typeface="微軟正黑體" panose="020B0604030504040204" pitchFamily="34" charset="-120"/>
              </a:rPr>
              <a:t>競爭型補助項目，學校可於網站上看到已申請學校數，並評估哪項計畫更符合申請需求。</a:t>
            </a:r>
            <a:endParaRPr lang="en-US" altLang="zh-TW" sz="2000" dirty="0">
              <a:latin typeface="微軟正黑體" panose="020B0604030504040204" pitchFamily="34" charset="-120"/>
              <a:ea typeface="微軟正黑體" panose="020B0604030504040204" pitchFamily="34" charset="-120"/>
            </a:endParaRPr>
          </a:p>
          <a:p>
            <a:endParaRPr lang="zh-TW" altLang="en-US" sz="2000" dirty="0"/>
          </a:p>
        </p:txBody>
      </p:sp>
      <p:sp>
        <p:nvSpPr>
          <p:cNvPr id="4" name="橢圓 3"/>
          <p:cNvSpPr/>
          <p:nvPr/>
        </p:nvSpPr>
        <p:spPr>
          <a:xfrm>
            <a:off x="480327" y="4495777"/>
            <a:ext cx="1122218" cy="11222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zh-TW" altLang="en-US" sz="1400" dirty="0">
                <a:latin typeface="微軟正黑體" panose="020B0604030504040204" pitchFamily="34" charset="-120"/>
                <a:ea typeface="微軟正黑體" panose="020B0604030504040204" pitchFamily="34" charset="-120"/>
              </a:rPr>
              <a:t>納入本網站之計畫</a:t>
            </a:r>
            <a:endParaRPr lang="en-US" altLang="zh-TW" sz="1400" dirty="0">
              <a:latin typeface="微軟正黑體" panose="020B0604030504040204" pitchFamily="34" charset="-120"/>
              <a:ea typeface="微軟正黑體" panose="020B0604030504040204" pitchFamily="34" charset="-120"/>
            </a:endParaRPr>
          </a:p>
        </p:txBody>
      </p:sp>
      <p:sp>
        <p:nvSpPr>
          <p:cNvPr id="8" name="橢圓 7"/>
          <p:cNvSpPr/>
          <p:nvPr/>
        </p:nvSpPr>
        <p:spPr>
          <a:xfrm>
            <a:off x="4694514" y="4494403"/>
            <a:ext cx="1122218" cy="1122218"/>
          </a:xfrm>
          <a:prstGeom prst="ellipse">
            <a:avLst/>
          </a:prstGeom>
          <a:solidFill>
            <a:srgbClr val="FF7C80"/>
          </a:solidFill>
          <a:ln>
            <a:solidFill>
              <a:srgbClr val="F842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TW" altLang="en-US" sz="1400">
                <a:latin typeface="微軟正黑體" panose="020B0604030504040204" pitchFamily="34" charset="-120"/>
                <a:ea typeface="微軟正黑體" panose="020B0604030504040204" pitchFamily="34" charset="-120"/>
              </a:rPr>
              <a:t>未納入本網站之計畫</a:t>
            </a:r>
            <a:endParaRPr lang="zh-TW" altLang="en-US" sz="1400" dirty="0">
              <a:latin typeface="微軟正黑體" panose="020B0604030504040204" pitchFamily="34" charset="-120"/>
              <a:ea typeface="微軟正黑體" panose="020B0604030504040204" pitchFamily="34" charset="-120"/>
            </a:endParaRPr>
          </a:p>
        </p:txBody>
      </p:sp>
      <p:sp>
        <p:nvSpPr>
          <p:cNvPr id="6" name="雲朵形圖說文字 5"/>
          <p:cNvSpPr/>
          <p:nvPr/>
        </p:nvSpPr>
        <p:spPr>
          <a:xfrm>
            <a:off x="2142726" y="5310601"/>
            <a:ext cx="2106696" cy="1172094"/>
          </a:xfrm>
          <a:prstGeom prst="cloudCallout">
            <a:avLst>
              <a:gd name="adj1" fmla="val -71971"/>
              <a:gd name="adj2" fmla="val -47429"/>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spcAft>
                <a:spcPts val="0"/>
              </a:spcAft>
            </a:pPr>
            <a:r>
              <a:rPr lang="zh-TW" altLang="en-US" dirty="0">
                <a:solidFill>
                  <a:schemeClr val="tx1">
                    <a:lumMod val="75000"/>
                    <a:lumOff val="25000"/>
                  </a:schemeClr>
                </a:solidFill>
                <a:latin typeface="微軟正黑體" panose="020B0604030504040204" pitchFamily="34" charset="-120"/>
                <a:ea typeface="微軟正黑體" panose="020B0604030504040204" pitchFamily="34" charset="-120"/>
              </a:rPr>
              <a:t>可於網站進行填報。</a:t>
            </a:r>
          </a:p>
        </p:txBody>
      </p:sp>
      <p:sp>
        <p:nvSpPr>
          <p:cNvPr id="12" name="雲朵形圖說文字 11"/>
          <p:cNvSpPr/>
          <p:nvPr/>
        </p:nvSpPr>
        <p:spPr>
          <a:xfrm>
            <a:off x="6308900" y="5310601"/>
            <a:ext cx="2494278" cy="1172094"/>
          </a:xfrm>
          <a:prstGeom prst="cloudCallout">
            <a:avLst>
              <a:gd name="adj1" fmla="val -64095"/>
              <a:gd name="adj2" fmla="val -48138"/>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zh-TW" altLang="en-US" sz="1600" dirty="0">
                <a:solidFill>
                  <a:schemeClr val="tx1">
                    <a:lumMod val="75000"/>
                    <a:lumOff val="25000"/>
                  </a:schemeClr>
                </a:solidFill>
                <a:latin typeface="微軟正黑體" panose="020B0604030504040204" pitchFamily="34" charset="-120"/>
                <a:ea typeface="微軟正黑體" panose="020B0604030504040204" pitchFamily="34" charset="-120"/>
              </a:rPr>
              <a:t>本網站提供超連結，可連結至該項目申請網站。</a:t>
            </a:r>
          </a:p>
        </p:txBody>
      </p:sp>
      <p:sp>
        <p:nvSpPr>
          <p:cNvPr id="5" name="投影片編號版面配置區 4"/>
          <p:cNvSpPr>
            <a:spLocks noGrp="1"/>
          </p:cNvSpPr>
          <p:nvPr>
            <p:ph type="sldNum" sz="quarter" idx="12"/>
          </p:nvPr>
        </p:nvSpPr>
        <p:spPr/>
        <p:txBody>
          <a:bodyPr/>
          <a:lstStyle/>
          <a:p>
            <a:fld id="{691412BB-EF2B-4505-9BD8-29F4927499AF}" type="slidenum">
              <a:rPr lang="zh-TW" altLang="en-US" smtClean="0"/>
              <a:t>2</a:t>
            </a:fld>
            <a:endParaRPr lang="zh-TW" altLang="en-US"/>
          </a:p>
        </p:txBody>
      </p:sp>
    </p:spTree>
    <p:extLst>
      <p:ext uri="{BB962C8B-B14F-4D97-AF65-F5344CB8AC3E}">
        <p14:creationId xmlns:p14="http://schemas.microsoft.com/office/powerpoint/2010/main" val="88913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a:xfrm>
            <a:off x="340822" y="466076"/>
            <a:ext cx="8174529"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申請補助</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九</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691412BB-EF2B-4505-9BD8-29F4927499AF}" type="slidenum">
              <a:rPr lang="zh-TW" altLang="en-US" smtClean="0"/>
              <a:t>20</a:t>
            </a:fld>
            <a:endParaRPr lang="zh-TW" altLang="en-US"/>
          </a:p>
        </p:txBody>
      </p:sp>
      <p:pic>
        <p:nvPicPr>
          <p:cNvPr id="4" name="圖片 3"/>
          <p:cNvPicPr>
            <a:picLocks noChangeAspect="1"/>
          </p:cNvPicPr>
          <p:nvPr/>
        </p:nvPicPr>
        <p:blipFill>
          <a:blip r:embed="rId2"/>
          <a:stretch>
            <a:fillRect/>
          </a:stretch>
        </p:blipFill>
        <p:spPr>
          <a:xfrm>
            <a:off x="819716" y="1837113"/>
            <a:ext cx="7695634" cy="4070351"/>
          </a:xfrm>
          <a:prstGeom prst="rect">
            <a:avLst/>
          </a:prstGeom>
        </p:spPr>
      </p:pic>
      <p:sp>
        <p:nvSpPr>
          <p:cNvPr id="5" name="內容版面配置區 1"/>
          <p:cNvSpPr>
            <a:spLocks noGrp="1"/>
          </p:cNvSpPr>
          <p:nvPr>
            <p:ph idx="1"/>
          </p:nvPr>
        </p:nvSpPr>
        <p:spPr>
          <a:xfrm>
            <a:off x="975493" y="1350989"/>
            <a:ext cx="7931349" cy="526364"/>
          </a:xfrm>
        </p:spPr>
        <p:txBody>
          <a:bodyPr>
            <a:noAutofit/>
          </a:bodyPr>
          <a:lstStyle/>
          <a:p>
            <a:pPr marL="0" indent="0">
              <a:lnSpc>
                <a:spcPct val="100000"/>
              </a:lnSpc>
              <a:buNone/>
            </a:pPr>
            <a:r>
              <a:rPr lang="zh-TW" altLang="en-US" sz="1800" dirty="0">
                <a:latin typeface="微軟正黑體" panose="020B0604030504040204" pitchFamily="34" charset="-120"/>
                <a:ea typeface="微軟正黑體" panose="020B0604030504040204" pitchFamily="34" charset="-120"/>
              </a:rPr>
              <a:t>填寫計畫書</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有字數限制</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a:t>
            </a:r>
          </a:p>
        </p:txBody>
      </p:sp>
      <p:pic>
        <p:nvPicPr>
          <p:cNvPr id="6" name="圖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897" y="1403800"/>
            <a:ext cx="310596" cy="261508"/>
          </a:xfrm>
          <a:prstGeom prst="rect">
            <a:avLst/>
          </a:prstGeom>
        </p:spPr>
      </p:pic>
    </p:spTree>
    <p:extLst>
      <p:ext uri="{BB962C8B-B14F-4D97-AF65-F5344CB8AC3E}">
        <p14:creationId xmlns:p14="http://schemas.microsoft.com/office/powerpoint/2010/main" val="1668014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4195822" y="0"/>
            <a:ext cx="4948178" cy="6858000"/>
          </a:xfrm>
          <a:prstGeom prst="rect">
            <a:avLst/>
          </a:prstGeom>
        </p:spPr>
      </p:pic>
      <p:sp>
        <p:nvSpPr>
          <p:cNvPr id="12" name="標題 1"/>
          <p:cNvSpPr txBox="1">
            <a:spLocks/>
          </p:cNvSpPr>
          <p:nvPr/>
        </p:nvSpPr>
        <p:spPr>
          <a:xfrm>
            <a:off x="340822" y="466076"/>
            <a:ext cx="8174529"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申請補助</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十</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17" name="內容版面配置區 1"/>
          <p:cNvSpPr>
            <a:spLocks noGrp="1"/>
          </p:cNvSpPr>
          <p:nvPr>
            <p:ph idx="1"/>
          </p:nvPr>
        </p:nvSpPr>
        <p:spPr>
          <a:xfrm>
            <a:off x="759364" y="1350988"/>
            <a:ext cx="3438564" cy="4891870"/>
          </a:xfrm>
        </p:spPr>
        <p:txBody>
          <a:bodyPr>
            <a:noAutofit/>
          </a:bodyPr>
          <a:lstStyle/>
          <a:p>
            <a:pPr marL="0" indent="0">
              <a:lnSpc>
                <a:spcPct val="150000"/>
              </a:lnSpc>
              <a:buNone/>
            </a:pPr>
            <a:r>
              <a:rPr lang="zh-TW" altLang="en-US" sz="1800" dirty="0">
                <a:latin typeface="微軟正黑體" panose="020B0604030504040204" pitchFamily="34" charset="-120"/>
                <a:ea typeface="微軟正黑體" panose="020B0604030504040204" pitchFamily="34" charset="-120"/>
              </a:rPr>
              <a:t>下載列印申請計畫書，並於</a:t>
            </a:r>
            <a:r>
              <a:rPr lang="zh-TW" altLang="en-US" sz="1800" dirty="0">
                <a:solidFill>
                  <a:srgbClr val="FF0000"/>
                </a:solidFill>
                <a:latin typeface="微軟正黑體" panose="020B0604030504040204" pitchFamily="34" charset="-120"/>
                <a:ea typeface="微軟正黑體" panose="020B0604030504040204" pitchFamily="34" charset="-120"/>
              </a:rPr>
              <a:t>核章後</a:t>
            </a:r>
            <a:r>
              <a:rPr lang="zh-TW" altLang="en-US" sz="1800" dirty="0">
                <a:latin typeface="微軟正黑體" panose="020B0604030504040204" pitchFamily="34" charset="-120"/>
                <a:ea typeface="微軟正黑體" panose="020B0604030504040204" pitchFamily="34" charset="-120"/>
              </a:rPr>
              <a:t>上傳。</a:t>
            </a:r>
            <a:endParaRPr lang="en-US" altLang="zh-TW" sz="1800" dirty="0">
              <a:latin typeface="微軟正黑體" panose="020B0604030504040204" pitchFamily="34" charset="-120"/>
              <a:ea typeface="微軟正黑體" panose="020B0604030504040204" pitchFamily="34" charset="-120"/>
            </a:endParaRPr>
          </a:p>
          <a:p>
            <a:pPr marL="0" indent="0">
              <a:lnSpc>
                <a:spcPct val="150000"/>
              </a:lnSpc>
              <a:buNone/>
            </a:pPr>
            <a:r>
              <a:rPr lang="zh-TW" altLang="en-US" sz="1800" dirty="0">
                <a:latin typeface="微軟正黑體" panose="020B0604030504040204" pitchFamily="34" charset="-120"/>
                <a:ea typeface="微軟正黑體" panose="020B0604030504040204" pitchFamily="34" charset="-120"/>
              </a:rPr>
              <a:t>校對基本資料及計畫書內容</a:t>
            </a:r>
            <a:endParaRPr lang="en-US" altLang="zh-TW" sz="1800" dirty="0">
              <a:latin typeface="微軟正黑體" panose="020B0604030504040204" pitchFamily="34" charset="-120"/>
              <a:ea typeface="微軟正黑體" panose="020B0604030504040204" pitchFamily="34" charset="-120"/>
            </a:endParaRPr>
          </a:p>
          <a:p>
            <a:pPr marL="0" indent="0">
              <a:lnSpc>
                <a:spcPct val="150000"/>
              </a:lnSpc>
              <a:buNone/>
            </a:pPr>
            <a:r>
              <a:rPr lang="zh-TW" altLang="en-US" sz="1800" dirty="0">
                <a:latin typeface="微軟正黑體" panose="020B0604030504040204" pitchFamily="34" charset="-120"/>
                <a:ea typeface="微軟正黑體" panose="020B0604030504040204" pitchFamily="34" charset="-120"/>
              </a:rPr>
              <a:t>浮水印字樣</a:t>
            </a:r>
            <a:endParaRPr lang="en-US" altLang="zh-TW" sz="1800" dirty="0">
              <a:latin typeface="微軟正黑體" panose="020B0604030504040204" pitchFamily="34" charset="-120"/>
              <a:ea typeface="微軟正黑體" panose="020B0604030504040204" pitchFamily="34" charset="-120"/>
            </a:endParaRPr>
          </a:p>
          <a:p>
            <a:pPr marL="0" indent="0">
              <a:lnSpc>
                <a:spcPct val="150000"/>
              </a:lnSpc>
              <a:buNone/>
            </a:pPr>
            <a:r>
              <a:rPr lang="zh-TW" altLang="en-US" sz="1800" dirty="0">
                <a:latin typeface="微軟正黑體" panose="020B0604030504040204" pitchFamily="34" charset="-120"/>
                <a:ea typeface="微軟正黑體" panose="020B0604030504040204" pitchFamily="34" charset="-120"/>
              </a:rPr>
              <a:t>列印自「教育部補助偏遠地區學校及非山非市學校教育經費統合網站」字樣</a:t>
            </a:r>
            <a:endParaRPr lang="en-US" altLang="zh-TW" sz="1800" dirty="0">
              <a:latin typeface="微軟正黑體" panose="020B0604030504040204" pitchFamily="34" charset="-120"/>
              <a:ea typeface="微軟正黑體" panose="020B0604030504040204" pitchFamily="34" charset="-120"/>
            </a:endParaRPr>
          </a:p>
          <a:p>
            <a:pPr marL="0" indent="0">
              <a:lnSpc>
                <a:spcPct val="150000"/>
              </a:lnSpc>
              <a:buNone/>
            </a:pPr>
            <a:r>
              <a:rPr lang="en-US" altLang="zh-TW" sz="1800" dirty="0">
                <a:solidFill>
                  <a:srgbClr val="FF0000"/>
                </a:solidFill>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注意：</a:t>
            </a:r>
            <a:r>
              <a:rPr lang="en-US" altLang="zh-TW" sz="1800" dirty="0">
                <a:solidFill>
                  <a:srgbClr val="FF0000"/>
                </a:solidFill>
                <a:latin typeface="微軟正黑體" panose="020B0604030504040204" pitchFamily="34" charset="-120"/>
                <a:ea typeface="微軟正黑體" panose="020B0604030504040204" pitchFamily="34" charset="-120"/>
              </a:rPr>
              <a:t/>
            </a:r>
            <a:br>
              <a:rPr lang="en-US" altLang="zh-TW" sz="1800" dirty="0">
                <a:solidFill>
                  <a:srgbClr val="FF0000"/>
                </a:solidFill>
                <a:latin typeface="微軟正黑體" panose="020B0604030504040204" pitchFamily="34" charset="-120"/>
                <a:ea typeface="微軟正黑體" panose="020B0604030504040204" pitchFamily="34" charset="-120"/>
              </a:rPr>
            </a:br>
            <a:r>
              <a:rPr lang="zh-TW" altLang="en-US" sz="1800" dirty="0">
                <a:solidFill>
                  <a:srgbClr val="FF0000"/>
                </a:solidFill>
                <a:latin typeface="微軟正黑體" panose="020B0604030504040204" pitchFamily="34" charset="-120"/>
                <a:ea typeface="微軟正黑體" panose="020B0604030504040204" pitchFamily="34" charset="-120"/>
              </a:rPr>
              <a:t>核章上傳之計畫書必須為本網站下載的檔案</a:t>
            </a:r>
            <a:r>
              <a:rPr lang="en-US" altLang="zh-TW" sz="1800" dirty="0">
                <a:solidFill>
                  <a:srgbClr val="FF0000"/>
                </a:solidFill>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浮水印</a:t>
            </a:r>
            <a:r>
              <a:rPr lang="en-US" altLang="zh-TW" sz="1800" dirty="0">
                <a:solidFill>
                  <a:srgbClr val="FF0000"/>
                </a:solidFill>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a:t>
            </a:r>
          </a:p>
        </p:txBody>
      </p:sp>
      <p:pic>
        <p:nvPicPr>
          <p:cNvPr id="18" name="圖片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767" y="1478615"/>
            <a:ext cx="310596" cy="261508"/>
          </a:xfrm>
          <a:prstGeom prst="rect">
            <a:avLst/>
          </a:prstGeom>
        </p:spPr>
      </p:pic>
      <p:sp>
        <p:nvSpPr>
          <p:cNvPr id="2" name="投影片編號版面配置區 1"/>
          <p:cNvSpPr>
            <a:spLocks noGrp="1"/>
          </p:cNvSpPr>
          <p:nvPr>
            <p:ph type="sldNum" sz="quarter" idx="12"/>
          </p:nvPr>
        </p:nvSpPr>
        <p:spPr/>
        <p:txBody>
          <a:bodyPr/>
          <a:lstStyle/>
          <a:p>
            <a:fld id="{691412BB-EF2B-4505-9BD8-29F4927499AF}" type="slidenum">
              <a:rPr lang="zh-TW" altLang="en-US" smtClean="0"/>
              <a:t>21</a:t>
            </a:fld>
            <a:endParaRPr lang="zh-TW" altLang="en-US"/>
          </a:p>
        </p:txBody>
      </p:sp>
      <p:pic>
        <p:nvPicPr>
          <p:cNvPr id="5" name="圖片 4"/>
          <p:cNvPicPr>
            <a:picLocks noChangeAspect="1"/>
          </p:cNvPicPr>
          <p:nvPr/>
        </p:nvPicPr>
        <p:blipFill>
          <a:blip r:embed="rId4"/>
          <a:stretch>
            <a:fillRect/>
          </a:stretch>
        </p:blipFill>
        <p:spPr>
          <a:xfrm>
            <a:off x="8162969" y="6653602"/>
            <a:ext cx="704762" cy="203017"/>
          </a:xfrm>
          <a:prstGeom prst="rect">
            <a:avLst/>
          </a:prstGeom>
        </p:spPr>
      </p:pic>
      <p:sp>
        <p:nvSpPr>
          <p:cNvPr id="9" name="橢圓 8"/>
          <p:cNvSpPr/>
          <p:nvPr/>
        </p:nvSpPr>
        <p:spPr>
          <a:xfrm>
            <a:off x="4270144" y="1045604"/>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1</a:t>
            </a:r>
            <a:endParaRPr lang="zh-TW" altLang="en-US" dirty="0"/>
          </a:p>
        </p:txBody>
      </p:sp>
      <p:sp>
        <p:nvSpPr>
          <p:cNvPr id="10" name="橢圓 9"/>
          <p:cNvSpPr/>
          <p:nvPr/>
        </p:nvSpPr>
        <p:spPr>
          <a:xfrm>
            <a:off x="8630569" y="150192"/>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2</a:t>
            </a:r>
            <a:endParaRPr lang="zh-TW" altLang="en-US" dirty="0"/>
          </a:p>
        </p:txBody>
      </p:sp>
      <p:sp>
        <p:nvSpPr>
          <p:cNvPr id="11" name="橢圓 10"/>
          <p:cNvSpPr/>
          <p:nvPr/>
        </p:nvSpPr>
        <p:spPr>
          <a:xfrm>
            <a:off x="4141696" y="6326548"/>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3</a:t>
            </a:r>
            <a:endParaRPr lang="zh-TW" altLang="en-US" dirty="0"/>
          </a:p>
        </p:txBody>
      </p:sp>
      <p:sp>
        <p:nvSpPr>
          <p:cNvPr id="13" name="橢圓 12"/>
          <p:cNvSpPr/>
          <p:nvPr/>
        </p:nvSpPr>
        <p:spPr>
          <a:xfrm>
            <a:off x="415316" y="2408891"/>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1</a:t>
            </a:r>
            <a:endParaRPr lang="zh-TW" altLang="en-US" dirty="0"/>
          </a:p>
        </p:txBody>
      </p:sp>
      <p:sp>
        <p:nvSpPr>
          <p:cNvPr id="14" name="橢圓 13"/>
          <p:cNvSpPr/>
          <p:nvPr/>
        </p:nvSpPr>
        <p:spPr>
          <a:xfrm>
            <a:off x="415316" y="2951581"/>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2</a:t>
            </a:r>
            <a:endParaRPr lang="zh-TW" altLang="en-US" dirty="0"/>
          </a:p>
        </p:txBody>
      </p:sp>
      <p:sp>
        <p:nvSpPr>
          <p:cNvPr id="15" name="橢圓 14"/>
          <p:cNvSpPr/>
          <p:nvPr/>
        </p:nvSpPr>
        <p:spPr>
          <a:xfrm>
            <a:off x="415316" y="3475283"/>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3</a:t>
            </a:r>
            <a:endParaRPr lang="zh-TW" altLang="en-US" dirty="0"/>
          </a:p>
        </p:txBody>
      </p:sp>
    </p:spTree>
    <p:extLst>
      <p:ext uri="{BB962C8B-B14F-4D97-AF65-F5344CB8AC3E}">
        <p14:creationId xmlns:p14="http://schemas.microsoft.com/office/powerpoint/2010/main" val="3356897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a:xfrm>
            <a:off x="340822" y="466076"/>
            <a:ext cx="8174529"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申請補助</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十一</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17" name="內容版面配置區 1"/>
          <p:cNvSpPr>
            <a:spLocks noGrp="1"/>
          </p:cNvSpPr>
          <p:nvPr>
            <p:ph idx="1"/>
          </p:nvPr>
        </p:nvSpPr>
        <p:spPr>
          <a:xfrm>
            <a:off x="975493" y="1350989"/>
            <a:ext cx="7931349" cy="526364"/>
          </a:xfrm>
        </p:spPr>
        <p:txBody>
          <a:bodyPr>
            <a:noAutofit/>
          </a:bodyPr>
          <a:lstStyle/>
          <a:p>
            <a:pPr marL="0" indent="0">
              <a:lnSpc>
                <a:spcPct val="100000"/>
              </a:lnSpc>
              <a:buNone/>
            </a:pPr>
            <a:r>
              <a:rPr lang="zh-TW" altLang="en-US" sz="1800" dirty="0">
                <a:latin typeface="微軟正黑體" panose="020B0604030504040204" pitchFamily="34" charset="-120"/>
                <a:ea typeface="微軟正黑體" panose="020B0604030504040204" pitchFamily="34" charset="-120"/>
              </a:rPr>
              <a:t>將核章後的計畫書以及相關附件上傳至網站。</a:t>
            </a:r>
          </a:p>
        </p:txBody>
      </p:sp>
      <p:pic>
        <p:nvPicPr>
          <p:cNvPr id="18" name="圖片 1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4897" y="1403800"/>
            <a:ext cx="310596" cy="261508"/>
          </a:xfrm>
          <a:prstGeom prst="rect">
            <a:avLst/>
          </a:prstGeom>
        </p:spPr>
      </p:pic>
      <p:pic>
        <p:nvPicPr>
          <p:cNvPr id="3" name="圖片 2"/>
          <p:cNvPicPr>
            <a:picLocks noChangeAspect="1"/>
          </p:cNvPicPr>
          <p:nvPr/>
        </p:nvPicPr>
        <p:blipFill>
          <a:blip r:embed="rId3"/>
          <a:stretch>
            <a:fillRect/>
          </a:stretch>
        </p:blipFill>
        <p:spPr>
          <a:xfrm>
            <a:off x="644713" y="1930164"/>
            <a:ext cx="7784540" cy="1890626"/>
          </a:xfrm>
          <a:prstGeom prst="rect">
            <a:avLst/>
          </a:prstGeom>
        </p:spPr>
      </p:pic>
      <p:pic>
        <p:nvPicPr>
          <p:cNvPr id="4" name="圖片 3"/>
          <p:cNvPicPr>
            <a:picLocks noChangeAspect="1"/>
          </p:cNvPicPr>
          <p:nvPr/>
        </p:nvPicPr>
        <p:blipFill>
          <a:blip r:embed="rId4"/>
          <a:stretch>
            <a:fillRect/>
          </a:stretch>
        </p:blipFill>
        <p:spPr>
          <a:xfrm>
            <a:off x="664897" y="4085646"/>
            <a:ext cx="7744172" cy="2341418"/>
          </a:xfrm>
          <a:prstGeom prst="rect">
            <a:avLst/>
          </a:prstGeom>
        </p:spPr>
      </p:pic>
      <p:sp>
        <p:nvSpPr>
          <p:cNvPr id="5" name="向右箭號 4"/>
          <p:cNvSpPr/>
          <p:nvPr/>
        </p:nvSpPr>
        <p:spPr>
          <a:xfrm rot="5400000">
            <a:off x="6220333" y="4133267"/>
            <a:ext cx="1436497" cy="42820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投影片編號版面配置區 1"/>
          <p:cNvSpPr>
            <a:spLocks noGrp="1"/>
          </p:cNvSpPr>
          <p:nvPr>
            <p:ph type="sldNum" sz="quarter" idx="12"/>
          </p:nvPr>
        </p:nvSpPr>
        <p:spPr/>
        <p:txBody>
          <a:bodyPr/>
          <a:lstStyle/>
          <a:p>
            <a:fld id="{691412BB-EF2B-4505-9BD8-29F4927499AF}" type="slidenum">
              <a:rPr lang="zh-TW" altLang="en-US" smtClean="0"/>
              <a:t>22</a:t>
            </a:fld>
            <a:endParaRPr lang="zh-TW" altLang="en-US"/>
          </a:p>
        </p:txBody>
      </p:sp>
    </p:spTree>
    <p:extLst>
      <p:ext uri="{BB962C8B-B14F-4D97-AF65-F5344CB8AC3E}">
        <p14:creationId xmlns:p14="http://schemas.microsoft.com/office/powerpoint/2010/main" val="3941048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a:xfrm>
            <a:off x="340822" y="466076"/>
            <a:ext cx="8174529"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查詢申請情況及結果</a:t>
            </a:r>
          </a:p>
        </p:txBody>
      </p:sp>
      <p:sp>
        <p:nvSpPr>
          <p:cNvPr id="2" name="投影片編號版面配置區 1"/>
          <p:cNvSpPr>
            <a:spLocks noGrp="1"/>
          </p:cNvSpPr>
          <p:nvPr>
            <p:ph type="sldNum" sz="quarter" idx="12"/>
          </p:nvPr>
        </p:nvSpPr>
        <p:spPr/>
        <p:txBody>
          <a:bodyPr/>
          <a:lstStyle/>
          <a:p>
            <a:fld id="{691412BB-EF2B-4505-9BD8-29F4927499AF}" type="slidenum">
              <a:rPr lang="zh-TW" altLang="en-US" smtClean="0"/>
              <a:t>23</a:t>
            </a:fld>
            <a:endParaRPr lang="zh-TW" altLang="en-US"/>
          </a:p>
        </p:txBody>
      </p:sp>
      <p:pic>
        <p:nvPicPr>
          <p:cNvPr id="6" name="圖片 5"/>
          <p:cNvPicPr>
            <a:picLocks noChangeAspect="1"/>
          </p:cNvPicPr>
          <p:nvPr/>
        </p:nvPicPr>
        <p:blipFill rotWithShape="1">
          <a:blip r:embed="rId2"/>
          <a:srcRect b="17742"/>
          <a:stretch/>
        </p:blipFill>
        <p:spPr>
          <a:xfrm>
            <a:off x="457199" y="1149238"/>
            <a:ext cx="8229602" cy="2566551"/>
          </a:xfrm>
          <a:prstGeom prst="rect">
            <a:avLst/>
          </a:prstGeom>
        </p:spPr>
      </p:pic>
      <p:sp>
        <p:nvSpPr>
          <p:cNvPr id="11" name="橢圓 10"/>
          <p:cNvSpPr/>
          <p:nvPr/>
        </p:nvSpPr>
        <p:spPr>
          <a:xfrm>
            <a:off x="2408093" y="1728766"/>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1</a:t>
            </a:r>
            <a:endParaRPr lang="zh-TW" altLang="en-US" dirty="0"/>
          </a:p>
        </p:txBody>
      </p:sp>
      <p:sp>
        <p:nvSpPr>
          <p:cNvPr id="13" name="橢圓 12"/>
          <p:cNvSpPr/>
          <p:nvPr/>
        </p:nvSpPr>
        <p:spPr>
          <a:xfrm>
            <a:off x="3327049" y="1745565"/>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2</a:t>
            </a:r>
            <a:endParaRPr lang="zh-TW" altLang="en-US" dirty="0"/>
          </a:p>
        </p:txBody>
      </p:sp>
      <p:sp>
        <p:nvSpPr>
          <p:cNvPr id="14" name="橢圓 13"/>
          <p:cNvSpPr/>
          <p:nvPr/>
        </p:nvSpPr>
        <p:spPr>
          <a:xfrm>
            <a:off x="5691041" y="1745565"/>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3</a:t>
            </a:r>
            <a:endParaRPr lang="zh-TW" altLang="en-US" dirty="0"/>
          </a:p>
        </p:txBody>
      </p:sp>
      <p:sp>
        <p:nvSpPr>
          <p:cNvPr id="15" name="內容版面配置區 1"/>
          <p:cNvSpPr txBox="1">
            <a:spLocks/>
          </p:cNvSpPr>
          <p:nvPr/>
        </p:nvSpPr>
        <p:spPr>
          <a:xfrm>
            <a:off x="999484" y="4017303"/>
            <a:ext cx="1131537" cy="381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sz="1800" dirty="0">
                <a:latin typeface="微軟正黑體" panose="020B0604030504040204" pitchFamily="34" charset="-120"/>
                <a:ea typeface="微軟正黑體" panose="020B0604030504040204" pitchFamily="34" charset="-120"/>
              </a:rPr>
              <a:t>申請金額</a:t>
            </a:r>
            <a:endParaRPr lang="zh-TW" altLang="en-US" sz="1800" dirty="0">
              <a:solidFill>
                <a:srgbClr val="FF0000"/>
              </a:solidFill>
              <a:latin typeface="微軟正黑體" panose="020B0604030504040204" pitchFamily="34" charset="-120"/>
              <a:ea typeface="微軟正黑體" panose="020B0604030504040204" pitchFamily="34" charset="-120"/>
            </a:endParaRPr>
          </a:p>
        </p:txBody>
      </p:sp>
      <p:sp>
        <p:nvSpPr>
          <p:cNvPr id="16" name="橢圓 15"/>
          <p:cNvSpPr/>
          <p:nvPr/>
        </p:nvSpPr>
        <p:spPr>
          <a:xfrm>
            <a:off x="562316" y="4030753"/>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1</a:t>
            </a:r>
            <a:endParaRPr lang="zh-TW" altLang="en-US" dirty="0"/>
          </a:p>
        </p:txBody>
      </p:sp>
      <p:sp>
        <p:nvSpPr>
          <p:cNvPr id="19" name="橢圓 18"/>
          <p:cNvSpPr/>
          <p:nvPr/>
        </p:nvSpPr>
        <p:spPr>
          <a:xfrm>
            <a:off x="562316" y="4507702"/>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2</a:t>
            </a:r>
            <a:endParaRPr lang="zh-TW" altLang="en-US" dirty="0"/>
          </a:p>
        </p:txBody>
      </p:sp>
      <p:sp>
        <p:nvSpPr>
          <p:cNvPr id="20" name="內容版面配置區 1"/>
          <p:cNvSpPr txBox="1">
            <a:spLocks/>
          </p:cNvSpPr>
          <p:nvPr/>
        </p:nvSpPr>
        <p:spPr>
          <a:xfrm>
            <a:off x="999484" y="4495235"/>
            <a:ext cx="3459101" cy="381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sz="1800" dirty="0">
                <a:latin typeface="微軟正黑體" panose="020B0604030504040204" pitchFamily="34" charset="-120"/>
                <a:ea typeface="微軟正黑體" panose="020B0604030504040204" pitchFamily="34" charset="-120"/>
              </a:rPr>
              <a:t>檢視已上傳檔案</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計劃書及附件</a:t>
            </a:r>
            <a:r>
              <a:rPr lang="en-US" altLang="zh-TW" sz="1800" dirty="0">
                <a:latin typeface="微軟正黑體" panose="020B0604030504040204" pitchFamily="34" charset="-120"/>
                <a:ea typeface="微軟正黑體" panose="020B0604030504040204" pitchFamily="34" charset="-120"/>
              </a:rPr>
              <a:t>)</a:t>
            </a:r>
            <a:endParaRPr lang="zh-TW" altLang="en-US" sz="1800" dirty="0">
              <a:solidFill>
                <a:srgbClr val="FF0000"/>
              </a:solidFill>
              <a:latin typeface="微軟正黑體" panose="020B0604030504040204" pitchFamily="34" charset="-120"/>
              <a:ea typeface="微軟正黑體" panose="020B0604030504040204" pitchFamily="34" charset="-120"/>
            </a:endParaRPr>
          </a:p>
        </p:txBody>
      </p:sp>
      <p:sp>
        <p:nvSpPr>
          <p:cNvPr id="21" name="橢圓 20"/>
          <p:cNvSpPr/>
          <p:nvPr/>
        </p:nvSpPr>
        <p:spPr>
          <a:xfrm>
            <a:off x="562316" y="5016855"/>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3</a:t>
            </a:r>
            <a:endParaRPr lang="zh-TW" altLang="en-US" dirty="0"/>
          </a:p>
        </p:txBody>
      </p:sp>
      <p:sp>
        <p:nvSpPr>
          <p:cNvPr id="22" name="內容版面配置區 1"/>
          <p:cNvSpPr txBox="1">
            <a:spLocks/>
          </p:cNvSpPr>
          <p:nvPr/>
        </p:nvSpPr>
        <p:spPr>
          <a:xfrm>
            <a:off x="999484" y="5004388"/>
            <a:ext cx="3459101" cy="381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sz="1800" dirty="0">
                <a:latin typeface="微軟正黑體" panose="020B0604030504040204" pitchFamily="34" charset="-120"/>
                <a:ea typeface="微軟正黑體" panose="020B0604030504040204" pitchFamily="34" charset="-120"/>
              </a:rPr>
              <a:t>初審及核定情況說明</a:t>
            </a:r>
            <a:endParaRPr lang="zh-TW" altLang="en-US" sz="1800" dirty="0">
              <a:solidFill>
                <a:srgbClr val="FF0000"/>
              </a:solidFill>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1633759681"/>
              </p:ext>
            </p:extLst>
          </p:nvPr>
        </p:nvGraphicFramePr>
        <p:xfrm>
          <a:off x="4458585" y="3844108"/>
          <a:ext cx="4522279" cy="2590800"/>
        </p:xfrm>
        <a:graphic>
          <a:graphicData uri="http://schemas.openxmlformats.org/drawingml/2006/table">
            <a:tbl>
              <a:tblPr firstRow="1" bandRow="1">
                <a:tableStyleId>{5C22544A-7EE6-4342-B048-85BDC9FD1C3A}</a:tableStyleId>
              </a:tblPr>
              <a:tblGrid>
                <a:gridCol w="1424340">
                  <a:extLst>
                    <a:ext uri="{9D8B030D-6E8A-4147-A177-3AD203B41FA5}">
                      <a16:colId xmlns:a16="http://schemas.microsoft.com/office/drawing/2014/main" val="3811999350"/>
                    </a:ext>
                  </a:extLst>
                </a:gridCol>
                <a:gridCol w="1434162">
                  <a:extLst>
                    <a:ext uri="{9D8B030D-6E8A-4147-A177-3AD203B41FA5}">
                      <a16:colId xmlns:a16="http://schemas.microsoft.com/office/drawing/2014/main" val="4206781766"/>
                    </a:ext>
                  </a:extLst>
                </a:gridCol>
                <a:gridCol w="1663777">
                  <a:extLst>
                    <a:ext uri="{9D8B030D-6E8A-4147-A177-3AD203B41FA5}">
                      <a16:colId xmlns:a16="http://schemas.microsoft.com/office/drawing/2014/main" val="933800767"/>
                    </a:ext>
                  </a:extLst>
                </a:gridCol>
              </a:tblGrid>
              <a:tr h="235280">
                <a:tc gridSpan="2">
                  <a:txBody>
                    <a:bodyPr/>
                    <a:lstStyle/>
                    <a:p>
                      <a:pPr algn="ct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初審結果</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hMerge="1">
                  <a:txBody>
                    <a:bodyPr/>
                    <a:lstStyle/>
                    <a:p>
                      <a:endPar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endParaRPr>
                    </a:p>
                  </a:txBody>
                  <a:tcP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algn="ctr"/>
                      <a:r>
                        <a:rPr lang="zh-TW" altLang="en-US" sz="1600" b="1" dirty="0">
                          <a:solidFill>
                            <a:schemeClr val="tx1">
                              <a:lumMod val="65000"/>
                              <a:lumOff val="35000"/>
                            </a:schemeClr>
                          </a:solidFill>
                          <a:latin typeface="微軟正黑體" panose="020B0604030504040204" pitchFamily="34" charset="-120"/>
                          <a:ea typeface="微軟正黑體" panose="020B0604030504040204" pitchFamily="34" charset="-120"/>
                        </a:rPr>
                        <a:t>核定結果</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extLst>
                  <a:ext uri="{0D108BD9-81ED-4DB2-BD59-A6C34878D82A}">
                    <a16:rowId xmlns:a16="http://schemas.microsoft.com/office/drawing/2014/main" val="2511999287"/>
                  </a:ext>
                </a:extLst>
              </a:tr>
              <a:tr h="235280">
                <a:tc>
                  <a:txBody>
                    <a:bodyPr/>
                    <a:lstStyle/>
                    <a:p>
                      <a:pPr algn="ctr"/>
                      <a:r>
                        <a:rPr lang="zh-TW" altLang="en-US" sz="1600" dirty="0">
                          <a:solidFill>
                            <a:schemeClr val="tx1">
                              <a:lumMod val="65000"/>
                              <a:lumOff val="35000"/>
                            </a:schemeClr>
                          </a:solidFill>
                          <a:latin typeface="微軟正黑體" panose="020B0604030504040204" pitchFamily="34" charset="-120"/>
                          <a:ea typeface="微軟正黑體" panose="020B0604030504040204" pitchFamily="34" charset="-120"/>
                        </a:rPr>
                        <a:t>審查後核定</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algn="ct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競爭型補助</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algn="ctr"/>
                      <a:endPar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endParaRP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extLst>
                  <a:ext uri="{0D108BD9-81ED-4DB2-BD59-A6C34878D82A}">
                    <a16:rowId xmlns:a16="http://schemas.microsoft.com/office/drawing/2014/main" val="4036775177"/>
                  </a:ext>
                </a:extLst>
              </a:tr>
              <a:tr h="235280">
                <a:tc>
                  <a:txBody>
                    <a:bodyPr/>
                    <a:lstStyle/>
                    <a:p>
                      <a:pPr algn="ct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通過</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排序順序</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algn="ct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金額</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extLst>
                  <a:ext uri="{0D108BD9-81ED-4DB2-BD59-A6C34878D82A}">
                    <a16:rowId xmlns:a16="http://schemas.microsoft.com/office/drawing/2014/main" val="1352012407"/>
                  </a:ext>
                </a:extLst>
              </a:tr>
              <a:tr h="235280">
                <a:tc>
                  <a:txBody>
                    <a:bodyPr/>
                    <a:lstStyle/>
                    <a:p>
                      <a:pPr algn="ct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不通過</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algn="ct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不推薦</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algn="ct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不予核定</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extLst>
                  <a:ext uri="{0D108BD9-81ED-4DB2-BD59-A6C34878D82A}">
                    <a16:rowId xmlns:a16="http://schemas.microsoft.com/office/drawing/2014/main" val="3587058678"/>
                  </a:ext>
                </a:extLst>
              </a:tr>
              <a:tr h="235280">
                <a:tc>
                  <a:txBody>
                    <a:bodyPr/>
                    <a:lstStyle/>
                    <a:p>
                      <a:pPr algn="ct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不須審查</a:t>
                      </a:r>
                      <a:endParaRPr lang="en-US" altLang="zh-TW" sz="1600" b="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lgn="ctr"/>
                      <a:r>
                        <a:rPr lang="en-US" altLang="zh-TW" sz="1600" b="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國立學校</a:t>
                      </a:r>
                      <a:r>
                        <a:rPr lang="en-US" altLang="zh-TW" sz="1600" b="0" dirty="0">
                          <a:solidFill>
                            <a:schemeClr val="tx1">
                              <a:lumMod val="65000"/>
                              <a:lumOff val="35000"/>
                            </a:schemeClr>
                          </a:solidFill>
                          <a:latin typeface="微軟正黑體" panose="020B0604030504040204" pitchFamily="34" charset="-120"/>
                          <a:ea typeface="微軟正黑體" panose="020B0604030504040204" pitchFamily="34" charset="-120"/>
                        </a:rPr>
                        <a:t>)</a:t>
                      </a:r>
                      <a:endPar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endParaRP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不須審查</a:t>
                      </a:r>
                      <a:endParaRPr lang="en-US" altLang="zh-TW" sz="1600" b="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600" b="0" dirty="0">
                          <a:solidFill>
                            <a:schemeClr val="tx1">
                              <a:lumMod val="65000"/>
                              <a:lumOff val="35000"/>
                            </a:schemeClr>
                          </a:solidFill>
                          <a:latin typeface="微軟正黑體" panose="020B0604030504040204" pitchFamily="34" charset="-120"/>
                          <a:ea typeface="微軟正黑體" panose="020B0604030504040204" pitchFamily="34" charset="-120"/>
                        </a:rPr>
                        <a:t>(</a:t>
                      </a: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國立學校</a:t>
                      </a:r>
                      <a:r>
                        <a:rPr lang="en-US" altLang="zh-TW" sz="1600" b="0" dirty="0">
                          <a:solidFill>
                            <a:schemeClr val="tx1">
                              <a:lumMod val="65000"/>
                              <a:lumOff val="35000"/>
                            </a:schemeClr>
                          </a:solidFill>
                          <a:latin typeface="微軟正黑體" panose="020B0604030504040204" pitchFamily="34" charset="-120"/>
                          <a:ea typeface="微軟正黑體" panose="020B0604030504040204" pitchFamily="34" charset="-120"/>
                        </a:rPr>
                        <a:t>)</a:t>
                      </a:r>
                      <a:endPar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endParaRP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金額</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extLst>
                  <a:ext uri="{0D108BD9-81ED-4DB2-BD59-A6C34878D82A}">
                    <a16:rowId xmlns:a16="http://schemas.microsoft.com/office/drawing/2014/main" val="1626301393"/>
                  </a:ext>
                </a:extLst>
              </a:tr>
              <a:tr h="235280">
                <a:tc>
                  <a:txBody>
                    <a:bodyPr/>
                    <a:lstStyle/>
                    <a:p>
                      <a:pPr algn="ct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審查中</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審查中</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algn="ct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審查中</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extLst>
                  <a:ext uri="{0D108BD9-81ED-4DB2-BD59-A6C34878D82A}">
                    <a16:rowId xmlns:a16="http://schemas.microsoft.com/office/drawing/2014/main" val="3793010898"/>
                  </a:ext>
                </a:extLst>
              </a:tr>
              <a:tr h="2352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rPr>
                        <a:t>縣市逾期未審</a:t>
                      </a: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endParaRP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tc>
                  <a:txBody>
                    <a:bodyPr/>
                    <a:lstStyle/>
                    <a:p>
                      <a:pPr algn="ctr"/>
                      <a:endParaRPr lang="zh-TW" altLang="en-US" sz="1600" b="0" dirty="0">
                        <a:solidFill>
                          <a:schemeClr val="tx1">
                            <a:lumMod val="65000"/>
                            <a:lumOff val="35000"/>
                          </a:schemeClr>
                        </a:solidFill>
                        <a:latin typeface="微軟正黑體" panose="020B0604030504040204" pitchFamily="34" charset="-120"/>
                        <a:ea typeface="微軟正黑體" panose="020B0604030504040204" pitchFamily="34" charset="-120"/>
                      </a:endParaRPr>
                    </a:p>
                  </a:txBody>
                  <a:tcPr anchor="ctr">
                    <a:lnL w="19050" cap="flat" cmpd="sng" algn="ctr">
                      <a:solidFill>
                        <a:schemeClr val="accent6">
                          <a:lumMod val="75000"/>
                        </a:schemeClr>
                      </a:solidFill>
                      <a:prstDash val="sysDash"/>
                      <a:round/>
                      <a:headEnd type="none" w="med" len="med"/>
                      <a:tailEnd type="none" w="med" len="med"/>
                    </a:lnL>
                    <a:lnR w="19050" cap="flat" cmpd="sng" algn="ctr">
                      <a:solidFill>
                        <a:schemeClr val="accent6">
                          <a:lumMod val="75000"/>
                        </a:schemeClr>
                      </a:solidFill>
                      <a:prstDash val="sysDash"/>
                      <a:round/>
                      <a:headEnd type="none" w="med" len="med"/>
                      <a:tailEnd type="none" w="med" len="med"/>
                    </a:lnR>
                    <a:lnT w="19050" cap="flat" cmpd="sng" algn="ctr">
                      <a:solidFill>
                        <a:schemeClr val="accent6">
                          <a:lumMod val="75000"/>
                        </a:schemeClr>
                      </a:solidFill>
                      <a:prstDash val="sysDash"/>
                      <a:round/>
                      <a:headEnd type="none" w="med" len="med"/>
                      <a:tailEnd type="none" w="med" len="med"/>
                    </a:lnT>
                    <a:lnB w="19050" cap="flat" cmpd="sng" algn="ctr">
                      <a:solidFill>
                        <a:schemeClr val="accent6">
                          <a:lumMod val="75000"/>
                        </a:schemeClr>
                      </a:solidFill>
                      <a:prstDash val="sysDash"/>
                      <a:round/>
                      <a:headEnd type="none" w="med" len="med"/>
                      <a:tailEnd type="none" w="med" len="med"/>
                    </a:lnB>
                    <a:noFill/>
                  </a:tcPr>
                </a:tc>
                <a:extLst>
                  <a:ext uri="{0D108BD9-81ED-4DB2-BD59-A6C34878D82A}">
                    <a16:rowId xmlns:a16="http://schemas.microsoft.com/office/drawing/2014/main" val="799759110"/>
                  </a:ext>
                </a:extLst>
              </a:tr>
            </a:tbl>
          </a:graphicData>
        </a:graphic>
      </p:graphicFrame>
      <p:sp>
        <p:nvSpPr>
          <p:cNvPr id="23" name="向左箭號 22"/>
          <p:cNvSpPr/>
          <p:nvPr/>
        </p:nvSpPr>
        <p:spPr>
          <a:xfrm rot="10800000">
            <a:off x="3327049" y="4978482"/>
            <a:ext cx="956150" cy="392625"/>
          </a:xfrm>
          <a:prstGeom prst="leftArrow">
            <a:avLst>
              <a:gd name="adj1" fmla="val 50000"/>
              <a:gd name="adj2" fmla="val 113516"/>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7320336" y="1745565"/>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4</a:t>
            </a:r>
            <a:endParaRPr lang="zh-TW" altLang="en-US" dirty="0"/>
          </a:p>
        </p:txBody>
      </p:sp>
      <p:sp>
        <p:nvSpPr>
          <p:cNvPr id="25" name="橢圓 24"/>
          <p:cNvSpPr/>
          <p:nvPr/>
        </p:nvSpPr>
        <p:spPr>
          <a:xfrm>
            <a:off x="562316" y="5548869"/>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4</a:t>
            </a:r>
            <a:endParaRPr lang="zh-TW" altLang="en-US" dirty="0"/>
          </a:p>
        </p:txBody>
      </p:sp>
      <p:sp>
        <p:nvSpPr>
          <p:cNvPr id="26" name="內容版面配置區 1"/>
          <p:cNvSpPr txBox="1">
            <a:spLocks/>
          </p:cNvSpPr>
          <p:nvPr/>
        </p:nvSpPr>
        <p:spPr>
          <a:xfrm>
            <a:off x="999484" y="5536402"/>
            <a:ext cx="3459101" cy="3816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sz="1800" dirty="0">
                <a:latin typeface="微軟正黑體" panose="020B0604030504040204" pitchFamily="34" charset="-120"/>
                <a:ea typeface="微軟正黑體" panose="020B0604030504040204" pitchFamily="34" charset="-120"/>
              </a:rPr>
              <a:t>成果報告書上傳</a:t>
            </a:r>
            <a:endParaRPr lang="zh-TW" altLang="en-US" sz="18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724662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1880246"/>
          </a:xfrm>
          <a:prstGeom prst="rect">
            <a:avLst/>
          </a:prstGeom>
          <a:solidFill>
            <a:srgbClr val="BCD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0" y="3687481"/>
            <a:ext cx="9144000" cy="3178832"/>
          </a:xfrm>
          <a:prstGeom prst="rect">
            <a:avLst/>
          </a:prstGeom>
          <a:solidFill>
            <a:srgbClr val="BCD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2"/>
          <a:stretch>
            <a:fillRect/>
          </a:stretch>
        </p:blipFill>
        <p:spPr>
          <a:xfrm>
            <a:off x="5471925" y="3909476"/>
            <a:ext cx="3043425" cy="2812000"/>
          </a:xfrm>
          <a:prstGeom prst="rect">
            <a:avLst/>
          </a:prstGeom>
        </p:spPr>
      </p:pic>
      <p:sp>
        <p:nvSpPr>
          <p:cNvPr id="2" name="標題 1"/>
          <p:cNvSpPr>
            <a:spLocks noGrp="1"/>
          </p:cNvSpPr>
          <p:nvPr>
            <p:ph type="title"/>
          </p:nvPr>
        </p:nvSpPr>
        <p:spPr>
          <a:xfrm>
            <a:off x="1983626" y="2466059"/>
            <a:ext cx="5503024" cy="740283"/>
          </a:xfrm>
        </p:spPr>
        <p:txBody>
          <a:bodyPr>
            <a:normAutofit/>
          </a:bodyPr>
          <a:lstStyle/>
          <a:p>
            <a:pPr algn="ctr"/>
            <a:r>
              <a:rPr lang="zh-TW" altLang="en-US" sz="4000" dirty="0" smtClean="0">
                <a:solidFill>
                  <a:schemeClr val="tx1">
                    <a:lumMod val="75000"/>
                    <a:lumOff val="25000"/>
                  </a:schemeClr>
                </a:solidFill>
                <a:latin typeface="微軟正黑體" panose="020B0604030504040204" pitchFamily="34" charset="-120"/>
                <a:ea typeface="微軟正黑體" panose="020B0604030504040204" pitchFamily="34" charset="-120"/>
              </a:rPr>
              <a:t>其他</a:t>
            </a:r>
            <a:r>
              <a:rPr lang="zh-TW" altLang="en-US" sz="4000" dirty="0">
                <a:solidFill>
                  <a:schemeClr val="tx1">
                    <a:lumMod val="75000"/>
                    <a:lumOff val="25000"/>
                  </a:schemeClr>
                </a:solidFill>
                <a:latin typeface="微軟正黑體" panose="020B0604030504040204" pitchFamily="34" charset="-120"/>
                <a:ea typeface="微軟正黑體" panose="020B0604030504040204" pitchFamily="34" charset="-120"/>
              </a:rPr>
              <a:t>功能</a:t>
            </a:r>
            <a:endPar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691412BB-EF2B-4505-9BD8-29F4927499AF}" type="slidenum">
              <a:rPr lang="zh-TW" altLang="en-US" smtClean="0"/>
              <a:t>24</a:t>
            </a:fld>
            <a:endParaRPr lang="zh-TW" altLang="en-US"/>
          </a:p>
        </p:txBody>
      </p:sp>
    </p:spTree>
    <p:extLst>
      <p:ext uri="{BB962C8B-B14F-4D97-AF65-F5344CB8AC3E}">
        <p14:creationId xmlns:p14="http://schemas.microsoft.com/office/powerpoint/2010/main" val="3983276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srcRect t="23528" b="24566"/>
          <a:stretch/>
        </p:blipFill>
        <p:spPr>
          <a:xfrm>
            <a:off x="137663" y="2508969"/>
            <a:ext cx="8817084" cy="3566161"/>
          </a:xfrm>
          <a:prstGeom prst="rect">
            <a:avLst/>
          </a:prstGeom>
        </p:spPr>
      </p:pic>
      <p:sp>
        <p:nvSpPr>
          <p:cNvPr id="12" name="標題 1"/>
          <p:cNvSpPr txBox="1">
            <a:spLocks/>
          </p:cNvSpPr>
          <p:nvPr/>
        </p:nvSpPr>
        <p:spPr>
          <a:xfrm>
            <a:off x="315884" y="466076"/>
            <a:ext cx="8199467"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忘記密碼</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一</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5" name="矩形 4"/>
          <p:cNvSpPr/>
          <p:nvPr/>
        </p:nvSpPr>
        <p:spPr>
          <a:xfrm>
            <a:off x="1046452" y="4157937"/>
            <a:ext cx="804672" cy="268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投影片編號版面配置區 2"/>
          <p:cNvSpPr>
            <a:spLocks noGrp="1"/>
          </p:cNvSpPr>
          <p:nvPr>
            <p:ph type="sldNum" sz="quarter" idx="12"/>
          </p:nvPr>
        </p:nvSpPr>
        <p:spPr/>
        <p:txBody>
          <a:bodyPr/>
          <a:lstStyle/>
          <a:p>
            <a:fld id="{691412BB-EF2B-4505-9BD8-29F4927499AF}" type="slidenum">
              <a:rPr lang="zh-TW" altLang="en-US" smtClean="0"/>
              <a:t>25</a:t>
            </a:fld>
            <a:endParaRPr lang="zh-TW" altLang="en-US"/>
          </a:p>
        </p:txBody>
      </p:sp>
      <p:sp>
        <p:nvSpPr>
          <p:cNvPr id="4" name="矩形 3"/>
          <p:cNvSpPr/>
          <p:nvPr/>
        </p:nvSpPr>
        <p:spPr>
          <a:xfrm>
            <a:off x="1046452" y="1304419"/>
            <a:ext cx="6694542" cy="923330"/>
          </a:xfrm>
          <a:prstGeom prst="rect">
            <a:avLst/>
          </a:prstGeom>
        </p:spPr>
        <p:txBody>
          <a:bodyPr wrap="square">
            <a:spAutoFit/>
          </a:bodyPr>
          <a:lstStyle/>
          <a:p>
            <a:r>
              <a:rPr lang="zh-TW" altLang="en-US" dirty="0">
                <a:latin typeface="微軟正黑體" panose="020B0604030504040204" pitchFamily="34" charset="-120"/>
                <a:ea typeface="微軟正黑體" panose="020B0604030504040204" pitchFamily="34" charset="-120"/>
              </a:rPr>
              <a:t>如忘記密碼可點選此處，立即取回密碼。</a:t>
            </a:r>
            <a:endParaRPr lang="en-US" altLang="zh-TW" dirty="0">
              <a:latin typeface="微軟正黑體" panose="020B0604030504040204" pitchFamily="34" charset="-120"/>
              <a:ea typeface="微軟正黑體" panose="020B0604030504040204" pitchFamily="34" charset="-120"/>
            </a:endParaRPr>
          </a:p>
          <a:p>
            <a:r>
              <a:rPr lang="en-US" altLang="zh-TW" dirty="0">
                <a:solidFill>
                  <a:srgbClr val="FF0000"/>
                </a:solidFill>
                <a:latin typeface="微軟正黑體" panose="020B0604030504040204" pitchFamily="34" charset="-120"/>
                <a:ea typeface="微軟正黑體" panose="020B0604030504040204" pitchFamily="34" charset="-120"/>
              </a:rPr>
              <a:t>※</a:t>
            </a:r>
            <a:r>
              <a:rPr lang="zh-TW" altLang="en-US" dirty="0">
                <a:solidFill>
                  <a:srgbClr val="FF0000"/>
                </a:solidFill>
                <a:latin typeface="微軟正黑體" panose="020B0604030504040204" pitchFamily="34" charset="-120"/>
                <a:ea typeface="微軟正黑體" panose="020B0604030504040204" pitchFamily="34" charset="-120"/>
              </a:rPr>
              <a:t>重要</a:t>
            </a:r>
            <a:r>
              <a:rPr lang="en-US" altLang="zh-TW" dirty="0">
                <a:solidFill>
                  <a:srgbClr val="FF0000"/>
                </a:solidFill>
                <a:latin typeface="微軟正黑體" panose="020B0604030504040204" pitchFamily="34" charset="-120"/>
                <a:ea typeface="微軟正黑體" panose="020B0604030504040204" pitchFamily="34" charset="-120"/>
              </a:rPr>
              <a:t>!!</a:t>
            </a:r>
          </a:p>
          <a:p>
            <a:r>
              <a:rPr lang="zh-TW" altLang="en-US" dirty="0">
                <a:solidFill>
                  <a:srgbClr val="FF0000"/>
                </a:solidFill>
                <a:latin typeface="微軟正黑體" panose="020B0604030504040204" pitchFamily="34" charset="-120"/>
                <a:ea typeface="微軟正黑體" panose="020B0604030504040204" pitchFamily="34" charset="-120"/>
              </a:rPr>
              <a:t>首次登入若不知道帳號密碼請洽縣市承辦人，勿點選忘記密碼。</a:t>
            </a:r>
          </a:p>
        </p:txBody>
      </p:sp>
      <p:pic>
        <p:nvPicPr>
          <p:cNvPr id="10" name="圖片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897" y="1403800"/>
            <a:ext cx="310596" cy="261508"/>
          </a:xfrm>
          <a:prstGeom prst="rect">
            <a:avLst/>
          </a:prstGeom>
        </p:spPr>
      </p:pic>
    </p:spTree>
    <p:extLst>
      <p:ext uri="{BB962C8B-B14F-4D97-AF65-F5344CB8AC3E}">
        <p14:creationId xmlns:p14="http://schemas.microsoft.com/office/powerpoint/2010/main" val="1096290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a:xfrm>
            <a:off x="315884" y="466076"/>
            <a:ext cx="8199467"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忘記密碼</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二</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pic>
        <p:nvPicPr>
          <p:cNvPr id="3" name="圖片 2"/>
          <p:cNvPicPr>
            <a:picLocks noChangeAspect="1"/>
          </p:cNvPicPr>
          <p:nvPr/>
        </p:nvPicPr>
        <p:blipFill>
          <a:blip r:embed="rId2"/>
          <a:stretch>
            <a:fillRect/>
          </a:stretch>
        </p:blipFill>
        <p:spPr>
          <a:xfrm>
            <a:off x="519164" y="1648938"/>
            <a:ext cx="3496512" cy="1592471"/>
          </a:xfrm>
          <a:prstGeom prst="rect">
            <a:avLst/>
          </a:prstGeom>
        </p:spPr>
      </p:pic>
      <p:pic>
        <p:nvPicPr>
          <p:cNvPr id="13" name="圖片 12"/>
          <p:cNvPicPr>
            <a:picLocks noChangeAspect="1"/>
          </p:cNvPicPr>
          <p:nvPr/>
        </p:nvPicPr>
        <p:blipFill>
          <a:blip r:embed="rId3"/>
          <a:stretch>
            <a:fillRect/>
          </a:stretch>
        </p:blipFill>
        <p:spPr>
          <a:xfrm>
            <a:off x="664897" y="3686802"/>
            <a:ext cx="7806956" cy="2755794"/>
          </a:xfrm>
          <a:prstGeom prst="rect">
            <a:avLst/>
          </a:prstGeom>
        </p:spPr>
      </p:pic>
      <p:sp>
        <p:nvSpPr>
          <p:cNvPr id="2" name="投影片編號版面配置區 1"/>
          <p:cNvSpPr>
            <a:spLocks noGrp="1"/>
          </p:cNvSpPr>
          <p:nvPr>
            <p:ph type="sldNum" sz="quarter" idx="12"/>
          </p:nvPr>
        </p:nvSpPr>
        <p:spPr/>
        <p:txBody>
          <a:bodyPr/>
          <a:lstStyle/>
          <a:p>
            <a:fld id="{691412BB-EF2B-4505-9BD8-29F4927499AF}" type="slidenum">
              <a:rPr lang="zh-TW" altLang="en-US" smtClean="0"/>
              <a:t>26</a:t>
            </a:fld>
            <a:endParaRPr lang="zh-TW" altLang="en-US"/>
          </a:p>
        </p:txBody>
      </p:sp>
      <p:sp>
        <p:nvSpPr>
          <p:cNvPr id="11" name="橢圓 10"/>
          <p:cNvSpPr/>
          <p:nvPr/>
        </p:nvSpPr>
        <p:spPr>
          <a:xfrm>
            <a:off x="3608352" y="2381705"/>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1</a:t>
            </a:r>
            <a:endParaRPr lang="zh-TW" altLang="en-US" dirty="0"/>
          </a:p>
        </p:txBody>
      </p:sp>
      <p:sp>
        <p:nvSpPr>
          <p:cNvPr id="17" name="橢圓 16"/>
          <p:cNvSpPr/>
          <p:nvPr/>
        </p:nvSpPr>
        <p:spPr>
          <a:xfrm>
            <a:off x="4658030" y="3844047"/>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2</a:t>
            </a:r>
            <a:endParaRPr lang="zh-TW" altLang="en-US" dirty="0"/>
          </a:p>
        </p:txBody>
      </p:sp>
      <p:sp>
        <p:nvSpPr>
          <p:cNvPr id="18" name="內容版面配置區 1"/>
          <p:cNvSpPr txBox="1">
            <a:spLocks/>
          </p:cNvSpPr>
          <p:nvPr/>
        </p:nvSpPr>
        <p:spPr>
          <a:xfrm>
            <a:off x="5162260" y="1648938"/>
            <a:ext cx="3010987" cy="6120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TW" altLang="en-US" sz="1800" dirty="0">
                <a:latin typeface="微軟正黑體" panose="020B0604030504040204" pitchFamily="34" charset="-120"/>
                <a:ea typeface="微軟正黑體" panose="020B0604030504040204" pitchFamily="34" charset="-120"/>
              </a:rPr>
              <a:t>輸入您的帳號</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學校代碼</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p:txBody>
      </p:sp>
      <p:sp>
        <p:nvSpPr>
          <p:cNvPr id="19" name="橢圓 18"/>
          <p:cNvSpPr/>
          <p:nvPr/>
        </p:nvSpPr>
        <p:spPr>
          <a:xfrm>
            <a:off x="4725093" y="1770765"/>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1</a:t>
            </a:r>
            <a:endParaRPr lang="zh-TW" altLang="en-US" dirty="0"/>
          </a:p>
        </p:txBody>
      </p:sp>
      <p:sp>
        <p:nvSpPr>
          <p:cNvPr id="20" name="內容版面配置區 1"/>
          <p:cNvSpPr txBox="1">
            <a:spLocks/>
          </p:cNvSpPr>
          <p:nvPr/>
        </p:nvSpPr>
        <p:spPr>
          <a:xfrm>
            <a:off x="5162259" y="2171653"/>
            <a:ext cx="3239061" cy="9805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zh-TW" altLang="en-US" sz="1800" dirty="0">
                <a:latin typeface="微軟正黑體" panose="020B0604030504040204" pitchFamily="34" charset="-120"/>
                <a:ea typeface="微軟正黑體" panose="020B0604030504040204" pitchFamily="34" charset="-120"/>
              </a:rPr>
              <a:t>驗證資料請務必填寫正確，送出後即可前往</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目前承辦人的</a:t>
            </a:r>
            <a:r>
              <a:rPr lang="en-US" altLang="zh-TW" sz="1800" dirty="0">
                <a:latin typeface="微軟正黑體" panose="020B0604030504040204" pitchFamily="34" charset="-120"/>
                <a:ea typeface="微軟正黑體" panose="020B0604030504040204" pitchFamily="34" charset="-120"/>
              </a:rPr>
              <a:t>Email】</a:t>
            </a:r>
            <a:r>
              <a:rPr lang="zh-TW" altLang="en-US" sz="1800" dirty="0">
                <a:latin typeface="微軟正黑體" panose="020B0604030504040204" pitchFamily="34" charset="-120"/>
                <a:ea typeface="微軟正黑體" panose="020B0604030504040204" pitchFamily="34" charset="-120"/>
              </a:rPr>
              <a:t>收取密碼。</a:t>
            </a:r>
            <a:endParaRPr lang="en-US" altLang="zh-TW" sz="1800" dirty="0">
              <a:latin typeface="微軟正黑體" panose="020B0604030504040204" pitchFamily="34" charset="-120"/>
              <a:ea typeface="微軟正黑體" panose="020B0604030504040204" pitchFamily="34" charset="-120"/>
            </a:endParaRPr>
          </a:p>
        </p:txBody>
      </p:sp>
      <p:sp>
        <p:nvSpPr>
          <p:cNvPr id="21" name="橢圓 20"/>
          <p:cNvSpPr/>
          <p:nvPr/>
        </p:nvSpPr>
        <p:spPr>
          <a:xfrm>
            <a:off x="4725093" y="2209464"/>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2</a:t>
            </a:r>
            <a:endParaRPr lang="zh-TW" altLang="en-US" dirty="0"/>
          </a:p>
        </p:txBody>
      </p:sp>
    </p:spTree>
    <p:extLst>
      <p:ext uri="{BB962C8B-B14F-4D97-AF65-F5344CB8AC3E}">
        <p14:creationId xmlns:p14="http://schemas.microsoft.com/office/powerpoint/2010/main" val="479632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a:xfrm>
            <a:off x="307572" y="466076"/>
            <a:ext cx="8207780"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忘記密碼</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三</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pic>
        <p:nvPicPr>
          <p:cNvPr id="7" name="圖片 6"/>
          <p:cNvPicPr>
            <a:picLocks noChangeAspect="1"/>
          </p:cNvPicPr>
          <p:nvPr/>
        </p:nvPicPr>
        <p:blipFill>
          <a:blip r:embed="rId2"/>
          <a:stretch>
            <a:fillRect/>
          </a:stretch>
        </p:blipFill>
        <p:spPr>
          <a:xfrm>
            <a:off x="50333" y="2848879"/>
            <a:ext cx="9043333" cy="2467236"/>
          </a:xfrm>
          <a:prstGeom prst="rect">
            <a:avLst/>
          </a:prstGeom>
        </p:spPr>
      </p:pic>
      <p:sp>
        <p:nvSpPr>
          <p:cNvPr id="8" name="內容版面配置區 1"/>
          <p:cNvSpPr>
            <a:spLocks noGrp="1"/>
          </p:cNvSpPr>
          <p:nvPr>
            <p:ph idx="1"/>
          </p:nvPr>
        </p:nvSpPr>
        <p:spPr>
          <a:xfrm>
            <a:off x="975493" y="1350988"/>
            <a:ext cx="7717403" cy="1282484"/>
          </a:xfrm>
        </p:spPr>
        <p:txBody>
          <a:bodyPr>
            <a:noAutofit/>
          </a:bodyPr>
          <a:lstStyle/>
          <a:p>
            <a:pPr marL="0" indent="0">
              <a:lnSpc>
                <a:spcPct val="100000"/>
              </a:lnSpc>
              <a:buNone/>
            </a:pPr>
            <a:r>
              <a:rPr lang="zh-TW" altLang="en-US" sz="2000" dirty="0">
                <a:latin typeface="微軟正黑體" panose="020B0604030504040204" pitchFamily="34" charset="-120"/>
                <a:ea typeface="微軟正黑體" panose="020B0604030504040204" pitchFamily="34" charset="-120"/>
              </a:rPr>
              <a:t>驗證成功後新密碼會寄至目前承辦人的</a:t>
            </a:r>
            <a:r>
              <a:rPr lang="en-US" altLang="zh-TW" sz="2000" dirty="0">
                <a:latin typeface="微軟正黑體" panose="020B0604030504040204" pitchFamily="34" charset="-120"/>
                <a:ea typeface="微軟正黑體" panose="020B0604030504040204" pitchFamily="34" charset="-120"/>
              </a:rPr>
              <a:t>E-mail</a:t>
            </a:r>
            <a:r>
              <a:rPr lang="zh-TW" altLang="en-US" sz="2000" dirty="0">
                <a:latin typeface="微軟正黑體" panose="020B0604030504040204" pitchFamily="34" charset="-120"/>
                <a:ea typeface="微軟正黑體" panose="020B0604030504040204" pitchFamily="34" charset="-120"/>
              </a:rPr>
              <a:t>。</a:t>
            </a:r>
            <a:endParaRPr lang="en-US" altLang="zh-TW" sz="2000" dirty="0">
              <a:latin typeface="微軟正黑體" panose="020B0604030504040204" pitchFamily="34" charset="-120"/>
              <a:ea typeface="微軟正黑體" panose="020B0604030504040204" pitchFamily="34" charset="-120"/>
            </a:endParaRPr>
          </a:p>
          <a:p>
            <a:pPr marL="0" indent="0">
              <a:lnSpc>
                <a:spcPct val="100000"/>
              </a:lnSpc>
              <a:buNone/>
            </a:pPr>
            <a:r>
              <a:rPr lang="zh-TW" altLang="en-US" sz="2000" dirty="0">
                <a:latin typeface="微軟正黑體" panose="020B0604030504040204" pitchFamily="34" charset="-120"/>
                <a:ea typeface="微軟正黑體" panose="020B0604030504040204" pitchFamily="34" charset="-120"/>
              </a:rPr>
              <a:t>使用新密碼登入後，請儘速至「變更密碼」修改密碼，並至「編輯帳號資料」確認承辦人資訊。</a:t>
            </a:r>
            <a:endParaRPr lang="en-US" altLang="zh-TW" sz="2000" dirty="0">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897" y="1403800"/>
            <a:ext cx="310596" cy="261508"/>
          </a:xfrm>
          <a:prstGeom prst="rect">
            <a:avLst/>
          </a:prstGeom>
        </p:spPr>
      </p:pic>
      <p:sp>
        <p:nvSpPr>
          <p:cNvPr id="2" name="投影片編號版面配置區 1"/>
          <p:cNvSpPr>
            <a:spLocks noGrp="1"/>
          </p:cNvSpPr>
          <p:nvPr>
            <p:ph type="sldNum" sz="quarter" idx="12"/>
          </p:nvPr>
        </p:nvSpPr>
        <p:spPr/>
        <p:txBody>
          <a:bodyPr/>
          <a:lstStyle/>
          <a:p>
            <a:fld id="{691412BB-EF2B-4505-9BD8-29F4927499AF}" type="slidenum">
              <a:rPr lang="zh-TW" altLang="en-US" smtClean="0"/>
              <a:t>27</a:t>
            </a:fld>
            <a:endParaRPr lang="zh-TW" altLang="en-US"/>
          </a:p>
        </p:txBody>
      </p:sp>
    </p:spTree>
    <p:extLst>
      <p:ext uri="{BB962C8B-B14F-4D97-AF65-F5344CB8AC3E}">
        <p14:creationId xmlns:p14="http://schemas.microsoft.com/office/powerpoint/2010/main" val="1571722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srcRect t="16771"/>
          <a:stretch/>
        </p:blipFill>
        <p:spPr>
          <a:xfrm>
            <a:off x="977952" y="2726560"/>
            <a:ext cx="8024732" cy="1537709"/>
          </a:xfrm>
          <a:prstGeom prst="rect">
            <a:avLst/>
          </a:prstGeom>
        </p:spPr>
      </p:pic>
      <p:pic>
        <p:nvPicPr>
          <p:cNvPr id="9" name="圖片 8"/>
          <p:cNvPicPr>
            <a:picLocks noChangeAspect="1"/>
          </p:cNvPicPr>
          <p:nvPr/>
        </p:nvPicPr>
        <p:blipFill rotWithShape="1">
          <a:blip r:embed="rId3"/>
          <a:srcRect t="27779"/>
          <a:stretch/>
        </p:blipFill>
        <p:spPr>
          <a:xfrm>
            <a:off x="977952" y="4446832"/>
            <a:ext cx="8024732" cy="2274644"/>
          </a:xfrm>
          <a:prstGeom prst="rect">
            <a:avLst/>
          </a:prstGeom>
        </p:spPr>
      </p:pic>
      <p:sp>
        <p:nvSpPr>
          <p:cNvPr id="12" name="標題 1"/>
          <p:cNvSpPr txBox="1">
            <a:spLocks/>
          </p:cNvSpPr>
          <p:nvPr/>
        </p:nvSpPr>
        <p:spPr>
          <a:xfrm>
            <a:off x="340822" y="466076"/>
            <a:ext cx="8174529"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常見問題及問題反應</a:t>
            </a:r>
          </a:p>
        </p:txBody>
      </p:sp>
      <p:sp>
        <p:nvSpPr>
          <p:cNvPr id="2" name="投影片編號版面配置區 1"/>
          <p:cNvSpPr>
            <a:spLocks noGrp="1"/>
          </p:cNvSpPr>
          <p:nvPr>
            <p:ph type="sldNum" sz="quarter" idx="12"/>
          </p:nvPr>
        </p:nvSpPr>
        <p:spPr/>
        <p:txBody>
          <a:bodyPr/>
          <a:lstStyle/>
          <a:p>
            <a:fld id="{691412BB-EF2B-4505-9BD8-29F4927499AF}" type="slidenum">
              <a:rPr lang="zh-TW" altLang="en-US" smtClean="0"/>
              <a:t>28</a:t>
            </a:fld>
            <a:endParaRPr lang="zh-TW" altLang="en-US"/>
          </a:p>
        </p:txBody>
      </p:sp>
      <p:pic>
        <p:nvPicPr>
          <p:cNvPr id="10" name="圖片 9"/>
          <p:cNvPicPr>
            <a:picLocks noChangeAspect="1"/>
          </p:cNvPicPr>
          <p:nvPr/>
        </p:nvPicPr>
        <p:blipFill>
          <a:blip r:embed="rId4"/>
          <a:stretch>
            <a:fillRect/>
          </a:stretch>
        </p:blipFill>
        <p:spPr>
          <a:xfrm>
            <a:off x="141317" y="1109806"/>
            <a:ext cx="8861367" cy="1383163"/>
          </a:xfrm>
          <a:prstGeom prst="rect">
            <a:avLst/>
          </a:prstGeom>
        </p:spPr>
      </p:pic>
      <p:sp>
        <p:nvSpPr>
          <p:cNvPr id="27" name="橢圓 26"/>
          <p:cNvSpPr/>
          <p:nvPr/>
        </p:nvSpPr>
        <p:spPr>
          <a:xfrm>
            <a:off x="7720521" y="1437137"/>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1</a:t>
            </a:r>
            <a:endParaRPr lang="zh-TW" altLang="en-US" dirty="0"/>
          </a:p>
        </p:txBody>
      </p:sp>
      <p:sp>
        <p:nvSpPr>
          <p:cNvPr id="28" name="橢圓 27"/>
          <p:cNvSpPr/>
          <p:nvPr/>
        </p:nvSpPr>
        <p:spPr>
          <a:xfrm>
            <a:off x="7720521" y="2140211"/>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2</a:t>
            </a:r>
            <a:endParaRPr lang="zh-TW" altLang="en-US" dirty="0"/>
          </a:p>
        </p:txBody>
      </p:sp>
      <p:sp>
        <p:nvSpPr>
          <p:cNvPr id="29" name="橢圓 28"/>
          <p:cNvSpPr/>
          <p:nvPr/>
        </p:nvSpPr>
        <p:spPr>
          <a:xfrm>
            <a:off x="488448" y="2750548"/>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1</a:t>
            </a:r>
            <a:endParaRPr lang="zh-TW" altLang="en-US" dirty="0"/>
          </a:p>
        </p:txBody>
      </p:sp>
      <p:sp>
        <p:nvSpPr>
          <p:cNvPr id="30" name="橢圓 29"/>
          <p:cNvSpPr/>
          <p:nvPr/>
        </p:nvSpPr>
        <p:spPr>
          <a:xfrm>
            <a:off x="488448" y="4480672"/>
            <a:ext cx="315884" cy="315884"/>
          </a:xfrm>
          <a:prstGeom prst="ellipse">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TW" dirty="0"/>
              <a:t>2</a:t>
            </a:r>
            <a:endParaRPr lang="zh-TW" altLang="en-US" dirty="0"/>
          </a:p>
        </p:txBody>
      </p:sp>
    </p:spTree>
    <p:extLst>
      <p:ext uri="{BB962C8B-B14F-4D97-AF65-F5344CB8AC3E}">
        <p14:creationId xmlns:p14="http://schemas.microsoft.com/office/powerpoint/2010/main" val="2938974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447332" y="1654234"/>
            <a:ext cx="6340197" cy="1077218"/>
          </a:xfrm>
          <a:prstGeom prst="rect">
            <a:avLst/>
          </a:prstGeom>
          <a:noFill/>
        </p:spPr>
        <p:txBody>
          <a:bodyPr wrap="none" rtlCol="0">
            <a:spAutoFit/>
          </a:bodyPr>
          <a:lstStyle/>
          <a:p>
            <a:r>
              <a:rPr lang="zh-TW" altLang="en-US" sz="3200" dirty="0">
                <a:latin typeface="微軟正黑體" panose="020B0604030504040204" pitchFamily="34" charset="-120"/>
                <a:ea typeface="微軟正黑體" panose="020B0604030504040204" pitchFamily="34" charset="-120"/>
              </a:rPr>
              <a:t>系統網站相關說明請參考操作手冊</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如有疑問請洽</a:t>
            </a:r>
          </a:p>
        </p:txBody>
      </p:sp>
      <p:sp>
        <p:nvSpPr>
          <p:cNvPr id="7" name="文字方塊 6"/>
          <p:cNvSpPr txBox="1"/>
          <p:nvPr/>
        </p:nvSpPr>
        <p:spPr>
          <a:xfrm>
            <a:off x="1447332" y="3034637"/>
            <a:ext cx="6426759" cy="2246769"/>
          </a:xfrm>
          <a:prstGeom prst="rect">
            <a:avLst/>
          </a:prstGeom>
          <a:noFill/>
        </p:spPr>
        <p:txBody>
          <a:bodyPr wrap="none" rtlCol="0">
            <a:spAutoFit/>
          </a:bodyPr>
          <a:lstStyle/>
          <a:p>
            <a:r>
              <a:rPr lang="zh-TW" altLang="en-US" sz="2000" dirty="0">
                <a:latin typeface="微軟正黑體" panose="020B0604030504040204" pitchFamily="34" charset="-120"/>
                <a:ea typeface="微軟正黑體" panose="020B0604030504040204" pitchFamily="34" charset="-120"/>
              </a:rPr>
              <a:t>國立臺中教育大學</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統合補助計畫</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助理   劉佳蓓</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服務電話：</a:t>
            </a:r>
            <a:r>
              <a:rPr lang="en-US" altLang="zh-TW" sz="2000" dirty="0">
                <a:latin typeface="微軟正黑體" panose="020B0604030504040204" pitchFamily="34" charset="-120"/>
                <a:ea typeface="微軟正黑體" panose="020B0604030504040204" pitchFamily="34" charset="-120"/>
              </a:rPr>
              <a:t>04-22188201</a:t>
            </a:r>
          </a:p>
          <a:p>
            <a:r>
              <a:rPr lang="zh-TW" altLang="en-US" sz="2000" dirty="0">
                <a:latin typeface="微軟正黑體" panose="020B0604030504040204" pitchFamily="34" charset="-120"/>
                <a:ea typeface="微軟正黑體" panose="020B0604030504040204" pitchFamily="34" charset="-120"/>
              </a:rPr>
              <a:t>服務信箱：</a:t>
            </a:r>
            <a:endParaRPr lang="en-US" altLang="zh-TW" sz="2000" dirty="0">
              <a:latin typeface="微軟正黑體" panose="020B0604030504040204" pitchFamily="34" charset="-120"/>
              <a:ea typeface="微軟正黑體" panose="020B0604030504040204" pitchFamily="34" charset="-120"/>
            </a:endParaRPr>
          </a:p>
          <a:p>
            <a:r>
              <a:rPr lang="en-US" altLang="zh-TW" sz="2000" u="sng" dirty="0">
                <a:latin typeface="微軟正黑體" panose="020B0604030504040204" pitchFamily="34" charset="-120"/>
                <a:ea typeface="微軟正黑體" panose="020B0604030504040204" pitchFamily="34" charset="-120"/>
                <a:hlinkClick r:id="rId2"/>
              </a:rPr>
              <a:t>doublerannie@mail.ntcu.edu.tw</a:t>
            </a:r>
            <a:r>
              <a:rPr lang="en-US" altLang="zh-TW" sz="2000" dirty="0">
                <a:latin typeface="微軟正黑體" panose="020B0604030504040204" pitchFamily="34" charset="-120"/>
                <a:ea typeface="微軟正黑體" panose="020B0604030504040204" pitchFamily="34" charset="-120"/>
              </a:rPr>
              <a:t/>
            </a:r>
            <a:br>
              <a:rPr lang="en-US" altLang="zh-TW" sz="2000" dirty="0">
                <a:latin typeface="微軟正黑體" panose="020B0604030504040204" pitchFamily="34" charset="-120"/>
                <a:ea typeface="微軟正黑體" panose="020B0604030504040204" pitchFamily="34" charset="-120"/>
              </a:rPr>
            </a:br>
            <a:r>
              <a:rPr lang="zh-TW" altLang="en-US" sz="2000" dirty="0">
                <a:latin typeface="微軟正黑體" panose="020B0604030504040204" pitchFamily="34" charset="-120"/>
                <a:ea typeface="微軟正黑體" panose="020B0604030504040204" pitchFamily="34" charset="-120"/>
              </a:rPr>
              <a:t>服務時間：</a:t>
            </a:r>
            <a:endParaRPr lang="en-US" altLang="zh-TW" sz="2000" dirty="0">
              <a:latin typeface="微軟正黑體" panose="020B0604030504040204" pitchFamily="34" charset="-120"/>
              <a:ea typeface="微軟正黑體" panose="020B0604030504040204" pitchFamily="34" charset="-120"/>
            </a:endParaRPr>
          </a:p>
          <a:p>
            <a:r>
              <a:rPr lang="zh-TW" altLang="en-US" sz="2000" dirty="0">
                <a:latin typeface="微軟正黑體" panose="020B0604030504040204" pitchFamily="34" charset="-120"/>
                <a:ea typeface="微軟正黑體" panose="020B0604030504040204" pitchFamily="34" charset="-120"/>
              </a:rPr>
              <a:t>週一至週五 </a:t>
            </a:r>
            <a:r>
              <a:rPr lang="en-US" altLang="zh-TW" sz="2000" dirty="0">
                <a:latin typeface="微軟正黑體" panose="020B0604030504040204" pitchFamily="34" charset="-120"/>
                <a:ea typeface="微軟正黑體" panose="020B0604030504040204" pitchFamily="34" charset="-120"/>
              </a:rPr>
              <a:t>08:30-12:00</a:t>
            </a:r>
            <a:r>
              <a:rPr lang="zh-TW" altLang="en-US" sz="2000" dirty="0">
                <a:latin typeface="微軟正黑體" panose="020B0604030504040204" pitchFamily="34" charset="-120"/>
                <a:ea typeface="微軟正黑體" panose="020B0604030504040204" pitchFamily="34" charset="-120"/>
              </a:rPr>
              <a:t>，</a:t>
            </a:r>
            <a:r>
              <a:rPr lang="en-US" altLang="zh-TW" sz="2000" dirty="0">
                <a:latin typeface="微軟正黑體" panose="020B0604030504040204" pitchFamily="34" charset="-120"/>
                <a:ea typeface="微軟正黑體" panose="020B0604030504040204" pitchFamily="34" charset="-120"/>
              </a:rPr>
              <a:t>13:30-16:30</a:t>
            </a:r>
            <a:r>
              <a:rPr lang="zh-TW" altLang="en-US" sz="2000" dirty="0">
                <a:latin typeface="微軟正黑體" panose="020B0604030504040204" pitchFamily="34" charset="-120"/>
                <a:ea typeface="微軟正黑體" panose="020B0604030504040204" pitchFamily="34" charset="-120"/>
              </a:rPr>
              <a:t>，例假日除外。</a:t>
            </a:r>
          </a:p>
        </p:txBody>
      </p:sp>
      <p:sp>
        <p:nvSpPr>
          <p:cNvPr id="2" name="投影片編號版面配置區 1"/>
          <p:cNvSpPr>
            <a:spLocks noGrp="1"/>
          </p:cNvSpPr>
          <p:nvPr>
            <p:ph type="sldNum" sz="quarter" idx="12"/>
          </p:nvPr>
        </p:nvSpPr>
        <p:spPr/>
        <p:txBody>
          <a:bodyPr/>
          <a:lstStyle/>
          <a:p>
            <a:fld id="{691412BB-EF2B-4505-9BD8-29F4927499AF}" type="slidenum">
              <a:rPr lang="zh-TW" altLang="en-US" smtClean="0"/>
              <a:t>29</a:t>
            </a:fld>
            <a:endParaRPr lang="zh-TW" altLang="en-US"/>
          </a:p>
        </p:txBody>
      </p:sp>
    </p:spTree>
    <p:extLst>
      <p:ext uri="{BB962C8B-B14F-4D97-AF65-F5344CB8AC3E}">
        <p14:creationId xmlns:p14="http://schemas.microsoft.com/office/powerpoint/2010/main" val="19428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9011" y="466076"/>
            <a:ext cx="8513341" cy="737470"/>
          </a:xfrm>
        </p:spPr>
        <p:txBody>
          <a:bodyPr>
            <a:noAutofit/>
          </a:bodyPr>
          <a:lstStyle/>
          <a:p>
            <a:r>
              <a:rPr lang="zh-TW" altLang="en-US" sz="3200" dirty="0">
                <a:latin typeface="微軟正黑體" panose="020B0604030504040204" pitchFamily="34" charset="-120"/>
                <a:ea typeface="微軟正黑體" panose="020B0604030504040204" pitchFamily="34" charset="-120"/>
              </a:rPr>
              <a:t>可於本網站申請之計畫</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共</a:t>
            </a:r>
            <a:r>
              <a:rPr lang="en-US" altLang="zh-TW" sz="3200" dirty="0">
                <a:latin typeface="微軟正黑體" panose="020B0604030504040204" pitchFamily="34" charset="-120"/>
                <a:ea typeface="微軟正黑體" panose="020B0604030504040204" pitchFamily="34" charset="-120"/>
              </a:rPr>
              <a:t>12</a:t>
            </a:r>
            <a:r>
              <a:rPr lang="zh-TW" altLang="en-US" sz="3200" dirty="0">
                <a:latin typeface="微軟正黑體" panose="020B0604030504040204" pitchFamily="34" charset="-120"/>
                <a:ea typeface="微軟正黑體" panose="020B0604030504040204" pitchFamily="34" charset="-120"/>
              </a:rPr>
              <a:t>個計畫</a:t>
            </a:r>
            <a:r>
              <a:rPr lang="en-US" altLang="zh-TW" sz="3200" dirty="0">
                <a:latin typeface="微軟正黑體" panose="020B0604030504040204" pitchFamily="34" charset="-120"/>
                <a:ea typeface="微軟正黑體" panose="020B0604030504040204" pitchFamily="34" charset="-120"/>
              </a:rPr>
              <a:t>)</a:t>
            </a:r>
            <a:endParaRPr lang="zh-TW" altLang="en-US" sz="3200" dirty="0">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738390170"/>
              </p:ext>
            </p:extLst>
          </p:nvPr>
        </p:nvGraphicFramePr>
        <p:xfrm>
          <a:off x="623456" y="1621444"/>
          <a:ext cx="7897089" cy="4277360"/>
        </p:xfrm>
        <a:graphic>
          <a:graphicData uri="http://schemas.openxmlformats.org/drawingml/2006/table">
            <a:tbl>
              <a:tblPr firstRow="1" bandRow="1">
                <a:tableStyleId>{5C22544A-7EE6-4342-B048-85BDC9FD1C3A}</a:tableStyleId>
              </a:tblPr>
              <a:tblGrid>
                <a:gridCol w="1130529">
                  <a:extLst>
                    <a:ext uri="{9D8B030D-6E8A-4147-A177-3AD203B41FA5}">
                      <a16:colId xmlns:a16="http://schemas.microsoft.com/office/drawing/2014/main" val="1374432737"/>
                    </a:ext>
                  </a:extLst>
                </a:gridCol>
                <a:gridCol w="1404851">
                  <a:extLst>
                    <a:ext uri="{9D8B030D-6E8A-4147-A177-3AD203B41FA5}">
                      <a16:colId xmlns:a16="http://schemas.microsoft.com/office/drawing/2014/main" val="735029035"/>
                    </a:ext>
                  </a:extLst>
                </a:gridCol>
                <a:gridCol w="5361709">
                  <a:extLst>
                    <a:ext uri="{9D8B030D-6E8A-4147-A177-3AD203B41FA5}">
                      <a16:colId xmlns:a16="http://schemas.microsoft.com/office/drawing/2014/main" val="3019676951"/>
                    </a:ext>
                  </a:extLst>
                </a:gridCol>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1" dirty="0">
                          <a:solidFill>
                            <a:schemeClr val="tx1">
                              <a:lumMod val="75000"/>
                              <a:lumOff val="25000"/>
                            </a:schemeClr>
                          </a:solidFill>
                          <a:latin typeface="微軟正黑體" panose="020B0604030504040204" pitchFamily="34" charset="-120"/>
                          <a:ea typeface="微軟正黑體" panose="020B0604030504040204" pitchFamily="34" charset="-120"/>
                        </a:rPr>
                        <a:t>108</a:t>
                      </a:r>
                      <a:r>
                        <a:rPr lang="zh-TW" altLang="en-US" sz="1600" b="1" dirty="0">
                          <a:solidFill>
                            <a:schemeClr val="tx1">
                              <a:lumMod val="75000"/>
                              <a:lumOff val="25000"/>
                            </a:schemeClr>
                          </a:solidFill>
                          <a:latin typeface="微軟正黑體" panose="020B0604030504040204" pitchFamily="34" charset="-120"/>
                          <a:ea typeface="微軟正黑體" panose="020B0604030504040204" pitchFamily="34" charset="-120"/>
                        </a:rPr>
                        <a:t>年度於本網站進行申請審查作業</a:t>
                      </a:r>
                      <a:r>
                        <a:rPr lang="en-US" altLang="zh-TW" sz="1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600" b="1" dirty="0">
                          <a:solidFill>
                            <a:schemeClr val="tx1">
                              <a:lumMod val="75000"/>
                              <a:lumOff val="25000"/>
                            </a:schemeClr>
                          </a:solidFill>
                          <a:latin typeface="微軟正黑體" panose="020B0604030504040204" pitchFamily="34" charset="-120"/>
                          <a:ea typeface="微軟正黑體" panose="020B0604030504040204" pitchFamily="34" charset="-120"/>
                        </a:rPr>
                        <a:t>共</a:t>
                      </a:r>
                      <a:r>
                        <a:rPr lang="en-US" altLang="zh-TW" sz="1600" b="1" dirty="0">
                          <a:solidFill>
                            <a:schemeClr val="tx1">
                              <a:lumMod val="75000"/>
                              <a:lumOff val="25000"/>
                            </a:schemeClr>
                          </a:solidFill>
                          <a:latin typeface="微軟正黑體" panose="020B0604030504040204" pitchFamily="34" charset="-120"/>
                          <a:ea typeface="微軟正黑體" panose="020B0604030504040204" pitchFamily="34" charset="-120"/>
                        </a:rPr>
                        <a:t>5</a:t>
                      </a:r>
                      <a:r>
                        <a:rPr lang="zh-TW" altLang="en-US" sz="1600" b="1" dirty="0">
                          <a:solidFill>
                            <a:schemeClr val="tx1">
                              <a:lumMod val="75000"/>
                              <a:lumOff val="25000"/>
                            </a:schemeClr>
                          </a:solidFill>
                          <a:latin typeface="微軟正黑體" panose="020B0604030504040204" pitchFamily="34" charset="-120"/>
                          <a:ea typeface="微軟正黑體" panose="020B0604030504040204" pitchFamily="34" charset="-120"/>
                        </a:rPr>
                        <a:t>個</a:t>
                      </a:r>
                      <a:r>
                        <a:rPr lang="en-US" altLang="zh-TW" sz="16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1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48263724"/>
                  </a:ext>
                </a:extLst>
              </a:tr>
              <a:tr h="370840">
                <a:tc rowSpan="4">
                  <a:txBody>
                    <a:bodyPr/>
                    <a:lstStyle/>
                    <a:p>
                      <a:r>
                        <a:rPr lang="zh-TW" altLang="en-US" sz="1600" dirty="0">
                          <a:latin typeface="微軟正黑體" panose="020B0604030504040204" pitchFamily="34" charset="-120"/>
                          <a:ea typeface="微軟正黑體" panose="020B0604030504040204" pitchFamily="34" charset="-120"/>
                        </a:rPr>
                        <a:t>學校申請</a:t>
                      </a: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rowSpan="2">
                  <a:txBody>
                    <a:bodyPr/>
                    <a:lstStyle/>
                    <a:p>
                      <a:r>
                        <a:rPr lang="zh-TW" altLang="en-US" sz="1600" dirty="0">
                          <a:latin typeface="微軟正黑體" panose="020B0604030504040204" pitchFamily="34" charset="-120"/>
                          <a:ea typeface="微軟正黑體" panose="020B0604030504040204" pitchFamily="34" charset="-120"/>
                        </a:rPr>
                        <a:t>審查後核定</a:t>
                      </a: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1-9</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其他學校基礎設施設備或教學設備、教材、教具及就學所需費用</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要點名稱：教育部補助偏遠地區學校及非山非市學校教育經費作業要點</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844316"/>
                  </a:ext>
                </a:extLst>
              </a:tr>
              <a:tr h="370840">
                <a:tc vMerge="1">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dirty="0">
                          <a:solidFill>
                            <a:schemeClr val="tx1"/>
                          </a:solidFill>
                          <a:latin typeface="微軟正黑體" panose="020B0604030504040204" pitchFamily="34" charset="-120"/>
                          <a:ea typeface="微軟正黑體" panose="020B0604030504040204" pitchFamily="34" charset="-120"/>
                        </a:rPr>
                        <a:t>1-4(</a:t>
                      </a:r>
                      <a:r>
                        <a:rPr lang="zh-TW" altLang="en-US" sz="1600" dirty="0">
                          <a:solidFill>
                            <a:schemeClr val="tx1"/>
                          </a:solidFill>
                          <a:latin typeface="微軟正黑體" panose="020B0604030504040204" pitchFamily="34" charset="-120"/>
                          <a:ea typeface="微軟正黑體" panose="020B0604030504040204" pitchFamily="34" charset="-120"/>
                        </a:rPr>
                        <a:t>高中職</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圖書</a:t>
                      </a:r>
                      <a:endParaRPr lang="en-US" altLang="zh-TW" sz="1600" dirty="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762888"/>
                  </a:ext>
                </a:extLst>
              </a:tr>
              <a:tr h="370840">
                <a:tc vMerge="1">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競爭型補助</a:t>
                      </a: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600" dirty="0">
                          <a:latin typeface="微軟正黑體" panose="020B0604030504040204" pitchFamily="34" charset="-120"/>
                          <a:ea typeface="微軟正黑體" panose="020B0604030504040204" pitchFamily="34" charset="-120"/>
                        </a:rPr>
                        <a:t>1-4(</a:t>
                      </a:r>
                      <a:r>
                        <a:rPr lang="zh-TW" altLang="en-US" sz="1600" dirty="0">
                          <a:latin typeface="微軟正黑體" panose="020B0604030504040204" pitchFamily="34" charset="-120"/>
                          <a:ea typeface="微軟正黑體" panose="020B0604030504040204" pitchFamily="34" charset="-120"/>
                        </a:rPr>
                        <a:t>國中小</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圖書</a:t>
                      </a:r>
                      <a:endParaRPr lang="en-US" altLang="zh-TW" sz="1600" dirty="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要點名稱：教育部國民及學前教育署補助國民小學與國民中學推動閱讀作業要點</a:t>
                      </a:r>
                      <a:endParaRPr lang="en-US" altLang="zh-TW" sz="1600" dirty="0">
                        <a:latin typeface="微軟正黑體" panose="020B0604030504040204" pitchFamily="34" charset="-120"/>
                        <a:ea typeface="微軟正黑體" panose="020B0604030504040204" pitchFamily="34" charset="-120"/>
                      </a:endParaRP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3308710"/>
                  </a:ext>
                </a:extLst>
              </a:tr>
              <a:tr h="370840">
                <a:tc vMerge="1">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1-6-1</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衛生保健</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要點名稱：教育部國民及學前教育署補助國民中小學充實健康中心設備要點</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510923"/>
                  </a:ext>
                </a:extLst>
              </a:tr>
              <a:tr h="370840">
                <a:tc>
                  <a:txBody>
                    <a:bodyPr/>
                    <a:lstStyle/>
                    <a:p>
                      <a:r>
                        <a:rPr lang="zh-TW" altLang="en-US" sz="1600" dirty="0">
                          <a:latin typeface="微軟正黑體" panose="020B0604030504040204" pitchFamily="34" charset="-120"/>
                          <a:ea typeface="微軟正黑體" panose="020B0604030504040204" pitchFamily="34" charset="-120"/>
                        </a:rPr>
                        <a:t>縣市申請</a:t>
                      </a: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600" dirty="0">
                          <a:latin typeface="微軟正黑體" panose="020B0604030504040204" pitchFamily="34" charset="-120"/>
                          <a:ea typeface="微軟正黑體" panose="020B0604030504040204" pitchFamily="34" charset="-120"/>
                        </a:rPr>
                        <a:t>審查後核定</a:t>
                      </a: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5</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整合性計畫</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計畫名稱：教育部補助偏遠地區學校及非山非市學校教育經費作業要點</a:t>
                      </a:r>
                      <a:endPar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6345476"/>
                  </a:ext>
                </a:extLst>
              </a:tr>
            </a:tbl>
          </a:graphicData>
        </a:graphic>
      </p:graphicFrame>
      <p:sp>
        <p:nvSpPr>
          <p:cNvPr id="3" name="投影片編號版面配置區 2"/>
          <p:cNvSpPr>
            <a:spLocks noGrp="1"/>
          </p:cNvSpPr>
          <p:nvPr>
            <p:ph type="sldNum" sz="quarter" idx="12"/>
          </p:nvPr>
        </p:nvSpPr>
        <p:spPr/>
        <p:txBody>
          <a:bodyPr/>
          <a:lstStyle/>
          <a:p>
            <a:fld id="{691412BB-EF2B-4505-9BD8-29F4927499AF}" type="slidenum">
              <a:rPr lang="zh-TW" altLang="en-US" smtClean="0"/>
              <a:t>3</a:t>
            </a:fld>
            <a:endParaRPr lang="zh-TW" altLang="en-US"/>
          </a:p>
        </p:txBody>
      </p:sp>
    </p:spTree>
    <p:extLst>
      <p:ext uri="{BB962C8B-B14F-4D97-AF65-F5344CB8AC3E}">
        <p14:creationId xmlns:p14="http://schemas.microsoft.com/office/powerpoint/2010/main" val="2691539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1880246"/>
          </a:xfrm>
          <a:prstGeom prst="rect">
            <a:avLst/>
          </a:prstGeom>
          <a:solidFill>
            <a:srgbClr val="BCD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0" y="3687481"/>
            <a:ext cx="9144000" cy="3178832"/>
          </a:xfrm>
          <a:prstGeom prst="rect">
            <a:avLst/>
          </a:prstGeom>
          <a:solidFill>
            <a:srgbClr val="BCD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2"/>
          <a:stretch>
            <a:fillRect/>
          </a:stretch>
        </p:blipFill>
        <p:spPr>
          <a:xfrm>
            <a:off x="5471925" y="3909476"/>
            <a:ext cx="3043425" cy="2812000"/>
          </a:xfrm>
          <a:prstGeom prst="rect">
            <a:avLst/>
          </a:prstGeom>
        </p:spPr>
      </p:pic>
      <p:sp>
        <p:nvSpPr>
          <p:cNvPr id="2" name="標題 1"/>
          <p:cNvSpPr>
            <a:spLocks noGrp="1"/>
          </p:cNvSpPr>
          <p:nvPr>
            <p:ph type="ctrTitle"/>
          </p:nvPr>
        </p:nvSpPr>
        <p:spPr>
          <a:xfrm>
            <a:off x="4460929" y="2102241"/>
            <a:ext cx="3571133" cy="1088926"/>
          </a:xfrm>
        </p:spPr>
        <p:txBody>
          <a:bodyPr>
            <a:noAutofit/>
          </a:bodyPr>
          <a:lstStyle/>
          <a:p>
            <a:r>
              <a:rPr lang="en-US" altLang="zh-TW" sz="5400" dirty="0">
                <a:solidFill>
                  <a:schemeClr val="tx1">
                    <a:lumMod val="75000"/>
                    <a:lumOff val="25000"/>
                  </a:schemeClr>
                </a:solidFill>
                <a:latin typeface="微軟正黑體" panose="020B0604030504040204" pitchFamily="34" charset="-120"/>
                <a:ea typeface="微軟正黑體" panose="020B0604030504040204" pitchFamily="34" charset="-120"/>
              </a:rPr>
              <a:t>THANKS</a:t>
            </a:r>
            <a:endParaRPr lang="zh-TW" altLang="en-US" sz="66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 name="副標題 2"/>
          <p:cNvSpPr>
            <a:spLocks noGrp="1"/>
          </p:cNvSpPr>
          <p:nvPr>
            <p:ph type="subTitle" idx="1"/>
          </p:nvPr>
        </p:nvSpPr>
        <p:spPr>
          <a:xfrm>
            <a:off x="6476359" y="3191166"/>
            <a:ext cx="1245109" cy="265890"/>
          </a:xfrm>
        </p:spPr>
        <p:txBody>
          <a:bodyPr anchor="ctr">
            <a:noAutofit/>
          </a:bodyPr>
          <a:lstStyle/>
          <a:p>
            <a:r>
              <a:rPr lang="zh-TW" altLang="en-US" sz="1800" dirty="0">
                <a:solidFill>
                  <a:schemeClr val="tx1">
                    <a:lumMod val="75000"/>
                    <a:lumOff val="25000"/>
                  </a:schemeClr>
                </a:solidFill>
                <a:latin typeface="微軟正黑體" panose="020B0604030504040204" pitchFamily="34" charset="-120"/>
                <a:ea typeface="微軟正黑體" panose="020B0604030504040204" pitchFamily="34" charset="-120"/>
              </a:rPr>
              <a:t>謝謝聆聽</a:t>
            </a:r>
          </a:p>
        </p:txBody>
      </p:sp>
      <p:pic>
        <p:nvPicPr>
          <p:cNvPr id="5" name="圖片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1467" y="3195548"/>
            <a:ext cx="310596" cy="261508"/>
          </a:xfrm>
          <a:prstGeom prst="rect">
            <a:avLst/>
          </a:prstGeom>
        </p:spPr>
      </p:pic>
      <p:sp>
        <p:nvSpPr>
          <p:cNvPr id="6" name="投影片編號版面配置區 5"/>
          <p:cNvSpPr>
            <a:spLocks noGrp="1"/>
          </p:cNvSpPr>
          <p:nvPr>
            <p:ph type="sldNum" sz="quarter" idx="12"/>
          </p:nvPr>
        </p:nvSpPr>
        <p:spPr/>
        <p:txBody>
          <a:bodyPr/>
          <a:lstStyle/>
          <a:p>
            <a:fld id="{691412BB-EF2B-4505-9BD8-29F4927499AF}" type="slidenum">
              <a:rPr lang="zh-TW" altLang="en-US" smtClean="0"/>
              <a:t>30</a:t>
            </a:fld>
            <a:endParaRPr lang="zh-TW" altLang="en-US"/>
          </a:p>
        </p:txBody>
      </p:sp>
    </p:spTree>
    <p:extLst>
      <p:ext uri="{BB962C8B-B14F-4D97-AF65-F5344CB8AC3E}">
        <p14:creationId xmlns:p14="http://schemas.microsoft.com/office/powerpoint/2010/main" val="279433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5760" y="466076"/>
            <a:ext cx="8546592" cy="737470"/>
          </a:xfrm>
        </p:spPr>
        <p:txBody>
          <a:bodyPr>
            <a:noAutofit/>
          </a:bodyPr>
          <a:lstStyle/>
          <a:p>
            <a:r>
              <a:rPr lang="zh-TW" altLang="en-US" sz="3200" dirty="0">
                <a:latin typeface="微軟正黑體" panose="020B0604030504040204" pitchFamily="34" charset="-120"/>
                <a:ea typeface="微軟正黑體" panose="020B0604030504040204" pitchFamily="34" charset="-120"/>
              </a:rPr>
              <a:t>可於本網站申請之計畫</a:t>
            </a:r>
            <a:r>
              <a:rPr lang="en-US" altLang="zh-TW" sz="3200" dirty="0">
                <a:latin typeface="微軟正黑體" panose="020B0604030504040204" pitchFamily="34" charset="-120"/>
                <a:ea typeface="微軟正黑體" panose="020B0604030504040204" pitchFamily="34" charset="-120"/>
              </a:rPr>
              <a:t>(</a:t>
            </a:r>
            <a:r>
              <a:rPr lang="zh-TW" altLang="en-US" sz="3200" dirty="0">
                <a:latin typeface="微軟正黑體" panose="020B0604030504040204" pitchFamily="34" charset="-120"/>
                <a:ea typeface="微軟正黑體" panose="020B0604030504040204" pitchFamily="34" charset="-120"/>
              </a:rPr>
              <a:t>共</a:t>
            </a:r>
            <a:r>
              <a:rPr lang="en-US" altLang="zh-TW" sz="3200" dirty="0">
                <a:latin typeface="微軟正黑體" panose="020B0604030504040204" pitchFamily="34" charset="-120"/>
                <a:ea typeface="微軟正黑體" panose="020B0604030504040204" pitchFamily="34" charset="-120"/>
              </a:rPr>
              <a:t>12</a:t>
            </a:r>
            <a:r>
              <a:rPr lang="zh-TW" altLang="en-US" sz="3200" dirty="0">
                <a:latin typeface="微軟正黑體" panose="020B0604030504040204" pitchFamily="34" charset="-120"/>
                <a:ea typeface="微軟正黑體" panose="020B0604030504040204" pitchFamily="34" charset="-120"/>
              </a:rPr>
              <a:t>個計畫</a:t>
            </a:r>
            <a:r>
              <a:rPr lang="en-US" altLang="zh-TW" sz="3200" dirty="0">
                <a:latin typeface="微軟正黑體" panose="020B0604030504040204" pitchFamily="34" charset="-120"/>
                <a:ea typeface="微軟正黑體" panose="020B0604030504040204" pitchFamily="34" charset="-120"/>
              </a:rPr>
              <a:t>)</a:t>
            </a:r>
            <a:endParaRPr lang="zh-TW" altLang="en-US" sz="3200" dirty="0">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2076772073"/>
              </p:ext>
            </p:extLst>
          </p:nvPr>
        </p:nvGraphicFramePr>
        <p:xfrm>
          <a:off x="423949" y="1203546"/>
          <a:ext cx="8296101" cy="5506720"/>
        </p:xfrm>
        <a:graphic>
          <a:graphicData uri="http://schemas.openxmlformats.org/drawingml/2006/table">
            <a:tbl>
              <a:tblPr firstRow="1" bandRow="1">
                <a:tableStyleId>{5C22544A-7EE6-4342-B048-85BDC9FD1C3A}</a:tableStyleId>
              </a:tblPr>
              <a:tblGrid>
                <a:gridCol w="1187651">
                  <a:extLst>
                    <a:ext uri="{9D8B030D-6E8A-4147-A177-3AD203B41FA5}">
                      <a16:colId xmlns:a16="http://schemas.microsoft.com/office/drawing/2014/main" val="1374432737"/>
                    </a:ext>
                  </a:extLst>
                </a:gridCol>
                <a:gridCol w="1297855">
                  <a:extLst>
                    <a:ext uri="{9D8B030D-6E8A-4147-A177-3AD203B41FA5}">
                      <a16:colId xmlns:a16="http://schemas.microsoft.com/office/drawing/2014/main" val="735029035"/>
                    </a:ext>
                  </a:extLst>
                </a:gridCol>
                <a:gridCol w="5810595">
                  <a:extLst>
                    <a:ext uri="{9D8B030D-6E8A-4147-A177-3AD203B41FA5}">
                      <a16:colId xmlns:a16="http://schemas.microsoft.com/office/drawing/2014/main" val="3019676951"/>
                    </a:ext>
                  </a:extLst>
                </a:gridCol>
              </a:tblGrid>
              <a:tr h="370840">
                <a:tc gridSpan="3">
                  <a:txBody>
                    <a:bodyPr/>
                    <a:lstStyle/>
                    <a:p>
                      <a:r>
                        <a:rPr lang="en-US" altLang="zh-TW" sz="1600" b="1" dirty="0">
                          <a:solidFill>
                            <a:schemeClr val="tx1">
                              <a:lumMod val="75000"/>
                              <a:lumOff val="25000"/>
                            </a:schemeClr>
                          </a:solidFill>
                          <a:latin typeface="微軟正黑體" panose="020B0604030504040204" pitchFamily="34" charset="-120"/>
                          <a:ea typeface="微軟正黑體" panose="020B0604030504040204" pitchFamily="34" charset="-120"/>
                        </a:rPr>
                        <a:t>109</a:t>
                      </a:r>
                      <a:r>
                        <a:rPr lang="zh-TW" altLang="en-US" sz="1600" b="1" dirty="0">
                          <a:solidFill>
                            <a:schemeClr val="tx1">
                              <a:lumMod val="75000"/>
                              <a:lumOff val="25000"/>
                            </a:schemeClr>
                          </a:solidFill>
                          <a:latin typeface="微軟正黑體" panose="020B0604030504040204" pitchFamily="34" charset="-120"/>
                          <a:ea typeface="微軟正黑體" panose="020B0604030504040204" pitchFamily="34" charset="-120"/>
                        </a:rPr>
                        <a:t>年度於本網站進行申請作業</a:t>
                      </a:r>
                      <a:r>
                        <a:rPr lang="en-US" altLang="zh-TW" sz="16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600" b="1" dirty="0">
                          <a:solidFill>
                            <a:schemeClr val="tx1">
                              <a:lumMod val="75000"/>
                              <a:lumOff val="25000"/>
                            </a:schemeClr>
                          </a:solidFill>
                          <a:latin typeface="微軟正黑體" panose="020B0604030504040204" pitchFamily="34" charset="-120"/>
                          <a:ea typeface="微軟正黑體" panose="020B0604030504040204" pitchFamily="34" charset="-120"/>
                        </a:rPr>
                        <a:t>共</a:t>
                      </a:r>
                      <a:r>
                        <a:rPr lang="en-US" altLang="zh-TW" sz="1600" b="1" dirty="0">
                          <a:solidFill>
                            <a:schemeClr val="tx1">
                              <a:lumMod val="75000"/>
                              <a:lumOff val="25000"/>
                            </a:schemeClr>
                          </a:solidFill>
                          <a:latin typeface="微軟正黑體" panose="020B0604030504040204" pitchFamily="34" charset="-120"/>
                          <a:ea typeface="微軟正黑體" panose="020B0604030504040204" pitchFamily="34" charset="-120"/>
                        </a:rPr>
                        <a:t>7</a:t>
                      </a:r>
                      <a:r>
                        <a:rPr lang="zh-TW" altLang="en-US" sz="1600" b="1" dirty="0">
                          <a:solidFill>
                            <a:schemeClr val="tx1">
                              <a:lumMod val="75000"/>
                              <a:lumOff val="25000"/>
                            </a:schemeClr>
                          </a:solidFill>
                          <a:latin typeface="微軟正黑體" panose="020B0604030504040204" pitchFamily="34" charset="-120"/>
                          <a:ea typeface="微軟正黑體" panose="020B0604030504040204" pitchFamily="34" charset="-120"/>
                        </a:rPr>
                        <a:t>個</a:t>
                      </a:r>
                      <a:r>
                        <a:rPr lang="en-US" altLang="zh-TW" sz="1600" b="1" dirty="0">
                          <a:solidFill>
                            <a:schemeClr val="tx1">
                              <a:lumMod val="75000"/>
                              <a:lumOff val="25000"/>
                            </a:schemeClr>
                          </a:solidFill>
                          <a:latin typeface="微軟正黑體" panose="020B0604030504040204" pitchFamily="34" charset="-120"/>
                          <a:ea typeface="微軟正黑體" panose="020B0604030504040204" pitchFamily="34" charset="-120"/>
                        </a:rPr>
                        <a:t>)</a:t>
                      </a:r>
                      <a:endParaRPr lang="zh-TW" altLang="en-US" sz="1600" b="1" dirty="0">
                        <a:solidFill>
                          <a:schemeClr val="tx1">
                            <a:lumMod val="75000"/>
                            <a:lumOff val="25000"/>
                          </a:schemeClr>
                        </a:solidFill>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48263724"/>
                  </a:ext>
                </a:extLst>
              </a:tr>
              <a:tr h="370840">
                <a:tc rowSpan="6">
                  <a:txBody>
                    <a:bodyPr/>
                    <a:lstStyle/>
                    <a:p>
                      <a:r>
                        <a:rPr lang="zh-TW" altLang="en-US" sz="1600" dirty="0">
                          <a:latin typeface="微軟正黑體" panose="020B0604030504040204" pitchFamily="34" charset="-120"/>
                          <a:ea typeface="微軟正黑體" panose="020B0604030504040204" pitchFamily="34" charset="-120"/>
                        </a:rPr>
                        <a:t>學校申請</a:t>
                      </a: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rowSpan="2">
                  <a:txBody>
                    <a:bodyPr/>
                    <a:lstStyle/>
                    <a:p>
                      <a:r>
                        <a:rPr lang="zh-TW" altLang="en-US" sz="1600" dirty="0">
                          <a:latin typeface="微軟正黑體" panose="020B0604030504040204" pitchFamily="34" charset="-120"/>
                          <a:ea typeface="微軟正黑體" panose="020B0604030504040204" pitchFamily="34" charset="-120"/>
                        </a:rPr>
                        <a:t>審查後核定</a:t>
                      </a: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1-5(</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高中職</a:t>
                      </a: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交通車</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計畫名稱：教育部國民及學前教育署補助偏遠地區公立高級中等學校學生通學交通費實施計畫</a:t>
                      </a:r>
                    </a:p>
                  </a:txBody>
                  <a:tcPr marL="68580" marR="68580" marT="34290" marB="34290"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8844316"/>
                  </a:ext>
                </a:extLst>
              </a:tr>
              <a:tr h="370840">
                <a:tc vMerge="1">
                  <a:txBody>
                    <a:bodyPr/>
                    <a:lstStyle/>
                    <a:p>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2-4</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高級中等學校編制外宿舍生活輔導人員</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計畫名稱：教育部國民及學前教育署補助偏遠地區公立高級中等學校學生宿舍進用非編制人員擔任生活輔導人員實施計畫</a:t>
                      </a:r>
                    </a:p>
                  </a:txBody>
                  <a:tcPr marL="68580" marR="68580" marT="34290" marB="34290"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1762888"/>
                  </a:ext>
                </a:extLst>
              </a:tr>
              <a:tr h="370840">
                <a:tc vMerge="1">
                  <a:txBody>
                    <a:bodyPr/>
                    <a:lstStyle/>
                    <a:p>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競爭型補助</a:t>
                      </a: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600" b="0" dirty="0">
                          <a:latin typeface="微軟正黑體" panose="020B0604030504040204" pitchFamily="34" charset="-120"/>
                          <a:ea typeface="微軟正黑體" panose="020B0604030504040204" pitchFamily="34" charset="-120"/>
                        </a:rPr>
                        <a:t>1-3-1</a:t>
                      </a:r>
                      <a:r>
                        <a:rPr lang="zh-TW" altLang="en-US" sz="1600" b="0" dirty="0">
                          <a:latin typeface="微軟正黑體" panose="020B0604030504040204" pitchFamily="34" charset="-120"/>
                          <a:ea typeface="微軟正黑體" panose="020B0604030504040204" pitchFamily="34" charset="-120"/>
                        </a:rPr>
                        <a:t>體育</a:t>
                      </a:r>
                      <a:endParaRPr lang="en-US" altLang="zh-TW" sz="1600" b="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計畫名稱：</a:t>
                      </a:r>
                      <a:r>
                        <a:rPr lang="zh-TW" altLang="en-US" sz="1600" b="0" dirty="0">
                          <a:latin typeface="微軟正黑體" panose="020B0604030504040204" pitchFamily="34" charset="-120"/>
                          <a:ea typeface="微軟正黑體" panose="020B0604030504040204" pitchFamily="34" charset="-120"/>
                        </a:rPr>
                        <a:t>教育部體育署補助偏遠地區高級中等以下學校運動場地改善計畫</a:t>
                      </a:r>
                    </a:p>
                  </a:txBody>
                  <a:tcPr marL="68580" marR="68580" marT="34290" marB="34290"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3308710"/>
                  </a:ext>
                </a:extLst>
              </a:tr>
              <a:tr h="370840">
                <a:tc vMerge="1">
                  <a:txBody>
                    <a:bodyPr/>
                    <a:lstStyle/>
                    <a:p>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en-US" altLang="zh-TW" sz="1600" b="0" dirty="0">
                          <a:latin typeface="微軟正黑體" panose="020B0604030504040204" pitchFamily="34" charset="-120"/>
                          <a:ea typeface="微軟正黑體" panose="020B0604030504040204" pitchFamily="34" charset="-120"/>
                        </a:rPr>
                        <a:t>1-3-2</a:t>
                      </a:r>
                      <a:r>
                        <a:rPr lang="zh-TW" altLang="en-US" sz="1600" b="0" dirty="0">
                          <a:latin typeface="微軟正黑體" panose="020B0604030504040204" pitchFamily="34" charset="-120"/>
                          <a:ea typeface="微軟正黑體" panose="020B0604030504040204" pitchFamily="34" charset="-120"/>
                        </a:rPr>
                        <a:t>游泳池</a:t>
                      </a:r>
                      <a:endParaRPr lang="en-US" altLang="zh-TW" sz="1600" b="0" dirty="0">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要點名稱：</a:t>
                      </a:r>
                      <a:r>
                        <a:rPr lang="zh-TW" altLang="en-US" sz="1600" b="0" dirty="0">
                          <a:latin typeface="微軟正黑體" panose="020B0604030504040204" pitchFamily="34" charset="-120"/>
                          <a:ea typeface="微軟正黑體" panose="020B0604030504040204" pitchFamily="34" charset="-120"/>
                        </a:rPr>
                        <a:t>教育部體育署補助高級中等以下學校游泳池作業要點</a:t>
                      </a:r>
                    </a:p>
                  </a:txBody>
                  <a:tcPr marL="68580" marR="68580" marT="34290" marB="34290"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510923"/>
                  </a:ext>
                </a:extLst>
              </a:tr>
              <a:tr h="0">
                <a:tc vMerge="1">
                  <a:txBody>
                    <a:bodyPr/>
                    <a:lstStyle/>
                    <a:p>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3-2-2</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游泳及水域運動</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要點名稱：教育部體育署補助推動學校游泳及水域運動實施要點</a:t>
                      </a:r>
                    </a:p>
                  </a:txBody>
                  <a:tcPr marL="68580" marR="68580" marT="34290" marB="34290"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4994700"/>
                  </a:ext>
                </a:extLst>
              </a:tr>
              <a:tr h="370840">
                <a:tc vMerge="1">
                  <a:txBody>
                    <a:bodyPr/>
                    <a:lstStyle/>
                    <a:p>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3-2-3</a:t>
                      </a:r>
                      <a:r>
                        <a:rPr lang="zh-TW" altLang="en-US" sz="1600" b="0" i="0" u="none" strike="noStrike" dirty="0">
                          <a:solidFill>
                            <a:srgbClr val="000000"/>
                          </a:solidFill>
                          <a:effectLst/>
                          <a:latin typeface="微軟正黑體" panose="020B0604030504040204" pitchFamily="34" charset="-120"/>
                          <a:ea typeface="微軟正黑體" panose="020B0604030504040204" pitchFamily="34" charset="-120"/>
                        </a:rPr>
                        <a:t>山野教育</a:t>
                      </a:r>
                      <a:endPar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計畫名稱：教育部體育署補助學校辦理山野教育推廣計畫</a:t>
                      </a:r>
                    </a:p>
                  </a:txBody>
                  <a:tcPr marL="68580" marR="68580" marT="34290" marB="34290"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0949404"/>
                  </a:ext>
                </a:extLst>
              </a:tr>
              <a:tr h="370840">
                <a:tc>
                  <a:txBody>
                    <a:bodyPr/>
                    <a:lstStyle/>
                    <a:p>
                      <a:r>
                        <a:rPr lang="zh-TW" altLang="en-US" sz="1600" dirty="0">
                          <a:latin typeface="微軟正黑體" panose="020B0604030504040204" pitchFamily="34" charset="-120"/>
                          <a:ea typeface="微軟正黑體" panose="020B0604030504040204" pitchFamily="34" charset="-120"/>
                        </a:rPr>
                        <a:t>縣市申請</a:t>
                      </a: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r>
                        <a:rPr lang="zh-TW" altLang="en-US" sz="1600" dirty="0">
                          <a:latin typeface="微軟正黑體" panose="020B0604030504040204" pitchFamily="34" charset="-120"/>
                          <a:ea typeface="微軟正黑體" panose="020B0604030504040204" pitchFamily="34" charset="-120"/>
                        </a:rPr>
                        <a:t>審查後核定</a:t>
                      </a: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600" b="0" dirty="0">
                          <a:latin typeface="微軟正黑體" panose="020B0604030504040204" pitchFamily="34" charset="-120"/>
                          <a:ea typeface="微軟正黑體" panose="020B0604030504040204" pitchFamily="34" charset="-120"/>
                        </a:rPr>
                        <a:t>1-1</a:t>
                      </a:r>
                      <a:r>
                        <a:rPr lang="zh-TW" altLang="en-US" sz="1600" b="0" dirty="0">
                          <a:latin typeface="微軟正黑體" panose="020B0604030504040204" pitchFamily="34" charset="-120"/>
                          <a:ea typeface="微軟正黑體" panose="020B0604030504040204" pitchFamily="34" charset="-120"/>
                        </a:rPr>
                        <a:t>數位或資訊</a:t>
                      </a:r>
                      <a:endParaRPr lang="en-US" altLang="zh-TW" sz="1600" b="0" dirty="0">
                        <a:latin typeface="微軟正黑體" panose="020B0604030504040204" pitchFamily="34" charset="-120"/>
                        <a:ea typeface="微軟正黑體" panose="020B0604030504040204" pitchFamily="34" charset="-120"/>
                      </a:endParaRPr>
                    </a:p>
                    <a:p>
                      <a:r>
                        <a:rPr lang="zh-TW" altLang="en-US" sz="1600" dirty="0">
                          <a:latin typeface="微軟正黑體" panose="020B0604030504040204" pitchFamily="34" charset="-120"/>
                          <a:ea typeface="微軟正黑體" panose="020B0604030504040204" pitchFamily="34" charset="-120"/>
                        </a:rPr>
                        <a:t>計畫名稱：</a:t>
                      </a:r>
                      <a:r>
                        <a:rPr lang="zh-TW" altLang="en-US" sz="1600" b="0" dirty="0">
                          <a:latin typeface="微軟正黑體" panose="020B0604030504040204" pitchFamily="34" charset="-120"/>
                          <a:ea typeface="微軟正黑體" panose="020B0604030504040204" pitchFamily="34" charset="-120"/>
                        </a:rPr>
                        <a:t>教育部補助校園網路電費計畫</a:t>
                      </a:r>
                    </a:p>
                  </a:txBody>
                  <a:tcPr anchor="ctr">
                    <a:lnL w="12700" cap="flat" cmpd="sng" algn="ctr">
                      <a:solidFill>
                        <a:schemeClr val="accent6">
                          <a:lumMod val="75000"/>
                        </a:schemeClr>
                      </a:solidFill>
                      <a:prstDash val="dash"/>
                      <a:round/>
                      <a:headEnd type="none" w="med" len="med"/>
                      <a:tailEnd type="none" w="med" len="med"/>
                    </a:lnL>
                    <a:lnR w="12700" cap="flat" cmpd="sng" algn="ctr">
                      <a:solidFill>
                        <a:schemeClr val="accent6">
                          <a:lumMod val="75000"/>
                        </a:schemeClr>
                      </a:solidFill>
                      <a:prstDash val="dash"/>
                      <a:round/>
                      <a:headEnd type="none" w="med" len="med"/>
                      <a:tailEnd type="none" w="med" len="med"/>
                    </a:lnR>
                    <a:lnT w="12700" cap="flat" cmpd="sng" algn="ctr">
                      <a:solidFill>
                        <a:schemeClr val="accent6">
                          <a:lumMod val="75000"/>
                        </a:schemeClr>
                      </a:solidFill>
                      <a:prstDash val="dash"/>
                      <a:round/>
                      <a:headEnd type="none" w="med" len="med"/>
                      <a:tailEnd type="none" w="med" len="med"/>
                    </a:lnT>
                    <a:lnB w="12700" cap="flat" cmpd="sng" algn="ctr">
                      <a:solidFill>
                        <a:schemeClr val="accent6">
                          <a:lumMod val="75000"/>
                        </a:schemeClr>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6345476"/>
                  </a:ext>
                </a:extLst>
              </a:tr>
            </a:tbl>
          </a:graphicData>
        </a:graphic>
      </p:graphicFrame>
      <p:sp>
        <p:nvSpPr>
          <p:cNvPr id="3" name="投影片編號版面配置區 2"/>
          <p:cNvSpPr>
            <a:spLocks noGrp="1"/>
          </p:cNvSpPr>
          <p:nvPr>
            <p:ph type="sldNum" sz="quarter" idx="12"/>
          </p:nvPr>
        </p:nvSpPr>
        <p:spPr/>
        <p:txBody>
          <a:bodyPr/>
          <a:lstStyle/>
          <a:p>
            <a:fld id="{691412BB-EF2B-4505-9BD8-29F4927499AF}" type="slidenum">
              <a:rPr lang="zh-TW" altLang="en-US" smtClean="0"/>
              <a:t>4</a:t>
            </a:fld>
            <a:endParaRPr lang="zh-TW" altLang="en-US" dirty="0"/>
          </a:p>
        </p:txBody>
      </p:sp>
    </p:spTree>
    <p:extLst>
      <p:ext uri="{BB962C8B-B14F-4D97-AF65-F5344CB8AC3E}">
        <p14:creationId xmlns:p14="http://schemas.microsoft.com/office/powerpoint/2010/main" val="3853654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0"/>
            <a:ext cx="9144000" cy="1880246"/>
          </a:xfrm>
          <a:prstGeom prst="rect">
            <a:avLst/>
          </a:prstGeom>
          <a:solidFill>
            <a:srgbClr val="BCD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0" y="3687481"/>
            <a:ext cx="9144000" cy="3178832"/>
          </a:xfrm>
          <a:prstGeom prst="rect">
            <a:avLst/>
          </a:prstGeom>
          <a:solidFill>
            <a:srgbClr val="BCD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2"/>
          <a:stretch>
            <a:fillRect/>
          </a:stretch>
        </p:blipFill>
        <p:spPr>
          <a:xfrm>
            <a:off x="5471925" y="3909476"/>
            <a:ext cx="3043425" cy="2812000"/>
          </a:xfrm>
          <a:prstGeom prst="rect">
            <a:avLst/>
          </a:prstGeom>
        </p:spPr>
      </p:pic>
      <p:sp>
        <p:nvSpPr>
          <p:cNvPr id="2" name="標題 1"/>
          <p:cNvSpPr>
            <a:spLocks noGrp="1"/>
          </p:cNvSpPr>
          <p:nvPr>
            <p:ph type="title"/>
          </p:nvPr>
        </p:nvSpPr>
        <p:spPr>
          <a:xfrm>
            <a:off x="1983626" y="2466059"/>
            <a:ext cx="5503024" cy="740283"/>
          </a:xfrm>
        </p:spPr>
        <p:txBody>
          <a:bodyPr>
            <a:normAutofit/>
          </a:bodyPr>
          <a:lstStyle/>
          <a:p>
            <a:pPr algn="ctr"/>
            <a:r>
              <a:rPr lang="zh-TW" altLang="en-US" sz="4000" dirty="0" smtClean="0">
                <a:solidFill>
                  <a:schemeClr val="tx1">
                    <a:lumMod val="75000"/>
                    <a:lumOff val="25000"/>
                  </a:schemeClr>
                </a:solidFill>
                <a:latin typeface="微軟正黑體" panose="020B0604030504040204" pitchFamily="34" charset="-120"/>
                <a:ea typeface="微軟正黑體" panose="020B0604030504040204" pitchFamily="34" charset="-120"/>
              </a:rPr>
              <a:t>網站介紹</a:t>
            </a:r>
            <a:endParaRPr lang="zh-TW" altLang="en-US" sz="1400" dirty="0">
              <a:solidFill>
                <a:schemeClr val="tx1">
                  <a:lumMod val="75000"/>
                  <a:lumOff val="25000"/>
                </a:schemeClr>
              </a:solidFill>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12"/>
          </p:nvPr>
        </p:nvSpPr>
        <p:spPr/>
        <p:txBody>
          <a:bodyPr/>
          <a:lstStyle/>
          <a:p>
            <a:fld id="{691412BB-EF2B-4505-9BD8-29F4927499AF}" type="slidenum">
              <a:rPr lang="zh-TW" altLang="en-US" smtClean="0"/>
              <a:t>5</a:t>
            </a:fld>
            <a:endParaRPr lang="zh-TW" altLang="en-US"/>
          </a:p>
        </p:txBody>
      </p:sp>
    </p:spTree>
    <p:extLst>
      <p:ext uri="{BB962C8B-B14F-4D97-AF65-F5344CB8AC3E}">
        <p14:creationId xmlns:p14="http://schemas.microsoft.com/office/powerpoint/2010/main" val="210553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a:xfrm>
            <a:off x="332510" y="466076"/>
            <a:ext cx="8182842"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網站</a:t>
            </a:r>
            <a:r>
              <a:rPr lang="zh-TW" altLang="en-US" sz="3600" dirty="0" smtClean="0">
                <a:latin typeface="微軟正黑體" panose="020B0604030504040204" pitchFamily="34" charset="-120"/>
                <a:ea typeface="微軟正黑體" panose="020B0604030504040204" pitchFamily="34" charset="-120"/>
              </a:rPr>
              <a:t>首頁</a:t>
            </a:r>
            <a:endParaRPr lang="zh-TW" altLang="en-US" sz="3600" dirty="0">
              <a:latin typeface="微軟正黑體" panose="020B0604030504040204" pitchFamily="34" charset="-120"/>
              <a:ea typeface="微軟正黑體" panose="020B0604030504040204" pitchFamily="34" charset="-120"/>
            </a:endParaRPr>
          </a:p>
        </p:txBody>
      </p:sp>
      <p:sp>
        <p:nvSpPr>
          <p:cNvPr id="2" name="矩形 1"/>
          <p:cNvSpPr/>
          <p:nvPr/>
        </p:nvSpPr>
        <p:spPr>
          <a:xfrm>
            <a:off x="5180134" y="752838"/>
            <a:ext cx="2382062" cy="369332"/>
          </a:xfrm>
          <a:prstGeom prst="rect">
            <a:avLst/>
          </a:prstGeom>
        </p:spPr>
        <p:txBody>
          <a:bodyPr wrap="none">
            <a:spAutoFit/>
          </a:bodyPr>
          <a:lstStyle/>
          <a:p>
            <a:r>
              <a:rPr lang="zh-TW" altLang="en-US" dirty="0">
                <a:hlinkClick r:id="rId2"/>
              </a:rPr>
              <a:t>https://sca.ntcu.edu.tw</a:t>
            </a:r>
            <a:endParaRPr lang="zh-TW" altLang="en-US" dirty="0"/>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283" y="5986451"/>
            <a:ext cx="580578" cy="580576"/>
          </a:xfrm>
          <a:prstGeom prst="rect">
            <a:avLst/>
          </a:prstGeom>
        </p:spPr>
      </p:pic>
      <p:pic>
        <p:nvPicPr>
          <p:cNvPr id="7" name="圖片 6"/>
          <p:cNvPicPr>
            <a:picLocks noChangeAspect="1"/>
          </p:cNvPicPr>
          <p:nvPr/>
        </p:nvPicPr>
        <p:blipFill>
          <a:blip r:embed="rId4"/>
          <a:stretch>
            <a:fillRect/>
          </a:stretch>
        </p:blipFill>
        <p:spPr>
          <a:xfrm>
            <a:off x="2098981" y="6052698"/>
            <a:ext cx="6762941" cy="392605"/>
          </a:xfrm>
          <a:prstGeom prst="rect">
            <a:avLst/>
          </a:prstGeom>
        </p:spPr>
      </p:pic>
      <p:sp>
        <p:nvSpPr>
          <p:cNvPr id="8" name="內容版面配置區 1"/>
          <p:cNvSpPr>
            <a:spLocks noGrp="1"/>
          </p:cNvSpPr>
          <p:nvPr>
            <p:ph idx="1"/>
          </p:nvPr>
        </p:nvSpPr>
        <p:spPr>
          <a:xfrm>
            <a:off x="127068" y="1639716"/>
            <a:ext cx="3616414" cy="4302554"/>
          </a:xfrm>
        </p:spPr>
        <p:txBody>
          <a:bodyPr>
            <a:noAutofit/>
          </a:bodyPr>
          <a:lstStyle/>
          <a:p>
            <a:pPr>
              <a:lnSpc>
                <a:spcPct val="125000"/>
              </a:lnSpc>
            </a:pPr>
            <a:r>
              <a:rPr lang="zh-TW" altLang="en-US" sz="1800" dirty="0">
                <a:latin typeface="微軟正黑體" panose="020B0604030504040204" pitchFamily="34" charset="-120"/>
                <a:ea typeface="微軟正黑體" panose="020B0604030504040204" pitchFamily="34" charset="-120"/>
              </a:rPr>
              <a:t>本網站因使用</a:t>
            </a:r>
            <a:r>
              <a:rPr lang="en-US" altLang="zh-TW" sz="1800" dirty="0">
                <a:latin typeface="微軟正黑體" panose="020B0604030504040204" pitchFamily="34" charset="-120"/>
                <a:ea typeface="微軟正黑體" panose="020B0604030504040204" pitchFamily="34" charset="-120"/>
              </a:rPr>
              <a:t>Java Script</a:t>
            </a:r>
            <a:r>
              <a:rPr lang="zh-TW" altLang="en-US" sz="1800" dirty="0">
                <a:latin typeface="微軟正黑體" panose="020B0604030504040204" pitchFamily="34" charset="-120"/>
                <a:ea typeface="微軟正黑體" panose="020B0604030504040204" pitchFamily="34" charset="-120"/>
              </a:rPr>
              <a:t>及</a:t>
            </a:r>
            <a:r>
              <a:rPr lang="en-US" altLang="zh-TW" sz="1800" dirty="0">
                <a:latin typeface="微軟正黑體" panose="020B0604030504040204" pitchFamily="34" charset="-120"/>
                <a:ea typeface="微軟正黑體" panose="020B0604030504040204" pitchFamily="34" charset="-120"/>
              </a:rPr>
              <a:t>PHP</a:t>
            </a:r>
            <a:r>
              <a:rPr lang="zh-TW" altLang="en-US" sz="1800" dirty="0">
                <a:latin typeface="微軟正黑體" panose="020B0604030504040204" pitchFamily="34" charset="-120"/>
                <a:ea typeface="微軟正黑體" panose="020B0604030504040204" pitchFamily="34" charset="-120"/>
              </a:rPr>
              <a:t>語法，請使用「</a:t>
            </a:r>
            <a:r>
              <a:rPr lang="en-US" altLang="zh-TW" sz="1800" dirty="0">
                <a:solidFill>
                  <a:srgbClr val="FF0000"/>
                </a:solidFill>
                <a:latin typeface="微軟正黑體" panose="020B0604030504040204" pitchFamily="34" charset="-120"/>
                <a:ea typeface="微軟正黑體" panose="020B0604030504040204" pitchFamily="34" charset="-120"/>
              </a:rPr>
              <a:t>Google Chrome</a:t>
            </a:r>
            <a:r>
              <a:rPr lang="zh-TW" altLang="en-US" sz="1800" dirty="0">
                <a:latin typeface="微軟正黑體" panose="020B0604030504040204" pitchFamily="34" charset="-120"/>
                <a:ea typeface="微軟正黑體" panose="020B0604030504040204" pitchFamily="34" charset="-120"/>
              </a:rPr>
              <a:t>」瀏覽器進行填報作業。</a:t>
            </a:r>
          </a:p>
          <a:p>
            <a:pPr>
              <a:lnSpc>
                <a:spcPct val="125000"/>
              </a:lnSpc>
            </a:pPr>
            <a:r>
              <a:rPr lang="zh-TW" altLang="en-US" sz="1800" dirty="0">
                <a:latin typeface="微軟正黑體" panose="020B0604030504040204" pitchFamily="34" charset="-120"/>
                <a:ea typeface="微軟正黑體" panose="020B0604030504040204" pitchFamily="34" charset="-120"/>
              </a:rPr>
              <a:t>使用</a:t>
            </a:r>
            <a:r>
              <a:rPr lang="en-US" altLang="zh-TW" sz="1800" dirty="0">
                <a:latin typeface="微軟正黑體" panose="020B0604030504040204" pitchFamily="34" charset="-120"/>
                <a:ea typeface="微軟正黑體" panose="020B0604030504040204" pitchFamily="34" charset="-120"/>
              </a:rPr>
              <a:t>IE</a:t>
            </a:r>
            <a:r>
              <a:rPr lang="zh-TW" altLang="en-US" sz="1800" dirty="0">
                <a:latin typeface="微軟正黑體" panose="020B0604030504040204" pitchFamily="34" charset="-120"/>
                <a:ea typeface="微軟正黑體" panose="020B0604030504040204" pitchFamily="34" charset="-120"/>
              </a:rPr>
              <a:t>及</a:t>
            </a:r>
            <a:r>
              <a:rPr lang="en-US" altLang="zh-TW" sz="1800" dirty="0">
                <a:latin typeface="微軟正黑體" panose="020B0604030504040204" pitchFamily="34" charset="-120"/>
                <a:ea typeface="微軟正黑體" panose="020B0604030504040204" pitchFamily="34" charset="-120"/>
              </a:rPr>
              <a:t>Safari</a:t>
            </a:r>
            <a:r>
              <a:rPr lang="zh-TW" altLang="en-US" sz="1800" dirty="0">
                <a:latin typeface="微軟正黑體" panose="020B0604030504040204" pitchFamily="34" charset="-120"/>
                <a:ea typeface="微軟正黑體" panose="020B0604030504040204" pitchFamily="34" charset="-120"/>
              </a:rPr>
              <a:t>瀏覽器會有系統相容性問題，可能無法正常填報，如：</a:t>
            </a:r>
          </a:p>
          <a:p>
            <a:pPr marL="449263" lvl="1">
              <a:lnSpc>
                <a:spcPct val="125000"/>
              </a:lnSpc>
            </a:pPr>
            <a:r>
              <a:rPr lang="zh-TW" altLang="en-US" sz="1800" dirty="0">
                <a:latin typeface="微軟正黑體" panose="020B0604030504040204" pitchFamily="34" charset="-120"/>
                <a:ea typeface="微軟正黑體" panose="020B0604030504040204" pitchFamily="34" charset="-120"/>
              </a:rPr>
              <a:t>資料無法寫入</a:t>
            </a:r>
            <a:r>
              <a:rPr lang="en-US" altLang="zh-TW" sz="1800" dirty="0">
                <a:latin typeface="微軟正黑體" panose="020B0604030504040204" pitchFamily="34" charset="-120"/>
                <a:ea typeface="微軟正黑體" panose="020B0604030504040204" pitchFamily="34" charset="-120"/>
              </a:rPr>
              <a:t>……</a:t>
            </a:r>
          </a:p>
          <a:p>
            <a:pPr marL="449263" lvl="1">
              <a:lnSpc>
                <a:spcPct val="125000"/>
              </a:lnSpc>
            </a:pPr>
            <a:r>
              <a:rPr lang="zh-TW" altLang="en-US" sz="1800" dirty="0">
                <a:latin typeface="微軟正黑體" panose="020B0604030504040204" pitchFamily="34" charset="-120"/>
                <a:ea typeface="微軟正黑體" panose="020B0604030504040204" pitchFamily="34" charset="-120"/>
              </a:rPr>
              <a:t>修改</a:t>
            </a:r>
            <a:r>
              <a:rPr lang="en-US" altLang="zh-TW" sz="1800" dirty="0">
                <a:latin typeface="微軟正黑體" panose="020B0604030504040204" pitchFamily="34" charset="-120"/>
                <a:ea typeface="微軟正黑體" panose="020B0604030504040204" pitchFamily="34" charset="-120"/>
              </a:rPr>
              <a:t>E-mail</a:t>
            </a:r>
            <a:r>
              <a:rPr lang="zh-TW" altLang="en-US" sz="1800" dirty="0">
                <a:latin typeface="微軟正黑體" panose="020B0604030504040204" pitchFamily="34" charset="-120"/>
                <a:ea typeface="微軟正黑體" panose="020B0604030504040204" pitchFamily="34" charset="-120"/>
              </a:rPr>
              <a:t>失敗</a:t>
            </a:r>
            <a:r>
              <a:rPr lang="en-US" altLang="zh-TW" sz="1800" dirty="0">
                <a:latin typeface="微軟正黑體" panose="020B0604030504040204" pitchFamily="34" charset="-120"/>
                <a:ea typeface="微軟正黑體" panose="020B0604030504040204" pitchFamily="34" charset="-120"/>
              </a:rPr>
              <a:t>……</a:t>
            </a:r>
          </a:p>
          <a:p>
            <a:pPr marL="449263" lvl="1">
              <a:lnSpc>
                <a:spcPct val="125000"/>
              </a:lnSpc>
            </a:pPr>
            <a:r>
              <a:rPr lang="zh-TW" altLang="en-US" sz="1800" dirty="0">
                <a:latin typeface="微軟正黑體" panose="020B0604030504040204" pitchFamily="34" charset="-120"/>
                <a:ea typeface="微軟正黑體" panose="020B0604030504040204" pitchFamily="34" charset="-120"/>
              </a:rPr>
              <a:t>自動計算功能失效</a:t>
            </a:r>
            <a:r>
              <a:rPr lang="en-US" altLang="zh-TW" sz="1800" dirty="0">
                <a:latin typeface="微軟正黑體" panose="020B0604030504040204" pitchFamily="34" charset="-120"/>
                <a:ea typeface="微軟正黑體" panose="020B0604030504040204" pitchFamily="34" charset="-120"/>
              </a:rPr>
              <a:t>……</a:t>
            </a:r>
          </a:p>
          <a:p>
            <a:pPr>
              <a:lnSpc>
                <a:spcPct val="125000"/>
              </a:lnSpc>
            </a:pPr>
            <a:r>
              <a:rPr lang="zh-TW" altLang="en-US" sz="1800" dirty="0">
                <a:latin typeface="微軟正黑體" panose="020B0604030504040204" pitchFamily="34" charset="-120"/>
                <a:ea typeface="微軟正黑體" panose="020B0604030504040204" pitchFamily="34" charset="-120"/>
              </a:rPr>
              <a:t>如使用</a:t>
            </a:r>
            <a:r>
              <a:rPr lang="en-US" altLang="zh-TW" sz="1800" dirty="0">
                <a:latin typeface="微軟正黑體" panose="020B0604030504040204" pitchFamily="34" charset="-120"/>
                <a:ea typeface="微軟正黑體" panose="020B0604030504040204" pitchFamily="34" charset="-120"/>
              </a:rPr>
              <a:t>IE</a:t>
            </a:r>
            <a:r>
              <a:rPr lang="zh-TW" altLang="en-US" sz="1800" dirty="0">
                <a:latin typeface="微軟正黑體" panose="020B0604030504040204" pitchFamily="34" charset="-120"/>
                <a:ea typeface="微軟正黑體" panose="020B0604030504040204" pitchFamily="34" charset="-120"/>
              </a:rPr>
              <a:t>填報，系統將出現警示，將無法繼續填報。</a:t>
            </a:r>
          </a:p>
        </p:txBody>
      </p:sp>
      <p:pic>
        <p:nvPicPr>
          <p:cNvPr id="3" name="圖片 2"/>
          <p:cNvPicPr>
            <a:picLocks noChangeAspect="1"/>
          </p:cNvPicPr>
          <p:nvPr/>
        </p:nvPicPr>
        <p:blipFill>
          <a:blip r:embed="rId5"/>
          <a:stretch>
            <a:fillRect/>
          </a:stretch>
        </p:blipFill>
        <p:spPr>
          <a:xfrm>
            <a:off x="3949382" y="1639716"/>
            <a:ext cx="5194618" cy="4047696"/>
          </a:xfrm>
          <a:prstGeom prst="rect">
            <a:avLst/>
          </a:prstGeom>
        </p:spPr>
      </p:pic>
      <p:sp>
        <p:nvSpPr>
          <p:cNvPr id="4" name="投影片編號版面配置區 3"/>
          <p:cNvSpPr>
            <a:spLocks noGrp="1"/>
          </p:cNvSpPr>
          <p:nvPr>
            <p:ph type="sldNum" sz="quarter" idx="12"/>
          </p:nvPr>
        </p:nvSpPr>
        <p:spPr/>
        <p:txBody>
          <a:bodyPr/>
          <a:lstStyle/>
          <a:p>
            <a:fld id="{691412BB-EF2B-4505-9BD8-29F4927499AF}" type="slidenum">
              <a:rPr lang="zh-TW" altLang="en-US" smtClean="0"/>
              <a:t>6</a:t>
            </a:fld>
            <a:endParaRPr lang="zh-TW" altLang="en-US"/>
          </a:p>
        </p:txBody>
      </p:sp>
    </p:spTree>
    <p:extLst>
      <p:ext uri="{BB962C8B-B14F-4D97-AF65-F5344CB8AC3E}">
        <p14:creationId xmlns:p14="http://schemas.microsoft.com/office/powerpoint/2010/main" val="1604100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1"/>
          <p:cNvSpPr txBox="1">
            <a:spLocks/>
          </p:cNvSpPr>
          <p:nvPr/>
        </p:nvSpPr>
        <p:spPr>
          <a:xfrm>
            <a:off x="628652" y="466076"/>
            <a:ext cx="7886700"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學校填報系統</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一</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2025731307"/>
              </p:ext>
            </p:extLst>
          </p:nvPr>
        </p:nvGraphicFramePr>
        <p:xfrm>
          <a:off x="628651" y="1536192"/>
          <a:ext cx="7886700" cy="4608576"/>
        </p:xfrm>
        <a:graphic>
          <a:graphicData uri="http://schemas.openxmlformats.org/drawingml/2006/table">
            <a:tbl>
              <a:tblPr firstRow="1" bandRow="1">
                <a:tableStyleId>{2D5ABB26-0587-4C30-8999-92F81FD0307C}</a:tableStyleId>
              </a:tblPr>
              <a:tblGrid>
                <a:gridCol w="1736597">
                  <a:extLst>
                    <a:ext uri="{9D8B030D-6E8A-4147-A177-3AD203B41FA5}">
                      <a16:colId xmlns:a16="http://schemas.microsoft.com/office/drawing/2014/main" val="4010979468"/>
                    </a:ext>
                  </a:extLst>
                </a:gridCol>
                <a:gridCol w="6150103">
                  <a:extLst>
                    <a:ext uri="{9D8B030D-6E8A-4147-A177-3AD203B41FA5}">
                      <a16:colId xmlns:a16="http://schemas.microsoft.com/office/drawing/2014/main" val="3718079465"/>
                    </a:ext>
                  </a:extLst>
                </a:gridCol>
              </a:tblGrid>
              <a:tr h="1152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bg1"/>
                          </a:solidFill>
                          <a:latin typeface="微軟正黑體" panose="020B0604030504040204" pitchFamily="34" charset="-120"/>
                          <a:ea typeface="微軟正黑體" panose="020B0604030504040204" pitchFamily="34" charset="-120"/>
                        </a:rPr>
                        <a:t>基本功能</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rPr>
                        <a:t>修改承辦人資料、變更密碼</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rgbClr val="FFCC99"/>
                    </a:solidFill>
                  </a:tcPr>
                </a:tc>
                <a:extLst>
                  <a:ext uri="{0D108BD9-81ED-4DB2-BD59-A6C34878D82A}">
                    <a16:rowId xmlns:a16="http://schemas.microsoft.com/office/drawing/2014/main" val="2209886514"/>
                  </a:ext>
                </a:extLst>
              </a:tr>
              <a:tr h="1152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bg1"/>
                          </a:solidFill>
                          <a:latin typeface="微軟正黑體" panose="020B0604030504040204" pitchFamily="34" charset="-120"/>
                          <a:ea typeface="微軟正黑體" panose="020B0604030504040204" pitchFamily="34" charset="-120"/>
                        </a:rPr>
                        <a:t>申請功能</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rPr>
                        <a:t>學校需於本網站申請計畫、上傳核章計畫書及相關檔案</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1385509092"/>
                  </a:ext>
                </a:extLst>
              </a:tr>
              <a:tr h="1152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bg1"/>
                          </a:solidFill>
                          <a:latin typeface="微軟正黑體" panose="020B0604030504040204" pitchFamily="34" charset="-120"/>
                          <a:ea typeface="微軟正黑體" panose="020B0604030504040204" pitchFamily="34" charset="-120"/>
                        </a:rPr>
                        <a:t>檢視功能</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rgbClr val="F84242"/>
                    </a:solidFill>
                  </a:tcPr>
                </a:tc>
                <a:tc>
                  <a:txBody>
                    <a:bodyPr/>
                    <a:lstStyle/>
                    <a:p>
                      <a:pPr lvl="0" algn="l">
                        <a:spcAft>
                          <a:spcPts val="0"/>
                        </a:spcAft>
                      </a:pPr>
                      <a:r>
                        <a:rPr lang="zh-TW" altLang="en-US" sz="2400" dirty="0">
                          <a:latin typeface="微軟正黑體" panose="020B0604030504040204" pitchFamily="34" charset="-120"/>
                          <a:ea typeface="微軟正黑體" panose="020B0604030504040204" pitchFamily="34" charset="-120"/>
                        </a:rPr>
                        <a:t>檢視學校己申請</a:t>
                      </a:r>
                      <a:r>
                        <a:rPr lang="en-US" altLang="en-US"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上傳</a:t>
                      </a:r>
                      <a:r>
                        <a:rPr lang="en-US" altLang="en-US"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之資料</a:t>
                      </a:r>
                      <a:endParaRPr lang="en-US" altLang="zh-TW" sz="2400" dirty="0">
                        <a:latin typeface="微軟正黑體" panose="020B0604030504040204" pitchFamily="34" charset="-120"/>
                        <a:ea typeface="微軟正黑體" panose="020B0604030504040204" pitchFamily="34" charset="-120"/>
                      </a:endParaRPr>
                    </a:p>
                    <a:p>
                      <a:pPr lvl="0" algn="l">
                        <a:spcAft>
                          <a:spcPts val="0"/>
                        </a:spcAft>
                      </a:pPr>
                      <a:r>
                        <a:rPr lang="zh-TW" altLang="en-US" sz="2400" dirty="0">
                          <a:latin typeface="微軟正黑體" panose="020B0604030504040204" pitchFamily="34" charset="-120"/>
                          <a:ea typeface="微軟正黑體" panose="020B0604030504040204" pitchFamily="34" charset="-120"/>
                        </a:rPr>
                        <a:t>檢視地方政府初審、教育部核定情形</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3446744602"/>
                  </a:ext>
                </a:extLst>
              </a:tr>
              <a:tr h="11521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dirty="0">
                          <a:solidFill>
                            <a:schemeClr val="bg1"/>
                          </a:solidFill>
                          <a:latin typeface="微軟正黑體" panose="020B0604030504040204" pitchFamily="34" charset="-120"/>
                          <a:ea typeface="微軟正黑體" panose="020B0604030504040204" pitchFamily="34" charset="-120"/>
                        </a:rPr>
                        <a:t>查詢功能</a:t>
                      </a: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rPr>
                        <a:t>查詢歷年舊檔案資料</a:t>
                      </a:r>
                      <a:r>
                        <a:rPr lang="en-US" altLang="en-US"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尚未建置</a:t>
                      </a:r>
                      <a:r>
                        <a:rPr lang="en-US" altLang="en-US"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txBody>
                  <a:tcPr anchor="ctr">
                    <a:lnL w="19050" cap="flat" cmpd="sng" algn="ctr">
                      <a:noFill/>
                      <a:prstDash val="sysDot"/>
                      <a:round/>
                      <a:headEnd type="none" w="med" len="med"/>
                      <a:tailEnd type="none" w="med" len="med"/>
                    </a:lnL>
                    <a:lnR w="19050" cap="flat" cmpd="sng" algn="ctr">
                      <a:noFill/>
                      <a:prstDash val="sysDot"/>
                      <a:round/>
                      <a:headEnd type="none" w="med" len="med"/>
                      <a:tailEnd type="none" w="med" len="med"/>
                    </a:lnR>
                    <a:lnT w="19050" cap="flat" cmpd="sng" algn="ctr">
                      <a:noFill/>
                      <a:prstDash val="sysDot"/>
                      <a:round/>
                      <a:headEnd type="none" w="med" len="med"/>
                      <a:tailEnd type="none" w="med" len="med"/>
                    </a:lnT>
                    <a:lnB w="19050" cap="flat" cmpd="sng" algn="ctr">
                      <a:noFill/>
                      <a:prstDash val="sysDot"/>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199653143"/>
                  </a:ext>
                </a:extLst>
              </a:tr>
            </a:tbl>
          </a:graphicData>
        </a:graphic>
      </p:graphicFrame>
      <p:sp>
        <p:nvSpPr>
          <p:cNvPr id="3" name="投影片編號版面配置區 2"/>
          <p:cNvSpPr>
            <a:spLocks noGrp="1"/>
          </p:cNvSpPr>
          <p:nvPr>
            <p:ph type="sldNum" sz="quarter" idx="12"/>
          </p:nvPr>
        </p:nvSpPr>
        <p:spPr/>
        <p:txBody>
          <a:bodyPr/>
          <a:lstStyle/>
          <a:p>
            <a:fld id="{691412BB-EF2B-4505-9BD8-29F4927499AF}" type="slidenum">
              <a:rPr lang="zh-TW" altLang="en-US" smtClean="0"/>
              <a:t>7</a:t>
            </a:fld>
            <a:endParaRPr lang="zh-TW" altLang="en-US"/>
          </a:p>
        </p:txBody>
      </p:sp>
    </p:spTree>
    <p:extLst>
      <p:ext uri="{BB962C8B-B14F-4D97-AF65-F5344CB8AC3E}">
        <p14:creationId xmlns:p14="http://schemas.microsoft.com/office/powerpoint/2010/main" val="2911018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p:cNvSpPr txBox="1">
            <a:spLocks/>
          </p:cNvSpPr>
          <p:nvPr/>
        </p:nvSpPr>
        <p:spPr>
          <a:xfrm>
            <a:off x="349136" y="466076"/>
            <a:ext cx="8166216"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學校填報系統</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二</a:t>
            </a:r>
            <a:r>
              <a:rPr lang="en-US" altLang="zh-TW" sz="3600" dirty="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8" name="內容版面配置區 1"/>
          <p:cNvSpPr>
            <a:spLocks noGrp="1"/>
          </p:cNvSpPr>
          <p:nvPr>
            <p:ph idx="1"/>
          </p:nvPr>
        </p:nvSpPr>
        <p:spPr>
          <a:xfrm>
            <a:off x="450760" y="1674254"/>
            <a:ext cx="7778839" cy="3980139"/>
          </a:xfrm>
        </p:spPr>
        <p:txBody>
          <a:bodyPr>
            <a:noAutofit/>
          </a:bodyPr>
          <a:lstStyle/>
          <a:p>
            <a:pPr marL="0" indent="0">
              <a:lnSpc>
                <a:spcPct val="100000"/>
              </a:lnSpc>
              <a:buNone/>
            </a:pPr>
            <a:r>
              <a:rPr lang="zh-TW" altLang="en-US" dirty="0">
                <a:latin typeface="微軟正黑體" panose="020B0604030504040204" pitchFamily="34" charset="-120"/>
                <a:ea typeface="微軟正黑體" panose="020B0604030504040204" pitchFamily="34" charset="-120"/>
              </a:rPr>
              <a:t>一個學校僅提供一組</a:t>
            </a:r>
            <a:r>
              <a:rPr lang="zh-TW" altLang="en-US" dirty="0" smtClean="0">
                <a:latin typeface="微軟正黑體" panose="020B0604030504040204" pitchFamily="34" charset="-120"/>
                <a:ea typeface="微軟正黑體" panose="020B0604030504040204" pitchFamily="34" charset="-120"/>
              </a:rPr>
              <a:t>帳號</a:t>
            </a:r>
            <a:endParaRPr lang="en-US" altLang="zh-TW" dirty="0" smtClean="0">
              <a:latin typeface="微軟正黑體" panose="020B0604030504040204" pitchFamily="34" charset="-120"/>
              <a:ea typeface="微軟正黑體" panose="020B0604030504040204" pitchFamily="34" charset="-120"/>
            </a:endParaRPr>
          </a:p>
          <a:p>
            <a:pPr marL="0" indent="0">
              <a:lnSpc>
                <a:spcPct val="100000"/>
              </a:lnSpc>
              <a:buNone/>
            </a:pPr>
            <a:endParaRPr lang="en-US" altLang="zh-TW" sz="2400" dirty="0">
              <a:latin typeface="微軟正黑體" panose="020B0604030504040204" pitchFamily="34" charset="-120"/>
              <a:ea typeface="微軟正黑體" panose="020B0604030504040204" pitchFamily="34" charset="-120"/>
            </a:endParaRPr>
          </a:p>
          <a:p>
            <a:pPr marL="449263" lvl="1">
              <a:lnSpc>
                <a:spcPct val="100000"/>
              </a:lnSpc>
            </a:pPr>
            <a:r>
              <a:rPr lang="zh-TW" altLang="en-US" dirty="0">
                <a:latin typeface="微軟正黑體" panose="020B0604030504040204" pitchFamily="34" charset="-120"/>
                <a:ea typeface="微軟正黑體" panose="020B0604030504040204" pitchFamily="34" charset="-120"/>
              </a:rPr>
              <a:t>若不同計畫係由學校不同單位人員負責，亦僅由</a:t>
            </a:r>
            <a:r>
              <a:rPr lang="zh-TW" altLang="en-US" dirty="0">
                <a:solidFill>
                  <a:srgbClr val="FF0000"/>
                </a:solidFill>
                <a:latin typeface="微軟正黑體" panose="020B0604030504040204" pitchFamily="34" charset="-120"/>
                <a:ea typeface="微軟正黑體" panose="020B0604030504040204" pitchFamily="34" charset="-120"/>
              </a:rPr>
              <a:t>同一承辦主任</a:t>
            </a:r>
            <a:r>
              <a:rPr lang="zh-TW" altLang="en-US" dirty="0">
                <a:latin typeface="微軟正黑體" panose="020B0604030504040204" pitchFamily="34" charset="-120"/>
                <a:ea typeface="微軟正黑體" panose="020B0604030504040204" pitchFamily="34" charset="-120"/>
              </a:rPr>
              <a:t>於本網站上負責填報及上傳申請資料</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449263" lvl="1">
              <a:lnSpc>
                <a:spcPct val="100000"/>
              </a:lnSpc>
            </a:pPr>
            <a:endParaRPr lang="en-US" altLang="zh-TW" dirty="0">
              <a:latin typeface="微軟正黑體" panose="020B0604030504040204" pitchFamily="34" charset="-120"/>
              <a:ea typeface="微軟正黑體" panose="020B0604030504040204" pitchFamily="34" charset="-120"/>
            </a:endParaRPr>
          </a:p>
          <a:p>
            <a:pPr marL="449263" lvl="1">
              <a:lnSpc>
                <a:spcPct val="100000"/>
              </a:lnSpc>
            </a:pPr>
            <a:r>
              <a:rPr lang="zh-TW" altLang="en-US" dirty="0">
                <a:latin typeface="微軟正黑體" panose="020B0604030504040204" pitchFamily="34" charset="-120"/>
                <a:ea typeface="微軟正黑體" panose="020B0604030504040204" pitchFamily="34" charset="-120"/>
              </a:rPr>
              <a:t>分班分校無帳號，統一由本校一併申請</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449263" lvl="1">
              <a:lnSpc>
                <a:spcPct val="100000"/>
              </a:lnSpc>
            </a:pPr>
            <a:endParaRPr lang="en-US" altLang="zh-TW" dirty="0">
              <a:latin typeface="微軟正黑體" panose="020B0604030504040204" pitchFamily="34" charset="-120"/>
              <a:ea typeface="微軟正黑體" panose="020B0604030504040204" pitchFamily="34" charset="-120"/>
            </a:endParaRPr>
          </a:p>
          <a:p>
            <a:pPr marL="449263" lvl="1">
              <a:lnSpc>
                <a:spcPct val="100000"/>
              </a:lnSpc>
            </a:pPr>
            <a:r>
              <a:rPr lang="zh-TW" altLang="en-US" dirty="0">
                <a:latin typeface="微軟正黑體" panose="020B0604030504040204" pitchFamily="34" charset="-120"/>
                <a:ea typeface="微軟正黑體" panose="020B0604030504040204" pitchFamily="34" charset="-120"/>
              </a:rPr>
              <a:t>完全中學除高中部可申請外，</a:t>
            </a:r>
            <a:r>
              <a:rPr lang="zh-TW" altLang="en-US" dirty="0">
                <a:solidFill>
                  <a:srgbClr val="FF0000"/>
                </a:solidFill>
                <a:latin typeface="微軟正黑體" panose="020B0604030504040204" pitchFamily="34" charset="-120"/>
                <a:ea typeface="微軟正黑體" panose="020B0604030504040204" pitchFamily="34" charset="-120"/>
              </a:rPr>
              <a:t>國中部另提供一組帳號</a:t>
            </a:r>
            <a:r>
              <a:rPr lang="zh-TW" altLang="en-US" dirty="0">
                <a:latin typeface="微軟正黑體" panose="020B0604030504040204" pitchFamily="34" charset="-120"/>
                <a:ea typeface="微軟正黑體" panose="020B0604030504040204" pitchFamily="34" charset="-120"/>
              </a:rPr>
              <a:t>，以利其申請有關國中小的補助計畫項目</a:t>
            </a:r>
            <a:r>
              <a:rPr lang="zh-TW" altLang="en-US"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691412BB-EF2B-4505-9BD8-29F4927499AF}" type="slidenum">
              <a:rPr lang="zh-TW" altLang="en-US" smtClean="0"/>
              <a:t>8</a:t>
            </a:fld>
            <a:endParaRPr lang="zh-TW" altLang="en-US"/>
          </a:p>
        </p:txBody>
      </p:sp>
    </p:spTree>
    <p:extLst>
      <p:ext uri="{BB962C8B-B14F-4D97-AF65-F5344CB8AC3E}">
        <p14:creationId xmlns:p14="http://schemas.microsoft.com/office/powerpoint/2010/main" val="2030549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a:srcRect l="16894" t="14332" r="15607" b="12335"/>
          <a:stretch/>
        </p:blipFill>
        <p:spPr>
          <a:xfrm>
            <a:off x="2729096" y="1261413"/>
            <a:ext cx="6157326" cy="4817415"/>
          </a:xfrm>
          <a:prstGeom prst="rect">
            <a:avLst/>
          </a:prstGeom>
        </p:spPr>
      </p:pic>
      <p:sp>
        <p:nvSpPr>
          <p:cNvPr id="12" name="標題 1"/>
          <p:cNvSpPr txBox="1">
            <a:spLocks/>
          </p:cNvSpPr>
          <p:nvPr/>
        </p:nvSpPr>
        <p:spPr>
          <a:xfrm>
            <a:off x="349136" y="466076"/>
            <a:ext cx="8166216" cy="7374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dirty="0">
                <a:latin typeface="微軟正黑體" panose="020B0604030504040204" pitchFamily="34" charset="-120"/>
                <a:ea typeface="微軟正黑體" panose="020B0604030504040204" pitchFamily="34" charset="-120"/>
              </a:rPr>
              <a:t>學校填報系統</a:t>
            </a:r>
            <a:r>
              <a:rPr lang="en-US" altLang="zh-TW" sz="3600" dirty="0" smtClean="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三</a:t>
            </a:r>
            <a:r>
              <a:rPr lang="en-US" altLang="zh-TW" sz="3600" dirty="0" smtClean="0">
                <a:latin typeface="微軟正黑體" panose="020B0604030504040204" pitchFamily="34" charset="-120"/>
                <a:ea typeface="微軟正黑體" panose="020B0604030504040204" pitchFamily="34" charset="-120"/>
              </a:rPr>
              <a:t>)</a:t>
            </a:r>
            <a:endParaRPr lang="zh-TW" altLang="en-US" sz="3600" dirty="0">
              <a:latin typeface="微軟正黑體" panose="020B0604030504040204" pitchFamily="34" charset="-120"/>
              <a:ea typeface="微軟正黑體" panose="020B0604030504040204" pitchFamily="34" charset="-120"/>
            </a:endParaRPr>
          </a:p>
        </p:txBody>
      </p:sp>
      <p:sp>
        <p:nvSpPr>
          <p:cNvPr id="8" name="內容版面配置區 1"/>
          <p:cNvSpPr>
            <a:spLocks noGrp="1"/>
          </p:cNvSpPr>
          <p:nvPr>
            <p:ph idx="1"/>
          </p:nvPr>
        </p:nvSpPr>
        <p:spPr>
          <a:xfrm>
            <a:off x="133002" y="1935572"/>
            <a:ext cx="2185195" cy="3748889"/>
          </a:xfrm>
        </p:spPr>
        <p:txBody>
          <a:bodyPr>
            <a:noAutofit/>
          </a:bodyPr>
          <a:lstStyle/>
          <a:p>
            <a:pPr marL="0" indent="0">
              <a:lnSpc>
                <a:spcPct val="100000"/>
              </a:lnSpc>
              <a:buNone/>
            </a:pPr>
            <a:r>
              <a:rPr lang="zh-TW" altLang="en-US" sz="1800" dirty="0" smtClean="0">
                <a:latin typeface="微軟正黑體" panose="020B0604030504040204" pitchFamily="34" charset="-120"/>
                <a:ea typeface="微軟正黑體" panose="020B0604030504040204" pitchFamily="34" charset="-120"/>
              </a:rPr>
              <a:t>帳號</a:t>
            </a:r>
            <a:r>
              <a:rPr lang="zh-TW" altLang="en-US" sz="1800" dirty="0">
                <a:latin typeface="微軟正黑體" panose="020B0604030504040204" pitchFamily="34" charset="-120"/>
                <a:ea typeface="微軟正黑體" panose="020B0604030504040204" pitchFamily="34" charset="-120"/>
              </a:rPr>
              <a:t>第一次登入需</a:t>
            </a:r>
            <a:r>
              <a:rPr lang="zh-TW" altLang="en-US" sz="1800" dirty="0">
                <a:solidFill>
                  <a:srgbClr val="FF0000"/>
                </a:solidFill>
                <a:latin typeface="微軟正黑體" panose="020B0604030504040204" pitchFamily="34" charset="-120"/>
                <a:ea typeface="微軟正黑體" panose="020B0604030504040204" pitchFamily="34" charset="-120"/>
              </a:rPr>
              <a:t>填寫承辦人資料</a:t>
            </a:r>
            <a:r>
              <a:rPr lang="zh-TW" altLang="en-US" sz="1800" dirty="0">
                <a:latin typeface="微軟正黑體" panose="020B0604030504040204" pitchFamily="34" charset="-120"/>
                <a:ea typeface="微軟正黑體" panose="020B0604030504040204" pitchFamily="34" charset="-120"/>
              </a:rPr>
              <a:t>。</a:t>
            </a:r>
          </a:p>
          <a:p>
            <a:pPr marL="449263" lvl="1">
              <a:lnSpc>
                <a:spcPct val="100000"/>
              </a:lnSpc>
              <a:defRPr/>
            </a:pPr>
            <a:endParaRPr lang="en-US" altLang="zh-TW" sz="1800" dirty="0" smtClean="0">
              <a:latin typeface="微軟正黑體" panose="020B0604030504040204" pitchFamily="34" charset="-120"/>
              <a:ea typeface="微軟正黑體" panose="020B0604030504040204" pitchFamily="34" charset="-120"/>
            </a:endParaRPr>
          </a:p>
          <a:p>
            <a:pPr marL="449263" lvl="1">
              <a:lnSpc>
                <a:spcPct val="100000"/>
              </a:lnSpc>
              <a:defRPr/>
            </a:pPr>
            <a:r>
              <a:rPr lang="zh-TW" altLang="en-US" sz="1800" dirty="0" smtClean="0">
                <a:latin typeface="微軟正黑體" panose="020B0604030504040204" pitchFamily="34" charset="-120"/>
                <a:ea typeface="微軟正黑體" panose="020B0604030504040204" pitchFamily="34" charset="-120"/>
              </a:rPr>
              <a:t>應</a:t>
            </a:r>
            <a:r>
              <a:rPr lang="zh-TW" altLang="en-US" sz="1800" dirty="0">
                <a:latin typeface="微軟正黑體" panose="020B0604030504040204" pitchFamily="34" charset="-120"/>
                <a:ea typeface="微軟正黑體" panose="020B0604030504040204" pitchFamily="34" charset="-120"/>
              </a:rPr>
              <a:t>填寫資料</a:t>
            </a:r>
            <a:r>
              <a:rPr lang="zh-TW" altLang="en-US" sz="1800" dirty="0" smtClean="0">
                <a:latin typeface="微軟正黑體" panose="020B0604030504040204" pitchFamily="34" charset="-120"/>
                <a:ea typeface="微軟正黑體" panose="020B0604030504040204" pitchFamily="34" charset="-120"/>
              </a:rPr>
              <a:t>：</a:t>
            </a:r>
            <a:r>
              <a:rPr lang="en-US" altLang="zh-TW" sz="1800" dirty="0">
                <a:solidFill>
                  <a:srgbClr val="FF0000"/>
                </a:solidFill>
                <a:latin typeface="微軟正黑體" panose="020B0604030504040204" pitchFamily="34" charset="-120"/>
                <a:ea typeface="微軟正黑體" panose="020B0604030504040204" pitchFamily="34" charset="-120"/>
              </a:rPr>
              <a:t/>
            </a:r>
            <a:br>
              <a:rPr lang="en-US" altLang="zh-TW" sz="1800" dirty="0">
                <a:solidFill>
                  <a:srgbClr val="FF0000"/>
                </a:solidFill>
                <a:latin typeface="微軟正黑體" panose="020B0604030504040204" pitchFamily="34" charset="-120"/>
                <a:ea typeface="微軟正黑體" panose="020B0604030504040204" pitchFamily="34" charset="-120"/>
              </a:rPr>
            </a:br>
            <a:r>
              <a:rPr lang="zh-TW" altLang="en-US" sz="1800" dirty="0" smtClean="0">
                <a:solidFill>
                  <a:srgbClr val="FF0000"/>
                </a:solidFill>
                <a:latin typeface="微軟正黑體" panose="020B0604030504040204" pitchFamily="34" charset="-120"/>
                <a:ea typeface="微軟正黑體" panose="020B0604030504040204" pitchFamily="34" charset="-120"/>
              </a:rPr>
              <a:t>校長</a:t>
            </a:r>
            <a:r>
              <a:rPr lang="zh-TW" altLang="en-US" sz="1800" dirty="0">
                <a:solidFill>
                  <a:srgbClr val="FF0000"/>
                </a:solidFill>
                <a:latin typeface="微軟正黑體" panose="020B0604030504040204" pitchFamily="34" charset="-120"/>
                <a:ea typeface="微軟正黑體" panose="020B0604030504040204" pitchFamily="34" charset="-120"/>
              </a:rPr>
              <a:t>姓名</a:t>
            </a:r>
            <a:r>
              <a:rPr lang="zh-TW" altLang="en-US" sz="1800" dirty="0" smtClean="0">
                <a:solidFill>
                  <a:srgbClr val="FF0000"/>
                </a:solidFill>
                <a:latin typeface="微軟正黑體" panose="020B0604030504040204" pitchFamily="34" charset="-120"/>
                <a:ea typeface="微軟正黑體" panose="020B0604030504040204" pitchFamily="34" charset="-120"/>
              </a:rPr>
              <a:t>、</a:t>
            </a:r>
            <a:endParaRPr lang="en-US" altLang="zh-TW" sz="1800" dirty="0" smtClean="0">
              <a:solidFill>
                <a:srgbClr val="FF0000"/>
              </a:solidFill>
              <a:latin typeface="微軟正黑體" panose="020B0604030504040204" pitchFamily="34" charset="-120"/>
              <a:ea typeface="微軟正黑體" panose="020B0604030504040204" pitchFamily="34" charset="-120"/>
            </a:endParaRPr>
          </a:p>
          <a:p>
            <a:pPr marL="220663" lvl="1" indent="0">
              <a:lnSpc>
                <a:spcPct val="100000"/>
              </a:lnSpc>
              <a:buNone/>
              <a:defRPr/>
            </a:pPr>
            <a:r>
              <a:rPr lang="zh-TW" altLang="en-US" sz="1800" dirty="0">
                <a:solidFill>
                  <a:srgbClr val="FF0000"/>
                </a:solidFill>
                <a:latin typeface="微軟正黑體" panose="020B0604030504040204" pitchFamily="34" charset="-120"/>
                <a:ea typeface="微軟正黑體" panose="020B0604030504040204" pitchFamily="34" charset="-120"/>
              </a:rPr>
              <a:t>　</a:t>
            </a:r>
            <a:r>
              <a:rPr lang="zh-TW" altLang="en-US" sz="1800" dirty="0" smtClean="0">
                <a:solidFill>
                  <a:srgbClr val="FF0000"/>
                </a:solidFill>
                <a:latin typeface="微軟正黑體" panose="020B0604030504040204" pitchFamily="34" charset="-120"/>
                <a:ea typeface="微軟正黑體" panose="020B0604030504040204" pitchFamily="34" charset="-120"/>
              </a:rPr>
              <a:t>承辦</a:t>
            </a:r>
            <a:r>
              <a:rPr lang="zh-TW" altLang="en-US" sz="1800" dirty="0">
                <a:solidFill>
                  <a:srgbClr val="FF0000"/>
                </a:solidFill>
                <a:latin typeface="微軟正黑體" panose="020B0604030504040204" pitchFamily="34" charset="-120"/>
                <a:ea typeface="微軟正黑體" panose="020B0604030504040204" pitchFamily="34" charset="-120"/>
              </a:rPr>
              <a:t>處室</a:t>
            </a:r>
            <a:r>
              <a:rPr lang="zh-TW" altLang="en-US" sz="1800" dirty="0" smtClean="0">
                <a:solidFill>
                  <a:srgbClr val="FF0000"/>
                </a:solidFill>
                <a:latin typeface="微軟正黑體" panose="020B0604030504040204" pitchFamily="34" charset="-120"/>
                <a:ea typeface="微軟正黑體" panose="020B0604030504040204" pitchFamily="34" charset="-120"/>
              </a:rPr>
              <a:t>、</a:t>
            </a:r>
            <a:endParaRPr lang="en-US" altLang="zh-TW" sz="1800" dirty="0" smtClean="0">
              <a:solidFill>
                <a:srgbClr val="FF0000"/>
              </a:solidFill>
              <a:latin typeface="微軟正黑體" panose="020B0604030504040204" pitchFamily="34" charset="-120"/>
              <a:ea typeface="微軟正黑體" panose="020B0604030504040204" pitchFamily="34" charset="-120"/>
            </a:endParaRPr>
          </a:p>
          <a:p>
            <a:pPr marL="220663" lvl="1" indent="0">
              <a:lnSpc>
                <a:spcPct val="100000"/>
              </a:lnSpc>
              <a:buNone/>
              <a:defRPr/>
            </a:pPr>
            <a:r>
              <a:rPr lang="zh-TW" altLang="en-US" sz="1800" dirty="0" smtClean="0">
                <a:solidFill>
                  <a:srgbClr val="FF0000"/>
                </a:solidFill>
                <a:latin typeface="微軟正黑體" panose="020B0604030504040204" pitchFamily="34" charset="-120"/>
                <a:ea typeface="微軟正黑體" panose="020B0604030504040204" pitchFamily="34" charset="-120"/>
              </a:rPr>
              <a:t>　承辦</a:t>
            </a:r>
            <a:r>
              <a:rPr lang="zh-TW" altLang="en-US" sz="1800" dirty="0">
                <a:solidFill>
                  <a:srgbClr val="FF0000"/>
                </a:solidFill>
                <a:latin typeface="微軟正黑體" panose="020B0604030504040204" pitchFamily="34" charset="-120"/>
                <a:ea typeface="微軟正黑體" panose="020B0604030504040204" pitchFamily="34" charset="-120"/>
              </a:rPr>
              <a:t>主任</a:t>
            </a:r>
            <a:r>
              <a:rPr lang="zh-TW" altLang="en-US" sz="1800" dirty="0" smtClean="0">
                <a:solidFill>
                  <a:srgbClr val="FF0000"/>
                </a:solidFill>
                <a:latin typeface="微軟正黑體" panose="020B0604030504040204" pitchFamily="34" charset="-120"/>
                <a:ea typeface="微軟正黑體" panose="020B0604030504040204" pitchFamily="34" charset="-120"/>
              </a:rPr>
              <a:t>、</a:t>
            </a:r>
            <a:endParaRPr lang="en-US" altLang="zh-TW" sz="1800" dirty="0" smtClean="0">
              <a:solidFill>
                <a:srgbClr val="FF0000"/>
              </a:solidFill>
              <a:latin typeface="微軟正黑體" panose="020B0604030504040204" pitchFamily="34" charset="-120"/>
              <a:ea typeface="微軟正黑體" panose="020B0604030504040204" pitchFamily="34" charset="-120"/>
            </a:endParaRPr>
          </a:p>
          <a:p>
            <a:pPr marL="220663" lvl="1" indent="0">
              <a:lnSpc>
                <a:spcPct val="100000"/>
              </a:lnSpc>
              <a:buNone/>
              <a:defRPr/>
            </a:pPr>
            <a:r>
              <a:rPr lang="zh-TW" altLang="en-US" sz="1800" dirty="0" smtClean="0">
                <a:solidFill>
                  <a:srgbClr val="FF0000"/>
                </a:solidFill>
                <a:latin typeface="微軟正黑體" panose="020B0604030504040204" pitchFamily="34" charset="-120"/>
                <a:ea typeface="微軟正黑體" panose="020B0604030504040204" pitchFamily="34" charset="-120"/>
              </a:rPr>
              <a:t>　電子信箱、</a:t>
            </a:r>
            <a:endParaRPr lang="en-US" altLang="zh-TW" sz="1800" dirty="0" smtClean="0">
              <a:solidFill>
                <a:srgbClr val="FF0000"/>
              </a:solidFill>
              <a:latin typeface="微軟正黑體" panose="020B0604030504040204" pitchFamily="34" charset="-120"/>
              <a:ea typeface="微軟正黑體" panose="020B0604030504040204" pitchFamily="34" charset="-120"/>
            </a:endParaRPr>
          </a:p>
          <a:p>
            <a:pPr marL="220663" lvl="1" indent="0">
              <a:lnSpc>
                <a:spcPct val="100000"/>
              </a:lnSpc>
              <a:buNone/>
              <a:defRPr/>
            </a:pPr>
            <a:r>
              <a:rPr lang="zh-TW" altLang="en-US" sz="1800" dirty="0" smtClean="0">
                <a:solidFill>
                  <a:srgbClr val="FF0000"/>
                </a:solidFill>
                <a:latin typeface="微軟正黑體" panose="020B0604030504040204" pitchFamily="34" charset="-120"/>
                <a:ea typeface="微軟正黑體" panose="020B0604030504040204" pitchFamily="34" charset="-120"/>
              </a:rPr>
              <a:t>　聯絡電話</a:t>
            </a:r>
            <a:r>
              <a:rPr lang="en-US" altLang="zh-TW" sz="1800" dirty="0" smtClean="0">
                <a:solidFill>
                  <a:srgbClr val="FF0000"/>
                </a:solidFill>
                <a:latin typeface="微軟正黑體" panose="020B0604030504040204" pitchFamily="34" charset="-120"/>
                <a:ea typeface="微軟正黑體" panose="020B0604030504040204" pitchFamily="34" charset="-120"/>
              </a:rPr>
              <a:t>…</a:t>
            </a:r>
            <a:r>
              <a:rPr lang="zh-TW" altLang="en-US" sz="1800" dirty="0" smtClean="0">
                <a:solidFill>
                  <a:srgbClr val="FF0000"/>
                </a:solidFill>
                <a:latin typeface="微軟正黑體" panose="020B0604030504040204" pitchFamily="34" charset="-120"/>
                <a:ea typeface="微軟正黑體" panose="020B0604030504040204" pitchFamily="34" charset="-120"/>
              </a:rPr>
              <a:t>等</a:t>
            </a:r>
            <a:r>
              <a:rPr lang="zh-TW" altLang="en-US" sz="1800" dirty="0">
                <a:solidFill>
                  <a:srgbClr val="FF0000"/>
                </a:solidFill>
                <a:latin typeface="微軟正黑體" panose="020B0604030504040204" pitchFamily="34" charset="-120"/>
                <a:ea typeface="微軟正黑體" panose="020B0604030504040204" pitchFamily="34" charset="-120"/>
              </a:rPr>
              <a:t>。</a:t>
            </a:r>
          </a:p>
        </p:txBody>
      </p:sp>
      <p:sp>
        <p:nvSpPr>
          <p:cNvPr id="2" name="投影片編號版面配置區 1"/>
          <p:cNvSpPr>
            <a:spLocks noGrp="1"/>
          </p:cNvSpPr>
          <p:nvPr>
            <p:ph type="sldNum" sz="quarter" idx="12"/>
          </p:nvPr>
        </p:nvSpPr>
        <p:spPr/>
        <p:txBody>
          <a:bodyPr/>
          <a:lstStyle/>
          <a:p>
            <a:fld id="{691412BB-EF2B-4505-9BD8-29F4927499AF}" type="slidenum">
              <a:rPr lang="zh-TW" altLang="en-US" smtClean="0"/>
              <a:t>9</a:t>
            </a:fld>
            <a:endParaRPr lang="zh-TW" altLang="en-US"/>
          </a:p>
        </p:txBody>
      </p:sp>
    </p:spTree>
    <p:extLst>
      <p:ext uri="{BB962C8B-B14F-4D97-AF65-F5344CB8AC3E}">
        <p14:creationId xmlns:p14="http://schemas.microsoft.com/office/powerpoint/2010/main" val="1292128535"/>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3747</TotalTime>
  <Words>1487</Words>
  <Application>Microsoft Office PowerPoint</Application>
  <PresentationFormat>如螢幕大小 (4:3)</PresentationFormat>
  <Paragraphs>237</Paragraphs>
  <Slides>30</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30</vt:i4>
      </vt:variant>
    </vt:vector>
  </HeadingPairs>
  <TitlesOfParts>
    <vt:vector size="36" baseType="lpstr">
      <vt:lpstr>Arial</vt:lpstr>
      <vt:lpstr>Calibri Light</vt:lpstr>
      <vt:lpstr>Calibri</vt:lpstr>
      <vt:lpstr>新細明體</vt:lpstr>
      <vt:lpstr>微軟正黑體</vt:lpstr>
      <vt:lpstr>Office 佈景主題</vt:lpstr>
      <vt:lpstr>教育部補助偏遠地區學校及非山非市學校教育經費統合網站</vt:lpstr>
      <vt:lpstr>網站建置緣起</vt:lpstr>
      <vt:lpstr>可於本網站申請之計畫(共12個計畫)</vt:lpstr>
      <vt:lpstr>可於本網站申請之計畫(共12個計畫)</vt:lpstr>
      <vt:lpstr>網站介紹</vt:lpstr>
      <vt:lpstr>PowerPoint 簡報</vt:lpstr>
      <vt:lpstr>PowerPoint 簡報</vt:lpstr>
      <vt:lpstr>PowerPoint 簡報</vt:lpstr>
      <vt:lpstr>PowerPoint 簡報</vt:lpstr>
      <vt:lpstr>PowerPoint 簡報</vt:lpstr>
      <vt:lpstr>學校申請補助</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其他功能</vt:lpstr>
      <vt:lpstr>PowerPoint 簡報</vt:lpstr>
      <vt:lpstr>PowerPoint 簡報</vt:lpstr>
      <vt:lpstr>PowerPoint 簡報</vt:lpstr>
      <vt:lpstr>PowerPoint 簡報</vt:lpstr>
      <vt:lpstr>PowerPoint 簡報</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偏遠地區國民中小學統合補助專案計畫</dc:title>
  <dc:creator>ASUS_BM6635</dc:creator>
  <cp:lastModifiedBy>Windows 使用者</cp:lastModifiedBy>
  <cp:revision>401</cp:revision>
  <dcterms:created xsi:type="dcterms:W3CDTF">2018-12-22T01:08:14Z</dcterms:created>
  <dcterms:modified xsi:type="dcterms:W3CDTF">2019-03-12T00:30:44Z</dcterms:modified>
</cp:coreProperties>
</file>