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44382" y="302577"/>
            <a:ext cx="505523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67459" y="4261516"/>
            <a:ext cx="6609080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標楷體"/>
                <a:cs typeface="標楷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130925" cy="6172200"/>
          </a:xfrm>
          <a:custGeom>
            <a:avLst/>
            <a:gdLst/>
            <a:ahLst/>
            <a:cxnLst/>
            <a:rect l="l" t="t" r="r" b="b"/>
            <a:pathLst>
              <a:path w="6130925" h="6172200">
                <a:moveTo>
                  <a:pt x="725487" y="0"/>
                </a:moveTo>
                <a:lnTo>
                  <a:pt x="0" y="0"/>
                </a:lnTo>
                <a:lnTo>
                  <a:pt x="0" y="763587"/>
                </a:lnTo>
                <a:lnTo>
                  <a:pt x="5387975" y="6172200"/>
                </a:lnTo>
                <a:lnTo>
                  <a:pt x="6130925" y="5426075"/>
                </a:lnTo>
                <a:lnTo>
                  <a:pt x="725487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65250" y="0"/>
            <a:ext cx="5386705" cy="5114925"/>
          </a:xfrm>
          <a:custGeom>
            <a:avLst/>
            <a:gdLst/>
            <a:ahLst/>
            <a:cxnLst/>
            <a:rect l="l" t="t" r="r" b="b"/>
            <a:pathLst>
              <a:path w="5386705" h="5114925">
                <a:moveTo>
                  <a:pt x="587375" y="0"/>
                </a:moveTo>
                <a:lnTo>
                  <a:pt x="0" y="0"/>
                </a:lnTo>
                <a:lnTo>
                  <a:pt x="5092700" y="5114925"/>
                </a:lnTo>
                <a:lnTo>
                  <a:pt x="5386387" y="4819650"/>
                </a:lnTo>
                <a:lnTo>
                  <a:pt x="587375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471862" y="0"/>
            <a:ext cx="4537075" cy="4056379"/>
          </a:xfrm>
          <a:custGeom>
            <a:avLst/>
            <a:gdLst/>
            <a:ahLst/>
            <a:cxnLst/>
            <a:rect l="l" t="t" r="r" b="b"/>
            <a:pathLst>
              <a:path w="4537075" h="4056379">
                <a:moveTo>
                  <a:pt x="1000125" y="0"/>
                </a:moveTo>
                <a:lnTo>
                  <a:pt x="0" y="0"/>
                </a:lnTo>
                <a:lnTo>
                  <a:pt x="4037012" y="4056062"/>
                </a:lnTo>
                <a:lnTo>
                  <a:pt x="4537075" y="3552825"/>
                </a:lnTo>
                <a:lnTo>
                  <a:pt x="1000125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849812" y="0"/>
            <a:ext cx="3627754" cy="3365500"/>
          </a:xfrm>
          <a:custGeom>
            <a:avLst/>
            <a:gdLst/>
            <a:ahLst/>
            <a:cxnLst/>
            <a:rect l="l" t="t" r="r" b="b"/>
            <a:pathLst>
              <a:path w="3627754" h="3365500">
                <a:moveTo>
                  <a:pt x="552450" y="0"/>
                </a:moveTo>
                <a:lnTo>
                  <a:pt x="0" y="0"/>
                </a:lnTo>
                <a:lnTo>
                  <a:pt x="3351212" y="3365500"/>
                </a:lnTo>
                <a:lnTo>
                  <a:pt x="3627437" y="3087687"/>
                </a:lnTo>
                <a:lnTo>
                  <a:pt x="55245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164386" y="6453188"/>
            <a:ext cx="1871472" cy="30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49271" y="1124853"/>
            <a:ext cx="7272378" cy="4932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46125" y="1116012"/>
            <a:ext cx="7291705" cy="4949825"/>
          </a:xfrm>
          <a:custGeom>
            <a:avLst/>
            <a:gdLst/>
            <a:ahLst/>
            <a:cxnLst/>
            <a:rect l="l" t="t" r="r" b="b"/>
            <a:pathLst>
              <a:path w="7291705" h="4949825">
                <a:moveTo>
                  <a:pt x="0" y="0"/>
                </a:moveTo>
                <a:lnTo>
                  <a:pt x="7291387" y="0"/>
                </a:lnTo>
                <a:lnTo>
                  <a:pt x="7291387" y="4949825"/>
                </a:lnTo>
                <a:lnTo>
                  <a:pt x="0" y="494982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773935" y="182880"/>
            <a:ext cx="5632703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801611" y="184404"/>
            <a:ext cx="717803" cy="740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130925" cy="6172200"/>
          </a:xfrm>
          <a:custGeom>
            <a:avLst/>
            <a:gdLst/>
            <a:ahLst/>
            <a:cxnLst/>
            <a:rect l="l" t="t" r="r" b="b"/>
            <a:pathLst>
              <a:path w="6130925" h="6172200">
                <a:moveTo>
                  <a:pt x="725487" y="0"/>
                </a:moveTo>
                <a:lnTo>
                  <a:pt x="0" y="0"/>
                </a:lnTo>
                <a:lnTo>
                  <a:pt x="0" y="763587"/>
                </a:lnTo>
                <a:lnTo>
                  <a:pt x="5387975" y="6172200"/>
                </a:lnTo>
                <a:lnTo>
                  <a:pt x="6130925" y="5426075"/>
                </a:lnTo>
                <a:lnTo>
                  <a:pt x="725487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65250" y="0"/>
            <a:ext cx="5386705" cy="5114925"/>
          </a:xfrm>
          <a:custGeom>
            <a:avLst/>
            <a:gdLst/>
            <a:ahLst/>
            <a:cxnLst/>
            <a:rect l="l" t="t" r="r" b="b"/>
            <a:pathLst>
              <a:path w="5386705" h="5114925">
                <a:moveTo>
                  <a:pt x="587375" y="0"/>
                </a:moveTo>
                <a:lnTo>
                  <a:pt x="0" y="0"/>
                </a:lnTo>
                <a:lnTo>
                  <a:pt x="5092700" y="5114925"/>
                </a:lnTo>
                <a:lnTo>
                  <a:pt x="5386387" y="4819650"/>
                </a:lnTo>
                <a:lnTo>
                  <a:pt x="587375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471862" y="0"/>
            <a:ext cx="4537075" cy="4056379"/>
          </a:xfrm>
          <a:custGeom>
            <a:avLst/>
            <a:gdLst/>
            <a:ahLst/>
            <a:cxnLst/>
            <a:rect l="l" t="t" r="r" b="b"/>
            <a:pathLst>
              <a:path w="4537075" h="4056379">
                <a:moveTo>
                  <a:pt x="1000125" y="0"/>
                </a:moveTo>
                <a:lnTo>
                  <a:pt x="0" y="0"/>
                </a:lnTo>
                <a:lnTo>
                  <a:pt x="4037012" y="4056062"/>
                </a:lnTo>
                <a:lnTo>
                  <a:pt x="4537075" y="3552825"/>
                </a:lnTo>
                <a:lnTo>
                  <a:pt x="1000125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849812" y="0"/>
            <a:ext cx="3627754" cy="3365500"/>
          </a:xfrm>
          <a:custGeom>
            <a:avLst/>
            <a:gdLst/>
            <a:ahLst/>
            <a:cxnLst/>
            <a:rect l="l" t="t" r="r" b="b"/>
            <a:pathLst>
              <a:path w="3627754" h="3365500">
                <a:moveTo>
                  <a:pt x="552450" y="0"/>
                </a:moveTo>
                <a:lnTo>
                  <a:pt x="0" y="0"/>
                </a:lnTo>
                <a:lnTo>
                  <a:pt x="3351212" y="3365500"/>
                </a:lnTo>
                <a:lnTo>
                  <a:pt x="3627437" y="3087687"/>
                </a:lnTo>
                <a:lnTo>
                  <a:pt x="55245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164386" y="6453188"/>
            <a:ext cx="1871472" cy="30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58467" y="1269491"/>
            <a:ext cx="6306311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547359" y="1269491"/>
            <a:ext cx="2657855" cy="2743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130925" cy="6172200"/>
          </a:xfrm>
          <a:custGeom>
            <a:avLst/>
            <a:gdLst/>
            <a:ahLst/>
            <a:cxnLst/>
            <a:rect l="l" t="t" r="r" b="b"/>
            <a:pathLst>
              <a:path w="6130925" h="6172200">
                <a:moveTo>
                  <a:pt x="725487" y="0"/>
                </a:moveTo>
                <a:lnTo>
                  <a:pt x="0" y="0"/>
                </a:lnTo>
                <a:lnTo>
                  <a:pt x="0" y="763587"/>
                </a:lnTo>
                <a:lnTo>
                  <a:pt x="5387975" y="6172200"/>
                </a:lnTo>
                <a:lnTo>
                  <a:pt x="6130925" y="5426075"/>
                </a:lnTo>
                <a:lnTo>
                  <a:pt x="725487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65250" y="0"/>
            <a:ext cx="5386705" cy="5114925"/>
          </a:xfrm>
          <a:custGeom>
            <a:avLst/>
            <a:gdLst/>
            <a:ahLst/>
            <a:cxnLst/>
            <a:rect l="l" t="t" r="r" b="b"/>
            <a:pathLst>
              <a:path w="5386705" h="5114925">
                <a:moveTo>
                  <a:pt x="587375" y="0"/>
                </a:moveTo>
                <a:lnTo>
                  <a:pt x="0" y="0"/>
                </a:lnTo>
                <a:lnTo>
                  <a:pt x="5092700" y="5114925"/>
                </a:lnTo>
                <a:lnTo>
                  <a:pt x="5386387" y="4819650"/>
                </a:lnTo>
                <a:lnTo>
                  <a:pt x="587375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471862" y="0"/>
            <a:ext cx="4537075" cy="4056379"/>
          </a:xfrm>
          <a:custGeom>
            <a:avLst/>
            <a:gdLst/>
            <a:ahLst/>
            <a:cxnLst/>
            <a:rect l="l" t="t" r="r" b="b"/>
            <a:pathLst>
              <a:path w="4537075" h="4056379">
                <a:moveTo>
                  <a:pt x="1000125" y="0"/>
                </a:moveTo>
                <a:lnTo>
                  <a:pt x="0" y="0"/>
                </a:lnTo>
                <a:lnTo>
                  <a:pt x="4037012" y="4056062"/>
                </a:lnTo>
                <a:lnTo>
                  <a:pt x="4537075" y="3552825"/>
                </a:lnTo>
                <a:lnTo>
                  <a:pt x="1000125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849812" y="0"/>
            <a:ext cx="3627754" cy="3365500"/>
          </a:xfrm>
          <a:custGeom>
            <a:avLst/>
            <a:gdLst/>
            <a:ahLst/>
            <a:cxnLst/>
            <a:rect l="l" t="t" r="r" b="b"/>
            <a:pathLst>
              <a:path w="3627754" h="3365500">
                <a:moveTo>
                  <a:pt x="552450" y="0"/>
                </a:moveTo>
                <a:lnTo>
                  <a:pt x="0" y="0"/>
                </a:lnTo>
                <a:lnTo>
                  <a:pt x="3351212" y="3365500"/>
                </a:lnTo>
                <a:lnTo>
                  <a:pt x="3627437" y="3087687"/>
                </a:lnTo>
                <a:lnTo>
                  <a:pt x="55245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164386" y="6453188"/>
            <a:ext cx="1871472" cy="304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5476" y="2370486"/>
            <a:ext cx="4313046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8987" y="2420937"/>
            <a:ext cx="8104505" cy="305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41934" y="6523339"/>
            <a:ext cx="23114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73923" y="1095755"/>
            <a:ext cx="641604" cy="658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9923" y="1583436"/>
            <a:ext cx="640079" cy="659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0507" y="1580387"/>
            <a:ext cx="2167127" cy="662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9775" y="2164079"/>
            <a:ext cx="1706879" cy="103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6615" y="1583436"/>
            <a:ext cx="943355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99" y="1580387"/>
            <a:ext cx="2167127" cy="662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8107" y="1583436"/>
            <a:ext cx="640079" cy="659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01978" y="1200403"/>
            <a:ext cx="693991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90370" marR="5080" indent="-1678305">
              <a:lnSpc>
                <a:spcPct val="100000"/>
              </a:lnSpc>
              <a:spcBef>
                <a:spcPts val="105"/>
              </a:spcBef>
              <a:tabLst>
                <a:tab pos="3721735" algn="l"/>
              </a:tabLst>
            </a:pPr>
            <a:r>
              <a:rPr sz="3200" b="1" dirty="0">
                <a:latin typeface="微軟正黑體"/>
                <a:cs typeface="微軟正黑體"/>
              </a:rPr>
              <a:t>災後復建工程經費審議</a:t>
            </a:r>
            <a:r>
              <a:rPr sz="3200" b="1" spc="-15" dirty="0">
                <a:latin typeface="微軟正黑體"/>
                <a:cs typeface="微軟正黑體"/>
              </a:rPr>
              <a:t>及</a:t>
            </a:r>
            <a:r>
              <a:rPr sz="3200" b="1" dirty="0">
                <a:latin typeface="微軟正黑體"/>
                <a:cs typeface="微軟正黑體"/>
              </a:rPr>
              <a:t>執行</a:t>
            </a:r>
            <a:r>
              <a:rPr sz="3200" b="1" spc="-15" dirty="0">
                <a:latin typeface="微軟正黑體"/>
                <a:cs typeface="微軟正黑體"/>
              </a:rPr>
              <a:t>資</a:t>
            </a:r>
            <a:r>
              <a:rPr sz="3200" b="1" dirty="0">
                <a:latin typeface="微軟正黑體"/>
                <a:cs typeface="微軟正黑體"/>
              </a:rPr>
              <a:t>訊系統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微軟正黑體"/>
                <a:cs typeface="微軟正黑體"/>
              </a:rPr>
              <a:t>提報階段</a:t>
            </a:r>
            <a:r>
              <a:rPr sz="3200" b="1" dirty="0">
                <a:latin typeface="微軟正黑體"/>
                <a:cs typeface="微軟正黑體"/>
              </a:rPr>
              <a:t>	操作說明</a:t>
            </a:r>
            <a:endParaRPr sz="3200" dirty="0">
              <a:latin typeface="微軟正黑體"/>
              <a:cs typeface="微軟正黑體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03676" y="2735579"/>
            <a:ext cx="1152143" cy="6583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799" y="2732531"/>
            <a:ext cx="946404" cy="661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3231" y="2735579"/>
            <a:ext cx="743711" cy="6583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5924" y="2732531"/>
            <a:ext cx="946404" cy="661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32831" y="2735579"/>
            <a:ext cx="641604" cy="658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43071" y="2839021"/>
            <a:ext cx="16560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latin typeface="Times New Roman"/>
                <a:cs typeface="Times New Roman"/>
              </a:rPr>
              <a:t>107</a:t>
            </a:r>
            <a:r>
              <a:rPr sz="3200" dirty="0">
                <a:latin typeface="微軟正黑體"/>
                <a:cs typeface="微軟正黑體"/>
              </a:rPr>
              <a:t>年</a:t>
            </a:r>
            <a:r>
              <a:rPr sz="3200" dirty="0">
                <a:latin typeface="Times New Roman"/>
                <a:cs typeface="Times New Roman"/>
              </a:rPr>
              <a:t>5</a:t>
            </a:r>
            <a:r>
              <a:rPr sz="3200" dirty="0">
                <a:latin typeface="微軟正黑體"/>
                <a:cs typeface="微軟正黑體"/>
              </a:rPr>
              <a:t>月</a:t>
            </a:r>
            <a:endParaRPr sz="3200">
              <a:latin typeface="微軟正黑體"/>
              <a:cs typeface="微軟正黑體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59337" y="3860825"/>
            <a:ext cx="2952597" cy="22097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31913" y="3860825"/>
            <a:ext cx="2935210" cy="21954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372" y="2478024"/>
            <a:ext cx="8357616" cy="3169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850" y="2492413"/>
            <a:ext cx="8369045" cy="3181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06411" y="184404"/>
            <a:ext cx="717803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79612" y="569539"/>
            <a:ext cx="512679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sz="36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上傳照片</a:t>
            </a:r>
            <a:endParaRPr sz="3600" b="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5650" y="4868862"/>
            <a:ext cx="1513205" cy="288925"/>
          </a:xfrm>
          <a:custGeom>
            <a:avLst/>
            <a:gdLst/>
            <a:ahLst/>
            <a:cxnLst/>
            <a:rect l="l" t="t" r="r" b="b"/>
            <a:pathLst>
              <a:path w="1513205" h="288925">
                <a:moveTo>
                  <a:pt x="0" y="0"/>
                </a:moveTo>
                <a:lnTo>
                  <a:pt x="1512887" y="0"/>
                </a:lnTo>
                <a:lnTo>
                  <a:pt x="1512887" y="288925"/>
                </a:lnTo>
                <a:lnTo>
                  <a:pt x="0" y="288925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8127" y="5048072"/>
            <a:ext cx="6434455" cy="1261110"/>
          </a:xfrm>
          <a:custGeom>
            <a:avLst/>
            <a:gdLst/>
            <a:ahLst/>
            <a:cxnLst/>
            <a:rect l="l" t="t" r="r" b="b"/>
            <a:pathLst>
              <a:path w="6434455" h="1261110">
                <a:moveTo>
                  <a:pt x="6433959" y="397052"/>
                </a:moveTo>
                <a:lnTo>
                  <a:pt x="1322209" y="397052"/>
                </a:lnTo>
                <a:lnTo>
                  <a:pt x="1322209" y="1260652"/>
                </a:lnTo>
                <a:lnTo>
                  <a:pt x="6433959" y="1260652"/>
                </a:lnTo>
                <a:lnTo>
                  <a:pt x="6433959" y="397052"/>
                </a:lnTo>
                <a:close/>
              </a:path>
              <a:path w="6434455" h="1261110">
                <a:moveTo>
                  <a:pt x="0" y="0"/>
                </a:moveTo>
                <a:lnTo>
                  <a:pt x="2174163" y="397052"/>
                </a:lnTo>
                <a:lnTo>
                  <a:pt x="3452101" y="39705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8127" y="5048072"/>
            <a:ext cx="6434455" cy="1261110"/>
          </a:xfrm>
          <a:custGeom>
            <a:avLst/>
            <a:gdLst/>
            <a:ahLst/>
            <a:cxnLst/>
            <a:rect l="l" t="t" r="r" b="b"/>
            <a:pathLst>
              <a:path w="6434455" h="1261110">
                <a:moveTo>
                  <a:pt x="1322209" y="397052"/>
                </a:moveTo>
                <a:lnTo>
                  <a:pt x="2174163" y="397052"/>
                </a:lnTo>
                <a:lnTo>
                  <a:pt x="0" y="0"/>
                </a:lnTo>
                <a:lnTo>
                  <a:pt x="3452101" y="397052"/>
                </a:lnTo>
                <a:lnTo>
                  <a:pt x="6433959" y="397052"/>
                </a:lnTo>
                <a:lnTo>
                  <a:pt x="6433959" y="540981"/>
                </a:lnTo>
                <a:lnTo>
                  <a:pt x="6433959" y="756881"/>
                </a:lnTo>
                <a:lnTo>
                  <a:pt x="6433959" y="1260652"/>
                </a:lnTo>
                <a:lnTo>
                  <a:pt x="3452101" y="1260652"/>
                </a:lnTo>
                <a:lnTo>
                  <a:pt x="2174163" y="1260652"/>
                </a:lnTo>
                <a:lnTo>
                  <a:pt x="1322209" y="1260652"/>
                </a:lnTo>
                <a:lnTo>
                  <a:pt x="1322209" y="756881"/>
                </a:lnTo>
                <a:lnTo>
                  <a:pt x="1322209" y="540981"/>
                </a:lnTo>
                <a:lnTo>
                  <a:pt x="1322209" y="39705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79077" y="5486272"/>
            <a:ext cx="4902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2.點選[選擇檔案]可同時上傳多張災 害照片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31912" y="4592637"/>
            <a:ext cx="647700" cy="217804"/>
          </a:xfrm>
          <a:custGeom>
            <a:avLst/>
            <a:gdLst/>
            <a:ahLst/>
            <a:cxnLst/>
            <a:rect l="l" t="t" r="r" b="b"/>
            <a:pathLst>
              <a:path w="647700" h="217804">
                <a:moveTo>
                  <a:pt x="0" y="0"/>
                </a:moveTo>
                <a:lnTo>
                  <a:pt x="647700" y="0"/>
                </a:lnTo>
                <a:lnTo>
                  <a:pt x="647700" y="217487"/>
                </a:lnTo>
                <a:lnTo>
                  <a:pt x="0" y="21748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9757" y="3933825"/>
            <a:ext cx="2852420" cy="753745"/>
          </a:xfrm>
          <a:custGeom>
            <a:avLst/>
            <a:gdLst/>
            <a:ahLst/>
            <a:cxnLst/>
            <a:rect l="l" t="t" r="r" b="b"/>
            <a:pathLst>
              <a:path w="2852420" h="753745">
                <a:moveTo>
                  <a:pt x="1508556" y="503237"/>
                </a:moveTo>
                <a:lnTo>
                  <a:pt x="932688" y="503237"/>
                </a:lnTo>
                <a:lnTo>
                  <a:pt x="0" y="753694"/>
                </a:lnTo>
                <a:lnTo>
                  <a:pt x="1508556" y="503237"/>
                </a:lnTo>
                <a:close/>
              </a:path>
              <a:path w="2852420" h="753745">
                <a:moveTo>
                  <a:pt x="2852242" y="0"/>
                </a:moveTo>
                <a:lnTo>
                  <a:pt x="548779" y="0"/>
                </a:lnTo>
                <a:lnTo>
                  <a:pt x="548779" y="503237"/>
                </a:lnTo>
                <a:lnTo>
                  <a:pt x="2852242" y="503237"/>
                </a:lnTo>
                <a:lnTo>
                  <a:pt x="285224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9757" y="3933825"/>
            <a:ext cx="2852420" cy="753745"/>
          </a:xfrm>
          <a:custGeom>
            <a:avLst/>
            <a:gdLst/>
            <a:ahLst/>
            <a:cxnLst/>
            <a:rect l="l" t="t" r="r" b="b"/>
            <a:pathLst>
              <a:path w="2852420" h="753745">
                <a:moveTo>
                  <a:pt x="548779" y="0"/>
                </a:moveTo>
                <a:lnTo>
                  <a:pt x="932688" y="0"/>
                </a:lnTo>
                <a:lnTo>
                  <a:pt x="1508556" y="0"/>
                </a:lnTo>
                <a:lnTo>
                  <a:pt x="2852242" y="0"/>
                </a:lnTo>
                <a:lnTo>
                  <a:pt x="2852242" y="293560"/>
                </a:lnTo>
                <a:lnTo>
                  <a:pt x="2852242" y="419366"/>
                </a:lnTo>
                <a:lnTo>
                  <a:pt x="2852242" y="503237"/>
                </a:lnTo>
                <a:lnTo>
                  <a:pt x="1508556" y="503237"/>
                </a:lnTo>
                <a:lnTo>
                  <a:pt x="0" y="753694"/>
                </a:lnTo>
                <a:lnTo>
                  <a:pt x="932688" y="503237"/>
                </a:lnTo>
                <a:lnTo>
                  <a:pt x="548779" y="503237"/>
                </a:lnTo>
                <a:lnTo>
                  <a:pt x="548779" y="419366"/>
                </a:lnTo>
                <a:lnTo>
                  <a:pt x="548779" y="293560"/>
                </a:lnTo>
                <a:lnTo>
                  <a:pt x="548779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47277" y="3977671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1.點選「照片」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372" y="1181099"/>
            <a:ext cx="8354567" cy="4242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850" y="1197013"/>
            <a:ext cx="8365997" cy="4252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06411" y="184404"/>
            <a:ext cx="717803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36050" y="351027"/>
            <a:ext cx="510705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上傳照片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80063" y="4953647"/>
            <a:ext cx="3024505" cy="1430020"/>
          </a:xfrm>
          <a:custGeom>
            <a:avLst/>
            <a:gdLst/>
            <a:ahLst/>
            <a:cxnLst/>
            <a:rect l="l" t="t" r="r" b="b"/>
            <a:pathLst>
              <a:path w="3024504" h="1430020">
                <a:moveTo>
                  <a:pt x="3024187" y="204139"/>
                </a:moveTo>
                <a:lnTo>
                  <a:pt x="0" y="204139"/>
                </a:lnTo>
                <a:lnTo>
                  <a:pt x="0" y="1429689"/>
                </a:lnTo>
                <a:lnTo>
                  <a:pt x="3024187" y="1429689"/>
                </a:lnTo>
                <a:lnTo>
                  <a:pt x="3024187" y="204139"/>
                </a:lnTo>
                <a:close/>
              </a:path>
              <a:path w="3024504" h="1430020">
                <a:moveTo>
                  <a:pt x="1561807" y="0"/>
                </a:moveTo>
                <a:lnTo>
                  <a:pt x="1764106" y="204139"/>
                </a:lnTo>
                <a:lnTo>
                  <a:pt x="2520149" y="204139"/>
                </a:lnTo>
                <a:lnTo>
                  <a:pt x="156180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80063" y="4953647"/>
            <a:ext cx="3024505" cy="1430020"/>
          </a:xfrm>
          <a:custGeom>
            <a:avLst/>
            <a:gdLst/>
            <a:ahLst/>
            <a:cxnLst/>
            <a:rect l="l" t="t" r="r" b="b"/>
            <a:pathLst>
              <a:path w="3024504" h="1430020">
                <a:moveTo>
                  <a:pt x="0" y="204139"/>
                </a:moveTo>
                <a:lnTo>
                  <a:pt x="1764106" y="204139"/>
                </a:lnTo>
                <a:lnTo>
                  <a:pt x="1561807" y="0"/>
                </a:lnTo>
                <a:lnTo>
                  <a:pt x="2520149" y="204139"/>
                </a:lnTo>
                <a:lnTo>
                  <a:pt x="3024187" y="204139"/>
                </a:lnTo>
                <a:lnTo>
                  <a:pt x="3024187" y="408393"/>
                </a:lnTo>
                <a:lnTo>
                  <a:pt x="3024187" y="714781"/>
                </a:lnTo>
                <a:lnTo>
                  <a:pt x="3024187" y="1429689"/>
                </a:lnTo>
                <a:lnTo>
                  <a:pt x="2520149" y="1429689"/>
                </a:lnTo>
                <a:lnTo>
                  <a:pt x="1764106" y="1429689"/>
                </a:lnTo>
                <a:lnTo>
                  <a:pt x="0" y="1429689"/>
                </a:lnTo>
                <a:lnTo>
                  <a:pt x="0" y="714781"/>
                </a:lnTo>
                <a:lnTo>
                  <a:pt x="0" y="408393"/>
                </a:lnTo>
                <a:lnTo>
                  <a:pt x="0" y="20413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58802" y="5197030"/>
            <a:ext cx="2768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2.選擇要上傳之照片 並按[開啟]後上傳檔 案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75462" y="4652962"/>
            <a:ext cx="793750" cy="287655"/>
          </a:xfrm>
          <a:custGeom>
            <a:avLst/>
            <a:gdLst/>
            <a:ahLst/>
            <a:cxnLst/>
            <a:rect l="l" t="t" r="r" b="b"/>
            <a:pathLst>
              <a:path w="793750" h="287654">
                <a:moveTo>
                  <a:pt x="0" y="0"/>
                </a:moveTo>
                <a:lnTo>
                  <a:pt x="793750" y="0"/>
                </a:lnTo>
                <a:lnTo>
                  <a:pt x="793750" y="287337"/>
                </a:lnTo>
                <a:lnTo>
                  <a:pt x="0" y="28733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92067" y="2560319"/>
            <a:ext cx="4669535" cy="1173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16451" y="2586227"/>
            <a:ext cx="4666487" cy="1173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35375" y="2603500"/>
            <a:ext cx="4608830" cy="1113155"/>
          </a:xfrm>
          <a:custGeom>
            <a:avLst/>
            <a:gdLst/>
            <a:ahLst/>
            <a:cxnLst/>
            <a:rect l="l" t="t" r="r" b="b"/>
            <a:pathLst>
              <a:path w="4608830" h="1113154">
                <a:moveTo>
                  <a:pt x="0" y="0"/>
                </a:moveTo>
                <a:lnTo>
                  <a:pt x="4608512" y="0"/>
                </a:lnTo>
                <a:lnTo>
                  <a:pt x="4608512" y="1112837"/>
                </a:lnTo>
                <a:lnTo>
                  <a:pt x="0" y="111283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0701" y="1989138"/>
            <a:ext cx="3637279" cy="779780"/>
          </a:xfrm>
          <a:custGeom>
            <a:avLst/>
            <a:gdLst/>
            <a:ahLst/>
            <a:cxnLst/>
            <a:rect l="l" t="t" r="r" b="b"/>
            <a:pathLst>
              <a:path w="3637279" h="779780">
                <a:moveTo>
                  <a:pt x="1914499" y="503237"/>
                </a:moveTo>
                <a:lnTo>
                  <a:pt x="1176312" y="503237"/>
                </a:lnTo>
                <a:lnTo>
                  <a:pt x="0" y="779462"/>
                </a:lnTo>
                <a:lnTo>
                  <a:pt x="1914499" y="503237"/>
                </a:lnTo>
                <a:close/>
              </a:path>
              <a:path w="3637279" h="779780">
                <a:moveTo>
                  <a:pt x="3636937" y="0"/>
                </a:moveTo>
                <a:lnTo>
                  <a:pt x="684187" y="0"/>
                </a:lnTo>
                <a:lnTo>
                  <a:pt x="684187" y="503237"/>
                </a:lnTo>
                <a:lnTo>
                  <a:pt x="3636937" y="503237"/>
                </a:lnTo>
                <a:lnTo>
                  <a:pt x="36369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0701" y="1989138"/>
            <a:ext cx="3637279" cy="779780"/>
          </a:xfrm>
          <a:custGeom>
            <a:avLst/>
            <a:gdLst/>
            <a:ahLst/>
            <a:cxnLst/>
            <a:rect l="l" t="t" r="r" b="b"/>
            <a:pathLst>
              <a:path w="3637279" h="779780">
                <a:moveTo>
                  <a:pt x="684187" y="0"/>
                </a:moveTo>
                <a:lnTo>
                  <a:pt x="1176312" y="0"/>
                </a:lnTo>
                <a:lnTo>
                  <a:pt x="1914499" y="0"/>
                </a:lnTo>
                <a:lnTo>
                  <a:pt x="3636937" y="0"/>
                </a:lnTo>
                <a:lnTo>
                  <a:pt x="3636937" y="293560"/>
                </a:lnTo>
                <a:lnTo>
                  <a:pt x="3636937" y="419366"/>
                </a:lnTo>
                <a:lnTo>
                  <a:pt x="3636937" y="503237"/>
                </a:lnTo>
                <a:lnTo>
                  <a:pt x="1914499" y="503237"/>
                </a:lnTo>
                <a:lnTo>
                  <a:pt x="0" y="779462"/>
                </a:lnTo>
                <a:lnTo>
                  <a:pt x="1176312" y="503237"/>
                </a:lnTo>
                <a:lnTo>
                  <a:pt x="684187" y="503237"/>
                </a:lnTo>
                <a:lnTo>
                  <a:pt x="684187" y="419366"/>
                </a:lnTo>
                <a:lnTo>
                  <a:pt x="684187" y="293560"/>
                </a:lnTo>
                <a:lnTo>
                  <a:pt x="684187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63627" y="2032984"/>
            <a:ext cx="2768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1.選擇要上傳之照片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2960"/>
            <a:ext cx="8979407" cy="4925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36650"/>
            <a:ext cx="9002267" cy="4934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7079" y="199643"/>
            <a:ext cx="717803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11780" y="172863"/>
            <a:ext cx="566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上傳照片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0416" y="3745991"/>
            <a:ext cx="1499615" cy="1429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323" y="3770375"/>
            <a:ext cx="1499615" cy="14279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" y="3789362"/>
            <a:ext cx="1440180" cy="1368425"/>
          </a:xfrm>
          <a:custGeom>
            <a:avLst/>
            <a:gdLst/>
            <a:ahLst/>
            <a:cxnLst/>
            <a:rect l="l" t="t" r="r" b="b"/>
            <a:pathLst>
              <a:path w="1440180" h="1368425">
                <a:moveTo>
                  <a:pt x="0" y="0"/>
                </a:moveTo>
                <a:lnTo>
                  <a:pt x="1439862" y="0"/>
                </a:lnTo>
                <a:lnTo>
                  <a:pt x="1439862" y="1368425"/>
                </a:lnTo>
                <a:lnTo>
                  <a:pt x="0" y="1368425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1420" y="3919510"/>
            <a:ext cx="5639435" cy="1525905"/>
          </a:xfrm>
          <a:custGeom>
            <a:avLst/>
            <a:gdLst/>
            <a:ahLst/>
            <a:cxnLst/>
            <a:rect l="l" t="t" r="r" b="b"/>
            <a:pathLst>
              <a:path w="5639434" h="1525904">
                <a:moveTo>
                  <a:pt x="5638888" y="517601"/>
                </a:moveTo>
                <a:lnTo>
                  <a:pt x="382308" y="517601"/>
                </a:lnTo>
                <a:lnTo>
                  <a:pt x="382308" y="1525714"/>
                </a:lnTo>
                <a:lnTo>
                  <a:pt x="5638888" y="1525714"/>
                </a:lnTo>
                <a:lnTo>
                  <a:pt x="5638888" y="517601"/>
                </a:lnTo>
                <a:close/>
              </a:path>
              <a:path w="5639434" h="1525904">
                <a:moveTo>
                  <a:pt x="0" y="0"/>
                </a:moveTo>
                <a:lnTo>
                  <a:pt x="1258404" y="517601"/>
                </a:lnTo>
                <a:lnTo>
                  <a:pt x="2572550" y="51760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1420" y="3919510"/>
            <a:ext cx="5639435" cy="1525905"/>
          </a:xfrm>
          <a:custGeom>
            <a:avLst/>
            <a:gdLst/>
            <a:ahLst/>
            <a:cxnLst/>
            <a:rect l="l" t="t" r="r" b="b"/>
            <a:pathLst>
              <a:path w="5639434" h="1525904">
                <a:moveTo>
                  <a:pt x="382308" y="517601"/>
                </a:moveTo>
                <a:lnTo>
                  <a:pt x="1258404" y="517601"/>
                </a:lnTo>
                <a:lnTo>
                  <a:pt x="0" y="0"/>
                </a:lnTo>
                <a:lnTo>
                  <a:pt x="2572550" y="517601"/>
                </a:lnTo>
                <a:lnTo>
                  <a:pt x="5638888" y="517601"/>
                </a:lnTo>
                <a:lnTo>
                  <a:pt x="5638888" y="685622"/>
                </a:lnTo>
                <a:lnTo>
                  <a:pt x="5638888" y="937653"/>
                </a:lnTo>
                <a:lnTo>
                  <a:pt x="5638888" y="1525714"/>
                </a:lnTo>
                <a:lnTo>
                  <a:pt x="2572550" y="1525714"/>
                </a:lnTo>
                <a:lnTo>
                  <a:pt x="1258404" y="1525714"/>
                </a:lnTo>
                <a:lnTo>
                  <a:pt x="382308" y="1525714"/>
                </a:lnTo>
                <a:lnTo>
                  <a:pt x="382308" y="937653"/>
                </a:lnTo>
                <a:lnTo>
                  <a:pt x="382308" y="685622"/>
                </a:lnTo>
                <a:lnTo>
                  <a:pt x="382308" y="51760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02468" y="4550515"/>
            <a:ext cx="5207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照片若上傳成功者，則會顯示預覽圖， 若照片有誤，亦可[移除]重新上傳。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091" y="1040891"/>
            <a:ext cx="6940295" cy="4895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888" y="1055687"/>
            <a:ext cx="6951407" cy="4903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06411" y="184404"/>
            <a:ext cx="717803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39582" y="302577"/>
            <a:ext cx="5664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lang="en-US" altLang="zh-TW" sz="36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sz="360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復建計畫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03350" y="2852737"/>
            <a:ext cx="576580" cy="217804"/>
          </a:xfrm>
          <a:custGeom>
            <a:avLst/>
            <a:gdLst/>
            <a:ahLst/>
            <a:cxnLst/>
            <a:rect l="l" t="t" r="r" b="b"/>
            <a:pathLst>
              <a:path w="576580" h="217805">
                <a:moveTo>
                  <a:pt x="0" y="0"/>
                </a:moveTo>
                <a:lnTo>
                  <a:pt x="576262" y="0"/>
                </a:lnTo>
                <a:lnTo>
                  <a:pt x="576262" y="217487"/>
                </a:lnTo>
                <a:lnTo>
                  <a:pt x="0" y="21748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16061" y="2276475"/>
            <a:ext cx="3548379" cy="763270"/>
          </a:xfrm>
          <a:custGeom>
            <a:avLst/>
            <a:gdLst/>
            <a:ahLst/>
            <a:cxnLst/>
            <a:rect l="l" t="t" r="r" b="b"/>
            <a:pathLst>
              <a:path w="3548379" h="763269">
                <a:moveTo>
                  <a:pt x="3548100" y="0"/>
                </a:moveTo>
                <a:lnTo>
                  <a:pt x="523913" y="0"/>
                </a:lnTo>
                <a:lnTo>
                  <a:pt x="523913" y="419493"/>
                </a:lnTo>
                <a:lnTo>
                  <a:pt x="0" y="762977"/>
                </a:lnTo>
                <a:lnTo>
                  <a:pt x="523913" y="599287"/>
                </a:lnTo>
                <a:lnTo>
                  <a:pt x="3548100" y="599287"/>
                </a:lnTo>
                <a:lnTo>
                  <a:pt x="3548100" y="0"/>
                </a:lnTo>
                <a:close/>
              </a:path>
              <a:path w="3548379" h="763269">
                <a:moveTo>
                  <a:pt x="3548100" y="599287"/>
                </a:moveTo>
                <a:lnTo>
                  <a:pt x="523913" y="599287"/>
                </a:lnTo>
                <a:lnTo>
                  <a:pt x="523913" y="719137"/>
                </a:lnTo>
                <a:lnTo>
                  <a:pt x="3548100" y="719137"/>
                </a:lnTo>
                <a:lnTo>
                  <a:pt x="3548100" y="59928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16061" y="2276475"/>
            <a:ext cx="3548379" cy="763270"/>
          </a:xfrm>
          <a:custGeom>
            <a:avLst/>
            <a:gdLst/>
            <a:ahLst/>
            <a:cxnLst/>
            <a:rect l="l" t="t" r="r" b="b"/>
            <a:pathLst>
              <a:path w="3548379" h="763269">
                <a:moveTo>
                  <a:pt x="523913" y="0"/>
                </a:moveTo>
                <a:lnTo>
                  <a:pt x="1027937" y="0"/>
                </a:lnTo>
                <a:lnTo>
                  <a:pt x="1783994" y="0"/>
                </a:lnTo>
                <a:lnTo>
                  <a:pt x="3548100" y="0"/>
                </a:lnTo>
                <a:lnTo>
                  <a:pt x="3548100" y="419493"/>
                </a:lnTo>
                <a:lnTo>
                  <a:pt x="3548100" y="599287"/>
                </a:lnTo>
                <a:lnTo>
                  <a:pt x="3548100" y="719137"/>
                </a:lnTo>
                <a:lnTo>
                  <a:pt x="1783994" y="719137"/>
                </a:lnTo>
                <a:lnTo>
                  <a:pt x="1027937" y="719137"/>
                </a:lnTo>
                <a:lnTo>
                  <a:pt x="523913" y="719137"/>
                </a:lnTo>
                <a:lnTo>
                  <a:pt x="523913" y="599287"/>
                </a:lnTo>
                <a:lnTo>
                  <a:pt x="0" y="762977"/>
                </a:lnTo>
                <a:lnTo>
                  <a:pt x="523913" y="419493"/>
                </a:lnTo>
                <a:lnTo>
                  <a:pt x="523913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18714" y="2428271"/>
            <a:ext cx="2768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1.點選「復建計畫」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7032"/>
            <a:ext cx="9143999" cy="5748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0875"/>
            <a:ext cx="9143974" cy="5759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06411" y="184404"/>
            <a:ext cx="717803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67126" y="184404"/>
            <a:ext cx="566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lang="en-US" altLang="zh-TW" sz="3600" b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復建計畫</a:t>
            </a:r>
            <a:endParaRPr lang="zh-TW" altLang="en-US" sz="36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69457" y="1484312"/>
            <a:ext cx="3274695" cy="3961129"/>
          </a:xfrm>
          <a:custGeom>
            <a:avLst/>
            <a:gdLst/>
            <a:ahLst/>
            <a:cxnLst/>
            <a:rect l="l" t="t" r="r" b="b"/>
            <a:pathLst>
              <a:path w="3274695" h="3961129">
                <a:moveTo>
                  <a:pt x="3274542" y="0"/>
                </a:moveTo>
                <a:lnTo>
                  <a:pt x="321792" y="0"/>
                </a:lnTo>
                <a:lnTo>
                  <a:pt x="321792" y="660133"/>
                </a:lnTo>
                <a:lnTo>
                  <a:pt x="0" y="1438529"/>
                </a:lnTo>
                <a:lnTo>
                  <a:pt x="321792" y="1650339"/>
                </a:lnTo>
                <a:lnTo>
                  <a:pt x="321792" y="3960812"/>
                </a:lnTo>
                <a:lnTo>
                  <a:pt x="3274542" y="3960812"/>
                </a:lnTo>
                <a:lnTo>
                  <a:pt x="327454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9457" y="1484312"/>
            <a:ext cx="3274695" cy="3961129"/>
          </a:xfrm>
          <a:custGeom>
            <a:avLst/>
            <a:gdLst/>
            <a:ahLst/>
            <a:cxnLst/>
            <a:rect l="l" t="t" r="r" b="b"/>
            <a:pathLst>
              <a:path w="3274695" h="3961129">
                <a:moveTo>
                  <a:pt x="321792" y="0"/>
                </a:moveTo>
                <a:lnTo>
                  <a:pt x="813917" y="0"/>
                </a:lnTo>
                <a:lnTo>
                  <a:pt x="1552105" y="0"/>
                </a:lnTo>
                <a:lnTo>
                  <a:pt x="3274542" y="0"/>
                </a:lnTo>
                <a:lnTo>
                  <a:pt x="3274542" y="660133"/>
                </a:lnTo>
                <a:lnTo>
                  <a:pt x="3274542" y="1650339"/>
                </a:lnTo>
                <a:lnTo>
                  <a:pt x="3274542" y="3960812"/>
                </a:lnTo>
                <a:lnTo>
                  <a:pt x="1552105" y="3960812"/>
                </a:lnTo>
                <a:lnTo>
                  <a:pt x="813917" y="3960812"/>
                </a:lnTo>
                <a:lnTo>
                  <a:pt x="321792" y="3960812"/>
                </a:lnTo>
                <a:lnTo>
                  <a:pt x="321792" y="1650339"/>
                </a:lnTo>
                <a:lnTo>
                  <a:pt x="0" y="1438529"/>
                </a:lnTo>
                <a:lnTo>
                  <a:pt x="321792" y="660133"/>
                </a:lnTo>
                <a:lnTo>
                  <a:pt x="321792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69990" y="1793906"/>
            <a:ext cx="276860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1.選擇構造物</a:t>
            </a:r>
            <a:endParaRPr sz="240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標楷體"/>
                <a:cs typeface="標楷體"/>
              </a:rPr>
              <a:t>1.1若單位有提供單</a:t>
            </a:r>
            <a:endParaRPr sz="2400">
              <a:latin typeface="標楷體"/>
              <a:cs typeface="標楷體"/>
            </a:endParaRPr>
          </a:p>
          <a:p>
            <a:pPr marL="2451100" marR="5080" algn="r">
              <a:lnSpc>
                <a:spcPct val="100000"/>
              </a:lnSpc>
            </a:pPr>
            <a:r>
              <a:rPr sz="2400" b="1" spc="-5" dirty="0">
                <a:latin typeface="標楷體"/>
                <a:cs typeface="標楷體"/>
              </a:rPr>
              <a:t>單 選</a:t>
            </a:r>
            <a:endParaRPr sz="2400">
              <a:latin typeface="標楷體"/>
              <a:cs typeface="標楷體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2451100" marR="5080" algn="r">
              <a:lnSpc>
                <a:spcPct val="100000"/>
              </a:lnSpc>
            </a:pPr>
            <a:r>
              <a:rPr sz="2400" b="1" spc="-5" dirty="0">
                <a:latin typeface="標楷體"/>
                <a:cs typeface="標楷體"/>
              </a:rPr>
              <a:t>他 構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12998" y="5634041"/>
            <a:ext cx="6734175" cy="1224280"/>
          </a:xfrm>
          <a:custGeom>
            <a:avLst/>
            <a:gdLst/>
            <a:ahLst/>
            <a:cxnLst/>
            <a:rect l="l" t="t" r="r" b="b"/>
            <a:pathLst>
              <a:path w="6734175" h="1224279">
                <a:moveTo>
                  <a:pt x="0" y="707237"/>
                </a:moveTo>
                <a:lnTo>
                  <a:pt x="3638499" y="1019962"/>
                </a:lnTo>
                <a:lnTo>
                  <a:pt x="3638499" y="1223962"/>
                </a:lnTo>
                <a:lnTo>
                  <a:pt x="6734124" y="1223962"/>
                </a:lnTo>
                <a:lnTo>
                  <a:pt x="6734124" y="713968"/>
                </a:lnTo>
                <a:lnTo>
                  <a:pt x="3638499" y="713968"/>
                </a:lnTo>
                <a:lnTo>
                  <a:pt x="0" y="707237"/>
                </a:lnTo>
                <a:close/>
              </a:path>
              <a:path w="6734175" h="1224279">
                <a:moveTo>
                  <a:pt x="6734124" y="0"/>
                </a:moveTo>
                <a:lnTo>
                  <a:pt x="3638499" y="0"/>
                </a:lnTo>
                <a:lnTo>
                  <a:pt x="3638499" y="713968"/>
                </a:lnTo>
                <a:lnTo>
                  <a:pt x="6734124" y="713968"/>
                </a:lnTo>
                <a:lnTo>
                  <a:pt x="673412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3000" y="5634038"/>
            <a:ext cx="6734175" cy="1224280"/>
          </a:xfrm>
          <a:custGeom>
            <a:avLst/>
            <a:gdLst/>
            <a:ahLst/>
            <a:cxnLst/>
            <a:rect l="l" t="t" r="r" b="b"/>
            <a:pathLst>
              <a:path w="6734175" h="1224279">
                <a:moveTo>
                  <a:pt x="3638499" y="0"/>
                </a:moveTo>
                <a:lnTo>
                  <a:pt x="4154436" y="0"/>
                </a:lnTo>
                <a:lnTo>
                  <a:pt x="4928349" y="0"/>
                </a:lnTo>
                <a:lnTo>
                  <a:pt x="6734124" y="0"/>
                </a:lnTo>
                <a:lnTo>
                  <a:pt x="6734124" y="713981"/>
                </a:lnTo>
                <a:lnTo>
                  <a:pt x="6734124" y="1019962"/>
                </a:lnTo>
                <a:lnTo>
                  <a:pt x="6734124" y="1223962"/>
                </a:lnTo>
                <a:lnTo>
                  <a:pt x="4928349" y="1223962"/>
                </a:lnTo>
                <a:lnTo>
                  <a:pt x="4154436" y="1223962"/>
                </a:lnTo>
                <a:lnTo>
                  <a:pt x="3638499" y="1223962"/>
                </a:lnTo>
                <a:lnTo>
                  <a:pt x="3638499" y="1019962"/>
                </a:lnTo>
                <a:lnTo>
                  <a:pt x="0" y="707224"/>
                </a:lnTo>
                <a:lnTo>
                  <a:pt x="3638499" y="713981"/>
                </a:lnTo>
                <a:lnTo>
                  <a:pt x="3638499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30240" y="5672486"/>
            <a:ext cx="2768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標楷體"/>
                <a:cs typeface="標楷體"/>
              </a:rPr>
              <a:t>3.初</a:t>
            </a:r>
            <a:r>
              <a:rPr sz="2400" b="1" spc="-5" dirty="0">
                <a:latin typeface="標楷體"/>
                <a:cs typeface="標楷體"/>
              </a:rPr>
              <a:t>估經費</a:t>
            </a:r>
            <a:r>
              <a:rPr sz="1800" spc="-5" dirty="0">
                <a:latin typeface="Wingdings"/>
                <a:cs typeface="Wingdings"/>
              </a:rPr>
              <a:t></a:t>
            </a:r>
            <a:r>
              <a:rPr sz="2400" b="1" spc="-5" dirty="0">
                <a:latin typeface="標楷體"/>
                <a:cs typeface="標楷體"/>
              </a:rPr>
              <a:t>由系統 根據輸入之工項、數 量及單價，自動加總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4963" y="5041391"/>
            <a:ext cx="493775" cy="420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0872" y="5067300"/>
            <a:ext cx="493775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4634" y="6503923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22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6739" y="6050279"/>
            <a:ext cx="1554479" cy="420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647" y="6074664"/>
            <a:ext cx="1554479" cy="417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0237" y="6092825"/>
            <a:ext cx="1494155" cy="360680"/>
          </a:xfrm>
          <a:custGeom>
            <a:avLst/>
            <a:gdLst/>
            <a:ahLst/>
            <a:cxnLst/>
            <a:rect l="l" t="t" r="r" b="b"/>
            <a:pathLst>
              <a:path w="1494155" h="360679">
                <a:moveTo>
                  <a:pt x="0" y="0"/>
                </a:moveTo>
                <a:lnTo>
                  <a:pt x="1493837" y="0"/>
                </a:lnTo>
                <a:lnTo>
                  <a:pt x="1493837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26858" y="4652962"/>
            <a:ext cx="4208780" cy="1654175"/>
          </a:xfrm>
          <a:custGeom>
            <a:avLst/>
            <a:gdLst/>
            <a:ahLst/>
            <a:cxnLst/>
            <a:rect l="l" t="t" r="r" b="b"/>
            <a:pathLst>
              <a:path w="4208780" h="1654175">
                <a:moveTo>
                  <a:pt x="4208741" y="0"/>
                </a:moveTo>
                <a:lnTo>
                  <a:pt x="1689379" y="0"/>
                </a:lnTo>
                <a:lnTo>
                  <a:pt x="1689379" y="275691"/>
                </a:lnTo>
                <a:lnTo>
                  <a:pt x="0" y="596036"/>
                </a:lnTo>
                <a:lnTo>
                  <a:pt x="1689379" y="689241"/>
                </a:lnTo>
                <a:lnTo>
                  <a:pt x="1689379" y="1654175"/>
                </a:lnTo>
                <a:lnTo>
                  <a:pt x="4208741" y="1654175"/>
                </a:lnTo>
                <a:lnTo>
                  <a:pt x="420874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26858" y="4652962"/>
            <a:ext cx="4208780" cy="1654175"/>
          </a:xfrm>
          <a:custGeom>
            <a:avLst/>
            <a:gdLst/>
            <a:ahLst/>
            <a:cxnLst/>
            <a:rect l="l" t="t" r="r" b="b"/>
            <a:pathLst>
              <a:path w="4208780" h="1654175">
                <a:moveTo>
                  <a:pt x="1689379" y="0"/>
                </a:moveTo>
                <a:lnTo>
                  <a:pt x="2109279" y="0"/>
                </a:lnTo>
                <a:lnTo>
                  <a:pt x="2739110" y="0"/>
                </a:lnTo>
                <a:lnTo>
                  <a:pt x="4208741" y="0"/>
                </a:lnTo>
                <a:lnTo>
                  <a:pt x="4208741" y="275691"/>
                </a:lnTo>
                <a:lnTo>
                  <a:pt x="4208741" y="689241"/>
                </a:lnTo>
                <a:lnTo>
                  <a:pt x="4208741" y="1654175"/>
                </a:lnTo>
                <a:lnTo>
                  <a:pt x="2739110" y="1654175"/>
                </a:lnTo>
                <a:lnTo>
                  <a:pt x="2109279" y="1654175"/>
                </a:lnTo>
                <a:lnTo>
                  <a:pt x="1689379" y="1654175"/>
                </a:lnTo>
                <a:lnTo>
                  <a:pt x="1689379" y="689241"/>
                </a:lnTo>
                <a:lnTo>
                  <a:pt x="0" y="596036"/>
                </a:lnTo>
                <a:lnTo>
                  <a:pt x="1689379" y="275691"/>
                </a:lnTo>
                <a:lnTo>
                  <a:pt x="1689379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788987" y="2420937"/>
          <a:ext cx="8076565" cy="3049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"/>
                <a:gridCol w="433705"/>
                <a:gridCol w="4380230"/>
                <a:gridCol w="3181350"/>
              </a:tblGrid>
              <a:tr h="2635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675764">
                        <a:lnSpc>
                          <a:spcPts val="2645"/>
                        </a:lnSpc>
                        <a:spcBef>
                          <a:spcPts val="1445"/>
                        </a:spcBef>
                      </a:pPr>
                      <a:r>
                        <a:rPr sz="2400" b="1" spc="-5" dirty="0">
                          <a:latin typeface="標楷體"/>
                          <a:cs typeface="標楷體"/>
                        </a:rPr>
                        <a:t>2.按[確定]，如</a:t>
                      </a:r>
                      <a:endParaRPr sz="24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230" marR="165100" algn="just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400" b="1" dirty="0">
                          <a:latin typeface="標楷體"/>
                          <a:cs typeface="標楷體"/>
                        </a:rPr>
                        <a:t>價，則會顯示參考 價區塊，可供點取 擇，自動代入欄位</a:t>
                      </a:r>
                      <a:endParaRPr sz="2400">
                        <a:latin typeface="標楷體"/>
                        <a:cs typeface="標楷體"/>
                      </a:endParaRPr>
                    </a:p>
                    <a:p>
                      <a:pPr marL="570230" marR="1270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標楷體"/>
                          <a:cs typeface="標楷體"/>
                        </a:rPr>
                        <a:t>1.2若下拉式選單沒 </a:t>
                      </a:r>
                      <a:r>
                        <a:rPr sz="2400" b="1" spc="-5" dirty="0">
                          <a:latin typeface="標楷體"/>
                          <a:cs typeface="標楷體"/>
                        </a:rPr>
                        <a:t>有選項可以選擇其 由使用者自己繕打 造物..等欄位</a:t>
                      </a:r>
                      <a:endParaRPr sz="2400">
                        <a:latin typeface="標楷體"/>
                        <a:cs typeface="標楷體"/>
                      </a:endParaRPr>
                    </a:p>
                  </a:txBody>
                  <a:tcPr marL="0" marR="0" marT="88265" marB="0"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347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2994977" y="5089397"/>
            <a:ext cx="24638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需新增其他工項， 請確定後再點[新 增工程項目]。</a:t>
            </a:r>
            <a:endParaRPr sz="24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708" y="1011509"/>
            <a:ext cx="7305675" cy="565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6012" y="5661025"/>
            <a:ext cx="5184775" cy="863600"/>
          </a:xfrm>
          <a:custGeom>
            <a:avLst/>
            <a:gdLst/>
            <a:ahLst/>
            <a:cxnLst/>
            <a:rect l="l" t="t" r="r" b="b"/>
            <a:pathLst>
              <a:path w="5184775" h="863600">
                <a:moveTo>
                  <a:pt x="0" y="0"/>
                </a:moveTo>
                <a:lnTo>
                  <a:pt x="5184775" y="0"/>
                </a:lnTo>
                <a:lnTo>
                  <a:pt x="5184775" y="863600"/>
                </a:lnTo>
                <a:lnTo>
                  <a:pt x="0" y="863600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3611" y="184404"/>
            <a:ext cx="717803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57110" y="271324"/>
            <a:ext cx="6578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lang="en-US" altLang="zh-TW" sz="36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sz="3600" b="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填寫工區資料</a:t>
            </a:r>
            <a:endParaRPr sz="3600" b="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6012" y="5300662"/>
            <a:ext cx="1440180" cy="215900"/>
          </a:xfrm>
          <a:custGeom>
            <a:avLst/>
            <a:gdLst/>
            <a:ahLst/>
            <a:cxnLst/>
            <a:rect l="l" t="t" r="r" b="b"/>
            <a:pathLst>
              <a:path w="1440180" h="215900">
                <a:moveTo>
                  <a:pt x="0" y="0"/>
                </a:moveTo>
                <a:lnTo>
                  <a:pt x="1439862" y="0"/>
                </a:lnTo>
                <a:lnTo>
                  <a:pt x="1439862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6962" y="3602037"/>
            <a:ext cx="3527425" cy="1779270"/>
          </a:xfrm>
          <a:custGeom>
            <a:avLst/>
            <a:gdLst/>
            <a:ahLst/>
            <a:cxnLst/>
            <a:rect l="l" t="t" r="r" b="b"/>
            <a:pathLst>
              <a:path w="3527425" h="1779270">
                <a:moveTo>
                  <a:pt x="1469758" y="1152525"/>
                </a:moveTo>
                <a:lnTo>
                  <a:pt x="587908" y="1152525"/>
                </a:lnTo>
                <a:lnTo>
                  <a:pt x="81661" y="1779054"/>
                </a:lnTo>
                <a:lnTo>
                  <a:pt x="1469758" y="1152525"/>
                </a:lnTo>
                <a:close/>
              </a:path>
              <a:path w="3527425" h="1779270">
                <a:moveTo>
                  <a:pt x="3527425" y="0"/>
                </a:moveTo>
                <a:lnTo>
                  <a:pt x="0" y="0"/>
                </a:lnTo>
                <a:lnTo>
                  <a:pt x="0" y="1152525"/>
                </a:lnTo>
                <a:lnTo>
                  <a:pt x="3527425" y="1152525"/>
                </a:lnTo>
                <a:lnTo>
                  <a:pt x="352742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6962" y="3602037"/>
            <a:ext cx="3527425" cy="1779270"/>
          </a:xfrm>
          <a:custGeom>
            <a:avLst/>
            <a:gdLst/>
            <a:ahLst/>
            <a:cxnLst/>
            <a:rect l="l" t="t" r="r" b="b"/>
            <a:pathLst>
              <a:path w="3527425" h="1779270">
                <a:moveTo>
                  <a:pt x="0" y="0"/>
                </a:moveTo>
                <a:lnTo>
                  <a:pt x="587908" y="0"/>
                </a:lnTo>
                <a:lnTo>
                  <a:pt x="1469758" y="0"/>
                </a:lnTo>
                <a:lnTo>
                  <a:pt x="3527425" y="0"/>
                </a:lnTo>
                <a:lnTo>
                  <a:pt x="3527425" y="672312"/>
                </a:lnTo>
                <a:lnTo>
                  <a:pt x="3527425" y="960437"/>
                </a:lnTo>
                <a:lnTo>
                  <a:pt x="3527425" y="1152525"/>
                </a:lnTo>
                <a:lnTo>
                  <a:pt x="1469758" y="1152525"/>
                </a:lnTo>
                <a:lnTo>
                  <a:pt x="81661" y="1779054"/>
                </a:lnTo>
                <a:lnTo>
                  <a:pt x="587908" y="1152525"/>
                </a:lnTo>
                <a:lnTo>
                  <a:pt x="0" y="1152525"/>
                </a:lnTo>
                <a:lnTo>
                  <a:pt x="0" y="960437"/>
                </a:lnTo>
                <a:lnTo>
                  <a:pt x="0" y="67231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38059" y="1225296"/>
            <a:ext cx="420623" cy="420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62443" y="1251204"/>
            <a:ext cx="420623" cy="420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80287" y="1268412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79" h="360680">
                <a:moveTo>
                  <a:pt x="0" y="0"/>
                </a:moveTo>
                <a:lnTo>
                  <a:pt x="360362" y="0"/>
                </a:lnTo>
                <a:lnTo>
                  <a:pt x="360362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08618" y="6192542"/>
            <a:ext cx="3313429" cy="665480"/>
          </a:xfrm>
          <a:custGeom>
            <a:avLst/>
            <a:gdLst/>
            <a:ahLst/>
            <a:cxnLst/>
            <a:rect l="l" t="t" r="r" b="b"/>
            <a:pathLst>
              <a:path w="3313429" h="665479">
                <a:moveTo>
                  <a:pt x="3313125" y="233654"/>
                </a:moveTo>
                <a:lnTo>
                  <a:pt x="0" y="233654"/>
                </a:lnTo>
                <a:lnTo>
                  <a:pt x="0" y="665454"/>
                </a:lnTo>
                <a:lnTo>
                  <a:pt x="3313125" y="665454"/>
                </a:lnTo>
                <a:lnTo>
                  <a:pt x="3313125" y="233654"/>
                </a:lnTo>
                <a:close/>
              </a:path>
              <a:path w="3313429" h="665479">
                <a:moveTo>
                  <a:pt x="412623" y="0"/>
                </a:moveTo>
                <a:lnTo>
                  <a:pt x="552196" y="233654"/>
                </a:lnTo>
                <a:lnTo>
                  <a:pt x="1380477" y="233654"/>
                </a:lnTo>
                <a:lnTo>
                  <a:pt x="41262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8625" y="6192545"/>
            <a:ext cx="3313429" cy="665480"/>
          </a:xfrm>
          <a:custGeom>
            <a:avLst/>
            <a:gdLst/>
            <a:ahLst/>
            <a:cxnLst/>
            <a:rect l="l" t="t" r="r" b="b"/>
            <a:pathLst>
              <a:path w="3313429" h="665479">
                <a:moveTo>
                  <a:pt x="0" y="233654"/>
                </a:moveTo>
                <a:lnTo>
                  <a:pt x="552183" y="233654"/>
                </a:lnTo>
                <a:lnTo>
                  <a:pt x="412610" y="0"/>
                </a:lnTo>
                <a:lnTo>
                  <a:pt x="1380464" y="233654"/>
                </a:lnTo>
                <a:lnTo>
                  <a:pt x="3313112" y="233654"/>
                </a:lnTo>
                <a:lnTo>
                  <a:pt x="3313112" y="305625"/>
                </a:lnTo>
                <a:lnTo>
                  <a:pt x="3313112" y="413575"/>
                </a:lnTo>
                <a:lnTo>
                  <a:pt x="3313112" y="665454"/>
                </a:lnTo>
                <a:lnTo>
                  <a:pt x="1380464" y="665454"/>
                </a:lnTo>
                <a:lnTo>
                  <a:pt x="552183" y="665454"/>
                </a:lnTo>
                <a:lnTo>
                  <a:pt x="0" y="665454"/>
                </a:lnTo>
                <a:lnTo>
                  <a:pt x="0" y="413575"/>
                </a:lnTo>
                <a:lnTo>
                  <a:pt x="0" y="305625"/>
                </a:lnTo>
                <a:lnTo>
                  <a:pt x="0" y="23365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87365" y="6434328"/>
            <a:ext cx="307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2.填寫[其他補充事項]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634" y="6503923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95963" y="1534426"/>
            <a:ext cx="2447925" cy="1823720"/>
          </a:xfrm>
          <a:custGeom>
            <a:avLst/>
            <a:gdLst/>
            <a:ahLst/>
            <a:cxnLst/>
            <a:rect l="l" t="t" r="r" b="b"/>
            <a:pathLst>
              <a:path w="2447925" h="1823720">
                <a:moveTo>
                  <a:pt x="2447925" y="599173"/>
                </a:moveTo>
                <a:lnTo>
                  <a:pt x="0" y="599173"/>
                </a:lnTo>
                <a:lnTo>
                  <a:pt x="0" y="1823135"/>
                </a:lnTo>
                <a:lnTo>
                  <a:pt x="2447925" y="1823135"/>
                </a:lnTo>
                <a:lnTo>
                  <a:pt x="2447925" y="599173"/>
                </a:lnTo>
                <a:close/>
              </a:path>
              <a:path w="2447925" h="1823720">
                <a:moveTo>
                  <a:pt x="1761604" y="0"/>
                </a:moveTo>
                <a:lnTo>
                  <a:pt x="1427949" y="599173"/>
                </a:lnTo>
                <a:lnTo>
                  <a:pt x="2039937" y="599173"/>
                </a:lnTo>
                <a:lnTo>
                  <a:pt x="176160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95963" y="1534426"/>
            <a:ext cx="2447925" cy="1823720"/>
          </a:xfrm>
          <a:custGeom>
            <a:avLst/>
            <a:gdLst/>
            <a:ahLst/>
            <a:cxnLst/>
            <a:rect l="l" t="t" r="r" b="b"/>
            <a:pathLst>
              <a:path w="2447925" h="1823720">
                <a:moveTo>
                  <a:pt x="0" y="599173"/>
                </a:moveTo>
                <a:lnTo>
                  <a:pt x="1427949" y="599173"/>
                </a:lnTo>
                <a:lnTo>
                  <a:pt x="1761604" y="0"/>
                </a:lnTo>
                <a:lnTo>
                  <a:pt x="2039937" y="599173"/>
                </a:lnTo>
                <a:lnTo>
                  <a:pt x="2447925" y="599173"/>
                </a:lnTo>
                <a:lnTo>
                  <a:pt x="2447925" y="803173"/>
                </a:lnTo>
                <a:lnTo>
                  <a:pt x="2447925" y="1109154"/>
                </a:lnTo>
                <a:lnTo>
                  <a:pt x="2447925" y="1823135"/>
                </a:lnTo>
                <a:lnTo>
                  <a:pt x="2039937" y="1823135"/>
                </a:lnTo>
                <a:lnTo>
                  <a:pt x="1427949" y="1823135"/>
                </a:lnTo>
                <a:lnTo>
                  <a:pt x="0" y="1823135"/>
                </a:lnTo>
                <a:lnTo>
                  <a:pt x="0" y="1109154"/>
                </a:lnTo>
                <a:lnTo>
                  <a:pt x="0" y="803173"/>
                </a:lnTo>
                <a:lnTo>
                  <a:pt x="0" y="599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445702" y="2172049"/>
            <a:ext cx="5892800" cy="255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3.確認工區三部 分資料皆完成後， 按[儲存]</a:t>
            </a:r>
            <a:endParaRPr sz="24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2799080" algn="just">
              <a:lnSpc>
                <a:spcPct val="99800"/>
              </a:lnSpc>
              <a:spcBef>
                <a:spcPts val="5"/>
              </a:spcBef>
            </a:pPr>
            <a:r>
              <a:rPr sz="2400" b="1" spc="5" dirty="0">
                <a:latin typeface="標楷體"/>
                <a:cs typeface="標楷體"/>
              </a:rPr>
              <a:t>1.基</a:t>
            </a:r>
            <a:r>
              <a:rPr sz="2400" b="1" spc="-5" dirty="0">
                <a:latin typeface="標楷體"/>
                <a:cs typeface="標楷體"/>
              </a:rPr>
              <a:t>本設計示意圖說</a:t>
            </a:r>
            <a:r>
              <a:rPr sz="2400" dirty="0">
                <a:latin typeface="Wingdings"/>
                <a:cs typeface="Wingdings"/>
              </a:rPr>
              <a:t></a:t>
            </a:r>
            <a:r>
              <a:rPr sz="2400" b="1" spc="-5" dirty="0">
                <a:latin typeface="標楷體"/>
                <a:cs typeface="標楷體"/>
              </a:rPr>
              <a:t>點選[選擇檔案]上傳圖 片檔</a:t>
            </a:r>
            <a:endParaRPr sz="24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966216"/>
            <a:ext cx="8607551" cy="5474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825" y="981087"/>
            <a:ext cx="8618854" cy="5485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06411" y="184404"/>
            <a:ext cx="717803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1200" y="358245"/>
            <a:ext cx="5664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lang="en-US" altLang="zh-TW" sz="36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lang="zh-TW" altLang="en-US" sz="36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刪除工區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45423" y="2090927"/>
            <a:ext cx="420623" cy="420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71331" y="2116836"/>
            <a:ext cx="420623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8350" y="2133600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79" h="360680">
                <a:moveTo>
                  <a:pt x="0" y="0"/>
                </a:moveTo>
                <a:lnTo>
                  <a:pt x="360362" y="0"/>
                </a:lnTo>
                <a:lnTo>
                  <a:pt x="360362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11863" y="2391600"/>
            <a:ext cx="2558415" cy="2190115"/>
          </a:xfrm>
          <a:custGeom>
            <a:avLst/>
            <a:gdLst/>
            <a:ahLst/>
            <a:cxnLst/>
            <a:rect l="l" t="t" r="r" b="b"/>
            <a:pathLst>
              <a:path w="2558415" h="2190115">
                <a:moveTo>
                  <a:pt x="2447925" y="965962"/>
                </a:moveTo>
                <a:lnTo>
                  <a:pt x="0" y="965962"/>
                </a:lnTo>
                <a:lnTo>
                  <a:pt x="0" y="2189924"/>
                </a:lnTo>
                <a:lnTo>
                  <a:pt x="2447925" y="2189924"/>
                </a:lnTo>
                <a:lnTo>
                  <a:pt x="2447925" y="965962"/>
                </a:lnTo>
                <a:close/>
              </a:path>
              <a:path w="2558415" h="2190115">
                <a:moveTo>
                  <a:pt x="2558300" y="0"/>
                </a:moveTo>
                <a:lnTo>
                  <a:pt x="1427949" y="965962"/>
                </a:lnTo>
                <a:lnTo>
                  <a:pt x="2039937" y="965962"/>
                </a:lnTo>
                <a:lnTo>
                  <a:pt x="25583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1863" y="2391600"/>
            <a:ext cx="2558415" cy="2190115"/>
          </a:xfrm>
          <a:custGeom>
            <a:avLst/>
            <a:gdLst/>
            <a:ahLst/>
            <a:cxnLst/>
            <a:rect l="l" t="t" r="r" b="b"/>
            <a:pathLst>
              <a:path w="2558415" h="2190115">
                <a:moveTo>
                  <a:pt x="0" y="965962"/>
                </a:moveTo>
                <a:lnTo>
                  <a:pt x="1427949" y="965962"/>
                </a:lnTo>
                <a:lnTo>
                  <a:pt x="2558300" y="0"/>
                </a:lnTo>
                <a:lnTo>
                  <a:pt x="2039937" y="965962"/>
                </a:lnTo>
                <a:lnTo>
                  <a:pt x="2447925" y="965962"/>
                </a:lnTo>
                <a:lnTo>
                  <a:pt x="2447925" y="1169962"/>
                </a:lnTo>
                <a:lnTo>
                  <a:pt x="2447925" y="1475943"/>
                </a:lnTo>
                <a:lnTo>
                  <a:pt x="2447925" y="2189924"/>
                </a:lnTo>
                <a:lnTo>
                  <a:pt x="2039937" y="2189924"/>
                </a:lnTo>
                <a:lnTo>
                  <a:pt x="1427949" y="2189924"/>
                </a:lnTo>
                <a:lnTo>
                  <a:pt x="0" y="2189924"/>
                </a:lnTo>
                <a:lnTo>
                  <a:pt x="0" y="1475943"/>
                </a:lnTo>
                <a:lnTo>
                  <a:pt x="0" y="1169962"/>
                </a:lnTo>
                <a:lnTo>
                  <a:pt x="0" y="96596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0602" y="3578891"/>
            <a:ext cx="2159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如要刪除工區資 料，點選紅色X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182624"/>
            <a:ext cx="8412479" cy="4773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138" y="1196975"/>
            <a:ext cx="8423337" cy="4784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9271" y="184404"/>
            <a:ext cx="717803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40242" y="340828"/>
            <a:ext cx="57099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lang="en-US" altLang="zh-TW" sz="36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sz="3600" b="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預覽案件</a:t>
            </a:r>
            <a:endParaRPr sz="36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4300" y="5589587"/>
            <a:ext cx="1079500" cy="360680"/>
          </a:xfrm>
          <a:custGeom>
            <a:avLst/>
            <a:gdLst/>
            <a:ahLst/>
            <a:cxnLst/>
            <a:rect l="l" t="t" r="r" b="b"/>
            <a:pathLst>
              <a:path w="1079500" h="360679">
                <a:moveTo>
                  <a:pt x="0" y="0"/>
                </a:moveTo>
                <a:lnTo>
                  <a:pt x="1079500" y="0"/>
                </a:lnTo>
                <a:lnTo>
                  <a:pt x="1079500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750" y="5013325"/>
            <a:ext cx="3580129" cy="1368425"/>
          </a:xfrm>
          <a:custGeom>
            <a:avLst/>
            <a:gdLst/>
            <a:ahLst/>
            <a:cxnLst/>
            <a:rect l="l" t="t" r="r" b="b"/>
            <a:pathLst>
              <a:path w="3580129" h="1368425">
                <a:moveTo>
                  <a:pt x="2808287" y="0"/>
                </a:moveTo>
                <a:lnTo>
                  <a:pt x="0" y="0"/>
                </a:lnTo>
                <a:lnTo>
                  <a:pt x="0" y="1368425"/>
                </a:lnTo>
                <a:lnTo>
                  <a:pt x="2808287" y="1368425"/>
                </a:lnTo>
                <a:lnTo>
                  <a:pt x="2808287" y="1140358"/>
                </a:lnTo>
                <a:lnTo>
                  <a:pt x="3579787" y="844562"/>
                </a:lnTo>
                <a:lnTo>
                  <a:pt x="2808287" y="798245"/>
                </a:lnTo>
                <a:lnTo>
                  <a:pt x="28082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9750" y="5013325"/>
            <a:ext cx="3580129" cy="1368425"/>
          </a:xfrm>
          <a:custGeom>
            <a:avLst/>
            <a:gdLst/>
            <a:ahLst/>
            <a:cxnLst/>
            <a:rect l="l" t="t" r="r" b="b"/>
            <a:pathLst>
              <a:path w="3580129" h="1368425">
                <a:moveTo>
                  <a:pt x="0" y="0"/>
                </a:moveTo>
                <a:lnTo>
                  <a:pt x="1638173" y="0"/>
                </a:lnTo>
                <a:lnTo>
                  <a:pt x="2340241" y="0"/>
                </a:lnTo>
                <a:lnTo>
                  <a:pt x="2808287" y="0"/>
                </a:lnTo>
                <a:lnTo>
                  <a:pt x="2808287" y="798245"/>
                </a:lnTo>
                <a:lnTo>
                  <a:pt x="3579787" y="844562"/>
                </a:lnTo>
                <a:lnTo>
                  <a:pt x="2808287" y="1140358"/>
                </a:lnTo>
                <a:lnTo>
                  <a:pt x="2808287" y="1368425"/>
                </a:lnTo>
                <a:lnTo>
                  <a:pt x="2340241" y="1368425"/>
                </a:lnTo>
                <a:lnTo>
                  <a:pt x="1638173" y="1368425"/>
                </a:lnTo>
                <a:lnTo>
                  <a:pt x="0" y="1368425"/>
                </a:lnTo>
                <a:lnTo>
                  <a:pt x="0" y="1140358"/>
                </a:lnTo>
                <a:lnTo>
                  <a:pt x="0" y="79824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490" y="5124005"/>
            <a:ext cx="2616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完成後按[預覽提報 內容]將跳出視窗顯 示所有提報內容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05387" y="5589587"/>
            <a:ext cx="862330" cy="360680"/>
          </a:xfrm>
          <a:custGeom>
            <a:avLst/>
            <a:gdLst/>
            <a:ahLst/>
            <a:cxnLst/>
            <a:rect l="l" t="t" r="r" b="b"/>
            <a:pathLst>
              <a:path w="862329" h="360679">
                <a:moveTo>
                  <a:pt x="0" y="0"/>
                </a:moveTo>
                <a:lnTo>
                  <a:pt x="862012" y="0"/>
                </a:lnTo>
                <a:lnTo>
                  <a:pt x="862012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250" y="1928825"/>
            <a:ext cx="2733649" cy="2158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6462" y="2133600"/>
            <a:ext cx="4177029" cy="3578860"/>
          </a:xfrm>
          <a:custGeom>
            <a:avLst/>
            <a:gdLst/>
            <a:ahLst/>
            <a:cxnLst/>
            <a:rect l="l" t="t" r="r" b="b"/>
            <a:pathLst>
              <a:path w="4177029" h="3578860">
                <a:moveTo>
                  <a:pt x="1740293" y="2017712"/>
                </a:moveTo>
                <a:lnTo>
                  <a:pt x="696125" y="2017712"/>
                </a:lnTo>
                <a:lnTo>
                  <a:pt x="896238" y="3578275"/>
                </a:lnTo>
                <a:lnTo>
                  <a:pt x="1740293" y="2017712"/>
                </a:lnTo>
                <a:close/>
              </a:path>
              <a:path w="4177029" h="3578860">
                <a:moveTo>
                  <a:pt x="4176712" y="0"/>
                </a:moveTo>
                <a:lnTo>
                  <a:pt x="0" y="0"/>
                </a:lnTo>
                <a:lnTo>
                  <a:pt x="0" y="2017712"/>
                </a:lnTo>
                <a:lnTo>
                  <a:pt x="4176712" y="2017712"/>
                </a:lnTo>
                <a:lnTo>
                  <a:pt x="417671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16462" y="2133600"/>
            <a:ext cx="4177029" cy="3578860"/>
          </a:xfrm>
          <a:custGeom>
            <a:avLst/>
            <a:gdLst/>
            <a:ahLst/>
            <a:cxnLst/>
            <a:rect l="l" t="t" r="r" b="b"/>
            <a:pathLst>
              <a:path w="4177029" h="3578860">
                <a:moveTo>
                  <a:pt x="0" y="0"/>
                </a:moveTo>
                <a:lnTo>
                  <a:pt x="696125" y="0"/>
                </a:lnTo>
                <a:lnTo>
                  <a:pt x="1740293" y="0"/>
                </a:lnTo>
                <a:lnTo>
                  <a:pt x="4176712" y="0"/>
                </a:lnTo>
                <a:lnTo>
                  <a:pt x="4176712" y="1176997"/>
                </a:lnTo>
                <a:lnTo>
                  <a:pt x="4176712" y="1681429"/>
                </a:lnTo>
                <a:lnTo>
                  <a:pt x="4176712" y="2017712"/>
                </a:lnTo>
                <a:lnTo>
                  <a:pt x="1740293" y="2017712"/>
                </a:lnTo>
                <a:lnTo>
                  <a:pt x="896238" y="3578275"/>
                </a:lnTo>
                <a:lnTo>
                  <a:pt x="696125" y="2017712"/>
                </a:lnTo>
                <a:lnTo>
                  <a:pt x="0" y="2017712"/>
                </a:lnTo>
                <a:lnTo>
                  <a:pt x="0" y="1681429"/>
                </a:lnTo>
                <a:lnTo>
                  <a:pt x="0" y="117699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95202" y="2568924"/>
            <a:ext cx="3835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若要刪除案件，可以按[刪除 此工程]，則本案將顯示為已 刪除，且無法作任何更動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8" y="1197013"/>
            <a:ext cx="8371897" cy="5111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762" y="1187450"/>
            <a:ext cx="8391525" cy="5130800"/>
          </a:xfrm>
          <a:custGeom>
            <a:avLst/>
            <a:gdLst/>
            <a:ahLst/>
            <a:cxnLst/>
            <a:rect l="l" t="t" r="r" b="b"/>
            <a:pathLst>
              <a:path w="8391525" h="5130800">
                <a:moveTo>
                  <a:pt x="0" y="0"/>
                </a:moveTo>
                <a:lnTo>
                  <a:pt x="8391525" y="0"/>
                </a:lnTo>
                <a:lnTo>
                  <a:pt x="8391525" y="5130800"/>
                </a:lnTo>
                <a:lnTo>
                  <a:pt x="0" y="51308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06411" y="184404"/>
            <a:ext cx="717803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03289" y="349536"/>
            <a:ext cx="5664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lang="en-US" altLang="zh-TW" sz="36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sz="3600" b="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送出案件</a:t>
            </a:r>
            <a:endParaRPr sz="3600" b="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4212" y="6021387"/>
            <a:ext cx="287655" cy="360680"/>
          </a:xfrm>
          <a:custGeom>
            <a:avLst/>
            <a:gdLst/>
            <a:ahLst/>
            <a:cxnLst/>
            <a:rect l="l" t="t" r="r" b="b"/>
            <a:pathLst>
              <a:path w="287655" h="360679">
                <a:moveTo>
                  <a:pt x="0" y="0"/>
                </a:moveTo>
                <a:lnTo>
                  <a:pt x="287337" y="0"/>
                </a:lnTo>
                <a:lnTo>
                  <a:pt x="287337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825" y="4941887"/>
            <a:ext cx="3024505" cy="1186815"/>
          </a:xfrm>
          <a:custGeom>
            <a:avLst/>
            <a:gdLst/>
            <a:ahLst/>
            <a:cxnLst/>
            <a:rect l="l" t="t" r="r" b="b"/>
            <a:pathLst>
              <a:path w="3024504" h="1186814">
                <a:moveTo>
                  <a:pt x="1260081" y="430212"/>
                </a:moveTo>
                <a:lnTo>
                  <a:pt x="504024" y="430212"/>
                </a:lnTo>
                <a:lnTo>
                  <a:pt x="518045" y="1186395"/>
                </a:lnTo>
                <a:lnTo>
                  <a:pt x="1260081" y="430212"/>
                </a:lnTo>
                <a:close/>
              </a:path>
              <a:path w="3024504" h="1186814">
                <a:moveTo>
                  <a:pt x="3024187" y="0"/>
                </a:moveTo>
                <a:lnTo>
                  <a:pt x="0" y="0"/>
                </a:lnTo>
                <a:lnTo>
                  <a:pt x="0" y="430212"/>
                </a:lnTo>
                <a:lnTo>
                  <a:pt x="3024187" y="430212"/>
                </a:lnTo>
                <a:lnTo>
                  <a:pt x="30241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825" y="4941887"/>
            <a:ext cx="3024505" cy="1186815"/>
          </a:xfrm>
          <a:custGeom>
            <a:avLst/>
            <a:gdLst/>
            <a:ahLst/>
            <a:cxnLst/>
            <a:rect l="l" t="t" r="r" b="b"/>
            <a:pathLst>
              <a:path w="3024504" h="1186814">
                <a:moveTo>
                  <a:pt x="0" y="0"/>
                </a:moveTo>
                <a:lnTo>
                  <a:pt x="504024" y="0"/>
                </a:lnTo>
                <a:lnTo>
                  <a:pt x="1260081" y="0"/>
                </a:lnTo>
                <a:lnTo>
                  <a:pt x="3024187" y="0"/>
                </a:lnTo>
                <a:lnTo>
                  <a:pt x="3024187" y="250952"/>
                </a:lnTo>
                <a:lnTo>
                  <a:pt x="3024187" y="358508"/>
                </a:lnTo>
                <a:lnTo>
                  <a:pt x="3024187" y="430212"/>
                </a:lnTo>
                <a:lnTo>
                  <a:pt x="1260081" y="430212"/>
                </a:lnTo>
                <a:lnTo>
                  <a:pt x="518045" y="1186395"/>
                </a:lnTo>
                <a:lnTo>
                  <a:pt x="504024" y="430212"/>
                </a:lnTo>
                <a:lnTo>
                  <a:pt x="0" y="430212"/>
                </a:lnTo>
                <a:lnTo>
                  <a:pt x="0" y="358508"/>
                </a:lnTo>
                <a:lnTo>
                  <a:pt x="0" y="25095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7779" y="5978651"/>
            <a:ext cx="1644395" cy="420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3687" y="6004559"/>
            <a:ext cx="1644395" cy="420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1912" y="6021387"/>
            <a:ext cx="1584325" cy="360680"/>
          </a:xfrm>
          <a:custGeom>
            <a:avLst/>
            <a:gdLst/>
            <a:ahLst/>
            <a:cxnLst/>
            <a:rect l="l" t="t" r="r" b="b"/>
            <a:pathLst>
              <a:path w="1584325" h="360679">
                <a:moveTo>
                  <a:pt x="0" y="0"/>
                </a:moveTo>
                <a:lnTo>
                  <a:pt x="1584325" y="0"/>
                </a:lnTo>
                <a:lnTo>
                  <a:pt x="1584325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51213" y="5157787"/>
            <a:ext cx="4313555" cy="1295400"/>
          </a:xfrm>
          <a:custGeom>
            <a:avLst/>
            <a:gdLst/>
            <a:ahLst/>
            <a:cxnLst/>
            <a:rect l="l" t="t" r="r" b="b"/>
            <a:pathLst>
              <a:path w="4313555" h="1295400">
                <a:moveTo>
                  <a:pt x="4313174" y="0"/>
                </a:moveTo>
                <a:lnTo>
                  <a:pt x="1000061" y="0"/>
                </a:lnTo>
                <a:lnTo>
                  <a:pt x="1000061" y="755650"/>
                </a:lnTo>
                <a:lnTo>
                  <a:pt x="0" y="1011250"/>
                </a:lnTo>
                <a:lnTo>
                  <a:pt x="1000061" y="1079500"/>
                </a:lnTo>
                <a:lnTo>
                  <a:pt x="1000061" y="1295400"/>
                </a:lnTo>
                <a:lnTo>
                  <a:pt x="4313174" y="1295400"/>
                </a:lnTo>
                <a:lnTo>
                  <a:pt x="431317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1213" y="5157787"/>
            <a:ext cx="4313555" cy="1295400"/>
          </a:xfrm>
          <a:custGeom>
            <a:avLst/>
            <a:gdLst/>
            <a:ahLst/>
            <a:cxnLst/>
            <a:rect l="l" t="t" r="r" b="b"/>
            <a:pathLst>
              <a:path w="4313555" h="1295400">
                <a:moveTo>
                  <a:pt x="1000061" y="0"/>
                </a:moveTo>
                <a:lnTo>
                  <a:pt x="1552244" y="0"/>
                </a:lnTo>
                <a:lnTo>
                  <a:pt x="2380526" y="0"/>
                </a:lnTo>
                <a:lnTo>
                  <a:pt x="4313174" y="0"/>
                </a:lnTo>
                <a:lnTo>
                  <a:pt x="4313174" y="755650"/>
                </a:lnTo>
                <a:lnTo>
                  <a:pt x="4313174" y="1079500"/>
                </a:lnTo>
                <a:lnTo>
                  <a:pt x="4313174" y="1295400"/>
                </a:lnTo>
                <a:lnTo>
                  <a:pt x="2380526" y="1295400"/>
                </a:lnTo>
                <a:lnTo>
                  <a:pt x="1552244" y="1295400"/>
                </a:lnTo>
                <a:lnTo>
                  <a:pt x="1000061" y="1295400"/>
                </a:lnTo>
                <a:lnTo>
                  <a:pt x="1000061" y="1079500"/>
                </a:lnTo>
                <a:lnTo>
                  <a:pt x="0" y="1011250"/>
                </a:lnTo>
                <a:lnTo>
                  <a:pt x="1000061" y="755650"/>
                </a:lnTo>
                <a:lnTo>
                  <a:pt x="1000061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9565" y="4949221"/>
            <a:ext cx="6521450" cy="1405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55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可列印預覽之資訊</a:t>
            </a:r>
            <a:endParaRPr sz="2400">
              <a:latin typeface="標楷體"/>
              <a:cs typeface="標楷體"/>
            </a:endParaRPr>
          </a:p>
          <a:p>
            <a:pPr marL="3613150">
              <a:lnSpc>
                <a:spcPts val="2555"/>
              </a:lnSpc>
            </a:pPr>
            <a:r>
              <a:rPr sz="2400" b="1" spc="-5" dirty="0">
                <a:latin typeface="標楷體"/>
                <a:cs typeface="標楷體"/>
              </a:rPr>
              <a:t>按[完成並確認本工程</a:t>
            </a:r>
            <a:endParaRPr sz="2400">
              <a:latin typeface="標楷體"/>
              <a:cs typeface="標楷體"/>
            </a:endParaRPr>
          </a:p>
          <a:p>
            <a:pPr marL="3613150" marR="5080">
              <a:lnSpc>
                <a:spcPct val="100000"/>
              </a:lnSpc>
            </a:pPr>
            <a:r>
              <a:rPr sz="2400" b="1" spc="-5" dirty="0">
                <a:latin typeface="標楷體"/>
                <a:cs typeface="標楷體"/>
              </a:rPr>
              <a:t>提報]將案件送至縣市 政府業管單位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143000"/>
            <a:ext cx="8354567" cy="468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288" y="1157325"/>
            <a:ext cx="8366187" cy="4696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3611" y="184404"/>
            <a:ext cx="717803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47800" y="457200"/>
            <a:ext cx="625887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lang="en-US" altLang="zh-TW" sz="36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sz="3600" b="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修改案件內容</a:t>
            </a:r>
            <a:endParaRPr sz="3600" b="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85188" y="4527803"/>
            <a:ext cx="1642872" cy="563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9572" y="4555235"/>
            <a:ext cx="1642872" cy="563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8812" y="4572000"/>
            <a:ext cx="1584325" cy="504825"/>
          </a:xfrm>
          <a:custGeom>
            <a:avLst/>
            <a:gdLst/>
            <a:ahLst/>
            <a:cxnLst/>
            <a:rect l="l" t="t" r="r" b="b"/>
            <a:pathLst>
              <a:path w="1584325" h="504825">
                <a:moveTo>
                  <a:pt x="0" y="0"/>
                </a:moveTo>
                <a:lnTo>
                  <a:pt x="1584325" y="0"/>
                </a:lnTo>
                <a:lnTo>
                  <a:pt x="1584325" y="504825"/>
                </a:lnTo>
                <a:lnTo>
                  <a:pt x="0" y="504825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10369" y="4581525"/>
            <a:ext cx="4502150" cy="1656080"/>
          </a:xfrm>
          <a:custGeom>
            <a:avLst/>
            <a:gdLst/>
            <a:ahLst/>
            <a:cxnLst/>
            <a:rect l="l" t="t" r="r" b="b"/>
            <a:pathLst>
              <a:path w="4502150" h="1656079">
                <a:moveTo>
                  <a:pt x="0" y="162661"/>
                </a:moveTo>
                <a:lnTo>
                  <a:pt x="901268" y="689902"/>
                </a:lnTo>
                <a:lnTo>
                  <a:pt x="901268" y="1655762"/>
                </a:lnTo>
                <a:lnTo>
                  <a:pt x="4501718" y="1655762"/>
                </a:lnTo>
                <a:lnTo>
                  <a:pt x="4501718" y="275958"/>
                </a:lnTo>
                <a:lnTo>
                  <a:pt x="901268" y="275958"/>
                </a:lnTo>
                <a:lnTo>
                  <a:pt x="0" y="162661"/>
                </a:lnTo>
                <a:close/>
              </a:path>
              <a:path w="4502150" h="1656079">
                <a:moveTo>
                  <a:pt x="4501718" y="0"/>
                </a:moveTo>
                <a:lnTo>
                  <a:pt x="901268" y="0"/>
                </a:lnTo>
                <a:lnTo>
                  <a:pt x="901268" y="275958"/>
                </a:lnTo>
                <a:lnTo>
                  <a:pt x="4501718" y="275958"/>
                </a:lnTo>
                <a:lnTo>
                  <a:pt x="45017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10369" y="4581525"/>
            <a:ext cx="4502150" cy="1656080"/>
          </a:xfrm>
          <a:custGeom>
            <a:avLst/>
            <a:gdLst/>
            <a:ahLst/>
            <a:cxnLst/>
            <a:rect l="l" t="t" r="r" b="b"/>
            <a:pathLst>
              <a:path w="4502150" h="1656079">
                <a:moveTo>
                  <a:pt x="901268" y="0"/>
                </a:moveTo>
                <a:lnTo>
                  <a:pt x="1501343" y="0"/>
                </a:lnTo>
                <a:lnTo>
                  <a:pt x="2401455" y="0"/>
                </a:lnTo>
                <a:lnTo>
                  <a:pt x="4501718" y="0"/>
                </a:lnTo>
                <a:lnTo>
                  <a:pt x="4501718" y="275958"/>
                </a:lnTo>
                <a:lnTo>
                  <a:pt x="4501718" y="689902"/>
                </a:lnTo>
                <a:lnTo>
                  <a:pt x="4501718" y="1655762"/>
                </a:lnTo>
                <a:lnTo>
                  <a:pt x="2401455" y="1655762"/>
                </a:lnTo>
                <a:lnTo>
                  <a:pt x="1501343" y="1655762"/>
                </a:lnTo>
                <a:lnTo>
                  <a:pt x="901268" y="1655762"/>
                </a:lnTo>
                <a:lnTo>
                  <a:pt x="901268" y="689902"/>
                </a:lnTo>
                <a:lnTo>
                  <a:pt x="0" y="162661"/>
                </a:lnTo>
                <a:lnTo>
                  <a:pt x="901268" y="275958"/>
                </a:lnTo>
                <a:lnTo>
                  <a:pt x="901268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8451" y="2016252"/>
            <a:ext cx="6306311" cy="10713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360" y="2042159"/>
            <a:ext cx="6306311" cy="10713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1187" y="2060575"/>
            <a:ext cx="6247130" cy="1011555"/>
          </a:xfrm>
          <a:custGeom>
            <a:avLst/>
            <a:gdLst/>
            <a:ahLst/>
            <a:cxnLst/>
            <a:rect l="l" t="t" r="r" b="b"/>
            <a:pathLst>
              <a:path w="6247130" h="1011555">
                <a:moveTo>
                  <a:pt x="0" y="0"/>
                </a:moveTo>
                <a:lnTo>
                  <a:pt x="6246812" y="0"/>
                </a:lnTo>
                <a:lnTo>
                  <a:pt x="6246812" y="1011237"/>
                </a:lnTo>
                <a:lnTo>
                  <a:pt x="0" y="101123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59337" y="2503220"/>
            <a:ext cx="2952750" cy="1646555"/>
          </a:xfrm>
          <a:custGeom>
            <a:avLst/>
            <a:gdLst/>
            <a:ahLst/>
            <a:cxnLst/>
            <a:rect l="l" t="t" r="r" b="b"/>
            <a:pathLst>
              <a:path w="2952750" h="1646554">
                <a:moveTo>
                  <a:pt x="2952750" y="493979"/>
                </a:moveTo>
                <a:lnTo>
                  <a:pt x="0" y="493979"/>
                </a:lnTo>
                <a:lnTo>
                  <a:pt x="0" y="1646504"/>
                </a:lnTo>
                <a:lnTo>
                  <a:pt x="2952750" y="1646504"/>
                </a:lnTo>
                <a:lnTo>
                  <a:pt x="2952750" y="493979"/>
                </a:lnTo>
                <a:close/>
              </a:path>
              <a:path w="2952750" h="1646554">
                <a:moveTo>
                  <a:pt x="554050" y="0"/>
                </a:moveTo>
                <a:lnTo>
                  <a:pt x="492125" y="493979"/>
                </a:lnTo>
                <a:lnTo>
                  <a:pt x="1230312" y="493979"/>
                </a:lnTo>
                <a:lnTo>
                  <a:pt x="5540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59337" y="2503220"/>
            <a:ext cx="2952750" cy="1646555"/>
          </a:xfrm>
          <a:custGeom>
            <a:avLst/>
            <a:gdLst/>
            <a:ahLst/>
            <a:cxnLst/>
            <a:rect l="l" t="t" r="r" b="b"/>
            <a:pathLst>
              <a:path w="2952750" h="1646554">
                <a:moveTo>
                  <a:pt x="0" y="493979"/>
                </a:moveTo>
                <a:lnTo>
                  <a:pt x="492125" y="493979"/>
                </a:lnTo>
                <a:lnTo>
                  <a:pt x="554050" y="0"/>
                </a:lnTo>
                <a:lnTo>
                  <a:pt x="1230312" y="493979"/>
                </a:lnTo>
                <a:lnTo>
                  <a:pt x="2952750" y="493979"/>
                </a:lnTo>
                <a:lnTo>
                  <a:pt x="2952750" y="686066"/>
                </a:lnTo>
                <a:lnTo>
                  <a:pt x="2952750" y="974204"/>
                </a:lnTo>
                <a:lnTo>
                  <a:pt x="2952750" y="1646504"/>
                </a:lnTo>
                <a:lnTo>
                  <a:pt x="1230312" y="1646504"/>
                </a:lnTo>
                <a:lnTo>
                  <a:pt x="492125" y="1646504"/>
                </a:lnTo>
                <a:lnTo>
                  <a:pt x="0" y="1646504"/>
                </a:lnTo>
                <a:lnTo>
                  <a:pt x="0" y="974204"/>
                </a:lnTo>
                <a:lnTo>
                  <a:pt x="0" y="686066"/>
                </a:lnTo>
                <a:lnTo>
                  <a:pt x="0" y="49397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90377" y="2999930"/>
            <a:ext cx="3416300" cy="314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案件列表畫面中的篩 選條件可協助快速尋 找案件</a:t>
            </a:r>
            <a:endParaRPr sz="2400">
              <a:latin typeface="標楷體"/>
              <a:cs typeface="標楷體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43815">
              <a:lnSpc>
                <a:spcPct val="100000"/>
              </a:lnSpc>
              <a:spcBef>
                <a:spcPts val="1614"/>
              </a:spcBef>
            </a:pPr>
            <a:r>
              <a:rPr sz="2400" b="1" spc="-5" dirty="0">
                <a:latin typeface="標楷體"/>
                <a:cs typeface="標楷體"/>
              </a:rPr>
              <a:t>在案件未送至機關管理員 前，點選案件名稱，即可 進入編輯畫面(作業程序 如前)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744211" y="184404"/>
            <a:ext cx="717803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4619" y="967740"/>
            <a:ext cx="640079" cy="6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88435" y="1552955"/>
            <a:ext cx="641604" cy="658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8435" y="2138171"/>
            <a:ext cx="675131" cy="659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0179" y="2723387"/>
            <a:ext cx="641604" cy="658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55563" y="3308603"/>
            <a:ext cx="640079" cy="659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55563" y="3893819"/>
            <a:ext cx="640079" cy="659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07635" y="4479035"/>
            <a:ext cx="641604" cy="659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2018537" y="2021298"/>
            <a:ext cx="6019800" cy="1661993"/>
          </a:xfrm>
        </p:spPr>
        <p:txBody>
          <a:bodyPr/>
          <a:lstStyle/>
          <a:p>
            <a:r>
              <a:rPr lang="zh-TW" altLang="en-US" sz="5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學校端提報人員</a:t>
            </a:r>
            <a:r>
              <a:rPr lang="en-US" altLang="zh-TW" sz="5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br>
              <a:rPr lang="en-US" altLang="zh-TW" sz="5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操作說明手冊</a:t>
            </a:r>
            <a:endParaRPr lang="zh-TW" altLang="en-US" sz="5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106411" y="184404"/>
            <a:ext cx="717803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6352" y="364090"/>
            <a:ext cx="566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sz="36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sz="3600" b="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登入系統</a:t>
            </a:r>
            <a:endParaRPr sz="3600" b="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188" y="1484313"/>
            <a:ext cx="8805785" cy="4759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0662" y="1474787"/>
            <a:ext cx="8825230" cy="4778375"/>
          </a:xfrm>
          <a:custGeom>
            <a:avLst/>
            <a:gdLst/>
            <a:ahLst/>
            <a:cxnLst/>
            <a:rect l="l" t="t" r="r" b="b"/>
            <a:pathLst>
              <a:path w="8825230" h="4778375">
                <a:moveTo>
                  <a:pt x="0" y="0"/>
                </a:moveTo>
                <a:lnTo>
                  <a:pt x="8824912" y="0"/>
                </a:lnTo>
                <a:lnTo>
                  <a:pt x="8824912" y="4778375"/>
                </a:lnTo>
                <a:lnTo>
                  <a:pt x="0" y="477837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2812" y="1628775"/>
            <a:ext cx="539750" cy="358775"/>
          </a:xfrm>
          <a:custGeom>
            <a:avLst/>
            <a:gdLst/>
            <a:ahLst/>
            <a:cxnLst/>
            <a:rect l="l" t="t" r="r" b="b"/>
            <a:pathLst>
              <a:path w="539750" h="358775">
                <a:moveTo>
                  <a:pt x="0" y="0"/>
                </a:moveTo>
                <a:lnTo>
                  <a:pt x="539750" y="0"/>
                </a:lnTo>
                <a:lnTo>
                  <a:pt x="539750" y="358775"/>
                </a:lnTo>
                <a:lnTo>
                  <a:pt x="0" y="358775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0337" y="4075112"/>
            <a:ext cx="3888104" cy="1008380"/>
          </a:xfrm>
          <a:custGeom>
            <a:avLst/>
            <a:gdLst/>
            <a:ahLst/>
            <a:cxnLst/>
            <a:rect l="l" t="t" r="r" b="b"/>
            <a:pathLst>
              <a:path w="3888104" h="1008379">
                <a:moveTo>
                  <a:pt x="0" y="0"/>
                </a:moveTo>
                <a:lnTo>
                  <a:pt x="3887787" y="0"/>
                </a:lnTo>
                <a:lnTo>
                  <a:pt x="3887787" y="1008062"/>
                </a:lnTo>
                <a:lnTo>
                  <a:pt x="0" y="10080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1500" y="1902701"/>
            <a:ext cx="3047365" cy="1526540"/>
          </a:xfrm>
          <a:custGeom>
            <a:avLst/>
            <a:gdLst/>
            <a:ahLst/>
            <a:cxnLst/>
            <a:rect l="l" t="t" r="r" b="b"/>
            <a:pathLst>
              <a:path w="3047365" h="1526539">
                <a:moveTo>
                  <a:pt x="3024187" y="373773"/>
                </a:moveTo>
                <a:lnTo>
                  <a:pt x="0" y="373773"/>
                </a:lnTo>
                <a:lnTo>
                  <a:pt x="0" y="1526298"/>
                </a:lnTo>
                <a:lnTo>
                  <a:pt x="3024187" y="1526298"/>
                </a:lnTo>
                <a:lnTo>
                  <a:pt x="3024187" y="373773"/>
                </a:lnTo>
                <a:close/>
              </a:path>
              <a:path w="3047365" h="1526539">
                <a:moveTo>
                  <a:pt x="3047136" y="0"/>
                </a:moveTo>
                <a:lnTo>
                  <a:pt x="1764106" y="373773"/>
                </a:lnTo>
                <a:lnTo>
                  <a:pt x="2520162" y="373773"/>
                </a:lnTo>
                <a:lnTo>
                  <a:pt x="30471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51500" y="1902701"/>
            <a:ext cx="3047365" cy="1526540"/>
          </a:xfrm>
          <a:custGeom>
            <a:avLst/>
            <a:gdLst/>
            <a:ahLst/>
            <a:cxnLst/>
            <a:rect l="l" t="t" r="r" b="b"/>
            <a:pathLst>
              <a:path w="3047365" h="1526539">
                <a:moveTo>
                  <a:pt x="0" y="373773"/>
                </a:moveTo>
                <a:lnTo>
                  <a:pt x="1764106" y="373773"/>
                </a:lnTo>
                <a:lnTo>
                  <a:pt x="3047136" y="0"/>
                </a:lnTo>
                <a:lnTo>
                  <a:pt x="2520162" y="373773"/>
                </a:lnTo>
                <a:lnTo>
                  <a:pt x="3024187" y="373773"/>
                </a:lnTo>
                <a:lnTo>
                  <a:pt x="3024187" y="565861"/>
                </a:lnTo>
                <a:lnTo>
                  <a:pt x="3024187" y="853998"/>
                </a:lnTo>
                <a:lnTo>
                  <a:pt x="3024187" y="1526298"/>
                </a:lnTo>
                <a:lnTo>
                  <a:pt x="2520162" y="1526298"/>
                </a:lnTo>
                <a:lnTo>
                  <a:pt x="1764106" y="1526298"/>
                </a:lnTo>
                <a:lnTo>
                  <a:pt x="0" y="1526298"/>
                </a:lnTo>
                <a:lnTo>
                  <a:pt x="0" y="853998"/>
                </a:lnTo>
                <a:lnTo>
                  <a:pt x="0" y="565861"/>
                </a:lnTo>
                <a:lnTo>
                  <a:pt x="0" y="373773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30240" y="2462085"/>
            <a:ext cx="2768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1.按右上方之[登入]</a:t>
            </a:r>
            <a:endParaRPr sz="240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標楷體"/>
                <a:cs typeface="標楷體"/>
              </a:rPr>
              <a:t>進入系統登入畫面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6012" y="4870857"/>
            <a:ext cx="6553200" cy="1150620"/>
          </a:xfrm>
          <a:custGeom>
            <a:avLst/>
            <a:gdLst/>
            <a:ahLst/>
            <a:cxnLst/>
            <a:rect l="l" t="t" r="r" b="b"/>
            <a:pathLst>
              <a:path w="6553200" h="1150620">
                <a:moveTo>
                  <a:pt x="6553200" y="645706"/>
                </a:moveTo>
                <a:lnTo>
                  <a:pt x="0" y="645706"/>
                </a:lnTo>
                <a:lnTo>
                  <a:pt x="0" y="1150531"/>
                </a:lnTo>
                <a:lnTo>
                  <a:pt x="6553200" y="1150531"/>
                </a:lnTo>
                <a:lnTo>
                  <a:pt x="6553200" y="645706"/>
                </a:lnTo>
                <a:close/>
              </a:path>
              <a:path w="6553200" h="1150620">
                <a:moveTo>
                  <a:pt x="3029343" y="0"/>
                </a:moveTo>
                <a:lnTo>
                  <a:pt x="1092200" y="645706"/>
                </a:lnTo>
                <a:lnTo>
                  <a:pt x="2730500" y="645706"/>
                </a:lnTo>
                <a:lnTo>
                  <a:pt x="302934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6012" y="4870857"/>
            <a:ext cx="6553200" cy="1150620"/>
          </a:xfrm>
          <a:custGeom>
            <a:avLst/>
            <a:gdLst/>
            <a:ahLst/>
            <a:cxnLst/>
            <a:rect l="l" t="t" r="r" b="b"/>
            <a:pathLst>
              <a:path w="6553200" h="1150620">
                <a:moveTo>
                  <a:pt x="0" y="645706"/>
                </a:moveTo>
                <a:lnTo>
                  <a:pt x="1092200" y="645706"/>
                </a:lnTo>
                <a:lnTo>
                  <a:pt x="3029343" y="0"/>
                </a:lnTo>
                <a:lnTo>
                  <a:pt x="2730500" y="645706"/>
                </a:lnTo>
                <a:lnTo>
                  <a:pt x="6553200" y="645706"/>
                </a:lnTo>
                <a:lnTo>
                  <a:pt x="6553200" y="729843"/>
                </a:lnTo>
                <a:lnTo>
                  <a:pt x="6553200" y="856056"/>
                </a:lnTo>
                <a:lnTo>
                  <a:pt x="6553200" y="1150531"/>
                </a:lnTo>
                <a:lnTo>
                  <a:pt x="2730500" y="1150531"/>
                </a:lnTo>
                <a:lnTo>
                  <a:pt x="1092200" y="1150531"/>
                </a:lnTo>
                <a:lnTo>
                  <a:pt x="0" y="1150531"/>
                </a:lnTo>
                <a:lnTo>
                  <a:pt x="0" y="856056"/>
                </a:lnTo>
                <a:lnTo>
                  <a:pt x="0" y="729843"/>
                </a:lnTo>
                <a:lnTo>
                  <a:pt x="0" y="64570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94752" y="5561203"/>
            <a:ext cx="490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2.輸入[帳號]與[密碼]即可登入系統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255" y="1164336"/>
            <a:ext cx="8322564" cy="4864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639" y="1187196"/>
            <a:ext cx="8324087" cy="4864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7225" y="1196975"/>
            <a:ext cx="8281974" cy="4824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1187450"/>
            <a:ext cx="8301355" cy="4843780"/>
          </a:xfrm>
          <a:custGeom>
            <a:avLst/>
            <a:gdLst/>
            <a:ahLst/>
            <a:cxnLst/>
            <a:rect l="l" t="t" r="r" b="b"/>
            <a:pathLst>
              <a:path w="8301355" h="4843780">
                <a:moveTo>
                  <a:pt x="0" y="0"/>
                </a:moveTo>
                <a:lnTo>
                  <a:pt x="8301037" y="0"/>
                </a:lnTo>
                <a:lnTo>
                  <a:pt x="8301037" y="4843462"/>
                </a:lnTo>
                <a:lnTo>
                  <a:pt x="0" y="484346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06411" y="184404"/>
            <a:ext cx="717803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21875" y="271324"/>
            <a:ext cx="508453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sz="3600" b="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提報人員</a:t>
            </a:r>
            <a:r>
              <a:rPr sz="3600" b="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sz="3600" b="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新增案件</a:t>
            </a:r>
            <a:endParaRPr sz="3600" b="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03637" y="1854200"/>
            <a:ext cx="1368425" cy="360680"/>
          </a:xfrm>
          <a:custGeom>
            <a:avLst/>
            <a:gdLst/>
            <a:ahLst/>
            <a:cxnLst/>
            <a:rect l="l" t="t" r="r" b="b"/>
            <a:pathLst>
              <a:path w="1368425" h="360680">
                <a:moveTo>
                  <a:pt x="0" y="0"/>
                </a:moveTo>
                <a:lnTo>
                  <a:pt x="1368425" y="0"/>
                </a:lnTo>
                <a:lnTo>
                  <a:pt x="1368425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5512" y="2139950"/>
            <a:ext cx="1513205" cy="360680"/>
          </a:xfrm>
          <a:custGeom>
            <a:avLst/>
            <a:gdLst/>
            <a:ahLst/>
            <a:cxnLst/>
            <a:rect l="l" t="t" r="r" b="b"/>
            <a:pathLst>
              <a:path w="1513204" h="360680">
                <a:moveTo>
                  <a:pt x="0" y="0"/>
                </a:moveTo>
                <a:lnTo>
                  <a:pt x="1512887" y="0"/>
                </a:lnTo>
                <a:lnTo>
                  <a:pt x="1512887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29125" y="2109077"/>
            <a:ext cx="3095625" cy="1898014"/>
          </a:xfrm>
          <a:custGeom>
            <a:avLst/>
            <a:gdLst/>
            <a:ahLst/>
            <a:cxnLst/>
            <a:rect l="l" t="t" r="r" b="b"/>
            <a:pathLst>
              <a:path w="3095625" h="1898014">
                <a:moveTo>
                  <a:pt x="3095625" y="962736"/>
                </a:moveTo>
                <a:lnTo>
                  <a:pt x="0" y="962736"/>
                </a:lnTo>
                <a:lnTo>
                  <a:pt x="0" y="1897773"/>
                </a:lnTo>
                <a:lnTo>
                  <a:pt x="3095625" y="1897773"/>
                </a:lnTo>
                <a:lnTo>
                  <a:pt x="3095625" y="962736"/>
                </a:lnTo>
                <a:close/>
              </a:path>
              <a:path w="3095625" h="1898014">
                <a:moveTo>
                  <a:pt x="54610" y="0"/>
                </a:moveTo>
                <a:lnTo>
                  <a:pt x="515937" y="962736"/>
                </a:lnTo>
                <a:lnTo>
                  <a:pt x="1289850" y="962736"/>
                </a:lnTo>
                <a:lnTo>
                  <a:pt x="546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9125" y="2109077"/>
            <a:ext cx="3095625" cy="1898014"/>
          </a:xfrm>
          <a:custGeom>
            <a:avLst/>
            <a:gdLst/>
            <a:ahLst/>
            <a:cxnLst/>
            <a:rect l="l" t="t" r="r" b="b"/>
            <a:pathLst>
              <a:path w="3095625" h="1898014">
                <a:moveTo>
                  <a:pt x="0" y="962736"/>
                </a:moveTo>
                <a:lnTo>
                  <a:pt x="515937" y="962736"/>
                </a:lnTo>
                <a:lnTo>
                  <a:pt x="54610" y="0"/>
                </a:lnTo>
                <a:lnTo>
                  <a:pt x="1289850" y="962736"/>
                </a:lnTo>
                <a:lnTo>
                  <a:pt x="3095625" y="962736"/>
                </a:lnTo>
                <a:lnTo>
                  <a:pt x="3095625" y="1118577"/>
                </a:lnTo>
                <a:lnTo>
                  <a:pt x="3095625" y="1352334"/>
                </a:lnTo>
                <a:lnTo>
                  <a:pt x="3095625" y="1897773"/>
                </a:lnTo>
                <a:lnTo>
                  <a:pt x="1289850" y="1897773"/>
                </a:lnTo>
                <a:lnTo>
                  <a:pt x="515937" y="1897773"/>
                </a:lnTo>
                <a:lnTo>
                  <a:pt x="0" y="1897773"/>
                </a:lnTo>
                <a:lnTo>
                  <a:pt x="0" y="1352334"/>
                </a:lnTo>
                <a:lnTo>
                  <a:pt x="0" y="1118577"/>
                </a:lnTo>
                <a:lnTo>
                  <a:pt x="0" y="96273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07865" y="3148679"/>
            <a:ext cx="2921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1.登入後點選[災後復 建提報]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71562" y="2427655"/>
            <a:ext cx="2520950" cy="2506345"/>
          </a:xfrm>
          <a:custGeom>
            <a:avLst/>
            <a:gdLst/>
            <a:ahLst/>
            <a:cxnLst/>
            <a:rect l="l" t="t" r="r" b="b"/>
            <a:pathLst>
              <a:path w="2520950" h="2506345">
                <a:moveTo>
                  <a:pt x="2520950" y="1787156"/>
                </a:moveTo>
                <a:lnTo>
                  <a:pt x="0" y="1787156"/>
                </a:lnTo>
                <a:lnTo>
                  <a:pt x="0" y="2506294"/>
                </a:lnTo>
                <a:lnTo>
                  <a:pt x="2520950" y="2506294"/>
                </a:lnTo>
                <a:lnTo>
                  <a:pt x="2520950" y="1787156"/>
                </a:lnTo>
                <a:close/>
              </a:path>
              <a:path w="2520950" h="2506345">
                <a:moveTo>
                  <a:pt x="1319187" y="0"/>
                </a:moveTo>
                <a:lnTo>
                  <a:pt x="1470558" y="1787156"/>
                </a:lnTo>
                <a:lnTo>
                  <a:pt x="2100795" y="1787156"/>
                </a:lnTo>
                <a:lnTo>
                  <a:pt x="13191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1562" y="2427655"/>
            <a:ext cx="2520950" cy="2506345"/>
          </a:xfrm>
          <a:custGeom>
            <a:avLst/>
            <a:gdLst/>
            <a:ahLst/>
            <a:cxnLst/>
            <a:rect l="l" t="t" r="r" b="b"/>
            <a:pathLst>
              <a:path w="2520950" h="2506345">
                <a:moveTo>
                  <a:pt x="0" y="1787156"/>
                </a:moveTo>
                <a:lnTo>
                  <a:pt x="1470558" y="1787156"/>
                </a:lnTo>
                <a:lnTo>
                  <a:pt x="1319187" y="0"/>
                </a:lnTo>
                <a:lnTo>
                  <a:pt x="2100795" y="1787156"/>
                </a:lnTo>
                <a:lnTo>
                  <a:pt x="2520950" y="1787156"/>
                </a:lnTo>
                <a:lnTo>
                  <a:pt x="2520950" y="1907019"/>
                </a:lnTo>
                <a:lnTo>
                  <a:pt x="2520950" y="2086800"/>
                </a:lnTo>
                <a:lnTo>
                  <a:pt x="2520950" y="2506294"/>
                </a:lnTo>
                <a:lnTo>
                  <a:pt x="2100795" y="2506294"/>
                </a:lnTo>
                <a:lnTo>
                  <a:pt x="1470558" y="2506294"/>
                </a:lnTo>
                <a:lnTo>
                  <a:pt x="0" y="2506294"/>
                </a:lnTo>
                <a:lnTo>
                  <a:pt x="0" y="2086800"/>
                </a:lnTo>
                <a:lnTo>
                  <a:pt x="0" y="1907019"/>
                </a:lnTo>
                <a:lnTo>
                  <a:pt x="0" y="178715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50302" y="4183729"/>
            <a:ext cx="2159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2.選擇要申請之 災害專案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72450" y="2060575"/>
            <a:ext cx="576580" cy="431800"/>
          </a:xfrm>
          <a:custGeom>
            <a:avLst/>
            <a:gdLst/>
            <a:ahLst/>
            <a:cxnLst/>
            <a:rect l="l" t="t" r="r" b="b"/>
            <a:pathLst>
              <a:path w="576579" h="431800">
                <a:moveTo>
                  <a:pt x="0" y="0"/>
                </a:moveTo>
                <a:lnTo>
                  <a:pt x="576262" y="0"/>
                </a:lnTo>
                <a:lnTo>
                  <a:pt x="576262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83300" y="2459088"/>
            <a:ext cx="2663825" cy="3130550"/>
          </a:xfrm>
          <a:custGeom>
            <a:avLst/>
            <a:gdLst/>
            <a:ahLst/>
            <a:cxnLst/>
            <a:rect l="l" t="t" r="r" b="b"/>
            <a:pathLst>
              <a:path w="2663825" h="3130550">
                <a:moveTo>
                  <a:pt x="2663825" y="2122436"/>
                </a:moveTo>
                <a:lnTo>
                  <a:pt x="0" y="2122436"/>
                </a:lnTo>
                <a:lnTo>
                  <a:pt x="0" y="3130499"/>
                </a:lnTo>
                <a:lnTo>
                  <a:pt x="2663825" y="3130499"/>
                </a:lnTo>
                <a:lnTo>
                  <a:pt x="2663825" y="2122436"/>
                </a:lnTo>
                <a:close/>
              </a:path>
              <a:path w="2663825" h="3130550">
                <a:moveTo>
                  <a:pt x="2366492" y="0"/>
                </a:moveTo>
                <a:lnTo>
                  <a:pt x="1553895" y="2122436"/>
                </a:lnTo>
                <a:lnTo>
                  <a:pt x="2219858" y="2122436"/>
                </a:lnTo>
                <a:lnTo>
                  <a:pt x="23664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83300" y="2459088"/>
            <a:ext cx="2663825" cy="3130550"/>
          </a:xfrm>
          <a:custGeom>
            <a:avLst/>
            <a:gdLst/>
            <a:ahLst/>
            <a:cxnLst/>
            <a:rect l="l" t="t" r="r" b="b"/>
            <a:pathLst>
              <a:path w="2663825" h="3130550">
                <a:moveTo>
                  <a:pt x="0" y="2122436"/>
                </a:moveTo>
                <a:lnTo>
                  <a:pt x="1553895" y="2122436"/>
                </a:lnTo>
                <a:lnTo>
                  <a:pt x="2366492" y="0"/>
                </a:lnTo>
                <a:lnTo>
                  <a:pt x="2219858" y="2122436"/>
                </a:lnTo>
                <a:lnTo>
                  <a:pt x="2663825" y="2122436"/>
                </a:lnTo>
                <a:lnTo>
                  <a:pt x="2663825" y="2290444"/>
                </a:lnTo>
                <a:lnTo>
                  <a:pt x="2663825" y="2542463"/>
                </a:lnTo>
                <a:lnTo>
                  <a:pt x="2663825" y="3130499"/>
                </a:lnTo>
                <a:lnTo>
                  <a:pt x="2219858" y="3130499"/>
                </a:lnTo>
                <a:lnTo>
                  <a:pt x="1553895" y="3130499"/>
                </a:lnTo>
                <a:lnTo>
                  <a:pt x="0" y="3130499"/>
                </a:lnTo>
                <a:lnTo>
                  <a:pt x="0" y="2542463"/>
                </a:lnTo>
                <a:lnTo>
                  <a:pt x="0" y="2290444"/>
                </a:lnTo>
                <a:lnTo>
                  <a:pt x="0" y="212243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62040" y="4694904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3.按[新增]建立復 建工程案件資料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" y="1281683"/>
            <a:ext cx="9049511" cy="4270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25" y="1295400"/>
            <a:ext cx="9061322" cy="4280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06411" y="184404"/>
            <a:ext cx="717803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26183" y="457200"/>
            <a:ext cx="566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sz="36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新增案件</a:t>
            </a:r>
            <a:endParaRPr sz="3600" b="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4312" y="1928812"/>
            <a:ext cx="6143625" cy="714375"/>
          </a:xfrm>
          <a:custGeom>
            <a:avLst/>
            <a:gdLst/>
            <a:ahLst/>
            <a:cxnLst/>
            <a:rect l="l" t="t" r="r" b="b"/>
            <a:pathLst>
              <a:path w="6143625" h="714375">
                <a:moveTo>
                  <a:pt x="0" y="0"/>
                </a:moveTo>
                <a:lnTo>
                  <a:pt x="6143625" y="0"/>
                </a:lnTo>
                <a:lnTo>
                  <a:pt x="6143625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2986" y="3706545"/>
            <a:ext cx="5151120" cy="2531110"/>
          </a:xfrm>
          <a:custGeom>
            <a:avLst/>
            <a:gdLst/>
            <a:ahLst/>
            <a:cxnLst/>
            <a:rect l="l" t="t" r="r" b="b"/>
            <a:pathLst>
              <a:path w="5151120" h="2531110">
                <a:moveTo>
                  <a:pt x="5150675" y="730516"/>
                </a:moveTo>
                <a:lnTo>
                  <a:pt x="902525" y="730516"/>
                </a:lnTo>
                <a:lnTo>
                  <a:pt x="902525" y="2530741"/>
                </a:lnTo>
                <a:lnTo>
                  <a:pt x="5150675" y="2530741"/>
                </a:lnTo>
                <a:lnTo>
                  <a:pt x="5150675" y="730516"/>
                </a:lnTo>
                <a:close/>
              </a:path>
              <a:path w="5151120" h="2531110">
                <a:moveTo>
                  <a:pt x="0" y="0"/>
                </a:moveTo>
                <a:lnTo>
                  <a:pt x="1610550" y="730516"/>
                </a:lnTo>
                <a:lnTo>
                  <a:pt x="2672588" y="73051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2986" y="3706545"/>
            <a:ext cx="5151120" cy="2531110"/>
          </a:xfrm>
          <a:custGeom>
            <a:avLst/>
            <a:gdLst/>
            <a:ahLst/>
            <a:cxnLst/>
            <a:rect l="l" t="t" r="r" b="b"/>
            <a:pathLst>
              <a:path w="5151120" h="2531110">
                <a:moveTo>
                  <a:pt x="902525" y="730516"/>
                </a:moveTo>
                <a:lnTo>
                  <a:pt x="1610550" y="730516"/>
                </a:lnTo>
                <a:lnTo>
                  <a:pt x="0" y="0"/>
                </a:lnTo>
                <a:lnTo>
                  <a:pt x="2672588" y="730516"/>
                </a:lnTo>
                <a:lnTo>
                  <a:pt x="5150675" y="730516"/>
                </a:lnTo>
                <a:lnTo>
                  <a:pt x="5150675" y="1030554"/>
                </a:lnTo>
                <a:lnTo>
                  <a:pt x="5150675" y="1480616"/>
                </a:lnTo>
                <a:lnTo>
                  <a:pt x="5150675" y="2530741"/>
                </a:lnTo>
                <a:lnTo>
                  <a:pt x="2672588" y="2530741"/>
                </a:lnTo>
                <a:lnTo>
                  <a:pt x="1610550" y="2530741"/>
                </a:lnTo>
                <a:lnTo>
                  <a:pt x="902525" y="2530741"/>
                </a:lnTo>
                <a:lnTo>
                  <a:pt x="902525" y="1480616"/>
                </a:lnTo>
                <a:lnTo>
                  <a:pt x="902525" y="1030554"/>
                </a:lnTo>
                <a:lnTo>
                  <a:pt x="902525" y="73051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5812" y="3000375"/>
            <a:ext cx="643255" cy="2303780"/>
          </a:xfrm>
          <a:custGeom>
            <a:avLst/>
            <a:gdLst/>
            <a:ahLst/>
            <a:cxnLst/>
            <a:rect l="l" t="t" r="r" b="b"/>
            <a:pathLst>
              <a:path w="643255" h="2303779">
                <a:moveTo>
                  <a:pt x="0" y="0"/>
                </a:moveTo>
                <a:lnTo>
                  <a:pt x="642937" y="0"/>
                </a:lnTo>
                <a:lnTo>
                  <a:pt x="642937" y="2303462"/>
                </a:lnTo>
                <a:lnTo>
                  <a:pt x="0" y="23034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13427" y="2486508"/>
            <a:ext cx="4130675" cy="1595120"/>
          </a:xfrm>
          <a:custGeom>
            <a:avLst/>
            <a:gdLst/>
            <a:ahLst/>
            <a:cxnLst/>
            <a:rect l="l" t="t" r="r" b="b"/>
            <a:pathLst>
              <a:path w="4130675" h="1595120">
                <a:moveTo>
                  <a:pt x="4130573" y="299554"/>
                </a:moveTo>
                <a:lnTo>
                  <a:pt x="601560" y="299554"/>
                </a:lnTo>
                <a:lnTo>
                  <a:pt x="601560" y="1594954"/>
                </a:lnTo>
                <a:lnTo>
                  <a:pt x="4130573" y="1594954"/>
                </a:lnTo>
                <a:lnTo>
                  <a:pt x="4130573" y="299554"/>
                </a:lnTo>
                <a:close/>
              </a:path>
              <a:path w="4130675" h="1595120">
                <a:moveTo>
                  <a:pt x="0" y="0"/>
                </a:moveTo>
                <a:lnTo>
                  <a:pt x="1189736" y="299554"/>
                </a:lnTo>
                <a:lnTo>
                  <a:pt x="2071979" y="29955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3427" y="2486508"/>
            <a:ext cx="4130675" cy="1595120"/>
          </a:xfrm>
          <a:custGeom>
            <a:avLst/>
            <a:gdLst/>
            <a:ahLst/>
            <a:cxnLst/>
            <a:rect l="l" t="t" r="r" b="b"/>
            <a:pathLst>
              <a:path w="4130675" h="1595120">
                <a:moveTo>
                  <a:pt x="601560" y="299554"/>
                </a:moveTo>
                <a:lnTo>
                  <a:pt x="1189736" y="299554"/>
                </a:lnTo>
                <a:lnTo>
                  <a:pt x="0" y="0"/>
                </a:lnTo>
                <a:lnTo>
                  <a:pt x="2071979" y="299554"/>
                </a:lnTo>
                <a:lnTo>
                  <a:pt x="4130573" y="299554"/>
                </a:lnTo>
                <a:lnTo>
                  <a:pt x="4130573" y="515454"/>
                </a:lnTo>
                <a:lnTo>
                  <a:pt x="4130573" y="839304"/>
                </a:lnTo>
                <a:lnTo>
                  <a:pt x="4130573" y="1594954"/>
                </a:lnTo>
                <a:lnTo>
                  <a:pt x="2071979" y="1594954"/>
                </a:lnTo>
                <a:lnTo>
                  <a:pt x="1189736" y="1594954"/>
                </a:lnTo>
                <a:lnTo>
                  <a:pt x="601560" y="1594954"/>
                </a:lnTo>
                <a:lnTo>
                  <a:pt x="601560" y="839304"/>
                </a:lnTo>
                <a:lnTo>
                  <a:pt x="601560" y="515454"/>
                </a:lnTo>
                <a:lnTo>
                  <a:pt x="601560" y="29955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74252" y="2860231"/>
            <a:ext cx="6645275" cy="320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32175" marR="5080">
              <a:lnSpc>
                <a:spcPct val="100000"/>
              </a:lnSpc>
              <a:spcBef>
                <a:spcPts val="100"/>
              </a:spcBef>
              <a:buSzPct val="95833"/>
              <a:buAutoNum type="arabicPeriod"/>
              <a:tabLst>
                <a:tab pos="3737610" algn="l"/>
              </a:tabLst>
            </a:pPr>
            <a:r>
              <a:rPr sz="2400" b="1" spc="-5" dirty="0">
                <a:latin typeface="標楷體"/>
                <a:cs typeface="標楷體"/>
              </a:rPr>
              <a:t>輸入[工程代碼]、[復 建工程名稱]、[災害發 生日期]</a:t>
            </a:r>
            <a:endParaRPr sz="24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buFont typeface=""/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 marL="12700" marR="2663190" algn="just">
              <a:lnSpc>
                <a:spcPct val="100000"/>
              </a:lnSpc>
              <a:spcBef>
                <a:spcPts val="2145"/>
              </a:spcBef>
              <a:buSzPct val="95833"/>
              <a:buAutoNum type="arabicPeriod"/>
              <a:tabLst>
                <a:tab pos="318135" algn="l"/>
              </a:tabLst>
            </a:pPr>
            <a:r>
              <a:rPr sz="2400" b="1" spc="-5" dirty="0">
                <a:latin typeface="標楷體"/>
                <a:cs typeface="標楷體"/>
              </a:rPr>
              <a:t>依據「公共設施災後復建工 程經費審議及執行作業要點」 所訂定之條件逐項確認是否符 合中央補助條件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106411" y="184404"/>
            <a:ext cx="717803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2925" y="381000"/>
            <a:ext cx="566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sz="36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sz="3600" b="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新增案件</a:t>
            </a:r>
            <a:endParaRPr sz="3600" b="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5288" y="1197000"/>
            <a:ext cx="8281753" cy="4032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5762" y="1187450"/>
            <a:ext cx="8308975" cy="4051300"/>
          </a:xfrm>
          <a:custGeom>
            <a:avLst/>
            <a:gdLst/>
            <a:ahLst/>
            <a:cxnLst/>
            <a:rect l="l" t="t" r="r" b="b"/>
            <a:pathLst>
              <a:path w="8308975" h="4051300">
                <a:moveTo>
                  <a:pt x="0" y="0"/>
                </a:moveTo>
                <a:lnTo>
                  <a:pt x="8308975" y="0"/>
                </a:lnTo>
                <a:lnTo>
                  <a:pt x="8308975" y="4051300"/>
                </a:lnTo>
                <a:lnTo>
                  <a:pt x="0" y="40513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0325" y="3068637"/>
            <a:ext cx="2665730" cy="504825"/>
          </a:xfrm>
          <a:custGeom>
            <a:avLst/>
            <a:gdLst/>
            <a:ahLst/>
            <a:cxnLst/>
            <a:rect l="l" t="t" r="r" b="b"/>
            <a:pathLst>
              <a:path w="2665729" h="504825">
                <a:moveTo>
                  <a:pt x="0" y="0"/>
                </a:moveTo>
                <a:lnTo>
                  <a:pt x="2665412" y="0"/>
                </a:lnTo>
                <a:lnTo>
                  <a:pt x="2665412" y="504825"/>
                </a:lnTo>
                <a:lnTo>
                  <a:pt x="0" y="504825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450" y="1773237"/>
            <a:ext cx="5688330" cy="935355"/>
          </a:xfrm>
          <a:custGeom>
            <a:avLst/>
            <a:gdLst/>
            <a:ahLst/>
            <a:cxnLst/>
            <a:rect l="l" t="t" r="r" b="b"/>
            <a:pathLst>
              <a:path w="5688330" h="935355">
                <a:moveTo>
                  <a:pt x="0" y="0"/>
                </a:moveTo>
                <a:lnTo>
                  <a:pt x="5688012" y="0"/>
                </a:lnTo>
                <a:lnTo>
                  <a:pt x="5688012" y="935037"/>
                </a:lnTo>
                <a:lnTo>
                  <a:pt x="0" y="93503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45025" y="4652962"/>
            <a:ext cx="719455" cy="431800"/>
          </a:xfrm>
          <a:custGeom>
            <a:avLst/>
            <a:gdLst/>
            <a:ahLst/>
            <a:cxnLst/>
            <a:rect l="l" t="t" r="r" b="b"/>
            <a:pathLst>
              <a:path w="719454" h="431800">
                <a:moveTo>
                  <a:pt x="0" y="0"/>
                </a:moveTo>
                <a:lnTo>
                  <a:pt x="719137" y="0"/>
                </a:lnTo>
                <a:lnTo>
                  <a:pt x="719137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74690" y="4970449"/>
            <a:ext cx="3689985" cy="835660"/>
          </a:xfrm>
          <a:custGeom>
            <a:avLst/>
            <a:gdLst/>
            <a:ahLst/>
            <a:cxnLst/>
            <a:rect l="l" t="t" r="r" b="b"/>
            <a:pathLst>
              <a:path w="3689984" h="835660">
                <a:moveTo>
                  <a:pt x="3689921" y="403237"/>
                </a:moveTo>
                <a:lnTo>
                  <a:pt x="18034" y="403237"/>
                </a:lnTo>
                <a:lnTo>
                  <a:pt x="18034" y="835037"/>
                </a:lnTo>
                <a:lnTo>
                  <a:pt x="3689921" y="835037"/>
                </a:lnTo>
                <a:lnTo>
                  <a:pt x="3689921" y="403237"/>
                </a:lnTo>
                <a:close/>
              </a:path>
              <a:path w="3689984" h="835660">
                <a:moveTo>
                  <a:pt x="0" y="0"/>
                </a:moveTo>
                <a:lnTo>
                  <a:pt x="630021" y="403237"/>
                </a:lnTo>
                <a:lnTo>
                  <a:pt x="1547990" y="40323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74690" y="4970449"/>
            <a:ext cx="3689985" cy="835660"/>
          </a:xfrm>
          <a:custGeom>
            <a:avLst/>
            <a:gdLst/>
            <a:ahLst/>
            <a:cxnLst/>
            <a:rect l="l" t="t" r="r" b="b"/>
            <a:pathLst>
              <a:path w="3689984" h="835660">
                <a:moveTo>
                  <a:pt x="18034" y="403237"/>
                </a:moveTo>
                <a:lnTo>
                  <a:pt x="630021" y="403237"/>
                </a:lnTo>
                <a:lnTo>
                  <a:pt x="0" y="0"/>
                </a:lnTo>
                <a:lnTo>
                  <a:pt x="1547990" y="403237"/>
                </a:lnTo>
                <a:lnTo>
                  <a:pt x="3689921" y="403237"/>
                </a:lnTo>
                <a:lnTo>
                  <a:pt x="3689921" y="475208"/>
                </a:lnTo>
                <a:lnTo>
                  <a:pt x="3689921" y="583158"/>
                </a:lnTo>
                <a:lnTo>
                  <a:pt x="3689921" y="835037"/>
                </a:lnTo>
                <a:lnTo>
                  <a:pt x="1547990" y="835037"/>
                </a:lnTo>
                <a:lnTo>
                  <a:pt x="630021" y="835037"/>
                </a:lnTo>
                <a:lnTo>
                  <a:pt x="18034" y="835037"/>
                </a:lnTo>
                <a:lnTo>
                  <a:pt x="18034" y="583158"/>
                </a:lnTo>
                <a:lnTo>
                  <a:pt x="18034" y="475208"/>
                </a:lnTo>
                <a:lnTo>
                  <a:pt x="18034" y="403237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71465" y="5381815"/>
            <a:ext cx="337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4.輸入完成請按[下一步]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24084" y="2997200"/>
            <a:ext cx="4088129" cy="649605"/>
          </a:xfrm>
          <a:custGeom>
            <a:avLst/>
            <a:gdLst/>
            <a:ahLst/>
            <a:cxnLst/>
            <a:rect l="l" t="t" r="r" b="b"/>
            <a:pathLst>
              <a:path w="4088129" h="649604">
                <a:moveTo>
                  <a:pt x="4088003" y="0"/>
                </a:moveTo>
                <a:lnTo>
                  <a:pt x="1208277" y="0"/>
                </a:lnTo>
                <a:lnTo>
                  <a:pt x="1208277" y="108216"/>
                </a:lnTo>
                <a:lnTo>
                  <a:pt x="0" y="233502"/>
                </a:lnTo>
                <a:lnTo>
                  <a:pt x="1208277" y="270535"/>
                </a:lnTo>
                <a:lnTo>
                  <a:pt x="1208277" y="649287"/>
                </a:lnTo>
                <a:lnTo>
                  <a:pt x="4088003" y="649287"/>
                </a:lnTo>
                <a:lnTo>
                  <a:pt x="40880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24084" y="2997200"/>
            <a:ext cx="4088129" cy="649605"/>
          </a:xfrm>
          <a:custGeom>
            <a:avLst/>
            <a:gdLst/>
            <a:ahLst/>
            <a:cxnLst/>
            <a:rect l="l" t="t" r="r" b="b"/>
            <a:pathLst>
              <a:path w="4088129" h="649604">
                <a:moveTo>
                  <a:pt x="1208277" y="0"/>
                </a:moveTo>
                <a:lnTo>
                  <a:pt x="1688236" y="0"/>
                </a:lnTo>
                <a:lnTo>
                  <a:pt x="2408161" y="0"/>
                </a:lnTo>
                <a:lnTo>
                  <a:pt x="4088003" y="0"/>
                </a:lnTo>
                <a:lnTo>
                  <a:pt x="4088003" y="108216"/>
                </a:lnTo>
                <a:lnTo>
                  <a:pt x="4088003" y="270535"/>
                </a:lnTo>
                <a:lnTo>
                  <a:pt x="4088003" y="649287"/>
                </a:lnTo>
                <a:lnTo>
                  <a:pt x="2408161" y="649287"/>
                </a:lnTo>
                <a:lnTo>
                  <a:pt x="1688236" y="649287"/>
                </a:lnTo>
                <a:lnTo>
                  <a:pt x="1208277" y="649287"/>
                </a:lnTo>
                <a:lnTo>
                  <a:pt x="1208277" y="270535"/>
                </a:lnTo>
                <a:lnTo>
                  <a:pt x="0" y="233502"/>
                </a:lnTo>
                <a:lnTo>
                  <a:pt x="1208277" y="108216"/>
                </a:lnTo>
                <a:lnTo>
                  <a:pt x="1208277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4112" y="3832225"/>
            <a:ext cx="3427729" cy="603250"/>
          </a:xfrm>
          <a:custGeom>
            <a:avLst/>
            <a:gdLst/>
            <a:ahLst/>
            <a:cxnLst/>
            <a:rect l="l" t="t" r="r" b="b"/>
            <a:pathLst>
              <a:path w="3427729" h="603250">
                <a:moveTo>
                  <a:pt x="0" y="0"/>
                </a:moveTo>
                <a:lnTo>
                  <a:pt x="690537" y="268020"/>
                </a:lnTo>
                <a:lnTo>
                  <a:pt x="690537" y="603250"/>
                </a:lnTo>
                <a:lnTo>
                  <a:pt x="3427387" y="603250"/>
                </a:lnTo>
                <a:lnTo>
                  <a:pt x="3427387" y="124358"/>
                </a:lnTo>
                <a:lnTo>
                  <a:pt x="690537" y="124358"/>
                </a:lnTo>
                <a:lnTo>
                  <a:pt x="0" y="0"/>
                </a:lnTo>
                <a:close/>
              </a:path>
              <a:path w="3427729" h="603250">
                <a:moveTo>
                  <a:pt x="3427387" y="28575"/>
                </a:moveTo>
                <a:lnTo>
                  <a:pt x="690537" y="28575"/>
                </a:lnTo>
                <a:lnTo>
                  <a:pt x="690537" y="124358"/>
                </a:lnTo>
                <a:lnTo>
                  <a:pt x="3427387" y="124358"/>
                </a:lnTo>
                <a:lnTo>
                  <a:pt x="3427387" y="285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4112" y="3832225"/>
            <a:ext cx="3427729" cy="603250"/>
          </a:xfrm>
          <a:custGeom>
            <a:avLst/>
            <a:gdLst/>
            <a:ahLst/>
            <a:cxnLst/>
            <a:rect l="l" t="t" r="r" b="b"/>
            <a:pathLst>
              <a:path w="3427729" h="603250">
                <a:moveTo>
                  <a:pt x="690537" y="28575"/>
                </a:moveTo>
                <a:lnTo>
                  <a:pt x="1146683" y="28575"/>
                </a:lnTo>
                <a:lnTo>
                  <a:pt x="1830895" y="28575"/>
                </a:lnTo>
                <a:lnTo>
                  <a:pt x="3427387" y="28575"/>
                </a:lnTo>
                <a:lnTo>
                  <a:pt x="3427387" y="124358"/>
                </a:lnTo>
                <a:lnTo>
                  <a:pt x="3427387" y="268020"/>
                </a:lnTo>
                <a:lnTo>
                  <a:pt x="3427387" y="603250"/>
                </a:lnTo>
                <a:lnTo>
                  <a:pt x="1830895" y="603250"/>
                </a:lnTo>
                <a:lnTo>
                  <a:pt x="1146683" y="603250"/>
                </a:lnTo>
                <a:lnTo>
                  <a:pt x="690537" y="603250"/>
                </a:lnTo>
                <a:lnTo>
                  <a:pt x="690537" y="268020"/>
                </a:lnTo>
                <a:lnTo>
                  <a:pt x="0" y="0"/>
                </a:lnTo>
                <a:lnTo>
                  <a:pt x="690537" y="124358"/>
                </a:lnTo>
                <a:lnTo>
                  <a:pt x="690537" y="2857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2465" y="2058974"/>
            <a:ext cx="3302000" cy="651510"/>
          </a:xfrm>
          <a:custGeom>
            <a:avLst/>
            <a:gdLst/>
            <a:ahLst/>
            <a:cxnLst/>
            <a:rect l="l" t="t" r="r" b="b"/>
            <a:pathLst>
              <a:path w="3302000" h="651510">
                <a:moveTo>
                  <a:pt x="0" y="0"/>
                </a:moveTo>
                <a:lnTo>
                  <a:pt x="637959" y="314731"/>
                </a:lnTo>
                <a:lnTo>
                  <a:pt x="637959" y="650887"/>
                </a:lnTo>
                <a:lnTo>
                  <a:pt x="3301784" y="650887"/>
                </a:lnTo>
                <a:lnTo>
                  <a:pt x="3301784" y="170675"/>
                </a:lnTo>
                <a:lnTo>
                  <a:pt x="637959" y="170675"/>
                </a:lnTo>
                <a:lnTo>
                  <a:pt x="0" y="0"/>
                </a:lnTo>
                <a:close/>
              </a:path>
              <a:path w="3302000" h="651510">
                <a:moveTo>
                  <a:pt x="3301784" y="74625"/>
                </a:moveTo>
                <a:lnTo>
                  <a:pt x="637959" y="74625"/>
                </a:lnTo>
                <a:lnTo>
                  <a:pt x="637959" y="170675"/>
                </a:lnTo>
                <a:lnTo>
                  <a:pt x="3301784" y="170675"/>
                </a:lnTo>
                <a:lnTo>
                  <a:pt x="3301784" y="7462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2465" y="2058974"/>
            <a:ext cx="3302000" cy="651510"/>
          </a:xfrm>
          <a:custGeom>
            <a:avLst/>
            <a:gdLst/>
            <a:ahLst/>
            <a:cxnLst/>
            <a:rect l="l" t="t" r="r" b="b"/>
            <a:pathLst>
              <a:path w="3302000" h="651510">
                <a:moveTo>
                  <a:pt x="637959" y="74625"/>
                </a:moveTo>
                <a:lnTo>
                  <a:pt x="1081925" y="74625"/>
                </a:lnTo>
                <a:lnTo>
                  <a:pt x="1747888" y="74625"/>
                </a:lnTo>
                <a:lnTo>
                  <a:pt x="3301784" y="74625"/>
                </a:lnTo>
                <a:lnTo>
                  <a:pt x="3301784" y="170675"/>
                </a:lnTo>
                <a:lnTo>
                  <a:pt x="3301784" y="314731"/>
                </a:lnTo>
                <a:lnTo>
                  <a:pt x="3301784" y="650887"/>
                </a:lnTo>
                <a:lnTo>
                  <a:pt x="1747888" y="650887"/>
                </a:lnTo>
                <a:lnTo>
                  <a:pt x="1081925" y="650887"/>
                </a:lnTo>
                <a:lnTo>
                  <a:pt x="637959" y="650887"/>
                </a:lnTo>
                <a:lnTo>
                  <a:pt x="637959" y="314731"/>
                </a:lnTo>
                <a:lnTo>
                  <a:pt x="0" y="0"/>
                </a:lnTo>
                <a:lnTo>
                  <a:pt x="637959" y="170675"/>
                </a:lnTo>
                <a:lnTo>
                  <a:pt x="637959" y="7462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93389" y="2213959"/>
            <a:ext cx="5489575" cy="211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3910" indent="-305435">
              <a:lnSpc>
                <a:spcPct val="100000"/>
              </a:lnSpc>
              <a:spcBef>
                <a:spcPts val="100"/>
              </a:spcBef>
              <a:buSzPct val="95833"/>
              <a:buAutoNum type="arabicPeriod"/>
              <a:tabLst>
                <a:tab pos="3343910" algn="l"/>
              </a:tabLst>
            </a:pPr>
            <a:r>
              <a:rPr sz="2400" b="1" spc="-5" dirty="0">
                <a:latin typeface="標楷體"/>
                <a:cs typeface="標楷體"/>
              </a:rPr>
              <a:t>輸入[災損說明]</a:t>
            </a:r>
            <a:endParaRPr sz="24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buFont typeface=""/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 marL="2335530" indent="-305435">
              <a:lnSpc>
                <a:spcPct val="100000"/>
              </a:lnSpc>
              <a:spcBef>
                <a:spcPts val="1445"/>
              </a:spcBef>
              <a:buSzPct val="95833"/>
              <a:buAutoNum type="arabicPeriod"/>
              <a:tabLst>
                <a:tab pos="2336165" algn="l"/>
              </a:tabLst>
            </a:pPr>
            <a:r>
              <a:rPr sz="2400" b="1" spc="-5" dirty="0">
                <a:latin typeface="標楷體"/>
                <a:cs typeface="標楷體"/>
              </a:rPr>
              <a:t>選擇[危險程度]</a:t>
            </a:r>
            <a:endParaRPr sz="240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"/>
              <a:buAutoNum type="arabicPeriod"/>
            </a:pPr>
            <a:endParaRPr sz="3150">
              <a:latin typeface="Times New Roman"/>
              <a:cs typeface="Times New Roman"/>
            </a:endParaRPr>
          </a:p>
          <a:p>
            <a:pPr marL="318135" indent="-305435">
              <a:lnSpc>
                <a:spcPct val="100000"/>
              </a:lnSpc>
              <a:buSzPct val="95833"/>
              <a:buAutoNum type="arabicPeriod"/>
              <a:tabLst>
                <a:tab pos="318135" algn="l"/>
              </a:tabLst>
            </a:pPr>
            <a:r>
              <a:rPr sz="2400" b="1" spc="-5" dirty="0">
                <a:latin typeface="標楷體"/>
                <a:cs typeface="標楷體"/>
              </a:rPr>
              <a:t>進行文字之說明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8" y="836650"/>
            <a:ext cx="7885112" cy="5986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6411" y="184404"/>
            <a:ext cx="717803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45528" y="122718"/>
            <a:ext cx="566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sz="36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新增案件</a:t>
            </a:r>
            <a:endParaRPr sz="3600" b="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7175" y="6634162"/>
            <a:ext cx="504825" cy="179705"/>
          </a:xfrm>
          <a:custGeom>
            <a:avLst/>
            <a:gdLst/>
            <a:ahLst/>
            <a:cxnLst/>
            <a:rect l="l" t="t" r="r" b="b"/>
            <a:pathLst>
              <a:path w="504825" h="179704">
                <a:moveTo>
                  <a:pt x="0" y="0"/>
                </a:moveTo>
                <a:lnTo>
                  <a:pt x="504825" y="0"/>
                </a:lnTo>
                <a:lnTo>
                  <a:pt x="504825" y="179387"/>
                </a:lnTo>
                <a:lnTo>
                  <a:pt x="0" y="17938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010411"/>
            <a:ext cx="7973567" cy="5364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" y="1034796"/>
            <a:ext cx="7976615" cy="5367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87" y="1052512"/>
            <a:ext cx="7917180" cy="5307330"/>
          </a:xfrm>
          <a:custGeom>
            <a:avLst/>
            <a:gdLst/>
            <a:ahLst/>
            <a:cxnLst/>
            <a:rect l="l" t="t" r="r" b="b"/>
            <a:pathLst>
              <a:path w="7917180" h="5307330">
                <a:moveTo>
                  <a:pt x="0" y="0"/>
                </a:moveTo>
                <a:lnTo>
                  <a:pt x="7916862" y="0"/>
                </a:lnTo>
                <a:lnTo>
                  <a:pt x="7916862" y="5307012"/>
                </a:lnTo>
                <a:lnTo>
                  <a:pt x="0" y="530701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01713" y="2205038"/>
            <a:ext cx="2242820" cy="4104004"/>
          </a:xfrm>
          <a:custGeom>
            <a:avLst/>
            <a:gdLst/>
            <a:ahLst/>
            <a:cxnLst/>
            <a:rect l="l" t="t" r="r" b="b"/>
            <a:pathLst>
              <a:path w="2242820" h="4104004">
                <a:moveTo>
                  <a:pt x="0" y="541642"/>
                </a:moveTo>
                <a:lnTo>
                  <a:pt x="442061" y="1709864"/>
                </a:lnTo>
                <a:lnTo>
                  <a:pt x="442061" y="4103687"/>
                </a:lnTo>
                <a:lnTo>
                  <a:pt x="2242286" y="4103687"/>
                </a:lnTo>
                <a:lnTo>
                  <a:pt x="2242286" y="683945"/>
                </a:lnTo>
                <a:lnTo>
                  <a:pt x="442061" y="683945"/>
                </a:lnTo>
                <a:lnTo>
                  <a:pt x="0" y="541642"/>
                </a:lnTo>
                <a:close/>
              </a:path>
              <a:path w="2242820" h="4104004">
                <a:moveTo>
                  <a:pt x="2242286" y="0"/>
                </a:moveTo>
                <a:lnTo>
                  <a:pt x="442061" y="0"/>
                </a:lnTo>
                <a:lnTo>
                  <a:pt x="442061" y="683945"/>
                </a:lnTo>
                <a:lnTo>
                  <a:pt x="2242286" y="683945"/>
                </a:lnTo>
                <a:lnTo>
                  <a:pt x="224228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01713" y="2205038"/>
            <a:ext cx="2242820" cy="4104004"/>
          </a:xfrm>
          <a:custGeom>
            <a:avLst/>
            <a:gdLst/>
            <a:ahLst/>
            <a:cxnLst/>
            <a:rect l="l" t="t" r="r" b="b"/>
            <a:pathLst>
              <a:path w="2242820" h="4104004">
                <a:moveTo>
                  <a:pt x="442061" y="0"/>
                </a:moveTo>
                <a:lnTo>
                  <a:pt x="742099" y="0"/>
                </a:lnTo>
                <a:lnTo>
                  <a:pt x="1192161" y="0"/>
                </a:lnTo>
                <a:lnTo>
                  <a:pt x="2242286" y="0"/>
                </a:lnTo>
                <a:lnTo>
                  <a:pt x="2242286" y="683945"/>
                </a:lnTo>
                <a:lnTo>
                  <a:pt x="2242286" y="1709864"/>
                </a:lnTo>
                <a:lnTo>
                  <a:pt x="2242286" y="4103687"/>
                </a:lnTo>
                <a:lnTo>
                  <a:pt x="1192161" y="4103687"/>
                </a:lnTo>
                <a:lnTo>
                  <a:pt x="742099" y="4103687"/>
                </a:lnTo>
                <a:lnTo>
                  <a:pt x="442061" y="4103687"/>
                </a:lnTo>
                <a:lnTo>
                  <a:pt x="442061" y="1709864"/>
                </a:lnTo>
                <a:lnTo>
                  <a:pt x="0" y="541642"/>
                </a:lnTo>
                <a:lnTo>
                  <a:pt x="442061" y="683945"/>
                </a:lnTo>
                <a:lnTo>
                  <a:pt x="442061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89564" y="5888038"/>
            <a:ext cx="2719705" cy="863600"/>
          </a:xfrm>
          <a:custGeom>
            <a:avLst/>
            <a:gdLst/>
            <a:ahLst/>
            <a:cxnLst/>
            <a:rect l="l" t="t" r="r" b="b"/>
            <a:pathLst>
              <a:path w="2719704" h="863600">
                <a:moveTo>
                  <a:pt x="2719285" y="719670"/>
                </a:moveTo>
                <a:lnTo>
                  <a:pt x="630135" y="719670"/>
                </a:lnTo>
                <a:lnTo>
                  <a:pt x="630135" y="863600"/>
                </a:lnTo>
                <a:lnTo>
                  <a:pt x="2719285" y="863600"/>
                </a:lnTo>
                <a:lnTo>
                  <a:pt x="2719285" y="719670"/>
                </a:lnTo>
                <a:close/>
              </a:path>
              <a:path w="2719704" h="863600">
                <a:moveTo>
                  <a:pt x="2719285" y="0"/>
                </a:moveTo>
                <a:lnTo>
                  <a:pt x="630135" y="0"/>
                </a:lnTo>
                <a:lnTo>
                  <a:pt x="630135" y="503770"/>
                </a:lnTo>
                <a:lnTo>
                  <a:pt x="0" y="744093"/>
                </a:lnTo>
                <a:lnTo>
                  <a:pt x="630135" y="719670"/>
                </a:lnTo>
                <a:lnTo>
                  <a:pt x="2719285" y="719670"/>
                </a:lnTo>
                <a:lnTo>
                  <a:pt x="271928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89564" y="5888038"/>
            <a:ext cx="2719705" cy="863600"/>
          </a:xfrm>
          <a:custGeom>
            <a:avLst/>
            <a:gdLst/>
            <a:ahLst/>
            <a:cxnLst/>
            <a:rect l="l" t="t" r="r" b="b"/>
            <a:pathLst>
              <a:path w="2719704" h="863600">
                <a:moveTo>
                  <a:pt x="630135" y="0"/>
                </a:moveTo>
                <a:lnTo>
                  <a:pt x="978331" y="0"/>
                </a:lnTo>
                <a:lnTo>
                  <a:pt x="1500619" y="0"/>
                </a:lnTo>
                <a:lnTo>
                  <a:pt x="2719285" y="0"/>
                </a:lnTo>
                <a:lnTo>
                  <a:pt x="2719285" y="503770"/>
                </a:lnTo>
                <a:lnTo>
                  <a:pt x="2719285" y="719670"/>
                </a:lnTo>
                <a:lnTo>
                  <a:pt x="2719285" y="863600"/>
                </a:lnTo>
                <a:lnTo>
                  <a:pt x="1500619" y="863600"/>
                </a:lnTo>
                <a:lnTo>
                  <a:pt x="978331" y="863600"/>
                </a:lnTo>
                <a:lnTo>
                  <a:pt x="630135" y="863600"/>
                </a:lnTo>
                <a:lnTo>
                  <a:pt x="630135" y="719670"/>
                </a:lnTo>
                <a:lnTo>
                  <a:pt x="0" y="744093"/>
                </a:lnTo>
                <a:lnTo>
                  <a:pt x="630135" y="503770"/>
                </a:lnTo>
                <a:lnTo>
                  <a:pt x="630135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98440" y="2586069"/>
            <a:ext cx="3673475" cy="373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6775" marR="5080" algn="just">
              <a:lnSpc>
                <a:spcPct val="100000"/>
              </a:lnSpc>
              <a:spcBef>
                <a:spcPts val="100"/>
              </a:spcBef>
              <a:buSzPct val="95833"/>
              <a:buAutoNum type="arabicPeriod"/>
              <a:tabLst>
                <a:tab pos="2442210" algn="l"/>
              </a:tabLst>
            </a:pPr>
            <a:r>
              <a:rPr sz="2400" b="1" spc="-5" dirty="0">
                <a:latin typeface="標楷體"/>
                <a:cs typeface="標楷體"/>
              </a:rPr>
              <a:t>選擇工程 屬性</a:t>
            </a:r>
            <a:endParaRPr sz="2400">
              <a:latin typeface="標楷體"/>
              <a:cs typeface="標楷體"/>
            </a:endParaRPr>
          </a:p>
          <a:p>
            <a:pPr marL="2136775" marR="5080" algn="just">
              <a:lnSpc>
                <a:spcPct val="100000"/>
              </a:lnSpc>
              <a:buSzPct val="95833"/>
              <a:buAutoNum type="arabicPeriod"/>
              <a:tabLst>
                <a:tab pos="2442210" algn="l"/>
              </a:tabLst>
            </a:pPr>
            <a:r>
              <a:rPr sz="2400" b="1" spc="-5" dirty="0">
                <a:latin typeface="標楷體"/>
                <a:cs typeface="標楷體"/>
              </a:rPr>
              <a:t>勾選災損 情形、致災 原因</a:t>
            </a:r>
            <a:endParaRPr sz="2400">
              <a:latin typeface="標楷體"/>
              <a:cs typeface="標楷體"/>
            </a:endParaRPr>
          </a:p>
          <a:p>
            <a:pPr marL="2136775" marR="5080" algn="just">
              <a:lnSpc>
                <a:spcPct val="100000"/>
              </a:lnSpc>
              <a:buSzPct val="95833"/>
              <a:buAutoNum type="arabicPeriod"/>
              <a:tabLst>
                <a:tab pos="2442210" algn="l"/>
              </a:tabLst>
            </a:pPr>
            <a:r>
              <a:rPr sz="2400" b="1" spc="-5" dirty="0">
                <a:latin typeface="標楷體"/>
                <a:cs typeface="標楷體"/>
              </a:rPr>
              <a:t>填寫「現 況和破壞範 圍和嚴重程 度」</a:t>
            </a:r>
            <a:endParaRPr sz="240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b="1" spc="-5" dirty="0">
                <a:latin typeface="標楷體"/>
                <a:cs typeface="標楷體"/>
              </a:rPr>
              <a:t>5.輸入完成按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98440" y="6294945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[下一步]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634" y="6503923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752868"/>
            <a:ext cx="7973567" cy="3139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778763"/>
            <a:ext cx="7999476" cy="3139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796925"/>
            <a:ext cx="7956550" cy="255904"/>
          </a:xfrm>
          <a:custGeom>
            <a:avLst/>
            <a:gdLst/>
            <a:ahLst/>
            <a:cxnLst/>
            <a:rect l="l" t="t" r="r" b="b"/>
            <a:pathLst>
              <a:path w="7956550" h="255905">
                <a:moveTo>
                  <a:pt x="0" y="0"/>
                </a:moveTo>
                <a:lnTo>
                  <a:pt x="7956550" y="0"/>
                </a:lnTo>
                <a:lnTo>
                  <a:pt x="7956550" y="255587"/>
                </a:lnTo>
                <a:lnTo>
                  <a:pt x="0" y="25558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" y="968308"/>
            <a:ext cx="3635375" cy="589280"/>
          </a:xfrm>
          <a:custGeom>
            <a:avLst/>
            <a:gdLst/>
            <a:ahLst/>
            <a:cxnLst/>
            <a:rect l="l" t="t" r="r" b="b"/>
            <a:pathLst>
              <a:path w="3635375" h="589280">
                <a:moveTo>
                  <a:pt x="3635375" y="157225"/>
                </a:moveTo>
                <a:lnTo>
                  <a:pt x="0" y="157225"/>
                </a:lnTo>
                <a:lnTo>
                  <a:pt x="0" y="589026"/>
                </a:lnTo>
                <a:lnTo>
                  <a:pt x="3635375" y="589026"/>
                </a:lnTo>
                <a:lnTo>
                  <a:pt x="3635375" y="157225"/>
                </a:lnTo>
                <a:close/>
              </a:path>
              <a:path w="3635375" h="589280">
                <a:moveTo>
                  <a:pt x="1206398" y="0"/>
                </a:moveTo>
                <a:lnTo>
                  <a:pt x="605891" y="157225"/>
                </a:lnTo>
                <a:lnTo>
                  <a:pt x="1514741" y="157225"/>
                </a:lnTo>
                <a:lnTo>
                  <a:pt x="120639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968311"/>
            <a:ext cx="3635375" cy="589280"/>
          </a:xfrm>
          <a:custGeom>
            <a:avLst/>
            <a:gdLst/>
            <a:ahLst/>
            <a:cxnLst/>
            <a:rect l="l" t="t" r="r" b="b"/>
            <a:pathLst>
              <a:path w="3635375" h="589280">
                <a:moveTo>
                  <a:pt x="0" y="157225"/>
                </a:moveTo>
                <a:lnTo>
                  <a:pt x="605891" y="157225"/>
                </a:lnTo>
                <a:lnTo>
                  <a:pt x="1206398" y="0"/>
                </a:lnTo>
                <a:lnTo>
                  <a:pt x="1514741" y="157225"/>
                </a:lnTo>
                <a:lnTo>
                  <a:pt x="3635375" y="157225"/>
                </a:lnTo>
                <a:lnTo>
                  <a:pt x="3635375" y="229196"/>
                </a:lnTo>
                <a:lnTo>
                  <a:pt x="3635375" y="337146"/>
                </a:lnTo>
                <a:lnTo>
                  <a:pt x="3635375" y="589026"/>
                </a:lnTo>
                <a:lnTo>
                  <a:pt x="1514741" y="589026"/>
                </a:lnTo>
                <a:lnTo>
                  <a:pt x="605891" y="589026"/>
                </a:lnTo>
                <a:lnTo>
                  <a:pt x="0" y="589026"/>
                </a:lnTo>
                <a:lnTo>
                  <a:pt x="0" y="337146"/>
                </a:lnTo>
                <a:lnTo>
                  <a:pt x="0" y="229196"/>
                </a:lnTo>
                <a:lnTo>
                  <a:pt x="0" y="15722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8739" y="1155001"/>
            <a:ext cx="35185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標楷體"/>
                <a:cs typeface="標楷體"/>
              </a:rPr>
              <a:t>4.1若</a:t>
            </a:r>
            <a:r>
              <a:rPr sz="1100" b="1" spc="-15" dirty="0">
                <a:latin typeface="標楷體"/>
                <a:cs typeface="標楷體"/>
              </a:rPr>
              <a:t>災</a:t>
            </a:r>
            <a:r>
              <a:rPr sz="1100" b="1" dirty="0">
                <a:latin typeface="標楷體"/>
                <a:cs typeface="標楷體"/>
              </a:rPr>
              <a:t>損情</a:t>
            </a:r>
            <a:r>
              <a:rPr sz="1100" b="1" spc="-15" dirty="0">
                <a:latin typeface="標楷體"/>
                <a:cs typeface="標楷體"/>
              </a:rPr>
              <a:t>形</a:t>
            </a:r>
            <a:r>
              <a:rPr sz="1100" b="1" dirty="0">
                <a:latin typeface="標楷體"/>
                <a:cs typeface="標楷體"/>
              </a:rPr>
              <a:t>不只</a:t>
            </a:r>
            <a:r>
              <a:rPr sz="1100" b="1" spc="-15" dirty="0">
                <a:latin typeface="標楷體"/>
                <a:cs typeface="標楷體"/>
              </a:rPr>
              <a:t>一種</a:t>
            </a:r>
            <a:r>
              <a:rPr sz="1100" b="1" dirty="0">
                <a:latin typeface="標楷體"/>
                <a:cs typeface="標楷體"/>
              </a:rPr>
              <a:t>，點選</a:t>
            </a:r>
            <a:r>
              <a:rPr sz="1100" b="1" spc="-15" dirty="0">
                <a:latin typeface="標楷體"/>
                <a:cs typeface="標楷體"/>
              </a:rPr>
              <a:t>「</a:t>
            </a:r>
            <a:r>
              <a:rPr sz="1100" b="1" dirty="0">
                <a:latin typeface="標楷體"/>
                <a:cs typeface="標楷體"/>
              </a:rPr>
              <a:t>+」</a:t>
            </a:r>
            <a:r>
              <a:rPr sz="1100" b="1" spc="-15" dirty="0">
                <a:latin typeface="標楷體"/>
                <a:cs typeface="標楷體"/>
              </a:rPr>
              <a:t>，</a:t>
            </a:r>
            <a:r>
              <a:rPr sz="1100" b="1" dirty="0">
                <a:latin typeface="標楷體"/>
                <a:cs typeface="標楷體"/>
              </a:rPr>
              <a:t>新增</a:t>
            </a:r>
            <a:r>
              <a:rPr sz="1100" b="1" spc="-15" dirty="0">
                <a:latin typeface="標楷體"/>
                <a:cs typeface="標楷體"/>
              </a:rPr>
              <a:t>新災</a:t>
            </a:r>
            <a:r>
              <a:rPr sz="1100" b="1" dirty="0">
                <a:latin typeface="標楷體"/>
                <a:cs typeface="標楷體"/>
              </a:rPr>
              <a:t>損情形。</a:t>
            </a:r>
            <a:endParaRPr sz="110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標楷體"/>
                <a:cs typeface="標楷體"/>
              </a:rPr>
              <a:t>※新增</a:t>
            </a:r>
            <a:r>
              <a:rPr sz="1100" b="1" spc="-15" dirty="0">
                <a:latin typeface="標楷體"/>
                <a:cs typeface="標楷體"/>
              </a:rPr>
              <a:t>新</a:t>
            </a:r>
            <a:r>
              <a:rPr sz="1100" b="1" dirty="0">
                <a:latin typeface="標楷體"/>
                <a:cs typeface="標楷體"/>
              </a:rPr>
              <a:t>災損</a:t>
            </a:r>
            <a:r>
              <a:rPr sz="1100" b="1" spc="-15" dirty="0">
                <a:latin typeface="標楷體"/>
                <a:cs typeface="標楷體"/>
              </a:rPr>
              <a:t>前</a:t>
            </a:r>
            <a:r>
              <a:rPr sz="1100" b="1" dirty="0">
                <a:latin typeface="標楷體"/>
                <a:cs typeface="標楷體"/>
              </a:rPr>
              <a:t>必須</a:t>
            </a:r>
            <a:r>
              <a:rPr sz="1100" b="1" spc="-15" dirty="0">
                <a:latin typeface="標楷體"/>
                <a:cs typeface="標楷體"/>
              </a:rPr>
              <a:t>先儲</a:t>
            </a:r>
            <a:r>
              <a:rPr sz="1100" b="1" dirty="0">
                <a:latin typeface="標楷體"/>
                <a:cs typeface="標楷體"/>
              </a:rPr>
              <a:t>存。</a:t>
            </a:r>
            <a:endParaRPr sz="1100">
              <a:latin typeface="標楷體"/>
              <a:cs typeface="標楷體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08850" y="620712"/>
            <a:ext cx="358775" cy="576580"/>
          </a:xfrm>
          <a:custGeom>
            <a:avLst/>
            <a:gdLst/>
            <a:ahLst/>
            <a:cxnLst/>
            <a:rect l="l" t="t" r="r" b="b"/>
            <a:pathLst>
              <a:path w="358775" h="576580">
                <a:moveTo>
                  <a:pt x="0" y="0"/>
                </a:moveTo>
                <a:lnTo>
                  <a:pt x="358775" y="0"/>
                </a:lnTo>
                <a:lnTo>
                  <a:pt x="358775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7686" y="404812"/>
            <a:ext cx="1596390" cy="863600"/>
          </a:xfrm>
          <a:custGeom>
            <a:avLst/>
            <a:gdLst/>
            <a:ahLst/>
            <a:cxnLst/>
            <a:rect l="l" t="t" r="r" b="b"/>
            <a:pathLst>
              <a:path w="1596390" h="863600">
                <a:moveTo>
                  <a:pt x="0" y="491883"/>
                </a:moveTo>
                <a:lnTo>
                  <a:pt x="551738" y="719670"/>
                </a:lnTo>
                <a:lnTo>
                  <a:pt x="551738" y="863600"/>
                </a:lnTo>
                <a:lnTo>
                  <a:pt x="1596313" y="863600"/>
                </a:lnTo>
                <a:lnTo>
                  <a:pt x="1596313" y="503770"/>
                </a:lnTo>
                <a:lnTo>
                  <a:pt x="551738" y="503770"/>
                </a:lnTo>
                <a:lnTo>
                  <a:pt x="0" y="491883"/>
                </a:lnTo>
                <a:close/>
              </a:path>
              <a:path w="1596390" h="863600">
                <a:moveTo>
                  <a:pt x="1596313" y="0"/>
                </a:moveTo>
                <a:lnTo>
                  <a:pt x="551738" y="0"/>
                </a:lnTo>
                <a:lnTo>
                  <a:pt x="551738" y="503770"/>
                </a:lnTo>
                <a:lnTo>
                  <a:pt x="1596313" y="503770"/>
                </a:lnTo>
                <a:lnTo>
                  <a:pt x="159631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7686" y="404812"/>
            <a:ext cx="1596390" cy="863600"/>
          </a:xfrm>
          <a:custGeom>
            <a:avLst/>
            <a:gdLst/>
            <a:ahLst/>
            <a:cxnLst/>
            <a:rect l="l" t="t" r="r" b="b"/>
            <a:pathLst>
              <a:path w="1596390" h="863600">
                <a:moveTo>
                  <a:pt x="551738" y="0"/>
                </a:moveTo>
                <a:lnTo>
                  <a:pt x="725830" y="0"/>
                </a:lnTo>
                <a:lnTo>
                  <a:pt x="986980" y="0"/>
                </a:lnTo>
                <a:lnTo>
                  <a:pt x="1596313" y="0"/>
                </a:lnTo>
                <a:lnTo>
                  <a:pt x="1596313" y="503770"/>
                </a:lnTo>
                <a:lnTo>
                  <a:pt x="1596313" y="719670"/>
                </a:lnTo>
                <a:lnTo>
                  <a:pt x="1596313" y="863600"/>
                </a:lnTo>
                <a:lnTo>
                  <a:pt x="986980" y="863600"/>
                </a:lnTo>
                <a:lnTo>
                  <a:pt x="725830" y="863600"/>
                </a:lnTo>
                <a:lnTo>
                  <a:pt x="551738" y="863600"/>
                </a:lnTo>
                <a:lnTo>
                  <a:pt x="551738" y="719670"/>
                </a:lnTo>
                <a:lnTo>
                  <a:pt x="0" y="491883"/>
                </a:lnTo>
                <a:lnTo>
                  <a:pt x="551738" y="503770"/>
                </a:lnTo>
                <a:lnTo>
                  <a:pt x="551738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178165" y="398716"/>
            <a:ext cx="8655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標楷體"/>
                <a:cs typeface="標楷體"/>
              </a:rPr>
              <a:t>4.2</a:t>
            </a:r>
            <a:r>
              <a:rPr sz="1100" b="1" spc="-85" dirty="0">
                <a:latin typeface="標楷體"/>
                <a:cs typeface="標楷體"/>
              </a:rPr>
              <a:t> </a:t>
            </a:r>
            <a:r>
              <a:rPr sz="1100" b="1" dirty="0">
                <a:latin typeface="標楷體"/>
                <a:cs typeface="標楷體"/>
              </a:rPr>
              <a:t>新</a:t>
            </a:r>
            <a:r>
              <a:rPr sz="1100" b="1" spc="-15" dirty="0">
                <a:latin typeface="標楷體"/>
                <a:cs typeface="標楷體"/>
              </a:rPr>
              <a:t>增</a:t>
            </a:r>
            <a:r>
              <a:rPr sz="1100" b="1" dirty="0">
                <a:latin typeface="標楷體"/>
                <a:cs typeface="標楷體"/>
              </a:rPr>
              <a:t>新災 損情形</a:t>
            </a:r>
            <a:r>
              <a:rPr sz="1100" b="1" spc="-15" dirty="0">
                <a:latin typeface="標楷體"/>
                <a:cs typeface="標楷體"/>
              </a:rPr>
              <a:t>前</a:t>
            </a:r>
            <a:r>
              <a:rPr sz="1100" b="1" dirty="0">
                <a:latin typeface="標楷體"/>
                <a:cs typeface="標楷體"/>
              </a:rPr>
              <a:t>，請 先按儲</a:t>
            </a:r>
            <a:r>
              <a:rPr sz="1100" b="1" spc="-15" dirty="0">
                <a:latin typeface="標楷體"/>
                <a:cs typeface="標楷體"/>
              </a:rPr>
              <a:t>存</a:t>
            </a:r>
            <a:r>
              <a:rPr sz="1100" b="1" dirty="0">
                <a:latin typeface="標楷體"/>
                <a:cs typeface="標楷體"/>
              </a:rPr>
              <a:t>鈕， 儲存資</a:t>
            </a:r>
            <a:r>
              <a:rPr sz="1100" b="1" spc="-15" dirty="0">
                <a:latin typeface="標楷體"/>
                <a:cs typeface="標楷體"/>
              </a:rPr>
              <a:t>料</a:t>
            </a:r>
            <a:r>
              <a:rPr sz="1100" b="1" dirty="0">
                <a:latin typeface="標楷體"/>
                <a:cs typeface="標楷體"/>
              </a:rPr>
              <a:t>。</a:t>
            </a:r>
            <a:endParaRPr sz="11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8" y="1196987"/>
            <a:ext cx="8343558" cy="504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762" y="1187450"/>
            <a:ext cx="8369300" cy="5059680"/>
          </a:xfrm>
          <a:custGeom>
            <a:avLst/>
            <a:gdLst/>
            <a:ahLst/>
            <a:cxnLst/>
            <a:rect l="l" t="t" r="r" b="b"/>
            <a:pathLst>
              <a:path w="8369300" h="5059680">
                <a:moveTo>
                  <a:pt x="0" y="0"/>
                </a:moveTo>
                <a:lnTo>
                  <a:pt x="8369300" y="0"/>
                </a:lnTo>
                <a:lnTo>
                  <a:pt x="8369300" y="5059362"/>
                </a:lnTo>
                <a:lnTo>
                  <a:pt x="0" y="505936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06411" y="184404"/>
            <a:ext cx="717803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01112" y="318370"/>
            <a:ext cx="566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sz="36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新增工區</a:t>
            </a:r>
            <a:endParaRPr sz="3600" b="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6725" y="4868862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79">
                <a:moveTo>
                  <a:pt x="0" y="0"/>
                </a:moveTo>
                <a:lnTo>
                  <a:pt x="576262" y="0"/>
                </a:lnTo>
                <a:lnTo>
                  <a:pt x="576262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8618" y="4724400"/>
            <a:ext cx="7594600" cy="720725"/>
          </a:xfrm>
          <a:custGeom>
            <a:avLst/>
            <a:gdLst/>
            <a:ahLst/>
            <a:cxnLst/>
            <a:rect l="l" t="t" r="r" b="b"/>
            <a:pathLst>
              <a:path w="7594600" h="720725">
                <a:moveTo>
                  <a:pt x="0" y="370370"/>
                </a:moveTo>
                <a:lnTo>
                  <a:pt x="320268" y="600608"/>
                </a:lnTo>
                <a:lnTo>
                  <a:pt x="320268" y="720725"/>
                </a:lnTo>
                <a:lnTo>
                  <a:pt x="7594193" y="720725"/>
                </a:lnTo>
                <a:lnTo>
                  <a:pt x="7594193" y="420420"/>
                </a:lnTo>
                <a:lnTo>
                  <a:pt x="320268" y="420420"/>
                </a:lnTo>
                <a:lnTo>
                  <a:pt x="0" y="370370"/>
                </a:lnTo>
                <a:close/>
              </a:path>
              <a:path w="7594600" h="720725">
                <a:moveTo>
                  <a:pt x="7594193" y="0"/>
                </a:moveTo>
                <a:lnTo>
                  <a:pt x="320268" y="0"/>
                </a:lnTo>
                <a:lnTo>
                  <a:pt x="320268" y="420420"/>
                </a:lnTo>
                <a:lnTo>
                  <a:pt x="7594193" y="420420"/>
                </a:lnTo>
                <a:lnTo>
                  <a:pt x="759419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618" y="4724400"/>
            <a:ext cx="7594600" cy="720725"/>
          </a:xfrm>
          <a:custGeom>
            <a:avLst/>
            <a:gdLst/>
            <a:ahLst/>
            <a:cxnLst/>
            <a:rect l="l" t="t" r="r" b="b"/>
            <a:pathLst>
              <a:path w="7594600" h="720725">
                <a:moveTo>
                  <a:pt x="320268" y="0"/>
                </a:moveTo>
                <a:lnTo>
                  <a:pt x="1532585" y="0"/>
                </a:lnTo>
                <a:lnTo>
                  <a:pt x="3351072" y="0"/>
                </a:lnTo>
                <a:lnTo>
                  <a:pt x="7594193" y="0"/>
                </a:lnTo>
                <a:lnTo>
                  <a:pt x="7594193" y="420420"/>
                </a:lnTo>
                <a:lnTo>
                  <a:pt x="7594193" y="600608"/>
                </a:lnTo>
                <a:lnTo>
                  <a:pt x="7594193" y="720725"/>
                </a:lnTo>
                <a:lnTo>
                  <a:pt x="3351072" y="720725"/>
                </a:lnTo>
                <a:lnTo>
                  <a:pt x="1532585" y="720725"/>
                </a:lnTo>
                <a:lnTo>
                  <a:pt x="320268" y="720725"/>
                </a:lnTo>
                <a:lnTo>
                  <a:pt x="320268" y="600608"/>
                </a:lnTo>
                <a:lnTo>
                  <a:pt x="0" y="370370"/>
                </a:lnTo>
                <a:lnTo>
                  <a:pt x="320268" y="420420"/>
                </a:lnTo>
                <a:lnTo>
                  <a:pt x="320268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37627" y="4876990"/>
            <a:ext cx="429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目前將採一案一工區方式提報。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1036319"/>
            <a:ext cx="6915911" cy="5477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613" y="1050988"/>
            <a:ext cx="6927150" cy="5488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06411" y="184404"/>
            <a:ext cx="717803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01112" y="267715"/>
            <a:ext cx="566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學校提報人員</a:t>
            </a:r>
            <a:r>
              <a:rPr sz="36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-</a:t>
            </a:r>
            <a:r>
              <a:rPr sz="3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工區資料</a:t>
            </a:r>
            <a:endParaRPr sz="3600" b="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66950" y="1484312"/>
            <a:ext cx="4392930" cy="504825"/>
          </a:xfrm>
          <a:custGeom>
            <a:avLst/>
            <a:gdLst/>
            <a:ahLst/>
            <a:cxnLst/>
            <a:rect l="l" t="t" r="r" b="b"/>
            <a:pathLst>
              <a:path w="4392930" h="504825">
                <a:moveTo>
                  <a:pt x="0" y="0"/>
                </a:moveTo>
                <a:lnTo>
                  <a:pt x="4392612" y="0"/>
                </a:lnTo>
                <a:lnTo>
                  <a:pt x="4392612" y="504825"/>
                </a:lnTo>
                <a:lnTo>
                  <a:pt x="0" y="504825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1550" y="5305425"/>
            <a:ext cx="5400675" cy="1003300"/>
          </a:xfrm>
          <a:custGeom>
            <a:avLst/>
            <a:gdLst/>
            <a:ahLst/>
            <a:cxnLst/>
            <a:rect l="l" t="t" r="r" b="b"/>
            <a:pathLst>
              <a:path w="5400675" h="1003300">
                <a:moveTo>
                  <a:pt x="0" y="0"/>
                </a:moveTo>
                <a:lnTo>
                  <a:pt x="5400675" y="0"/>
                </a:lnTo>
                <a:lnTo>
                  <a:pt x="5400675" y="1003300"/>
                </a:lnTo>
                <a:lnTo>
                  <a:pt x="0" y="1003300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1225" y="5013325"/>
            <a:ext cx="5481955" cy="1009650"/>
          </a:xfrm>
          <a:custGeom>
            <a:avLst/>
            <a:gdLst/>
            <a:ahLst/>
            <a:cxnLst/>
            <a:rect l="l" t="t" r="r" b="b"/>
            <a:pathLst>
              <a:path w="5481955" h="1009650">
                <a:moveTo>
                  <a:pt x="5481586" y="841375"/>
                </a:moveTo>
                <a:lnTo>
                  <a:pt x="1952574" y="841375"/>
                </a:lnTo>
                <a:lnTo>
                  <a:pt x="1952574" y="1009650"/>
                </a:lnTo>
                <a:lnTo>
                  <a:pt x="5481586" y="1009650"/>
                </a:lnTo>
                <a:lnTo>
                  <a:pt x="5481586" y="841375"/>
                </a:lnTo>
                <a:close/>
              </a:path>
              <a:path w="5481955" h="1009650">
                <a:moveTo>
                  <a:pt x="5481586" y="0"/>
                </a:moveTo>
                <a:lnTo>
                  <a:pt x="1952574" y="0"/>
                </a:lnTo>
                <a:lnTo>
                  <a:pt x="1952574" y="588962"/>
                </a:lnTo>
                <a:lnTo>
                  <a:pt x="0" y="884377"/>
                </a:lnTo>
                <a:lnTo>
                  <a:pt x="1952574" y="841375"/>
                </a:lnTo>
                <a:lnTo>
                  <a:pt x="5481586" y="841375"/>
                </a:lnTo>
                <a:lnTo>
                  <a:pt x="548158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1225" y="5013325"/>
            <a:ext cx="5481955" cy="1009650"/>
          </a:xfrm>
          <a:custGeom>
            <a:avLst/>
            <a:gdLst/>
            <a:ahLst/>
            <a:cxnLst/>
            <a:rect l="l" t="t" r="r" b="b"/>
            <a:pathLst>
              <a:path w="5481955" h="1009650">
                <a:moveTo>
                  <a:pt x="1952574" y="0"/>
                </a:moveTo>
                <a:lnTo>
                  <a:pt x="2540749" y="0"/>
                </a:lnTo>
                <a:lnTo>
                  <a:pt x="3422992" y="0"/>
                </a:lnTo>
                <a:lnTo>
                  <a:pt x="5481586" y="0"/>
                </a:lnTo>
                <a:lnTo>
                  <a:pt x="5481586" y="588962"/>
                </a:lnTo>
                <a:lnTo>
                  <a:pt x="5481586" y="841375"/>
                </a:lnTo>
                <a:lnTo>
                  <a:pt x="5481586" y="1009650"/>
                </a:lnTo>
                <a:lnTo>
                  <a:pt x="3422992" y="1009650"/>
                </a:lnTo>
                <a:lnTo>
                  <a:pt x="2540749" y="1009650"/>
                </a:lnTo>
                <a:lnTo>
                  <a:pt x="1952574" y="1009650"/>
                </a:lnTo>
                <a:lnTo>
                  <a:pt x="1952574" y="841375"/>
                </a:lnTo>
                <a:lnTo>
                  <a:pt x="0" y="884377"/>
                </a:lnTo>
                <a:lnTo>
                  <a:pt x="1952574" y="588962"/>
                </a:lnTo>
                <a:lnTo>
                  <a:pt x="1952574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82540" y="5127497"/>
            <a:ext cx="3378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3.其他現地資料（土石 流、林班地、重複致災）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68537" y="1989137"/>
            <a:ext cx="4392930" cy="431800"/>
          </a:xfrm>
          <a:custGeom>
            <a:avLst/>
            <a:gdLst/>
            <a:ahLst/>
            <a:cxnLst/>
            <a:rect l="l" t="t" r="r" b="b"/>
            <a:pathLst>
              <a:path w="4392930" h="431800">
                <a:moveTo>
                  <a:pt x="0" y="0"/>
                </a:moveTo>
                <a:lnTo>
                  <a:pt x="4392612" y="0"/>
                </a:lnTo>
                <a:lnTo>
                  <a:pt x="4392612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56325" y="2109304"/>
            <a:ext cx="2952750" cy="1536065"/>
          </a:xfrm>
          <a:custGeom>
            <a:avLst/>
            <a:gdLst/>
            <a:ahLst/>
            <a:cxnLst/>
            <a:rect l="l" t="t" r="r" b="b"/>
            <a:pathLst>
              <a:path w="2952750" h="1536064">
                <a:moveTo>
                  <a:pt x="2952750" y="456095"/>
                </a:moveTo>
                <a:lnTo>
                  <a:pt x="0" y="456095"/>
                </a:lnTo>
                <a:lnTo>
                  <a:pt x="0" y="1535595"/>
                </a:lnTo>
                <a:lnTo>
                  <a:pt x="2952750" y="1535595"/>
                </a:lnTo>
                <a:lnTo>
                  <a:pt x="2952750" y="456095"/>
                </a:lnTo>
                <a:close/>
              </a:path>
              <a:path w="2952750" h="1536064">
                <a:moveTo>
                  <a:pt x="224053" y="0"/>
                </a:moveTo>
                <a:lnTo>
                  <a:pt x="492125" y="456095"/>
                </a:lnTo>
                <a:lnTo>
                  <a:pt x="1230312" y="456095"/>
                </a:lnTo>
                <a:lnTo>
                  <a:pt x="22405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56325" y="2109304"/>
            <a:ext cx="2952750" cy="1536065"/>
          </a:xfrm>
          <a:custGeom>
            <a:avLst/>
            <a:gdLst/>
            <a:ahLst/>
            <a:cxnLst/>
            <a:rect l="l" t="t" r="r" b="b"/>
            <a:pathLst>
              <a:path w="2952750" h="1536064">
                <a:moveTo>
                  <a:pt x="0" y="456095"/>
                </a:moveTo>
                <a:lnTo>
                  <a:pt x="492125" y="456095"/>
                </a:lnTo>
                <a:lnTo>
                  <a:pt x="224053" y="0"/>
                </a:lnTo>
                <a:lnTo>
                  <a:pt x="1230312" y="456095"/>
                </a:lnTo>
                <a:lnTo>
                  <a:pt x="2952750" y="456095"/>
                </a:lnTo>
                <a:lnTo>
                  <a:pt x="2952750" y="636016"/>
                </a:lnTo>
                <a:lnTo>
                  <a:pt x="2952750" y="905891"/>
                </a:lnTo>
                <a:lnTo>
                  <a:pt x="2952750" y="1535595"/>
                </a:lnTo>
                <a:lnTo>
                  <a:pt x="1230312" y="1535595"/>
                </a:lnTo>
                <a:lnTo>
                  <a:pt x="492125" y="1535595"/>
                </a:lnTo>
                <a:lnTo>
                  <a:pt x="0" y="1535595"/>
                </a:lnTo>
                <a:lnTo>
                  <a:pt x="0" y="905891"/>
                </a:lnTo>
                <a:lnTo>
                  <a:pt x="0" y="636016"/>
                </a:lnTo>
                <a:lnTo>
                  <a:pt x="0" y="45609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80062" y="4076700"/>
            <a:ext cx="360680" cy="288925"/>
          </a:xfrm>
          <a:custGeom>
            <a:avLst/>
            <a:gdLst/>
            <a:ahLst/>
            <a:cxnLst/>
            <a:rect l="l" t="t" r="r" b="b"/>
            <a:pathLst>
              <a:path w="360679" h="288925">
                <a:moveTo>
                  <a:pt x="0" y="0"/>
                </a:moveTo>
                <a:lnTo>
                  <a:pt x="360362" y="0"/>
                </a:lnTo>
                <a:lnTo>
                  <a:pt x="360362" y="288925"/>
                </a:lnTo>
                <a:lnTo>
                  <a:pt x="0" y="288925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1789" y="3716337"/>
            <a:ext cx="3277870" cy="1224280"/>
          </a:xfrm>
          <a:custGeom>
            <a:avLst/>
            <a:gdLst/>
            <a:ahLst/>
            <a:cxnLst/>
            <a:rect l="l" t="t" r="r" b="b"/>
            <a:pathLst>
              <a:path w="3277870" h="1224279">
                <a:moveTo>
                  <a:pt x="3277285" y="0"/>
                </a:moveTo>
                <a:lnTo>
                  <a:pt x="324535" y="0"/>
                </a:lnTo>
                <a:lnTo>
                  <a:pt x="324535" y="204000"/>
                </a:lnTo>
                <a:lnTo>
                  <a:pt x="0" y="507034"/>
                </a:lnTo>
                <a:lnTo>
                  <a:pt x="324535" y="509981"/>
                </a:lnTo>
                <a:lnTo>
                  <a:pt x="324535" y="1223962"/>
                </a:lnTo>
                <a:lnTo>
                  <a:pt x="3277285" y="1223962"/>
                </a:lnTo>
                <a:lnTo>
                  <a:pt x="327728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31789" y="3716337"/>
            <a:ext cx="3277870" cy="1224280"/>
          </a:xfrm>
          <a:custGeom>
            <a:avLst/>
            <a:gdLst/>
            <a:ahLst/>
            <a:cxnLst/>
            <a:rect l="l" t="t" r="r" b="b"/>
            <a:pathLst>
              <a:path w="3277870" h="1224279">
                <a:moveTo>
                  <a:pt x="324535" y="0"/>
                </a:moveTo>
                <a:lnTo>
                  <a:pt x="816660" y="0"/>
                </a:lnTo>
                <a:lnTo>
                  <a:pt x="1554848" y="0"/>
                </a:lnTo>
                <a:lnTo>
                  <a:pt x="3277285" y="0"/>
                </a:lnTo>
                <a:lnTo>
                  <a:pt x="3277285" y="204000"/>
                </a:lnTo>
                <a:lnTo>
                  <a:pt x="3277285" y="509981"/>
                </a:lnTo>
                <a:lnTo>
                  <a:pt x="3277285" y="1223962"/>
                </a:lnTo>
                <a:lnTo>
                  <a:pt x="1554848" y="1223962"/>
                </a:lnTo>
                <a:lnTo>
                  <a:pt x="816660" y="1223962"/>
                </a:lnTo>
                <a:lnTo>
                  <a:pt x="324535" y="1223962"/>
                </a:lnTo>
                <a:lnTo>
                  <a:pt x="324535" y="509981"/>
                </a:lnTo>
                <a:lnTo>
                  <a:pt x="0" y="507034"/>
                </a:lnTo>
                <a:lnTo>
                  <a:pt x="324535" y="204000"/>
                </a:lnTo>
                <a:lnTo>
                  <a:pt x="324535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35065" y="2531617"/>
            <a:ext cx="2921000" cy="2346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1">
              <a:lnSpc>
                <a:spcPct val="100000"/>
              </a:lnSpc>
              <a:spcBef>
                <a:spcPts val="100"/>
              </a:spcBef>
              <a:buSzPct val="95833"/>
              <a:buAutoNum type="arabicPeriod"/>
              <a:tabLst>
                <a:tab pos="470534" algn="l"/>
              </a:tabLst>
            </a:pPr>
            <a:r>
              <a:rPr sz="2400" b="1" spc="-5" dirty="0">
                <a:latin typeface="標楷體"/>
                <a:cs typeface="標楷體"/>
              </a:rPr>
              <a:t>輸入XY座標（可 直接在地圖中點2下， 系統自動帶出座標）</a:t>
            </a:r>
            <a:endParaRPr sz="2400">
              <a:latin typeface="標楷體"/>
              <a:cs typeface="標楷體"/>
            </a:endParaRPr>
          </a:p>
          <a:p>
            <a:pPr marL="12700" marR="158115" lvl="1" algn="just">
              <a:lnSpc>
                <a:spcPct val="100000"/>
              </a:lnSpc>
              <a:spcBef>
                <a:spcPts val="990"/>
              </a:spcBef>
              <a:buSzPct val="95833"/>
              <a:buAutoNum type="arabicPeriod"/>
              <a:tabLst>
                <a:tab pos="470534" algn="l"/>
              </a:tabLst>
            </a:pPr>
            <a:r>
              <a:rPr sz="2400" b="1" spc="-5" dirty="0">
                <a:latin typeface="標楷體"/>
                <a:cs typeface="標楷體"/>
              </a:rPr>
              <a:t>開啟手機定位及 網路連線功能，點2  下可定位災害點座標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5287" y="1720443"/>
            <a:ext cx="2881630" cy="3437890"/>
          </a:xfrm>
          <a:custGeom>
            <a:avLst/>
            <a:gdLst/>
            <a:ahLst/>
            <a:cxnLst/>
            <a:rect l="l" t="t" r="r" b="b"/>
            <a:pathLst>
              <a:path w="2881629" h="3437890">
                <a:moveTo>
                  <a:pt x="2881312" y="1924456"/>
                </a:moveTo>
                <a:lnTo>
                  <a:pt x="0" y="1924456"/>
                </a:lnTo>
                <a:lnTo>
                  <a:pt x="0" y="3437343"/>
                </a:lnTo>
                <a:lnTo>
                  <a:pt x="2881312" y="3437343"/>
                </a:lnTo>
                <a:lnTo>
                  <a:pt x="2881312" y="1924456"/>
                </a:lnTo>
                <a:close/>
              </a:path>
              <a:path w="2881629" h="3437890">
                <a:moveTo>
                  <a:pt x="2011324" y="0"/>
                </a:moveTo>
                <a:lnTo>
                  <a:pt x="1680768" y="1924456"/>
                </a:lnTo>
                <a:lnTo>
                  <a:pt x="2401087" y="1924456"/>
                </a:lnTo>
                <a:lnTo>
                  <a:pt x="201132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5287" y="1720443"/>
            <a:ext cx="2881630" cy="3437890"/>
          </a:xfrm>
          <a:custGeom>
            <a:avLst/>
            <a:gdLst/>
            <a:ahLst/>
            <a:cxnLst/>
            <a:rect l="l" t="t" r="r" b="b"/>
            <a:pathLst>
              <a:path w="2881629" h="3437890">
                <a:moveTo>
                  <a:pt x="0" y="1924456"/>
                </a:moveTo>
                <a:lnTo>
                  <a:pt x="1680768" y="1924456"/>
                </a:lnTo>
                <a:lnTo>
                  <a:pt x="2011324" y="0"/>
                </a:lnTo>
                <a:lnTo>
                  <a:pt x="2401087" y="1924456"/>
                </a:lnTo>
                <a:lnTo>
                  <a:pt x="2881312" y="1924456"/>
                </a:lnTo>
                <a:lnTo>
                  <a:pt x="2881312" y="2176602"/>
                </a:lnTo>
                <a:lnTo>
                  <a:pt x="2881312" y="2554820"/>
                </a:lnTo>
                <a:lnTo>
                  <a:pt x="2881312" y="3437343"/>
                </a:lnTo>
                <a:lnTo>
                  <a:pt x="2401087" y="3437343"/>
                </a:lnTo>
                <a:lnTo>
                  <a:pt x="1680768" y="3437343"/>
                </a:lnTo>
                <a:lnTo>
                  <a:pt x="0" y="3437343"/>
                </a:lnTo>
                <a:lnTo>
                  <a:pt x="0" y="2554820"/>
                </a:lnTo>
                <a:lnTo>
                  <a:pt x="0" y="2176602"/>
                </a:lnTo>
                <a:lnTo>
                  <a:pt x="0" y="192445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4027" y="3644931"/>
            <a:ext cx="26162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標楷體"/>
                <a:cs typeface="標楷體"/>
              </a:rPr>
              <a:t>1.輸入工區所處位 置(鄉/鎮/市/區及 村/里)</a:t>
            </a:r>
            <a:r>
              <a:rPr sz="2400" b="1" spc="-85" dirty="0">
                <a:latin typeface="標楷體"/>
                <a:cs typeface="標楷體"/>
              </a:rPr>
              <a:t> </a:t>
            </a:r>
            <a:r>
              <a:rPr sz="2400" b="1" spc="-5" dirty="0">
                <a:latin typeface="標楷體"/>
                <a:cs typeface="標楷體"/>
              </a:rPr>
              <a:t>以及附近顯 著目標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440</Words>
  <Application>Microsoft Office PowerPoint</Application>
  <PresentationFormat>如螢幕大小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Theme</vt:lpstr>
      <vt:lpstr>PowerPoint 簡報</vt:lpstr>
      <vt:lpstr>學校端提報人員- 操作說明手冊</vt:lpstr>
      <vt:lpstr>學校提報人員-登入系統</vt:lpstr>
      <vt:lpstr>學校提報人員-新增案件</vt:lpstr>
      <vt:lpstr>學校提報人員-新增案件</vt:lpstr>
      <vt:lpstr>學校提報人員-新增案件</vt:lpstr>
      <vt:lpstr>學校提報人員-新增案件</vt:lpstr>
      <vt:lpstr>學校提報人員-新增工區</vt:lpstr>
      <vt:lpstr>學校提報人員-工區資料</vt:lpstr>
      <vt:lpstr>學校提報人員-上傳照片</vt:lpstr>
      <vt:lpstr>學校提報人員-上傳照片</vt:lpstr>
      <vt:lpstr>學校提報人員-上傳照片</vt:lpstr>
      <vt:lpstr>PowerPoint 簡報</vt:lpstr>
      <vt:lpstr>學校提報人員-復建計畫</vt:lpstr>
      <vt:lpstr>學校提報人員-填寫工區資料</vt:lpstr>
      <vt:lpstr>PowerPoint 簡報</vt:lpstr>
      <vt:lpstr>學校提報人員-預覽案件</vt:lpstr>
      <vt:lpstr>學校提報人員-送出案件</vt:lpstr>
      <vt:lpstr>學校提報人員-修改案件內容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Jimmy</dc:creator>
  <cp:lastModifiedBy>王均峰</cp:lastModifiedBy>
  <cp:revision>3</cp:revision>
  <dcterms:created xsi:type="dcterms:W3CDTF">2021-04-29T08:50:14Z</dcterms:created>
  <dcterms:modified xsi:type="dcterms:W3CDTF">2021-04-29T09:15:46Z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2018-05-15T00:00:00Z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2021-04-29T00:00:00Z</vt:filetime>
  </property>
</Properties>
</file>