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906000" cy="6858000" type="A4"/>
  <p:notesSz cx="9866313" cy="673576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CC66"/>
    <a:srgbClr val="DDDDDD"/>
    <a:srgbClr val="008000"/>
    <a:srgbClr val="4D4D4D"/>
    <a:srgbClr val="5F5F5F"/>
    <a:srgbClr val="99CC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288" y="-7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386416-75BE-48C5-84BC-800BCA20914C}" type="doc">
      <dgm:prSet loTypeId="urn:microsoft.com/office/officeart/2005/8/layout/venn1" loCatId="relationship" qsTypeId="urn:microsoft.com/office/officeart/2005/8/quickstyle/simple3" qsCatId="simple" csTypeId="urn:microsoft.com/office/officeart/2005/8/colors/colorful4" csCatId="colorful" phldr="1"/>
      <dgm:spPr/>
    </dgm:pt>
    <dgm:pt modelId="{8A5682C8-00B0-43A7-BDC1-0583D647019D}">
      <dgm:prSet phldrT="[文字]"/>
      <dgm:spPr/>
      <dgm:t>
        <a:bodyPr/>
        <a:lstStyle/>
        <a:p>
          <a:r>
            <a:rPr lang="zh-TW" altLang="en-US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心情</a:t>
          </a:r>
          <a:endParaRPr lang="zh-TW" altLang="en-US" b="1" dirty="0">
            <a:solidFill>
              <a:schemeClr val="tx1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1FB76B0B-877F-4B08-875E-6E6A1E50FB82}" type="parTrans" cxnId="{938E0A6A-2C37-4828-A22F-E388EF0E7BF4}">
      <dgm:prSet/>
      <dgm:spPr/>
    </dgm:pt>
    <dgm:pt modelId="{5977454D-22C6-4716-A39F-B4BE7D4BF8AC}" type="sibTrans" cxnId="{938E0A6A-2C37-4828-A22F-E388EF0E7BF4}">
      <dgm:prSet/>
      <dgm:spPr/>
    </dgm:pt>
    <dgm:pt modelId="{05CFC74E-8B9E-4436-9EB7-A80728FC0F63}">
      <dgm:prSet phldrT="[文字]"/>
      <dgm:spPr/>
      <dgm:t>
        <a:bodyPr/>
        <a:lstStyle/>
        <a:p>
          <a:r>
            <a:rPr lang="zh-TW" altLang="en-US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性情</a:t>
          </a:r>
          <a:endParaRPr lang="zh-TW" altLang="en-US" b="1" dirty="0">
            <a:solidFill>
              <a:schemeClr val="tx1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22110217-CEE1-4808-8CE5-6A83FE49BBCE}" type="parTrans" cxnId="{8A2A7EE5-3AD1-4367-9104-D9901DDAD596}">
      <dgm:prSet/>
      <dgm:spPr/>
    </dgm:pt>
    <dgm:pt modelId="{1BC9A373-8891-41D7-A65A-4AC7AF0836BD}" type="sibTrans" cxnId="{8A2A7EE5-3AD1-4367-9104-D9901DDAD596}">
      <dgm:prSet/>
      <dgm:spPr/>
    </dgm:pt>
    <dgm:pt modelId="{E4F015ED-AA67-45D9-AC02-579E9B6695B4}">
      <dgm:prSet phldrT="[文字]"/>
      <dgm:spPr/>
      <dgm:t>
        <a:bodyPr/>
        <a:lstStyle/>
        <a:p>
          <a:r>
            <a:rPr lang="zh-TW" altLang="en-US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rPr>
            <a:t>病情</a:t>
          </a:r>
          <a:endParaRPr lang="zh-TW" altLang="en-US" b="1" dirty="0">
            <a:solidFill>
              <a:schemeClr val="tx1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標楷體" pitchFamily="65" charset="-120"/>
            <a:ea typeface="標楷體" pitchFamily="65" charset="-120"/>
          </a:endParaRPr>
        </a:p>
      </dgm:t>
    </dgm:pt>
    <dgm:pt modelId="{4B37CA6A-BE76-4FF2-8215-971E0C0AD271}" type="parTrans" cxnId="{1F714AC6-C6E9-4086-8B21-2E2CA15288B3}">
      <dgm:prSet/>
      <dgm:spPr/>
    </dgm:pt>
    <dgm:pt modelId="{F65D7EBB-D117-45B3-82F0-064D4758DE35}" type="sibTrans" cxnId="{1F714AC6-C6E9-4086-8B21-2E2CA15288B3}">
      <dgm:prSet/>
      <dgm:spPr/>
    </dgm:pt>
    <dgm:pt modelId="{1D941368-4B30-4392-9E3C-7D7867FE0DA4}" type="pres">
      <dgm:prSet presAssocID="{D0386416-75BE-48C5-84BC-800BCA20914C}" presName="compositeShape" presStyleCnt="0">
        <dgm:presLayoutVars>
          <dgm:chMax val="7"/>
          <dgm:dir/>
          <dgm:resizeHandles val="exact"/>
        </dgm:presLayoutVars>
      </dgm:prSet>
      <dgm:spPr/>
    </dgm:pt>
    <dgm:pt modelId="{BCACF195-E8BF-4A5E-A222-DE56F8DCC16A}" type="pres">
      <dgm:prSet presAssocID="{8A5682C8-00B0-43A7-BDC1-0583D647019D}" presName="circ1" presStyleLbl="vennNode1" presStyleIdx="0" presStyleCnt="3"/>
      <dgm:spPr/>
      <dgm:t>
        <a:bodyPr/>
        <a:lstStyle/>
        <a:p>
          <a:endParaRPr lang="zh-TW" altLang="en-US"/>
        </a:p>
      </dgm:t>
    </dgm:pt>
    <dgm:pt modelId="{040D3B0B-46C7-4E1A-B6CF-639B623C748A}" type="pres">
      <dgm:prSet presAssocID="{8A5682C8-00B0-43A7-BDC1-0583D647019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0DC00BE-A838-40EF-9545-16526E7846E3}" type="pres">
      <dgm:prSet presAssocID="{05CFC74E-8B9E-4436-9EB7-A80728FC0F63}" presName="circ2" presStyleLbl="vennNode1" presStyleIdx="1" presStyleCnt="3"/>
      <dgm:spPr/>
      <dgm:t>
        <a:bodyPr/>
        <a:lstStyle/>
        <a:p>
          <a:endParaRPr lang="zh-TW" altLang="en-US"/>
        </a:p>
      </dgm:t>
    </dgm:pt>
    <dgm:pt modelId="{E6BC59FD-7CB0-4676-A7DB-E41CABF37F7D}" type="pres">
      <dgm:prSet presAssocID="{05CFC74E-8B9E-4436-9EB7-A80728FC0F6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EA5B2AC-9C2D-47A4-AB46-5931D9F41224}" type="pres">
      <dgm:prSet presAssocID="{E4F015ED-AA67-45D9-AC02-579E9B6695B4}" presName="circ3" presStyleLbl="vennNode1" presStyleIdx="2" presStyleCnt="3"/>
      <dgm:spPr/>
      <dgm:t>
        <a:bodyPr/>
        <a:lstStyle/>
        <a:p>
          <a:endParaRPr lang="zh-TW" altLang="en-US"/>
        </a:p>
      </dgm:t>
    </dgm:pt>
    <dgm:pt modelId="{5F0018CD-12EA-457F-AB67-0E0CD3DBB647}" type="pres">
      <dgm:prSet presAssocID="{E4F015ED-AA67-45D9-AC02-579E9B6695B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21CB957-D1C2-4608-9773-37370DCBE753}" type="presOf" srcId="{D0386416-75BE-48C5-84BC-800BCA20914C}" destId="{1D941368-4B30-4392-9E3C-7D7867FE0DA4}" srcOrd="0" destOrd="0" presId="urn:microsoft.com/office/officeart/2005/8/layout/venn1"/>
    <dgm:cxn modelId="{938E0A6A-2C37-4828-A22F-E388EF0E7BF4}" srcId="{D0386416-75BE-48C5-84BC-800BCA20914C}" destId="{8A5682C8-00B0-43A7-BDC1-0583D647019D}" srcOrd="0" destOrd="0" parTransId="{1FB76B0B-877F-4B08-875E-6E6A1E50FB82}" sibTransId="{5977454D-22C6-4716-A39F-B4BE7D4BF8AC}"/>
    <dgm:cxn modelId="{AC8F115C-335B-45F4-AEB4-E7794A98FAB0}" type="presOf" srcId="{05CFC74E-8B9E-4436-9EB7-A80728FC0F63}" destId="{E6BC59FD-7CB0-4676-A7DB-E41CABF37F7D}" srcOrd="1" destOrd="0" presId="urn:microsoft.com/office/officeart/2005/8/layout/venn1"/>
    <dgm:cxn modelId="{CC8A8074-795D-4E38-8181-E70CDB8996E5}" type="presOf" srcId="{E4F015ED-AA67-45D9-AC02-579E9B6695B4}" destId="{5EA5B2AC-9C2D-47A4-AB46-5931D9F41224}" srcOrd="0" destOrd="0" presId="urn:microsoft.com/office/officeart/2005/8/layout/venn1"/>
    <dgm:cxn modelId="{2D775588-5505-495E-B8DD-CE2F8AFE3FA9}" type="presOf" srcId="{8A5682C8-00B0-43A7-BDC1-0583D647019D}" destId="{BCACF195-E8BF-4A5E-A222-DE56F8DCC16A}" srcOrd="0" destOrd="0" presId="urn:microsoft.com/office/officeart/2005/8/layout/venn1"/>
    <dgm:cxn modelId="{6609DC67-6264-4854-85F4-02666675D645}" type="presOf" srcId="{8A5682C8-00B0-43A7-BDC1-0583D647019D}" destId="{040D3B0B-46C7-4E1A-B6CF-639B623C748A}" srcOrd="1" destOrd="0" presId="urn:microsoft.com/office/officeart/2005/8/layout/venn1"/>
    <dgm:cxn modelId="{6E45DCF6-AD1D-4111-8273-0483F40E66D2}" type="presOf" srcId="{05CFC74E-8B9E-4436-9EB7-A80728FC0F63}" destId="{C0DC00BE-A838-40EF-9545-16526E7846E3}" srcOrd="0" destOrd="0" presId="urn:microsoft.com/office/officeart/2005/8/layout/venn1"/>
    <dgm:cxn modelId="{F84971D6-ADE8-4C57-9DF8-998A21304B74}" type="presOf" srcId="{E4F015ED-AA67-45D9-AC02-579E9B6695B4}" destId="{5F0018CD-12EA-457F-AB67-0E0CD3DBB647}" srcOrd="1" destOrd="0" presId="urn:microsoft.com/office/officeart/2005/8/layout/venn1"/>
    <dgm:cxn modelId="{8A2A7EE5-3AD1-4367-9104-D9901DDAD596}" srcId="{D0386416-75BE-48C5-84BC-800BCA20914C}" destId="{05CFC74E-8B9E-4436-9EB7-A80728FC0F63}" srcOrd="1" destOrd="0" parTransId="{22110217-CEE1-4808-8CE5-6A83FE49BBCE}" sibTransId="{1BC9A373-8891-41D7-A65A-4AC7AF0836BD}"/>
    <dgm:cxn modelId="{1F714AC6-C6E9-4086-8B21-2E2CA15288B3}" srcId="{D0386416-75BE-48C5-84BC-800BCA20914C}" destId="{E4F015ED-AA67-45D9-AC02-579E9B6695B4}" srcOrd="2" destOrd="0" parTransId="{4B37CA6A-BE76-4FF2-8215-971E0C0AD271}" sibTransId="{F65D7EBB-D117-45B3-82F0-064D4758DE35}"/>
    <dgm:cxn modelId="{E982AF29-09B7-49E1-9645-22DEC02527C9}" type="presParOf" srcId="{1D941368-4B30-4392-9E3C-7D7867FE0DA4}" destId="{BCACF195-E8BF-4A5E-A222-DE56F8DCC16A}" srcOrd="0" destOrd="0" presId="urn:microsoft.com/office/officeart/2005/8/layout/venn1"/>
    <dgm:cxn modelId="{AE6221A6-9CF4-4645-B10D-15CE3DAAABD1}" type="presParOf" srcId="{1D941368-4B30-4392-9E3C-7D7867FE0DA4}" destId="{040D3B0B-46C7-4E1A-B6CF-639B623C748A}" srcOrd="1" destOrd="0" presId="urn:microsoft.com/office/officeart/2005/8/layout/venn1"/>
    <dgm:cxn modelId="{E28BC0BE-9BE1-486D-877A-F0952381D79D}" type="presParOf" srcId="{1D941368-4B30-4392-9E3C-7D7867FE0DA4}" destId="{C0DC00BE-A838-40EF-9545-16526E7846E3}" srcOrd="2" destOrd="0" presId="urn:microsoft.com/office/officeart/2005/8/layout/venn1"/>
    <dgm:cxn modelId="{593883F2-38E9-4E4B-A137-EC253975BCBD}" type="presParOf" srcId="{1D941368-4B30-4392-9E3C-7D7867FE0DA4}" destId="{E6BC59FD-7CB0-4676-A7DB-E41CABF37F7D}" srcOrd="3" destOrd="0" presId="urn:microsoft.com/office/officeart/2005/8/layout/venn1"/>
    <dgm:cxn modelId="{0E02E9FF-59F6-4CB7-A710-71B648937F50}" type="presParOf" srcId="{1D941368-4B30-4392-9E3C-7D7867FE0DA4}" destId="{5EA5B2AC-9C2D-47A4-AB46-5931D9F41224}" srcOrd="4" destOrd="0" presId="urn:microsoft.com/office/officeart/2005/8/layout/venn1"/>
    <dgm:cxn modelId="{500A4C27-9A3A-437C-A54D-02D0EDCB1CE9}" type="presParOf" srcId="{1D941368-4B30-4392-9E3C-7D7867FE0DA4}" destId="{5F0018CD-12EA-457F-AB67-0E0CD3DBB647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89588" y="0"/>
            <a:ext cx="42751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397625"/>
            <a:ext cx="427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89588" y="6397625"/>
            <a:ext cx="42751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40B44AD-C045-4E47-9805-C540B71C19D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1175" y="0"/>
            <a:ext cx="427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09913" y="506413"/>
            <a:ext cx="3644900" cy="25225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16038" y="3198813"/>
            <a:ext cx="7234237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99213"/>
            <a:ext cx="427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1175" y="6399213"/>
            <a:ext cx="427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38EEB987-57BF-45B2-B6F6-F1EF4FF88D5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6D5D34-37A4-4AD7-8CE8-BA5339630FA9}" type="slidenum">
              <a:rPr lang="en-US" altLang="ja-JP" smtClean="0">
                <a:ea typeface="ＭＳ Ｐゴシック" pitchFamily="34" charset="-128"/>
              </a:rPr>
              <a:pPr/>
              <a:t>1</a:t>
            </a:fld>
            <a:endParaRPr lang="en-US" altLang="ja-JP" smtClean="0">
              <a:ea typeface="ＭＳ Ｐゴシック" pitchFamily="34" charset="-128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6E9AE9-915C-49EF-ABBF-F5CF4781AFFA}" type="slidenum">
              <a:rPr lang="en-US" altLang="ja-JP" smtClean="0">
                <a:ea typeface="ＭＳ Ｐゴシック" pitchFamily="34" charset="-128"/>
              </a:rPr>
              <a:pPr/>
              <a:t>2</a:t>
            </a:fld>
            <a:endParaRPr lang="en-US" altLang="ja-JP" smtClean="0">
              <a:ea typeface="ＭＳ Ｐゴシック" pitchFamily="34" charset="-128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928813" y="620713"/>
            <a:ext cx="6224587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ja-JP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00250" y="1989138"/>
            <a:ext cx="6192838" cy="37433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TW" altLang="en-US" smtClean="0"/>
              <a:t>按一下以編輯母片副標題樣式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772275" y="981075"/>
            <a:ext cx="1854200" cy="460851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208088" y="981075"/>
            <a:ext cx="5411787" cy="460851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208088" y="2060575"/>
            <a:ext cx="3597275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7763" y="2060575"/>
            <a:ext cx="3597275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17463"/>
            <a:ext cx="9906000" cy="68405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088" y="2060575"/>
            <a:ext cx="734695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000250" y="981075"/>
            <a:ext cx="66262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Verdana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8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4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80000"/>
        <a:buChar char="•"/>
        <a:defRPr kumimoji="1"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8950" y="620713"/>
            <a:ext cx="9001125" cy="2376487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7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老與</a:t>
            </a:r>
            <a:r>
              <a:rPr lang="zh-TW" altLang="en-US" sz="7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老化－</a:t>
            </a:r>
            <a:r>
              <a:rPr lang="en-US" altLang="zh-TW" sz="7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7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r>
              <a:rPr lang="zh-TW" altLang="en-US" sz="7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生理和心理交互影響</a:t>
            </a:r>
            <a:endParaRPr lang="en-US" altLang="ja-JP" sz="7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00250" y="4078288"/>
            <a:ext cx="6192838" cy="1079500"/>
          </a:xfrm>
        </p:spPr>
        <p:txBody>
          <a:bodyPr/>
          <a:lstStyle/>
          <a:p>
            <a:pPr eaLnBrk="1" hangingPunct="1"/>
            <a:r>
              <a:rPr kumimoji="0" lang="zh-TW" altLang="en-US" sz="3500" b="1" smtClean="0">
                <a:solidFill>
                  <a:srgbClr val="FF0000"/>
                </a:solidFill>
                <a:latin typeface="Calibri" pitchFamily="34" charset="0"/>
                <a:ea typeface="標楷體" pitchFamily="65" charset="-120"/>
              </a:rPr>
              <a:t>講師</a:t>
            </a:r>
            <a:r>
              <a:rPr kumimoji="0" lang="zh-TW" altLang="zh-TW" b="1" smtClean="0">
                <a:solidFill>
                  <a:srgbClr val="FF0000"/>
                </a:solidFill>
                <a:ea typeface="標楷體" pitchFamily="65" charset="-120"/>
              </a:rPr>
              <a:t>：</a:t>
            </a:r>
            <a:r>
              <a:rPr kumimoji="0" lang="zh-TW" altLang="en-US" sz="3500" b="1" smtClean="0">
                <a:solidFill>
                  <a:srgbClr val="FF0000"/>
                </a:solidFill>
                <a:latin typeface="Calibri" pitchFamily="34" charset="0"/>
                <a:ea typeface="標楷體" pitchFamily="65" charset="-120"/>
              </a:rPr>
              <a:t>萬</a:t>
            </a:r>
            <a:r>
              <a:rPr lang="zh-TW" altLang="en-US" sz="3500" b="1" smtClean="0">
                <a:solidFill>
                  <a:srgbClr val="FF0000"/>
                </a:solidFill>
                <a:latin typeface="Calibri" pitchFamily="34" charset="0"/>
                <a:ea typeface="標楷體" pitchFamily="65" charset="-120"/>
              </a:rPr>
              <a:t>育維</a:t>
            </a:r>
            <a:endParaRPr lang="en-US" altLang="zh-TW" sz="3500" b="1" smtClean="0">
              <a:solidFill>
                <a:srgbClr val="FF0000"/>
              </a:solidFill>
              <a:latin typeface="Calibri" pitchFamily="34" charset="0"/>
              <a:ea typeface="標楷體" pitchFamily="65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97013" y="333375"/>
            <a:ext cx="8408987" cy="1582738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生理影響心理．心理影響生理</a:t>
            </a:r>
            <a:r>
              <a:rPr lang="en-US" altLang="zh-TW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r>
              <a:rPr lang="zh-TW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反反覆覆交錯影響</a:t>
            </a:r>
            <a:endParaRPr lang="zh-TW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4488" y="2276475"/>
            <a:ext cx="9145587" cy="388937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想找老伴恩愛：被老伴說成不正經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想出去走走又怕走不回來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骨骼脆弱：跌了就碎，給人添麻煩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身上有味道，給孫子嫌棄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0" y="188913"/>
            <a:ext cx="576263" cy="1108075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心</a:t>
            </a:r>
            <a:endParaRPr lang="en-US" altLang="zh-TW" sz="3300" dirty="0">
              <a:latin typeface="標楷體" pitchFamily="65" charset="-120"/>
              <a:ea typeface="標楷體" pitchFamily="65" charset="-120"/>
            </a:endParaRPr>
          </a:p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理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97013" y="333375"/>
            <a:ext cx="7920037" cy="1582738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年齡的四種定義</a:t>
            </a:r>
            <a:endParaRPr lang="zh-TW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4488" y="2276475"/>
            <a:ext cx="9145587" cy="388937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生理年齡：身體騙不了人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心理年齡：以為自己是幾歲，少年老成、老頑固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實際年齡：身份證上的記載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社會年齡：什麼年齡做什麼事情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97013" y="333375"/>
            <a:ext cx="7920037" cy="1582738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心理、性情和病情</a:t>
            </a:r>
            <a:r>
              <a:rPr lang="en-US" altLang="zh-TW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r>
              <a:rPr lang="zh-TW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三者不同，但又相互影響</a:t>
            </a:r>
            <a:endParaRPr lang="zh-TW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344488" y="2276475"/>
          <a:ext cx="9145587" cy="3889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97013" y="333375"/>
            <a:ext cx="7920037" cy="1582738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長輩心中擔心害怕的事</a:t>
            </a:r>
            <a:endParaRPr lang="zh-TW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49313" y="2276475"/>
            <a:ext cx="8640762" cy="388937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錢不夠用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子女不夠孝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房子被變賣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病情拖累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5" name="雲朵形圖說文字 4"/>
          <p:cNvSpPr/>
          <p:nvPr/>
        </p:nvSpPr>
        <p:spPr bwMode="auto">
          <a:xfrm>
            <a:off x="4376738" y="1916113"/>
            <a:ext cx="5184775" cy="4105275"/>
          </a:xfrm>
          <a:prstGeom prst="cloudCallout">
            <a:avLst>
              <a:gd name="adj1" fmla="val -67911"/>
              <a:gd name="adj2" fmla="val -32567"/>
            </a:avLst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r>
              <a:rPr lang="zh-TW" alt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很難用理性去證明或說服他，只能用同理去安慰或肯定他；</a:t>
            </a:r>
            <a:endParaRPr lang="en-US" altLang="zh-TW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eaLnBrk="0" hangingPunct="0">
              <a:defRPr/>
            </a:pPr>
            <a:r>
              <a:rPr lang="zh-TW" alt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擔心害怕是主觀的恐懼不等於錢真正不夠用、子女真的不孝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zh-TW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做晚輩的該用什麼樣的</a:t>
            </a:r>
            <a:r>
              <a:rPr lang="en-US" altLang="zh-TW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r>
              <a:rPr lang="zh-TW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心情和方法去照護長輩</a:t>
            </a:r>
            <a:endParaRPr lang="zh-TW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zh-TW" altLang="en-US" sz="4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心理上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half" idx="2"/>
          </p:nvPr>
        </p:nvSpPr>
        <p:spPr>
          <a:xfrm>
            <a:off x="344488" y="2174875"/>
            <a:ext cx="4679950" cy="3951288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不計較：</a:t>
            </a:r>
            <a:r>
              <a:rPr lang="zh-TW" altLang="en-US" sz="3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不往心裡 想</a:t>
            </a:r>
            <a:endParaRPr lang="en-US" altLang="zh-TW" sz="30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不嫌棄：</a:t>
            </a:r>
            <a:r>
              <a:rPr lang="zh-TW" altLang="en-US" sz="3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樣貌</a:t>
            </a:r>
            <a:endParaRPr lang="en-US" altLang="zh-TW" sz="30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不自責：</a:t>
            </a:r>
            <a:r>
              <a:rPr lang="zh-TW" altLang="en-US" sz="3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都是自己不好</a:t>
            </a:r>
            <a:endParaRPr lang="en-US" altLang="zh-TW" sz="30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不急躁：</a:t>
            </a:r>
            <a:r>
              <a:rPr lang="zh-TW" altLang="en-US" sz="3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我們年輕人的毛病、慢不下來</a:t>
            </a:r>
            <a:endParaRPr lang="en-US" altLang="zh-TW" sz="30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不逃避</a:t>
            </a:r>
          </a:p>
        </p:txBody>
      </p:sp>
      <p:sp>
        <p:nvSpPr>
          <p:cNvPr id="8" name="文字版面配置區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zh-TW" altLang="en-US" sz="4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方法上</a:t>
            </a:r>
          </a:p>
        </p:txBody>
      </p:sp>
      <p:sp>
        <p:nvSpPr>
          <p:cNvPr id="9" name="內容版面配置區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多帶長輩出去走走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多給長輩新的、緩和的新鮮事情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多運用連結的觀點訓練長輩的記憶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pPr eaLnBrk="1" hangingPunct="1">
              <a:buFontTx/>
              <a:buNone/>
              <a:defRPr/>
            </a:pPr>
            <a:r>
              <a:rPr lang="en-US" altLang="zh-TW" sz="3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	  EX:</a:t>
            </a:r>
            <a:r>
              <a:rPr lang="zh-TW" altLang="en-US" sz="3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看到筷子想到吃飯；看到麵包想到果醬</a:t>
            </a:r>
            <a:r>
              <a:rPr lang="en-US" altLang="zh-TW" sz="3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…</a:t>
            </a:r>
          </a:p>
          <a:p>
            <a:pPr eaLnBrk="1" hangingPunct="1">
              <a:defRPr/>
            </a:pPr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57375" y="476250"/>
            <a:ext cx="7272338" cy="936625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5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前言</a:t>
            </a:r>
            <a:endParaRPr lang="en-US" altLang="ja-JP" sz="5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12913" y="1484313"/>
            <a:ext cx="7488237" cy="4968875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人，不是</a:t>
            </a:r>
            <a:r>
              <a:rPr lang="en-US" altLang="zh-TW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65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歲才老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algn="ctr" eaLnBrk="1" hangingPunct="1">
              <a:buFontTx/>
              <a:buNone/>
              <a:defRPr/>
            </a:pP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老是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一種無聲無息的變化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algn="ctr" eaLnBrk="1" hangingPunct="1">
              <a:buFontTx/>
              <a:buNone/>
              <a:defRPr/>
            </a:pP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如同春、夏、秋、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冬四季運轉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algn="ctr" eaLnBrk="1" hangingPunct="1">
              <a:buFontTx/>
              <a:buNone/>
              <a:defRPr/>
            </a:pP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有時候我們猛然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發覺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algn="ctr" eaLnBrk="1" hangingPunct="1">
              <a:buFontTx/>
              <a:buNone/>
              <a:defRPr/>
            </a:pP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老之將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至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algn="ctr" eaLnBrk="1" hangingPunct="1">
              <a:buFontTx/>
              <a:buNone/>
              <a:defRPr/>
            </a:pP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既然是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自然的流轉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algn="ctr" eaLnBrk="1" hangingPunct="1">
              <a:buFontTx/>
              <a:buNone/>
              <a:defRPr/>
            </a:pP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誰也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逃不掉</a:t>
            </a:r>
            <a:endParaRPr lang="en-US" altLang="zh-TW" sz="3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algn="ctr" eaLnBrk="1" hangingPunct="1">
              <a:buFontTx/>
              <a:buNone/>
              <a:defRPr/>
            </a:pPr>
            <a:r>
              <a:rPr lang="zh-TW" altLang="en-US" sz="3500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只能</a:t>
            </a:r>
            <a:r>
              <a:rPr lang="zh-TW" altLang="en-US" sz="35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順其自然與老化做好朋友</a:t>
            </a:r>
            <a:endParaRPr lang="en-US" altLang="ja-JP" sz="3500" dirty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39888" y="333375"/>
            <a:ext cx="7993062" cy="1582738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皮膚是人</a:t>
            </a:r>
            <a:r>
              <a:rPr lang="zh-TW" altLang="en-US" sz="5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最早開始老化的部位，也最容易</a:t>
            </a:r>
            <a:r>
              <a:rPr lang="zh-TW" altLang="en-US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看見</a:t>
            </a:r>
            <a:r>
              <a:rPr lang="en-US" altLang="zh-TW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…</a:t>
            </a:r>
            <a:endParaRPr lang="zh-TW" altLang="en-US" sz="5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31825" y="2133600"/>
            <a:ext cx="9274175" cy="3529013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年紀愈大，皮膚愈薄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lvl="1" eaLnBrk="1" hangingPunct="1">
              <a:buFontTx/>
              <a:buNone/>
              <a:defRPr/>
            </a:pPr>
            <a:r>
              <a:rPr lang="zh-TW" altLang="en-US" sz="3200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薄、彈性差、靜脈明顯、乾燥</a:t>
            </a:r>
            <a:endParaRPr lang="en-US" altLang="zh-TW" sz="3200" dirty="0" smtClean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因為上述的變化，皮膚</a:t>
            </a: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容易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lvl="1" eaLnBrk="1" hangingPunct="1">
              <a:buFontTx/>
              <a:buNone/>
              <a:defRPr/>
            </a:pPr>
            <a:r>
              <a:rPr lang="zh-TW" altLang="en-US" sz="3200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養→抓→龜裂、鱗屑、濕疹、發炎、貴爛</a:t>
            </a:r>
            <a:endParaRPr lang="en-US" altLang="zh-TW" sz="3200" dirty="0" smtClean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lvl="1" eaLnBrk="1" hangingPunct="1">
              <a:buFontTx/>
              <a:buNone/>
              <a:defRPr/>
            </a:pPr>
            <a:r>
              <a:rPr lang="zh-TW" altLang="en-US" sz="3200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→感染、蜂窩性組織炎</a:t>
            </a:r>
            <a:endParaRPr lang="en-US" altLang="zh-TW" sz="3200" dirty="0" smtClean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marL="342900" lvl="1" indent="-342900" eaLnBrk="1" hangingPunct="1">
              <a:defRPr/>
            </a:pPr>
            <a:r>
              <a:rPr lang="zh-TW" altLang="en-US" sz="3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cs typeface="+mn-cs"/>
              </a:rPr>
              <a:t>日常照</a:t>
            </a: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cs typeface="+mn-cs"/>
              </a:rPr>
              <a:t>護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742950" lvl="2" indent="-342900" eaLnBrk="1" hangingPunct="1">
              <a:buFontTx/>
              <a:buNone/>
              <a:defRPr/>
            </a:pPr>
            <a:r>
              <a:rPr lang="en-US" altLang="zh-TW" sz="32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  <a:cs typeface="+mn-cs"/>
              </a:rPr>
              <a:t>Ivory</a:t>
            </a:r>
            <a:r>
              <a:rPr lang="zh-TW" altLang="en-US" sz="3200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  <a:cs typeface="+mn-cs"/>
              </a:rPr>
              <a:t>肥皂、凡士林、不要太勤於洗澡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0" y="188913"/>
            <a:ext cx="576263" cy="1108075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生</a:t>
            </a:r>
            <a:endParaRPr lang="en-US" altLang="zh-TW" sz="3300" dirty="0">
              <a:latin typeface="標楷體" pitchFamily="65" charset="-120"/>
              <a:ea typeface="標楷體" pitchFamily="65" charset="-120"/>
            </a:endParaRPr>
          </a:p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理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00250" y="692150"/>
            <a:ext cx="6626225" cy="936625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5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感官變化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31825" y="2060575"/>
            <a:ext cx="8785225" cy="4248150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視：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顏色辨識會混淆。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buFontTx/>
              <a:buNone/>
              <a:defRPr/>
            </a:pPr>
            <a:r>
              <a:rPr lang="en-US" altLang="zh-TW" dirty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	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	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Ex: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藍色、紫色、橘色、白內障、青光眼，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eaLnBrk="1" hangingPunct="1">
              <a:buFontTx/>
              <a:buNone/>
              <a:defRPr/>
            </a:pPr>
            <a:r>
              <a:rPr lang="en-US" altLang="zh-TW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	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		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標楷體" pitchFamily="65" charset="-120"/>
              </a:rPr>
              <a:t>以及其他病變。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味：</a:t>
            </a:r>
            <a:r>
              <a:rPr lang="zh-TW" altLang="en-US" dirty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味道辨識敏感度下降</a:t>
            </a:r>
            <a:endParaRPr lang="en-US" altLang="zh-TW" dirty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觸：</a:t>
            </a:r>
            <a:r>
              <a:rPr lang="zh-TW" altLang="en-US" dirty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疼痛、溫度的感覺變不敏銳</a:t>
            </a:r>
            <a:endParaRPr lang="en-US" altLang="zh-TW" dirty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嗅：</a:t>
            </a:r>
            <a:r>
              <a:rPr lang="zh-TW" altLang="en-US" dirty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對異味叫無覺察力</a:t>
            </a:r>
            <a:endParaRPr lang="en-US" altLang="zh-TW" dirty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聽</a:t>
            </a: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dirty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重聽和耳鳴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0" y="188913"/>
            <a:ext cx="576263" cy="1108075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生</a:t>
            </a:r>
            <a:endParaRPr lang="en-US" altLang="zh-TW" sz="3300" dirty="0">
              <a:latin typeface="標楷體" pitchFamily="65" charset="-120"/>
              <a:ea typeface="標楷體" pitchFamily="65" charset="-120"/>
            </a:endParaRPr>
          </a:p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理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zh-TW" altLang="en-US" sz="5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心與</a:t>
            </a:r>
            <a:r>
              <a:rPr lang="zh-TW" altLang="en-US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肺（老化最迅速）</a:t>
            </a:r>
            <a:endParaRPr lang="zh-TW" altLang="en-US" sz="5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zh-TW" altLang="en-US" sz="4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心</a:t>
            </a:r>
            <a:endParaRPr lang="zh-TW" altLang="en-US" sz="4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half" idx="2"/>
          </p:nvPr>
        </p:nvSpPr>
        <p:spPr>
          <a:xfrm>
            <a:off x="344488" y="2174875"/>
            <a:ext cx="4679950" cy="3951288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高血壓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姿位</a:t>
            </a: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性低血壓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動脈</a:t>
            </a: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阻塞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lvl="1" eaLnBrk="1" hangingPunct="1">
              <a:defRPr/>
            </a:pPr>
            <a:r>
              <a:rPr lang="en-US" altLang="zh-TW" sz="2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6P:</a:t>
            </a:r>
            <a:r>
              <a:rPr lang="zh-TW" altLang="en-US" sz="2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疼痛、麻痺、感覺異常、蒼白、脈搏消失、冰冷</a:t>
            </a:r>
            <a:endParaRPr lang="en-US" altLang="zh-TW" sz="2500" dirty="0" smtClean="0">
              <a:solidFill>
                <a:schemeClr val="tx1">
                  <a:lumMod val="50000"/>
                </a:schemeClr>
              </a:solidFill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腦血管疾病</a:t>
            </a: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（</a:t>
            </a:r>
            <a:r>
              <a:rPr lang="en-US" altLang="zh-TW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CVA</a:t>
            </a: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）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6" name="文字版面配置區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zh-TW" altLang="en-US" sz="4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肺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673600" cy="3951288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肺活量</a:t>
            </a: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：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lvl="1" eaLnBrk="1" hangingPunct="1">
              <a:defRPr/>
            </a:pPr>
            <a:r>
              <a:rPr lang="zh-TW" altLang="en-US" sz="2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走快步、爬山、上樓會喘</a:t>
            </a:r>
            <a:endParaRPr lang="en-US" altLang="zh-TW" sz="25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有效咳嗽減少</a:t>
            </a:r>
            <a:r>
              <a:rPr lang="zh-TW" altLang="en-US" sz="3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、無法排痰</a:t>
            </a:r>
            <a:endParaRPr lang="en-US" altLang="zh-TW" sz="35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肺炎</a:t>
            </a:r>
            <a:endParaRPr lang="en-US" altLang="zh-TW" sz="35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肺氣腫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0" y="188913"/>
            <a:ext cx="576263" cy="1108075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生</a:t>
            </a:r>
            <a:endParaRPr lang="en-US" altLang="zh-TW" sz="3300" dirty="0">
              <a:latin typeface="標楷體" pitchFamily="65" charset="-120"/>
              <a:ea typeface="標楷體" pitchFamily="65" charset="-120"/>
            </a:endParaRPr>
          </a:p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理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28813" y="476250"/>
            <a:ext cx="7200900" cy="936625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腸胃</a:t>
            </a:r>
            <a:r>
              <a:rPr lang="zh-TW" altLang="en-US" sz="5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肝膽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97013" y="2060575"/>
            <a:ext cx="7993062" cy="388937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腸胃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肝硬化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膽結石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泌尿系統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lvl="1" eaLnBrk="1" hangingPunct="1">
              <a:defRPr/>
            </a:pPr>
            <a:r>
              <a:rPr lang="zh-TW" altLang="en-US" sz="31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頻尿、夜液、急尿</a:t>
            </a:r>
            <a:endParaRPr lang="en-US" altLang="zh-TW" sz="31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marL="342900" lvl="1" indent="-342900" eaLnBrk="1" hangingPunct="1">
              <a:defRPr/>
            </a:pPr>
            <a:r>
              <a:rPr lang="zh-TW" altLang="en-US" sz="3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  <a:cs typeface="+mn-cs"/>
              </a:rPr>
              <a:t>腎與膀胱的無力與縮小</a:t>
            </a:r>
            <a:endParaRPr lang="en-US" altLang="zh-TW" sz="35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  <a:cs typeface="+mn-cs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0" y="188913"/>
            <a:ext cx="576263" cy="1108075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生</a:t>
            </a:r>
            <a:endParaRPr lang="en-US" altLang="zh-TW" sz="3300" dirty="0">
              <a:latin typeface="標楷體" pitchFamily="65" charset="-120"/>
              <a:ea typeface="標楷體" pitchFamily="65" charset="-120"/>
            </a:endParaRPr>
          </a:p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理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標題 9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5" name="文字版面配置區 4"/>
          <p:cNvSpPr>
            <a:spLocks noGrp="1"/>
          </p:cNvSpPr>
          <p:nvPr>
            <p:ph type="subTitle" sz="quarter" idx="1"/>
          </p:nvPr>
        </p:nvSpPr>
        <p:spPr>
          <a:xfrm>
            <a:off x="849313" y="981075"/>
            <a:ext cx="3455987" cy="2374900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5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cs typeface="+mj-cs"/>
              </a:rPr>
              <a:t>生殖系統</a:t>
            </a:r>
            <a:endParaRPr lang="zh-TW" altLang="en-US" b="1" dirty="0"/>
          </a:p>
        </p:txBody>
      </p:sp>
      <p:sp>
        <p:nvSpPr>
          <p:cNvPr id="6" name="文字版面配置區 5"/>
          <p:cNvSpPr>
            <a:spLocks noGrp="1"/>
          </p:cNvSpPr>
          <p:nvPr>
            <p:ph type="body" sz="quarter" idx="4294967295"/>
          </p:nvPr>
        </p:nvSpPr>
        <p:spPr>
          <a:xfrm>
            <a:off x="4737100" y="981075"/>
            <a:ext cx="4378325" cy="8636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zh-TW" altLang="en-US" sz="5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cs typeface="+mj-cs"/>
              </a:rPr>
              <a:t>神經系統</a:t>
            </a:r>
          </a:p>
        </p:txBody>
      </p:sp>
      <p:sp>
        <p:nvSpPr>
          <p:cNvPr id="9" name="內容版面配置區 8"/>
          <p:cNvSpPr>
            <a:spLocks noGrp="1"/>
          </p:cNvSpPr>
          <p:nvPr>
            <p:ph sz="half" idx="4294967295"/>
          </p:nvPr>
        </p:nvSpPr>
        <p:spPr>
          <a:xfrm>
            <a:off x="560388" y="2205038"/>
            <a:ext cx="4376737" cy="392112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男性：攝護腺</a:t>
            </a:r>
            <a:endParaRPr lang="en-US" altLang="zh-TW" dirty="0" smtClean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女性</a:t>
            </a: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：陰道炎、子宮頸癌、子宮脫垂</a:t>
            </a:r>
            <a:endParaRPr lang="zh-TW" altLang="en-US" dirty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0" y="188913"/>
            <a:ext cx="576263" cy="1108075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生</a:t>
            </a:r>
            <a:endParaRPr lang="en-US" altLang="zh-TW" sz="3300" dirty="0">
              <a:latin typeface="標楷體" pitchFamily="65" charset="-120"/>
              <a:ea typeface="標楷體" pitchFamily="65" charset="-120"/>
            </a:endParaRPr>
          </a:p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理</a:t>
            </a:r>
          </a:p>
        </p:txBody>
      </p:sp>
      <p:sp>
        <p:nvSpPr>
          <p:cNvPr id="11" name="內容版面配置區 8"/>
          <p:cNvSpPr txBox="1">
            <a:spLocks/>
          </p:cNvSpPr>
          <p:nvPr/>
        </p:nvSpPr>
        <p:spPr bwMode="auto">
          <a:xfrm>
            <a:off x="5097463" y="2133600"/>
            <a:ext cx="4376737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80000"/>
              <a:buFont typeface="Arial" pitchFamily="34" charset="0"/>
              <a:buChar char="•"/>
              <a:defRPr/>
            </a:pPr>
            <a:r>
              <a:rPr lang="zh-TW" altLang="en-US" sz="3200" kern="0" dirty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巴舍森、阿茲海默、失智</a:t>
            </a:r>
            <a:endParaRPr lang="en-US" altLang="zh-TW" sz="3200" kern="0" dirty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80000"/>
              <a:buFont typeface="Arial" pitchFamily="34" charset="0"/>
              <a:buChar char="•"/>
              <a:defRPr/>
            </a:pPr>
            <a:r>
              <a:rPr lang="zh-TW" altLang="en-US" sz="3200" kern="0" dirty="0">
                <a:solidFill>
                  <a:schemeClr val="tx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睡眠困擾</a:t>
            </a:r>
            <a:endParaRPr lang="en-US" altLang="zh-TW" sz="3200" kern="0" dirty="0">
              <a:solidFill>
                <a:schemeClr val="tx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28813" y="333375"/>
            <a:ext cx="7200900" cy="1582738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5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骨骼與</a:t>
            </a:r>
            <a:r>
              <a:rPr lang="zh-TW" altLang="en-US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肌肉</a:t>
            </a:r>
            <a:r>
              <a:rPr lang="en-US" altLang="zh-TW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r>
              <a:rPr lang="zh-TW" altLang="en-US" sz="5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－跌倒、安全上的顧慮</a:t>
            </a:r>
            <a:endParaRPr lang="zh-TW" altLang="en-US" sz="5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08088" y="2060575"/>
            <a:ext cx="8281987" cy="388937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骨質流失：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lvl="1" eaLnBrk="1" hangingPunct="1">
              <a:defRPr/>
            </a:pPr>
            <a:r>
              <a:rPr lang="zh-TW" altLang="en-US" sz="33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  <a:cs typeface="+mn-cs"/>
              </a:rPr>
              <a:t>骨質</a:t>
            </a:r>
            <a:r>
              <a:rPr lang="zh-TW" altLang="en-US" sz="33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  <a:cs typeface="+mn-cs"/>
              </a:rPr>
              <a:t>疏鬆→骨折</a:t>
            </a:r>
            <a:endParaRPr lang="en-US" altLang="zh-TW" sz="33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  <a:cs typeface="+mn-cs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關節：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lvl="1" eaLnBrk="1" hangingPunct="1">
              <a:defRPr/>
            </a:pPr>
            <a:r>
              <a:rPr lang="zh-TW" altLang="en-US" sz="33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關節軟骨</a:t>
            </a:r>
            <a:endParaRPr lang="en-US" altLang="zh-TW" sz="33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肌肉：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lvl="1" eaLnBrk="1" hangingPunct="1">
              <a:defRPr/>
            </a:pPr>
            <a:r>
              <a:rPr lang="zh-TW" altLang="en-US" sz="33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  <a:cs typeface="+mn-cs"/>
              </a:rPr>
              <a:t>張力和強度→萎縮和無力</a:t>
            </a:r>
            <a:endParaRPr lang="en-US" altLang="zh-TW" sz="33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  <a:cs typeface="+mn-cs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0" y="188913"/>
            <a:ext cx="576263" cy="1108075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生</a:t>
            </a:r>
            <a:endParaRPr lang="en-US" altLang="zh-TW" sz="3300" dirty="0">
              <a:latin typeface="標楷體" pitchFamily="65" charset="-120"/>
              <a:ea typeface="標楷體" pitchFamily="65" charset="-120"/>
            </a:endParaRPr>
          </a:p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理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97013" y="333375"/>
            <a:ext cx="8408987" cy="1582738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生理影響心理．心理影響生理</a:t>
            </a:r>
            <a:r>
              <a:rPr lang="en-US" altLang="zh-TW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r>
              <a:rPr lang="zh-TW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反反覆覆交錯影響</a:t>
            </a:r>
            <a:endParaRPr lang="zh-TW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4488" y="2060575"/>
            <a:ext cx="9145587" cy="388937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聽力下降：猜疑、多心、別人都在說他壞話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食無味：嫌飯菜不好吃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視線不良、顏色不清：以為看到的是對的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走路無力又不肯用拐杖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便秘：不肯吃青菜、嚼不爛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35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標楷體" pitchFamily="65" charset="-120"/>
              </a:rPr>
              <a:t>怕上廁所：不喝水或忘了喝水</a:t>
            </a: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  <a:p>
            <a:pPr eaLnBrk="1" hangingPunct="1">
              <a:defRPr/>
            </a:pPr>
            <a:endParaRPr lang="en-US" altLang="zh-TW" sz="35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0" y="188913"/>
            <a:ext cx="576263" cy="1108075"/>
          </a:xfrm>
          <a:prstGeom prst="rect">
            <a:avLst/>
          </a:prstGeom>
          <a:solidFill>
            <a:srgbClr val="FF33CC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心</a:t>
            </a:r>
            <a:endParaRPr lang="en-US" altLang="zh-TW" sz="3300" dirty="0">
              <a:latin typeface="標楷體" pitchFamily="65" charset="-120"/>
              <a:ea typeface="標楷體" pitchFamily="65" charset="-120"/>
            </a:endParaRPr>
          </a:p>
          <a:p>
            <a:pPr eaLnBrk="0" hangingPunct="0">
              <a:defRPr/>
            </a:pPr>
            <a:r>
              <a:rPr lang="zh-TW" altLang="en-US" sz="3300" dirty="0">
                <a:latin typeface="標楷體" pitchFamily="65" charset="-120"/>
                <a:ea typeface="標楷體" pitchFamily="65" charset="-120"/>
              </a:rPr>
              <a:t>理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atural_051">
  <a:themeElements>
    <a:clrScheme name="">
      <a:dk1>
        <a:srgbClr val="5F5F5F"/>
      </a:dk1>
      <a:lt1>
        <a:srgbClr val="FFFFFF"/>
      </a:lt1>
      <a:dk2>
        <a:srgbClr val="6666FF"/>
      </a:dk2>
      <a:lt2>
        <a:srgbClr val="808080"/>
      </a:lt2>
      <a:accent1>
        <a:srgbClr val="99CCFF"/>
      </a:accent1>
      <a:accent2>
        <a:srgbClr val="9933FF"/>
      </a:accent2>
      <a:accent3>
        <a:srgbClr val="FFFFFF"/>
      </a:accent3>
      <a:accent4>
        <a:srgbClr val="505050"/>
      </a:accent4>
      <a:accent5>
        <a:srgbClr val="CAE2FF"/>
      </a:accent5>
      <a:accent6>
        <a:srgbClr val="8A2DE7"/>
      </a:accent6>
      <a:hlink>
        <a:srgbClr val="CC66FF"/>
      </a:hlink>
      <a:folHlink>
        <a:srgbClr val="FF00FF"/>
      </a:folHlink>
    </a:clrScheme>
    <a:fontScheme name="natural_049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natural_049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al_049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l_049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l_049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l_049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l_049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l_049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5F5F5F"/>
    </a:dk1>
    <a:lt1>
      <a:srgbClr val="FFFFFF"/>
    </a:lt1>
    <a:dk2>
      <a:srgbClr val="6666FF"/>
    </a:dk2>
    <a:lt2>
      <a:srgbClr val="808080"/>
    </a:lt2>
    <a:accent1>
      <a:srgbClr val="99CCFF"/>
    </a:accent1>
    <a:accent2>
      <a:srgbClr val="9933FF"/>
    </a:accent2>
    <a:accent3>
      <a:srgbClr val="FFFFFF"/>
    </a:accent3>
    <a:accent4>
      <a:srgbClr val="505050"/>
    </a:accent4>
    <a:accent5>
      <a:srgbClr val="CAE2FF"/>
    </a:accent5>
    <a:accent6>
      <a:srgbClr val="8A2DE7"/>
    </a:accent6>
    <a:hlink>
      <a:srgbClr val="CC66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natural_051</Template>
  <TotalTime>128</TotalTime>
  <Words>876</Words>
  <Application>Microsoft Office PowerPoint</Application>
  <PresentationFormat>A4 紙張 (210x297 公釐)</PresentationFormat>
  <Paragraphs>115</Paragraphs>
  <Slides>14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簡報設計範本</vt:lpstr>
      </vt:variant>
      <vt:variant>
        <vt:i4>2</vt:i4>
      </vt:variant>
      <vt:variant>
        <vt:lpstr>投影片標題</vt:lpstr>
      </vt:variant>
      <vt:variant>
        <vt:i4>14</vt:i4>
      </vt:variant>
    </vt:vector>
  </HeadingPairs>
  <TitlesOfParts>
    <vt:vector size="24" baseType="lpstr">
      <vt:lpstr>Arial</vt:lpstr>
      <vt:lpstr>新細明體</vt:lpstr>
      <vt:lpstr>Verdana</vt:lpstr>
      <vt:lpstr>ＭＳ Ｐゴシック</vt:lpstr>
      <vt:lpstr>Times New Roman</vt:lpstr>
      <vt:lpstr>ＭＳ Ｐ明朝</vt:lpstr>
      <vt:lpstr>標楷體</vt:lpstr>
      <vt:lpstr>Calibri</vt:lpstr>
      <vt:lpstr>natural_051</vt:lpstr>
      <vt:lpstr>natural_051</vt:lpstr>
      <vt:lpstr>老與老化－ 生理和心理交互影響</vt:lpstr>
      <vt:lpstr>前言</vt:lpstr>
      <vt:lpstr>皮膚是人最早開始老化的部位，也最容易看見…</vt:lpstr>
      <vt:lpstr>感官變化</vt:lpstr>
      <vt:lpstr>心與肺（老化最迅速）</vt:lpstr>
      <vt:lpstr>腸胃肝膽</vt:lpstr>
      <vt:lpstr>投影片 7</vt:lpstr>
      <vt:lpstr>骨骼與肌肉 －跌倒、安全上的顧慮</vt:lpstr>
      <vt:lpstr>生理影響心理．心理影響生理 反反覆覆交錯影響</vt:lpstr>
      <vt:lpstr>生理影響心理．心理影響生理 反反覆覆交錯影響</vt:lpstr>
      <vt:lpstr>年齡的四種定義</vt:lpstr>
      <vt:lpstr>心理、性情和病情 三者不同，但又相互影響</vt:lpstr>
      <vt:lpstr>長輩心中擔心害怕的事</vt:lpstr>
      <vt:lpstr>做晚輩的該用什麼樣的 心情和方法去照護長輩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老與老化－ 生理和心理交互影響</dc:title>
  <dc:creator>Admin</dc:creator>
  <cp:lastModifiedBy>asus</cp:lastModifiedBy>
  <cp:revision>14</cp:revision>
  <dcterms:created xsi:type="dcterms:W3CDTF">2012-06-18T16:20:02Z</dcterms:created>
  <dcterms:modified xsi:type="dcterms:W3CDTF">2012-06-20T09:05:56Z</dcterms:modified>
</cp:coreProperties>
</file>