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906000" cy="6858000" type="A4"/>
  <p:notesSz cx="9979025" cy="6858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CC66"/>
    <a:srgbClr val="DDDDDD"/>
    <a:srgbClr val="008000"/>
    <a:srgbClr val="4D4D4D"/>
    <a:srgbClr val="5F5F5F"/>
    <a:srgbClr val="99CCFF"/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88" y="-7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53088" y="0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53088" y="6513513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4DA4E9F-5E83-48D2-8F85-46C08D386D7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54675" y="0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33725" y="515938"/>
            <a:ext cx="3709988" cy="2568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30325" y="3257550"/>
            <a:ext cx="73183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54675" y="6515100"/>
            <a:ext cx="4324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73" tIns="46687" rIns="93373" bIns="4668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D9B4B05-A8A7-4AFE-A4B2-54F4EF75A58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D6C46B-DE55-4CF1-ABA1-07312439D60A}" type="slidenum">
              <a:rPr lang="en-US" altLang="ja-JP" smtClean="0">
                <a:ea typeface="ＭＳ Ｐゴシック" pitchFamily="34" charset="-128"/>
              </a:rPr>
              <a:pPr/>
              <a:t>1</a:t>
            </a:fld>
            <a:endParaRPr lang="en-US" altLang="ja-JP" smtClean="0">
              <a:ea typeface="ＭＳ Ｐゴシック" pitchFamily="34" charset="-128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08473D-30C2-44C9-90EA-BE30245B24E2}" type="slidenum">
              <a:rPr lang="en-US" altLang="ja-JP" smtClean="0">
                <a:ea typeface="ＭＳ Ｐゴシック" pitchFamily="34" charset="-128"/>
              </a:rPr>
              <a:pPr/>
              <a:t>2</a:t>
            </a:fld>
            <a:endParaRPr lang="en-US" altLang="ja-JP" smtClean="0">
              <a:ea typeface="ＭＳ Ｐゴシック" pitchFamily="34" charset="-128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91A9D1-4D20-427E-BC82-86893B5CDBF5}" type="slidenum">
              <a:rPr lang="en-US" altLang="ja-JP" smtClean="0">
                <a:ea typeface="ＭＳ Ｐゴシック" pitchFamily="34" charset="-128"/>
              </a:rPr>
              <a:pPr/>
              <a:t>3</a:t>
            </a:fld>
            <a:endParaRPr lang="en-US" altLang="ja-JP" smtClean="0">
              <a:ea typeface="ＭＳ Ｐゴシック" pitchFamily="34" charset="-128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928813" y="620713"/>
            <a:ext cx="6224587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ja-JP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00250" y="1989138"/>
            <a:ext cx="6192838" cy="3743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772275" y="981075"/>
            <a:ext cx="1854200" cy="460851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208088" y="981075"/>
            <a:ext cx="5411787" cy="460851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08088" y="2060575"/>
            <a:ext cx="359727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7763" y="2060575"/>
            <a:ext cx="359727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88" y="2060575"/>
            <a:ext cx="73469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000250" y="981075"/>
            <a:ext cx="66262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800">
          <a:solidFill>
            <a:schemeClr val="bg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400">
          <a:solidFill>
            <a:schemeClr val="bg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1975" y="1195388"/>
            <a:ext cx="8567738" cy="1728787"/>
          </a:xfrm>
        </p:spPr>
        <p:txBody>
          <a:bodyPr/>
          <a:lstStyle/>
          <a:p>
            <a:pPr>
              <a:defRPr/>
            </a:pP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服務長輩應有的倫理反省</a:t>
            </a:r>
            <a:endParaRPr lang="en-US" altLang="ja-JP" sz="5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12913" y="3644900"/>
            <a:ext cx="6192837" cy="792163"/>
          </a:xfrm>
        </p:spPr>
        <p:txBody>
          <a:bodyPr/>
          <a:lstStyle/>
          <a:p>
            <a:r>
              <a:rPr lang="zh-TW" altLang="en-US" b="1" smtClean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標楷體" pitchFamily="65" charset="-120"/>
              </a:rPr>
              <a:t>講師</a:t>
            </a:r>
            <a:r>
              <a:rPr lang="zh-TW" altLang="zh-TW" b="1" smtClean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charset="-120"/>
              </a:rPr>
              <a:t>：</a:t>
            </a:r>
            <a:r>
              <a:rPr lang="zh-TW" altLang="en-US" b="1" smtClean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標楷體" pitchFamily="65" charset="-120"/>
              </a:rPr>
              <a:t>萬育維</a:t>
            </a:r>
            <a:endParaRPr lang="en-US" altLang="zh-TW" b="1" smtClean="0">
              <a:solidFill>
                <a:srgbClr val="99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endParaRPr lang="en-US" altLang="ja-JP" b="1" smtClean="0">
              <a:solidFill>
                <a:srgbClr val="99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標楷體" pitchFamily="65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0" y="692150"/>
            <a:ext cx="6626225" cy="936625"/>
          </a:xfrm>
        </p:spPr>
        <p:txBody>
          <a:bodyPr/>
          <a:lstStyle/>
          <a:p>
            <a:pPr algn="ctr">
              <a:defRPr/>
            </a:pPr>
            <a:r>
              <a:rPr lang="zh-TW" altLang="en-US" sz="55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前言</a:t>
            </a:r>
            <a:endParaRPr lang="en-US" altLang="ja-JP" sz="5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0750" y="1844675"/>
            <a:ext cx="8496300" cy="374491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服務長輩和照顧長輩有很大的一個不一樣：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algn="ctr">
              <a:buFontTx/>
              <a:buNone/>
              <a:defRPr/>
            </a:pP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適可而止，畢竟不是家人</a:t>
            </a:r>
            <a:r>
              <a:rPr lang="en-US" altLang="zh-TW" sz="35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…</a:t>
            </a:r>
          </a:p>
          <a:p>
            <a:pPr algn="ctr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但是我們又要像家人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一樣的將心比心，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algn="ctr">
              <a:buFontTx/>
              <a:buNone/>
              <a:defRPr/>
            </a:pP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用心去照顧他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algn="ctr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因此，常常要問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自己是否有太超過？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algn="ctr">
              <a:buFontTx/>
              <a:buNone/>
              <a:defRPr/>
            </a:pP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是否有太勉強？是否有些做不好？做不夠？是否有時候做得連自己家人都看不過去？</a:t>
            </a:r>
            <a:endParaRPr lang="en-US" altLang="ja-JP" sz="3500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0" y="692150"/>
            <a:ext cx="6626225" cy="936625"/>
          </a:xfrm>
        </p:spPr>
        <p:txBody>
          <a:bodyPr/>
          <a:lstStyle/>
          <a:p>
            <a:pPr algn="ctr">
              <a:defRPr/>
            </a:pPr>
            <a:r>
              <a:rPr lang="zh-TW" altLang="en-US" sz="55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親疏遠近．人倫義理</a:t>
            </a:r>
            <a:endParaRPr lang="en-US" altLang="ja-JP" sz="55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4488" y="1844675"/>
            <a:ext cx="9072562" cy="3744913"/>
          </a:xfrm>
        </p:spPr>
        <p:txBody>
          <a:bodyPr/>
          <a:lstStyle/>
          <a:p>
            <a:pPr marL="514350" indent="-514350">
              <a:buFontTx/>
              <a:buNone/>
              <a:defRPr/>
            </a:pPr>
            <a:r>
              <a:rPr lang="en-US" altLang="zh-TW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1.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顧</a:t>
            </a: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好家人，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再</a:t>
            </a: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照顧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他人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Tx/>
              <a:buNone/>
              <a:defRPr/>
            </a:pP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Tx/>
              <a:buNone/>
              <a:defRPr/>
            </a:pP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Tx/>
              <a:buNone/>
              <a:defRPr/>
            </a:pP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Tx/>
              <a:buNone/>
              <a:defRPr/>
            </a:pP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Tx/>
              <a:buNone/>
              <a:defRPr/>
            </a:pPr>
            <a:r>
              <a:rPr lang="en-US" altLang="zh-TW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2.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你和他什麼關係？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Tx/>
              <a:buNone/>
              <a:defRPr/>
            </a:pP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清清楚楚、明明白白的關係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Tx/>
              <a:buNone/>
              <a:defRPr/>
            </a:pP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en-US" altLang="ja-JP" sz="3500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19459" name="群組 6"/>
          <p:cNvGrpSpPr>
            <a:grpSpLocks/>
          </p:cNvGrpSpPr>
          <p:nvPr/>
        </p:nvGrpSpPr>
        <p:grpSpPr bwMode="auto">
          <a:xfrm>
            <a:off x="1352550" y="2492375"/>
            <a:ext cx="6121400" cy="1296988"/>
            <a:chOff x="1424608" y="2852936"/>
            <a:chExt cx="6984776" cy="2016224"/>
          </a:xfrm>
        </p:grpSpPr>
        <p:sp>
          <p:nvSpPr>
            <p:cNvPr id="4" name="橢圓 3"/>
            <p:cNvSpPr/>
            <p:nvPr/>
          </p:nvSpPr>
          <p:spPr bwMode="auto">
            <a:xfrm>
              <a:off x="1424608" y="2852936"/>
              <a:ext cx="6984776" cy="2016224"/>
            </a:xfrm>
            <a:prstGeom prst="ellipse">
              <a:avLst/>
            </a:prstGeom>
            <a:ln>
              <a:headEnd type="none" w="sm" len="sm"/>
              <a:tailEnd type="none" w="sm" len="sm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algn="r" eaLnBrk="0" hangingPunct="0">
                <a:defRPr/>
              </a:pPr>
              <a:r>
                <a:rPr lang="zh-TW" altLang="en-US" sz="3000" b="1" dirty="0">
                  <a:solidFill>
                    <a:schemeClr val="tx1">
                      <a:lumMod val="50000"/>
                    </a:schemeClr>
                  </a:solidFill>
                  <a:latin typeface="標楷體" pitchFamily="65" charset="-120"/>
                  <a:ea typeface="標楷體" pitchFamily="65" charset="-120"/>
                </a:rPr>
                <a:t>鄰居</a:t>
              </a:r>
            </a:p>
          </p:txBody>
        </p:sp>
        <p:sp>
          <p:nvSpPr>
            <p:cNvPr id="5" name="橢圓 4"/>
            <p:cNvSpPr/>
            <p:nvPr/>
          </p:nvSpPr>
          <p:spPr bwMode="auto">
            <a:xfrm>
              <a:off x="2145547" y="3070106"/>
              <a:ext cx="4032187" cy="1581885"/>
            </a:xfrm>
            <a:prstGeom prst="ellipse">
              <a:avLst/>
            </a:prstGeom>
            <a:ln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r" eaLnBrk="0" hangingPunct="0">
                <a:defRPr/>
              </a:pPr>
              <a:r>
                <a:rPr lang="zh-TW" altLang="en-US" sz="3000" b="1" dirty="0">
                  <a:solidFill>
                    <a:schemeClr val="tx1">
                      <a:lumMod val="50000"/>
                    </a:schemeClr>
                  </a:solidFill>
                  <a:latin typeface="標楷體" pitchFamily="65" charset="-120"/>
                  <a:ea typeface="標楷體" pitchFamily="65" charset="-120"/>
                </a:rPr>
                <a:t>親戚</a:t>
              </a:r>
            </a:p>
          </p:txBody>
        </p:sp>
        <p:sp>
          <p:nvSpPr>
            <p:cNvPr id="6" name="橢圓 5"/>
            <p:cNvSpPr/>
            <p:nvPr/>
          </p:nvSpPr>
          <p:spPr bwMode="auto">
            <a:xfrm>
              <a:off x="2433561" y="3284808"/>
              <a:ext cx="2016093" cy="1080913"/>
            </a:xfrm>
            <a:prstGeom prst="ellipse">
              <a:avLst/>
            </a:prstGeom>
            <a:solidFill>
              <a:srgbClr val="FF3399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algn="ctr" eaLnBrk="0" hangingPunct="0">
                <a:defRPr/>
              </a:pPr>
              <a:r>
                <a:rPr lang="zh-TW" altLang="en-US" sz="3000" b="1" dirty="0">
                  <a:solidFill>
                    <a:schemeClr val="tx1">
                      <a:lumMod val="50000"/>
                    </a:schemeClr>
                  </a:solidFill>
                  <a:latin typeface="標楷體" pitchFamily="65" charset="-120"/>
                  <a:ea typeface="標楷體" pitchFamily="65" charset="-120"/>
                </a:rPr>
                <a:t>家人</a:t>
              </a:r>
            </a:p>
          </p:txBody>
        </p:sp>
      </p:grpSp>
      <p:sp>
        <p:nvSpPr>
          <p:cNvPr id="8" name="文字方塊 7"/>
          <p:cNvSpPr txBox="1"/>
          <p:nvPr/>
        </p:nvSpPr>
        <p:spPr>
          <a:xfrm>
            <a:off x="0" y="3860800"/>
            <a:ext cx="9632950" cy="1092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Bef>
                <a:spcPts val="600"/>
              </a:spcBef>
              <a:defRPr/>
            </a:pPr>
            <a:r>
              <a:rPr lang="zh-TW" altLang="en-US" sz="3000" b="1" dirty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人在社會上脫離不了</a:t>
            </a:r>
            <a:r>
              <a:rPr lang="zh-TW" alt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角色</a:t>
            </a:r>
            <a:r>
              <a:rPr lang="zh-TW" altLang="en-US" sz="3000" b="1" dirty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和</a:t>
            </a:r>
            <a:r>
              <a:rPr lang="zh-TW" alt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社會</a:t>
            </a:r>
            <a:r>
              <a:rPr lang="zh-TW" altLang="en-US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位置，</a:t>
            </a:r>
            <a:endParaRPr lang="en-US" altLang="zh-TW" sz="3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algn="ctr" eaLnBrk="0" hangingPunct="0">
              <a:spcBef>
                <a:spcPts val="600"/>
              </a:spcBef>
              <a:defRPr/>
            </a:pPr>
            <a:r>
              <a:rPr lang="zh-TW" altLang="en-US" sz="3000" b="1" dirty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再有地位</a:t>
            </a:r>
            <a:r>
              <a:rPr lang="zh-TW" altLang="en-US" sz="3000" b="1" dirty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的媳婦，回到家中還是媳婦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 sz="quarter"/>
          </p:nvPr>
        </p:nvSpPr>
        <p:spPr>
          <a:xfrm>
            <a:off x="0" y="2143125"/>
            <a:ext cx="4738688" cy="1503363"/>
          </a:xfrm>
        </p:spPr>
        <p:txBody>
          <a:bodyPr/>
          <a:lstStyle/>
          <a:p>
            <a:pPr>
              <a:defRPr/>
            </a:pP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桃姐電影欣賞</a:t>
            </a:r>
            <a:r>
              <a:rPr lang="en-US" altLang="zh-TW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與心得分享</a:t>
            </a:r>
          </a:p>
        </p:txBody>
      </p:sp>
      <p:pic>
        <p:nvPicPr>
          <p:cNvPr id="4098" name="Picture 2" descr="http://pic.pimg.tw/movieca/1329819370-1176447546.jpg"/>
          <p:cNvPicPr>
            <a:picLocks noChangeAspect="1" noChangeArrowheads="1"/>
          </p:cNvPicPr>
          <p:nvPr/>
        </p:nvPicPr>
        <p:blipFill>
          <a:blip r:embed="rId2"/>
          <a:srcRect t="13675" b="14796"/>
          <a:stretch>
            <a:fillRect/>
          </a:stretch>
        </p:blipFill>
        <p:spPr bwMode="auto">
          <a:xfrm>
            <a:off x="4738688" y="714375"/>
            <a:ext cx="4762500" cy="4857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sz="quarter" idx="1"/>
          </p:nvPr>
        </p:nvSpPr>
        <p:spPr>
          <a:xfrm>
            <a:off x="381000" y="357188"/>
            <a:ext cx="9072563" cy="5643562"/>
          </a:xfrm>
        </p:spPr>
        <p:txBody>
          <a:bodyPr/>
          <a:lstStyle/>
          <a:p>
            <a:pPr marL="514350" indent="-514350" algn="l">
              <a:spcAft>
                <a:spcPts val="1200"/>
              </a:spcAft>
              <a:buFont typeface="+mj-lt"/>
              <a:buAutoNum type="arabicPeriod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人生隨著不同階段、角色，都會有角色異位的經驗。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1257300" lvl="1" indent="-514350">
              <a:spcAft>
                <a:spcPts val="1200"/>
              </a:spcAft>
              <a:buFont typeface="Wingdings" pitchFamily="2" charset="2"/>
              <a:buChar char="u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學生變老師→老師變學生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1257300" lvl="1" indent="-514350">
              <a:spcAft>
                <a:spcPts val="1200"/>
              </a:spcAft>
              <a:buFont typeface="Wingdings" pitchFamily="2" charset="2"/>
              <a:buChar char="u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女兒變媽媽→媽媽變婆婆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1257300" lvl="1" indent="-514350">
              <a:spcAft>
                <a:spcPts val="1200"/>
              </a:spcAft>
              <a:buFont typeface="Wingdings" pitchFamily="2" charset="2"/>
              <a:buChar char="u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照顧者變為被照顧者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…</a:t>
            </a:r>
          </a:p>
          <a:p>
            <a:pPr marL="514350" indent="-514350" algn="l">
              <a:spcAft>
                <a:spcPts val="1200"/>
              </a:spcAft>
              <a:buFont typeface="+mj-lt"/>
              <a:buAutoNum type="arabicPeriod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角色缺位是指一個人在家中的角色消失了，大家才覺得她的重要性，平時可能完全感受不到；她的存在，就像空氣一樣，沒有感覺，但沒有空氣，生命就完了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…</a:t>
            </a:r>
            <a:endParaRPr lang="zh-TW" altLang="en-US" dirty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</p:txBody>
      </p:sp>
      <p:pic>
        <p:nvPicPr>
          <p:cNvPr id="3074" name="Picture 2" descr="http://www.epochtimes.com/i6/120312091601227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68993">
            <a:off x="6451600" y="1201738"/>
            <a:ext cx="1779588" cy="2401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sz="quarter" idx="1"/>
          </p:nvPr>
        </p:nvSpPr>
        <p:spPr>
          <a:xfrm>
            <a:off x="381000" y="357188"/>
            <a:ext cx="9072563" cy="5643562"/>
          </a:xfrm>
        </p:spPr>
        <p:txBody>
          <a:bodyPr/>
          <a:lstStyle/>
          <a:p>
            <a:pPr marL="514350" indent="-514350" algn="l">
              <a:spcAft>
                <a:spcPts val="1200"/>
              </a:spcAft>
              <a:buFont typeface="+mj-lt"/>
              <a:buAutoNum type="arabicPeriod" startAt="3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角色互換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‧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物換星移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 algn="l">
              <a:spcAft>
                <a:spcPts val="1200"/>
              </a:spcAft>
              <a:defRPr/>
            </a:pP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	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人與人之間有些關係不會改變，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 algn="l">
              <a:spcAft>
                <a:spcPts val="1200"/>
              </a:spcAft>
              <a:defRPr/>
            </a:pP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	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那是什麼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?</a:t>
            </a:r>
          </a:p>
          <a:p>
            <a:pPr marL="514350" indent="-514350" algn="l">
              <a:spcAft>
                <a:spcPts val="1200"/>
              </a:spcAft>
              <a:buFont typeface="+mj-lt"/>
              <a:buAutoNum type="arabicPeriod" startAt="4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桃姐進了安養院之後，看見一些好好的進來抬著出去，她的心情是什麼？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 algn="l">
              <a:spcAft>
                <a:spcPts val="1200"/>
              </a:spcAft>
              <a:buFont typeface="+mj-lt"/>
              <a:buAutoNum type="arabicPeriod" startAt="4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桃姐面對常常借錢的院民朋友是什麼樣的態度？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 algn="l">
              <a:spcAft>
                <a:spcPts val="1200"/>
              </a:spcAft>
              <a:buFont typeface="+mj-lt"/>
              <a:buAutoNum type="arabicPeriod" startAt="4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桃姐挽著乾兒子的手參加電影首映又是何等光景？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</p:txBody>
      </p:sp>
      <p:pic>
        <p:nvPicPr>
          <p:cNvPr id="2050" name="Picture 2" descr="http://rudileung.com/wp-content/uploads/2012/03/ec120316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12" y="357166"/>
            <a:ext cx="289323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sz="quarter" idx="1"/>
          </p:nvPr>
        </p:nvSpPr>
        <p:spPr>
          <a:xfrm>
            <a:off x="381000" y="357188"/>
            <a:ext cx="9072563" cy="5643562"/>
          </a:xfrm>
        </p:spPr>
        <p:txBody>
          <a:bodyPr/>
          <a:lstStyle/>
          <a:p>
            <a:pPr marL="514350" indent="-514350" algn="l">
              <a:spcAft>
                <a:spcPts val="1200"/>
              </a:spcAft>
              <a:buFont typeface="+mj-lt"/>
              <a:buAutoNum type="arabicPeriod" startAt="7"/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面對再一次的開刀，引用聖經的話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”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生有時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‧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死有時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”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，當時他們主僕二人是用什麼樣的態度去面對分離？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marL="514350" indent="-514350" algn="l">
              <a:spcAft>
                <a:spcPts val="1200"/>
              </a:spcAft>
              <a:buFont typeface="+mj-lt"/>
              <a:buAutoNum type="arabicPeriod" startAt="7"/>
              <a:defRPr/>
            </a:pP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“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生生不息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”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當主人的第五代孩子出生，桃姐病情直轉急下。我們又看到了生命中的哪些流轉和運行？</a:t>
            </a:r>
            <a:endParaRPr lang="zh-TW" altLang="en-US" dirty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</p:txBody>
      </p:sp>
      <p:pic>
        <p:nvPicPr>
          <p:cNvPr id="1026" name="Picture 2" descr="http://member.healthyd.com/attachment/201203/11/104_133148261151b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7314" y="3571876"/>
            <a:ext cx="3952858" cy="2495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epochtimes.com/i6/12030905172214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86" y="3643314"/>
            <a:ext cx="3469406" cy="2310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atural_050">
  <a:themeElements>
    <a:clrScheme name="">
      <a:dk1>
        <a:srgbClr val="5F5F5F"/>
      </a:dk1>
      <a:lt1>
        <a:srgbClr val="FFFFFF"/>
      </a:lt1>
      <a:dk2>
        <a:srgbClr val="6666FF"/>
      </a:dk2>
      <a:lt2>
        <a:srgbClr val="808080"/>
      </a:lt2>
      <a:accent1>
        <a:srgbClr val="99CCFF"/>
      </a:accent1>
      <a:accent2>
        <a:srgbClr val="9933FF"/>
      </a:accent2>
      <a:accent3>
        <a:srgbClr val="FFFFFF"/>
      </a:accent3>
      <a:accent4>
        <a:srgbClr val="505050"/>
      </a:accent4>
      <a:accent5>
        <a:srgbClr val="CAE2FF"/>
      </a:accent5>
      <a:accent6>
        <a:srgbClr val="8A2DE7"/>
      </a:accent6>
      <a:hlink>
        <a:srgbClr val="CC66FF"/>
      </a:hlink>
      <a:folHlink>
        <a:srgbClr val="FF00FF"/>
      </a:folHlink>
    </a:clrScheme>
    <a:fontScheme name="natural_049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natural_049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al_049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5F5F5F"/>
    </a:dk1>
    <a:lt1>
      <a:srgbClr val="FFFFFF"/>
    </a:lt1>
    <a:dk2>
      <a:srgbClr val="6666FF"/>
    </a:dk2>
    <a:lt2>
      <a:srgbClr val="808080"/>
    </a:lt2>
    <a:accent1>
      <a:srgbClr val="99CCFF"/>
    </a:accent1>
    <a:accent2>
      <a:srgbClr val="9933FF"/>
    </a:accent2>
    <a:accent3>
      <a:srgbClr val="FFFFFF"/>
    </a:accent3>
    <a:accent4>
      <a:srgbClr val="505050"/>
    </a:accent4>
    <a:accent5>
      <a:srgbClr val="CAE2FF"/>
    </a:accent5>
    <a:accent6>
      <a:srgbClr val="8A2DE7"/>
    </a:accent6>
    <a:hlink>
      <a:srgbClr val="CC66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natural_050</Template>
  <TotalTime>55</TotalTime>
  <Words>490</Words>
  <Application>Microsoft Office PowerPoint</Application>
  <PresentationFormat>A4 紙張 (210x297 公釐)</PresentationFormat>
  <Paragraphs>39</Paragraphs>
  <Slides>7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簡報設計範本</vt:lpstr>
      </vt:variant>
      <vt:variant>
        <vt:i4>2</vt:i4>
      </vt:variant>
      <vt:variant>
        <vt:lpstr>投影片標題</vt:lpstr>
      </vt:variant>
      <vt:variant>
        <vt:i4>7</vt:i4>
      </vt:variant>
    </vt:vector>
  </HeadingPairs>
  <TitlesOfParts>
    <vt:vector size="18" baseType="lpstr">
      <vt:lpstr>Arial</vt:lpstr>
      <vt:lpstr>ＭＳ Ｐゴシック</vt:lpstr>
      <vt:lpstr>新細明體</vt:lpstr>
      <vt:lpstr>Verdana</vt:lpstr>
      <vt:lpstr>Times New Roman</vt:lpstr>
      <vt:lpstr>ＭＳ Ｐ明朝</vt:lpstr>
      <vt:lpstr>標楷體</vt:lpstr>
      <vt:lpstr>Calibri</vt:lpstr>
      <vt:lpstr>Wingdings</vt:lpstr>
      <vt:lpstr>natural_050</vt:lpstr>
      <vt:lpstr>natural_050</vt:lpstr>
      <vt:lpstr>服務長輩應有的倫理反省</vt:lpstr>
      <vt:lpstr>前言</vt:lpstr>
      <vt:lpstr>親疏遠近．人倫義理</vt:lpstr>
      <vt:lpstr>桃姐電影欣賞 與心得分享</vt:lpstr>
      <vt:lpstr>投影片 5</vt:lpstr>
      <vt:lpstr>投影片 6</vt:lpstr>
      <vt:lpstr>投影片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服務長輩應有的倫理反省</dc:title>
  <dc:creator>Admin</dc:creator>
  <cp:lastModifiedBy>asus</cp:lastModifiedBy>
  <cp:revision>12</cp:revision>
  <dcterms:created xsi:type="dcterms:W3CDTF">2012-06-19T18:41:24Z</dcterms:created>
  <dcterms:modified xsi:type="dcterms:W3CDTF">2012-06-20T09:05:20Z</dcterms:modified>
</cp:coreProperties>
</file>