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1" r:id="rId2"/>
    <p:sldId id="272" r:id="rId3"/>
  </p:sldIdLst>
  <p:sldSz cx="6858000" cy="9906000" type="A4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6600"/>
    <a:srgbClr val="CCFFCC"/>
    <a:srgbClr val="FF00FF"/>
    <a:srgbClr val="CCECFF"/>
    <a:srgbClr val="0000FF"/>
    <a:srgbClr val="FF3399"/>
    <a:srgbClr val="E7E7E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深色樣式 2 - 輔色 3/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4" autoAdjust="0"/>
    <p:restoredTop sz="99540" autoAdjust="0"/>
  </p:normalViewPr>
  <p:slideViewPr>
    <p:cSldViewPr>
      <p:cViewPr>
        <p:scale>
          <a:sx n="75" d="100"/>
          <a:sy n="75" d="100"/>
        </p:scale>
        <p:origin x="-1278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fld id="{C8652038-20E3-4FC6-BAA0-896F5F4FA3C0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2007" tIns="46003" rIns="92007" bIns="46003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284"/>
            <a:ext cx="2918831" cy="493316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373" y="9371284"/>
            <a:ext cx="2918831" cy="493316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34205D2D-9A70-4172-9421-0F3CC77FFF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9318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5D2D-9A70-4172-9421-0F3CC77FFF40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05D2D-9A70-4172-9421-0F3CC77FFF4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71476" y="2311403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71900" y="2311403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217386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3E88F-E054-4796-B5C1-8EB517A1E7B6}" type="datetimeFigureOut">
              <a:rPr lang="zh-TW" altLang="en-US" smtClean="0"/>
              <a:pPr/>
              <a:t>2013/1/4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2FDE7-3D78-441F-8782-23AB6EE62C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9273480"/>
            <a:ext cx="6858000" cy="6325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國立中正大學清江學習中心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嘉義市清江學習中心大樓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</a:t>
            </a:r>
            <a:endParaRPr lang="en-US" altLang="zh-TW" sz="1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預約洽詢電話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:05-2949025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轉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921-928</a:t>
            </a:r>
          </a:p>
          <a:p>
            <a:pPr algn="ctr"/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現場報名地址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嘉義市世賢路四段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120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號</a:t>
            </a:r>
            <a:endParaRPr lang="en-US" altLang="zh-TW" sz="1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2" name="群組 1"/>
          <p:cNvGrpSpPr/>
          <p:nvPr/>
        </p:nvGrpSpPr>
        <p:grpSpPr>
          <a:xfrm>
            <a:off x="116632" y="-87560"/>
            <a:ext cx="6624736" cy="936104"/>
            <a:chOff x="2500306" y="1"/>
            <a:chExt cx="4929222" cy="619125"/>
          </a:xfrm>
        </p:grpSpPr>
        <p:pic>
          <p:nvPicPr>
            <p:cNvPr id="3" name="圖片 2" descr="中正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0306" y="1"/>
              <a:ext cx="2438400" cy="619125"/>
            </a:xfrm>
            <a:prstGeom prst="rect">
              <a:avLst/>
            </a:prstGeom>
          </p:spPr>
        </p:pic>
        <p:sp>
          <p:nvSpPr>
            <p:cNvPr id="4" name="文字方塊 3"/>
            <p:cNvSpPr txBox="1"/>
            <p:nvPr/>
          </p:nvSpPr>
          <p:spPr>
            <a:xfrm>
              <a:off x="4857760" y="95217"/>
              <a:ext cx="2571768" cy="4274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600" b="1" dirty="0">
                  <a:solidFill>
                    <a:schemeClr val="accent5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清江學習中心</a:t>
              </a:r>
            </a:p>
          </p:txBody>
        </p:sp>
      </p:grpSp>
      <p:pic>
        <p:nvPicPr>
          <p:cNvPr id="5" name="圖片 4" descr="中正小圖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24" y="9219474"/>
            <a:ext cx="720080" cy="63007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8048" y="632520"/>
            <a:ext cx="68499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5400" b="1" i="1" dirty="0" smtClean="0">
                <a:latin typeface="微軟正黑體" pitchFamily="34" charset="-120"/>
                <a:ea typeface="微軟正黑體" pitchFamily="34" charset="-120"/>
              </a:rPr>
              <a:t>質性</a:t>
            </a:r>
            <a:r>
              <a:rPr lang="zh-TW" altLang="zh-TW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深度訪談</a:t>
            </a:r>
            <a:r>
              <a:rPr lang="zh-TW" altLang="zh-TW" sz="3200" b="1" i="1" dirty="0" smtClean="0">
                <a:latin typeface="微軟正黑體" pitchFamily="34" charset="-120"/>
                <a:ea typeface="微軟正黑體" pitchFamily="34" charset="-120"/>
              </a:rPr>
              <a:t>方法</a:t>
            </a:r>
            <a:r>
              <a:rPr lang="en-US" altLang="zh-TW" sz="3200" b="1" i="1" dirty="0" smtClean="0">
                <a:latin typeface="微軟正黑體" pitchFamily="34" charset="-120"/>
                <a:ea typeface="微軟正黑體" pitchFamily="34" charset="-120"/>
              </a:rPr>
              <a:t>--</a:t>
            </a:r>
            <a:r>
              <a:rPr lang="zh-TW" altLang="zh-TW" sz="3200" b="1" i="1" dirty="0" smtClean="0">
                <a:latin typeface="微軟正黑體" pitchFamily="34" charset="-120"/>
                <a:ea typeface="微軟正黑體" pitchFamily="34" charset="-120"/>
              </a:rPr>
              <a:t>技巧與策略</a:t>
            </a:r>
            <a:endParaRPr lang="zh-TW" altLang="en-US" sz="3200" b="1" i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手繪多邊形 11"/>
          <p:cNvSpPr/>
          <p:nvPr/>
        </p:nvSpPr>
        <p:spPr>
          <a:xfrm>
            <a:off x="115167" y="1496616"/>
            <a:ext cx="6338169" cy="2906038"/>
          </a:xfrm>
          <a:custGeom>
            <a:avLst/>
            <a:gdLst>
              <a:gd name="connsiteX0" fmla="*/ 0 w 6338169"/>
              <a:gd name="connsiteY0" fmla="*/ 12526 h 2906038"/>
              <a:gd name="connsiteX1" fmla="*/ 3256767 w 6338169"/>
              <a:gd name="connsiteY1" fmla="*/ 2906038 h 2906038"/>
              <a:gd name="connsiteX2" fmla="*/ 6338169 w 6338169"/>
              <a:gd name="connsiteY2" fmla="*/ 1465545 h 2906038"/>
              <a:gd name="connsiteX3" fmla="*/ 6313117 w 6338169"/>
              <a:gd name="connsiteY3" fmla="*/ 0 h 2906038"/>
              <a:gd name="connsiteX4" fmla="*/ 0 w 6338169"/>
              <a:gd name="connsiteY4" fmla="*/ 12526 h 2906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38169" h="2906038">
                <a:moveTo>
                  <a:pt x="0" y="12526"/>
                </a:moveTo>
                <a:lnTo>
                  <a:pt x="3256767" y="2906038"/>
                </a:lnTo>
                <a:lnTo>
                  <a:pt x="6338169" y="1465545"/>
                </a:lnTo>
                <a:lnTo>
                  <a:pt x="6313117" y="0"/>
                </a:lnTo>
                <a:lnTo>
                  <a:pt x="0" y="1252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200" b="1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授課內容</a:t>
            </a:r>
            <a:endParaRPr lang="en-US" altLang="zh-TW" sz="3600" b="1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Day1</a:t>
            </a:r>
          </a:p>
          <a:p>
            <a:pPr lvl="2" algn="ctr"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話說質性深度訪談</a:t>
            </a:r>
            <a:r>
              <a:rPr lang="zh-TW" altLang="en-US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（結構、半結構性訪談）</a:t>
            </a:r>
            <a:endParaRPr lang="en-US" altLang="zh-TW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lvl="4"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深度訪談三部曲與提問藝術</a:t>
            </a:r>
            <a:endParaRPr lang="en-US" altLang="zh-TW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lvl="4"/>
            <a:r>
              <a:rPr lang="en-US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                Day2</a:t>
            </a:r>
            <a:endParaRPr lang="zh-TW" altLang="zh-TW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marL="914400" lvl="3" algn="ctr"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質性深度訪談的倫理把關</a:t>
            </a:r>
          </a:p>
          <a:p>
            <a:pPr lvl="2" algn="ctr"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深度訪談技巧</a:t>
            </a:r>
            <a:r>
              <a:rPr lang="en-US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16</a:t>
            </a: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寶</a:t>
            </a:r>
          </a:p>
          <a:p>
            <a:pPr algn="ctr">
              <a:buFont typeface="Arial" pitchFamily="34" charset="0"/>
              <a:buChar char="•"/>
            </a:pPr>
            <a:endParaRPr lang="zh-TW" altLang="zh-TW" kern="100" dirty="0" smtClean="0">
              <a:cs typeface="Times New Roman"/>
            </a:endParaRPr>
          </a:p>
          <a:p>
            <a:pPr algn="ctr"/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13" name="手繪多邊形 12"/>
          <p:cNvSpPr/>
          <p:nvPr/>
        </p:nvSpPr>
        <p:spPr>
          <a:xfrm>
            <a:off x="3429000" y="3080792"/>
            <a:ext cx="3024336" cy="3960440"/>
          </a:xfrm>
          <a:custGeom>
            <a:avLst/>
            <a:gdLst>
              <a:gd name="connsiteX0" fmla="*/ 0 w 2768252"/>
              <a:gd name="connsiteY0" fmla="*/ 1327759 h 3807912"/>
              <a:gd name="connsiteX1" fmla="*/ 2768252 w 2768252"/>
              <a:gd name="connsiteY1" fmla="*/ 3807912 h 3807912"/>
              <a:gd name="connsiteX2" fmla="*/ 2755726 w 2768252"/>
              <a:gd name="connsiteY2" fmla="*/ 0 h 3807912"/>
              <a:gd name="connsiteX3" fmla="*/ 0 w 2768252"/>
              <a:gd name="connsiteY3" fmla="*/ 1327759 h 3807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8252" h="3807912">
                <a:moveTo>
                  <a:pt x="0" y="1327759"/>
                </a:moveTo>
                <a:lnTo>
                  <a:pt x="2768252" y="3807912"/>
                </a:lnTo>
                <a:cubicBezTo>
                  <a:pt x="2764077" y="2538608"/>
                  <a:pt x="2759901" y="1269304"/>
                  <a:pt x="2755726" y="0"/>
                </a:cubicBezTo>
                <a:lnTo>
                  <a:pt x="0" y="1327759"/>
                </a:ln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zh-TW" altLang="en-US" sz="1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" name="手繪多邊形 13"/>
          <p:cNvSpPr/>
          <p:nvPr/>
        </p:nvSpPr>
        <p:spPr>
          <a:xfrm>
            <a:off x="188640" y="1738358"/>
            <a:ext cx="3006247" cy="4108537"/>
          </a:xfrm>
          <a:custGeom>
            <a:avLst/>
            <a:gdLst>
              <a:gd name="connsiteX0" fmla="*/ 0 w 3006247"/>
              <a:gd name="connsiteY0" fmla="*/ 0 h 4108537"/>
              <a:gd name="connsiteX1" fmla="*/ 3006247 w 3006247"/>
              <a:gd name="connsiteY1" fmla="*/ 2655517 h 4108537"/>
              <a:gd name="connsiteX2" fmla="*/ 0 w 3006247"/>
              <a:gd name="connsiteY2" fmla="*/ 4108537 h 4108537"/>
              <a:gd name="connsiteX3" fmla="*/ 0 w 3006247"/>
              <a:gd name="connsiteY3" fmla="*/ 0 h 4108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6247" h="4108537">
                <a:moveTo>
                  <a:pt x="0" y="0"/>
                </a:moveTo>
                <a:lnTo>
                  <a:pt x="3006247" y="2655517"/>
                </a:lnTo>
                <a:lnTo>
                  <a:pt x="0" y="4108537"/>
                </a:lnTo>
                <a:cubicBezTo>
                  <a:pt x="4175" y="2743200"/>
                  <a:pt x="8351" y="1377863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手繪多邊形 14"/>
          <p:cNvSpPr/>
          <p:nvPr/>
        </p:nvSpPr>
        <p:spPr>
          <a:xfrm>
            <a:off x="188640" y="4520953"/>
            <a:ext cx="6336704" cy="3528392"/>
          </a:xfrm>
          <a:custGeom>
            <a:avLst/>
            <a:gdLst>
              <a:gd name="connsiteX0" fmla="*/ 3281820 w 6438378"/>
              <a:gd name="connsiteY0" fmla="*/ 0 h 3407079"/>
              <a:gd name="connsiteX1" fmla="*/ 6425852 w 6438378"/>
              <a:gd name="connsiteY1" fmla="*/ 2818356 h 3407079"/>
              <a:gd name="connsiteX2" fmla="*/ 6438378 w 6438378"/>
              <a:gd name="connsiteY2" fmla="*/ 3407079 h 3407079"/>
              <a:gd name="connsiteX3" fmla="*/ 25052 w 6438378"/>
              <a:gd name="connsiteY3" fmla="*/ 3369501 h 3407079"/>
              <a:gd name="connsiteX4" fmla="*/ 0 w 6438378"/>
              <a:gd name="connsiteY4" fmla="*/ 1553227 h 3407079"/>
              <a:gd name="connsiteX5" fmla="*/ 3281820 w 6438378"/>
              <a:gd name="connsiteY5" fmla="*/ 0 h 340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38378" h="3407079">
                <a:moveTo>
                  <a:pt x="3281820" y="0"/>
                </a:moveTo>
                <a:lnTo>
                  <a:pt x="6425852" y="2818356"/>
                </a:lnTo>
                <a:lnTo>
                  <a:pt x="6438378" y="3407079"/>
                </a:lnTo>
                <a:lnTo>
                  <a:pt x="25052" y="3369501"/>
                </a:lnTo>
                <a:lnTo>
                  <a:pt x="0" y="1553227"/>
                </a:lnTo>
                <a:lnTo>
                  <a:pt x="328182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3600" b="1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授課師資</a:t>
            </a:r>
            <a:endParaRPr lang="en-US" altLang="zh-TW" sz="3600" b="1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zh-TW" sz="2400" b="1" dirty="0" smtClean="0">
                <a:latin typeface="微軟正黑體" pitchFamily="34" charset="-120"/>
                <a:ea typeface="微軟正黑體" pitchFamily="34" charset="-120"/>
              </a:rPr>
              <a:t>高淑清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博士　　　</a:t>
            </a:r>
            <a:endParaRPr lang="en-US" altLang="zh-TW" sz="2400" b="1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solidFill>
                  <a:srgbClr val="8DF7F7"/>
                </a:solidFill>
                <a:latin typeface="標楷體" pitchFamily="65" charset="-120"/>
                <a:ea typeface="標楷體" pitchFamily="65" charset="-120"/>
              </a:rPr>
              <a:t>（國立台灣師範大學教育心理與輔導系學士、</a:t>
            </a:r>
            <a:endParaRPr lang="en-US" altLang="zh-TW" dirty="0" smtClean="0">
              <a:solidFill>
                <a:srgbClr val="8DF7F7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 smtClean="0">
                <a:solidFill>
                  <a:srgbClr val="8DF7F7"/>
                </a:solidFill>
                <a:latin typeface="標楷體" pitchFamily="65" charset="-120"/>
                <a:ea typeface="標楷體" pitchFamily="65" charset="-120"/>
              </a:rPr>
              <a:t>美國明尼蘇達大學工作、</a:t>
            </a:r>
            <a:endParaRPr lang="en-US" altLang="zh-TW" dirty="0" smtClean="0">
              <a:solidFill>
                <a:srgbClr val="8DF7F7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 smtClean="0">
                <a:solidFill>
                  <a:srgbClr val="8DF7F7"/>
                </a:solidFill>
                <a:latin typeface="標楷體" pitchFamily="65" charset="-120"/>
                <a:ea typeface="標楷體" pitchFamily="65" charset="-120"/>
              </a:rPr>
              <a:t>社區與家庭教育研究所碩士、</a:t>
            </a:r>
            <a:endParaRPr lang="en-US" altLang="zh-TW" dirty="0" smtClean="0">
              <a:solidFill>
                <a:srgbClr val="8DF7F7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 smtClean="0">
                <a:solidFill>
                  <a:srgbClr val="8DF7F7"/>
                </a:solidFill>
                <a:latin typeface="標楷體" pitchFamily="65" charset="-120"/>
                <a:ea typeface="標楷體" pitchFamily="65" charset="-120"/>
              </a:rPr>
              <a:t>美國明尼蘇大學家庭教育研究所哲學博士）</a:t>
            </a:r>
            <a:endParaRPr lang="en-US" altLang="zh-TW" dirty="0" smtClean="0">
              <a:solidFill>
                <a:srgbClr val="8DF7F7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4509120" y="4092355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開課時間</a:t>
            </a:r>
            <a:endParaRPr lang="zh-TW" altLang="en-US" sz="3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0" y="2818478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強力推薦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!!</a:t>
            </a:r>
            <a:endParaRPr lang="zh-TW" altLang="en-US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260648" y="3368824"/>
            <a:ext cx="2016224" cy="28007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適合</a:t>
            </a:r>
            <a:r>
              <a:rPr lang="en-US" altLang="zh-TW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~</a:t>
            </a:r>
          </a:p>
          <a:p>
            <a:r>
              <a:rPr lang="zh-TW" altLang="en-US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醫護領域、</a:t>
            </a:r>
            <a:r>
              <a:rPr lang="zh-TW" altLang="zh-TW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社會科學</a:t>
            </a:r>
            <a:r>
              <a:rPr lang="zh-TW" altLang="en-US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zh-TW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人文科學</a:t>
            </a:r>
            <a:r>
              <a:rPr lang="zh-TW" altLang="en-US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zh-TW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教育</a:t>
            </a:r>
            <a:r>
              <a:rPr lang="zh-TW" altLang="en-US" sz="28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領域</a:t>
            </a:r>
            <a:endParaRPr lang="en-US" altLang="zh-TW" sz="2800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研究人員</a:t>
            </a:r>
            <a:endParaRPr lang="zh-TW" altLang="en-US" sz="36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 rot="20093591">
            <a:off x="2150409" y="4188774"/>
            <a:ext cx="3226012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課程費用： 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4500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元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4149080" y="4677742"/>
            <a:ext cx="2708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期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:102/1/27(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2/3(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)9:00-17:30</a:t>
            </a:r>
            <a:endParaRPr lang="zh-TW" altLang="en-US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332656" y="7977336"/>
            <a:ext cx="2160240" cy="369332"/>
          </a:xfrm>
          <a:prstGeom prst="rect">
            <a:avLst/>
          </a:prstGeom>
          <a:solidFill>
            <a:schemeClr val="accent4">
              <a:lumMod val="40000"/>
              <a:lumOff val="60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上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期學員研習心得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116632" y="8319373"/>
            <a:ext cx="6597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對質性課程有更深的了解，非常感謝高老師深入淺出的解說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kern="100" dirty="0" smtClean="0">
                <a:solidFill>
                  <a:srgbClr val="FF0000"/>
                </a:solidFill>
                <a:latin typeface="Times New Roman"/>
                <a:ea typeface="標楷體"/>
                <a:cs typeface="Times New Roman"/>
              </a:rPr>
              <a:t>對質性研究方法有更深入的認識，覺得不只是一個方法，更可以是生活中的哲學</a:t>
            </a:r>
            <a:r>
              <a:rPr lang="zh-TW" altLang="en-US" sz="1400" b="1" kern="100" dirty="0" smtClean="0">
                <a:solidFill>
                  <a:srgbClr val="FF0000"/>
                </a:solidFill>
                <a:latin typeface="Times New Roman"/>
                <a:ea typeface="標楷體"/>
                <a:cs typeface="Times New Roman"/>
              </a:rPr>
              <a:t>。</a:t>
            </a:r>
            <a:endParaRPr lang="en-US" altLang="zh-TW" sz="1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177800" indent="-177800"/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對未來研究有極大助益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尤其在訪談技巧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非常好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能深入了解何謂質性深度訪談與應用技巧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可運用於實務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由原本對質性研究的膽怯開始窺見其迷人處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TW" altLang="zh-TW" sz="1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爆炸 1 21"/>
          <p:cNvSpPr/>
          <p:nvPr/>
        </p:nvSpPr>
        <p:spPr>
          <a:xfrm rot="1039638">
            <a:off x="4869145" y="1307158"/>
            <a:ext cx="1808129" cy="1175243"/>
          </a:xfrm>
          <a:prstGeom prst="irregularSeal1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5207992" y="1534716"/>
            <a:ext cx="12961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特別安排寒假上課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4155976" y="5257428"/>
            <a:ext cx="2702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上課地點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中正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大學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嘉義市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清江學習中心大樓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116632" y="128464"/>
            <a:ext cx="6624736" cy="936104"/>
            <a:chOff x="2500306" y="1"/>
            <a:chExt cx="4929222" cy="619125"/>
          </a:xfrm>
        </p:grpSpPr>
        <p:pic>
          <p:nvPicPr>
            <p:cNvPr id="3" name="圖片 2" descr="中正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0306" y="1"/>
              <a:ext cx="2438400" cy="619125"/>
            </a:xfrm>
            <a:prstGeom prst="rect">
              <a:avLst/>
            </a:prstGeom>
          </p:spPr>
        </p:pic>
        <p:sp>
          <p:nvSpPr>
            <p:cNvPr id="4" name="文字方塊 3"/>
            <p:cNvSpPr txBox="1"/>
            <p:nvPr/>
          </p:nvSpPr>
          <p:spPr>
            <a:xfrm>
              <a:off x="4857760" y="95217"/>
              <a:ext cx="2571768" cy="4274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600" b="1" dirty="0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清江學習中心</a:t>
              </a:r>
            </a:p>
          </p:txBody>
        </p:sp>
      </p:grpSp>
      <p:sp>
        <p:nvSpPr>
          <p:cNvPr id="5" name="矩形 4"/>
          <p:cNvSpPr/>
          <p:nvPr/>
        </p:nvSpPr>
        <p:spPr>
          <a:xfrm>
            <a:off x="0" y="9273480"/>
            <a:ext cx="6858000" cy="6325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國立中正大學清江學習中心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嘉義市清江學習中心大樓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預約洽詢電話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:05-2949025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轉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921-928</a:t>
            </a:r>
          </a:p>
          <a:p>
            <a:pPr algn="ctr"/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現場報名地址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嘉義市世賢路四段</a:t>
            </a:r>
            <a:r>
              <a:rPr lang="en-US" altLang="zh-TW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120</a:t>
            </a:r>
            <a:r>
              <a:rPr lang="zh-TW" altLang="en-US" sz="1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號</a:t>
            </a:r>
            <a:endParaRPr lang="en-US" altLang="zh-TW" sz="1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 descr="中正小圖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6672" y="9201472"/>
            <a:ext cx="720080" cy="630070"/>
          </a:xfrm>
          <a:prstGeom prst="rect">
            <a:avLst/>
          </a:prstGeom>
        </p:spPr>
      </p:pic>
      <p:sp>
        <p:nvSpPr>
          <p:cNvPr id="8" name="手繪多邊形 7"/>
          <p:cNvSpPr/>
          <p:nvPr/>
        </p:nvSpPr>
        <p:spPr>
          <a:xfrm>
            <a:off x="188640" y="1064568"/>
            <a:ext cx="6338169" cy="2906038"/>
          </a:xfrm>
          <a:custGeom>
            <a:avLst/>
            <a:gdLst>
              <a:gd name="connsiteX0" fmla="*/ 0 w 6338169"/>
              <a:gd name="connsiteY0" fmla="*/ 12526 h 2906038"/>
              <a:gd name="connsiteX1" fmla="*/ 3256767 w 6338169"/>
              <a:gd name="connsiteY1" fmla="*/ 2906038 h 2906038"/>
              <a:gd name="connsiteX2" fmla="*/ 6338169 w 6338169"/>
              <a:gd name="connsiteY2" fmla="*/ 1465545 h 2906038"/>
              <a:gd name="connsiteX3" fmla="*/ 6313117 w 6338169"/>
              <a:gd name="connsiteY3" fmla="*/ 0 h 2906038"/>
              <a:gd name="connsiteX4" fmla="*/ 0 w 6338169"/>
              <a:gd name="connsiteY4" fmla="*/ 12526 h 2906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38169" h="2906038">
                <a:moveTo>
                  <a:pt x="0" y="12526"/>
                </a:moveTo>
                <a:lnTo>
                  <a:pt x="3256767" y="2906038"/>
                </a:lnTo>
                <a:lnTo>
                  <a:pt x="6338169" y="1465545"/>
                </a:lnTo>
                <a:lnTo>
                  <a:pt x="6313117" y="0"/>
                </a:lnTo>
                <a:lnTo>
                  <a:pt x="0" y="1252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600" b="1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1600" b="1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1600" b="1" dirty="0" smtClean="0">
                <a:latin typeface="微軟正黑體" pitchFamily="34" charset="-120"/>
                <a:ea typeface="微軟正黑體" pitchFamily="34" charset="-120"/>
              </a:rPr>
              <a:t>Day1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>
              <a:spcAft>
                <a:spcPts val="0"/>
              </a:spcAft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進入質性文本分析的世界</a:t>
            </a:r>
          </a:p>
          <a:p>
            <a:pPr lvl="3" algn="ctr"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主題分析法立論基礎與其分析流程</a:t>
            </a:r>
            <a:endParaRPr lang="en-US" altLang="zh-TW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lvl="3"/>
            <a:r>
              <a:rPr lang="en-US" altLang="zh-TW" sz="1600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                      </a:t>
            </a:r>
            <a:r>
              <a:rPr lang="zh-TW" altLang="en-US" sz="1600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 </a:t>
            </a:r>
            <a:r>
              <a:rPr lang="en-US" altLang="zh-TW" sz="1600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Day2</a:t>
            </a:r>
            <a:endParaRPr lang="zh-TW" altLang="zh-TW" sz="1600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lvl="3" algn="ctr"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文本分析結果的「可信性」考量</a:t>
            </a:r>
          </a:p>
          <a:p>
            <a:pPr lvl="3" algn="ctr">
              <a:buFont typeface="Wingdings" pitchFamily="2" charset="2"/>
              <a:buChar char="u"/>
            </a:pP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電腦軟體在主題分析法</a:t>
            </a:r>
            <a:endParaRPr lang="en-US" altLang="zh-TW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lvl="3"/>
            <a:r>
              <a:rPr lang="en-US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                     </a:t>
            </a:r>
            <a:r>
              <a:rPr lang="zh-TW" altLang="zh-TW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的運用</a:t>
            </a:r>
          </a:p>
          <a:p>
            <a:pPr algn="ctr">
              <a:buFont typeface="Arial" pitchFamily="34" charset="0"/>
              <a:buChar char="•"/>
            </a:pPr>
            <a:endParaRPr lang="zh-TW" altLang="zh-TW" kern="100" dirty="0" smtClean="0">
              <a:cs typeface="Times New Roman"/>
            </a:endParaRPr>
          </a:p>
          <a:p>
            <a:pPr algn="ctr"/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12" name="手繪多邊形 11"/>
          <p:cNvSpPr/>
          <p:nvPr/>
        </p:nvSpPr>
        <p:spPr>
          <a:xfrm>
            <a:off x="188640" y="1136576"/>
            <a:ext cx="3078255" cy="4392488"/>
          </a:xfrm>
          <a:custGeom>
            <a:avLst/>
            <a:gdLst>
              <a:gd name="connsiteX0" fmla="*/ 0 w 3006247"/>
              <a:gd name="connsiteY0" fmla="*/ 0 h 4108537"/>
              <a:gd name="connsiteX1" fmla="*/ 3006247 w 3006247"/>
              <a:gd name="connsiteY1" fmla="*/ 2655517 h 4108537"/>
              <a:gd name="connsiteX2" fmla="*/ 0 w 3006247"/>
              <a:gd name="connsiteY2" fmla="*/ 4108537 h 4108537"/>
              <a:gd name="connsiteX3" fmla="*/ 0 w 3006247"/>
              <a:gd name="connsiteY3" fmla="*/ 0 h 4108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6247" h="4108537">
                <a:moveTo>
                  <a:pt x="0" y="0"/>
                </a:moveTo>
                <a:lnTo>
                  <a:pt x="3006247" y="2655517"/>
                </a:lnTo>
                <a:lnTo>
                  <a:pt x="0" y="4108537"/>
                </a:lnTo>
                <a:cubicBezTo>
                  <a:pt x="4175" y="2743200"/>
                  <a:pt x="8351" y="1377863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260648" y="2072680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開課</a:t>
            </a:r>
            <a:endParaRPr lang="en-US" altLang="zh-TW" sz="3600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b="1" dirty="0" smtClean="0">
                <a:latin typeface="微軟正黑體" pitchFamily="34" charset="-120"/>
                <a:ea typeface="微軟正黑體" pitchFamily="34" charset="-120"/>
              </a:rPr>
              <a:t>時間</a:t>
            </a:r>
            <a:endParaRPr lang="zh-TW" altLang="en-US" sz="36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64704" y="1136576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6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授課內容</a:t>
            </a:r>
            <a:endParaRPr lang="en-US" altLang="zh-TW" sz="36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039465" y="1088109"/>
            <a:ext cx="45719" cy="768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5085184" y="1810937"/>
            <a:ext cx="156385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/>
          <p:cNvSpPr txBox="1"/>
          <p:nvPr/>
        </p:nvSpPr>
        <p:spPr>
          <a:xfrm>
            <a:off x="260648" y="7905328"/>
            <a:ext cx="64171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有助於論文研究、寫作，敬佩老師專業知識的傳授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!/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了解質性研究迷人處且了解質性資料進行分析時之正確方法。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對文本分析有初步概念。</a:t>
            </a:r>
            <a:endParaRPr lang="en-US" altLang="zh-TW" sz="14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177800" indent="-177800"/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對於相關課程更瞭解。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老師的教學品質很棒！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藉由主題分析的課程中，對質性研究有更深一層的瞭解。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在互動中學習，是最實務的收穫；適才而教是最貼心的感受。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老師很用心，教法活潑易運用。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設備很好，內容很好，老師更好。</a:t>
            </a:r>
            <a:r>
              <a:rPr lang="en-US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1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瞭解主題分析的立論基礎與實務，對研究工作有實際幫助。</a:t>
            </a:r>
          </a:p>
        </p:txBody>
      </p:sp>
      <p:sp>
        <p:nvSpPr>
          <p:cNvPr id="21" name="文字方塊 20"/>
          <p:cNvSpPr txBox="1"/>
          <p:nvPr/>
        </p:nvSpPr>
        <p:spPr>
          <a:xfrm>
            <a:off x="260648" y="3167050"/>
            <a:ext cx="259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23</a:t>
            </a:r>
            <a:r>
              <a:rPr lang="zh-TW" altLang="en-US" sz="2400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期</a:t>
            </a:r>
            <a:r>
              <a:rPr lang="en-US" altLang="zh-TW" sz="2400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:</a:t>
            </a:r>
          </a:p>
          <a:p>
            <a:r>
              <a:rPr lang="zh-TW" altLang="en-US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102/3/10(</a:t>
            </a:r>
            <a:r>
              <a:rPr lang="zh-TW" altLang="en-US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日</a:t>
            </a:r>
            <a:r>
              <a:rPr lang="en-US" altLang="zh-TW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)</a:t>
            </a:r>
            <a:r>
              <a:rPr lang="zh-TW" altLang="en-US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、</a:t>
            </a:r>
            <a:r>
              <a:rPr lang="en-US" altLang="zh-TW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17(</a:t>
            </a:r>
            <a:r>
              <a:rPr lang="zh-TW" altLang="en-US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日</a:t>
            </a:r>
            <a:r>
              <a:rPr lang="en-US" altLang="zh-TW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)</a:t>
            </a:r>
          </a:p>
          <a:p>
            <a:r>
              <a:rPr lang="zh-TW" altLang="en-US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華康勘亭流" pitchFamily="65" charset="-120"/>
                <a:ea typeface="華康勘亭流" pitchFamily="65" charset="-120"/>
              </a:rPr>
              <a:t>9:00~17:30</a:t>
            </a:r>
            <a:endParaRPr lang="zh-TW" altLang="en-US" b="1" dirty="0">
              <a:solidFill>
                <a:srgbClr val="FF0000"/>
              </a:solidFill>
              <a:latin typeface="華康勘亭流" pitchFamily="65" charset="-120"/>
              <a:ea typeface="華康勘亭流" pitchFamily="65" charset="-120"/>
            </a:endParaRPr>
          </a:p>
        </p:txBody>
      </p:sp>
      <p:sp>
        <p:nvSpPr>
          <p:cNvPr id="22" name="手繪多邊形 21"/>
          <p:cNvSpPr/>
          <p:nvPr/>
        </p:nvSpPr>
        <p:spPr>
          <a:xfrm>
            <a:off x="188640" y="4592960"/>
            <a:ext cx="6336704" cy="3024336"/>
          </a:xfrm>
          <a:custGeom>
            <a:avLst/>
            <a:gdLst>
              <a:gd name="connsiteX0" fmla="*/ 3281820 w 6438378"/>
              <a:gd name="connsiteY0" fmla="*/ 0 h 3407079"/>
              <a:gd name="connsiteX1" fmla="*/ 6425852 w 6438378"/>
              <a:gd name="connsiteY1" fmla="*/ 2818356 h 3407079"/>
              <a:gd name="connsiteX2" fmla="*/ 6438378 w 6438378"/>
              <a:gd name="connsiteY2" fmla="*/ 3407079 h 3407079"/>
              <a:gd name="connsiteX3" fmla="*/ 25052 w 6438378"/>
              <a:gd name="connsiteY3" fmla="*/ 3369501 h 3407079"/>
              <a:gd name="connsiteX4" fmla="*/ 0 w 6438378"/>
              <a:gd name="connsiteY4" fmla="*/ 1553227 h 3407079"/>
              <a:gd name="connsiteX5" fmla="*/ 3281820 w 6438378"/>
              <a:gd name="connsiteY5" fmla="*/ 0 h 340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38378" h="3407079">
                <a:moveTo>
                  <a:pt x="3281820" y="0"/>
                </a:moveTo>
                <a:lnTo>
                  <a:pt x="6425852" y="2818356"/>
                </a:lnTo>
                <a:lnTo>
                  <a:pt x="6438378" y="3407079"/>
                </a:lnTo>
                <a:lnTo>
                  <a:pt x="25052" y="3369501"/>
                </a:lnTo>
                <a:lnTo>
                  <a:pt x="0" y="1553227"/>
                </a:lnTo>
                <a:lnTo>
                  <a:pt x="3281820" y="0"/>
                </a:lnTo>
                <a:close/>
              </a:path>
            </a:pathLst>
          </a:cu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36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授課師資</a:t>
            </a:r>
            <a:endParaRPr lang="en-US" altLang="zh-TW" sz="36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zh-TW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高淑清</a:t>
            </a:r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博士　　　</a:t>
            </a:r>
            <a:endParaRPr lang="en-US" altLang="zh-TW" sz="24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（國立台灣師範大學教育心理與輔導系學士、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美國明尼蘇達大學工作、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社區與家庭教育研究所碩士、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美國明尼蘇大學家庭教育研究所哲學博士）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2636912" y="3296816"/>
            <a:ext cx="1944216" cy="187220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bg1"/>
                </a:solidFill>
                <a:latin typeface="華康仿宋體W4" pitchFamily="49" charset="-120"/>
                <a:ea typeface="華康仿宋體W4" pitchFamily="49" charset="-120"/>
              </a:rPr>
              <a:t>訪談稿</a:t>
            </a:r>
            <a:r>
              <a:rPr lang="en-US" altLang="zh-TW" b="1" dirty="0" smtClean="0">
                <a:solidFill>
                  <a:schemeClr val="bg1"/>
                </a:solidFill>
                <a:latin typeface="華康仿宋體W4" pitchFamily="49" charset="-120"/>
                <a:ea typeface="華康仿宋體W4" pitchFamily="49" charset="-120"/>
              </a:rPr>
              <a:t>+</a:t>
            </a:r>
          </a:p>
          <a:p>
            <a:pPr algn="ctr"/>
            <a:r>
              <a:rPr lang="zh-TW" altLang="en-US" b="1" dirty="0" smtClean="0">
                <a:solidFill>
                  <a:schemeClr val="bg1"/>
                </a:solidFill>
                <a:latin typeface="華康仿宋體W4" pitchFamily="49" charset="-120"/>
                <a:ea typeface="華康仿宋體W4" pitchFamily="49" charset="-120"/>
              </a:rPr>
              <a:t>主題分析法</a:t>
            </a:r>
            <a:endParaRPr lang="en-US" altLang="zh-TW" b="1" dirty="0" smtClean="0">
              <a:solidFill>
                <a:schemeClr val="bg1"/>
              </a:solidFill>
              <a:latin typeface="華康仿宋體W4" pitchFamily="49" charset="-120"/>
              <a:ea typeface="華康仿宋體W4" pitchFamily="49" charset="-120"/>
            </a:endParaRPr>
          </a:p>
          <a:p>
            <a:pPr algn="ctr"/>
            <a:r>
              <a:rPr lang="en-US" altLang="zh-TW" b="1" dirty="0" smtClean="0">
                <a:solidFill>
                  <a:schemeClr val="bg1"/>
                </a:solidFill>
                <a:latin typeface="華康仿宋體W4" pitchFamily="49" charset="-120"/>
                <a:ea typeface="華康仿宋體W4" pitchFamily="49" charset="-120"/>
              </a:rPr>
              <a:t>=</a:t>
            </a:r>
            <a:r>
              <a:rPr lang="zh-TW" altLang="en-US" sz="2000" b="1" dirty="0" smtClean="0">
                <a:solidFill>
                  <a:schemeClr val="bg1"/>
                </a:solidFill>
                <a:latin typeface="華康仿宋體W4" pitchFamily="49" charset="-120"/>
                <a:ea typeface="華康仿宋體W4" pitchFamily="49" charset="-120"/>
              </a:rPr>
              <a:t>研究利器</a:t>
            </a:r>
            <a:endParaRPr lang="zh-TW" altLang="en-US" sz="2000" b="1" dirty="0">
              <a:solidFill>
                <a:schemeClr val="bg1"/>
              </a:solidFill>
              <a:latin typeface="華康仿宋體W4" pitchFamily="49" charset="-120"/>
              <a:ea typeface="華康仿宋體W4" pitchFamily="49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5072074" y="1095348"/>
            <a:ext cx="15121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課程費用</a:t>
            </a:r>
            <a:endParaRPr lang="en-US" altLang="zh-TW" sz="2400" b="1" dirty="0" smtClean="0">
              <a:solidFill>
                <a:srgbClr val="FFC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4500</a:t>
            </a:r>
            <a:r>
              <a:rPr lang="zh-TW" altLang="en-US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元</a:t>
            </a:r>
            <a:endParaRPr lang="zh-TW" altLang="en-US" dirty="0">
              <a:solidFill>
                <a:srgbClr val="FFC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404664" y="7473280"/>
            <a:ext cx="2160240" cy="369332"/>
          </a:xfrm>
          <a:prstGeom prst="rect">
            <a:avLst/>
          </a:prstGeom>
          <a:solidFill>
            <a:schemeClr val="accent4">
              <a:lumMod val="40000"/>
              <a:lumOff val="60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上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期學員研習心得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04664" y="4232920"/>
            <a:ext cx="151216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適合</a:t>
            </a:r>
            <a:r>
              <a:rPr lang="en-US" altLang="zh-TW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~</a:t>
            </a:r>
          </a:p>
          <a:p>
            <a:r>
              <a:rPr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醫護領域、</a:t>
            </a:r>
            <a:r>
              <a:rPr lang="zh-TW" altLang="zh-TW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社會科學</a:t>
            </a:r>
            <a:r>
              <a:rPr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zh-TW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人文科學</a:t>
            </a:r>
            <a:r>
              <a:rPr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zh-TW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教育</a:t>
            </a:r>
            <a:r>
              <a:rPr lang="zh-TW" altLang="en-US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領域</a:t>
            </a:r>
            <a:endParaRPr lang="en-US" altLang="zh-TW" b="1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研究人員</a:t>
            </a:r>
            <a:endParaRPr lang="zh-TW" altLang="en-US" sz="2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3490764" y="7594476"/>
            <a:ext cx="3024336" cy="307777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latin typeface="標楷體" pitchFamily="65" charset="-120"/>
                <a:ea typeface="標楷體" pitchFamily="65" charset="-120"/>
              </a:rPr>
              <a:t>上課地點</a:t>
            </a:r>
            <a:r>
              <a:rPr lang="en-US" altLang="zh-TW" sz="14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b="1" dirty="0" smtClean="0">
                <a:latin typeface="標楷體" pitchFamily="65" charset="-120"/>
                <a:ea typeface="標楷體" pitchFamily="65" charset="-120"/>
              </a:rPr>
              <a:t>中正大學校本部</a:t>
            </a:r>
            <a:r>
              <a:rPr lang="en-US" altLang="zh-TW" sz="1400" b="1" dirty="0" smtClean="0">
                <a:latin typeface="標楷體" pitchFamily="65" charset="-120"/>
                <a:ea typeface="標楷體" pitchFamily="65" charset="-120"/>
              </a:rPr>
              <a:t>TEAL</a:t>
            </a:r>
            <a:r>
              <a:rPr lang="zh-TW" altLang="en-US" sz="1400" b="1" dirty="0" smtClean="0">
                <a:latin typeface="標楷體" pitchFamily="65" charset="-120"/>
                <a:ea typeface="標楷體" pitchFamily="65" charset="-120"/>
              </a:rPr>
              <a:t>教室</a:t>
            </a:r>
            <a:endParaRPr lang="zh-TW" altLang="en-US" sz="1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085184" y="2432720"/>
            <a:ext cx="1508105" cy="4464496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r>
              <a:rPr lang="zh-TW" altLang="en-US" sz="5400" b="1" dirty="0" smtClean="0">
                <a:solidFill>
                  <a:schemeClr val="accent2"/>
                </a:solidFill>
                <a:latin typeface="華康行書體" pitchFamily="65" charset="-120"/>
                <a:ea typeface="華康行書體" pitchFamily="65" charset="-120"/>
              </a:rPr>
              <a:t> </a:t>
            </a:r>
            <a:r>
              <a:rPr lang="zh-TW" altLang="zh-TW" sz="5400" b="1" dirty="0" smtClean="0">
                <a:solidFill>
                  <a:schemeClr val="accent2"/>
                </a:solidFill>
                <a:latin typeface="華康行書體" pitchFamily="65" charset="-120"/>
                <a:ea typeface="華康行書體" pitchFamily="65" charset="-120"/>
              </a:rPr>
              <a:t>質性</a:t>
            </a:r>
            <a:r>
              <a:rPr lang="zh-TW" altLang="zh-TW" sz="3400" b="1" dirty="0" smtClean="0">
                <a:solidFill>
                  <a:schemeClr val="accent2"/>
                </a:solidFill>
                <a:latin typeface="華康行書體" pitchFamily="65" charset="-120"/>
                <a:ea typeface="華康行書體" pitchFamily="65" charset="-120"/>
              </a:rPr>
              <a:t>資料分析</a:t>
            </a:r>
            <a:r>
              <a:rPr lang="zh-TW" altLang="zh-TW" sz="2800" dirty="0" smtClean="0">
                <a:solidFill>
                  <a:schemeClr val="accent2"/>
                </a:solidFill>
                <a:latin typeface="華康行書體" pitchFamily="65" charset="-120"/>
                <a:ea typeface="華康行書體" pitchFamily="65" charset="-120"/>
              </a:rPr>
              <a:t>方法</a:t>
            </a:r>
            <a:r>
              <a:rPr lang="en-US" altLang="zh-TW" sz="3200" dirty="0" smtClean="0">
                <a:solidFill>
                  <a:schemeClr val="accent2"/>
                </a:solidFill>
                <a:latin typeface="華康行書體" pitchFamily="65" charset="-120"/>
                <a:ea typeface="華康行書體" pitchFamily="65" charset="-120"/>
              </a:rPr>
              <a:t>-</a:t>
            </a:r>
          </a:p>
          <a:p>
            <a:r>
              <a:rPr lang="zh-TW" altLang="en-US" sz="3200" dirty="0" smtClean="0">
                <a:solidFill>
                  <a:schemeClr val="accent2"/>
                </a:solidFill>
                <a:latin typeface="華康行書體" pitchFamily="65" charset="-120"/>
                <a:ea typeface="華康行書體" pitchFamily="65" charset="-120"/>
              </a:rPr>
              <a:t>      </a:t>
            </a:r>
            <a:r>
              <a:rPr lang="zh-TW" altLang="zh-TW" sz="3000" dirty="0" smtClean="0">
                <a:solidFill>
                  <a:schemeClr val="accent2"/>
                </a:solidFill>
                <a:latin typeface="華康行書體" pitchFamily="65" charset="-120"/>
                <a:ea typeface="華康行書體" pitchFamily="65" charset="-120"/>
              </a:rPr>
              <a:t>主題分析法實務</a:t>
            </a:r>
            <a:endParaRPr lang="zh-TW" altLang="en-US" sz="3000" b="1" i="1" dirty="0">
              <a:solidFill>
                <a:schemeClr val="accent2"/>
              </a:solidFill>
              <a:latin typeface="華康行書體" pitchFamily="65" charset="-120"/>
              <a:ea typeface="華康行書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512</Words>
  <Application>Microsoft Office PowerPoint</Application>
  <PresentationFormat>A4 紙張 (210x297 公釐)</PresentationFormat>
  <Paragraphs>78</Paragraphs>
  <Slides>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投影片 1</vt:lpstr>
      <vt:lpstr>投影片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Admin</dc:creator>
  <cp:lastModifiedBy>CCU</cp:lastModifiedBy>
  <cp:revision>160</cp:revision>
  <dcterms:created xsi:type="dcterms:W3CDTF">2012-05-17T07:01:00Z</dcterms:created>
  <dcterms:modified xsi:type="dcterms:W3CDTF">2013-01-04T08:06:56Z</dcterms:modified>
</cp:coreProperties>
</file>