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57" r:id="rId4"/>
    <p:sldId id="258" r:id="rId5"/>
    <p:sldId id="259" r:id="rId6"/>
    <p:sldId id="273" r:id="rId7"/>
    <p:sldId id="274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5" r:id="rId19"/>
    <p:sldId id="27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99CCFF"/>
    <a:srgbClr val="FFFFCC"/>
    <a:srgbClr val="9999FF"/>
    <a:srgbClr val="6699FF"/>
    <a:srgbClr val="6666FF"/>
    <a:srgbClr val="CC00CC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03D760F-8765-4706-ADF9-8FFDE846FDB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"/>
          <p:cNvSpPr>
            <a:spLocks noChangeArrowheads="1"/>
          </p:cNvSpPr>
          <p:nvPr/>
        </p:nvSpPr>
        <p:spPr bwMode="auto">
          <a:xfrm flipH="1">
            <a:off x="1979613" y="5661025"/>
            <a:ext cx="7164387" cy="1196975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 flipV="1">
            <a:off x="0" y="0"/>
            <a:ext cx="7164388" cy="1196975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3436319">
            <a:off x="319088" y="2276475"/>
            <a:ext cx="1531937" cy="1462088"/>
          </a:xfrm>
          <a:custGeom>
            <a:avLst/>
            <a:gdLst>
              <a:gd name="G0" fmla="+- 10529 0 0"/>
              <a:gd name="G1" fmla="+- -8374817 0 0"/>
              <a:gd name="G2" fmla="+- 0 0 -8374817"/>
              <a:gd name="T0" fmla="*/ 0 256 1"/>
              <a:gd name="T1" fmla="*/ 180 256 1"/>
              <a:gd name="G3" fmla="+- -8374817 T0 T1"/>
              <a:gd name="T2" fmla="*/ 0 256 1"/>
              <a:gd name="T3" fmla="*/ 90 256 1"/>
              <a:gd name="G4" fmla="+- -8374817 T2 T3"/>
              <a:gd name="G5" fmla="*/ G4 2 1"/>
              <a:gd name="T4" fmla="*/ 90 256 1"/>
              <a:gd name="T5" fmla="*/ 0 256 1"/>
              <a:gd name="G6" fmla="+- -8374817 T4 T5"/>
              <a:gd name="G7" fmla="*/ G6 2 1"/>
              <a:gd name="G8" fmla="abs -837481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529"/>
              <a:gd name="G18" fmla="*/ 10529 1 2"/>
              <a:gd name="G19" fmla="+- G18 5400 0"/>
              <a:gd name="G20" fmla="cos G19 -8374817"/>
              <a:gd name="G21" fmla="sin G19 -8374817"/>
              <a:gd name="G22" fmla="+- G20 10800 0"/>
              <a:gd name="G23" fmla="+- G21 10800 0"/>
              <a:gd name="G24" fmla="+- 10800 0 G20"/>
              <a:gd name="G25" fmla="+- 10529 10800 0"/>
              <a:gd name="G26" fmla="?: G9 G17 G25"/>
              <a:gd name="G27" fmla="?: G9 0 21600"/>
              <a:gd name="G28" fmla="cos 10800 -8374817"/>
              <a:gd name="G29" fmla="sin 10800 -8374817"/>
              <a:gd name="G30" fmla="sin 10529 -8374817"/>
              <a:gd name="G31" fmla="+- G28 10800 0"/>
              <a:gd name="G32" fmla="+- G29 10800 0"/>
              <a:gd name="G33" fmla="+- G30 10800 0"/>
              <a:gd name="G34" fmla="?: G4 0 G31"/>
              <a:gd name="G35" fmla="?: -8374817 G34 0"/>
              <a:gd name="G36" fmla="?: G6 G35 G31"/>
              <a:gd name="G37" fmla="+- 21600 0 G36"/>
              <a:gd name="G38" fmla="?: G4 0 G33"/>
              <a:gd name="G39" fmla="?: -837481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264 w 21600"/>
              <a:gd name="T15" fmla="*/ 2371 h 21600"/>
              <a:gd name="T16" fmla="*/ 10800 w 21600"/>
              <a:gd name="T17" fmla="*/ 271 h 21600"/>
              <a:gd name="T18" fmla="*/ 17336 w 21600"/>
              <a:gd name="T19" fmla="*/ 237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348" y="2479"/>
                </a:moveTo>
                <a:cubicBezTo>
                  <a:pt x="6194" y="1047"/>
                  <a:pt x="8463" y="270"/>
                  <a:pt x="10800" y="271"/>
                </a:cubicBezTo>
                <a:cubicBezTo>
                  <a:pt x="13136" y="271"/>
                  <a:pt x="15405" y="1047"/>
                  <a:pt x="17251" y="2479"/>
                </a:cubicBezTo>
                <a:lnTo>
                  <a:pt x="17417" y="2265"/>
                </a:lnTo>
                <a:cubicBezTo>
                  <a:pt x="15524" y="796"/>
                  <a:pt x="13196" y="-1"/>
                  <a:pt x="10799" y="0"/>
                </a:cubicBezTo>
                <a:cubicBezTo>
                  <a:pt x="8403" y="0"/>
                  <a:pt x="6075" y="796"/>
                  <a:pt x="4182" y="2265"/>
                </a:cubicBezTo>
                <a:close/>
              </a:path>
            </a:pathLst>
          </a:cu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21310680">
            <a:off x="469900" y="2128838"/>
            <a:ext cx="1446213" cy="1384300"/>
          </a:xfrm>
          <a:custGeom>
            <a:avLst/>
            <a:gdLst>
              <a:gd name="G0" fmla="+- 10466 0 0"/>
              <a:gd name="G1" fmla="+- -8214226 0 0"/>
              <a:gd name="G2" fmla="+- 0 0 -8214226"/>
              <a:gd name="T0" fmla="*/ 0 256 1"/>
              <a:gd name="T1" fmla="*/ 180 256 1"/>
              <a:gd name="G3" fmla="+- -8214226 T0 T1"/>
              <a:gd name="T2" fmla="*/ 0 256 1"/>
              <a:gd name="T3" fmla="*/ 90 256 1"/>
              <a:gd name="G4" fmla="+- -8214226 T2 T3"/>
              <a:gd name="G5" fmla="*/ G4 2 1"/>
              <a:gd name="T4" fmla="*/ 90 256 1"/>
              <a:gd name="T5" fmla="*/ 0 256 1"/>
              <a:gd name="G6" fmla="+- -8214226 T4 T5"/>
              <a:gd name="G7" fmla="*/ G6 2 1"/>
              <a:gd name="G8" fmla="abs -821422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66"/>
              <a:gd name="G18" fmla="*/ 10466 1 2"/>
              <a:gd name="G19" fmla="+- G18 5400 0"/>
              <a:gd name="G20" fmla="cos G19 -8214226"/>
              <a:gd name="G21" fmla="sin G19 -8214226"/>
              <a:gd name="G22" fmla="+- G20 10800 0"/>
              <a:gd name="G23" fmla="+- G21 10800 0"/>
              <a:gd name="G24" fmla="+- 10800 0 G20"/>
              <a:gd name="G25" fmla="+- 10466 10800 0"/>
              <a:gd name="G26" fmla="?: G9 G17 G25"/>
              <a:gd name="G27" fmla="?: G9 0 21600"/>
              <a:gd name="G28" fmla="cos 10800 -8214226"/>
              <a:gd name="G29" fmla="sin 10800 -8214226"/>
              <a:gd name="G30" fmla="sin 10466 -8214226"/>
              <a:gd name="G31" fmla="+- G28 10800 0"/>
              <a:gd name="G32" fmla="+- G29 10800 0"/>
              <a:gd name="G33" fmla="+- G30 10800 0"/>
              <a:gd name="G34" fmla="?: G4 0 G31"/>
              <a:gd name="G35" fmla="?: -8214226 G34 0"/>
              <a:gd name="G36" fmla="?: G6 G35 G31"/>
              <a:gd name="G37" fmla="+- 21600 0 G36"/>
              <a:gd name="G38" fmla="?: G4 0 G33"/>
              <a:gd name="G39" fmla="?: -821422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649 w 21600"/>
              <a:gd name="T15" fmla="*/ 2126 h 21600"/>
              <a:gd name="T16" fmla="*/ 10800 w 21600"/>
              <a:gd name="T17" fmla="*/ 334 h 21600"/>
              <a:gd name="T18" fmla="*/ 16951 w 21600"/>
              <a:gd name="T19" fmla="*/ 212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46" y="2262"/>
                </a:moveTo>
                <a:cubicBezTo>
                  <a:pt x="6515" y="1007"/>
                  <a:pt x="8631" y="333"/>
                  <a:pt x="10800" y="334"/>
                </a:cubicBezTo>
                <a:cubicBezTo>
                  <a:pt x="12968" y="334"/>
                  <a:pt x="15084" y="1007"/>
                  <a:pt x="16853" y="2262"/>
                </a:cubicBezTo>
                <a:lnTo>
                  <a:pt x="17046" y="1989"/>
                </a:lnTo>
                <a:cubicBezTo>
                  <a:pt x="15221" y="695"/>
                  <a:pt x="13038" y="-1"/>
                  <a:pt x="10799" y="0"/>
                </a:cubicBezTo>
                <a:cubicBezTo>
                  <a:pt x="8561" y="0"/>
                  <a:pt x="6378" y="695"/>
                  <a:pt x="4553" y="1989"/>
                </a:cubicBezTo>
                <a:close/>
              </a:path>
            </a:pathLst>
          </a:cu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12700" y="2160588"/>
            <a:ext cx="9131300" cy="1241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8" y="782"/>
              </a:cxn>
              <a:cxn ang="0">
                <a:pos x="5752" y="781"/>
              </a:cxn>
            </a:cxnLst>
            <a:rect l="0" t="0" r="r" b="b"/>
            <a:pathLst>
              <a:path w="5752" h="782">
                <a:moveTo>
                  <a:pt x="0" y="0"/>
                </a:moveTo>
                <a:lnTo>
                  <a:pt x="618" y="782"/>
                </a:lnTo>
                <a:lnTo>
                  <a:pt x="5752" y="781"/>
                </a:ln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16200000">
            <a:off x="481013" y="2246313"/>
            <a:ext cx="1411287" cy="1404937"/>
          </a:xfrm>
          <a:custGeom>
            <a:avLst/>
            <a:gdLst>
              <a:gd name="G0" fmla="+- 10258 0 0"/>
              <a:gd name="G1" fmla="+- 11793917 0 0"/>
              <a:gd name="G2" fmla="+- 0 0 11793917"/>
              <a:gd name="T0" fmla="*/ 0 256 1"/>
              <a:gd name="T1" fmla="*/ 180 256 1"/>
              <a:gd name="G3" fmla="+- 11793917 T0 T1"/>
              <a:gd name="T2" fmla="*/ 0 256 1"/>
              <a:gd name="T3" fmla="*/ 90 256 1"/>
              <a:gd name="G4" fmla="+- 11793917 T2 T3"/>
              <a:gd name="G5" fmla="*/ G4 2 1"/>
              <a:gd name="T4" fmla="*/ 90 256 1"/>
              <a:gd name="T5" fmla="*/ 0 256 1"/>
              <a:gd name="G6" fmla="+- 11793917 T4 T5"/>
              <a:gd name="G7" fmla="*/ G6 2 1"/>
              <a:gd name="G8" fmla="abs 1179391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258"/>
              <a:gd name="G18" fmla="*/ 10258 1 2"/>
              <a:gd name="G19" fmla="+- G18 5400 0"/>
              <a:gd name="G20" fmla="cos G19 11793917"/>
              <a:gd name="G21" fmla="sin G19 11793917"/>
              <a:gd name="G22" fmla="+- G20 10800 0"/>
              <a:gd name="G23" fmla="+- G21 10800 0"/>
              <a:gd name="G24" fmla="+- 10800 0 G20"/>
              <a:gd name="G25" fmla="+- 10258 10800 0"/>
              <a:gd name="G26" fmla="?: G9 G17 G25"/>
              <a:gd name="G27" fmla="?: G9 0 21600"/>
              <a:gd name="G28" fmla="cos 10800 11793917"/>
              <a:gd name="G29" fmla="sin 10800 11793917"/>
              <a:gd name="G30" fmla="sin 10258 11793917"/>
              <a:gd name="G31" fmla="+- G28 10800 0"/>
              <a:gd name="G32" fmla="+- G29 10800 0"/>
              <a:gd name="G33" fmla="+- G30 10800 0"/>
              <a:gd name="G34" fmla="?: G4 0 G31"/>
              <a:gd name="G35" fmla="?: 11793917 G34 0"/>
              <a:gd name="G36" fmla="?: G6 G35 G31"/>
              <a:gd name="G37" fmla="+- 21600 0 G36"/>
              <a:gd name="G38" fmla="?: G4 0 G33"/>
              <a:gd name="G39" fmla="?: 1179391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1 w 21600"/>
              <a:gd name="T15" fmla="*/ 10807 h 21600"/>
              <a:gd name="T16" fmla="*/ 10800 w 21600"/>
              <a:gd name="T17" fmla="*/ 542 h 21600"/>
              <a:gd name="T18" fmla="*/ 21329 w 21600"/>
              <a:gd name="T19" fmla="*/ 1080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2" y="10807"/>
                </a:moveTo>
                <a:cubicBezTo>
                  <a:pt x="542" y="10804"/>
                  <a:pt x="542" y="10802"/>
                  <a:pt x="542" y="10800"/>
                </a:cubicBezTo>
                <a:cubicBezTo>
                  <a:pt x="542" y="5134"/>
                  <a:pt x="5134" y="542"/>
                  <a:pt x="10800" y="542"/>
                </a:cubicBezTo>
                <a:cubicBezTo>
                  <a:pt x="16465" y="542"/>
                  <a:pt x="21058" y="5134"/>
                  <a:pt x="21058" y="10800"/>
                </a:cubicBezTo>
                <a:cubicBezTo>
                  <a:pt x="21058" y="10802"/>
                  <a:pt x="21057" y="10804"/>
                  <a:pt x="21057" y="10807"/>
                </a:cubicBezTo>
                <a:lnTo>
                  <a:pt x="21599" y="10807"/>
                </a:lnTo>
                <a:cubicBezTo>
                  <a:pt x="21599" y="10804"/>
                  <a:pt x="21600" y="108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02"/>
                  <a:pt x="0" y="10804"/>
                  <a:pt x="0" y="10807"/>
                </a:cubicBezTo>
                <a:close/>
              </a:path>
            </a:pathLst>
          </a:cu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8466482">
            <a:off x="515938" y="2228850"/>
            <a:ext cx="1390650" cy="1439863"/>
          </a:xfrm>
          <a:custGeom>
            <a:avLst/>
            <a:gdLst>
              <a:gd name="G0" fmla="+- 10357 0 0"/>
              <a:gd name="G1" fmla="+- -7501370 0 0"/>
              <a:gd name="G2" fmla="+- 0 0 -7501370"/>
              <a:gd name="T0" fmla="*/ 0 256 1"/>
              <a:gd name="T1" fmla="*/ 180 256 1"/>
              <a:gd name="G3" fmla="+- -7501370 T0 T1"/>
              <a:gd name="T2" fmla="*/ 0 256 1"/>
              <a:gd name="T3" fmla="*/ 90 256 1"/>
              <a:gd name="G4" fmla="+- -7501370 T2 T3"/>
              <a:gd name="G5" fmla="*/ G4 2 1"/>
              <a:gd name="T4" fmla="*/ 90 256 1"/>
              <a:gd name="T5" fmla="*/ 0 256 1"/>
              <a:gd name="G6" fmla="+- -7501370 T4 T5"/>
              <a:gd name="G7" fmla="*/ G6 2 1"/>
              <a:gd name="G8" fmla="abs -750137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357"/>
              <a:gd name="G18" fmla="*/ 10357 1 2"/>
              <a:gd name="G19" fmla="+- G18 5400 0"/>
              <a:gd name="G20" fmla="cos G19 -7501370"/>
              <a:gd name="G21" fmla="sin G19 -7501370"/>
              <a:gd name="G22" fmla="+- G20 10800 0"/>
              <a:gd name="G23" fmla="+- G21 10800 0"/>
              <a:gd name="G24" fmla="+- 10800 0 G20"/>
              <a:gd name="G25" fmla="+- 10357 10800 0"/>
              <a:gd name="G26" fmla="?: G9 G17 G25"/>
              <a:gd name="G27" fmla="?: G9 0 21600"/>
              <a:gd name="G28" fmla="cos 10800 -7501370"/>
              <a:gd name="G29" fmla="sin 10800 -7501370"/>
              <a:gd name="G30" fmla="sin 10357 -7501370"/>
              <a:gd name="G31" fmla="+- G28 10800 0"/>
              <a:gd name="G32" fmla="+- G29 10800 0"/>
              <a:gd name="G33" fmla="+- G30 10800 0"/>
              <a:gd name="G34" fmla="?: G4 0 G31"/>
              <a:gd name="G35" fmla="?: -7501370 G34 0"/>
              <a:gd name="G36" fmla="?: G6 G35 G31"/>
              <a:gd name="G37" fmla="+- 21600 0 G36"/>
              <a:gd name="G38" fmla="?: G4 0 G33"/>
              <a:gd name="G39" fmla="?: -750137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419 w 21600"/>
              <a:gd name="T15" fmla="*/ 1170 h 21600"/>
              <a:gd name="T16" fmla="*/ 10800 w 21600"/>
              <a:gd name="T17" fmla="*/ 443 h 21600"/>
              <a:gd name="T18" fmla="*/ 15181 w 21600"/>
              <a:gd name="T19" fmla="*/ 117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511" y="1372"/>
                </a:moveTo>
                <a:cubicBezTo>
                  <a:pt x="7858" y="760"/>
                  <a:pt x="9320" y="442"/>
                  <a:pt x="10800" y="443"/>
                </a:cubicBezTo>
                <a:cubicBezTo>
                  <a:pt x="12279" y="443"/>
                  <a:pt x="13741" y="760"/>
                  <a:pt x="15088" y="1372"/>
                </a:cubicBezTo>
                <a:lnTo>
                  <a:pt x="15272" y="969"/>
                </a:lnTo>
                <a:cubicBezTo>
                  <a:pt x="13867" y="330"/>
                  <a:pt x="12342" y="-1"/>
                  <a:pt x="10799" y="0"/>
                </a:cubicBezTo>
                <a:cubicBezTo>
                  <a:pt x="9257" y="0"/>
                  <a:pt x="7732" y="330"/>
                  <a:pt x="6327" y="969"/>
                </a:cubicBezTo>
                <a:close/>
              </a:path>
            </a:pathLst>
          </a:cu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>
            <a:off x="1908175" y="3822700"/>
            <a:ext cx="7234238" cy="3038475"/>
          </a:xfrm>
          <a:custGeom>
            <a:avLst/>
            <a:gdLst/>
            <a:ahLst/>
            <a:cxnLst>
              <a:cxn ang="0">
                <a:pos x="4557" y="0"/>
              </a:cxn>
              <a:cxn ang="0">
                <a:pos x="2045" y="0"/>
              </a:cxn>
              <a:cxn ang="0">
                <a:pos x="0" y="1914"/>
              </a:cxn>
            </a:cxnLst>
            <a:rect l="0" t="0" r="r" b="b"/>
            <a:pathLst>
              <a:path w="4557" h="1914">
                <a:moveTo>
                  <a:pt x="4557" y="0"/>
                </a:moveTo>
                <a:lnTo>
                  <a:pt x="2045" y="0"/>
                </a:lnTo>
                <a:lnTo>
                  <a:pt x="0" y="1914"/>
                </a:ln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H="1">
            <a:off x="6978650" y="115888"/>
            <a:ext cx="2165350" cy="20113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H="1" flipV="1">
            <a:off x="0" y="5661025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2130425"/>
            <a:ext cx="727075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ja-JP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r">
              <a:buFont typeface="Times New Roman" charset="0"/>
              <a:buNone/>
              <a:defRPr sz="2400"/>
            </a:lvl1pPr>
          </a:lstStyle>
          <a:p>
            <a:r>
              <a:rPr lang="zh-TW" altLang="en-US" smtClean="0"/>
              <a:t>按一下以編輯母片副標題樣式</a:t>
            </a:r>
            <a:endParaRPr lang="ja-JP" alt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40763D5-CF12-4084-99EF-864B37784A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380AE-B73B-4921-BC39-2D8259CB0DB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34D8F-D765-4903-A422-5386F066506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68AA6-963D-4FD6-8731-8802E7BAE97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EECDE-B0C9-4B54-BB40-24190869A91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80FBE-4B24-4213-9E77-56E805793C1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F6F91-98F1-468C-9EEC-028FB263E3A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56098-7311-49C0-9F94-62A4EDFF92A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CB6DB-25D0-4E10-83C3-DED6A6D3FCA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0CAF5-8B9E-4298-9DCF-562D9EAFBB3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0B5E1-7723-45E7-B38C-8BD3955623C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AutoShape 19"/>
          <p:cNvSpPr>
            <a:spLocks noChangeArrowheads="1"/>
          </p:cNvSpPr>
          <p:nvPr/>
        </p:nvSpPr>
        <p:spPr bwMode="auto">
          <a:xfrm flipH="1">
            <a:off x="1979613" y="5661025"/>
            <a:ext cx="7164387" cy="1196975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auto">
          <a:xfrm flipV="1">
            <a:off x="0" y="0"/>
            <a:ext cx="7164388" cy="1196975"/>
          </a:xfrm>
          <a:prstGeom prst="rtTriangle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 flipH="1">
            <a:off x="8243888" y="6237288"/>
            <a:ext cx="719137" cy="431800"/>
          </a:xfrm>
          <a:custGeom>
            <a:avLst/>
            <a:gdLst/>
            <a:ahLst/>
            <a:cxnLst>
              <a:cxn ang="0">
                <a:pos x="453" y="0"/>
              </a:cxn>
              <a:cxn ang="0">
                <a:pos x="272" y="272"/>
              </a:cxn>
              <a:cxn ang="0">
                <a:pos x="0" y="272"/>
              </a:cxn>
              <a:cxn ang="0">
                <a:pos x="0" y="0"/>
              </a:cxn>
              <a:cxn ang="0">
                <a:pos x="453" y="0"/>
              </a:cxn>
            </a:cxnLst>
            <a:rect l="0" t="0" r="r" b="b"/>
            <a:pathLst>
              <a:path w="453" h="272">
                <a:moveTo>
                  <a:pt x="453" y="0"/>
                </a:moveTo>
                <a:lnTo>
                  <a:pt x="272" y="272"/>
                </a:lnTo>
                <a:lnTo>
                  <a:pt x="0" y="272"/>
                </a:lnTo>
                <a:lnTo>
                  <a:pt x="0" y="0"/>
                </a:lnTo>
                <a:lnTo>
                  <a:pt x="453" y="0"/>
                </a:lnTo>
                <a:close/>
              </a:path>
            </a:pathLst>
          </a:custGeom>
          <a:solidFill>
            <a:srgbClr val="E9E9FF"/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322263" y="404813"/>
            <a:ext cx="8642350" cy="6264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946"/>
              </a:cxn>
              <a:cxn ang="0">
                <a:pos x="3856" y="3946"/>
              </a:cxn>
              <a:cxn ang="0">
                <a:pos x="4037" y="3674"/>
              </a:cxn>
              <a:cxn ang="0">
                <a:pos x="5444" y="3674"/>
              </a:cxn>
              <a:cxn ang="0">
                <a:pos x="5443" y="180"/>
              </a:cxn>
              <a:cxn ang="0">
                <a:pos x="5444" y="0"/>
              </a:cxn>
              <a:cxn ang="0">
                <a:pos x="0" y="0"/>
              </a:cxn>
            </a:cxnLst>
            <a:rect l="0" t="0" r="r" b="b"/>
            <a:pathLst>
              <a:path w="5444" h="3946">
                <a:moveTo>
                  <a:pt x="0" y="0"/>
                </a:moveTo>
                <a:lnTo>
                  <a:pt x="0" y="3946"/>
                </a:lnTo>
                <a:lnTo>
                  <a:pt x="3856" y="3946"/>
                </a:lnTo>
                <a:lnTo>
                  <a:pt x="4037" y="3674"/>
                </a:lnTo>
                <a:lnTo>
                  <a:pt x="5444" y="3674"/>
                </a:lnTo>
                <a:lnTo>
                  <a:pt x="5443" y="180"/>
                </a:lnTo>
                <a:lnTo>
                  <a:pt x="5444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9FF"/>
          </a:solidFill>
          <a:ln w="28575" cmpd="sng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flipH="1">
            <a:off x="8174038" y="6165850"/>
            <a:ext cx="719137" cy="431800"/>
          </a:xfrm>
          <a:custGeom>
            <a:avLst/>
            <a:gdLst/>
            <a:ahLst/>
            <a:cxnLst>
              <a:cxn ang="0">
                <a:pos x="453" y="0"/>
              </a:cxn>
              <a:cxn ang="0">
                <a:pos x="272" y="272"/>
              </a:cxn>
              <a:cxn ang="0">
                <a:pos x="0" y="272"/>
              </a:cxn>
              <a:cxn ang="0">
                <a:pos x="0" y="0"/>
              </a:cxn>
              <a:cxn ang="0">
                <a:pos x="453" y="0"/>
              </a:cxn>
            </a:cxnLst>
            <a:rect l="0" t="0" r="r" b="b"/>
            <a:pathLst>
              <a:path w="453" h="272">
                <a:moveTo>
                  <a:pt x="453" y="0"/>
                </a:moveTo>
                <a:lnTo>
                  <a:pt x="272" y="272"/>
                </a:lnTo>
                <a:lnTo>
                  <a:pt x="0" y="272"/>
                </a:lnTo>
                <a:lnTo>
                  <a:pt x="0" y="0"/>
                </a:lnTo>
                <a:lnTo>
                  <a:pt x="453" y="0"/>
                </a:ln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250825" y="333375"/>
            <a:ext cx="8642350" cy="6264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946"/>
              </a:cxn>
              <a:cxn ang="0">
                <a:pos x="3856" y="3946"/>
              </a:cxn>
              <a:cxn ang="0">
                <a:pos x="4037" y="3674"/>
              </a:cxn>
              <a:cxn ang="0">
                <a:pos x="5444" y="3674"/>
              </a:cxn>
              <a:cxn ang="0">
                <a:pos x="5443" y="180"/>
              </a:cxn>
              <a:cxn ang="0">
                <a:pos x="5444" y="0"/>
              </a:cxn>
              <a:cxn ang="0">
                <a:pos x="0" y="0"/>
              </a:cxn>
            </a:cxnLst>
            <a:rect l="0" t="0" r="r" b="b"/>
            <a:pathLst>
              <a:path w="5444" h="3946">
                <a:moveTo>
                  <a:pt x="0" y="0"/>
                </a:moveTo>
                <a:lnTo>
                  <a:pt x="0" y="3946"/>
                </a:lnTo>
                <a:lnTo>
                  <a:pt x="3856" y="3946"/>
                </a:lnTo>
                <a:lnTo>
                  <a:pt x="4037" y="3674"/>
                </a:lnTo>
                <a:lnTo>
                  <a:pt x="5444" y="3674"/>
                </a:lnTo>
                <a:lnTo>
                  <a:pt x="5443" y="180"/>
                </a:lnTo>
                <a:lnTo>
                  <a:pt x="54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609600"/>
            <a:ext cx="7342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2004/08/17</a:t>
            </a: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7063" y="6237288"/>
            <a:ext cx="6461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B327400-8412-4845-B249-0FB6FC3A0C2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13436319">
            <a:off x="530225" y="579438"/>
            <a:ext cx="1428750" cy="1343025"/>
          </a:xfrm>
          <a:custGeom>
            <a:avLst/>
            <a:gdLst>
              <a:gd name="G0" fmla="+- 10529 0 0"/>
              <a:gd name="G1" fmla="+- -8374817 0 0"/>
              <a:gd name="G2" fmla="+- 0 0 -8374817"/>
              <a:gd name="T0" fmla="*/ 0 256 1"/>
              <a:gd name="T1" fmla="*/ 180 256 1"/>
              <a:gd name="G3" fmla="+- -8374817 T0 T1"/>
              <a:gd name="T2" fmla="*/ 0 256 1"/>
              <a:gd name="T3" fmla="*/ 90 256 1"/>
              <a:gd name="G4" fmla="+- -8374817 T2 T3"/>
              <a:gd name="G5" fmla="*/ G4 2 1"/>
              <a:gd name="T4" fmla="*/ 90 256 1"/>
              <a:gd name="T5" fmla="*/ 0 256 1"/>
              <a:gd name="G6" fmla="+- -8374817 T4 T5"/>
              <a:gd name="G7" fmla="*/ G6 2 1"/>
              <a:gd name="G8" fmla="abs -837481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529"/>
              <a:gd name="G18" fmla="*/ 10529 1 2"/>
              <a:gd name="G19" fmla="+- G18 5400 0"/>
              <a:gd name="G20" fmla="cos G19 -8374817"/>
              <a:gd name="G21" fmla="sin G19 -8374817"/>
              <a:gd name="G22" fmla="+- G20 10800 0"/>
              <a:gd name="G23" fmla="+- G21 10800 0"/>
              <a:gd name="G24" fmla="+- 10800 0 G20"/>
              <a:gd name="G25" fmla="+- 10529 10800 0"/>
              <a:gd name="G26" fmla="?: G9 G17 G25"/>
              <a:gd name="G27" fmla="?: G9 0 21600"/>
              <a:gd name="G28" fmla="cos 10800 -8374817"/>
              <a:gd name="G29" fmla="sin 10800 -8374817"/>
              <a:gd name="G30" fmla="sin 10529 -8374817"/>
              <a:gd name="G31" fmla="+- G28 10800 0"/>
              <a:gd name="G32" fmla="+- G29 10800 0"/>
              <a:gd name="G33" fmla="+- G30 10800 0"/>
              <a:gd name="G34" fmla="?: G4 0 G31"/>
              <a:gd name="G35" fmla="?: -8374817 G34 0"/>
              <a:gd name="G36" fmla="?: G6 G35 G31"/>
              <a:gd name="G37" fmla="+- 21600 0 G36"/>
              <a:gd name="G38" fmla="?: G4 0 G33"/>
              <a:gd name="G39" fmla="?: -837481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264 w 21600"/>
              <a:gd name="T15" fmla="*/ 2371 h 21600"/>
              <a:gd name="T16" fmla="*/ 10800 w 21600"/>
              <a:gd name="T17" fmla="*/ 271 h 21600"/>
              <a:gd name="T18" fmla="*/ 17336 w 21600"/>
              <a:gd name="T19" fmla="*/ 237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348" y="2479"/>
                </a:moveTo>
                <a:cubicBezTo>
                  <a:pt x="6194" y="1047"/>
                  <a:pt x="8463" y="270"/>
                  <a:pt x="10800" y="271"/>
                </a:cubicBezTo>
                <a:cubicBezTo>
                  <a:pt x="13136" y="271"/>
                  <a:pt x="15405" y="1047"/>
                  <a:pt x="17251" y="2479"/>
                </a:cubicBezTo>
                <a:lnTo>
                  <a:pt x="17417" y="2265"/>
                </a:lnTo>
                <a:cubicBezTo>
                  <a:pt x="15524" y="796"/>
                  <a:pt x="13196" y="-1"/>
                  <a:pt x="10799" y="0"/>
                </a:cubicBezTo>
                <a:cubicBezTo>
                  <a:pt x="8403" y="0"/>
                  <a:pt x="6075" y="796"/>
                  <a:pt x="4182" y="2265"/>
                </a:cubicBezTo>
                <a:close/>
              </a:path>
            </a:pathLst>
          </a:cu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 rot="-289320">
            <a:off x="671513" y="444500"/>
            <a:ext cx="1347787" cy="1271588"/>
          </a:xfrm>
          <a:custGeom>
            <a:avLst/>
            <a:gdLst>
              <a:gd name="G0" fmla="+- 10466 0 0"/>
              <a:gd name="G1" fmla="+- -8214226 0 0"/>
              <a:gd name="G2" fmla="+- 0 0 -8214226"/>
              <a:gd name="T0" fmla="*/ 0 256 1"/>
              <a:gd name="T1" fmla="*/ 180 256 1"/>
              <a:gd name="G3" fmla="+- -8214226 T0 T1"/>
              <a:gd name="T2" fmla="*/ 0 256 1"/>
              <a:gd name="T3" fmla="*/ 90 256 1"/>
              <a:gd name="G4" fmla="+- -8214226 T2 T3"/>
              <a:gd name="G5" fmla="*/ G4 2 1"/>
              <a:gd name="T4" fmla="*/ 90 256 1"/>
              <a:gd name="T5" fmla="*/ 0 256 1"/>
              <a:gd name="G6" fmla="+- -8214226 T4 T5"/>
              <a:gd name="G7" fmla="*/ G6 2 1"/>
              <a:gd name="G8" fmla="abs -8214226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66"/>
              <a:gd name="G18" fmla="*/ 10466 1 2"/>
              <a:gd name="G19" fmla="+- G18 5400 0"/>
              <a:gd name="G20" fmla="cos G19 -8214226"/>
              <a:gd name="G21" fmla="sin G19 -8214226"/>
              <a:gd name="G22" fmla="+- G20 10800 0"/>
              <a:gd name="G23" fmla="+- G21 10800 0"/>
              <a:gd name="G24" fmla="+- 10800 0 G20"/>
              <a:gd name="G25" fmla="+- 10466 10800 0"/>
              <a:gd name="G26" fmla="?: G9 G17 G25"/>
              <a:gd name="G27" fmla="?: G9 0 21600"/>
              <a:gd name="G28" fmla="cos 10800 -8214226"/>
              <a:gd name="G29" fmla="sin 10800 -8214226"/>
              <a:gd name="G30" fmla="sin 10466 -8214226"/>
              <a:gd name="G31" fmla="+- G28 10800 0"/>
              <a:gd name="G32" fmla="+- G29 10800 0"/>
              <a:gd name="G33" fmla="+- G30 10800 0"/>
              <a:gd name="G34" fmla="?: G4 0 G31"/>
              <a:gd name="G35" fmla="?: -8214226 G34 0"/>
              <a:gd name="G36" fmla="?: G6 G35 G31"/>
              <a:gd name="G37" fmla="+- 21600 0 G36"/>
              <a:gd name="G38" fmla="?: G4 0 G33"/>
              <a:gd name="G39" fmla="?: -8214226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649 w 21600"/>
              <a:gd name="T15" fmla="*/ 2126 h 21600"/>
              <a:gd name="T16" fmla="*/ 10800 w 21600"/>
              <a:gd name="T17" fmla="*/ 334 h 21600"/>
              <a:gd name="T18" fmla="*/ 16951 w 21600"/>
              <a:gd name="T19" fmla="*/ 212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46" y="2262"/>
                </a:moveTo>
                <a:cubicBezTo>
                  <a:pt x="6515" y="1007"/>
                  <a:pt x="8631" y="333"/>
                  <a:pt x="10800" y="334"/>
                </a:cubicBezTo>
                <a:cubicBezTo>
                  <a:pt x="12968" y="334"/>
                  <a:pt x="15084" y="1007"/>
                  <a:pt x="16853" y="2262"/>
                </a:cubicBezTo>
                <a:lnTo>
                  <a:pt x="17046" y="1989"/>
                </a:lnTo>
                <a:cubicBezTo>
                  <a:pt x="15221" y="695"/>
                  <a:pt x="13038" y="-1"/>
                  <a:pt x="10799" y="0"/>
                </a:cubicBezTo>
                <a:cubicBezTo>
                  <a:pt x="8561" y="0"/>
                  <a:pt x="6378" y="695"/>
                  <a:pt x="4553" y="1989"/>
                </a:cubicBezTo>
                <a:close/>
              </a:path>
            </a:pathLst>
          </a:cu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auto">
          <a:xfrm>
            <a:off x="425450" y="698500"/>
            <a:ext cx="8193088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2" y="576"/>
              </a:cxn>
              <a:cxn ang="0">
                <a:pos x="5161" y="576"/>
              </a:cxn>
            </a:cxnLst>
            <a:rect l="0" t="0" r="r" b="b"/>
            <a:pathLst>
              <a:path w="5161" h="576">
                <a:moveTo>
                  <a:pt x="0" y="0"/>
                </a:moveTo>
                <a:lnTo>
                  <a:pt x="462" y="576"/>
                </a:lnTo>
                <a:lnTo>
                  <a:pt x="5161" y="576"/>
                </a:ln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 rot="16200000">
            <a:off x="691357" y="542131"/>
            <a:ext cx="1295400" cy="1309687"/>
          </a:xfrm>
          <a:custGeom>
            <a:avLst/>
            <a:gdLst>
              <a:gd name="G0" fmla="+- 10258 0 0"/>
              <a:gd name="G1" fmla="+- 11793917 0 0"/>
              <a:gd name="G2" fmla="+- 0 0 11793917"/>
              <a:gd name="T0" fmla="*/ 0 256 1"/>
              <a:gd name="T1" fmla="*/ 180 256 1"/>
              <a:gd name="G3" fmla="+- 11793917 T0 T1"/>
              <a:gd name="T2" fmla="*/ 0 256 1"/>
              <a:gd name="T3" fmla="*/ 90 256 1"/>
              <a:gd name="G4" fmla="+- 11793917 T2 T3"/>
              <a:gd name="G5" fmla="*/ G4 2 1"/>
              <a:gd name="T4" fmla="*/ 90 256 1"/>
              <a:gd name="T5" fmla="*/ 0 256 1"/>
              <a:gd name="G6" fmla="+- 11793917 T4 T5"/>
              <a:gd name="G7" fmla="*/ G6 2 1"/>
              <a:gd name="G8" fmla="abs 11793917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258"/>
              <a:gd name="G18" fmla="*/ 10258 1 2"/>
              <a:gd name="G19" fmla="+- G18 5400 0"/>
              <a:gd name="G20" fmla="cos G19 11793917"/>
              <a:gd name="G21" fmla="sin G19 11793917"/>
              <a:gd name="G22" fmla="+- G20 10800 0"/>
              <a:gd name="G23" fmla="+- G21 10800 0"/>
              <a:gd name="G24" fmla="+- 10800 0 G20"/>
              <a:gd name="G25" fmla="+- 10258 10800 0"/>
              <a:gd name="G26" fmla="?: G9 G17 G25"/>
              <a:gd name="G27" fmla="?: G9 0 21600"/>
              <a:gd name="G28" fmla="cos 10800 11793917"/>
              <a:gd name="G29" fmla="sin 10800 11793917"/>
              <a:gd name="G30" fmla="sin 10258 11793917"/>
              <a:gd name="G31" fmla="+- G28 10800 0"/>
              <a:gd name="G32" fmla="+- G29 10800 0"/>
              <a:gd name="G33" fmla="+- G30 10800 0"/>
              <a:gd name="G34" fmla="?: G4 0 G31"/>
              <a:gd name="G35" fmla="?: 11793917 G34 0"/>
              <a:gd name="G36" fmla="?: G6 G35 G31"/>
              <a:gd name="G37" fmla="+- 21600 0 G36"/>
              <a:gd name="G38" fmla="?: G4 0 G33"/>
              <a:gd name="G39" fmla="?: 11793917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1 w 21600"/>
              <a:gd name="T15" fmla="*/ 10807 h 21600"/>
              <a:gd name="T16" fmla="*/ 10800 w 21600"/>
              <a:gd name="T17" fmla="*/ 542 h 21600"/>
              <a:gd name="T18" fmla="*/ 21329 w 21600"/>
              <a:gd name="T19" fmla="*/ 1080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2" y="10807"/>
                </a:moveTo>
                <a:cubicBezTo>
                  <a:pt x="542" y="10804"/>
                  <a:pt x="542" y="10802"/>
                  <a:pt x="542" y="10800"/>
                </a:cubicBezTo>
                <a:cubicBezTo>
                  <a:pt x="542" y="5134"/>
                  <a:pt x="5134" y="542"/>
                  <a:pt x="10800" y="542"/>
                </a:cubicBezTo>
                <a:cubicBezTo>
                  <a:pt x="16465" y="542"/>
                  <a:pt x="21058" y="5134"/>
                  <a:pt x="21058" y="10800"/>
                </a:cubicBezTo>
                <a:cubicBezTo>
                  <a:pt x="21058" y="10802"/>
                  <a:pt x="21057" y="10804"/>
                  <a:pt x="21057" y="10807"/>
                </a:cubicBezTo>
                <a:lnTo>
                  <a:pt x="21599" y="10807"/>
                </a:lnTo>
                <a:cubicBezTo>
                  <a:pt x="21599" y="10804"/>
                  <a:pt x="21600" y="108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02"/>
                  <a:pt x="0" y="10804"/>
                  <a:pt x="0" y="10807"/>
                </a:cubicBezTo>
                <a:close/>
              </a:path>
            </a:pathLst>
          </a:cu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 rot="8466482">
            <a:off x="714375" y="536575"/>
            <a:ext cx="1295400" cy="1322388"/>
          </a:xfrm>
          <a:custGeom>
            <a:avLst/>
            <a:gdLst>
              <a:gd name="G0" fmla="+- 10357 0 0"/>
              <a:gd name="G1" fmla="+- -7501370 0 0"/>
              <a:gd name="G2" fmla="+- 0 0 -7501370"/>
              <a:gd name="T0" fmla="*/ 0 256 1"/>
              <a:gd name="T1" fmla="*/ 180 256 1"/>
              <a:gd name="G3" fmla="+- -7501370 T0 T1"/>
              <a:gd name="T2" fmla="*/ 0 256 1"/>
              <a:gd name="T3" fmla="*/ 90 256 1"/>
              <a:gd name="G4" fmla="+- -7501370 T2 T3"/>
              <a:gd name="G5" fmla="*/ G4 2 1"/>
              <a:gd name="T4" fmla="*/ 90 256 1"/>
              <a:gd name="T5" fmla="*/ 0 256 1"/>
              <a:gd name="G6" fmla="+- -7501370 T4 T5"/>
              <a:gd name="G7" fmla="*/ G6 2 1"/>
              <a:gd name="G8" fmla="abs -750137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357"/>
              <a:gd name="G18" fmla="*/ 10357 1 2"/>
              <a:gd name="G19" fmla="+- G18 5400 0"/>
              <a:gd name="G20" fmla="cos G19 -7501370"/>
              <a:gd name="G21" fmla="sin G19 -7501370"/>
              <a:gd name="G22" fmla="+- G20 10800 0"/>
              <a:gd name="G23" fmla="+- G21 10800 0"/>
              <a:gd name="G24" fmla="+- 10800 0 G20"/>
              <a:gd name="G25" fmla="+- 10357 10800 0"/>
              <a:gd name="G26" fmla="?: G9 G17 G25"/>
              <a:gd name="G27" fmla="?: G9 0 21600"/>
              <a:gd name="G28" fmla="cos 10800 -7501370"/>
              <a:gd name="G29" fmla="sin 10800 -7501370"/>
              <a:gd name="G30" fmla="sin 10357 -7501370"/>
              <a:gd name="G31" fmla="+- G28 10800 0"/>
              <a:gd name="G32" fmla="+- G29 10800 0"/>
              <a:gd name="G33" fmla="+- G30 10800 0"/>
              <a:gd name="G34" fmla="?: G4 0 G31"/>
              <a:gd name="G35" fmla="?: -7501370 G34 0"/>
              <a:gd name="G36" fmla="?: G6 G35 G31"/>
              <a:gd name="G37" fmla="+- 21600 0 G36"/>
              <a:gd name="G38" fmla="?: G4 0 G33"/>
              <a:gd name="G39" fmla="?: -750137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6419 w 21600"/>
              <a:gd name="T15" fmla="*/ 1170 h 21600"/>
              <a:gd name="T16" fmla="*/ 10800 w 21600"/>
              <a:gd name="T17" fmla="*/ 443 h 21600"/>
              <a:gd name="T18" fmla="*/ 15181 w 21600"/>
              <a:gd name="T19" fmla="*/ 117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511" y="1372"/>
                </a:moveTo>
                <a:cubicBezTo>
                  <a:pt x="7858" y="760"/>
                  <a:pt x="9320" y="442"/>
                  <a:pt x="10800" y="443"/>
                </a:cubicBezTo>
                <a:cubicBezTo>
                  <a:pt x="12279" y="443"/>
                  <a:pt x="13741" y="760"/>
                  <a:pt x="15088" y="1372"/>
                </a:cubicBezTo>
                <a:lnTo>
                  <a:pt x="15272" y="969"/>
                </a:lnTo>
                <a:cubicBezTo>
                  <a:pt x="13867" y="330"/>
                  <a:pt x="12342" y="-1"/>
                  <a:pt x="10799" y="0"/>
                </a:cubicBezTo>
                <a:cubicBezTo>
                  <a:pt x="9257" y="0"/>
                  <a:pt x="7732" y="330"/>
                  <a:pt x="6327" y="969"/>
                </a:cubicBezTo>
                <a:close/>
              </a:path>
            </a:pathLst>
          </a:cu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latin typeface="Times New Roman" charset="0"/>
              <a:ea typeface="ＭＳ Ｐゴシック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charset="0"/>
          <a:ea typeface="ＭＳ Ｐゴシック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charset="0"/>
          <a:ea typeface="ＭＳ Ｐゴシック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charset="0"/>
          <a:ea typeface="ＭＳ Ｐゴシック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 New Roman" pitchFamily="18" charset="0"/>
        <a:buChar char="ﻪ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CCFF"/>
        </a:buClr>
        <a:buFont typeface="Times New Roman" pitchFamily="18" charset="0"/>
        <a:buChar char="ﻩ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66FF"/>
        </a:buClr>
        <a:buFont typeface="Times New Roman" pitchFamily="18" charset="0"/>
        <a:buChar char="ﻯ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CCFF"/>
        </a:buClr>
        <a:buFont typeface="Times New Roman" pitchFamily="18" charset="0"/>
        <a:buChar char="ﻳ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C00CC"/>
        </a:buClr>
        <a:buFont typeface="Times New Roman" pitchFamily="18" charset="0"/>
        <a:buChar char="ﻬ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CC"/>
        </a:buClr>
        <a:buFont typeface="Times New Roman" charset="0"/>
        <a:buChar char="ﻬ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CC"/>
        </a:buClr>
        <a:buFont typeface="Times New Roman" charset="0"/>
        <a:buChar char="ﻬ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CC"/>
        </a:buClr>
        <a:buFont typeface="Times New Roman" charset="0"/>
        <a:buChar char="ﻬ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CC"/>
        </a:buClr>
        <a:buFont typeface="Times New Roman" charset="0"/>
        <a:buChar char="ﻬ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7A5779-4832-46B3-B049-DE5D0C90FDB1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zh-TW" sz="3600" b="1" smtClean="0">
                <a:latin typeface="標楷體" pitchFamily="65" charset="-120"/>
                <a:ea typeface="標楷體" pitchFamily="65" charset="-120"/>
              </a:rPr>
              <a:t>健康促進學校成效資料庫持續登錄與分析計畫</a:t>
            </a:r>
            <a:endParaRPr lang="en-US" altLang="ja-JP" sz="36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buFont typeface="Times New Roman" pitchFamily="18" charset="0"/>
              <a:buNone/>
            </a:pP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國立台灣師範大學</a:t>
            </a:r>
            <a:endParaRPr lang="en-US" altLang="zh-TW" sz="3200" smtClean="0">
              <a:latin typeface="標楷體" pitchFamily="65" charset="-120"/>
              <a:ea typeface="標楷體" pitchFamily="65" charset="-120"/>
            </a:endParaRPr>
          </a:p>
          <a:p>
            <a:pPr algn="ctr">
              <a:buFont typeface="Times New Roman" pitchFamily="18" charset="0"/>
              <a:buNone/>
            </a:pP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郭鐘隆 教授</a:t>
            </a:r>
            <a:endParaRPr lang="en-US" altLang="ja-JP" sz="320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名詞定義</a:t>
            </a:r>
            <a:endParaRPr lang="zh-TW" altLang="en-US" smtClean="0"/>
          </a:p>
        </p:txBody>
      </p:sp>
      <p:sp>
        <p:nvSpPr>
          <p:cNvPr id="235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u="sng" smtClean="0">
                <a:latin typeface="標楷體" pitchFamily="65" charset="-120"/>
                <a:ea typeface="標楷體" pitchFamily="65" charset="-120"/>
              </a:rPr>
              <a:t>推動前</a:t>
            </a:r>
            <a:r>
              <a:rPr lang="zh-TW" altLang="en-US" b="1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校在執行健康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促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進學校相關工作時，有辦理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前測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並提供相關數據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b="1" u="sng" smtClean="0">
                <a:latin typeface="標楷體" pitchFamily="65" charset="-120"/>
                <a:ea typeface="標楷體" pitchFamily="65" charset="-120"/>
              </a:rPr>
              <a:t>推動後</a:t>
            </a:r>
            <a:r>
              <a:rPr lang="zh-TW" altLang="en-US" b="1" u="sng" smtClean="0">
                <a:latin typeface="標楷體" pitchFamily="65" charset="-120"/>
                <a:ea typeface="標楷體" pitchFamily="65" charset="-120"/>
              </a:rPr>
              <a:t> ：</a:t>
            </a:r>
            <a:endParaRPr lang="en-US" altLang="zh-TW" b="1" u="sng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校在執行健康進學校相關工作時，有辦理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後測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並提供相關數據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簡易調查</a:t>
            </a:r>
            <a:r>
              <a:rPr lang="zh-TW" altLang="en-US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表</a:t>
            </a:r>
            <a:r>
              <a:rPr lang="en-US" altLang="zh-TW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統計用</a:t>
            </a:r>
            <a:r>
              <a:rPr lang="en-US" altLang="zh-TW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Excel</a:t>
            </a:r>
            <a:r>
              <a:rPr lang="zh-TW" altLang="zh-TW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檔</a:t>
            </a:r>
            <a:r>
              <a:rPr lang="en-US" altLang="zh-TW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（參考工具）</a:t>
            </a:r>
            <a:endParaRPr lang="en-US" altLang="zh-TW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56D9E2-E4F7-464E-8FE6-A9C5BE2D769C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10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視力保健</a:t>
            </a:r>
            <a:endParaRPr lang="zh-TW" altLang="en-US" smtClean="0"/>
          </a:p>
        </p:txBody>
      </p:sp>
      <p:sp>
        <p:nvSpPr>
          <p:cNvPr id="2457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視力檢查屬於每學期健康中心之經常性檢查</a:t>
            </a:r>
            <a:endParaRPr lang="en-US" altLang="zh-TW" smtClean="0"/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推動前：可參考上學期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月份檢查資料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推動後：可參考下學期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月份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檢查資料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視力不良：是指裸眼視力未達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0.9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者</a:t>
            </a:r>
            <a:endParaRPr lang="en-US" altLang="zh-TW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mtClean="0"/>
          </a:p>
        </p:txBody>
      </p:sp>
      <p:sp>
        <p:nvSpPr>
          <p:cNvPr id="2457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ADB4FC-066F-4C82-963A-81D61A7F5485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11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4868863"/>
            <a:ext cx="1871663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健康體位</a:t>
            </a:r>
            <a:endParaRPr lang="zh-TW" altLang="en-US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體格檢查屬於每學期健康中心之經常性檢查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推動前：可參考上學期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月份檢查資料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推動後：可參考下學期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月份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檢查資料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BMI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體位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判讀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標準，依據衛生署青少年肥胖定義</a:t>
            </a:r>
          </a:p>
          <a:p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健康體位的具體成效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全校減重公斤數</a:t>
            </a:r>
            <a:endParaRPr lang="zh-TW" altLang="en-US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A94E7-169D-4746-90B5-214B0535F299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12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口腔衛生</a:t>
            </a:r>
            <a:endParaRPr lang="zh-TW" altLang="en-US" smtClean="0"/>
          </a:p>
        </p:txBody>
      </p:sp>
      <p:sp>
        <p:nvSpPr>
          <p:cNvPr id="2662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口腔檢查為健康檢查項目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推動前：如以高一學生為推動對象，則可做為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推動前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資料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推動後：可參考下學期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月份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檢查資料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mtClean="0"/>
          </a:p>
        </p:txBody>
      </p:sp>
      <p:sp>
        <p:nvSpPr>
          <p:cNvPr id="2662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C8DD5D-D955-4CC1-84D7-8DD039BC8FA8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13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652963"/>
            <a:ext cx="2801938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菸害防制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含無菸校園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mtClean="0"/>
          </a:p>
        </p:txBody>
      </p:sp>
      <p:sp>
        <p:nvSpPr>
          <p:cNvPr id="2765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推動前：可參考上學期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月份調查資料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推動後：可參考下學期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月份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調查資料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吸菸者之定義：</a:t>
            </a:r>
          </a:p>
          <a:p>
            <a:pPr lvl="1"/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吸菸學生：係指過去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天內曾經使用菸品者。</a:t>
            </a:r>
          </a:p>
          <a:p>
            <a:pPr lvl="1"/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吸菸教職員：係指從以前到現在吸菸累積超過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包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(100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支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者，而且過去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天內曾經使用菸品者。</a:t>
            </a:r>
          </a:p>
          <a:p>
            <a:endParaRPr lang="zh-TW" altLang="en-US" smtClean="0"/>
          </a:p>
        </p:txBody>
      </p:sp>
      <p:sp>
        <p:nvSpPr>
          <p:cNvPr id="2765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39B386-B459-4E9A-AF82-E0A77E8D2BCD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14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檳榔危害健康防制</a:t>
            </a:r>
            <a:endParaRPr lang="zh-TW" altLang="en-US" smtClean="0"/>
          </a:p>
        </p:txBody>
      </p:sp>
      <p:sp>
        <p:nvSpPr>
          <p:cNvPr id="2867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推動前：可參考上學期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月份調查資料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推動後：可參考下學期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月份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調查資料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嚼檳榔者之定義：</a:t>
            </a:r>
          </a:p>
          <a:p>
            <a:pPr lvl="1"/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嚼檳榔學生：係指過去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天內曾經使用嚼食檳榔者。</a:t>
            </a:r>
          </a:p>
          <a:p>
            <a:pPr lvl="1"/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嚼檳榔教職員：係指從以前到現在嚼檳榔累積超過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顆者，而且過去</a:t>
            </a:r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天內曾經嚼食檳榔者。</a:t>
            </a:r>
          </a:p>
          <a:p>
            <a:endParaRPr lang="zh-TW" altLang="en-US" smtClean="0"/>
          </a:p>
        </p:txBody>
      </p:sp>
      <p:sp>
        <p:nvSpPr>
          <p:cNvPr id="2867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145778-59E6-4A29-B45A-F1CEFEEB638F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15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其他議題成效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zh-TW" altLang="en-US" sz="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如無其他議題則免填</a:t>
            </a:r>
            <a:endParaRPr lang="en-US" altLang="zh-TW" sz="3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arenR"/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心理衛生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含自殺防制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 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傳染病防治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arenR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性教育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含愛滋病防制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藥物濫用防制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arenR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健康飲食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arenR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其他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Times New Roman" charset="0"/>
              <a:buChar char="ﻪ"/>
              <a:defRPr/>
            </a:pPr>
            <a:endParaRPr lang="zh-TW" altLang="en-US" dirty="0"/>
          </a:p>
        </p:txBody>
      </p:sp>
      <p:sp>
        <p:nvSpPr>
          <p:cNvPr id="2969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C206FE-3BDB-4457-B3AE-29AF256D7AC4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16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789363"/>
            <a:ext cx="26638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其他專案計畫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charset="0"/>
              <a:buChar char="ﻪ"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如無其他專案計畫則免填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arenR"/>
              <a:defRPr/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正確用藥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教育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arenR"/>
              <a:defRPr/>
            </a:pP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安全學校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4DD496-4EC7-45A0-BB7E-58382083D93B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17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58989">
            <a:off x="4957763" y="2447925"/>
            <a:ext cx="3573462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ISS LOGO CLRN拷貝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4365625"/>
            <a:ext cx="31559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業務諮詢</a:t>
            </a:r>
            <a:endParaRPr lang="zh-TW" altLang="en-US" smtClean="0"/>
          </a:p>
        </p:txBody>
      </p:sp>
      <p:sp>
        <p:nvSpPr>
          <p:cNvPr id="3174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000" b="1" u="sng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僅接受各縣市承辦人之諮詢電話</a:t>
            </a:r>
            <a:r>
              <a:rPr lang="zh-TW" altLang="en-US" sz="3000" b="1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，無接受各校個別諮詢</a:t>
            </a:r>
            <a:r>
              <a:rPr lang="en-US" altLang="zh-TW" sz="3000" b="1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 </a:t>
            </a:r>
          </a:p>
          <a:p>
            <a:r>
              <a:rPr lang="zh-TW" altLang="en-US" sz="3000" b="1" smtClean="0">
                <a:ea typeface="標楷體" pitchFamily="65" charset="-120"/>
                <a:cs typeface="Times New Roman" pitchFamily="18" charset="0"/>
              </a:rPr>
              <a:t>為方便各縣市承辦人查詢該縣市所轄學校填答進度，會給予「各縣市登錄進度查詢」網站，因各縣市登錄密碼不同，</a:t>
            </a:r>
            <a:r>
              <a:rPr lang="zh-TW" altLang="en-US" sz="3000" b="1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請於表單留下您的聯絡方式，說明會結束後請繳回</a:t>
            </a:r>
            <a:endParaRPr lang="en-US" altLang="zh-TW" sz="3000" b="1" smtClean="0">
              <a:solidFill>
                <a:srgbClr val="FF0000"/>
              </a:solidFill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3000" b="1" smtClean="0">
                <a:solidFill>
                  <a:srgbClr val="7030A0"/>
                </a:solidFill>
                <a:ea typeface="標楷體" pitchFamily="65" charset="-120"/>
                <a:cs typeface="Times New Roman" pitchFamily="18" charset="0"/>
              </a:rPr>
              <a:t>Q </a:t>
            </a:r>
            <a:r>
              <a:rPr lang="zh-TW" altLang="en-US" sz="3000" b="1" smtClean="0">
                <a:solidFill>
                  <a:srgbClr val="7030A0"/>
                </a:solidFill>
                <a:ea typeface="標楷體" pitchFamily="65" charset="-120"/>
                <a:cs typeface="Times New Roman" pitchFamily="18" charset="0"/>
              </a:rPr>
              <a:t>：是否將各縣市承辦人之諮詢電話放於登錄網站中， 方便學校問題詢問？</a:t>
            </a:r>
          </a:p>
        </p:txBody>
      </p:sp>
      <p:sp>
        <p:nvSpPr>
          <p:cNvPr id="3174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45F23D-A13E-4B6F-B5DD-3E897DFDC8DE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18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zh-TW" altLang="en-US" sz="6000" b="1" dirty="0">
              <a:ln w="9525" cmpd="dbl"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FE0ECC-82B4-4260-8AE1-BAE113067505}" type="slidenum">
              <a:rPr lang="fr-CA" altLang="zh-TW" smtClean="0">
                <a:latin typeface="Times New Roman" pitchFamily="18" charset="0"/>
                <a:ea typeface="ＭＳ Ｐゴシック" pitchFamily="34" charset="-128"/>
              </a:rPr>
              <a:pPr/>
              <a:t>19</a:t>
            </a:fld>
            <a:endParaRPr lang="fr-CA" altLang="zh-TW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5695" y="2348880"/>
            <a:ext cx="4852610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  <a:ea typeface="ＭＳ Ｐゴシック" pitchFamily="50" charset="-128"/>
              </a:rPr>
              <a:t>~</a:t>
            </a:r>
            <a:r>
              <a:rPr lang="zh-TW" alt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  <a:ea typeface="ＭＳ Ｐゴシック" pitchFamily="50" charset="-128"/>
              </a:rPr>
              <a:t>謝謝聆聽</a:t>
            </a:r>
            <a:r>
              <a:rPr lang="en-US" altLang="zh-TW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charset="0"/>
                <a:ea typeface="ＭＳ Ｐゴシック" pitchFamily="50" charset="-128"/>
              </a:rPr>
              <a:t>~</a:t>
            </a:r>
            <a:endParaRPr lang="zh-TW" alt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charset="0"/>
              <a:ea typeface="ＭＳ Ｐゴシック" pitchFamily="50" charset="-128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789363"/>
            <a:ext cx="4465638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大綱</a:t>
            </a:r>
          </a:p>
        </p:txBody>
      </p:sp>
      <p:sp>
        <p:nvSpPr>
          <p:cNvPr id="153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208B35-660E-40FD-85EE-9931536B7D1F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2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15363" name="Group 76"/>
          <p:cNvGrpSpPr>
            <a:grpSpLocks/>
          </p:cNvGrpSpPr>
          <p:nvPr/>
        </p:nvGrpSpPr>
        <p:grpSpPr bwMode="auto">
          <a:xfrm>
            <a:off x="1744663" y="3068638"/>
            <a:ext cx="5310187" cy="612775"/>
            <a:chOff x="1263" y="1881"/>
            <a:chExt cx="3345" cy="386"/>
          </a:xfrm>
        </p:grpSpPr>
        <p:grpSp>
          <p:nvGrpSpPr>
            <p:cNvPr id="15408" name="Group 12"/>
            <p:cNvGrpSpPr>
              <a:grpSpLocks/>
            </p:cNvGrpSpPr>
            <p:nvPr/>
          </p:nvGrpSpPr>
          <p:grpSpPr bwMode="auto">
            <a:xfrm>
              <a:off x="1263" y="1881"/>
              <a:ext cx="384" cy="384"/>
              <a:chOff x="816" y="1872"/>
              <a:chExt cx="384" cy="384"/>
            </a:xfrm>
          </p:grpSpPr>
          <p:sp>
            <p:nvSpPr>
              <p:cNvPr id="10" name="Oval 13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11" name="Oval 14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12" name="Oval 15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13" name="Oval 16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15416" name="Oval 17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15417" name="Oval 18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418" name="Oval 19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419" name="Oval 20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420" name="Oval 21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5409" name="Line 25"/>
            <p:cNvSpPr>
              <a:spLocks noChangeShapeType="1"/>
            </p:cNvSpPr>
            <p:nvPr/>
          </p:nvSpPr>
          <p:spPr bwMode="auto">
            <a:xfrm>
              <a:off x="1584" y="2235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410" name="Text Box 26"/>
            <p:cNvSpPr txBox="1">
              <a:spLocks noChangeArrowheads="1"/>
            </p:cNvSpPr>
            <p:nvPr/>
          </p:nvSpPr>
          <p:spPr bwMode="auto">
            <a:xfrm>
              <a:off x="1728" y="1899"/>
              <a:ext cx="273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 algn="ctr"/>
              <a:r>
                <a:rPr lang="zh-TW" altLang="en-US" sz="3200" b="1">
                  <a:latin typeface="標楷體" pitchFamily="65" charset="-120"/>
                  <a:ea typeface="標楷體" pitchFamily="65" charset="-120"/>
                </a:rPr>
                <a:t>登錄時間</a:t>
              </a:r>
              <a:endParaRPr lang="en-US" altLang="zh-TW" sz="3200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411" name="Text Box 42"/>
            <p:cNvSpPr txBox="1">
              <a:spLocks noChangeArrowheads="1"/>
            </p:cNvSpPr>
            <p:nvPr/>
          </p:nvSpPr>
          <p:spPr bwMode="gray">
            <a:xfrm>
              <a:off x="1344" y="193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b="1">
                  <a:solidFill>
                    <a:srgbClr val="000000"/>
                  </a:solidFill>
                  <a:ea typeface="新細明體" charset="-120"/>
                </a:rPr>
                <a:t>2</a:t>
              </a:r>
            </a:p>
          </p:txBody>
        </p:sp>
      </p:grpSp>
      <p:grpSp>
        <p:nvGrpSpPr>
          <p:cNvPr id="15364" name="Group 78"/>
          <p:cNvGrpSpPr>
            <a:grpSpLocks/>
          </p:cNvGrpSpPr>
          <p:nvPr/>
        </p:nvGrpSpPr>
        <p:grpSpPr bwMode="auto">
          <a:xfrm>
            <a:off x="1763713" y="4868863"/>
            <a:ext cx="5291137" cy="619125"/>
            <a:chOff x="1275" y="3015"/>
            <a:chExt cx="3333" cy="390"/>
          </a:xfrm>
        </p:grpSpPr>
        <p:grpSp>
          <p:nvGrpSpPr>
            <p:cNvPr id="15395" name="Group 2"/>
            <p:cNvGrpSpPr>
              <a:grpSpLocks/>
            </p:cNvGrpSpPr>
            <p:nvPr/>
          </p:nvGrpSpPr>
          <p:grpSpPr bwMode="auto">
            <a:xfrm>
              <a:off x="1275" y="3015"/>
              <a:ext cx="384" cy="384"/>
              <a:chOff x="816" y="1872"/>
              <a:chExt cx="384" cy="384"/>
            </a:xfrm>
          </p:grpSpPr>
          <p:sp>
            <p:nvSpPr>
              <p:cNvPr id="24" name="Oval 3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25" name="Oval 4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26" name="Oval 5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27" name="Oval 6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15403" name="Oval 7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15404" name="Oval 8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405" name="Oval 9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406" name="Oval 10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407" name="Oval 11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5396" name="Line 29"/>
            <p:cNvSpPr>
              <a:spLocks noChangeShapeType="1"/>
            </p:cNvSpPr>
            <p:nvPr/>
          </p:nvSpPr>
          <p:spPr bwMode="auto">
            <a:xfrm>
              <a:off x="1584" y="3373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97" name="Text Box 30"/>
            <p:cNvSpPr txBox="1">
              <a:spLocks noChangeArrowheads="1"/>
            </p:cNvSpPr>
            <p:nvPr/>
          </p:nvSpPr>
          <p:spPr bwMode="auto">
            <a:xfrm>
              <a:off x="1728" y="3037"/>
              <a:ext cx="273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 algn="ctr"/>
              <a:r>
                <a:rPr lang="zh-TW" altLang="en-US" sz="3200" b="1">
                  <a:latin typeface="標楷體" pitchFamily="65" charset="-120"/>
                  <a:ea typeface="標楷體" pitchFamily="65" charset="-120"/>
                </a:rPr>
                <a:t>問卷填答說明</a:t>
              </a:r>
            </a:p>
          </p:txBody>
        </p:sp>
        <p:sp>
          <p:nvSpPr>
            <p:cNvPr id="15398" name="Text Box 43"/>
            <p:cNvSpPr txBox="1">
              <a:spLocks noChangeArrowheads="1"/>
            </p:cNvSpPr>
            <p:nvPr/>
          </p:nvSpPr>
          <p:spPr bwMode="gray">
            <a:xfrm>
              <a:off x="1362" y="3058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b="1">
                  <a:solidFill>
                    <a:srgbClr val="000000"/>
                  </a:solidFill>
                  <a:ea typeface="新細明體" charset="-120"/>
                </a:rPr>
                <a:t>4</a:t>
              </a:r>
            </a:p>
          </p:txBody>
        </p:sp>
      </p:grpSp>
      <p:grpSp>
        <p:nvGrpSpPr>
          <p:cNvPr id="15365" name="Group 77"/>
          <p:cNvGrpSpPr>
            <a:grpSpLocks/>
          </p:cNvGrpSpPr>
          <p:nvPr/>
        </p:nvGrpSpPr>
        <p:grpSpPr bwMode="auto">
          <a:xfrm>
            <a:off x="1762125" y="3951288"/>
            <a:ext cx="5292725" cy="622300"/>
            <a:chOff x="1274" y="2437"/>
            <a:chExt cx="3334" cy="392"/>
          </a:xfrm>
        </p:grpSpPr>
        <p:sp>
          <p:nvSpPr>
            <p:cNvPr id="15381" name="Line 27"/>
            <p:cNvSpPr>
              <a:spLocks noChangeShapeType="1"/>
            </p:cNvSpPr>
            <p:nvPr/>
          </p:nvSpPr>
          <p:spPr bwMode="auto">
            <a:xfrm>
              <a:off x="1584" y="2797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82" name="Text Box 28"/>
            <p:cNvSpPr txBox="1">
              <a:spLocks noChangeArrowheads="1"/>
            </p:cNvSpPr>
            <p:nvPr/>
          </p:nvSpPr>
          <p:spPr bwMode="auto">
            <a:xfrm>
              <a:off x="1728" y="2461"/>
              <a:ext cx="273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 algn="ctr"/>
              <a:r>
                <a:rPr lang="zh-TW" altLang="en-US" sz="3200" b="1">
                  <a:latin typeface="標楷體" pitchFamily="65" charset="-120"/>
                  <a:ea typeface="標楷體" pitchFamily="65" charset="-120"/>
                </a:rPr>
                <a:t>登錄內容</a:t>
              </a:r>
              <a:endParaRPr lang="en-US" altLang="zh-TW" sz="3200" b="1"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15383" name="Group 57"/>
            <p:cNvGrpSpPr>
              <a:grpSpLocks/>
            </p:cNvGrpSpPr>
            <p:nvPr/>
          </p:nvGrpSpPr>
          <p:grpSpPr bwMode="auto">
            <a:xfrm>
              <a:off x="1274" y="2437"/>
              <a:ext cx="384" cy="384"/>
              <a:chOff x="1274" y="2437"/>
              <a:chExt cx="384" cy="384"/>
            </a:xfrm>
          </p:grpSpPr>
          <p:sp>
            <p:nvSpPr>
              <p:cNvPr id="15385" name="Text Box 46"/>
              <p:cNvSpPr txBox="1">
                <a:spLocks noChangeArrowheads="1"/>
              </p:cNvSpPr>
              <p:nvPr/>
            </p:nvSpPr>
            <p:spPr bwMode="gray">
              <a:xfrm>
                <a:off x="1352" y="2485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TW" b="1">
                    <a:solidFill>
                      <a:srgbClr val="000000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15386" name="Oval 47"/>
              <p:cNvSpPr>
                <a:spLocks noChangeArrowheads="1"/>
              </p:cNvSpPr>
              <p:nvPr/>
            </p:nvSpPr>
            <p:spPr bwMode="gray">
              <a:xfrm>
                <a:off x="1274" y="2437"/>
                <a:ext cx="384" cy="384"/>
              </a:xfrm>
              <a:prstGeom prst="ellipse">
                <a:avLst/>
              </a:prstGeom>
              <a:solidFill>
                <a:schemeClr val="accent1"/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Oval 48"/>
              <p:cNvSpPr>
                <a:spLocks noChangeArrowheads="1"/>
              </p:cNvSpPr>
              <p:nvPr/>
            </p:nvSpPr>
            <p:spPr bwMode="gray">
              <a:xfrm>
                <a:off x="1274" y="2437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32001"/>
                    </a:schemeClr>
                  </a:gs>
                  <a:gs pos="100000">
                    <a:schemeClr val="accent1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41" name="Oval 49"/>
              <p:cNvSpPr>
                <a:spLocks noChangeArrowheads="1"/>
              </p:cNvSpPr>
              <p:nvPr/>
            </p:nvSpPr>
            <p:spPr bwMode="gray">
              <a:xfrm>
                <a:off x="1299" y="246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42" name="Oval 50"/>
              <p:cNvSpPr>
                <a:spLocks noChangeArrowheads="1"/>
              </p:cNvSpPr>
              <p:nvPr/>
            </p:nvSpPr>
            <p:spPr bwMode="gray">
              <a:xfrm>
                <a:off x="1299" y="2463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15390" name="Oval 51"/>
              <p:cNvSpPr>
                <a:spLocks noChangeArrowheads="1"/>
              </p:cNvSpPr>
              <p:nvPr/>
            </p:nvSpPr>
            <p:spPr bwMode="gray">
              <a:xfrm>
                <a:off x="1317" y="2479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15391" name="Oval 52"/>
              <p:cNvSpPr>
                <a:spLocks noChangeArrowheads="1"/>
              </p:cNvSpPr>
              <p:nvPr/>
            </p:nvSpPr>
            <p:spPr bwMode="gray">
              <a:xfrm>
                <a:off x="1322" y="2484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392" name="Oval 53"/>
              <p:cNvSpPr>
                <a:spLocks noChangeArrowheads="1"/>
              </p:cNvSpPr>
              <p:nvPr/>
            </p:nvSpPr>
            <p:spPr bwMode="gray">
              <a:xfrm>
                <a:off x="1326" y="2486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393" name="Oval 54"/>
              <p:cNvSpPr>
                <a:spLocks noChangeArrowheads="1"/>
              </p:cNvSpPr>
              <p:nvPr/>
            </p:nvSpPr>
            <p:spPr bwMode="gray">
              <a:xfrm>
                <a:off x="1329" y="2488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394" name="Oval 55"/>
              <p:cNvSpPr>
                <a:spLocks noChangeArrowheads="1"/>
              </p:cNvSpPr>
              <p:nvPr/>
            </p:nvSpPr>
            <p:spPr bwMode="gray">
              <a:xfrm>
                <a:off x="1344" y="2496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5384" name="Text Box 56"/>
            <p:cNvSpPr txBox="1">
              <a:spLocks noChangeArrowheads="1"/>
            </p:cNvSpPr>
            <p:nvPr/>
          </p:nvSpPr>
          <p:spPr bwMode="gray">
            <a:xfrm>
              <a:off x="1353" y="249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b="1">
                  <a:solidFill>
                    <a:srgbClr val="000000"/>
                  </a:solidFill>
                  <a:ea typeface="新細明體" charset="-120"/>
                </a:rPr>
                <a:t>3</a:t>
              </a:r>
            </a:p>
          </p:txBody>
        </p:sp>
      </p:grpSp>
      <p:grpSp>
        <p:nvGrpSpPr>
          <p:cNvPr id="15366" name="Group 75"/>
          <p:cNvGrpSpPr>
            <a:grpSpLocks/>
          </p:cNvGrpSpPr>
          <p:nvPr/>
        </p:nvGrpSpPr>
        <p:grpSpPr bwMode="auto">
          <a:xfrm>
            <a:off x="1743075" y="2182813"/>
            <a:ext cx="5311775" cy="642937"/>
            <a:chOff x="1262" y="1323"/>
            <a:chExt cx="3346" cy="405"/>
          </a:xfrm>
        </p:grpSpPr>
        <p:sp>
          <p:nvSpPr>
            <p:cNvPr id="15367" name="Line 23"/>
            <p:cNvSpPr>
              <a:spLocks noChangeShapeType="1"/>
            </p:cNvSpPr>
            <p:nvPr/>
          </p:nvSpPr>
          <p:spPr bwMode="auto">
            <a:xfrm>
              <a:off x="1584" y="1659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8" name="Text Box 24"/>
            <p:cNvSpPr txBox="1">
              <a:spLocks noChangeArrowheads="1"/>
            </p:cNvSpPr>
            <p:nvPr/>
          </p:nvSpPr>
          <p:spPr bwMode="auto">
            <a:xfrm>
              <a:off x="1728" y="1323"/>
              <a:ext cx="273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14350" indent="-514350" algn="ctr"/>
              <a:r>
                <a:rPr lang="zh-TW" altLang="en-US" sz="3200" b="1">
                  <a:latin typeface="標楷體" pitchFamily="65" charset="-120"/>
                  <a:ea typeface="標楷體" pitchFamily="65" charset="-120"/>
                </a:rPr>
                <a:t>登錄目的</a:t>
              </a:r>
              <a:endParaRPr lang="en-US" altLang="zh-TW" sz="3200" b="1"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15369" name="Group 58"/>
            <p:cNvGrpSpPr>
              <a:grpSpLocks/>
            </p:cNvGrpSpPr>
            <p:nvPr/>
          </p:nvGrpSpPr>
          <p:grpSpPr bwMode="auto">
            <a:xfrm>
              <a:off x="1262" y="1344"/>
              <a:ext cx="384" cy="384"/>
              <a:chOff x="1274" y="2437"/>
              <a:chExt cx="384" cy="384"/>
            </a:xfrm>
          </p:grpSpPr>
          <p:sp>
            <p:nvSpPr>
              <p:cNvPr id="15371" name="Text Box 59"/>
              <p:cNvSpPr txBox="1">
                <a:spLocks noChangeArrowheads="1"/>
              </p:cNvSpPr>
              <p:nvPr/>
            </p:nvSpPr>
            <p:spPr bwMode="gray">
              <a:xfrm>
                <a:off x="1352" y="2485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TW" b="1">
                    <a:solidFill>
                      <a:srgbClr val="000000"/>
                    </a:solidFill>
                    <a:ea typeface="新細明體" charset="-120"/>
                  </a:rPr>
                  <a:t>3</a:t>
                </a:r>
              </a:p>
            </p:txBody>
          </p:sp>
          <p:sp>
            <p:nvSpPr>
              <p:cNvPr id="15372" name="Oval 60"/>
              <p:cNvSpPr>
                <a:spLocks noChangeArrowheads="1"/>
              </p:cNvSpPr>
              <p:nvPr/>
            </p:nvSpPr>
            <p:spPr bwMode="gray">
              <a:xfrm>
                <a:off x="1274" y="2437"/>
                <a:ext cx="384" cy="384"/>
              </a:xfrm>
              <a:prstGeom prst="ellipse">
                <a:avLst/>
              </a:prstGeom>
              <a:solidFill>
                <a:schemeClr val="accent1"/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Oval 61"/>
              <p:cNvSpPr>
                <a:spLocks noChangeArrowheads="1"/>
              </p:cNvSpPr>
              <p:nvPr/>
            </p:nvSpPr>
            <p:spPr bwMode="gray">
              <a:xfrm>
                <a:off x="1274" y="2437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32001"/>
                    </a:schemeClr>
                  </a:gs>
                  <a:gs pos="100000">
                    <a:schemeClr val="accent1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56" name="Oval 62"/>
              <p:cNvSpPr>
                <a:spLocks noChangeArrowheads="1"/>
              </p:cNvSpPr>
              <p:nvPr/>
            </p:nvSpPr>
            <p:spPr bwMode="gray">
              <a:xfrm>
                <a:off x="1299" y="246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57" name="Oval 63"/>
              <p:cNvSpPr>
                <a:spLocks noChangeArrowheads="1"/>
              </p:cNvSpPr>
              <p:nvPr/>
            </p:nvSpPr>
            <p:spPr bwMode="gray">
              <a:xfrm>
                <a:off x="1299" y="2463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zh-TW" altLang="en-US">
                  <a:latin typeface="Times New Roman" charset="0"/>
                  <a:ea typeface="ＭＳ Ｐゴシック" pitchFamily="50" charset="-128"/>
                </a:endParaRPr>
              </a:p>
            </p:txBody>
          </p:sp>
          <p:sp>
            <p:nvSpPr>
              <p:cNvPr id="15376" name="Oval 64"/>
              <p:cNvSpPr>
                <a:spLocks noChangeArrowheads="1"/>
              </p:cNvSpPr>
              <p:nvPr/>
            </p:nvSpPr>
            <p:spPr bwMode="gray">
              <a:xfrm>
                <a:off x="1317" y="2479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zh-TW" altLang="en-US"/>
              </a:p>
            </p:txBody>
          </p:sp>
          <p:sp>
            <p:nvSpPr>
              <p:cNvPr id="15377" name="Oval 65"/>
              <p:cNvSpPr>
                <a:spLocks noChangeArrowheads="1"/>
              </p:cNvSpPr>
              <p:nvPr/>
            </p:nvSpPr>
            <p:spPr bwMode="gray">
              <a:xfrm>
                <a:off x="1322" y="2484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378" name="Oval 66"/>
              <p:cNvSpPr>
                <a:spLocks noChangeArrowheads="1"/>
              </p:cNvSpPr>
              <p:nvPr/>
            </p:nvSpPr>
            <p:spPr bwMode="gray">
              <a:xfrm>
                <a:off x="1326" y="2486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379" name="Oval 67"/>
              <p:cNvSpPr>
                <a:spLocks noChangeArrowheads="1"/>
              </p:cNvSpPr>
              <p:nvPr/>
            </p:nvSpPr>
            <p:spPr bwMode="gray">
              <a:xfrm>
                <a:off x="1329" y="2488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380" name="Oval 68"/>
              <p:cNvSpPr>
                <a:spLocks noChangeArrowheads="1"/>
              </p:cNvSpPr>
              <p:nvPr/>
            </p:nvSpPr>
            <p:spPr bwMode="gray">
              <a:xfrm>
                <a:off x="1344" y="2496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5370" name="Text Box 69"/>
            <p:cNvSpPr txBox="1">
              <a:spLocks noChangeArrowheads="1"/>
            </p:cNvSpPr>
            <p:nvPr/>
          </p:nvSpPr>
          <p:spPr bwMode="gray">
            <a:xfrm>
              <a:off x="1341" y="1403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b="1">
                  <a:solidFill>
                    <a:srgbClr val="000000"/>
                  </a:solidFill>
                  <a:ea typeface="新細明體" charset="-120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登錄目的</a:t>
            </a:r>
          </a:p>
        </p:txBody>
      </p:sp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針對高中職以下健康促進學校的落實推展，以數據具體呈現國內</a:t>
            </a:r>
            <a:r>
              <a:rPr lang="zh-TW" altLang="zh-TW" b="1" u="sng" smtClean="0">
                <a:latin typeface="標楷體" pitchFamily="65" charset="-120"/>
                <a:ea typeface="標楷體" pitchFamily="65" charset="-120"/>
              </a:rPr>
              <a:t>高中職以下各級學校健康促進學校現況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，供政府做為推動、考核及擬定各項衛生政策之依據，完備健康促進學校資料庫之架構。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71F31E-81CE-4822-ACEB-BF592C31636B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3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6388" name="Picture 2" descr="C:\Users\Tsai\AppData\Local\Microsoft\Windows\Temporary Internet Files\Content.IE5\6YH5PY99\MC90043983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4149725"/>
            <a:ext cx="25209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登錄時間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charset="0"/>
              <a:buChar char="ﻪ"/>
              <a:defRPr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日至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01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Times New Roman" charset="0"/>
              <a:buChar char="ﻪ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負責填報人：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arenR"/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學校衛生工作主要承辦人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arenR"/>
              <a:defRPr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健康促進學校相關業務承辦人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Times New Roman" charset="0"/>
              <a:buChar char="ﻪ"/>
              <a:defRPr/>
            </a:pPr>
            <a:endParaRPr lang="zh-TW" altLang="en-US" dirty="0"/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24FC25-182D-420C-A6F8-8DCEEBBC9B43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4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372225" y="2924175"/>
            <a:ext cx="23876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>
          <a:xfrm>
            <a:off x="1116013" y="620713"/>
            <a:ext cx="7342187" cy="1143000"/>
          </a:xfrm>
        </p:spPr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登錄內容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charset="0"/>
              <a:buChar char="ﻪ"/>
              <a:defRPr/>
            </a:pP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31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日）的狀況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arenR"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基本資料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+mj-lt"/>
              <a:buAutoNum type="arabicParenR"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健康促進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學校成效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8B60E2-02FE-4920-A373-593284DA53DF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5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8436" name="Picture 3" descr="C:\Users\Tsai\AppData\Local\Microsoft\Windows\Temporary Internet Files\Content.IE5\TTUG42UU\MC900432665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500438"/>
            <a:ext cx="27352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登錄系統網址</a:t>
            </a:r>
          </a:p>
        </p:txBody>
      </p:sp>
      <p:sp>
        <p:nvSpPr>
          <p:cNvPr id="19458" name="內容版面配置區 2"/>
          <p:cNvSpPr>
            <a:spLocks noGrp="1"/>
          </p:cNvSpPr>
          <p:nvPr>
            <p:ph idx="1"/>
          </p:nvPr>
        </p:nvSpPr>
        <p:spPr>
          <a:xfrm>
            <a:off x="684213" y="1628775"/>
            <a:ext cx="7772400" cy="4114800"/>
          </a:xfrm>
        </p:spPr>
        <p:txBody>
          <a:bodyPr/>
          <a:lstStyle/>
          <a:p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學年度</a:t>
            </a: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健康促進學校成效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登錄系統網址：</a:t>
            </a:r>
            <a:endParaRPr lang="en-US" altLang="zh-TW" sz="300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000" b="1" u="sng" smtClean="0">
                <a:solidFill>
                  <a:srgbClr val="0070C0"/>
                </a:solidFill>
                <a:ea typeface="標楷體" pitchFamily="65" charset="-120"/>
                <a:cs typeface="Times New Roman" pitchFamily="18" charset="0"/>
              </a:rPr>
              <a:t>http://www.hps.tw.99/</a:t>
            </a:r>
            <a:endParaRPr lang="zh-TW" altLang="en-US" sz="3000" b="1" u="sng" smtClean="0">
              <a:solidFill>
                <a:srgbClr val="0070C0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064978-9048-4E0B-89FB-9B599F8D59FC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6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7992888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問卷填答說明</a:t>
            </a:r>
            <a:endParaRPr lang="zh-TW" altLang="en-US" smtClean="0"/>
          </a:p>
        </p:txBody>
      </p:sp>
      <p:sp>
        <p:nvSpPr>
          <p:cNvPr id="2048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99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學年度問卷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調查範圍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，經教育部召集學者及專家討論調整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部份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問卷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項目必須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更新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調查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結果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或需調閱先前資料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部分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縣市未辦理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填答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說明會、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學校人員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未參加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填答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說明會、或承辦人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更替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導致資料填答不完全或漏答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mtClean="0"/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B0C405-7DC3-42A4-9731-2F18CB27CBD4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7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問卷填答說明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基本資料</a:t>
            </a:r>
          </a:p>
        </p:txBody>
      </p:sp>
      <p:sp>
        <p:nvSpPr>
          <p:cNvPr id="2150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b="1" u="sng" smtClean="0">
                <a:latin typeface="標楷體" pitchFamily="65" charset="-120"/>
                <a:ea typeface="標楷體" pitchFamily="65" charset="-120"/>
              </a:rPr>
              <a:t>聯絡人：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學校衛生工作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或健康促進學校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承辦者</a:t>
            </a:r>
          </a:p>
          <a:p>
            <a:r>
              <a:rPr lang="zh-TW" altLang="zh-TW" sz="2800" b="1" u="sng" smtClean="0">
                <a:latin typeface="標楷體" pitchFamily="65" charset="-120"/>
                <a:ea typeface="標楷體" pitchFamily="65" charset="-120"/>
              </a:rPr>
              <a:t>學校班級及學生數：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指日間部，補校班級、學生數不列入計算</a:t>
            </a:r>
          </a:p>
          <a:p>
            <a:r>
              <a:rPr lang="zh-TW" altLang="zh-TW" sz="2800" b="1" u="sng" smtClean="0">
                <a:latin typeface="標楷體" pitchFamily="65" charset="-120"/>
                <a:ea typeface="標楷體" pitchFamily="65" charset="-120"/>
              </a:rPr>
              <a:t>學校編制內教職員工總數：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不包含實習教師、臨時約僱人員、廠商聘用派駐於校內工作人員</a:t>
            </a:r>
          </a:p>
          <a:p>
            <a:r>
              <a:rPr lang="zh-TW" altLang="zh-TW" sz="2800" b="1" u="sng" smtClean="0">
                <a:latin typeface="標楷體" pitchFamily="65" charset="-120"/>
                <a:ea typeface="標楷體" pitchFamily="65" charset="-120"/>
              </a:rPr>
              <a:t>健康促進學校：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曾在校內推動教職員工或學生的健康促進計畫，包含各種健康議題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經費補助與否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zh-TW" sz="2800" b="1" u="sng" smtClean="0">
                <a:latin typeface="標楷體" pitchFamily="65" charset="-120"/>
                <a:ea typeface="標楷體" pitchFamily="65" charset="-120"/>
              </a:rPr>
              <a:t>健康中心：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設置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及配備</a:t>
            </a:r>
          </a:p>
          <a:p>
            <a:endParaRPr lang="zh-TW" altLang="en-US" sz="2800" smtClean="0"/>
          </a:p>
        </p:txBody>
      </p:sp>
      <p:sp>
        <p:nvSpPr>
          <p:cNvPr id="2150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777027-477B-4999-8F19-3CF23E337CC0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8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問卷填答說明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成效登錄</a:t>
            </a:r>
            <a:endParaRPr lang="zh-TW" altLang="en-US" smtClean="0"/>
          </a:p>
        </p:txBody>
      </p:sp>
      <p:sp>
        <p:nvSpPr>
          <p:cNvPr id="2253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b="1" smtClean="0">
                <a:latin typeface="標楷體" pitchFamily="65" charset="-120"/>
                <a:ea typeface="標楷體" pitchFamily="65" charset="-120"/>
              </a:rPr>
              <a:t>成效指標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，包括：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視力保健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健康體位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口腔衛生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菸害防制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含無菸校園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檳榔危害健康防制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其它議題成效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七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其他專案計畫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正確用藥教育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安全學校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800" smtClean="0"/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20676C-7C16-409F-A794-74ED780372A2}" type="slidenum">
              <a:rPr lang="ja-JP" altLang="en-US" smtClean="0">
                <a:latin typeface="Times New Roman" pitchFamily="18" charset="0"/>
                <a:ea typeface="ＭＳ Ｐゴシック" pitchFamily="34" charset="-128"/>
              </a:rPr>
              <a:pPr/>
              <a:t>9</a:t>
            </a:fld>
            <a:endParaRPr lang="en-US" altLang="ja-JP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989138"/>
            <a:ext cx="23050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001-blue-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FF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FF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design001-blue-</Template>
  <TotalTime>561</TotalTime>
  <Words>1303</Words>
  <Application>Microsoft Office PowerPoint</Application>
  <PresentationFormat>On-screen Show (4:3)</PresentationFormat>
  <Paragraphs>115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簡報設計範本</vt:lpstr>
      </vt:variant>
      <vt:variant>
        <vt:i4>2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Times New Roman</vt:lpstr>
      <vt:lpstr>ＭＳ Ｐゴシック</vt:lpstr>
      <vt:lpstr>Arial</vt:lpstr>
      <vt:lpstr>ＭＳ Ｐ明朝</vt:lpstr>
      <vt:lpstr>標楷體</vt:lpstr>
      <vt:lpstr>新細明體</vt:lpstr>
      <vt:lpstr>design001-blue-</vt:lpstr>
      <vt:lpstr>design001-blue-</vt:lpstr>
      <vt:lpstr>健康促進學校成效資料庫持續登錄與分析計畫</vt:lpstr>
      <vt:lpstr>大綱</vt:lpstr>
      <vt:lpstr>登錄目的</vt:lpstr>
      <vt:lpstr>登錄時間</vt:lpstr>
      <vt:lpstr>登錄內容</vt:lpstr>
      <vt:lpstr>登錄系統網址</vt:lpstr>
      <vt:lpstr>問卷填答說明</vt:lpstr>
      <vt:lpstr>問卷填答說明_基本資料</vt:lpstr>
      <vt:lpstr>問卷填答說明_成效登錄</vt:lpstr>
      <vt:lpstr>名詞定義</vt:lpstr>
      <vt:lpstr>成效登錄_視力保健</vt:lpstr>
      <vt:lpstr>成效登錄_健康體位</vt:lpstr>
      <vt:lpstr>成效登錄_口腔衛生</vt:lpstr>
      <vt:lpstr>成效登錄_菸害防制(含無菸校園)</vt:lpstr>
      <vt:lpstr>成效登錄_檳榔危害健康防制</vt:lpstr>
      <vt:lpstr>成效登錄_其他議題成效</vt:lpstr>
      <vt:lpstr>成效登錄_其他專案計畫</vt:lpstr>
      <vt:lpstr>業務諮詢</vt:lpstr>
      <vt:lpstr>投影片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健康促進學校成效資料庫持續登錄與分析計畫</dc:title>
  <dc:creator>Tsai sheng yun</dc:creator>
  <cp:lastModifiedBy>USER</cp:lastModifiedBy>
  <cp:revision>35</cp:revision>
  <dcterms:created xsi:type="dcterms:W3CDTF">2011-11-07T02:09:29Z</dcterms:created>
  <dcterms:modified xsi:type="dcterms:W3CDTF">2011-12-21T10:04:00Z</dcterms:modified>
</cp:coreProperties>
</file>