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00" y="-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6632B-6012-4F95-8BA6-3C0266F49F50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0AE33-ED56-4283-8676-5C93EBE3F75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A9D9A-7045-4139-84A9-C92E70077246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BB392-6FB3-4A96-B793-5B5CDBE3FC2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9BDAC-825C-4A41-887C-B7B58CCF4721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F6A32-01B7-410F-99C9-C2A906EBCA7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F527D-76CB-4F4F-A15F-71266D2AE0A2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25B4A-1620-487B-A1F6-6A63F91B302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9A1B6-AC24-47E2-B504-73659E7295F9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3094-D1FC-437E-8D7C-E9B56FF0D78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36D6A-A519-4BA4-83E7-F48AC4A3BD58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D50F7-7BD9-4BDF-9A38-D68D0E37436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22EDF-E512-4440-84C6-E283B2A0EE7D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69390-3515-4AF9-B749-985211C9DCC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92F4-08A7-4232-902C-2CCFCDDD469F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767D1-1126-4BDF-9819-6927A929CC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A0E61-B789-49DE-B5C8-51620C54A628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A7D66-E469-49F4-9067-40323F42506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0E8A-B38D-4321-B498-89294F95847E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2F4D2-B2A7-4ACC-857B-A476C19C6A1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136B-40D6-4205-BF5B-1D4A4EF4234F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DAC87-5D0D-44CF-A4B6-99C785F65C4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DF7F89-731A-4189-AAA2-CF9D2428A320}" type="datetimeFigureOut">
              <a:rPr lang="zh-TW" altLang="en-US"/>
              <a:pPr>
                <a:defRPr/>
              </a:pPr>
              <a:t>2013/4/29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21B4B9B-3BC7-4A36-9AD0-04DF4F0E6B4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 21"/>
          <p:cNvGrpSpPr>
            <a:grpSpLocks/>
          </p:cNvGrpSpPr>
          <p:nvPr/>
        </p:nvGrpSpPr>
        <p:grpSpPr bwMode="auto">
          <a:xfrm>
            <a:off x="-26988" y="0"/>
            <a:ext cx="7127876" cy="9906000"/>
            <a:chOff x="-17" y="0"/>
            <a:chExt cx="4490" cy="6240"/>
          </a:xfrm>
        </p:grpSpPr>
        <p:sp>
          <p:nvSpPr>
            <p:cNvPr id="4" name="流程圖: 文件 3"/>
            <p:cNvSpPr>
              <a:spLocks/>
            </p:cNvSpPr>
            <p:nvPr/>
          </p:nvSpPr>
          <p:spPr>
            <a:xfrm>
              <a:off x="-17" y="0"/>
              <a:ext cx="4337" cy="330"/>
            </a:xfrm>
            <a:prstGeom prst="flowChartDocumen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6" name="淚滴形 5"/>
            <p:cNvSpPr/>
            <p:nvPr/>
          </p:nvSpPr>
          <p:spPr>
            <a:xfrm>
              <a:off x="562" y="763"/>
              <a:ext cx="493" cy="452"/>
            </a:xfrm>
            <a:prstGeom prst="teardrop">
              <a:avLst>
                <a:gd name="adj" fmla="val 105845"/>
              </a:avLst>
            </a:prstGeom>
            <a:solidFill>
              <a:srgbClr val="9AE9F4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>
                <a:latin typeface="+mn-lt"/>
                <a:ea typeface="+mn-ea"/>
              </a:endParaRPr>
            </a:p>
          </p:txBody>
        </p:sp>
        <p:sp>
          <p:nvSpPr>
            <p:cNvPr id="7" name="文字方塊 2"/>
            <p:cNvSpPr txBox="1">
              <a:spLocks noChangeArrowheads="1"/>
            </p:cNvSpPr>
            <p:nvPr/>
          </p:nvSpPr>
          <p:spPr bwMode="auto">
            <a:xfrm>
              <a:off x="864" y="535"/>
              <a:ext cx="3609" cy="1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304800" fontAlgn="auto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sz="4800" b="1" kern="0" dirty="0">
                  <a:latin typeface="微軟正黑體" pitchFamily="34" charset="-120"/>
                  <a:ea typeface="微軟正黑體" pitchFamily="34" charset="-120"/>
                  <a:cs typeface="Arial"/>
                </a:rPr>
                <a:t>2</a:t>
              </a:r>
              <a:r>
                <a:rPr kumimoji="0" lang="en-US" altLang="zh-TW" sz="4800" b="1" kern="0" dirty="0">
                  <a:latin typeface="微軟正黑體" pitchFamily="34" charset="-120"/>
                  <a:ea typeface="微軟正黑體" pitchFamily="34" charset="-120"/>
                  <a:cs typeface="Arial"/>
                  <a:sym typeface="Wingdings"/>
                </a:rPr>
                <a:t></a:t>
              </a:r>
              <a:r>
                <a:rPr kumimoji="0" lang="en-US" altLang="zh-TW" sz="4800" b="1" kern="0" dirty="0">
                  <a:latin typeface="微軟正黑體" pitchFamily="34" charset="-120"/>
                  <a:ea typeface="微軟正黑體" pitchFamily="34" charset="-120"/>
                  <a:cs typeface="Arial"/>
                </a:rPr>
                <a:t>13</a:t>
              </a:r>
            </a:p>
            <a:p>
              <a:pPr indent="304800" fontAlgn="auto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4800" b="1" kern="0" dirty="0">
                  <a:latin typeface="微軟正黑體" pitchFamily="34" charset="-120"/>
                  <a:ea typeface="微軟正黑體" pitchFamily="34" charset="-120"/>
                  <a:cs typeface="Arial"/>
                </a:rPr>
                <a:t>節水暑假活動作業</a:t>
              </a:r>
              <a:r>
                <a:rPr kumimoji="0" lang="en-US" altLang="zh-TW" sz="4800" b="1" kern="0" dirty="0">
                  <a:latin typeface="微軟正黑體" pitchFamily="34" charset="-120"/>
                  <a:ea typeface="微軟正黑體" pitchFamily="34" charset="-120"/>
                  <a:cs typeface="Arial"/>
                </a:rPr>
                <a:t/>
              </a:r>
              <a:br>
                <a:rPr kumimoji="0" lang="en-US" altLang="zh-TW" sz="4800" b="1" kern="0" dirty="0">
                  <a:latin typeface="微軟正黑體" pitchFamily="34" charset="-120"/>
                  <a:ea typeface="微軟正黑體" pitchFamily="34" charset="-120"/>
                  <a:cs typeface="Arial"/>
                </a:rPr>
              </a:br>
              <a:r>
                <a:rPr kumimoji="0" lang="en-US" altLang="zh-TW" sz="4800" b="1" kern="0" dirty="0">
                  <a:latin typeface="微軟正黑體" pitchFamily="34" charset="-120"/>
                  <a:ea typeface="微軟正黑體" pitchFamily="34" charset="-120"/>
                  <a:cs typeface="Arial"/>
                </a:rPr>
                <a:t>      </a:t>
              </a:r>
              <a:r>
                <a:rPr kumimoji="0" lang="zh-TW" altLang="en-US" sz="4800" b="1" kern="0" dirty="0">
                  <a:latin typeface="微軟正黑體" pitchFamily="34" charset="-120"/>
                  <a:ea typeface="微軟正黑體" pitchFamily="34" charset="-120"/>
                  <a:cs typeface="Arial"/>
                </a:rPr>
                <a:t>教案設計競賽</a:t>
              </a:r>
              <a:endParaRPr kumimoji="0" lang="zh-TW" sz="1200" kern="100" dirty="0">
                <a:latin typeface="微軟正黑體" pitchFamily="34" charset="-120"/>
                <a:ea typeface="微軟正黑體" pitchFamily="34" charset="-120"/>
                <a:cs typeface="Times New Roman"/>
              </a:endParaRPr>
            </a:p>
            <a:p>
              <a:pPr fontAlgn="auto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sz="1200" b="1" kern="100" dirty="0">
                  <a:latin typeface="Calibri"/>
                  <a:ea typeface="新細明體"/>
                  <a:cs typeface="Times New Roman"/>
                </a:rPr>
                <a:t> </a:t>
              </a:r>
              <a:endParaRPr kumimoji="0" lang="zh-TW" sz="1200" kern="100" dirty="0">
                <a:latin typeface="Calibri"/>
                <a:ea typeface="新細明體"/>
                <a:cs typeface="Times New Roman"/>
              </a:endParaRPr>
            </a:p>
          </p:txBody>
        </p:sp>
        <p:sp>
          <p:nvSpPr>
            <p:cNvPr id="12" name="橢圓 11"/>
            <p:cNvSpPr/>
            <p:nvPr/>
          </p:nvSpPr>
          <p:spPr>
            <a:xfrm>
              <a:off x="1090" y="1370"/>
              <a:ext cx="375" cy="374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3318" name="文字方塊 2"/>
            <p:cNvSpPr txBox="1">
              <a:spLocks noChangeArrowheads="1"/>
            </p:cNvSpPr>
            <p:nvPr/>
          </p:nvSpPr>
          <p:spPr bwMode="auto">
            <a:xfrm rot="929900">
              <a:off x="898" y="1282"/>
              <a:ext cx="48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304800">
                <a:lnSpc>
                  <a:spcPts val="5000"/>
                </a:lnSpc>
              </a:pPr>
              <a:r>
                <a:rPr kumimoji="0" lang="zh-TW" altLang="en-US" sz="3600" b="1">
                  <a:solidFill>
                    <a:schemeClr val="bg1"/>
                  </a:solidFill>
                  <a:latin typeface="微軟正黑體"/>
                  <a:ea typeface="微軟正黑體"/>
                  <a:cs typeface="Arial" charset="0"/>
                </a:rPr>
                <a:t>之</a:t>
              </a:r>
              <a:endParaRPr kumimoji="0" lang="zh-TW" altLang="en-US" sz="1000">
                <a:solidFill>
                  <a:schemeClr val="bg1"/>
                </a:solidFill>
                <a:latin typeface="Calibri" pitchFamily="34" charset="0"/>
                <a:ea typeface="微軟正黑體"/>
                <a:cs typeface="Times New Roman" pitchFamily="18" charset="0"/>
              </a:endParaRPr>
            </a:p>
          </p:txBody>
        </p:sp>
        <p:sp>
          <p:nvSpPr>
            <p:cNvPr id="13319" name="矩形 13"/>
            <p:cNvSpPr>
              <a:spLocks noChangeArrowheads="1"/>
            </p:cNvSpPr>
            <p:nvPr/>
          </p:nvSpPr>
          <p:spPr bwMode="auto">
            <a:xfrm>
              <a:off x="300" y="1772"/>
              <a:ext cx="3810" cy="39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0" lang="zh-TW" altLang="zh-TW" sz="1400" b="1">
                  <a:latin typeface="微軟正黑體"/>
                  <a:ea typeface="微軟正黑體"/>
                  <a:cs typeface="微軟正黑體"/>
                </a:rPr>
                <a:t>【活動目的】</a:t>
              </a:r>
              <a:endParaRPr kumimoji="0" lang="en-US" altLang="zh-TW" sz="1400" b="1">
                <a:latin typeface="微軟正黑體"/>
                <a:ea typeface="微軟正黑體"/>
                <a:cs typeface="微軟正黑體"/>
              </a:endParaRPr>
            </a:p>
            <a:p>
              <a:pPr>
                <a:lnSpc>
                  <a:spcPct val="150000"/>
                </a:lnSpc>
              </a:pPr>
              <a:r>
                <a:rPr kumimoji="0" lang="zh-TW" altLang="zh-TW" sz="1200">
                  <a:latin typeface="微軟正黑體"/>
                  <a:ea typeface="微軟正黑體"/>
                  <a:cs typeface="微軟正黑體"/>
                </a:rPr>
                <a:t>以節水活動為主題，希冀藉由教育的力量向下扎根，廣邀國中小學教師對節水課程及教材設計之創新發想，提升節水教案之趣味性，期望學生能於遊戲中學習節水之相關知識、建立正確之節水概念。並間接地將節水之概念傳遞至家庭，將節水確實的落實於日常生活中。藉由多元彈性教材，給予學生水資源保育與節水教育觀念，學習水資源的豐富與可貴，培養自尊尊環境的認知。</a:t>
              </a:r>
              <a:endParaRPr kumimoji="0" lang="en-US" altLang="zh-TW" sz="1200">
                <a:latin typeface="微軟正黑體"/>
                <a:ea typeface="微軟正黑體"/>
                <a:cs typeface="微軟正黑體"/>
              </a:endParaRPr>
            </a:p>
            <a:p>
              <a:pPr>
                <a:lnSpc>
                  <a:spcPct val="150000"/>
                </a:lnSpc>
              </a:pP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【</a:t>
              </a:r>
              <a:r>
                <a:rPr kumimoji="0" lang="zh-TW" altLang="en-US" sz="1400" b="1">
                  <a:latin typeface="微軟正黑體"/>
                  <a:ea typeface="微軟正黑體"/>
                  <a:cs typeface="微軟正黑體"/>
                </a:rPr>
                <a:t>主辦單位</a:t>
              </a: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】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經濟部水利署</a:t>
              </a:r>
            </a:p>
            <a:p>
              <a:pPr>
                <a:lnSpc>
                  <a:spcPct val="150000"/>
                </a:lnSpc>
              </a:pP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【</a:t>
              </a:r>
              <a:r>
                <a:rPr kumimoji="0" lang="zh-TW" altLang="en-US" sz="1400" b="1">
                  <a:latin typeface="微軟正黑體"/>
                  <a:ea typeface="微軟正黑體"/>
                  <a:cs typeface="微軟正黑體"/>
                </a:rPr>
                <a:t>協辦單位</a:t>
              </a: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】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教育部</a:t>
              </a:r>
            </a:p>
            <a:p>
              <a:pPr>
                <a:lnSpc>
                  <a:spcPct val="150000"/>
                </a:lnSpc>
              </a:pP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【</a:t>
              </a:r>
              <a:r>
                <a:rPr kumimoji="0" lang="zh-TW" altLang="en-US" sz="1400" b="1">
                  <a:latin typeface="微軟正黑體"/>
                  <a:ea typeface="微軟正黑體"/>
                  <a:cs typeface="微軟正黑體"/>
                </a:rPr>
                <a:t>執行單位</a:t>
              </a: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】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財團法人台灣經濟研究院。</a:t>
              </a:r>
            </a:p>
            <a:p>
              <a:pPr>
                <a:lnSpc>
                  <a:spcPct val="150000"/>
                </a:lnSpc>
              </a:pP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【</a:t>
              </a:r>
              <a:r>
                <a:rPr kumimoji="0" lang="zh-TW" altLang="en-US" sz="1400" b="1">
                  <a:latin typeface="微軟正黑體"/>
                  <a:ea typeface="微軟正黑體"/>
                  <a:cs typeface="微軟正黑體"/>
                </a:rPr>
                <a:t>競賽時程</a:t>
              </a: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】</a:t>
              </a:r>
              <a:r>
                <a:rPr kumimoji="0" lang="en-US" altLang="en-US" sz="1200">
                  <a:solidFill>
                    <a:srgbClr val="FF0000"/>
                  </a:solidFill>
                  <a:latin typeface="微軟正黑體"/>
                  <a:ea typeface="微軟正黑體"/>
                  <a:cs typeface="微軟正黑體"/>
                </a:rPr>
                <a:t>自即日起至102年6月15日止</a:t>
              </a:r>
              <a:r>
                <a:rPr kumimoji="0" lang="zh-TW" altLang="en-US" sz="1200">
                  <a:solidFill>
                    <a:srgbClr val="FF0000"/>
                  </a:solidFill>
                  <a:latin typeface="微軟正黑體"/>
                  <a:ea typeface="微軟正黑體"/>
                  <a:cs typeface="微軟正黑體"/>
                </a:rPr>
                <a:t>。</a:t>
              </a:r>
            </a:p>
            <a:p>
              <a:pPr>
                <a:lnSpc>
                  <a:spcPct val="150000"/>
                </a:lnSpc>
              </a:pP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【</a:t>
              </a:r>
              <a:r>
                <a:rPr kumimoji="0" lang="zh-TW" altLang="en-US" sz="1400" b="1">
                  <a:latin typeface="微軟正黑體"/>
                  <a:ea typeface="微軟正黑體"/>
                  <a:cs typeface="微軟正黑體"/>
                </a:rPr>
                <a:t>參賽資格</a:t>
              </a: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】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國民中小學現職教師或有興趣投入教學活動之設計者。</a:t>
              </a:r>
            </a:p>
            <a:p>
              <a:pPr>
                <a:lnSpc>
                  <a:spcPct val="150000"/>
                </a:lnSpc>
              </a:pP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【</a:t>
              </a:r>
              <a:r>
                <a:rPr kumimoji="0" lang="zh-TW" altLang="en-US" sz="1400" b="1">
                  <a:latin typeface="微軟正黑體"/>
                  <a:ea typeface="微軟正黑體"/>
                  <a:cs typeface="微軟正黑體"/>
                </a:rPr>
                <a:t>主題範圍</a:t>
              </a: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】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主題及教學概念與節水相關且適合國中小課程。</a:t>
              </a:r>
            </a:p>
            <a:p>
              <a:pPr>
                <a:lnSpc>
                  <a:spcPct val="150000"/>
                </a:lnSpc>
              </a:pP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【</a:t>
              </a:r>
              <a:r>
                <a:rPr kumimoji="0" lang="zh-TW" altLang="en-US" sz="1400" b="1">
                  <a:latin typeface="微軟正黑體"/>
                  <a:ea typeface="微軟正黑體"/>
                  <a:cs typeface="微軟正黑體"/>
                </a:rPr>
                <a:t>競賽規則</a:t>
              </a:r>
              <a:r>
                <a:rPr kumimoji="0" lang="en-US" altLang="zh-TW" sz="1400" b="1">
                  <a:latin typeface="微軟正黑體"/>
                  <a:ea typeface="微軟正黑體"/>
                  <a:cs typeface="微軟正黑體"/>
                </a:rPr>
                <a:t>】</a:t>
              </a:r>
            </a:p>
            <a:p>
              <a:pPr>
                <a:lnSpc>
                  <a:spcPct val="150000"/>
                </a:lnSpc>
              </a:pP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一、比賽可以以團隊或個人形式參與，團隊人數以</a:t>
              </a: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>4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人為限。</a:t>
              </a:r>
            </a:p>
            <a:p>
              <a:pPr>
                <a:lnSpc>
                  <a:spcPct val="150000"/>
                </a:lnSpc>
              </a:pP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二、參賽者每人參與徵選作品以</a:t>
              </a: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>2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件為限。</a:t>
              </a:r>
            </a:p>
            <a:p>
              <a:pPr>
                <a:lnSpc>
                  <a:spcPct val="150000"/>
                </a:lnSpc>
              </a:pP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三、參賽教案以尚未正式發表之著作為限。參賽者請填具著作財產權與同意書同意主辦</a:t>
              </a: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/>
              </a:r>
              <a:b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</a:b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>        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單位出版發行，以利學術交流及分享研究成果。</a:t>
              </a:r>
            </a:p>
            <a:p>
              <a:pPr>
                <a:lnSpc>
                  <a:spcPct val="150000"/>
                </a:lnSpc>
              </a:pP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四、收件期間僅公開參賽作品名稱、作者及簡介，但於活動截止後，所有通過初選的完</a:t>
              </a: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/>
              </a:r>
              <a:b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</a:b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>        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整作品將公布於活動網站內提供下載。</a:t>
              </a:r>
            </a:p>
            <a:p>
              <a:pPr>
                <a:lnSpc>
                  <a:spcPct val="150000"/>
                </a:lnSpc>
              </a:pP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五、參賽及獲獎之稿件作品，將編輯為手冊，所繳交之甄選資料承辦學校恕不退回，請</a:t>
              </a: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/>
              </a:r>
              <a:b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</a:br>
              <a:r>
                <a:rPr kumimoji="0" lang="en-US" altLang="zh-TW" sz="1200">
                  <a:latin typeface="微軟正黑體"/>
                  <a:ea typeface="微軟正黑體"/>
                  <a:cs typeface="微軟正黑體"/>
                </a:rPr>
                <a:t>        </a:t>
              </a:r>
              <a:r>
                <a:rPr kumimoji="0" lang="zh-TW" altLang="en-US" sz="1200">
                  <a:latin typeface="微軟正黑體"/>
                  <a:ea typeface="微軟正黑體"/>
                  <a:cs typeface="微軟正黑體"/>
                </a:rPr>
                <a:t>自存備份。</a:t>
              </a:r>
              <a:endParaRPr kumimoji="0" lang="zh-TW" altLang="zh-TW" sz="120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5" name="流程圖: 文件 14"/>
            <p:cNvSpPr>
              <a:spLocks/>
            </p:cNvSpPr>
            <p:nvPr/>
          </p:nvSpPr>
          <p:spPr>
            <a:xfrm flipV="1">
              <a:off x="0" y="5660"/>
              <a:ext cx="4337" cy="580"/>
            </a:xfrm>
            <a:prstGeom prst="flowChartDocumen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pic>
          <p:nvPicPr>
            <p:cNvPr id="13321" name="圖片 682" descr="描述: 經濟部水利署首頁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6" y="5887"/>
              <a:ext cx="946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2" name="圖片 683" descr="描述: http://www.tier.org.tw/images/logo.jpg"/>
            <p:cNvPicPr>
              <a:picLocks noChangeAspect="1" noChangeArrowheads="1"/>
            </p:cNvPicPr>
            <p:nvPr/>
          </p:nvPicPr>
          <p:blipFill>
            <a:blip r:embed="rId3"/>
            <a:srcRect l="6628" t="19801" r="13834" b="25742"/>
            <a:stretch>
              <a:fillRect/>
            </a:stretch>
          </p:blipFill>
          <p:spPr bwMode="auto">
            <a:xfrm>
              <a:off x="3417" y="5893"/>
              <a:ext cx="83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3" name="文字方塊 2"/>
            <p:cNvSpPr txBox="1">
              <a:spLocks noChangeArrowheads="1"/>
            </p:cNvSpPr>
            <p:nvPr/>
          </p:nvSpPr>
          <p:spPr bwMode="auto">
            <a:xfrm>
              <a:off x="2889" y="5842"/>
              <a:ext cx="768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ts val="2200"/>
                </a:lnSpc>
              </a:pPr>
              <a:r>
                <a:rPr kumimoji="0" lang="en-US" altLang="zh-TW" sz="1200" b="1">
                  <a:solidFill>
                    <a:srgbClr val="000000"/>
                  </a:solidFill>
                  <a:latin typeface="微軟正黑體"/>
                  <a:cs typeface="Arial" charset="0"/>
                </a:rPr>
                <a:t>   </a:t>
              </a:r>
              <a:r>
                <a:rPr kumimoji="0" lang="zh-TW" altLang="en-US" sz="1200" b="1">
                  <a:solidFill>
                    <a:schemeClr val="bg1"/>
                  </a:solidFill>
                  <a:latin typeface="Calibri" pitchFamily="34" charset="0"/>
                  <a:ea typeface="微軟正黑體"/>
                  <a:cs typeface="Arial" charset="0"/>
                </a:rPr>
                <a:t>執行單位</a:t>
              </a:r>
              <a:r>
                <a:rPr kumimoji="0" lang="en-US" sz="1200" b="1">
                  <a:solidFill>
                    <a:srgbClr val="000000"/>
                  </a:solidFill>
                  <a:latin typeface="微軟正黑體"/>
                  <a:cs typeface="Arial" charset="0"/>
                </a:rPr>
                <a:t>  </a:t>
              </a:r>
              <a:r>
                <a:rPr kumimoji="0" lang="en-US" sz="1200" b="1">
                  <a:latin typeface="微軟正黑體"/>
                  <a:cs typeface="Arial" charset="0"/>
                </a:rPr>
                <a:t> </a:t>
              </a:r>
              <a:endParaRPr kumimoji="0" lang="zh-TW" altLang="en-US" sz="12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3324" name="文字方塊 2"/>
            <p:cNvSpPr txBox="1">
              <a:spLocks noChangeArrowheads="1"/>
            </p:cNvSpPr>
            <p:nvPr/>
          </p:nvSpPr>
          <p:spPr bwMode="auto">
            <a:xfrm>
              <a:off x="73" y="5842"/>
              <a:ext cx="768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ts val="2200"/>
                </a:lnSpc>
              </a:pPr>
              <a:r>
                <a:rPr kumimoji="0" lang="en-US" altLang="zh-TW" sz="1200" b="1">
                  <a:solidFill>
                    <a:srgbClr val="000000"/>
                  </a:solidFill>
                  <a:latin typeface="微軟正黑體"/>
                  <a:cs typeface="Arial" charset="0"/>
                </a:rPr>
                <a:t>   </a:t>
              </a:r>
              <a:r>
                <a:rPr kumimoji="0" lang="zh-TW" altLang="en-US" sz="1200" b="1">
                  <a:solidFill>
                    <a:schemeClr val="bg1"/>
                  </a:solidFill>
                  <a:latin typeface="Calibri" pitchFamily="34" charset="0"/>
                  <a:ea typeface="微軟正黑體"/>
                  <a:cs typeface="Arial" charset="0"/>
                </a:rPr>
                <a:t>主辦單位</a:t>
              </a:r>
              <a:endParaRPr kumimoji="0" lang="zh-TW" altLang="en-US" sz="1200">
                <a:latin typeface="Calibri" pitchFamily="34" charset="0"/>
                <a:cs typeface="Times New Roman" pitchFamily="18" charset="0"/>
              </a:endParaRPr>
            </a:p>
          </p:txBody>
        </p:sp>
        <p:pic>
          <p:nvPicPr>
            <p:cNvPr id="13325" name="圖片 19" descr="描述: C:\Users\d31700\Desktop\logo.png"/>
            <p:cNvPicPr>
              <a:picLocks noChangeAspect="1" noChangeArrowheads="1"/>
            </p:cNvPicPr>
            <p:nvPr/>
          </p:nvPicPr>
          <p:blipFill>
            <a:blip r:embed="rId4"/>
            <a:srcRect t="8929" r="75458"/>
            <a:stretch>
              <a:fillRect/>
            </a:stretch>
          </p:blipFill>
          <p:spPr bwMode="auto">
            <a:xfrm>
              <a:off x="2205" y="5872"/>
              <a:ext cx="55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6" name="文字方塊 2"/>
            <p:cNvSpPr txBox="1">
              <a:spLocks noChangeArrowheads="1"/>
            </p:cNvSpPr>
            <p:nvPr/>
          </p:nvSpPr>
          <p:spPr bwMode="auto">
            <a:xfrm>
              <a:off x="1686" y="5842"/>
              <a:ext cx="768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ts val="2200"/>
                </a:lnSpc>
              </a:pPr>
              <a:r>
                <a:rPr kumimoji="0" lang="en-US" altLang="zh-TW" sz="1200" b="1">
                  <a:solidFill>
                    <a:srgbClr val="000000"/>
                  </a:solidFill>
                  <a:latin typeface="微軟正黑體"/>
                  <a:cs typeface="Arial" charset="0"/>
                </a:rPr>
                <a:t>   </a:t>
              </a:r>
              <a:r>
                <a:rPr kumimoji="0" lang="zh-TW" altLang="en-US" sz="1200" b="1">
                  <a:solidFill>
                    <a:schemeClr val="bg1"/>
                  </a:solidFill>
                  <a:latin typeface="Calibri" pitchFamily="34" charset="0"/>
                  <a:ea typeface="微軟正黑體"/>
                  <a:cs typeface="Arial" charset="0"/>
                </a:rPr>
                <a:t>協辦單位</a:t>
              </a:r>
              <a:r>
                <a:rPr kumimoji="0" lang="en-US" sz="1200" b="1">
                  <a:latin typeface="微軟正黑體"/>
                  <a:cs typeface="Arial" charset="0"/>
                </a:rPr>
                <a:t> </a:t>
              </a:r>
              <a:endParaRPr kumimoji="0" lang="zh-TW" altLang="en-US" sz="1200">
                <a:latin typeface="Calibri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470</Words>
  <Application>Microsoft Office PowerPoint</Application>
  <PresentationFormat>A4 紙張 (210x297 公釐)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Arial</vt:lpstr>
      <vt:lpstr>新細明體</vt:lpstr>
      <vt:lpstr>Calibri</vt:lpstr>
      <vt:lpstr>微軟正黑體</vt:lpstr>
      <vt:lpstr>Wingdings</vt:lpstr>
      <vt:lpstr>Times New Roman</vt:lpstr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傅寧</dc:creator>
  <cp:lastModifiedBy>USER</cp:lastModifiedBy>
  <cp:revision>31</cp:revision>
  <dcterms:created xsi:type="dcterms:W3CDTF">2013-04-24T02:58:15Z</dcterms:created>
  <dcterms:modified xsi:type="dcterms:W3CDTF">2013-04-29T09:40:59Z</dcterms:modified>
</cp:coreProperties>
</file>