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98" r:id="rId2"/>
    <p:sldId id="263" r:id="rId3"/>
    <p:sldId id="415" r:id="rId4"/>
    <p:sldId id="499" r:id="rId5"/>
    <p:sldId id="500" r:id="rId6"/>
    <p:sldId id="503" r:id="rId7"/>
    <p:sldId id="504" r:id="rId8"/>
    <p:sldId id="476" r:id="rId9"/>
    <p:sldId id="485" r:id="rId10"/>
    <p:sldId id="497" r:id="rId11"/>
    <p:sldId id="501" r:id="rId12"/>
    <p:sldId id="487" r:id="rId13"/>
    <p:sldId id="502" r:id="rId14"/>
    <p:sldId id="488" r:id="rId15"/>
    <p:sldId id="489" r:id="rId16"/>
    <p:sldId id="490" r:id="rId17"/>
    <p:sldId id="508" r:id="rId18"/>
    <p:sldId id="509" r:id="rId19"/>
    <p:sldId id="507" r:id="rId20"/>
    <p:sldId id="496" r:id="rId21"/>
    <p:sldId id="494" r:id="rId22"/>
    <p:sldId id="505" r:id="rId23"/>
  </p:sldIdLst>
  <p:sldSz cx="9144000" cy="6858000" type="screen4x3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006600"/>
    <a:srgbClr val="5D5635"/>
    <a:srgbClr val="0000FF"/>
    <a:srgbClr val="FFFF99"/>
    <a:srgbClr val="CCFF99"/>
    <a:srgbClr val="CC3300"/>
    <a:srgbClr val="FFFF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67" autoAdjust="0"/>
    <p:restoredTop sz="95220" autoAdjust="0"/>
  </p:normalViewPr>
  <p:slideViewPr>
    <p:cSldViewPr>
      <p:cViewPr varScale="1">
        <p:scale>
          <a:sx n="63" d="100"/>
          <a:sy n="63" d="100"/>
        </p:scale>
        <p:origin x="-1024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191A29FD-4FFE-4601-8980-77A583D09601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6E37BE74-0D33-476D-AB43-2D665AB42A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53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332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174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7BE74-0D33-476D-AB43-2D665AB42AB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0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" descr="「graphic designer at work vector」的圖片搜尋結果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2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11636"/>
            <a:ext cx="9144000" cy="3463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138"/>
            <a:ext cx="8229600" cy="693403"/>
          </a:xfrm>
        </p:spPr>
        <p:txBody>
          <a:bodyPr>
            <a:normAutofit/>
          </a:bodyPr>
          <a:lstStyle>
            <a:lvl1pPr algn="l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91265"/>
            <a:ext cx="9144000" cy="58203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1636"/>
            <a:ext cx="21336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DA9DB70D-094E-4A79-BF46-0D9B920EA0C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636206"/>
            <a:ext cx="9144000" cy="5505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0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接點 11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539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-551" y="6356350"/>
            <a:ext cx="9144551" cy="501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2136" y="6424612"/>
            <a:ext cx="2133600" cy="365125"/>
          </a:xfrm>
        </p:spPr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2017/7/28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3924" y="6424612"/>
            <a:ext cx="2895600" cy="365125"/>
          </a:xfrm>
        </p:spPr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424612"/>
            <a:ext cx="21336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-551" y="19995"/>
            <a:ext cx="9144551" cy="672701"/>
          </a:xfrm>
        </p:spPr>
        <p:txBody>
          <a:bodyPr/>
          <a:lstStyle>
            <a:lvl1pPr algn="l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254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A9DB70D-094E-4A79-BF46-0D9B920EA0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855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640960" cy="1470025"/>
          </a:xfrm>
        </p:spPr>
        <p:txBody>
          <a:bodyPr>
            <a:normAutofit fontScale="90000"/>
          </a:bodyPr>
          <a:lstStyle/>
          <a:p>
            <a:pPr>
              <a:lnSpc>
                <a:spcPts val="6500"/>
              </a:lnSpc>
            </a:pP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團體保險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學期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應注意事項說明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1248544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國泰人壽　</a:t>
            </a: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107.2.1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668344" y="200253"/>
            <a:ext cx="1296144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附件一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36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加保保費計算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0720" y="1124744"/>
            <a:ext cx="79928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● 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加保生效日為○月</a:t>
            </a:r>
            <a:r>
              <a:rPr lang="en-US" altLang="zh-TW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保費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○月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~7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月之經過月數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例如：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加保生效</a:t>
            </a:r>
            <a:endParaRPr lang="en-US" altLang="zh-TW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保費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個月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155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00720" y="3356992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● 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加保生效日非○月</a:t>
            </a:r>
            <a:r>
              <a:rPr lang="en-US" altLang="zh-TW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保費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=【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○月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底日期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生效日前日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×1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</a:p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×【(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○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+1)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~7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月之經過月數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例如：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加保生效</a:t>
            </a:r>
          </a:p>
          <a:p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保費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(31-4)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×1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×4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個月</a:t>
            </a:r>
            <a:endParaRPr lang="en-US" altLang="zh-TW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124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44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無法輸入之難字</a:t>
            </a:r>
            <a:r>
              <a:rPr lang="en-US" altLang="zh-TW" dirty="0" smtClean="0"/>
              <a:t>(</a:t>
            </a:r>
            <a:r>
              <a:rPr lang="zh-TW" altLang="en-US" dirty="0" smtClean="0"/>
              <a:t>特殊字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處理－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53576" y="750183"/>
            <a:ext cx="88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名冊輸入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筆輸入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作業畫面：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672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-36512" y="3140968"/>
            <a:ext cx="1512168" cy="369332"/>
          </a:xfrm>
          <a:prstGeom prst="rect">
            <a:avLst/>
          </a:prstGeom>
          <a:solidFill>
            <a:srgbClr val="FF7D02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名冊輸入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75856" y="4797152"/>
            <a:ext cx="1314908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單筆輸入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03848" y="4005063"/>
            <a:ext cx="867544" cy="194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肘形接點 11"/>
          <p:cNvCxnSpPr/>
          <p:nvPr/>
        </p:nvCxnSpPr>
        <p:spPr>
          <a:xfrm>
            <a:off x="1475656" y="3453980"/>
            <a:ext cx="2592288" cy="1343172"/>
          </a:xfrm>
          <a:prstGeom prst="bentConnector3">
            <a:avLst>
              <a:gd name="adj1" fmla="val 100004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800800" y="4028364"/>
            <a:ext cx="867544" cy="194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9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無法輸入之難字</a:t>
            </a:r>
            <a:r>
              <a:rPr lang="en-US" altLang="zh-TW" dirty="0" smtClean="0"/>
              <a:t>(</a:t>
            </a:r>
            <a:r>
              <a:rPr lang="zh-TW" altLang="en-US" dirty="0" smtClean="0"/>
              <a:t>特殊字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處理－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53576" y="750183"/>
            <a:ext cx="887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滑鼠游標點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擊「姓名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欄位」，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欄位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旁會出現紅色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「特」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字，點擊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「特」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字後，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可選擇「注音」或「倉頡」輸入，即可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進行特殊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字輸入。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如無法順利輸入，請將電腦系統輸入法切換為英數狀態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608" y="2566065"/>
            <a:ext cx="8784976" cy="174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608" y="4241292"/>
            <a:ext cx="8834344" cy="241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H="1">
            <a:off x="6516216" y="3717032"/>
            <a:ext cx="432048" cy="9513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588224" y="2996952"/>
            <a:ext cx="936104" cy="64807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707904" y="2812286"/>
            <a:ext cx="1512168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779912" y="4483707"/>
            <a:ext cx="1512168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姓名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432664" y="2566065"/>
            <a:ext cx="0" cy="4756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5623582" y="3041735"/>
            <a:ext cx="89263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9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138"/>
            <a:ext cx="8820472" cy="69340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名冊輸入後，但姓名中有問號</a:t>
            </a:r>
            <a:r>
              <a:rPr lang="en-US" altLang="zh-TW" dirty="0"/>
              <a:t>(</a:t>
            </a:r>
            <a:r>
              <a:rPr lang="zh-TW" altLang="en-US" dirty="0"/>
              <a:t>？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6898" y="961564"/>
            <a:ext cx="912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名冊輸入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，找出姓名中有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問號的學生：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309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文字方塊 12"/>
          <p:cNvSpPr txBox="1"/>
          <p:nvPr/>
        </p:nvSpPr>
        <p:spPr>
          <a:xfrm>
            <a:off x="-36512" y="3347700"/>
            <a:ext cx="1512168" cy="369332"/>
          </a:xfrm>
          <a:prstGeom prst="rect">
            <a:avLst/>
          </a:prstGeom>
          <a:solidFill>
            <a:srgbClr val="FF7D02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名冊輸入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91680" y="5737105"/>
            <a:ext cx="1800200" cy="339257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肘形接點 14"/>
          <p:cNvCxnSpPr/>
          <p:nvPr/>
        </p:nvCxnSpPr>
        <p:spPr>
          <a:xfrm rot="16200000" flipH="1">
            <a:off x="1187624" y="4077072"/>
            <a:ext cx="1944216" cy="1224136"/>
          </a:xfrm>
          <a:prstGeom prst="bentConnector3">
            <a:avLst>
              <a:gd name="adj1" fmla="val -65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800800" y="4170700"/>
            <a:ext cx="867544" cy="194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58108" y="4149080"/>
            <a:ext cx="867544" cy="194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7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138"/>
            <a:ext cx="8820472" cy="693403"/>
          </a:xfrm>
        </p:spPr>
        <p:txBody>
          <a:bodyPr>
            <a:normAutofit/>
          </a:bodyPr>
          <a:lstStyle/>
          <a:p>
            <a:r>
              <a:rPr lang="zh-TW" altLang="en-US" dirty="0"/>
              <a:t>名冊輸入後，但</a:t>
            </a:r>
            <a:r>
              <a:rPr lang="zh-TW" altLang="en-US" dirty="0" smtClean="0"/>
              <a:t>姓名中有問號</a:t>
            </a:r>
            <a:r>
              <a:rPr lang="en-US" altLang="zh-TW" dirty="0"/>
              <a:t>(</a:t>
            </a:r>
            <a:r>
              <a:rPr lang="zh-TW" altLang="en-US" dirty="0"/>
              <a:t>？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6898" y="737838"/>
            <a:ext cx="9127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點擊該學生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字號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滑鼠游標點擊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欄位，旁邊會出現紅色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「特」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字，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輸入完成後，再按「修改」即可。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060848"/>
            <a:ext cx="9144000" cy="319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"/>
          <a:stretch/>
        </p:blipFill>
        <p:spPr bwMode="auto">
          <a:xfrm>
            <a:off x="-26384" y="5229200"/>
            <a:ext cx="9134888" cy="1733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直線單箭頭接點 6"/>
          <p:cNvCxnSpPr>
            <a:stCxn id="10" idx="3"/>
          </p:cNvCxnSpPr>
          <p:nvPr/>
        </p:nvCxnSpPr>
        <p:spPr>
          <a:xfrm>
            <a:off x="1907704" y="5090013"/>
            <a:ext cx="3384376" cy="4992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834206" y="5661248"/>
            <a:ext cx="762130" cy="64807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39552" y="4920384"/>
            <a:ext cx="1368152" cy="339257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5868144" y="5661248"/>
            <a:ext cx="900100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226733" y="2996952"/>
            <a:ext cx="908555" cy="228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578245" y="2996952"/>
            <a:ext cx="908555" cy="228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907704" y="5559483"/>
            <a:ext cx="454277" cy="228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4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外籍學生投保身分證字號欄位如何輸入？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79512" y="1556792"/>
            <a:ext cx="8784976" cy="2252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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居留證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號碼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尚未申請到居留證，請提供學生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護照號碼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連同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出生年月日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應繳或免繳身分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，傳真至學團小組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02-25704933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，由學團小組代為輸入。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82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138"/>
            <a:ext cx="8964488" cy="69340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如何在</a:t>
            </a:r>
            <a:r>
              <a:rPr lang="zh-TW" altLang="en-US" dirty="0"/>
              <a:t>學校名冊登錄系統列印正式</a:t>
            </a:r>
            <a:r>
              <a:rPr lang="zh-TW" altLang="en-US" dirty="0" smtClean="0"/>
              <a:t>收據與繳款單？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5702760"/>
            <a:ext cx="2133600" cy="365125"/>
          </a:xfrm>
        </p:spPr>
        <p:txBody>
          <a:bodyPr/>
          <a:lstStyle/>
          <a:p>
            <a:fld id="{DA9DB70D-094E-4A79-BF46-0D9B920EA0CF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0" y="724049"/>
            <a:ext cx="91110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須先完成「名冊確認送出」作業後→待</a:t>
            </a:r>
            <a:r>
              <a:rPr lang="en-US" altLang="zh-TW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分鐘後至</a:t>
            </a:r>
            <a:r>
              <a:rPr lang="en-US" altLang="zh-TW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繳費收據列印查詢</a:t>
            </a:r>
            <a:r>
              <a:rPr lang="en-US" altLang="zh-TW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→點</a:t>
            </a:r>
            <a:r>
              <a:rPr lang="en-US" altLang="zh-TW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選取</a:t>
            </a:r>
            <a:r>
              <a:rPr lang="en-US" altLang="zh-TW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→再點</a:t>
            </a:r>
            <a:r>
              <a:rPr lang="en-US" altLang="zh-TW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線上列印</a:t>
            </a:r>
            <a:r>
              <a:rPr lang="en-US" altLang="zh-TW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</a:pP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線上列印與服務人員轉送僅得擇一辦理。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indent="-452438">
              <a:spcBef>
                <a:spcPts val="600"/>
              </a:spcBef>
              <a:spcAft>
                <a:spcPts val="600"/>
              </a:spcAft>
            </a:pP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金額為負數或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元之加退保收據，學校無法自行列印，如有需要請洽該校學團服務人員。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64" y="3177605"/>
            <a:ext cx="9173209" cy="2871519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4278" y="5572452"/>
            <a:ext cx="2233465" cy="369332"/>
          </a:xfrm>
          <a:prstGeom prst="rect">
            <a:avLst/>
          </a:prstGeom>
          <a:solidFill>
            <a:srgbClr val="FF7D02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繳費收據列印查詢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158597" y="4625677"/>
            <a:ext cx="805891" cy="369332"/>
          </a:xfrm>
          <a:prstGeom prst="rect">
            <a:avLst/>
          </a:prstGeom>
          <a:solidFill>
            <a:srgbClr val="FF7D02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選取</a:t>
            </a:r>
          </a:p>
        </p:txBody>
      </p:sp>
      <p:cxnSp>
        <p:nvCxnSpPr>
          <p:cNvPr id="9" name="肘形接點 8"/>
          <p:cNvCxnSpPr/>
          <p:nvPr/>
        </p:nvCxnSpPr>
        <p:spPr>
          <a:xfrm flipV="1">
            <a:off x="2267743" y="4825732"/>
            <a:ext cx="5890854" cy="931386"/>
          </a:xfrm>
          <a:prstGeom prst="bentConnector3">
            <a:avLst>
              <a:gd name="adj1" fmla="val 10332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681010" y="4367072"/>
            <a:ext cx="908555" cy="114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444208" y="4367072"/>
            <a:ext cx="908555" cy="114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866" y="5264827"/>
            <a:ext cx="5566722" cy="1116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文字方塊 12"/>
          <p:cNvSpPr txBox="1"/>
          <p:nvPr/>
        </p:nvSpPr>
        <p:spPr>
          <a:xfrm>
            <a:off x="7668344" y="5963521"/>
            <a:ext cx="1227265" cy="369332"/>
          </a:xfrm>
          <a:prstGeom prst="rect">
            <a:avLst/>
          </a:prstGeom>
          <a:solidFill>
            <a:srgbClr val="FF7D02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線上列印</a:t>
            </a: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8561542" y="5025787"/>
            <a:ext cx="0" cy="9159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流程圖: 接點 16"/>
          <p:cNvSpPr/>
          <p:nvPr/>
        </p:nvSpPr>
        <p:spPr>
          <a:xfrm>
            <a:off x="34278" y="5075401"/>
            <a:ext cx="432048" cy="4320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1</a:t>
            </a:r>
            <a:endParaRPr lang="zh-TW" altLang="en-US" b="1" dirty="0"/>
          </a:p>
        </p:txBody>
      </p:sp>
      <p:sp>
        <p:nvSpPr>
          <p:cNvPr id="18" name="流程圖: 接點 17"/>
          <p:cNvSpPr/>
          <p:nvPr/>
        </p:nvSpPr>
        <p:spPr>
          <a:xfrm>
            <a:off x="8158597" y="4151048"/>
            <a:ext cx="432048" cy="4320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endParaRPr lang="zh-TW" altLang="en-US" b="1" dirty="0"/>
          </a:p>
        </p:txBody>
      </p:sp>
      <p:sp>
        <p:nvSpPr>
          <p:cNvPr id="19" name="流程圖: 接點 18"/>
          <p:cNvSpPr/>
          <p:nvPr/>
        </p:nvSpPr>
        <p:spPr>
          <a:xfrm>
            <a:off x="7613468" y="5482998"/>
            <a:ext cx="432048" cy="43204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3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4393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8204" y="3356992"/>
            <a:ext cx="8816389" cy="2880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69" y="0"/>
            <a:ext cx="8952224" cy="69340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哪些繳費</a:t>
            </a:r>
            <a:r>
              <a:rPr lang="zh-TW" altLang="en-US" dirty="0" smtClean="0"/>
              <a:t>方式可在</a:t>
            </a:r>
            <a:r>
              <a:rPr lang="zh-TW" altLang="en-US" dirty="0"/>
              <a:t>「學校名冊登錄系統」</a:t>
            </a:r>
            <a:r>
              <a:rPr lang="zh-TW" altLang="en-US" dirty="0" smtClean="0"/>
              <a:t>開收據？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68204" y="1124744"/>
            <a:ext cx="884875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郵政劃撥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金融行庫匯款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電聯存帳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皆可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「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學校名冊登錄系統」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列印繳款單及正式收據。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加退保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負數單據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元收據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「學校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名冊登錄 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系統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」列印繳款單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及正式收據，將由服務人員轉送。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郵政劃撥補充：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郵政劃撥除現金外，也可繳交支票，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學校得持繳款單與支票（限即期票）自行至郵局繳付。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（受款人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憑票支付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抬頭欄位須填寫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「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交郵局存入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19974889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帳號」）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80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69" y="0"/>
            <a:ext cx="8952224" cy="69340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常見退匯原因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68204" y="1124744"/>
            <a:ext cx="88487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使用第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學期的虛擬帳號進行轉帳繳費，因而導致退匯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請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注意：「第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學期」虛擬帳號與「第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學期」不一樣。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實際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繳費金額與繳款單所載金額不一致，因而導致退匯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行匯款時，自行內扣手續費，未依繳款單所載金額匯款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國小與附設幼兒園保費合併匯款，未依各別繳款單匯款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「跨行匯款」至郵局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19974889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帳號，導致退匯。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注意：郵政劃撥帳號禁止跨行匯款，如欲跨行匯款或電連存帳繳費，請匯入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7617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開頭之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碼帳戶。</a:t>
            </a:r>
          </a:p>
        </p:txBody>
      </p:sp>
    </p:spTree>
    <p:extLst>
      <p:ext uri="{BB962C8B-B14F-4D97-AF65-F5344CB8AC3E}">
        <p14:creationId xmlns:p14="http://schemas.microsoft.com/office/powerpoint/2010/main" val="24819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grpSp>
        <p:nvGrpSpPr>
          <p:cNvPr id="60" name="群組 59"/>
          <p:cNvGrpSpPr/>
          <p:nvPr/>
        </p:nvGrpSpPr>
        <p:grpSpPr>
          <a:xfrm>
            <a:off x="-258775" y="961564"/>
            <a:ext cx="2886560" cy="646331"/>
            <a:chOff x="-258775" y="745540"/>
            <a:chExt cx="2651800" cy="646331"/>
          </a:xfrm>
        </p:grpSpPr>
        <p:sp>
          <p:nvSpPr>
            <p:cNvPr id="61" name="圓角矩形 60"/>
            <p:cNvSpPr/>
            <p:nvPr/>
          </p:nvSpPr>
          <p:spPr>
            <a:xfrm>
              <a:off x="-258775" y="764703"/>
              <a:ext cx="2651800" cy="62716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143699" y="745540"/>
              <a:ext cx="18661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銀行匯款</a:t>
              </a: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275040" y="184664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T+2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個工作天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例如：週五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繳費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於週二</a:t>
            </a:r>
            <a:r>
              <a:rPr lang="en-US" altLang="zh-TW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2/6)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入帳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438891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現金：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T+2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個工作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支票：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T+7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個工作天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-298415" y="3573016"/>
            <a:ext cx="2782183" cy="646331"/>
            <a:chOff x="-258775" y="745540"/>
            <a:chExt cx="2651800" cy="524884"/>
          </a:xfrm>
        </p:grpSpPr>
        <p:sp>
          <p:nvSpPr>
            <p:cNvPr id="24" name="圓角矩形 23"/>
            <p:cNvSpPr/>
            <p:nvPr/>
          </p:nvSpPr>
          <p:spPr>
            <a:xfrm>
              <a:off x="-258775" y="764703"/>
              <a:ext cx="2651800" cy="4853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81198" y="745540"/>
              <a:ext cx="1968659" cy="52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郵局劃撥</a:t>
              </a:r>
            </a:p>
          </p:txBody>
        </p:sp>
      </p:grpSp>
      <p:sp>
        <p:nvSpPr>
          <p:cNvPr id="26" name="標題 1"/>
          <p:cNvSpPr>
            <a:spLocks noGrp="1"/>
          </p:cNvSpPr>
          <p:nvPr>
            <p:ph type="title"/>
          </p:nvPr>
        </p:nvSpPr>
        <p:spPr>
          <a:xfrm>
            <a:off x="32369" y="0"/>
            <a:ext cx="8952224" cy="69340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劃撥</a:t>
            </a:r>
            <a:r>
              <a:rPr lang="zh-TW" altLang="en-US" dirty="0"/>
              <a:t>或匯款繳費後多久會入公司帳？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58149" y="56612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註：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為繳費日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07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【106</a:t>
            </a:r>
            <a:r>
              <a:rPr lang="zh-TW" altLang="en-US" dirty="0" smtClean="0"/>
              <a:t>學年度第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學期</a:t>
            </a:r>
            <a:r>
              <a:rPr lang="en-US" altLang="zh-TW" dirty="0" smtClean="0"/>
              <a:t>】</a:t>
            </a:r>
            <a:r>
              <a:rPr lang="zh-TW" altLang="en-US" dirty="0" smtClean="0"/>
              <a:t>保險期間及保費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grpSp>
        <p:nvGrpSpPr>
          <p:cNvPr id="60" name="群組 59"/>
          <p:cNvGrpSpPr/>
          <p:nvPr/>
        </p:nvGrpSpPr>
        <p:grpSpPr>
          <a:xfrm>
            <a:off x="-258775" y="767556"/>
            <a:ext cx="2651800" cy="523220"/>
            <a:chOff x="-258775" y="745540"/>
            <a:chExt cx="2651800" cy="523220"/>
          </a:xfrm>
        </p:grpSpPr>
        <p:sp>
          <p:nvSpPr>
            <p:cNvPr id="61" name="圓角矩形 60"/>
            <p:cNvSpPr/>
            <p:nvPr/>
          </p:nvSpPr>
          <p:spPr>
            <a:xfrm>
              <a:off x="-258775" y="764703"/>
              <a:ext cx="2651800" cy="4853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143699" y="74554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保險期間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5" name="內容版面配置區 2"/>
          <p:cNvSpPr txBox="1">
            <a:spLocks/>
          </p:cNvSpPr>
          <p:nvPr/>
        </p:nvSpPr>
        <p:spPr>
          <a:xfrm>
            <a:off x="0" y="1412776"/>
            <a:ext cx="9144000" cy="55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</a:t>
            </a:r>
            <a:r>
              <a:rPr lang="zh-TW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lang="zh-TW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上午零時</a:t>
            </a:r>
            <a:r>
              <a: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~107</a:t>
            </a:r>
            <a:r>
              <a:rPr lang="zh-TW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zh-TW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zh-TW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日午夜十二時</a:t>
            </a:r>
            <a:r>
              <a:rPr lang="zh-TW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止</a:t>
            </a:r>
            <a:endParaRPr kumimoji="0" lang="en-US" altLang="zh-TW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-258775" y="2401724"/>
            <a:ext cx="2651800" cy="523220"/>
            <a:chOff x="-258775" y="745540"/>
            <a:chExt cx="2651800" cy="523220"/>
          </a:xfrm>
        </p:grpSpPr>
        <p:sp>
          <p:nvSpPr>
            <p:cNvPr id="18" name="圓角矩形 17"/>
            <p:cNvSpPr/>
            <p:nvPr/>
          </p:nvSpPr>
          <p:spPr>
            <a:xfrm>
              <a:off x="-258775" y="764703"/>
              <a:ext cx="2651800" cy="4853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43699" y="74554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保費多少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內容版面配置區 2"/>
          <p:cNvSpPr txBox="1">
            <a:spLocks/>
          </p:cNvSpPr>
          <p:nvPr/>
        </p:nvSpPr>
        <p:spPr>
          <a:xfrm>
            <a:off x="7524328" y="3307050"/>
            <a:ext cx="1440160" cy="55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單位：元</a:t>
            </a:r>
            <a:r>
              <a:rPr kumimoji="0" lang="en-US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/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人</a:t>
            </a:r>
            <a:endParaRPr kumimoji="0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364874"/>
              </p:ext>
            </p:extLst>
          </p:nvPr>
        </p:nvGraphicFramePr>
        <p:xfrm>
          <a:off x="143699" y="3717032"/>
          <a:ext cx="8820789" cy="872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6989"/>
                <a:gridCol w="1951272"/>
                <a:gridCol w="4752528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家長負擔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其他縣市</a:t>
                      </a:r>
                      <a:r>
                        <a:rPr lang="en-US" altLang="zh-TW" sz="2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含台北市國立學校</a:t>
                      </a:r>
                      <a:r>
                        <a:rPr lang="en-US" altLang="zh-TW" sz="2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203</a:t>
                      </a:r>
                      <a:r>
                        <a:rPr lang="zh-TW" altLang="en-US" sz="28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189</a:t>
                      </a:r>
                      <a:r>
                        <a:rPr lang="zh-TW" altLang="en-US" sz="28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179512" y="5589240"/>
            <a:ext cx="8856984" cy="46166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完整資訊可參考：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國泰人壽官網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學生團體保險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內容與條款</a:t>
            </a:r>
          </a:p>
        </p:txBody>
      </p:sp>
    </p:spTree>
    <p:extLst>
      <p:ext uri="{BB962C8B-B14F-4D97-AF65-F5344CB8AC3E}">
        <p14:creationId xmlns:p14="http://schemas.microsoft.com/office/powerpoint/2010/main" val="33772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grpSp>
        <p:nvGrpSpPr>
          <p:cNvPr id="60" name="群組 59"/>
          <p:cNvGrpSpPr/>
          <p:nvPr/>
        </p:nvGrpSpPr>
        <p:grpSpPr>
          <a:xfrm>
            <a:off x="-396552" y="961564"/>
            <a:ext cx="3246600" cy="637800"/>
            <a:chOff x="-258775" y="745540"/>
            <a:chExt cx="2651800" cy="584775"/>
          </a:xfrm>
        </p:grpSpPr>
        <p:sp>
          <p:nvSpPr>
            <p:cNvPr id="61" name="圓角矩形 60"/>
            <p:cNvSpPr/>
            <p:nvPr/>
          </p:nvSpPr>
          <p:spPr>
            <a:xfrm>
              <a:off x="-258775" y="764703"/>
              <a:ext cx="2651800" cy="4853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143699" y="745540"/>
              <a:ext cx="22351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送件服務人員</a:t>
              </a: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275040" y="1846645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簡訊、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給付明細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23528" y="333578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簡訊、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E-MAIL (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若理賠申請書及公司資料庫皆無受益人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，則服務中心印出紙本給付明細供送件服務人員轉送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-180527" y="4922004"/>
            <a:ext cx="2736303" cy="637800"/>
            <a:chOff x="-258775" y="745540"/>
            <a:chExt cx="2651800" cy="584775"/>
          </a:xfrm>
        </p:grpSpPr>
        <p:sp>
          <p:nvSpPr>
            <p:cNvPr id="18" name="圓角矩形 17"/>
            <p:cNvSpPr/>
            <p:nvPr/>
          </p:nvSpPr>
          <p:spPr>
            <a:xfrm>
              <a:off x="-258775" y="764703"/>
              <a:ext cx="2651800" cy="4853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81198" y="745540"/>
              <a:ext cx="21674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學校承辦人</a:t>
              </a:r>
              <a:endPara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323528" y="566124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可透過「學校</a:t>
            </a:r>
            <a:r>
              <a:rPr lang="zh-TW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名冊登錄</a:t>
            </a:r>
            <a:r>
              <a:rPr lang="zh-TW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系統」查詢</a:t>
            </a:r>
            <a:endParaRPr lang="zh-TW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32369" y="0"/>
            <a:ext cx="8952224" cy="693403"/>
          </a:xfrm>
        </p:spPr>
        <p:txBody>
          <a:bodyPr>
            <a:normAutofit/>
          </a:bodyPr>
          <a:lstStyle/>
          <a:p>
            <a:r>
              <a:rPr lang="zh-TW" altLang="en-US" sz="3300" dirty="0"/>
              <a:t>理賠給付時，公司以何種管道通知相關人員？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-252536" y="2564904"/>
            <a:ext cx="3024336" cy="665095"/>
            <a:chOff x="-258775" y="745540"/>
            <a:chExt cx="2724298" cy="584775"/>
          </a:xfrm>
        </p:grpSpPr>
        <p:sp>
          <p:nvSpPr>
            <p:cNvPr id="24" name="圓角矩形 23"/>
            <p:cNvSpPr/>
            <p:nvPr/>
          </p:nvSpPr>
          <p:spPr>
            <a:xfrm>
              <a:off x="-258775" y="764703"/>
              <a:ext cx="2651800" cy="4853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81198" y="745540"/>
              <a:ext cx="23843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家長</a:t>
              </a:r>
              <a:r>
                <a:rPr lang="en-US" altLang="zh-TW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受益人</a:t>
              </a:r>
              <a:r>
                <a:rPr lang="en-US" altLang="zh-TW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1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69" y="0"/>
            <a:ext cx="8952224" cy="69340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理賠金可否直接匯</a:t>
            </a:r>
            <a:r>
              <a:rPr lang="zh-TW" altLang="en-US" dirty="0"/>
              <a:t>至被保險人</a:t>
            </a:r>
            <a:r>
              <a:rPr lang="en-US" altLang="zh-TW" dirty="0"/>
              <a:t>(</a:t>
            </a:r>
            <a:r>
              <a:rPr lang="zh-TW" altLang="en-US" dirty="0"/>
              <a:t>即學生</a:t>
            </a:r>
            <a:r>
              <a:rPr lang="en-US" altLang="zh-TW" dirty="0"/>
              <a:t>)</a:t>
            </a:r>
            <a:r>
              <a:rPr lang="zh-TW" altLang="en-US" dirty="0" smtClean="0"/>
              <a:t>帳戶？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51520" y="1124744"/>
            <a:ext cx="864096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依據保單條款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，高中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以下學團險受益人係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被保險人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之法定代理人或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家長。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受益人要求將理賠金匯至被保險人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即學生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帳戶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，可至本公司官網下載</a:t>
            </a: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「醫療保險金債權轉讓同意書」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，由受益人親簽後併同理賠申請文件送出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常用</a:t>
            </a:r>
            <a:r>
              <a:rPr lang="zh-TW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學生團體保險</a:t>
            </a:r>
            <a:r>
              <a:rPr lang="en-US" altLang="zh-TW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學校名冊登錄</a:t>
            </a:r>
            <a:r>
              <a:rPr lang="en-US" altLang="zh-TW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資訊下載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-324544" y="4860449"/>
            <a:ext cx="2943854" cy="55203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520" y="486044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下載路徑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white"/>
                </a:solidFill>
              </a:rPr>
              <a:pPr/>
              <a:t>22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35958" y="1856224"/>
            <a:ext cx="9216470" cy="200482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en-US" altLang="zh-TW" sz="4500" b="1" dirty="0" smtClean="0">
                <a:solidFill>
                  <a:srgbClr val="008000"/>
                </a:solidFill>
                <a:latin typeface="Arial" pitchFamily="34" charset="0"/>
                <a:ea typeface="華康采風體W3" panose="03000309000000000000" pitchFamily="65" charset="-120"/>
                <a:cs typeface="Arial" pitchFamily="34" charset="0"/>
              </a:rPr>
              <a:t>Thank</a:t>
            </a:r>
            <a:r>
              <a:rPr lang="zh-TW" altLang="en-US" sz="4500" b="1" dirty="0" smtClean="0">
                <a:solidFill>
                  <a:srgbClr val="008000"/>
                </a:solidFill>
                <a:latin typeface="Arial" pitchFamily="34" charset="0"/>
                <a:ea typeface="華康采風體W3" panose="03000309000000000000" pitchFamily="65" charset="-120"/>
                <a:cs typeface="Arial" pitchFamily="34" charset="0"/>
              </a:rPr>
              <a:t> </a:t>
            </a:r>
            <a:r>
              <a:rPr lang="en-US" altLang="zh-TW" sz="4500" b="1" dirty="0">
                <a:solidFill>
                  <a:srgbClr val="008000"/>
                </a:solidFill>
                <a:latin typeface="Arial" pitchFamily="34" charset="0"/>
                <a:ea typeface="華康采風體W3" panose="03000309000000000000" pitchFamily="65" charset="-120"/>
                <a:cs typeface="Arial" pitchFamily="34" charset="0"/>
              </a:rPr>
              <a:t>y</a:t>
            </a:r>
            <a:r>
              <a:rPr lang="en-US" altLang="zh-TW" sz="4500" b="1" dirty="0" smtClean="0">
                <a:solidFill>
                  <a:srgbClr val="008000"/>
                </a:solidFill>
                <a:latin typeface="Arial" pitchFamily="34" charset="0"/>
                <a:ea typeface="華康采風體W3" panose="03000309000000000000" pitchFamily="65" charset="-120"/>
                <a:cs typeface="Arial" pitchFamily="34" charset="0"/>
              </a:rPr>
              <a:t>ou for your attention</a:t>
            </a:r>
            <a:endParaRPr lang="zh-TW" altLang="en-US" sz="4500" b="1" dirty="0">
              <a:solidFill>
                <a:srgbClr val="008000"/>
              </a:solidFill>
              <a:latin typeface="Arial" pitchFamily="34" charset="0"/>
              <a:ea typeface="華康采風體W3" panose="03000309000000000000" pitchFamily="65" charset="-120"/>
              <a:cs typeface="Arial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881"/>
            <a:ext cx="9136065" cy="2483349"/>
          </a:xfrm>
          <a:prstGeom prst="rect">
            <a:avLst/>
          </a:prstGeom>
        </p:spPr>
      </p:pic>
      <p:cxnSp>
        <p:nvCxnSpPr>
          <p:cNvPr id="10" name="直線接點 9"/>
          <p:cNvCxnSpPr/>
          <p:nvPr/>
        </p:nvCxnSpPr>
        <p:spPr>
          <a:xfrm>
            <a:off x="0" y="476672"/>
            <a:ext cx="913606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138"/>
            <a:ext cx="9144000" cy="69340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【106</a:t>
            </a:r>
            <a:r>
              <a:rPr lang="zh-TW" altLang="en-US" dirty="0" smtClean="0"/>
              <a:t>學年度第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學期</a:t>
            </a:r>
            <a:r>
              <a:rPr lang="en-US" altLang="zh-TW" dirty="0" smtClean="0"/>
              <a:t>】</a:t>
            </a:r>
            <a:r>
              <a:rPr lang="zh-TW" altLang="en-US" dirty="0" smtClean="0"/>
              <a:t>投保作業投保作業通知書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692696"/>
            <a:ext cx="918051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9512" y="5589240"/>
            <a:ext cx="8856984" cy="46166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路徑：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國泰人壽官網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學生團體保險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學校名冊登錄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資訊下載</a:t>
            </a:r>
          </a:p>
        </p:txBody>
      </p:sp>
    </p:spTree>
    <p:extLst>
      <p:ext uri="{BB962C8B-B14F-4D97-AF65-F5344CB8AC3E}">
        <p14:creationId xmlns:p14="http://schemas.microsoft.com/office/powerpoint/2010/main" val="2062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7" y="888869"/>
            <a:ext cx="8661845" cy="508026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 smtClean="0"/>
              <a:t>新學期</a:t>
            </a:r>
            <a:r>
              <a:rPr lang="zh-TW" altLang="en-US" dirty="0"/>
              <a:t>，</a:t>
            </a:r>
            <a:r>
              <a:rPr lang="zh-TW" altLang="en-US" dirty="0" smtClean="0"/>
              <a:t>新服務</a:t>
            </a:r>
            <a:r>
              <a:rPr lang="en-US" altLang="zh-TW" dirty="0"/>
              <a:t>】 </a:t>
            </a:r>
            <a:r>
              <a:rPr lang="en-US" altLang="zh-TW" dirty="0" smtClean="0"/>
              <a:t>1. </a:t>
            </a:r>
            <a:r>
              <a:rPr lang="zh-TW" altLang="en-US" dirty="0" smtClean="0"/>
              <a:t>忘記密碼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716016" y="5301208"/>
            <a:ext cx="1296144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忘記密碼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571828" y="6053226"/>
            <a:ext cx="4320652" cy="40011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登入畫面，新增「忘記密碼」功能。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左箭號 7"/>
          <p:cNvSpPr/>
          <p:nvPr/>
        </p:nvSpPr>
        <p:spPr>
          <a:xfrm rot="5400000">
            <a:off x="5004048" y="5733256"/>
            <a:ext cx="432048" cy="288032"/>
          </a:xfrm>
          <a:prstGeom prst="leftArrow">
            <a:avLst>
              <a:gd name="adj1" fmla="val 50000"/>
              <a:gd name="adj2" fmla="val 50001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6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438"/>
            <a:ext cx="9144000" cy="460912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新學期，新服務</a:t>
            </a:r>
            <a:r>
              <a:rPr lang="en-US" altLang="zh-TW" dirty="0"/>
              <a:t>】 1. </a:t>
            </a:r>
            <a:r>
              <a:rPr lang="zh-TW" altLang="en-US" dirty="0"/>
              <a:t>忘記密碼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419872" y="3501008"/>
            <a:ext cx="5544616" cy="353943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   學校代號</a:t>
            </a:r>
            <a:endParaRPr lang="zh-TW" altLang="en-US" sz="1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419872" y="4017258"/>
            <a:ext cx="5544616" cy="353943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7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　　　註冊</a:t>
            </a:r>
            <a:r>
              <a:rPr lang="zh-TW" altLang="en-US" dirty="0"/>
              <a:t>時的「手機號碼」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419872" y="4524645"/>
            <a:ext cx="5544616" cy="425758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7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2600"/>
              </a:lnSpc>
            </a:pPr>
            <a:r>
              <a:rPr lang="zh-TW" altLang="en-US" dirty="0" smtClean="0"/>
              <a:t>　　　註冊</a:t>
            </a:r>
            <a:r>
              <a:rPr lang="zh-TW" altLang="en-US" dirty="0"/>
              <a:t>時的「</a:t>
            </a:r>
            <a:r>
              <a:rPr lang="en-US" altLang="zh-TW" dirty="0"/>
              <a:t>E-Mail</a:t>
            </a:r>
            <a:r>
              <a:rPr lang="zh-TW" altLang="en-US" dirty="0"/>
              <a:t>」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907704" y="5949280"/>
            <a:ext cx="7056784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上方３項欄位均正確，即會重發密碼至老師註冊時的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5125152"/>
            <a:ext cx="1476164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確認送出</a:t>
            </a:r>
          </a:p>
        </p:txBody>
      </p:sp>
      <p:sp>
        <p:nvSpPr>
          <p:cNvPr id="13" name="向左箭號 12"/>
          <p:cNvSpPr/>
          <p:nvPr/>
        </p:nvSpPr>
        <p:spPr>
          <a:xfrm rot="5400000">
            <a:off x="5193069" y="5617022"/>
            <a:ext cx="432048" cy="378042"/>
          </a:xfrm>
          <a:prstGeom prst="leftArrow">
            <a:avLst>
              <a:gd name="adj1" fmla="val 50000"/>
              <a:gd name="adj2" fmla="val 50001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3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138"/>
            <a:ext cx="9108504" cy="69340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【</a:t>
            </a:r>
            <a:r>
              <a:rPr lang="zh-TW" altLang="en-US" dirty="0"/>
              <a:t>新學期，新服務</a:t>
            </a:r>
            <a:r>
              <a:rPr lang="en-US" altLang="zh-TW" dirty="0"/>
              <a:t>】 </a:t>
            </a:r>
            <a:r>
              <a:rPr lang="en-US" altLang="zh-TW" dirty="0" smtClean="0"/>
              <a:t>2. </a:t>
            </a:r>
            <a:r>
              <a:rPr lang="zh-TW" altLang="en-US" dirty="0"/>
              <a:t>「</a:t>
            </a:r>
            <a:r>
              <a:rPr lang="zh-TW" altLang="en-US" dirty="0" smtClean="0"/>
              <a:t>有效名冊」查詢及下載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961"/>
            <a:ext cx="9144000" cy="4471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文字方塊 19"/>
          <p:cNvSpPr txBox="1"/>
          <p:nvPr/>
        </p:nvSpPr>
        <p:spPr>
          <a:xfrm>
            <a:off x="-44642" y="4073697"/>
            <a:ext cx="1880338" cy="369332"/>
          </a:xfrm>
          <a:prstGeom prst="rect">
            <a:avLst/>
          </a:prstGeom>
          <a:solidFill>
            <a:srgbClr val="FF7D02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名冊查詢與下載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466274" y="2993577"/>
            <a:ext cx="2169622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投保學年度｜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100392" y="3025515"/>
            <a:ext cx="864096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059832" y="4721769"/>
            <a:ext cx="864096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肘形接點 23"/>
          <p:cNvCxnSpPr>
            <a:stCxn id="20" idx="0"/>
            <a:endCxn id="21" idx="1"/>
          </p:cNvCxnSpPr>
          <p:nvPr/>
        </p:nvCxnSpPr>
        <p:spPr>
          <a:xfrm rot="5400000" flipH="1" flipV="1">
            <a:off x="740868" y="3348292"/>
            <a:ext cx="880065" cy="570747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接點 24"/>
          <p:cNvCxnSpPr/>
          <p:nvPr/>
        </p:nvCxnSpPr>
        <p:spPr>
          <a:xfrm>
            <a:off x="3635896" y="3209998"/>
            <a:ext cx="1512168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5148064" y="2884874"/>
            <a:ext cx="1800200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 上學期  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9" name="肘形接點 28"/>
          <p:cNvCxnSpPr/>
          <p:nvPr/>
        </p:nvCxnSpPr>
        <p:spPr>
          <a:xfrm flipV="1">
            <a:off x="6932927" y="3209997"/>
            <a:ext cx="1296144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接點 37"/>
          <p:cNvCxnSpPr>
            <a:stCxn id="22" idx="2"/>
            <a:endCxn id="23" idx="0"/>
          </p:cNvCxnSpPr>
          <p:nvPr/>
        </p:nvCxnSpPr>
        <p:spPr>
          <a:xfrm rot="5400000">
            <a:off x="5364088" y="1553417"/>
            <a:ext cx="1296144" cy="504056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40193" y="5566881"/>
            <a:ext cx="9068311" cy="124649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71463">
              <a:lnSpc>
                <a:spcPts val="3000"/>
              </a:lnSpc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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有效名冊」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檔案，因含有身分證字號等個資，下載時會「加密」，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>
              <a:lnSpc>
                <a:spcPts val="3000"/>
              </a:lnSpc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密碼會發送至老師的「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手機簡訊」及「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>
              <a:lnSpc>
                <a:spcPts val="3000"/>
              </a:lnSpc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「 有效名冊」為前一學期的「首批投保」名冊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+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加保名冊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－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退保名冊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148064" y="3284984"/>
            <a:ext cx="1800200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 有效名冊 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22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138"/>
            <a:ext cx="9108504" cy="69340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【</a:t>
            </a:r>
            <a:r>
              <a:rPr lang="zh-TW" altLang="en-US" dirty="0"/>
              <a:t>新學期，新服務</a:t>
            </a:r>
            <a:r>
              <a:rPr lang="en-US" altLang="zh-TW" dirty="0"/>
              <a:t>】 </a:t>
            </a:r>
            <a:r>
              <a:rPr lang="en-US" altLang="zh-TW" dirty="0" smtClean="0"/>
              <a:t>2. </a:t>
            </a:r>
            <a:r>
              <a:rPr lang="zh-TW" altLang="en-US" dirty="0"/>
              <a:t>「</a:t>
            </a:r>
            <a:r>
              <a:rPr lang="zh-TW" altLang="en-US" dirty="0" smtClean="0"/>
              <a:t>有效名冊」查詢及下載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33390" y="1052736"/>
            <a:ext cx="9068311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3000"/>
              </a:lnSpc>
            </a:pPr>
            <a:r>
              <a:rPr lang="zh-TW" altLang="en-US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 下載後的</a:t>
            </a:r>
            <a:r>
              <a:rPr lang="en-US" altLang="zh-TW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檔， </a:t>
            </a:r>
            <a:r>
              <a:rPr lang="zh-TW" altLang="en-US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修改為「第２學期的最新名冊」後，</a:t>
            </a:r>
            <a:r>
              <a:rPr lang="en-US" altLang="zh-TW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</a:t>
            </a:r>
            <a:r>
              <a:rPr lang="zh-TW" altLang="en-US" sz="23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「名冊上傳」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，完成投保作業。</a:t>
            </a:r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0028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文字方塊 17"/>
          <p:cNvSpPr txBox="1"/>
          <p:nvPr/>
        </p:nvSpPr>
        <p:spPr>
          <a:xfrm>
            <a:off x="-44642" y="3894199"/>
            <a:ext cx="1376282" cy="369332"/>
          </a:xfrm>
          <a:prstGeom prst="rect">
            <a:avLst/>
          </a:prstGeom>
          <a:solidFill>
            <a:srgbClr val="FF7D02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名冊上傳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6056" y="5559675"/>
            <a:ext cx="280831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516216" y="4365104"/>
            <a:ext cx="79208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059832" y="4365104"/>
            <a:ext cx="79208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肘形接點 26"/>
          <p:cNvCxnSpPr>
            <a:endCxn id="7" idx="0"/>
          </p:cNvCxnSpPr>
          <p:nvPr/>
        </p:nvCxnSpPr>
        <p:spPr>
          <a:xfrm>
            <a:off x="1403648" y="4078865"/>
            <a:ext cx="5076564" cy="148081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4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>
            <a:off x="0" y="4705980"/>
            <a:ext cx="1764656" cy="523220"/>
          </a:xfrm>
          <a:prstGeom prst="homePlat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-252536" y="3447691"/>
            <a:ext cx="2651800" cy="485365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首批投保</a:t>
            </a:r>
            <a:r>
              <a:rPr lang="en-US" altLang="zh-TW" dirty="0" smtClean="0"/>
              <a:t>】</a:t>
            </a:r>
            <a:r>
              <a:rPr lang="zh-TW" altLang="en-US" dirty="0" smtClean="0"/>
              <a:t>作業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grpSp>
        <p:nvGrpSpPr>
          <p:cNvPr id="60" name="群組 59"/>
          <p:cNvGrpSpPr/>
          <p:nvPr/>
        </p:nvGrpSpPr>
        <p:grpSpPr>
          <a:xfrm>
            <a:off x="-258775" y="1412776"/>
            <a:ext cx="2651800" cy="523220"/>
            <a:chOff x="-258775" y="745540"/>
            <a:chExt cx="2651800" cy="523220"/>
          </a:xfrm>
        </p:grpSpPr>
        <p:sp>
          <p:nvSpPr>
            <p:cNvPr id="61" name="圓角矩形 60"/>
            <p:cNvSpPr/>
            <p:nvPr/>
          </p:nvSpPr>
          <p:spPr>
            <a:xfrm>
              <a:off x="-258775" y="764703"/>
              <a:ext cx="2651800" cy="4853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143699" y="74554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國小以上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43699" y="470598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提醒您</a:t>
            </a:r>
            <a:endParaRPr lang="zh-TW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49938" y="340983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幼兒園</a:t>
            </a:r>
            <a:endParaRPr lang="zh-TW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528" y="198884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學生人數」。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如有「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學生」或「具備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學籍不投保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學生」，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另需進行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學生名冊輸入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作業。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5536" y="398590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僅須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 「學生名冊」。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180528" y="5373216"/>
            <a:ext cx="914400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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學期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投保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，「學生名冊」須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重新輸入或上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傳！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 可至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【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名冊查詢與下載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】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下載「有效名冊」。</a:t>
            </a:r>
            <a:endParaRPr kumimoji="0" lang="en-US" altLang="zh-TW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49938" y="807150"/>
            <a:ext cx="888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 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即「新學期（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8/1 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2/1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起）」的「人數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輸入」及「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名冊輸入」</a:t>
            </a:r>
            <a:endParaRPr lang="zh-TW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18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加退保</a:t>
            </a:r>
            <a:r>
              <a:rPr lang="en-US" altLang="zh-TW" dirty="0" smtClean="0"/>
              <a:t>】</a:t>
            </a:r>
            <a:r>
              <a:rPr lang="zh-TW" altLang="en-US" dirty="0"/>
              <a:t>作業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B70D-094E-4A79-BF46-0D9B920EA0CF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grpSp>
        <p:nvGrpSpPr>
          <p:cNvPr id="60" name="群組 59"/>
          <p:cNvGrpSpPr/>
          <p:nvPr/>
        </p:nvGrpSpPr>
        <p:grpSpPr>
          <a:xfrm>
            <a:off x="-258776" y="836712"/>
            <a:ext cx="5838888" cy="523220"/>
            <a:chOff x="-258775" y="939548"/>
            <a:chExt cx="1433064" cy="523220"/>
          </a:xfrm>
        </p:grpSpPr>
        <p:sp>
          <p:nvSpPr>
            <p:cNvPr id="61" name="圓角矩形 60"/>
            <p:cNvSpPr/>
            <p:nvPr/>
          </p:nvSpPr>
          <p:spPr>
            <a:xfrm>
              <a:off x="-258775" y="958711"/>
              <a:ext cx="1433064" cy="4853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-129896" y="939548"/>
              <a:ext cx="13041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非「首批投保」學生之加保作業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179512" y="1556792"/>
            <a:ext cx="878497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● 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何時可輸入加退保？</a:t>
            </a:r>
            <a:endParaRPr lang="en-US" altLang="zh-TW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批投保作業完成繳費，保費入帳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次日起可進行加退保作業。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● 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加保輸入寬限時間？</a:t>
            </a:r>
            <a:endParaRPr lang="en-US" altLang="zh-TW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加保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最遲應於學童「實際入學日」起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日內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於學校名冊登錄系統完成輸入。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退保生之保障效力一律持續至申請退保當月最後一天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為避免耽誤個別學生加保作業之輸入期限，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首批投保作業輸入完成後，請務必儘速開單並完成繳費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46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1107</Words>
  <Application>Microsoft Office PowerPoint</Application>
  <PresentationFormat>如螢幕大小 (4:3)</PresentationFormat>
  <Paragraphs>175</Paragraphs>
  <Slides>22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學生團體保險 【第2學期】應注意事項說明</vt:lpstr>
      <vt:lpstr>【106學年度第2學期】保險期間及保費</vt:lpstr>
      <vt:lpstr>【106學年度第2學期】投保作業投保作業通知書</vt:lpstr>
      <vt:lpstr>【新學期，新服務】 1. 忘記密碼</vt:lpstr>
      <vt:lpstr>【新學期，新服務】 1. 忘記密碼</vt:lpstr>
      <vt:lpstr>【新學期，新服務】 2. 「有效名冊」查詢及下載</vt:lpstr>
      <vt:lpstr>【新學期，新服務】 2. 「有效名冊」查詢及下載</vt:lpstr>
      <vt:lpstr>【首批投保】作業</vt:lpstr>
      <vt:lpstr>【加退保】作業</vt:lpstr>
      <vt:lpstr>加保保費計算</vt:lpstr>
      <vt:lpstr>無法輸入之難字(特殊字)處理－1</vt:lpstr>
      <vt:lpstr>無法輸入之難字(特殊字)處理－2</vt:lpstr>
      <vt:lpstr>名冊輸入後，但姓名中有問號(？)</vt:lpstr>
      <vt:lpstr>名冊輸入後，但姓名中有問號(？)</vt:lpstr>
      <vt:lpstr>外籍學生投保身分證字號欄位如何輸入？</vt:lpstr>
      <vt:lpstr>如何在學校名冊登錄系統列印正式收據與繳款單？</vt:lpstr>
      <vt:lpstr>哪些繳費方式可在「學校名冊登錄系統」開收據？</vt:lpstr>
      <vt:lpstr>常見退匯原因</vt:lpstr>
      <vt:lpstr>劃撥或匯款繳費後多久會入公司帳？</vt:lpstr>
      <vt:lpstr>理賠給付時，公司以何種管道通知相關人員？</vt:lpstr>
      <vt:lpstr>理賠金可否直接匯至被保險人(即學生)帳戶？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Sanjo</dc:creator>
  <cp:lastModifiedBy>王志倫</cp:lastModifiedBy>
  <cp:revision>496</cp:revision>
  <cp:lastPrinted>2018-02-27T10:50:20Z</cp:lastPrinted>
  <dcterms:created xsi:type="dcterms:W3CDTF">2017-08-14T14:34:53Z</dcterms:created>
  <dcterms:modified xsi:type="dcterms:W3CDTF">2018-02-27T11:19:15Z</dcterms:modified>
</cp:coreProperties>
</file>