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801350" cy="14762163"/>
  <p:notesSz cx="6797675" cy="9929813"/>
  <p:defaultTextStyle>
    <a:defPPr>
      <a:defRPr lang="zh-TW"/>
    </a:defPPr>
    <a:lvl1pPr marL="0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3975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7951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1926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5902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19877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3853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7827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1804" algn="l" defTabSz="136795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650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660066"/>
    <a:srgbClr val="006600"/>
    <a:srgbClr val="339933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1626" y="-132"/>
      </p:cViewPr>
      <p:guideLst>
        <p:guide orient="horz" pos="4650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04" y="2525278"/>
            <a:ext cx="9181147" cy="3164297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2369" y="5689575"/>
            <a:ext cx="7879371" cy="3772552"/>
          </a:xfrm>
        </p:spPr>
        <p:txBody>
          <a:bodyPr/>
          <a:lstStyle>
            <a:lvl1pPr marL="0" indent="0" algn="l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 marL="6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1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0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8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7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438577" y="591177"/>
            <a:ext cx="1822707" cy="12595678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40071" y="591177"/>
            <a:ext cx="7814123" cy="1259567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104" y="6294437"/>
            <a:ext cx="9181147" cy="2931930"/>
          </a:xfrm>
        </p:spPr>
        <p:txBody>
          <a:bodyPr anchor="t"/>
          <a:lstStyle>
            <a:lvl1pPr algn="l">
              <a:defRPr sz="66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0104" y="3075448"/>
            <a:ext cx="9181147" cy="322922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397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79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19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359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19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038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878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718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40069" y="3444507"/>
            <a:ext cx="4770596" cy="97423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90687" y="3444507"/>
            <a:ext cx="4770596" cy="97423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0070" y="3304403"/>
            <a:ext cx="4772472" cy="137711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975" indent="0">
              <a:buNone/>
              <a:defRPr sz="3000" b="1"/>
            </a:lvl2pPr>
            <a:lvl3pPr marL="1367951" indent="0">
              <a:buNone/>
              <a:defRPr sz="2700" b="1"/>
            </a:lvl3pPr>
            <a:lvl4pPr marL="2051926" indent="0">
              <a:buNone/>
              <a:defRPr sz="2400" b="1"/>
            </a:lvl4pPr>
            <a:lvl5pPr marL="2735902" indent="0">
              <a:buNone/>
              <a:defRPr sz="2400" b="1"/>
            </a:lvl5pPr>
            <a:lvl6pPr marL="3419877" indent="0">
              <a:buNone/>
              <a:defRPr sz="2400" b="1"/>
            </a:lvl6pPr>
            <a:lvl7pPr marL="4103853" indent="0">
              <a:buNone/>
              <a:defRPr sz="2400" b="1"/>
            </a:lvl7pPr>
            <a:lvl8pPr marL="4787827" indent="0">
              <a:buNone/>
              <a:defRPr sz="2400" b="1"/>
            </a:lvl8pPr>
            <a:lvl9pPr marL="5471804" indent="0">
              <a:buNone/>
              <a:defRPr sz="24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070" y="4681519"/>
            <a:ext cx="4772472" cy="850533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86939" y="3304403"/>
            <a:ext cx="4774346" cy="137711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975" indent="0">
              <a:buNone/>
              <a:defRPr sz="3000" b="1"/>
            </a:lvl2pPr>
            <a:lvl3pPr marL="1367951" indent="0">
              <a:buNone/>
              <a:defRPr sz="2700" b="1"/>
            </a:lvl3pPr>
            <a:lvl4pPr marL="2051926" indent="0">
              <a:buNone/>
              <a:defRPr sz="2400" b="1"/>
            </a:lvl4pPr>
            <a:lvl5pPr marL="2735902" indent="0">
              <a:buNone/>
              <a:defRPr sz="2400" b="1"/>
            </a:lvl5pPr>
            <a:lvl6pPr marL="3419877" indent="0">
              <a:buNone/>
              <a:defRPr sz="2400" b="1"/>
            </a:lvl6pPr>
            <a:lvl7pPr marL="4103853" indent="0">
              <a:buNone/>
              <a:defRPr sz="2400" b="1"/>
            </a:lvl7pPr>
            <a:lvl8pPr marL="4787827" indent="0">
              <a:buNone/>
              <a:defRPr sz="2400" b="1"/>
            </a:lvl8pPr>
            <a:lvl9pPr marL="5471804" indent="0">
              <a:buNone/>
              <a:defRPr sz="24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86939" y="4681519"/>
            <a:ext cx="4774346" cy="850533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826" y="2306555"/>
            <a:ext cx="6038256" cy="1086984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08421" y="2306556"/>
            <a:ext cx="3553570" cy="7381134"/>
          </a:xfrm>
        </p:spPr>
        <p:txBody>
          <a:bodyPr/>
          <a:lstStyle>
            <a:lvl1pPr marL="0" indent="0">
              <a:buNone/>
              <a:defRPr sz="2100"/>
            </a:lvl1pPr>
            <a:lvl2pPr marL="683975" indent="0">
              <a:buNone/>
              <a:defRPr sz="1800"/>
            </a:lvl2pPr>
            <a:lvl3pPr marL="1367951" indent="0">
              <a:buNone/>
              <a:defRPr sz="1500"/>
            </a:lvl3pPr>
            <a:lvl4pPr marL="2051926" indent="0">
              <a:buNone/>
              <a:defRPr sz="1400"/>
            </a:lvl4pPr>
            <a:lvl5pPr marL="2735902" indent="0">
              <a:buNone/>
              <a:defRPr sz="1400"/>
            </a:lvl5pPr>
            <a:lvl6pPr marL="3419877" indent="0">
              <a:buNone/>
              <a:defRPr sz="1400"/>
            </a:lvl6pPr>
            <a:lvl7pPr marL="4103853" indent="0">
              <a:buNone/>
              <a:defRPr sz="1400"/>
            </a:lvl7pPr>
            <a:lvl8pPr marL="4787827" indent="0">
              <a:buNone/>
              <a:defRPr sz="1400"/>
            </a:lvl8pPr>
            <a:lvl9pPr marL="5471804" indent="0">
              <a:buNone/>
              <a:defRPr sz="14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77" y="615046"/>
            <a:ext cx="9722861" cy="1499520"/>
          </a:xfrm>
        </p:spPr>
        <p:txBody>
          <a:bodyPr anchor="ctr"/>
          <a:lstStyle>
            <a:lvl1pPr algn="ctr">
              <a:defRPr sz="53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51211" y="1383912"/>
            <a:ext cx="928249" cy="9841511"/>
          </a:xfrm>
        </p:spPr>
        <p:txBody>
          <a:bodyPr vert="eaVert" anchor="ctr"/>
          <a:lstStyle>
            <a:lvl1pPr algn="l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23205" y="1165260"/>
            <a:ext cx="7577831" cy="117516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4800"/>
            </a:lvl1pPr>
            <a:lvl2pPr marL="683975" indent="0">
              <a:buNone/>
              <a:defRPr sz="4200"/>
            </a:lvl2pPr>
            <a:lvl3pPr marL="1367951" indent="0">
              <a:buNone/>
              <a:defRPr sz="3600"/>
            </a:lvl3pPr>
            <a:lvl4pPr marL="2051926" indent="0">
              <a:buNone/>
              <a:defRPr sz="3000"/>
            </a:lvl4pPr>
            <a:lvl5pPr marL="2735902" indent="0">
              <a:buNone/>
              <a:defRPr sz="3000"/>
            </a:lvl5pPr>
            <a:lvl6pPr marL="3419877" indent="0">
              <a:buNone/>
              <a:defRPr sz="3000"/>
            </a:lvl6pPr>
            <a:lvl7pPr marL="4103853" indent="0">
              <a:buNone/>
              <a:defRPr sz="3000"/>
            </a:lvl7pPr>
            <a:lvl8pPr marL="4787827" indent="0">
              <a:buNone/>
              <a:defRPr sz="3000"/>
            </a:lvl8pPr>
            <a:lvl9pPr marL="5471804" indent="0">
              <a:buNone/>
              <a:defRPr sz="3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54192" y="2152782"/>
            <a:ext cx="1080097" cy="9072643"/>
          </a:xfrm>
        </p:spPr>
        <p:txBody>
          <a:bodyPr vert="eaVert" anchor="ctr"/>
          <a:lstStyle>
            <a:lvl1pPr marL="0" indent="0" algn="ctr">
              <a:buNone/>
              <a:defRPr sz="2100"/>
            </a:lvl1pPr>
            <a:lvl2pPr marL="683975" indent="0" algn="ctr">
              <a:buNone/>
              <a:defRPr sz="1800"/>
            </a:lvl2pPr>
            <a:lvl3pPr marL="1367951" indent="0" algn="ctr">
              <a:buNone/>
              <a:defRPr sz="1500"/>
            </a:lvl3pPr>
            <a:lvl4pPr marL="2051926" indent="0" algn="ctr">
              <a:buNone/>
              <a:defRPr sz="1400"/>
            </a:lvl4pPr>
            <a:lvl5pPr marL="2735902" indent="0" algn="ctr">
              <a:buNone/>
              <a:defRPr sz="1400"/>
            </a:lvl5pPr>
            <a:lvl6pPr marL="3419877" indent="0">
              <a:buNone/>
              <a:defRPr sz="1400"/>
            </a:lvl6pPr>
            <a:lvl7pPr marL="4103853" indent="0">
              <a:buNone/>
              <a:defRPr sz="1400"/>
            </a:lvl7pPr>
            <a:lvl8pPr marL="4787827" indent="0">
              <a:buNone/>
              <a:defRPr sz="1400"/>
            </a:lvl8pPr>
            <a:lvl9pPr marL="5471804" indent="0">
              <a:buNone/>
              <a:defRPr sz="14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7876351" y="10580078"/>
            <a:ext cx="2925000" cy="41820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2"/>
            <a:ext cx="10801350" cy="153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6795" tIns="68398" rIns="136795" bIns="68398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" y="88149"/>
            <a:ext cx="5400675" cy="153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6795" tIns="68398" rIns="136795" bIns="68398"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13820308"/>
            <a:ext cx="10801350" cy="9418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40070" y="591172"/>
            <a:ext cx="9721215" cy="2460361"/>
          </a:xfrm>
          <a:prstGeom prst="rect">
            <a:avLst/>
          </a:prstGeom>
        </p:spPr>
        <p:txBody>
          <a:bodyPr vert="horz" lIns="136795" tIns="68398" rIns="136795" bIns="68398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0070" y="3444507"/>
            <a:ext cx="9721215" cy="9742345"/>
          </a:xfrm>
          <a:prstGeom prst="rect">
            <a:avLst/>
          </a:prstGeom>
        </p:spPr>
        <p:txBody>
          <a:bodyPr vert="horz" lIns="136795" tIns="68398" rIns="136795" bIns="68398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40068" y="13682340"/>
            <a:ext cx="2520315" cy="785948"/>
          </a:xfrm>
          <a:prstGeom prst="rect">
            <a:avLst/>
          </a:prstGeom>
        </p:spPr>
        <p:txBody>
          <a:bodyPr vert="horz" lIns="136795" tIns="68398" rIns="136795" bIns="68398" rtlCol="0" anchor="ctr"/>
          <a:lstStyle>
            <a:lvl1pPr algn="l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1F5F-93F2-4271-A367-6BF43B8FD3CC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90463" y="13682340"/>
            <a:ext cx="3420427" cy="785948"/>
          </a:xfrm>
          <a:prstGeom prst="rect">
            <a:avLst/>
          </a:prstGeom>
        </p:spPr>
        <p:txBody>
          <a:bodyPr vert="horz" lIns="136795" tIns="68398" rIns="136795" bIns="68398" rtlCol="0" anchor="ctr"/>
          <a:lstStyle>
            <a:lvl1pPr algn="ct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740969" y="13682340"/>
            <a:ext cx="2520315" cy="785948"/>
          </a:xfrm>
          <a:prstGeom prst="rect">
            <a:avLst/>
          </a:prstGeom>
        </p:spPr>
        <p:txBody>
          <a:bodyPr vert="horz" lIns="136795" tIns="68398" rIns="136795" bIns="68398" rtlCol="0" anchor="ctr"/>
          <a:lstStyle>
            <a:lvl1pPr algn="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B3EE-6700-4105-AF0F-2C6A66D04A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6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512981" indent="-512981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461" indent="-427484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38" indent="-341988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3915" indent="-341988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77889" indent="-341988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1865" indent="-341988" algn="l" rtl="0" eaLnBrk="1" latinLnBrk="0" hangingPunct="1">
        <a:spcBef>
          <a:spcPct val="20000"/>
        </a:spcBef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45841" indent="-341988" algn="l" rtl="0" eaLnBrk="1" latinLnBrk="0" hangingPunct="1">
        <a:spcBef>
          <a:spcPct val="20000"/>
        </a:spcBef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29816" indent="-341988" algn="l" rtl="0" eaLnBrk="1" latinLnBrk="0" hangingPunct="1">
        <a:spcBef>
          <a:spcPct val="20000"/>
        </a:spcBef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13791" indent="-341988" algn="l" rtl="0" eaLnBrk="1" latinLnBrk="0" hangingPunct="1">
        <a:spcBef>
          <a:spcPct val="20000"/>
        </a:spcBef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3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7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51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35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419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103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87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71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hyperlink" Target="mailto:tom8193@hotmail.com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30000"/>
                <a:satMod val="555000"/>
              </a:schemeClr>
              <a:schemeClr val="bg2">
                <a:tint val="96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  <a14:imgEffect>
                      <a14:sharpenSoften amount="17000"/>
                    </a14:imgEffect>
                    <a14:imgEffect>
                      <a14:colorTemperature colorTemp="69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" y="4682014"/>
            <a:ext cx="8278270" cy="4139227"/>
          </a:xfrm>
          <a:prstGeom prst="rect">
            <a:avLst/>
          </a:prstGeom>
        </p:spPr>
        <p:txBody>
          <a:bodyPr wrap="square" lIns="136795" tIns="68398" rIns="136795" bIns="68398">
            <a:spAutoFit/>
          </a:bodyPr>
          <a:lstStyle/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107.09.15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Ⅱ-1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如何發現容易失能之高危險群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107.09.29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Ⅱ-2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鍛鍊虛弱老人之有效運動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改善肌少症現象之有效運動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107.10.06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Ⅱ-3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改善尿失禁現象之有效運動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107.10.13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Ⅱ-4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防止老人跌倒之有效運動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107.10.20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Ⅱ-5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改善或預防失智症之有效運動及團康遊戲活動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107.10.27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Ⅱ-6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有效預防或改善失能之綜合性運動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107.11.10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Ⅲ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肌肉放鬆按摩術認證班講習會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107.11.17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Ⅲ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肌肉放鬆按摩術認證班講習會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107.11.24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Ⅳ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滲透壓統整按摩術認證班講習會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107.12.01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Ⅳ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滲透壓統整按摩術認證班講習會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107.12.08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Ⅴ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脊椎保健運動指導人員認證班講習會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107.12.15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Ⅴ</a:t>
            </a:r>
            <a:r>
              <a:rPr lang="zh-TW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脊椎保健運動指導人員認證班講習會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107.12.29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Ⅰ</a:t>
            </a:r>
            <a:r>
              <a:rPr lang="zh-TW" altLang="zh-TW" sz="2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關懷原鄉部落銀髮族健康相關講座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未定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6139" y="1548433"/>
            <a:ext cx="9505055" cy="6305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36795" tIns="68398" rIns="136795" bIns="68398">
            <a:spAutoFit/>
          </a:bodyPr>
          <a:lstStyle/>
          <a:p>
            <a:pPr algn="ctr"/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慈濟科技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大學 長照所 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&amp;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 研發處 健康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運動實證中心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200747" y="2916585"/>
            <a:ext cx="10399867" cy="17437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lIns="136795" tIns="68398" rIns="136795" bIns="68398">
            <a:prstTxWarp prst="textArchUp">
              <a:avLst>
                <a:gd name="adj" fmla="val 10765452"/>
              </a:avLst>
            </a:prstTxWarp>
            <a:spAutoFit/>
          </a:bodyPr>
          <a:lstStyle/>
          <a:p>
            <a:pPr algn="ctr"/>
            <a:r>
              <a:rPr lang="zh-TW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 UI" pitchFamily="34" charset="-122"/>
                <a:ea typeface="Microsoft YaHei UI" pitchFamily="34" charset="-122"/>
              </a:rPr>
              <a:t>銀髮族健康</a:t>
            </a:r>
            <a:r>
              <a:rPr lang="zh-TW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 UI" pitchFamily="34" charset="-122"/>
                <a:ea typeface="Microsoft YaHei UI" pitchFamily="34" charset="-122"/>
              </a:rPr>
              <a:t>促進系列</a:t>
            </a:r>
            <a:r>
              <a:rPr lang="zh-TW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 UI" pitchFamily="34" charset="-122"/>
                <a:ea typeface="Microsoft YaHei UI" pitchFamily="34" charset="-122"/>
              </a:rPr>
              <a:t>講習活動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4"/>
          <a:stretch/>
        </p:blipFill>
        <p:spPr>
          <a:xfrm>
            <a:off x="5544971" y="8847614"/>
            <a:ext cx="2592008" cy="17018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7767" y="8461201"/>
            <a:ext cx="2551500" cy="21184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" y="13740636"/>
            <a:ext cx="10894553" cy="969129"/>
          </a:xfrm>
          <a:prstGeom prst="rect">
            <a:avLst/>
          </a:prstGeom>
          <a:noFill/>
        </p:spPr>
        <p:txBody>
          <a:bodyPr wrap="none" lIns="136795" tIns="68398" rIns="136795" bIns="68398" rtlCol="0">
            <a:spAutoFit/>
          </a:bodyPr>
          <a:lstStyle/>
          <a:p>
            <a:r>
              <a:rPr lang="zh-TW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主辦單位：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慈濟科技大學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護理學院  長期照護研究所、</a:t>
            </a:r>
            <a:r>
              <a:rPr lang="zh-TW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研究發展處 健康運動實證中心</a:t>
            </a:r>
            <a:endParaRPr lang="zh-TW" altLang="zh-TW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承辦單位：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健康運動實證中心、花蓮縣原住民銀髮族健康守護</a:t>
            </a:r>
            <a:r>
              <a:rPr lang="zh-TW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協會、中華民國身體機能調整研究發展協會</a:t>
            </a:r>
            <a:endParaRPr lang="zh-TW" altLang="zh-TW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協辦單位</a:t>
            </a:r>
            <a:r>
              <a:rPr lang="zh-TW" altLang="zh-TW" sz="1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花蓮縣政府社會處、花蓮縣政府原民處、花蓮縣衛生局</a:t>
            </a:r>
            <a:endParaRPr lang="zh-TW" altLang="en-US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9" r="6011"/>
          <a:stretch/>
        </p:blipFill>
        <p:spPr>
          <a:xfrm>
            <a:off x="2921183" y="8867679"/>
            <a:ext cx="2551500" cy="168175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9767" y="3838726"/>
            <a:ext cx="2389500" cy="44784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248" y="57306"/>
            <a:ext cx="9988857" cy="1246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36795" tIns="68398" rIns="136795" bIns="68398">
            <a:spAutoFit/>
          </a:bodyPr>
          <a:lstStyle/>
          <a:p>
            <a:pPr algn="ctr"/>
            <a:r>
              <a:rPr lang="zh-TW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運動養生保健 按摩紓壓</a:t>
            </a:r>
          </a:p>
        </p:txBody>
      </p:sp>
      <p:pic>
        <p:nvPicPr>
          <p:cNvPr id="3" name="Picture 2" descr="G:\11A慈科大-長照研究\A-銀髮族-公私部門案\20170422花蓮南華教會活動\S_597537973765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" r="3879"/>
          <a:stretch/>
        </p:blipFill>
        <p:spPr bwMode="auto">
          <a:xfrm>
            <a:off x="65902" y="8868045"/>
            <a:ext cx="2742485" cy="16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早安問好\SPORT\透明衝線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r="3581"/>
          <a:stretch/>
        </p:blipFill>
        <p:spPr bwMode="auto">
          <a:xfrm>
            <a:off x="7273267" y="11485537"/>
            <a:ext cx="3456000" cy="25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" y="10619694"/>
            <a:ext cx="108382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報名資格：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年齡不限，只要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是有意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學習預防老人失能及促進老人健康者均可報名參加。</a:t>
            </a:r>
          </a:p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報名名額：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每一課程限額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 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名。如果參加人數過多的話，將以照服員優先錄取。</a:t>
            </a:r>
          </a:p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報名方式</a:t>
            </a:r>
            <a:r>
              <a:rPr lang="zh-TW" altLang="zh-TW" sz="2000" b="1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8/1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9/8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止受理報名。採取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網路通訊報名，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E-mail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 </a:t>
            </a:r>
            <a:r>
              <a:rPr lang="en-US" altLang="zh-TW" sz="2000" u="sng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15"/>
              </a:rPr>
              <a:t>tom8193@hotmail.com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報名費用：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全免，但酌收名牌製作費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元。</a:t>
            </a:r>
          </a:p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活動地點：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慈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濟大學 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人文社會學院 活動中心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樓 健康運動實證中心</a:t>
            </a:r>
          </a:p>
          <a:p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en-US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地址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970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花蓮縣花蓮市介仁街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67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電話：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03-8572677</a:t>
            </a:r>
            <a:endParaRPr lang="zh-TW" altLang="zh-TW" sz="2000" dirty="0">
              <a:solidFill>
                <a:srgbClr val="66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000" b="1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聯 </a:t>
            </a:r>
            <a:r>
              <a:rPr lang="zh-TW" altLang="en-US" sz="2000" b="1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000" b="1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絡 </a:t>
            </a:r>
            <a:r>
              <a:rPr lang="zh-TW" altLang="en-US" sz="2000" b="1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000" b="1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人：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新作</a:t>
            </a:r>
          </a:p>
          <a:p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單位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：長期照護研究所</a:t>
            </a:r>
          </a:p>
          <a:p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電話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03-8572158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轉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2318    Hand phone 0937-821-298</a:t>
            </a:r>
            <a:endParaRPr lang="zh-TW" altLang="zh-TW" sz="2000" dirty="0">
              <a:solidFill>
                <a:srgbClr val="66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E-mail</a:t>
            </a:r>
            <a:r>
              <a:rPr lang="zh-TW" altLang="zh-TW" sz="2000" dirty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shinthoh@gmail.com</a:t>
            </a:r>
            <a:endParaRPr lang="zh-TW" altLang="en-US" sz="2000" dirty="0">
              <a:solidFill>
                <a:srgbClr val="66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684" y="3636665"/>
            <a:ext cx="7571303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藉由運動訓練提升認知功能</a:t>
            </a:r>
            <a:endParaRPr lang="en-US" altLang="zh-TW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eiryo UI" pitchFamily="34" charset="-128"/>
              <a:ea typeface="Meiryo UI" pitchFamily="34" charset="-128"/>
            </a:endParaRPr>
          </a:p>
          <a:p>
            <a:r>
              <a:rPr lang="zh-TW" alt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eiryo UI" pitchFamily="34" charset="-128"/>
                <a:ea typeface="Meiryo UI" pitchFamily="34" charset="-128"/>
              </a:rPr>
              <a:t>                        改善老年生活品質</a:t>
            </a:r>
            <a:endParaRPr lang="zh-TW" alt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eiryo UI" pitchFamily="34" charset="-128"/>
              <a:ea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2084</TotalTime>
  <Words>392</Words>
  <Application>Microsoft Office PowerPoint</Application>
  <PresentationFormat>自訂</PresentationFormat>
  <Paragraphs>31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龍騰四海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梁月卿</cp:lastModifiedBy>
  <cp:revision>25</cp:revision>
  <cp:lastPrinted>2018-07-03T09:06:23Z</cp:lastPrinted>
  <dcterms:created xsi:type="dcterms:W3CDTF">2018-06-27T23:52:46Z</dcterms:created>
  <dcterms:modified xsi:type="dcterms:W3CDTF">2018-07-13T10:29:57Z</dcterms:modified>
</cp:coreProperties>
</file>