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handoutMasterIdLst>
    <p:handoutMasterId r:id="rId104"/>
  </p:handoutMasterIdLst>
  <p:sldIdLst>
    <p:sldId id="686" r:id="rId2"/>
    <p:sldId id="517" r:id="rId3"/>
    <p:sldId id="630" r:id="rId4"/>
    <p:sldId id="632" r:id="rId5"/>
    <p:sldId id="520" r:id="rId6"/>
    <p:sldId id="521" r:id="rId7"/>
    <p:sldId id="522" r:id="rId8"/>
    <p:sldId id="631" r:id="rId9"/>
    <p:sldId id="525" r:id="rId10"/>
    <p:sldId id="526" r:id="rId11"/>
    <p:sldId id="527" r:id="rId12"/>
    <p:sldId id="260" r:id="rId13"/>
    <p:sldId id="294" r:id="rId14"/>
    <p:sldId id="295" r:id="rId15"/>
    <p:sldId id="296" r:id="rId16"/>
    <p:sldId id="297" r:id="rId17"/>
    <p:sldId id="530" r:id="rId18"/>
    <p:sldId id="339" r:id="rId19"/>
    <p:sldId id="531" r:id="rId20"/>
    <p:sldId id="621" r:id="rId21"/>
    <p:sldId id="622" r:id="rId22"/>
    <p:sldId id="340" r:id="rId23"/>
    <p:sldId id="382" r:id="rId24"/>
    <p:sldId id="383" r:id="rId25"/>
    <p:sldId id="384" r:id="rId26"/>
    <p:sldId id="535" r:id="rId27"/>
    <p:sldId id="538" r:id="rId28"/>
    <p:sldId id="539" r:id="rId29"/>
    <p:sldId id="304" r:id="rId30"/>
    <p:sldId id="342" r:id="rId31"/>
    <p:sldId id="343" r:id="rId32"/>
    <p:sldId id="620" r:id="rId33"/>
    <p:sldId id="586" r:id="rId34"/>
    <p:sldId id="623" r:id="rId35"/>
    <p:sldId id="624" r:id="rId36"/>
    <p:sldId id="364" r:id="rId37"/>
    <p:sldId id="365" r:id="rId38"/>
    <p:sldId id="386" r:id="rId39"/>
    <p:sldId id="266" r:id="rId40"/>
    <p:sldId id="633" r:id="rId41"/>
    <p:sldId id="634" r:id="rId42"/>
    <p:sldId id="635" r:id="rId43"/>
    <p:sldId id="636" r:id="rId44"/>
    <p:sldId id="637" r:id="rId45"/>
    <p:sldId id="638" r:id="rId46"/>
    <p:sldId id="639" r:id="rId47"/>
    <p:sldId id="640" r:id="rId48"/>
    <p:sldId id="641" r:id="rId49"/>
    <p:sldId id="642" r:id="rId50"/>
    <p:sldId id="643" r:id="rId51"/>
    <p:sldId id="644" r:id="rId52"/>
    <p:sldId id="645" r:id="rId53"/>
    <p:sldId id="646" r:id="rId54"/>
    <p:sldId id="647" r:id="rId55"/>
    <p:sldId id="648" r:id="rId56"/>
    <p:sldId id="649" r:id="rId57"/>
    <p:sldId id="650" r:id="rId58"/>
    <p:sldId id="651" r:id="rId59"/>
    <p:sldId id="652" r:id="rId60"/>
    <p:sldId id="653" r:id="rId61"/>
    <p:sldId id="654" r:id="rId62"/>
    <p:sldId id="655" r:id="rId63"/>
    <p:sldId id="656" r:id="rId64"/>
    <p:sldId id="657" r:id="rId65"/>
    <p:sldId id="658" r:id="rId66"/>
    <p:sldId id="659" r:id="rId67"/>
    <p:sldId id="660" r:id="rId68"/>
    <p:sldId id="661" r:id="rId69"/>
    <p:sldId id="662" r:id="rId70"/>
    <p:sldId id="663" r:id="rId71"/>
    <p:sldId id="664" r:id="rId72"/>
    <p:sldId id="665" r:id="rId73"/>
    <p:sldId id="666" r:id="rId74"/>
    <p:sldId id="667" r:id="rId75"/>
    <p:sldId id="598" r:id="rId76"/>
    <p:sldId id="669" r:id="rId77"/>
    <p:sldId id="670" r:id="rId78"/>
    <p:sldId id="671" r:id="rId79"/>
    <p:sldId id="672" r:id="rId80"/>
    <p:sldId id="674" r:id="rId81"/>
    <p:sldId id="675" r:id="rId82"/>
    <p:sldId id="676" r:id="rId83"/>
    <p:sldId id="677" r:id="rId84"/>
    <p:sldId id="678" r:id="rId85"/>
    <p:sldId id="679" r:id="rId86"/>
    <p:sldId id="680" r:id="rId87"/>
    <p:sldId id="681" r:id="rId88"/>
    <p:sldId id="682" r:id="rId89"/>
    <p:sldId id="683" r:id="rId90"/>
    <p:sldId id="684" r:id="rId91"/>
    <p:sldId id="685" r:id="rId92"/>
    <p:sldId id="600" r:id="rId93"/>
    <p:sldId id="687" r:id="rId94"/>
    <p:sldId id="688" r:id="rId95"/>
    <p:sldId id="689" r:id="rId96"/>
    <p:sldId id="690" r:id="rId97"/>
    <p:sldId id="691" r:id="rId98"/>
    <p:sldId id="692" r:id="rId99"/>
    <p:sldId id="693" r:id="rId100"/>
    <p:sldId id="694" r:id="rId101"/>
    <p:sldId id="695" r:id="rId102"/>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A9CC4"/>
    <a:srgbClr val="0070C0"/>
    <a:srgbClr val="2CA551"/>
    <a:srgbClr val="006644"/>
    <a:srgbClr val="FFFFFF"/>
    <a:srgbClr val="000000"/>
    <a:srgbClr val="FFC1C1"/>
    <a:srgbClr val="00B050"/>
    <a:srgbClr val="6D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7" autoAdjust="0"/>
    <p:restoredTop sz="95220" autoAdjust="0"/>
  </p:normalViewPr>
  <p:slideViewPr>
    <p:cSldViewPr>
      <p:cViewPr>
        <p:scale>
          <a:sx n="95" d="100"/>
          <a:sy n="95" d="100"/>
        </p:scale>
        <p:origin x="-954" y="234"/>
      </p:cViewPr>
      <p:guideLst>
        <p:guide orient="horz" pos="2160"/>
        <p:guide pos="2880"/>
      </p:guideLst>
    </p:cSldViewPr>
  </p:slideViewPr>
  <p:outlineViewPr>
    <p:cViewPr>
      <p:scale>
        <a:sx n="33" d="100"/>
        <a:sy n="33" d="100"/>
      </p:scale>
      <p:origin x="0" y="9090"/>
    </p:cViewPr>
  </p:outlineViewPr>
  <p:notesTextViewPr>
    <p:cViewPr>
      <p:scale>
        <a:sx n="1" d="1"/>
        <a:sy n="1" d="1"/>
      </p:scale>
      <p:origin x="0" y="0"/>
    </p:cViewPr>
  </p:notesTextViewPr>
  <p:sorterViewPr>
    <p:cViewPr>
      <p:scale>
        <a:sx n="100" d="100"/>
        <a:sy n="100" d="100"/>
      </p:scale>
      <p:origin x="0" y="-68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641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1"/>
            <a:ext cx="2946400" cy="496412"/>
          </a:xfrm>
          <a:prstGeom prst="rect">
            <a:avLst/>
          </a:prstGeom>
        </p:spPr>
        <p:txBody>
          <a:bodyPr vert="horz" lIns="91440" tIns="45720" rIns="91440" bIns="45720" rtlCol="0"/>
          <a:lstStyle>
            <a:lvl1pPr algn="r">
              <a:defRPr sz="1200"/>
            </a:lvl1pPr>
          </a:lstStyle>
          <a:p>
            <a:fld id="{EC2CD411-C5EB-4D20-8483-4B6064AFF296}" type="datetimeFigureOut">
              <a:rPr lang="zh-TW" altLang="en-US" smtClean="0"/>
              <a:t>2018/7/24</a:t>
            </a:fld>
            <a:endParaRPr lang="zh-TW" altLang="en-US"/>
          </a:p>
        </p:txBody>
      </p:sp>
      <p:sp>
        <p:nvSpPr>
          <p:cNvPr id="4" name="頁尾版面配置區 3"/>
          <p:cNvSpPr>
            <a:spLocks noGrp="1"/>
          </p:cNvSpPr>
          <p:nvPr>
            <p:ph type="ftr" sz="quarter" idx="2"/>
          </p:nvPr>
        </p:nvSpPr>
        <p:spPr>
          <a:xfrm>
            <a:off x="0" y="9428630"/>
            <a:ext cx="2946400" cy="496411"/>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630"/>
            <a:ext cx="2946400" cy="496411"/>
          </a:xfrm>
          <a:prstGeom prst="rect">
            <a:avLst/>
          </a:prstGeom>
        </p:spPr>
        <p:txBody>
          <a:bodyPr vert="horz" lIns="91440" tIns="45720" rIns="91440" bIns="45720" rtlCol="0" anchor="b"/>
          <a:lstStyle>
            <a:lvl1pPr algn="r">
              <a:defRPr sz="1200"/>
            </a:lvl1pPr>
          </a:lstStyle>
          <a:p>
            <a:fld id="{86CDAA49-42BA-46EE-A4DC-0CAB62911E7F}" type="slidenum">
              <a:rPr lang="zh-TW" altLang="en-US" smtClean="0"/>
              <a:t>‹#›</a:t>
            </a:fld>
            <a:endParaRPr lang="zh-TW" altLang="en-US"/>
          </a:p>
        </p:txBody>
      </p:sp>
    </p:spTree>
    <p:extLst>
      <p:ext uri="{BB962C8B-B14F-4D97-AF65-F5344CB8AC3E}">
        <p14:creationId xmlns:p14="http://schemas.microsoft.com/office/powerpoint/2010/main" val="92747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60" cy="496333"/>
          </a:xfrm>
          <a:prstGeom prst="rect">
            <a:avLst/>
          </a:prstGeom>
        </p:spPr>
        <p:txBody>
          <a:bodyPr vert="horz" lIns="91815" tIns="45907" rIns="91815" bIns="45907" rtlCol="0"/>
          <a:lstStyle>
            <a:lvl1pPr algn="l">
              <a:defRPr sz="1200"/>
            </a:lvl1pPr>
          </a:lstStyle>
          <a:p>
            <a:endParaRPr lang="zh-TW" altLang="en-US"/>
          </a:p>
        </p:txBody>
      </p:sp>
      <p:sp>
        <p:nvSpPr>
          <p:cNvPr id="3" name="日期版面配置區 2"/>
          <p:cNvSpPr>
            <a:spLocks noGrp="1"/>
          </p:cNvSpPr>
          <p:nvPr>
            <p:ph type="dt" idx="1"/>
          </p:nvPr>
        </p:nvSpPr>
        <p:spPr>
          <a:xfrm>
            <a:off x="3850442" y="0"/>
            <a:ext cx="2945660" cy="496333"/>
          </a:xfrm>
          <a:prstGeom prst="rect">
            <a:avLst/>
          </a:prstGeom>
        </p:spPr>
        <p:txBody>
          <a:bodyPr vert="horz" lIns="91815" tIns="45907" rIns="91815" bIns="45907" rtlCol="0"/>
          <a:lstStyle>
            <a:lvl1pPr algn="r">
              <a:defRPr sz="1200"/>
            </a:lvl1pPr>
          </a:lstStyle>
          <a:p>
            <a:fld id="{191A29FD-4FFE-4601-8980-77A583D09601}" type="datetimeFigureOut">
              <a:rPr lang="zh-TW" altLang="en-US" smtClean="0"/>
              <a:t>2018/7/24</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815" tIns="45907" rIns="91815" bIns="45907" rtlCol="0" anchor="ctr"/>
          <a:lstStyle/>
          <a:p>
            <a:endParaRPr lang="zh-TW" altLang="en-US"/>
          </a:p>
        </p:txBody>
      </p:sp>
      <p:sp>
        <p:nvSpPr>
          <p:cNvPr id="5" name="備忘稿版面配置區 4"/>
          <p:cNvSpPr>
            <a:spLocks noGrp="1"/>
          </p:cNvSpPr>
          <p:nvPr>
            <p:ph type="body" sz="quarter" idx="3"/>
          </p:nvPr>
        </p:nvSpPr>
        <p:spPr>
          <a:xfrm>
            <a:off x="679768" y="4715155"/>
            <a:ext cx="5438140" cy="4466988"/>
          </a:xfrm>
          <a:prstGeom prst="rect">
            <a:avLst/>
          </a:prstGeom>
        </p:spPr>
        <p:txBody>
          <a:bodyPr vert="horz" lIns="91815" tIns="45907" rIns="91815" bIns="45907"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60" cy="496333"/>
          </a:xfrm>
          <a:prstGeom prst="rect">
            <a:avLst/>
          </a:prstGeom>
        </p:spPr>
        <p:txBody>
          <a:bodyPr vert="horz" lIns="91815" tIns="45907" rIns="91815" bIns="4590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2" y="9428583"/>
            <a:ext cx="2945660" cy="496333"/>
          </a:xfrm>
          <a:prstGeom prst="rect">
            <a:avLst/>
          </a:prstGeom>
        </p:spPr>
        <p:txBody>
          <a:bodyPr vert="horz" lIns="91815" tIns="45907" rIns="91815" bIns="45907" rtlCol="0" anchor="b"/>
          <a:lstStyle>
            <a:lvl1pPr algn="r">
              <a:defRPr sz="1200"/>
            </a:lvl1pPr>
          </a:lstStyle>
          <a:p>
            <a:fld id="{6E37BE74-0D33-476D-AB43-2D665AB42ABF}" type="slidenum">
              <a:rPr lang="zh-TW" altLang="en-US" smtClean="0"/>
              <a:t>‹#›</a:t>
            </a:fld>
            <a:endParaRPr lang="zh-TW" altLang="en-US"/>
          </a:p>
        </p:txBody>
      </p:sp>
    </p:spTree>
    <p:extLst>
      <p:ext uri="{BB962C8B-B14F-4D97-AF65-F5344CB8AC3E}">
        <p14:creationId xmlns:p14="http://schemas.microsoft.com/office/powerpoint/2010/main" val="117353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3</a:t>
            </a:fld>
            <a:endParaRPr lang="zh-TW" altLang="en-US"/>
          </a:p>
        </p:txBody>
      </p:sp>
    </p:spTree>
    <p:extLst>
      <p:ext uri="{BB962C8B-B14F-4D97-AF65-F5344CB8AC3E}">
        <p14:creationId xmlns:p14="http://schemas.microsoft.com/office/powerpoint/2010/main" val="1899408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6813" y="1243013"/>
            <a:ext cx="4464050" cy="334803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AE8E952-5072-42DA-AC90-4EAB4D6AC98B}" type="slidenum">
              <a:rPr lang="zh-TW" altLang="en-US" smtClean="0">
                <a:solidFill>
                  <a:prstClr val="black"/>
                </a:solidFill>
              </a:rPr>
              <a:pPr/>
              <a:t>28</a:t>
            </a:fld>
            <a:endParaRPr lang="zh-TW" altLang="en-US">
              <a:solidFill>
                <a:prstClr val="black"/>
              </a:solidFill>
            </a:endParaRPr>
          </a:p>
        </p:txBody>
      </p:sp>
    </p:spTree>
    <p:extLst>
      <p:ext uri="{BB962C8B-B14F-4D97-AF65-F5344CB8AC3E}">
        <p14:creationId xmlns:p14="http://schemas.microsoft.com/office/powerpoint/2010/main" val="239225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41</a:t>
            </a:fld>
            <a:endParaRPr lang="zh-TW" altLang="en-US"/>
          </a:p>
        </p:txBody>
      </p:sp>
    </p:spTree>
    <p:extLst>
      <p:ext uri="{BB962C8B-B14F-4D97-AF65-F5344CB8AC3E}">
        <p14:creationId xmlns:p14="http://schemas.microsoft.com/office/powerpoint/2010/main" val="1899408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42</a:t>
            </a:fld>
            <a:endParaRPr lang="zh-TW" altLang="en-US"/>
          </a:p>
        </p:txBody>
      </p:sp>
    </p:spTree>
    <p:extLst>
      <p:ext uri="{BB962C8B-B14F-4D97-AF65-F5344CB8AC3E}">
        <p14:creationId xmlns:p14="http://schemas.microsoft.com/office/powerpoint/2010/main" val="1899408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43</a:t>
            </a:fld>
            <a:endParaRPr lang="zh-TW" altLang="en-US"/>
          </a:p>
        </p:txBody>
      </p:sp>
    </p:spTree>
    <p:extLst>
      <p:ext uri="{BB962C8B-B14F-4D97-AF65-F5344CB8AC3E}">
        <p14:creationId xmlns:p14="http://schemas.microsoft.com/office/powerpoint/2010/main" val="1899408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806E21F-7C25-4634-88AC-78A771CDF70D}" type="slidenum">
              <a:rPr lang="zh-TW" altLang="en-US" smtClean="0"/>
              <a:pPr/>
              <a:t>49</a:t>
            </a:fld>
            <a:endParaRPr lang="zh-TW" altLang="en-US"/>
          </a:p>
        </p:txBody>
      </p:sp>
    </p:spTree>
    <p:extLst>
      <p:ext uri="{BB962C8B-B14F-4D97-AF65-F5344CB8AC3E}">
        <p14:creationId xmlns:p14="http://schemas.microsoft.com/office/powerpoint/2010/main" val="2073576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806E21F-7C25-4634-88AC-78A771CDF70D}" type="slidenum">
              <a:rPr lang="zh-TW" altLang="en-US" smtClean="0"/>
              <a:pPr/>
              <a:t>50</a:t>
            </a:fld>
            <a:endParaRPr lang="zh-TW" altLang="en-US"/>
          </a:p>
        </p:txBody>
      </p:sp>
    </p:spTree>
    <p:extLst>
      <p:ext uri="{BB962C8B-B14F-4D97-AF65-F5344CB8AC3E}">
        <p14:creationId xmlns:p14="http://schemas.microsoft.com/office/powerpoint/2010/main" val="207357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51</a:t>
            </a:fld>
            <a:endParaRPr lang="zh-TW" altLang="en-US"/>
          </a:p>
        </p:txBody>
      </p:sp>
    </p:spTree>
    <p:extLst>
      <p:ext uri="{BB962C8B-B14F-4D97-AF65-F5344CB8AC3E}">
        <p14:creationId xmlns:p14="http://schemas.microsoft.com/office/powerpoint/2010/main" val="1899408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61</a:t>
            </a:fld>
            <a:endParaRPr lang="zh-TW" altLang="en-US"/>
          </a:p>
        </p:txBody>
      </p:sp>
    </p:spTree>
    <p:extLst>
      <p:ext uri="{BB962C8B-B14F-4D97-AF65-F5344CB8AC3E}">
        <p14:creationId xmlns:p14="http://schemas.microsoft.com/office/powerpoint/2010/main" val="1899408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62</a:t>
            </a:fld>
            <a:endParaRPr lang="zh-TW" altLang="en-US"/>
          </a:p>
        </p:txBody>
      </p:sp>
    </p:spTree>
    <p:extLst>
      <p:ext uri="{BB962C8B-B14F-4D97-AF65-F5344CB8AC3E}">
        <p14:creationId xmlns:p14="http://schemas.microsoft.com/office/powerpoint/2010/main" val="1899408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63</a:t>
            </a:fld>
            <a:endParaRPr lang="zh-TW" altLang="en-US"/>
          </a:p>
        </p:txBody>
      </p:sp>
    </p:spTree>
    <p:extLst>
      <p:ext uri="{BB962C8B-B14F-4D97-AF65-F5344CB8AC3E}">
        <p14:creationId xmlns:p14="http://schemas.microsoft.com/office/powerpoint/2010/main" val="189940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5</a:t>
            </a:fld>
            <a:endParaRPr lang="zh-TW" altLang="en-US"/>
          </a:p>
        </p:txBody>
      </p:sp>
    </p:spTree>
    <p:extLst>
      <p:ext uri="{BB962C8B-B14F-4D97-AF65-F5344CB8AC3E}">
        <p14:creationId xmlns:p14="http://schemas.microsoft.com/office/powerpoint/2010/main" val="1899408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64</a:t>
            </a:fld>
            <a:endParaRPr lang="zh-TW" altLang="en-US"/>
          </a:p>
        </p:txBody>
      </p:sp>
    </p:spTree>
    <p:extLst>
      <p:ext uri="{BB962C8B-B14F-4D97-AF65-F5344CB8AC3E}">
        <p14:creationId xmlns:p14="http://schemas.microsoft.com/office/powerpoint/2010/main" val="1899408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effectLst/>
              </a:rPr>
              <a:t>電連存帳：由財政局與市庫代理銀行（以下簡稱代庫銀行）電腦連線，透過財 金資訊股份有限公司（以下簡稱財金公司）跨行通匯系統，將各項費款根據各 機關付款憑單填列之受款人匯款資料逐筆匯入其指定之金融機構或郵局（以下 簡稱金融機構）帳戶。</a:t>
            </a:r>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pPr/>
              <a:t>85</a:t>
            </a:fld>
            <a:endParaRPr lang="zh-TW" altLang="en-US"/>
          </a:p>
        </p:txBody>
      </p:sp>
    </p:spTree>
    <p:extLst>
      <p:ext uri="{BB962C8B-B14F-4D97-AF65-F5344CB8AC3E}">
        <p14:creationId xmlns:p14="http://schemas.microsoft.com/office/powerpoint/2010/main" val="3687861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effectLst/>
              </a:rPr>
              <a:t>電連存帳：由財政局與市庫代理銀行（以下簡稱代庫銀行）電腦連線，透過財 金資訊股份有限公司（以下簡稱財金公司）跨行通匯系統，將各項費款根據各 機關付款憑單填列之受款人匯款資料逐筆匯入其指定之金融機構或郵局（以下 簡稱金融機構）帳戶。</a:t>
            </a:r>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pPr/>
              <a:t>86</a:t>
            </a:fld>
            <a:endParaRPr lang="zh-TW" altLang="en-US"/>
          </a:p>
        </p:txBody>
      </p:sp>
    </p:spTree>
    <p:extLst>
      <p:ext uri="{BB962C8B-B14F-4D97-AF65-F5344CB8AC3E}">
        <p14:creationId xmlns:p14="http://schemas.microsoft.com/office/powerpoint/2010/main" val="2069173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806E21F-7C25-4634-88AC-78A771CDF70D}" type="slidenum">
              <a:rPr lang="zh-TW" altLang="en-US" smtClean="0"/>
              <a:pPr/>
              <a:t>100</a:t>
            </a:fld>
            <a:endParaRPr lang="zh-TW" altLang="en-US"/>
          </a:p>
        </p:txBody>
      </p:sp>
    </p:spTree>
    <p:extLst>
      <p:ext uri="{BB962C8B-B14F-4D97-AF65-F5344CB8AC3E}">
        <p14:creationId xmlns:p14="http://schemas.microsoft.com/office/powerpoint/2010/main" val="2781387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pPr/>
              <a:t>101</a:t>
            </a:fld>
            <a:endParaRPr lang="zh-TW" altLang="en-US"/>
          </a:p>
        </p:txBody>
      </p:sp>
    </p:spTree>
    <p:extLst>
      <p:ext uri="{BB962C8B-B14F-4D97-AF65-F5344CB8AC3E}">
        <p14:creationId xmlns:p14="http://schemas.microsoft.com/office/powerpoint/2010/main" val="304450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6</a:t>
            </a:fld>
            <a:endParaRPr lang="zh-TW" altLang="en-US"/>
          </a:p>
        </p:txBody>
      </p:sp>
    </p:spTree>
    <p:extLst>
      <p:ext uri="{BB962C8B-B14F-4D97-AF65-F5344CB8AC3E}">
        <p14:creationId xmlns:p14="http://schemas.microsoft.com/office/powerpoint/2010/main" val="1899408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7</a:t>
            </a:fld>
            <a:endParaRPr lang="zh-TW" altLang="en-US"/>
          </a:p>
        </p:txBody>
      </p:sp>
    </p:spTree>
    <p:extLst>
      <p:ext uri="{BB962C8B-B14F-4D97-AF65-F5344CB8AC3E}">
        <p14:creationId xmlns:p14="http://schemas.microsoft.com/office/powerpoint/2010/main" val="189940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8</a:t>
            </a:fld>
            <a:endParaRPr lang="zh-TW" altLang="en-US"/>
          </a:p>
        </p:txBody>
      </p:sp>
    </p:spTree>
    <p:extLst>
      <p:ext uri="{BB962C8B-B14F-4D97-AF65-F5344CB8AC3E}">
        <p14:creationId xmlns:p14="http://schemas.microsoft.com/office/powerpoint/2010/main" val="77507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9</a:t>
            </a:fld>
            <a:endParaRPr lang="zh-TW" altLang="en-US"/>
          </a:p>
        </p:txBody>
      </p:sp>
    </p:spTree>
    <p:extLst>
      <p:ext uri="{BB962C8B-B14F-4D97-AF65-F5344CB8AC3E}">
        <p14:creationId xmlns:p14="http://schemas.microsoft.com/office/powerpoint/2010/main" val="207317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10</a:t>
            </a:fld>
            <a:endParaRPr lang="zh-TW" altLang="en-US"/>
          </a:p>
        </p:txBody>
      </p:sp>
    </p:spTree>
    <p:extLst>
      <p:ext uri="{BB962C8B-B14F-4D97-AF65-F5344CB8AC3E}">
        <p14:creationId xmlns:p14="http://schemas.microsoft.com/office/powerpoint/2010/main" val="1039083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37BE74-0D33-476D-AB43-2D665AB42ABF}" type="slidenum">
              <a:rPr lang="zh-TW" altLang="en-US" smtClean="0"/>
              <a:t>11</a:t>
            </a:fld>
            <a:endParaRPr lang="zh-TW" altLang="en-US"/>
          </a:p>
        </p:txBody>
      </p:sp>
    </p:spTree>
    <p:extLst>
      <p:ext uri="{BB962C8B-B14F-4D97-AF65-F5344CB8AC3E}">
        <p14:creationId xmlns:p14="http://schemas.microsoft.com/office/powerpoint/2010/main" val="180211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806E21F-7C25-4634-88AC-78A771CDF70D}" type="slidenum">
              <a:rPr lang="zh-TW" altLang="en-US" smtClean="0"/>
              <a:pPr/>
              <a:t>26</a:t>
            </a:fld>
            <a:endParaRPr lang="zh-TW" altLang="en-US"/>
          </a:p>
        </p:txBody>
      </p:sp>
    </p:spTree>
    <p:extLst>
      <p:ext uri="{BB962C8B-B14F-4D97-AF65-F5344CB8AC3E}">
        <p14:creationId xmlns:p14="http://schemas.microsoft.com/office/powerpoint/2010/main" val="1188494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9DB70D-094E-4A79-BF46-0D9B920EA0CF}" type="slidenum">
              <a:rPr lang="zh-TW" altLang="en-US" smtClean="0"/>
              <a:t>‹#›</a:t>
            </a:fld>
            <a:endParaRPr lang="zh-TW" altLang="en-US"/>
          </a:p>
        </p:txBody>
      </p:sp>
      <p:pic>
        <p:nvPicPr>
          <p:cNvPr id="7" name="Picture 2" descr="「graphic designer at work vector」的圖片搜尋結果"/>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500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82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userDrawn="1"/>
        </p:nvSpPr>
        <p:spPr>
          <a:xfrm>
            <a:off x="0" y="6511636"/>
            <a:ext cx="9144000" cy="346364"/>
          </a:xfrm>
          <a:prstGeom prst="rect">
            <a:avLst/>
          </a:pr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0" y="-2138"/>
            <a:ext cx="8229600" cy="693403"/>
          </a:xfrm>
        </p:spPr>
        <p:txBody>
          <a:bodyPr>
            <a:normAutofit/>
          </a:bodyPr>
          <a:lstStyle>
            <a:lvl1pPr algn="l">
              <a:defRPr sz="36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0" y="691265"/>
            <a:ext cx="9144000" cy="5820371"/>
          </a:xfrm>
        </p:spPr>
        <p:txBody>
          <a:bodyPr/>
          <a:lstStyle>
            <a:lvl1pPr marL="0" indent="0">
              <a:buNone/>
              <a:defRPr/>
            </a:lvl1pPr>
          </a:lstStyle>
          <a:p>
            <a:pPr lvl="0"/>
            <a:endParaRPr lang="zh-TW" altLang="en-US" dirty="0"/>
          </a:p>
        </p:txBody>
      </p:sp>
      <p:sp>
        <p:nvSpPr>
          <p:cNvPr id="6" name="投影片編號版面配置區 5"/>
          <p:cNvSpPr>
            <a:spLocks noGrp="1"/>
          </p:cNvSpPr>
          <p:nvPr>
            <p:ph type="sldNum" sz="quarter" idx="12"/>
          </p:nvPr>
        </p:nvSpPr>
        <p:spPr>
          <a:xfrm>
            <a:off x="7010400" y="6511636"/>
            <a:ext cx="2133600" cy="365125"/>
          </a:xfrm>
        </p:spPr>
        <p:txBody>
          <a:bodyPr/>
          <a:lstStyle>
            <a:lvl1pPr>
              <a:defRPr sz="2000">
                <a:solidFill>
                  <a:schemeClr val="bg1"/>
                </a:solidFill>
                <a:latin typeface="Arial Black" panose="020B0A04020102020204" pitchFamily="34" charset="0"/>
              </a:defRPr>
            </a:lvl1pPr>
          </a:lstStyle>
          <a:p>
            <a:fld id="{DA9DB70D-094E-4A79-BF46-0D9B920EA0CF}" type="slidenum">
              <a:rPr lang="zh-TW" altLang="en-US" smtClean="0"/>
              <a:pPr/>
              <a:t>‹#›</a:t>
            </a:fld>
            <a:endParaRPr lang="zh-TW" altLang="en-US" dirty="0"/>
          </a:p>
        </p:txBody>
      </p:sp>
      <p:sp>
        <p:nvSpPr>
          <p:cNvPr id="8" name="Rectangle 9"/>
          <p:cNvSpPr>
            <a:spLocks noChangeArrowheads="1"/>
          </p:cNvSpPr>
          <p:nvPr userDrawn="1"/>
        </p:nvSpPr>
        <p:spPr bwMode="auto">
          <a:xfrm>
            <a:off x="0" y="636206"/>
            <a:ext cx="9144000" cy="55059"/>
          </a:xfrm>
          <a:prstGeom prst="rect">
            <a:avLst/>
          </a:prstGeom>
          <a:solidFill>
            <a:schemeClr val="bg1">
              <a:lumMod val="65000"/>
            </a:schemeClr>
          </a:solidFill>
          <a:ln>
            <a:noFill/>
          </a:ln>
        </p:spPr>
        <p:txBody>
          <a:bodyPr wrap="none" anchor="ctr"/>
          <a:lstStyle/>
          <a:p>
            <a:pPr>
              <a:defRPr/>
            </a:pPr>
            <a:endParaRPr lang="en-US" altLang="en-US" dirty="0">
              <a:solidFill>
                <a:prstClr val="black"/>
              </a:solidFill>
            </a:endParaRPr>
          </a:p>
        </p:txBody>
      </p:sp>
      <p:sp>
        <p:nvSpPr>
          <p:cNvPr id="9" name="頁尾版面配置區 2"/>
          <p:cNvSpPr txBox="1">
            <a:spLocks/>
          </p:cNvSpPr>
          <p:nvPr userDrawn="1"/>
        </p:nvSpPr>
        <p:spPr>
          <a:xfrm>
            <a:off x="-3529" y="6550744"/>
            <a:ext cx="5438649" cy="44575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1" i="0" u="none" strike="noStrike" cap="none">
                <a:solidFill>
                  <a:srgbClr val="000000"/>
                </a:solidFill>
                <a:effectLst>
                  <a:outerShdw blurRad="38100" dist="38100" dir="2700000" algn="tl">
                    <a:srgbClr val="000000">
                      <a:alpha val="43137"/>
                    </a:srgbClr>
                  </a:outerShdw>
                </a:effectLst>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zh-TW" altLang="en-US" dirty="0" smtClean="0">
                <a:solidFill>
                  <a:srgbClr val="FF0000"/>
                </a:solidFill>
                <a:effectLst/>
                <a:latin typeface="微軟正黑體" panose="020B0604030504040204" pitchFamily="34" charset="-120"/>
                <a:ea typeface="微軟正黑體" panose="020B0604030504040204" pitchFamily="34" charset="-120"/>
              </a:rPr>
              <a:t>僅為內部教育使用，不得作為宣傳或行銷資料，以免觸法</a:t>
            </a:r>
          </a:p>
        </p:txBody>
      </p:sp>
    </p:spTree>
    <p:extLst>
      <p:ext uri="{BB962C8B-B14F-4D97-AF65-F5344CB8AC3E}">
        <p14:creationId xmlns:p14="http://schemas.microsoft.com/office/powerpoint/2010/main" val="1899302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DA9DB70D-094E-4A79-BF46-0D9B920EA0CF}" type="slidenum">
              <a:rPr lang="zh-TW" altLang="en-US" smtClean="0"/>
              <a:pPr/>
              <a:t>‹#›</a:t>
            </a:fld>
            <a:endParaRPr lang="zh-TW" altLang="en-US"/>
          </a:p>
        </p:txBody>
      </p:sp>
    </p:spTree>
    <p:extLst>
      <p:ext uri="{BB962C8B-B14F-4D97-AF65-F5344CB8AC3E}">
        <p14:creationId xmlns:p14="http://schemas.microsoft.com/office/powerpoint/2010/main" val="3728559269"/>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0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jpeg"/><Relationship Id="rId7" Type="http://schemas.microsoft.com/office/2007/relationships/hdphoto" Target="../media/hdphoto1.wdp"/><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gif"/><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164123" y="1"/>
            <a:ext cx="9308123" cy="6858000"/>
            <a:chOff x="6259362" y="1"/>
            <a:chExt cx="9144762" cy="6858000"/>
          </a:xfrm>
        </p:grpSpPr>
        <p:pic>
          <p:nvPicPr>
            <p:cNvPr id="4100" name="Picture 4" descr="「幾何」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59362" y="1"/>
              <a:ext cx="9144762"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12167320" y="2743200"/>
              <a:ext cx="2580311" cy="51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 name="矩形 7"/>
          <p:cNvSpPr/>
          <p:nvPr/>
        </p:nvSpPr>
        <p:spPr>
          <a:xfrm>
            <a:off x="1043608" y="3448432"/>
            <a:ext cx="8115632" cy="844664"/>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微軟正黑體" panose="020B0604030504040204" pitchFamily="34" charset="-120"/>
              <a:ea typeface="微軟正黑體" panose="020B0604030504040204" pitchFamily="34" charset="-120"/>
              <a:cs typeface="+mn-ea"/>
              <a:sym typeface="+mn-lt"/>
            </a:endParaRPr>
          </a:p>
        </p:txBody>
      </p:sp>
      <p:sp>
        <p:nvSpPr>
          <p:cNvPr id="9" name="矩形 8"/>
          <p:cNvSpPr/>
          <p:nvPr/>
        </p:nvSpPr>
        <p:spPr>
          <a:xfrm>
            <a:off x="0" y="2052753"/>
            <a:ext cx="8315400" cy="1592272"/>
          </a:xfrm>
          <a:prstGeom prst="rect">
            <a:avLst/>
          </a:prstGeom>
          <a:gradFill>
            <a:gsLst>
              <a:gs pos="0">
                <a:schemeClr val="bg1"/>
              </a:gs>
              <a:gs pos="40000">
                <a:srgbClr val="C1DCF5"/>
              </a:gs>
              <a:gs pos="68000">
                <a:srgbClr val="85BBEB"/>
              </a:gs>
              <a:gs pos="100000">
                <a:srgbClr val="4697E0"/>
              </a:gs>
            </a:gsLst>
          </a:gradFill>
          <a:ln>
            <a:noFill/>
          </a:ln>
          <a:effectLst>
            <a:glow>
              <a:schemeClr val="accent1">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cs typeface="+mn-ea"/>
              <a:sym typeface="+mn-lt"/>
            </a:endParaRPr>
          </a:p>
        </p:txBody>
      </p:sp>
      <p:sp>
        <p:nvSpPr>
          <p:cNvPr id="10" name="文字方塊 9"/>
          <p:cNvSpPr txBox="1"/>
          <p:nvPr/>
        </p:nvSpPr>
        <p:spPr>
          <a:xfrm>
            <a:off x="-17173" y="2427865"/>
            <a:ext cx="9000081" cy="830997"/>
          </a:xfrm>
          <a:prstGeom prst="rect">
            <a:avLst/>
          </a:prstGeom>
          <a:noFill/>
        </p:spPr>
        <p:txBody>
          <a:bodyPr wrap="square" rtlCol="0" anchor="ctr">
            <a:spAutoFit/>
          </a:bodyPr>
          <a:lstStyle/>
          <a:p>
            <a:r>
              <a:rPr kumimoji="1" lang="en-US" altLang="zh-TW" sz="4800" b="1" spc="-125" dirty="0" smtClean="0">
                <a:ln w="3175">
                  <a:noFill/>
                </a:ln>
                <a:gradFill flip="none" rotWithShape="1">
                  <a:gsLst>
                    <a:gs pos="36000">
                      <a:srgbClr val="FFFFFF"/>
                    </a:gs>
                    <a:gs pos="52000">
                      <a:srgbClr val="FFFF00"/>
                    </a:gs>
                    <a:gs pos="68000">
                      <a:srgbClr val="FFC000"/>
                    </a:gs>
                  </a:gsLst>
                  <a:lin ang="5400000" scaled="1"/>
                  <a:tileRect/>
                </a:gradFill>
                <a:effectLst>
                  <a:glow rad="139700">
                    <a:srgbClr val="000000"/>
                  </a:glow>
                  <a:outerShdw blurRad="88900" dist="12700" dir="2700000" algn="tl" rotWithShape="0">
                    <a:prstClr val="black"/>
                  </a:outerShdw>
                </a:effectLst>
                <a:latin typeface="微軟正黑體" pitchFamily="34" charset="-120"/>
                <a:ea typeface="微軟正黑體" pitchFamily="34" charset="-120"/>
                <a:cs typeface="Tahoma" pitchFamily="34" charset="0"/>
                <a:sym typeface="+mn-lt"/>
              </a:rPr>
              <a:t>107</a:t>
            </a:r>
            <a:r>
              <a:rPr kumimoji="1" lang="zh-TW" altLang="en-US" sz="4800" b="1" spc="-125" dirty="0" smtClean="0">
                <a:ln w="3175">
                  <a:noFill/>
                </a:ln>
                <a:gradFill flip="none" rotWithShape="1">
                  <a:gsLst>
                    <a:gs pos="36000">
                      <a:srgbClr val="FFFFFF"/>
                    </a:gs>
                    <a:gs pos="52000">
                      <a:srgbClr val="FFFF00"/>
                    </a:gs>
                    <a:gs pos="68000">
                      <a:srgbClr val="FFC000"/>
                    </a:gs>
                  </a:gsLst>
                  <a:lin ang="5400000" scaled="1"/>
                  <a:tileRect/>
                </a:gradFill>
                <a:effectLst>
                  <a:glow rad="139700">
                    <a:srgbClr val="000000"/>
                  </a:glow>
                  <a:outerShdw blurRad="88900" dist="12700" dir="2700000" algn="tl" rotWithShape="0">
                    <a:prstClr val="black"/>
                  </a:outerShdw>
                </a:effectLst>
                <a:latin typeface="微軟正黑體" pitchFamily="34" charset="-120"/>
                <a:ea typeface="微軟正黑體" pitchFamily="34" charset="-120"/>
                <a:cs typeface="Tahoma" pitchFamily="34" charset="0"/>
                <a:sym typeface="+mn-lt"/>
              </a:rPr>
              <a:t>學年度學生團體保險說明會</a:t>
            </a:r>
            <a:endParaRPr kumimoji="1" lang="en-US" altLang="zh-TW" sz="4800" b="1" spc="-125" dirty="0" smtClean="0">
              <a:ln w="3175">
                <a:noFill/>
              </a:ln>
              <a:gradFill flip="none" rotWithShape="1">
                <a:gsLst>
                  <a:gs pos="36000">
                    <a:srgbClr val="FFFFFF"/>
                  </a:gs>
                  <a:gs pos="52000">
                    <a:srgbClr val="FFFF00"/>
                  </a:gs>
                  <a:gs pos="68000">
                    <a:srgbClr val="FFC000"/>
                  </a:gs>
                </a:gsLst>
                <a:lin ang="5400000" scaled="1"/>
                <a:tileRect/>
              </a:gradFill>
              <a:effectLst>
                <a:glow rad="139700">
                  <a:srgbClr val="000000"/>
                </a:glow>
                <a:outerShdw blurRad="88900" dist="12700" dir="2700000" algn="tl" rotWithShape="0">
                  <a:prstClr val="black"/>
                </a:outerShdw>
              </a:effectLst>
              <a:latin typeface="微軟正黑體" pitchFamily="34" charset="-120"/>
              <a:ea typeface="微軟正黑體" pitchFamily="34" charset="-120"/>
              <a:cs typeface="Tahoma" pitchFamily="34" charset="0"/>
              <a:sym typeface="+mn-lt"/>
            </a:endParaRPr>
          </a:p>
        </p:txBody>
      </p:sp>
      <p:sp>
        <p:nvSpPr>
          <p:cNvPr id="11" name="文字方塊 10"/>
          <p:cNvSpPr txBox="1"/>
          <p:nvPr/>
        </p:nvSpPr>
        <p:spPr>
          <a:xfrm>
            <a:off x="4895528" y="3633976"/>
            <a:ext cx="4248472" cy="1077218"/>
          </a:xfrm>
          <a:prstGeom prst="rect">
            <a:avLst/>
          </a:prstGeom>
          <a:noFill/>
        </p:spPr>
        <p:txBody>
          <a:bodyPr wrap="square" rtlCol="0">
            <a:spAutoFit/>
          </a:bodyPr>
          <a:lstStyle/>
          <a:p>
            <a:r>
              <a:rPr lang="zh-TW" altLang="en-US" sz="32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ea"/>
                <a:sym typeface="+mn-lt"/>
              </a:rPr>
              <a:t>國泰人壽 </a:t>
            </a:r>
            <a:r>
              <a:rPr lang="zh-TW" altLang="en-US" sz="32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ea"/>
                <a:sym typeface="+mn-lt"/>
              </a:rPr>
              <a:t/>
            </a:r>
            <a:br>
              <a:rPr lang="zh-TW" altLang="en-US" sz="32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ea"/>
                <a:sym typeface="+mn-lt"/>
              </a:rPr>
            </a:br>
            <a:endParaRPr lang="zh-TW" altLang="en-US" sz="32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ea"/>
              <a:sym typeface="+mn-lt"/>
            </a:endParaRPr>
          </a:p>
        </p:txBody>
      </p:sp>
      <p:sp>
        <p:nvSpPr>
          <p:cNvPr id="2" name="投影片編號版面配置區 1"/>
          <p:cNvSpPr>
            <a:spLocks noGrp="1"/>
          </p:cNvSpPr>
          <p:nvPr>
            <p:ph type="sldNum" sz="quarter" idx="12"/>
          </p:nvPr>
        </p:nvSpPr>
        <p:spPr/>
        <p:txBody>
          <a:bodyPr/>
          <a:lstStyle/>
          <a:p>
            <a:fld id="{C7867DF8-BC46-4EA5-BA13-CC3017E7D1A1}" type="slidenum">
              <a:rPr lang="zh-TW" altLang="en-US" smtClean="0"/>
              <a:pPr/>
              <a:t>1</a:t>
            </a:fld>
            <a:endParaRPr lang="zh-TW" altLang="en-US"/>
          </a:p>
        </p:txBody>
      </p:sp>
    </p:spTree>
    <p:extLst>
      <p:ext uri="{BB962C8B-B14F-4D97-AF65-F5344CB8AC3E}">
        <p14:creationId xmlns:p14="http://schemas.microsoft.com/office/powerpoint/2010/main" val="494259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學生團體保險知多少</a:t>
            </a:r>
            <a:r>
              <a:rPr lang="en-US" altLang="zh-TW" dirty="0" smtClean="0"/>
              <a:t>(8/9)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10</a:t>
            </a:fld>
            <a:endParaRPr lang="zh-TW" altLang="en-US" dirty="0"/>
          </a:p>
        </p:txBody>
      </p:sp>
      <p:grpSp>
        <p:nvGrpSpPr>
          <p:cNvPr id="60" name="群組 59"/>
          <p:cNvGrpSpPr/>
          <p:nvPr/>
        </p:nvGrpSpPr>
        <p:grpSpPr>
          <a:xfrm>
            <a:off x="-258776" y="767556"/>
            <a:ext cx="3678648" cy="523220"/>
            <a:chOff x="-258776" y="745540"/>
            <a:chExt cx="3678648" cy="523220"/>
          </a:xfrm>
        </p:grpSpPr>
        <p:sp>
          <p:nvSpPr>
            <p:cNvPr id="61" name="圓角矩形 60"/>
            <p:cNvSpPr/>
            <p:nvPr/>
          </p:nvSpPr>
          <p:spPr>
            <a:xfrm>
              <a:off x="-258776" y="764703"/>
              <a:ext cx="3678648" cy="485365"/>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p:cNvSpPr txBox="1"/>
            <p:nvPr/>
          </p:nvSpPr>
          <p:spPr>
            <a:xfrm>
              <a:off x="143699" y="745540"/>
              <a:ext cx="3177473"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提供學校資訊</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(3/3)</a:t>
              </a:r>
            </a:p>
          </p:txBody>
        </p:sp>
      </p:grpSp>
      <p:sp>
        <p:nvSpPr>
          <p:cNvPr id="33" name="矩形 32"/>
          <p:cNvSpPr/>
          <p:nvPr/>
        </p:nvSpPr>
        <p:spPr>
          <a:xfrm>
            <a:off x="-31367" y="1329551"/>
            <a:ext cx="9355895" cy="452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31366" y="1302165"/>
            <a:ext cx="9175366" cy="523220"/>
          </a:xfrm>
          <a:prstGeom prst="rect">
            <a:avLst/>
          </a:prstGeom>
        </p:spPr>
        <p:txBody>
          <a:bodyPr wrap="square">
            <a:spAutoFit/>
          </a:bodyPr>
          <a:lstStyle/>
          <a:p>
            <a:r>
              <a:rPr lang="zh-TW" altLang="en-US" sz="2800" b="1" dirty="0" smtClean="0">
                <a:latin typeface="微軟正黑體" panose="020B0604030504040204" pitchFamily="34" charset="-120"/>
                <a:ea typeface="微軟正黑體" panose="020B0604030504040204" pitchFamily="34" charset="-120"/>
              </a:rPr>
              <a:t>家</a:t>
            </a:r>
            <a:r>
              <a:rPr lang="zh-TW" altLang="en-US" sz="2800" b="1" dirty="0">
                <a:latin typeface="微軟正黑體" panose="020B0604030504040204" pitchFamily="34" charset="-120"/>
                <a:ea typeface="微軟正黑體" panose="020B0604030504040204" pitchFamily="34" charset="-120"/>
              </a:rPr>
              <a:t>長</a:t>
            </a:r>
            <a:r>
              <a:rPr lang="zh-TW" altLang="en-US" sz="2800" b="1" dirty="0" smtClean="0">
                <a:latin typeface="微軟正黑體" panose="020B0604030504040204" pitchFamily="34" charset="-120"/>
                <a:ea typeface="微軟正黑體" panose="020B0604030504040204" pitchFamily="34" charset="-120"/>
              </a:rPr>
              <a:t>通知書</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每位家長</a:t>
            </a:r>
            <a:r>
              <a:rPr lang="en-US" altLang="zh-TW" sz="2800" dirty="0" smtClean="0">
                <a:latin typeface="微軟正黑體" panose="020B0604030504040204" pitchFamily="34" charset="-120"/>
                <a:ea typeface="微軟正黑體" panose="020B0604030504040204" pitchFamily="34" charset="-120"/>
              </a:rPr>
              <a:t>1</a:t>
            </a:r>
            <a:r>
              <a:rPr lang="zh-TW" altLang="en-US" sz="2800" dirty="0" smtClean="0">
                <a:latin typeface="微軟正黑體" panose="020B0604030504040204" pitchFamily="34" charset="-120"/>
                <a:ea typeface="微軟正黑體" panose="020B0604030504040204" pitchFamily="34" charset="-120"/>
              </a:rPr>
              <a:t>張</a:t>
            </a:r>
            <a:r>
              <a:rPr lang="en-US" altLang="zh-TW" sz="2800" dirty="0" smtClean="0">
                <a:latin typeface="微軟正黑體" panose="020B0604030504040204" pitchFamily="34" charset="-120"/>
                <a:ea typeface="微軟正黑體" panose="020B0604030504040204" pitchFamily="34" charset="-120"/>
              </a:rPr>
              <a:t>/A4</a:t>
            </a:r>
            <a:r>
              <a:rPr lang="zh-TW" altLang="en-US" sz="2800" dirty="0" smtClean="0">
                <a:latin typeface="微軟正黑體" panose="020B0604030504040204" pitchFamily="34" charset="-120"/>
                <a:ea typeface="微軟正黑體" panose="020B0604030504040204" pitchFamily="34" charset="-120"/>
              </a:rPr>
              <a:t>大小雙面彩印</a:t>
            </a:r>
            <a:r>
              <a:rPr lang="en-US" altLang="zh-TW" sz="2800" dirty="0" smtClean="0">
                <a:latin typeface="微軟正黑體" panose="020B0604030504040204" pitchFamily="34" charset="-120"/>
                <a:ea typeface="微軟正黑體" panose="020B0604030504040204" pitchFamily="34" charset="-120"/>
              </a:rPr>
              <a:t>)</a:t>
            </a:r>
          </a:p>
        </p:txBody>
      </p:sp>
      <p:sp>
        <p:nvSpPr>
          <p:cNvPr id="35" name="矩形 34"/>
          <p:cNvSpPr/>
          <p:nvPr/>
        </p:nvSpPr>
        <p:spPr>
          <a:xfrm>
            <a:off x="-13500" y="5888166"/>
            <a:ext cx="9157500" cy="369332"/>
          </a:xfrm>
          <a:prstGeom prst="rect">
            <a:avLst/>
          </a:prstGeom>
        </p:spPr>
        <p:txBody>
          <a:bodyPr wrap="square">
            <a:spAutoFit/>
          </a:bodyPr>
          <a:lstStyle/>
          <a:p>
            <a:r>
              <a:rPr lang="zh-TW" altLang="en-US"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配送方式：預定於</a:t>
            </a:r>
            <a:r>
              <a:rPr lang="en-US" altLang="zh-TW"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a:t>
            </a:r>
            <a:r>
              <a:rPr lang="zh-TW" altLang="en-US"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zh-TW" altLang="en-US" b="1"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底開學前</a:t>
            </a:r>
            <a:r>
              <a:rPr lang="zh-TW" altLang="en-US"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寄交</a:t>
            </a:r>
            <a:r>
              <a:rPr lang="zh-TW" altLang="en-US" b="1"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各校</a:t>
            </a:r>
            <a:r>
              <a:rPr lang="zh-TW" altLang="en-US"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a:t>
            </a:r>
            <a:r>
              <a:rPr lang="zh-TW" altLang="en-US"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團服務人員</a:t>
            </a:r>
            <a:r>
              <a:rPr lang="zh-TW" altLang="en-US"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轉送</a:t>
            </a:r>
            <a:r>
              <a:rPr lang="zh-TW" altLang="en-US"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143699" y="2256802"/>
            <a:ext cx="5076373" cy="3607798"/>
            <a:chOff x="3059832" y="1891819"/>
            <a:chExt cx="5937363" cy="4219707"/>
          </a:xfrm>
        </p:grpSpPr>
        <p:grpSp>
          <p:nvGrpSpPr>
            <p:cNvPr id="14" name="群組 13"/>
            <p:cNvGrpSpPr/>
            <p:nvPr/>
          </p:nvGrpSpPr>
          <p:grpSpPr>
            <a:xfrm>
              <a:off x="3059832" y="1891819"/>
              <a:ext cx="5937363" cy="4201478"/>
              <a:chOff x="-9757592" y="-1916896"/>
              <a:chExt cx="15109213" cy="10691788"/>
            </a:xfrm>
          </p:grpSpPr>
          <p:pic>
            <p:nvPicPr>
              <p:cNvPr id="16" name="圖片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7592" y="-1916895"/>
                <a:ext cx="7559695" cy="10691787"/>
              </a:xfrm>
              <a:prstGeom prst="rect">
                <a:avLst/>
              </a:prstGeom>
              <a:ln>
                <a:solidFill>
                  <a:schemeClr val="tx1"/>
                </a:solidFill>
              </a:ln>
            </p:spPr>
          </p:pic>
          <p:pic>
            <p:nvPicPr>
              <p:cNvPr id="17" name="圖片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8074" y="-1916896"/>
                <a:ext cx="7559695" cy="10691787"/>
              </a:xfrm>
              <a:prstGeom prst="rect">
                <a:avLst/>
              </a:prstGeom>
              <a:ln>
                <a:solidFill>
                  <a:schemeClr val="tx1"/>
                </a:solidFill>
              </a:ln>
            </p:spPr>
          </p:pic>
        </p:grpSp>
        <p:sp>
          <p:nvSpPr>
            <p:cNvPr id="3" name="矩形 2"/>
            <p:cNvSpPr/>
            <p:nvPr/>
          </p:nvSpPr>
          <p:spPr>
            <a:xfrm>
              <a:off x="3059832" y="5661248"/>
              <a:ext cx="2966682" cy="450278"/>
            </a:xfrm>
            <a:prstGeom prst="rect">
              <a:avLst/>
            </a:prstGeom>
            <a:solidFill>
              <a:srgbClr val="FFFFFF">
                <a:alpha val="50196"/>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rPr>
                <a:t>通知書回條</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grpSp>
      <p:sp>
        <p:nvSpPr>
          <p:cNvPr id="22" name="矩形 21"/>
          <p:cNvSpPr/>
          <p:nvPr/>
        </p:nvSpPr>
        <p:spPr>
          <a:xfrm>
            <a:off x="14010" y="1802465"/>
            <a:ext cx="9084614" cy="400110"/>
          </a:xfrm>
          <a:prstGeom prst="rect">
            <a:avLst/>
          </a:prstGeom>
        </p:spPr>
        <p:txBody>
          <a:bodyPr wrap="square">
            <a:spAutoFit/>
          </a:bodyPr>
          <a:lstStyle/>
          <a:p>
            <a:r>
              <a:rPr lang="zh-TW" altLang="en-US" sz="2000" dirty="0" smtClean="0">
                <a:latin typeface="微軟正黑體" panose="020B0604030504040204" pitchFamily="34" charset="-120"/>
                <a:ea typeface="微軟正黑體" panose="020B0604030504040204" pitchFamily="34" charset="-120"/>
              </a:rPr>
              <a:t>目的：提供家長</a:t>
            </a:r>
            <a:r>
              <a:rPr lang="en-US" altLang="zh-TW" sz="2000" dirty="0" smtClean="0">
                <a:latin typeface="微軟正黑體" panose="020B0604030504040204" pitchFamily="34" charset="-120"/>
                <a:ea typeface="微軟正黑體" panose="020B0604030504040204" pitchFamily="34" charset="-120"/>
              </a:rPr>
              <a:t>107</a:t>
            </a:r>
            <a:r>
              <a:rPr lang="zh-TW" altLang="en-US" sz="2000" dirty="0" smtClean="0">
                <a:latin typeface="微軟正黑體" panose="020B0604030504040204" pitchFamily="34" charset="-120"/>
                <a:ea typeface="微軟正黑體" panose="020B0604030504040204" pitchFamily="34" charset="-120"/>
              </a:rPr>
              <a:t>學年學團相關資訊</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保費、保障、理賠及諮詢專線</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6156176" y="4221088"/>
            <a:ext cx="2520280" cy="1272337"/>
            <a:chOff x="6444208" y="4473675"/>
            <a:chExt cx="2190145" cy="1272337"/>
          </a:xfrm>
        </p:grpSpPr>
        <p:sp>
          <p:nvSpPr>
            <p:cNvPr id="21" name="矩形 20"/>
            <p:cNvSpPr/>
            <p:nvPr/>
          </p:nvSpPr>
          <p:spPr>
            <a:xfrm>
              <a:off x="6444208" y="4545683"/>
              <a:ext cx="2190145" cy="1200329"/>
            </a:xfrm>
            <a:prstGeom prst="rect">
              <a:avLst/>
            </a:prstGeom>
          </p:spPr>
          <p:txBody>
            <a:bodyPr wrap="square">
              <a:spAutoFit/>
            </a:bodyPr>
            <a:lstStyle/>
            <a:p>
              <a:r>
                <a:rPr lang="zh-TW" altLang="en-US" dirty="0" smtClean="0">
                  <a:latin typeface="微軟正黑體" panose="020B0604030504040204" pitchFamily="34" charset="-120"/>
                  <a:ea typeface="微軟正黑體" panose="020B0604030504040204" pitchFamily="34" charset="-120"/>
                </a:rPr>
                <a:t>通知書回條由家長確認後交給學校，學團服務人員不須回收。</a:t>
              </a:r>
              <a:endParaRPr lang="en-US" altLang="zh-TW" dirty="0" smtClean="0">
                <a:latin typeface="微軟正黑體" panose="020B0604030504040204" pitchFamily="34" charset="-120"/>
                <a:ea typeface="微軟正黑體" panose="020B0604030504040204" pitchFamily="34" charset="-120"/>
              </a:endParaRPr>
            </a:p>
          </p:txBody>
        </p:sp>
        <p:sp>
          <p:nvSpPr>
            <p:cNvPr id="23" name="矩形 22"/>
            <p:cNvSpPr/>
            <p:nvPr/>
          </p:nvSpPr>
          <p:spPr>
            <a:xfrm>
              <a:off x="6444208" y="4473675"/>
              <a:ext cx="2190145" cy="1034712"/>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24" name="肘形接點 23"/>
          <p:cNvCxnSpPr>
            <a:stCxn id="23" idx="2"/>
            <a:endCxn id="3" idx="3"/>
          </p:cNvCxnSpPr>
          <p:nvPr/>
        </p:nvCxnSpPr>
        <p:spPr>
          <a:xfrm rot="5400000">
            <a:off x="4840092" y="3095884"/>
            <a:ext cx="416309" cy="4736140"/>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136250" y="6216836"/>
            <a:ext cx="7962374" cy="323165"/>
          </a:xfrm>
          <a:prstGeom prst="rect">
            <a:avLst/>
          </a:prstGeom>
        </p:spPr>
        <p:txBody>
          <a:bodyPr wrap="square">
            <a:spAutoFit/>
          </a:bodyPr>
          <a:lstStyle/>
          <a:p>
            <a:pPr algn="just"/>
            <a:r>
              <a:rPr lang="zh-TW" altLang="en-US" sz="1500" b="1" u="sng" dirty="0" smtClean="0">
                <a:solidFill>
                  <a:srgbClr val="FF0000"/>
                </a:solidFill>
                <a:latin typeface="微軟正黑體" panose="020B0604030504040204" pitchFamily="34" charset="-120"/>
                <a:ea typeface="微軟正黑體" panose="020B0604030504040204" pitchFamily="34" charset="-120"/>
              </a:rPr>
              <a:t>學</a:t>
            </a:r>
            <a:r>
              <a:rPr lang="zh-TW" altLang="en-US" sz="1500" b="1" u="sng" dirty="0" smtClean="0">
                <a:solidFill>
                  <a:srgbClr val="FF0000"/>
                </a:solidFill>
                <a:latin typeface="微軟正黑體" panose="020B0604030504040204" pitchFamily="34" charset="-120"/>
                <a:ea typeface="微軟正黑體" panose="020B0604030504040204" pitchFamily="34" charset="-120"/>
              </a:rPr>
              <a:t>團理賠</a:t>
            </a:r>
            <a:r>
              <a:rPr lang="zh-TW" altLang="en-US" sz="1500" b="1" u="sng" dirty="0" smtClean="0">
                <a:solidFill>
                  <a:srgbClr val="FF0000"/>
                </a:solidFill>
                <a:latin typeface="微軟正黑體" panose="020B0604030504040204" pitchFamily="34" charset="-120"/>
                <a:ea typeface="微軟正黑體" panose="020B0604030504040204" pitchFamily="34" charset="-120"/>
              </a:rPr>
              <a:t>申請書</a:t>
            </a:r>
            <a:r>
              <a:rPr lang="zh-TW" altLang="en-US" sz="1500" b="1" dirty="0" smtClean="0">
                <a:solidFill>
                  <a:srgbClr val="FF0000"/>
                </a:solidFill>
                <a:latin typeface="微軟正黑體" panose="020B0604030504040204" pitchFamily="34" charset="-120"/>
                <a:ea typeface="微軟正黑體" panose="020B0604030504040204" pitchFamily="34" charset="-120"/>
              </a:rPr>
              <a:t>：</a:t>
            </a:r>
            <a:r>
              <a:rPr lang="zh-TW" altLang="en-US" sz="1500" dirty="0" smtClean="0">
                <a:latin typeface="微軟正黑體" panose="020B0604030504040204" pitchFamily="34" charset="-120"/>
                <a:ea typeface="微軟正黑體" panose="020B0604030504040204" pitchFamily="34" charset="-120"/>
              </a:rPr>
              <a:t>依各校學生人數</a:t>
            </a:r>
            <a:r>
              <a:rPr lang="en-US" altLang="zh-TW" sz="1500" dirty="0" smtClean="0">
                <a:latin typeface="微軟正黑體" panose="020B0604030504040204" pitchFamily="34" charset="-120"/>
                <a:ea typeface="微軟正黑體" panose="020B0604030504040204" pitchFamily="34" charset="-120"/>
              </a:rPr>
              <a:t>5%</a:t>
            </a:r>
            <a:r>
              <a:rPr lang="zh-TW" altLang="en-US" sz="1500" dirty="0" smtClean="0">
                <a:latin typeface="微軟正黑體" panose="020B0604030504040204" pitchFamily="34" charset="-120"/>
                <a:ea typeface="微軟正黑體" panose="020B0604030504040204" pitchFamily="34" charset="-120"/>
              </a:rPr>
              <a:t>，由學</a:t>
            </a:r>
            <a:r>
              <a:rPr lang="zh-TW" altLang="en-US" sz="1500" dirty="0" smtClean="0">
                <a:latin typeface="微軟正黑體" panose="020B0604030504040204" pitchFamily="34" charset="-120"/>
                <a:ea typeface="微軟正黑體" panose="020B0604030504040204" pitchFamily="34" charset="-120"/>
              </a:rPr>
              <a:t>團服務</a:t>
            </a:r>
            <a:r>
              <a:rPr lang="zh-TW" altLang="en-US" sz="1500" dirty="0" smtClean="0">
                <a:latin typeface="微軟正黑體" panose="020B0604030504040204" pitchFamily="34" charset="-120"/>
                <a:ea typeface="微軟正黑體" panose="020B0604030504040204" pitchFamily="34" charset="-120"/>
              </a:rPr>
              <a:t>人員轉送</a:t>
            </a:r>
            <a:r>
              <a:rPr lang="zh-TW" altLang="en-US" sz="1500" dirty="0" smtClean="0">
                <a:latin typeface="微軟正黑體" panose="020B0604030504040204" pitchFamily="34" charset="-120"/>
                <a:ea typeface="微軟正黑體" panose="020B0604030504040204" pitchFamily="34" charset="-120"/>
              </a:rPr>
              <a:t>各校承辦人。</a:t>
            </a:r>
            <a:endParaRPr lang="zh-TW" altLang="en-US" sz="15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735985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p:cNvPicPr>
            <a:picLocks noChangeAspect="1"/>
          </p:cNvPicPr>
          <p:nvPr/>
        </p:nvPicPr>
        <p:blipFill rotWithShape="1">
          <a:blip r:embed="rId3"/>
          <a:srcRect r="5062"/>
          <a:stretch/>
        </p:blipFill>
        <p:spPr>
          <a:xfrm>
            <a:off x="25804" y="3381315"/>
            <a:ext cx="5110777" cy="3011685"/>
          </a:xfrm>
          <a:prstGeom prst="rect">
            <a:avLst/>
          </a:prstGeom>
        </p:spPr>
      </p:pic>
      <p:sp>
        <p:nvSpPr>
          <p:cNvPr id="2" name="標題 1"/>
          <p:cNvSpPr>
            <a:spLocks noGrp="1"/>
          </p:cNvSpPr>
          <p:nvPr>
            <p:ph type="title"/>
          </p:nvPr>
        </p:nvSpPr>
        <p:spPr/>
        <p:txBody>
          <a:bodyPr/>
          <a:lstStyle/>
          <a:p>
            <a:r>
              <a:rPr lang="zh-TW" altLang="en-US" dirty="0" smtClean="0"/>
              <a:t>理賠流程說明</a:t>
            </a:r>
            <a:r>
              <a:rPr lang="en-US" altLang="zh-TW" dirty="0" smtClean="0"/>
              <a:t>(8/9)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100</a:t>
            </a:fld>
            <a:endParaRPr lang="zh-TW" altLang="en-US" dirty="0"/>
          </a:p>
        </p:txBody>
      </p:sp>
      <p:grpSp>
        <p:nvGrpSpPr>
          <p:cNvPr id="32" name="群組 31"/>
          <p:cNvGrpSpPr/>
          <p:nvPr/>
        </p:nvGrpSpPr>
        <p:grpSpPr>
          <a:xfrm>
            <a:off x="-193560" y="844000"/>
            <a:ext cx="5499424" cy="523220"/>
            <a:chOff x="-258778" y="745540"/>
            <a:chExt cx="5499424" cy="523220"/>
          </a:xfrm>
        </p:grpSpPr>
        <p:sp>
          <p:nvSpPr>
            <p:cNvPr id="55" name="圓角矩形 54"/>
            <p:cNvSpPr/>
            <p:nvPr/>
          </p:nvSpPr>
          <p:spPr>
            <a:xfrm>
              <a:off x="-258778" y="764703"/>
              <a:ext cx="5499424"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59" name="文字方塊 57"/>
            <p:cNvSpPr txBox="1"/>
            <p:nvPr/>
          </p:nvSpPr>
          <p:spPr>
            <a:xfrm>
              <a:off x="-39414" y="745540"/>
              <a:ext cx="4668116"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家長查詢方式</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網頁版</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34" name="文字方塊 48"/>
          <p:cNvSpPr txBox="1"/>
          <p:nvPr/>
        </p:nvSpPr>
        <p:spPr>
          <a:xfrm>
            <a:off x="323527" y="1420805"/>
            <a:ext cx="8496007" cy="152862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ts val="2800"/>
              </a:lnSpc>
              <a:buFont typeface="Wingdings" panose="05000000000000000000" pitchFamily="2" charset="2"/>
              <a:buChar char="n"/>
            </a:pPr>
            <a:r>
              <a:rPr lang="zh-TW" altLang="en-US" dirty="0">
                <a:latin typeface="微軟正黑體" panose="020B0604030504040204" pitchFamily="34" charset="-120"/>
                <a:ea typeface="微軟正黑體" panose="020B0604030504040204" pitchFamily="34" charset="-120"/>
              </a:rPr>
              <a:t>註冊且登入國泰人壽網路會員</a:t>
            </a:r>
            <a:r>
              <a:rPr lang="zh-TW" altLang="en-US" dirty="0" smtClean="0">
                <a:latin typeface="微軟正黑體" panose="020B0604030504040204" pitchFamily="34" charset="-120"/>
                <a:ea typeface="微軟正黑體" panose="020B0604030504040204" pitchFamily="34" charset="-120"/>
              </a:rPr>
              <a:t>，即可於官網或</a:t>
            </a:r>
            <a:r>
              <a:rPr lang="en-US" altLang="zh-TW" dirty="0" smtClean="0">
                <a:latin typeface="微軟正黑體" panose="020B0604030504040204" pitchFamily="34" charset="-120"/>
                <a:ea typeface="微軟正黑體" panose="020B0604030504040204" pitchFamily="34" charset="-120"/>
              </a:rPr>
              <a:t>APP</a:t>
            </a:r>
            <a:r>
              <a:rPr lang="zh-TW" altLang="en-US" dirty="0" smtClean="0">
                <a:solidFill>
                  <a:prstClr val="black"/>
                </a:solidFill>
                <a:latin typeface="微軟正黑體" panose="020B0604030504040204" pitchFamily="34" charset="-120"/>
                <a:ea typeface="微軟正黑體" panose="020B0604030504040204" pitchFamily="34" charset="-120"/>
              </a:rPr>
              <a:t>查詢</a:t>
            </a:r>
            <a:r>
              <a:rPr lang="zh-TW" altLang="en-US" dirty="0" smtClean="0">
                <a:latin typeface="微軟正黑體" panose="020B0604030504040204" pitchFamily="34" charset="-120"/>
                <a:ea typeface="微軟正黑體" panose="020B0604030504040204" pitchFamily="34" charset="-120"/>
              </a:rPr>
              <a:t>家長</a:t>
            </a:r>
            <a:r>
              <a:rPr lang="zh-TW" altLang="en-US" dirty="0" smtClean="0">
                <a:solidFill>
                  <a:prstClr val="black"/>
                </a:solidFill>
                <a:latin typeface="微軟正黑體" panose="020B0604030504040204" pitchFamily="34" charset="-120"/>
                <a:ea typeface="微軟正黑體" panose="020B0604030504040204" pitchFamily="34" charset="-120"/>
              </a:rPr>
              <a:t>為</a:t>
            </a:r>
            <a:r>
              <a:rPr lang="zh-TW" altLang="en-US" b="1" dirty="0" smtClean="0">
                <a:solidFill>
                  <a:srgbClr val="C00000"/>
                </a:solidFill>
                <a:latin typeface="微軟正黑體" panose="020B0604030504040204" pitchFamily="34" charset="-120"/>
                <a:ea typeface="微軟正黑體" panose="020B0604030504040204" pitchFamily="34" charset="-120"/>
              </a:rPr>
              <a:t>受益人</a:t>
            </a:r>
            <a:r>
              <a:rPr lang="zh-TW" altLang="en-US" dirty="0">
                <a:solidFill>
                  <a:prstClr val="black"/>
                </a:solidFill>
                <a:latin typeface="微軟正黑體" panose="020B0604030504040204" pitchFamily="34" charset="-120"/>
                <a:ea typeface="微軟正黑體" panose="020B0604030504040204" pitchFamily="34" charset="-120"/>
              </a:rPr>
              <a:t>之</a:t>
            </a:r>
            <a:r>
              <a:rPr lang="zh-TW" altLang="en-US" dirty="0" smtClean="0">
                <a:solidFill>
                  <a:prstClr val="black"/>
                </a:solidFill>
                <a:latin typeface="微軟正黑體" panose="020B0604030504040204" pitchFamily="34" charset="-120"/>
                <a:ea typeface="微軟正黑體" panose="020B0604030504040204" pitchFamily="34" charset="-120"/>
              </a:rPr>
              <a:t>理賠案件</a:t>
            </a:r>
            <a:endParaRPr lang="en-US" altLang="zh-TW" dirty="0" smtClean="0">
              <a:solidFill>
                <a:prstClr val="black"/>
              </a:solidFill>
              <a:latin typeface="微軟正黑體" panose="020B0604030504040204" pitchFamily="34" charset="-120"/>
              <a:ea typeface="微軟正黑體" panose="020B0604030504040204" pitchFamily="34" charset="-120"/>
            </a:endParaRPr>
          </a:p>
          <a:p>
            <a:pPr marL="742950" lvl="1" indent="-285750">
              <a:lnSpc>
                <a:spcPts val="2800"/>
              </a:lnSpc>
              <a:buFont typeface="Wingdings" panose="05000000000000000000" pitchFamily="2" charset="2"/>
              <a:buChar char="Ø"/>
            </a:pPr>
            <a:r>
              <a:rPr lang="zh-TW" altLang="en-US" dirty="0" smtClean="0">
                <a:latin typeface="微軟正黑體" panose="020B0604030504040204" pitchFamily="34" charset="-120"/>
                <a:ea typeface="微軟正黑體" panose="020B0604030504040204" pitchFamily="34" charset="-120"/>
              </a:rPr>
              <a:t>未曾</a:t>
            </a:r>
            <a:r>
              <a:rPr lang="zh-TW" altLang="en-US" dirty="0" smtClean="0">
                <a:solidFill>
                  <a:prstClr val="black"/>
                </a:solidFill>
                <a:latin typeface="微軟正黑體" panose="020B0604030504040204" pitchFamily="34" charset="-120"/>
                <a:ea typeface="微軟正黑體" panose="020B0604030504040204" pitchFamily="34" charset="-120"/>
              </a:rPr>
              <a:t>通過會員身分驗證者，需輸入</a:t>
            </a:r>
            <a:r>
              <a:rPr lang="zh-TW" altLang="en-US" b="1" dirty="0" smtClean="0">
                <a:solidFill>
                  <a:srgbClr val="C00000"/>
                </a:solidFill>
                <a:latin typeface="微軟正黑體" panose="020B0604030504040204" pitchFamily="34" charset="-120"/>
                <a:ea typeface="微軟正黑體" panose="020B0604030504040204" pitchFamily="34" charset="-120"/>
              </a:rPr>
              <a:t>學團理賠受理編號</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可於通知簡訊取得</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p>
          <a:p>
            <a:pPr marL="285750" indent="-285750">
              <a:lnSpc>
                <a:spcPts val="2800"/>
              </a:lnSpc>
              <a:buFont typeface="Wingdings" panose="05000000000000000000" pitchFamily="2" charset="2"/>
              <a:buChar char="n"/>
            </a:pPr>
            <a:r>
              <a:rPr lang="zh-TW" altLang="en-US" dirty="0" smtClean="0">
                <a:solidFill>
                  <a:prstClr val="black"/>
                </a:solidFill>
                <a:latin typeface="微軟正黑體" panose="020B0604030504040204" pitchFamily="34" charset="-120"/>
                <a:ea typeface="微軟正黑體" panose="020B0604030504040204" pitchFamily="34" charset="-120"/>
              </a:rPr>
              <a:t>「</a:t>
            </a:r>
            <a:r>
              <a:rPr lang="zh-TW" altLang="en-US" b="1" dirty="0" smtClean="0">
                <a:solidFill>
                  <a:srgbClr val="C00000"/>
                </a:solidFill>
                <a:latin typeface="微軟正黑體" panose="020B0604030504040204" pitchFamily="34" charset="-120"/>
                <a:ea typeface="微軟正黑體" panose="020B0604030504040204" pitchFamily="34" charset="-120"/>
              </a:rPr>
              <a:t>理賠進度</a:t>
            </a:r>
            <a:r>
              <a:rPr lang="zh-TW" altLang="en-US" dirty="0">
                <a:solidFill>
                  <a:prstClr val="black"/>
                </a:solidFill>
                <a:latin typeface="微軟正黑體" panose="020B0604030504040204" pitchFamily="34" charset="-120"/>
                <a:ea typeface="微軟正黑體" panose="020B0604030504040204" pitchFamily="34" charset="-120"/>
              </a:rPr>
              <a:t>」</a:t>
            </a:r>
            <a:r>
              <a:rPr lang="zh-TW" altLang="en-US" dirty="0" smtClean="0">
                <a:solidFill>
                  <a:prstClr val="black"/>
                </a:solidFill>
                <a:latin typeface="微軟正黑體" panose="020B0604030504040204" pitchFamily="34" charset="-120"/>
                <a:ea typeface="微軟正黑體" panose="020B0604030504040204" pitchFamily="34" charset="-120"/>
              </a:rPr>
              <a:t>查詢區間：</a:t>
            </a:r>
            <a:r>
              <a:rPr lang="zh-TW" altLang="en-US" b="1" dirty="0">
                <a:solidFill>
                  <a:srgbClr val="C00000"/>
                </a:solidFill>
                <a:latin typeface="微軟正黑體" panose="020B0604030504040204" pitchFamily="34" charset="-120"/>
                <a:ea typeface="微軟正黑體" panose="020B0604030504040204" pitchFamily="34" charset="-120"/>
              </a:rPr>
              <a:t>未結案件</a:t>
            </a:r>
            <a:r>
              <a:rPr lang="zh-TW" altLang="en-US" b="1" dirty="0">
                <a:latin typeface="微軟正黑體" panose="020B0604030504040204" pitchFamily="34" charset="-120"/>
                <a:ea typeface="微軟正黑體" panose="020B0604030504040204" pitchFamily="34" charset="-120"/>
              </a:rPr>
              <a:t>與</a:t>
            </a:r>
            <a:r>
              <a:rPr lang="zh-TW" altLang="en-US" b="1" dirty="0">
                <a:solidFill>
                  <a:srgbClr val="C00000"/>
                </a:solidFill>
                <a:latin typeface="微軟正黑體" panose="020B0604030504040204" pitchFamily="34" charset="-120"/>
                <a:ea typeface="微軟正黑體" panose="020B0604030504040204" pitchFamily="34" charset="-120"/>
              </a:rPr>
              <a:t>近</a:t>
            </a:r>
            <a:r>
              <a:rPr lang="en-US" altLang="zh-TW" b="1" dirty="0">
                <a:solidFill>
                  <a:srgbClr val="C00000"/>
                </a:solidFill>
                <a:latin typeface="微軟正黑體" panose="020B0604030504040204" pitchFamily="34" charset="-120"/>
                <a:ea typeface="微軟正黑體" panose="020B0604030504040204" pitchFamily="34" charset="-120"/>
              </a:rPr>
              <a:t>1</a:t>
            </a:r>
            <a:r>
              <a:rPr lang="zh-TW" altLang="en-US" b="1" dirty="0">
                <a:solidFill>
                  <a:srgbClr val="C00000"/>
                </a:solidFill>
                <a:latin typeface="微軟正黑體" panose="020B0604030504040204" pitchFamily="34" charset="-120"/>
                <a:ea typeface="微軟正黑體" panose="020B0604030504040204" pitchFamily="34" charset="-120"/>
              </a:rPr>
              <a:t>個月結案件</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285750" indent="-285750">
              <a:lnSpc>
                <a:spcPts val="2800"/>
              </a:lnSpc>
              <a:buFont typeface="Wingdings" panose="05000000000000000000" pitchFamily="2" charset="2"/>
              <a:buChar char="n"/>
            </a:pPr>
            <a:r>
              <a:rPr lang="zh-TW" altLang="en-US" dirty="0" smtClean="0">
                <a:solidFill>
                  <a:prstClr val="black"/>
                </a:solidFill>
                <a:latin typeface="微軟正黑體" panose="020B0604030504040204" pitchFamily="34" charset="-120"/>
                <a:ea typeface="微軟正黑體" panose="020B0604030504040204" pitchFamily="34" charset="-120"/>
              </a:rPr>
              <a:t>「</a:t>
            </a:r>
            <a:r>
              <a:rPr lang="zh-TW" altLang="en-US" b="1" dirty="0" smtClean="0">
                <a:solidFill>
                  <a:srgbClr val="C00000"/>
                </a:solidFill>
                <a:latin typeface="微軟正黑體" panose="020B0604030504040204" pitchFamily="34" charset="-120"/>
                <a:ea typeface="微軟正黑體" panose="020B0604030504040204" pitchFamily="34" charset="-120"/>
              </a:rPr>
              <a:t>理賠紀錄</a:t>
            </a:r>
            <a:r>
              <a:rPr lang="zh-TW" altLang="en-US" dirty="0" smtClean="0">
                <a:solidFill>
                  <a:prstClr val="black"/>
                </a:solidFill>
                <a:latin typeface="微軟正黑體" panose="020B0604030504040204" pitchFamily="34" charset="-120"/>
                <a:ea typeface="微軟正黑體" panose="020B0604030504040204" pitchFamily="34" charset="-120"/>
              </a:rPr>
              <a:t>」查詢區間：</a:t>
            </a:r>
            <a:r>
              <a:rPr lang="zh-TW" altLang="en-US" dirty="0">
                <a:latin typeface="微軟正黑體" panose="020B0604030504040204" pitchFamily="34" charset="-120"/>
                <a:ea typeface="微軟正黑體" panose="020B0604030504040204" pitchFamily="34" charset="-120"/>
              </a:rPr>
              <a:t>國泰人壽</a:t>
            </a:r>
            <a:r>
              <a:rPr lang="en-US" altLang="zh-TW" dirty="0">
                <a:latin typeface="微軟正黑體" panose="020B0604030504040204" pitchFamily="34" charset="-120"/>
                <a:ea typeface="微軟正黑體" panose="020B0604030504040204" pitchFamily="34" charset="-120"/>
              </a:rPr>
              <a:t>2017/8/1</a:t>
            </a:r>
            <a:r>
              <a:rPr lang="zh-TW" altLang="en-US" dirty="0" smtClean="0">
                <a:latin typeface="微軟正黑體" panose="020B0604030504040204" pitchFamily="34" charset="-120"/>
                <a:ea typeface="微軟正黑體" panose="020B0604030504040204" pitchFamily="34" charset="-120"/>
              </a:rPr>
              <a:t>承接後</a:t>
            </a:r>
            <a:r>
              <a:rPr lang="zh-TW" altLang="en-US" b="1" dirty="0" smtClean="0">
                <a:solidFill>
                  <a:srgbClr val="C00000"/>
                </a:solidFill>
                <a:latin typeface="微軟正黑體" panose="020B0604030504040204" pitchFamily="34" charset="-120"/>
                <a:ea typeface="微軟正黑體" panose="020B0604030504040204" pitchFamily="34" charset="-120"/>
              </a:rPr>
              <a:t>任</a:t>
            </a:r>
            <a:r>
              <a:rPr lang="zh-TW" altLang="en-US" b="1" dirty="0">
                <a:solidFill>
                  <a:srgbClr val="C00000"/>
                </a:solidFill>
                <a:latin typeface="微軟正黑體" panose="020B0604030504040204" pitchFamily="34" charset="-120"/>
                <a:ea typeface="微軟正黑體" panose="020B0604030504040204" pitchFamily="34" charset="-120"/>
              </a:rPr>
              <a:t>一</a:t>
            </a:r>
            <a:r>
              <a:rPr lang="zh-TW" altLang="en-US" b="1" dirty="0" smtClean="0">
                <a:solidFill>
                  <a:srgbClr val="C00000"/>
                </a:solidFill>
                <a:latin typeface="微軟正黑體" panose="020B0604030504040204" pitchFamily="34" charset="-120"/>
                <a:ea typeface="微軟正黑體" panose="020B0604030504040204" pitchFamily="34" charset="-120"/>
              </a:rPr>
              <a:t>年內</a:t>
            </a:r>
            <a:r>
              <a:rPr lang="zh-TW" altLang="en-US" dirty="0" smtClean="0">
                <a:latin typeface="微軟正黑體" panose="020B0604030504040204" pitchFamily="34" charset="-120"/>
                <a:ea typeface="微軟正黑體" panose="020B0604030504040204" pitchFamily="34" charset="-120"/>
              </a:rPr>
              <a:t>之</a:t>
            </a:r>
            <a:r>
              <a:rPr lang="zh-TW" altLang="en-US" dirty="0">
                <a:latin typeface="微軟正黑體" panose="020B0604030504040204" pitchFamily="34" charset="-120"/>
                <a:ea typeface="微軟正黑體" panose="020B0604030504040204" pitchFamily="34" charset="-120"/>
              </a:rPr>
              <a:t>結案件</a:t>
            </a:r>
            <a:endParaRPr lang="en-US" altLang="zh-TW" dirty="0">
              <a:latin typeface="微軟正黑體" panose="020B0604030504040204" pitchFamily="34" charset="-120"/>
              <a:ea typeface="微軟正黑體" panose="020B0604030504040204" pitchFamily="34" charset="-120"/>
            </a:endParaRPr>
          </a:p>
        </p:txBody>
      </p:sp>
      <p:sp>
        <p:nvSpPr>
          <p:cNvPr id="18" name="矩形 17"/>
          <p:cNvSpPr/>
          <p:nvPr/>
        </p:nvSpPr>
        <p:spPr>
          <a:xfrm>
            <a:off x="98323" y="4795911"/>
            <a:ext cx="2585883" cy="16161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9" name="矩形 18"/>
          <p:cNvSpPr/>
          <p:nvPr/>
        </p:nvSpPr>
        <p:spPr>
          <a:xfrm>
            <a:off x="4412770" y="3751520"/>
            <a:ext cx="723811" cy="2534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pic>
        <p:nvPicPr>
          <p:cNvPr id="3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327"/>
          <a:stretch/>
        </p:blipFill>
        <p:spPr bwMode="auto">
          <a:xfrm>
            <a:off x="4412770" y="4201630"/>
            <a:ext cx="4542541" cy="221771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0" y="3286257"/>
            <a:ext cx="9144000" cy="21621"/>
          </a:xfrm>
          <a:prstGeom prst="line">
            <a:avLst/>
          </a:prstGeom>
          <a:ln w="57150">
            <a:solidFill>
              <a:srgbClr val="177B31"/>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754761" y="3064794"/>
            <a:ext cx="2299376" cy="423220"/>
          </a:xfrm>
          <a:prstGeom prst="rect">
            <a:avLst/>
          </a:prstGeom>
          <a:solidFill>
            <a:schemeClr val="bg1"/>
          </a:solidFill>
          <a:ln w="38100">
            <a:solidFill>
              <a:srgbClr val="177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rgbClr val="177B31"/>
                </a:solidFill>
                <a:latin typeface="微軟正黑體" panose="020B0604030504040204" pitchFamily="34" charset="-120"/>
                <a:ea typeface="微軟正黑體" panose="020B0604030504040204" pitchFamily="34" charset="-120"/>
              </a:rPr>
              <a:t>國泰人壽官網</a:t>
            </a:r>
            <a:endParaRPr lang="zh-TW" altLang="en-US" sz="2400" b="1" dirty="0">
              <a:solidFill>
                <a:srgbClr val="177B31"/>
              </a:solidFill>
              <a:latin typeface="微軟正黑體" panose="020B0604030504040204" pitchFamily="34" charset="-120"/>
              <a:ea typeface="微軟正黑體" panose="020B0604030504040204" pitchFamily="34" charset="-120"/>
            </a:endParaRPr>
          </a:p>
        </p:txBody>
      </p:sp>
      <p:sp>
        <p:nvSpPr>
          <p:cNvPr id="21" name="矩形 20"/>
          <p:cNvSpPr/>
          <p:nvPr/>
        </p:nvSpPr>
        <p:spPr>
          <a:xfrm>
            <a:off x="1504335" y="3640531"/>
            <a:ext cx="2864593" cy="35114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TW" sz="1600" b="1" dirty="0" smtClean="0">
                <a:solidFill>
                  <a:srgbClr val="C00000"/>
                </a:solidFill>
                <a:latin typeface="微軟正黑體" panose="020B0604030504040204" pitchFamily="34" charset="-120"/>
                <a:ea typeface="微軟正黑體" panose="020B0604030504040204" pitchFamily="34" charset="-120"/>
              </a:rPr>
              <a:t>1.</a:t>
            </a:r>
            <a:r>
              <a:rPr lang="zh-TW" altLang="en-US" sz="1600" b="1" dirty="0" smtClean="0">
                <a:solidFill>
                  <a:srgbClr val="C00000"/>
                </a:solidFill>
                <a:latin typeface="微軟正黑體" panose="020B0604030504040204" pitchFamily="34" charset="-120"/>
                <a:ea typeface="微軟正黑體" panose="020B0604030504040204" pitchFamily="34" charset="-120"/>
              </a:rPr>
              <a:t>學團</a:t>
            </a:r>
            <a:r>
              <a:rPr lang="en-US" altLang="zh-TW" sz="1600" b="1" dirty="0" smtClean="0">
                <a:solidFill>
                  <a:srgbClr val="C00000"/>
                </a:solidFill>
                <a:latin typeface="微軟正黑體" panose="020B0604030504040204" pitchFamily="34" charset="-120"/>
                <a:ea typeface="微軟正黑體" panose="020B0604030504040204" pitchFamily="34" charset="-120"/>
              </a:rPr>
              <a:t>/</a:t>
            </a:r>
            <a:r>
              <a:rPr lang="zh-TW" altLang="en-US" sz="1600" b="1" dirty="0" smtClean="0">
                <a:solidFill>
                  <a:srgbClr val="C00000"/>
                </a:solidFill>
                <a:latin typeface="微軟正黑體" panose="020B0604030504040204" pitchFamily="34" charset="-120"/>
                <a:ea typeface="微軟正黑體" panose="020B0604030504040204" pitchFamily="34" charset="-120"/>
              </a:rPr>
              <a:t>獎學金</a:t>
            </a:r>
            <a:endParaRPr lang="zh-TW" altLang="en-US" sz="1600" b="1" dirty="0">
              <a:solidFill>
                <a:srgbClr val="C00000"/>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98323" y="4367563"/>
            <a:ext cx="1292942" cy="268594"/>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b="1" dirty="0" smtClean="0">
                <a:solidFill>
                  <a:srgbClr val="C00000"/>
                </a:solidFill>
                <a:latin typeface="微軟正黑體" panose="020B0604030504040204" pitchFamily="34" charset="-120"/>
                <a:ea typeface="微軟正黑體" panose="020B0604030504040204" pitchFamily="34" charset="-120"/>
              </a:rPr>
              <a:t>2.</a:t>
            </a:r>
            <a:r>
              <a:rPr lang="zh-TW" altLang="en-US" sz="1600" b="1" dirty="0" smtClean="0">
                <a:solidFill>
                  <a:srgbClr val="C00000"/>
                </a:solidFill>
                <a:latin typeface="微軟正黑體" panose="020B0604030504040204" pitchFamily="34" charset="-120"/>
                <a:ea typeface="微軟正黑體" panose="020B0604030504040204" pitchFamily="34" charset="-120"/>
              </a:rPr>
              <a:t>學團專區</a:t>
            </a:r>
            <a:endParaRPr lang="zh-TW" altLang="en-US" sz="1600" b="1" dirty="0">
              <a:solidFill>
                <a:srgbClr val="C00000"/>
              </a:solidFill>
              <a:latin typeface="微軟正黑體" panose="020B0604030504040204" pitchFamily="34" charset="-120"/>
              <a:ea typeface="微軟正黑體" panose="020B0604030504040204" pitchFamily="34" charset="-120"/>
            </a:endParaRPr>
          </a:p>
        </p:txBody>
      </p:sp>
      <p:sp>
        <p:nvSpPr>
          <p:cNvPr id="23" name="矩形 22"/>
          <p:cNvSpPr/>
          <p:nvPr/>
        </p:nvSpPr>
        <p:spPr>
          <a:xfrm>
            <a:off x="3048026" y="5654626"/>
            <a:ext cx="1276345" cy="46249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lgn="ctr"/>
            <a:r>
              <a:rPr lang="en-US" altLang="zh-TW" sz="1600" b="1" dirty="0" smtClean="0">
                <a:solidFill>
                  <a:srgbClr val="C00000"/>
                </a:solidFill>
                <a:latin typeface="微軟正黑體" panose="020B0604030504040204" pitchFamily="34" charset="-120"/>
                <a:ea typeface="微軟正黑體" panose="020B0604030504040204" pitchFamily="34" charset="-120"/>
              </a:rPr>
              <a:t>3.</a:t>
            </a:r>
            <a:r>
              <a:rPr lang="zh-TW" altLang="en-US" sz="1600" b="1" dirty="0" smtClean="0">
                <a:solidFill>
                  <a:srgbClr val="C00000"/>
                </a:solidFill>
                <a:latin typeface="微軟正黑體" panose="020B0604030504040204" pitchFamily="34" charset="-120"/>
                <a:ea typeface="微軟正黑體" panose="020B0604030504040204" pitchFamily="34" charset="-120"/>
              </a:rPr>
              <a:t>理賠進度</a:t>
            </a:r>
            <a:r>
              <a:rPr lang="en-US" altLang="zh-TW" sz="1600" b="1" dirty="0" smtClean="0">
                <a:solidFill>
                  <a:srgbClr val="C00000"/>
                </a:solidFill>
                <a:latin typeface="微軟正黑體" panose="020B0604030504040204" pitchFamily="34" charset="-120"/>
                <a:ea typeface="微軟正黑體" panose="020B0604030504040204" pitchFamily="34" charset="-120"/>
              </a:rPr>
              <a:t/>
            </a:r>
            <a:br>
              <a:rPr lang="en-US" altLang="zh-TW" sz="1600" b="1" dirty="0" smtClean="0">
                <a:solidFill>
                  <a:srgbClr val="C00000"/>
                </a:solidFill>
                <a:latin typeface="微軟正黑體" panose="020B0604030504040204" pitchFamily="34" charset="-120"/>
                <a:ea typeface="微軟正黑體" panose="020B0604030504040204" pitchFamily="34" charset="-120"/>
              </a:rPr>
            </a:br>
            <a:r>
              <a:rPr lang="en-US" altLang="zh-TW" sz="1600" b="1" dirty="0" smtClean="0">
                <a:solidFill>
                  <a:srgbClr val="C00000"/>
                </a:solidFill>
                <a:latin typeface="微軟正黑體" panose="020B0604030504040204" pitchFamily="34" charset="-120"/>
                <a:ea typeface="微軟正黑體" panose="020B0604030504040204" pitchFamily="34" charset="-120"/>
              </a:rPr>
              <a:t>/</a:t>
            </a:r>
            <a:r>
              <a:rPr lang="zh-TW" altLang="en-US" sz="1600" b="1" dirty="0" smtClean="0">
                <a:solidFill>
                  <a:srgbClr val="C00000"/>
                </a:solidFill>
                <a:latin typeface="微軟正黑體" panose="020B0604030504040204" pitchFamily="34" charset="-120"/>
                <a:ea typeface="微軟正黑體" panose="020B0604030504040204" pitchFamily="34" charset="-120"/>
              </a:rPr>
              <a:t>紀錄查詢</a:t>
            </a:r>
            <a:endParaRPr lang="zh-TW" altLang="en-US" sz="1600" b="1" dirty="0">
              <a:solidFill>
                <a:srgbClr val="C00000"/>
              </a:solidFill>
              <a:latin typeface="微軟正黑體" panose="020B0604030504040204" pitchFamily="34" charset="-120"/>
              <a:ea typeface="微軟正黑體" panose="020B0604030504040204" pitchFamily="34" charset="-120"/>
            </a:endParaRPr>
          </a:p>
        </p:txBody>
      </p:sp>
      <p:cxnSp>
        <p:nvCxnSpPr>
          <p:cNvPr id="11" name="肘形接點 10"/>
          <p:cNvCxnSpPr>
            <a:endCxn id="18" idx="0"/>
          </p:cNvCxnSpPr>
          <p:nvPr/>
        </p:nvCxnSpPr>
        <p:spPr>
          <a:xfrm rot="10800000" flipV="1">
            <a:off x="1391266" y="3878249"/>
            <a:ext cx="1594419" cy="917662"/>
          </a:xfrm>
          <a:prstGeom prst="bentConnector2">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2841522" y="5456516"/>
            <a:ext cx="140601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2973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理賠流程說明</a:t>
            </a:r>
            <a:r>
              <a:rPr lang="en-US" altLang="zh-TW" dirty="0" smtClean="0"/>
              <a:t>(9/9)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101</a:t>
            </a:fld>
            <a:endParaRPr lang="zh-TW" altLang="en-US" dirty="0"/>
          </a:p>
        </p:txBody>
      </p:sp>
      <p:grpSp>
        <p:nvGrpSpPr>
          <p:cNvPr id="56" name="群組 55"/>
          <p:cNvGrpSpPr/>
          <p:nvPr/>
        </p:nvGrpSpPr>
        <p:grpSpPr>
          <a:xfrm>
            <a:off x="-219681" y="836712"/>
            <a:ext cx="4710520" cy="523220"/>
            <a:chOff x="-258778" y="745540"/>
            <a:chExt cx="4710520" cy="523220"/>
          </a:xfrm>
        </p:grpSpPr>
        <p:sp>
          <p:nvSpPr>
            <p:cNvPr id="57" name="圓角矩形 56"/>
            <p:cNvSpPr/>
            <p:nvPr/>
          </p:nvSpPr>
          <p:spPr>
            <a:xfrm>
              <a:off x="-258778" y="764703"/>
              <a:ext cx="4710520"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文字方塊 57"/>
            <p:cNvSpPr txBox="1"/>
            <p:nvPr/>
          </p:nvSpPr>
          <p:spPr>
            <a:xfrm>
              <a:off x="-39414" y="745540"/>
              <a:ext cx="4491156"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家長查詢方式</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(2/2)-APP</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版</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pic>
        <p:nvPicPr>
          <p:cNvPr id="1026" name="Picture 2" descr="C:\Users\i8700118\AppData\Local\Microsoft\Windows\Temporary Internet Files\Content.Outlook\7S0E97MK\IMG_1989.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748"/>
          <a:stretch/>
        </p:blipFill>
        <p:spPr bwMode="auto">
          <a:xfrm>
            <a:off x="221643" y="2241755"/>
            <a:ext cx="2483026" cy="40153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7" name="Picture 3" descr="C:\Users\i8700118\AppData\Local\Microsoft\Windows\Temporary Internet Files\Content.Outlook\7S0E97MK\IMG_199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8" b="-1086"/>
          <a:stretch/>
        </p:blipFill>
        <p:spPr bwMode="auto">
          <a:xfrm>
            <a:off x="3073213" y="2241755"/>
            <a:ext cx="2511510" cy="413811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9" name="直線接點 28"/>
          <p:cNvCxnSpPr/>
          <p:nvPr/>
        </p:nvCxnSpPr>
        <p:spPr>
          <a:xfrm>
            <a:off x="0" y="1537044"/>
            <a:ext cx="9144000" cy="21621"/>
          </a:xfrm>
          <a:prstGeom prst="line">
            <a:avLst/>
          </a:prstGeom>
          <a:ln w="57150">
            <a:solidFill>
              <a:srgbClr val="177B3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6204398" y="1187045"/>
            <a:ext cx="2849739" cy="551756"/>
          </a:xfrm>
          <a:prstGeom prst="rect">
            <a:avLst/>
          </a:prstGeom>
          <a:solidFill>
            <a:schemeClr val="bg1"/>
          </a:solidFill>
          <a:ln w="38100">
            <a:solidFill>
              <a:srgbClr val="177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rgbClr val="177B31"/>
                </a:solidFill>
                <a:latin typeface="微軟正黑體" panose="020B0604030504040204" pitchFamily="34" charset="-120"/>
                <a:ea typeface="微軟正黑體" panose="020B0604030504040204" pitchFamily="34" charset="-120"/>
              </a:rPr>
              <a:t>國泰人壽官方</a:t>
            </a:r>
            <a:r>
              <a:rPr lang="en-US" altLang="zh-TW" sz="2400" b="1" dirty="0" smtClean="0">
                <a:solidFill>
                  <a:srgbClr val="177B31"/>
                </a:solidFill>
                <a:latin typeface="微軟正黑體" panose="020B0604030504040204" pitchFamily="34" charset="-120"/>
                <a:ea typeface="微軟正黑體" panose="020B0604030504040204" pitchFamily="34" charset="-120"/>
              </a:rPr>
              <a:t>AP</a:t>
            </a:r>
            <a:r>
              <a:rPr lang="en-US" altLang="zh-TW" sz="2400" b="1" dirty="0">
                <a:solidFill>
                  <a:srgbClr val="177B31"/>
                </a:solidFill>
                <a:latin typeface="微軟正黑體" panose="020B0604030504040204" pitchFamily="34" charset="-120"/>
                <a:ea typeface="微軟正黑體" panose="020B0604030504040204" pitchFamily="34" charset="-120"/>
              </a:rPr>
              <a:t>P</a:t>
            </a:r>
            <a:endParaRPr lang="zh-TW" altLang="en-US" sz="2400" b="1" dirty="0">
              <a:solidFill>
                <a:srgbClr val="177B31"/>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1773673" y="5877852"/>
            <a:ext cx="361906" cy="4639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dirty="0"/>
          </a:p>
        </p:txBody>
      </p:sp>
      <p:sp>
        <p:nvSpPr>
          <p:cNvPr id="37" name="矩形 36"/>
          <p:cNvSpPr/>
          <p:nvPr/>
        </p:nvSpPr>
        <p:spPr>
          <a:xfrm>
            <a:off x="136643" y="1827859"/>
            <a:ext cx="2807273" cy="46249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lgn="ctr"/>
            <a:r>
              <a:rPr lang="en-US" altLang="zh-TW" sz="1600" b="1" dirty="0" smtClean="0">
                <a:solidFill>
                  <a:srgbClr val="C00000"/>
                </a:solidFill>
                <a:latin typeface="微軟正黑體" panose="020B0604030504040204" pitchFamily="34" charset="-120"/>
                <a:ea typeface="微軟正黑體" panose="020B0604030504040204" pitchFamily="34" charset="-120"/>
              </a:rPr>
              <a:t>1.</a:t>
            </a:r>
            <a:r>
              <a:rPr lang="zh-TW" altLang="en-US" sz="1600" b="1" dirty="0" smtClean="0">
                <a:solidFill>
                  <a:srgbClr val="C00000"/>
                </a:solidFill>
                <a:latin typeface="微軟正黑體" panose="020B0604030504040204" pitchFamily="34" charset="-120"/>
                <a:ea typeface="微軟正黑體" panose="020B0604030504040204" pitchFamily="34" charset="-120"/>
              </a:rPr>
              <a:t>登入</a:t>
            </a:r>
            <a:r>
              <a:rPr lang="en-US" altLang="zh-TW" sz="1600" b="1" dirty="0" smtClean="0">
                <a:solidFill>
                  <a:srgbClr val="C00000"/>
                </a:solidFill>
                <a:latin typeface="微軟正黑體" panose="020B0604030504040204" pitchFamily="34" charset="-120"/>
                <a:ea typeface="微軟正黑體" panose="020B0604030504040204" pitchFamily="34" charset="-120"/>
              </a:rPr>
              <a:t>APP</a:t>
            </a:r>
            <a:r>
              <a:rPr lang="zh-TW" altLang="en-US" sz="1600" b="1" dirty="0" smtClean="0">
                <a:solidFill>
                  <a:srgbClr val="C00000"/>
                </a:solidFill>
                <a:latin typeface="微軟正黑體" panose="020B0604030504040204" pitchFamily="34" charset="-120"/>
                <a:ea typeface="微軟正黑體" panose="020B0604030504040204" pitchFamily="34" charset="-120"/>
              </a:rPr>
              <a:t>，點選</a:t>
            </a:r>
            <a:r>
              <a:rPr lang="en-US" altLang="zh-TW" sz="1600" b="1" dirty="0">
                <a:solidFill>
                  <a:srgbClr val="C00000"/>
                </a:solidFill>
                <a:latin typeface="微軟正黑體" panose="020B0604030504040204" pitchFamily="34" charset="-120"/>
                <a:ea typeface="微軟正黑體" panose="020B0604030504040204" pitchFamily="34" charset="-120"/>
              </a:rPr>
              <a:t>【</a:t>
            </a:r>
            <a:r>
              <a:rPr lang="zh-TW" altLang="en-US" sz="1600" b="1" dirty="0" smtClean="0">
                <a:solidFill>
                  <a:srgbClr val="C00000"/>
                </a:solidFill>
                <a:latin typeface="微軟正黑體" panose="020B0604030504040204" pitchFamily="34" charset="-120"/>
                <a:ea typeface="微軟正黑體" panose="020B0604030504040204" pitchFamily="34" charset="-120"/>
              </a:rPr>
              <a:t>理賠頁籤</a:t>
            </a:r>
            <a:r>
              <a:rPr lang="en-US" altLang="zh-TW" sz="1600" b="1" dirty="0">
                <a:solidFill>
                  <a:srgbClr val="C00000"/>
                </a:solidFill>
                <a:latin typeface="微軟正黑體" panose="020B0604030504040204" pitchFamily="34" charset="-120"/>
                <a:ea typeface="微軟正黑體" panose="020B0604030504040204" pitchFamily="34" charset="-120"/>
              </a:rPr>
              <a:t>】</a:t>
            </a:r>
            <a:endParaRPr lang="zh-TW" altLang="en-US" sz="1600" b="1" dirty="0">
              <a:solidFill>
                <a:srgbClr val="C00000"/>
              </a:solidFill>
              <a:latin typeface="微軟正黑體" panose="020B0604030504040204" pitchFamily="34" charset="-120"/>
              <a:ea typeface="微軟正黑體" panose="020B0604030504040204" pitchFamily="34" charset="-120"/>
            </a:endParaRPr>
          </a:p>
        </p:txBody>
      </p:sp>
      <p:cxnSp>
        <p:nvCxnSpPr>
          <p:cNvPr id="38" name="直線單箭頭接點 37"/>
          <p:cNvCxnSpPr/>
          <p:nvPr/>
        </p:nvCxnSpPr>
        <p:spPr>
          <a:xfrm flipV="1">
            <a:off x="2170391" y="5702562"/>
            <a:ext cx="872262" cy="40686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906747" y="1827859"/>
            <a:ext cx="2807273" cy="46249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lgn="ctr"/>
            <a:r>
              <a:rPr lang="en-US" altLang="zh-TW" sz="1600" b="1" dirty="0" smtClean="0">
                <a:solidFill>
                  <a:srgbClr val="C00000"/>
                </a:solidFill>
                <a:latin typeface="微軟正黑體" panose="020B0604030504040204" pitchFamily="34" charset="-120"/>
                <a:ea typeface="微軟正黑體" panose="020B0604030504040204" pitchFamily="34" charset="-120"/>
              </a:rPr>
              <a:t>2.</a:t>
            </a:r>
            <a:r>
              <a:rPr lang="zh-TW" altLang="en-US" sz="1600" b="1" dirty="0" smtClean="0">
                <a:solidFill>
                  <a:srgbClr val="C00000"/>
                </a:solidFill>
                <a:latin typeface="微軟正黑體" panose="020B0604030504040204" pitchFamily="34" charset="-120"/>
                <a:ea typeface="微軟正黑體" panose="020B0604030504040204" pitchFamily="34" charset="-120"/>
              </a:rPr>
              <a:t> 點選</a:t>
            </a:r>
            <a:r>
              <a:rPr lang="en-US" altLang="zh-TW" sz="1600" b="1" dirty="0" smtClean="0">
                <a:solidFill>
                  <a:srgbClr val="C00000"/>
                </a:solidFill>
                <a:latin typeface="微軟正黑體" panose="020B0604030504040204" pitchFamily="34" charset="-120"/>
                <a:ea typeface="微軟正黑體" panose="020B0604030504040204" pitchFamily="34" charset="-120"/>
              </a:rPr>
              <a:t>【</a:t>
            </a:r>
            <a:r>
              <a:rPr lang="zh-TW" altLang="en-US" sz="1600" b="1" dirty="0" smtClean="0">
                <a:solidFill>
                  <a:srgbClr val="C00000"/>
                </a:solidFill>
                <a:latin typeface="微軟正黑體" panose="020B0604030504040204" pitchFamily="34" charset="-120"/>
                <a:ea typeface="微軟正黑體" panose="020B0604030504040204" pitchFamily="34" charset="-120"/>
              </a:rPr>
              <a:t>查看進度</a:t>
            </a:r>
            <a:r>
              <a:rPr lang="en-US" altLang="zh-TW" sz="1600" b="1" dirty="0" smtClean="0">
                <a:solidFill>
                  <a:srgbClr val="C00000"/>
                </a:solidFill>
                <a:latin typeface="微軟正黑體" panose="020B0604030504040204" pitchFamily="34" charset="-120"/>
                <a:ea typeface="微軟正黑體" panose="020B0604030504040204" pitchFamily="34" charset="-120"/>
              </a:rPr>
              <a:t>】</a:t>
            </a:r>
            <a:endParaRPr lang="zh-TW" altLang="en-US" sz="1600" b="1" dirty="0">
              <a:solidFill>
                <a:srgbClr val="C00000"/>
              </a:solidFill>
              <a:latin typeface="微軟正黑體" panose="020B0604030504040204" pitchFamily="34" charset="-120"/>
              <a:ea typeface="微軟正黑體" panose="020B0604030504040204" pitchFamily="34" charset="-120"/>
            </a:endParaRPr>
          </a:p>
        </p:txBody>
      </p:sp>
      <p:sp>
        <p:nvSpPr>
          <p:cNvPr id="43" name="矩形 42"/>
          <p:cNvSpPr/>
          <p:nvPr/>
        </p:nvSpPr>
        <p:spPr>
          <a:xfrm>
            <a:off x="3209119" y="5560068"/>
            <a:ext cx="1618520" cy="3177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dirty="0"/>
          </a:p>
        </p:txBody>
      </p:sp>
      <p:pic>
        <p:nvPicPr>
          <p:cNvPr id="10" name="圖片 9"/>
          <p:cNvPicPr>
            <a:picLocks noChangeAspect="1"/>
          </p:cNvPicPr>
          <p:nvPr/>
        </p:nvPicPr>
        <p:blipFill>
          <a:blip r:embed="rId5"/>
          <a:stretch>
            <a:fillRect/>
          </a:stretch>
        </p:blipFill>
        <p:spPr>
          <a:xfrm>
            <a:off x="6131726" y="2290355"/>
            <a:ext cx="2462997" cy="4090771"/>
          </a:xfrm>
          <a:prstGeom prst="rect">
            <a:avLst/>
          </a:prstGeom>
        </p:spPr>
      </p:pic>
      <p:sp>
        <p:nvSpPr>
          <p:cNvPr id="49" name="矩形 48"/>
          <p:cNvSpPr/>
          <p:nvPr/>
        </p:nvSpPr>
        <p:spPr>
          <a:xfrm>
            <a:off x="5886216" y="1827859"/>
            <a:ext cx="2807273" cy="46249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lgn="ctr"/>
            <a:r>
              <a:rPr lang="en-US" altLang="zh-TW" sz="1600" b="1" dirty="0" smtClean="0">
                <a:solidFill>
                  <a:srgbClr val="C00000"/>
                </a:solidFill>
                <a:latin typeface="微軟正黑體" panose="020B0604030504040204" pitchFamily="34" charset="-120"/>
                <a:ea typeface="微軟正黑體" panose="020B0604030504040204" pitchFamily="34" charset="-120"/>
              </a:rPr>
              <a:t>3.</a:t>
            </a:r>
            <a:r>
              <a:rPr lang="zh-TW" altLang="en-US" sz="1600" b="1" dirty="0" smtClean="0">
                <a:solidFill>
                  <a:srgbClr val="C00000"/>
                </a:solidFill>
                <a:latin typeface="微軟正黑體" panose="020B0604030504040204" pitchFamily="34" charset="-120"/>
                <a:ea typeface="微軟正黑體" panose="020B0604030504040204" pitchFamily="34" charset="-120"/>
              </a:rPr>
              <a:t> 查看理賠案件進度</a:t>
            </a:r>
            <a:endParaRPr lang="zh-TW" altLang="en-US" sz="1600" b="1" dirty="0">
              <a:solidFill>
                <a:srgbClr val="C00000"/>
              </a:solidFill>
              <a:latin typeface="微軟正黑體" panose="020B0604030504040204" pitchFamily="34" charset="-120"/>
              <a:ea typeface="微軟正黑體" panose="020B0604030504040204" pitchFamily="34" charset="-120"/>
            </a:endParaRPr>
          </a:p>
        </p:txBody>
      </p:sp>
      <p:sp>
        <p:nvSpPr>
          <p:cNvPr id="50" name="矩形 49"/>
          <p:cNvSpPr/>
          <p:nvPr/>
        </p:nvSpPr>
        <p:spPr>
          <a:xfrm>
            <a:off x="6131725" y="2833452"/>
            <a:ext cx="2462997" cy="36263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dirty="0"/>
          </a:p>
        </p:txBody>
      </p:sp>
      <p:sp>
        <p:nvSpPr>
          <p:cNvPr id="51" name="矩形 50"/>
          <p:cNvSpPr/>
          <p:nvPr/>
        </p:nvSpPr>
        <p:spPr>
          <a:xfrm>
            <a:off x="6232509" y="5905992"/>
            <a:ext cx="2282841" cy="473873"/>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zh-TW" altLang="en-US" sz="1100" b="1" dirty="0" smtClean="0">
                <a:solidFill>
                  <a:srgbClr val="C00000"/>
                </a:solidFill>
                <a:latin typeface="微軟正黑體" panose="020B0604030504040204" pitchFamily="34" charset="-120"/>
                <a:ea typeface="微軟正黑體" panose="020B0604030504040204" pitchFamily="34" charset="-120"/>
              </a:rPr>
              <a:t>注意：</a:t>
            </a:r>
            <a:r>
              <a:rPr lang="en-US" altLang="zh-TW" sz="1100" b="1" dirty="0" smtClean="0">
                <a:solidFill>
                  <a:srgbClr val="C00000"/>
                </a:solidFill>
                <a:latin typeface="微軟正黑體" panose="020B0604030504040204" pitchFamily="34" charset="-120"/>
                <a:ea typeface="微軟正黑體" panose="020B0604030504040204" pitchFamily="34" charset="-120"/>
              </a:rPr>
              <a:t>APP</a:t>
            </a:r>
            <a:r>
              <a:rPr lang="zh-TW" altLang="en-US" sz="1100" b="1" dirty="0" smtClean="0">
                <a:solidFill>
                  <a:srgbClr val="C00000"/>
                </a:solidFill>
                <a:latin typeface="微軟正黑體" panose="020B0604030504040204" pitchFamily="34" charset="-120"/>
                <a:ea typeface="微軟正黑體" panose="020B0604030504040204" pitchFamily="34" charset="-120"/>
              </a:rPr>
              <a:t>僅供查詢</a:t>
            </a:r>
            <a:r>
              <a:rPr lang="en-US" altLang="zh-TW" sz="1100" b="1" dirty="0" smtClean="0">
                <a:solidFill>
                  <a:srgbClr val="C00000"/>
                </a:solidFill>
                <a:latin typeface="微軟正黑體" panose="020B0604030504040204" pitchFamily="34" charset="-120"/>
                <a:ea typeface="微軟正黑體" panose="020B0604030504040204" pitchFamily="34" charset="-120"/>
              </a:rPr>
              <a:t>1</a:t>
            </a:r>
            <a:r>
              <a:rPr lang="zh-TW" altLang="en-US" sz="1100" b="1" dirty="0" smtClean="0">
                <a:solidFill>
                  <a:srgbClr val="C00000"/>
                </a:solidFill>
                <a:latin typeface="微軟正黑體" panose="020B0604030504040204" pitchFamily="34" charset="-120"/>
                <a:ea typeface="微軟正黑體" panose="020B0604030504040204" pitchFamily="34" charset="-120"/>
              </a:rPr>
              <a:t>個月內案件</a:t>
            </a:r>
            <a:endParaRPr lang="en-US" altLang="zh-TW" sz="1100" b="1" dirty="0" smtClean="0">
              <a:solidFill>
                <a:srgbClr val="C00000"/>
              </a:solidFill>
              <a:latin typeface="微軟正黑體" panose="020B0604030504040204" pitchFamily="34" charset="-120"/>
              <a:ea typeface="微軟正黑體" panose="020B0604030504040204" pitchFamily="34" charset="-120"/>
            </a:endParaRPr>
          </a:p>
          <a:p>
            <a:pPr marL="176213" indent="-176213"/>
            <a:r>
              <a:rPr lang="zh-TW" altLang="en-US" sz="1100" b="1" dirty="0" smtClean="0">
                <a:solidFill>
                  <a:srgbClr val="C00000"/>
                </a:solidFill>
                <a:latin typeface="微軟正黑體" panose="020B0604030504040204" pitchFamily="34" charset="-120"/>
                <a:ea typeface="微軟正黑體" panose="020B0604030504040204" pitchFamily="34" charset="-120"/>
              </a:rPr>
              <a:t>，</a:t>
            </a:r>
            <a:r>
              <a:rPr lang="en-US" altLang="zh-TW" sz="1100" b="1" dirty="0" smtClean="0">
                <a:solidFill>
                  <a:srgbClr val="C00000"/>
                </a:solidFill>
                <a:latin typeface="微軟正黑體" panose="020B0604030504040204" pitchFamily="34" charset="-120"/>
                <a:ea typeface="微軟正黑體" panose="020B0604030504040204" pitchFamily="34" charset="-120"/>
              </a:rPr>
              <a:t>1</a:t>
            </a:r>
            <a:r>
              <a:rPr lang="zh-TW" altLang="en-US" sz="1100" b="1" dirty="0" smtClean="0">
                <a:solidFill>
                  <a:srgbClr val="C00000"/>
                </a:solidFill>
                <a:latin typeface="微軟正黑體" panose="020B0604030504040204" pitchFamily="34" charset="-120"/>
                <a:ea typeface="微軟正黑體" panose="020B0604030504040204" pitchFamily="34" charset="-120"/>
              </a:rPr>
              <a:t>個月以上請至官網查詢</a:t>
            </a:r>
            <a:endParaRPr lang="zh-TW" altLang="en-US" sz="1100" b="1" dirty="0">
              <a:solidFill>
                <a:srgbClr val="C00000"/>
              </a:solidFill>
              <a:latin typeface="微軟正黑體" panose="020B0604030504040204" pitchFamily="34" charset="-120"/>
              <a:ea typeface="微軟正黑體" panose="020B0604030504040204" pitchFamily="34" charset="-120"/>
            </a:endParaRPr>
          </a:p>
        </p:txBody>
      </p:sp>
      <p:cxnSp>
        <p:nvCxnSpPr>
          <p:cNvPr id="52" name="直線單箭頭接點 51"/>
          <p:cNvCxnSpPr/>
          <p:nvPr/>
        </p:nvCxnSpPr>
        <p:spPr>
          <a:xfrm>
            <a:off x="4827639" y="5702563"/>
            <a:ext cx="1058577" cy="1639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564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學生團體保險知多少</a:t>
            </a:r>
            <a:r>
              <a:rPr lang="en-US" altLang="zh-TW" dirty="0" smtClean="0"/>
              <a:t>(9/9)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11</a:t>
            </a:fld>
            <a:endParaRPr lang="zh-TW" altLang="en-US" dirty="0"/>
          </a:p>
        </p:txBody>
      </p:sp>
      <p:grpSp>
        <p:nvGrpSpPr>
          <p:cNvPr id="60" name="群組 59"/>
          <p:cNvGrpSpPr/>
          <p:nvPr/>
        </p:nvGrpSpPr>
        <p:grpSpPr>
          <a:xfrm>
            <a:off x="-240255" y="961564"/>
            <a:ext cx="3660127" cy="523220"/>
            <a:chOff x="-258776" y="939548"/>
            <a:chExt cx="3660127" cy="523220"/>
          </a:xfrm>
        </p:grpSpPr>
        <p:sp>
          <p:nvSpPr>
            <p:cNvPr id="61" name="圓角矩形 60"/>
            <p:cNvSpPr/>
            <p:nvPr/>
          </p:nvSpPr>
          <p:spPr>
            <a:xfrm>
              <a:off x="-258776" y="958711"/>
              <a:ext cx="3279511" cy="485365"/>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p:cNvSpPr txBox="1"/>
            <p:nvPr/>
          </p:nvSpPr>
          <p:spPr>
            <a:xfrm>
              <a:off x="-36512" y="939548"/>
              <a:ext cx="3437863"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偏遠地區文件遞送</a:t>
              </a:r>
              <a:endPar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pic>
        <p:nvPicPr>
          <p:cNvPr id="4098" name="Picture 2" descr="「mountain icon」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294" y="2420887"/>
            <a:ext cx="4081734" cy="4081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31367" y="2276872"/>
            <a:ext cx="9175367" cy="422575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143699" y="1844824"/>
            <a:ext cx="9000301" cy="1569660"/>
          </a:xfrm>
          <a:prstGeom prst="rect">
            <a:avLst/>
          </a:prstGeom>
        </p:spPr>
        <p:txBody>
          <a:bodyPr wrap="square">
            <a:spAutoFit/>
          </a:bodyPr>
          <a:lstStyle/>
          <a:p>
            <a:pPr marL="342900" indent="-342900" algn="just">
              <a:buFont typeface="Wingdings" panose="05000000000000000000" pitchFamily="2" charset="2"/>
              <a:buChar char="p"/>
            </a:pPr>
            <a:r>
              <a:rPr lang="zh-TW" altLang="en-US" sz="2400"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家長通知書</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學生團體保險理賠</a:t>
            </a:r>
            <a:r>
              <a:rPr lang="zh-TW" altLang="en-US" sz="2400"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申請書</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改郵寄處理，無須學團服務人員轉送。</a:t>
            </a:r>
            <a:endPar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algn="just">
              <a:lnSpc>
                <a:spcPct val="200000"/>
              </a:lnSpc>
              <a:buFont typeface="Wingdings" panose="05000000000000000000" pitchFamily="2" charset="2"/>
              <a:buChar char="p"/>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學團小組另會提供該地區學校「免付郵資」掛號之信封。</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43699" y="4005064"/>
            <a:ext cx="8676773" cy="369332"/>
          </a:xfrm>
          <a:prstGeom prst="rect">
            <a:avLst/>
          </a:prstGeom>
          <a:solidFill>
            <a:schemeClr val="accent1"/>
          </a:solidFill>
        </p:spPr>
        <p:txBody>
          <a:bodyPr wrap="square" rtlCol="0">
            <a:spAutoFit/>
          </a:bodyPr>
          <a:lstStyle/>
          <a:p>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偏遠地區定義：為「各機關學校公教員工地域加給表」所列之高山、偏遠及離島地區</a:t>
            </a:r>
            <a:endPar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02549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1330781" y="1967090"/>
            <a:ext cx="3780000" cy="597814"/>
          </a:xfrm>
          <a:prstGeom prst="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smtClean="0"/>
              <a:t>說明會議程</a:t>
            </a:r>
            <a:endParaRPr lang="zh-TW" altLang="en-US" dirty="0"/>
          </a:p>
        </p:txBody>
      </p:sp>
      <p:grpSp>
        <p:nvGrpSpPr>
          <p:cNvPr id="57" name="群組 56"/>
          <p:cNvGrpSpPr/>
          <p:nvPr/>
        </p:nvGrpSpPr>
        <p:grpSpPr>
          <a:xfrm>
            <a:off x="395536" y="999498"/>
            <a:ext cx="4364380" cy="830997"/>
            <a:chOff x="213568" y="959520"/>
            <a:chExt cx="4364380" cy="830997"/>
          </a:xfrm>
        </p:grpSpPr>
        <p:cxnSp>
          <p:nvCxnSpPr>
            <p:cNvPr id="38" name="直線接點 37"/>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32" name="群組 31"/>
            <p:cNvGrpSpPr/>
            <p:nvPr/>
          </p:nvGrpSpPr>
          <p:grpSpPr>
            <a:xfrm>
              <a:off x="213568" y="959520"/>
              <a:ext cx="690663" cy="830997"/>
              <a:chOff x="2023937" y="755945"/>
              <a:chExt cx="690663" cy="830997"/>
            </a:xfrm>
          </p:grpSpPr>
          <p:sp>
            <p:nvSpPr>
              <p:cNvPr id="33" name="橢圓 32"/>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1</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40" name="文字方塊 39"/>
            <p:cNvSpPr txBox="1"/>
            <p:nvPr/>
          </p:nvSpPr>
          <p:spPr>
            <a:xfrm>
              <a:off x="930796" y="1086992"/>
              <a:ext cx="3647152"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學生團體保險知多少</a:t>
              </a:r>
              <a:endParaRPr lang="zh-TW" altLang="en-US" sz="3000" b="1" dirty="0">
                <a:latin typeface="微軟正黑體" panose="020B0604030504040204" pitchFamily="34" charset="-120"/>
                <a:ea typeface="微軟正黑體" panose="020B0604030504040204" pitchFamily="34" charset="-120"/>
              </a:endParaRPr>
            </a:p>
          </p:txBody>
        </p:sp>
      </p:grpSp>
      <p:sp>
        <p:nvSpPr>
          <p:cNvPr id="29" name="投影片編號版面配置區 28"/>
          <p:cNvSpPr>
            <a:spLocks noGrp="1"/>
          </p:cNvSpPr>
          <p:nvPr>
            <p:ph type="sldNum" sz="quarter" idx="12"/>
          </p:nvPr>
        </p:nvSpPr>
        <p:spPr/>
        <p:txBody>
          <a:bodyPr/>
          <a:lstStyle/>
          <a:p>
            <a:fld id="{DA9DB70D-094E-4A79-BF46-0D9B920EA0CF}" type="slidenum">
              <a:rPr lang="zh-TW" altLang="en-US" smtClean="0"/>
              <a:pPr/>
              <a:t>12</a:t>
            </a:fld>
            <a:endParaRPr lang="zh-TW" altLang="en-US" dirty="0"/>
          </a:p>
        </p:txBody>
      </p:sp>
      <p:grpSp>
        <p:nvGrpSpPr>
          <p:cNvPr id="61" name="群組 60"/>
          <p:cNvGrpSpPr/>
          <p:nvPr/>
        </p:nvGrpSpPr>
        <p:grpSpPr>
          <a:xfrm>
            <a:off x="639668" y="1880861"/>
            <a:ext cx="4364380" cy="830997"/>
            <a:chOff x="213568" y="959520"/>
            <a:chExt cx="4364380" cy="830997"/>
          </a:xfrm>
        </p:grpSpPr>
        <p:cxnSp>
          <p:nvCxnSpPr>
            <p:cNvPr id="62" name="直線接點 61"/>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63" name="群組 62"/>
            <p:cNvGrpSpPr/>
            <p:nvPr/>
          </p:nvGrpSpPr>
          <p:grpSpPr>
            <a:xfrm>
              <a:off x="213568" y="959520"/>
              <a:ext cx="690663" cy="830997"/>
              <a:chOff x="2023937" y="755945"/>
              <a:chExt cx="690663" cy="830997"/>
            </a:xfrm>
          </p:grpSpPr>
          <p:sp>
            <p:nvSpPr>
              <p:cNvPr id="65" name="橢圓 64"/>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2</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64" name="文字方塊 63"/>
            <p:cNvSpPr txBox="1"/>
            <p:nvPr/>
          </p:nvSpPr>
          <p:spPr>
            <a:xfrm>
              <a:off x="930796" y="1086992"/>
              <a:ext cx="2492990" cy="553998"/>
            </a:xfrm>
            <a:prstGeom prst="rect">
              <a:avLst/>
            </a:prstGeom>
            <a:noFill/>
          </p:spPr>
          <p:txBody>
            <a:bodyPr wrap="none" rtlCol="0">
              <a:spAutoFit/>
            </a:bodyPr>
            <a:lstStyle/>
            <a:p>
              <a:r>
                <a:rPr lang="zh-TW" altLang="en-US" sz="3000" b="1" dirty="0">
                  <a:solidFill>
                    <a:schemeClr val="bg1"/>
                  </a:solidFill>
                  <a:latin typeface="微軟正黑體" panose="020B0604030504040204" pitchFamily="34" charset="-120"/>
                  <a:ea typeface="微軟正黑體" panose="020B0604030504040204" pitchFamily="34" charset="-120"/>
                </a:rPr>
                <a:t>保障</a:t>
              </a:r>
              <a:r>
                <a:rPr lang="zh-TW" altLang="en-US" sz="3000" b="1" dirty="0" smtClean="0">
                  <a:solidFill>
                    <a:schemeClr val="bg1"/>
                  </a:solidFill>
                  <a:latin typeface="微軟正黑體" panose="020B0604030504040204" pitchFamily="34" charset="-120"/>
                  <a:ea typeface="微軟正黑體" panose="020B0604030504040204" pitchFamily="34" charset="-120"/>
                </a:rPr>
                <a:t>內容說明</a:t>
              </a:r>
              <a:endParaRPr lang="zh-TW" altLang="en-US" sz="3000" b="1" dirty="0">
                <a:solidFill>
                  <a:schemeClr val="bg1"/>
                </a:solidFill>
                <a:latin typeface="微軟正黑體" panose="020B0604030504040204" pitchFamily="34" charset="-120"/>
                <a:ea typeface="微軟正黑體" panose="020B0604030504040204" pitchFamily="34" charset="-120"/>
              </a:endParaRPr>
            </a:p>
          </p:txBody>
        </p:sp>
      </p:grpSp>
      <p:grpSp>
        <p:nvGrpSpPr>
          <p:cNvPr id="67" name="群組 66"/>
          <p:cNvGrpSpPr/>
          <p:nvPr/>
        </p:nvGrpSpPr>
        <p:grpSpPr>
          <a:xfrm>
            <a:off x="927700" y="2762224"/>
            <a:ext cx="4364380" cy="830997"/>
            <a:chOff x="213568" y="959520"/>
            <a:chExt cx="4364380" cy="830997"/>
          </a:xfrm>
        </p:grpSpPr>
        <p:cxnSp>
          <p:nvCxnSpPr>
            <p:cNvPr id="68" name="直線接點 67"/>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69" name="群組 68"/>
            <p:cNvGrpSpPr/>
            <p:nvPr/>
          </p:nvGrpSpPr>
          <p:grpSpPr>
            <a:xfrm>
              <a:off x="213568" y="959520"/>
              <a:ext cx="690663" cy="830997"/>
              <a:chOff x="2023937" y="755945"/>
              <a:chExt cx="690663" cy="830997"/>
            </a:xfrm>
          </p:grpSpPr>
          <p:sp>
            <p:nvSpPr>
              <p:cNvPr id="71" name="橢圓 70"/>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文字方塊 71"/>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3</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70" name="文字方塊 69"/>
            <p:cNvSpPr txBox="1"/>
            <p:nvPr/>
          </p:nvSpPr>
          <p:spPr>
            <a:xfrm>
              <a:off x="930796" y="1086992"/>
              <a:ext cx="2492990"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投保作業說明</a:t>
              </a:r>
              <a:endParaRPr lang="zh-TW" altLang="en-US" sz="3000" b="1" dirty="0">
                <a:latin typeface="微軟正黑體" panose="020B0604030504040204" pitchFamily="34" charset="-120"/>
                <a:ea typeface="微軟正黑體" panose="020B0604030504040204" pitchFamily="34" charset="-120"/>
              </a:endParaRPr>
            </a:p>
          </p:txBody>
        </p:sp>
      </p:grpSp>
      <p:grpSp>
        <p:nvGrpSpPr>
          <p:cNvPr id="73" name="群組 72"/>
          <p:cNvGrpSpPr/>
          <p:nvPr/>
        </p:nvGrpSpPr>
        <p:grpSpPr>
          <a:xfrm>
            <a:off x="1215732" y="3643587"/>
            <a:ext cx="4364380" cy="830997"/>
            <a:chOff x="213568" y="959520"/>
            <a:chExt cx="4364380" cy="830997"/>
          </a:xfrm>
        </p:grpSpPr>
        <p:cxnSp>
          <p:nvCxnSpPr>
            <p:cNvPr id="74" name="直線接點 73"/>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75" name="群組 74"/>
            <p:cNvGrpSpPr/>
            <p:nvPr/>
          </p:nvGrpSpPr>
          <p:grpSpPr>
            <a:xfrm>
              <a:off x="213568" y="959520"/>
              <a:ext cx="690663" cy="830997"/>
              <a:chOff x="2023937" y="755945"/>
              <a:chExt cx="690663" cy="830997"/>
            </a:xfrm>
          </p:grpSpPr>
          <p:sp>
            <p:nvSpPr>
              <p:cNvPr id="77" name="橢圓 76"/>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文字方塊 77"/>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4</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76" name="文字方塊 75"/>
            <p:cNvSpPr txBox="1"/>
            <p:nvPr/>
          </p:nvSpPr>
          <p:spPr>
            <a:xfrm>
              <a:off x="930796" y="1086992"/>
              <a:ext cx="2492990"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保費作業說明</a:t>
              </a:r>
              <a:endParaRPr lang="zh-TW" altLang="en-US" sz="3000" b="1" dirty="0">
                <a:latin typeface="微軟正黑體" panose="020B0604030504040204" pitchFamily="34" charset="-120"/>
                <a:ea typeface="微軟正黑體" panose="020B0604030504040204" pitchFamily="34" charset="-120"/>
              </a:endParaRPr>
            </a:p>
          </p:txBody>
        </p:sp>
      </p:grpSp>
      <p:grpSp>
        <p:nvGrpSpPr>
          <p:cNvPr id="79" name="群組 78"/>
          <p:cNvGrpSpPr/>
          <p:nvPr/>
        </p:nvGrpSpPr>
        <p:grpSpPr>
          <a:xfrm>
            <a:off x="1503764" y="4524950"/>
            <a:ext cx="4364380" cy="830997"/>
            <a:chOff x="213568" y="959520"/>
            <a:chExt cx="4364380" cy="830997"/>
          </a:xfrm>
        </p:grpSpPr>
        <p:cxnSp>
          <p:nvCxnSpPr>
            <p:cNvPr id="80" name="直線接點 79"/>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81" name="群組 80"/>
            <p:cNvGrpSpPr/>
            <p:nvPr/>
          </p:nvGrpSpPr>
          <p:grpSpPr>
            <a:xfrm>
              <a:off x="213568" y="959520"/>
              <a:ext cx="690663" cy="830997"/>
              <a:chOff x="2023937" y="755945"/>
              <a:chExt cx="690663" cy="830997"/>
            </a:xfrm>
          </p:grpSpPr>
          <p:sp>
            <p:nvSpPr>
              <p:cNvPr id="83" name="橢圓 82"/>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文字方塊 83"/>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5</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82" name="文字方塊 81"/>
            <p:cNvSpPr txBox="1"/>
            <p:nvPr/>
          </p:nvSpPr>
          <p:spPr>
            <a:xfrm>
              <a:off x="930796" y="1086992"/>
              <a:ext cx="2492990"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理賠作業說明</a:t>
              </a:r>
            </a:p>
          </p:txBody>
        </p:sp>
      </p:grpSp>
    </p:spTree>
    <p:extLst>
      <p:ext uri="{BB962C8B-B14F-4D97-AF65-F5344CB8AC3E}">
        <p14:creationId xmlns:p14="http://schemas.microsoft.com/office/powerpoint/2010/main" val="2929079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(1/26)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13</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1632433876"/>
              </p:ext>
            </p:extLst>
          </p:nvPr>
        </p:nvGraphicFramePr>
        <p:xfrm>
          <a:off x="107504" y="1556790"/>
          <a:ext cx="8784976" cy="4752529"/>
        </p:xfrm>
        <a:graphic>
          <a:graphicData uri="http://schemas.openxmlformats.org/drawingml/2006/table">
            <a:tbl>
              <a:tblPr firstRow="1" bandRow="1">
                <a:tableStyleId>{16D9F66E-5EB9-4882-86FB-DCBF35E3C3E4}</a:tableStyleId>
              </a:tblPr>
              <a:tblGrid>
                <a:gridCol w="3096344">
                  <a:extLst>
                    <a:ext uri="{9D8B030D-6E8A-4147-A177-3AD203B41FA5}">
                      <a16:colId xmlns:a16="http://schemas.microsoft.com/office/drawing/2014/main" xmlns="" val="20000"/>
                    </a:ext>
                  </a:extLst>
                </a:gridCol>
                <a:gridCol w="5688632">
                  <a:extLst>
                    <a:ext uri="{9D8B030D-6E8A-4147-A177-3AD203B41FA5}">
                      <a16:colId xmlns:a16="http://schemas.microsoft.com/office/drawing/2014/main" xmlns="" val="20001"/>
                    </a:ext>
                  </a:extLst>
                </a:gridCol>
              </a:tblGrid>
              <a:tr h="616740">
                <a:tc>
                  <a:txBody>
                    <a:bodyPr/>
                    <a:lstStyle/>
                    <a:p>
                      <a:pPr algn="ctr"/>
                      <a:r>
                        <a:rPr lang="zh-TW" altLang="en-US" sz="28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保障項目</a:t>
                      </a:r>
                      <a:endParaRPr lang="zh-TW" altLang="en-US" sz="28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571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zh-TW" altLang="en-US" sz="28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保障內容</a:t>
                      </a:r>
                      <a:endParaRPr lang="zh-TW" altLang="en-US" sz="28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571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0"/>
                  </a:ext>
                </a:extLst>
              </a:tr>
              <a:tr h="471625">
                <a:tc>
                  <a:txBody>
                    <a:bodyPr/>
                    <a:lstStyle/>
                    <a:p>
                      <a:pPr algn="l"/>
                      <a:r>
                        <a:rPr lang="en-US" altLang="zh-TW"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身故</a:t>
                      </a:r>
                      <a:endPar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381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100</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萬</a:t>
                      </a:r>
                      <a:endPar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381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471625">
                <a:tc>
                  <a:txBody>
                    <a:bodyPr/>
                    <a:lstStyle/>
                    <a:p>
                      <a:pPr algn="l"/>
                      <a:r>
                        <a:rPr lang="en-US" altLang="zh-TW"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失能</a:t>
                      </a:r>
                      <a:endPar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5~100</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萬</a:t>
                      </a:r>
                      <a:endPar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834414">
                <a:tc>
                  <a:txBody>
                    <a:bodyPr/>
                    <a:lstStyle/>
                    <a:p>
                      <a:pPr algn="l"/>
                      <a:r>
                        <a:rPr lang="en-US" altLang="zh-TW"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失能生活補助金</a:t>
                      </a:r>
                      <a:endPar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級失能：每年</a:t>
                      </a: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15~30</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萬</a:t>
                      </a:r>
                      <a:endPar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級失能：每年</a:t>
                      </a: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11.25~22.5</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萬</a:t>
                      </a:r>
                      <a:endPar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71625">
                <a:tc>
                  <a:txBody>
                    <a:bodyPr/>
                    <a:lstStyle/>
                    <a:p>
                      <a:pPr algn="l"/>
                      <a:r>
                        <a:rPr lang="en-US" altLang="zh-TW"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住院醫療</a:t>
                      </a:r>
                      <a:endPar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限額</a:t>
                      </a: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萬</a:t>
                      </a:r>
                      <a:endPar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471625">
                <a:tc>
                  <a:txBody>
                    <a:bodyPr/>
                    <a:lstStyle/>
                    <a:p>
                      <a:pPr algn="l"/>
                      <a:r>
                        <a:rPr lang="en-US" altLang="zh-TW"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lang="zh-TW" altLang="en-US"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傷害門診</a:t>
                      </a:r>
                      <a:endPar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限額</a:t>
                      </a: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千</a:t>
                      </a:r>
                      <a:endPar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471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a:t>
                      </a:r>
                      <a:r>
                        <a:rPr lang="zh-TW" altLang="en-US"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專案補助重大手術</a:t>
                      </a:r>
                      <a:endPar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限額</a:t>
                      </a: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萬</a:t>
                      </a:r>
                      <a:endParaRPr lang="zh-TW" altLang="en-US" sz="32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6"/>
                  </a:ext>
                </a:extLst>
              </a:tr>
              <a:tr h="471625">
                <a:tc>
                  <a:txBody>
                    <a:bodyPr/>
                    <a:lstStyle/>
                    <a:p>
                      <a:pPr algn="l"/>
                      <a:r>
                        <a:rPr lang="en-US" altLang="zh-TW"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a:t>
                      </a:r>
                      <a:r>
                        <a:rPr lang="zh-TW" altLang="en-US"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燒燙傷及須重建手術</a:t>
                      </a:r>
                      <a:endPar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限額</a:t>
                      </a: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萬</a:t>
                      </a:r>
                      <a:endPar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471625">
                <a:tc>
                  <a:txBody>
                    <a:bodyPr/>
                    <a:lstStyle/>
                    <a:p>
                      <a:pPr algn="l"/>
                      <a:r>
                        <a:rPr lang="en-US" altLang="zh-TW"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a:t>
                      </a:r>
                      <a:r>
                        <a:rPr lang="zh-TW" altLang="en-US"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集體中毒慰問金</a:t>
                      </a:r>
                      <a:endPar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定額</a:t>
                      </a: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千</a:t>
                      </a:r>
                      <a:endPar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8"/>
                  </a:ext>
                </a:extLst>
              </a:tr>
            </a:tbl>
          </a:graphicData>
        </a:graphic>
      </p:graphicFrame>
      <p:grpSp>
        <p:nvGrpSpPr>
          <p:cNvPr id="6" name="群組 5"/>
          <p:cNvGrpSpPr/>
          <p:nvPr/>
        </p:nvGrpSpPr>
        <p:grpSpPr>
          <a:xfrm>
            <a:off x="-258775" y="836712"/>
            <a:ext cx="2651800" cy="523220"/>
            <a:chOff x="-258775" y="745540"/>
            <a:chExt cx="2651800" cy="523220"/>
          </a:xfrm>
        </p:grpSpPr>
        <p:sp>
          <p:nvSpPr>
            <p:cNvPr id="7" name="圓角矩形 6"/>
            <p:cNvSpPr/>
            <p:nvPr/>
          </p:nvSpPr>
          <p:spPr>
            <a:xfrm>
              <a:off x="-258775" y="764703"/>
              <a:ext cx="2651800"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5496" y="745540"/>
              <a:ext cx="2339102"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簡要保障內容</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738168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(2/26)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14</a:t>
            </a:fld>
            <a:endParaRPr lang="zh-TW" altLang="en-US" dirty="0"/>
          </a:p>
        </p:txBody>
      </p:sp>
      <p:grpSp>
        <p:nvGrpSpPr>
          <p:cNvPr id="6" name="群組 5"/>
          <p:cNvGrpSpPr/>
          <p:nvPr/>
        </p:nvGrpSpPr>
        <p:grpSpPr>
          <a:xfrm>
            <a:off x="-219678" y="836712"/>
            <a:ext cx="3207502" cy="523220"/>
            <a:chOff x="-258775" y="745540"/>
            <a:chExt cx="3207502" cy="523220"/>
          </a:xfrm>
        </p:grpSpPr>
        <p:sp>
          <p:nvSpPr>
            <p:cNvPr id="7" name="圓角矩形 6"/>
            <p:cNvSpPr/>
            <p:nvPr/>
          </p:nvSpPr>
          <p:spPr>
            <a:xfrm>
              <a:off x="-258775" y="764703"/>
              <a:ext cx="3207502"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08520" y="745540"/>
              <a:ext cx="305724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身故保險金、失蹤</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0" name="矩形 9"/>
          <p:cNvSpPr/>
          <p:nvPr/>
        </p:nvSpPr>
        <p:spPr>
          <a:xfrm>
            <a:off x="433266" y="4530722"/>
            <a:ext cx="8120062" cy="1426031"/>
          </a:xfrm>
          <a:prstGeom prst="rect">
            <a:avLst/>
          </a:prstGeom>
        </p:spPr>
        <p:txBody>
          <a:bodyPr wrap="square">
            <a:spAutoFit/>
          </a:bodyPr>
          <a:lstStyle/>
          <a:p>
            <a:pPr>
              <a:spcBef>
                <a:spcPts val="1000"/>
              </a:spcBef>
            </a:pPr>
            <a:r>
              <a:rPr lang="en-US" altLang="zh-TW" sz="2000" dirty="0" smtClean="0">
                <a:latin typeface="微軟正黑體" panose="020B0604030504040204" pitchFamily="34" charset="-120"/>
                <a:ea typeface="微軟正黑體" panose="020B0604030504040204" pitchFamily="34" charset="-120"/>
              </a:rPr>
              <a:t>Q</a:t>
            </a:r>
            <a:r>
              <a:rPr lang="zh-TW" altLang="en-US" sz="2000" dirty="0" smtClean="0">
                <a:latin typeface="微軟正黑體" panose="020B0604030504040204" pitchFamily="34" charset="-120"/>
                <a:ea typeface="微軟正黑體" panose="020B0604030504040204" pitchFamily="34" charset="-120"/>
              </a:rPr>
              <a:t>：保戶居住於山區，因連日豪雨導致山崩沖毀住家，保戶自此失蹤，</a:t>
            </a:r>
            <a:endParaRPr lang="en-US" altLang="zh-TW" sz="2000" dirty="0" smtClean="0">
              <a:latin typeface="微軟正黑體" panose="020B0604030504040204" pitchFamily="34" charset="-120"/>
              <a:ea typeface="微軟正黑體" panose="020B0604030504040204" pitchFamily="34" charset="-120"/>
            </a:endParaRPr>
          </a:p>
          <a:p>
            <a:pPr>
              <a:spcBef>
                <a:spcPts val="1000"/>
              </a:spcBef>
            </a:pPr>
            <a:r>
              <a:rPr lang="zh-TW" altLang="en-US" sz="2000" dirty="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      時隔</a:t>
            </a: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年仍未尋獲，是否可申請理賠</a:t>
            </a:r>
            <a:r>
              <a:rPr lang="en-US" altLang="zh-TW" sz="2000" dirty="0" smtClean="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a:lnSpc>
                <a:spcPct val="150000"/>
              </a:lnSpc>
              <a:spcBef>
                <a:spcPts val="1000"/>
              </a:spcBef>
            </a:pPr>
            <a:r>
              <a:rPr lang="en-US" altLang="zh-TW" sz="2000" dirty="0" smtClean="0">
                <a:latin typeface="微軟正黑體" panose="020B0604030504040204" pitchFamily="34" charset="-120"/>
                <a:ea typeface="微軟正黑體" panose="020B0604030504040204" pitchFamily="34" charset="-120"/>
              </a:rPr>
              <a:t>A</a:t>
            </a:r>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cs typeface="Arial" pitchFamily="34" charset="0"/>
              </a:rPr>
              <a:t>於</a:t>
            </a:r>
            <a:r>
              <a:rPr lang="zh-TW" altLang="en-US" sz="2000" u="sng" dirty="0">
                <a:latin typeface="微軟正黑體" panose="020B0604030504040204" pitchFamily="34" charset="-120"/>
                <a:ea typeface="微軟正黑體" panose="020B0604030504040204" pitchFamily="34" charset="-120"/>
                <a:cs typeface="Arial" pitchFamily="34" charset="0"/>
              </a:rPr>
              <a:t>戶籍登記簿登記失蹤日起滿</a:t>
            </a:r>
            <a:r>
              <a:rPr lang="en-US" altLang="zh-TW" sz="2000" u="sng" dirty="0">
                <a:latin typeface="微軟正黑體" panose="020B0604030504040204" pitchFamily="34" charset="-120"/>
                <a:ea typeface="微軟正黑體" panose="020B0604030504040204" pitchFamily="34" charset="-120"/>
                <a:cs typeface="Arial" pitchFamily="34" charset="0"/>
              </a:rPr>
              <a:t>1</a:t>
            </a:r>
            <a:r>
              <a:rPr lang="zh-TW" altLang="en-US" sz="2000" u="sng" dirty="0">
                <a:latin typeface="微軟正黑體" panose="020B0604030504040204" pitchFamily="34" charset="-120"/>
                <a:ea typeface="微軟正黑體" panose="020B0604030504040204" pitchFamily="34" charset="-120"/>
                <a:cs typeface="Arial" pitchFamily="34" charset="0"/>
              </a:rPr>
              <a:t>年仍未尋</a:t>
            </a:r>
            <a:r>
              <a:rPr lang="zh-TW" altLang="en-US" sz="2000" u="sng" dirty="0" smtClean="0">
                <a:latin typeface="微軟正黑體" panose="020B0604030504040204" pitchFamily="34" charset="-120"/>
                <a:ea typeface="微軟正黑體" panose="020B0604030504040204" pitchFamily="34" charset="-120"/>
                <a:cs typeface="Arial" pitchFamily="34" charset="0"/>
              </a:rPr>
              <a:t>獲</a:t>
            </a:r>
            <a:r>
              <a:rPr lang="zh-TW" altLang="en-US" sz="2000" dirty="0" smtClean="0">
                <a:latin typeface="微軟正黑體" panose="020B0604030504040204" pitchFamily="34" charset="-120"/>
                <a:ea typeface="微軟正黑體" panose="020B0604030504040204" pitchFamily="34" charset="-120"/>
                <a:cs typeface="Arial" pitchFamily="34" charset="0"/>
              </a:rPr>
              <a:t>，會先行墊付身故金</a:t>
            </a:r>
            <a:endParaRPr lang="en-US" altLang="zh-TW" sz="2000" dirty="0">
              <a:latin typeface="微軟正黑體" panose="020B0604030504040204" pitchFamily="34" charset="-120"/>
              <a:ea typeface="微軟正黑體" panose="020B0604030504040204" pitchFamily="34" charset="-120"/>
            </a:endParaRPr>
          </a:p>
        </p:txBody>
      </p:sp>
      <p:sp>
        <p:nvSpPr>
          <p:cNvPr id="11" name="矩形 10"/>
          <p:cNvSpPr/>
          <p:nvPr/>
        </p:nvSpPr>
        <p:spPr>
          <a:xfrm>
            <a:off x="869148" y="5825692"/>
            <a:ext cx="8696704" cy="400110"/>
          </a:xfrm>
          <a:prstGeom prst="rect">
            <a:avLst/>
          </a:prstGeom>
        </p:spPr>
        <p:txBody>
          <a:bodyPr wrap="square">
            <a:spAutoFit/>
          </a:bodyPr>
          <a:lstStyle/>
          <a:p>
            <a:r>
              <a:rPr lang="zh-TW" altLang="en-US" sz="2000" dirty="0" smtClean="0">
                <a:latin typeface="微軟正黑體" panose="020B0604030504040204" pitchFamily="34" charset="-120"/>
                <a:ea typeface="微軟正黑體" panose="020B0604030504040204" pitchFamily="34" charset="-120"/>
                <a:cs typeface="Arial" pitchFamily="34" charset="0"/>
              </a:rPr>
              <a:t>如日後發現生還時，受益人應於發現後</a:t>
            </a:r>
            <a:r>
              <a:rPr lang="en-US" altLang="zh-TW" sz="2000" dirty="0" smtClean="0">
                <a:latin typeface="微軟正黑體" panose="020B0604030504040204" pitchFamily="34" charset="-120"/>
                <a:ea typeface="微軟正黑體" panose="020B0604030504040204" pitchFamily="34" charset="-120"/>
                <a:cs typeface="Arial" pitchFamily="34" charset="0"/>
              </a:rPr>
              <a:t>1</a:t>
            </a:r>
            <a:r>
              <a:rPr lang="zh-TW" altLang="en-US" sz="2000" dirty="0" smtClean="0">
                <a:latin typeface="微軟正黑體" panose="020B0604030504040204" pitchFamily="34" charset="-120"/>
                <a:ea typeface="微軟正黑體" panose="020B0604030504040204" pitchFamily="34" charset="-120"/>
                <a:cs typeface="Arial" pitchFamily="34" charset="0"/>
              </a:rPr>
              <a:t>個月內，返還墊付之身故金</a:t>
            </a:r>
            <a:endParaRPr lang="zh-TW" altLang="en-US" sz="2000" dirty="0"/>
          </a:p>
        </p:txBody>
      </p:sp>
      <p:sp>
        <p:nvSpPr>
          <p:cNvPr id="12" name="矩形 4"/>
          <p:cNvSpPr>
            <a:spLocks noChangeArrowheads="1"/>
          </p:cNvSpPr>
          <p:nvPr/>
        </p:nvSpPr>
        <p:spPr bwMode="auto">
          <a:xfrm>
            <a:off x="748829" y="3062800"/>
            <a:ext cx="7488936" cy="759182"/>
          </a:xfrm>
          <a:prstGeom prst="rect">
            <a:avLst/>
          </a:prstGeom>
          <a:solidFill>
            <a:schemeClr val="bg1">
              <a:lumMod val="85000"/>
            </a:schemeClr>
          </a:solidFill>
          <a:ln w="9525">
            <a:noFill/>
            <a:miter lim="800000"/>
            <a:headEnd/>
            <a:tailEnd/>
          </a:ln>
        </p:spPr>
        <p:txBody>
          <a:bodyPr wrap="square">
            <a:spAutoFit/>
          </a:bodyPr>
          <a:lstStyle/>
          <a:p>
            <a:pPr marL="269875" indent="-269875" algn="just" eaLnBrk="1" hangingPunct="1">
              <a:lnSpc>
                <a:spcPts val="2600"/>
              </a:lnSpc>
              <a:spcBef>
                <a:spcPts val="0"/>
              </a:spcBef>
              <a:defRPr/>
            </a:pPr>
            <a:r>
              <a:rPr kumimoji="0" lang="en-US" altLang="zh-TW" sz="2200" dirty="0">
                <a:latin typeface="微軟正黑體" panose="020B0604030504040204" pitchFamily="34" charset="-120"/>
                <a:ea typeface="微軟正黑體" panose="020B0604030504040204" pitchFamily="34" charset="-120"/>
                <a:cs typeface="Arial" pitchFamily="34" charset="0"/>
              </a:rPr>
              <a:t>※</a:t>
            </a:r>
            <a:r>
              <a:rPr kumimoji="0" lang="zh-TW" altLang="en-US" sz="2200" dirty="0">
                <a:latin typeface="微軟正黑體" panose="020B0604030504040204" pitchFamily="34" charset="-120"/>
                <a:ea typeface="微軟正黑體" panose="020B0604030504040204" pitchFamily="34" charset="-120"/>
                <a:cs typeface="Arial" pitchFamily="34" charset="0"/>
              </a:rPr>
              <a:t>失蹤定義</a:t>
            </a:r>
            <a:r>
              <a:rPr kumimoji="0" lang="zh-TW" altLang="en-US" sz="2200" dirty="0" smtClean="0">
                <a:latin typeface="微軟正黑體" panose="020B0604030504040204" pitchFamily="34" charset="-120"/>
                <a:ea typeface="微軟正黑體" panose="020B0604030504040204" pitchFamily="34" charset="-120"/>
                <a:cs typeface="Arial" pitchFamily="34" charset="0"/>
              </a:rPr>
              <a:t>：於戶籍登記簿登記失蹤日起滿</a:t>
            </a:r>
            <a:r>
              <a:rPr kumimoji="0" lang="en-US" altLang="zh-TW" sz="2200" dirty="0" smtClean="0">
                <a:latin typeface="微軟正黑體" panose="020B0604030504040204" pitchFamily="34" charset="-120"/>
                <a:ea typeface="微軟正黑體" panose="020B0604030504040204" pitchFamily="34" charset="-120"/>
                <a:cs typeface="Arial" pitchFamily="34" charset="0"/>
              </a:rPr>
              <a:t>1</a:t>
            </a:r>
            <a:r>
              <a:rPr kumimoji="0" lang="zh-TW" altLang="en-US" sz="2200" dirty="0" smtClean="0">
                <a:latin typeface="微軟正黑體" panose="020B0604030504040204" pitchFamily="34" charset="-120"/>
                <a:ea typeface="微軟正黑體" panose="020B0604030504040204" pitchFamily="34" charset="-120"/>
                <a:cs typeface="Arial" pitchFamily="34" charset="0"/>
              </a:rPr>
              <a:t>年仍未尋獲者，或有被保險人極有身故可能之證明者。</a:t>
            </a:r>
            <a:endParaRPr kumimoji="0" lang="en-US" altLang="zh-TW" sz="2200" dirty="0" smtClean="0">
              <a:latin typeface="微軟正黑體" panose="020B0604030504040204" pitchFamily="34" charset="-120"/>
              <a:ea typeface="微軟正黑體" panose="020B0604030504040204" pitchFamily="34" charset="-120"/>
              <a:cs typeface="Arial" pitchFamily="34" charset="0"/>
            </a:endParaRPr>
          </a:p>
        </p:txBody>
      </p:sp>
      <p:graphicFrame>
        <p:nvGraphicFramePr>
          <p:cNvPr id="13" name="Group 23"/>
          <p:cNvGraphicFramePr>
            <a:graphicFrameLocks/>
          </p:cNvGraphicFramePr>
          <p:nvPr>
            <p:extLst>
              <p:ext uri="{D42A27DB-BD31-4B8C-83A1-F6EECF244321}">
                <p14:modId xmlns:p14="http://schemas.microsoft.com/office/powerpoint/2010/main" val="2159168758"/>
              </p:ext>
            </p:extLst>
          </p:nvPr>
        </p:nvGraphicFramePr>
        <p:xfrm>
          <a:off x="433266" y="1467643"/>
          <a:ext cx="8387206" cy="1447250"/>
        </p:xfrm>
        <a:graphic>
          <a:graphicData uri="http://schemas.openxmlformats.org/drawingml/2006/table">
            <a:tbl>
              <a:tblPr bandRow="1">
                <a:tableStyleId>{16D9F66E-5EB9-4882-86FB-DCBF35E3C3E4}</a:tableStyleId>
              </a:tblPr>
              <a:tblGrid>
                <a:gridCol w="5329035">
                  <a:extLst>
                    <a:ext uri="{9D8B030D-6E8A-4147-A177-3AD203B41FA5}">
                      <a16:colId xmlns:a16="http://schemas.microsoft.com/office/drawing/2014/main" xmlns="" val="20000"/>
                    </a:ext>
                  </a:extLst>
                </a:gridCol>
                <a:gridCol w="3058171">
                  <a:extLst>
                    <a:ext uri="{9D8B030D-6E8A-4147-A177-3AD203B41FA5}">
                      <a16:colId xmlns:a16="http://schemas.microsoft.com/office/drawing/2014/main" xmlns="" val="20001"/>
                    </a:ext>
                  </a:extLst>
                </a:gridCol>
              </a:tblGrid>
              <a:tr h="3250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2400" b="1" u="none" strike="noStrike" kern="1200"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給付條件</a:t>
                      </a:r>
                      <a:endParaRPr kumimoji="1" lang="zh-TW" altLang="en-US" sz="2400" b="1" u="none" strike="noStrike" kern="1200"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cs typeface="Arial" pitchFamily="34" charset="0"/>
                      </a:endParaRPr>
                    </a:p>
                  </a:txBody>
                  <a:tcPr marL="91434" marR="91434" marT="45729" marB="45729" anchor="ctr" anchorCtr="1" horzOverflow="overflow">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2400" b="1" u="none" strike="noStrike" kern="1200"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給付金額</a:t>
                      </a:r>
                      <a:endParaRPr kumimoji="1" lang="zh-TW" altLang="en-US" sz="2400" b="1" u="none" strike="noStrike" kern="1200"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cs typeface="Arial" pitchFamily="34" charset="0"/>
                      </a:endParaRPr>
                    </a:p>
                  </a:txBody>
                  <a:tcPr marL="91434" marR="91434" marT="45729" marB="45729" anchor="ctr" anchorCtr="1" horzOverflow="overflow">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0"/>
                  </a:ext>
                </a:extLst>
              </a:tr>
              <a:tr h="5328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因疾病或意外傷害事故以致身故者</a:t>
                      </a:r>
                      <a:endParaRPr kumimoji="1"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cs typeface="Arial" pitchFamily="34" charset="0"/>
                      </a:endParaRPr>
                    </a:p>
                  </a:txBody>
                  <a:tcPr marL="91434" marR="91434" marT="45729" marB="45729" anchor="ctr" anchorCtr="1" horzOverflow="overflow">
                    <a:lnL w="12700" cmpd="sng">
                      <a:noFill/>
                    </a:lnL>
                    <a:lnR w="12700" cmpd="sng">
                      <a:noFill/>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Pct val="90000"/>
                        <a:buFont typeface="Wingdings" pitchFamily="2" charset="2"/>
                        <a:buNone/>
                        <a:tabLst/>
                      </a:pPr>
                      <a:r>
                        <a:rPr kumimoji="1"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身故保險金</a:t>
                      </a:r>
                      <a:r>
                        <a:rPr kumimoji="1" lang="en-US" altLang="zh-TW" sz="2400" b="1" u="none" strike="noStrike"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100</a:t>
                      </a:r>
                      <a:r>
                        <a:rPr kumimoji="1"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萬元</a:t>
                      </a:r>
                      <a:endParaRPr kumimoji="1"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cs typeface="Arial" pitchFamily="34" charset="0"/>
                      </a:endParaRPr>
                    </a:p>
                  </a:txBody>
                  <a:tcPr marL="91434" marR="91434" marT="45729" marB="45729" anchor="ctr" anchorCtr="1" horzOverflow="overflow">
                    <a:lnL w="12700" cmpd="sng">
                      <a:noFill/>
                    </a:lnL>
                    <a:lnR w="12700" cmpd="sng">
                      <a:noFill/>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5988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失蹤</a:t>
                      </a:r>
                      <a:endParaRPr kumimoji="1"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cs typeface="Arial" pitchFamily="34" charset="0"/>
                      </a:endParaRPr>
                    </a:p>
                  </a:txBody>
                  <a:tcPr marL="91434" marR="91434" marT="45729" marB="45729" anchor="ctr" anchorCtr="1" horzOverflow="overflow">
                    <a:lnL w="12700" cmpd="sng">
                      <a:noFill/>
                    </a:lnL>
                    <a:lnR w="12700" cmpd="sng">
                      <a:noFill/>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先行墊付</a:t>
                      </a:r>
                      <a:r>
                        <a:rPr kumimoji="1" lang="en-US" altLang="zh-TW" sz="2400" b="1" u="none" strike="noStrike" kern="1200"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100</a:t>
                      </a:r>
                      <a:r>
                        <a:rPr kumimoji="1"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萬元</a:t>
                      </a:r>
                      <a:endParaRPr kumimoji="1"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cs typeface="Arial" pitchFamily="34" charset="0"/>
                      </a:endParaRPr>
                    </a:p>
                  </a:txBody>
                  <a:tcPr marL="91434" marR="91434" marT="45729" marB="45729" anchor="ctr" anchorCtr="1" horzOverflow="overflow">
                    <a:lnL w="12700" cmpd="sng">
                      <a:noFill/>
                    </a:lnL>
                    <a:lnR w="12700" cmpd="sng">
                      <a:noFill/>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bl>
          </a:graphicData>
        </a:graphic>
      </p:graphicFrame>
      <p:sp>
        <p:nvSpPr>
          <p:cNvPr id="3" name="矩形 2"/>
          <p:cNvSpPr/>
          <p:nvPr/>
        </p:nvSpPr>
        <p:spPr>
          <a:xfrm>
            <a:off x="251520" y="4500242"/>
            <a:ext cx="8784976" cy="172449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231280" y="4055664"/>
            <a:ext cx="1415772" cy="461665"/>
          </a:xfrm>
          <a:prstGeom prst="rect">
            <a:avLst/>
          </a:prstGeom>
          <a:noFill/>
        </p:spPr>
        <p:txBody>
          <a:bodyPr wrap="none" rtlCol="0">
            <a:spAutoFit/>
          </a:bodyPr>
          <a:lstStyle/>
          <a:p>
            <a:r>
              <a:rPr lang="zh-TW" altLang="en-US" sz="2400" b="1" u="sng" dirty="0" smtClean="0">
                <a:latin typeface="微軟正黑體" panose="020B0604030504040204" pitchFamily="34" charset="-120"/>
                <a:ea typeface="微軟正黑體" panose="020B0604030504040204" pitchFamily="34" charset="-120"/>
              </a:rPr>
              <a:t>案例說明</a:t>
            </a:r>
            <a:endParaRPr lang="zh-TW" altLang="en-US" sz="2400" b="1" u="sng"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39833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(3/26)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15</a:t>
            </a:fld>
            <a:endParaRPr lang="zh-TW" altLang="en-US" dirty="0"/>
          </a:p>
        </p:txBody>
      </p:sp>
      <p:grpSp>
        <p:nvGrpSpPr>
          <p:cNvPr id="6" name="群組 5"/>
          <p:cNvGrpSpPr/>
          <p:nvPr/>
        </p:nvGrpSpPr>
        <p:grpSpPr>
          <a:xfrm>
            <a:off x="-219678" y="836712"/>
            <a:ext cx="2271398" cy="523220"/>
            <a:chOff x="-258775" y="745540"/>
            <a:chExt cx="2271398" cy="523220"/>
          </a:xfrm>
        </p:grpSpPr>
        <p:sp>
          <p:nvSpPr>
            <p:cNvPr id="7" name="圓角矩形 6"/>
            <p:cNvSpPr/>
            <p:nvPr/>
          </p:nvSpPr>
          <p:spPr>
            <a:xfrm>
              <a:off x="-258775" y="764703"/>
              <a:ext cx="2271398"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1980029"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失能保險金</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5" name="矩形 4"/>
          <p:cNvSpPr>
            <a:spLocks noChangeArrowheads="1"/>
          </p:cNvSpPr>
          <p:nvPr/>
        </p:nvSpPr>
        <p:spPr bwMode="auto">
          <a:xfrm>
            <a:off x="467544" y="4725144"/>
            <a:ext cx="8208000" cy="1502976"/>
          </a:xfrm>
          <a:prstGeom prst="rect">
            <a:avLst/>
          </a:prstGeom>
          <a:solidFill>
            <a:schemeClr val="bg1">
              <a:lumMod val="85000"/>
            </a:schemeClr>
          </a:solidFill>
          <a:ln w="9525">
            <a:noFill/>
            <a:miter lim="800000"/>
            <a:headEnd/>
            <a:tailEnd/>
          </a:ln>
        </p:spPr>
        <p:txBody>
          <a:bodyPr wrap="square">
            <a:spAutoFit/>
          </a:bodyPr>
          <a:lstStyle/>
          <a:p>
            <a:pPr marL="269875" indent="-269875" algn="just" eaLnBrk="1" hangingPunct="1">
              <a:lnSpc>
                <a:spcPts val="2600"/>
              </a:lnSpc>
              <a:spcBef>
                <a:spcPts val="600"/>
              </a:spcBef>
              <a:defRPr/>
            </a:pPr>
            <a:r>
              <a:rPr kumimoji="0" lang="en-US" altLang="zh-TW" sz="2000" dirty="0">
                <a:latin typeface="微軟正黑體" panose="020B0604030504040204" pitchFamily="34" charset="-120"/>
                <a:ea typeface="微軟正黑體" panose="020B0604030504040204" pitchFamily="34" charset="-120"/>
                <a:cs typeface="Arial" pitchFamily="34" charset="0"/>
              </a:rPr>
              <a:t>※</a:t>
            </a:r>
            <a:r>
              <a:rPr kumimoji="0" lang="zh-TW" altLang="zh-TW" sz="2000" dirty="0">
                <a:latin typeface="微軟正黑體" panose="020B0604030504040204" pitchFamily="34" charset="-120"/>
                <a:ea typeface="微軟正黑體" panose="020B0604030504040204" pitchFamily="34" charset="-120"/>
                <a:cs typeface="Arial" pitchFamily="34" charset="0"/>
              </a:rPr>
              <a:t>被保險人因同一事故</a:t>
            </a:r>
            <a:r>
              <a:rPr kumimoji="0" lang="zh-TW" altLang="en-US" sz="2000" dirty="0">
                <a:latin typeface="微軟正黑體" panose="020B0604030504040204" pitchFamily="34" charset="-120"/>
                <a:ea typeface="微軟正黑體" panose="020B0604030504040204" pitchFamily="34" charset="-120"/>
                <a:cs typeface="Arial" pitchFamily="34" charset="0"/>
              </a:rPr>
              <a:t>，致</a:t>
            </a:r>
            <a:r>
              <a:rPr kumimoji="0" lang="zh-TW" altLang="en-US" sz="2000" dirty="0" smtClean="0">
                <a:latin typeface="微軟正黑體" panose="020B0604030504040204" pitchFamily="34" charset="-120"/>
                <a:ea typeface="微軟正黑體" panose="020B0604030504040204" pitchFamily="34" charset="-120"/>
                <a:cs typeface="Arial" pitchFamily="34" charset="0"/>
              </a:rPr>
              <a:t>成失能，</a:t>
            </a:r>
            <a:r>
              <a:rPr kumimoji="0" lang="zh-TW" altLang="en-US" sz="2000" dirty="0">
                <a:latin typeface="微軟正黑體" panose="020B0604030504040204" pitchFamily="34" charset="-120"/>
                <a:ea typeface="微軟正黑體" panose="020B0604030504040204" pitchFamily="34" charset="-120"/>
                <a:cs typeface="Arial" pitchFamily="34" charset="0"/>
              </a:rPr>
              <a:t>而</a:t>
            </a:r>
            <a:r>
              <a:rPr kumimoji="0" lang="zh-TW" altLang="zh-TW" sz="2000" dirty="0">
                <a:latin typeface="微軟正黑體" panose="020B0604030504040204" pitchFamily="34" charset="-120"/>
                <a:ea typeface="微軟正黑體" panose="020B0604030504040204" pitchFamily="34" charset="-120"/>
                <a:cs typeface="Arial" pitchFamily="34" charset="0"/>
              </a:rPr>
              <a:t>於</a:t>
            </a:r>
            <a:r>
              <a:rPr kumimoji="0" lang="zh-TW" altLang="en-US" sz="2000" dirty="0">
                <a:latin typeface="微軟正黑體" panose="020B0604030504040204" pitchFamily="34" charset="-120"/>
                <a:ea typeface="微軟正黑體" panose="020B0604030504040204" pitchFamily="34" charset="-120"/>
                <a:cs typeface="Arial" pitchFamily="34" charset="0"/>
              </a:rPr>
              <a:t>該事故發生之日起</a:t>
            </a:r>
            <a:r>
              <a:rPr kumimoji="0" lang="en-US" altLang="zh-TW" sz="2000" dirty="0">
                <a:latin typeface="微軟正黑體" panose="020B0604030504040204" pitchFamily="34" charset="-120"/>
                <a:ea typeface="微軟正黑體" panose="020B0604030504040204" pitchFamily="34" charset="-120"/>
                <a:cs typeface="Arial" pitchFamily="34" charset="0"/>
              </a:rPr>
              <a:t>3</a:t>
            </a:r>
            <a:r>
              <a:rPr kumimoji="0" lang="zh-TW" altLang="zh-TW" sz="2000" dirty="0">
                <a:latin typeface="微軟正黑體" panose="020B0604030504040204" pitchFamily="34" charset="-120"/>
                <a:ea typeface="微軟正黑體" panose="020B0604030504040204" pitchFamily="34" charset="-120"/>
                <a:cs typeface="Arial" pitchFamily="34" charset="0"/>
              </a:rPr>
              <a:t>個月內身故</a:t>
            </a:r>
            <a:r>
              <a:rPr kumimoji="0" lang="zh-TW" altLang="en-US" sz="2000" dirty="0">
                <a:latin typeface="微軟正黑體" panose="020B0604030504040204" pitchFamily="34" charset="-120"/>
                <a:ea typeface="微軟正黑體" panose="020B0604030504040204" pitchFamily="34" charset="-120"/>
                <a:cs typeface="Arial" pitchFamily="34" charset="0"/>
              </a:rPr>
              <a:t>時</a:t>
            </a:r>
            <a:r>
              <a:rPr kumimoji="0" lang="zh-TW" altLang="zh-TW" sz="2000" dirty="0">
                <a:latin typeface="微軟正黑體" panose="020B0604030504040204" pitchFamily="34" charset="-120"/>
                <a:ea typeface="微軟正黑體" panose="020B0604030504040204" pitchFamily="34" charset="-120"/>
                <a:cs typeface="Arial" pitchFamily="34" charset="0"/>
              </a:rPr>
              <a:t>，身故保險金以</a:t>
            </a:r>
            <a:r>
              <a:rPr kumimoji="0" lang="en-US" altLang="zh-TW" sz="2000" dirty="0">
                <a:latin typeface="微軟正黑體" panose="020B0604030504040204" pitchFamily="34" charset="-120"/>
                <a:ea typeface="微軟正黑體" panose="020B0604030504040204" pitchFamily="34" charset="-120"/>
                <a:cs typeface="Arial" pitchFamily="34" charset="0"/>
              </a:rPr>
              <a:t>100</a:t>
            </a:r>
            <a:r>
              <a:rPr kumimoji="0" lang="zh-TW" altLang="zh-TW" sz="2000" dirty="0">
                <a:latin typeface="微軟正黑體" panose="020B0604030504040204" pitchFamily="34" charset="-120"/>
                <a:ea typeface="微軟正黑體" panose="020B0604030504040204" pitchFamily="34" charset="-120"/>
                <a:cs typeface="Arial" pitchFamily="34" charset="0"/>
              </a:rPr>
              <a:t>萬元為限，已領取</a:t>
            </a:r>
            <a:r>
              <a:rPr kumimoji="0" lang="zh-TW" altLang="zh-TW" sz="2000" dirty="0" smtClean="0">
                <a:latin typeface="微軟正黑體" panose="020B0604030504040204" pitchFamily="34" charset="-120"/>
                <a:ea typeface="微軟正黑體" panose="020B0604030504040204" pitchFamily="34" charset="-120"/>
                <a:cs typeface="Arial" pitchFamily="34" charset="0"/>
              </a:rPr>
              <a:t>之</a:t>
            </a:r>
            <a:r>
              <a:rPr kumimoji="0" lang="zh-TW" altLang="en-US" sz="2000" dirty="0" smtClean="0">
                <a:latin typeface="微軟正黑體" panose="020B0604030504040204" pitchFamily="34" charset="-120"/>
                <a:ea typeface="微軟正黑體" panose="020B0604030504040204" pitchFamily="34" charset="-120"/>
                <a:cs typeface="Arial" pitchFamily="34" charset="0"/>
              </a:rPr>
              <a:t>失能</a:t>
            </a:r>
            <a:r>
              <a:rPr kumimoji="0" lang="zh-TW" altLang="zh-TW" sz="2000" dirty="0" smtClean="0">
                <a:latin typeface="微軟正黑體" panose="020B0604030504040204" pitchFamily="34" charset="-120"/>
                <a:ea typeface="微軟正黑體" panose="020B0604030504040204" pitchFamily="34" charset="-120"/>
                <a:cs typeface="Arial" pitchFamily="34" charset="0"/>
              </a:rPr>
              <a:t>保險金</a:t>
            </a:r>
            <a:r>
              <a:rPr kumimoji="0" lang="zh-TW" altLang="zh-TW" sz="2000" dirty="0">
                <a:latin typeface="微軟正黑體" panose="020B0604030504040204" pitchFamily="34" charset="-120"/>
                <a:ea typeface="微軟正黑體" panose="020B0604030504040204" pitchFamily="34" charset="-120"/>
                <a:cs typeface="Arial" pitchFamily="34" charset="0"/>
              </a:rPr>
              <a:t>應予扣除</a:t>
            </a:r>
            <a:r>
              <a:rPr kumimoji="0" lang="zh-TW" altLang="en-US" sz="2000" dirty="0">
                <a:latin typeface="微軟正黑體" panose="020B0604030504040204" pitchFamily="34" charset="-120"/>
                <a:ea typeface="微軟正黑體" panose="020B0604030504040204" pitchFamily="34" charset="-120"/>
                <a:cs typeface="Arial" pitchFamily="34" charset="0"/>
              </a:rPr>
              <a:t>。</a:t>
            </a:r>
            <a:endParaRPr kumimoji="0" lang="en-US" altLang="zh-TW" sz="2000" dirty="0">
              <a:latin typeface="微軟正黑體" panose="020B0604030504040204" pitchFamily="34" charset="-120"/>
              <a:ea typeface="微軟正黑體" panose="020B0604030504040204" pitchFamily="34" charset="-120"/>
              <a:cs typeface="Arial" pitchFamily="34" charset="0"/>
            </a:endParaRPr>
          </a:p>
          <a:p>
            <a:pPr marL="269875" indent="-269875" algn="just" eaLnBrk="1" hangingPunct="1">
              <a:lnSpc>
                <a:spcPts val="2600"/>
              </a:lnSpc>
              <a:spcBef>
                <a:spcPts val="600"/>
              </a:spcBef>
              <a:defRPr/>
            </a:pPr>
            <a:r>
              <a:rPr kumimoji="0" lang="en-US" altLang="zh-TW" sz="2000" dirty="0">
                <a:latin typeface="微軟正黑體" panose="020B0604030504040204" pitchFamily="34" charset="-120"/>
                <a:ea typeface="微軟正黑體" panose="020B0604030504040204" pitchFamily="34" charset="-120"/>
                <a:cs typeface="Arial" pitchFamily="34" charset="0"/>
              </a:rPr>
              <a:t>※</a:t>
            </a:r>
            <a:r>
              <a:rPr kumimoji="0" lang="zh-TW" altLang="en-US" sz="2000" dirty="0">
                <a:latin typeface="微軟正黑體" panose="020B0604030504040204" pitchFamily="34" charset="-120"/>
                <a:ea typeface="微軟正黑體" panose="020B0604030504040204" pitchFamily="34" charset="-120"/>
                <a:cs typeface="Arial" pitchFamily="34" charset="0"/>
              </a:rPr>
              <a:t>每一被保險人</a:t>
            </a:r>
            <a:r>
              <a:rPr kumimoji="0" lang="zh-TW" altLang="en-US" sz="2000" dirty="0" smtClean="0">
                <a:latin typeface="微軟正黑體" panose="020B0604030504040204" pitchFamily="34" charset="-120"/>
                <a:ea typeface="微軟正黑體" panose="020B0604030504040204" pitchFamily="34" charset="-120"/>
                <a:cs typeface="Arial" pitchFamily="34" charset="0"/>
              </a:rPr>
              <a:t>之失能保險金</a:t>
            </a:r>
            <a:r>
              <a:rPr kumimoji="0" lang="zh-TW" altLang="en-US" sz="2000" dirty="0">
                <a:latin typeface="微軟正黑體" panose="020B0604030504040204" pitchFamily="34" charset="-120"/>
                <a:ea typeface="微軟正黑體" panose="020B0604030504040204" pitchFamily="34" charset="-120"/>
                <a:cs typeface="Arial" pitchFamily="34" charset="0"/>
              </a:rPr>
              <a:t>（不包含生活補助金）的給付，於</a:t>
            </a:r>
            <a:r>
              <a:rPr kumimoji="0" lang="zh-TW" altLang="en-US" sz="2000" u="sng" dirty="0">
                <a:latin typeface="微軟正黑體" panose="020B0604030504040204" pitchFamily="34" charset="-120"/>
                <a:ea typeface="微軟正黑體" panose="020B0604030504040204" pitchFamily="34" charset="-120"/>
                <a:cs typeface="Arial" pitchFamily="34" charset="0"/>
              </a:rPr>
              <a:t>全部</a:t>
            </a:r>
            <a:r>
              <a:rPr kumimoji="0" lang="zh-TW" altLang="en-US" sz="2000" dirty="0">
                <a:latin typeface="微軟正黑體" panose="020B0604030504040204" pitchFamily="34" charset="-120"/>
                <a:ea typeface="微軟正黑體" panose="020B0604030504040204" pitchFamily="34" charset="-120"/>
                <a:cs typeface="Arial" pitchFamily="34" charset="0"/>
              </a:rPr>
              <a:t>保險期間內，累計最高以</a:t>
            </a:r>
            <a:r>
              <a:rPr kumimoji="0" lang="en-US" altLang="zh-TW" sz="2000" dirty="0">
                <a:latin typeface="微軟正黑體" panose="020B0604030504040204" pitchFamily="34" charset="-120"/>
                <a:ea typeface="微軟正黑體" panose="020B0604030504040204" pitchFamily="34" charset="-120"/>
                <a:cs typeface="Arial" pitchFamily="34" charset="0"/>
              </a:rPr>
              <a:t>100</a:t>
            </a:r>
            <a:r>
              <a:rPr kumimoji="0" lang="zh-TW" altLang="en-US" sz="2000" dirty="0">
                <a:latin typeface="微軟正黑體" panose="020B0604030504040204" pitchFamily="34" charset="-120"/>
                <a:ea typeface="微軟正黑體" panose="020B0604030504040204" pitchFamily="34" charset="-120"/>
                <a:cs typeface="Arial" pitchFamily="34" charset="0"/>
              </a:rPr>
              <a:t>萬元為限。</a:t>
            </a:r>
          </a:p>
        </p:txBody>
      </p:sp>
      <p:graphicFrame>
        <p:nvGraphicFramePr>
          <p:cNvPr id="16" name="表格 15"/>
          <p:cNvGraphicFramePr>
            <a:graphicFrameLocks noGrp="1"/>
          </p:cNvGraphicFramePr>
          <p:nvPr>
            <p:extLst>
              <p:ext uri="{D42A27DB-BD31-4B8C-83A1-F6EECF244321}">
                <p14:modId xmlns:p14="http://schemas.microsoft.com/office/powerpoint/2010/main" val="2162422643"/>
              </p:ext>
            </p:extLst>
          </p:nvPr>
        </p:nvGraphicFramePr>
        <p:xfrm>
          <a:off x="466344" y="1447761"/>
          <a:ext cx="8207999" cy="2993868"/>
        </p:xfrm>
        <a:graphic>
          <a:graphicData uri="http://schemas.openxmlformats.org/drawingml/2006/table">
            <a:tbl>
              <a:tblPr bandRow="1">
                <a:tableStyleId>{16D9F66E-5EB9-4882-86FB-DCBF35E3C3E4}</a:tableStyleId>
              </a:tblPr>
              <a:tblGrid>
                <a:gridCol w="1801368">
                  <a:extLst>
                    <a:ext uri="{9D8B030D-6E8A-4147-A177-3AD203B41FA5}">
                      <a16:colId xmlns:a16="http://schemas.microsoft.com/office/drawing/2014/main" xmlns="" val="20000"/>
                    </a:ext>
                  </a:extLst>
                </a:gridCol>
                <a:gridCol w="1567070">
                  <a:extLst>
                    <a:ext uri="{9D8B030D-6E8A-4147-A177-3AD203B41FA5}">
                      <a16:colId xmlns:a16="http://schemas.microsoft.com/office/drawing/2014/main" xmlns="" val="20001"/>
                    </a:ext>
                  </a:extLst>
                </a:gridCol>
                <a:gridCol w="1613771">
                  <a:extLst>
                    <a:ext uri="{9D8B030D-6E8A-4147-A177-3AD203B41FA5}">
                      <a16:colId xmlns:a16="http://schemas.microsoft.com/office/drawing/2014/main" xmlns="" val="20002"/>
                    </a:ext>
                  </a:extLst>
                </a:gridCol>
                <a:gridCol w="1612019">
                  <a:extLst>
                    <a:ext uri="{9D8B030D-6E8A-4147-A177-3AD203B41FA5}">
                      <a16:colId xmlns:a16="http://schemas.microsoft.com/office/drawing/2014/main" xmlns="" val="20003"/>
                    </a:ext>
                  </a:extLst>
                </a:gridCol>
                <a:gridCol w="1613771">
                  <a:extLst>
                    <a:ext uri="{9D8B030D-6E8A-4147-A177-3AD203B41FA5}">
                      <a16:colId xmlns:a16="http://schemas.microsoft.com/office/drawing/2014/main" xmlns="" val="20004"/>
                    </a:ext>
                  </a:extLst>
                </a:gridCol>
              </a:tblGrid>
              <a:tr h="497628">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b="1"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給付條件</a:t>
                      </a:r>
                      <a:endParaRPr kumimoji="0" lang="zh-TW" altLang="en-US" sz="2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b="1"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失能等級</a:t>
                      </a:r>
                      <a:endParaRPr kumimoji="0" lang="zh-TW" altLang="en-US" sz="2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b="1"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給付金額</a:t>
                      </a:r>
                      <a:endParaRPr kumimoji="0" lang="zh-TW" altLang="en-US" sz="2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b="1"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失能等級</a:t>
                      </a:r>
                      <a:endParaRPr kumimoji="0" lang="zh-TW" altLang="en-US" sz="2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b="1"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給付金額</a:t>
                      </a:r>
                      <a:endParaRPr kumimoji="0" lang="zh-TW" altLang="en-US" sz="2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0"/>
                  </a:ext>
                </a:extLst>
              </a:tr>
              <a:tr h="416040">
                <a:tc rowSpan="6">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144000" marR="0" lvl="0" indent="0" algn="l" defTabSz="914400" rtl="0" eaLnBrk="1" fontAlgn="ctr"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因疾病或意</a:t>
                      </a: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
                      </a:r>
                      <a:b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b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外傷害事故</a:t>
                      </a: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
                      </a:r>
                      <a:b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b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致成條款附</a:t>
                      </a: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
                      </a:r>
                      <a:b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b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表所列失能</a:t>
                      </a: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
                      </a:r>
                      <a:b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b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程度之一者 </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第一級</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100</a:t>
                      </a: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萬</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第七級</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40</a:t>
                      </a: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萬</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6040">
                <a:tc vMerge="1">
                  <a:txBody>
                    <a:bodyPr/>
                    <a:lstStyle/>
                    <a:p>
                      <a:endParaRPr lang="zh-TW" altLang="en-US"/>
                    </a:p>
                  </a:txBody>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第二級</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90</a:t>
                      </a: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萬</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第八級</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30</a:t>
                      </a: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萬</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416040">
                <a:tc vMerge="1">
                  <a:txBody>
                    <a:bodyPr/>
                    <a:lstStyle/>
                    <a:p>
                      <a:endParaRPr lang="zh-TW" altLang="en-US"/>
                    </a:p>
                  </a:txBody>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第三級</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80</a:t>
                      </a: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萬</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第九級</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20</a:t>
                      </a: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萬</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6040">
                <a:tc vMerge="1">
                  <a:txBody>
                    <a:bodyPr/>
                    <a:lstStyle/>
                    <a:p>
                      <a:endParaRPr lang="zh-TW" altLang="en-US"/>
                    </a:p>
                  </a:txBody>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第四級</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70</a:t>
                      </a: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萬</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第十級</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10</a:t>
                      </a: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萬</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416040">
                <a:tc vMerge="1">
                  <a:txBody>
                    <a:bodyPr/>
                    <a:lstStyle/>
                    <a:p>
                      <a:endParaRPr lang="zh-TW" altLang="en-US"/>
                    </a:p>
                  </a:txBody>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第五級</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60</a:t>
                      </a: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萬</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第十一級</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5</a:t>
                      </a: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萬</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16040">
                <a:tc vMerge="1">
                  <a:txBody>
                    <a:bodyPr/>
                    <a:lstStyle/>
                    <a:p>
                      <a:endParaRPr lang="zh-TW" altLang="en-US"/>
                    </a:p>
                  </a:txBody>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第六級</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u="none" strike="noStrike" cap="none" normalizeH="0" baseline="0" dirty="0" smtClean="0">
                          <a:ln>
                            <a:noFill/>
                          </a:ln>
                          <a:effectLst/>
                          <a:latin typeface="微軟正黑體" panose="020B0604030504040204" pitchFamily="34" charset="-120"/>
                          <a:ea typeface="微軟正黑體" panose="020B0604030504040204" pitchFamily="34" charset="-120"/>
                        </a:rPr>
                        <a:t>50</a:t>
                      </a: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萬</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 </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spcBef>
                          <a:spcPct val="20000"/>
                        </a:spcBef>
                        <a:buClr>
                          <a:srgbClr val="E7BC2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E7BC29"/>
                        </a:buClr>
                        <a:buSzPct val="65000"/>
                        <a:buFont typeface="Wingdings 2" pitchFamily="18" charset="2"/>
                        <a:defRPr>
                          <a:solidFill>
                            <a:schemeClr val="tx1"/>
                          </a:solidFill>
                          <a:latin typeface="Constantia" pitchFamily="18" charset="0"/>
                        </a:defRPr>
                      </a:lvl4pPr>
                      <a:lvl5pPr marL="2057400" indent="-228600">
                        <a:spcBef>
                          <a:spcPct val="20000"/>
                        </a:spcBef>
                        <a:buClr>
                          <a:srgbClr val="D092A7"/>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D092A7"/>
                        </a:buClr>
                        <a:buSzPct val="65000"/>
                        <a:buFont typeface="Wingdings 2" pitchFamily="18" charset="2"/>
                        <a:defRPr>
                          <a:solidFill>
                            <a:schemeClr val="tx1"/>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微軟正黑體" panose="020B0604030504040204" pitchFamily="34" charset="-120"/>
                          <a:ea typeface="微軟正黑體" panose="020B0604030504040204" pitchFamily="34" charset="-120"/>
                        </a:rPr>
                        <a:t>　</a:t>
                      </a:r>
                      <a:endParaRPr kumimoji="0" lang="zh-TW" altLang="en-US" sz="2400" b="1" i="0" u="none" strike="noStrike" cap="none" normalizeH="0" baseline="0" dirty="0" smtClean="0">
                        <a:ln>
                          <a:noFill/>
                        </a:ln>
                        <a:solidFill>
                          <a:srgbClr val="237B1F"/>
                        </a:solidFill>
                        <a:effectLst/>
                        <a:latin typeface="微軟正黑體" panose="020B0604030504040204" pitchFamily="34" charset="-120"/>
                        <a:ea typeface="微軟正黑體" panose="020B0604030504040204" pitchFamily="34" charset="-120"/>
                      </a:endParaRPr>
                    </a:p>
                  </a:txBody>
                  <a:tcPr marL="9525" marR="9525" marT="9525" marB="0" anchor="ctr" horzOverflow="overflow">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007908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(4/26)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16</a:t>
            </a:fld>
            <a:endParaRPr lang="zh-TW" altLang="en-US" dirty="0"/>
          </a:p>
        </p:txBody>
      </p:sp>
      <p:grpSp>
        <p:nvGrpSpPr>
          <p:cNvPr id="6" name="群組 5"/>
          <p:cNvGrpSpPr/>
          <p:nvPr/>
        </p:nvGrpSpPr>
        <p:grpSpPr>
          <a:xfrm>
            <a:off x="-219678" y="836712"/>
            <a:ext cx="4791678" cy="523220"/>
            <a:chOff x="-258775" y="745540"/>
            <a:chExt cx="4791678" cy="523220"/>
          </a:xfrm>
        </p:grpSpPr>
        <p:sp>
          <p:nvSpPr>
            <p:cNvPr id="7" name="圓角矩形 6"/>
            <p:cNvSpPr/>
            <p:nvPr/>
          </p:nvSpPr>
          <p:spPr>
            <a:xfrm>
              <a:off x="-258775" y="764703"/>
              <a:ext cx="4791678"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4493538"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第一、二</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級失能生活</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補助金</a:t>
              </a:r>
            </a:p>
          </p:txBody>
        </p:sp>
      </p:grpSp>
      <p:sp>
        <p:nvSpPr>
          <p:cNvPr id="9" name="矩形 4"/>
          <p:cNvSpPr>
            <a:spLocks noChangeArrowheads="1"/>
          </p:cNvSpPr>
          <p:nvPr/>
        </p:nvSpPr>
        <p:spPr bwMode="auto">
          <a:xfrm>
            <a:off x="640079" y="5252714"/>
            <a:ext cx="7781545" cy="1118255"/>
          </a:xfrm>
          <a:prstGeom prst="rect">
            <a:avLst/>
          </a:prstGeom>
          <a:solidFill>
            <a:schemeClr val="bg1">
              <a:lumMod val="85000"/>
            </a:schemeClr>
          </a:solidFill>
          <a:ln w="9525">
            <a:noFill/>
            <a:miter lim="800000"/>
            <a:headEnd/>
            <a:tailEnd/>
          </a:ln>
        </p:spPr>
        <p:txBody>
          <a:bodyPr wrap="square">
            <a:spAutoFit/>
          </a:bodyPr>
          <a:lstStyle/>
          <a:p>
            <a:pPr marL="269875" indent="-269875" algn="just" eaLnBrk="1" hangingPunct="1">
              <a:lnSpc>
                <a:spcPts val="2000"/>
              </a:lnSpc>
              <a:defRPr/>
            </a:pPr>
            <a:r>
              <a:rPr kumimoji="0" lang="en-US" altLang="zh-TW" sz="2000" dirty="0">
                <a:latin typeface="微軟正黑體" panose="020B0604030504040204" pitchFamily="34" charset="-120"/>
                <a:ea typeface="微軟正黑體" panose="020B0604030504040204" pitchFamily="34" charset="-120"/>
                <a:cs typeface="Arial" pitchFamily="34" charset="0"/>
              </a:rPr>
              <a:t>※</a:t>
            </a:r>
            <a:r>
              <a:rPr kumimoji="0" lang="zh-TW" altLang="zh-TW" sz="2000" dirty="0" smtClean="0">
                <a:latin typeface="微軟正黑體" panose="020B0604030504040204" pitchFamily="34" charset="-120"/>
                <a:ea typeface="微軟正黑體" panose="020B0604030504040204" pitchFamily="34" charset="-120"/>
                <a:cs typeface="Arial" pitchFamily="34" charset="0"/>
              </a:rPr>
              <a:t>被保險人</a:t>
            </a:r>
            <a:r>
              <a:rPr kumimoji="0" lang="zh-TW" altLang="en-US" sz="2000" dirty="0" smtClean="0">
                <a:latin typeface="微軟正黑體" panose="020B0604030504040204" pitchFamily="34" charset="-120"/>
                <a:ea typeface="微軟正黑體" panose="020B0604030504040204" pitchFamily="34" charset="-120"/>
                <a:cs typeface="Arial" pitchFamily="34" charset="0"/>
              </a:rPr>
              <a:t>在訂立本契約前或因條款規定之除外責任導致二級失能，於契約有效期間因發生疾病或遭受意外事故，導致失能程度加重為一級失能時，依</a:t>
            </a:r>
            <a:r>
              <a:rPr kumimoji="0" lang="zh-TW" altLang="en-US" sz="2000" u="sng" dirty="0" smtClean="0">
                <a:latin typeface="微軟正黑體" panose="020B0604030504040204" pitchFamily="34" charset="-120"/>
                <a:ea typeface="微軟正黑體" panose="020B0604030504040204" pitchFamily="34" charset="-120"/>
                <a:cs typeface="Arial" pitchFamily="34" charset="0"/>
              </a:rPr>
              <a:t>一級與二級失能生活補助金差額</a:t>
            </a:r>
            <a:r>
              <a:rPr kumimoji="0" lang="zh-TW" altLang="en-US" sz="2000" dirty="0" smtClean="0">
                <a:latin typeface="微軟正黑體" panose="020B0604030504040204" pitchFamily="34" charset="-120"/>
                <a:ea typeface="微軟正黑體" panose="020B0604030504040204" pitchFamily="34" charset="-120"/>
                <a:cs typeface="Arial" pitchFamily="34" charset="0"/>
              </a:rPr>
              <a:t>部分之金額給付。</a:t>
            </a:r>
            <a:endParaRPr kumimoji="0" lang="zh-TW" altLang="en-US" sz="2000" dirty="0">
              <a:latin typeface="微軟正黑體" panose="020B0604030504040204" pitchFamily="34" charset="-120"/>
              <a:ea typeface="微軟正黑體" panose="020B0604030504040204" pitchFamily="34" charset="-120"/>
              <a:cs typeface="Arial" pitchFamily="34" charset="0"/>
            </a:endParaRPr>
          </a:p>
        </p:txBody>
      </p:sp>
      <p:graphicFrame>
        <p:nvGraphicFramePr>
          <p:cNvPr id="10" name="內容版面配置區 5"/>
          <p:cNvGraphicFramePr>
            <a:graphicFrameLocks noGrp="1"/>
          </p:cNvGraphicFramePr>
          <p:nvPr>
            <p:ph idx="1"/>
            <p:extLst>
              <p:ext uri="{D42A27DB-BD31-4B8C-83A1-F6EECF244321}">
                <p14:modId xmlns:p14="http://schemas.microsoft.com/office/powerpoint/2010/main" val="1131931731"/>
              </p:ext>
            </p:extLst>
          </p:nvPr>
        </p:nvGraphicFramePr>
        <p:xfrm>
          <a:off x="640079" y="1628802"/>
          <a:ext cx="7781545" cy="3369136"/>
        </p:xfrm>
        <a:graphic>
          <a:graphicData uri="http://schemas.openxmlformats.org/drawingml/2006/table">
            <a:tbl>
              <a:tblPr firstRow="1" bandRow="1">
                <a:tableStyleId>{93296810-A885-4BE3-A3E7-6D5BEEA58F35}</a:tableStyleId>
              </a:tblPr>
              <a:tblGrid>
                <a:gridCol w="1965961">
                  <a:extLst>
                    <a:ext uri="{9D8B030D-6E8A-4147-A177-3AD203B41FA5}">
                      <a16:colId xmlns:a16="http://schemas.microsoft.com/office/drawing/2014/main" xmlns="" val="856679971"/>
                    </a:ext>
                  </a:extLst>
                </a:gridCol>
                <a:gridCol w="2907792">
                  <a:extLst>
                    <a:ext uri="{9D8B030D-6E8A-4147-A177-3AD203B41FA5}">
                      <a16:colId xmlns:a16="http://schemas.microsoft.com/office/drawing/2014/main" xmlns="" val="20000"/>
                    </a:ext>
                  </a:extLst>
                </a:gridCol>
                <a:gridCol w="2907792">
                  <a:extLst>
                    <a:ext uri="{9D8B030D-6E8A-4147-A177-3AD203B41FA5}">
                      <a16:colId xmlns:a16="http://schemas.microsoft.com/office/drawing/2014/main" xmlns="" val="20001"/>
                    </a:ext>
                  </a:extLst>
                </a:gridCol>
              </a:tblGrid>
              <a:tr h="9816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dirty="0" smtClean="0">
                        <a:solidFill>
                          <a:srgbClr val="FFFFF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dirty="0" smtClean="0">
                          <a:latin typeface="微軟正黑體" panose="020B0604030504040204" pitchFamily="34" charset="-120"/>
                          <a:ea typeface="微軟正黑體" panose="020B0604030504040204" pitchFamily="34" charset="-120"/>
                        </a:rPr>
                        <a:t>第一級失能</a:t>
                      </a:r>
                      <a:endParaRPr kumimoji="0" lang="en-US" altLang="zh-TW" sz="2400" dirty="0" smtClean="0">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dirty="0" smtClean="0">
                          <a:latin typeface="微軟正黑體" panose="020B0604030504040204" pitchFamily="34" charset="-120"/>
                          <a:ea typeface="微軟正黑體" panose="020B0604030504040204" pitchFamily="34" charset="-120"/>
                        </a:rPr>
                        <a:t>生活補助金</a:t>
                      </a:r>
                      <a:endParaRPr kumimoji="0" lang="zh-TW" altLang="en-US" sz="2400" dirty="0" smtClean="0">
                        <a:solidFill>
                          <a:srgbClr val="FFFFF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dirty="0" smtClean="0">
                          <a:latin typeface="微軟正黑體" panose="020B0604030504040204" pitchFamily="34" charset="-120"/>
                          <a:ea typeface="微軟正黑體" panose="020B0604030504040204" pitchFamily="34" charset="-120"/>
                        </a:rPr>
                        <a:t>第二級失能</a:t>
                      </a:r>
                      <a:endParaRPr kumimoji="0" lang="en-US" altLang="zh-TW" sz="2400" dirty="0" smtClean="0">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dirty="0" smtClean="0">
                          <a:latin typeface="微軟正黑體" panose="020B0604030504040204" pitchFamily="34" charset="-120"/>
                          <a:ea typeface="微軟正黑體" panose="020B0604030504040204" pitchFamily="34" charset="-120"/>
                        </a:rPr>
                        <a:t>生活補助金</a:t>
                      </a:r>
                      <a:endParaRPr kumimoji="0" lang="zh-TW" altLang="en-US" sz="2400" dirty="0" smtClean="0">
                        <a:solidFill>
                          <a:srgbClr val="FFFFF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0"/>
                  </a:ext>
                </a:extLst>
              </a:tr>
              <a:tr h="596866">
                <a:tc>
                  <a:txBody>
                    <a:bodyPr/>
                    <a:lstStyle/>
                    <a:p>
                      <a:pPr algn="ctr" fontAlgn="ctr">
                        <a:spcBef>
                          <a:spcPct val="50000"/>
                        </a:spcBef>
                      </a:pPr>
                      <a:r>
                        <a:rPr kumimoji="0" lang="zh-TW" altLang="en-US" sz="2400" dirty="0" smtClean="0">
                          <a:latin typeface="微軟正黑體" panose="020B0604030504040204" pitchFamily="34" charset="-120"/>
                          <a:ea typeface="微軟正黑體" panose="020B0604030504040204" pitchFamily="34" charset="-120"/>
                        </a:rPr>
                        <a:t>滿第一年</a:t>
                      </a:r>
                      <a:endParaRPr kumimoji="0" lang="zh-TW" altLang="en-US" sz="2400" b="1" dirty="0" smtClean="0">
                        <a:solidFill>
                          <a:srgbClr val="237B1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spcBef>
                          <a:spcPct val="50000"/>
                        </a:spcBef>
                      </a:pPr>
                      <a:r>
                        <a:rPr kumimoji="0" lang="en-US" altLang="zh-TW" sz="2400" dirty="0" smtClean="0">
                          <a:latin typeface="微軟正黑體" panose="020B0604030504040204" pitchFamily="34" charset="-120"/>
                          <a:ea typeface="微軟正黑體" panose="020B0604030504040204" pitchFamily="34" charset="-120"/>
                        </a:rPr>
                        <a:t>15</a:t>
                      </a:r>
                      <a:r>
                        <a:rPr kumimoji="0" lang="zh-TW" altLang="en-US" sz="2400" dirty="0" smtClean="0">
                          <a:latin typeface="微軟正黑體" panose="020B0604030504040204" pitchFamily="34" charset="-120"/>
                          <a:ea typeface="微軟正黑體" panose="020B0604030504040204" pitchFamily="34" charset="-120"/>
                        </a:rPr>
                        <a:t>萬元</a:t>
                      </a:r>
                      <a:endParaRPr kumimoji="0" lang="zh-TW" altLang="en-US" sz="2400" b="1" dirty="0" smtClean="0">
                        <a:solidFill>
                          <a:srgbClr val="237B1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spcBef>
                          <a:spcPct val="50000"/>
                        </a:spcBef>
                      </a:pPr>
                      <a:r>
                        <a:rPr kumimoji="0" lang="en-US" altLang="zh-TW" sz="2400" dirty="0" smtClean="0">
                          <a:latin typeface="微軟正黑體" panose="020B0604030504040204" pitchFamily="34" charset="-120"/>
                          <a:ea typeface="微軟正黑體" panose="020B0604030504040204" pitchFamily="34" charset="-120"/>
                        </a:rPr>
                        <a:t>11.25</a:t>
                      </a:r>
                      <a:r>
                        <a:rPr kumimoji="0" lang="zh-TW" altLang="en-US" sz="2400" dirty="0" smtClean="0">
                          <a:latin typeface="微軟正黑體" panose="020B0604030504040204" pitchFamily="34" charset="-120"/>
                          <a:ea typeface="微軟正黑體" panose="020B0604030504040204" pitchFamily="34" charset="-120"/>
                        </a:rPr>
                        <a:t>萬元</a:t>
                      </a:r>
                      <a:endParaRPr kumimoji="0" lang="zh-TW" altLang="en-US" sz="2400" b="1" dirty="0" smtClean="0">
                        <a:solidFill>
                          <a:srgbClr val="237B1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96866">
                <a:tc>
                  <a:txBody>
                    <a:bodyPr/>
                    <a:lstStyle/>
                    <a:p>
                      <a:pPr algn="ctr" fontAlgn="ctr">
                        <a:spcBef>
                          <a:spcPct val="50000"/>
                        </a:spcBef>
                      </a:pPr>
                      <a:r>
                        <a:rPr kumimoji="0" lang="zh-TW" altLang="en-US" sz="2400" dirty="0" smtClean="0">
                          <a:latin typeface="微軟正黑體" panose="020B0604030504040204" pitchFamily="34" charset="-120"/>
                          <a:ea typeface="微軟正黑體" panose="020B0604030504040204" pitchFamily="34" charset="-120"/>
                        </a:rPr>
                        <a:t>滿第二年</a:t>
                      </a:r>
                      <a:endParaRPr kumimoji="0" lang="zh-TW" altLang="en-US" sz="2400" b="1" dirty="0" smtClean="0">
                        <a:solidFill>
                          <a:srgbClr val="237B1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spcBef>
                          <a:spcPct val="50000"/>
                        </a:spcBef>
                      </a:pPr>
                      <a:r>
                        <a:rPr kumimoji="0" lang="en-US" altLang="zh-TW" sz="2400" dirty="0" smtClean="0">
                          <a:latin typeface="微軟正黑體" panose="020B0604030504040204" pitchFamily="34" charset="-120"/>
                          <a:ea typeface="微軟正黑體" panose="020B0604030504040204" pitchFamily="34" charset="-120"/>
                        </a:rPr>
                        <a:t>20</a:t>
                      </a:r>
                      <a:r>
                        <a:rPr kumimoji="0" lang="zh-TW" altLang="en-US" sz="2400" dirty="0" smtClean="0">
                          <a:latin typeface="微軟正黑體" panose="020B0604030504040204" pitchFamily="34" charset="-120"/>
                          <a:ea typeface="微軟正黑體" panose="020B0604030504040204" pitchFamily="34" charset="-120"/>
                        </a:rPr>
                        <a:t>萬元</a:t>
                      </a:r>
                      <a:endParaRPr kumimoji="0" lang="zh-TW" altLang="en-US" sz="2400" b="1" dirty="0" smtClean="0">
                        <a:solidFill>
                          <a:srgbClr val="237B1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spcBef>
                          <a:spcPct val="50000"/>
                        </a:spcBef>
                      </a:pPr>
                      <a:r>
                        <a:rPr kumimoji="0" lang="en-US" altLang="zh-TW" sz="2400" dirty="0" smtClean="0">
                          <a:latin typeface="微軟正黑體" panose="020B0604030504040204" pitchFamily="34" charset="-120"/>
                          <a:ea typeface="微軟正黑體" panose="020B0604030504040204" pitchFamily="34" charset="-120"/>
                        </a:rPr>
                        <a:t>15.00</a:t>
                      </a:r>
                      <a:r>
                        <a:rPr kumimoji="0" lang="zh-TW" altLang="en-US" sz="2400" dirty="0" smtClean="0">
                          <a:latin typeface="微軟正黑體" panose="020B0604030504040204" pitchFamily="34" charset="-120"/>
                          <a:ea typeface="微軟正黑體" panose="020B0604030504040204" pitchFamily="34" charset="-120"/>
                        </a:rPr>
                        <a:t>萬元</a:t>
                      </a:r>
                      <a:endParaRPr kumimoji="0" lang="zh-TW" altLang="en-US" sz="2400" b="1" dirty="0" smtClean="0">
                        <a:solidFill>
                          <a:srgbClr val="237B1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596866">
                <a:tc>
                  <a:txBody>
                    <a:bodyPr/>
                    <a:lstStyle/>
                    <a:p>
                      <a:pPr algn="ctr" fontAlgn="ctr">
                        <a:spcBef>
                          <a:spcPct val="50000"/>
                        </a:spcBef>
                      </a:pPr>
                      <a:r>
                        <a:rPr kumimoji="0" lang="zh-TW" altLang="en-US" sz="2400" dirty="0" smtClean="0">
                          <a:latin typeface="微軟正黑體" panose="020B0604030504040204" pitchFamily="34" charset="-120"/>
                          <a:ea typeface="微軟正黑體" panose="020B0604030504040204" pitchFamily="34" charset="-120"/>
                        </a:rPr>
                        <a:t>滿第三年</a:t>
                      </a:r>
                      <a:endParaRPr kumimoji="0" lang="zh-TW" altLang="en-US" sz="2400" b="1" dirty="0" smtClean="0">
                        <a:solidFill>
                          <a:srgbClr val="237B1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spcBef>
                          <a:spcPct val="50000"/>
                        </a:spcBef>
                      </a:pPr>
                      <a:r>
                        <a:rPr kumimoji="0" lang="en-US" altLang="zh-TW" sz="2400" dirty="0" smtClean="0">
                          <a:latin typeface="微軟正黑體" panose="020B0604030504040204" pitchFamily="34" charset="-120"/>
                          <a:ea typeface="微軟正黑體" panose="020B0604030504040204" pitchFamily="34" charset="-120"/>
                        </a:rPr>
                        <a:t>25</a:t>
                      </a:r>
                      <a:r>
                        <a:rPr kumimoji="0" lang="zh-TW" altLang="en-US" sz="2400" dirty="0" smtClean="0">
                          <a:latin typeface="微軟正黑體" panose="020B0604030504040204" pitchFamily="34" charset="-120"/>
                          <a:ea typeface="微軟正黑體" panose="020B0604030504040204" pitchFamily="34" charset="-120"/>
                        </a:rPr>
                        <a:t>萬元</a:t>
                      </a:r>
                      <a:endParaRPr kumimoji="0" lang="zh-TW" altLang="en-US" sz="2400" b="1" dirty="0" smtClean="0">
                        <a:solidFill>
                          <a:srgbClr val="237B1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spcBef>
                          <a:spcPct val="50000"/>
                        </a:spcBef>
                      </a:pPr>
                      <a:r>
                        <a:rPr kumimoji="0" lang="en-US" altLang="zh-TW" sz="2400" dirty="0" smtClean="0">
                          <a:latin typeface="微軟正黑體" panose="020B0604030504040204" pitchFamily="34" charset="-120"/>
                          <a:ea typeface="微軟正黑體" panose="020B0604030504040204" pitchFamily="34" charset="-120"/>
                        </a:rPr>
                        <a:t>18.75</a:t>
                      </a:r>
                      <a:r>
                        <a:rPr kumimoji="0" lang="zh-TW" altLang="en-US" sz="2400" dirty="0" smtClean="0">
                          <a:latin typeface="微軟正黑體" panose="020B0604030504040204" pitchFamily="34" charset="-120"/>
                          <a:ea typeface="微軟正黑體" panose="020B0604030504040204" pitchFamily="34" charset="-120"/>
                        </a:rPr>
                        <a:t>萬元</a:t>
                      </a:r>
                      <a:endParaRPr kumimoji="0" lang="zh-TW" altLang="en-US" sz="2400" b="1" dirty="0" smtClean="0">
                        <a:solidFill>
                          <a:srgbClr val="237B1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5968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dirty="0" smtClean="0">
                          <a:latin typeface="微軟正黑體" panose="020B0604030504040204" pitchFamily="34" charset="-120"/>
                          <a:ea typeface="微軟正黑體" panose="020B0604030504040204" pitchFamily="34" charset="-120"/>
                        </a:rPr>
                        <a:t>滿第四年</a:t>
                      </a:r>
                      <a:endParaRPr kumimoji="0" lang="zh-TW" altLang="en-US" sz="2400" b="1" dirty="0" smtClean="0">
                        <a:solidFill>
                          <a:srgbClr val="237B1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2400" dirty="0" smtClean="0">
                          <a:latin typeface="微軟正黑體" panose="020B0604030504040204" pitchFamily="34" charset="-120"/>
                          <a:ea typeface="微軟正黑體" panose="020B0604030504040204" pitchFamily="34" charset="-120"/>
                        </a:rPr>
                        <a:t>30</a:t>
                      </a:r>
                      <a:r>
                        <a:rPr kumimoji="0" lang="zh-TW" altLang="en-US" sz="2400" dirty="0" smtClean="0">
                          <a:latin typeface="微軟正黑體" panose="020B0604030504040204" pitchFamily="34" charset="-120"/>
                          <a:ea typeface="微軟正黑體" panose="020B0604030504040204" pitchFamily="34" charset="-120"/>
                        </a:rPr>
                        <a:t>萬元</a:t>
                      </a:r>
                      <a:endParaRPr kumimoji="0" lang="zh-TW" altLang="en-US" sz="2400" b="1" dirty="0" smtClean="0">
                        <a:solidFill>
                          <a:srgbClr val="237B1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2400" dirty="0" smtClean="0">
                          <a:latin typeface="微軟正黑體" panose="020B0604030504040204" pitchFamily="34" charset="-120"/>
                          <a:ea typeface="微軟正黑體" panose="020B0604030504040204" pitchFamily="34" charset="-120"/>
                        </a:rPr>
                        <a:t>22.50</a:t>
                      </a:r>
                      <a:r>
                        <a:rPr kumimoji="0" lang="zh-TW" altLang="en-US" sz="2400" dirty="0" smtClean="0">
                          <a:latin typeface="微軟正黑體" panose="020B0604030504040204" pitchFamily="34" charset="-120"/>
                          <a:ea typeface="微軟正黑體" panose="020B0604030504040204" pitchFamily="34" charset="-120"/>
                        </a:rPr>
                        <a:t>萬元</a:t>
                      </a:r>
                      <a:endParaRPr kumimoji="0" lang="zh-TW" altLang="en-US" sz="2400" b="1" dirty="0" smtClean="0">
                        <a:solidFill>
                          <a:srgbClr val="237B1F"/>
                        </a:solidFill>
                        <a:latin typeface="微軟正黑體" panose="020B0604030504040204" pitchFamily="34" charset="-120"/>
                        <a:ea typeface="微軟正黑體" panose="020B0604030504040204" pitchFamily="34" charset="-120"/>
                        <a:cs typeface="Arial" pitchFamily="34" charset="0"/>
                      </a:endParaRPr>
                    </a:p>
                  </a:txBody>
                  <a:tcPr marL="91449" marR="91449" marT="45730" marB="45730"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598700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(5/26)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17</a:t>
            </a:fld>
            <a:endParaRPr lang="zh-TW" altLang="en-US" dirty="0"/>
          </a:p>
        </p:txBody>
      </p:sp>
      <p:grpSp>
        <p:nvGrpSpPr>
          <p:cNvPr id="6" name="群組 5"/>
          <p:cNvGrpSpPr/>
          <p:nvPr/>
        </p:nvGrpSpPr>
        <p:grpSpPr>
          <a:xfrm>
            <a:off x="-219679" y="692696"/>
            <a:ext cx="3755908" cy="523220"/>
            <a:chOff x="-258776" y="601524"/>
            <a:chExt cx="3755908" cy="523220"/>
          </a:xfrm>
        </p:grpSpPr>
        <p:sp>
          <p:nvSpPr>
            <p:cNvPr id="7" name="圓角矩形 6"/>
            <p:cNvSpPr/>
            <p:nvPr/>
          </p:nvSpPr>
          <p:spPr>
            <a:xfrm>
              <a:off x="-258776" y="620687"/>
              <a:ext cx="375590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601524"/>
              <a:ext cx="3536546"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住院醫療</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保險金</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aphicFrame>
        <p:nvGraphicFramePr>
          <p:cNvPr id="9" name="內容版面配置區 3"/>
          <p:cNvGraphicFramePr>
            <a:graphicFrameLocks noGrp="1"/>
          </p:cNvGraphicFramePr>
          <p:nvPr>
            <p:ph idx="1"/>
            <p:extLst>
              <p:ext uri="{D42A27DB-BD31-4B8C-83A1-F6EECF244321}">
                <p14:modId xmlns:p14="http://schemas.microsoft.com/office/powerpoint/2010/main" val="4178277290"/>
              </p:ext>
            </p:extLst>
          </p:nvPr>
        </p:nvGraphicFramePr>
        <p:xfrm>
          <a:off x="548640" y="1268760"/>
          <a:ext cx="8015923" cy="2743172"/>
        </p:xfrm>
        <a:graphic>
          <a:graphicData uri="http://schemas.openxmlformats.org/drawingml/2006/table">
            <a:tbl>
              <a:tblPr firstRow="1" bandRow="1">
                <a:tableStyleId>{93296810-A885-4BE3-A3E7-6D5BEEA58F35}</a:tableStyleId>
              </a:tblPr>
              <a:tblGrid>
                <a:gridCol w="1935128">
                  <a:extLst>
                    <a:ext uri="{9D8B030D-6E8A-4147-A177-3AD203B41FA5}">
                      <a16:colId xmlns:a16="http://schemas.microsoft.com/office/drawing/2014/main" xmlns="" val="20000"/>
                    </a:ext>
                  </a:extLst>
                </a:gridCol>
                <a:gridCol w="6080795">
                  <a:extLst>
                    <a:ext uri="{9D8B030D-6E8A-4147-A177-3AD203B41FA5}">
                      <a16:colId xmlns:a16="http://schemas.microsoft.com/office/drawing/2014/main" xmlns="" val="20001"/>
                    </a:ext>
                  </a:extLst>
                </a:gridCol>
              </a:tblGrid>
              <a:tr h="131046">
                <a:tc>
                  <a:txBody>
                    <a:bodyPr/>
                    <a:lstStyle/>
                    <a:p>
                      <a:pPr algn="ctr"/>
                      <a:r>
                        <a:rPr lang="zh-TW" altLang="en-US" sz="2400" dirty="0" smtClean="0">
                          <a:solidFill>
                            <a:srgbClr val="FFFFFF"/>
                          </a:solidFill>
                          <a:latin typeface="微軟正黑體" panose="020B0604030504040204" pitchFamily="34" charset="-120"/>
                          <a:ea typeface="微軟正黑體" panose="020B0604030504040204" pitchFamily="34" charset="-120"/>
                        </a:rPr>
                        <a:t>給付條件</a:t>
                      </a:r>
                      <a:endParaRPr lang="zh-TW" altLang="en-US" sz="2400" b="1" dirty="0">
                        <a:solidFill>
                          <a:srgbClr val="FFFFFF"/>
                        </a:solidFill>
                        <a:latin typeface="微軟正黑體" panose="020B0604030504040204" pitchFamily="34" charset="-120"/>
                        <a:ea typeface="微軟正黑體" panose="020B0604030504040204" pitchFamily="34" charset="-120"/>
                      </a:endParaRPr>
                    </a:p>
                  </a:txBody>
                  <a:tcPr marL="91443" marR="91443" marT="45713" marB="45713"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zh-TW" altLang="en-US" sz="2400" dirty="0" smtClean="0">
                          <a:solidFill>
                            <a:srgbClr val="FFFFFF"/>
                          </a:solidFill>
                          <a:latin typeface="微軟正黑體" panose="020B0604030504040204" pitchFamily="34" charset="-120"/>
                          <a:ea typeface="微軟正黑體" panose="020B0604030504040204" pitchFamily="34" charset="-120"/>
                        </a:rPr>
                        <a:t>給付金額</a:t>
                      </a:r>
                      <a:endParaRPr lang="zh-TW" altLang="en-US" sz="2400" b="1" dirty="0">
                        <a:solidFill>
                          <a:srgbClr val="FFFFFF"/>
                        </a:solidFill>
                        <a:latin typeface="微軟正黑體" panose="020B0604030504040204" pitchFamily="34" charset="-120"/>
                        <a:ea typeface="微軟正黑體" panose="020B0604030504040204" pitchFamily="34" charset="-120"/>
                      </a:endParaRPr>
                    </a:p>
                  </a:txBody>
                  <a:tcPr marL="91443" marR="91443" marT="45713" marB="45713"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0"/>
                  </a:ext>
                </a:extLst>
              </a:tr>
              <a:tr h="394158">
                <a:tc>
                  <a:txBody>
                    <a:bodyPr/>
                    <a:lstStyle/>
                    <a:p>
                      <a:pPr marL="108000">
                        <a:spcBef>
                          <a:spcPts val="1200"/>
                        </a:spcBef>
                      </a:pPr>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因疾病或意外傷害事故於醫院接受</a:t>
                      </a:r>
                      <a:r>
                        <a:rPr lang="zh-TW" altLang="en-US" sz="2400" b="0"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住院治療者</a:t>
                      </a:r>
                      <a:endParaRPr lang="zh-TW" altLang="en-US" sz="2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37160" marR="137160" marT="137160" marB="13716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r>
                        <a:rPr lang="zh-TW" altLang="en-US" sz="2400" b="0" u="none"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實際支出醫療費用金額</a:t>
                      </a:r>
                      <a:r>
                        <a:rPr lang="zh-TW" altLang="en-US" sz="2400" b="0"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扣除除外責任費用後在起賠金額</a:t>
                      </a:r>
                      <a:r>
                        <a:rPr lang="en-US" altLang="zh-TW" sz="2400" b="0"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500</a:t>
                      </a:r>
                      <a:r>
                        <a:rPr lang="zh-TW" altLang="en-US" sz="2400" b="0"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元以上者</a:t>
                      </a:r>
                      <a:r>
                        <a:rPr lang="zh-TW" altLang="en-US" sz="2400" b="0" u="none"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，依前開扣除後之金額給付。其中，</a:t>
                      </a:r>
                      <a:r>
                        <a:rPr lang="zh-TW" altLang="en-US" sz="2400" b="0"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病房費部分每日以</a:t>
                      </a:r>
                      <a:r>
                        <a:rPr lang="en-US" altLang="zh-TW" sz="2400" b="0"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1000</a:t>
                      </a:r>
                      <a:r>
                        <a:rPr lang="zh-TW" altLang="en-US" sz="2400" b="0"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元為限</a:t>
                      </a:r>
                      <a:r>
                        <a:rPr lang="zh-TW" altLang="en-US" sz="2400" b="0" u="none"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（領有衛生福利部中央健康保險署核發之重大傷病卡者不受此限制）。</a:t>
                      </a:r>
                      <a:r>
                        <a:rPr lang="zh-TW" altLang="en-US" sz="2400" b="0"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每次住院最高給付金額以</a:t>
                      </a:r>
                      <a:r>
                        <a:rPr lang="en-US" altLang="zh-TW" sz="2400" b="0"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50000</a:t>
                      </a:r>
                      <a:r>
                        <a:rPr lang="zh-TW" altLang="en-US" sz="2400" b="0"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元為限</a:t>
                      </a:r>
                      <a:r>
                        <a:rPr lang="zh-TW" altLang="en-US" sz="2400" b="0" u="none"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400" b="0" u="none"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91443" marR="91443" marT="45713" marB="45713">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12" name="矩形 11"/>
          <p:cNvSpPr/>
          <p:nvPr/>
        </p:nvSpPr>
        <p:spPr>
          <a:xfrm>
            <a:off x="323528" y="3933056"/>
            <a:ext cx="8748464" cy="2977738"/>
          </a:xfrm>
          <a:prstGeom prst="rect">
            <a:avLst/>
          </a:prstGeom>
        </p:spPr>
        <p:txBody>
          <a:bodyPr wrap="square">
            <a:spAutoFit/>
          </a:bodyPr>
          <a:lstStyle/>
          <a:p>
            <a:pPr lvl="0">
              <a:lnSpc>
                <a:spcPts val="2500"/>
              </a:lnSpc>
              <a:defRPr/>
            </a:pPr>
            <a:r>
              <a:rPr kumimoji="1" lang="zh-TW" altLang="en-US" sz="1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備註說明：</a:t>
            </a:r>
            <a:endParaRPr kumimoji="1" lang="en-US" altLang="zh-TW" sz="1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a:p>
            <a:pPr marL="171450" lvl="0" indent="-171450">
              <a:lnSpc>
                <a:spcPts val="2500"/>
              </a:lnSpc>
              <a:buFont typeface="Wingdings" panose="05000000000000000000" pitchFamily="2" charset="2"/>
              <a:buChar char="p"/>
              <a:defRPr/>
            </a:pPr>
            <a:r>
              <a:rPr kumimoji="1" lang="zh-TW" altLang="en-US"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因同一疾病或傷害或其引起之 併發症，需住院治療</a:t>
            </a:r>
            <a:r>
              <a:rPr kumimoji="1" lang="en-US" altLang="zh-TW"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2</a:t>
            </a:r>
            <a:r>
              <a:rPr kumimoji="1" lang="zh-TW" altLang="en-US"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次以上時，如每次出入院日期未間隔</a:t>
            </a:r>
            <a:r>
              <a:rPr kumimoji="1" lang="en-US" altLang="zh-TW"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14</a:t>
            </a:r>
            <a:r>
              <a:rPr kumimoji="1" lang="zh-TW" altLang="en-US"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日，各項醫療保險金限額，視為</a:t>
            </a:r>
            <a:r>
              <a:rPr kumimoji="1" lang="zh-TW" altLang="en-US" sz="1600"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同一次住院</a:t>
            </a:r>
            <a:r>
              <a:rPr kumimoji="1" lang="zh-TW" altLang="en-US"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endParaRPr kumimoji="1" lang="en-US" altLang="zh-TW"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a:p>
            <a:pPr marL="171450" indent="-171450">
              <a:lnSpc>
                <a:spcPts val="2500"/>
              </a:lnSpc>
              <a:buFont typeface="Wingdings" panose="05000000000000000000" pitchFamily="2" charset="2"/>
              <a:buChar char="p"/>
              <a:defRPr/>
            </a:pP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領有衛生福利部中央健康保險署核發之</a:t>
            </a:r>
            <a:r>
              <a:rPr lang="zh-TW" altLang="en-US" sz="16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重大傷病卡者</a:t>
            </a: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不受病房費</a:t>
            </a:r>
            <a:r>
              <a:rPr lang="zh-TW" altLang="en-US" sz="16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每日限額</a:t>
            </a:r>
            <a:r>
              <a:rPr lang="en-US" altLang="zh-TW" sz="16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1,000</a:t>
            </a:r>
            <a:r>
              <a:rPr lang="zh-TW" altLang="en-US" sz="16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a:t>
            </a: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之限制。</a:t>
            </a:r>
            <a:endParaRPr lang="en-US" altLang="zh-TW"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1450" indent="-171450">
              <a:lnSpc>
                <a:spcPts val="2500"/>
              </a:lnSpc>
              <a:buFont typeface="Wingdings" panose="05000000000000000000" pitchFamily="2" charset="2"/>
              <a:buChar char="p"/>
              <a:defRPr/>
            </a:pPr>
            <a:r>
              <a:rPr kumimoji="1" lang="zh-TW" altLang="en-US"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於</a:t>
            </a:r>
            <a:r>
              <a:rPr kumimoji="1" lang="zh-TW" altLang="en-US" sz="16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住院期間</a:t>
            </a:r>
            <a:r>
              <a:rPr kumimoji="1"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，接受非當次住院</a:t>
            </a:r>
            <a:r>
              <a:rPr kumimoji="1" lang="zh-TW" altLang="en-US"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治療目的</a:t>
            </a:r>
            <a:r>
              <a:rPr kumimoji="1"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之</a:t>
            </a:r>
            <a:r>
              <a:rPr kumimoji="1" lang="zh-TW" altLang="en-US" sz="16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牙科治療</a:t>
            </a:r>
            <a:r>
              <a:rPr kumimoji="1"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不予</a:t>
            </a:r>
            <a:r>
              <a:rPr kumimoji="1" lang="zh-TW" altLang="en-US"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理賠</a:t>
            </a:r>
            <a:r>
              <a:rPr kumimoji="1"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endParaRPr kumimoji="1" lang="en-US" altLang="zh-TW"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a:p>
            <a:pPr marL="171450" indent="-171450">
              <a:lnSpc>
                <a:spcPts val="2500"/>
              </a:lnSpc>
              <a:buFont typeface="Wingdings" panose="05000000000000000000" pitchFamily="2" charset="2"/>
              <a:buChar char="p"/>
              <a:defRPr/>
            </a:pPr>
            <a:r>
              <a:rPr lang="zh-TW" altLang="en-US"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被保險人</a:t>
            </a:r>
            <a:r>
              <a:rPr lang="zh-TW" altLang="en-US" sz="16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未以社保身分或未至社保指定醫院診所就診</a:t>
            </a: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或雖以社保身分就診但費用未經社保分擔而全額自費者</a:t>
            </a: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，係按收據實繳醫療費用，扣除除外責任事項後，以</a:t>
            </a:r>
            <a:r>
              <a:rPr lang="en-US" altLang="zh-TW"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65</a:t>
            </a: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折計算，若</a:t>
            </a:r>
            <a:r>
              <a:rPr lang="zh-TW" altLang="en-US"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超出起賠金額</a:t>
            </a:r>
            <a:r>
              <a:rPr lang="en-US" altLang="zh-TW"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500</a:t>
            </a: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元，依前開扣除後金額以</a:t>
            </a:r>
            <a:r>
              <a:rPr lang="en-US" altLang="zh-TW"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65%</a:t>
            </a: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計算後，在投保限額內給付保險金。</a:t>
            </a:r>
            <a:r>
              <a:rPr lang="en-US" altLang="zh-TW" sz="16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領有重大傷病卡不受此限</a:t>
            </a:r>
            <a:r>
              <a:rPr lang="en-US" altLang="zh-TW" sz="1600" dirty="0" smtClean="0">
                <a:latin typeface="微軟正黑體" panose="020B0604030504040204" pitchFamily="34" charset="-120"/>
                <a:ea typeface="微軟正黑體" panose="020B0604030504040204" pitchFamily="34" charset="-120"/>
              </a:rPr>
              <a:t>)</a:t>
            </a:r>
            <a:endParaRPr lang="en-US" altLang="zh-TW" sz="1600" u="sng" dirty="0">
              <a:ea typeface="標楷體" pitchFamily="65" charset="-120"/>
              <a:cs typeface="Arial" pitchFamily="34" charset="0"/>
            </a:endParaRPr>
          </a:p>
        </p:txBody>
      </p:sp>
    </p:spTree>
    <p:extLst>
      <p:ext uri="{BB962C8B-B14F-4D97-AF65-F5344CB8AC3E}">
        <p14:creationId xmlns:p14="http://schemas.microsoft.com/office/powerpoint/2010/main" val="3836704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(6/26)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18</a:t>
            </a:fld>
            <a:endParaRPr lang="zh-TW" altLang="en-US" dirty="0"/>
          </a:p>
        </p:txBody>
      </p:sp>
      <p:grpSp>
        <p:nvGrpSpPr>
          <p:cNvPr id="6" name="群組 5"/>
          <p:cNvGrpSpPr/>
          <p:nvPr/>
        </p:nvGrpSpPr>
        <p:grpSpPr>
          <a:xfrm>
            <a:off x="-219679" y="836712"/>
            <a:ext cx="3755908" cy="523220"/>
            <a:chOff x="-258776" y="745540"/>
            <a:chExt cx="3755908" cy="523220"/>
          </a:xfrm>
        </p:grpSpPr>
        <p:sp>
          <p:nvSpPr>
            <p:cNvPr id="7" name="圓角矩形 6"/>
            <p:cNvSpPr/>
            <p:nvPr/>
          </p:nvSpPr>
          <p:spPr>
            <a:xfrm>
              <a:off x="-258776" y="764703"/>
              <a:ext cx="375590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3536546"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住院醫療</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保險金</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0" name="矩形 9"/>
          <p:cNvSpPr/>
          <p:nvPr/>
        </p:nvSpPr>
        <p:spPr>
          <a:xfrm>
            <a:off x="433266" y="2147043"/>
            <a:ext cx="8120062" cy="1297791"/>
          </a:xfrm>
          <a:prstGeom prst="rect">
            <a:avLst/>
          </a:prstGeom>
        </p:spPr>
        <p:txBody>
          <a:bodyPr wrap="square">
            <a:spAutoFit/>
          </a:bodyPr>
          <a:lstStyle/>
          <a:p>
            <a:pPr marL="447675" indent="-447675">
              <a:spcBef>
                <a:spcPts val="1000"/>
              </a:spcBef>
            </a:pPr>
            <a:r>
              <a:rPr lang="en-US" altLang="zh-TW" sz="2000" dirty="0" smtClean="0">
                <a:latin typeface="微軟正黑體" panose="020B0604030504040204" pitchFamily="34" charset="-120"/>
                <a:ea typeface="微軟正黑體" panose="020B0604030504040204" pitchFamily="34" charset="-120"/>
              </a:rPr>
              <a:t>Q</a:t>
            </a:r>
            <a:r>
              <a:rPr lang="zh-TW" altLang="en-US" sz="2000" dirty="0">
                <a:latin typeface="微軟正黑體" panose="020B0604030504040204" pitchFamily="34" charset="-120"/>
                <a:ea typeface="微軟正黑體" panose="020B0604030504040204" pitchFamily="34" charset="-120"/>
              </a:rPr>
              <a:t>：保戶因</a:t>
            </a:r>
            <a:r>
              <a:rPr lang="zh-TW" altLang="en-US" sz="2000" b="1" u="sng" dirty="0">
                <a:solidFill>
                  <a:srgbClr val="FF0000"/>
                </a:solidFill>
                <a:latin typeface="微軟正黑體" panose="020B0604030504040204" pitchFamily="34" charset="-120"/>
                <a:ea typeface="微軟正黑體" panose="020B0604030504040204" pitchFamily="34" charset="-120"/>
              </a:rPr>
              <a:t>皮膚良性腫瘤</a:t>
            </a:r>
            <a:r>
              <a:rPr lang="zh-TW" altLang="en-US" sz="2000" dirty="0">
                <a:latin typeface="微軟正黑體" panose="020B0604030504040204" pitchFamily="34" charset="-120"/>
                <a:ea typeface="微軟正黑體" panose="020B0604030504040204" pitchFamily="34" charset="-120"/>
              </a:rPr>
              <a:t>求診，於門診接受</a:t>
            </a:r>
            <a:r>
              <a:rPr lang="zh-TW" altLang="en-US" sz="2000" dirty="0" smtClean="0">
                <a:latin typeface="微軟正黑體" panose="020B0604030504040204" pitchFamily="34" charset="-120"/>
                <a:ea typeface="微軟正黑體" panose="020B0604030504040204" pitchFamily="34" charset="-120"/>
              </a:rPr>
              <a:t>皮膚腫瘤</a:t>
            </a:r>
            <a:r>
              <a:rPr lang="zh-TW" altLang="en-US" sz="2000" dirty="0">
                <a:latin typeface="微軟正黑體" panose="020B0604030504040204" pitchFamily="34" charset="-120"/>
                <a:ea typeface="微軟正黑體" panose="020B0604030504040204" pitchFamily="34" charset="-120"/>
              </a:rPr>
              <a:t>切除手術，是否可理賠</a:t>
            </a:r>
            <a:r>
              <a:rPr lang="en-US" altLang="zh-TW" sz="2000" dirty="0">
                <a:latin typeface="微軟正黑體" panose="020B0604030504040204" pitchFamily="34" charset="-120"/>
                <a:ea typeface="微軟正黑體" panose="020B0604030504040204" pitchFamily="34" charset="-120"/>
              </a:rPr>
              <a:t>?</a:t>
            </a:r>
          </a:p>
          <a:p>
            <a:pPr>
              <a:lnSpc>
                <a:spcPct val="150000"/>
              </a:lnSpc>
              <a:spcBef>
                <a:spcPts val="1000"/>
              </a:spcBef>
            </a:pPr>
            <a:r>
              <a:rPr lang="en-US" altLang="zh-TW" sz="2000" dirty="0" smtClean="0">
                <a:latin typeface="微軟正黑體" panose="020B0604030504040204" pitchFamily="34" charset="-120"/>
                <a:ea typeface="微軟正黑體" panose="020B0604030504040204" pitchFamily="34" charset="-120"/>
              </a:rPr>
              <a:t>A</a:t>
            </a:r>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cs typeface="Arial" pitchFamily="34" charset="0"/>
              </a:rPr>
              <a:t>因</a:t>
            </a:r>
            <a:r>
              <a:rPr lang="zh-TW" altLang="en-US" sz="2000" b="1" u="sng" dirty="0">
                <a:solidFill>
                  <a:srgbClr val="FF0000"/>
                </a:solidFill>
                <a:latin typeface="微軟正黑體" panose="020B0604030504040204" pitchFamily="34" charset="-120"/>
                <a:ea typeface="微軟正黑體" panose="020B0604030504040204" pitchFamily="34" charset="-120"/>
                <a:cs typeface="Arial" pitchFamily="34" charset="0"/>
              </a:rPr>
              <a:t>疾病接受門診手術</a:t>
            </a:r>
            <a:r>
              <a:rPr lang="zh-TW" altLang="en-US" sz="2000" dirty="0">
                <a:latin typeface="微軟正黑體" panose="020B0604030504040204" pitchFamily="34" charset="-120"/>
                <a:ea typeface="微軟正黑體" panose="020B0604030504040204" pitchFamily="34" charset="-120"/>
                <a:cs typeface="Arial" pitchFamily="34" charset="0"/>
              </a:rPr>
              <a:t>，不予理賠</a:t>
            </a:r>
            <a:endParaRPr lang="en-US" altLang="zh-TW" sz="2000" dirty="0">
              <a:latin typeface="微軟正黑體" panose="020B0604030504040204" pitchFamily="34" charset="-120"/>
              <a:ea typeface="微軟正黑體" panose="020B0604030504040204" pitchFamily="34" charset="-120"/>
            </a:endParaRPr>
          </a:p>
        </p:txBody>
      </p:sp>
      <p:sp>
        <p:nvSpPr>
          <p:cNvPr id="12" name="矩形 11"/>
          <p:cNvSpPr/>
          <p:nvPr/>
        </p:nvSpPr>
        <p:spPr>
          <a:xfrm>
            <a:off x="251520" y="2018864"/>
            <a:ext cx="8784976" cy="169816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31280" y="1574286"/>
            <a:ext cx="1813317" cy="461665"/>
          </a:xfrm>
          <a:prstGeom prst="rect">
            <a:avLst/>
          </a:prstGeom>
          <a:noFill/>
        </p:spPr>
        <p:txBody>
          <a:bodyPr wrap="none" rtlCol="0">
            <a:spAutoFit/>
          </a:bodyPr>
          <a:lstStyle/>
          <a:p>
            <a:r>
              <a:rPr lang="zh-TW" altLang="en-US" sz="2400" b="1" u="sng" dirty="0" smtClean="0">
                <a:latin typeface="微軟正黑體" panose="020B0604030504040204" pitchFamily="34" charset="-120"/>
                <a:ea typeface="微軟正黑體" panose="020B0604030504040204" pitchFamily="34" charset="-120"/>
              </a:rPr>
              <a:t>案例說明</a:t>
            </a:r>
            <a:r>
              <a:rPr lang="en-US" altLang="zh-TW" sz="2400" b="1" dirty="0" smtClean="0">
                <a:latin typeface="微軟正黑體" panose="020B0604030504040204" pitchFamily="34" charset="-120"/>
                <a:ea typeface="微軟正黑體" panose="020B0604030504040204" pitchFamily="34" charset="-120"/>
              </a:rPr>
              <a:t>(1</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矩形 13"/>
          <p:cNvSpPr/>
          <p:nvPr/>
        </p:nvSpPr>
        <p:spPr>
          <a:xfrm>
            <a:off x="433266" y="4575569"/>
            <a:ext cx="8120062" cy="990015"/>
          </a:xfrm>
          <a:prstGeom prst="rect">
            <a:avLst/>
          </a:prstGeom>
        </p:spPr>
        <p:txBody>
          <a:bodyPr wrap="square">
            <a:spAutoFit/>
          </a:bodyPr>
          <a:lstStyle/>
          <a:p>
            <a:pPr marL="447675" indent="-447675">
              <a:spcBef>
                <a:spcPts val="1000"/>
              </a:spcBef>
            </a:pPr>
            <a:r>
              <a:rPr lang="en-US" altLang="zh-TW" sz="2000" dirty="0" smtClean="0">
                <a:latin typeface="微軟正黑體" panose="020B0604030504040204" pitchFamily="34" charset="-120"/>
                <a:ea typeface="微軟正黑體" panose="020B0604030504040204" pitchFamily="34" charset="-120"/>
              </a:rPr>
              <a:t>Q</a:t>
            </a:r>
            <a:r>
              <a:rPr lang="zh-TW" altLang="en-US" sz="2000" dirty="0">
                <a:latin typeface="微軟正黑體" panose="020B0604030504040204" pitchFamily="34" charset="-120"/>
                <a:ea typeface="微軟正黑體" panose="020B0604030504040204" pitchFamily="34" charset="-120"/>
              </a:rPr>
              <a:t>：保戶因</a:t>
            </a:r>
            <a:r>
              <a:rPr lang="zh-TW" altLang="en-US" sz="2000" b="1" u="sng" dirty="0">
                <a:solidFill>
                  <a:srgbClr val="FF0000"/>
                </a:solidFill>
                <a:latin typeface="微軟正黑體" panose="020B0604030504040204" pitchFamily="34" charset="-120"/>
                <a:ea typeface="微軟正黑體" panose="020B0604030504040204" pitchFamily="34" charset="-120"/>
              </a:rPr>
              <a:t>急性腸胃炎</a:t>
            </a:r>
            <a:r>
              <a:rPr lang="zh-TW" altLang="en-US" sz="2000" dirty="0">
                <a:latin typeface="微軟正黑體" panose="020B0604030504040204" pitchFamily="34" charset="-120"/>
                <a:ea typeface="微軟正黑體" panose="020B0604030504040204" pitchFamily="34" charset="-120"/>
              </a:rPr>
              <a:t>急診送醫，急診後離院，是否可理賠</a:t>
            </a:r>
            <a:r>
              <a:rPr lang="en-US" altLang="zh-TW" sz="2000" dirty="0" smtClean="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a:lnSpc>
                <a:spcPct val="150000"/>
              </a:lnSpc>
              <a:spcBef>
                <a:spcPts val="1000"/>
              </a:spcBef>
            </a:pPr>
            <a:r>
              <a:rPr lang="en-US" altLang="zh-TW" sz="2000" dirty="0" smtClean="0">
                <a:latin typeface="微軟正黑體" panose="020B0604030504040204" pitchFamily="34" charset="-120"/>
                <a:ea typeface="微軟正黑體" panose="020B0604030504040204" pitchFamily="34" charset="-120"/>
              </a:rPr>
              <a:t>A</a:t>
            </a:r>
            <a:r>
              <a:rPr lang="zh-TW" altLang="en-US" sz="2000" dirty="0" smtClean="0">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cs typeface="Arial" pitchFamily="34" charset="0"/>
              </a:rPr>
              <a:t>疾病</a:t>
            </a:r>
            <a:r>
              <a:rPr lang="zh-TW" altLang="en-US" sz="2000" dirty="0">
                <a:latin typeface="微軟正黑體" panose="020B0604030504040204" pitchFamily="34" charset="-120"/>
                <a:ea typeface="微軟正黑體" panose="020B0604030504040204" pitchFamily="34" charset="-120"/>
                <a:cs typeface="Arial" pitchFamily="34" charset="0"/>
              </a:rPr>
              <a:t>求診，僅</a:t>
            </a:r>
            <a:r>
              <a:rPr lang="zh-TW" altLang="en-US" sz="2000" b="1" dirty="0">
                <a:solidFill>
                  <a:srgbClr val="FF0000"/>
                </a:solidFill>
                <a:latin typeface="微軟正黑體" panose="020B0604030504040204" pitchFamily="34" charset="-120"/>
                <a:ea typeface="微軟正黑體" panose="020B0604030504040204" pitchFamily="34" charset="-120"/>
                <a:cs typeface="Arial" pitchFamily="34" charset="0"/>
              </a:rPr>
              <a:t>急診未住院</a:t>
            </a:r>
            <a:r>
              <a:rPr lang="zh-TW" altLang="en-US" sz="2000" dirty="0">
                <a:latin typeface="微軟正黑體" panose="020B0604030504040204" pitchFamily="34" charset="-120"/>
                <a:ea typeface="微軟正黑體" panose="020B0604030504040204" pitchFamily="34" charset="-120"/>
                <a:cs typeface="Arial" pitchFamily="34" charset="0"/>
              </a:rPr>
              <a:t>，不予理賠</a:t>
            </a:r>
            <a:endParaRPr lang="en-US" altLang="zh-TW" sz="2000" dirty="0">
              <a:latin typeface="微軟正黑體" panose="020B0604030504040204" pitchFamily="34" charset="-120"/>
              <a:ea typeface="微軟正黑體" panose="020B0604030504040204" pitchFamily="34" charset="-120"/>
            </a:endParaRPr>
          </a:p>
        </p:txBody>
      </p:sp>
      <p:sp>
        <p:nvSpPr>
          <p:cNvPr id="15" name="矩形 14"/>
          <p:cNvSpPr/>
          <p:nvPr/>
        </p:nvSpPr>
        <p:spPr>
          <a:xfrm>
            <a:off x="251520" y="4293502"/>
            <a:ext cx="8784976" cy="155415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231280" y="3848924"/>
            <a:ext cx="1813317" cy="461665"/>
          </a:xfrm>
          <a:prstGeom prst="rect">
            <a:avLst/>
          </a:prstGeom>
          <a:noFill/>
        </p:spPr>
        <p:txBody>
          <a:bodyPr wrap="none" rtlCol="0">
            <a:spAutoFit/>
          </a:bodyPr>
          <a:lstStyle/>
          <a:p>
            <a:r>
              <a:rPr lang="zh-TW" altLang="en-US" sz="2400" b="1" u="sng" dirty="0" smtClean="0">
                <a:latin typeface="微軟正黑體" panose="020B0604030504040204" pitchFamily="34" charset="-120"/>
                <a:ea typeface="微軟正黑體" panose="020B0604030504040204" pitchFamily="34" charset="-120"/>
              </a:rPr>
              <a:t>案例說明</a:t>
            </a:r>
            <a:r>
              <a:rPr lang="en-US" altLang="zh-TW" sz="2400" b="1" dirty="0" smtClean="0">
                <a:latin typeface="微軟正黑體" panose="020B0604030504040204" pitchFamily="34" charset="-120"/>
                <a:ea typeface="微軟正黑體" panose="020B0604030504040204" pitchFamily="34" charset="-120"/>
              </a:rPr>
              <a:t>(2)</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43895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直線接點 107"/>
          <p:cNvCxnSpPr>
            <a:stCxn id="107" idx="6"/>
            <a:endCxn id="109" idx="2"/>
          </p:cNvCxnSpPr>
          <p:nvPr/>
        </p:nvCxnSpPr>
        <p:spPr>
          <a:xfrm>
            <a:off x="588411" y="2292778"/>
            <a:ext cx="2251339" cy="0"/>
          </a:xfrm>
          <a:prstGeom prst="line">
            <a:avLst/>
          </a:prstGeom>
          <a:ln w="76200">
            <a:solidFill>
              <a:srgbClr val="595959"/>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(7/26)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19</a:t>
            </a:fld>
            <a:endParaRPr lang="zh-TW" altLang="en-US" dirty="0"/>
          </a:p>
        </p:txBody>
      </p:sp>
      <p:grpSp>
        <p:nvGrpSpPr>
          <p:cNvPr id="6" name="群組 5"/>
          <p:cNvGrpSpPr/>
          <p:nvPr/>
        </p:nvGrpSpPr>
        <p:grpSpPr>
          <a:xfrm>
            <a:off x="-219678" y="836712"/>
            <a:ext cx="4264428" cy="523220"/>
            <a:chOff x="-258775" y="745540"/>
            <a:chExt cx="4264428" cy="523220"/>
          </a:xfrm>
        </p:grpSpPr>
        <p:sp>
          <p:nvSpPr>
            <p:cNvPr id="7" name="圓角矩形 6"/>
            <p:cNvSpPr/>
            <p:nvPr/>
          </p:nvSpPr>
          <p:spPr>
            <a:xfrm>
              <a:off x="-258775" y="764703"/>
              <a:ext cx="4264428"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3895618"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住院</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醫療案例說明</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(1/3)</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89" name="文字方塊 88"/>
          <p:cNvSpPr txBox="1"/>
          <p:nvPr/>
        </p:nvSpPr>
        <p:spPr>
          <a:xfrm>
            <a:off x="35496" y="2438974"/>
            <a:ext cx="860613" cy="830997"/>
          </a:xfrm>
          <a:prstGeom prst="rect">
            <a:avLst/>
          </a:prstGeom>
          <a:noFill/>
        </p:spPr>
        <p:txBody>
          <a:bodyPr wrap="square" rtlCol="0">
            <a:spAutoFit/>
          </a:bodyPr>
          <a:lstStyle/>
          <a:p>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車禍</a:t>
            </a:r>
            <a:endParaRPr lang="en-US" altLang="zh-TW"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a:p>
            <a:r>
              <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住院</a:t>
            </a:r>
          </a:p>
        </p:txBody>
      </p:sp>
      <p:grpSp>
        <p:nvGrpSpPr>
          <p:cNvPr id="28" name="群組 27"/>
          <p:cNvGrpSpPr/>
          <p:nvPr/>
        </p:nvGrpSpPr>
        <p:grpSpPr>
          <a:xfrm>
            <a:off x="2457454" y="3830607"/>
            <a:ext cx="2584800" cy="2334697"/>
            <a:chOff x="488629" y="3380133"/>
            <a:chExt cx="2584800" cy="2334697"/>
          </a:xfrm>
        </p:grpSpPr>
        <p:sp>
          <p:nvSpPr>
            <p:cNvPr id="78" name="矩形 77"/>
            <p:cNvSpPr/>
            <p:nvPr/>
          </p:nvSpPr>
          <p:spPr>
            <a:xfrm>
              <a:off x="532552" y="3738184"/>
              <a:ext cx="2538000" cy="187106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defRPr/>
              </a:pPr>
              <a:endParaRPr lang="en-US" altLang="zh-TW" dirty="0" smtClean="0">
                <a:solidFill>
                  <a:schemeClr val="bg2">
                    <a:lumMod val="50000"/>
                  </a:schemeClr>
                </a:solidFill>
                <a:latin typeface="Arial" pitchFamily="34" charset="0"/>
                <a:ea typeface="微軟正黑體" panose="020B0604030504040204" pitchFamily="34" charset="-120"/>
                <a:cs typeface="Arial" pitchFamily="34" charset="0"/>
              </a:endParaRPr>
            </a:p>
            <a:p>
              <a:pPr>
                <a:lnSpc>
                  <a:spcPts val="2000"/>
                </a:lnSpc>
                <a:defRPr/>
              </a:pPr>
              <a:endParaRPr lang="en-US" altLang="zh-TW" dirty="0">
                <a:solidFill>
                  <a:schemeClr val="bg2">
                    <a:lumMod val="50000"/>
                  </a:schemeClr>
                </a:solidFill>
                <a:latin typeface="Arial" pitchFamily="34" charset="0"/>
                <a:ea typeface="微軟正黑體" panose="020B0604030504040204" pitchFamily="34" charset="-120"/>
                <a:cs typeface="Arial" pitchFamily="34" charset="0"/>
              </a:endParaRPr>
            </a:p>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救護</a:t>
              </a:r>
              <a:r>
                <a:rPr lang="zh-TW" altLang="zh-TW" dirty="0">
                  <a:solidFill>
                    <a:schemeClr val="tx1"/>
                  </a:solidFill>
                  <a:latin typeface="Arial" pitchFamily="34" charset="0"/>
                  <a:ea typeface="微軟正黑體" panose="020B0604030504040204" pitchFamily="34" charset="-120"/>
                  <a:cs typeface="Arial" pitchFamily="34" charset="0"/>
                </a:rPr>
                <a:t>車費</a:t>
              </a:r>
              <a:r>
                <a:rPr lang="en-US" altLang="zh-TW" dirty="0">
                  <a:solidFill>
                    <a:schemeClr val="tx1"/>
                  </a:solidFill>
                  <a:latin typeface="Arial" pitchFamily="34" charset="0"/>
                  <a:ea typeface="微軟正黑體" panose="020B0604030504040204" pitchFamily="34" charset="-120"/>
                  <a:cs typeface="Arial" pitchFamily="34" charset="0"/>
                </a:rPr>
                <a:t>650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急診</a:t>
              </a:r>
              <a:r>
                <a:rPr lang="zh-TW" altLang="zh-TW" dirty="0">
                  <a:solidFill>
                    <a:schemeClr val="tx1"/>
                  </a:solidFill>
                  <a:latin typeface="Arial" pitchFamily="34" charset="0"/>
                  <a:ea typeface="微軟正黑體" panose="020B0604030504040204" pitchFamily="34" charset="-120"/>
                  <a:cs typeface="Arial" pitchFamily="34" charset="0"/>
                </a:rPr>
                <a:t>掛號費</a:t>
              </a:r>
              <a:r>
                <a:rPr lang="en-US" altLang="zh-TW" dirty="0" smtClean="0">
                  <a:solidFill>
                    <a:schemeClr val="tx1"/>
                  </a:solidFill>
                  <a:latin typeface="Arial" pitchFamily="34" charset="0"/>
                  <a:ea typeface="微軟正黑體" panose="020B0604030504040204" pitchFamily="34" charset="-120"/>
                  <a:cs typeface="Arial" pitchFamily="34" charset="0"/>
                </a:rPr>
                <a:t>550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b="1" dirty="0">
                <a:solidFill>
                  <a:schemeClr val="bg2">
                    <a:lumMod val="50000"/>
                  </a:schemeClr>
                </a:solidFill>
                <a:latin typeface="Arial" pitchFamily="34" charset="0"/>
                <a:ea typeface="微軟正黑體" panose="020B0604030504040204" pitchFamily="34" charset="-120"/>
                <a:cs typeface="Arial" pitchFamily="34" charset="0"/>
              </a:endParaRPr>
            </a:p>
            <a:p>
              <a:pPr marL="285750" indent="-285750">
                <a:lnSpc>
                  <a:spcPts val="2000"/>
                </a:lnSpc>
                <a:buFont typeface="Arial" panose="020B0604020202020204" pitchFamily="34" charset="0"/>
                <a:buChar char="•"/>
                <a:defRPr/>
              </a:pPr>
              <a:endParaRPr lang="en-US" altLang="zh-TW" dirty="0" smtClean="0">
                <a:solidFill>
                  <a:schemeClr val="bg2">
                    <a:lumMod val="50000"/>
                  </a:schemeClr>
                </a:solidFill>
                <a:latin typeface="Arial" pitchFamily="34" charset="0"/>
                <a:ea typeface="微軟正黑體" panose="020B0604030504040204" pitchFamily="34" charset="-120"/>
                <a:cs typeface="Arial" pitchFamily="34" charset="0"/>
              </a:endParaRPr>
            </a:p>
            <a:p>
              <a:pPr>
                <a:lnSpc>
                  <a:spcPts val="2000"/>
                </a:lnSpc>
                <a:defRPr/>
              </a:pPr>
              <a:r>
                <a:rPr lang="zh-TW" altLang="en-US" dirty="0">
                  <a:solidFill>
                    <a:schemeClr val="tx1"/>
                  </a:solidFill>
                  <a:latin typeface="Arial" pitchFamily="34" charset="0"/>
                  <a:ea typeface="微軟正黑體" panose="020B0604030504040204" pitchFamily="34" charset="-120"/>
                  <a:cs typeface="Arial" pitchFamily="34" charset="0"/>
                </a:rPr>
                <a:t>材料費部分負擔</a:t>
              </a:r>
              <a:r>
                <a:rPr lang="en-US" altLang="zh-TW" dirty="0">
                  <a:solidFill>
                    <a:schemeClr val="tx1"/>
                  </a:solidFill>
                  <a:latin typeface="Arial" pitchFamily="34" charset="0"/>
                  <a:ea typeface="微軟正黑體" panose="020B0604030504040204" pitchFamily="34" charset="-120"/>
                  <a:cs typeface="Arial" pitchFamily="34" charset="0"/>
                </a:rPr>
                <a:t>1000</a:t>
              </a:r>
              <a:r>
                <a:rPr lang="zh-TW" altLang="en-US"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病房費</a:t>
              </a:r>
              <a:r>
                <a:rPr lang="en-US" altLang="zh-TW" dirty="0" smtClean="0">
                  <a:solidFill>
                    <a:schemeClr val="tx1"/>
                  </a:solidFill>
                  <a:latin typeface="Arial" pitchFamily="34" charset="0"/>
                  <a:ea typeface="微軟正黑體" panose="020B0604030504040204" pitchFamily="34" charset="-120"/>
                  <a:cs typeface="Arial" pitchFamily="34" charset="0"/>
                </a:rPr>
                <a:t>7,000</a:t>
              </a:r>
              <a:r>
                <a:rPr lang="zh-TW" altLang="zh-TW" dirty="0" smtClean="0">
                  <a:solidFill>
                    <a:schemeClr val="tx1"/>
                  </a:solidFill>
                  <a:latin typeface="Arial" pitchFamily="34" charset="0"/>
                  <a:ea typeface="微軟正黑體" panose="020B0604030504040204" pitchFamily="34" charset="-120"/>
                  <a:cs typeface="Arial" pitchFamily="34" charset="0"/>
                </a:rPr>
                <a:t>元</a:t>
              </a:r>
              <a:r>
                <a:rPr lang="en-US" altLang="zh-TW" dirty="0" smtClean="0">
                  <a:solidFill>
                    <a:schemeClr val="tx1"/>
                  </a:solidFill>
                  <a:latin typeface="Arial" pitchFamily="34" charset="0"/>
                  <a:ea typeface="微軟正黑體" panose="020B0604030504040204" pitchFamily="34" charset="-120"/>
                  <a:cs typeface="Arial" pitchFamily="34" charset="0"/>
                </a:rPr>
                <a:t/>
              </a:r>
              <a:br>
                <a:rPr lang="en-US" altLang="zh-TW" dirty="0" smtClean="0">
                  <a:solidFill>
                    <a:schemeClr val="tx1"/>
                  </a:solidFill>
                  <a:latin typeface="Arial" pitchFamily="34" charset="0"/>
                  <a:ea typeface="微軟正黑體" panose="020B0604030504040204" pitchFamily="34" charset="-120"/>
                  <a:cs typeface="Arial" pitchFamily="34" charset="0"/>
                </a:rPr>
              </a:br>
              <a:r>
                <a:rPr lang="en-US" altLang="zh-TW" dirty="0" smtClean="0">
                  <a:solidFill>
                    <a:srgbClr val="FF0000"/>
                  </a:solidFill>
                  <a:latin typeface="Arial" pitchFamily="34" charset="0"/>
                  <a:ea typeface="微軟正黑體" panose="020B0604030504040204" pitchFamily="34" charset="-120"/>
                  <a:cs typeface="Arial" pitchFamily="34" charset="0"/>
                </a:rPr>
                <a:t>(</a:t>
              </a:r>
              <a:r>
                <a:rPr lang="zh-TW" altLang="en-US" dirty="0" smtClean="0">
                  <a:solidFill>
                    <a:srgbClr val="FF0000"/>
                  </a:solidFill>
                  <a:latin typeface="Arial" pitchFamily="34" charset="0"/>
                  <a:ea typeface="微軟正黑體" panose="020B0604030504040204" pitchFamily="34" charset="-120"/>
                  <a:cs typeface="Arial" pitchFamily="34" charset="0"/>
                </a:rPr>
                <a:t>每日限額</a:t>
              </a:r>
              <a:r>
                <a:rPr lang="en-US" altLang="zh-TW" dirty="0" smtClean="0">
                  <a:solidFill>
                    <a:srgbClr val="FF0000"/>
                  </a:solidFill>
                  <a:latin typeface="Arial" pitchFamily="34" charset="0"/>
                  <a:ea typeface="微軟正黑體" panose="020B0604030504040204" pitchFamily="34" charset="-120"/>
                  <a:cs typeface="Arial" pitchFamily="34" charset="0"/>
                </a:rPr>
                <a:t>1,000</a:t>
              </a:r>
              <a:r>
                <a:rPr lang="zh-TW" altLang="en-US" dirty="0" smtClean="0">
                  <a:solidFill>
                    <a:srgbClr val="FF0000"/>
                  </a:solidFill>
                  <a:latin typeface="Arial" pitchFamily="34" charset="0"/>
                  <a:ea typeface="微軟正黑體" panose="020B0604030504040204" pitchFamily="34" charset="-120"/>
                  <a:cs typeface="Arial" pitchFamily="34" charset="0"/>
                </a:rPr>
                <a:t>元，每次最高</a:t>
              </a:r>
              <a:r>
                <a:rPr lang="en-US" altLang="zh-TW" dirty="0" smtClean="0">
                  <a:solidFill>
                    <a:srgbClr val="FF0000"/>
                  </a:solidFill>
                  <a:latin typeface="Arial" pitchFamily="34" charset="0"/>
                  <a:ea typeface="微軟正黑體" panose="020B0604030504040204" pitchFamily="34" charset="-120"/>
                  <a:cs typeface="Arial" pitchFamily="34" charset="0"/>
                </a:rPr>
                <a:t>5</a:t>
              </a:r>
              <a:r>
                <a:rPr lang="zh-TW" altLang="en-US" dirty="0" smtClean="0">
                  <a:solidFill>
                    <a:srgbClr val="FF0000"/>
                  </a:solidFill>
                  <a:latin typeface="Arial" pitchFamily="34" charset="0"/>
                  <a:ea typeface="微軟正黑體" panose="020B0604030504040204" pitchFamily="34" charset="-120"/>
                  <a:cs typeface="Arial" pitchFamily="34" charset="0"/>
                </a:rPr>
                <a:t>萬</a:t>
              </a:r>
              <a:r>
                <a:rPr lang="en-US" altLang="zh-TW" dirty="0" smtClean="0">
                  <a:solidFill>
                    <a:srgbClr val="FF0000"/>
                  </a:solidFill>
                  <a:latin typeface="Arial" pitchFamily="34" charset="0"/>
                  <a:ea typeface="微軟正黑體" panose="020B0604030504040204" pitchFamily="34" charset="-120"/>
                  <a:cs typeface="Arial" pitchFamily="34" charset="0"/>
                </a:rPr>
                <a:t>)</a:t>
              </a:r>
              <a:endParaRPr lang="zh-TW" altLang="zh-TW" dirty="0" smtClean="0">
                <a:solidFill>
                  <a:srgbClr val="FF0000"/>
                </a:solidFill>
                <a:latin typeface="Arial" pitchFamily="34" charset="0"/>
                <a:ea typeface="微軟正黑體" panose="020B0604030504040204" pitchFamily="34" charset="-120"/>
                <a:cs typeface="Arial" pitchFamily="34" charset="0"/>
              </a:endParaRPr>
            </a:p>
            <a:p>
              <a:pPr algn="ctr">
                <a:lnSpc>
                  <a:spcPts val="1800"/>
                </a:lnSpc>
              </a:pPr>
              <a:endParaRPr lang="zh-TW" altLang="en-US" dirty="0">
                <a:solidFill>
                  <a:schemeClr val="tx1"/>
                </a:solidFill>
              </a:endParaRPr>
            </a:p>
          </p:txBody>
        </p:sp>
        <p:grpSp>
          <p:nvGrpSpPr>
            <p:cNvPr id="13" name="群組 12"/>
            <p:cNvGrpSpPr/>
            <p:nvPr/>
          </p:nvGrpSpPr>
          <p:grpSpPr>
            <a:xfrm>
              <a:off x="488629" y="3380133"/>
              <a:ext cx="2584800" cy="2334697"/>
              <a:chOff x="3655755" y="3565079"/>
              <a:chExt cx="2584800" cy="2334697"/>
            </a:xfrm>
          </p:grpSpPr>
          <p:sp>
            <p:nvSpPr>
              <p:cNvPr id="12" name="矩形 11"/>
              <p:cNvSpPr/>
              <p:nvPr/>
            </p:nvSpPr>
            <p:spPr>
              <a:xfrm>
                <a:off x="3667394" y="3767006"/>
                <a:ext cx="2558552" cy="213277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流程圖: 結束點 78"/>
              <p:cNvSpPr/>
              <p:nvPr/>
            </p:nvSpPr>
            <p:spPr>
              <a:xfrm>
                <a:off x="3655755" y="3565079"/>
                <a:ext cx="2584800" cy="433544"/>
              </a:xfrm>
              <a:prstGeom prst="flowChartTerminator">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400" b="1" dirty="0" smtClean="0">
                    <a:solidFill>
                      <a:schemeClr val="bg1"/>
                    </a:solidFill>
                    <a:latin typeface="Arial" pitchFamily="34" charset="0"/>
                    <a:ea typeface="微軟正黑體" panose="020B0604030504040204" pitchFamily="34" charset="-120"/>
                    <a:cs typeface="Arial" pitchFamily="34" charset="0"/>
                  </a:rPr>
                  <a:t>住院</a:t>
                </a:r>
                <a:endParaRPr lang="zh-TW" altLang="zh-TW" sz="2400" b="1" dirty="0">
                  <a:solidFill>
                    <a:schemeClr val="bg1"/>
                  </a:solidFill>
                  <a:latin typeface="Arial" pitchFamily="34" charset="0"/>
                  <a:ea typeface="微軟正黑體" panose="020B0604030504040204" pitchFamily="34" charset="-120"/>
                  <a:cs typeface="Arial" pitchFamily="34" charset="0"/>
                </a:endParaRPr>
              </a:p>
            </p:txBody>
          </p:sp>
        </p:grpSp>
        <p:grpSp>
          <p:nvGrpSpPr>
            <p:cNvPr id="14" name="群組 13"/>
            <p:cNvGrpSpPr/>
            <p:nvPr/>
          </p:nvGrpSpPr>
          <p:grpSpPr>
            <a:xfrm>
              <a:off x="605369" y="3854196"/>
              <a:ext cx="2139287" cy="860642"/>
              <a:chOff x="1040676" y="4094765"/>
              <a:chExt cx="2139287" cy="860642"/>
            </a:xfrm>
          </p:grpSpPr>
          <p:sp>
            <p:nvSpPr>
              <p:cNvPr id="92" name="矩形 91"/>
              <p:cNvSpPr/>
              <p:nvPr/>
            </p:nvSpPr>
            <p:spPr>
              <a:xfrm>
                <a:off x="1040676" y="4094765"/>
                <a:ext cx="2027656" cy="617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p:cNvSpPr/>
              <p:nvPr/>
            </p:nvSpPr>
            <p:spPr>
              <a:xfrm>
                <a:off x="1950990" y="4639276"/>
                <a:ext cx="1178951" cy="251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p:cNvSpPr/>
              <p:nvPr/>
            </p:nvSpPr>
            <p:spPr>
              <a:xfrm>
                <a:off x="1918079" y="4606594"/>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grpSp>
      </p:grpSp>
      <p:sp>
        <p:nvSpPr>
          <p:cNvPr id="99" name="文字方塊 98"/>
          <p:cNvSpPr txBox="1"/>
          <p:nvPr/>
        </p:nvSpPr>
        <p:spPr>
          <a:xfrm>
            <a:off x="2543912" y="2413173"/>
            <a:ext cx="860613" cy="461665"/>
          </a:xfrm>
          <a:prstGeom prst="rect">
            <a:avLst/>
          </a:prstGeom>
          <a:noFill/>
        </p:spPr>
        <p:txBody>
          <a:bodyPr wrap="square" rtlCol="0">
            <a:spAutoFit/>
          </a:bodyPr>
          <a:lstStyle/>
          <a:p>
            <a:r>
              <a:rPr lang="zh-TW" altLang="en-US" sz="2400" dirty="0" smtClean="0">
                <a:latin typeface="Arial" pitchFamily="34" charset="0"/>
                <a:ea typeface="微軟正黑體" panose="020B0604030504040204" pitchFamily="34" charset="-120"/>
                <a:cs typeface="Arial" pitchFamily="34" charset="0"/>
              </a:rPr>
              <a:t>出院</a:t>
            </a:r>
            <a:endParaRPr lang="zh-TW" altLang="en-US" sz="2400" dirty="0">
              <a:latin typeface="Arial" pitchFamily="34" charset="0"/>
              <a:ea typeface="微軟正黑體" panose="020B0604030504040204" pitchFamily="34" charset="-120"/>
              <a:cs typeface="Arial" pitchFamily="34" charset="0"/>
            </a:endParaRPr>
          </a:p>
        </p:txBody>
      </p:sp>
      <p:grpSp>
        <p:nvGrpSpPr>
          <p:cNvPr id="10" name="群組 9"/>
          <p:cNvGrpSpPr/>
          <p:nvPr/>
        </p:nvGrpSpPr>
        <p:grpSpPr>
          <a:xfrm>
            <a:off x="140175" y="1711151"/>
            <a:ext cx="627529" cy="702417"/>
            <a:chOff x="432265" y="1711151"/>
            <a:chExt cx="627529" cy="702417"/>
          </a:xfrm>
        </p:grpSpPr>
        <p:sp>
          <p:nvSpPr>
            <p:cNvPr id="58" name="文字方塊 57"/>
            <p:cNvSpPr txBox="1"/>
            <p:nvPr/>
          </p:nvSpPr>
          <p:spPr>
            <a:xfrm>
              <a:off x="432265" y="1711151"/>
              <a:ext cx="627529" cy="461665"/>
            </a:xfrm>
            <a:prstGeom prst="rect">
              <a:avLst/>
            </a:prstGeom>
            <a:noFill/>
          </p:spPr>
          <p:txBody>
            <a:bodyPr wrap="square" rtlCol="0">
              <a:spAutoFit/>
            </a:bodyPr>
            <a:lstStyle/>
            <a:p>
              <a:r>
                <a:rPr lang="en-US" altLang="zh-TW" sz="2400" dirty="0" smtClean="0"/>
                <a:t>9/1</a:t>
              </a:r>
              <a:endParaRPr lang="zh-TW" altLang="en-US" sz="2400" dirty="0"/>
            </a:p>
          </p:txBody>
        </p:sp>
        <p:sp>
          <p:nvSpPr>
            <p:cNvPr id="107" name="橢圓 106"/>
            <p:cNvSpPr/>
            <p:nvPr/>
          </p:nvSpPr>
          <p:spPr>
            <a:xfrm>
              <a:off x="61156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1" name="群組 10"/>
          <p:cNvGrpSpPr/>
          <p:nvPr/>
        </p:nvGrpSpPr>
        <p:grpSpPr>
          <a:xfrm>
            <a:off x="2664937" y="1711150"/>
            <a:ext cx="618565" cy="702418"/>
            <a:chOff x="2957027" y="1711150"/>
            <a:chExt cx="618565" cy="702418"/>
          </a:xfrm>
        </p:grpSpPr>
        <p:sp>
          <p:nvSpPr>
            <p:cNvPr id="59" name="文字方塊 58"/>
            <p:cNvSpPr txBox="1"/>
            <p:nvPr/>
          </p:nvSpPr>
          <p:spPr>
            <a:xfrm>
              <a:off x="2957027" y="1711150"/>
              <a:ext cx="618565" cy="461665"/>
            </a:xfrm>
            <a:prstGeom prst="rect">
              <a:avLst/>
            </a:prstGeom>
            <a:noFill/>
          </p:spPr>
          <p:txBody>
            <a:bodyPr wrap="square" rtlCol="0">
              <a:spAutoFit/>
            </a:bodyPr>
            <a:lstStyle/>
            <a:p>
              <a:r>
                <a:rPr lang="en-US" altLang="zh-TW" sz="2400" dirty="0" smtClean="0"/>
                <a:t>9/7</a:t>
              </a:r>
              <a:endParaRPr lang="zh-TW" altLang="en-US" sz="2400" dirty="0"/>
            </a:p>
          </p:txBody>
        </p:sp>
        <p:sp>
          <p:nvSpPr>
            <p:cNvPr id="109" name="橢圓 108"/>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0" name="文字方塊 109"/>
          <p:cNvSpPr txBox="1"/>
          <p:nvPr/>
        </p:nvSpPr>
        <p:spPr>
          <a:xfrm>
            <a:off x="1128292" y="2318184"/>
            <a:ext cx="1254772" cy="369332"/>
          </a:xfrm>
          <a:prstGeom prst="rect">
            <a:avLst/>
          </a:prstGeom>
          <a:noFill/>
        </p:spPr>
        <p:txBody>
          <a:bodyPr wrap="square" rtlCol="0">
            <a:spAutoFit/>
          </a:bodyPr>
          <a:lstStyle/>
          <a:p>
            <a:r>
              <a:rPr lang="zh-TW" altLang="en-US" dirty="0" smtClean="0">
                <a:latin typeface="Arial" pitchFamily="34" charset="0"/>
                <a:ea typeface="微軟正黑體" panose="020B0604030504040204" pitchFamily="34" charset="-120"/>
                <a:cs typeface="Arial" pitchFamily="34" charset="0"/>
              </a:rPr>
              <a:t>住院</a:t>
            </a:r>
            <a:r>
              <a:rPr lang="en-US" altLang="zh-TW" dirty="0" smtClean="0">
                <a:latin typeface="Arial" pitchFamily="34" charset="0"/>
                <a:ea typeface="微軟正黑體" panose="020B0604030504040204" pitchFamily="34" charset="-120"/>
                <a:cs typeface="Arial" pitchFamily="34" charset="0"/>
              </a:rPr>
              <a:t>7</a:t>
            </a:r>
            <a:r>
              <a:rPr lang="zh-TW" altLang="en-US" dirty="0" smtClean="0">
                <a:latin typeface="Arial" pitchFamily="34" charset="0"/>
                <a:ea typeface="微軟正黑體" panose="020B0604030504040204" pitchFamily="34" charset="-120"/>
                <a:cs typeface="Arial" pitchFamily="34" charset="0"/>
              </a:rPr>
              <a:t>天</a:t>
            </a:r>
            <a:endParaRPr lang="zh-TW" altLang="en-US" dirty="0">
              <a:latin typeface="Arial" pitchFamily="34" charset="0"/>
              <a:ea typeface="微軟正黑體" panose="020B0604030504040204" pitchFamily="34" charset="-120"/>
              <a:cs typeface="Arial" pitchFamily="34" charset="0"/>
            </a:endParaRPr>
          </a:p>
        </p:txBody>
      </p:sp>
      <p:sp>
        <p:nvSpPr>
          <p:cNvPr id="16" name="圓角矩形 15"/>
          <p:cNvSpPr/>
          <p:nvPr/>
        </p:nvSpPr>
        <p:spPr>
          <a:xfrm>
            <a:off x="6221525" y="3105571"/>
            <a:ext cx="2285863" cy="2764476"/>
          </a:xfrm>
          <a:prstGeom prst="roundRect">
            <a:avLst>
              <a:gd name="adj" fmla="val 7576"/>
            </a:avLst>
          </a:prstGeom>
          <a:solidFill>
            <a:srgbClr val="F1E6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9" name="群組 18"/>
          <p:cNvGrpSpPr/>
          <p:nvPr/>
        </p:nvGrpSpPr>
        <p:grpSpPr>
          <a:xfrm rot="21134774">
            <a:off x="5940152" y="2923213"/>
            <a:ext cx="1072517" cy="453452"/>
            <a:chOff x="4553672" y="2903540"/>
            <a:chExt cx="1072517" cy="453452"/>
          </a:xfrm>
        </p:grpSpPr>
        <p:sp>
          <p:nvSpPr>
            <p:cNvPr id="17" name="橢圓 16"/>
            <p:cNvSpPr/>
            <p:nvPr/>
          </p:nvSpPr>
          <p:spPr>
            <a:xfrm>
              <a:off x="4596973" y="2903540"/>
              <a:ext cx="782216" cy="45345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8" name="群組 17"/>
            <p:cNvGrpSpPr/>
            <p:nvPr/>
          </p:nvGrpSpPr>
          <p:grpSpPr>
            <a:xfrm>
              <a:off x="4553672" y="2940893"/>
              <a:ext cx="1072517" cy="415273"/>
              <a:chOff x="4499992" y="2967616"/>
              <a:chExt cx="1072517" cy="415273"/>
            </a:xfrm>
          </p:grpSpPr>
          <p:sp>
            <p:nvSpPr>
              <p:cNvPr id="131" name="文字方塊 130"/>
              <p:cNvSpPr txBox="1"/>
              <p:nvPr/>
            </p:nvSpPr>
            <p:spPr>
              <a:xfrm>
                <a:off x="4515948" y="2982779"/>
                <a:ext cx="1056561" cy="400110"/>
              </a:xfrm>
              <a:prstGeom prst="rect">
                <a:avLst/>
              </a:prstGeom>
              <a:noFill/>
            </p:spPr>
            <p:txBody>
              <a:bodyPr wrap="square" rtlCol="0">
                <a:spAutoFit/>
              </a:bodyPr>
              <a:lstStyle/>
              <a:p>
                <a:r>
                  <a:rPr lang="zh-TW" altLang="en-US" sz="2000" b="1" dirty="0" smtClean="0">
                    <a:solidFill>
                      <a:schemeClr val="bg1"/>
                    </a:solidFill>
                    <a:latin typeface="Arial" pitchFamily="34" charset="0"/>
                    <a:ea typeface="微軟正黑體" panose="020B0604030504040204" pitchFamily="34" charset="-120"/>
                    <a:cs typeface="Arial" pitchFamily="34" charset="0"/>
                  </a:rPr>
                  <a:t>案例</a:t>
                </a:r>
                <a:r>
                  <a:rPr lang="en-US" altLang="zh-TW" sz="2000" b="1" dirty="0" smtClean="0">
                    <a:solidFill>
                      <a:schemeClr val="bg1"/>
                    </a:solidFill>
                    <a:latin typeface="Arial Black" panose="020B0A04020102020204" pitchFamily="34" charset="0"/>
                    <a:ea typeface="微軟正黑體" panose="020B0604030504040204" pitchFamily="34" charset="-120"/>
                    <a:cs typeface="Arial" pitchFamily="34" charset="0"/>
                  </a:rPr>
                  <a:t>1</a:t>
                </a:r>
                <a:endParaRPr lang="zh-TW" altLang="en-US" sz="2000" b="1" dirty="0">
                  <a:solidFill>
                    <a:schemeClr val="bg1"/>
                  </a:solidFill>
                  <a:latin typeface="Arial Black" panose="020B0A04020102020204" pitchFamily="34" charset="0"/>
                  <a:ea typeface="微軟正黑體" panose="020B0604030504040204" pitchFamily="34" charset="-120"/>
                  <a:cs typeface="Arial" pitchFamily="34" charset="0"/>
                </a:endParaRPr>
              </a:p>
            </p:txBody>
          </p:sp>
          <p:sp>
            <p:nvSpPr>
              <p:cNvPr id="130" name="文字方塊 129"/>
              <p:cNvSpPr txBox="1"/>
              <p:nvPr/>
            </p:nvSpPr>
            <p:spPr>
              <a:xfrm>
                <a:off x="4499992" y="2967616"/>
                <a:ext cx="1056561" cy="400110"/>
              </a:xfrm>
              <a:prstGeom prst="rect">
                <a:avLst/>
              </a:prstGeom>
              <a:noFill/>
            </p:spPr>
            <p:txBody>
              <a:bodyPr wrap="square" rtlCol="0">
                <a:spAutoFit/>
              </a:bodyPr>
              <a:lstStyle/>
              <a:p>
                <a:r>
                  <a:rPr lang="zh-TW" altLang="en-US" sz="2000" b="1" dirty="0" smtClean="0">
                    <a:latin typeface="Arial" pitchFamily="34" charset="0"/>
                    <a:ea typeface="微軟正黑體" panose="020B0604030504040204" pitchFamily="34" charset="-120"/>
                    <a:cs typeface="Arial" pitchFamily="34" charset="0"/>
                  </a:rPr>
                  <a:t>案例</a:t>
                </a:r>
                <a:r>
                  <a:rPr lang="en-US" altLang="zh-TW" sz="2000" b="1" dirty="0" smtClean="0">
                    <a:latin typeface="Arial Black" panose="020B0A04020102020204" pitchFamily="34" charset="0"/>
                    <a:ea typeface="微軟正黑體" panose="020B0604030504040204" pitchFamily="34" charset="-120"/>
                    <a:cs typeface="Arial" pitchFamily="34" charset="0"/>
                  </a:rPr>
                  <a:t>1</a:t>
                </a:r>
                <a:endParaRPr lang="zh-TW" altLang="en-US" sz="2000" b="1" dirty="0">
                  <a:latin typeface="Arial Black" panose="020B0A04020102020204" pitchFamily="34" charset="0"/>
                  <a:ea typeface="微軟正黑體" panose="020B0604030504040204" pitchFamily="34" charset="-120"/>
                  <a:cs typeface="Arial" pitchFamily="34" charset="0"/>
                </a:endParaRPr>
              </a:p>
            </p:txBody>
          </p:sp>
        </p:grpSp>
      </p:grpSp>
      <p:sp>
        <p:nvSpPr>
          <p:cNvPr id="134" name="文字方塊 133"/>
          <p:cNvSpPr txBox="1"/>
          <p:nvPr/>
        </p:nvSpPr>
        <p:spPr>
          <a:xfrm>
            <a:off x="6632513" y="3207259"/>
            <a:ext cx="739368" cy="338554"/>
          </a:xfrm>
          <a:prstGeom prst="rect">
            <a:avLst/>
          </a:prstGeom>
          <a:noFill/>
        </p:spPr>
        <p:txBody>
          <a:bodyPr wrap="square" rtlCol="0">
            <a:spAutoFit/>
          </a:bodyPr>
          <a:lstStyle/>
          <a:p>
            <a:pPr algn="ctr"/>
            <a:r>
              <a:rPr lang="zh-TW" altLang="en-US" sz="1600" b="1" dirty="0" smtClean="0">
                <a:solidFill>
                  <a:srgbClr val="186CA4"/>
                </a:solidFill>
                <a:latin typeface="Arial" pitchFamily="34" charset="0"/>
                <a:ea typeface="微軟正黑體" panose="020B0604030504040204" pitchFamily="34" charset="-120"/>
                <a:cs typeface="Arial" pitchFamily="34" charset="0"/>
              </a:rPr>
              <a:t>項目</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135" name="文字方塊 134"/>
          <p:cNvSpPr txBox="1"/>
          <p:nvPr/>
        </p:nvSpPr>
        <p:spPr>
          <a:xfrm>
            <a:off x="7725323" y="3210186"/>
            <a:ext cx="759225" cy="338554"/>
          </a:xfrm>
          <a:prstGeom prst="rect">
            <a:avLst/>
          </a:prstGeom>
          <a:noFill/>
        </p:spPr>
        <p:txBody>
          <a:bodyPr wrap="square" rtlCol="0">
            <a:spAutoFit/>
          </a:bodyPr>
          <a:lstStyle/>
          <a:p>
            <a:r>
              <a:rPr lang="zh-TW" altLang="en-US" sz="1600" b="1" dirty="0" smtClean="0">
                <a:solidFill>
                  <a:srgbClr val="186CA4"/>
                </a:solidFill>
                <a:latin typeface="Arial" pitchFamily="34" charset="0"/>
                <a:ea typeface="微軟正黑體" panose="020B0604030504040204" pitchFamily="34" charset="-120"/>
                <a:cs typeface="Arial" pitchFamily="34" charset="0"/>
              </a:rPr>
              <a:t>金額</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136" name="文字方塊 135"/>
          <p:cNvSpPr txBox="1"/>
          <p:nvPr/>
        </p:nvSpPr>
        <p:spPr>
          <a:xfrm>
            <a:off x="6465034" y="3624043"/>
            <a:ext cx="1074325"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收據總額</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37" name="文字方塊 136"/>
          <p:cNvSpPr txBox="1"/>
          <p:nvPr/>
        </p:nvSpPr>
        <p:spPr>
          <a:xfrm>
            <a:off x="6465034" y="3966116"/>
            <a:ext cx="1317840" cy="338554"/>
          </a:xfrm>
          <a:prstGeom prst="rect">
            <a:avLst/>
          </a:prstGeom>
          <a:noFill/>
        </p:spPr>
        <p:txBody>
          <a:bodyPr wrap="square" rtlCol="0">
            <a:spAutoFit/>
          </a:bodyPr>
          <a:lstStyle/>
          <a:p>
            <a:r>
              <a:rPr lang="zh-TW" altLang="en-US" sz="1600" b="1" dirty="0">
                <a:latin typeface="Arial" pitchFamily="34" charset="0"/>
                <a:ea typeface="微軟正黑體" panose="020B0604030504040204" pitchFamily="34" charset="-120"/>
                <a:cs typeface="Arial" pitchFamily="34" charset="0"/>
              </a:rPr>
              <a:t>救護</a:t>
            </a:r>
            <a:r>
              <a:rPr lang="zh-TW" altLang="en-US" sz="1600" b="1" dirty="0" smtClean="0">
                <a:latin typeface="Arial" pitchFamily="34" charset="0"/>
                <a:ea typeface="微軟正黑體" panose="020B0604030504040204" pitchFamily="34" charset="-120"/>
                <a:cs typeface="Arial" pitchFamily="34" charset="0"/>
              </a:rPr>
              <a:t>車費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38" name="文字方塊 137"/>
          <p:cNvSpPr txBox="1"/>
          <p:nvPr/>
        </p:nvSpPr>
        <p:spPr>
          <a:xfrm>
            <a:off x="6465034" y="4323661"/>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急診</a:t>
            </a:r>
            <a:r>
              <a:rPr lang="zh-TW" altLang="en-US" sz="1600" b="1" dirty="0">
                <a:latin typeface="Arial" pitchFamily="34" charset="0"/>
                <a:ea typeface="微軟正黑體" panose="020B0604030504040204" pitchFamily="34" charset="-120"/>
                <a:cs typeface="Arial" pitchFamily="34" charset="0"/>
              </a:rPr>
              <a:t>掛號費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39" name="文字方塊 138"/>
          <p:cNvSpPr txBox="1"/>
          <p:nvPr/>
        </p:nvSpPr>
        <p:spPr>
          <a:xfrm>
            <a:off x="6465034" y="5023496"/>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病房費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41" name="文字方塊 140"/>
          <p:cNvSpPr txBox="1"/>
          <p:nvPr/>
        </p:nvSpPr>
        <p:spPr>
          <a:xfrm>
            <a:off x="6465034" y="5488660"/>
            <a:ext cx="1317840" cy="369332"/>
          </a:xfrm>
          <a:prstGeom prst="rect">
            <a:avLst/>
          </a:prstGeom>
          <a:noFill/>
        </p:spPr>
        <p:txBody>
          <a:bodyPr wrap="square" rtlCol="0">
            <a:spAutoFit/>
          </a:bodyPr>
          <a:lstStyle/>
          <a:p>
            <a:r>
              <a:rPr lang="zh-TW" altLang="en-US"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給付金額</a:t>
            </a:r>
            <a:endParaRPr lang="zh-TW" altLang="en-US" b="1" dirty="0">
              <a:effectLst>
                <a:outerShdw blurRad="38100" dist="38100" dir="2700000" algn="tl">
                  <a:srgbClr val="000000">
                    <a:alpha val="43137"/>
                  </a:srgbClr>
                </a:outerShdw>
              </a:effectLst>
              <a:latin typeface="Arial Black" panose="020B0A04020102020204" pitchFamily="34" charset="0"/>
              <a:ea typeface="微軟正黑體" panose="020B0604030504040204" pitchFamily="34" charset="-120"/>
              <a:cs typeface="Arial" pitchFamily="34" charset="0"/>
            </a:endParaRPr>
          </a:p>
        </p:txBody>
      </p:sp>
      <p:cxnSp>
        <p:nvCxnSpPr>
          <p:cNvPr id="21" name="直線接點 20"/>
          <p:cNvCxnSpPr/>
          <p:nvPr/>
        </p:nvCxnSpPr>
        <p:spPr>
          <a:xfrm>
            <a:off x="6465034" y="4715008"/>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線接點 141"/>
          <p:cNvCxnSpPr/>
          <p:nvPr/>
        </p:nvCxnSpPr>
        <p:spPr>
          <a:xfrm>
            <a:off x="6465034" y="5373216"/>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接點 154"/>
          <p:cNvCxnSpPr/>
          <p:nvPr/>
        </p:nvCxnSpPr>
        <p:spPr>
          <a:xfrm>
            <a:off x="6338368" y="4492938"/>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文字方塊 157"/>
          <p:cNvSpPr txBox="1"/>
          <p:nvPr/>
        </p:nvSpPr>
        <p:spPr>
          <a:xfrm>
            <a:off x="7458334" y="3624043"/>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9,200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59" name="文字方塊 158"/>
          <p:cNvSpPr txBox="1"/>
          <p:nvPr/>
        </p:nvSpPr>
        <p:spPr>
          <a:xfrm>
            <a:off x="7458334" y="3969827"/>
            <a:ext cx="1074325"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6</a:t>
            </a:r>
            <a:r>
              <a:rPr lang="en-US" altLang="zh-TW" sz="1600" b="1" dirty="0" smtClean="0">
                <a:latin typeface="Arial" pitchFamily="34" charset="0"/>
                <a:ea typeface="微軟正黑體" panose="020B0604030504040204" pitchFamily="34" charset="-120"/>
                <a:cs typeface="Arial" pitchFamily="34" charset="0"/>
              </a:rPr>
              <a:t>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0" name="文字方塊 159"/>
          <p:cNvSpPr txBox="1"/>
          <p:nvPr/>
        </p:nvSpPr>
        <p:spPr>
          <a:xfrm>
            <a:off x="7458334" y="4327372"/>
            <a:ext cx="1074325"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5</a:t>
            </a:r>
            <a:r>
              <a:rPr lang="en-US" altLang="zh-TW" sz="1600" b="1" dirty="0" smtClean="0">
                <a:latin typeface="Arial" pitchFamily="34" charset="0"/>
                <a:ea typeface="微軟正黑體" panose="020B0604030504040204" pitchFamily="34" charset="-120"/>
                <a:cs typeface="Arial" pitchFamily="34" charset="0"/>
              </a:rPr>
              <a:t>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2" name="文字方塊 161"/>
          <p:cNvSpPr txBox="1"/>
          <p:nvPr/>
        </p:nvSpPr>
        <p:spPr>
          <a:xfrm>
            <a:off x="7068164" y="5004682"/>
            <a:ext cx="1464276"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1,000</a:t>
            </a:r>
            <a:r>
              <a:rPr lang="zh-TW" altLang="en-US" sz="1600" b="1" dirty="0" smtClean="0">
                <a:latin typeface="Arial" pitchFamily="34" charset="0"/>
                <a:ea typeface="微軟正黑體" panose="020B0604030504040204" pitchFamily="34" charset="-120"/>
                <a:cs typeface="Arial" pitchFamily="34" charset="0"/>
              </a:rPr>
              <a:t>元</a:t>
            </a:r>
            <a:r>
              <a:rPr lang="en-US" altLang="zh-TW" sz="1600" b="1" dirty="0" smtClean="0">
                <a:latin typeface="Arial" pitchFamily="34" charset="0"/>
                <a:ea typeface="微軟正黑體" panose="020B0604030504040204" pitchFamily="34" charset="-120"/>
                <a:cs typeface="Arial" pitchFamily="34" charset="0"/>
              </a:rPr>
              <a:t>×7</a:t>
            </a:r>
            <a:r>
              <a:rPr lang="zh-TW" altLang="en-US" sz="1600" b="1" dirty="0" smtClean="0">
                <a:latin typeface="Arial" pitchFamily="34" charset="0"/>
                <a:ea typeface="微軟正黑體" panose="020B0604030504040204" pitchFamily="34" charset="-120"/>
                <a:cs typeface="Arial" pitchFamily="34" charset="0"/>
              </a:rPr>
              <a:t>天</a:t>
            </a:r>
            <a:endParaRPr lang="zh-TW" altLang="en-US" sz="1600" b="1" dirty="0">
              <a:latin typeface="Arial" pitchFamily="34" charset="0"/>
              <a:ea typeface="微軟正黑體" panose="020B0604030504040204" pitchFamily="34" charset="-120"/>
              <a:cs typeface="Arial" pitchFamily="34" charset="0"/>
            </a:endParaRPr>
          </a:p>
        </p:txBody>
      </p:sp>
      <p:sp>
        <p:nvSpPr>
          <p:cNvPr id="166" name="文字方塊 165"/>
          <p:cNvSpPr txBox="1"/>
          <p:nvPr/>
        </p:nvSpPr>
        <p:spPr>
          <a:xfrm>
            <a:off x="7458334" y="5498617"/>
            <a:ext cx="1074325" cy="338554"/>
          </a:xfrm>
          <a:prstGeom prst="rect">
            <a:avLst/>
          </a:prstGeom>
          <a:noFill/>
        </p:spPr>
        <p:txBody>
          <a:bodyPr wrap="square" rtlCol="0">
            <a:spAutoFit/>
          </a:bodyPr>
          <a:lstStyle/>
          <a:p>
            <a:pPr algn="r"/>
            <a:r>
              <a:rPr lang="en-US" altLang="zh-TW" sz="1600" b="1" dirty="0" smtClean="0">
                <a:solidFill>
                  <a:srgbClr val="0070C0"/>
                </a:solidFill>
                <a:latin typeface="Arial" pitchFamily="34" charset="0"/>
                <a:ea typeface="微軟正黑體" panose="020B0604030504040204" pitchFamily="34" charset="-120"/>
                <a:cs typeface="Arial" pitchFamily="34" charset="0"/>
              </a:rPr>
              <a:t>8,000</a:t>
            </a:r>
            <a:r>
              <a:rPr lang="zh-TW" altLang="en-US" sz="1600" b="1" dirty="0" smtClean="0">
                <a:solidFill>
                  <a:srgbClr val="0070C0"/>
                </a:solidFill>
                <a:latin typeface="Arial" pitchFamily="34" charset="0"/>
                <a:ea typeface="微軟正黑體" panose="020B0604030504040204" pitchFamily="34" charset="-120"/>
                <a:cs typeface="Arial" pitchFamily="34" charset="0"/>
              </a:rPr>
              <a:t>元</a:t>
            </a:r>
            <a:endParaRPr lang="zh-TW" altLang="en-US" sz="1600" b="1" dirty="0">
              <a:solidFill>
                <a:srgbClr val="0070C0"/>
              </a:solidFill>
              <a:latin typeface="Arial Black" panose="020B0A04020102020204" pitchFamily="34" charset="0"/>
              <a:ea typeface="微軟正黑體" panose="020B0604030504040204" pitchFamily="34" charset="-120"/>
              <a:cs typeface="Arial" pitchFamily="34" charset="0"/>
            </a:endParaRPr>
          </a:p>
        </p:txBody>
      </p:sp>
      <p:cxnSp>
        <p:nvCxnSpPr>
          <p:cNvPr id="167" name="直線單箭頭接點 166"/>
          <p:cNvCxnSpPr>
            <a:stCxn id="109" idx="6"/>
          </p:cNvCxnSpPr>
          <p:nvPr/>
        </p:nvCxnSpPr>
        <p:spPr>
          <a:xfrm>
            <a:off x="3108691" y="2292778"/>
            <a:ext cx="2399413" cy="0"/>
          </a:xfrm>
          <a:prstGeom prst="straightConnector1">
            <a:avLst/>
          </a:prstGeom>
          <a:ln w="76200">
            <a:solidFill>
              <a:srgbClr val="595959"/>
            </a:solidFill>
            <a:tailEnd type="arrow"/>
          </a:ln>
        </p:spPr>
        <p:style>
          <a:lnRef idx="1">
            <a:schemeClr val="accent1"/>
          </a:lnRef>
          <a:fillRef idx="0">
            <a:schemeClr val="accent1"/>
          </a:fillRef>
          <a:effectRef idx="0">
            <a:schemeClr val="accent1"/>
          </a:effectRef>
          <a:fontRef idx="minor">
            <a:schemeClr val="tx1"/>
          </a:fontRef>
        </p:style>
      </p:cxnSp>
      <p:sp>
        <p:nvSpPr>
          <p:cNvPr id="170" name="文字方塊 169"/>
          <p:cNvSpPr txBox="1"/>
          <p:nvPr/>
        </p:nvSpPr>
        <p:spPr>
          <a:xfrm>
            <a:off x="4390161" y="2496696"/>
            <a:ext cx="860613" cy="830997"/>
          </a:xfrm>
          <a:prstGeom prst="rect">
            <a:avLst/>
          </a:prstGeom>
          <a:noFill/>
        </p:spPr>
        <p:txBody>
          <a:bodyPr wrap="square" rtlCol="0">
            <a:spAutoFit/>
          </a:bodyPr>
          <a:lstStyle/>
          <a:p>
            <a:pPr algn="ctr"/>
            <a:r>
              <a:rPr lang="zh-TW" altLang="en-US" sz="2400" dirty="0">
                <a:latin typeface="Arial" pitchFamily="34" charset="0"/>
                <a:ea typeface="微軟正黑體" panose="020B0604030504040204" pitchFamily="34" charset="-120"/>
                <a:cs typeface="Arial" pitchFamily="34" charset="0"/>
              </a:rPr>
              <a:t>申請</a:t>
            </a:r>
            <a:endParaRPr lang="en-US" altLang="zh-TW" sz="2400" dirty="0">
              <a:latin typeface="Arial" pitchFamily="34" charset="0"/>
              <a:ea typeface="微軟正黑體" panose="020B0604030504040204" pitchFamily="34" charset="-120"/>
              <a:cs typeface="Arial" pitchFamily="34" charset="0"/>
            </a:endParaRPr>
          </a:p>
          <a:p>
            <a:pPr algn="ctr"/>
            <a:r>
              <a:rPr lang="zh-TW" altLang="en-US" sz="2400" dirty="0">
                <a:latin typeface="Arial" pitchFamily="34" charset="0"/>
                <a:ea typeface="微軟正黑體" panose="020B0604030504040204" pitchFamily="34" charset="-120"/>
                <a:cs typeface="Arial" pitchFamily="34" charset="0"/>
              </a:rPr>
              <a:t>理賠</a:t>
            </a:r>
          </a:p>
        </p:txBody>
      </p:sp>
      <p:grpSp>
        <p:nvGrpSpPr>
          <p:cNvPr id="171" name="群組 170"/>
          <p:cNvGrpSpPr/>
          <p:nvPr/>
        </p:nvGrpSpPr>
        <p:grpSpPr>
          <a:xfrm>
            <a:off x="4395984" y="1711150"/>
            <a:ext cx="784751" cy="702418"/>
            <a:chOff x="2864427" y="1711150"/>
            <a:chExt cx="784751" cy="702418"/>
          </a:xfrm>
        </p:grpSpPr>
        <p:sp>
          <p:nvSpPr>
            <p:cNvPr id="172" name="文字方塊 171"/>
            <p:cNvSpPr txBox="1"/>
            <p:nvPr/>
          </p:nvSpPr>
          <p:spPr>
            <a:xfrm>
              <a:off x="2864427" y="1711150"/>
              <a:ext cx="784751" cy="461665"/>
            </a:xfrm>
            <a:prstGeom prst="rect">
              <a:avLst/>
            </a:prstGeom>
            <a:noFill/>
          </p:spPr>
          <p:txBody>
            <a:bodyPr wrap="square" rtlCol="0">
              <a:spAutoFit/>
            </a:bodyPr>
            <a:lstStyle/>
            <a:p>
              <a:r>
                <a:rPr lang="en-US" altLang="zh-TW" sz="2400" dirty="0" smtClean="0"/>
                <a:t>11/1</a:t>
              </a:r>
              <a:endParaRPr lang="zh-TW" altLang="en-US" sz="2400" dirty="0"/>
            </a:p>
          </p:txBody>
        </p:sp>
        <p:sp>
          <p:nvSpPr>
            <p:cNvPr id="173" name="橢圓 172"/>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30" name="肘形接點 29"/>
          <p:cNvCxnSpPr>
            <a:stCxn id="89" idx="2"/>
            <a:endCxn id="79" idx="0"/>
          </p:cNvCxnSpPr>
          <p:nvPr/>
        </p:nvCxnSpPr>
        <p:spPr>
          <a:xfrm rot="16200000" flipH="1">
            <a:off x="1827510" y="1908263"/>
            <a:ext cx="560636" cy="3284051"/>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565298" y="3962597"/>
            <a:ext cx="1919250" cy="699618"/>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文字方塊 59"/>
          <p:cNvSpPr txBox="1"/>
          <p:nvPr/>
        </p:nvSpPr>
        <p:spPr>
          <a:xfrm>
            <a:off x="4055091" y="712437"/>
            <a:ext cx="5101936" cy="830997"/>
          </a:xfrm>
          <a:prstGeom prst="rect">
            <a:avLst/>
          </a:prstGeom>
          <a:noFill/>
        </p:spPr>
        <p:txBody>
          <a:bodyPr wrap="square" rtlCol="0">
            <a:spAutoFit/>
          </a:bodyPr>
          <a:lstStyle/>
          <a:p>
            <a:pPr marL="174625" indent="-174625"/>
            <a:r>
              <a:rPr lang="en-US" altLang="zh-TW" sz="1600" b="1" dirty="0" smtClean="0">
                <a:solidFill>
                  <a:schemeClr val="tx1">
                    <a:lumMod val="50000"/>
                    <a:lumOff val="50000"/>
                  </a:schemeClr>
                </a:solidFill>
                <a:latin typeface="微軟正黑體"/>
                <a:ea typeface="微軟正黑體"/>
              </a:rPr>
              <a:t>※</a:t>
            </a:r>
            <a:r>
              <a:rPr lang="zh-TW" altLang="en-US" sz="1600" b="1" dirty="0" smtClean="0">
                <a:solidFill>
                  <a:schemeClr val="tx1">
                    <a:lumMod val="50000"/>
                    <a:lumOff val="50000"/>
                  </a:schemeClr>
                </a:solidFill>
                <a:latin typeface="微軟正黑體"/>
                <a:ea typeface="微軟正黑體"/>
              </a:rPr>
              <a:t>所有案例皆以健保身分就診，且求診健保醫療院所。</a:t>
            </a:r>
            <a:endParaRPr lang="en-US" altLang="zh-TW" sz="1600" b="1" dirty="0" smtClean="0">
              <a:solidFill>
                <a:schemeClr val="tx1">
                  <a:lumMod val="50000"/>
                  <a:lumOff val="50000"/>
                </a:schemeClr>
              </a:solidFill>
              <a:latin typeface="微軟正黑體"/>
              <a:ea typeface="微軟正黑體"/>
            </a:endParaRPr>
          </a:p>
          <a:p>
            <a:pPr marL="174625" indent="-174625"/>
            <a:r>
              <a:rPr lang="en-US" altLang="zh-TW" sz="1600" b="1" dirty="0">
                <a:solidFill>
                  <a:schemeClr val="bg1">
                    <a:lumMod val="50000"/>
                  </a:schemeClr>
                </a:solidFill>
                <a:latin typeface="微軟正黑體"/>
                <a:ea typeface="微軟正黑體"/>
              </a:rPr>
              <a:t>※</a:t>
            </a:r>
            <a:r>
              <a:rPr lang="zh-TW" altLang="en-US" sz="1600" b="1" dirty="0">
                <a:solidFill>
                  <a:schemeClr val="bg1">
                    <a:lumMod val="50000"/>
                  </a:schemeClr>
                </a:solidFill>
                <a:latin typeface="微軟正黑體"/>
                <a:ea typeface="微軟正黑體"/>
              </a:rPr>
              <a:t>每次住院實繳醫療費用，扣除除外責任事項，</a:t>
            </a:r>
            <a:r>
              <a:rPr lang="zh-TW" altLang="en-US" sz="1600" b="1" dirty="0" smtClean="0">
                <a:solidFill>
                  <a:schemeClr val="bg1">
                    <a:lumMod val="50000"/>
                  </a:schemeClr>
                </a:solidFill>
                <a:latin typeface="微軟正黑體"/>
                <a:ea typeface="微軟正黑體"/>
              </a:rPr>
              <a:t>超過起賠金額</a:t>
            </a:r>
            <a:r>
              <a:rPr lang="en-US" altLang="zh-TW" sz="1600" b="1" dirty="0">
                <a:solidFill>
                  <a:schemeClr val="bg1">
                    <a:lumMod val="50000"/>
                  </a:schemeClr>
                </a:solidFill>
                <a:latin typeface="微軟正黑體"/>
                <a:ea typeface="微軟正黑體"/>
              </a:rPr>
              <a:t>(500</a:t>
            </a:r>
            <a:r>
              <a:rPr lang="zh-TW" altLang="en-US" sz="1600" b="1" dirty="0">
                <a:solidFill>
                  <a:schemeClr val="bg1">
                    <a:lumMod val="50000"/>
                  </a:schemeClr>
                </a:solidFill>
                <a:latin typeface="微軟正黑體"/>
                <a:ea typeface="微軟正黑體"/>
              </a:rPr>
              <a:t>元</a:t>
            </a:r>
            <a:r>
              <a:rPr lang="en-US" altLang="zh-TW" sz="1600" b="1" dirty="0">
                <a:solidFill>
                  <a:schemeClr val="bg1">
                    <a:lumMod val="50000"/>
                  </a:schemeClr>
                </a:solidFill>
                <a:latin typeface="微軟正黑體"/>
                <a:ea typeface="微軟正黑體"/>
              </a:rPr>
              <a:t>)</a:t>
            </a:r>
            <a:r>
              <a:rPr lang="zh-TW" altLang="en-US" sz="1600" b="1" dirty="0">
                <a:solidFill>
                  <a:schemeClr val="bg1">
                    <a:lumMod val="50000"/>
                  </a:schemeClr>
                </a:solidFill>
                <a:latin typeface="微軟正黑體"/>
                <a:ea typeface="微軟正黑體"/>
              </a:rPr>
              <a:t>，在限額內給付</a:t>
            </a:r>
            <a:r>
              <a:rPr lang="zh-TW" altLang="en-US" sz="1600" b="1" dirty="0" smtClean="0">
                <a:solidFill>
                  <a:schemeClr val="bg1">
                    <a:lumMod val="50000"/>
                  </a:schemeClr>
                </a:solidFill>
                <a:latin typeface="微軟正黑體"/>
                <a:ea typeface="微軟正黑體"/>
              </a:rPr>
              <a:t>。</a:t>
            </a:r>
            <a:endParaRPr lang="zh-TW" altLang="en-US" sz="1600" b="1" dirty="0">
              <a:solidFill>
                <a:schemeClr val="bg1">
                  <a:lumMod val="50000"/>
                </a:schemeClr>
              </a:solidFill>
            </a:endParaRPr>
          </a:p>
        </p:txBody>
      </p:sp>
      <p:sp>
        <p:nvSpPr>
          <p:cNvPr id="63" name="文字方塊 62"/>
          <p:cNvSpPr txBox="1"/>
          <p:nvPr/>
        </p:nvSpPr>
        <p:spPr>
          <a:xfrm>
            <a:off x="6465034" y="4742158"/>
            <a:ext cx="1317840" cy="338554"/>
          </a:xfrm>
          <a:prstGeom prst="rect">
            <a:avLst/>
          </a:prstGeom>
          <a:noFill/>
        </p:spPr>
        <p:txBody>
          <a:bodyPr wrap="square" rtlCol="0">
            <a:spAutoFit/>
          </a:bodyPr>
          <a:lstStyle/>
          <a:p>
            <a:r>
              <a:rPr lang="zh-TW" altLang="en-US" sz="1600" b="1" dirty="0" smtClean="0">
                <a:latin typeface="Arial Black" panose="020B0A04020102020204" pitchFamily="34" charset="0"/>
                <a:ea typeface="微軟正黑體" panose="020B0604030504040204" pitchFamily="34" charset="-120"/>
                <a:cs typeface="Arial" pitchFamily="34" charset="0"/>
              </a:rPr>
              <a:t>材料費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65" name="文字方塊 64"/>
          <p:cNvSpPr txBox="1"/>
          <p:nvPr/>
        </p:nvSpPr>
        <p:spPr>
          <a:xfrm>
            <a:off x="7458334" y="4723344"/>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1,000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cxnSp>
        <p:nvCxnSpPr>
          <p:cNvPr id="66" name="直線接點 65"/>
          <p:cNvCxnSpPr/>
          <p:nvPr/>
        </p:nvCxnSpPr>
        <p:spPr>
          <a:xfrm>
            <a:off x="6338368" y="4126192"/>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431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64268" y="1083154"/>
            <a:ext cx="3780000" cy="597814"/>
          </a:xfrm>
          <a:prstGeom prst="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smtClean="0"/>
              <a:t>說明會議程</a:t>
            </a:r>
            <a:endParaRPr lang="zh-TW" altLang="en-US" dirty="0"/>
          </a:p>
        </p:txBody>
      </p:sp>
      <p:grpSp>
        <p:nvGrpSpPr>
          <p:cNvPr id="57" name="群組 56"/>
          <p:cNvGrpSpPr/>
          <p:nvPr/>
        </p:nvGrpSpPr>
        <p:grpSpPr>
          <a:xfrm>
            <a:off x="395536" y="999498"/>
            <a:ext cx="4364380" cy="830997"/>
            <a:chOff x="213568" y="959520"/>
            <a:chExt cx="4364380" cy="830997"/>
          </a:xfrm>
        </p:grpSpPr>
        <p:cxnSp>
          <p:nvCxnSpPr>
            <p:cNvPr id="38" name="直線接點 37"/>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32" name="群組 31"/>
            <p:cNvGrpSpPr/>
            <p:nvPr/>
          </p:nvGrpSpPr>
          <p:grpSpPr>
            <a:xfrm>
              <a:off x="213568" y="959520"/>
              <a:ext cx="690663" cy="830997"/>
              <a:chOff x="2023937" y="755945"/>
              <a:chExt cx="690663" cy="830997"/>
            </a:xfrm>
          </p:grpSpPr>
          <p:sp>
            <p:nvSpPr>
              <p:cNvPr id="33" name="橢圓 32"/>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1</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40" name="文字方塊 39"/>
            <p:cNvSpPr txBox="1"/>
            <p:nvPr/>
          </p:nvSpPr>
          <p:spPr>
            <a:xfrm>
              <a:off x="930796" y="1086992"/>
              <a:ext cx="3647152" cy="553998"/>
            </a:xfrm>
            <a:prstGeom prst="rect">
              <a:avLst/>
            </a:prstGeom>
            <a:noFill/>
          </p:spPr>
          <p:txBody>
            <a:bodyPr wrap="none" rtlCol="0">
              <a:spAutoFit/>
            </a:bodyPr>
            <a:lstStyle/>
            <a:p>
              <a:r>
                <a:rPr lang="zh-TW" altLang="en-US" sz="3000" b="1" dirty="0" smtClean="0">
                  <a:solidFill>
                    <a:schemeClr val="bg1"/>
                  </a:solidFill>
                  <a:latin typeface="微軟正黑體" panose="020B0604030504040204" pitchFamily="34" charset="-120"/>
                  <a:ea typeface="微軟正黑體" panose="020B0604030504040204" pitchFamily="34" charset="-120"/>
                </a:rPr>
                <a:t>學生團體保險知多少</a:t>
              </a:r>
              <a:endParaRPr lang="zh-TW" altLang="en-US" sz="3000" b="1" dirty="0">
                <a:solidFill>
                  <a:schemeClr val="bg1"/>
                </a:solidFill>
                <a:latin typeface="微軟正黑體" panose="020B0604030504040204" pitchFamily="34" charset="-120"/>
                <a:ea typeface="微軟正黑體" panose="020B0604030504040204" pitchFamily="34" charset="-120"/>
              </a:endParaRPr>
            </a:p>
          </p:txBody>
        </p:sp>
      </p:grpSp>
      <p:sp>
        <p:nvSpPr>
          <p:cNvPr id="29" name="投影片編號版面配置區 28"/>
          <p:cNvSpPr>
            <a:spLocks noGrp="1"/>
          </p:cNvSpPr>
          <p:nvPr>
            <p:ph type="sldNum" sz="quarter" idx="12"/>
          </p:nvPr>
        </p:nvSpPr>
        <p:spPr/>
        <p:txBody>
          <a:bodyPr/>
          <a:lstStyle/>
          <a:p>
            <a:fld id="{DA9DB70D-094E-4A79-BF46-0D9B920EA0CF}" type="slidenum">
              <a:rPr lang="zh-TW" altLang="en-US" smtClean="0"/>
              <a:pPr/>
              <a:t>2</a:t>
            </a:fld>
            <a:endParaRPr lang="zh-TW" altLang="en-US" dirty="0"/>
          </a:p>
        </p:txBody>
      </p:sp>
      <p:grpSp>
        <p:nvGrpSpPr>
          <p:cNvPr id="61" name="群組 60"/>
          <p:cNvGrpSpPr/>
          <p:nvPr/>
        </p:nvGrpSpPr>
        <p:grpSpPr>
          <a:xfrm>
            <a:off x="639668" y="1880861"/>
            <a:ext cx="4364380" cy="830997"/>
            <a:chOff x="213568" y="959520"/>
            <a:chExt cx="4364380" cy="830997"/>
          </a:xfrm>
        </p:grpSpPr>
        <p:cxnSp>
          <p:nvCxnSpPr>
            <p:cNvPr id="62" name="直線接點 61"/>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63" name="群組 62"/>
            <p:cNvGrpSpPr/>
            <p:nvPr/>
          </p:nvGrpSpPr>
          <p:grpSpPr>
            <a:xfrm>
              <a:off x="213568" y="959520"/>
              <a:ext cx="690663" cy="830997"/>
              <a:chOff x="2023937" y="755945"/>
              <a:chExt cx="690663" cy="830997"/>
            </a:xfrm>
          </p:grpSpPr>
          <p:sp>
            <p:nvSpPr>
              <p:cNvPr id="65" name="橢圓 64"/>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2</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64" name="文字方塊 63"/>
            <p:cNvSpPr txBox="1"/>
            <p:nvPr/>
          </p:nvSpPr>
          <p:spPr>
            <a:xfrm>
              <a:off x="930796" y="1086992"/>
              <a:ext cx="2492990" cy="553998"/>
            </a:xfrm>
            <a:prstGeom prst="rect">
              <a:avLst/>
            </a:prstGeom>
            <a:noFill/>
          </p:spPr>
          <p:txBody>
            <a:bodyPr wrap="none" rtlCol="0">
              <a:spAutoFit/>
            </a:bodyPr>
            <a:lstStyle/>
            <a:p>
              <a:r>
                <a:rPr lang="zh-TW" altLang="en-US" sz="3000" b="1" dirty="0">
                  <a:latin typeface="微軟正黑體" panose="020B0604030504040204" pitchFamily="34" charset="-120"/>
                  <a:ea typeface="微軟正黑體" panose="020B0604030504040204" pitchFamily="34" charset="-120"/>
                </a:rPr>
                <a:t>保障</a:t>
              </a:r>
              <a:r>
                <a:rPr lang="zh-TW" altLang="en-US" sz="3000" b="1" dirty="0" smtClean="0">
                  <a:latin typeface="微軟正黑體" panose="020B0604030504040204" pitchFamily="34" charset="-120"/>
                  <a:ea typeface="微軟正黑體" panose="020B0604030504040204" pitchFamily="34" charset="-120"/>
                </a:rPr>
                <a:t>內容說明</a:t>
              </a:r>
              <a:endParaRPr lang="zh-TW" altLang="en-US" sz="3000" b="1" dirty="0">
                <a:latin typeface="微軟正黑體" panose="020B0604030504040204" pitchFamily="34" charset="-120"/>
                <a:ea typeface="微軟正黑體" panose="020B0604030504040204" pitchFamily="34" charset="-120"/>
              </a:endParaRPr>
            </a:p>
          </p:txBody>
        </p:sp>
      </p:grpSp>
      <p:grpSp>
        <p:nvGrpSpPr>
          <p:cNvPr id="67" name="群組 66"/>
          <p:cNvGrpSpPr/>
          <p:nvPr/>
        </p:nvGrpSpPr>
        <p:grpSpPr>
          <a:xfrm>
            <a:off x="927700" y="2762224"/>
            <a:ext cx="4364380" cy="830997"/>
            <a:chOff x="213568" y="959520"/>
            <a:chExt cx="4364380" cy="830997"/>
          </a:xfrm>
        </p:grpSpPr>
        <p:cxnSp>
          <p:nvCxnSpPr>
            <p:cNvPr id="68" name="直線接點 67"/>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69" name="群組 68"/>
            <p:cNvGrpSpPr/>
            <p:nvPr/>
          </p:nvGrpSpPr>
          <p:grpSpPr>
            <a:xfrm>
              <a:off x="213568" y="959520"/>
              <a:ext cx="690663" cy="830997"/>
              <a:chOff x="2023937" y="755945"/>
              <a:chExt cx="690663" cy="830997"/>
            </a:xfrm>
          </p:grpSpPr>
          <p:sp>
            <p:nvSpPr>
              <p:cNvPr id="71" name="橢圓 70"/>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文字方塊 71"/>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3</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70" name="文字方塊 69"/>
            <p:cNvSpPr txBox="1"/>
            <p:nvPr/>
          </p:nvSpPr>
          <p:spPr>
            <a:xfrm>
              <a:off x="930796" y="1086992"/>
              <a:ext cx="2492990"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投保作業說明</a:t>
              </a:r>
              <a:endParaRPr lang="zh-TW" altLang="en-US" sz="3000" b="1" dirty="0">
                <a:latin typeface="微軟正黑體" panose="020B0604030504040204" pitchFamily="34" charset="-120"/>
                <a:ea typeface="微軟正黑體" panose="020B0604030504040204" pitchFamily="34" charset="-120"/>
              </a:endParaRPr>
            </a:p>
          </p:txBody>
        </p:sp>
      </p:grpSp>
      <p:grpSp>
        <p:nvGrpSpPr>
          <p:cNvPr id="73" name="群組 72"/>
          <p:cNvGrpSpPr/>
          <p:nvPr/>
        </p:nvGrpSpPr>
        <p:grpSpPr>
          <a:xfrm>
            <a:off x="1215732" y="3643587"/>
            <a:ext cx="4364380" cy="830997"/>
            <a:chOff x="213568" y="959520"/>
            <a:chExt cx="4364380" cy="830997"/>
          </a:xfrm>
        </p:grpSpPr>
        <p:cxnSp>
          <p:nvCxnSpPr>
            <p:cNvPr id="74" name="直線接點 73"/>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75" name="群組 74"/>
            <p:cNvGrpSpPr/>
            <p:nvPr/>
          </p:nvGrpSpPr>
          <p:grpSpPr>
            <a:xfrm>
              <a:off x="213568" y="959520"/>
              <a:ext cx="690663" cy="830997"/>
              <a:chOff x="2023937" y="755945"/>
              <a:chExt cx="690663" cy="830997"/>
            </a:xfrm>
          </p:grpSpPr>
          <p:sp>
            <p:nvSpPr>
              <p:cNvPr id="77" name="橢圓 76"/>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文字方塊 77"/>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4</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76" name="文字方塊 75"/>
            <p:cNvSpPr txBox="1"/>
            <p:nvPr/>
          </p:nvSpPr>
          <p:spPr>
            <a:xfrm>
              <a:off x="930796" y="1086992"/>
              <a:ext cx="2492990"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保費作業說明</a:t>
              </a:r>
              <a:endParaRPr lang="zh-TW" altLang="en-US" sz="3000" b="1" dirty="0">
                <a:latin typeface="微軟正黑體" panose="020B0604030504040204" pitchFamily="34" charset="-120"/>
                <a:ea typeface="微軟正黑體" panose="020B0604030504040204" pitchFamily="34" charset="-120"/>
              </a:endParaRPr>
            </a:p>
          </p:txBody>
        </p:sp>
      </p:grpSp>
      <p:grpSp>
        <p:nvGrpSpPr>
          <p:cNvPr id="79" name="群組 78"/>
          <p:cNvGrpSpPr/>
          <p:nvPr/>
        </p:nvGrpSpPr>
        <p:grpSpPr>
          <a:xfrm>
            <a:off x="1503764" y="4524950"/>
            <a:ext cx="4364380" cy="830997"/>
            <a:chOff x="213568" y="959520"/>
            <a:chExt cx="4364380" cy="830997"/>
          </a:xfrm>
        </p:grpSpPr>
        <p:cxnSp>
          <p:nvCxnSpPr>
            <p:cNvPr id="80" name="直線接點 79"/>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81" name="群組 80"/>
            <p:cNvGrpSpPr/>
            <p:nvPr/>
          </p:nvGrpSpPr>
          <p:grpSpPr>
            <a:xfrm>
              <a:off x="213568" y="959520"/>
              <a:ext cx="690663" cy="830997"/>
              <a:chOff x="2023937" y="755945"/>
              <a:chExt cx="690663" cy="830997"/>
            </a:xfrm>
          </p:grpSpPr>
          <p:sp>
            <p:nvSpPr>
              <p:cNvPr id="83" name="橢圓 82"/>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文字方塊 83"/>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5</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82" name="文字方塊 81"/>
            <p:cNvSpPr txBox="1"/>
            <p:nvPr/>
          </p:nvSpPr>
          <p:spPr>
            <a:xfrm>
              <a:off x="930796" y="1086992"/>
              <a:ext cx="2492990"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理賠作業說明</a:t>
              </a:r>
              <a:endParaRPr lang="zh-TW" altLang="en-US" sz="3000" b="1" dirty="0">
                <a:latin typeface="微軟正黑體" panose="020B0604030504040204" pitchFamily="34" charset="-120"/>
                <a:ea typeface="微軟正黑體" panose="020B0604030504040204" pitchFamily="34" charset="-120"/>
              </a:endParaRPr>
            </a:p>
          </p:txBody>
        </p:sp>
      </p:grpSp>
      <p:pic>
        <p:nvPicPr>
          <p:cNvPr id="41" name="Picture 2" descr="「FREEPIK student」的圖片搜尋結果"/>
          <p:cNvPicPr>
            <a:picLocks noChangeAspect="1" noChangeArrowheads="1"/>
          </p:cNvPicPr>
          <p:nvPr/>
        </p:nvPicPr>
        <p:blipFill rotWithShape="1">
          <a:blip r:embed="rId2">
            <a:extLst>
              <a:ext uri="{28A0092B-C50C-407E-A947-70E740481C1C}">
                <a14:useLocalDpi xmlns:a14="http://schemas.microsoft.com/office/drawing/2010/main" val="0"/>
              </a:ext>
            </a:extLst>
          </a:blip>
          <a:srcRect l="8916" t="20248" r="6256" b="13927"/>
          <a:stretch/>
        </p:blipFill>
        <p:spPr bwMode="auto">
          <a:xfrm>
            <a:off x="5861992" y="1225643"/>
            <a:ext cx="2731249" cy="211937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46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直線接點 107"/>
          <p:cNvCxnSpPr>
            <a:stCxn id="107" idx="6"/>
            <a:endCxn id="109" idx="2"/>
          </p:cNvCxnSpPr>
          <p:nvPr/>
        </p:nvCxnSpPr>
        <p:spPr>
          <a:xfrm>
            <a:off x="551128" y="2292778"/>
            <a:ext cx="1340232" cy="0"/>
          </a:xfrm>
          <a:prstGeom prst="line">
            <a:avLst/>
          </a:prstGeom>
          <a:ln w="76200">
            <a:solidFill>
              <a:srgbClr val="595959"/>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(8/26)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20</a:t>
            </a:fld>
            <a:endParaRPr lang="zh-TW" altLang="en-US" dirty="0"/>
          </a:p>
        </p:txBody>
      </p:sp>
      <p:grpSp>
        <p:nvGrpSpPr>
          <p:cNvPr id="6" name="群組 5"/>
          <p:cNvGrpSpPr/>
          <p:nvPr/>
        </p:nvGrpSpPr>
        <p:grpSpPr>
          <a:xfrm>
            <a:off x="-219678" y="836712"/>
            <a:ext cx="4264428" cy="523220"/>
            <a:chOff x="-258775" y="745540"/>
            <a:chExt cx="4264428" cy="523220"/>
          </a:xfrm>
        </p:grpSpPr>
        <p:sp>
          <p:nvSpPr>
            <p:cNvPr id="7" name="圓角矩形 6"/>
            <p:cNvSpPr/>
            <p:nvPr/>
          </p:nvSpPr>
          <p:spPr>
            <a:xfrm>
              <a:off x="-258775" y="764703"/>
              <a:ext cx="4264428"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3895618"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住院</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醫療案例說明</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(2/3)</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99" name="文字方塊 98"/>
          <p:cNvSpPr txBox="1"/>
          <p:nvPr/>
        </p:nvSpPr>
        <p:spPr>
          <a:xfrm>
            <a:off x="1556975" y="2413173"/>
            <a:ext cx="860613" cy="461665"/>
          </a:xfrm>
          <a:prstGeom prst="rect">
            <a:avLst/>
          </a:prstGeom>
          <a:noFill/>
        </p:spPr>
        <p:txBody>
          <a:bodyPr wrap="square" rtlCol="0">
            <a:spAutoFit/>
          </a:bodyPr>
          <a:lstStyle/>
          <a:p>
            <a:pPr algn="ctr"/>
            <a:r>
              <a:rPr lang="zh-TW" altLang="en-US" sz="2400" dirty="0" smtClean="0">
                <a:latin typeface="Arial" pitchFamily="34" charset="0"/>
                <a:ea typeface="微軟正黑體" panose="020B0604030504040204" pitchFamily="34" charset="-120"/>
                <a:cs typeface="Arial" pitchFamily="34" charset="0"/>
              </a:rPr>
              <a:t>出院</a:t>
            </a:r>
            <a:endParaRPr lang="zh-TW" altLang="en-US" sz="2400" dirty="0">
              <a:latin typeface="Arial" pitchFamily="34" charset="0"/>
              <a:ea typeface="微軟正黑體" panose="020B0604030504040204" pitchFamily="34" charset="-120"/>
              <a:cs typeface="Arial" pitchFamily="34" charset="0"/>
            </a:endParaRPr>
          </a:p>
        </p:txBody>
      </p:sp>
      <p:grpSp>
        <p:nvGrpSpPr>
          <p:cNvPr id="10" name="群組 9"/>
          <p:cNvGrpSpPr/>
          <p:nvPr/>
        </p:nvGrpSpPr>
        <p:grpSpPr>
          <a:xfrm>
            <a:off x="102892" y="1711151"/>
            <a:ext cx="627529" cy="702417"/>
            <a:chOff x="432265" y="1711151"/>
            <a:chExt cx="627529" cy="702417"/>
          </a:xfrm>
        </p:grpSpPr>
        <p:sp>
          <p:nvSpPr>
            <p:cNvPr id="58" name="文字方塊 57"/>
            <p:cNvSpPr txBox="1"/>
            <p:nvPr/>
          </p:nvSpPr>
          <p:spPr>
            <a:xfrm>
              <a:off x="432265" y="1711151"/>
              <a:ext cx="627529" cy="461665"/>
            </a:xfrm>
            <a:prstGeom prst="rect">
              <a:avLst/>
            </a:prstGeom>
            <a:noFill/>
          </p:spPr>
          <p:txBody>
            <a:bodyPr wrap="square" rtlCol="0">
              <a:spAutoFit/>
            </a:bodyPr>
            <a:lstStyle/>
            <a:p>
              <a:r>
                <a:rPr lang="en-US" altLang="zh-TW" sz="2400" dirty="0" smtClean="0"/>
                <a:t>9/3</a:t>
              </a:r>
              <a:endParaRPr lang="zh-TW" altLang="en-US" sz="2400" dirty="0"/>
            </a:p>
          </p:txBody>
        </p:sp>
        <p:sp>
          <p:nvSpPr>
            <p:cNvPr id="107" name="橢圓 106"/>
            <p:cNvSpPr/>
            <p:nvPr/>
          </p:nvSpPr>
          <p:spPr>
            <a:xfrm>
              <a:off x="61156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1" name="群組 10"/>
          <p:cNvGrpSpPr/>
          <p:nvPr/>
        </p:nvGrpSpPr>
        <p:grpSpPr>
          <a:xfrm>
            <a:off x="1716547" y="1711150"/>
            <a:ext cx="618565" cy="702418"/>
            <a:chOff x="2957027" y="1711150"/>
            <a:chExt cx="618565" cy="702418"/>
          </a:xfrm>
        </p:grpSpPr>
        <p:sp>
          <p:nvSpPr>
            <p:cNvPr id="59" name="文字方塊 58"/>
            <p:cNvSpPr txBox="1"/>
            <p:nvPr/>
          </p:nvSpPr>
          <p:spPr>
            <a:xfrm>
              <a:off x="2957027" y="1711150"/>
              <a:ext cx="618565" cy="461665"/>
            </a:xfrm>
            <a:prstGeom prst="rect">
              <a:avLst/>
            </a:prstGeom>
            <a:noFill/>
          </p:spPr>
          <p:txBody>
            <a:bodyPr wrap="square" rtlCol="0">
              <a:spAutoFit/>
            </a:bodyPr>
            <a:lstStyle/>
            <a:p>
              <a:r>
                <a:rPr lang="en-US" altLang="zh-TW" sz="2400" dirty="0" smtClean="0"/>
                <a:t>9/7</a:t>
              </a:r>
              <a:endParaRPr lang="zh-TW" altLang="en-US" sz="2400" dirty="0"/>
            </a:p>
          </p:txBody>
        </p:sp>
        <p:sp>
          <p:nvSpPr>
            <p:cNvPr id="109" name="橢圓 108"/>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0" name="文字方塊 109"/>
          <p:cNvSpPr txBox="1"/>
          <p:nvPr/>
        </p:nvSpPr>
        <p:spPr>
          <a:xfrm>
            <a:off x="769142" y="1942265"/>
            <a:ext cx="1254772" cy="369332"/>
          </a:xfrm>
          <a:prstGeom prst="rect">
            <a:avLst/>
          </a:prstGeom>
          <a:noFill/>
        </p:spPr>
        <p:txBody>
          <a:bodyPr wrap="square" rtlCol="0">
            <a:spAutoFit/>
          </a:bodyPr>
          <a:lstStyle/>
          <a:p>
            <a:r>
              <a:rPr lang="zh-TW" altLang="en-US" dirty="0" smtClean="0">
                <a:latin typeface="Arial" pitchFamily="34" charset="0"/>
                <a:ea typeface="微軟正黑體" panose="020B0604030504040204" pitchFamily="34" charset="-120"/>
                <a:cs typeface="Arial" pitchFamily="34" charset="0"/>
              </a:rPr>
              <a:t>住院</a:t>
            </a:r>
            <a:r>
              <a:rPr lang="en-US" altLang="zh-TW" dirty="0" smtClean="0">
                <a:latin typeface="Arial" pitchFamily="34" charset="0"/>
                <a:ea typeface="微軟正黑體" panose="020B0604030504040204" pitchFamily="34" charset="-120"/>
                <a:cs typeface="Arial" pitchFamily="34" charset="0"/>
              </a:rPr>
              <a:t>5</a:t>
            </a:r>
            <a:r>
              <a:rPr lang="zh-TW" altLang="en-US" dirty="0" smtClean="0">
                <a:latin typeface="Arial" pitchFamily="34" charset="0"/>
                <a:ea typeface="微軟正黑體" panose="020B0604030504040204" pitchFamily="34" charset="-120"/>
                <a:cs typeface="Arial" pitchFamily="34" charset="0"/>
              </a:rPr>
              <a:t>天</a:t>
            </a:r>
            <a:endParaRPr lang="zh-TW" altLang="en-US" dirty="0">
              <a:latin typeface="Arial" pitchFamily="34" charset="0"/>
              <a:ea typeface="微軟正黑體" panose="020B0604030504040204" pitchFamily="34" charset="-120"/>
              <a:cs typeface="Arial" pitchFamily="34" charset="0"/>
            </a:endParaRPr>
          </a:p>
        </p:txBody>
      </p:sp>
      <p:cxnSp>
        <p:nvCxnSpPr>
          <p:cNvPr id="63" name="直線接點 62"/>
          <p:cNvCxnSpPr>
            <a:stCxn id="109" idx="6"/>
            <a:endCxn id="91" idx="2"/>
          </p:cNvCxnSpPr>
          <p:nvPr/>
        </p:nvCxnSpPr>
        <p:spPr>
          <a:xfrm>
            <a:off x="2160301" y="2292778"/>
            <a:ext cx="1599981"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3" name="文字方塊 72"/>
          <p:cNvSpPr txBox="1"/>
          <p:nvPr/>
        </p:nvSpPr>
        <p:spPr>
          <a:xfrm>
            <a:off x="4067944" y="1948999"/>
            <a:ext cx="1254772" cy="369332"/>
          </a:xfrm>
          <a:prstGeom prst="rect">
            <a:avLst/>
          </a:prstGeom>
          <a:noFill/>
        </p:spPr>
        <p:txBody>
          <a:bodyPr wrap="square" rtlCol="0">
            <a:spAutoFit/>
          </a:bodyPr>
          <a:lstStyle/>
          <a:p>
            <a:r>
              <a:rPr lang="zh-TW" altLang="en-US" dirty="0" smtClean="0">
                <a:latin typeface="Arial" pitchFamily="34" charset="0"/>
                <a:ea typeface="微軟正黑體" panose="020B0604030504040204" pitchFamily="34" charset="-120"/>
                <a:cs typeface="Arial" pitchFamily="34" charset="0"/>
              </a:rPr>
              <a:t>住院</a:t>
            </a:r>
            <a:r>
              <a:rPr lang="en-US" altLang="zh-TW" dirty="0" smtClean="0">
                <a:latin typeface="Arial" pitchFamily="34" charset="0"/>
                <a:ea typeface="微軟正黑體" panose="020B0604030504040204" pitchFamily="34" charset="-120"/>
                <a:cs typeface="Arial" pitchFamily="34" charset="0"/>
              </a:rPr>
              <a:t>8</a:t>
            </a:r>
            <a:r>
              <a:rPr lang="zh-TW" altLang="en-US" dirty="0" smtClean="0">
                <a:latin typeface="Arial" pitchFamily="34" charset="0"/>
                <a:ea typeface="微軟正黑體" panose="020B0604030504040204" pitchFamily="34" charset="-120"/>
                <a:cs typeface="Arial" pitchFamily="34" charset="0"/>
              </a:rPr>
              <a:t>天</a:t>
            </a:r>
            <a:endParaRPr lang="zh-TW" altLang="en-US" dirty="0">
              <a:latin typeface="Arial" pitchFamily="34" charset="0"/>
              <a:ea typeface="微軟正黑體" panose="020B0604030504040204" pitchFamily="34" charset="-120"/>
              <a:cs typeface="Arial" pitchFamily="34" charset="0"/>
            </a:endParaRPr>
          </a:p>
        </p:txBody>
      </p:sp>
      <p:sp>
        <p:nvSpPr>
          <p:cNvPr id="76" name="文字方塊 75"/>
          <p:cNvSpPr txBox="1"/>
          <p:nvPr/>
        </p:nvSpPr>
        <p:spPr>
          <a:xfrm>
            <a:off x="3470672" y="2422955"/>
            <a:ext cx="860613" cy="830997"/>
          </a:xfrm>
          <a:prstGeom prst="rect">
            <a:avLst/>
          </a:prstGeom>
          <a:noFill/>
        </p:spPr>
        <p:txBody>
          <a:bodyPr wrap="square" rtlCol="0">
            <a:spAutoFit/>
          </a:bodyPr>
          <a:lstStyle/>
          <a:p>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感染入院</a:t>
            </a:r>
            <a:endPar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grpSp>
        <p:nvGrpSpPr>
          <p:cNvPr id="88" name="群組 87"/>
          <p:cNvGrpSpPr/>
          <p:nvPr/>
        </p:nvGrpSpPr>
        <p:grpSpPr>
          <a:xfrm>
            <a:off x="3516019" y="1711150"/>
            <a:ext cx="826438" cy="702418"/>
            <a:chOff x="2887577" y="1711150"/>
            <a:chExt cx="826438" cy="702418"/>
          </a:xfrm>
        </p:grpSpPr>
        <p:sp>
          <p:nvSpPr>
            <p:cNvPr id="90" name="文字方塊 89"/>
            <p:cNvSpPr txBox="1"/>
            <p:nvPr/>
          </p:nvSpPr>
          <p:spPr>
            <a:xfrm>
              <a:off x="2887577" y="1711150"/>
              <a:ext cx="826438" cy="461665"/>
            </a:xfrm>
            <a:prstGeom prst="rect">
              <a:avLst/>
            </a:prstGeom>
            <a:noFill/>
          </p:spPr>
          <p:txBody>
            <a:bodyPr wrap="square" rtlCol="0">
              <a:spAutoFit/>
            </a:bodyPr>
            <a:lstStyle/>
            <a:p>
              <a:r>
                <a:rPr lang="en-US" altLang="zh-TW" sz="2400" dirty="0" smtClean="0"/>
                <a:t>9/13</a:t>
              </a:r>
              <a:endParaRPr lang="zh-TW" altLang="en-US" sz="2400" dirty="0"/>
            </a:p>
          </p:txBody>
        </p:sp>
        <p:sp>
          <p:nvSpPr>
            <p:cNvPr id="91" name="橢圓 90"/>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5" name="文字方塊 94"/>
          <p:cNvSpPr txBox="1"/>
          <p:nvPr/>
        </p:nvSpPr>
        <p:spPr>
          <a:xfrm>
            <a:off x="2218152" y="1708020"/>
            <a:ext cx="1489378" cy="523220"/>
          </a:xfrm>
          <a:prstGeom prst="rect">
            <a:avLst/>
          </a:prstGeom>
          <a:noFill/>
        </p:spPr>
        <p:txBody>
          <a:bodyPr wrap="square" rtlCol="0">
            <a:spAutoFit/>
          </a:bodyPr>
          <a:lstStyle/>
          <a:p>
            <a:r>
              <a:rPr lang="zh-TW" altLang="en-US" sz="1400" b="1" dirty="0" smtClean="0">
                <a:solidFill>
                  <a:srgbClr val="FF0000"/>
                </a:solidFill>
                <a:latin typeface="Arial" pitchFamily="34" charset="0"/>
                <a:ea typeface="微軟正黑體" panose="020B0604030504040204" pitchFamily="34" charset="-120"/>
                <a:cs typeface="Arial" pitchFamily="34" charset="0"/>
              </a:rPr>
              <a:t>間隔未超過</a:t>
            </a:r>
            <a:r>
              <a:rPr lang="en-US" altLang="zh-TW" sz="1400" b="1" dirty="0" smtClean="0">
                <a:solidFill>
                  <a:srgbClr val="FF0000"/>
                </a:solidFill>
                <a:latin typeface="Arial" pitchFamily="34" charset="0"/>
                <a:ea typeface="微軟正黑體" panose="020B0604030504040204" pitchFamily="34" charset="-120"/>
                <a:cs typeface="Arial" pitchFamily="34" charset="0"/>
              </a:rPr>
              <a:t>14</a:t>
            </a:r>
            <a:r>
              <a:rPr lang="zh-TW" altLang="en-US" sz="1400" b="1" dirty="0" smtClean="0">
                <a:solidFill>
                  <a:srgbClr val="FF0000"/>
                </a:solidFill>
                <a:latin typeface="Arial" pitchFamily="34" charset="0"/>
                <a:ea typeface="微軟正黑體" panose="020B0604030504040204" pitchFamily="34" charset="-120"/>
                <a:cs typeface="Arial" pitchFamily="34" charset="0"/>
              </a:rPr>
              <a:t>天</a:t>
            </a:r>
            <a:endParaRPr lang="en-US" altLang="zh-TW" sz="1400" b="1" dirty="0" smtClean="0">
              <a:solidFill>
                <a:srgbClr val="FF0000"/>
              </a:solidFill>
              <a:latin typeface="Arial" pitchFamily="34" charset="0"/>
              <a:ea typeface="微軟正黑體" panose="020B0604030504040204" pitchFamily="34" charset="-120"/>
              <a:cs typeface="Arial" pitchFamily="34" charset="0"/>
            </a:endParaRPr>
          </a:p>
          <a:p>
            <a:r>
              <a:rPr lang="zh-TW" altLang="en-US" sz="1400" b="1" dirty="0" smtClean="0">
                <a:solidFill>
                  <a:srgbClr val="FF0000"/>
                </a:solidFill>
                <a:latin typeface="Arial" pitchFamily="34" charset="0"/>
                <a:ea typeface="微軟正黑體" panose="020B0604030504040204" pitchFamily="34" charset="-120"/>
                <a:cs typeface="Arial" pitchFamily="34" charset="0"/>
              </a:rPr>
              <a:t>視為</a:t>
            </a:r>
            <a:r>
              <a:rPr lang="en-US" altLang="zh-TW" sz="1400" b="1" dirty="0">
                <a:solidFill>
                  <a:srgbClr val="FF0000"/>
                </a:solidFill>
                <a:latin typeface="Arial" pitchFamily="34" charset="0"/>
                <a:ea typeface="微軟正黑體" panose="020B0604030504040204" pitchFamily="34" charset="-120"/>
                <a:cs typeface="Arial" pitchFamily="34" charset="0"/>
              </a:rPr>
              <a:t>1</a:t>
            </a:r>
            <a:r>
              <a:rPr lang="zh-TW" altLang="en-US" sz="1400" b="1" dirty="0" smtClean="0">
                <a:solidFill>
                  <a:srgbClr val="FF0000"/>
                </a:solidFill>
                <a:latin typeface="Arial" pitchFamily="34" charset="0"/>
                <a:ea typeface="微軟正黑體" panose="020B0604030504040204" pitchFamily="34" charset="-120"/>
                <a:cs typeface="Arial" pitchFamily="34" charset="0"/>
              </a:rPr>
              <a:t>次住院</a:t>
            </a:r>
            <a:endParaRPr lang="zh-TW" altLang="en-US" sz="1400" b="1" dirty="0">
              <a:solidFill>
                <a:srgbClr val="FF0000"/>
              </a:solidFill>
              <a:latin typeface="Arial" pitchFamily="34" charset="0"/>
              <a:ea typeface="微軟正黑體" panose="020B0604030504040204" pitchFamily="34" charset="-120"/>
              <a:cs typeface="Arial" pitchFamily="34" charset="0"/>
            </a:endParaRPr>
          </a:p>
        </p:txBody>
      </p:sp>
      <p:grpSp>
        <p:nvGrpSpPr>
          <p:cNvPr id="96" name="群組 95"/>
          <p:cNvGrpSpPr/>
          <p:nvPr/>
        </p:nvGrpSpPr>
        <p:grpSpPr>
          <a:xfrm>
            <a:off x="5028187" y="1711150"/>
            <a:ext cx="826438" cy="702418"/>
            <a:chOff x="2887577" y="1711150"/>
            <a:chExt cx="826438" cy="702418"/>
          </a:xfrm>
        </p:grpSpPr>
        <p:sp>
          <p:nvSpPr>
            <p:cNvPr id="97" name="文字方塊 96"/>
            <p:cNvSpPr txBox="1"/>
            <p:nvPr/>
          </p:nvSpPr>
          <p:spPr>
            <a:xfrm>
              <a:off x="2887577" y="1711150"/>
              <a:ext cx="826438" cy="461665"/>
            </a:xfrm>
            <a:prstGeom prst="rect">
              <a:avLst/>
            </a:prstGeom>
            <a:noFill/>
          </p:spPr>
          <p:txBody>
            <a:bodyPr wrap="square" rtlCol="0">
              <a:spAutoFit/>
            </a:bodyPr>
            <a:lstStyle/>
            <a:p>
              <a:r>
                <a:rPr lang="en-US" altLang="zh-TW" sz="2400" dirty="0" smtClean="0"/>
                <a:t>9/20</a:t>
              </a:r>
              <a:endParaRPr lang="zh-TW" altLang="en-US" sz="2400" dirty="0"/>
            </a:p>
          </p:txBody>
        </p:sp>
        <p:sp>
          <p:nvSpPr>
            <p:cNvPr id="98" name="橢圓 97"/>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00" name="直線接點 99"/>
          <p:cNvCxnSpPr>
            <a:stCxn id="91" idx="6"/>
            <a:endCxn id="98" idx="2"/>
          </p:cNvCxnSpPr>
          <p:nvPr/>
        </p:nvCxnSpPr>
        <p:spPr>
          <a:xfrm>
            <a:off x="4029223" y="2292778"/>
            <a:ext cx="1243227" cy="0"/>
          </a:xfrm>
          <a:prstGeom prst="line">
            <a:avLst/>
          </a:prstGeom>
          <a:ln w="76200">
            <a:solidFill>
              <a:srgbClr val="595959"/>
            </a:solidFill>
          </a:ln>
        </p:spPr>
        <p:style>
          <a:lnRef idx="1">
            <a:schemeClr val="accent1"/>
          </a:lnRef>
          <a:fillRef idx="0">
            <a:schemeClr val="accent1"/>
          </a:fillRef>
          <a:effectRef idx="0">
            <a:schemeClr val="accent1"/>
          </a:effectRef>
          <a:fontRef idx="minor">
            <a:schemeClr val="tx1"/>
          </a:fontRef>
        </p:style>
      </p:cxnSp>
      <p:sp>
        <p:nvSpPr>
          <p:cNvPr id="101" name="文字方塊 100"/>
          <p:cNvSpPr txBox="1"/>
          <p:nvPr/>
        </p:nvSpPr>
        <p:spPr>
          <a:xfrm>
            <a:off x="4987051" y="2413173"/>
            <a:ext cx="860613" cy="461665"/>
          </a:xfrm>
          <a:prstGeom prst="rect">
            <a:avLst/>
          </a:prstGeom>
          <a:noFill/>
        </p:spPr>
        <p:txBody>
          <a:bodyPr wrap="square" rtlCol="0">
            <a:spAutoFit/>
          </a:bodyPr>
          <a:lstStyle/>
          <a:p>
            <a:pPr algn="ctr"/>
            <a:r>
              <a:rPr lang="zh-TW" altLang="en-US" sz="2400" dirty="0" smtClean="0">
                <a:latin typeface="Arial" pitchFamily="34" charset="0"/>
                <a:ea typeface="微軟正黑體" panose="020B0604030504040204" pitchFamily="34" charset="-120"/>
                <a:cs typeface="Arial" pitchFamily="34" charset="0"/>
              </a:rPr>
              <a:t>出院</a:t>
            </a:r>
            <a:endParaRPr lang="zh-TW" altLang="en-US" sz="2400" dirty="0">
              <a:latin typeface="Arial" pitchFamily="34" charset="0"/>
              <a:ea typeface="微軟正黑體" panose="020B0604030504040204" pitchFamily="34" charset="-120"/>
              <a:cs typeface="Arial" pitchFamily="34" charset="0"/>
            </a:endParaRPr>
          </a:p>
        </p:txBody>
      </p:sp>
      <p:cxnSp>
        <p:nvCxnSpPr>
          <p:cNvPr id="102" name="直線單箭頭接點 101"/>
          <p:cNvCxnSpPr>
            <a:stCxn id="98" idx="6"/>
          </p:cNvCxnSpPr>
          <p:nvPr/>
        </p:nvCxnSpPr>
        <p:spPr>
          <a:xfrm flipV="1">
            <a:off x="5541391" y="2270524"/>
            <a:ext cx="1838921" cy="22254"/>
          </a:xfrm>
          <a:prstGeom prst="straightConnector1">
            <a:avLst/>
          </a:prstGeom>
          <a:ln w="76200">
            <a:solidFill>
              <a:srgbClr val="595959"/>
            </a:solidFill>
            <a:tailEnd type="arrow"/>
          </a:ln>
        </p:spPr>
        <p:style>
          <a:lnRef idx="1">
            <a:schemeClr val="accent1"/>
          </a:lnRef>
          <a:fillRef idx="0">
            <a:schemeClr val="accent1"/>
          </a:fillRef>
          <a:effectRef idx="0">
            <a:schemeClr val="accent1"/>
          </a:effectRef>
          <a:fontRef idx="minor">
            <a:schemeClr val="tx1"/>
          </a:fontRef>
        </p:style>
      </p:cxnSp>
      <p:sp>
        <p:nvSpPr>
          <p:cNvPr id="112" name="文字方塊 111"/>
          <p:cNvSpPr txBox="1"/>
          <p:nvPr/>
        </p:nvSpPr>
        <p:spPr>
          <a:xfrm>
            <a:off x="35496" y="2438974"/>
            <a:ext cx="860613" cy="830997"/>
          </a:xfrm>
          <a:prstGeom prst="rect">
            <a:avLst/>
          </a:prstGeom>
          <a:noFill/>
        </p:spPr>
        <p:txBody>
          <a:bodyPr wrap="square" rtlCol="0">
            <a:spAutoFit/>
          </a:bodyPr>
          <a:lstStyle/>
          <a:p>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車禍</a:t>
            </a:r>
            <a:endParaRPr lang="en-US" altLang="zh-TW"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a:p>
            <a:r>
              <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住院</a:t>
            </a:r>
          </a:p>
        </p:txBody>
      </p:sp>
      <p:grpSp>
        <p:nvGrpSpPr>
          <p:cNvPr id="113" name="群組 112"/>
          <p:cNvGrpSpPr/>
          <p:nvPr/>
        </p:nvGrpSpPr>
        <p:grpSpPr>
          <a:xfrm>
            <a:off x="111288" y="3815584"/>
            <a:ext cx="2509556" cy="2298575"/>
            <a:chOff x="500269" y="3365278"/>
            <a:chExt cx="2226370" cy="2281514"/>
          </a:xfrm>
        </p:grpSpPr>
        <p:sp>
          <p:nvSpPr>
            <p:cNvPr id="114" name="矩形 113"/>
            <p:cNvSpPr/>
            <p:nvPr/>
          </p:nvSpPr>
          <p:spPr>
            <a:xfrm>
              <a:off x="535980" y="3911807"/>
              <a:ext cx="2182033" cy="144467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救護</a:t>
              </a:r>
              <a:r>
                <a:rPr lang="zh-TW" altLang="zh-TW" dirty="0">
                  <a:solidFill>
                    <a:schemeClr val="tx1"/>
                  </a:solidFill>
                  <a:latin typeface="Arial" pitchFamily="34" charset="0"/>
                  <a:ea typeface="微軟正黑體" panose="020B0604030504040204" pitchFamily="34" charset="-120"/>
                  <a:cs typeface="Arial" pitchFamily="34" charset="0"/>
                </a:rPr>
                <a:t>車費</a:t>
              </a:r>
              <a:r>
                <a:rPr lang="en-US" altLang="zh-TW" dirty="0">
                  <a:solidFill>
                    <a:schemeClr val="tx1"/>
                  </a:solidFill>
                  <a:latin typeface="Arial" pitchFamily="34" charset="0"/>
                  <a:ea typeface="微軟正黑體" panose="020B0604030504040204" pitchFamily="34" charset="-120"/>
                  <a:cs typeface="Arial" pitchFamily="34" charset="0"/>
                </a:rPr>
                <a:t>650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急診</a:t>
              </a:r>
              <a:r>
                <a:rPr lang="zh-TW" altLang="zh-TW" dirty="0">
                  <a:solidFill>
                    <a:schemeClr val="tx1"/>
                  </a:solidFill>
                  <a:latin typeface="Arial" pitchFamily="34" charset="0"/>
                  <a:ea typeface="微軟正黑體" panose="020B0604030504040204" pitchFamily="34" charset="-120"/>
                  <a:cs typeface="Arial" pitchFamily="34" charset="0"/>
                </a:rPr>
                <a:t>掛號費</a:t>
              </a:r>
              <a:r>
                <a:rPr lang="en-US" altLang="zh-TW" dirty="0" smtClean="0">
                  <a:solidFill>
                    <a:schemeClr val="tx1"/>
                  </a:solidFill>
                  <a:latin typeface="Arial" pitchFamily="34" charset="0"/>
                  <a:ea typeface="微軟正黑體" panose="020B0604030504040204" pitchFamily="34" charset="-120"/>
                  <a:cs typeface="Arial" pitchFamily="34" charset="0"/>
                </a:rPr>
                <a:t>550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b="1" dirty="0">
                <a:solidFill>
                  <a:schemeClr val="bg2">
                    <a:lumMod val="50000"/>
                  </a:schemeClr>
                </a:solidFill>
                <a:latin typeface="Arial" pitchFamily="34" charset="0"/>
                <a:ea typeface="微軟正黑體" panose="020B0604030504040204" pitchFamily="34" charset="-120"/>
                <a:cs typeface="Arial" pitchFamily="34" charset="0"/>
              </a:endParaRPr>
            </a:p>
            <a:p>
              <a:pPr>
                <a:lnSpc>
                  <a:spcPts val="2000"/>
                </a:lnSpc>
                <a:defRPr/>
              </a:pPr>
              <a:endParaRPr lang="en-US" altLang="zh-TW" dirty="0" smtClean="0">
                <a:solidFill>
                  <a:schemeClr val="bg2">
                    <a:lumMod val="50000"/>
                  </a:schemeClr>
                </a:solidFill>
                <a:latin typeface="Arial" pitchFamily="34" charset="0"/>
                <a:ea typeface="微軟正黑體" panose="020B0604030504040204" pitchFamily="34" charset="-120"/>
                <a:cs typeface="Arial" pitchFamily="34" charset="0"/>
              </a:endParaRPr>
            </a:p>
            <a:p>
              <a:pPr>
                <a:lnSpc>
                  <a:spcPts val="2000"/>
                </a:lnSpc>
                <a:defRPr/>
              </a:pPr>
              <a:r>
                <a:rPr lang="zh-TW" altLang="en-US" sz="1600" dirty="0" smtClean="0">
                  <a:solidFill>
                    <a:schemeClr val="tx1"/>
                  </a:solidFill>
                  <a:latin typeface="Arial" pitchFamily="34" charset="0"/>
                  <a:ea typeface="微軟正黑體" panose="020B0604030504040204" pitchFamily="34" charset="-120"/>
                  <a:cs typeface="Arial" pitchFamily="34" charset="0"/>
                </a:rPr>
                <a:t>材料費部分負擔</a:t>
              </a:r>
              <a:r>
                <a:rPr lang="en-US" altLang="zh-TW" sz="1600" dirty="0" smtClean="0">
                  <a:solidFill>
                    <a:schemeClr val="tx1"/>
                  </a:solidFill>
                  <a:latin typeface="Arial" pitchFamily="34" charset="0"/>
                  <a:ea typeface="微軟正黑體" panose="020B0604030504040204" pitchFamily="34" charset="-120"/>
                  <a:cs typeface="Arial" pitchFamily="34" charset="0"/>
                </a:rPr>
                <a:t>25,000</a:t>
              </a:r>
              <a:r>
                <a:rPr lang="zh-TW" altLang="en-US" sz="1600" dirty="0">
                  <a:solidFill>
                    <a:schemeClr val="tx1"/>
                  </a:solidFill>
                  <a:latin typeface="Arial" pitchFamily="34" charset="0"/>
                  <a:ea typeface="微軟正黑體" panose="020B0604030504040204" pitchFamily="34" charset="-120"/>
                  <a:cs typeface="Arial" pitchFamily="34" charset="0"/>
                </a:rPr>
                <a:t>元</a:t>
              </a:r>
              <a:endParaRPr lang="en-US" altLang="zh-TW" sz="1600"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病房費</a:t>
              </a:r>
              <a:r>
                <a:rPr lang="en-US" altLang="zh-TW" dirty="0" smtClean="0">
                  <a:solidFill>
                    <a:schemeClr val="tx1"/>
                  </a:solidFill>
                  <a:latin typeface="Arial" pitchFamily="34" charset="0"/>
                  <a:ea typeface="微軟正黑體" panose="020B0604030504040204" pitchFamily="34" charset="-120"/>
                  <a:cs typeface="Arial" pitchFamily="34" charset="0"/>
                </a:rPr>
                <a:t>7,000</a:t>
              </a:r>
              <a:r>
                <a:rPr lang="zh-TW" altLang="zh-TW" dirty="0" smtClean="0">
                  <a:solidFill>
                    <a:schemeClr val="tx1"/>
                  </a:solidFill>
                  <a:latin typeface="Arial" pitchFamily="34" charset="0"/>
                  <a:ea typeface="微軟正黑體" panose="020B0604030504040204" pitchFamily="34" charset="-120"/>
                  <a:cs typeface="Arial" pitchFamily="34" charset="0"/>
                </a:rPr>
                <a:t>元</a:t>
              </a:r>
              <a:r>
                <a:rPr lang="en-US" altLang="zh-TW" dirty="0" smtClean="0">
                  <a:solidFill>
                    <a:schemeClr val="tx1"/>
                  </a:solidFill>
                  <a:latin typeface="Arial" pitchFamily="34" charset="0"/>
                  <a:ea typeface="微軟正黑體" panose="020B0604030504040204" pitchFamily="34" charset="-120"/>
                  <a:cs typeface="Arial" pitchFamily="34" charset="0"/>
                </a:rPr>
                <a:t/>
              </a:r>
              <a:br>
                <a:rPr lang="en-US" altLang="zh-TW" dirty="0" smtClean="0">
                  <a:solidFill>
                    <a:schemeClr val="tx1"/>
                  </a:solidFill>
                  <a:latin typeface="Arial" pitchFamily="34" charset="0"/>
                  <a:ea typeface="微軟正黑體" panose="020B0604030504040204" pitchFamily="34" charset="-120"/>
                  <a:cs typeface="Arial" pitchFamily="34" charset="0"/>
                </a:rPr>
              </a:br>
              <a:endParaRPr lang="zh-TW" altLang="en-US" dirty="0">
                <a:solidFill>
                  <a:schemeClr val="tx1"/>
                </a:solidFill>
              </a:endParaRPr>
            </a:p>
          </p:txBody>
        </p:sp>
        <p:grpSp>
          <p:nvGrpSpPr>
            <p:cNvPr id="115" name="群組 114"/>
            <p:cNvGrpSpPr/>
            <p:nvPr/>
          </p:nvGrpSpPr>
          <p:grpSpPr>
            <a:xfrm>
              <a:off x="500269" y="3365278"/>
              <a:ext cx="2226370" cy="2281514"/>
              <a:chOff x="3667395" y="3550224"/>
              <a:chExt cx="2226370" cy="2281514"/>
            </a:xfrm>
          </p:grpSpPr>
          <p:sp>
            <p:nvSpPr>
              <p:cNvPr id="120" name="矩形 119"/>
              <p:cNvSpPr/>
              <p:nvPr/>
            </p:nvSpPr>
            <p:spPr>
              <a:xfrm>
                <a:off x="3667395" y="3767005"/>
                <a:ext cx="2226370" cy="2064733"/>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 name="流程圖: 結束點 120"/>
              <p:cNvSpPr/>
              <p:nvPr/>
            </p:nvSpPr>
            <p:spPr>
              <a:xfrm>
                <a:off x="3951511" y="3550224"/>
                <a:ext cx="1685219" cy="433544"/>
              </a:xfrm>
              <a:prstGeom prst="flowChartTerminator">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Arial" pitchFamily="34" charset="0"/>
                    <a:ea typeface="微軟正黑體" panose="020B0604030504040204" pitchFamily="34" charset="-120"/>
                    <a:cs typeface="Arial" pitchFamily="34" charset="0"/>
                  </a:rPr>
                  <a:t>第一</a:t>
                </a:r>
                <a:r>
                  <a:rPr lang="zh-TW" altLang="en-US" sz="2400" b="1" dirty="0">
                    <a:solidFill>
                      <a:schemeClr val="bg1"/>
                    </a:solidFill>
                    <a:latin typeface="Arial" pitchFamily="34" charset="0"/>
                    <a:ea typeface="微軟正黑體" panose="020B0604030504040204" pitchFamily="34" charset="-120"/>
                    <a:cs typeface="Arial" pitchFamily="34" charset="0"/>
                  </a:rPr>
                  <a:t>段</a:t>
                </a:r>
                <a:r>
                  <a:rPr lang="zh-TW" altLang="zh-TW" sz="2400" b="1" dirty="0" smtClean="0">
                    <a:solidFill>
                      <a:schemeClr val="bg1"/>
                    </a:solidFill>
                    <a:latin typeface="Arial" pitchFamily="34" charset="0"/>
                    <a:ea typeface="微軟正黑體" panose="020B0604030504040204" pitchFamily="34" charset="-120"/>
                    <a:cs typeface="Arial" pitchFamily="34" charset="0"/>
                  </a:rPr>
                  <a:t>住院</a:t>
                </a:r>
                <a:endParaRPr lang="zh-TW" altLang="zh-TW" sz="2400" b="1" dirty="0">
                  <a:solidFill>
                    <a:schemeClr val="bg1"/>
                  </a:solidFill>
                  <a:latin typeface="Arial" pitchFamily="34" charset="0"/>
                  <a:ea typeface="微軟正黑體" panose="020B0604030504040204" pitchFamily="34" charset="-120"/>
                  <a:cs typeface="Arial" pitchFamily="34" charset="0"/>
                </a:endParaRPr>
              </a:p>
            </p:txBody>
          </p:sp>
        </p:grpSp>
        <p:sp>
          <p:nvSpPr>
            <p:cNvPr id="117" name="矩形 116"/>
            <p:cNvSpPr/>
            <p:nvPr/>
          </p:nvSpPr>
          <p:spPr>
            <a:xfrm>
              <a:off x="590101" y="3909231"/>
              <a:ext cx="2001895" cy="617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22" name="肘形接點 121"/>
          <p:cNvCxnSpPr>
            <a:stCxn id="112" idx="2"/>
            <a:endCxn id="121" idx="0"/>
          </p:cNvCxnSpPr>
          <p:nvPr/>
        </p:nvCxnSpPr>
        <p:spPr>
          <a:xfrm rot="16200000" flipH="1">
            <a:off x="650760" y="3085013"/>
            <a:ext cx="545613" cy="915527"/>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文字方塊 122"/>
          <p:cNvSpPr txBox="1"/>
          <p:nvPr/>
        </p:nvSpPr>
        <p:spPr>
          <a:xfrm>
            <a:off x="6276806" y="2496696"/>
            <a:ext cx="860613" cy="830997"/>
          </a:xfrm>
          <a:prstGeom prst="rect">
            <a:avLst/>
          </a:prstGeom>
          <a:noFill/>
        </p:spPr>
        <p:txBody>
          <a:bodyPr wrap="square" rtlCol="0">
            <a:spAutoFit/>
          </a:bodyPr>
          <a:lstStyle/>
          <a:p>
            <a:pPr algn="ctr"/>
            <a:r>
              <a:rPr lang="zh-TW" altLang="en-US" sz="2400" dirty="0">
                <a:latin typeface="Arial" pitchFamily="34" charset="0"/>
                <a:ea typeface="微軟正黑體" panose="020B0604030504040204" pitchFamily="34" charset="-120"/>
                <a:cs typeface="Arial" pitchFamily="34" charset="0"/>
              </a:rPr>
              <a:t>申請</a:t>
            </a:r>
            <a:endParaRPr lang="en-US" altLang="zh-TW" sz="2400" dirty="0">
              <a:latin typeface="Arial" pitchFamily="34" charset="0"/>
              <a:ea typeface="微軟正黑體" panose="020B0604030504040204" pitchFamily="34" charset="-120"/>
              <a:cs typeface="Arial" pitchFamily="34" charset="0"/>
            </a:endParaRPr>
          </a:p>
          <a:p>
            <a:pPr algn="ctr"/>
            <a:r>
              <a:rPr lang="zh-TW" altLang="en-US" sz="2400" dirty="0">
                <a:latin typeface="Arial" pitchFamily="34" charset="0"/>
                <a:ea typeface="微軟正黑體" panose="020B0604030504040204" pitchFamily="34" charset="-120"/>
                <a:cs typeface="Arial" pitchFamily="34" charset="0"/>
              </a:rPr>
              <a:t>理賠</a:t>
            </a:r>
          </a:p>
        </p:txBody>
      </p:sp>
      <p:grpSp>
        <p:nvGrpSpPr>
          <p:cNvPr id="124" name="群組 123"/>
          <p:cNvGrpSpPr/>
          <p:nvPr/>
        </p:nvGrpSpPr>
        <p:grpSpPr>
          <a:xfrm>
            <a:off x="6282629" y="1711150"/>
            <a:ext cx="784751" cy="702418"/>
            <a:chOff x="2864427" y="1711150"/>
            <a:chExt cx="784751" cy="702418"/>
          </a:xfrm>
        </p:grpSpPr>
        <p:sp>
          <p:nvSpPr>
            <p:cNvPr id="125" name="文字方塊 124"/>
            <p:cNvSpPr txBox="1"/>
            <p:nvPr/>
          </p:nvSpPr>
          <p:spPr>
            <a:xfrm>
              <a:off x="2864427" y="1711150"/>
              <a:ext cx="784751" cy="461665"/>
            </a:xfrm>
            <a:prstGeom prst="rect">
              <a:avLst/>
            </a:prstGeom>
            <a:noFill/>
          </p:spPr>
          <p:txBody>
            <a:bodyPr wrap="square" rtlCol="0">
              <a:spAutoFit/>
            </a:bodyPr>
            <a:lstStyle/>
            <a:p>
              <a:r>
                <a:rPr lang="en-US" altLang="zh-TW" sz="2400" dirty="0" smtClean="0"/>
                <a:t>11/1</a:t>
              </a:r>
              <a:endParaRPr lang="zh-TW" altLang="en-US" sz="2400" dirty="0"/>
            </a:p>
          </p:txBody>
        </p:sp>
        <p:sp>
          <p:nvSpPr>
            <p:cNvPr id="126" name="橢圓 125"/>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47" name="肘形接點 146"/>
          <p:cNvCxnSpPr>
            <a:stCxn id="76" idx="2"/>
            <a:endCxn id="164" idx="0"/>
          </p:cNvCxnSpPr>
          <p:nvPr/>
        </p:nvCxnSpPr>
        <p:spPr>
          <a:xfrm rot="16200000" flipH="1">
            <a:off x="3964379" y="3190551"/>
            <a:ext cx="561632" cy="688433"/>
          </a:xfrm>
          <a:prstGeom prst="bentConnector3">
            <a:avLst>
              <a:gd name="adj1" fmla="val 50000"/>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78799" y="5667370"/>
            <a:ext cx="1491114" cy="461665"/>
          </a:xfrm>
          <a:prstGeom prst="rect">
            <a:avLst/>
          </a:prstGeom>
        </p:spPr>
        <p:txBody>
          <a:bodyPr wrap="none">
            <a:spAutoFit/>
          </a:bodyPr>
          <a:lstStyle/>
          <a:p>
            <a:pPr>
              <a:defRPr/>
            </a:pPr>
            <a:r>
              <a:rPr lang="zh-TW" altLang="en-US" sz="1200" dirty="0" smtClean="0">
                <a:solidFill>
                  <a:srgbClr val="FF0000"/>
                </a:solidFill>
                <a:latin typeface="Arial" pitchFamily="34" charset="0"/>
                <a:ea typeface="微軟正黑體" panose="020B0604030504040204" pitchFamily="34" charset="-120"/>
                <a:cs typeface="Arial" pitchFamily="34" charset="0"/>
              </a:rPr>
              <a:t>每日</a:t>
            </a:r>
            <a:r>
              <a:rPr lang="zh-TW" altLang="en-US" sz="1200" dirty="0">
                <a:solidFill>
                  <a:srgbClr val="FF0000"/>
                </a:solidFill>
                <a:latin typeface="Arial" pitchFamily="34" charset="0"/>
                <a:ea typeface="微軟正黑體" panose="020B0604030504040204" pitchFamily="34" charset="-120"/>
                <a:cs typeface="Arial" pitchFamily="34" charset="0"/>
              </a:rPr>
              <a:t>限額</a:t>
            </a:r>
            <a:r>
              <a:rPr lang="en-US" altLang="zh-TW" sz="1200" dirty="0">
                <a:solidFill>
                  <a:srgbClr val="FF0000"/>
                </a:solidFill>
                <a:latin typeface="Arial" pitchFamily="34" charset="0"/>
                <a:ea typeface="微軟正黑體" panose="020B0604030504040204" pitchFamily="34" charset="-120"/>
                <a:cs typeface="Arial" pitchFamily="34" charset="0"/>
              </a:rPr>
              <a:t>1,000</a:t>
            </a:r>
            <a:r>
              <a:rPr lang="zh-TW" altLang="en-US" sz="1200" dirty="0">
                <a:solidFill>
                  <a:srgbClr val="FF0000"/>
                </a:solidFill>
                <a:latin typeface="Arial" pitchFamily="34" charset="0"/>
                <a:ea typeface="微軟正黑體" panose="020B0604030504040204" pitchFamily="34" charset="-120"/>
                <a:cs typeface="Arial" pitchFamily="34" charset="0"/>
              </a:rPr>
              <a:t>元</a:t>
            </a:r>
            <a:r>
              <a:rPr lang="zh-TW" altLang="en-US" sz="1200" dirty="0" smtClean="0">
                <a:solidFill>
                  <a:srgbClr val="FF0000"/>
                </a:solidFill>
                <a:latin typeface="Arial" pitchFamily="34" charset="0"/>
                <a:ea typeface="微軟正黑體" panose="020B0604030504040204" pitchFamily="34" charset="-120"/>
                <a:cs typeface="Arial" pitchFamily="34" charset="0"/>
              </a:rPr>
              <a:t>，</a:t>
            </a:r>
            <a:endParaRPr lang="en-US" altLang="zh-TW" sz="1200" dirty="0" smtClean="0">
              <a:solidFill>
                <a:srgbClr val="FF0000"/>
              </a:solidFill>
              <a:latin typeface="Arial" pitchFamily="34" charset="0"/>
              <a:ea typeface="微軟正黑體" panose="020B0604030504040204" pitchFamily="34" charset="-120"/>
              <a:cs typeface="Arial" pitchFamily="34" charset="0"/>
            </a:endParaRPr>
          </a:p>
          <a:p>
            <a:pPr>
              <a:defRPr/>
            </a:pPr>
            <a:r>
              <a:rPr lang="zh-TW" altLang="en-US" sz="1200" dirty="0" smtClean="0">
                <a:solidFill>
                  <a:srgbClr val="FF0000"/>
                </a:solidFill>
                <a:latin typeface="Arial" pitchFamily="34" charset="0"/>
                <a:ea typeface="微軟正黑體" panose="020B0604030504040204" pitchFamily="34" charset="-120"/>
                <a:cs typeface="Arial" pitchFamily="34" charset="0"/>
              </a:rPr>
              <a:t>每次</a:t>
            </a:r>
            <a:r>
              <a:rPr lang="zh-TW" altLang="en-US" sz="1200" dirty="0">
                <a:solidFill>
                  <a:srgbClr val="FF0000"/>
                </a:solidFill>
                <a:latin typeface="Arial" pitchFamily="34" charset="0"/>
                <a:ea typeface="微軟正黑體" panose="020B0604030504040204" pitchFamily="34" charset="-120"/>
                <a:cs typeface="Arial" pitchFamily="34" charset="0"/>
              </a:rPr>
              <a:t>最高</a:t>
            </a:r>
            <a:r>
              <a:rPr lang="en-US" altLang="zh-TW" sz="1200" dirty="0">
                <a:solidFill>
                  <a:srgbClr val="FF0000"/>
                </a:solidFill>
                <a:latin typeface="Arial" pitchFamily="34" charset="0"/>
                <a:ea typeface="微軟正黑體" panose="020B0604030504040204" pitchFamily="34" charset="-120"/>
                <a:cs typeface="Arial" pitchFamily="34" charset="0"/>
              </a:rPr>
              <a:t>5</a:t>
            </a:r>
            <a:r>
              <a:rPr lang="zh-TW" altLang="en-US" sz="1200" dirty="0" smtClean="0">
                <a:solidFill>
                  <a:srgbClr val="FF0000"/>
                </a:solidFill>
                <a:latin typeface="Arial" pitchFamily="34" charset="0"/>
                <a:ea typeface="微軟正黑體" panose="020B0604030504040204" pitchFamily="34" charset="-120"/>
                <a:cs typeface="Arial" pitchFamily="34" charset="0"/>
              </a:rPr>
              <a:t>萬元</a:t>
            </a:r>
            <a:endParaRPr lang="zh-TW" altLang="zh-TW" sz="1200" dirty="0">
              <a:solidFill>
                <a:srgbClr val="FF0000"/>
              </a:solidFill>
              <a:latin typeface="Arial" pitchFamily="34" charset="0"/>
              <a:ea typeface="微軟正黑體" panose="020B0604030504040204" pitchFamily="34" charset="-120"/>
              <a:cs typeface="Arial" pitchFamily="34" charset="0"/>
            </a:endParaRPr>
          </a:p>
        </p:txBody>
      </p:sp>
      <p:grpSp>
        <p:nvGrpSpPr>
          <p:cNvPr id="32" name="群組 31"/>
          <p:cNvGrpSpPr/>
          <p:nvPr/>
        </p:nvGrpSpPr>
        <p:grpSpPr>
          <a:xfrm>
            <a:off x="3218294" y="3815584"/>
            <a:ext cx="2857385" cy="2334892"/>
            <a:chOff x="2935336" y="3815584"/>
            <a:chExt cx="2163231" cy="2334892"/>
          </a:xfrm>
        </p:grpSpPr>
        <p:grpSp>
          <p:nvGrpSpPr>
            <p:cNvPr id="148" name="群組 147"/>
            <p:cNvGrpSpPr/>
            <p:nvPr/>
          </p:nvGrpSpPr>
          <p:grpSpPr>
            <a:xfrm>
              <a:off x="2935336" y="3815584"/>
              <a:ext cx="2163231" cy="2307796"/>
              <a:chOff x="500268" y="3365110"/>
              <a:chExt cx="2163231" cy="2307796"/>
            </a:xfrm>
          </p:grpSpPr>
          <p:sp>
            <p:nvSpPr>
              <p:cNvPr id="149" name="矩形 148"/>
              <p:cNvSpPr/>
              <p:nvPr/>
            </p:nvSpPr>
            <p:spPr>
              <a:xfrm>
                <a:off x="535981" y="3909232"/>
                <a:ext cx="2127518" cy="14472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defRPr/>
                </a:pPr>
                <a:r>
                  <a:rPr lang="zh-TW" altLang="en-US" dirty="0" smtClean="0">
                    <a:solidFill>
                      <a:schemeClr val="tx1"/>
                    </a:solidFill>
                    <a:latin typeface="Arial" pitchFamily="34" charset="0"/>
                    <a:ea typeface="微軟正黑體" panose="020B0604030504040204" pitchFamily="34" charset="-120"/>
                    <a:cs typeface="Arial" pitchFamily="34" charset="0"/>
                  </a:rPr>
                  <a:t>掛號費</a:t>
                </a:r>
                <a:r>
                  <a:rPr lang="en-US" altLang="zh-TW" dirty="0">
                    <a:solidFill>
                      <a:schemeClr val="tx1"/>
                    </a:solidFill>
                    <a:latin typeface="Arial" pitchFamily="34" charset="0"/>
                    <a:ea typeface="微軟正黑體" panose="020B0604030504040204" pitchFamily="34" charset="-120"/>
                    <a:cs typeface="Arial" pitchFamily="34" charset="0"/>
                  </a:rPr>
                  <a:t>420</a:t>
                </a:r>
                <a:r>
                  <a:rPr lang="zh-TW" altLang="en-US" dirty="0">
                    <a:solidFill>
                      <a:schemeClr val="tx1"/>
                    </a:solidFill>
                    <a:latin typeface="Arial" pitchFamily="34" charset="0"/>
                    <a:ea typeface="微軟正黑體" panose="020B0604030504040204" pitchFamily="34" charset="-120"/>
                    <a:cs typeface="Arial" pitchFamily="34" charset="0"/>
                  </a:rPr>
                  <a:t>元</a:t>
                </a:r>
                <a:endParaRPr lang="en-US" altLang="zh-TW" dirty="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en-US" dirty="0">
                    <a:solidFill>
                      <a:schemeClr val="tx1"/>
                    </a:solidFill>
                    <a:latin typeface="Arial" pitchFamily="34" charset="0"/>
                    <a:ea typeface="微軟正黑體" panose="020B0604030504040204" pitchFamily="34" charset="-120"/>
                    <a:cs typeface="Arial" pitchFamily="34" charset="0"/>
                  </a:rPr>
                  <a:t>診斷書費</a:t>
                </a:r>
                <a:r>
                  <a:rPr lang="en-US" altLang="zh-TW" dirty="0">
                    <a:solidFill>
                      <a:schemeClr val="tx1"/>
                    </a:solidFill>
                    <a:latin typeface="Arial" pitchFamily="34" charset="0"/>
                    <a:ea typeface="微軟正黑體" panose="020B0604030504040204" pitchFamily="34" charset="-120"/>
                    <a:cs typeface="Arial" pitchFamily="34" charset="0"/>
                  </a:rPr>
                  <a:t>200</a:t>
                </a:r>
                <a:r>
                  <a:rPr lang="zh-TW" altLang="en-US" dirty="0">
                    <a:solidFill>
                      <a:schemeClr val="tx1"/>
                    </a:solidFill>
                    <a:latin typeface="Arial" pitchFamily="34" charset="0"/>
                    <a:ea typeface="微軟正黑體" panose="020B0604030504040204" pitchFamily="34" charset="-120"/>
                    <a:cs typeface="Arial" pitchFamily="34" charset="0"/>
                  </a:rPr>
                  <a:t>元</a:t>
                </a:r>
                <a:r>
                  <a:rPr lang="en-US" altLang="zh-TW" dirty="0">
                    <a:solidFill>
                      <a:schemeClr val="tx1"/>
                    </a:solidFill>
                    <a:latin typeface="Arial" pitchFamily="34" charset="0"/>
                    <a:ea typeface="微軟正黑體" panose="020B0604030504040204" pitchFamily="34" charset="-120"/>
                    <a:cs typeface="Arial" pitchFamily="34" charset="0"/>
                  </a:rPr>
                  <a:t/>
                </a:r>
                <a:br>
                  <a:rPr lang="en-US" altLang="zh-TW" dirty="0">
                    <a:solidFill>
                      <a:schemeClr val="tx1"/>
                    </a:solidFill>
                    <a:latin typeface="Arial" pitchFamily="34" charset="0"/>
                    <a:ea typeface="微軟正黑體" panose="020B0604030504040204" pitchFamily="34" charset="-120"/>
                    <a:cs typeface="Arial" pitchFamily="34" charset="0"/>
                  </a:rPr>
                </a:br>
                <a:endParaRPr lang="en-US" altLang="zh-TW" b="1" dirty="0">
                  <a:solidFill>
                    <a:schemeClr val="bg2">
                      <a:lumMod val="50000"/>
                    </a:schemeClr>
                  </a:solidFill>
                  <a:latin typeface="Arial" pitchFamily="34" charset="0"/>
                  <a:ea typeface="微軟正黑體" panose="020B0604030504040204" pitchFamily="34" charset="-120"/>
                  <a:cs typeface="Arial" pitchFamily="34" charset="0"/>
                </a:endParaRPr>
              </a:p>
              <a:p>
                <a:pPr>
                  <a:lnSpc>
                    <a:spcPts val="2000"/>
                  </a:lnSpc>
                  <a:defRPr/>
                </a:pPr>
                <a:r>
                  <a:rPr lang="zh-TW" altLang="en-US" sz="1600" dirty="0" smtClean="0">
                    <a:solidFill>
                      <a:schemeClr val="tx1"/>
                    </a:solidFill>
                    <a:latin typeface="Arial" pitchFamily="34" charset="0"/>
                    <a:ea typeface="微軟正黑體" panose="020B0604030504040204" pitchFamily="34" charset="-120"/>
                    <a:cs typeface="Arial" pitchFamily="34" charset="0"/>
                  </a:rPr>
                  <a:t>材料費部分負擔</a:t>
                </a:r>
                <a:r>
                  <a:rPr lang="en-US" altLang="zh-TW" sz="1600" dirty="0" smtClean="0">
                    <a:solidFill>
                      <a:schemeClr val="tx1"/>
                    </a:solidFill>
                    <a:latin typeface="Arial" pitchFamily="34" charset="0"/>
                    <a:ea typeface="微軟正黑體" panose="020B0604030504040204" pitchFamily="34" charset="-120"/>
                    <a:cs typeface="Arial" pitchFamily="34" charset="0"/>
                  </a:rPr>
                  <a:t>25,000</a:t>
                </a:r>
                <a:r>
                  <a:rPr lang="zh-TW" altLang="en-US" sz="1600" dirty="0" smtClean="0">
                    <a:solidFill>
                      <a:schemeClr val="tx1"/>
                    </a:solidFill>
                    <a:latin typeface="Arial" pitchFamily="34" charset="0"/>
                    <a:ea typeface="微軟正黑體" panose="020B0604030504040204" pitchFamily="34" charset="-120"/>
                    <a:cs typeface="Arial" pitchFamily="34" charset="0"/>
                  </a:rPr>
                  <a:t>元</a:t>
                </a:r>
                <a:endParaRPr lang="en-US" altLang="zh-TW" sz="1600"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en-US" dirty="0" smtClean="0">
                    <a:solidFill>
                      <a:schemeClr val="tx1"/>
                    </a:solidFill>
                    <a:latin typeface="Arial" pitchFamily="34" charset="0"/>
                    <a:ea typeface="微軟正黑體" panose="020B0604030504040204" pitchFamily="34" charset="-120"/>
                    <a:cs typeface="Arial" pitchFamily="34" charset="0"/>
                  </a:rPr>
                  <a:t>病房</a:t>
                </a:r>
                <a:r>
                  <a:rPr lang="zh-TW" altLang="en-US" dirty="0">
                    <a:solidFill>
                      <a:schemeClr val="tx1"/>
                    </a:solidFill>
                    <a:latin typeface="Arial" pitchFamily="34" charset="0"/>
                    <a:ea typeface="微軟正黑體" panose="020B0604030504040204" pitchFamily="34" charset="-120"/>
                    <a:cs typeface="Arial" pitchFamily="34" charset="0"/>
                  </a:rPr>
                  <a:t>費</a:t>
                </a:r>
                <a:r>
                  <a:rPr lang="en-US" altLang="zh-TW" dirty="0">
                    <a:solidFill>
                      <a:schemeClr val="tx1"/>
                    </a:solidFill>
                    <a:latin typeface="Arial" pitchFamily="34" charset="0"/>
                    <a:ea typeface="微軟正黑體" panose="020B0604030504040204" pitchFamily="34" charset="-120"/>
                    <a:cs typeface="Arial" pitchFamily="34" charset="0"/>
                  </a:rPr>
                  <a:t>8,000</a:t>
                </a:r>
                <a:r>
                  <a:rPr lang="zh-TW" altLang="en-US" dirty="0" smtClean="0">
                    <a:solidFill>
                      <a:schemeClr val="tx1"/>
                    </a:solidFill>
                    <a:latin typeface="Arial" pitchFamily="34" charset="0"/>
                    <a:ea typeface="微軟正黑體" panose="020B0604030504040204" pitchFamily="34" charset="-120"/>
                    <a:cs typeface="Arial" pitchFamily="34" charset="0"/>
                  </a:rPr>
                  <a:t>元</a:t>
                </a:r>
                <a:endParaRPr lang="zh-TW" altLang="en-US" dirty="0">
                  <a:solidFill>
                    <a:schemeClr val="tx1"/>
                  </a:solidFill>
                </a:endParaRPr>
              </a:p>
            </p:txBody>
          </p:sp>
          <p:grpSp>
            <p:nvGrpSpPr>
              <p:cNvPr id="150" name="群組 149"/>
              <p:cNvGrpSpPr/>
              <p:nvPr/>
            </p:nvGrpSpPr>
            <p:grpSpPr>
              <a:xfrm>
                <a:off x="500268" y="3365110"/>
                <a:ext cx="1872452" cy="2307796"/>
                <a:chOff x="3667394" y="3550056"/>
                <a:chExt cx="1872452" cy="2307796"/>
              </a:xfrm>
            </p:grpSpPr>
            <p:sp>
              <p:nvSpPr>
                <p:cNvPr id="161" name="矩形 160"/>
                <p:cNvSpPr/>
                <p:nvPr/>
              </p:nvSpPr>
              <p:spPr>
                <a:xfrm>
                  <a:off x="3667394" y="3767006"/>
                  <a:ext cx="1872452" cy="209084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流程圖: 結束點 163"/>
                <p:cNvSpPr/>
                <p:nvPr/>
              </p:nvSpPr>
              <p:spPr>
                <a:xfrm>
                  <a:off x="3944302" y="3550056"/>
                  <a:ext cx="1522239" cy="433544"/>
                </a:xfrm>
                <a:prstGeom prst="flowChartTerminator">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Arial" pitchFamily="34" charset="0"/>
                      <a:ea typeface="微軟正黑體" panose="020B0604030504040204" pitchFamily="34" charset="-120"/>
                      <a:cs typeface="Arial" pitchFamily="34" charset="0"/>
                    </a:rPr>
                    <a:t>第二段</a:t>
                  </a:r>
                  <a:r>
                    <a:rPr lang="zh-TW" altLang="zh-TW" sz="2400" b="1" dirty="0" smtClean="0">
                      <a:solidFill>
                        <a:schemeClr val="tx1"/>
                      </a:solidFill>
                      <a:latin typeface="Arial" pitchFamily="34" charset="0"/>
                      <a:ea typeface="微軟正黑體" panose="020B0604030504040204" pitchFamily="34" charset="-120"/>
                      <a:cs typeface="Arial" pitchFamily="34" charset="0"/>
                    </a:rPr>
                    <a:t>住院</a:t>
                  </a:r>
                  <a:endParaRPr lang="zh-TW" altLang="zh-TW" sz="2400" b="1" dirty="0">
                    <a:solidFill>
                      <a:schemeClr val="tx1"/>
                    </a:solidFill>
                    <a:latin typeface="Arial" pitchFamily="34" charset="0"/>
                    <a:ea typeface="微軟正黑體" panose="020B0604030504040204" pitchFamily="34" charset="-120"/>
                    <a:cs typeface="Arial" pitchFamily="34" charset="0"/>
                  </a:endParaRPr>
                </a:p>
              </p:txBody>
            </p:sp>
          </p:grpSp>
          <p:sp>
            <p:nvSpPr>
              <p:cNvPr id="152" name="矩形 151"/>
              <p:cNvSpPr/>
              <p:nvPr/>
            </p:nvSpPr>
            <p:spPr>
              <a:xfrm>
                <a:off x="590101" y="3909231"/>
                <a:ext cx="1588816" cy="617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65" name="矩形 164"/>
            <p:cNvSpPr/>
            <p:nvPr/>
          </p:nvSpPr>
          <p:spPr>
            <a:xfrm>
              <a:off x="2959014" y="5688811"/>
              <a:ext cx="1491114" cy="461665"/>
            </a:xfrm>
            <a:prstGeom prst="rect">
              <a:avLst/>
            </a:prstGeom>
          </p:spPr>
          <p:txBody>
            <a:bodyPr wrap="none">
              <a:spAutoFit/>
            </a:bodyPr>
            <a:lstStyle/>
            <a:p>
              <a:pPr>
                <a:defRPr/>
              </a:pPr>
              <a:r>
                <a:rPr lang="zh-TW" altLang="en-US" sz="1200" dirty="0" smtClean="0">
                  <a:solidFill>
                    <a:srgbClr val="FF0000"/>
                  </a:solidFill>
                  <a:latin typeface="Arial" pitchFamily="34" charset="0"/>
                  <a:ea typeface="微軟正黑體" panose="020B0604030504040204" pitchFamily="34" charset="-120"/>
                  <a:cs typeface="Arial" pitchFamily="34" charset="0"/>
                </a:rPr>
                <a:t>每日</a:t>
              </a:r>
              <a:r>
                <a:rPr lang="zh-TW" altLang="en-US" sz="1200" dirty="0">
                  <a:solidFill>
                    <a:srgbClr val="FF0000"/>
                  </a:solidFill>
                  <a:latin typeface="Arial" pitchFamily="34" charset="0"/>
                  <a:ea typeface="微軟正黑體" panose="020B0604030504040204" pitchFamily="34" charset="-120"/>
                  <a:cs typeface="Arial" pitchFamily="34" charset="0"/>
                </a:rPr>
                <a:t>限額</a:t>
              </a:r>
              <a:r>
                <a:rPr lang="en-US" altLang="zh-TW" sz="1200" dirty="0">
                  <a:solidFill>
                    <a:srgbClr val="FF0000"/>
                  </a:solidFill>
                  <a:latin typeface="Arial" pitchFamily="34" charset="0"/>
                  <a:ea typeface="微軟正黑體" panose="020B0604030504040204" pitchFamily="34" charset="-120"/>
                  <a:cs typeface="Arial" pitchFamily="34" charset="0"/>
                </a:rPr>
                <a:t>1,000</a:t>
              </a:r>
              <a:r>
                <a:rPr lang="zh-TW" altLang="en-US" sz="1200" dirty="0">
                  <a:solidFill>
                    <a:srgbClr val="FF0000"/>
                  </a:solidFill>
                  <a:latin typeface="Arial" pitchFamily="34" charset="0"/>
                  <a:ea typeface="微軟正黑體" panose="020B0604030504040204" pitchFamily="34" charset="-120"/>
                  <a:cs typeface="Arial" pitchFamily="34" charset="0"/>
                </a:rPr>
                <a:t>元</a:t>
              </a:r>
              <a:r>
                <a:rPr lang="zh-TW" altLang="en-US" sz="1200" dirty="0" smtClean="0">
                  <a:solidFill>
                    <a:srgbClr val="FF0000"/>
                  </a:solidFill>
                  <a:latin typeface="Arial" pitchFamily="34" charset="0"/>
                  <a:ea typeface="微軟正黑體" panose="020B0604030504040204" pitchFamily="34" charset="-120"/>
                  <a:cs typeface="Arial" pitchFamily="34" charset="0"/>
                </a:rPr>
                <a:t>，</a:t>
              </a:r>
              <a:endParaRPr lang="en-US" altLang="zh-TW" sz="1200" dirty="0" smtClean="0">
                <a:solidFill>
                  <a:srgbClr val="FF0000"/>
                </a:solidFill>
                <a:latin typeface="Arial" pitchFamily="34" charset="0"/>
                <a:ea typeface="微軟正黑體" panose="020B0604030504040204" pitchFamily="34" charset="-120"/>
                <a:cs typeface="Arial" pitchFamily="34" charset="0"/>
              </a:endParaRPr>
            </a:p>
            <a:p>
              <a:pPr>
                <a:defRPr/>
              </a:pPr>
              <a:r>
                <a:rPr lang="zh-TW" altLang="en-US" sz="1200" dirty="0" smtClean="0">
                  <a:solidFill>
                    <a:srgbClr val="FF0000"/>
                  </a:solidFill>
                  <a:latin typeface="Arial" pitchFamily="34" charset="0"/>
                  <a:ea typeface="微軟正黑體" panose="020B0604030504040204" pitchFamily="34" charset="-120"/>
                  <a:cs typeface="Arial" pitchFamily="34" charset="0"/>
                </a:rPr>
                <a:t>每次</a:t>
              </a:r>
              <a:r>
                <a:rPr lang="zh-TW" altLang="en-US" sz="1200" dirty="0">
                  <a:solidFill>
                    <a:srgbClr val="FF0000"/>
                  </a:solidFill>
                  <a:latin typeface="Arial" pitchFamily="34" charset="0"/>
                  <a:ea typeface="微軟正黑體" panose="020B0604030504040204" pitchFamily="34" charset="-120"/>
                  <a:cs typeface="Arial" pitchFamily="34" charset="0"/>
                </a:rPr>
                <a:t>最高</a:t>
              </a:r>
              <a:r>
                <a:rPr lang="en-US" altLang="zh-TW" sz="1200" dirty="0">
                  <a:solidFill>
                    <a:srgbClr val="FF0000"/>
                  </a:solidFill>
                  <a:latin typeface="Arial" pitchFamily="34" charset="0"/>
                  <a:ea typeface="微軟正黑體" panose="020B0604030504040204" pitchFamily="34" charset="-120"/>
                  <a:cs typeface="Arial" pitchFamily="34" charset="0"/>
                </a:rPr>
                <a:t>5</a:t>
              </a:r>
              <a:r>
                <a:rPr lang="zh-TW" altLang="en-US" sz="1200" dirty="0" smtClean="0">
                  <a:solidFill>
                    <a:srgbClr val="FF0000"/>
                  </a:solidFill>
                  <a:latin typeface="Arial" pitchFamily="34" charset="0"/>
                  <a:ea typeface="微軟正黑體" panose="020B0604030504040204" pitchFamily="34" charset="-120"/>
                  <a:cs typeface="Arial" pitchFamily="34" charset="0"/>
                </a:rPr>
                <a:t>萬元</a:t>
              </a:r>
              <a:endParaRPr lang="zh-TW" altLang="zh-TW" sz="1200" dirty="0">
                <a:solidFill>
                  <a:srgbClr val="FF0000"/>
                </a:solidFill>
                <a:latin typeface="Arial" pitchFamily="34" charset="0"/>
                <a:ea typeface="微軟正黑體" panose="020B0604030504040204" pitchFamily="34" charset="-120"/>
                <a:cs typeface="Arial" pitchFamily="34" charset="0"/>
              </a:endParaRPr>
            </a:p>
          </p:txBody>
        </p:sp>
      </p:grpSp>
      <p:sp>
        <p:nvSpPr>
          <p:cNvPr id="16" name="圓角矩形 15"/>
          <p:cNvSpPr/>
          <p:nvPr/>
        </p:nvSpPr>
        <p:spPr>
          <a:xfrm>
            <a:off x="6476652" y="3381993"/>
            <a:ext cx="2514947" cy="3337940"/>
          </a:xfrm>
          <a:prstGeom prst="roundRect">
            <a:avLst/>
          </a:prstGeom>
          <a:solidFill>
            <a:srgbClr val="F1E6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9" name="群組 18"/>
          <p:cNvGrpSpPr/>
          <p:nvPr/>
        </p:nvGrpSpPr>
        <p:grpSpPr>
          <a:xfrm rot="21134774">
            <a:off x="6257565" y="3228228"/>
            <a:ext cx="1063595" cy="453452"/>
            <a:chOff x="4569628" y="2903540"/>
            <a:chExt cx="1063595" cy="453452"/>
          </a:xfrm>
        </p:grpSpPr>
        <p:sp>
          <p:nvSpPr>
            <p:cNvPr id="17" name="橢圓 16"/>
            <p:cNvSpPr/>
            <p:nvPr/>
          </p:nvSpPr>
          <p:spPr>
            <a:xfrm>
              <a:off x="4596973" y="2903540"/>
              <a:ext cx="782216" cy="45345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8" name="群組 17"/>
            <p:cNvGrpSpPr/>
            <p:nvPr/>
          </p:nvGrpSpPr>
          <p:grpSpPr>
            <a:xfrm>
              <a:off x="4569628" y="2943628"/>
              <a:ext cx="1063595" cy="412538"/>
              <a:chOff x="4515948" y="2970351"/>
              <a:chExt cx="1063595" cy="412538"/>
            </a:xfrm>
          </p:grpSpPr>
          <p:sp>
            <p:nvSpPr>
              <p:cNvPr id="131" name="文字方塊 130"/>
              <p:cNvSpPr txBox="1"/>
              <p:nvPr/>
            </p:nvSpPr>
            <p:spPr>
              <a:xfrm>
                <a:off x="4515948" y="2982779"/>
                <a:ext cx="1056561" cy="400110"/>
              </a:xfrm>
              <a:prstGeom prst="rect">
                <a:avLst/>
              </a:prstGeom>
              <a:noFill/>
            </p:spPr>
            <p:txBody>
              <a:bodyPr wrap="square" rtlCol="0">
                <a:spAutoFit/>
              </a:bodyPr>
              <a:lstStyle/>
              <a:p>
                <a:r>
                  <a:rPr lang="zh-TW" altLang="en-US" sz="2000" b="1" dirty="0" smtClean="0">
                    <a:solidFill>
                      <a:schemeClr val="bg1"/>
                    </a:solidFill>
                    <a:latin typeface="Arial" pitchFamily="34" charset="0"/>
                    <a:ea typeface="微軟正黑體" panose="020B0604030504040204" pitchFamily="34" charset="-120"/>
                    <a:cs typeface="Arial" pitchFamily="34" charset="0"/>
                  </a:rPr>
                  <a:t>案例</a:t>
                </a:r>
                <a:r>
                  <a:rPr lang="en-US" altLang="zh-TW" sz="2000" b="1" dirty="0">
                    <a:solidFill>
                      <a:schemeClr val="bg1"/>
                    </a:solidFill>
                    <a:latin typeface="Arial Black" panose="020B0A04020102020204" pitchFamily="34" charset="0"/>
                    <a:ea typeface="微軟正黑體" panose="020B0604030504040204" pitchFamily="34" charset="-120"/>
                    <a:cs typeface="Arial" pitchFamily="34" charset="0"/>
                  </a:rPr>
                  <a:t>2</a:t>
                </a:r>
                <a:endParaRPr lang="zh-TW" altLang="en-US" sz="2000" b="1" dirty="0">
                  <a:solidFill>
                    <a:schemeClr val="bg1"/>
                  </a:solidFill>
                  <a:latin typeface="Arial Black" panose="020B0A04020102020204" pitchFamily="34" charset="0"/>
                  <a:ea typeface="微軟正黑體" panose="020B0604030504040204" pitchFamily="34" charset="-120"/>
                  <a:cs typeface="Arial" pitchFamily="34" charset="0"/>
                </a:endParaRPr>
              </a:p>
            </p:txBody>
          </p:sp>
          <p:sp>
            <p:nvSpPr>
              <p:cNvPr id="130" name="文字方塊 129"/>
              <p:cNvSpPr txBox="1"/>
              <p:nvPr/>
            </p:nvSpPr>
            <p:spPr>
              <a:xfrm>
                <a:off x="4522982" y="2970351"/>
                <a:ext cx="1056561" cy="400110"/>
              </a:xfrm>
              <a:prstGeom prst="rect">
                <a:avLst/>
              </a:prstGeom>
              <a:noFill/>
            </p:spPr>
            <p:txBody>
              <a:bodyPr wrap="square" rtlCol="0">
                <a:spAutoFit/>
              </a:bodyPr>
              <a:lstStyle/>
              <a:p>
                <a:r>
                  <a:rPr lang="zh-TW" altLang="en-US" sz="2000" b="1" dirty="0" smtClean="0">
                    <a:latin typeface="Arial" pitchFamily="34" charset="0"/>
                    <a:ea typeface="微軟正黑體" panose="020B0604030504040204" pitchFamily="34" charset="-120"/>
                    <a:cs typeface="Arial" pitchFamily="34" charset="0"/>
                  </a:rPr>
                  <a:t>案例</a:t>
                </a:r>
                <a:r>
                  <a:rPr lang="en-US" altLang="zh-TW" sz="2000" b="1" dirty="0" smtClean="0">
                    <a:latin typeface="Arial" pitchFamily="34" charset="0"/>
                    <a:ea typeface="微軟正黑體" panose="020B0604030504040204" pitchFamily="34" charset="-120"/>
                    <a:cs typeface="Arial" pitchFamily="34" charset="0"/>
                  </a:rPr>
                  <a:t>2</a:t>
                </a:r>
                <a:endParaRPr lang="zh-TW" altLang="en-US" sz="2000" b="1" dirty="0">
                  <a:latin typeface="Arial Black" panose="020B0A04020102020204" pitchFamily="34" charset="0"/>
                  <a:ea typeface="微軟正黑體" panose="020B0604030504040204" pitchFamily="34" charset="-120"/>
                  <a:cs typeface="Arial" pitchFamily="34" charset="0"/>
                </a:endParaRPr>
              </a:p>
            </p:txBody>
          </p:sp>
        </p:grpSp>
      </p:grpSp>
      <p:sp>
        <p:nvSpPr>
          <p:cNvPr id="134" name="文字方塊 133"/>
          <p:cNvSpPr txBox="1"/>
          <p:nvPr/>
        </p:nvSpPr>
        <p:spPr>
          <a:xfrm>
            <a:off x="7054651" y="3341962"/>
            <a:ext cx="739368" cy="338554"/>
          </a:xfrm>
          <a:prstGeom prst="rect">
            <a:avLst/>
          </a:prstGeom>
          <a:noFill/>
        </p:spPr>
        <p:txBody>
          <a:bodyPr wrap="square" rtlCol="0">
            <a:spAutoFit/>
          </a:bodyPr>
          <a:lstStyle/>
          <a:p>
            <a:pPr algn="ctr"/>
            <a:r>
              <a:rPr lang="zh-TW" altLang="en-US" sz="1600" b="1" dirty="0" smtClean="0">
                <a:solidFill>
                  <a:srgbClr val="186CA4"/>
                </a:solidFill>
                <a:latin typeface="Arial" pitchFamily="34" charset="0"/>
                <a:ea typeface="微軟正黑體" panose="020B0604030504040204" pitchFamily="34" charset="-120"/>
                <a:cs typeface="Arial" pitchFamily="34" charset="0"/>
              </a:rPr>
              <a:t>項目</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135" name="文字方塊 134"/>
          <p:cNvSpPr txBox="1"/>
          <p:nvPr/>
        </p:nvSpPr>
        <p:spPr>
          <a:xfrm>
            <a:off x="8147461" y="3344889"/>
            <a:ext cx="759225" cy="338554"/>
          </a:xfrm>
          <a:prstGeom prst="rect">
            <a:avLst/>
          </a:prstGeom>
          <a:noFill/>
        </p:spPr>
        <p:txBody>
          <a:bodyPr wrap="square" rtlCol="0">
            <a:spAutoFit/>
          </a:bodyPr>
          <a:lstStyle/>
          <a:p>
            <a:r>
              <a:rPr lang="zh-TW" altLang="en-US" sz="1600" b="1" dirty="0" smtClean="0">
                <a:solidFill>
                  <a:srgbClr val="186CA4"/>
                </a:solidFill>
                <a:latin typeface="Arial" pitchFamily="34" charset="0"/>
                <a:ea typeface="微軟正黑體" panose="020B0604030504040204" pitchFamily="34" charset="-120"/>
                <a:cs typeface="Arial" pitchFamily="34" charset="0"/>
              </a:rPr>
              <a:t>金額</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136" name="文字方塊 135"/>
          <p:cNvSpPr txBox="1"/>
          <p:nvPr/>
        </p:nvSpPr>
        <p:spPr>
          <a:xfrm>
            <a:off x="6710544" y="3576505"/>
            <a:ext cx="1074325"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收據總額</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37" name="文字方塊 136"/>
          <p:cNvSpPr txBox="1"/>
          <p:nvPr/>
        </p:nvSpPr>
        <p:spPr>
          <a:xfrm>
            <a:off x="6710544" y="3827254"/>
            <a:ext cx="1317840" cy="338554"/>
          </a:xfrm>
          <a:prstGeom prst="rect">
            <a:avLst/>
          </a:prstGeom>
          <a:noFill/>
        </p:spPr>
        <p:txBody>
          <a:bodyPr wrap="square" rtlCol="0">
            <a:spAutoFit/>
          </a:bodyPr>
          <a:lstStyle/>
          <a:p>
            <a:r>
              <a:rPr lang="zh-TW" altLang="en-US" sz="1600" b="1" dirty="0">
                <a:latin typeface="Arial" pitchFamily="34" charset="0"/>
                <a:ea typeface="微軟正黑體" panose="020B0604030504040204" pitchFamily="34" charset="-120"/>
                <a:cs typeface="Arial" pitchFamily="34" charset="0"/>
              </a:rPr>
              <a:t>救護車費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38" name="文字方塊 137"/>
          <p:cNvSpPr txBox="1"/>
          <p:nvPr/>
        </p:nvSpPr>
        <p:spPr>
          <a:xfrm>
            <a:off x="6710544" y="4764976"/>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診斷書費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39" name="文字方塊 138"/>
          <p:cNvSpPr txBox="1"/>
          <p:nvPr/>
        </p:nvSpPr>
        <p:spPr>
          <a:xfrm>
            <a:off x="6710544" y="5504147"/>
            <a:ext cx="1317840" cy="338554"/>
          </a:xfrm>
          <a:prstGeom prst="rect">
            <a:avLst/>
          </a:prstGeom>
          <a:noFill/>
        </p:spPr>
        <p:txBody>
          <a:bodyPr wrap="square" rtlCol="0">
            <a:spAutoFit/>
          </a:bodyPr>
          <a:lstStyle/>
          <a:p>
            <a:r>
              <a:rPr lang="zh-TW" altLang="en-US" sz="1600" b="1" dirty="0">
                <a:latin typeface="Arial" pitchFamily="34" charset="0"/>
                <a:ea typeface="微軟正黑體" panose="020B0604030504040204" pitchFamily="34" charset="-120"/>
                <a:cs typeface="Arial" pitchFamily="34" charset="0"/>
              </a:rPr>
              <a:t>病房費</a:t>
            </a:r>
          </a:p>
        </p:txBody>
      </p:sp>
      <p:sp>
        <p:nvSpPr>
          <p:cNvPr id="140" name="文字方塊 139"/>
          <p:cNvSpPr txBox="1"/>
          <p:nvPr/>
        </p:nvSpPr>
        <p:spPr>
          <a:xfrm>
            <a:off x="6710544" y="5784826"/>
            <a:ext cx="1317840" cy="276999"/>
          </a:xfrm>
          <a:prstGeom prst="rect">
            <a:avLst/>
          </a:prstGeom>
          <a:noFill/>
        </p:spPr>
        <p:txBody>
          <a:bodyPr wrap="square" rtlCol="0">
            <a:spAutoFit/>
          </a:bodyPr>
          <a:lstStyle/>
          <a:p>
            <a:r>
              <a:rPr lang="zh-TW" altLang="en-US" sz="1200" b="1" dirty="0" smtClean="0">
                <a:latin typeface="Arial" pitchFamily="34" charset="0"/>
                <a:ea typeface="微軟正黑體" panose="020B0604030504040204" pitchFamily="34" charset="-120"/>
                <a:cs typeface="Arial" pitchFamily="34" charset="0"/>
              </a:rPr>
              <a:t>材料費部分負擔</a:t>
            </a:r>
            <a:endParaRPr lang="zh-TW" altLang="en-US" sz="1200" b="1" dirty="0">
              <a:latin typeface="Arial Black" panose="020B0A04020102020204" pitchFamily="34" charset="0"/>
              <a:ea typeface="微軟正黑體" panose="020B0604030504040204" pitchFamily="34" charset="-120"/>
              <a:cs typeface="Arial" pitchFamily="34" charset="0"/>
            </a:endParaRPr>
          </a:p>
        </p:txBody>
      </p:sp>
      <p:sp>
        <p:nvSpPr>
          <p:cNvPr id="141" name="文字方塊 140"/>
          <p:cNvSpPr txBox="1"/>
          <p:nvPr/>
        </p:nvSpPr>
        <p:spPr>
          <a:xfrm>
            <a:off x="6702327" y="6380984"/>
            <a:ext cx="1317840" cy="369332"/>
          </a:xfrm>
          <a:prstGeom prst="rect">
            <a:avLst/>
          </a:prstGeom>
          <a:noFill/>
        </p:spPr>
        <p:txBody>
          <a:bodyPr wrap="square" rtlCol="0">
            <a:spAutoFit/>
          </a:bodyPr>
          <a:lstStyle/>
          <a:p>
            <a:r>
              <a:rPr lang="zh-TW" altLang="en-US"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給付金額</a:t>
            </a:r>
            <a:endParaRPr lang="zh-TW" altLang="en-US" b="1" dirty="0">
              <a:effectLst>
                <a:outerShdw blurRad="38100" dist="38100" dir="2700000" algn="tl">
                  <a:srgbClr val="000000">
                    <a:alpha val="43137"/>
                  </a:srgbClr>
                </a:outerShdw>
              </a:effectLst>
              <a:latin typeface="Arial Black" panose="020B0A04020102020204" pitchFamily="34" charset="0"/>
              <a:ea typeface="微軟正黑體" panose="020B0604030504040204" pitchFamily="34" charset="-120"/>
              <a:cs typeface="Arial" pitchFamily="34" charset="0"/>
            </a:endParaRPr>
          </a:p>
        </p:txBody>
      </p:sp>
      <p:cxnSp>
        <p:nvCxnSpPr>
          <p:cNvPr id="21" name="直線接點 20"/>
          <p:cNvCxnSpPr/>
          <p:nvPr/>
        </p:nvCxnSpPr>
        <p:spPr>
          <a:xfrm>
            <a:off x="6811891" y="5077550"/>
            <a:ext cx="2124000"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線接點 141"/>
          <p:cNvCxnSpPr/>
          <p:nvPr/>
        </p:nvCxnSpPr>
        <p:spPr>
          <a:xfrm>
            <a:off x="6887172" y="6126059"/>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接點 154"/>
          <p:cNvCxnSpPr/>
          <p:nvPr/>
        </p:nvCxnSpPr>
        <p:spPr>
          <a:xfrm>
            <a:off x="6583878" y="4920888"/>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文字方塊 157"/>
          <p:cNvSpPr txBox="1"/>
          <p:nvPr/>
        </p:nvSpPr>
        <p:spPr>
          <a:xfrm>
            <a:off x="7880472" y="3576505"/>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66,820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59" name="文字方塊 158"/>
          <p:cNvSpPr txBox="1"/>
          <p:nvPr/>
        </p:nvSpPr>
        <p:spPr>
          <a:xfrm>
            <a:off x="7880472" y="3835547"/>
            <a:ext cx="1074325"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6</a:t>
            </a:r>
            <a:r>
              <a:rPr lang="en-US" altLang="zh-TW" sz="1600" b="1" dirty="0" smtClean="0">
                <a:latin typeface="Arial" pitchFamily="34" charset="0"/>
                <a:ea typeface="微軟正黑體" panose="020B0604030504040204" pitchFamily="34" charset="-120"/>
                <a:cs typeface="Arial" pitchFamily="34" charset="0"/>
              </a:rPr>
              <a:t>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0" name="文字方塊 159"/>
          <p:cNvSpPr txBox="1"/>
          <p:nvPr/>
        </p:nvSpPr>
        <p:spPr>
          <a:xfrm>
            <a:off x="7880472" y="4773269"/>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200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2" name="文字方塊 161"/>
          <p:cNvSpPr txBox="1"/>
          <p:nvPr/>
        </p:nvSpPr>
        <p:spPr>
          <a:xfrm>
            <a:off x="7135264" y="5485333"/>
            <a:ext cx="1856336"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1,000</a:t>
            </a:r>
            <a:r>
              <a:rPr lang="zh-TW" altLang="en-US" sz="1600" b="1" dirty="0">
                <a:latin typeface="Arial" pitchFamily="34" charset="0"/>
                <a:ea typeface="微軟正黑體" panose="020B0604030504040204" pitchFamily="34" charset="-120"/>
                <a:cs typeface="Arial" pitchFamily="34" charset="0"/>
              </a:rPr>
              <a:t>元╳</a:t>
            </a:r>
            <a:r>
              <a:rPr lang="en-US" altLang="zh-TW" sz="1600" b="1" dirty="0">
                <a:latin typeface="Arial" pitchFamily="34" charset="0"/>
                <a:ea typeface="微軟正黑體" panose="020B0604030504040204" pitchFamily="34" charset="-120"/>
                <a:cs typeface="Arial" pitchFamily="34" charset="0"/>
              </a:rPr>
              <a:t>13</a:t>
            </a:r>
            <a:r>
              <a:rPr lang="zh-TW" altLang="en-US" sz="1600" b="1" dirty="0">
                <a:latin typeface="Arial" pitchFamily="34" charset="0"/>
                <a:ea typeface="微軟正黑體" panose="020B0604030504040204" pitchFamily="34" charset="-120"/>
                <a:cs typeface="Arial" pitchFamily="34" charset="0"/>
              </a:rPr>
              <a:t>天</a:t>
            </a:r>
          </a:p>
        </p:txBody>
      </p:sp>
      <p:sp>
        <p:nvSpPr>
          <p:cNvPr id="163" name="文字方塊 162"/>
          <p:cNvSpPr txBox="1"/>
          <p:nvPr/>
        </p:nvSpPr>
        <p:spPr>
          <a:xfrm>
            <a:off x="7880472" y="5744375"/>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50,000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6" name="文字方塊 165"/>
          <p:cNvSpPr txBox="1"/>
          <p:nvPr/>
        </p:nvSpPr>
        <p:spPr>
          <a:xfrm>
            <a:off x="7880472" y="6116221"/>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63,000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7" name="文字方塊 166"/>
          <p:cNvSpPr txBox="1"/>
          <p:nvPr/>
        </p:nvSpPr>
        <p:spPr>
          <a:xfrm>
            <a:off x="6710544" y="4139828"/>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急診掛號費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8" name="文字方塊 167"/>
          <p:cNvSpPr txBox="1"/>
          <p:nvPr/>
        </p:nvSpPr>
        <p:spPr>
          <a:xfrm>
            <a:off x="7880472" y="4148121"/>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550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9" name="文字方塊 168"/>
          <p:cNvSpPr txBox="1"/>
          <p:nvPr/>
        </p:nvSpPr>
        <p:spPr>
          <a:xfrm>
            <a:off x="6710544" y="4452402"/>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掛號費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70" name="文字方塊 169"/>
          <p:cNvSpPr txBox="1"/>
          <p:nvPr/>
        </p:nvSpPr>
        <p:spPr>
          <a:xfrm>
            <a:off x="7880472" y="4460695"/>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420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cxnSp>
        <p:nvCxnSpPr>
          <p:cNvPr id="180" name="直線接點 179"/>
          <p:cNvCxnSpPr/>
          <p:nvPr/>
        </p:nvCxnSpPr>
        <p:spPr>
          <a:xfrm>
            <a:off x="6583878" y="4621679"/>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接點 180"/>
          <p:cNvCxnSpPr/>
          <p:nvPr/>
        </p:nvCxnSpPr>
        <p:spPr>
          <a:xfrm>
            <a:off x="6583878" y="4309105"/>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接點 181"/>
          <p:cNvCxnSpPr/>
          <p:nvPr/>
        </p:nvCxnSpPr>
        <p:spPr>
          <a:xfrm>
            <a:off x="6583878" y="3996531"/>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6779774" y="3854819"/>
            <a:ext cx="2116488" cy="1179377"/>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p:nvSpPr>
        <p:spPr>
          <a:xfrm>
            <a:off x="1368043" y="4883583"/>
            <a:ext cx="1178951" cy="251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p:cNvSpPr/>
          <p:nvPr/>
        </p:nvSpPr>
        <p:spPr>
          <a:xfrm>
            <a:off x="1349237" y="4848278"/>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94" name="矩形 93"/>
          <p:cNvSpPr/>
          <p:nvPr/>
        </p:nvSpPr>
        <p:spPr>
          <a:xfrm>
            <a:off x="4394241" y="4911811"/>
            <a:ext cx="1178951" cy="251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p:cNvSpPr/>
          <p:nvPr/>
        </p:nvSpPr>
        <p:spPr>
          <a:xfrm>
            <a:off x="4353958" y="4852132"/>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87" name="文字方塊 86"/>
          <p:cNvSpPr txBox="1"/>
          <p:nvPr/>
        </p:nvSpPr>
        <p:spPr>
          <a:xfrm>
            <a:off x="7868162" y="5068469"/>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65,000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2" name="矩形 11"/>
          <p:cNvSpPr/>
          <p:nvPr/>
        </p:nvSpPr>
        <p:spPr>
          <a:xfrm>
            <a:off x="7135264" y="1863216"/>
            <a:ext cx="2031325" cy="369332"/>
          </a:xfrm>
          <a:prstGeom prst="rect">
            <a:avLst/>
          </a:prstGeom>
        </p:spPr>
        <p:txBody>
          <a:bodyPr wrap="none">
            <a:spAutoFit/>
          </a:bodyPr>
          <a:lstStyle/>
          <a:p>
            <a:r>
              <a:rPr lang="zh-TW" altLang="en-US" dirty="0">
                <a:solidFill>
                  <a:prstClr val="black"/>
                </a:solidFill>
                <a:effectLst>
                  <a:outerShdw blurRad="38100" dist="38100" dir="2700000" algn="tl">
                    <a:srgbClr val="000000">
                      <a:alpha val="43137"/>
                    </a:srgbClr>
                  </a:outerShdw>
                </a:effectLst>
              </a:rPr>
              <a:t>（單位：新臺幣）</a:t>
            </a:r>
            <a:endParaRPr lang="zh-TW" altLang="en-US" dirty="0"/>
          </a:p>
        </p:txBody>
      </p:sp>
      <p:sp>
        <p:nvSpPr>
          <p:cNvPr id="118" name="文字方塊 117"/>
          <p:cNvSpPr txBox="1"/>
          <p:nvPr/>
        </p:nvSpPr>
        <p:spPr>
          <a:xfrm>
            <a:off x="7886609" y="6352541"/>
            <a:ext cx="1074325" cy="338554"/>
          </a:xfrm>
          <a:prstGeom prst="rect">
            <a:avLst/>
          </a:prstGeom>
          <a:noFill/>
        </p:spPr>
        <p:txBody>
          <a:bodyPr wrap="square" rtlCol="0">
            <a:spAutoFit/>
          </a:bodyPr>
          <a:lstStyle/>
          <a:p>
            <a:pPr algn="r"/>
            <a:r>
              <a:rPr lang="en-US" altLang="zh-TW" sz="1600" b="1" dirty="0">
                <a:solidFill>
                  <a:srgbClr val="0070C0"/>
                </a:solidFill>
                <a:latin typeface="Arial" pitchFamily="34" charset="0"/>
                <a:ea typeface="微軟正黑體" panose="020B0604030504040204" pitchFamily="34" charset="-120"/>
                <a:cs typeface="Arial" pitchFamily="34" charset="0"/>
              </a:rPr>
              <a:t>50,000</a:t>
            </a:r>
            <a:r>
              <a:rPr lang="zh-TW" altLang="en-US" sz="1600" b="1" dirty="0">
                <a:solidFill>
                  <a:srgbClr val="0070C0"/>
                </a:solidFill>
                <a:latin typeface="Arial" pitchFamily="34" charset="0"/>
                <a:ea typeface="微軟正黑體" panose="020B0604030504040204" pitchFamily="34" charset="-120"/>
                <a:cs typeface="Arial" pitchFamily="34" charset="0"/>
              </a:rPr>
              <a:t>元</a:t>
            </a:r>
          </a:p>
        </p:txBody>
      </p:sp>
    </p:spTree>
    <p:extLst>
      <p:ext uri="{BB962C8B-B14F-4D97-AF65-F5344CB8AC3E}">
        <p14:creationId xmlns:p14="http://schemas.microsoft.com/office/powerpoint/2010/main" val="3854511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直線接點 107"/>
          <p:cNvCxnSpPr>
            <a:stCxn id="107" idx="6"/>
            <a:endCxn id="109" idx="2"/>
          </p:cNvCxnSpPr>
          <p:nvPr/>
        </p:nvCxnSpPr>
        <p:spPr>
          <a:xfrm>
            <a:off x="551128" y="2292778"/>
            <a:ext cx="1340232" cy="0"/>
          </a:xfrm>
          <a:prstGeom prst="line">
            <a:avLst/>
          </a:prstGeom>
          <a:ln w="76200">
            <a:solidFill>
              <a:srgbClr val="595959"/>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(9/26)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21</a:t>
            </a:fld>
            <a:endParaRPr lang="zh-TW" altLang="en-US" dirty="0"/>
          </a:p>
        </p:txBody>
      </p:sp>
      <p:grpSp>
        <p:nvGrpSpPr>
          <p:cNvPr id="6" name="群組 5"/>
          <p:cNvGrpSpPr/>
          <p:nvPr/>
        </p:nvGrpSpPr>
        <p:grpSpPr>
          <a:xfrm>
            <a:off x="-219678" y="836712"/>
            <a:ext cx="4264428" cy="523220"/>
            <a:chOff x="-258775" y="745540"/>
            <a:chExt cx="4264428" cy="523220"/>
          </a:xfrm>
        </p:grpSpPr>
        <p:sp>
          <p:nvSpPr>
            <p:cNvPr id="7" name="圓角矩形 6"/>
            <p:cNvSpPr/>
            <p:nvPr/>
          </p:nvSpPr>
          <p:spPr>
            <a:xfrm>
              <a:off x="-258775" y="764703"/>
              <a:ext cx="4264428"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3895618"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住院</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醫療案例說明</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(3/3)</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99" name="文字方塊 98"/>
          <p:cNvSpPr txBox="1"/>
          <p:nvPr/>
        </p:nvSpPr>
        <p:spPr>
          <a:xfrm>
            <a:off x="1556975" y="2413173"/>
            <a:ext cx="860613" cy="461665"/>
          </a:xfrm>
          <a:prstGeom prst="rect">
            <a:avLst/>
          </a:prstGeom>
          <a:noFill/>
        </p:spPr>
        <p:txBody>
          <a:bodyPr wrap="square" rtlCol="0">
            <a:spAutoFit/>
          </a:bodyPr>
          <a:lstStyle/>
          <a:p>
            <a:pPr algn="ctr"/>
            <a:r>
              <a:rPr lang="zh-TW" altLang="en-US" sz="2400" dirty="0" smtClean="0">
                <a:latin typeface="Arial" pitchFamily="34" charset="0"/>
                <a:ea typeface="微軟正黑體" panose="020B0604030504040204" pitchFamily="34" charset="-120"/>
                <a:cs typeface="Arial" pitchFamily="34" charset="0"/>
              </a:rPr>
              <a:t>出院</a:t>
            </a:r>
            <a:endParaRPr lang="zh-TW" altLang="en-US" sz="2400" dirty="0">
              <a:latin typeface="Arial" pitchFamily="34" charset="0"/>
              <a:ea typeface="微軟正黑體" panose="020B0604030504040204" pitchFamily="34" charset="-120"/>
              <a:cs typeface="Arial" pitchFamily="34" charset="0"/>
            </a:endParaRPr>
          </a:p>
        </p:txBody>
      </p:sp>
      <p:grpSp>
        <p:nvGrpSpPr>
          <p:cNvPr id="10" name="群組 9"/>
          <p:cNvGrpSpPr/>
          <p:nvPr/>
        </p:nvGrpSpPr>
        <p:grpSpPr>
          <a:xfrm>
            <a:off x="102892" y="1711151"/>
            <a:ext cx="627529" cy="702417"/>
            <a:chOff x="432265" y="1711151"/>
            <a:chExt cx="627529" cy="702417"/>
          </a:xfrm>
        </p:grpSpPr>
        <p:sp>
          <p:nvSpPr>
            <p:cNvPr id="58" name="文字方塊 57"/>
            <p:cNvSpPr txBox="1"/>
            <p:nvPr/>
          </p:nvSpPr>
          <p:spPr>
            <a:xfrm>
              <a:off x="432265" y="1711151"/>
              <a:ext cx="627529" cy="461665"/>
            </a:xfrm>
            <a:prstGeom prst="rect">
              <a:avLst/>
            </a:prstGeom>
            <a:noFill/>
          </p:spPr>
          <p:txBody>
            <a:bodyPr wrap="square" rtlCol="0">
              <a:spAutoFit/>
            </a:bodyPr>
            <a:lstStyle/>
            <a:p>
              <a:r>
                <a:rPr lang="en-US" altLang="zh-TW" sz="2400" dirty="0" smtClean="0"/>
                <a:t>9/3</a:t>
              </a:r>
              <a:endParaRPr lang="zh-TW" altLang="en-US" sz="2400" dirty="0"/>
            </a:p>
          </p:txBody>
        </p:sp>
        <p:sp>
          <p:nvSpPr>
            <p:cNvPr id="107" name="橢圓 106"/>
            <p:cNvSpPr/>
            <p:nvPr/>
          </p:nvSpPr>
          <p:spPr>
            <a:xfrm>
              <a:off x="61156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1" name="群組 10"/>
          <p:cNvGrpSpPr/>
          <p:nvPr/>
        </p:nvGrpSpPr>
        <p:grpSpPr>
          <a:xfrm>
            <a:off x="1716547" y="1711150"/>
            <a:ext cx="618565" cy="702418"/>
            <a:chOff x="2957027" y="1711150"/>
            <a:chExt cx="618565" cy="702418"/>
          </a:xfrm>
        </p:grpSpPr>
        <p:sp>
          <p:nvSpPr>
            <p:cNvPr id="59" name="文字方塊 58"/>
            <p:cNvSpPr txBox="1"/>
            <p:nvPr/>
          </p:nvSpPr>
          <p:spPr>
            <a:xfrm>
              <a:off x="2957027" y="1711150"/>
              <a:ext cx="618565" cy="461665"/>
            </a:xfrm>
            <a:prstGeom prst="rect">
              <a:avLst/>
            </a:prstGeom>
            <a:noFill/>
          </p:spPr>
          <p:txBody>
            <a:bodyPr wrap="square" rtlCol="0">
              <a:spAutoFit/>
            </a:bodyPr>
            <a:lstStyle/>
            <a:p>
              <a:r>
                <a:rPr lang="en-US" altLang="zh-TW" sz="2400" dirty="0" smtClean="0"/>
                <a:t>9/7</a:t>
              </a:r>
              <a:endParaRPr lang="zh-TW" altLang="en-US" sz="2400" dirty="0"/>
            </a:p>
          </p:txBody>
        </p:sp>
        <p:sp>
          <p:nvSpPr>
            <p:cNvPr id="109" name="橢圓 108"/>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0" name="文字方塊 109"/>
          <p:cNvSpPr txBox="1"/>
          <p:nvPr/>
        </p:nvSpPr>
        <p:spPr>
          <a:xfrm>
            <a:off x="769142" y="1942265"/>
            <a:ext cx="1254772" cy="369332"/>
          </a:xfrm>
          <a:prstGeom prst="rect">
            <a:avLst/>
          </a:prstGeom>
          <a:noFill/>
        </p:spPr>
        <p:txBody>
          <a:bodyPr wrap="square" rtlCol="0">
            <a:spAutoFit/>
          </a:bodyPr>
          <a:lstStyle/>
          <a:p>
            <a:r>
              <a:rPr lang="zh-TW" altLang="en-US" dirty="0" smtClean="0">
                <a:latin typeface="Arial" pitchFamily="34" charset="0"/>
                <a:ea typeface="微軟正黑體" panose="020B0604030504040204" pitchFamily="34" charset="-120"/>
                <a:cs typeface="Arial" pitchFamily="34" charset="0"/>
              </a:rPr>
              <a:t>住院</a:t>
            </a:r>
            <a:r>
              <a:rPr lang="en-US" altLang="zh-TW" dirty="0">
                <a:latin typeface="Arial" pitchFamily="34" charset="0"/>
                <a:ea typeface="微軟正黑體" panose="020B0604030504040204" pitchFamily="34" charset="-120"/>
                <a:cs typeface="Arial" pitchFamily="34" charset="0"/>
              </a:rPr>
              <a:t>5</a:t>
            </a:r>
            <a:r>
              <a:rPr lang="zh-TW" altLang="en-US" dirty="0" smtClean="0">
                <a:latin typeface="Arial" pitchFamily="34" charset="0"/>
                <a:ea typeface="微軟正黑體" panose="020B0604030504040204" pitchFamily="34" charset="-120"/>
                <a:cs typeface="Arial" pitchFamily="34" charset="0"/>
              </a:rPr>
              <a:t>天</a:t>
            </a:r>
            <a:endParaRPr lang="zh-TW" altLang="en-US" dirty="0">
              <a:latin typeface="Arial" pitchFamily="34" charset="0"/>
              <a:ea typeface="微軟正黑體" panose="020B0604030504040204" pitchFamily="34" charset="-120"/>
              <a:cs typeface="Arial" pitchFamily="34" charset="0"/>
            </a:endParaRPr>
          </a:p>
        </p:txBody>
      </p:sp>
      <p:sp>
        <p:nvSpPr>
          <p:cNvPr id="16" name="圓角矩形 15"/>
          <p:cNvSpPr/>
          <p:nvPr/>
        </p:nvSpPr>
        <p:spPr>
          <a:xfrm>
            <a:off x="4574817" y="3531611"/>
            <a:ext cx="2228135" cy="2497400"/>
          </a:xfrm>
          <a:prstGeom prst="roundRect">
            <a:avLst>
              <a:gd name="adj" fmla="val 8641"/>
            </a:avLst>
          </a:prstGeom>
          <a:solidFill>
            <a:srgbClr val="F1E6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9" name="群組 18"/>
          <p:cNvGrpSpPr/>
          <p:nvPr/>
        </p:nvGrpSpPr>
        <p:grpSpPr>
          <a:xfrm rot="21134774">
            <a:off x="4391951" y="3216263"/>
            <a:ext cx="1078857" cy="459681"/>
            <a:chOff x="4547332" y="2903540"/>
            <a:chExt cx="1078857" cy="453452"/>
          </a:xfrm>
        </p:grpSpPr>
        <p:sp>
          <p:nvSpPr>
            <p:cNvPr id="17" name="橢圓 16"/>
            <p:cNvSpPr/>
            <p:nvPr/>
          </p:nvSpPr>
          <p:spPr>
            <a:xfrm>
              <a:off x="4596973" y="2903540"/>
              <a:ext cx="782216" cy="45345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8" name="群組 17"/>
            <p:cNvGrpSpPr/>
            <p:nvPr/>
          </p:nvGrpSpPr>
          <p:grpSpPr>
            <a:xfrm>
              <a:off x="4547332" y="2936404"/>
              <a:ext cx="1078857" cy="419762"/>
              <a:chOff x="4493652" y="2963127"/>
              <a:chExt cx="1078857" cy="419762"/>
            </a:xfrm>
          </p:grpSpPr>
          <p:sp>
            <p:nvSpPr>
              <p:cNvPr id="131" name="文字方塊 130"/>
              <p:cNvSpPr txBox="1"/>
              <p:nvPr/>
            </p:nvSpPr>
            <p:spPr>
              <a:xfrm>
                <a:off x="4515948" y="2982779"/>
                <a:ext cx="1056561" cy="400110"/>
              </a:xfrm>
              <a:prstGeom prst="rect">
                <a:avLst/>
              </a:prstGeom>
              <a:noFill/>
            </p:spPr>
            <p:txBody>
              <a:bodyPr wrap="square" rtlCol="0">
                <a:spAutoFit/>
              </a:bodyPr>
              <a:lstStyle/>
              <a:p>
                <a:r>
                  <a:rPr lang="zh-TW" altLang="en-US" sz="2000" b="1" dirty="0" smtClean="0">
                    <a:solidFill>
                      <a:schemeClr val="bg1"/>
                    </a:solidFill>
                    <a:latin typeface="Arial" pitchFamily="34" charset="0"/>
                    <a:ea typeface="微軟正黑體" panose="020B0604030504040204" pitchFamily="34" charset="-120"/>
                    <a:cs typeface="Arial" pitchFamily="34" charset="0"/>
                  </a:rPr>
                  <a:t>案例</a:t>
                </a:r>
                <a:r>
                  <a:rPr lang="en-US" altLang="zh-TW" sz="2000" b="1" dirty="0" smtClean="0">
                    <a:solidFill>
                      <a:schemeClr val="bg1"/>
                    </a:solidFill>
                    <a:latin typeface="Arial" pitchFamily="34" charset="0"/>
                    <a:ea typeface="微軟正黑體" panose="020B0604030504040204" pitchFamily="34" charset="-120"/>
                    <a:cs typeface="Arial" pitchFamily="34" charset="0"/>
                  </a:rPr>
                  <a:t>3</a:t>
                </a:r>
                <a:endParaRPr lang="zh-TW" altLang="en-US" sz="2000" b="1" dirty="0">
                  <a:solidFill>
                    <a:schemeClr val="bg1"/>
                  </a:solidFill>
                  <a:latin typeface="Arial Black" panose="020B0A04020102020204" pitchFamily="34" charset="0"/>
                  <a:ea typeface="微軟正黑體" panose="020B0604030504040204" pitchFamily="34" charset="-120"/>
                  <a:cs typeface="Arial" pitchFamily="34" charset="0"/>
                </a:endParaRPr>
              </a:p>
            </p:txBody>
          </p:sp>
          <p:sp>
            <p:nvSpPr>
              <p:cNvPr id="130" name="文字方塊 129"/>
              <p:cNvSpPr txBox="1"/>
              <p:nvPr/>
            </p:nvSpPr>
            <p:spPr>
              <a:xfrm>
                <a:off x="4493652" y="2963127"/>
                <a:ext cx="1056561" cy="330669"/>
              </a:xfrm>
              <a:prstGeom prst="rect">
                <a:avLst/>
              </a:prstGeom>
              <a:noFill/>
            </p:spPr>
            <p:txBody>
              <a:bodyPr wrap="square" rtlCol="0">
                <a:spAutoFit/>
              </a:bodyPr>
              <a:lstStyle/>
              <a:p>
                <a:r>
                  <a:rPr lang="zh-TW" altLang="en-US" sz="2000" b="1" dirty="0" smtClean="0">
                    <a:latin typeface="Arial" pitchFamily="34" charset="0"/>
                    <a:ea typeface="微軟正黑體" panose="020B0604030504040204" pitchFamily="34" charset="-120"/>
                    <a:cs typeface="Arial" pitchFamily="34" charset="0"/>
                  </a:rPr>
                  <a:t>案例</a:t>
                </a:r>
                <a:r>
                  <a:rPr lang="en-US" altLang="zh-TW" sz="2000" b="1" dirty="0" smtClean="0">
                    <a:latin typeface="Arial" pitchFamily="34" charset="0"/>
                    <a:ea typeface="微軟正黑體" panose="020B0604030504040204" pitchFamily="34" charset="-120"/>
                    <a:cs typeface="Arial" pitchFamily="34" charset="0"/>
                  </a:rPr>
                  <a:t>3</a:t>
                </a:r>
                <a:endParaRPr lang="zh-TW" altLang="en-US" sz="2000" b="1" dirty="0">
                  <a:latin typeface="Arial Black" panose="020B0A04020102020204" pitchFamily="34" charset="0"/>
                  <a:ea typeface="微軟正黑體" panose="020B0604030504040204" pitchFamily="34" charset="-120"/>
                  <a:cs typeface="Arial" pitchFamily="34" charset="0"/>
                </a:endParaRPr>
              </a:p>
            </p:txBody>
          </p:sp>
        </p:grpSp>
      </p:grpSp>
      <p:sp>
        <p:nvSpPr>
          <p:cNvPr id="134" name="文字方塊 133"/>
          <p:cNvSpPr txBox="1"/>
          <p:nvPr/>
        </p:nvSpPr>
        <p:spPr>
          <a:xfrm>
            <a:off x="4902806" y="3599109"/>
            <a:ext cx="739368" cy="338554"/>
          </a:xfrm>
          <a:prstGeom prst="rect">
            <a:avLst/>
          </a:prstGeom>
          <a:noFill/>
        </p:spPr>
        <p:txBody>
          <a:bodyPr wrap="square" rtlCol="0">
            <a:spAutoFit/>
          </a:bodyPr>
          <a:lstStyle/>
          <a:p>
            <a:pPr algn="ctr"/>
            <a:r>
              <a:rPr lang="zh-TW" altLang="en-US" sz="1600" b="1" dirty="0" smtClean="0">
                <a:solidFill>
                  <a:srgbClr val="186CA4"/>
                </a:solidFill>
                <a:latin typeface="Arial" pitchFamily="34" charset="0"/>
                <a:ea typeface="微軟正黑體" panose="020B0604030504040204" pitchFamily="34" charset="-120"/>
                <a:cs typeface="Arial" pitchFamily="34" charset="0"/>
              </a:rPr>
              <a:t>項目</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135" name="文字方塊 134"/>
          <p:cNvSpPr txBox="1"/>
          <p:nvPr/>
        </p:nvSpPr>
        <p:spPr>
          <a:xfrm>
            <a:off x="5995616" y="3602036"/>
            <a:ext cx="759225" cy="338554"/>
          </a:xfrm>
          <a:prstGeom prst="rect">
            <a:avLst/>
          </a:prstGeom>
          <a:noFill/>
        </p:spPr>
        <p:txBody>
          <a:bodyPr wrap="square" rtlCol="0">
            <a:spAutoFit/>
          </a:bodyPr>
          <a:lstStyle/>
          <a:p>
            <a:r>
              <a:rPr lang="zh-TW" altLang="en-US" sz="1600" b="1" dirty="0" smtClean="0">
                <a:solidFill>
                  <a:srgbClr val="186CA4"/>
                </a:solidFill>
                <a:latin typeface="Arial" pitchFamily="34" charset="0"/>
                <a:ea typeface="微軟正黑體" panose="020B0604030504040204" pitchFamily="34" charset="-120"/>
                <a:cs typeface="Arial" pitchFamily="34" charset="0"/>
              </a:rPr>
              <a:t>金額</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136" name="文字方塊 135"/>
          <p:cNvSpPr txBox="1"/>
          <p:nvPr/>
        </p:nvSpPr>
        <p:spPr>
          <a:xfrm>
            <a:off x="4747425" y="3833652"/>
            <a:ext cx="1074325"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收據總額</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37" name="文字方塊 136"/>
          <p:cNvSpPr txBox="1"/>
          <p:nvPr/>
        </p:nvSpPr>
        <p:spPr>
          <a:xfrm>
            <a:off x="4747425" y="4084401"/>
            <a:ext cx="1317840" cy="338554"/>
          </a:xfrm>
          <a:prstGeom prst="rect">
            <a:avLst/>
          </a:prstGeom>
          <a:noFill/>
        </p:spPr>
        <p:txBody>
          <a:bodyPr wrap="square" rtlCol="0">
            <a:spAutoFit/>
          </a:bodyPr>
          <a:lstStyle/>
          <a:p>
            <a:r>
              <a:rPr lang="zh-TW" altLang="en-US" sz="1600" b="1" dirty="0">
                <a:latin typeface="Arial" pitchFamily="34" charset="0"/>
                <a:ea typeface="微軟正黑體" panose="020B0604030504040204" pitchFamily="34" charset="-120"/>
                <a:cs typeface="Arial" pitchFamily="34" charset="0"/>
              </a:rPr>
              <a:t>救護車費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40" name="文字方塊 139"/>
          <p:cNvSpPr txBox="1"/>
          <p:nvPr/>
        </p:nvSpPr>
        <p:spPr>
          <a:xfrm>
            <a:off x="4696528" y="5331089"/>
            <a:ext cx="1317840" cy="276999"/>
          </a:xfrm>
          <a:prstGeom prst="rect">
            <a:avLst/>
          </a:prstGeom>
          <a:noFill/>
        </p:spPr>
        <p:txBody>
          <a:bodyPr wrap="square" rtlCol="0">
            <a:spAutoFit/>
          </a:bodyPr>
          <a:lstStyle/>
          <a:p>
            <a:r>
              <a:rPr lang="zh-TW" altLang="en-US" sz="1200" b="1" dirty="0">
                <a:latin typeface="Arial" pitchFamily="34" charset="0"/>
                <a:ea typeface="微軟正黑體" panose="020B0604030504040204" pitchFamily="34" charset="-120"/>
                <a:cs typeface="Arial" pitchFamily="34" charset="0"/>
              </a:rPr>
              <a:t>材料費部分負擔</a:t>
            </a:r>
            <a:endParaRPr lang="zh-TW" altLang="en-US" sz="1200" b="1" dirty="0">
              <a:latin typeface="Arial Black" panose="020B0A04020102020204" pitchFamily="34" charset="0"/>
              <a:ea typeface="微軟正黑體" panose="020B0604030504040204" pitchFamily="34" charset="-120"/>
              <a:cs typeface="Arial" pitchFamily="34" charset="0"/>
            </a:endParaRPr>
          </a:p>
        </p:txBody>
      </p:sp>
      <p:sp>
        <p:nvSpPr>
          <p:cNvPr id="141" name="文字方塊 140"/>
          <p:cNvSpPr txBox="1"/>
          <p:nvPr/>
        </p:nvSpPr>
        <p:spPr>
          <a:xfrm>
            <a:off x="4708873" y="5675077"/>
            <a:ext cx="1317840" cy="369332"/>
          </a:xfrm>
          <a:prstGeom prst="rect">
            <a:avLst/>
          </a:prstGeom>
          <a:noFill/>
        </p:spPr>
        <p:txBody>
          <a:bodyPr wrap="square" rtlCol="0">
            <a:spAutoFit/>
          </a:bodyPr>
          <a:lstStyle/>
          <a:p>
            <a:r>
              <a:rPr lang="zh-TW" altLang="en-US"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給付金額</a:t>
            </a:r>
            <a:endParaRPr lang="zh-TW" altLang="en-US" b="1" dirty="0">
              <a:effectLst>
                <a:outerShdw blurRad="38100" dist="38100" dir="2700000" algn="tl">
                  <a:srgbClr val="000000">
                    <a:alpha val="43137"/>
                  </a:srgbClr>
                </a:outerShdw>
              </a:effectLst>
              <a:latin typeface="Arial Black" panose="020B0A04020102020204" pitchFamily="34" charset="0"/>
              <a:ea typeface="微軟正黑體" panose="020B0604030504040204" pitchFamily="34" charset="-120"/>
              <a:cs typeface="Arial" pitchFamily="34" charset="0"/>
            </a:endParaRPr>
          </a:p>
        </p:txBody>
      </p:sp>
      <p:cxnSp>
        <p:nvCxnSpPr>
          <p:cNvPr id="21" name="直線接點 20"/>
          <p:cNvCxnSpPr/>
          <p:nvPr/>
        </p:nvCxnSpPr>
        <p:spPr>
          <a:xfrm>
            <a:off x="4781627" y="4684289"/>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線接點 141"/>
          <p:cNvCxnSpPr/>
          <p:nvPr/>
        </p:nvCxnSpPr>
        <p:spPr>
          <a:xfrm>
            <a:off x="4781627" y="5627737"/>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接點 154"/>
          <p:cNvCxnSpPr/>
          <p:nvPr/>
        </p:nvCxnSpPr>
        <p:spPr>
          <a:xfrm>
            <a:off x="4615438" y="4497483"/>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文字方塊 157"/>
          <p:cNvSpPr txBox="1"/>
          <p:nvPr/>
        </p:nvSpPr>
        <p:spPr>
          <a:xfrm>
            <a:off x="5728627" y="3833652"/>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33,200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59" name="文字方塊 158"/>
          <p:cNvSpPr txBox="1"/>
          <p:nvPr/>
        </p:nvSpPr>
        <p:spPr>
          <a:xfrm>
            <a:off x="5728627" y="4092694"/>
            <a:ext cx="1074325"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6</a:t>
            </a:r>
            <a:r>
              <a:rPr lang="en-US" altLang="zh-TW" sz="1600" b="1" dirty="0" smtClean="0">
                <a:latin typeface="Arial" pitchFamily="34" charset="0"/>
                <a:ea typeface="微軟正黑體" panose="020B0604030504040204" pitchFamily="34" charset="-120"/>
                <a:cs typeface="Arial" pitchFamily="34" charset="0"/>
              </a:rPr>
              <a:t>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3" name="文字方塊 162"/>
          <p:cNvSpPr txBox="1"/>
          <p:nvPr/>
        </p:nvSpPr>
        <p:spPr>
          <a:xfrm>
            <a:off x="5728627" y="5312008"/>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25,000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6" name="文字方塊 165"/>
          <p:cNvSpPr txBox="1"/>
          <p:nvPr/>
        </p:nvSpPr>
        <p:spPr>
          <a:xfrm>
            <a:off x="5728627" y="5685723"/>
            <a:ext cx="1074325" cy="338554"/>
          </a:xfrm>
          <a:prstGeom prst="rect">
            <a:avLst/>
          </a:prstGeom>
          <a:noFill/>
        </p:spPr>
        <p:txBody>
          <a:bodyPr wrap="square" rtlCol="0">
            <a:spAutoFit/>
          </a:bodyPr>
          <a:lstStyle>
            <a:defPPr>
              <a:defRPr lang="zh-TW"/>
            </a:defPPr>
            <a:lvl1pPr algn="r">
              <a:defRPr sz="1600" b="1">
                <a:solidFill>
                  <a:srgbClr val="1A9CC4"/>
                </a:solidFill>
                <a:latin typeface="Arial" pitchFamily="34" charset="0"/>
                <a:ea typeface="微軟正黑體" panose="020B0604030504040204" pitchFamily="34" charset="-120"/>
                <a:cs typeface="Arial" pitchFamily="34" charset="0"/>
              </a:defRPr>
            </a:lvl1pPr>
          </a:lstStyle>
          <a:p>
            <a:r>
              <a:rPr lang="en-US" altLang="zh-TW" dirty="0">
                <a:solidFill>
                  <a:srgbClr val="0070C0"/>
                </a:solidFill>
              </a:rPr>
              <a:t>30,000</a:t>
            </a:r>
            <a:r>
              <a:rPr lang="zh-TW" altLang="en-US" dirty="0">
                <a:solidFill>
                  <a:srgbClr val="0070C0"/>
                </a:solidFill>
              </a:rPr>
              <a:t>元</a:t>
            </a:r>
          </a:p>
        </p:txBody>
      </p:sp>
      <p:cxnSp>
        <p:nvCxnSpPr>
          <p:cNvPr id="63" name="直線接點 62"/>
          <p:cNvCxnSpPr>
            <a:stCxn id="109" idx="6"/>
            <a:endCxn id="91" idx="2"/>
          </p:cNvCxnSpPr>
          <p:nvPr/>
        </p:nvCxnSpPr>
        <p:spPr>
          <a:xfrm>
            <a:off x="2160301" y="2292778"/>
            <a:ext cx="1599981"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3" name="文字方塊 72"/>
          <p:cNvSpPr txBox="1"/>
          <p:nvPr/>
        </p:nvSpPr>
        <p:spPr>
          <a:xfrm>
            <a:off x="4152148" y="1948999"/>
            <a:ext cx="1254772" cy="369332"/>
          </a:xfrm>
          <a:prstGeom prst="rect">
            <a:avLst/>
          </a:prstGeom>
          <a:noFill/>
        </p:spPr>
        <p:txBody>
          <a:bodyPr wrap="square" rtlCol="0">
            <a:spAutoFit/>
          </a:bodyPr>
          <a:lstStyle/>
          <a:p>
            <a:r>
              <a:rPr lang="zh-TW" altLang="en-US" dirty="0" smtClean="0">
                <a:latin typeface="Arial" pitchFamily="34" charset="0"/>
                <a:ea typeface="微軟正黑體" panose="020B0604030504040204" pitchFamily="34" charset="-120"/>
                <a:cs typeface="Arial" pitchFamily="34" charset="0"/>
              </a:rPr>
              <a:t>住院</a:t>
            </a:r>
            <a:r>
              <a:rPr lang="en-US" altLang="zh-TW" dirty="0" smtClean="0">
                <a:latin typeface="Arial" pitchFamily="34" charset="0"/>
                <a:ea typeface="微軟正黑體" panose="020B0604030504040204" pitchFamily="34" charset="-120"/>
                <a:cs typeface="Arial" pitchFamily="34" charset="0"/>
              </a:rPr>
              <a:t>8</a:t>
            </a:r>
            <a:r>
              <a:rPr lang="zh-TW" altLang="en-US" dirty="0" smtClean="0">
                <a:latin typeface="Arial" pitchFamily="34" charset="0"/>
                <a:ea typeface="微軟正黑體" panose="020B0604030504040204" pitchFamily="34" charset="-120"/>
                <a:cs typeface="Arial" pitchFamily="34" charset="0"/>
              </a:rPr>
              <a:t>天</a:t>
            </a:r>
            <a:endParaRPr lang="zh-TW" altLang="en-US" dirty="0">
              <a:latin typeface="Arial" pitchFamily="34" charset="0"/>
              <a:ea typeface="微軟正黑體" panose="020B0604030504040204" pitchFamily="34" charset="-120"/>
              <a:cs typeface="Arial" pitchFamily="34" charset="0"/>
            </a:endParaRPr>
          </a:p>
        </p:txBody>
      </p:sp>
      <p:sp>
        <p:nvSpPr>
          <p:cNvPr id="76" name="文字方塊 75"/>
          <p:cNvSpPr txBox="1"/>
          <p:nvPr/>
        </p:nvSpPr>
        <p:spPr>
          <a:xfrm>
            <a:off x="3470672" y="2422955"/>
            <a:ext cx="860613" cy="830997"/>
          </a:xfrm>
          <a:prstGeom prst="rect">
            <a:avLst/>
          </a:prstGeom>
          <a:noFill/>
        </p:spPr>
        <p:txBody>
          <a:bodyPr wrap="square" rtlCol="0">
            <a:spAutoFit/>
          </a:bodyPr>
          <a:lstStyle/>
          <a:p>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感染入院</a:t>
            </a:r>
            <a:endPar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grpSp>
        <p:nvGrpSpPr>
          <p:cNvPr id="88" name="群組 87"/>
          <p:cNvGrpSpPr/>
          <p:nvPr/>
        </p:nvGrpSpPr>
        <p:grpSpPr>
          <a:xfrm>
            <a:off x="3516019" y="1711150"/>
            <a:ext cx="826438" cy="702418"/>
            <a:chOff x="2887577" y="1711150"/>
            <a:chExt cx="826438" cy="702418"/>
          </a:xfrm>
        </p:grpSpPr>
        <p:sp>
          <p:nvSpPr>
            <p:cNvPr id="90" name="文字方塊 89"/>
            <p:cNvSpPr txBox="1"/>
            <p:nvPr/>
          </p:nvSpPr>
          <p:spPr>
            <a:xfrm>
              <a:off x="2887577" y="1711150"/>
              <a:ext cx="826438" cy="461665"/>
            </a:xfrm>
            <a:prstGeom prst="rect">
              <a:avLst/>
            </a:prstGeom>
            <a:noFill/>
          </p:spPr>
          <p:txBody>
            <a:bodyPr wrap="square" rtlCol="0">
              <a:spAutoFit/>
            </a:bodyPr>
            <a:lstStyle/>
            <a:p>
              <a:r>
                <a:rPr lang="en-US" altLang="zh-TW" sz="2400" dirty="0" smtClean="0"/>
                <a:t>9/24</a:t>
              </a:r>
              <a:endParaRPr lang="zh-TW" altLang="en-US" sz="2400" dirty="0"/>
            </a:p>
          </p:txBody>
        </p:sp>
        <p:sp>
          <p:nvSpPr>
            <p:cNvPr id="91" name="橢圓 90"/>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5" name="文字方塊 94"/>
          <p:cNvSpPr txBox="1"/>
          <p:nvPr/>
        </p:nvSpPr>
        <p:spPr>
          <a:xfrm>
            <a:off x="2330623" y="1708020"/>
            <a:ext cx="1489378" cy="523220"/>
          </a:xfrm>
          <a:prstGeom prst="rect">
            <a:avLst/>
          </a:prstGeom>
          <a:noFill/>
        </p:spPr>
        <p:txBody>
          <a:bodyPr wrap="square" rtlCol="0">
            <a:spAutoFit/>
          </a:bodyPr>
          <a:lstStyle/>
          <a:p>
            <a:r>
              <a:rPr lang="zh-TW" altLang="en-US" sz="1400" b="1" dirty="0" smtClean="0">
                <a:solidFill>
                  <a:srgbClr val="FF0000"/>
                </a:solidFill>
                <a:latin typeface="Arial" pitchFamily="34" charset="0"/>
                <a:ea typeface="微軟正黑體" panose="020B0604030504040204" pitchFamily="34" charset="-120"/>
                <a:cs typeface="Arial" pitchFamily="34" charset="0"/>
              </a:rPr>
              <a:t>間隔超過</a:t>
            </a:r>
            <a:r>
              <a:rPr lang="en-US" altLang="zh-TW" sz="1400" b="1" dirty="0" smtClean="0">
                <a:solidFill>
                  <a:srgbClr val="FF0000"/>
                </a:solidFill>
                <a:latin typeface="Arial" pitchFamily="34" charset="0"/>
                <a:ea typeface="微軟正黑體" panose="020B0604030504040204" pitchFamily="34" charset="-120"/>
                <a:cs typeface="Arial" pitchFamily="34" charset="0"/>
              </a:rPr>
              <a:t>14</a:t>
            </a:r>
            <a:r>
              <a:rPr lang="zh-TW" altLang="en-US" sz="1400" b="1" dirty="0" smtClean="0">
                <a:solidFill>
                  <a:srgbClr val="FF0000"/>
                </a:solidFill>
                <a:latin typeface="Arial" pitchFamily="34" charset="0"/>
                <a:ea typeface="微軟正黑體" panose="020B0604030504040204" pitchFamily="34" charset="-120"/>
                <a:cs typeface="Arial" pitchFamily="34" charset="0"/>
              </a:rPr>
              <a:t>天</a:t>
            </a:r>
            <a:endParaRPr lang="en-US" altLang="zh-TW" sz="1400" b="1" dirty="0" smtClean="0">
              <a:solidFill>
                <a:srgbClr val="FF0000"/>
              </a:solidFill>
              <a:latin typeface="Arial" pitchFamily="34" charset="0"/>
              <a:ea typeface="微軟正黑體" panose="020B0604030504040204" pitchFamily="34" charset="-120"/>
              <a:cs typeface="Arial" pitchFamily="34" charset="0"/>
            </a:endParaRPr>
          </a:p>
          <a:p>
            <a:r>
              <a:rPr lang="zh-TW" altLang="en-US" sz="1400" b="1" dirty="0" smtClean="0">
                <a:solidFill>
                  <a:srgbClr val="FF0000"/>
                </a:solidFill>
                <a:latin typeface="Arial" pitchFamily="34" charset="0"/>
                <a:ea typeface="微軟正黑體" panose="020B0604030504040204" pitchFamily="34" charset="-120"/>
                <a:cs typeface="Arial" pitchFamily="34" charset="0"/>
              </a:rPr>
              <a:t>視為</a:t>
            </a:r>
            <a:r>
              <a:rPr lang="en-US" altLang="zh-TW" sz="1400" b="1" dirty="0">
                <a:solidFill>
                  <a:srgbClr val="FF0000"/>
                </a:solidFill>
                <a:latin typeface="Arial" pitchFamily="34" charset="0"/>
                <a:ea typeface="微軟正黑體" panose="020B0604030504040204" pitchFamily="34" charset="-120"/>
                <a:cs typeface="Arial" pitchFamily="34" charset="0"/>
              </a:rPr>
              <a:t>2</a:t>
            </a:r>
            <a:r>
              <a:rPr lang="zh-TW" altLang="en-US" sz="1400" b="1" dirty="0" smtClean="0">
                <a:solidFill>
                  <a:srgbClr val="FF0000"/>
                </a:solidFill>
                <a:latin typeface="Arial" pitchFamily="34" charset="0"/>
                <a:ea typeface="微軟正黑體" panose="020B0604030504040204" pitchFamily="34" charset="-120"/>
                <a:cs typeface="Arial" pitchFamily="34" charset="0"/>
              </a:rPr>
              <a:t>次住院</a:t>
            </a:r>
            <a:endParaRPr lang="zh-TW" altLang="en-US" sz="1400" b="1" dirty="0">
              <a:solidFill>
                <a:srgbClr val="FF0000"/>
              </a:solidFill>
              <a:latin typeface="Arial" pitchFamily="34" charset="0"/>
              <a:ea typeface="微軟正黑體" panose="020B0604030504040204" pitchFamily="34" charset="-120"/>
              <a:cs typeface="Arial" pitchFamily="34" charset="0"/>
            </a:endParaRPr>
          </a:p>
        </p:txBody>
      </p:sp>
      <p:grpSp>
        <p:nvGrpSpPr>
          <p:cNvPr id="96" name="群組 95"/>
          <p:cNvGrpSpPr/>
          <p:nvPr/>
        </p:nvGrpSpPr>
        <p:grpSpPr>
          <a:xfrm>
            <a:off x="5028187" y="1711150"/>
            <a:ext cx="826438" cy="702418"/>
            <a:chOff x="2887577" y="1711150"/>
            <a:chExt cx="826438" cy="702418"/>
          </a:xfrm>
        </p:grpSpPr>
        <p:sp>
          <p:nvSpPr>
            <p:cNvPr id="97" name="文字方塊 96"/>
            <p:cNvSpPr txBox="1"/>
            <p:nvPr/>
          </p:nvSpPr>
          <p:spPr>
            <a:xfrm>
              <a:off x="2887577" y="1711150"/>
              <a:ext cx="826438" cy="461665"/>
            </a:xfrm>
            <a:prstGeom prst="rect">
              <a:avLst/>
            </a:prstGeom>
            <a:noFill/>
          </p:spPr>
          <p:txBody>
            <a:bodyPr wrap="square" rtlCol="0">
              <a:spAutoFit/>
            </a:bodyPr>
            <a:lstStyle/>
            <a:p>
              <a:r>
                <a:rPr lang="en-US" altLang="zh-TW" sz="2400" dirty="0" smtClean="0"/>
                <a:t>10/1</a:t>
              </a:r>
              <a:endParaRPr lang="zh-TW" altLang="en-US" sz="2400" dirty="0"/>
            </a:p>
          </p:txBody>
        </p:sp>
        <p:sp>
          <p:nvSpPr>
            <p:cNvPr id="98" name="橢圓 97"/>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00" name="直線接點 99"/>
          <p:cNvCxnSpPr>
            <a:stCxn id="91" idx="6"/>
            <a:endCxn id="98" idx="2"/>
          </p:cNvCxnSpPr>
          <p:nvPr/>
        </p:nvCxnSpPr>
        <p:spPr>
          <a:xfrm>
            <a:off x="4029223" y="2292778"/>
            <a:ext cx="1243227" cy="0"/>
          </a:xfrm>
          <a:prstGeom prst="line">
            <a:avLst/>
          </a:prstGeom>
          <a:ln w="76200">
            <a:solidFill>
              <a:srgbClr val="595959"/>
            </a:solidFill>
          </a:ln>
        </p:spPr>
        <p:style>
          <a:lnRef idx="1">
            <a:schemeClr val="accent1"/>
          </a:lnRef>
          <a:fillRef idx="0">
            <a:schemeClr val="accent1"/>
          </a:fillRef>
          <a:effectRef idx="0">
            <a:schemeClr val="accent1"/>
          </a:effectRef>
          <a:fontRef idx="minor">
            <a:schemeClr val="tx1"/>
          </a:fontRef>
        </p:style>
      </p:cxnSp>
      <p:sp>
        <p:nvSpPr>
          <p:cNvPr id="101" name="文字方塊 100"/>
          <p:cNvSpPr txBox="1"/>
          <p:nvPr/>
        </p:nvSpPr>
        <p:spPr>
          <a:xfrm>
            <a:off x="4987051" y="2413173"/>
            <a:ext cx="860613" cy="461665"/>
          </a:xfrm>
          <a:prstGeom prst="rect">
            <a:avLst/>
          </a:prstGeom>
          <a:noFill/>
        </p:spPr>
        <p:txBody>
          <a:bodyPr wrap="square" rtlCol="0">
            <a:spAutoFit/>
          </a:bodyPr>
          <a:lstStyle/>
          <a:p>
            <a:pPr algn="ctr"/>
            <a:r>
              <a:rPr lang="zh-TW" altLang="en-US" sz="2400" dirty="0" smtClean="0">
                <a:latin typeface="Arial" pitchFamily="34" charset="0"/>
                <a:ea typeface="微軟正黑體" panose="020B0604030504040204" pitchFamily="34" charset="-120"/>
                <a:cs typeface="Arial" pitchFamily="34" charset="0"/>
              </a:rPr>
              <a:t>出院</a:t>
            </a:r>
            <a:endParaRPr lang="zh-TW" altLang="en-US" sz="2400" dirty="0">
              <a:latin typeface="Arial" pitchFamily="34" charset="0"/>
              <a:ea typeface="微軟正黑體" panose="020B0604030504040204" pitchFamily="34" charset="-120"/>
              <a:cs typeface="Arial" pitchFamily="34" charset="0"/>
            </a:endParaRPr>
          </a:p>
        </p:txBody>
      </p:sp>
      <p:cxnSp>
        <p:nvCxnSpPr>
          <p:cNvPr id="102" name="直線單箭頭接點 101"/>
          <p:cNvCxnSpPr>
            <a:stCxn id="98" idx="6"/>
          </p:cNvCxnSpPr>
          <p:nvPr/>
        </p:nvCxnSpPr>
        <p:spPr>
          <a:xfrm flipV="1">
            <a:off x="5541391" y="2270524"/>
            <a:ext cx="1838921" cy="22254"/>
          </a:xfrm>
          <a:prstGeom prst="straightConnector1">
            <a:avLst/>
          </a:prstGeom>
          <a:ln w="76200">
            <a:solidFill>
              <a:srgbClr val="595959"/>
            </a:solidFill>
            <a:tailEnd type="arrow"/>
          </a:ln>
        </p:spPr>
        <p:style>
          <a:lnRef idx="1">
            <a:schemeClr val="accent1"/>
          </a:lnRef>
          <a:fillRef idx="0">
            <a:schemeClr val="accent1"/>
          </a:fillRef>
          <a:effectRef idx="0">
            <a:schemeClr val="accent1"/>
          </a:effectRef>
          <a:fontRef idx="minor">
            <a:schemeClr val="tx1"/>
          </a:fontRef>
        </p:style>
      </p:cxnSp>
      <p:sp>
        <p:nvSpPr>
          <p:cNvPr id="112" name="文字方塊 111"/>
          <p:cNvSpPr txBox="1"/>
          <p:nvPr/>
        </p:nvSpPr>
        <p:spPr>
          <a:xfrm>
            <a:off x="35496" y="2438974"/>
            <a:ext cx="860613" cy="830997"/>
          </a:xfrm>
          <a:prstGeom prst="rect">
            <a:avLst/>
          </a:prstGeom>
          <a:noFill/>
        </p:spPr>
        <p:txBody>
          <a:bodyPr wrap="square" rtlCol="0">
            <a:spAutoFit/>
          </a:bodyPr>
          <a:lstStyle/>
          <a:p>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車禍</a:t>
            </a:r>
            <a:endParaRPr lang="en-US" altLang="zh-TW"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a:p>
            <a:r>
              <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住院</a:t>
            </a:r>
          </a:p>
        </p:txBody>
      </p:sp>
      <p:grpSp>
        <p:nvGrpSpPr>
          <p:cNvPr id="113" name="群組 112"/>
          <p:cNvGrpSpPr/>
          <p:nvPr/>
        </p:nvGrpSpPr>
        <p:grpSpPr>
          <a:xfrm>
            <a:off x="102893" y="3838227"/>
            <a:ext cx="2170678" cy="2502210"/>
            <a:chOff x="492821" y="3387753"/>
            <a:chExt cx="2170678" cy="2502210"/>
          </a:xfrm>
        </p:grpSpPr>
        <p:sp>
          <p:nvSpPr>
            <p:cNvPr id="114" name="矩形 113"/>
            <p:cNvSpPr/>
            <p:nvPr/>
          </p:nvSpPr>
          <p:spPr>
            <a:xfrm>
              <a:off x="535981" y="3911807"/>
              <a:ext cx="2127518" cy="18657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救護</a:t>
              </a:r>
              <a:r>
                <a:rPr lang="zh-TW" altLang="zh-TW" dirty="0">
                  <a:solidFill>
                    <a:schemeClr val="tx1"/>
                  </a:solidFill>
                  <a:latin typeface="Arial" pitchFamily="34" charset="0"/>
                  <a:ea typeface="微軟正黑體" panose="020B0604030504040204" pitchFamily="34" charset="-120"/>
                  <a:cs typeface="Arial" pitchFamily="34" charset="0"/>
                </a:rPr>
                <a:t>車費</a:t>
              </a:r>
              <a:r>
                <a:rPr lang="en-US" altLang="zh-TW" dirty="0">
                  <a:solidFill>
                    <a:schemeClr val="tx1"/>
                  </a:solidFill>
                  <a:latin typeface="Arial" pitchFamily="34" charset="0"/>
                  <a:ea typeface="微軟正黑體" panose="020B0604030504040204" pitchFamily="34" charset="-120"/>
                  <a:cs typeface="Arial" pitchFamily="34" charset="0"/>
                </a:rPr>
                <a:t>650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急診</a:t>
              </a:r>
              <a:r>
                <a:rPr lang="zh-TW" altLang="zh-TW" dirty="0">
                  <a:solidFill>
                    <a:schemeClr val="tx1"/>
                  </a:solidFill>
                  <a:latin typeface="Arial" pitchFamily="34" charset="0"/>
                  <a:ea typeface="微軟正黑體" panose="020B0604030504040204" pitchFamily="34" charset="-120"/>
                  <a:cs typeface="Arial" pitchFamily="34" charset="0"/>
                </a:rPr>
                <a:t>掛號費</a:t>
              </a:r>
              <a:r>
                <a:rPr lang="en-US" altLang="zh-TW" dirty="0" smtClean="0">
                  <a:solidFill>
                    <a:schemeClr val="tx1"/>
                  </a:solidFill>
                  <a:latin typeface="Arial" pitchFamily="34" charset="0"/>
                  <a:ea typeface="微軟正黑體" panose="020B0604030504040204" pitchFamily="34" charset="-120"/>
                  <a:cs typeface="Arial" pitchFamily="34" charset="0"/>
                </a:rPr>
                <a:t>550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b="1" dirty="0">
                <a:solidFill>
                  <a:schemeClr val="bg2">
                    <a:lumMod val="50000"/>
                  </a:schemeClr>
                </a:solidFill>
                <a:latin typeface="Arial" pitchFamily="34" charset="0"/>
                <a:ea typeface="微軟正黑體" panose="020B0604030504040204" pitchFamily="34" charset="-120"/>
                <a:cs typeface="Arial" pitchFamily="34" charset="0"/>
              </a:endParaRPr>
            </a:p>
            <a:p>
              <a:pPr>
                <a:lnSpc>
                  <a:spcPts val="2000"/>
                </a:lnSpc>
                <a:defRPr/>
              </a:pPr>
              <a:endParaRPr lang="en-US" altLang="zh-TW" dirty="0" smtClean="0">
                <a:solidFill>
                  <a:schemeClr val="bg2">
                    <a:lumMod val="50000"/>
                  </a:schemeClr>
                </a:solidFill>
                <a:latin typeface="Arial" pitchFamily="34" charset="0"/>
                <a:ea typeface="微軟正黑體" panose="020B0604030504040204" pitchFamily="34" charset="-120"/>
                <a:cs typeface="Arial" pitchFamily="34" charset="0"/>
              </a:endParaRPr>
            </a:p>
            <a:p>
              <a:pPr>
                <a:lnSpc>
                  <a:spcPts val="2000"/>
                </a:lnSpc>
                <a:defRPr/>
              </a:pPr>
              <a:r>
                <a:rPr lang="zh-TW" altLang="en-US" dirty="0">
                  <a:solidFill>
                    <a:schemeClr val="tx1"/>
                  </a:solidFill>
                  <a:latin typeface="Arial" pitchFamily="34" charset="0"/>
                  <a:ea typeface="微軟正黑體" panose="020B0604030504040204" pitchFamily="34" charset="-120"/>
                  <a:cs typeface="Arial" pitchFamily="34" charset="0"/>
                </a:rPr>
                <a:t>材料費部分負擔</a:t>
              </a:r>
              <a:r>
                <a:rPr lang="en-US" altLang="zh-TW" dirty="0">
                  <a:solidFill>
                    <a:schemeClr val="tx1"/>
                  </a:solidFill>
                  <a:latin typeface="Arial" pitchFamily="34" charset="0"/>
                  <a:ea typeface="微軟正黑體" panose="020B0604030504040204" pitchFamily="34" charset="-120"/>
                  <a:cs typeface="Arial" pitchFamily="34" charset="0"/>
                </a:rPr>
                <a:t>25,000</a:t>
              </a:r>
              <a:r>
                <a:rPr lang="zh-TW" altLang="en-US" dirty="0">
                  <a:solidFill>
                    <a:schemeClr val="tx1"/>
                  </a:solidFill>
                  <a:latin typeface="Arial" pitchFamily="34" charset="0"/>
                  <a:ea typeface="微軟正黑體" panose="020B0604030504040204" pitchFamily="34" charset="-120"/>
                  <a:cs typeface="Arial" pitchFamily="34" charset="0"/>
                </a:rPr>
                <a:t>元</a:t>
              </a:r>
              <a:endParaRPr lang="en-US" altLang="zh-TW" dirty="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病房費</a:t>
              </a:r>
              <a:r>
                <a:rPr lang="en-US" altLang="zh-TW" dirty="0" smtClean="0">
                  <a:solidFill>
                    <a:schemeClr val="tx1"/>
                  </a:solidFill>
                  <a:latin typeface="Arial" pitchFamily="34" charset="0"/>
                  <a:ea typeface="微軟正黑體" panose="020B0604030504040204" pitchFamily="34" charset="-120"/>
                  <a:cs typeface="Arial" pitchFamily="34" charset="0"/>
                </a:rPr>
                <a:t>7,000</a:t>
              </a:r>
              <a:r>
                <a:rPr lang="zh-TW" altLang="zh-TW" dirty="0" smtClean="0">
                  <a:solidFill>
                    <a:schemeClr val="tx1"/>
                  </a:solidFill>
                  <a:latin typeface="Arial" pitchFamily="34" charset="0"/>
                  <a:ea typeface="微軟正黑體" panose="020B0604030504040204" pitchFamily="34" charset="-120"/>
                  <a:cs typeface="Arial" pitchFamily="34" charset="0"/>
                </a:rPr>
                <a:t>元</a:t>
              </a:r>
              <a:r>
                <a:rPr lang="en-US" altLang="zh-TW" dirty="0" smtClean="0">
                  <a:solidFill>
                    <a:schemeClr val="tx1"/>
                  </a:solidFill>
                  <a:latin typeface="Arial" pitchFamily="34" charset="0"/>
                  <a:ea typeface="微軟正黑體" panose="020B0604030504040204" pitchFamily="34" charset="-120"/>
                  <a:cs typeface="Arial" pitchFamily="34" charset="0"/>
                </a:rPr>
                <a:t/>
              </a:r>
              <a:br>
                <a:rPr lang="en-US" altLang="zh-TW" dirty="0" smtClean="0">
                  <a:solidFill>
                    <a:schemeClr val="tx1"/>
                  </a:solidFill>
                  <a:latin typeface="Arial" pitchFamily="34" charset="0"/>
                  <a:ea typeface="微軟正黑體" panose="020B0604030504040204" pitchFamily="34" charset="-120"/>
                  <a:cs typeface="Arial" pitchFamily="34" charset="0"/>
                </a:rPr>
              </a:br>
              <a:endParaRPr lang="zh-TW" altLang="en-US" dirty="0">
                <a:solidFill>
                  <a:schemeClr val="tx1"/>
                </a:solidFill>
              </a:endParaRPr>
            </a:p>
          </p:txBody>
        </p:sp>
        <p:grpSp>
          <p:nvGrpSpPr>
            <p:cNvPr id="115" name="群組 114"/>
            <p:cNvGrpSpPr/>
            <p:nvPr/>
          </p:nvGrpSpPr>
          <p:grpSpPr>
            <a:xfrm>
              <a:off x="492821" y="3387753"/>
              <a:ext cx="2133116" cy="2502210"/>
              <a:chOff x="3659947" y="3572699"/>
              <a:chExt cx="2133116" cy="2502210"/>
            </a:xfrm>
          </p:grpSpPr>
          <p:sp>
            <p:nvSpPr>
              <p:cNvPr id="120" name="矩形 119"/>
              <p:cNvSpPr/>
              <p:nvPr/>
            </p:nvSpPr>
            <p:spPr>
              <a:xfrm>
                <a:off x="3667394" y="3767006"/>
                <a:ext cx="2096133" cy="2307903"/>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 name="流程圖: 結束點 120"/>
              <p:cNvSpPr/>
              <p:nvPr/>
            </p:nvSpPr>
            <p:spPr>
              <a:xfrm>
                <a:off x="3659947" y="3572699"/>
                <a:ext cx="2133116" cy="433544"/>
              </a:xfrm>
              <a:prstGeom prst="flowChartTerminator">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Arial" pitchFamily="34" charset="0"/>
                    <a:ea typeface="微軟正黑體" panose="020B0604030504040204" pitchFamily="34" charset="-120"/>
                    <a:cs typeface="Arial" pitchFamily="34" charset="0"/>
                  </a:rPr>
                  <a:t>第一次</a:t>
                </a:r>
                <a:r>
                  <a:rPr lang="zh-TW" altLang="zh-TW" sz="2400" b="1" dirty="0" smtClean="0">
                    <a:solidFill>
                      <a:schemeClr val="bg1"/>
                    </a:solidFill>
                    <a:latin typeface="Arial" pitchFamily="34" charset="0"/>
                    <a:ea typeface="微軟正黑體" panose="020B0604030504040204" pitchFamily="34" charset="-120"/>
                    <a:cs typeface="Arial" pitchFamily="34" charset="0"/>
                  </a:rPr>
                  <a:t>住院</a:t>
                </a:r>
                <a:endParaRPr lang="zh-TW" altLang="zh-TW" sz="2400" b="1" dirty="0">
                  <a:solidFill>
                    <a:schemeClr val="bg1"/>
                  </a:solidFill>
                  <a:latin typeface="Arial" pitchFamily="34" charset="0"/>
                  <a:ea typeface="微軟正黑體" panose="020B0604030504040204" pitchFamily="34" charset="-120"/>
                  <a:cs typeface="Arial" pitchFamily="34" charset="0"/>
                </a:endParaRPr>
              </a:p>
            </p:txBody>
          </p:sp>
        </p:grpSp>
        <p:sp>
          <p:nvSpPr>
            <p:cNvPr id="117" name="矩形 116"/>
            <p:cNvSpPr/>
            <p:nvPr/>
          </p:nvSpPr>
          <p:spPr>
            <a:xfrm>
              <a:off x="590101" y="3909231"/>
              <a:ext cx="1890312" cy="617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22" name="肘形接點 121"/>
          <p:cNvCxnSpPr>
            <a:stCxn id="112" idx="2"/>
            <a:endCxn id="121" idx="0"/>
          </p:cNvCxnSpPr>
          <p:nvPr/>
        </p:nvCxnSpPr>
        <p:spPr>
          <a:xfrm rot="16200000" flipH="1">
            <a:off x="533499" y="3202275"/>
            <a:ext cx="568256" cy="703648"/>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文字方塊 122"/>
          <p:cNvSpPr txBox="1"/>
          <p:nvPr/>
        </p:nvSpPr>
        <p:spPr>
          <a:xfrm>
            <a:off x="6276806" y="2496696"/>
            <a:ext cx="860613" cy="830997"/>
          </a:xfrm>
          <a:prstGeom prst="rect">
            <a:avLst/>
          </a:prstGeom>
          <a:noFill/>
        </p:spPr>
        <p:txBody>
          <a:bodyPr wrap="square" rtlCol="0">
            <a:spAutoFit/>
          </a:bodyPr>
          <a:lstStyle/>
          <a:p>
            <a:pPr algn="ctr"/>
            <a:r>
              <a:rPr lang="zh-TW" altLang="en-US" sz="2400" dirty="0">
                <a:latin typeface="Arial" pitchFamily="34" charset="0"/>
                <a:ea typeface="微軟正黑體" panose="020B0604030504040204" pitchFamily="34" charset="-120"/>
                <a:cs typeface="Arial" pitchFamily="34" charset="0"/>
              </a:rPr>
              <a:t>申請</a:t>
            </a:r>
            <a:endParaRPr lang="en-US" altLang="zh-TW" sz="2400" dirty="0">
              <a:latin typeface="Arial" pitchFamily="34" charset="0"/>
              <a:ea typeface="微軟正黑體" panose="020B0604030504040204" pitchFamily="34" charset="-120"/>
              <a:cs typeface="Arial" pitchFamily="34" charset="0"/>
            </a:endParaRPr>
          </a:p>
          <a:p>
            <a:pPr algn="ctr"/>
            <a:r>
              <a:rPr lang="zh-TW" altLang="en-US" sz="2400" dirty="0">
                <a:latin typeface="Arial" pitchFamily="34" charset="0"/>
                <a:ea typeface="微軟正黑體" panose="020B0604030504040204" pitchFamily="34" charset="-120"/>
                <a:cs typeface="Arial" pitchFamily="34" charset="0"/>
              </a:rPr>
              <a:t>理賠</a:t>
            </a:r>
          </a:p>
        </p:txBody>
      </p:sp>
      <p:grpSp>
        <p:nvGrpSpPr>
          <p:cNvPr id="124" name="群組 123"/>
          <p:cNvGrpSpPr/>
          <p:nvPr/>
        </p:nvGrpSpPr>
        <p:grpSpPr>
          <a:xfrm>
            <a:off x="6282629" y="1711150"/>
            <a:ext cx="784751" cy="702418"/>
            <a:chOff x="2864427" y="1711150"/>
            <a:chExt cx="784751" cy="702418"/>
          </a:xfrm>
        </p:grpSpPr>
        <p:sp>
          <p:nvSpPr>
            <p:cNvPr id="125" name="文字方塊 124"/>
            <p:cNvSpPr txBox="1"/>
            <p:nvPr/>
          </p:nvSpPr>
          <p:spPr>
            <a:xfrm>
              <a:off x="2864427" y="1711150"/>
              <a:ext cx="784751" cy="461665"/>
            </a:xfrm>
            <a:prstGeom prst="rect">
              <a:avLst/>
            </a:prstGeom>
            <a:noFill/>
          </p:spPr>
          <p:txBody>
            <a:bodyPr wrap="square" rtlCol="0">
              <a:spAutoFit/>
            </a:bodyPr>
            <a:lstStyle/>
            <a:p>
              <a:r>
                <a:rPr lang="en-US" altLang="zh-TW" sz="2400" dirty="0" smtClean="0"/>
                <a:t>11/1</a:t>
              </a:r>
              <a:endParaRPr lang="zh-TW" altLang="en-US" sz="2400" dirty="0"/>
            </a:p>
          </p:txBody>
        </p:sp>
        <p:sp>
          <p:nvSpPr>
            <p:cNvPr id="126" name="橢圓 125"/>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47" name="肘形接點 146"/>
          <p:cNvCxnSpPr>
            <a:stCxn id="76" idx="2"/>
            <a:endCxn id="164" idx="0"/>
          </p:cNvCxnSpPr>
          <p:nvPr/>
        </p:nvCxnSpPr>
        <p:spPr>
          <a:xfrm rot="5400000">
            <a:off x="3391750" y="3328997"/>
            <a:ext cx="584275" cy="434184"/>
          </a:xfrm>
          <a:prstGeom prst="bentConnector3">
            <a:avLst>
              <a:gd name="adj1" fmla="val 50000"/>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46053" y="5878772"/>
            <a:ext cx="1491114" cy="461665"/>
          </a:xfrm>
          <a:prstGeom prst="rect">
            <a:avLst/>
          </a:prstGeom>
        </p:spPr>
        <p:txBody>
          <a:bodyPr wrap="none">
            <a:spAutoFit/>
          </a:bodyPr>
          <a:lstStyle/>
          <a:p>
            <a:pPr>
              <a:defRPr/>
            </a:pPr>
            <a:r>
              <a:rPr lang="zh-TW" altLang="en-US" sz="1200" dirty="0" smtClean="0">
                <a:solidFill>
                  <a:srgbClr val="FF0000"/>
                </a:solidFill>
                <a:latin typeface="Arial" pitchFamily="34" charset="0"/>
                <a:ea typeface="微軟正黑體" panose="020B0604030504040204" pitchFamily="34" charset="-120"/>
                <a:cs typeface="Arial" pitchFamily="34" charset="0"/>
              </a:rPr>
              <a:t>每日</a:t>
            </a:r>
            <a:r>
              <a:rPr lang="zh-TW" altLang="en-US" sz="1200" dirty="0">
                <a:solidFill>
                  <a:srgbClr val="FF0000"/>
                </a:solidFill>
                <a:latin typeface="Arial" pitchFamily="34" charset="0"/>
                <a:ea typeface="微軟正黑體" panose="020B0604030504040204" pitchFamily="34" charset="-120"/>
                <a:cs typeface="Arial" pitchFamily="34" charset="0"/>
              </a:rPr>
              <a:t>限額</a:t>
            </a:r>
            <a:r>
              <a:rPr lang="en-US" altLang="zh-TW" sz="1200" dirty="0">
                <a:solidFill>
                  <a:srgbClr val="FF0000"/>
                </a:solidFill>
                <a:latin typeface="Arial" pitchFamily="34" charset="0"/>
                <a:ea typeface="微軟正黑體" panose="020B0604030504040204" pitchFamily="34" charset="-120"/>
                <a:cs typeface="Arial" pitchFamily="34" charset="0"/>
              </a:rPr>
              <a:t>1,000</a:t>
            </a:r>
            <a:r>
              <a:rPr lang="zh-TW" altLang="en-US" sz="1200" dirty="0">
                <a:solidFill>
                  <a:srgbClr val="FF0000"/>
                </a:solidFill>
                <a:latin typeface="Arial" pitchFamily="34" charset="0"/>
                <a:ea typeface="微軟正黑體" panose="020B0604030504040204" pitchFamily="34" charset="-120"/>
                <a:cs typeface="Arial" pitchFamily="34" charset="0"/>
              </a:rPr>
              <a:t>元</a:t>
            </a:r>
            <a:r>
              <a:rPr lang="zh-TW" altLang="en-US" sz="1200" dirty="0" smtClean="0">
                <a:solidFill>
                  <a:srgbClr val="FF0000"/>
                </a:solidFill>
                <a:latin typeface="Arial" pitchFamily="34" charset="0"/>
                <a:ea typeface="微軟正黑體" panose="020B0604030504040204" pitchFamily="34" charset="-120"/>
                <a:cs typeface="Arial" pitchFamily="34" charset="0"/>
              </a:rPr>
              <a:t>，</a:t>
            </a:r>
            <a:endParaRPr lang="en-US" altLang="zh-TW" sz="1200" dirty="0" smtClean="0">
              <a:solidFill>
                <a:srgbClr val="FF0000"/>
              </a:solidFill>
              <a:latin typeface="Arial" pitchFamily="34" charset="0"/>
              <a:ea typeface="微軟正黑體" panose="020B0604030504040204" pitchFamily="34" charset="-120"/>
              <a:cs typeface="Arial" pitchFamily="34" charset="0"/>
            </a:endParaRPr>
          </a:p>
          <a:p>
            <a:pPr>
              <a:defRPr/>
            </a:pPr>
            <a:r>
              <a:rPr lang="zh-TW" altLang="en-US" sz="1200" dirty="0" smtClean="0">
                <a:solidFill>
                  <a:srgbClr val="FF0000"/>
                </a:solidFill>
                <a:latin typeface="Arial" pitchFamily="34" charset="0"/>
                <a:ea typeface="微軟正黑體" panose="020B0604030504040204" pitchFamily="34" charset="-120"/>
                <a:cs typeface="Arial" pitchFamily="34" charset="0"/>
              </a:rPr>
              <a:t>每次</a:t>
            </a:r>
            <a:r>
              <a:rPr lang="zh-TW" altLang="en-US" sz="1200" dirty="0">
                <a:solidFill>
                  <a:srgbClr val="FF0000"/>
                </a:solidFill>
                <a:latin typeface="Arial" pitchFamily="34" charset="0"/>
                <a:ea typeface="微軟正黑體" panose="020B0604030504040204" pitchFamily="34" charset="-120"/>
                <a:cs typeface="Arial" pitchFamily="34" charset="0"/>
              </a:rPr>
              <a:t>最高</a:t>
            </a:r>
            <a:r>
              <a:rPr lang="en-US" altLang="zh-TW" sz="1200" dirty="0">
                <a:solidFill>
                  <a:srgbClr val="FF0000"/>
                </a:solidFill>
                <a:latin typeface="Arial" pitchFamily="34" charset="0"/>
                <a:ea typeface="微軟正黑體" panose="020B0604030504040204" pitchFamily="34" charset="-120"/>
                <a:cs typeface="Arial" pitchFamily="34" charset="0"/>
              </a:rPr>
              <a:t>5</a:t>
            </a:r>
            <a:r>
              <a:rPr lang="zh-TW" altLang="en-US" sz="1200" dirty="0" smtClean="0">
                <a:solidFill>
                  <a:srgbClr val="FF0000"/>
                </a:solidFill>
                <a:latin typeface="Arial" pitchFamily="34" charset="0"/>
                <a:ea typeface="微軟正黑體" panose="020B0604030504040204" pitchFamily="34" charset="-120"/>
                <a:cs typeface="Arial" pitchFamily="34" charset="0"/>
              </a:rPr>
              <a:t>萬元</a:t>
            </a:r>
            <a:endParaRPr lang="zh-TW" altLang="zh-TW" sz="1200" dirty="0">
              <a:solidFill>
                <a:srgbClr val="FF0000"/>
              </a:solidFill>
              <a:latin typeface="Arial" pitchFamily="34" charset="0"/>
              <a:ea typeface="微軟正黑體" panose="020B0604030504040204" pitchFamily="34" charset="-120"/>
              <a:cs typeface="Arial" pitchFamily="34" charset="0"/>
            </a:endParaRPr>
          </a:p>
        </p:txBody>
      </p:sp>
      <p:grpSp>
        <p:nvGrpSpPr>
          <p:cNvPr id="32" name="群組 31"/>
          <p:cNvGrpSpPr/>
          <p:nvPr/>
        </p:nvGrpSpPr>
        <p:grpSpPr>
          <a:xfrm>
            <a:off x="2400237" y="3838227"/>
            <a:ext cx="2170678" cy="2502210"/>
            <a:chOff x="2927889" y="3838227"/>
            <a:chExt cx="2170678" cy="2502210"/>
          </a:xfrm>
        </p:grpSpPr>
        <p:grpSp>
          <p:nvGrpSpPr>
            <p:cNvPr id="148" name="群組 147"/>
            <p:cNvGrpSpPr/>
            <p:nvPr/>
          </p:nvGrpSpPr>
          <p:grpSpPr>
            <a:xfrm>
              <a:off x="2927889" y="3838227"/>
              <a:ext cx="2170678" cy="2502210"/>
              <a:chOff x="492821" y="3387753"/>
              <a:chExt cx="2170678" cy="2502210"/>
            </a:xfrm>
          </p:grpSpPr>
          <p:sp>
            <p:nvSpPr>
              <p:cNvPr id="149" name="矩形 148"/>
              <p:cNvSpPr/>
              <p:nvPr/>
            </p:nvSpPr>
            <p:spPr>
              <a:xfrm>
                <a:off x="535981" y="3909232"/>
                <a:ext cx="2127518" cy="14472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defRPr/>
                </a:pPr>
                <a:r>
                  <a:rPr lang="zh-TW" altLang="en-US" dirty="0" smtClean="0">
                    <a:solidFill>
                      <a:schemeClr val="tx1"/>
                    </a:solidFill>
                    <a:latin typeface="Arial" pitchFamily="34" charset="0"/>
                    <a:ea typeface="微軟正黑體" panose="020B0604030504040204" pitchFamily="34" charset="-120"/>
                    <a:cs typeface="Arial" pitchFamily="34" charset="0"/>
                  </a:rPr>
                  <a:t>掛號費</a:t>
                </a:r>
                <a:r>
                  <a:rPr lang="en-US" altLang="zh-TW" dirty="0">
                    <a:solidFill>
                      <a:schemeClr val="tx1"/>
                    </a:solidFill>
                    <a:latin typeface="Arial" pitchFamily="34" charset="0"/>
                    <a:ea typeface="微軟正黑體" panose="020B0604030504040204" pitchFamily="34" charset="-120"/>
                    <a:cs typeface="Arial" pitchFamily="34" charset="0"/>
                  </a:rPr>
                  <a:t>420</a:t>
                </a:r>
                <a:r>
                  <a:rPr lang="zh-TW" altLang="en-US" dirty="0">
                    <a:solidFill>
                      <a:schemeClr val="tx1"/>
                    </a:solidFill>
                    <a:latin typeface="Arial" pitchFamily="34" charset="0"/>
                    <a:ea typeface="微軟正黑體" panose="020B0604030504040204" pitchFamily="34" charset="-120"/>
                    <a:cs typeface="Arial" pitchFamily="34" charset="0"/>
                  </a:rPr>
                  <a:t>元</a:t>
                </a:r>
                <a:endParaRPr lang="en-US" altLang="zh-TW" dirty="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en-US" dirty="0">
                    <a:solidFill>
                      <a:schemeClr val="tx1"/>
                    </a:solidFill>
                    <a:latin typeface="Arial" pitchFamily="34" charset="0"/>
                    <a:ea typeface="微軟正黑體" panose="020B0604030504040204" pitchFamily="34" charset="-120"/>
                    <a:cs typeface="Arial" pitchFamily="34" charset="0"/>
                  </a:rPr>
                  <a:t>診斷書費</a:t>
                </a:r>
                <a:r>
                  <a:rPr lang="en-US" altLang="zh-TW" dirty="0">
                    <a:solidFill>
                      <a:schemeClr val="tx1"/>
                    </a:solidFill>
                    <a:latin typeface="Arial" pitchFamily="34" charset="0"/>
                    <a:ea typeface="微軟正黑體" panose="020B0604030504040204" pitchFamily="34" charset="-120"/>
                    <a:cs typeface="Arial" pitchFamily="34" charset="0"/>
                  </a:rPr>
                  <a:t>200</a:t>
                </a:r>
                <a:r>
                  <a:rPr lang="zh-TW" altLang="en-US" dirty="0">
                    <a:solidFill>
                      <a:schemeClr val="tx1"/>
                    </a:solidFill>
                    <a:latin typeface="Arial" pitchFamily="34" charset="0"/>
                    <a:ea typeface="微軟正黑體" panose="020B0604030504040204" pitchFamily="34" charset="-120"/>
                    <a:cs typeface="Arial" pitchFamily="34" charset="0"/>
                  </a:rPr>
                  <a:t>元</a:t>
                </a:r>
                <a:r>
                  <a:rPr lang="en-US" altLang="zh-TW" dirty="0">
                    <a:solidFill>
                      <a:schemeClr val="tx1"/>
                    </a:solidFill>
                    <a:latin typeface="Arial" pitchFamily="34" charset="0"/>
                    <a:ea typeface="微軟正黑體" panose="020B0604030504040204" pitchFamily="34" charset="-120"/>
                    <a:cs typeface="Arial" pitchFamily="34" charset="0"/>
                  </a:rPr>
                  <a:t/>
                </a:r>
                <a:br>
                  <a:rPr lang="en-US" altLang="zh-TW" dirty="0">
                    <a:solidFill>
                      <a:schemeClr val="tx1"/>
                    </a:solidFill>
                    <a:latin typeface="Arial" pitchFamily="34" charset="0"/>
                    <a:ea typeface="微軟正黑體" panose="020B0604030504040204" pitchFamily="34" charset="-120"/>
                    <a:cs typeface="Arial" pitchFamily="34" charset="0"/>
                  </a:rPr>
                </a:br>
                <a:endParaRPr lang="en-US" altLang="zh-TW" b="1" dirty="0">
                  <a:solidFill>
                    <a:schemeClr val="bg2">
                      <a:lumMod val="50000"/>
                    </a:schemeClr>
                  </a:solidFill>
                  <a:latin typeface="Arial" pitchFamily="34" charset="0"/>
                  <a:ea typeface="微軟正黑體" panose="020B0604030504040204" pitchFamily="34" charset="-120"/>
                  <a:cs typeface="Arial" pitchFamily="34" charset="0"/>
                </a:endParaRPr>
              </a:p>
              <a:p>
                <a:pPr>
                  <a:lnSpc>
                    <a:spcPts val="2000"/>
                  </a:lnSpc>
                  <a:defRPr/>
                </a:pPr>
                <a:r>
                  <a:rPr lang="zh-TW" altLang="en-US" dirty="0">
                    <a:solidFill>
                      <a:schemeClr val="tx1"/>
                    </a:solidFill>
                    <a:latin typeface="Arial" pitchFamily="34" charset="0"/>
                    <a:ea typeface="微軟正黑體" panose="020B0604030504040204" pitchFamily="34" charset="-120"/>
                    <a:cs typeface="Arial" pitchFamily="34" charset="0"/>
                  </a:rPr>
                  <a:t>材料費部分負擔</a:t>
                </a:r>
                <a:r>
                  <a:rPr lang="en-US" altLang="zh-TW" dirty="0">
                    <a:solidFill>
                      <a:schemeClr val="tx1"/>
                    </a:solidFill>
                    <a:latin typeface="Arial" pitchFamily="34" charset="0"/>
                    <a:ea typeface="微軟正黑體" panose="020B0604030504040204" pitchFamily="34" charset="-120"/>
                    <a:cs typeface="Arial" pitchFamily="34" charset="0"/>
                  </a:rPr>
                  <a:t>25,000</a:t>
                </a:r>
                <a:r>
                  <a:rPr lang="zh-TW" altLang="en-US"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en-US" dirty="0" smtClean="0">
                    <a:solidFill>
                      <a:schemeClr val="tx1"/>
                    </a:solidFill>
                    <a:latin typeface="Arial" pitchFamily="34" charset="0"/>
                    <a:ea typeface="微軟正黑體" panose="020B0604030504040204" pitchFamily="34" charset="-120"/>
                    <a:cs typeface="Arial" pitchFamily="34" charset="0"/>
                  </a:rPr>
                  <a:t>病房</a:t>
                </a:r>
                <a:r>
                  <a:rPr lang="zh-TW" altLang="en-US" dirty="0">
                    <a:solidFill>
                      <a:schemeClr val="tx1"/>
                    </a:solidFill>
                    <a:latin typeface="Arial" pitchFamily="34" charset="0"/>
                    <a:ea typeface="微軟正黑體" panose="020B0604030504040204" pitchFamily="34" charset="-120"/>
                    <a:cs typeface="Arial" pitchFamily="34" charset="0"/>
                  </a:rPr>
                  <a:t>費</a:t>
                </a:r>
                <a:r>
                  <a:rPr lang="en-US" altLang="zh-TW" dirty="0">
                    <a:solidFill>
                      <a:schemeClr val="tx1"/>
                    </a:solidFill>
                    <a:latin typeface="Arial" pitchFamily="34" charset="0"/>
                    <a:ea typeface="微軟正黑體" panose="020B0604030504040204" pitchFamily="34" charset="-120"/>
                    <a:cs typeface="Arial" pitchFamily="34" charset="0"/>
                  </a:rPr>
                  <a:t>8,000</a:t>
                </a:r>
                <a:r>
                  <a:rPr lang="zh-TW" altLang="en-US" dirty="0" smtClean="0">
                    <a:solidFill>
                      <a:schemeClr val="tx1"/>
                    </a:solidFill>
                    <a:latin typeface="Arial" pitchFamily="34" charset="0"/>
                    <a:ea typeface="微軟正黑體" panose="020B0604030504040204" pitchFamily="34" charset="-120"/>
                    <a:cs typeface="Arial" pitchFamily="34" charset="0"/>
                  </a:rPr>
                  <a:t>元</a:t>
                </a:r>
                <a:endParaRPr lang="zh-TW" altLang="en-US" dirty="0">
                  <a:solidFill>
                    <a:schemeClr val="tx1"/>
                  </a:solidFill>
                </a:endParaRPr>
              </a:p>
            </p:txBody>
          </p:sp>
          <p:grpSp>
            <p:nvGrpSpPr>
              <p:cNvPr id="150" name="群組 149"/>
              <p:cNvGrpSpPr/>
              <p:nvPr/>
            </p:nvGrpSpPr>
            <p:grpSpPr>
              <a:xfrm>
                <a:off x="492821" y="3387753"/>
                <a:ext cx="2133116" cy="2502210"/>
                <a:chOff x="3659947" y="3572699"/>
                <a:chExt cx="2133116" cy="2502210"/>
              </a:xfrm>
            </p:grpSpPr>
            <p:sp>
              <p:nvSpPr>
                <p:cNvPr id="161" name="矩形 160"/>
                <p:cNvSpPr/>
                <p:nvPr/>
              </p:nvSpPr>
              <p:spPr>
                <a:xfrm>
                  <a:off x="3667394" y="3767006"/>
                  <a:ext cx="2096133" cy="230790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流程圖: 結束點 163"/>
                <p:cNvSpPr/>
                <p:nvPr/>
              </p:nvSpPr>
              <p:spPr>
                <a:xfrm>
                  <a:off x="3659947" y="3572699"/>
                  <a:ext cx="2133116" cy="433544"/>
                </a:xfrm>
                <a:prstGeom prst="flowChartTerminator">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Arial" pitchFamily="34" charset="0"/>
                      <a:ea typeface="微軟正黑體" panose="020B0604030504040204" pitchFamily="34" charset="-120"/>
                      <a:cs typeface="Arial" pitchFamily="34" charset="0"/>
                    </a:rPr>
                    <a:t>第</a:t>
                  </a:r>
                  <a:r>
                    <a:rPr lang="zh-TW" altLang="en-US" sz="2400" b="1" dirty="0">
                      <a:solidFill>
                        <a:schemeClr val="tx1"/>
                      </a:solidFill>
                      <a:latin typeface="Arial" pitchFamily="34" charset="0"/>
                      <a:ea typeface="微軟正黑體" panose="020B0604030504040204" pitchFamily="34" charset="-120"/>
                      <a:cs typeface="Arial" pitchFamily="34" charset="0"/>
                    </a:rPr>
                    <a:t>二</a:t>
                  </a:r>
                  <a:r>
                    <a:rPr lang="zh-TW" altLang="en-US" sz="2400" b="1" dirty="0" smtClean="0">
                      <a:solidFill>
                        <a:schemeClr val="tx1"/>
                      </a:solidFill>
                      <a:latin typeface="Arial" pitchFamily="34" charset="0"/>
                      <a:ea typeface="微軟正黑體" panose="020B0604030504040204" pitchFamily="34" charset="-120"/>
                      <a:cs typeface="Arial" pitchFamily="34" charset="0"/>
                    </a:rPr>
                    <a:t>次</a:t>
                  </a:r>
                  <a:r>
                    <a:rPr lang="zh-TW" altLang="zh-TW" sz="2400" b="1" dirty="0" smtClean="0">
                      <a:solidFill>
                        <a:schemeClr val="tx1"/>
                      </a:solidFill>
                      <a:latin typeface="Arial" pitchFamily="34" charset="0"/>
                      <a:ea typeface="微軟正黑體" panose="020B0604030504040204" pitchFamily="34" charset="-120"/>
                      <a:cs typeface="Arial" pitchFamily="34" charset="0"/>
                    </a:rPr>
                    <a:t>住院</a:t>
                  </a:r>
                  <a:endParaRPr lang="zh-TW" altLang="zh-TW" sz="2400" b="1" dirty="0">
                    <a:solidFill>
                      <a:schemeClr val="tx1"/>
                    </a:solidFill>
                    <a:latin typeface="Arial" pitchFamily="34" charset="0"/>
                    <a:ea typeface="微軟正黑體" panose="020B0604030504040204" pitchFamily="34" charset="-120"/>
                    <a:cs typeface="Arial" pitchFamily="34" charset="0"/>
                  </a:endParaRPr>
                </a:p>
              </p:txBody>
            </p:sp>
          </p:grpSp>
          <p:sp>
            <p:nvSpPr>
              <p:cNvPr id="152" name="矩形 151"/>
              <p:cNvSpPr/>
              <p:nvPr/>
            </p:nvSpPr>
            <p:spPr>
              <a:xfrm>
                <a:off x="590101" y="3909231"/>
                <a:ext cx="1890312" cy="617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65" name="矩形 164"/>
            <p:cNvSpPr/>
            <p:nvPr/>
          </p:nvSpPr>
          <p:spPr>
            <a:xfrm>
              <a:off x="3007213" y="5878771"/>
              <a:ext cx="1491114" cy="461665"/>
            </a:xfrm>
            <a:prstGeom prst="rect">
              <a:avLst/>
            </a:prstGeom>
          </p:spPr>
          <p:txBody>
            <a:bodyPr wrap="none">
              <a:spAutoFit/>
            </a:bodyPr>
            <a:lstStyle/>
            <a:p>
              <a:pPr>
                <a:defRPr/>
              </a:pPr>
              <a:r>
                <a:rPr lang="zh-TW" altLang="en-US" sz="1200" dirty="0" smtClean="0">
                  <a:solidFill>
                    <a:srgbClr val="FF0000"/>
                  </a:solidFill>
                  <a:latin typeface="Arial" pitchFamily="34" charset="0"/>
                  <a:ea typeface="微軟正黑體" panose="020B0604030504040204" pitchFamily="34" charset="-120"/>
                  <a:cs typeface="Arial" pitchFamily="34" charset="0"/>
                </a:rPr>
                <a:t>每日</a:t>
              </a:r>
              <a:r>
                <a:rPr lang="zh-TW" altLang="en-US" sz="1200" dirty="0">
                  <a:solidFill>
                    <a:srgbClr val="FF0000"/>
                  </a:solidFill>
                  <a:latin typeface="Arial" pitchFamily="34" charset="0"/>
                  <a:ea typeface="微軟正黑體" panose="020B0604030504040204" pitchFamily="34" charset="-120"/>
                  <a:cs typeface="Arial" pitchFamily="34" charset="0"/>
                </a:rPr>
                <a:t>限額</a:t>
              </a:r>
              <a:r>
                <a:rPr lang="en-US" altLang="zh-TW" sz="1200" dirty="0">
                  <a:solidFill>
                    <a:srgbClr val="FF0000"/>
                  </a:solidFill>
                  <a:latin typeface="Arial" pitchFamily="34" charset="0"/>
                  <a:ea typeface="微軟正黑體" panose="020B0604030504040204" pitchFamily="34" charset="-120"/>
                  <a:cs typeface="Arial" pitchFamily="34" charset="0"/>
                </a:rPr>
                <a:t>1,000</a:t>
              </a:r>
              <a:r>
                <a:rPr lang="zh-TW" altLang="en-US" sz="1200" dirty="0">
                  <a:solidFill>
                    <a:srgbClr val="FF0000"/>
                  </a:solidFill>
                  <a:latin typeface="Arial" pitchFamily="34" charset="0"/>
                  <a:ea typeface="微軟正黑體" panose="020B0604030504040204" pitchFamily="34" charset="-120"/>
                  <a:cs typeface="Arial" pitchFamily="34" charset="0"/>
                </a:rPr>
                <a:t>元</a:t>
              </a:r>
              <a:r>
                <a:rPr lang="zh-TW" altLang="en-US" sz="1200" dirty="0" smtClean="0">
                  <a:solidFill>
                    <a:srgbClr val="FF0000"/>
                  </a:solidFill>
                  <a:latin typeface="Arial" pitchFamily="34" charset="0"/>
                  <a:ea typeface="微軟正黑體" panose="020B0604030504040204" pitchFamily="34" charset="-120"/>
                  <a:cs typeface="Arial" pitchFamily="34" charset="0"/>
                </a:rPr>
                <a:t>，</a:t>
              </a:r>
              <a:endParaRPr lang="en-US" altLang="zh-TW" sz="1200" dirty="0" smtClean="0">
                <a:solidFill>
                  <a:srgbClr val="FF0000"/>
                </a:solidFill>
                <a:latin typeface="Arial" pitchFamily="34" charset="0"/>
                <a:ea typeface="微軟正黑體" panose="020B0604030504040204" pitchFamily="34" charset="-120"/>
                <a:cs typeface="Arial" pitchFamily="34" charset="0"/>
              </a:endParaRPr>
            </a:p>
            <a:p>
              <a:pPr>
                <a:defRPr/>
              </a:pPr>
              <a:r>
                <a:rPr lang="zh-TW" altLang="en-US" sz="1200" dirty="0" smtClean="0">
                  <a:solidFill>
                    <a:srgbClr val="FF0000"/>
                  </a:solidFill>
                  <a:latin typeface="Arial" pitchFamily="34" charset="0"/>
                  <a:ea typeface="微軟正黑體" panose="020B0604030504040204" pitchFamily="34" charset="-120"/>
                  <a:cs typeface="Arial" pitchFamily="34" charset="0"/>
                </a:rPr>
                <a:t>每次</a:t>
              </a:r>
              <a:r>
                <a:rPr lang="zh-TW" altLang="en-US" sz="1200" dirty="0">
                  <a:solidFill>
                    <a:srgbClr val="FF0000"/>
                  </a:solidFill>
                  <a:latin typeface="Arial" pitchFamily="34" charset="0"/>
                  <a:ea typeface="微軟正黑體" panose="020B0604030504040204" pitchFamily="34" charset="-120"/>
                  <a:cs typeface="Arial" pitchFamily="34" charset="0"/>
                </a:rPr>
                <a:t>最高</a:t>
              </a:r>
              <a:r>
                <a:rPr lang="en-US" altLang="zh-TW" sz="1200" dirty="0">
                  <a:solidFill>
                    <a:srgbClr val="FF0000"/>
                  </a:solidFill>
                  <a:latin typeface="Arial" pitchFamily="34" charset="0"/>
                  <a:ea typeface="微軟正黑體" panose="020B0604030504040204" pitchFamily="34" charset="-120"/>
                  <a:cs typeface="Arial" pitchFamily="34" charset="0"/>
                </a:rPr>
                <a:t>5</a:t>
              </a:r>
              <a:r>
                <a:rPr lang="zh-TW" altLang="en-US" sz="1200" dirty="0" smtClean="0">
                  <a:solidFill>
                    <a:srgbClr val="FF0000"/>
                  </a:solidFill>
                  <a:latin typeface="Arial" pitchFamily="34" charset="0"/>
                  <a:ea typeface="微軟正黑體" panose="020B0604030504040204" pitchFamily="34" charset="-120"/>
                  <a:cs typeface="Arial" pitchFamily="34" charset="0"/>
                </a:rPr>
                <a:t>萬元</a:t>
              </a:r>
              <a:endParaRPr lang="zh-TW" altLang="zh-TW" sz="1200" dirty="0">
                <a:solidFill>
                  <a:srgbClr val="FF0000"/>
                </a:solidFill>
                <a:latin typeface="Arial" pitchFamily="34" charset="0"/>
                <a:ea typeface="微軟正黑體" panose="020B0604030504040204" pitchFamily="34" charset="-120"/>
                <a:cs typeface="Arial" pitchFamily="34" charset="0"/>
              </a:endParaRPr>
            </a:p>
          </p:txBody>
        </p:sp>
      </p:grpSp>
      <p:sp>
        <p:nvSpPr>
          <p:cNvPr id="167" name="文字方塊 166"/>
          <p:cNvSpPr txBox="1"/>
          <p:nvPr/>
        </p:nvSpPr>
        <p:spPr>
          <a:xfrm>
            <a:off x="4747425" y="4329151"/>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急診掛號費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8" name="文字方塊 167"/>
          <p:cNvSpPr txBox="1"/>
          <p:nvPr/>
        </p:nvSpPr>
        <p:spPr>
          <a:xfrm>
            <a:off x="5728627" y="4337444"/>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550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80" name="圓角矩形 179"/>
          <p:cNvSpPr/>
          <p:nvPr/>
        </p:nvSpPr>
        <p:spPr>
          <a:xfrm>
            <a:off x="6839811" y="3531611"/>
            <a:ext cx="2198178" cy="2497400"/>
          </a:xfrm>
          <a:prstGeom prst="roundRect">
            <a:avLst>
              <a:gd name="adj" fmla="val 8347"/>
            </a:avLst>
          </a:prstGeom>
          <a:solidFill>
            <a:srgbClr val="F1E6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1" name="文字方塊 180"/>
          <p:cNvSpPr txBox="1"/>
          <p:nvPr/>
        </p:nvSpPr>
        <p:spPr>
          <a:xfrm>
            <a:off x="7183350" y="3599109"/>
            <a:ext cx="739368" cy="338554"/>
          </a:xfrm>
          <a:prstGeom prst="rect">
            <a:avLst/>
          </a:prstGeom>
          <a:noFill/>
        </p:spPr>
        <p:txBody>
          <a:bodyPr wrap="square" rtlCol="0">
            <a:spAutoFit/>
          </a:bodyPr>
          <a:lstStyle/>
          <a:p>
            <a:pPr algn="ctr"/>
            <a:r>
              <a:rPr lang="zh-TW" altLang="en-US" sz="1600" b="1" dirty="0" smtClean="0">
                <a:solidFill>
                  <a:srgbClr val="186CA4"/>
                </a:solidFill>
                <a:latin typeface="Arial" pitchFamily="34" charset="0"/>
                <a:ea typeface="微軟正黑體" panose="020B0604030504040204" pitchFamily="34" charset="-120"/>
                <a:cs typeface="Arial" pitchFamily="34" charset="0"/>
              </a:rPr>
              <a:t>項目</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182" name="文字方塊 181"/>
          <p:cNvSpPr txBox="1"/>
          <p:nvPr/>
        </p:nvSpPr>
        <p:spPr>
          <a:xfrm>
            <a:off x="8276160" y="3602036"/>
            <a:ext cx="759225" cy="338554"/>
          </a:xfrm>
          <a:prstGeom prst="rect">
            <a:avLst/>
          </a:prstGeom>
          <a:noFill/>
        </p:spPr>
        <p:txBody>
          <a:bodyPr wrap="square" rtlCol="0">
            <a:spAutoFit/>
          </a:bodyPr>
          <a:lstStyle/>
          <a:p>
            <a:r>
              <a:rPr lang="zh-TW" altLang="en-US" sz="1600" b="1" dirty="0" smtClean="0">
                <a:solidFill>
                  <a:srgbClr val="186CA4"/>
                </a:solidFill>
                <a:latin typeface="Arial" pitchFamily="34" charset="0"/>
                <a:ea typeface="微軟正黑體" panose="020B0604030504040204" pitchFamily="34" charset="-120"/>
                <a:cs typeface="Arial" pitchFamily="34" charset="0"/>
              </a:rPr>
              <a:t>金額</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183" name="文字方塊 182"/>
          <p:cNvSpPr txBox="1"/>
          <p:nvPr/>
        </p:nvSpPr>
        <p:spPr>
          <a:xfrm>
            <a:off x="7015871" y="3833652"/>
            <a:ext cx="1074325"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收據總額</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84" name="文字方塊 183"/>
          <p:cNvSpPr txBox="1"/>
          <p:nvPr/>
        </p:nvSpPr>
        <p:spPr>
          <a:xfrm>
            <a:off x="7013692" y="4084401"/>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掛</a:t>
            </a:r>
            <a:r>
              <a:rPr lang="zh-TW" altLang="en-US" sz="1600" b="1" dirty="0">
                <a:latin typeface="Arial" pitchFamily="34" charset="0"/>
                <a:ea typeface="微軟正黑體" panose="020B0604030504040204" pitchFamily="34" charset="-120"/>
                <a:cs typeface="Arial" pitchFamily="34" charset="0"/>
              </a:rPr>
              <a:t>號</a:t>
            </a:r>
            <a:r>
              <a:rPr lang="zh-TW" altLang="en-US" sz="1600" b="1" dirty="0" smtClean="0">
                <a:latin typeface="Arial" pitchFamily="34" charset="0"/>
                <a:ea typeface="微軟正黑體" panose="020B0604030504040204" pitchFamily="34" charset="-120"/>
                <a:cs typeface="Arial" pitchFamily="34" charset="0"/>
              </a:rPr>
              <a:t>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87" name="文字方塊 186"/>
          <p:cNvSpPr txBox="1"/>
          <p:nvPr/>
        </p:nvSpPr>
        <p:spPr>
          <a:xfrm>
            <a:off x="6920729" y="5675475"/>
            <a:ext cx="1317840" cy="369332"/>
          </a:xfrm>
          <a:prstGeom prst="rect">
            <a:avLst/>
          </a:prstGeom>
          <a:noFill/>
        </p:spPr>
        <p:txBody>
          <a:bodyPr wrap="square" rtlCol="0">
            <a:spAutoFit/>
          </a:bodyPr>
          <a:lstStyle/>
          <a:p>
            <a:r>
              <a:rPr lang="zh-TW" altLang="en-US"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給付金額</a:t>
            </a:r>
            <a:endParaRPr lang="zh-TW" altLang="en-US" b="1" dirty="0">
              <a:effectLst>
                <a:outerShdw blurRad="38100" dist="38100" dir="2700000" algn="tl">
                  <a:srgbClr val="000000">
                    <a:alpha val="43137"/>
                  </a:srgbClr>
                </a:outerShdw>
              </a:effectLst>
              <a:latin typeface="Arial Black" panose="020B0A04020102020204" pitchFamily="34" charset="0"/>
              <a:ea typeface="微軟正黑體" panose="020B0604030504040204" pitchFamily="34" charset="-120"/>
              <a:cs typeface="Arial" pitchFamily="34" charset="0"/>
            </a:endParaRPr>
          </a:p>
        </p:txBody>
      </p:sp>
      <p:cxnSp>
        <p:nvCxnSpPr>
          <p:cNvPr id="188" name="直線接點 187"/>
          <p:cNvCxnSpPr/>
          <p:nvPr/>
        </p:nvCxnSpPr>
        <p:spPr>
          <a:xfrm>
            <a:off x="7062171" y="4684289"/>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接點 188"/>
          <p:cNvCxnSpPr/>
          <p:nvPr/>
        </p:nvCxnSpPr>
        <p:spPr>
          <a:xfrm>
            <a:off x="7062171" y="5627737"/>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線接點 189"/>
          <p:cNvCxnSpPr/>
          <p:nvPr/>
        </p:nvCxnSpPr>
        <p:spPr>
          <a:xfrm>
            <a:off x="6908725" y="4497483"/>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文字方塊 192"/>
          <p:cNvSpPr txBox="1"/>
          <p:nvPr/>
        </p:nvSpPr>
        <p:spPr>
          <a:xfrm>
            <a:off x="8009171" y="3833652"/>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33,620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94" name="文字方塊 193"/>
          <p:cNvSpPr txBox="1"/>
          <p:nvPr/>
        </p:nvSpPr>
        <p:spPr>
          <a:xfrm>
            <a:off x="8009171" y="4092694"/>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420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96" name="文字方塊 195"/>
          <p:cNvSpPr txBox="1"/>
          <p:nvPr/>
        </p:nvSpPr>
        <p:spPr>
          <a:xfrm>
            <a:off x="8009171" y="5312008"/>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25,000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97" name="文字方塊 196"/>
          <p:cNvSpPr txBox="1"/>
          <p:nvPr/>
        </p:nvSpPr>
        <p:spPr>
          <a:xfrm>
            <a:off x="8009171" y="5685723"/>
            <a:ext cx="1074325" cy="338554"/>
          </a:xfrm>
          <a:prstGeom prst="rect">
            <a:avLst/>
          </a:prstGeom>
          <a:noFill/>
        </p:spPr>
        <p:txBody>
          <a:bodyPr wrap="square" rtlCol="0">
            <a:spAutoFit/>
          </a:bodyPr>
          <a:lstStyle/>
          <a:p>
            <a:pPr algn="r"/>
            <a:r>
              <a:rPr lang="en-US" altLang="zh-TW" sz="1600" b="1" dirty="0">
                <a:solidFill>
                  <a:srgbClr val="0070C0"/>
                </a:solidFill>
                <a:latin typeface="Arial" pitchFamily="34" charset="0"/>
                <a:ea typeface="微軟正黑體" panose="020B0604030504040204" pitchFamily="34" charset="-120"/>
                <a:cs typeface="Arial" pitchFamily="34" charset="0"/>
              </a:rPr>
              <a:t>33,000</a:t>
            </a:r>
            <a:r>
              <a:rPr lang="zh-TW" altLang="en-US" sz="1600" b="1" dirty="0">
                <a:solidFill>
                  <a:srgbClr val="0070C0"/>
                </a:solidFill>
                <a:latin typeface="Arial" pitchFamily="34" charset="0"/>
                <a:ea typeface="微軟正黑體" panose="020B0604030504040204" pitchFamily="34" charset="-120"/>
                <a:cs typeface="Arial" pitchFamily="34" charset="0"/>
              </a:rPr>
              <a:t>元</a:t>
            </a:r>
          </a:p>
        </p:txBody>
      </p:sp>
      <p:sp>
        <p:nvSpPr>
          <p:cNvPr id="198" name="文字方塊 197"/>
          <p:cNvSpPr txBox="1"/>
          <p:nvPr/>
        </p:nvSpPr>
        <p:spPr>
          <a:xfrm>
            <a:off x="7013692" y="4329151"/>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診斷</a:t>
            </a:r>
            <a:r>
              <a:rPr lang="zh-TW" altLang="en-US" sz="1600" b="1" dirty="0">
                <a:latin typeface="Arial" pitchFamily="34" charset="0"/>
                <a:ea typeface="微軟正黑體" panose="020B0604030504040204" pitchFamily="34" charset="-120"/>
                <a:cs typeface="Arial" pitchFamily="34" charset="0"/>
              </a:rPr>
              <a:t>書</a:t>
            </a:r>
            <a:r>
              <a:rPr lang="zh-TW" altLang="en-US" sz="1600" b="1" dirty="0" smtClean="0">
                <a:latin typeface="Arial" pitchFamily="34" charset="0"/>
                <a:ea typeface="微軟正黑體" panose="020B0604030504040204" pitchFamily="34" charset="-120"/>
                <a:cs typeface="Arial" pitchFamily="34" charset="0"/>
              </a:rPr>
              <a:t>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99" name="文字方塊 198"/>
          <p:cNvSpPr txBox="1"/>
          <p:nvPr/>
        </p:nvSpPr>
        <p:spPr>
          <a:xfrm>
            <a:off x="8009171" y="4337444"/>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200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00" name="文字方塊 199"/>
          <p:cNvSpPr txBox="1"/>
          <p:nvPr/>
        </p:nvSpPr>
        <p:spPr>
          <a:xfrm>
            <a:off x="4896747" y="3226084"/>
            <a:ext cx="1826830" cy="369332"/>
          </a:xfrm>
          <a:prstGeom prst="rect">
            <a:avLst/>
          </a:prstGeom>
          <a:noFill/>
        </p:spPr>
        <p:txBody>
          <a:bodyPr wrap="square" rtlCol="0">
            <a:spAutoFit/>
          </a:bodyPr>
          <a:lstStyle/>
          <a:p>
            <a:pPr algn="ctr"/>
            <a:r>
              <a:rPr lang="zh-TW" altLang="en-US" b="1" dirty="0" smtClean="0">
                <a:solidFill>
                  <a:srgbClr val="FF0000"/>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第一次住院</a:t>
            </a:r>
            <a:endParaRPr lang="zh-TW" altLang="en-US" b="1" dirty="0">
              <a:solidFill>
                <a:srgbClr val="FF0000"/>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201" name="文字方塊 200"/>
          <p:cNvSpPr txBox="1"/>
          <p:nvPr/>
        </p:nvSpPr>
        <p:spPr>
          <a:xfrm>
            <a:off x="7095756" y="3226084"/>
            <a:ext cx="1826830" cy="369332"/>
          </a:xfrm>
          <a:prstGeom prst="rect">
            <a:avLst/>
          </a:prstGeom>
          <a:noFill/>
        </p:spPr>
        <p:txBody>
          <a:bodyPr wrap="square" rtlCol="0">
            <a:spAutoFit/>
          </a:bodyPr>
          <a:lstStyle/>
          <a:p>
            <a:pPr algn="ctr"/>
            <a:r>
              <a:rPr lang="zh-TW" altLang="en-US" b="1" dirty="0" smtClean="0">
                <a:solidFill>
                  <a:srgbClr val="FF0000"/>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第二次住院</a:t>
            </a:r>
            <a:endParaRPr lang="zh-TW" altLang="en-US" b="1" dirty="0">
              <a:solidFill>
                <a:srgbClr val="FF0000"/>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202" name="文字方塊 201"/>
          <p:cNvSpPr txBox="1"/>
          <p:nvPr/>
        </p:nvSpPr>
        <p:spPr>
          <a:xfrm>
            <a:off x="4500013" y="6026511"/>
            <a:ext cx="4685228" cy="430887"/>
          </a:xfrm>
          <a:prstGeom prst="rect">
            <a:avLst/>
          </a:prstGeom>
          <a:noFill/>
        </p:spPr>
        <p:txBody>
          <a:bodyPr wrap="square" rtlCol="0">
            <a:spAutoFit/>
          </a:bodyPr>
          <a:lstStyle/>
          <a:p>
            <a:pPr algn="ctr"/>
            <a:r>
              <a:rPr lang="zh-TW" altLang="en-US" sz="2200" b="1" dirty="0" smtClean="0">
                <a:solidFill>
                  <a:srgbClr val="FF0000"/>
                </a:solidFill>
                <a:latin typeface="Arial" pitchFamily="34" charset="0"/>
                <a:ea typeface="微軟正黑體" panose="020B0604030504040204" pitchFamily="34" charset="-120"/>
                <a:cs typeface="Arial" pitchFamily="34" charset="0"/>
              </a:rPr>
              <a:t>總理賠金額</a:t>
            </a:r>
            <a:r>
              <a:rPr lang="en-US" altLang="zh-TW" sz="2200" b="1" dirty="0" smtClean="0">
                <a:solidFill>
                  <a:srgbClr val="FF0000"/>
                </a:solidFill>
                <a:latin typeface="Arial" pitchFamily="34" charset="0"/>
                <a:ea typeface="微軟正黑體" panose="020B0604030504040204" pitchFamily="34" charset="-120"/>
                <a:cs typeface="Arial" pitchFamily="34" charset="0"/>
              </a:rPr>
              <a:t>=</a:t>
            </a:r>
            <a:r>
              <a:rPr lang="en-US" altLang="zh-TW" sz="2200" b="1" dirty="0" smtClean="0">
                <a:solidFill>
                  <a:srgbClr val="0070C0"/>
                </a:solidFill>
                <a:latin typeface="Arial" pitchFamily="34" charset="0"/>
                <a:ea typeface="微軟正黑體" panose="020B0604030504040204" pitchFamily="34" charset="-120"/>
                <a:cs typeface="Arial" pitchFamily="34" charset="0"/>
              </a:rPr>
              <a:t>30,000+33,000=</a:t>
            </a:r>
            <a:r>
              <a:rPr lang="en-US" altLang="zh-TW" sz="2200" b="1" u="sng" dirty="0" smtClean="0">
                <a:solidFill>
                  <a:srgbClr val="0070C0"/>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63,000</a:t>
            </a:r>
            <a:endParaRPr lang="zh-TW" altLang="en-US" sz="2200" b="1" u="sng" dirty="0">
              <a:solidFill>
                <a:srgbClr val="0070C0"/>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105" name="矩形 104"/>
          <p:cNvSpPr/>
          <p:nvPr/>
        </p:nvSpPr>
        <p:spPr>
          <a:xfrm>
            <a:off x="4768221" y="4117599"/>
            <a:ext cx="1955356" cy="501385"/>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矩形 105"/>
          <p:cNvSpPr/>
          <p:nvPr/>
        </p:nvSpPr>
        <p:spPr>
          <a:xfrm>
            <a:off x="7095756" y="4117599"/>
            <a:ext cx="1916401" cy="501385"/>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矩形 110"/>
          <p:cNvSpPr/>
          <p:nvPr/>
        </p:nvSpPr>
        <p:spPr>
          <a:xfrm>
            <a:off x="971005" y="4911811"/>
            <a:ext cx="1178951" cy="251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矩形 126"/>
          <p:cNvSpPr/>
          <p:nvPr/>
        </p:nvSpPr>
        <p:spPr>
          <a:xfrm>
            <a:off x="930722" y="4852132"/>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128" name="矩形 127"/>
          <p:cNvSpPr/>
          <p:nvPr/>
        </p:nvSpPr>
        <p:spPr>
          <a:xfrm>
            <a:off x="3278412" y="4911811"/>
            <a:ext cx="1178951" cy="251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 name="矩形 128"/>
          <p:cNvSpPr/>
          <p:nvPr/>
        </p:nvSpPr>
        <p:spPr>
          <a:xfrm>
            <a:off x="3238129" y="4852132"/>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116" name="文字方塊 115"/>
          <p:cNvSpPr txBox="1"/>
          <p:nvPr/>
        </p:nvSpPr>
        <p:spPr>
          <a:xfrm>
            <a:off x="4696528" y="5030708"/>
            <a:ext cx="796662" cy="338554"/>
          </a:xfrm>
          <a:prstGeom prst="rect">
            <a:avLst/>
          </a:prstGeom>
          <a:noFill/>
        </p:spPr>
        <p:txBody>
          <a:bodyPr wrap="square" rtlCol="0">
            <a:spAutoFit/>
          </a:bodyPr>
          <a:lstStyle/>
          <a:p>
            <a:r>
              <a:rPr lang="zh-TW" altLang="en-US" sz="1600" b="1" dirty="0">
                <a:latin typeface="Arial" pitchFamily="34" charset="0"/>
                <a:ea typeface="微軟正黑體" panose="020B0604030504040204" pitchFamily="34" charset="-120"/>
                <a:cs typeface="Arial" pitchFamily="34" charset="0"/>
              </a:rPr>
              <a:t>病房費</a:t>
            </a:r>
          </a:p>
        </p:txBody>
      </p:sp>
      <p:sp>
        <p:nvSpPr>
          <p:cNvPr id="118" name="文字方塊 117"/>
          <p:cNvSpPr txBox="1"/>
          <p:nvPr/>
        </p:nvSpPr>
        <p:spPr>
          <a:xfrm>
            <a:off x="5317210" y="5034482"/>
            <a:ext cx="1494414"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1,000</a:t>
            </a:r>
            <a:r>
              <a:rPr lang="zh-TW" altLang="en-US" sz="1600" b="1" dirty="0">
                <a:latin typeface="Arial" pitchFamily="34" charset="0"/>
                <a:ea typeface="微軟正黑體" panose="020B0604030504040204" pitchFamily="34" charset="-120"/>
                <a:cs typeface="Arial" pitchFamily="34" charset="0"/>
              </a:rPr>
              <a:t>元</a:t>
            </a:r>
            <a:r>
              <a:rPr lang="zh-TW" altLang="en-US" sz="1600" b="1" dirty="0" smtClean="0">
                <a:latin typeface="Arial" pitchFamily="34" charset="0"/>
                <a:ea typeface="微軟正黑體" panose="020B0604030504040204" pitchFamily="34" charset="-120"/>
                <a:cs typeface="Arial" pitchFamily="34" charset="0"/>
              </a:rPr>
              <a:t>╳</a:t>
            </a:r>
            <a:r>
              <a:rPr lang="en-US" altLang="zh-TW" sz="1600" b="1" dirty="0" smtClean="0">
                <a:latin typeface="Arial" pitchFamily="34" charset="0"/>
                <a:ea typeface="微軟正黑體" panose="020B0604030504040204" pitchFamily="34" charset="-120"/>
                <a:cs typeface="Arial" pitchFamily="34" charset="0"/>
              </a:rPr>
              <a:t>5</a:t>
            </a:r>
            <a:r>
              <a:rPr lang="zh-TW" altLang="en-US" sz="1600" b="1" dirty="0" smtClean="0">
                <a:latin typeface="Arial" pitchFamily="34" charset="0"/>
                <a:ea typeface="微軟正黑體" panose="020B0604030504040204" pitchFamily="34" charset="-120"/>
                <a:cs typeface="Arial" pitchFamily="34" charset="0"/>
              </a:rPr>
              <a:t>天</a:t>
            </a:r>
            <a:endParaRPr lang="zh-TW" altLang="en-US" sz="1600" b="1" dirty="0">
              <a:latin typeface="Arial" pitchFamily="34" charset="0"/>
              <a:ea typeface="微軟正黑體" panose="020B0604030504040204" pitchFamily="34" charset="-120"/>
              <a:cs typeface="Arial" pitchFamily="34" charset="0"/>
            </a:endParaRPr>
          </a:p>
        </p:txBody>
      </p:sp>
      <p:cxnSp>
        <p:nvCxnSpPr>
          <p:cNvPr id="119" name="直線接點 118"/>
          <p:cNvCxnSpPr/>
          <p:nvPr/>
        </p:nvCxnSpPr>
        <p:spPr>
          <a:xfrm>
            <a:off x="7050586" y="4684289"/>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文字方塊 131"/>
          <p:cNvSpPr txBox="1"/>
          <p:nvPr/>
        </p:nvSpPr>
        <p:spPr>
          <a:xfrm>
            <a:off x="6914103" y="5029634"/>
            <a:ext cx="796662" cy="338554"/>
          </a:xfrm>
          <a:prstGeom prst="rect">
            <a:avLst/>
          </a:prstGeom>
          <a:noFill/>
        </p:spPr>
        <p:txBody>
          <a:bodyPr wrap="square" rtlCol="0">
            <a:spAutoFit/>
          </a:bodyPr>
          <a:lstStyle/>
          <a:p>
            <a:r>
              <a:rPr lang="zh-TW" altLang="en-US" sz="1600" b="1" dirty="0">
                <a:latin typeface="Arial" pitchFamily="34" charset="0"/>
                <a:ea typeface="微軟正黑體" panose="020B0604030504040204" pitchFamily="34" charset="-120"/>
                <a:cs typeface="Arial" pitchFamily="34" charset="0"/>
              </a:rPr>
              <a:t>病房費</a:t>
            </a:r>
          </a:p>
        </p:txBody>
      </p:sp>
      <p:sp>
        <p:nvSpPr>
          <p:cNvPr id="133" name="文字方塊 132"/>
          <p:cNvSpPr txBox="1"/>
          <p:nvPr/>
        </p:nvSpPr>
        <p:spPr>
          <a:xfrm>
            <a:off x="7586169" y="5034482"/>
            <a:ext cx="1494414"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1,000</a:t>
            </a:r>
            <a:r>
              <a:rPr lang="zh-TW" altLang="en-US" sz="1600" b="1" dirty="0">
                <a:latin typeface="Arial" pitchFamily="34" charset="0"/>
                <a:ea typeface="微軟正黑體" panose="020B0604030504040204" pitchFamily="34" charset="-120"/>
                <a:cs typeface="Arial" pitchFamily="34" charset="0"/>
              </a:rPr>
              <a:t>元</a:t>
            </a:r>
            <a:r>
              <a:rPr lang="zh-TW" altLang="en-US" sz="1600" b="1" dirty="0" smtClean="0">
                <a:latin typeface="Arial" pitchFamily="34" charset="0"/>
                <a:ea typeface="微軟正黑體" panose="020B0604030504040204" pitchFamily="34" charset="-120"/>
                <a:cs typeface="Arial" pitchFamily="34" charset="0"/>
              </a:rPr>
              <a:t>╳</a:t>
            </a:r>
            <a:r>
              <a:rPr lang="en-US" altLang="zh-TW" sz="1600" b="1" dirty="0" smtClean="0">
                <a:latin typeface="Arial" pitchFamily="34" charset="0"/>
                <a:ea typeface="微軟正黑體" panose="020B0604030504040204" pitchFamily="34" charset="-120"/>
                <a:cs typeface="Arial" pitchFamily="34" charset="0"/>
              </a:rPr>
              <a:t>8</a:t>
            </a:r>
            <a:r>
              <a:rPr lang="zh-TW" altLang="en-US" sz="1600" b="1" dirty="0" smtClean="0">
                <a:latin typeface="Arial" pitchFamily="34" charset="0"/>
                <a:ea typeface="微軟正黑體" panose="020B0604030504040204" pitchFamily="34" charset="-120"/>
                <a:cs typeface="Arial" pitchFamily="34" charset="0"/>
              </a:rPr>
              <a:t>天</a:t>
            </a:r>
            <a:endParaRPr lang="zh-TW" altLang="en-US" sz="1600" b="1" dirty="0">
              <a:latin typeface="Arial" pitchFamily="34" charset="0"/>
              <a:ea typeface="微軟正黑體" panose="020B0604030504040204" pitchFamily="34" charset="-120"/>
              <a:cs typeface="Arial" pitchFamily="34" charset="0"/>
            </a:endParaRPr>
          </a:p>
        </p:txBody>
      </p:sp>
      <p:cxnSp>
        <p:nvCxnSpPr>
          <p:cNvPr id="144" name="直線接點 143"/>
          <p:cNvCxnSpPr/>
          <p:nvPr/>
        </p:nvCxnSpPr>
        <p:spPr>
          <a:xfrm>
            <a:off x="4615438" y="4266702"/>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接點 144"/>
          <p:cNvCxnSpPr/>
          <p:nvPr/>
        </p:nvCxnSpPr>
        <p:spPr>
          <a:xfrm>
            <a:off x="6908725" y="4266702"/>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文字方塊 137"/>
          <p:cNvSpPr txBox="1"/>
          <p:nvPr/>
        </p:nvSpPr>
        <p:spPr>
          <a:xfrm>
            <a:off x="5720708" y="4643140"/>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32,000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43" name="文字方塊 142"/>
          <p:cNvSpPr txBox="1"/>
          <p:nvPr/>
        </p:nvSpPr>
        <p:spPr>
          <a:xfrm>
            <a:off x="8012890" y="4665171"/>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33,000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5" name="矩形 14"/>
          <p:cNvSpPr/>
          <p:nvPr/>
        </p:nvSpPr>
        <p:spPr>
          <a:xfrm>
            <a:off x="7137419" y="1835201"/>
            <a:ext cx="2031325" cy="369332"/>
          </a:xfrm>
          <a:prstGeom prst="rect">
            <a:avLst/>
          </a:prstGeom>
        </p:spPr>
        <p:txBody>
          <a:bodyPr wrap="none">
            <a:spAutoFit/>
          </a:bodyPr>
          <a:lstStyle/>
          <a:p>
            <a:r>
              <a:rPr lang="zh-TW" altLang="en-US" dirty="0">
                <a:solidFill>
                  <a:prstClr val="black"/>
                </a:solidFill>
                <a:effectLst>
                  <a:outerShdw blurRad="38100" dist="38100" dir="2700000" algn="tl">
                    <a:srgbClr val="000000">
                      <a:alpha val="43137"/>
                    </a:srgbClr>
                  </a:outerShdw>
                </a:effectLst>
              </a:rPr>
              <a:t>（單位：新臺幣）</a:t>
            </a:r>
            <a:endParaRPr lang="zh-TW" altLang="en-US" dirty="0"/>
          </a:p>
        </p:txBody>
      </p:sp>
      <p:sp>
        <p:nvSpPr>
          <p:cNvPr id="151" name="文字方塊 150"/>
          <p:cNvSpPr txBox="1"/>
          <p:nvPr/>
        </p:nvSpPr>
        <p:spPr>
          <a:xfrm>
            <a:off x="6924663" y="5341006"/>
            <a:ext cx="1317840" cy="276999"/>
          </a:xfrm>
          <a:prstGeom prst="rect">
            <a:avLst/>
          </a:prstGeom>
          <a:noFill/>
        </p:spPr>
        <p:txBody>
          <a:bodyPr wrap="square" rtlCol="0">
            <a:spAutoFit/>
          </a:bodyPr>
          <a:lstStyle/>
          <a:p>
            <a:r>
              <a:rPr lang="zh-TW" altLang="en-US" sz="1200" b="1" dirty="0">
                <a:latin typeface="Arial" pitchFamily="34" charset="0"/>
                <a:ea typeface="微軟正黑體" panose="020B0604030504040204" pitchFamily="34" charset="-120"/>
                <a:cs typeface="Arial" pitchFamily="34" charset="0"/>
              </a:rPr>
              <a:t>材料費部分負擔</a:t>
            </a:r>
            <a:endParaRPr lang="zh-TW" altLang="en-US" sz="1200" b="1" dirty="0">
              <a:latin typeface="Arial Black" panose="020B0A04020102020204" pitchFamily="34" charset="0"/>
              <a:ea typeface="微軟正黑體" panose="020B0604030504040204" pitchFamily="34" charset="-120"/>
              <a:cs typeface="Arial" pitchFamily="34" charset="0"/>
            </a:endParaRPr>
          </a:p>
        </p:txBody>
      </p:sp>
    </p:spTree>
    <p:extLst>
      <p:ext uri="{BB962C8B-B14F-4D97-AF65-F5344CB8AC3E}">
        <p14:creationId xmlns:p14="http://schemas.microsoft.com/office/powerpoint/2010/main" val="391619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(10/26)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22</a:t>
            </a:fld>
            <a:endParaRPr lang="zh-TW" altLang="en-US" dirty="0"/>
          </a:p>
        </p:txBody>
      </p:sp>
      <p:grpSp>
        <p:nvGrpSpPr>
          <p:cNvPr id="6" name="群組 5"/>
          <p:cNvGrpSpPr/>
          <p:nvPr/>
        </p:nvGrpSpPr>
        <p:grpSpPr>
          <a:xfrm>
            <a:off x="-219679" y="836712"/>
            <a:ext cx="2991479" cy="523220"/>
            <a:chOff x="-258776" y="745540"/>
            <a:chExt cx="2991479" cy="523220"/>
          </a:xfrm>
        </p:grpSpPr>
        <p:sp>
          <p:nvSpPr>
            <p:cNvPr id="7" name="圓角矩形 6"/>
            <p:cNvSpPr/>
            <p:nvPr/>
          </p:nvSpPr>
          <p:spPr>
            <a:xfrm>
              <a:off x="-258776" y="764703"/>
              <a:ext cx="299147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2698175"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傷害門診保險金</a:t>
              </a:r>
            </a:p>
          </p:txBody>
        </p:sp>
      </p:grpSp>
      <p:graphicFrame>
        <p:nvGraphicFramePr>
          <p:cNvPr id="17" name="內容版面配置區 3"/>
          <p:cNvGraphicFramePr>
            <a:graphicFrameLocks noGrp="1"/>
          </p:cNvGraphicFramePr>
          <p:nvPr>
            <p:ph idx="1"/>
            <p:extLst>
              <p:ext uri="{D42A27DB-BD31-4B8C-83A1-F6EECF244321}">
                <p14:modId xmlns:p14="http://schemas.microsoft.com/office/powerpoint/2010/main" val="3447570734"/>
              </p:ext>
            </p:extLst>
          </p:nvPr>
        </p:nvGraphicFramePr>
        <p:xfrm>
          <a:off x="718095" y="1467383"/>
          <a:ext cx="7817646" cy="2743228"/>
        </p:xfrm>
        <a:graphic>
          <a:graphicData uri="http://schemas.openxmlformats.org/drawingml/2006/table">
            <a:tbl>
              <a:tblPr firstRow="1" bandRow="1">
                <a:tableStyleId>{93296810-A885-4BE3-A3E7-6D5BEEA58F35}</a:tableStyleId>
              </a:tblPr>
              <a:tblGrid>
                <a:gridCol w="3887519">
                  <a:extLst>
                    <a:ext uri="{9D8B030D-6E8A-4147-A177-3AD203B41FA5}">
                      <a16:colId xmlns:a16="http://schemas.microsoft.com/office/drawing/2014/main" xmlns="" val="20000"/>
                    </a:ext>
                  </a:extLst>
                </a:gridCol>
                <a:gridCol w="3930127">
                  <a:extLst>
                    <a:ext uri="{9D8B030D-6E8A-4147-A177-3AD203B41FA5}">
                      <a16:colId xmlns:a16="http://schemas.microsoft.com/office/drawing/2014/main" xmlns="" val="20001"/>
                    </a:ext>
                  </a:extLst>
                </a:gridCol>
              </a:tblGrid>
              <a:tr h="246700">
                <a:tc>
                  <a:txBody>
                    <a:bodyPr/>
                    <a:lstStyle/>
                    <a:p>
                      <a:pPr marL="0" algn="ctr" defTabSz="914400" rtl="0" eaLnBrk="1" latinLnBrk="0" hangingPunct="1"/>
                      <a:r>
                        <a:rPr lang="zh-TW" altLang="en-US" sz="2400" kern="1200" dirty="0" smtClean="0">
                          <a:latin typeface="微軟正黑體" panose="020B0604030504040204" pitchFamily="34" charset="-120"/>
                          <a:ea typeface="微軟正黑體" panose="020B0604030504040204" pitchFamily="34" charset="-120"/>
                        </a:rPr>
                        <a:t>給付條件</a:t>
                      </a:r>
                      <a:endParaRPr lang="zh-TW" altLang="en-US" sz="2400" b="1" kern="1200" dirty="0">
                        <a:solidFill>
                          <a:srgbClr val="237B1F"/>
                        </a:solidFill>
                        <a:latin typeface="微軟正黑體" panose="020B0604030504040204" pitchFamily="34" charset="-120"/>
                        <a:ea typeface="微軟正黑體" panose="020B0604030504040204" pitchFamily="34" charset="-120"/>
                        <a:cs typeface="+mn-cs"/>
                      </a:endParaRPr>
                    </a:p>
                  </a:txBody>
                  <a:tcPr marL="91433" marR="91433" marT="45727" marB="45727"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ctr" defTabSz="914400" rtl="0" eaLnBrk="1" latinLnBrk="0" hangingPunct="1"/>
                      <a:r>
                        <a:rPr lang="zh-TW" altLang="en-US" sz="2400" kern="1200" dirty="0" smtClean="0">
                          <a:latin typeface="微軟正黑體" panose="020B0604030504040204" pitchFamily="34" charset="-120"/>
                          <a:ea typeface="微軟正黑體" panose="020B0604030504040204" pitchFamily="34" charset="-120"/>
                        </a:rPr>
                        <a:t>給付金額</a:t>
                      </a:r>
                      <a:endParaRPr lang="zh-TW" altLang="en-US" sz="2400" b="1" kern="1200" dirty="0">
                        <a:solidFill>
                          <a:srgbClr val="237B1F"/>
                        </a:solidFill>
                        <a:latin typeface="微軟正黑體" panose="020B0604030504040204" pitchFamily="34" charset="-120"/>
                        <a:ea typeface="微軟正黑體" panose="020B0604030504040204" pitchFamily="34" charset="-120"/>
                        <a:cs typeface="+mn-cs"/>
                      </a:endParaRPr>
                    </a:p>
                  </a:txBody>
                  <a:tcPr marL="91433" marR="91433" marT="45727" marB="45727"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1037056">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a:t>
                      </a:r>
                      <a:r>
                        <a:rPr lang="zh-TW" altLang="en-US" sz="2400" b="0"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意外傷害事故</a:t>
                      </a:r>
                      <a:r>
                        <a:rPr lang="zh-TW" altLang="en-US" sz="2400"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接受門診治療者</a:t>
                      </a:r>
                      <a:endParaRPr lang="zh-TW" altLang="en-US" sz="2400" b="1" kern="1200" dirty="0" smtClean="0">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a:txBody>
                  <a:tcPr marL="137160" marR="137160" marT="137160" marB="13716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0" kern="12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同一事故實際支出醫療費用金額</a:t>
                      </a:r>
                      <a:r>
                        <a:rPr lang="zh-TW" altLang="en-US" sz="2400" b="0" u="sng"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扣除除外責任費用後在起賠金額</a:t>
                      </a:r>
                      <a:r>
                        <a:rPr lang="en-US" altLang="zh-TW" sz="2400" b="0" u="sng"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500</a:t>
                      </a:r>
                      <a:r>
                        <a:rPr lang="zh-TW" altLang="en-US" sz="2400" b="0" u="sng"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元以上者</a:t>
                      </a:r>
                      <a:r>
                        <a:rPr lang="zh-TW" altLang="en-US" sz="2400" b="0" kern="12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，本公司依前開扣除後之金額，給付。</a:t>
                      </a:r>
                      <a:r>
                        <a:rPr lang="zh-TW" altLang="en-US" sz="2400" b="0" u="sng"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每一事故最高給付金額以</a:t>
                      </a:r>
                      <a:r>
                        <a:rPr lang="en-US" altLang="zh-TW" sz="2400" b="0" u="sng"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5,000</a:t>
                      </a:r>
                      <a:r>
                        <a:rPr lang="zh-TW" altLang="en-US" sz="2400" b="0" u="sng"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元為限。</a:t>
                      </a:r>
                      <a:endParaRPr lang="zh-TW" altLang="en-US" sz="2400" b="1" u="sng"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a:txBody>
                  <a:tcPr marL="91433" marR="91433" marT="45727" marB="45727">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14" name="矩形 13"/>
          <p:cNvSpPr/>
          <p:nvPr/>
        </p:nvSpPr>
        <p:spPr>
          <a:xfrm>
            <a:off x="323528" y="4184766"/>
            <a:ext cx="8604448" cy="2268570"/>
          </a:xfrm>
          <a:prstGeom prst="rect">
            <a:avLst/>
          </a:prstGeom>
        </p:spPr>
        <p:txBody>
          <a:bodyPr wrap="square">
            <a:spAutoFit/>
          </a:bodyPr>
          <a:lstStyle/>
          <a:p>
            <a:pPr lvl="0">
              <a:lnSpc>
                <a:spcPct val="150000"/>
              </a:lnSpc>
              <a:defRPr/>
            </a:pPr>
            <a:r>
              <a:rPr kumimoji="1" lang="zh-TW" altLang="en-US" sz="1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備註說明：</a:t>
            </a:r>
            <a:endParaRPr kumimoji="1" lang="en-US" altLang="zh-TW" sz="1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a:p>
            <a:pPr marL="171450" lvl="0" indent="-171450">
              <a:lnSpc>
                <a:spcPct val="150000"/>
              </a:lnSpc>
              <a:buFont typeface="Wingdings" panose="05000000000000000000" pitchFamily="2" charset="2"/>
              <a:buChar char="p"/>
              <a:defRPr/>
            </a:pPr>
            <a:r>
              <a:rPr kumimoji="1" lang="zh-TW" altLang="en-US" sz="1600" dirty="0" smtClean="0">
                <a:latin typeface="微軟正黑體" panose="020B0604030504040204" pitchFamily="34" charset="-120"/>
                <a:ea typeface="微軟正黑體" panose="020B0604030504040204" pitchFamily="34" charset="-120"/>
                <a:cs typeface="Arial" pitchFamily="34" charset="0"/>
              </a:rPr>
              <a:t>意外傷害事故定義：非</a:t>
            </a:r>
            <a:r>
              <a:rPr kumimoji="1" lang="zh-TW" altLang="en-US" sz="1600" dirty="0">
                <a:latin typeface="微軟正黑體" panose="020B0604030504040204" pitchFamily="34" charset="-120"/>
                <a:ea typeface="微軟正黑體" panose="020B0604030504040204" pitchFamily="34" charset="-120"/>
                <a:cs typeface="Arial" pitchFamily="34" charset="0"/>
              </a:rPr>
              <a:t>由疾病引起之外來突發</a:t>
            </a:r>
            <a:r>
              <a:rPr kumimoji="1" lang="zh-TW" altLang="en-US" sz="1600" dirty="0" smtClean="0">
                <a:latin typeface="微軟正黑體" panose="020B0604030504040204" pitchFamily="34" charset="-120"/>
                <a:ea typeface="微軟正黑體" panose="020B0604030504040204" pitchFamily="34" charset="-120"/>
                <a:cs typeface="Arial" pitchFamily="34" charset="0"/>
              </a:rPr>
              <a:t>事故。</a:t>
            </a:r>
            <a:endParaRPr kumimoji="1" lang="en-US" altLang="zh-TW" sz="1600" dirty="0" smtClean="0">
              <a:latin typeface="微軟正黑體" panose="020B0604030504040204" pitchFamily="34" charset="-120"/>
              <a:ea typeface="微軟正黑體" panose="020B0604030504040204" pitchFamily="34" charset="-120"/>
              <a:cs typeface="Arial" pitchFamily="34" charset="0"/>
            </a:endParaRPr>
          </a:p>
          <a:p>
            <a:pPr marL="171450" lvl="0" indent="-171450">
              <a:lnSpc>
                <a:spcPct val="150000"/>
              </a:lnSpc>
              <a:buFont typeface="Wingdings" panose="05000000000000000000" pitchFamily="2" charset="2"/>
              <a:buChar char="p"/>
              <a:defRPr/>
            </a:pPr>
            <a:r>
              <a:rPr kumimoji="1" lang="zh-TW" altLang="en-US" sz="1600" dirty="0" smtClean="0">
                <a:latin typeface="微軟正黑體" panose="020B0604030504040204" pitchFamily="34" charset="-120"/>
                <a:ea typeface="微軟正黑體" panose="020B0604030504040204" pitchFamily="34" charset="-120"/>
                <a:cs typeface="Arial" pitchFamily="34" charset="0"/>
              </a:rPr>
              <a:t>給付金額</a:t>
            </a:r>
            <a:r>
              <a:rPr kumimoji="1" lang="zh-TW" altLang="en-US" sz="1600" dirty="0">
                <a:latin typeface="微軟正黑體" panose="020B0604030504040204" pitchFamily="34" charset="-120"/>
                <a:ea typeface="微軟正黑體" panose="020B0604030504040204" pitchFamily="34" charset="-120"/>
                <a:cs typeface="Arial" pitchFamily="34" charset="0"/>
              </a:rPr>
              <a:t>需扣除除外責任事項</a:t>
            </a:r>
            <a:r>
              <a:rPr kumimoji="1" lang="en-US" altLang="zh-TW" sz="1400" dirty="0">
                <a:latin typeface="微軟正黑體" panose="020B0604030504040204" pitchFamily="34" charset="-120"/>
                <a:ea typeface="微軟正黑體" panose="020B0604030504040204" pitchFamily="34" charset="-120"/>
                <a:cs typeface="Arial" pitchFamily="34" charset="0"/>
              </a:rPr>
              <a:t>(</a:t>
            </a:r>
            <a:r>
              <a:rPr kumimoji="1" lang="zh-TW" altLang="en-US" sz="1400" dirty="0">
                <a:latin typeface="微軟正黑體" panose="020B0604030504040204" pitchFamily="34" charset="-120"/>
                <a:ea typeface="微軟正黑體" panose="020B0604030504040204" pitchFamily="34" charset="-120"/>
                <a:cs typeface="Arial" pitchFamily="34" charset="0"/>
              </a:rPr>
              <a:t>如：掛號費及診斷證明書費、運送傷患、病房陪護、指定醫師費</a:t>
            </a:r>
            <a:r>
              <a:rPr kumimoji="1" lang="en-US" altLang="zh-TW" sz="1400" dirty="0">
                <a:latin typeface="微軟正黑體" panose="020B0604030504040204" pitchFamily="34" charset="-120"/>
                <a:ea typeface="微軟正黑體" panose="020B0604030504040204" pitchFamily="34" charset="-120"/>
                <a:cs typeface="Arial" pitchFamily="34" charset="0"/>
              </a:rPr>
              <a:t>)</a:t>
            </a:r>
            <a:endParaRPr kumimoji="1" lang="en-US" altLang="zh-TW" sz="1600" dirty="0">
              <a:latin typeface="微軟正黑體" panose="020B0604030504040204" pitchFamily="34" charset="-120"/>
              <a:ea typeface="微軟正黑體" panose="020B0604030504040204" pitchFamily="34" charset="-120"/>
              <a:cs typeface="Arial" pitchFamily="34" charset="0"/>
            </a:endParaRPr>
          </a:p>
          <a:p>
            <a:pPr marL="171450" lvl="0" indent="-171450">
              <a:lnSpc>
                <a:spcPct val="150000"/>
              </a:lnSpc>
              <a:buFont typeface="Wingdings" panose="05000000000000000000" pitchFamily="2" charset="2"/>
              <a:buChar char="p"/>
              <a:defRPr/>
            </a:pPr>
            <a:r>
              <a:rPr lang="zh-TW" altLang="en-US" sz="1600" dirty="0" smtClean="0">
                <a:latin typeface="微軟正黑體" panose="020B0604030504040204" pitchFamily="34" charset="-120"/>
                <a:ea typeface="微軟正黑體" panose="020B0604030504040204" pitchFamily="34" charset="-120"/>
              </a:rPr>
              <a:t>若</a:t>
            </a:r>
            <a:r>
              <a:rPr lang="zh-TW" altLang="en-US" sz="1600" dirty="0">
                <a:latin typeface="微軟正黑體" panose="020B0604030504040204" pitchFamily="34" charset="-120"/>
                <a:ea typeface="微軟正黑體" panose="020B0604030504040204" pitchFamily="34" charset="-120"/>
              </a:rPr>
              <a:t>於申請各項醫療保險金時</a:t>
            </a:r>
            <a:r>
              <a:rPr lang="zh-TW" altLang="en-US" sz="1600" b="1" u="sng" dirty="0">
                <a:solidFill>
                  <a:srgbClr val="FF0000"/>
                </a:solidFill>
                <a:latin typeface="微軟正黑體" panose="020B0604030504040204" pitchFamily="34" charset="-120"/>
                <a:ea typeface="微軟正黑體" panose="020B0604030504040204" pitchFamily="34" charset="-120"/>
              </a:rPr>
              <a:t>未先經社會保險給付分擔者</a:t>
            </a:r>
            <a:r>
              <a:rPr lang="zh-TW" altLang="en-US" sz="1600" dirty="0">
                <a:latin typeface="微軟正黑體" panose="020B0604030504040204" pitchFamily="34" charset="-120"/>
                <a:ea typeface="微軟正黑體" panose="020B0604030504040204" pitchFamily="34" charset="-120"/>
              </a:rPr>
              <a:t>，或以社會保險身分就醫，但醫療費用</a:t>
            </a:r>
            <a:r>
              <a:rPr lang="zh-TW" altLang="en-US" sz="1600" dirty="0" smtClean="0">
                <a:latin typeface="微軟正黑體" panose="020B0604030504040204" pitchFamily="34" charset="-120"/>
                <a:ea typeface="微軟正黑體" panose="020B0604030504040204" pitchFamily="34" charset="-120"/>
              </a:rPr>
              <a:t>未經社會保險</a:t>
            </a:r>
            <a:r>
              <a:rPr lang="zh-TW" altLang="en-US" sz="1600" dirty="0">
                <a:latin typeface="微軟正黑體" panose="020B0604030504040204" pitchFamily="34" charset="-120"/>
                <a:ea typeface="微軟正黑體" panose="020B0604030504040204" pitchFamily="34" charset="-120"/>
              </a:rPr>
              <a:t>給付分擔而全額自費者，本公司僅按其支出之</a:t>
            </a:r>
            <a:r>
              <a:rPr lang="zh-TW" altLang="en-US" sz="1600" b="1" u="sng" dirty="0">
                <a:solidFill>
                  <a:srgbClr val="FF0000"/>
                </a:solidFill>
                <a:latin typeface="微軟正黑體" panose="020B0604030504040204" pitchFamily="34" charset="-120"/>
                <a:ea typeface="微軟正黑體" panose="020B0604030504040204" pitchFamily="34" charset="-120"/>
              </a:rPr>
              <a:t>實際醫療費用的百分之六十五</a:t>
            </a:r>
            <a:r>
              <a:rPr lang="zh-TW" altLang="en-US" sz="1600" dirty="0">
                <a:latin typeface="微軟正黑體" panose="020B0604030504040204" pitchFamily="34" charset="-120"/>
                <a:ea typeface="微軟正黑體" panose="020B0604030504040204" pitchFamily="34" charset="-120"/>
              </a:rPr>
              <a:t>給付保險金， 但以不超過各項醫療保險金限額為限</a:t>
            </a:r>
            <a:r>
              <a:rPr lang="zh-TW" altLang="en-US" sz="1600" dirty="0" smtClean="0">
                <a:latin typeface="微軟正黑體" panose="020B0604030504040204" pitchFamily="34" charset="-120"/>
                <a:ea typeface="微軟正黑體" panose="020B0604030504040204" pitchFamily="34" charset="-120"/>
              </a:rPr>
              <a:t>。</a:t>
            </a:r>
            <a:endParaRPr lang="en-US" altLang="zh-TW" sz="1600" u="sng" dirty="0">
              <a:ea typeface="標楷體" pitchFamily="65" charset="-120"/>
              <a:cs typeface="Arial" pitchFamily="34" charset="0"/>
            </a:endParaRPr>
          </a:p>
        </p:txBody>
      </p:sp>
    </p:spTree>
    <p:extLst>
      <p:ext uri="{BB962C8B-B14F-4D97-AF65-F5344CB8AC3E}">
        <p14:creationId xmlns:p14="http://schemas.microsoft.com/office/powerpoint/2010/main" val="3507446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直線接點 107"/>
          <p:cNvCxnSpPr>
            <a:stCxn id="107" idx="6"/>
            <a:endCxn id="109" idx="2"/>
          </p:cNvCxnSpPr>
          <p:nvPr/>
        </p:nvCxnSpPr>
        <p:spPr>
          <a:xfrm>
            <a:off x="588411" y="2292778"/>
            <a:ext cx="2251339" cy="0"/>
          </a:xfrm>
          <a:prstGeom prst="line">
            <a:avLst/>
          </a:prstGeom>
          <a:ln w="76200">
            <a:solidFill>
              <a:srgbClr val="595959"/>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(11/26)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23</a:t>
            </a:fld>
            <a:endParaRPr lang="zh-TW" altLang="en-US" dirty="0"/>
          </a:p>
        </p:txBody>
      </p:sp>
      <p:grpSp>
        <p:nvGrpSpPr>
          <p:cNvPr id="6" name="群組 5"/>
          <p:cNvGrpSpPr/>
          <p:nvPr/>
        </p:nvGrpSpPr>
        <p:grpSpPr>
          <a:xfrm>
            <a:off x="-219678" y="836712"/>
            <a:ext cx="4264428" cy="523220"/>
            <a:chOff x="-258775" y="745540"/>
            <a:chExt cx="4264428" cy="523220"/>
          </a:xfrm>
        </p:grpSpPr>
        <p:sp>
          <p:nvSpPr>
            <p:cNvPr id="7" name="圓角矩形 6"/>
            <p:cNvSpPr/>
            <p:nvPr/>
          </p:nvSpPr>
          <p:spPr>
            <a:xfrm>
              <a:off x="-258775" y="764703"/>
              <a:ext cx="4264428"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3895618"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傷害門診案例說明</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(1/3)</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89" name="文字方塊 88"/>
          <p:cNvSpPr txBox="1"/>
          <p:nvPr/>
        </p:nvSpPr>
        <p:spPr>
          <a:xfrm>
            <a:off x="35496" y="2438974"/>
            <a:ext cx="860613" cy="830997"/>
          </a:xfrm>
          <a:prstGeom prst="rect">
            <a:avLst/>
          </a:prstGeom>
          <a:noFill/>
        </p:spPr>
        <p:txBody>
          <a:bodyPr wrap="square" rtlCol="0">
            <a:spAutoFit/>
          </a:bodyPr>
          <a:lstStyle/>
          <a:p>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車禍</a:t>
            </a:r>
            <a:endParaRPr lang="en-US" altLang="zh-TW"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a:p>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急診</a:t>
            </a:r>
            <a:endPar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grpSp>
        <p:nvGrpSpPr>
          <p:cNvPr id="28" name="群組 27"/>
          <p:cNvGrpSpPr/>
          <p:nvPr/>
        </p:nvGrpSpPr>
        <p:grpSpPr>
          <a:xfrm>
            <a:off x="166680" y="3838227"/>
            <a:ext cx="2595655" cy="1421691"/>
            <a:chOff x="492820" y="3387753"/>
            <a:chExt cx="2595655" cy="1421691"/>
          </a:xfrm>
        </p:grpSpPr>
        <p:sp>
          <p:nvSpPr>
            <p:cNvPr id="78" name="矩形 77"/>
            <p:cNvSpPr/>
            <p:nvPr/>
          </p:nvSpPr>
          <p:spPr>
            <a:xfrm>
              <a:off x="687152" y="3909231"/>
              <a:ext cx="2401323" cy="61759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救護</a:t>
              </a:r>
              <a:r>
                <a:rPr lang="zh-TW" altLang="zh-TW" dirty="0">
                  <a:solidFill>
                    <a:schemeClr val="tx1"/>
                  </a:solidFill>
                  <a:latin typeface="Arial" pitchFamily="34" charset="0"/>
                  <a:ea typeface="微軟正黑體" panose="020B0604030504040204" pitchFamily="34" charset="-120"/>
                  <a:cs typeface="Arial" pitchFamily="34" charset="0"/>
                </a:rPr>
                <a:t>車費</a:t>
              </a:r>
              <a:r>
                <a:rPr lang="en-US" altLang="zh-TW" dirty="0">
                  <a:solidFill>
                    <a:schemeClr val="tx1"/>
                  </a:solidFill>
                  <a:latin typeface="Arial" pitchFamily="34" charset="0"/>
                  <a:ea typeface="微軟正黑體" panose="020B0604030504040204" pitchFamily="34" charset="-120"/>
                  <a:cs typeface="Arial" pitchFamily="34" charset="0"/>
                </a:rPr>
                <a:t>650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急診</a:t>
              </a:r>
              <a:r>
                <a:rPr lang="zh-TW" altLang="zh-TW" dirty="0">
                  <a:solidFill>
                    <a:schemeClr val="tx1"/>
                  </a:solidFill>
                  <a:latin typeface="Arial" pitchFamily="34" charset="0"/>
                  <a:ea typeface="微軟正黑體" panose="020B0604030504040204" pitchFamily="34" charset="-120"/>
                  <a:cs typeface="Arial" pitchFamily="34" charset="0"/>
                </a:rPr>
                <a:t>掛號費</a:t>
              </a:r>
              <a:r>
                <a:rPr lang="en-US" altLang="zh-TW" dirty="0" smtClean="0">
                  <a:solidFill>
                    <a:schemeClr val="tx1"/>
                  </a:solidFill>
                  <a:latin typeface="Arial" pitchFamily="34" charset="0"/>
                  <a:ea typeface="微軟正黑體" panose="020B0604030504040204" pitchFamily="34" charset="-120"/>
                  <a:cs typeface="Arial" pitchFamily="34" charset="0"/>
                </a:rPr>
                <a:t>550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b="1" dirty="0">
                <a:solidFill>
                  <a:schemeClr val="bg2">
                    <a:lumMod val="50000"/>
                  </a:schemeClr>
                </a:solidFill>
                <a:latin typeface="Arial" pitchFamily="34" charset="0"/>
                <a:ea typeface="微軟正黑體" panose="020B0604030504040204" pitchFamily="34" charset="-120"/>
                <a:cs typeface="Arial" pitchFamily="34" charset="0"/>
              </a:endParaRPr>
            </a:p>
          </p:txBody>
        </p:sp>
        <p:grpSp>
          <p:nvGrpSpPr>
            <p:cNvPr id="13" name="群組 12"/>
            <p:cNvGrpSpPr/>
            <p:nvPr/>
          </p:nvGrpSpPr>
          <p:grpSpPr>
            <a:xfrm>
              <a:off x="492820" y="3387753"/>
              <a:ext cx="2417781" cy="1421691"/>
              <a:chOff x="3659946" y="3572699"/>
              <a:chExt cx="2417781" cy="1421691"/>
            </a:xfrm>
          </p:grpSpPr>
          <p:sp>
            <p:nvSpPr>
              <p:cNvPr id="12" name="矩形 11"/>
              <p:cNvSpPr/>
              <p:nvPr/>
            </p:nvSpPr>
            <p:spPr>
              <a:xfrm>
                <a:off x="3667394" y="3767006"/>
                <a:ext cx="2394000" cy="1227384"/>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流程圖: 結束點 78"/>
              <p:cNvSpPr/>
              <p:nvPr/>
            </p:nvSpPr>
            <p:spPr>
              <a:xfrm>
                <a:off x="3659946" y="3572699"/>
                <a:ext cx="2417781" cy="433544"/>
              </a:xfrm>
              <a:prstGeom prst="flowChartTerminator">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Arial" pitchFamily="34" charset="0"/>
                    <a:ea typeface="微軟正黑體" panose="020B0604030504040204" pitchFamily="34" charset="-120"/>
                    <a:cs typeface="Arial" pitchFamily="34" charset="0"/>
                  </a:rPr>
                  <a:t>急診</a:t>
                </a:r>
                <a:endParaRPr lang="zh-TW" altLang="zh-TW" sz="2400" b="1" dirty="0">
                  <a:solidFill>
                    <a:schemeClr val="bg1"/>
                  </a:solidFill>
                  <a:latin typeface="Arial" pitchFamily="34" charset="0"/>
                  <a:ea typeface="微軟正黑體" panose="020B0604030504040204" pitchFamily="34" charset="-120"/>
                  <a:cs typeface="Arial" pitchFamily="34" charset="0"/>
                </a:endParaRPr>
              </a:p>
            </p:txBody>
          </p:sp>
        </p:grpSp>
        <p:sp>
          <p:nvSpPr>
            <p:cNvPr id="92" name="矩形 91"/>
            <p:cNvSpPr/>
            <p:nvPr/>
          </p:nvSpPr>
          <p:spPr>
            <a:xfrm>
              <a:off x="612741" y="3909231"/>
              <a:ext cx="2027656" cy="617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9" name="文字方塊 98"/>
          <p:cNvSpPr txBox="1"/>
          <p:nvPr/>
        </p:nvSpPr>
        <p:spPr>
          <a:xfrm>
            <a:off x="2339768" y="2413173"/>
            <a:ext cx="1268901" cy="830997"/>
          </a:xfrm>
          <a:prstGeom prst="rect">
            <a:avLst/>
          </a:prstGeom>
          <a:noFill/>
        </p:spPr>
        <p:txBody>
          <a:bodyPr wrap="square" rtlCol="0">
            <a:spAutoFit/>
          </a:bodyPr>
          <a:lstStyle/>
          <a:p>
            <a:pPr algn="ctr"/>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第一次</a:t>
            </a:r>
            <a:endParaRPr lang="en-US" altLang="zh-TW"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a:p>
            <a:pPr algn="ctr"/>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複診</a:t>
            </a:r>
            <a:endPar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grpSp>
        <p:nvGrpSpPr>
          <p:cNvPr id="10" name="群組 9"/>
          <p:cNvGrpSpPr/>
          <p:nvPr/>
        </p:nvGrpSpPr>
        <p:grpSpPr>
          <a:xfrm>
            <a:off x="140175" y="1711151"/>
            <a:ext cx="627529" cy="702417"/>
            <a:chOff x="432265" y="1711151"/>
            <a:chExt cx="627529" cy="702417"/>
          </a:xfrm>
        </p:grpSpPr>
        <p:sp>
          <p:nvSpPr>
            <p:cNvPr id="58" name="文字方塊 57"/>
            <p:cNvSpPr txBox="1"/>
            <p:nvPr/>
          </p:nvSpPr>
          <p:spPr>
            <a:xfrm>
              <a:off x="432265" y="1711151"/>
              <a:ext cx="627529" cy="461665"/>
            </a:xfrm>
            <a:prstGeom prst="rect">
              <a:avLst/>
            </a:prstGeom>
            <a:noFill/>
          </p:spPr>
          <p:txBody>
            <a:bodyPr wrap="square" rtlCol="0">
              <a:spAutoFit/>
            </a:bodyPr>
            <a:lstStyle/>
            <a:p>
              <a:r>
                <a:rPr lang="en-US" altLang="zh-TW" sz="2400" dirty="0" smtClean="0"/>
                <a:t>9/1</a:t>
              </a:r>
              <a:endParaRPr lang="zh-TW" altLang="en-US" sz="2400" dirty="0"/>
            </a:p>
          </p:txBody>
        </p:sp>
        <p:sp>
          <p:nvSpPr>
            <p:cNvPr id="107" name="橢圓 106"/>
            <p:cNvSpPr/>
            <p:nvPr/>
          </p:nvSpPr>
          <p:spPr>
            <a:xfrm>
              <a:off x="61156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1" name="群組 10"/>
          <p:cNvGrpSpPr/>
          <p:nvPr/>
        </p:nvGrpSpPr>
        <p:grpSpPr>
          <a:xfrm>
            <a:off x="2664937" y="1711150"/>
            <a:ext cx="618565" cy="702418"/>
            <a:chOff x="2957027" y="1711150"/>
            <a:chExt cx="618565" cy="702418"/>
          </a:xfrm>
        </p:grpSpPr>
        <p:sp>
          <p:nvSpPr>
            <p:cNvPr id="59" name="文字方塊 58"/>
            <p:cNvSpPr txBox="1"/>
            <p:nvPr/>
          </p:nvSpPr>
          <p:spPr>
            <a:xfrm>
              <a:off x="2957027" y="1711150"/>
              <a:ext cx="618565" cy="461665"/>
            </a:xfrm>
            <a:prstGeom prst="rect">
              <a:avLst/>
            </a:prstGeom>
            <a:noFill/>
          </p:spPr>
          <p:txBody>
            <a:bodyPr wrap="square" rtlCol="0">
              <a:spAutoFit/>
            </a:bodyPr>
            <a:lstStyle/>
            <a:p>
              <a:r>
                <a:rPr lang="en-US" altLang="zh-TW" sz="2400" dirty="0" smtClean="0"/>
                <a:t>9/7</a:t>
              </a:r>
              <a:endParaRPr lang="zh-TW" altLang="en-US" sz="2400" dirty="0"/>
            </a:p>
          </p:txBody>
        </p:sp>
        <p:sp>
          <p:nvSpPr>
            <p:cNvPr id="109" name="橢圓 108"/>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67" name="直線單箭頭接點 166"/>
          <p:cNvCxnSpPr>
            <a:stCxn id="109" idx="6"/>
          </p:cNvCxnSpPr>
          <p:nvPr/>
        </p:nvCxnSpPr>
        <p:spPr>
          <a:xfrm>
            <a:off x="3108691" y="2292778"/>
            <a:ext cx="2399413" cy="0"/>
          </a:xfrm>
          <a:prstGeom prst="straightConnector1">
            <a:avLst/>
          </a:prstGeom>
          <a:ln w="76200">
            <a:solidFill>
              <a:srgbClr val="595959"/>
            </a:solidFill>
            <a:tailEnd type="arrow"/>
          </a:ln>
        </p:spPr>
        <p:style>
          <a:lnRef idx="1">
            <a:schemeClr val="accent1"/>
          </a:lnRef>
          <a:fillRef idx="0">
            <a:schemeClr val="accent1"/>
          </a:fillRef>
          <a:effectRef idx="0">
            <a:schemeClr val="accent1"/>
          </a:effectRef>
          <a:fontRef idx="minor">
            <a:schemeClr val="tx1"/>
          </a:fontRef>
        </p:style>
      </p:cxnSp>
      <p:sp>
        <p:nvSpPr>
          <p:cNvPr id="170" name="文字方塊 169"/>
          <p:cNvSpPr txBox="1"/>
          <p:nvPr/>
        </p:nvSpPr>
        <p:spPr>
          <a:xfrm>
            <a:off x="4390161" y="2496696"/>
            <a:ext cx="860613" cy="830997"/>
          </a:xfrm>
          <a:prstGeom prst="rect">
            <a:avLst/>
          </a:prstGeom>
          <a:noFill/>
        </p:spPr>
        <p:txBody>
          <a:bodyPr wrap="square" rtlCol="0">
            <a:spAutoFit/>
          </a:bodyPr>
          <a:lstStyle/>
          <a:p>
            <a:pPr algn="ctr"/>
            <a:r>
              <a:rPr lang="zh-TW" altLang="en-US" sz="2400" dirty="0">
                <a:latin typeface="Arial" pitchFamily="34" charset="0"/>
                <a:ea typeface="微軟正黑體" panose="020B0604030504040204" pitchFamily="34" charset="-120"/>
                <a:cs typeface="Arial" pitchFamily="34" charset="0"/>
              </a:rPr>
              <a:t>申請</a:t>
            </a:r>
            <a:endParaRPr lang="en-US" altLang="zh-TW" sz="2400" dirty="0">
              <a:latin typeface="Arial" pitchFamily="34" charset="0"/>
              <a:ea typeface="微軟正黑體" panose="020B0604030504040204" pitchFamily="34" charset="-120"/>
              <a:cs typeface="Arial" pitchFamily="34" charset="0"/>
            </a:endParaRPr>
          </a:p>
          <a:p>
            <a:pPr algn="ctr"/>
            <a:r>
              <a:rPr lang="zh-TW" altLang="en-US" sz="2400" dirty="0">
                <a:latin typeface="Arial" pitchFamily="34" charset="0"/>
                <a:ea typeface="微軟正黑體" panose="020B0604030504040204" pitchFamily="34" charset="-120"/>
                <a:cs typeface="Arial" pitchFamily="34" charset="0"/>
              </a:rPr>
              <a:t>理賠</a:t>
            </a:r>
          </a:p>
        </p:txBody>
      </p:sp>
      <p:grpSp>
        <p:nvGrpSpPr>
          <p:cNvPr id="171" name="群組 170"/>
          <p:cNvGrpSpPr/>
          <p:nvPr/>
        </p:nvGrpSpPr>
        <p:grpSpPr>
          <a:xfrm>
            <a:off x="4395984" y="1711150"/>
            <a:ext cx="784751" cy="702418"/>
            <a:chOff x="2864427" y="1711150"/>
            <a:chExt cx="784751" cy="702418"/>
          </a:xfrm>
        </p:grpSpPr>
        <p:sp>
          <p:nvSpPr>
            <p:cNvPr id="172" name="文字方塊 171"/>
            <p:cNvSpPr txBox="1"/>
            <p:nvPr/>
          </p:nvSpPr>
          <p:spPr>
            <a:xfrm>
              <a:off x="2864427" y="1711150"/>
              <a:ext cx="784751" cy="461665"/>
            </a:xfrm>
            <a:prstGeom prst="rect">
              <a:avLst/>
            </a:prstGeom>
            <a:noFill/>
          </p:spPr>
          <p:txBody>
            <a:bodyPr wrap="square" rtlCol="0">
              <a:spAutoFit/>
            </a:bodyPr>
            <a:lstStyle/>
            <a:p>
              <a:r>
                <a:rPr lang="en-US" altLang="zh-TW" sz="2400" dirty="0" smtClean="0"/>
                <a:t>11/1</a:t>
              </a:r>
              <a:endParaRPr lang="zh-TW" altLang="en-US" sz="2400" dirty="0"/>
            </a:p>
          </p:txBody>
        </p:sp>
        <p:sp>
          <p:nvSpPr>
            <p:cNvPr id="173" name="橢圓 172"/>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30" name="肘形接點 29"/>
          <p:cNvCxnSpPr>
            <a:stCxn id="89" idx="2"/>
            <a:endCxn id="79" idx="0"/>
          </p:cNvCxnSpPr>
          <p:nvPr/>
        </p:nvCxnSpPr>
        <p:spPr>
          <a:xfrm rot="16200000" flipH="1">
            <a:off x="636559" y="3099215"/>
            <a:ext cx="568256" cy="909768"/>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肘形接點 68"/>
          <p:cNvCxnSpPr>
            <a:stCxn id="99" idx="2"/>
            <a:endCxn id="82" idx="0"/>
          </p:cNvCxnSpPr>
          <p:nvPr/>
        </p:nvCxnSpPr>
        <p:spPr>
          <a:xfrm rot="16200000" flipH="1">
            <a:off x="3182735" y="3035654"/>
            <a:ext cx="594057" cy="1011088"/>
          </a:xfrm>
          <a:prstGeom prst="bentConnector3">
            <a:avLst>
              <a:gd name="adj1" fmla="val 50000"/>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1" name="群組 70"/>
          <p:cNvGrpSpPr/>
          <p:nvPr/>
        </p:nvGrpSpPr>
        <p:grpSpPr>
          <a:xfrm>
            <a:off x="2918749" y="3838227"/>
            <a:ext cx="2170678" cy="1421692"/>
            <a:chOff x="492821" y="3387753"/>
            <a:chExt cx="2170678" cy="1421692"/>
          </a:xfrm>
        </p:grpSpPr>
        <p:sp>
          <p:nvSpPr>
            <p:cNvPr id="73" name="矩形 72"/>
            <p:cNvSpPr/>
            <p:nvPr/>
          </p:nvSpPr>
          <p:spPr>
            <a:xfrm>
              <a:off x="535981" y="3909232"/>
              <a:ext cx="2127518" cy="90021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defRPr/>
              </a:pPr>
              <a:r>
                <a:rPr lang="zh-TW" altLang="en-US" dirty="0" smtClean="0">
                  <a:solidFill>
                    <a:schemeClr val="tx1"/>
                  </a:solidFill>
                  <a:latin typeface="Arial" pitchFamily="34" charset="0"/>
                  <a:ea typeface="微軟正黑體" panose="020B0604030504040204" pitchFamily="34" charset="-120"/>
                  <a:cs typeface="Arial" pitchFamily="34" charset="0"/>
                </a:rPr>
                <a:t>掛號費</a:t>
              </a:r>
              <a:r>
                <a:rPr lang="en-US" altLang="zh-TW" dirty="0" smtClean="0">
                  <a:solidFill>
                    <a:schemeClr val="tx1"/>
                  </a:solidFill>
                  <a:latin typeface="Arial" pitchFamily="34" charset="0"/>
                  <a:ea typeface="微軟正黑體" panose="020B0604030504040204" pitchFamily="34" charset="-120"/>
                  <a:cs typeface="Arial" pitchFamily="34" charset="0"/>
                </a:rPr>
                <a:t>150</a:t>
              </a:r>
              <a:r>
                <a:rPr lang="zh-TW" altLang="en-US" dirty="0" smtClean="0">
                  <a:solidFill>
                    <a:schemeClr val="tx1"/>
                  </a:solidFill>
                  <a:latin typeface="Arial" pitchFamily="34" charset="0"/>
                  <a:ea typeface="微軟正黑體" panose="020B0604030504040204" pitchFamily="34" charset="-120"/>
                  <a:cs typeface="Arial" pitchFamily="34" charset="0"/>
                </a:rPr>
                <a:t>元</a:t>
              </a:r>
              <a:endParaRPr lang="en-US" altLang="zh-TW" dirty="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en-US" dirty="0">
                  <a:solidFill>
                    <a:schemeClr val="tx1"/>
                  </a:solidFill>
                  <a:latin typeface="Arial" pitchFamily="34" charset="0"/>
                  <a:ea typeface="微軟正黑體" panose="020B0604030504040204" pitchFamily="34" charset="-120"/>
                  <a:cs typeface="Arial" pitchFamily="34" charset="0"/>
                </a:rPr>
                <a:t>診斷書費</a:t>
              </a:r>
              <a:r>
                <a:rPr lang="en-US" altLang="zh-TW" dirty="0">
                  <a:solidFill>
                    <a:schemeClr val="tx1"/>
                  </a:solidFill>
                  <a:latin typeface="Arial" pitchFamily="34" charset="0"/>
                  <a:ea typeface="微軟正黑體" panose="020B0604030504040204" pitchFamily="34" charset="-120"/>
                  <a:cs typeface="Arial" pitchFamily="34" charset="0"/>
                </a:rPr>
                <a:t>200</a:t>
              </a:r>
              <a:r>
                <a:rPr lang="zh-TW" altLang="en-US" dirty="0" smtClean="0">
                  <a:solidFill>
                    <a:schemeClr val="tx1"/>
                  </a:solidFill>
                  <a:latin typeface="Arial" pitchFamily="34" charset="0"/>
                  <a:ea typeface="微軟正黑體" panose="020B0604030504040204" pitchFamily="34" charset="-120"/>
                  <a:cs typeface="Arial" pitchFamily="34" charset="0"/>
                </a:rPr>
                <a:t>元</a:t>
              </a:r>
              <a:endParaRPr lang="zh-TW" altLang="en-US" dirty="0">
                <a:solidFill>
                  <a:schemeClr val="tx1"/>
                </a:solidFill>
              </a:endParaRPr>
            </a:p>
          </p:txBody>
        </p:sp>
        <p:grpSp>
          <p:nvGrpSpPr>
            <p:cNvPr id="74" name="群組 73"/>
            <p:cNvGrpSpPr/>
            <p:nvPr/>
          </p:nvGrpSpPr>
          <p:grpSpPr>
            <a:xfrm>
              <a:off x="492821" y="3387753"/>
              <a:ext cx="2133116" cy="1421692"/>
              <a:chOff x="3659947" y="3572699"/>
              <a:chExt cx="2133116" cy="1421692"/>
            </a:xfrm>
          </p:grpSpPr>
          <p:sp>
            <p:nvSpPr>
              <p:cNvPr id="81" name="矩形 80"/>
              <p:cNvSpPr/>
              <p:nvPr/>
            </p:nvSpPr>
            <p:spPr>
              <a:xfrm>
                <a:off x="3667394" y="3767007"/>
                <a:ext cx="2096133" cy="1227384"/>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流程圖: 結束點 81"/>
              <p:cNvSpPr/>
              <p:nvPr/>
            </p:nvSpPr>
            <p:spPr>
              <a:xfrm>
                <a:off x="3659947" y="3572699"/>
                <a:ext cx="2133116" cy="433544"/>
              </a:xfrm>
              <a:prstGeom prst="flowChartTerminator">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Arial" pitchFamily="34" charset="0"/>
                    <a:ea typeface="微軟正黑體" panose="020B0604030504040204" pitchFamily="34" charset="-120"/>
                    <a:cs typeface="Arial" pitchFamily="34" charset="0"/>
                  </a:rPr>
                  <a:t>第一次複診</a:t>
                </a:r>
                <a:endParaRPr lang="zh-TW" altLang="en-US" sz="2400" b="1" dirty="0">
                  <a:solidFill>
                    <a:schemeClr val="tx1"/>
                  </a:solidFill>
                  <a:latin typeface="Arial" pitchFamily="34" charset="0"/>
                  <a:ea typeface="微軟正黑體" panose="020B0604030504040204" pitchFamily="34" charset="-120"/>
                  <a:cs typeface="Arial" pitchFamily="34" charset="0"/>
                </a:endParaRPr>
              </a:p>
            </p:txBody>
          </p:sp>
        </p:grpSp>
        <p:sp>
          <p:nvSpPr>
            <p:cNvPr id="76" name="矩形 75"/>
            <p:cNvSpPr/>
            <p:nvPr/>
          </p:nvSpPr>
          <p:spPr>
            <a:xfrm>
              <a:off x="590101" y="3909231"/>
              <a:ext cx="1890312" cy="617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3" name="群組 82"/>
          <p:cNvGrpSpPr/>
          <p:nvPr/>
        </p:nvGrpSpPr>
        <p:grpSpPr>
          <a:xfrm>
            <a:off x="5722067" y="2976731"/>
            <a:ext cx="2576665" cy="2983867"/>
            <a:chOff x="6378132" y="3268294"/>
            <a:chExt cx="2576665" cy="2983867"/>
          </a:xfrm>
        </p:grpSpPr>
        <p:sp>
          <p:nvSpPr>
            <p:cNvPr id="84" name="圓角矩形 83"/>
            <p:cNvSpPr/>
            <p:nvPr/>
          </p:nvSpPr>
          <p:spPr>
            <a:xfrm>
              <a:off x="6643663" y="3452329"/>
              <a:ext cx="2285863" cy="2795458"/>
            </a:xfrm>
            <a:prstGeom prst="roundRect">
              <a:avLst>
                <a:gd name="adj" fmla="val 8059"/>
              </a:avLst>
            </a:prstGeom>
            <a:solidFill>
              <a:srgbClr val="F1E6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5" name="群組 84"/>
            <p:cNvGrpSpPr/>
            <p:nvPr/>
          </p:nvGrpSpPr>
          <p:grpSpPr>
            <a:xfrm rot="21134774">
              <a:off x="6378132" y="3268294"/>
              <a:ext cx="1065472" cy="453452"/>
              <a:chOff x="4569628" y="2903540"/>
              <a:chExt cx="1065472" cy="453452"/>
            </a:xfrm>
          </p:grpSpPr>
          <p:sp>
            <p:nvSpPr>
              <p:cNvPr id="118" name="橢圓 117"/>
              <p:cNvSpPr/>
              <p:nvPr/>
            </p:nvSpPr>
            <p:spPr>
              <a:xfrm>
                <a:off x="4596973" y="2903540"/>
                <a:ext cx="782216" cy="45345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19" name="群組 118"/>
              <p:cNvGrpSpPr/>
              <p:nvPr/>
            </p:nvGrpSpPr>
            <p:grpSpPr>
              <a:xfrm>
                <a:off x="4569628" y="2929839"/>
                <a:ext cx="1065472" cy="426327"/>
                <a:chOff x="4515948" y="2956562"/>
                <a:chExt cx="1065472" cy="426327"/>
              </a:xfrm>
            </p:grpSpPr>
            <p:sp>
              <p:nvSpPr>
                <p:cNvPr id="120" name="文字方塊 119"/>
                <p:cNvSpPr txBox="1"/>
                <p:nvPr/>
              </p:nvSpPr>
              <p:spPr>
                <a:xfrm>
                  <a:off x="4515948" y="2982779"/>
                  <a:ext cx="1056561" cy="400110"/>
                </a:xfrm>
                <a:prstGeom prst="rect">
                  <a:avLst/>
                </a:prstGeom>
                <a:noFill/>
              </p:spPr>
              <p:txBody>
                <a:bodyPr wrap="square" rtlCol="0">
                  <a:spAutoFit/>
                </a:bodyPr>
                <a:lstStyle/>
                <a:p>
                  <a:r>
                    <a:rPr lang="zh-TW" altLang="en-US" sz="2000" b="1" dirty="0" smtClean="0">
                      <a:solidFill>
                        <a:schemeClr val="bg1"/>
                      </a:solidFill>
                      <a:latin typeface="Arial" pitchFamily="34" charset="0"/>
                      <a:ea typeface="微軟正黑體" panose="020B0604030504040204" pitchFamily="34" charset="-120"/>
                      <a:cs typeface="Arial" pitchFamily="34" charset="0"/>
                    </a:rPr>
                    <a:t>案例</a:t>
                  </a:r>
                  <a:r>
                    <a:rPr lang="en-US" altLang="zh-TW" sz="2000" b="1" dirty="0" smtClean="0">
                      <a:solidFill>
                        <a:schemeClr val="bg1"/>
                      </a:solidFill>
                      <a:latin typeface="Arial" pitchFamily="34" charset="0"/>
                      <a:ea typeface="微軟正黑體" panose="020B0604030504040204" pitchFamily="34" charset="-120"/>
                      <a:cs typeface="Arial" pitchFamily="34" charset="0"/>
                    </a:rPr>
                    <a:t>1</a:t>
                  </a:r>
                  <a:endParaRPr lang="zh-TW" altLang="en-US" sz="2000" b="1" dirty="0">
                    <a:solidFill>
                      <a:schemeClr val="bg1"/>
                    </a:solidFill>
                    <a:latin typeface="Arial Black" panose="020B0A04020102020204" pitchFamily="34" charset="0"/>
                    <a:ea typeface="微軟正黑體" panose="020B0604030504040204" pitchFamily="34" charset="-120"/>
                    <a:cs typeface="Arial" pitchFamily="34" charset="0"/>
                  </a:endParaRPr>
                </a:p>
              </p:txBody>
            </p:sp>
            <p:sp>
              <p:nvSpPr>
                <p:cNvPr id="121" name="文字方塊 120"/>
                <p:cNvSpPr txBox="1"/>
                <p:nvPr/>
              </p:nvSpPr>
              <p:spPr>
                <a:xfrm>
                  <a:off x="4524859" y="2956562"/>
                  <a:ext cx="1056561" cy="400110"/>
                </a:xfrm>
                <a:prstGeom prst="rect">
                  <a:avLst/>
                </a:prstGeom>
                <a:noFill/>
              </p:spPr>
              <p:txBody>
                <a:bodyPr wrap="square" rtlCol="0">
                  <a:spAutoFit/>
                </a:bodyPr>
                <a:lstStyle/>
                <a:p>
                  <a:r>
                    <a:rPr lang="zh-TW" altLang="en-US" sz="2000" b="1" dirty="0" smtClean="0">
                      <a:latin typeface="Arial" pitchFamily="34" charset="0"/>
                      <a:ea typeface="微軟正黑體" panose="020B0604030504040204" pitchFamily="34" charset="-120"/>
                      <a:cs typeface="Arial" pitchFamily="34" charset="0"/>
                    </a:rPr>
                    <a:t>案例</a:t>
                  </a:r>
                  <a:r>
                    <a:rPr lang="en-US" altLang="zh-TW" sz="2000" b="1" dirty="0" smtClean="0">
                      <a:latin typeface="Arial" pitchFamily="34" charset="0"/>
                      <a:ea typeface="微軟正黑體" panose="020B0604030504040204" pitchFamily="34" charset="-120"/>
                      <a:cs typeface="Arial" pitchFamily="34" charset="0"/>
                    </a:rPr>
                    <a:t>1</a:t>
                  </a:r>
                  <a:endParaRPr lang="zh-TW" altLang="en-US" sz="2000" b="1" dirty="0">
                    <a:latin typeface="Arial Black" panose="020B0A04020102020204" pitchFamily="34" charset="0"/>
                    <a:ea typeface="微軟正黑體" panose="020B0604030504040204" pitchFamily="34" charset="-120"/>
                    <a:cs typeface="Arial" pitchFamily="34" charset="0"/>
                  </a:endParaRPr>
                </a:p>
              </p:txBody>
            </p:sp>
          </p:grpSp>
        </p:grpSp>
        <p:sp>
          <p:nvSpPr>
            <p:cNvPr id="86" name="文字方塊 85"/>
            <p:cNvSpPr txBox="1"/>
            <p:nvPr/>
          </p:nvSpPr>
          <p:spPr>
            <a:xfrm>
              <a:off x="7054651" y="3542922"/>
              <a:ext cx="739368" cy="338554"/>
            </a:xfrm>
            <a:prstGeom prst="rect">
              <a:avLst/>
            </a:prstGeom>
            <a:noFill/>
          </p:spPr>
          <p:txBody>
            <a:bodyPr wrap="square" rtlCol="0">
              <a:spAutoFit/>
            </a:bodyPr>
            <a:lstStyle/>
            <a:p>
              <a:pPr algn="ctr"/>
              <a:r>
                <a:rPr lang="zh-TW" altLang="en-US" sz="1600" b="1" dirty="0" smtClean="0">
                  <a:solidFill>
                    <a:srgbClr val="186CA4"/>
                  </a:solidFill>
                  <a:latin typeface="Arial" pitchFamily="34" charset="0"/>
                  <a:ea typeface="微軟正黑體" panose="020B0604030504040204" pitchFamily="34" charset="-120"/>
                  <a:cs typeface="Arial" pitchFamily="34" charset="0"/>
                </a:rPr>
                <a:t>項目</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87" name="文字方塊 86"/>
            <p:cNvSpPr txBox="1"/>
            <p:nvPr/>
          </p:nvSpPr>
          <p:spPr>
            <a:xfrm>
              <a:off x="8147461" y="3545849"/>
              <a:ext cx="759225" cy="338554"/>
            </a:xfrm>
            <a:prstGeom prst="rect">
              <a:avLst/>
            </a:prstGeom>
            <a:noFill/>
          </p:spPr>
          <p:txBody>
            <a:bodyPr wrap="square" rtlCol="0">
              <a:spAutoFit/>
            </a:bodyPr>
            <a:lstStyle/>
            <a:p>
              <a:r>
                <a:rPr lang="zh-TW" altLang="en-US" sz="1600" b="1" dirty="0" smtClean="0">
                  <a:solidFill>
                    <a:srgbClr val="186CA4"/>
                  </a:solidFill>
                  <a:latin typeface="Arial" pitchFamily="34" charset="0"/>
                  <a:ea typeface="微軟正黑體" panose="020B0604030504040204" pitchFamily="34" charset="-120"/>
                  <a:cs typeface="Arial" pitchFamily="34" charset="0"/>
                </a:rPr>
                <a:t>金額</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88" name="文字方塊 87"/>
            <p:cNvSpPr txBox="1"/>
            <p:nvPr/>
          </p:nvSpPr>
          <p:spPr>
            <a:xfrm>
              <a:off x="6887172" y="3777465"/>
              <a:ext cx="1074325"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收據總額</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90" name="文字方塊 89"/>
            <p:cNvSpPr txBox="1"/>
            <p:nvPr/>
          </p:nvSpPr>
          <p:spPr>
            <a:xfrm>
              <a:off x="6887172" y="4028214"/>
              <a:ext cx="1317840" cy="338554"/>
            </a:xfrm>
            <a:prstGeom prst="rect">
              <a:avLst/>
            </a:prstGeom>
            <a:noFill/>
          </p:spPr>
          <p:txBody>
            <a:bodyPr wrap="square" rtlCol="0">
              <a:spAutoFit/>
            </a:bodyPr>
            <a:lstStyle/>
            <a:p>
              <a:r>
                <a:rPr lang="zh-TW" altLang="en-US" sz="1600" b="1" dirty="0">
                  <a:latin typeface="Arial" pitchFamily="34" charset="0"/>
                  <a:ea typeface="微軟正黑體" panose="020B0604030504040204" pitchFamily="34" charset="-120"/>
                  <a:cs typeface="Arial" pitchFamily="34" charset="0"/>
                </a:rPr>
                <a:t>救護車費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91" name="文字方塊 90"/>
            <p:cNvSpPr txBox="1"/>
            <p:nvPr/>
          </p:nvSpPr>
          <p:spPr>
            <a:xfrm>
              <a:off x="6887172" y="4965936"/>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診斷書費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97" name="文字方塊 96"/>
            <p:cNvSpPr txBox="1"/>
            <p:nvPr/>
          </p:nvSpPr>
          <p:spPr>
            <a:xfrm>
              <a:off x="6887172" y="5882829"/>
              <a:ext cx="1317840" cy="369332"/>
            </a:xfrm>
            <a:prstGeom prst="rect">
              <a:avLst/>
            </a:prstGeom>
            <a:noFill/>
          </p:spPr>
          <p:txBody>
            <a:bodyPr wrap="square" rtlCol="0">
              <a:spAutoFit/>
            </a:bodyPr>
            <a:lstStyle/>
            <a:p>
              <a:r>
                <a:rPr lang="zh-TW" altLang="en-US"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給付金額</a:t>
              </a:r>
              <a:endParaRPr lang="zh-TW" altLang="en-US" b="1" dirty="0">
                <a:effectLst>
                  <a:outerShdw blurRad="38100" dist="38100" dir="2700000" algn="tl">
                    <a:srgbClr val="000000">
                      <a:alpha val="43137"/>
                    </a:srgbClr>
                  </a:outerShdw>
                </a:effectLst>
                <a:latin typeface="Arial Black" panose="020B0A04020102020204" pitchFamily="34" charset="0"/>
                <a:ea typeface="微軟正黑體" panose="020B0604030504040204" pitchFamily="34" charset="-120"/>
                <a:cs typeface="Arial" pitchFamily="34" charset="0"/>
              </a:endParaRPr>
            </a:p>
          </p:txBody>
        </p:sp>
        <p:cxnSp>
          <p:nvCxnSpPr>
            <p:cNvPr id="98" name="直線接點 97"/>
            <p:cNvCxnSpPr/>
            <p:nvPr/>
          </p:nvCxnSpPr>
          <p:spPr>
            <a:xfrm>
              <a:off x="6887172" y="5278510"/>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a:xfrm>
              <a:off x="6887172" y="5828251"/>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a:xfrm>
              <a:off x="6760506" y="5121848"/>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文字方塊 103"/>
            <p:cNvSpPr txBox="1"/>
            <p:nvPr/>
          </p:nvSpPr>
          <p:spPr>
            <a:xfrm>
              <a:off x="7880472" y="3777465"/>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1,550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05" name="文字方塊 104"/>
            <p:cNvSpPr txBox="1"/>
            <p:nvPr/>
          </p:nvSpPr>
          <p:spPr>
            <a:xfrm>
              <a:off x="7880472" y="4036507"/>
              <a:ext cx="1074325"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6</a:t>
              </a:r>
              <a:r>
                <a:rPr lang="en-US" altLang="zh-TW" sz="1600" b="1" dirty="0" smtClean="0">
                  <a:latin typeface="Arial" pitchFamily="34" charset="0"/>
                  <a:ea typeface="微軟正黑體" panose="020B0604030504040204" pitchFamily="34" charset="-120"/>
                  <a:cs typeface="Arial" pitchFamily="34" charset="0"/>
                </a:rPr>
                <a:t>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06" name="文字方塊 105"/>
            <p:cNvSpPr txBox="1"/>
            <p:nvPr/>
          </p:nvSpPr>
          <p:spPr>
            <a:xfrm>
              <a:off x="7880472" y="4974229"/>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200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11" name="文字方塊 110"/>
            <p:cNvSpPr txBox="1"/>
            <p:nvPr/>
          </p:nvSpPr>
          <p:spPr>
            <a:xfrm>
              <a:off x="7880472" y="5294421"/>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13" name="文字方塊 112"/>
            <p:cNvSpPr txBox="1"/>
            <p:nvPr/>
          </p:nvSpPr>
          <p:spPr>
            <a:xfrm>
              <a:off x="7867836" y="5909233"/>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14" name="文字方塊 113"/>
            <p:cNvSpPr txBox="1"/>
            <p:nvPr/>
          </p:nvSpPr>
          <p:spPr>
            <a:xfrm>
              <a:off x="6887172" y="4340788"/>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急診掛號費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15" name="文字方塊 114"/>
            <p:cNvSpPr txBox="1"/>
            <p:nvPr/>
          </p:nvSpPr>
          <p:spPr>
            <a:xfrm>
              <a:off x="7880472" y="4349081"/>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550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16" name="文字方塊 115"/>
            <p:cNvSpPr txBox="1"/>
            <p:nvPr/>
          </p:nvSpPr>
          <p:spPr>
            <a:xfrm>
              <a:off x="6887172" y="4653362"/>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掛號費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17" name="文字方塊 116"/>
            <p:cNvSpPr txBox="1"/>
            <p:nvPr/>
          </p:nvSpPr>
          <p:spPr>
            <a:xfrm>
              <a:off x="7880472" y="4661655"/>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150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cxnSp>
          <p:nvCxnSpPr>
            <p:cNvPr id="75" name="直線接點 74"/>
            <p:cNvCxnSpPr/>
            <p:nvPr/>
          </p:nvCxnSpPr>
          <p:spPr>
            <a:xfrm>
              <a:off x="6760506" y="4821003"/>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a:off x="6760506" y="4512651"/>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接點 79"/>
            <p:cNvCxnSpPr/>
            <p:nvPr/>
          </p:nvCxnSpPr>
          <p:spPr>
            <a:xfrm>
              <a:off x="6760506" y="4204299"/>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矩形 71"/>
          <p:cNvSpPr/>
          <p:nvPr/>
        </p:nvSpPr>
        <p:spPr>
          <a:xfrm>
            <a:off x="6299706" y="3743446"/>
            <a:ext cx="1919250" cy="1224687"/>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矩形 109"/>
          <p:cNvSpPr/>
          <p:nvPr/>
        </p:nvSpPr>
        <p:spPr>
          <a:xfrm>
            <a:off x="1291223" y="4911811"/>
            <a:ext cx="1178951" cy="251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矩形 121"/>
          <p:cNvSpPr/>
          <p:nvPr/>
        </p:nvSpPr>
        <p:spPr>
          <a:xfrm>
            <a:off x="1250940" y="4852132"/>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123" name="矩形 122"/>
          <p:cNvSpPr/>
          <p:nvPr/>
        </p:nvSpPr>
        <p:spPr>
          <a:xfrm>
            <a:off x="3795918" y="4911811"/>
            <a:ext cx="1178951" cy="251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矩形 123"/>
          <p:cNvSpPr/>
          <p:nvPr/>
        </p:nvSpPr>
        <p:spPr>
          <a:xfrm>
            <a:off x="3755635" y="4852132"/>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70" name="文字方塊 69"/>
          <p:cNvSpPr txBox="1"/>
          <p:nvPr/>
        </p:nvSpPr>
        <p:spPr>
          <a:xfrm>
            <a:off x="4042064" y="723362"/>
            <a:ext cx="5101936" cy="830997"/>
          </a:xfrm>
          <a:prstGeom prst="rect">
            <a:avLst/>
          </a:prstGeom>
          <a:noFill/>
        </p:spPr>
        <p:txBody>
          <a:bodyPr wrap="square" rtlCol="0">
            <a:spAutoFit/>
          </a:bodyPr>
          <a:lstStyle/>
          <a:p>
            <a:pPr marL="174625" indent="-174625"/>
            <a:r>
              <a:rPr lang="en-US" altLang="zh-TW" sz="1600" b="1" dirty="0" smtClean="0">
                <a:solidFill>
                  <a:schemeClr val="tx1">
                    <a:lumMod val="50000"/>
                    <a:lumOff val="50000"/>
                  </a:schemeClr>
                </a:solidFill>
                <a:latin typeface="微軟正黑體"/>
                <a:ea typeface="微軟正黑體"/>
              </a:rPr>
              <a:t>※</a:t>
            </a:r>
            <a:r>
              <a:rPr lang="zh-TW" altLang="en-US" sz="1600" b="1" dirty="0" smtClean="0">
                <a:solidFill>
                  <a:schemeClr val="tx1">
                    <a:lumMod val="50000"/>
                    <a:lumOff val="50000"/>
                  </a:schemeClr>
                </a:solidFill>
                <a:latin typeface="微軟正黑體"/>
                <a:ea typeface="微軟正黑體"/>
              </a:rPr>
              <a:t>所有案例皆以健保身分就診，且求診健保醫療院所。</a:t>
            </a:r>
            <a:endParaRPr lang="en-US" altLang="zh-TW" sz="1600" b="1" dirty="0" smtClean="0">
              <a:solidFill>
                <a:schemeClr val="tx1">
                  <a:lumMod val="50000"/>
                  <a:lumOff val="50000"/>
                </a:schemeClr>
              </a:solidFill>
              <a:latin typeface="微軟正黑體"/>
              <a:ea typeface="微軟正黑體"/>
            </a:endParaRPr>
          </a:p>
          <a:p>
            <a:pPr marL="174625" indent="-174625"/>
            <a:r>
              <a:rPr lang="en-US" altLang="zh-TW" sz="1600" b="1" dirty="0">
                <a:solidFill>
                  <a:schemeClr val="bg1">
                    <a:lumMod val="50000"/>
                  </a:schemeClr>
                </a:solidFill>
                <a:latin typeface="微軟正黑體"/>
                <a:ea typeface="微軟正黑體"/>
              </a:rPr>
              <a:t>※</a:t>
            </a:r>
            <a:r>
              <a:rPr lang="zh-TW" altLang="en-US" sz="1600" b="1" dirty="0">
                <a:solidFill>
                  <a:schemeClr val="bg1">
                    <a:lumMod val="50000"/>
                  </a:schemeClr>
                </a:solidFill>
                <a:latin typeface="微軟正黑體"/>
                <a:ea typeface="微軟正黑體"/>
              </a:rPr>
              <a:t>每一事故實繳醫療費用，扣除除外責任事項，</a:t>
            </a:r>
            <a:r>
              <a:rPr lang="zh-TW" altLang="en-US" sz="1600" b="1" dirty="0" smtClean="0">
                <a:solidFill>
                  <a:schemeClr val="bg1">
                    <a:lumMod val="50000"/>
                  </a:schemeClr>
                </a:solidFill>
                <a:latin typeface="微軟正黑體"/>
                <a:ea typeface="微軟正黑體"/>
              </a:rPr>
              <a:t>超過</a:t>
            </a:r>
            <a:r>
              <a:rPr lang="zh-TW" altLang="en-US" sz="1600" b="1" dirty="0">
                <a:solidFill>
                  <a:schemeClr val="bg1">
                    <a:lumMod val="50000"/>
                  </a:schemeClr>
                </a:solidFill>
                <a:latin typeface="微軟正黑體"/>
                <a:ea typeface="微軟正黑體"/>
              </a:rPr>
              <a:t>起賠</a:t>
            </a:r>
            <a:r>
              <a:rPr lang="zh-TW" altLang="en-US" sz="1600" b="1" dirty="0" smtClean="0">
                <a:solidFill>
                  <a:schemeClr val="bg1">
                    <a:lumMod val="50000"/>
                  </a:schemeClr>
                </a:solidFill>
                <a:latin typeface="微軟正黑體"/>
                <a:ea typeface="微軟正黑體"/>
              </a:rPr>
              <a:t>金額</a:t>
            </a:r>
            <a:r>
              <a:rPr lang="en-US" altLang="zh-TW" sz="1600" b="1" dirty="0">
                <a:solidFill>
                  <a:schemeClr val="bg1">
                    <a:lumMod val="50000"/>
                  </a:schemeClr>
                </a:solidFill>
                <a:latin typeface="微軟正黑體"/>
                <a:ea typeface="微軟正黑體"/>
              </a:rPr>
              <a:t>(500</a:t>
            </a:r>
            <a:r>
              <a:rPr lang="zh-TW" altLang="en-US" sz="1600" b="1" dirty="0">
                <a:solidFill>
                  <a:schemeClr val="bg1">
                    <a:lumMod val="50000"/>
                  </a:schemeClr>
                </a:solidFill>
                <a:latin typeface="微軟正黑體"/>
                <a:ea typeface="微軟正黑體"/>
              </a:rPr>
              <a:t>元</a:t>
            </a:r>
            <a:r>
              <a:rPr lang="en-US" altLang="zh-TW" sz="1600" b="1" dirty="0">
                <a:solidFill>
                  <a:schemeClr val="bg1">
                    <a:lumMod val="50000"/>
                  </a:schemeClr>
                </a:solidFill>
                <a:latin typeface="微軟正黑體"/>
                <a:ea typeface="微軟正黑體"/>
              </a:rPr>
              <a:t>)</a:t>
            </a:r>
            <a:r>
              <a:rPr lang="zh-TW" altLang="en-US" sz="1600" b="1" dirty="0">
                <a:solidFill>
                  <a:schemeClr val="bg1">
                    <a:lumMod val="50000"/>
                  </a:schemeClr>
                </a:solidFill>
                <a:latin typeface="微軟正黑體"/>
                <a:ea typeface="微軟正黑體"/>
              </a:rPr>
              <a:t>，在限額內給付</a:t>
            </a:r>
            <a:r>
              <a:rPr lang="zh-TW" altLang="en-US" sz="1600" b="1" dirty="0" smtClean="0">
                <a:solidFill>
                  <a:schemeClr val="bg1">
                    <a:lumMod val="50000"/>
                  </a:schemeClr>
                </a:solidFill>
                <a:latin typeface="微軟正黑體"/>
                <a:ea typeface="微軟正黑體"/>
              </a:rPr>
              <a:t>。</a:t>
            </a:r>
            <a:endParaRPr lang="zh-TW" altLang="en-US" sz="1600" b="1" dirty="0">
              <a:solidFill>
                <a:schemeClr val="bg1">
                  <a:lumMod val="50000"/>
                </a:schemeClr>
              </a:solidFill>
            </a:endParaRPr>
          </a:p>
        </p:txBody>
      </p:sp>
      <p:sp>
        <p:nvSpPr>
          <p:cNvPr id="93" name="文字方塊 92"/>
          <p:cNvSpPr txBox="1"/>
          <p:nvPr/>
        </p:nvSpPr>
        <p:spPr>
          <a:xfrm>
            <a:off x="6398586" y="5227175"/>
            <a:ext cx="1901439" cy="307777"/>
          </a:xfrm>
          <a:prstGeom prst="rect">
            <a:avLst/>
          </a:prstGeom>
          <a:noFill/>
        </p:spPr>
        <p:txBody>
          <a:bodyPr wrap="square" rtlCol="0">
            <a:spAutoFit/>
          </a:bodyPr>
          <a:lstStyle/>
          <a:p>
            <a:r>
              <a:rPr lang="en-US" altLang="zh-TW" sz="1400" b="1" dirty="0" smtClean="0">
                <a:solidFill>
                  <a:srgbClr val="1A9CC4"/>
                </a:solidFill>
                <a:latin typeface="Arial" pitchFamily="34" charset="0"/>
                <a:ea typeface="微軟正黑體" panose="020B0604030504040204" pitchFamily="34" charset="-120"/>
                <a:cs typeface="Arial" pitchFamily="34" charset="0"/>
              </a:rPr>
              <a:t>(</a:t>
            </a:r>
            <a:r>
              <a:rPr lang="zh-TW" altLang="en-US" sz="1400" b="1" dirty="0" smtClean="0">
                <a:solidFill>
                  <a:srgbClr val="1A9CC4"/>
                </a:solidFill>
                <a:latin typeface="Arial" pitchFamily="34" charset="0"/>
                <a:ea typeface="微軟正黑體" panose="020B0604030504040204" pitchFamily="34" charset="-120"/>
                <a:cs typeface="Arial" pitchFamily="34" charset="0"/>
              </a:rPr>
              <a:t>低於起賠金額</a:t>
            </a:r>
            <a:r>
              <a:rPr lang="en-US" altLang="zh-TW" sz="1400" b="1" dirty="0" smtClean="0">
                <a:solidFill>
                  <a:srgbClr val="1A9CC4"/>
                </a:solidFill>
                <a:latin typeface="Arial" pitchFamily="34" charset="0"/>
                <a:ea typeface="微軟正黑體" panose="020B0604030504040204" pitchFamily="34" charset="-120"/>
                <a:cs typeface="Arial" pitchFamily="34" charset="0"/>
              </a:rPr>
              <a:t>500</a:t>
            </a:r>
            <a:r>
              <a:rPr lang="zh-TW" altLang="en-US" sz="1400" b="1" dirty="0" smtClean="0">
                <a:solidFill>
                  <a:srgbClr val="1A9CC4"/>
                </a:solidFill>
                <a:latin typeface="Arial" pitchFamily="34" charset="0"/>
                <a:ea typeface="微軟正黑體" panose="020B0604030504040204" pitchFamily="34" charset="-120"/>
                <a:cs typeface="Arial" pitchFamily="34" charset="0"/>
              </a:rPr>
              <a:t>元</a:t>
            </a:r>
            <a:r>
              <a:rPr lang="en-US" altLang="zh-TW" sz="1400" b="1" dirty="0" smtClean="0">
                <a:solidFill>
                  <a:srgbClr val="1A9CC4"/>
                </a:solidFill>
                <a:latin typeface="Arial" pitchFamily="34" charset="0"/>
                <a:ea typeface="微軟正黑體" panose="020B0604030504040204" pitchFamily="34" charset="-120"/>
                <a:cs typeface="Arial" pitchFamily="34" charset="0"/>
              </a:rPr>
              <a:t>)</a:t>
            </a:r>
            <a:endParaRPr lang="zh-TW" altLang="en-US" sz="1400" b="1" dirty="0">
              <a:solidFill>
                <a:srgbClr val="1A9CC4"/>
              </a:solidFill>
              <a:latin typeface="Arial Black" panose="020B0A04020102020204" pitchFamily="34" charset="0"/>
              <a:ea typeface="微軟正黑體" panose="020B0604030504040204" pitchFamily="34" charset="-120"/>
              <a:cs typeface="Arial" pitchFamily="34" charset="0"/>
            </a:endParaRPr>
          </a:p>
        </p:txBody>
      </p:sp>
    </p:spTree>
    <p:extLst>
      <p:ext uri="{BB962C8B-B14F-4D97-AF65-F5344CB8AC3E}">
        <p14:creationId xmlns:p14="http://schemas.microsoft.com/office/powerpoint/2010/main" val="2880523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(12/26)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24</a:t>
            </a:fld>
            <a:endParaRPr lang="zh-TW" altLang="en-US" dirty="0"/>
          </a:p>
        </p:txBody>
      </p:sp>
      <p:grpSp>
        <p:nvGrpSpPr>
          <p:cNvPr id="6" name="群組 5"/>
          <p:cNvGrpSpPr/>
          <p:nvPr/>
        </p:nvGrpSpPr>
        <p:grpSpPr>
          <a:xfrm>
            <a:off x="-219678" y="836712"/>
            <a:ext cx="4264428" cy="523220"/>
            <a:chOff x="-258775" y="745540"/>
            <a:chExt cx="4264428" cy="523220"/>
          </a:xfrm>
        </p:grpSpPr>
        <p:sp>
          <p:nvSpPr>
            <p:cNvPr id="7" name="圓角矩形 6"/>
            <p:cNvSpPr/>
            <p:nvPr/>
          </p:nvSpPr>
          <p:spPr>
            <a:xfrm>
              <a:off x="-258775" y="764703"/>
              <a:ext cx="4264428"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3895618"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傷害門診案例</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說明</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(2/3)</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cxnSp>
        <p:nvCxnSpPr>
          <p:cNvPr id="87" name="直線接點 86"/>
          <p:cNvCxnSpPr>
            <a:stCxn id="133" idx="6"/>
            <a:endCxn id="145" idx="2"/>
          </p:cNvCxnSpPr>
          <p:nvPr/>
        </p:nvCxnSpPr>
        <p:spPr>
          <a:xfrm>
            <a:off x="588411" y="2292778"/>
            <a:ext cx="1769318" cy="0"/>
          </a:xfrm>
          <a:prstGeom prst="line">
            <a:avLst/>
          </a:prstGeom>
          <a:ln w="76200">
            <a:solidFill>
              <a:srgbClr val="595959"/>
            </a:solidFill>
          </a:ln>
        </p:spPr>
        <p:style>
          <a:lnRef idx="1">
            <a:schemeClr val="accent1"/>
          </a:lnRef>
          <a:fillRef idx="0">
            <a:schemeClr val="accent1"/>
          </a:fillRef>
          <a:effectRef idx="0">
            <a:schemeClr val="accent1"/>
          </a:effectRef>
          <a:fontRef idx="minor">
            <a:schemeClr val="tx1"/>
          </a:fontRef>
        </p:style>
      </p:cxnSp>
      <p:sp>
        <p:nvSpPr>
          <p:cNvPr id="89" name="文字方塊 88"/>
          <p:cNvSpPr txBox="1"/>
          <p:nvPr/>
        </p:nvSpPr>
        <p:spPr>
          <a:xfrm>
            <a:off x="35496" y="2438974"/>
            <a:ext cx="860613" cy="830997"/>
          </a:xfrm>
          <a:prstGeom prst="rect">
            <a:avLst/>
          </a:prstGeom>
          <a:noFill/>
        </p:spPr>
        <p:txBody>
          <a:bodyPr wrap="square" rtlCol="0">
            <a:spAutoFit/>
          </a:bodyPr>
          <a:lstStyle/>
          <a:p>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車禍</a:t>
            </a:r>
            <a:endParaRPr lang="en-US" altLang="zh-TW"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a:p>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急診</a:t>
            </a:r>
            <a:endPar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grpSp>
        <p:nvGrpSpPr>
          <p:cNvPr id="92" name="群組 91"/>
          <p:cNvGrpSpPr/>
          <p:nvPr/>
        </p:nvGrpSpPr>
        <p:grpSpPr>
          <a:xfrm>
            <a:off x="161601" y="3838227"/>
            <a:ext cx="2483243" cy="1621623"/>
            <a:chOff x="487741" y="3387753"/>
            <a:chExt cx="2483243" cy="1621623"/>
          </a:xfrm>
        </p:grpSpPr>
        <p:sp>
          <p:nvSpPr>
            <p:cNvPr id="93" name="矩形 92"/>
            <p:cNvSpPr/>
            <p:nvPr/>
          </p:nvSpPr>
          <p:spPr>
            <a:xfrm>
              <a:off x="569661" y="3909231"/>
              <a:ext cx="2401323" cy="61759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救護</a:t>
              </a:r>
              <a:r>
                <a:rPr lang="zh-TW" altLang="zh-TW" dirty="0">
                  <a:solidFill>
                    <a:schemeClr val="tx1"/>
                  </a:solidFill>
                  <a:latin typeface="Arial" pitchFamily="34" charset="0"/>
                  <a:ea typeface="微軟正黑體" panose="020B0604030504040204" pitchFamily="34" charset="-120"/>
                  <a:cs typeface="Arial" pitchFamily="34" charset="0"/>
                </a:rPr>
                <a:t>車費</a:t>
              </a:r>
              <a:r>
                <a:rPr lang="en-US" altLang="zh-TW" dirty="0">
                  <a:solidFill>
                    <a:schemeClr val="tx1"/>
                  </a:solidFill>
                  <a:latin typeface="Arial" pitchFamily="34" charset="0"/>
                  <a:ea typeface="微軟正黑體" panose="020B0604030504040204" pitchFamily="34" charset="-120"/>
                  <a:cs typeface="Arial" pitchFamily="34" charset="0"/>
                </a:rPr>
                <a:t>650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急診</a:t>
              </a:r>
              <a:r>
                <a:rPr lang="zh-TW" altLang="zh-TW" dirty="0">
                  <a:solidFill>
                    <a:schemeClr val="tx1"/>
                  </a:solidFill>
                  <a:latin typeface="Arial" pitchFamily="34" charset="0"/>
                  <a:ea typeface="微軟正黑體" panose="020B0604030504040204" pitchFamily="34" charset="-120"/>
                  <a:cs typeface="Arial" pitchFamily="34" charset="0"/>
                </a:rPr>
                <a:t>掛號費</a:t>
              </a:r>
              <a:r>
                <a:rPr lang="en-US" altLang="zh-TW" dirty="0" smtClean="0">
                  <a:solidFill>
                    <a:schemeClr val="tx1"/>
                  </a:solidFill>
                  <a:latin typeface="Arial" pitchFamily="34" charset="0"/>
                  <a:ea typeface="微軟正黑體" panose="020B0604030504040204" pitchFamily="34" charset="-120"/>
                  <a:cs typeface="Arial" pitchFamily="34" charset="0"/>
                </a:rPr>
                <a:t>550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endParaRPr lang="en-US" altLang="zh-TW" b="1" dirty="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en-US" b="1" dirty="0">
                  <a:solidFill>
                    <a:schemeClr val="tx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材料費</a:t>
              </a:r>
              <a:r>
                <a:rPr lang="en-US" altLang="zh-TW" b="1" dirty="0" smtClean="0">
                  <a:solidFill>
                    <a:schemeClr val="tx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4,500</a:t>
              </a:r>
              <a:r>
                <a:rPr lang="zh-TW" altLang="en-US" b="1" dirty="0" smtClean="0">
                  <a:solidFill>
                    <a:schemeClr val="tx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元</a:t>
              </a:r>
              <a:endParaRPr lang="zh-TW" altLang="en-US" b="1" dirty="0">
                <a:solidFill>
                  <a:schemeClr val="tx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grpSp>
          <p:nvGrpSpPr>
            <p:cNvPr id="94" name="群組 93"/>
            <p:cNvGrpSpPr/>
            <p:nvPr/>
          </p:nvGrpSpPr>
          <p:grpSpPr>
            <a:xfrm>
              <a:off x="487741" y="3387753"/>
              <a:ext cx="2196000" cy="1621623"/>
              <a:chOff x="3654867" y="3572699"/>
              <a:chExt cx="2196000" cy="1621623"/>
            </a:xfrm>
          </p:grpSpPr>
          <p:sp>
            <p:nvSpPr>
              <p:cNvPr id="111" name="矩形 110"/>
              <p:cNvSpPr/>
              <p:nvPr/>
            </p:nvSpPr>
            <p:spPr>
              <a:xfrm>
                <a:off x="3667394" y="3767006"/>
                <a:ext cx="2165640" cy="1427316"/>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流程圖: 結束點 126"/>
              <p:cNvSpPr/>
              <p:nvPr/>
            </p:nvSpPr>
            <p:spPr>
              <a:xfrm>
                <a:off x="3654867" y="3572699"/>
                <a:ext cx="2196000" cy="433544"/>
              </a:xfrm>
              <a:prstGeom prst="flowChartTerminator">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Arial" pitchFamily="34" charset="0"/>
                    <a:ea typeface="微軟正黑體" panose="020B0604030504040204" pitchFamily="34" charset="-120"/>
                    <a:cs typeface="Arial" pitchFamily="34" charset="0"/>
                  </a:rPr>
                  <a:t>急診</a:t>
                </a:r>
                <a:endParaRPr lang="zh-TW" altLang="zh-TW" sz="2400" b="1" dirty="0">
                  <a:solidFill>
                    <a:schemeClr val="bg1"/>
                  </a:solidFill>
                  <a:latin typeface="Arial" pitchFamily="34" charset="0"/>
                  <a:ea typeface="微軟正黑體" panose="020B0604030504040204" pitchFamily="34" charset="-120"/>
                  <a:cs typeface="Arial" pitchFamily="34" charset="0"/>
                </a:endParaRPr>
              </a:p>
            </p:txBody>
          </p:sp>
        </p:grpSp>
        <p:sp>
          <p:nvSpPr>
            <p:cNvPr id="104" name="矩形 103"/>
            <p:cNvSpPr/>
            <p:nvPr/>
          </p:nvSpPr>
          <p:spPr>
            <a:xfrm>
              <a:off x="612741" y="3909231"/>
              <a:ext cx="1837127" cy="617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8" name="文字方塊 127"/>
          <p:cNvSpPr txBox="1"/>
          <p:nvPr/>
        </p:nvSpPr>
        <p:spPr>
          <a:xfrm>
            <a:off x="1857747" y="2413173"/>
            <a:ext cx="1268901" cy="830997"/>
          </a:xfrm>
          <a:prstGeom prst="rect">
            <a:avLst/>
          </a:prstGeom>
          <a:noFill/>
        </p:spPr>
        <p:txBody>
          <a:bodyPr wrap="square" rtlCol="0">
            <a:spAutoFit/>
          </a:bodyPr>
          <a:lstStyle/>
          <a:p>
            <a:pPr algn="ctr"/>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第一次</a:t>
            </a:r>
            <a:endParaRPr lang="en-US" altLang="zh-TW"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a:p>
            <a:pPr algn="ctr"/>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複診</a:t>
            </a:r>
            <a:endPar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grpSp>
        <p:nvGrpSpPr>
          <p:cNvPr id="129" name="群組 128"/>
          <p:cNvGrpSpPr/>
          <p:nvPr/>
        </p:nvGrpSpPr>
        <p:grpSpPr>
          <a:xfrm>
            <a:off x="140175" y="1711151"/>
            <a:ext cx="627529" cy="702417"/>
            <a:chOff x="432265" y="1711151"/>
            <a:chExt cx="627529" cy="702417"/>
          </a:xfrm>
        </p:grpSpPr>
        <p:sp>
          <p:nvSpPr>
            <p:cNvPr id="132" name="文字方塊 131"/>
            <p:cNvSpPr txBox="1"/>
            <p:nvPr/>
          </p:nvSpPr>
          <p:spPr>
            <a:xfrm>
              <a:off x="432265" y="1711151"/>
              <a:ext cx="627529" cy="461665"/>
            </a:xfrm>
            <a:prstGeom prst="rect">
              <a:avLst/>
            </a:prstGeom>
            <a:noFill/>
          </p:spPr>
          <p:txBody>
            <a:bodyPr wrap="square" rtlCol="0">
              <a:spAutoFit/>
            </a:bodyPr>
            <a:lstStyle/>
            <a:p>
              <a:r>
                <a:rPr lang="en-US" altLang="zh-TW" sz="2400" dirty="0" smtClean="0"/>
                <a:t>9/1</a:t>
              </a:r>
              <a:endParaRPr lang="zh-TW" altLang="en-US" sz="2400" dirty="0"/>
            </a:p>
          </p:txBody>
        </p:sp>
        <p:sp>
          <p:nvSpPr>
            <p:cNvPr id="133" name="橢圓 132"/>
            <p:cNvSpPr/>
            <p:nvPr/>
          </p:nvSpPr>
          <p:spPr>
            <a:xfrm>
              <a:off x="61156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3" name="群組 142"/>
          <p:cNvGrpSpPr/>
          <p:nvPr/>
        </p:nvGrpSpPr>
        <p:grpSpPr>
          <a:xfrm>
            <a:off x="2182916" y="1711150"/>
            <a:ext cx="618565" cy="702418"/>
            <a:chOff x="2957027" y="1711150"/>
            <a:chExt cx="618565" cy="702418"/>
          </a:xfrm>
        </p:grpSpPr>
        <p:sp>
          <p:nvSpPr>
            <p:cNvPr id="144" name="文字方塊 143"/>
            <p:cNvSpPr txBox="1"/>
            <p:nvPr/>
          </p:nvSpPr>
          <p:spPr>
            <a:xfrm>
              <a:off x="2957027" y="1711150"/>
              <a:ext cx="618565" cy="461665"/>
            </a:xfrm>
            <a:prstGeom prst="rect">
              <a:avLst/>
            </a:prstGeom>
            <a:noFill/>
          </p:spPr>
          <p:txBody>
            <a:bodyPr wrap="square" rtlCol="0">
              <a:spAutoFit/>
            </a:bodyPr>
            <a:lstStyle/>
            <a:p>
              <a:r>
                <a:rPr lang="en-US" altLang="zh-TW" sz="2400" dirty="0" smtClean="0"/>
                <a:t>9/7</a:t>
              </a:r>
              <a:endParaRPr lang="zh-TW" altLang="en-US" sz="2400" dirty="0"/>
            </a:p>
          </p:txBody>
        </p:sp>
        <p:sp>
          <p:nvSpPr>
            <p:cNvPr id="145" name="橢圓 144"/>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46" name="直線單箭頭接點 145"/>
          <p:cNvCxnSpPr>
            <a:stCxn id="145" idx="6"/>
          </p:cNvCxnSpPr>
          <p:nvPr/>
        </p:nvCxnSpPr>
        <p:spPr>
          <a:xfrm>
            <a:off x="2626670" y="2292778"/>
            <a:ext cx="4310105" cy="0"/>
          </a:xfrm>
          <a:prstGeom prst="straightConnector1">
            <a:avLst/>
          </a:prstGeom>
          <a:ln w="76200">
            <a:solidFill>
              <a:srgbClr val="595959"/>
            </a:solidFill>
            <a:tailEnd type="arrow"/>
          </a:ln>
        </p:spPr>
        <p:style>
          <a:lnRef idx="1">
            <a:schemeClr val="accent1"/>
          </a:lnRef>
          <a:fillRef idx="0">
            <a:schemeClr val="accent1"/>
          </a:fillRef>
          <a:effectRef idx="0">
            <a:schemeClr val="accent1"/>
          </a:effectRef>
          <a:fontRef idx="minor">
            <a:schemeClr val="tx1"/>
          </a:fontRef>
        </p:style>
      </p:cxnSp>
      <p:grpSp>
        <p:nvGrpSpPr>
          <p:cNvPr id="172" name="群組 171"/>
          <p:cNvGrpSpPr/>
          <p:nvPr/>
        </p:nvGrpSpPr>
        <p:grpSpPr>
          <a:xfrm>
            <a:off x="4395984" y="1711150"/>
            <a:ext cx="784751" cy="702418"/>
            <a:chOff x="2864427" y="1711150"/>
            <a:chExt cx="784751" cy="702418"/>
          </a:xfrm>
        </p:grpSpPr>
        <p:sp>
          <p:nvSpPr>
            <p:cNvPr id="173" name="文字方塊 172"/>
            <p:cNvSpPr txBox="1"/>
            <p:nvPr/>
          </p:nvSpPr>
          <p:spPr>
            <a:xfrm>
              <a:off x="2864427" y="1711150"/>
              <a:ext cx="784751" cy="461665"/>
            </a:xfrm>
            <a:prstGeom prst="rect">
              <a:avLst/>
            </a:prstGeom>
            <a:noFill/>
          </p:spPr>
          <p:txBody>
            <a:bodyPr wrap="square" rtlCol="0">
              <a:spAutoFit/>
            </a:bodyPr>
            <a:lstStyle/>
            <a:p>
              <a:r>
                <a:rPr lang="en-US" altLang="zh-TW" sz="2400" dirty="0" smtClean="0"/>
                <a:t>9/14</a:t>
              </a:r>
              <a:endParaRPr lang="zh-TW" altLang="en-US" sz="2400" dirty="0"/>
            </a:p>
          </p:txBody>
        </p:sp>
        <p:sp>
          <p:nvSpPr>
            <p:cNvPr id="174" name="橢圓 173"/>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75" name="肘形接點 174"/>
          <p:cNvCxnSpPr>
            <a:stCxn id="89" idx="2"/>
            <a:endCxn id="127" idx="0"/>
          </p:cNvCxnSpPr>
          <p:nvPr/>
        </p:nvCxnSpPr>
        <p:spPr>
          <a:xfrm rot="16200000" flipH="1">
            <a:off x="578574" y="3157200"/>
            <a:ext cx="568256" cy="793798"/>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肘形接點 175"/>
          <p:cNvCxnSpPr>
            <a:stCxn id="128" idx="2"/>
            <a:endCxn id="185" idx="0"/>
          </p:cNvCxnSpPr>
          <p:nvPr/>
        </p:nvCxnSpPr>
        <p:spPr>
          <a:xfrm rot="16200000" flipH="1">
            <a:off x="2687107" y="3049260"/>
            <a:ext cx="594057" cy="983875"/>
          </a:xfrm>
          <a:prstGeom prst="bentConnector3">
            <a:avLst>
              <a:gd name="adj1" fmla="val 50000"/>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77" name="群組 176"/>
          <p:cNvGrpSpPr/>
          <p:nvPr/>
        </p:nvGrpSpPr>
        <p:grpSpPr>
          <a:xfrm>
            <a:off x="2459073" y="3838227"/>
            <a:ext cx="2170679" cy="1421691"/>
            <a:chOff x="492820" y="3387753"/>
            <a:chExt cx="2170679" cy="1421691"/>
          </a:xfrm>
        </p:grpSpPr>
        <p:sp>
          <p:nvSpPr>
            <p:cNvPr id="178" name="矩形 177"/>
            <p:cNvSpPr/>
            <p:nvPr/>
          </p:nvSpPr>
          <p:spPr>
            <a:xfrm>
              <a:off x="535981" y="3909232"/>
              <a:ext cx="2127518" cy="90021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defRPr/>
              </a:pPr>
              <a:r>
                <a:rPr lang="zh-TW" altLang="en-US" dirty="0" smtClean="0">
                  <a:solidFill>
                    <a:schemeClr val="tx1"/>
                  </a:solidFill>
                  <a:latin typeface="Arial" pitchFamily="34" charset="0"/>
                  <a:ea typeface="微軟正黑體" panose="020B0604030504040204" pitchFamily="34" charset="-120"/>
                  <a:cs typeface="Arial" pitchFamily="34" charset="0"/>
                </a:rPr>
                <a:t>掛號費</a:t>
              </a:r>
              <a:r>
                <a:rPr lang="en-US" altLang="zh-TW" dirty="0" smtClean="0">
                  <a:solidFill>
                    <a:schemeClr val="tx1"/>
                  </a:solidFill>
                  <a:latin typeface="Arial" pitchFamily="34" charset="0"/>
                  <a:ea typeface="微軟正黑體" panose="020B0604030504040204" pitchFamily="34" charset="-120"/>
                  <a:cs typeface="Arial" pitchFamily="34" charset="0"/>
                </a:rPr>
                <a:t>150</a:t>
              </a:r>
              <a:r>
                <a:rPr lang="zh-TW" altLang="en-US"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endParaRPr lang="en-US" altLang="zh-TW" dirty="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en-US" b="1" dirty="0">
                  <a:solidFill>
                    <a:schemeClr val="tx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材料</a:t>
              </a:r>
              <a:r>
                <a:rPr lang="zh-TW" altLang="en-US" b="1" dirty="0" smtClean="0">
                  <a:solidFill>
                    <a:schemeClr val="tx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費</a:t>
              </a:r>
              <a:r>
                <a:rPr lang="en-US" altLang="zh-TW" b="1" dirty="0" smtClean="0">
                  <a:solidFill>
                    <a:schemeClr val="tx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800</a:t>
              </a:r>
              <a:r>
                <a:rPr lang="zh-TW" altLang="en-US" b="1" dirty="0" smtClean="0">
                  <a:solidFill>
                    <a:schemeClr val="tx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元</a:t>
              </a:r>
              <a:endParaRPr lang="zh-TW" altLang="en-US" b="1" dirty="0">
                <a:solidFill>
                  <a:schemeClr val="tx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grpSp>
          <p:nvGrpSpPr>
            <p:cNvPr id="179" name="群組 178"/>
            <p:cNvGrpSpPr/>
            <p:nvPr/>
          </p:nvGrpSpPr>
          <p:grpSpPr>
            <a:xfrm>
              <a:off x="492820" y="3387753"/>
              <a:ext cx="2034000" cy="1377922"/>
              <a:chOff x="3659946" y="3572699"/>
              <a:chExt cx="2034000" cy="1377922"/>
            </a:xfrm>
          </p:grpSpPr>
          <p:sp>
            <p:nvSpPr>
              <p:cNvPr id="184" name="矩形 183"/>
              <p:cNvSpPr/>
              <p:nvPr/>
            </p:nvSpPr>
            <p:spPr>
              <a:xfrm>
                <a:off x="3667395" y="3767006"/>
                <a:ext cx="2006698" cy="118361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 name="流程圖: 結束點 184"/>
              <p:cNvSpPr/>
              <p:nvPr/>
            </p:nvSpPr>
            <p:spPr>
              <a:xfrm>
                <a:off x="3659946" y="3572699"/>
                <a:ext cx="2034000" cy="433544"/>
              </a:xfrm>
              <a:prstGeom prst="flowChartTerminator">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Arial" pitchFamily="34" charset="0"/>
                    <a:ea typeface="微軟正黑體" panose="020B0604030504040204" pitchFamily="34" charset="-120"/>
                    <a:cs typeface="Arial" pitchFamily="34" charset="0"/>
                  </a:rPr>
                  <a:t>第一次複診</a:t>
                </a:r>
                <a:endParaRPr lang="zh-TW" altLang="en-US" sz="2400" b="1" dirty="0">
                  <a:solidFill>
                    <a:schemeClr val="tx1"/>
                  </a:solidFill>
                  <a:latin typeface="Arial" pitchFamily="34" charset="0"/>
                  <a:ea typeface="微軟正黑體" panose="020B0604030504040204" pitchFamily="34" charset="-120"/>
                  <a:cs typeface="Arial" pitchFamily="34" charset="0"/>
                </a:endParaRPr>
              </a:p>
            </p:txBody>
          </p:sp>
        </p:grpSp>
        <p:sp>
          <p:nvSpPr>
            <p:cNvPr id="181" name="矩形 180"/>
            <p:cNvSpPr/>
            <p:nvPr/>
          </p:nvSpPr>
          <p:spPr>
            <a:xfrm>
              <a:off x="590101" y="3909231"/>
              <a:ext cx="1597554" cy="3406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6" name="文字方塊 185"/>
          <p:cNvSpPr txBox="1"/>
          <p:nvPr/>
        </p:nvSpPr>
        <p:spPr>
          <a:xfrm>
            <a:off x="4153908" y="2413173"/>
            <a:ext cx="1268901" cy="830997"/>
          </a:xfrm>
          <a:prstGeom prst="rect">
            <a:avLst/>
          </a:prstGeom>
          <a:noFill/>
        </p:spPr>
        <p:txBody>
          <a:bodyPr wrap="square" rtlCol="0">
            <a:spAutoFit/>
          </a:bodyPr>
          <a:lstStyle/>
          <a:p>
            <a:pPr algn="ctr"/>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第</a:t>
            </a:r>
            <a:r>
              <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二</a:t>
            </a:r>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次</a:t>
            </a:r>
            <a:endParaRPr lang="en-US" altLang="zh-TW"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a:p>
            <a:pPr algn="ctr"/>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複診</a:t>
            </a:r>
            <a:endPar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cxnSp>
        <p:nvCxnSpPr>
          <p:cNvPr id="197" name="肘形接點 196"/>
          <p:cNvCxnSpPr>
            <a:stCxn id="186" idx="2"/>
            <a:endCxn id="206" idx="0"/>
          </p:cNvCxnSpPr>
          <p:nvPr/>
        </p:nvCxnSpPr>
        <p:spPr>
          <a:xfrm rot="16200000" flipH="1">
            <a:off x="4903831" y="3128698"/>
            <a:ext cx="594057" cy="825000"/>
          </a:xfrm>
          <a:prstGeom prst="bentConnector3">
            <a:avLst>
              <a:gd name="adj1" fmla="val 50000"/>
            </a:avLst>
          </a:prstGeom>
          <a:ln w="571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98" name="群組 197"/>
          <p:cNvGrpSpPr/>
          <p:nvPr/>
        </p:nvGrpSpPr>
        <p:grpSpPr>
          <a:xfrm>
            <a:off x="4596359" y="3838227"/>
            <a:ext cx="2175759" cy="1722302"/>
            <a:chOff x="487740" y="3387753"/>
            <a:chExt cx="2175759" cy="1722302"/>
          </a:xfrm>
        </p:grpSpPr>
        <p:sp>
          <p:nvSpPr>
            <p:cNvPr id="199" name="矩形 198"/>
            <p:cNvSpPr/>
            <p:nvPr/>
          </p:nvSpPr>
          <p:spPr>
            <a:xfrm>
              <a:off x="535981" y="3943957"/>
              <a:ext cx="2127518" cy="11660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defRPr/>
              </a:pPr>
              <a:r>
                <a:rPr lang="zh-TW" altLang="en-US" dirty="0" smtClean="0">
                  <a:solidFill>
                    <a:schemeClr val="tx1"/>
                  </a:solidFill>
                  <a:latin typeface="微軟正黑體" panose="020B0604030504040204" pitchFamily="34" charset="-120"/>
                  <a:ea typeface="微軟正黑體" panose="020B0604030504040204" pitchFamily="34" charset="-120"/>
                  <a:cs typeface="Arial" pitchFamily="34" charset="0"/>
                </a:rPr>
                <a:t>掛號費</a:t>
              </a:r>
              <a:r>
                <a:rPr lang="en-US" altLang="zh-TW" dirty="0" smtClean="0">
                  <a:solidFill>
                    <a:schemeClr val="tx1"/>
                  </a:solidFill>
                  <a:latin typeface="微軟正黑體" panose="020B0604030504040204" pitchFamily="34" charset="-120"/>
                  <a:ea typeface="微軟正黑體" panose="020B0604030504040204" pitchFamily="34" charset="-120"/>
                  <a:cs typeface="Arial" pitchFamily="34" charset="0"/>
                </a:rPr>
                <a:t>150</a:t>
              </a:r>
              <a:r>
                <a:rPr lang="zh-TW" altLang="en-US" dirty="0" smtClean="0">
                  <a:solidFill>
                    <a:schemeClr val="tx1"/>
                  </a:solidFill>
                  <a:latin typeface="微軟正黑體" panose="020B0604030504040204" pitchFamily="34" charset="-120"/>
                  <a:ea typeface="微軟正黑體" panose="020B0604030504040204" pitchFamily="34" charset="-120"/>
                  <a:cs typeface="Arial" pitchFamily="34" charset="0"/>
                </a:rPr>
                <a:t>元</a:t>
              </a:r>
              <a:endParaRPr lang="en-US" altLang="zh-TW" dirty="0">
                <a:solidFill>
                  <a:schemeClr val="tx1"/>
                </a:solidFill>
                <a:latin typeface="微軟正黑體" panose="020B0604030504040204" pitchFamily="34" charset="-120"/>
                <a:ea typeface="微軟正黑體" panose="020B0604030504040204" pitchFamily="34" charset="-120"/>
                <a:cs typeface="Arial" pitchFamily="34" charset="0"/>
              </a:endParaRPr>
            </a:p>
            <a:p>
              <a:pPr>
                <a:lnSpc>
                  <a:spcPts val="2000"/>
                </a:lnSpc>
                <a:defRPr/>
              </a:pPr>
              <a:r>
                <a:rPr lang="zh-TW" altLang="en-US" dirty="0">
                  <a:solidFill>
                    <a:schemeClr val="tx1"/>
                  </a:solidFill>
                  <a:latin typeface="微軟正黑體" panose="020B0604030504040204" pitchFamily="34" charset="-120"/>
                  <a:ea typeface="微軟正黑體" panose="020B0604030504040204" pitchFamily="34" charset="-120"/>
                  <a:cs typeface="Arial" pitchFamily="34" charset="0"/>
                </a:rPr>
                <a:t>診斷書費</a:t>
              </a:r>
              <a:r>
                <a:rPr lang="en-US" altLang="zh-TW" dirty="0">
                  <a:solidFill>
                    <a:schemeClr val="tx1"/>
                  </a:solidFill>
                  <a:latin typeface="微軟正黑體" panose="020B0604030504040204" pitchFamily="34" charset="-120"/>
                  <a:ea typeface="微軟正黑體" panose="020B0604030504040204" pitchFamily="34" charset="-120"/>
                  <a:cs typeface="Arial" pitchFamily="34" charset="0"/>
                </a:rPr>
                <a:t>200</a:t>
              </a:r>
              <a:r>
                <a:rPr lang="zh-TW" altLang="en-US" dirty="0" smtClean="0">
                  <a:solidFill>
                    <a:schemeClr val="tx1"/>
                  </a:solidFill>
                  <a:latin typeface="微軟正黑體" panose="020B0604030504040204" pitchFamily="34" charset="-120"/>
                  <a:ea typeface="微軟正黑體" panose="020B0604030504040204" pitchFamily="34" charset="-120"/>
                  <a:cs typeface="Arial" pitchFamily="34" charset="0"/>
                </a:rPr>
                <a:t>元</a:t>
              </a:r>
              <a:endParaRPr lang="en-US" altLang="zh-TW" dirty="0" smtClean="0">
                <a:solidFill>
                  <a:schemeClr val="tx1"/>
                </a:solidFill>
                <a:latin typeface="微軟正黑體" panose="020B0604030504040204" pitchFamily="34" charset="-120"/>
                <a:ea typeface="微軟正黑體" panose="020B0604030504040204" pitchFamily="34" charset="-120"/>
                <a:cs typeface="Arial" pitchFamily="34" charset="0"/>
              </a:endParaRPr>
            </a:p>
            <a:p>
              <a:pPr>
                <a:lnSpc>
                  <a:spcPts val="2000"/>
                </a:lnSpc>
                <a:defRPr/>
              </a:pPr>
              <a:endParaRPr lang="en-US" altLang="zh-TW" dirty="0">
                <a:solidFill>
                  <a:schemeClr val="tx1"/>
                </a:solidFill>
                <a:latin typeface="微軟正黑體" panose="020B0604030504040204" pitchFamily="34" charset="-120"/>
                <a:ea typeface="微軟正黑體" panose="020B0604030504040204" pitchFamily="34" charset="-120"/>
                <a:cs typeface="Arial" pitchFamily="34" charset="0"/>
              </a:endParaRPr>
            </a:p>
            <a:p>
              <a:pPr>
                <a:lnSpc>
                  <a:spcPts val="2000"/>
                </a:lnSpc>
                <a:defRPr/>
              </a:pPr>
              <a:r>
                <a:rPr lang="zh-TW" altLang="en-US"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材料費 </a:t>
              </a:r>
              <a:r>
                <a:rPr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a:t>
              </a:r>
              <a:r>
                <a:rPr lang="en-US" altLang="zh-TW"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00</a:t>
              </a:r>
              <a:r>
                <a:rPr lang="zh-TW" altLang="en-US"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a:t>
              </a:r>
              <a:endPar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200" name="群組 199"/>
            <p:cNvGrpSpPr/>
            <p:nvPr/>
          </p:nvGrpSpPr>
          <p:grpSpPr>
            <a:xfrm>
              <a:off x="487740" y="3387753"/>
              <a:ext cx="2034000" cy="1722302"/>
              <a:chOff x="3654866" y="3572699"/>
              <a:chExt cx="2034000" cy="1722302"/>
            </a:xfrm>
          </p:grpSpPr>
          <p:sp>
            <p:nvSpPr>
              <p:cNvPr id="205" name="矩形 204"/>
              <p:cNvSpPr/>
              <p:nvPr/>
            </p:nvSpPr>
            <p:spPr>
              <a:xfrm>
                <a:off x="3667395" y="3767006"/>
                <a:ext cx="2006698" cy="152799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6" name="流程圖: 結束點 205"/>
              <p:cNvSpPr/>
              <p:nvPr/>
            </p:nvSpPr>
            <p:spPr>
              <a:xfrm>
                <a:off x="3654866" y="3572699"/>
                <a:ext cx="2034000" cy="433544"/>
              </a:xfrm>
              <a:prstGeom prst="flowChartTerminator">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Arial" pitchFamily="34" charset="0"/>
                    <a:ea typeface="微軟正黑體" panose="020B0604030504040204" pitchFamily="34" charset="-120"/>
                    <a:cs typeface="Arial" pitchFamily="34" charset="0"/>
                  </a:rPr>
                  <a:t>第</a:t>
                </a:r>
                <a:r>
                  <a:rPr lang="zh-TW" altLang="en-US" sz="2400" b="1" dirty="0">
                    <a:solidFill>
                      <a:schemeClr val="tx1"/>
                    </a:solidFill>
                    <a:latin typeface="Arial" pitchFamily="34" charset="0"/>
                    <a:ea typeface="微軟正黑體" panose="020B0604030504040204" pitchFamily="34" charset="-120"/>
                    <a:cs typeface="Arial" pitchFamily="34" charset="0"/>
                  </a:rPr>
                  <a:t>二</a:t>
                </a:r>
                <a:r>
                  <a:rPr lang="zh-TW" altLang="en-US" sz="2400" b="1" dirty="0" smtClean="0">
                    <a:solidFill>
                      <a:schemeClr val="tx1"/>
                    </a:solidFill>
                    <a:latin typeface="Arial" pitchFamily="34" charset="0"/>
                    <a:ea typeface="微軟正黑體" panose="020B0604030504040204" pitchFamily="34" charset="-120"/>
                    <a:cs typeface="Arial" pitchFamily="34" charset="0"/>
                  </a:rPr>
                  <a:t>次複診</a:t>
                </a:r>
                <a:endParaRPr lang="zh-TW" altLang="en-US" sz="2400" b="1" dirty="0">
                  <a:solidFill>
                    <a:schemeClr val="tx1"/>
                  </a:solidFill>
                  <a:latin typeface="Arial" pitchFamily="34" charset="0"/>
                  <a:ea typeface="微軟正黑體" panose="020B0604030504040204" pitchFamily="34" charset="-120"/>
                  <a:cs typeface="Arial" pitchFamily="34" charset="0"/>
                </a:endParaRPr>
              </a:p>
            </p:txBody>
          </p:sp>
        </p:grpSp>
        <p:sp>
          <p:nvSpPr>
            <p:cNvPr id="202" name="矩形 201"/>
            <p:cNvSpPr/>
            <p:nvPr/>
          </p:nvSpPr>
          <p:spPr>
            <a:xfrm>
              <a:off x="590101" y="3909231"/>
              <a:ext cx="1597554" cy="617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07" name="文字方塊 206"/>
          <p:cNvSpPr txBox="1"/>
          <p:nvPr/>
        </p:nvSpPr>
        <p:spPr>
          <a:xfrm>
            <a:off x="5638092" y="2379195"/>
            <a:ext cx="860613" cy="830997"/>
          </a:xfrm>
          <a:prstGeom prst="rect">
            <a:avLst/>
          </a:prstGeom>
          <a:noFill/>
        </p:spPr>
        <p:txBody>
          <a:bodyPr wrap="square" rtlCol="0">
            <a:spAutoFit/>
          </a:bodyPr>
          <a:lstStyle/>
          <a:p>
            <a:pPr algn="ctr"/>
            <a:r>
              <a:rPr lang="zh-TW" altLang="en-US" sz="2400" dirty="0">
                <a:latin typeface="Arial" pitchFamily="34" charset="0"/>
                <a:ea typeface="微軟正黑體" panose="020B0604030504040204" pitchFamily="34" charset="-120"/>
                <a:cs typeface="Arial" pitchFamily="34" charset="0"/>
              </a:rPr>
              <a:t>申請</a:t>
            </a:r>
            <a:endParaRPr lang="en-US" altLang="zh-TW" sz="2400" dirty="0">
              <a:latin typeface="Arial" pitchFamily="34" charset="0"/>
              <a:ea typeface="微軟正黑體" panose="020B0604030504040204" pitchFamily="34" charset="-120"/>
              <a:cs typeface="Arial" pitchFamily="34" charset="0"/>
            </a:endParaRPr>
          </a:p>
          <a:p>
            <a:pPr algn="ctr"/>
            <a:r>
              <a:rPr lang="zh-TW" altLang="en-US" sz="2400" dirty="0">
                <a:latin typeface="Arial" pitchFamily="34" charset="0"/>
                <a:ea typeface="微軟正黑體" panose="020B0604030504040204" pitchFamily="34" charset="-120"/>
                <a:cs typeface="Arial" pitchFamily="34" charset="0"/>
              </a:rPr>
              <a:t>理賠</a:t>
            </a:r>
          </a:p>
        </p:txBody>
      </p:sp>
      <p:grpSp>
        <p:nvGrpSpPr>
          <p:cNvPr id="208" name="群組 207"/>
          <p:cNvGrpSpPr/>
          <p:nvPr/>
        </p:nvGrpSpPr>
        <p:grpSpPr>
          <a:xfrm>
            <a:off x="5665318" y="1711150"/>
            <a:ext cx="784751" cy="702418"/>
            <a:chOff x="2864427" y="1711150"/>
            <a:chExt cx="784751" cy="702418"/>
          </a:xfrm>
        </p:grpSpPr>
        <p:sp>
          <p:nvSpPr>
            <p:cNvPr id="209" name="文字方塊 208"/>
            <p:cNvSpPr txBox="1"/>
            <p:nvPr/>
          </p:nvSpPr>
          <p:spPr>
            <a:xfrm>
              <a:off x="2864427" y="1711150"/>
              <a:ext cx="784751" cy="461665"/>
            </a:xfrm>
            <a:prstGeom prst="rect">
              <a:avLst/>
            </a:prstGeom>
            <a:noFill/>
          </p:spPr>
          <p:txBody>
            <a:bodyPr wrap="square" rtlCol="0">
              <a:spAutoFit/>
            </a:bodyPr>
            <a:lstStyle/>
            <a:p>
              <a:r>
                <a:rPr lang="en-US" altLang="zh-TW" sz="2400" dirty="0" smtClean="0"/>
                <a:t>11/1</a:t>
              </a:r>
              <a:endParaRPr lang="zh-TW" altLang="en-US" sz="2400" dirty="0"/>
            </a:p>
          </p:txBody>
        </p:sp>
        <p:sp>
          <p:nvSpPr>
            <p:cNvPr id="210" name="橢圓 209"/>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12" name="圓角矩形 211"/>
          <p:cNvSpPr/>
          <p:nvPr/>
        </p:nvSpPr>
        <p:spPr>
          <a:xfrm>
            <a:off x="6753041" y="3160766"/>
            <a:ext cx="2285863" cy="2581782"/>
          </a:xfrm>
          <a:prstGeom prst="roundRect">
            <a:avLst>
              <a:gd name="adj" fmla="val 8222"/>
            </a:avLst>
          </a:prstGeom>
          <a:solidFill>
            <a:srgbClr val="F1E6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13" name="群組 212"/>
          <p:cNvGrpSpPr/>
          <p:nvPr/>
        </p:nvGrpSpPr>
        <p:grpSpPr>
          <a:xfrm rot="21134774">
            <a:off x="6487516" y="2976834"/>
            <a:ext cx="1063950" cy="453452"/>
            <a:chOff x="4569628" y="2903540"/>
            <a:chExt cx="1063950" cy="453452"/>
          </a:xfrm>
        </p:grpSpPr>
        <p:sp>
          <p:nvSpPr>
            <p:cNvPr id="237" name="橢圓 236"/>
            <p:cNvSpPr/>
            <p:nvPr/>
          </p:nvSpPr>
          <p:spPr>
            <a:xfrm>
              <a:off x="4596973" y="2903540"/>
              <a:ext cx="782216" cy="45345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38" name="群組 237"/>
            <p:cNvGrpSpPr/>
            <p:nvPr/>
          </p:nvGrpSpPr>
          <p:grpSpPr>
            <a:xfrm>
              <a:off x="4569628" y="2941004"/>
              <a:ext cx="1063950" cy="415162"/>
              <a:chOff x="4515948" y="2967727"/>
              <a:chExt cx="1063950" cy="415162"/>
            </a:xfrm>
          </p:grpSpPr>
          <p:sp>
            <p:nvSpPr>
              <p:cNvPr id="239" name="文字方塊 238"/>
              <p:cNvSpPr txBox="1"/>
              <p:nvPr/>
            </p:nvSpPr>
            <p:spPr>
              <a:xfrm>
                <a:off x="4515948" y="2982779"/>
                <a:ext cx="1056561" cy="400110"/>
              </a:xfrm>
              <a:prstGeom prst="rect">
                <a:avLst/>
              </a:prstGeom>
              <a:noFill/>
            </p:spPr>
            <p:txBody>
              <a:bodyPr wrap="square" rtlCol="0">
                <a:spAutoFit/>
              </a:bodyPr>
              <a:lstStyle/>
              <a:p>
                <a:r>
                  <a:rPr lang="zh-TW" altLang="en-US" sz="2000" b="1" dirty="0" smtClean="0">
                    <a:solidFill>
                      <a:schemeClr val="bg1"/>
                    </a:solidFill>
                    <a:latin typeface="Arial" pitchFamily="34" charset="0"/>
                    <a:ea typeface="微軟正黑體" panose="020B0604030504040204" pitchFamily="34" charset="-120"/>
                    <a:cs typeface="Arial" pitchFamily="34" charset="0"/>
                  </a:rPr>
                  <a:t>案例</a:t>
                </a:r>
                <a:r>
                  <a:rPr lang="en-US" altLang="zh-TW" sz="2000" b="1" dirty="0" smtClean="0">
                    <a:solidFill>
                      <a:schemeClr val="bg1"/>
                    </a:solidFill>
                    <a:latin typeface="Arial" pitchFamily="34" charset="0"/>
                    <a:ea typeface="微軟正黑體" panose="020B0604030504040204" pitchFamily="34" charset="-120"/>
                    <a:cs typeface="Arial" pitchFamily="34" charset="0"/>
                  </a:rPr>
                  <a:t>2</a:t>
                </a:r>
                <a:endParaRPr lang="zh-TW" altLang="en-US" sz="2000" b="1" dirty="0">
                  <a:solidFill>
                    <a:schemeClr val="bg1"/>
                  </a:solidFill>
                  <a:latin typeface="Arial Black" panose="020B0A04020102020204" pitchFamily="34" charset="0"/>
                  <a:ea typeface="微軟正黑體" panose="020B0604030504040204" pitchFamily="34" charset="-120"/>
                  <a:cs typeface="Arial" pitchFamily="34" charset="0"/>
                </a:endParaRPr>
              </a:p>
            </p:txBody>
          </p:sp>
          <p:sp>
            <p:nvSpPr>
              <p:cNvPr id="240" name="文字方塊 239"/>
              <p:cNvSpPr txBox="1"/>
              <p:nvPr/>
            </p:nvSpPr>
            <p:spPr>
              <a:xfrm>
                <a:off x="4523337" y="2967727"/>
                <a:ext cx="1056561" cy="400110"/>
              </a:xfrm>
              <a:prstGeom prst="rect">
                <a:avLst/>
              </a:prstGeom>
              <a:noFill/>
            </p:spPr>
            <p:txBody>
              <a:bodyPr wrap="square" rtlCol="0">
                <a:spAutoFit/>
              </a:bodyPr>
              <a:lstStyle/>
              <a:p>
                <a:r>
                  <a:rPr lang="zh-TW" altLang="en-US" sz="2000" b="1" dirty="0" smtClean="0">
                    <a:latin typeface="Arial" pitchFamily="34" charset="0"/>
                    <a:ea typeface="微軟正黑體" panose="020B0604030504040204" pitchFamily="34" charset="-120"/>
                    <a:cs typeface="Arial" pitchFamily="34" charset="0"/>
                  </a:rPr>
                  <a:t>案例</a:t>
                </a:r>
                <a:r>
                  <a:rPr lang="en-US" altLang="zh-TW" sz="2000" b="1" dirty="0" smtClean="0">
                    <a:latin typeface="Arial" pitchFamily="34" charset="0"/>
                    <a:ea typeface="微軟正黑體" panose="020B0604030504040204" pitchFamily="34" charset="-120"/>
                    <a:cs typeface="Arial" pitchFamily="34" charset="0"/>
                  </a:rPr>
                  <a:t>2</a:t>
                </a:r>
                <a:endParaRPr lang="zh-TW" altLang="en-US" sz="2000" b="1" dirty="0">
                  <a:latin typeface="Arial Black" panose="020B0A04020102020204" pitchFamily="34" charset="0"/>
                  <a:ea typeface="微軟正黑體" panose="020B0604030504040204" pitchFamily="34" charset="-120"/>
                  <a:cs typeface="Arial" pitchFamily="34" charset="0"/>
                </a:endParaRPr>
              </a:p>
            </p:txBody>
          </p:sp>
        </p:grpSp>
      </p:grpSp>
      <p:sp>
        <p:nvSpPr>
          <p:cNvPr id="214" name="文字方塊 213"/>
          <p:cNvSpPr txBox="1"/>
          <p:nvPr/>
        </p:nvSpPr>
        <p:spPr>
          <a:xfrm>
            <a:off x="7164029" y="3251359"/>
            <a:ext cx="739368" cy="338554"/>
          </a:xfrm>
          <a:prstGeom prst="rect">
            <a:avLst/>
          </a:prstGeom>
          <a:noFill/>
        </p:spPr>
        <p:txBody>
          <a:bodyPr wrap="square" rtlCol="0">
            <a:spAutoFit/>
          </a:bodyPr>
          <a:lstStyle/>
          <a:p>
            <a:pPr algn="ctr"/>
            <a:r>
              <a:rPr lang="zh-TW" altLang="en-US" sz="1600" b="1" dirty="0" smtClean="0">
                <a:solidFill>
                  <a:srgbClr val="186CA4"/>
                </a:solidFill>
                <a:latin typeface="Arial" pitchFamily="34" charset="0"/>
                <a:ea typeface="微軟正黑體" panose="020B0604030504040204" pitchFamily="34" charset="-120"/>
                <a:cs typeface="Arial" pitchFamily="34" charset="0"/>
              </a:rPr>
              <a:t>項目</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215" name="文字方塊 214"/>
          <p:cNvSpPr txBox="1"/>
          <p:nvPr/>
        </p:nvSpPr>
        <p:spPr>
          <a:xfrm>
            <a:off x="8256839" y="3254286"/>
            <a:ext cx="759225" cy="338554"/>
          </a:xfrm>
          <a:prstGeom prst="rect">
            <a:avLst/>
          </a:prstGeom>
          <a:noFill/>
        </p:spPr>
        <p:txBody>
          <a:bodyPr wrap="square" rtlCol="0">
            <a:spAutoFit/>
          </a:bodyPr>
          <a:lstStyle/>
          <a:p>
            <a:r>
              <a:rPr lang="zh-TW" altLang="en-US" sz="1600" b="1" dirty="0" smtClean="0">
                <a:solidFill>
                  <a:srgbClr val="186CA4"/>
                </a:solidFill>
                <a:latin typeface="Arial" pitchFamily="34" charset="0"/>
                <a:ea typeface="微軟正黑體" panose="020B0604030504040204" pitchFamily="34" charset="-120"/>
                <a:cs typeface="Arial" pitchFamily="34" charset="0"/>
              </a:rPr>
              <a:t>金額</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216" name="文字方塊 215"/>
          <p:cNvSpPr txBox="1"/>
          <p:nvPr/>
        </p:nvSpPr>
        <p:spPr>
          <a:xfrm>
            <a:off x="6996550" y="3573016"/>
            <a:ext cx="1074325"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收據總額</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17" name="文字方塊 216"/>
          <p:cNvSpPr txBox="1"/>
          <p:nvPr/>
        </p:nvSpPr>
        <p:spPr>
          <a:xfrm>
            <a:off x="6996550" y="3846382"/>
            <a:ext cx="1317840" cy="338554"/>
          </a:xfrm>
          <a:prstGeom prst="rect">
            <a:avLst/>
          </a:prstGeom>
          <a:noFill/>
        </p:spPr>
        <p:txBody>
          <a:bodyPr wrap="square" rtlCol="0">
            <a:spAutoFit/>
          </a:bodyPr>
          <a:lstStyle/>
          <a:p>
            <a:r>
              <a:rPr lang="zh-TW" altLang="en-US" sz="1600" b="1" dirty="0">
                <a:latin typeface="Arial" pitchFamily="34" charset="0"/>
                <a:ea typeface="微軟正黑體" panose="020B0604030504040204" pitchFamily="34" charset="-120"/>
                <a:cs typeface="Arial" pitchFamily="34" charset="0"/>
              </a:rPr>
              <a:t>救護車費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18" name="文字方塊 217"/>
          <p:cNvSpPr txBox="1"/>
          <p:nvPr/>
        </p:nvSpPr>
        <p:spPr>
          <a:xfrm>
            <a:off x="6996550" y="4666480"/>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診斷書費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21" name="文字方塊 220"/>
          <p:cNvSpPr txBox="1"/>
          <p:nvPr/>
        </p:nvSpPr>
        <p:spPr>
          <a:xfrm>
            <a:off x="6996550" y="5373216"/>
            <a:ext cx="1317840" cy="369332"/>
          </a:xfrm>
          <a:prstGeom prst="rect">
            <a:avLst/>
          </a:prstGeom>
          <a:noFill/>
        </p:spPr>
        <p:txBody>
          <a:bodyPr wrap="square" rtlCol="0">
            <a:spAutoFit/>
          </a:bodyPr>
          <a:lstStyle/>
          <a:p>
            <a:r>
              <a:rPr lang="zh-TW" altLang="en-US"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給付金額</a:t>
            </a:r>
            <a:endParaRPr lang="zh-TW" altLang="en-US" b="1" dirty="0">
              <a:effectLst>
                <a:outerShdw blurRad="38100" dist="38100" dir="2700000" algn="tl">
                  <a:srgbClr val="000000">
                    <a:alpha val="43137"/>
                  </a:srgbClr>
                </a:outerShdw>
              </a:effectLst>
              <a:latin typeface="Arial Black" panose="020B0A04020102020204" pitchFamily="34" charset="0"/>
              <a:ea typeface="微軟正黑體" panose="020B0604030504040204" pitchFamily="34" charset="-120"/>
              <a:cs typeface="Arial" pitchFamily="34" charset="0"/>
            </a:endParaRPr>
          </a:p>
        </p:txBody>
      </p:sp>
      <p:cxnSp>
        <p:nvCxnSpPr>
          <p:cNvPr id="223" name="直線接點 222"/>
          <p:cNvCxnSpPr/>
          <p:nvPr/>
        </p:nvCxnSpPr>
        <p:spPr>
          <a:xfrm>
            <a:off x="6996550" y="5013176"/>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直線接點 223"/>
          <p:cNvCxnSpPr/>
          <p:nvPr/>
        </p:nvCxnSpPr>
        <p:spPr>
          <a:xfrm>
            <a:off x="6869884" y="4827732"/>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文字方塊 226"/>
          <p:cNvSpPr txBox="1"/>
          <p:nvPr/>
        </p:nvSpPr>
        <p:spPr>
          <a:xfrm>
            <a:off x="7989850" y="3573016"/>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7,800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28" name="文字方塊 227"/>
          <p:cNvSpPr txBox="1"/>
          <p:nvPr/>
        </p:nvSpPr>
        <p:spPr>
          <a:xfrm>
            <a:off x="7989850" y="3846382"/>
            <a:ext cx="1074325"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6</a:t>
            </a:r>
            <a:r>
              <a:rPr lang="en-US" altLang="zh-TW" sz="1600" b="1" dirty="0" smtClean="0">
                <a:latin typeface="Arial" pitchFamily="34" charset="0"/>
                <a:ea typeface="微軟正黑體" panose="020B0604030504040204" pitchFamily="34" charset="-120"/>
                <a:cs typeface="Arial" pitchFamily="34" charset="0"/>
              </a:rPr>
              <a:t>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29" name="文字方塊 228"/>
          <p:cNvSpPr txBox="1"/>
          <p:nvPr/>
        </p:nvSpPr>
        <p:spPr>
          <a:xfrm>
            <a:off x="7989850" y="4666481"/>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200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32" name="文字方塊 231"/>
          <p:cNvSpPr txBox="1"/>
          <p:nvPr/>
        </p:nvSpPr>
        <p:spPr>
          <a:xfrm>
            <a:off x="7989850" y="5373216"/>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5,000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33" name="文字方塊 232"/>
          <p:cNvSpPr txBox="1"/>
          <p:nvPr/>
        </p:nvSpPr>
        <p:spPr>
          <a:xfrm>
            <a:off x="6996550" y="4119748"/>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急診掛號費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34" name="文字方塊 233"/>
          <p:cNvSpPr txBox="1"/>
          <p:nvPr/>
        </p:nvSpPr>
        <p:spPr>
          <a:xfrm>
            <a:off x="7989850" y="4119748"/>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550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35" name="文字方塊 234"/>
          <p:cNvSpPr txBox="1"/>
          <p:nvPr/>
        </p:nvSpPr>
        <p:spPr>
          <a:xfrm>
            <a:off x="6996550" y="4393114"/>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掛號費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36" name="文字方塊 235"/>
          <p:cNvSpPr txBox="1"/>
          <p:nvPr/>
        </p:nvSpPr>
        <p:spPr>
          <a:xfrm>
            <a:off x="7667550" y="4404454"/>
            <a:ext cx="13966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150+150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84" name="矩形 83"/>
          <p:cNvSpPr/>
          <p:nvPr/>
        </p:nvSpPr>
        <p:spPr>
          <a:xfrm>
            <a:off x="7080093" y="3868193"/>
            <a:ext cx="1919250" cy="1118027"/>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p:cNvSpPr/>
          <p:nvPr/>
        </p:nvSpPr>
        <p:spPr>
          <a:xfrm>
            <a:off x="1080112" y="4911811"/>
            <a:ext cx="1178951" cy="251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p:cNvSpPr/>
          <p:nvPr/>
        </p:nvSpPr>
        <p:spPr>
          <a:xfrm>
            <a:off x="1039829" y="4852132"/>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88" name="矩形 87"/>
          <p:cNvSpPr/>
          <p:nvPr/>
        </p:nvSpPr>
        <p:spPr>
          <a:xfrm>
            <a:off x="3145903" y="4628280"/>
            <a:ext cx="1178951" cy="251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p:nvSpPr>
        <p:spPr>
          <a:xfrm>
            <a:off x="3105620" y="4568601"/>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91" name="矩形 90"/>
          <p:cNvSpPr/>
          <p:nvPr/>
        </p:nvSpPr>
        <p:spPr>
          <a:xfrm>
            <a:off x="5261041" y="4927016"/>
            <a:ext cx="1178951" cy="251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p:cNvSpPr/>
          <p:nvPr/>
        </p:nvSpPr>
        <p:spPr>
          <a:xfrm>
            <a:off x="5220758" y="4867337"/>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cxnSp>
        <p:nvCxnSpPr>
          <p:cNvPr id="82" name="直線接點 81"/>
          <p:cNvCxnSpPr/>
          <p:nvPr/>
        </p:nvCxnSpPr>
        <p:spPr>
          <a:xfrm>
            <a:off x="6869884" y="4568601"/>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a:xfrm>
            <a:off x="6869884" y="4275992"/>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a:xfrm>
            <a:off x="6869884" y="4018466"/>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文字方塊 98"/>
          <p:cNvSpPr txBox="1"/>
          <p:nvPr/>
        </p:nvSpPr>
        <p:spPr>
          <a:xfrm>
            <a:off x="7989850" y="5018637"/>
            <a:ext cx="1074325" cy="338554"/>
          </a:xfrm>
          <a:prstGeom prst="rect">
            <a:avLst/>
          </a:prstGeom>
          <a:noFill/>
        </p:spPr>
        <p:txBody>
          <a:bodyPr wrap="square" rtlCol="0">
            <a:spAutoFit/>
          </a:bodyPr>
          <a:lstStyle/>
          <a:p>
            <a:pPr algn="r"/>
            <a:r>
              <a:rPr lang="en-US" altLang="zh-TW" sz="1600" b="1" dirty="0" smtClean="0">
                <a:solidFill>
                  <a:srgbClr val="0070C0"/>
                </a:solidFill>
                <a:latin typeface="Arial" pitchFamily="34" charset="0"/>
                <a:ea typeface="微軟正黑體" panose="020B0604030504040204" pitchFamily="34" charset="-120"/>
                <a:cs typeface="Arial" pitchFamily="34" charset="0"/>
              </a:rPr>
              <a:t>6,100</a:t>
            </a:r>
            <a:r>
              <a:rPr lang="zh-TW" altLang="en-US" sz="1600" b="1" dirty="0" smtClean="0">
                <a:solidFill>
                  <a:srgbClr val="0070C0"/>
                </a:solidFill>
                <a:latin typeface="Arial" pitchFamily="34" charset="0"/>
                <a:ea typeface="微軟正黑體" panose="020B0604030504040204" pitchFamily="34" charset="-120"/>
                <a:cs typeface="Arial" pitchFamily="34" charset="0"/>
              </a:rPr>
              <a:t>元</a:t>
            </a:r>
            <a:endParaRPr lang="zh-TW" altLang="en-US" sz="1600" b="1" dirty="0">
              <a:solidFill>
                <a:srgbClr val="0070C0"/>
              </a:solidFill>
              <a:latin typeface="Arial Black" panose="020B0A04020102020204" pitchFamily="34" charset="0"/>
              <a:ea typeface="微軟正黑體" panose="020B0604030504040204" pitchFamily="34" charset="-120"/>
              <a:cs typeface="Arial" pitchFamily="34" charset="0"/>
            </a:endParaRPr>
          </a:p>
        </p:txBody>
      </p:sp>
      <p:sp>
        <p:nvSpPr>
          <p:cNvPr id="102" name="文字方塊 101"/>
          <p:cNvSpPr txBox="1"/>
          <p:nvPr/>
        </p:nvSpPr>
        <p:spPr>
          <a:xfrm>
            <a:off x="4491187" y="5949280"/>
            <a:ext cx="4650854" cy="369332"/>
          </a:xfrm>
          <a:prstGeom prst="rect">
            <a:avLst/>
          </a:prstGeom>
          <a:noFill/>
        </p:spPr>
        <p:txBody>
          <a:bodyPr wrap="square" rtlCol="0">
            <a:spAutoFit/>
          </a:bodyPr>
          <a:lstStyle/>
          <a:p>
            <a:pPr marL="174625" indent="-174625" algn="r"/>
            <a:r>
              <a:rPr lang="en-US" altLang="zh-TW" b="1" dirty="0" smtClean="0">
                <a:solidFill>
                  <a:srgbClr val="FF0000"/>
                </a:solidFill>
                <a:latin typeface="微軟正黑體"/>
                <a:ea typeface="微軟正黑體"/>
                <a:cs typeface="Arial" pitchFamily="34" charset="0"/>
              </a:rPr>
              <a:t>※</a:t>
            </a:r>
            <a:r>
              <a:rPr lang="zh-TW" altLang="en-US" b="1" dirty="0" smtClean="0">
                <a:solidFill>
                  <a:srgbClr val="FF0000"/>
                </a:solidFill>
                <a:latin typeface="Arial" pitchFamily="34" charset="0"/>
                <a:ea typeface="微軟正黑體" panose="020B0604030504040204" pitchFamily="34" charset="-120"/>
                <a:cs typeface="Arial" pitchFamily="34" charset="0"/>
              </a:rPr>
              <a:t>每一事故傷害門診保險金最高給付</a:t>
            </a:r>
            <a:r>
              <a:rPr lang="en-US" altLang="zh-TW" b="1" dirty="0" smtClean="0">
                <a:solidFill>
                  <a:srgbClr val="FF0000"/>
                </a:solidFill>
                <a:latin typeface="Arial" pitchFamily="34" charset="0"/>
                <a:ea typeface="微軟正黑體" panose="020B0604030504040204" pitchFamily="34" charset="-120"/>
                <a:cs typeface="Arial" pitchFamily="34" charset="0"/>
              </a:rPr>
              <a:t>5,000</a:t>
            </a:r>
            <a:r>
              <a:rPr lang="zh-TW" altLang="en-US" b="1" dirty="0" smtClean="0">
                <a:solidFill>
                  <a:srgbClr val="FF0000"/>
                </a:solidFill>
                <a:latin typeface="Arial" pitchFamily="34" charset="0"/>
                <a:ea typeface="微軟正黑體" panose="020B0604030504040204" pitchFamily="34" charset="-120"/>
                <a:cs typeface="Arial" pitchFamily="34" charset="0"/>
              </a:rPr>
              <a:t>元</a:t>
            </a:r>
            <a:endParaRPr lang="zh-TW" altLang="en-US" b="1" dirty="0">
              <a:solidFill>
                <a:srgbClr val="FF0000"/>
              </a:solidFill>
              <a:latin typeface="Arial Black" panose="020B0A04020102020204" pitchFamily="34" charset="0"/>
              <a:ea typeface="微軟正黑體" panose="020B0604030504040204" pitchFamily="34" charset="-120"/>
              <a:cs typeface="Arial" pitchFamily="34" charset="0"/>
            </a:endParaRPr>
          </a:p>
        </p:txBody>
      </p:sp>
    </p:spTree>
    <p:extLst>
      <p:ext uri="{BB962C8B-B14F-4D97-AF65-F5344CB8AC3E}">
        <p14:creationId xmlns:p14="http://schemas.microsoft.com/office/powerpoint/2010/main" val="2558670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(13/26)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25</a:t>
            </a:fld>
            <a:endParaRPr lang="zh-TW" altLang="en-US" dirty="0"/>
          </a:p>
        </p:txBody>
      </p:sp>
      <p:grpSp>
        <p:nvGrpSpPr>
          <p:cNvPr id="6" name="群組 5"/>
          <p:cNvGrpSpPr/>
          <p:nvPr/>
        </p:nvGrpSpPr>
        <p:grpSpPr>
          <a:xfrm>
            <a:off x="-219678" y="836712"/>
            <a:ext cx="4264428" cy="523220"/>
            <a:chOff x="-258775" y="745540"/>
            <a:chExt cx="4264428" cy="523220"/>
          </a:xfrm>
        </p:grpSpPr>
        <p:sp>
          <p:nvSpPr>
            <p:cNvPr id="7" name="圓角矩形 6"/>
            <p:cNvSpPr/>
            <p:nvPr/>
          </p:nvSpPr>
          <p:spPr>
            <a:xfrm>
              <a:off x="-258775" y="764703"/>
              <a:ext cx="4264428"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3895618"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傷害門診案例</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說明</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(3/3)</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6" name="圓角矩形 15"/>
          <p:cNvSpPr/>
          <p:nvPr/>
        </p:nvSpPr>
        <p:spPr>
          <a:xfrm>
            <a:off x="4865632" y="3382977"/>
            <a:ext cx="2023047" cy="2420814"/>
          </a:xfrm>
          <a:prstGeom prst="roundRect">
            <a:avLst>
              <a:gd name="adj" fmla="val 8129"/>
            </a:avLst>
          </a:prstGeom>
          <a:solidFill>
            <a:srgbClr val="F1E6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9" name="群組 18"/>
          <p:cNvGrpSpPr/>
          <p:nvPr/>
        </p:nvGrpSpPr>
        <p:grpSpPr>
          <a:xfrm rot="21134774">
            <a:off x="4522256" y="3067629"/>
            <a:ext cx="1078857" cy="459681"/>
            <a:chOff x="4547332" y="2903540"/>
            <a:chExt cx="1078857" cy="453452"/>
          </a:xfrm>
        </p:grpSpPr>
        <p:sp>
          <p:nvSpPr>
            <p:cNvPr id="17" name="橢圓 16"/>
            <p:cNvSpPr/>
            <p:nvPr/>
          </p:nvSpPr>
          <p:spPr>
            <a:xfrm>
              <a:off x="4596973" y="2903540"/>
              <a:ext cx="782216" cy="45345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8" name="群組 17"/>
            <p:cNvGrpSpPr/>
            <p:nvPr/>
          </p:nvGrpSpPr>
          <p:grpSpPr>
            <a:xfrm>
              <a:off x="4547332" y="2936404"/>
              <a:ext cx="1078857" cy="419762"/>
              <a:chOff x="4493652" y="2963127"/>
              <a:chExt cx="1078857" cy="419762"/>
            </a:xfrm>
          </p:grpSpPr>
          <p:sp>
            <p:nvSpPr>
              <p:cNvPr id="131" name="文字方塊 130"/>
              <p:cNvSpPr txBox="1"/>
              <p:nvPr/>
            </p:nvSpPr>
            <p:spPr>
              <a:xfrm>
                <a:off x="4515948" y="2982779"/>
                <a:ext cx="1056561" cy="400110"/>
              </a:xfrm>
              <a:prstGeom prst="rect">
                <a:avLst/>
              </a:prstGeom>
              <a:noFill/>
            </p:spPr>
            <p:txBody>
              <a:bodyPr wrap="square" rtlCol="0">
                <a:spAutoFit/>
              </a:bodyPr>
              <a:lstStyle/>
              <a:p>
                <a:r>
                  <a:rPr lang="zh-TW" altLang="en-US" sz="2000" b="1" dirty="0" smtClean="0">
                    <a:solidFill>
                      <a:schemeClr val="bg1"/>
                    </a:solidFill>
                    <a:latin typeface="Arial" pitchFamily="34" charset="0"/>
                    <a:ea typeface="微軟正黑體" panose="020B0604030504040204" pitchFamily="34" charset="-120"/>
                    <a:cs typeface="Arial" pitchFamily="34" charset="0"/>
                  </a:rPr>
                  <a:t>案例</a:t>
                </a:r>
                <a:r>
                  <a:rPr lang="en-US" altLang="zh-TW" sz="2000" b="1" dirty="0" smtClean="0">
                    <a:solidFill>
                      <a:schemeClr val="bg1"/>
                    </a:solidFill>
                    <a:latin typeface="Arial" pitchFamily="34" charset="0"/>
                    <a:ea typeface="微軟正黑體" panose="020B0604030504040204" pitchFamily="34" charset="-120"/>
                    <a:cs typeface="Arial" pitchFamily="34" charset="0"/>
                  </a:rPr>
                  <a:t>3</a:t>
                </a:r>
                <a:endParaRPr lang="zh-TW" altLang="en-US" sz="2000" b="1" dirty="0">
                  <a:solidFill>
                    <a:schemeClr val="bg1"/>
                  </a:solidFill>
                  <a:latin typeface="Arial Black" panose="020B0A04020102020204" pitchFamily="34" charset="0"/>
                  <a:ea typeface="微軟正黑體" panose="020B0604030504040204" pitchFamily="34" charset="-120"/>
                  <a:cs typeface="Arial" pitchFamily="34" charset="0"/>
                </a:endParaRPr>
              </a:p>
            </p:txBody>
          </p:sp>
          <p:sp>
            <p:nvSpPr>
              <p:cNvPr id="130" name="文字方塊 129"/>
              <p:cNvSpPr txBox="1"/>
              <p:nvPr/>
            </p:nvSpPr>
            <p:spPr>
              <a:xfrm>
                <a:off x="4493652" y="2963127"/>
                <a:ext cx="1056561" cy="330669"/>
              </a:xfrm>
              <a:prstGeom prst="rect">
                <a:avLst/>
              </a:prstGeom>
              <a:noFill/>
            </p:spPr>
            <p:txBody>
              <a:bodyPr wrap="square" rtlCol="0">
                <a:spAutoFit/>
              </a:bodyPr>
              <a:lstStyle/>
              <a:p>
                <a:r>
                  <a:rPr lang="zh-TW" altLang="en-US" sz="2000" b="1" dirty="0" smtClean="0">
                    <a:latin typeface="Arial" pitchFamily="34" charset="0"/>
                    <a:ea typeface="微軟正黑體" panose="020B0604030504040204" pitchFamily="34" charset="-120"/>
                    <a:cs typeface="Arial" pitchFamily="34" charset="0"/>
                  </a:rPr>
                  <a:t>案例</a:t>
                </a:r>
                <a:r>
                  <a:rPr lang="en-US" altLang="zh-TW" sz="2000" b="1" dirty="0" smtClean="0">
                    <a:latin typeface="Arial" pitchFamily="34" charset="0"/>
                    <a:ea typeface="微軟正黑體" panose="020B0604030504040204" pitchFamily="34" charset="-120"/>
                    <a:cs typeface="Arial" pitchFamily="34" charset="0"/>
                  </a:rPr>
                  <a:t>3</a:t>
                </a:r>
                <a:endParaRPr lang="zh-TW" altLang="en-US" sz="2000" b="1" dirty="0">
                  <a:latin typeface="Arial Black" panose="020B0A04020102020204" pitchFamily="34" charset="0"/>
                  <a:ea typeface="微軟正黑體" panose="020B0604030504040204" pitchFamily="34" charset="-120"/>
                  <a:cs typeface="Arial" pitchFamily="34" charset="0"/>
                </a:endParaRPr>
              </a:p>
            </p:txBody>
          </p:sp>
        </p:grpSp>
      </p:grpSp>
      <p:sp>
        <p:nvSpPr>
          <p:cNvPr id="134" name="文字方塊 133"/>
          <p:cNvSpPr txBox="1"/>
          <p:nvPr/>
        </p:nvSpPr>
        <p:spPr>
          <a:xfrm>
            <a:off x="5033111" y="3450475"/>
            <a:ext cx="739368" cy="338554"/>
          </a:xfrm>
          <a:prstGeom prst="rect">
            <a:avLst/>
          </a:prstGeom>
          <a:noFill/>
        </p:spPr>
        <p:txBody>
          <a:bodyPr wrap="square" rtlCol="0">
            <a:spAutoFit/>
          </a:bodyPr>
          <a:lstStyle/>
          <a:p>
            <a:pPr algn="ctr"/>
            <a:r>
              <a:rPr lang="zh-TW" altLang="en-US" sz="1600" b="1" dirty="0" smtClean="0">
                <a:solidFill>
                  <a:srgbClr val="186CA4"/>
                </a:solidFill>
                <a:latin typeface="Arial" pitchFamily="34" charset="0"/>
                <a:ea typeface="微軟正黑體" panose="020B0604030504040204" pitchFamily="34" charset="-120"/>
                <a:cs typeface="Arial" pitchFamily="34" charset="0"/>
              </a:rPr>
              <a:t>項目</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135" name="文字方塊 134"/>
          <p:cNvSpPr txBox="1"/>
          <p:nvPr/>
        </p:nvSpPr>
        <p:spPr>
          <a:xfrm>
            <a:off x="6125921" y="3453402"/>
            <a:ext cx="759225" cy="338554"/>
          </a:xfrm>
          <a:prstGeom prst="rect">
            <a:avLst/>
          </a:prstGeom>
          <a:noFill/>
        </p:spPr>
        <p:txBody>
          <a:bodyPr wrap="square" rtlCol="0">
            <a:spAutoFit/>
          </a:bodyPr>
          <a:lstStyle/>
          <a:p>
            <a:r>
              <a:rPr lang="zh-TW" altLang="en-US" sz="1600" b="1" dirty="0" smtClean="0">
                <a:solidFill>
                  <a:srgbClr val="186CA4"/>
                </a:solidFill>
                <a:latin typeface="Arial" pitchFamily="34" charset="0"/>
                <a:ea typeface="微軟正黑體" panose="020B0604030504040204" pitchFamily="34" charset="-120"/>
                <a:cs typeface="Arial" pitchFamily="34" charset="0"/>
              </a:rPr>
              <a:t>金額</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136" name="文字方塊 135"/>
          <p:cNvSpPr txBox="1"/>
          <p:nvPr/>
        </p:nvSpPr>
        <p:spPr>
          <a:xfrm>
            <a:off x="5054454" y="3685018"/>
            <a:ext cx="1074325"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收據總額</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37" name="文字方塊 136"/>
          <p:cNvSpPr txBox="1"/>
          <p:nvPr/>
        </p:nvSpPr>
        <p:spPr>
          <a:xfrm>
            <a:off x="5054454" y="3935767"/>
            <a:ext cx="1317840" cy="338554"/>
          </a:xfrm>
          <a:prstGeom prst="rect">
            <a:avLst/>
          </a:prstGeom>
          <a:noFill/>
        </p:spPr>
        <p:txBody>
          <a:bodyPr wrap="square" rtlCol="0">
            <a:spAutoFit/>
          </a:bodyPr>
          <a:lstStyle/>
          <a:p>
            <a:r>
              <a:rPr lang="zh-TW" altLang="en-US" sz="1600" b="1" dirty="0">
                <a:latin typeface="Arial" pitchFamily="34" charset="0"/>
                <a:ea typeface="微軟正黑體" panose="020B0604030504040204" pitchFamily="34" charset="-120"/>
                <a:cs typeface="Arial" pitchFamily="34" charset="0"/>
              </a:rPr>
              <a:t>救護車費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39" name="文字方塊 138"/>
          <p:cNvSpPr txBox="1"/>
          <p:nvPr/>
        </p:nvSpPr>
        <p:spPr>
          <a:xfrm>
            <a:off x="5043441" y="4941168"/>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剩</a:t>
            </a:r>
            <a:r>
              <a:rPr lang="zh-TW" altLang="en-US" sz="1600" b="1" dirty="0">
                <a:latin typeface="Arial" pitchFamily="34" charset="0"/>
                <a:ea typeface="微軟正黑體" panose="020B0604030504040204" pitchFamily="34" charset="-120"/>
                <a:cs typeface="Arial" pitchFamily="34" charset="0"/>
              </a:rPr>
              <a:t>餘</a:t>
            </a:r>
            <a:r>
              <a:rPr lang="zh-TW" altLang="en-US" sz="1600" b="1" dirty="0" smtClean="0">
                <a:latin typeface="Arial" pitchFamily="34" charset="0"/>
                <a:ea typeface="微軟正黑體" panose="020B0604030504040204" pitchFamily="34" charset="-120"/>
                <a:cs typeface="Arial" pitchFamily="34" charset="0"/>
              </a:rPr>
              <a:t>費用</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41" name="文字方塊 140"/>
          <p:cNvSpPr txBox="1"/>
          <p:nvPr/>
        </p:nvSpPr>
        <p:spPr>
          <a:xfrm>
            <a:off x="4943130" y="5431314"/>
            <a:ext cx="1317840" cy="369332"/>
          </a:xfrm>
          <a:prstGeom prst="rect">
            <a:avLst/>
          </a:prstGeom>
          <a:noFill/>
        </p:spPr>
        <p:txBody>
          <a:bodyPr wrap="square" rtlCol="0">
            <a:spAutoFit/>
          </a:bodyPr>
          <a:lstStyle/>
          <a:p>
            <a:r>
              <a:rPr lang="zh-TW" altLang="en-US"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給付金額</a:t>
            </a:r>
            <a:endParaRPr lang="zh-TW" altLang="en-US" b="1" dirty="0">
              <a:effectLst>
                <a:outerShdw blurRad="38100" dist="38100" dir="2700000" algn="tl">
                  <a:srgbClr val="000000">
                    <a:alpha val="43137"/>
                  </a:srgbClr>
                </a:outerShdw>
              </a:effectLst>
              <a:latin typeface="Arial Black" panose="020B0A04020102020204" pitchFamily="34" charset="0"/>
              <a:ea typeface="微軟正黑體" panose="020B0604030504040204" pitchFamily="34" charset="-120"/>
              <a:cs typeface="Arial" pitchFamily="34" charset="0"/>
            </a:endParaRPr>
          </a:p>
        </p:txBody>
      </p:sp>
      <p:cxnSp>
        <p:nvCxnSpPr>
          <p:cNvPr id="142" name="直線接點 141"/>
          <p:cNvCxnSpPr/>
          <p:nvPr/>
        </p:nvCxnSpPr>
        <p:spPr>
          <a:xfrm>
            <a:off x="4911932" y="4869160"/>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接點 154"/>
          <p:cNvCxnSpPr/>
          <p:nvPr/>
        </p:nvCxnSpPr>
        <p:spPr>
          <a:xfrm>
            <a:off x="4934195" y="4604711"/>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文字方塊 156"/>
          <p:cNvSpPr txBox="1"/>
          <p:nvPr/>
        </p:nvSpPr>
        <p:spPr>
          <a:xfrm>
            <a:off x="4842776" y="4941168"/>
            <a:ext cx="320077" cy="338554"/>
          </a:xfrm>
          <a:prstGeom prst="rect">
            <a:avLst/>
          </a:prstGeom>
          <a:noFill/>
        </p:spPr>
        <p:txBody>
          <a:bodyPr wrap="square" rtlCol="0">
            <a:spAutoFit/>
          </a:bodyPr>
          <a:lstStyle/>
          <a:p>
            <a:r>
              <a:rPr lang="en-US" altLang="zh-TW" sz="1600" b="1" dirty="0" smtClean="0">
                <a:latin typeface="Arial" pitchFamily="34" charset="0"/>
                <a:ea typeface="微軟正黑體" panose="020B0604030504040204" pitchFamily="34" charset="-120"/>
                <a:cs typeface="Arial" pitchFamily="34" charset="0"/>
              </a:rPr>
              <a:t>=</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58" name="文字方塊 157"/>
          <p:cNvSpPr txBox="1"/>
          <p:nvPr/>
        </p:nvSpPr>
        <p:spPr>
          <a:xfrm>
            <a:off x="5858932" y="3685018"/>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7,400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59" name="文字方塊 158"/>
          <p:cNvSpPr txBox="1"/>
          <p:nvPr/>
        </p:nvSpPr>
        <p:spPr>
          <a:xfrm>
            <a:off x="5858932" y="3944060"/>
            <a:ext cx="1074325"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6</a:t>
            </a:r>
            <a:r>
              <a:rPr lang="en-US" altLang="zh-TW" sz="1600" b="1" dirty="0" smtClean="0">
                <a:latin typeface="Arial" pitchFamily="34" charset="0"/>
                <a:ea typeface="微軟正黑體" panose="020B0604030504040204" pitchFamily="34" charset="-120"/>
                <a:cs typeface="Arial" pitchFamily="34" charset="0"/>
              </a:rPr>
              <a:t>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2" name="文字方塊 161"/>
          <p:cNvSpPr txBox="1"/>
          <p:nvPr/>
        </p:nvSpPr>
        <p:spPr>
          <a:xfrm>
            <a:off x="5847919" y="4941168"/>
            <a:ext cx="1074325" cy="338554"/>
          </a:xfrm>
          <a:prstGeom prst="rect">
            <a:avLst/>
          </a:prstGeom>
          <a:noFill/>
        </p:spPr>
        <p:txBody>
          <a:bodyPr wrap="square" rtlCol="0">
            <a:spAutoFit/>
          </a:bodyPr>
          <a:lstStyle/>
          <a:p>
            <a:pPr algn="r"/>
            <a:r>
              <a:rPr lang="en-US" altLang="zh-TW" sz="1600" b="1" dirty="0" smtClean="0">
                <a:solidFill>
                  <a:srgbClr val="0070C0"/>
                </a:solidFill>
                <a:latin typeface="Arial" pitchFamily="34" charset="0"/>
                <a:ea typeface="微軟正黑體" panose="020B0604030504040204" pitchFamily="34" charset="-120"/>
                <a:cs typeface="Arial" pitchFamily="34" charset="0"/>
              </a:rPr>
              <a:t>6,000</a:t>
            </a:r>
            <a:r>
              <a:rPr lang="zh-TW" altLang="en-US" sz="1600" b="1" dirty="0" smtClean="0">
                <a:solidFill>
                  <a:srgbClr val="0070C0"/>
                </a:solidFill>
                <a:latin typeface="Arial" pitchFamily="34" charset="0"/>
                <a:ea typeface="微軟正黑體" panose="020B0604030504040204" pitchFamily="34" charset="-120"/>
                <a:cs typeface="Arial" pitchFamily="34" charset="0"/>
              </a:rPr>
              <a:t>元</a:t>
            </a:r>
            <a:endParaRPr lang="zh-TW" altLang="en-US" sz="1600" b="1" dirty="0">
              <a:solidFill>
                <a:srgbClr val="0070C0"/>
              </a:solidFill>
              <a:latin typeface="Arial Black" panose="020B0A04020102020204" pitchFamily="34" charset="0"/>
              <a:ea typeface="微軟正黑體" panose="020B0604030504040204" pitchFamily="34" charset="-120"/>
              <a:cs typeface="Arial" pitchFamily="34" charset="0"/>
            </a:endParaRPr>
          </a:p>
        </p:txBody>
      </p:sp>
      <p:sp>
        <p:nvSpPr>
          <p:cNvPr id="166" name="文字方塊 165"/>
          <p:cNvSpPr txBox="1"/>
          <p:nvPr/>
        </p:nvSpPr>
        <p:spPr>
          <a:xfrm>
            <a:off x="5858932" y="5441271"/>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5,000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7" name="文字方塊 166"/>
          <p:cNvSpPr txBox="1"/>
          <p:nvPr/>
        </p:nvSpPr>
        <p:spPr>
          <a:xfrm>
            <a:off x="5054454" y="4436379"/>
            <a:ext cx="1317840" cy="338554"/>
          </a:xfrm>
          <a:prstGeom prst="rect">
            <a:avLst/>
          </a:prstGeom>
          <a:noFill/>
        </p:spPr>
        <p:txBody>
          <a:bodyPr wrap="square" rtlCol="0">
            <a:spAutoFit/>
          </a:bodyPr>
          <a:lstStyle/>
          <a:p>
            <a:r>
              <a:rPr lang="zh-TW" altLang="en-US" sz="1600" b="1" dirty="0">
                <a:latin typeface="Arial" pitchFamily="34" charset="0"/>
                <a:ea typeface="微軟正黑體" panose="020B0604030504040204" pitchFamily="34" charset="-120"/>
                <a:cs typeface="Arial" pitchFamily="34" charset="0"/>
              </a:rPr>
              <a:t>診斷書費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8" name="文字方塊 167"/>
          <p:cNvSpPr txBox="1"/>
          <p:nvPr/>
        </p:nvSpPr>
        <p:spPr>
          <a:xfrm>
            <a:off x="5858932" y="4444672"/>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200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80" name="圓角矩形 179"/>
          <p:cNvSpPr/>
          <p:nvPr/>
        </p:nvSpPr>
        <p:spPr>
          <a:xfrm>
            <a:off x="7010494" y="3382976"/>
            <a:ext cx="2023047" cy="2420815"/>
          </a:xfrm>
          <a:prstGeom prst="roundRect">
            <a:avLst>
              <a:gd name="adj" fmla="val 7627"/>
            </a:avLst>
          </a:prstGeom>
          <a:solidFill>
            <a:srgbClr val="F1E6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1" name="文字方塊 180"/>
          <p:cNvSpPr txBox="1"/>
          <p:nvPr/>
        </p:nvSpPr>
        <p:spPr>
          <a:xfrm>
            <a:off x="7178903" y="3450475"/>
            <a:ext cx="739368" cy="338554"/>
          </a:xfrm>
          <a:prstGeom prst="rect">
            <a:avLst/>
          </a:prstGeom>
          <a:noFill/>
        </p:spPr>
        <p:txBody>
          <a:bodyPr wrap="square" rtlCol="0">
            <a:spAutoFit/>
          </a:bodyPr>
          <a:lstStyle/>
          <a:p>
            <a:pPr algn="ctr"/>
            <a:r>
              <a:rPr lang="zh-TW" altLang="en-US" sz="1600" b="1" dirty="0" smtClean="0">
                <a:solidFill>
                  <a:srgbClr val="186CA4"/>
                </a:solidFill>
                <a:latin typeface="Arial" pitchFamily="34" charset="0"/>
                <a:ea typeface="微軟正黑體" panose="020B0604030504040204" pitchFamily="34" charset="-120"/>
                <a:cs typeface="Arial" pitchFamily="34" charset="0"/>
              </a:rPr>
              <a:t>項目</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182" name="文字方塊 181"/>
          <p:cNvSpPr txBox="1"/>
          <p:nvPr/>
        </p:nvSpPr>
        <p:spPr>
          <a:xfrm>
            <a:off x="8271713" y="3453402"/>
            <a:ext cx="759225" cy="338554"/>
          </a:xfrm>
          <a:prstGeom prst="rect">
            <a:avLst/>
          </a:prstGeom>
          <a:noFill/>
        </p:spPr>
        <p:txBody>
          <a:bodyPr wrap="square" rtlCol="0">
            <a:spAutoFit/>
          </a:bodyPr>
          <a:lstStyle/>
          <a:p>
            <a:r>
              <a:rPr lang="zh-TW" altLang="en-US" sz="1600" b="1" dirty="0" smtClean="0">
                <a:solidFill>
                  <a:srgbClr val="186CA4"/>
                </a:solidFill>
                <a:latin typeface="Arial" pitchFamily="34" charset="0"/>
                <a:ea typeface="微軟正黑體" panose="020B0604030504040204" pitchFamily="34" charset="-120"/>
                <a:cs typeface="Arial" pitchFamily="34" charset="0"/>
              </a:rPr>
              <a:t>金額</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183" name="文字方塊 182"/>
          <p:cNvSpPr txBox="1"/>
          <p:nvPr/>
        </p:nvSpPr>
        <p:spPr>
          <a:xfrm>
            <a:off x="7200246" y="3685018"/>
            <a:ext cx="1074325"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收據總額</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84" name="文字方塊 183"/>
          <p:cNvSpPr txBox="1"/>
          <p:nvPr/>
        </p:nvSpPr>
        <p:spPr>
          <a:xfrm>
            <a:off x="7200246" y="3935767"/>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救護車費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85" name="文字方塊 184"/>
          <p:cNvSpPr txBox="1"/>
          <p:nvPr/>
        </p:nvSpPr>
        <p:spPr>
          <a:xfrm>
            <a:off x="7215441" y="4882234"/>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剩</a:t>
            </a:r>
            <a:r>
              <a:rPr lang="zh-TW" altLang="en-US" sz="1600" b="1" dirty="0">
                <a:latin typeface="Arial" pitchFamily="34" charset="0"/>
                <a:ea typeface="微軟正黑體" panose="020B0604030504040204" pitchFamily="34" charset="-120"/>
                <a:cs typeface="Arial" pitchFamily="34" charset="0"/>
              </a:rPr>
              <a:t>餘</a:t>
            </a:r>
            <a:r>
              <a:rPr lang="zh-TW" altLang="en-US" sz="1600" b="1" dirty="0" smtClean="0">
                <a:latin typeface="Arial" pitchFamily="34" charset="0"/>
                <a:ea typeface="微軟正黑體" panose="020B0604030504040204" pitchFamily="34" charset="-120"/>
                <a:cs typeface="Arial" pitchFamily="34" charset="0"/>
              </a:rPr>
              <a:t>費用</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87" name="文字方塊 186"/>
          <p:cNvSpPr txBox="1"/>
          <p:nvPr/>
        </p:nvSpPr>
        <p:spPr>
          <a:xfrm>
            <a:off x="7099865" y="5431314"/>
            <a:ext cx="1317840" cy="369332"/>
          </a:xfrm>
          <a:prstGeom prst="rect">
            <a:avLst/>
          </a:prstGeom>
          <a:noFill/>
        </p:spPr>
        <p:txBody>
          <a:bodyPr wrap="square" rtlCol="0">
            <a:spAutoFit/>
          </a:bodyPr>
          <a:lstStyle/>
          <a:p>
            <a:r>
              <a:rPr lang="zh-TW" altLang="en-US"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給付金額</a:t>
            </a:r>
            <a:endParaRPr lang="zh-TW" altLang="en-US" b="1" dirty="0">
              <a:effectLst>
                <a:outerShdw blurRad="38100" dist="38100" dir="2700000" algn="tl">
                  <a:srgbClr val="000000">
                    <a:alpha val="43137"/>
                  </a:srgbClr>
                </a:outerShdw>
              </a:effectLst>
              <a:latin typeface="Arial Black" panose="020B0A04020102020204" pitchFamily="34" charset="0"/>
              <a:ea typeface="微軟正黑體" panose="020B0604030504040204" pitchFamily="34" charset="-120"/>
              <a:cs typeface="Arial" pitchFamily="34" charset="0"/>
            </a:endParaRPr>
          </a:p>
        </p:txBody>
      </p:sp>
      <p:cxnSp>
        <p:nvCxnSpPr>
          <p:cNvPr id="189" name="直線接點 188"/>
          <p:cNvCxnSpPr/>
          <p:nvPr/>
        </p:nvCxnSpPr>
        <p:spPr>
          <a:xfrm>
            <a:off x="7066435" y="4881621"/>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線接點 189"/>
          <p:cNvCxnSpPr/>
          <p:nvPr/>
        </p:nvCxnSpPr>
        <p:spPr>
          <a:xfrm>
            <a:off x="7073580" y="4604711"/>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文字方塊 191"/>
          <p:cNvSpPr txBox="1"/>
          <p:nvPr/>
        </p:nvSpPr>
        <p:spPr>
          <a:xfrm>
            <a:off x="7034504" y="4860207"/>
            <a:ext cx="320077" cy="338554"/>
          </a:xfrm>
          <a:prstGeom prst="rect">
            <a:avLst/>
          </a:prstGeom>
          <a:noFill/>
        </p:spPr>
        <p:txBody>
          <a:bodyPr wrap="square" rtlCol="0">
            <a:spAutoFit/>
          </a:bodyPr>
          <a:lstStyle/>
          <a:p>
            <a:r>
              <a:rPr lang="en-US" altLang="zh-TW" sz="1600" b="1" dirty="0" smtClean="0">
                <a:latin typeface="Arial" pitchFamily="34" charset="0"/>
                <a:ea typeface="微軟正黑體" panose="020B0604030504040204" pitchFamily="34" charset="-120"/>
                <a:cs typeface="Arial" pitchFamily="34" charset="0"/>
              </a:rPr>
              <a:t>=</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93" name="文字方塊 192"/>
          <p:cNvSpPr txBox="1"/>
          <p:nvPr/>
        </p:nvSpPr>
        <p:spPr>
          <a:xfrm>
            <a:off x="8004724" y="3685018"/>
            <a:ext cx="1074325" cy="338554"/>
          </a:xfrm>
          <a:prstGeom prst="rect">
            <a:avLst/>
          </a:prstGeom>
          <a:noFill/>
        </p:spPr>
        <p:txBody>
          <a:bodyPr wrap="square" rtlCol="0">
            <a:spAutoFit/>
          </a:bodyPr>
          <a:lstStyle/>
          <a:p>
            <a:pPr algn="r"/>
            <a:r>
              <a:rPr lang="en-US" altLang="zh-TW" sz="1600" b="1" dirty="0" smtClean="0">
                <a:solidFill>
                  <a:srgbClr val="0070C0"/>
                </a:solidFill>
                <a:latin typeface="Arial" pitchFamily="34" charset="0"/>
                <a:ea typeface="微軟正黑體" panose="020B0604030504040204" pitchFamily="34" charset="-120"/>
                <a:cs typeface="Arial" pitchFamily="34" charset="0"/>
              </a:rPr>
              <a:t>1,850</a:t>
            </a:r>
            <a:r>
              <a:rPr lang="zh-TW" altLang="en-US" sz="1600" b="1" dirty="0" smtClean="0">
                <a:solidFill>
                  <a:srgbClr val="0070C0"/>
                </a:solidFill>
                <a:latin typeface="Arial" pitchFamily="34" charset="0"/>
                <a:ea typeface="微軟正黑體" panose="020B0604030504040204" pitchFamily="34" charset="-120"/>
                <a:cs typeface="Arial" pitchFamily="34" charset="0"/>
              </a:rPr>
              <a:t>元</a:t>
            </a:r>
            <a:endParaRPr lang="zh-TW" altLang="en-US" sz="1600" b="1" dirty="0">
              <a:solidFill>
                <a:srgbClr val="0070C0"/>
              </a:solidFill>
              <a:latin typeface="Arial Black" panose="020B0A04020102020204" pitchFamily="34" charset="0"/>
              <a:ea typeface="微軟正黑體" panose="020B0604030504040204" pitchFamily="34" charset="-120"/>
              <a:cs typeface="Arial" pitchFamily="34" charset="0"/>
            </a:endParaRPr>
          </a:p>
        </p:txBody>
      </p:sp>
      <p:sp>
        <p:nvSpPr>
          <p:cNvPr id="194" name="文字方塊 193"/>
          <p:cNvSpPr txBox="1"/>
          <p:nvPr/>
        </p:nvSpPr>
        <p:spPr>
          <a:xfrm>
            <a:off x="8004724" y="3944060"/>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650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95" name="文字方塊 194"/>
          <p:cNvSpPr txBox="1"/>
          <p:nvPr/>
        </p:nvSpPr>
        <p:spPr>
          <a:xfrm>
            <a:off x="7996118" y="4890761"/>
            <a:ext cx="1074325" cy="338554"/>
          </a:xfrm>
          <a:prstGeom prst="rect">
            <a:avLst/>
          </a:prstGeom>
          <a:noFill/>
        </p:spPr>
        <p:txBody>
          <a:bodyPr wrap="square" rtlCol="0">
            <a:spAutoFit/>
          </a:bodyPr>
          <a:lstStyle/>
          <a:p>
            <a:pPr algn="r"/>
            <a:r>
              <a:rPr lang="en-US" altLang="zh-TW" sz="1600" b="1" dirty="0" smtClean="0">
                <a:solidFill>
                  <a:srgbClr val="0070C0"/>
                </a:solidFill>
                <a:latin typeface="Arial" pitchFamily="34" charset="0"/>
                <a:ea typeface="微軟正黑體" panose="020B0604030504040204" pitchFamily="34" charset="-120"/>
                <a:cs typeface="Arial" pitchFamily="34" charset="0"/>
              </a:rPr>
              <a:t>450</a:t>
            </a:r>
            <a:r>
              <a:rPr lang="zh-TW" altLang="en-US" sz="1600" b="1" dirty="0" smtClean="0">
                <a:solidFill>
                  <a:srgbClr val="0070C0"/>
                </a:solidFill>
                <a:latin typeface="Arial" pitchFamily="34" charset="0"/>
                <a:ea typeface="微軟正黑體" panose="020B0604030504040204" pitchFamily="34" charset="-120"/>
                <a:cs typeface="Arial" pitchFamily="34" charset="0"/>
              </a:rPr>
              <a:t>元</a:t>
            </a:r>
            <a:endParaRPr lang="zh-TW" altLang="en-US" sz="1600" b="1" dirty="0">
              <a:solidFill>
                <a:srgbClr val="0070C0"/>
              </a:solidFill>
              <a:latin typeface="Arial Black" panose="020B0A04020102020204" pitchFamily="34" charset="0"/>
              <a:ea typeface="微軟正黑體" panose="020B0604030504040204" pitchFamily="34" charset="-120"/>
              <a:cs typeface="Arial" pitchFamily="34" charset="0"/>
            </a:endParaRPr>
          </a:p>
        </p:txBody>
      </p:sp>
      <p:sp>
        <p:nvSpPr>
          <p:cNvPr id="197" name="文字方塊 196"/>
          <p:cNvSpPr txBox="1"/>
          <p:nvPr/>
        </p:nvSpPr>
        <p:spPr>
          <a:xfrm>
            <a:off x="8004724" y="5441271"/>
            <a:ext cx="1074325" cy="338554"/>
          </a:xfrm>
          <a:prstGeom prst="rect">
            <a:avLst/>
          </a:prstGeom>
          <a:noFill/>
        </p:spPr>
        <p:txBody>
          <a:bodyPr wrap="square" rtlCol="0">
            <a:spAutoFit/>
          </a:bodyPr>
          <a:lstStyle/>
          <a:p>
            <a:pPr algn="r"/>
            <a:r>
              <a:rPr lang="en-US" altLang="zh-TW" sz="1600" b="1" dirty="0" smtClean="0">
                <a:solidFill>
                  <a:srgbClr val="0070C0"/>
                </a:solidFill>
                <a:latin typeface="Arial" pitchFamily="34" charset="0"/>
                <a:ea typeface="微軟正黑體" panose="020B0604030504040204" pitchFamily="34" charset="-120"/>
                <a:cs typeface="Arial" pitchFamily="34" charset="0"/>
              </a:rPr>
              <a:t>0</a:t>
            </a:r>
            <a:r>
              <a:rPr lang="zh-TW" altLang="en-US" sz="1600" b="1" dirty="0" smtClean="0">
                <a:solidFill>
                  <a:srgbClr val="0070C0"/>
                </a:solidFill>
                <a:latin typeface="Arial" pitchFamily="34" charset="0"/>
                <a:ea typeface="微軟正黑體" panose="020B0604030504040204" pitchFamily="34" charset="-120"/>
                <a:cs typeface="Arial" pitchFamily="34" charset="0"/>
              </a:rPr>
              <a:t>元</a:t>
            </a:r>
            <a:endParaRPr lang="zh-TW" altLang="en-US" sz="1600" b="1" dirty="0">
              <a:solidFill>
                <a:srgbClr val="0070C0"/>
              </a:solidFill>
              <a:latin typeface="Arial Black" panose="020B0A04020102020204" pitchFamily="34" charset="0"/>
              <a:ea typeface="微軟正黑體" panose="020B0604030504040204" pitchFamily="34" charset="-120"/>
              <a:cs typeface="Arial" pitchFamily="34" charset="0"/>
            </a:endParaRPr>
          </a:p>
        </p:txBody>
      </p:sp>
      <p:sp>
        <p:nvSpPr>
          <p:cNvPr id="198" name="文字方塊 197"/>
          <p:cNvSpPr txBox="1"/>
          <p:nvPr/>
        </p:nvSpPr>
        <p:spPr>
          <a:xfrm>
            <a:off x="7200246" y="4436379"/>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診斷</a:t>
            </a:r>
            <a:r>
              <a:rPr lang="zh-TW" altLang="en-US" sz="1600" b="1" dirty="0">
                <a:latin typeface="Arial" pitchFamily="34" charset="0"/>
                <a:ea typeface="微軟正黑體" panose="020B0604030504040204" pitchFamily="34" charset="-120"/>
                <a:cs typeface="Arial" pitchFamily="34" charset="0"/>
              </a:rPr>
              <a:t>書</a:t>
            </a:r>
            <a:r>
              <a:rPr lang="zh-TW" altLang="en-US" sz="1600" b="1" dirty="0" smtClean="0">
                <a:latin typeface="Arial" pitchFamily="34" charset="0"/>
                <a:ea typeface="微軟正黑體" panose="020B0604030504040204" pitchFamily="34" charset="-120"/>
                <a:cs typeface="Arial" pitchFamily="34" charset="0"/>
              </a:rPr>
              <a:t>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99" name="文字方塊 198"/>
          <p:cNvSpPr txBox="1"/>
          <p:nvPr/>
        </p:nvSpPr>
        <p:spPr>
          <a:xfrm>
            <a:off x="8004724" y="4444672"/>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200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00" name="文字方塊 199"/>
          <p:cNvSpPr txBox="1"/>
          <p:nvPr/>
        </p:nvSpPr>
        <p:spPr>
          <a:xfrm>
            <a:off x="5027052" y="3077450"/>
            <a:ext cx="1826830" cy="369332"/>
          </a:xfrm>
          <a:prstGeom prst="rect">
            <a:avLst/>
          </a:prstGeom>
          <a:noFill/>
        </p:spPr>
        <p:txBody>
          <a:bodyPr wrap="square" rtlCol="0">
            <a:spAutoFit/>
          </a:bodyPr>
          <a:lstStyle/>
          <a:p>
            <a:pPr algn="ctr"/>
            <a:r>
              <a:rPr lang="zh-TW" altLang="en-US" b="1" dirty="0" smtClean="0">
                <a:solidFill>
                  <a:srgbClr val="FF0000"/>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車禍急診</a:t>
            </a:r>
            <a:endParaRPr lang="zh-TW" altLang="en-US" b="1" dirty="0">
              <a:solidFill>
                <a:srgbClr val="FF0000"/>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201" name="文字方塊 200"/>
          <p:cNvSpPr txBox="1"/>
          <p:nvPr/>
        </p:nvSpPr>
        <p:spPr>
          <a:xfrm>
            <a:off x="7091309" y="3077450"/>
            <a:ext cx="1826830" cy="369332"/>
          </a:xfrm>
          <a:prstGeom prst="rect">
            <a:avLst/>
          </a:prstGeom>
          <a:noFill/>
        </p:spPr>
        <p:txBody>
          <a:bodyPr wrap="square" rtlCol="0">
            <a:spAutoFit/>
          </a:bodyPr>
          <a:lstStyle/>
          <a:p>
            <a:pPr algn="ctr"/>
            <a:r>
              <a:rPr lang="zh-TW" altLang="en-US" b="1" dirty="0" smtClean="0">
                <a:solidFill>
                  <a:srgbClr val="FF0000"/>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溺水急診</a:t>
            </a:r>
            <a:endParaRPr lang="zh-TW" altLang="en-US" b="1" dirty="0">
              <a:solidFill>
                <a:srgbClr val="FF0000"/>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202" name="文字方塊 201"/>
          <p:cNvSpPr txBox="1"/>
          <p:nvPr/>
        </p:nvSpPr>
        <p:spPr>
          <a:xfrm>
            <a:off x="4650930" y="5806653"/>
            <a:ext cx="4534405" cy="430887"/>
          </a:xfrm>
          <a:prstGeom prst="rect">
            <a:avLst/>
          </a:prstGeom>
          <a:noFill/>
        </p:spPr>
        <p:txBody>
          <a:bodyPr wrap="square" rtlCol="0">
            <a:spAutoFit/>
          </a:bodyPr>
          <a:lstStyle/>
          <a:p>
            <a:pPr algn="ctr"/>
            <a:r>
              <a:rPr lang="zh-TW" altLang="en-US" sz="2200" b="1" dirty="0" smtClean="0">
                <a:solidFill>
                  <a:srgbClr val="FF0000"/>
                </a:solidFill>
                <a:latin typeface="Arial" pitchFamily="34" charset="0"/>
                <a:ea typeface="微軟正黑體" panose="020B0604030504040204" pitchFamily="34" charset="-120"/>
                <a:cs typeface="Arial" pitchFamily="34" charset="0"/>
              </a:rPr>
              <a:t>總理賠金額</a:t>
            </a:r>
            <a:r>
              <a:rPr lang="en-US" altLang="zh-TW" sz="2200" b="1" dirty="0" smtClean="0">
                <a:solidFill>
                  <a:srgbClr val="FF0000"/>
                </a:solidFill>
                <a:latin typeface="Arial" pitchFamily="34" charset="0"/>
                <a:ea typeface="微軟正黑體" panose="020B0604030504040204" pitchFamily="34" charset="-120"/>
                <a:cs typeface="Arial" pitchFamily="34" charset="0"/>
              </a:rPr>
              <a:t>=</a:t>
            </a:r>
            <a:r>
              <a:rPr lang="en-US" altLang="zh-TW" sz="2200" b="1" dirty="0" smtClean="0">
                <a:solidFill>
                  <a:srgbClr val="0070C0"/>
                </a:solidFill>
                <a:latin typeface="Arial" pitchFamily="34" charset="0"/>
                <a:ea typeface="微軟正黑體" panose="020B0604030504040204" pitchFamily="34" charset="-120"/>
                <a:cs typeface="Arial" pitchFamily="34" charset="0"/>
              </a:rPr>
              <a:t>5,000+0=</a:t>
            </a:r>
            <a:r>
              <a:rPr lang="en-US" altLang="zh-TW" sz="2200" b="1" u="sng" dirty="0" smtClean="0">
                <a:solidFill>
                  <a:srgbClr val="0070C0"/>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5,000</a:t>
            </a:r>
            <a:endParaRPr lang="zh-TW" altLang="en-US" sz="2200" b="1" u="sng" dirty="0">
              <a:solidFill>
                <a:srgbClr val="0070C0"/>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cxnSp>
        <p:nvCxnSpPr>
          <p:cNvPr id="105" name="直線接點 104"/>
          <p:cNvCxnSpPr>
            <a:stCxn id="169" idx="6"/>
            <a:endCxn id="172" idx="2"/>
          </p:cNvCxnSpPr>
          <p:nvPr/>
        </p:nvCxnSpPr>
        <p:spPr>
          <a:xfrm>
            <a:off x="588411" y="2038354"/>
            <a:ext cx="2179315" cy="0"/>
          </a:xfrm>
          <a:prstGeom prst="line">
            <a:avLst/>
          </a:prstGeom>
          <a:ln w="76200">
            <a:solidFill>
              <a:srgbClr val="595959"/>
            </a:solidFill>
          </a:ln>
        </p:spPr>
        <p:style>
          <a:lnRef idx="1">
            <a:schemeClr val="accent1"/>
          </a:lnRef>
          <a:fillRef idx="0">
            <a:schemeClr val="accent1"/>
          </a:fillRef>
          <a:effectRef idx="0">
            <a:schemeClr val="accent1"/>
          </a:effectRef>
          <a:fontRef idx="minor">
            <a:schemeClr val="tx1"/>
          </a:fontRef>
        </p:style>
      </p:cxnSp>
      <p:sp>
        <p:nvSpPr>
          <p:cNvPr id="106" name="文字方塊 105"/>
          <p:cNvSpPr txBox="1"/>
          <p:nvPr/>
        </p:nvSpPr>
        <p:spPr>
          <a:xfrm>
            <a:off x="35496" y="2184550"/>
            <a:ext cx="860613" cy="830997"/>
          </a:xfrm>
          <a:prstGeom prst="rect">
            <a:avLst/>
          </a:prstGeom>
          <a:noFill/>
        </p:spPr>
        <p:txBody>
          <a:bodyPr wrap="square" rtlCol="0">
            <a:spAutoFit/>
          </a:bodyPr>
          <a:lstStyle/>
          <a:p>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車禍</a:t>
            </a:r>
            <a:endParaRPr lang="en-US" altLang="zh-TW"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a:p>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急診</a:t>
            </a:r>
            <a:endPar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127" name="矩形 126"/>
          <p:cNvSpPr/>
          <p:nvPr/>
        </p:nvSpPr>
        <p:spPr>
          <a:xfrm>
            <a:off x="243521" y="4359705"/>
            <a:ext cx="2401323" cy="84124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救護</a:t>
            </a:r>
            <a:r>
              <a:rPr lang="zh-TW" altLang="zh-TW" dirty="0">
                <a:solidFill>
                  <a:schemeClr val="tx1"/>
                </a:solidFill>
                <a:latin typeface="Arial" pitchFamily="34" charset="0"/>
                <a:ea typeface="微軟正黑體" panose="020B0604030504040204" pitchFamily="34" charset="-120"/>
                <a:cs typeface="Arial" pitchFamily="34" charset="0"/>
              </a:rPr>
              <a:t>車費</a:t>
            </a:r>
            <a:r>
              <a:rPr lang="en-US" altLang="zh-TW" dirty="0">
                <a:solidFill>
                  <a:schemeClr val="tx1"/>
                </a:solidFill>
                <a:latin typeface="Arial" pitchFamily="34" charset="0"/>
                <a:ea typeface="微軟正黑體" panose="020B0604030504040204" pitchFamily="34" charset="-120"/>
                <a:cs typeface="Arial" pitchFamily="34" charset="0"/>
              </a:rPr>
              <a:t>650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急診</a:t>
            </a:r>
            <a:r>
              <a:rPr lang="zh-TW" altLang="zh-TW" dirty="0">
                <a:solidFill>
                  <a:schemeClr val="tx1"/>
                </a:solidFill>
                <a:latin typeface="Arial" pitchFamily="34" charset="0"/>
                <a:ea typeface="微軟正黑體" panose="020B0604030504040204" pitchFamily="34" charset="-120"/>
                <a:cs typeface="Arial" pitchFamily="34" charset="0"/>
              </a:rPr>
              <a:t>掛號費</a:t>
            </a:r>
            <a:r>
              <a:rPr lang="en-US" altLang="zh-TW" dirty="0" smtClean="0">
                <a:solidFill>
                  <a:schemeClr val="tx1"/>
                </a:solidFill>
                <a:latin typeface="Arial" pitchFamily="34" charset="0"/>
                <a:ea typeface="微軟正黑體" panose="020B0604030504040204" pitchFamily="34" charset="-120"/>
                <a:cs typeface="Arial" pitchFamily="34" charset="0"/>
              </a:rPr>
              <a:t>550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en-US" dirty="0" smtClean="0">
                <a:solidFill>
                  <a:schemeClr val="tx1"/>
                </a:solidFill>
                <a:latin typeface="Arial" pitchFamily="34" charset="0"/>
                <a:ea typeface="微軟正黑體" panose="020B0604030504040204" pitchFamily="34" charset="-120"/>
                <a:cs typeface="Arial" pitchFamily="34" charset="0"/>
              </a:rPr>
              <a:t>診斷書費</a:t>
            </a:r>
            <a:r>
              <a:rPr lang="en-US" altLang="zh-TW" dirty="0" smtClean="0">
                <a:solidFill>
                  <a:schemeClr val="tx1"/>
                </a:solidFill>
                <a:latin typeface="Arial" pitchFamily="34" charset="0"/>
                <a:ea typeface="微軟正黑體" panose="020B0604030504040204" pitchFamily="34" charset="-120"/>
                <a:cs typeface="Arial" pitchFamily="34" charset="0"/>
              </a:rPr>
              <a:t>200</a:t>
            </a:r>
            <a:r>
              <a:rPr lang="zh-TW" altLang="en-US" dirty="0" smtClean="0">
                <a:solidFill>
                  <a:schemeClr val="tx1"/>
                </a:solidFill>
                <a:latin typeface="Arial" pitchFamily="34" charset="0"/>
                <a:ea typeface="微軟正黑體" panose="020B0604030504040204" pitchFamily="34" charset="-120"/>
                <a:cs typeface="Arial" pitchFamily="34" charset="0"/>
              </a:rPr>
              <a:t>元</a:t>
            </a:r>
            <a:endParaRPr lang="en-US" altLang="zh-TW" dirty="0">
              <a:solidFill>
                <a:schemeClr val="tx1"/>
              </a:solidFill>
              <a:latin typeface="Arial" pitchFamily="34" charset="0"/>
              <a:ea typeface="微軟正黑體" panose="020B0604030504040204" pitchFamily="34" charset="-120"/>
              <a:cs typeface="Arial" pitchFamily="34" charset="0"/>
            </a:endParaRPr>
          </a:p>
          <a:p>
            <a:pPr>
              <a:lnSpc>
                <a:spcPts val="2000"/>
              </a:lnSpc>
              <a:defRPr/>
            </a:pPr>
            <a:endParaRPr lang="en-US" altLang="zh-TW" b="1" dirty="0" smtClean="0">
              <a:solidFill>
                <a:schemeClr val="tx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a:p>
            <a:pPr>
              <a:lnSpc>
                <a:spcPts val="2000"/>
              </a:lnSpc>
              <a:defRPr/>
            </a:pPr>
            <a:r>
              <a:rPr lang="zh-TW" altLang="en-US" b="1" dirty="0">
                <a:solidFill>
                  <a:schemeClr val="tx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材料費</a:t>
            </a:r>
            <a:r>
              <a:rPr lang="en-US" altLang="zh-TW" b="1" dirty="0">
                <a:solidFill>
                  <a:schemeClr val="tx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6,000</a:t>
            </a:r>
            <a:r>
              <a:rPr lang="zh-TW" altLang="en-US" b="1" dirty="0">
                <a:solidFill>
                  <a:schemeClr val="tx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元</a:t>
            </a:r>
          </a:p>
        </p:txBody>
      </p:sp>
      <p:sp>
        <p:nvSpPr>
          <p:cNvPr id="143" name="矩形 142"/>
          <p:cNvSpPr/>
          <p:nvPr/>
        </p:nvSpPr>
        <p:spPr>
          <a:xfrm>
            <a:off x="174128" y="4032534"/>
            <a:ext cx="2165640" cy="1660884"/>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流程圖: 結束點 143"/>
          <p:cNvSpPr/>
          <p:nvPr/>
        </p:nvSpPr>
        <p:spPr>
          <a:xfrm>
            <a:off x="166681" y="3838227"/>
            <a:ext cx="2188800" cy="433544"/>
          </a:xfrm>
          <a:prstGeom prst="flowChartTerminator">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Arial" pitchFamily="34" charset="0"/>
                <a:ea typeface="微軟正黑體" panose="020B0604030504040204" pitchFamily="34" charset="-120"/>
                <a:cs typeface="Arial" pitchFamily="34" charset="0"/>
              </a:rPr>
              <a:t>車禍急診</a:t>
            </a:r>
            <a:endParaRPr lang="zh-TW" altLang="zh-TW" sz="2400" b="1" dirty="0">
              <a:solidFill>
                <a:schemeClr val="bg1"/>
              </a:solidFill>
              <a:latin typeface="Arial" pitchFamily="34" charset="0"/>
              <a:ea typeface="微軟正黑體" panose="020B0604030504040204" pitchFamily="34" charset="-120"/>
              <a:cs typeface="Arial" pitchFamily="34" charset="0"/>
            </a:endParaRPr>
          </a:p>
        </p:txBody>
      </p:sp>
      <p:sp>
        <p:nvSpPr>
          <p:cNvPr id="132" name="矩形 131"/>
          <p:cNvSpPr/>
          <p:nvPr/>
        </p:nvSpPr>
        <p:spPr>
          <a:xfrm>
            <a:off x="286601" y="4359705"/>
            <a:ext cx="1837127" cy="841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 name="文字方塊 144"/>
          <p:cNvSpPr txBox="1"/>
          <p:nvPr/>
        </p:nvSpPr>
        <p:spPr>
          <a:xfrm>
            <a:off x="2267744" y="2158749"/>
            <a:ext cx="1268901" cy="830997"/>
          </a:xfrm>
          <a:prstGeom prst="rect">
            <a:avLst/>
          </a:prstGeom>
          <a:noFill/>
        </p:spPr>
        <p:txBody>
          <a:bodyPr wrap="square" rtlCol="0">
            <a:spAutoFit/>
          </a:bodyPr>
          <a:lstStyle/>
          <a:p>
            <a:pPr algn="ctr"/>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溺水</a:t>
            </a:r>
            <a:endParaRPr lang="en-US" altLang="zh-TW"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a:p>
            <a:pPr algn="ctr"/>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急診</a:t>
            </a:r>
            <a:endPar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grpSp>
        <p:nvGrpSpPr>
          <p:cNvPr id="146" name="群組 145"/>
          <p:cNvGrpSpPr/>
          <p:nvPr/>
        </p:nvGrpSpPr>
        <p:grpSpPr>
          <a:xfrm>
            <a:off x="140175" y="1456727"/>
            <a:ext cx="627529" cy="702417"/>
            <a:chOff x="432265" y="1711151"/>
            <a:chExt cx="627529" cy="702417"/>
          </a:xfrm>
        </p:grpSpPr>
        <p:sp>
          <p:nvSpPr>
            <p:cNvPr id="160" name="文字方塊 159"/>
            <p:cNvSpPr txBox="1"/>
            <p:nvPr/>
          </p:nvSpPr>
          <p:spPr>
            <a:xfrm>
              <a:off x="432265" y="1711151"/>
              <a:ext cx="627529" cy="461665"/>
            </a:xfrm>
            <a:prstGeom prst="rect">
              <a:avLst/>
            </a:prstGeom>
            <a:noFill/>
          </p:spPr>
          <p:txBody>
            <a:bodyPr wrap="square" rtlCol="0">
              <a:spAutoFit/>
            </a:bodyPr>
            <a:lstStyle/>
            <a:p>
              <a:r>
                <a:rPr lang="en-US" altLang="zh-TW" sz="2400" dirty="0" smtClean="0"/>
                <a:t>9/1</a:t>
              </a:r>
              <a:endParaRPr lang="zh-TW" altLang="en-US" sz="2400" dirty="0"/>
            </a:p>
          </p:txBody>
        </p:sp>
        <p:sp>
          <p:nvSpPr>
            <p:cNvPr id="169" name="橢圓 168"/>
            <p:cNvSpPr/>
            <p:nvPr/>
          </p:nvSpPr>
          <p:spPr>
            <a:xfrm>
              <a:off x="61156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70" name="群組 169"/>
          <p:cNvGrpSpPr/>
          <p:nvPr/>
        </p:nvGrpSpPr>
        <p:grpSpPr>
          <a:xfrm>
            <a:off x="2592913" y="1456726"/>
            <a:ext cx="618565" cy="702418"/>
            <a:chOff x="2957027" y="1711150"/>
            <a:chExt cx="618565" cy="702418"/>
          </a:xfrm>
        </p:grpSpPr>
        <p:sp>
          <p:nvSpPr>
            <p:cNvPr id="171" name="文字方塊 170"/>
            <p:cNvSpPr txBox="1"/>
            <p:nvPr/>
          </p:nvSpPr>
          <p:spPr>
            <a:xfrm>
              <a:off x="2957027" y="1711150"/>
              <a:ext cx="618565" cy="461665"/>
            </a:xfrm>
            <a:prstGeom prst="rect">
              <a:avLst/>
            </a:prstGeom>
            <a:noFill/>
          </p:spPr>
          <p:txBody>
            <a:bodyPr wrap="square" rtlCol="0">
              <a:spAutoFit/>
            </a:bodyPr>
            <a:lstStyle/>
            <a:p>
              <a:r>
                <a:rPr lang="en-US" altLang="zh-TW" sz="2400" dirty="0" smtClean="0"/>
                <a:t>9/7</a:t>
              </a:r>
              <a:endParaRPr lang="zh-TW" altLang="en-US" sz="2400" dirty="0"/>
            </a:p>
          </p:txBody>
        </p:sp>
        <p:sp>
          <p:nvSpPr>
            <p:cNvPr id="172" name="橢圓 171"/>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73" name="直線單箭頭接點 172"/>
          <p:cNvCxnSpPr>
            <a:stCxn id="172" idx="6"/>
          </p:cNvCxnSpPr>
          <p:nvPr/>
        </p:nvCxnSpPr>
        <p:spPr>
          <a:xfrm>
            <a:off x="3036667" y="2038354"/>
            <a:ext cx="4310105" cy="0"/>
          </a:xfrm>
          <a:prstGeom prst="straightConnector1">
            <a:avLst/>
          </a:prstGeom>
          <a:ln w="76200">
            <a:solidFill>
              <a:srgbClr val="595959"/>
            </a:solidFill>
            <a:tailEnd type="arrow"/>
          </a:ln>
        </p:spPr>
        <p:style>
          <a:lnRef idx="1">
            <a:schemeClr val="accent1"/>
          </a:lnRef>
          <a:fillRef idx="0">
            <a:schemeClr val="accent1"/>
          </a:fillRef>
          <a:effectRef idx="0">
            <a:schemeClr val="accent1"/>
          </a:effectRef>
          <a:fontRef idx="minor">
            <a:schemeClr val="tx1"/>
          </a:fontRef>
        </p:style>
      </p:cxnSp>
      <p:cxnSp>
        <p:nvCxnSpPr>
          <p:cNvPr id="177" name="肘形接點 176"/>
          <p:cNvCxnSpPr>
            <a:stCxn id="106" idx="2"/>
            <a:endCxn id="144" idx="0"/>
          </p:cNvCxnSpPr>
          <p:nvPr/>
        </p:nvCxnSpPr>
        <p:spPr>
          <a:xfrm rot="16200000" flipH="1">
            <a:off x="452102" y="3029248"/>
            <a:ext cx="822680" cy="795278"/>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肘形接點 177"/>
          <p:cNvCxnSpPr>
            <a:stCxn id="145" idx="2"/>
            <a:endCxn id="210" idx="0"/>
          </p:cNvCxnSpPr>
          <p:nvPr/>
        </p:nvCxnSpPr>
        <p:spPr>
          <a:xfrm rot="16200000" flipH="1">
            <a:off x="2815941" y="3076000"/>
            <a:ext cx="848481" cy="675972"/>
          </a:xfrm>
          <a:prstGeom prst="bentConnector3">
            <a:avLst>
              <a:gd name="adj1" fmla="val 50000"/>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3" name="矩形 202"/>
          <p:cNvSpPr/>
          <p:nvPr/>
        </p:nvSpPr>
        <p:spPr>
          <a:xfrm>
            <a:off x="2526928" y="4359705"/>
            <a:ext cx="2127518" cy="159272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defRPr/>
            </a:pPr>
            <a:r>
              <a:rPr lang="zh-TW" altLang="en-US" dirty="0" smtClean="0">
                <a:solidFill>
                  <a:schemeClr val="tx1"/>
                </a:solidFill>
                <a:latin typeface="微軟正黑體" panose="020B0604030504040204" pitchFamily="34" charset="-120"/>
                <a:ea typeface="微軟正黑體" panose="020B0604030504040204" pitchFamily="34" charset="-120"/>
                <a:cs typeface="Arial" pitchFamily="34" charset="0"/>
              </a:rPr>
              <a:t>救護車費</a:t>
            </a:r>
            <a:r>
              <a:rPr lang="en-US" altLang="zh-TW" dirty="0">
                <a:solidFill>
                  <a:schemeClr val="tx1"/>
                </a:solidFill>
                <a:latin typeface="微軟正黑體" panose="020B0604030504040204" pitchFamily="34" charset="-120"/>
                <a:ea typeface="微軟正黑體" panose="020B0604030504040204" pitchFamily="34" charset="-120"/>
                <a:cs typeface="Arial" pitchFamily="34" charset="0"/>
              </a:rPr>
              <a:t>6</a:t>
            </a:r>
            <a:r>
              <a:rPr lang="en-US" altLang="zh-TW" dirty="0" smtClean="0">
                <a:solidFill>
                  <a:schemeClr val="tx1"/>
                </a:solidFill>
                <a:latin typeface="微軟正黑體" panose="020B0604030504040204" pitchFamily="34" charset="-120"/>
                <a:ea typeface="微軟正黑體" panose="020B0604030504040204" pitchFamily="34" charset="-120"/>
                <a:cs typeface="Arial" pitchFamily="34" charset="0"/>
              </a:rPr>
              <a:t>50</a:t>
            </a:r>
            <a:r>
              <a:rPr lang="zh-TW" altLang="en-US" dirty="0" smtClean="0">
                <a:solidFill>
                  <a:schemeClr val="tx1"/>
                </a:solidFill>
                <a:latin typeface="微軟正黑體" panose="020B0604030504040204" pitchFamily="34" charset="-120"/>
                <a:ea typeface="微軟正黑體" panose="020B0604030504040204" pitchFamily="34" charset="-120"/>
                <a:cs typeface="Arial" pitchFamily="34" charset="0"/>
              </a:rPr>
              <a:t>元</a:t>
            </a:r>
            <a:endParaRPr lang="en-US" altLang="zh-TW" dirty="0" smtClean="0">
              <a:solidFill>
                <a:schemeClr val="tx1"/>
              </a:solidFill>
              <a:latin typeface="微軟正黑體" panose="020B0604030504040204" pitchFamily="34" charset="-120"/>
              <a:ea typeface="微軟正黑體" panose="020B0604030504040204" pitchFamily="34" charset="-120"/>
              <a:cs typeface="Arial" pitchFamily="34" charset="0"/>
            </a:endParaRPr>
          </a:p>
          <a:p>
            <a:pPr>
              <a:lnSpc>
                <a:spcPts val="2000"/>
              </a:lnSpc>
              <a:defRPr/>
            </a:pPr>
            <a:r>
              <a:rPr lang="zh-TW" altLang="en-US" dirty="0" smtClean="0">
                <a:solidFill>
                  <a:schemeClr val="tx1"/>
                </a:solidFill>
                <a:latin typeface="微軟正黑體" panose="020B0604030504040204" pitchFamily="34" charset="-120"/>
                <a:ea typeface="微軟正黑體" panose="020B0604030504040204" pitchFamily="34" charset="-120"/>
                <a:cs typeface="Arial" pitchFamily="34" charset="0"/>
              </a:rPr>
              <a:t>急診掛號費</a:t>
            </a:r>
            <a:r>
              <a:rPr lang="en-US" altLang="zh-TW" dirty="0" smtClean="0">
                <a:solidFill>
                  <a:schemeClr val="tx1"/>
                </a:solidFill>
                <a:latin typeface="微軟正黑體" panose="020B0604030504040204" pitchFamily="34" charset="-120"/>
                <a:ea typeface="微軟正黑體" panose="020B0604030504040204" pitchFamily="34" charset="-120"/>
                <a:cs typeface="Arial" pitchFamily="34" charset="0"/>
              </a:rPr>
              <a:t>550</a:t>
            </a:r>
            <a:r>
              <a:rPr lang="zh-TW" altLang="en-US" dirty="0" smtClean="0">
                <a:solidFill>
                  <a:schemeClr val="tx1"/>
                </a:solidFill>
                <a:latin typeface="微軟正黑體" panose="020B0604030504040204" pitchFamily="34" charset="-120"/>
                <a:ea typeface="微軟正黑體" panose="020B0604030504040204" pitchFamily="34" charset="-120"/>
                <a:cs typeface="Arial" pitchFamily="34" charset="0"/>
              </a:rPr>
              <a:t>元</a:t>
            </a:r>
            <a:endParaRPr lang="en-US" altLang="zh-TW" dirty="0" smtClean="0">
              <a:solidFill>
                <a:schemeClr val="tx1"/>
              </a:solidFill>
              <a:latin typeface="微軟正黑體" panose="020B0604030504040204" pitchFamily="34" charset="-120"/>
              <a:ea typeface="微軟正黑體" panose="020B0604030504040204" pitchFamily="34" charset="-120"/>
              <a:cs typeface="Arial" pitchFamily="34" charset="0"/>
            </a:endParaRPr>
          </a:p>
          <a:p>
            <a:pPr>
              <a:lnSpc>
                <a:spcPts val="2000"/>
              </a:lnSpc>
              <a:defRPr/>
            </a:pPr>
            <a:r>
              <a:rPr lang="zh-TW" altLang="en-US" dirty="0">
                <a:solidFill>
                  <a:schemeClr val="tx1"/>
                </a:solidFill>
                <a:latin typeface="Arial" pitchFamily="34" charset="0"/>
                <a:ea typeface="微軟正黑體" panose="020B0604030504040204" pitchFamily="34" charset="-120"/>
                <a:cs typeface="Arial" pitchFamily="34" charset="0"/>
              </a:rPr>
              <a:t>診斷書費</a:t>
            </a:r>
            <a:r>
              <a:rPr lang="en-US" altLang="zh-TW" dirty="0">
                <a:solidFill>
                  <a:schemeClr val="tx1"/>
                </a:solidFill>
                <a:latin typeface="Arial" pitchFamily="34" charset="0"/>
                <a:ea typeface="微軟正黑體" panose="020B0604030504040204" pitchFamily="34" charset="-120"/>
                <a:cs typeface="Arial" pitchFamily="34" charset="0"/>
              </a:rPr>
              <a:t>200</a:t>
            </a:r>
            <a:r>
              <a:rPr lang="zh-TW" altLang="en-US" dirty="0">
                <a:solidFill>
                  <a:schemeClr val="tx1"/>
                </a:solidFill>
                <a:latin typeface="Arial" pitchFamily="34" charset="0"/>
                <a:ea typeface="微軟正黑體" panose="020B0604030504040204" pitchFamily="34" charset="-120"/>
                <a:cs typeface="Arial" pitchFamily="34" charset="0"/>
              </a:rPr>
              <a:t>元</a:t>
            </a:r>
            <a:endParaRPr lang="en-US" altLang="zh-TW" dirty="0">
              <a:solidFill>
                <a:schemeClr val="tx1"/>
              </a:solidFill>
              <a:latin typeface="Arial" pitchFamily="34" charset="0"/>
              <a:ea typeface="微軟正黑體" panose="020B0604030504040204" pitchFamily="34" charset="-120"/>
              <a:cs typeface="Arial" pitchFamily="34" charset="0"/>
            </a:endParaRPr>
          </a:p>
          <a:p>
            <a:pPr>
              <a:lnSpc>
                <a:spcPts val="2000"/>
              </a:lnSpc>
              <a:defRPr/>
            </a:pPr>
            <a:endParaRPr lang="en-US" altLang="zh-TW" dirty="0" smtClean="0">
              <a:solidFill>
                <a:schemeClr val="tx1"/>
              </a:solidFill>
              <a:latin typeface="微軟正黑體" panose="020B0604030504040204" pitchFamily="34" charset="-120"/>
              <a:ea typeface="微軟正黑體" panose="020B0604030504040204" pitchFamily="34" charset="-120"/>
            </a:endParaRPr>
          </a:p>
          <a:p>
            <a:pPr>
              <a:lnSpc>
                <a:spcPts val="2000"/>
              </a:lnSpc>
              <a:defRPr/>
            </a:pP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材料</a:t>
            </a:r>
            <a:r>
              <a:rPr lang="zh-TW" altLang="en-US"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費</a:t>
            </a:r>
            <a:r>
              <a:rPr lang="en-US" altLang="zh-TW"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450</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a:t>
            </a:r>
          </a:p>
        </p:txBody>
      </p:sp>
      <p:sp>
        <p:nvSpPr>
          <p:cNvPr id="209" name="矩形 208"/>
          <p:cNvSpPr/>
          <p:nvPr/>
        </p:nvSpPr>
        <p:spPr>
          <a:xfrm>
            <a:off x="2491795" y="4032534"/>
            <a:ext cx="2162651" cy="1660884"/>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 name="流程圖: 結束點 209"/>
          <p:cNvSpPr/>
          <p:nvPr/>
        </p:nvSpPr>
        <p:spPr>
          <a:xfrm>
            <a:off x="2483767" y="3838227"/>
            <a:ext cx="2188800" cy="433544"/>
          </a:xfrm>
          <a:prstGeom prst="flowChartTerminator">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Arial" pitchFamily="34" charset="0"/>
                <a:ea typeface="微軟正黑體" panose="020B0604030504040204" pitchFamily="34" charset="-120"/>
                <a:cs typeface="Arial" pitchFamily="34" charset="0"/>
              </a:rPr>
              <a:t>溺水急診</a:t>
            </a:r>
            <a:endParaRPr lang="zh-TW" altLang="en-US" sz="2400" b="1" dirty="0">
              <a:solidFill>
                <a:schemeClr val="tx1"/>
              </a:solidFill>
              <a:latin typeface="Arial" pitchFamily="34" charset="0"/>
              <a:ea typeface="微軟正黑體" panose="020B0604030504040204" pitchFamily="34" charset="-120"/>
              <a:cs typeface="Arial" pitchFamily="34" charset="0"/>
            </a:endParaRPr>
          </a:p>
        </p:txBody>
      </p:sp>
      <p:sp>
        <p:nvSpPr>
          <p:cNvPr id="206" name="矩形 205"/>
          <p:cNvSpPr/>
          <p:nvPr/>
        </p:nvSpPr>
        <p:spPr>
          <a:xfrm>
            <a:off x="2581048" y="4359705"/>
            <a:ext cx="1846912" cy="8038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2" name="文字方塊 221"/>
          <p:cNvSpPr txBox="1"/>
          <p:nvPr/>
        </p:nvSpPr>
        <p:spPr>
          <a:xfrm>
            <a:off x="5638092" y="2124771"/>
            <a:ext cx="860613" cy="830997"/>
          </a:xfrm>
          <a:prstGeom prst="rect">
            <a:avLst/>
          </a:prstGeom>
          <a:noFill/>
        </p:spPr>
        <p:txBody>
          <a:bodyPr wrap="square" rtlCol="0">
            <a:spAutoFit/>
          </a:bodyPr>
          <a:lstStyle/>
          <a:p>
            <a:pPr algn="ctr"/>
            <a:r>
              <a:rPr lang="zh-TW" altLang="en-US" sz="2400" dirty="0">
                <a:latin typeface="Arial" pitchFamily="34" charset="0"/>
                <a:ea typeface="微軟正黑體" panose="020B0604030504040204" pitchFamily="34" charset="-120"/>
                <a:cs typeface="Arial" pitchFamily="34" charset="0"/>
              </a:rPr>
              <a:t>申請</a:t>
            </a:r>
            <a:endParaRPr lang="en-US" altLang="zh-TW" sz="2400" dirty="0">
              <a:latin typeface="Arial" pitchFamily="34" charset="0"/>
              <a:ea typeface="微軟正黑體" panose="020B0604030504040204" pitchFamily="34" charset="-120"/>
              <a:cs typeface="Arial" pitchFamily="34" charset="0"/>
            </a:endParaRPr>
          </a:p>
          <a:p>
            <a:pPr algn="ctr"/>
            <a:r>
              <a:rPr lang="zh-TW" altLang="en-US" sz="2400" dirty="0">
                <a:latin typeface="Arial" pitchFamily="34" charset="0"/>
                <a:ea typeface="微軟正黑體" panose="020B0604030504040204" pitchFamily="34" charset="-120"/>
                <a:cs typeface="Arial" pitchFamily="34" charset="0"/>
              </a:rPr>
              <a:t>理賠</a:t>
            </a:r>
          </a:p>
        </p:txBody>
      </p:sp>
      <p:grpSp>
        <p:nvGrpSpPr>
          <p:cNvPr id="223" name="群組 222"/>
          <p:cNvGrpSpPr/>
          <p:nvPr/>
        </p:nvGrpSpPr>
        <p:grpSpPr>
          <a:xfrm>
            <a:off x="5665318" y="1456726"/>
            <a:ext cx="784751" cy="702418"/>
            <a:chOff x="2864427" y="1711150"/>
            <a:chExt cx="784751" cy="702418"/>
          </a:xfrm>
        </p:grpSpPr>
        <p:sp>
          <p:nvSpPr>
            <p:cNvPr id="224" name="文字方塊 223"/>
            <p:cNvSpPr txBox="1"/>
            <p:nvPr/>
          </p:nvSpPr>
          <p:spPr>
            <a:xfrm>
              <a:off x="2864427" y="1711150"/>
              <a:ext cx="784751" cy="461665"/>
            </a:xfrm>
            <a:prstGeom prst="rect">
              <a:avLst/>
            </a:prstGeom>
            <a:noFill/>
          </p:spPr>
          <p:txBody>
            <a:bodyPr wrap="square" rtlCol="0">
              <a:spAutoFit/>
            </a:bodyPr>
            <a:lstStyle/>
            <a:p>
              <a:r>
                <a:rPr lang="en-US" altLang="zh-TW" sz="2400" dirty="0" smtClean="0"/>
                <a:t>11/1</a:t>
              </a:r>
              <a:endParaRPr lang="zh-TW" altLang="en-US" sz="2400" dirty="0"/>
            </a:p>
          </p:txBody>
        </p:sp>
        <p:sp>
          <p:nvSpPr>
            <p:cNvPr id="225" name="橢圓 224"/>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27" name="文字方塊 226"/>
          <p:cNvSpPr txBox="1"/>
          <p:nvPr/>
        </p:nvSpPr>
        <p:spPr>
          <a:xfrm>
            <a:off x="5054454" y="4193052"/>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急診掛號費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28" name="文字方塊 227"/>
          <p:cNvSpPr txBox="1"/>
          <p:nvPr/>
        </p:nvSpPr>
        <p:spPr>
          <a:xfrm>
            <a:off x="5858932" y="4201345"/>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550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30" name="文字方塊 229"/>
          <p:cNvSpPr txBox="1"/>
          <p:nvPr/>
        </p:nvSpPr>
        <p:spPr>
          <a:xfrm>
            <a:off x="7200246" y="4193052"/>
            <a:ext cx="1317840" cy="338554"/>
          </a:xfrm>
          <a:prstGeom prst="rect">
            <a:avLst/>
          </a:prstGeom>
          <a:noFill/>
        </p:spPr>
        <p:txBody>
          <a:bodyPr wrap="square" rtlCol="0">
            <a:spAutoFit/>
          </a:bodyPr>
          <a:lstStyle/>
          <a:p>
            <a:r>
              <a:rPr lang="zh-TW" altLang="en-US" sz="1600" b="1" dirty="0">
                <a:latin typeface="Arial" pitchFamily="34" charset="0"/>
                <a:ea typeface="微軟正黑體" panose="020B0604030504040204" pitchFamily="34" charset="-120"/>
                <a:cs typeface="Arial" pitchFamily="34" charset="0"/>
              </a:rPr>
              <a:t>急診掛號費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231" name="文字方塊 230"/>
          <p:cNvSpPr txBox="1"/>
          <p:nvPr/>
        </p:nvSpPr>
        <p:spPr>
          <a:xfrm>
            <a:off x="8004724" y="4201345"/>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550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87" name="矩形 86"/>
          <p:cNvSpPr/>
          <p:nvPr/>
        </p:nvSpPr>
        <p:spPr>
          <a:xfrm>
            <a:off x="5113026" y="3936488"/>
            <a:ext cx="1769658" cy="860664"/>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p:cNvSpPr/>
          <p:nvPr/>
        </p:nvSpPr>
        <p:spPr>
          <a:xfrm>
            <a:off x="7240441" y="3916621"/>
            <a:ext cx="1769658" cy="860664"/>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p:cNvSpPr/>
          <p:nvPr/>
        </p:nvSpPr>
        <p:spPr>
          <a:xfrm>
            <a:off x="1058739" y="5148160"/>
            <a:ext cx="1178951" cy="251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p:nvSpPr>
        <p:spPr>
          <a:xfrm>
            <a:off x="1018456" y="5088481"/>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91" name="矩形 90"/>
          <p:cNvSpPr/>
          <p:nvPr/>
        </p:nvSpPr>
        <p:spPr>
          <a:xfrm>
            <a:off x="3354485" y="5133728"/>
            <a:ext cx="1178951" cy="251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p:nvSpPr>
        <p:spPr>
          <a:xfrm>
            <a:off x="3314202" y="5074049"/>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cxnSp>
        <p:nvCxnSpPr>
          <p:cNvPr id="93" name="直線接點 92"/>
          <p:cNvCxnSpPr/>
          <p:nvPr/>
        </p:nvCxnSpPr>
        <p:spPr>
          <a:xfrm>
            <a:off x="4934195" y="4080962"/>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a:xfrm>
            <a:off x="4934195" y="4358464"/>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a:xfrm>
            <a:off x="7073580" y="4080962"/>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a:xfrm>
            <a:off x="7073580" y="4358464"/>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文字方塊 96"/>
          <p:cNvSpPr txBox="1"/>
          <p:nvPr/>
        </p:nvSpPr>
        <p:spPr>
          <a:xfrm>
            <a:off x="4493146" y="6176232"/>
            <a:ext cx="4650854" cy="369332"/>
          </a:xfrm>
          <a:prstGeom prst="rect">
            <a:avLst/>
          </a:prstGeom>
          <a:noFill/>
        </p:spPr>
        <p:txBody>
          <a:bodyPr wrap="square" rtlCol="0">
            <a:spAutoFit/>
          </a:bodyPr>
          <a:lstStyle/>
          <a:p>
            <a:pPr marL="174625" indent="-174625" algn="r"/>
            <a:r>
              <a:rPr lang="en-US" altLang="zh-TW" b="1" dirty="0" smtClean="0">
                <a:solidFill>
                  <a:srgbClr val="FF0000"/>
                </a:solidFill>
                <a:latin typeface="微軟正黑體"/>
                <a:ea typeface="微軟正黑體"/>
                <a:cs typeface="Arial" pitchFamily="34" charset="0"/>
              </a:rPr>
              <a:t>※</a:t>
            </a:r>
            <a:r>
              <a:rPr lang="zh-TW" altLang="en-US" b="1" dirty="0" smtClean="0">
                <a:solidFill>
                  <a:srgbClr val="FF0000"/>
                </a:solidFill>
                <a:latin typeface="Arial" pitchFamily="34" charset="0"/>
                <a:ea typeface="微軟正黑體" panose="020B0604030504040204" pitchFamily="34" charset="-120"/>
                <a:cs typeface="Arial" pitchFamily="34" charset="0"/>
              </a:rPr>
              <a:t>每一事故傷害門診保險金最高給付</a:t>
            </a:r>
            <a:r>
              <a:rPr lang="en-US" altLang="zh-TW" b="1" dirty="0" smtClean="0">
                <a:solidFill>
                  <a:srgbClr val="FF0000"/>
                </a:solidFill>
                <a:latin typeface="Arial" pitchFamily="34" charset="0"/>
                <a:ea typeface="微軟正黑體" panose="020B0604030504040204" pitchFamily="34" charset="-120"/>
                <a:cs typeface="Arial" pitchFamily="34" charset="0"/>
              </a:rPr>
              <a:t>5,000</a:t>
            </a:r>
            <a:r>
              <a:rPr lang="zh-TW" altLang="en-US" b="1" dirty="0" smtClean="0">
                <a:solidFill>
                  <a:srgbClr val="FF0000"/>
                </a:solidFill>
                <a:latin typeface="Arial" pitchFamily="34" charset="0"/>
                <a:ea typeface="微軟正黑體" panose="020B0604030504040204" pitchFamily="34" charset="-120"/>
                <a:cs typeface="Arial" pitchFamily="34" charset="0"/>
              </a:rPr>
              <a:t>元</a:t>
            </a:r>
            <a:endParaRPr lang="zh-TW" altLang="en-US" b="1" dirty="0">
              <a:solidFill>
                <a:srgbClr val="FF0000"/>
              </a:solidFill>
              <a:latin typeface="Arial Black" panose="020B0A04020102020204" pitchFamily="34" charset="0"/>
              <a:ea typeface="微軟正黑體" panose="020B0604030504040204" pitchFamily="34" charset="-120"/>
              <a:cs typeface="Arial" pitchFamily="34" charset="0"/>
            </a:endParaRPr>
          </a:p>
        </p:txBody>
      </p:sp>
      <p:sp>
        <p:nvSpPr>
          <p:cNvPr id="99" name="文字方塊 98"/>
          <p:cNvSpPr txBox="1"/>
          <p:nvPr/>
        </p:nvSpPr>
        <p:spPr>
          <a:xfrm>
            <a:off x="7215441" y="5100117"/>
            <a:ext cx="1901439" cy="307777"/>
          </a:xfrm>
          <a:prstGeom prst="rect">
            <a:avLst/>
          </a:prstGeom>
          <a:noFill/>
        </p:spPr>
        <p:txBody>
          <a:bodyPr wrap="square" rtlCol="0">
            <a:spAutoFit/>
          </a:bodyPr>
          <a:lstStyle/>
          <a:p>
            <a:r>
              <a:rPr lang="en-US" altLang="zh-TW" sz="1400" b="1" dirty="0" smtClean="0">
                <a:solidFill>
                  <a:srgbClr val="1A9CC4"/>
                </a:solidFill>
                <a:latin typeface="Arial" pitchFamily="34" charset="0"/>
                <a:ea typeface="微軟正黑體" panose="020B0604030504040204" pitchFamily="34" charset="-120"/>
                <a:cs typeface="Arial" pitchFamily="34" charset="0"/>
              </a:rPr>
              <a:t>(</a:t>
            </a:r>
            <a:r>
              <a:rPr lang="zh-TW" altLang="en-US" sz="1400" b="1" dirty="0" smtClean="0">
                <a:solidFill>
                  <a:srgbClr val="1A9CC4"/>
                </a:solidFill>
                <a:latin typeface="Arial" pitchFamily="34" charset="0"/>
                <a:ea typeface="微軟正黑體" panose="020B0604030504040204" pitchFamily="34" charset="-120"/>
                <a:cs typeface="Arial" pitchFamily="34" charset="0"/>
              </a:rPr>
              <a:t>低於起賠金額</a:t>
            </a:r>
            <a:r>
              <a:rPr lang="en-US" altLang="zh-TW" sz="1400" b="1" dirty="0" smtClean="0">
                <a:solidFill>
                  <a:srgbClr val="1A9CC4"/>
                </a:solidFill>
                <a:latin typeface="Arial" pitchFamily="34" charset="0"/>
                <a:ea typeface="微軟正黑體" panose="020B0604030504040204" pitchFamily="34" charset="-120"/>
                <a:cs typeface="Arial" pitchFamily="34" charset="0"/>
              </a:rPr>
              <a:t>500</a:t>
            </a:r>
            <a:r>
              <a:rPr lang="zh-TW" altLang="en-US" sz="1400" b="1" dirty="0" smtClean="0">
                <a:solidFill>
                  <a:srgbClr val="1A9CC4"/>
                </a:solidFill>
                <a:latin typeface="Arial" pitchFamily="34" charset="0"/>
                <a:ea typeface="微軟正黑體" panose="020B0604030504040204" pitchFamily="34" charset="-120"/>
                <a:cs typeface="Arial" pitchFamily="34" charset="0"/>
              </a:rPr>
              <a:t>元</a:t>
            </a:r>
            <a:r>
              <a:rPr lang="en-US" altLang="zh-TW" sz="1400" b="1" dirty="0" smtClean="0">
                <a:solidFill>
                  <a:srgbClr val="1A9CC4"/>
                </a:solidFill>
                <a:latin typeface="Arial" pitchFamily="34" charset="0"/>
                <a:ea typeface="微軟正黑體" panose="020B0604030504040204" pitchFamily="34" charset="-120"/>
                <a:cs typeface="Arial" pitchFamily="34" charset="0"/>
              </a:rPr>
              <a:t>)</a:t>
            </a:r>
            <a:endParaRPr lang="zh-TW" altLang="en-US" sz="1400" b="1" dirty="0">
              <a:solidFill>
                <a:srgbClr val="1A9CC4"/>
              </a:solidFill>
              <a:latin typeface="Arial Black" panose="020B0A04020102020204" pitchFamily="34" charset="0"/>
              <a:ea typeface="微軟正黑體" panose="020B0604030504040204" pitchFamily="34" charset="-120"/>
              <a:cs typeface="Arial" pitchFamily="34" charset="0"/>
            </a:endParaRPr>
          </a:p>
        </p:txBody>
      </p:sp>
    </p:spTree>
    <p:extLst>
      <p:ext uri="{BB962C8B-B14F-4D97-AF65-F5344CB8AC3E}">
        <p14:creationId xmlns:p14="http://schemas.microsoft.com/office/powerpoint/2010/main" val="796542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7867DF8-BC46-4EA5-BA13-CC3017E7D1A1}" type="slidenum">
              <a:rPr lang="zh-TW" altLang="en-US" smtClean="0"/>
              <a:pPr/>
              <a:t>26</a:t>
            </a:fld>
            <a:endParaRPr lang="zh-TW" altLang="en-US" dirty="0"/>
          </a:p>
        </p:txBody>
      </p:sp>
      <p:graphicFrame>
        <p:nvGraphicFramePr>
          <p:cNvPr id="7" name="內容版面配置區 3"/>
          <p:cNvGraphicFramePr>
            <a:graphicFrameLocks/>
          </p:cNvGraphicFramePr>
          <p:nvPr>
            <p:extLst>
              <p:ext uri="{D42A27DB-BD31-4B8C-83A1-F6EECF244321}">
                <p14:modId xmlns:p14="http://schemas.microsoft.com/office/powerpoint/2010/main" val="1532084413"/>
              </p:ext>
            </p:extLst>
          </p:nvPr>
        </p:nvGraphicFramePr>
        <p:xfrm>
          <a:off x="289730" y="1417616"/>
          <a:ext cx="8522674" cy="4531664"/>
        </p:xfrm>
        <a:graphic>
          <a:graphicData uri="http://schemas.openxmlformats.org/drawingml/2006/table">
            <a:tbl>
              <a:tblPr firstRow="1" bandRow="1">
                <a:tableStyleId>{93296810-A885-4BE3-A3E7-6D5BEEA58F35}</a:tableStyleId>
              </a:tblPr>
              <a:tblGrid>
                <a:gridCol w="884735">
                  <a:extLst>
                    <a:ext uri="{9D8B030D-6E8A-4147-A177-3AD203B41FA5}">
                      <a16:colId xmlns="" xmlns:a16="http://schemas.microsoft.com/office/drawing/2014/main" val="20002"/>
                    </a:ext>
                  </a:extLst>
                </a:gridCol>
                <a:gridCol w="3788801">
                  <a:extLst>
                    <a:ext uri="{9D8B030D-6E8A-4147-A177-3AD203B41FA5}">
                      <a16:colId xmlns="" xmlns:a16="http://schemas.microsoft.com/office/drawing/2014/main" val="20000"/>
                    </a:ext>
                  </a:extLst>
                </a:gridCol>
                <a:gridCol w="3849138">
                  <a:extLst>
                    <a:ext uri="{9D8B030D-6E8A-4147-A177-3AD203B41FA5}">
                      <a16:colId xmlns="" xmlns:a16="http://schemas.microsoft.com/office/drawing/2014/main" val="20001"/>
                    </a:ext>
                  </a:extLst>
                </a:gridCol>
              </a:tblGrid>
              <a:tr h="1567887">
                <a:tc>
                  <a:txBody>
                    <a:bodyPr/>
                    <a:lstStyle/>
                    <a:p>
                      <a:pPr algn="ctr"/>
                      <a:r>
                        <a:rPr lang="zh-TW" altLang="en-US" sz="2400" b="1"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對象</a:t>
                      </a:r>
                      <a:endParaRPr lang="zh-TW" altLang="en-US" sz="2400"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91439" marR="91439" marT="45719" marB="45719"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106</a:t>
                      </a:r>
                      <a:r>
                        <a:rPr lang="zh-TW" altLang="en-US"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en-US"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107</a:t>
                      </a:r>
                      <a:r>
                        <a:rPr lang="zh-TW" altLang="en-US"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年幼兒園依法入園幼兒的既往症</a:t>
                      </a:r>
                    </a:p>
                  </a:txBody>
                  <a:tcPr marL="91439" marR="91439" marT="45719" marB="45719"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zh-TW" altLang="en-US"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低收入戶、中低收入戶、</a:t>
                      </a:r>
                      <a:endParaRPr lang="en-US"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家庭突遭變故或</a:t>
                      </a:r>
                      <a:endParaRPr lang="en-US"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其他特殊情形學生</a:t>
                      </a:r>
                    </a:p>
                  </a:txBody>
                  <a:tcPr marL="91439" marR="91439" marT="45719" marB="45719"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 xmlns:a16="http://schemas.microsoft.com/office/drawing/2014/main" val="10000"/>
                  </a:ext>
                </a:extLst>
              </a:tr>
              <a:tr h="1570146">
                <a:tc>
                  <a:txBody>
                    <a:bodyPr/>
                    <a:lstStyle/>
                    <a:p>
                      <a:pPr algn="ctr">
                        <a:lnSpc>
                          <a:spcPts val="1400"/>
                        </a:lnSpc>
                        <a:spcBef>
                          <a:spcPts val="600"/>
                        </a:spcBef>
                        <a:spcAft>
                          <a:spcPts val="600"/>
                        </a:spcAft>
                      </a:pPr>
                      <a:r>
                        <a:rPr kumimoji="1" lang="zh-TW" sz="2400" u="none" strike="noStrike" kern="1200" cap="none" normalizeH="0" baseline="0" dirty="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保單</a:t>
                      </a:r>
                    </a:p>
                    <a:p>
                      <a:pPr algn="ctr">
                        <a:lnSpc>
                          <a:spcPts val="1400"/>
                        </a:lnSpc>
                        <a:spcBef>
                          <a:spcPts val="600"/>
                        </a:spcBef>
                        <a:spcAft>
                          <a:spcPts val="600"/>
                        </a:spcAft>
                      </a:pPr>
                      <a:r>
                        <a:rPr kumimoji="1" lang="zh-TW" sz="2400" u="none" strike="noStrike" kern="1200" cap="none" normalizeH="0" baseline="0" dirty="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條款</a:t>
                      </a:r>
                    </a:p>
                  </a:txBody>
                  <a:tcPr marL="68580" marR="68580"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400"/>
                        </a:lnSpc>
                        <a:spcBef>
                          <a:spcPts val="600"/>
                        </a:spcBef>
                        <a:spcAft>
                          <a:spcPts val="600"/>
                        </a:spcAft>
                      </a:pPr>
                      <a:r>
                        <a:rPr kumimoji="1" lang="zh-TW" sz="2400" u="none" strike="noStrike" kern="1200" cap="none" normalizeH="0" baseline="0" dirty="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無法理賠</a:t>
                      </a:r>
                    </a:p>
                  </a:txBody>
                  <a:tcPr marL="68580" marR="68580"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spcBef>
                          <a:spcPts val="600"/>
                        </a:spcBef>
                        <a:spcAft>
                          <a:spcPts val="600"/>
                        </a:spcAft>
                      </a:pPr>
                      <a:r>
                        <a:rPr kumimoji="1" lang="zh-TW" altLang="en-US" sz="24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實際支出醫療費用金額扣除除外責任</a:t>
                      </a:r>
                      <a:r>
                        <a:rPr kumimoji="1" lang="en-US" altLang="zh-TW" sz="16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kumimoji="1" lang="zh-TW" altLang="en-US" sz="16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註</a:t>
                      </a:r>
                      <a:r>
                        <a:rPr kumimoji="1" lang="en-US" altLang="zh-TW" sz="16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1)</a:t>
                      </a:r>
                      <a:r>
                        <a:rPr kumimoji="1" lang="zh-TW" altLang="en-US" sz="24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費用後在起賠金額</a:t>
                      </a:r>
                      <a:r>
                        <a:rPr kumimoji="1" lang="en-US" altLang="zh-TW" sz="24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500</a:t>
                      </a:r>
                      <a:r>
                        <a:rPr kumimoji="1" lang="zh-TW" altLang="en-US" sz="24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元以上者，依前開扣除後之金額給付。</a:t>
                      </a:r>
                    </a:p>
                  </a:txBody>
                  <a:tcPr marL="68580" marR="68580"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393631">
                <a:tc>
                  <a:txBody>
                    <a:bodyPr/>
                    <a:lstStyle/>
                    <a:p>
                      <a:pPr algn="ctr">
                        <a:lnSpc>
                          <a:spcPts val="1400"/>
                        </a:lnSpc>
                        <a:spcBef>
                          <a:spcPts val="600"/>
                        </a:spcBef>
                        <a:spcAft>
                          <a:spcPts val="600"/>
                        </a:spcAft>
                      </a:pPr>
                      <a:r>
                        <a:rPr kumimoji="1" lang="zh-TW" sz="2400" u="none" strike="noStrike" kern="1200" cap="none" normalizeH="0" baseline="0" dirty="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補助</a:t>
                      </a:r>
                    </a:p>
                    <a:p>
                      <a:pPr algn="ctr">
                        <a:lnSpc>
                          <a:spcPts val="1400"/>
                        </a:lnSpc>
                        <a:spcBef>
                          <a:spcPts val="600"/>
                        </a:spcBef>
                        <a:spcAft>
                          <a:spcPts val="600"/>
                        </a:spcAft>
                      </a:pPr>
                      <a:r>
                        <a:rPr kumimoji="1" lang="zh-TW" sz="24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專案</a:t>
                      </a:r>
                      <a:endParaRPr kumimoji="1" lang="en-US" altLang="zh-TW" sz="24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algn="ctr">
                        <a:lnSpc>
                          <a:spcPts val="1400"/>
                        </a:lnSpc>
                        <a:spcBef>
                          <a:spcPts val="600"/>
                        </a:spcBef>
                        <a:spcAft>
                          <a:spcPts val="600"/>
                        </a:spcAft>
                      </a:pPr>
                      <a:r>
                        <a:rPr kumimoji="1" lang="en-US" altLang="zh-TW" sz="16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kumimoji="1" lang="zh-TW" altLang="zh-TW" sz="16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註</a:t>
                      </a:r>
                      <a:r>
                        <a:rPr kumimoji="1" lang="en-US" altLang="zh-TW" sz="16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2)</a:t>
                      </a:r>
                      <a:endParaRPr kumimoji="1" lang="zh-TW" sz="1600" u="none" strike="noStrike" kern="1200" cap="none" normalizeH="0" baseline="0" dirty="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68580" marR="68580"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342900" algn="l" defTabSz="914400" rtl="0" eaLnBrk="1" latinLnBrk="0" hangingPunct="1">
                        <a:lnSpc>
                          <a:spcPts val="2000"/>
                        </a:lnSpc>
                        <a:spcBef>
                          <a:spcPts val="600"/>
                        </a:spcBef>
                        <a:spcAft>
                          <a:spcPts val="600"/>
                        </a:spcAft>
                        <a:buFont typeface="+mj-lt"/>
                        <a:buAutoNum type="arabicPeriod"/>
                      </a:pPr>
                      <a:r>
                        <a:rPr kumimoji="1" lang="zh-TW" sz="2400" u="none" strike="noStrike" kern="1200" cap="none" normalizeH="0" baseline="0" dirty="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視同無既往症計算金額。</a:t>
                      </a:r>
                    </a:p>
                    <a:p>
                      <a:pPr marL="0" lvl="0" indent="-342900" algn="l" defTabSz="914400" rtl="0" eaLnBrk="1" latinLnBrk="0" hangingPunct="1">
                        <a:lnSpc>
                          <a:spcPts val="2000"/>
                        </a:lnSpc>
                        <a:spcBef>
                          <a:spcPts val="600"/>
                        </a:spcBef>
                        <a:spcAft>
                          <a:spcPts val="600"/>
                        </a:spcAft>
                        <a:buFont typeface="+mj-lt"/>
                        <a:buAutoNum type="arabicPeriod"/>
                      </a:pPr>
                      <a:r>
                        <a:rPr kumimoji="1" lang="zh-TW" sz="20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國</a:t>
                      </a:r>
                      <a:r>
                        <a:rPr kumimoji="1" lang="zh-TW" altLang="en-US" sz="20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泰人</a:t>
                      </a:r>
                      <a:r>
                        <a:rPr kumimoji="1" lang="zh-TW" sz="20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壽</a:t>
                      </a:r>
                      <a:r>
                        <a:rPr kumimoji="1" lang="zh-TW" sz="2000" u="none" strike="noStrike" kern="1200" cap="none" normalizeH="0" baseline="0" dirty="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代付教育部</a:t>
                      </a:r>
                      <a:r>
                        <a:rPr kumimoji="1" lang="zh-TW" sz="20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補助</a:t>
                      </a:r>
                      <a:r>
                        <a:rPr kumimoji="1" lang="zh-TW" sz="2000" u="none" strike="noStrike" kern="1200" cap="none" normalizeH="0" baseline="0" dirty="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款。</a:t>
                      </a:r>
                    </a:p>
                  </a:txBody>
                  <a:tcPr marL="68580" marR="68580"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lvl="0" indent="-457200" algn="l" defTabSz="914400" rtl="0" eaLnBrk="1" latinLnBrk="0" hangingPunct="1">
                        <a:lnSpc>
                          <a:spcPts val="2600"/>
                        </a:lnSpc>
                        <a:spcBef>
                          <a:spcPts val="600"/>
                        </a:spcBef>
                        <a:spcAft>
                          <a:spcPts val="600"/>
                        </a:spcAft>
                        <a:buFont typeface="+mj-lt"/>
                        <a:buAutoNum type="arabicPeriod"/>
                      </a:pPr>
                      <a:r>
                        <a:rPr kumimoji="1" lang="zh-TW" altLang="en-US" sz="24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醫療保險金未達起賠金額</a:t>
                      </a:r>
                      <a:r>
                        <a:rPr kumimoji="1" lang="en-US" altLang="zh-TW" sz="24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500</a:t>
                      </a:r>
                      <a:r>
                        <a:rPr kumimoji="1" lang="zh-TW" altLang="en-US" sz="24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元時覈實補助</a:t>
                      </a:r>
                      <a:r>
                        <a:rPr kumimoji="1" lang="zh-TW" sz="24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endParaRPr kumimoji="1" lang="zh-TW" sz="2400" u="none" strike="noStrike" kern="1200" cap="none" normalizeH="0" baseline="0" dirty="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457200" lvl="0" indent="-457200" algn="l" defTabSz="914400" rtl="0" eaLnBrk="1" latinLnBrk="0" hangingPunct="1">
                        <a:lnSpc>
                          <a:spcPts val="2000"/>
                        </a:lnSpc>
                        <a:spcBef>
                          <a:spcPts val="600"/>
                        </a:spcBef>
                        <a:spcAft>
                          <a:spcPts val="600"/>
                        </a:spcAft>
                        <a:buFont typeface="+mj-lt"/>
                        <a:buAutoNum type="arabicPeriod"/>
                      </a:pPr>
                      <a:r>
                        <a:rPr kumimoji="1" lang="zh-TW" sz="20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國</a:t>
                      </a:r>
                      <a:r>
                        <a:rPr kumimoji="1" lang="zh-TW" altLang="en-US" sz="20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泰人</a:t>
                      </a:r>
                      <a:r>
                        <a:rPr kumimoji="1" lang="zh-TW" sz="2000" u="none" strike="noStrike" kern="1200" cap="none" normalizeH="0" baseline="0" dirty="0" smtClean="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壽</a:t>
                      </a:r>
                      <a:r>
                        <a:rPr kumimoji="1" lang="zh-TW" sz="2000" u="none" strike="noStrike" kern="1200" cap="none" normalizeH="0" baseline="0" dirty="0">
                          <a:ln>
                            <a:noFill/>
                          </a:ln>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代付教育部補助款。</a:t>
                      </a:r>
                    </a:p>
                  </a:txBody>
                  <a:tcPr marL="68580" marR="68580"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sp>
        <p:nvSpPr>
          <p:cNvPr id="9" name="矩形 8"/>
          <p:cNvSpPr/>
          <p:nvPr/>
        </p:nvSpPr>
        <p:spPr>
          <a:xfrm>
            <a:off x="276328" y="5949280"/>
            <a:ext cx="8636560" cy="523220"/>
          </a:xfrm>
          <a:prstGeom prst="rect">
            <a:avLst/>
          </a:prstGeom>
        </p:spPr>
        <p:txBody>
          <a:bodyPr wrap="square">
            <a:spAutoFit/>
          </a:bodyPr>
          <a:lstStyle/>
          <a:p>
            <a:r>
              <a:rPr lang="zh-TW" altLang="zh-TW" sz="1200" dirty="0" smtClean="0">
                <a:latin typeface="微軟正黑體" panose="020B0604030504040204" pitchFamily="34" charset="-120"/>
                <a:ea typeface="微軟正黑體" panose="020B0604030504040204" pitchFamily="34" charset="-120"/>
              </a:rPr>
              <a:t>註</a:t>
            </a:r>
            <a:r>
              <a:rPr lang="en-US" altLang="zh-TW" sz="1200" dirty="0" smtClean="0">
                <a:latin typeface="微軟正黑體" panose="020B0604030504040204" pitchFamily="34" charset="-120"/>
                <a:ea typeface="微軟正黑體" panose="020B0604030504040204" pitchFamily="34" charset="-120"/>
              </a:rPr>
              <a:t>1:</a:t>
            </a:r>
            <a:r>
              <a:rPr lang="zh-TW" altLang="en-US" sz="1200" dirty="0" smtClean="0">
                <a:latin typeface="微軟正黑體" panose="020B0604030504040204" pitchFamily="34" charset="-120"/>
                <a:ea typeface="微軟正黑體" panose="020B0604030504040204" pitchFamily="34" charset="-120"/>
              </a:rPr>
              <a:t>常見</a:t>
            </a:r>
            <a:r>
              <a:rPr lang="zh-TW" altLang="en-US" sz="1200" dirty="0">
                <a:latin typeface="微軟正黑體" panose="020B0604030504040204" pitchFamily="34" charset="-120"/>
                <a:ea typeface="微軟正黑體" panose="020B0604030504040204" pitchFamily="34" charset="-120"/>
              </a:rPr>
              <a:t>除外責任事項包含掛號費、診斷證明書費，詳細項目請參照保單條款</a:t>
            </a:r>
            <a:r>
              <a:rPr lang="zh-TW" altLang="en-US" sz="1200" dirty="0" smtClean="0">
                <a:latin typeface="微軟正黑體" panose="020B0604030504040204" pitchFamily="34" charset="-120"/>
                <a:ea typeface="微軟正黑體" panose="020B0604030504040204" pitchFamily="34" charset="-120"/>
              </a:rPr>
              <a:t>。</a:t>
            </a:r>
            <a:endParaRPr lang="en-US" altLang="zh-TW" sz="1200" dirty="0" smtClean="0">
              <a:latin typeface="微軟正黑體" panose="020B0604030504040204" pitchFamily="34" charset="-120"/>
              <a:ea typeface="微軟正黑體" panose="020B0604030504040204" pitchFamily="34" charset="-120"/>
            </a:endParaRPr>
          </a:p>
          <a:p>
            <a:r>
              <a:rPr lang="zh-TW" altLang="en-US" sz="1200" dirty="0">
                <a:latin typeface="微軟正黑體" panose="020B0604030504040204" pitchFamily="34" charset="-120"/>
                <a:ea typeface="微軟正黑體" panose="020B0604030504040204" pitchFamily="34" charset="-120"/>
              </a:rPr>
              <a:t>註</a:t>
            </a:r>
            <a:r>
              <a:rPr lang="en-US" altLang="zh-TW" sz="1200" dirty="0">
                <a:latin typeface="微軟正黑體" panose="020B0604030504040204" pitchFamily="34" charset="-120"/>
                <a:ea typeface="微軟正黑體" panose="020B0604030504040204" pitchFamily="34" charset="-120"/>
              </a:rPr>
              <a:t>2: </a:t>
            </a:r>
            <a:r>
              <a:rPr lang="zh-TW" altLang="en-US" sz="1200" dirty="0">
                <a:latin typeface="微軟正黑體" panose="020B0604030504040204" pitchFamily="34" charset="-120"/>
                <a:ea typeface="微軟正黑體" panose="020B0604030504040204" pitchFamily="34" charset="-120"/>
              </a:rPr>
              <a:t>專案</a:t>
            </a:r>
            <a:r>
              <a:rPr lang="zh-TW" altLang="en-US" sz="1200" dirty="0" smtClean="0">
                <a:latin typeface="微軟正黑體" panose="020B0604030504040204" pitchFamily="34" charset="-120"/>
                <a:ea typeface="微軟正黑體" panose="020B0604030504040204" pitchFamily="34" charset="-120"/>
              </a:rPr>
              <a:t>內容請詳見「</a:t>
            </a:r>
            <a:r>
              <a:rPr lang="en-US" altLang="zh-TW" sz="1200" dirty="0" smtClean="0">
                <a:latin typeface="微軟正黑體" panose="020B0604030504040204" pitchFamily="34" charset="-120"/>
                <a:ea typeface="微軟正黑體" panose="020B0604030504040204" pitchFamily="34" charset="-120"/>
              </a:rPr>
              <a:t>107</a:t>
            </a:r>
            <a:r>
              <a:rPr lang="zh-TW" altLang="en-US" sz="1200" dirty="0" smtClean="0">
                <a:latin typeface="微軟正黑體" panose="020B0604030504040204" pitchFamily="34" charset="-120"/>
                <a:ea typeface="微軟正黑體" panose="020B0604030504040204" pitchFamily="34" charset="-120"/>
              </a:rPr>
              <a:t>學年</a:t>
            </a:r>
            <a:r>
              <a:rPr lang="zh-TW" altLang="en-US" sz="1200" dirty="0">
                <a:latin typeface="微軟正黑體" panose="020B0604030504040204" pitchFamily="34" charset="-120"/>
                <a:ea typeface="微軟正黑體" panose="020B0604030504040204" pitchFamily="34" charset="-120"/>
              </a:rPr>
              <a:t>度補助學生團體保險幼兒園重症暨經濟弱勢學生（童）健康及醫療照顧費用專案計畫</a:t>
            </a:r>
            <a:r>
              <a:rPr lang="zh-TW" altLang="en-US" sz="1600" dirty="0" smtClean="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p:txBody>
      </p:sp>
      <p:sp>
        <p:nvSpPr>
          <p:cNvPr id="6" name="圓角矩形 5"/>
          <p:cNvSpPr/>
          <p:nvPr/>
        </p:nvSpPr>
        <p:spPr>
          <a:xfrm>
            <a:off x="-219679" y="855875"/>
            <a:ext cx="443163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17" y="836712"/>
            <a:ext cx="4134465"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教育部補助專案簡要說明</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 name="標題 1"/>
          <p:cNvSpPr>
            <a:spLocks noGrp="1"/>
          </p:cNvSpPr>
          <p:nvPr>
            <p:ph type="title"/>
          </p:nvPr>
        </p:nvSpPr>
        <p:spPr>
          <a:xfrm>
            <a:off x="0" y="-2138"/>
            <a:ext cx="8229600" cy="693403"/>
          </a:xfrm>
        </p:spPr>
        <p:txBody>
          <a:bodyPr/>
          <a:lstStyle/>
          <a:p>
            <a:r>
              <a:rPr lang="zh-TW" altLang="en-US" dirty="0"/>
              <a:t>保障內容</a:t>
            </a:r>
            <a:r>
              <a:rPr lang="zh-TW" altLang="en-US" dirty="0" smtClean="0"/>
              <a:t>說明</a:t>
            </a:r>
            <a:r>
              <a:rPr lang="en-US" altLang="zh-TW" dirty="0" smtClean="0"/>
              <a:t>(14/26)</a:t>
            </a:r>
            <a:endParaRPr lang="zh-TW" altLang="en-US" dirty="0"/>
          </a:p>
        </p:txBody>
      </p:sp>
    </p:spTree>
    <p:extLst>
      <p:ext uri="{BB962C8B-B14F-4D97-AF65-F5344CB8AC3E}">
        <p14:creationId xmlns:p14="http://schemas.microsoft.com/office/powerpoint/2010/main" val="1958459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482486" y="3843209"/>
            <a:ext cx="2012932" cy="2466111"/>
            <a:chOff x="643314" y="3300004"/>
            <a:chExt cx="2683910" cy="2466111"/>
          </a:xfrm>
        </p:grpSpPr>
        <p:sp>
          <p:nvSpPr>
            <p:cNvPr id="51" name="矩形 50"/>
            <p:cNvSpPr/>
            <p:nvPr/>
          </p:nvSpPr>
          <p:spPr>
            <a:xfrm>
              <a:off x="643314" y="4195822"/>
              <a:ext cx="2683910" cy="157029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sp>
          <p:nvSpPr>
            <p:cNvPr id="8" name="矩形 7"/>
            <p:cNvSpPr/>
            <p:nvPr/>
          </p:nvSpPr>
          <p:spPr>
            <a:xfrm>
              <a:off x="643314" y="3300004"/>
              <a:ext cx="2683910" cy="8256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grpSp>
          <p:nvGrpSpPr>
            <p:cNvPr id="6" name="群組 5"/>
            <p:cNvGrpSpPr/>
            <p:nvPr/>
          </p:nvGrpSpPr>
          <p:grpSpPr>
            <a:xfrm>
              <a:off x="926386" y="3450930"/>
              <a:ext cx="2349362" cy="1821449"/>
              <a:chOff x="1107096" y="-4635393"/>
              <a:chExt cx="2349362" cy="1821449"/>
            </a:xfrm>
          </p:grpSpPr>
          <p:sp>
            <p:nvSpPr>
              <p:cNvPr id="91" name="矩形 90"/>
              <p:cNvSpPr/>
              <p:nvPr/>
            </p:nvSpPr>
            <p:spPr>
              <a:xfrm>
                <a:off x="1107096" y="-4635393"/>
                <a:ext cx="2349362" cy="584775"/>
              </a:xfrm>
              <a:prstGeom prst="rect">
                <a:avLst/>
              </a:prstGeom>
            </p:spPr>
            <p:txBody>
              <a:bodyPr wrap="none">
                <a:spAutoFit/>
              </a:bodyPr>
              <a:lstStyle/>
              <a:p>
                <a:pPr defTabSz="914400"/>
                <a:r>
                  <a:rPr kumimoji="1" lang="zh-TW" altLang="zh-TW"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收據</a:t>
                </a:r>
                <a:r>
                  <a:rPr kumimoji="1" lang="zh-TW" altLang="en-US"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總額</a:t>
                </a:r>
              </a:p>
            </p:txBody>
          </p:sp>
          <p:sp>
            <p:nvSpPr>
              <p:cNvPr id="96" name="矩形 95"/>
              <p:cNvSpPr/>
              <p:nvPr/>
            </p:nvSpPr>
            <p:spPr>
              <a:xfrm>
                <a:off x="1260725" y="-3460275"/>
                <a:ext cx="2141238" cy="646331"/>
              </a:xfrm>
              <a:prstGeom prst="rect">
                <a:avLst/>
              </a:prstGeom>
            </p:spPr>
            <p:txBody>
              <a:bodyPr wrap="square">
                <a:spAutoFit/>
              </a:bodyPr>
              <a:lstStyle/>
              <a:p>
                <a:pPr defTabSz="914400"/>
                <a:r>
                  <a:rPr kumimoji="1" lang="en-US" altLang="zh-TW" sz="36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950</a:t>
                </a:r>
                <a:r>
                  <a:rPr kumimoji="1" lang="zh-TW" altLang="zh-TW" sz="36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元</a:t>
                </a:r>
                <a:endParaRPr kumimoji="1" lang="zh-TW" altLang="en-US" sz="36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grpSp>
      </p:grpSp>
      <p:grpSp>
        <p:nvGrpSpPr>
          <p:cNvPr id="9" name="群組 8"/>
          <p:cNvGrpSpPr/>
          <p:nvPr/>
        </p:nvGrpSpPr>
        <p:grpSpPr>
          <a:xfrm>
            <a:off x="6767225" y="3843209"/>
            <a:ext cx="1938275" cy="2466111"/>
            <a:chOff x="9022964" y="3300004"/>
            <a:chExt cx="2584366" cy="2466111"/>
          </a:xfrm>
        </p:grpSpPr>
        <p:sp>
          <p:nvSpPr>
            <p:cNvPr id="58" name="矩形 57"/>
            <p:cNvSpPr/>
            <p:nvPr/>
          </p:nvSpPr>
          <p:spPr>
            <a:xfrm>
              <a:off x="9047038" y="3300004"/>
              <a:ext cx="2281998" cy="8256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grpSp>
          <p:nvGrpSpPr>
            <p:cNvPr id="7" name="群組 6"/>
            <p:cNvGrpSpPr/>
            <p:nvPr/>
          </p:nvGrpSpPr>
          <p:grpSpPr>
            <a:xfrm>
              <a:off x="9022964" y="3428630"/>
              <a:ext cx="2584366" cy="2337485"/>
              <a:chOff x="9022964" y="3428630"/>
              <a:chExt cx="2584366" cy="2337485"/>
            </a:xfrm>
          </p:grpSpPr>
          <p:sp>
            <p:nvSpPr>
              <p:cNvPr id="57" name="矩形 56"/>
              <p:cNvSpPr/>
              <p:nvPr/>
            </p:nvSpPr>
            <p:spPr>
              <a:xfrm>
                <a:off x="9047038" y="4195822"/>
                <a:ext cx="2281998" cy="157029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grpSp>
            <p:nvGrpSpPr>
              <p:cNvPr id="5" name="群組 4"/>
              <p:cNvGrpSpPr/>
              <p:nvPr/>
            </p:nvGrpSpPr>
            <p:grpSpPr>
              <a:xfrm>
                <a:off x="9022964" y="3428630"/>
                <a:ext cx="2584366" cy="1774584"/>
                <a:chOff x="1645871" y="4943507"/>
                <a:chExt cx="2584366" cy="1774584"/>
              </a:xfrm>
            </p:grpSpPr>
            <p:sp>
              <p:nvSpPr>
                <p:cNvPr id="92" name="矩形 91"/>
                <p:cNvSpPr/>
                <p:nvPr/>
              </p:nvSpPr>
              <p:spPr>
                <a:xfrm>
                  <a:off x="1645871" y="4943507"/>
                  <a:ext cx="2584366" cy="584775"/>
                </a:xfrm>
                <a:prstGeom prst="rect">
                  <a:avLst/>
                </a:prstGeom>
              </p:spPr>
              <p:txBody>
                <a:bodyPr wrap="square">
                  <a:spAutoFit/>
                </a:bodyPr>
                <a:lstStyle/>
                <a:p>
                  <a:pPr defTabSz="914400"/>
                  <a:r>
                    <a:rPr kumimoji="1" lang="zh-TW" altLang="en-US"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剩餘</a:t>
                  </a:r>
                  <a:r>
                    <a:rPr kumimoji="1" lang="zh-TW" altLang="zh-TW"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費用</a:t>
                  </a:r>
                  <a:endParaRPr kumimoji="1" lang="zh-TW" altLang="en-US"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sp>
              <p:nvSpPr>
                <p:cNvPr id="99" name="矩形 98"/>
                <p:cNvSpPr/>
                <p:nvPr/>
              </p:nvSpPr>
              <p:spPr>
                <a:xfrm>
                  <a:off x="1967115" y="6133316"/>
                  <a:ext cx="1984827" cy="584775"/>
                </a:xfrm>
                <a:prstGeom prst="rect">
                  <a:avLst/>
                </a:prstGeom>
              </p:spPr>
              <p:txBody>
                <a:bodyPr wrap="square">
                  <a:spAutoFit/>
                </a:bodyPr>
                <a:lstStyle/>
                <a:p>
                  <a:pPr defTabSz="914400"/>
                  <a:r>
                    <a:rPr kumimoji="1" lang="en-US" altLang="zh-TW" sz="3200" kern="0" spc="-125" dirty="0" smtClean="0">
                      <a:ln w="3175">
                        <a:noFill/>
                      </a:ln>
                      <a:solidFill>
                        <a:srgbClr val="FFFF00"/>
                      </a:solidFill>
                      <a:effectLst>
                        <a:glow rad="139700">
                          <a:srgbClr val="000000"/>
                        </a:glow>
                      </a:effectLst>
                      <a:latin typeface="Arial Black" pitchFamily="34" charset="0"/>
                      <a:ea typeface="華康儷粗黑" pitchFamily="49" charset="-120"/>
                      <a:cs typeface="Tahoma" pitchFamily="34" charset="0"/>
                    </a:rPr>
                    <a:t>400</a:t>
                  </a:r>
                  <a:r>
                    <a:rPr kumimoji="1" lang="zh-TW" altLang="zh-TW" sz="3200" kern="0" spc="-125" dirty="0">
                      <a:ln w="3175">
                        <a:noFill/>
                      </a:ln>
                      <a:solidFill>
                        <a:srgbClr val="FFFF00"/>
                      </a:solidFill>
                      <a:effectLst>
                        <a:glow rad="139700">
                          <a:srgbClr val="000000"/>
                        </a:glow>
                      </a:effectLst>
                      <a:latin typeface="Arial Black" pitchFamily="34" charset="0"/>
                      <a:ea typeface="華康儷粗黑" pitchFamily="49" charset="-120"/>
                      <a:cs typeface="Tahoma" pitchFamily="34" charset="0"/>
                    </a:rPr>
                    <a:t>元</a:t>
                  </a:r>
                  <a:endParaRPr kumimoji="1" lang="zh-TW" altLang="en-US" sz="3200" kern="0" spc="-125" dirty="0">
                    <a:ln w="3175">
                      <a:noFill/>
                    </a:ln>
                    <a:solidFill>
                      <a:srgbClr val="FFFF00"/>
                    </a:solidFill>
                    <a:effectLst>
                      <a:glow rad="139700">
                        <a:srgbClr val="000000"/>
                      </a:glow>
                    </a:effectLst>
                    <a:latin typeface="Arial Black" pitchFamily="34" charset="0"/>
                    <a:ea typeface="華康儷粗黑" pitchFamily="49" charset="-120"/>
                    <a:cs typeface="Tahoma" pitchFamily="34" charset="0"/>
                  </a:endParaRPr>
                </a:p>
              </p:txBody>
            </p:sp>
          </p:grpSp>
        </p:grpSp>
      </p:grpSp>
      <p:grpSp>
        <p:nvGrpSpPr>
          <p:cNvPr id="3" name="群組 2"/>
          <p:cNvGrpSpPr/>
          <p:nvPr/>
        </p:nvGrpSpPr>
        <p:grpSpPr>
          <a:xfrm>
            <a:off x="3192013" y="3843209"/>
            <a:ext cx="2989713" cy="2466111"/>
            <a:chOff x="4256017" y="3300004"/>
            <a:chExt cx="3986283" cy="2466111"/>
          </a:xfrm>
        </p:grpSpPr>
        <p:sp>
          <p:nvSpPr>
            <p:cNvPr id="55" name="矩形 54"/>
            <p:cNvSpPr/>
            <p:nvPr/>
          </p:nvSpPr>
          <p:spPr>
            <a:xfrm>
              <a:off x="4256017" y="4195822"/>
              <a:ext cx="3732073" cy="157029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sp>
          <p:nvSpPr>
            <p:cNvPr id="56" name="矩形 55"/>
            <p:cNvSpPr/>
            <p:nvPr/>
          </p:nvSpPr>
          <p:spPr>
            <a:xfrm>
              <a:off x="4256017" y="3300004"/>
              <a:ext cx="3732073" cy="8256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grpSp>
          <p:nvGrpSpPr>
            <p:cNvPr id="98" name="群組 97"/>
            <p:cNvGrpSpPr/>
            <p:nvPr/>
          </p:nvGrpSpPr>
          <p:grpSpPr>
            <a:xfrm>
              <a:off x="4353242" y="4442035"/>
              <a:ext cx="3889058" cy="1042475"/>
              <a:chOff x="420834" y="2241002"/>
              <a:chExt cx="2244879" cy="707573"/>
            </a:xfrm>
          </p:grpSpPr>
          <p:sp>
            <p:nvSpPr>
              <p:cNvPr id="107" name="矩形 106"/>
              <p:cNvSpPr/>
              <p:nvPr/>
            </p:nvSpPr>
            <p:spPr>
              <a:xfrm>
                <a:off x="420835" y="2241002"/>
                <a:ext cx="1249749" cy="355132"/>
              </a:xfrm>
              <a:prstGeom prst="rect">
                <a:avLst/>
              </a:prstGeom>
            </p:spPr>
            <p:txBody>
              <a:bodyPr wrap="square">
                <a:spAutoFit/>
              </a:bodyPr>
              <a:lstStyle/>
              <a:p>
                <a:pPr defTabSz="914400"/>
                <a:r>
                  <a:rPr kumimoji="1" lang="zh-TW" altLang="zh-TW" sz="28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掛號費</a:t>
                </a:r>
                <a:endParaRPr kumimoji="1" lang="zh-TW" altLang="en-US" sz="28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sp>
            <p:nvSpPr>
              <p:cNvPr id="108" name="矩形 107"/>
              <p:cNvSpPr/>
              <p:nvPr/>
            </p:nvSpPr>
            <p:spPr>
              <a:xfrm>
                <a:off x="420834" y="2576575"/>
                <a:ext cx="1475143" cy="355132"/>
              </a:xfrm>
              <a:prstGeom prst="rect">
                <a:avLst/>
              </a:prstGeom>
            </p:spPr>
            <p:txBody>
              <a:bodyPr wrap="square">
                <a:spAutoFit/>
              </a:bodyPr>
              <a:lstStyle/>
              <a:p>
                <a:pPr defTabSz="914400"/>
                <a:r>
                  <a:rPr kumimoji="1" lang="zh-TW" altLang="zh-TW" sz="28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診斷書費</a:t>
                </a:r>
                <a:endParaRPr kumimoji="1" lang="zh-TW" altLang="en-US" sz="28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sp>
            <p:nvSpPr>
              <p:cNvPr id="110" name="矩形 109"/>
              <p:cNvSpPr/>
              <p:nvPr/>
            </p:nvSpPr>
            <p:spPr>
              <a:xfrm>
                <a:off x="1620600" y="2252725"/>
                <a:ext cx="1045112" cy="355132"/>
              </a:xfrm>
              <a:prstGeom prst="rect">
                <a:avLst/>
              </a:prstGeom>
            </p:spPr>
            <p:txBody>
              <a:bodyPr wrap="square">
                <a:spAutoFit/>
              </a:bodyPr>
              <a:lstStyle/>
              <a:p>
                <a:pPr defTabSz="914400"/>
                <a:r>
                  <a:rPr kumimoji="1" lang="en-US" altLang="zh-TW" sz="28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400</a:t>
                </a:r>
                <a:r>
                  <a:rPr kumimoji="1" lang="zh-TW" altLang="zh-TW" sz="28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元</a:t>
                </a:r>
                <a:endParaRPr kumimoji="1" lang="zh-TW" altLang="en-US" sz="28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sp>
            <p:nvSpPr>
              <p:cNvPr id="111" name="矩形 110"/>
              <p:cNvSpPr/>
              <p:nvPr/>
            </p:nvSpPr>
            <p:spPr>
              <a:xfrm>
                <a:off x="1611938" y="2593443"/>
                <a:ext cx="1053775" cy="355132"/>
              </a:xfrm>
              <a:prstGeom prst="rect">
                <a:avLst/>
              </a:prstGeom>
            </p:spPr>
            <p:txBody>
              <a:bodyPr wrap="square">
                <a:spAutoFit/>
              </a:bodyPr>
              <a:lstStyle/>
              <a:p>
                <a:pPr defTabSz="914400"/>
                <a:r>
                  <a:rPr kumimoji="1" lang="en-US" altLang="zh-TW" sz="28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150</a:t>
                </a:r>
                <a:r>
                  <a:rPr kumimoji="1" lang="zh-TW" altLang="zh-TW" sz="28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元</a:t>
                </a:r>
                <a:endParaRPr kumimoji="1" lang="zh-TW" altLang="en-US" sz="28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grpSp>
        <p:sp>
          <p:nvSpPr>
            <p:cNvPr id="101" name="矩形 100"/>
            <p:cNvSpPr/>
            <p:nvPr/>
          </p:nvSpPr>
          <p:spPr>
            <a:xfrm>
              <a:off x="4378646" y="3460205"/>
              <a:ext cx="3518338" cy="584775"/>
            </a:xfrm>
            <a:prstGeom prst="rect">
              <a:avLst/>
            </a:prstGeom>
          </p:spPr>
          <p:txBody>
            <a:bodyPr wrap="square">
              <a:spAutoFit/>
            </a:bodyPr>
            <a:lstStyle/>
            <a:p>
              <a:pPr defTabSz="914400"/>
              <a:r>
                <a:rPr kumimoji="1" lang="zh-TW" altLang="en-US"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除外責任事項</a:t>
              </a:r>
            </a:p>
          </p:txBody>
        </p:sp>
      </p:grpSp>
      <p:grpSp>
        <p:nvGrpSpPr>
          <p:cNvPr id="4" name="群組 3"/>
          <p:cNvGrpSpPr/>
          <p:nvPr/>
        </p:nvGrpSpPr>
        <p:grpSpPr>
          <a:xfrm>
            <a:off x="6163148" y="4657801"/>
            <a:ext cx="450051" cy="155798"/>
            <a:chOff x="8217530" y="3681463"/>
            <a:chExt cx="600068" cy="155798"/>
          </a:xfrm>
        </p:grpSpPr>
        <p:cxnSp>
          <p:nvCxnSpPr>
            <p:cNvPr id="46" name="直線接點 45"/>
            <p:cNvCxnSpPr/>
            <p:nvPr/>
          </p:nvCxnSpPr>
          <p:spPr>
            <a:xfrm>
              <a:off x="8217530" y="3681463"/>
              <a:ext cx="600068" cy="0"/>
            </a:xfrm>
            <a:prstGeom prst="line">
              <a:avLst/>
            </a:prstGeom>
            <a:ln w="95250">
              <a:solidFill>
                <a:srgbClr val="C55A11"/>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8217530" y="3837261"/>
              <a:ext cx="600068" cy="0"/>
            </a:xfrm>
            <a:prstGeom prst="line">
              <a:avLst/>
            </a:prstGeom>
            <a:ln w="95250">
              <a:solidFill>
                <a:srgbClr val="C55A11"/>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423368" y="1698865"/>
            <a:ext cx="8405956" cy="1569660"/>
            <a:chOff x="820298" y="1727161"/>
            <a:chExt cx="11684202" cy="1569660"/>
          </a:xfrm>
        </p:grpSpPr>
        <p:pic>
          <p:nvPicPr>
            <p:cNvPr id="33" name="Picture 19" descr="http://png.52design.com/3d/pic/52design.com_3d_06.png"/>
            <p:cNvPicPr>
              <a:picLocks noChangeAspect="1" noChangeArrowheads="1"/>
            </p:cNvPicPr>
            <p:nvPr/>
          </p:nvPicPr>
          <p:blipFill>
            <a:blip r:embed="rId2" cstate="print"/>
            <a:srcRect/>
            <a:stretch>
              <a:fillRect/>
            </a:stretch>
          </p:blipFill>
          <p:spPr bwMode="auto">
            <a:xfrm>
              <a:off x="820298" y="1853300"/>
              <a:ext cx="974719" cy="974718"/>
            </a:xfrm>
            <a:prstGeom prst="rect">
              <a:avLst/>
            </a:prstGeom>
            <a:noFill/>
            <a:ln w="9525">
              <a:noFill/>
              <a:miter lim="800000"/>
              <a:headEnd/>
              <a:tailEnd/>
            </a:ln>
          </p:spPr>
        </p:pic>
        <p:sp>
          <p:nvSpPr>
            <p:cNvPr id="34" name="矩形 33"/>
            <p:cNvSpPr/>
            <p:nvPr/>
          </p:nvSpPr>
          <p:spPr>
            <a:xfrm>
              <a:off x="1795017" y="1727161"/>
              <a:ext cx="10709483" cy="1569660"/>
            </a:xfrm>
            <a:prstGeom prst="rect">
              <a:avLst/>
            </a:prstGeom>
          </p:spPr>
          <p:txBody>
            <a:bodyPr wrap="square">
              <a:spAutoFit/>
            </a:bodyPr>
            <a:lstStyle/>
            <a:p>
              <a:pPr defTabSz="914400"/>
              <a:r>
                <a:rPr kumimoji="1" lang="zh-TW" altLang="en-US" sz="3200" b="1" kern="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ahoma" pitchFamily="34" charset="0"/>
                </a:rPr>
                <a:t>小</a:t>
              </a:r>
              <a:r>
                <a:rPr kumimoji="1" lang="zh-TW" altLang="en-US" sz="3200" b="1" kern="0"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ahoma" pitchFamily="34" charset="0"/>
                </a:rPr>
                <a:t>涵</a:t>
              </a:r>
              <a:r>
                <a:rPr kumimoji="1" lang="zh-TW" altLang="en-US" sz="3200" b="1" kern="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ahoma" pitchFamily="34" charset="0"/>
                </a:rPr>
                <a:t>美術</a:t>
              </a:r>
              <a:r>
                <a:rPr kumimoji="1" lang="zh-TW" altLang="en-US" sz="3200" b="1" kern="0"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ahoma" pitchFamily="34" charset="0"/>
                </a:rPr>
                <a:t>課時被美工刀劃傷，醫療費用</a:t>
              </a:r>
              <a:r>
                <a:rPr kumimoji="1" lang="zh-TW" altLang="en-US" sz="3200" b="1" kern="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ahoma" pitchFamily="34" charset="0"/>
                </a:rPr>
                <a:t>包含掛號費</a:t>
              </a:r>
              <a:r>
                <a:rPr kumimoji="1" lang="zh-TW" altLang="en-US" sz="3200" b="1" kern="0"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ahoma" pitchFamily="34" charset="0"/>
                </a:rPr>
                <a:t>、診斷書</a:t>
              </a:r>
              <a:r>
                <a:rPr kumimoji="1" lang="zh-TW" altLang="en-US" sz="3200" b="1" kern="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ahoma" pitchFamily="34" charset="0"/>
                </a:rPr>
                <a:t>費及</a:t>
              </a:r>
              <a:r>
                <a:rPr kumimoji="1" lang="zh-TW" altLang="en-US" sz="3200" b="1" kern="0"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ahoma" pitchFamily="34" charset="0"/>
                </a:rPr>
                <a:t>其他醫療費用等，</a:t>
              </a:r>
              <a:r>
                <a:rPr kumimoji="1" lang="zh-TW" altLang="en-US" sz="3200" b="1" kern="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ahoma" pitchFamily="34" charset="0"/>
                </a:rPr>
                <a:t>共</a:t>
              </a:r>
              <a:r>
                <a:rPr kumimoji="1" lang="en-US" altLang="zh-TW" sz="3200" b="1" kern="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ahoma" pitchFamily="34" charset="0"/>
                </a:rPr>
                <a:t>950</a:t>
              </a:r>
              <a:r>
                <a:rPr kumimoji="1" lang="zh-TW" altLang="en-US" sz="3200" b="1" kern="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ahoma" pitchFamily="34" charset="0"/>
                </a:rPr>
                <a:t>元</a:t>
              </a:r>
              <a:r>
                <a:rPr kumimoji="1" lang="zh-TW" altLang="en-US" sz="3200" b="1" kern="0"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ahoma" pitchFamily="34" charset="0"/>
                </a:rPr>
                <a:t>。</a:t>
              </a:r>
            </a:p>
          </p:txBody>
        </p:sp>
      </p:grpSp>
      <p:sp>
        <p:nvSpPr>
          <p:cNvPr id="36" name="矩形 35"/>
          <p:cNvSpPr/>
          <p:nvPr/>
        </p:nvSpPr>
        <p:spPr>
          <a:xfrm>
            <a:off x="2524795" y="4420309"/>
            <a:ext cx="681597" cy="707886"/>
          </a:xfrm>
          <a:prstGeom prst="rect">
            <a:avLst/>
          </a:prstGeom>
        </p:spPr>
        <p:txBody>
          <a:bodyPr wrap="none">
            <a:spAutoFit/>
          </a:bodyPr>
          <a:lstStyle/>
          <a:p>
            <a:pPr defTabSz="914400"/>
            <a:r>
              <a:rPr kumimoji="1" lang="zh-TW" altLang="en-US" sz="4000" kern="0" spc="-125" dirty="0" smtClean="0">
                <a:ln w="3175">
                  <a:noFill/>
                </a:ln>
                <a:solidFill>
                  <a:srgbClr val="FFC000"/>
                </a:solidFill>
                <a:effectLst>
                  <a:glow rad="139700">
                    <a:srgbClr val="000000"/>
                  </a:glow>
                </a:effectLst>
                <a:latin typeface="Arial Black" pitchFamily="34" charset="0"/>
                <a:ea typeface="華康儷粗黑" pitchFamily="49" charset="-120"/>
                <a:cs typeface="Tahoma" pitchFamily="34" charset="0"/>
              </a:rPr>
              <a:t>減</a:t>
            </a:r>
            <a:endParaRPr kumimoji="1" lang="en-US" altLang="zh-TW" sz="4000" kern="0" spc="-125" dirty="0" smtClean="0">
              <a:ln w="3175">
                <a:noFill/>
              </a:ln>
              <a:solidFill>
                <a:srgbClr val="FFC000"/>
              </a:solidFill>
              <a:effectLst>
                <a:glow rad="139700">
                  <a:srgbClr val="000000"/>
                </a:glow>
              </a:effectLst>
              <a:latin typeface="Arial Black" pitchFamily="34" charset="0"/>
              <a:ea typeface="華康儷粗黑" pitchFamily="49" charset="-120"/>
              <a:cs typeface="Tahoma" pitchFamily="34" charset="0"/>
            </a:endParaRPr>
          </a:p>
        </p:txBody>
      </p:sp>
      <p:sp>
        <p:nvSpPr>
          <p:cNvPr id="35" name="標題 1"/>
          <p:cNvSpPr>
            <a:spLocks noGrp="1"/>
          </p:cNvSpPr>
          <p:nvPr>
            <p:ph type="title"/>
          </p:nvPr>
        </p:nvSpPr>
        <p:spPr>
          <a:xfrm>
            <a:off x="0" y="-2138"/>
            <a:ext cx="8229600" cy="693403"/>
          </a:xfrm>
        </p:spPr>
        <p:txBody>
          <a:bodyPr/>
          <a:lstStyle/>
          <a:p>
            <a:r>
              <a:rPr lang="zh-TW" altLang="en-US" dirty="0"/>
              <a:t>保障內容</a:t>
            </a:r>
            <a:r>
              <a:rPr lang="zh-TW" altLang="en-US" dirty="0" smtClean="0"/>
              <a:t>說明</a:t>
            </a:r>
            <a:r>
              <a:rPr lang="en-US" altLang="zh-TW" dirty="0" smtClean="0"/>
              <a:t>(15/26)</a:t>
            </a:r>
            <a:endParaRPr lang="zh-TW" altLang="en-US" dirty="0"/>
          </a:p>
        </p:txBody>
      </p:sp>
      <p:sp>
        <p:nvSpPr>
          <p:cNvPr id="37" name="圓角矩形 36"/>
          <p:cNvSpPr/>
          <p:nvPr/>
        </p:nvSpPr>
        <p:spPr>
          <a:xfrm>
            <a:off x="-219678" y="855875"/>
            <a:ext cx="411497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p:cNvSpPr txBox="1"/>
          <p:nvPr/>
        </p:nvSpPr>
        <p:spPr>
          <a:xfrm>
            <a:off x="-317" y="836712"/>
            <a:ext cx="3895618"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補助專案</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案例說明</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1246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a:off x="277489" y="1354331"/>
            <a:ext cx="1459310" cy="1841984"/>
            <a:chOff x="6156162" y="1676218"/>
            <a:chExt cx="993415" cy="1841984"/>
          </a:xfrm>
        </p:grpSpPr>
        <p:sp>
          <p:nvSpPr>
            <p:cNvPr id="8" name="橢圓 7"/>
            <p:cNvSpPr/>
            <p:nvPr/>
          </p:nvSpPr>
          <p:spPr>
            <a:xfrm>
              <a:off x="6156162" y="1676218"/>
              <a:ext cx="993415" cy="184198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sp>
          <p:nvSpPr>
            <p:cNvPr id="139" name="文字方塊 138"/>
            <p:cNvSpPr txBox="1"/>
            <p:nvPr/>
          </p:nvSpPr>
          <p:spPr>
            <a:xfrm>
              <a:off x="6267455" y="1995450"/>
              <a:ext cx="742440" cy="1200329"/>
            </a:xfrm>
            <a:prstGeom prst="rect">
              <a:avLst/>
            </a:prstGeom>
            <a:noFill/>
          </p:spPr>
          <p:txBody>
            <a:bodyPr wrap="square" rtlCol="0">
              <a:spAutoFit/>
            </a:bodyPr>
            <a:lstStyle/>
            <a:p>
              <a:pPr algn="ctr" defTabSz="914400"/>
              <a:r>
                <a:rPr kumimoji="1" lang="zh-TW" altLang="en-US" sz="36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一般</a:t>
              </a:r>
              <a:endParaRPr kumimoji="1" lang="en-US" altLang="zh-TW" sz="36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a:p>
              <a:pPr algn="ctr" defTabSz="914400"/>
              <a:r>
                <a:rPr kumimoji="1" lang="zh-TW" altLang="en-US" sz="36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對象</a:t>
              </a:r>
              <a:endParaRPr kumimoji="1" lang="en-US" altLang="zh-TW" sz="36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grpSp>
      <p:grpSp>
        <p:nvGrpSpPr>
          <p:cNvPr id="108" name="群組 107"/>
          <p:cNvGrpSpPr/>
          <p:nvPr/>
        </p:nvGrpSpPr>
        <p:grpSpPr>
          <a:xfrm>
            <a:off x="277489" y="3299536"/>
            <a:ext cx="1459310" cy="1841984"/>
            <a:chOff x="6156162" y="1676218"/>
            <a:chExt cx="993415" cy="1841984"/>
          </a:xfrm>
        </p:grpSpPr>
        <p:sp>
          <p:nvSpPr>
            <p:cNvPr id="109" name="橢圓 108"/>
            <p:cNvSpPr/>
            <p:nvPr/>
          </p:nvSpPr>
          <p:spPr>
            <a:xfrm>
              <a:off x="6156162" y="1676218"/>
              <a:ext cx="993415" cy="1841984"/>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sp>
          <p:nvSpPr>
            <p:cNvPr id="110" name="文字方塊 109"/>
            <p:cNvSpPr txBox="1"/>
            <p:nvPr/>
          </p:nvSpPr>
          <p:spPr>
            <a:xfrm>
              <a:off x="6267454" y="1800276"/>
              <a:ext cx="742440" cy="1569660"/>
            </a:xfrm>
            <a:prstGeom prst="rect">
              <a:avLst/>
            </a:prstGeom>
            <a:noFill/>
          </p:spPr>
          <p:txBody>
            <a:bodyPr wrap="square" rtlCol="0">
              <a:spAutoFit/>
            </a:bodyPr>
            <a:lstStyle/>
            <a:p>
              <a:pPr algn="ctr" defTabSz="914400"/>
              <a:r>
                <a:rPr kumimoji="1" lang="zh-TW" altLang="en-US"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專案補助</a:t>
              </a:r>
              <a:r>
                <a:rPr kumimoji="1" lang="zh-TW" altLang="en-US" sz="32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對象</a:t>
              </a:r>
              <a:endParaRPr kumimoji="1" lang="en-US" altLang="zh-TW" sz="32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grpSp>
      <p:grpSp>
        <p:nvGrpSpPr>
          <p:cNvPr id="5" name="群組 4"/>
          <p:cNvGrpSpPr/>
          <p:nvPr/>
        </p:nvGrpSpPr>
        <p:grpSpPr>
          <a:xfrm>
            <a:off x="482415" y="5143928"/>
            <a:ext cx="8299635" cy="773504"/>
            <a:chOff x="1179284" y="5426498"/>
            <a:chExt cx="11066179" cy="961835"/>
          </a:xfrm>
        </p:grpSpPr>
        <p:grpSp>
          <p:nvGrpSpPr>
            <p:cNvPr id="12" name="群組 11"/>
            <p:cNvGrpSpPr/>
            <p:nvPr/>
          </p:nvGrpSpPr>
          <p:grpSpPr>
            <a:xfrm>
              <a:off x="1603846" y="5426498"/>
              <a:ext cx="10641617" cy="961835"/>
              <a:chOff x="2190175" y="7680915"/>
              <a:chExt cx="10641617" cy="961835"/>
            </a:xfrm>
          </p:grpSpPr>
          <p:sp>
            <p:nvSpPr>
              <p:cNvPr id="11" name="圓角矩形 10"/>
              <p:cNvSpPr/>
              <p:nvPr/>
            </p:nvSpPr>
            <p:spPr>
              <a:xfrm>
                <a:off x="3260831" y="7680915"/>
                <a:ext cx="9570961" cy="961835"/>
              </a:xfrm>
              <a:prstGeom prst="roundRect">
                <a:avLst>
                  <a:gd name="adj" fmla="val 12758"/>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sp>
            <p:nvSpPr>
              <p:cNvPr id="27" name="矩形 26"/>
              <p:cNvSpPr/>
              <p:nvPr/>
            </p:nvSpPr>
            <p:spPr>
              <a:xfrm>
                <a:off x="2190175" y="7793245"/>
                <a:ext cx="10403150" cy="727155"/>
              </a:xfrm>
              <a:prstGeom prst="rect">
                <a:avLst/>
              </a:prstGeom>
            </p:spPr>
            <p:txBody>
              <a:bodyPr wrap="square">
                <a:spAutoFit/>
              </a:bodyPr>
              <a:lstStyle/>
              <a:p>
                <a:pPr algn="r" defTabSz="914400"/>
                <a:r>
                  <a:rPr kumimoji="1" lang="en-US" altLang="zh-TW"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a:t>
                </a:r>
                <a:r>
                  <a:rPr kumimoji="1" lang="zh-TW" altLang="en-US" sz="28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教育部補助</a:t>
                </a:r>
                <a:r>
                  <a:rPr kumimoji="1" lang="zh-TW" altLang="en-US" sz="28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款 </a:t>
                </a:r>
                <a:r>
                  <a:rPr kumimoji="1" lang="en-US" altLang="zh-TW" sz="28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400 </a:t>
                </a:r>
                <a:r>
                  <a:rPr kumimoji="1" lang="zh-TW" altLang="en-US" sz="28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元</a:t>
                </a:r>
                <a:r>
                  <a:rPr kumimoji="1" lang="zh-TW" altLang="en-US" sz="28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rPr>
                  <a:t>，給付金額</a:t>
                </a:r>
                <a:r>
                  <a:rPr kumimoji="1" lang="zh-TW" altLang="en-US" sz="28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共</a:t>
                </a:r>
                <a:r>
                  <a:rPr kumimoji="1" lang="en-US" altLang="zh-TW" sz="3200" kern="0" spc="-125" dirty="0" smtClean="0">
                    <a:ln w="3175">
                      <a:noFill/>
                    </a:ln>
                    <a:solidFill>
                      <a:srgbClr val="FFFF00"/>
                    </a:solidFill>
                    <a:effectLst>
                      <a:glow rad="139700">
                        <a:srgbClr val="000000"/>
                      </a:glow>
                    </a:effectLst>
                    <a:latin typeface="Arial Black" pitchFamily="34" charset="0"/>
                    <a:ea typeface="華康儷粗黑" pitchFamily="49" charset="-120"/>
                    <a:cs typeface="Tahoma" pitchFamily="34" charset="0"/>
                  </a:rPr>
                  <a:t>400</a:t>
                </a:r>
                <a:r>
                  <a:rPr kumimoji="1" lang="zh-TW" altLang="en-US" sz="3200" kern="0" spc="-125" dirty="0">
                    <a:ln w="3175">
                      <a:noFill/>
                    </a:ln>
                    <a:solidFill>
                      <a:srgbClr val="FFFF00"/>
                    </a:solidFill>
                    <a:effectLst>
                      <a:glow rad="139700">
                        <a:srgbClr val="000000"/>
                      </a:glow>
                    </a:effectLst>
                    <a:latin typeface="Arial Black" pitchFamily="34" charset="0"/>
                    <a:ea typeface="華康儷粗黑" pitchFamily="49" charset="-120"/>
                    <a:cs typeface="Tahoma" pitchFamily="34" charset="0"/>
                  </a:rPr>
                  <a:t>元</a:t>
                </a:r>
                <a:endParaRPr kumimoji="1" lang="en-US" altLang="zh-TW" sz="3200" kern="0" spc="-125" dirty="0">
                  <a:ln w="3175">
                    <a:noFill/>
                  </a:ln>
                  <a:solidFill>
                    <a:srgbClr val="FFFF00"/>
                  </a:solidFill>
                  <a:effectLst>
                    <a:glow rad="139700">
                      <a:srgbClr val="000000"/>
                    </a:glow>
                  </a:effectLst>
                  <a:latin typeface="Arial Black" pitchFamily="34" charset="0"/>
                  <a:ea typeface="華康儷粗黑" pitchFamily="49" charset="-120"/>
                  <a:cs typeface="Tahoma" pitchFamily="34" charset="0"/>
                </a:endParaRPr>
              </a:p>
            </p:txBody>
          </p:sp>
        </p:grpSp>
        <p:pic>
          <p:nvPicPr>
            <p:cNvPr id="133" name="Picture 28"/>
            <p:cNvPicPr>
              <a:picLocks noChangeAspect="1" noChangeArrowheads="1"/>
            </p:cNvPicPr>
            <p:nvPr/>
          </p:nvPicPr>
          <p:blipFill>
            <a:blip r:embed="rId3" cstate="print"/>
            <a:srcRect/>
            <a:stretch>
              <a:fillRect/>
            </a:stretch>
          </p:blipFill>
          <p:spPr bwMode="auto">
            <a:xfrm flipH="1">
              <a:off x="1179284" y="5539021"/>
              <a:ext cx="1299410" cy="849312"/>
            </a:xfrm>
            <a:prstGeom prst="rect">
              <a:avLst/>
            </a:prstGeom>
            <a:noFill/>
            <a:ln w="9525">
              <a:noFill/>
              <a:miter lim="800000"/>
              <a:headEnd/>
              <a:tailEnd/>
            </a:ln>
          </p:spPr>
        </p:pic>
      </p:grpSp>
      <p:grpSp>
        <p:nvGrpSpPr>
          <p:cNvPr id="9" name="群組 8"/>
          <p:cNvGrpSpPr/>
          <p:nvPr/>
        </p:nvGrpSpPr>
        <p:grpSpPr>
          <a:xfrm>
            <a:off x="1799929" y="3331999"/>
            <a:ext cx="7099909" cy="1746637"/>
            <a:chOff x="2399905" y="3585998"/>
            <a:chExt cx="9466545" cy="1746637"/>
          </a:xfrm>
        </p:grpSpPr>
        <p:grpSp>
          <p:nvGrpSpPr>
            <p:cNvPr id="4" name="群組 3"/>
            <p:cNvGrpSpPr/>
            <p:nvPr/>
          </p:nvGrpSpPr>
          <p:grpSpPr>
            <a:xfrm>
              <a:off x="2399905" y="3585998"/>
              <a:ext cx="9466545" cy="1746637"/>
              <a:chOff x="2399905" y="3585998"/>
              <a:chExt cx="9466545" cy="1746637"/>
            </a:xfrm>
          </p:grpSpPr>
          <p:grpSp>
            <p:nvGrpSpPr>
              <p:cNvPr id="115" name="群組 114"/>
              <p:cNvGrpSpPr/>
              <p:nvPr/>
            </p:nvGrpSpPr>
            <p:grpSpPr>
              <a:xfrm>
                <a:off x="2399905" y="3585998"/>
                <a:ext cx="2372634" cy="1746637"/>
                <a:chOff x="2679194" y="1964228"/>
                <a:chExt cx="2372634" cy="1746637"/>
              </a:xfrm>
            </p:grpSpPr>
            <p:grpSp>
              <p:nvGrpSpPr>
                <p:cNvPr id="116" name="群組 115"/>
                <p:cNvGrpSpPr/>
                <p:nvPr/>
              </p:nvGrpSpPr>
              <p:grpSpPr>
                <a:xfrm>
                  <a:off x="2743043" y="1964228"/>
                  <a:ext cx="2167466" cy="1746637"/>
                  <a:chOff x="2743043" y="1964228"/>
                  <a:chExt cx="2167466" cy="1746637"/>
                </a:xfrm>
              </p:grpSpPr>
              <p:sp>
                <p:nvSpPr>
                  <p:cNvPr id="119" name="矩形 118"/>
                  <p:cNvSpPr/>
                  <p:nvPr/>
                </p:nvSpPr>
                <p:spPr>
                  <a:xfrm>
                    <a:off x="2743043" y="2860047"/>
                    <a:ext cx="2167466" cy="850818"/>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sp>
                <p:nvSpPr>
                  <p:cNvPr id="120" name="矩形 119"/>
                  <p:cNvSpPr/>
                  <p:nvPr/>
                </p:nvSpPr>
                <p:spPr>
                  <a:xfrm>
                    <a:off x="2743043" y="1964228"/>
                    <a:ext cx="2167466" cy="825622"/>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grpSp>
            <p:sp>
              <p:nvSpPr>
                <p:cNvPr id="117" name="矩形 116"/>
                <p:cNvSpPr/>
                <p:nvPr/>
              </p:nvSpPr>
              <p:spPr>
                <a:xfrm>
                  <a:off x="2910591" y="2971283"/>
                  <a:ext cx="2141237" cy="584775"/>
                </a:xfrm>
                <a:prstGeom prst="rect">
                  <a:avLst/>
                </a:prstGeom>
              </p:spPr>
              <p:txBody>
                <a:bodyPr wrap="square">
                  <a:spAutoFit/>
                </a:bodyPr>
                <a:lstStyle/>
                <a:p>
                  <a:pPr defTabSz="914400"/>
                  <a:r>
                    <a:rPr kumimoji="1" lang="en-US" altLang="zh-TW" sz="32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400</a:t>
                  </a:r>
                  <a:r>
                    <a:rPr kumimoji="1" lang="zh-TW" altLang="zh-TW" sz="32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元</a:t>
                  </a:r>
                  <a:endParaRPr kumimoji="1" lang="zh-TW" altLang="en-US"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sp>
              <p:nvSpPr>
                <p:cNvPr id="118" name="矩形 117"/>
                <p:cNvSpPr/>
                <p:nvPr/>
              </p:nvSpPr>
              <p:spPr>
                <a:xfrm>
                  <a:off x="2679194" y="2107830"/>
                  <a:ext cx="2349361" cy="584775"/>
                </a:xfrm>
                <a:prstGeom prst="rect">
                  <a:avLst/>
                </a:prstGeom>
              </p:spPr>
              <p:txBody>
                <a:bodyPr wrap="none">
                  <a:spAutoFit/>
                </a:bodyPr>
                <a:lstStyle/>
                <a:p>
                  <a:pPr defTabSz="914400"/>
                  <a:r>
                    <a:rPr kumimoji="1" lang="zh-TW" altLang="en-US" sz="32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剩餘費用</a:t>
                  </a:r>
                  <a:endParaRPr kumimoji="1" lang="zh-TW" altLang="en-US"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grpSp>
          <p:grpSp>
            <p:nvGrpSpPr>
              <p:cNvPr id="127" name="群組 126"/>
              <p:cNvGrpSpPr/>
              <p:nvPr/>
            </p:nvGrpSpPr>
            <p:grpSpPr>
              <a:xfrm>
                <a:off x="8664609" y="3585998"/>
                <a:ext cx="3201841" cy="1746637"/>
                <a:chOff x="3000362" y="1964228"/>
                <a:chExt cx="3201841" cy="1746637"/>
              </a:xfrm>
            </p:grpSpPr>
            <p:grpSp>
              <p:nvGrpSpPr>
                <p:cNvPr id="128" name="群組 127"/>
                <p:cNvGrpSpPr/>
                <p:nvPr/>
              </p:nvGrpSpPr>
              <p:grpSpPr>
                <a:xfrm>
                  <a:off x="3000362" y="1964228"/>
                  <a:ext cx="3201841" cy="1746637"/>
                  <a:chOff x="3000362" y="1964228"/>
                  <a:chExt cx="3201841" cy="1746637"/>
                </a:xfrm>
              </p:grpSpPr>
              <p:sp>
                <p:nvSpPr>
                  <p:cNvPr id="131" name="矩形 130"/>
                  <p:cNvSpPr/>
                  <p:nvPr/>
                </p:nvSpPr>
                <p:spPr>
                  <a:xfrm>
                    <a:off x="3000363" y="2860047"/>
                    <a:ext cx="3201840" cy="850818"/>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sp>
                <p:nvSpPr>
                  <p:cNvPr id="132" name="矩形 131"/>
                  <p:cNvSpPr/>
                  <p:nvPr/>
                </p:nvSpPr>
                <p:spPr>
                  <a:xfrm>
                    <a:off x="3000362" y="1964228"/>
                    <a:ext cx="3201841" cy="825622"/>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grpSp>
            <p:sp>
              <p:nvSpPr>
                <p:cNvPr id="129" name="矩形 128"/>
                <p:cNvSpPr/>
                <p:nvPr/>
              </p:nvSpPr>
              <p:spPr>
                <a:xfrm>
                  <a:off x="3927827" y="2971283"/>
                  <a:ext cx="2141237" cy="646331"/>
                </a:xfrm>
                <a:prstGeom prst="rect">
                  <a:avLst/>
                </a:prstGeom>
              </p:spPr>
              <p:txBody>
                <a:bodyPr wrap="square">
                  <a:spAutoFit/>
                </a:bodyPr>
                <a:lstStyle/>
                <a:p>
                  <a:pPr defTabSz="914400"/>
                  <a:r>
                    <a:rPr kumimoji="1" lang="en-US" altLang="zh-TW" sz="3600" kern="0" spc="-125" dirty="0" smtClean="0">
                      <a:ln w="3175">
                        <a:noFill/>
                      </a:ln>
                      <a:solidFill>
                        <a:srgbClr val="FFFF00"/>
                      </a:solidFill>
                      <a:effectLst>
                        <a:glow rad="139700">
                          <a:srgbClr val="000000"/>
                        </a:glow>
                      </a:effectLst>
                      <a:latin typeface="Arial Black" pitchFamily="34" charset="0"/>
                      <a:ea typeface="華康儷粗黑" pitchFamily="49" charset="-120"/>
                      <a:cs typeface="Tahoma" pitchFamily="34" charset="0"/>
                    </a:rPr>
                    <a:t>0</a:t>
                  </a:r>
                  <a:r>
                    <a:rPr kumimoji="1" lang="zh-TW" altLang="zh-TW" sz="3600" kern="0" spc="-125" dirty="0">
                      <a:ln w="3175">
                        <a:noFill/>
                      </a:ln>
                      <a:solidFill>
                        <a:srgbClr val="FFFF00"/>
                      </a:solidFill>
                      <a:effectLst>
                        <a:glow rad="139700">
                          <a:srgbClr val="000000"/>
                        </a:glow>
                      </a:effectLst>
                      <a:latin typeface="Arial Black" pitchFamily="34" charset="0"/>
                      <a:ea typeface="華康儷粗黑" pitchFamily="49" charset="-120"/>
                      <a:cs typeface="Tahoma" pitchFamily="34" charset="0"/>
                    </a:rPr>
                    <a:t>元</a:t>
                  </a:r>
                  <a:endParaRPr kumimoji="1" lang="zh-TW" altLang="en-US" sz="3600" kern="0" spc="-125" dirty="0">
                    <a:ln w="3175">
                      <a:noFill/>
                    </a:ln>
                    <a:solidFill>
                      <a:srgbClr val="FFFF00"/>
                    </a:solidFill>
                    <a:effectLst>
                      <a:glow rad="139700">
                        <a:srgbClr val="000000"/>
                      </a:glow>
                    </a:effectLst>
                    <a:latin typeface="Arial Black" pitchFamily="34" charset="0"/>
                    <a:ea typeface="華康儷粗黑" pitchFamily="49" charset="-120"/>
                    <a:cs typeface="Tahoma" pitchFamily="34" charset="0"/>
                  </a:endParaRPr>
                </a:p>
              </p:txBody>
            </p:sp>
          </p:grpSp>
          <p:sp>
            <p:nvSpPr>
              <p:cNvPr id="66" name="向右箭號 65"/>
              <p:cNvSpPr/>
              <p:nvPr/>
            </p:nvSpPr>
            <p:spPr>
              <a:xfrm>
                <a:off x="7615683" y="4178102"/>
                <a:ext cx="996125" cy="592851"/>
              </a:xfrm>
              <a:prstGeom prst="rightArrow">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sp>
            <p:nvSpPr>
              <p:cNvPr id="67" name="矩形 66"/>
              <p:cNvSpPr/>
              <p:nvPr/>
            </p:nvSpPr>
            <p:spPr>
              <a:xfrm>
                <a:off x="4606509" y="3926196"/>
                <a:ext cx="2141237" cy="1015663"/>
              </a:xfrm>
              <a:prstGeom prst="rect">
                <a:avLst/>
              </a:prstGeom>
            </p:spPr>
            <p:txBody>
              <a:bodyPr wrap="square">
                <a:spAutoFit/>
              </a:bodyPr>
              <a:lstStyle/>
              <a:p>
                <a:pPr defTabSz="914400"/>
                <a:r>
                  <a:rPr kumimoji="1" lang="en-US" altLang="zh-TW" sz="60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&lt;</a:t>
                </a:r>
                <a:endParaRPr kumimoji="1" lang="zh-TW" altLang="en-US" sz="60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grpSp>
        <p:sp>
          <p:nvSpPr>
            <p:cNvPr id="48" name="矩形 47"/>
            <p:cNvSpPr/>
            <p:nvPr/>
          </p:nvSpPr>
          <p:spPr>
            <a:xfrm>
              <a:off x="5487148" y="4481817"/>
              <a:ext cx="2280333" cy="850818"/>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sp>
          <p:nvSpPr>
            <p:cNvPr id="49" name="矩形 48"/>
            <p:cNvSpPr/>
            <p:nvPr/>
          </p:nvSpPr>
          <p:spPr>
            <a:xfrm>
              <a:off x="5487148" y="3677592"/>
              <a:ext cx="2280333" cy="734027"/>
            </a:xfrm>
            <a:prstGeom prst="rect">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sp>
          <p:nvSpPr>
            <p:cNvPr id="50" name="矩形 49"/>
            <p:cNvSpPr/>
            <p:nvPr/>
          </p:nvSpPr>
          <p:spPr>
            <a:xfrm>
              <a:off x="5728098" y="4593053"/>
              <a:ext cx="2141237" cy="584775"/>
            </a:xfrm>
            <a:prstGeom prst="rect">
              <a:avLst/>
            </a:prstGeom>
          </p:spPr>
          <p:txBody>
            <a:bodyPr wrap="square">
              <a:spAutoFit/>
            </a:bodyPr>
            <a:lstStyle/>
            <a:p>
              <a:pPr defTabSz="914400"/>
              <a:r>
                <a:rPr kumimoji="1" lang="en-US" altLang="zh-TW" sz="32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500</a:t>
              </a:r>
              <a:r>
                <a:rPr kumimoji="1" lang="zh-TW" altLang="zh-TW" sz="32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元</a:t>
              </a:r>
              <a:endParaRPr kumimoji="1" lang="zh-TW" altLang="en-US"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sp>
          <p:nvSpPr>
            <p:cNvPr id="51" name="矩形 50"/>
            <p:cNvSpPr/>
            <p:nvPr/>
          </p:nvSpPr>
          <p:spPr>
            <a:xfrm>
              <a:off x="5519936" y="3729600"/>
              <a:ext cx="2349361" cy="584775"/>
            </a:xfrm>
            <a:prstGeom prst="rect">
              <a:avLst/>
            </a:prstGeom>
          </p:spPr>
          <p:txBody>
            <a:bodyPr wrap="none">
              <a:spAutoFit/>
            </a:bodyPr>
            <a:lstStyle/>
            <a:p>
              <a:pPr defTabSz="914400"/>
              <a:r>
                <a:rPr kumimoji="1" lang="zh-TW" altLang="en-US" sz="32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起賠金額</a:t>
              </a:r>
              <a:endParaRPr kumimoji="1" lang="zh-TW" altLang="en-US"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grpSp>
      <p:grpSp>
        <p:nvGrpSpPr>
          <p:cNvPr id="7" name="群組 6"/>
          <p:cNvGrpSpPr/>
          <p:nvPr/>
        </p:nvGrpSpPr>
        <p:grpSpPr>
          <a:xfrm>
            <a:off x="1790405" y="1344214"/>
            <a:ext cx="1836626" cy="1746637"/>
            <a:chOff x="2666494" y="1964228"/>
            <a:chExt cx="2448834" cy="1746637"/>
          </a:xfrm>
        </p:grpSpPr>
        <p:grpSp>
          <p:nvGrpSpPr>
            <p:cNvPr id="6" name="群組 5"/>
            <p:cNvGrpSpPr/>
            <p:nvPr/>
          </p:nvGrpSpPr>
          <p:grpSpPr>
            <a:xfrm>
              <a:off x="2743043" y="1964228"/>
              <a:ext cx="2167466" cy="1746637"/>
              <a:chOff x="2743043" y="1964228"/>
              <a:chExt cx="2167466" cy="1746637"/>
            </a:xfrm>
          </p:grpSpPr>
          <p:sp>
            <p:nvSpPr>
              <p:cNvPr id="35" name="矩形 34"/>
              <p:cNvSpPr/>
              <p:nvPr/>
            </p:nvSpPr>
            <p:spPr>
              <a:xfrm>
                <a:off x="2743043" y="2860047"/>
                <a:ext cx="2167466" cy="8508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endParaRPr>
              </a:p>
            </p:txBody>
          </p:sp>
          <p:sp>
            <p:nvSpPr>
              <p:cNvPr id="36" name="矩形 35"/>
              <p:cNvSpPr/>
              <p:nvPr/>
            </p:nvSpPr>
            <p:spPr>
              <a:xfrm>
                <a:off x="2743043" y="1964228"/>
                <a:ext cx="2167466" cy="82562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endParaRPr>
              </a:p>
            </p:txBody>
          </p:sp>
        </p:grpSp>
        <p:sp>
          <p:nvSpPr>
            <p:cNvPr id="46" name="矩形 45"/>
            <p:cNvSpPr/>
            <p:nvPr/>
          </p:nvSpPr>
          <p:spPr>
            <a:xfrm>
              <a:off x="2974091" y="2971283"/>
              <a:ext cx="2141237" cy="584775"/>
            </a:xfrm>
            <a:prstGeom prst="rect">
              <a:avLst/>
            </a:prstGeom>
          </p:spPr>
          <p:txBody>
            <a:bodyPr wrap="square">
              <a:spAutoFit/>
            </a:bodyPr>
            <a:lstStyle/>
            <a:p>
              <a:pPr defTabSz="914400"/>
              <a:r>
                <a:rPr kumimoji="1" lang="en-US" altLang="zh-TW" sz="32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400</a:t>
              </a:r>
              <a:r>
                <a:rPr kumimoji="1" lang="zh-TW" altLang="zh-TW" sz="32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元</a:t>
              </a:r>
              <a:endParaRPr kumimoji="1" lang="zh-TW" altLang="en-US"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sp>
          <p:nvSpPr>
            <p:cNvPr id="93" name="矩形 92"/>
            <p:cNvSpPr/>
            <p:nvPr/>
          </p:nvSpPr>
          <p:spPr>
            <a:xfrm>
              <a:off x="2666494" y="2107830"/>
              <a:ext cx="2349361" cy="584775"/>
            </a:xfrm>
            <a:prstGeom prst="rect">
              <a:avLst/>
            </a:prstGeom>
          </p:spPr>
          <p:txBody>
            <a:bodyPr wrap="none">
              <a:spAutoFit/>
            </a:bodyPr>
            <a:lstStyle/>
            <a:p>
              <a:pPr defTabSz="914400"/>
              <a:r>
                <a:rPr kumimoji="1" lang="zh-TW" altLang="en-US" sz="32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剩餘費用</a:t>
              </a:r>
              <a:endParaRPr kumimoji="1" lang="zh-TW" altLang="en-US"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grpSp>
      <p:grpSp>
        <p:nvGrpSpPr>
          <p:cNvPr id="101" name="群組 100"/>
          <p:cNvGrpSpPr/>
          <p:nvPr/>
        </p:nvGrpSpPr>
        <p:grpSpPr>
          <a:xfrm>
            <a:off x="6490752" y="1320176"/>
            <a:ext cx="2409090" cy="1770675"/>
            <a:chOff x="3345435" y="1940190"/>
            <a:chExt cx="3212117" cy="1770675"/>
          </a:xfrm>
        </p:grpSpPr>
        <p:grpSp>
          <p:nvGrpSpPr>
            <p:cNvPr id="102" name="群組 101"/>
            <p:cNvGrpSpPr/>
            <p:nvPr/>
          </p:nvGrpSpPr>
          <p:grpSpPr>
            <a:xfrm>
              <a:off x="3345435" y="1964228"/>
              <a:ext cx="3212117" cy="1746637"/>
              <a:chOff x="3345435" y="1964228"/>
              <a:chExt cx="3212117" cy="1746637"/>
            </a:xfrm>
          </p:grpSpPr>
          <p:sp>
            <p:nvSpPr>
              <p:cNvPr id="105" name="矩形 104"/>
              <p:cNvSpPr/>
              <p:nvPr/>
            </p:nvSpPr>
            <p:spPr>
              <a:xfrm>
                <a:off x="3345435" y="2860047"/>
                <a:ext cx="3212117" cy="8508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sp>
            <p:nvSpPr>
              <p:cNvPr id="107" name="矩形 106"/>
              <p:cNvSpPr/>
              <p:nvPr/>
            </p:nvSpPr>
            <p:spPr>
              <a:xfrm>
                <a:off x="3345435" y="1964228"/>
                <a:ext cx="3212117" cy="82562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grpSp>
        <p:sp>
          <p:nvSpPr>
            <p:cNvPr id="103" name="矩形 102"/>
            <p:cNvSpPr/>
            <p:nvPr/>
          </p:nvSpPr>
          <p:spPr>
            <a:xfrm>
              <a:off x="3823738" y="2971283"/>
              <a:ext cx="2141237" cy="646331"/>
            </a:xfrm>
            <a:prstGeom prst="rect">
              <a:avLst/>
            </a:prstGeom>
          </p:spPr>
          <p:txBody>
            <a:bodyPr wrap="square">
              <a:spAutoFit/>
            </a:bodyPr>
            <a:lstStyle/>
            <a:p>
              <a:pPr algn="ctr" defTabSz="914400"/>
              <a:r>
                <a:rPr kumimoji="1" lang="en-US" altLang="zh-TW" sz="3600" kern="0" spc="-125" dirty="0">
                  <a:ln w="3175">
                    <a:noFill/>
                  </a:ln>
                  <a:solidFill>
                    <a:srgbClr val="FFFF00"/>
                  </a:solidFill>
                  <a:effectLst>
                    <a:glow rad="139700">
                      <a:srgbClr val="000000"/>
                    </a:glow>
                  </a:effectLst>
                  <a:latin typeface="Arial Black" pitchFamily="34" charset="0"/>
                  <a:ea typeface="華康儷粗黑" pitchFamily="49" charset="-120"/>
                  <a:cs typeface="Tahoma" pitchFamily="34" charset="0"/>
                </a:rPr>
                <a:t>0</a:t>
              </a:r>
              <a:r>
                <a:rPr kumimoji="1" lang="zh-TW" altLang="zh-TW" sz="3600" kern="0" spc="-125" dirty="0" smtClean="0">
                  <a:ln w="3175">
                    <a:noFill/>
                  </a:ln>
                  <a:solidFill>
                    <a:srgbClr val="FFFF00"/>
                  </a:solidFill>
                  <a:effectLst>
                    <a:glow rad="139700">
                      <a:srgbClr val="000000"/>
                    </a:glow>
                  </a:effectLst>
                  <a:latin typeface="Arial Black" pitchFamily="34" charset="0"/>
                  <a:ea typeface="華康儷粗黑" pitchFamily="49" charset="-120"/>
                  <a:cs typeface="Tahoma" pitchFamily="34" charset="0"/>
                </a:rPr>
                <a:t>元</a:t>
              </a:r>
              <a:endParaRPr kumimoji="1" lang="zh-TW" altLang="en-US" sz="3600" kern="0" spc="-125" dirty="0">
                <a:ln w="3175">
                  <a:noFill/>
                </a:ln>
                <a:solidFill>
                  <a:srgbClr val="FFFF00"/>
                </a:solidFill>
                <a:effectLst>
                  <a:glow rad="139700">
                    <a:srgbClr val="000000"/>
                  </a:glow>
                </a:effectLst>
                <a:latin typeface="Arial Black" pitchFamily="34" charset="0"/>
                <a:ea typeface="華康儷粗黑" pitchFamily="49" charset="-120"/>
                <a:cs typeface="Tahoma" pitchFamily="34" charset="0"/>
              </a:endParaRPr>
            </a:p>
          </p:txBody>
        </p:sp>
        <p:sp>
          <p:nvSpPr>
            <p:cNvPr id="104" name="矩形 103"/>
            <p:cNvSpPr/>
            <p:nvPr/>
          </p:nvSpPr>
          <p:spPr>
            <a:xfrm>
              <a:off x="4133964" y="1940190"/>
              <a:ext cx="1802201" cy="830997"/>
            </a:xfrm>
            <a:prstGeom prst="rect">
              <a:avLst/>
            </a:prstGeom>
          </p:spPr>
          <p:txBody>
            <a:bodyPr wrap="none">
              <a:spAutoFit/>
            </a:bodyPr>
            <a:lstStyle/>
            <a:p>
              <a:pPr defTabSz="914400"/>
              <a:r>
                <a:rPr kumimoji="1" lang="zh-TW" altLang="en-US" sz="24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國泰人壽</a:t>
              </a:r>
              <a:endParaRPr kumimoji="1" lang="en-US" altLang="zh-TW" sz="24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a:p>
              <a:pPr defTabSz="914400"/>
              <a:r>
                <a:rPr kumimoji="1" lang="zh-TW" altLang="en-US" sz="24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給付金額</a:t>
              </a:r>
              <a:endParaRPr kumimoji="1" lang="zh-TW" altLang="en-US" sz="24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grpSp>
      <p:sp>
        <p:nvSpPr>
          <p:cNvPr id="2" name="向右箭號 1"/>
          <p:cNvSpPr/>
          <p:nvPr/>
        </p:nvSpPr>
        <p:spPr>
          <a:xfrm>
            <a:off x="5708990" y="1952078"/>
            <a:ext cx="732392" cy="592851"/>
          </a:xfrm>
          <a:prstGeom prst="rightArrow">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grpSp>
        <p:nvGrpSpPr>
          <p:cNvPr id="14" name="群組 13"/>
          <p:cNvGrpSpPr/>
          <p:nvPr/>
        </p:nvGrpSpPr>
        <p:grpSpPr>
          <a:xfrm>
            <a:off x="4086595" y="1344214"/>
            <a:ext cx="1815379" cy="1746637"/>
            <a:chOff x="5470750" y="1598214"/>
            <a:chExt cx="2420505" cy="1746637"/>
          </a:xfrm>
        </p:grpSpPr>
        <p:sp>
          <p:nvSpPr>
            <p:cNvPr id="52" name="矩形 51"/>
            <p:cNvSpPr/>
            <p:nvPr/>
          </p:nvSpPr>
          <p:spPr>
            <a:xfrm>
              <a:off x="5470750" y="2494033"/>
              <a:ext cx="2318688" cy="8508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endParaRPr>
            </a:p>
          </p:txBody>
        </p:sp>
        <p:sp>
          <p:nvSpPr>
            <p:cNvPr id="53" name="矩形 52"/>
            <p:cNvSpPr/>
            <p:nvPr/>
          </p:nvSpPr>
          <p:spPr>
            <a:xfrm>
              <a:off x="5470750" y="1598214"/>
              <a:ext cx="2318688" cy="82562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endParaRPr>
            </a:p>
          </p:txBody>
        </p:sp>
        <p:sp>
          <p:nvSpPr>
            <p:cNvPr id="54" name="矩形 53"/>
            <p:cNvSpPr/>
            <p:nvPr/>
          </p:nvSpPr>
          <p:spPr>
            <a:xfrm>
              <a:off x="5744211" y="2605269"/>
              <a:ext cx="1909916" cy="584775"/>
            </a:xfrm>
            <a:prstGeom prst="rect">
              <a:avLst/>
            </a:prstGeom>
          </p:spPr>
          <p:txBody>
            <a:bodyPr wrap="square">
              <a:spAutoFit/>
            </a:bodyPr>
            <a:lstStyle/>
            <a:p>
              <a:pPr defTabSz="914400"/>
              <a:r>
                <a:rPr kumimoji="1" lang="en-US" altLang="zh-TW" sz="32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500</a:t>
              </a:r>
              <a:r>
                <a:rPr kumimoji="1" lang="zh-TW" altLang="zh-TW" sz="32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元</a:t>
              </a:r>
              <a:endParaRPr kumimoji="1" lang="zh-TW" altLang="en-US"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sp>
          <p:nvSpPr>
            <p:cNvPr id="55" name="矩形 54"/>
            <p:cNvSpPr/>
            <p:nvPr/>
          </p:nvSpPr>
          <p:spPr>
            <a:xfrm>
              <a:off x="5541894" y="1741816"/>
              <a:ext cx="2349361" cy="584775"/>
            </a:xfrm>
            <a:prstGeom prst="rect">
              <a:avLst/>
            </a:prstGeom>
          </p:spPr>
          <p:txBody>
            <a:bodyPr wrap="none">
              <a:spAutoFit/>
            </a:bodyPr>
            <a:lstStyle/>
            <a:p>
              <a:pPr defTabSz="914400"/>
              <a:r>
                <a:rPr kumimoji="1" lang="zh-TW" altLang="en-US" sz="32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起賠金額</a:t>
              </a:r>
              <a:endParaRPr kumimoji="1" lang="zh-TW" altLang="en-US" sz="32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grpSp>
      <p:sp>
        <p:nvSpPr>
          <p:cNvPr id="56" name="矩形 55"/>
          <p:cNvSpPr/>
          <p:nvPr/>
        </p:nvSpPr>
        <p:spPr>
          <a:xfrm>
            <a:off x="3451146" y="1736215"/>
            <a:ext cx="1605928" cy="1015663"/>
          </a:xfrm>
          <a:prstGeom prst="rect">
            <a:avLst/>
          </a:prstGeom>
        </p:spPr>
        <p:txBody>
          <a:bodyPr wrap="square">
            <a:spAutoFit/>
          </a:bodyPr>
          <a:lstStyle/>
          <a:p>
            <a:pPr defTabSz="914400"/>
            <a:r>
              <a:rPr kumimoji="1" lang="en-US" altLang="zh-TW" sz="60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&lt;</a:t>
            </a:r>
            <a:endParaRPr kumimoji="1" lang="zh-TW" altLang="en-US" sz="60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sp>
        <p:nvSpPr>
          <p:cNvPr id="58" name="矩形 57"/>
          <p:cNvSpPr/>
          <p:nvPr/>
        </p:nvSpPr>
        <p:spPr>
          <a:xfrm>
            <a:off x="208723" y="3215188"/>
            <a:ext cx="8766312" cy="305760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1800">
              <a:solidFill>
                <a:prstClr val="white"/>
              </a:solidFill>
            </a:endParaRPr>
          </a:p>
        </p:txBody>
      </p:sp>
      <p:sp>
        <p:nvSpPr>
          <p:cNvPr id="3" name="矩形 2"/>
          <p:cNvSpPr/>
          <p:nvPr/>
        </p:nvSpPr>
        <p:spPr>
          <a:xfrm>
            <a:off x="1533414" y="5904214"/>
            <a:ext cx="6820012" cy="338554"/>
          </a:xfrm>
          <a:prstGeom prst="rect">
            <a:avLst/>
          </a:prstGeom>
        </p:spPr>
        <p:txBody>
          <a:bodyPr wrap="square">
            <a:spAutoFit/>
          </a:bodyPr>
          <a:lstStyle/>
          <a:p>
            <a:pPr marL="182563" indent="-182563" defTabSz="914400"/>
            <a:r>
              <a:rPr lang="zh-TW" altLang="en-US" sz="1600" dirty="0" smtClean="0">
                <a:solidFill>
                  <a:prstClr val="black"/>
                </a:solidFill>
                <a:latin typeface="微軟正黑體" panose="020B0604030504040204" pitchFamily="34" charset="-120"/>
                <a:ea typeface="微軟正黑體" panose="020B0604030504040204" pitchFamily="34" charset="-120"/>
              </a:rPr>
              <a:t>註：專案補助對象為低</a:t>
            </a:r>
            <a:r>
              <a:rPr lang="zh-TW" altLang="en-US" sz="1600" dirty="0">
                <a:solidFill>
                  <a:prstClr val="black"/>
                </a:solidFill>
                <a:latin typeface="微軟正黑體" panose="020B0604030504040204" pitchFamily="34" charset="-120"/>
                <a:ea typeface="微軟正黑體" panose="020B0604030504040204" pitchFamily="34" charset="-120"/>
              </a:rPr>
              <a:t>、中低收入戶、家庭突遭變故或其他特殊情形</a:t>
            </a:r>
            <a:r>
              <a:rPr lang="zh-TW" altLang="en-US" sz="1600" dirty="0" smtClean="0">
                <a:solidFill>
                  <a:prstClr val="black"/>
                </a:solidFill>
                <a:latin typeface="微軟正黑體" panose="020B0604030504040204" pitchFamily="34" charset="-120"/>
                <a:ea typeface="微軟正黑體" panose="020B0604030504040204" pitchFamily="34" charset="-120"/>
              </a:rPr>
              <a:t>學生。</a:t>
            </a:r>
            <a:endParaRPr lang="en-US" altLang="zh-TW" sz="1600" dirty="0">
              <a:solidFill>
                <a:prstClr val="black"/>
              </a:solidFill>
              <a:latin typeface="微軟正黑體" panose="020B0604030504040204" pitchFamily="34" charset="-120"/>
              <a:ea typeface="微軟正黑體" panose="020B0604030504040204" pitchFamily="34" charset="-120"/>
            </a:endParaRPr>
          </a:p>
        </p:txBody>
      </p:sp>
      <p:sp>
        <p:nvSpPr>
          <p:cNvPr id="57" name="矩形 56"/>
          <p:cNvSpPr/>
          <p:nvPr/>
        </p:nvSpPr>
        <p:spPr>
          <a:xfrm>
            <a:off x="7082149" y="3301376"/>
            <a:ext cx="1351652" cy="830997"/>
          </a:xfrm>
          <a:prstGeom prst="rect">
            <a:avLst/>
          </a:prstGeom>
        </p:spPr>
        <p:txBody>
          <a:bodyPr wrap="none">
            <a:spAutoFit/>
          </a:bodyPr>
          <a:lstStyle/>
          <a:p>
            <a:pPr defTabSz="914400"/>
            <a:r>
              <a:rPr kumimoji="1" lang="zh-TW" altLang="en-US" sz="24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國泰人壽</a:t>
            </a:r>
            <a:endParaRPr kumimoji="1" lang="en-US" altLang="zh-TW" sz="24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a:p>
            <a:pPr defTabSz="914400"/>
            <a:r>
              <a:rPr kumimoji="1" lang="zh-TW" altLang="en-US" sz="2400" kern="0" spc="-125" dirty="0" smtClean="0">
                <a:ln w="3175">
                  <a:noFill/>
                </a:ln>
                <a:solidFill>
                  <a:prstClr val="white"/>
                </a:solidFill>
                <a:effectLst>
                  <a:glow rad="139700">
                    <a:srgbClr val="000000"/>
                  </a:glow>
                </a:effectLst>
                <a:latin typeface="Arial Black" pitchFamily="34" charset="0"/>
                <a:ea typeface="華康儷粗黑" pitchFamily="49" charset="-120"/>
                <a:cs typeface="Tahoma" pitchFamily="34" charset="0"/>
              </a:rPr>
              <a:t>給付金額</a:t>
            </a:r>
            <a:endParaRPr kumimoji="1" lang="zh-TW" altLang="en-US" sz="2400" kern="0" spc="-125" dirty="0">
              <a:ln w="3175">
                <a:noFill/>
              </a:ln>
              <a:solidFill>
                <a:prstClr val="white"/>
              </a:solidFill>
              <a:effectLst>
                <a:glow rad="139700">
                  <a:srgbClr val="000000"/>
                </a:glow>
              </a:effectLst>
              <a:latin typeface="Arial Black" pitchFamily="34" charset="0"/>
              <a:ea typeface="華康儷粗黑" pitchFamily="49" charset="-120"/>
              <a:cs typeface="Tahoma" pitchFamily="34" charset="0"/>
            </a:endParaRPr>
          </a:p>
        </p:txBody>
      </p:sp>
      <p:sp>
        <p:nvSpPr>
          <p:cNvPr id="60" name="標題 1"/>
          <p:cNvSpPr>
            <a:spLocks noGrp="1"/>
          </p:cNvSpPr>
          <p:nvPr>
            <p:ph type="title"/>
          </p:nvPr>
        </p:nvSpPr>
        <p:spPr>
          <a:xfrm>
            <a:off x="0" y="-2138"/>
            <a:ext cx="8229600" cy="693403"/>
          </a:xfrm>
        </p:spPr>
        <p:txBody>
          <a:bodyPr/>
          <a:lstStyle/>
          <a:p>
            <a:r>
              <a:rPr lang="zh-TW" altLang="en-US" dirty="0"/>
              <a:t>保障內容</a:t>
            </a:r>
            <a:r>
              <a:rPr lang="zh-TW" altLang="en-US" dirty="0" smtClean="0"/>
              <a:t>說明</a:t>
            </a:r>
            <a:r>
              <a:rPr lang="en-US" altLang="zh-TW" dirty="0" smtClean="0"/>
              <a:t>(16/26)</a:t>
            </a:r>
            <a:endParaRPr lang="zh-TW" altLang="en-US" dirty="0"/>
          </a:p>
        </p:txBody>
      </p:sp>
      <p:sp>
        <p:nvSpPr>
          <p:cNvPr id="59" name="圓角矩形 58"/>
          <p:cNvSpPr/>
          <p:nvPr/>
        </p:nvSpPr>
        <p:spPr>
          <a:xfrm>
            <a:off x="-219678" y="783867"/>
            <a:ext cx="411497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文字方塊 60"/>
          <p:cNvSpPr txBox="1"/>
          <p:nvPr/>
        </p:nvSpPr>
        <p:spPr>
          <a:xfrm>
            <a:off x="-317" y="764704"/>
            <a:ext cx="3895618"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補助專案</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案例說明</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6203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(17/26)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29</a:t>
            </a:fld>
            <a:endParaRPr lang="zh-TW" altLang="en-US" dirty="0"/>
          </a:p>
        </p:txBody>
      </p:sp>
      <p:grpSp>
        <p:nvGrpSpPr>
          <p:cNvPr id="6" name="群組 5"/>
          <p:cNvGrpSpPr/>
          <p:nvPr/>
        </p:nvGrpSpPr>
        <p:grpSpPr>
          <a:xfrm>
            <a:off x="-219679" y="836712"/>
            <a:ext cx="4431639" cy="523220"/>
            <a:chOff x="-258776" y="745540"/>
            <a:chExt cx="4431639" cy="523220"/>
          </a:xfrm>
        </p:grpSpPr>
        <p:sp>
          <p:nvSpPr>
            <p:cNvPr id="7" name="圓角矩形 6"/>
            <p:cNvSpPr/>
            <p:nvPr/>
          </p:nvSpPr>
          <p:spPr>
            <a:xfrm>
              <a:off x="-258776" y="764703"/>
              <a:ext cx="443163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4134465"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專案補助重大手術保險金</a:t>
              </a:r>
            </a:p>
          </p:txBody>
        </p:sp>
      </p:grpSp>
      <p:graphicFrame>
        <p:nvGraphicFramePr>
          <p:cNvPr id="13" name="內容版面配置區 3"/>
          <p:cNvGraphicFramePr>
            <a:graphicFrameLocks/>
          </p:cNvGraphicFramePr>
          <p:nvPr>
            <p:extLst>
              <p:ext uri="{D42A27DB-BD31-4B8C-83A1-F6EECF244321}">
                <p14:modId xmlns:p14="http://schemas.microsoft.com/office/powerpoint/2010/main" val="3675504744"/>
              </p:ext>
            </p:extLst>
          </p:nvPr>
        </p:nvGraphicFramePr>
        <p:xfrm>
          <a:off x="731520" y="1721227"/>
          <a:ext cx="7443216" cy="1597150"/>
        </p:xfrm>
        <a:graphic>
          <a:graphicData uri="http://schemas.openxmlformats.org/drawingml/2006/table">
            <a:tbl>
              <a:tblPr firstRow="1" bandRow="1">
                <a:tableStyleId>{93296810-A885-4BE3-A3E7-6D5BEEA58F35}</a:tableStyleId>
              </a:tblPr>
              <a:tblGrid>
                <a:gridCol w="3155276">
                  <a:extLst>
                    <a:ext uri="{9D8B030D-6E8A-4147-A177-3AD203B41FA5}">
                      <a16:colId xmlns:a16="http://schemas.microsoft.com/office/drawing/2014/main" xmlns="" val="20000"/>
                    </a:ext>
                  </a:extLst>
                </a:gridCol>
                <a:gridCol w="4287940">
                  <a:extLst>
                    <a:ext uri="{9D8B030D-6E8A-4147-A177-3AD203B41FA5}">
                      <a16:colId xmlns:a16="http://schemas.microsoft.com/office/drawing/2014/main" xmlns="" val="20001"/>
                    </a:ext>
                  </a:extLst>
                </a:gridCol>
              </a:tblGrid>
              <a:tr h="381218">
                <a:tc>
                  <a:txBody>
                    <a:bodyPr/>
                    <a:lstStyle/>
                    <a:p>
                      <a:pPr algn="ctr"/>
                      <a:r>
                        <a:rPr lang="zh-TW" altLang="en-US" sz="28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給付項目</a:t>
                      </a:r>
                      <a:endParaRPr lang="zh-TW" altLang="en-US" sz="2800" dirty="0">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a:txBody>
                  <a:tcPr marL="91439" marR="91439" marT="45719" marB="45719">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zh-TW" altLang="en-US" sz="28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給付金額</a:t>
                      </a:r>
                      <a:endParaRPr lang="zh-TW" altLang="en-US" sz="2800" dirty="0">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a:txBody>
                  <a:tcPr marL="91439" marR="91439" marT="45719" marB="45719">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0"/>
                  </a:ext>
                </a:extLst>
              </a:tr>
              <a:tr h="914926">
                <a:tc>
                  <a:txBody>
                    <a:bodyPr/>
                    <a:lstStyle/>
                    <a:p>
                      <a:pPr marL="108000" marR="0" lvl="0" indent="0" algn="l" defTabSz="914400" rtl="0" eaLnBrk="1" fontAlgn="ctr" latinLnBrk="0" hangingPunct="1">
                        <a:lnSpc>
                          <a:spcPct val="100000"/>
                        </a:lnSpc>
                        <a:spcBef>
                          <a:spcPct val="0"/>
                        </a:spcBef>
                        <a:spcAft>
                          <a:spcPct val="0"/>
                        </a:spcAft>
                        <a:buClr>
                          <a:schemeClr val="bg1"/>
                        </a:buClr>
                        <a:buSzPct val="90000"/>
                        <a:buFont typeface="Wingdings" pitchFamily="2" charset="2"/>
                        <a:buNone/>
                        <a:tabLst/>
                      </a:pPr>
                      <a:r>
                        <a:rPr kumimoji="1" lang="zh-TW" altLang="en-US" sz="2400" u="none" strike="noStrike"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專案補助</a:t>
                      </a:r>
                      <a:endParaRPr kumimoji="1" lang="en-US" altLang="zh-TW" sz="2400" u="none" strike="noStrike"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8000" marR="0" lvl="0" indent="0" algn="l" defTabSz="914400" rtl="0" eaLnBrk="1" fontAlgn="ctr" latinLnBrk="0" hangingPunct="1">
                        <a:lnSpc>
                          <a:spcPct val="100000"/>
                        </a:lnSpc>
                        <a:spcBef>
                          <a:spcPct val="0"/>
                        </a:spcBef>
                        <a:spcAft>
                          <a:spcPct val="0"/>
                        </a:spcAft>
                        <a:buClr>
                          <a:schemeClr val="bg1"/>
                        </a:buClr>
                        <a:buSzPct val="90000"/>
                        <a:buFont typeface="Wingdings" pitchFamily="2" charset="2"/>
                        <a:buNone/>
                        <a:tabLst/>
                      </a:pPr>
                      <a:r>
                        <a:rPr kumimoji="1" lang="zh-TW" altLang="en-US" sz="2400" u="none" strike="noStrike"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重大手術保險金</a:t>
                      </a:r>
                      <a:endParaRPr kumimoji="1" lang="zh-TW" altLang="en-US" sz="2400" b="1" i="0" u="none" strike="noStrike" cap="none" normalizeH="0" baseline="0" dirty="0" smtClean="0">
                        <a:ln>
                          <a:noFill/>
                        </a:ln>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a:txBody>
                  <a:tcPr marL="137160" marR="137160" marT="137160" marB="13716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9263" marR="0" lvl="0" indent="-449263"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2400" b="1" u="none" strike="noStrike"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同一疾病或同一事故</a:t>
                      </a:r>
                    </a:p>
                    <a:p>
                      <a:pPr marL="449263" marR="0" lvl="0" indent="-449263"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en-US" altLang="zh-TW" sz="2400" b="1" u="none" strike="noStrike"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a:t>
                      </a:r>
                      <a:r>
                        <a:rPr kumimoji="1" lang="zh-TW" altLang="en-US" sz="2400" b="1" u="none" strike="noStrike"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萬元內實支實付</a:t>
                      </a:r>
                      <a:endParaRPr kumimoji="1" lang="en-US" altLang="zh-TW" sz="2400" b="1" u="none" strike="noStrike"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37160" marR="137160" marT="137160" marB="13716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14" name="矩形 4"/>
          <p:cNvSpPr>
            <a:spLocks noChangeArrowheads="1"/>
          </p:cNvSpPr>
          <p:nvPr/>
        </p:nvSpPr>
        <p:spPr bwMode="auto">
          <a:xfrm>
            <a:off x="731520" y="3521427"/>
            <a:ext cx="7443216" cy="1426031"/>
          </a:xfrm>
          <a:prstGeom prst="rect">
            <a:avLst/>
          </a:prstGeom>
          <a:solidFill>
            <a:schemeClr val="bg1">
              <a:lumMod val="85000"/>
            </a:schemeClr>
          </a:solidFill>
          <a:ln w="9525">
            <a:noFill/>
            <a:miter lim="800000"/>
            <a:headEnd/>
            <a:tailEnd/>
          </a:ln>
        </p:spPr>
        <p:txBody>
          <a:bodyPr wrap="square">
            <a:spAutoFit/>
          </a:bodyPr>
          <a:lstStyle/>
          <a:p>
            <a:pPr marL="269875" indent="-269875" algn="just">
              <a:lnSpc>
                <a:spcPts val="2600"/>
              </a:lnSpc>
            </a:pP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1.</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限免繳保費學生</a:t>
            </a:r>
            <a:r>
              <a:rPr lang="zh-TW" altLang="en-US" sz="2000" dirty="0" smtClean="0">
                <a:solidFill>
                  <a:srgbClr val="99003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因疾病或遭受意外傷害事故於醫院接受住院治療並自事故</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發生之日起一</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年內於醫院施行</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重大手術者</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endPar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a:p>
            <a:pPr marL="269875" indent="-269875" algn="just">
              <a:lnSpc>
                <a:spcPts val="2600"/>
              </a:lnSpc>
            </a:pP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　</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重大手術名稱及部位請</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參閱保單條款</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p>
          <a:p>
            <a:pPr marL="269875" indent="-269875" algn="just">
              <a:lnSpc>
                <a:spcPts val="2600"/>
              </a:lnSpc>
            </a:pP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2</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與</a:t>
            </a:r>
            <a:r>
              <a:rPr lang="en-US" altLang="zh-TW"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住院醫療保險金</a:t>
            </a:r>
            <a:r>
              <a:rPr lang="en-US" altLang="zh-TW"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累計最高以</a:t>
            </a:r>
            <a:r>
              <a:rPr lang="en-US" altLang="zh-TW"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20</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萬元為限。</a:t>
            </a:r>
          </a:p>
        </p:txBody>
      </p:sp>
      <p:sp>
        <p:nvSpPr>
          <p:cNvPr id="3" name="矩形 2"/>
          <p:cNvSpPr/>
          <p:nvPr/>
        </p:nvSpPr>
        <p:spPr>
          <a:xfrm>
            <a:off x="731520" y="4941168"/>
            <a:ext cx="7443216" cy="722890"/>
          </a:xfrm>
          <a:prstGeom prst="rect">
            <a:avLst/>
          </a:prstGeom>
        </p:spPr>
        <p:txBody>
          <a:bodyPr wrap="square">
            <a:spAutoFit/>
          </a:bodyPr>
          <a:lstStyle/>
          <a:p>
            <a:pPr algn="just">
              <a:lnSpc>
                <a:spcPts val="2600"/>
              </a:lnSpc>
            </a:pPr>
            <a:r>
              <a:rPr lang="zh-TW" altLang="en-US" sz="1600"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免繳生資格</a:t>
            </a:r>
            <a:r>
              <a:rPr lang="en-US" altLang="zh-TW" sz="1600"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r>
              <a:rPr lang="zh-TW" altLang="en-US" sz="1600"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 低收入戶、持有身心障礙</a:t>
            </a:r>
            <a:r>
              <a:rPr lang="zh-TW" altLang="en-US" sz="1600"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手冊</a:t>
            </a:r>
            <a:r>
              <a:rPr lang="en-US" altLang="zh-TW" sz="1600"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r>
              <a:rPr lang="zh-TW" altLang="en-US" sz="1600"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重度</a:t>
            </a:r>
            <a:r>
              <a:rPr lang="en-US" altLang="zh-TW" sz="1600"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r>
              <a:rPr lang="zh-TW" altLang="en-US" sz="1600"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的學童或家長之學童、</a:t>
            </a:r>
            <a:r>
              <a:rPr lang="zh-TW" altLang="en-US" sz="1600"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具原住民身分、離島地區受國民義務教育之</a:t>
            </a:r>
            <a:r>
              <a:rPr lang="zh-TW" altLang="en-US" sz="1600"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被保險人。詳見相關辦法說明。</a:t>
            </a:r>
            <a:endParaRPr lang="en-US" altLang="zh-TW" sz="1600"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spTree>
    <p:extLst>
      <p:ext uri="{BB962C8B-B14F-4D97-AF65-F5344CB8AC3E}">
        <p14:creationId xmlns:p14="http://schemas.microsoft.com/office/powerpoint/2010/main" val="2064211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學生團體保險知多少</a:t>
            </a:r>
            <a:r>
              <a:rPr lang="en-US" altLang="zh-TW" dirty="0" smtClean="0"/>
              <a:t>(1/9)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3</a:t>
            </a:fld>
            <a:endParaRPr lang="zh-TW" altLang="en-US" dirty="0"/>
          </a:p>
        </p:txBody>
      </p:sp>
      <p:grpSp>
        <p:nvGrpSpPr>
          <p:cNvPr id="128" name="群組 127"/>
          <p:cNvGrpSpPr/>
          <p:nvPr/>
        </p:nvGrpSpPr>
        <p:grpSpPr>
          <a:xfrm>
            <a:off x="-258775" y="4005064"/>
            <a:ext cx="3462623" cy="523220"/>
            <a:chOff x="-258775" y="1368645"/>
            <a:chExt cx="2496076" cy="523220"/>
          </a:xfrm>
        </p:grpSpPr>
        <p:sp>
          <p:nvSpPr>
            <p:cNvPr id="126" name="圓角矩形 125"/>
            <p:cNvSpPr/>
            <p:nvPr/>
          </p:nvSpPr>
          <p:spPr>
            <a:xfrm>
              <a:off x="-258775" y="1387336"/>
              <a:ext cx="2496076" cy="485365"/>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文字方塊 126"/>
            <p:cNvSpPr txBox="1"/>
            <p:nvPr/>
          </p:nvSpPr>
          <p:spPr>
            <a:xfrm>
              <a:off x="-13647" y="1368645"/>
              <a:ext cx="2161544"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學團</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條款訂</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定機關</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53" name="群組 52"/>
          <p:cNvGrpSpPr/>
          <p:nvPr/>
        </p:nvGrpSpPr>
        <p:grpSpPr>
          <a:xfrm>
            <a:off x="-258775" y="908720"/>
            <a:ext cx="2238487" cy="523220"/>
            <a:chOff x="-258775" y="817548"/>
            <a:chExt cx="2238487" cy="523220"/>
          </a:xfrm>
        </p:grpSpPr>
        <p:sp>
          <p:nvSpPr>
            <p:cNvPr id="54" name="圓角矩形 53"/>
            <p:cNvSpPr/>
            <p:nvPr/>
          </p:nvSpPr>
          <p:spPr>
            <a:xfrm>
              <a:off x="-258775" y="817548"/>
              <a:ext cx="2238487" cy="485365"/>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文字方塊 54"/>
            <p:cNvSpPr txBox="1"/>
            <p:nvPr/>
          </p:nvSpPr>
          <p:spPr>
            <a:xfrm>
              <a:off x="143699" y="817548"/>
              <a:ext cx="162095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保障對象</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pic>
        <p:nvPicPr>
          <p:cNvPr id="10242" name="Picture 2" descr="「FREEPIK HURT」的圖片搜尋結果"/>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4345193" y="1469258"/>
            <a:ext cx="4088648" cy="181572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FREEPIK HURT」的圖片搜尋結果"/>
          <p:cNvPicPr>
            <a:picLocks noChangeAspect="1" noChangeArrowheads="1"/>
          </p:cNvPicPr>
          <p:nvPr/>
        </p:nvPicPr>
        <p:blipFill rotWithShape="1">
          <a:blip r:embed="rId3">
            <a:extLst>
              <a:ext uri="{28A0092B-C50C-407E-A947-70E740481C1C}">
                <a14:useLocalDpi xmlns:a14="http://schemas.microsoft.com/office/drawing/2010/main" val="0"/>
              </a:ext>
            </a:extLst>
          </a:blip>
          <a:srcRect t="52866"/>
          <a:stretch/>
        </p:blipFill>
        <p:spPr bwMode="auto">
          <a:xfrm>
            <a:off x="146304" y="1585397"/>
            <a:ext cx="4088648" cy="171164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1469258"/>
            <a:ext cx="8433841" cy="181572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p:cNvSpPr/>
          <p:nvPr/>
        </p:nvSpPr>
        <p:spPr>
          <a:xfrm>
            <a:off x="395536" y="1965240"/>
            <a:ext cx="8574272" cy="1569660"/>
          </a:xfrm>
          <a:prstGeom prst="rect">
            <a:avLst/>
          </a:prstGeom>
        </p:spPr>
        <p:txBody>
          <a:bodyPr wrap="square">
            <a:spAutoFit/>
          </a:bodyPr>
          <a:lstStyle/>
          <a:p>
            <a:pPr marL="90487" lvl="0"/>
            <a:r>
              <a:rPr lang="zh-TW" altLang="en-US" sz="3200" b="1" kern="0" dirty="0" smtClean="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高中以下學校學生暨</a:t>
            </a:r>
            <a:r>
              <a:rPr lang="zh-TW" altLang="en-US" sz="3200" b="1" kern="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幼兒園</a:t>
            </a:r>
            <a:r>
              <a:rPr lang="zh-TW" altLang="en-US" sz="3200" b="1" kern="0" dirty="0" smtClean="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幼兒。</a:t>
            </a:r>
            <a:r>
              <a:rPr lang="en-US" altLang="zh-TW" sz="3200" b="1" kern="0" dirty="0" smtClean="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b="1" kern="0" dirty="0" smtClean="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但</a:t>
            </a:r>
            <a:r>
              <a:rPr lang="zh-TW" altLang="en-US" sz="3200" b="1" kern="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年齡滿 </a:t>
            </a:r>
            <a:r>
              <a:rPr lang="en-US" altLang="zh-TW" sz="3200" b="1" kern="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65 </a:t>
            </a:r>
            <a:r>
              <a:rPr lang="zh-TW" altLang="en-US" sz="3200" b="1" kern="0" dirty="0" smtClean="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足歲之</a:t>
            </a:r>
            <a:r>
              <a:rPr lang="zh-TW" altLang="en-US" sz="3200" b="1" kern="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學生，應提出健康聲明</a:t>
            </a:r>
            <a:r>
              <a:rPr lang="zh-TW" altLang="en-US" sz="3200" b="1" kern="0" dirty="0" smtClean="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書，</a:t>
            </a:r>
            <a:r>
              <a:rPr lang="zh-TW" altLang="en-US" sz="3200" b="1" kern="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供本公司決定是否予以納</a:t>
            </a:r>
            <a:r>
              <a:rPr lang="zh-TW" altLang="en-US" sz="3200" b="1" kern="0" dirty="0" smtClean="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a:t>
            </a:r>
            <a:r>
              <a:rPr lang="en-US" altLang="zh-TW" sz="3200" b="1" kern="0" dirty="0" smtClean="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0" lang="en-US" altLang="zh-TW" sz="3200" b="0" i="0" u="none" strike="noStrike" kern="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endParaRPr>
          </a:p>
        </p:txBody>
      </p:sp>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60468" y="4581128"/>
            <a:ext cx="3723510" cy="1658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450912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571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(18/26)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30</a:t>
            </a:fld>
            <a:endParaRPr lang="zh-TW" altLang="en-US" dirty="0"/>
          </a:p>
        </p:txBody>
      </p:sp>
      <p:grpSp>
        <p:nvGrpSpPr>
          <p:cNvPr id="6" name="群組 5"/>
          <p:cNvGrpSpPr/>
          <p:nvPr/>
        </p:nvGrpSpPr>
        <p:grpSpPr>
          <a:xfrm>
            <a:off x="-219679" y="836712"/>
            <a:ext cx="4712900" cy="523220"/>
            <a:chOff x="-258776" y="745540"/>
            <a:chExt cx="4712900" cy="523220"/>
          </a:xfrm>
        </p:grpSpPr>
        <p:sp>
          <p:nvSpPr>
            <p:cNvPr id="7" name="圓角矩形 6"/>
            <p:cNvSpPr/>
            <p:nvPr/>
          </p:nvSpPr>
          <p:spPr>
            <a:xfrm>
              <a:off x="-258776" y="764703"/>
              <a:ext cx="4712900"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4493538"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燒燙傷及須重建手術保險金</a:t>
              </a:r>
            </a:p>
          </p:txBody>
        </p:sp>
      </p:grpSp>
      <p:sp>
        <p:nvSpPr>
          <p:cNvPr id="15" name="矩形 14"/>
          <p:cNvSpPr/>
          <p:nvPr/>
        </p:nvSpPr>
        <p:spPr>
          <a:xfrm>
            <a:off x="433266" y="4178697"/>
            <a:ext cx="8120062" cy="1451679"/>
          </a:xfrm>
          <a:prstGeom prst="rect">
            <a:avLst/>
          </a:prstGeom>
        </p:spPr>
        <p:txBody>
          <a:bodyPr wrap="square">
            <a:spAutoFit/>
          </a:bodyPr>
          <a:lstStyle/>
          <a:p>
            <a:pPr marL="447675" indent="-447675">
              <a:spcBef>
                <a:spcPts val="1000"/>
              </a:spcBef>
            </a:pP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t>
            </a: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：保戶因車禍導致嚴重燒傷住院，經診斷為</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二度燒</a:t>
            </a: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燙傷，面積占身體</a:t>
            </a:r>
            <a:r>
              <a:rPr lang="en-US" altLang="zh-TW"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a:t>
            </a: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以上，須實施重建手術，且後續無門診，請問申請理賠時，可給付之項目為何</a:t>
            </a: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47675" indent="-447675">
              <a:spcBef>
                <a:spcPts val="1000"/>
              </a:spcBef>
            </a:pP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住院</a:t>
            </a: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醫療</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保險金、</a:t>
            </a: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燒燙傷及須重建手術保險金</a:t>
            </a:r>
          </a:p>
        </p:txBody>
      </p:sp>
      <p:sp>
        <p:nvSpPr>
          <p:cNvPr id="16" name="矩形 15"/>
          <p:cNvSpPr/>
          <p:nvPr/>
        </p:nvSpPr>
        <p:spPr>
          <a:xfrm>
            <a:off x="251520" y="4161609"/>
            <a:ext cx="8784976" cy="201622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31280" y="3717032"/>
            <a:ext cx="1415772" cy="461665"/>
          </a:xfrm>
          <a:prstGeom prst="rect">
            <a:avLst/>
          </a:prstGeom>
          <a:noFill/>
        </p:spPr>
        <p:txBody>
          <a:bodyPr wrap="none" rtlCol="0">
            <a:spAutoFit/>
          </a:bodyPr>
          <a:lstStyle/>
          <a:p>
            <a:r>
              <a:rPr lang="zh-TW" altLang="en-US" sz="2400" b="1" u="sng" dirty="0" smtClean="0">
                <a:latin typeface="微軟正黑體" panose="020B0604030504040204" pitchFamily="34" charset="-120"/>
                <a:ea typeface="微軟正黑體" panose="020B0604030504040204" pitchFamily="34" charset="-120"/>
              </a:rPr>
              <a:t>案例說明</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17" name="內容版面配置區 3"/>
          <p:cNvGraphicFramePr>
            <a:graphicFrameLocks/>
          </p:cNvGraphicFramePr>
          <p:nvPr>
            <p:extLst>
              <p:ext uri="{D42A27DB-BD31-4B8C-83A1-F6EECF244321}">
                <p14:modId xmlns:p14="http://schemas.microsoft.com/office/powerpoint/2010/main" val="3383300437"/>
              </p:ext>
            </p:extLst>
          </p:nvPr>
        </p:nvGraphicFramePr>
        <p:xfrm>
          <a:off x="566441" y="1645928"/>
          <a:ext cx="7969300" cy="1783072"/>
        </p:xfrm>
        <a:graphic>
          <a:graphicData uri="http://schemas.openxmlformats.org/drawingml/2006/table">
            <a:tbl>
              <a:tblPr firstRow="1" bandRow="1">
                <a:tableStyleId>{93296810-A885-4BE3-A3E7-6D5BEEA58F35}</a:tableStyleId>
              </a:tblPr>
              <a:tblGrid>
                <a:gridCol w="3819060">
                  <a:extLst>
                    <a:ext uri="{9D8B030D-6E8A-4147-A177-3AD203B41FA5}">
                      <a16:colId xmlns:a16="http://schemas.microsoft.com/office/drawing/2014/main" xmlns="" val="20000"/>
                    </a:ext>
                  </a:extLst>
                </a:gridCol>
                <a:gridCol w="4150240">
                  <a:extLst>
                    <a:ext uri="{9D8B030D-6E8A-4147-A177-3AD203B41FA5}">
                      <a16:colId xmlns:a16="http://schemas.microsoft.com/office/drawing/2014/main" xmlns="" val="20001"/>
                    </a:ext>
                  </a:extLst>
                </a:gridCol>
              </a:tblGrid>
              <a:tr h="439428">
                <a:tc>
                  <a:txBody>
                    <a:bodyPr/>
                    <a:lstStyle/>
                    <a:p>
                      <a:pPr algn="ctr"/>
                      <a:r>
                        <a:rPr lang="zh-TW" altLang="en-US" sz="28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給付條件</a:t>
                      </a:r>
                      <a:endParaRPr lang="zh-TW" altLang="en-US" sz="2800" b="1" dirty="0">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a:txBody>
                  <a:tcPr marL="91439" marR="91439" marT="45716" marB="45716">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zh-TW" altLang="en-US" sz="28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給付金額</a:t>
                      </a:r>
                      <a:endParaRPr lang="zh-TW" altLang="en-US" sz="2800" b="1" dirty="0">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a:txBody>
                  <a:tcPr marL="91439" marR="91439" marT="45716" marB="45716">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0"/>
                  </a:ext>
                </a:extLst>
              </a:tr>
              <a:tr h="1072739">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u="none" strike="noStrike"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a:t>
                      </a:r>
                      <a:r>
                        <a:rPr kumimoji="1" lang="zh-TW" altLang="en-US" sz="2400" b="1" u="none" strike="noStrike"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意外事故</a:t>
                      </a:r>
                      <a:r>
                        <a:rPr kumimoji="1" lang="zh-TW" altLang="en-US" sz="2400" u="none" strike="noStrike"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致重大燒燙傷及須實施重建手術者</a:t>
                      </a:r>
                      <a:endParaRPr kumimoji="1" lang="zh-TW" altLang="en-US" sz="2400" b="1" u="none" strike="noStrike" cap="none" normalizeH="0" baseline="0" dirty="0" smtClean="0">
                        <a:ln>
                          <a:noFill/>
                        </a:ln>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a:txBody>
                  <a:tcPr marL="137160" marR="137160" marT="137160" marB="13716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1938" marR="0" lvl="0" indent="-261938" algn="l" defTabSz="914400" rtl="0" eaLnBrk="1" fontAlgn="ctr" latinLnBrk="0" hangingPunct="1">
                        <a:lnSpc>
                          <a:spcPct val="100000"/>
                        </a:lnSpc>
                        <a:spcBef>
                          <a:spcPct val="105000"/>
                        </a:spcBef>
                        <a:spcAft>
                          <a:spcPct val="0"/>
                        </a:spcAft>
                        <a:buClr>
                          <a:schemeClr val="bg1"/>
                        </a:buClr>
                        <a:buSzPct val="90000"/>
                        <a:buFont typeface="Wingdings" pitchFamily="2" charset="2"/>
                        <a:buNone/>
                        <a:tabLst/>
                        <a:defRPr/>
                      </a:pPr>
                      <a:r>
                        <a:rPr lang="zh-TW" altLang="en-US" sz="2400" b="1" u="sng"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每一事故</a:t>
                      </a:r>
                      <a:r>
                        <a:rPr lang="zh-TW" altLang="en-US" sz="2400" b="1" u="none"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於</a:t>
                      </a:r>
                      <a:r>
                        <a:rPr kumimoji="1" lang="en-US" altLang="zh-TW" sz="2400" b="1" u="none" strike="noStrike"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3</a:t>
                      </a:r>
                      <a:r>
                        <a:rPr kumimoji="1" lang="zh-TW" altLang="en-US" sz="2400" b="1" u="none" strike="noStrike"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萬元內實支實付</a:t>
                      </a:r>
                    </a:p>
                    <a:p>
                      <a:pPr marL="92075" marR="0" lvl="0" indent="-92075" algn="l" defTabSz="914400" rtl="0" eaLnBrk="1" fontAlgn="ctr" latinLnBrk="0" hangingPunct="1">
                        <a:lnSpc>
                          <a:spcPct val="100000"/>
                        </a:lnSpc>
                        <a:spcBef>
                          <a:spcPts val="600"/>
                        </a:spcBef>
                        <a:spcAft>
                          <a:spcPct val="0"/>
                        </a:spcAft>
                        <a:buClr>
                          <a:schemeClr val="bg1"/>
                        </a:buClr>
                        <a:buSzPct val="90000"/>
                        <a:buFont typeface="Wingdings" pitchFamily="2" charset="2"/>
                        <a:buNone/>
                        <a:tabLst/>
                      </a:pPr>
                      <a:r>
                        <a:rPr kumimoji="1" lang="en-US" altLang="zh-TW" sz="1800" u="none" strike="noStrike"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800" u="none" strike="noStrike"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需扣除掛號費及診斷證明書費、運送傷患、病房陪護、指定醫師費</a:t>
                      </a:r>
                      <a:r>
                        <a:rPr kumimoji="1" lang="en-US" altLang="zh-TW" sz="1800" u="none" strike="noStrike"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1" lang="zh-TW" altLang="en-US" sz="1800" u="none" strike="noStrike"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37160" marR="137160" marT="137160" marB="13716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18" name="矩形 17"/>
          <p:cNvSpPr/>
          <p:nvPr/>
        </p:nvSpPr>
        <p:spPr>
          <a:xfrm>
            <a:off x="3558082" y="5634164"/>
            <a:ext cx="4254278" cy="477054"/>
          </a:xfrm>
          <a:prstGeom prst="rect">
            <a:avLst/>
          </a:prstGeom>
        </p:spPr>
        <p:txBody>
          <a:bodyPr wrap="square">
            <a:spAutoFit/>
          </a:bodyPr>
          <a:lstStyle/>
          <a:p>
            <a:pPr>
              <a:lnSpc>
                <a:spcPts val="1000"/>
              </a:lnSpc>
              <a:spcBef>
                <a:spcPts val="1000"/>
              </a:spcBef>
            </a:pPr>
            <a:r>
              <a:rPr lang="en-US" altLang="zh-TW" sz="16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二度燒燙傷面積占身體</a:t>
            </a:r>
            <a:r>
              <a:rPr lang="en-US" altLang="zh-TW" sz="16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a:t>
            </a:r>
            <a:r>
              <a:rPr lang="zh-TW" altLang="en-US" sz="16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以上</a:t>
            </a:r>
            <a:r>
              <a:rPr lang="zh-TW" altLang="en-US" sz="16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16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nSpc>
                <a:spcPts val="1000"/>
              </a:lnSpc>
              <a:spcBef>
                <a:spcPts val="1000"/>
              </a:spcBef>
            </a:pPr>
            <a:r>
              <a:rPr lang="zh-TW" altLang="en-US" sz="16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符合條款附表</a:t>
            </a:r>
            <a:r>
              <a:rPr lang="zh-TW" altLang="en-US" sz="16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三：重大燒燙傷之給付條件</a:t>
            </a:r>
            <a:r>
              <a:rPr lang="en-US" altLang="zh-TW" sz="1600" dirty="0">
                <a:solidFill>
                  <a:srgbClr val="FF000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325460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(19/26)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31</a:t>
            </a:fld>
            <a:endParaRPr lang="zh-TW" altLang="en-US" dirty="0"/>
          </a:p>
        </p:txBody>
      </p:sp>
      <p:grpSp>
        <p:nvGrpSpPr>
          <p:cNvPr id="6" name="群組 5"/>
          <p:cNvGrpSpPr/>
          <p:nvPr/>
        </p:nvGrpSpPr>
        <p:grpSpPr>
          <a:xfrm>
            <a:off x="-219679" y="836712"/>
            <a:ext cx="2991479" cy="523220"/>
            <a:chOff x="-258776" y="745540"/>
            <a:chExt cx="2991479" cy="523220"/>
          </a:xfrm>
        </p:grpSpPr>
        <p:sp>
          <p:nvSpPr>
            <p:cNvPr id="7" name="圓角矩形 6"/>
            <p:cNvSpPr/>
            <p:nvPr/>
          </p:nvSpPr>
          <p:spPr>
            <a:xfrm>
              <a:off x="-258776" y="764703"/>
              <a:ext cx="299147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2698175"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集體中毒慰問金</a:t>
              </a:r>
            </a:p>
          </p:txBody>
        </p:sp>
      </p:grpSp>
      <p:sp>
        <p:nvSpPr>
          <p:cNvPr id="15" name="矩形 14"/>
          <p:cNvSpPr/>
          <p:nvPr/>
        </p:nvSpPr>
        <p:spPr>
          <a:xfrm>
            <a:off x="433266" y="4720952"/>
            <a:ext cx="8120062" cy="2323713"/>
          </a:xfrm>
          <a:prstGeom prst="rect">
            <a:avLst/>
          </a:prstGeom>
        </p:spPr>
        <p:txBody>
          <a:bodyPr wrap="square">
            <a:spAutoFit/>
          </a:bodyPr>
          <a:lstStyle/>
          <a:p>
            <a:pPr marL="447675" indent="-447675">
              <a:spcBef>
                <a:spcPts val="1000"/>
              </a:spcBef>
            </a:pP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t>
            </a: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：某國中舉辦畢業旅行，因餐廳食物不乾淨，導致</a:t>
            </a:r>
            <a:r>
              <a:rPr lang="en-US" altLang="zh-TW"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a:t>
            </a: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送醫急診治療未住院，請問是否可申請理賠</a:t>
            </a: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65125" indent="-365125">
              <a:lnSpc>
                <a:spcPct val="150000"/>
              </a:lnSpc>
              <a:spcBef>
                <a:spcPts val="1000"/>
              </a:spcBef>
            </a:pP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集體</a:t>
            </a: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中毒慰問金</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須住院治療</a:t>
            </a: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，故</a:t>
            </a: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無法給付、</a:t>
            </a:r>
            <a:endPar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65125" indent="87313">
              <a:lnSpc>
                <a:spcPts val="2000"/>
              </a:lnSpc>
              <a:spcBef>
                <a:spcPts val="1000"/>
              </a:spcBef>
            </a:pPr>
            <a:r>
              <a:rPr lang="en-US"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因食物中毒屬意外事故，可給付傷害門診醫療金</a:t>
            </a:r>
          </a:p>
          <a:p>
            <a:pPr>
              <a:lnSpc>
                <a:spcPct val="150000"/>
              </a:lnSpc>
              <a:spcBef>
                <a:spcPts val="1000"/>
              </a:spcBef>
            </a:pPr>
            <a:endPar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6" name="矩形 15"/>
          <p:cNvSpPr/>
          <p:nvPr/>
        </p:nvSpPr>
        <p:spPr>
          <a:xfrm>
            <a:off x="251520" y="4702261"/>
            <a:ext cx="8784976" cy="173317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31280" y="4276799"/>
            <a:ext cx="1415772" cy="461665"/>
          </a:xfrm>
          <a:prstGeom prst="rect">
            <a:avLst/>
          </a:prstGeom>
          <a:noFill/>
        </p:spPr>
        <p:txBody>
          <a:bodyPr wrap="none" rtlCol="0">
            <a:spAutoFit/>
          </a:bodyPr>
          <a:lstStyle/>
          <a:p>
            <a:r>
              <a:rPr lang="zh-TW" altLang="en-US" sz="24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案例說明</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19" name="內容版面配置區 3"/>
          <p:cNvGraphicFramePr>
            <a:graphicFrameLocks/>
          </p:cNvGraphicFramePr>
          <p:nvPr>
            <p:extLst>
              <p:ext uri="{D42A27DB-BD31-4B8C-83A1-F6EECF244321}">
                <p14:modId xmlns:p14="http://schemas.microsoft.com/office/powerpoint/2010/main" val="3225670741"/>
              </p:ext>
            </p:extLst>
          </p:nvPr>
        </p:nvGraphicFramePr>
        <p:xfrm>
          <a:off x="662757" y="1412776"/>
          <a:ext cx="7516368" cy="2621260"/>
        </p:xfrm>
        <a:graphic>
          <a:graphicData uri="http://schemas.openxmlformats.org/drawingml/2006/table">
            <a:tbl>
              <a:tblPr firstRow="1" bandRow="1">
                <a:tableStyleId>{93296810-A885-4BE3-A3E7-6D5BEEA58F35}</a:tableStyleId>
              </a:tblPr>
              <a:tblGrid>
                <a:gridCol w="4178430">
                  <a:extLst>
                    <a:ext uri="{9D8B030D-6E8A-4147-A177-3AD203B41FA5}">
                      <a16:colId xmlns:a16="http://schemas.microsoft.com/office/drawing/2014/main" xmlns="" val="20000"/>
                    </a:ext>
                  </a:extLst>
                </a:gridCol>
                <a:gridCol w="3337938">
                  <a:extLst>
                    <a:ext uri="{9D8B030D-6E8A-4147-A177-3AD203B41FA5}">
                      <a16:colId xmlns:a16="http://schemas.microsoft.com/office/drawing/2014/main" xmlns="" val="20001"/>
                    </a:ext>
                  </a:extLst>
                </a:gridCol>
              </a:tblGrid>
              <a:tr h="354708">
                <a:tc>
                  <a:txBody>
                    <a:bodyPr/>
                    <a:lstStyle/>
                    <a:p>
                      <a:pPr marL="10800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u="none" strike="noStrike" kern="1200"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給付條件</a:t>
                      </a:r>
                      <a:endParaRPr kumimoji="1" lang="zh-TW" altLang="en-US" sz="2800" u="none" strike="noStrike" kern="1200" cap="none" normalizeH="0" baseline="0" dirty="0">
                        <a:ln>
                          <a:noFill/>
                        </a:ln>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91443" marR="91443" marT="45710" marB="4571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0800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u="none" strike="noStrike" kern="1200"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給付金額</a:t>
                      </a:r>
                      <a:endParaRPr kumimoji="1" lang="zh-TW" altLang="en-US" sz="2800" u="none" strike="noStrike" kern="1200" cap="none" normalizeH="0" baseline="0" dirty="0">
                        <a:ln>
                          <a:noFill/>
                        </a:ln>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91443" marR="91443" marT="45710" marB="4571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0"/>
                  </a:ext>
                </a:extLst>
              </a:tr>
              <a:tr h="1439506">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u="none" strike="noStrike" kern="1200"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一般中毒：</a:t>
                      </a:r>
                      <a:endParaRPr kumimoji="1" lang="en-US" altLang="zh-TW" sz="2400" u="none" strike="noStrike" kern="1200"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u="none" strike="noStrike" kern="1200"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a:t>
                      </a:r>
                      <a:r>
                        <a:rPr kumimoji="1" lang="en-US" altLang="zh-TW" sz="2400" b="1" u="sng" strike="noStrike" kern="1200"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kumimoji="1" lang="zh-TW" altLang="en-US" sz="2400" b="1" u="sng" strike="noStrike" kern="1200"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a:t>
                      </a:r>
                      <a:r>
                        <a:rPr kumimoji="1" lang="zh-TW" altLang="en-US" sz="2400" u="none" strike="noStrike" kern="1200"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以上</a:t>
                      </a:r>
                      <a:r>
                        <a:rPr kumimoji="1" lang="zh-TW" altLang="en-US" sz="240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須住院治療</a:t>
                      </a:r>
                      <a:endParaRPr kumimoji="1" lang="en-US" altLang="zh-TW" sz="240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800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TW" sz="2400" u="none" strike="noStrike" kern="1200"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u="none" strike="noStrike" kern="1200"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食物中毒：</a:t>
                      </a:r>
                      <a:endParaRPr kumimoji="1" lang="en-US" altLang="zh-TW" sz="2400" u="none" strike="noStrike" kern="1200"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u="none" strike="noStrike" kern="1200"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a:t>
                      </a:r>
                      <a:r>
                        <a:rPr kumimoji="1" lang="en-US" altLang="zh-TW" sz="2400" b="1" u="sng" strike="noStrike" kern="1200"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kumimoji="1" lang="zh-TW" altLang="en-US" sz="2400" b="1" u="sng" strike="noStrike" kern="1200"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a:t>
                      </a:r>
                      <a:r>
                        <a:rPr kumimoji="1" lang="zh-TW" altLang="en-US" sz="2400" u="none" strike="noStrike" kern="1200" cap="none" normalizeH="0" baseline="0" dirty="0" smtClean="0">
                          <a:ln>
                            <a:no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以上</a:t>
                      </a:r>
                      <a:r>
                        <a:rPr kumimoji="1" lang="zh-TW" altLang="en-US" sz="240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須住院治療</a:t>
                      </a:r>
                      <a:endParaRPr kumimoji="1" lang="en-US" altLang="zh-TW" sz="240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37160" marR="137160" marT="137160" marB="13716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1" u="none" strike="noStrike" kern="1200"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每人定額</a:t>
                      </a:r>
                      <a:r>
                        <a:rPr kumimoji="1" lang="en-US" altLang="zh-TW" sz="2400" b="1" u="none" strike="noStrike" kern="1200"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3,000</a:t>
                      </a:r>
                      <a:r>
                        <a:rPr kumimoji="1" lang="zh-TW" altLang="en-US" sz="2400" b="1" u="none" strike="noStrike" kern="1200" cap="none" normalizeH="0" baseline="0" dirty="0" smtClean="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a:t>
                      </a:r>
                      <a:endParaRPr kumimoji="1" lang="zh-TW" altLang="en-US" sz="2400" b="1" u="none" strike="noStrike" kern="1200" cap="none" normalizeH="0" baseline="0" dirty="0">
                        <a:ln>
                          <a:noFill/>
                        </a:ln>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91443" marR="91443" marT="45710" marB="4571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3559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(20/26)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32</a:t>
            </a:fld>
            <a:endParaRPr lang="zh-TW" altLang="en-US" dirty="0"/>
          </a:p>
        </p:txBody>
      </p:sp>
      <p:grpSp>
        <p:nvGrpSpPr>
          <p:cNvPr id="6" name="群組 5"/>
          <p:cNvGrpSpPr/>
          <p:nvPr/>
        </p:nvGrpSpPr>
        <p:grpSpPr>
          <a:xfrm>
            <a:off x="-219679" y="692696"/>
            <a:ext cx="3359119" cy="523220"/>
            <a:chOff x="-258776" y="601524"/>
            <a:chExt cx="3359119" cy="523220"/>
          </a:xfrm>
        </p:grpSpPr>
        <p:sp>
          <p:nvSpPr>
            <p:cNvPr id="7" name="圓角矩形 6"/>
            <p:cNvSpPr/>
            <p:nvPr/>
          </p:nvSpPr>
          <p:spPr>
            <a:xfrm>
              <a:off x="-258776" y="620687"/>
              <a:ext cx="335911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601524"/>
              <a:ext cx="305724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新舊條款適用判斷</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cxnSp>
        <p:nvCxnSpPr>
          <p:cNvPr id="31" name="直線單箭頭接點 30"/>
          <p:cNvCxnSpPr/>
          <p:nvPr/>
        </p:nvCxnSpPr>
        <p:spPr>
          <a:xfrm>
            <a:off x="418194" y="2204864"/>
            <a:ext cx="8323470" cy="0"/>
          </a:xfrm>
          <a:prstGeom prst="straightConnector1">
            <a:avLst/>
          </a:prstGeom>
          <a:noFill/>
          <a:ln w="57150" cap="flat" cmpd="sng" algn="ctr">
            <a:solidFill>
              <a:schemeClr val="bg1">
                <a:lumMod val="50000"/>
              </a:schemeClr>
            </a:solidFill>
            <a:prstDash val="solid"/>
            <a:bevel/>
            <a:headEnd type="triangle"/>
            <a:tailEnd type="triangle"/>
          </a:ln>
          <a:effectLst/>
        </p:spPr>
      </p:cxnSp>
      <p:cxnSp>
        <p:nvCxnSpPr>
          <p:cNvPr id="32" name="直線單箭頭接點 31"/>
          <p:cNvCxnSpPr>
            <a:endCxn id="34" idx="2"/>
          </p:cNvCxnSpPr>
          <p:nvPr/>
        </p:nvCxnSpPr>
        <p:spPr>
          <a:xfrm flipV="1">
            <a:off x="4590878" y="1544598"/>
            <a:ext cx="14071" cy="623858"/>
          </a:xfrm>
          <a:prstGeom prst="straightConnector1">
            <a:avLst/>
          </a:prstGeom>
          <a:noFill/>
          <a:ln w="25400" cap="flat" cmpd="sng" algn="ctr">
            <a:solidFill>
              <a:schemeClr val="tx1"/>
            </a:solidFill>
            <a:prstDash val="solid"/>
            <a:round/>
            <a:headEnd type="none" w="med" len="med"/>
            <a:tailEnd type="arrow" w="lg" len="med"/>
          </a:ln>
          <a:effectLst/>
        </p:spPr>
      </p:cxnSp>
      <p:sp>
        <p:nvSpPr>
          <p:cNvPr id="34" name="文字方塊 33"/>
          <p:cNvSpPr txBox="1"/>
          <p:nvPr/>
        </p:nvSpPr>
        <p:spPr bwMode="auto">
          <a:xfrm>
            <a:off x="3542799" y="836712"/>
            <a:ext cx="2124299" cy="707886"/>
          </a:xfrm>
          <a:prstGeom prst="rect">
            <a:avLst/>
          </a:prstGeom>
          <a:solidFill>
            <a:schemeClr val="bg1">
              <a:lumMod val="50000"/>
            </a:schemeClr>
          </a:solidFill>
          <a:ln w="6350" cap="flat" cmpd="sng" algn="ctr">
            <a:no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rPr>
              <a:t>以</a:t>
            </a:r>
            <a:r>
              <a:rPr kumimoji="0" lang="en-US" altLang="zh-TW"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rPr>
              <a:t>107</a:t>
            </a:r>
            <a:r>
              <a:rPr kumimoji="0" lang="zh-TW" alt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rPr>
              <a:t>年</a:t>
            </a:r>
            <a:r>
              <a:rPr kumimoji="0" lang="en-US" altLang="zh-TW"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rPr>
              <a:t>7</a:t>
            </a:r>
            <a:r>
              <a:rPr kumimoji="0" lang="zh-TW" altLang="en-US"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rPr>
              <a:t>月</a:t>
            </a:r>
            <a:r>
              <a:rPr kumimoji="0" lang="en-US" altLang="zh-TW"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rPr>
              <a:t>31</a:t>
            </a:r>
            <a:r>
              <a:rPr kumimoji="0" lang="zh-TW" altLang="en-US"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rPr>
              <a:t>日</a:t>
            </a:r>
            <a:endParaRPr kumimoji="0" lang="en-US" altLang="zh-TW"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rPr>
              <a:t>為責任分界點</a:t>
            </a:r>
            <a:endParaRPr kumimoji="0" lang="zh-TW" altLang="en-US" sz="1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35" name="矩形 34"/>
          <p:cNvSpPr/>
          <p:nvPr/>
        </p:nvSpPr>
        <p:spPr>
          <a:xfrm>
            <a:off x="381762" y="1196752"/>
            <a:ext cx="3099283" cy="646331"/>
          </a:xfrm>
          <a:prstGeom prst="rect">
            <a:avLst/>
          </a:prstGeom>
        </p:spPr>
        <p:txBody>
          <a:bodyPr wrap="square">
            <a:spAutoFit/>
          </a:bodyPr>
          <a:lstStyle/>
          <a:p>
            <a:pPr algn="ctr">
              <a:defRPr/>
            </a:pPr>
            <a:r>
              <a:rPr lang="zh-TW" altLang="en-US" b="1" u="sng" dirty="0" smtClean="0">
                <a:latin typeface="微軟正黑體" panose="020B0604030504040204" pitchFamily="34" charset="-120"/>
                <a:ea typeface="微軟正黑體" panose="020B0604030504040204" pitchFamily="34" charset="-120"/>
                <a:cs typeface="Arial" pitchFamily="34" charset="0"/>
              </a:rPr>
              <a:t>事故日在</a:t>
            </a:r>
            <a:r>
              <a:rPr lang="en-US" altLang="zh-TW" b="1" u="sng" dirty="0" smtClean="0">
                <a:solidFill>
                  <a:srgbClr val="FF0000"/>
                </a:solidFill>
                <a:latin typeface="微軟正黑體" panose="020B0604030504040204" pitchFamily="34" charset="-120"/>
                <a:ea typeface="微軟正黑體" panose="020B0604030504040204" pitchFamily="34" charset="-120"/>
                <a:cs typeface="Arial" pitchFamily="34" charset="0"/>
              </a:rPr>
              <a:t>107/7/31(</a:t>
            </a:r>
            <a:r>
              <a:rPr lang="zh-TW" altLang="en-US" b="1" u="sng" dirty="0">
                <a:solidFill>
                  <a:srgbClr val="FF0000"/>
                </a:solidFill>
                <a:latin typeface="微軟正黑體" panose="020B0604030504040204" pitchFamily="34" charset="-120"/>
                <a:ea typeface="微軟正黑體" panose="020B0604030504040204" pitchFamily="34" charset="-120"/>
                <a:cs typeface="Arial" pitchFamily="34" charset="0"/>
              </a:rPr>
              <a:t>含</a:t>
            </a:r>
            <a:r>
              <a:rPr lang="en-US" altLang="zh-TW" b="1" u="sng" dirty="0">
                <a:solidFill>
                  <a:srgbClr val="FF0000"/>
                </a:solidFill>
                <a:latin typeface="微軟正黑體" panose="020B0604030504040204" pitchFamily="34" charset="-120"/>
                <a:ea typeface="微軟正黑體" panose="020B0604030504040204" pitchFamily="34" charset="-120"/>
                <a:cs typeface="Arial" pitchFamily="34" charset="0"/>
              </a:rPr>
              <a:t>)</a:t>
            </a:r>
            <a:r>
              <a:rPr lang="zh-TW" altLang="en-US" b="1" u="sng" dirty="0" smtClean="0">
                <a:solidFill>
                  <a:srgbClr val="FF0000"/>
                </a:solidFill>
                <a:latin typeface="微軟正黑體" panose="020B0604030504040204" pitchFamily="34" charset="-120"/>
                <a:ea typeface="微軟正黑體" panose="020B0604030504040204" pitchFamily="34" charset="-120"/>
                <a:cs typeface="Arial" pitchFamily="34" charset="0"/>
              </a:rPr>
              <a:t>以前</a:t>
            </a:r>
            <a:r>
              <a:rPr lang="zh-TW" altLang="en-US" b="1" u="sng" dirty="0" smtClean="0">
                <a:latin typeface="微軟正黑體" panose="020B0604030504040204" pitchFamily="34" charset="-120"/>
                <a:ea typeface="微軟正黑體" panose="020B0604030504040204" pitchFamily="34" charset="-120"/>
                <a:cs typeface="Arial" pitchFamily="34" charset="0"/>
              </a:rPr>
              <a:t>，</a:t>
            </a:r>
            <a:endParaRPr lang="en-US" altLang="zh-TW" b="1" u="sng" dirty="0" smtClean="0">
              <a:latin typeface="微軟正黑體" panose="020B0604030504040204" pitchFamily="34" charset="-120"/>
              <a:ea typeface="微軟正黑體" panose="020B0604030504040204" pitchFamily="34" charset="-120"/>
              <a:cs typeface="Arial" pitchFamily="34" charset="0"/>
            </a:endParaRPr>
          </a:p>
          <a:p>
            <a:pPr algn="ctr">
              <a:defRPr/>
            </a:pPr>
            <a:r>
              <a:rPr lang="zh-TW" altLang="en-US" b="1" u="sng" dirty="0" smtClean="0">
                <a:latin typeface="微軟正黑體" panose="020B0604030504040204" pitchFamily="34" charset="-120"/>
                <a:ea typeface="微軟正黑體" panose="020B0604030504040204" pitchFamily="34" charset="-120"/>
                <a:cs typeface="Arial" pitchFamily="34" charset="0"/>
              </a:rPr>
              <a:t>適用</a:t>
            </a:r>
            <a:r>
              <a:rPr lang="en-US" altLang="zh-TW" b="1" u="sng" dirty="0" smtClean="0">
                <a:latin typeface="微軟正黑體" panose="020B0604030504040204" pitchFamily="34" charset="-120"/>
                <a:ea typeface="微軟正黑體" panose="020B0604030504040204" pitchFamily="34" charset="-120"/>
                <a:cs typeface="Arial" pitchFamily="34" charset="0"/>
              </a:rPr>
              <a:t>106</a:t>
            </a:r>
            <a:r>
              <a:rPr lang="zh-TW" altLang="en-US" b="1" u="sng" dirty="0" smtClean="0">
                <a:latin typeface="微軟正黑體" panose="020B0604030504040204" pitchFamily="34" charset="-120"/>
                <a:ea typeface="微軟正黑體" panose="020B0604030504040204" pitchFamily="34" charset="-120"/>
                <a:cs typeface="Arial" pitchFamily="34" charset="0"/>
              </a:rPr>
              <a:t>學年度條款</a:t>
            </a:r>
            <a:endParaRPr lang="en-US" altLang="zh-TW" b="1" u="sng" dirty="0">
              <a:latin typeface="微軟正黑體" panose="020B0604030504040204" pitchFamily="34" charset="-120"/>
              <a:ea typeface="微軟正黑體" panose="020B0604030504040204" pitchFamily="34" charset="-120"/>
              <a:cs typeface="Arial" pitchFamily="34" charset="0"/>
            </a:endParaRPr>
          </a:p>
        </p:txBody>
      </p:sp>
      <p:sp>
        <p:nvSpPr>
          <p:cNvPr id="36" name="矩形 35"/>
          <p:cNvSpPr/>
          <p:nvPr/>
        </p:nvSpPr>
        <p:spPr>
          <a:xfrm>
            <a:off x="5653028" y="1197224"/>
            <a:ext cx="3308878" cy="646331"/>
          </a:xfrm>
          <a:prstGeom prst="rect">
            <a:avLst/>
          </a:prstGeom>
        </p:spPr>
        <p:txBody>
          <a:bodyPr wrap="square">
            <a:spAutoFit/>
          </a:bodyPr>
          <a:lstStyle/>
          <a:p>
            <a:pPr algn="ctr">
              <a:defRPr/>
            </a:pPr>
            <a:r>
              <a:rPr lang="zh-TW" altLang="en-US" b="1" u="sng" dirty="0" smtClean="0">
                <a:latin typeface="微軟正黑體" panose="020B0604030504040204" pitchFamily="34" charset="-120"/>
                <a:ea typeface="微軟正黑體" panose="020B0604030504040204" pitchFamily="34" charset="-120"/>
                <a:cs typeface="Arial" pitchFamily="34" charset="0"/>
              </a:rPr>
              <a:t>事故日在</a:t>
            </a:r>
            <a:r>
              <a:rPr lang="en-US" altLang="zh-TW" b="1" u="sng" dirty="0" smtClean="0">
                <a:solidFill>
                  <a:srgbClr val="FF0000"/>
                </a:solidFill>
                <a:latin typeface="微軟正黑體" panose="020B0604030504040204" pitchFamily="34" charset="-120"/>
                <a:ea typeface="微軟正黑體" panose="020B0604030504040204" pitchFamily="34" charset="-120"/>
                <a:cs typeface="Arial" pitchFamily="34" charset="0"/>
              </a:rPr>
              <a:t>107/8/1(</a:t>
            </a:r>
            <a:r>
              <a:rPr lang="zh-TW" altLang="en-US" b="1" u="sng" dirty="0">
                <a:solidFill>
                  <a:srgbClr val="FF0000"/>
                </a:solidFill>
                <a:latin typeface="微軟正黑體" panose="020B0604030504040204" pitchFamily="34" charset="-120"/>
                <a:ea typeface="微軟正黑體" panose="020B0604030504040204" pitchFamily="34" charset="-120"/>
                <a:cs typeface="Arial" pitchFamily="34" charset="0"/>
              </a:rPr>
              <a:t>含</a:t>
            </a:r>
            <a:r>
              <a:rPr lang="en-US" altLang="zh-TW" b="1" u="sng" dirty="0">
                <a:solidFill>
                  <a:srgbClr val="FF0000"/>
                </a:solidFill>
                <a:latin typeface="微軟正黑體" panose="020B0604030504040204" pitchFamily="34" charset="-120"/>
                <a:ea typeface="微軟正黑體" panose="020B0604030504040204" pitchFamily="34" charset="-120"/>
                <a:cs typeface="Arial" pitchFamily="34" charset="0"/>
              </a:rPr>
              <a:t>)</a:t>
            </a:r>
            <a:r>
              <a:rPr lang="zh-TW" altLang="en-US" b="1" u="sng" dirty="0" smtClean="0">
                <a:solidFill>
                  <a:srgbClr val="FF0000"/>
                </a:solidFill>
                <a:latin typeface="微軟正黑體" panose="020B0604030504040204" pitchFamily="34" charset="-120"/>
                <a:ea typeface="微軟正黑體" panose="020B0604030504040204" pitchFamily="34" charset="-120"/>
                <a:cs typeface="Arial" pitchFamily="34" charset="0"/>
              </a:rPr>
              <a:t>以後</a:t>
            </a:r>
            <a:r>
              <a:rPr lang="zh-TW" altLang="en-US" b="1" u="sng" dirty="0" smtClean="0">
                <a:latin typeface="微軟正黑體" panose="020B0604030504040204" pitchFamily="34" charset="-120"/>
                <a:ea typeface="微軟正黑體" panose="020B0604030504040204" pitchFamily="34" charset="-120"/>
                <a:cs typeface="Arial" pitchFamily="34" charset="0"/>
              </a:rPr>
              <a:t>，</a:t>
            </a:r>
            <a:endParaRPr lang="en-US" altLang="zh-TW" b="1" u="sng" dirty="0" smtClean="0">
              <a:latin typeface="微軟正黑體" panose="020B0604030504040204" pitchFamily="34" charset="-120"/>
              <a:ea typeface="微軟正黑體" panose="020B0604030504040204" pitchFamily="34" charset="-120"/>
              <a:cs typeface="Arial" pitchFamily="34" charset="0"/>
            </a:endParaRPr>
          </a:p>
          <a:p>
            <a:pPr algn="ctr">
              <a:defRPr/>
            </a:pPr>
            <a:r>
              <a:rPr lang="zh-TW" altLang="en-US" b="1" u="sng" dirty="0" smtClean="0">
                <a:latin typeface="微軟正黑體" panose="020B0604030504040204" pitchFamily="34" charset="-120"/>
                <a:ea typeface="微軟正黑體" panose="020B0604030504040204" pitchFamily="34" charset="-120"/>
                <a:cs typeface="Arial" pitchFamily="34" charset="0"/>
              </a:rPr>
              <a:t>適用</a:t>
            </a:r>
            <a:r>
              <a:rPr lang="en-US" altLang="zh-TW" b="1" u="sng" dirty="0" smtClean="0">
                <a:latin typeface="微軟正黑體" panose="020B0604030504040204" pitchFamily="34" charset="-120"/>
                <a:ea typeface="微軟正黑體" panose="020B0604030504040204" pitchFamily="34" charset="-120"/>
                <a:cs typeface="Arial" pitchFamily="34" charset="0"/>
              </a:rPr>
              <a:t>107</a:t>
            </a:r>
            <a:r>
              <a:rPr lang="zh-TW" altLang="en-US" b="1" u="sng" dirty="0" smtClean="0">
                <a:latin typeface="微軟正黑體" panose="020B0604030504040204" pitchFamily="34" charset="-120"/>
                <a:ea typeface="微軟正黑體" panose="020B0604030504040204" pitchFamily="34" charset="-120"/>
                <a:cs typeface="Arial" pitchFamily="34" charset="0"/>
              </a:rPr>
              <a:t>學年度條款</a:t>
            </a:r>
            <a:endParaRPr lang="en-US" altLang="zh-TW" b="1" u="sng" dirty="0">
              <a:latin typeface="微軟正黑體" panose="020B0604030504040204" pitchFamily="34" charset="-120"/>
              <a:ea typeface="微軟正黑體" panose="020B0604030504040204" pitchFamily="34" charset="-120"/>
              <a:cs typeface="Arial" pitchFamily="34" charset="0"/>
            </a:endParaRPr>
          </a:p>
        </p:txBody>
      </p:sp>
      <p:sp>
        <p:nvSpPr>
          <p:cNvPr id="18" name="矩形 17"/>
          <p:cNvSpPr/>
          <p:nvPr/>
        </p:nvSpPr>
        <p:spPr>
          <a:xfrm>
            <a:off x="381762" y="1844824"/>
            <a:ext cx="3970959" cy="338554"/>
          </a:xfrm>
          <a:prstGeom prst="rect">
            <a:avLst/>
          </a:prstGeom>
        </p:spPr>
        <p:txBody>
          <a:bodyPr wrap="none">
            <a:spAutoFit/>
          </a:bodyPr>
          <a:lstStyle/>
          <a:p>
            <a:pPr lvl="0">
              <a:defRPr/>
            </a:pPr>
            <a:r>
              <a:rPr lang="zh-TW" altLang="en-US" sz="1600" b="1" kern="0" dirty="0">
                <a:solidFill>
                  <a:srgbClr val="FF0000"/>
                </a:solidFill>
                <a:latin typeface="微軟正黑體" panose="020B0604030504040204" pitchFamily="34" charset="-120"/>
                <a:ea typeface="微軟正黑體" panose="020B0604030504040204" pitchFamily="34" charset="-120"/>
                <a:cs typeface="Arial" pitchFamily="34" charset="0"/>
              </a:rPr>
              <a:t>應屆畢業生且未升學給付責任至</a:t>
            </a:r>
            <a:r>
              <a:rPr lang="en-US" altLang="zh-TW" sz="1600" b="1" kern="0" dirty="0">
                <a:solidFill>
                  <a:srgbClr val="FF0000"/>
                </a:solidFill>
                <a:latin typeface="微軟正黑體" panose="020B0604030504040204" pitchFamily="34" charset="-120"/>
                <a:ea typeface="微軟正黑體" panose="020B0604030504040204" pitchFamily="34" charset="-120"/>
                <a:cs typeface="Arial" pitchFamily="34" charset="0"/>
              </a:rPr>
              <a:t>107/8/31</a:t>
            </a:r>
            <a:endParaRPr lang="zh-TW" altLang="en-US" sz="1600" kern="0" dirty="0">
              <a:solidFill>
                <a:srgbClr val="FF0000"/>
              </a:solidFill>
            </a:endParaRPr>
          </a:p>
        </p:txBody>
      </p:sp>
      <p:sp>
        <p:nvSpPr>
          <p:cNvPr id="19" name="五角星形 18"/>
          <p:cNvSpPr/>
          <p:nvPr/>
        </p:nvSpPr>
        <p:spPr>
          <a:xfrm>
            <a:off x="194087" y="1862958"/>
            <a:ext cx="224107" cy="240656"/>
          </a:xfrm>
          <a:prstGeom prst="star5">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endParaRPr>
          </a:p>
        </p:txBody>
      </p:sp>
      <p:graphicFrame>
        <p:nvGraphicFramePr>
          <p:cNvPr id="20" name="內容版面配置區 4"/>
          <p:cNvGraphicFramePr>
            <a:graphicFrameLocks/>
          </p:cNvGraphicFramePr>
          <p:nvPr>
            <p:extLst>
              <p:ext uri="{D42A27DB-BD31-4B8C-83A1-F6EECF244321}">
                <p14:modId xmlns:p14="http://schemas.microsoft.com/office/powerpoint/2010/main" val="2227617043"/>
              </p:ext>
            </p:extLst>
          </p:nvPr>
        </p:nvGraphicFramePr>
        <p:xfrm>
          <a:off x="683568" y="2276809"/>
          <a:ext cx="7848872" cy="4269740"/>
        </p:xfrm>
        <a:graphic>
          <a:graphicData uri="http://schemas.openxmlformats.org/drawingml/2006/table">
            <a:tbl>
              <a:tblPr bandRow="1">
                <a:tableStyleId>{16D9F66E-5EB9-4882-86FB-DCBF35E3C3E4}</a:tableStyleId>
              </a:tblPr>
              <a:tblGrid>
                <a:gridCol w="2090856">
                  <a:extLst>
                    <a:ext uri="{9D8B030D-6E8A-4147-A177-3AD203B41FA5}">
                      <a16:colId xmlns="" xmlns:a16="http://schemas.microsoft.com/office/drawing/2014/main" val="20000"/>
                    </a:ext>
                  </a:extLst>
                </a:gridCol>
                <a:gridCol w="5758016">
                  <a:extLst>
                    <a:ext uri="{9D8B030D-6E8A-4147-A177-3AD203B41FA5}">
                      <a16:colId xmlns="" xmlns:a16="http://schemas.microsoft.com/office/drawing/2014/main" val="20001"/>
                    </a:ext>
                  </a:extLst>
                </a:gridCol>
              </a:tblGrid>
              <a:tr h="199057">
                <a:tc>
                  <a:txBody>
                    <a:bodyPr/>
                    <a:lstStyle/>
                    <a:p>
                      <a:pPr marL="0" algn="ctr" defTabSz="914400" rtl="0" eaLnBrk="1" latinLnBrk="0" hangingPunct="1">
                        <a:lnSpc>
                          <a:spcPts val="2000"/>
                        </a:lnSpc>
                        <a:spcBef>
                          <a:spcPts val="0"/>
                        </a:spcBef>
                        <a:spcAft>
                          <a:spcPts val="0"/>
                        </a:spcAft>
                      </a:pPr>
                      <a:r>
                        <a:rPr lang="zh-TW" sz="1600" b="1" kern="1200" dirty="0">
                          <a:solidFill>
                            <a:schemeClr val="lt1"/>
                          </a:solidFill>
                          <a:latin typeface="微軟正黑體" panose="020B0604030504040204" pitchFamily="34" charset="-120"/>
                          <a:ea typeface="微軟正黑體" panose="020B0604030504040204" pitchFamily="34" charset="-120"/>
                          <a:cs typeface="+mn-cs"/>
                        </a:rPr>
                        <a:t>保險金項目</a:t>
                      </a:r>
                    </a:p>
                  </a:txBody>
                  <a:tcPr marL="60424" marR="60424"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ctr" defTabSz="914400" rtl="0" eaLnBrk="1" latinLnBrk="0" hangingPunct="1">
                        <a:lnSpc>
                          <a:spcPts val="2000"/>
                        </a:lnSpc>
                        <a:spcBef>
                          <a:spcPts val="0"/>
                        </a:spcBef>
                        <a:spcAft>
                          <a:spcPts val="0"/>
                        </a:spcAft>
                      </a:pPr>
                      <a:r>
                        <a:rPr lang="zh-TW" sz="1600" b="1" kern="1200" dirty="0">
                          <a:solidFill>
                            <a:schemeClr val="lt1"/>
                          </a:solidFill>
                          <a:latin typeface="微軟正黑體" panose="020B0604030504040204" pitchFamily="34" charset="-120"/>
                          <a:ea typeface="微軟正黑體" panose="020B0604030504040204" pitchFamily="34" charset="-120"/>
                          <a:cs typeface="+mn-cs"/>
                        </a:rPr>
                        <a:t>新</a:t>
                      </a:r>
                      <a:r>
                        <a:rPr lang="zh-TW" sz="1600" b="1" kern="1200" dirty="0" smtClean="0">
                          <a:solidFill>
                            <a:schemeClr val="lt1"/>
                          </a:solidFill>
                          <a:latin typeface="微軟正黑體" panose="020B0604030504040204" pitchFamily="34" charset="-120"/>
                          <a:ea typeface="微軟正黑體" panose="020B0604030504040204" pitchFamily="34" charset="-120"/>
                          <a:cs typeface="+mn-cs"/>
                        </a:rPr>
                        <a:t>舊</a:t>
                      </a:r>
                      <a:r>
                        <a:rPr lang="zh-TW" altLang="en-US" sz="1600" b="1" kern="1200" dirty="0" smtClean="0">
                          <a:solidFill>
                            <a:schemeClr val="bg1"/>
                          </a:solidFill>
                          <a:latin typeface="微軟正黑體" panose="020B0604030504040204" pitchFamily="34" charset="-120"/>
                          <a:ea typeface="微軟正黑體" panose="020B0604030504040204" pitchFamily="34" charset="-120"/>
                          <a:cs typeface="+mn-cs"/>
                        </a:rPr>
                        <a:t>條款適用分界</a:t>
                      </a:r>
                      <a:r>
                        <a:rPr lang="zh-TW" altLang="en-US" sz="1600" b="1" kern="1200" dirty="0" smtClean="0">
                          <a:solidFill>
                            <a:schemeClr val="lt1"/>
                          </a:solidFill>
                          <a:latin typeface="微軟正黑體" panose="020B0604030504040204" pitchFamily="34" charset="-120"/>
                          <a:ea typeface="微軟正黑體" panose="020B0604030504040204" pitchFamily="34" charset="-120"/>
                          <a:cs typeface="+mn-cs"/>
                        </a:rPr>
                        <a:t>點</a:t>
                      </a:r>
                      <a:endParaRPr lang="zh-TW" sz="1600" b="1" kern="1200" dirty="0">
                        <a:solidFill>
                          <a:schemeClr val="lt1"/>
                        </a:solidFill>
                        <a:latin typeface="微軟正黑體" panose="020B0604030504040204" pitchFamily="34" charset="-120"/>
                        <a:ea typeface="微軟正黑體" panose="020B0604030504040204" pitchFamily="34" charset="-120"/>
                        <a:cs typeface="+mn-cs"/>
                      </a:endParaRPr>
                    </a:p>
                  </a:txBody>
                  <a:tcPr marL="60424" marR="60424"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 xmlns:a16="http://schemas.microsoft.com/office/drawing/2014/main" val="10000"/>
                  </a:ext>
                </a:extLst>
              </a:tr>
              <a:tr h="0">
                <a:tc>
                  <a:txBody>
                    <a:bodyPr/>
                    <a:lstStyle/>
                    <a:p>
                      <a:pPr algn="l">
                        <a:lnSpc>
                          <a:spcPts val="1500"/>
                        </a:lnSpc>
                        <a:spcBef>
                          <a:spcPts val="0"/>
                        </a:spcBef>
                        <a:spcAft>
                          <a:spcPts val="0"/>
                        </a:spcAft>
                      </a:pPr>
                      <a:r>
                        <a:rPr lang="zh-TW" sz="1400" b="1" kern="100" dirty="0" smtClean="0">
                          <a:solidFill>
                            <a:schemeClr val="tx1"/>
                          </a:solidFill>
                          <a:latin typeface="微軟正黑體" panose="020B0604030504040204" pitchFamily="34" charset="-120"/>
                          <a:ea typeface="微軟正黑體" panose="020B0604030504040204" pitchFamily="34" charset="-120"/>
                        </a:rPr>
                        <a:t>住院</a:t>
                      </a:r>
                      <a:r>
                        <a:rPr lang="zh-TW" altLang="en-US" sz="1400" b="1" kern="100" dirty="0" smtClean="0">
                          <a:solidFill>
                            <a:schemeClr val="tx1"/>
                          </a:solidFill>
                          <a:latin typeface="微軟正黑體" panose="020B0604030504040204" pitchFamily="34" charset="-120"/>
                          <a:ea typeface="微軟正黑體" panose="020B0604030504040204" pitchFamily="34" charset="-120"/>
                        </a:rPr>
                        <a:t>醫療</a:t>
                      </a:r>
                      <a:r>
                        <a:rPr lang="zh-TW" sz="1400" b="1" kern="100" dirty="0" smtClean="0">
                          <a:solidFill>
                            <a:schemeClr val="tx1"/>
                          </a:solidFill>
                          <a:latin typeface="微軟正黑體" panose="020B0604030504040204" pitchFamily="34" charset="-120"/>
                          <a:ea typeface="微軟正黑體" panose="020B0604030504040204" pitchFamily="34" charset="-120"/>
                        </a:rPr>
                        <a:t>保險金</a:t>
                      </a:r>
                      <a:endParaRPr lang="zh-TW" sz="1400" b="1" kern="100" dirty="0">
                        <a:solidFill>
                          <a:schemeClr val="tx1"/>
                        </a:solidFill>
                        <a:latin typeface="微軟正黑體" panose="020B0604030504040204" pitchFamily="34" charset="-120"/>
                        <a:ea typeface="微軟正黑體" panose="020B0604030504040204" pitchFamily="34" charset="-120"/>
                      </a:endParaRPr>
                    </a:p>
                  </a:txBody>
                  <a:tcPr marL="137160" marR="137160" marT="137160" marB="13716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lnSpc>
                          <a:spcPts val="1500"/>
                        </a:lnSpc>
                        <a:spcBef>
                          <a:spcPts val="0"/>
                        </a:spcBef>
                        <a:spcAft>
                          <a:spcPts val="0"/>
                        </a:spcAft>
                      </a:pPr>
                      <a:r>
                        <a:rPr lang="zh-TW" sz="1400" kern="100" dirty="0" smtClean="0">
                          <a:solidFill>
                            <a:schemeClr val="tx1"/>
                          </a:solidFill>
                          <a:latin typeface="微軟正黑體" panose="020B0604030504040204" pitchFamily="34" charset="-120"/>
                          <a:ea typeface="微軟正黑體" panose="020B0604030504040204" pitchFamily="34" charset="-120"/>
                        </a:rPr>
                        <a:t>以</a:t>
                      </a:r>
                      <a:r>
                        <a:rPr lang="zh-TW" altLang="en-US" sz="1400" u="sng" kern="100" dirty="0" smtClean="0">
                          <a:solidFill>
                            <a:schemeClr val="tx1"/>
                          </a:solidFill>
                          <a:latin typeface="微軟正黑體" panose="020B0604030504040204" pitchFamily="34" charset="-120"/>
                          <a:ea typeface="微軟正黑體" panose="020B0604030504040204" pitchFamily="34" charset="-120"/>
                        </a:rPr>
                        <a:t>事故日期</a:t>
                      </a:r>
                      <a:r>
                        <a:rPr lang="zh-TW" sz="1400" kern="100" dirty="0" smtClean="0">
                          <a:solidFill>
                            <a:schemeClr val="tx1"/>
                          </a:solidFill>
                          <a:latin typeface="微軟正黑體" panose="020B0604030504040204" pitchFamily="34" charset="-120"/>
                          <a:ea typeface="微軟正黑體" panose="020B0604030504040204" pitchFamily="34" charset="-120"/>
                        </a:rPr>
                        <a:t>為</a:t>
                      </a:r>
                      <a:r>
                        <a:rPr lang="zh-TW" altLang="en-US" sz="1400" kern="100" dirty="0" smtClean="0">
                          <a:solidFill>
                            <a:schemeClr val="tx1"/>
                          </a:solidFill>
                          <a:latin typeface="微軟正黑體" panose="020B0604030504040204" pitchFamily="34" charset="-120"/>
                          <a:ea typeface="微軟正黑體" panose="020B0604030504040204" pitchFamily="34" charset="-120"/>
                        </a:rPr>
                        <a:t>判斷</a:t>
                      </a:r>
                      <a:r>
                        <a:rPr lang="zh-TW" sz="1400" kern="100" dirty="0" smtClean="0">
                          <a:solidFill>
                            <a:schemeClr val="tx1"/>
                          </a:solidFill>
                          <a:latin typeface="微軟正黑體" panose="020B0604030504040204" pitchFamily="34" charset="-120"/>
                          <a:ea typeface="微軟正黑體" panose="020B0604030504040204" pitchFamily="34" charset="-120"/>
                        </a:rPr>
                        <a:t>依據</a:t>
                      </a:r>
                      <a:r>
                        <a:rPr lang="zh-TW" altLang="en-US" sz="1400" kern="100" dirty="0" smtClean="0">
                          <a:solidFill>
                            <a:schemeClr val="tx1"/>
                          </a:solidFill>
                          <a:latin typeface="微軟正黑體" panose="020B0604030504040204" pitchFamily="34" charset="-120"/>
                          <a:ea typeface="微軟正黑體" panose="020B0604030504040204" pitchFamily="34" charset="-120"/>
                        </a:rPr>
                        <a:t>。於舊學年度保險有效期間屆滿後出院者，就再次住院部分適用新學年度條款。</a:t>
                      </a:r>
                      <a:endParaRPr lang="zh-TW" sz="1400" kern="100" dirty="0">
                        <a:solidFill>
                          <a:schemeClr val="tx1"/>
                        </a:solidFill>
                        <a:latin typeface="微軟正黑體" panose="020B0604030504040204" pitchFamily="34" charset="-120"/>
                        <a:ea typeface="微軟正黑體" panose="020B0604030504040204" pitchFamily="34" charset="-120"/>
                      </a:endParaRPr>
                    </a:p>
                  </a:txBody>
                  <a:tcPr marL="137160" marR="137160" marT="137160" marB="13716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0">
                <a:tc>
                  <a:txBody>
                    <a:bodyPr/>
                    <a:lstStyle/>
                    <a:p>
                      <a:pPr algn="l">
                        <a:lnSpc>
                          <a:spcPts val="1500"/>
                        </a:lnSpc>
                        <a:spcBef>
                          <a:spcPts val="0"/>
                        </a:spcBef>
                        <a:spcAft>
                          <a:spcPts val="0"/>
                        </a:spcAft>
                      </a:pPr>
                      <a:r>
                        <a:rPr lang="zh-TW" sz="1400" b="1" kern="100" dirty="0">
                          <a:solidFill>
                            <a:schemeClr val="tx1"/>
                          </a:solidFill>
                          <a:latin typeface="微軟正黑體" panose="020B0604030504040204" pitchFamily="34" charset="-120"/>
                          <a:ea typeface="微軟正黑體" panose="020B0604030504040204" pitchFamily="34" charset="-120"/>
                        </a:rPr>
                        <a:t>傷害門診保險金</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lnSpc>
                          <a:spcPts val="1500"/>
                        </a:lnSpc>
                        <a:spcBef>
                          <a:spcPts val="0"/>
                        </a:spcBef>
                        <a:spcAft>
                          <a:spcPts val="0"/>
                        </a:spcAft>
                      </a:pPr>
                      <a:r>
                        <a:rPr lang="zh-TW" sz="1400" kern="100" dirty="0" smtClean="0">
                          <a:solidFill>
                            <a:schemeClr val="tx1"/>
                          </a:solidFill>
                          <a:latin typeface="微軟正黑體" panose="020B0604030504040204" pitchFamily="34" charset="-120"/>
                          <a:ea typeface="微軟正黑體" panose="020B0604030504040204" pitchFamily="34" charset="-120"/>
                        </a:rPr>
                        <a:t>以</a:t>
                      </a:r>
                      <a:r>
                        <a:rPr lang="zh-TW" altLang="en-US" sz="1400" u="sng" kern="100" dirty="0" smtClean="0">
                          <a:solidFill>
                            <a:schemeClr val="tx1"/>
                          </a:solidFill>
                          <a:latin typeface="微軟正黑體" panose="020B0604030504040204" pitchFamily="34" charset="-120"/>
                          <a:ea typeface="微軟正黑體" panose="020B0604030504040204" pitchFamily="34" charset="-120"/>
                        </a:rPr>
                        <a:t>事故</a:t>
                      </a:r>
                      <a:r>
                        <a:rPr lang="zh-TW" sz="1400" u="sng" kern="100" dirty="0" smtClean="0">
                          <a:solidFill>
                            <a:schemeClr val="tx1"/>
                          </a:solidFill>
                          <a:latin typeface="微軟正黑體" panose="020B0604030504040204" pitchFamily="34" charset="-120"/>
                          <a:ea typeface="微軟正黑體" panose="020B0604030504040204" pitchFamily="34" charset="-120"/>
                        </a:rPr>
                        <a:t>日期</a:t>
                      </a:r>
                      <a:r>
                        <a:rPr lang="zh-TW" sz="1400" kern="100" dirty="0" smtClean="0">
                          <a:solidFill>
                            <a:schemeClr val="tx1"/>
                          </a:solidFill>
                          <a:latin typeface="微軟正黑體" panose="020B0604030504040204" pitchFamily="34" charset="-120"/>
                          <a:ea typeface="微軟正黑體" panose="020B0604030504040204" pitchFamily="34" charset="-120"/>
                        </a:rPr>
                        <a:t>為</a:t>
                      </a:r>
                      <a:r>
                        <a:rPr lang="zh-TW" altLang="en-US" sz="1400" kern="100" dirty="0" smtClean="0">
                          <a:solidFill>
                            <a:schemeClr val="tx1"/>
                          </a:solidFill>
                          <a:latin typeface="微軟正黑體" panose="020B0604030504040204" pitchFamily="34" charset="-120"/>
                          <a:ea typeface="微軟正黑體" panose="020B0604030504040204" pitchFamily="34" charset="-120"/>
                        </a:rPr>
                        <a:t>判斷</a:t>
                      </a:r>
                      <a:r>
                        <a:rPr lang="zh-TW" sz="1400" kern="100" dirty="0" smtClean="0">
                          <a:solidFill>
                            <a:schemeClr val="tx1"/>
                          </a:solidFill>
                          <a:latin typeface="微軟正黑體" panose="020B0604030504040204" pitchFamily="34" charset="-120"/>
                          <a:ea typeface="微軟正黑體" panose="020B0604030504040204" pitchFamily="34" charset="-120"/>
                        </a:rPr>
                        <a:t>依據</a:t>
                      </a:r>
                      <a:r>
                        <a:rPr lang="zh-TW" altLang="en-US" sz="1400" kern="100" dirty="0" smtClean="0">
                          <a:solidFill>
                            <a:schemeClr val="tx1"/>
                          </a:solidFill>
                          <a:latin typeface="微軟正黑體" panose="020B0604030504040204" pitchFamily="34" charset="-120"/>
                          <a:ea typeface="微軟正黑體" panose="020B0604030504040204" pitchFamily="34" charset="-120"/>
                        </a:rPr>
                        <a:t>。</a:t>
                      </a:r>
                      <a:endParaRPr lang="zh-TW" sz="1400" kern="100" dirty="0">
                        <a:solidFill>
                          <a:schemeClr val="tx1"/>
                        </a:solidFill>
                        <a:latin typeface="微軟正黑體" panose="020B0604030504040204" pitchFamily="34" charset="-120"/>
                        <a:ea typeface="微軟正黑體" panose="020B0604030504040204" pitchFamily="34" charset="-12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637687">
                <a:tc>
                  <a:txBody>
                    <a:bodyPr/>
                    <a:lstStyle/>
                    <a:p>
                      <a:pPr algn="l">
                        <a:lnSpc>
                          <a:spcPts val="1500"/>
                        </a:lnSpc>
                        <a:spcBef>
                          <a:spcPts val="0"/>
                        </a:spcBef>
                        <a:spcAft>
                          <a:spcPts val="0"/>
                        </a:spcAft>
                      </a:pPr>
                      <a:r>
                        <a:rPr lang="zh-TW" altLang="en-US" sz="1400" b="1" kern="100" dirty="0" smtClean="0">
                          <a:solidFill>
                            <a:schemeClr val="tx1"/>
                          </a:solidFill>
                          <a:latin typeface="微軟正黑體" panose="020B0604030504040204" pitchFamily="34" charset="-120"/>
                          <a:ea typeface="微軟正黑體" panose="020B0604030504040204" pitchFamily="34" charset="-120"/>
                        </a:rPr>
                        <a:t>失能</a:t>
                      </a:r>
                      <a:r>
                        <a:rPr lang="zh-TW" sz="1400" b="1" kern="100" dirty="0" smtClean="0">
                          <a:solidFill>
                            <a:schemeClr val="tx1"/>
                          </a:solidFill>
                          <a:latin typeface="微軟正黑體" panose="020B0604030504040204" pitchFamily="34" charset="-120"/>
                          <a:ea typeface="微軟正黑體" panose="020B0604030504040204" pitchFamily="34" charset="-120"/>
                        </a:rPr>
                        <a:t>保險金</a:t>
                      </a:r>
                      <a:endParaRPr lang="zh-TW" sz="1400" b="1" kern="100" dirty="0">
                        <a:solidFill>
                          <a:schemeClr val="tx1"/>
                        </a:solidFill>
                        <a:latin typeface="微軟正黑體" panose="020B0604030504040204" pitchFamily="34" charset="-120"/>
                        <a:ea typeface="微軟正黑體" panose="020B0604030504040204" pitchFamily="34" charset="-12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lnSpc>
                          <a:spcPts val="1500"/>
                        </a:lnSpc>
                        <a:spcBef>
                          <a:spcPts val="0"/>
                        </a:spcBef>
                        <a:spcAft>
                          <a:spcPts val="0"/>
                        </a:spcAft>
                      </a:pPr>
                      <a:r>
                        <a:rPr lang="zh-TW" sz="1400" kern="100" dirty="0">
                          <a:solidFill>
                            <a:schemeClr val="tx1"/>
                          </a:solidFill>
                          <a:latin typeface="微軟正黑體" panose="020B0604030504040204" pitchFamily="34" charset="-120"/>
                          <a:ea typeface="微軟正黑體" panose="020B0604030504040204" pitchFamily="34" charset="-120"/>
                        </a:rPr>
                        <a:t>如屬「缺失」</a:t>
                      </a:r>
                      <a:r>
                        <a:rPr lang="zh-TW" sz="1400" kern="100" dirty="0" smtClean="0">
                          <a:solidFill>
                            <a:schemeClr val="tx1"/>
                          </a:solidFill>
                          <a:latin typeface="微軟正黑體" panose="020B0604030504040204" pitchFamily="34" charset="-120"/>
                          <a:ea typeface="微軟正黑體" panose="020B0604030504040204" pitchFamily="34" charset="-120"/>
                        </a:rPr>
                        <a:t>之</a:t>
                      </a:r>
                      <a:r>
                        <a:rPr lang="zh-TW" altLang="en-US" sz="1400" kern="100" dirty="0" smtClean="0">
                          <a:solidFill>
                            <a:schemeClr val="tx1"/>
                          </a:solidFill>
                          <a:latin typeface="微軟正黑體" panose="020B0604030504040204" pitchFamily="34" charset="-120"/>
                          <a:ea typeface="微軟正黑體" panose="020B0604030504040204" pitchFamily="34" charset="-120"/>
                        </a:rPr>
                        <a:t>失能</a:t>
                      </a:r>
                      <a:r>
                        <a:rPr lang="zh-TW" sz="1400" kern="100" dirty="0" smtClean="0">
                          <a:solidFill>
                            <a:schemeClr val="tx1"/>
                          </a:solidFill>
                          <a:latin typeface="微軟正黑體" panose="020B0604030504040204" pitchFamily="34" charset="-120"/>
                          <a:ea typeface="微軟正黑體" panose="020B0604030504040204" pitchFamily="34" charset="-120"/>
                        </a:rPr>
                        <a:t>程度</a:t>
                      </a:r>
                      <a:r>
                        <a:rPr lang="zh-TW" sz="1400" kern="100" dirty="0">
                          <a:solidFill>
                            <a:schemeClr val="tx1"/>
                          </a:solidFill>
                          <a:latin typeface="微軟正黑體" panose="020B0604030504040204" pitchFamily="34" charset="-120"/>
                          <a:ea typeface="微軟正黑體" panose="020B0604030504040204" pitchFamily="34" charset="-120"/>
                        </a:rPr>
                        <a:t>，以</a:t>
                      </a:r>
                      <a:r>
                        <a:rPr lang="zh-TW" sz="1400" u="sng" kern="100" dirty="0">
                          <a:solidFill>
                            <a:schemeClr val="tx1"/>
                          </a:solidFill>
                          <a:latin typeface="微軟正黑體" panose="020B0604030504040204" pitchFamily="34" charset="-120"/>
                          <a:ea typeface="微軟正黑體" panose="020B0604030504040204" pitchFamily="34" charset="-120"/>
                        </a:rPr>
                        <a:t>缺失</a:t>
                      </a:r>
                      <a:r>
                        <a:rPr lang="zh-TW" sz="1400" u="sng" kern="100" dirty="0" smtClean="0">
                          <a:solidFill>
                            <a:schemeClr val="tx1"/>
                          </a:solidFill>
                          <a:latin typeface="微軟正黑體" panose="020B0604030504040204" pitchFamily="34" charset="-120"/>
                          <a:ea typeface="微軟正黑體" panose="020B0604030504040204" pitchFamily="34" charset="-120"/>
                        </a:rPr>
                        <a:t>日期</a:t>
                      </a:r>
                      <a:r>
                        <a:rPr lang="zh-TW" altLang="en-US" sz="1400" kern="100" dirty="0" smtClean="0">
                          <a:solidFill>
                            <a:schemeClr val="tx1"/>
                          </a:solidFill>
                          <a:latin typeface="微軟正黑體" panose="020B0604030504040204" pitchFamily="34" charset="-120"/>
                          <a:ea typeface="微軟正黑體" panose="020B0604030504040204" pitchFamily="34" charset="-120"/>
                        </a:rPr>
                        <a:t>。</a:t>
                      </a:r>
                      <a:endParaRPr lang="zh-TW" sz="1400" kern="100" dirty="0">
                        <a:solidFill>
                          <a:schemeClr val="tx1"/>
                        </a:solidFill>
                        <a:latin typeface="微軟正黑體" panose="020B0604030504040204" pitchFamily="34" charset="-120"/>
                        <a:ea typeface="微軟正黑體" panose="020B0604030504040204" pitchFamily="34" charset="-120"/>
                      </a:endParaRPr>
                    </a:p>
                    <a:p>
                      <a:pPr algn="l">
                        <a:lnSpc>
                          <a:spcPts val="1500"/>
                        </a:lnSpc>
                        <a:spcBef>
                          <a:spcPts val="0"/>
                        </a:spcBef>
                        <a:spcAft>
                          <a:spcPts val="0"/>
                        </a:spcAft>
                      </a:pPr>
                      <a:r>
                        <a:rPr lang="zh-TW" sz="1400" kern="100" dirty="0">
                          <a:solidFill>
                            <a:schemeClr val="tx1"/>
                          </a:solidFill>
                          <a:latin typeface="微軟正黑體" panose="020B0604030504040204" pitchFamily="34" charset="-120"/>
                          <a:ea typeface="微軟正黑體" panose="020B0604030504040204" pitchFamily="34" charset="-120"/>
                        </a:rPr>
                        <a:t>如屬「機能喪失」</a:t>
                      </a:r>
                      <a:r>
                        <a:rPr lang="zh-TW" sz="1400" kern="100" dirty="0" smtClean="0">
                          <a:solidFill>
                            <a:schemeClr val="tx1"/>
                          </a:solidFill>
                          <a:latin typeface="微軟正黑體" panose="020B0604030504040204" pitchFamily="34" charset="-120"/>
                          <a:ea typeface="微軟正黑體" panose="020B0604030504040204" pitchFamily="34" charset="-120"/>
                        </a:rPr>
                        <a:t>之</a:t>
                      </a:r>
                      <a:r>
                        <a:rPr lang="zh-TW" altLang="en-US" sz="1400" kern="100" dirty="0" smtClean="0">
                          <a:solidFill>
                            <a:schemeClr val="tx1"/>
                          </a:solidFill>
                          <a:latin typeface="微軟正黑體" panose="020B0604030504040204" pitchFamily="34" charset="-120"/>
                          <a:ea typeface="微軟正黑體" panose="020B0604030504040204" pitchFamily="34" charset="-120"/>
                        </a:rPr>
                        <a:t>失能</a:t>
                      </a:r>
                      <a:r>
                        <a:rPr lang="zh-TW" sz="1400" kern="100" dirty="0" smtClean="0">
                          <a:solidFill>
                            <a:schemeClr val="tx1"/>
                          </a:solidFill>
                          <a:latin typeface="微軟正黑體" panose="020B0604030504040204" pitchFamily="34" charset="-120"/>
                          <a:ea typeface="微軟正黑體" panose="020B0604030504040204" pitchFamily="34" charset="-120"/>
                        </a:rPr>
                        <a:t>程度</a:t>
                      </a:r>
                      <a:r>
                        <a:rPr lang="zh-TW" sz="1400" kern="100" dirty="0">
                          <a:solidFill>
                            <a:schemeClr val="tx1"/>
                          </a:solidFill>
                          <a:latin typeface="微軟正黑體" panose="020B0604030504040204" pitchFamily="34" charset="-120"/>
                          <a:ea typeface="微軟正黑體" panose="020B0604030504040204" pitchFamily="34" charset="-120"/>
                        </a:rPr>
                        <a:t>，則以</a:t>
                      </a:r>
                      <a:r>
                        <a:rPr lang="zh-TW" sz="1400" u="sng" kern="100" dirty="0">
                          <a:solidFill>
                            <a:schemeClr val="tx1"/>
                          </a:solidFill>
                          <a:latin typeface="微軟正黑體" panose="020B0604030504040204" pitchFamily="34" charset="-120"/>
                          <a:ea typeface="微軟正黑體" panose="020B0604030504040204" pitchFamily="34" charset="-120"/>
                        </a:rPr>
                        <a:t>殘障手冊</a:t>
                      </a:r>
                      <a:r>
                        <a:rPr lang="zh-TW" sz="1400" u="sng" kern="100" dirty="0" smtClean="0">
                          <a:solidFill>
                            <a:schemeClr val="tx1"/>
                          </a:solidFill>
                          <a:latin typeface="微軟正黑體" panose="020B0604030504040204" pitchFamily="34" charset="-120"/>
                          <a:ea typeface="微軟正黑體" panose="020B0604030504040204" pitchFamily="34" charset="-120"/>
                        </a:rPr>
                        <a:t>「</a:t>
                      </a:r>
                      <a:r>
                        <a:rPr lang="zh-TW" altLang="en-US" sz="1400" u="sng" kern="100" dirty="0" smtClean="0">
                          <a:solidFill>
                            <a:schemeClr val="tx1"/>
                          </a:solidFill>
                          <a:latin typeface="微軟正黑體" panose="020B0604030504040204" pitchFamily="34" charset="-120"/>
                          <a:ea typeface="微軟正黑體" panose="020B0604030504040204" pitchFamily="34" charset="-120"/>
                        </a:rPr>
                        <a:t>失能</a:t>
                      </a:r>
                      <a:r>
                        <a:rPr lang="zh-TW" sz="1400" u="sng" kern="100" dirty="0" smtClean="0">
                          <a:solidFill>
                            <a:schemeClr val="tx1"/>
                          </a:solidFill>
                          <a:latin typeface="微軟正黑體" panose="020B0604030504040204" pitchFamily="34" charset="-120"/>
                          <a:ea typeface="微軟正黑體" panose="020B0604030504040204" pitchFamily="34" charset="-120"/>
                        </a:rPr>
                        <a:t>鑑定</a:t>
                      </a:r>
                      <a:r>
                        <a:rPr lang="zh-TW" sz="1400" u="sng" kern="100" dirty="0">
                          <a:solidFill>
                            <a:schemeClr val="tx1"/>
                          </a:solidFill>
                          <a:latin typeface="微軟正黑體" panose="020B0604030504040204" pitchFamily="34" charset="-120"/>
                          <a:ea typeface="微軟正黑體" panose="020B0604030504040204" pitchFamily="34" charset="-120"/>
                        </a:rPr>
                        <a:t>日</a:t>
                      </a:r>
                      <a:r>
                        <a:rPr lang="zh-TW" sz="1400" u="sng" kern="100" dirty="0" smtClean="0">
                          <a:solidFill>
                            <a:schemeClr val="tx1"/>
                          </a:solidFill>
                          <a:latin typeface="微軟正黑體" panose="020B0604030504040204" pitchFamily="34" charset="-120"/>
                          <a:ea typeface="微軟正黑體" panose="020B0604030504040204" pitchFamily="34" charset="-120"/>
                        </a:rPr>
                        <a:t>」</a:t>
                      </a:r>
                      <a:r>
                        <a:rPr lang="zh-TW" altLang="en-US" sz="1400" kern="100" dirty="0" smtClean="0">
                          <a:solidFill>
                            <a:schemeClr val="tx1"/>
                          </a:solidFill>
                          <a:latin typeface="微軟正黑體" panose="020B0604030504040204" pitchFamily="34" charset="-120"/>
                          <a:ea typeface="微軟正黑體" panose="020B0604030504040204" pitchFamily="34" charset="-120"/>
                        </a:rPr>
                        <a:t>。</a:t>
                      </a:r>
                      <a:endParaRPr lang="zh-TW" sz="1400" kern="100" dirty="0">
                        <a:solidFill>
                          <a:schemeClr val="tx1"/>
                        </a:solidFill>
                        <a:latin typeface="微軟正黑體" panose="020B0604030504040204" pitchFamily="34" charset="-120"/>
                        <a:ea typeface="微軟正黑體" panose="020B0604030504040204" pitchFamily="34" charset="-12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79563">
                <a:tc>
                  <a:txBody>
                    <a:bodyPr/>
                    <a:lstStyle/>
                    <a:p>
                      <a:pPr algn="l">
                        <a:lnSpc>
                          <a:spcPts val="1500"/>
                        </a:lnSpc>
                        <a:spcBef>
                          <a:spcPts val="0"/>
                        </a:spcBef>
                        <a:spcAft>
                          <a:spcPts val="0"/>
                        </a:spcAft>
                      </a:pPr>
                      <a:r>
                        <a:rPr lang="zh-TW" altLang="en-US" sz="1400" b="1" kern="100" dirty="0" smtClean="0">
                          <a:solidFill>
                            <a:schemeClr val="tx1"/>
                          </a:solidFill>
                          <a:latin typeface="微軟正黑體" panose="020B0604030504040204" pitchFamily="34" charset="-120"/>
                          <a:ea typeface="微軟正黑體" panose="020B0604030504040204" pitchFamily="34" charset="-120"/>
                        </a:rPr>
                        <a:t>失能</a:t>
                      </a:r>
                      <a:r>
                        <a:rPr lang="zh-TW" sz="1400" b="1" kern="100" dirty="0" smtClean="0">
                          <a:solidFill>
                            <a:schemeClr val="tx1"/>
                          </a:solidFill>
                          <a:latin typeface="微軟正黑體" panose="020B0604030504040204" pitchFamily="34" charset="-120"/>
                          <a:ea typeface="微軟正黑體" panose="020B0604030504040204" pitchFamily="34" charset="-120"/>
                        </a:rPr>
                        <a:t>生活補助</a:t>
                      </a:r>
                      <a:r>
                        <a:rPr lang="zh-TW" altLang="en-US" sz="1400" b="1" kern="100" dirty="0" smtClean="0">
                          <a:solidFill>
                            <a:schemeClr val="tx1"/>
                          </a:solidFill>
                          <a:latin typeface="微軟正黑體" panose="020B0604030504040204" pitchFamily="34" charset="-120"/>
                          <a:ea typeface="微軟正黑體" panose="020B0604030504040204" pitchFamily="34" charset="-120"/>
                        </a:rPr>
                        <a:t>金</a:t>
                      </a:r>
                      <a:endParaRPr lang="zh-TW" sz="1400" b="1" kern="100" dirty="0">
                        <a:solidFill>
                          <a:schemeClr val="tx1"/>
                        </a:solidFill>
                        <a:latin typeface="微軟正黑體" panose="020B0604030504040204" pitchFamily="34" charset="-120"/>
                        <a:ea typeface="微軟正黑體" panose="020B0604030504040204" pitchFamily="34" charset="-12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lnSpc>
                          <a:spcPts val="1500"/>
                        </a:lnSpc>
                        <a:spcBef>
                          <a:spcPts val="0"/>
                        </a:spcBef>
                        <a:spcAft>
                          <a:spcPts val="0"/>
                        </a:spcAft>
                      </a:pPr>
                      <a:r>
                        <a:rPr lang="zh-TW" altLang="en-US" sz="1400" kern="100" spc="-150" baseline="0" dirty="0" smtClean="0">
                          <a:solidFill>
                            <a:schemeClr val="tx1"/>
                          </a:solidFill>
                          <a:latin typeface="微軟正黑體" panose="020B0604030504040204" pitchFamily="34" charset="-120"/>
                          <a:ea typeface="微軟正黑體" panose="020B0604030504040204" pitchFamily="34" charset="-120"/>
                        </a:rPr>
                        <a:t>以</a:t>
                      </a:r>
                      <a:r>
                        <a:rPr lang="zh-TW" altLang="en-US" sz="1400" u="sng" kern="100" spc="-150" baseline="0" dirty="0" smtClean="0">
                          <a:solidFill>
                            <a:schemeClr val="tx1"/>
                          </a:solidFill>
                          <a:latin typeface="微軟正黑體" panose="020B0604030504040204" pitchFamily="34" charset="-120"/>
                          <a:ea typeface="微軟正黑體" panose="020B0604030504040204" pitchFamily="34" charset="-120"/>
                          <a:cs typeface="+mn-cs"/>
                        </a:rPr>
                        <a:t>是否</a:t>
                      </a:r>
                      <a:r>
                        <a:rPr lang="zh-TW" sz="1400" u="sng" kern="100" spc="-150" baseline="0" dirty="0" smtClean="0">
                          <a:solidFill>
                            <a:schemeClr val="tx1"/>
                          </a:solidFill>
                          <a:latin typeface="微軟正黑體" panose="020B0604030504040204" pitchFamily="34" charset="-120"/>
                          <a:ea typeface="微軟正黑體" panose="020B0604030504040204" pitchFamily="34" charset="-120"/>
                        </a:rPr>
                        <a:t>給付</a:t>
                      </a:r>
                      <a:r>
                        <a:rPr lang="zh-TW" sz="1400" u="sng" kern="100" spc="-150" baseline="0" dirty="0">
                          <a:solidFill>
                            <a:schemeClr val="tx1"/>
                          </a:solidFill>
                          <a:latin typeface="微軟正黑體" panose="020B0604030504040204" pitchFamily="34" charset="-120"/>
                          <a:ea typeface="微軟正黑體" panose="020B0604030504040204" pitchFamily="34" charset="-120"/>
                        </a:rPr>
                        <a:t>一、二</a:t>
                      </a:r>
                      <a:r>
                        <a:rPr lang="zh-TW" sz="1400" u="sng" kern="100" spc="-150" baseline="0" dirty="0" smtClean="0">
                          <a:solidFill>
                            <a:schemeClr val="tx1"/>
                          </a:solidFill>
                          <a:latin typeface="微軟正黑體" panose="020B0604030504040204" pitchFamily="34" charset="-120"/>
                          <a:ea typeface="微軟正黑體" panose="020B0604030504040204" pitchFamily="34" charset="-120"/>
                        </a:rPr>
                        <a:t>級</a:t>
                      </a:r>
                      <a:r>
                        <a:rPr lang="zh-TW" altLang="en-US" sz="1400" u="sng" kern="100" spc="-150" baseline="0" dirty="0" smtClean="0">
                          <a:solidFill>
                            <a:schemeClr val="tx1"/>
                          </a:solidFill>
                          <a:latin typeface="微軟正黑體" panose="020B0604030504040204" pitchFamily="34" charset="-120"/>
                          <a:ea typeface="微軟正黑體" panose="020B0604030504040204" pitchFamily="34" charset="-120"/>
                        </a:rPr>
                        <a:t>失能保險金</a:t>
                      </a:r>
                      <a:r>
                        <a:rPr lang="zh-TW" sz="1400" kern="100" spc="-150" baseline="0" dirty="0" smtClean="0">
                          <a:solidFill>
                            <a:schemeClr val="tx1"/>
                          </a:solidFill>
                          <a:latin typeface="微軟正黑體" panose="020B0604030504040204" pitchFamily="34" charset="-120"/>
                          <a:ea typeface="微軟正黑體" panose="020B0604030504040204" pitchFamily="34" charset="-120"/>
                        </a:rPr>
                        <a:t>為</a:t>
                      </a:r>
                      <a:r>
                        <a:rPr lang="zh-TW" altLang="en-US" sz="1400" kern="100" spc="-150" baseline="0" dirty="0" smtClean="0">
                          <a:solidFill>
                            <a:schemeClr val="tx1"/>
                          </a:solidFill>
                          <a:latin typeface="微軟正黑體" panose="020B0604030504040204" pitchFamily="34" charset="-120"/>
                          <a:ea typeface="微軟正黑體" panose="020B0604030504040204" pitchFamily="34" charset="-120"/>
                        </a:rPr>
                        <a:t>判斷</a:t>
                      </a:r>
                      <a:r>
                        <a:rPr lang="zh-TW" sz="1400" kern="100" spc="-150" baseline="0" dirty="0" smtClean="0">
                          <a:solidFill>
                            <a:schemeClr val="tx1"/>
                          </a:solidFill>
                          <a:latin typeface="微軟正黑體" panose="020B0604030504040204" pitchFamily="34" charset="-120"/>
                          <a:ea typeface="微軟正黑體" panose="020B0604030504040204" pitchFamily="34" charset="-120"/>
                        </a:rPr>
                        <a:t>依據</a:t>
                      </a:r>
                      <a:r>
                        <a:rPr lang="zh-TW" altLang="en-US" sz="1400" kern="100" spc="-150" baseline="0" dirty="0" smtClean="0">
                          <a:solidFill>
                            <a:schemeClr val="tx1"/>
                          </a:solidFill>
                          <a:latin typeface="微軟正黑體" panose="020B0604030504040204" pitchFamily="34" charset="-120"/>
                          <a:ea typeface="微軟正黑體" panose="020B0604030504040204" pitchFamily="34" charset="-120"/>
                        </a:rPr>
                        <a:t>。</a:t>
                      </a:r>
                      <a:endParaRPr lang="zh-TW" sz="1400" kern="100" spc="-150" baseline="0" dirty="0">
                        <a:solidFill>
                          <a:schemeClr val="tx1"/>
                        </a:solidFill>
                        <a:latin typeface="微軟正黑體" panose="020B0604030504040204" pitchFamily="34" charset="-120"/>
                        <a:ea typeface="微軟正黑體" panose="020B0604030504040204" pitchFamily="34" charset="-12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4"/>
                  </a:ext>
                </a:extLst>
              </a:tr>
              <a:tr h="379563">
                <a:tc>
                  <a:txBody>
                    <a:bodyPr/>
                    <a:lstStyle/>
                    <a:p>
                      <a:pPr algn="l">
                        <a:lnSpc>
                          <a:spcPts val="1500"/>
                        </a:lnSpc>
                        <a:spcBef>
                          <a:spcPts val="0"/>
                        </a:spcBef>
                        <a:spcAft>
                          <a:spcPts val="0"/>
                        </a:spcAft>
                      </a:pPr>
                      <a:r>
                        <a:rPr lang="zh-TW" sz="1400" b="1" kern="100" dirty="0">
                          <a:solidFill>
                            <a:schemeClr val="tx1"/>
                          </a:solidFill>
                          <a:latin typeface="微軟正黑體" panose="020B0604030504040204" pitchFamily="34" charset="-120"/>
                          <a:ea typeface="微軟正黑體" panose="020B0604030504040204" pitchFamily="34" charset="-120"/>
                        </a:rPr>
                        <a:t>身故保險金</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lnSpc>
                          <a:spcPts val="1500"/>
                        </a:lnSpc>
                        <a:spcBef>
                          <a:spcPts val="0"/>
                        </a:spcBef>
                        <a:spcAft>
                          <a:spcPts val="0"/>
                        </a:spcAft>
                      </a:pPr>
                      <a:r>
                        <a:rPr lang="zh-TW" sz="1400" kern="100" dirty="0">
                          <a:solidFill>
                            <a:schemeClr val="tx1"/>
                          </a:solidFill>
                          <a:latin typeface="微軟正黑體" panose="020B0604030504040204" pitchFamily="34" charset="-120"/>
                          <a:ea typeface="微軟正黑體" panose="020B0604030504040204" pitchFamily="34" charset="-120"/>
                        </a:rPr>
                        <a:t>意外</a:t>
                      </a:r>
                      <a:r>
                        <a:rPr lang="zh-TW" sz="1400" kern="100" dirty="0" smtClean="0">
                          <a:solidFill>
                            <a:schemeClr val="tx1"/>
                          </a:solidFill>
                          <a:latin typeface="微軟正黑體" panose="020B0604030504040204" pitchFamily="34" charset="-120"/>
                          <a:ea typeface="微軟正黑體" panose="020B0604030504040204" pitchFamily="34" charset="-120"/>
                        </a:rPr>
                        <a:t>或</a:t>
                      </a:r>
                      <a:r>
                        <a:rPr lang="zh-TW" altLang="en-US" sz="1400" kern="100" dirty="0" smtClean="0">
                          <a:solidFill>
                            <a:schemeClr val="tx1"/>
                          </a:solidFill>
                          <a:latin typeface="微軟正黑體" panose="020B0604030504040204" pitchFamily="34" charset="-120"/>
                          <a:ea typeface="微軟正黑體" panose="020B0604030504040204" pitchFamily="34" charset="-120"/>
                        </a:rPr>
                        <a:t>疾</a:t>
                      </a:r>
                      <a:r>
                        <a:rPr lang="zh-TW" sz="1400" kern="100" dirty="0" smtClean="0">
                          <a:solidFill>
                            <a:schemeClr val="tx1"/>
                          </a:solidFill>
                          <a:latin typeface="微軟正黑體" panose="020B0604030504040204" pitchFamily="34" charset="-120"/>
                          <a:ea typeface="微軟正黑體" panose="020B0604030504040204" pitchFamily="34" charset="-120"/>
                        </a:rPr>
                        <a:t>病</a:t>
                      </a:r>
                      <a:r>
                        <a:rPr lang="zh-TW" altLang="en-US" sz="1400" kern="100" dirty="0" smtClean="0">
                          <a:solidFill>
                            <a:schemeClr val="tx1"/>
                          </a:solidFill>
                          <a:latin typeface="微軟正黑體" panose="020B0604030504040204" pitchFamily="34" charset="-120"/>
                          <a:ea typeface="微軟正黑體" panose="020B0604030504040204" pitchFamily="34" charset="-120"/>
                        </a:rPr>
                        <a:t>身</a:t>
                      </a:r>
                      <a:r>
                        <a:rPr lang="zh-TW" sz="1400" kern="100" dirty="0" smtClean="0">
                          <a:solidFill>
                            <a:schemeClr val="tx1"/>
                          </a:solidFill>
                          <a:latin typeface="微軟正黑體" panose="020B0604030504040204" pitchFamily="34" charset="-120"/>
                          <a:ea typeface="微軟正黑體" panose="020B0604030504040204" pitchFamily="34" charset="-120"/>
                        </a:rPr>
                        <a:t>故</a:t>
                      </a:r>
                      <a:r>
                        <a:rPr lang="zh-TW" sz="1400" kern="100" dirty="0">
                          <a:solidFill>
                            <a:schemeClr val="tx1"/>
                          </a:solidFill>
                          <a:latin typeface="微軟正黑體" panose="020B0604030504040204" pitchFamily="34" charset="-120"/>
                          <a:ea typeface="微軟正黑體" panose="020B0604030504040204" pitchFamily="34" charset="-120"/>
                        </a:rPr>
                        <a:t>皆以</a:t>
                      </a:r>
                      <a:r>
                        <a:rPr lang="zh-TW" sz="1400" u="sng" kern="100" dirty="0">
                          <a:solidFill>
                            <a:schemeClr val="tx1"/>
                          </a:solidFill>
                          <a:latin typeface="微軟正黑體" panose="020B0604030504040204" pitchFamily="34" charset="-120"/>
                          <a:ea typeface="微軟正黑體" panose="020B0604030504040204" pitchFamily="34" charset="-120"/>
                        </a:rPr>
                        <a:t>身故日期</a:t>
                      </a:r>
                      <a:r>
                        <a:rPr lang="zh-TW" sz="1400" kern="100" dirty="0" smtClean="0">
                          <a:solidFill>
                            <a:schemeClr val="tx1"/>
                          </a:solidFill>
                          <a:latin typeface="微軟正黑體" panose="020B0604030504040204" pitchFamily="34" charset="-120"/>
                          <a:ea typeface="微軟正黑體" panose="020B0604030504040204" pitchFamily="34" charset="-120"/>
                        </a:rPr>
                        <a:t>為</a:t>
                      </a:r>
                      <a:r>
                        <a:rPr lang="zh-TW" altLang="en-US" sz="1400" kern="100" dirty="0" smtClean="0">
                          <a:solidFill>
                            <a:schemeClr val="tx1"/>
                          </a:solidFill>
                          <a:latin typeface="微軟正黑體" panose="020B0604030504040204" pitchFamily="34" charset="-120"/>
                          <a:ea typeface="微軟正黑體" panose="020B0604030504040204" pitchFamily="34" charset="-120"/>
                        </a:rPr>
                        <a:t>判斷</a:t>
                      </a:r>
                      <a:r>
                        <a:rPr lang="zh-TW" sz="1400" kern="100" dirty="0" smtClean="0">
                          <a:solidFill>
                            <a:schemeClr val="tx1"/>
                          </a:solidFill>
                          <a:latin typeface="微軟正黑體" panose="020B0604030504040204" pitchFamily="34" charset="-120"/>
                          <a:ea typeface="微軟正黑體" panose="020B0604030504040204" pitchFamily="34" charset="-120"/>
                        </a:rPr>
                        <a:t>依據</a:t>
                      </a:r>
                      <a:r>
                        <a:rPr lang="zh-TW" altLang="en-US" sz="1400" kern="100" dirty="0" smtClean="0">
                          <a:solidFill>
                            <a:schemeClr val="tx1"/>
                          </a:solidFill>
                          <a:latin typeface="微軟正黑體" panose="020B0604030504040204" pitchFamily="34" charset="-120"/>
                          <a:ea typeface="微軟正黑體" panose="020B0604030504040204" pitchFamily="34" charset="-120"/>
                        </a:rPr>
                        <a:t>。</a:t>
                      </a:r>
                      <a:endParaRPr lang="zh-TW" sz="1400" kern="100" dirty="0">
                        <a:solidFill>
                          <a:schemeClr val="tx1"/>
                        </a:solidFill>
                        <a:latin typeface="微軟正黑體" panose="020B0604030504040204" pitchFamily="34" charset="-120"/>
                        <a:ea typeface="微軟正黑體" panose="020B0604030504040204" pitchFamily="34" charset="-12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637687">
                <a:tc>
                  <a:txBody>
                    <a:bodyPr/>
                    <a:lstStyle/>
                    <a:p>
                      <a:pPr algn="l">
                        <a:lnSpc>
                          <a:spcPts val="1500"/>
                        </a:lnSpc>
                        <a:spcBef>
                          <a:spcPts val="0"/>
                        </a:spcBef>
                        <a:spcAft>
                          <a:spcPts val="0"/>
                        </a:spcAft>
                      </a:pPr>
                      <a:r>
                        <a:rPr lang="zh-TW" sz="1400" b="1" kern="100" dirty="0">
                          <a:solidFill>
                            <a:schemeClr val="tx1"/>
                          </a:solidFill>
                          <a:latin typeface="微軟正黑體" panose="020B0604030504040204" pitchFamily="34" charset="-120"/>
                          <a:ea typeface="微軟正黑體" panose="020B0604030504040204" pitchFamily="34" charset="-120"/>
                        </a:rPr>
                        <a:t>燒燙傷及</a:t>
                      </a:r>
                      <a:r>
                        <a:rPr lang="zh-TW" sz="1400" b="1" kern="100" dirty="0" smtClean="0">
                          <a:solidFill>
                            <a:schemeClr val="tx1"/>
                          </a:solidFill>
                          <a:latin typeface="微軟正黑體" panose="020B0604030504040204" pitchFamily="34" charset="-120"/>
                          <a:ea typeface="微軟正黑體" panose="020B0604030504040204" pitchFamily="34" charset="-120"/>
                        </a:rPr>
                        <a:t>須重建手術</a:t>
                      </a:r>
                      <a:endParaRPr lang="en-US" altLang="zh-TW" sz="1400" b="1" kern="100" dirty="0" smtClean="0">
                        <a:solidFill>
                          <a:schemeClr val="tx1"/>
                        </a:solidFill>
                        <a:latin typeface="微軟正黑體" panose="020B0604030504040204" pitchFamily="34" charset="-120"/>
                        <a:ea typeface="微軟正黑體" panose="020B0604030504040204" pitchFamily="34" charset="-120"/>
                      </a:endParaRPr>
                    </a:p>
                    <a:p>
                      <a:pPr algn="l">
                        <a:lnSpc>
                          <a:spcPts val="1500"/>
                        </a:lnSpc>
                        <a:spcBef>
                          <a:spcPts val="0"/>
                        </a:spcBef>
                        <a:spcAft>
                          <a:spcPts val="0"/>
                        </a:spcAft>
                      </a:pPr>
                      <a:r>
                        <a:rPr lang="zh-TW" altLang="en-US" sz="1400" b="1" kern="100" dirty="0" smtClean="0">
                          <a:solidFill>
                            <a:schemeClr val="tx1"/>
                          </a:solidFill>
                          <a:latin typeface="微軟正黑體" panose="020B0604030504040204" pitchFamily="34" charset="-120"/>
                          <a:ea typeface="微軟正黑體" panose="020B0604030504040204" pitchFamily="34" charset="-120"/>
                        </a:rPr>
                        <a:t>保險金</a:t>
                      </a:r>
                      <a:endParaRPr lang="zh-TW" sz="1400" b="1" kern="100" dirty="0">
                        <a:solidFill>
                          <a:schemeClr val="tx1"/>
                        </a:solidFill>
                        <a:latin typeface="微軟正黑體" panose="020B0604030504040204" pitchFamily="34" charset="-120"/>
                        <a:ea typeface="微軟正黑體" panose="020B0604030504040204" pitchFamily="34" charset="-120"/>
                      </a:endParaRPr>
                    </a:p>
                  </a:txBody>
                  <a:tcPr marL="137160" marR="137160" marT="137160" marB="13716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ts val="1500"/>
                        </a:lnSpc>
                        <a:spcBef>
                          <a:spcPts val="0"/>
                        </a:spcBef>
                        <a:spcAft>
                          <a:spcPts val="0"/>
                        </a:spcAft>
                      </a:pPr>
                      <a:r>
                        <a:rPr lang="zh-TW" sz="1400" kern="100" dirty="0">
                          <a:solidFill>
                            <a:schemeClr val="tx1"/>
                          </a:solidFill>
                          <a:latin typeface="微軟正黑體" panose="020B0604030504040204" pitchFamily="34" charset="-120"/>
                          <a:ea typeface="微軟正黑體" panose="020B0604030504040204" pitchFamily="34" charset="-120"/>
                        </a:rPr>
                        <a:t>住院手術者，以</a:t>
                      </a:r>
                      <a:r>
                        <a:rPr lang="zh-TW" sz="1400" u="sng" kern="100" dirty="0">
                          <a:solidFill>
                            <a:schemeClr val="tx1"/>
                          </a:solidFill>
                          <a:latin typeface="微軟正黑體" panose="020B0604030504040204" pitchFamily="34" charset="-120"/>
                          <a:ea typeface="微軟正黑體" panose="020B0604030504040204" pitchFamily="34" charset="-120"/>
                        </a:rPr>
                        <a:t>入院日期</a:t>
                      </a:r>
                      <a:r>
                        <a:rPr lang="zh-TW" sz="1400" kern="100" dirty="0" smtClean="0">
                          <a:solidFill>
                            <a:schemeClr val="tx1"/>
                          </a:solidFill>
                          <a:latin typeface="微軟正黑體" panose="020B0604030504040204" pitchFamily="34" charset="-120"/>
                          <a:ea typeface="微軟正黑體" panose="020B0604030504040204" pitchFamily="34" charset="-120"/>
                        </a:rPr>
                        <a:t>為</a:t>
                      </a:r>
                      <a:r>
                        <a:rPr lang="zh-TW" altLang="en-US" sz="1400" kern="100" dirty="0" smtClean="0">
                          <a:solidFill>
                            <a:schemeClr val="tx1"/>
                          </a:solidFill>
                          <a:latin typeface="微軟正黑體" panose="020B0604030504040204" pitchFamily="34" charset="-120"/>
                          <a:ea typeface="微軟正黑體" panose="020B0604030504040204" pitchFamily="34" charset="-120"/>
                        </a:rPr>
                        <a:t>判斷</a:t>
                      </a:r>
                      <a:r>
                        <a:rPr lang="zh-TW" sz="1400" kern="100" dirty="0" smtClean="0">
                          <a:solidFill>
                            <a:schemeClr val="tx1"/>
                          </a:solidFill>
                          <a:latin typeface="微軟正黑體" panose="020B0604030504040204" pitchFamily="34" charset="-120"/>
                          <a:ea typeface="微軟正黑體" panose="020B0604030504040204" pitchFamily="34" charset="-120"/>
                        </a:rPr>
                        <a:t>依據</a:t>
                      </a:r>
                      <a:r>
                        <a:rPr lang="zh-TW" altLang="en-US" sz="1400" kern="100" dirty="0" smtClean="0">
                          <a:solidFill>
                            <a:schemeClr val="tx1"/>
                          </a:solidFill>
                          <a:latin typeface="微軟正黑體" panose="020B0604030504040204" pitchFamily="34" charset="-120"/>
                          <a:ea typeface="微軟正黑體" panose="020B0604030504040204" pitchFamily="34" charset="-120"/>
                        </a:rPr>
                        <a:t>。</a:t>
                      </a:r>
                      <a:endParaRPr lang="zh-TW" sz="1400" kern="100" dirty="0">
                        <a:solidFill>
                          <a:schemeClr val="tx1"/>
                        </a:solidFill>
                        <a:latin typeface="微軟正黑體" panose="020B0604030504040204" pitchFamily="34" charset="-120"/>
                        <a:ea typeface="微軟正黑體" panose="020B0604030504040204" pitchFamily="34" charset="-120"/>
                      </a:endParaRPr>
                    </a:p>
                    <a:p>
                      <a:pPr algn="l">
                        <a:lnSpc>
                          <a:spcPts val="1500"/>
                        </a:lnSpc>
                        <a:spcBef>
                          <a:spcPts val="0"/>
                        </a:spcBef>
                        <a:spcAft>
                          <a:spcPts val="0"/>
                        </a:spcAft>
                      </a:pPr>
                      <a:r>
                        <a:rPr lang="zh-TW" sz="1400" kern="100" dirty="0">
                          <a:solidFill>
                            <a:schemeClr val="tx1"/>
                          </a:solidFill>
                          <a:latin typeface="微軟正黑體" panose="020B0604030504040204" pitchFamily="34" charset="-120"/>
                          <a:ea typeface="微軟正黑體" panose="020B0604030504040204" pitchFamily="34" charset="-120"/>
                        </a:rPr>
                        <a:t>未住院，則以實施重建</a:t>
                      </a:r>
                      <a:r>
                        <a:rPr lang="zh-TW" sz="1400" u="sng" kern="100" dirty="0">
                          <a:solidFill>
                            <a:schemeClr val="tx1"/>
                          </a:solidFill>
                          <a:latin typeface="微軟正黑體" panose="020B0604030504040204" pitchFamily="34" charset="-120"/>
                          <a:ea typeface="微軟正黑體" panose="020B0604030504040204" pitchFamily="34" charset="-120"/>
                        </a:rPr>
                        <a:t>手術日期</a:t>
                      </a:r>
                      <a:r>
                        <a:rPr lang="zh-TW" sz="1400" kern="100" dirty="0" smtClean="0">
                          <a:solidFill>
                            <a:schemeClr val="tx1"/>
                          </a:solidFill>
                          <a:latin typeface="微軟正黑體" panose="020B0604030504040204" pitchFamily="34" charset="-120"/>
                          <a:ea typeface="微軟正黑體" panose="020B0604030504040204" pitchFamily="34" charset="-120"/>
                        </a:rPr>
                        <a:t>為</a:t>
                      </a:r>
                      <a:r>
                        <a:rPr lang="zh-TW" altLang="en-US" sz="1400" kern="100" dirty="0" smtClean="0">
                          <a:solidFill>
                            <a:schemeClr val="tx1"/>
                          </a:solidFill>
                          <a:latin typeface="微軟正黑體" panose="020B0604030504040204" pitchFamily="34" charset="-120"/>
                          <a:ea typeface="微軟正黑體" panose="020B0604030504040204" pitchFamily="34" charset="-120"/>
                        </a:rPr>
                        <a:t>判斷</a:t>
                      </a:r>
                      <a:r>
                        <a:rPr lang="zh-TW" sz="1400" kern="100" dirty="0" smtClean="0">
                          <a:solidFill>
                            <a:schemeClr val="tx1"/>
                          </a:solidFill>
                          <a:latin typeface="微軟正黑體" panose="020B0604030504040204" pitchFamily="34" charset="-120"/>
                          <a:ea typeface="微軟正黑體" panose="020B0604030504040204" pitchFamily="34" charset="-120"/>
                        </a:rPr>
                        <a:t>依據</a:t>
                      </a:r>
                      <a:r>
                        <a:rPr lang="zh-TW" sz="1400" kern="100" dirty="0">
                          <a:solidFill>
                            <a:schemeClr val="tx1"/>
                          </a:solidFill>
                          <a:latin typeface="微軟正黑體" panose="020B0604030504040204" pitchFamily="34" charset="-120"/>
                          <a:ea typeface="微軟正黑體" panose="020B0604030504040204" pitchFamily="34" charset="-120"/>
                        </a:rPr>
                        <a:t>。</a:t>
                      </a:r>
                    </a:p>
                  </a:txBody>
                  <a:tcPr marL="137160" marR="137160" marT="137160" marB="13716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6"/>
                  </a:ext>
                </a:extLst>
              </a:tr>
              <a:tr h="637687">
                <a:tc>
                  <a:txBody>
                    <a:bodyPr/>
                    <a:lstStyle/>
                    <a:p>
                      <a:pPr algn="l">
                        <a:lnSpc>
                          <a:spcPts val="1500"/>
                        </a:lnSpc>
                        <a:spcBef>
                          <a:spcPts val="0"/>
                        </a:spcBef>
                        <a:spcAft>
                          <a:spcPts val="0"/>
                        </a:spcAft>
                      </a:pPr>
                      <a:r>
                        <a:rPr lang="zh-TW" altLang="en-US" sz="1400" b="1" kern="100" dirty="0" smtClean="0">
                          <a:solidFill>
                            <a:schemeClr val="tx1"/>
                          </a:solidFill>
                          <a:latin typeface="微軟正黑體" panose="020B0604030504040204" pitchFamily="34" charset="-120"/>
                          <a:ea typeface="微軟正黑體" panose="020B0604030504040204" pitchFamily="34" charset="-120"/>
                          <a:cs typeface="+mn-cs"/>
                        </a:rPr>
                        <a:t>專案補助重大手術</a:t>
                      </a:r>
                    </a:p>
                    <a:p>
                      <a:pPr algn="l">
                        <a:lnSpc>
                          <a:spcPts val="1500"/>
                        </a:lnSpc>
                        <a:spcBef>
                          <a:spcPts val="0"/>
                        </a:spcBef>
                        <a:spcAft>
                          <a:spcPts val="0"/>
                        </a:spcAft>
                      </a:pPr>
                      <a:r>
                        <a:rPr lang="zh-TW" altLang="en-US" sz="1400" b="1" kern="100" dirty="0" smtClean="0">
                          <a:solidFill>
                            <a:schemeClr val="tx1"/>
                          </a:solidFill>
                          <a:latin typeface="微軟正黑體" panose="020B0604030504040204" pitchFamily="34" charset="-120"/>
                          <a:ea typeface="微軟正黑體" panose="020B0604030504040204" pitchFamily="34" charset="-120"/>
                          <a:cs typeface="+mn-cs"/>
                        </a:rPr>
                        <a:t>保險金</a:t>
                      </a:r>
                    </a:p>
                  </a:txBody>
                  <a:tcPr marL="137160" marR="137160" marT="137160" marB="137160"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Bef>
                          <a:spcPts val="0"/>
                        </a:spcBef>
                        <a:spcAft>
                          <a:spcPts val="0"/>
                        </a:spcAft>
                      </a:pPr>
                      <a:r>
                        <a:rPr lang="zh-TW" altLang="zh-TW" sz="1400" kern="100" dirty="0" smtClean="0">
                          <a:solidFill>
                            <a:schemeClr val="tx1"/>
                          </a:solidFill>
                          <a:latin typeface="微軟正黑體" panose="020B0604030504040204" pitchFamily="34" charset="-120"/>
                          <a:ea typeface="微軟正黑體" panose="020B0604030504040204" pitchFamily="34" charset="-120"/>
                          <a:cs typeface="+mn-cs"/>
                        </a:rPr>
                        <a:t>住院手術者，以</a:t>
                      </a:r>
                      <a:r>
                        <a:rPr lang="zh-TW" altLang="zh-TW" sz="1400" u="sng" kern="100" dirty="0" smtClean="0">
                          <a:solidFill>
                            <a:schemeClr val="tx1"/>
                          </a:solidFill>
                          <a:latin typeface="微軟正黑體" panose="020B0604030504040204" pitchFamily="34" charset="-120"/>
                          <a:ea typeface="微軟正黑體" panose="020B0604030504040204" pitchFamily="34" charset="-120"/>
                          <a:cs typeface="+mn-cs"/>
                        </a:rPr>
                        <a:t>入院日期</a:t>
                      </a:r>
                      <a:r>
                        <a:rPr lang="zh-TW" altLang="zh-TW" sz="1400" kern="100" dirty="0" smtClean="0">
                          <a:solidFill>
                            <a:schemeClr val="tx1"/>
                          </a:solidFill>
                          <a:latin typeface="微軟正黑體" panose="020B0604030504040204" pitchFamily="34" charset="-120"/>
                          <a:ea typeface="微軟正黑體" panose="020B0604030504040204" pitchFamily="34" charset="-120"/>
                          <a:cs typeface="+mn-cs"/>
                        </a:rPr>
                        <a:t>為</a:t>
                      </a:r>
                      <a:r>
                        <a:rPr lang="zh-TW" altLang="en-US" sz="1400" kern="100" dirty="0" smtClean="0">
                          <a:solidFill>
                            <a:schemeClr val="tx1"/>
                          </a:solidFill>
                          <a:latin typeface="微軟正黑體" panose="020B0604030504040204" pitchFamily="34" charset="-120"/>
                          <a:ea typeface="微軟正黑體" panose="020B0604030504040204" pitchFamily="34" charset="-120"/>
                          <a:cs typeface="+mn-cs"/>
                        </a:rPr>
                        <a:t>判斷</a:t>
                      </a:r>
                      <a:r>
                        <a:rPr lang="zh-TW" altLang="zh-TW" sz="1400" kern="100" dirty="0" smtClean="0">
                          <a:solidFill>
                            <a:schemeClr val="tx1"/>
                          </a:solidFill>
                          <a:latin typeface="微軟正黑體" panose="020B0604030504040204" pitchFamily="34" charset="-120"/>
                          <a:ea typeface="微軟正黑體" panose="020B0604030504040204" pitchFamily="34" charset="-120"/>
                          <a:cs typeface="+mn-cs"/>
                        </a:rPr>
                        <a:t>依據</a:t>
                      </a:r>
                      <a:r>
                        <a:rPr lang="zh-TW" altLang="en-US" sz="1400" kern="100" dirty="0" smtClean="0">
                          <a:solidFill>
                            <a:schemeClr val="tx1"/>
                          </a:solidFill>
                          <a:latin typeface="微軟正黑體" panose="020B0604030504040204" pitchFamily="34" charset="-120"/>
                          <a:ea typeface="微軟正黑體" panose="020B0604030504040204" pitchFamily="34" charset="-120"/>
                          <a:cs typeface="+mn-cs"/>
                        </a:rPr>
                        <a:t>。</a:t>
                      </a:r>
                      <a:endParaRPr lang="zh-TW" altLang="zh-TW" sz="1400" kern="100" dirty="0" smtClean="0">
                        <a:solidFill>
                          <a:schemeClr val="tx1"/>
                        </a:solidFill>
                        <a:latin typeface="微軟正黑體" panose="020B0604030504040204" pitchFamily="34" charset="-120"/>
                        <a:ea typeface="微軟正黑體" panose="020B0604030504040204" pitchFamily="34" charset="-120"/>
                        <a:cs typeface="+mn-cs"/>
                      </a:endParaRPr>
                    </a:p>
                    <a:p>
                      <a:pPr algn="just">
                        <a:lnSpc>
                          <a:spcPts val="1500"/>
                        </a:lnSpc>
                        <a:spcBef>
                          <a:spcPts val="0"/>
                        </a:spcBef>
                        <a:spcAft>
                          <a:spcPts val="0"/>
                        </a:spcAft>
                      </a:pPr>
                      <a:r>
                        <a:rPr lang="zh-TW" altLang="zh-TW" sz="1400" kern="100" dirty="0" smtClean="0">
                          <a:solidFill>
                            <a:schemeClr val="tx1"/>
                          </a:solidFill>
                          <a:latin typeface="微軟正黑體" panose="020B0604030504040204" pitchFamily="34" charset="-120"/>
                          <a:ea typeface="微軟正黑體" panose="020B0604030504040204" pitchFamily="34" charset="-120"/>
                          <a:cs typeface="+mn-cs"/>
                        </a:rPr>
                        <a:t>未住院，則以實施重</a:t>
                      </a:r>
                      <a:r>
                        <a:rPr lang="zh-TW" altLang="en-US" sz="1400" kern="100" dirty="0" smtClean="0">
                          <a:solidFill>
                            <a:schemeClr val="tx1"/>
                          </a:solidFill>
                          <a:latin typeface="微軟正黑體" panose="020B0604030504040204" pitchFamily="34" charset="-120"/>
                          <a:ea typeface="微軟正黑體" panose="020B0604030504040204" pitchFamily="34" charset="-120"/>
                          <a:cs typeface="+mn-cs"/>
                        </a:rPr>
                        <a:t>大</a:t>
                      </a:r>
                      <a:r>
                        <a:rPr lang="zh-TW" altLang="zh-TW" sz="1400" u="sng" kern="100" dirty="0" smtClean="0">
                          <a:solidFill>
                            <a:schemeClr val="tx1"/>
                          </a:solidFill>
                          <a:latin typeface="微軟正黑體" panose="020B0604030504040204" pitchFamily="34" charset="-120"/>
                          <a:ea typeface="微軟正黑體" panose="020B0604030504040204" pitchFamily="34" charset="-120"/>
                          <a:cs typeface="+mn-cs"/>
                        </a:rPr>
                        <a:t>手術日期</a:t>
                      </a:r>
                      <a:r>
                        <a:rPr lang="zh-TW" altLang="zh-TW" sz="1400" kern="100" dirty="0" smtClean="0">
                          <a:solidFill>
                            <a:schemeClr val="tx1"/>
                          </a:solidFill>
                          <a:latin typeface="微軟正黑體" panose="020B0604030504040204" pitchFamily="34" charset="-120"/>
                          <a:ea typeface="微軟正黑體" panose="020B0604030504040204" pitchFamily="34" charset="-120"/>
                          <a:cs typeface="+mn-cs"/>
                        </a:rPr>
                        <a:t>為</a:t>
                      </a:r>
                      <a:r>
                        <a:rPr lang="zh-TW" altLang="en-US" sz="1400" kern="100" dirty="0" smtClean="0">
                          <a:solidFill>
                            <a:schemeClr val="tx1"/>
                          </a:solidFill>
                          <a:latin typeface="微軟正黑體" panose="020B0604030504040204" pitchFamily="34" charset="-120"/>
                          <a:ea typeface="微軟正黑體" panose="020B0604030504040204" pitchFamily="34" charset="-120"/>
                          <a:cs typeface="+mn-cs"/>
                        </a:rPr>
                        <a:t>判斷</a:t>
                      </a:r>
                      <a:r>
                        <a:rPr lang="zh-TW" altLang="zh-TW" sz="1400" kern="100" dirty="0" smtClean="0">
                          <a:solidFill>
                            <a:schemeClr val="tx1"/>
                          </a:solidFill>
                          <a:latin typeface="微軟正黑體" panose="020B0604030504040204" pitchFamily="34" charset="-120"/>
                          <a:ea typeface="微軟正黑體" panose="020B0604030504040204" pitchFamily="34" charset="-120"/>
                          <a:cs typeface="+mn-cs"/>
                        </a:rPr>
                        <a:t>依據。</a:t>
                      </a:r>
                    </a:p>
                  </a:txBody>
                  <a:tcPr marL="137160" marR="137160" marT="137160" marB="137160"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688619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10400" y="6206981"/>
            <a:ext cx="2133600" cy="365125"/>
          </a:xfrm>
        </p:spPr>
        <p:txBody>
          <a:bodyPr/>
          <a:lstStyle/>
          <a:p>
            <a:fld id="{DA9DB70D-094E-4A79-BF46-0D9B920EA0CF}" type="slidenum">
              <a:rPr lang="zh-TW" altLang="en-US" smtClean="0"/>
              <a:pPr/>
              <a:t>33</a:t>
            </a:fld>
            <a:endParaRPr lang="zh-TW" altLang="en-US" dirty="0"/>
          </a:p>
        </p:txBody>
      </p:sp>
      <p:sp>
        <p:nvSpPr>
          <p:cNvPr id="13" name="矩形 12"/>
          <p:cNvSpPr/>
          <p:nvPr/>
        </p:nvSpPr>
        <p:spPr>
          <a:xfrm>
            <a:off x="623040" y="1722874"/>
            <a:ext cx="7849062" cy="553998"/>
          </a:xfrm>
          <a:prstGeom prst="rect">
            <a:avLst/>
          </a:prstGeom>
        </p:spPr>
        <p:txBody>
          <a:bodyPr wrap="square">
            <a:spAutoFit/>
          </a:bodyPr>
          <a:lstStyle/>
          <a:p>
            <a:pPr marL="811213" indent="-811213">
              <a:spcAft>
                <a:spcPts val="0"/>
              </a:spcAft>
            </a:pPr>
            <a:r>
              <a:rPr lang="zh-TW" altLang="en-US" sz="2800" b="1" kern="10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以「事故日」判斷，本案例適用</a:t>
            </a:r>
            <a:r>
              <a:rPr lang="en-US" altLang="zh-TW" sz="2800" b="1" kern="10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106</a:t>
            </a:r>
            <a:r>
              <a:rPr lang="zh-TW" altLang="en-US" sz="2800" b="1" kern="10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學年度條款</a:t>
            </a:r>
            <a:r>
              <a:rPr lang="zh-TW" altLang="en-US" sz="3000" kern="100" dirty="0" smtClean="0">
                <a:solidFill>
                  <a:schemeClr val="tx2">
                    <a:lumMod val="50000"/>
                  </a:schemeClr>
                </a:solidFill>
                <a:latin typeface="Arial" panose="020B0604020202020204" pitchFamily="34" charset="0"/>
                <a:ea typeface="標楷體" panose="03000509000000000000" pitchFamily="65" charset="-120"/>
                <a:cs typeface="Times New Roman" panose="02020603050405020304" pitchFamily="18" charset="0"/>
              </a:rPr>
              <a:t>。</a:t>
            </a:r>
            <a:endParaRPr lang="en-US" altLang="zh-TW" sz="3000" kern="100" dirty="0" smtClean="0">
              <a:solidFill>
                <a:schemeClr val="tx2">
                  <a:lumMod val="50000"/>
                </a:schemeClr>
              </a:solidFill>
              <a:latin typeface="Arial" panose="020B0604020202020204" pitchFamily="34" charset="0"/>
              <a:ea typeface="標楷體" panose="03000509000000000000" pitchFamily="65" charset="-120"/>
              <a:cs typeface="Times New Roman" panose="02020603050405020304" pitchFamily="18" charset="0"/>
            </a:endParaRPr>
          </a:p>
        </p:txBody>
      </p:sp>
      <p:grpSp>
        <p:nvGrpSpPr>
          <p:cNvPr id="50" name="群組 49"/>
          <p:cNvGrpSpPr/>
          <p:nvPr/>
        </p:nvGrpSpPr>
        <p:grpSpPr>
          <a:xfrm>
            <a:off x="2002594" y="3976115"/>
            <a:ext cx="2741537" cy="2216579"/>
            <a:chOff x="500267" y="3498251"/>
            <a:chExt cx="2741537" cy="2216579"/>
          </a:xfrm>
        </p:grpSpPr>
        <p:sp>
          <p:nvSpPr>
            <p:cNvPr id="92" name="矩形 91"/>
            <p:cNvSpPr/>
            <p:nvPr/>
          </p:nvSpPr>
          <p:spPr>
            <a:xfrm>
              <a:off x="532552" y="3738184"/>
              <a:ext cx="2709252" cy="187106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defRPr/>
              </a:pPr>
              <a:endParaRPr lang="en-US" altLang="zh-TW" dirty="0" smtClean="0">
                <a:solidFill>
                  <a:schemeClr val="bg2">
                    <a:lumMod val="50000"/>
                  </a:schemeClr>
                </a:solidFill>
                <a:latin typeface="Arial" pitchFamily="34" charset="0"/>
                <a:ea typeface="微軟正黑體" panose="020B0604030504040204" pitchFamily="34" charset="-120"/>
                <a:cs typeface="Arial" pitchFamily="34" charset="0"/>
              </a:endParaRPr>
            </a:p>
            <a:p>
              <a:pPr>
                <a:lnSpc>
                  <a:spcPts val="2000"/>
                </a:lnSpc>
                <a:defRPr/>
              </a:pPr>
              <a:endParaRPr lang="en-US" altLang="zh-TW" dirty="0">
                <a:solidFill>
                  <a:schemeClr val="bg2">
                    <a:lumMod val="50000"/>
                  </a:schemeClr>
                </a:solidFill>
                <a:latin typeface="Arial" pitchFamily="34" charset="0"/>
                <a:ea typeface="微軟正黑體" panose="020B0604030504040204" pitchFamily="34" charset="-120"/>
                <a:cs typeface="Arial" pitchFamily="34" charset="0"/>
              </a:endParaRPr>
            </a:p>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救護</a:t>
              </a:r>
              <a:r>
                <a:rPr lang="zh-TW" altLang="zh-TW" dirty="0">
                  <a:solidFill>
                    <a:schemeClr val="tx1"/>
                  </a:solidFill>
                  <a:latin typeface="Arial" pitchFamily="34" charset="0"/>
                  <a:ea typeface="微軟正黑體" panose="020B0604030504040204" pitchFamily="34" charset="-120"/>
                  <a:cs typeface="Arial" pitchFamily="34" charset="0"/>
                </a:rPr>
                <a:t>車費</a:t>
              </a:r>
              <a:r>
                <a:rPr lang="en-US" altLang="zh-TW" dirty="0">
                  <a:solidFill>
                    <a:schemeClr val="tx1"/>
                  </a:solidFill>
                  <a:latin typeface="Arial" pitchFamily="34" charset="0"/>
                  <a:ea typeface="微軟正黑體" panose="020B0604030504040204" pitchFamily="34" charset="-120"/>
                  <a:cs typeface="Arial" pitchFamily="34" charset="0"/>
                </a:rPr>
                <a:t>650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急診</a:t>
              </a:r>
              <a:r>
                <a:rPr lang="zh-TW" altLang="zh-TW" dirty="0">
                  <a:solidFill>
                    <a:schemeClr val="tx1"/>
                  </a:solidFill>
                  <a:latin typeface="Arial" pitchFamily="34" charset="0"/>
                  <a:ea typeface="微軟正黑體" panose="020B0604030504040204" pitchFamily="34" charset="-120"/>
                  <a:cs typeface="Arial" pitchFamily="34" charset="0"/>
                </a:rPr>
                <a:t>掛號費</a:t>
              </a:r>
              <a:r>
                <a:rPr lang="en-US" altLang="zh-TW" dirty="0" smtClean="0">
                  <a:solidFill>
                    <a:schemeClr val="tx1"/>
                  </a:solidFill>
                  <a:latin typeface="Arial" pitchFamily="34" charset="0"/>
                  <a:ea typeface="微軟正黑體" panose="020B0604030504040204" pitchFamily="34" charset="-120"/>
                  <a:cs typeface="Arial" pitchFamily="34" charset="0"/>
                </a:rPr>
                <a:t>550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b="1" dirty="0">
                <a:solidFill>
                  <a:schemeClr val="bg2">
                    <a:lumMod val="50000"/>
                  </a:schemeClr>
                </a:solidFill>
                <a:latin typeface="Arial" pitchFamily="34" charset="0"/>
                <a:ea typeface="微軟正黑體" panose="020B0604030504040204" pitchFamily="34" charset="-120"/>
                <a:cs typeface="Arial" pitchFamily="34" charset="0"/>
              </a:endParaRPr>
            </a:p>
            <a:p>
              <a:pPr marL="285750" indent="-285750">
                <a:lnSpc>
                  <a:spcPts val="2000"/>
                </a:lnSpc>
                <a:buFont typeface="Arial" panose="020B0604020202020204" pitchFamily="34" charset="0"/>
                <a:buChar char="•"/>
                <a:defRPr/>
              </a:pPr>
              <a:endParaRPr lang="en-US" altLang="zh-TW" dirty="0" smtClean="0">
                <a:solidFill>
                  <a:schemeClr val="bg2">
                    <a:lumMod val="50000"/>
                  </a:schemeClr>
                </a:solidFill>
                <a:latin typeface="Arial" pitchFamily="34" charset="0"/>
                <a:ea typeface="微軟正黑體" panose="020B0604030504040204" pitchFamily="34" charset="-120"/>
                <a:cs typeface="Arial" pitchFamily="34" charset="0"/>
              </a:endParaRPr>
            </a:p>
            <a:p>
              <a:pPr>
                <a:lnSpc>
                  <a:spcPts val="2000"/>
                </a:lnSpc>
                <a:defRPr/>
              </a:pPr>
              <a:r>
                <a:rPr lang="zh-TW" altLang="en-US" dirty="0">
                  <a:solidFill>
                    <a:schemeClr val="tx1"/>
                  </a:solidFill>
                  <a:latin typeface="Arial" pitchFamily="34" charset="0"/>
                  <a:ea typeface="微軟正黑體" panose="020B0604030504040204" pitchFamily="34" charset="-120"/>
                  <a:cs typeface="Arial" pitchFamily="34" charset="0"/>
                </a:rPr>
                <a:t>材料費部分負擔</a:t>
              </a:r>
              <a:r>
                <a:rPr lang="en-US" altLang="zh-TW" dirty="0" smtClean="0">
                  <a:solidFill>
                    <a:schemeClr val="tx1"/>
                  </a:solidFill>
                  <a:latin typeface="Arial" pitchFamily="34" charset="0"/>
                  <a:ea typeface="微軟正黑體" panose="020B0604030504040204" pitchFamily="34" charset="-120"/>
                  <a:cs typeface="Arial" pitchFamily="34" charset="0"/>
                </a:rPr>
                <a:t>1,000</a:t>
              </a:r>
              <a:r>
                <a:rPr lang="zh-TW" altLang="en-US"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病房費</a:t>
              </a:r>
              <a:r>
                <a:rPr lang="en-US" altLang="zh-TW" dirty="0" smtClean="0">
                  <a:solidFill>
                    <a:schemeClr val="tx1"/>
                  </a:solidFill>
                  <a:latin typeface="Arial" pitchFamily="34" charset="0"/>
                  <a:ea typeface="微軟正黑體" panose="020B0604030504040204" pitchFamily="34" charset="-120"/>
                  <a:cs typeface="Arial" pitchFamily="34" charset="0"/>
                </a:rPr>
                <a:t>7,000</a:t>
              </a:r>
              <a:r>
                <a:rPr lang="zh-TW" altLang="zh-TW" dirty="0" smtClean="0">
                  <a:solidFill>
                    <a:schemeClr val="tx1"/>
                  </a:solidFill>
                  <a:latin typeface="Arial" pitchFamily="34" charset="0"/>
                  <a:ea typeface="微軟正黑體" panose="020B0604030504040204" pitchFamily="34" charset="-120"/>
                  <a:cs typeface="Arial" pitchFamily="34" charset="0"/>
                </a:rPr>
                <a:t>元</a:t>
              </a:r>
              <a:r>
                <a:rPr lang="en-US" altLang="zh-TW" dirty="0" smtClean="0">
                  <a:solidFill>
                    <a:schemeClr val="tx1"/>
                  </a:solidFill>
                  <a:latin typeface="Arial" pitchFamily="34" charset="0"/>
                  <a:ea typeface="微軟正黑體" panose="020B0604030504040204" pitchFamily="34" charset="-120"/>
                  <a:cs typeface="Arial" pitchFamily="34" charset="0"/>
                </a:rPr>
                <a:t/>
              </a:r>
              <a:br>
                <a:rPr lang="en-US" altLang="zh-TW" dirty="0" smtClean="0">
                  <a:solidFill>
                    <a:schemeClr val="tx1"/>
                  </a:solidFill>
                  <a:latin typeface="Arial" pitchFamily="34" charset="0"/>
                  <a:ea typeface="微軟正黑體" panose="020B0604030504040204" pitchFamily="34" charset="-120"/>
                  <a:cs typeface="Arial" pitchFamily="34" charset="0"/>
                </a:rPr>
              </a:br>
              <a:r>
                <a:rPr lang="en-US" altLang="zh-TW" dirty="0" smtClean="0">
                  <a:solidFill>
                    <a:srgbClr val="FF0000"/>
                  </a:solidFill>
                  <a:latin typeface="Arial" pitchFamily="34" charset="0"/>
                  <a:ea typeface="微軟正黑體" panose="020B0604030504040204" pitchFamily="34" charset="-120"/>
                  <a:cs typeface="Arial" pitchFamily="34" charset="0"/>
                </a:rPr>
                <a:t>(</a:t>
              </a:r>
              <a:r>
                <a:rPr lang="zh-TW" altLang="en-US" dirty="0" smtClean="0">
                  <a:solidFill>
                    <a:srgbClr val="FF0000"/>
                  </a:solidFill>
                  <a:latin typeface="Arial" pitchFamily="34" charset="0"/>
                  <a:ea typeface="微軟正黑體" panose="020B0604030504040204" pitchFamily="34" charset="-120"/>
                  <a:cs typeface="Arial" pitchFamily="34" charset="0"/>
                </a:rPr>
                <a:t>每日限額</a:t>
              </a:r>
              <a:r>
                <a:rPr lang="en-US" altLang="zh-TW" dirty="0" smtClean="0">
                  <a:solidFill>
                    <a:srgbClr val="FF0000"/>
                  </a:solidFill>
                  <a:latin typeface="Arial" pitchFamily="34" charset="0"/>
                  <a:ea typeface="微軟正黑體" panose="020B0604030504040204" pitchFamily="34" charset="-120"/>
                  <a:cs typeface="Arial" pitchFamily="34" charset="0"/>
                </a:rPr>
                <a:t>1,000</a:t>
              </a:r>
              <a:r>
                <a:rPr lang="zh-TW" altLang="en-US" dirty="0" smtClean="0">
                  <a:solidFill>
                    <a:srgbClr val="FF0000"/>
                  </a:solidFill>
                  <a:latin typeface="Arial" pitchFamily="34" charset="0"/>
                  <a:ea typeface="微軟正黑體" panose="020B0604030504040204" pitchFamily="34" charset="-120"/>
                  <a:cs typeface="Arial" pitchFamily="34" charset="0"/>
                </a:rPr>
                <a:t>元，每次最高</a:t>
              </a:r>
              <a:r>
                <a:rPr lang="en-US" altLang="zh-TW" dirty="0" smtClean="0">
                  <a:solidFill>
                    <a:srgbClr val="FF0000"/>
                  </a:solidFill>
                  <a:latin typeface="Arial" pitchFamily="34" charset="0"/>
                  <a:ea typeface="微軟正黑體" panose="020B0604030504040204" pitchFamily="34" charset="-120"/>
                  <a:cs typeface="Arial" pitchFamily="34" charset="0"/>
                </a:rPr>
                <a:t>5</a:t>
              </a:r>
              <a:r>
                <a:rPr lang="zh-TW" altLang="en-US" dirty="0" smtClean="0">
                  <a:solidFill>
                    <a:srgbClr val="FF0000"/>
                  </a:solidFill>
                  <a:latin typeface="Arial" pitchFamily="34" charset="0"/>
                  <a:ea typeface="微軟正黑體" panose="020B0604030504040204" pitchFamily="34" charset="-120"/>
                  <a:cs typeface="Arial" pitchFamily="34" charset="0"/>
                </a:rPr>
                <a:t>萬元</a:t>
              </a:r>
              <a:r>
                <a:rPr lang="en-US" altLang="zh-TW" dirty="0" smtClean="0">
                  <a:solidFill>
                    <a:srgbClr val="FF0000"/>
                  </a:solidFill>
                  <a:latin typeface="Arial" pitchFamily="34" charset="0"/>
                  <a:ea typeface="微軟正黑體" panose="020B0604030504040204" pitchFamily="34" charset="-120"/>
                  <a:cs typeface="Arial" pitchFamily="34" charset="0"/>
                </a:rPr>
                <a:t>)</a:t>
              </a:r>
              <a:endParaRPr lang="zh-TW" altLang="zh-TW" dirty="0" smtClean="0">
                <a:solidFill>
                  <a:srgbClr val="FF0000"/>
                </a:solidFill>
                <a:latin typeface="Arial" pitchFamily="34" charset="0"/>
                <a:ea typeface="微軟正黑體" panose="020B0604030504040204" pitchFamily="34" charset="-120"/>
                <a:cs typeface="Arial" pitchFamily="34" charset="0"/>
              </a:endParaRPr>
            </a:p>
            <a:p>
              <a:pPr algn="ctr">
                <a:lnSpc>
                  <a:spcPts val="1800"/>
                </a:lnSpc>
              </a:pPr>
              <a:endParaRPr lang="zh-TW" altLang="en-US" dirty="0">
                <a:solidFill>
                  <a:schemeClr val="tx1"/>
                </a:solidFill>
              </a:endParaRPr>
            </a:p>
          </p:txBody>
        </p:sp>
        <p:grpSp>
          <p:nvGrpSpPr>
            <p:cNvPr id="93" name="群組 92"/>
            <p:cNvGrpSpPr/>
            <p:nvPr/>
          </p:nvGrpSpPr>
          <p:grpSpPr>
            <a:xfrm>
              <a:off x="500267" y="3498251"/>
              <a:ext cx="2697993" cy="2216579"/>
              <a:chOff x="3667393" y="3683197"/>
              <a:chExt cx="2697993" cy="2216579"/>
            </a:xfrm>
          </p:grpSpPr>
          <p:sp>
            <p:nvSpPr>
              <p:cNvPr id="98" name="矩形 97"/>
              <p:cNvSpPr/>
              <p:nvPr/>
            </p:nvSpPr>
            <p:spPr>
              <a:xfrm>
                <a:off x="3667393" y="3767006"/>
                <a:ext cx="2697993" cy="213277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流程圖: 結束點 98"/>
              <p:cNvSpPr/>
              <p:nvPr/>
            </p:nvSpPr>
            <p:spPr>
              <a:xfrm>
                <a:off x="3742839" y="3683197"/>
                <a:ext cx="2584800" cy="315425"/>
              </a:xfrm>
              <a:prstGeom prst="flowChartTerminator">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400" b="1" dirty="0" smtClean="0">
                    <a:solidFill>
                      <a:schemeClr val="bg1"/>
                    </a:solidFill>
                    <a:latin typeface="Arial" pitchFamily="34" charset="0"/>
                    <a:ea typeface="微軟正黑體" panose="020B0604030504040204" pitchFamily="34" charset="-120"/>
                    <a:cs typeface="Arial" pitchFamily="34" charset="0"/>
                  </a:rPr>
                  <a:t>住院</a:t>
                </a:r>
                <a:endParaRPr lang="zh-TW" altLang="zh-TW" sz="2400" b="1" dirty="0">
                  <a:solidFill>
                    <a:schemeClr val="bg1"/>
                  </a:solidFill>
                  <a:latin typeface="Arial" pitchFamily="34" charset="0"/>
                  <a:ea typeface="微軟正黑體" panose="020B0604030504040204" pitchFamily="34" charset="-120"/>
                  <a:cs typeface="Arial" pitchFamily="34" charset="0"/>
                </a:endParaRPr>
              </a:p>
            </p:txBody>
          </p:sp>
        </p:grpSp>
        <p:grpSp>
          <p:nvGrpSpPr>
            <p:cNvPr id="94" name="群組 93"/>
            <p:cNvGrpSpPr/>
            <p:nvPr/>
          </p:nvGrpSpPr>
          <p:grpSpPr>
            <a:xfrm>
              <a:off x="605369" y="3854196"/>
              <a:ext cx="2139287" cy="860642"/>
              <a:chOff x="1040676" y="4094765"/>
              <a:chExt cx="2139287" cy="860642"/>
            </a:xfrm>
          </p:grpSpPr>
          <p:sp>
            <p:nvSpPr>
              <p:cNvPr id="95" name="矩形 94"/>
              <p:cNvSpPr/>
              <p:nvPr/>
            </p:nvSpPr>
            <p:spPr>
              <a:xfrm>
                <a:off x="1040676" y="4094765"/>
                <a:ext cx="2027656" cy="617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p:cNvSpPr/>
              <p:nvPr/>
            </p:nvSpPr>
            <p:spPr>
              <a:xfrm>
                <a:off x="1950990" y="4639276"/>
                <a:ext cx="1178951" cy="251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p:cNvSpPr/>
              <p:nvPr/>
            </p:nvSpPr>
            <p:spPr>
              <a:xfrm>
                <a:off x="1918079" y="4606594"/>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grpSp>
      </p:grpSp>
      <p:grpSp>
        <p:nvGrpSpPr>
          <p:cNvPr id="8" name="群組 7"/>
          <p:cNvGrpSpPr/>
          <p:nvPr/>
        </p:nvGrpSpPr>
        <p:grpSpPr>
          <a:xfrm>
            <a:off x="477521" y="2754795"/>
            <a:ext cx="5710990" cy="1199352"/>
            <a:chOff x="-176835" y="2598047"/>
            <a:chExt cx="5710990" cy="1199352"/>
          </a:xfrm>
        </p:grpSpPr>
        <p:cxnSp>
          <p:nvCxnSpPr>
            <p:cNvPr id="48" name="直線接點 47"/>
            <p:cNvCxnSpPr/>
            <p:nvPr/>
          </p:nvCxnSpPr>
          <p:spPr>
            <a:xfrm>
              <a:off x="645903" y="3206704"/>
              <a:ext cx="2251339" cy="0"/>
            </a:xfrm>
            <a:prstGeom prst="line">
              <a:avLst/>
            </a:prstGeom>
            <a:ln w="76200">
              <a:solidFill>
                <a:srgbClr val="595959"/>
              </a:solidFill>
            </a:ln>
          </p:spPr>
          <p:style>
            <a:lnRef idx="1">
              <a:schemeClr val="accent1"/>
            </a:lnRef>
            <a:fillRef idx="0">
              <a:schemeClr val="accent1"/>
            </a:fillRef>
            <a:effectRef idx="0">
              <a:schemeClr val="accent1"/>
            </a:effectRef>
            <a:fontRef idx="minor">
              <a:schemeClr val="tx1"/>
            </a:fontRef>
          </p:style>
        </p:cxnSp>
        <p:sp>
          <p:nvSpPr>
            <p:cNvPr id="49" name="文字方塊 48"/>
            <p:cNvSpPr txBox="1"/>
            <p:nvPr/>
          </p:nvSpPr>
          <p:spPr>
            <a:xfrm>
              <a:off x="-176835" y="3333432"/>
              <a:ext cx="1525074" cy="461665"/>
            </a:xfrm>
            <a:prstGeom prst="rect">
              <a:avLst/>
            </a:prstGeom>
            <a:noFill/>
          </p:spPr>
          <p:txBody>
            <a:bodyPr wrap="square" rtlCol="0">
              <a:spAutoFit/>
            </a:bodyPr>
            <a:lstStyle/>
            <a:p>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車禍住院</a:t>
              </a:r>
              <a:endPar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51" name="文字方塊 50"/>
            <p:cNvSpPr txBox="1"/>
            <p:nvPr/>
          </p:nvSpPr>
          <p:spPr>
            <a:xfrm>
              <a:off x="2611210" y="3335734"/>
              <a:ext cx="860613" cy="461665"/>
            </a:xfrm>
            <a:prstGeom prst="rect">
              <a:avLst/>
            </a:prstGeom>
            <a:noFill/>
          </p:spPr>
          <p:txBody>
            <a:bodyPr wrap="square" rtlCol="0">
              <a:spAutoFit/>
            </a:bodyPr>
            <a:lstStyle/>
            <a:p>
              <a:r>
                <a:rPr lang="zh-TW" altLang="en-US" sz="2400" dirty="0" smtClean="0">
                  <a:latin typeface="Arial" pitchFamily="34" charset="0"/>
                  <a:ea typeface="微軟正黑體" panose="020B0604030504040204" pitchFamily="34" charset="-120"/>
                  <a:cs typeface="Arial" pitchFamily="34" charset="0"/>
                </a:rPr>
                <a:t>出院</a:t>
              </a:r>
              <a:endParaRPr lang="zh-TW" altLang="en-US" sz="2400" dirty="0">
                <a:latin typeface="Arial" pitchFamily="34" charset="0"/>
                <a:ea typeface="微軟正黑體" panose="020B0604030504040204" pitchFamily="34" charset="-120"/>
                <a:cs typeface="Arial" pitchFamily="34" charset="0"/>
              </a:endParaRPr>
            </a:p>
          </p:txBody>
        </p:sp>
        <p:grpSp>
          <p:nvGrpSpPr>
            <p:cNvPr id="52" name="群組 51"/>
            <p:cNvGrpSpPr/>
            <p:nvPr/>
          </p:nvGrpSpPr>
          <p:grpSpPr>
            <a:xfrm>
              <a:off x="236129" y="2599761"/>
              <a:ext cx="1412280" cy="702417"/>
              <a:chOff x="197667" y="1939542"/>
              <a:chExt cx="1412280" cy="702417"/>
            </a:xfrm>
          </p:grpSpPr>
          <p:sp>
            <p:nvSpPr>
              <p:cNvPr id="90" name="文字方塊 89"/>
              <p:cNvSpPr txBox="1"/>
              <p:nvPr/>
            </p:nvSpPr>
            <p:spPr>
              <a:xfrm>
                <a:off x="197667" y="1939542"/>
                <a:ext cx="1412280" cy="461665"/>
              </a:xfrm>
              <a:prstGeom prst="rect">
                <a:avLst/>
              </a:prstGeom>
              <a:noFill/>
            </p:spPr>
            <p:txBody>
              <a:bodyPr wrap="square" rtlCol="0">
                <a:spAutoFit/>
              </a:bodyPr>
              <a:lstStyle/>
              <a:p>
                <a:r>
                  <a:rPr lang="en-US" altLang="zh-TW" sz="2400" b="1" dirty="0" smtClean="0">
                    <a:solidFill>
                      <a:srgbClr val="FF0000"/>
                    </a:solidFill>
                  </a:rPr>
                  <a:t>107/7/28</a:t>
                </a:r>
                <a:endParaRPr lang="zh-TW" altLang="en-US" sz="2400" b="1" dirty="0">
                  <a:solidFill>
                    <a:srgbClr val="FF0000"/>
                  </a:solidFill>
                </a:endParaRPr>
              </a:p>
            </p:txBody>
          </p:sp>
          <p:sp>
            <p:nvSpPr>
              <p:cNvPr id="91" name="橢圓 90"/>
              <p:cNvSpPr/>
              <p:nvPr/>
            </p:nvSpPr>
            <p:spPr>
              <a:xfrm>
                <a:off x="376962" y="2400379"/>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3" name="群組 52"/>
            <p:cNvGrpSpPr/>
            <p:nvPr/>
          </p:nvGrpSpPr>
          <p:grpSpPr>
            <a:xfrm>
              <a:off x="2363854" y="2598047"/>
              <a:ext cx="1272833" cy="725013"/>
              <a:chOff x="2629893" y="1688555"/>
              <a:chExt cx="1272833" cy="725013"/>
            </a:xfrm>
          </p:grpSpPr>
          <p:sp>
            <p:nvSpPr>
              <p:cNvPr id="88" name="文字方塊 87"/>
              <p:cNvSpPr txBox="1"/>
              <p:nvPr/>
            </p:nvSpPr>
            <p:spPr>
              <a:xfrm>
                <a:off x="2629893" y="1688555"/>
                <a:ext cx="1272833" cy="461665"/>
              </a:xfrm>
              <a:prstGeom prst="rect">
                <a:avLst/>
              </a:prstGeom>
              <a:noFill/>
            </p:spPr>
            <p:txBody>
              <a:bodyPr wrap="square" rtlCol="0">
                <a:spAutoFit/>
              </a:bodyPr>
              <a:lstStyle/>
              <a:p>
                <a:r>
                  <a:rPr lang="en-US" altLang="zh-TW" sz="2400" dirty="0" smtClean="0"/>
                  <a:t>107/8/3</a:t>
                </a:r>
                <a:endParaRPr lang="zh-TW" altLang="en-US" sz="2400" dirty="0"/>
              </a:p>
            </p:txBody>
          </p:sp>
          <p:sp>
            <p:nvSpPr>
              <p:cNvPr id="89" name="橢圓 88"/>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4" name="文字方塊 53"/>
            <p:cNvSpPr txBox="1"/>
            <p:nvPr/>
          </p:nvSpPr>
          <p:spPr>
            <a:xfrm>
              <a:off x="1295628" y="3247100"/>
              <a:ext cx="1254772" cy="369332"/>
            </a:xfrm>
            <a:prstGeom prst="rect">
              <a:avLst/>
            </a:prstGeom>
            <a:noFill/>
          </p:spPr>
          <p:txBody>
            <a:bodyPr wrap="square" rtlCol="0">
              <a:spAutoFit/>
            </a:bodyPr>
            <a:lstStyle/>
            <a:p>
              <a:r>
                <a:rPr lang="zh-TW" altLang="en-US" dirty="0" smtClean="0">
                  <a:latin typeface="Arial" pitchFamily="34" charset="0"/>
                  <a:ea typeface="微軟正黑體" panose="020B0604030504040204" pitchFamily="34" charset="-120"/>
                  <a:cs typeface="Arial" pitchFamily="34" charset="0"/>
                </a:rPr>
                <a:t>住院</a:t>
              </a:r>
              <a:r>
                <a:rPr lang="en-US" altLang="zh-TW" dirty="0" smtClean="0">
                  <a:latin typeface="Arial" pitchFamily="34" charset="0"/>
                  <a:ea typeface="微軟正黑體" panose="020B0604030504040204" pitchFamily="34" charset="-120"/>
                  <a:cs typeface="Arial" pitchFamily="34" charset="0"/>
                </a:rPr>
                <a:t>7</a:t>
              </a:r>
              <a:r>
                <a:rPr lang="zh-TW" altLang="en-US" dirty="0" smtClean="0">
                  <a:latin typeface="Arial" pitchFamily="34" charset="0"/>
                  <a:ea typeface="微軟正黑體" panose="020B0604030504040204" pitchFamily="34" charset="-120"/>
                  <a:cs typeface="Arial" pitchFamily="34" charset="0"/>
                </a:rPr>
                <a:t>天</a:t>
              </a:r>
              <a:endParaRPr lang="zh-TW" altLang="en-US" dirty="0">
                <a:latin typeface="Arial" pitchFamily="34" charset="0"/>
                <a:ea typeface="微軟正黑體" panose="020B0604030504040204" pitchFamily="34" charset="-120"/>
                <a:cs typeface="Arial" pitchFamily="34" charset="0"/>
              </a:endParaRPr>
            </a:p>
          </p:txBody>
        </p:sp>
        <p:cxnSp>
          <p:nvCxnSpPr>
            <p:cNvPr id="55" name="直線單箭頭接點 54"/>
            <p:cNvCxnSpPr>
              <a:stCxn id="89" idx="6"/>
            </p:cNvCxnSpPr>
            <p:nvPr/>
          </p:nvCxnSpPr>
          <p:spPr>
            <a:xfrm>
              <a:off x="3134742" y="3202270"/>
              <a:ext cx="2399413" cy="0"/>
            </a:xfrm>
            <a:prstGeom prst="straightConnector1">
              <a:avLst/>
            </a:prstGeom>
            <a:ln w="76200">
              <a:solidFill>
                <a:srgbClr val="595959"/>
              </a:solidFill>
              <a:tailEnd type="arrow"/>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4083548" y="3322233"/>
              <a:ext cx="1442678" cy="461665"/>
            </a:xfrm>
            <a:prstGeom prst="rect">
              <a:avLst/>
            </a:prstGeom>
            <a:noFill/>
          </p:spPr>
          <p:txBody>
            <a:bodyPr wrap="square" rtlCol="0">
              <a:spAutoFit/>
            </a:bodyPr>
            <a:lstStyle/>
            <a:p>
              <a:pPr algn="ctr"/>
              <a:r>
                <a:rPr lang="zh-TW" altLang="en-US" sz="2400" dirty="0" smtClean="0">
                  <a:latin typeface="Arial" pitchFamily="34" charset="0"/>
                  <a:ea typeface="微軟正黑體" panose="020B0604030504040204" pitchFamily="34" charset="-120"/>
                  <a:cs typeface="Arial" pitchFamily="34" charset="0"/>
                </a:rPr>
                <a:t>申請理賠</a:t>
              </a:r>
              <a:endParaRPr lang="zh-TW" altLang="en-US" sz="2400" dirty="0">
                <a:latin typeface="Arial" pitchFamily="34" charset="0"/>
                <a:ea typeface="微軟正黑體" panose="020B0604030504040204" pitchFamily="34" charset="-120"/>
                <a:cs typeface="Arial" pitchFamily="34" charset="0"/>
              </a:endParaRPr>
            </a:p>
          </p:txBody>
        </p:sp>
        <p:grpSp>
          <p:nvGrpSpPr>
            <p:cNvPr id="57" name="群組 56"/>
            <p:cNvGrpSpPr/>
            <p:nvPr/>
          </p:nvGrpSpPr>
          <p:grpSpPr>
            <a:xfrm>
              <a:off x="4114326" y="2620642"/>
              <a:ext cx="1381122" cy="702418"/>
              <a:chOff x="2537186" y="1711150"/>
              <a:chExt cx="1381122" cy="702418"/>
            </a:xfrm>
          </p:grpSpPr>
          <p:sp>
            <p:nvSpPr>
              <p:cNvPr id="86" name="文字方塊 85"/>
              <p:cNvSpPr txBox="1"/>
              <p:nvPr/>
            </p:nvSpPr>
            <p:spPr>
              <a:xfrm>
                <a:off x="2537186" y="1711150"/>
                <a:ext cx="1381122" cy="461665"/>
              </a:xfrm>
              <a:prstGeom prst="rect">
                <a:avLst/>
              </a:prstGeom>
              <a:noFill/>
            </p:spPr>
            <p:txBody>
              <a:bodyPr wrap="square" rtlCol="0">
                <a:spAutoFit/>
              </a:bodyPr>
              <a:lstStyle/>
              <a:p>
                <a:r>
                  <a:rPr lang="en-US" altLang="zh-TW" sz="2400" dirty="0" smtClean="0"/>
                  <a:t>107/8/15</a:t>
                </a:r>
                <a:endParaRPr lang="zh-TW" altLang="en-US" sz="2400" dirty="0"/>
              </a:p>
            </p:txBody>
          </p:sp>
          <p:sp>
            <p:nvSpPr>
              <p:cNvPr id="87" name="橢圓 86"/>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cxnSp>
        <p:nvCxnSpPr>
          <p:cNvPr id="58" name="肘形接點 57"/>
          <p:cNvCxnSpPr>
            <a:stCxn id="49" idx="2"/>
            <a:endCxn id="98" idx="1"/>
          </p:cNvCxnSpPr>
          <p:nvPr/>
        </p:nvCxnSpPr>
        <p:spPr>
          <a:xfrm rot="16200000" flipH="1">
            <a:off x="1034094" y="4157809"/>
            <a:ext cx="1174464" cy="762536"/>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6532545" y="2450492"/>
            <a:ext cx="2133776" cy="369332"/>
          </a:xfrm>
          <a:prstGeom prst="rect">
            <a:avLst/>
          </a:prstGeom>
        </p:spPr>
        <p:txBody>
          <a:bodyPr wrap="square">
            <a:spAutoFit/>
          </a:bodyPr>
          <a:lstStyle/>
          <a:p>
            <a:r>
              <a:rPr lang="zh-TW" altLang="en-US" dirty="0">
                <a:solidFill>
                  <a:prstClr val="black"/>
                </a:solidFill>
                <a:effectLst>
                  <a:outerShdw blurRad="38100" dist="38100" dir="2700000" algn="tl">
                    <a:srgbClr val="000000">
                      <a:alpha val="43137"/>
                    </a:srgbClr>
                  </a:outerShdw>
                </a:effectLst>
              </a:rPr>
              <a:t>（</a:t>
            </a:r>
            <a:r>
              <a:rPr lang="zh-TW" altLang="en-US" dirty="0" smtClean="0">
                <a:solidFill>
                  <a:prstClr val="black"/>
                </a:solidFill>
                <a:effectLst>
                  <a:outerShdw blurRad="38100" dist="38100" dir="2700000" algn="tl">
                    <a:srgbClr val="000000">
                      <a:alpha val="43137"/>
                    </a:srgbClr>
                  </a:outerShdw>
                </a:effectLst>
              </a:rPr>
              <a:t>單位</a:t>
            </a:r>
            <a:r>
              <a:rPr lang="zh-TW" altLang="en-US" dirty="0">
                <a:solidFill>
                  <a:prstClr val="black"/>
                </a:solidFill>
                <a:effectLst>
                  <a:outerShdw blurRad="38100" dist="38100" dir="2700000" algn="tl">
                    <a:srgbClr val="000000">
                      <a:alpha val="43137"/>
                    </a:srgbClr>
                  </a:outerShdw>
                </a:effectLst>
              </a:rPr>
              <a:t>：新</a:t>
            </a:r>
            <a:r>
              <a:rPr lang="zh-TW" altLang="en-US" dirty="0" smtClean="0">
                <a:solidFill>
                  <a:prstClr val="black"/>
                </a:solidFill>
                <a:effectLst>
                  <a:outerShdw blurRad="38100" dist="38100" dir="2700000" algn="tl">
                    <a:srgbClr val="000000">
                      <a:alpha val="43137"/>
                    </a:srgbClr>
                  </a:outerShdw>
                </a:effectLst>
              </a:rPr>
              <a:t>臺幣）</a:t>
            </a:r>
            <a:endParaRPr lang="zh-TW" altLang="en-US" dirty="0"/>
          </a:p>
        </p:txBody>
      </p:sp>
      <p:grpSp>
        <p:nvGrpSpPr>
          <p:cNvPr id="59" name="群組 58"/>
          <p:cNvGrpSpPr/>
          <p:nvPr/>
        </p:nvGrpSpPr>
        <p:grpSpPr>
          <a:xfrm>
            <a:off x="6387896" y="2809680"/>
            <a:ext cx="2285863" cy="3315653"/>
            <a:chOff x="6279017" y="2899891"/>
            <a:chExt cx="2285863" cy="3315653"/>
          </a:xfrm>
        </p:grpSpPr>
        <p:sp>
          <p:nvSpPr>
            <p:cNvPr id="61" name="圓角矩形 60"/>
            <p:cNvSpPr/>
            <p:nvPr/>
          </p:nvSpPr>
          <p:spPr>
            <a:xfrm>
              <a:off x="6279017" y="2899891"/>
              <a:ext cx="2285863" cy="3286797"/>
            </a:xfrm>
            <a:prstGeom prst="roundRect">
              <a:avLst>
                <a:gd name="adj" fmla="val 7576"/>
              </a:avLst>
            </a:prstGeom>
            <a:solidFill>
              <a:srgbClr val="F1E6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p:cNvSpPr txBox="1"/>
            <p:nvPr/>
          </p:nvSpPr>
          <p:spPr>
            <a:xfrm>
              <a:off x="6632512" y="2928389"/>
              <a:ext cx="739368" cy="338554"/>
            </a:xfrm>
            <a:prstGeom prst="rect">
              <a:avLst/>
            </a:prstGeom>
            <a:noFill/>
          </p:spPr>
          <p:txBody>
            <a:bodyPr wrap="square" rtlCol="0">
              <a:spAutoFit/>
            </a:bodyPr>
            <a:lstStyle/>
            <a:p>
              <a:pPr algn="ctr"/>
              <a:r>
                <a:rPr lang="zh-TW" altLang="en-US" sz="1600" b="1" dirty="0" smtClean="0">
                  <a:solidFill>
                    <a:srgbClr val="186CA4"/>
                  </a:solidFill>
                  <a:latin typeface="Arial" pitchFamily="34" charset="0"/>
                  <a:ea typeface="微軟正黑體" panose="020B0604030504040204" pitchFamily="34" charset="-120"/>
                  <a:cs typeface="Arial" pitchFamily="34" charset="0"/>
                </a:rPr>
                <a:t>項目</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63" name="文字方塊 62"/>
            <p:cNvSpPr txBox="1"/>
            <p:nvPr/>
          </p:nvSpPr>
          <p:spPr>
            <a:xfrm>
              <a:off x="7715914" y="2950674"/>
              <a:ext cx="759225" cy="338554"/>
            </a:xfrm>
            <a:prstGeom prst="rect">
              <a:avLst/>
            </a:prstGeom>
            <a:noFill/>
          </p:spPr>
          <p:txBody>
            <a:bodyPr wrap="square" rtlCol="0">
              <a:spAutoFit/>
            </a:bodyPr>
            <a:lstStyle/>
            <a:p>
              <a:r>
                <a:rPr lang="zh-TW" altLang="en-US" sz="1600" b="1" dirty="0" smtClean="0">
                  <a:solidFill>
                    <a:srgbClr val="186CA4"/>
                  </a:solidFill>
                  <a:latin typeface="Arial" pitchFamily="34" charset="0"/>
                  <a:ea typeface="微軟正黑體" panose="020B0604030504040204" pitchFamily="34" charset="-120"/>
                  <a:cs typeface="Arial" pitchFamily="34" charset="0"/>
                </a:rPr>
                <a:t>金額</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64" name="文字方塊 63"/>
            <p:cNvSpPr txBox="1"/>
            <p:nvPr/>
          </p:nvSpPr>
          <p:spPr>
            <a:xfrm>
              <a:off x="6465034" y="3202027"/>
              <a:ext cx="1074325"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收據總額</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65" name="文字方塊 64"/>
            <p:cNvSpPr txBox="1"/>
            <p:nvPr/>
          </p:nvSpPr>
          <p:spPr>
            <a:xfrm>
              <a:off x="6465034" y="3544100"/>
              <a:ext cx="1317840" cy="338554"/>
            </a:xfrm>
            <a:prstGeom prst="rect">
              <a:avLst/>
            </a:prstGeom>
            <a:noFill/>
          </p:spPr>
          <p:txBody>
            <a:bodyPr wrap="square" rtlCol="0">
              <a:spAutoFit/>
            </a:bodyPr>
            <a:lstStyle/>
            <a:p>
              <a:r>
                <a:rPr lang="zh-TW" altLang="en-US" sz="1600" b="1" dirty="0">
                  <a:latin typeface="Arial" pitchFamily="34" charset="0"/>
                  <a:ea typeface="微軟正黑體" panose="020B0604030504040204" pitchFamily="34" charset="-120"/>
                  <a:cs typeface="Arial" pitchFamily="34" charset="0"/>
                </a:rPr>
                <a:t>救護</a:t>
              </a:r>
              <a:r>
                <a:rPr lang="zh-TW" altLang="en-US" sz="1600" b="1" dirty="0" smtClean="0">
                  <a:latin typeface="Arial" pitchFamily="34" charset="0"/>
                  <a:ea typeface="微軟正黑體" panose="020B0604030504040204" pitchFamily="34" charset="-120"/>
                  <a:cs typeface="Arial" pitchFamily="34" charset="0"/>
                </a:rPr>
                <a:t>車費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66" name="文字方塊 65"/>
            <p:cNvSpPr txBox="1"/>
            <p:nvPr/>
          </p:nvSpPr>
          <p:spPr>
            <a:xfrm>
              <a:off x="6465034" y="3901645"/>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急診</a:t>
              </a:r>
              <a:r>
                <a:rPr lang="zh-TW" altLang="en-US" sz="1600" b="1" dirty="0">
                  <a:latin typeface="Arial" pitchFamily="34" charset="0"/>
                  <a:ea typeface="微軟正黑體" panose="020B0604030504040204" pitchFamily="34" charset="-120"/>
                  <a:cs typeface="Arial" pitchFamily="34" charset="0"/>
                </a:rPr>
                <a:t>掛號費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67" name="文字方塊 66"/>
            <p:cNvSpPr txBox="1"/>
            <p:nvPr/>
          </p:nvSpPr>
          <p:spPr>
            <a:xfrm>
              <a:off x="6465034" y="5073736"/>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病房費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68" name="文字方塊 67"/>
            <p:cNvSpPr txBox="1"/>
            <p:nvPr/>
          </p:nvSpPr>
          <p:spPr>
            <a:xfrm>
              <a:off x="6465034" y="5389535"/>
              <a:ext cx="1317840" cy="338554"/>
            </a:xfrm>
            <a:prstGeom prst="rect">
              <a:avLst/>
            </a:prstGeom>
            <a:noFill/>
          </p:spPr>
          <p:txBody>
            <a:bodyPr wrap="square" rtlCol="0">
              <a:spAutoFit/>
            </a:bodyPr>
            <a:lstStyle/>
            <a:p>
              <a:r>
                <a:rPr lang="zh-TW" altLang="en-US" sz="1600" b="1" dirty="0" smtClean="0">
                  <a:solidFill>
                    <a:srgbClr val="FF0000"/>
                  </a:solidFill>
                  <a:latin typeface="Arial" pitchFamily="34" charset="0"/>
                  <a:ea typeface="微軟正黑體" panose="020B0604030504040204" pitchFamily="34" charset="-120"/>
                  <a:cs typeface="Arial" pitchFamily="34" charset="0"/>
                </a:rPr>
                <a:t>自負額</a:t>
              </a:r>
              <a:endParaRPr lang="zh-TW" altLang="en-US" sz="1600" b="1" dirty="0">
                <a:solidFill>
                  <a:srgbClr val="FF0000"/>
                </a:solidFill>
                <a:latin typeface="Arial Black" panose="020B0A04020102020204" pitchFamily="34" charset="0"/>
                <a:ea typeface="微軟正黑體" panose="020B0604030504040204" pitchFamily="34" charset="-120"/>
                <a:cs typeface="Arial" pitchFamily="34" charset="0"/>
              </a:endParaRPr>
            </a:p>
          </p:txBody>
        </p:sp>
        <p:sp>
          <p:nvSpPr>
            <p:cNvPr id="69" name="文字方塊 68"/>
            <p:cNvSpPr txBox="1"/>
            <p:nvPr/>
          </p:nvSpPr>
          <p:spPr>
            <a:xfrm>
              <a:off x="6465034" y="5846212"/>
              <a:ext cx="1317840" cy="369332"/>
            </a:xfrm>
            <a:prstGeom prst="rect">
              <a:avLst/>
            </a:prstGeom>
            <a:noFill/>
          </p:spPr>
          <p:txBody>
            <a:bodyPr wrap="square" rtlCol="0">
              <a:spAutoFit/>
            </a:bodyPr>
            <a:lstStyle/>
            <a:p>
              <a:r>
                <a:rPr lang="zh-TW" altLang="en-US"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給付金額</a:t>
              </a:r>
              <a:endParaRPr lang="zh-TW" altLang="en-US" b="1" dirty="0">
                <a:effectLst>
                  <a:outerShdw blurRad="38100" dist="38100" dir="2700000" algn="tl">
                    <a:srgbClr val="000000">
                      <a:alpha val="43137"/>
                    </a:srgbClr>
                  </a:outerShdw>
                </a:effectLst>
                <a:latin typeface="Arial Black" panose="020B0A04020102020204" pitchFamily="34" charset="0"/>
                <a:ea typeface="微軟正黑體" panose="020B0604030504040204" pitchFamily="34" charset="-120"/>
                <a:cs typeface="Arial" pitchFamily="34" charset="0"/>
              </a:endParaRPr>
            </a:p>
          </p:txBody>
        </p:sp>
        <p:cxnSp>
          <p:nvCxnSpPr>
            <p:cNvPr id="70" name="直線接點 69"/>
            <p:cNvCxnSpPr/>
            <p:nvPr/>
          </p:nvCxnSpPr>
          <p:spPr>
            <a:xfrm>
              <a:off x="6465034" y="4292992"/>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a:off x="6539835" y="5728089"/>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a:off x="6338368" y="4070922"/>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a:off x="6338368" y="5549591"/>
              <a:ext cx="141861" cy="0"/>
            </a:xfrm>
            <a:prstGeom prst="line">
              <a:avLst/>
            </a:prstGeom>
            <a:ln w="285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文字方塊 73"/>
            <p:cNvSpPr txBox="1"/>
            <p:nvPr/>
          </p:nvSpPr>
          <p:spPr>
            <a:xfrm>
              <a:off x="7458334" y="3202027"/>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9,200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75" name="文字方塊 74"/>
            <p:cNvSpPr txBox="1"/>
            <p:nvPr/>
          </p:nvSpPr>
          <p:spPr>
            <a:xfrm>
              <a:off x="7458334" y="3547811"/>
              <a:ext cx="1074325"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6</a:t>
              </a:r>
              <a:r>
                <a:rPr lang="en-US" altLang="zh-TW" sz="1600" b="1" dirty="0" smtClean="0">
                  <a:latin typeface="Arial" pitchFamily="34" charset="0"/>
                  <a:ea typeface="微軟正黑體" panose="020B0604030504040204" pitchFamily="34" charset="-120"/>
                  <a:cs typeface="Arial" pitchFamily="34" charset="0"/>
                </a:rPr>
                <a:t>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76" name="文字方塊 75"/>
            <p:cNvSpPr txBox="1"/>
            <p:nvPr/>
          </p:nvSpPr>
          <p:spPr>
            <a:xfrm>
              <a:off x="7458334" y="3905356"/>
              <a:ext cx="1074325"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5</a:t>
              </a:r>
              <a:r>
                <a:rPr lang="en-US" altLang="zh-TW" sz="1600" b="1" dirty="0" smtClean="0">
                  <a:latin typeface="Arial" pitchFamily="34" charset="0"/>
                  <a:ea typeface="微軟正黑體" panose="020B0604030504040204" pitchFamily="34" charset="-120"/>
                  <a:cs typeface="Arial" pitchFamily="34" charset="0"/>
                </a:rPr>
                <a:t>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77" name="文字方塊 76"/>
            <p:cNvSpPr txBox="1"/>
            <p:nvPr/>
          </p:nvSpPr>
          <p:spPr>
            <a:xfrm>
              <a:off x="6971792" y="5054922"/>
              <a:ext cx="1593088"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1,000</a:t>
              </a:r>
              <a:r>
                <a:rPr lang="zh-TW" altLang="en-US" sz="1600" b="1" dirty="0">
                  <a:latin typeface="Arial" pitchFamily="34" charset="0"/>
                  <a:ea typeface="微軟正黑體" panose="020B0604030504040204" pitchFamily="34" charset="-120"/>
                  <a:cs typeface="Arial" pitchFamily="34" charset="0"/>
                </a:rPr>
                <a:t>元</a:t>
              </a:r>
              <a:r>
                <a:rPr lang="zh-TW" altLang="en-US" sz="1600" b="1" dirty="0" smtClean="0">
                  <a:latin typeface="Arial" pitchFamily="34" charset="0"/>
                  <a:ea typeface="微軟正黑體" panose="020B0604030504040204" pitchFamily="34" charset="-120"/>
                  <a:cs typeface="Arial" pitchFamily="34" charset="0"/>
                </a:rPr>
                <a:t>╳</a:t>
              </a:r>
              <a:r>
                <a:rPr lang="en-US" altLang="zh-TW" sz="1600" b="1" dirty="0" smtClean="0">
                  <a:latin typeface="Arial" pitchFamily="34" charset="0"/>
                  <a:ea typeface="微軟正黑體" panose="020B0604030504040204" pitchFamily="34" charset="-120"/>
                  <a:cs typeface="Arial" pitchFamily="34" charset="0"/>
                </a:rPr>
                <a:t>7</a:t>
              </a:r>
              <a:r>
                <a:rPr lang="zh-TW" altLang="en-US" sz="1600" b="1" dirty="0" smtClean="0">
                  <a:latin typeface="Arial" pitchFamily="34" charset="0"/>
                  <a:ea typeface="微軟正黑體" panose="020B0604030504040204" pitchFamily="34" charset="-120"/>
                  <a:cs typeface="Arial" pitchFamily="34" charset="0"/>
                </a:rPr>
                <a:t>天</a:t>
              </a:r>
              <a:endParaRPr lang="zh-TW" altLang="en-US" sz="1600" b="1" dirty="0">
                <a:latin typeface="Arial" pitchFamily="34" charset="0"/>
                <a:ea typeface="微軟正黑體" panose="020B0604030504040204" pitchFamily="34" charset="-120"/>
                <a:cs typeface="Arial" pitchFamily="34" charset="0"/>
              </a:endParaRPr>
            </a:p>
          </p:txBody>
        </p:sp>
        <p:sp>
          <p:nvSpPr>
            <p:cNvPr id="78" name="文字方塊 77"/>
            <p:cNvSpPr txBox="1"/>
            <p:nvPr/>
          </p:nvSpPr>
          <p:spPr>
            <a:xfrm>
              <a:off x="7458334" y="5380314"/>
              <a:ext cx="1074325" cy="338554"/>
            </a:xfrm>
            <a:prstGeom prst="rect">
              <a:avLst/>
            </a:prstGeom>
            <a:noFill/>
          </p:spPr>
          <p:txBody>
            <a:bodyPr wrap="square" rtlCol="0">
              <a:spAutoFit/>
            </a:bodyPr>
            <a:lstStyle/>
            <a:p>
              <a:pPr algn="r"/>
              <a:r>
                <a:rPr lang="en-US" altLang="zh-TW" sz="1600" b="1" dirty="0" smtClean="0">
                  <a:solidFill>
                    <a:srgbClr val="FF0000"/>
                  </a:solidFill>
                  <a:latin typeface="Arial" pitchFamily="34" charset="0"/>
                  <a:ea typeface="微軟正黑體" panose="020B0604030504040204" pitchFamily="34" charset="-120"/>
                  <a:cs typeface="Arial" pitchFamily="34" charset="0"/>
                </a:rPr>
                <a:t>500</a:t>
              </a:r>
              <a:r>
                <a:rPr lang="zh-TW" altLang="en-US" sz="1600" b="1" dirty="0" smtClean="0">
                  <a:solidFill>
                    <a:srgbClr val="FF0000"/>
                  </a:solidFill>
                  <a:latin typeface="Arial" pitchFamily="34" charset="0"/>
                  <a:ea typeface="微軟正黑體" panose="020B0604030504040204" pitchFamily="34" charset="-120"/>
                  <a:cs typeface="Arial" pitchFamily="34" charset="0"/>
                </a:rPr>
                <a:t>元</a:t>
              </a:r>
              <a:endParaRPr lang="zh-TW" altLang="en-US" sz="1600" b="1" dirty="0">
                <a:solidFill>
                  <a:srgbClr val="FF0000"/>
                </a:solidFill>
                <a:latin typeface="Arial Black" panose="020B0A04020102020204" pitchFamily="34" charset="0"/>
                <a:ea typeface="微軟正黑體" panose="020B0604030504040204" pitchFamily="34" charset="-120"/>
                <a:cs typeface="Arial" pitchFamily="34" charset="0"/>
              </a:endParaRPr>
            </a:p>
          </p:txBody>
        </p:sp>
        <p:sp>
          <p:nvSpPr>
            <p:cNvPr id="79" name="文字方塊 78"/>
            <p:cNvSpPr txBox="1"/>
            <p:nvPr/>
          </p:nvSpPr>
          <p:spPr>
            <a:xfrm>
              <a:off x="7458334" y="5856169"/>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7,500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80" name="矩形 79"/>
            <p:cNvSpPr/>
            <p:nvPr/>
          </p:nvSpPr>
          <p:spPr>
            <a:xfrm>
              <a:off x="6540306" y="3550538"/>
              <a:ext cx="1919250" cy="699618"/>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文字方塊 80"/>
            <p:cNvSpPr txBox="1"/>
            <p:nvPr/>
          </p:nvSpPr>
          <p:spPr>
            <a:xfrm>
              <a:off x="6465034" y="4792398"/>
              <a:ext cx="1317840" cy="338554"/>
            </a:xfrm>
            <a:prstGeom prst="rect">
              <a:avLst/>
            </a:prstGeom>
            <a:noFill/>
          </p:spPr>
          <p:txBody>
            <a:bodyPr wrap="square" rtlCol="0">
              <a:spAutoFit/>
            </a:bodyPr>
            <a:lstStyle/>
            <a:p>
              <a:r>
                <a:rPr lang="zh-TW" altLang="en-US" sz="1600" b="1" dirty="0" smtClean="0">
                  <a:latin typeface="Arial Black" panose="020B0A04020102020204" pitchFamily="34" charset="0"/>
                  <a:ea typeface="微軟正黑體" panose="020B0604030504040204" pitchFamily="34" charset="-120"/>
                  <a:cs typeface="Arial" pitchFamily="34" charset="0"/>
                </a:rPr>
                <a:t>材料費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82" name="文字方塊 81"/>
            <p:cNvSpPr txBox="1"/>
            <p:nvPr/>
          </p:nvSpPr>
          <p:spPr>
            <a:xfrm>
              <a:off x="7458334" y="4773584"/>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1,000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cxnSp>
          <p:nvCxnSpPr>
            <p:cNvPr id="83" name="直線接點 82"/>
            <p:cNvCxnSpPr/>
            <p:nvPr/>
          </p:nvCxnSpPr>
          <p:spPr>
            <a:xfrm>
              <a:off x="6338368" y="3704176"/>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文字方塊 83"/>
            <p:cNvSpPr txBox="1"/>
            <p:nvPr/>
          </p:nvSpPr>
          <p:spPr>
            <a:xfrm>
              <a:off x="7490555" y="4292992"/>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8,000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grpSp>
      <p:sp>
        <p:nvSpPr>
          <p:cNvPr id="101" name="圓角矩形 100"/>
          <p:cNvSpPr/>
          <p:nvPr/>
        </p:nvSpPr>
        <p:spPr>
          <a:xfrm>
            <a:off x="-219678" y="883473"/>
            <a:ext cx="471289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文字方塊 101"/>
          <p:cNvSpPr txBox="1"/>
          <p:nvPr/>
        </p:nvSpPr>
        <p:spPr>
          <a:xfrm>
            <a:off x="-317" y="864310"/>
            <a:ext cx="4493538"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住院期間跨學年度案例說明</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4" name="標題 1"/>
          <p:cNvSpPr>
            <a:spLocks noGrp="1"/>
          </p:cNvSpPr>
          <p:nvPr>
            <p:ph type="title"/>
          </p:nvPr>
        </p:nvSpPr>
        <p:spPr>
          <a:xfrm>
            <a:off x="0" y="-27384"/>
            <a:ext cx="8229600" cy="693403"/>
          </a:xfrm>
        </p:spPr>
        <p:txBody>
          <a:bodyPr/>
          <a:lstStyle/>
          <a:p>
            <a:r>
              <a:rPr lang="zh-TW" altLang="en-US" dirty="0"/>
              <a:t>保障內容</a:t>
            </a:r>
            <a:r>
              <a:rPr lang="zh-TW" altLang="en-US" dirty="0" smtClean="0"/>
              <a:t>說明</a:t>
            </a:r>
            <a:r>
              <a:rPr lang="en-US" altLang="zh-TW" dirty="0" smtClean="0"/>
              <a:t>(21/26)</a:t>
            </a:r>
            <a:endParaRPr lang="zh-TW" altLang="en-US" dirty="0"/>
          </a:p>
        </p:txBody>
      </p:sp>
      <p:sp>
        <p:nvSpPr>
          <p:cNvPr id="105" name="圓角矩形 104"/>
          <p:cNvSpPr/>
          <p:nvPr/>
        </p:nvSpPr>
        <p:spPr>
          <a:xfrm>
            <a:off x="-248754" y="902165"/>
            <a:ext cx="471289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文字方塊 105"/>
          <p:cNvSpPr txBox="1"/>
          <p:nvPr/>
        </p:nvSpPr>
        <p:spPr>
          <a:xfrm>
            <a:off x="-29393" y="883002"/>
            <a:ext cx="4493538"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住院期間跨學年度案例說明</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01076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10400" y="6520259"/>
            <a:ext cx="2133600" cy="365125"/>
          </a:xfrm>
        </p:spPr>
        <p:txBody>
          <a:bodyPr/>
          <a:lstStyle/>
          <a:p>
            <a:fld id="{DA9DB70D-094E-4A79-BF46-0D9B920EA0CF}" type="slidenum">
              <a:rPr lang="zh-TW" altLang="en-US" smtClean="0"/>
              <a:pPr/>
              <a:t>34</a:t>
            </a:fld>
            <a:endParaRPr lang="zh-TW" altLang="en-US" dirty="0"/>
          </a:p>
        </p:txBody>
      </p:sp>
      <p:sp>
        <p:nvSpPr>
          <p:cNvPr id="13" name="矩形 12"/>
          <p:cNvSpPr/>
          <p:nvPr/>
        </p:nvSpPr>
        <p:spPr>
          <a:xfrm>
            <a:off x="480785" y="1871826"/>
            <a:ext cx="8872936" cy="477054"/>
          </a:xfrm>
          <a:prstGeom prst="rect">
            <a:avLst/>
          </a:prstGeom>
        </p:spPr>
        <p:txBody>
          <a:bodyPr wrap="square">
            <a:spAutoFit/>
          </a:bodyPr>
          <a:lstStyle/>
          <a:p>
            <a:pPr marL="720725" indent="-720725">
              <a:lnSpc>
                <a:spcPts val="3000"/>
              </a:lnSpc>
              <a:spcAft>
                <a:spcPts val="0"/>
              </a:spcAft>
            </a:pPr>
            <a:r>
              <a:rPr lang="zh-TW" altLang="en-US" sz="2800" b="1" kern="10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以「事故日」判斷，本案例適用</a:t>
            </a:r>
            <a:r>
              <a:rPr lang="en-US" altLang="zh-TW" sz="2800" b="1" kern="10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106</a:t>
            </a:r>
            <a:r>
              <a:rPr lang="zh-TW" altLang="en-US" sz="2800" b="1" kern="10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學年度條款。</a:t>
            </a:r>
            <a:endParaRPr lang="en-US" altLang="zh-TW" sz="2800" b="1" kern="10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01" name="群組 100"/>
          <p:cNvGrpSpPr/>
          <p:nvPr/>
        </p:nvGrpSpPr>
        <p:grpSpPr>
          <a:xfrm>
            <a:off x="668929" y="3077662"/>
            <a:ext cx="5506428" cy="3203423"/>
            <a:chOff x="51705" y="1952728"/>
            <a:chExt cx="5506428" cy="3203423"/>
          </a:xfrm>
        </p:grpSpPr>
        <p:cxnSp>
          <p:nvCxnSpPr>
            <p:cNvPr id="102" name="直線接點 101"/>
            <p:cNvCxnSpPr>
              <a:stCxn id="136" idx="6"/>
              <a:endCxn id="134" idx="2"/>
            </p:cNvCxnSpPr>
            <p:nvPr/>
          </p:nvCxnSpPr>
          <p:spPr>
            <a:xfrm>
              <a:off x="580043" y="2530896"/>
              <a:ext cx="2251339" cy="0"/>
            </a:xfrm>
            <a:prstGeom prst="line">
              <a:avLst/>
            </a:prstGeom>
            <a:ln w="76200">
              <a:solidFill>
                <a:srgbClr val="595959"/>
              </a:solidFill>
            </a:ln>
          </p:spPr>
          <p:style>
            <a:lnRef idx="1">
              <a:schemeClr val="accent1"/>
            </a:lnRef>
            <a:fillRef idx="0">
              <a:schemeClr val="accent1"/>
            </a:fillRef>
            <a:effectRef idx="0">
              <a:schemeClr val="accent1"/>
            </a:effectRef>
            <a:fontRef idx="minor">
              <a:schemeClr val="tx1"/>
            </a:fontRef>
          </p:style>
        </p:cxnSp>
        <p:sp>
          <p:nvSpPr>
            <p:cNvPr id="104" name="文字方塊 103"/>
            <p:cNvSpPr txBox="1"/>
            <p:nvPr/>
          </p:nvSpPr>
          <p:spPr>
            <a:xfrm>
              <a:off x="51705" y="2664729"/>
              <a:ext cx="1498203" cy="461665"/>
            </a:xfrm>
            <a:prstGeom prst="rect">
              <a:avLst/>
            </a:prstGeom>
            <a:noFill/>
          </p:spPr>
          <p:txBody>
            <a:bodyPr wrap="square" rtlCol="0">
              <a:spAutoFit/>
            </a:bodyPr>
            <a:lstStyle/>
            <a:p>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車禍急診</a:t>
              </a:r>
              <a:endPar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sp>
          <p:nvSpPr>
            <p:cNvPr id="105" name="文字方塊 104"/>
            <p:cNvSpPr txBox="1"/>
            <p:nvPr/>
          </p:nvSpPr>
          <p:spPr>
            <a:xfrm>
              <a:off x="2331400" y="2651291"/>
              <a:ext cx="1268901" cy="461665"/>
            </a:xfrm>
            <a:prstGeom prst="rect">
              <a:avLst/>
            </a:prstGeom>
            <a:noFill/>
          </p:spPr>
          <p:txBody>
            <a:bodyPr wrap="square" rtlCol="0">
              <a:spAutoFit/>
            </a:bodyPr>
            <a:lstStyle/>
            <a:p>
              <a:pPr algn="ctr"/>
              <a:r>
                <a:rPr lang="zh-TW" altLang="en-US" sz="2400"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複診</a:t>
              </a:r>
              <a:endParaRPr lang="zh-TW" altLang="en-US" sz="2400" b="1" dirty="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grpSp>
          <p:nvGrpSpPr>
            <p:cNvPr id="106" name="群組 105"/>
            <p:cNvGrpSpPr/>
            <p:nvPr/>
          </p:nvGrpSpPr>
          <p:grpSpPr>
            <a:xfrm>
              <a:off x="148044" y="1980319"/>
              <a:ext cx="1479393" cy="671367"/>
              <a:chOff x="448502" y="1742201"/>
              <a:chExt cx="1479393" cy="671367"/>
            </a:xfrm>
          </p:grpSpPr>
          <p:sp>
            <p:nvSpPr>
              <p:cNvPr id="135" name="文字方塊 134"/>
              <p:cNvSpPr txBox="1"/>
              <p:nvPr/>
            </p:nvSpPr>
            <p:spPr>
              <a:xfrm>
                <a:off x="448502" y="1742201"/>
                <a:ext cx="1479393" cy="461665"/>
              </a:xfrm>
              <a:prstGeom prst="rect">
                <a:avLst/>
              </a:prstGeom>
              <a:noFill/>
            </p:spPr>
            <p:txBody>
              <a:bodyPr wrap="square" rtlCol="0">
                <a:spAutoFit/>
              </a:bodyPr>
              <a:lstStyle/>
              <a:p>
                <a:r>
                  <a:rPr lang="en-US" altLang="zh-TW" sz="2400" b="1" dirty="0">
                    <a:solidFill>
                      <a:srgbClr val="FF0000"/>
                    </a:solidFill>
                  </a:rPr>
                  <a:t>107/7/28</a:t>
                </a:r>
                <a:endParaRPr lang="zh-TW" altLang="en-US" sz="2400" b="1" dirty="0">
                  <a:solidFill>
                    <a:srgbClr val="FF0000"/>
                  </a:solidFill>
                </a:endParaRPr>
              </a:p>
            </p:txBody>
          </p:sp>
          <p:sp>
            <p:nvSpPr>
              <p:cNvPr id="136" name="橢圓 135"/>
              <p:cNvSpPr/>
              <p:nvPr/>
            </p:nvSpPr>
            <p:spPr>
              <a:xfrm>
                <a:off x="61156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7" name="群組 106"/>
            <p:cNvGrpSpPr/>
            <p:nvPr/>
          </p:nvGrpSpPr>
          <p:grpSpPr>
            <a:xfrm>
              <a:off x="2331400" y="1980318"/>
              <a:ext cx="1373995" cy="671368"/>
              <a:chOff x="2631858" y="1742200"/>
              <a:chExt cx="1373995" cy="671368"/>
            </a:xfrm>
          </p:grpSpPr>
          <p:sp>
            <p:nvSpPr>
              <p:cNvPr id="133" name="文字方塊 132"/>
              <p:cNvSpPr txBox="1"/>
              <p:nvPr/>
            </p:nvSpPr>
            <p:spPr>
              <a:xfrm>
                <a:off x="2631858" y="1742200"/>
                <a:ext cx="1373995" cy="461665"/>
              </a:xfrm>
              <a:prstGeom prst="rect">
                <a:avLst/>
              </a:prstGeom>
              <a:noFill/>
            </p:spPr>
            <p:txBody>
              <a:bodyPr wrap="square" rtlCol="0">
                <a:spAutoFit/>
              </a:bodyPr>
              <a:lstStyle/>
              <a:p>
                <a:r>
                  <a:rPr lang="en-US" altLang="zh-TW" sz="2400" dirty="0" smtClean="0"/>
                  <a:t>107/8/3</a:t>
                </a:r>
                <a:endParaRPr lang="en-US" altLang="zh-TW" sz="2400" dirty="0"/>
              </a:p>
            </p:txBody>
          </p:sp>
          <p:sp>
            <p:nvSpPr>
              <p:cNvPr id="134" name="橢圓 133"/>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08" name="直線單箭頭接點 107"/>
            <p:cNvCxnSpPr>
              <a:stCxn id="134" idx="6"/>
            </p:cNvCxnSpPr>
            <p:nvPr/>
          </p:nvCxnSpPr>
          <p:spPr>
            <a:xfrm>
              <a:off x="3100323" y="2530896"/>
              <a:ext cx="2399413" cy="0"/>
            </a:xfrm>
            <a:prstGeom prst="straightConnector1">
              <a:avLst/>
            </a:prstGeom>
            <a:ln w="76200">
              <a:solidFill>
                <a:srgbClr val="595959"/>
              </a:solidFill>
              <a:tailEnd type="arrow"/>
            </a:ln>
          </p:spPr>
          <p:style>
            <a:lnRef idx="1">
              <a:schemeClr val="accent1"/>
            </a:lnRef>
            <a:fillRef idx="0">
              <a:schemeClr val="accent1"/>
            </a:fillRef>
            <a:effectRef idx="0">
              <a:schemeClr val="accent1"/>
            </a:effectRef>
            <a:fontRef idx="minor">
              <a:schemeClr val="tx1"/>
            </a:fontRef>
          </p:style>
        </p:cxnSp>
        <p:sp>
          <p:nvSpPr>
            <p:cNvPr id="109" name="文字方塊 108"/>
            <p:cNvSpPr txBox="1"/>
            <p:nvPr/>
          </p:nvSpPr>
          <p:spPr>
            <a:xfrm>
              <a:off x="4020864" y="2664728"/>
              <a:ext cx="1537269" cy="461665"/>
            </a:xfrm>
            <a:prstGeom prst="rect">
              <a:avLst/>
            </a:prstGeom>
            <a:noFill/>
          </p:spPr>
          <p:txBody>
            <a:bodyPr wrap="square" rtlCol="0">
              <a:spAutoFit/>
            </a:bodyPr>
            <a:lstStyle/>
            <a:p>
              <a:pPr algn="ctr"/>
              <a:r>
                <a:rPr lang="zh-TW" altLang="en-US" sz="2400" dirty="0" smtClean="0">
                  <a:latin typeface="Arial" pitchFamily="34" charset="0"/>
                  <a:ea typeface="微軟正黑體" panose="020B0604030504040204" pitchFamily="34" charset="-120"/>
                  <a:cs typeface="Arial" pitchFamily="34" charset="0"/>
                </a:rPr>
                <a:t>申請理賠</a:t>
              </a:r>
              <a:endParaRPr lang="zh-TW" altLang="en-US" sz="2400" dirty="0">
                <a:latin typeface="Arial" pitchFamily="34" charset="0"/>
                <a:ea typeface="微軟正黑體" panose="020B0604030504040204" pitchFamily="34" charset="-120"/>
                <a:cs typeface="Arial" pitchFamily="34" charset="0"/>
              </a:endParaRPr>
            </a:p>
          </p:txBody>
        </p:sp>
        <p:grpSp>
          <p:nvGrpSpPr>
            <p:cNvPr id="110" name="群組 109"/>
            <p:cNvGrpSpPr/>
            <p:nvPr/>
          </p:nvGrpSpPr>
          <p:grpSpPr>
            <a:xfrm>
              <a:off x="4102140" y="1952728"/>
              <a:ext cx="1374718" cy="698958"/>
              <a:chOff x="2578951" y="1714610"/>
              <a:chExt cx="1374718" cy="698958"/>
            </a:xfrm>
          </p:grpSpPr>
          <p:sp>
            <p:nvSpPr>
              <p:cNvPr id="131" name="文字方塊 130"/>
              <p:cNvSpPr txBox="1"/>
              <p:nvPr/>
            </p:nvSpPr>
            <p:spPr>
              <a:xfrm>
                <a:off x="2578951" y="1714610"/>
                <a:ext cx="1374718" cy="461665"/>
              </a:xfrm>
              <a:prstGeom prst="rect">
                <a:avLst/>
              </a:prstGeom>
              <a:noFill/>
            </p:spPr>
            <p:txBody>
              <a:bodyPr wrap="square" rtlCol="0">
                <a:spAutoFit/>
              </a:bodyPr>
              <a:lstStyle/>
              <a:p>
                <a:r>
                  <a:rPr lang="en-US" altLang="zh-TW" sz="2400" dirty="0" smtClean="0"/>
                  <a:t>107/8/15</a:t>
                </a:r>
                <a:endParaRPr lang="zh-TW" altLang="en-US" sz="2400" dirty="0"/>
              </a:p>
            </p:txBody>
          </p:sp>
          <p:sp>
            <p:nvSpPr>
              <p:cNvPr id="132" name="橢圓 131"/>
              <p:cNvSpPr/>
              <p:nvPr/>
            </p:nvSpPr>
            <p:spPr>
              <a:xfrm>
                <a:off x="3131840" y="2171988"/>
                <a:ext cx="268941" cy="241580"/>
              </a:xfrm>
              <a:prstGeom prst="ellipse">
                <a:avLst/>
              </a:prstGeom>
              <a:solidFill>
                <a:srgbClr val="7F7F7F"/>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11" name="肘形接點 110"/>
            <p:cNvCxnSpPr>
              <a:stCxn id="104" idx="2"/>
              <a:endCxn id="130" idx="0"/>
            </p:cNvCxnSpPr>
            <p:nvPr/>
          </p:nvCxnSpPr>
          <p:spPr>
            <a:xfrm rot="16200000" flipH="1">
              <a:off x="947171" y="2980029"/>
              <a:ext cx="403242" cy="695971"/>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肘形接點 111"/>
            <p:cNvCxnSpPr>
              <a:stCxn id="105" idx="2"/>
              <a:endCxn id="122" idx="0"/>
            </p:cNvCxnSpPr>
            <p:nvPr/>
          </p:nvCxnSpPr>
          <p:spPr>
            <a:xfrm rot="16200000" flipH="1">
              <a:off x="3318028" y="2760778"/>
              <a:ext cx="414379" cy="1118733"/>
            </a:xfrm>
            <a:prstGeom prst="bentConnector3">
              <a:avLst>
                <a:gd name="adj1" fmla="val 50000"/>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3" name="群組 112"/>
            <p:cNvGrpSpPr/>
            <p:nvPr/>
          </p:nvGrpSpPr>
          <p:grpSpPr>
            <a:xfrm>
              <a:off x="181500" y="3529636"/>
              <a:ext cx="2588208" cy="1626515"/>
              <a:chOff x="177446" y="4013501"/>
              <a:chExt cx="2588208" cy="1626515"/>
            </a:xfrm>
          </p:grpSpPr>
          <p:grpSp>
            <p:nvGrpSpPr>
              <p:cNvPr id="123" name="群組 122"/>
              <p:cNvGrpSpPr/>
              <p:nvPr/>
            </p:nvGrpSpPr>
            <p:grpSpPr>
              <a:xfrm>
                <a:off x="177446" y="4013501"/>
                <a:ext cx="2588208" cy="1626515"/>
                <a:chOff x="500267" y="3491639"/>
                <a:chExt cx="2588208" cy="1626515"/>
              </a:xfrm>
            </p:grpSpPr>
            <p:sp>
              <p:nvSpPr>
                <p:cNvPr id="126" name="矩形 125"/>
                <p:cNvSpPr/>
                <p:nvPr/>
              </p:nvSpPr>
              <p:spPr>
                <a:xfrm>
                  <a:off x="687152" y="3909231"/>
                  <a:ext cx="2401323" cy="61759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救護</a:t>
                  </a:r>
                  <a:r>
                    <a:rPr lang="zh-TW" altLang="zh-TW" dirty="0">
                      <a:solidFill>
                        <a:schemeClr val="tx1"/>
                      </a:solidFill>
                      <a:latin typeface="Arial" pitchFamily="34" charset="0"/>
                      <a:ea typeface="微軟正黑體" panose="020B0604030504040204" pitchFamily="34" charset="-120"/>
                      <a:cs typeface="Arial" pitchFamily="34" charset="0"/>
                    </a:rPr>
                    <a:t>車費</a:t>
                  </a:r>
                  <a:r>
                    <a:rPr lang="en-US" altLang="zh-TW" dirty="0">
                      <a:solidFill>
                        <a:schemeClr val="tx1"/>
                      </a:solidFill>
                      <a:latin typeface="Arial" pitchFamily="34" charset="0"/>
                      <a:ea typeface="微軟正黑體" panose="020B0604030504040204" pitchFamily="34" charset="-120"/>
                      <a:cs typeface="Arial" pitchFamily="34" charset="0"/>
                    </a:rPr>
                    <a:t>650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zh-TW" dirty="0" smtClean="0">
                      <a:solidFill>
                        <a:schemeClr val="tx1"/>
                      </a:solidFill>
                      <a:latin typeface="Arial" pitchFamily="34" charset="0"/>
                      <a:ea typeface="微軟正黑體" panose="020B0604030504040204" pitchFamily="34" charset="-120"/>
                      <a:cs typeface="Arial" pitchFamily="34" charset="0"/>
                    </a:rPr>
                    <a:t>急診</a:t>
                  </a:r>
                  <a:r>
                    <a:rPr lang="zh-TW" altLang="zh-TW" dirty="0">
                      <a:solidFill>
                        <a:schemeClr val="tx1"/>
                      </a:solidFill>
                      <a:latin typeface="Arial" pitchFamily="34" charset="0"/>
                      <a:ea typeface="微軟正黑體" panose="020B0604030504040204" pitchFamily="34" charset="-120"/>
                      <a:cs typeface="Arial" pitchFamily="34" charset="0"/>
                    </a:rPr>
                    <a:t>掛號費</a:t>
                  </a:r>
                  <a:r>
                    <a:rPr lang="en-US" altLang="zh-TW" dirty="0" smtClean="0">
                      <a:solidFill>
                        <a:schemeClr val="tx1"/>
                      </a:solidFill>
                      <a:latin typeface="Arial" pitchFamily="34" charset="0"/>
                      <a:ea typeface="微軟正黑體" panose="020B0604030504040204" pitchFamily="34" charset="-120"/>
                      <a:cs typeface="Arial" pitchFamily="34" charset="0"/>
                    </a:rPr>
                    <a:t>550</a:t>
                  </a:r>
                  <a:r>
                    <a:rPr lang="zh-TW" altLang="zh-TW" dirty="0" smtClean="0">
                      <a:solidFill>
                        <a:schemeClr val="tx1"/>
                      </a:solidFill>
                      <a:latin typeface="Arial" pitchFamily="34" charset="0"/>
                      <a:ea typeface="微軟正黑體" panose="020B0604030504040204" pitchFamily="34" charset="-120"/>
                      <a:cs typeface="Arial" pitchFamily="34" charset="0"/>
                    </a:rPr>
                    <a:t>元</a:t>
                  </a:r>
                  <a:endParaRPr lang="en-US" altLang="zh-TW"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endParaRPr lang="en-US" altLang="zh-TW" b="1" dirty="0" smtClean="0">
                    <a:solidFill>
                      <a:schemeClr val="tx1"/>
                    </a:solidFill>
                    <a:latin typeface="Arial" pitchFamily="34" charset="0"/>
                    <a:ea typeface="微軟正黑體" panose="020B0604030504040204" pitchFamily="34" charset="-120"/>
                    <a:cs typeface="Arial" pitchFamily="34" charset="0"/>
                  </a:endParaRPr>
                </a:p>
                <a:p>
                  <a:pPr>
                    <a:lnSpc>
                      <a:spcPts val="1300"/>
                    </a:lnSpc>
                    <a:defRPr/>
                  </a:pPr>
                  <a:endParaRPr lang="en-US" altLang="zh-TW" sz="1300" dirty="0" smtClean="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en-US" dirty="0" smtClean="0">
                      <a:solidFill>
                        <a:schemeClr val="tx1"/>
                      </a:solidFill>
                      <a:latin typeface="Arial" pitchFamily="34" charset="0"/>
                      <a:ea typeface="微軟正黑體" panose="020B0604030504040204" pitchFamily="34" charset="-120"/>
                      <a:cs typeface="Arial" pitchFamily="34" charset="0"/>
                    </a:rPr>
                    <a:t>材料</a:t>
                  </a:r>
                  <a:r>
                    <a:rPr lang="zh-TW" altLang="en-US" dirty="0">
                      <a:solidFill>
                        <a:schemeClr val="tx1"/>
                      </a:solidFill>
                      <a:latin typeface="Arial" pitchFamily="34" charset="0"/>
                      <a:ea typeface="微軟正黑體" panose="020B0604030504040204" pitchFamily="34" charset="-120"/>
                      <a:cs typeface="Arial" pitchFamily="34" charset="0"/>
                    </a:rPr>
                    <a:t>費部分</a:t>
                  </a:r>
                  <a:r>
                    <a:rPr lang="zh-TW" altLang="en-US" dirty="0" smtClean="0">
                      <a:solidFill>
                        <a:schemeClr val="tx1"/>
                      </a:solidFill>
                      <a:latin typeface="Arial" pitchFamily="34" charset="0"/>
                      <a:ea typeface="微軟正黑體" panose="020B0604030504040204" pitchFamily="34" charset="-120"/>
                      <a:cs typeface="Arial" pitchFamily="34" charset="0"/>
                    </a:rPr>
                    <a:t>負擔</a:t>
                  </a:r>
                  <a:r>
                    <a:rPr lang="en-US" altLang="zh-TW" dirty="0" smtClean="0">
                      <a:solidFill>
                        <a:schemeClr val="tx1"/>
                      </a:solidFill>
                      <a:latin typeface="Arial" pitchFamily="34" charset="0"/>
                      <a:ea typeface="微軟正黑體" panose="020B0604030504040204" pitchFamily="34" charset="-120"/>
                      <a:cs typeface="Arial" pitchFamily="34" charset="0"/>
                    </a:rPr>
                    <a:t>450</a:t>
                  </a:r>
                  <a:r>
                    <a:rPr lang="zh-TW" altLang="en-US" dirty="0" smtClean="0">
                      <a:solidFill>
                        <a:schemeClr val="tx1"/>
                      </a:solidFill>
                      <a:latin typeface="Arial" pitchFamily="34" charset="0"/>
                      <a:ea typeface="微軟正黑體" panose="020B0604030504040204" pitchFamily="34" charset="-120"/>
                      <a:cs typeface="Arial" pitchFamily="34" charset="0"/>
                    </a:rPr>
                    <a:t>元</a:t>
                  </a:r>
                  <a:endParaRPr lang="en-US" altLang="zh-TW" b="1" dirty="0">
                    <a:solidFill>
                      <a:schemeClr val="tx1"/>
                    </a:solidFill>
                    <a:latin typeface="Arial" pitchFamily="34" charset="0"/>
                    <a:ea typeface="微軟正黑體" panose="020B0604030504040204" pitchFamily="34" charset="-120"/>
                    <a:cs typeface="Arial" pitchFamily="34" charset="0"/>
                  </a:endParaRPr>
                </a:p>
              </p:txBody>
            </p:sp>
            <p:grpSp>
              <p:nvGrpSpPr>
                <p:cNvPr id="127" name="群組 126"/>
                <p:cNvGrpSpPr/>
                <p:nvPr/>
              </p:nvGrpSpPr>
              <p:grpSpPr>
                <a:xfrm>
                  <a:off x="500267" y="3491639"/>
                  <a:ext cx="2511841" cy="1626515"/>
                  <a:chOff x="3667393" y="3676585"/>
                  <a:chExt cx="2511841" cy="1626515"/>
                </a:xfrm>
              </p:grpSpPr>
              <p:sp>
                <p:nvSpPr>
                  <p:cNvPr id="129" name="矩形 128"/>
                  <p:cNvSpPr/>
                  <p:nvPr/>
                </p:nvSpPr>
                <p:spPr>
                  <a:xfrm>
                    <a:off x="3667393" y="3808302"/>
                    <a:ext cx="2511841" cy="1494798"/>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流程圖: 結束點 129"/>
                  <p:cNvSpPr/>
                  <p:nvPr/>
                </p:nvSpPr>
                <p:spPr>
                  <a:xfrm>
                    <a:off x="4231627" y="3676585"/>
                    <a:ext cx="1502087" cy="351683"/>
                  </a:xfrm>
                  <a:prstGeom prst="flowChartTerminator">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Arial" pitchFamily="34" charset="0"/>
                        <a:ea typeface="微軟正黑體" panose="020B0604030504040204" pitchFamily="34" charset="-120"/>
                        <a:cs typeface="Arial" pitchFamily="34" charset="0"/>
                      </a:rPr>
                      <a:t>急診</a:t>
                    </a:r>
                    <a:endParaRPr lang="zh-TW" altLang="zh-TW" sz="2400" b="1" dirty="0">
                      <a:solidFill>
                        <a:schemeClr val="bg1"/>
                      </a:solidFill>
                      <a:latin typeface="Arial" pitchFamily="34" charset="0"/>
                      <a:ea typeface="微軟正黑體" panose="020B0604030504040204" pitchFamily="34" charset="-120"/>
                      <a:cs typeface="Arial" pitchFamily="34" charset="0"/>
                    </a:endParaRPr>
                  </a:p>
                </p:txBody>
              </p:sp>
            </p:grpSp>
            <p:sp>
              <p:nvSpPr>
                <p:cNvPr id="128" name="矩形 127"/>
                <p:cNvSpPr/>
                <p:nvPr/>
              </p:nvSpPr>
              <p:spPr>
                <a:xfrm>
                  <a:off x="612741" y="3909231"/>
                  <a:ext cx="2179840" cy="617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4" name="矩形 123"/>
              <p:cNvSpPr/>
              <p:nvPr/>
            </p:nvSpPr>
            <p:spPr>
              <a:xfrm>
                <a:off x="1485631" y="4960524"/>
                <a:ext cx="1178951" cy="251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 name="矩形 124"/>
              <p:cNvSpPr/>
              <p:nvPr/>
            </p:nvSpPr>
            <p:spPr>
              <a:xfrm>
                <a:off x="1454962" y="4903451"/>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grpSp>
        <p:grpSp>
          <p:nvGrpSpPr>
            <p:cNvPr id="114" name="群組 113"/>
            <p:cNvGrpSpPr/>
            <p:nvPr/>
          </p:nvGrpSpPr>
          <p:grpSpPr>
            <a:xfrm>
              <a:off x="2882726" y="3527335"/>
              <a:ext cx="2486731" cy="1622150"/>
              <a:chOff x="2911794" y="3999471"/>
              <a:chExt cx="2486731" cy="1335858"/>
            </a:xfrm>
          </p:grpSpPr>
          <p:grpSp>
            <p:nvGrpSpPr>
              <p:cNvPr id="115" name="群組 114"/>
              <p:cNvGrpSpPr/>
              <p:nvPr/>
            </p:nvGrpSpPr>
            <p:grpSpPr>
              <a:xfrm>
                <a:off x="2911794" y="3999471"/>
                <a:ext cx="2486731" cy="1335858"/>
                <a:chOff x="500268" y="3473587"/>
                <a:chExt cx="2486731" cy="1335858"/>
              </a:xfrm>
            </p:grpSpPr>
            <p:sp>
              <p:nvSpPr>
                <p:cNvPr id="118" name="矩形 117"/>
                <p:cNvSpPr/>
                <p:nvPr/>
              </p:nvSpPr>
              <p:spPr>
                <a:xfrm>
                  <a:off x="578606" y="3817348"/>
                  <a:ext cx="2408393" cy="85627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defRPr/>
                  </a:pPr>
                  <a:r>
                    <a:rPr lang="zh-TW" altLang="en-US" dirty="0" smtClean="0">
                      <a:solidFill>
                        <a:schemeClr val="tx1"/>
                      </a:solidFill>
                      <a:latin typeface="Arial" pitchFamily="34" charset="0"/>
                      <a:ea typeface="微軟正黑體" panose="020B0604030504040204" pitchFamily="34" charset="-120"/>
                      <a:cs typeface="Arial" pitchFamily="34" charset="0"/>
                    </a:rPr>
                    <a:t>掛號</a:t>
                  </a:r>
                  <a:r>
                    <a:rPr lang="zh-TW" altLang="zh-TW" dirty="0" smtClean="0">
                      <a:solidFill>
                        <a:schemeClr val="tx1"/>
                      </a:solidFill>
                      <a:latin typeface="Arial" pitchFamily="34" charset="0"/>
                      <a:ea typeface="微軟正黑體" panose="020B0604030504040204" pitchFamily="34" charset="-120"/>
                      <a:cs typeface="Arial" pitchFamily="34" charset="0"/>
                    </a:rPr>
                    <a:t>費</a:t>
                  </a:r>
                  <a:r>
                    <a:rPr lang="en-US" altLang="zh-TW" dirty="0" smtClean="0">
                      <a:solidFill>
                        <a:schemeClr val="tx1"/>
                      </a:solidFill>
                      <a:latin typeface="Arial" pitchFamily="34" charset="0"/>
                      <a:ea typeface="微軟正黑體" panose="020B0604030504040204" pitchFamily="34" charset="-120"/>
                      <a:cs typeface="Arial" pitchFamily="34" charset="0"/>
                    </a:rPr>
                    <a:t>150</a:t>
                  </a:r>
                  <a:r>
                    <a:rPr lang="zh-TW" altLang="zh-TW" dirty="0">
                      <a:solidFill>
                        <a:schemeClr val="tx1"/>
                      </a:solidFill>
                      <a:latin typeface="Arial" pitchFamily="34" charset="0"/>
                      <a:ea typeface="微軟正黑體" panose="020B0604030504040204" pitchFamily="34" charset="-120"/>
                      <a:cs typeface="Arial" pitchFamily="34" charset="0"/>
                    </a:rPr>
                    <a:t>元</a:t>
                  </a:r>
                  <a:endParaRPr lang="en-US" altLang="zh-TW" dirty="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en-US" dirty="0" smtClean="0">
                      <a:solidFill>
                        <a:schemeClr val="tx1"/>
                      </a:solidFill>
                      <a:latin typeface="Arial" pitchFamily="34" charset="0"/>
                      <a:ea typeface="微軟正黑體" panose="020B0604030504040204" pitchFamily="34" charset="-120"/>
                      <a:cs typeface="Arial" pitchFamily="34" charset="0"/>
                    </a:rPr>
                    <a:t>診斷</a:t>
                  </a:r>
                  <a:r>
                    <a:rPr lang="zh-TW" altLang="en-US" dirty="0">
                      <a:solidFill>
                        <a:schemeClr val="tx1"/>
                      </a:solidFill>
                      <a:latin typeface="Arial" pitchFamily="34" charset="0"/>
                      <a:ea typeface="微軟正黑體" panose="020B0604030504040204" pitchFamily="34" charset="-120"/>
                      <a:cs typeface="Arial" pitchFamily="34" charset="0"/>
                    </a:rPr>
                    <a:t>書</a:t>
                  </a:r>
                  <a:r>
                    <a:rPr lang="zh-TW" altLang="zh-TW" dirty="0" smtClean="0">
                      <a:solidFill>
                        <a:schemeClr val="tx1"/>
                      </a:solidFill>
                      <a:latin typeface="Arial" pitchFamily="34" charset="0"/>
                      <a:ea typeface="微軟正黑體" panose="020B0604030504040204" pitchFamily="34" charset="-120"/>
                      <a:cs typeface="Arial" pitchFamily="34" charset="0"/>
                    </a:rPr>
                    <a:t>費</a:t>
                  </a:r>
                  <a:r>
                    <a:rPr lang="en-US" altLang="zh-TW" dirty="0" smtClean="0">
                      <a:solidFill>
                        <a:schemeClr val="tx1"/>
                      </a:solidFill>
                      <a:latin typeface="Arial" pitchFamily="34" charset="0"/>
                      <a:ea typeface="微軟正黑體" panose="020B0604030504040204" pitchFamily="34" charset="-120"/>
                      <a:cs typeface="Arial" pitchFamily="34" charset="0"/>
                    </a:rPr>
                    <a:t>200</a:t>
                  </a:r>
                  <a:r>
                    <a:rPr lang="zh-TW" altLang="zh-TW" dirty="0">
                      <a:solidFill>
                        <a:schemeClr val="tx1"/>
                      </a:solidFill>
                      <a:latin typeface="Arial" pitchFamily="34" charset="0"/>
                      <a:ea typeface="微軟正黑體" panose="020B0604030504040204" pitchFamily="34" charset="-120"/>
                      <a:cs typeface="Arial" pitchFamily="34" charset="0"/>
                    </a:rPr>
                    <a:t>元</a:t>
                  </a:r>
                  <a:endParaRPr lang="en-US" altLang="zh-TW" dirty="0">
                    <a:solidFill>
                      <a:schemeClr val="tx1"/>
                    </a:solidFill>
                    <a:latin typeface="Arial" pitchFamily="34" charset="0"/>
                    <a:ea typeface="微軟正黑體" panose="020B0604030504040204" pitchFamily="34" charset="-120"/>
                    <a:cs typeface="Arial" pitchFamily="34" charset="0"/>
                  </a:endParaRPr>
                </a:p>
                <a:p>
                  <a:pPr>
                    <a:lnSpc>
                      <a:spcPts val="2000"/>
                    </a:lnSpc>
                    <a:defRPr/>
                  </a:pPr>
                  <a:endParaRPr lang="en-US" altLang="zh-TW" b="1" dirty="0">
                    <a:solidFill>
                      <a:schemeClr val="tx1"/>
                    </a:solidFill>
                    <a:latin typeface="Arial" pitchFamily="34" charset="0"/>
                    <a:ea typeface="微軟正黑體" panose="020B0604030504040204" pitchFamily="34" charset="-120"/>
                    <a:cs typeface="Arial" pitchFamily="34" charset="0"/>
                  </a:endParaRPr>
                </a:p>
                <a:p>
                  <a:pPr>
                    <a:lnSpc>
                      <a:spcPts val="1300"/>
                    </a:lnSpc>
                    <a:defRPr/>
                  </a:pPr>
                  <a:endParaRPr lang="en-US" altLang="zh-TW" sz="1300" dirty="0">
                    <a:solidFill>
                      <a:schemeClr val="tx1"/>
                    </a:solidFill>
                    <a:latin typeface="Arial" pitchFamily="34" charset="0"/>
                    <a:ea typeface="微軟正黑體" panose="020B0604030504040204" pitchFamily="34" charset="-120"/>
                    <a:cs typeface="Arial" pitchFamily="34" charset="0"/>
                  </a:endParaRPr>
                </a:p>
                <a:p>
                  <a:pPr>
                    <a:lnSpc>
                      <a:spcPts val="2000"/>
                    </a:lnSpc>
                    <a:defRPr/>
                  </a:pPr>
                  <a:r>
                    <a:rPr lang="zh-TW" altLang="en-US" dirty="0">
                      <a:solidFill>
                        <a:schemeClr val="tx1"/>
                      </a:solidFill>
                      <a:latin typeface="Arial" pitchFamily="34" charset="0"/>
                      <a:ea typeface="微軟正黑體" panose="020B0604030504040204" pitchFamily="34" charset="-120"/>
                      <a:cs typeface="Arial" pitchFamily="34" charset="0"/>
                    </a:rPr>
                    <a:t>材料費部分負擔</a:t>
                  </a:r>
                  <a:r>
                    <a:rPr lang="en-US" altLang="zh-TW" dirty="0">
                      <a:solidFill>
                        <a:schemeClr val="tx1"/>
                      </a:solidFill>
                      <a:latin typeface="Arial" pitchFamily="34" charset="0"/>
                      <a:ea typeface="微軟正黑體" panose="020B0604030504040204" pitchFamily="34" charset="-120"/>
                      <a:cs typeface="Arial" pitchFamily="34" charset="0"/>
                    </a:rPr>
                    <a:t>450</a:t>
                  </a:r>
                  <a:r>
                    <a:rPr lang="zh-TW" altLang="en-US" dirty="0" smtClean="0">
                      <a:solidFill>
                        <a:schemeClr val="tx1"/>
                      </a:solidFill>
                      <a:latin typeface="Arial" pitchFamily="34" charset="0"/>
                      <a:ea typeface="微軟正黑體" panose="020B0604030504040204" pitchFamily="34" charset="-120"/>
                      <a:cs typeface="Arial" pitchFamily="34" charset="0"/>
                    </a:rPr>
                    <a:t>元</a:t>
                  </a:r>
                  <a:endParaRPr lang="zh-TW" altLang="en-US" dirty="0">
                    <a:solidFill>
                      <a:schemeClr val="tx1"/>
                    </a:solidFill>
                  </a:endParaRPr>
                </a:p>
              </p:txBody>
            </p:sp>
            <p:grpSp>
              <p:nvGrpSpPr>
                <p:cNvPr id="119" name="群組 118"/>
                <p:cNvGrpSpPr/>
                <p:nvPr/>
              </p:nvGrpSpPr>
              <p:grpSpPr>
                <a:xfrm>
                  <a:off x="500268" y="3473587"/>
                  <a:ext cx="2424542" cy="1335858"/>
                  <a:chOff x="3667394" y="3658533"/>
                  <a:chExt cx="2424542" cy="1335858"/>
                </a:xfrm>
              </p:grpSpPr>
              <p:sp>
                <p:nvSpPr>
                  <p:cNvPr id="121" name="矩形 120"/>
                  <p:cNvSpPr/>
                  <p:nvPr/>
                </p:nvSpPr>
                <p:spPr>
                  <a:xfrm>
                    <a:off x="3667394" y="3767007"/>
                    <a:ext cx="2424542" cy="1227384"/>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流程圖: 結束點 121"/>
                  <p:cNvSpPr/>
                  <p:nvPr/>
                </p:nvSpPr>
                <p:spPr>
                  <a:xfrm>
                    <a:off x="4112914" y="3658533"/>
                    <a:ext cx="1512675" cy="278280"/>
                  </a:xfrm>
                  <a:prstGeom prst="flowChartTerminator">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Arial" pitchFamily="34" charset="0"/>
                        <a:ea typeface="微軟正黑體" panose="020B0604030504040204" pitchFamily="34" charset="-120"/>
                        <a:cs typeface="Arial" pitchFamily="34" charset="0"/>
                      </a:rPr>
                      <a:t>複診</a:t>
                    </a:r>
                    <a:endParaRPr lang="zh-TW" altLang="en-US" sz="2400" b="1" dirty="0">
                      <a:solidFill>
                        <a:schemeClr val="tx1"/>
                      </a:solidFill>
                      <a:latin typeface="Arial" pitchFamily="34" charset="0"/>
                      <a:ea typeface="微軟正黑體" panose="020B0604030504040204" pitchFamily="34" charset="-120"/>
                      <a:cs typeface="Arial" pitchFamily="34" charset="0"/>
                    </a:endParaRPr>
                  </a:p>
                </p:txBody>
              </p:sp>
            </p:grpSp>
            <p:sp>
              <p:nvSpPr>
                <p:cNvPr id="120" name="矩形 119"/>
                <p:cNvSpPr/>
                <p:nvPr/>
              </p:nvSpPr>
              <p:spPr>
                <a:xfrm>
                  <a:off x="634118" y="3778783"/>
                  <a:ext cx="2084928" cy="547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6" name="矩形 115"/>
              <p:cNvSpPr/>
              <p:nvPr/>
            </p:nvSpPr>
            <p:spPr>
              <a:xfrm>
                <a:off x="4107038" y="4771664"/>
                <a:ext cx="1178951" cy="2226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矩形 116"/>
              <p:cNvSpPr/>
              <p:nvPr/>
            </p:nvSpPr>
            <p:spPr>
              <a:xfrm>
                <a:off x="4059623" y="4745240"/>
                <a:ext cx="1261884" cy="348813"/>
              </a:xfrm>
              <a:prstGeom prst="rect">
                <a:avLst/>
              </a:prstGeom>
              <a:noFill/>
            </p:spPr>
            <p:txBody>
              <a:bodyPr wrap="none">
                <a:spAutoFit/>
              </a:bodyPr>
              <a:lstStyle/>
              <a:p>
                <a:pPr>
                  <a:lnSpc>
                    <a:spcPts val="2000"/>
                  </a:lnSpc>
                  <a:defRPr/>
                </a:pPr>
                <a:r>
                  <a:rPr lang="zh-TW" altLang="en-US" sz="1400" b="1" dirty="0" smtClean="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除外責任事項</a:t>
                </a:r>
                <a:endParaRPr lang="en-US" altLang="zh-TW" sz="1400" b="1" dirty="0">
                  <a:solidFill>
                    <a:schemeClr val="bg1"/>
                  </a:solidFill>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endParaRPr>
              </a:p>
            </p:txBody>
          </p:sp>
        </p:grpSp>
      </p:grpSp>
      <p:grpSp>
        <p:nvGrpSpPr>
          <p:cNvPr id="137" name="群組 136"/>
          <p:cNvGrpSpPr/>
          <p:nvPr/>
        </p:nvGrpSpPr>
        <p:grpSpPr>
          <a:xfrm>
            <a:off x="6464084" y="3077662"/>
            <a:ext cx="2311134" cy="3209889"/>
            <a:chOff x="6643663" y="3452328"/>
            <a:chExt cx="2311134" cy="3209889"/>
          </a:xfrm>
        </p:grpSpPr>
        <p:sp>
          <p:nvSpPr>
            <p:cNvPr id="138" name="圓角矩形 137"/>
            <p:cNvSpPr/>
            <p:nvPr/>
          </p:nvSpPr>
          <p:spPr>
            <a:xfrm>
              <a:off x="6643663" y="3452328"/>
              <a:ext cx="2311134" cy="3209889"/>
            </a:xfrm>
            <a:prstGeom prst="roundRect">
              <a:avLst>
                <a:gd name="adj" fmla="val 8059"/>
              </a:avLst>
            </a:prstGeom>
            <a:solidFill>
              <a:srgbClr val="F1E6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 name="文字方塊 138"/>
            <p:cNvSpPr txBox="1"/>
            <p:nvPr/>
          </p:nvSpPr>
          <p:spPr>
            <a:xfrm>
              <a:off x="7054651" y="3542922"/>
              <a:ext cx="739368" cy="338554"/>
            </a:xfrm>
            <a:prstGeom prst="rect">
              <a:avLst/>
            </a:prstGeom>
            <a:noFill/>
          </p:spPr>
          <p:txBody>
            <a:bodyPr wrap="square" rtlCol="0">
              <a:spAutoFit/>
            </a:bodyPr>
            <a:lstStyle/>
            <a:p>
              <a:pPr algn="ctr"/>
              <a:r>
                <a:rPr lang="zh-TW" altLang="en-US" sz="1600" b="1" dirty="0" smtClean="0">
                  <a:solidFill>
                    <a:srgbClr val="186CA4"/>
                  </a:solidFill>
                  <a:latin typeface="Arial" pitchFamily="34" charset="0"/>
                  <a:ea typeface="微軟正黑體" panose="020B0604030504040204" pitchFamily="34" charset="-120"/>
                  <a:cs typeface="Arial" pitchFamily="34" charset="0"/>
                </a:rPr>
                <a:t>項目</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140" name="文字方塊 139"/>
            <p:cNvSpPr txBox="1"/>
            <p:nvPr/>
          </p:nvSpPr>
          <p:spPr>
            <a:xfrm>
              <a:off x="8147461" y="3545849"/>
              <a:ext cx="759225" cy="338554"/>
            </a:xfrm>
            <a:prstGeom prst="rect">
              <a:avLst/>
            </a:prstGeom>
            <a:noFill/>
          </p:spPr>
          <p:txBody>
            <a:bodyPr wrap="square" rtlCol="0">
              <a:spAutoFit/>
            </a:bodyPr>
            <a:lstStyle/>
            <a:p>
              <a:r>
                <a:rPr lang="zh-TW" altLang="en-US" sz="1600" b="1" dirty="0" smtClean="0">
                  <a:solidFill>
                    <a:srgbClr val="186CA4"/>
                  </a:solidFill>
                  <a:latin typeface="Arial" pitchFamily="34" charset="0"/>
                  <a:ea typeface="微軟正黑體" panose="020B0604030504040204" pitchFamily="34" charset="-120"/>
                  <a:cs typeface="Arial" pitchFamily="34" charset="0"/>
                </a:rPr>
                <a:t>金額</a:t>
              </a:r>
              <a:endParaRPr lang="zh-TW" altLang="en-US" sz="1600" b="1" dirty="0">
                <a:solidFill>
                  <a:srgbClr val="186CA4"/>
                </a:solidFill>
                <a:latin typeface="Arial Black" panose="020B0A04020102020204" pitchFamily="34" charset="0"/>
                <a:ea typeface="微軟正黑體" panose="020B0604030504040204" pitchFamily="34" charset="-120"/>
                <a:cs typeface="Arial" pitchFamily="34" charset="0"/>
              </a:endParaRPr>
            </a:p>
          </p:txBody>
        </p:sp>
        <p:sp>
          <p:nvSpPr>
            <p:cNvPr id="141" name="文字方塊 140"/>
            <p:cNvSpPr txBox="1"/>
            <p:nvPr/>
          </p:nvSpPr>
          <p:spPr>
            <a:xfrm>
              <a:off x="6887172" y="3777465"/>
              <a:ext cx="1074325"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收據總額</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42" name="文字方塊 141"/>
            <p:cNvSpPr txBox="1"/>
            <p:nvPr/>
          </p:nvSpPr>
          <p:spPr>
            <a:xfrm>
              <a:off x="6887172" y="4028214"/>
              <a:ext cx="1317840" cy="338554"/>
            </a:xfrm>
            <a:prstGeom prst="rect">
              <a:avLst/>
            </a:prstGeom>
            <a:noFill/>
          </p:spPr>
          <p:txBody>
            <a:bodyPr wrap="square" rtlCol="0">
              <a:spAutoFit/>
            </a:bodyPr>
            <a:lstStyle/>
            <a:p>
              <a:r>
                <a:rPr lang="zh-TW" altLang="en-US" sz="1600" b="1" dirty="0">
                  <a:latin typeface="Arial" pitchFamily="34" charset="0"/>
                  <a:ea typeface="微軟正黑體" panose="020B0604030504040204" pitchFamily="34" charset="-120"/>
                  <a:cs typeface="Arial" pitchFamily="34" charset="0"/>
                </a:rPr>
                <a:t>救護車費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43" name="文字方塊 142"/>
            <p:cNvSpPr txBox="1"/>
            <p:nvPr/>
          </p:nvSpPr>
          <p:spPr>
            <a:xfrm>
              <a:off x="6887172" y="4965936"/>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診斷書費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44" name="文字方塊 143"/>
            <p:cNvSpPr txBox="1"/>
            <p:nvPr/>
          </p:nvSpPr>
          <p:spPr>
            <a:xfrm>
              <a:off x="6887172" y="5675874"/>
              <a:ext cx="1317840" cy="338554"/>
            </a:xfrm>
            <a:prstGeom prst="rect">
              <a:avLst/>
            </a:prstGeom>
            <a:noFill/>
          </p:spPr>
          <p:txBody>
            <a:bodyPr wrap="square" rtlCol="0">
              <a:spAutoFit/>
            </a:bodyPr>
            <a:lstStyle/>
            <a:p>
              <a:r>
                <a:rPr lang="zh-TW" altLang="en-US" sz="1600" b="1" dirty="0" smtClean="0">
                  <a:solidFill>
                    <a:srgbClr val="FF0000"/>
                  </a:solidFill>
                  <a:latin typeface="Arial" pitchFamily="34" charset="0"/>
                  <a:ea typeface="微軟正黑體" panose="020B0604030504040204" pitchFamily="34" charset="-120"/>
                  <a:cs typeface="Arial" pitchFamily="34" charset="0"/>
                </a:rPr>
                <a:t>自</a:t>
              </a:r>
              <a:r>
                <a:rPr lang="zh-TW" altLang="en-US" sz="1600" b="1" dirty="0">
                  <a:solidFill>
                    <a:srgbClr val="FF0000"/>
                  </a:solidFill>
                  <a:latin typeface="Arial" pitchFamily="34" charset="0"/>
                  <a:ea typeface="微軟正黑體" panose="020B0604030504040204" pitchFamily="34" charset="-120"/>
                  <a:cs typeface="Arial" pitchFamily="34" charset="0"/>
                </a:rPr>
                <a:t>負</a:t>
              </a:r>
              <a:r>
                <a:rPr lang="zh-TW" altLang="en-US" sz="1600" b="1" dirty="0" smtClean="0">
                  <a:solidFill>
                    <a:srgbClr val="FF0000"/>
                  </a:solidFill>
                  <a:latin typeface="Arial" pitchFamily="34" charset="0"/>
                  <a:ea typeface="微軟正黑體" panose="020B0604030504040204" pitchFamily="34" charset="-120"/>
                  <a:cs typeface="Arial" pitchFamily="34" charset="0"/>
                </a:rPr>
                <a:t>額</a:t>
              </a:r>
              <a:endParaRPr lang="zh-TW" altLang="en-US" sz="1600" b="1" dirty="0">
                <a:solidFill>
                  <a:srgbClr val="FF0000"/>
                </a:solidFill>
                <a:latin typeface="Arial Black" panose="020B0A04020102020204" pitchFamily="34" charset="0"/>
                <a:ea typeface="微軟正黑體" panose="020B0604030504040204" pitchFamily="34" charset="-120"/>
                <a:cs typeface="Arial" pitchFamily="34" charset="0"/>
              </a:endParaRPr>
            </a:p>
          </p:txBody>
        </p:sp>
        <p:sp>
          <p:nvSpPr>
            <p:cNvPr id="145" name="文字方塊 144"/>
            <p:cNvSpPr txBox="1"/>
            <p:nvPr/>
          </p:nvSpPr>
          <p:spPr>
            <a:xfrm>
              <a:off x="6887172" y="6107922"/>
              <a:ext cx="1317840" cy="369332"/>
            </a:xfrm>
            <a:prstGeom prst="rect">
              <a:avLst/>
            </a:prstGeom>
            <a:noFill/>
          </p:spPr>
          <p:txBody>
            <a:bodyPr wrap="square" rtlCol="0">
              <a:spAutoFit/>
            </a:bodyPr>
            <a:lstStyle/>
            <a:p>
              <a:r>
                <a:rPr lang="zh-TW" altLang="en-US" b="1" dirty="0" smtClean="0">
                  <a:effectLst>
                    <a:outerShdw blurRad="38100" dist="38100" dir="2700000" algn="tl">
                      <a:srgbClr val="000000">
                        <a:alpha val="43137"/>
                      </a:srgbClr>
                    </a:outerShdw>
                  </a:effectLst>
                  <a:latin typeface="Arial" pitchFamily="34" charset="0"/>
                  <a:ea typeface="微軟正黑體" panose="020B0604030504040204" pitchFamily="34" charset="-120"/>
                  <a:cs typeface="Arial" pitchFamily="34" charset="0"/>
                </a:rPr>
                <a:t>給付金額</a:t>
              </a:r>
              <a:endParaRPr lang="zh-TW" altLang="en-US" b="1" dirty="0">
                <a:effectLst>
                  <a:outerShdw blurRad="38100" dist="38100" dir="2700000" algn="tl">
                    <a:srgbClr val="000000">
                      <a:alpha val="43137"/>
                    </a:srgbClr>
                  </a:outerShdw>
                </a:effectLst>
                <a:latin typeface="Arial Black" panose="020B0A04020102020204" pitchFamily="34" charset="0"/>
                <a:ea typeface="微軟正黑體" panose="020B0604030504040204" pitchFamily="34" charset="-120"/>
                <a:cs typeface="Arial" pitchFamily="34" charset="0"/>
              </a:endParaRPr>
            </a:p>
          </p:txBody>
        </p:sp>
        <p:cxnSp>
          <p:nvCxnSpPr>
            <p:cNvPr id="146" name="直線接點 145"/>
            <p:cNvCxnSpPr/>
            <p:nvPr/>
          </p:nvCxnSpPr>
          <p:spPr>
            <a:xfrm>
              <a:off x="6887172" y="5278510"/>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線接點 146"/>
            <p:cNvCxnSpPr/>
            <p:nvPr/>
          </p:nvCxnSpPr>
          <p:spPr>
            <a:xfrm>
              <a:off x="6887172" y="6035914"/>
              <a:ext cx="1901439"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接點 147"/>
            <p:cNvCxnSpPr/>
            <p:nvPr/>
          </p:nvCxnSpPr>
          <p:spPr>
            <a:xfrm>
              <a:off x="6760506" y="5121848"/>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接點 148"/>
            <p:cNvCxnSpPr/>
            <p:nvPr/>
          </p:nvCxnSpPr>
          <p:spPr>
            <a:xfrm>
              <a:off x="6760506" y="5819890"/>
              <a:ext cx="141861" cy="0"/>
            </a:xfrm>
            <a:prstGeom prst="line">
              <a:avLst/>
            </a:prstGeom>
            <a:ln w="285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50" name="文字方塊 149"/>
            <p:cNvSpPr txBox="1"/>
            <p:nvPr/>
          </p:nvSpPr>
          <p:spPr>
            <a:xfrm>
              <a:off x="7880472" y="3777465"/>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2,450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51" name="文字方塊 150"/>
            <p:cNvSpPr txBox="1"/>
            <p:nvPr/>
          </p:nvSpPr>
          <p:spPr>
            <a:xfrm>
              <a:off x="7880472" y="4036507"/>
              <a:ext cx="1074325" cy="338554"/>
            </a:xfrm>
            <a:prstGeom prst="rect">
              <a:avLst/>
            </a:prstGeom>
            <a:noFill/>
          </p:spPr>
          <p:txBody>
            <a:bodyPr wrap="square" rtlCol="0">
              <a:spAutoFit/>
            </a:bodyPr>
            <a:lstStyle/>
            <a:p>
              <a:pPr algn="r"/>
              <a:r>
                <a:rPr lang="en-US" altLang="zh-TW" sz="1600" b="1" dirty="0">
                  <a:latin typeface="Arial" pitchFamily="34" charset="0"/>
                  <a:ea typeface="微軟正黑體" panose="020B0604030504040204" pitchFamily="34" charset="-120"/>
                  <a:cs typeface="Arial" pitchFamily="34" charset="0"/>
                </a:rPr>
                <a:t>6</a:t>
              </a:r>
              <a:r>
                <a:rPr lang="en-US" altLang="zh-TW" sz="1600" b="1" dirty="0" smtClean="0">
                  <a:latin typeface="Arial" pitchFamily="34" charset="0"/>
                  <a:ea typeface="微軟正黑體" panose="020B0604030504040204" pitchFamily="34" charset="-120"/>
                  <a:cs typeface="Arial" pitchFamily="34" charset="0"/>
                </a:rPr>
                <a:t>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52" name="文字方塊 151"/>
            <p:cNvSpPr txBox="1"/>
            <p:nvPr/>
          </p:nvSpPr>
          <p:spPr>
            <a:xfrm>
              <a:off x="7880472" y="4974229"/>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200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54" name="文字方塊 153"/>
            <p:cNvSpPr txBox="1"/>
            <p:nvPr/>
          </p:nvSpPr>
          <p:spPr>
            <a:xfrm>
              <a:off x="7880472" y="5675874"/>
              <a:ext cx="1074325" cy="338554"/>
            </a:xfrm>
            <a:prstGeom prst="rect">
              <a:avLst/>
            </a:prstGeom>
            <a:noFill/>
          </p:spPr>
          <p:txBody>
            <a:bodyPr wrap="square" rtlCol="0">
              <a:spAutoFit/>
            </a:bodyPr>
            <a:lstStyle/>
            <a:p>
              <a:pPr algn="r"/>
              <a:r>
                <a:rPr lang="en-US" altLang="zh-TW" sz="1600" b="1" dirty="0" smtClean="0">
                  <a:solidFill>
                    <a:srgbClr val="FF0000"/>
                  </a:solidFill>
                  <a:latin typeface="Arial" pitchFamily="34" charset="0"/>
                  <a:ea typeface="微軟正黑體" panose="020B0604030504040204" pitchFamily="34" charset="-120"/>
                  <a:cs typeface="Arial" pitchFamily="34" charset="0"/>
                </a:rPr>
                <a:t>500</a:t>
              </a:r>
              <a:r>
                <a:rPr lang="zh-TW" altLang="en-US" sz="1600" b="1" dirty="0" smtClean="0">
                  <a:solidFill>
                    <a:srgbClr val="FF0000"/>
                  </a:solidFill>
                  <a:latin typeface="Arial" pitchFamily="34" charset="0"/>
                  <a:ea typeface="微軟正黑體" panose="020B0604030504040204" pitchFamily="34" charset="-120"/>
                  <a:cs typeface="Arial" pitchFamily="34" charset="0"/>
                </a:rPr>
                <a:t>元</a:t>
              </a:r>
              <a:endParaRPr lang="zh-TW" altLang="en-US" sz="1600" b="1" dirty="0">
                <a:solidFill>
                  <a:srgbClr val="FF0000"/>
                </a:solidFill>
                <a:latin typeface="Arial Black" panose="020B0A04020102020204" pitchFamily="34" charset="0"/>
                <a:ea typeface="微軟正黑體" panose="020B0604030504040204" pitchFamily="34" charset="-120"/>
                <a:cs typeface="Arial" pitchFamily="34" charset="0"/>
              </a:endParaRPr>
            </a:p>
          </p:txBody>
        </p:sp>
        <p:sp>
          <p:nvSpPr>
            <p:cNvPr id="155" name="文字方塊 154"/>
            <p:cNvSpPr txBox="1"/>
            <p:nvPr/>
          </p:nvSpPr>
          <p:spPr>
            <a:xfrm>
              <a:off x="7880472" y="6107922"/>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400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56" name="文字方塊 155"/>
            <p:cNvSpPr txBox="1"/>
            <p:nvPr/>
          </p:nvSpPr>
          <p:spPr>
            <a:xfrm>
              <a:off x="6887172" y="4340788"/>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急診掛號費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57" name="文字方塊 156"/>
            <p:cNvSpPr txBox="1"/>
            <p:nvPr/>
          </p:nvSpPr>
          <p:spPr>
            <a:xfrm>
              <a:off x="7880472" y="4349081"/>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550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58" name="文字方塊 157"/>
            <p:cNvSpPr txBox="1"/>
            <p:nvPr/>
          </p:nvSpPr>
          <p:spPr>
            <a:xfrm>
              <a:off x="6887172" y="4653362"/>
              <a:ext cx="1317840" cy="338554"/>
            </a:xfrm>
            <a:prstGeom prst="rect">
              <a:avLst/>
            </a:prstGeom>
            <a:noFill/>
          </p:spPr>
          <p:txBody>
            <a:bodyPr wrap="square" rtlCol="0">
              <a:spAutoFit/>
            </a:bodyPr>
            <a:lstStyle/>
            <a:p>
              <a:r>
                <a:rPr lang="zh-TW" altLang="en-US" sz="1600" b="1" dirty="0" smtClean="0">
                  <a:latin typeface="Arial" pitchFamily="34" charset="0"/>
                  <a:ea typeface="微軟正黑體" panose="020B0604030504040204" pitchFamily="34" charset="-120"/>
                  <a:cs typeface="Arial" pitchFamily="34" charset="0"/>
                </a:rPr>
                <a:t>掛號費</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59" name="文字方塊 158"/>
            <p:cNvSpPr txBox="1"/>
            <p:nvPr/>
          </p:nvSpPr>
          <p:spPr>
            <a:xfrm>
              <a:off x="7880472" y="4661655"/>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150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cxnSp>
          <p:nvCxnSpPr>
            <p:cNvPr id="160" name="直線接點 159"/>
            <p:cNvCxnSpPr/>
            <p:nvPr/>
          </p:nvCxnSpPr>
          <p:spPr>
            <a:xfrm>
              <a:off x="6760506" y="4821003"/>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接點 160"/>
            <p:cNvCxnSpPr/>
            <p:nvPr/>
          </p:nvCxnSpPr>
          <p:spPr>
            <a:xfrm>
              <a:off x="6760506" y="4512651"/>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線接點 161"/>
            <p:cNvCxnSpPr/>
            <p:nvPr/>
          </p:nvCxnSpPr>
          <p:spPr>
            <a:xfrm>
              <a:off x="6760506" y="4204299"/>
              <a:ext cx="141861"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3" name="矩形 162"/>
          <p:cNvSpPr/>
          <p:nvPr/>
        </p:nvSpPr>
        <p:spPr>
          <a:xfrm>
            <a:off x="6736092" y="3667074"/>
            <a:ext cx="1919250" cy="1191378"/>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6" name="文字方塊 165"/>
          <p:cNvSpPr txBox="1"/>
          <p:nvPr/>
        </p:nvSpPr>
        <p:spPr>
          <a:xfrm>
            <a:off x="6707593" y="5013176"/>
            <a:ext cx="1650474" cy="276999"/>
          </a:xfrm>
          <a:prstGeom prst="rect">
            <a:avLst/>
          </a:prstGeom>
          <a:noFill/>
        </p:spPr>
        <p:txBody>
          <a:bodyPr wrap="square" rtlCol="0">
            <a:spAutoFit/>
          </a:bodyPr>
          <a:lstStyle/>
          <a:p>
            <a:r>
              <a:rPr lang="zh-TW" altLang="en-US" sz="1200" b="1" dirty="0" smtClean="0">
                <a:latin typeface="Arial" pitchFamily="34" charset="0"/>
                <a:ea typeface="微軟正黑體" panose="020B0604030504040204" pitchFamily="34" charset="-120"/>
                <a:cs typeface="Arial" pitchFamily="34" charset="0"/>
              </a:rPr>
              <a:t>材料費部分負擔</a:t>
            </a:r>
            <a:endParaRPr lang="zh-TW" altLang="en-US" sz="1200" b="1" dirty="0">
              <a:latin typeface="Arial" pitchFamily="34" charset="0"/>
              <a:ea typeface="微軟正黑體" panose="020B0604030504040204" pitchFamily="34" charset="-120"/>
              <a:cs typeface="Arial" pitchFamily="34" charset="0"/>
            </a:endParaRPr>
          </a:p>
        </p:txBody>
      </p:sp>
      <p:sp>
        <p:nvSpPr>
          <p:cNvPr id="167" name="文字方塊 166"/>
          <p:cNvSpPr txBox="1"/>
          <p:nvPr/>
        </p:nvSpPr>
        <p:spPr>
          <a:xfrm>
            <a:off x="7695717" y="5013176"/>
            <a:ext cx="1074325" cy="338554"/>
          </a:xfrm>
          <a:prstGeom prst="rect">
            <a:avLst/>
          </a:prstGeom>
          <a:noFill/>
        </p:spPr>
        <p:txBody>
          <a:bodyPr wrap="square" rtlCol="0">
            <a:spAutoFit/>
          </a:bodyPr>
          <a:lstStyle/>
          <a:p>
            <a:pPr algn="r"/>
            <a:r>
              <a:rPr lang="en-US" altLang="zh-TW" sz="1600" b="1" dirty="0" smtClean="0">
                <a:latin typeface="Arial" pitchFamily="34" charset="0"/>
                <a:ea typeface="微軟正黑體" panose="020B0604030504040204" pitchFamily="34" charset="-120"/>
                <a:cs typeface="Arial" pitchFamily="34" charset="0"/>
              </a:rPr>
              <a:t>900</a:t>
            </a:r>
            <a:r>
              <a:rPr lang="zh-TW" altLang="en-US" sz="1600" b="1" dirty="0" smtClean="0">
                <a:latin typeface="Arial" pitchFamily="34" charset="0"/>
                <a:ea typeface="微軟正黑體" panose="020B0604030504040204" pitchFamily="34" charset="-120"/>
                <a:cs typeface="Arial" pitchFamily="34" charset="0"/>
              </a:rPr>
              <a:t>元</a:t>
            </a:r>
            <a:endParaRPr lang="zh-TW" altLang="en-US" sz="1600" b="1" dirty="0">
              <a:latin typeface="Arial Black" panose="020B0A04020102020204" pitchFamily="34" charset="0"/>
              <a:ea typeface="微軟正黑體" panose="020B0604030504040204" pitchFamily="34" charset="-120"/>
              <a:cs typeface="Arial" pitchFamily="34" charset="0"/>
            </a:endParaRPr>
          </a:p>
        </p:txBody>
      </p:sp>
      <p:sp>
        <p:nvSpPr>
          <p:cNvPr id="168" name="矩形 167"/>
          <p:cNvSpPr/>
          <p:nvPr/>
        </p:nvSpPr>
        <p:spPr>
          <a:xfrm>
            <a:off x="6624017" y="2740155"/>
            <a:ext cx="2031325" cy="369332"/>
          </a:xfrm>
          <a:prstGeom prst="rect">
            <a:avLst/>
          </a:prstGeom>
        </p:spPr>
        <p:txBody>
          <a:bodyPr wrap="none">
            <a:spAutoFit/>
          </a:bodyPr>
          <a:lstStyle/>
          <a:p>
            <a:r>
              <a:rPr lang="zh-TW" altLang="en-US" dirty="0">
                <a:solidFill>
                  <a:prstClr val="black"/>
                </a:solidFill>
                <a:effectLst>
                  <a:outerShdw blurRad="38100" dist="38100" dir="2700000" algn="tl">
                    <a:srgbClr val="000000">
                      <a:alpha val="43137"/>
                    </a:srgbClr>
                  </a:outerShdw>
                </a:effectLst>
              </a:rPr>
              <a:t>（單位：新臺幣）</a:t>
            </a:r>
            <a:endParaRPr lang="zh-TW" altLang="en-US" dirty="0"/>
          </a:p>
        </p:txBody>
      </p:sp>
      <p:sp>
        <p:nvSpPr>
          <p:cNvPr id="78" name="圓角矩形 77"/>
          <p:cNvSpPr/>
          <p:nvPr/>
        </p:nvSpPr>
        <p:spPr>
          <a:xfrm>
            <a:off x="-248754" y="1052735"/>
            <a:ext cx="612289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文字方塊 78"/>
          <p:cNvSpPr txBox="1"/>
          <p:nvPr/>
        </p:nvSpPr>
        <p:spPr>
          <a:xfrm>
            <a:off x="-17724" y="1033489"/>
            <a:ext cx="5903538"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同一事故傷害門診跨學年度案例說明</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1" name="標題 1"/>
          <p:cNvSpPr>
            <a:spLocks noGrp="1"/>
          </p:cNvSpPr>
          <p:nvPr>
            <p:ph type="title"/>
          </p:nvPr>
        </p:nvSpPr>
        <p:spPr>
          <a:xfrm>
            <a:off x="0" y="-27384"/>
            <a:ext cx="8229600" cy="693403"/>
          </a:xfrm>
        </p:spPr>
        <p:txBody>
          <a:bodyPr/>
          <a:lstStyle/>
          <a:p>
            <a:r>
              <a:rPr lang="zh-TW" altLang="en-US" dirty="0"/>
              <a:t>保障內容</a:t>
            </a:r>
            <a:r>
              <a:rPr lang="zh-TW" altLang="en-US" dirty="0" smtClean="0"/>
              <a:t>說明</a:t>
            </a:r>
            <a:r>
              <a:rPr lang="en-US" altLang="zh-TW" dirty="0" smtClean="0"/>
              <a:t>(22/26)</a:t>
            </a:r>
            <a:endParaRPr lang="zh-TW" altLang="en-US" dirty="0"/>
          </a:p>
        </p:txBody>
      </p:sp>
    </p:spTree>
    <p:extLst>
      <p:ext uri="{BB962C8B-B14F-4D97-AF65-F5344CB8AC3E}">
        <p14:creationId xmlns:p14="http://schemas.microsoft.com/office/powerpoint/2010/main" val="2946305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A9DB70D-094E-4A79-BF46-0D9B920EA0CF}" type="slidenum">
              <a:rPr lang="zh-TW" altLang="en-US" smtClean="0">
                <a:latin typeface="Arial" panose="020B0604020202020204" pitchFamily="34" charset="0"/>
                <a:cs typeface="Arial" panose="020B0604020202020204" pitchFamily="34" charset="0"/>
              </a:rPr>
              <a:pPr/>
              <a:t>35</a:t>
            </a:fld>
            <a:endParaRPr lang="zh-TW" altLang="en-US" dirty="0">
              <a:latin typeface="Arial" panose="020B0604020202020204" pitchFamily="34" charset="0"/>
              <a:cs typeface="Arial" panose="020B0604020202020204" pitchFamily="34" charset="0"/>
            </a:endParaRPr>
          </a:p>
        </p:txBody>
      </p:sp>
      <p:sp>
        <p:nvSpPr>
          <p:cNvPr id="13" name="矩形 12"/>
          <p:cNvSpPr/>
          <p:nvPr/>
        </p:nvSpPr>
        <p:spPr>
          <a:xfrm>
            <a:off x="-108520" y="1441441"/>
            <a:ext cx="9096456" cy="2492990"/>
          </a:xfrm>
          <a:prstGeom prst="rect">
            <a:avLst/>
          </a:prstGeom>
        </p:spPr>
        <p:txBody>
          <a:bodyPr wrap="square">
            <a:spAutoFit/>
          </a:bodyPr>
          <a:lstStyle/>
          <a:p>
            <a:pPr marL="811213" indent="-811213">
              <a:spcAft>
                <a:spcPts val="0"/>
              </a:spcAft>
            </a:pPr>
            <a:r>
              <a:rPr lang="zh-TW" altLang="en-US"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　　 </a:t>
            </a:r>
            <a:r>
              <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65</a:t>
            </a:r>
            <a:r>
              <a:rPr lang="zh-TW" altLang="en-US"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歲以上被保險人於</a:t>
            </a:r>
            <a:r>
              <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106</a:t>
            </a:r>
            <a:r>
              <a:rPr lang="zh-TW" altLang="en-US"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學年度因中風住院，</a:t>
            </a:r>
            <a:r>
              <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107</a:t>
            </a:r>
            <a:r>
              <a:rPr lang="zh-TW" altLang="en-US"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學年度續參加學保，於</a:t>
            </a:r>
            <a:r>
              <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107</a:t>
            </a:r>
            <a:r>
              <a:rPr lang="zh-TW" altLang="en-US"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學年度符</a:t>
            </a:r>
            <a:r>
              <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2</a:t>
            </a:r>
            <a:r>
              <a:rPr lang="zh-TW" altLang="en-US"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級殘，是否給付「殘廢</a:t>
            </a:r>
            <a:r>
              <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en-US"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失能保險金」？</a:t>
            </a:r>
            <a:endParaRPr lang="zh-TW" altLang="en-US" sz="26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a:p>
            <a:pPr marL="803275" indent="-803275">
              <a:spcAft>
                <a:spcPts val="0"/>
              </a:spcAft>
            </a:pPr>
            <a:r>
              <a:rPr lang="zh-TW" altLang="en-US"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         </a:t>
            </a:r>
            <a:endPar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a:p>
            <a:pPr marL="803275" indent="-803275">
              <a:spcAft>
                <a:spcPts val="0"/>
              </a:spcAft>
            </a:pPr>
            <a:r>
              <a:rPr lang="zh-TW" altLang="en-US" sz="26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 </a:t>
            </a:r>
            <a:r>
              <a:rPr lang="zh-TW" altLang="en-US"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        依</a:t>
            </a:r>
            <a:r>
              <a:rPr lang="en-US" altLang="zh-TW" sz="26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106</a:t>
            </a:r>
            <a:r>
              <a:rPr lang="zh-TW" altLang="en-US" sz="26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學年度及</a:t>
            </a:r>
            <a:r>
              <a:rPr lang="en-US" altLang="zh-TW" sz="26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107</a:t>
            </a:r>
            <a:r>
              <a:rPr lang="zh-TW" altLang="en-US" sz="26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學年度之約定</a:t>
            </a:r>
            <a:r>
              <a:rPr lang="en-US" altLang="zh-TW" sz="26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en-US" sz="26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如下表</a:t>
            </a:r>
            <a:r>
              <a:rPr lang="en-US" altLang="zh-TW" sz="26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en-US" sz="26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，本案例不給付「殘廢</a:t>
            </a:r>
            <a:r>
              <a:rPr lang="en-US" altLang="zh-TW" sz="26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en-US" sz="26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失能保險金」</a:t>
            </a:r>
            <a:r>
              <a:rPr lang="zh-TW" altLang="en-US"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5" name="群組 4"/>
          <p:cNvGrpSpPr/>
          <p:nvPr/>
        </p:nvGrpSpPr>
        <p:grpSpPr>
          <a:xfrm>
            <a:off x="-250351" y="1441441"/>
            <a:ext cx="831241" cy="523220"/>
            <a:chOff x="-258778" y="745540"/>
            <a:chExt cx="831241" cy="523220"/>
          </a:xfrm>
        </p:grpSpPr>
        <p:sp>
          <p:nvSpPr>
            <p:cNvPr id="6" name="圓角矩形 5"/>
            <p:cNvSpPr/>
            <p:nvPr/>
          </p:nvSpPr>
          <p:spPr>
            <a:xfrm>
              <a:off x="-258778" y="764703"/>
              <a:ext cx="83124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7" name="文字方塊 6"/>
            <p:cNvSpPr txBox="1"/>
            <p:nvPr/>
          </p:nvSpPr>
          <p:spPr>
            <a:xfrm>
              <a:off x="-39414" y="745540"/>
              <a:ext cx="478016" cy="523220"/>
            </a:xfrm>
            <a:prstGeom prst="rect">
              <a:avLst/>
            </a:prstGeom>
            <a:noFill/>
          </p:spPr>
          <p:txBody>
            <a:bodyPr wrap="non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Q</a:t>
              </a:r>
              <a:endParaRPr lang="zh-TW" altLang="en-US" sz="2800" b="1" dirty="0">
                <a:solidFill>
                  <a:schemeClr val="bg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pSp>
      <p:grpSp>
        <p:nvGrpSpPr>
          <p:cNvPr id="9" name="群組 8"/>
          <p:cNvGrpSpPr/>
          <p:nvPr/>
        </p:nvGrpSpPr>
        <p:grpSpPr>
          <a:xfrm>
            <a:off x="-265687" y="2991653"/>
            <a:ext cx="861911" cy="523220"/>
            <a:chOff x="-258778" y="745540"/>
            <a:chExt cx="861911" cy="523220"/>
          </a:xfrm>
        </p:grpSpPr>
        <p:sp>
          <p:nvSpPr>
            <p:cNvPr id="10" name="圓角矩形 9"/>
            <p:cNvSpPr/>
            <p:nvPr/>
          </p:nvSpPr>
          <p:spPr>
            <a:xfrm>
              <a:off x="-258778" y="764703"/>
              <a:ext cx="86191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1" name="文字方塊 10"/>
            <p:cNvSpPr txBox="1"/>
            <p:nvPr/>
          </p:nvSpPr>
          <p:spPr>
            <a:xfrm>
              <a:off x="-39414" y="745540"/>
              <a:ext cx="442750" cy="523220"/>
            </a:xfrm>
            <a:prstGeom prst="rect">
              <a:avLst/>
            </a:prstGeom>
            <a:noFill/>
          </p:spPr>
          <p:txBody>
            <a:bodyPr wrap="non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a:t>
              </a:r>
              <a:endParaRPr lang="zh-TW" altLang="en-US" sz="2800" b="1" dirty="0">
                <a:solidFill>
                  <a:schemeClr val="bg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pSp>
      <p:sp>
        <p:nvSpPr>
          <p:cNvPr id="14" name="標題 1"/>
          <p:cNvSpPr>
            <a:spLocks noGrp="1"/>
          </p:cNvSpPr>
          <p:nvPr>
            <p:ph type="title"/>
          </p:nvPr>
        </p:nvSpPr>
        <p:spPr>
          <a:xfrm>
            <a:off x="0" y="-27384"/>
            <a:ext cx="8229600" cy="693403"/>
          </a:xfrm>
        </p:spPr>
        <p:txBody>
          <a:bodyPr/>
          <a:lstStyle/>
          <a:p>
            <a:r>
              <a:rPr lang="zh-TW" altLang="en-US" b="0" dirty="0">
                <a:latin typeface="Arial" panose="020B0604020202020204" pitchFamily="34" charset="0"/>
                <a:cs typeface="Arial" panose="020B0604020202020204" pitchFamily="34" charset="0"/>
              </a:rPr>
              <a:t>保障內容</a:t>
            </a:r>
            <a:r>
              <a:rPr lang="zh-TW" altLang="en-US" b="0" dirty="0" smtClean="0">
                <a:latin typeface="Arial" panose="020B0604020202020204" pitchFamily="34" charset="0"/>
                <a:cs typeface="Arial" panose="020B0604020202020204" pitchFamily="34" charset="0"/>
              </a:rPr>
              <a:t>說明</a:t>
            </a:r>
            <a:r>
              <a:rPr lang="en-US" altLang="zh-TW" b="0" dirty="0" smtClean="0">
                <a:latin typeface="Arial" panose="020B0604020202020204" pitchFamily="34" charset="0"/>
                <a:cs typeface="Arial" panose="020B0604020202020204" pitchFamily="34" charset="0"/>
              </a:rPr>
              <a:t>(23/26)</a:t>
            </a:r>
            <a:endParaRPr lang="zh-TW" altLang="en-US" b="0" dirty="0">
              <a:latin typeface="Arial" panose="020B0604020202020204" pitchFamily="34" charset="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914527295"/>
              </p:ext>
            </p:extLst>
          </p:nvPr>
        </p:nvGraphicFramePr>
        <p:xfrm>
          <a:off x="755576" y="3933056"/>
          <a:ext cx="7920881" cy="2016224"/>
        </p:xfrm>
        <a:graphic>
          <a:graphicData uri="http://schemas.openxmlformats.org/drawingml/2006/table">
            <a:tbl>
              <a:tblPr firstRow="1" firstCol="1" bandRow="1">
                <a:tableStyleId>{5C22544A-7EE6-4342-B048-85BDC9FD1C3A}</a:tableStyleId>
              </a:tblPr>
              <a:tblGrid>
                <a:gridCol w="1531971">
                  <a:extLst>
                    <a:ext uri="{9D8B030D-6E8A-4147-A177-3AD203B41FA5}">
                      <a16:colId xmlns="" xmlns:a16="http://schemas.microsoft.com/office/drawing/2014/main" val="20000"/>
                    </a:ext>
                  </a:extLst>
                </a:gridCol>
                <a:gridCol w="3314961">
                  <a:extLst>
                    <a:ext uri="{9D8B030D-6E8A-4147-A177-3AD203B41FA5}">
                      <a16:colId xmlns="" xmlns:a16="http://schemas.microsoft.com/office/drawing/2014/main" val="20001"/>
                    </a:ext>
                  </a:extLst>
                </a:gridCol>
                <a:gridCol w="3073949">
                  <a:extLst>
                    <a:ext uri="{9D8B030D-6E8A-4147-A177-3AD203B41FA5}">
                      <a16:colId xmlns="" xmlns:a16="http://schemas.microsoft.com/office/drawing/2014/main" val="20002"/>
                    </a:ext>
                  </a:extLst>
                </a:gridCol>
              </a:tblGrid>
              <a:tr h="504056">
                <a:tc>
                  <a:txBody>
                    <a:bodyPr/>
                    <a:lstStyle/>
                    <a:p>
                      <a:pPr algn="ctr">
                        <a:spcAft>
                          <a:spcPts val="0"/>
                        </a:spcAft>
                      </a:pPr>
                      <a:r>
                        <a:rPr 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差異項目</a:t>
                      </a:r>
                    </a:p>
                  </a:txBody>
                  <a:tcPr marL="68580" marR="68580" marT="0" marB="0"/>
                </a:tc>
                <a:tc>
                  <a:txBody>
                    <a:bodyPr/>
                    <a:lstStyle/>
                    <a:p>
                      <a:pPr algn="ctr">
                        <a:spcAft>
                          <a:spcPts val="0"/>
                        </a:spcAft>
                      </a:pPr>
                      <a:r>
                        <a:rPr 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106</a:t>
                      </a:r>
                      <a:r>
                        <a:rPr 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tc>
                <a:tc>
                  <a:txBody>
                    <a:bodyPr/>
                    <a:lstStyle/>
                    <a:p>
                      <a:pPr algn="ctr">
                        <a:spcAft>
                          <a:spcPts val="0"/>
                        </a:spcAft>
                      </a:pPr>
                      <a:r>
                        <a:rPr lang="en-US" sz="240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107</a:t>
                      </a:r>
                      <a:r>
                        <a:rPr lang="zh-TW" sz="240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tc>
                <a:extLst>
                  <a:ext uri="{0D108BD9-81ED-4DB2-BD59-A6C34878D82A}">
                    <a16:rowId xmlns="" xmlns:a16="http://schemas.microsoft.com/office/drawing/2014/main" val="10000"/>
                  </a:ext>
                </a:extLst>
              </a:tr>
              <a:tr h="1512168">
                <a:tc>
                  <a:txBody>
                    <a:bodyPr/>
                    <a:lstStyle/>
                    <a:p>
                      <a:pPr>
                        <a:spcAft>
                          <a:spcPts val="0"/>
                        </a:spcAft>
                      </a:pPr>
                      <a:r>
                        <a:rPr 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年齡滿</a:t>
                      </a:r>
                      <a:r>
                        <a:rPr 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65</a:t>
                      </a:r>
                      <a:r>
                        <a:rPr 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足歲學生</a:t>
                      </a:r>
                    </a:p>
                  </a:txBody>
                  <a:tcPr marL="68580" marR="68580" marT="0" marB="0"/>
                </a:tc>
                <a:tc>
                  <a:txBody>
                    <a:bodyPr/>
                    <a:lstStyle/>
                    <a:p>
                      <a:pPr>
                        <a:spcAft>
                          <a:spcPts val="0"/>
                        </a:spcAft>
                      </a:pPr>
                      <a:r>
                        <a:rPr 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被保險人</a:t>
                      </a:r>
                      <a:r>
                        <a:rPr lang="zh-TW" sz="2400"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須在保險期間內</a:t>
                      </a:r>
                      <a:r>
                        <a:rPr 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因疾病或傷害致成殘廢，公司才給付殘廢保險金。</a:t>
                      </a:r>
                      <a:r>
                        <a:rPr 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a:t>
                      </a:r>
                      <a:r>
                        <a:rPr 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依條款第</a:t>
                      </a:r>
                      <a:r>
                        <a:rPr 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13</a:t>
                      </a:r>
                      <a:r>
                        <a:rPr 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條</a:t>
                      </a:r>
                      <a:r>
                        <a:rPr 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a:t>
                      </a:r>
                      <a:endParaRPr 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tc>
                <a:tc>
                  <a:txBody>
                    <a:bodyPr/>
                    <a:lstStyle/>
                    <a:p>
                      <a:pPr>
                        <a:spcAft>
                          <a:spcPts val="0"/>
                        </a:spcAft>
                      </a:pPr>
                      <a:r>
                        <a:rPr 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被保險人在保險期間內</a:t>
                      </a:r>
                      <a:r>
                        <a:rPr lang="zh-TW" sz="2400"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因傷害</a:t>
                      </a:r>
                      <a:r>
                        <a:rPr 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致成失能，公司才給付失能保險金。</a:t>
                      </a:r>
                      <a:r>
                        <a:rPr 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a:t>
                      </a:r>
                      <a:r>
                        <a:rPr 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依條款第</a:t>
                      </a:r>
                      <a:r>
                        <a:rPr 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3</a:t>
                      </a:r>
                      <a:r>
                        <a:rPr 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條</a:t>
                      </a:r>
                      <a:r>
                        <a:rPr 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a:t>
                      </a:r>
                      <a:endParaRPr 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bl>
          </a:graphicData>
        </a:graphic>
      </p:graphicFrame>
      <p:grpSp>
        <p:nvGrpSpPr>
          <p:cNvPr id="2" name="群組 1"/>
          <p:cNvGrpSpPr/>
          <p:nvPr/>
        </p:nvGrpSpPr>
        <p:grpSpPr>
          <a:xfrm>
            <a:off x="-250351" y="792120"/>
            <a:ext cx="6262510" cy="523220"/>
            <a:chOff x="-248754" y="1033489"/>
            <a:chExt cx="6262510" cy="523220"/>
          </a:xfrm>
        </p:grpSpPr>
        <p:sp>
          <p:nvSpPr>
            <p:cNvPr id="12" name="圓角矩形 11"/>
            <p:cNvSpPr/>
            <p:nvPr/>
          </p:nvSpPr>
          <p:spPr>
            <a:xfrm>
              <a:off x="-248754" y="1052735"/>
              <a:ext cx="612289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17725" y="1033489"/>
              <a:ext cx="6031481" cy="523220"/>
            </a:xfrm>
            <a:prstGeom prst="rect">
              <a:avLst/>
            </a:prstGeom>
            <a:noFill/>
          </p:spPr>
          <p:txBody>
            <a:bodyPr wrap="squar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65</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足歲學生跨學年度之理賠案例說明</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100316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(24/26)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36</a:t>
            </a:fld>
            <a:endParaRPr lang="zh-TW" altLang="en-US" dirty="0"/>
          </a:p>
        </p:txBody>
      </p:sp>
      <p:grpSp>
        <p:nvGrpSpPr>
          <p:cNvPr id="6" name="群組 5"/>
          <p:cNvGrpSpPr/>
          <p:nvPr/>
        </p:nvGrpSpPr>
        <p:grpSpPr>
          <a:xfrm>
            <a:off x="-219679" y="836712"/>
            <a:ext cx="2775455" cy="523220"/>
            <a:chOff x="-258776" y="745540"/>
            <a:chExt cx="2775455" cy="523220"/>
          </a:xfrm>
        </p:grpSpPr>
        <p:sp>
          <p:nvSpPr>
            <p:cNvPr id="7" name="圓角矩形 6"/>
            <p:cNvSpPr/>
            <p:nvPr/>
          </p:nvSpPr>
          <p:spPr>
            <a:xfrm>
              <a:off x="-258776" y="764703"/>
              <a:ext cx="2775455"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2459328"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除外責任</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1" name="文字方塊 10"/>
          <p:cNvSpPr txBox="1"/>
          <p:nvPr/>
        </p:nvSpPr>
        <p:spPr>
          <a:xfrm>
            <a:off x="-317" y="1491906"/>
            <a:ext cx="9144317" cy="5078313"/>
          </a:xfrm>
          <a:prstGeom prst="rect">
            <a:avLst/>
          </a:prstGeom>
          <a:noFill/>
        </p:spPr>
        <p:txBody>
          <a:bodyPr wrap="square" rtlCol="0">
            <a:spAutoFit/>
          </a:bodyPr>
          <a:lstStyle/>
          <a:p>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被保險人</a:t>
            </a: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因下列情事之一致成身故</a:t>
            </a:r>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、失能、</a:t>
            </a: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傷害或疾病者，本公司不負給付保險金的責任：</a:t>
            </a:r>
          </a:p>
          <a:p>
            <a:pPr marL="342900" indent="-342900">
              <a:lnSpc>
                <a:spcPct val="150000"/>
              </a:lnSpc>
              <a:buFont typeface="Wingdings" panose="05000000000000000000" pitchFamily="2" charset="2"/>
              <a:buChar char="p"/>
            </a:pPr>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被保險人</a:t>
            </a: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24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故意自殺行為</a:t>
            </a: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342900" indent="-342900">
              <a:lnSpc>
                <a:spcPct val="150000"/>
              </a:lnSpc>
              <a:buFont typeface="Wingdings" panose="05000000000000000000" pitchFamily="2" charset="2"/>
              <a:buChar char="p"/>
            </a:pP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被保險人的</a:t>
            </a:r>
            <a:r>
              <a:rPr lang="zh-TW" altLang="en-US" sz="24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犯罪行為</a:t>
            </a: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342900" indent="-342900">
              <a:lnSpc>
                <a:spcPct val="150000"/>
              </a:lnSpc>
              <a:buFont typeface="Wingdings" panose="05000000000000000000" pitchFamily="2" charset="2"/>
              <a:buChar char="p"/>
            </a:pP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被保險人</a:t>
            </a:r>
            <a:r>
              <a:rPr lang="zh-TW" altLang="en-US" sz="24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非法施用</a:t>
            </a: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防制毒品相關法令所稱之毒品。</a:t>
            </a:r>
          </a:p>
          <a:p>
            <a:pPr marL="342900" indent="-342900">
              <a:lnSpc>
                <a:spcPct val="150000"/>
              </a:lnSpc>
              <a:buFont typeface="Wingdings" panose="05000000000000000000" pitchFamily="2" charset="2"/>
              <a:buChar char="p"/>
            </a:pP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被保險人</a:t>
            </a:r>
            <a:r>
              <a:rPr lang="zh-TW" altLang="en-US" sz="24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非因保險事故所施行</a:t>
            </a: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之外科手術、整形美容或天生畸形整復。但因遭受意外傷害事故所致之必要外科整型，不在此限。</a:t>
            </a:r>
          </a:p>
          <a:p>
            <a:pPr marL="342900" indent="-342900">
              <a:lnSpc>
                <a:spcPct val="150000"/>
              </a:lnSpc>
              <a:buFont typeface="Wingdings" panose="05000000000000000000" pitchFamily="2" charset="2"/>
              <a:buChar char="p"/>
            </a:pP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戰爭（不論宣戰與否）、內亂及其他類似之武裝叛變。</a:t>
            </a:r>
          </a:p>
          <a:p>
            <a:pPr marL="342900" indent="-342900">
              <a:lnSpc>
                <a:spcPct val="150000"/>
              </a:lnSpc>
              <a:buFont typeface="Wingdings" panose="05000000000000000000" pitchFamily="2" charset="2"/>
              <a:buChar char="p"/>
            </a:pP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被保險人的</a:t>
            </a:r>
            <a:r>
              <a:rPr lang="zh-TW" altLang="en-US" sz="24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故意行為</a:t>
            </a: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08205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(25/26)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37</a:t>
            </a:fld>
            <a:endParaRPr lang="zh-TW" altLang="en-US" dirty="0"/>
          </a:p>
        </p:txBody>
      </p:sp>
      <p:grpSp>
        <p:nvGrpSpPr>
          <p:cNvPr id="6" name="群組 5"/>
          <p:cNvGrpSpPr/>
          <p:nvPr/>
        </p:nvGrpSpPr>
        <p:grpSpPr>
          <a:xfrm>
            <a:off x="-219679" y="836712"/>
            <a:ext cx="2775455" cy="523220"/>
            <a:chOff x="-258776" y="745540"/>
            <a:chExt cx="2775455" cy="523220"/>
          </a:xfrm>
        </p:grpSpPr>
        <p:sp>
          <p:nvSpPr>
            <p:cNvPr id="7" name="圓角矩形 6"/>
            <p:cNvSpPr/>
            <p:nvPr/>
          </p:nvSpPr>
          <p:spPr>
            <a:xfrm>
              <a:off x="-258776" y="764703"/>
              <a:ext cx="2775455"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2459328"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除外責任</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1" name="文字方塊 10"/>
          <p:cNvSpPr txBox="1"/>
          <p:nvPr/>
        </p:nvSpPr>
        <p:spPr>
          <a:xfrm>
            <a:off x="-317" y="1491906"/>
            <a:ext cx="9144317" cy="4893647"/>
          </a:xfrm>
          <a:prstGeom prst="rect">
            <a:avLst/>
          </a:prstGeom>
          <a:noFill/>
        </p:spPr>
        <p:txBody>
          <a:bodyPr wrap="square" rtlCol="0">
            <a:spAutoFit/>
          </a:bodyPr>
          <a:lstStyle/>
          <a:p>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被保險人</a:t>
            </a: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因下列情事之一致成身故</a:t>
            </a:r>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、失能、</a:t>
            </a: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傷害或疾病者，本公司不負給付保險金的責任：</a:t>
            </a:r>
          </a:p>
          <a:p>
            <a:pPr marL="342900" indent="-342900">
              <a:buFont typeface="Wingdings" panose="05000000000000000000" pitchFamily="2" charset="2"/>
              <a:buChar char="p"/>
            </a:pP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流產或分娩。</a:t>
            </a:r>
            <a:r>
              <a:rPr lang="zh-TW" altLang="en-US" sz="24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但因遭受強暴脅迫所致之流產、分娩、剖腹生產手術、子宮外孕手術四種情形之一時，不在此限。</a:t>
            </a:r>
          </a:p>
          <a:p>
            <a:pPr marL="342900" indent="-342900">
              <a:buFont typeface="Wingdings" panose="05000000000000000000" pitchFamily="2" charset="2"/>
              <a:buChar char="p"/>
            </a:pP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牙科鑲補或裝設義齒、義肢、義眼、眼鏡、助聽器或其他附屬品。</a:t>
            </a:r>
            <a:r>
              <a:rPr lang="zh-TW" altLang="en-US" sz="24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但</a:t>
            </a:r>
            <a:r>
              <a:rPr lang="zh-TW" altLang="en-US" sz="24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因遭受意外傷害事故所致者，不在此限，且其裝設以</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次</a:t>
            </a:r>
            <a:r>
              <a:rPr lang="zh-TW" altLang="en-US" sz="24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為限，上述給付以回復或輔助其功能，且其裝置之費用必須為醫院或診所開立之收據。</a:t>
            </a:r>
          </a:p>
          <a:p>
            <a:pPr marL="342900" indent="-342900">
              <a:buFont typeface="Wingdings" panose="05000000000000000000" pitchFamily="2" charset="2"/>
              <a:buChar char="p"/>
            </a:pP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健康檢查、療養、靜養、戒毒、護理或養老之非直接診治病人為目的者。</a:t>
            </a:r>
          </a:p>
          <a:p>
            <a:pPr marL="342900" indent="-342900">
              <a:buFont typeface="Wingdings" panose="05000000000000000000" pitchFamily="2" charset="2"/>
              <a:buChar char="p"/>
            </a:pP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掛號、診斷證件、運送傷患、病房陪護或指定醫師等費用。</a:t>
            </a:r>
          </a:p>
          <a:p>
            <a:pPr marL="342900" indent="-342900">
              <a:buFont typeface="Wingdings" panose="05000000000000000000" pitchFamily="2" charset="2"/>
              <a:buChar char="p"/>
            </a:pP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未領有醫師執業執照之醫療。</a:t>
            </a:r>
          </a:p>
          <a:p>
            <a:pPr marL="342900" indent="-342900">
              <a:buFont typeface="Wingdings" panose="05000000000000000000" pitchFamily="2" charset="2"/>
              <a:buChar char="p"/>
            </a:pP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非因當次住院事故治療之目的所進行之牙科手術</a:t>
            </a:r>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93199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保障內容</a:t>
            </a:r>
            <a:r>
              <a:rPr lang="zh-TW" altLang="en-US" dirty="0" smtClean="0"/>
              <a:t>說明</a:t>
            </a:r>
            <a:r>
              <a:rPr lang="en-US" altLang="zh-TW" dirty="0" smtClean="0"/>
              <a:t>(26/26)</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38</a:t>
            </a:fld>
            <a:endParaRPr lang="zh-TW" altLang="en-US" dirty="0"/>
          </a:p>
        </p:txBody>
      </p:sp>
      <p:grpSp>
        <p:nvGrpSpPr>
          <p:cNvPr id="6" name="群組 5"/>
          <p:cNvGrpSpPr/>
          <p:nvPr/>
        </p:nvGrpSpPr>
        <p:grpSpPr>
          <a:xfrm>
            <a:off x="-219679" y="836712"/>
            <a:ext cx="2775455" cy="523220"/>
            <a:chOff x="-258776" y="745540"/>
            <a:chExt cx="2775455" cy="523220"/>
          </a:xfrm>
        </p:grpSpPr>
        <p:sp>
          <p:nvSpPr>
            <p:cNvPr id="7" name="圓角矩形 6"/>
            <p:cNvSpPr/>
            <p:nvPr/>
          </p:nvSpPr>
          <p:spPr>
            <a:xfrm>
              <a:off x="-258776" y="764703"/>
              <a:ext cx="2775455"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2339102"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幼兒園既往症</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1" name="文字方塊 10"/>
          <p:cNvSpPr txBox="1"/>
          <p:nvPr/>
        </p:nvSpPr>
        <p:spPr>
          <a:xfrm>
            <a:off x="323528" y="1628800"/>
            <a:ext cx="8460749" cy="2185214"/>
          </a:xfrm>
          <a:prstGeom prst="rect">
            <a:avLst/>
          </a:prstGeom>
          <a:noFill/>
        </p:spPr>
        <p:txBody>
          <a:bodyPr wrap="square" rtlCol="0">
            <a:spAutoFit/>
          </a:bodyPr>
          <a:lstStyle/>
          <a:p>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條款第二</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條 名詞</a:t>
            </a: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定義</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endParaRPr lang="en-US" altLang="zh-TW"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針對</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幼兒園</a:t>
            </a: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、進修及補習學校之被保險人所稱之「疾病」係指被保險人自加保生效日起所發生之疾病</a:t>
            </a:r>
            <a:r>
              <a:rPr lang="zh-TW" altLang="en-US" sz="28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58775" lvl="1"/>
            <a:endParaRPr lang="en-US" altLang="zh-TW" sz="2400" dirty="0" smtClean="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8257" y="3441680"/>
            <a:ext cx="9144317" cy="3185487"/>
          </a:xfrm>
          <a:prstGeom prst="rect">
            <a:avLst/>
          </a:prstGeom>
          <a:noFill/>
        </p:spPr>
        <p:txBody>
          <a:bodyPr wrap="square" rtlCol="0">
            <a:spAutoFit/>
          </a:bodyPr>
          <a:lstStyle/>
          <a:p>
            <a:endParaRPr lang="en-US" altLang="zh-TW" sz="2400" dirty="0" smtClean="0">
              <a:latin typeface="微軟正黑體" panose="020B0604030504040204" pitchFamily="34" charset="-120"/>
              <a:ea typeface="微軟正黑體" panose="020B0604030504040204" pitchFamily="34" charset="-120"/>
            </a:endParaRPr>
          </a:p>
          <a:p>
            <a:pPr marL="358775" lvl="1">
              <a:spcAft>
                <a:spcPts val="600"/>
              </a:spcAft>
            </a:pPr>
            <a:r>
              <a:rPr lang="zh-TW" altLang="en-US" sz="28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教育部另訂定專案</a:t>
            </a:r>
            <a:r>
              <a:rPr lang="zh-TW" altLang="en-US"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計劃補助幼兒園重</a:t>
            </a:r>
            <a:r>
              <a:rPr lang="zh-TW" altLang="en-US" sz="28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症學生</a:t>
            </a:r>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400"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8775" lvl="1"/>
            <a:r>
              <a:rPr lang="zh-TW" altLang="en-US" sz="2400"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對於依法入幼兒園之幼童，參加學生團體保險為被保險人，於加保生效日前已存在之疾病者，於加保滿</a:t>
            </a:r>
            <a:r>
              <a:rPr lang="en-US" altLang="zh-TW" sz="2400"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90</a:t>
            </a:r>
            <a:r>
              <a:rPr lang="zh-TW" altLang="en-US" sz="2400"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日（含加保日）後因該疾病所致死亡，及加保生效日前已發生之疾病者，於加保後因該疾病所</a:t>
            </a:r>
            <a:r>
              <a:rPr lang="zh-TW" altLang="en-US" sz="2400" u="sng"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致失能與</a:t>
            </a:r>
            <a:r>
              <a:rPr lang="zh-TW" altLang="en-US" sz="2400"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醫療</a:t>
            </a:r>
            <a:r>
              <a:rPr lang="zh-TW" altLang="en-US" sz="2400" u="sng"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，比照學團條款相關保險金</a:t>
            </a:r>
            <a:r>
              <a:rPr lang="zh-TW" altLang="en-US" sz="2400"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予以「覈實補助」，其經費由</a:t>
            </a:r>
            <a:r>
              <a:rPr lang="zh-TW" altLang="en-US" sz="2400" u="sng"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教育部提供，由國泰人壽代審代付。</a:t>
            </a:r>
            <a:endParaRPr lang="zh-TW" altLang="en-US" sz="2400"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8775" lvl="1"/>
            <a:endParaRPr lang="en-US" altLang="zh-TW" sz="2400" u="sng"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5827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1598906" y="2843821"/>
            <a:ext cx="3780000" cy="597814"/>
          </a:xfrm>
          <a:prstGeom prst="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smtClean="0"/>
              <a:t>說明會議程</a:t>
            </a:r>
            <a:endParaRPr lang="zh-TW" altLang="en-US" dirty="0"/>
          </a:p>
        </p:txBody>
      </p:sp>
      <p:grpSp>
        <p:nvGrpSpPr>
          <p:cNvPr id="57" name="群組 56"/>
          <p:cNvGrpSpPr/>
          <p:nvPr/>
        </p:nvGrpSpPr>
        <p:grpSpPr>
          <a:xfrm>
            <a:off x="395536" y="999498"/>
            <a:ext cx="4364380" cy="830997"/>
            <a:chOff x="213568" y="959520"/>
            <a:chExt cx="4364380" cy="830997"/>
          </a:xfrm>
        </p:grpSpPr>
        <p:cxnSp>
          <p:nvCxnSpPr>
            <p:cNvPr id="38" name="直線接點 37"/>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32" name="群組 31"/>
            <p:cNvGrpSpPr/>
            <p:nvPr/>
          </p:nvGrpSpPr>
          <p:grpSpPr>
            <a:xfrm>
              <a:off x="213568" y="959520"/>
              <a:ext cx="690663" cy="830997"/>
              <a:chOff x="2023937" y="755945"/>
              <a:chExt cx="690663" cy="830997"/>
            </a:xfrm>
          </p:grpSpPr>
          <p:sp>
            <p:nvSpPr>
              <p:cNvPr id="33" name="橢圓 32"/>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1</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40" name="文字方塊 39"/>
            <p:cNvSpPr txBox="1"/>
            <p:nvPr/>
          </p:nvSpPr>
          <p:spPr>
            <a:xfrm>
              <a:off x="930796" y="1086992"/>
              <a:ext cx="3647152"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學生團體保險知多少</a:t>
              </a:r>
              <a:endParaRPr lang="zh-TW" altLang="en-US" sz="3000" b="1" dirty="0">
                <a:latin typeface="微軟正黑體" panose="020B0604030504040204" pitchFamily="34" charset="-120"/>
                <a:ea typeface="微軟正黑體" panose="020B0604030504040204" pitchFamily="34" charset="-120"/>
              </a:endParaRPr>
            </a:p>
          </p:txBody>
        </p:sp>
      </p:grpSp>
      <p:sp>
        <p:nvSpPr>
          <p:cNvPr id="29" name="投影片編號版面配置區 28"/>
          <p:cNvSpPr>
            <a:spLocks noGrp="1"/>
          </p:cNvSpPr>
          <p:nvPr>
            <p:ph type="sldNum" sz="quarter" idx="12"/>
          </p:nvPr>
        </p:nvSpPr>
        <p:spPr/>
        <p:txBody>
          <a:bodyPr/>
          <a:lstStyle/>
          <a:p>
            <a:fld id="{DA9DB70D-094E-4A79-BF46-0D9B920EA0CF}" type="slidenum">
              <a:rPr lang="zh-TW" altLang="en-US" smtClean="0"/>
              <a:pPr/>
              <a:t>39</a:t>
            </a:fld>
            <a:endParaRPr lang="zh-TW" altLang="en-US" dirty="0"/>
          </a:p>
        </p:txBody>
      </p:sp>
      <p:grpSp>
        <p:nvGrpSpPr>
          <p:cNvPr id="61" name="群組 60"/>
          <p:cNvGrpSpPr/>
          <p:nvPr/>
        </p:nvGrpSpPr>
        <p:grpSpPr>
          <a:xfrm>
            <a:off x="639668" y="1880861"/>
            <a:ext cx="4364380" cy="830997"/>
            <a:chOff x="213568" y="959520"/>
            <a:chExt cx="4364380" cy="830997"/>
          </a:xfrm>
        </p:grpSpPr>
        <p:cxnSp>
          <p:nvCxnSpPr>
            <p:cNvPr id="62" name="直線接點 61"/>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63" name="群組 62"/>
            <p:cNvGrpSpPr/>
            <p:nvPr/>
          </p:nvGrpSpPr>
          <p:grpSpPr>
            <a:xfrm>
              <a:off x="213568" y="959520"/>
              <a:ext cx="690663" cy="830997"/>
              <a:chOff x="2023937" y="755945"/>
              <a:chExt cx="690663" cy="830997"/>
            </a:xfrm>
          </p:grpSpPr>
          <p:sp>
            <p:nvSpPr>
              <p:cNvPr id="65" name="橢圓 64"/>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2</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64" name="文字方塊 63"/>
            <p:cNvSpPr txBox="1"/>
            <p:nvPr/>
          </p:nvSpPr>
          <p:spPr>
            <a:xfrm>
              <a:off x="930796" y="1086992"/>
              <a:ext cx="2492990" cy="553998"/>
            </a:xfrm>
            <a:prstGeom prst="rect">
              <a:avLst/>
            </a:prstGeom>
            <a:noFill/>
          </p:spPr>
          <p:txBody>
            <a:bodyPr wrap="none" rtlCol="0">
              <a:spAutoFit/>
            </a:bodyPr>
            <a:lstStyle/>
            <a:p>
              <a:r>
                <a:rPr lang="zh-TW" altLang="en-US" sz="3000" b="1" dirty="0">
                  <a:latin typeface="微軟正黑體" panose="020B0604030504040204" pitchFamily="34" charset="-120"/>
                  <a:ea typeface="微軟正黑體" panose="020B0604030504040204" pitchFamily="34" charset="-120"/>
                </a:rPr>
                <a:t>保障</a:t>
              </a:r>
              <a:r>
                <a:rPr lang="zh-TW" altLang="en-US" sz="3000" b="1" dirty="0" smtClean="0">
                  <a:latin typeface="微軟正黑體" panose="020B0604030504040204" pitchFamily="34" charset="-120"/>
                  <a:ea typeface="微軟正黑體" panose="020B0604030504040204" pitchFamily="34" charset="-120"/>
                </a:rPr>
                <a:t>內容說明</a:t>
              </a:r>
              <a:endParaRPr lang="zh-TW" altLang="en-US" sz="3000" b="1" dirty="0">
                <a:latin typeface="微軟正黑體" panose="020B0604030504040204" pitchFamily="34" charset="-120"/>
                <a:ea typeface="微軟正黑體" panose="020B0604030504040204" pitchFamily="34" charset="-120"/>
              </a:endParaRPr>
            </a:p>
          </p:txBody>
        </p:sp>
      </p:grpSp>
      <p:grpSp>
        <p:nvGrpSpPr>
          <p:cNvPr id="67" name="群組 66"/>
          <p:cNvGrpSpPr/>
          <p:nvPr/>
        </p:nvGrpSpPr>
        <p:grpSpPr>
          <a:xfrm>
            <a:off x="927700" y="2762224"/>
            <a:ext cx="4364380" cy="830997"/>
            <a:chOff x="213568" y="959520"/>
            <a:chExt cx="4364380" cy="830997"/>
          </a:xfrm>
        </p:grpSpPr>
        <p:cxnSp>
          <p:nvCxnSpPr>
            <p:cNvPr id="68" name="直線接點 67"/>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69" name="群組 68"/>
            <p:cNvGrpSpPr/>
            <p:nvPr/>
          </p:nvGrpSpPr>
          <p:grpSpPr>
            <a:xfrm>
              <a:off x="213568" y="959520"/>
              <a:ext cx="690663" cy="830997"/>
              <a:chOff x="2023937" y="755945"/>
              <a:chExt cx="690663" cy="830997"/>
            </a:xfrm>
          </p:grpSpPr>
          <p:sp>
            <p:nvSpPr>
              <p:cNvPr id="71" name="橢圓 70"/>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文字方塊 71"/>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3</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70" name="文字方塊 69"/>
            <p:cNvSpPr txBox="1"/>
            <p:nvPr/>
          </p:nvSpPr>
          <p:spPr>
            <a:xfrm>
              <a:off x="930796" y="1086992"/>
              <a:ext cx="2492990" cy="553998"/>
            </a:xfrm>
            <a:prstGeom prst="rect">
              <a:avLst/>
            </a:prstGeom>
            <a:noFill/>
          </p:spPr>
          <p:txBody>
            <a:bodyPr wrap="none" rtlCol="0">
              <a:spAutoFit/>
            </a:bodyPr>
            <a:lstStyle/>
            <a:p>
              <a:r>
                <a:rPr lang="zh-TW" altLang="en-US" sz="3000" b="1" dirty="0" smtClean="0">
                  <a:solidFill>
                    <a:schemeClr val="bg1"/>
                  </a:solidFill>
                  <a:latin typeface="微軟正黑體" panose="020B0604030504040204" pitchFamily="34" charset="-120"/>
                  <a:ea typeface="微軟正黑體" panose="020B0604030504040204" pitchFamily="34" charset="-120"/>
                </a:rPr>
                <a:t>投保作業說明</a:t>
              </a:r>
              <a:endParaRPr lang="zh-TW" altLang="en-US" sz="3000" b="1" dirty="0">
                <a:solidFill>
                  <a:schemeClr val="bg1"/>
                </a:solidFill>
                <a:latin typeface="微軟正黑體" panose="020B0604030504040204" pitchFamily="34" charset="-120"/>
                <a:ea typeface="微軟正黑體" panose="020B0604030504040204" pitchFamily="34" charset="-120"/>
              </a:endParaRPr>
            </a:p>
          </p:txBody>
        </p:sp>
      </p:grpSp>
      <p:grpSp>
        <p:nvGrpSpPr>
          <p:cNvPr id="73" name="群組 72"/>
          <p:cNvGrpSpPr/>
          <p:nvPr/>
        </p:nvGrpSpPr>
        <p:grpSpPr>
          <a:xfrm>
            <a:off x="1215732" y="3643587"/>
            <a:ext cx="4364380" cy="830997"/>
            <a:chOff x="213568" y="959520"/>
            <a:chExt cx="4364380" cy="830997"/>
          </a:xfrm>
        </p:grpSpPr>
        <p:cxnSp>
          <p:nvCxnSpPr>
            <p:cNvPr id="74" name="直線接點 73"/>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75" name="群組 74"/>
            <p:cNvGrpSpPr/>
            <p:nvPr/>
          </p:nvGrpSpPr>
          <p:grpSpPr>
            <a:xfrm>
              <a:off x="213568" y="959520"/>
              <a:ext cx="690663" cy="830997"/>
              <a:chOff x="2023937" y="755945"/>
              <a:chExt cx="690663" cy="830997"/>
            </a:xfrm>
          </p:grpSpPr>
          <p:sp>
            <p:nvSpPr>
              <p:cNvPr id="77" name="橢圓 76"/>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文字方塊 77"/>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4</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76" name="文字方塊 75"/>
            <p:cNvSpPr txBox="1"/>
            <p:nvPr/>
          </p:nvSpPr>
          <p:spPr>
            <a:xfrm>
              <a:off x="930796" y="1086992"/>
              <a:ext cx="2492990"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保費作業說明</a:t>
              </a:r>
              <a:endParaRPr lang="zh-TW" altLang="en-US" sz="3000" b="1" dirty="0">
                <a:latin typeface="微軟正黑體" panose="020B0604030504040204" pitchFamily="34" charset="-120"/>
                <a:ea typeface="微軟正黑體" panose="020B0604030504040204" pitchFamily="34" charset="-120"/>
              </a:endParaRPr>
            </a:p>
          </p:txBody>
        </p:sp>
      </p:grpSp>
      <p:grpSp>
        <p:nvGrpSpPr>
          <p:cNvPr id="79" name="群組 78"/>
          <p:cNvGrpSpPr/>
          <p:nvPr/>
        </p:nvGrpSpPr>
        <p:grpSpPr>
          <a:xfrm>
            <a:off x="1503764" y="4524950"/>
            <a:ext cx="4364380" cy="830997"/>
            <a:chOff x="213568" y="959520"/>
            <a:chExt cx="4364380" cy="830997"/>
          </a:xfrm>
        </p:grpSpPr>
        <p:cxnSp>
          <p:nvCxnSpPr>
            <p:cNvPr id="80" name="直線接點 79"/>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81" name="群組 80"/>
            <p:cNvGrpSpPr/>
            <p:nvPr/>
          </p:nvGrpSpPr>
          <p:grpSpPr>
            <a:xfrm>
              <a:off x="213568" y="959520"/>
              <a:ext cx="690663" cy="830997"/>
              <a:chOff x="2023937" y="755945"/>
              <a:chExt cx="690663" cy="830997"/>
            </a:xfrm>
          </p:grpSpPr>
          <p:sp>
            <p:nvSpPr>
              <p:cNvPr id="83" name="橢圓 82"/>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文字方塊 83"/>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5</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82" name="文字方塊 81"/>
            <p:cNvSpPr txBox="1"/>
            <p:nvPr/>
          </p:nvSpPr>
          <p:spPr>
            <a:xfrm>
              <a:off x="930796" y="1086992"/>
              <a:ext cx="2492990"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理賠作業說明</a:t>
              </a:r>
            </a:p>
          </p:txBody>
        </p:sp>
      </p:grpSp>
    </p:spTree>
    <p:extLst>
      <p:ext uri="{BB962C8B-B14F-4D97-AF65-F5344CB8AC3E}">
        <p14:creationId xmlns:p14="http://schemas.microsoft.com/office/powerpoint/2010/main" val="1820959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A9DB70D-094E-4A79-BF46-0D9B920EA0CF}" type="slidenum">
              <a:rPr lang="zh-TW" altLang="en-US" smtClean="0"/>
              <a:pPr/>
              <a:t>4</a:t>
            </a:fld>
            <a:endParaRPr lang="zh-TW" altLang="en-US" dirty="0"/>
          </a:p>
        </p:txBody>
      </p:sp>
      <p:graphicFrame>
        <p:nvGraphicFramePr>
          <p:cNvPr id="8" name="表格 7"/>
          <p:cNvGraphicFramePr>
            <a:graphicFrameLocks noGrp="1"/>
          </p:cNvGraphicFramePr>
          <p:nvPr>
            <p:extLst>
              <p:ext uri="{D42A27DB-BD31-4B8C-83A1-F6EECF244321}">
                <p14:modId xmlns:p14="http://schemas.microsoft.com/office/powerpoint/2010/main" val="3281998787"/>
              </p:ext>
            </p:extLst>
          </p:nvPr>
        </p:nvGraphicFramePr>
        <p:xfrm>
          <a:off x="107504" y="1289334"/>
          <a:ext cx="8784975" cy="4858071"/>
        </p:xfrm>
        <a:graphic>
          <a:graphicData uri="http://schemas.openxmlformats.org/drawingml/2006/table">
            <a:tbl>
              <a:tblPr/>
              <a:tblGrid>
                <a:gridCol w="2252464"/>
                <a:gridCol w="2252464"/>
                <a:gridCol w="2475989"/>
                <a:gridCol w="1804058"/>
              </a:tblGrid>
              <a:tr h="361856">
                <a:tc gridSpan="2">
                  <a:txBody>
                    <a:bodyPr/>
                    <a:lstStyle/>
                    <a:p>
                      <a:pPr algn="ctr" fontAlgn="ctr"/>
                      <a:r>
                        <a:rPr lang="zh-TW" sz="2000" b="1" i="0" u="none" strike="noStrik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差異項目</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lumMod val="75000"/>
                      </a:schemeClr>
                    </a:solidFill>
                  </a:tcPr>
                </a:tc>
                <a:tc hMerge="1">
                  <a:txBody>
                    <a:bodyPr/>
                    <a:lstStyle/>
                    <a:p>
                      <a:endParaRPr lang="zh-TW" altLang="en-US"/>
                    </a:p>
                  </a:txBody>
                  <a:tcPr/>
                </a:tc>
                <a:tc>
                  <a:txBody>
                    <a:bodyPr/>
                    <a:lstStyle/>
                    <a:p>
                      <a:pPr algn="ctr" fontAlgn="ctr"/>
                      <a:r>
                        <a:rPr lang="en-US" sz="20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106學年度</a:t>
                      </a:r>
                      <a:endParaRPr lang="zh-TW" sz="20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1" i="0" u="none" strike="noStrike">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107學年度</a:t>
                      </a:r>
                      <a:endParaRPr lang="zh-TW" sz="2000" b="1" i="0" u="none" strike="noStrike">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53674">
                <a:tc rowSpan="4">
                  <a:txBody>
                    <a:bodyPr/>
                    <a:lstStyle/>
                    <a:p>
                      <a:pPr algn="l" fontAlgn="ctr"/>
                      <a:r>
                        <a:rPr lang="zh-TW" sz="1900" b="1" i="0" u="none" strike="noStrik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「住院醫療保險金</a:t>
                      </a:r>
                      <a:r>
                        <a:rPr lang="zh-TW" sz="1900" b="1" i="0" u="none" strike="noStrike"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900" b="1" i="0" u="none" strike="noStrik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傷害門診保險金」</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lumMod val="75000"/>
                      </a:schemeClr>
                    </a:solidFill>
                  </a:tcPr>
                </a:tc>
                <a:tc rowSpan="2">
                  <a:txBody>
                    <a:bodyPr/>
                    <a:lstStyle/>
                    <a:p>
                      <a:pPr algn="ctr" fontAlgn="ctr"/>
                      <a:r>
                        <a:rPr lang="zh-TW" sz="2000" b="1" i="0" u="none" strike="noStrik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醫療費用</a:t>
                      </a:r>
                      <a:r>
                        <a:rPr lang="zh-TW" sz="2000" b="1" i="0" u="none" strike="noStrike" baseline="300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註</a:t>
                      </a:r>
                      <a:r>
                        <a:rPr lang="zh-TW" sz="2000" b="1" i="0" u="none" strike="noStrik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≧500元</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lumMod val="75000"/>
                      </a:schemeClr>
                    </a:solidFill>
                  </a:tcPr>
                </a:tc>
                <a:tc>
                  <a:txBody>
                    <a:bodyPr/>
                    <a:lstStyle/>
                    <a:p>
                      <a:pPr algn="ctr" fontAlgn="ctr"/>
                      <a:r>
                        <a:rPr lang="zh-TW" sz="20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扣除500元後給付</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zh-TW" sz="20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全額</a:t>
                      </a:r>
                      <a:r>
                        <a:rPr lang="zh-TW" sz="20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給付</a:t>
                      </a:r>
                      <a:endParaRPr lang="en-US" altLang="zh-TW" sz="20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l" fontAlgn="ctr">
                        <a:spcBef>
                          <a:spcPts val="600"/>
                        </a:spcBef>
                      </a:pPr>
                      <a:r>
                        <a:rPr lang="zh-TW" altLang="en-US" sz="18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（保險金限額內）</a:t>
                      </a:r>
                      <a:endParaRPr lang="zh-TW" sz="18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862">
                <a:tc vMerge="1">
                  <a:txBody>
                    <a:bodyPr/>
                    <a:lstStyle/>
                    <a:p>
                      <a:endParaRPr lang="zh-TW" altLang="en-US"/>
                    </a:p>
                  </a:txBody>
                  <a:tcPr/>
                </a:tc>
                <a:tc vMerge="1">
                  <a:txBody>
                    <a:bodyPr/>
                    <a:lstStyle/>
                    <a:p>
                      <a:endParaRPr lang="zh-TW" altLang="en-US"/>
                    </a:p>
                  </a:txBody>
                  <a:tcPr/>
                </a:tc>
                <a:tc>
                  <a:txBody>
                    <a:bodyPr/>
                    <a:lstStyle/>
                    <a:p>
                      <a:pPr algn="l" fontAlgn="ctr"/>
                      <a:r>
                        <a:rPr lang="zh-TW" altLang="en-US" sz="18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8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低</a:t>
                      </a:r>
                      <a:r>
                        <a:rPr lang="zh-TW" sz="18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收入戶、中低收入戶由教育部補助500</a:t>
                      </a:r>
                      <a:r>
                        <a:rPr lang="zh-TW" sz="18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a:t>
                      </a:r>
                      <a:r>
                        <a:rPr lang="zh-TW" altLang="en-US" sz="18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sz="18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456252">
                <a:tc vMerge="1">
                  <a:txBody>
                    <a:bodyPr/>
                    <a:lstStyle/>
                    <a:p>
                      <a:endParaRPr lang="zh-TW" altLang="en-US"/>
                    </a:p>
                  </a:txBody>
                  <a:tcPr/>
                </a:tc>
                <a:tc rowSpan="2">
                  <a:txBody>
                    <a:bodyPr/>
                    <a:lstStyle/>
                    <a:p>
                      <a:pPr algn="ctr" fontAlgn="ctr"/>
                      <a:r>
                        <a:rPr lang="zh-TW" sz="2000" b="1" i="0" u="none" strike="noStrik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醫療費用</a:t>
                      </a:r>
                      <a:r>
                        <a:rPr lang="zh-TW" sz="2000" b="1" i="0" u="none" strike="noStrike" baseline="300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註</a:t>
                      </a:r>
                      <a:r>
                        <a:rPr lang="zh-TW" sz="2000" b="1" i="0" u="none" strike="noStrik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&lt;500元</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lumMod val="75000"/>
                      </a:schemeClr>
                    </a:solidFill>
                  </a:tcPr>
                </a:tc>
                <a:tc gridSpan="2">
                  <a:txBody>
                    <a:bodyPr/>
                    <a:lstStyle/>
                    <a:p>
                      <a:pPr algn="ctr" fontAlgn="ctr"/>
                      <a:r>
                        <a:rPr lang="zh-TW" sz="20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不給付</a:t>
                      </a:r>
                      <a:endParaRPr lang="zh-TW" sz="20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tr>
              <a:tr h="497751">
                <a:tc vMerge="1">
                  <a:txBody>
                    <a:bodyPr/>
                    <a:lstStyle/>
                    <a:p>
                      <a:endParaRPr lang="zh-TW" altLang="en-US"/>
                    </a:p>
                  </a:txBody>
                  <a:tcPr/>
                </a:tc>
                <a:tc vMerge="1">
                  <a:txBody>
                    <a:bodyPr/>
                    <a:lstStyle/>
                    <a:p>
                      <a:endParaRPr lang="zh-TW" altLang="en-US"/>
                    </a:p>
                  </a:txBody>
                  <a:tcPr/>
                </a:tc>
                <a:tc gridSpan="2">
                  <a:txBody>
                    <a:bodyPr/>
                    <a:lstStyle/>
                    <a:p>
                      <a:pPr algn="l" fontAlgn="ctr"/>
                      <a:r>
                        <a:rPr lang="zh-TW" altLang="en-US" sz="18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8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低</a:t>
                      </a:r>
                      <a:r>
                        <a:rPr lang="zh-TW" sz="18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收入戶、中低收入戶由教育部</a:t>
                      </a:r>
                      <a:r>
                        <a:rPr lang="zh-TW" sz="18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補助</a:t>
                      </a:r>
                      <a:r>
                        <a:rPr lang="en-US" altLang="zh-TW" sz="18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18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18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sz="18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醫療費用</a:t>
                      </a:r>
                      <a:r>
                        <a:rPr lang="zh-TW" altLang="en-US" sz="18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sz="18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r h="569759">
                <a:tc rowSpan="3">
                  <a:txBody>
                    <a:bodyPr/>
                    <a:lstStyle/>
                    <a:p>
                      <a:pPr algn="just" fontAlgn="ctr"/>
                      <a:r>
                        <a:rPr lang="zh-TW" sz="2000" b="1" i="0" u="none" strike="noStrik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年齡滿 65 足歲學生</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lumMod val="75000"/>
                      </a:schemeClr>
                    </a:solidFill>
                  </a:tcPr>
                </a:tc>
                <a:tc>
                  <a:txBody>
                    <a:bodyPr/>
                    <a:lstStyle/>
                    <a:p>
                      <a:pPr algn="ctr" fontAlgn="ctr"/>
                      <a:r>
                        <a:rPr lang="zh-TW" sz="2000" b="1" i="0" u="none" strike="noStrik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保險範圍</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lumMod val="75000"/>
                      </a:schemeClr>
                    </a:solidFill>
                  </a:tcPr>
                </a:tc>
                <a:tc>
                  <a:txBody>
                    <a:bodyPr/>
                    <a:lstStyle/>
                    <a:p>
                      <a:pPr algn="ctr" fontAlgn="ctr"/>
                      <a:r>
                        <a:rPr lang="zh-TW" sz="20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疾病或意外傷害事故</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sz="20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僅意外傷害事故</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937">
                <a:tc vMerge="1">
                  <a:txBody>
                    <a:bodyPr/>
                    <a:lstStyle/>
                    <a:p>
                      <a:pPr algn="just" fontAlgn="ctr"/>
                      <a:endParaRPr lang="zh-TW" sz="2000" b="1" i="0" u="none" strike="noStrik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rowSpan="2">
                  <a:txBody>
                    <a:bodyPr/>
                    <a:lstStyle/>
                    <a:p>
                      <a:pPr algn="ctr" fontAlgn="ctr"/>
                      <a:r>
                        <a:rPr lang="zh-TW" sz="2000" b="1" i="0" u="none" strike="noStrik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保費</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lumMod val="75000"/>
                      </a:schemeClr>
                    </a:solidFill>
                  </a:tcPr>
                </a:tc>
                <a:tc>
                  <a:txBody>
                    <a:bodyPr/>
                    <a:lstStyle/>
                    <a:p>
                      <a:pPr algn="ctr" fontAlgn="ctr"/>
                      <a:r>
                        <a:rPr lang="zh-TW" sz="20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自行負擔2/3</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zh-TW" sz="20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自行全額負擔</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856">
                <a:tc vMerge="1">
                  <a:txBody>
                    <a:bodyPr/>
                    <a:lstStyle/>
                    <a:p>
                      <a:endParaRPr lang="zh-TW" altLang="en-US"/>
                    </a:p>
                  </a:txBody>
                  <a:tcPr/>
                </a:tc>
                <a:tc vMerge="1">
                  <a:txBody>
                    <a:bodyPr/>
                    <a:lstStyle/>
                    <a:p>
                      <a:endParaRPr lang="zh-TW" altLang="en-US"/>
                    </a:p>
                  </a:txBody>
                  <a:tcPr/>
                </a:tc>
                <a:tc>
                  <a:txBody>
                    <a:bodyPr/>
                    <a:lstStyle/>
                    <a:p>
                      <a:pPr algn="ctr" fontAlgn="ctr"/>
                      <a:r>
                        <a:rPr lang="zh-TW" sz="20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政府補助1/3</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r>
              <a:tr h="1090407">
                <a:tc gridSpan="2">
                  <a:txBody>
                    <a:bodyPr/>
                    <a:lstStyle/>
                    <a:p>
                      <a:pPr algn="just" fontAlgn="ctr"/>
                      <a:r>
                        <a:rPr lang="zh-TW" altLang="en-US" sz="2000" b="1" i="0" u="none" strike="noStrike"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配合身心障礙權利公約文字用語，修正保單條款及附表內各項有關「殘廢」用語統一修正為「失能」。</a:t>
                      </a:r>
                      <a:endParaRPr lang="zh-TW" sz="2000" b="1" i="0" u="none" strike="noStrik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lumMod val="75000"/>
                      </a:schemeClr>
                    </a:solidFill>
                  </a:tcPr>
                </a:tc>
                <a:tc hMerge="1">
                  <a:txBody>
                    <a:bodyPr/>
                    <a:lstStyle/>
                    <a:p>
                      <a:pPr algn="ctr" fontAlgn="ctr"/>
                      <a:endParaRPr lang="zh-TW" sz="2000" b="1" i="0" u="none" strike="noStrik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ctr"/>
                      <a:r>
                        <a:rPr lang="zh-TW" altLang="en-US" sz="20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殘廢</a:t>
                      </a:r>
                      <a:endParaRPr lang="zh-TW" sz="20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b="1" i="0" u="none" strike="noStrike"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失能</a:t>
                      </a:r>
                      <a:endParaRPr lang="zh-TW" sz="2000" b="1" i="0" u="none" strike="noStrike"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文字方塊 8"/>
          <p:cNvSpPr txBox="1"/>
          <p:nvPr/>
        </p:nvSpPr>
        <p:spPr>
          <a:xfrm>
            <a:off x="107504" y="6156012"/>
            <a:ext cx="8784976" cy="369332"/>
          </a:xfrm>
          <a:prstGeom prst="rect">
            <a:avLst/>
          </a:prstGeom>
          <a:noFill/>
        </p:spPr>
        <p:txBody>
          <a:bodyPr wrap="square" rtlCol="0">
            <a:spAutoFit/>
          </a:bodyPr>
          <a:lstStyle/>
          <a:p>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註</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醫療費用係指扣除「除外責任</a:t>
            </a: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」費用</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後實際支出之醫療費用金額。</a:t>
            </a:r>
          </a:p>
        </p:txBody>
      </p:sp>
      <p:sp>
        <p:nvSpPr>
          <p:cNvPr id="6" name="標題 1"/>
          <p:cNvSpPr>
            <a:spLocks noGrp="1"/>
          </p:cNvSpPr>
          <p:nvPr>
            <p:ph type="title"/>
          </p:nvPr>
        </p:nvSpPr>
        <p:spPr>
          <a:xfrm>
            <a:off x="0" y="-2138"/>
            <a:ext cx="8229600" cy="693403"/>
          </a:xfrm>
        </p:spPr>
        <p:txBody>
          <a:bodyPr/>
          <a:lstStyle/>
          <a:p>
            <a:r>
              <a:rPr lang="zh-TW" altLang="en-US" dirty="0" smtClean="0"/>
              <a:t>學生團體保險知多少</a:t>
            </a:r>
            <a:r>
              <a:rPr lang="en-US" altLang="zh-TW" dirty="0" smtClean="0"/>
              <a:t>(2/9)</a:t>
            </a:r>
            <a:endParaRPr lang="zh-TW" altLang="en-US" dirty="0"/>
          </a:p>
        </p:txBody>
      </p:sp>
      <p:sp>
        <p:nvSpPr>
          <p:cNvPr id="7" name="圓角矩形 6"/>
          <p:cNvSpPr/>
          <p:nvPr/>
        </p:nvSpPr>
        <p:spPr>
          <a:xfrm>
            <a:off x="-258775" y="764231"/>
            <a:ext cx="5334831" cy="485365"/>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36512" y="745540"/>
            <a:ext cx="5112568" cy="523220"/>
          </a:xfrm>
          <a:prstGeom prst="rect">
            <a:avLst/>
          </a:prstGeom>
          <a:noFill/>
        </p:spPr>
        <p:txBody>
          <a:bodyPr wrap="squar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106</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107</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學年度學團條款差異</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878011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投保作業說明</a:t>
            </a:r>
            <a:r>
              <a:rPr lang="en-US" altLang="zh-TW" dirty="0" smtClean="0"/>
              <a:t>(1/35)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effectLst>
                  <a:outerShdw blurRad="38100" dist="38100" dir="2700000" algn="tl">
                    <a:srgbClr val="000000">
                      <a:alpha val="43137"/>
                    </a:srgbClr>
                  </a:outerShdw>
                </a:effectLst>
              </a:rPr>
              <a:pPr/>
              <a:t>40</a:t>
            </a:fld>
            <a:endParaRPr lang="zh-TW" altLang="en-US" dirty="0">
              <a:effectLst>
                <a:outerShdw blurRad="38100" dist="38100" dir="2700000" algn="tl">
                  <a:srgbClr val="000000">
                    <a:alpha val="43137"/>
                  </a:srgbClr>
                </a:outerShdw>
              </a:effectLst>
            </a:endParaRPr>
          </a:p>
        </p:txBody>
      </p:sp>
      <p:grpSp>
        <p:nvGrpSpPr>
          <p:cNvPr id="6" name="群組 5"/>
          <p:cNvGrpSpPr/>
          <p:nvPr/>
        </p:nvGrpSpPr>
        <p:grpSpPr>
          <a:xfrm>
            <a:off x="-219679" y="836712"/>
            <a:ext cx="3423527" cy="523220"/>
            <a:chOff x="-258776" y="745540"/>
            <a:chExt cx="3423527" cy="523220"/>
          </a:xfrm>
        </p:grpSpPr>
        <p:sp>
          <p:nvSpPr>
            <p:cNvPr id="7" name="圓角矩形 6"/>
            <p:cNvSpPr/>
            <p:nvPr/>
          </p:nvSpPr>
          <p:spPr>
            <a:xfrm>
              <a:off x="-258776" y="764703"/>
              <a:ext cx="342352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ffectLst>
                  <a:outerShdw blurRad="38100" dist="38100" dir="2700000" algn="tl">
                    <a:srgbClr val="000000">
                      <a:alpha val="43137"/>
                    </a:srgbClr>
                  </a:outerShdw>
                </a:effectLst>
              </a:endParaRPr>
            </a:p>
          </p:txBody>
        </p:sp>
        <p:sp>
          <p:nvSpPr>
            <p:cNvPr id="8" name="文字方塊 7"/>
            <p:cNvSpPr txBox="1"/>
            <p:nvPr/>
          </p:nvSpPr>
          <p:spPr>
            <a:xfrm>
              <a:off x="-39414" y="745540"/>
              <a:ext cx="3057247" cy="523220"/>
            </a:xfrm>
            <a:prstGeom prst="rect">
              <a:avLst/>
            </a:prstGeom>
            <a:noFill/>
          </p:spPr>
          <p:txBody>
            <a:bodyPr wrap="non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投保流程簡易說明</a:t>
              </a:r>
            </a:p>
          </p:txBody>
        </p:sp>
      </p:grpSp>
      <p:grpSp>
        <p:nvGrpSpPr>
          <p:cNvPr id="11" name="群組 10"/>
          <p:cNvGrpSpPr/>
          <p:nvPr/>
        </p:nvGrpSpPr>
        <p:grpSpPr>
          <a:xfrm>
            <a:off x="683568" y="1456399"/>
            <a:ext cx="8015171" cy="4996937"/>
            <a:chOff x="1041548" y="16191"/>
            <a:chExt cx="8015171" cy="4019527"/>
          </a:xfrm>
        </p:grpSpPr>
        <p:sp>
          <p:nvSpPr>
            <p:cNvPr id="12" name="向下箭號 11"/>
            <p:cNvSpPr/>
            <p:nvPr/>
          </p:nvSpPr>
          <p:spPr bwMode="auto">
            <a:xfrm>
              <a:off x="4448085" y="1301215"/>
              <a:ext cx="376110" cy="237367"/>
            </a:xfrm>
            <a:prstGeom prst="downArrow">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b="1">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sp>
          <p:nvSpPr>
            <p:cNvPr id="13" name="流程圖: 決策 12"/>
            <p:cNvSpPr/>
            <p:nvPr/>
          </p:nvSpPr>
          <p:spPr bwMode="auto">
            <a:xfrm>
              <a:off x="3527239" y="1569446"/>
              <a:ext cx="2236539" cy="578527"/>
            </a:xfrm>
            <a:prstGeom prst="flowChartDecision">
              <a:avLst/>
            </a:prstGeom>
            <a:solidFill>
              <a:schemeClr val="bg2"/>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登入系統</a:t>
              </a:r>
            </a:p>
          </p:txBody>
        </p:sp>
        <p:sp>
          <p:nvSpPr>
            <p:cNvPr id="14" name="向下箭號 13"/>
            <p:cNvSpPr/>
            <p:nvPr/>
          </p:nvSpPr>
          <p:spPr bwMode="auto">
            <a:xfrm rot="5400000">
              <a:off x="3070639" y="1682469"/>
              <a:ext cx="342965" cy="360362"/>
            </a:xfrm>
            <a:prstGeom prst="downArrow">
              <a:avLst>
                <a:gd name="adj1" fmla="val 50000"/>
                <a:gd name="adj2" fmla="val 47197"/>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b="1">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sp>
          <p:nvSpPr>
            <p:cNvPr id="15" name="向下箭號 14"/>
            <p:cNvSpPr/>
            <p:nvPr/>
          </p:nvSpPr>
          <p:spPr bwMode="auto">
            <a:xfrm>
              <a:off x="7234245" y="2132489"/>
              <a:ext cx="374164" cy="294224"/>
            </a:xfrm>
            <a:prstGeom prst="downArrow">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b="1">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grpSp>
          <p:nvGrpSpPr>
            <p:cNvPr id="16" name="群組 15"/>
            <p:cNvGrpSpPr/>
            <p:nvPr/>
          </p:nvGrpSpPr>
          <p:grpSpPr>
            <a:xfrm>
              <a:off x="1041548" y="16191"/>
              <a:ext cx="8015171" cy="4019527"/>
              <a:chOff x="1041548" y="68943"/>
              <a:chExt cx="8015171" cy="4019527"/>
            </a:xfrm>
          </p:grpSpPr>
          <p:sp>
            <p:nvSpPr>
              <p:cNvPr id="18" name="圓角矩形 17"/>
              <p:cNvSpPr/>
              <p:nvPr/>
            </p:nvSpPr>
            <p:spPr bwMode="auto">
              <a:xfrm>
                <a:off x="1041548" y="1569446"/>
                <a:ext cx="1940719" cy="578527"/>
              </a:xfrm>
              <a:prstGeom prst="round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2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幼兒園</a:t>
                </a:r>
                <a:endParaRPr lang="zh-TW" alt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19" name="群組 18"/>
              <p:cNvGrpSpPr/>
              <p:nvPr/>
            </p:nvGrpSpPr>
            <p:grpSpPr>
              <a:xfrm>
                <a:off x="1248508" y="68943"/>
                <a:ext cx="7808211" cy="4019527"/>
                <a:chOff x="1248508" y="77735"/>
                <a:chExt cx="7808211" cy="4019527"/>
              </a:xfrm>
            </p:grpSpPr>
            <p:sp>
              <p:nvSpPr>
                <p:cNvPr id="20" name="上彎箭號 19"/>
                <p:cNvSpPr/>
                <p:nvPr/>
              </p:nvSpPr>
              <p:spPr bwMode="auto">
                <a:xfrm rot="16200000" flipH="1">
                  <a:off x="6486727" y="2890933"/>
                  <a:ext cx="883616" cy="1274431"/>
                </a:xfrm>
                <a:prstGeom prst="bentUpArrow">
                  <a:avLst>
                    <a:gd name="adj1" fmla="val 25000"/>
                    <a:gd name="adj2" fmla="val 24459"/>
                    <a:gd name="adj3" fmla="val 25000"/>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b="1">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sp>
              <p:nvSpPr>
                <p:cNvPr id="21" name="圓角矩形圖說文字 20"/>
                <p:cNvSpPr/>
                <p:nvPr/>
              </p:nvSpPr>
              <p:spPr>
                <a:xfrm>
                  <a:off x="6805987" y="456154"/>
                  <a:ext cx="2250732" cy="793450"/>
                </a:xfrm>
                <a:prstGeom prst="wedgeRoundRectCallout">
                  <a:avLst>
                    <a:gd name="adj1" fmla="val -22018"/>
                    <a:gd name="adj2" fmla="val 80138"/>
                    <a:gd name="adj3" fmla="val 16667"/>
                  </a:avLst>
                </a:prstGeom>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altLang="zh-TW" sz="1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65</a:t>
                  </a:r>
                  <a:r>
                    <a:rPr lang="zh-TW" altLang="en-US" sz="1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足歲以上學生另需提供</a:t>
                  </a:r>
                  <a:r>
                    <a:rPr lang="zh-TW" altLang="en-US" sz="1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健康告知聲明書審核通過</a:t>
                  </a:r>
                  <a:r>
                    <a:rPr lang="zh-TW" altLang="en-US" sz="1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方可投保</a:t>
                  </a:r>
                </a:p>
              </p:txBody>
            </p:sp>
            <p:sp>
              <p:nvSpPr>
                <p:cNvPr id="22" name="上彎箭號 21"/>
                <p:cNvSpPr/>
                <p:nvPr/>
              </p:nvSpPr>
              <p:spPr bwMode="auto">
                <a:xfrm rot="5400000">
                  <a:off x="2055486" y="2951448"/>
                  <a:ext cx="806616" cy="1206292"/>
                </a:xfrm>
                <a:prstGeom prst="bentUpArrow">
                  <a:avLst>
                    <a:gd name="adj1" fmla="val 25000"/>
                    <a:gd name="adj2" fmla="val 24459"/>
                    <a:gd name="adj3" fmla="val 25000"/>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b="1">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grpSp>
              <p:nvGrpSpPr>
                <p:cNvPr id="23" name="群組 41"/>
                <p:cNvGrpSpPr>
                  <a:grpSpLocks/>
                </p:cNvGrpSpPr>
                <p:nvPr/>
              </p:nvGrpSpPr>
              <p:grpSpPr bwMode="auto">
                <a:xfrm>
                  <a:off x="1248508" y="77735"/>
                  <a:ext cx="7213028" cy="4019527"/>
                  <a:chOff x="1271897" y="675591"/>
                  <a:chExt cx="7212583" cy="4195975"/>
                </a:xfrm>
              </p:grpSpPr>
              <p:sp>
                <p:nvSpPr>
                  <p:cNvPr id="25" name="向下箭號 24"/>
                  <p:cNvSpPr/>
                  <p:nvPr/>
                </p:nvSpPr>
                <p:spPr>
                  <a:xfrm>
                    <a:off x="4463217" y="1221443"/>
                    <a:ext cx="364174" cy="280019"/>
                  </a:xfrm>
                  <a:prstGeom prst="downArrow">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b="1">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sp>
                <p:nvSpPr>
                  <p:cNvPr id="26" name="圓角矩形 25"/>
                  <p:cNvSpPr/>
                  <p:nvPr/>
                </p:nvSpPr>
                <p:spPr>
                  <a:xfrm>
                    <a:off x="3550489" y="675591"/>
                    <a:ext cx="2137379" cy="505443"/>
                  </a:xfrm>
                  <a:prstGeom prst="roundRect">
                    <a:avLst/>
                  </a:prstGeom>
                  <a:solidFill>
                    <a:schemeClr val="bg2"/>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國泰</a:t>
                    </a:r>
                    <a:r>
                      <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人壽</a:t>
                    </a:r>
                    <a:r>
                      <a:rPr lang="zh-TW" altLang="en-US" sz="2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官網</a:t>
                    </a:r>
                    <a:endParaRPr lang="en-US" altLang="zh-TW" sz="20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sp>
                <p:nvSpPr>
                  <p:cNvPr id="27" name="圓角矩形 26"/>
                  <p:cNvSpPr/>
                  <p:nvPr/>
                </p:nvSpPr>
                <p:spPr>
                  <a:xfrm>
                    <a:off x="3445556" y="1537462"/>
                    <a:ext cx="2426263" cy="434183"/>
                  </a:xfrm>
                  <a:prstGeom prst="roundRect">
                    <a:avLst/>
                  </a:prstGeom>
                  <a:solidFill>
                    <a:schemeClr val="bg2"/>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學生團體保險專區</a:t>
                    </a:r>
                  </a:p>
                </p:txBody>
              </p:sp>
              <p:sp>
                <p:nvSpPr>
                  <p:cNvPr id="28" name="向下箭號 27"/>
                  <p:cNvSpPr/>
                  <p:nvPr/>
                </p:nvSpPr>
                <p:spPr>
                  <a:xfrm rot="16200000">
                    <a:off x="5896983" y="2415229"/>
                    <a:ext cx="348512" cy="360340"/>
                  </a:xfrm>
                  <a:prstGeom prst="downArrow">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b="1">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sp>
                <p:nvSpPr>
                  <p:cNvPr id="29" name="圓角矩形 28"/>
                  <p:cNvSpPr/>
                  <p:nvPr/>
                </p:nvSpPr>
                <p:spPr>
                  <a:xfrm>
                    <a:off x="6324023" y="2261598"/>
                    <a:ext cx="2160457" cy="569009"/>
                  </a:xfrm>
                  <a:prstGeom prst="round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TW" alt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國小以上</a:t>
                    </a:r>
                    <a:r>
                      <a:rPr lang="en-US" altLang="zh-TW"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a:t>
                    </a:r>
                  </a:p>
                </p:txBody>
              </p:sp>
              <p:cxnSp>
                <p:nvCxnSpPr>
                  <p:cNvPr id="30" name="直線接點 29"/>
                  <p:cNvCxnSpPr/>
                  <p:nvPr/>
                </p:nvCxnSpPr>
                <p:spPr>
                  <a:xfrm>
                    <a:off x="2795311" y="3509596"/>
                    <a:ext cx="3985722" cy="0"/>
                  </a:xfrm>
                  <a:prstGeom prst="line">
                    <a:avLst/>
                  </a:prstGeom>
                  <a:ln w="57150">
                    <a:solidFill>
                      <a:schemeClr val="accent2">
                        <a:lumMod val="75000"/>
                      </a:schemeClr>
                    </a:solidFill>
                    <a:prstDash val="sys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31" name="向下箭號 30"/>
                  <p:cNvSpPr/>
                  <p:nvPr/>
                </p:nvSpPr>
                <p:spPr>
                  <a:xfrm>
                    <a:off x="1817669" y="2884789"/>
                    <a:ext cx="374141" cy="315701"/>
                  </a:xfrm>
                  <a:prstGeom prst="downArrow">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b="1">
                      <a:solidFill>
                        <a:srgbClr val="237B1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sp>
                <p:nvSpPr>
                  <p:cNvPr id="32" name="圓角矩形 31"/>
                  <p:cNvSpPr/>
                  <p:nvPr/>
                </p:nvSpPr>
                <p:spPr>
                  <a:xfrm>
                    <a:off x="1271897" y="3209670"/>
                    <a:ext cx="1468222" cy="606596"/>
                  </a:xfrm>
                  <a:prstGeom prst="round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名冊輸入</a:t>
                    </a:r>
                  </a:p>
                </p:txBody>
              </p:sp>
              <p:sp>
                <p:nvSpPr>
                  <p:cNvPr id="33" name="向下箭號 32"/>
                  <p:cNvSpPr/>
                  <p:nvPr/>
                </p:nvSpPr>
                <p:spPr>
                  <a:xfrm rot="16200000">
                    <a:off x="5543692" y="4401740"/>
                    <a:ext cx="288351" cy="360341"/>
                  </a:xfrm>
                  <a:prstGeom prst="downArrow">
                    <a:avLst/>
                  </a:prstGeom>
                  <a:solidFill>
                    <a:schemeClr val="accent3">
                      <a:lumMod val="60000"/>
                      <a:lumOff val="40000"/>
                    </a:schemeClr>
                  </a:solidFill>
                  <a:ln>
                    <a:solidFill>
                      <a:srgbClr val="9339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4" name="圓角矩形 33"/>
                  <p:cNvSpPr/>
                  <p:nvPr/>
                </p:nvSpPr>
                <p:spPr>
                  <a:xfrm>
                    <a:off x="3396498" y="4223651"/>
                    <a:ext cx="2583979" cy="647915"/>
                  </a:xfrm>
                  <a:prstGeom prst="roundRect">
                    <a:avLst/>
                  </a:prstGeom>
                  <a:solidFill>
                    <a:schemeClr val="bg2"/>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TW"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r>
                      <a:rPr lang="zh-TW" alt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名冊</a:t>
                    </a:r>
                    <a:r>
                      <a:rPr lang="zh-TW" altLang="en-US" sz="22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確認送出</a:t>
                    </a:r>
                    <a:r>
                      <a:rPr lang="en-US" altLang="zh-TW"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p>
                </p:txBody>
              </p:sp>
            </p:grpSp>
            <p:sp>
              <p:nvSpPr>
                <p:cNvPr id="24" name="圓角矩形 23"/>
                <p:cNvSpPr/>
                <p:nvPr/>
              </p:nvSpPr>
              <p:spPr bwMode="auto">
                <a:xfrm>
                  <a:off x="3242120" y="2471790"/>
                  <a:ext cx="2806026" cy="591505"/>
                </a:xfrm>
                <a:prstGeom prst="roundRect">
                  <a:avLst/>
                </a:prstGeom>
                <a:solidFill>
                  <a:srgbClr val="FFC1C1"/>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若有不保生、</a:t>
                  </a:r>
                  <a:r>
                    <a:rPr lang="en-US" altLang="zh-TW" sz="1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65</a:t>
                  </a:r>
                  <a:r>
                    <a:rPr lang="zh-TW" altLang="en-US" sz="1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歲以上身分學生，需另行輸入名冊</a:t>
                  </a:r>
                </a:p>
              </p:txBody>
            </p:sp>
          </p:grpSp>
        </p:grpSp>
        <p:sp>
          <p:nvSpPr>
            <p:cNvPr id="17" name="圓角矩形 16"/>
            <p:cNvSpPr/>
            <p:nvPr/>
          </p:nvSpPr>
          <p:spPr bwMode="auto">
            <a:xfrm>
              <a:off x="6646977" y="2443706"/>
              <a:ext cx="1521075" cy="534818"/>
            </a:xfrm>
            <a:prstGeom prst="round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人數輸入</a:t>
              </a:r>
            </a:p>
          </p:txBody>
        </p:sp>
      </p:grpSp>
      <p:sp>
        <p:nvSpPr>
          <p:cNvPr id="35" name="文字方塊 34"/>
          <p:cNvSpPr txBox="1"/>
          <p:nvPr/>
        </p:nvSpPr>
        <p:spPr>
          <a:xfrm>
            <a:off x="3276343" y="766445"/>
            <a:ext cx="5544129" cy="646331"/>
          </a:xfrm>
          <a:prstGeom prst="rect">
            <a:avLst/>
          </a:prstGeom>
          <a:solidFill>
            <a:schemeClr val="accent2">
              <a:lumMod val="75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zh-TW" altLang="zh-TW"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如本學期前</a:t>
            </a:r>
            <a:r>
              <a:rPr lang="zh-TW" altLang="zh-TW"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之保費</a:t>
            </a:r>
            <a:r>
              <a:rPr lang="zh-TW" altLang="zh-TW"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未繳納者，將暫時</a:t>
            </a:r>
            <a:r>
              <a:rPr lang="zh-TW" altLang="zh-TW"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無法</a:t>
            </a:r>
            <a:r>
              <a:rPr lang="zh-TW" altLang="zh-TW"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進行新學期投保作業（俟保費完成繳納後方可投保）。</a:t>
            </a:r>
          </a:p>
        </p:txBody>
      </p:sp>
    </p:spTree>
    <p:extLst>
      <p:ext uri="{BB962C8B-B14F-4D97-AF65-F5344CB8AC3E}">
        <p14:creationId xmlns:p14="http://schemas.microsoft.com/office/powerpoint/2010/main" val="3516258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33" y="1401795"/>
            <a:ext cx="7787307" cy="4567335"/>
          </a:xfrm>
          <a:prstGeom prst="rect">
            <a:avLst/>
          </a:prstGeom>
          <a:ln>
            <a:solidFill>
              <a:schemeClr val="bg2">
                <a:lumMod val="25000"/>
              </a:schemeClr>
            </a:solidFill>
          </a:ln>
        </p:spPr>
      </p:pic>
      <p:sp>
        <p:nvSpPr>
          <p:cNvPr id="2" name="標題 1"/>
          <p:cNvSpPr>
            <a:spLocks noGrp="1"/>
          </p:cNvSpPr>
          <p:nvPr>
            <p:ph type="title"/>
          </p:nvPr>
        </p:nvSpPr>
        <p:spPr/>
        <p:txBody>
          <a:bodyPr/>
          <a:lstStyle/>
          <a:p>
            <a:r>
              <a:rPr lang="zh-TW" altLang="en-US" dirty="0"/>
              <a:t>投保作業說明</a:t>
            </a:r>
            <a:r>
              <a:rPr lang="en-US" altLang="zh-TW" dirty="0"/>
              <a:t>(</a:t>
            </a:r>
            <a:r>
              <a:rPr lang="en-US" altLang="zh-TW" dirty="0" smtClean="0"/>
              <a:t>2/35)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41</a:t>
            </a:fld>
            <a:endParaRPr lang="zh-TW" altLang="en-US" dirty="0"/>
          </a:p>
        </p:txBody>
      </p:sp>
      <p:sp>
        <p:nvSpPr>
          <p:cNvPr id="20" name="文字方塊 19"/>
          <p:cNvSpPr txBox="1"/>
          <p:nvPr/>
        </p:nvSpPr>
        <p:spPr>
          <a:xfrm>
            <a:off x="4716016" y="5301208"/>
            <a:ext cx="1296144" cy="400110"/>
          </a:xfrm>
          <a:prstGeom prst="rect">
            <a:avLst/>
          </a:prstGeom>
          <a:solidFill>
            <a:srgbClr val="FFFF00"/>
          </a:solidFill>
          <a:ln w="38100">
            <a:solidFill>
              <a:schemeClr val="bg2">
                <a:lumMod val="25000"/>
              </a:schemeClr>
            </a:solidFill>
          </a:ln>
        </p:spPr>
        <p:txBody>
          <a:bodyPr wrap="square" rtlCol="0">
            <a:spAutoFit/>
          </a:bodyPr>
          <a:lstStyle/>
          <a:p>
            <a:pPr algn="ctr"/>
            <a:r>
              <a:rPr lang="zh-TW" altLang="en-US" sz="2000" b="1" dirty="0" smtClean="0">
                <a:latin typeface="微軟正黑體" panose="020B0604030504040204" pitchFamily="34" charset="-120"/>
                <a:ea typeface="微軟正黑體" panose="020B0604030504040204" pitchFamily="34" charset="-120"/>
              </a:rPr>
              <a:t>忘記密碼</a:t>
            </a:r>
            <a:endParaRPr lang="zh-TW" altLang="en-US" sz="2000" b="1" dirty="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4571828" y="6053226"/>
            <a:ext cx="4320652" cy="400110"/>
          </a:xfrm>
          <a:prstGeom prst="rect">
            <a:avLst/>
          </a:prstGeom>
          <a:solidFill>
            <a:srgbClr val="FFFF99"/>
          </a:solidFill>
          <a:ln w="19050">
            <a:solidFill>
              <a:schemeClr val="tx1"/>
            </a:solidFill>
          </a:ln>
        </p:spPr>
        <p:txBody>
          <a:bodyPr wrap="square" rtlCol="0">
            <a:spAutoFit/>
          </a:bodyPr>
          <a:lstStyle/>
          <a:p>
            <a:r>
              <a:rPr lang="zh-TW" altLang="en-US" sz="2000" b="1" dirty="0" smtClean="0">
                <a:latin typeface="微軟正黑體" panose="020B0604030504040204" pitchFamily="34" charset="-120"/>
                <a:ea typeface="微軟正黑體" panose="020B0604030504040204" pitchFamily="34" charset="-120"/>
              </a:rPr>
              <a:t>登入畫面，可使用「忘記密碼」功能。</a:t>
            </a:r>
            <a:endParaRPr lang="zh-TW" altLang="en-US" sz="2000" b="1" dirty="0">
              <a:latin typeface="微軟正黑體" panose="020B0604030504040204" pitchFamily="34" charset="-120"/>
              <a:ea typeface="微軟正黑體" panose="020B0604030504040204" pitchFamily="34" charset="-120"/>
            </a:endParaRPr>
          </a:p>
        </p:txBody>
      </p:sp>
      <p:sp>
        <p:nvSpPr>
          <p:cNvPr id="8" name="向左箭號 7"/>
          <p:cNvSpPr/>
          <p:nvPr/>
        </p:nvSpPr>
        <p:spPr>
          <a:xfrm rot="5400000">
            <a:off x="5004048" y="5733256"/>
            <a:ext cx="432048" cy="288032"/>
          </a:xfrm>
          <a:prstGeom prst="leftArrow">
            <a:avLst>
              <a:gd name="adj1" fmla="val 50000"/>
              <a:gd name="adj2" fmla="val 50001"/>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 name="群組 8"/>
          <p:cNvGrpSpPr/>
          <p:nvPr/>
        </p:nvGrpSpPr>
        <p:grpSpPr>
          <a:xfrm>
            <a:off x="-252536" y="764704"/>
            <a:ext cx="2618943" cy="523220"/>
            <a:chOff x="-258776" y="745540"/>
            <a:chExt cx="3423527" cy="523220"/>
          </a:xfrm>
        </p:grpSpPr>
        <p:sp>
          <p:nvSpPr>
            <p:cNvPr id="11" name="圓角矩形 10"/>
            <p:cNvSpPr/>
            <p:nvPr/>
          </p:nvSpPr>
          <p:spPr>
            <a:xfrm>
              <a:off x="-258776" y="764703"/>
              <a:ext cx="342352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ffectLst>
                  <a:outerShdw blurRad="38100" dist="38100" dir="2700000" algn="tl">
                    <a:srgbClr val="000000">
                      <a:alpha val="43137"/>
                    </a:srgbClr>
                  </a:outerShdw>
                </a:effectLst>
              </a:endParaRPr>
            </a:p>
          </p:txBody>
        </p:sp>
        <p:sp>
          <p:nvSpPr>
            <p:cNvPr id="12" name="文字方塊 11"/>
            <p:cNvSpPr txBox="1"/>
            <p:nvPr/>
          </p:nvSpPr>
          <p:spPr>
            <a:xfrm>
              <a:off x="242976" y="745540"/>
              <a:ext cx="2749850"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登入系統</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1873249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畫面剪輯"/>
          <p:cNvPicPr>
            <a:picLocks noChangeAspect="1"/>
          </p:cNvPicPr>
          <p:nvPr/>
        </p:nvPicPr>
        <p:blipFill rotWithShape="1">
          <a:blip r:embed="rId3">
            <a:extLst>
              <a:ext uri="{28A0092B-C50C-407E-A947-70E740481C1C}">
                <a14:useLocalDpi xmlns:a14="http://schemas.microsoft.com/office/drawing/2010/main" val="0"/>
              </a:ext>
            </a:extLst>
          </a:blip>
          <a:srcRect t="17026"/>
          <a:stretch/>
        </p:blipFill>
        <p:spPr>
          <a:xfrm>
            <a:off x="0" y="1909186"/>
            <a:ext cx="9144000" cy="3824375"/>
          </a:xfrm>
          <a:prstGeom prst="rect">
            <a:avLst/>
          </a:prstGeom>
          <a:ln>
            <a:solidFill>
              <a:schemeClr val="bg2">
                <a:lumMod val="25000"/>
              </a:schemeClr>
            </a:solidFill>
          </a:ln>
        </p:spPr>
      </p:pic>
      <p:sp>
        <p:nvSpPr>
          <p:cNvPr id="2" name="標題 1"/>
          <p:cNvSpPr>
            <a:spLocks noGrp="1"/>
          </p:cNvSpPr>
          <p:nvPr>
            <p:ph type="title"/>
          </p:nvPr>
        </p:nvSpPr>
        <p:spPr/>
        <p:txBody>
          <a:bodyPr/>
          <a:lstStyle/>
          <a:p>
            <a:r>
              <a:rPr lang="zh-TW" altLang="en-US" dirty="0"/>
              <a:t>投保作業說明</a:t>
            </a:r>
            <a:r>
              <a:rPr lang="en-US" altLang="zh-TW" dirty="0" smtClean="0"/>
              <a:t>(3/35)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42</a:t>
            </a:fld>
            <a:endParaRPr lang="zh-TW" altLang="en-US" dirty="0"/>
          </a:p>
        </p:txBody>
      </p:sp>
      <p:sp>
        <p:nvSpPr>
          <p:cNvPr id="7" name="文字方塊 6"/>
          <p:cNvSpPr txBox="1"/>
          <p:nvPr/>
        </p:nvSpPr>
        <p:spPr>
          <a:xfrm>
            <a:off x="3419872" y="3501008"/>
            <a:ext cx="5544616" cy="353943"/>
          </a:xfrm>
          <a:prstGeom prst="rect">
            <a:avLst/>
          </a:prstGeom>
          <a:solidFill>
            <a:srgbClr val="FFFF99"/>
          </a:solidFill>
          <a:ln w="28575">
            <a:solidFill>
              <a:schemeClr val="bg2">
                <a:lumMod val="25000"/>
              </a:schemeClr>
            </a:solidFill>
          </a:ln>
        </p:spPr>
        <p:txBody>
          <a:bodyPr wrap="square" rtlCol="0">
            <a:spAutoFit/>
          </a:bodyPr>
          <a:lstStyle/>
          <a:p>
            <a:r>
              <a:rPr lang="zh-TW" altLang="en-US" sz="1700" b="1" dirty="0" smtClean="0">
                <a:latin typeface="微軟正黑體" panose="020B0604030504040204" pitchFamily="34" charset="-120"/>
                <a:ea typeface="微軟正黑體" panose="020B0604030504040204" pitchFamily="34" charset="-120"/>
              </a:rPr>
              <a:t>輸入   學校代號</a:t>
            </a:r>
            <a:endParaRPr lang="zh-TW" altLang="en-US" sz="17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419872" y="4017258"/>
            <a:ext cx="5544616" cy="353943"/>
          </a:xfrm>
          <a:prstGeom prst="rect">
            <a:avLst/>
          </a:prstGeom>
          <a:solidFill>
            <a:srgbClr val="FFFF99"/>
          </a:solidFill>
          <a:ln w="28575">
            <a:solidFill>
              <a:schemeClr val="bg2">
                <a:lumMod val="25000"/>
              </a:schemeClr>
            </a:solidFill>
          </a:ln>
        </p:spPr>
        <p:txBody>
          <a:bodyPr wrap="square" rtlCol="0">
            <a:spAutoFit/>
          </a:bodyPr>
          <a:lstStyle>
            <a:defPPr>
              <a:defRPr lang="zh-TW"/>
            </a:defPPr>
            <a:lvl1pPr>
              <a:defRPr sz="1700" b="1">
                <a:latin typeface="微軟正黑體" panose="020B0604030504040204" pitchFamily="34" charset="-120"/>
                <a:ea typeface="微軟正黑體" panose="020B0604030504040204" pitchFamily="34" charset="-120"/>
              </a:defRPr>
            </a:lvl1pPr>
          </a:lstStyle>
          <a:p>
            <a:r>
              <a:rPr lang="zh-TW" altLang="en-US" dirty="0" smtClean="0"/>
              <a:t>　　　註冊</a:t>
            </a:r>
            <a:r>
              <a:rPr lang="zh-TW" altLang="en-US" dirty="0"/>
              <a:t>時的「手機號碼」</a:t>
            </a:r>
          </a:p>
        </p:txBody>
      </p:sp>
      <p:sp>
        <p:nvSpPr>
          <p:cNvPr id="9" name="文字方塊 8"/>
          <p:cNvSpPr txBox="1"/>
          <p:nvPr/>
        </p:nvSpPr>
        <p:spPr>
          <a:xfrm>
            <a:off x="3419872" y="4524645"/>
            <a:ext cx="5544616" cy="425758"/>
          </a:xfrm>
          <a:prstGeom prst="rect">
            <a:avLst/>
          </a:prstGeom>
          <a:solidFill>
            <a:srgbClr val="FFFF99"/>
          </a:solidFill>
          <a:ln w="28575">
            <a:solidFill>
              <a:schemeClr val="bg2">
                <a:lumMod val="25000"/>
              </a:schemeClr>
            </a:solidFill>
          </a:ln>
        </p:spPr>
        <p:txBody>
          <a:bodyPr wrap="square" rtlCol="0">
            <a:spAutoFit/>
          </a:bodyPr>
          <a:lstStyle>
            <a:defPPr>
              <a:defRPr lang="zh-TW"/>
            </a:defPPr>
            <a:lvl1pPr>
              <a:defRPr sz="1700" b="1">
                <a:latin typeface="微軟正黑體" panose="020B0604030504040204" pitchFamily="34" charset="-120"/>
                <a:ea typeface="微軟正黑體" panose="020B0604030504040204" pitchFamily="34" charset="-120"/>
              </a:defRPr>
            </a:lvl1pPr>
          </a:lstStyle>
          <a:p>
            <a:pPr>
              <a:lnSpc>
                <a:spcPts val="2600"/>
              </a:lnSpc>
            </a:pPr>
            <a:r>
              <a:rPr lang="zh-TW" altLang="en-US" dirty="0" smtClean="0"/>
              <a:t>　　　註冊</a:t>
            </a:r>
            <a:r>
              <a:rPr lang="zh-TW" altLang="en-US" dirty="0"/>
              <a:t>時的「</a:t>
            </a:r>
            <a:r>
              <a:rPr lang="en-US" altLang="zh-TW" dirty="0"/>
              <a:t>E-Mail</a:t>
            </a:r>
            <a:r>
              <a:rPr lang="zh-TW" altLang="en-US" dirty="0"/>
              <a:t>」</a:t>
            </a:r>
          </a:p>
        </p:txBody>
      </p:sp>
      <p:sp>
        <p:nvSpPr>
          <p:cNvPr id="12" name="文字方塊 11"/>
          <p:cNvSpPr txBox="1"/>
          <p:nvPr/>
        </p:nvSpPr>
        <p:spPr>
          <a:xfrm>
            <a:off x="1907704" y="5949280"/>
            <a:ext cx="7056784" cy="400110"/>
          </a:xfrm>
          <a:prstGeom prst="rect">
            <a:avLst/>
          </a:prstGeom>
          <a:solidFill>
            <a:srgbClr val="FFFF00"/>
          </a:solidFill>
          <a:ln w="19050">
            <a:solidFill>
              <a:schemeClr val="tx1"/>
            </a:solidFill>
          </a:ln>
        </p:spPr>
        <p:txBody>
          <a:bodyPr wrap="square" rtlCol="0">
            <a:spAutoFit/>
          </a:bodyPr>
          <a:lstStyle/>
          <a:p>
            <a:r>
              <a:rPr lang="zh-TW" altLang="en-US" sz="2000" b="1" dirty="0" smtClean="0">
                <a:latin typeface="微軟正黑體" panose="020B0604030504040204" pitchFamily="34" charset="-120"/>
                <a:ea typeface="微軟正黑體" panose="020B0604030504040204" pitchFamily="34" charset="-120"/>
              </a:rPr>
              <a:t>上方３項欄位均正確，即會重發密碼至老師註冊時的</a:t>
            </a:r>
            <a:r>
              <a:rPr lang="en-US" altLang="zh-TW" sz="2000" b="1" dirty="0" smtClean="0">
                <a:latin typeface="微軟正黑體" panose="020B0604030504040204" pitchFamily="34" charset="-120"/>
                <a:ea typeface="微軟正黑體" panose="020B0604030504040204" pitchFamily="34" charset="-120"/>
              </a:rPr>
              <a:t>E-Mail</a:t>
            </a:r>
            <a:endParaRPr lang="zh-TW" altLang="en-US" sz="2000"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4716016" y="5125152"/>
            <a:ext cx="1476164" cy="400110"/>
          </a:xfrm>
          <a:prstGeom prst="rect">
            <a:avLst/>
          </a:prstGeom>
          <a:solidFill>
            <a:srgbClr val="FFFF00"/>
          </a:solidFill>
          <a:ln w="38100">
            <a:solidFill>
              <a:schemeClr val="bg2">
                <a:lumMod val="25000"/>
              </a:schemeClr>
            </a:solidFill>
          </a:ln>
        </p:spPr>
        <p:txBody>
          <a:bodyPr wrap="square" rtlCol="0">
            <a:spAutoFit/>
          </a:bodyPr>
          <a:lstStyle>
            <a:defPPr>
              <a:defRPr lang="zh-TW"/>
            </a:defPPr>
            <a:lvl1pPr algn="ctr">
              <a:defRPr sz="2000" b="1">
                <a:latin typeface="微軟正黑體" panose="020B0604030504040204" pitchFamily="34" charset="-120"/>
                <a:ea typeface="微軟正黑體" panose="020B0604030504040204" pitchFamily="34" charset="-120"/>
              </a:defRPr>
            </a:lvl1pPr>
          </a:lstStyle>
          <a:p>
            <a:r>
              <a:rPr lang="zh-TW" altLang="en-US" dirty="0"/>
              <a:t>確認送出</a:t>
            </a:r>
          </a:p>
        </p:txBody>
      </p:sp>
      <p:sp>
        <p:nvSpPr>
          <p:cNvPr id="13" name="向左箭號 12"/>
          <p:cNvSpPr/>
          <p:nvPr/>
        </p:nvSpPr>
        <p:spPr>
          <a:xfrm rot="5400000">
            <a:off x="5193069" y="5617022"/>
            <a:ext cx="432048" cy="378042"/>
          </a:xfrm>
          <a:prstGeom prst="leftArrow">
            <a:avLst>
              <a:gd name="adj1" fmla="val 50000"/>
              <a:gd name="adj2" fmla="val 50001"/>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 name="群組 13"/>
          <p:cNvGrpSpPr/>
          <p:nvPr/>
        </p:nvGrpSpPr>
        <p:grpSpPr>
          <a:xfrm>
            <a:off x="-252536" y="1033572"/>
            <a:ext cx="2618943" cy="523220"/>
            <a:chOff x="-258776" y="745540"/>
            <a:chExt cx="3423527" cy="523220"/>
          </a:xfrm>
        </p:grpSpPr>
        <p:sp>
          <p:nvSpPr>
            <p:cNvPr id="15" name="圓角矩形 14"/>
            <p:cNvSpPr/>
            <p:nvPr/>
          </p:nvSpPr>
          <p:spPr>
            <a:xfrm>
              <a:off x="-258776" y="764703"/>
              <a:ext cx="342352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ffectLst>
                  <a:outerShdw blurRad="38100" dist="38100" dir="2700000" algn="tl">
                    <a:srgbClr val="000000">
                      <a:alpha val="43137"/>
                    </a:srgbClr>
                  </a:outerShdw>
                </a:effectLst>
              </a:endParaRPr>
            </a:p>
          </p:txBody>
        </p:sp>
        <p:sp>
          <p:nvSpPr>
            <p:cNvPr id="16" name="文字方塊 15"/>
            <p:cNvSpPr txBox="1"/>
            <p:nvPr/>
          </p:nvSpPr>
          <p:spPr>
            <a:xfrm>
              <a:off x="242976" y="745540"/>
              <a:ext cx="2749850"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忘記密碼</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0462641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邊形 5"/>
          <p:cNvSpPr/>
          <p:nvPr/>
        </p:nvSpPr>
        <p:spPr>
          <a:xfrm>
            <a:off x="0" y="4705980"/>
            <a:ext cx="1764656" cy="523220"/>
          </a:xfrm>
          <a:prstGeom prst="homePlat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rmAutofit/>
          </a:bodyPr>
          <a:lstStyle/>
          <a:p>
            <a:r>
              <a:rPr lang="zh-TW" altLang="en-US" dirty="0"/>
              <a:t>投保作業說明</a:t>
            </a:r>
            <a:r>
              <a:rPr lang="en-US" altLang="zh-TW" dirty="0" smtClean="0"/>
              <a:t>(4/35)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43</a:t>
            </a:fld>
            <a:endParaRPr lang="zh-TW" altLang="en-US" dirty="0"/>
          </a:p>
        </p:txBody>
      </p:sp>
      <p:sp>
        <p:nvSpPr>
          <p:cNvPr id="19" name="文字方塊 18"/>
          <p:cNvSpPr txBox="1"/>
          <p:nvPr/>
        </p:nvSpPr>
        <p:spPr>
          <a:xfrm>
            <a:off x="356821" y="4705980"/>
            <a:ext cx="902811"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提醒</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323528" y="2516703"/>
            <a:ext cx="8712968" cy="1200329"/>
          </a:xfrm>
          <a:prstGeom prst="rect">
            <a:avLst/>
          </a:prstGeom>
          <a:noFill/>
        </p:spPr>
        <p:txBody>
          <a:bodyPr wrap="square" rtlCol="0">
            <a:spAutoFit/>
          </a:bodyPr>
          <a:lstStyle/>
          <a:p>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 </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輸入</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學生人數」。</a:t>
            </a:r>
            <a:endPar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 </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如有「</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65</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歲以上</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學生」或「具備</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學籍不投保</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另需進行</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學生名冊輸入</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作業。</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395536" y="4263479"/>
            <a:ext cx="7992888" cy="461665"/>
          </a:xfrm>
          <a:prstGeom prst="rect">
            <a:avLst/>
          </a:prstGeom>
          <a:noFill/>
        </p:spPr>
        <p:txBody>
          <a:bodyPr wrap="square" rtlCol="0">
            <a:spAutoFit/>
          </a:bodyPr>
          <a:lstStyle/>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僅須</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輸入 「學生名冊」。</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 name="內容版面配置區 2"/>
          <p:cNvSpPr txBox="1">
            <a:spLocks/>
          </p:cNvSpPr>
          <p:nvPr/>
        </p:nvSpPr>
        <p:spPr>
          <a:xfrm>
            <a:off x="35496" y="5229200"/>
            <a:ext cx="9144000" cy="12961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None/>
            </a:pPr>
            <a:r>
              <a:rPr lang="zh-TW" altLang="en-US" sz="2400" b="1" dirty="0" smtClean="0">
                <a:solidFill>
                  <a:srgbClr val="C00000"/>
                </a:solidFill>
                <a:effectLst>
                  <a:outerShdw blurRad="38100" dist="38100" dir="2700000" algn="tl">
                    <a:srgbClr val="000000">
                      <a:alpha val="43137"/>
                    </a:srgbClr>
                  </a:outerShdw>
                </a:effectLst>
                <a:sym typeface="Wingdings"/>
              </a:rPr>
              <a:t> 如</a:t>
            </a:r>
            <a:r>
              <a:rPr lang="zh-TW" altLang="en-US" sz="2400" b="1" dirty="0">
                <a:solidFill>
                  <a:srgbClr val="C00000"/>
                </a:solidFill>
                <a:effectLst>
                  <a:outerShdw blurRad="38100" dist="38100" dir="2700000" algn="tl">
                    <a:srgbClr val="000000">
                      <a:alpha val="43137"/>
                    </a:srgbClr>
                  </a:outerShdw>
                </a:effectLst>
                <a:sym typeface="Wingdings"/>
              </a:rPr>
              <a:t>前一學年度有保費未繳納者，將暫時無法進行</a:t>
            </a:r>
            <a:br>
              <a:rPr lang="zh-TW" altLang="en-US" sz="2400" b="1" dirty="0">
                <a:solidFill>
                  <a:srgbClr val="C00000"/>
                </a:solidFill>
                <a:effectLst>
                  <a:outerShdw blurRad="38100" dist="38100" dir="2700000" algn="tl">
                    <a:srgbClr val="000000">
                      <a:alpha val="43137"/>
                    </a:srgbClr>
                  </a:outerShdw>
                </a:effectLst>
                <a:sym typeface="Wingdings"/>
              </a:rPr>
            </a:br>
            <a:r>
              <a:rPr lang="zh-TW" altLang="en-US" sz="2400" b="1" dirty="0" smtClean="0">
                <a:solidFill>
                  <a:srgbClr val="C00000"/>
                </a:solidFill>
                <a:effectLst>
                  <a:outerShdw blurRad="38100" dist="38100" dir="2700000" algn="tl">
                    <a:srgbClr val="000000">
                      <a:alpha val="43137"/>
                    </a:srgbClr>
                  </a:outerShdw>
                </a:effectLst>
                <a:sym typeface="Wingdings"/>
              </a:rPr>
              <a:t>　 新</a:t>
            </a:r>
            <a:r>
              <a:rPr lang="zh-TW" altLang="en-US" sz="2400" b="1" dirty="0">
                <a:solidFill>
                  <a:srgbClr val="C00000"/>
                </a:solidFill>
                <a:effectLst>
                  <a:outerShdw blurRad="38100" dist="38100" dir="2700000" algn="tl">
                    <a:srgbClr val="000000">
                      <a:alpha val="43137"/>
                    </a:srgbClr>
                  </a:outerShdw>
                </a:effectLst>
                <a:sym typeface="Wingdings"/>
              </a:rPr>
              <a:t>學期投保作業（待保費完成繳納後方可投保）。</a:t>
            </a:r>
          </a:p>
          <a:p>
            <a:pPr marL="0" lvl="0" indent="0">
              <a:buNone/>
            </a:pPr>
            <a:r>
              <a:rPr lang="zh-TW" altLang="en-US" sz="2400" b="1" dirty="0" smtClean="0">
                <a:effectLst>
                  <a:outerShdw blurRad="38100" dist="38100" dir="2700000" algn="tl">
                    <a:srgbClr val="000000">
                      <a:alpha val="43137"/>
                    </a:srgbClr>
                  </a:outerShdw>
                </a:effectLst>
                <a:sym typeface="Wingdings"/>
              </a:rPr>
              <a:t> 可至</a:t>
            </a:r>
            <a:r>
              <a:rPr lang="en-US" altLang="zh-TW" sz="2400" b="1" dirty="0" smtClean="0">
                <a:effectLst>
                  <a:outerShdw blurRad="38100" dist="38100" dir="2700000" algn="tl">
                    <a:srgbClr val="000000">
                      <a:alpha val="43137"/>
                    </a:srgbClr>
                  </a:outerShdw>
                </a:effectLst>
                <a:sym typeface="Wingdings"/>
              </a:rPr>
              <a:t>【</a:t>
            </a:r>
            <a:r>
              <a:rPr lang="zh-TW" altLang="en-US" sz="2400" b="1" dirty="0" smtClean="0">
                <a:effectLst>
                  <a:outerShdw blurRad="38100" dist="38100" dir="2700000" algn="tl">
                    <a:srgbClr val="000000">
                      <a:alpha val="43137"/>
                    </a:srgbClr>
                  </a:outerShdw>
                </a:effectLst>
                <a:sym typeface="Wingdings"/>
              </a:rPr>
              <a:t>名冊查詢與下載</a:t>
            </a:r>
            <a:r>
              <a:rPr lang="en-US" altLang="zh-TW" sz="2400" b="1" dirty="0" smtClean="0">
                <a:effectLst>
                  <a:outerShdw blurRad="38100" dist="38100" dir="2700000" algn="tl">
                    <a:srgbClr val="000000">
                      <a:alpha val="43137"/>
                    </a:srgbClr>
                  </a:outerShdw>
                </a:effectLst>
                <a:sym typeface="Wingdings"/>
              </a:rPr>
              <a:t>】</a:t>
            </a:r>
            <a:r>
              <a:rPr lang="zh-TW" altLang="en-US" sz="2400" b="1" dirty="0" smtClean="0">
                <a:effectLst>
                  <a:outerShdw blurRad="38100" dist="38100" dir="2700000" algn="tl">
                    <a:srgbClr val="000000">
                      <a:alpha val="43137"/>
                    </a:srgbClr>
                  </a:outerShdw>
                </a:effectLst>
                <a:sym typeface="Wingdings"/>
              </a:rPr>
              <a:t>下載前一學期「有效名冊」。</a:t>
            </a:r>
            <a:endParaRPr kumimoji="0" lang="en-US" altLang="zh-TW" sz="2400" b="1" i="0" u="none" strike="noStrike" kern="1200" cap="none" spc="0" normalizeH="0" baseline="0" noProof="0" dirty="0" smtClean="0">
              <a:ln>
                <a:noFill/>
              </a:ln>
              <a:effectLst>
                <a:outerShdw blurRad="38100" dist="38100" dir="2700000" algn="tl">
                  <a:srgbClr val="000000">
                    <a:alpha val="43137"/>
                  </a:srgbClr>
                </a:outerShdw>
              </a:effectLst>
              <a:uLnTx/>
              <a:uFillTx/>
            </a:endParaRPr>
          </a:p>
        </p:txBody>
      </p:sp>
      <p:sp>
        <p:nvSpPr>
          <p:cNvPr id="18" name="文字方塊 17"/>
          <p:cNvSpPr txBox="1"/>
          <p:nvPr/>
        </p:nvSpPr>
        <p:spPr>
          <a:xfrm>
            <a:off x="149938" y="1383159"/>
            <a:ext cx="8886558" cy="461665"/>
          </a:xfrm>
          <a:prstGeom prst="rect">
            <a:avLst/>
          </a:prstGeom>
          <a:noFill/>
        </p:spPr>
        <p:txBody>
          <a:bodyPr wrap="square" rtlCol="0">
            <a:spAutoFit/>
          </a:bodyPr>
          <a:lstStyle/>
          <a:p>
            <a:r>
              <a:rPr lang="zh-TW" altLang="en-US" sz="2400"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a:rPr>
              <a:t> </a:t>
            </a:r>
            <a:r>
              <a:rPr lang="zh-TW" altLang="en-US" sz="2400"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即「新學期（</a:t>
            </a:r>
            <a:r>
              <a:rPr lang="en-US" altLang="zh-TW" sz="2400"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8/1 </a:t>
            </a:r>
            <a:r>
              <a:rPr lang="zh-TW" altLang="en-US" sz="2400"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a:t>
            </a:r>
            <a:r>
              <a:rPr lang="en-US" altLang="zh-TW" sz="2400"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2/1</a:t>
            </a:r>
            <a:r>
              <a:rPr lang="zh-TW" altLang="en-US" sz="2400"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起）」的「人數</a:t>
            </a:r>
            <a:r>
              <a:rPr lang="zh-TW" altLang="en-US" sz="24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輸入」及「</a:t>
            </a:r>
            <a:r>
              <a:rPr lang="zh-TW" altLang="en-US" sz="2400"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名冊輸入」</a:t>
            </a:r>
            <a:endParaRPr lang="zh-TW" altLang="en-US" sz="24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20" name="群組 19"/>
          <p:cNvGrpSpPr/>
          <p:nvPr/>
        </p:nvGrpSpPr>
        <p:grpSpPr>
          <a:xfrm>
            <a:off x="-252536" y="1921475"/>
            <a:ext cx="2618943" cy="523220"/>
            <a:chOff x="-258776" y="745540"/>
            <a:chExt cx="3423527" cy="523220"/>
          </a:xfrm>
        </p:grpSpPr>
        <p:sp>
          <p:nvSpPr>
            <p:cNvPr id="21" name="圓角矩形 20"/>
            <p:cNvSpPr/>
            <p:nvPr/>
          </p:nvSpPr>
          <p:spPr>
            <a:xfrm>
              <a:off x="-258776" y="764703"/>
              <a:ext cx="342352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ffectLst>
                  <a:outerShdw blurRad="38100" dist="38100" dir="2700000" algn="tl">
                    <a:srgbClr val="000000">
                      <a:alpha val="43137"/>
                    </a:srgbClr>
                  </a:outerShdw>
                </a:effectLst>
              </a:endParaRPr>
            </a:p>
          </p:txBody>
        </p:sp>
        <p:sp>
          <p:nvSpPr>
            <p:cNvPr id="22" name="文字方塊 21"/>
            <p:cNvSpPr txBox="1"/>
            <p:nvPr/>
          </p:nvSpPr>
          <p:spPr>
            <a:xfrm>
              <a:off x="242976" y="745540"/>
              <a:ext cx="2749850"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國小以上</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23" name="群組 22"/>
          <p:cNvGrpSpPr/>
          <p:nvPr/>
        </p:nvGrpSpPr>
        <p:grpSpPr>
          <a:xfrm>
            <a:off x="-207183" y="3687415"/>
            <a:ext cx="2618943" cy="523220"/>
            <a:chOff x="-258776" y="745540"/>
            <a:chExt cx="3423527" cy="523220"/>
          </a:xfrm>
        </p:grpSpPr>
        <p:sp>
          <p:nvSpPr>
            <p:cNvPr id="24" name="圓角矩形 23"/>
            <p:cNvSpPr/>
            <p:nvPr/>
          </p:nvSpPr>
          <p:spPr>
            <a:xfrm>
              <a:off x="-258776" y="764703"/>
              <a:ext cx="342352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ffectLst>
                  <a:outerShdw blurRad="38100" dist="38100" dir="2700000" algn="tl">
                    <a:srgbClr val="000000">
                      <a:alpha val="43137"/>
                    </a:srgbClr>
                  </a:outerShdw>
                </a:effectLst>
              </a:endParaRPr>
            </a:p>
          </p:txBody>
        </p:sp>
        <p:sp>
          <p:nvSpPr>
            <p:cNvPr id="25" name="文字方塊 24"/>
            <p:cNvSpPr txBox="1"/>
            <p:nvPr/>
          </p:nvSpPr>
          <p:spPr>
            <a:xfrm>
              <a:off x="242976" y="745540"/>
              <a:ext cx="2749850"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幼兒園</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6" name="文字方塊 15"/>
          <p:cNvSpPr txBox="1"/>
          <p:nvPr/>
        </p:nvSpPr>
        <p:spPr>
          <a:xfrm>
            <a:off x="-36512" y="764704"/>
            <a:ext cx="3643299" cy="523220"/>
          </a:xfrm>
          <a:prstGeom prst="rect">
            <a:avLst/>
          </a:prstGeom>
          <a:noFill/>
        </p:spPr>
        <p:txBody>
          <a:bodyPr wrap="square" rtlCol="0">
            <a:spAutoFit/>
          </a:bodyPr>
          <a:lstStyle/>
          <a:p>
            <a:r>
              <a:rPr lang="en-US" altLang="zh-TW" sz="28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首批投保</a:t>
            </a:r>
            <a:r>
              <a:rPr lang="en-US" altLang="zh-TW" sz="28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作業</a:t>
            </a:r>
            <a:endParaRPr lang="zh-TW" altLang="en-US" sz="28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794845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畫面剪輯"/>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539409"/>
            <a:ext cx="9144000" cy="3654332"/>
          </a:xfrm>
          <a:prstGeom prst="rect">
            <a:avLst/>
          </a:prstGeom>
        </p:spPr>
      </p:pic>
      <p:sp>
        <p:nvSpPr>
          <p:cNvPr id="2" name="標題 1"/>
          <p:cNvSpPr>
            <a:spLocks noGrp="1"/>
          </p:cNvSpPr>
          <p:nvPr>
            <p:ph type="title"/>
          </p:nvPr>
        </p:nvSpPr>
        <p:spPr/>
        <p:txBody>
          <a:bodyPr/>
          <a:lstStyle/>
          <a:p>
            <a:r>
              <a:rPr lang="zh-TW" altLang="en-US" dirty="0" smtClean="0"/>
              <a:t>投保作業說明</a:t>
            </a:r>
            <a:r>
              <a:rPr lang="en-US" altLang="zh-TW" dirty="0" smtClean="0"/>
              <a:t>(5/35)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44</a:t>
            </a:fld>
            <a:endParaRPr lang="zh-TW" altLang="en-US" dirty="0"/>
          </a:p>
        </p:txBody>
      </p:sp>
      <p:grpSp>
        <p:nvGrpSpPr>
          <p:cNvPr id="6" name="群組 5"/>
          <p:cNvGrpSpPr/>
          <p:nvPr/>
        </p:nvGrpSpPr>
        <p:grpSpPr>
          <a:xfrm>
            <a:off x="-219680" y="836712"/>
            <a:ext cx="3276610" cy="523220"/>
            <a:chOff x="-258777" y="745540"/>
            <a:chExt cx="3276610" cy="523220"/>
          </a:xfrm>
        </p:grpSpPr>
        <p:sp>
          <p:nvSpPr>
            <p:cNvPr id="7" name="圓角矩形 6"/>
            <p:cNvSpPr/>
            <p:nvPr/>
          </p:nvSpPr>
          <p:spPr>
            <a:xfrm>
              <a:off x="-258777" y="764703"/>
              <a:ext cx="3276610"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305724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國小</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以上人數輸入</a:t>
              </a:r>
            </a:p>
          </p:txBody>
        </p:sp>
      </p:grpSp>
      <p:sp>
        <p:nvSpPr>
          <p:cNvPr id="9" name="文字方塊 8"/>
          <p:cNvSpPr txBox="1"/>
          <p:nvPr/>
        </p:nvSpPr>
        <p:spPr>
          <a:xfrm>
            <a:off x="331694" y="1381494"/>
            <a:ext cx="8606118" cy="1092607"/>
          </a:xfrm>
          <a:prstGeom prst="rect">
            <a:avLst/>
          </a:prstGeom>
          <a:noFill/>
        </p:spPr>
        <p:txBody>
          <a:bodyPr wrap="square" rtlCol="0">
            <a:spAutoFit/>
          </a:bodyPr>
          <a:lstStyle/>
          <a:p>
            <a:pPr>
              <a:lnSpc>
                <a:spcPts val="2600"/>
              </a:lnSpc>
            </a:pPr>
            <a:r>
              <a:rPr lang="zh-TW" altLang="en-US" b="1" dirty="0" smtClean="0">
                <a:latin typeface="微軟正黑體" pitchFamily="34" charset="-120"/>
                <a:ea typeface="微軟正黑體" pitchFamily="34" charset="-120"/>
              </a:rPr>
              <a:t>點選「國小</a:t>
            </a:r>
            <a:r>
              <a:rPr lang="zh-TW" altLang="en-US" b="1" dirty="0">
                <a:latin typeface="微軟正黑體" pitchFamily="34" charset="-120"/>
                <a:ea typeface="微軟正黑體" pitchFamily="34" charset="-120"/>
              </a:rPr>
              <a:t>以上人數</a:t>
            </a:r>
            <a:r>
              <a:rPr lang="zh-TW" altLang="en-US" b="1" dirty="0" smtClean="0">
                <a:latin typeface="微軟正黑體" pitchFamily="34" charset="-120"/>
                <a:ea typeface="微軟正黑體" pitchFamily="34" charset="-120"/>
              </a:rPr>
              <a:t>輸入」：輸入</a:t>
            </a:r>
            <a:r>
              <a:rPr lang="zh-TW" altLang="en-US" b="1" dirty="0">
                <a:latin typeface="微軟正黑體" pitchFamily="34" charset="-120"/>
                <a:ea typeface="微軟正黑體" pitchFamily="34" charset="-120"/>
              </a:rPr>
              <a:t>各類學生人數，完成輸入後，</a:t>
            </a:r>
            <a:r>
              <a:rPr lang="zh-TW" altLang="en-US" b="1" dirty="0" smtClean="0">
                <a:latin typeface="微軟正黑體" pitchFamily="34" charset="-120"/>
                <a:ea typeface="微軟正黑體" pitchFamily="34" charset="-120"/>
              </a:rPr>
              <a:t>按</a:t>
            </a:r>
            <a:r>
              <a:rPr lang="en-US" altLang="zh-TW" b="1" dirty="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儲存人數</a:t>
            </a:r>
            <a:r>
              <a:rPr lang="en-US" altLang="zh-TW" b="1" dirty="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
            </a:r>
            <a:br>
              <a:rPr lang="en-US" altLang="zh-TW" b="1" dirty="0" smtClean="0">
                <a:latin typeface="微軟正黑體" pitchFamily="34" charset="-120"/>
                <a:ea typeface="微軟正黑體" pitchFamily="34" charset="-120"/>
              </a:rPr>
            </a:br>
            <a:r>
              <a:rPr lang="zh-TW" altLang="en-US" b="1" dirty="0" smtClean="0">
                <a:latin typeface="微軟正黑體" pitchFamily="34" charset="-120"/>
                <a:ea typeface="微軟正黑體" pitchFamily="34" charset="-120"/>
              </a:rPr>
              <a:t>若</a:t>
            </a:r>
            <a:r>
              <a:rPr lang="zh-TW" altLang="en-US" b="1" dirty="0">
                <a:latin typeface="微軟正黑體" pitchFamily="34" charset="-120"/>
                <a:ea typeface="微軟正黑體" pitchFamily="34" charset="-120"/>
              </a:rPr>
              <a:t>無</a:t>
            </a:r>
            <a:r>
              <a:rPr lang="en-US" altLang="zh-TW" b="1" dirty="0">
                <a:latin typeface="微軟正黑體" pitchFamily="34" charset="-120"/>
                <a:ea typeface="微軟正黑體" pitchFamily="34" charset="-120"/>
              </a:rPr>
              <a:t>【65</a:t>
            </a:r>
            <a:r>
              <a:rPr lang="zh-TW" altLang="en-US" b="1" dirty="0">
                <a:latin typeface="微軟正黑體" pitchFamily="34" charset="-120"/>
                <a:ea typeface="微軟正黑體" pitchFamily="34" charset="-120"/>
              </a:rPr>
              <a:t>歲以上學生</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或</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具備學籍不投保學生</a:t>
            </a:r>
            <a:r>
              <a:rPr lang="en-US" altLang="zh-TW" b="1" dirty="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
            </a:r>
            <a:br>
              <a:rPr lang="en-US" altLang="zh-TW" b="1" dirty="0" smtClean="0">
                <a:latin typeface="微軟正黑體" pitchFamily="34" charset="-120"/>
                <a:ea typeface="微軟正黑體" pitchFamily="34" charset="-120"/>
              </a:rPr>
            </a:br>
            <a:r>
              <a:rPr lang="zh-TW" altLang="en-US" b="1" dirty="0" smtClean="0">
                <a:latin typeface="微軟正黑體" pitchFamily="34" charset="-120"/>
                <a:ea typeface="微軟正黑體" pitchFamily="34" charset="-120"/>
              </a:rPr>
              <a:t>直接按</a:t>
            </a:r>
            <a:r>
              <a:rPr lang="en-US" altLang="zh-TW" b="1" dirty="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名冊</a:t>
            </a:r>
            <a:r>
              <a:rPr lang="zh-TW" altLang="en-US" b="1" dirty="0">
                <a:latin typeface="微軟正黑體" pitchFamily="34" charset="-120"/>
                <a:ea typeface="微軟正黑體" pitchFamily="34" charset="-120"/>
              </a:rPr>
              <a:t>確認</a:t>
            </a:r>
            <a:r>
              <a:rPr lang="zh-TW" altLang="en-US" b="1" dirty="0" smtClean="0">
                <a:latin typeface="微軟正黑體" pitchFamily="34" charset="-120"/>
                <a:ea typeface="微軟正黑體" pitchFamily="34" charset="-120"/>
              </a:rPr>
              <a:t>送出</a:t>
            </a:r>
            <a:r>
              <a:rPr lang="en-US" altLang="zh-TW" b="1" dirty="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，即</a:t>
            </a:r>
            <a:r>
              <a:rPr lang="zh-TW" altLang="en-US" b="1" dirty="0">
                <a:latin typeface="微軟正黑體" pitchFamily="34" charset="-120"/>
                <a:ea typeface="微軟正黑體" pitchFamily="34" charset="-120"/>
              </a:rPr>
              <a:t>完成網路投保作業</a:t>
            </a:r>
            <a:r>
              <a:rPr lang="zh-TW" altLang="en-US" b="1" dirty="0" smtClean="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
        <p:nvSpPr>
          <p:cNvPr id="12" name="文字方塊 11"/>
          <p:cNvSpPr txBox="1"/>
          <p:nvPr/>
        </p:nvSpPr>
        <p:spPr>
          <a:xfrm>
            <a:off x="20120" y="3120829"/>
            <a:ext cx="1659848"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國小以上人數輸入</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 name="矩形 10"/>
          <p:cNvSpPr/>
          <p:nvPr/>
        </p:nvSpPr>
        <p:spPr>
          <a:xfrm>
            <a:off x="0" y="3100431"/>
            <a:ext cx="1679968"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5798916" y="4366575"/>
            <a:ext cx="576064" cy="1443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4681053" y="5821306"/>
            <a:ext cx="1019230" cy="3724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肘形接點 4"/>
          <p:cNvCxnSpPr>
            <a:stCxn id="11" idx="3"/>
            <a:endCxn id="15" idx="0"/>
          </p:cNvCxnSpPr>
          <p:nvPr/>
        </p:nvCxnSpPr>
        <p:spPr>
          <a:xfrm>
            <a:off x="1679968" y="3264519"/>
            <a:ext cx="4406980" cy="1102056"/>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stCxn id="15" idx="2"/>
            <a:endCxn id="16" idx="2"/>
          </p:cNvCxnSpPr>
          <p:nvPr/>
        </p:nvCxnSpPr>
        <p:spPr>
          <a:xfrm rot="5400000">
            <a:off x="5447183" y="5553976"/>
            <a:ext cx="383250" cy="896280"/>
          </a:xfrm>
          <a:prstGeom prst="bentConnector3">
            <a:avLst>
              <a:gd name="adj1" fmla="val 159648"/>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80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(6/35)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45</a:t>
            </a:fld>
            <a:endParaRPr lang="zh-TW" altLang="en-US" dirty="0"/>
          </a:p>
        </p:txBody>
      </p:sp>
      <p:grpSp>
        <p:nvGrpSpPr>
          <p:cNvPr id="6" name="群組 5"/>
          <p:cNvGrpSpPr/>
          <p:nvPr/>
        </p:nvGrpSpPr>
        <p:grpSpPr>
          <a:xfrm>
            <a:off x="-219679" y="836712"/>
            <a:ext cx="4750849" cy="523220"/>
            <a:chOff x="-258776" y="745540"/>
            <a:chExt cx="4050188" cy="523220"/>
          </a:xfrm>
        </p:grpSpPr>
        <p:sp>
          <p:nvSpPr>
            <p:cNvPr id="7" name="圓角矩形 6"/>
            <p:cNvSpPr/>
            <p:nvPr/>
          </p:nvSpPr>
          <p:spPr>
            <a:xfrm>
              <a:off x="-258776" y="764703"/>
              <a:ext cx="3956860"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3830826"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國小</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以上學校（名冊輸入）</a:t>
              </a:r>
            </a:p>
          </p:txBody>
        </p:sp>
      </p:grpSp>
      <p:sp>
        <p:nvSpPr>
          <p:cNvPr id="11" name="文字方塊 10"/>
          <p:cNvSpPr txBox="1"/>
          <p:nvPr/>
        </p:nvSpPr>
        <p:spPr>
          <a:xfrm>
            <a:off x="331694" y="1427865"/>
            <a:ext cx="8059271" cy="818557"/>
          </a:xfrm>
          <a:prstGeom prst="rect">
            <a:avLst/>
          </a:prstGeom>
          <a:noFill/>
        </p:spPr>
        <p:txBody>
          <a:bodyPr wrap="square" rtlCol="0">
            <a:spAutoFit/>
          </a:bodyPr>
          <a:lstStyle/>
          <a:p>
            <a:pPr>
              <a:lnSpc>
                <a:spcPts val="3000"/>
              </a:lnSpc>
            </a:pPr>
            <a:r>
              <a:rPr lang="zh-TW" altLang="en-US" b="1" dirty="0" smtClean="0">
                <a:latin typeface="微軟正黑體" pitchFamily="34" charset="-120"/>
                <a:ea typeface="微軟正黑體" pitchFamily="34" charset="-120"/>
              </a:rPr>
              <a:t>點選「名冊輸入」，</a:t>
            </a:r>
            <a:r>
              <a:rPr lang="zh-TW" altLang="en-US" b="1" dirty="0">
                <a:latin typeface="微軟正黑體" pitchFamily="34" charset="-120"/>
                <a:ea typeface="微軟正黑體" pitchFamily="34" charset="-120"/>
              </a:rPr>
              <a:t>針對</a:t>
            </a:r>
            <a:r>
              <a:rPr lang="en-US" altLang="zh-TW" b="1" dirty="0">
                <a:latin typeface="微軟正黑體" pitchFamily="34" charset="-120"/>
                <a:ea typeface="微軟正黑體" pitchFamily="34" charset="-120"/>
              </a:rPr>
              <a:t>【65</a:t>
            </a:r>
            <a:r>
              <a:rPr lang="zh-TW" altLang="en-US" b="1" dirty="0">
                <a:latin typeface="微軟正黑體" pitchFamily="34" charset="-120"/>
                <a:ea typeface="微軟正黑體" pitchFamily="34" charset="-120"/>
              </a:rPr>
              <a:t>歲以上學生</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或</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具備學籍不投保學生</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逐筆輸入名冊，完成名冊輸入後，</a:t>
            </a:r>
            <a:r>
              <a:rPr lang="zh-TW" altLang="en-US" b="1" dirty="0" smtClean="0">
                <a:latin typeface="微軟正黑體" pitchFamily="34" charset="-120"/>
                <a:ea typeface="微軟正黑體" pitchFamily="34" charset="-120"/>
              </a:rPr>
              <a:t>按</a:t>
            </a:r>
            <a:r>
              <a:rPr lang="en-US" altLang="zh-TW" b="1" dirty="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名冊</a:t>
            </a:r>
            <a:r>
              <a:rPr lang="zh-TW" altLang="en-US" b="1" dirty="0">
                <a:latin typeface="微軟正黑體" pitchFamily="34" charset="-120"/>
                <a:ea typeface="微軟正黑體" pitchFamily="34" charset="-120"/>
              </a:rPr>
              <a:t>確認</a:t>
            </a:r>
            <a:r>
              <a:rPr lang="zh-TW" altLang="en-US" b="1" dirty="0" smtClean="0">
                <a:latin typeface="微軟正黑體" pitchFamily="34" charset="-120"/>
                <a:ea typeface="微軟正黑體" pitchFamily="34" charset="-120"/>
              </a:rPr>
              <a:t>送出</a:t>
            </a:r>
            <a:r>
              <a:rPr lang="en-US" altLang="zh-TW" b="1" dirty="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即完成網路投保作業。</a:t>
            </a:r>
          </a:p>
        </p:txBody>
      </p:sp>
      <p:pic>
        <p:nvPicPr>
          <p:cNvPr id="12" name="圖片 11" descr="畫面剪輯"/>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06809"/>
            <a:ext cx="9144000" cy="3985846"/>
          </a:xfrm>
          <a:prstGeom prst="rect">
            <a:avLst/>
          </a:prstGeom>
          <a:ln>
            <a:noFill/>
          </a:ln>
        </p:spPr>
      </p:pic>
      <p:sp>
        <p:nvSpPr>
          <p:cNvPr id="13" name="文字方塊 12"/>
          <p:cNvSpPr txBox="1"/>
          <p:nvPr/>
        </p:nvSpPr>
        <p:spPr>
          <a:xfrm>
            <a:off x="46030" y="3210453"/>
            <a:ext cx="1139104"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名冊輸入</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矩形 13"/>
          <p:cNvSpPr/>
          <p:nvPr/>
        </p:nvSpPr>
        <p:spPr>
          <a:xfrm>
            <a:off x="34712" y="3199680"/>
            <a:ext cx="1152912"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3538736" y="3938048"/>
            <a:ext cx="160932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3995936" y="5639516"/>
            <a:ext cx="1008112" cy="314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肘形接點 16"/>
          <p:cNvCxnSpPr>
            <a:stCxn id="14" idx="3"/>
            <a:endCxn id="15" idx="0"/>
          </p:cNvCxnSpPr>
          <p:nvPr/>
        </p:nvCxnSpPr>
        <p:spPr>
          <a:xfrm>
            <a:off x="1187624" y="3363768"/>
            <a:ext cx="3155776" cy="57428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肘形接點 17"/>
          <p:cNvCxnSpPr>
            <a:stCxn id="15" idx="2"/>
          </p:cNvCxnSpPr>
          <p:nvPr/>
        </p:nvCxnSpPr>
        <p:spPr>
          <a:xfrm rot="16200000" flipH="1">
            <a:off x="3714978" y="4854502"/>
            <a:ext cx="1413436" cy="156592"/>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1080959" y="5464380"/>
            <a:ext cx="2854643" cy="584775"/>
          </a:xfrm>
          <a:prstGeom prst="rect">
            <a:avLst/>
          </a:prstGeom>
          <a:solidFill>
            <a:srgbClr val="FFFF00"/>
          </a:solidFill>
          <a:ln w="19050">
            <a:solidFill>
              <a:schemeClr val="tx1"/>
            </a:solidFill>
          </a:ln>
        </p:spPr>
        <p:txBody>
          <a:bodyPr wrap="square" rtlCol="0">
            <a:spAutoFit/>
          </a:bodyPr>
          <a:lstStyle/>
          <a:p>
            <a:r>
              <a:rPr lang="zh-TW" altLang="en-US" sz="1600" b="1" dirty="0" smtClean="0">
                <a:latin typeface="微軟正黑體" panose="020B0604030504040204" pitchFamily="34" charset="-120"/>
                <a:ea typeface="微軟正黑體" panose="020B0604030504040204" pitchFamily="34" charset="-120"/>
              </a:rPr>
              <a:t>系統會檢核前端輸入人數是否與名冊輸入人數相同</a:t>
            </a:r>
            <a:endParaRPr lang="zh-TW" alt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423508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(7/35)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46</a:t>
            </a:fld>
            <a:endParaRPr lang="zh-TW" altLang="en-US" dirty="0"/>
          </a:p>
        </p:txBody>
      </p:sp>
      <p:grpSp>
        <p:nvGrpSpPr>
          <p:cNvPr id="6" name="群組 5"/>
          <p:cNvGrpSpPr/>
          <p:nvPr/>
        </p:nvGrpSpPr>
        <p:grpSpPr>
          <a:xfrm>
            <a:off x="-219681" y="836712"/>
            <a:ext cx="6518603" cy="523220"/>
            <a:chOff x="-258778" y="745540"/>
            <a:chExt cx="6225226" cy="523220"/>
          </a:xfrm>
        </p:grpSpPr>
        <p:sp>
          <p:nvSpPr>
            <p:cNvPr id="7" name="圓角矩形 6"/>
            <p:cNvSpPr/>
            <p:nvPr/>
          </p:nvSpPr>
          <p:spPr>
            <a:xfrm>
              <a:off x="-258778" y="764703"/>
              <a:ext cx="602013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6005862"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幼兒園</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作業（僅</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需「輸入名冊</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9" name="文字方塊 8"/>
          <p:cNvSpPr txBox="1"/>
          <p:nvPr/>
        </p:nvSpPr>
        <p:spPr>
          <a:xfrm>
            <a:off x="312444" y="1466427"/>
            <a:ext cx="8610175" cy="861774"/>
          </a:xfrm>
          <a:prstGeom prst="rect">
            <a:avLst/>
          </a:prstGeom>
          <a:solidFill>
            <a:srgbClr val="FFFF99"/>
          </a:solidFill>
          <a:ln w="28575">
            <a:solidFill>
              <a:schemeClr val="tx1"/>
            </a:solidFill>
          </a:ln>
        </p:spPr>
        <p:txBody>
          <a:bodyPr wrap="square" rtlCol="0">
            <a:spAutoFit/>
          </a:bodyPr>
          <a:lstStyle/>
          <a:p>
            <a:pPr>
              <a:lnSpc>
                <a:spcPts val="3000"/>
              </a:lnSpc>
            </a:pPr>
            <a:r>
              <a:rPr lang="zh-TW" altLang="en-US" b="1" dirty="0" smtClean="0">
                <a:latin typeface="微軟正黑體" pitchFamily="34" charset="-120"/>
                <a:ea typeface="微軟正黑體" pitchFamily="34" charset="-120"/>
              </a:rPr>
              <a:t>幼兒園</a:t>
            </a:r>
            <a:r>
              <a:rPr lang="zh-TW" altLang="en-US" b="1" dirty="0">
                <a:latin typeface="微軟正黑體" pitchFamily="34" charset="-120"/>
                <a:ea typeface="微軟正黑體" pitchFamily="34" charset="-120"/>
              </a:rPr>
              <a:t>投保</a:t>
            </a:r>
            <a:r>
              <a:rPr lang="zh-TW" altLang="en-US" b="1" dirty="0" smtClean="0">
                <a:latin typeface="微軟正黑體" pitchFamily="34" charset="-120"/>
                <a:ea typeface="微軟正黑體" pitchFamily="34" charset="-120"/>
              </a:rPr>
              <a:t>作業，僅需輸入名冊</a:t>
            </a:r>
            <a:r>
              <a:rPr lang="zh-TW" altLang="en-US" b="1" dirty="0">
                <a:latin typeface="微軟正黑體" pitchFamily="34" charset="-120"/>
                <a:ea typeface="微軟正黑體" pitchFamily="34" charset="-120"/>
              </a:rPr>
              <a:t>，無須輸入學生</a:t>
            </a:r>
            <a:r>
              <a:rPr lang="zh-TW" altLang="en-US" b="1" dirty="0" smtClean="0">
                <a:latin typeface="微軟正黑體" pitchFamily="34" charset="-120"/>
                <a:ea typeface="微軟正黑體" pitchFamily="34" charset="-120"/>
              </a:rPr>
              <a:t>人數。</a:t>
            </a:r>
            <a:endParaRPr lang="en-US" altLang="zh-TW" b="1" dirty="0" smtClean="0">
              <a:latin typeface="微軟正黑體" pitchFamily="34" charset="-120"/>
              <a:ea typeface="微軟正黑體" pitchFamily="34" charset="-120"/>
            </a:endParaRPr>
          </a:p>
          <a:p>
            <a:pPr>
              <a:lnSpc>
                <a:spcPts val="3000"/>
              </a:lnSpc>
            </a:pPr>
            <a:r>
              <a:rPr lang="zh-TW" altLang="en-US" b="1" dirty="0" smtClean="0">
                <a:latin typeface="微軟正黑體" pitchFamily="34" charset="-120"/>
                <a:ea typeface="微軟正黑體" pitchFamily="34" charset="-120"/>
              </a:rPr>
              <a:t>先點選</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名冊輸入</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可</a:t>
            </a:r>
            <a:r>
              <a:rPr lang="zh-TW" altLang="en-US" b="1" dirty="0" smtClean="0">
                <a:latin typeface="微軟正黑體" pitchFamily="34" charset="-120"/>
                <a:ea typeface="微軟正黑體" pitchFamily="34" charset="-120"/>
              </a:rPr>
              <a:t>採「單筆輸入」或「名冊</a:t>
            </a:r>
            <a:r>
              <a:rPr lang="zh-TW" altLang="en-US" b="1" dirty="0">
                <a:latin typeface="微軟正黑體" pitchFamily="34" charset="-120"/>
                <a:ea typeface="微軟正黑體" pitchFamily="34" charset="-120"/>
              </a:rPr>
              <a:t>整批上</a:t>
            </a:r>
            <a:r>
              <a:rPr lang="zh-TW" altLang="en-US" b="1" dirty="0" smtClean="0">
                <a:latin typeface="微軟正黑體" pitchFamily="34" charset="-120"/>
                <a:ea typeface="微軟正黑體" pitchFamily="34" charset="-120"/>
              </a:rPr>
              <a:t>傳」，細項功能說明如後。</a:t>
            </a:r>
            <a:endParaRPr lang="zh-TW" altLang="en-US" b="1" dirty="0">
              <a:latin typeface="微軟正黑體" pitchFamily="34" charset="-120"/>
              <a:ea typeface="微軟正黑體" pitchFamily="34" charset="-120"/>
            </a:endParaRPr>
          </a:p>
        </p:txBody>
      </p:sp>
      <p:pic>
        <p:nvPicPr>
          <p:cNvPr id="10" name="圖片 9" descr="畫面剪輯"/>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 y="2385951"/>
            <a:ext cx="9144000" cy="3971073"/>
          </a:xfrm>
          <a:prstGeom prst="rect">
            <a:avLst/>
          </a:prstGeom>
          <a:ln>
            <a:noFill/>
          </a:ln>
        </p:spPr>
      </p:pic>
      <p:sp>
        <p:nvSpPr>
          <p:cNvPr id="25" name="文字方塊 24"/>
          <p:cNvSpPr txBox="1"/>
          <p:nvPr/>
        </p:nvSpPr>
        <p:spPr>
          <a:xfrm>
            <a:off x="46030" y="3172312"/>
            <a:ext cx="1139104"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名冊輸入</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6" name="矩形 25"/>
          <p:cNvSpPr/>
          <p:nvPr/>
        </p:nvSpPr>
        <p:spPr>
          <a:xfrm>
            <a:off x="34712" y="3151914"/>
            <a:ext cx="1152912"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3538736" y="3890282"/>
            <a:ext cx="160932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3995936" y="5591750"/>
            <a:ext cx="1008112" cy="314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肘形接點 28"/>
          <p:cNvCxnSpPr>
            <a:stCxn id="26" idx="3"/>
            <a:endCxn id="27" idx="0"/>
          </p:cNvCxnSpPr>
          <p:nvPr/>
        </p:nvCxnSpPr>
        <p:spPr>
          <a:xfrm>
            <a:off x="1187624" y="3316002"/>
            <a:ext cx="3155776" cy="57428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肘形接點 29"/>
          <p:cNvCxnSpPr>
            <a:stCxn id="27" idx="2"/>
          </p:cNvCxnSpPr>
          <p:nvPr/>
        </p:nvCxnSpPr>
        <p:spPr>
          <a:xfrm rot="16200000" flipH="1">
            <a:off x="3714978" y="4806736"/>
            <a:ext cx="1413436" cy="156592"/>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6635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畫面剪輯"/>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7" y="2364278"/>
            <a:ext cx="9144000" cy="3828607"/>
          </a:xfrm>
          <a:prstGeom prst="rect">
            <a:avLst/>
          </a:prstGeom>
          <a:ln w="12700">
            <a:solidFill>
              <a:schemeClr val="tx1"/>
            </a:solidFill>
          </a:ln>
        </p:spPr>
      </p:pic>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(8/35)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47</a:t>
            </a:fld>
            <a:endParaRPr lang="zh-TW" altLang="en-US" dirty="0"/>
          </a:p>
        </p:txBody>
      </p:sp>
      <p:grpSp>
        <p:nvGrpSpPr>
          <p:cNvPr id="6" name="群組 5"/>
          <p:cNvGrpSpPr/>
          <p:nvPr/>
        </p:nvGrpSpPr>
        <p:grpSpPr>
          <a:xfrm>
            <a:off x="-219681" y="836712"/>
            <a:ext cx="7027886" cy="523220"/>
            <a:chOff x="-258778" y="745540"/>
            <a:chExt cx="7027886" cy="523220"/>
          </a:xfrm>
        </p:grpSpPr>
        <p:sp>
          <p:nvSpPr>
            <p:cNvPr id="7" name="圓角矩形 6"/>
            <p:cNvSpPr/>
            <p:nvPr/>
          </p:nvSpPr>
          <p:spPr>
            <a:xfrm>
              <a:off x="-258778" y="764703"/>
              <a:ext cx="342352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6808523"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「單筆輸入」說明</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9" name="文字方塊 8"/>
          <p:cNvSpPr txBox="1"/>
          <p:nvPr/>
        </p:nvSpPr>
        <p:spPr>
          <a:xfrm>
            <a:off x="331694" y="1350927"/>
            <a:ext cx="8658302" cy="861774"/>
          </a:xfrm>
          <a:prstGeom prst="rect">
            <a:avLst/>
          </a:prstGeom>
          <a:noFill/>
        </p:spPr>
        <p:txBody>
          <a:bodyPr wrap="square" rtlCol="0">
            <a:spAutoFit/>
          </a:bodyPr>
          <a:lstStyle/>
          <a:p>
            <a:pPr>
              <a:lnSpc>
                <a:spcPts val="3000"/>
              </a:lnSpc>
            </a:pPr>
            <a:r>
              <a:rPr lang="zh-TW" altLang="en-US" b="1" dirty="0" smtClean="0">
                <a:latin typeface="微軟正黑體" pitchFamily="34" charset="-120"/>
                <a:ea typeface="微軟正黑體" pitchFamily="34" charset="-120"/>
              </a:rPr>
              <a:t>點選</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名冊輸入</a:t>
            </a:r>
            <a:r>
              <a:rPr lang="en-US" altLang="zh-TW" b="1" dirty="0" smtClean="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單筆輸入</a:t>
            </a:r>
            <a:r>
              <a:rPr lang="en-US" altLang="zh-TW" b="1" dirty="0" smtClean="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，會出現浮動視窗，</a:t>
            </a:r>
            <a:r>
              <a:rPr lang="en-US" altLang="zh-TW" b="1" dirty="0" smtClean="0">
                <a:latin typeface="微軟正黑體" pitchFamily="34" charset="-120"/>
                <a:ea typeface="微軟正黑體" pitchFamily="34" charset="-120"/>
              </a:rPr>
              <a:t/>
            </a:r>
            <a:br>
              <a:rPr lang="en-US" altLang="zh-TW" b="1" dirty="0" smtClean="0">
                <a:latin typeface="微軟正黑體" pitchFamily="34" charset="-120"/>
                <a:ea typeface="微軟正黑體" pitchFamily="34" charset="-120"/>
              </a:rPr>
            </a:br>
            <a:endParaRPr lang="zh-TW" altLang="en-US" b="1" dirty="0">
              <a:latin typeface="微軟正黑體" pitchFamily="34" charset="-120"/>
              <a:ea typeface="微軟正黑體" pitchFamily="34" charset="-120"/>
            </a:endParaRPr>
          </a:p>
        </p:txBody>
      </p:sp>
      <p:sp>
        <p:nvSpPr>
          <p:cNvPr id="25" name="文字方塊 24"/>
          <p:cNvSpPr txBox="1"/>
          <p:nvPr/>
        </p:nvSpPr>
        <p:spPr>
          <a:xfrm>
            <a:off x="20630" y="3135248"/>
            <a:ext cx="1263006"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名冊輸入</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7" name="矩形 26"/>
          <p:cNvSpPr/>
          <p:nvPr/>
        </p:nvSpPr>
        <p:spPr>
          <a:xfrm>
            <a:off x="3782998" y="4374140"/>
            <a:ext cx="80466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肘形接點 28"/>
          <p:cNvCxnSpPr/>
          <p:nvPr/>
        </p:nvCxnSpPr>
        <p:spPr>
          <a:xfrm>
            <a:off x="1283636" y="3289136"/>
            <a:ext cx="2901694" cy="1093471"/>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9312" y="3132186"/>
            <a:ext cx="1274324"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137386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畫面剪輯"/>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7" y="2364278"/>
            <a:ext cx="9144000" cy="3828607"/>
          </a:xfrm>
          <a:prstGeom prst="rect">
            <a:avLst/>
          </a:prstGeom>
          <a:ln w="12700">
            <a:solidFill>
              <a:schemeClr val="tx1"/>
            </a:solidFill>
          </a:ln>
        </p:spPr>
      </p:pic>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(9/35)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48</a:t>
            </a:fld>
            <a:endParaRPr lang="zh-TW" altLang="en-US" dirty="0"/>
          </a:p>
        </p:txBody>
      </p:sp>
      <p:grpSp>
        <p:nvGrpSpPr>
          <p:cNvPr id="6" name="群組 5"/>
          <p:cNvGrpSpPr/>
          <p:nvPr/>
        </p:nvGrpSpPr>
        <p:grpSpPr>
          <a:xfrm>
            <a:off x="-219681" y="836712"/>
            <a:ext cx="7027886" cy="523220"/>
            <a:chOff x="-258778" y="745540"/>
            <a:chExt cx="7027886" cy="523220"/>
          </a:xfrm>
        </p:grpSpPr>
        <p:sp>
          <p:nvSpPr>
            <p:cNvPr id="7" name="圓角矩形 6"/>
            <p:cNvSpPr/>
            <p:nvPr/>
          </p:nvSpPr>
          <p:spPr>
            <a:xfrm>
              <a:off x="-258778" y="764703"/>
              <a:ext cx="342352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6808523"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「單筆輸入」說明</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25" name="文字方塊 24"/>
          <p:cNvSpPr txBox="1"/>
          <p:nvPr/>
        </p:nvSpPr>
        <p:spPr>
          <a:xfrm>
            <a:off x="20630" y="3135248"/>
            <a:ext cx="1263006"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名冊輸入</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7" name="矩形 26"/>
          <p:cNvSpPr/>
          <p:nvPr/>
        </p:nvSpPr>
        <p:spPr>
          <a:xfrm>
            <a:off x="3782998" y="4374140"/>
            <a:ext cx="80466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肘形接點 28"/>
          <p:cNvCxnSpPr/>
          <p:nvPr/>
        </p:nvCxnSpPr>
        <p:spPr>
          <a:xfrm>
            <a:off x="1283636" y="3289136"/>
            <a:ext cx="2901694" cy="1093471"/>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圖片 13" descr="畫面剪輯"/>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100960" y="4253586"/>
            <a:ext cx="8807013" cy="2067639"/>
          </a:xfrm>
          <a:prstGeom prst="rect">
            <a:avLst/>
          </a:prstGeom>
          <a:ln w="57150">
            <a:solidFill>
              <a:schemeClr val="tx1"/>
            </a:solidFill>
          </a:ln>
        </p:spPr>
      </p:pic>
      <p:sp>
        <p:nvSpPr>
          <p:cNvPr id="23" name="矩形 22"/>
          <p:cNvSpPr/>
          <p:nvPr/>
        </p:nvSpPr>
        <p:spPr>
          <a:xfrm>
            <a:off x="2992930" y="5401267"/>
            <a:ext cx="804664" cy="334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57150">
                <a:noFill/>
              </a:ln>
            </a:endParaRPr>
          </a:p>
        </p:txBody>
      </p:sp>
      <p:sp>
        <p:nvSpPr>
          <p:cNvPr id="26" name="矩形 25"/>
          <p:cNvSpPr/>
          <p:nvPr/>
        </p:nvSpPr>
        <p:spPr>
          <a:xfrm>
            <a:off x="9312" y="3132186"/>
            <a:ext cx="1274324"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331694" y="1350927"/>
            <a:ext cx="8658302" cy="818557"/>
          </a:xfrm>
          <a:prstGeom prst="rect">
            <a:avLst/>
          </a:prstGeom>
          <a:noFill/>
        </p:spPr>
        <p:txBody>
          <a:bodyPr wrap="square" rtlCol="0">
            <a:spAutoFit/>
          </a:bodyPr>
          <a:lstStyle/>
          <a:p>
            <a:pPr>
              <a:lnSpc>
                <a:spcPts val="3000"/>
              </a:lnSpc>
            </a:pPr>
            <a:r>
              <a:rPr lang="zh-TW" altLang="en-US" b="1" dirty="0" smtClean="0">
                <a:latin typeface="微軟正黑體" pitchFamily="34" charset="-120"/>
                <a:ea typeface="微軟正黑體" pitchFamily="34" charset="-120"/>
              </a:rPr>
              <a:t>點選</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名冊輸入</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 【</a:t>
            </a:r>
            <a:r>
              <a:rPr lang="zh-TW" altLang="en-US" b="1" dirty="0" smtClean="0">
                <a:solidFill>
                  <a:srgbClr val="0000FF"/>
                </a:solidFill>
                <a:latin typeface="微軟正黑體" pitchFamily="34" charset="-120"/>
                <a:ea typeface="微軟正黑體" pitchFamily="34" charset="-120"/>
              </a:rPr>
              <a:t>單筆輸入</a:t>
            </a:r>
            <a:r>
              <a:rPr lang="en-US" altLang="zh-TW" b="1" dirty="0" smtClean="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，會出現浮動視窗，</a:t>
            </a:r>
            <a:r>
              <a:rPr lang="en-US" altLang="zh-TW" b="1" dirty="0" smtClean="0">
                <a:latin typeface="微軟正黑體" pitchFamily="34" charset="-120"/>
                <a:ea typeface="微軟正黑體" pitchFamily="34" charset="-120"/>
              </a:rPr>
              <a:t/>
            </a:r>
            <a:br>
              <a:rPr lang="en-US" altLang="zh-TW" b="1" dirty="0" smtClean="0">
                <a:latin typeface="微軟正黑體" pitchFamily="34" charset="-120"/>
                <a:ea typeface="微軟正黑體" pitchFamily="34" charset="-120"/>
              </a:rPr>
            </a:br>
            <a:r>
              <a:rPr lang="zh-TW" altLang="en-US" b="1" dirty="0" smtClean="0">
                <a:latin typeface="微軟正黑體" pitchFamily="34" charset="-120"/>
                <a:ea typeface="微軟正黑體" pitchFamily="34" charset="-120"/>
              </a:rPr>
              <a:t>依序輸入身分證字號、姓名、出生日期等，點「新增」，即可完成單筆資料輸入。</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119477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250"/>
                                        <p:tgtEl>
                                          <p:spTgt spid="14"/>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畫面剪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45015"/>
            <a:ext cx="9144000" cy="4013775"/>
          </a:xfrm>
          <a:prstGeom prst="rect">
            <a:avLst/>
          </a:prstGeom>
          <a:ln w="12700">
            <a:solidFill>
              <a:schemeClr val="tx1"/>
            </a:solidFill>
          </a:ln>
        </p:spPr>
      </p:pic>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(10/35)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49</a:t>
            </a:fld>
            <a:endParaRPr lang="zh-TW" altLang="en-US" dirty="0"/>
          </a:p>
        </p:txBody>
      </p:sp>
      <p:sp>
        <p:nvSpPr>
          <p:cNvPr id="25" name="文字方塊 24"/>
          <p:cNvSpPr txBox="1"/>
          <p:nvPr/>
        </p:nvSpPr>
        <p:spPr>
          <a:xfrm>
            <a:off x="20630" y="3135248"/>
            <a:ext cx="1263006"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名冊輸入</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29" name="肘形接點 28"/>
          <p:cNvCxnSpPr/>
          <p:nvPr/>
        </p:nvCxnSpPr>
        <p:spPr>
          <a:xfrm rot="16200000" flipH="1">
            <a:off x="911537" y="3714002"/>
            <a:ext cx="1749864" cy="914404"/>
          </a:xfrm>
          <a:prstGeom prst="bentConnector3">
            <a:avLst>
              <a:gd name="adj1" fmla="val 1615"/>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9312" y="3132186"/>
            <a:ext cx="1274324"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1811870" y="5063070"/>
            <a:ext cx="804664" cy="2455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57150">
                <a:noFill/>
              </a:ln>
            </a:endParaRPr>
          </a:p>
        </p:txBody>
      </p:sp>
      <p:grpSp>
        <p:nvGrpSpPr>
          <p:cNvPr id="13" name="群組 12"/>
          <p:cNvGrpSpPr/>
          <p:nvPr/>
        </p:nvGrpSpPr>
        <p:grpSpPr>
          <a:xfrm>
            <a:off x="-219681" y="836712"/>
            <a:ext cx="7027886" cy="523220"/>
            <a:chOff x="-258778" y="745540"/>
            <a:chExt cx="7027886" cy="523220"/>
          </a:xfrm>
        </p:grpSpPr>
        <p:sp>
          <p:nvSpPr>
            <p:cNvPr id="14" name="圓角矩形 13"/>
            <p:cNvSpPr/>
            <p:nvPr/>
          </p:nvSpPr>
          <p:spPr>
            <a:xfrm>
              <a:off x="-258778" y="764703"/>
              <a:ext cx="306348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39415" y="745540"/>
              <a:ext cx="6808523"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資料修改、刪除</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6" name="文字方塊 15"/>
          <p:cNvSpPr txBox="1"/>
          <p:nvPr/>
        </p:nvSpPr>
        <p:spPr>
          <a:xfrm>
            <a:off x="219059" y="1415098"/>
            <a:ext cx="8673421" cy="439736"/>
          </a:xfrm>
          <a:prstGeom prst="rect">
            <a:avLst/>
          </a:prstGeom>
          <a:noFill/>
        </p:spPr>
        <p:txBody>
          <a:bodyPr wrap="square" rtlCol="0">
            <a:spAutoFit/>
          </a:bodyPr>
          <a:lstStyle/>
          <a:p>
            <a:pPr>
              <a:lnSpc>
                <a:spcPts val="3000"/>
              </a:lnSpc>
            </a:pPr>
            <a:r>
              <a:rPr lang="zh-TW" altLang="en-US" sz="2000" b="1" dirty="0" smtClean="0">
                <a:latin typeface="微軟正黑體" pitchFamily="34" charset="-120"/>
                <a:ea typeface="微軟正黑體" pitchFamily="34" charset="-120"/>
              </a:rPr>
              <a:t>如欲</a:t>
            </a:r>
            <a:r>
              <a:rPr lang="zh-TW" altLang="en-US" sz="2000" b="1" dirty="0">
                <a:latin typeface="微軟正黑體" pitchFamily="34" charset="-120"/>
                <a:ea typeface="微軟正黑體" pitchFamily="34" charset="-120"/>
              </a:rPr>
              <a:t>修改（刪除</a:t>
            </a:r>
            <a:r>
              <a:rPr lang="zh-TW" altLang="en-US" sz="2000" b="1" dirty="0" smtClean="0">
                <a:latin typeface="微軟正黑體" pitchFamily="34" charset="-120"/>
                <a:ea typeface="微軟正黑體" pitchFamily="34" charset="-120"/>
              </a:rPr>
              <a:t>）資料，先點</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名冊輸入</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中的</a:t>
            </a:r>
            <a:r>
              <a:rPr lang="zh-TW" altLang="en-US" sz="2000" b="1" dirty="0" smtClean="0">
                <a:solidFill>
                  <a:srgbClr val="0000FF"/>
                </a:solidFill>
                <a:latin typeface="微軟正黑體" pitchFamily="34" charset="-120"/>
                <a:ea typeface="微軟正黑體" pitchFamily="34" charset="-120"/>
              </a:rPr>
              <a:t>「身分</a:t>
            </a:r>
            <a:r>
              <a:rPr lang="zh-TW" altLang="en-US" sz="2000" b="1" dirty="0">
                <a:solidFill>
                  <a:srgbClr val="0000FF"/>
                </a:solidFill>
                <a:latin typeface="微軟正黑體" pitchFamily="34" charset="-120"/>
                <a:ea typeface="微軟正黑體" pitchFamily="34" charset="-120"/>
              </a:rPr>
              <a:t>證</a:t>
            </a:r>
            <a:r>
              <a:rPr lang="zh-TW" altLang="en-US" sz="2000" b="1" dirty="0" smtClean="0">
                <a:solidFill>
                  <a:srgbClr val="0000FF"/>
                </a:solidFill>
                <a:latin typeface="微軟正黑體" pitchFamily="34" charset="-120"/>
                <a:ea typeface="微軟正黑體" pitchFamily="34" charset="-120"/>
              </a:rPr>
              <a:t>字號」</a:t>
            </a:r>
            <a:r>
              <a:rPr lang="zh-TW" altLang="en-US" sz="2000" b="1" dirty="0" smtClean="0">
                <a:latin typeface="微軟正黑體" pitchFamily="34" charset="-120"/>
                <a:ea typeface="微軟正黑體" pitchFamily="34" charset="-120"/>
              </a:rPr>
              <a:t>。</a:t>
            </a:r>
            <a:endParaRPr lang="en-US" altLang="zh-TW"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76807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學生團體保險知多少</a:t>
            </a:r>
            <a:r>
              <a:rPr lang="en-US" altLang="zh-TW" dirty="0" smtClean="0"/>
              <a:t>(3/9)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5</a:t>
            </a:fld>
            <a:endParaRPr lang="zh-TW" altLang="en-US" dirty="0"/>
          </a:p>
        </p:txBody>
      </p:sp>
      <p:grpSp>
        <p:nvGrpSpPr>
          <p:cNvPr id="60" name="群組 59"/>
          <p:cNvGrpSpPr/>
          <p:nvPr/>
        </p:nvGrpSpPr>
        <p:grpSpPr>
          <a:xfrm>
            <a:off x="-258775" y="767556"/>
            <a:ext cx="2651800" cy="523220"/>
            <a:chOff x="-258775" y="745540"/>
            <a:chExt cx="2651800" cy="523220"/>
          </a:xfrm>
        </p:grpSpPr>
        <p:sp>
          <p:nvSpPr>
            <p:cNvPr id="61" name="圓角矩形 60"/>
            <p:cNvSpPr/>
            <p:nvPr/>
          </p:nvSpPr>
          <p:spPr>
            <a:xfrm>
              <a:off x="-258775" y="764703"/>
              <a:ext cx="2651800" cy="485365"/>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p:cNvSpPr txBox="1"/>
            <p:nvPr/>
          </p:nvSpPr>
          <p:spPr>
            <a:xfrm>
              <a:off x="143699" y="745540"/>
              <a:ext cx="1980029"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保險期間為</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65" name="內容版面配置區 2"/>
          <p:cNvSpPr txBox="1">
            <a:spLocks/>
          </p:cNvSpPr>
          <p:nvPr/>
        </p:nvSpPr>
        <p:spPr>
          <a:xfrm>
            <a:off x="0" y="1412776"/>
            <a:ext cx="9144000" cy="5539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zh-TW" altLang="en-US" b="1" dirty="0" smtClean="0">
                <a:solidFill>
                  <a:prstClr val="black"/>
                </a:solidFill>
                <a:effectLst>
                  <a:outerShdw blurRad="38100" dist="38100" dir="2700000" algn="tl">
                    <a:srgbClr val="000000">
                      <a:alpha val="43137"/>
                    </a:srgbClr>
                  </a:outerShdw>
                </a:effectLst>
              </a:rPr>
              <a:t>自</a:t>
            </a:r>
            <a:r>
              <a:rPr lang="en-US" altLang="zh-TW" b="1" dirty="0" smtClean="0">
                <a:solidFill>
                  <a:prstClr val="black"/>
                </a:solidFill>
                <a:effectLst>
                  <a:outerShdw blurRad="38100" dist="38100" dir="2700000" algn="tl">
                    <a:srgbClr val="000000">
                      <a:alpha val="43137"/>
                    </a:srgbClr>
                  </a:outerShdw>
                </a:effectLst>
              </a:rPr>
              <a:t>107</a:t>
            </a:r>
            <a:r>
              <a:rPr lang="zh-TW" altLang="en-US" b="1" dirty="0" smtClean="0">
                <a:solidFill>
                  <a:prstClr val="black"/>
                </a:solidFill>
                <a:effectLst>
                  <a:outerShdw blurRad="38100" dist="38100" dir="2700000" algn="tl">
                    <a:srgbClr val="000000">
                      <a:alpha val="43137"/>
                    </a:srgbClr>
                  </a:outerShdw>
                </a:effectLst>
              </a:rPr>
              <a:t>年</a:t>
            </a:r>
            <a:r>
              <a:rPr lang="en-US" altLang="zh-TW" b="1" dirty="0">
                <a:solidFill>
                  <a:prstClr val="black"/>
                </a:solidFill>
                <a:effectLst>
                  <a:outerShdw blurRad="38100" dist="38100" dir="2700000" algn="tl">
                    <a:srgbClr val="000000">
                      <a:alpha val="43137"/>
                    </a:srgbClr>
                  </a:outerShdw>
                </a:effectLst>
              </a:rPr>
              <a:t>8</a:t>
            </a:r>
            <a:r>
              <a:rPr lang="zh-TW" altLang="en-US" b="1" dirty="0">
                <a:solidFill>
                  <a:prstClr val="black"/>
                </a:solidFill>
                <a:effectLst>
                  <a:outerShdw blurRad="38100" dist="38100" dir="2700000" algn="tl">
                    <a:srgbClr val="000000">
                      <a:alpha val="43137"/>
                    </a:srgbClr>
                  </a:outerShdw>
                </a:effectLst>
              </a:rPr>
              <a:t>月</a:t>
            </a:r>
            <a:r>
              <a:rPr lang="en-US" altLang="zh-TW" b="1" dirty="0">
                <a:solidFill>
                  <a:prstClr val="black"/>
                </a:solidFill>
                <a:effectLst>
                  <a:outerShdw blurRad="38100" dist="38100" dir="2700000" algn="tl">
                    <a:srgbClr val="000000">
                      <a:alpha val="43137"/>
                    </a:srgbClr>
                  </a:outerShdw>
                </a:effectLst>
              </a:rPr>
              <a:t>1</a:t>
            </a:r>
            <a:r>
              <a:rPr lang="zh-TW" altLang="en-US" b="1" dirty="0">
                <a:solidFill>
                  <a:prstClr val="black"/>
                </a:solidFill>
                <a:effectLst>
                  <a:outerShdw blurRad="38100" dist="38100" dir="2700000" algn="tl">
                    <a:srgbClr val="000000">
                      <a:alpha val="43137"/>
                    </a:srgbClr>
                  </a:outerShdw>
                </a:effectLst>
              </a:rPr>
              <a:t>日上午零時至</a:t>
            </a:r>
            <a:r>
              <a:rPr lang="en-US" altLang="zh-TW" b="1" dirty="0" smtClean="0">
                <a:solidFill>
                  <a:prstClr val="black"/>
                </a:solidFill>
                <a:effectLst>
                  <a:outerShdw blurRad="38100" dist="38100" dir="2700000" algn="tl">
                    <a:srgbClr val="000000">
                      <a:alpha val="43137"/>
                    </a:srgbClr>
                  </a:outerShdw>
                </a:effectLst>
              </a:rPr>
              <a:t>108</a:t>
            </a:r>
            <a:r>
              <a:rPr lang="zh-TW" altLang="en-US" b="1" dirty="0" smtClean="0">
                <a:solidFill>
                  <a:prstClr val="black"/>
                </a:solidFill>
                <a:effectLst>
                  <a:outerShdw blurRad="38100" dist="38100" dir="2700000" algn="tl">
                    <a:srgbClr val="000000">
                      <a:alpha val="43137"/>
                    </a:srgbClr>
                  </a:outerShdw>
                </a:effectLst>
              </a:rPr>
              <a:t>年</a:t>
            </a:r>
            <a:r>
              <a:rPr lang="en-US" altLang="zh-TW" b="1" dirty="0">
                <a:solidFill>
                  <a:prstClr val="black"/>
                </a:solidFill>
                <a:effectLst>
                  <a:outerShdw blurRad="38100" dist="38100" dir="2700000" algn="tl">
                    <a:srgbClr val="000000">
                      <a:alpha val="43137"/>
                    </a:srgbClr>
                  </a:outerShdw>
                </a:effectLst>
              </a:rPr>
              <a:t>7</a:t>
            </a:r>
            <a:r>
              <a:rPr lang="zh-TW" altLang="en-US" b="1" dirty="0">
                <a:solidFill>
                  <a:prstClr val="black"/>
                </a:solidFill>
                <a:effectLst>
                  <a:outerShdw blurRad="38100" dist="38100" dir="2700000" algn="tl">
                    <a:srgbClr val="000000">
                      <a:alpha val="43137"/>
                    </a:srgbClr>
                  </a:outerShdw>
                </a:effectLst>
              </a:rPr>
              <a:t>月</a:t>
            </a:r>
            <a:r>
              <a:rPr lang="en-US" altLang="zh-TW" b="1" dirty="0">
                <a:solidFill>
                  <a:prstClr val="black"/>
                </a:solidFill>
                <a:effectLst>
                  <a:outerShdw blurRad="38100" dist="38100" dir="2700000" algn="tl">
                    <a:srgbClr val="000000">
                      <a:alpha val="43137"/>
                    </a:srgbClr>
                  </a:outerShdw>
                </a:effectLst>
              </a:rPr>
              <a:t>31</a:t>
            </a:r>
            <a:r>
              <a:rPr lang="zh-TW" altLang="en-US" b="1" dirty="0">
                <a:solidFill>
                  <a:prstClr val="black"/>
                </a:solidFill>
                <a:effectLst>
                  <a:outerShdw blurRad="38100" dist="38100" dir="2700000" algn="tl">
                    <a:srgbClr val="000000">
                      <a:alpha val="43137"/>
                    </a:srgbClr>
                  </a:outerShdw>
                </a:effectLst>
              </a:rPr>
              <a:t>日午夜十二時</a:t>
            </a:r>
            <a:r>
              <a:rPr lang="zh-TW" altLang="en-US" b="1" dirty="0" smtClean="0">
                <a:solidFill>
                  <a:prstClr val="black"/>
                </a:solidFill>
                <a:effectLst>
                  <a:outerShdw blurRad="38100" dist="38100" dir="2700000" algn="tl">
                    <a:srgbClr val="000000">
                      <a:alpha val="43137"/>
                    </a:srgbClr>
                  </a:outerShdw>
                </a:effectLst>
              </a:rPr>
              <a:t>止</a:t>
            </a:r>
            <a:endParaRPr kumimoji="0" lang="en-US" altLang="zh-TW"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endParaRPr>
          </a:p>
        </p:txBody>
      </p:sp>
      <p:grpSp>
        <p:nvGrpSpPr>
          <p:cNvPr id="17" name="群組 16"/>
          <p:cNvGrpSpPr/>
          <p:nvPr/>
        </p:nvGrpSpPr>
        <p:grpSpPr>
          <a:xfrm>
            <a:off x="-258775" y="2401724"/>
            <a:ext cx="2651800" cy="523220"/>
            <a:chOff x="-258775" y="745540"/>
            <a:chExt cx="2651800" cy="523220"/>
          </a:xfrm>
        </p:grpSpPr>
        <p:sp>
          <p:nvSpPr>
            <p:cNvPr id="18" name="圓角矩形 17"/>
            <p:cNvSpPr/>
            <p:nvPr/>
          </p:nvSpPr>
          <p:spPr>
            <a:xfrm>
              <a:off x="-258775" y="764703"/>
              <a:ext cx="2651800" cy="485365"/>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143699" y="745540"/>
              <a:ext cx="1980029"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保費多少元</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aphicFrame>
        <p:nvGraphicFramePr>
          <p:cNvPr id="6" name="表格 5"/>
          <p:cNvGraphicFramePr>
            <a:graphicFrameLocks noGrp="1"/>
          </p:cNvGraphicFramePr>
          <p:nvPr>
            <p:extLst>
              <p:ext uri="{D42A27DB-BD31-4B8C-83A1-F6EECF244321}">
                <p14:modId xmlns:p14="http://schemas.microsoft.com/office/powerpoint/2010/main" val="1734667128"/>
              </p:ext>
            </p:extLst>
          </p:nvPr>
        </p:nvGraphicFramePr>
        <p:xfrm>
          <a:off x="251520" y="3250302"/>
          <a:ext cx="8640960" cy="2770423"/>
        </p:xfrm>
        <a:graphic>
          <a:graphicData uri="http://schemas.openxmlformats.org/drawingml/2006/table">
            <a:tbl>
              <a:tblPr firstRow="1" bandRow="1">
                <a:tableStyleId>{5C22544A-7EE6-4342-B048-85BDC9FD1C3A}</a:tableStyleId>
              </a:tblPr>
              <a:tblGrid>
                <a:gridCol w="1512168">
                  <a:extLst>
                    <a:ext uri="{9D8B030D-6E8A-4147-A177-3AD203B41FA5}">
                      <a16:colId xmlns="" xmlns:a16="http://schemas.microsoft.com/office/drawing/2014/main" val="20000"/>
                    </a:ext>
                  </a:extLst>
                </a:gridCol>
                <a:gridCol w="2160240">
                  <a:extLst>
                    <a:ext uri="{9D8B030D-6E8A-4147-A177-3AD203B41FA5}">
                      <a16:colId xmlns="" xmlns:a16="http://schemas.microsoft.com/office/drawing/2014/main" val="20001"/>
                    </a:ext>
                  </a:extLst>
                </a:gridCol>
                <a:gridCol w="2232248">
                  <a:extLst>
                    <a:ext uri="{9D8B030D-6E8A-4147-A177-3AD203B41FA5}">
                      <a16:colId xmlns="" xmlns:a16="http://schemas.microsoft.com/office/drawing/2014/main" val="20002"/>
                    </a:ext>
                  </a:extLst>
                </a:gridCol>
                <a:gridCol w="2736304">
                  <a:extLst>
                    <a:ext uri="{9D8B030D-6E8A-4147-A177-3AD203B41FA5}">
                      <a16:colId xmlns="" xmlns:a16="http://schemas.microsoft.com/office/drawing/2014/main" val="20003"/>
                    </a:ext>
                  </a:extLst>
                </a:gridCol>
              </a:tblGrid>
              <a:tr h="435975">
                <a:tc rowSpan="2">
                  <a:txBody>
                    <a:bodyPr/>
                    <a:lstStyle/>
                    <a:p>
                      <a:pPr algn="ctr"/>
                      <a:r>
                        <a:rPr lang="zh-TW" altLang="en-US"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項目</a:t>
                      </a:r>
                      <a:endPar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algn="ctr"/>
                      <a:r>
                        <a:rPr lang="zh-TW" altLang="en-US"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學期</a:t>
                      </a:r>
                      <a:endPar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2">
                  <a:txBody>
                    <a:bodyPr/>
                    <a:lstStyle/>
                    <a:p>
                      <a:pPr algn="ctr"/>
                      <a:r>
                        <a:rPr lang="zh-TW" altLang="en-US"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幼兒園、國小、國中、高中</a:t>
                      </a:r>
                      <a:r>
                        <a:rPr lang="en-US" altLang="zh-TW"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含補校</a:t>
                      </a:r>
                      <a:r>
                        <a:rPr lang="en-US" altLang="zh-TW"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84423">
                <a:tc vMerge="1">
                  <a:txBody>
                    <a:bodyP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2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未滿</a:t>
                      </a:r>
                      <a:r>
                        <a:rPr lang="en-US" altLang="zh-TW" sz="22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65</a:t>
                      </a:r>
                      <a:r>
                        <a:rPr lang="zh-TW" altLang="en-US" sz="22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足歲學生</a:t>
                      </a:r>
                    </a:p>
                  </a:txBody>
                  <a:tcPr anchor="ctr">
                    <a:lnL w="12700" cmpd="sng">
                      <a:noFill/>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altLang="zh-TW" sz="22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65</a:t>
                      </a:r>
                      <a:r>
                        <a:rPr lang="zh-TW" altLang="en-US" sz="22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足歲</a:t>
                      </a:r>
                      <a:r>
                        <a:rPr lang="en-US" altLang="zh-TW" sz="22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含</a:t>
                      </a:r>
                      <a:r>
                        <a:rPr lang="en-US" altLang="zh-TW" sz="22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以上學生</a:t>
                      </a:r>
                      <a:endParaRPr lang="zh-TW" altLang="en-US" sz="2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 xmlns:a16="http://schemas.microsoft.com/office/drawing/2014/main" val="10001"/>
                  </a:ext>
                </a:extLst>
              </a:tr>
              <a:tr h="435975">
                <a:tc rowSpan="2">
                  <a:txBody>
                    <a:bodyPr/>
                    <a:lstStyle/>
                    <a:p>
                      <a:pPr algn="ct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家長負擔</a:t>
                      </a:r>
                      <a:endPar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上學期</a:t>
                      </a:r>
                      <a:endPar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TW"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175</a:t>
                      </a: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a:t>
                      </a:r>
                      <a:endPar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TW"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263</a:t>
                      </a: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a:t>
                      </a:r>
                      <a:endPar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435975">
                <a:tc vMerge="1">
                  <a:txBody>
                    <a:bodyP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下學期</a:t>
                      </a:r>
                      <a:endPar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TW"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175</a:t>
                      </a: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a:t>
                      </a:r>
                      <a:endPar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TW"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262</a:t>
                      </a: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a:t>
                      </a:r>
                      <a:endPar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3"/>
                  </a:ext>
                </a:extLst>
              </a:tr>
              <a:tr h="435975">
                <a:tc rowSpan="2">
                  <a:txBody>
                    <a:bodyPr/>
                    <a:lstStyle/>
                    <a:p>
                      <a:pPr algn="ctr"/>
                      <a:r>
                        <a:rPr lang="zh-TW" altLang="en-US"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政府負擔</a:t>
                      </a:r>
                      <a:endPar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上學期</a:t>
                      </a:r>
                      <a:endPar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88</a:t>
                      </a:r>
                      <a:r>
                        <a:rPr lang="zh-TW" altLang="en-US"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a:t>
                      </a:r>
                      <a:endPar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a:t>
                      </a:r>
                      <a:r>
                        <a:rPr lang="zh-TW" altLang="en-US"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a:t>
                      </a:r>
                      <a:endPar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35975">
                <a:tc vMerge="1">
                  <a:txBody>
                    <a:bodyP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TW" altLang="en-US"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下學期</a:t>
                      </a:r>
                      <a:endPar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87</a:t>
                      </a:r>
                      <a:r>
                        <a:rPr lang="zh-TW" altLang="en-US"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a:t>
                      </a:r>
                      <a:endPar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a:t>
                      </a:r>
                      <a:r>
                        <a:rPr lang="zh-TW" altLang="en-US" sz="240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a:t>
                      </a:r>
                      <a:endPar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23" name="內容版面配置區 2"/>
          <p:cNvSpPr txBox="1">
            <a:spLocks/>
          </p:cNvSpPr>
          <p:nvPr/>
        </p:nvSpPr>
        <p:spPr>
          <a:xfrm>
            <a:off x="7524328" y="2952663"/>
            <a:ext cx="1440160" cy="5539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kumimoji="0" lang="zh-TW" altLang="en-US" sz="1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rPr>
              <a:t>單位：元</a:t>
            </a:r>
            <a:r>
              <a:rPr kumimoji="0" lang="en-US" altLang="zh-TW" sz="1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rPr>
              <a:t>/</a:t>
            </a:r>
            <a:r>
              <a:rPr kumimoji="0" lang="zh-TW" altLang="en-US" sz="1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rPr>
              <a:t>人</a:t>
            </a:r>
            <a:endParaRPr kumimoji="0" lang="en-US" altLang="zh-TW" sz="1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endParaRPr>
          </a:p>
        </p:txBody>
      </p:sp>
      <p:sp>
        <p:nvSpPr>
          <p:cNvPr id="5" name="文字方塊 4"/>
          <p:cNvSpPr txBox="1"/>
          <p:nvPr/>
        </p:nvSpPr>
        <p:spPr>
          <a:xfrm>
            <a:off x="187424" y="6073551"/>
            <a:ext cx="8777064" cy="307777"/>
          </a:xfrm>
          <a:prstGeom prst="rect">
            <a:avLst/>
          </a:prstGeom>
          <a:noFill/>
        </p:spPr>
        <p:txBody>
          <a:bodyPr wrap="square" rtlCol="0">
            <a:spAutoFit/>
          </a:bodyPr>
          <a:lstStyle/>
          <a:p>
            <a:r>
              <a:rPr lang="zh-TW" altLang="en-US" sz="1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全年度保費合計</a:t>
            </a:r>
            <a:r>
              <a:rPr lang="en-US" altLang="zh-TW" sz="1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525</a:t>
            </a:r>
            <a:r>
              <a:rPr lang="zh-TW" altLang="en-US" sz="1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元</a:t>
            </a:r>
            <a:r>
              <a:rPr lang="en-US" altLang="zh-TW" sz="1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a:t>
            </a:r>
            <a:r>
              <a:rPr lang="zh-TW" altLang="en-US" sz="1400" b="1" dirty="0" smtClean="0">
                <a:solidFill>
                  <a:schemeClr val="tx1">
                    <a:lumMod val="50000"/>
                    <a:lumOff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，家長負擔</a:t>
            </a:r>
            <a:r>
              <a:rPr lang="en-US" altLang="zh-TW" sz="1400" b="1" dirty="0" smtClean="0">
                <a:solidFill>
                  <a:schemeClr val="tx1">
                    <a:lumMod val="50000"/>
                    <a:lumOff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2/3</a:t>
            </a:r>
            <a:r>
              <a:rPr lang="zh-TW" altLang="en-US" sz="1400" b="1" dirty="0" smtClean="0">
                <a:solidFill>
                  <a:schemeClr val="tx1">
                    <a:lumMod val="50000"/>
                    <a:lumOff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、政府負擔</a:t>
            </a:r>
            <a:r>
              <a:rPr lang="en-US" altLang="zh-TW" sz="1400" b="1" dirty="0" smtClean="0">
                <a:solidFill>
                  <a:schemeClr val="tx1">
                    <a:lumMod val="50000"/>
                    <a:lumOff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1/3</a:t>
            </a:r>
            <a:r>
              <a:rPr lang="zh-TW" altLang="en-US" sz="1400" b="1" dirty="0" smtClean="0">
                <a:solidFill>
                  <a:schemeClr val="tx1">
                    <a:lumMod val="50000"/>
                    <a:lumOff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1400" b="1" dirty="0" smtClean="0">
                <a:solidFill>
                  <a:schemeClr val="tx1">
                    <a:lumMod val="50000"/>
                    <a:lumOff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但符合免繳身分學生不分年齡保費全額由政府負擔</a:t>
            </a:r>
            <a:r>
              <a:rPr lang="en-US" altLang="zh-TW" sz="1400" b="1" dirty="0" smtClean="0">
                <a:solidFill>
                  <a:schemeClr val="tx1">
                    <a:lumMod val="50000"/>
                    <a:lumOff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516969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畫面剪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45015"/>
            <a:ext cx="9144000" cy="4013775"/>
          </a:xfrm>
          <a:prstGeom prst="rect">
            <a:avLst/>
          </a:prstGeom>
          <a:ln w="12700">
            <a:solidFill>
              <a:schemeClr val="tx1"/>
            </a:solidFill>
          </a:ln>
        </p:spPr>
      </p:pic>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(11/35)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50</a:t>
            </a:fld>
            <a:endParaRPr lang="zh-TW" altLang="en-US" dirty="0"/>
          </a:p>
        </p:txBody>
      </p:sp>
      <p:grpSp>
        <p:nvGrpSpPr>
          <p:cNvPr id="6" name="群組 5"/>
          <p:cNvGrpSpPr/>
          <p:nvPr/>
        </p:nvGrpSpPr>
        <p:grpSpPr>
          <a:xfrm>
            <a:off x="-219681" y="836712"/>
            <a:ext cx="7027886" cy="523220"/>
            <a:chOff x="-258778" y="745540"/>
            <a:chExt cx="7027886" cy="523220"/>
          </a:xfrm>
        </p:grpSpPr>
        <p:sp>
          <p:nvSpPr>
            <p:cNvPr id="7" name="圓角矩形 6"/>
            <p:cNvSpPr/>
            <p:nvPr/>
          </p:nvSpPr>
          <p:spPr>
            <a:xfrm>
              <a:off x="-258778" y="764703"/>
              <a:ext cx="306348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6808523"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資料修改、刪除</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9" name="文字方塊 8"/>
          <p:cNvSpPr txBox="1"/>
          <p:nvPr/>
        </p:nvSpPr>
        <p:spPr>
          <a:xfrm>
            <a:off x="219059" y="1415098"/>
            <a:ext cx="8673421" cy="861774"/>
          </a:xfrm>
          <a:prstGeom prst="rect">
            <a:avLst/>
          </a:prstGeom>
          <a:noFill/>
        </p:spPr>
        <p:txBody>
          <a:bodyPr wrap="square" rtlCol="0">
            <a:spAutoFit/>
          </a:bodyPr>
          <a:lstStyle/>
          <a:p>
            <a:pPr>
              <a:lnSpc>
                <a:spcPts val="3000"/>
              </a:lnSpc>
            </a:pPr>
            <a:r>
              <a:rPr lang="zh-TW" altLang="en-US" sz="2000" b="1" dirty="0" smtClean="0">
                <a:latin typeface="微軟正黑體" pitchFamily="34" charset="-120"/>
                <a:ea typeface="微軟正黑體" pitchFamily="34" charset="-120"/>
              </a:rPr>
              <a:t>如欲</a:t>
            </a:r>
            <a:r>
              <a:rPr lang="zh-TW" altLang="en-US" sz="2000" b="1" dirty="0">
                <a:latin typeface="微軟正黑體" pitchFamily="34" charset="-120"/>
                <a:ea typeface="微軟正黑體" pitchFamily="34" charset="-120"/>
              </a:rPr>
              <a:t>修改（刪除</a:t>
            </a:r>
            <a:r>
              <a:rPr lang="zh-TW" altLang="en-US" sz="2000" b="1" dirty="0" smtClean="0">
                <a:latin typeface="微軟正黑體" pitchFamily="34" charset="-120"/>
                <a:ea typeface="微軟正黑體" pitchFamily="34" charset="-120"/>
              </a:rPr>
              <a:t>）資料，先點</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名冊輸入</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中的</a:t>
            </a:r>
            <a:r>
              <a:rPr lang="zh-TW" altLang="en-US" sz="2000" b="1" dirty="0" smtClean="0">
                <a:solidFill>
                  <a:srgbClr val="0000FF"/>
                </a:solidFill>
                <a:latin typeface="微軟正黑體" pitchFamily="34" charset="-120"/>
                <a:ea typeface="微軟正黑體" pitchFamily="34" charset="-120"/>
              </a:rPr>
              <a:t>「身分</a:t>
            </a:r>
            <a:r>
              <a:rPr lang="zh-TW" altLang="en-US" sz="2000" b="1" dirty="0">
                <a:solidFill>
                  <a:srgbClr val="0000FF"/>
                </a:solidFill>
                <a:latin typeface="微軟正黑體" pitchFamily="34" charset="-120"/>
                <a:ea typeface="微軟正黑體" pitchFamily="34" charset="-120"/>
              </a:rPr>
              <a:t>證</a:t>
            </a:r>
            <a:r>
              <a:rPr lang="zh-TW" altLang="en-US" sz="2000" b="1" dirty="0" smtClean="0">
                <a:solidFill>
                  <a:srgbClr val="0000FF"/>
                </a:solidFill>
                <a:latin typeface="微軟正黑體" pitchFamily="34" charset="-120"/>
                <a:ea typeface="微軟正黑體" pitchFamily="34" charset="-120"/>
              </a:rPr>
              <a:t>字號」</a:t>
            </a:r>
            <a:r>
              <a:rPr lang="zh-TW" altLang="en-US" sz="2000" b="1" dirty="0">
                <a:latin typeface="微軟正黑體" pitchFamily="34" charset="-120"/>
                <a:ea typeface="微軟正黑體" pitchFamily="34" charset="-120"/>
              </a:rPr>
              <a:t>。</a:t>
            </a:r>
            <a:endParaRPr lang="en-US" altLang="zh-TW" sz="2000" b="1" dirty="0">
              <a:latin typeface="微軟正黑體" pitchFamily="34" charset="-120"/>
              <a:ea typeface="微軟正黑體" pitchFamily="34" charset="-120"/>
            </a:endParaRPr>
          </a:p>
          <a:p>
            <a:pPr>
              <a:lnSpc>
                <a:spcPts val="3000"/>
              </a:lnSpc>
            </a:pPr>
            <a:r>
              <a:rPr lang="zh-TW" altLang="en-US" sz="2000" b="1" dirty="0" smtClean="0">
                <a:latin typeface="微軟正黑體" pitchFamily="34" charset="-120"/>
                <a:ea typeface="微軟正黑體" pitchFamily="34" charset="-120"/>
              </a:rPr>
              <a:t>可「修改」姓名、出生日期、學生分類，如點「刪除」，即可刪除該筆資料。</a:t>
            </a:r>
            <a:endParaRPr lang="zh-TW" altLang="en-US" sz="2000" b="1" dirty="0">
              <a:latin typeface="微軟正黑體" pitchFamily="34" charset="-120"/>
              <a:ea typeface="微軟正黑體" pitchFamily="34" charset="-120"/>
            </a:endParaRPr>
          </a:p>
        </p:txBody>
      </p:sp>
      <p:sp>
        <p:nvSpPr>
          <p:cNvPr id="25" name="文字方塊 24"/>
          <p:cNvSpPr txBox="1"/>
          <p:nvPr/>
        </p:nvSpPr>
        <p:spPr>
          <a:xfrm>
            <a:off x="20630" y="3135248"/>
            <a:ext cx="1263006"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名冊輸入</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29" name="肘形接點 28"/>
          <p:cNvCxnSpPr/>
          <p:nvPr/>
        </p:nvCxnSpPr>
        <p:spPr>
          <a:xfrm rot="16200000" flipH="1">
            <a:off x="911537" y="3714002"/>
            <a:ext cx="1749864" cy="914404"/>
          </a:xfrm>
          <a:prstGeom prst="bentConnector3">
            <a:avLst>
              <a:gd name="adj1" fmla="val 1615"/>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9312" y="3132186"/>
            <a:ext cx="1274324"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1811870" y="5063070"/>
            <a:ext cx="804664" cy="2455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57150">
                <a:noFill/>
              </a:ln>
            </a:endParaRPr>
          </a:p>
        </p:txBody>
      </p:sp>
      <p:pic>
        <p:nvPicPr>
          <p:cNvPr id="33" name="圖片 32" descr="畫面剪輯"/>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884" y="4267068"/>
            <a:ext cx="8866231" cy="2083066"/>
          </a:xfrm>
          <a:prstGeom prst="rect">
            <a:avLst/>
          </a:prstGeom>
          <a:ln w="57150">
            <a:solidFill>
              <a:schemeClr val="tx1"/>
            </a:solidFill>
          </a:ln>
        </p:spPr>
      </p:pic>
      <p:sp>
        <p:nvSpPr>
          <p:cNvPr id="34" name="矩形 33"/>
          <p:cNvSpPr/>
          <p:nvPr/>
        </p:nvSpPr>
        <p:spPr>
          <a:xfrm>
            <a:off x="3678730" y="5439367"/>
            <a:ext cx="1426670" cy="334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57150">
                <a:noFill/>
              </a:ln>
            </a:endParaRPr>
          </a:p>
        </p:txBody>
      </p:sp>
    </p:spTree>
    <p:extLst>
      <p:ext uri="{BB962C8B-B14F-4D97-AF65-F5344CB8AC3E}">
        <p14:creationId xmlns:p14="http://schemas.microsoft.com/office/powerpoint/2010/main" val="40036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250"/>
                                        <p:tgtEl>
                                          <p:spTgt spid="33"/>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138"/>
            <a:ext cx="9108504" cy="693403"/>
          </a:xfrm>
        </p:spPr>
        <p:txBody>
          <a:bodyPr>
            <a:normAutofit/>
          </a:bodyPr>
          <a:lstStyle/>
          <a:p>
            <a:r>
              <a:rPr lang="zh-TW" altLang="en-US" dirty="0"/>
              <a:t>投保作業說明</a:t>
            </a:r>
            <a:r>
              <a:rPr lang="en-US" altLang="zh-TW" dirty="0"/>
              <a:t>(</a:t>
            </a:r>
            <a:r>
              <a:rPr lang="en-US" altLang="zh-TW" dirty="0" smtClean="0"/>
              <a:t>12/35)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51</a:t>
            </a:fld>
            <a:endParaRPr lang="zh-TW" altLang="en-US" dirty="0"/>
          </a:p>
        </p:txBody>
      </p:sp>
      <p:pic>
        <p:nvPicPr>
          <p:cNvPr id="5" name="圖片 4" descr="畫面剪輯"/>
          <p:cNvPicPr>
            <a:picLocks noChangeAspect="1"/>
          </p:cNvPicPr>
          <p:nvPr/>
        </p:nvPicPr>
        <p:blipFill rotWithShape="1">
          <a:blip r:embed="rId3">
            <a:extLst>
              <a:ext uri="{28A0092B-C50C-407E-A947-70E740481C1C}">
                <a14:useLocalDpi xmlns:a14="http://schemas.microsoft.com/office/drawing/2010/main" val="0"/>
              </a:ext>
            </a:extLst>
          </a:blip>
          <a:srcRect t="12226"/>
          <a:stretch/>
        </p:blipFill>
        <p:spPr>
          <a:xfrm>
            <a:off x="0" y="1376624"/>
            <a:ext cx="9144000" cy="3924584"/>
          </a:xfrm>
          <a:prstGeom prst="rect">
            <a:avLst/>
          </a:prstGeom>
          <a:ln>
            <a:solidFill>
              <a:schemeClr val="tx1"/>
            </a:solidFill>
          </a:ln>
        </p:spPr>
      </p:pic>
      <p:sp>
        <p:nvSpPr>
          <p:cNvPr id="20" name="文字方塊 19"/>
          <p:cNvSpPr txBox="1"/>
          <p:nvPr/>
        </p:nvSpPr>
        <p:spPr>
          <a:xfrm>
            <a:off x="-44642" y="4073697"/>
            <a:ext cx="1880338" cy="369332"/>
          </a:xfrm>
          <a:prstGeom prst="rect">
            <a:avLst/>
          </a:prstGeom>
          <a:solidFill>
            <a:srgbClr val="FF7D02"/>
          </a:solidFill>
          <a:ln w="57150">
            <a:solidFill>
              <a:srgbClr val="FF0000"/>
            </a:solidFill>
          </a:ln>
        </p:spPr>
        <p:txBody>
          <a:bodyPr wrap="square" rtlCol="0">
            <a:spAutoFit/>
          </a:bodyPr>
          <a:lstStyle/>
          <a:p>
            <a:pPr algn="ct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名冊查詢與下載</a:t>
            </a:r>
            <a:endPar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1466274" y="2993577"/>
            <a:ext cx="2169622" cy="400110"/>
          </a:xfrm>
          <a:prstGeom prst="rect">
            <a:avLst/>
          </a:prstGeom>
          <a:solidFill>
            <a:srgbClr val="FFFF00"/>
          </a:solidFill>
          <a:ln w="28575">
            <a:solidFill>
              <a:schemeClr val="tx1"/>
            </a:solidFill>
          </a:ln>
        </p:spPr>
        <p:txBody>
          <a:bodyPr wrap="square" rtlCol="0">
            <a:spAutoFit/>
          </a:bodyPr>
          <a:lstStyle/>
          <a:p>
            <a:pPr algn="ctr"/>
            <a:r>
              <a:rPr lang="zh-TW" altLang="en-US" sz="2000" b="1" dirty="0" smtClean="0">
                <a:latin typeface="微軟正黑體" panose="020B0604030504040204" pitchFamily="34" charset="-120"/>
                <a:ea typeface="微軟正黑體" panose="020B0604030504040204" pitchFamily="34" charset="-120"/>
              </a:rPr>
              <a:t>投保學年度｜</a:t>
            </a:r>
            <a:r>
              <a:rPr lang="en-US" altLang="zh-TW" sz="2000" b="1" dirty="0" smtClean="0">
                <a:latin typeface="微軟正黑體" panose="020B0604030504040204" pitchFamily="34" charset="-120"/>
                <a:ea typeface="微軟正黑體" panose="020B0604030504040204" pitchFamily="34" charset="-120"/>
              </a:rPr>
              <a:t>106</a:t>
            </a:r>
            <a:endParaRPr lang="zh-TW" altLang="en-US" sz="2000" b="1" dirty="0">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8100392" y="3025515"/>
            <a:ext cx="864096" cy="400110"/>
          </a:xfrm>
          <a:prstGeom prst="rect">
            <a:avLst/>
          </a:prstGeom>
          <a:solidFill>
            <a:srgbClr val="FFFF00"/>
          </a:solidFill>
          <a:ln w="28575">
            <a:solidFill>
              <a:schemeClr val="tx1"/>
            </a:solidFill>
          </a:ln>
        </p:spPr>
        <p:txBody>
          <a:bodyPr wrap="square" rtlCol="0">
            <a:spAutoFit/>
          </a:bodyPr>
          <a:lstStyle/>
          <a:p>
            <a:pPr algn="ctr"/>
            <a:r>
              <a:rPr lang="zh-TW" altLang="en-US" sz="2000" b="1" dirty="0" smtClean="0">
                <a:latin typeface="微軟正黑體" panose="020B0604030504040204" pitchFamily="34" charset="-120"/>
                <a:ea typeface="微軟正黑體" panose="020B0604030504040204" pitchFamily="34" charset="-120"/>
              </a:rPr>
              <a:t>查詢</a:t>
            </a:r>
            <a:endParaRPr lang="zh-TW" altLang="en-US" sz="2000" b="1"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3059832" y="4721769"/>
            <a:ext cx="864096" cy="400110"/>
          </a:xfrm>
          <a:prstGeom prst="rect">
            <a:avLst/>
          </a:prstGeom>
          <a:solidFill>
            <a:srgbClr val="FFFF00"/>
          </a:solidFill>
          <a:ln w="28575">
            <a:solidFill>
              <a:schemeClr val="tx1"/>
            </a:solidFill>
          </a:ln>
        </p:spPr>
        <p:txBody>
          <a:bodyPr wrap="square" rtlCol="0">
            <a:spAutoFit/>
          </a:bodyPr>
          <a:lstStyle/>
          <a:p>
            <a:pPr algn="ctr"/>
            <a:r>
              <a:rPr lang="zh-TW" altLang="en-US" sz="2000" b="1" dirty="0" smtClean="0">
                <a:latin typeface="微軟正黑體" panose="020B0604030504040204" pitchFamily="34" charset="-120"/>
                <a:ea typeface="微軟正黑體" panose="020B0604030504040204" pitchFamily="34" charset="-120"/>
              </a:rPr>
              <a:t>下載</a:t>
            </a:r>
            <a:endParaRPr lang="zh-TW" altLang="en-US" sz="2000" b="1" dirty="0">
              <a:latin typeface="微軟正黑體" panose="020B0604030504040204" pitchFamily="34" charset="-120"/>
              <a:ea typeface="微軟正黑體" panose="020B0604030504040204" pitchFamily="34" charset="-120"/>
            </a:endParaRPr>
          </a:p>
        </p:txBody>
      </p:sp>
      <p:cxnSp>
        <p:nvCxnSpPr>
          <p:cNvPr id="24" name="肘形接點 23"/>
          <p:cNvCxnSpPr>
            <a:stCxn id="20" idx="0"/>
            <a:endCxn id="21" idx="1"/>
          </p:cNvCxnSpPr>
          <p:nvPr/>
        </p:nvCxnSpPr>
        <p:spPr>
          <a:xfrm rot="5400000" flipH="1" flipV="1">
            <a:off x="740868" y="3348292"/>
            <a:ext cx="880065" cy="570747"/>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肘形接點 24"/>
          <p:cNvCxnSpPr/>
          <p:nvPr/>
        </p:nvCxnSpPr>
        <p:spPr>
          <a:xfrm>
            <a:off x="3635896" y="3209998"/>
            <a:ext cx="1512168" cy="1"/>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5148064" y="2884874"/>
            <a:ext cx="1800200" cy="400110"/>
          </a:xfrm>
          <a:prstGeom prst="rect">
            <a:avLst/>
          </a:prstGeom>
          <a:solidFill>
            <a:srgbClr val="FFFF00"/>
          </a:solidFill>
          <a:ln w="28575">
            <a:solidFill>
              <a:schemeClr val="tx1"/>
            </a:solidFill>
          </a:ln>
        </p:spPr>
        <p:txBody>
          <a:bodyPr wrap="square" rtlCol="0">
            <a:spAutoFit/>
          </a:bodyPr>
          <a:lstStyle/>
          <a:p>
            <a:r>
              <a:rPr lang="zh-TW" altLang="en-US" sz="2000" b="1" dirty="0" smtClean="0">
                <a:latin typeface="微軟正黑體" panose="020B0604030504040204" pitchFamily="34" charset="-120"/>
                <a:ea typeface="微軟正黑體" panose="020B0604030504040204" pitchFamily="34" charset="-120"/>
              </a:rPr>
              <a:t>● 下學期  </a:t>
            </a:r>
            <a:endParaRPr lang="zh-TW" altLang="en-US" sz="2000" b="1" dirty="0">
              <a:latin typeface="微軟正黑體" panose="020B0604030504040204" pitchFamily="34" charset="-120"/>
              <a:ea typeface="微軟正黑體" panose="020B0604030504040204" pitchFamily="34" charset="-120"/>
            </a:endParaRPr>
          </a:p>
        </p:txBody>
      </p:sp>
      <p:cxnSp>
        <p:nvCxnSpPr>
          <p:cNvPr id="29" name="肘形接點 28"/>
          <p:cNvCxnSpPr/>
          <p:nvPr/>
        </p:nvCxnSpPr>
        <p:spPr>
          <a:xfrm flipV="1">
            <a:off x="6932927" y="3209997"/>
            <a:ext cx="1296144" cy="1"/>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肘形接點 37"/>
          <p:cNvCxnSpPr>
            <a:stCxn id="22" idx="2"/>
            <a:endCxn id="23" idx="0"/>
          </p:cNvCxnSpPr>
          <p:nvPr/>
        </p:nvCxnSpPr>
        <p:spPr>
          <a:xfrm rot="5400000">
            <a:off x="5364088" y="1553417"/>
            <a:ext cx="1296144" cy="5040560"/>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40193" y="5566881"/>
            <a:ext cx="9068311" cy="1246495"/>
          </a:xfrm>
          <a:prstGeom prst="rect">
            <a:avLst/>
          </a:prstGeom>
          <a:solidFill>
            <a:schemeClr val="bg1">
              <a:lumMod val="95000"/>
            </a:schemeClr>
          </a:solidFill>
          <a:ln w="19050">
            <a:solidFill>
              <a:schemeClr val="tx1"/>
            </a:solidFill>
          </a:ln>
        </p:spPr>
        <p:txBody>
          <a:bodyPr wrap="square" rtlCol="0">
            <a:spAutoFit/>
          </a:bodyPr>
          <a:lstStyle/>
          <a:p>
            <a:pPr marL="271463">
              <a:lnSpc>
                <a:spcPts val="3000"/>
              </a:lnSpc>
            </a:pPr>
            <a:r>
              <a:rPr lang="zh-TW" altLang="en-US" sz="2000" b="1" dirty="0" smtClean="0">
                <a:latin typeface="微軟正黑體" panose="020B0604030504040204" pitchFamily="34" charset="-120"/>
                <a:ea typeface="微軟正黑體" panose="020B0604030504040204" pitchFamily="34" charset="-120"/>
                <a:sym typeface="Wingdings"/>
              </a:rPr>
              <a:t></a:t>
            </a:r>
            <a:r>
              <a:rPr lang="zh-TW" altLang="en-US" sz="2000" b="1" dirty="0" smtClean="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有效名冊」</a:t>
            </a:r>
            <a:r>
              <a:rPr lang="en-US" altLang="zh-TW" sz="2000" b="1" dirty="0">
                <a:latin typeface="微軟正黑體" panose="020B0604030504040204" pitchFamily="34" charset="-120"/>
                <a:ea typeface="微軟正黑體" panose="020B0604030504040204" pitchFamily="34" charset="-120"/>
              </a:rPr>
              <a:t>Excel</a:t>
            </a:r>
            <a:r>
              <a:rPr lang="zh-TW" altLang="en-US" sz="2000" b="1" dirty="0" smtClean="0">
                <a:latin typeface="微軟正黑體" panose="020B0604030504040204" pitchFamily="34" charset="-120"/>
                <a:ea typeface="微軟正黑體" panose="020B0604030504040204" pitchFamily="34" charset="-120"/>
              </a:rPr>
              <a:t>檔案，因含有身分證字號等個資，下載時會「加密」，</a:t>
            </a:r>
            <a:endParaRPr lang="en-US" altLang="zh-TW" sz="2000" b="1" dirty="0" smtClean="0">
              <a:latin typeface="微軟正黑體" panose="020B0604030504040204" pitchFamily="34" charset="-120"/>
              <a:ea typeface="微軟正黑體" panose="020B0604030504040204" pitchFamily="34" charset="-120"/>
            </a:endParaRPr>
          </a:p>
          <a:p>
            <a:pPr marL="271463">
              <a:lnSpc>
                <a:spcPts val="3000"/>
              </a:lnSpc>
            </a:pPr>
            <a:r>
              <a:rPr lang="zh-TW" altLang="en-US" sz="2000" b="1" dirty="0" smtClean="0">
                <a:latin typeface="微軟正黑體" panose="020B0604030504040204" pitchFamily="34" charset="-120"/>
                <a:ea typeface="微軟正黑體" panose="020B0604030504040204" pitchFamily="34" charset="-120"/>
              </a:rPr>
              <a:t>　　密碼會發送至老師的「</a:t>
            </a:r>
            <a:r>
              <a:rPr lang="zh-TW" altLang="en-US" sz="2000" b="1" dirty="0">
                <a:latin typeface="微軟正黑體" panose="020B0604030504040204" pitchFamily="34" charset="-120"/>
                <a:ea typeface="微軟正黑體" panose="020B0604030504040204" pitchFamily="34" charset="-120"/>
              </a:rPr>
              <a:t>手機簡訊」及「</a:t>
            </a:r>
            <a:r>
              <a:rPr lang="en-US" altLang="zh-TW" sz="2000" b="1" dirty="0">
                <a:latin typeface="微軟正黑體" panose="020B0604030504040204" pitchFamily="34" charset="-120"/>
                <a:ea typeface="微軟正黑體" panose="020B0604030504040204" pitchFamily="34" charset="-120"/>
              </a:rPr>
              <a:t>E-Mail</a:t>
            </a:r>
            <a:r>
              <a:rPr lang="zh-TW" altLang="en-US" sz="2000" b="1" dirty="0" smtClean="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endParaRPr>
          </a:p>
          <a:p>
            <a:pPr marL="271463">
              <a:lnSpc>
                <a:spcPts val="3000"/>
              </a:lnSpc>
            </a:pPr>
            <a:r>
              <a:rPr lang="zh-TW" altLang="en-US" sz="2000" b="1" dirty="0" smtClean="0">
                <a:latin typeface="微軟正黑體" panose="020B0604030504040204" pitchFamily="34" charset="-120"/>
                <a:ea typeface="微軟正黑體" panose="020B0604030504040204" pitchFamily="34" charset="-120"/>
                <a:sym typeface="Wingdings"/>
              </a:rPr>
              <a:t>「 有效名冊」為前一學期的「首批投保」名冊 </a:t>
            </a:r>
            <a:r>
              <a:rPr lang="en-US" altLang="zh-TW" sz="2600" b="1" dirty="0" smtClean="0">
                <a:latin typeface="微軟正黑體" panose="020B0604030504040204" pitchFamily="34" charset="-120"/>
                <a:ea typeface="微軟正黑體" panose="020B0604030504040204" pitchFamily="34" charset="-120"/>
                <a:sym typeface="Wingdings"/>
              </a:rPr>
              <a:t>+</a:t>
            </a:r>
            <a:r>
              <a:rPr lang="en-US" altLang="zh-TW" sz="2000" b="1" dirty="0" smtClean="0">
                <a:latin typeface="微軟正黑體" panose="020B0604030504040204" pitchFamily="34" charset="-120"/>
                <a:ea typeface="微軟正黑體" panose="020B0604030504040204" pitchFamily="34" charset="-120"/>
                <a:sym typeface="Wingdings"/>
              </a:rPr>
              <a:t> </a:t>
            </a:r>
            <a:r>
              <a:rPr lang="zh-TW" altLang="en-US" sz="2000" b="1" dirty="0" smtClean="0">
                <a:latin typeface="微軟正黑體" panose="020B0604030504040204" pitchFamily="34" charset="-120"/>
                <a:ea typeface="微軟正黑體" panose="020B0604030504040204" pitchFamily="34" charset="-120"/>
                <a:sym typeface="Wingdings"/>
              </a:rPr>
              <a:t>加保名冊</a:t>
            </a:r>
            <a:r>
              <a:rPr lang="zh-TW" altLang="en-US" sz="2800" b="1" dirty="0" smtClean="0">
                <a:latin typeface="微軟正黑體" panose="020B0604030504040204" pitchFamily="34" charset="-120"/>
                <a:ea typeface="微軟正黑體" panose="020B0604030504040204" pitchFamily="34" charset="-120"/>
                <a:sym typeface="Wingdings"/>
              </a:rPr>
              <a:t>－</a:t>
            </a:r>
            <a:r>
              <a:rPr lang="zh-TW" altLang="en-US" sz="2000" b="1" dirty="0" smtClean="0">
                <a:latin typeface="微軟正黑體" panose="020B0604030504040204" pitchFamily="34" charset="-120"/>
                <a:ea typeface="微軟正黑體" panose="020B0604030504040204" pitchFamily="34" charset="-120"/>
                <a:sym typeface="Wingdings"/>
              </a:rPr>
              <a:t>退保名冊</a:t>
            </a:r>
            <a:endParaRPr lang="zh-TW" altLang="en-US" sz="2000" b="1" dirty="0">
              <a:latin typeface="微軟正黑體" panose="020B0604030504040204" pitchFamily="34" charset="-120"/>
              <a:ea typeface="微軟正黑體" panose="020B0604030504040204" pitchFamily="34" charset="-120"/>
            </a:endParaRPr>
          </a:p>
        </p:txBody>
      </p:sp>
      <p:sp>
        <p:nvSpPr>
          <p:cNvPr id="43" name="文字方塊 42"/>
          <p:cNvSpPr txBox="1"/>
          <p:nvPr/>
        </p:nvSpPr>
        <p:spPr>
          <a:xfrm>
            <a:off x="5148064" y="3284984"/>
            <a:ext cx="1800200" cy="400110"/>
          </a:xfrm>
          <a:prstGeom prst="rect">
            <a:avLst/>
          </a:prstGeom>
          <a:solidFill>
            <a:srgbClr val="FFFF00"/>
          </a:solidFill>
          <a:ln w="28575">
            <a:solidFill>
              <a:schemeClr val="tx1"/>
            </a:solidFill>
          </a:ln>
        </p:spPr>
        <p:txBody>
          <a:bodyPr wrap="square" rtlCol="0">
            <a:spAutoFit/>
          </a:bodyPr>
          <a:lstStyle/>
          <a:p>
            <a:r>
              <a:rPr lang="zh-TW" altLang="en-US" sz="2000" b="1" dirty="0" smtClean="0">
                <a:latin typeface="微軟正黑體" panose="020B0604030504040204" pitchFamily="34" charset="-120"/>
                <a:ea typeface="微軟正黑體" panose="020B0604030504040204" pitchFamily="34" charset="-120"/>
              </a:rPr>
              <a:t>● 有效名冊 </a:t>
            </a:r>
            <a:endParaRPr lang="zh-TW" altLang="en-US" sz="2000" b="1" dirty="0">
              <a:latin typeface="微軟正黑體" panose="020B0604030504040204" pitchFamily="34" charset="-120"/>
              <a:ea typeface="微軟正黑體" panose="020B0604030504040204" pitchFamily="34" charset="-120"/>
            </a:endParaRPr>
          </a:p>
        </p:txBody>
      </p:sp>
      <p:grpSp>
        <p:nvGrpSpPr>
          <p:cNvPr id="16" name="群組 15"/>
          <p:cNvGrpSpPr/>
          <p:nvPr/>
        </p:nvGrpSpPr>
        <p:grpSpPr>
          <a:xfrm>
            <a:off x="-206543" y="836712"/>
            <a:ext cx="7014748" cy="523220"/>
            <a:chOff x="-245640" y="745540"/>
            <a:chExt cx="7014748" cy="523220"/>
          </a:xfrm>
        </p:grpSpPr>
        <p:sp>
          <p:nvSpPr>
            <p:cNvPr id="17" name="圓角矩形 16"/>
            <p:cNvSpPr/>
            <p:nvPr/>
          </p:nvSpPr>
          <p:spPr>
            <a:xfrm>
              <a:off x="-245640" y="764703"/>
              <a:ext cx="625470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39415" y="745540"/>
              <a:ext cx="6808523"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前一學期「</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有效名冊」查詢及下載</a:t>
              </a:r>
            </a:p>
          </p:txBody>
        </p:sp>
      </p:grpSp>
    </p:spTree>
    <p:extLst>
      <p:ext uri="{BB962C8B-B14F-4D97-AF65-F5344CB8AC3E}">
        <p14:creationId xmlns:p14="http://schemas.microsoft.com/office/powerpoint/2010/main" val="2034187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a:t>(</a:t>
            </a:r>
            <a:r>
              <a:rPr lang="en-US" altLang="zh-TW" dirty="0" smtClean="0"/>
              <a:t>13/35)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52</a:t>
            </a:fld>
            <a:endParaRPr lang="zh-TW" altLang="en-US" dirty="0"/>
          </a:p>
        </p:txBody>
      </p:sp>
      <p:grpSp>
        <p:nvGrpSpPr>
          <p:cNvPr id="6" name="群組 5"/>
          <p:cNvGrpSpPr/>
          <p:nvPr/>
        </p:nvGrpSpPr>
        <p:grpSpPr>
          <a:xfrm>
            <a:off x="-206543" y="836712"/>
            <a:ext cx="7014748" cy="523220"/>
            <a:chOff x="-245640" y="745540"/>
            <a:chExt cx="7014748" cy="523220"/>
          </a:xfrm>
        </p:grpSpPr>
        <p:sp>
          <p:nvSpPr>
            <p:cNvPr id="7" name="圓角矩形 6"/>
            <p:cNvSpPr/>
            <p:nvPr/>
          </p:nvSpPr>
          <p:spPr>
            <a:xfrm>
              <a:off x="-245640" y="764703"/>
              <a:ext cx="341039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6808523"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「名冊上</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傳</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作業</a:t>
              </a:r>
            </a:p>
          </p:txBody>
        </p:sp>
      </p:grpSp>
      <p:pic>
        <p:nvPicPr>
          <p:cNvPr id="5" name="圖片 4" descr="畫面剪輯"/>
          <p:cNvPicPr>
            <a:picLocks noChangeAspect="1"/>
          </p:cNvPicPr>
          <p:nvPr/>
        </p:nvPicPr>
        <p:blipFill rotWithShape="1">
          <a:blip r:embed="rId2" cstate="print">
            <a:extLst>
              <a:ext uri="{28A0092B-C50C-407E-A947-70E740481C1C}">
                <a14:useLocalDpi xmlns:a14="http://schemas.microsoft.com/office/drawing/2010/main" val="0"/>
              </a:ext>
            </a:extLst>
          </a:blip>
          <a:srcRect b="28530"/>
          <a:stretch/>
        </p:blipFill>
        <p:spPr>
          <a:xfrm>
            <a:off x="476416" y="2558621"/>
            <a:ext cx="4176605" cy="2781162"/>
          </a:xfrm>
          <a:prstGeom prst="rect">
            <a:avLst/>
          </a:prstGeom>
          <a:ln w="19050">
            <a:solidFill>
              <a:schemeClr val="tx1"/>
            </a:solidFill>
          </a:ln>
        </p:spPr>
      </p:pic>
      <p:sp>
        <p:nvSpPr>
          <p:cNvPr id="22" name="矩形 21"/>
          <p:cNvSpPr/>
          <p:nvPr/>
        </p:nvSpPr>
        <p:spPr>
          <a:xfrm>
            <a:off x="331694" y="2768165"/>
            <a:ext cx="4448650" cy="334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57150">
                <a:noFill/>
              </a:ln>
            </a:endParaRPr>
          </a:p>
        </p:txBody>
      </p:sp>
      <p:sp>
        <p:nvSpPr>
          <p:cNvPr id="14" name="文字方塊 13"/>
          <p:cNvSpPr txBox="1"/>
          <p:nvPr/>
        </p:nvSpPr>
        <p:spPr>
          <a:xfrm>
            <a:off x="331694" y="1350927"/>
            <a:ext cx="8542799" cy="1246495"/>
          </a:xfrm>
          <a:prstGeom prst="rect">
            <a:avLst/>
          </a:prstGeom>
          <a:noFill/>
        </p:spPr>
        <p:txBody>
          <a:bodyPr wrap="square" rtlCol="0">
            <a:spAutoFit/>
          </a:bodyPr>
          <a:lstStyle/>
          <a:p>
            <a:pPr>
              <a:lnSpc>
                <a:spcPts val="3000"/>
              </a:lnSpc>
            </a:pPr>
            <a:r>
              <a:rPr lang="zh-TW" altLang="en-US" b="1" dirty="0" smtClean="0">
                <a:latin typeface="微軟正黑體" pitchFamily="34" charset="-120"/>
                <a:ea typeface="微軟正黑體" pitchFamily="34" charset="-120"/>
              </a:rPr>
              <a:t>當學生人數較多，可用 </a:t>
            </a:r>
            <a:r>
              <a:rPr lang="en-US" altLang="zh-TW" b="1" dirty="0" smtClean="0">
                <a:latin typeface="微軟正黑體" pitchFamily="34" charset="-120"/>
                <a:ea typeface="微軟正黑體" pitchFamily="34" charset="-120"/>
              </a:rPr>
              <a:t>Excel </a:t>
            </a:r>
            <a:r>
              <a:rPr lang="zh-TW" altLang="en-US" b="1" dirty="0" smtClean="0">
                <a:latin typeface="微軟正黑體" pitchFamily="34" charset="-120"/>
                <a:ea typeface="微軟正黑體" pitchFamily="34" charset="-120"/>
              </a:rPr>
              <a:t>整理成「單一名冊檔案」並直接上傳。</a:t>
            </a:r>
            <a:endParaRPr lang="en-US" altLang="zh-TW" b="1" dirty="0" smtClean="0">
              <a:latin typeface="微軟正黑體" pitchFamily="34" charset="-120"/>
              <a:ea typeface="微軟正黑體" pitchFamily="34" charset="-120"/>
            </a:endParaRPr>
          </a:p>
          <a:p>
            <a:pPr>
              <a:lnSpc>
                <a:spcPts val="3000"/>
              </a:lnSpc>
            </a:pPr>
            <a:r>
              <a:rPr lang="zh-TW" altLang="en-US" b="1" dirty="0" smtClean="0">
                <a:latin typeface="微軟正黑體" pitchFamily="34" charset="-120"/>
                <a:ea typeface="微軟正黑體" pitchFamily="34" charset="-120"/>
              </a:rPr>
              <a:t>點選 </a:t>
            </a:r>
            <a:r>
              <a:rPr lang="en-US" altLang="zh-TW" b="1" dirty="0" smtClean="0">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名冊輸入</a:t>
            </a:r>
            <a:r>
              <a:rPr lang="en-US" altLang="zh-TW" b="1" dirty="0" smtClean="0">
                <a:latin typeface="微軟正黑體" pitchFamily="34" charset="-120"/>
                <a:ea typeface="微軟正黑體" pitchFamily="34" charset="-120"/>
              </a:rPr>
              <a:t>】 </a:t>
            </a:r>
            <a:r>
              <a:rPr lang="zh-TW" altLang="en-US" b="1" dirty="0" smtClean="0">
                <a:solidFill>
                  <a:srgbClr val="0000FF"/>
                </a:solidFill>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 【</a:t>
            </a:r>
            <a:r>
              <a:rPr lang="zh-TW" altLang="en-US" b="1" dirty="0" smtClean="0">
                <a:solidFill>
                  <a:srgbClr val="0000FF"/>
                </a:solidFill>
                <a:latin typeface="微軟正黑體" pitchFamily="34" charset="-120"/>
                <a:ea typeface="微軟正黑體" pitchFamily="34" charset="-120"/>
              </a:rPr>
              <a:t>名冊整批上傳</a:t>
            </a:r>
            <a:r>
              <a:rPr lang="en-US" altLang="zh-TW" b="1" dirty="0" smtClean="0">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，或點 左側選單的</a:t>
            </a:r>
            <a:r>
              <a:rPr lang="en-US" altLang="zh-TW" b="1" dirty="0" smtClean="0">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名冊</a:t>
            </a:r>
            <a:r>
              <a:rPr lang="zh-TW" altLang="en-US" b="1" dirty="0">
                <a:solidFill>
                  <a:srgbClr val="0000FF"/>
                </a:solidFill>
                <a:latin typeface="微軟正黑體" pitchFamily="34" charset="-120"/>
                <a:ea typeface="微軟正黑體" pitchFamily="34" charset="-120"/>
              </a:rPr>
              <a:t>上</a:t>
            </a:r>
            <a:r>
              <a:rPr lang="zh-TW" altLang="en-US" b="1" dirty="0" smtClean="0">
                <a:solidFill>
                  <a:srgbClr val="0000FF"/>
                </a:solidFill>
                <a:latin typeface="微軟正黑體" pitchFamily="34" charset="-120"/>
                <a:ea typeface="微軟正黑體" pitchFamily="34" charset="-120"/>
              </a:rPr>
              <a:t>傳</a:t>
            </a:r>
            <a:r>
              <a:rPr lang="en-US" altLang="zh-TW" b="1" dirty="0" smtClean="0">
                <a:latin typeface="微軟正黑體" pitchFamily="34" charset="-120"/>
                <a:ea typeface="微軟正黑體" pitchFamily="34" charset="-120"/>
              </a:rPr>
              <a:t>】</a:t>
            </a:r>
            <a:br>
              <a:rPr lang="en-US" altLang="zh-TW" b="1" dirty="0" smtClean="0">
                <a:latin typeface="微軟正黑體" pitchFamily="34" charset="-120"/>
                <a:ea typeface="微軟正黑體" pitchFamily="34" charset="-120"/>
              </a:rPr>
            </a:br>
            <a:r>
              <a:rPr lang="zh-TW" altLang="en-US" b="1" dirty="0" smtClean="0">
                <a:latin typeface="微軟正黑體" pitchFamily="34" charset="-120"/>
                <a:ea typeface="微軟正黑體" pitchFamily="34" charset="-120"/>
              </a:rPr>
              <a:t>均可至作業畫面。</a:t>
            </a:r>
            <a:endParaRPr lang="en-US" altLang="zh-TW" b="1" dirty="0" smtClean="0">
              <a:latin typeface="微軟正黑體" pitchFamily="34" charset="-120"/>
              <a:ea typeface="微軟正黑體" pitchFamily="34" charset="-120"/>
            </a:endParaRPr>
          </a:p>
        </p:txBody>
      </p:sp>
      <p:sp>
        <p:nvSpPr>
          <p:cNvPr id="15" name="矩形 14"/>
          <p:cNvSpPr/>
          <p:nvPr/>
        </p:nvSpPr>
        <p:spPr>
          <a:xfrm>
            <a:off x="5063065" y="2715876"/>
            <a:ext cx="3811427" cy="42775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200" b="1" dirty="0" smtClean="0">
                <a:solidFill>
                  <a:schemeClr val="tx1"/>
                </a:solidFill>
                <a:latin typeface="微軟正黑體" pitchFamily="34" charset="-120"/>
                <a:ea typeface="微軟正黑體" pitchFamily="34" charset="-120"/>
              </a:rPr>
              <a:t>【</a:t>
            </a:r>
            <a:r>
              <a:rPr lang="zh-TW" altLang="en-US" sz="2200" b="1" dirty="0" smtClean="0">
                <a:solidFill>
                  <a:schemeClr val="tx1"/>
                </a:solidFill>
                <a:latin typeface="微軟正黑體" pitchFamily="34" charset="-120"/>
                <a:ea typeface="微軟正黑體" pitchFamily="34" charset="-120"/>
              </a:rPr>
              <a:t>請記得</a:t>
            </a:r>
            <a:r>
              <a:rPr lang="en-US" altLang="zh-TW" sz="2200" b="1" dirty="0" smtClean="0">
                <a:solidFill>
                  <a:schemeClr val="tx1"/>
                </a:solidFill>
                <a:latin typeface="微軟正黑體" pitchFamily="34" charset="-120"/>
                <a:ea typeface="微軟正黑體" pitchFamily="34" charset="-120"/>
              </a:rPr>
              <a:t>】</a:t>
            </a:r>
            <a:r>
              <a:rPr lang="zh-TW" altLang="en-US" sz="2200" b="1" dirty="0" smtClean="0">
                <a:solidFill>
                  <a:schemeClr val="tx1"/>
                </a:solidFill>
                <a:latin typeface="微軟正黑體" pitchFamily="34" charset="-120"/>
                <a:ea typeface="微軟正黑體" pitchFamily="34" charset="-120"/>
              </a:rPr>
              <a:t>一定要有標題列</a:t>
            </a:r>
            <a:endParaRPr lang="zh-TW" altLang="en-US" sz="2200" b="1" dirty="0">
              <a:solidFill>
                <a:schemeClr val="tx1"/>
              </a:solidFill>
              <a:latin typeface="微軟正黑體" pitchFamily="34" charset="-120"/>
              <a:ea typeface="微軟正黑體" pitchFamily="34" charset="-120"/>
            </a:endParaRPr>
          </a:p>
        </p:txBody>
      </p:sp>
      <p:sp>
        <p:nvSpPr>
          <p:cNvPr id="12" name="圓角矩形圖說文字 11"/>
          <p:cNvSpPr/>
          <p:nvPr/>
        </p:nvSpPr>
        <p:spPr>
          <a:xfrm>
            <a:off x="5063065" y="3252880"/>
            <a:ext cx="3811428" cy="2223245"/>
          </a:xfrm>
          <a:prstGeom prst="wedgeRoundRectCallout">
            <a:avLst>
              <a:gd name="adj1" fmla="val -68351"/>
              <a:gd name="adj2" fmla="val -57094"/>
              <a:gd name="adj3" fmla="val 16667"/>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spcBef>
                <a:spcPts val="600"/>
              </a:spcBef>
              <a:buAutoNum type="arabicPeriod"/>
            </a:pPr>
            <a:r>
              <a:rPr lang="zh-TW" altLang="en-US" b="1" dirty="0" smtClean="0">
                <a:solidFill>
                  <a:schemeClr val="tx1"/>
                </a:solidFill>
                <a:latin typeface="微軟正黑體" pitchFamily="34" charset="-120"/>
                <a:ea typeface="微軟正黑體" pitchFamily="34" charset="-120"/>
              </a:rPr>
              <a:t>名冊範例 及 標題列 </a:t>
            </a:r>
            <a:r>
              <a:rPr lang="en-US" altLang="zh-TW" b="1" dirty="0" smtClean="0">
                <a:solidFill>
                  <a:schemeClr val="tx1"/>
                </a:solidFill>
                <a:latin typeface="微軟正黑體" pitchFamily="34" charset="-120"/>
                <a:ea typeface="微軟正黑體" pitchFamily="34" charset="-120"/>
              </a:rPr>
              <a:t>( </a:t>
            </a:r>
            <a:r>
              <a:rPr lang="zh-TW" altLang="en-US" b="1" dirty="0" smtClean="0">
                <a:solidFill>
                  <a:schemeClr val="tx1"/>
                </a:solidFill>
                <a:latin typeface="微軟正黑體" pitchFamily="34" charset="-120"/>
                <a:ea typeface="微軟正黑體" pitchFamily="34" charset="-120"/>
              </a:rPr>
              <a:t>共</a:t>
            </a:r>
            <a:r>
              <a:rPr lang="en-US" altLang="zh-TW" b="1" dirty="0" smtClean="0">
                <a:solidFill>
                  <a:schemeClr val="tx1"/>
                </a:solidFill>
                <a:latin typeface="微軟正黑體" pitchFamily="34" charset="-120"/>
                <a:ea typeface="微軟正黑體" pitchFamily="34" charset="-120"/>
              </a:rPr>
              <a:t>4</a:t>
            </a:r>
            <a:r>
              <a:rPr lang="zh-TW" altLang="en-US" b="1" dirty="0" smtClean="0">
                <a:solidFill>
                  <a:schemeClr val="tx1"/>
                </a:solidFill>
                <a:latin typeface="微軟正黑體" pitchFamily="34" charset="-120"/>
                <a:ea typeface="微軟正黑體" pitchFamily="34" charset="-120"/>
              </a:rPr>
              <a:t>欄 </a:t>
            </a:r>
            <a:r>
              <a:rPr lang="en-US" altLang="zh-TW" b="1" dirty="0" smtClean="0">
                <a:solidFill>
                  <a:schemeClr val="tx1"/>
                </a:solidFill>
                <a:latin typeface="微軟正黑體" pitchFamily="34" charset="-120"/>
                <a:ea typeface="微軟正黑體" pitchFamily="34" charset="-120"/>
              </a:rPr>
              <a:t>)</a:t>
            </a:r>
            <a:r>
              <a:rPr lang="en-US" altLang="zh-TW" dirty="0" smtClean="0">
                <a:solidFill>
                  <a:schemeClr val="tx1"/>
                </a:solidFill>
                <a:latin typeface="微軟正黑體" pitchFamily="34" charset="-120"/>
                <a:ea typeface="微軟正黑體" pitchFamily="34" charset="-120"/>
              </a:rPr>
              <a:t/>
            </a:r>
            <a:br>
              <a:rPr lang="en-US" altLang="zh-TW" dirty="0" smtClean="0">
                <a:solidFill>
                  <a:schemeClr val="tx1"/>
                </a:solidFill>
                <a:latin typeface="微軟正黑體" pitchFamily="34" charset="-120"/>
                <a:ea typeface="微軟正黑體" pitchFamily="34" charset="-120"/>
              </a:rPr>
            </a:br>
            <a:r>
              <a:rPr lang="zh-TW" altLang="en-US" dirty="0" smtClean="0">
                <a:solidFill>
                  <a:schemeClr val="tx1"/>
                </a:solidFill>
                <a:latin typeface="微軟正黑體" pitchFamily="34" charset="-120"/>
                <a:ea typeface="微軟正黑體" pitchFamily="34" charset="-120"/>
              </a:rPr>
              <a:t>學生身分證字號、學生姓名、</a:t>
            </a:r>
            <a:r>
              <a:rPr lang="en-US" altLang="zh-TW" dirty="0" smtClean="0">
                <a:solidFill>
                  <a:schemeClr val="tx1"/>
                </a:solidFill>
                <a:latin typeface="微軟正黑體" pitchFamily="34" charset="-120"/>
                <a:ea typeface="微軟正黑體" pitchFamily="34" charset="-120"/>
              </a:rPr>
              <a:t/>
            </a:r>
            <a:br>
              <a:rPr lang="en-US" altLang="zh-TW" dirty="0" smtClean="0">
                <a:solidFill>
                  <a:schemeClr val="tx1"/>
                </a:solidFill>
                <a:latin typeface="微軟正黑體" pitchFamily="34" charset="-120"/>
                <a:ea typeface="微軟正黑體" pitchFamily="34" charset="-120"/>
              </a:rPr>
            </a:br>
            <a:r>
              <a:rPr lang="zh-TW" altLang="en-US" dirty="0" smtClean="0">
                <a:solidFill>
                  <a:schemeClr val="tx1"/>
                </a:solidFill>
                <a:latin typeface="微軟正黑體" pitchFamily="34" charset="-120"/>
                <a:ea typeface="微軟正黑體" pitchFamily="34" charset="-120"/>
              </a:rPr>
              <a:t>出生日期、學生身分，</a:t>
            </a:r>
            <a:r>
              <a:rPr lang="en-US" altLang="zh-TW" dirty="0" smtClean="0">
                <a:solidFill>
                  <a:schemeClr val="tx1"/>
                </a:solidFill>
                <a:latin typeface="微軟正黑體" pitchFamily="34" charset="-120"/>
                <a:ea typeface="微軟正黑體" pitchFamily="34" charset="-120"/>
              </a:rPr>
              <a:t/>
            </a:r>
            <a:br>
              <a:rPr lang="en-US" altLang="zh-TW" dirty="0" smtClean="0">
                <a:solidFill>
                  <a:schemeClr val="tx1"/>
                </a:solidFill>
                <a:latin typeface="微軟正黑體" pitchFamily="34" charset="-120"/>
                <a:ea typeface="微軟正黑體" pitchFamily="34" charset="-120"/>
              </a:rPr>
            </a:br>
            <a:r>
              <a:rPr lang="zh-TW" altLang="en-US" dirty="0" smtClean="0">
                <a:solidFill>
                  <a:schemeClr val="tx1"/>
                </a:solidFill>
                <a:latin typeface="微軟正黑體" pitchFamily="34" charset="-120"/>
                <a:ea typeface="微軟正黑體" pitchFamily="34" charset="-120"/>
              </a:rPr>
              <a:t>名冊自 </a:t>
            </a:r>
            <a:r>
              <a:rPr lang="zh-TW" altLang="en-US" b="1" dirty="0" smtClean="0">
                <a:solidFill>
                  <a:srgbClr val="0000FF"/>
                </a:solidFill>
                <a:latin typeface="微軟正黑體" pitchFamily="34" charset="-120"/>
                <a:ea typeface="微軟正黑體" pitchFamily="34" charset="-120"/>
              </a:rPr>
              <a:t>第 </a:t>
            </a:r>
            <a:r>
              <a:rPr lang="en-US" altLang="zh-TW" b="1" dirty="0" smtClean="0">
                <a:solidFill>
                  <a:srgbClr val="0000FF"/>
                </a:solidFill>
                <a:latin typeface="微軟正黑體" pitchFamily="34" charset="-120"/>
                <a:ea typeface="微軟正黑體" pitchFamily="34" charset="-120"/>
              </a:rPr>
              <a:t>2 </a:t>
            </a:r>
            <a:r>
              <a:rPr lang="zh-TW" altLang="en-US" b="1" dirty="0" smtClean="0">
                <a:solidFill>
                  <a:srgbClr val="0000FF"/>
                </a:solidFill>
                <a:latin typeface="微軟正黑體" pitchFamily="34" charset="-120"/>
                <a:ea typeface="微軟正黑體" pitchFamily="34" charset="-120"/>
              </a:rPr>
              <a:t>列 </a:t>
            </a:r>
            <a:r>
              <a:rPr lang="zh-TW" altLang="en-US" dirty="0" smtClean="0">
                <a:solidFill>
                  <a:schemeClr val="tx1"/>
                </a:solidFill>
                <a:latin typeface="微軟正黑體" pitchFamily="34" charset="-120"/>
                <a:ea typeface="微軟正黑體" pitchFamily="34" charset="-120"/>
              </a:rPr>
              <a:t>起導入系統。</a:t>
            </a:r>
            <a:endParaRPr lang="en-US" altLang="zh-TW" dirty="0" smtClean="0">
              <a:solidFill>
                <a:schemeClr val="tx1"/>
              </a:solidFill>
              <a:latin typeface="微軟正黑體" pitchFamily="34" charset="-120"/>
              <a:ea typeface="微軟正黑體" pitchFamily="34" charset="-120"/>
            </a:endParaRPr>
          </a:p>
          <a:p>
            <a:pPr marL="342900" indent="-342900">
              <a:spcBef>
                <a:spcPts val="600"/>
              </a:spcBef>
              <a:buAutoNum type="arabicPeriod"/>
            </a:pPr>
            <a:r>
              <a:rPr lang="zh-TW" altLang="en-US" b="1" dirty="0">
                <a:solidFill>
                  <a:schemeClr val="tx1"/>
                </a:solidFill>
                <a:latin typeface="微軟正黑體" pitchFamily="34" charset="-120"/>
                <a:ea typeface="微軟正黑體" pitchFamily="34" charset="-120"/>
              </a:rPr>
              <a:t>學生</a:t>
            </a:r>
            <a:r>
              <a:rPr lang="zh-TW" altLang="en-US" b="1" dirty="0" smtClean="0">
                <a:solidFill>
                  <a:schemeClr val="tx1"/>
                </a:solidFill>
                <a:latin typeface="微軟正黑體" pitchFamily="34" charset="-120"/>
                <a:ea typeface="微軟正黑體" pitchFamily="34" charset="-120"/>
              </a:rPr>
              <a:t>身分代碼</a:t>
            </a:r>
            <a:r>
              <a:rPr lang="en-US" altLang="zh-TW" dirty="0" smtClean="0">
                <a:solidFill>
                  <a:schemeClr val="tx1"/>
                </a:solidFill>
                <a:latin typeface="微軟正黑體" pitchFamily="34" charset="-120"/>
                <a:ea typeface="微軟正黑體" pitchFamily="34" charset="-120"/>
              </a:rPr>
              <a:t/>
            </a:r>
            <a:br>
              <a:rPr lang="en-US" altLang="zh-TW" dirty="0" smtClean="0">
                <a:solidFill>
                  <a:schemeClr val="tx1"/>
                </a:solidFill>
                <a:latin typeface="微軟正黑體" pitchFamily="34" charset="-120"/>
                <a:ea typeface="微軟正黑體" pitchFamily="34" charset="-120"/>
              </a:rPr>
            </a:br>
            <a:r>
              <a:rPr lang="en-US" altLang="zh-TW" b="1" dirty="0" smtClean="0">
                <a:solidFill>
                  <a:srgbClr val="0000FF"/>
                </a:solidFill>
                <a:latin typeface="微軟正黑體" pitchFamily="34" charset="-120"/>
                <a:ea typeface="微軟正黑體" pitchFamily="34" charset="-120"/>
              </a:rPr>
              <a:t>1</a:t>
            </a:r>
            <a:r>
              <a:rPr lang="en-US" altLang="zh-TW" dirty="0" smtClean="0">
                <a:solidFill>
                  <a:schemeClr val="tx1"/>
                </a:solidFill>
                <a:latin typeface="微軟正黑體" pitchFamily="34" charset="-120"/>
                <a:ea typeface="微軟正黑體" pitchFamily="34" charset="-120"/>
              </a:rPr>
              <a:t> </a:t>
            </a:r>
            <a:r>
              <a:rPr lang="zh-TW" altLang="en-US" dirty="0" smtClean="0">
                <a:solidFill>
                  <a:schemeClr val="tx1"/>
                </a:solidFill>
                <a:latin typeface="微軟正黑體" pitchFamily="34" charset="-120"/>
                <a:ea typeface="微軟正黑體" pitchFamily="34" charset="-120"/>
              </a:rPr>
              <a:t>表示：一般繳交保費學生</a:t>
            </a:r>
            <a:r>
              <a:rPr lang="en-US" altLang="zh-TW" dirty="0" smtClean="0">
                <a:solidFill>
                  <a:schemeClr val="tx1"/>
                </a:solidFill>
                <a:latin typeface="微軟正黑體" pitchFamily="34" charset="-120"/>
                <a:ea typeface="微軟正黑體" pitchFamily="34" charset="-120"/>
              </a:rPr>
              <a:t/>
            </a:r>
            <a:br>
              <a:rPr lang="en-US" altLang="zh-TW" dirty="0" smtClean="0">
                <a:solidFill>
                  <a:schemeClr val="tx1"/>
                </a:solidFill>
                <a:latin typeface="微軟正黑體" pitchFamily="34" charset="-120"/>
                <a:ea typeface="微軟正黑體" pitchFamily="34" charset="-120"/>
              </a:rPr>
            </a:br>
            <a:r>
              <a:rPr lang="en-US" altLang="zh-TW" b="1" dirty="0" smtClean="0">
                <a:solidFill>
                  <a:srgbClr val="0000FF"/>
                </a:solidFill>
                <a:latin typeface="微軟正黑體" pitchFamily="34" charset="-120"/>
                <a:ea typeface="微軟正黑體" pitchFamily="34" charset="-120"/>
              </a:rPr>
              <a:t>2</a:t>
            </a:r>
            <a:r>
              <a:rPr lang="en-US" altLang="zh-TW" dirty="0" smtClean="0">
                <a:solidFill>
                  <a:schemeClr val="tx1"/>
                </a:solidFill>
                <a:latin typeface="微軟正黑體" pitchFamily="34" charset="-120"/>
                <a:ea typeface="微軟正黑體" pitchFamily="34" charset="-120"/>
              </a:rPr>
              <a:t> </a:t>
            </a:r>
            <a:r>
              <a:rPr lang="zh-TW" altLang="en-US" dirty="0" smtClean="0">
                <a:solidFill>
                  <a:schemeClr val="tx1"/>
                </a:solidFill>
                <a:latin typeface="微軟正黑體" pitchFamily="34" charset="-120"/>
                <a:ea typeface="微軟正黑體" pitchFamily="34" charset="-120"/>
              </a:rPr>
              <a:t>表示：免繳保費</a:t>
            </a:r>
            <a:r>
              <a:rPr lang="zh-TW" altLang="en-US" dirty="0">
                <a:solidFill>
                  <a:schemeClr val="tx1"/>
                </a:solidFill>
                <a:latin typeface="微軟正黑體" pitchFamily="34" charset="-120"/>
                <a:ea typeface="微軟正黑體" pitchFamily="34" charset="-120"/>
              </a:rPr>
              <a:t>學生</a:t>
            </a:r>
            <a:r>
              <a:rPr lang="en-US" altLang="zh-TW" dirty="0">
                <a:solidFill>
                  <a:schemeClr val="tx1"/>
                </a:solidFill>
                <a:latin typeface="微軟正黑體" pitchFamily="34" charset="-120"/>
                <a:ea typeface="微軟正黑體" pitchFamily="34" charset="-120"/>
              </a:rPr>
              <a:t/>
            </a:r>
            <a:br>
              <a:rPr lang="en-US" altLang="zh-TW" dirty="0">
                <a:solidFill>
                  <a:schemeClr val="tx1"/>
                </a:solidFill>
                <a:latin typeface="微軟正黑體" pitchFamily="34" charset="-120"/>
                <a:ea typeface="微軟正黑體" pitchFamily="34" charset="-120"/>
              </a:rPr>
            </a:br>
            <a:endParaRPr lang="en-US" altLang="zh-TW" dirty="0" smtClean="0">
              <a:solidFill>
                <a:schemeClr val="tx1"/>
              </a:solidFill>
              <a:latin typeface="微軟正黑體" pitchFamily="34" charset="-120"/>
              <a:ea typeface="微軟正黑體" pitchFamily="34" charset="-120"/>
            </a:endParaRPr>
          </a:p>
          <a:p>
            <a:pPr marL="342900" indent="-342900">
              <a:spcBef>
                <a:spcPts val="600"/>
              </a:spcBef>
              <a:buAutoNum type="arabicPeriod"/>
            </a:pPr>
            <a:endParaRPr lang="zh-TW" altLang="en-US" dirty="0">
              <a:solidFill>
                <a:schemeClr val="tx1"/>
              </a:solidFill>
              <a:latin typeface="微軟正黑體" pitchFamily="34" charset="-120"/>
              <a:ea typeface="微軟正黑體" pitchFamily="34" charset="-120"/>
            </a:endParaRPr>
          </a:p>
        </p:txBody>
      </p:sp>
    </p:spTree>
    <p:extLst>
      <p:ext uri="{BB962C8B-B14F-4D97-AF65-F5344CB8AC3E}">
        <p14:creationId xmlns:p14="http://schemas.microsoft.com/office/powerpoint/2010/main" val="31481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5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畫面剪輯"/>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7" y="2566208"/>
            <a:ext cx="9144000" cy="3828607"/>
          </a:xfrm>
          <a:prstGeom prst="rect">
            <a:avLst/>
          </a:prstGeom>
          <a:ln w="12700">
            <a:solidFill>
              <a:schemeClr val="tx1"/>
            </a:solidFill>
          </a:ln>
        </p:spPr>
      </p:pic>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(14/35)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53</a:t>
            </a:fld>
            <a:endParaRPr lang="zh-TW" altLang="en-US" dirty="0"/>
          </a:p>
        </p:txBody>
      </p:sp>
      <p:grpSp>
        <p:nvGrpSpPr>
          <p:cNvPr id="6" name="群組 5"/>
          <p:cNvGrpSpPr/>
          <p:nvPr/>
        </p:nvGrpSpPr>
        <p:grpSpPr>
          <a:xfrm>
            <a:off x="-219680" y="836712"/>
            <a:ext cx="7027885" cy="523220"/>
            <a:chOff x="-258777" y="745540"/>
            <a:chExt cx="7027885" cy="523220"/>
          </a:xfrm>
        </p:grpSpPr>
        <p:sp>
          <p:nvSpPr>
            <p:cNvPr id="7" name="圓角矩形 6"/>
            <p:cNvSpPr/>
            <p:nvPr/>
          </p:nvSpPr>
          <p:spPr>
            <a:xfrm>
              <a:off x="-258777" y="764703"/>
              <a:ext cx="3436866"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6808523"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「名冊上</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傳</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」作業</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9" name="文字方塊 8"/>
          <p:cNvSpPr txBox="1"/>
          <p:nvPr/>
        </p:nvSpPr>
        <p:spPr>
          <a:xfrm>
            <a:off x="331694" y="1350927"/>
            <a:ext cx="8542799" cy="1246495"/>
          </a:xfrm>
          <a:prstGeom prst="rect">
            <a:avLst/>
          </a:prstGeom>
          <a:noFill/>
        </p:spPr>
        <p:txBody>
          <a:bodyPr wrap="square" rtlCol="0">
            <a:spAutoFit/>
          </a:bodyPr>
          <a:lstStyle/>
          <a:p>
            <a:pPr>
              <a:lnSpc>
                <a:spcPts val="3000"/>
              </a:lnSpc>
            </a:pPr>
            <a:r>
              <a:rPr lang="zh-TW" altLang="en-US" b="1" dirty="0" smtClean="0">
                <a:latin typeface="微軟正黑體" pitchFamily="34" charset="-120"/>
                <a:ea typeface="微軟正黑體" pitchFamily="34" charset="-120"/>
              </a:rPr>
              <a:t>當學生人數較多，可用 </a:t>
            </a:r>
            <a:r>
              <a:rPr lang="en-US" altLang="zh-TW" b="1" dirty="0" smtClean="0">
                <a:latin typeface="微軟正黑體" pitchFamily="34" charset="-120"/>
                <a:ea typeface="微軟正黑體" pitchFamily="34" charset="-120"/>
              </a:rPr>
              <a:t>Excel </a:t>
            </a:r>
            <a:r>
              <a:rPr lang="zh-TW" altLang="en-US" b="1" dirty="0" smtClean="0">
                <a:latin typeface="微軟正黑體" pitchFamily="34" charset="-120"/>
                <a:ea typeface="微軟正黑體" pitchFamily="34" charset="-120"/>
              </a:rPr>
              <a:t>整理成「單一名冊檔案」並直接上傳。</a:t>
            </a:r>
            <a:endParaRPr lang="en-US" altLang="zh-TW" b="1" dirty="0" smtClean="0">
              <a:latin typeface="微軟正黑體" pitchFamily="34" charset="-120"/>
              <a:ea typeface="微軟正黑體" pitchFamily="34" charset="-120"/>
            </a:endParaRPr>
          </a:p>
          <a:p>
            <a:pPr>
              <a:lnSpc>
                <a:spcPts val="3000"/>
              </a:lnSpc>
            </a:pPr>
            <a:r>
              <a:rPr lang="zh-TW" altLang="en-US" b="1" dirty="0" smtClean="0">
                <a:latin typeface="微軟正黑體" pitchFamily="34" charset="-120"/>
                <a:ea typeface="微軟正黑體" pitchFamily="34" charset="-120"/>
              </a:rPr>
              <a:t>點選 </a:t>
            </a:r>
            <a:r>
              <a:rPr lang="en-US" altLang="zh-TW" b="1" dirty="0" smtClean="0">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名冊輸入</a:t>
            </a:r>
            <a:r>
              <a:rPr lang="en-US" altLang="zh-TW" b="1" dirty="0" smtClean="0">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 【</a:t>
            </a:r>
            <a:r>
              <a:rPr lang="zh-TW" altLang="en-US" b="1" dirty="0" smtClean="0">
                <a:solidFill>
                  <a:srgbClr val="0000FF"/>
                </a:solidFill>
                <a:latin typeface="微軟正黑體" pitchFamily="34" charset="-120"/>
                <a:ea typeface="微軟正黑體" pitchFamily="34" charset="-120"/>
              </a:rPr>
              <a:t> </a:t>
            </a:r>
            <a:r>
              <a:rPr lang="zh-TW" altLang="en-US" b="1" dirty="0">
                <a:solidFill>
                  <a:srgbClr val="0000FF"/>
                </a:solidFill>
                <a:latin typeface="微軟正黑體" pitchFamily="34" charset="-120"/>
                <a:ea typeface="微軟正黑體" pitchFamily="34" charset="-120"/>
              </a:rPr>
              <a:t>名冊</a:t>
            </a:r>
            <a:r>
              <a:rPr lang="zh-TW" altLang="en-US" b="1" dirty="0" smtClean="0">
                <a:solidFill>
                  <a:srgbClr val="0000FF"/>
                </a:solidFill>
                <a:latin typeface="微軟正黑體" pitchFamily="34" charset="-120"/>
                <a:ea typeface="微軟正黑體" pitchFamily="34" charset="-120"/>
              </a:rPr>
              <a:t>整批上傳</a:t>
            </a:r>
            <a:r>
              <a:rPr lang="en-US" altLang="zh-TW" b="1" dirty="0" smtClean="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，或點左側選單的</a:t>
            </a:r>
            <a:r>
              <a:rPr lang="en-US" altLang="zh-TW" b="1" dirty="0" smtClean="0">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名冊</a:t>
            </a:r>
            <a:r>
              <a:rPr lang="zh-TW" altLang="en-US" b="1" dirty="0">
                <a:solidFill>
                  <a:srgbClr val="0000FF"/>
                </a:solidFill>
                <a:latin typeface="微軟正黑體" pitchFamily="34" charset="-120"/>
                <a:ea typeface="微軟正黑體" pitchFamily="34" charset="-120"/>
              </a:rPr>
              <a:t>上</a:t>
            </a:r>
            <a:r>
              <a:rPr lang="zh-TW" altLang="en-US" b="1" dirty="0" smtClean="0">
                <a:solidFill>
                  <a:srgbClr val="0000FF"/>
                </a:solidFill>
                <a:latin typeface="微軟正黑體" pitchFamily="34" charset="-120"/>
                <a:ea typeface="微軟正黑體" pitchFamily="34" charset="-120"/>
              </a:rPr>
              <a:t>傳</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均可至作業畫面。</a:t>
            </a:r>
            <a:endParaRPr lang="en-US" altLang="zh-TW" b="1" dirty="0" smtClean="0">
              <a:latin typeface="微軟正黑體" pitchFamily="34" charset="-120"/>
              <a:ea typeface="微軟正黑體" pitchFamily="34" charset="-120"/>
            </a:endParaRPr>
          </a:p>
        </p:txBody>
      </p:sp>
      <p:sp>
        <p:nvSpPr>
          <p:cNvPr id="25" name="文字方塊 24"/>
          <p:cNvSpPr txBox="1"/>
          <p:nvPr/>
        </p:nvSpPr>
        <p:spPr>
          <a:xfrm>
            <a:off x="20630" y="3306698"/>
            <a:ext cx="1263006"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名冊輸入</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7" name="矩形 26"/>
          <p:cNvSpPr/>
          <p:nvPr/>
        </p:nvSpPr>
        <p:spPr>
          <a:xfrm>
            <a:off x="4578036" y="4535106"/>
            <a:ext cx="1081983" cy="2985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肘形接點 28"/>
          <p:cNvCxnSpPr/>
          <p:nvPr/>
        </p:nvCxnSpPr>
        <p:spPr>
          <a:xfrm>
            <a:off x="1283636" y="3460586"/>
            <a:ext cx="3867098" cy="989445"/>
          </a:xfrm>
          <a:prstGeom prst="bentConnector3">
            <a:avLst>
              <a:gd name="adj1" fmla="val 99919"/>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9312" y="3303636"/>
            <a:ext cx="1274324"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9097" y="3708282"/>
            <a:ext cx="1263006"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名冊上傳</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4" name="矩形 23"/>
          <p:cNvSpPr/>
          <p:nvPr/>
        </p:nvSpPr>
        <p:spPr>
          <a:xfrm>
            <a:off x="8149" y="3685378"/>
            <a:ext cx="1274324"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935961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畫面剪輯"/>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34505"/>
            <a:ext cx="9144000" cy="4133589"/>
          </a:xfrm>
          <a:prstGeom prst="rect">
            <a:avLst/>
          </a:prstGeom>
          <a:ln w="12700">
            <a:solidFill>
              <a:schemeClr val="tx1"/>
            </a:solidFill>
          </a:ln>
        </p:spPr>
      </p:pic>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a:t>(</a:t>
            </a:r>
            <a:r>
              <a:rPr lang="en-US" altLang="zh-TW" dirty="0" smtClean="0"/>
              <a:t>15/35)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54</a:t>
            </a:fld>
            <a:endParaRPr lang="zh-TW" altLang="en-US" dirty="0"/>
          </a:p>
        </p:txBody>
      </p:sp>
      <p:grpSp>
        <p:nvGrpSpPr>
          <p:cNvPr id="6" name="群組 5"/>
          <p:cNvGrpSpPr/>
          <p:nvPr/>
        </p:nvGrpSpPr>
        <p:grpSpPr>
          <a:xfrm>
            <a:off x="-219681" y="836712"/>
            <a:ext cx="7027886" cy="523220"/>
            <a:chOff x="-258778" y="745540"/>
            <a:chExt cx="7027886" cy="523220"/>
          </a:xfrm>
        </p:grpSpPr>
        <p:sp>
          <p:nvSpPr>
            <p:cNvPr id="7" name="圓角矩形 6"/>
            <p:cNvSpPr/>
            <p:nvPr/>
          </p:nvSpPr>
          <p:spPr>
            <a:xfrm>
              <a:off x="-258778" y="764703"/>
              <a:ext cx="335152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6808523"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「名冊上</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傳</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作業</a:t>
              </a:r>
            </a:p>
          </p:txBody>
        </p:sp>
      </p:grpSp>
      <p:sp>
        <p:nvSpPr>
          <p:cNvPr id="9" name="文字方塊 8"/>
          <p:cNvSpPr txBox="1"/>
          <p:nvPr/>
        </p:nvSpPr>
        <p:spPr>
          <a:xfrm>
            <a:off x="331694" y="1350927"/>
            <a:ext cx="8456171" cy="433837"/>
          </a:xfrm>
          <a:prstGeom prst="rect">
            <a:avLst/>
          </a:prstGeom>
          <a:noFill/>
        </p:spPr>
        <p:txBody>
          <a:bodyPr wrap="square" rtlCol="0">
            <a:spAutoFit/>
          </a:bodyPr>
          <a:lstStyle/>
          <a:p>
            <a:pPr>
              <a:lnSpc>
                <a:spcPts val="3000"/>
              </a:lnSpc>
            </a:pPr>
            <a:r>
              <a:rPr lang="zh-TW" altLang="en-US" b="1" dirty="0" smtClean="0">
                <a:latin typeface="微軟正黑體" pitchFamily="34" charset="-120"/>
                <a:ea typeface="微軟正黑體" pitchFamily="34" charset="-120"/>
              </a:rPr>
              <a:t>至</a:t>
            </a:r>
            <a:r>
              <a:rPr lang="en-US" altLang="zh-TW" b="1" dirty="0" smtClean="0">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名冊</a:t>
            </a:r>
            <a:r>
              <a:rPr lang="zh-TW" altLang="en-US" b="1" dirty="0">
                <a:solidFill>
                  <a:srgbClr val="0000FF"/>
                </a:solidFill>
                <a:latin typeface="微軟正黑體" pitchFamily="34" charset="-120"/>
                <a:ea typeface="微軟正黑體" pitchFamily="34" charset="-120"/>
              </a:rPr>
              <a:t>上</a:t>
            </a:r>
            <a:r>
              <a:rPr lang="zh-TW" altLang="en-US" b="1" dirty="0" smtClean="0">
                <a:solidFill>
                  <a:srgbClr val="0000FF"/>
                </a:solidFill>
                <a:latin typeface="微軟正黑體" pitchFamily="34" charset="-120"/>
                <a:ea typeface="微軟正黑體" pitchFamily="34" charset="-120"/>
              </a:rPr>
              <a:t>傳</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頁面後，請先按</a:t>
            </a:r>
            <a:r>
              <a:rPr lang="en-US" altLang="zh-TW" b="1" dirty="0" smtClean="0">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瀏覽</a:t>
            </a:r>
            <a:r>
              <a:rPr lang="en-US" altLang="zh-TW" b="1" dirty="0" smtClean="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，選擇您已製作好的名冊檔，</a:t>
            </a:r>
            <a:endParaRPr lang="en-US" altLang="zh-TW" b="1" dirty="0" smtClean="0">
              <a:latin typeface="微軟正黑體" pitchFamily="34" charset="-120"/>
              <a:ea typeface="微軟正黑體" pitchFamily="34" charset="-120"/>
            </a:endParaRPr>
          </a:p>
        </p:txBody>
      </p:sp>
      <p:sp>
        <p:nvSpPr>
          <p:cNvPr id="27" name="矩形 26"/>
          <p:cNvSpPr/>
          <p:nvPr/>
        </p:nvSpPr>
        <p:spPr>
          <a:xfrm>
            <a:off x="3935392" y="4522171"/>
            <a:ext cx="2965921" cy="3272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57150">
                <a:solidFill>
                  <a:schemeClr val="tx1"/>
                </a:solidFill>
              </a:ln>
            </a:endParaRPr>
          </a:p>
        </p:txBody>
      </p:sp>
      <p:cxnSp>
        <p:nvCxnSpPr>
          <p:cNvPr id="29" name="肘形接點 28"/>
          <p:cNvCxnSpPr/>
          <p:nvPr/>
        </p:nvCxnSpPr>
        <p:spPr>
          <a:xfrm>
            <a:off x="1283636" y="3393311"/>
            <a:ext cx="3867098" cy="1128860"/>
          </a:xfrm>
          <a:prstGeom prst="bentConnector3">
            <a:avLst>
              <a:gd name="adj1" fmla="val 9978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19472" y="3313757"/>
            <a:ext cx="1263006"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名冊上傳</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4" name="矩形 23"/>
          <p:cNvSpPr/>
          <p:nvPr/>
        </p:nvSpPr>
        <p:spPr>
          <a:xfrm>
            <a:off x="-1476" y="3290853"/>
            <a:ext cx="1274324"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32713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a:t>(</a:t>
            </a:r>
            <a:r>
              <a:rPr lang="en-US" altLang="zh-TW" dirty="0" smtClean="0"/>
              <a:t>16/35)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55</a:t>
            </a:fld>
            <a:endParaRPr lang="zh-TW" altLang="en-US" dirty="0"/>
          </a:p>
        </p:txBody>
      </p:sp>
      <p:grpSp>
        <p:nvGrpSpPr>
          <p:cNvPr id="6" name="群組 5"/>
          <p:cNvGrpSpPr/>
          <p:nvPr/>
        </p:nvGrpSpPr>
        <p:grpSpPr>
          <a:xfrm>
            <a:off x="-193155" y="836712"/>
            <a:ext cx="7001360" cy="523220"/>
            <a:chOff x="-232252" y="745540"/>
            <a:chExt cx="7001360" cy="523220"/>
          </a:xfrm>
        </p:grpSpPr>
        <p:sp>
          <p:nvSpPr>
            <p:cNvPr id="7" name="圓角矩形 6"/>
            <p:cNvSpPr/>
            <p:nvPr/>
          </p:nvSpPr>
          <p:spPr>
            <a:xfrm>
              <a:off x="-232252" y="764703"/>
              <a:ext cx="333099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6808523"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「名冊上</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傳</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作業</a:t>
              </a:r>
            </a:p>
          </p:txBody>
        </p:sp>
      </p:grpSp>
      <p:sp>
        <p:nvSpPr>
          <p:cNvPr id="27" name="矩形 26"/>
          <p:cNvSpPr/>
          <p:nvPr/>
        </p:nvSpPr>
        <p:spPr>
          <a:xfrm>
            <a:off x="3137836" y="4417996"/>
            <a:ext cx="3763477" cy="3272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肘形接點 28"/>
          <p:cNvCxnSpPr/>
          <p:nvPr/>
        </p:nvCxnSpPr>
        <p:spPr>
          <a:xfrm>
            <a:off x="1283636" y="3289136"/>
            <a:ext cx="3867098" cy="1128860"/>
          </a:xfrm>
          <a:prstGeom prst="bentConnector3">
            <a:avLst>
              <a:gd name="adj1" fmla="val 9978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19472" y="3209582"/>
            <a:ext cx="1263006"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名冊上傳</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4" name="矩形 23"/>
          <p:cNvSpPr/>
          <p:nvPr/>
        </p:nvSpPr>
        <p:spPr>
          <a:xfrm>
            <a:off x="-1476" y="3186678"/>
            <a:ext cx="1274324"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descr="畫面剪輯"/>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96236"/>
            <a:ext cx="9144000" cy="3382028"/>
          </a:xfrm>
          <a:prstGeom prst="rect">
            <a:avLst/>
          </a:prstGeom>
          <a:ln w="12700">
            <a:solidFill>
              <a:schemeClr val="tx1"/>
            </a:solidFill>
          </a:ln>
        </p:spPr>
      </p:pic>
      <p:sp>
        <p:nvSpPr>
          <p:cNvPr id="14" name="矩形 13"/>
          <p:cNvSpPr/>
          <p:nvPr/>
        </p:nvSpPr>
        <p:spPr>
          <a:xfrm>
            <a:off x="3295992" y="4847357"/>
            <a:ext cx="990534" cy="288756"/>
          </a:xfrm>
          <a:prstGeom prst="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500" b="1" dirty="0" smtClean="0">
                <a:solidFill>
                  <a:schemeClr val="tx1"/>
                </a:solidFill>
              </a:rPr>
              <a:t>1010133</a:t>
            </a:r>
            <a:endParaRPr lang="zh-TW" altLang="en-US" sz="1500" b="1" dirty="0">
              <a:solidFill>
                <a:schemeClr val="tx1"/>
              </a:solidFill>
            </a:endParaRPr>
          </a:p>
        </p:txBody>
      </p:sp>
      <p:sp>
        <p:nvSpPr>
          <p:cNvPr id="15" name="矩形 14"/>
          <p:cNvSpPr/>
          <p:nvPr/>
        </p:nvSpPr>
        <p:spPr>
          <a:xfrm>
            <a:off x="6132832" y="4821096"/>
            <a:ext cx="2501029" cy="327259"/>
          </a:xfrm>
          <a:prstGeom prst="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tx1"/>
                </a:solidFill>
                <a:latin typeface="微軟正黑體" pitchFamily="34" charset="-120"/>
                <a:ea typeface="微軟正黑體" pitchFamily="34" charset="-120"/>
              </a:rPr>
              <a:t>出生日期有誤</a:t>
            </a:r>
            <a:endParaRPr lang="zh-TW" altLang="en-US" sz="1600" b="1" dirty="0">
              <a:solidFill>
                <a:schemeClr val="tx1"/>
              </a:solidFill>
              <a:latin typeface="微軟正黑體" pitchFamily="34" charset="-120"/>
              <a:ea typeface="微軟正黑體" pitchFamily="34" charset="-120"/>
            </a:endParaRPr>
          </a:p>
        </p:txBody>
      </p:sp>
      <p:sp>
        <p:nvSpPr>
          <p:cNvPr id="16" name="文字方塊 15"/>
          <p:cNvSpPr txBox="1"/>
          <p:nvPr/>
        </p:nvSpPr>
        <p:spPr>
          <a:xfrm>
            <a:off x="331694" y="1350927"/>
            <a:ext cx="8456171" cy="861774"/>
          </a:xfrm>
          <a:prstGeom prst="rect">
            <a:avLst/>
          </a:prstGeom>
          <a:noFill/>
        </p:spPr>
        <p:txBody>
          <a:bodyPr wrap="square" rtlCol="0">
            <a:spAutoFit/>
          </a:bodyPr>
          <a:lstStyle/>
          <a:p>
            <a:pPr>
              <a:lnSpc>
                <a:spcPts val="3000"/>
              </a:lnSpc>
            </a:pPr>
            <a:r>
              <a:rPr lang="zh-TW" altLang="en-US" b="1" dirty="0" smtClean="0">
                <a:latin typeface="微軟正黑體" pitchFamily="34" charset="-120"/>
                <a:ea typeface="微軟正黑體" pitchFamily="34" charset="-120"/>
              </a:rPr>
              <a:t>至</a:t>
            </a:r>
            <a:r>
              <a:rPr lang="en-US" altLang="zh-TW" b="1" dirty="0" smtClean="0">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名冊</a:t>
            </a:r>
            <a:r>
              <a:rPr lang="zh-TW" altLang="en-US" b="1" dirty="0">
                <a:solidFill>
                  <a:srgbClr val="0000FF"/>
                </a:solidFill>
                <a:latin typeface="微軟正黑體" pitchFamily="34" charset="-120"/>
                <a:ea typeface="微軟正黑體" pitchFamily="34" charset="-120"/>
              </a:rPr>
              <a:t>上</a:t>
            </a:r>
            <a:r>
              <a:rPr lang="zh-TW" altLang="en-US" b="1" dirty="0" smtClean="0">
                <a:solidFill>
                  <a:srgbClr val="0000FF"/>
                </a:solidFill>
                <a:latin typeface="微軟正黑體" pitchFamily="34" charset="-120"/>
                <a:ea typeface="微軟正黑體" pitchFamily="34" charset="-120"/>
              </a:rPr>
              <a:t>傳</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頁面後，請先按</a:t>
            </a:r>
            <a:r>
              <a:rPr lang="en-US" altLang="zh-TW" b="1" dirty="0" smtClean="0">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瀏覽</a:t>
            </a:r>
            <a:r>
              <a:rPr lang="en-US" altLang="zh-TW" b="1" dirty="0" smtClean="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，選擇您已製作好的名冊檔，</a:t>
            </a:r>
            <a:endParaRPr lang="en-US" altLang="zh-TW" b="1" dirty="0" smtClean="0">
              <a:latin typeface="微軟正黑體" pitchFamily="34" charset="-120"/>
              <a:ea typeface="微軟正黑體" pitchFamily="34" charset="-120"/>
            </a:endParaRPr>
          </a:p>
          <a:p>
            <a:pPr>
              <a:lnSpc>
                <a:spcPts val="3000"/>
              </a:lnSpc>
            </a:pPr>
            <a:r>
              <a:rPr lang="zh-TW" altLang="en-US" b="1" dirty="0" smtClean="0">
                <a:latin typeface="微軟正黑體" pitchFamily="34" charset="-120"/>
                <a:ea typeface="微軟正黑體" pitchFamily="34" charset="-120"/>
              </a:rPr>
              <a:t>並再按</a:t>
            </a:r>
            <a:r>
              <a:rPr lang="en-US" altLang="zh-TW" b="1" dirty="0" smtClean="0">
                <a:latin typeface="微軟正黑體" pitchFamily="34" charset="-120"/>
                <a:ea typeface="微軟正黑體" pitchFamily="34" charset="-120"/>
              </a:rPr>
              <a:t>【</a:t>
            </a:r>
            <a:r>
              <a:rPr lang="zh-TW" altLang="en-US" b="1" dirty="0" smtClean="0">
                <a:solidFill>
                  <a:srgbClr val="0033CC"/>
                </a:solidFill>
                <a:latin typeface="微軟正黑體" pitchFamily="34" charset="-120"/>
                <a:ea typeface="微軟正黑體" pitchFamily="34" charset="-120"/>
              </a:rPr>
              <a:t>預覽</a:t>
            </a:r>
            <a:r>
              <a:rPr lang="en-US" altLang="zh-TW" b="1" dirty="0" smtClean="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可進行</a:t>
            </a:r>
            <a:r>
              <a:rPr lang="zh-TW" altLang="en-US" b="1" dirty="0" smtClean="0">
                <a:latin typeface="微軟正黑體" pitchFamily="34" charset="-120"/>
                <a:ea typeface="微軟正黑體" pitchFamily="34" charset="-120"/>
              </a:rPr>
              <a:t>初步資料檢核，如資料有誤，該筆錯誤資料將不會上傳。</a:t>
            </a:r>
            <a:endParaRPr lang="en-US" altLang="zh-TW" b="1"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925495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畫面剪輯"/>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1" y="2184164"/>
            <a:ext cx="9112718" cy="4299171"/>
          </a:xfrm>
          <a:prstGeom prst="rect">
            <a:avLst/>
          </a:prstGeom>
          <a:ln>
            <a:solidFill>
              <a:schemeClr val="tx1"/>
            </a:solidFill>
          </a:ln>
        </p:spPr>
      </p:pic>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a:t>(</a:t>
            </a:r>
            <a:r>
              <a:rPr lang="en-US" altLang="zh-TW" dirty="0" smtClean="0"/>
              <a:t>17/35)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56</a:t>
            </a:fld>
            <a:endParaRPr lang="zh-TW" altLang="en-US" dirty="0"/>
          </a:p>
        </p:txBody>
      </p:sp>
      <p:grpSp>
        <p:nvGrpSpPr>
          <p:cNvPr id="6" name="群組 5"/>
          <p:cNvGrpSpPr/>
          <p:nvPr/>
        </p:nvGrpSpPr>
        <p:grpSpPr>
          <a:xfrm>
            <a:off x="-219681" y="836712"/>
            <a:ext cx="7027886" cy="523220"/>
            <a:chOff x="-258778" y="745540"/>
            <a:chExt cx="7027886" cy="523220"/>
          </a:xfrm>
        </p:grpSpPr>
        <p:sp>
          <p:nvSpPr>
            <p:cNvPr id="7" name="圓角矩形 6"/>
            <p:cNvSpPr/>
            <p:nvPr/>
          </p:nvSpPr>
          <p:spPr>
            <a:xfrm>
              <a:off x="-258778" y="764703"/>
              <a:ext cx="335152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6808523"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「名冊上</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傳</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作業</a:t>
              </a:r>
            </a:p>
          </p:txBody>
        </p:sp>
      </p:grpSp>
      <p:sp>
        <p:nvSpPr>
          <p:cNvPr id="27" name="矩形 26"/>
          <p:cNvSpPr/>
          <p:nvPr/>
        </p:nvSpPr>
        <p:spPr>
          <a:xfrm>
            <a:off x="8065971" y="2723949"/>
            <a:ext cx="875898" cy="3272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肘形接點 28"/>
          <p:cNvCxnSpPr>
            <a:stCxn id="24" idx="3"/>
          </p:cNvCxnSpPr>
          <p:nvPr/>
        </p:nvCxnSpPr>
        <p:spPr>
          <a:xfrm flipV="1">
            <a:off x="1292098" y="3051208"/>
            <a:ext cx="6677620" cy="492058"/>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38722" y="3392457"/>
            <a:ext cx="1263006"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名冊上傳</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4" name="矩形 23"/>
          <p:cNvSpPr/>
          <p:nvPr/>
        </p:nvSpPr>
        <p:spPr>
          <a:xfrm>
            <a:off x="17774" y="3379178"/>
            <a:ext cx="1274324"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34655" y="1606034"/>
            <a:ext cx="4339650"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至</a:t>
            </a:r>
            <a:r>
              <a:rPr lang="en-US" altLang="zh-TW" b="1" dirty="0" smtClean="0">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名冊上傳</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頁面後點選</a:t>
            </a:r>
            <a:r>
              <a:rPr lang="en-US" altLang="zh-TW" b="1" dirty="0" smtClean="0">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檔案上傳</a:t>
            </a:r>
            <a:r>
              <a:rPr lang="en-US" altLang="zh-TW" b="1" dirty="0" smtClean="0">
                <a:latin typeface="微軟正黑體" pitchFamily="34" charset="-120"/>
                <a:ea typeface="微軟正黑體" pitchFamily="34" charset="-120"/>
              </a:rPr>
              <a:t>】</a:t>
            </a:r>
            <a:endParaRPr lang="zh-TW" altLang="en-US" dirty="0"/>
          </a:p>
        </p:txBody>
      </p:sp>
    </p:spTree>
    <p:extLst>
      <p:ext uri="{BB962C8B-B14F-4D97-AF65-F5344CB8AC3E}">
        <p14:creationId xmlns:p14="http://schemas.microsoft.com/office/powerpoint/2010/main" val="31916851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a:t>(</a:t>
            </a:r>
            <a:r>
              <a:rPr lang="en-US" altLang="zh-TW" dirty="0" smtClean="0"/>
              <a:t>18/35)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57</a:t>
            </a:fld>
            <a:endParaRPr lang="zh-TW" altLang="en-US" dirty="0"/>
          </a:p>
        </p:txBody>
      </p:sp>
      <p:grpSp>
        <p:nvGrpSpPr>
          <p:cNvPr id="6" name="群組 5"/>
          <p:cNvGrpSpPr/>
          <p:nvPr/>
        </p:nvGrpSpPr>
        <p:grpSpPr>
          <a:xfrm>
            <a:off x="-219681" y="836712"/>
            <a:ext cx="7027886" cy="523220"/>
            <a:chOff x="-258778" y="745540"/>
            <a:chExt cx="7027886" cy="523220"/>
          </a:xfrm>
        </p:grpSpPr>
        <p:sp>
          <p:nvSpPr>
            <p:cNvPr id="7" name="圓角矩形 6"/>
            <p:cNvSpPr/>
            <p:nvPr/>
          </p:nvSpPr>
          <p:spPr>
            <a:xfrm>
              <a:off x="-258778" y="764703"/>
              <a:ext cx="3279513"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6808523"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「名冊上</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傳</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作業</a:t>
              </a:r>
            </a:p>
          </p:txBody>
        </p:sp>
      </p:grpSp>
      <p:pic>
        <p:nvPicPr>
          <p:cNvPr id="3" name="圖片 2" descr="畫面剪輯"/>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731" y="2227872"/>
            <a:ext cx="6041988" cy="3970737"/>
          </a:xfrm>
          <a:prstGeom prst="rect">
            <a:avLst/>
          </a:prstGeom>
          <a:ln w="12700">
            <a:solidFill>
              <a:schemeClr val="tx1"/>
            </a:solidFill>
          </a:ln>
        </p:spPr>
      </p:pic>
      <p:sp>
        <p:nvSpPr>
          <p:cNvPr id="14" name="矩形 13"/>
          <p:cNvSpPr/>
          <p:nvPr/>
        </p:nvSpPr>
        <p:spPr>
          <a:xfrm>
            <a:off x="391790" y="1609385"/>
            <a:ext cx="2027318" cy="42775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上傳成功！</a:t>
            </a:r>
            <a:endParaRPr lang="zh-TW" altLang="en-US" sz="22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2308656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畫面剪輯"/>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1" y="2212701"/>
            <a:ext cx="9144000" cy="4111804"/>
          </a:xfrm>
          <a:prstGeom prst="rect">
            <a:avLst/>
          </a:prstGeom>
          <a:ln>
            <a:solidFill>
              <a:schemeClr val="tx1"/>
            </a:solidFill>
          </a:ln>
        </p:spPr>
      </p:pic>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a:t>(</a:t>
            </a:r>
            <a:r>
              <a:rPr lang="en-US" altLang="zh-TW" dirty="0" smtClean="0"/>
              <a:t>19/35)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58</a:t>
            </a:fld>
            <a:endParaRPr lang="zh-TW" altLang="en-US" dirty="0"/>
          </a:p>
        </p:txBody>
      </p:sp>
      <p:grpSp>
        <p:nvGrpSpPr>
          <p:cNvPr id="6" name="群組 5"/>
          <p:cNvGrpSpPr/>
          <p:nvPr/>
        </p:nvGrpSpPr>
        <p:grpSpPr>
          <a:xfrm>
            <a:off x="-219681" y="836712"/>
            <a:ext cx="2703449" cy="523220"/>
            <a:chOff x="-258778" y="745540"/>
            <a:chExt cx="2581777" cy="523220"/>
          </a:xfrm>
        </p:grpSpPr>
        <p:sp>
          <p:nvSpPr>
            <p:cNvPr id="7" name="圓角矩形 6"/>
            <p:cNvSpPr/>
            <p:nvPr/>
          </p:nvSpPr>
          <p:spPr>
            <a:xfrm>
              <a:off x="-258778" y="764703"/>
              <a:ext cx="258177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2233828"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名冊確認送出</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9" name="文字方塊 8"/>
          <p:cNvSpPr txBox="1"/>
          <p:nvPr/>
        </p:nvSpPr>
        <p:spPr>
          <a:xfrm>
            <a:off x="331694" y="1528373"/>
            <a:ext cx="8059271" cy="433837"/>
          </a:xfrm>
          <a:prstGeom prst="rect">
            <a:avLst/>
          </a:prstGeom>
          <a:solidFill>
            <a:srgbClr val="FFFF99"/>
          </a:solidFill>
          <a:ln w="28575">
            <a:solidFill>
              <a:schemeClr val="tx1"/>
            </a:solidFill>
          </a:ln>
        </p:spPr>
        <p:txBody>
          <a:bodyPr wrap="square" rtlCol="0">
            <a:spAutoFit/>
          </a:bodyPr>
          <a:lstStyle/>
          <a:p>
            <a:pPr>
              <a:lnSpc>
                <a:spcPts val="3000"/>
              </a:lnSpc>
            </a:pPr>
            <a:r>
              <a:rPr lang="zh-TW" altLang="en-US" b="1" dirty="0" smtClean="0">
                <a:latin typeface="微軟正黑體" pitchFamily="34" charset="-120"/>
                <a:ea typeface="微軟正黑體" pitchFamily="34" charset="-120"/>
              </a:rPr>
              <a:t>人數輸入 或 名冊輸入後，請按</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名冊確認送出</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即完成本學期首批投保作業。</a:t>
            </a:r>
            <a:endParaRPr lang="zh-TW" altLang="en-US" b="1" dirty="0">
              <a:latin typeface="微軟正黑體" pitchFamily="34" charset="-120"/>
              <a:ea typeface="微軟正黑體" pitchFamily="34" charset="-120"/>
            </a:endParaRPr>
          </a:p>
        </p:txBody>
      </p:sp>
      <p:sp>
        <p:nvSpPr>
          <p:cNvPr id="25" name="文字方塊 24"/>
          <p:cNvSpPr txBox="1"/>
          <p:nvPr/>
        </p:nvSpPr>
        <p:spPr>
          <a:xfrm>
            <a:off x="21635" y="2989437"/>
            <a:ext cx="1163499"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名冊輸入</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6" name="矩形 25"/>
          <p:cNvSpPr/>
          <p:nvPr/>
        </p:nvSpPr>
        <p:spPr>
          <a:xfrm>
            <a:off x="10021" y="2978664"/>
            <a:ext cx="1177603"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肘形接點 28"/>
          <p:cNvCxnSpPr>
            <a:stCxn id="26" idx="3"/>
          </p:cNvCxnSpPr>
          <p:nvPr/>
        </p:nvCxnSpPr>
        <p:spPr>
          <a:xfrm>
            <a:off x="1187624" y="3142752"/>
            <a:ext cx="3173705" cy="2776785"/>
          </a:xfrm>
          <a:prstGeom prst="bentConnector3">
            <a:avLst>
              <a:gd name="adj1" fmla="val 10004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圖片 14" descr="畫面剪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5794" y="5919537"/>
            <a:ext cx="1924739" cy="544738"/>
          </a:xfrm>
          <a:prstGeom prst="rect">
            <a:avLst/>
          </a:prstGeom>
        </p:spPr>
      </p:pic>
      <p:sp>
        <p:nvSpPr>
          <p:cNvPr id="28" name="矩形 27"/>
          <p:cNvSpPr/>
          <p:nvPr/>
        </p:nvSpPr>
        <p:spPr>
          <a:xfrm>
            <a:off x="3373917" y="5939889"/>
            <a:ext cx="1846155" cy="524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528311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(20/35)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59</a:t>
            </a:fld>
            <a:endParaRPr lang="zh-TW" altLang="en-US" dirty="0"/>
          </a:p>
        </p:txBody>
      </p:sp>
      <p:grpSp>
        <p:nvGrpSpPr>
          <p:cNvPr id="6" name="群組 5"/>
          <p:cNvGrpSpPr/>
          <p:nvPr/>
        </p:nvGrpSpPr>
        <p:grpSpPr>
          <a:xfrm>
            <a:off x="-219681" y="836712"/>
            <a:ext cx="2703449" cy="523220"/>
            <a:chOff x="-258778" y="745540"/>
            <a:chExt cx="2581777" cy="523220"/>
          </a:xfrm>
        </p:grpSpPr>
        <p:sp>
          <p:nvSpPr>
            <p:cNvPr id="7" name="圓角矩形 6"/>
            <p:cNvSpPr/>
            <p:nvPr/>
          </p:nvSpPr>
          <p:spPr>
            <a:xfrm>
              <a:off x="-258778" y="764703"/>
              <a:ext cx="258177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2233828"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名冊確認送出</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pic>
        <p:nvPicPr>
          <p:cNvPr id="3" name="圖片 2" descr="畫面剪輯"/>
          <p:cNvPicPr>
            <a:picLocks noChangeAspect="1"/>
          </p:cNvPicPr>
          <p:nvPr/>
        </p:nvPicPr>
        <p:blipFill rotWithShape="1">
          <a:blip r:embed="rId2" cstate="print">
            <a:extLst>
              <a:ext uri="{28A0092B-C50C-407E-A947-70E740481C1C}">
                <a14:useLocalDpi xmlns:a14="http://schemas.microsoft.com/office/drawing/2010/main" val="0"/>
              </a:ext>
            </a:extLst>
          </a:blip>
          <a:srcRect l="24532" t="24528" r="25007" b="10070"/>
          <a:stretch/>
        </p:blipFill>
        <p:spPr>
          <a:xfrm>
            <a:off x="676270" y="2296182"/>
            <a:ext cx="7493002" cy="4021667"/>
          </a:xfrm>
          <a:prstGeom prst="rect">
            <a:avLst/>
          </a:prstGeom>
          <a:ln w="12700">
            <a:solidFill>
              <a:schemeClr val="tx1"/>
            </a:solidFill>
          </a:ln>
        </p:spPr>
      </p:pic>
      <p:sp>
        <p:nvSpPr>
          <p:cNvPr id="14" name="文字方塊 13"/>
          <p:cNvSpPr txBox="1"/>
          <p:nvPr/>
        </p:nvSpPr>
        <p:spPr>
          <a:xfrm>
            <a:off x="331694" y="1528373"/>
            <a:ext cx="8059271" cy="433837"/>
          </a:xfrm>
          <a:prstGeom prst="rect">
            <a:avLst/>
          </a:prstGeom>
          <a:solidFill>
            <a:srgbClr val="FFFF99"/>
          </a:solidFill>
          <a:ln w="28575">
            <a:solidFill>
              <a:schemeClr val="tx1"/>
            </a:solidFill>
          </a:ln>
        </p:spPr>
        <p:txBody>
          <a:bodyPr wrap="square" rtlCol="0">
            <a:spAutoFit/>
          </a:bodyPr>
          <a:lstStyle/>
          <a:p>
            <a:pPr>
              <a:lnSpc>
                <a:spcPts val="3000"/>
              </a:lnSpc>
            </a:pPr>
            <a:r>
              <a:rPr lang="zh-TW" altLang="en-US" b="1" dirty="0" smtClean="0">
                <a:latin typeface="微軟正黑體" pitchFamily="34" charset="-120"/>
                <a:ea typeface="微軟正黑體" pitchFamily="34" charset="-120"/>
              </a:rPr>
              <a:t>人數輸入 或 名冊輸入後，請按「名冊確認送出」即完成本學期首批投保作業。</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3128421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學生團體保險知多少</a:t>
            </a:r>
            <a:r>
              <a:rPr lang="en-US" altLang="zh-TW" dirty="0" smtClean="0"/>
              <a:t>(4/9)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6</a:t>
            </a:fld>
            <a:endParaRPr lang="zh-TW" altLang="en-US" dirty="0"/>
          </a:p>
        </p:txBody>
      </p:sp>
      <p:grpSp>
        <p:nvGrpSpPr>
          <p:cNvPr id="60" name="群組 59"/>
          <p:cNvGrpSpPr/>
          <p:nvPr/>
        </p:nvGrpSpPr>
        <p:grpSpPr>
          <a:xfrm>
            <a:off x="-258775" y="889556"/>
            <a:ext cx="2651800" cy="523220"/>
            <a:chOff x="-258775" y="867540"/>
            <a:chExt cx="2651800" cy="523220"/>
          </a:xfrm>
        </p:grpSpPr>
        <p:sp>
          <p:nvSpPr>
            <p:cNvPr id="61" name="圓角矩形 60"/>
            <p:cNvSpPr/>
            <p:nvPr/>
          </p:nvSpPr>
          <p:spPr>
            <a:xfrm>
              <a:off x="-258775" y="886703"/>
              <a:ext cx="2651800" cy="485365"/>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p:cNvSpPr txBox="1"/>
            <p:nvPr/>
          </p:nvSpPr>
          <p:spPr>
            <a:xfrm>
              <a:off x="143699" y="867540"/>
              <a:ext cx="1980029"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免繳生資格</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65" name="內容版面配置區 2"/>
          <p:cNvSpPr txBox="1">
            <a:spLocks/>
          </p:cNvSpPr>
          <p:nvPr/>
        </p:nvSpPr>
        <p:spPr>
          <a:xfrm>
            <a:off x="338850" y="1628800"/>
            <a:ext cx="8604448" cy="42484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zh-TW" altLang="zh-TW" b="1" dirty="0" smtClean="0">
                <a:solidFill>
                  <a:srgbClr val="FF0000"/>
                </a:solidFill>
                <a:effectLst>
                  <a:outerShdw blurRad="38100" dist="38100" dir="2700000" algn="tl">
                    <a:srgbClr val="000000">
                      <a:alpha val="43137"/>
                    </a:srgbClr>
                  </a:outerShdw>
                </a:effectLst>
              </a:rPr>
              <a:t>低</a:t>
            </a:r>
            <a:r>
              <a:rPr lang="zh-TW" altLang="zh-TW" b="1" dirty="0">
                <a:solidFill>
                  <a:srgbClr val="FF0000"/>
                </a:solidFill>
                <a:effectLst>
                  <a:outerShdw blurRad="38100" dist="38100" dir="2700000" algn="tl">
                    <a:srgbClr val="000000">
                      <a:alpha val="43137"/>
                    </a:srgbClr>
                  </a:outerShdw>
                </a:effectLst>
              </a:rPr>
              <a:t>收入戶</a:t>
            </a:r>
            <a:r>
              <a:rPr lang="zh-TW" altLang="zh-TW" b="1" dirty="0">
                <a:effectLst>
                  <a:outerShdw blurRad="38100" dist="38100" dir="2700000" algn="tl">
                    <a:srgbClr val="000000">
                      <a:alpha val="43137"/>
                    </a:srgbClr>
                  </a:outerShdw>
                </a:effectLst>
              </a:rPr>
              <a:t>之被保險人。 </a:t>
            </a:r>
          </a:p>
          <a:p>
            <a:pPr marL="514350" indent="-514350">
              <a:buFont typeface="+mj-lt"/>
              <a:buAutoNum type="arabicPeriod"/>
            </a:pPr>
            <a:r>
              <a:rPr lang="zh-TW" altLang="zh-TW" b="1" dirty="0" smtClean="0">
                <a:effectLst>
                  <a:outerShdw blurRad="38100" dist="38100" dir="2700000" algn="tl">
                    <a:srgbClr val="000000">
                      <a:alpha val="43137"/>
                    </a:srgbClr>
                  </a:outerShdw>
                </a:effectLst>
              </a:rPr>
              <a:t>持有</a:t>
            </a:r>
            <a:r>
              <a:rPr lang="zh-TW" altLang="zh-TW" b="1" dirty="0">
                <a:effectLst>
                  <a:outerShdw blurRad="38100" dist="38100" dir="2700000" algn="tl">
                    <a:srgbClr val="000000">
                      <a:alpha val="43137"/>
                    </a:srgbClr>
                  </a:outerShdw>
                </a:effectLst>
              </a:rPr>
              <a:t>身心障礙手冊之</a:t>
            </a:r>
            <a:r>
              <a:rPr lang="zh-TW" altLang="zh-TW" b="1" dirty="0">
                <a:solidFill>
                  <a:srgbClr val="FF0000"/>
                </a:solidFill>
                <a:effectLst>
                  <a:outerShdw blurRad="38100" dist="38100" dir="2700000" algn="tl">
                    <a:srgbClr val="000000">
                      <a:alpha val="43137"/>
                    </a:srgbClr>
                  </a:outerShdw>
                </a:effectLst>
              </a:rPr>
              <a:t>重度以上身心障礙被保險人</a:t>
            </a:r>
            <a:r>
              <a:rPr lang="zh-TW" altLang="zh-TW" b="1" dirty="0">
                <a:effectLst>
                  <a:outerShdw blurRad="38100" dist="38100" dir="2700000" algn="tl">
                    <a:srgbClr val="000000">
                      <a:alpha val="43137"/>
                    </a:srgbClr>
                  </a:outerShdw>
                </a:effectLst>
              </a:rPr>
              <a:t>及</a:t>
            </a:r>
            <a:r>
              <a:rPr lang="zh-TW" altLang="zh-TW" b="1" dirty="0">
                <a:solidFill>
                  <a:srgbClr val="FF0000"/>
                </a:solidFill>
                <a:effectLst>
                  <a:outerShdw blurRad="38100" dist="38100" dir="2700000" algn="tl">
                    <a:srgbClr val="000000">
                      <a:alpha val="43137"/>
                    </a:srgbClr>
                  </a:outerShdw>
                </a:effectLst>
              </a:rPr>
              <a:t>重度以上之身心障礙人士之子女</a:t>
            </a:r>
            <a:r>
              <a:rPr lang="zh-TW" altLang="zh-TW" b="1" dirty="0">
                <a:effectLst>
                  <a:outerShdw blurRad="38100" dist="38100" dir="2700000" algn="tl">
                    <a:srgbClr val="000000">
                      <a:alpha val="43137"/>
                    </a:srgbClr>
                  </a:outerShdw>
                </a:effectLst>
              </a:rPr>
              <a:t>。 </a:t>
            </a:r>
          </a:p>
          <a:p>
            <a:pPr marL="514350" indent="-514350">
              <a:buFont typeface="+mj-lt"/>
              <a:buAutoNum type="arabicPeriod"/>
            </a:pPr>
            <a:r>
              <a:rPr lang="zh-TW" altLang="zh-TW" b="1" dirty="0" smtClean="0">
                <a:effectLst>
                  <a:outerShdw blurRad="38100" dist="38100" dir="2700000" algn="tl">
                    <a:srgbClr val="000000">
                      <a:alpha val="43137"/>
                    </a:srgbClr>
                  </a:outerShdw>
                </a:effectLst>
              </a:rPr>
              <a:t>具有</a:t>
            </a:r>
            <a:r>
              <a:rPr lang="zh-TW" altLang="zh-TW" b="1" dirty="0">
                <a:solidFill>
                  <a:srgbClr val="FF0000"/>
                </a:solidFill>
                <a:effectLst>
                  <a:outerShdw blurRad="38100" dist="38100" dir="2700000" algn="tl">
                    <a:srgbClr val="000000">
                      <a:alpha val="43137"/>
                    </a:srgbClr>
                  </a:outerShdw>
                </a:effectLst>
              </a:rPr>
              <a:t>原住民</a:t>
            </a:r>
            <a:r>
              <a:rPr lang="zh-TW" altLang="zh-TW" b="1" dirty="0">
                <a:effectLst>
                  <a:outerShdw blurRad="38100" dist="38100" dir="2700000" algn="tl">
                    <a:srgbClr val="000000">
                      <a:alpha val="43137"/>
                    </a:srgbClr>
                  </a:outerShdw>
                </a:effectLst>
              </a:rPr>
              <a:t>身分之被保險人。 </a:t>
            </a:r>
          </a:p>
          <a:p>
            <a:pPr marL="514350" indent="-514350">
              <a:buFont typeface="+mj-lt"/>
              <a:buAutoNum type="arabicPeriod"/>
            </a:pPr>
            <a:r>
              <a:rPr lang="zh-TW" altLang="zh-TW" b="1" dirty="0" smtClean="0">
                <a:solidFill>
                  <a:srgbClr val="FF0000"/>
                </a:solidFill>
                <a:effectLst>
                  <a:outerShdw blurRad="38100" dist="38100" dir="2700000" algn="tl">
                    <a:srgbClr val="000000">
                      <a:alpha val="43137"/>
                    </a:srgbClr>
                  </a:outerShdw>
                </a:effectLst>
              </a:rPr>
              <a:t>離島</a:t>
            </a:r>
            <a:r>
              <a:rPr lang="zh-TW" altLang="zh-TW" b="1" dirty="0">
                <a:solidFill>
                  <a:srgbClr val="FF0000"/>
                </a:solidFill>
                <a:effectLst>
                  <a:outerShdw blurRad="38100" dist="38100" dir="2700000" algn="tl">
                    <a:srgbClr val="000000">
                      <a:alpha val="43137"/>
                    </a:srgbClr>
                  </a:outerShdw>
                </a:effectLst>
              </a:rPr>
              <a:t>地區</a:t>
            </a:r>
            <a:r>
              <a:rPr lang="zh-TW" altLang="zh-TW" b="1" dirty="0">
                <a:effectLst>
                  <a:outerShdw blurRad="38100" dist="38100" dir="2700000" algn="tl">
                    <a:srgbClr val="000000">
                      <a:alpha val="43137"/>
                    </a:srgbClr>
                  </a:outerShdw>
                </a:effectLst>
              </a:rPr>
              <a:t>受國民義務教育</a:t>
            </a:r>
            <a:r>
              <a:rPr lang="en-US" altLang="zh-TW" b="1" dirty="0">
                <a:effectLst>
                  <a:outerShdw blurRad="38100" dist="38100" dir="2700000" algn="tl">
                    <a:srgbClr val="000000">
                      <a:alpha val="43137"/>
                    </a:srgbClr>
                  </a:outerShdw>
                </a:effectLst>
              </a:rPr>
              <a:t>(</a:t>
            </a:r>
            <a:r>
              <a:rPr lang="zh-TW" altLang="zh-TW" b="1" dirty="0">
                <a:effectLst>
                  <a:outerShdw blurRad="38100" dist="38100" dir="2700000" algn="tl">
                    <a:srgbClr val="000000">
                      <a:alpha val="43137"/>
                    </a:srgbClr>
                  </a:outerShdw>
                </a:effectLst>
              </a:rPr>
              <a:t>含國中小進修學校學生、幼兒園幼兒</a:t>
            </a:r>
            <a:r>
              <a:rPr lang="en-US" altLang="zh-TW" b="1" dirty="0">
                <a:effectLst>
                  <a:outerShdw blurRad="38100" dist="38100" dir="2700000" algn="tl">
                    <a:srgbClr val="000000">
                      <a:alpha val="43137"/>
                    </a:srgbClr>
                  </a:outerShdw>
                </a:effectLst>
              </a:rPr>
              <a:t>)</a:t>
            </a:r>
            <a:r>
              <a:rPr lang="zh-TW" altLang="zh-TW" b="1" dirty="0">
                <a:effectLst>
                  <a:outerShdw blurRad="38100" dist="38100" dir="2700000" algn="tl">
                    <a:srgbClr val="000000">
                      <a:alpha val="43137"/>
                    </a:srgbClr>
                  </a:outerShdw>
                </a:effectLst>
              </a:rPr>
              <a:t>之被保險人。 </a:t>
            </a:r>
          </a:p>
          <a:p>
            <a:pPr marL="514350" indent="-514350">
              <a:buFont typeface="+mj-lt"/>
              <a:buAutoNum type="arabicPeriod"/>
            </a:pPr>
            <a:r>
              <a:rPr lang="zh-TW" altLang="zh-TW" b="1" dirty="0" smtClean="0">
                <a:effectLst>
                  <a:outerShdw blurRad="38100" dist="38100" dir="2700000" algn="tl">
                    <a:srgbClr val="000000">
                      <a:alpha val="43137"/>
                    </a:srgbClr>
                  </a:outerShdw>
                </a:effectLst>
              </a:rPr>
              <a:t>就讀</a:t>
            </a:r>
            <a:r>
              <a:rPr lang="zh-TW" altLang="zh-TW" b="1" dirty="0">
                <a:effectLst>
                  <a:outerShdw blurRad="38100" dist="38100" dir="2700000" algn="tl">
                    <a:srgbClr val="000000">
                      <a:alpha val="43137"/>
                    </a:srgbClr>
                  </a:outerShdw>
                </a:effectLst>
              </a:rPr>
              <a:t>於各機關學校公教員工地域加給表所規定之</a:t>
            </a:r>
            <a:r>
              <a:rPr lang="zh-TW" altLang="zh-TW" b="1" dirty="0">
                <a:solidFill>
                  <a:srgbClr val="FF0000"/>
                </a:solidFill>
                <a:effectLst>
                  <a:outerShdw blurRad="38100" dist="38100" dir="2700000" algn="tl">
                    <a:srgbClr val="000000">
                      <a:alpha val="43137"/>
                    </a:srgbClr>
                  </a:outerShdw>
                </a:effectLst>
              </a:rPr>
              <a:t>高山地區第三級、第四級學校</a:t>
            </a:r>
            <a:r>
              <a:rPr lang="zh-TW" altLang="zh-TW" b="1" dirty="0">
                <a:effectLst>
                  <a:outerShdw blurRad="38100" dist="38100" dir="2700000" algn="tl">
                    <a:srgbClr val="000000">
                      <a:alpha val="43137"/>
                    </a:srgbClr>
                  </a:outerShdw>
                </a:effectLst>
              </a:rPr>
              <a:t>或</a:t>
            </a:r>
            <a:r>
              <a:rPr lang="zh-TW" altLang="zh-TW" b="1" dirty="0">
                <a:solidFill>
                  <a:srgbClr val="FF0000"/>
                </a:solidFill>
                <a:effectLst>
                  <a:outerShdw blurRad="38100" dist="38100" dir="2700000" algn="tl">
                    <a:srgbClr val="000000">
                      <a:alpha val="43137"/>
                    </a:srgbClr>
                  </a:outerShdw>
                </a:effectLst>
              </a:rPr>
              <a:t>山地偏遠地區學校</a:t>
            </a:r>
            <a:r>
              <a:rPr lang="zh-TW" altLang="zh-TW" b="1" dirty="0">
                <a:effectLst>
                  <a:outerShdw blurRad="38100" dist="38100" dir="2700000" algn="tl">
                    <a:srgbClr val="000000">
                      <a:alpha val="43137"/>
                    </a:srgbClr>
                  </a:outerShdw>
                </a:effectLst>
              </a:rPr>
              <a:t>之被保險人</a:t>
            </a:r>
            <a:r>
              <a:rPr lang="zh-TW" altLang="zh-TW" b="1" dirty="0" smtClean="0">
                <a:effectLst>
                  <a:outerShdw blurRad="38100" dist="38100" dir="2700000" algn="tl">
                    <a:srgbClr val="000000">
                      <a:alpha val="43137"/>
                    </a:srgbClr>
                  </a:outerShdw>
                </a:effectLst>
              </a:rPr>
              <a:t>。</a:t>
            </a:r>
            <a:r>
              <a:rPr lang="en-US" altLang="zh-TW" b="1" dirty="0" smtClean="0">
                <a:effectLst>
                  <a:outerShdw blurRad="38100" dist="38100" dir="2700000" algn="tl">
                    <a:srgbClr val="000000">
                      <a:alpha val="43137"/>
                    </a:srgbClr>
                  </a:outerShdw>
                </a:effectLst>
              </a:rPr>
              <a:t>(</a:t>
            </a:r>
            <a:r>
              <a:rPr lang="zh-TW" altLang="en-US" b="1" dirty="0" smtClean="0">
                <a:effectLst>
                  <a:outerShdw blurRad="38100" dist="38100" dir="2700000" algn="tl">
                    <a:srgbClr val="000000">
                      <a:alpha val="43137"/>
                    </a:srgbClr>
                  </a:outerShdw>
                </a:effectLst>
              </a:rPr>
              <a:t>山地偏遠地區定義：可參閱下頁</a:t>
            </a:r>
            <a:r>
              <a:rPr lang="en-US" altLang="zh-TW" b="1" dirty="0" smtClean="0">
                <a:effectLst>
                  <a:outerShdw blurRad="38100" dist="38100" dir="2700000" algn="tl">
                    <a:srgbClr val="000000">
                      <a:alpha val="43137"/>
                    </a:srgbClr>
                  </a:outerShdw>
                </a:effectLst>
              </a:rPr>
              <a:t>)</a:t>
            </a:r>
            <a:endParaRPr kumimoji="0" lang="en-US" altLang="zh-TW"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endParaRPr>
          </a:p>
        </p:txBody>
      </p:sp>
      <p:sp>
        <p:nvSpPr>
          <p:cNvPr id="5" name="文字方塊 4"/>
          <p:cNvSpPr txBox="1"/>
          <p:nvPr/>
        </p:nvSpPr>
        <p:spPr>
          <a:xfrm>
            <a:off x="252542" y="5869000"/>
            <a:ext cx="8777064" cy="369332"/>
          </a:xfrm>
          <a:prstGeom prst="rect">
            <a:avLst/>
          </a:prstGeom>
          <a:noFill/>
        </p:spPr>
        <p:txBody>
          <a:bodyPr wrap="square" rtlCol="0">
            <a:sp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台北市另包含：</a:t>
            </a: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就讀台北市</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啟聰學校、啟明學校、啟智學校、文山特殊學校之特教生。</a:t>
            </a:r>
            <a:endPar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553590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畫面剪輯"/>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92781"/>
            <a:ext cx="9144000" cy="3997437"/>
          </a:xfrm>
          <a:prstGeom prst="rect">
            <a:avLst/>
          </a:prstGeom>
          <a:ln>
            <a:solidFill>
              <a:schemeClr val="tx1"/>
            </a:solidFill>
          </a:ln>
        </p:spPr>
      </p:pic>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(21/35)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60</a:t>
            </a:fld>
            <a:endParaRPr lang="zh-TW" altLang="en-US" dirty="0"/>
          </a:p>
        </p:txBody>
      </p:sp>
      <p:grpSp>
        <p:nvGrpSpPr>
          <p:cNvPr id="6" name="群組 5"/>
          <p:cNvGrpSpPr/>
          <p:nvPr/>
        </p:nvGrpSpPr>
        <p:grpSpPr>
          <a:xfrm>
            <a:off x="-219681" y="836712"/>
            <a:ext cx="2055377" cy="523220"/>
            <a:chOff x="-258778" y="745540"/>
            <a:chExt cx="1962872" cy="523220"/>
          </a:xfrm>
        </p:grpSpPr>
        <p:sp>
          <p:nvSpPr>
            <p:cNvPr id="7" name="圓角矩形 6"/>
            <p:cNvSpPr/>
            <p:nvPr/>
          </p:nvSpPr>
          <p:spPr>
            <a:xfrm>
              <a:off x="-258778" y="764703"/>
              <a:ext cx="1962872"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1548004"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名冊回復</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9" name="文字方塊 8"/>
          <p:cNvSpPr txBox="1"/>
          <p:nvPr/>
        </p:nvSpPr>
        <p:spPr>
          <a:xfrm>
            <a:off x="158069" y="1422498"/>
            <a:ext cx="8059271" cy="861774"/>
          </a:xfrm>
          <a:prstGeom prst="rect">
            <a:avLst/>
          </a:prstGeom>
          <a:solidFill>
            <a:srgbClr val="FFFF99"/>
          </a:solidFill>
          <a:ln w="28575">
            <a:solidFill>
              <a:schemeClr val="tx1"/>
            </a:solidFill>
          </a:ln>
        </p:spPr>
        <p:txBody>
          <a:bodyPr wrap="square" rtlCol="0">
            <a:spAutoFit/>
          </a:bodyPr>
          <a:lstStyle/>
          <a:p>
            <a:pPr>
              <a:lnSpc>
                <a:spcPts val="3000"/>
              </a:lnSpc>
            </a:pPr>
            <a:r>
              <a:rPr lang="zh-TW" altLang="en-US" sz="2000" b="1" dirty="0" smtClean="0">
                <a:latin typeface="微軟正黑體" pitchFamily="34" charset="-120"/>
                <a:ea typeface="微軟正黑體" pitchFamily="34" charset="-120"/>
              </a:rPr>
              <a:t>名冊送出後，如欲修改人數或名冊，</a:t>
            </a:r>
            <a:endParaRPr lang="en-US" altLang="zh-TW" sz="2000" b="1" dirty="0" smtClean="0">
              <a:latin typeface="微軟正黑體" pitchFamily="34" charset="-120"/>
              <a:ea typeface="微軟正黑體" pitchFamily="34" charset="-120"/>
            </a:endParaRPr>
          </a:p>
          <a:p>
            <a:pPr>
              <a:lnSpc>
                <a:spcPts val="3000"/>
              </a:lnSpc>
            </a:pPr>
            <a:r>
              <a:rPr lang="zh-TW" altLang="en-US" sz="2000" b="1" dirty="0" smtClean="0">
                <a:latin typeface="微軟正黑體" pitchFamily="34" charset="-120"/>
                <a:ea typeface="微軟正黑體" pitchFamily="34" charset="-120"/>
              </a:rPr>
              <a:t>可於單據開立</a:t>
            </a:r>
            <a:r>
              <a:rPr lang="zh-TW" altLang="en-US" sz="2000" b="1" dirty="0">
                <a:latin typeface="微軟正黑體" pitchFamily="34" charset="-120"/>
                <a:ea typeface="微軟正黑體" pitchFamily="34" charset="-120"/>
              </a:rPr>
              <a:t>前</a:t>
            </a:r>
            <a:r>
              <a:rPr lang="zh-TW" altLang="en-US" sz="2000" b="1" dirty="0" smtClean="0">
                <a:latin typeface="微軟正黑體" pitchFamily="34" charset="-120"/>
                <a:ea typeface="微軟正黑體" pitchFamily="34" charset="-120"/>
              </a:rPr>
              <a:t>（尚未繳交保費前），點</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名冊回復</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並進行修改。</a:t>
            </a:r>
            <a:endParaRPr lang="zh-TW" altLang="en-US" sz="2000" b="1" dirty="0">
              <a:latin typeface="微軟正黑體" pitchFamily="34" charset="-120"/>
              <a:ea typeface="微軟正黑體" pitchFamily="34" charset="-120"/>
            </a:endParaRPr>
          </a:p>
        </p:txBody>
      </p:sp>
      <p:sp>
        <p:nvSpPr>
          <p:cNvPr id="25" name="文字方塊 24"/>
          <p:cNvSpPr txBox="1"/>
          <p:nvPr/>
        </p:nvSpPr>
        <p:spPr>
          <a:xfrm>
            <a:off x="21635" y="3056812"/>
            <a:ext cx="1163499"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名冊輸入</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6" name="矩形 25"/>
          <p:cNvSpPr/>
          <p:nvPr/>
        </p:nvSpPr>
        <p:spPr>
          <a:xfrm>
            <a:off x="10021" y="3046039"/>
            <a:ext cx="1177603"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肘形接點 28"/>
          <p:cNvCxnSpPr>
            <a:stCxn id="26" idx="3"/>
          </p:cNvCxnSpPr>
          <p:nvPr/>
        </p:nvCxnSpPr>
        <p:spPr>
          <a:xfrm>
            <a:off x="1187624" y="3210127"/>
            <a:ext cx="4828605" cy="2661282"/>
          </a:xfrm>
          <a:prstGeom prst="bentConnector3">
            <a:avLst>
              <a:gd name="adj1" fmla="val 10003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圖片 9" descr="畫面剪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942" y="5928830"/>
            <a:ext cx="1635827" cy="567263"/>
          </a:xfrm>
          <a:prstGeom prst="rect">
            <a:avLst/>
          </a:prstGeom>
        </p:spPr>
      </p:pic>
      <p:sp>
        <p:nvSpPr>
          <p:cNvPr id="28" name="矩形 27"/>
          <p:cNvSpPr/>
          <p:nvPr/>
        </p:nvSpPr>
        <p:spPr>
          <a:xfrm>
            <a:off x="5198316" y="5909910"/>
            <a:ext cx="1635827" cy="567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347543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A9DB70D-094E-4A79-BF46-0D9B920EA0CF}" type="slidenum">
              <a:rPr lang="zh-TW" altLang="en-US" smtClean="0"/>
              <a:pPr/>
              <a:t>61</a:t>
            </a:fld>
            <a:endParaRPr lang="zh-TW" altLang="en-US" dirty="0"/>
          </a:p>
        </p:txBody>
      </p:sp>
      <p:sp>
        <p:nvSpPr>
          <p:cNvPr id="3" name="文字方塊 2"/>
          <p:cNvSpPr txBox="1"/>
          <p:nvPr/>
        </p:nvSpPr>
        <p:spPr>
          <a:xfrm>
            <a:off x="153576" y="1249596"/>
            <a:ext cx="8874376" cy="523220"/>
          </a:xfrm>
          <a:prstGeom prst="rect">
            <a:avLst/>
          </a:prstGeom>
          <a:noFill/>
        </p:spPr>
        <p:txBody>
          <a:bodyPr wrap="square" rtlCol="0">
            <a:spAutoFit/>
          </a:bodyPr>
          <a:lstStyle/>
          <a:p>
            <a:pPr>
              <a:spcBef>
                <a:spcPts val="600"/>
              </a:spcBef>
              <a:spcAft>
                <a:spcPts val="600"/>
              </a:spcAft>
            </a:pPr>
            <a:r>
              <a:rPr lang="zh-TW" altLang="en-US" sz="2800" b="1" dirty="0" smtClean="0">
                <a:latin typeface="微軟正黑體" panose="020B0604030504040204" pitchFamily="34" charset="-120"/>
                <a:ea typeface="微軟正黑體" panose="020B0604030504040204" pitchFamily="34" charset="-120"/>
              </a:rPr>
              <a:t>至</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名冊輸入</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0000FF"/>
                </a:solidFill>
                <a:latin typeface="微軟正黑體" panose="020B0604030504040204" pitchFamily="34" charset="-120"/>
                <a:ea typeface="微軟正黑體" panose="020B0604030504040204" pitchFamily="34" charset="-120"/>
              </a:rPr>
              <a:t>單</a:t>
            </a:r>
            <a:r>
              <a:rPr lang="zh-TW" altLang="en-US" sz="2800" b="1" dirty="0">
                <a:solidFill>
                  <a:srgbClr val="0000FF"/>
                </a:solidFill>
                <a:latin typeface="微軟正黑體" panose="020B0604030504040204" pitchFamily="34" charset="-120"/>
                <a:ea typeface="微軟正黑體" panose="020B0604030504040204" pitchFamily="34" charset="-120"/>
              </a:rPr>
              <a:t>筆輸入</a:t>
            </a:r>
            <a:r>
              <a:rPr lang="zh-TW" altLang="en-US" sz="2800" b="1" dirty="0" smtClean="0">
                <a:latin typeface="微軟正黑體" panose="020B0604030504040204" pitchFamily="34" charset="-120"/>
                <a:ea typeface="微軟正黑體" panose="020B0604030504040204" pitchFamily="34" charset="-120"/>
              </a:rPr>
              <a:t>作業畫面：</a:t>
            </a:r>
            <a:endParaRPr lang="en-US" altLang="zh-TW" sz="2800" b="1" dirty="0" smtClean="0">
              <a:solidFill>
                <a:srgbClr val="FF0000"/>
              </a:solidFill>
              <a:latin typeface="微軟正黑體" panose="020B0604030504040204" pitchFamily="34" charset="-120"/>
              <a:ea typeface="微軟正黑體" panose="020B0604030504040204" pitchFamily="34" charset="-120"/>
            </a:endParaRPr>
          </a:p>
        </p:txBody>
      </p:sp>
      <p:pic>
        <p:nvPicPr>
          <p:cNvPr id="7" name="圖片 6"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0583"/>
            <a:ext cx="9144000" cy="4672753"/>
          </a:xfrm>
          <a:prstGeom prst="rect">
            <a:avLst/>
          </a:prstGeom>
          <a:ln>
            <a:solidFill>
              <a:schemeClr val="tx1"/>
            </a:solidFill>
          </a:ln>
        </p:spPr>
      </p:pic>
      <p:sp>
        <p:nvSpPr>
          <p:cNvPr id="10" name="文字方塊 9"/>
          <p:cNvSpPr txBox="1"/>
          <p:nvPr/>
        </p:nvSpPr>
        <p:spPr>
          <a:xfrm>
            <a:off x="-36512" y="3501008"/>
            <a:ext cx="1512168" cy="369332"/>
          </a:xfrm>
          <a:prstGeom prst="rect">
            <a:avLst/>
          </a:prstGeom>
          <a:solidFill>
            <a:srgbClr val="FF7D02"/>
          </a:solidFill>
          <a:ln w="57150">
            <a:solidFill>
              <a:srgbClr val="FF0000"/>
            </a:solidFill>
          </a:ln>
        </p:spPr>
        <p:txBody>
          <a:bodyPr wrap="square" rtlCol="0">
            <a:spAutoFit/>
          </a:bodyPr>
          <a:lstStyle/>
          <a:p>
            <a:pPr algn="ct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名冊輸入</a:t>
            </a:r>
            <a:endPar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275856" y="5157192"/>
            <a:ext cx="1314908" cy="400110"/>
          </a:xfrm>
          <a:prstGeom prst="rect">
            <a:avLst/>
          </a:prstGeom>
          <a:solidFill>
            <a:srgbClr val="FFFF00"/>
          </a:solidFill>
          <a:ln w="28575">
            <a:solidFill>
              <a:schemeClr val="tx1"/>
            </a:solidFill>
          </a:ln>
        </p:spPr>
        <p:txBody>
          <a:bodyPr wrap="square" rtlCol="0">
            <a:spAutoFit/>
          </a:bodyPr>
          <a:lstStyle/>
          <a:p>
            <a:pPr algn="ctr"/>
            <a:r>
              <a:rPr lang="zh-TW" altLang="en-US" sz="2000" b="1" dirty="0" smtClean="0">
                <a:latin typeface="微軟正黑體" panose="020B0604030504040204" pitchFamily="34" charset="-120"/>
                <a:ea typeface="微軟正黑體" panose="020B0604030504040204" pitchFamily="34" charset="-120"/>
              </a:rPr>
              <a:t>單筆輸入</a:t>
            </a:r>
            <a:endParaRPr lang="zh-TW" altLang="en-US" sz="2000" b="1" dirty="0">
              <a:latin typeface="微軟正黑體" panose="020B0604030504040204" pitchFamily="34" charset="-120"/>
              <a:ea typeface="微軟正黑體" panose="020B0604030504040204" pitchFamily="34" charset="-120"/>
            </a:endParaRPr>
          </a:p>
        </p:txBody>
      </p:sp>
      <p:cxnSp>
        <p:nvCxnSpPr>
          <p:cNvPr id="12" name="肘形接點 11"/>
          <p:cNvCxnSpPr/>
          <p:nvPr/>
        </p:nvCxnSpPr>
        <p:spPr>
          <a:xfrm>
            <a:off x="1475656" y="3670004"/>
            <a:ext cx="2592288" cy="1487188"/>
          </a:xfrm>
          <a:prstGeom prst="bentConnector3">
            <a:avLst>
              <a:gd name="adj1" fmla="val 100126"/>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圓角矩形 8"/>
          <p:cNvSpPr/>
          <p:nvPr/>
        </p:nvSpPr>
        <p:spPr>
          <a:xfrm>
            <a:off x="-219679" y="764703"/>
            <a:ext cx="551175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55832" y="745540"/>
            <a:ext cx="5236248" cy="523220"/>
          </a:xfrm>
          <a:prstGeom prst="rect">
            <a:avLst/>
          </a:prstGeom>
          <a:noFill/>
        </p:spPr>
        <p:txBody>
          <a:bodyPr wrap="squar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無法輸入之難</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字（特殊字）處理</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標題 1"/>
          <p:cNvSpPr>
            <a:spLocks noGrp="1"/>
          </p:cNvSpPr>
          <p:nvPr>
            <p:ph type="title"/>
          </p:nvPr>
        </p:nvSpPr>
        <p:spPr>
          <a:xfrm>
            <a:off x="0" y="-2138"/>
            <a:ext cx="8229600" cy="693403"/>
          </a:xfrm>
        </p:spPr>
        <p:txBody>
          <a:bodyPr/>
          <a:lstStyle/>
          <a:p>
            <a:r>
              <a:rPr lang="zh-TW" altLang="en-US" dirty="0"/>
              <a:t>投保作業</a:t>
            </a:r>
            <a:r>
              <a:rPr lang="zh-TW" altLang="en-US" dirty="0" smtClean="0"/>
              <a:t>說明</a:t>
            </a:r>
            <a:r>
              <a:rPr lang="en-US" altLang="zh-TW" dirty="0" smtClean="0"/>
              <a:t>(22/35)</a:t>
            </a:r>
            <a:endParaRPr lang="zh-TW" altLang="en-US" dirty="0"/>
          </a:p>
        </p:txBody>
      </p:sp>
    </p:spTree>
    <p:extLst>
      <p:ext uri="{BB962C8B-B14F-4D97-AF65-F5344CB8AC3E}">
        <p14:creationId xmlns:p14="http://schemas.microsoft.com/office/powerpoint/2010/main" val="15812816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A9DB70D-094E-4A79-BF46-0D9B920EA0CF}" type="slidenum">
              <a:rPr lang="zh-TW" altLang="en-US" smtClean="0"/>
              <a:pPr/>
              <a:t>62</a:t>
            </a:fld>
            <a:endParaRPr lang="zh-TW" altLang="en-US" dirty="0"/>
          </a:p>
        </p:txBody>
      </p:sp>
      <p:sp>
        <p:nvSpPr>
          <p:cNvPr id="3" name="文字方塊 2"/>
          <p:cNvSpPr txBox="1"/>
          <p:nvPr/>
        </p:nvSpPr>
        <p:spPr>
          <a:xfrm>
            <a:off x="153576" y="1242626"/>
            <a:ext cx="8874376" cy="1323439"/>
          </a:xfrm>
          <a:prstGeom prst="rect">
            <a:avLst/>
          </a:prstGeom>
          <a:noFill/>
        </p:spPr>
        <p:txBody>
          <a:bodyPr wrap="square" rtlCol="0">
            <a:spAutoFit/>
          </a:bodyPr>
          <a:lstStyle/>
          <a:p>
            <a:pPr>
              <a:spcBef>
                <a:spcPts val="600"/>
              </a:spcBef>
              <a:spcAft>
                <a:spcPts val="600"/>
              </a:spcAft>
            </a:pPr>
            <a:r>
              <a:rPr lang="zh-TW" altLang="en-US" sz="2000" b="1" dirty="0" smtClean="0">
                <a:latin typeface="微軟正黑體" panose="020B0604030504040204" pitchFamily="34" charset="-120"/>
                <a:ea typeface="微軟正黑體" panose="020B0604030504040204" pitchFamily="34" charset="-120"/>
              </a:rPr>
              <a:t>將</a:t>
            </a:r>
            <a:r>
              <a:rPr lang="zh-TW" altLang="en-US" sz="2000" b="1" dirty="0">
                <a:latin typeface="微軟正黑體" panose="020B0604030504040204" pitchFamily="34" charset="-120"/>
                <a:ea typeface="微軟正黑體" panose="020B0604030504040204" pitchFamily="34" charset="-120"/>
              </a:rPr>
              <a:t>滑鼠游標點</a:t>
            </a:r>
            <a:r>
              <a:rPr lang="zh-TW" altLang="en-US" sz="2000" b="1" dirty="0" smtClean="0">
                <a:latin typeface="微軟正黑體" panose="020B0604030504040204" pitchFamily="34" charset="-120"/>
                <a:ea typeface="微軟正黑體" panose="020B0604030504040204" pitchFamily="34" charset="-120"/>
              </a:rPr>
              <a:t>擊「姓名</a:t>
            </a:r>
            <a:r>
              <a:rPr lang="zh-TW" altLang="en-US" sz="2000" b="1" dirty="0">
                <a:latin typeface="微軟正黑體" panose="020B0604030504040204" pitchFamily="34" charset="-120"/>
                <a:ea typeface="微軟正黑體" panose="020B0604030504040204" pitchFamily="34" charset="-120"/>
              </a:rPr>
              <a:t>輸入</a:t>
            </a:r>
            <a:r>
              <a:rPr lang="zh-TW" altLang="en-US" sz="2000" b="1" dirty="0" smtClean="0">
                <a:latin typeface="微軟正黑體" panose="020B0604030504040204" pitchFamily="34" charset="-120"/>
                <a:ea typeface="微軟正黑體" panose="020B0604030504040204" pitchFamily="34" charset="-120"/>
              </a:rPr>
              <a:t>欄位」，</a:t>
            </a:r>
            <a:r>
              <a:rPr lang="en-US" altLang="zh-TW" sz="2000" b="1" dirty="0" smtClean="0">
                <a:latin typeface="微軟正黑體" panose="020B0604030504040204" pitchFamily="34" charset="-120"/>
                <a:ea typeface="微軟正黑體" panose="020B0604030504040204" pitchFamily="34" charset="-120"/>
              </a:rPr>
              <a:t/>
            </a:r>
            <a:br>
              <a:rPr lang="en-US" altLang="zh-TW" sz="2000" b="1" dirty="0" smtClean="0">
                <a:latin typeface="微軟正黑體" panose="020B0604030504040204" pitchFamily="34" charset="-120"/>
                <a:ea typeface="微軟正黑體" panose="020B0604030504040204" pitchFamily="34" charset="-120"/>
              </a:rPr>
            </a:br>
            <a:r>
              <a:rPr lang="zh-TW" altLang="en-US" sz="2000" b="1" dirty="0" smtClean="0">
                <a:latin typeface="微軟正黑體" panose="020B0604030504040204" pitchFamily="34" charset="-120"/>
                <a:ea typeface="微軟正黑體" panose="020B0604030504040204" pitchFamily="34" charset="-120"/>
              </a:rPr>
              <a:t>欄位</a:t>
            </a:r>
            <a:r>
              <a:rPr lang="zh-TW" altLang="en-US" sz="2000" b="1" dirty="0">
                <a:latin typeface="微軟正黑體" panose="020B0604030504040204" pitchFamily="34" charset="-120"/>
                <a:ea typeface="微軟正黑體" panose="020B0604030504040204" pitchFamily="34" charset="-120"/>
              </a:rPr>
              <a:t>旁會出現紅色</a:t>
            </a:r>
            <a:r>
              <a:rPr lang="zh-TW" altLang="en-US" sz="2000" b="1" dirty="0">
                <a:solidFill>
                  <a:srgbClr val="FF0000"/>
                </a:solidFill>
                <a:latin typeface="微軟正黑體" panose="020B0604030504040204" pitchFamily="34" charset="-120"/>
                <a:ea typeface="微軟正黑體" panose="020B0604030504040204" pitchFamily="34" charset="-120"/>
              </a:rPr>
              <a:t>「特」</a:t>
            </a:r>
            <a:r>
              <a:rPr lang="zh-TW" altLang="en-US" sz="2000" b="1" dirty="0">
                <a:latin typeface="微軟正黑體" panose="020B0604030504040204" pitchFamily="34" charset="-120"/>
                <a:ea typeface="微軟正黑體" panose="020B0604030504040204" pitchFamily="34" charset="-120"/>
              </a:rPr>
              <a:t>字，點擊</a:t>
            </a:r>
            <a:r>
              <a:rPr lang="zh-TW" altLang="en-US" sz="2000" b="1" dirty="0">
                <a:solidFill>
                  <a:srgbClr val="FF0000"/>
                </a:solidFill>
                <a:latin typeface="微軟正黑體" panose="020B0604030504040204" pitchFamily="34" charset="-120"/>
                <a:ea typeface="微軟正黑體" panose="020B0604030504040204" pitchFamily="34" charset="-120"/>
              </a:rPr>
              <a:t>「特」</a:t>
            </a:r>
            <a:r>
              <a:rPr lang="zh-TW" altLang="en-US" sz="2000" b="1" dirty="0" smtClean="0">
                <a:latin typeface="微軟正黑體" panose="020B0604030504040204" pitchFamily="34" charset="-120"/>
                <a:ea typeface="微軟正黑體" panose="020B0604030504040204" pitchFamily="34" charset="-120"/>
              </a:rPr>
              <a:t>字後，</a:t>
            </a:r>
            <a:r>
              <a:rPr lang="en-US" altLang="zh-TW" sz="2000" b="1" dirty="0" smtClean="0">
                <a:latin typeface="微軟正黑體" panose="020B0604030504040204" pitchFamily="34" charset="-120"/>
                <a:ea typeface="微軟正黑體" panose="020B0604030504040204" pitchFamily="34" charset="-120"/>
              </a:rPr>
              <a:t/>
            </a:r>
            <a:br>
              <a:rPr lang="en-US" altLang="zh-TW" sz="2000" b="1" dirty="0" smtClean="0">
                <a:latin typeface="微軟正黑體" panose="020B0604030504040204" pitchFamily="34" charset="-120"/>
                <a:ea typeface="微軟正黑體" panose="020B0604030504040204" pitchFamily="34" charset="-120"/>
              </a:rPr>
            </a:br>
            <a:r>
              <a:rPr lang="zh-TW" altLang="en-US" sz="2000" b="1" dirty="0" smtClean="0">
                <a:latin typeface="微軟正黑體" panose="020B0604030504040204" pitchFamily="34" charset="-120"/>
                <a:ea typeface="微軟正黑體" panose="020B0604030504040204" pitchFamily="34" charset="-120"/>
              </a:rPr>
              <a:t>可選擇「注音」或「倉頡」輸入，即可</a:t>
            </a:r>
            <a:r>
              <a:rPr lang="zh-TW" altLang="en-US" sz="2000" b="1" dirty="0">
                <a:latin typeface="微軟正黑體" panose="020B0604030504040204" pitchFamily="34" charset="-120"/>
                <a:ea typeface="微軟正黑體" panose="020B0604030504040204" pitchFamily="34" charset="-120"/>
              </a:rPr>
              <a:t>進行特殊</a:t>
            </a:r>
            <a:r>
              <a:rPr lang="zh-TW" altLang="en-US" sz="2000" b="1" dirty="0" smtClean="0">
                <a:latin typeface="微軟正黑體" panose="020B0604030504040204" pitchFamily="34" charset="-120"/>
                <a:ea typeface="微軟正黑體" panose="020B0604030504040204" pitchFamily="34" charset="-120"/>
              </a:rPr>
              <a:t>字輸入。</a:t>
            </a:r>
            <a:r>
              <a:rPr lang="en-US" altLang="zh-TW" sz="2000" b="1" dirty="0" smtClean="0">
                <a:latin typeface="微軟正黑體" panose="020B0604030504040204" pitchFamily="34" charset="-120"/>
                <a:ea typeface="微軟正黑體" panose="020B0604030504040204" pitchFamily="34" charset="-120"/>
              </a:rPr>
              <a:t/>
            </a:r>
            <a:br>
              <a:rPr lang="en-US" altLang="zh-TW" sz="2000" b="1" dirty="0" smtClean="0">
                <a:latin typeface="微軟正黑體" panose="020B0604030504040204" pitchFamily="34" charset="-120"/>
                <a:ea typeface="微軟正黑體" panose="020B0604030504040204" pitchFamily="34" charset="-120"/>
              </a:rPr>
            </a:b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如無法順利輸入，請將電腦系統輸入法切換為英數狀態</a:t>
            </a:r>
            <a:r>
              <a:rPr lang="en-US" altLang="zh-TW" sz="2000" b="1" dirty="0" smtClean="0">
                <a:latin typeface="微軟正黑體" panose="020B0604030504040204" pitchFamily="34" charset="-120"/>
                <a:ea typeface="微軟正黑體" panose="020B0604030504040204" pitchFamily="34" charset="-120"/>
              </a:rPr>
              <a:t>)</a:t>
            </a:r>
            <a:endParaRPr lang="en-US" altLang="zh-TW" sz="2000" b="1" dirty="0" smtClean="0">
              <a:solidFill>
                <a:srgbClr val="FF0000"/>
              </a:solidFill>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3608" y="2566065"/>
            <a:ext cx="8784976" cy="174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3608" y="4241292"/>
            <a:ext cx="8784976" cy="239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單箭頭接點 5"/>
          <p:cNvCxnSpPr/>
          <p:nvPr/>
        </p:nvCxnSpPr>
        <p:spPr>
          <a:xfrm flipH="1">
            <a:off x="6516216" y="3717032"/>
            <a:ext cx="432048" cy="95134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588224" y="2996952"/>
            <a:ext cx="936104" cy="64807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3707904" y="2812286"/>
            <a:ext cx="1512168" cy="369332"/>
          </a:xfrm>
          <a:prstGeom prst="rect">
            <a:avLst/>
          </a:prstGeom>
          <a:solidFill>
            <a:srgbClr val="FFC000"/>
          </a:solidFill>
          <a:ln w="38100">
            <a:solidFill>
              <a:schemeClr val="tx1"/>
            </a:solidFill>
          </a:ln>
        </p:spPr>
        <p:txBody>
          <a:bodyPr wrap="square" rtlCol="0">
            <a:spAutoFit/>
          </a:bodyPr>
          <a:lstStyle/>
          <a:p>
            <a:pPr algn="ctr"/>
            <a:r>
              <a:rPr lang="zh-TW" altLang="en-US" b="1" dirty="0" smtClean="0">
                <a:latin typeface="微軟正黑體" panose="020B0604030504040204" pitchFamily="34" charset="-120"/>
                <a:ea typeface="微軟正黑體" panose="020B0604030504040204" pitchFamily="34" charset="-120"/>
              </a:rPr>
              <a:t>姓名</a:t>
            </a:r>
            <a:endParaRPr lang="zh-TW" altLang="en-US" b="1"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3779912" y="4483707"/>
            <a:ext cx="1512168" cy="369332"/>
          </a:xfrm>
          <a:prstGeom prst="rect">
            <a:avLst/>
          </a:prstGeom>
          <a:solidFill>
            <a:srgbClr val="FFC000"/>
          </a:solidFill>
          <a:ln w="38100">
            <a:solidFill>
              <a:schemeClr val="tx1"/>
            </a:solidFill>
          </a:ln>
        </p:spPr>
        <p:txBody>
          <a:bodyPr wrap="square" rtlCol="0">
            <a:spAutoFit/>
          </a:bodyPr>
          <a:lstStyle>
            <a:defPPr>
              <a:defRPr lang="zh-TW"/>
            </a:defPPr>
            <a:lvl1pPr algn="ctr">
              <a:defRPr b="1">
                <a:latin typeface="微軟正黑體" panose="020B0604030504040204" pitchFamily="34" charset="-120"/>
                <a:ea typeface="微軟正黑體" panose="020B0604030504040204" pitchFamily="34" charset="-120"/>
              </a:defRPr>
            </a:lvl1pPr>
          </a:lstStyle>
          <a:p>
            <a:r>
              <a:rPr lang="zh-TW" altLang="en-US" dirty="0"/>
              <a:t>姓名</a:t>
            </a:r>
          </a:p>
        </p:txBody>
      </p:sp>
      <p:cxnSp>
        <p:nvCxnSpPr>
          <p:cNvPr id="13" name="直線單箭頭接點 12"/>
          <p:cNvCxnSpPr/>
          <p:nvPr/>
        </p:nvCxnSpPr>
        <p:spPr>
          <a:xfrm>
            <a:off x="5432664" y="2566065"/>
            <a:ext cx="0" cy="47567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5623582" y="3041735"/>
            <a:ext cx="89263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圓角矩形 13"/>
          <p:cNvSpPr/>
          <p:nvPr/>
        </p:nvSpPr>
        <p:spPr>
          <a:xfrm>
            <a:off x="-219679" y="764703"/>
            <a:ext cx="5007703"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55832" y="745540"/>
            <a:ext cx="4804200" cy="523220"/>
          </a:xfrm>
          <a:prstGeom prst="rect">
            <a:avLst/>
          </a:prstGeom>
          <a:noFill/>
        </p:spPr>
        <p:txBody>
          <a:bodyPr wrap="squar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無法輸入之難字</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特殊字</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 name="標題 1"/>
          <p:cNvSpPr>
            <a:spLocks noGrp="1"/>
          </p:cNvSpPr>
          <p:nvPr>
            <p:ph type="title"/>
          </p:nvPr>
        </p:nvSpPr>
        <p:spPr>
          <a:xfrm>
            <a:off x="0" y="-2138"/>
            <a:ext cx="8229600" cy="693403"/>
          </a:xfrm>
        </p:spPr>
        <p:txBody>
          <a:bodyPr/>
          <a:lstStyle/>
          <a:p>
            <a:r>
              <a:rPr lang="zh-TW" altLang="en-US" dirty="0"/>
              <a:t>投保作業</a:t>
            </a:r>
            <a:r>
              <a:rPr lang="zh-TW" altLang="en-US" dirty="0" smtClean="0"/>
              <a:t>說明</a:t>
            </a:r>
            <a:r>
              <a:rPr lang="en-US" altLang="zh-TW" dirty="0" smtClean="0"/>
              <a:t>(23/35)</a:t>
            </a:r>
            <a:endParaRPr lang="zh-TW" altLang="en-US" dirty="0"/>
          </a:p>
        </p:txBody>
      </p:sp>
    </p:spTree>
    <p:extLst>
      <p:ext uri="{BB962C8B-B14F-4D97-AF65-F5344CB8AC3E}">
        <p14:creationId xmlns:p14="http://schemas.microsoft.com/office/powerpoint/2010/main" val="38508098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6898" y="1412776"/>
            <a:ext cx="9127101" cy="523220"/>
          </a:xfrm>
          <a:prstGeom prst="rect">
            <a:avLst/>
          </a:prstGeom>
          <a:noFill/>
        </p:spPr>
        <p:txBody>
          <a:bodyPr wrap="square" rtlCol="0">
            <a:spAutoFit/>
          </a:bodyPr>
          <a:lstStyle/>
          <a:p>
            <a:pPr>
              <a:spcBef>
                <a:spcPts val="600"/>
              </a:spcBef>
              <a:spcAft>
                <a:spcPts val="600"/>
              </a:spcAft>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點</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名冊輸入</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，找出姓名中有</a:t>
            </a: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問號的學生：</a:t>
            </a:r>
            <a:endParaRPr lang="en-US" altLang="zh-TW" sz="28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5" name="圖片 4"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2087"/>
            <a:ext cx="9144000" cy="4309241"/>
          </a:xfrm>
          <a:prstGeom prst="rect">
            <a:avLst/>
          </a:prstGeom>
          <a:ln>
            <a:solidFill>
              <a:schemeClr val="tx1"/>
            </a:solidFill>
          </a:ln>
        </p:spPr>
      </p:pic>
      <p:sp>
        <p:nvSpPr>
          <p:cNvPr id="13" name="文字方塊 12"/>
          <p:cNvSpPr txBox="1"/>
          <p:nvPr/>
        </p:nvSpPr>
        <p:spPr>
          <a:xfrm>
            <a:off x="-36512" y="3635732"/>
            <a:ext cx="1512168" cy="369332"/>
          </a:xfrm>
          <a:prstGeom prst="rect">
            <a:avLst/>
          </a:prstGeom>
          <a:solidFill>
            <a:srgbClr val="FF7D02"/>
          </a:solidFill>
          <a:ln w="57150">
            <a:solidFill>
              <a:srgbClr val="FF0000"/>
            </a:solidFill>
          </a:ln>
        </p:spPr>
        <p:txBody>
          <a:bodyPr wrap="square" rtlCol="0">
            <a:spAutoFit/>
          </a:bodyPr>
          <a:lstStyle/>
          <a:p>
            <a:pPr algn="ct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名冊輸入</a:t>
            </a:r>
            <a:endPar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矩形 13"/>
          <p:cNvSpPr/>
          <p:nvPr/>
        </p:nvSpPr>
        <p:spPr>
          <a:xfrm>
            <a:off x="1691680" y="6021288"/>
            <a:ext cx="1800200" cy="339257"/>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肘形接點 14"/>
          <p:cNvCxnSpPr/>
          <p:nvPr/>
        </p:nvCxnSpPr>
        <p:spPr>
          <a:xfrm rot="16200000" flipH="1">
            <a:off x="1043608" y="4221088"/>
            <a:ext cx="2232248" cy="1224136"/>
          </a:xfrm>
          <a:prstGeom prst="bentConnector3">
            <a:avLst>
              <a:gd name="adj1" fmla="val -18"/>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標題 1"/>
          <p:cNvSpPr>
            <a:spLocks noGrp="1"/>
          </p:cNvSpPr>
          <p:nvPr>
            <p:ph type="title"/>
          </p:nvPr>
        </p:nvSpPr>
        <p:spPr>
          <a:xfrm>
            <a:off x="0" y="-2138"/>
            <a:ext cx="8229600" cy="693403"/>
          </a:xfrm>
        </p:spPr>
        <p:txBody>
          <a:bodyPr/>
          <a:lstStyle/>
          <a:p>
            <a:r>
              <a:rPr lang="zh-TW" altLang="en-US" dirty="0"/>
              <a:t>投保作業</a:t>
            </a:r>
            <a:r>
              <a:rPr lang="zh-TW" altLang="en-US" dirty="0" smtClean="0"/>
              <a:t>說明</a:t>
            </a:r>
            <a:r>
              <a:rPr lang="en-US" altLang="zh-TW" dirty="0" smtClean="0"/>
              <a:t>(24/35)</a:t>
            </a:r>
            <a:endParaRPr lang="zh-TW" altLang="en-US" dirty="0"/>
          </a:p>
        </p:txBody>
      </p:sp>
      <p:sp>
        <p:nvSpPr>
          <p:cNvPr id="10" name="圓角矩形 9"/>
          <p:cNvSpPr/>
          <p:nvPr/>
        </p:nvSpPr>
        <p:spPr>
          <a:xfrm>
            <a:off x="-219679" y="764703"/>
            <a:ext cx="551175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55832" y="745540"/>
            <a:ext cx="5668296" cy="523220"/>
          </a:xfrm>
          <a:prstGeom prst="rect">
            <a:avLst/>
          </a:prstGeom>
          <a:noFill/>
        </p:spPr>
        <p:txBody>
          <a:bodyPr wrap="squar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名冊整批上傳</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後，姓名出現問號</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862302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A9DB70D-094E-4A79-BF46-0D9B920EA0CF}" type="slidenum">
              <a:rPr lang="zh-TW" altLang="en-US" smtClean="0"/>
              <a:pPr/>
              <a:t>64</a:t>
            </a:fld>
            <a:endParaRPr lang="zh-TW" altLang="en-US" dirty="0"/>
          </a:p>
        </p:txBody>
      </p:sp>
      <p:sp>
        <p:nvSpPr>
          <p:cNvPr id="3" name="文字方塊 2"/>
          <p:cNvSpPr txBox="1"/>
          <p:nvPr/>
        </p:nvSpPr>
        <p:spPr>
          <a:xfrm>
            <a:off x="16898" y="1240884"/>
            <a:ext cx="9127101" cy="1107996"/>
          </a:xfrm>
          <a:prstGeom prst="rect">
            <a:avLst/>
          </a:prstGeom>
          <a:noFill/>
        </p:spPr>
        <p:txBody>
          <a:bodyPr wrap="square" rtlCol="0">
            <a:spAutoFit/>
          </a:bodyPr>
          <a:lstStyle/>
          <a:p>
            <a:pPr>
              <a:spcBef>
                <a:spcPts val="600"/>
              </a:spcBef>
              <a:spcAft>
                <a:spcPts val="600"/>
              </a:spcAft>
            </a:pPr>
            <a:r>
              <a:rPr lang="en-US" altLang="zh-TW"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 </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點擊該學生</a:t>
            </a:r>
            <a:r>
              <a:rPr lang="en-US" altLang="zh-TW" sz="22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身分證</a:t>
            </a:r>
            <a:r>
              <a:rPr lang="zh-TW" altLang="en-US" sz="2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字號</a:t>
            </a:r>
            <a:r>
              <a:rPr lang="en-US" altLang="zh-TW" sz="22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TW"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 </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將</a:t>
            </a: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滑鼠游標點擊</a:t>
            </a:r>
            <a:r>
              <a:rPr lang="zh-TW" altLang="en-US" sz="22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姓名</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欄位，旁邊會出現紅色</a:t>
            </a:r>
            <a:r>
              <a:rPr lang="zh-TW" altLang="en-US" sz="22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字，</a:t>
            </a:r>
            <a:r>
              <a:rPr lang="en-US" altLang="zh-TW"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輸入完成後，再按「修改」即可。</a:t>
            </a:r>
            <a:endParaRPr lang="en-US" altLang="zh-TW" sz="22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276872"/>
            <a:ext cx="9144000" cy="298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2"/>
          <a:stretch/>
        </p:blipFill>
        <p:spPr bwMode="auto">
          <a:xfrm>
            <a:off x="-26384" y="5229200"/>
            <a:ext cx="9134888" cy="17332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直線單箭頭接點 6"/>
          <p:cNvCxnSpPr>
            <a:stCxn id="10" idx="3"/>
          </p:cNvCxnSpPr>
          <p:nvPr/>
        </p:nvCxnSpPr>
        <p:spPr>
          <a:xfrm>
            <a:off x="1907704" y="5090013"/>
            <a:ext cx="3384376" cy="49922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4206" y="5661248"/>
            <a:ext cx="762130" cy="64807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539552" y="4920384"/>
            <a:ext cx="1368152" cy="339257"/>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p:nvPr/>
        </p:nvCxnSpPr>
        <p:spPr>
          <a:xfrm flipV="1">
            <a:off x="5868144" y="5661248"/>
            <a:ext cx="900100" cy="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圓角矩形 12"/>
          <p:cNvSpPr/>
          <p:nvPr/>
        </p:nvSpPr>
        <p:spPr>
          <a:xfrm>
            <a:off x="-219679" y="764703"/>
            <a:ext cx="551175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55832" y="745540"/>
            <a:ext cx="5668296" cy="523220"/>
          </a:xfrm>
          <a:prstGeom prst="rect">
            <a:avLst/>
          </a:prstGeom>
          <a:noFill/>
        </p:spPr>
        <p:txBody>
          <a:bodyPr wrap="squar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名冊整批上傳</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後，姓名出現問號</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5" name="標題 1"/>
          <p:cNvSpPr>
            <a:spLocks noGrp="1"/>
          </p:cNvSpPr>
          <p:nvPr>
            <p:ph type="title"/>
          </p:nvPr>
        </p:nvSpPr>
        <p:spPr>
          <a:xfrm>
            <a:off x="0" y="-2138"/>
            <a:ext cx="8229600" cy="693403"/>
          </a:xfrm>
        </p:spPr>
        <p:txBody>
          <a:bodyPr/>
          <a:lstStyle/>
          <a:p>
            <a:r>
              <a:rPr lang="zh-TW" altLang="en-US" dirty="0"/>
              <a:t>投保作業</a:t>
            </a:r>
            <a:r>
              <a:rPr lang="zh-TW" altLang="en-US" dirty="0" smtClean="0"/>
              <a:t>說明</a:t>
            </a:r>
            <a:r>
              <a:rPr lang="en-US" altLang="zh-TW" dirty="0" smtClean="0"/>
              <a:t>(25/35)</a:t>
            </a:r>
            <a:endParaRPr lang="zh-TW" altLang="en-US" dirty="0"/>
          </a:p>
        </p:txBody>
      </p:sp>
    </p:spTree>
    <p:extLst>
      <p:ext uri="{BB962C8B-B14F-4D97-AF65-F5344CB8AC3E}">
        <p14:creationId xmlns:p14="http://schemas.microsoft.com/office/powerpoint/2010/main" val="40168418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(26/35)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65</a:t>
            </a:fld>
            <a:endParaRPr lang="zh-TW" altLang="en-US" dirty="0"/>
          </a:p>
        </p:txBody>
      </p:sp>
      <p:grpSp>
        <p:nvGrpSpPr>
          <p:cNvPr id="6" name="群組 5"/>
          <p:cNvGrpSpPr/>
          <p:nvPr/>
        </p:nvGrpSpPr>
        <p:grpSpPr>
          <a:xfrm>
            <a:off x="-219679" y="836712"/>
            <a:ext cx="2343408" cy="523220"/>
            <a:chOff x="-258777" y="745540"/>
            <a:chExt cx="1865832" cy="523220"/>
          </a:xfrm>
        </p:grpSpPr>
        <p:sp>
          <p:nvSpPr>
            <p:cNvPr id="7" name="圓角矩形 6"/>
            <p:cNvSpPr/>
            <p:nvPr/>
          </p:nvSpPr>
          <p:spPr>
            <a:xfrm>
              <a:off x="-258777" y="764703"/>
              <a:ext cx="1865832"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1576508"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加退保作業</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9" name="文字方塊 8"/>
          <p:cNvSpPr txBox="1"/>
          <p:nvPr/>
        </p:nvSpPr>
        <p:spPr>
          <a:xfrm>
            <a:off x="179512" y="1556792"/>
            <a:ext cx="8784976" cy="4739759"/>
          </a:xfrm>
          <a:prstGeom prst="rect">
            <a:avLst/>
          </a:prstGeom>
          <a:noFill/>
        </p:spPr>
        <p:txBody>
          <a:bodyPr wrap="square" rtlCol="0">
            <a:spAutoFit/>
          </a:bodyPr>
          <a:lstStyle/>
          <a:p>
            <a:pPr>
              <a:spcBef>
                <a:spcPts val="600"/>
              </a:spcBef>
              <a:spcAft>
                <a:spcPts val="600"/>
              </a:spcAft>
            </a:pP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8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何時可輸入加退保？</a:t>
            </a:r>
            <a:endParaRPr lang="en-US" altLang="zh-TW" sz="28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首</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批投保作業完成繳費，保費入帳</a:t>
            </a: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次日起可進行加退保作業。</a:t>
            </a:r>
            <a:endParaRPr lang="en-US" altLang="zh-TW"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8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加保輸入寬限時間？</a:t>
            </a:r>
            <a:endParaRPr lang="en-US" altLang="zh-TW" sz="28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加保</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最遲應於學童「實際入學日」起</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日內</a:t>
            </a: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於學校名冊登錄系統完成輸入。</a:t>
            </a:r>
            <a:endParaRPr lang="en-US" altLang="zh-TW"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退保生之保障效力一律持續至申請退保當月最後一天</a:t>
            </a: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2800" b="1" u="sng" dirty="0" smtClean="0">
                <a:solidFill>
                  <a:srgbClr val="FF0000"/>
                </a:solidFill>
                <a:latin typeface="微軟正黑體" panose="020B0604030504040204" pitchFamily="34" charset="-120"/>
                <a:ea typeface="微軟正黑體" panose="020B0604030504040204" pitchFamily="34" charset="-120"/>
              </a:rPr>
              <a:t>為避免耽誤個別學生加保作業之輸入期限，</a:t>
            </a:r>
            <a:r>
              <a:rPr lang="en-US" altLang="zh-TW" sz="2800" b="1" u="sng" dirty="0" smtClean="0">
                <a:solidFill>
                  <a:srgbClr val="FF0000"/>
                </a:solidFill>
                <a:latin typeface="微軟正黑體" panose="020B0604030504040204" pitchFamily="34" charset="-120"/>
                <a:ea typeface="微軟正黑體" panose="020B0604030504040204" pitchFamily="34" charset="-120"/>
              </a:rPr>
              <a:t/>
            </a:r>
            <a:br>
              <a:rPr lang="en-US" altLang="zh-TW" sz="2800" b="1" u="sng" dirty="0" smtClean="0">
                <a:solidFill>
                  <a:srgbClr val="FF0000"/>
                </a:solidFill>
                <a:latin typeface="微軟正黑體" panose="020B0604030504040204" pitchFamily="34" charset="-120"/>
                <a:ea typeface="微軟正黑體" panose="020B0604030504040204" pitchFamily="34" charset="-120"/>
              </a:rPr>
            </a:br>
            <a:r>
              <a:rPr lang="zh-TW" altLang="en-US" sz="2800" b="1" u="sng" dirty="0" smtClean="0">
                <a:solidFill>
                  <a:srgbClr val="FF0000"/>
                </a:solidFill>
                <a:latin typeface="微軟正黑體" panose="020B0604030504040204" pitchFamily="34" charset="-120"/>
                <a:ea typeface="微軟正黑體" panose="020B0604030504040204" pitchFamily="34" charset="-120"/>
              </a:rPr>
              <a:t>首批投保作業輸入完成後，請務必儘速開單並完成繳費</a:t>
            </a:r>
            <a:r>
              <a:rPr lang="zh-TW" altLang="en-US" sz="2800" b="1" dirty="0" smtClean="0">
                <a:solidFill>
                  <a:srgbClr val="FF0000"/>
                </a:solidFill>
                <a:latin typeface="微軟正黑體" panose="020B0604030504040204" pitchFamily="34" charset="-120"/>
                <a:ea typeface="微軟正黑體" panose="020B0604030504040204" pitchFamily="34" charset="-120"/>
              </a:rPr>
              <a:t>。</a:t>
            </a:r>
            <a:endParaRPr lang="en-US" altLang="zh-TW" sz="2800" b="1" dirty="0" smtClean="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368798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(27/35)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66</a:t>
            </a:fld>
            <a:endParaRPr lang="zh-TW" altLang="en-US" dirty="0"/>
          </a:p>
        </p:txBody>
      </p:sp>
      <p:grpSp>
        <p:nvGrpSpPr>
          <p:cNvPr id="6" name="群組 5"/>
          <p:cNvGrpSpPr/>
          <p:nvPr/>
        </p:nvGrpSpPr>
        <p:grpSpPr>
          <a:xfrm>
            <a:off x="-219679" y="836712"/>
            <a:ext cx="1896467" cy="523220"/>
            <a:chOff x="-258777" y="745540"/>
            <a:chExt cx="1509976" cy="523220"/>
          </a:xfrm>
        </p:grpSpPr>
        <p:sp>
          <p:nvSpPr>
            <p:cNvPr id="7" name="圓角矩形 6"/>
            <p:cNvSpPr/>
            <p:nvPr/>
          </p:nvSpPr>
          <p:spPr>
            <a:xfrm>
              <a:off x="-258777" y="764703"/>
              <a:ext cx="1509976"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1290613"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加保作業</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1" name="文字方塊 10"/>
          <p:cNvSpPr txBox="1"/>
          <p:nvPr/>
        </p:nvSpPr>
        <p:spPr>
          <a:xfrm>
            <a:off x="179512" y="1405088"/>
            <a:ext cx="8059271" cy="439736"/>
          </a:xfrm>
          <a:prstGeom prst="rect">
            <a:avLst/>
          </a:prstGeom>
          <a:noFill/>
        </p:spPr>
        <p:txBody>
          <a:bodyPr wrap="square" rtlCol="0">
            <a:spAutoFit/>
          </a:bodyPr>
          <a:lstStyle/>
          <a:p>
            <a:pPr>
              <a:lnSpc>
                <a:spcPts val="3000"/>
              </a:lnSpc>
            </a:pPr>
            <a:r>
              <a:rPr lang="zh-TW" altLang="en-US" sz="2000" b="1" dirty="0" smtClean="0">
                <a:latin typeface="微軟正黑體" pitchFamily="34" charset="-120"/>
                <a:ea typeface="微軟正黑體" pitchFamily="34" charset="-120"/>
              </a:rPr>
              <a:t>點選</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加保作業</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，可逐筆新增欲加保的學生。</a:t>
            </a:r>
            <a:endParaRPr lang="zh-TW" altLang="en-US" sz="2000" b="1" dirty="0">
              <a:latin typeface="微軟正黑體" pitchFamily="34" charset="-120"/>
              <a:ea typeface="微軟正黑體" pitchFamily="34" charset="-120"/>
            </a:endParaRPr>
          </a:p>
        </p:txBody>
      </p:sp>
      <p:pic>
        <p:nvPicPr>
          <p:cNvPr id="12" name="圖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9479"/>
            <a:ext cx="9144000" cy="4449170"/>
          </a:xfrm>
          <a:prstGeom prst="rect">
            <a:avLst/>
          </a:prstGeom>
          <a:ln w="15875">
            <a:solidFill>
              <a:schemeClr val="tx1"/>
            </a:solidFill>
          </a:ln>
        </p:spPr>
      </p:pic>
      <p:sp>
        <p:nvSpPr>
          <p:cNvPr id="16" name="矩形 15"/>
          <p:cNvSpPr/>
          <p:nvPr/>
        </p:nvSpPr>
        <p:spPr>
          <a:xfrm>
            <a:off x="-16791" y="3786982"/>
            <a:ext cx="1265226"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4997424" y="4174788"/>
            <a:ext cx="942728" cy="2623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肘形接點 18"/>
          <p:cNvCxnSpPr>
            <a:endCxn id="17" idx="0"/>
          </p:cNvCxnSpPr>
          <p:nvPr/>
        </p:nvCxnSpPr>
        <p:spPr>
          <a:xfrm>
            <a:off x="1244600" y="3951069"/>
            <a:ext cx="4224188" cy="223719"/>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5474" y="3797755"/>
            <a:ext cx="1250073"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加保作業</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472411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(28/35)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67</a:t>
            </a:fld>
            <a:endParaRPr lang="zh-TW" altLang="en-US" dirty="0"/>
          </a:p>
        </p:txBody>
      </p:sp>
      <p:grpSp>
        <p:nvGrpSpPr>
          <p:cNvPr id="6" name="群組 5"/>
          <p:cNvGrpSpPr/>
          <p:nvPr/>
        </p:nvGrpSpPr>
        <p:grpSpPr>
          <a:xfrm>
            <a:off x="-219679" y="836712"/>
            <a:ext cx="3321693" cy="523220"/>
            <a:chOff x="-258777" y="745540"/>
            <a:chExt cx="2644747" cy="523220"/>
          </a:xfrm>
        </p:grpSpPr>
        <p:sp>
          <p:nvSpPr>
            <p:cNvPr id="7" name="圓角矩形 6"/>
            <p:cNvSpPr/>
            <p:nvPr/>
          </p:nvSpPr>
          <p:spPr>
            <a:xfrm>
              <a:off x="-258777" y="764703"/>
              <a:ext cx="1579166"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2425385"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加保作業</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8" name="文字方塊 17"/>
          <p:cNvSpPr txBox="1"/>
          <p:nvPr/>
        </p:nvSpPr>
        <p:spPr>
          <a:xfrm>
            <a:off x="173616" y="1908648"/>
            <a:ext cx="8854633" cy="4555093"/>
          </a:xfrm>
          <a:prstGeom prst="rect">
            <a:avLst/>
          </a:prstGeom>
          <a:solidFill>
            <a:srgbClr val="FFFFCC"/>
          </a:solidFill>
          <a:ln w="28575">
            <a:solidFill>
              <a:schemeClr val="tx1"/>
            </a:solidFill>
          </a:ln>
        </p:spPr>
        <p:txBody>
          <a:bodyPr wrap="square" rtlCol="0">
            <a:spAutoFit/>
          </a:bodyPr>
          <a:lstStyle/>
          <a:p>
            <a:pPr marL="358775" indent="-358775">
              <a:lnSpc>
                <a:spcPts val="3800"/>
              </a:lnSpc>
            </a:pPr>
            <a:r>
              <a:rPr lang="en-US" altLang="zh-TW" sz="2400" b="1" dirty="0">
                <a:effectLst>
                  <a:outerShdw blurRad="38100" dist="38100" dir="2700000" algn="tl">
                    <a:srgbClr val="000000">
                      <a:alpha val="43137"/>
                    </a:srgbClr>
                  </a:outerShdw>
                </a:effectLst>
                <a:latin typeface="微軟正黑體" pitchFamily="34" charset="-120"/>
                <a:ea typeface="微軟正黑體" pitchFamily="34" charset="-120"/>
              </a:rPr>
              <a:t>1</a:t>
            </a:r>
            <a:r>
              <a:rPr lang="en-US" altLang="zh-TW" sz="2400"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 加保</a:t>
            </a:r>
            <a:r>
              <a:rPr lang="zh-TW" altLang="en-US" sz="2400" b="1" dirty="0">
                <a:effectLst>
                  <a:outerShdw blurRad="38100" dist="38100" dir="2700000" algn="tl">
                    <a:srgbClr val="000000">
                      <a:alpha val="43137"/>
                    </a:srgbClr>
                  </a:outerShdw>
                </a:effectLst>
                <a:latin typeface="微軟正黑體" pitchFamily="34" charset="-120"/>
                <a:ea typeface="微軟正黑體" pitchFamily="34" charset="-120"/>
              </a:rPr>
              <a:t>時</a:t>
            </a: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輸入</a:t>
            </a:r>
            <a:r>
              <a:rPr lang="en-US" altLang="zh-TW" sz="2400"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實際</a:t>
            </a:r>
            <a:r>
              <a:rPr lang="zh-TW" altLang="en-US" sz="2400" b="1" dirty="0">
                <a:effectLst>
                  <a:outerShdw blurRad="38100" dist="38100" dir="2700000" algn="tl">
                    <a:srgbClr val="000000">
                      <a:alpha val="43137"/>
                    </a:srgbClr>
                  </a:outerShdw>
                </a:effectLst>
                <a:latin typeface="微軟正黑體" pitchFamily="34" charset="-120"/>
                <a:ea typeface="微軟正黑體" pitchFamily="34" charset="-120"/>
              </a:rPr>
              <a:t>入學</a:t>
            </a: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日</a:t>
            </a:r>
            <a:r>
              <a:rPr lang="en-US" altLang="zh-TW" sz="2400"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a:effectLst>
                  <a:outerShdw blurRad="38100" dist="38100" dir="2700000" algn="tl">
                    <a:srgbClr val="000000">
                      <a:alpha val="43137"/>
                    </a:srgbClr>
                  </a:outerShdw>
                </a:effectLst>
                <a:latin typeface="微軟正黑體" pitchFamily="34" charset="-120"/>
                <a:ea typeface="微軟正黑體" pitchFamily="34" charset="-120"/>
              </a:rPr>
              <a:t>由</a:t>
            </a: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系統判定</a:t>
            </a:r>
            <a:r>
              <a:rPr lang="zh-TW" altLang="en-US" sz="2400" b="1" dirty="0">
                <a:effectLst>
                  <a:outerShdw blurRad="38100" dist="38100" dir="2700000" algn="tl">
                    <a:srgbClr val="000000">
                      <a:alpha val="43137"/>
                    </a:srgbClr>
                  </a:outerShdw>
                </a:effectLst>
                <a:latin typeface="微軟正黑體" pitchFamily="34" charset="-120"/>
                <a:ea typeface="微軟正黑體" pitchFamily="34" charset="-120"/>
              </a:rPr>
              <a:t>是否</a:t>
            </a: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為 </a:t>
            </a:r>
            <a:r>
              <a:rPr lang="en-US" altLang="zh-TW" sz="24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7</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4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內</a:t>
            </a: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投保，</a:t>
            </a:r>
            <a:r>
              <a:rPr lang="en-US" altLang="zh-TW" sz="2400" b="1" dirty="0" smtClean="0">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2400" b="1" dirty="0" smtClean="0">
                <a:effectLst>
                  <a:outerShdw blurRad="38100" dist="38100" dir="2700000" algn="tl">
                    <a:srgbClr val="000000">
                      <a:alpha val="43137"/>
                    </a:srgbClr>
                  </a:outerShdw>
                </a:effectLst>
                <a:latin typeface="微軟正黑體" pitchFamily="34" charset="-120"/>
                <a:ea typeface="微軟正黑體" pitchFamily="34" charset="-120"/>
              </a:rPr>
            </a:b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後</a:t>
            </a:r>
            <a:r>
              <a:rPr lang="zh-TW" altLang="en-US" sz="2400" b="1" dirty="0">
                <a:effectLst>
                  <a:outerShdw blurRad="38100" dist="38100" dir="2700000" algn="tl">
                    <a:srgbClr val="000000">
                      <a:alpha val="43137"/>
                    </a:srgbClr>
                  </a:outerShdw>
                </a:effectLst>
                <a:latin typeface="微軟正黑體" pitchFamily="34" charset="-120"/>
                <a:ea typeface="微軟正黑體" pitchFamily="34" charset="-120"/>
              </a:rPr>
              <a:t>由系統判定</a:t>
            </a:r>
            <a:r>
              <a:rPr lang="en-US" altLang="zh-TW" sz="24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a:effectLst>
                  <a:outerShdw blurRad="38100" dist="38100" dir="2700000" algn="tl">
                    <a:srgbClr val="000000">
                      <a:alpha val="43137"/>
                    </a:srgbClr>
                  </a:outerShdw>
                </a:effectLst>
                <a:latin typeface="微軟正黑體" pitchFamily="34" charset="-120"/>
                <a:ea typeface="微軟正黑體" pitchFamily="34" charset="-120"/>
              </a:rPr>
              <a:t>加保生效日</a:t>
            </a:r>
            <a:r>
              <a:rPr lang="en-US" altLang="zh-TW" sz="24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a:effectLst>
                  <a:outerShdw blurRad="38100" dist="38100" dir="2700000" algn="tl">
                    <a:srgbClr val="000000">
                      <a:alpha val="43137"/>
                    </a:srgbClr>
                  </a:outerShdw>
                </a:effectLst>
                <a:latin typeface="微軟正黑體" pitchFamily="34" charset="-120"/>
                <a:ea typeface="微軟正黑體" pitchFamily="34" charset="-120"/>
              </a:rPr>
              <a:t>。</a:t>
            </a:r>
          </a:p>
          <a:p>
            <a:pPr marL="358775" indent="-358775">
              <a:lnSpc>
                <a:spcPts val="3800"/>
              </a:lnSpc>
              <a:spcBef>
                <a:spcPts val="600"/>
              </a:spcBef>
            </a:pP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2.</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 以</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加保一位</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幼兒園小朋友為</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例：</a:t>
            </a:r>
          </a:p>
          <a:p>
            <a:pPr marL="625475" indent="-625475">
              <a:lnSpc>
                <a:spcPts val="3800"/>
              </a:lnSpc>
            </a:pP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(1) </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假設今天是</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sz="24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8</a:t>
            </a:r>
            <a:r>
              <a:rPr lang="zh-TW" altLang="en-US" sz="24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，如於</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加保輸入</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／實際入學日</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欄位輸入</a:t>
            </a:r>
            <a:r>
              <a:rPr lang="en-US" altLang="zh-TW" sz="24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sz="24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sz="24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，則加保生效日為</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a:t>
            </a:r>
          </a:p>
          <a:p>
            <a:pPr marL="625475" indent="-625475">
              <a:lnSpc>
                <a:spcPts val="3800"/>
              </a:lnSpc>
            </a:pP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(2) </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假設今天是</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25</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，如於</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加保輸入</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實際入學日</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欄位</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輸入</a:t>
            </a:r>
            <a:r>
              <a:rPr lang="en-US" altLang="zh-TW" sz="24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sz="24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sz="24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，則加保生效日為</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25</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a:t>
            </a:r>
          </a:p>
          <a:p>
            <a:pPr marL="625475" indent="-625475">
              <a:lnSpc>
                <a:spcPts val="3800"/>
              </a:lnSpc>
            </a:pP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(3) </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假設今天是</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9</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25</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，如於</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加保輸入</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實際入學日</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欄位</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輸入</a:t>
            </a:r>
            <a:r>
              <a:rPr lang="en-US" altLang="zh-TW" sz="24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sz="24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sz="24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，則加保生效日為</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 </a:t>
            </a:r>
            <a:endPar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0" name="矩形 9"/>
          <p:cNvSpPr/>
          <p:nvPr/>
        </p:nvSpPr>
        <p:spPr>
          <a:xfrm>
            <a:off x="160290" y="1389460"/>
            <a:ext cx="2675510" cy="42775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 加保</a:t>
            </a:r>
            <a:r>
              <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生效日</a:t>
            </a:r>
          </a:p>
        </p:txBody>
      </p:sp>
    </p:spTree>
    <p:extLst>
      <p:ext uri="{BB962C8B-B14F-4D97-AF65-F5344CB8AC3E}">
        <p14:creationId xmlns:p14="http://schemas.microsoft.com/office/powerpoint/2010/main" val="6675696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(29/35)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68</a:t>
            </a:fld>
            <a:endParaRPr lang="zh-TW" altLang="en-US" dirty="0"/>
          </a:p>
        </p:txBody>
      </p:sp>
      <p:grpSp>
        <p:nvGrpSpPr>
          <p:cNvPr id="6" name="群組 5"/>
          <p:cNvGrpSpPr/>
          <p:nvPr/>
        </p:nvGrpSpPr>
        <p:grpSpPr>
          <a:xfrm>
            <a:off x="-219679" y="836712"/>
            <a:ext cx="3321693" cy="523220"/>
            <a:chOff x="-258777" y="745540"/>
            <a:chExt cx="2644747" cy="523220"/>
          </a:xfrm>
        </p:grpSpPr>
        <p:sp>
          <p:nvSpPr>
            <p:cNvPr id="7" name="圓角矩形 6"/>
            <p:cNvSpPr/>
            <p:nvPr/>
          </p:nvSpPr>
          <p:spPr>
            <a:xfrm>
              <a:off x="-258777" y="764703"/>
              <a:ext cx="1579166"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2425385"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加保作業</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aphicFrame>
        <p:nvGraphicFramePr>
          <p:cNvPr id="3" name="表格 2"/>
          <p:cNvGraphicFramePr>
            <a:graphicFrameLocks noGrp="1"/>
          </p:cNvGraphicFramePr>
          <p:nvPr>
            <p:extLst>
              <p:ext uri="{D42A27DB-BD31-4B8C-83A1-F6EECF244321}">
                <p14:modId xmlns:p14="http://schemas.microsoft.com/office/powerpoint/2010/main" val="3340666541"/>
              </p:ext>
            </p:extLst>
          </p:nvPr>
        </p:nvGraphicFramePr>
        <p:xfrm>
          <a:off x="185197" y="1863529"/>
          <a:ext cx="8779290" cy="4013742"/>
        </p:xfrm>
        <a:graphic>
          <a:graphicData uri="http://schemas.openxmlformats.org/drawingml/2006/table">
            <a:tbl>
              <a:tblPr firstRow="1" firstCol="1" bandRow="1">
                <a:tableStyleId>{16D9F66E-5EB9-4882-86FB-DCBF35E3C3E4}</a:tableStyleId>
              </a:tblPr>
              <a:tblGrid>
                <a:gridCol w="855418">
                  <a:extLst>
                    <a:ext uri="{9D8B030D-6E8A-4147-A177-3AD203B41FA5}">
                      <a16:colId xmlns="" xmlns:a16="http://schemas.microsoft.com/office/drawing/2014/main" val="20000"/>
                    </a:ext>
                  </a:extLst>
                </a:gridCol>
                <a:gridCol w="720352">
                  <a:extLst>
                    <a:ext uri="{9D8B030D-6E8A-4147-A177-3AD203B41FA5}">
                      <a16:colId xmlns="" xmlns:a16="http://schemas.microsoft.com/office/drawing/2014/main" val="20001"/>
                    </a:ext>
                  </a:extLst>
                </a:gridCol>
                <a:gridCol w="720352">
                  <a:extLst>
                    <a:ext uri="{9D8B030D-6E8A-4147-A177-3AD203B41FA5}">
                      <a16:colId xmlns="" xmlns:a16="http://schemas.microsoft.com/office/drawing/2014/main" val="20002"/>
                    </a:ext>
                  </a:extLst>
                </a:gridCol>
                <a:gridCol w="720352">
                  <a:extLst>
                    <a:ext uri="{9D8B030D-6E8A-4147-A177-3AD203B41FA5}">
                      <a16:colId xmlns="" xmlns:a16="http://schemas.microsoft.com/office/drawing/2014/main" val="20003"/>
                    </a:ext>
                  </a:extLst>
                </a:gridCol>
                <a:gridCol w="720352">
                  <a:extLst>
                    <a:ext uri="{9D8B030D-6E8A-4147-A177-3AD203B41FA5}">
                      <a16:colId xmlns="" xmlns:a16="http://schemas.microsoft.com/office/drawing/2014/main" val="20004"/>
                    </a:ext>
                  </a:extLst>
                </a:gridCol>
                <a:gridCol w="720352">
                  <a:extLst>
                    <a:ext uri="{9D8B030D-6E8A-4147-A177-3AD203B41FA5}">
                      <a16:colId xmlns="" xmlns:a16="http://schemas.microsoft.com/office/drawing/2014/main" val="20005"/>
                    </a:ext>
                  </a:extLst>
                </a:gridCol>
                <a:gridCol w="720352">
                  <a:extLst>
                    <a:ext uri="{9D8B030D-6E8A-4147-A177-3AD203B41FA5}">
                      <a16:colId xmlns="" xmlns:a16="http://schemas.microsoft.com/office/drawing/2014/main" val="20006"/>
                    </a:ext>
                  </a:extLst>
                </a:gridCol>
                <a:gridCol w="720352">
                  <a:extLst>
                    <a:ext uri="{9D8B030D-6E8A-4147-A177-3AD203B41FA5}">
                      <a16:colId xmlns="" xmlns:a16="http://schemas.microsoft.com/office/drawing/2014/main" val="20007"/>
                    </a:ext>
                  </a:extLst>
                </a:gridCol>
                <a:gridCol w="720352">
                  <a:extLst>
                    <a:ext uri="{9D8B030D-6E8A-4147-A177-3AD203B41FA5}">
                      <a16:colId xmlns="" xmlns:a16="http://schemas.microsoft.com/office/drawing/2014/main" val="20008"/>
                    </a:ext>
                  </a:extLst>
                </a:gridCol>
                <a:gridCol w="720352">
                  <a:extLst>
                    <a:ext uri="{9D8B030D-6E8A-4147-A177-3AD203B41FA5}">
                      <a16:colId xmlns="" xmlns:a16="http://schemas.microsoft.com/office/drawing/2014/main" val="20009"/>
                    </a:ext>
                  </a:extLst>
                </a:gridCol>
                <a:gridCol w="720352">
                  <a:extLst>
                    <a:ext uri="{9D8B030D-6E8A-4147-A177-3AD203B41FA5}">
                      <a16:colId xmlns="" xmlns:a16="http://schemas.microsoft.com/office/drawing/2014/main" val="20010"/>
                    </a:ext>
                  </a:extLst>
                </a:gridCol>
                <a:gridCol w="720352">
                  <a:extLst>
                    <a:ext uri="{9D8B030D-6E8A-4147-A177-3AD203B41FA5}">
                      <a16:colId xmlns="" xmlns:a16="http://schemas.microsoft.com/office/drawing/2014/main" val="20011"/>
                    </a:ext>
                  </a:extLst>
                </a:gridCol>
              </a:tblGrid>
              <a:tr h="381930">
                <a:tc>
                  <a:txBody>
                    <a:bodyPr/>
                    <a:lstStyle/>
                    <a:p>
                      <a:pPr algn="ctr">
                        <a:spcAft>
                          <a:spcPts val="0"/>
                        </a:spcAft>
                      </a:pPr>
                      <a:r>
                        <a:rPr lang="zh-TW" sz="2000" kern="0" dirty="0">
                          <a:effectLst>
                            <a:outerShdw blurRad="38100" dist="38100" dir="2700000" algn="tl">
                              <a:srgbClr val="000000">
                                <a:alpha val="43137"/>
                              </a:srgbClr>
                            </a:outerShdw>
                          </a:effectLst>
                          <a:latin typeface="微軟正黑體" pitchFamily="34" charset="-120"/>
                          <a:ea typeface="微軟正黑體" pitchFamily="34" charset="-120"/>
                        </a:rPr>
                        <a:t>天數</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1</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2</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3</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4</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a:effectLst>
                            <a:outerShdw blurRad="38100" dist="38100" dir="2700000" algn="tl">
                              <a:srgbClr val="000000">
                                <a:alpha val="43137"/>
                              </a:srgbClr>
                            </a:outerShdw>
                          </a:effectLst>
                          <a:latin typeface="微軟正黑體" pitchFamily="34" charset="-120"/>
                          <a:ea typeface="微軟正黑體" pitchFamily="34" charset="-120"/>
                        </a:rPr>
                        <a:t>5</a:t>
                      </a:r>
                      <a:endParaRPr lang="zh-TW" sz="2000" kern="10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a:effectLst>
                            <a:outerShdw blurRad="38100" dist="38100" dir="2700000" algn="tl">
                              <a:srgbClr val="000000">
                                <a:alpha val="43137"/>
                              </a:srgbClr>
                            </a:outerShdw>
                          </a:effectLst>
                          <a:latin typeface="微軟正黑體" pitchFamily="34" charset="-120"/>
                          <a:ea typeface="微軟正黑體" pitchFamily="34" charset="-120"/>
                        </a:rPr>
                        <a:t>6</a:t>
                      </a:r>
                      <a:endParaRPr lang="zh-TW" sz="2000" kern="10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a:effectLst>
                            <a:outerShdw blurRad="38100" dist="38100" dir="2700000" algn="tl">
                              <a:srgbClr val="000000">
                                <a:alpha val="43137"/>
                              </a:srgbClr>
                            </a:outerShdw>
                          </a:effectLst>
                          <a:latin typeface="微軟正黑體" pitchFamily="34" charset="-120"/>
                          <a:ea typeface="微軟正黑體" pitchFamily="34" charset="-120"/>
                        </a:rPr>
                        <a:t>7</a:t>
                      </a:r>
                      <a:endParaRPr lang="zh-TW" sz="2000" kern="10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a:effectLst>
                            <a:outerShdw blurRad="38100" dist="38100" dir="2700000" algn="tl">
                              <a:srgbClr val="000000">
                                <a:alpha val="43137"/>
                              </a:srgbClr>
                            </a:outerShdw>
                          </a:effectLst>
                          <a:latin typeface="微軟正黑體" pitchFamily="34" charset="-120"/>
                          <a:ea typeface="微軟正黑體" pitchFamily="34" charset="-120"/>
                        </a:rPr>
                        <a:t>8</a:t>
                      </a:r>
                      <a:endParaRPr lang="zh-TW" sz="2000" kern="10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a:effectLst>
                            <a:outerShdw blurRad="38100" dist="38100" dir="2700000" algn="tl">
                              <a:srgbClr val="000000">
                                <a:alpha val="43137"/>
                              </a:srgbClr>
                            </a:outerShdw>
                          </a:effectLst>
                          <a:latin typeface="微軟正黑體" pitchFamily="34" charset="-120"/>
                          <a:ea typeface="微軟正黑體" pitchFamily="34" charset="-120"/>
                        </a:rPr>
                        <a:t>9</a:t>
                      </a:r>
                      <a:endParaRPr lang="zh-TW" sz="2000" kern="10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10</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endParaRPr lang="zh-TW" sz="200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extLst>
                  <a:ext uri="{0D108BD9-81ED-4DB2-BD59-A6C34878D82A}">
                    <a16:rowId xmlns="" xmlns:a16="http://schemas.microsoft.com/office/drawing/2014/main" val="10000"/>
                  </a:ext>
                </a:extLst>
              </a:tr>
              <a:tr h="381930">
                <a:tc>
                  <a:txBody>
                    <a:bodyPr/>
                    <a:lstStyle/>
                    <a:p>
                      <a:pPr algn="ctr">
                        <a:spcAft>
                          <a:spcPts val="0"/>
                        </a:spcAft>
                      </a:pPr>
                      <a:r>
                        <a:rPr lang="zh-TW"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費率</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altLang="zh-TW" sz="2000" kern="100"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0</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3</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4</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5</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6</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7</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8</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9</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endParaRPr lang="zh-TW" sz="200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extLst>
                  <a:ext uri="{0D108BD9-81ED-4DB2-BD59-A6C34878D82A}">
                    <a16:rowId xmlns="" xmlns:a16="http://schemas.microsoft.com/office/drawing/2014/main" val="10001"/>
                  </a:ext>
                </a:extLst>
              </a:tr>
              <a:tr h="381930">
                <a:tc>
                  <a:txBody>
                    <a:bodyPr/>
                    <a:lstStyle/>
                    <a:p>
                      <a:pPr algn="ctr">
                        <a:spcAft>
                          <a:spcPts val="0"/>
                        </a:spcAft>
                      </a:pPr>
                      <a:r>
                        <a:rPr lang="zh-TW" sz="2000" kern="0" dirty="0">
                          <a:effectLst>
                            <a:outerShdw blurRad="38100" dist="38100" dir="2700000" algn="tl">
                              <a:srgbClr val="000000">
                                <a:alpha val="43137"/>
                              </a:srgbClr>
                            </a:outerShdw>
                          </a:effectLst>
                          <a:latin typeface="微軟正黑體" pitchFamily="34" charset="-120"/>
                          <a:ea typeface="微軟正黑體" pitchFamily="34" charset="-120"/>
                        </a:rPr>
                        <a:t>天數</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11</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12</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13</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14</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15</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16</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17</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18</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19</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20</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endParaRPr lang="zh-TW" sz="200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extLst>
                  <a:ext uri="{0D108BD9-81ED-4DB2-BD59-A6C34878D82A}">
                    <a16:rowId xmlns="" xmlns:a16="http://schemas.microsoft.com/office/drawing/2014/main" val="10002"/>
                  </a:ext>
                </a:extLst>
              </a:tr>
              <a:tr h="381930">
                <a:tc>
                  <a:txBody>
                    <a:bodyPr/>
                    <a:lstStyle/>
                    <a:p>
                      <a:pPr algn="ctr">
                        <a:spcAft>
                          <a:spcPts val="0"/>
                        </a:spcAft>
                      </a:pPr>
                      <a:r>
                        <a:rPr lang="zh-TW"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費率</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10</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11</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12</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13</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14</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15</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16</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17</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18</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19</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endParaRPr lang="zh-TW" sz="200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extLst>
                  <a:ext uri="{0D108BD9-81ED-4DB2-BD59-A6C34878D82A}">
                    <a16:rowId xmlns="" xmlns:a16="http://schemas.microsoft.com/office/drawing/2014/main" val="10003"/>
                  </a:ext>
                </a:extLst>
              </a:tr>
              <a:tr h="381930">
                <a:tc>
                  <a:txBody>
                    <a:bodyPr/>
                    <a:lstStyle/>
                    <a:p>
                      <a:pPr algn="ctr">
                        <a:spcAft>
                          <a:spcPts val="0"/>
                        </a:spcAft>
                      </a:pPr>
                      <a:r>
                        <a:rPr lang="zh-TW" sz="2000" kern="0" dirty="0">
                          <a:effectLst>
                            <a:outerShdw blurRad="38100" dist="38100" dir="2700000" algn="tl">
                              <a:srgbClr val="000000">
                                <a:alpha val="43137"/>
                              </a:srgbClr>
                            </a:outerShdw>
                          </a:effectLst>
                          <a:latin typeface="微軟正黑體" pitchFamily="34" charset="-120"/>
                          <a:ea typeface="微軟正黑體" pitchFamily="34" charset="-120"/>
                        </a:rPr>
                        <a:t>天數</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a:effectLst>
                            <a:outerShdw blurRad="38100" dist="38100" dir="2700000" algn="tl">
                              <a:srgbClr val="000000">
                                <a:alpha val="43137"/>
                              </a:srgbClr>
                            </a:outerShdw>
                          </a:effectLst>
                          <a:latin typeface="微軟正黑體" pitchFamily="34" charset="-120"/>
                          <a:ea typeface="微軟正黑體" pitchFamily="34" charset="-120"/>
                        </a:rPr>
                        <a:t>21</a:t>
                      </a:r>
                      <a:endParaRPr lang="zh-TW" sz="2000" kern="10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a:effectLst>
                            <a:outerShdw blurRad="38100" dist="38100" dir="2700000" algn="tl">
                              <a:srgbClr val="000000">
                                <a:alpha val="43137"/>
                              </a:srgbClr>
                            </a:outerShdw>
                          </a:effectLst>
                          <a:latin typeface="微軟正黑體" pitchFamily="34" charset="-120"/>
                          <a:ea typeface="微軟正黑體" pitchFamily="34" charset="-120"/>
                        </a:rPr>
                        <a:t>22</a:t>
                      </a:r>
                      <a:endParaRPr lang="zh-TW" sz="2000" kern="10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23</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a:effectLst>
                            <a:outerShdw blurRad="38100" dist="38100" dir="2700000" algn="tl">
                              <a:srgbClr val="000000">
                                <a:alpha val="43137"/>
                              </a:srgbClr>
                            </a:outerShdw>
                          </a:effectLst>
                          <a:latin typeface="微軟正黑體" pitchFamily="34" charset="-120"/>
                          <a:ea typeface="微軟正黑體" pitchFamily="34" charset="-120"/>
                        </a:rPr>
                        <a:t>24</a:t>
                      </a:r>
                      <a:endParaRPr lang="zh-TW" sz="2000" kern="10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25</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26</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a:effectLst>
                            <a:outerShdw blurRad="38100" dist="38100" dir="2700000" algn="tl">
                              <a:srgbClr val="000000">
                                <a:alpha val="43137"/>
                              </a:srgbClr>
                            </a:outerShdw>
                          </a:effectLst>
                          <a:latin typeface="微軟正黑體" pitchFamily="34" charset="-120"/>
                          <a:ea typeface="微軟正黑體" pitchFamily="34" charset="-120"/>
                        </a:rPr>
                        <a:t>27</a:t>
                      </a:r>
                      <a:endParaRPr lang="zh-TW" sz="2000" kern="10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a:effectLst>
                            <a:outerShdw blurRad="38100" dist="38100" dir="2700000" algn="tl">
                              <a:srgbClr val="000000">
                                <a:alpha val="43137"/>
                              </a:srgbClr>
                            </a:outerShdw>
                          </a:effectLst>
                          <a:latin typeface="微軟正黑體" pitchFamily="34" charset="-120"/>
                          <a:ea typeface="微軟正黑體" pitchFamily="34" charset="-120"/>
                        </a:rPr>
                        <a:t>28</a:t>
                      </a:r>
                      <a:endParaRPr lang="zh-TW" sz="2000" kern="10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29</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30</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effectLst>
                            <a:outerShdw blurRad="38100" dist="38100" dir="2700000" algn="tl">
                              <a:srgbClr val="000000">
                                <a:alpha val="43137"/>
                              </a:srgbClr>
                            </a:outerShdw>
                          </a:effectLst>
                          <a:latin typeface="微軟正黑體" pitchFamily="34" charset="-120"/>
                          <a:ea typeface="微軟正黑體" pitchFamily="34" charset="-120"/>
                        </a:rPr>
                        <a:t>31</a:t>
                      </a:r>
                      <a:endParaRPr lang="zh-TW" sz="20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extLst>
                  <a:ext uri="{0D108BD9-81ED-4DB2-BD59-A6C34878D82A}">
                    <a16:rowId xmlns="" xmlns:a16="http://schemas.microsoft.com/office/drawing/2014/main" val="10004"/>
                  </a:ext>
                </a:extLst>
              </a:tr>
              <a:tr h="381930">
                <a:tc>
                  <a:txBody>
                    <a:bodyPr/>
                    <a:lstStyle/>
                    <a:p>
                      <a:pPr algn="ctr">
                        <a:spcAft>
                          <a:spcPts val="0"/>
                        </a:spcAft>
                      </a:pPr>
                      <a:r>
                        <a:rPr lang="zh-TW"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費率</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altLang="zh-TW" sz="2000" kern="100"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19</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20</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21</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22</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23</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24</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25</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26</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27</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28</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a:txBody>
                    <a:bodyPr/>
                    <a:lstStyle/>
                    <a:p>
                      <a:pPr algn="ctr">
                        <a:spcAft>
                          <a:spcPts val="0"/>
                        </a:spcAft>
                      </a:pPr>
                      <a:r>
                        <a:rPr lang="en-US" sz="2000" kern="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29</a:t>
                      </a:r>
                      <a:endParaRPr lang="zh-TW" sz="2000" kern="1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extLst>
                  <a:ext uri="{0D108BD9-81ED-4DB2-BD59-A6C34878D82A}">
                    <a16:rowId xmlns="" xmlns:a16="http://schemas.microsoft.com/office/drawing/2014/main" val="10005"/>
                  </a:ext>
                </a:extLst>
              </a:tr>
              <a:tr h="1722162">
                <a:tc gridSpan="12">
                  <a:txBody>
                    <a:bodyPr/>
                    <a:lstStyle/>
                    <a:p>
                      <a:pPr algn="just">
                        <a:lnSpc>
                          <a:spcPts val="2400"/>
                        </a:lnSpc>
                        <a:spcAft>
                          <a:spcPts val="0"/>
                        </a:spcAft>
                      </a:pPr>
                      <a:r>
                        <a:rPr lang="zh-TW" sz="1800" kern="100" dirty="0">
                          <a:effectLst>
                            <a:outerShdw blurRad="38100" dist="38100" dir="2700000" algn="tl">
                              <a:srgbClr val="000000">
                                <a:alpha val="43137"/>
                              </a:srgbClr>
                            </a:outerShdw>
                          </a:effectLst>
                          <a:latin typeface="微軟正黑體" pitchFamily="34" charset="-120"/>
                          <a:ea typeface="微軟正黑體" pitchFamily="34" charset="-120"/>
                        </a:rPr>
                        <a:t>計算</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公式</a:t>
                      </a:r>
                      <a:r>
                        <a:rPr lang="zh-TW" alt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說明</a:t>
                      </a:r>
                      <a:endParaRPr lang="zh-TW" sz="1800" kern="100" dirty="0">
                        <a:effectLst>
                          <a:outerShdw blurRad="38100" dist="38100" dir="2700000" algn="tl">
                            <a:srgbClr val="000000">
                              <a:alpha val="43137"/>
                            </a:srgbClr>
                          </a:outerShdw>
                        </a:effectLst>
                        <a:latin typeface="微軟正黑體" pitchFamily="34" charset="-120"/>
                        <a:ea typeface="微軟正黑體" pitchFamily="34" charset="-120"/>
                      </a:endParaRPr>
                    </a:p>
                    <a:p>
                      <a:pPr algn="just">
                        <a:lnSpc>
                          <a:spcPts val="2400"/>
                        </a:lnSpc>
                        <a:spcAft>
                          <a:spcPts val="0"/>
                        </a:spcAft>
                      </a:pP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家長</a:t>
                      </a:r>
                      <a:r>
                        <a:rPr lang="zh-TW" alt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當學年</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負擔</a:t>
                      </a:r>
                      <a:r>
                        <a:rPr lang="zh-TW" alt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保費</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金額</a:t>
                      </a:r>
                      <a:r>
                        <a:rPr lang="en-US" alt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 365</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天</a:t>
                      </a:r>
                      <a:r>
                        <a:rPr lang="zh-TW" altLang="en-US" sz="1800" kern="100" baseline="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sz="1800" kern="100" dirty="0">
                          <a:effectLst>
                            <a:outerShdw blurRad="38100" dist="38100" dir="2700000" algn="tl">
                              <a:srgbClr val="000000">
                                <a:alpha val="43137"/>
                              </a:srgbClr>
                            </a:outerShdw>
                          </a:effectLst>
                          <a:latin typeface="微軟正黑體" pitchFamily="34" charset="-120"/>
                          <a:ea typeface="微軟正黑體" pitchFamily="34" charset="-120"/>
                        </a:rPr>
                        <a:t>小數點第三位無條件捨去</a:t>
                      </a:r>
                      <a:r>
                        <a:rPr lang="en-US" sz="1800" kern="100" dirty="0">
                          <a:effectLst>
                            <a:outerShdw blurRad="38100" dist="38100" dir="2700000" algn="tl">
                              <a:srgbClr val="000000">
                                <a:alpha val="43137"/>
                              </a:srgbClr>
                            </a:outerShdw>
                          </a:effectLst>
                          <a:latin typeface="微軟正黑體" pitchFamily="34" charset="-120"/>
                          <a:ea typeface="微軟正黑體" pitchFamily="34" charset="-120"/>
                        </a:rPr>
                        <a:t>)</a:t>
                      </a:r>
                      <a:endParaRPr lang="zh-TW" sz="1800" kern="100" dirty="0">
                        <a:effectLst>
                          <a:outerShdw blurRad="38100" dist="38100" dir="2700000" algn="tl">
                            <a:srgbClr val="000000">
                              <a:alpha val="43137"/>
                            </a:srgbClr>
                          </a:outerShdw>
                        </a:effectLst>
                        <a:latin typeface="微軟正黑體" pitchFamily="34" charset="-120"/>
                        <a:ea typeface="微軟正黑體" pitchFamily="34" charset="-120"/>
                      </a:endParaRPr>
                    </a:p>
                    <a:p>
                      <a:pPr algn="just">
                        <a:lnSpc>
                          <a:spcPts val="2400"/>
                        </a:lnSpc>
                        <a:spcAft>
                          <a:spcPts val="0"/>
                        </a:spcAft>
                      </a:pPr>
                      <a:r>
                        <a:rPr 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sym typeface="Wingdings"/>
                        </a:rPr>
                        <a:t> </a:t>
                      </a:r>
                      <a:r>
                        <a:rPr 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350</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元</a:t>
                      </a:r>
                      <a:r>
                        <a:rPr lang="en-US" alt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 365</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天</a:t>
                      </a:r>
                      <a:r>
                        <a:rPr lang="zh-TW" alt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0</a:t>
                      </a:r>
                      <a:r>
                        <a:rPr 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.9589</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元</a:t>
                      </a:r>
                      <a:r>
                        <a:rPr lang="en-US" alt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sym typeface="Wingdings"/>
                        </a:rPr>
                        <a:t>  </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每日</a:t>
                      </a:r>
                      <a:r>
                        <a:rPr lang="zh-TW" sz="1800" kern="100" dirty="0">
                          <a:effectLst>
                            <a:outerShdw blurRad="38100" dist="38100" dir="2700000" algn="tl">
                              <a:srgbClr val="000000">
                                <a:alpha val="43137"/>
                              </a:srgbClr>
                            </a:outerShdw>
                          </a:effectLst>
                          <a:latin typeface="微軟正黑體" pitchFamily="34" charset="-120"/>
                          <a:ea typeface="微軟正黑體" pitchFamily="34" charset="-120"/>
                        </a:rPr>
                        <a:t>保費</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以</a:t>
                      </a:r>
                      <a:r>
                        <a:rPr lang="zh-TW" alt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0</a:t>
                      </a:r>
                      <a:r>
                        <a:rPr 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.95</a:t>
                      </a:r>
                      <a:r>
                        <a:rPr lang="zh-TW" alt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元計</a:t>
                      </a:r>
                      <a:endParaRPr lang="zh-TW" sz="1800" kern="100" dirty="0">
                        <a:effectLst>
                          <a:outerShdw blurRad="38100" dist="38100" dir="2700000" algn="tl">
                            <a:srgbClr val="000000">
                              <a:alpha val="43137"/>
                            </a:srgbClr>
                          </a:outerShdw>
                        </a:effectLst>
                        <a:latin typeface="微軟正黑體" pitchFamily="34" charset="-120"/>
                        <a:ea typeface="微軟正黑體" pitchFamily="34" charset="-120"/>
                      </a:endParaRPr>
                    </a:p>
                    <a:p>
                      <a:pPr marL="0" lvl="0" indent="0" algn="just">
                        <a:lnSpc>
                          <a:spcPts val="2400"/>
                        </a:lnSpc>
                        <a:spcAft>
                          <a:spcPts val="0"/>
                        </a:spcAft>
                        <a:buSzPts val="1200"/>
                        <a:buFont typeface="標楷體"/>
                        <a:buNone/>
                        <a:tabLst/>
                      </a:pPr>
                      <a:r>
                        <a:rPr lang="zh-TW" alt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1800" kern="100" baseline="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加保</a:t>
                      </a:r>
                      <a:r>
                        <a:rPr lang="zh-TW" sz="1800" kern="100" dirty="0">
                          <a:effectLst>
                            <a:outerShdw blurRad="38100" dist="38100" dir="2700000" algn="tl">
                              <a:srgbClr val="000000">
                                <a:alpha val="43137"/>
                              </a:srgbClr>
                            </a:outerShdw>
                          </a:effectLst>
                          <a:latin typeface="微軟正黑體" pitchFamily="34" charset="-120"/>
                          <a:ea typeface="微軟正黑體" pitchFamily="34" charset="-120"/>
                        </a:rPr>
                        <a:t>保費「元」以下無條件</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捨去</a:t>
                      </a:r>
                    </a:p>
                    <a:p>
                      <a:pPr>
                        <a:lnSpc>
                          <a:spcPts val="2400"/>
                        </a:lnSpc>
                        <a:spcAft>
                          <a:spcPts val="0"/>
                        </a:spcAft>
                      </a:pPr>
                      <a:r>
                        <a:rPr lang="zh-TW" alt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1800" kern="100" baseline="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加保</a:t>
                      </a:r>
                      <a:r>
                        <a:rPr lang="zh-TW" alt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時，</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首月保費按日計算（如上表），剩餘保障月數每月以</a:t>
                      </a:r>
                      <a:r>
                        <a:rPr lang="zh-TW" altLang="en-US" sz="1800" kern="1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29</a:t>
                      </a:r>
                      <a:r>
                        <a:rPr lang="zh-TW" altLang="en-US" sz="1800" kern="100"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sz="1800" kern="100" dirty="0" smtClean="0">
                          <a:effectLst>
                            <a:outerShdw blurRad="38100" dist="38100" dir="2700000" algn="tl">
                              <a:srgbClr val="000000">
                                <a:alpha val="43137"/>
                              </a:srgbClr>
                            </a:outerShdw>
                          </a:effectLst>
                          <a:latin typeface="微軟正黑體" pitchFamily="34" charset="-120"/>
                          <a:ea typeface="微軟正黑體" pitchFamily="34" charset="-120"/>
                        </a:rPr>
                        <a:t>元計算。</a:t>
                      </a:r>
                      <a:endParaRPr lang="zh-TW" sz="1800" kern="100" dirty="0">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6"/>
                  </a:ext>
                </a:extLst>
              </a:tr>
            </a:tbl>
          </a:graphicData>
        </a:graphic>
      </p:graphicFrame>
      <p:sp>
        <p:nvSpPr>
          <p:cNvPr id="9" name="矩形 8"/>
          <p:cNvSpPr/>
          <p:nvPr/>
        </p:nvSpPr>
        <p:spPr>
          <a:xfrm>
            <a:off x="160290" y="1389460"/>
            <a:ext cx="2675510" cy="42775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加保費率對照表</a:t>
            </a:r>
          </a:p>
        </p:txBody>
      </p:sp>
      <p:sp>
        <p:nvSpPr>
          <p:cNvPr id="10" name="文字方塊 9"/>
          <p:cNvSpPr txBox="1"/>
          <p:nvPr/>
        </p:nvSpPr>
        <p:spPr>
          <a:xfrm rot="1016333">
            <a:off x="5543176" y="1156072"/>
            <a:ext cx="3807253" cy="630942"/>
          </a:xfrm>
          <a:prstGeom prst="rect">
            <a:avLst/>
          </a:prstGeom>
          <a:noFill/>
        </p:spPr>
        <p:txBody>
          <a:bodyPr wrap="square" rtlCol="0">
            <a:spAutoFit/>
          </a:bodyPr>
          <a:lstStyle/>
          <a:p>
            <a:r>
              <a:rPr lang="zh-TW" altLang="en-US" sz="3500" b="1" kern="0" spc="-125" dirty="0" smtClean="0">
                <a:ln w="3175">
                  <a:noFill/>
                </a:ln>
                <a:gradFill flip="none" rotWithShape="1">
                  <a:gsLst>
                    <a:gs pos="28000">
                      <a:srgbClr val="FEF9DA"/>
                    </a:gs>
                    <a:gs pos="52000">
                      <a:srgbClr val="99FF33"/>
                    </a:gs>
                    <a:gs pos="72000">
                      <a:srgbClr val="00FF00"/>
                    </a:gs>
                  </a:gsLst>
                  <a:lin ang="5400000" scaled="1"/>
                  <a:tileRect/>
                </a:gradFill>
                <a:effectLst>
                  <a:glow rad="139700">
                    <a:srgbClr val="000000"/>
                  </a:glow>
                  <a:outerShdw blurRad="88900" dist="12700" dir="2700000" algn="tl" rotWithShape="0">
                    <a:prstClr val="black"/>
                  </a:outerShdw>
                </a:effectLst>
                <a:latin typeface="微軟正黑體" pitchFamily="34" charset="-120"/>
                <a:ea typeface="微軟正黑體" pitchFamily="34" charset="-120"/>
                <a:cs typeface="Tahoma" pitchFamily="34" charset="0"/>
              </a:rPr>
              <a:t>加保以「日」計費</a:t>
            </a:r>
            <a:endParaRPr lang="zh-TW" altLang="en-US" sz="3500" b="1" kern="0" spc="-125" dirty="0">
              <a:ln w="3175">
                <a:noFill/>
              </a:ln>
              <a:gradFill flip="none" rotWithShape="1">
                <a:gsLst>
                  <a:gs pos="28000">
                    <a:srgbClr val="FEF9DA"/>
                  </a:gs>
                  <a:gs pos="52000">
                    <a:srgbClr val="99FF33"/>
                  </a:gs>
                  <a:gs pos="72000">
                    <a:srgbClr val="00FF00"/>
                  </a:gs>
                </a:gsLst>
                <a:lin ang="5400000" scaled="1"/>
                <a:tileRect/>
              </a:gradFill>
              <a:effectLst>
                <a:glow rad="139700">
                  <a:srgbClr val="000000"/>
                </a:glow>
                <a:outerShdw blurRad="88900" dist="12700" dir="2700000" algn="tl" rotWithShape="0">
                  <a:prstClr val="black"/>
                </a:outerShdw>
              </a:effectLst>
              <a:latin typeface="微軟正黑體" pitchFamily="34" charset="-120"/>
              <a:ea typeface="微軟正黑體" pitchFamily="34" charset="-120"/>
              <a:cs typeface="Tahoma" pitchFamily="34" charset="0"/>
            </a:endParaRPr>
          </a:p>
        </p:txBody>
      </p:sp>
      <p:sp>
        <p:nvSpPr>
          <p:cNvPr id="5" name="文字方塊 4"/>
          <p:cNvSpPr txBox="1"/>
          <p:nvPr/>
        </p:nvSpPr>
        <p:spPr>
          <a:xfrm>
            <a:off x="55831" y="6021288"/>
            <a:ext cx="8980665" cy="323165"/>
          </a:xfrm>
          <a:prstGeom prst="rect">
            <a:avLst/>
          </a:prstGeom>
          <a:noFill/>
        </p:spPr>
        <p:txBody>
          <a:bodyPr wrap="square" rtlCol="0">
            <a:spAutoFit/>
          </a:bodyPr>
          <a:lstStyle/>
          <a:p>
            <a:r>
              <a:rPr lang="zh-TW" altLang="zh-TW" sz="15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※本對照表不適用</a:t>
            </a:r>
            <a:r>
              <a:rPr lang="en-US" altLang="zh-TW" sz="15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65</a:t>
            </a:r>
            <a:r>
              <a:rPr lang="zh-TW" altLang="zh-TW" sz="15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歲以上學生，如須該類學生加保費率資料，可逕洽學保免付費專線</a:t>
            </a:r>
            <a:r>
              <a:rPr lang="en-US" altLang="zh-TW" sz="15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(0800-036-567)</a:t>
            </a:r>
            <a:endParaRPr lang="zh-TW" altLang="en-US" sz="15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768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(30/35)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69</a:t>
            </a:fld>
            <a:endParaRPr lang="zh-TW" altLang="en-US" dirty="0"/>
          </a:p>
        </p:txBody>
      </p:sp>
      <p:grpSp>
        <p:nvGrpSpPr>
          <p:cNvPr id="6" name="群組 5"/>
          <p:cNvGrpSpPr/>
          <p:nvPr/>
        </p:nvGrpSpPr>
        <p:grpSpPr>
          <a:xfrm>
            <a:off x="-219679" y="836712"/>
            <a:ext cx="3321693" cy="523220"/>
            <a:chOff x="-258777" y="745540"/>
            <a:chExt cx="2644747" cy="523220"/>
          </a:xfrm>
        </p:grpSpPr>
        <p:sp>
          <p:nvSpPr>
            <p:cNvPr id="7" name="圓角矩形 6"/>
            <p:cNvSpPr/>
            <p:nvPr/>
          </p:nvSpPr>
          <p:spPr>
            <a:xfrm>
              <a:off x="-258777" y="764703"/>
              <a:ext cx="1579166"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2425385"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加保作業</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8" name="文字方塊 17"/>
          <p:cNvSpPr txBox="1"/>
          <p:nvPr/>
        </p:nvSpPr>
        <p:spPr>
          <a:xfrm>
            <a:off x="173616" y="1954948"/>
            <a:ext cx="8854633" cy="4298613"/>
          </a:xfrm>
          <a:prstGeom prst="rect">
            <a:avLst/>
          </a:prstGeom>
          <a:solidFill>
            <a:srgbClr val="FFFFCC"/>
          </a:solidFill>
          <a:ln w="28575">
            <a:solidFill>
              <a:schemeClr val="tx1"/>
            </a:solidFill>
          </a:ln>
        </p:spPr>
        <p:txBody>
          <a:bodyPr wrap="square" rtlCol="0">
            <a:spAutoFit/>
          </a:bodyPr>
          <a:lstStyle/>
          <a:p>
            <a:pPr marL="450850" indent="-358775">
              <a:lnSpc>
                <a:spcPts val="3800"/>
              </a:lnSpc>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假設○○幼兒園，有２位學生於</a:t>
            </a:r>
            <a:r>
              <a:rPr lang="en-US" altLang="zh-TW" sz="2400" b="1" dirty="0" smtClean="0">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月加保：</a:t>
            </a:r>
            <a:endParaRPr lang="en-US" altLang="zh-TW" sz="24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450850" indent="-358775">
              <a:lnSpc>
                <a:spcPts val="3800"/>
              </a:lnSpc>
            </a:pP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A</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生加保生效日</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是 </a:t>
            </a:r>
            <a:r>
              <a:rPr lang="en-US" altLang="zh-TW" sz="24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10/15</a:t>
            </a:r>
            <a:endPar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p>
            <a:pPr marL="450850" indent="-358775">
              <a:lnSpc>
                <a:spcPts val="3800"/>
              </a:lnSpc>
            </a:pP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月僅</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收 </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17</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天</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，再</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加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11</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12</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月份</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共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3</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個</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月）</a:t>
            </a:r>
            <a:endParaRPr lang="en-US" altLang="zh-TW" sz="2400" dirty="0">
              <a:effectLst>
                <a:outerShdw blurRad="38100" dist="38100" dir="2700000" algn="tl">
                  <a:srgbClr val="000000">
                    <a:alpha val="43137"/>
                  </a:srgbClr>
                </a:outerShdw>
              </a:effectLst>
              <a:latin typeface="微軟正黑體" pitchFamily="34" charset="-120"/>
              <a:ea typeface="微軟正黑體" pitchFamily="34" charset="-120"/>
            </a:endParaRPr>
          </a:p>
          <a:p>
            <a:pPr marL="450850" indent="-358775">
              <a:lnSpc>
                <a:spcPts val="3800"/>
              </a:lnSpc>
            </a:pP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A</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生加保</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保費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0.95</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元</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17</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天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  29</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元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3</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個</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月  </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103</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元 </a:t>
            </a:r>
            <a:endParaRPr lang="zh-TW" altLang="en-US" sz="2400" dirty="0">
              <a:effectLst>
                <a:outerShdw blurRad="38100" dist="38100" dir="2700000" algn="tl">
                  <a:srgbClr val="000000">
                    <a:alpha val="43137"/>
                  </a:srgbClr>
                </a:outerShdw>
              </a:effectLst>
              <a:latin typeface="微軟正黑體" pitchFamily="34" charset="-120"/>
              <a:ea typeface="微軟正黑體" pitchFamily="34" charset="-120"/>
            </a:endParaRPr>
          </a:p>
          <a:p>
            <a:pPr marL="450850" indent="-358775">
              <a:lnSpc>
                <a:spcPts val="3800"/>
              </a:lnSpc>
              <a:spcBef>
                <a:spcPts val="1200"/>
              </a:spcBef>
            </a:pP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B</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生加保生效日</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是 </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10/25</a:t>
            </a:r>
          </a:p>
          <a:p>
            <a:pPr marL="450850" indent="-358775">
              <a:lnSpc>
                <a:spcPts val="3800"/>
              </a:lnSpc>
            </a:pP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月僅</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收 </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7</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天</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，再</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加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11</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12</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月份</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共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3</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個</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月）</a:t>
            </a:r>
            <a:endParaRPr lang="en-US" altLang="zh-TW" sz="2400" dirty="0">
              <a:effectLst>
                <a:outerShdw blurRad="38100" dist="38100" dir="2700000" algn="tl">
                  <a:srgbClr val="000000">
                    <a:alpha val="43137"/>
                  </a:srgbClr>
                </a:outerShdw>
              </a:effectLst>
              <a:latin typeface="微軟正黑體" pitchFamily="34" charset="-120"/>
              <a:ea typeface="微軟正黑體" pitchFamily="34" charset="-120"/>
            </a:endParaRPr>
          </a:p>
          <a:p>
            <a:pPr marL="450850" indent="-358775">
              <a:lnSpc>
                <a:spcPts val="3800"/>
              </a:lnSpc>
            </a:pP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B</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生加保</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保費</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 0.95</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元</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7</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天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29</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元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3</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個</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月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93</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元 </a:t>
            </a:r>
            <a:endParaRPr lang="zh-TW" altLang="en-US" sz="2400" dirty="0">
              <a:effectLst>
                <a:outerShdw blurRad="38100" dist="38100" dir="2700000" algn="tl">
                  <a:srgbClr val="000000">
                    <a:alpha val="43137"/>
                  </a:srgbClr>
                </a:outerShdw>
              </a:effectLst>
              <a:latin typeface="微軟正黑體" pitchFamily="34" charset="-120"/>
              <a:ea typeface="微軟正黑體" pitchFamily="34" charset="-120"/>
            </a:endParaRPr>
          </a:p>
          <a:p>
            <a:pPr marL="450850" indent="-358775">
              <a:lnSpc>
                <a:spcPts val="3800"/>
              </a:lnSpc>
              <a:spcBef>
                <a:spcPts val="1200"/>
              </a:spcBef>
            </a:pP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因此，該幼兒園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月應收加保</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保費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103</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元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93</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元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196</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元</a:t>
            </a:r>
            <a:endParaRPr lang="zh-TW" altLang="en-US" sz="24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 name="矩形 8"/>
          <p:cNvSpPr/>
          <p:nvPr/>
        </p:nvSpPr>
        <p:spPr>
          <a:xfrm>
            <a:off x="160290" y="1389460"/>
            <a:ext cx="2675510" cy="42775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zh-TW" altLang="en-US" sz="2400" b="1" dirty="0" smtClean="0">
                <a:solidFill>
                  <a:schemeClr val="tx1"/>
                </a:solidFill>
                <a:latin typeface="微軟正黑體" pitchFamily="34" charset="-120"/>
                <a:ea typeface="微軟正黑體" pitchFamily="34" charset="-120"/>
              </a:rPr>
              <a:t>加保範例</a:t>
            </a:r>
            <a:endParaRPr lang="zh-TW" altLang="en-US" sz="2400" b="1" dirty="0">
              <a:solidFill>
                <a:schemeClr val="tx1"/>
              </a:solidFill>
              <a:latin typeface="微軟正黑體" pitchFamily="34" charset="-120"/>
              <a:ea typeface="微軟正黑體" pitchFamily="34" charset="-120"/>
            </a:endParaRPr>
          </a:p>
        </p:txBody>
      </p:sp>
    </p:spTree>
    <p:extLst>
      <p:ext uri="{BB962C8B-B14F-4D97-AF65-F5344CB8AC3E}">
        <p14:creationId xmlns:p14="http://schemas.microsoft.com/office/powerpoint/2010/main" val="4073247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學生團體保險知多少</a:t>
            </a:r>
            <a:r>
              <a:rPr lang="en-US" altLang="zh-TW" dirty="0" smtClean="0"/>
              <a:t>(5/9)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7</a:t>
            </a:fld>
            <a:endParaRPr lang="zh-TW" altLang="en-US" dirty="0"/>
          </a:p>
        </p:txBody>
      </p:sp>
      <p:grpSp>
        <p:nvGrpSpPr>
          <p:cNvPr id="60" name="群組 59"/>
          <p:cNvGrpSpPr/>
          <p:nvPr/>
        </p:nvGrpSpPr>
        <p:grpSpPr>
          <a:xfrm>
            <a:off x="-258775" y="817548"/>
            <a:ext cx="2741576" cy="523220"/>
            <a:chOff x="-258775" y="795532"/>
            <a:chExt cx="2741576" cy="523220"/>
          </a:xfrm>
        </p:grpSpPr>
        <p:sp>
          <p:nvSpPr>
            <p:cNvPr id="61" name="圓角矩形 60"/>
            <p:cNvSpPr/>
            <p:nvPr/>
          </p:nvSpPr>
          <p:spPr>
            <a:xfrm>
              <a:off x="-258775" y="814695"/>
              <a:ext cx="2741576" cy="485365"/>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p:cNvSpPr txBox="1"/>
            <p:nvPr/>
          </p:nvSpPr>
          <p:spPr>
            <a:xfrm>
              <a:off x="650" y="795532"/>
              <a:ext cx="2339102"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山地偏遠地區</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65" name="內容版面配置區 2"/>
          <p:cNvSpPr txBox="1">
            <a:spLocks/>
          </p:cNvSpPr>
          <p:nvPr/>
        </p:nvSpPr>
        <p:spPr>
          <a:xfrm>
            <a:off x="338850" y="1484784"/>
            <a:ext cx="8604448" cy="5373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zh-TW" altLang="en-US" sz="2400" b="1" dirty="0">
                <a:solidFill>
                  <a:prstClr val="black"/>
                </a:solidFill>
                <a:effectLst>
                  <a:outerShdw blurRad="38100" dist="38100" dir="2700000" algn="tl">
                    <a:srgbClr val="000000">
                      <a:alpha val="43137"/>
                    </a:srgbClr>
                  </a:outerShdw>
                </a:effectLst>
              </a:rPr>
              <a:t>新</a:t>
            </a:r>
            <a:r>
              <a:rPr lang="zh-TW" altLang="en-US" sz="2400" b="1" dirty="0" smtClean="0">
                <a:solidFill>
                  <a:prstClr val="black"/>
                </a:solidFill>
                <a:effectLst>
                  <a:outerShdw blurRad="38100" dist="38100" dir="2700000" algn="tl">
                    <a:srgbClr val="000000">
                      <a:alpha val="43137"/>
                    </a:srgbClr>
                  </a:outerShdw>
                </a:effectLst>
              </a:rPr>
              <a:t>北市 烏來</a:t>
            </a:r>
            <a:r>
              <a:rPr lang="zh-TW" altLang="en-US" sz="2400" b="1" dirty="0">
                <a:solidFill>
                  <a:prstClr val="black"/>
                </a:solidFill>
                <a:effectLst>
                  <a:outerShdw blurRad="38100" dist="38100" dir="2700000" algn="tl">
                    <a:srgbClr val="000000">
                      <a:alpha val="43137"/>
                    </a:srgbClr>
                  </a:outerShdw>
                </a:effectLst>
              </a:rPr>
              <a:t>區、宜蘭縣大同鄉、</a:t>
            </a:r>
            <a:r>
              <a:rPr lang="zh-TW" altLang="en-US" sz="2400" b="1" dirty="0" smtClean="0">
                <a:solidFill>
                  <a:prstClr val="black"/>
                </a:solidFill>
                <a:effectLst>
                  <a:outerShdw blurRad="38100" dist="38100" dir="2700000" algn="tl">
                    <a:srgbClr val="000000">
                      <a:alpha val="43137"/>
                    </a:srgbClr>
                  </a:outerShdw>
                </a:effectLst>
              </a:rPr>
              <a:t>南澳鄉</a:t>
            </a:r>
            <a:endParaRPr lang="en-US" altLang="zh-TW" sz="2400" b="1" dirty="0" smtClean="0">
              <a:solidFill>
                <a:prstClr val="black"/>
              </a:solidFill>
              <a:effectLst>
                <a:outerShdw blurRad="38100" dist="38100" dir="2700000" algn="tl">
                  <a:srgbClr val="000000">
                    <a:alpha val="43137"/>
                  </a:srgbClr>
                </a:outerShdw>
              </a:effectLst>
            </a:endParaRPr>
          </a:p>
          <a:p>
            <a:pPr marL="0" indent="0">
              <a:spcBef>
                <a:spcPts val="600"/>
              </a:spcBef>
              <a:buNone/>
            </a:pPr>
            <a:r>
              <a:rPr lang="zh-TW" altLang="en-US" sz="2400" b="1" dirty="0" smtClean="0">
                <a:solidFill>
                  <a:prstClr val="black"/>
                </a:solidFill>
                <a:effectLst>
                  <a:outerShdw blurRad="38100" dist="38100" dir="2700000" algn="tl">
                    <a:srgbClr val="000000">
                      <a:alpha val="43137"/>
                    </a:srgbClr>
                  </a:outerShdw>
                </a:effectLst>
              </a:rPr>
              <a:t>桃園市 復興區</a:t>
            </a:r>
            <a:endParaRPr lang="en-US" altLang="zh-TW" sz="2400" b="1" dirty="0" smtClean="0">
              <a:solidFill>
                <a:prstClr val="black"/>
              </a:solidFill>
              <a:effectLst>
                <a:outerShdw blurRad="38100" dist="38100" dir="2700000" algn="tl">
                  <a:srgbClr val="000000">
                    <a:alpha val="43137"/>
                  </a:srgbClr>
                </a:outerShdw>
              </a:effectLst>
            </a:endParaRPr>
          </a:p>
          <a:p>
            <a:pPr marL="0" indent="0">
              <a:spcBef>
                <a:spcPts val="600"/>
              </a:spcBef>
              <a:buNone/>
            </a:pPr>
            <a:r>
              <a:rPr lang="zh-TW" altLang="en-US" sz="2400" b="1" dirty="0" smtClean="0">
                <a:solidFill>
                  <a:prstClr val="black"/>
                </a:solidFill>
                <a:effectLst>
                  <a:outerShdw blurRad="38100" dist="38100" dir="2700000" algn="tl">
                    <a:srgbClr val="000000">
                      <a:alpha val="43137"/>
                    </a:srgbClr>
                  </a:outerShdw>
                </a:effectLst>
              </a:rPr>
              <a:t>新竹縣 尖石鄉</a:t>
            </a:r>
            <a:r>
              <a:rPr lang="zh-TW" altLang="en-US" sz="2400" b="1" dirty="0">
                <a:solidFill>
                  <a:prstClr val="black"/>
                </a:solidFill>
                <a:effectLst>
                  <a:outerShdw blurRad="38100" dist="38100" dir="2700000" algn="tl">
                    <a:srgbClr val="000000">
                      <a:alpha val="43137"/>
                    </a:srgbClr>
                  </a:outerShdw>
                </a:effectLst>
              </a:rPr>
              <a:t>、</a:t>
            </a:r>
            <a:r>
              <a:rPr lang="zh-TW" altLang="en-US" sz="2400" b="1" dirty="0" smtClean="0">
                <a:solidFill>
                  <a:prstClr val="black"/>
                </a:solidFill>
                <a:effectLst>
                  <a:outerShdw blurRad="38100" dist="38100" dir="2700000" algn="tl">
                    <a:srgbClr val="000000">
                      <a:alpha val="43137"/>
                    </a:srgbClr>
                  </a:outerShdw>
                </a:effectLst>
              </a:rPr>
              <a:t>五峰鄉</a:t>
            </a:r>
            <a:endParaRPr lang="en-US" altLang="zh-TW" sz="2400" b="1" dirty="0" smtClean="0">
              <a:solidFill>
                <a:prstClr val="black"/>
              </a:solidFill>
              <a:effectLst>
                <a:outerShdw blurRad="38100" dist="38100" dir="2700000" algn="tl">
                  <a:srgbClr val="000000">
                    <a:alpha val="43137"/>
                  </a:srgbClr>
                </a:outerShdw>
              </a:effectLst>
            </a:endParaRPr>
          </a:p>
          <a:p>
            <a:pPr marL="0" indent="0">
              <a:spcBef>
                <a:spcPts val="600"/>
              </a:spcBef>
              <a:buNone/>
            </a:pPr>
            <a:r>
              <a:rPr lang="zh-TW" altLang="en-US" sz="2400" b="1" dirty="0" smtClean="0">
                <a:solidFill>
                  <a:prstClr val="black"/>
                </a:solidFill>
                <a:effectLst>
                  <a:outerShdw blurRad="38100" dist="38100" dir="2700000" algn="tl">
                    <a:srgbClr val="000000">
                      <a:alpha val="43137"/>
                    </a:srgbClr>
                  </a:outerShdw>
                </a:effectLst>
              </a:rPr>
              <a:t>苗栗縣 泰安鄉</a:t>
            </a:r>
            <a:endParaRPr lang="en-US" altLang="zh-TW" sz="2400" b="1" dirty="0" smtClean="0">
              <a:solidFill>
                <a:prstClr val="black"/>
              </a:solidFill>
              <a:effectLst>
                <a:outerShdw blurRad="38100" dist="38100" dir="2700000" algn="tl">
                  <a:srgbClr val="000000">
                    <a:alpha val="43137"/>
                  </a:srgbClr>
                </a:outerShdw>
              </a:effectLst>
            </a:endParaRPr>
          </a:p>
          <a:p>
            <a:pPr marL="0" indent="0">
              <a:spcBef>
                <a:spcPts val="600"/>
              </a:spcBef>
              <a:buNone/>
            </a:pPr>
            <a:r>
              <a:rPr lang="zh-TW" altLang="en-US" sz="2400" b="1" dirty="0" smtClean="0">
                <a:solidFill>
                  <a:prstClr val="black"/>
                </a:solidFill>
                <a:effectLst>
                  <a:outerShdw blurRad="38100" dist="38100" dir="2700000" algn="tl">
                    <a:srgbClr val="000000">
                      <a:alpha val="43137"/>
                    </a:srgbClr>
                  </a:outerShdw>
                </a:effectLst>
              </a:rPr>
              <a:t>臺中市 和平區</a:t>
            </a:r>
            <a:endParaRPr lang="en-US" altLang="zh-TW" sz="2400" b="1" dirty="0" smtClean="0">
              <a:solidFill>
                <a:prstClr val="black"/>
              </a:solidFill>
              <a:effectLst>
                <a:outerShdw blurRad="38100" dist="38100" dir="2700000" algn="tl">
                  <a:srgbClr val="000000">
                    <a:alpha val="43137"/>
                  </a:srgbClr>
                </a:outerShdw>
              </a:effectLst>
            </a:endParaRPr>
          </a:p>
          <a:p>
            <a:pPr marL="0" indent="0">
              <a:spcBef>
                <a:spcPts val="600"/>
              </a:spcBef>
              <a:buNone/>
            </a:pPr>
            <a:r>
              <a:rPr lang="zh-TW" altLang="en-US" sz="2400" b="1" dirty="0" smtClean="0">
                <a:solidFill>
                  <a:prstClr val="black"/>
                </a:solidFill>
                <a:effectLst>
                  <a:outerShdw blurRad="38100" dist="38100" dir="2700000" algn="tl">
                    <a:srgbClr val="000000">
                      <a:alpha val="43137"/>
                    </a:srgbClr>
                  </a:outerShdw>
                </a:effectLst>
              </a:rPr>
              <a:t>南投縣 信義鄉</a:t>
            </a:r>
            <a:r>
              <a:rPr lang="zh-TW" altLang="en-US" sz="2400" b="1" dirty="0">
                <a:solidFill>
                  <a:prstClr val="black"/>
                </a:solidFill>
                <a:effectLst>
                  <a:outerShdw blurRad="38100" dist="38100" dir="2700000" algn="tl">
                    <a:srgbClr val="000000">
                      <a:alpha val="43137"/>
                    </a:srgbClr>
                  </a:outerShdw>
                </a:effectLst>
              </a:rPr>
              <a:t>、</a:t>
            </a:r>
            <a:r>
              <a:rPr lang="zh-TW" altLang="en-US" sz="2400" b="1" dirty="0" smtClean="0">
                <a:solidFill>
                  <a:prstClr val="black"/>
                </a:solidFill>
                <a:effectLst>
                  <a:outerShdw blurRad="38100" dist="38100" dir="2700000" algn="tl">
                    <a:srgbClr val="000000">
                      <a:alpha val="43137"/>
                    </a:srgbClr>
                  </a:outerShdw>
                </a:effectLst>
              </a:rPr>
              <a:t>仁愛鄉</a:t>
            </a:r>
            <a:endParaRPr lang="en-US" altLang="zh-TW" sz="2400" b="1" dirty="0" smtClean="0">
              <a:solidFill>
                <a:prstClr val="black"/>
              </a:solidFill>
              <a:effectLst>
                <a:outerShdw blurRad="38100" dist="38100" dir="2700000" algn="tl">
                  <a:srgbClr val="000000">
                    <a:alpha val="43137"/>
                  </a:srgbClr>
                </a:outerShdw>
              </a:effectLst>
            </a:endParaRPr>
          </a:p>
          <a:p>
            <a:pPr marL="0" indent="0">
              <a:spcBef>
                <a:spcPts val="600"/>
              </a:spcBef>
              <a:buNone/>
            </a:pPr>
            <a:r>
              <a:rPr lang="zh-TW" altLang="en-US" sz="2400" b="1" dirty="0" smtClean="0">
                <a:solidFill>
                  <a:prstClr val="black"/>
                </a:solidFill>
                <a:effectLst>
                  <a:outerShdw blurRad="38100" dist="38100" dir="2700000" algn="tl">
                    <a:srgbClr val="000000">
                      <a:alpha val="43137"/>
                    </a:srgbClr>
                  </a:outerShdw>
                </a:effectLst>
              </a:rPr>
              <a:t>嘉義縣 阿里山鄉</a:t>
            </a:r>
            <a:endParaRPr lang="en-US" altLang="zh-TW" sz="2400" b="1" dirty="0" smtClean="0">
              <a:solidFill>
                <a:prstClr val="black"/>
              </a:solidFill>
              <a:effectLst>
                <a:outerShdw blurRad="38100" dist="38100" dir="2700000" algn="tl">
                  <a:srgbClr val="000000">
                    <a:alpha val="43137"/>
                  </a:srgbClr>
                </a:outerShdw>
              </a:effectLst>
            </a:endParaRPr>
          </a:p>
          <a:p>
            <a:pPr marL="0" indent="0">
              <a:spcBef>
                <a:spcPts val="600"/>
              </a:spcBef>
              <a:buNone/>
            </a:pPr>
            <a:r>
              <a:rPr lang="zh-TW" altLang="en-US" sz="2400" b="1" dirty="0" smtClean="0">
                <a:solidFill>
                  <a:prstClr val="black"/>
                </a:solidFill>
                <a:effectLst>
                  <a:outerShdw blurRad="38100" dist="38100" dir="2700000" algn="tl">
                    <a:srgbClr val="000000">
                      <a:alpha val="43137"/>
                    </a:srgbClr>
                  </a:outerShdw>
                </a:effectLst>
              </a:rPr>
              <a:t>高雄市 茂</a:t>
            </a:r>
            <a:r>
              <a:rPr lang="zh-TW" altLang="en-US" sz="2400" b="1" dirty="0">
                <a:solidFill>
                  <a:prstClr val="black"/>
                </a:solidFill>
                <a:effectLst>
                  <a:outerShdw blurRad="38100" dist="38100" dir="2700000" algn="tl">
                    <a:srgbClr val="000000">
                      <a:alpha val="43137"/>
                    </a:srgbClr>
                  </a:outerShdw>
                </a:effectLst>
              </a:rPr>
              <a:t>林區、桃源區、那瑪夏</a:t>
            </a:r>
            <a:r>
              <a:rPr lang="zh-TW" altLang="en-US" sz="2400" b="1" dirty="0" smtClean="0">
                <a:solidFill>
                  <a:prstClr val="black"/>
                </a:solidFill>
                <a:effectLst>
                  <a:outerShdw blurRad="38100" dist="38100" dir="2700000" algn="tl">
                    <a:srgbClr val="000000">
                      <a:alpha val="43137"/>
                    </a:srgbClr>
                  </a:outerShdw>
                </a:effectLst>
              </a:rPr>
              <a:t>區</a:t>
            </a:r>
            <a:endParaRPr lang="en-US" altLang="zh-TW" sz="2400" b="1" dirty="0" smtClean="0">
              <a:solidFill>
                <a:prstClr val="black"/>
              </a:solidFill>
              <a:effectLst>
                <a:outerShdw blurRad="38100" dist="38100" dir="2700000" algn="tl">
                  <a:srgbClr val="000000">
                    <a:alpha val="43137"/>
                  </a:srgbClr>
                </a:outerShdw>
              </a:effectLst>
            </a:endParaRPr>
          </a:p>
          <a:p>
            <a:pPr marL="0" indent="0">
              <a:spcBef>
                <a:spcPts val="600"/>
              </a:spcBef>
              <a:buNone/>
            </a:pPr>
            <a:r>
              <a:rPr lang="zh-TW" altLang="en-US" sz="2400" b="1" dirty="0" smtClean="0">
                <a:solidFill>
                  <a:prstClr val="black"/>
                </a:solidFill>
                <a:effectLst>
                  <a:outerShdw blurRad="38100" dist="38100" dir="2700000" algn="tl">
                    <a:srgbClr val="000000">
                      <a:alpha val="43137"/>
                    </a:srgbClr>
                  </a:outerShdw>
                </a:effectLst>
              </a:rPr>
              <a:t>屏東縣 三</a:t>
            </a:r>
            <a:r>
              <a:rPr lang="zh-TW" altLang="en-US" sz="2400" b="1" dirty="0">
                <a:solidFill>
                  <a:prstClr val="black"/>
                </a:solidFill>
                <a:effectLst>
                  <a:outerShdw blurRad="38100" dist="38100" dir="2700000" algn="tl">
                    <a:srgbClr val="000000">
                      <a:alpha val="43137"/>
                    </a:srgbClr>
                  </a:outerShdw>
                </a:effectLst>
              </a:rPr>
              <a:t>地門鄉、霧臺鄉、瑪家鄉、泰武鄉、來義鄉、春日鄉</a:t>
            </a:r>
            <a:r>
              <a:rPr lang="zh-TW" altLang="en-US" sz="2400" b="1" dirty="0" smtClean="0">
                <a:solidFill>
                  <a:prstClr val="black"/>
                </a:solidFill>
                <a:effectLst>
                  <a:outerShdw blurRad="38100" dist="38100" dir="2700000" algn="tl">
                    <a:srgbClr val="000000">
                      <a:alpha val="43137"/>
                    </a:srgbClr>
                  </a:outerShdw>
                </a:effectLst>
              </a:rPr>
              <a:t>、     </a:t>
            </a:r>
            <a:endParaRPr lang="en-US" altLang="zh-TW" sz="2400" b="1" dirty="0" smtClean="0">
              <a:solidFill>
                <a:prstClr val="black"/>
              </a:solidFill>
              <a:effectLst>
                <a:outerShdw blurRad="38100" dist="38100" dir="2700000" algn="tl">
                  <a:srgbClr val="000000">
                    <a:alpha val="43137"/>
                  </a:srgbClr>
                </a:outerShdw>
              </a:effectLst>
            </a:endParaRPr>
          </a:p>
          <a:p>
            <a:pPr marL="0" indent="0">
              <a:spcBef>
                <a:spcPts val="600"/>
              </a:spcBef>
              <a:buNone/>
            </a:pPr>
            <a:r>
              <a:rPr lang="zh-TW" altLang="en-US" sz="2400" b="1" dirty="0">
                <a:solidFill>
                  <a:prstClr val="black"/>
                </a:solidFill>
                <a:effectLst>
                  <a:outerShdw blurRad="38100" dist="38100" dir="2700000" algn="tl">
                    <a:srgbClr val="000000">
                      <a:alpha val="43137"/>
                    </a:srgbClr>
                  </a:outerShdw>
                </a:effectLst>
              </a:rPr>
              <a:t> </a:t>
            </a:r>
            <a:r>
              <a:rPr lang="zh-TW" altLang="en-US" sz="2400" b="1" dirty="0" smtClean="0">
                <a:solidFill>
                  <a:prstClr val="black"/>
                </a:solidFill>
                <a:effectLst>
                  <a:outerShdw blurRad="38100" dist="38100" dir="2700000" algn="tl">
                    <a:srgbClr val="000000">
                      <a:alpha val="43137"/>
                    </a:srgbClr>
                  </a:outerShdw>
                </a:effectLst>
              </a:rPr>
              <a:t>            獅子鄉</a:t>
            </a:r>
            <a:r>
              <a:rPr lang="zh-TW" altLang="en-US" sz="2400" b="1" dirty="0">
                <a:solidFill>
                  <a:prstClr val="black"/>
                </a:solidFill>
                <a:effectLst>
                  <a:outerShdw blurRad="38100" dist="38100" dir="2700000" algn="tl">
                    <a:srgbClr val="000000">
                      <a:alpha val="43137"/>
                    </a:srgbClr>
                  </a:outerShdw>
                </a:effectLst>
              </a:rPr>
              <a:t>、</a:t>
            </a:r>
            <a:r>
              <a:rPr lang="zh-TW" altLang="en-US" sz="2400" b="1" dirty="0" smtClean="0">
                <a:solidFill>
                  <a:prstClr val="black"/>
                </a:solidFill>
                <a:effectLst>
                  <a:outerShdw blurRad="38100" dist="38100" dir="2700000" algn="tl">
                    <a:srgbClr val="000000">
                      <a:alpha val="43137"/>
                    </a:srgbClr>
                  </a:outerShdw>
                </a:effectLst>
              </a:rPr>
              <a:t>牡丹鄉</a:t>
            </a:r>
            <a:endParaRPr lang="en-US" altLang="zh-TW" sz="2400" b="1" dirty="0" smtClean="0">
              <a:solidFill>
                <a:prstClr val="black"/>
              </a:solidFill>
              <a:effectLst>
                <a:outerShdw blurRad="38100" dist="38100" dir="2700000" algn="tl">
                  <a:srgbClr val="000000">
                    <a:alpha val="43137"/>
                  </a:srgbClr>
                </a:outerShdw>
              </a:effectLst>
            </a:endParaRPr>
          </a:p>
          <a:p>
            <a:pPr marL="0" indent="0">
              <a:spcBef>
                <a:spcPts val="600"/>
              </a:spcBef>
              <a:buNone/>
            </a:pPr>
            <a:r>
              <a:rPr lang="zh-TW" altLang="en-US" sz="2400" b="1" dirty="0" smtClean="0">
                <a:solidFill>
                  <a:prstClr val="black"/>
                </a:solidFill>
                <a:effectLst>
                  <a:outerShdw blurRad="38100" dist="38100" dir="2700000" algn="tl">
                    <a:srgbClr val="000000">
                      <a:alpha val="43137"/>
                    </a:srgbClr>
                  </a:outerShdw>
                </a:effectLst>
              </a:rPr>
              <a:t>臺</a:t>
            </a:r>
            <a:r>
              <a:rPr lang="zh-TW" altLang="en-US" sz="2400" b="1" dirty="0">
                <a:solidFill>
                  <a:prstClr val="black"/>
                </a:solidFill>
                <a:effectLst>
                  <a:outerShdw blurRad="38100" dist="38100" dir="2700000" algn="tl">
                    <a:srgbClr val="000000">
                      <a:alpha val="43137"/>
                    </a:srgbClr>
                  </a:outerShdw>
                </a:effectLst>
              </a:rPr>
              <a:t>東</a:t>
            </a:r>
            <a:r>
              <a:rPr lang="zh-TW" altLang="en-US" sz="2400" b="1" dirty="0" smtClean="0">
                <a:solidFill>
                  <a:prstClr val="black"/>
                </a:solidFill>
                <a:effectLst>
                  <a:outerShdw blurRad="38100" dist="38100" dir="2700000" algn="tl">
                    <a:srgbClr val="000000">
                      <a:alpha val="43137"/>
                    </a:srgbClr>
                  </a:outerShdw>
                </a:effectLst>
              </a:rPr>
              <a:t>縣 延平鄉</a:t>
            </a:r>
            <a:r>
              <a:rPr lang="zh-TW" altLang="en-US" sz="2400" b="1" dirty="0">
                <a:solidFill>
                  <a:prstClr val="black"/>
                </a:solidFill>
                <a:effectLst>
                  <a:outerShdw blurRad="38100" dist="38100" dir="2700000" algn="tl">
                    <a:srgbClr val="000000">
                      <a:alpha val="43137"/>
                    </a:srgbClr>
                  </a:outerShdw>
                </a:effectLst>
              </a:rPr>
              <a:t>、海端鄉、達仁鄉、金峰鄉、</a:t>
            </a:r>
            <a:r>
              <a:rPr lang="zh-TW" altLang="en-US" sz="2400" b="1" dirty="0" smtClean="0">
                <a:solidFill>
                  <a:prstClr val="black"/>
                </a:solidFill>
                <a:effectLst>
                  <a:outerShdw blurRad="38100" dist="38100" dir="2700000" algn="tl">
                    <a:srgbClr val="000000">
                      <a:alpha val="43137"/>
                    </a:srgbClr>
                  </a:outerShdw>
                </a:effectLst>
              </a:rPr>
              <a:t>蘭嶼鄉</a:t>
            </a:r>
            <a:endParaRPr lang="en-US" altLang="zh-TW" sz="2400" b="1" dirty="0" smtClean="0">
              <a:solidFill>
                <a:prstClr val="black"/>
              </a:solidFill>
              <a:effectLst>
                <a:outerShdw blurRad="38100" dist="38100" dir="2700000" algn="tl">
                  <a:srgbClr val="000000">
                    <a:alpha val="43137"/>
                  </a:srgbClr>
                </a:outerShdw>
              </a:effectLst>
            </a:endParaRPr>
          </a:p>
          <a:p>
            <a:pPr marL="0" indent="0">
              <a:spcBef>
                <a:spcPts val="600"/>
              </a:spcBef>
              <a:buNone/>
            </a:pPr>
            <a:r>
              <a:rPr lang="zh-TW" altLang="en-US" sz="2400" b="1" dirty="0" smtClean="0">
                <a:solidFill>
                  <a:prstClr val="black"/>
                </a:solidFill>
                <a:effectLst>
                  <a:outerShdw blurRad="38100" dist="38100" dir="2700000" algn="tl">
                    <a:srgbClr val="000000">
                      <a:alpha val="43137"/>
                    </a:srgbClr>
                  </a:outerShdw>
                </a:effectLst>
              </a:rPr>
              <a:t>花蓮縣 秀林鄉</a:t>
            </a:r>
            <a:r>
              <a:rPr lang="zh-TW" altLang="en-US" sz="2400" b="1" dirty="0">
                <a:solidFill>
                  <a:prstClr val="black"/>
                </a:solidFill>
                <a:effectLst>
                  <a:outerShdw blurRad="38100" dist="38100" dir="2700000" algn="tl">
                    <a:srgbClr val="000000">
                      <a:alpha val="43137"/>
                    </a:srgbClr>
                  </a:outerShdw>
                </a:effectLst>
              </a:rPr>
              <a:t>、萬榮鄉、卓溪鄉</a:t>
            </a:r>
            <a:endParaRPr kumimoji="0" lang="en-US" altLang="zh-TW"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18550630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A9DB70D-094E-4A79-BF46-0D9B920EA0CF}" type="slidenum">
              <a:rPr lang="zh-TW" altLang="en-US" smtClean="0"/>
              <a:pPr/>
              <a:t>70</a:t>
            </a:fld>
            <a:endParaRPr lang="zh-TW" altLang="en-US" dirty="0"/>
          </a:p>
        </p:txBody>
      </p:sp>
      <p:pic>
        <p:nvPicPr>
          <p:cNvPr id="15" name="圖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9747"/>
            <a:ext cx="9144000" cy="4547493"/>
          </a:xfrm>
          <a:prstGeom prst="rect">
            <a:avLst/>
          </a:prstGeom>
          <a:ln w="15875">
            <a:noFill/>
          </a:ln>
        </p:spPr>
      </p:pic>
      <p:sp>
        <p:nvSpPr>
          <p:cNvPr id="16" name="文字方塊 15"/>
          <p:cNvSpPr txBox="1"/>
          <p:nvPr/>
        </p:nvSpPr>
        <p:spPr>
          <a:xfrm>
            <a:off x="331694" y="1329540"/>
            <a:ext cx="8416770" cy="477054"/>
          </a:xfrm>
          <a:prstGeom prst="rect">
            <a:avLst/>
          </a:prstGeom>
          <a:noFill/>
        </p:spPr>
        <p:txBody>
          <a:bodyPr wrap="square" rtlCol="0">
            <a:spAutoFit/>
          </a:bodyPr>
          <a:lstStyle/>
          <a:p>
            <a:pPr>
              <a:lnSpc>
                <a:spcPts val="3000"/>
              </a:lnSpc>
            </a:pPr>
            <a:r>
              <a:rPr lang="zh-TW" altLang="en-US" dirty="0" smtClean="0">
                <a:latin typeface="微軟正黑體" pitchFamily="34" charset="-120"/>
                <a:ea typeface="微軟正黑體" pitchFamily="34" charset="-120"/>
              </a:rPr>
              <a:t>點選</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退保作業</a:t>
            </a:r>
            <a:r>
              <a:rPr lang="en-US" altLang="zh-TW" b="1"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，可逐筆新增欲退保的學生。</a:t>
            </a:r>
            <a:endParaRPr lang="zh-TW" altLang="en-US" b="1" dirty="0">
              <a:latin typeface="微軟正黑體" pitchFamily="34" charset="-120"/>
              <a:ea typeface="微軟正黑體" pitchFamily="34" charset="-120"/>
            </a:endParaRPr>
          </a:p>
        </p:txBody>
      </p:sp>
      <p:sp>
        <p:nvSpPr>
          <p:cNvPr id="19" name="文字方塊 18"/>
          <p:cNvSpPr txBox="1"/>
          <p:nvPr/>
        </p:nvSpPr>
        <p:spPr>
          <a:xfrm>
            <a:off x="-14281" y="4054332"/>
            <a:ext cx="1273912"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退保作業</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0" name="矩形 19"/>
          <p:cNvSpPr/>
          <p:nvPr/>
        </p:nvSpPr>
        <p:spPr>
          <a:xfrm>
            <a:off x="-25600" y="4033934"/>
            <a:ext cx="1285231"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5004048" y="4115068"/>
            <a:ext cx="942728" cy="2623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肘形接點 21"/>
          <p:cNvCxnSpPr>
            <a:stCxn id="20" idx="3"/>
            <a:endCxn id="21" idx="1"/>
          </p:cNvCxnSpPr>
          <p:nvPr/>
        </p:nvCxnSpPr>
        <p:spPr>
          <a:xfrm>
            <a:off x="1259631" y="4198022"/>
            <a:ext cx="3744417" cy="48208"/>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圖片 2"/>
          <p:cNvPicPr>
            <a:picLocks noChangeAspect="1"/>
          </p:cNvPicPr>
          <p:nvPr/>
        </p:nvPicPr>
        <p:blipFill>
          <a:blip r:embed="rId3"/>
          <a:stretch>
            <a:fillRect/>
          </a:stretch>
        </p:blipFill>
        <p:spPr>
          <a:xfrm>
            <a:off x="1295617" y="4700840"/>
            <a:ext cx="3362325" cy="1676400"/>
          </a:xfrm>
          <a:prstGeom prst="rect">
            <a:avLst/>
          </a:prstGeom>
          <a:ln w="38100">
            <a:solidFill>
              <a:schemeClr val="tx1"/>
            </a:solidFill>
          </a:ln>
        </p:spPr>
      </p:pic>
      <p:sp>
        <p:nvSpPr>
          <p:cNvPr id="5" name="矩形 4"/>
          <p:cNvSpPr/>
          <p:nvPr/>
        </p:nvSpPr>
        <p:spPr>
          <a:xfrm>
            <a:off x="1371885" y="5768717"/>
            <a:ext cx="3209787" cy="477054"/>
          </a:xfrm>
          <a:prstGeom prst="rect">
            <a:avLst/>
          </a:prstGeom>
          <a:solidFill>
            <a:srgbClr val="FFFF00"/>
          </a:solidFill>
        </p:spPr>
        <p:txBody>
          <a:bodyPr wrap="square">
            <a:spAutoFit/>
          </a:bodyPr>
          <a:lstStyle/>
          <a:p>
            <a:pPr>
              <a:lnSpc>
                <a:spcPts val="3000"/>
              </a:lnSpc>
            </a:pPr>
            <a:r>
              <a:rPr lang="zh-TW" altLang="en-US" sz="1600" b="1" dirty="0" smtClean="0">
                <a:solidFill>
                  <a:srgbClr val="FF0000"/>
                </a:solidFill>
                <a:latin typeface="微軟正黑體" pitchFamily="34" charset="-120"/>
                <a:ea typeface="微軟正黑體" pitchFamily="34" charset="-120"/>
              </a:rPr>
              <a:t>應</a:t>
            </a:r>
            <a:r>
              <a:rPr lang="zh-TW" altLang="en-US" sz="1600" b="1" dirty="0">
                <a:solidFill>
                  <a:srgbClr val="FF0000"/>
                </a:solidFill>
                <a:latin typeface="微軟正黑體" pitchFamily="34" charset="-120"/>
                <a:ea typeface="微軟正黑體" pitchFamily="34" charset="-120"/>
              </a:rPr>
              <a:t>先輸入退費帳戶才得進行</a:t>
            </a:r>
            <a:r>
              <a:rPr lang="zh-TW" altLang="en-US" sz="1600" b="1" dirty="0" smtClean="0">
                <a:solidFill>
                  <a:srgbClr val="FF0000"/>
                </a:solidFill>
                <a:latin typeface="微軟正黑體" pitchFamily="34" charset="-120"/>
                <a:ea typeface="微軟正黑體" pitchFamily="34" charset="-120"/>
              </a:rPr>
              <a:t>退保</a:t>
            </a:r>
            <a:endParaRPr lang="zh-TW" altLang="en-US" sz="1600" b="1" dirty="0">
              <a:solidFill>
                <a:srgbClr val="FF0000"/>
              </a:solidFill>
              <a:latin typeface="微軟正黑體" pitchFamily="34" charset="-120"/>
              <a:ea typeface="微軟正黑體" pitchFamily="34" charset="-120"/>
            </a:endParaRPr>
          </a:p>
        </p:txBody>
      </p:sp>
      <p:pic>
        <p:nvPicPr>
          <p:cNvPr id="17" name="圖片 16"/>
          <p:cNvPicPr>
            <a:picLocks noChangeAspect="1"/>
          </p:cNvPicPr>
          <p:nvPr/>
        </p:nvPicPr>
        <p:blipFill rotWithShape="1">
          <a:blip r:embed="rId4"/>
          <a:srcRect r="42082"/>
          <a:stretch/>
        </p:blipFill>
        <p:spPr>
          <a:xfrm>
            <a:off x="4926547" y="4491186"/>
            <a:ext cx="4109949" cy="1962150"/>
          </a:xfrm>
          <a:prstGeom prst="rect">
            <a:avLst/>
          </a:prstGeom>
          <a:ln w="38100">
            <a:solidFill>
              <a:schemeClr val="tx1"/>
            </a:solidFill>
          </a:ln>
        </p:spPr>
      </p:pic>
      <p:cxnSp>
        <p:nvCxnSpPr>
          <p:cNvPr id="10" name="直線單箭頭接點 9"/>
          <p:cNvCxnSpPr/>
          <p:nvPr/>
        </p:nvCxnSpPr>
        <p:spPr>
          <a:xfrm>
            <a:off x="4427984" y="6007244"/>
            <a:ext cx="72008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標題 1"/>
          <p:cNvSpPr>
            <a:spLocks noGrp="1"/>
          </p:cNvSpPr>
          <p:nvPr>
            <p:ph type="title"/>
          </p:nvPr>
        </p:nvSpPr>
        <p:spPr>
          <a:xfrm>
            <a:off x="0" y="-2138"/>
            <a:ext cx="8229600" cy="693403"/>
          </a:xfrm>
        </p:spPr>
        <p:txBody>
          <a:bodyPr/>
          <a:lstStyle/>
          <a:p>
            <a:r>
              <a:rPr lang="zh-TW" altLang="en-US" dirty="0"/>
              <a:t>投保作業</a:t>
            </a:r>
            <a:r>
              <a:rPr lang="zh-TW" altLang="en-US" dirty="0" smtClean="0"/>
              <a:t>說明</a:t>
            </a:r>
            <a:r>
              <a:rPr lang="en-US" altLang="zh-TW" dirty="0" smtClean="0"/>
              <a:t>(31/35)</a:t>
            </a:r>
            <a:endParaRPr lang="zh-TW" altLang="en-US" dirty="0"/>
          </a:p>
        </p:txBody>
      </p:sp>
      <p:sp>
        <p:nvSpPr>
          <p:cNvPr id="23" name="圓角矩形 22"/>
          <p:cNvSpPr/>
          <p:nvPr/>
        </p:nvSpPr>
        <p:spPr>
          <a:xfrm>
            <a:off x="-219679" y="855875"/>
            <a:ext cx="198336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55832" y="836712"/>
            <a:ext cx="1620956"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退保作業</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84378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(32/35)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71</a:t>
            </a:fld>
            <a:endParaRPr lang="zh-TW" altLang="en-US" dirty="0"/>
          </a:p>
        </p:txBody>
      </p:sp>
      <p:grpSp>
        <p:nvGrpSpPr>
          <p:cNvPr id="6" name="群組 5"/>
          <p:cNvGrpSpPr/>
          <p:nvPr/>
        </p:nvGrpSpPr>
        <p:grpSpPr>
          <a:xfrm>
            <a:off x="-219679" y="836712"/>
            <a:ext cx="3321693" cy="523220"/>
            <a:chOff x="-258777" y="745540"/>
            <a:chExt cx="2644747" cy="523220"/>
          </a:xfrm>
        </p:grpSpPr>
        <p:sp>
          <p:nvSpPr>
            <p:cNvPr id="7" name="圓角矩形 6"/>
            <p:cNvSpPr/>
            <p:nvPr/>
          </p:nvSpPr>
          <p:spPr>
            <a:xfrm>
              <a:off x="-258777" y="764703"/>
              <a:ext cx="1521833"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2425385"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退保作業</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8" name="文字方塊 17"/>
          <p:cNvSpPr txBox="1"/>
          <p:nvPr/>
        </p:nvSpPr>
        <p:spPr>
          <a:xfrm>
            <a:off x="173616" y="1954948"/>
            <a:ext cx="8854633" cy="3016210"/>
          </a:xfrm>
          <a:prstGeom prst="rect">
            <a:avLst/>
          </a:prstGeom>
          <a:solidFill>
            <a:srgbClr val="FFFFCC"/>
          </a:solidFill>
          <a:ln w="28575">
            <a:solidFill>
              <a:schemeClr val="tx1"/>
            </a:solidFill>
          </a:ln>
        </p:spPr>
        <p:txBody>
          <a:bodyPr wrap="square" rtlCol="0">
            <a:spAutoFit/>
          </a:bodyPr>
          <a:lstStyle/>
          <a:p>
            <a:pPr marL="450850" indent="-358775">
              <a:lnSpc>
                <a:spcPts val="3800"/>
              </a:lnSpc>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假設○○幼兒園，有２位學生於</a:t>
            </a:r>
            <a:r>
              <a:rPr lang="en-US" altLang="zh-TW" sz="2400" b="1" dirty="0" smtClean="0">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月退保：</a:t>
            </a:r>
            <a:endParaRPr lang="en-US" altLang="zh-TW" sz="24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450850" indent="-358775">
              <a:lnSpc>
                <a:spcPts val="3800"/>
              </a:lnSpc>
            </a:pP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園長於 </a:t>
            </a:r>
            <a:r>
              <a:rPr lang="en-US" altLang="zh-TW" sz="24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10/15</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輸入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C </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生 退保、於 </a:t>
            </a:r>
            <a:r>
              <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10/23</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輸入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D </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生 退保，</a:t>
            </a:r>
            <a:endPar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450850" indent="-358775">
              <a:lnSpc>
                <a:spcPts val="3800"/>
              </a:lnSpc>
            </a:pP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保險期間均持續</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至退保</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當月最後</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１</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10/31)</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午夜十二時止</a:t>
            </a:r>
            <a:endPar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450850" indent="-358775">
              <a:lnSpc>
                <a:spcPts val="3800"/>
              </a:lnSpc>
            </a:pP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不論</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月哪一天退保所退保費都</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一樣</a:t>
            </a:r>
            <a:endParaRPr lang="zh-TW" altLang="en-US" sz="2400" dirty="0">
              <a:effectLst>
                <a:outerShdw blurRad="38100" dist="38100" dir="2700000" algn="tl">
                  <a:srgbClr val="000000">
                    <a:alpha val="43137"/>
                  </a:srgbClr>
                </a:outerShdw>
              </a:effectLst>
              <a:latin typeface="微軟正黑體" pitchFamily="34" charset="-120"/>
              <a:ea typeface="微軟正黑體" pitchFamily="34" charset="-120"/>
            </a:endParaRPr>
          </a:p>
          <a:p>
            <a:pPr marL="450850" indent="-358775">
              <a:lnSpc>
                <a:spcPts val="3800"/>
              </a:lnSpc>
            </a:pP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退還次</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月</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起的保費：</a:t>
            </a:r>
            <a:endParaRPr lang="zh-TW" altLang="en-US" sz="2400" dirty="0">
              <a:effectLst>
                <a:outerShdw blurRad="38100" dist="38100" dir="2700000" algn="tl">
                  <a:srgbClr val="000000">
                    <a:alpha val="43137"/>
                  </a:srgbClr>
                </a:outerShdw>
              </a:effectLst>
              <a:latin typeface="微軟正黑體" pitchFamily="34" charset="-120"/>
              <a:ea typeface="微軟正黑體" pitchFamily="34" charset="-120"/>
            </a:endParaRPr>
          </a:p>
          <a:p>
            <a:pPr marL="450850" indent="-358775">
              <a:lnSpc>
                <a:spcPts val="3800"/>
              </a:lnSpc>
            </a:pP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2</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人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每人</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每月</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退</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29</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元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 3</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11</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12</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月份共</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3</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個</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4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174</a:t>
            </a:r>
            <a:r>
              <a:rPr lang="zh-TW" altLang="en-US" sz="24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元</a:t>
            </a:r>
            <a:endPar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 name="矩形 8"/>
          <p:cNvSpPr/>
          <p:nvPr/>
        </p:nvSpPr>
        <p:spPr>
          <a:xfrm>
            <a:off x="160290" y="1389460"/>
            <a:ext cx="2675510" cy="42775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zh-TW" altLang="en-US" sz="2400" b="1" dirty="0" smtClean="0">
                <a:solidFill>
                  <a:schemeClr val="tx1"/>
                </a:solidFill>
                <a:latin typeface="微軟正黑體" pitchFamily="34" charset="-120"/>
                <a:ea typeface="微軟正黑體" pitchFamily="34" charset="-120"/>
              </a:rPr>
              <a:t>退保範例</a:t>
            </a:r>
            <a:endParaRPr lang="zh-TW" altLang="en-US" sz="2400" b="1" dirty="0">
              <a:solidFill>
                <a:schemeClr val="tx1"/>
              </a:solidFill>
              <a:latin typeface="微軟正黑體" pitchFamily="34" charset="-120"/>
              <a:ea typeface="微軟正黑體" pitchFamily="34" charset="-120"/>
            </a:endParaRPr>
          </a:p>
        </p:txBody>
      </p:sp>
      <p:sp>
        <p:nvSpPr>
          <p:cNvPr id="10" name="文字方塊 9"/>
          <p:cNvSpPr txBox="1"/>
          <p:nvPr/>
        </p:nvSpPr>
        <p:spPr>
          <a:xfrm>
            <a:off x="173616" y="5276881"/>
            <a:ext cx="8854633" cy="1015791"/>
          </a:xfrm>
          <a:prstGeom prst="rect">
            <a:avLst/>
          </a:prstGeom>
          <a:solidFill>
            <a:srgbClr val="FFFFCC"/>
          </a:solidFill>
          <a:ln w="28575">
            <a:solidFill>
              <a:schemeClr val="tx1"/>
            </a:solidFill>
          </a:ln>
        </p:spPr>
        <p:txBody>
          <a:bodyPr wrap="square" rtlCol="0">
            <a:spAutoFit/>
          </a:bodyPr>
          <a:lstStyle/>
          <a:p>
            <a:pPr marL="92075">
              <a:lnSpc>
                <a:spcPts val="3800"/>
              </a:lnSpc>
            </a:pP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○○幼兒園，</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月加保保費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196</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元，</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月退保</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保費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174</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元</a:t>
            </a:r>
            <a: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2400" dirty="0">
                <a:effectLst>
                  <a:outerShdw blurRad="38100" dist="38100" dir="2700000" algn="tl">
                    <a:srgbClr val="000000">
                      <a:alpha val="43137"/>
                    </a:srgbClr>
                  </a:outerShdw>
                </a:effectLst>
                <a:latin typeface="微軟正黑體" pitchFamily="34" charset="-120"/>
                <a:ea typeface="微軟正黑體" pitchFamily="34" charset="-120"/>
              </a:rPr>
            </a:b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當月加退保</a:t>
            </a:r>
            <a:r>
              <a:rPr lang="zh-TW" altLang="en-US" sz="2400" b="1" dirty="0">
                <a:effectLst>
                  <a:outerShdw blurRad="38100" dist="38100" dir="2700000" algn="tl">
                    <a:srgbClr val="000000">
                      <a:alpha val="43137"/>
                    </a:srgbClr>
                  </a:outerShdw>
                </a:effectLst>
                <a:latin typeface="微軟正黑體" pitchFamily="34" charset="-120"/>
                <a:ea typeface="微軟正黑體" pitchFamily="34" charset="-120"/>
              </a:rPr>
              <a:t>合計：</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尚須繳交</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保費 </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196</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元</a:t>
            </a:r>
            <a:r>
              <a:rPr lang="zh-TW" altLang="en-US" sz="2400" dirty="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dirty="0" smtClean="0">
                <a:effectLst>
                  <a:outerShdw blurRad="38100" dist="38100" dir="2700000" algn="tl">
                    <a:srgbClr val="000000">
                      <a:alpha val="43137"/>
                    </a:srgbClr>
                  </a:outerShdw>
                </a:effectLst>
                <a:latin typeface="微軟正黑體" pitchFamily="34" charset="-120"/>
                <a:ea typeface="微軟正黑體" pitchFamily="34" charset="-120"/>
              </a:rPr>
              <a:t>174</a:t>
            </a:r>
            <a:r>
              <a:rPr lang="zh-TW" altLang="en-US" sz="2400" dirty="0" smtClean="0">
                <a:effectLst>
                  <a:outerShdw blurRad="38100" dist="38100" dir="2700000" algn="tl">
                    <a:srgbClr val="000000">
                      <a:alpha val="43137"/>
                    </a:srgbClr>
                  </a:outerShdw>
                </a:effectLst>
                <a:latin typeface="微軟正黑體" pitchFamily="34" charset="-120"/>
                <a:ea typeface="微軟正黑體" pitchFamily="34" charset="-120"/>
              </a:rPr>
              <a:t>元 ＝ </a:t>
            </a:r>
            <a:r>
              <a:rPr lang="en-US" altLang="zh-TW" sz="24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22</a:t>
            </a:r>
            <a:r>
              <a:rPr lang="zh-TW" altLang="en-US" sz="24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元</a:t>
            </a:r>
            <a:endParaRPr lang="en-US" altLang="zh-TW" sz="24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1" name="文字方塊 10"/>
          <p:cNvSpPr txBox="1"/>
          <p:nvPr/>
        </p:nvSpPr>
        <p:spPr>
          <a:xfrm rot="1016333">
            <a:off x="5177383" y="1299909"/>
            <a:ext cx="3807253" cy="630942"/>
          </a:xfrm>
          <a:prstGeom prst="rect">
            <a:avLst/>
          </a:prstGeom>
          <a:noFill/>
        </p:spPr>
        <p:txBody>
          <a:bodyPr wrap="square" rtlCol="0">
            <a:spAutoFit/>
          </a:bodyPr>
          <a:lstStyle/>
          <a:p>
            <a:r>
              <a:rPr lang="zh-TW" altLang="en-US" sz="3500" b="1" kern="0" spc="-125" dirty="0" smtClean="0">
                <a:ln w="3175">
                  <a:noFill/>
                </a:ln>
                <a:gradFill flip="none" rotWithShape="1">
                  <a:gsLst>
                    <a:gs pos="28000">
                      <a:srgbClr val="FEF9DA"/>
                    </a:gs>
                    <a:gs pos="52000">
                      <a:srgbClr val="99FF33"/>
                    </a:gs>
                    <a:gs pos="72000">
                      <a:srgbClr val="00FF00"/>
                    </a:gs>
                  </a:gsLst>
                  <a:lin ang="5400000" scaled="1"/>
                  <a:tileRect/>
                </a:gradFill>
                <a:effectLst>
                  <a:glow rad="139700">
                    <a:srgbClr val="000000"/>
                  </a:glow>
                  <a:outerShdw blurRad="88900" dist="12700" dir="2700000" algn="tl" rotWithShape="0">
                    <a:prstClr val="black"/>
                  </a:outerShdw>
                </a:effectLst>
                <a:latin typeface="微軟正黑體" pitchFamily="34" charset="-120"/>
                <a:ea typeface="微軟正黑體" pitchFamily="34" charset="-120"/>
                <a:cs typeface="Tahoma" pitchFamily="34" charset="0"/>
              </a:rPr>
              <a:t>退保以「月」計費</a:t>
            </a:r>
            <a:endParaRPr lang="zh-TW" altLang="en-US" sz="3500" b="1" kern="0" spc="-125" dirty="0">
              <a:ln w="3175">
                <a:noFill/>
              </a:ln>
              <a:gradFill flip="none" rotWithShape="1">
                <a:gsLst>
                  <a:gs pos="28000">
                    <a:srgbClr val="FEF9DA"/>
                  </a:gs>
                  <a:gs pos="52000">
                    <a:srgbClr val="99FF33"/>
                  </a:gs>
                  <a:gs pos="72000">
                    <a:srgbClr val="00FF00"/>
                  </a:gs>
                </a:gsLst>
                <a:lin ang="5400000" scaled="1"/>
                <a:tileRect/>
              </a:gradFill>
              <a:effectLst>
                <a:glow rad="139700">
                  <a:srgbClr val="000000"/>
                </a:glow>
                <a:outerShdw blurRad="88900" dist="12700" dir="2700000" algn="tl" rotWithShape="0">
                  <a:prstClr val="black"/>
                </a:outerShdw>
              </a:effectLst>
              <a:latin typeface="微軟正黑體" pitchFamily="34" charset="-120"/>
              <a:ea typeface="微軟正黑體" pitchFamily="34" charset="-120"/>
              <a:cs typeface="Tahoma" pitchFamily="34" charset="0"/>
            </a:endParaRPr>
          </a:p>
        </p:txBody>
      </p:sp>
    </p:spTree>
    <p:extLst>
      <p:ext uri="{BB962C8B-B14F-4D97-AF65-F5344CB8AC3E}">
        <p14:creationId xmlns:p14="http://schemas.microsoft.com/office/powerpoint/2010/main" val="21356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0-#ppt_w/2"/>
                                          </p:val>
                                        </p:tav>
                                        <p:tav tm="100000">
                                          <p:val>
                                            <p:strVal val="#ppt_x"/>
                                          </p:val>
                                        </p:tav>
                                      </p:tavLst>
                                    </p:anim>
                                    <p:anim calcmode="lin" valueType="num">
                                      <p:cBhvr additive="base">
                                        <p:cTn id="8"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(33/35)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72</a:t>
            </a:fld>
            <a:endParaRPr lang="zh-TW" altLang="en-US" dirty="0"/>
          </a:p>
        </p:txBody>
      </p:sp>
      <p:grpSp>
        <p:nvGrpSpPr>
          <p:cNvPr id="6" name="群組 5"/>
          <p:cNvGrpSpPr/>
          <p:nvPr/>
        </p:nvGrpSpPr>
        <p:grpSpPr>
          <a:xfrm>
            <a:off x="-219681" y="836712"/>
            <a:ext cx="1840321" cy="523220"/>
            <a:chOff x="-258778" y="745540"/>
            <a:chExt cx="1840321" cy="523220"/>
          </a:xfrm>
        </p:grpSpPr>
        <p:sp>
          <p:nvSpPr>
            <p:cNvPr id="7" name="圓角矩形 6"/>
            <p:cNvSpPr/>
            <p:nvPr/>
          </p:nvSpPr>
          <p:spPr>
            <a:xfrm>
              <a:off x="-258778" y="764703"/>
              <a:ext cx="184032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162095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其他查詢</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1" name="文字方塊 10"/>
          <p:cNvSpPr txBox="1"/>
          <p:nvPr/>
        </p:nvSpPr>
        <p:spPr>
          <a:xfrm>
            <a:off x="331693" y="1379095"/>
            <a:ext cx="8695765" cy="861774"/>
          </a:xfrm>
          <a:prstGeom prst="rect">
            <a:avLst/>
          </a:prstGeom>
          <a:noFill/>
        </p:spPr>
        <p:txBody>
          <a:bodyPr wrap="square" rtlCol="0">
            <a:spAutoFit/>
          </a:bodyPr>
          <a:lstStyle/>
          <a:p>
            <a:pPr>
              <a:lnSpc>
                <a:spcPts val="3000"/>
              </a:lnSpc>
            </a:pPr>
            <a:r>
              <a:rPr lang="zh-TW" altLang="en-US" sz="1900" b="1" dirty="0" smtClean="0">
                <a:latin typeface="微軟正黑體" pitchFamily="34" charset="-120"/>
                <a:ea typeface="微軟正黑體" pitchFamily="34" charset="-120"/>
              </a:rPr>
              <a:t>點選</a:t>
            </a:r>
            <a:r>
              <a:rPr lang="en-US" altLang="zh-TW" sz="1900" b="1" dirty="0" smtClean="0">
                <a:latin typeface="微軟正黑體" pitchFamily="34" charset="-120"/>
                <a:ea typeface="微軟正黑體" pitchFamily="34" charset="-120"/>
              </a:rPr>
              <a:t>【</a:t>
            </a:r>
            <a:r>
              <a:rPr lang="zh-TW" altLang="en-US" sz="1900" b="1" dirty="0" smtClean="0">
                <a:latin typeface="微軟正黑體" pitchFamily="34" charset="-120"/>
                <a:ea typeface="微軟正黑體" pitchFamily="34" charset="-120"/>
              </a:rPr>
              <a:t>各類名冊記錄</a:t>
            </a:r>
            <a:r>
              <a:rPr lang="en-US" altLang="zh-TW" sz="1900" b="1" dirty="0" smtClean="0">
                <a:latin typeface="微軟正黑體" pitchFamily="34" charset="-120"/>
                <a:ea typeface="微軟正黑體" pitchFamily="34" charset="-120"/>
              </a:rPr>
              <a:t>】</a:t>
            </a:r>
            <a:r>
              <a:rPr lang="zh-TW" altLang="en-US" sz="1900" b="1" dirty="0" smtClean="0">
                <a:latin typeface="微軟正黑體" pitchFamily="34" charset="-120"/>
                <a:ea typeface="微軟正黑體" pitchFamily="34" charset="-120"/>
              </a:rPr>
              <a:t>，</a:t>
            </a:r>
            <a:endParaRPr lang="en-US" altLang="zh-TW" sz="1900" b="1" dirty="0" smtClean="0">
              <a:latin typeface="微軟正黑體" pitchFamily="34" charset="-120"/>
              <a:ea typeface="微軟正黑體" pitchFamily="34" charset="-120"/>
            </a:endParaRPr>
          </a:p>
          <a:p>
            <a:pPr>
              <a:lnSpc>
                <a:spcPts val="3000"/>
              </a:lnSpc>
            </a:pPr>
            <a:r>
              <a:rPr lang="zh-TW" altLang="en-US" sz="1900" b="1" dirty="0" smtClean="0">
                <a:latin typeface="微軟正黑體" pitchFamily="34" charset="-120"/>
                <a:ea typeface="微軟正黑體" pitchFamily="34" charset="-120"/>
              </a:rPr>
              <a:t>可查詢「首批投保名冊」、</a:t>
            </a:r>
            <a:r>
              <a:rPr lang="zh-TW" altLang="en-US" sz="1900" b="1" dirty="0">
                <a:latin typeface="微軟正黑體" pitchFamily="34" charset="-120"/>
                <a:ea typeface="微軟正黑體" pitchFamily="34" charset="-120"/>
              </a:rPr>
              <a:t>「首批</a:t>
            </a:r>
            <a:r>
              <a:rPr lang="zh-TW" altLang="en-US" sz="1900" b="1" dirty="0" smtClean="0">
                <a:latin typeface="微軟正黑體" pitchFamily="34" charset="-120"/>
                <a:ea typeface="微軟正黑體" pitchFamily="34" charset="-120"/>
              </a:rPr>
              <a:t>投保人數」、</a:t>
            </a:r>
            <a:r>
              <a:rPr lang="zh-TW" altLang="en-US" sz="1900" b="1" dirty="0">
                <a:latin typeface="微軟正黑體" pitchFamily="34" charset="-120"/>
                <a:ea typeface="微軟正黑體" pitchFamily="34" charset="-120"/>
              </a:rPr>
              <a:t> </a:t>
            </a:r>
            <a:r>
              <a:rPr lang="zh-TW" altLang="en-US" sz="1900" b="1" dirty="0" smtClean="0">
                <a:latin typeface="微軟正黑體" pitchFamily="34" charset="-120"/>
                <a:ea typeface="微軟正黑體" pitchFamily="34" charset="-120"/>
              </a:rPr>
              <a:t>「加保名冊」</a:t>
            </a:r>
            <a:r>
              <a:rPr lang="zh-TW" altLang="en-US" sz="1900" b="1" dirty="0">
                <a:latin typeface="微軟正黑體" pitchFamily="34" charset="-120"/>
                <a:ea typeface="微軟正黑體" pitchFamily="34" charset="-120"/>
              </a:rPr>
              <a:t>、 </a:t>
            </a:r>
            <a:r>
              <a:rPr lang="zh-TW" altLang="en-US" sz="1900" b="1" dirty="0" smtClean="0">
                <a:latin typeface="微軟正黑體" pitchFamily="34" charset="-120"/>
                <a:ea typeface="微軟正黑體" pitchFamily="34" charset="-120"/>
              </a:rPr>
              <a:t>「退保名冊」 。</a:t>
            </a:r>
            <a:endParaRPr lang="zh-TW" altLang="en-US" sz="1900" b="1" dirty="0">
              <a:latin typeface="微軟正黑體" pitchFamily="34" charset="-120"/>
              <a:ea typeface="微軟正黑體" pitchFamily="34" charset="-120"/>
            </a:endParaRPr>
          </a:p>
        </p:txBody>
      </p:sp>
      <p:pic>
        <p:nvPicPr>
          <p:cNvPr id="13" name="圖片 12" descr="畫面剪輯"/>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48131"/>
            <a:ext cx="9144000" cy="4008329"/>
          </a:xfrm>
          <a:prstGeom prst="rect">
            <a:avLst/>
          </a:prstGeom>
          <a:ln w="12700">
            <a:noFill/>
          </a:ln>
        </p:spPr>
      </p:pic>
      <p:sp>
        <p:nvSpPr>
          <p:cNvPr id="14" name="文字方塊 13"/>
          <p:cNvSpPr txBox="1"/>
          <p:nvPr/>
        </p:nvSpPr>
        <p:spPr>
          <a:xfrm>
            <a:off x="-14281" y="4817550"/>
            <a:ext cx="1273912"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各類名冊記錄</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9" name="矩形 18"/>
          <p:cNvSpPr/>
          <p:nvPr/>
        </p:nvSpPr>
        <p:spPr>
          <a:xfrm>
            <a:off x="-25600" y="4797152"/>
            <a:ext cx="1285231"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2316602" y="4229145"/>
            <a:ext cx="959254" cy="5680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肘形接點 20"/>
          <p:cNvCxnSpPr>
            <a:stCxn id="19" idx="3"/>
            <a:endCxn id="20" idx="1"/>
          </p:cNvCxnSpPr>
          <p:nvPr/>
        </p:nvCxnSpPr>
        <p:spPr>
          <a:xfrm flipV="1">
            <a:off x="1259631" y="4513149"/>
            <a:ext cx="1056971" cy="448091"/>
          </a:xfrm>
          <a:prstGeom prst="bentConnector3">
            <a:avLst>
              <a:gd name="adj1" fmla="val 2700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100230" y="4199430"/>
            <a:ext cx="983937" cy="286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 name="肘形接點 24"/>
          <p:cNvCxnSpPr>
            <a:stCxn id="20" idx="3"/>
            <a:endCxn id="24" idx="0"/>
          </p:cNvCxnSpPr>
          <p:nvPr/>
        </p:nvCxnSpPr>
        <p:spPr>
          <a:xfrm flipV="1">
            <a:off x="3275856" y="4199430"/>
            <a:ext cx="2316343" cy="313719"/>
          </a:xfrm>
          <a:prstGeom prst="bentConnector4">
            <a:avLst>
              <a:gd name="adj1" fmla="val 39380"/>
              <a:gd name="adj2" fmla="val 172868"/>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8160063" y="4313164"/>
            <a:ext cx="588401" cy="295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 name="肘形接點 36"/>
          <p:cNvCxnSpPr>
            <a:stCxn id="24" idx="3"/>
            <a:endCxn id="36" idx="0"/>
          </p:cNvCxnSpPr>
          <p:nvPr/>
        </p:nvCxnSpPr>
        <p:spPr>
          <a:xfrm flipV="1">
            <a:off x="6084167" y="4313164"/>
            <a:ext cx="2370097" cy="29536"/>
          </a:xfrm>
          <a:prstGeom prst="bentConnector4">
            <a:avLst>
              <a:gd name="adj1" fmla="val 43793"/>
              <a:gd name="adj2" fmla="val 125904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6117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畫面剪輯"/>
          <p:cNvPicPr>
            <a:picLocks noChangeAspect="1"/>
          </p:cNvPicPr>
          <p:nvPr/>
        </p:nvPicPr>
        <p:blipFill rotWithShape="1">
          <a:blip r:embed="rId2" cstate="print">
            <a:extLst>
              <a:ext uri="{28A0092B-C50C-407E-A947-70E740481C1C}">
                <a14:useLocalDpi xmlns:a14="http://schemas.microsoft.com/office/drawing/2010/main" val="0"/>
              </a:ext>
            </a:extLst>
          </a:blip>
          <a:srcRect t="1327"/>
          <a:stretch/>
        </p:blipFill>
        <p:spPr>
          <a:xfrm>
            <a:off x="0" y="2276873"/>
            <a:ext cx="9144000" cy="3767060"/>
          </a:xfrm>
          <a:prstGeom prst="rect">
            <a:avLst/>
          </a:prstGeom>
        </p:spPr>
      </p:pic>
      <p:sp>
        <p:nvSpPr>
          <p:cNvPr id="2" name="標題 1"/>
          <p:cNvSpPr>
            <a:spLocks noGrp="1"/>
          </p:cNvSpPr>
          <p:nvPr>
            <p:ph type="title"/>
          </p:nvPr>
        </p:nvSpPr>
        <p:spPr/>
        <p:txBody>
          <a:bodyPr/>
          <a:lstStyle/>
          <a:p>
            <a:r>
              <a:rPr lang="zh-TW" altLang="en-US" dirty="0"/>
              <a:t>投保作業</a:t>
            </a:r>
            <a:r>
              <a:rPr lang="zh-TW" altLang="en-US" dirty="0" smtClean="0"/>
              <a:t>說明</a:t>
            </a:r>
            <a:r>
              <a:rPr lang="en-US" altLang="zh-TW" dirty="0" smtClean="0"/>
              <a:t>(34/35)</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73</a:t>
            </a:fld>
            <a:endParaRPr lang="zh-TW" altLang="en-US" dirty="0"/>
          </a:p>
        </p:txBody>
      </p:sp>
      <p:grpSp>
        <p:nvGrpSpPr>
          <p:cNvPr id="6" name="群組 5"/>
          <p:cNvGrpSpPr/>
          <p:nvPr/>
        </p:nvGrpSpPr>
        <p:grpSpPr>
          <a:xfrm>
            <a:off x="-219681" y="836712"/>
            <a:ext cx="1899303" cy="523220"/>
            <a:chOff x="-258778" y="745540"/>
            <a:chExt cx="1899303" cy="523220"/>
          </a:xfrm>
        </p:grpSpPr>
        <p:sp>
          <p:nvSpPr>
            <p:cNvPr id="7" name="圓角矩形 6"/>
            <p:cNvSpPr/>
            <p:nvPr/>
          </p:nvSpPr>
          <p:spPr>
            <a:xfrm>
              <a:off x="-258778" y="764703"/>
              <a:ext cx="1899303"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162095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其他查詢</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4" name="文字方塊 13"/>
          <p:cNvSpPr txBox="1"/>
          <p:nvPr/>
        </p:nvSpPr>
        <p:spPr>
          <a:xfrm>
            <a:off x="223056" y="1576850"/>
            <a:ext cx="8695765" cy="439736"/>
          </a:xfrm>
          <a:prstGeom prst="rect">
            <a:avLst/>
          </a:prstGeom>
          <a:noFill/>
        </p:spPr>
        <p:txBody>
          <a:bodyPr wrap="square" rtlCol="0">
            <a:spAutoFit/>
          </a:bodyPr>
          <a:lstStyle/>
          <a:p>
            <a:pPr>
              <a:lnSpc>
                <a:spcPts val="3000"/>
              </a:lnSpc>
            </a:pPr>
            <a:r>
              <a:rPr lang="zh-TW" altLang="en-US" sz="2000" b="1" dirty="0" smtClean="0">
                <a:latin typeface="微軟正黑體" pitchFamily="34" charset="-120"/>
                <a:ea typeface="微軟正黑體" pitchFamily="34" charset="-120"/>
              </a:rPr>
              <a:t>加</a:t>
            </a:r>
            <a:r>
              <a:rPr lang="zh-TW" altLang="en-US" sz="2000" b="1" dirty="0">
                <a:latin typeface="微軟正黑體" pitchFamily="34" charset="-120"/>
                <a:ea typeface="微軟正黑體" pitchFamily="34" charset="-120"/>
              </a:rPr>
              <a:t>退保通知書</a:t>
            </a:r>
            <a:r>
              <a:rPr lang="zh-TW" altLang="en-US" sz="2000" b="1" dirty="0" smtClean="0">
                <a:latin typeface="微軟正黑體" pitchFamily="34" charset="-120"/>
                <a:ea typeface="微軟正黑體" pitchFamily="34" charset="-120"/>
              </a:rPr>
              <a:t>列印：</a:t>
            </a:r>
            <a:r>
              <a:rPr lang="zh-TW" altLang="en-US" sz="2000" b="1" dirty="0">
                <a:latin typeface="微軟正黑體" pitchFamily="34" charset="-120"/>
                <a:ea typeface="微軟正黑體" pitchFamily="34" charset="-120"/>
              </a:rPr>
              <a:t>顯示該</a:t>
            </a:r>
            <a:r>
              <a:rPr lang="zh-TW" altLang="en-US" sz="2000" b="1" dirty="0" smtClean="0">
                <a:latin typeface="微軟正黑體" pitchFamily="34" charset="-120"/>
                <a:ea typeface="微軟正黑體" pitchFamily="34" charset="-120"/>
              </a:rPr>
              <a:t>校加退保人數與溢短繳保費</a:t>
            </a:r>
            <a:r>
              <a:rPr lang="zh-TW" altLang="en-US" sz="2000" b="1" dirty="0">
                <a:latin typeface="微軟正黑體" pitchFamily="34" charset="-120"/>
                <a:ea typeface="微軟正黑體" pitchFamily="34" charset="-120"/>
              </a:rPr>
              <a:t>，供學校列印</a:t>
            </a:r>
            <a:r>
              <a:rPr lang="zh-TW" altLang="en-US" sz="2000" b="1" dirty="0" smtClean="0">
                <a:latin typeface="微軟正黑體" pitchFamily="34" charset="-120"/>
                <a:ea typeface="微軟正黑體" pitchFamily="34" charset="-120"/>
              </a:rPr>
              <a:t>。</a:t>
            </a:r>
            <a:endParaRPr lang="en-US" altLang="zh-TW" sz="2000" b="1" dirty="0">
              <a:latin typeface="微軟正黑體" pitchFamily="34" charset="-120"/>
              <a:ea typeface="微軟正黑體" pitchFamily="34" charset="-120"/>
            </a:endParaRPr>
          </a:p>
        </p:txBody>
      </p:sp>
      <p:sp>
        <p:nvSpPr>
          <p:cNvPr id="19" name="矩形 18"/>
          <p:cNvSpPr/>
          <p:nvPr/>
        </p:nvSpPr>
        <p:spPr>
          <a:xfrm>
            <a:off x="2606190" y="3985189"/>
            <a:ext cx="1653293" cy="413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11380" y="4915744"/>
            <a:ext cx="1668242" cy="345094"/>
          </a:xfrm>
          <a:prstGeom prst="rect">
            <a:avLst/>
          </a:prstGeom>
          <a:solidFill>
            <a:srgbClr val="FF7D02"/>
          </a:solidFill>
        </p:spPr>
        <p:txBody>
          <a:bodyPr wrap="square" rtlCol="0">
            <a:spAutoFit/>
          </a:bodyPr>
          <a:lstStyle/>
          <a:p>
            <a:pPr algn="ctr">
              <a:lnSpc>
                <a:spcPts val="2200"/>
              </a:lnSpc>
            </a:pP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加退保通知書列印</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6" name="矩形 25"/>
          <p:cNvSpPr/>
          <p:nvPr/>
        </p:nvSpPr>
        <p:spPr>
          <a:xfrm>
            <a:off x="-256" y="4903560"/>
            <a:ext cx="1679561" cy="361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 name="肘形接點 32"/>
          <p:cNvCxnSpPr>
            <a:stCxn id="26" idx="3"/>
            <a:endCxn id="19" idx="1"/>
          </p:cNvCxnSpPr>
          <p:nvPr/>
        </p:nvCxnSpPr>
        <p:spPr>
          <a:xfrm flipV="1">
            <a:off x="1679305" y="4191785"/>
            <a:ext cx="926885" cy="892631"/>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3386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A9DB70D-094E-4A79-BF46-0D9B920EA0CF}" type="slidenum">
              <a:rPr lang="zh-TW" altLang="en-US" smtClean="0"/>
              <a:pPr/>
              <a:t>74</a:t>
            </a:fld>
            <a:endParaRPr lang="zh-TW" altLang="en-US" dirty="0"/>
          </a:p>
        </p:txBody>
      </p:sp>
      <p:sp>
        <p:nvSpPr>
          <p:cNvPr id="13" name="矩形 12"/>
          <p:cNvSpPr/>
          <p:nvPr/>
        </p:nvSpPr>
        <p:spPr>
          <a:xfrm>
            <a:off x="251520" y="815855"/>
            <a:ext cx="8856984" cy="4708981"/>
          </a:xfrm>
          <a:prstGeom prst="rect">
            <a:avLst/>
          </a:prstGeom>
        </p:spPr>
        <p:txBody>
          <a:bodyPr wrap="square">
            <a:spAutoFit/>
          </a:bodyPr>
          <a:lstStyle/>
          <a:p>
            <a:pPr marL="811213" indent="-811213">
              <a:spcAft>
                <a:spcPts val="0"/>
              </a:spcAft>
            </a:pPr>
            <a:r>
              <a:rPr lang="zh-TW" altLang="en-US" sz="3000" kern="100" dirty="0" smtClean="0">
                <a:latin typeface="Arial" panose="020B0604020202020204" pitchFamily="34" charset="0"/>
                <a:ea typeface="標楷體" panose="03000509000000000000" pitchFamily="65" charset="-120"/>
                <a:cs typeface="Times New Roman" panose="02020603050405020304" pitchFamily="18" charset="0"/>
              </a:rPr>
              <a:t>　 </a:t>
            </a:r>
            <a:r>
              <a:rPr lang="zh-TW" altLang="en-US" sz="30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僑生、交換生或外籍生等是否可投保學團</a:t>
            </a:r>
            <a:r>
              <a:rPr lang="en-US" altLang="zh-TW" sz="30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811213" indent="-811213">
              <a:spcAft>
                <a:spcPts val="0"/>
              </a:spcAft>
            </a:pPr>
            <a:endPar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endPar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altLang="en-US" sz="30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只要具備</a:t>
            </a:r>
            <a:r>
              <a:rPr lang="zh-TW" altLang="en-US" sz="3000" b="1" u="sng"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學籍</a:t>
            </a:r>
            <a:r>
              <a:rPr lang="zh-TW" altLang="en-US" sz="30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，即可投保。</a:t>
            </a:r>
            <a:endParaRPr lang="en-US" altLang="zh-TW" sz="30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altLang="en-US" sz="30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投保時，請</a:t>
            </a:r>
            <a:r>
              <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輸入居留證</a:t>
            </a:r>
            <a:r>
              <a:rPr lang="zh-TW" altLang="en-US" sz="30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號碼。</a:t>
            </a:r>
            <a:endPar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若尚未申請到居留證，請提供學生</a:t>
            </a:r>
            <a:r>
              <a:rPr lang="en-US" altLang="zh-TW"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護照號碼</a:t>
            </a:r>
            <a:r>
              <a:rPr lang="en-US" altLang="zh-TW"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br>
              <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連同</a:t>
            </a:r>
            <a:r>
              <a:rPr lang="en-US" altLang="zh-TW"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姓名</a:t>
            </a:r>
            <a:r>
              <a:rPr lang="en-US" altLang="zh-TW"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出生年月日</a:t>
            </a:r>
            <a:r>
              <a:rPr lang="en-US" altLang="zh-TW"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應繳或免繳身分</a:t>
            </a:r>
            <a:r>
              <a:rPr lang="en-US" altLang="zh-TW"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，傳真至學團小組</a:t>
            </a:r>
            <a:r>
              <a:rPr lang="en-US" altLang="zh-TW"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02-25704933</a:t>
            </a:r>
            <a:r>
              <a:rPr lang="zh-TW" altLang="en-US" sz="3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，由學團小組代為輸入。</a:t>
            </a:r>
          </a:p>
          <a:p>
            <a:pPr>
              <a:spcAft>
                <a:spcPts val="0"/>
              </a:spcAft>
            </a:pPr>
            <a:endPar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endParaRPr>
          </a:p>
        </p:txBody>
      </p:sp>
      <p:grpSp>
        <p:nvGrpSpPr>
          <p:cNvPr id="5" name="群組 4"/>
          <p:cNvGrpSpPr/>
          <p:nvPr/>
        </p:nvGrpSpPr>
        <p:grpSpPr>
          <a:xfrm>
            <a:off x="-219681" y="836712"/>
            <a:ext cx="903249" cy="523220"/>
            <a:chOff x="-258778" y="745540"/>
            <a:chExt cx="903249" cy="523220"/>
          </a:xfrm>
        </p:grpSpPr>
        <p:sp>
          <p:nvSpPr>
            <p:cNvPr id="6" name="圓角矩形 5"/>
            <p:cNvSpPr/>
            <p:nvPr/>
          </p:nvSpPr>
          <p:spPr>
            <a:xfrm>
              <a:off x="-258778" y="764703"/>
              <a:ext cx="90324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39414" y="745540"/>
              <a:ext cx="478016" cy="523220"/>
            </a:xfrm>
            <a:prstGeom prst="rect">
              <a:avLst/>
            </a:prstGeom>
            <a:noFill/>
          </p:spPr>
          <p:txBody>
            <a:bodyPr wrap="non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9" name="群組 8"/>
          <p:cNvGrpSpPr/>
          <p:nvPr/>
        </p:nvGrpSpPr>
        <p:grpSpPr>
          <a:xfrm>
            <a:off x="-219681" y="1556792"/>
            <a:ext cx="903249" cy="523220"/>
            <a:chOff x="-258778" y="745540"/>
            <a:chExt cx="903249" cy="523220"/>
          </a:xfrm>
        </p:grpSpPr>
        <p:sp>
          <p:nvSpPr>
            <p:cNvPr id="10" name="圓角矩形 9"/>
            <p:cNvSpPr/>
            <p:nvPr/>
          </p:nvSpPr>
          <p:spPr>
            <a:xfrm>
              <a:off x="-258778" y="764703"/>
              <a:ext cx="903249"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39414" y="745540"/>
              <a:ext cx="442750" cy="523220"/>
            </a:xfrm>
            <a:prstGeom prst="rect">
              <a:avLst/>
            </a:prstGeom>
            <a:noFill/>
          </p:spPr>
          <p:txBody>
            <a:bodyPr wrap="non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2" name="標題 1"/>
          <p:cNvSpPr>
            <a:spLocks noGrp="1"/>
          </p:cNvSpPr>
          <p:nvPr>
            <p:ph type="title"/>
          </p:nvPr>
        </p:nvSpPr>
        <p:spPr>
          <a:xfrm>
            <a:off x="0" y="-2138"/>
            <a:ext cx="8229600" cy="693403"/>
          </a:xfrm>
        </p:spPr>
        <p:txBody>
          <a:bodyPr/>
          <a:lstStyle/>
          <a:p>
            <a:r>
              <a:rPr lang="zh-TW" altLang="en-US" dirty="0"/>
              <a:t>投保作業</a:t>
            </a:r>
            <a:r>
              <a:rPr lang="zh-TW" altLang="en-US" dirty="0" smtClean="0"/>
              <a:t>說明</a:t>
            </a:r>
            <a:r>
              <a:rPr lang="en-US" altLang="zh-TW" dirty="0" smtClean="0"/>
              <a:t>(35/35)</a:t>
            </a:r>
            <a:endParaRPr lang="zh-TW" altLang="en-US" dirty="0"/>
          </a:p>
        </p:txBody>
      </p:sp>
    </p:spTree>
    <p:extLst>
      <p:ext uri="{BB962C8B-B14F-4D97-AF65-F5344CB8AC3E}">
        <p14:creationId xmlns:p14="http://schemas.microsoft.com/office/powerpoint/2010/main" val="22640068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907704" y="3767290"/>
            <a:ext cx="3780000" cy="597814"/>
          </a:xfrm>
          <a:prstGeom prst="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smtClean="0"/>
              <a:t>說明會議程</a:t>
            </a:r>
            <a:endParaRPr lang="zh-TW" altLang="en-US" dirty="0"/>
          </a:p>
        </p:txBody>
      </p:sp>
      <p:grpSp>
        <p:nvGrpSpPr>
          <p:cNvPr id="57" name="群組 56"/>
          <p:cNvGrpSpPr/>
          <p:nvPr/>
        </p:nvGrpSpPr>
        <p:grpSpPr>
          <a:xfrm>
            <a:off x="395536" y="999498"/>
            <a:ext cx="4364380" cy="830997"/>
            <a:chOff x="213568" y="959520"/>
            <a:chExt cx="4364380" cy="830997"/>
          </a:xfrm>
        </p:grpSpPr>
        <p:cxnSp>
          <p:nvCxnSpPr>
            <p:cNvPr id="38" name="直線接點 37"/>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32" name="群組 31"/>
            <p:cNvGrpSpPr/>
            <p:nvPr/>
          </p:nvGrpSpPr>
          <p:grpSpPr>
            <a:xfrm>
              <a:off x="213568" y="959520"/>
              <a:ext cx="690663" cy="830997"/>
              <a:chOff x="2023937" y="755945"/>
              <a:chExt cx="690663" cy="830997"/>
            </a:xfrm>
          </p:grpSpPr>
          <p:sp>
            <p:nvSpPr>
              <p:cNvPr id="33" name="橢圓 32"/>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1</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40" name="文字方塊 39"/>
            <p:cNvSpPr txBox="1"/>
            <p:nvPr/>
          </p:nvSpPr>
          <p:spPr>
            <a:xfrm>
              <a:off x="930796" y="1086992"/>
              <a:ext cx="3647152"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學生團體保險知多少</a:t>
              </a:r>
              <a:endParaRPr lang="zh-TW" altLang="en-US" sz="3000" b="1" dirty="0">
                <a:latin typeface="微軟正黑體" panose="020B0604030504040204" pitchFamily="34" charset="-120"/>
                <a:ea typeface="微軟正黑體" panose="020B0604030504040204" pitchFamily="34" charset="-120"/>
              </a:endParaRPr>
            </a:p>
          </p:txBody>
        </p:sp>
      </p:grpSp>
      <p:sp>
        <p:nvSpPr>
          <p:cNvPr id="29" name="投影片編號版面配置區 28"/>
          <p:cNvSpPr>
            <a:spLocks noGrp="1"/>
          </p:cNvSpPr>
          <p:nvPr>
            <p:ph type="sldNum" sz="quarter" idx="12"/>
          </p:nvPr>
        </p:nvSpPr>
        <p:spPr/>
        <p:txBody>
          <a:bodyPr/>
          <a:lstStyle/>
          <a:p>
            <a:fld id="{DA9DB70D-094E-4A79-BF46-0D9B920EA0CF}" type="slidenum">
              <a:rPr lang="zh-TW" altLang="en-US" smtClean="0"/>
              <a:pPr/>
              <a:t>75</a:t>
            </a:fld>
            <a:endParaRPr lang="zh-TW" altLang="en-US" dirty="0"/>
          </a:p>
        </p:txBody>
      </p:sp>
      <p:grpSp>
        <p:nvGrpSpPr>
          <p:cNvPr id="61" name="群組 60"/>
          <p:cNvGrpSpPr/>
          <p:nvPr/>
        </p:nvGrpSpPr>
        <p:grpSpPr>
          <a:xfrm>
            <a:off x="639668" y="1880861"/>
            <a:ext cx="4364380" cy="830997"/>
            <a:chOff x="213568" y="959520"/>
            <a:chExt cx="4364380" cy="830997"/>
          </a:xfrm>
        </p:grpSpPr>
        <p:cxnSp>
          <p:nvCxnSpPr>
            <p:cNvPr id="62" name="直線接點 61"/>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63" name="群組 62"/>
            <p:cNvGrpSpPr/>
            <p:nvPr/>
          </p:nvGrpSpPr>
          <p:grpSpPr>
            <a:xfrm>
              <a:off x="213568" y="959520"/>
              <a:ext cx="690663" cy="830997"/>
              <a:chOff x="2023937" y="755945"/>
              <a:chExt cx="690663" cy="830997"/>
            </a:xfrm>
          </p:grpSpPr>
          <p:sp>
            <p:nvSpPr>
              <p:cNvPr id="65" name="橢圓 64"/>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2</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64" name="文字方塊 63"/>
            <p:cNvSpPr txBox="1"/>
            <p:nvPr/>
          </p:nvSpPr>
          <p:spPr>
            <a:xfrm>
              <a:off x="930796" y="1086992"/>
              <a:ext cx="2492990" cy="553998"/>
            </a:xfrm>
            <a:prstGeom prst="rect">
              <a:avLst/>
            </a:prstGeom>
            <a:noFill/>
          </p:spPr>
          <p:txBody>
            <a:bodyPr wrap="none" rtlCol="0">
              <a:spAutoFit/>
            </a:bodyPr>
            <a:lstStyle/>
            <a:p>
              <a:r>
                <a:rPr lang="zh-TW" altLang="en-US" sz="3000" b="1" dirty="0">
                  <a:latin typeface="微軟正黑體" panose="020B0604030504040204" pitchFamily="34" charset="-120"/>
                  <a:ea typeface="微軟正黑體" panose="020B0604030504040204" pitchFamily="34" charset="-120"/>
                </a:rPr>
                <a:t>保障</a:t>
              </a:r>
              <a:r>
                <a:rPr lang="zh-TW" altLang="en-US" sz="3000" b="1" dirty="0" smtClean="0">
                  <a:latin typeface="微軟正黑體" panose="020B0604030504040204" pitchFamily="34" charset="-120"/>
                  <a:ea typeface="微軟正黑體" panose="020B0604030504040204" pitchFamily="34" charset="-120"/>
                </a:rPr>
                <a:t>內容說明</a:t>
              </a:r>
              <a:endParaRPr lang="zh-TW" altLang="en-US" sz="3000" b="1" dirty="0">
                <a:latin typeface="微軟正黑體" panose="020B0604030504040204" pitchFamily="34" charset="-120"/>
                <a:ea typeface="微軟正黑體" panose="020B0604030504040204" pitchFamily="34" charset="-120"/>
              </a:endParaRPr>
            </a:p>
          </p:txBody>
        </p:sp>
      </p:grpSp>
      <p:grpSp>
        <p:nvGrpSpPr>
          <p:cNvPr id="67" name="群組 66"/>
          <p:cNvGrpSpPr/>
          <p:nvPr/>
        </p:nvGrpSpPr>
        <p:grpSpPr>
          <a:xfrm>
            <a:off x="927700" y="2762224"/>
            <a:ext cx="4749101" cy="830997"/>
            <a:chOff x="213568" y="959520"/>
            <a:chExt cx="4749101" cy="830997"/>
          </a:xfrm>
        </p:grpSpPr>
        <p:cxnSp>
          <p:nvCxnSpPr>
            <p:cNvPr id="68" name="直線接點 67"/>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69" name="群組 68"/>
            <p:cNvGrpSpPr/>
            <p:nvPr/>
          </p:nvGrpSpPr>
          <p:grpSpPr>
            <a:xfrm>
              <a:off x="213568" y="959520"/>
              <a:ext cx="690663" cy="830997"/>
              <a:chOff x="2023937" y="755945"/>
              <a:chExt cx="690663" cy="830997"/>
            </a:xfrm>
          </p:grpSpPr>
          <p:sp>
            <p:nvSpPr>
              <p:cNvPr id="71" name="橢圓 70"/>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文字方塊 71"/>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3</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70" name="文字方塊 69"/>
            <p:cNvSpPr txBox="1"/>
            <p:nvPr/>
          </p:nvSpPr>
          <p:spPr>
            <a:xfrm>
              <a:off x="930796" y="1086992"/>
              <a:ext cx="4031873" cy="553998"/>
            </a:xfrm>
            <a:prstGeom prst="rect">
              <a:avLst/>
            </a:prstGeom>
            <a:noFill/>
          </p:spPr>
          <p:txBody>
            <a:bodyPr wrap="none" rtlCol="0">
              <a:spAutoFit/>
            </a:bodyPr>
            <a:lstStyle/>
            <a:p>
              <a:r>
                <a:rPr lang="zh-TW" altLang="en-US" sz="3000" b="1" dirty="0">
                  <a:latin typeface="微軟正黑體" panose="020B0604030504040204" pitchFamily="34" charset="-120"/>
                  <a:ea typeface="微軟正黑體" panose="020B0604030504040204" pitchFamily="34" charset="-120"/>
                </a:rPr>
                <a:t>投保</a:t>
              </a:r>
              <a:r>
                <a:rPr lang="zh-TW" altLang="en-US" sz="3000" b="1" dirty="0" smtClean="0">
                  <a:latin typeface="微軟正黑體" panose="020B0604030504040204" pitchFamily="34" charset="-120"/>
                  <a:ea typeface="微軟正黑體" panose="020B0604030504040204" pitchFamily="34" charset="-120"/>
                </a:rPr>
                <a:t>作業說明</a:t>
              </a:r>
              <a:r>
                <a:rPr lang="zh-TW" altLang="en-US" sz="3000" b="1" dirty="0" smtClean="0">
                  <a:solidFill>
                    <a:schemeClr val="bg1"/>
                  </a:solidFill>
                  <a:latin typeface="微軟正黑體" panose="020B0604030504040204" pitchFamily="34" charset="-120"/>
                  <a:ea typeface="微軟正黑體" panose="020B0604030504040204" pitchFamily="34" charset="-120"/>
                </a:rPr>
                <a:t>作業說明</a:t>
              </a:r>
              <a:endParaRPr lang="zh-TW" altLang="en-US" sz="3000" b="1" dirty="0">
                <a:solidFill>
                  <a:schemeClr val="bg1"/>
                </a:solidFill>
                <a:latin typeface="微軟正黑體" panose="020B0604030504040204" pitchFamily="34" charset="-120"/>
                <a:ea typeface="微軟正黑體" panose="020B0604030504040204" pitchFamily="34" charset="-120"/>
              </a:endParaRPr>
            </a:p>
          </p:txBody>
        </p:sp>
      </p:grpSp>
      <p:grpSp>
        <p:nvGrpSpPr>
          <p:cNvPr id="73" name="群組 72"/>
          <p:cNvGrpSpPr/>
          <p:nvPr/>
        </p:nvGrpSpPr>
        <p:grpSpPr>
          <a:xfrm>
            <a:off x="1215732" y="3643587"/>
            <a:ext cx="4364380" cy="830997"/>
            <a:chOff x="213568" y="959520"/>
            <a:chExt cx="4364380" cy="830997"/>
          </a:xfrm>
        </p:grpSpPr>
        <p:cxnSp>
          <p:nvCxnSpPr>
            <p:cNvPr id="74" name="直線接點 73"/>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75" name="群組 74"/>
            <p:cNvGrpSpPr/>
            <p:nvPr/>
          </p:nvGrpSpPr>
          <p:grpSpPr>
            <a:xfrm>
              <a:off x="213568" y="959520"/>
              <a:ext cx="690663" cy="830997"/>
              <a:chOff x="2023937" y="755945"/>
              <a:chExt cx="690663" cy="830997"/>
            </a:xfrm>
          </p:grpSpPr>
          <p:sp>
            <p:nvSpPr>
              <p:cNvPr id="77" name="橢圓 76"/>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文字方塊 77"/>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4</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76" name="文字方塊 75"/>
            <p:cNvSpPr txBox="1"/>
            <p:nvPr/>
          </p:nvSpPr>
          <p:spPr>
            <a:xfrm>
              <a:off x="930796" y="1086992"/>
              <a:ext cx="2492990" cy="553998"/>
            </a:xfrm>
            <a:prstGeom prst="rect">
              <a:avLst/>
            </a:prstGeom>
            <a:noFill/>
          </p:spPr>
          <p:txBody>
            <a:bodyPr wrap="none" rtlCol="0">
              <a:spAutoFit/>
            </a:bodyPr>
            <a:lstStyle/>
            <a:p>
              <a:r>
                <a:rPr lang="zh-TW" altLang="en-US" sz="3000" b="1" dirty="0" smtClean="0">
                  <a:solidFill>
                    <a:schemeClr val="bg1"/>
                  </a:solidFill>
                  <a:latin typeface="微軟正黑體" panose="020B0604030504040204" pitchFamily="34" charset="-120"/>
                  <a:ea typeface="微軟正黑體" panose="020B0604030504040204" pitchFamily="34" charset="-120"/>
                </a:rPr>
                <a:t>保費作業說明</a:t>
              </a:r>
              <a:endParaRPr lang="zh-TW" altLang="en-US" sz="3000" b="1" dirty="0">
                <a:solidFill>
                  <a:schemeClr val="bg1"/>
                </a:solidFill>
                <a:latin typeface="微軟正黑體" panose="020B0604030504040204" pitchFamily="34" charset="-120"/>
                <a:ea typeface="微軟正黑體" panose="020B0604030504040204" pitchFamily="34" charset="-120"/>
              </a:endParaRPr>
            </a:p>
          </p:txBody>
        </p:sp>
      </p:grpSp>
      <p:grpSp>
        <p:nvGrpSpPr>
          <p:cNvPr id="79" name="群組 78"/>
          <p:cNvGrpSpPr/>
          <p:nvPr/>
        </p:nvGrpSpPr>
        <p:grpSpPr>
          <a:xfrm>
            <a:off x="1503764" y="4524950"/>
            <a:ext cx="4364380" cy="830997"/>
            <a:chOff x="213568" y="959520"/>
            <a:chExt cx="4364380" cy="830997"/>
          </a:xfrm>
        </p:grpSpPr>
        <p:cxnSp>
          <p:nvCxnSpPr>
            <p:cNvPr id="80" name="直線接點 79"/>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81" name="群組 80"/>
            <p:cNvGrpSpPr/>
            <p:nvPr/>
          </p:nvGrpSpPr>
          <p:grpSpPr>
            <a:xfrm>
              <a:off x="213568" y="959520"/>
              <a:ext cx="690663" cy="830997"/>
              <a:chOff x="2023937" y="755945"/>
              <a:chExt cx="690663" cy="830997"/>
            </a:xfrm>
          </p:grpSpPr>
          <p:sp>
            <p:nvSpPr>
              <p:cNvPr id="83" name="橢圓 82"/>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文字方塊 83"/>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5</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82" name="文字方塊 81"/>
            <p:cNvSpPr txBox="1"/>
            <p:nvPr/>
          </p:nvSpPr>
          <p:spPr>
            <a:xfrm>
              <a:off x="930796" y="1086992"/>
              <a:ext cx="2492990"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理賠作業說明</a:t>
              </a:r>
            </a:p>
          </p:txBody>
        </p:sp>
      </p:grpSp>
    </p:spTree>
    <p:extLst>
      <p:ext uri="{BB962C8B-B14F-4D97-AF65-F5344CB8AC3E}">
        <p14:creationId xmlns:p14="http://schemas.microsoft.com/office/powerpoint/2010/main" val="25879791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80"/>
          <p:cNvSpPr/>
          <p:nvPr/>
        </p:nvSpPr>
        <p:spPr>
          <a:xfrm>
            <a:off x="4799274" y="5788287"/>
            <a:ext cx="3019712" cy="521033"/>
          </a:xfrm>
          <a:prstGeom prst="rect">
            <a:avLst/>
          </a:prstGeom>
          <a:solidFill>
            <a:sysClr val="window" lastClr="FFFFFF"/>
          </a:solidFill>
          <a:ln w="12700" cap="flat" cmpd="sng" algn="ctr">
            <a:solidFill>
              <a:srgbClr val="70AD47"/>
            </a:solidFill>
            <a:prstDash val="sysDot"/>
            <a:miter lim="800000"/>
          </a:ln>
          <a:effectLst/>
        </p:spPr>
        <p:txBody>
          <a:bodyPr rtlCol="0" anchor="ctr"/>
          <a:lstStyle/>
          <a:p>
            <a:pPr marL="0" marR="0" lvl="0" indent="0" algn="ctr" defTabSz="914400" eaLnBrk="1" fontAlgn="auto" latinLnBrk="0" hangingPunct="1">
              <a:lnSpc>
                <a:spcPts val="3500"/>
              </a:lnSpc>
              <a:spcBef>
                <a:spcPts val="0"/>
              </a:spcBef>
              <a:spcAft>
                <a:spcPts val="0"/>
              </a:spcAft>
              <a:buClrTx/>
              <a:buSzTx/>
              <a:buFontTx/>
              <a:buNone/>
              <a:tabLst/>
              <a:defRPr/>
            </a:pPr>
            <a:endParaRPr lang="en-US" altLang="zh-TW" kern="0" dirty="0">
              <a:latin typeface="Calibri"/>
              <a:ea typeface="新細明體" panose="02020500000000000000" pitchFamily="18" charset="-120"/>
            </a:endParaRPr>
          </a:p>
          <a:p>
            <a:pPr marL="0" marR="0" lvl="0" indent="0" defTabSz="914400" eaLnBrk="1" fontAlgn="auto" latinLnBrk="0" hangingPunct="1">
              <a:lnSpc>
                <a:spcPct val="100000"/>
              </a:lnSpc>
              <a:spcBef>
                <a:spcPts val="0"/>
              </a:spcBef>
              <a:spcAft>
                <a:spcPts val="0"/>
              </a:spcAft>
              <a:buClrTx/>
              <a:buSzTx/>
              <a:buFontTx/>
              <a:buNone/>
              <a:tabLst/>
              <a:defRPr/>
            </a:pPr>
            <a:r>
              <a:rPr lang="zh-TW" altLang="en-US" kern="0" dirty="0" smtClean="0">
                <a:solidFill>
                  <a:prstClr val="black"/>
                </a:solidFill>
                <a:latin typeface="微軟正黑體" panose="020B0604030504040204" pitchFamily="34" charset="-120"/>
                <a:ea typeface="微軟正黑體" panose="020B0604030504040204" pitchFamily="34" charset="-120"/>
              </a:rPr>
              <a:t>支票，抬頭為國泰人壽</a:t>
            </a:r>
            <a:endParaRPr lang="en-US" altLang="zh-TW" kern="0" dirty="0">
              <a:solidFill>
                <a:prstClr val="black"/>
              </a:solidFill>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effectLst/>
              <a:uLnTx/>
              <a:uFillTx/>
              <a:latin typeface="Calibri"/>
              <a:ea typeface="新細明體" panose="02020500000000000000" pitchFamily="18" charset="-120"/>
              <a:cs typeface="+mn-cs"/>
            </a:endParaRPr>
          </a:p>
        </p:txBody>
      </p:sp>
      <p:sp>
        <p:nvSpPr>
          <p:cNvPr id="2" name="標題 1"/>
          <p:cNvSpPr>
            <a:spLocks noGrp="1"/>
          </p:cNvSpPr>
          <p:nvPr>
            <p:ph type="title"/>
          </p:nvPr>
        </p:nvSpPr>
        <p:spPr/>
        <p:txBody>
          <a:bodyPr/>
          <a:lstStyle/>
          <a:p>
            <a:r>
              <a:rPr lang="zh-TW" altLang="en-US" dirty="0" smtClean="0"/>
              <a:t>保費作業說明</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76</a:t>
            </a:fld>
            <a:endParaRPr lang="zh-TW" altLang="en-US" dirty="0"/>
          </a:p>
        </p:txBody>
      </p:sp>
      <p:grpSp>
        <p:nvGrpSpPr>
          <p:cNvPr id="6" name="群組 5"/>
          <p:cNvGrpSpPr/>
          <p:nvPr/>
        </p:nvGrpSpPr>
        <p:grpSpPr>
          <a:xfrm>
            <a:off x="-219681" y="692696"/>
            <a:ext cx="2697494" cy="523220"/>
            <a:chOff x="-258778" y="745540"/>
            <a:chExt cx="2697494" cy="523220"/>
          </a:xfrm>
        </p:grpSpPr>
        <p:sp>
          <p:nvSpPr>
            <p:cNvPr id="7" name="圓角矩形 6"/>
            <p:cNvSpPr/>
            <p:nvPr/>
          </p:nvSpPr>
          <p:spPr>
            <a:xfrm>
              <a:off x="-258778" y="764703"/>
              <a:ext cx="2697494"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2339102"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簡要保費流程</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46" name="矩形 45"/>
          <p:cNvSpPr/>
          <p:nvPr/>
        </p:nvSpPr>
        <p:spPr>
          <a:xfrm>
            <a:off x="107504" y="1407872"/>
            <a:ext cx="8928992" cy="4973456"/>
          </a:xfrm>
          <a:prstGeom prst="rect">
            <a:avLst/>
          </a:prstGeom>
          <a:noFill/>
          <a:ln w="19050" cap="flat" cmpd="sng" algn="ctr">
            <a:solidFill>
              <a:srgbClr val="A5A5A5"/>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panose="02020500000000000000" pitchFamily="18" charset="-120"/>
              <a:cs typeface="+mn-cs"/>
            </a:endParaRPr>
          </a:p>
        </p:txBody>
      </p:sp>
      <p:sp>
        <p:nvSpPr>
          <p:cNvPr id="47" name="矩形 46"/>
          <p:cNvSpPr/>
          <p:nvPr/>
        </p:nvSpPr>
        <p:spPr>
          <a:xfrm>
            <a:off x="1979712" y="2060227"/>
            <a:ext cx="2209904" cy="3673258"/>
          </a:xfrm>
          <a:prstGeom prst="rect">
            <a:avLst/>
          </a:prstGeom>
          <a:solidFill>
            <a:sysClr val="window" lastClr="FFFFFF"/>
          </a:solidFill>
          <a:ln w="12700" cap="flat" cmpd="sng" algn="ctr">
            <a:solidFill>
              <a:srgbClr val="70AD47"/>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panose="02020500000000000000" pitchFamily="18" charset="-120"/>
              <a:cs typeface="+mn-cs"/>
            </a:endParaRPr>
          </a:p>
        </p:txBody>
      </p:sp>
      <p:sp>
        <p:nvSpPr>
          <p:cNvPr id="49" name="矩形 48"/>
          <p:cNvSpPr/>
          <p:nvPr/>
        </p:nvSpPr>
        <p:spPr>
          <a:xfrm>
            <a:off x="3225124" y="3070869"/>
            <a:ext cx="216024" cy="12990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panose="02020500000000000000" pitchFamily="18" charset="-120"/>
              <a:cs typeface="+mn-cs"/>
            </a:endParaRPr>
          </a:p>
        </p:txBody>
      </p:sp>
      <p:pic>
        <p:nvPicPr>
          <p:cNvPr id="51" name="圖片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793392"/>
            <a:ext cx="1080120" cy="1080120"/>
          </a:xfrm>
          <a:prstGeom prst="rect">
            <a:avLst/>
          </a:prstGeom>
        </p:spPr>
      </p:pic>
      <p:sp>
        <p:nvSpPr>
          <p:cNvPr id="52" name="文字方塊 51"/>
          <p:cNvSpPr txBox="1"/>
          <p:nvPr/>
        </p:nvSpPr>
        <p:spPr>
          <a:xfrm>
            <a:off x="112146" y="3912064"/>
            <a:ext cx="1723550" cy="707886"/>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none" rtlCol="0">
            <a:spAutoFit/>
          </a:bodyPr>
          <a:lstStyle>
            <a:defPPr>
              <a:defRPr lang="zh-TW"/>
            </a:defPPr>
            <a:lvl1pPr>
              <a:defRPr sz="14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學校完成投保</a:t>
            </a:r>
            <a:endParaRPr kumimoji="0" lang="en-US" altLang="zh-TW"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產生應收</a:t>
            </a:r>
            <a:endParaRPr kumimoji="0" lang="zh-TW" altLang="zh-TW"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53" name="燕尾形 22"/>
          <p:cNvSpPr/>
          <p:nvPr/>
        </p:nvSpPr>
        <p:spPr>
          <a:xfrm rot="10800000" flipH="1" flipV="1">
            <a:off x="1709915" y="3532182"/>
            <a:ext cx="278218" cy="310788"/>
          </a:xfrm>
          <a:prstGeom prst="chevron">
            <a:avLst>
              <a:gd name="adj" fmla="val 39402"/>
            </a:avLst>
          </a:prstGeom>
          <a:gradFill flip="none" rotWithShape="1">
            <a:gsLst>
              <a:gs pos="0">
                <a:srgbClr val="FFCF01"/>
              </a:gs>
              <a:gs pos="90000">
                <a:srgbClr val="E22000"/>
              </a:gs>
            </a:gsLst>
            <a:lin ang="0" scaled="1"/>
            <a:tileRect/>
          </a:gradFill>
          <a:ln w="25400" cap="flat" cmpd="sng" algn="ctr">
            <a:noFill/>
            <a:prstDash val="solid"/>
            <a:miter lim="800000"/>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txBody>
          <a:bodyPr anchor="ctr">
            <a:sp3d/>
          </a:bodyPr>
          <a:lstStyle/>
          <a:p>
            <a:pPr marL="0" marR="0" lvl="0" indent="0" algn="ctr" defTabSz="914400" eaLnBrk="0" fontAlgn="ctr" latinLnBrk="0" hangingPunct="0">
              <a:lnSpc>
                <a:spcPct val="100000"/>
              </a:lnSpc>
              <a:spcBef>
                <a:spcPts val="0"/>
              </a:spcBef>
              <a:spcAft>
                <a:spcPts val="0"/>
              </a:spcAft>
              <a:buClr>
                <a:srgbClr val="FF0000"/>
              </a:buClr>
              <a:buSzPct val="70000"/>
              <a:buFontTx/>
              <a:buNone/>
              <a:tabLst/>
              <a:defRPr/>
            </a:pPr>
            <a:endParaRPr kumimoji="0" lang="zh-CN" altLang="en-US" sz="1600" b="1"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54" name="文字方塊 53"/>
          <p:cNvSpPr txBox="1"/>
          <p:nvPr/>
        </p:nvSpPr>
        <p:spPr>
          <a:xfrm>
            <a:off x="2692961" y="1891260"/>
            <a:ext cx="1217000" cy="307777"/>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收據</a:t>
            </a:r>
            <a:r>
              <a:rPr kumimoji="0" lang="en-US" altLang="zh-TW"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繳款單</a:t>
            </a:r>
            <a:endParaRPr kumimoji="0" lang="en-US" altLang="zh-TW"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pic>
        <p:nvPicPr>
          <p:cNvPr id="55" name="Picture 2" descr="D:\工作文件區_收管科\20140731_轉籍系統整合規劃\素材\imagesCAAHKO4Z.jpg"/>
          <p:cNvPicPr>
            <a:picLocks noChangeAspect="1" noChangeArrowheads="1"/>
          </p:cNvPicPr>
          <p:nvPr/>
        </p:nvPicPr>
        <p:blipFill rotWithShape="1">
          <a:blip r:embed="rId3">
            <a:clrChange>
              <a:clrFrom>
                <a:srgbClr val="FFFFFF"/>
              </a:clrFrom>
              <a:clrTo>
                <a:srgbClr val="FFFFFF">
                  <a:alpha val="0"/>
                </a:srgbClr>
              </a:clrTo>
            </a:clrChange>
          </a:blip>
          <a:srcRect l="22649" r="18950" b="9014"/>
          <a:stretch/>
        </p:blipFill>
        <p:spPr bwMode="auto">
          <a:xfrm>
            <a:off x="2988225" y="2132856"/>
            <a:ext cx="863695" cy="1291782"/>
          </a:xfrm>
          <a:prstGeom prst="rect">
            <a:avLst/>
          </a:prstGeom>
          <a:noFill/>
        </p:spPr>
      </p:pic>
      <p:pic>
        <p:nvPicPr>
          <p:cNvPr id="56" name="Picture 18" descr="D:\工作文件區_收管科\20151106_工作會報資料\圖案素材\paper-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289196"/>
            <a:ext cx="591786" cy="591786"/>
          </a:xfrm>
          <a:prstGeom prst="rect">
            <a:avLst/>
          </a:prstGeom>
          <a:noFill/>
          <a:extLst>
            <a:ext uri="{909E8E84-426E-40DD-AFC4-6F175D3DCCD1}">
              <a14:hiddenFill xmlns:a14="http://schemas.microsoft.com/office/drawing/2010/main">
                <a:solidFill>
                  <a:srgbClr val="FFFFFF"/>
                </a:solidFill>
              </a14:hiddenFill>
            </a:ext>
          </a:extLst>
        </p:spPr>
      </p:pic>
      <p:sp>
        <p:nvSpPr>
          <p:cNvPr id="58" name="文字方塊 57"/>
          <p:cNvSpPr txBox="1"/>
          <p:nvPr/>
        </p:nvSpPr>
        <p:spPr>
          <a:xfrm>
            <a:off x="2339752" y="3376428"/>
            <a:ext cx="1811256"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服務人員親送</a:t>
            </a:r>
            <a:endParaRPr kumimoji="0" lang="en-US" altLang="zh-TW" sz="20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各學校單位</a:t>
            </a:r>
            <a:endParaRPr kumimoji="0" lang="en-US" altLang="zh-TW" sz="20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60" name="文字方塊 59"/>
          <p:cNvSpPr txBox="1"/>
          <p:nvPr/>
        </p:nvSpPr>
        <p:spPr>
          <a:xfrm>
            <a:off x="191910" y="4599625"/>
            <a:ext cx="1512168"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小學</a:t>
            </a:r>
            <a:r>
              <a:rPr kumimoji="0" lang="en-US" altLang="zh-TW"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zh-TW" altLang="en-US"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高中：</a:t>
            </a:r>
            <a:endParaRPr kumimoji="0" lang="en-US" altLang="zh-TW"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輸入人數</a:t>
            </a: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幼兒園</a:t>
            </a:r>
            <a:r>
              <a:rPr kumimoji="0" lang="en-US" altLang="zh-TW"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zh-TW" altLang="en-US"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補校：</a:t>
            </a:r>
            <a:endParaRPr kumimoji="0" lang="en-US" altLang="zh-TW"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建立名冊</a:t>
            </a:r>
          </a:p>
        </p:txBody>
      </p:sp>
      <p:sp>
        <p:nvSpPr>
          <p:cNvPr id="61" name="燕尾形 22"/>
          <p:cNvSpPr/>
          <p:nvPr/>
        </p:nvSpPr>
        <p:spPr>
          <a:xfrm rot="10800000" flipH="1" flipV="1">
            <a:off x="4293782" y="3523726"/>
            <a:ext cx="278218" cy="310788"/>
          </a:xfrm>
          <a:prstGeom prst="chevron">
            <a:avLst>
              <a:gd name="adj" fmla="val 39402"/>
            </a:avLst>
          </a:prstGeom>
          <a:gradFill flip="none" rotWithShape="1">
            <a:gsLst>
              <a:gs pos="0">
                <a:srgbClr val="FFCF01"/>
              </a:gs>
              <a:gs pos="90000">
                <a:srgbClr val="E22000"/>
              </a:gs>
            </a:gsLst>
            <a:lin ang="0" scaled="1"/>
            <a:tileRect/>
          </a:gradFill>
          <a:ln w="25400" cap="flat" cmpd="sng" algn="ctr">
            <a:noFill/>
            <a:prstDash val="solid"/>
            <a:miter lim="800000"/>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txBody>
          <a:bodyPr anchor="ctr">
            <a:sp3d/>
          </a:bodyPr>
          <a:lstStyle/>
          <a:p>
            <a:pPr marL="0" marR="0" lvl="0" indent="0" algn="ctr" defTabSz="914400" eaLnBrk="0" fontAlgn="ctr" latinLnBrk="0" hangingPunct="0">
              <a:lnSpc>
                <a:spcPct val="100000"/>
              </a:lnSpc>
              <a:spcBef>
                <a:spcPts val="0"/>
              </a:spcBef>
              <a:spcAft>
                <a:spcPts val="0"/>
              </a:spcAft>
              <a:buClr>
                <a:srgbClr val="FF0000"/>
              </a:buClr>
              <a:buSzPct val="70000"/>
              <a:buFontTx/>
              <a:buNone/>
              <a:tabLst/>
              <a:defRPr/>
            </a:pPr>
            <a:endParaRPr kumimoji="0" lang="zh-CN" altLang="en-US" sz="1600" b="1"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62" name="矩形 61"/>
          <p:cNvSpPr/>
          <p:nvPr/>
        </p:nvSpPr>
        <p:spPr>
          <a:xfrm>
            <a:off x="4676165" y="1743868"/>
            <a:ext cx="2892859" cy="3186244"/>
          </a:xfrm>
          <a:prstGeom prst="rect">
            <a:avLst/>
          </a:prstGeom>
          <a:solidFill>
            <a:sysClr val="window" lastClr="FFFFFF"/>
          </a:solidFill>
          <a:ln w="12700" cap="flat" cmpd="sng" algn="ctr">
            <a:solidFill>
              <a:srgbClr val="70AD47"/>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panose="02020500000000000000" pitchFamily="18" charset="-120"/>
              <a:cs typeface="+mn-cs"/>
            </a:endParaRPr>
          </a:p>
        </p:txBody>
      </p:sp>
      <p:sp>
        <p:nvSpPr>
          <p:cNvPr id="63" name="文字方塊 62"/>
          <p:cNvSpPr txBox="1"/>
          <p:nvPr/>
        </p:nvSpPr>
        <p:spPr>
          <a:xfrm>
            <a:off x="5249598" y="1647459"/>
            <a:ext cx="1745991" cy="307777"/>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繳費管道</a:t>
            </a:r>
            <a:r>
              <a:rPr kumimoji="0" lang="en-US" altLang="zh-TW"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自動銷帳</a:t>
            </a:r>
            <a:r>
              <a:rPr kumimoji="0" lang="en-US" altLang="zh-TW"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p:txBody>
      </p:sp>
      <p:sp>
        <p:nvSpPr>
          <p:cNvPr id="64" name="文字方塊 63"/>
          <p:cNvSpPr txBox="1"/>
          <p:nvPr/>
        </p:nvSpPr>
        <p:spPr>
          <a:xfrm>
            <a:off x="4676165" y="1672766"/>
            <a:ext cx="3224741" cy="33085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TW" sz="1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(1)</a:t>
            </a:r>
            <a:r>
              <a:rPr kumimoji="0" lang="zh-TW" altLang="zh-TW" sz="20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郵政劃撥</a:t>
            </a:r>
            <a:endParaRPr kumimoji="0" lang="en-US" altLang="zh-TW" sz="20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a:p>
            <a:pPr>
              <a:defRPr/>
            </a:pPr>
            <a:r>
              <a:rPr lang="zh-TW" altLang="en-US" kern="0" noProof="0" dirty="0" smtClean="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學校無須</a:t>
            </a:r>
            <a:r>
              <a:rPr lang="zh-TW" altLang="en-US" kern="0" dirty="0" smtClean="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負擔</a:t>
            </a:r>
            <a:r>
              <a:rPr kumimoji="0" lang="zh-TW" altLang="en-US"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手續費 </a:t>
            </a:r>
            <a:r>
              <a:rPr lang="en-US" altLang="zh-TW" kern="0" dirty="0" smtClean="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kern="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含支票，抬頭為交郵局存入</a:t>
            </a:r>
            <a:r>
              <a:rPr lang="en-US" altLang="zh-TW" kern="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19974889</a:t>
            </a:r>
            <a:r>
              <a:rPr lang="zh-TW" altLang="en-US" kern="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帳號</a:t>
            </a:r>
            <a:r>
              <a:rPr lang="en-US" altLang="zh-TW" kern="0" dirty="0" smtClean="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kern="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600"/>
              </a:spcBef>
              <a:defRPr/>
            </a:pPr>
            <a:r>
              <a:rPr kumimoji="0" lang="en-US" altLang="zh-TW" sz="20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(2)</a:t>
            </a:r>
            <a:r>
              <a:rPr kumimoji="0" lang="zh-TW" altLang="zh-TW" sz="20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銀行匯款</a:t>
            </a:r>
            <a:endParaRPr kumimoji="0" lang="en-US" altLang="zh-TW" sz="20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a:p>
            <a:pPr>
              <a:defRPr/>
            </a:pPr>
            <a:r>
              <a:rPr lang="zh-TW" altLang="en-US" kern="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須跨</a:t>
            </a:r>
            <a:r>
              <a:rPr lang="zh-TW" altLang="en-US" kern="0" dirty="0" smtClean="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負擔</a:t>
            </a:r>
            <a:r>
              <a:rPr kumimoji="0" lang="zh-TW" altLang="en-US"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行手續費 </a:t>
            </a:r>
            <a:endParaRPr kumimoji="0" lang="en-US" altLang="zh-TW"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a:defRPr/>
            </a:pPr>
            <a:r>
              <a:rPr kumimoji="0" lang="en-US" altLang="zh-TW" sz="20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(3)</a:t>
            </a:r>
            <a:r>
              <a:rPr kumimoji="0" lang="zh-TW" altLang="zh-TW" sz="20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電連存帳</a:t>
            </a:r>
            <a:r>
              <a:rPr kumimoji="0" lang="en-US" altLang="zh-TW" sz="24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zh-TW" altLang="en-US" sz="16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雙北</a:t>
            </a:r>
            <a:r>
              <a:rPr kumimoji="0" lang="en-US" altLang="zh-TW" sz="16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zh-TW" altLang="en-US" sz="16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高雄指定</a:t>
            </a:r>
            <a:endParaRPr kumimoji="0" lang="en-US" altLang="zh-TW" sz="16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zh-TW" sz="1200" kern="0" dirty="0">
              <a:solidFill>
                <a:prstClr val="black"/>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TW" sz="12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zh-TW" sz="1200" kern="0" dirty="0">
              <a:solidFill>
                <a:prstClr val="black"/>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TW" sz="12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p:txBody>
      </p:sp>
      <p:pic>
        <p:nvPicPr>
          <p:cNvPr id="67" name="Picture 2" descr="C:\Program Files\Microsoft Office\MEDIA\CAGCAT10\j0300520.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99274" y="4167870"/>
            <a:ext cx="598821" cy="514986"/>
          </a:xfrm>
          <a:prstGeom prst="rect">
            <a:avLst/>
          </a:prstGeom>
          <a:noFill/>
          <a:extLst>
            <a:ext uri="{909E8E84-426E-40DD-AFC4-6F175D3DCCD1}">
              <a14:hiddenFill xmlns:a14="http://schemas.microsoft.com/office/drawing/2010/main">
                <a:solidFill>
                  <a:srgbClr val="FFFFFF"/>
                </a:solidFill>
              </a14:hiddenFill>
            </a:ext>
          </a:extLst>
        </p:spPr>
      </p:pic>
      <p:sp>
        <p:nvSpPr>
          <p:cNvPr id="68" name="文字方塊 67"/>
          <p:cNvSpPr txBox="1"/>
          <p:nvPr/>
        </p:nvSpPr>
        <p:spPr>
          <a:xfrm>
            <a:off x="5375464" y="4098081"/>
            <a:ext cx="203132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kern="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公庫電腦連線</a:t>
            </a:r>
            <a:endParaRPr lang="en-US" altLang="zh-TW" kern="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lang="zh-TW" altLang="en-US" kern="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匯款至本公司帳號</a:t>
            </a:r>
            <a:endParaRPr lang="en-US" altLang="zh-TW" kern="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9" name="燕尾形 22"/>
          <p:cNvSpPr/>
          <p:nvPr/>
        </p:nvSpPr>
        <p:spPr>
          <a:xfrm rot="10800000" flipH="1" flipV="1">
            <a:off x="7566810" y="3491631"/>
            <a:ext cx="278218" cy="310788"/>
          </a:xfrm>
          <a:prstGeom prst="chevron">
            <a:avLst>
              <a:gd name="adj" fmla="val 39402"/>
            </a:avLst>
          </a:prstGeom>
          <a:gradFill flip="none" rotWithShape="1">
            <a:gsLst>
              <a:gs pos="0">
                <a:srgbClr val="FFCF01"/>
              </a:gs>
              <a:gs pos="90000">
                <a:srgbClr val="E22000"/>
              </a:gs>
            </a:gsLst>
            <a:lin ang="0" scaled="1"/>
            <a:tileRect/>
          </a:gradFill>
          <a:ln w="25400" cap="flat" cmpd="sng" algn="ctr">
            <a:noFill/>
            <a:prstDash val="solid"/>
            <a:miter lim="800000"/>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txBody>
          <a:bodyPr anchor="ctr">
            <a:sp3d/>
          </a:bodyPr>
          <a:lstStyle/>
          <a:p>
            <a:pPr marL="0" marR="0" lvl="0" indent="0" algn="ctr" defTabSz="914400" eaLnBrk="0" fontAlgn="ctr" latinLnBrk="0" hangingPunct="0">
              <a:lnSpc>
                <a:spcPct val="100000"/>
              </a:lnSpc>
              <a:spcBef>
                <a:spcPts val="0"/>
              </a:spcBef>
              <a:spcAft>
                <a:spcPts val="0"/>
              </a:spcAft>
              <a:buClr>
                <a:srgbClr val="FF0000"/>
              </a:buClr>
              <a:buSzPct val="70000"/>
              <a:buFontTx/>
              <a:buNone/>
              <a:tabLst/>
              <a:defRPr/>
            </a:pPr>
            <a:endParaRPr kumimoji="0" lang="zh-CN" altLang="en-US" sz="1600" b="1"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70" name="文字方塊 69"/>
          <p:cNvSpPr txBox="1"/>
          <p:nvPr/>
        </p:nvSpPr>
        <p:spPr>
          <a:xfrm>
            <a:off x="7497907" y="3833818"/>
            <a:ext cx="1620957" cy="101566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完成繳費</a:t>
            </a:r>
            <a:endParaRPr kumimoji="0" lang="en-US" altLang="zh-TW" sz="1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學校線上</a:t>
            </a:r>
            <a:endParaRPr kumimoji="0" lang="en-US" altLang="zh-TW" sz="14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學校名冊登錄系統</a:t>
            </a:r>
            <a:endParaRPr kumimoji="0" lang="en-US" altLang="zh-TW" sz="14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繳費查詢</a:t>
            </a:r>
            <a:endParaRPr kumimoji="0" lang="en-US" altLang="zh-TW" sz="14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p:txBody>
      </p:sp>
      <p:pic>
        <p:nvPicPr>
          <p:cNvPr id="71"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2340" y1="23659" x2="12340" y2="23659"/>
                        <a14:foregroundMark x1="7021" y1="25237" x2="7021" y2="25237"/>
                        <a14:foregroundMark x1="11064" y1="8517" x2="11064" y2="8517"/>
                        <a14:foregroundMark x1="22340" y1="7886" x2="22340" y2="7886"/>
                        <a14:foregroundMark x1="23617" y1="7886" x2="27872" y2="5994"/>
                        <a14:foregroundMark x1="35745" y1="4416" x2="35745" y2="4416"/>
                        <a14:foregroundMark x1="9149" y1="30284" x2="14468" y2="81073"/>
                        <a14:foregroundMark x1="1915" y1="15773" x2="13404" y2="88644"/>
                        <a14:foregroundMark x1="37660" y1="5363" x2="57447" y2="1893"/>
                        <a14:foregroundMark x1="58723" y1="7571" x2="67447" y2="71924"/>
                        <a14:foregroundMark x1="17234" y1="89274" x2="96170" y2="70978"/>
                        <a14:foregroundMark x1="21702" y1="80126" x2="62128" y2="61830"/>
                        <a14:foregroundMark x1="80638" y1="9148" x2="80638" y2="9148"/>
                        <a14:foregroundMark x1="83617" y1="4416" x2="84255" y2="4101"/>
                        <a14:foregroundMark x1="87447" y1="3155" x2="87447" y2="3155"/>
                        <a14:foregroundMark x1="90000" y1="12303" x2="90000" y2="12303"/>
                        <a14:foregroundMark x1="87021" y1="16088" x2="87021" y2="16088"/>
                        <a14:foregroundMark x1="85532" y1="19558" x2="85532" y2="19558"/>
                        <a14:foregroundMark x1="88936" y1="10095" x2="88936" y2="10095"/>
                        <a14:foregroundMark x1="79787" y1="11672" x2="79787" y2="11672"/>
                        <a14:foregroundMark x1="80213" y1="21451" x2="80213" y2="21451"/>
                        <a14:foregroundMark x1="81489" y1="17035" x2="81489" y2="17035"/>
                        <a14:foregroundMark x1="65745" y1="3470" x2="65745" y2="3470"/>
                        <a14:foregroundMark x1="69574" y1="3155" x2="69574" y2="3155"/>
                        <a14:foregroundMark x1="62979" y1="11987" x2="62979" y2="11987"/>
                        <a14:foregroundMark x1="72553" y1="29968" x2="72553" y2="29968"/>
                        <a14:foregroundMark x1="68298" y1="33438" x2="68298" y2="33438"/>
                        <a14:foregroundMark x1="67021" y1="31861" x2="67021" y2="31861"/>
                        <a14:foregroundMark x1="68511" y1="38801" x2="68511" y2="38801"/>
                        <a14:foregroundMark x1="72128" y1="34069" x2="72128" y2="34069"/>
                        <a14:foregroundMark x1="74255" y1="32492" x2="74255" y2="32492"/>
                        <a14:foregroundMark x1="76383" y1="29653" x2="76383" y2="29653"/>
                        <a14:foregroundMark x1="75106" y1="26183" x2="77234" y2="36278"/>
                        <a14:foregroundMark x1="73191" y1="37224" x2="73191" y2="37224"/>
                        <a14:foregroundMark x1="90213" y1="37539" x2="90213" y2="37539"/>
                        <a14:foregroundMark x1="93191" y1="42902" x2="93191" y2="42902"/>
                        <a14:foregroundMark x1="87872" y1="41009" x2="95957" y2="35331"/>
                        <a14:foregroundMark x1="94255" y1="40694" x2="97234" y2="49211"/>
                        <a14:foregroundMark x1="85106" y1="43218" x2="85745" y2="47003"/>
                        <a14:foregroundMark x1="98085" y1="38486" x2="97234" y2="47634"/>
                        <a14:foregroundMark x1="82128" y1="5047" x2="84681" y2="1577"/>
                        <a14:foregroundMark x1="72979" y1="53943" x2="72979" y2="53943"/>
                        <a14:foregroundMark x1="82553" y1="56467" x2="82553" y2="56467"/>
                        <a14:foregroundMark x1="4183" y1="16949" x2="19011" y2="2260"/>
                      </a14:backgroundRemoval>
                    </a14:imgEffect>
                  </a14:imgLayer>
                </a14:imgProps>
              </a:ext>
              <a:ext uri="{28A0092B-C50C-407E-A947-70E740481C1C}">
                <a14:useLocalDpi xmlns:a14="http://schemas.microsoft.com/office/drawing/2010/main" val="0"/>
              </a:ext>
            </a:extLst>
          </a:blip>
          <a:srcRect/>
          <a:stretch>
            <a:fillRect/>
          </a:stretch>
        </p:blipFill>
        <p:spPr bwMode="auto">
          <a:xfrm>
            <a:off x="7725105" y="2976032"/>
            <a:ext cx="1220246" cy="823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形箭號 71"/>
          <p:cNvSpPr/>
          <p:nvPr/>
        </p:nvSpPr>
        <p:spPr>
          <a:xfrm>
            <a:off x="154454" y="1243188"/>
            <a:ext cx="1683702" cy="360040"/>
          </a:xfrm>
          <a:prstGeom prst="chevron">
            <a:avLst/>
          </a:prstGeom>
          <a:solidFill>
            <a:schemeClr val="bg1">
              <a:lumMod val="85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開學起</a:t>
            </a:r>
            <a:endParaRPr kumimoji="0" lang="zh-TW" altLang="en-US" sz="12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73" name="＞形箭號 72"/>
          <p:cNvSpPr/>
          <p:nvPr/>
        </p:nvSpPr>
        <p:spPr>
          <a:xfrm>
            <a:off x="1838156" y="1243188"/>
            <a:ext cx="6915286" cy="360040"/>
          </a:xfrm>
          <a:prstGeom prst="chevron">
            <a:avLst/>
          </a:prstGeom>
          <a:solidFill>
            <a:srgbClr val="3F8CF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投保完成</a:t>
            </a:r>
            <a:r>
              <a:rPr kumimoji="0" lang="en-US" altLang="zh-TW" sz="1800" b="0" i="0" u="none" strike="noStrike" kern="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8/1-9/30</a:t>
            </a:r>
            <a:endParaRPr kumimoji="0" lang="zh-TW" altLang="en-US" sz="1800" b="0" i="0" u="none" strike="noStrike" kern="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
        <p:nvSpPr>
          <p:cNvPr id="75" name="圓角矩形 74"/>
          <p:cNvSpPr/>
          <p:nvPr/>
        </p:nvSpPr>
        <p:spPr>
          <a:xfrm>
            <a:off x="1853146" y="5805493"/>
            <a:ext cx="2743956" cy="503827"/>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溫度服務</a:t>
            </a:r>
            <a:r>
              <a:rPr kumimoji="0" lang="en-US" altLang="zh-TW" sz="16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人員親送</a:t>
            </a:r>
            <a:r>
              <a:rPr kumimoji="0" lang="en-US" altLang="zh-TW" sz="16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a:p>
            <a:pPr lvl="0" algn="ctr">
              <a:defRPr/>
            </a:pPr>
            <a:r>
              <a:rPr kumimoji="0" lang="zh-TW" altLang="en-US" sz="16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速度體驗</a:t>
            </a:r>
            <a:r>
              <a:rPr kumimoji="0" lang="en-US" altLang="zh-TW"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a:t>
            </a:r>
            <a:r>
              <a:rPr lang="zh-TW" altLang="en-US" sz="1400" b="1" kern="0" dirty="0" smtClean="0">
                <a:solidFill>
                  <a:prstClr val="black"/>
                </a:solidFill>
                <a:latin typeface="微軟正黑體" panose="020B0604030504040204" pitchFamily="34" charset="-120"/>
                <a:ea typeface="微軟正黑體" panose="020B0604030504040204" pitchFamily="34" charset="-120"/>
              </a:rPr>
              <a:t>學校名冊登錄系統</a:t>
            </a:r>
            <a:r>
              <a:rPr kumimoji="0" lang="zh-TW" altLang="en-US"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下載</a:t>
            </a:r>
            <a:r>
              <a:rPr kumimoji="0" lang="en-US" altLang="zh-TW"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a:t>
            </a:r>
            <a:endParaRPr kumimoji="0" lang="zh-TW" altLang="en-US"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76" name="圓角矩形 75"/>
          <p:cNvSpPr/>
          <p:nvPr/>
        </p:nvSpPr>
        <p:spPr>
          <a:xfrm>
            <a:off x="4937384" y="5003223"/>
            <a:ext cx="2515372" cy="514009"/>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銷帳便利</a:t>
            </a:r>
            <a:endParaRPr kumimoji="0" lang="en-US" altLang="zh-TW" sz="16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6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電連存帳無須寄回憑證</a:t>
            </a:r>
            <a:r>
              <a:rPr kumimoji="0" lang="en-US" altLang="zh-TW" sz="16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16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77" name="五邊形 76"/>
          <p:cNvSpPr/>
          <p:nvPr/>
        </p:nvSpPr>
        <p:spPr>
          <a:xfrm>
            <a:off x="1463386" y="5661248"/>
            <a:ext cx="792088" cy="396158"/>
          </a:xfrm>
          <a:prstGeom prst="homePlat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亮點</a:t>
            </a:r>
            <a:r>
              <a:rPr kumimoji="0" lang="en-US" altLang="zh-TW" sz="1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1</a:t>
            </a:r>
            <a:endParaRPr kumimoji="0" lang="zh-TW" altLang="en-US" sz="1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78" name="五邊形 77"/>
          <p:cNvSpPr/>
          <p:nvPr/>
        </p:nvSpPr>
        <p:spPr>
          <a:xfrm>
            <a:off x="4644008" y="4795234"/>
            <a:ext cx="792088" cy="396158"/>
          </a:xfrm>
          <a:prstGeom prst="homePlat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亮點</a:t>
            </a:r>
            <a:r>
              <a:rPr kumimoji="0" lang="en-US" altLang="zh-TW" sz="1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2</a:t>
            </a:r>
            <a:endParaRPr kumimoji="0" lang="zh-TW" altLang="en-US" sz="1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80" name="文字方塊 79"/>
          <p:cNvSpPr txBox="1"/>
          <p:nvPr/>
        </p:nvSpPr>
        <p:spPr>
          <a:xfrm>
            <a:off x="5322074" y="5665291"/>
            <a:ext cx="1745991" cy="307777"/>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繳費管道</a:t>
            </a:r>
            <a:r>
              <a:rPr kumimoji="0" lang="en-US" altLang="zh-TW"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400" b="1" kern="0" dirty="0" smtClean="0">
                <a:solidFill>
                  <a:prstClr val="black"/>
                </a:solidFill>
                <a:latin typeface="微軟正黑體" panose="020B0604030504040204" pitchFamily="34" charset="-120"/>
                <a:ea typeface="微軟正黑體" panose="020B0604030504040204" pitchFamily="34" charset="-120"/>
              </a:rPr>
              <a:t>人</a:t>
            </a:r>
            <a:r>
              <a:rPr lang="zh-TW" altLang="en-US" sz="1400" b="1" kern="0" dirty="0">
                <a:solidFill>
                  <a:prstClr val="black"/>
                </a:solidFill>
                <a:latin typeface="微軟正黑體" panose="020B0604030504040204" pitchFamily="34" charset="-120"/>
                <a:ea typeface="微軟正黑體" panose="020B0604030504040204" pitchFamily="34" charset="-120"/>
              </a:rPr>
              <a:t>工</a:t>
            </a:r>
            <a:r>
              <a:rPr kumimoji="0" lang="zh-TW" altLang="en-US"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銷帳</a:t>
            </a:r>
            <a:r>
              <a:rPr kumimoji="0" lang="en-US" altLang="zh-TW" sz="1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p:txBody>
      </p:sp>
      <p:pic>
        <p:nvPicPr>
          <p:cNvPr id="74" name="Picture 2" descr="http://vc.stust.edu.tw/Sysid/vc/File_Download-51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9370" y="4025518"/>
            <a:ext cx="1118534" cy="1118534"/>
          </a:xfrm>
          <a:prstGeom prst="rect">
            <a:avLst/>
          </a:prstGeom>
          <a:noFill/>
          <a:extLst>
            <a:ext uri="{909E8E84-426E-40DD-AFC4-6F175D3DCCD1}">
              <a14:hiddenFill xmlns:a14="http://schemas.microsoft.com/office/drawing/2010/main">
                <a:solidFill>
                  <a:srgbClr val="FFFFFF"/>
                </a:solidFill>
              </a14:hiddenFill>
            </a:ext>
          </a:extLst>
        </p:spPr>
      </p:pic>
      <p:sp>
        <p:nvSpPr>
          <p:cNvPr id="82" name="文字方塊 81"/>
          <p:cNvSpPr txBox="1"/>
          <p:nvPr/>
        </p:nvSpPr>
        <p:spPr>
          <a:xfrm>
            <a:off x="2051720" y="5025370"/>
            <a:ext cx="2236510" cy="707886"/>
          </a:xfrm>
          <a:prstGeom prst="rect">
            <a:avLst/>
          </a:prstGeom>
          <a:noFill/>
        </p:spPr>
        <p:txBody>
          <a:bodyPr wrap="none" rtlCol="0">
            <a:spAutoFit/>
          </a:bodyPr>
          <a:lstStyle/>
          <a:p>
            <a:pPr algn="ctr"/>
            <a:r>
              <a:rPr lang="zh-TW" altLang="en-US" sz="2000" dirty="0" smtClean="0">
                <a:latin typeface="微軟正黑體" panose="020B0604030504040204" pitchFamily="34" charset="-120"/>
                <a:ea typeface="微軟正黑體" panose="020B0604030504040204" pitchFamily="34" charset="-120"/>
              </a:rPr>
              <a:t>學校名冊登錄系統</a:t>
            </a:r>
            <a:endParaRPr lang="en-US" altLang="zh-TW" sz="2000" dirty="0" smtClean="0">
              <a:latin typeface="微軟正黑體" panose="020B0604030504040204" pitchFamily="34" charset="-120"/>
              <a:ea typeface="微軟正黑體" panose="020B0604030504040204" pitchFamily="34" charset="-120"/>
            </a:endParaRPr>
          </a:p>
          <a:p>
            <a:pPr algn="ctr"/>
            <a:r>
              <a:rPr lang="zh-TW" altLang="en-US" sz="2000" dirty="0" smtClean="0">
                <a:latin typeface="微軟正黑體" panose="020B0604030504040204" pitchFamily="34" charset="-120"/>
                <a:ea typeface="微軟正黑體" panose="020B0604030504040204" pitchFamily="34" charset="-120"/>
              </a:rPr>
              <a:t>自行下載</a:t>
            </a:r>
            <a:endParaRPr lang="en-US" altLang="zh-TW" sz="2000" dirty="0" smtClean="0">
              <a:latin typeface="微軟正黑體" panose="020B0604030504040204" pitchFamily="34" charset="-120"/>
              <a:ea typeface="微軟正黑體" panose="020B0604030504040204" pitchFamily="34" charset="-120"/>
            </a:endParaRPr>
          </a:p>
        </p:txBody>
      </p:sp>
      <p:sp>
        <p:nvSpPr>
          <p:cNvPr id="83" name="文字方塊 82"/>
          <p:cNvSpPr txBox="1"/>
          <p:nvPr/>
        </p:nvSpPr>
        <p:spPr>
          <a:xfrm>
            <a:off x="1871751" y="2243136"/>
            <a:ext cx="505267" cy="523220"/>
          </a:xfrm>
          <a:prstGeom prst="rect">
            <a:avLst/>
          </a:prstGeom>
          <a:noFill/>
        </p:spPr>
        <p:txBody>
          <a:bodyPr wrap="none" rtlCol="0">
            <a:spAutoFit/>
          </a:bodyPr>
          <a:lstStyle/>
          <a:p>
            <a:r>
              <a:rPr lang="zh-TW" altLang="en-US" sz="2800" dirty="0" smtClean="0">
                <a:sym typeface="Wingdings 2"/>
              </a:rPr>
              <a:t></a:t>
            </a:r>
            <a:endParaRPr lang="en-US" altLang="zh-TW" sz="2800" dirty="0" smtClean="0">
              <a:sym typeface="Wingdings 2"/>
            </a:endParaRPr>
          </a:p>
        </p:txBody>
      </p:sp>
      <p:sp>
        <p:nvSpPr>
          <p:cNvPr id="84" name="文字方塊 83"/>
          <p:cNvSpPr txBox="1"/>
          <p:nvPr/>
        </p:nvSpPr>
        <p:spPr>
          <a:xfrm>
            <a:off x="1880287" y="4024999"/>
            <a:ext cx="505267" cy="523220"/>
          </a:xfrm>
          <a:prstGeom prst="rect">
            <a:avLst/>
          </a:prstGeom>
          <a:noFill/>
        </p:spPr>
        <p:txBody>
          <a:bodyPr wrap="none" rtlCol="0">
            <a:spAutoFit/>
          </a:bodyPr>
          <a:lstStyle/>
          <a:p>
            <a:r>
              <a:rPr lang="zh-TW" altLang="en-US" sz="2800" dirty="0" smtClean="0">
                <a:sym typeface="Wingdings 2"/>
              </a:rPr>
              <a:t></a:t>
            </a:r>
            <a:endParaRPr lang="zh-TW" altLang="en-US" sz="2800" dirty="0"/>
          </a:p>
        </p:txBody>
      </p:sp>
      <p:pic>
        <p:nvPicPr>
          <p:cNvPr id="85" name="Picture 5" descr="C:\Users\i2000100\Desktop\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02532" y="3140968"/>
            <a:ext cx="354236" cy="36492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9177" b="12912"/>
          <a:stretch/>
        </p:blipFill>
        <p:spPr bwMode="auto">
          <a:xfrm>
            <a:off x="6622295" y="3068960"/>
            <a:ext cx="640780" cy="47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347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矩形 2048"/>
          <p:cNvSpPr/>
          <p:nvPr/>
        </p:nvSpPr>
        <p:spPr>
          <a:xfrm>
            <a:off x="-31367" y="5642664"/>
            <a:ext cx="9355895" cy="5847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smtClean="0"/>
              <a:t>保費作業說明</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77</a:t>
            </a:fld>
            <a:endParaRPr lang="zh-TW" altLang="en-US" dirty="0"/>
          </a:p>
        </p:txBody>
      </p:sp>
      <p:grpSp>
        <p:nvGrpSpPr>
          <p:cNvPr id="6" name="群組 5"/>
          <p:cNvGrpSpPr/>
          <p:nvPr/>
        </p:nvGrpSpPr>
        <p:grpSpPr>
          <a:xfrm>
            <a:off x="-252537" y="836712"/>
            <a:ext cx="7977169" cy="523220"/>
            <a:chOff x="-258778" y="745540"/>
            <a:chExt cx="4769625" cy="523220"/>
          </a:xfrm>
        </p:grpSpPr>
        <p:sp>
          <p:nvSpPr>
            <p:cNvPr id="7" name="圓角矩形 6"/>
            <p:cNvSpPr/>
            <p:nvPr/>
          </p:nvSpPr>
          <p:spPr>
            <a:xfrm>
              <a:off x="-258778" y="764703"/>
              <a:ext cx="2539385"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4550261" cy="523220"/>
            </a:xfrm>
            <a:prstGeom prst="rect">
              <a:avLst/>
            </a:prstGeom>
            <a:noFill/>
          </p:spPr>
          <p:txBody>
            <a:bodyPr wrap="squar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收據</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&amp;</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繳款單提供作業</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pic>
        <p:nvPicPr>
          <p:cNvPr id="2050" name="Picture 2" descr="「school ICON」的圖片搜尋結果"/>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4712" y="2658845"/>
            <a:ext cx="1392089" cy="1392089"/>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467843" y="4050934"/>
            <a:ext cx="2306827" cy="1200329"/>
          </a:xfrm>
          <a:prstGeom prst="rect">
            <a:avLst/>
          </a:prstGeom>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學校於</a:t>
            </a:r>
            <a:endParaRPr lang="en-US" altLang="zh-TW" b="1" dirty="0" smtClean="0">
              <a:latin typeface="微軟正黑體" panose="020B0604030504040204" pitchFamily="34" charset="-120"/>
              <a:ea typeface="微軟正黑體" panose="020B0604030504040204" pitchFamily="34" charset="-120"/>
            </a:endParaRPr>
          </a:p>
          <a:p>
            <a:pPr algn="ct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學校名冊登錄系統</a:t>
            </a:r>
            <a:r>
              <a:rPr lang="en-US" altLang="zh-TW" b="1" dirty="0" smtClean="0">
                <a:latin typeface="微軟正黑體" panose="020B0604030504040204" pitchFamily="34" charset="-120"/>
                <a:ea typeface="微軟正黑體" panose="020B0604030504040204" pitchFamily="34" charset="-120"/>
              </a:rPr>
              <a:t>】</a:t>
            </a:r>
          </a:p>
          <a:p>
            <a:pPr algn="ctr"/>
            <a:r>
              <a:rPr lang="zh-TW" altLang="en-US" b="1" dirty="0" smtClean="0">
                <a:latin typeface="微軟正黑體" panose="020B0604030504040204" pitchFamily="34" charset="-120"/>
                <a:ea typeface="微軟正黑體" panose="020B0604030504040204" pitchFamily="34" charset="-120"/>
              </a:rPr>
              <a:t>點選</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名冊確認送出</a:t>
            </a:r>
            <a:r>
              <a:rPr lang="en-US" altLang="zh-TW" b="1" dirty="0" smtClean="0">
                <a:latin typeface="微軟正黑體" panose="020B0604030504040204" pitchFamily="34" charset="-120"/>
                <a:ea typeface="微軟正黑體" panose="020B0604030504040204" pitchFamily="34" charset="-120"/>
              </a:rPr>
              <a:t>】</a:t>
            </a:r>
          </a:p>
          <a:p>
            <a:pPr algn="ctr"/>
            <a:r>
              <a:rPr lang="zh-TW" altLang="en-US" b="1" dirty="0">
                <a:latin typeface="微軟正黑體" panose="020B0604030504040204" pitchFamily="34" charset="-120"/>
                <a:ea typeface="微軟正黑體" panose="020B0604030504040204" pitchFamily="34" charset="-120"/>
              </a:rPr>
              <a:t>完成投保手續</a:t>
            </a:r>
          </a:p>
        </p:txBody>
      </p:sp>
      <p:pic>
        <p:nvPicPr>
          <p:cNvPr id="17" name="Picture 2" descr="「school ICON」的圖片搜尋結果"/>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90189" y="3583621"/>
            <a:ext cx="1392089" cy="13920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相關圖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9000" y="1689150"/>
            <a:ext cx="1369382" cy="1369382"/>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2616757" y="3031723"/>
            <a:ext cx="1379999" cy="646331"/>
          </a:xfrm>
          <a:prstGeom prst="rect">
            <a:avLst/>
          </a:prstGeom>
          <a:solidFill>
            <a:srgbClr val="FFFFFF">
              <a:alpha val="80000"/>
            </a:srgbClr>
          </a:solidFill>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收據、繳款單提供方式</a:t>
            </a:r>
            <a:endParaRPr lang="zh-TW" altLang="en-US" b="1" dirty="0">
              <a:latin typeface="微軟正黑體" panose="020B0604030504040204" pitchFamily="34" charset="-120"/>
              <a:ea typeface="微軟正黑體" panose="020B0604030504040204" pitchFamily="34" charset="-120"/>
            </a:endParaRPr>
          </a:p>
        </p:txBody>
      </p:sp>
      <p:sp>
        <p:nvSpPr>
          <p:cNvPr id="29" name="圖案 28"/>
          <p:cNvSpPr/>
          <p:nvPr/>
        </p:nvSpPr>
        <p:spPr>
          <a:xfrm rot="20705151">
            <a:off x="2291771" y="2272636"/>
            <a:ext cx="1617436" cy="892036"/>
          </a:xfrm>
          <a:prstGeom prst="swooshArrow">
            <a:avLst>
              <a:gd name="adj1" fmla="val 41052"/>
              <a:gd name="adj2" fmla="val 76920"/>
            </a:avLst>
          </a:prstGeom>
          <a:solidFill>
            <a:srgbClr val="00B0F0">
              <a:alpha val="55000"/>
            </a:srgbClr>
          </a:solidFill>
          <a:ln w="9525" cap="flat" cmpd="sng" algn="ctr">
            <a:noFill/>
            <a:prstDash val="solid"/>
            <a:round/>
            <a:headEnd type="none" w="med" len="med"/>
            <a:tailEnd type="none" w="med" len="med"/>
          </a:ln>
          <a:effectLst/>
        </p:spPr>
      </p:sp>
      <p:sp>
        <p:nvSpPr>
          <p:cNvPr id="31" name="圖案 30"/>
          <p:cNvSpPr/>
          <p:nvPr/>
        </p:nvSpPr>
        <p:spPr>
          <a:xfrm rot="894849" flipV="1">
            <a:off x="2291771" y="3514911"/>
            <a:ext cx="1617436" cy="892036"/>
          </a:xfrm>
          <a:prstGeom prst="swooshArrow">
            <a:avLst>
              <a:gd name="adj1" fmla="val 41052"/>
              <a:gd name="adj2" fmla="val 76920"/>
            </a:avLst>
          </a:prstGeom>
          <a:solidFill>
            <a:srgbClr val="00B0F0">
              <a:alpha val="20000"/>
            </a:srgbClr>
          </a:solidFill>
          <a:ln w="9525" cap="flat" cmpd="sng" algn="ctr">
            <a:noFill/>
            <a:prstDash val="solid"/>
            <a:round/>
            <a:headEnd type="none" w="med" len="med"/>
            <a:tailEnd type="none" w="med" len="med"/>
          </a:ln>
          <a:effectLst/>
        </p:spPr>
      </p:sp>
      <p:sp>
        <p:nvSpPr>
          <p:cNvPr id="32" name="矩形 31"/>
          <p:cNvSpPr/>
          <p:nvPr/>
        </p:nvSpPr>
        <p:spPr>
          <a:xfrm>
            <a:off x="3938383" y="1019951"/>
            <a:ext cx="1621270" cy="646331"/>
          </a:xfrm>
          <a:prstGeom prst="rect">
            <a:avLst/>
          </a:prstGeom>
          <a:solidFill>
            <a:srgbClr val="FFFFFF">
              <a:alpha val="80000"/>
            </a:srgbClr>
          </a:solidFill>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學團服務人員</a:t>
            </a:r>
            <a:endParaRPr lang="en-US" altLang="zh-TW" b="1" dirty="0" smtClean="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列印</a:t>
            </a:r>
            <a:r>
              <a:rPr lang="zh-TW" altLang="en-US" b="1" dirty="0" smtClean="0">
                <a:latin typeface="微軟正黑體" panose="020B0604030504040204" pitchFamily="34" charset="-120"/>
                <a:ea typeface="微軟正黑體" panose="020B0604030504040204" pitchFamily="34" charset="-120"/>
              </a:rPr>
              <a:t>後轉送</a:t>
            </a:r>
            <a:endParaRPr lang="zh-TW" altLang="en-US" b="1" dirty="0">
              <a:latin typeface="微軟正黑體" panose="020B0604030504040204" pitchFamily="34" charset="-120"/>
              <a:ea typeface="微軟正黑體" panose="020B0604030504040204" pitchFamily="34" charset="-120"/>
            </a:endParaRPr>
          </a:p>
        </p:txBody>
      </p:sp>
      <p:sp>
        <p:nvSpPr>
          <p:cNvPr id="33" name="矩形 32"/>
          <p:cNvSpPr/>
          <p:nvPr/>
        </p:nvSpPr>
        <p:spPr>
          <a:xfrm>
            <a:off x="3956580" y="5005112"/>
            <a:ext cx="1379999" cy="646331"/>
          </a:xfrm>
          <a:prstGeom prst="rect">
            <a:avLst/>
          </a:prstGeom>
          <a:noFill/>
        </p:spPr>
        <p:txBody>
          <a:bodyPr wrap="square">
            <a:spAutoFit/>
          </a:bodyP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rPr>
              <a:t>學校</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gn="ctr"/>
            <a:r>
              <a:rPr lang="zh-TW" altLang="en-US" b="1" dirty="0" smtClean="0">
                <a:solidFill>
                  <a:srgbClr val="FF0000"/>
                </a:solidFill>
                <a:latin typeface="微軟正黑體" panose="020B0604030504040204" pitchFamily="34" charset="-120"/>
                <a:ea typeface="微軟正黑體" panose="020B0604030504040204" pitchFamily="34" charset="-120"/>
              </a:rPr>
              <a:t>自行列印</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31366" y="5642664"/>
            <a:ext cx="9175366" cy="584775"/>
          </a:xfrm>
          <a:prstGeom prst="rect">
            <a:avLst/>
          </a:prstGeom>
        </p:spPr>
        <p:txBody>
          <a:bodyPr wrap="square">
            <a:spAutoFit/>
          </a:bodyPr>
          <a:lstStyle/>
          <a:p>
            <a:r>
              <a:rPr lang="zh-TW" altLang="en-US" sz="1600" dirty="0">
                <a:latin typeface="微軟正黑體" panose="020B0604030504040204" pitchFamily="34" charset="-120"/>
                <a:ea typeface="微軟正黑體" panose="020B0604030504040204" pitchFamily="34" charset="-120"/>
              </a:rPr>
              <a:t>請各級學校於該學期註冊後</a:t>
            </a:r>
            <a:r>
              <a:rPr lang="en-US" altLang="zh-TW" sz="1600" b="1" dirty="0">
                <a:latin typeface="微軟正黑體" panose="020B0604030504040204" pitchFamily="34" charset="-120"/>
                <a:ea typeface="微軟正黑體" panose="020B0604030504040204" pitchFamily="34" charset="-120"/>
              </a:rPr>
              <a:t>20</a:t>
            </a:r>
            <a:r>
              <a:rPr lang="zh-TW" altLang="en-US" sz="1600" b="1" dirty="0">
                <a:latin typeface="微軟正黑體" panose="020B0604030504040204" pitchFamily="34" charset="-120"/>
                <a:ea typeface="微軟正黑體" panose="020B0604030504040204" pitchFamily="34" charset="-120"/>
              </a:rPr>
              <a:t>天內</a:t>
            </a:r>
            <a:r>
              <a:rPr lang="zh-TW" altLang="en-US" sz="1600" dirty="0">
                <a:latin typeface="微軟正黑體" panose="020B0604030504040204" pitchFamily="34" charset="-120"/>
                <a:ea typeface="微軟正黑體" panose="020B0604030504040204" pitchFamily="34" charset="-120"/>
              </a:rPr>
              <a:t>彙總交付保險費</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詳情</a:t>
            </a:r>
            <a:r>
              <a:rPr lang="zh-TW" altLang="en-US" sz="1600" b="1" dirty="0" smtClean="0">
                <a:latin typeface="微軟正黑體" panose="020B0604030504040204" pitchFamily="34" charset="-120"/>
                <a:ea typeface="微軟正黑體" panose="020B0604030504040204" pitchFamily="34" charset="-120"/>
              </a:rPr>
              <a:t>見保單條款</a:t>
            </a:r>
            <a:r>
              <a:rPr lang="zh-TW" altLang="en-US" sz="1600" b="1" dirty="0">
                <a:latin typeface="微軟正黑體" panose="020B0604030504040204" pitchFamily="34" charset="-120"/>
                <a:ea typeface="微軟正黑體" panose="020B0604030504040204" pitchFamily="34" charset="-120"/>
              </a:rPr>
              <a:t>第五條</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，保險費繳交方式包括：郵政劃撥、銀行匯款、電連存</a:t>
            </a:r>
            <a:r>
              <a:rPr lang="zh-TW" altLang="en-US" sz="1600" dirty="0" smtClean="0">
                <a:latin typeface="微軟正黑體" panose="020B0604030504040204" pitchFamily="34" charset="-120"/>
                <a:ea typeface="微軟正黑體" panose="020B0604030504040204" pitchFamily="34" charset="-120"/>
              </a:rPr>
              <a:t>帳。</a:t>
            </a:r>
            <a:endParaRPr lang="zh-TW" altLang="en-US" sz="1600" dirty="0">
              <a:latin typeface="微軟正黑體" panose="020B0604030504040204" pitchFamily="34" charset="-120"/>
              <a:ea typeface="微軟正黑體" panose="020B0604030504040204" pitchFamily="34" charset="-120"/>
            </a:endParaRPr>
          </a:p>
        </p:txBody>
      </p:sp>
      <p:sp>
        <p:nvSpPr>
          <p:cNvPr id="38" name="矩形 37"/>
          <p:cNvSpPr/>
          <p:nvPr/>
        </p:nvSpPr>
        <p:spPr>
          <a:xfrm rot="19761215">
            <a:off x="2457990" y="2384444"/>
            <a:ext cx="1379999" cy="369332"/>
          </a:xfrm>
          <a:prstGeom prst="rect">
            <a:avLst/>
          </a:prstGeom>
          <a:noFill/>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貼心服務</a:t>
            </a:r>
            <a:endParaRPr lang="zh-TW" altLang="en-US" b="1" dirty="0">
              <a:latin typeface="微軟正黑體" panose="020B0604030504040204" pitchFamily="34" charset="-120"/>
              <a:ea typeface="微軟正黑體" panose="020B0604030504040204" pitchFamily="34" charset="-120"/>
            </a:endParaRPr>
          </a:p>
        </p:txBody>
      </p:sp>
      <p:sp>
        <p:nvSpPr>
          <p:cNvPr id="39" name="矩形 38"/>
          <p:cNvSpPr/>
          <p:nvPr/>
        </p:nvSpPr>
        <p:spPr>
          <a:xfrm rot="1667323">
            <a:off x="2381786" y="3909548"/>
            <a:ext cx="1379999" cy="369332"/>
          </a:xfrm>
          <a:prstGeom prst="rect">
            <a:avLst/>
          </a:prstGeom>
          <a:noFill/>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速度體驗</a:t>
            </a:r>
            <a:endParaRPr lang="zh-TW" altLang="en-US" b="1" dirty="0">
              <a:latin typeface="微軟正黑體" panose="020B0604030504040204" pitchFamily="34" charset="-120"/>
              <a:ea typeface="微軟正黑體" panose="020B0604030504040204" pitchFamily="34" charset="-120"/>
            </a:endParaRPr>
          </a:p>
        </p:txBody>
      </p:sp>
      <p:sp>
        <p:nvSpPr>
          <p:cNvPr id="3" name="矩形 2"/>
          <p:cNvSpPr/>
          <p:nvPr/>
        </p:nvSpPr>
        <p:spPr>
          <a:xfrm>
            <a:off x="5295195" y="3983631"/>
            <a:ext cx="369148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zh-TW" altLang="en-US"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學校自行下載之收據即為本公司出具之</a:t>
            </a:r>
            <a:r>
              <a:rPr lang="zh-TW" altLang="en-US"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收據</a:t>
            </a:r>
            <a:r>
              <a:rPr lang="zh-TW" altLang="en-US"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，同樣具備會計憑證效力。</a:t>
            </a:r>
            <a:endParaRPr lang="en-US" altLang="zh-TW"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6238503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保費作業說明</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78</a:t>
            </a:fld>
            <a:endParaRPr lang="zh-TW" altLang="en-US" dirty="0"/>
          </a:p>
        </p:txBody>
      </p:sp>
      <p:grpSp>
        <p:nvGrpSpPr>
          <p:cNvPr id="6" name="群組 5"/>
          <p:cNvGrpSpPr/>
          <p:nvPr/>
        </p:nvGrpSpPr>
        <p:grpSpPr>
          <a:xfrm>
            <a:off x="-219679" y="836712"/>
            <a:ext cx="9554748" cy="523220"/>
            <a:chOff x="-258777" y="745540"/>
            <a:chExt cx="6317421" cy="523220"/>
          </a:xfrm>
        </p:grpSpPr>
        <p:sp>
          <p:nvSpPr>
            <p:cNvPr id="7" name="圓角矩形 6"/>
            <p:cNvSpPr/>
            <p:nvPr/>
          </p:nvSpPr>
          <p:spPr>
            <a:xfrm>
              <a:off x="-258777" y="764703"/>
              <a:ext cx="5706763"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6098059" cy="523220"/>
            </a:xfrm>
            <a:prstGeom prst="rect">
              <a:avLst/>
            </a:prstGeom>
            <a:noFill/>
          </p:spPr>
          <p:txBody>
            <a:bodyPr wrap="squar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學校自行列印收據</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&amp;</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繳款</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單</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含首批保費、加退保費</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pic>
        <p:nvPicPr>
          <p:cNvPr id="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909" y="1764572"/>
            <a:ext cx="8752380" cy="474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文字方塊 11"/>
          <p:cNvSpPr txBox="1"/>
          <p:nvPr/>
        </p:nvSpPr>
        <p:spPr>
          <a:xfrm>
            <a:off x="92201" y="5364970"/>
            <a:ext cx="1659848" cy="307777"/>
          </a:xfrm>
          <a:prstGeom prst="rect">
            <a:avLst/>
          </a:prstGeom>
          <a:solidFill>
            <a:srgbClr val="FF7D02"/>
          </a:solid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繳費收據列印查詢</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7" name="矩形 26"/>
          <p:cNvSpPr/>
          <p:nvPr/>
        </p:nvSpPr>
        <p:spPr>
          <a:xfrm>
            <a:off x="72081" y="5344572"/>
            <a:ext cx="1679968"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8" name="矩形 27"/>
          <p:cNvSpPr/>
          <p:nvPr/>
        </p:nvSpPr>
        <p:spPr>
          <a:xfrm>
            <a:off x="7687644" y="3774733"/>
            <a:ext cx="1021635" cy="265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cxnSp>
        <p:nvCxnSpPr>
          <p:cNvPr id="29" name="肘形接點 28"/>
          <p:cNvCxnSpPr>
            <a:endCxn id="28" idx="2"/>
          </p:cNvCxnSpPr>
          <p:nvPr/>
        </p:nvCxnSpPr>
        <p:spPr>
          <a:xfrm flipV="1">
            <a:off x="1752049" y="4040138"/>
            <a:ext cx="6446413" cy="1304435"/>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188909" y="1435097"/>
            <a:ext cx="8606118" cy="824456"/>
          </a:xfrm>
          <a:prstGeom prst="rect">
            <a:avLst/>
          </a:prstGeom>
          <a:solidFill>
            <a:srgbClr val="FFFF99"/>
          </a:solidFill>
          <a:ln w="28575">
            <a:solidFill>
              <a:schemeClr val="tx1"/>
            </a:solidFill>
          </a:ln>
        </p:spPr>
        <p:txBody>
          <a:bodyPr wrap="square" rtlCol="0">
            <a:spAutoFit/>
          </a:bodyPr>
          <a:lstStyle>
            <a:defPPr>
              <a:defRPr lang="zh-TW"/>
            </a:defPPr>
            <a:lvl1pPr>
              <a:lnSpc>
                <a:spcPts val="3000"/>
              </a:lnSpc>
              <a:defRPr sz="2000" b="1">
                <a:latin typeface="微軟正黑體" pitchFamily="34" charset="-120"/>
                <a:ea typeface="微軟正黑體" pitchFamily="34" charset="-120"/>
              </a:defRPr>
            </a:lvl1pPr>
          </a:lstStyle>
          <a:p>
            <a:r>
              <a:rPr lang="zh-TW" altLang="en-US" dirty="0" smtClean="0"/>
              <a:t>點選</a:t>
            </a:r>
            <a:r>
              <a:rPr lang="en-US" altLang="zh-TW" dirty="0" smtClean="0"/>
              <a:t>【</a:t>
            </a:r>
            <a:r>
              <a:rPr lang="zh-TW" altLang="en-US" dirty="0" smtClean="0"/>
              <a:t>繳費收據列印查</a:t>
            </a:r>
            <a:r>
              <a:rPr lang="zh-TW" altLang="en-US" dirty="0"/>
              <a:t>詢</a:t>
            </a:r>
            <a:r>
              <a:rPr lang="en-US" altLang="zh-TW" dirty="0" smtClean="0"/>
              <a:t>】</a:t>
            </a:r>
            <a:r>
              <a:rPr lang="zh-TW" altLang="en-US" dirty="0" smtClean="0"/>
              <a:t>再點選</a:t>
            </a:r>
            <a:r>
              <a:rPr lang="en-US" altLang="zh-TW" dirty="0"/>
              <a:t>【</a:t>
            </a:r>
            <a:r>
              <a:rPr lang="zh-TW" altLang="en-US" dirty="0"/>
              <a:t>線上列印</a:t>
            </a:r>
            <a:r>
              <a:rPr lang="en-US" altLang="zh-TW" dirty="0"/>
              <a:t> 】</a:t>
            </a:r>
            <a:r>
              <a:rPr lang="zh-TW" altLang="en-US" dirty="0"/>
              <a:t>即可自行列印收據與繳款單</a:t>
            </a:r>
            <a:r>
              <a:rPr lang="zh-TW" altLang="en-US" dirty="0" smtClean="0"/>
              <a:t>。完成投保手續後，須待</a:t>
            </a:r>
            <a:r>
              <a:rPr lang="en-US" altLang="zh-TW" dirty="0" smtClean="0"/>
              <a:t>30</a:t>
            </a:r>
            <a:r>
              <a:rPr lang="zh-TW" altLang="en-US" dirty="0" smtClean="0"/>
              <a:t>分鐘才能自行下載，最多能列印</a:t>
            </a:r>
            <a:r>
              <a:rPr lang="en-US" altLang="zh-TW" dirty="0" smtClean="0"/>
              <a:t>5</a:t>
            </a:r>
            <a:r>
              <a:rPr lang="zh-TW" altLang="en-US" dirty="0" smtClean="0"/>
              <a:t>次。</a:t>
            </a:r>
            <a:endParaRPr lang="zh-TW" altLang="en-US" dirty="0"/>
          </a:p>
        </p:txBody>
      </p:sp>
      <p:sp>
        <p:nvSpPr>
          <p:cNvPr id="13" name="文字方塊 11"/>
          <p:cNvSpPr txBox="1"/>
          <p:nvPr/>
        </p:nvSpPr>
        <p:spPr>
          <a:xfrm>
            <a:off x="2029858" y="2696486"/>
            <a:ext cx="1659848" cy="307777"/>
          </a:xfrm>
          <a:prstGeom prst="rect">
            <a:avLst/>
          </a:prstGeom>
          <a:solidFill>
            <a:srgbClr val="FF7D02"/>
          </a:solid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繳費收據列印查詢</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295310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20" y="2445106"/>
            <a:ext cx="8996959" cy="322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zh-TW" altLang="en-US" dirty="0" smtClean="0"/>
              <a:t>保費作業說明</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79</a:t>
            </a:fld>
            <a:endParaRPr lang="zh-TW" altLang="en-US" dirty="0"/>
          </a:p>
        </p:txBody>
      </p:sp>
      <p:grpSp>
        <p:nvGrpSpPr>
          <p:cNvPr id="6" name="群組 5"/>
          <p:cNvGrpSpPr/>
          <p:nvPr/>
        </p:nvGrpSpPr>
        <p:grpSpPr>
          <a:xfrm>
            <a:off x="-219679" y="836712"/>
            <a:ext cx="9554748" cy="523220"/>
            <a:chOff x="-258777" y="745540"/>
            <a:chExt cx="6317421" cy="523220"/>
          </a:xfrm>
        </p:grpSpPr>
        <p:sp>
          <p:nvSpPr>
            <p:cNvPr id="7" name="圓角矩形 6"/>
            <p:cNvSpPr/>
            <p:nvPr/>
          </p:nvSpPr>
          <p:spPr>
            <a:xfrm>
              <a:off x="-258777" y="764703"/>
              <a:ext cx="5706763"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5" y="745540"/>
              <a:ext cx="6098059" cy="523220"/>
            </a:xfrm>
            <a:prstGeom prst="rect">
              <a:avLst/>
            </a:prstGeom>
            <a:noFill/>
          </p:spPr>
          <p:txBody>
            <a:bodyPr wrap="square" rtlCol="0">
              <a:spAutoFit/>
            </a:bodyPr>
            <a:lstStyle/>
            <a:p>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學校自行</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保費明細表</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公立學校請款用表單</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2" name="文字方塊 11"/>
          <p:cNvSpPr txBox="1"/>
          <p:nvPr/>
        </p:nvSpPr>
        <p:spPr>
          <a:xfrm>
            <a:off x="91140" y="4446378"/>
            <a:ext cx="1659848"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保費明細列印</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 name="矩形 10"/>
          <p:cNvSpPr/>
          <p:nvPr/>
        </p:nvSpPr>
        <p:spPr>
          <a:xfrm>
            <a:off x="71020" y="4425980"/>
            <a:ext cx="1679968"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4143284" y="4557941"/>
            <a:ext cx="510818" cy="265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肘形接點 4"/>
          <p:cNvCxnSpPr>
            <a:endCxn id="15" idx="2"/>
          </p:cNvCxnSpPr>
          <p:nvPr/>
        </p:nvCxnSpPr>
        <p:spPr>
          <a:xfrm flipV="1">
            <a:off x="1549400" y="4823346"/>
            <a:ext cx="2849293" cy="84223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V="1">
            <a:off x="1574800" y="4836046"/>
            <a:ext cx="0" cy="842232"/>
          </a:xfrm>
          <a:prstGeom prst="line">
            <a:avLst/>
          </a:prstGeom>
          <a:ln w="57150"/>
        </p:spPr>
        <p:style>
          <a:lnRef idx="3">
            <a:schemeClr val="dk1"/>
          </a:lnRef>
          <a:fillRef idx="0">
            <a:schemeClr val="dk1"/>
          </a:fillRef>
          <a:effectRef idx="2">
            <a:schemeClr val="dk1"/>
          </a:effectRef>
          <a:fontRef idx="minor">
            <a:schemeClr val="tx1"/>
          </a:fontRef>
        </p:style>
      </p:cxnSp>
      <p:sp>
        <p:nvSpPr>
          <p:cNvPr id="16" name="文字方塊 15"/>
          <p:cNvSpPr txBox="1"/>
          <p:nvPr/>
        </p:nvSpPr>
        <p:spPr>
          <a:xfrm>
            <a:off x="179294" y="1478269"/>
            <a:ext cx="8606118" cy="861774"/>
          </a:xfrm>
          <a:prstGeom prst="rect">
            <a:avLst/>
          </a:prstGeom>
          <a:solidFill>
            <a:srgbClr val="FFFF99"/>
          </a:solidFill>
          <a:ln w="28575">
            <a:solidFill>
              <a:schemeClr val="tx1"/>
            </a:solidFill>
          </a:ln>
        </p:spPr>
        <p:txBody>
          <a:bodyPr wrap="square" rtlCol="0">
            <a:spAutoFit/>
          </a:bodyPr>
          <a:lstStyle>
            <a:defPPr>
              <a:defRPr lang="zh-TW"/>
            </a:defPPr>
            <a:lvl1pPr>
              <a:lnSpc>
                <a:spcPts val="3000"/>
              </a:lnSpc>
              <a:defRPr sz="2000" b="1">
                <a:latin typeface="微軟正黑體" pitchFamily="34" charset="-120"/>
                <a:ea typeface="微軟正黑體" pitchFamily="34" charset="-120"/>
              </a:defRPr>
            </a:lvl1pPr>
          </a:lstStyle>
          <a:p>
            <a:r>
              <a:rPr lang="zh-TW" altLang="en-US" dirty="0" smtClean="0"/>
              <a:t>點選</a:t>
            </a:r>
            <a:r>
              <a:rPr lang="en-US" altLang="zh-TW" dirty="0"/>
              <a:t>【</a:t>
            </a:r>
            <a:r>
              <a:rPr lang="zh-TW" altLang="en-US" dirty="0" smtClean="0"/>
              <a:t>保費明細列印</a:t>
            </a:r>
            <a:r>
              <a:rPr lang="en-US" altLang="zh-TW" dirty="0"/>
              <a:t>】</a:t>
            </a:r>
            <a:r>
              <a:rPr lang="zh-TW" altLang="en-US" dirty="0" smtClean="0"/>
              <a:t>並輸入學年度以及挑選上下學期，再點選</a:t>
            </a:r>
            <a:r>
              <a:rPr lang="en-US" altLang="zh-TW" dirty="0" smtClean="0"/>
              <a:t>【</a:t>
            </a:r>
            <a:r>
              <a:rPr lang="zh-TW" altLang="en-US" dirty="0"/>
              <a:t>線上列印</a:t>
            </a:r>
            <a:r>
              <a:rPr lang="en-US" altLang="zh-TW" dirty="0"/>
              <a:t> 】</a:t>
            </a:r>
            <a:r>
              <a:rPr lang="zh-TW" altLang="en-US" dirty="0" smtClean="0"/>
              <a:t>即可列印保費明細表。完成</a:t>
            </a:r>
            <a:r>
              <a:rPr lang="zh-TW" altLang="en-US" dirty="0"/>
              <a:t>投保手續後，須待</a:t>
            </a:r>
            <a:r>
              <a:rPr lang="en-US" altLang="zh-TW" dirty="0"/>
              <a:t>30</a:t>
            </a:r>
            <a:r>
              <a:rPr lang="zh-TW" altLang="en-US" dirty="0"/>
              <a:t>分鐘才能自行</a:t>
            </a:r>
            <a:r>
              <a:rPr lang="zh-TW" altLang="en-US" dirty="0" smtClean="0"/>
              <a:t>下載。</a:t>
            </a:r>
            <a:endParaRPr lang="zh-TW" altLang="en-US" dirty="0"/>
          </a:p>
        </p:txBody>
      </p:sp>
    </p:spTree>
    <p:extLst>
      <p:ext uri="{BB962C8B-B14F-4D97-AF65-F5344CB8AC3E}">
        <p14:creationId xmlns:p14="http://schemas.microsoft.com/office/powerpoint/2010/main" val="104155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學生團體保險知多少</a:t>
            </a:r>
            <a:r>
              <a:rPr lang="en-US" altLang="zh-TW" dirty="0" smtClean="0"/>
              <a:t>(6/9)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8</a:t>
            </a:fld>
            <a:endParaRPr lang="zh-TW" altLang="en-US" dirty="0"/>
          </a:p>
        </p:txBody>
      </p:sp>
      <p:grpSp>
        <p:nvGrpSpPr>
          <p:cNvPr id="60" name="群組 59"/>
          <p:cNvGrpSpPr/>
          <p:nvPr/>
        </p:nvGrpSpPr>
        <p:grpSpPr>
          <a:xfrm>
            <a:off x="-258776" y="767556"/>
            <a:ext cx="3678648" cy="523220"/>
            <a:chOff x="-258776" y="745540"/>
            <a:chExt cx="3678648" cy="523220"/>
          </a:xfrm>
        </p:grpSpPr>
        <p:sp>
          <p:nvSpPr>
            <p:cNvPr id="61" name="圓角矩形 60"/>
            <p:cNvSpPr/>
            <p:nvPr/>
          </p:nvSpPr>
          <p:spPr>
            <a:xfrm>
              <a:off x="-258776" y="764703"/>
              <a:ext cx="3678648" cy="485365"/>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p:cNvSpPr txBox="1"/>
            <p:nvPr/>
          </p:nvSpPr>
          <p:spPr>
            <a:xfrm>
              <a:off x="143699" y="745540"/>
              <a:ext cx="3177473"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提供學校資訊</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(1/3)</a:t>
              </a:r>
            </a:p>
          </p:txBody>
        </p:sp>
      </p:grpSp>
      <p:sp>
        <p:nvSpPr>
          <p:cNvPr id="33" name="矩形 32"/>
          <p:cNvSpPr/>
          <p:nvPr/>
        </p:nvSpPr>
        <p:spPr>
          <a:xfrm>
            <a:off x="-31367" y="1329551"/>
            <a:ext cx="9355895" cy="452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31366" y="1313740"/>
            <a:ext cx="9175366" cy="523220"/>
          </a:xfrm>
          <a:prstGeom prst="rect">
            <a:avLst/>
          </a:prstGeom>
        </p:spPr>
        <p:txBody>
          <a:bodyPr wrap="square">
            <a:spAutoFit/>
          </a:bodyPr>
          <a:lstStyle/>
          <a:p>
            <a:r>
              <a:rPr lang="zh-TW" altLang="en-US" sz="2800" b="1" dirty="0" smtClean="0">
                <a:latin typeface="微軟正黑體" panose="020B0604030504040204" pitchFamily="34" charset="-120"/>
                <a:ea typeface="微軟正黑體" panose="020B0604030504040204" pitchFamily="34" charset="-120"/>
              </a:rPr>
              <a:t>學團作業手冊</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每校</a:t>
            </a:r>
            <a:r>
              <a:rPr lang="en-US" altLang="zh-TW" sz="2800" dirty="0" smtClean="0">
                <a:latin typeface="微軟正黑體" panose="020B0604030504040204" pitchFamily="34" charset="-120"/>
                <a:ea typeface="微軟正黑體" panose="020B0604030504040204" pitchFamily="34" charset="-120"/>
              </a:rPr>
              <a:t>2</a:t>
            </a:r>
            <a:r>
              <a:rPr lang="zh-TW" altLang="en-US" sz="2800" dirty="0" smtClean="0">
                <a:latin typeface="微軟正黑體" panose="020B0604030504040204" pitchFamily="34" charset="-120"/>
                <a:ea typeface="微軟正黑體" panose="020B0604030504040204" pitchFamily="34" charset="-120"/>
              </a:rPr>
              <a:t>冊</a:t>
            </a:r>
            <a:r>
              <a:rPr lang="en-US" altLang="zh-TW" sz="2800" dirty="0" smtClean="0">
                <a:latin typeface="微軟正黑體" panose="020B0604030504040204" pitchFamily="34" charset="-120"/>
                <a:ea typeface="微軟正黑體" panose="020B0604030504040204" pitchFamily="34" charset="-120"/>
              </a:rPr>
              <a:t>/A5</a:t>
            </a:r>
            <a:r>
              <a:rPr lang="zh-TW" altLang="en-US" sz="2800" dirty="0">
                <a:latin typeface="微軟正黑體" panose="020B0604030504040204" pitchFamily="34" charset="-120"/>
                <a:ea typeface="微軟正黑體" panose="020B0604030504040204" pitchFamily="34" charset="-120"/>
              </a:rPr>
              <a:t>大小</a:t>
            </a:r>
            <a:r>
              <a:rPr lang="en-US" altLang="zh-TW" sz="2800" dirty="0" smtClean="0">
                <a:latin typeface="微軟正黑體" panose="020B0604030504040204" pitchFamily="34" charset="-120"/>
                <a:ea typeface="微軟正黑體" panose="020B0604030504040204" pitchFamily="34" charset="-120"/>
              </a:rPr>
              <a:t>)</a:t>
            </a:r>
          </a:p>
        </p:txBody>
      </p:sp>
      <p:sp>
        <p:nvSpPr>
          <p:cNvPr id="35" name="矩形 34"/>
          <p:cNvSpPr/>
          <p:nvPr/>
        </p:nvSpPr>
        <p:spPr>
          <a:xfrm>
            <a:off x="59386" y="6035362"/>
            <a:ext cx="9084614" cy="400110"/>
          </a:xfrm>
          <a:prstGeom prst="rect">
            <a:avLst/>
          </a:prstGeom>
        </p:spPr>
        <p:txBody>
          <a:bodyPr wrap="square">
            <a:spAutoFit/>
          </a:bodyPr>
          <a:lstStyle/>
          <a:p>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配送方式：與</a:t>
            </a:r>
            <a:r>
              <a:rPr lang="zh-TW" altLang="en-US" sz="2000"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投保通知書</a:t>
            </a:r>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一同寄發至學校</a:t>
            </a:r>
            <a:r>
              <a:rPr lang="en-US" altLang="zh-TW"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不需業務員轉送</a:t>
            </a:r>
            <a:r>
              <a:rPr lang="en-US" altLang="zh-TW"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預定</a:t>
            </a:r>
            <a:r>
              <a:rPr lang="en-US" altLang="zh-TW"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a:t>
            </a:r>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zh-TW" altLang="en-US" sz="2000" b="1"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初</a:t>
            </a:r>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寄</a:t>
            </a:r>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達。</a:t>
            </a:r>
            <a:endParaRPr lang="en-US" altLang="zh-TW"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1" name="矩形 40"/>
          <p:cNvSpPr/>
          <p:nvPr/>
        </p:nvSpPr>
        <p:spPr>
          <a:xfrm>
            <a:off x="14010" y="1802465"/>
            <a:ext cx="9084614" cy="400110"/>
          </a:xfrm>
          <a:prstGeom prst="rect">
            <a:avLst/>
          </a:prstGeom>
        </p:spPr>
        <p:txBody>
          <a:bodyPr wrap="square">
            <a:spAutoFit/>
          </a:bodyPr>
          <a:lstStyle/>
          <a:p>
            <a:r>
              <a:rPr lang="zh-TW" altLang="en-US" sz="2000" dirty="0" smtClean="0">
                <a:latin typeface="微軟正黑體" panose="020B0604030504040204" pitchFamily="34" charset="-120"/>
                <a:ea typeface="微軟正黑體" panose="020B0604030504040204" pitchFamily="34" charset="-120"/>
              </a:rPr>
              <a:t>目的：提供學校查詢各項學團資訊</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如契約、保障、條款與系統等</a:t>
            </a:r>
            <a:r>
              <a:rPr lang="en-US" altLang="zh-TW" sz="2000" dirty="0" smtClean="0">
                <a:latin typeface="微軟正黑體" panose="020B0604030504040204" pitchFamily="34" charset="-120"/>
                <a:ea typeface="微軟正黑體" panose="020B0604030504040204" pitchFamily="34" charset="-120"/>
              </a:rPr>
              <a:t>)</a:t>
            </a: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130890" y="2202574"/>
            <a:ext cx="2593238" cy="373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5890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991879" y="3099621"/>
            <a:ext cx="3397619" cy="1879825"/>
          </a:xfrm>
          <a:prstGeom prst="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smtClean="0"/>
              <a:t>保費作業說明</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80</a:t>
            </a:fld>
            <a:endParaRPr lang="zh-TW" altLang="en-US" dirty="0"/>
          </a:p>
        </p:txBody>
      </p:sp>
      <p:grpSp>
        <p:nvGrpSpPr>
          <p:cNvPr id="6" name="群組 5"/>
          <p:cNvGrpSpPr/>
          <p:nvPr/>
        </p:nvGrpSpPr>
        <p:grpSpPr>
          <a:xfrm>
            <a:off x="-252535" y="836712"/>
            <a:ext cx="2736303" cy="523220"/>
            <a:chOff x="-258778" y="745540"/>
            <a:chExt cx="2713982" cy="523220"/>
          </a:xfrm>
        </p:grpSpPr>
        <p:sp>
          <p:nvSpPr>
            <p:cNvPr id="7" name="圓角矩形 6"/>
            <p:cNvSpPr/>
            <p:nvPr/>
          </p:nvSpPr>
          <p:spPr>
            <a:xfrm>
              <a:off x="-258778" y="764703"/>
              <a:ext cx="2713982"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2320021"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保費分單作業</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5" name="矩形 4"/>
          <p:cNvSpPr/>
          <p:nvPr/>
        </p:nvSpPr>
        <p:spPr>
          <a:xfrm>
            <a:off x="-31367" y="1444396"/>
            <a:ext cx="9211879" cy="839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p:nvSpPr>
        <p:spPr>
          <a:xfrm>
            <a:off x="-31368" y="1412283"/>
            <a:ext cx="9175367" cy="800219"/>
          </a:xfrm>
          <a:prstGeom prst="rect">
            <a:avLst/>
          </a:prstGeom>
        </p:spPr>
        <p:txBody>
          <a:bodyPr wrap="square" anchor="ctr">
            <a:spAutoFit/>
          </a:bodyPr>
          <a:lstStyle/>
          <a:p>
            <a:r>
              <a:rPr lang="zh-TW" altLang="en-US" sz="2200" dirty="0" smtClean="0">
                <a:latin typeface="微軟正黑體" panose="020B0604030504040204" pitchFamily="34" charset="-120"/>
                <a:ea typeface="微軟正黑體" panose="020B0604030504040204" pitchFamily="34" charset="-120"/>
              </a:rPr>
              <a:t>如</a:t>
            </a:r>
            <a:r>
              <a:rPr lang="zh-TW" altLang="en-US" sz="2200" b="1" u="sng" dirty="0" smtClean="0">
                <a:latin typeface="微軟正黑體" panose="020B0604030504040204" pitchFamily="34" charset="-120"/>
                <a:ea typeface="微軟正黑體" panose="020B0604030504040204" pitchFamily="34" charset="-120"/>
              </a:rPr>
              <a:t>國小</a:t>
            </a:r>
            <a:r>
              <a:rPr lang="zh-TW" altLang="en-US" sz="2200" b="1" u="sng" dirty="0">
                <a:latin typeface="微軟正黑體" panose="020B0604030504040204" pitchFamily="34" charset="-120"/>
                <a:ea typeface="微軟正黑體" panose="020B0604030504040204" pitchFamily="34" charset="-120"/>
              </a:rPr>
              <a:t>以上</a:t>
            </a:r>
            <a:r>
              <a:rPr lang="zh-TW" altLang="en-US" sz="2200" b="1" u="sng" dirty="0" smtClean="0">
                <a:latin typeface="微軟正黑體" panose="020B0604030504040204" pitchFamily="34" charset="-120"/>
                <a:ea typeface="微軟正黑體" panose="020B0604030504040204" pitchFamily="34" charset="-120"/>
              </a:rPr>
              <a:t>學校</a:t>
            </a:r>
            <a:r>
              <a:rPr lang="zh-TW" altLang="en-US" sz="2200" dirty="0" smtClean="0">
                <a:latin typeface="微軟正黑體" panose="020B0604030504040204" pitchFamily="34" charset="-120"/>
                <a:ea typeface="微軟正黑體" panose="020B0604030504040204" pitchFamily="34" charset="-120"/>
              </a:rPr>
              <a:t>有</a:t>
            </a:r>
            <a:r>
              <a:rPr lang="zh-TW" altLang="en-US" sz="2400" b="1" dirty="0">
                <a:solidFill>
                  <a:srgbClr val="FF0000"/>
                </a:solidFill>
                <a:latin typeface="微軟正黑體" panose="020B0604030504040204" pitchFamily="34" charset="-120"/>
                <a:ea typeface="微軟正黑體" panose="020B0604030504040204" pitchFamily="34" charset="-120"/>
              </a:rPr>
              <a:t>請款</a:t>
            </a:r>
            <a:r>
              <a:rPr lang="zh-TW" altLang="en-US" sz="2400" b="1" dirty="0" smtClean="0">
                <a:solidFill>
                  <a:srgbClr val="FF0000"/>
                </a:solidFill>
                <a:latin typeface="微軟正黑體" panose="020B0604030504040204" pitchFamily="34" charset="-120"/>
                <a:ea typeface="微軟正黑體" panose="020B0604030504040204" pitchFamily="34" charset="-120"/>
              </a:rPr>
              <a:t>需求</a:t>
            </a:r>
            <a:r>
              <a:rPr lang="zh-TW" altLang="en-US" sz="2200" dirty="0" smtClean="0">
                <a:latin typeface="微軟正黑體" panose="020B0604030504040204" pitchFamily="34" charset="-120"/>
                <a:ea typeface="微軟正黑體" panose="020B0604030504040204" pitchFamily="34" charset="-120"/>
              </a:rPr>
              <a:t>須</a:t>
            </a:r>
            <a:r>
              <a:rPr lang="zh-TW" altLang="en-US" sz="2200" dirty="0">
                <a:latin typeface="微軟正黑體" panose="020B0604030504040204" pitchFamily="34" charset="-120"/>
                <a:ea typeface="微軟正黑體" panose="020B0604030504040204" pitchFamily="34" charset="-120"/>
              </a:rPr>
              <a:t>將一張單據分為多</a:t>
            </a:r>
            <a:r>
              <a:rPr lang="zh-TW" altLang="en-US" sz="2200" dirty="0" smtClean="0">
                <a:latin typeface="微軟正黑體" panose="020B0604030504040204" pitchFamily="34" charset="-120"/>
                <a:ea typeface="微軟正黑體" panose="020B0604030504040204" pitchFamily="34" charset="-120"/>
              </a:rPr>
              <a:t>張，</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請務必與服務人員聯繫，但</a:t>
            </a:r>
            <a:r>
              <a:rPr lang="zh-TW" altLang="en-US" sz="2200" b="1" dirty="0" smtClean="0">
                <a:solidFill>
                  <a:srgbClr val="FF0000"/>
                </a:solidFill>
                <a:latin typeface="微軟正黑體" panose="020B0604030504040204" pitchFamily="34" charset="-120"/>
                <a:ea typeface="微軟正黑體" panose="020B0604030504040204" pitchFamily="34" charset="-120"/>
              </a:rPr>
              <a:t>幼兒園</a:t>
            </a:r>
            <a:r>
              <a:rPr lang="zh-TW" altLang="en-US" sz="2200" b="1" dirty="0">
                <a:solidFill>
                  <a:srgbClr val="FF0000"/>
                </a:solidFill>
                <a:latin typeface="微軟正黑體" panose="020B0604030504040204" pitchFamily="34" charset="-120"/>
                <a:ea typeface="微軟正黑體" panose="020B0604030504040204" pitchFamily="34" charset="-120"/>
              </a:rPr>
              <a:t>不可分</a:t>
            </a:r>
            <a:r>
              <a:rPr lang="zh-TW" altLang="en-US" sz="2200" b="1" dirty="0" smtClean="0">
                <a:solidFill>
                  <a:srgbClr val="FF0000"/>
                </a:solidFill>
                <a:latin typeface="微軟正黑體" panose="020B0604030504040204" pitchFamily="34" charset="-120"/>
                <a:ea typeface="微軟正黑體" panose="020B0604030504040204" pitchFamily="34" charset="-120"/>
              </a:rPr>
              <a:t>單。</a:t>
            </a:r>
            <a:endParaRPr lang="zh-TW" altLang="en-US" sz="2200" b="1" dirty="0">
              <a:solidFill>
                <a:srgbClr val="FF0000"/>
              </a:solidFill>
              <a:latin typeface="微軟正黑體" panose="020B0604030504040204" pitchFamily="34" charset="-120"/>
              <a:ea typeface="微軟正黑體" panose="020B0604030504040204" pitchFamily="34" charset="-120"/>
            </a:endParaRPr>
          </a:p>
        </p:txBody>
      </p:sp>
      <p:sp>
        <p:nvSpPr>
          <p:cNvPr id="44" name="矩形 43"/>
          <p:cNvSpPr/>
          <p:nvPr/>
        </p:nvSpPr>
        <p:spPr>
          <a:xfrm>
            <a:off x="-180528" y="4379282"/>
            <a:ext cx="2306827" cy="738664"/>
          </a:xfrm>
          <a:prstGeom prst="rect">
            <a:avLst/>
          </a:prstGeom>
        </p:spPr>
        <p:txBody>
          <a:bodyPr wrap="square">
            <a:spAutoFit/>
          </a:bodyPr>
          <a:lstStyle/>
          <a:p>
            <a:pPr algn="ctr"/>
            <a:r>
              <a:rPr lang="zh-TW" altLang="en-US" sz="1400" b="1" dirty="0" smtClean="0">
                <a:latin typeface="微軟正黑體" panose="020B0604030504040204" pitchFamily="34" charset="-120"/>
                <a:ea typeface="微軟正黑體" panose="020B0604030504040204" pitchFamily="34" charset="-120"/>
              </a:rPr>
              <a:t>學校於</a:t>
            </a:r>
            <a:endParaRPr lang="en-US" altLang="zh-TW" sz="1400" b="1" dirty="0" smtClean="0">
              <a:latin typeface="微軟正黑體" panose="020B0604030504040204" pitchFamily="34" charset="-120"/>
              <a:ea typeface="微軟正黑體" panose="020B0604030504040204" pitchFamily="34" charset="-120"/>
            </a:endParaRPr>
          </a:p>
          <a:p>
            <a:pPr algn="ct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學校名冊登錄系統</a:t>
            </a:r>
            <a:r>
              <a:rPr lang="en-US" altLang="zh-TW" sz="1400" b="1" dirty="0" smtClean="0">
                <a:latin typeface="微軟正黑體" panose="020B0604030504040204" pitchFamily="34" charset="-120"/>
                <a:ea typeface="微軟正黑體" panose="020B0604030504040204" pitchFamily="34" charset="-120"/>
              </a:rPr>
              <a:t>】</a:t>
            </a:r>
          </a:p>
          <a:p>
            <a:pPr algn="ctr"/>
            <a:r>
              <a:rPr lang="zh-TW" altLang="en-US" sz="1400" b="1" dirty="0" smtClean="0">
                <a:latin typeface="微軟正黑體" panose="020B0604030504040204" pitchFamily="34" charset="-120"/>
                <a:ea typeface="微軟正黑體" panose="020B0604030504040204" pitchFamily="34" charset="-120"/>
              </a:rPr>
              <a:t>點選</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名冊確認送出</a:t>
            </a:r>
            <a:r>
              <a:rPr lang="en-US" altLang="zh-TW" sz="1400" b="1" dirty="0" smtClean="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p:txBody>
      </p:sp>
      <p:sp>
        <p:nvSpPr>
          <p:cNvPr id="45" name="向右箭號 44"/>
          <p:cNvSpPr/>
          <p:nvPr/>
        </p:nvSpPr>
        <p:spPr>
          <a:xfrm>
            <a:off x="1426719" y="3470979"/>
            <a:ext cx="1512413" cy="1006918"/>
          </a:xfrm>
          <a:prstGeom prst="rightArrow">
            <a:avLst>
              <a:gd name="adj1" fmla="val 50000"/>
              <a:gd name="adj2" fmla="val 4063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45"/>
          <p:cNvSpPr/>
          <p:nvPr/>
        </p:nvSpPr>
        <p:spPr>
          <a:xfrm>
            <a:off x="1313467" y="3720702"/>
            <a:ext cx="1551719" cy="523220"/>
          </a:xfrm>
          <a:prstGeom prst="rect">
            <a:avLst/>
          </a:prstGeom>
        </p:spPr>
        <p:txBody>
          <a:bodyPr wrap="square">
            <a:spAutoFit/>
          </a:bodyPr>
          <a:lstStyle/>
          <a:p>
            <a:pPr algn="ctr"/>
            <a:r>
              <a:rPr lang="zh-TW" altLang="en-US" sz="1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與服務人員</a:t>
            </a:r>
            <a:endParaRPr lang="en-US" altLang="zh-TW" sz="1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1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聯繫分單需求</a:t>
            </a:r>
            <a:endPar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73" name="Picture 2" descr="「school ICON」的圖片搜尋結果"/>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561140" y="3562693"/>
            <a:ext cx="823491" cy="823491"/>
          </a:xfrm>
          <a:prstGeom prst="rect">
            <a:avLst/>
          </a:prstGeom>
          <a:noFill/>
          <a:extLst>
            <a:ext uri="{909E8E84-426E-40DD-AFC4-6F175D3DCCD1}">
              <a14:hiddenFill xmlns:a14="http://schemas.microsoft.com/office/drawing/2010/main">
                <a:solidFill>
                  <a:srgbClr val="FFFFFF"/>
                </a:solidFill>
              </a14:hiddenFill>
            </a:ext>
          </a:extLst>
        </p:spPr>
      </p:pic>
      <p:sp>
        <p:nvSpPr>
          <p:cNvPr id="88" name="矩形 87"/>
          <p:cNvSpPr/>
          <p:nvPr/>
        </p:nvSpPr>
        <p:spPr>
          <a:xfrm>
            <a:off x="2839367" y="5122600"/>
            <a:ext cx="4020080" cy="338554"/>
          </a:xfrm>
          <a:prstGeom prst="rect">
            <a:avLst/>
          </a:prstGeom>
        </p:spPr>
        <p:txBody>
          <a:bodyPr wrap="square" anchor="ctr">
            <a:spAutoFit/>
          </a:bodyPr>
          <a:lstStyle/>
          <a:p>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分單後，除收據外，亦會產生多</a:t>
            </a:r>
            <a:r>
              <a:rPr lang="zh-TW" altLang="en-US" sz="1600" b="1" dirty="0">
                <a:latin typeface="微軟正黑體" panose="020B0604030504040204" pitchFamily="34" charset="-120"/>
                <a:ea typeface="微軟正黑體" panose="020B0604030504040204" pitchFamily="34" charset="-120"/>
              </a:rPr>
              <a:t>張繳款單。</a:t>
            </a:r>
            <a:endParaRPr lang="en-US" altLang="zh-TW" sz="1600" b="1" dirty="0" smtClean="0">
              <a:latin typeface="微軟正黑體" panose="020B0604030504040204" pitchFamily="34" charset="-120"/>
              <a:ea typeface="微軟正黑體" panose="020B0604030504040204" pitchFamily="34" charset="-120"/>
            </a:endParaRPr>
          </a:p>
        </p:txBody>
      </p:sp>
      <p:pic>
        <p:nvPicPr>
          <p:cNvPr id="26" name="Picture 2" descr="「school ICON」的圖片搜尋結果"/>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8187" y="4615041"/>
            <a:ext cx="823491" cy="823491"/>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6389498" y="3875549"/>
            <a:ext cx="1379999" cy="584775"/>
          </a:xfrm>
          <a:prstGeom prst="rect">
            <a:avLst/>
          </a:prstGeom>
          <a:solidFill>
            <a:srgbClr val="FFFFFF">
              <a:alpha val="80000"/>
            </a:srgbClr>
          </a:solidFill>
        </p:spPr>
        <p:txBody>
          <a:bodyPr wrap="square">
            <a:spAutoFit/>
          </a:bodyPr>
          <a:lstStyle/>
          <a:p>
            <a:pPr algn="ctr"/>
            <a:r>
              <a:rPr lang="zh-TW" altLang="en-US" sz="1600" b="1" dirty="0">
                <a:latin typeface="微軟正黑體" panose="020B0604030504040204" pitchFamily="34" charset="-120"/>
                <a:ea typeface="微軟正黑體" panose="020B0604030504040204" pitchFamily="34" charset="-120"/>
              </a:rPr>
              <a:t>收據、繳款單提供方式</a:t>
            </a:r>
          </a:p>
        </p:txBody>
      </p:sp>
      <p:sp>
        <p:nvSpPr>
          <p:cNvPr id="28" name="圖案 27"/>
          <p:cNvSpPr/>
          <p:nvPr/>
        </p:nvSpPr>
        <p:spPr>
          <a:xfrm rot="20705151">
            <a:off x="6338458" y="3153169"/>
            <a:ext cx="1123866" cy="892036"/>
          </a:xfrm>
          <a:prstGeom prst="swooshArrow">
            <a:avLst>
              <a:gd name="adj1" fmla="val 41052"/>
              <a:gd name="adj2" fmla="val 76920"/>
            </a:avLst>
          </a:prstGeom>
          <a:solidFill>
            <a:srgbClr val="00B0F0">
              <a:alpha val="55000"/>
            </a:srgbClr>
          </a:solidFill>
          <a:ln w="9525" cap="flat" cmpd="sng" algn="ctr">
            <a:noFill/>
            <a:prstDash val="solid"/>
            <a:round/>
            <a:headEnd type="none" w="med" len="med"/>
            <a:tailEnd type="none" w="med" len="med"/>
          </a:ln>
          <a:effectLst/>
        </p:spPr>
      </p:sp>
      <p:sp>
        <p:nvSpPr>
          <p:cNvPr id="29" name="圖案 28"/>
          <p:cNvSpPr/>
          <p:nvPr/>
        </p:nvSpPr>
        <p:spPr>
          <a:xfrm rot="894849" flipV="1">
            <a:off x="6336695" y="4281884"/>
            <a:ext cx="1228540" cy="892036"/>
          </a:xfrm>
          <a:prstGeom prst="swooshArrow">
            <a:avLst>
              <a:gd name="adj1" fmla="val 41052"/>
              <a:gd name="adj2" fmla="val 76920"/>
            </a:avLst>
          </a:prstGeom>
          <a:solidFill>
            <a:srgbClr val="00B0F0">
              <a:alpha val="20000"/>
            </a:srgbClr>
          </a:solidFill>
          <a:ln w="9525" cap="flat" cmpd="sng" algn="ctr">
            <a:noFill/>
            <a:prstDash val="solid"/>
            <a:round/>
            <a:headEnd type="none" w="med" len="med"/>
            <a:tailEnd type="none" w="med" len="med"/>
          </a:ln>
          <a:effectLst/>
        </p:spPr>
      </p:sp>
      <p:sp>
        <p:nvSpPr>
          <p:cNvPr id="30" name="矩形 29"/>
          <p:cNvSpPr/>
          <p:nvPr/>
        </p:nvSpPr>
        <p:spPr>
          <a:xfrm>
            <a:off x="7014257" y="2311650"/>
            <a:ext cx="1881542" cy="584775"/>
          </a:xfrm>
          <a:prstGeom prst="rect">
            <a:avLst/>
          </a:prstGeom>
          <a:solidFill>
            <a:srgbClr val="FFFFFF">
              <a:alpha val="80000"/>
            </a:srgbClr>
          </a:solidFill>
        </p:spPr>
        <p:txBody>
          <a:bodyPr wrap="square">
            <a:spAutoFit/>
          </a:bodyPr>
          <a:lstStyle/>
          <a:p>
            <a:pPr algn="ctr"/>
            <a:r>
              <a:rPr lang="zh-TW" altLang="en-US" sz="1600" b="1" dirty="0" smtClean="0">
                <a:latin typeface="微軟正黑體" panose="020B0604030504040204" pitchFamily="34" charset="-120"/>
                <a:ea typeface="微軟正黑體" panose="020B0604030504040204" pitchFamily="34" charset="-120"/>
              </a:rPr>
              <a:t>學團服務人員</a:t>
            </a:r>
            <a:endParaRPr lang="en-US" altLang="zh-TW" sz="1600" b="1" dirty="0" smtClean="0">
              <a:latin typeface="微軟正黑體" panose="020B0604030504040204" pitchFamily="34" charset="-120"/>
              <a:ea typeface="微軟正黑體" panose="020B0604030504040204" pitchFamily="34" charset="-120"/>
            </a:endParaRPr>
          </a:p>
          <a:p>
            <a:pPr algn="ctr"/>
            <a:r>
              <a:rPr lang="zh-TW" altLang="en-US" sz="1600" b="1" dirty="0" smtClean="0">
                <a:latin typeface="微軟正黑體" panose="020B0604030504040204" pitchFamily="34" charset="-120"/>
                <a:ea typeface="微軟正黑體" panose="020B0604030504040204" pitchFamily="34" charset="-120"/>
              </a:rPr>
              <a:t>開單後轉送</a:t>
            </a:r>
            <a:endParaRPr lang="zh-TW" altLang="en-US" sz="1600" b="1" dirty="0">
              <a:latin typeface="微軟正黑體" panose="020B0604030504040204" pitchFamily="34" charset="-120"/>
              <a:ea typeface="微軟正黑體" panose="020B0604030504040204" pitchFamily="34" charset="-120"/>
            </a:endParaRPr>
          </a:p>
        </p:txBody>
      </p:sp>
      <p:sp>
        <p:nvSpPr>
          <p:cNvPr id="31" name="矩形 30"/>
          <p:cNvSpPr/>
          <p:nvPr/>
        </p:nvSpPr>
        <p:spPr>
          <a:xfrm>
            <a:off x="7265029" y="5484884"/>
            <a:ext cx="1692295" cy="584775"/>
          </a:xfrm>
          <a:prstGeom prst="rect">
            <a:avLst/>
          </a:prstGeom>
          <a:noFill/>
        </p:spPr>
        <p:txBody>
          <a:bodyPr wrap="square">
            <a:spAutoFit/>
          </a:bodyPr>
          <a:lstStyle/>
          <a:p>
            <a:pPr algn="ctr"/>
            <a:r>
              <a:rPr lang="zh-TW" altLang="en-US" sz="1600" b="1" dirty="0" smtClean="0">
                <a:solidFill>
                  <a:srgbClr val="FF0000"/>
                </a:solidFill>
                <a:latin typeface="微軟正黑體" panose="020B0604030504040204" pitchFamily="34" charset="-120"/>
                <a:ea typeface="微軟正黑體" panose="020B0604030504040204" pitchFamily="34" charset="-120"/>
              </a:rPr>
              <a:t>請學校</a:t>
            </a:r>
            <a:endParaRPr lang="en-US" altLang="zh-TW" sz="1600" b="1" dirty="0" smtClean="0">
              <a:solidFill>
                <a:srgbClr val="FF0000"/>
              </a:solidFill>
              <a:latin typeface="微軟正黑體" panose="020B0604030504040204" pitchFamily="34" charset="-120"/>
              <a:ea typeface="微軟正黑體" panose="020B0604030504040204" pitchFamily="34" charset="-120"/>
            </a:endParaRPr>
          </a:p>
          <a:p>
            <a:pPr algn="ctr"/>
            <a:r>
              <a:rPr lang="zh-TW" altLang="en-US" sz="1600" b="1" dirty="0" smtClean="0">
                <a:solidFill>
                  <a:srgbClr val="FF0000"/>
                </a:solidFill>
                <a:latin typeface="微軟正黑體" panose="020B0604030504040204" pitchFamily="34" charset="-120"/>
                <a:ea typeface="微軟正黑體" panose="020B0604030504040204" pitchFamily="34" charset="-120"/>
              </a:rPr>
              <a:t>自行列印</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32" name="矩形 31"/>
          <p:cNvSpPr/>
          <p:nvPr/>
        </p:nvSpPr>
        <p:spPr>
          <a:xfrm rot="19761215">
            <a:off x="6210391" y="3247934"/>
            <a:ext cx="1379999" cy="338554"/>
          </a:xfrm>
          <a:prstGeom prst="rect">
            <a:avLst/>
          </a:prstGeom>
          <a:noFill/>
        </p:spPr>
        <p:txBody>
          <a:bodyPr wrap="square">
            <a:spAutoFit/>
          </a:bodyPr>
          <a:lstStyle/>
          <a:p>
            <a:pPr algn="ctr"/>
            <a:r>
              <a:rPr lang="zh-TW" altLang="en-US" sz="1600" b="1" dirty="0" smtClean="0">
                <a:latin typeface="微軟正黑體" panose="020B0604030504040204" pitchFamily="34" charset="-120"/>
                <a:ea typeface="微軟正黑體" panose="020B0604030504040204" pitchFamily="34" charset="-120"/>
              </a:rPr>
              <a:t>貼心服務</a:t>
            </a:r>
            <a:endParaRPr lang="zh-TW" altLang="en-US" sz="1600" b="1" dirty="0">
              <a:latin typeface="微軟正黑體" panose="020B0604030504040204" pitchFamily="34" charset="-120"/>
              <a:ea typeface="微軟正黑體" panose="020B0604030504040204" pitchFamily="34" charset="-120"/>
            </a:endParaRPr>
          </a:p>
        </p:txBody>
      </p:sp>
      <p:sp>
        <p:nvSpPr>
          <p:cNvPr id="33" name="矩形 32"/>
          <p:cNvSpPr/>
          <p:nvPr/>
        </p:nvSpPr>
        <p:spPr>
          <a:xfrm rot="1667323">
            <a:off x="6306643" y="4730592"/>
            <a:ext cx="1379999" cy="338554"/>
          </a:xfrm>
          <a:prstGeom prst="rect">
            <a:avLst/>
          </a:prstGeom>
          <a:noFill/>
        </p:spPr>
        <p:txBody>
          <a:bodyPr wrap="square">
            <a:spAutoFit/>
          </a:bodyPr>
          <a:lstStyle/>
          <a:p>
            <a:pPr algn="ctr"/>
            <a:r>
              <a:rPr lang="zh-TW" altLang="en-US" sz="1600" b="1" dirty="0">
                <a:latin typeface="微軟正黑體" panose="020B0604030504040204" pitchFamily="34" charset="-120"/>
                <a:ea typeface="微軟正黑體" panose="020B0604030504040204" pitchFamily="34" charset="-120"/>
              </a:rPr>
              <a:t>速度體驗</a:t>
            </a:r>
          </a:p>
        </p:txBody>
      </p:sp>
      <p:pic>
        <p:nvPicPr>
          <p:cNvPr id="34" name="Picture 4" descr="相關圖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243" y="2825929"/>
            <a:ext cx="893572" cy="893572"/>
          </a:xfrm>
          <a:prstGeom prst="rect">
            <a:avLst/>
          </a:prstGeom>
          <a:noFill/>
          <a:extLst>
            <a:ext uri="{909E8E84-426E-40DD-AFC4-6F175D3DCCD1}">
              <a14:hiddenFill xmlns:a14="http://schemas.microsoft.com/office/drawing/2010/main">
                <a:solidFill>
                  <a:srgbClr val="FFFFFF"/>
                </a:solidFill>
              </a14:hiddenFill>
            </a:ext>
          </a:extLst>
        </p:spPr>
      </p:pic>
      <p:pic>
        <p:nvPicPr>
          <p:cNvPr id="35" name="圖片 1" descr="描述: 描述: 描述: 大樹＋國泰人壽_Good_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5527" y="3385269"/>
            <a:ext cx="3163264" cy="93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矩形 35"/>
          <p:cNvSpPr/>
          <p:nvPr/>
        </p:nvSpPr>
        <p:spPr>
          <a:xfrm>
            <a:off x="3480172" y="4394949"/>
            <a:ext cx="2421032" cy="461665"/>
          </a:xfrm>
          <a:prstGeom prst="rect">
            <a:avLst/>
          </a:prstGeom>
          <a:solidFill>
            <a:srgbClr val="FFFFFF">
              <a:alpha val="80000"/>
            </a:srgbClr>
          </a:solidFill>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內部處理作業</a:t>
            </a:r>
            <a:endParaRPr lang="en-US" altLang="zh-TW" sz="2400"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826329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979712" y="1399730"/>
            <a:ext cx="6986429" cy="5028956"/>
          </a:xfrm>
          <a:prstGeom prst="rect">
            <a:avLst/>
          </a:prstGeom>
        </p:spPr>
      </p:pic>
      <p:sp>
        <p:nvSpPr>
          <p:cNvPr id="2" name="標題 1"/>
          <p:cNvSpPr>
            <a:spLocks noGrp="1"/>
          </p:cNvSpPr>
          <p:nvPr>
            <p:ph type="title"/>
          </p:nvPr>
        </p:nvSpPr>
        <p:spPr/>
        <p:txBody>
          <a:bodyPr/>
          <a:lstStyle/>
          <a:p>
            <a:r>
              <a:rPr lang="zh-TW" altLang="en-US" dirty="0" smtClean="0"/>
              <a:t>保費作業說明</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81</a:t>
            </a:fld>
            <a:endParaRPr lang="zh-TW" altLang="en-US" dirty="0"/>
          </a:p>
        </p:txBody>
      </p:sp>
      <p:grpSp>
        <p:nvGrpSpPr>
          <p:cNvPr id="6" name="群組 5"/>
          <p:cNvGrpSpPr/>
          <p:nvPr/>
        </p:nvGrpSpPr>
        <p:grpSpPr>
          <a:xfrm>
            <a:off x="-252535" y="836712"/>
            <a:ext cx="3168351" cy="523220"/>
            <a:chOff x="-258778" y="745540"/>
            <a:chExt cx="3142505" cy="523220"/>
          </a:xfrm>
        </p:grpSpPr>
        <p:sp>
          <p:nvSpPr>
            <p:cNvPr id="7" name="圓角矩形 6"/>
            <p:cNvSpPr/>
            <p:nvPr/>
          </p:nvSpPr>
          <p:spPr>
            <a:xfrm>
              <a:off x="-258778" y="764703"/>
              <a:ext cx="3142505"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2795409"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繳款單範例</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26" name="矩形 25"/>
          <p:cNvSpPr/>
          <p:nvPr/>
        </p:nvSpPr>
        <p:spPr>
          <a:xfrm>
            <a:off x="7383982" y="1040612"/>
            <a:ext cx="1744778" cy="369332"/>
          </a:xfrm>
          <a:prstGeom prst="rect">
            <a:avLst/>
          </a:prstGeom>
        </p:spPr>
        <p:txBody>
          <a:bodyPr wrap="square">
            <a:spAutoFit/>
          </a:bodyP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rPr>
              <a:t>繳款單上半部</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5" name="矩形 4"/>
          <p:cNvSpPr/>
          <p:nvPr/>
        </p:nvSpPr>
        <p:spPr>
          <a:xfrm>
            <a:off x="3203848" y="2564904"/>
            <a:ext cx="4810923"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文字方塊 36"/>
          <p:cNvSpPr txBox="1"/>
          <p:nvPr/>
        </p:nvSpPr>
        <p:spPr>
          <a:xfrm>
            <a:off x="472689" y="2156663"/>
            <a:ext cx="1338828" cy="12003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1" i="0" u="none" strike="noStrike" kern="0" cap="none" spc="0" normalizeH="0" baseline="0" noProof="0" dirty="0" smtClean="0">
                <a:ln>
                  <a:noFill/>
                </a:ln>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學校資訊：</a:t>
            </a:r>
            <a:endParaRPr kumimoji="0" lang="en-US" altLang="zh-TW" b="1" i="0" u="none" strike="noStrike" kern="0" cap="none" spc="0" normalizeH="0" baseline="0" noProof="0" dirty="0" smtClean="0">
              <a:ln>
                <a:noFill/>
              </a:ln>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rPr>
              <a:t>保單號碼、</a:t>
            </a:r>
            <a:endParaRPr kumimoji="0" lang="en-US" altLang="zh-TW"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rPr>
              <a:t>學校名稱、</a:t>
            </a:r>
            <a:endParaRPr kumimoji="0" lang="en-US" altLang="zh-TW"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lang="zh-TW" altLang="en-US" kern="0" dirty="0" smtClean="0">
                <a:latin typeface="微軟正黑體" panose="020B0604030504040204" pitchFamily="34" charset="-120"/>
                <a:ea typeface="微軟正黑體" panose="020B0604030504040204" pitchFamily="34" charset="-120"/>
              </a:rPr>
              <a:t>應繳金額</a:t>
            </a:r>
            <a:endParaRPr kumimoji="0" lang="en-US" altLang="zh-TW"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endParaRPr>
          </a:p>
        </p:txBody>
      </p:sp>
      <p:sp>
        <p:nvSpPr>
          <p:cNvPr id="40" name="左大括弧 39"/>
          <p:cNvSpPr/>
          <p:nvPr/>
        </p:nvSpPr>
        <p:spPr>
          <a:xfrm>
            <a:off x="1556048" y="2530478"/>
            <a:ext cx="351656" cy="617592"/>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22444740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stretch>
            <a:fillRect/>
          </a:stretch>
        </p:blipFill>
        <p:spPr>
          <a:xfrm>
            <a:off x="1760553" y="1505379"/>
            <a:ext cx="7335821" cy="5019246"/>
          </a:xfrm>
          <a:prstGeom prst="rect">
            <a:avLst/>
          </a:prstGeom>
        </p:spPr>
      </p:pic>
      <p:sp>
        <p:nvSpPr>
          <p:cNvPr id="2" name="標題 1"/>
          <p:cNvSpPr>
            <a:spLocks noGrp="1"/>
          </p:cNvSpPr>
          <p:nvPr>
            <p:ph type="title"/>
          </p:nvPr>
        </p:nvSpPr>
        <p:spPr/>
        <p:txBody>
          <a:bodyPr/>
          <a:lstStyle/>
          <a:p>
            <a:r>
              <a:rPr lang="zh-TW" altLang="en-US" dirty="0" smtClean="0"/>
              <a:t>保費作業說明</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82</a:t>
            </a:fld>
            <a:endParaRPr lang="zh-TW" altLang="en-US" dirty="0"/>
          </a:p>
        </p:txBody>
      </p:sp>
      <p:grpSp>
        <p:nvGrpSpPr>
          <p:cNvPr id="6" name="群組 5"/>
          <p:cNvGrpSpPr/>
          <p:nvPr/>
        </p:nvGrpSpPr>
        <p:grpSpPr>
          <a:xfrm>
            <a:off x="-252535" y="836712"/>
            <a:ext cx="3168351" cy="523220"/>
            <a:chOff x="-258778" y="745540"/>
            <a:chExt cx="3142505" cy="523220"/>
          </a:xfrm>
        </p:grpSpPr>
        <p:sp>
          <p:nvSpPr>
            <p:cNvPr id="7" name="圓角矩形 6"/>
            <p:cNvSpPr/>
            <p:nvPr/>
          </p:nvSpPr>
          <p:spPr>
            <a:xfrm>
              <a:off x="-258778" y="764703"/>
              <a:ext cx="3142505"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2795409"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繳款單範例</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26" name="矩形 25"/>
          <p:cNvSpPr/>
          <p:nvPr/>
        </p:nvSpPr>
        <p:spPr>
          <a:xfrm>
            <a:off x="7357211" y="1249914"/>
            <a:ext cx="1744778" cy="369332"/>
          </a:xfrm>
          <a:prstGeom prst="rect">
            <a:avLst/>
          </a:prstGeom>
        </p:spPr>
        <p:txBody>
          <a:bodyPr wrap="square">
            <a:spAutoFit/>
          </a:bodyP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rPr>
              <a:t>繳款單下半部</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355976" y="1700808"/>
            <a:ext cx="2016224" cy="2510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3347864" y="2964654"/>
            <a:ext cx="1872209" cy="2510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31367" y="1789521"/>
            <a:ext cx="1338828"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1" i="0" u="none" strike="noStrike" kern="0" cap="none" spc="0" normalizeH="0" baseline="0" noProof="0" dirty="0" smtClean="0">
                <a:ln>
                  <a:noFill/>
                </a:ln>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帳號資訊：</a:t>
            </a:r>
            <a:endParaRPr kumimoji="0" lang="en-US" altLang="zh-TW" b="1" i="0" u="none" strike="noStrike" kern="0" cap="none" spc="0" normalizeH="0" baseline="0" noProof="0" dirty="0" smtClean="0">
              <a:ln>
                <a:noFill/>
              </a:ln>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rPr>
              <a:t>銀行匯款、</a:t>
            </a:r>
            <a:endParaRPr kumimoji="0" lang="en-US" altLang="zh-TW"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rPr>
              <a:t>電連存帳</a:t>
            </a:r>
            <a:endParaRPr kumimoji="0" lang="en-US" altLang="zh-TW"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endParaRPr>
          </a:p>
        </p:txBody>
      </p:sp>
      <p:sp>
        <p:nvSpPr>
          <p:cNvPr id="3" name="左大括弧 2"/>
          <p:cNvSpPr/>
          <p:nvPr/>
        </p:nvSpPr>
        <p:spPr>
          <a:xfrm>
            <a:off x="1353985" y="1524636"/>
            <a:ext cx="337695" cy="1440018"/>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0" name="左大括弧 19"/>
          <p:cNvSpPr/>
          <p:nvPr/>
        </p:nvSpPr>
        <p:spPr>
          <a:xfrm>
            <a:off x="1353985" y="2997319"/>
            <a:ext cx="337695" cy="3460047"/>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31367" y="4386450"/>
            <a:ext cx="13388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1" i="0" u="none" strike="noStrike" kern="0" cap="none" spc="0" normalizeH="0" baseline="0" noProof="0" dirty="0" smtClean="0">
                <a:ln>
                  <a:noFill/>
                </a:ln>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帳號資訊：</a:t>
            </a:r>
            <a:endParaRPr kumimoji="0" lang="en-US" altLang="zh-TW" b="1" i="0" u="none" strike="noStrike" kern="0" cap="none" spc="0" normalizeH="0" baseline="0" noProof="0" dirty="0" smtClean="0">
              <a:ln>
                <a:noFill/>
              </a:ln>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rPr>
              <a:t>郵政匯款</a:t>
            </a:r>
            <a:endParaRPr kumimoji="0" lang="en-US" altLang="zh-TW"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276700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2383580" y="2593667"/>
            <a:ext cx="5206924" cy="2556627"/>
          </a:xfrm>
          <a:prstGeom prst="rect">
            <a:avLst/>
          </a:prstGeom>
        </p:spPr>
      </p:pic>
      <p:sp>
        <p:nvSpPr>
          <p:cNvPr id="2" name="標題 1"/>
          <p:cNvSpPr>
            <a:spLocks noGrp="1"/>
          </p:cNvSpPr>
          <p:nvPr>
            <p:ph type="title"/>
          </p:nvPr>
        </p:nvSpPr>
        <p:spPr/>
        <p:txBody>
          <a:bodyPr/>
          <a:lstStyle/>
          <a:p>
            <a:r>
              <a:rPr lang="zh-TW" altLang="en-US" dirty="0" smtClean="0"/>
              <a:t>保費作業說明</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83</a:t>
            </a:fld>
            <a:endParaRPr lang="zh-TW" altLang="en-US" dirty="0"/>
          </a:p>
        </p:txBody>
      </p:sp>
      <p:grpSp>
        <p:nvGrpSpPr>
          <p:cNvPr id="6" name="群組 5"/>
          <p:cNvGrpSpPr/>
          <p:nvPr/>
        </p:nvGrpSpPr>
        <p:grpSpPr>
          <a:xfrm>
            <a:off x="-252535" y="836712"/>
            <a:ext cx="2016223" cy="523220"/>
            <a:chOff x="-258778" y="745540"/>
            <a:chExt cx="1999776" cy="523220"/>
          </a:xfrm>
        </p:grpSpPr>
        <p:sp>
          <p:nvSpPr>
            <p:cNvPr id="7" name="圓角矩形 6"/>
            <p:cNvSpPr/>
            <p:nvPr/>
          </p:nvSpPr>
          <p:spPr>
            <a:xfrm>
              <a:off x="-258778" y="764703"/>
              <a:ext cx="1999776"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1607734"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郵政劃撥</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34" name="標題 1"/>
          <p:cNvSpPr txBox="1">
            <a:spLocks/>
          </p:cNvSpPr>
          <p:nvPr/>
        </p:nvSpPr>
        <p:spPr bwMode="auto">
          <a:xfrm>
            <a:off x="1051670" y="2583672"/>
            <a:ext cx="1331911" cy="635000"/>
          </a:xfrm>
          <a:prstGeom prst="rect">
            <a:avLst/>
          </a:prstGeom>
          <a:noFill/>
          <a:ln w="9525">
            <a:noFill/>
            <a:miter lim="800000"/>
            <a:headEnd/>
            <a:tailEnd/>
          </a:ln>
        </p:spPr>
        <p:txBody>
          <a:bodyPr lIns="0" rIns="0" bIns="0" anchor="b"/>
          <a:lstStyle/>
          <a:p>
            <a:pPr>
              <a:lnSpc>
                <a:spcPts val="3500"/>
              </a:lnSpc>
              <a:defRPr/>
            </a:pPr>
            <a:r>
              <a:rPr lang="zh-TW" altLang="en-US" sz="3500" b="1" dirty="0" smtClean="0">
                <a:latin typeface="微軟正黑體" panose="020B0604030504040204" pitchFamily="34" charset="-120"/>
                <a:ea typeface="微軟正黑體" panose="020B0604030504040204" pitchFamily="34" charset="-120"/>
                <a:cs typeface="Arial" pitchFamily="34" charset="0"/>
              </a:rPr>
              <a:t>範例：</a:t>
            </a:r>
            <a:endParaRPr lang="en-US" altLang="zh-TW" sz="3200" b="1" dirty="0">
              <a:latin typeface="微軟正黑體" panose="020B0604030504040204" pitchFamily="34" charset="-120"/>
              <a:ea typeface="微軟正黑體" panose="020B0604030504040204" pitchFamily="34" charset="-120"/>
              <a:cs typeface="Arial" pitchFamily="34" charset="0"/>
            </a:endParaRPr>
          </a:p>
        </p:txBody>
      </p:sp>
      <p:sp>
        <p:nvSpPr>
          <p:cNvPr id="14" name="矩形 13"/>
          <p:cNvSpPr/>
          <p:nvPr/>
        </p:nvSpPr>
        <p:spPr>
          <a:xfrm>
            <a:off x="1" y="1482113"/>
            <a:ext cx="9144000" cy="10771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0" y="1393340"/>
            <a:ext cx="9175366" cy="1200329"/>
          </a:xfrm>
          <a:prstGeom prst="rect">
            <a:avLst/>
          </a:prstGeom>
        </p:spPr>
        <p:txBody>
          <a:bodyPr wrap="square">
            <a:spAutoFit/>
          </a:bodyPr>
          <a:lstStyle/>
          <a:p>
            <a:pPr marL="342900" indent="-342900">
              <a:lnSpc>
                <a:spcPct val="150000"/>
              </a:lnSpc>
              <a:buFont typeface="Wingdings" panose="05000000000000000000" pitchFamily="2" charset="2"/>
              <a:buChar char="p"/>
            </a:pPr>
            <a:r>
              <a:rPr lang="zh-TW" altLang="en-US" sz="2400" dirty="0" smtClean="0">
                <a:latin typeface="微軟正黑體" panose="020B0604030504040204" pitchFamily="34" charset="-120"/>
                <a:ea typeface="微軟正黑體" panose="020B0604030504040204" pitchFamily="34" charset="-120"/>
              </a:rPr>
              <a:t>繳款單均已套印</a:t>
            </a:r>
            <a:r>
              <a:rPr lang="en-US" altLang="zh-TW" sz="2400" b="1" u="sng" dirty="0" smtClean="0">
                <a:latin typeface="微軟正黑體" panose="020B0604030504040204" pitchFamily="34" charset="-120"/>
                <a:ea typeface="微軟正黑體" panose="020B0604030504040204" pitchFamily="34" charset="-120"/>
              </a:rPr>
              <a:t>【</a:t>
            </a:r>
            <a:r>
              <a:rPr lang="zh-TW" altLang="en-US" sz="2400" b="1" u="sng" dirty="0" smtClean="0">
                <a:latin typeface="微軟正黑體" panose="020B0604030504040204" pitchFamily="34" charset="-120"/>
                <a:ea typeface="微軟正黑體" panose="020B0604030504040204" pitchFamily="34" charset="-120"/>
              </a:rPr>
              <a:t>劃撥帳號</a:t>
            </a:r>
            <a:r>
              <a:rPr lang="en-US" altLang="zh-TW" sz="2400" b="1" u="sng"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及</a:t>
            </a:r>
            <a:r>
              <a:rPr lang="en-US" altLang="zh-TW" sz="2400" b="1" u="sng" dirty="0" smtClean="0">
                <a:latin typeface="微軟正黑體" panose="020B0604030504040204" pitchFamily="34" charset="-120"/>
                <a:ea typeface="微軟正黑體" panose="020B0604030504040204" pitchFamily="34" charset="-120"/>
              </a:rPr>
              <a:t>【</a:t>
            </a:r>
            <a:r>
              <a:rPr lang="zh-TW" altLang="en-US" sz="2400" b="1" u="sng" dirty="0" smtClean="0">
                <a:latin typeface="微軟正黑體" panose="020B0604030504040204" pitchFamily="34" charset="-120"/>
                <a:ea typeface="微軟正黑體" panose="020B0604030504040204" pitchFamily="34" charset="-120"/>
              </a:rPr>
              <a:t>劃撥金額</a:t>
            </a:r>
            <a:r>
              <a:rPr lang="en-US" altLang="zh-TW" sz="2400" b="1" u="sng"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，無須填寫資料。</a:t>
            </a:r>
            <a:endParaRPr lang="en-US" altLang="zh-TW" sz="2400" dirty="0" smtClean="0">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p"/>
            </a:pPr>
            <a:r>
              <a:rPr lang="zh-TW" altLang="en-US" sz="2400" dirty="0" smtClean="0">
                <a:latin typeface="微軟正黑體" panose="020B0604030504040204" pitchFamily="34" charset="-120"/>
                <a:ea typeface="微軟正黑體" panose="020B0604030504040204" pitchFamily="34" charset="-120"/>
              </a:rPr>
              <a:t>持繳款單繳費後將</a:t>
            </a:r>
            <a:r>
              <a:rPr lang="zh-TW" altLang="en-US" sz="2400" b="1" u="sng" dirty="0" smtClean="0">
                <a:solidFill>
                  <a:srgbClr val="FF0000"/>
                </a:solidFill>
                <a:latin typeface="微軟正黑體" panose="020B0604030504040204" pitchFamily="34" charset="-120"/>
                <a:ea typeface="微軟正黑體" panose="020B0604030504040204" pitchFamily="34" charset="-120"/>
              </a:rPr>
              <a:t>自動銷帳</a:t>
            </a:r>
            <a:r>
              <a:rPr lang="zh-TW" altLang="en-US" sz="2400" dirty="0" smtClean="0">
                <a:latin typeface="微軟正黑體" panose="020B0604030504040204" pitchFamily="34" charset="-120"/>
                <a:ea typeface="微軟正黑體" panose="020B0604030504040204" pitchFamily="34" charset="-120"/>
              </a:rPr>
              <a:t>，無須提供相關憑證於國泰人壽。</a:t>
            </a:r>
            <a:endParaRPr lang="en-US" altLang="zh-TW" sz="2400" dirty="0" smtClean="0">
              <a:latin typeface="微軟正黑體" panose="020B0604030504040204" pitchFamily="34" charset="-120"/>
              <a:ea typeface="微軟正黑體" panose="020B0604030504040204" pitchFamily="34" charset="-120"/>
            </a:endParaRPr>
          </a:p>
        </p:txBody>
      </p:sp>
      <p:sp>
        <p:nvSpPr>
          <p:cNvPr id="16" name="矩形 15"/>
          <p:cNvSpPr/>
          <p:nvPr/>
        </p:nvSpPr>
        <p:spPr>
          <a:xfrm>
            <a:off x="0" y="5192101"/>
            <a:ext cx="9175366" cy="1015663"/>
          </a:xfrm>
          <a:prstGeom prst="rect">
            <a:avLst/>
          </a:prstGeom>
        </p:spPr>
        <p:txBody>
          <a:bodyPr wrap="square">
            <a:spAutoFit/>
          </a:bodyPr>
          <a:lstStyle/>
          <a:p>
            <a:pPr marL="342900" indent="-342900">
              <a:buFont typeface="Wingdings" panose="05000000000000000000" pitchFamily="2" charset="2"/>
              <a:buChar char="p"/>
            </a:pPr>
            <a:r>
              <a:rPr lang="zh-TW" altLang="en-US" sz="2000" dirty="0" smtClean="0">
                <a:latin typeface="微軟正黑體" panose="020B0604030504040204" pitchFamily="34" charset="-120"/>
                <a:ea typeface="微軟正黑體" panose="020B0604030504040204" pitchFamily="34" charset="-120"/>
              </a:rPr>
              <a:t>如學校承辦人採人工填寫</a:t>
            </a:r>
            <a:r>
              <a:rPr lang="en-US" altLang="zh-TW" sz="2000" b="1" u="sng" dirty="0" smtClean="0">
                <a:latin typeface="微軟正黑體" panose="020B0604030504040204" pitchFamily="34" charset="-120"/>
                <a:ea typeface="微軟正黑體" panose="020B0604030504040204" pitchFamily="34" charset="-120"/>
              </a:rPr>
              <a:t>【</a:t>
            </a:r>
            <a:r>
              <a:rPr lang="zh-TW" altLang="en-US" sz="2000" b="1" u="sng" dirty="0">
                <a:latin typeface="微軟正黑體" panose="020B0604030504040204" pitchFamily="34" charset="-120"/>
                <a:ea typeface="微軟正黑體" panose="020B0604030504040204" pitchFamily="34" charset="-120"/>
              </a:rPr>
              <a:t>郵政劃撥帳戶存提款單</a:t>
            </a:r>
            <a:r>
              <a:rPr lang="en-US" altLang="zh-TW" sz="2000" b="1" u="sng"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，填寫方式如下：</a:t>
            </a:r>
            <a:endParaRPr lang="en-US" altLang="zh-TW" sz="2000" dirty="0" smtClean="0">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AutoNum type="circleNumWdWhitePlain"/>
            </a:pPr>
            <a:r>
              <a:rPr lang="zh-TW" altLang="en-US" sz="2000" dirty="0" smtClean="0">
                <a:latin typeface="微軟正黑體" panose="020B0604030504040204" pitchFamily="34" charset="-120"/>
                <a:ea typeface="微軟正黑體" panose="020B0604030504040204" pitchFamily="34" charset="-120"/>
              </a:rPr>
              <a:t>戶名：國泰人壽保險股份有限公司</a:t>
            </a:r>
            <a:endParaRPr lang="en-US" altLang="zh-TW" sz="2000" dirty="0" smtClean="0">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AutoNum type="circleNumWdWhitePlain"/>
            </a:pPr>
            <a:r>
              <a:rPr lang="zh-TW" altLang="en-US" sz="2000" dirty="0" smtClean="0">
                <a:latin typeface="微軟正黑體" panose="020B0604030504040204" pitchFamily="34" charset="-120"/>
                <a:ea typeface="微軟正黑體" panose="020B0604030504040204" pitchFamily="34" charset="-120"/>
              </a:rPr>
              <a:t>帳號：</a:t>
            </a:r>
            <a:r>
              <a:rPr lang="en-US" altLang="zh-TW" sz="2000" dirty="0" smtClean="0">
                <a:latin typeface="微軟正黑體" panose="020B0604030504040204" pitchFamily="34" charset="-120"/>
                <a:ea typeface="微軟正黑體" panose="020B0604030504040204" pitchFamily="34" charset="-120"/>
              </a:rPr>
              <a:t>19974889</a:t>
            </a:r>
          </a:p>
        </p:txBody>
      </p:sp>
      <p:cxnSp>
        <p:nvCxnSpPr>
          <p:cNvPr id="5" name="直線接點 4"/>
          <p:cNvCxnSpPr/>
          <p:nvPr/>
        </p:nvCxnSpPr>
        <p:spPr>
          <a:xfrm>
            <a:off x="-51034" y="5181972"/>
            <a:ext cx="92067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23528" y="6112160"/>
            <a:ext cx="9175366" cy="400110"/>
          </a:xfrm>
          <a:prstGeom prst="rect">
            <a:avLst/>
          </a:prstGeom>
        </p:spPr>
        <p:txBody>
          <a:bodyPr wrap="square">
            <a:spAutoFit/>
          </a:bodyPr>
          <a:lstStyle/>
          <a:p>
            <a:r>
              <a:rPr lang="zh-TW" altLang="en-US" sz="2000" b="1" u="sng" dirty="0">
                <a:latin typeface="微軟正黑體" panose="020B0604030504040204" pitchFamily="34" charset="-120"/>
                <a:ea typeface="微軟正黑體" panose="020B0604030504040204" pitchFamily="34" charset="-120"/>
              </a:rPr>
              <a:t>自行填寫劃撥單者，須另行提供郵局該筆款項之銷帳編號</a:t>
            </a:r>
            <a:r>
              <a:rPr lang="en-US" altLang="zh-TW" sz="2000" b="1" u="sng" dirty="0">
                <a:latin typeface="微軟正黑體" panose="020B0604030504040204" pitchFamily="34" charset="-120"/>
                <a:ea typeface="微軟正黑體" panose="020B0604030504040204" pitchFamily="34" charset="-120"/>
              </a:rPr>
              <a:t>(</a:t>
            </a:r>
            <a:r>
              <a:rPr lang="zh-TW" altLang="en-US" sz="2000" b="1" u="sng" dirty="0">
                <a:latin typeface="微軟正黑體" panose="020B0604030504040204" pitchFamily="34" charset="-120"/>
                <a:ea typeface="微軟正黑體" panose="020B0604030504040204" pitchFamily="34" charset="-120"/>
              </a:rPr>
              <a:t>寄款人</a:t>
            </a:r>
            <a:r>
              <a:rPr lang="zh-TW" altLang="en-US" sz="2000" b="1" u="sng" dirty="0" smtClean="0">
                <a:latin typeface="微軟正黑體" panose="020B0604030504040204" pitchFamily="34" charset="-120"/>
                <a:ea typeface="微軟正黑體" panose="020B0604030504040204" pitchFamily="34" charset="-120"/>
              </a:rPr>
              <a:t>帳號</a:t>
            </a:r>
            <a:r>
              <a:rPr lang="en-US" altLang="zh-TW" sz="2000" b="1" u="sng" dirty="0" smtClean="0">
                <a:latin typeface="微軟正黑體" panose="020B0604030504040204" pitchFamily="34" charset="-120"/>
                <a:ea typeface="微軟正黑體" panose="020B0604030504040204" pitchFamily="34" charset="-120"/>
              </a:rPr>
              <a:t>16</a:t>
            </a:r>
            <a:r>
              <a:rPr lang="zh-TW" altLang="en-US" sz="2000" b="1" u="sng" dirty="0" smtClean="0">
                <a:latin typeface="微軟正黑體" panose="020B0604030504040204" pitchFamily="34" charset="-120"/>
                <a:ea typeface="微軟正黑體" panose="020B0604030504040204" pitchFamily="34" charset="-120"/>
              </a:rPr>
              <a:t>碼</a:t>
            </a:r>
            <a:r>
              <a:rPr lang="en-US" altLang="zh-TW" sz="2000" b="1" u="sng" dirty="0">
                <a:latin typeface="微軟正黑體" panose="020B0604030504040204" pitchFamily="34" charset="-120"/>
                <a:ea typeface="微軟正黑體" panose="020B0604030504040204" pitchFamily="34" charset="-120"/>
              </a:rPr>
              <a:t>) </a:t>
            </a:r>
            <a:r>
              <a:rPr lang="zh-TW" altLang="en-US" sz="2000" b="1" u="sng" dirty="0">
                <a:latin typeface="微軟正黑體" panose="020B0604030504040204" pitchFamily="34" charset="-120"/>
                <a:ea typeface="微軟正黑體" panose="020B0604030504040204" pitchFamily="34" charset="-120"/>
              </a:rPr>
              <a:t>。</a:t>
            </a:r>
          </a:p>
        </p:txBody>
      </p:sp>
      <p:sp>
        <p:nvSpPr>
          <p:cNvPr id="11" name="矩形 10"/>
          <p:cNvSpPr/>
          <p:nvPr/>
        </p:nvSpPr>
        <p:spPr>
          <a:xfrm>
            <a:off x="2196122" y="2788857"/>
            <a:ext cx="607498" cy="223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2196122" y="3043192"/>
            <a:ext cx="607498" cy="223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160117" y="2788856"/>
            <a:ext cx="679507" cy="2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rPr>
              <a:t>帳號</a:t>
            </a:r>
            <a:endParaRPr lang="en-US" altLang="zh-TW" b="1" dirty="0" smtClean="0">
              <a:solidFill>
                <a:srgbClr val="FF0000"/>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2160117" y="3053320"/>
            <a:ext cx="679507" cy="2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rPr>
              <a:t>戶名</a:t>
            </a:r>
            <a:endParaRPr lang="en-US" altLang="zh-TW" b="1" dirty="0" smtClean="0">
              <a:solidFill>
                <a:srgbClr val="FF0000"/>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2700890" y="4522537"/>
            <a:ext cx="583411" cy="394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p:cNvSpPr/>
          <p:nvPr/>
        </p:nvSpPr>
        <p:spPr>
          <a:xfrm>
            <a:off x="2448467" y="4599744"/>
            <a:ext cx="1088255" cy="308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zh-TW" altLang="en-US" sz="1400" b="1" dirty="0" smtClean="0">
                <a:solidFill>
                  <a:srgbClr val="FF0000"/>
                </a:solidFill>
                <a:latin typeface="微軟正黑體" panose="020B0604030504040204" pitchFamily="34" charset="-120"/>
                <a:ea typeface="微軟正黑體" panose="020B0604030504040204" pitchFamily="34" charset="-120"/>
              </a:rPr>
              <a:t>寄款人</a:t>
            </a:r>
            <a:endParaRPr lang="en-US" altLang="zh-TW" sz="1400" b="1" dirty="0" smtClean="0">
              <a:solidFill>
                <a:srgbClr val="FF0000"/>
              </a:solidFill>
              <a:latin typeface="微軟正黑體" panose="020B0604030504040204" pitchFamily="34" charset="-120"/>
              <a:ea typeface="微軟正黑體" panose="020B0604030504040204" pitchFamily="34" charset="-120"/>
            </a:endParaRPr>
          </a:p>
          <a:p>
            <a:pPr algn="ctr">
              <a:lnSpc>
                <a:spcPts val="1500"/>
              </a:lnSpc>
            </a:pPr>
            <a:r>
              <a:rPr lang="zh-TW" altLang="en-US" sz="1400" b="1" dirty="0" smtClean="0">
                <a:solidFill>
                  <a:srgbClr val="FF0000"/>
                </a:solidFill>
                <a:latin typeface="微軟正黑體" panose="020B0604030504040204" pitchFamily="34" charset="-120"/>
                <a:ea typeface="微軟正黑體" panose="020B0604030504040204" pitchFamily="34" charset="-120"/>
              </a:rPr>
              <a:t>代號</a:t>
            </a:r>
            <a:endParaRPr lang="en-US" altLang="zh-TW" sz="1400" b="1" dirty="0" smtClean="0">
              <a:solidFill>
                <a:srgbClr val="FF0000"/>
              </a:solidFill>
              <a:latin typeface="微軟正黑體" panose="020B0604030504040204" pitchFamily="34" charset="-120"/>
              <a:ea typeface="微軟正黑體" panose="020B0604030504040204" pitchFamily="34" charset="-120"/>
            </a:endParaRPr>
          </a:p>
        </p:txBody>
      </p:sp>
      <p:sp>
        <p:nvSpPr>
          <p:cNvPr id="9" name="矩形 8"/>
          <p:cNvSpPr/>
          <p:nvPr/>
        </p:nvSpPr>
        <p:spPr>
          <a:xfrm>
            <a:off x="1936955" y="855875"/>
            <a:ext cx="6961239" cy="537465"/>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000" dirty="0" smtClean="0">
                <a:latin typeface="微軟正黑體" panose="020B0604030504040204" pitchFamily="34" charset="-120"/>
                <a:ea typeface="微軟正黑體" panose="020B0604030504040204" pitchFamily="34" charset="-120"/>
              </a:rPr>
              <a:t>欲以</a:t>
            </a:r>
            <a:r>
              <a:rPr lang="zh-TW" altLang="en-US" sz="2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匯款</a:t>
            </a:r>
            <a:r>
              <a:rPr lang="zh-TW" altLang="en-US" sz="2000" dirty="0" smtClean="0">
                <a:latin typeface="微軟正黑體" panose="020B0604030504040204" pitchFamily="34" charset="-120"/>
                <a:ea typeface="微軟正黑體" panose="020B0604030504040204" pitchFamily="34" charset="-120"/>
              </a:rPr>
              <a:t>或</a:t>
            </a:r>
            <a:r>
              <a:rPr lang="zh-TW" altLang="en-US" sz="2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電連存帳</a:t>
            </a:r>
            <a:r>
              <a:rPr lang="zh-TW" altLang="en-US" sz="2000" dirty="0" smtClean="0">
                <a:latin typeface="微軟正黑體" panose="020B0604030504040204" pitchFamily="34" charset="-120"/>
                <a:ea typeface="微軟正黑體" panose="020B0604030504040204" pitchFamily="34" charset="-120"/>
              </a:rPr>
              <a:t>方式繳費者，</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無法使用郵政劃撥帳號</a:t>
            </a:r>
            <a:r>
              <a:rPr lang="zh-TW" alt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447472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123240" y="2853924"/>
            <a:ext cx="7942101" cy="1091281"/>
          </a:xfrm>
          <a:prstGeom prst="rect">
            <a:avLst/>
          </a:prstGeom>
        </p:spPr>
      </p:pic>
      <p:sp>
        <p:nvSpPr>
          <p:cNvPr id="2" name="標題 1"/>
          <p:cNvSpPr>
            <a:spLocks noGrp="1"/>
          </p:cNvSpPr>
          <p:nvPr>
            <p:ph type="title"/>
          </p:nvPr>
        </p:nvSpPr>
        <p:spPr/>
        <p:txBody>
          <a:bodyPr/>
          <a:lstStyle/>
          <a:p>
            <a:r>
              <a:rPr lang="zh-TW" altLang="en-US" dirty="0" smtClean="0"/>
              <a:t>保費作業說明</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84</a:t>
            </a:fld>
            <a:endParaRPr lang="zh-TW" altLang="en-US" dirty="0"/>
          </a:p>
        </p:txBody>
      </p:sp>
      <p:grpSp>
        <p:nvGrpSpPr>
          <p:cNvPr id="6" name="群組 5"/>
          <p:cNvGrpSpPr/>
          <p:nvPr/>
        </p:nvGrpSpPr>
        <p:grpSpPr>
          <a:xfrm>
            <a:off x="-252535" y="836712"/>
            <a:ext cx="2016223" cy="523220"/>
            <a:chOff x="-258778" y="745540"/>
            <a:chExt cx="1999776" cy="523220"/>
          </a:xfrm>
        </p:grpSpPr>
        <p:sp>
          <p:nvSpPr>
            <p:cNvPr id="7" name="圓角矩形 6"/>
            <p:cNvSpPr/>
            <p:nvPr/>
          </p:nvSpPr>
          <p:spPr>
            <a:xfrm>
              <a:off x="-258778" y="764703"/>
              <a:ext cx="1999776"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1607734"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銀行匯款</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5" name="內容版面配置區 2"/>
          <p:cNvSpPr>
            <a:spLocks noGrp="1"/>
          </p:cNvSpPr>
          <p:nvPr>
            <p:ph idx="1"/>
          </p:nvPr>
        </p:nvSpPr>
        <p:spPr>
          <a:xfrm>
            <a:off x="946200" y="6171260"/>
            <a:ext cx="6624736" cy="340376"/>
          </a:xfrm>
        </p:spPr>
        <p:txBody>
          <a:bodyPr rtlCol="0">
            <a:noAutofit/>
          </a:bodyPr>
          <a:lstStyle/>
          <a:p>
            <a:pPr marL="355600" indent="-355600" eaLnBrk="1" fontAlgn="auto" hangingPunct="1">
              <a:spcBef>
                <a:spcPts val="0"/>
              </a:spcBef>
              <a:spcAft>
                <a:spcPts val="0"/>
              </a:spcAft>
              <a:buClr>
                <a:srgbClr val="237B1F"/>
              </a:buClr>
              <a:buFont typeface="Wingdings 2" pitchFamily="18" charset="2"/>
              <a:buNone/>
              <a:defRPr/>
            </a:pPr>
            <a:r>
              <a:rPr lang="en-US" altLang="zh-TW" sz="2000" b="1" dirty="0" smtClean="0">
                <a:solidFill>
                  <a:schemeClr val="tx1">
                    <a:lumMod val="50000"/>
                    <a:lumOff val="50000"/>
                  </a:schemeClr>
                </a:solidFill>
                <a:latin typeface="Arial" pitchFamily="34" charset="0"/>
                <a:cs typeface="Arial" pitchFamily="34" charset="0"/>
              </a:rPr>
              <a:t>※</a:t>
            </a:r>
            <a:r>
              <a:rPr lang="zh-TW" altLang="en-US" sz="2000" b="1" dirty="0" smtClean="0">
                <a:solidFill>
                  <a:schemeClr val="tx1">
                    <a:lumMod val="50000"/>
                    <a:lumOff val="50000"/>
                  </a:schemeClr>
                </a:solidFill>
                <a:latin typeface="Arial" pitchFamily="34" charset="0"/>
                <a:cs typeface="Arial" pitchFamily="34" charset="0"/>
              </a:rPr>
              <a:t>匯款帳號編列原則：</a:t>
            </a:r>
            <a:r>
              <a:rPr lang="en-US" altLang="zh-TW" sz="2000" b="1" dirty="0" smtClean="0">
                <a:solidFill>
                  <a:schemeClr val="tx1">
                    <a:lumMod val="50000"/>
                    <a:lumOff val="50000"/>
                  </a:schemeClr>
                </a:solidFill>
                <a:latin typeface="Arial" pitchFamily="34" charset="0"/>
                <a:cs typeface="Arial" pitchFamily="34" charset="0"/>
              </a:rPr>
              <a:t>7617 + </a:t>
            </a:r>
            <a:r>
              <a:rPr lang="zh-TW" altLang="en-US" sz="2000" b="1" dirty="0">
                <a:solidFill>
                  <a:schemeClr val="tx1">
                    <a:lumMod val="50000"/>
                    <a:lumOff val="50000"/>
                  </a:schemeClr>
                </a:solidFill>
                <a:latin typeface="Arial" pitchFamily="34" charset="0"/>
                <a:cs typeface="Arial" pitchFamily="34" charset="0"/>
              </a:rPr>
              <a:t>流水</a:t>
            </a:r>
            <a:r>
              <a:rPr lang="zh-TW" altLang="en-US" sz="2000" b="1" dirty="0" smtClean="0">
                <a:solidFill>
                  <a:schemeClr val="tx1">
                    <a:lumMod val="50000"/>
                    <a:lumOff val="50000"/>
                  </a:schemeClr>
                </a:solidFill>
                <a:latin typeface="Arial" pitchFamily="34" charset="0"/>
                <a:cs typeface="Arial" pitchFamily="34" charset="0"/>
              </a:rPr>
              <a:t>序號</a:t>
            </a:r>
            <a:r>
              <a:rPr lang="en-US" altLang="zh-TW" sz="2000" b="1" dirty="0" smtClean="0">
                <a:solidFill>
                  <a:schemeClr val="tx1">
                    <a:lumMod val="50000"/>
                    <a:lumOff val="50000"/>
                  </a:schemeClr>
                </a:solidFill>
                <a:latin typeface="Arial" pitchFamily="34" charset="0"/>
                <a:cs typeface="Arial" pitchFamily="34" charset="0"/>
              </a:rPr>
              <a:t>10</a:t>
            </a:r>
            <a:endParaRPr lang="zh-TW" altLang="en-US" sz="2000" b="1" dirty="0">
              <a:solidFill>
                <a:schemeClr val="tx1">
                  <a:lumMod val="50000"/>
                  <a:lumOff val="50000"/>
                </a:schemeClr>
              </a:solidFill>
              <a:latin typeface="Arial" pitchFamily="34" charset="0"/>
              <a:cs typeface="Arial" pitchFamily="34" charset="0"/>
            </a:endParaRPr>
          </a:p>
        </p:txBody>
      </p:sp>
      <p:sp>
        <p:nvSpPr>
          <p:cNvPr id="23" name="標題 1"/>
          <p:cNvSpPr txBox="1">
            <a:spLocks/>
          </p:cNvSpPr>
          <p:nvPr/>
        </p:nvSpPr>
        <p:spPr bwMode="auto">
          <a:xfrm>
            <a:off x="28468" y="2583672"/>
            <a:ext cx="1331911" cy="635000"/>
          </a:xfrm>
          <a:prstGeom prst="rect">
            <a:avLst/>
          </a:prstGeom>
          <a:noFill/>
          <a:ln w="9525">
            <a:noFill/>
            <a:miter lim="800000"/>
            <a:headEnd/>
            <a:tailEnd/>
          </a:ln>
        </p:spPr>
        <p:txBody>
          <a:bodyPr lIns="0" rIns="0" bIns="0" anchor="b"/>
          <a:lstStyle/>
          <a:p>
            <a:pPr>
              <a:lnSpc>
                <a:spcPts val="3500"/>
              </a:lnSpc>
              <a:defRPr/>
            </a:pPr>
            <a:r>
              <a:rPr lang="zh-TW" altLang="en-US" sz="3500" b="1" dirty="0" smtClean="0">
                <a:latin typeface="微軟正黑體" panose="020B0604030504040204" pitchFamily="34" charset="-120"/>
                <a:ea typeface="微軟正黑體" panose="020B0604030504040204" pitchFamily="34" charset="-120"/>
                <a:cs typeface="Arial" pitchFamily="34" charset="0"/>
              </a:rPr>
              <a:t>範例：</a:t>
            </a:r>
            <a:endParaRPr lang="en-US" altLang="zh-TW" sz="3200" b="1" dirty="0">
              <a:latin typeface="微軟正黑體" panose="020B0604030504040204" pitchFamily="34" charset="-120"/>
              <a:ea typeface="微軟正黑體" panose="020B0604030504040204" pitchFamily="34" charset="-120"/>
              <a:cs typeface="Arial" pitchFamily="34" charset="0"/>
            </a:endParaRPr>
          </a:p>
        </p:txBody>
      </p:sp>
      <p:sp>
        <p:nvSpPr>
          <p:cNvPr id="24" name="矩形 23"/>
          <p:cNvSpPr/>
          <p:nvPr/>
        </p:nvSpPr>
        <p:spPr>
          <a:xfrm>
            <a:off x="1" y="1482113"/>
            <a:ext cx="9144000" cy="10771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0" y="1393340"/>
            <a:ext cx="9175366" cy="1200329"/>
          </a:xfrm>
          <a:prstGeom prst="rect">
            <a:avLst/>
          </a:prstGeom>
        </p:spPr>
        <p:txBody>
          <a:bodyPr wrap="square">
            <a:spAutoFit/>
          </a:bodyPr>
          <a:lstStyle/>
          <a:p>
            <a:pPr marL="342900" indent="-342900">
              <a:lnSpc>
                <a:spcPct val="150000"/>
              </a:lnSpc>
              <a:buFont typeface="Wingdings" panose="05000000000000000000" pitchFamily="2" charset="2"/>
              <a:buChar char="p"/>
            </a:pPr>
            <a:r>
              <a:rPr lang="zh-TW" altLang="en-US" sz="2400" dirty="0" smtClean="0">
                <a:latin typeface="微軟正黑體" panose="020B0604030504040204" pitchFamily="34" charset="-120"/>
                <a:ea typeface="微軟正黑體" panose="020B0604030504040204" pitchFamily="34" charset="-120"/>
              </a:rPr>
              <a:t>繳款單均已套印</a:t>
            </a:r>
            <a:r>
              <a:rPr lang="en-US" altLang="zh-TW" sz="2400" b="1" u="sng" dirty="0" smtClean="0">
                <a:latin typeface="微軟正黑體" panose="020B0604030504040204" pitchFamily="34" charset="-120"/>
                <a:ea typeface="微軟正黑體" panose="020B0604030504040204" pitchFamily="34" charset="-120"/>
              </a:rPr>
              <a:t>【</a:t>
            </a:r>
            <a:r>
              <a:rPr lang="zh-TW" altLang="en-US" sz="2400" b="1" u="sng" dirty="0">
                <a:latin typeface="微軟正黑體" panose="020B0604030504040204" pitchFamily="34" charset="-120"/>
                <a:ea typeface="微軟正黑體" panose="020B0604030504040204" pitchFamily="34" charset="-120"/>
              </a:rPr>
              <a:t>匯款</a:t>
            </a:r>
            <a:r>
              <a:rPr lang="zh-TW" altLang="en-US" sz="2400" b="1" u="sng" dirty="0" smtClean="0">
                <a:latin typeface="微軟正黑體" panose="020B0604030504040204" pitchFamily="34" charset="-120"/>
                <a:ea typeface="微軟正黑體" panose="020B0604030504040204" pitchFamily="34" charset="-120"/>
              </a:rPr>
              <a:t>帳號</a:t>
            </a:r>
            <a:r>
              <a:rPr lang="en-US" altLang="zh-TW" sz="2400" b="1" u="sng"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及</a:t>
            </a:r>
            <a:r>
              <a:rPr lang="en-US" altLang="zh-TW" sz="2400" b="1" u="sng" dirty="0" smtClean="0">
                <a:latin typeface="微軟正黑體" panose="020B0604030504040204" pitchFamily="34" charset="-120"/>
                <a:ea typeface="微軟正黑體" panose="020B0604030504040204" pitchFamily="34" charset="-120"/>
              </a:rPr>
              <a:t>【</a:t>
            </a:r>
            <a:r>
              <a:rPr lang="zh-TW" altLang="en-US" sz="2400" b="1" u="sng" dirty="0">
                <a:latin typeface="微軟正黑體" panose="020B0604030504040204" pitchFamily="34" charset="-120"/>
                <a:ea typeface="微軟正黑體" panose="020B0604030504040204" pitchFamily="34" charset="-120"/>
              </a:rPr>
              <a:t>匯款</a:t>
            </a:r>
            <a:r>
              <a:rPr lang="zh-TW" altLang="en-US" sz="2400" b="1" u="sng" dirty="0" smtClean="0">
                <a:latin typeface="微軟正黑體" panose="020B0604030504040204" pitchFamily="34" charset="-120"/>
                <a:ea typeface="微軟正黑體" panose="020B0604030504040204" pitchFamily="34" charset="-120"/>
              </a:rPr>
              <a:t>金額</a:t>
            </a:r>
            <a:r>
              <a:rPr lang="en-US" altLang="zh-TW" sz="2400" b="1" u="sng"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，無須填寫資料。</a:t>
            </a:r>
            <a:endParaRPr lang="en-US" altLang="zh-TW" sz="2400" dirty="0" smtClean="0">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p"/>
            </a:pPr>
            <a:r>
              <a:rPr lang="zh-TW" altLang="en-US" sz="2400" dirty="0" smtClean="0">
                <a:latin typeface="微軟正黑體" panose="020B0604030504040204" pitchFamily="34" charset="-120"/>
                <a:ea typeface="微軟正黑體" panose="020B0604030504040204" pitchFamily="34" charset="-120"/>
              </a:rPr>
              <a:t>持繳款單繳費後將</a:t>
            </a:r>
            <a:r>
              <a:rPr lang="zh-TW" altLang="en-US" sz="2400" b="1" u="sng" dirty="0" smtClean="0">
                <a:solidFill>
                  <a:srgbClr val="FF0000"/>
                </a:solidFill>
                <a:latin typeface="微軟正黑體" panose="020B0604030504040204" pitchFamily="34" charset="-120"/>
                <a:ea typeface="微軟正黑體" panose="020B0604030504040204" pitchFamily="34" charset="-120"/>
              </a:rPr>
              <a:t>自動銷帳</a:t>
            </a:r>
            <a:r>
              <a:rPr lang="zh-TW" altLang="en-US" sz="2400" dirty="0" smtClean="0">
                <a:latin typeface="微軟正黑體" panose="020B0604030504040204" pitchFamily="34" charset="-120"/>
                <a:ea typeface="微軟正黑體" panose="020B0604030504040204" pitchFamily="34" charset="-120"/>
              </a:rPr>
              <a:t>，無須提供相關憑證於國泰人壽。</a:t>
            </a:r>
            <a:endParaRPr lang="en-US" altLang="zh-TW" sz="2400" dirty="0" smtClean="0">
              <a:latin typeface="微軟正黑體" panose="020B0604030504040204" pitchFamily="34" charset="-120"/>
              <a:ea typeface="微軟正黑體" panose="020B0604030504040204" pitchFamily="34" charset="-120"/>
            </a:endParaRPr>
          </a:p>
        </p:txBody>
      </p:sp>
      <p:sp>
        <p:nvSpPr>
          <p:cNvPr id="26" name="矩形 25"/>
          <p:cNvSpPr/>
          <p:nvPr/>
        </p:nvSpPr>
        <p:spPr>
          <a:xfrm>
            <a:off x="0" y="5007391"/>
            <a:ext cx="9175366" cy="1323439"/>
          </a:xfrm>
          <a:prstGeom prst="rect">
            <a:avLst/>
          </a:prstGeom>
        </p:spPr>
        <p:txBody>
          <a:bodyPr wrap="square">
            <a:spAutoFit/>
          </a:bodyPr>
          <a:lstStyle/>
          <a:p>
            <a:pPr marL="342900" indent="-342900">
              <a:buFont typeface="Wingdings" panose="05000000000000000000" pitchFamily="2" charset="2"/>
              <a:buChar char="p"/>
            </a:pPr>
            <a:r>
              <a:rPr lang="zh-TW" altLang="en-US" sz="2000" dirty="0" smtClean="0">
                <a:latin typeface="微軟正黑體" panose="020B0604030504040204" pitchFamily="34" charset="-120"/>
                <a:ea typeface="微軟正黑體" panose="020B0604030504040204" pitchFamily="34" charset="-120"/>
              </a:rPr>
              <a:t>如學校承辦人採人工填寫</a:t>
            </a:r>
            <a:r>
              <a:rPr lang="en-US" altLang="zh-TW"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匯款單</a:t>
            </a:r>
            <a:r>
              <a:rPr lang="en-US" altLang="zh-TW"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，填寫方式如下：</a:t>
            </a:r>
            <a:endParaRPr lang="en-US" altLang="zh-TW" sz="2000" dirty="0" smtClean="0">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AutoNum type="circleNumWdWhitePlain"/>
            </a:pPr>
            <a:r>
              <a:rPr lang="zh-TW" altLang="en-US" sz="2000" dirty="0" smtClean="0">
                <a:latin typeface="微軟正黑體" panose="020B0604030504040204" pitchFamily="34" charset="-120"/>
                <a:ea typeface="微軟正黑體" panose="020B0604030504040204" pitchFamily="34" charset="-120"/>
              </a:rPr>
              <a:t>戶名：國泰人壽保險股份有限公司</a:t>
            </a:r>
            <a:endParaRPr lang="en-US" altLang="zh-TW" sz="2000" dirty="0" smtClean="0">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AutoNum type="circleNumWdWhitePlain"/>
            </a:pPr>
            <a:r>
              <a:rPr lang="zh-TW" altLang="en-US" sz="2000" dirty="0" smtClean="0">
                <a:latin typeface="微軟正黑體" panose="020B0604030504040204" pitchFamily="34" charset="-120"/>
                <a:ea typeface="微軟正黑體" panose="020B0604030504040204" pitchFamily="34" charset="-120"/>
              </a:rPr>
              <a:t>受款</a:t>
            </a:r>
            <a:r>
              <a:rPr lang="zh-TW" altLang="en-US" sz="2000" dirty="0">
                <a:latin typeface="微軟正黑體" panose="020B0604030504040204" pitchFamily="34" charset="-120"/>
                <a:ea typeface="微軟正黑體" panose="020B0604030504040204" pitchFamily="34" charset="-120"/>
              </a:rPr>
              <a:t>行：國泰世華銀行仁愛分行</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銀行代碼：</a:t>
            </a:r>
            <a:r>
              <a:rPr lang="en-US" altLang="zh-TW" sz="2000" dirty="0">
                <a:latin typeface="微軟正黑體" panose="020B0604030504040204" pitchFamily="34" charset="-120"/>
                <a:ea typeface="微軟正黑體" panose="020B0604030504040204" pitchFamily="34" charset="-120"/>
              </a:rPr>
              <a:t>013</a:t>
            </a:r>
            <a:r>
              <a:rPr lang="en-US" altLang="zh-TW" sz="2000" dirty="0" smtClean="0">
                <a:latin typeface="微軟正黑體" panose="020B0604030504040204" pitchFamily="34" charset="-120"/>
                <a:ea typeface="微軟正黑體" panose="020B0604030504040204" pitchFamily="34" charset="-120"/>
              </a:rPr>
              <a:t>】</a:t>
            </a:r>
          </a:p>
          <a:p>
            <a:pPr marL="914400" lvl="1" indent="-457200">
              <a:buFont typeface="Wingdings" panose="05000000000000000000" pitchFamily="2" charset="2"/>
              <a:buAutoNum type="circleNumWdWhitePlain"/>
            </a:pPr>
            <a:r>
              <a:rPr lang="zh-TW" altLang="en-US" sz="2000" dirty="0" smtClean="0">
                <a:latin typeface="微軟正黑體" panose="020B0604030504040204" pitchFamily="34" charset="-120"/>
                <a:ea typeface="微軟正黑體" panose="020B0604030504040204" pitchFamily="34" charset="-120"/>
              </a:rPr>
              <a:t>匯款帳號</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金額：請依繳款單上之匯款帳號</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金額填寫</a:t>
            </a:r>
            <a:endParaRPr lang="en-US" altLang="zh-TW" sz="2000" dirty="0">
              <a:latin typeface="微軟正黑體" panose="020B0604030504040204" pitchFamily="34" charset="-120"/>
              <a:ea typeface="微軟正黑體" panose="020B0604030504040204" pitchFamily="34" charset="-120"/>
            </a:endParaRPr>
          </a:p>
        </p:txBody>
      </p:sp>
      <p:cxnSp>
        <p:nvCxnSpPr>
          <p:cNvPr id="27" name="直線接點 26"/>
          <p:cNvCxnSpPr/>
          <p:nvPr/>
        </p:nvCxnSpPr>
        <p:spPr>
          <a:xfrm>
            <a:off x="-31367" y="4995559"/>
            <a:ext cx="92067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804" y="4094788"/>
            <a:ext cx="9175366" cy="707886"/>
          </a:xfrm>
          <a:prstGeom prst="rect">
            <a:avLst/>
          </a:prstGeom>
          <a:solidFill>
            <a:srgbClr val="FFFF00"/>
          </a:solidFill>
        </p:spPr>
        <p:txBody>
          <a:bodyPr wrap="square">
            <a:spAutoFit/>
          </a:bodyPr>
          <a:lstStyle/>
          <a:p>
            <a:r>
              <a:rPr lang="zh-TW" altLang="en-US" sz="2000"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特別注意：</a:t>
            </a:r>
            <a:r>
              <a:rPr lang="zh-TW" altLang="en-US" sz="2000" dirty="0" smtClean="0">
                <a:latin typeface="微軟正黑體" panose="020B0604030504040204" pitchFamily="34" charset="-120"/>
                <a:ea typeface="微軟正黑體" panose="020B0604030504040204" pitchFamily="34" charset="-120"/>
              </a:rPr>
              <a:t>各</a:t>
            </a:r>
            <a:r>
              <a:rPr lang="zh-TW" altLang="en-US" sz="2000" dirty="0">
                <a:latin typeface="微軟正黑體" panose="020B0604030504040204" pitchFamily="34" charset="-120"/>
                <a:ea typeface="微軟正黑體" panose="020B0604030504040204" pitchFamily="34" charset="-120"/>
              </a:rPr>
              <a:t>校如以電匯方式繳納保費，請注意應匯款足額保費，</a:t>
            </a:r>
            <a:r>
              <a:rPr lang="zh-TW" altLang="en-US" sz="20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因電匯所產生之匯款費用須由各校自行</a:t>
            </a:r>
            <a:r>
              <a:rPr lang="zh-TW" altLang="en-US" sz="2000"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負擔，如內扣手續費會被退匯</a:t>
            </a:r>
            <a:r>
              <a:rPr lang="zh-TW" alt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1241903" y="3037901"/>
            <a:ext cx="963000" cy="600981"/>
            <a:chOff x="213708" y="3714304"/>
            <a:chExt cx="1088256" cy="679150"/>
          </a:xfrm>
        </p:grpSpPr>
        <p:sp>
          <p:nvSpPr>
            <p:cNvPr id="29" name="矩形 28"/>
            <p:cNvSpPr/>
            <p:nvPr/>
          </p:nvSpPr>
          <p:spPr>
            <a:xfrm>
              <a:off x="558698" y="3959411"/>
              <a:ext cx="584417" cy="163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563642" y="3714965"/>
              <a:ext cx="579472" cy="642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404792" y="3935368"/>
              <a:ext cx="897172" cy="2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srgbClr val="FF0000"/>
                  </a:solidFill>
                  <a:latin typeface="微軟正黑體" panose="020B0604030504040204" pitchFamily="34" charset="-120"/>
                  <a:ea typeface="微軟正黑體" panose="020B0604030504040204" pitchFamily="34" charset="-120"/>
                </a:rPr>
                <a:t>受款行</a:t>
              </a:r>
              <a:endParaRPr lang="en-US" altLang="zh-TW" sz="1400" b="1" dirty="0" smtClean="0">
                <a:solidFill>
                  <a:srgbClr val="FF0000"/>
                </a:solidFill>
                <a:latin typeface="微軟正黑體" panose="020B0604030504040204" pitchFamily="34" charset="-120"/>
                <a:ea typeface="微軟正黑體" panose="020B0604030504040204" pitchFamily="34" charset="-120"/>
              </a:endParaRPr>
            </a:p>
          </p:txBody>
        </p:sp>
        <p:sp>
          <p:nvSpPr>
            <p:cNvPr id="32" name="矩形 31"/>
            <p:cNvSpPr/>
            <p:nvPr/>
          </p:nvSpPr>
          <p:spPr>
            <a:xfrm>
              <a:off x="606619" y="3714304"/>
              <a:ext cx="679507" cy="2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srgbClr val="FF0000"/>
                  </a:solidFill>
                  <a:latin typeface="微軟正黑體" panose="020B0604030504040204" pitchFamily="34" charset="-120"/>
                  <a:ea typeface="微軟正黑體" panose="020B0604030504040204" pitchFamily="34" charset="-120"/>
                </a:rPr>
                <a:t>戶名</a:t>
              </a:r>
              <a:endParaRPr lang="en-US" altLang="zh-TW" sz="1400" b="1" dirty="0" smtClean="0">
                <a:solidFill>
                  <a:srgbClr val="FF0000"/>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347594" y="4159355"/>
              <a:ext cx="795520" cy="197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213708" y="4162277"/>
              <a:ext cx="1088255" cy="231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zh-TW" altLang="en-US" sz="1400" b="1" dirty="0" smtClean="0">
                  <a:solidFill>
                    <a:srgbClr val="FF0000"/>
                  </a:solidFill>
                  <a:latin typeface="微軟正黑體" panose="020B0604030504040204" pitchFamily="34" charset="-120"/>
                  <a:ea typeface="微軟正黑體" panose="020B0604030504040204" pitchFamily="34" charset="-120"/>
                </a:rPr>
                <a:t>匯款帳號</a:t>
              </a:r>
              <a:endParaRPr lang="en-US" altLang="zh-TW" sz="1400" b="1" dirty="0" smtClean="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4450281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保費作業說明</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85</a:t>
            </a:fld>
            <a:endParaRPr lang="zh-TW" altLang="en-US" dirty="0"/>
          </a:p>
        </p:txBody>
      </p:sp>
      <p:grpSp>
        <p:nvGrpSpPr>
          <p:cNvPr id="6" name="群組 5"/>
          <p:cNvGrpSpPr/>
          <p:nvPr/>
        </p:nvGrpSpPr>
        <p:grpSpPr>
          <a:xfrm>
            <a:off x="-252535" y="836712"/>
            <a:ext cx="2088232" cy="523220"/>
            <a:chOff x="-258777" y="745540"/>
            <a:chExt cx="1927507" cy="523220"/>
          </a:xfrm>
        </p:grpSpPr>
        <p:sp>
          <p:nvSpPr>
            <p:cNvPr id="7" name="圓角矩形 6"/>
            <p:cNvSpPr/>
            <p:nvPr/>
          </p:nvSpPr>
          <p:spPr>
            <a:xfrm>
              <a:off x="-258777" y="764703"/>
              <a:ext cx="192750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149619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電連存帳</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7" name="內容版面配置區 2"/>
          <p:cNvSpPr>
            <a:spLocks noGrp="1"/>
          </p:cNvSpPr>
          <p:nvPr>
            <p:ph idx="1"/>
          </p:nvPr>
        </p:nvSpPr>
        <p:spPr>
          <a:xfrm>
            <a:off x="6796393" y="5903988"/>
            <a:ext cx="2347607" cy="340376"/>
          </a:xfrm>
        </p:spPr>
        <p:txBody>
          <a:bodyPr rtlCol="0">
            <a:noAutofit/>
          </a:bodyPr>
          <a:lstStyle/>
          <a:p>
            <a:pPr marL="355600" indent="-355600" eaLnBrk="1" fontAlgn="auto" hangingPunct="1">
              <a:spcBef>
                <a:spcPts val="0"/>
              </a:spcBef>
              <a:spcAft>
                <a:spcPts val="0"/>
              </a:spcAft>
              <a:buClr>
                <a:srgbClr val="237B1F"/>
              </a:buClr>
              <a:buFont typeface="Wingdings 2" pitchFamily="18" charset="2"/>
              <a:buNone/>
              <a:defRPr/>
            </a:pPr>
            <a:r>
              <a:rPr lang="en-US" altLang="zh-TW" sz="2000" b="1" dirty="0" smtClean="0">
                <a:solidFill>
                  <a:schemeClr val="tx1">
                    <a:lumMod val="50000"/>
                    <a:lumOff val="50000"/>
                  </a:schemeClr>
                </a:solidFill>
                <a:latin typeface="Arial" pitchFamily="34" charset="0"/>
                <a:cs typeface="Arial" pitchFamily="34" charset="0"/>
              </a:rPr>
              <a:t>7617 + </a:t>
            </a:r>
            <a:r>
              <a:rPr lang="zh-TW" altLang="en-US" sz="2000" b="1" dirty="0">
                <a:solidFill>
                  <a:schemeClr val="tx1">
                    <a:lumMod val="50000"/>
                    <a:lumOff val="50000"/>
                  </a:schemeClr>
                </a:solidFill>
                <a:latin typeface="Arial" pitchFamily="34" charset="0"/>
                <a:cs typeface="Arial" pitchFamily="34" charset="0"/>
              </a:rPr>
              <a:t>流水</a:t>
            </a:r>
            <a:r>
              <a:rPr lang="zh-TW" altLang="en-US" sz="2000" b="1" dirty="0" smtClean="0">
                <a:solidFill>
                  <a:schemeClr val="tx1">
                    <a:lumMod val="50000"/>
                    <a:lumOff val="50000"/>
                  </a:schemeClr>
                </a:solidFill>
                <a:latin typeface="Arial" pitchFamily="34" charset="0"/>
                <a:cs typeface="Arial" pitchFamily="34" charset="0"/>
              </a:rPr>
              <a:t>序號</a:t>
            </a:r>
            <a:r>
              <a:rPr lang="en-US" altLang="zh-TW" sz="2000" b="1" dirty="0" smtClean="0">
                <a:solidFill>
                  <a:schemeClr val="tx1">
                    <a:lumMod val="50000"/>
                    <a:lumOff val="50000"/>
                  </a:schemeClr>
                </a:solidFill>
                <a:latin typeface="Arial" pitchFamily="34" charset="0"/>
                <a:cs typeface="Arial" pitchFamily="34" charset="0"/>
              </a:rPr>
              <a:t>10</a:t>
            </a:r>
            <a:endParaRPr lang="zh-TW" altLang="en-US" sz="2000" b="1" dirty="0">
              <a:solidFill>
                <a:schemeClr val="tx1">
                  <a:lumMod val="50000"/>
                  <a:lumOff val="50000"/>
                </a:schemeClr>
              </a:solidFill>
              <a:latin typeface="Arial" pitchFamily="34" charset="0"/>
              <a:cs typeface="Arial" pitchFamily="34" charset="0"/>
            </a:endParaRPr>
          </a:p>
        </p:txBody>
      </p:sp>
      <p:sp>
        <p:nvSpPr>
          <p:cNvPr id="19" name="矩形 18"/>
          <p:cNvSpPr/>
          <p:nvPr/>
        </p:nvSpPr>
        <p:spPr>
          <a:xfrm>
            <a:off x="1" y="1633465"/>
            <a:ext cx="9144000" cy="10771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0" y="1544692"/>
            <a:ext cx="9175366" cy="1200329"/>
          </a:xfrm>
          <a:prstGeom prst="rect">
            <a:avLst/>
          </a:prstGeom>
        </p:spPr>
        <p:txBody>
          <a:bodyPr wrap="square">
            <a:spAutoFit/>
          </a:bodyPr>
          <a:lstStyle/>
          <a:p>
            <a:pPr>
              <a:lnSpc>
                <a:spcPct val="150000"/>
              </a:lnSpc>
            </a:pPr>
            <a:r>
              <a:rPr lang="zh-TW" altLang="en-US" sz="2400" b="1" u="sng" dirty="0" smtClean="0">
                <a:solidFill>
                  <a:srgbClr val="FF0000"/>
                </a:solidFill>
                <a:latin typeface="微軟正黑體" panose="020B0604030504040204" pitchFamily="34" charset="-120"/>
                <a:ea typeface="微軟正黑體" panose="020B0604030504040204" pitchFamily="34" charset="-120"/>
              </a:rPr>
              <a:t>臺北市</a:t>
            </a:r>
            <a:r>
              <a:rPr lang="zh-TW" altLang="en-US" sz="2400" b="1" u="sng" dirty="0">
                <a:solidFill>
                  <a:srgbClr val="FF0000"/>
                </a:solidFill>
                <a:latin typeface="微軟正黑體" panose="020B0604030504040204" pitchFamily="34" charset="-120"/>
                <a:ea typeface="微軟正黑體" panose="020B0604030504040204" pitchFamily="34" charset="-120"/>
              </a:rPr>
              <a:t>、新北市及高雄市</a:t>
            </a:r>
            <a:r>
              <a:rPr lang="zh-TW" altLang="en-US" sz="2400" dirty="0" smtClean="0">
                <a:latin typeface="微軟正黑體" panose="020B0604030504040204" pitchFamily="34" charset="-120"/>
                <a:ea typeface="微軟正黑體" panose="020B0604030504040204" pitchFamily="34" charset="-120"/>
              </a:rPr>
              <a:t>公立學校採用，繳費後將</a:t>
            </a:r>
            <a:r>
              <a:rPr lang="zh-TW" altLang="en-US" sz="2400" b="1" u="sng" dirty="0" smtClean="0">
                <a:solidFill>
                  <a:srgbClr val="FF0000"/>
                </a:solidFill>
                <a:latin typeface="微軟正黑體" panose="020B0604030504040204" pitchFamily="34" charset="-120"/>
                <a:ea typeface="微軟正黑體" panose="020B0604030504040204" pitchFamily="34" charset="-120"/>
              </a:rPr>
              <a:t>自動銷帳</a:t>
            </a:r>
            <a:r>
              <a:rPr lang="zh-TW" altLang="en-US" sz="2400" dirty="0" smtClean="0">
                <a:latin typeface="微軟正黑體" panose="020B0604030504040204" pitchFamily="34" charset="-120"/>
                <a:ea typeface="微軟正黑體" panose="020B0604030504040204" pitchFamily="34" charset="-120"/>
              </a:rPr>
              <a:t>，無須提供相關憑證於國泰人壽。</a:t>
            </a:r>
            <a:endParaRPr lang="en-US" altLang="zh-TW" sz="2400" dirty="0" smtClean="0">
              <a:latin typeface="微軟正黑體" panose="020B0604030504040204" pitchFamily="34" charset="-120"/>
              <a:ea typeface="微軟正黑體" panose="020B0604030504040204" pitchFamily="34" charset="-120"/>
            </a:endParaRPr>
          </a:p>
        </p:txBody>
      </p:sp>
      <p:sp>
        <p:nvSpPr>
          <p:cNvPr id="21" name="矩形 20"/>
          <p:cNvSpPr/>
          <p:nvPr/>
        </p:nvSpPr>
        <p:spPr>
          <a:xfrm>
            <a:off x="0" y="4976911"/>
            <a:ext cx="9175366" cy="1631216"/>
          </a:xfrm>
          <a:prstGeom prst="rect">
            <a:avLst/>
          </a:prstGeom>
        </p:spPr>
        <p:txBody>
          <a:bodyPr wrap="square">
            <a:spAutoFit/>
          </a:bodyPr>
          <a:lstStyle/>
          <a:p>
            <a:pPr marL="342900" indent="-342900">
              <a:buFont typeface="Wingdings" panose="05000000000000000000" pitchFamily="2" charset="2"/>
              <a:buChar char="p"/>
            </a:pPr>
            <a:r>
              <a:rPr lang="zh-TW" altLang="en-US" sz="2000" dirty="0" smtClean="0">
                <a:latin typeface="微軟正黑體" panose="020B0604030504040204" pitchFamily="34" charset="-120"/>
                <a:ea typeface="微軟正黑體" panose="020B0604030504040204" pitchFamily="34" charset="-120"/>
              </a:rPr>
              <a:t>電連存帳匯款資料如下：</a:t>
            </a:r>
            <a:endParaRPr lang="en-US" altLang="zh-TW" sz="2000" dirty="0" smtClean="0">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AutoNum type="circleNumWdWhitePlain"/>
            </a:pPr>
            <a:r>
              <a:rPr lang="zh-TW" altLang="en-US" sz="2000" dirty="0" smtClean="0">
                <a:latin typeface="微軟正黑體" panose="020B0604030504040204" pitchFamily="34" charset="-120"/>
                <a:ea typeface="微軟正黑體" panose="020B0604030504040204" pitchFamily="34" charset="-120"/>
              </a:rPr>
              <a:t>戶名：國泰人壽保險股份有限公司</a:t>
            </a:r>
            <a:endParaRPr lang="en-US" altLang="zh-TW" sz="2000" dirty="0" smtClean="0">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AutoNum type="circleNumWdWhitePlain"/>
            </a:pPr>
            <a:r>
              <a:rPr lang="zh-TW" altLang="en-US" sz="2000" dirty="0" smtClean="0">
                <a:latin typeface="微軟正黑體" panose="020B0604030504040204" pitchFamily="34" charset="-120"/>
                <a:ea typeface="微軟正黑體" panose="020B0604030504040204" pitchFamily="34" charset="-120"/>
              </a:rPr>
              <a:t>受款</a:t>
            </a:r>
            <a:r>
              <a:rPr lang="zh-TW" altLang="en-US" sz="2000" dirty="0">
                <a:latin typeface="微軟正黑體" panose="020B0604030504040204" pitchFamily="34" charset="-120"/>
                <a:ea typeface="微軟正黑體" panose="020B0604030504040204" pitchFamily="34" charset="-120"/>
              </a:rPr>
              <a:t>行：國泰世華銀行仁愛分行</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銀行代碼：</a:t>
            </a:r>
            <a:r>
              <a:rPr lang="en-US" altLang="zh-TW" sz="2000" dirty="0">
                <a:latin typeface="微軟正黑體" panose="020B0604030504040204" pitchFamily="34" charset="-120"/>
                <a:ea typeface="微軟正黑體" panose="020B0604030504040204" pitchFamily="34" charset="-120"/>
              </a:rPr>
              <a:t>013</a:t>
            </a:r>
            <a:r>
              <a:rPr lang="en-US" altLang="zh-TW" sz="2000" dirty="0" smtClean="0">
                <a:latin typeface="微軟正黑體" panose="020B0604030504040204" pitchFamily="34" charset="-120"/>
                <a:ea typeface="微軟正黑體" panose="020B0604030504040204" pitchFamily="34" charset="-120"/>
              </a:rPr>
              <a:t>】</a:t>
            </a:r>
          </a:p>
          <a:p>
            <a:pPr marL="914400" lvl="1" indent="-457200">
              <a:buFont typeface="Wingdings" panose="05000000000000000000" pitchFamily="2" charset="2"/>
              <a:buAutoNum type="circleNumWdWhitePlain"/>
            </a:pPr>
            <a:r>
              <a:rPr lang="zh-TW" altLang="en-US" sz="2000" dirty="0" smtClean="0">
                <a:latin typeface="微軟正黑體" panose="020B0604030504040204" pitchFamily="34" charset="-120"/>
                <a:ea typeface="微軟正黑體" panose="020B0604030504040204" pitchFamily="34" charset="-120"/>
              </a:rPr>
              <a:t>匯款帳號</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金額：請依繳款單上之匯款帳號</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金額填寫</a:t>
            </a:r>
            <a:endParaRPr lang="en-US" altLang="zh-TW" sz="2000" dirty="0" smtClean="0">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AutoNum type="circleNumWdWhitePlain"/>
            </a:pPr>
            <a:r>
              <a:rPr lang="zh-TW" altLang="en-US" sz="2000" dirty="0" smtClean="0">
                <a:latin typeface="微軟正黑體" panose="020B0604030504040204" pitchFamily="34" charset="-120"/>
                <a:ea typeface="微軟正黑體" panose="020B0604030504040204" pitchFamily="34" charset="-120"/>
              </a:rPr>
              <a:t>國泰人壽統一編號：</a:t>
            </a:r>
            <a:r>
              <a:rPr lang="en-US" altLang="zh-TW" sz="2000" dirty="0" smtClean="0">
                <a:latin typeface="微軟正黑體" panose="020B0604030504040204" pitchFamily="34" charset="-120"/>
                <a:ea typeface="微軟正黑體" panose="020B0604030504040204" pitchFamily="34" charset="-120"/>
              </a:rPr>
              <a:t>03374707</a:t>
            </a:r>
            <a:endParaRPr lang="en-US" altLang="zh-TW" sz="2000" dirty="0">
              <a:latin typeface="微軟正黑體" panose="020B0604030504040204" pitchFamily="34" charset="-120"/>
              <a:ea typeface="微軟正黑體" panose="020B0604030504040204" pitchFamily="34" charset="-120"/>
            </a:endParaRPr>
          </a:p>
        </p:txBody>
      </p:sp>
      <p:sp>
        <p:nvSpPr>
          <p:cNvPr id="5" name="矩形 4"/>
          <p:cNvSpPr/>
          <p:nvPr/>
        </p:nvSpPr>
        <p:spPr>
          <a:xfrm>
            <a:off x="1828800" y="774430"/>
            <a:ext cx="7346566" cy="646331"/>
          </a:xfrm>
          <a:prstGeom prst="rect">
            <a:avLst/>
          </a:prstGeom>
        </p:spPr>
        <p:txBody>
          <a:bodyPr wrap="square">
            <a:spAutoFit/>
          </a:bodyPr>
          <a:lstStyle/>
          <a:p>
            <a:r>
              <a:rPr lang="zh-TW" altLang="en-US" dirty="0" smtClean="0">
                <a:latin typeface="微軟正黑體" panose="020B0604030504040204" pitchFamily="34" charset="-120"/>
                <a:ea typeface="微軟正黑體" panose="020B0604030504040204" pitchFamily="34" charset="-120"/>
              </a:rPr>
              <a:t>由</a:t>
            </a:r>
            <a:r>
              <a:rPr lang="zh-TW" altLang="en-US" dirty="0">
                <a:latin typeface="微軟正黑體" panose="020B0604030504040204" pitchFamily="34" charset="-120"/>
                <a:ea typeface="微軟正黑體" panose="020B0604030504040204" pitchFamily="34" charset="-120"/>
              </a:rPr>
              <a:t>財政局與市庫代理</a:t>
            </a:r>
            <a:r>
              <a:rPr lang="zh-TW" altLang="en-US" dirty="0" smtClean="0">
                <a:latin typeface="微軟正黑體" panose="020B0604030504040204" pitchFamily="34" charset="-120"/>
                <a:ea typeface="微軟正黑體" panose="020B0604030504040204" pitchFamily="34" charset="-120"/>
              </a:rPr>
              <a:t>銀行電腦</a:t>
            </a:r>
            <a:r>
              <a:rPr lang="zh-TW" altLang="en-US" dirty="0">
                <a:latin typeface="微軟正黑體" panose="020B0604030504040204" pitchFamily="34" charset="-120"/>
                <a:ea typeface="微軟正黑體" panose="020B0604030504040204" pitchFamily="34" charset="-120"/>
              </a:rPr>
              <a:t>連線，透過</a:t>
            </a:r>
            <a:r>
              <a:rPr lang="zh-TW" altLang="en-US" dirty="0" smtClean="0">
                <a:latin typeface="微軟正黑體" panose="020B0604030504040204" pitchFamily="34" charset="-120"/>
                <a:ea typeface="微軟正黑體" panose="020B0604030504040204" pitchFamily="34" charset="-120"/>
              </a:rPr>
              <a:t>財金資訊跨</a:t>
            </a:r>
            <a:r>
              <a:rPr lang="zh-TW" altLang="en-US" dirty="0">
                <a:latin typeface="微軟正黑體" panose="020B0604030504040204" pitchFamily="34" charset="-120"/>
                <a:ea typeface="微軟正黑體" panose="020B0604030504040204" pitchFamily="34" charset="-120"/>
              </a:rPr>
              <a:t>行通匯系統，</a:t>
            </a:r>
            <a:r>
              <a:rPr lang="zh-TW" altLang="en-US" dirty="0" smtClean="0">
                <a:latin typeface="微軟正黑體" panose="020B0604030504040204" pitchFamily="34" charset="-120"/>
                <a:ea typeface="微軟正黑體" panose="020B0604030504040204" pitchFamily="34" charset="-120"/>
              </a:rPr>
              <a:t>將款項根據各機關填</a:t>
            </a:r>
            <a:r>
              <a:rPr lang="zh-TW" altLang="en-US" dirty="0">
                <a:latin typeface="微軟正黑體" panose="020B0604030504040204" pitchFamily="34" charset="-120"/>
                <a:ea typeface="微軟正黑體" panose="020B0604030504040204" pitchFamily="34" charset="-120"/>
              </a:rPr>
              <a:t>列之受款人匯款資料逐筆匯入其指定之</a:t>
            </a:r>
            <a:r>
              <a:rPr lang="zh-TW" altLang="en-US" dirty="0" smtClean="0">
                <a:latin typeface="微軟正黑體" panose="020B0604030504040204" pitchFamily="34" charset="-120"/>
                <a:ea typeface="微軟正黑體" panose="020B0604030504040204" pitchFamily="34" charset="-120"/>
              </a:rPr>
              <a:t>金融帳戶</a:t>
            </a:r>
            <a:r>
              <a:rPr lang="zh-TW" altLang="en-US" dirty="0">
                <a:latin typeface="微軟正黑體" panose="020B0604030504040204" pitchFamily="34" charset="-120"/>
                <a:ea typeface="微軟正黑體" panose="020B0604030504040204" pitchFamily="34" charset="-120"/>
              </a:rPr>
              <a:t>。</a:t>
            </a:r>
          </a:p>
        </p:txBody>
      </p:sp>
      <p:pic>
        <p:nvPicPr>
          <p:cNvPr id="24" name="圖片 23"/>
          <p:cNvPicPr>
            <a:picLocks noChangeAspect="1"/>
          </p:cNvPicPr>
          <p:nvPr/>
        </p:nvPicPr>
        <p:blipFill>
          <a:blip r:embed="rId3"/>
          <a:stretch>
            <a:fillRect/>
          </a:stretch>
        </p:blipFill>
        <p:spPr>
          <a:xfrm>
            <a:off x="1123240" y="2853924"/>
            <a:ext cx="7942101" cy="1091281"/>
          </a:xfrm>
          <a:prstGeom prst="rect">
            <a:avLst/>
          </a:prstGeom>
        </p:spPr>
      </p:pic>
      <p:sp>
        <p:nvSpPr>
          <p:cNvPr id="25" name="標題 1"/>
          <p:cNvSpPr txBox="1">
            <a:spLocks/>
          </p:cNvSpPr>
          <p:nvPr/>
        </p:nvSpPr>
        <p:spPr bwMode="auto">
          <a:xfrm>
            <a:off x="28468" y="2583672"/>
            <a:ext cx="1331911" cy="635000"/>
          </a:xfrm>
          <a:prstGeom prst="rect">
            <a:avLst/>
          </a:prstGeom>
          <a:noFill/>
          <a:ln w="9525">
            <a:noFill/>
            <a:miter lim="800000"/>
            <a:headEnd/>
            <a:tailEnd/>
          </a:ln>
        </p:spPr>
        <p:txBody>
          <a:bodyPr lIns="0" rIns="0" bIns="0" anchor="b"/>
          <a:lstStyle/>
          <a:p>
            <a:pPr>
              <a:lnSpc>
                <a:spcPts val="3500"/>
              </a:lnSpc>
              <a:defRPr/>
            </a:pPr>
            <a:r>
              <a:rPr lang="zh-TW" altLang="en-US" sz="3500" b="1" dirty="0" smtClean="0">
                <a:latin typeface="微軟正黑體" panose="020B0604030504040204" pitchFamily="34" charset="-120"/>
                <a:ea typeface="微軟正黑體" panose="020B0604030504040204" pitchFamily="34" charset="-120"/>
                <a:cs typeface="Arial" pitchFamily="34" charset="0"/>
              </a:rPr>
              <a:t>範例：</a:t>
            </a:r>
            <a:endParaRPr lang="en-US" altLang="zh-TW" sz="3200" b="1" dirty="0">
              <a:latin typeface="微軟正黑體" panose="020B0604030504040204" pitchFamily="34" charset="-120"/>
              <a:ea typeface="微軟正黑體" panose="020B0604030504040204" pitchFamily="34" charset="-120"/>
              <a:cs typeface="Arial" pitchFamily="34" charset="0"/>
            </a:endParaRPr>
          </a:p>
        </p:txBody>
      </p:sp>
      <p:cxnSp>
        <p:nvCxnSpPr>
          <p:cNvPr id="26" name="直線接點 25"/>
          <p:cNvCxnSpPr/>
          <p:nvPr/>
        </p:nvCxnSpPr>
        <p:spPr>
          <a:xfrm>
            <a:off x="-31367" y="4954919"/>
            <a:ext cx="92067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8804" y="4094788"/>
            <a:ext cx="9175366" cy="707886"/>
          </a:xfrm>
          <a:prstGeom prst="rect">
            <a:avLst/>
          </a:prstGeom>
          <a:solidFill>
            <a:srgbClr val="FFFF00"/>
          </a:solidFill>
        </p:spPr>
        <p:txBody>
          <a:bodyPr wrap="square">
            <a:spAutoFit/>
          </a:bodyPr>
          <a:lstStyle/>
          <a:p>
            <a:r>
              <a:rPr lang="zh-TW" altLang="en-US" sz="2000"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特別注意：</a:t>
            </a:r>
            <a:r>
              <a:rPr lang="zh-TW" altLang="en-US" sz="2000" dirty="0" smtClean="0">
                <a:latin typeface="微軟正黑體" panose="020B0604030504040204" pitchFamily="34" charset="-120"/>
                <a:ea typeface="微軟正黑體" panose="020B0604030504040204" pitchFamily="34" charset="-120"/>
              </a:rPr>
              <a:t>各</a:t>
            </a:r>
            <a:r>
              <a:rPr lang="zh-TW" altLang="en-US" sz="2000" dirty="0">
                <a:latin typeface="微軟正黑體" panose="020B0604030504040204" pitchFamily="34" charset="-120"/>
                <a:ea typeface="微軟正黑體" panose="020B0604030504040204" pitchFamily="34" charset="-120"/>
              </a:rPr>
              <a:t>校如以電匯方式繳納保費，請注意應匯款足額保費，</a:t>
            </a:r>
            <a:r>
              <a:rPr lang="zh-TW" altLang="en-US" sz="20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因電匯所產生之匯款費用須由各校自行</a:t>
            </a:r>
            <a:r>
              <a:rPr lang="zh-TW" altLang="en-US" sz="2000"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負擔，如內扣手續費會被退匯</a:t>
            </a:r>
            <a:r>
              <a:rPr lang="zh-TW" alt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1241903" y="3037901"/>
            <a:ext cx="963000" cy="600981"/>
            <a:chOff x="213708" y="3714304"/>
            <a:chExt cx="1088256" cy="679150"/>
          </a:xfrm>
        </p:grpSpPr>
        <p:sp>
          <p:nvSpPr>
            <p:cNvPr id="35" name="矩形 34"/>
            <p:cNvSpPr/>
            <p:nvPr/>
          </p:nvSpPr>
          <p:spPr>
            <a:xfrm>
              <a:off x="558698" y="3959411"/>
              <a:ext cx="584417" cy="163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p:cNvSpPr/>
            <p:nvPr/>
          </p:nvSpPr>
          <p:spPr>
            <a:xfrm>
              <a:off x="563642" y="3714965"/>
              <a:ext cx="579472" cy="642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p:nvSpPr>
          <p:spPr>
            <a:xfrm>
              <a:off x="404792" y="3935368"/>
              <a:ext cx="897172" cy="2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srgbClr val="FF0000"/>
                  </a:solidFill>
                  <a:latin typeface="微軟正黑體" panose="020B0604030504040204" pitchFamily="34" charset="-120"/>
                  <a:ea typeface="微軟正黑體" panose="020B0604030504040204" pitchFamily="34" charset="-120"/>
                </a:rPr>
                <a:t>受款行</a:t>
              </a:r>
              <a:endParaRPr lang="en-US" altLang="zh-TW" sz="1400" b="1" dirty="0" smtClean="0">
                <a:solidFill>
                  <a:srgbClr val="FF0000"/>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606619" y="3714304"/>
              <a:ext cx="679507" cy="2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srgbClr val="FF0000"/>
                  </a:solidFill>
                  <a:latin typeface="微軟正黑體" panose="020B0604030504040204" pitchFamily="34" charset="-120"/>
                  <a:ea typeface="微軟正黑體" panose="020B0604030504040204" pitchFamily="34" charset="-120"/>
                </a:rPr>
                <a:t>戶名</a:t>
              </a:r>
              <a:endParaRPr lang="en-US" altLang="zh-TW" sz="1400" b="1" dirty="0" smtClean="0">
                <a:solidFill>
                  <a:srgbClr val="FF0000"/>
                </a:solidFill>
                <a:latin typeface="微軟正黑體" panose="020B0604030504040204" pitchFamily="34" charset="-120"/>
                <a:ea typeface="微軟正黑體" panose="020B0604030504040204" pitchFamily="34" charset="-120"/>
              </a:endParaRPr>
            </a:p>
          </p:txBody>
        </p:sp>
        <p:sp>
          <p:nvSpPr>
            <p:cNvPr id="42" name="矩形 41"/>
            <p:cNvSpPr/>
            <p:nvPr/>
          </p:nvSpPr>
          <p:spPr>
            <a:xfrm>
              <a:off x="347594" y="4159355"/>
              <a:ext cx="795520" cy="197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p:cNvSpPr/>
            <p:nvPr/>
          </p:nvSpPr>
          <p:spPr>
            <a:xfrm>
              <a:off x="213708" y="4162277"/>
              <a:ext cx="1088255" cy="231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zh-TW" altLang="en-US" sz="1400" b="1" dirty="0" smtClean="0">
                  <a:solidFill>
                    <a:srgbClr val="FF0000"/>
                  </a:solidFill>
                  <a:latin typeface="微軟正黑體" panose="020B0604030504040204" pitchFamily="34" charset="-120"/>
                  <a:ea typeface="微軟正黑體" panose="020B0604030504040204" pitchFamily="34" charset="-120"/>
                </a:rPr>
                <a:t>匯款帳號</a:t>
              </a:r>
              <a:endParaRPr lang="en-US" altLang="zh-TW" sz="1400" b="1" dirty="0" smtClean="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1804139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保費作業說明</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86</a:t>
            </a:fld>
            <a:endParaRPr lang="zh-TW" altLang="en-US" dirty="0"/>
          </a:p>
        </p:txBody>
      </p:sp>
      <p:grpSp>
        <p:nvGrpSpPr>
          <p:cNvPr id="6" name="群組 5"/>
          <p:cNvGrpSpPr/>
          <p:nvPr/>
        </p:nvGrpSpPr>
        <p:grpSpPr>
          <a:xfrm>
            <a:off x="-252536" y="836712"/>
            <a:ext cx="1375775" cy="523220"/>
            <a:chOff x="-258777" y="745540"/>
            <a:chExt cx="1927507" cy="523220"/>
          </a:xfrm>
        </p:grpSpPr>
        <p:sp>
          <p:nvSpPr>
            <p:cNvPr id="7" name="圓角矩形 6"/>
            <p:cNvSpPr/>
            <p:nvPr/>
          </p:nvSpPr>
          <p:spPr>
            <a:xfrm>
              <a:off x="-258777" y="764703"/>
              <a:ext cx="192750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1612340"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支票</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9" name="矩形 18"/>
          <p:cNvSpPr/>
          <p:nvPr/>
        </p:nvSpPr>
        <p:spPr>
          <a:xfrm>
            <a:off x="1211430" y="876503"/>
            <a:ext cx="7863744" cy="1227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1211430" y="708949"/>
            <a:ext cx="7932570" cy="1938992"/>
          </a:xfrm>
          <a:prstGeom prst="rect">
            <a:avLst/>
          </a:prstGeom>
        </p:spPr>
        <p:txBody>
          <a:bodyPr wrap="square">
            <a:spAutoFit/>
          </a:bodyPr>
          <a:lstStyle/>
          <a:p>
            <a:pPr>
              <a:lnSpc>
                <a:spcPct val="150000"/>
              </a:lnSpc>
            </a:pPr>
            <a:r>
              <a:rPr lang="zh-TW" altLang="en-US" sz="2400" dirty="0" smtClean="0">
                <a:latin typeface="微軟正黑體" panose="020B0604030504040204" pitchFamily="34" charset="-120"/>
                <a:ea typeface="微軟正黑體" panose="020B0604030504040204" pitchFamily="34" charset="-120"/>
              </a:rPr>
              <a:t>學校可自行至郵局以支票繳交保費。</a:t>
            </a:r>
            <a:endParaRPr lang="en-US" altLang="zh-TW" sz="2400" dirty="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註</a:t>
            </a:r>
            <a:r>
              <a:rPr lang="zh-TW" altLang="en-US"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若有單</a:t>
            </a:r>
            <a:r>
              <a:rPr lang="zh-TW" altLang="en-US" sz="2400" dirty="0">
                <a:latin typeface="微軟正黑體" panose="020B0604030504040204" pitchFamily="34" charset="-120"/>
                <a:ea typeface="微軟正黑體" panose="020B0604030504040204" pitchFamily="34" charset="-120"/>
              </a:rPr>
              <a:t>張支票繳交多張繳款</a:t>
            </a:r>
            <a:r>
              <a:rPr lang="zh-TW" altLang="en-US" sz="2400" dirty="0" smtClean="0">
                <a:latin typeface="微軟正黑體" panose="020B0604030504040204" pitchFamily="34" charset="-120"/>
                <a:ea typeface="微軟正黑體" panose="020B0604030504040204" pitchFamily="34" charset="-120"/>
              </a:rPr>
              <a:t>單需求，</a:t>
            </a:r>
            <a:r>
              <a:rPr lang="zh-TW" altLang="en-US" sz="2400" dirty="0">
                <a:latin typeface="微軟正黑體" panose="020B0604030504040204" pitchFamily="34" charset="-120"/>
                <a:ea typeface="微軟正黑體" panose="020B0604030504040204" pitchFamily="34" charset="-120"/>
              </a:rPr>
              <a:t>支票「抬頭」請填寫「國泰人壽」，並交由駐點服務</a:t>
            </a:r>
            <a:r>
              <a:rPr lang="zh-TW" altLang="en-US" sz="2400" dirty="0" smtClean="0">
                <a:latin typeface="微軟正黑體" panose="020B0604030504040204" pitchFamily="34" charset="-120"/>
                <a:ea typeface="微軟正黑體" panose="020B0604030504040204" pitchFamily="34" charset="-120"/>
              </a:rPr>
              <a:t>人員處理。</a:t>
            </a:r>
            <a:endParaRPr lang="en-US" altLang="zh-TW" sz="2400" dirty="0">
              <a:latin typeface="微軟正黑體" panose="020B0604030504040204" pitchFamily="34" charset="-120"/>
              <a:ea typeface="微軟正黑體" panose="020B0604030504040204" pitchFamily="34" charset="-120"/>
            </a:endParaRPr>
          </a:p>
          <a:p>
            <a:pPr>
              <a:lnSpc>
                <a:spcPct val="150000"/>
              </a:lnSpc>
            </a:pPr>
            <a:endParaRPr lang="en-US" altLang="zh-TW" sz="2400" dirty="0" smtClean="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3"/>
          <a:stretch>
            <a:fillRect/>
          </a:stretch>
        </p:blipFill>
        <p:spPr>
          <a:xfrm>
            <a:off x="1211430" y="2131897"/>
            <a:ext cx="7776028" cy="4268771"/>
          </a:xfrm>
          <a:prstGeom prst="rect">
            <a:avLst/>
          </a:prstGeom>
        </p:spPr>
      </p:pic>
    </p:spTree>
    <p:extLst>
      <p:ext uri="{BB962C8B-B14F-4D97-AF65-F5344CB8AC3E}">
        <p14:creationId xmlns:p14="http://schemas.microsoft.com/office/powerpoint/2010/main" val="15379906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保費作業說明</a:t>
            </a:r>
            <a:endParaRPr lang="zh-TW" altLang="en-US" sz="3600"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87</a:t>
            </a:fld>
            <a:endParaRPr lang="zh-TW" altLang="en-US" dirty="0"/>
          </a:p>
        </p:txBody>
      </p:sp>
      <p:sp>
        <p:nvSpPr>
          <p:cNvPr id="13" name="矩形 12"/>
          <p:cNvSpPr/>
          <p:nvPr/>
        </p:nvSpPr>
        <p:spPr>
          <a:xfrm>
            <a:off x="47544" y="815855"/>
            <a:ext cx="9096456" cy="3785652"/>
          </a:xfrm>
          <a:prstGeom prst="rect">
            <a:avLst/>
          </a:prstGeom>
        </p:spPr>
        <p:txBody>
          <a:bodyPr wrap="square">
            <a:spAutoFit/>
          </a:bodyPr>
          <a:lstStyle/>
          <a:p>
            <a:pPr marL="811213" indent="-811213">
              <a:spcAft>
                <a:spcPts val="0"/>
              </a:spcAft>
            </a:pPr>
            <a:r>
              <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rPr>
              <a:t>Q10:</a:t>
            </a:r>
            <a:r>
              <a:rPr lang="zh-TW" altLang="en-US" sz="3000" kern="100" dirty="0">
                <a:latin typeface="Arial" panose="020B0604020202020204" pitchFamily="34" charset="0"/>
                <a:ea typeface="標楷體" panose="03000509000000000000" pitchFamily="65" charset="-120"/>
                <a:cs typeface="Times New Roman" panose="02020603050405020304" pitchFamily="18" charset="0"/>
              </a:rPr>
              <a:t>匯款手續費由誰支出？</a:t>
            </a:r>
          </a:p>
          <a:p>
            <a:pPr marL="811213" indent="-811213">
              <a:spcAft>
                <a:spcPts val="0"/>
              </a:spcAft>
            </a:pPr>
            <a:endPar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endParaRPr>
          </a:p>
          <a:p>
            <a:pPr>
              <a:spcAft>
                <a:spcPts val="0"/>
              </a:spcAft>
            </a:pPr>
            <a:r>
              <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rPr>
              <a:t>A10:</a:t>
            </a:r>
          </a:p>
          <a:p>
            <a:pPr>
              <a:spcAft>
                <a:spcPts val="0"/>
              </a:spcAft>
            </a:pPr>
            <a:r>
              <a:rPr lang="zh-TW" altLang="en-US" sz="3000" kern="100" dirty="0">
                <a:latin typeface="Arial" panose="020B0604020202020204" pitchFamily="34" charset="0"/>
                <a:ea typeface="標楷體" panose="03000509000000000000" pitchFamily="65" charset="-120"/>
                <a:cs typeface="Times New Roman" panose="02020603050405020304" pitchFamily="18" charset="0"/>
              </a:rPr>
              <a:t>各校如以電匯方式繳納</a:t>
            </a:r>
            <a:r>
              <a:rPr lang="zh-TW" altLang="en-US" sz="3000" kern="100" dirty="0" smtClean="0">
                <a:latin typeface="Arial" panose="020B0604020202020204" pitchFamily="34" charset="0"/>
                <a:ea typeface="標楷體" panose="03000509000000000000" pitchFamily="65" charset="-120"/>
                <a:cs typeface="Times New Roman" panose="02020603050405020304" pitchFamily="18" charset="0"/>
              </a:rPr>
              <a:t>保險費</a:t>
            </a:r>
            <a:r>
              <a:rPr lang="zh-TW" altLang="en-US" sz="3000" kern="100" dirty="0">
                <a:latin typeface="Arial" panose="020B0604020202020204" pitchFamily="34" charset="0"/>
                <a:ea typeface="標楷體" panose="03000509000000000000" pitchFamily="65" charset="-120"/>
                <a:cs typeface="Times New Roman" panose="02020603050405020304" pitchFamily="18" charset="0"/>
              </a:rPr>
              <a:t>，請注意應匯款足額保費，因電匯所產生之匯款費用須由各校自行負擔</a:t>
            </a:r>
            <a:r>
              <a:rPr lang="zh-TW" altLang="en-US" sz="3000" kern="100" dirty="0" smtClean="0">
                <a:latin typeface="Arial" panose="020B0604020202020204" pitchFamily="34" charset="0"/>
                <a:ea typeface="標楷體" panose="03000509000000000000" pitchFamily="65" charset="-120"/>
                <a:cs typeface="Times New Roman" panose="02020603050405020304" pitchFamily="18" charset="0"/>
              </a:rPr>
              <a:t>。</a:t>
            </a:r>
            <a:endPar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endParaRPr>
          </a:p>
          <a:p>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註：如學校手續費由匯款金額內扣，會遭退匯。</a:t>
            </a:r>
            <a:r>
              <a:rPr lang="zh-TW" altLang="en-US"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建議可</a:t>
            </a:r>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使用郵政劃撥</a:t>
            </a:r>
            <a:r>
              <a:rPr lang="en-US" altLang="zh-TW"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a:t>
            </a:r>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免手續費</a:t>
            </a:r>
            <a:r>
              <a:rPr lang="en-US" altLang="zh-TW"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a:t>
            </a:r>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管道繳費。</a:t>
            </a:r>
          </a:p>
          <a:p>
            <a:pPr>
              <a:spcAft>
                <a:spcPts val="0"/>
              </a:spcAft>
            </a:pPr>
            <a:endParaRPr lang="zh-TW" altLang="en-US" sz="3000" kern="100" dirty="0">
              <a:latin typeface="Arial" panose="020B0604020202020204" pitchFamily="34" charset="0"/>
              <a:ea typeface="標楷體" panose="03000509000000000000" pitchFamily="65" charset="-120"/>
              <a:cs typeface="Times New Roman" panose="02020603050405020304" pitchFamily="18" charset="0"/>
            </a:endParaRPr>
          </a:p>
        </p:txBody>
      </p:sp>
      <p:grpSp>
        <p:nvGrpSpPr>
          <p:cNvPr id="5" name="群組 4"/>
          <p:cNvGrpSpPr/>
          <p:nvPr/>
        </p:nvGrpSpPr>
        <p:grpSpPr>
          <a:xfrm>
            <a:off x="-219681" y="836712"/>
            <a:ext cx="1191281" cy="523220"/>
            <a:chOff x="-258778" y="745540"/>
            <a:chExt cx="1191281" cy="523220"/>
          </a:xfrm>
        </p:grpSpPr>
        <p:sp>
          <p:nvSpPr>
            <p:cNvPr id="6" name="圓角矩形 5"/>
            <p:cNvSpPr/>
            <p:nvPr/>
          </p:nvSpPr>
          <p:spPr>
            <a:xfrm>
              <a:off x="-258778" y="764703"/>
              <a:ext cx="119128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39414" y="745540"/>
              <a:ext cx="691215" cy="523220"/>
            </a:xfrm>
            <a:prstGeom prst="rect">
              <a:avLst/>
            </a:prstGeom>
            <a:noFill/>
          </p:spPr>
          <p:txBody>
            <a:bodyPr wrap="non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Q1</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9" name="群組 8"/>
          <p:cNvGrpSpPr/>
          <p:nvPr/>
        </p:nvGrpSpPr>
        <p:grpSpPr>
          <a:xfrm>
            <a:off x="-219681" y="1734224"/>
            <a:ext cx="1191281" cy="523220"/>
            <a:chOff x="-258778" y="745540"/>
            <a:chExt cx="1191281" cy="523220"/>
          </a:xfrm>
        </p:grpSpPr>
        <p:sp>
          <p:nvSpPr>
            <p:cNvPr id="10" name="圓角矩形 9"/>
            <p:cNvSpPr/>
            <p:nvPr/>
          </p:nvSpPr>
          <p:spPr>
            <a:xfrm>
              <a:off x="-258778" y="764703"/>
              <a:ext cx="119128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39414" y="745540"/>
              <a:ext cx="655949" cy="523220"/>
            </a:xfrm>
            <a:prstGeom prst="rect">
              <a:avLst/>
            </a:prstGeom>
            <a:noFill/>
          </p:spPr>
          <p:txBody>
            <a:bodyPr wrap="non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A1</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5093078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保費作業說明</a:t>
            </a:r>
            <a:endParaRPr lang="zh-TW" altLang="en-US" sz="3600"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88</a:t>
            </a:fld>
            <a:endParaRPr lang="zh-TW" altLang="en-US" dirty="0"/>
          </a:p>
        </p:txBody>
      </p:sp>
      <p:sp>
        <p:nvSpPr>
          <p:cNvPr id="13" name="矩形 12"/>
          <p:cNvSpPr/>
          <p:nvPr/>
        </p:nvSpPr>
        <p:spPr>
          <a:xfrm>
            <a:off x="47544" y="815855"/>
            <a:ext cx="8988952" cy="5632311"/>
          </a:xfrm>
          <a:prstGeom prst="rect">
            <a:avLst/>
          </a:prstGeom>
        </p:spPr>
        <p:txBody>
          <a:bodyPr wrap="square">
            <a:spAutoFit/>
          </a:bodyPr>
          <a:lstStyle/>
          <a:p>
            <a:pPr marL="811213" indent="-811213">
              <a:spcAft>
                <a:spcPts val="0"/>
              </a:spcAft>
            </a:pPr>
            <a:r>
              <a:rPr lang="en-US" altLang="zh-TW"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Q10:</a:t>
            </a:r>
            <a:r>
              <a:rPr lang="zh-TW" altLang="en-US"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虛擬帳</a:t>
            </a:r>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號</a:t>
            </a:r>
            <a:r>
              <a:rPr lang="zh-TW" altLang="en-US"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無法匯款或遭退匯，是什麼原因？</a:t>
            </a:r>
            <a:endPar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endParaRPr>
          </a:p>
          <a:p>
            <a:pPr marL="811213" indent="-811213">
              <a:spcAft>
                <a:spcPts val="0"/>
              </a:spcAft>
            </a:pPr>
            <a:endParaRPr lang="en-US" altLang="zh-TW"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endParaRPr>
          </a:p>
          <a:p>
            <a:pPr>
              <a:spcAft>
                <a:spcPts val="0"/>
              </a:spcAft>
            </a:pPr>
            <a:r>
              <a:rPr lang="en-US" altLang="zh-TW"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A10:</a:t>
            </a:r>
          </a:p>
          <a:p>
            <a:pPr marL="514350" indent="-514350">
              <a:spcAft>
                <a:spcPts val="0"/>
              </a:spcAft>
              <a:buFont typeface="Wingdings" panose="05000000000000000000" pitchFamily="2" charset="2"/>
              <a:buAutoNum type="circleNumWdWhitePlain"/>
            </a:pPr>
            <a:r>
              <a:rPr lang="zh-TW" altLang="en-US"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金額不對，如有</a:t>
            </a:r>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跨行匯款，應依照繳款單金額「全額到位</a:t>
            </a:r>
            <a:r>
              <a:rPr lang="zh-TW" altLang="en-US"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」進行</a:t>
            </a:r>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匯款，手續費須學校自行負擔，不得內</a:t>
            </a:r>
            <a:r>
              <a:rPr lang="zh-TW" altLang="en-US"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扣手續費。</a:t>
            </a:r>
            <a:endParaRPr lang="en-US" altLang="zh-TW"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endParaRPr>
          </a:p>
          <a:p>
            <a:pPr marL="514350" indent="-514350">
              <a:spcAft>
                <a:spcPts val="0"/>
              </a:spcAft>
              <a:buFont typeface="Wingdings" panose="05000000000000000000" pitchFamily="2" charset="2"/>
              <a:buAutoNum type="circleNumWdWhitePlain"/>
            </a:pPr>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匯</a:t>
            </a:r>
            <a:r>
              <a:rPr lang="zh-TW" altLang="en-US"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錯帳號：</a:t>
            </a:r>
            <a:endParaRPr lang="en-US" altLang="zh-TW"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endParaRPr>
          </a:p>
          <a:p>
            <a:pPr marL="971550" lvl="1" indent="-514350">
              <a:buFont typeface="+mj-lt"/>
              <a:buAutoNum type="arabicParenR"/>
            </a:pPr>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各學期之虛擬帳號皆會不一樣，無法使用上學期之虛擬帳號進行繳費。</a:t>
            </a:r>
            <a:endParaRPr lang="en-US" altLang="zh-TW"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endParaRPr>
          </a:p>
          <a:p>
            <a:pPr marL="971550" lvl="1" indent="-514350">
              <a:buFont typeface="+mj-lt"/>
              <a:buAutoNum type="arabicParenR"/>
            </a:pPr>
            <a:r>
              <a:rPr lang="zh-TW" altLang="en-US"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使用</a:t>
            </a:r>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跨行匯款或電連存帳繳費，須匯入</a:t>
            </a:r>
            <a:r>
              <a:rPr lang="en-US" altLang="zh-TW"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7617 </a:t>
            </a:r>
            <a:r>
              <a:rPr lang="zh-TW" altLang="en-US"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開頭</a:t>
            </a:r>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之</a:t>
            </a:r>
            <a:r>
              <a:rPr lang="en-US" altLang="zh-TW"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14</a:t>
            </a:r>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碼帳戶，如匯入郵政劃撥</a:t>
            </a:r>
            <a:r>
              <a:rPr lang="en-US" altLang="zh-TW"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19974889</a:t>
            </a:r>
            <a:r>
              <a:rPr lang="zh-TW" altLang="en-US"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帳戶</a:t>
            </a:r>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會產生退匯</a:t>
            </a:r>
            <a:r>
              <a:rPr lang="zh-TW" altLang="en-US"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a:t>
            </a:r>
            <a:endParaRPr lang="en-US" altLang="zh-TW"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endParaRPr>
          </a:p>
        </p:txBody>
      </p:sp>
      <p:grpSp>
        <p:nvGrpSpPr>
          <p:cNvPr id="5" name="群組 4"/>
          <p:cNvGrpSpPr/>
          <p:nvPr/>
        </p:nvGrpSpPr>
        <p:grpSpPr>
          <a:xfrm>
            <a:off x="-219681" y="836712"/>
            <a:ext cx="1191281" cy="523220"/>
            <a:chOff x="-258778" y="745540"/>
            <a:chExt cx="1191281" cy="523220"/>
          </a:xfrm>
        </p:grpSpPr>
        <p:sp>
          <p:nvSpPr>
            <p:cNvPr id="6" name="圓角矩形 5"/>
            <p:cNvSpPr/>
            <p:nvPr/>
          </p:nvSpPr>
          <p:spPr>
            <a:xfrm>
              <a:off x="-258778" y="764703"/>
              <a:ext cx="119128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39414" y="745540"/>
              <a:ext cx="691215" cy="523220"/>
            </a:xfrm>
            <a:prstGeom prst="rect">
              <a:avLst/>
            </a:prstGeom>
            <a:noFill/>
          </p:spPr>
          <p:txBody>
            <a:bodyPr wrap="non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Q2</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9" name="群組 8"/>
          <p:cNvGrpSpPr/>
          <p:nvPr/>
        </p:nvGrpSpPr>
        <p:grpSpPr>
          <a:xfrm>
            <a:off x="-219681" y="1734224"/>
            <a:ext cx="1191281" cy="523220"/>
            <a:chOff x="-258778" y="745540"/>
            <a:chExt cx="1191281" cy="523220"/>
          </a:xfrm>
        </p:grpSpPr>
        <p:sp>
          <p:nvSpPr>
            <p:cNvPr id="10" name="圓角矩形 9"/>
            <p:cNvSpPr/>
            <p:nvPr/>
          </p:nvSpPr>
          <p:spPr>
            <a:xfrm>
              <a:off x="-258778" y="764703"/>
              <a:ext cx="119128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39414" y="745540"/>
              <a:ext cx="655949" cy="523220"/>
            </a:xfrm>
            <a:prstGeom prst="rect">
              <a:avLst/>
            </a:prstGeom>
            <a:noFill/>
          </p:spPr>
          <p:txBody>
            <a:bodyPr wrap="non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A2</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411613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保費作業說明</a:t>
            </a:r>
            <a:endParaRPr lang="zh-TW" altLang="en-US" sz="3600"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89</a:t>
            </a:fld>
            <a:endParaRPr lang="zh-TW" altLang="en-US" dirty="0"/>
          </a:p>
        </p:txBody>
      </p:sp>
      <p:sp>
        <p:nvSpPr>
          <p:cNvPr id="13" name="矩形 12"/>
          <p:cNvSpPr/>
          <p:nvPr/>
        </p:nvSpPr>
        <p:spPr>
          <a:xfrm>
            <a:off x="47544" y="815855"/>
            <a:ext cx="9096456" cy="3323987"/>
          </a:xfrm>
          <a:prstGeom prst="rect">
            <a:avLst/>
          </a:prstGeom>
        </p:spPr>
        <p:txBody>
          <a:bodyPr wrap="square">
            <a:spAutoFit/>
          </a:bodyPr>
          <a:lstStyle/>
          <a:p>
            <a:pPr marL="811213" indent="-811213">
              <a:spcAft>
                <a:spcPts val="0"/>
              </a:spcAft>
            </a:pPr>
            <a:r>
              <a:rPr lang="en-US" altLang="zh-TW"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Q10:</a:t>
            </a:r>
            <a:r>
              <a:rPr lang="zh-TW" altLang="en-US" sz="3000" kern="100" dirty="0" smtClean="0">
                <a:solidFill>
                  <a:srgbClr val="FF0000"/>
                </a:solidFill>
                <a:latin typeface="Arial" panose="020B0604020202020204" pitchFamily="34" charset="0"/>
                <a:ea typeface="標楷體" panose="03000509000000000000" pitchFamily="65" charset="-120"/>
                <a:cs typeface="Arial" panose="020B0604020202020204" pitchFamily="34" charset="0"/>
              </a:rPr>
              <a:t>學校自行列印收據後，出納</a:t>
            </a:r>
            <a:r>
              <a:rPr lang="en-US" altLang="zh-TW" sz="3000" kern="100" dirty="0" smtClean="0">
                <a:solidFill>
                  <a:srgbClr val="FF0000"/>
                </a:solidFill>
                <a:latin typeface="Arial" panose="020B0604020202020204" pitchFamily="34" charset="0"/>
                <a:ea typeface="標楷體" panose="03000509000000000000" pitchFamily="65" charset="-120"/>
                <a:cs typeface="Arial" panose="020B0604020202020204" pitchFamily="34" charset="0"/>
              </a:rPr>
              <a:t>/</a:t>
            </a:r>
            <a:r>
              <a:rPr lang="zh-TW" altLang="en-US" sz="3000" kern="100" dirty="0" smtClean="0">
                <a:solidFill>
                  <a:srgbClr val="FF0000"/>
                </a:solidFill>
                <a:latin typeface="Arial" panose="020B0604020202020204" pitchFamily="34" charset="0"/>
                <a:ea typeface="標楷體" panose="03000509000000000000" pitchFamily="65" charset="-120"/>
                <a:cs typeface="Arial" panose="020B0604020202020204" pitchFamily="34" charset="0"/>
              </a:rPr>
              <a:t>會計認為非國泰人壽所出具之收據，該如何辦理</a:t>
            </a:r>
            <a:r>
              <a:rPr lang="en-US" altLang="zh-TW" sz="3000" kern="100" dirty="0" smtClean="0">
                <a:solidFill>
                  <a:srgbClr val="FF0000"/>
                </a:solidFill>
                <a:latin typeface="Arial" panose="020B0604020202020204" pitchFamily="34" charset="0"/>
                <a:ea typeface="標楷體" panose="03000509000000000000" pitchFamily="65" charset="-120"/>
                <a:cs typeface="Arial" panose="020B0604020202020204" pitchFamily="34" charset="0"/>
              </a:rPr>
              <a:t>?</a:t>
            </a:r>
            <a:endParaRPr lang="zh-TW" altLang="en-US" sz="3000" kern="100" dirty="0">
              <a:solidFill>
                <a:srgbClr val="FF0000"/>
              </a:solidFill>
              <a:latin typeface="Arial" panose="020B0604020202020204" pitchFamily="34" charset="0"/>
              <a:ea typeface="標楷體" panose="03000509000000000000" pitchFamily="65" charset="-120"/>
              <a:cs typeface="Arial" panose="020B0604020202020204" pitchFamily="34" charset="0"/>
            </a:endParaRPr>
          </a:p>
          <a:p>
            <a:pPr>
              <a:spcAft>
                <a:spcPts val="0"/>
              </a:spcAft>
            </a:pPr>
            <a:endParaRPr lang="en-US" altLang="zh-TW"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endParaRPr>
          </a:p>
          <a:p>
            <a:pPr>
              <a:spcAft>
                <a:spcPts val="0"/>
              </a:spcAft>
            </a:pPr>
            <a:r>
              <a:rPr lang="zh-TW" altLang="en-US"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作業</a:t>
            </a:r>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手冊</a:t>
            </a:r>
            <a:r>
              <a:rPr lang="en-US" altLang="zh-TW"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a:t>
            </a:r>
            <a:r>
              <a:rPr lang="en-US" altLang="zh-TW"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P10)</a:t>
            </a:r>
            <a:r>
              <a:rPr lang="zh-TW" altLang="en-US"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、與投保作業通知書</a:t>
            </a:r>
            <a:r>
              <a:rPr lang="en-US" altLang="zh-TW"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(P2)</a:t>
            </a:r>
            <a:r>
              <a:rPr lang="zh-TW" altLang="en-US"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上均有註明，學校自行下載之收據即為本公司出具之收據，同樣具備會計憑證效力。</a:t>
            </a:r>
            <a:endParaRPr lang="en-US" altLang="zh-TW"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endParaRPr>
          </a:p>
          <a:p>
            <a:pPr>
              <a:spcAft>
                <a:spcPts val="0"/>
              </a:spcAft>
            </a:pPr>
            <a:endParaRPr lang="en-US" altLang="zh-TW"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endParaRPr>
          </a:p>
        </p:txBody>
      </p:sp>
      <p:grpSp>
        <p:nvGrpSpPr>
          <p:cNvPr id="5" name="群組 4"/>
          <p:cNvGrpSpPr/>
          <p:nvPr/>
        </p:nvGrpSpPr>
        <p:grpSpPr>
          <a:xfrm>
            <a:off x="-219681" y="836712"/>
            <a:ext cx="1191281" cy="523220"/>
            <a:chOff x="-258778" y="745540"/>
            <a:chExt cx="1191281" cy="523220"/>
          </a:xfrm>
        </p:grpSpPr>
        <p:sp>
          <p:nvSpPr>
            <p:cNvPr id="6" name="圓角矩形 5"/>
            <p:cNvSpPr/>
            <p:nvPr/>
          </p:nvSpPr>
          <p:spPr>
            <a:xfrm>
              <a:off x="-258778" y="764703"/>
              <a:ext cx="119128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39414" y="745540"/>
              <a:ext cx="691215" cy="523220"/>
            </a:xfrm>
            <a:prstGeom prst="rect">
              <a:avLst/>
            </a:prstGeom>
            <a:noFill/>
          </p:spPr>
          <p:txBody>
            <a:bodyPr wrap="non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Q3</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9" name="群組 8"/>
          <p:cNvGrpSpPr/>
          <p:nvPr/>
        </p:nvGrpSpPr>
        <p:grpSpPr>
          <a:xfrm>
            <a:off x="-219681" y="1734224"/>
            <a:ext cx="1191281" cy="523220"/>
            <a:chOff x="-258778" y="745540"/>
            <a:chExt cx="1191281" cy="523220"/>
          </a:xfrm>
        </p:grpSpPr>
        <p:sp>
          <p:nvSpPr>
            <p:cNvPr id="10" name="圓角矩形 9"/>
            <p:cNvSpPr/>
            <p:nvPr/>
          </p:nvSpPr>
          <p:spPr>
            <a:xfrm>
              <a:off x="-258778" y="764703"/>
              <a:ext cx="119128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39414" y="745540"/>
              <a:ext cx="655949" cy="523220"/>
            </a:xfrm>
            <a:prstGeom prst="rect">
              <a:avLst/>
            </a:prstGeom>
            <a:noFill/>
          </p:spPr>
          <p:txBody>
            <a:bodyPr wrap="non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A3</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230976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畫面剪輯"/>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5464" y="2356478"/>
            <a:ext cx="9003160" cy="3448786"/>
          </a:xfrm>
          <a:prstGeom prst="rect">
            <a:avLst/>
          </a:prstGeom>
        </p:spPr>
      </p:pic>
      <p:sp>
        <p:nvSpPr>
          <p:cNvPr id="2" name="標題 1"/>
          <p:cNvSpPr>
            <a:spLocks noGrp="1"/>
          </p:cNvSpPr>
          <p:nvPr>
            <p:ph type="title"/>
          </p:nvPr>
        </p:nvSpPr>
        <p:spPr/>
        <p:txBody>
          <a:bodyPr/>
          <a:lstStyle/>
          <a:p>
            <a:r>
              <a:rPr lang="zh-TW" altLang="en-US" dirty="0" smtClean="0"/>
              <a:t>學生團體保險知多少</a:t>
            </a:r>
            <a:r>
              <a:rPr lang="en-US" altLang="zh-TW" dirty="0" smtClean="0"/>
              <a:t>(7/9)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9</a:t>
            </a:fld>
            <a:endParaRPr lang="zh-TW" altLang="en-US" dirty="0"/>
          </a:p>
        </p:txBody>
      </p:sp>
      <p:grpSp>
        <p:nvGrpSpPr>
          <p:cNvPr id="60" name="群組 59"/>
          <p:cNvGrpSpPr/>
          <p:nvPr/>
        </p:nvGrpSpPr>
        <p:grpSpPr>
          <a:xfrm>
            <a:off x="-258776" y="767556"/>
            <a:ext cx="3678648" cy="523220"/>
            <a:chOff x="-258776" y="745540"/>
            <a:chExt cx="3678648" cy="523220"/>
          </a:xfrm>
        </p:grpSpPr>
        <p:sp>
          <p:nvSpPr>
            <p:cNvPr id="61" name="圓角矩形 60"/>
            <p:cNvSpPr/>
            <p:nvPr/>
          </p:nvSpPr>
          <p:spPr>
            <a:xfrm>
              <a:off x="-258776" y="764703"/>
              <a:ext cx="3678648" cy="485365"/>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p:cNvSpPr txBox="1"/>
            <p:nvPr/>
          </p:nvSpPr>
          <p:spPr>
            <a:xfrm>
              <a:off x="143699" y="745540"/>
              <a:ext cx="3177473"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提供學校資訊</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(2/3)</a:t>
              </a:r>
            </a:p>
          </p:txBody>
        </p:sp>
      </p:grpSp>
      <p:sp>
        <p:nvSpPr>
          <p:cNvPr id="33" name="矩形 32"/>
          <p:cNvSpPr/>
          <p:nvPr/>
        </p:nvSpPr>
        <p:spPr>
          <a:xfrm>
            <a:off x="-31367" y="1329551"/>
            <a:ext cx="9175367" cy="452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31366" y="1302165"/>
            <a:ext cx="9175366" cy="523220"/>
          </a:xfrm>
          <a:prstGeom prst="rect">
            <a:avLst/>
          </a:prstGeom>
        </p:spPr>
        <p:txBody>
          <a:bodyPr wrap="square">
            <a:spAutoFit/>
          </a:bodyPr>
          <a:lstStyle/>
          <a:p>
            <a:r>
              <a:rPr lang="zh-TW" altLang="en-US" sz="2800" b="1" dirty="0" smtClean="0">
                <a:latin typeface="微軟正黑體" panose="020B0604030504040204" pitchFamily="34" charset="-120"/>
                <a:ea typeface="微軟正黑體" panose="020B0604030504040204" pitchFamily="34" charset="-120"/>
              </a:rPr>
              <a:t>投保作</a:t>
            </a:r>
            <a:r>
              <a:rPr lang="zh-TW" altLang="en-US" sz="2800" b="1" dirty="0">
                <a:latin typeface="微軟正黑體" panose="020B0604030504040204" pitchFamily="34" charset="-120"/>
                <a:ea typeface="微軟正黑體" panose="020B0604030504040204" pitchFamily="34" charset="-120"/>
              </a:rPr>
              <a:t>業</a:t>
            </a:r>
            <a:r>
              <a:rPr lang="zh-TW" altLang="en-US" sz="2800" b="1" dirty="0" smtClean="0">
                <a:latin typeface="微軟正黑體" panose="020B0604030504040204" pitchFamily="34" charset="-120"/>
                <a:ea typeface="微軟正黑體" panose="020B0604030504040204" pitchFamily="34" charset="-120"/>
              </a:rPr>
              <a:t>通知書</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每校</a:t>
            </a:r>
            <a:r>
              <a:rPr lang="en-US" altLang="zh-TW" sz="2800" dirty="0" smtClean="0">
                <a:latin typeface="微軟正黑體" panose="020B0604030504040204" pitchFamily="34" charset="-120"/>
                <a:ea typeface="微軟正黑體" panose="020B0604030504040204" pitchFamily="34" charset="-120"/>
              </a:rPr>
              <a:t>1</a:t>
            </a:r>
            <a:r>
              <a:rPr lang="zh-TW" altLang="en-US" sz="2800" dirty="0" smtClean="0">
                <a:latin typeface="微軟正黑體" panose="020B0604030504040204" pitchFamily="34" charset="-120"/>
                <a:ea typeface="微軟正黑體" panose="020B0604030504040204" pitchFamily="34" charset="-120"/>
              </a:rPr>
              <a:t>張</a:t>
            </a:r>
            <a:r>
              <a:rPr lang="en-US" altLang="zh-TW" sz="2800" dirty="0" smtClean="0">
                <a:latin typeface="微軟正黑體" panose="020B0604030504040204" pitchFamily="34" charset="-120"/>
                <a:ea typeface="微軟正黑體" panose="020B0604030504040204" pitchFamily="34" charset="-120"/>
              </a:rPr>
              <a:t>/A4</a:t>
            </a:r>
            <a:r>
              <a:rPr lang="zh-TW" altLang="en-US" sz="2800" dirty="0" smtClean="0">
                <a:latin typeface="微軟正黑體" panose="020B0604030504040204" pitchFamily="34" charset="-120"/>
                <a:ea typeface="微軟正黑體" panose="020B0604030504040204" pitchFamily="34" charset="-120"/>
              </a:rPr>
              <a:t>大小</a:t>
            </a:r>
            <a:r>
              <a:rPr lang="en-US" altLang="zh-TW" sz="2800" dirty="0" smtClean="0">
                <a:latin typeface="微軟正黑體" panose="020B0604030504040204" pitchFamily="34" charset="-120"/>
                <a:ea typeface="微軟正黑體" panose="020B0604030504040204" pitchFamily="34" charset="-120"/>
              </a:rPr>
              <a:t>)</a:t>
            </a:r>
          </a:p>
        </p:txBody>
      </p:sp>
      <p:sp>
        <p:nvSpPr>
          <p:cNvPr id="20" name="矩形 19"/>
          <p:cNvSpPr/>
          <p:nvPr/>
        </p:nvSpPr>
        <p:spPr>
          <a:xfrm>
            <a:off x="5628073" y="1083533"/>
            <a:ext cx="2832359" cy="1015663"/>
          </a:xfrm>
          <a:prstGeom prst="rect">
            <a:avLst/>
          </a:prstGeom>
          <a:solidFill>
            <a:srgbClr val="FFFFFF">
              <a:alpha val="69804"/>
            </a:srgbClr>
          </a:solidFill>
          <a:ln>
            <a:solidFill>
              <a:schemeClr val="tx1"/>
            </a:solidFill>
          </a:ln>
        </p:spPr>
        <p:txBody>
          <a:bodyPr wrap="square">
            <a:spAutoFit/>
          </a:bodyPr>
          <a:lstStyle/>
          <a:p>
            <a:r>
              <a:rPr lang="zh-TW" altLang="en-US" sz="2000" dirty="0" smtClean="0">
                <a:latin typeface="微軟正黑體" panose="020B0604030504040204" pitchFamily="34" charset="-120"/>
                <a:ea typeface="微軟正黑體" panose="020B0604030504040204" pitchFamily="34" charset="-120"/>
              </a:rPr>
              <a:t>投保作業通知書會註明</a:t>
            </a:r>
            <a:r>
              <a:rPr lang="zh-TW" altLang="en-US" sz="2000" b="1" dirty="0" smtClean="0">
                <a:solidFill>
                  <a:srgbClr val="FF0000"/>
                </a:solidFill>
                <a:latin typeface="微軟正黑體" panose="020B0604030504040204" pitchFamily="34" charset="-120"/>
                <a:ea typeface="微軟正黑體" panose="020B0604030504040204" pitchFamily="34" charset="-120"/>
              </a:rPr>
              <a:t>各校學團服務人員姓名</a:t>
            </a:r>
            <a:r>
              <a:rPr lang="zh-TW" altLang="en-US" sz="2000" dirty="0" smtClean="0">
                <a:latin typeface="微軟正黑體" panose="020B0604030504040204" pitchFamily="34" charset="-120"/>
                <a:ea typeface="微軟正黑體" panose="020B0604030504040204" pitchFamily="34" charset="-120"/>
              </a:rPr>
              <a:t>及</a:t>
            </a:r>
            <a:r>
              <a:rPr lang="zh-TW" altLang="en-US" sz="2000" b="1" dirty="0" smtClean="0">
                <a:solidFill>
                  <a:srgbClr val="FF0000"/>
                </a:solidFill>
                <a:latin typeface="微軟正黑體" panose="020B0604030504040204" pitchFamily="34" charset="-120"/>
                <a:ea typeface="微軟正黑體" panose="020B0604030504040204" pitchFamily="34" charset="-120"/>
              </a:rPr>
              <a:t>連絡電話</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p:txBody>
      </p:sp>
      <p:sp>
        <p:nvSpPr>
          <p:cNvPr id="15" name="矩形 14"/>
          <p:cNvSpPr/>
          <p:nvPr/>
        </p:nvSpPr>
        <p:spPr>
          <a:xfrm>
            <a:off x="4631336" y="2405716"/>
            <a:ext cx="3829096" cy="79208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肘形接點 7"/>
          <p:cNvCxnSpPr>
            <a:stCxn id="20" idx="3"/>
            <a:endCxn id="15" idx="3"/>
          </p:cNvCxnSpPr>
          <p:nvPr/>
        </p:nvCxnSpPr>
        <p:spPr>
          <a:xfrm>
            <a:off x="8460432" y="1591365"/>
            <a:ext cx="12700" cy="1210395"/>
          </a:xfrm>
          <a:prstGeom prst="bentConnector3">
            <a:avLst>
              <a:gd name="adj1" fmla="val 3896197"/>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4010" y="1847167"/>
            <a:ext cx="9084614" cy="400110"/>
          </a:xfrm>
          <a:prstGeom prst="rect">
            <a:avLst/>
          </a:prstGeom>
        </p:spPr>
        <p:txBody>
          <a:bodyPr wrap="square">
            <a:spAutoFit/>
          </a:bodyPr>
          <a:lstStyle/>
          <a:p>
            <a:r>
              <a:rPr lang="zh-TW" altLang="en-US" sz="2000" dirty="0" smtClean="0">
                <a:latin typeface="微軟正黑體" panose="020B0604030504040204" pitchFamily="34" charset="-120"/>
                <a:ea typeface="微軟正黑體" panose="020B0604030504040204" pitchFamily="34" charset="-120"/>
              </a:rPr>
              <a:t>目的：向學校說明投保相關之</a:t>
            </a:r>
            <a:r>
              <a:rPr lang="zh-TW" altLang="en-US" sz="2000" b="1" dirty="0" smtClean="0">
                <a:latin typeface="微軟正黑體" panose="020B0604030504040204" pitchFamily="34" charset="-120"/>
                <a:ea typeface="微軟正黑體" panose="020B0604030504040204" pitchFamily="34" charset="-120"/>
              </a:rPr>
              <a:t>系統作業流程</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p:txBody>
      </p:sp>
      <p:sp>
        <p:nvSpPr>
          <p:cNvPr id="18" name="矩形 17"/>
          <p:cNvSpPr/>
          <p:nvPr/>
        </p:nvSpPr>
        <p:spPr>
          <a:xfrm>
            <a:off x="59386" y="6035362"/>
            <a:ext cx="9084614" cy="400110"/>
          </a:xfrm>
          <a:prstGeom prst="rect">
            <a:avLst/>
          </a:prstGeom>
        </p:spPr>
        <p:txBody>
          <a:bodyPr wrap="square">
            <a:spAutoFit/>
          </a:bodyPr>
          <a:lstStyle/>
          <a:p>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配送方式：與</a:t>
            </a:r>
            <a:r>
              <a:rPr lang="zh-TW" altLang="en-US" sz="20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作業手冊</a:t>
            </a:r>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一同寄發至學校</a:t>
            </a:r>
            <a:r>
              <a:rPr lang="en-US" altLang="zh-TW"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不需業務員轉送</a:t>
            </a:r>
            <a:r>
              <a:rPr lang="en-US" altLang="zh-TW"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預定</a:t>
            </a:r>
            <a:r>
              <a:rPr lang="en-US" altLang="zh-TW"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a:t>
            </a:r>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月初寄</a:t>
            </a:r>
            <a:r>
              <a:rPr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達。</a:t>
            </a:r>
            <a:endParaRPr lang="en-US" altLang="zh-TW"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50386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保費作業說明</a:t>
            </a:r>
            <a:endParaRPr lang="zh-TW" altLang="en-US" sz="3600"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90</a:t>
            </a:fld>
            <a:endParaRPr lang="zh-TW" altLang="en-US" dirty="0"/>
          </a:p>
        </p:txBody>
      </p:sp>
      <p:sp>
        <p:nvSpPr>
          <p:cNvPr id="13" name="矩形 12"/>
          <p:cNvSpPr/>
          <p:nvPr/>
        </p:nvSpPr>
        <p:spPr>
          <a:xfrm>
            <a:off x="47544" y="815855"/>
            <a:ext cx="8844936" cy="5170646"/>
          </a:xfrm>
          <a:prstGeom prst="rect">
            <a:avLst/>
          </a:prstGeom>
        </p:spPr>
        <p:txBody>
          <a:bodyPr wrap="square">
            <a:spAutoFit/>
          </a:bodyPr>
          <a:lstStyle/>
          <a:p>
            <a:pPr marL="811213" indent="-811213">
              <a:spcAft>
                <a:spcPts val="0"/>
              </a:spcAft>
            </a:pPr>
            <a:r>
              <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rPr>
              <a:t>Q10:</a:t>
            </a:r>
            <a:r>
              <a:rPr lang="zh-TW" altLang="en-US" sz="3000" kern="100" dirty="0" smtClean="0">
                <a:latin typeface="Arial" panose="020B0604020202020204" pitchFamily="34" charset="0"/>
                <a:ea typeface="標楷體" panose="03000509000000000000" pitchFamily="65" charset="-120"/>
                <a:cs typeface="Times New Roman" panose="02020603050405020304" pitchFamily="18" charset="0"/>
              </a:rPr>
              <a:t>如學校較晚繳交保險費會有什麼影響？</a:t>
            </a:r>
            <a:endParaRPr lang="zh-TW" altLang="en-US" sz="3000" kern="100" dirty="0">
              <a:latin typeface="Arial" panose="020B0604020202020204" pitchFamily="34" charset="0"/>
              <a:ea typeface="標楷體" panose="03000509000000000000" pitchFamily="65" charset="-120"/>
              <a:cs typeface="Times New Roman" panose="02020603050405020304" pitchFamily="18" charset="0"/>
            </a:endParaRPr>
          </a:p>
          <a:p>
            <a:pPr marL="811213" indent="-811213">
              <a:spcAft>
                <a:spcPts val="0"/>
              </a:spcAft>
            </a:pPr>
            <a:endPar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endParaRPr>
          </a:p>
          <a:p>
            <a:pPr>
              <a:spcAft>
                <a:spcPts val="0"/>
              </a:spcAft>
            </a:pPr>
            <a:r>
              <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rPr>
              <a:t>A10:</a:t>
            </a:r>
          </a:p>
          <a:p>
            <a:pPr marL="514350" indent="-514350">
              <a:spcAft>
                <a:spcPts val="0"/>
              </a:spcAft>
              <a:buFont typeface="Wingdings" panose="05000000000000000000" pitchFamily="2" charset="2"/>
              <a:buAutoNum type="circleNumWdWhitePlain"/>
            </a:pPr>
            <a:r>
              <a:rPr lang="zh-TW" altLang="en-US" sz="3000" kern="100" dirty="0">
                <a:latin typeface="Arial" panose="020B0604020202020204" pitchFamily="34" charset="0"/>
                <a:ea typeface="標楷體" panose="03000509000000000000" pitchFamily="65" charset="-120"/>
                <a:cs typeface="Times New Roman" panose="02020603050405020304" pitchFamily="18" charset="0"/>
              </a:rPr>
              <a:t>如逾時未繳費，將</a:t>
            </a:r>
            <a:r>
              <a:rPr lang="zh-TW" altLang="en-US" sz="3000" kern="100" dirty="0" smtClean="0">
                <a:latin typeface="Arial" panose="020B0604020202020204" pitchFamily="34" charset="0"/>
                <a:ea typeface="標楷體" panose="03000509000000000000" pitchFamily="65" charset="-120"/>
                <a:cs typeface="Times New Roman" panose="02020603050405020304" pitchFamily="18" charset="0"/>
              </a:rPr>
              <a:t>由教育部國民及學前教育署發</a:t>
            </a:r>
            <a:r>
              <a:rPr lang="zh-TW" altLang="en-US" sz="3000" kern="100" dirty="0">
                <a:latin typeface="Arial" panose="020B0604020202020204" pitchFamily="34" charset="0"/>
                <a:ea typeface="標楷體" panose="03000509000000000000" pitchFamily="65" charset="-120"/>
                <a:cs typeface="Times New Roman" panose="02020603050405020304" pitchFamily="18" charset="0"/>
              </a:rPr>
              <a:t>函予各學校儘速繳交</a:t>
            </a:r>
            <a:r>
              <a:rPr lang="zh-TW" altLang="en-US" sz="3000" kern="100" dirty="0" smtClean="0">
                <a:latin typeface="Arial" panose="020B0604020202020204" pitchFamily="34" charset="0"/>
                <a:ea typeface="標楷體" panose="03000509000000000000" pitchFamily="65" charset="-120"/>
                <a:cs typeface="Times New Roman" panose="02020603050405020304" pitchFamily="18" charset="0"/>
              </a:rPr>
              <a:t>保險費</a:t>
            </a:r>
            <a:r>
              <a:rPr lang="zh-TW" altLang="en-US" sz="3000" kern="100" dirty="0">
                <a:latin typeface="Arial" panose="020B0604020202020204" pitchFamily="34" charset="0"/>
                <a:ea typeface="標楷體" panose="03000509000000000000" pitchFamily="65" charset="-120"/>
                <a:cs typeface="Times New Roman" panose="02020603050405020304" pitchFamily="18" charset="0"/>
              </a:rPr>
              <a:t>。</a:t>
            </a:r>
            <a:endPar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endParaRPr>
          </a:p>
          <a:p>
            <a:pPr marL="514350" indent="-514350">
              <a:spcAft>
                <a:spcPts val="0"/>
              </a:spcAft>
              <a:buFont typeface="Wingdings" panose="05000000000000000000" pitchFamily="2" charset="2"/>
              <a:buAutoNum type="circleNumWdWhitePlain"/>
            </a:pPr>
            <a:r>
              <a:rPr lang="zh-TW" altLang="en-US" sz="3000" kern="100" dirty="0" smtClean="0">
                <a:latin typeface="Arial" panose="020B0604020202020204" pitchFamily="34" charset="0"/>
                <a:ea typeface="標楷體" panose="03000509000000000000" pitchFamily="65" charset="-120"/>
                <a:cs typeface="Times New Roman" panose="02020603050405020304" pitchFamily="18" charset="0"/>
              </a:rPr>
              <a:t>如學生為幼兒園學生或進修學校</a:t>
            </a:r>
            <a:r>
              <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rPr>
              <a:t>/</a:t>
            </a:r>
            <a:r>
              <a:rPr lang="zh-TW" altLang="en-US" sz="3000" kern="100" dirty="0" smtClean="0">
                <a:latin typeface="Arial" panose="020B0604020202020204" pitchFamily="34" charset="0"/>
                <a:ea typeface="標楷體" panose="03000509000000000000" pitchFamily="65" charset="-120"/>
                <a:cs typeface="Times New Roman" panose="02020603050405020304" pitchFamily="18" charset="0"/>
              </a:rPr>
              <a:t>補校</a:t>
            </a:r>
            <a:r>
              <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rPr>
              <a:t>65</a:t>
            </a:r>
            <a:r>
              <a:rPr lang="zh-TW" altLang="en-US" sz="3000" kern="100" dirty="0" smtClean="0">
                <a:latin typeface="Arial" panose="020B0604020202020204" pitchFamily="34" charset="0"/>
                <a:ea typeface="標楷體" panose="03000509000000000000" pitchFamily="65" charset="-120"/>
                <a:cs typeface="Times New Roman" panose="02020603050405020304" pitchFamily="18" charset="0"/>
              </a:rPr>
              <a:t>歲以上之學生，在確認該學生已繳費前，將無法受理理賠。</a:t>
            </a:r>
            <a:endPar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endParaRPr>
          </a:p>
          <a:p>
            <a:pPr marL="514350" indent="-514350">
              <a:buFont typeface="Wingdings" panose="05000000000000000000" pitchFamily="2" charset="2"/>
              <a:buAutoNum type="circleNumWdWhitePlain"/>
            </a:pPr>
            <a:r>
              <a:rPr lang="zh-TW" altLang="en-US"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至新學期仍未繳費時，</a:t>
            </a:r>
            <a:r>
              <a:rPr lang="zh-TW" altLang="zh-TW" sz="3000" kern="100" dirty="0">
                <a:solidFill>
                  <a:srgbClr val="FF0000"/>
                </a:solidFill>
                <a:latin typeface="Arial" panose="020B0604020202020204" pitchFamily="34" charset="0"/>
                <a:ea typeface="標楷體" panose="03000509000000000000" pitchFamily="65" charset="-120"/>
                <a:cs typeface="Times New Roman" panose="02020603050405020304" pitchFamily="18" charset="0"/>
              </a:rPr>
              <a:t>將暫時無法進行新學期投保作業（俟保費完成繳納後方可投保）</a:t>
            </a:r>
            <a:r>
              <a:rPr lang="zh-TW" altLang="zh-TW" sz="3000" kern="100" dirty="0" smtClean="0">
                <a:solidFill>
                  <a:srgbClr val="FF0000"/>
                </a:solidFill>
                <a:latin typeface="Arial" panose="020B0604020202020204" pitchFamily="34" charset="0"/>
                <a:ea typeface="標楷體" panose="03000509000000000000" pitchFamily="65" charset="-120"/>
                <a:cs typeface="Times New Roman" panose="02020603050405020304" pitchFamily="18" charset="0"/>
              </a:rPr>
              <a:t>。</a:t>
            </a:r>
            <a:endPar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endParaRPr>
          </a:p>
          <a:p>
            <a:pPr marL="514350" indent="-514350">
              <a:spcAft>
                <a:spcPts val="0"/>
              </a:spcAft>
              <a:buFont typeface="Wingdings" panose="05000000000000000000" pitchFamily="2" charset="2"/>
              <a:buAutoNum type="circleNumWdWhitePlain"/>
            </a:pPr>
            <a:endParaRPr lang="zh-TW" altLang="en-US" sz="3000" kern="100" dirty="0">
              <a:latin typeface="Arial" panose="020B0604020202020204" pitchFamily="34" charset="0"/>
              <a:ea typeface="標楷體" panose="03000509000000000000" pitchFamily="65" charset="-120"/>
              <a:cs typeface="Times New Roman" panose="02020603050405020304" pitchFamily="18" charset="0"/>
            </a:endParaRPr>
          </a:p>
        </p:txBody>
      </p:sp>
      <p:grpSp>
        <p:nvGrpSpPr>
          <p:cNvPr id="5" name="群組 4"/>
          <p:cNvGrpSpPr/>
          <p:nvPr/>
        </p:nvGrpSpPr>
        <p:grpSpPr>
          <a:xfrm>
            <a:off x="-219681" y="836712"/>
            <a:ext cx="1191281" cy="523220"/>
            <a:chOff x="-258778" y="745540"/>
            <a:chExt cx="1191281" cy="523220"/>
          </a:xfrm>
        </p:grpSpPr>
        <p:sp>
          <p:nvSpPr>
            <p:cNvPr id="6" name="圓角矩形 5"/>
            <p:cNvSpPr/>
            <p:nvPr/>
          </p:nvSpPr>
          <p:spPr>
            <a:xfrm>
              <a:off x="-258778" y="764703"/>
              <a:ext cx="119128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39414" y="745540"/>
              <a:ext cx="691215" cy="523220"/>
            </a:xfrm>
            <a:prstGeom prst="rect">
              <a:avLst/>
            </a:prstGeom>
            <a:noFill/>
          </p:spPr>
          <p:txBody>
            <a:bodyPr wrap="non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Q4</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9" name="群組 8"/>
          <p:cNvGrpSpPr/>
          <p:nvPr/>
        </p:nvGrpSpPr>
        <p:grpSpPr>
          <a:xfrm>
            <a:off x="-219681" y="1734224"/>
            <a:ext cx="1191281" cy="523220"/>
            <a:chOff x="-258778" y="745540"/>
            <a:chExt cx="1191281" cy="523220"/>
          </a:xfrm>
        </p:grpSpPr>
        <p:sp>
          <p:nvSpPr>
            <p:cNvPr id="10" name="圓角矩形 9"/>
            <p:cNvSpPr/>
            <p:nvPr/>
          </p:nvSpPr>
          <p:spPr>
            <a:xfrm>
              <a:off x="-258778" y="764703"/>
              <a:ext cx="119128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39414" y="745540"/>
              <a:ext cx="655949" cy="523220"/>
            </a:xfrm>
            <a:prstGeom prst="rect">
              <a:avLst/>
            </a:prstGeom>
            <a:noFill/>
          </p:spPr>
          <p:txBody>
            <a:bodyPr wrap="non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A4</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9272636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保費作業說明</a:t>
            </a:r>
            <a:endParaRPr lang="zh-TW" altLang="en-US" sz="3600"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91</a:t>
            </a:fld>
            <a:endParaRPr lang="zh-TW" altLang="en-US" dirty="0"/>
          </a:p>
        </p:txBody>
      </p:sp>
      <p:sp>
        <p:nvSpPr>
          <p:cNvPr id="13" name="矩形 12"/>
          <p:cNvSpPr/>
          <p:nvPr/>
        </p:nvSpPr>
        <p:spPr>
          <a:xfrm>
            <a:off x="47544" y="815855"/>
            <a:ext cx="8844936" cy="5386090"/>
          </a:xfrm>
          <a:prstGeom prst="rect">
            <a:avLst/>
          </a:prstGeom>
        </p:spPr>
        <p:txBody>
          <a:bodyPr wrap="square">
            <a:spAutoFit/>
          </a:bodyPr>
          <a:lstStyle/>
          <a:p>
            <a:pPr marL="811213" indent="-811213">
              <a:spcAft>
                <a:spcPts val="0"/>
              </a:spcAft>
            </a:pPr>
            <a:r>
              <a:rPr lang="en-US" altLang="zh-TW" sz="3000" kern="100" dirty="0">
                <a:latin typeface="Arial" panose="020B0604020202020204" pitchFamily="34" charset="0"/>
                <a:ea typeface="標楷體" panose="03000509000000000000" pitchFamily="65" charset="-120"/>
                <a:cs typeface="Times New Roman" panose="02020603050405020304" pitchFamily="18" charset="0"/>
              </a:rPr>
              <a:t> </a:t>
            </a:r>
            <a:r>
              <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rPr>
              <a:t>  Q1 </a:t>
            </a:r>
            <a:r>
              <a:rPr lang="zh-TW" altLang="en-US" sz="3000" kern="100" dirty="0" smtClean="0">
                <a:latin typeface="Arial" panose="020B0604020202020204" pitchFamily="34" charset="0"/>
                <a:ea typeface="標楷體" panose="03000509000000000000" pitchFamily="65" charset="-120"/>
                <a:cs typeface="Times New Roman" panose="02020603050405020304" pitchFamily="18" charset="0"/>
              </a:rPr>
              <a:t>學生休學後自動</a:t>
            </a:r>
            <a:r>
              <a:rPr lang="zh-TW" altLang="en-US" sz="3000" kern="100" dirty="0">
                <a:latin typeface="Arial" panose="020B0604020202020204" pitchFamily="34" charset="0"/>
                <a:ea typeface="標楷體" panose="03000509000000000000" pitchFamily="65" charset="-120"/>
                <a:cs typeface="Times New Roman" panose="02020603050405020304" pitchFamily="18" charset="0"/>
              </a:rPr>
              <a:t>延休一年</a:t>
            </a:r>
            <a:r>
              <a:rPr lang="zh-TW" altLang="en-US" sz="3000" kern="100" dirty="0" smtClean="0">
                <a:latin typeface="Arial" panose="020B0604020202020204" pitchFamily="34" charset="0"/>
                <a:ea typeface="標楷體" panose="03000509000000000000" pitchFamily="65" charset="-120"/>
                <a:cs typeface="Times New Roman" panose="02020603050405020304" pitchFamily="18" charset="0"/>
              </a:rPr>
              <a:t>，因學生不用到學校， 該</a:t>
            </a:r>
            <a:r>
              <a:rPr lang="zh-TW" altLang="en-US" sz="3000" kern="100" dirty="0">
                <a:latin typeface="Arial" panose="020B0604020202020204" pitchFamily="34" charset="0"/>
                <a:ea typeface="標楷體" panose="03000509000000000000" pitchFamily="65" charset="-120"/>
                <a:cs typeface="Times New Roman" panose="02020603050405020304" pitchFamily="18" charset="0"/>
              </a:rPr>
              <a:t>如何</a:t>
            </a:r>
            <a:r>
              <a:rPr lang="zh-TW" altLang="en-US" sz="3000" kern="100" dirty="0" smtClean="0">
                <a:latin typeface="Arial" panose="020B0604020202020204" pitchFamily="34" charset="0"/>
                <a:ea typeface="標楷體" panose="03000509000000000000" pitchFamily="65" charset="-120"/>
                <a:cs typeface="Times New Roman" panose="02020603050405020304" pitchFamily="18" charset="0"/>
              </a:rPr>
              <a:t>收取其學團保險費</a:t>
            </a:r>
            <a:r>
              <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rPr>
              <a:t>?  </a:t>
            </a:r>
          </a:p>
          <a:p>
            <a:pPr marL="811213" indent="-811213">
              <a:spcAft>
                <a:spcPts val="0"/>
              </a:spcAft>
            </a:pPr>
            <a:r>
              <a:rPr lang="en-US" altLang="zh-TW" sz="3000" kern="100" dirty="0">
                <a:latin typeface="Arial" panose="020B0604020202020204" pitchFamily="34" charset="0"/>
                <a:ea typeface="標楷體" panose="03000509000000000000" pitchFamily="65" charset="-120"/>
                <a:cs typeface="Times New Roman" panose="02020603050405020304" pitchFamily="18" charset="0"/>
              </a:rPr>
              <a:t> </a:t>
            </a:r>
            <a:r>
              <a:rPr lang="en-US" altLang="zh-TW" sz="3000" kern="100" dirty="0" smtClean="0">
                <a:latin typeface="Arial" panose="020B0604020202020204" pitchFamily="34" charset="0"/>
                <a:ea typeface="標楷體" panose="03000509000000000000" pitchFamily="65" charset="-120"/>
                <a:cs typeface="Times New Roman" panose="02020603050405020304" pitchFamily="18" charset="0"/>
              </a:rPr>
              <a:t>   </a:t>
            </a:r>
            <a:endParaRPr lang="en-US" altLang="zh-TW" sz="3000" kern="100" dirty="0">
              <a:latin typeface="Arial" panose="020B0604020202020204" pitchFamily="34" charset="0"/>
              <a:ea typeface="標楷體" panose="03000509000000000000" pitchFamily="65" charset="-120"/>
              <a:cs typeface="Times New Roman" panose="02020603050405020304" pitchFamily="18" charset="0"/>
            </a:endParaRPr>
          </a:p>
          <a:p>
            <a:pPr marL="715963"/>
            <a:r>
              <a:rPr lang="zh-TW" altLang="en-US" sz="3200" dirty="0" smtClean="0">
                <a:solidFill>
                  <a:srgbClr val="FF0000"/>
                </a:solidFill>
                <a:latin typeface="標楷體" panose="03000509000000000000" pitchFamily="65" charset="-120"/>
                <a:ea typeface="標楷體" panose="03000509000000000000" pitchFamily="65" charset="-120"/>
              </a:rPr>
              <a:t>依保單條款第十條規定：「有學籍的被保險人休學時，應繼續交付保險費參加本保險，並由要保人將休學被保險人姓名、學號等資料，通知本公司備查。休學期滿喪失學籍時，要保人亦應通知本公司。」準此，如有學生休學時，學校應通知國泰人壽備查，國泰人壽於繳交保險費前應通知該學生繳交保險費。</a:t>
            </a:r>
          </a:p>
          <a:p>
            <a:pPr>
              <a:spcAft>
                <a:spcPts val="0"/>
              </a:spcAft>
            </a:pPr>
            <a:endParaRPr lang="zh-TW" altLang="en-US" sz="3000" kern="100" dirty="0">
              <a:latin typeface="Arial" panose="020B0604020202020204" pitchFamily="34" charset="0"/>
              <a:ea typeface="標楷體" panose="03000509000000000000" pitchFamily="65" charset="-120"/>
              <a:cs typeface="Times New Roman" panose="02020603050405020304" pitchFamily="18" charset="0"/>
            </a:endParaRPr>
          </a:p>
        </p:txBody>
      </p:sp>
      <p:grpSp>
        <p:nvGrpSpPr>
          <p:cNvPr id="5" name="群組 4"/>
          <p:cNvGrpSpPr/>
          <p:nvPr/>
        </p:nvGrpSpPr>
        <p:grpSpPr>
          <a:xfrm>
            <a:off x="-219681" y="836712"/>
            <a:ext cx="1191281" cy="523220"/>
            <a:chOff x="-258778" y="745540"/>
            <a:chExt cx="1191281" cy="523220"/>
          </a:xfrm>
        </p:grpSpPr>
        <p:sp>
          <p:nvSpPr>
            <p:cNvPr id="6" name="圓角矩形 5"/>
            <p:cNvSpPr/>
            <p:nvPr/>
          </p:nvSpPr>
          <p:spPr>
            <a:xfrm>
              <a:off x="-258778" y="764703"/>
              <a:ext cx="119128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39414" y="745540"/>
              <a:ext cx="691215" cy="523220"/>
            </a:xfrm>
            <a:prstGeom prst="rect">
              <a:avLst/>
            </a:prstGeom>
            <a:noFill/>
          </p:spPr>
          <p:txBody>
            <a:bodyPr wrap="non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Q5</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9" name="群組 8"/>
          <p:cNvGrpSpPr/>
          <p:nvPr/>
        </p:nvGrpSpPr>
        <p:grpSpPr>
          <a:xfrm>
            <a:off x="-219681" y="1734224"/>
            <a:ext cx="1191281" cy="523220"/>
            <a:chOff x="-258778" y="745540"/>
            <a:chExt cx="1191281" cy="523220"/>
          </a:xfrm>
        </p:grpSpPr>
        <p:sp>
          <p:nvSpPr>
            <p:cNvPr id="10" name="圓角矩形 9"/>
            <p:cNvSpPr/>
            <p:nvPr/>
          </p:nvSpPr>
          <p:spPr>
            <a:xfrm>
              <a:off x="-258778" y="764703"/>
              <a:ext cx="1191281"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39414" y="745540"/>
              <a:ext cx="655949" cy="523220"/>
            </a:xfrm>
            <a:prstGeom prst="rect">
              <a:avLst/>
            </a:prstGeom>
            <a:noFill/>
          </p:spPr>
          <p:txBody>
            <a:bodyPr wrap="non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A5</a:t>
              </a:r>
            </a:p>
          </p:txBody>
        </p:sp>
      </p:grpSp>
    </p:spTree>
    <p:extLst>
      <p:ext uri="{BB962C8B-B14F-4D97-AF65-F5344CB8AC3E}">
        <p14:creationId xmlns:p14="http://schemas.microsoft.com/office/powerpoint/2010/main" val="6950075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2181727" y="4607973"/>
            <a:ext cx="3780000" cy="597814"/>
          </a:xfrm>
          <a:prstGeom prst="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smtClean="0"/>
              <a:t>說明會議程</a:t>
            </a:r>
            <a:endParaRPr lang="zh-TW" altLang="en-US" dirty="0"/>
          </a:p>
        </p:txBody>
      </p:sp>
      <p:grpSp>
        <p:nvGrpSpPr>
          <p:cNvPr id="57" name="群組 56"/>
          <p:cNvGrpSpPr/>
          <p:nvPr/>
        </p:nvGrpSpPr>
        <p:grpSpPr>
          <a:xfrm>
            <a:off x="395536" y="999498"/>
            <a:ext cx="4364380" cy="830997"/>
            <a:chOff x="213568" y="959520"/>
            <a:chExt cx="4364380" cy="830997"/>
          </a:xfrm>
        </p:grpSpPr>
        <p:cxnSp>
          <p:nvCxnSpPr>
            <p:cNvPr id="38" name="直線接點 37"/>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32" name="群組 31"/>
            <p:cNvGrpSpPr/>
            <p:nvPr/>
          </p:nvGrpSpPr>
          <p:grpSpPr>
            <a:xfrm>
              <a:off x="213568" y="959520"/>
              <a:ext cx="690663" cy="830997"/>
              <a:chOff x="2023937" y="755945"/>
              <a:chExt cx="690663" cy="830997"/>
            </a:xfrm>
          </p:grpSpPr>
          <p:sp>
            <p:nvSpPr>
              <p:cNvPr id="33" name="橢圓 32"/>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1</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40" name="文字方塊 39"/>
            <p:cNvSpPr txBox="1"/>
            <p:nvPr/>
          </p:nvSpPr>
          <p:spPr>
            <a:xfrm>
              <a:off x="930796" y="1086992"/>
              <a:ext cx="3647152"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學生團體保險知多少</a:t>
              </a:r>
              <a:endParaRPr lang="zh-TW" altLang="en-US" sz="3000" b="1" dirty="0">
                <a:latin typeface="微軟正黑體" panose="020B0604030504040204" pitchFamily="34" charset="-120"/>
                <a:ea typeface="微軟正黑體" panose="020B0604030504040204" pitchFamily="34" charset="-120"/>
              </a:endParaRPr>
            </a:p>
          </p:txBody>
        </p:sp>
      </p:grpSp>
      <p:sp>
        <p:nvSpPr>
          <p:cNvPr id="29" name="投影片編號版面配置區 28"/>
          <p:cNvSpPr>
            <a:spLocks noGrp="1"/>
          </p:cNvSpPr>
          <p:nvPr>
            <p:ph type="sldNum" sz="quarter" idx="12"/>
          </p:nvPr>
        </p:nvSpPr>
        <p:spPr/>
        <p:txBody>
          <a:bodyPr/>
          <a:lstStyle/>
          <a:p>
            <a:fld id="{DA9DB70D-094E-4A79-BF46-0D9B920EA0CF}" type="slidenum">
              <a:rPr lang="zh-TW" altLang="en-US" smtClean="0"/>
              <a:pPr/>
              <a:t>92</a:t>
            </a:fld>
            <a:endParaRPr lang="zh-TW" altLang="en-US" dirty="0"/>
          </a:p>
        </p:txBody>
      </p:sp>
      <p:grpSp>
        <p:nvGrpSpPr>
          <p:cNvPr id="61" name="群組 60"/>
          <p:cNvGrpSpPr/>
          <p:nvPr/>
        </p:nvGrpSpPr>
        <p:grpSpPr>
          <a:xfrm>
            <a:off x="639668" y="1880861"/>
            <a:ext cx="4364380" cy="830997"/>
            <a:chOff x="213568" y="959520"/>
            <a:chExt cx="4364380" cy="830997"/>
          </a:xfrm>
        </p:grpSpPr>
        <p:cxnSp>
          <p:nvCxnSpPr>
            <p:cNvPr id="62" name="直線接點 61"/>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63" name="群組 62"/>
            <p:cNvGrpSpPr/>
            <p:nvPr/>
          </p:nvGrpSpPr>
          <p:grpSpPr>
            <a:xfrm>
              <a:off x="213568" y="959520"/>
              <a:ext cx="690663" cy="830997"/>
              <a:chOff x="2023937" y="755945"/>
              <a:chExt cx="690663" cy="830997"/>
            </a:xfrm>
          </p:grpSpPr>
          <p:sp>
            <p:nvSpPr>
              <p:cNvPr id="65" name="橢圓 64"/>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2</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64" name="文字方塊 63"/>
            <p:cNvSpPr txBox="1"/>
            <p:nvPr/>
          </p:nvSpPr>
          <p:spPr>
            <a:xfrm>
              <a:off x="930796" y="1086992"/>
              <a:ext cx="2492990" cy="553998"/>
            </a:xfrm>
            <a:prstGeom prst="rect">
              <a:avLst/>
            </a:prstGeom>
            <a:noFill/>
          </p:spPr>
          <p:txBody>
            <a:bodyPr wrap="none" rtlCol="0">
              <a:spAutoFit/>
            </a:bodyPr>
            <a:lstStyle/>
            <a:p>
              <a:r>
                <a:rPr lang="zh-TW" altLang="en-US" sz="3000" b="1" dirty="0">
                  <a:latin typeface="微軟正黑體" panose="020B0604030504040204" pitchFamily="34" charset="-120"/>
                  <a:ea typeface="微軟正黑體" panose="020B0604030504040204" pitchFamily="34" charset="-120"/>
                </a:rPr>
                <a:t>保障</a:t>
              </a:r>
              <a:r>
                <a:rPr lang="zh-TW" altLang="en-US" sz="3000" b="1" dirty="0" smtClean="0">
                  <a:latin typeface="微軟正黑體" panose="020B0604030504040204" pitchFamily="34" charset="-120"/>
                  <a:ea typeface="微軟正黑體" panose="020B0604030504040204" pitchFamily="34" charset="-120"/>
                </a:rPr>
                <a:t>內容說明</a:t>
              </a:r>
              <a:endParaRPr lang="zh-TW" altLang="en-US" sz="3000" b="1" dirty="0">
                <a:latin typeface="微軟正黑體" panose="020B0604030504040204" pitchFamily="34" charset="-120"/>
                <a:ea typeface="微軟正黑體" panose="020B0604030504040204" pitchFamily="34" charset="-120"/>
              </a:endParaRPr>
            </a:p>
          </p:txBody>
        </p:sp>
      </p:grpSp>
      <p:grpSp>
        <p:nvGrpSpPr>
          <p:cNvPr id="67" name="群組 66"/>
          <p:cNvGrpSpPr/>
          <p:nvPr/>
        </p:nvGrpSpPr>
        <p:grpSpPr>
          <a:xfrm>
            <a:off x="927700" y="2762224"/>
            <a:ext cx="4364380" cy="830997"/>
            <a:chOff x="213568" y="959520"/>
            <a:chExt cx="4364380" cy="830997"/>
          </a:xfrm>
        </p:grpSpPr>
        <p:cxnSp>
          <p:nvCxnSpPr>
            <p:cNvPr id="68" name="直線接點 67"/>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69" name="群組 68"/>
            <p:cNvGrpSpPr/>
            <p:nvPr/>
          </p:nvGrpSpPr>
          <p:grpSpPr>
            <a:xfrm>
              <a:off x="213568" y="959520"/>
              <a:ext cx="690663" cy="830997"/>
              <a:chOff x="2023937" y="755945"/>
              <a:chExt cx="690663" cy="830997"/>
            </a:xfrm>
          </p:grpSpPr>
          <p:sp>
            <p:nvSpPr>
              <p:cNvPr id="71" name="橢圓 70"/>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文字方塊 71"/>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3</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70" name="文字方塊 69"/>
            <p:cNvSpPr txBox="1"/>
            <p:nvPr/>
          </p:nvSpPr>
          <p:spPr>
            <a:xfrm>
              <a:off x="930796" y="1086992"/>
              <a:ext cx="2492990"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投保作業說明</a:t>
              </a:r>
              <a:endParaRPr lang="zh-TW" altLang="en-US" sz="3000" b="1" dirty="0">
                <a:latin typeface="微軟正黑體" panose="020B0604030504040204" pitchFamily="34" charset="-120"/>
                <a:ea typeface="微軟正黑體" panose="020B0604030504040204" pitchFamily="34" charset="-120"/>
              </a:endParaRPr>
            </a:p>
          </p:txBody>
        </p:sp>
      </p:grpSp>
      <p:grpSp>
        <p:nvGrpSpPr>
          <p:cNvPr id="73" name="群組 72"/>
          <p:cNvGrpSpPr/>
          <p:nvPr/>
        </p:nvGrpSpPr>
        <p:grpSpPr>
          <a:xfrm>
            <a:off x="1215732" y="3643587"/>
            <a:ext cx="4364380" cy="830997"/>
            <a:chOff x="213568" y="959520"/>
            <a:chExt cx="4364380" cy="830997"/>
          </a:xfrm>
        </p:grpSpPr>
        <p:cxnSp>
          <p:nvCxnSpPr>
            <p:cNvPr id="74" name="直線接點 73"/>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75" name="群組 74"/>
            <p:cNvGrpSpPr/>
            <p:nvPr/>
          </p:nvGrpSpPr>
          <p:grpSpPr>
            <a:xfrm>
              <a:off x="213568" y="959520"/>
              <a:ext cx="690663" cy="830997"/>
              <a:chOff x="2023937" y="755945"/>
              <a:chExt cx="690663" cy="830997"/>
            </a:xfrm>
          </p:grpSpPr>
          <p:sp>
            <p:nvSpPr>
              <p:cNvPr id="77" name="橢圓 76"/>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文字方塊 77"/>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4</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76" name="文字方塊 75"/>
            <p:cNvSpPr txBox="1"/>
            <p:nvPr/>
          </p:nvSpPr>
          <p:spPr>
            <a:xfrm>
              <a:off x="930796" y="1086992"/>
              <a:ext cx="2492990" cy="553998"/>
            </a:xfrm>
            <a:prstGeom prst="rect">
              <a:avLst/>
            </a:prstGeom>
            <a:noFill/>
          </p:spPr>
          <p:txBody>
            <a:bodyPr wrap="none" rtlCol="0">
              <a:spAutoFit/>
            </a:bodyPr>
            <a:lstStyle/>
            <a:p>
              <a:r>
                <a:rPr lang="zh-TW" altLang="en-US" sz="3000" b="1" dirty="0" smtClean="0">
                  <a:latin typeface="微軟正黑體" panose="020B0604030504040204" pitchFamily="34" charset="-120"/>
                  <a:ea typeface="微軟正黑體" panose="020B0604030504040204" pitchFamily="34" charset="-120"/>
                </a:rPr>
                <a:t>保費流程說明</a:t>
              </a:r>
              <a:endParaRPr lang="zh-TW" altLang="en-US" sz="3000" b="1" dirty="0">
                <a:latin typeface="微軟正黑體" panose="020B0604030504040204" pitchFamily="34" charset="-120"/>
                <a:ea typeface="微軟正黑體" panose="020B0604030504040204" pitchFamily="34" charset="-120"/>
              </a:endParaRPr>
            </a:p>
          </p:txBody>
        </p:sp>
      </p:grpSp>
      <p:grpSp>
        <p:nvGrpSpPr>
          <p:cNvPr id="79" name="群組 78"/>
          <p:cNvGrpSpPr/>
          <p:nvPr/>
        </p:nvGrpSpPr>
        <p:grpSpPr>
          <a:xfrm>
            <a:off x="1503764" y="4524950"/>
            <a:ext cx="4364380" cy="830997"/>
            <a:chOff x="213568" y="959520"/>
            <a:chExt cx="4364380" cy="830997"/>
          </a:xfrm>
        </p:grpSpPr>
        <p:cxnSp>
          <p:nvCxnSpPr>
            <p:cNvPr id="80" name="直線接點 79"/>
            <p:cNvCxnSpPr/>
            <p:nvPr/>
          </p:nvCxnSpPr>
          <p:spPr>
            <a:xfrm>
              <a:off x="971600" y="1641106"/>
              <a:ext cx="3606348" cy="0"/>
            </a:xfrm>
            <a:prstGeom prst="line">
              <a:avLst/>
            </a:prstGeom>
            <a:ln w="76200" cap="rnd">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grpSp>
          <p:nvGrpSpPr>
            <p:cNvPr id="81" name="群組 80"/>
            <p:cNvGrpSpPr/>
            <p:nvPr/>
          </p:nvGrpSpPr>
          <p:grpSpPr>
            <a:xfrm>
              <a:off x="213568" y="959520"/>
              <a:ext cx="690663" cy="830997"/>
              <a:chOff x="2023937" y="755945"/>
              <a:chExt cx="690663" cy="830997"/>
            </a:xfrm>
          </p:grpSpPr>
          <p:sp>
            <p:nvSpPr>
              <p:cNvPr id="83" name="橢圓 82"/>
              <p:cNvSpPr/>
              <p:nvPr/>
            </p:nvSpPr>
            <p:spPr>
              <a:xfrm>
                <a:off x="2023937" y="839601"/>
                <a:ext cx="690663" cy="690663"/>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文字方塊 83"/>
              <p:cNvSpPr txBox="1"/>
              <p:nvPr/>
            </p:nvSpPr>
            <p:spPr>
              <a:xfrm>
                <a:off x="2076950" y="755945"/>
                <a:ext cx="582211" cy="830997"/>
              </a:xfrm>
              <a:prstGeom prst="rect">
                <a:avLst/>
              </a:prstGeom>
              <a:noFill/>
            </p:spPr>
            <p:txBody>
              <a:bodyPr wrap="none" rtlCol="0">
                <a:spAutoFit/>
              </a:bodyPr>
              <a:lstStyle/>
              <a:p>
                <a:r>
                  <a:rPr lang="en-US" altLang="zh-TW" sz="4800" dirty="0" smtClean="0">
                    <a:solidFill>
                      <a:schemeClr val="bg1"/>
                    </a:solidFill>
                    <a:latin typeface="Broadway" panose="04040905080B02020502" pitchFamily="82" charset="0"/>
                    <a:cs typeface="Aharoni" panose="02010803020104030203" pitchFamily="2" charset="-79"/>
                  </a:rPr>
                  <a:t>5</a:t>
                </a:r>
                <a:endParaRPr lang="zh-TW" altLang="en-US" sz="4800" dirty="0">
                  <a:solidFill>
                    <a:schemeClr val="bg1"/>
                  </a:solidFill>
                  <a:latin typeface="Broadway" panose="04040905080B02020502" pitchFamily="82" charset="0"/>
                  <a:cs typeface="Aharoni" panose="02010803020104030203" pitchFamily="2" charset="-79"/>
                </a:endParaRPr>
              </a:p>
            </p:txBody>
          </p:sp>
        </p:grpSp>
        <p:sp>
          <p:nvSpPr>
            <p:cNvPr id="82" name="文字方塊 81"/>
            <p:cNvSpPr txBox="1"/>
            <p:nvPr/>
          </p:nvSpPr>
          <p:spPr>
            <a:xfrm>
              <a:off x="930796" y="1086992"/>
              <a:ext cx="2492990" cy="553998"/>
            </a:xfrm>
            <a:prstGeom prst="rect">
              <a:avLst/>
            </a:prstGeom>
            <a:noFill/>
          </p:spPr>
          <p:txBody>
            <a:bodyPr wrap="none" rtlCol="0">
              <a:spAutoFit/>
            </a:bodyPr>
            <a:lstStyle/>
            <a:p>
              <a:r>
                <a:rPr lang="zh-TW" altLang="en-US" sz="3000" b="1" dirty="0" smtClean="0">
                  <a:solidFill>
                    <a:schemeClr val="bg1"/>
                  </a:solidFill>
                  <a:latin typeface="微軟正黑體" panose="020B0604030504040204" pitchFamily="34" charset="-120"/>
                  <a:ea typeface="微軟正黑體" panose="020B0604030504040204" pitchFamily="34" charset="-120"/>
                </a:rPr>
                <a:t>理賠作業說明</a:t>
              </a:r>
            </a:p>
          </p:txBody>
        </p:sp>
      </p:grpSp>
    </p:spTree>
    <p:extLst>
      <p:ext uri="{BB962C8B-B14F-4D97-AF65-F5344CB8AC3E}">
        <p14:creationId xmlns:p14="http://schemas.microsoft.com/office/powerpoint/2010/main" val="14578625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理賠流程說明</a:t>
            </a:r>
            <a:r>
              <a:rPr lang="en-US" altLang="zh-TW" dirty="0" smtClean="0"/>
              <a:t>(1/9)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93</a:t>
            </a:fld>
            <a:endParaRPr lang="zh-TW" altLang="en-US" dirty="0"/>
          </a:p>
        </p:txBody>
      </p:sp>
      <p:cxnSp>
        <p:nvCxnSpPr>
          <p:cNvPr id="5" name="直線接點 4"/>
          <p:cNvCxnSpPr/>
          <p:nvPr/>
        </p:nvCxnSpPr>
        <p:spPr>
          <a:xfrm flipH="1" flipV="1">
            <a:off x="5256255" y="2369725"/>
            <a:ext cx="778544" cy="336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a:stCxn id="25" idx="1"/>
          </p:cNvCxnSpPr>
          <p:nvPr/>
        </p:nvCxnSpPr>
        <p:spPr>
          <a:xfrm flipH="1" flipV="1">
            <a:off x="2545617" y="2369725"/>
            <a:ext cx="747711" cy="3369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向右箭號 6"/>
          <p:cNvSpPr/>
          <p:nvPr/>
        </p:nvSpPr>
        <p:spPr>
          <a:xfrm>
            <a:off x="-14730" y="2877270"/>
            <a:ext cx="9158729" cy="1228924"/>
          </a:xfrm>
          <a:prstGeom prst="rightArrow">
            <a:avLst/>
          </a:prstGeom>
          <a:gradFill flip="none" rotWithShape="1">
            <a:gsLst>
              <a:gs pos="0">
                <a:srgbClr val="002060"/>
              </a:gs>
              <a:gs pos="50000">
                <a:srgbClr val="002060"/>
              </a:gs>
              <a:gs pos="100000">
                <a:schemeClr val="bg1"/>
              </a:gs>
              <a:gs pos="83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p:cNvGrpSpPr/>
          <p:nvPr/>
        </p:nvGrpSpPr>
        <p:grpSpPr>
          <a:xfrm>
            <a:off x="711445" y="2522018"/>
            <a:ext cx="1107996" cy="1120770"/>
            <a:chOff x="827584" y="940078"/>
            <a:chExt cx="1107996" cy="1120770"/>
          </a:xfrm>
        </p:grpSpPr>
        <p:sp>
          <p:nvSpPr>
            <p:cNvPr id="9" name="六邊形 8"/>
            <p:cNvSpPr/>
            <p:nvPr/>
          </p:nvSpPr>
          <p:spPr>
            <a:xfrm>
              <a:off x="838642" y="1124744"/>
              <a:ext cx="1085881" cy="936104"/>
            </a:xfrm>
            <a:prstGeom prst="hexagon">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827584" y="1408130"/>
              <a:ext cx="1107996" cy="369332"/>
            </a:xfrm>
            <a:prstGeom prst="rect">
              <a:avLst/>
            </a:prstGeom>
            <a:noFill/>
          </p:spPr>
          <p:txBody>
            <a:bodyPr wrap="none" rtlCol="0">
              <a:spAutoFit/>
            </a:bodyPr>
            <a:lstStyle/>
            <a:p>
              <a:r>
                <a:rPr lang="zh-TW" altLang="en-US" dirty="0" smtClean="0">
                  <a:latin typeface="微軟正黑體" panose="020B0604030504040204" pitchFamily="34" charset="-120"/>
                  <a:ea typeface="微軟正黑體" panose="020B0604030504040204" pitchFamily="34" charset="-120"/>
                </a:rPr>
                <a:t>事故發生</a:t>
              </a:r>
              <a:endParaRPr lang="zh-TW" altLang="en-US" dirty="0">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899592" y="940078"/>
              <a:ext cx="360040" cy="369332"/>
              <a:chOff x="2771800" y="620688"/>
              <a:chExt cx="360040" cy="369332"/>
            </a:xfrm>
          </p:grpSpPr>
          <p:sp>
            <p:nvSpPr>
              <p:cNvPr id="12" name="橢圓 11"/>
              <p:cNvSpPr/>
              <p:nvPr/>
            </p:nvSpPr>
            <p:spPr>
              <a:xfrm>
                <a:off x="2771800" y="625334"/>
                <a:ext cx="360040" cy="36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782543" y="620688"/>
                <a:ext cx="338554" cy="369332"/>
              </a:xfrm>
              <a:prstGeom prst="rect">
                <a:avLst/>
              </a:prstGeom>
              <a:noFill/>
            </p:spPr>
            <p:txBody>
              <a:bodyPr wrap="none" rtlCol="0">
                <a:spAutoFit/>
              </a:bodyPr>
              <a:lstStyle/>
              <a:p>
                <a:r>
                  <a:rPr lang="en-US" altLang="zh-TW" dirty="0" smtClean="0">
                    <a:solidFill>
                      <a:schemeClr val="bg1"/>
                    </a:solidFill>
                    <a:latin typeface="Arial Black" panose="020B0A04020102020204" pitchFamily="34" charset="0"/>
                    <a:ea typeface="微軟正黑體" panose="020B0604030504040204" pitchFamily="34" charset="-120"/>
                  </a:rPr>
                  <a:t>1</a:t>
                </a:r>
                <a:endParaRPr lang="zh-TW" altLang="en-US" dirty="0">
                  <a:solidFill>
                    <a:schemeClr val="bg1"/>
                  </a:solidFill>
                  <a:latin typeface="Arial Black" panose="020B0A04020102020204" pitchFamily="34" charset="0"/>
                  <a:ea typeface="微軟正黑體" panose="020B0604030504040204" pitchFamily="34" charset="-120"/>
                </a:endParaRPr>
              </a:p>
            </p:txBody>
          </p:sp>
        </p:grpSp>
      </p:grpSp>
      <p:grpSp>
        <p:nvGrpSpPr>
          <p:cNvPr id="14" name="群組 13"/>
          <p:cNvGrpSpPr/>
          <p:nvPr/>
        </p:nvGrpSpPr>
        <p:grpSpPr>
          <a:xfrm>
            <a:off x="1933829" y="3170090"/>
            <a:ext cx="1107997" cy="1120770"/>
            <a:chOff x="817752" y="940078"/>
            <a:chExt cx="1107997" cy="1120770"/>
          </a:xfrm>
        </p:grpSpPr>
        <p:sp>
          <p:nvSpPr>
            <p:cNvPr id="15" name="六邊形 14"/>
            <p:cNvSpPr/>
            <p:nvPr/>
          </p:nvSpPr>
          <p:spPr>
            <a:xfrm>
              <a:off x="838642" y="1124744"/>
              <a:ext cx="1085881" cy="936104"/>
            </a:xfrm>
            <a:prstGeom prst="hexagon">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817752" y="1409121"/>
              <a:ext cx="1107997" cy="369332"/>
            </a:xfrm>
            <a:prstGeom prst="rect">
              <a:avLst/>
            </a:prstGeom>
            <a:noFill/>
          </p:spPr>
          <p:txBody>
            <a:bodyPr wrap="none" rtlCol="0">
              <a:spAutoFit/>
            </a:bodyPr>
            <a:lstStyle/>
            <a:p>
              <a:pPr algn="ctr"/>
              <a:r>
                <a:rPr lang="zh-TW" altLang="en-US" dirty="0" smtClean="0">
                  <a:latin typeface="微軟正黑體" panose="020B0604030504040204" pitchFamily="34" charset="-120"/>
                  <a:ea typeface="微軟正黑體" panose="020B0604030504040204" pitchFamily="34" charset="-120"/>
                </a:rPr>
                <a:t>申請文件</a:t>
              </a:r>
              <a:endParaRPr lang="zh-TW" altLang="en-US" dirty="0">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899592" y="940078"/>
              <a:ext cx="360040" cy="369332"/>
              <a:chOff x="2771800" y="620688"/>
              <a:chExt cx="360040" cy="369332"/>
            </a:xfrm>
          </p:grpSpPr>
          <p:sp>
            <p:nvSpPr>
              <p:cNvPr id="18" name="橢圓 17"/>
              <p:cNvSpPr/>
              <p:nvPr/>
            </p:nvSpPr>
            <p:spPr>
              <a:xfrm>
                <a:off x="2771800" y="625334"/>
                <a:ext cx="360040" cy="36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2782543" y="620688"/>
                <a:ext cx="338554" cy="369332"/>
              </a:xfrm>
              <a:prstGeom prst="rect">
                <a:avLst/>
              </a:prstGeom>
              <a:noFill/>
            </p:spPr>
            <p:txBody>
              <a:bodyPr wrap="none" rtlCol="0">
                <a:spAutoFit/>
              </a:bodyPr>
              <a:lstStyle/>
              <a:p>
                <a:r>
                  <a:rPr lang="en-US" altLang="zh-TW" dirty="0" smtClean="0">
                    <a:solidFill>
                      <a:schemeClr val="bg1"/>
                    </a:solidFill>
                    <a:latin typeface="Arial Black" panose="020B0A04020102020204" pitchFamily="34" charset="0"/>
                    <a:ea typeface="微軟正黑體" panose="020B0604030504040204" pitchFamily="34" charset="-120"/>
                  </a:rPr>
                  <a:t>2</a:t>
                </a:r>
                <a:endParaRPr lang="zh-TW" altLang="en-US" dirty="0">
                  <a:solidFill>
                    <a:schemeClr val="bg1"/>
                  </a:solidFill>
                  <a:latin typeface="Arial Black" panose="020B0A04020102020204" pitchFamily="34" charset="0"/>
                  <a:ea typeface="微軟正黑體" panose="020B0604030504040204" pitchFamily="34" charset="-120"/>
                </a:endParaRPr>
              </a:p>
            </p:txBody>
          </p:sp>
        </p:grpSp>
      </p:grpSp>
      <p:grpSp>
        <p:nvGrpSpPr>
          <p:cNvPr id="20" name="群組 19"/>
          <p:cNvGrpSpPr/>
          <p:nvPr/>
        </p:nvGrpSpPr>
        <p:grpSpPr>
          <a:xfrm>
            <a:off x="3210580" y="2522018"/>
            <a:ext cx="1107997" cy="1120770"/>
            <a:chOff x="827587" y="940078"/>
            <a:chExt cx="1107997" cy="1120770"/>
          </a:xfrm>
        </p:grpSpPr>
        <p:sp>
          <p:nvSpPr>
            <p:cNvPr id="21" name="六邊形 20"/>
            <p:cNvSpPr/>
            <p:nvPr/>
          </p:nvSpPr>
          <p:spPr>
            <a:xfrm>
              <a:off x="838642" y="1124744"/>
              <a:ext cx="1085881" cy="936104"/>
            </a:xfrm>
            <a:prstGeom prst="hexagon">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827587" y="1391790"/>
              <a:ext cx="1107997" cy="369332"/>
            </a:xfrm>
            <a:prstGeom prst="rect">
              <a:avLst/>
            </a:prstGeom>
            <a:noFill/>
          </p:spPr>
          <p:txBody>
            <a:bodyPr wrap="none" rtlCol="0">
              <a:spAutoFit/>
            </a:bodyPr>
            <a:lstStyle/>
            <a:p>
              <a:pPr algn="ctr"/>
              <a:r>
                <a:rPr lang="zh-TW" altLang="en-US" dirty="0" smtClean="0">
                  <a:latin typeface="微軟正黑體" panose="020B0604030504040204" pitchFamily="34" charset="-120"/>
                  <a:ea typeface="微軟正黑體" panose="020B0604030504040204" pitchFamily="34" charset="-120"/>
                </a:rPr>
                <a:t>提出申請</a:t>
              </a:r>
              <a:endParaRPr lang="zh-TW" altLang="en-US" dirty="0">
                <a:latin typeface="微軟正黑體" panose="020B0604030504040204" pitchFamily="34" charset="-120"/>
                <a:ea typeface="微軟正黑體" panose="020B0604030504040204" pitchFamily="34" charset="-120"/>
              </a:endParaRPr>
            </a:p>
          </p:txBody>
        </p:sp>
        <p:grpSp>
          <p:nvGrpSpPr>
            <p:cNvPr id="23" name="群組 22"/>
            <p:cNvGrpSpPr/>
            <p:nvPr/>
          </p:nvGrpSpPr>
          <p:grpSpPr>
            <a:xfrm>
              <a:off x="899592" y="940078"/>
              <a:ext cx="360040" cy="369332"/>
              <a:chOff x="2771800" y="620688"/>
              <a:chExt cx="360040" cy="369332"/>
            </a:xfrm>
          </p:grpSpPr>
          <p:sp>
            <p:nvSpPr>
              <p:cNvPr id="24" name="橢圓 23"/>
              <p:cNvSpPr/>
              <p:nvPr/>
            </p:nvSpPr>
            <p:spPr>
              <a:xfrm>
                <a:off x="2771800" y="625334"/>
                <a:ext cx="360040" cy="36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2782543" y="620688"/>
                <a:ext cx="338554" cy="369332"/>
              </a:xfrm>
              <a:prstGeom prst="rect">
                <a:avLst/>
              </a:prstGeom>
              <a:noFill/>
            </p:spPr>
            <p:txBody>
              <a:bodyPr wrap="none" rtlCol="0">
                <a:spAutoFit/>
              </a:bodyPr>
              <a:lstStyle/>
              <a:p>
                <a:r>
                  <a:rPr lang="en-US" altLang="zh-TW" dirty="0" smtClean="0">
                    <a:solidFill>
                      <a:schemeClr val="bg1"/>
                    </a:solidFill>
                    <a:latin typeface="Arial Black" panose="020B0A04020102020204" pitchFamily="34" charset="0"/>
                    <a:ea typeface="微軟正黑體" panose="020B0604030504040204" pitchFamily="34" charset="-120"/>
                  </a:rPr>
                  <a:t>3</a:t>
                </a:r>
                <a:endParaRPr lang="zh-TW" altLang="en-US" dirty="0">
                  <a:solidFill>
                    <a:schemeClr val="bg1"/>
                  </a:solidFill>
                  <a:latin typeface="Arial Black" panose="020B0A04020102020204" pitchFamily="34" charset="0"/>
                  <a:ea typeface="微軟正黑體" panose="020B0604030504040204" pitchFamily="34" charset="-120"/>
                </a:endParaRPr>
              </a:p>
            </p:txBody>
          </p:sp>
        </p:grpSp>
      </p:grpSp>
      <p:grpSp>
        <p:nvGrpSpPr>
          <p:cNvPr id="26" name="群組 25"/>
          <p:cNvGrpSpPr/>
          <p:nvPr/>
        </p:nvGrpSpPr>
        <p:grpSpPr>
          <a:xfrm>
            <a:off x="4500508" y="3170090"/>
            <a:ext cx="1107997" cy="1120770"/>
            <a:chOff x="827587" y="940078"/>
            <a:chExt cx="1107997" cy="1120770"/>
          </a:xfrm>
        </p:grpSpPr>
        <p:sp>
          <p:nvSpPr>
            <p:cNvPr id="27" name="六邊形 26"/>
            <p:cNvSpPr/>
            <p:nvPr/>
          </p:nvSpPr>
          <p:spPr>
            <a:xfrm>
              <a:off x="838642" y="1124744"/>
              <a:ext cx="1085881" cy="936104"/>
            </a:xfrm>
            <a:prstGeom prst="hexagon">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827587" y="1408130"/>
              <a:ext cx="1107997" cy="369332"/>
            </a:xfrm>
            <a:prstGeom prst="rect">
              <a:avLst/>
            </a:prstGeom>
            <a:noFill/>
          </p:spPr>
          <p:txBody>
            <a:bodyPr wrap="none" rtlCol="0">
              <a:spAutoFit/>
            </a:bodyPr>
            <a:lstStyle/>
            <a:p>
              <a:pPr algn="ctr"/>
              <a:r>
                <a:rPr lang="zh-TW" altLang="en-US" dirty="0" smtClean="0">
                  <a:latin typeface="微軟正黑體" panose="020B0604030504040204" pitchFamily="34" charset="-120"/>
                  <a:ea typeface="微軟正黑體" panose="020B0604030504040204" pitchFamily="34" charset="-120"/>
                </a:rPr>
                <a:t>理賠審核</a:t>
              </a:r>
              <a:endParaRPr lang="zh-TW" altLang="en-US" dirty="0">
                <a:latin typeface="微軟正黑體" panose="020B0604030504040204" pitchFamily="34" charset="-120"/>
                <a:ea typeface="微軟正黑體" panose="020B0604030504040204" pitchFamily="34" charset="-120"/>
              </a:endParaRPr>
            </a:p>
          </p:txBody>
        </p:sp>
        <p:grpSp>
          <p:nvGrpSpPr>
            <p:cNvPr id="29" name="群組 28"/>
            <p:cNvGrpSpPr/>
            <p:nvPr/>
          </p:nvGrpSpPr>
          <p:grpSpPr>
            <a:xfrm>
              <a:off x="899592" y="940078"/>
              <a:ext cx="360040" cy="369332"/>
              <a:chOff x="2771800" y="620688"/>
              <a:chExt cx="360040" cy="369332"/>
            </a:xfrm>
          </p:grpSpPr>
          <p:sp>
            <p:nvSpPr>
              <p:cNvPr id="30" name="橢圓 29"/>
              <p:cNvSpPr/>
              <p:nvPr/>
            </p:nvSpPr>
            <p:spPr>
              <a:xfrm>
                <a:off x="2771800" y="625334"/>
                <a:ext cx="360040" cy="36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p:cNvSpPr txBox="1"/>
              <p:nvPr/>
            </p:nvSpPr>
            <p:spPr>
              <a:xfrm>
                <a:off x="2782543" y="620688"/>
                <a:ext cx="338554" cy="369332"/>
              </a:xfrm>
              <a:prstGeom prst="rect">
                <a:avLst/>
              </a:prstGeom>
              <a:noFill/>
            </p:spPr>
            <p:txBody>
              <a:bodyPr wrap="none" rtlCol="0">
                <a:spAutoFit/>
              </a:bodyPr>
              <a:lstStyle/>
              <a:p>
                <a:r>
                  <a:rPr lang="en-US" altLang="zh-TW" dirty="0" smtClean="0">
                    <a:solidFill>
                      <a:schemeClr val="bg1"/>
                    </a:solidFill>
                    <a:latin typeface="Arial Black" panose="020B0A04020102020204" pitchFamily="34" charset="0"/>
                    <a:ea typeface="微軟正黑體" panose="020B0604030504040204" pitchFamily="34" charset="-120"/>
                  </a:rPr>
                  <a:t>4</a:t>
                </a:r>
                <a:endParaRPr lang="zh-TW" altLang="en-US" dirty="0">
                  <a:solidFill>
                    <a:schemeClr val="bg1"/>
                  </a:solidFill>
                  <a:latin typeface="Arial Black" panose="020B0A04020102020204" pitchFamily="34" charset="0"/>
                  <a:ea typeface="微軟正黑體" panose="020B0604030504040204" pitchFamily="34" charset="-120"/>
                </a:endParaRPr>
              </a:p>
            </p:txBody>
          </p:sp>
        </p:grpSp>
      </p:grpSp>
      <p:grpSp>
        <p:nvGrpSpPr>
          <p:cNvPr id="32" name="群組 31"/>
          <p:cNvGrpSpPr/>
          <p:nvPr/>
        </p:nvGrpSpPr>
        <p:grpSpPr>
          <a:xfrm>
            <a:off x="5782773" y="2517372"/>
            <a:ext cx="1107997" cy="1120770"/>
            <a:chOff x="827588" y="940078"/>
            <a:chExt cx="1107997" cy="1120770"/>
          </a:xfrm>
        </p:grpSpPr>
        <p:sp>
          <p:nvSpPr>
            <p:cNvPr id="33" name="六邊形 32"/>
            <p:cNvSpPr/>
            <p:nvPr/>
          </p:nvSpPr>
          <p:spPr>
            <a:xfrm>
              <a:off x="838642" y="1124744"/>
              <a:ext cx="1085881" cy="936104"/>
            </a:xfrm>
            <a:prstGeom prst="hexagon">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827588" y="1416840"/>
              <a:ext cx="1107997" cy="369332"/>
            </a:xfrm>
            <a:prstGeom prst="rect">
              <a:avLst/>
            </a:prstGeom>
            <a:noFill/>
          </p:spPr>
          <p:txBody>
            <a:bodyPr wrap="none" rtlCol="0">
              <a:spAutoFit/>
            </a:bodyPr>
            <a:lstStyle/>
            <a:p>
              <a:pPr algn="ctr"/>
              <a:r>
                <a:rPr lang="zh-TW" altLang="en-US" dirty="0" smtClean="0">
                  <a:latin typeface="微軟正黑體" panose="020B0604030504040204" pitchFamily="34" charset="-120"/>
                  <a:ea typeface="微軟正黑體" panose="020B0604030504040204" pitchFamily="34" charset="-120"/>
                </a:rPr>
                <a:t>給付通知</a:t>
              </a:r>
              <a:endParaRPr lang="zh-TW" altLang="en-US" dirty="0">
                <a:latin typeface="微軟正黑體" panose="020B0604030504040204" pitchFamily="34" charset="-120"/>
                <a:ea typeface="微軟正黑體" panose="020B0604030504040204" pitchFamily="34" charset="-120"/>
              </a:endParaRPr>
            </a:p>
          </p:txBody>
        </p:sp>
        <p:grpSp>
          <p:nvGrpSpPr>
            <p:cNvPr id="35" name="群組 34"/>
            <p:cNvGrpSpPr/>
            <p:nvPr/>
          </p:nvGrpSpPr>
          <p:grpSpPr>
            <a:xfrm>
              <a:off x="899592" y="940078"/>
              <a:ext cx="360040" cy="369332"/>
              <a:chOff x="2771800" y="620688"/>
              <a:chExt cx="360040" cy="369332"/>
            </a:xfrm>
          </p:grpSpPr>
          <p:sp>
            <p:nvSpPr>
              <p:cNvPr id="36" name="橢圓 35"/>
              <p:cNvSpPr/>
              <p:nvPr/>
            </p:nvSpPr>
            <p:spPr>
              <a:xfrm>
                <a:off x="2771800" y="625334"/>
                <a:ext cx="360040" cy="36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文字方塊 36"/>
              <p:cNvSpPr txBox="1"/>
              <p:nvPr/>
            </p:nvSpPr>
            <p:spPr>
              <a:xfrm>
                <a:off x="2782543" y="620688"/>
                <a:ext cx="338554" cy="369332"/>
              </a:xfrm>
              <a:prstGeom prst="rect">
                <a:avLst/>
              </a:prstGeom>
              <a:noFill/>
            </p:spPr>
            <p:txBody>
              <a:bodyPr wrap="none" rtlCol="0">
                <a:spAutoFit/>
              </a:bodyPr>
              <a:lstStyle/>
              <a:p>
                <a:r>
                  <a:rPr lang="en-US" altLang="zh-TW" dirty="0" smtClean="0">
                    <a:solidFill>
                      <a:schemeClr val="bg1"/>
                    </a:solidFill>
                    <a:latin typeface="Arial Black" panose="020B0A04020102020204" pitchFamily="34" charset="0"/>
                    <a:ea typeface="微軟正黑體" panose="020B0604030504040204" pitchFamily="34" charset="-120"/>
                  </a:rPr>
                  <a:t>5</a:t>
                </a:r>
                <a:endParaRPr lang="zh-TW" altLang="en-US" dirty="0">
                  <a:solidFill>
                    <a:schemeClr val="bg1"/>
                  </a:solidFill>
                  <a:latin typeface="Arial Black" panose="020B0A04020102020204" pitchFamily="34" charset="0"/>
                  <a:ea typeface="微軟正黑體" panose="020B0604030504040204" pitchFamily="34" charset="-120"/>
                </a:endParaRPr>
              </a:p>
            </p:txBody>
          </p:sp>
        </p:grpSp>
      </p:grpSp>
      <p:grpSp>
        <p:nvGrpSpPr>
          <p:cNvPr id="38" name="群組 37"/>
          <p:cNvGrpSpPr/>
          <p:nvPr/>
        </p:nvGrpSpPr>
        <p:grpSpPr>
          <a:xfrm>
            <a:off x="7020272" y="3170090"/>
            <a:ext cx="1107997" cy="1120770"/>
            <a:chOff x="827587" y="940078"/>
            <a:chExt cx="1107997" cy="1120770"/>
          </a:xfrm>
        </p:grpSpPr>
        <p:sp>
          <p:nvSpPr>
            <p:cNvPr id="39" name="六邊形 38"/>
            <p:cNvSpPr/>
            <p:nvPr/>
          </p:nvSpPr>
          <p:spPr>
            <a:xfrm>
              <a:off x="838642" y="1124744"/>
              <a:ext cx="1085881" cy="936104"/>
            </a:xfrm>
            <a:prstGeom prst="hexagon">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文字方塊 39"/>
            <p:cNvSpPr txBox="1"/>
            <p:nvPr/>
          </p:nvSpPr>
          <p:spPr>
            <a:xfrm>
              <a:off x="827587" y="1408130"/>
              <a:ext cx="1107997" cy="369332"/>
            </a:xfrm>
            <a:prstGeom prst="rect">
              <a:avLst/>
            </a:prstGeom>
            <a:noFill/>
          </p:spPr>
          <p:txBody>
            <a:bodyPr wrap="none" rtlCol="0">
              <a:spAutoFit/>
            </a:bodyPr>
            <a:lstStyle/>
            <a:p>
              <a:pPr algn="ctr"/>
              <a:r>
                <a:rPr lang="zh-TW" altLang="en-US" dirty="0" smtClean="0">
                  <a:latin typeface="微軟正黑體" panose="020B0604030504040204" pitchFamily="34" charset="-120"/>
                  <a:ea typeface="微軟正黑體" panose="020B0604030504040204" pitchFamily="34" charset="-120"/>
                </a:rPr>
                <a:t>貼心服務</a:t>
              </a:r>
              <a:endParaRPr lang="zh-TW" altLang="en-US" dirty="0">
                <a:latin typeface="微軟正黑體" panose="020B0604030504040204" pitchFamily="34" charset="-120"/>
                <a:ea typeface="微軟正黑體" panose="020B0604030504040204" pitchFamily="34" charset="-120"/>
              </a:endParaRPr>
            </a:p>
          </p:txBody>
        </p:sp>
        <p:grpSp>
          <p:nvGrpSpPr>
            <p:cNvPr id="41" name="群組 40"/>
            <p:cNvGrpSpPr/>
            <p:nvPr/>
          </p:nvGrpSpPr>
          <p:grpSpPr>
            <a:xfrm>
              <a:off x="899592" y="940078"/>
              <a:ext cx="360040" cy="369332"/>
              <a:chOff x="2771800" y="620688"/>
              <a:chExt cx="360040" cy="369332"/>
            </a:xfrm>
          </p:grpSpPr>
          <p:sp>
            <p:nvSpPr>
              <p:cNvPr id="42" name="橢圓 41"/>
              <p:cNvSpPr/>
              <p:nvPr/>
            </p:nvSpPr>
            <p:spPr>
              <a:xfrm>
                <a:off x="2771800" y="625334"/>
                <a:ext cx="360040" cy="36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文字方塊 42"/>
              <p:cNvSpPr txBox="1"/>
              <p:nvPr/>
            </p:nvSpPr>
            <p:spPr>
              <a:xfrm>
                <a:off x="2782543" y="620688"/>
                <a:ext cx="338554" cy="369332"/>
              </a:xfrm>
              <a:prstGeom prst="rect">
                <a:avLst/>
              </a:prstGeom>
              <a:noFill/>
            </p:spPr>
            <p:txBody>
              <a:bodyPr wrap="none" rtlCol="0">
                <a:spAutoFit/>
              </a:bodyPr>
              <a:lstStyle/>
              <a:p>
                <a:r>
                  <a:rPr lang="en-US" altLang="zh-TW" dirty="0" smtClean="0">
                    <a:solidFill>
                      <a:schemeClr val="bg1"/>
                    </a:solidFill>
                    <a:latin typeface="Arial Black" panose="020B0A04020102020204" pitchFamily="34" charset="0"/>
                    <a:ea typeface="微軟正黑體" panose="020B0604030504040204" pitchFamily="34" charset="-120"/>
                  </a:rPr>
                  <a:t>6</a:t>
                </a:r>
                <a:endParaRPr lang="zh-TW" altLang="en-US" dirty="0">
                  <a:solidFill>
                    <a:schemeClr val="bg1"/>
                  </a:solidFill>
                  <a:latin typeface="Arial Black" panose="020B0A04020102020204" pitchFamily="34" charset="0"/>
                  <a:ea typeface="微軟正黑體" panose="020B0604030504040204" pitchFamily="34" charset="-120"/>
                </a:endParaRPr>
              </a:p>
            </p:txBody>
          </p:sp>
        </p:grpSp>
      </p:grpSp>
      <p:cxnSp>
        <p:nvCxnSpPr>
          <p:cNvPr id="44" name="直線接點 43"/>
          <p:cNvCxnSpPr>
            <a:stCxn id="9" idx="2"/>
          </p:cNvCxnSpPr>
          <p:nvPr/>
        </p:nvCxnSpPr>
        <p:spPr>
          <a:xfrm flipH="1">
            <a:off x="526120" y="3642788"/>
            <a:ext cx="430409" cy="4634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58712" y="4078356"/>
            <a:ext cx="2118943" cy="1661993"/>
          </a:xfrm>
          <a:prstGeom prst="rect">
            <a:avLst/>
          </a:prstGeom>
          <a:noFill/>
        </p:spPr>
        <p:txBody>
          <a:bodyPr wrap="square" rtlCol="0">
            <a:spAutoFit/>
          </a:bodyPr>
          <a:lstStyle/>
          <a:p>
            <a:r>
              <a:rPr lang="zh-TW" altLang="en-US"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理賠申請諮詢管道</a:t>
            </a:r>
            <a:endParaRPr lang="en-US" altLang="zh-TW"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6213" indent="-176213">
              <a:buFont typeface="Wingdings" panose="05000000000000000000"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學團服務人員或保險服務人員</a:t>
            </a:r>
            <a:endParaRPr lang="en-US" altLang="zh-TW" sz="1400" dirty="0" smtClean="0">
              <a:latin typeface="微軟正黑體" panose="020B0604030504040204" pitchFamily="34" charset="-120"/>
              <a:ea typeface="微軟正黑體" panose="020B0604030504040204" pitchFamily="34" charset="-120"/>
            </a:endParaRPr>
          </a:p>
          <a:p>
            <a:pPr marL="176213" indent="-176213">
              <a:buFont typeface="Wingdings" panose="05000000000000000000"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國泰人壽官網</a:t>
            </a:r>
            <a:r>
              <a:rPr lang="en-US" altLang="zh-TW" sz="1400" dirty="0" smtClean="0">
                <a:latin typeface="微軟正黑體" panose="020B0604030504040204" pitchFamily="34" charset="-120"/>
                <a:ea typeface="微軟正黑體" panose="020B0604030504040204" pitchFamily="34" charset="-120"/>
              </a:rPr>
              <a:t>/</a:t>
            </a:r>
          </a:p>
          <a:p>
            <a:pPr marL="176213" indent="-176213"/>
            <a:r>
              <a:rPr lang="zh-TW" altLang="en-US" sz="1400" dirty="0" smtClean="0">
                <a:latin typeface="微軟正黑體" panose="020B0604030504040204" pitchFamily="34" charset="-120"/>
                <a:ea typeface="微軟正黑體" panose="020B0604030504040204" pitchFamily="34" charset="-120"/>
              </a:rPr>
              <a:t>     國泰人壽</a:t>
            </a:r>
            <a:r>
              <a:rPr lang="en-US" altLang="zh-TW" sz="1400" dirty="0" smtClean="0">
                <a:latin typeface="微軟正黑體" panose="020B0604030504040204" pitchFamily="34" charset="-120"/>
                <a:ea typeface="微軟正黑體" panose="020B0604030504040204" pitchFamily="34" charset="-120"/>
              </a:rPr>
              <a:t>App</a:t>
            </a:r>
          </a:p>
          <a:p>
            <a:pPr marL="177800" indent="-177800">
              <a:buFont typeface="Wingdings" panose="05000000000000000000" pitchFamily="2" charset="2"/>
              <a:buAutoNum type="circleNumWdWhitePlain" startAt="3"/>
            </a:pPr>
            <a:r>
              <a:rPr lang="zh-TW" altLang="en-US" sz="1400" dirty="0" smtClean="0">
                <a:latin typeface="微軟正黑體" panose="020B0604030504040204" pitchFamily="34" charset="-120"/>
                <a:ea typeface="微軟正黑體" panose="020B0604030504040204" pitchFamily="34" charset="-120"/>
              </a:rPr>
              <a:t>學團專線：</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    </a:t>
            </a:r>
            <a:r>
              <a:rPr lang="en-US" altLang="zh-TW" sz="1400" dirty="0" smtClean="0">
                <a:latin typeface="微軟正黑體" panose="020B0604030504040204" pitchFamily="34" charset="-120"/>
                <a:ea typeface="微軟正黑體" panose="020B0604030504040204" pitchFamily="34" charset="-120"/>
              </a:rPr>
              <a:t>0800-036-567</a:t>
            </a:r>
          </a:p>
        </p:txBody>
      </p:sp>
      <p:cxnSp>
        <p:nvCxnSpPr>
          <p:cNvPr id="46" name="直線接點 45"/>
          <p:cNvCxnSpPr>
            <a:stCxn id="15" idx="2"/>
          </p:cNvCxnSpPr>
          <p:nvPr/>
        </p:nvCxnSpPr>
        <p:spPr>
          <a:xfrm flipH="1">
            <a:off x="1808384" y="4290860"/>
            <a:ext cx="380361" cy="6074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1717701" y="4883759"/>
            <a:ext cx="1799210" cy="1446550"/>
          </a:xfrm>
          <a:prstGeom prst="rect">
            <a:avLst/>
          </a:prstGeom>
          <a:noFill/>
        </p:spPr>
        <p:txBody>
          <a:bodyPr wrap="square" rtlCol="0">
            <a:spAutoFit/>
          </a:bodyPr>
          <a:lstStyle/>
          <a:p>
            <a:r>
              <a:rPr lang="zh-TW" altLang="en-US"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索取文件方式</a:t>
            </a:r>
            <a:endParaRPr lang="en-US" altLang="zh-TW"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6213" indent="-176213">
              <a:buFont typeface="Wingdings" panose="05000000000000000000"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國泰人壽官</a:t>
            </a:r>
            <a:r>
              <a:rPr lang="zh-TW" altLang="en-US" sz="1400" dirty="0">
                <a:latin typeface="微軟正黑體" panose="020B0604030504040204" pitchFamily="34" charset="-120"/>
                <a:ea typeface="微軟正黑體" panose="020B0604030504040204" pitchFamily="34" charset="-120"/>
              </a:rPr>
              <a:t>網線上列印</a:t>
            </a:r>
            <a:endParaRPr lang="en-US" altLang="zh-TW" sz="1400" dirty="0">
              <a:latin typeface="微軟正黑體" panose="020B0604030504040204" pitchFamily="34" charset="-120"/>
              <a:ea typeface="微軟正黑體" panose="020B0604030504040204" pitchFamily="34" charset="-120"/>
            </a:endParaRPr>
          </a:p>
          <a:p>
            <a:pPr marL="176213" indent="-176213">
              <a:buFont typeface="Wingdings" panose="05000000000000000000" pitchFamily="2" charset="2"/>
              <a:buAutoNum type="circleNumWdWhitePlain"/>
            </a:pPr>
            <a:r>
              <a:rPr lang="zh-TW" altLang="en-US" sz="1400" dirty="0">
                <a:latin typeface="微軟正黑體" panose="020B0604030504040204" pitchFamily="34" charset="-120"/>
                <a:ea typeface="微軟正黑體" panose="020B0604030504040204" pitchFamily="34" charset="-120"/>
              </a:rPr>
              <a:t>學團服務人員或各地服務</a:t>
            </a:r>
            <a:r>
              <a:rPr lang="zh-TW" altLang="en-US" sz="1400" dirty="0" smtClean="0">
                <a:latin typeface="微軟正黑體" panose="020B0604030504040204" pitchFamily="34" charset="-120"/>
                <a:ea typeface="微軟正黑體" panose="020B0604030504040204" pitchFamily="34" charset="-120"/>
              </a:rPr>
              <a:t>中心</a:t>
            </a:r>
            <a:endParaRPr lang="en-US" altLang="zh-TW" sz="1400" dirty="0" smtClean="0">
              <a:latin typeface="微軟正黑體" panose="020B0604030504040204" pitchFamily="34" charset="-120"/>
              <a:ea typeface="微軟正黑體" panose="020B0604030504040204" pitchFamily="34" charset="-120"/>
            </a:endParaRPr>
          </a:p>
          <a:p>
            <a:pPr marL="176213" indent="-176213">
              <a:buFont typeface="Wingdings" panose="05000000000000000000" pitchFamily="2" charset="2"/>
              <a:buAutoNum type="circleNumWdWhitePlain"/>
            </a:pPr>
            <a:r>
              <a:rPr lang="zh-TW" altLang="en-US" sz="1400" dirty="0">
                <a:latin typeface="微軟正黑體" panose="020B0604030504040204" pitchFamily="34" charset="-120"/>
                <a:ea typeface="微軟正黑體" panose="020B0604030504040204" pitchFamily="34" charset="-120"/>
              </a:rPr>
              <a:t>各級學校承辦</a:t>
            </a:r>
            <a:r>
              <a:rPr lang="zh-TW" altLang="en-US" sz="1400" dirty="0" smtClean="0">
                <a:latin typeface="微軟正黑體" panose="020B0604030504040204" pitchFamily="34" charset="-120"/>
                <a:ea typeface="微軟正黑體" panose="020B0604030504040204" pitchFamily="34" charset="-120"/>
              </a:rPr>
              <a:t>窗口</a:t>
            </a:r>
            <a:endParaRPr lang="zh-TW" altLang="en-US" sz="1400" dirty="0">
              <a:latin typeface="微軟正黑體" panose="020B0604030504040204" pitchFamily="34" charset="-120"/>
              <a:ea typeface="微軟正黑體" panose="020B0604030504040204" pitchFamily="34" charset="-120"/>
            </a:endParaRPr>
          </a:p>
        </p:txBody>
      </p:sp>
      <p:cxnSp>
        <p:nvCxnSpPr>
          <p:cNvPr id="49" name="直線接點 48"/>
          <p:cNvCxnSpPr>
            <a:stCxn id="27" idx="2"/>
          </p:cNvCxnSpPr>
          <p:nvPr/>
        </p:nvCxnSpPr>
        <p:spPr>
          <a:xfrm flipH="1">
            <a:off x="4278178" y="4290860"/>
            <a:ext cx="467411" cy="6074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文字方塊 49"/>
          <p:cNvSpPr txBox="1"/>
          <p:nvPr/>
        </p:nvSpPr>
        <p:spPr>
          <a:xfrm>
            <a:off x="3764575" y="4868057"/>
            <a:ext cx="2554517" cy="1446550"/>
          </a:xfrm>
          <a:prstGeom prst="rect">
            <a:avLst/>
          </a:prstGeom>
          <a:noFill/>
        </p:spPr>
        <p:txBody>
          <a:bodyPr wrap="square" rtlCol="0">
            <a:spAutoFit/>
          </a:bodyPr>
          <a:lstStyle/>
          <a:p>
            <a:r>
              <a:rPr lang="zh-TW" altLang="en-US"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進度查詢及補全方式</a:t>
            </a:r>
            <a:endParaRPr lang="en-US" altLang="zh-TW"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6213" indent="-176213">
              <a:buFont typeface="Wingdings" panose="05000000000000000000"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可洽</a:t>
            </a:r>
            <a:r>
              <a:rPr lang="zh-TW" altLang="en-US" sz="1400" dirty="0">
                <a:latin typeface="微軟正黑體" panose="020B0604030504040204" pitchFamily="34" charset="-120"/>
                <a:ea typeface="微軟正黑體" panose="020B0604030504040204" pitchFamily="34" charset="-120"/>
              </a:rPr>
              <a:t>學團服務人員</a:t>
            </a:r>
            <a:r>
              <a:rPr lang="zh-TW" altLang="en-US" sz="1400" dirty="0" smtClean="0">
                <a:latin typeface="微軟正黑體" panose="020B0604030504040204" pitchFamily="34" charset="-120"/>
                <a:ea typeface="微軟正黑體" panose="020B0604030504040204" pitchFamily="34" charset="-120"/>
              </a:rPr>
              <a:t>或保險服務</a:t>
            </a:r>
            <a:r>
              <a:rPr lang="zh-TW" altLang="en-US" sz="1400" dirty="0">
                <a:latin typeface="微軟正黑體" panose="020B0604030504040204" pitchFamily="34" charset="-120"/>
                <a:ea typeface="微軟正黑體" panose="020B0604030504040204" pitchFamily="34" charset="-120"/>
              </a:rPr>
              <a:t>人員</a:t>
            </a:r>
          </a:p>
          <a:p>
            <a:pPr marL="176213" indent="-176213">
              <a:buFont typeface="Wingdings" panose="05000000000000000000"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校方：學校名冊登錄系統</a:t>
            </a:r>
            <a:endParaRPr lang="en-US" altLang="zh-TW" sz="1400" dirty="0" smtClean="0">
              <a:latin typeface="微軟正黑體" panose="020B0604030504040204" pitchFamily="34" charset="-120"/>
              <a:ea typeface="微軟正黑體" panose="020B0604030504040204" pitchFamily="34" charset="-120"/>
            </a:endParaRPr>
          </a:p>
          <a:p>
            <a:pPr marL="176213" indent="-176213">
              <a:buFont typeface="Wingdings" panose="05000000000000000000"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家長：國泰人壽官網</a:t>
            </a:r>
            <a:r>
              <a:rPr lang="en-US" altLang="zh-TW" sz="1400" dirty="0" smtClean="0">
                <a:latin typeface="微軟正黑體" panose="020B0604030504040204" pitchFamily="34" charset="-120"/>
                <a:ea typeface="微軟正黑體" panose="020B0604030504040204" pitchFamily="34" charset="-120"/>
              </a:rPr>
              <a:t>/</a:t>
            </a:r>
          </a:p>
          <a:p>
            <a:pPr marL="176213" indent="-176213"/>
            <a:r>
              <a:rPr lang="zh-TW" altLang="en-US" sz="1400" dirty="0" smtClean="0">
                <a:latin typeface="微軟正黑體" panose="020B0604030504040204" pitchFamily="34" charset="-120"/>
                <a:ea typeface="微軟正黑體" panose="020B0604030504040204" pitchFamily="34" charset="-120"/>
              </a:rPr>
              <a:t>                國泰人壽</a:t>
            </a:r>
            <a:r>
              <a:rPr lang="en-US" altLang="zh-TW" sz="1400" dirty="0" smtClean="0">
                <a:latin typeface="微軟正黑體" panose="020B0604030504040204" pitchFamily="34" charset="-120"/>
                <a:ea typeface="微軟正黑體" panose="020B0604030504040204" pitchFamily="34" charset="-120"/>
              </a:rPr>
              <a:t>App</a:t>
            </a:r>
          </a:p>
        </p:txBody>
      </p:sp>
      <p:sp>
        <p:nvSpPr>
          <p:cNvPr id="51" name="文字方塊 50"/>
          <p:cNvSpPr txBox="1"/>
          <p:nvPr/>
        </p:nvSpPr>
        <p:spPr>
          <a:xfrm>
            <a:off x="4787648" y="764704"/>
            <a:ext cx="3329559" cy="1446550"/>
          </a:xfrm>
          <a:prstGeom prst="rect">
            <a:avLst/>
          </a:prstGeom>
          <a:noFill/>
        </p:spPr>
        <p:txBody>
          <a:bodyPr wrap="square" rtlCol="0">
            <a:spAutoFit/>
          </a:bodyPr>
          <a:lstStyle/>
          <a:p>
            <a:r>
              <a:rPr lang="zh-TW" altLang="en-US"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通知方式</a:t>
            </a:r>
            <a:endParaRPr lang="en-US" altLang="zh-TW"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6213" indent="-176213">
              <a:buFont typeface="Wingdings" panose="05000000000000000000"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校方：學校名冊登錄系統</a:t>
            </a:r>
            <a:endParaRPr lang="en-US" altLang="zh-TW" sz="1400" dirty="0" smtClean="0">
              <a:latin typeface="微軟正黑體" panose="020B0604030504040204" pitchFamily="34" charset="-120"/>
              <a:ea typeface="微軟正黑體" panose="020B0604030504040204" pitchFamily="34" charset="-120"/>
            </a:endParaRPr>
          </a:p>
          <a:p>
            <a:pPr marL="176213" indent="-176213">
              <a:buFont typeface="Wingdings" panose="05000000000000000000"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家長：國泰人壽官網</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國泰人壽</a:t>
            </a:r>
            <a:r>
              <a:rPr lang="en-US" altLang="zh-TW" sz="1400" dirty="0" smtClean="0">
                <a:latin typeface="微軟正黑體" panose="020B0604030504040204" pitchFamily="34" charset="-120"/>
                <a:ea typeface="微軟正黑體" panose="020B0604030504040204" pitchFamily="34" charset="-120"/>
              </a:rPr>
              <a:t>APP</a:t>
            </a:r>
          </a:p>
          <a:p>
            <a:pPr marL="177800" indent="-177800">
              <a:buFont typeface="Wingdings" panose="05000000000000000000" pitchFamily="2" charset="2"/>
              <a:buAutoNum type="circleNumWdWhitePlain" startAt="3"/>
            </a:pPr>
            <a:r>
              <a:rPr lang="zh-TW" altLang="en-US" sz="1400" u="sng" dirty="0" smtClean="0">
                <a:solidFill>
                  <a:srgbClr val="FF0000"/>
                </a:solidFill>
                <a:latin typeface="微軟正黑體" panose="020B0604030504040204" pitchFamily="34" charset="-120"/>
                <a:ea typeface="微軟正黑體" panose="020B0604030504040204" pitchFamily="34" charset="-120"/>
              </a:rPr>
              <a:t>送</a:t>
            </a:r>
            <a:r>
              <a:rPr lang="zh-TW" altLang="en-US" sz="1400" u="sng" dirty="0">
                <a:solidFill>
                  <a:srgbClr val="FF0000"/>
                </a:solidFill>
                <a:latin typeface="微軟正黑體" panose="020B0604030504040204" pitchFamily="34" charset="-120"/>
                <a:ea typeface="微軟正黑體" panose="020B0604030504040204" pitchFamily="34" charset="-120"/>
              </a:rPr>
              <a:t>件</a:t>
            </a:r>
            <a:r>
              <a:rPr lang="zh-TW" altLang="en-US" sz="1400" dirty="0" smtClean="0">
                <a:latin typeface="微軟正黑體" panose="020B0604030504040204" pitchFamily="34" charset="-120"/>
                <a:ea typeface="微軟正黑體" panose="020B0604030504040204" pitchFamily="34" charset="-120"/>
              </a:rPr>
              <a:t>服務人員提供紙本給付明細</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無提供</a:t>
            </a:r>
            <a:r>
              <a:rPr lang="en-US" altLang="zh-TW" sz="1400" dirty="0" smtClean="0">
                <a:latin typeface="微軟正黑體" panose="020B0604030504040204" pitchFamily="34" charset="-120"/>
                <a:ea typeface="微軟正黑體" panose="020B0604030504040204" pitchFamily="34" charset="-120"/>
              </a:rPr>
              <a:t>e-mail</a:t>
            </a:r>
            <a:r>
              <a:rPr lang="zh-TW" altLang="en-US" sz="1400" dirty="0" smtClean="0">
                <a:latin typeface="微軟正黑體" panose="020B0604030504040204" pitchFamily="34" charset="-120"/>
                <a:ea typeface="微軟正黑體" panose="020B0604030504040204" pitchFamily="34" charset="-120"/>
              </a:rPr>
              <a:t>信箱時</a:t>
            </a:r>
            <a:r>
              <a:rPr lang="en-US" altLang="zh-TW" sz="1400" dirty="0" smtClean="0">
                <a:latin typeface="微軟正黑體" panose="020B0604030504040204" pitchFamily="34" charset="-120"/>
                <a:ea typeface="微軟正黑體" panose="020B0604030504040204" pitchFamily="34" charset="-120"/>
              </a:rPr>
              <a:t>)</a:t>
            </a:r>
          </a:p>
          <a:p>
            <a:pPr marL="176213" indent="-176213">
              <a:buFont typeface="Wingdings" panose="05000000000000000000" pitchFamily="2" charset="2"/>
              <a:buAutoNum type="circleNumWdWhitePlain" startAt="3"/>
            </a:pPr>
            <a:r>
              <a:rPr lang="zh-TW" altLang="en-US" sz="1400" dirty="0" smtClean="0">
                <a:latin typeface="微軟正黑體" panose="020B0604030504040204" pitchFamily="34" charset="-120"/>
                <a:ea typeface="微軟正黑體" panose="020B0604030504040204" pitchFamily="34" charset="-120"/>
              </a:rPr>
              <a:t>簡訊通知送件服務人員、家長</a:t>
            </a:r>
            <a:endParaRPr lang="en-US" altLang="zh-TW" sz="1400" dirty="0" smtClean="0">
              <a:latin typeface="微軟正黑體" panose="020B0604030504040204" pitchFamily="34" charset="-120"/>
              <a:ea typeface="微軟正黑體" panose="020B0604030504040204" pitchFamily="34" charset="-120"/>
            </a:endParaRPr>
          </a:p>
        </p:txBody>
      </p:sp>
      <p:cxnSp>
        <p:nvCxnSpPr>
          <p:cNvPr id="52" name="直線接點 51"/>
          <p:cNvCxnSpPr>
            <a:stCxn id="39" idx="2"/>
          </p:cNvCxnSpPr>
          <p:nvPr/>
        </p:nvCxnSpPr>
        <p:spPr>
          <a:xfrm flipH="1">
            <a:off x="6805314" y="4290860"/>
            <a:ext cx="460039" cy="6074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群組 55"/>
          <p:cNvGrpSpPr/>
          <p:nvPr/>
        </p:nvGrpSpPr>
        <p:grpSpPr>
          <a:xfrm>
            <a:off x="-219681" y="836712"/>
            <a:ext cx="2775457" cy="523220"/>
            <a:chOff x="-258778" y="745540"/>
            <a:chExt cx="2775457" cy="523220"/>
          </a:xfrm>
        </p:grpSpPr>
        <p:sp>
          <p:nvSpPr>
            <p:cNvPr id="57" name="圓角矩形 56"/>
            <p:cNvSpPr/>
            <p:nvPr/>
          </p:nvSpPr>
          <p:spPr>
            <a:xfrm>
              <a:off x="-258778" y="764703"/>
              <a:ext cx="277545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文字方塊 57"/>
            <p:cNvSpPr txBox="1"/>
            <p:nvPr/>
          </p:nvSpPr>
          <p:spPr>
            <a:xfrm>
              <a:off x="-39414" y="745540"/>
              <a:ext cx="2339102"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簡要理賠流程</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59" name="文字方塊 58"/>
          <p:cNvSpPr txBox="1"/>
          <p:nvPr/>
        </p:nvSpPr>
        <p:spPr>
          <a:xfrm>
            <a:off x="823063" y="1354062"/>
            <a:ext cx="3821971" cy="1015663"/>
          </a:xfrm>
          <a:prstGeom prst="rect">
            <a:avLst/>
          </a:prstGeom>
          <a:noFill/>
        </p:spPr>
        <p:txBody>
          <a:bodyPr wrap="square" rtlCol="0">
            <a:spAutoFit/>
          </a:bodyPr>
          <a:lstStyle/>
          <a:p>
            <a:r>
              <a:rPr lang="zh-TW" altLang="en-US"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理賠送件方式</a:t>
            </a:r>
            <a:endParaRPr lang="en-US" altLang="zh-TW"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6213" indent="-176213">
              <a:buFont typeface="Wingdings" panose="05000000000000000000"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各級學校承辦窗口</a:t>
            </a:r>
            <a:endParaRPr lang="en-US" altLang="zh-TW" sz="1400" dirty="0" smtClean="0">
              <a:latin typeface="微軟正黑體" panose="020B0604030504040204" pitchFamily="34" charset="-120"/>
              <a:ea typeface="微軟正黑體" panose="020B0604030504040204" pitchFamily="34" charset="-120"/>
            </a:endParaRPr>
          </a:p>
          <a:p>
            <a:pPr marL="176213" indent="-176213">
              <a:buFont typeface="Wingdings" panose="05000000000000000000"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保險服務人員</a:t>
            </a:r>
            <a:r>
              <a:rPr lang="en-US" altLang="zh-TW" sz="1400" dirty="0" smtClean="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IPAD</a:t>
            </a:r>
            <a:r>
              <a:rPr lang="zh-TW" altLang="en-US" sz="1400" dirty="0">
                <a:latin typeface="微軟正黑體" panose="020B0604030504040204" pitchFamily="34" charset="-120"/>
                <a:ea typeface="微軟正黑體" panose="020B0604030504040204" pitchFamily="34" charset="-120"/>
              </a:rPr>
              <a:t>行動</a:t>
            </a:r>
            <a:r>
              <a:rPr lang="zh-TW" altLang="en-US" sz="1400" dirty="0" smtClean="0">
                <a:latin typeface="微軟正黑體" panose="020B0604030504040204" pitchFamily="34" charset="-120"/>
                <a:ea typeface="微軟正黑體" panose="020B0604030504040204" pitchFamily="34" charset="-120"/>
              </a:rPr>
              <a:t>受理</a:t>
            </a:r>
            <a:r>
              <a:rPr lang="en-US" altLang="zh-TW" sz="1400" dirty="0" smtClean="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176213" indent="-176213">
              <a:buFont typeface="Wingdings" panose="05000000000000000000"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國泰人壽各地服務中心臨櫃</a:t>
            </a:r>
            <a:endParaRPr lang="en-US" altLang="zh-TW" dirty="0" smtClean="0">
              <a:latin typeface="微軟正黑體" panose="020B0604030504040204" pitchFamily="34" charset="-120"/>
              <a:ea typeface="微軟正黑體" panose="020B0604030504040204" pitchFamily="34" charset="-120"/>
            </a:endParaRPr>
          </a:p>
        </p:txBody>
      </p:sp>
      <p:sp>
        <p:nvSpPr>
          <p:cNvPr id="60" name="文字方塊 59"/>
          <p:cNvSpPr txBox="1"/>
          <p:nvPr/>
        </p:nvSpPr>
        <p:spPr>
          <a:xfrm>
            <a:off x="6444209" y="4868057"/>
            <a:ext cx="2464402" cy="1877437"/>
          </a:xfrm>
          <a:prstGeom prst="rect">
            <a:avLst/>
          </a:prstGeom>
          <a:noFill/>
        </p:spPr>
        <p:txBody>
          <a:bodyPr wrap="square" rtlCol="0">
            <a:spAutoFit/>
          </a:bodyPr>
          <a:lstStyle/>
          <a:p>
            <a:r>
              <a:rPr lang="zh-TW" altLang="en-US"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理賠給付諮詢</a:t>
            </a:r>
            <a:endParaRPr lang="en-US" altLang="zh-TW"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6213" indent="-176213">
              <a:buFont typeface="Wingdings" panose="05000000000000000000"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可洽學團服務人員或保險服務人員</a:t>
            </a:r>
            <a:endParaRPr lang="en-US" altLang="zh-TW" sz="1400" dirty="0" smtClean="0">
              <a:latin typeface="微軟正黑體" panose="020B0604030504040204" pitchFamily="34" charset="-120"/>
              <a:ea typeface="微軟正黑體" panose="020B0604030504040204" pitchFamily="34" charset="-120"/>
            </a:endParaRPr>
          </a:p>
          <a:p>
            <a:pPr marL="176213" indent="-176213">
              <a:buFont typeface="Wingdings" panose="05000000000000000000"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如有給付疑義可撥打學團專線</a:t>
            </a:r>
            <a:r>
              <a:rPr lang="en-US" altLang="zh-TW" sz="1400" dirty="0" smtClean="0">
                <a:latin typeface="微軟正黑體" panose="020B0604030504040204" pitchFamily="34" charset="-120"/>
                <a:ea typeface="微軟正黑體" panose="020B0604030504040204" pitchFamily="34" charset="-120"/>
              </a:rPr>
              <a:t>0800-036-567</a:t>
            </a:r>
            <a:r>
              <a:rPr lang="zh-TW" altLang="en-US" sz="1400" dirty="0" smtClean="0">
                <a:latin typeface="微軟正黑體" panose="020B0604030504040204" pitchFamily="34" charset="-120"/>
                <a:ea typeface="微軟正黑體" panose="020B0604030504040204" pitchFamily="34" charset="-120"/>
              </a:rPr>
              <a:t>或理賠給付明細上的電話諮詢，或透過各縣市政府教育局專人處理。</a:t>
            </a:r>
            <a:endParaRPr lang="en-US" altLang="zh-TW" sz="14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920739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理賠流程說明</a:t>
            </a:r>
            <a:r>
              <a:rPr lang="en-US" altLang="zh-TW" dirty="0" smtClean="0"/>
              <a:t>(2/9)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94</a:t>
            </a:fld>
            <a:endParaRPr lang="zh-TW" altLang="en-US" dirty="0"/>
          </a:p>
        </p:txBody>
      </p:sp>
      <p:grpSp>
        <p:nvGrpSpPr>
          <p:cNvPr id="56" name="群組 55"/>
          <p:cNvGrpSpPr/>
          <p:nvPr/>
        </p:nvGrpSpPr>
        <p:grpSpPr>
          <a:xfrm>
            <a:off x="-219681" y="836712"/>
            <a:ext cx="2055377" cy="523220"/>
            <a:chOff x="-258778" y="745540"/>
            <a:chExt cx="2055377" cy="523220"/>
          </a:xfrm>
        </p:grpSpPr>
        <p:sp>
          <p:nvSpPr>
            <p:cNvPr id="57" name="圓角矩形 56"/>
            <p:cNvSpPr/>
            <p:nvPr/>
          </p:nvSpPr>
          <p:spPr>
            <a:xfrm>
              <a:off x="-258778" y="764703"/>
              <a:ext cx="205537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文字方塊 57"/>
            <p:cNvSpPr txBox="1"/>
            <p:nvPr/>
          </p:nvSpPr>
          <p:spPr>
            <a:xfrm>
              <a:off x="-39414" y="745540"/>
              <a:ext cx="162095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事前準備</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27" name="圆角矩形 4"/>
          <p:cNvSpPr/>
          <p:nvPr/>
        </p:nvSpPr>
        <p:spPr>
          <a:xfrm>
            <a:off x="487171" y="4176638"/>
            <a:ext cx="8215756" cy="1610017"/>
          </a:xfrm>
          <a:prstGeom prst="roundRect">
            <a:avLst>
              <a:gd name="adj" fmla="val 4853"/>
            </a:avLst>
          </a:prstGeom>
          <a:solidFill>
            <a:srgbClr val="FEDB43">
              <a:alpha val="36000"/>
            </a:srgbClr>
          </a:solidFill>
          <a:ln w="6350" cap="flat" cmpd="sng" algn="ctr">
            <a:noFill/>
            <a:prstDash val="solid"/>
            <a:miter lim="800000"/>
          </a:ln>
          <a:effectLst/>
        </p:spPr>
        <p:txBody>
          <a:bodyPr rtlCol="0" anchor="ctr"/>
          <a:lstStyle/>
          <a:p>
            <a:pPr marL="0" marR="0" lvl="0" indent="0" defTabSz="609630" eaLnBrk="1" fontAlgn="auto" latinLnBrk="0" hangingPunct="1">
              <a:lnSpc>
                <a:spcPct val="150000"/>
              </a:lnSpc>
              <a:spcBef>
                <a:spcPts val="0"/>
              </a:spcBef>
              <a:spcAft>
                <a:spcPts val="0"/>
              </a:spcAft>
              <a:buClrTx/>
              <a:buSzTx/>
              <a:buFontTx/>
              <a:buNone/>
              <a:tabLst/>
              <a:defRPr/>
            </a:pPr>
            <a:r>
              <a:rPr kumimoji="1" lang="zh-TW" altLang="en-US" sz="2600" b="1" i="0" u="none" strike="noStrike" kern="0" cap="none" spc="0" normalizeH="0" baseline="0" noProof="0" dirty="0" smtClean="0">
                <a:ln>
                  <a:noFill/>
                </a:ln>
                <a:solidFill>
                  <a:srgbClr val="F15A29">
                    <a:lumMod val="75000"/>
                  </a:srgbClr>
                </a:solidFill>
                <a:effectLst/>
                <a:uLnTx/>
                <a:uFillTx/>
                <a:latin typeface="微軟正黑體" panose="020B0604030504040204" pitchFamily="34" charset="-120"/>
                <a:ea typeface="微軟正黑體" panose="020B0604030504040204" pitchFamily="34" charset="-120"/>
              </a:rPr>
              <a:t>填妥學團保險理賠申請書</a:t>
            </a:r>
            <a:endParaRPr kumimoji="1" lang="en-US" altLang="zh-TW" sz="2600" b="1" i="0" u="none" strike="noStrike" kern="0" cap="none" spc="0" normalizeH="0" baseline="0" noProof="0" dirty="0" smtClean="0">
              <a:ln>
                <a:noFill/>
              </a:ln>
              <a:solidFill>
                <a:srgbClr val="F15A29">
                  <a:lumMod val="75000"/>
                </a:srgbClr>
              </a:solidFill>
              <a:effectLst/>
              <a:uLnTx/>
              <a:uFillTx/>
              <a:latin typeface="微軟正黑體" panose="020B0604030504040204" pitchFamily="34" charset="-120"/>
              <a:ea typeface="微軟正黑體" panose="020B0604030504040204" pitchFamily="34" charset="-120"/>
            </a:endParaRPr>
          </a:p>
          <a:p>
            <a:pPr lvl="0" defTabSz="609630">
              <a:lnSpc>
                <a:spcPct val="150000"/>
              </a:lnSpc>
            </a:pPr>
            <a:r>
              <a:rPr kumimoji="1" lang="zh-TW" altLang="en-US" b="1" kern="0" dirty="0" smtClean="0">
                <a:solidFill>
                  <a:srgbClr val="C00000"/>
                </a:solidFill>
                <a:latin typeface="微軟正黑體" panose="020B0604030504040204" pitchFamily="34" charset="-120"/>
                <a:ea typeface="微軟正黑體" panose="020B0604030504040204" pitchFamily="34" charset="-120"/>
              </a:rPr>
              <a:t>空白申請書</a:t>
            </a:r>
            <a:r>
              <a:rPr kumimoji="1" lang="zh-TW" altLang="en-US" b="1" kern="0" dirty="0" smtClean="0">
                <a:solidFill>
                  <a:srgbClr val="333333"/>
                </a:solidFill>
                <a:latin typeface="微軟正黑體" panose="020B0604030504040204" pitchFamily="34" charset="-120"/>
                <a:ea typeface="微軟正黑體" panose="020B0604030504040204" pitchFamily="34" charset="-120"/>
              </a:rPr>
              <a:t>與</a:t>
            </a:r>
            <a:r>
              <a:rPr kumimoji="1" lang="zh-TW" altLang="en-US" b="1" kern="0" dirty="0" smtClean="0">
                <a:solidFill>
                  <a:srgbClr val="C00000"/>
                </a:solidFill>
                <a:latin typeface="微軟正黑體" panose="020B0604030504040204" pitchFamily="34" charset="-120"/>
                <a:ea typeface="微軟正黑體" panose="020B0604030504040204" pitchFamily="34" charset="-120"/>
              </a:rPr>
              <a:t>填寫範本</a:t>
            </a:r>
            <a:r>
              <a:rPr kumimoji="1" lang="zh-TW" altLang="en-US" b="1" kern="0" dirty="0">
                <a:solidFill>
                  <a:srgbClr val="333333"/>
                </a:solidFill>
                <a:latin typeface="微軟正黑體" panose="020B0604030504040204" pitchFamily="34" charset="-120"/>
                <a:ea typeface="微軟正黑體" panose="020B0604030504040204" pitchFamily="34" charset="-120"/>
              </a:rPr>
              <a:t>下載</a:t>
            </a:r>
            <a:r>
              <a:rPr kumimoji="1" lang="zh-TW" altLang="en-US" b="1" kern="0" dirty="0" smtClean="0">
                <a:solidFill>
                  <a:srgbClr val="333333"/>
                </a:solidFill>
                <a:latin typeface="微軟正黑體" panose="020B0604030504040204" pitchFamily="34" charset="-120"/>
                <a:ea typeface="微軟正黑體" panose="020B0604030504040204" pitchFamily="34" charset="-120"/>
              </a:rPr>
              <a:t>路徑</a:t>
            </a:r>
            <a:r>
              <a:rPr kumimoji="1" lang="en-US" altLang="zh-TW" b="1" kern="0" dirty="0" smtClean="0">
                <a:solidFill>
                  <a:srgbClr val="333333"/>
                </a:solidFill>
                <a:latin typeface="微軟正黑體" panose="020B0604030504040204" pitchFamily="34" charset="-120"/>
                <a:ea typeface="微軟正黑體" panose="020B0604030504040204" pitchFamily="34" charset="-120"/>
              </a:rPr>
              <a:t>:</a:t>
            </a:r>
          </a:p>
          <a:p>
            <a:pPr lvl="0" defTabSz="609630">
              <a:lnSpc>
                <a:spcPct val="150000"/>
              </a:lnSpc>
            </a:pPr>
            <a:r>
              <a:rPr kumimoji="1" lang="zh-TW" altLang="en-US" b="1" kern="0" dirty="0" smtClean="0">
                <a:solidFill>
                  <a:srgbClr val="333333"/>
                </a:solidFill>
                <a:latin typeface="微軟正黑體" panose="020B0604030504040204" pitchFamily="34" charset="-120"/>
                <a:ea typeface="微軟正黑體" panose="020B0604030504040204" pitchFamily="34" charset="-120"/>
              </a:rPr>
              <a:t>國泰</a:t>
            </a:r>
            <a:r>
              <a:rPr kumimoji="1" lang="zh-TW" altLang="en-US" b="1" kern="0" dirty="0">
                <a:solidFill>
                  <a:srgbClr val="333333"/>
                </a:solidFill>
                <a:latin typeface="微軟正黑體" panose="020B0604030504040204" pitchFamily="34" charset="-120"/>
                <a:ea typeface="微軟正黑體" panose="020B0604030504040204" pitchFamily="34" charset="-120"/>
              </a:rPr>
              <a:t>人壽官網</a:t>
            </a:r>
            <a:r>
              <a:rPr kumimoji="1" lang="en-US" altLang="zh-TW" b="1" kern="0" dirty="0">
                <a:solidFill>
                  <a:srgbClr val="333333"/>
                </a:solidFill>
                <a:latin typeface="微軟正黑體" panose="020B0604030504040204" pitchFamily="34" charset="-120"/>
                <a:ea typeface="微軟正黑體" panose="020B0604030504040204" pitchFamily="34" charset="-120"/>
              </a:rPr>
              <a:t>/</a:t>
            </a:r>
            <a:r>
              <a:rPr kumimoji="1" lang="zh-TW" altLang="en-US" b="1" kern="0" dirty="0" smtClean="0">
                <a:solidFill>
                  <a:srgbClr val="333333"/>
                </a:solidFill>
                <a:latin typeface="微軟正黑體" panose="020B0604030504040204" pitchFamily="34" charset="-120"/>
                <a:ea typeface="微軟正黑體" panose="020B0604030504040204" pitchFamily="34" charset="-120"/>
              </a:rPr>
              <a:t>常用功能學生</a:t>
            </a:r>
            <a:r>
              <a:rPr kumimoji="1" lang="zh-TW" altLang="en-US" b="1" kern="0" dirty="0">
                <a:solidFill>
                  <a:srgbClr val="333333"/>
                </a:solidFill>
                <a:latin typeface="微軟正黑體" panose="020B0604030504040204" pitchFamily="34" charset="-120"/>
                <a:ea typeface="微軟正黑體" panose="020B0604030504040204" pitchFamily="34" charset="-120"/>
              </a:rPr>
              <a:t>團體保險</a:t>
            </a:r>
            <a:r>
              <a:rPr kumimoji="1" lang="en-US" altLang="zh-TW" b="1" kern="0" dirty="0" smtClean="0">
                <a:solidFill>
                  <a:srgbClr val="333333"/>
                </a:solidFill>
                <a:latin typeface="微軟正黑體" panose="020B0604030504040204" pitchFamily="34" charset="-120"/>
                <a:ea typeface="微軟正黑體" panose="020B0604030504040204" pitchFamily="34" charset="-120"/>
              </a:rPr>
              <a:t>/</a:t>
            </a:r>
            <a:r>
              <a:rPr kumimoji="1" lang="zh-TW" altLang="en-US" b="1" kern="0" dirty="0" smtClean="0">
                <a:solidFill>
                  <a:srgbClr val="333333"/>
                </a:solidFill>
                <a:latin typeface="微軟正黑體" panose="020B0604030504040204" pitchFamily="34" charset="-120"/>
                <a:ea typeface="微軟正黑體" panose="020B0604030504040204" pitchFamily="34" charset="-120"/>
              </a:rPr>
              <a:t>高中</a:t>
            </a:r>
            <a:r>
              <a:rPr kumimoji="1" lang="zh-TW" altLang="en-US" b="1" kern="0" dirty="0">
                <a:solidFill>
                  <a:srgbClr val="333333"/>
                </a:solidFill>
                <a:latin typeface="微軟正黑體" panose="020B0604030504040204" pitchFamily="34" charset="-120"/>
                <a:ea typeface="微軟正黑體" panose="020B0604030504040204" pitchFamily="34" charset="-120"/>
              </a:rPr>
              <a:t>以下學生團體</a:t>
            </a:r>
            <a:r>
              <a:rPr kumimoji="1" lang="zh-TW" altLang="en-US" b="1" kern="0" dirty="0" smtClean="0">
                <a:solidFill>
                  <a:srgbClr val="333333"/>
                </a:solidFill>
                <a:latin typeface="微軟正黑體" panose="020B0604030504040204" pitchFamily="34" charset="-120"/>
                <a:ea typeface="微軟正黑體" panose="020B0604030504040204" pitchFamily="34" charset="-120"/>
              </a:rPr>
              <a:t>保險</a:t>
            </a:r>
            <a:r>
              <a:rPr kumimoji="1" lang="en-US" altLang="zh-TW" b="1" kern="0" dirty="0" smtClean="0">
                <a:solidFill>
                  <a:srgbClr val="333333"/>
                </a:solidFill>
                <a:latin typeface="微軟正黑體" panose="020B0604030504040204" pitchFamily="34" charset="-120"/>
                <a:ea typeface="微軟正黑體" panose="020B0604030504040204" pitchFamily="34" charset="-120"/>
              </a:rPr>
              <a:t>/</a:t>
            </a:r>
            <a:r>
              <a:rPr kumimoji="1" lang="zh-TW" altLang="en-US" b="1" kern="0" dirty="0" smtClean="0">
                <a:solidFill>
                  <a:srgbClr val="333333"/>
                </a:solidFill>
                <a:latin typeface="微軟正黑體" panose="020B0604030504040204" pitchFamily="34" charset="-120"/>
                <a:ea typeface="微軟正黑體" panose="020B0604030504040204" pitchFamily="34" charset="-120"/>
              </a:rPr>
              <a:t>點選理賠申請書</a:t>
            </a:r>
            <a:endParaRPr kumimoji="1" lang="zh-TW" altLang="en-US" b="1" i="0" u="none" strike="noStrike" kern="0" cap="none" spc="0" normalizeH="0" baseline="0" noProof="0" dirty="0" smtClean="0">
              <a:ln>
                <a:noFill/>
              </a:ln>
              <a:solidFill>
                <a:srgbClr val="333333"/>
              </a:solidFill>
              <a:effectLst/>
              <a:uLnTx/>
              <a:uFillTx/>
              <a:latin typeface="微軟正黑體" panose="020B0604030504040204" pitchFamily="34" charset="-120"/>
              <a:ea typeface="微軟正黑體" panose="020B0604030504040204" pitchFamily="34" charset="-120"/>
            </a:endParaRPr>
          </a:p>
        </p:txBody>
      </p:sp>
      <p:sp>
        <p:nvSpPr>
          <p:cNvPr id="28" name="圆角矩形 4"/>
          <p:cNvSpPr/>
          <p:nvPr/>
        </p:nvSpPr>
        <p:spPr>
          <a:xfrm>
            <a:off x="487171" y="1899807"/>
            <a:ext cx="8215756" cy="1638893"/>
          </a:xfrm>
          <a:prstGeom prst="roundRect">
            <a:avLst>
              <a:gd name="adj" fmla="val 4853"/>
            </a:avLst>
          </a:prstGeom>
          <a:solidFill>
            <a:srgbClr val="FEDB43">
              <a:alpha val="36000"/>
            </a:srgbClr>
          </a:solidFill>
          <a:ln w="6350" cap="flat" cmpd="sng" algn="ctr">
            <a:noFill/>
            <a:prstDash val="solid"/>
            <a:miter lim="800000"/>
          </a:ln>
          <a:effectLst/>
        </p:spPr>
        <p:txBody>
          <a:bodyPr rtlCol="0" anchor="ctr"/>
          <a:lstStyle/>
          <a:p>
            <a:pPr marL="0" marR="0" lvl="0" indent="0" defTabSz="609630" eaLnBrk="1" fontAlgn="auto" latinLnBrk="0" hangingPunct="1">
              <a:lnSpc>
                <a:spcPct val="150000"/>
              </a:lnSpc>
              <a:spcBef>
                <a:spcPts val="0"/>
              </a:spcBef>
              <a:spcAft>
                <a:spcPts val="0"/>
              </a:spcAft>
              <a:buClrTx/>
              <a:buSzTx/>
              <a:buFontTx/>
              <a:buNone/>
              <a:tabLst/>
              <a:defRPr/>
            </a:pPr>
            <a:r>
              <a:rPr kumimoji="1" lang="zh-TW" altLang="en-US" sz="2600" b="1" i="0" u="none" strike="noStrike" kern="0" cap="none" spc="0" normalizeH="0" baseline="0" noProof="0" dirty="0" smtClean="0">
                <a:ln>
                  <a:noFill/>
                </a:ln>
                <a:solidFill>
                  <a:srgbClr val="F15A29">
                    <a:lumMod val="75000"/>
                  </a:srgbClr>
                </a:solidFill>
                <a:effectLst/>
                <a:uLnTx/>
                <a:uFillTx/>
                <a:latin typeface="微軟正黑體" panose="020B0604030504040204" pitchFamily="34" charset="-120"/>
                <a:ea typeface="微軟正黑體" panose="020B0604030504040204" pitchFamily="34" charset="-120"/>
              </a:rPr>
              <a:t>備齊理賠申請文件</a:t>
            </a:r>
            <a:endParaRPr kumimoji="1" lang="en-US" altLang="zh-TW" sz="2600" b="1" i="0" u="none" strike="noStrike" kern="0" cap="none" spc="0" normalizeH="0" baseline="0" noProof="0" dirty="0" smtClean="0">
              <a:ln>
                <a:noFill/>
              </a:ln>
              <a:solidFill>
                <a:srgbClr val="F15A29">
                  <a:lumMod val="75000"/>
                </a:srgbClr>
              </a:solidFill>
              <a:effectLst/>
              <a:uLnTx/>
              <a:uFillTx/>
              <a:latin typeface="微軟正黑體" panose="020B0604030504040204" pitchFamily="34" charset="-120"/>
              <a:ea typeface="微軟正黑體" panose="020B0604030504040204" pitchFamily="34" charset="-120"/>
            </a:endParaRPr>
          </a:p>
          <a:p>
            <a:pPr lvl="0" defTabSz="609630">
              <a:lnSpc>
                <a:spcPct val="150000"/>
              </a:lnSpc>
            </a:pPr>
            <a:r>
              <a:rPr kumimoji="1" lang="zh-TW" altLang="en-US" b="1" kern="0" dirty="0" smtClean="0">
                <a:solidFill>
                  <a:srgbClr val="333333"/>
                </a:solidFill>
                <a:latin typeface="微軟正黑體" panose="020B0604030504040204" pitchFamily="34" charset="-120"/>
                <a:ea typeface="微軟正黑體" panose="020B0604030504040204" pitchFamily="34" charset="-120"/>
              </a:rPr>
              <a:t>各項保險給付所需文件，請參閱</a:t>
            </a:r>
            <a:r>
              <a:rPr lang="zh-TW" altLang="en-US" b="1" dirty="0" smtClean="0">
                <a:latin typeface="微軟正黑體" panose="020B0604030504040204" pitchFamily="34" charset="-120"/>
                <a:ea typeface="微軟正黑體" panose="020B0604030504040204" pitchFamily="34" charset="-120"/>
              </a:rPr>
              <a:t>國泰人壽</a:t>
            </a:r>
            <a:r>
              <a:rPr kumimoji="1" lang="zh-TW" altLang="en-US" b="1" kern="0" dirty="0" smtClean="0">
                <a:solidFill>
                  <a:srgbClr val="333333"/>
                </a:solidFill>
                <a:latin typeface="微軟正黑體" panose="020B0604030504040204" pitchFamily="34" charset="-120"/>
                <a:ea typeface="微軟正黑體" panose="020B0604030504040204" pitchFamily="34" charset="-120"/>
              </a:rPr>
              <a:t>官網或學團保險理賠申請書第</a:t>
            </a:r>
            <a:r>
              <a:rPr kumimoji="1" lang="en-US" altLang="zh-TW" b="1" kern="0" dirty="0" smtClean="0">
                <a:solidFill>
                  <a:srgbClr val="333333"/>
                </a:solidFill>
                <a:latin typeface="微軟正黑體" panose="020B0604030504040204" pitchFamily="34" charset="-120"/>
                <a:ea typeface="微軟正黑體" panose="020B0604030504040204" pitchFamily="34" charset="-120"/>
              </a:rPr>
              <a:t>2</a:t>
            </a:r>
            <a:r>
              <a:rPr kumimoji="1" lang="zh-TW" altLang="en-US" b="1" kern="0" dirty="0" smtClean="0">
                <a:solidFill>
                  <a:srgbClr val="333333"/>
                </a:solidFill>
                <a:latin typeface="微軟正黑體" panose="020B0604030504040204" pitchFamily="34" charset="-120"/>
                <a:ea typeface="微軟正黑體" panose="020B0604030504040204" pitchFamily="34" charset="-120"/>
              </a:rPr>
              <a:t>頁記載內容，查詢路徑</a:t>
            </a:r>
            <a:r>
              <a:rPr kumimoji="1" lang="en-US" altLang="zh-TW" b="1" kern="0" dirty="0" smtClean="0">
                <a:solidFill>
                  <a:srgbClr val="333333"/>
                </a:solidFill>
                <a:latin typeface="微軟正黑體" panose="020B0604030504040204" pitchFamily="34" charset="-120"/>
                <a:ea typeface="微軟正黑體" panose="020B0604030504040204" pitchFamily="34" charset="-120"/>
              </a:rPr>
              <a:t>:</a:t>
            </a:r>
            <a:r>
              <a:rPr kumimoji="1" lang="zh-TW" altLang="en-US" b="1" kern="0" dirty="0">
                <a:solidFill>
                  <a:srgbClr val="333333"/>
                </a:solidFill>
                <a:latin typeface="微軟正黑體" panose="020B0604030504040204" pitchFamily="34" charset="-120"/>
                <a:ea typeface="微軟正黑體" panose="020B0604030504040204" pitchFamily="34" charset="-120"/>
              </a:rPr>
              <a:t>國泰人壽官網</a:t>
            </a:r>
            <a:r>
              <a:rPr kumimoji="1" lang="en-US" altLang="zh-TW" b="1" kern="0" dirty="0">
                <a:solidFill>
                  <a:srgbClr val="333333"/>
                </a:solidFill>
                <a:latin typeface="微軟正黑體" panose="020B0604030504040204" pitchFamily="34" charset="-120"/>
                <a:ea typeface="微軟正黑體" panose="020B0604030504040204" pitchFamily="34" charset="-120"/>
              </a:rPr>
              <a:t>/</a:t>
            </a:r>
            <a:r>
              <a:rPr kumimoji="1" lang="zh-TW" altLang="en-US" b="1" kern="0" dirty="0" smtClean="0">
                <a:solidFill>
                  <a:srgbClr val="333333"/>
                </a:solidFill>
                <a:latin typeface="微軟正黑體" panose="020B0604030504040204" pitchFamily="34" charset="-120"/>
                <a:ea typeface="微軟正黑體" panose="020B0604030504040204" pitchFamily="34" charset="-120"/>
              </a:rPr>
              <a:t>常用功能</a:t>
            </a:r>
            <a:r>
              <a:rPr kumimoji="1" lang="en-US" altLang="zh-TW" b="1" kern="0" dirty="0" smtClean="0">
                <a:solidFill>
                  <a:srgbClr val="333333"/>
                </a:solidFill>
                <a:latin typeface="微軟正黑體" panose="020B0604030504040204" pitchFamily="34" charset="-120"/>
                <a:ea typeface="微軟正黑體" panose="020B0604030504040204" pitchFamily="34" charset="-120"/>
              </a:rPr>
              <a:t>-</a:t>
            </a:r>
            <a:r>
              <a:rPr kumimoji="1" lang="zh-TW" altLang="en-US" b="1" kern="0" dirty="0">
                <a:solidFill>
                  <a:srgbClr val="333333"/>
                </a:solidFill>
                <a:latin typeface="微軟正黑體" panose="020B0604030504040204" pitchFamily="34" charset="-120"/>
                <a:ea typeface="微軟正黑體" panose="020B0604030504040204" pitchFamily="34" charset="-120"/>
              </a:rPr>
              <a:t>學生團體保險</a:t>
            </a:r>
            <a:r>
              <a:rPr kumimoji="1" lang="en-US" altLang="zh-TW" b="1" kern="0" dirty="0" smtClean="0">
                <a:solidFill>
                  <a:srgbClr val="333333"/>
                </a:solidFill>
                <a:latin typeface="微軟正黑體" panose="020B0604030504040204" pitchFamily="34" charset="-120"/>
                <a:ea typeface="微軟正黑體" panose="020B0604030504040204" pitchFamily="34" charset="-120"/>
              </a:rPr>
              <a:t>/</a:t>
            </a:r>
            <a:r>
              <a:rPr kumimoji="1" lang="zh-TW" altLang="en-US" b="1" kern="0" dirty="0" smtClean="0">
                <a:solidFill>
                  <a:srgbClr val="333333"/>
                </a:solidFill>
                <a:latin typeface="微軟正黑體" panose="020B0604030504040204" pitchFamily="34" charset="-120"/>
                <a:ea typeface="微軟正黑體" panose="020B0604030504040204" pitchFamily="34" charset="-120"/>
              </a:rPr>
              <a:t>高中</a:t>
            </a:r>
            <a:r>
              <a:rPr kumimoji="1" lang="zh-TW" altLang="en-US" b="1" kern="0" dirty="0">
                <a:solidFill>
                  <a:srgbClr val="333333"/>
                </a:solidFill>
                <a:latin typeface="微軟正黑體" panose="020B0604030504040204" pitchFamily="34" charset="-120"/>
                <a:ea typeface="微軟正黑體" panose="020B0604030504040204" pitchFamily="34" charset="-120"/>
              </a:rPr>
              <a:t>以下學生團體保險</a:t>
            </a:r>
            <a:endParaRPr kumimoji="1" lang="zh-TW" altLang="en-US" b="1" i="0" u="none" strike="noStrike" kern="0" cap="none" spc="0" normalizeH="0" baseline="0" noProof="0" dirty="0" smtClean="0">
              <a:ln>
                <a:noFill/>
              </a:ln>
              <a:solidFill>
                <a:srgbClr val="333333"/>
              </a:solidFill>
              <a:effectLst/>
              <a:uLnTx/>
              <a:uFillTx/>
              <a:latin typeface="微軟正黑體" panose="020B0604030504040204" pitchFamily="34" charset="-120"/>
              <a:ea typeface="微軟正黑體" panose="020B0604030504040204" pitchFamily="34" charset="-120"/>
            </a:endParaRPr>
          </a:p>
        </p:txBody>
      </p:sp>
      <p:sp>
        <p:nvSpPr>
          <p:cNvPr id="29" name="矩形 28"/>
          <p:cNvSpPr/>
          <p:nvPr/>
        </p:nvSpPr>
        <p:spPr>
          <a:xfrm>
            <a:off x="425037" y="1475938"/>
            <a:ext cx="1168911" cy="492443"/>
          </a:xfrm>
          <a:prstGeom prst="rect">
            <a:avLst/>
          </a:prstGeom>
        </p:spPr>
        <p:txBody>
          <a:bodyPr wrap="none">
            <a:spAutoFit/>
          </a:bodyPr>
          <a:lstStyle/>
          <a:p>
            <a:pPr algn="ctr"/>
            <a:r>
              <a:rPr kumimoji="1" lang="en-US" altLang="zh-CN" sz="2600" b="1" dirty="0" smtClean="0">
                <a:solidFill>
                  <a:schemeClr val="accent1">
                    <a:lumMod val="75000"/>
                  </a:schemeClr>
                </a:solidFill>
                <a:effectLst>
                  <a:outerShdw blurRad="50800" dist="38100" dir="5400000" algn="t" rotWithShape="0">
                    <a:prstClr val="black">
                      <a:alpha val="40000"/>
                    </a:prstClr>
                  </a:outerShdw>
                </a:effectLst>
              </a:rPr>
              <a:t>Step 1</a:t>
            </a:r>
            <a:endParaRPr kumimoji="1" lang="zh-CN" altLang="en-US" sz="2600" b="1" dirty="0">
              <a:solidFill>
                <a:schemeClr val="accent1">
                  <a:lumMod val="75000"/>
                </a:schemeClr>
              </a:solidFill>
              <a:effectLst>
                <a:outerShdw blurRad="50800" dist="38100" dir="5400000" algn="t" rotWithShape="0">
                  <a:prstClr val="black">
                    <a:alpha val="40000"/>
                  </a:prstClr>
                </a:outerShdw>
              </a:effectLst>
            </a:endParaRPr>
          </a:p>
        </p:txBody>
      </p:sp>
      <p:sp>
        <p:nvSpPr>
          <p:cNvPr id="30" name="矩形 29"/>
          <p:cNvSpPr/>
          <p:nvPr/>
        </p:nvSpPr>
        <p:spPr>
          <a:xfrm>
            <a:off x="487171" y="3867871"/>
            <a:ext cx="1044645" cy="492443"/>
          </a:xfrm>
          <a:prstGeom prst="rect">
            <a:avLst/>
          </a:prstGeom>
        </p:spPr>
        <p:txBody>
          <a:bodyPr wrap="none">
            <a:spAutoFit/>
          </a:bodyPr>
          <a:lstStyle/>
          <a:p>
            <a:pPr algn="ctr"/>
            <a:r>
              <a:rPr kumimoji="1" lang="en-US" altLang="zh-CN" sz="2600" b="1" dirty="0" smtClean="0">
                <a:solidFill>
                  <a:schemeClr val="accent1">
                    <a:lumMod val="75000"/>
                  </a:schemeClr>
                </a:solidFill>
                <a:effectLst>
                  <a:outerShdw blurRad="50800" dist="38100" dir="5400000" algn="t" rotWithShape="0">
                    <a:prstClr val="black">
                      <a:alpha val="40000"/>
                    </a:prstClr>
                  </a:outerShdw>
                </a:effectLst>
              </a:rPr>
              <a:t>Step </a:t>
            </a:r>
            <a:r>
              <a:rPr kumimoji="1" lang="en-US" altLang="zh-TW" sz="2600" b="1" dirty="0" smtClean="0">
                <a:solidFill>
                  <a:schemeClr val="accent1">
                    <a:lumMod val="75000"/>
                  </a:schemeClr>
                </a:solidFill>
                <a:effectLst>
                  <a:outerShdw blurRad="50800" dist="38100" dir="5400000" algn="t" rotWithShape="0">
                    <a:prstClr val="black">
                      <a:alpha val="40000"/>
                    </a:prstClr>
                  </a:outerShdw>
                </a:effectLst>
              </a:rPr>
              <a:t>2</a:t>
            </a:r>
            <a:endParaRPr kumimoji="1" lang="zh-CN" altLang="en-US" sz="2600" b="1" dirty="0">
              <a:solidFill>
                <a:schemeClr val="accent1">
                  <a:lumMod val="75000"/>
                </a:schemeClr>
              </a:solidFill>
              <a:effectLst>
                <a:outerShdw blurRad="50800" dist="38100" dir="5400000" algn="t" rotWithShape="0">
                  <a:prstClr val="black">
                    <a:alpha val="40000"/>
                  </a:prstClr>
                </a:outerShdw>
              </a:effectLst>
            </a:endParaRPr>
          </a:p>
        </p:txBody>
      </p:sp>
      <p:grpSp>
        <p:nvGrpSpPr>
          <p:cNvPr id="31" name="组合 85"/>
          <p:cNvGrpSpPr/>
          <p:nvPr/>
        </p:nvGrpSpPr>
        <p:grpSpPr>
          <a:xfrm>
            <a:off x="7694139" y="4360314"/>
            <a:ext cx="754743" cy="747942"/>
            <a:chOff x="4774190" y="460724"/>
            <a:chExt cx="417095" cy="417095"/>
          </a:xfrm>
        </p:grpSpPr>
        <p:sp>
          <p:nvSpPr>
            <p:cNvPr id="32" name="Freeform 267"/>
            <p:cNvSpPr>
              <a:spLocks/>
            </p:cNvSpPr>
            <p:nvPr/>
          </p:nvSpPr>
          <p:spPr bwMode="auto">
            <a:xfrm>
              <a:off x="4774190" y="460724"/>
              <a:ext cx="312821" cy="417095"/>
            </a:xfrm>
            <a:custGeom>
              <a:avLst/>
              <a:gdLst/>
              <a:ahLst/>
              <a:cxnLst>
                <a:cxn ang="0">
                  <a:pos x="0" y="30"/>
                </a:cxn>
                <a:cxn ang="0">
                  <a:pos x="0" y="30"/>
                </a:cxn>
                <a:cxn ang="0">
                  <a:pos x="0" y="24"/>
                </a:cxn>
                <a:cxn ang="0">
                  <a:pos x="2" y="18"/>
                </a:cxn>
                <a:cxn ang="0">
                  <a:pos x="8" y="8"/>
                </a:cxn>
                <a:cxn ang="0">
                  <a:pos x="18" y="2"/>
                </a:cxn>
                <a:cxn ang="0">
                  <a:pos x="24" y="0"/>
                </a:cxn>
                <a:cxn ang="0">
                  <a:pos x="30" y="0"/>
                </a:cxn>
                <a:cxn ang="0">
                  <a:pos x="256" y="0"/>
                </a:cxn>
                <a:cxn ang="0">
                  <a:pos x="384" y="108"/>
                </a:cxn>
                <a:cxn ang="0">
                  <a:pos x="384" y="482"/>
                </a:cxn>
                <a:cxn ang="0">
                  <a:pos x="384" y="482"/>
                </a:cxn>
                <a:cxn ang="0">
                  <a:pos x="384" y="488"/>
                </a:cxn>
                <a:cxn ang="0">
                  <a:pos x="382" y="494"/>
                </a:cxn>
                <a:cxn ang="0">
                  <a:pos x="376" y="504"/>
                </a:cxn>
                <a:cxn ang="0">
                  <a:pos x="366" y="510"/>
                </a:cxn>
                <a:cxn ang="0">
                  <a:pos x="360" y="512"/>
                </a:cxn>
                <a:cxn ang="0">
                  <a:pos x="354" y="512"/>
                </a:cxn>
                <a:cxn ang="0">
                  <a:pos x="30" y="512"/>
                </a:cxn>
                <a:cxn ang="0">
                  <a:pos x="30" y="512"/>
                </a:cxn>
                <a:cxn ang="0">
                  <a:pos x="24" y="512"/>
                </a:cxn>
                <a:cxn ang="0">
                  <a:pos x="18" y="510"/>
                </a:cxn>
                <a:cxn ang="0">
                  <a:pos x="8" y="504"/>
                </a:cxn>
                <a:cxn ang="0">
                  <a:pos x="2" y="494"/>
                </a:cxn>
                <a:cxn ang="0">
                  <a:pos x="0" y="488"/>
                </a:cxn>
                <a:cxn ang="0">
                  <a:pos x="0" y="482"/>
                </a:cxn>
                <a:cxn ang="0">
                  <a:pos x="0" y="30"/>
                </a:cxn>
              </a:cxnLst>
              <a:rect l="0" t="0" r="r" b="b"/>
              <a:pathLst>
                <a:path w="384" h="512">
                  <a:moveTo>
                    <a:pt x="0" y="30"/>
                  </a:moveTo>
                  <a:lnTo>
                    <a:pt x="0" y="30"/>
                  </a:lnTo>
                  <a:lnTo>
                    <a:pt x="0" y="24"/>
                  </a:lnTo>
                  <a:lnTo>
                    <a:pt x="2" y="18"/>
                  </a:lnTo>
                  <a:lnTo>
                    <a:pt x="8" y="8"/>
                  </a:lnTo>
                  <a:lnTo>
                    <a:pt x="18" y="2"/>
                  </a:lnTo>
                  <a:lnTo>
                    <a:pt x="24" y="0"/>
                  </a:lnTo>
                  <a:lnTo>
                    <a:pt x="30" y="0"/>
                  </a:lnTo>
                  <a:lnTo>
                    <a:pt x="256" y="0"/>
                  </a:lnTo>
                  <a:lnTo>
                    <a:pt x="384" y="108"/>
                  </a:lnTo>
                  <a:lnTo>
                    <a:pt x="384" y="482"/>
                  </a:lnTo>
                  <a:lnTo>
                    <a:pt x="384" y="482"/>
                  </a:lnTo>
                  <a:lnTo>
                    <a:pt x="384" y="488"/>
                  </a:lnTo>
                  <a:lnTo>
                    <a:pt x="382" y="494"/>
                  </a:lnTo>
                  <a:lnTo>
                    <a:pt x="376" y="504"/>
                  </a:lnTo>
                  <a:lnTo>
                    <a:pt x="366" y="510"/>
                  </a:lnTo>
                  <a:lnTo>
                    <a:pt x="360" y="512"/>
                  </a:lnTo>
                  <a:lnTo>
                    <a:pt x="354" y="512"/>
                  </a:lnTo>
                  <a:lnTo>
                    <a:pt x="30" y="512"/>
                  </a:lnTo>
                  <a:lnTo>
                    <a:pt x="30" y="512"/>
                  </a:lnTo>
                  <a:lnTo>
                    <a:pt x="24" y="512"/>
                  </a:lnTo>
                  <a:lnTo>
                    <a:pt x="18" y="510"/>
                  </a:lnTo>
                  <a:lnTo>
                    <a:pt x="8" y="504"/>
                  </a:lnTo>
                  <a:lnTo>
                    <a:pt x="2" y="494"/>
                  </a:lnTo>
                  <a:lnTo>
                    <a:pt x="0" y="488"/>
                  </a:lnTo>
                  <a:lnTo>
                    <a:pt x="0" y="482"/>
                  </a:lnTo>
                  <a:lnTo>
                    <a:pt x="0"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33" name="Freeform 268"/>
            <p:cNvSpPr>
              <a:spLocks/>
            </p:cNvSpPr>
            <p:nvPr/>
          </p:nvSpPr>
          <p:spPr bwMode="auto">
            <a:xfrm>
              <a:off x="4982737" y="460724"/>
              <a:ext cx="104274" cy="87981"/>
            </a:xfrm>
            <a:custGeom>
              <a:avLst/>
              <a:gdLst/>
              <a:ahLst/>
              <a:cxnLst>
                <a:cxn ang="0">
                  <a:pos x="0" y="0"/>
                </a:cxn>
                <a:cxn ang="0">
                  <a:pos x="0" y="76"/>
                </a:cxn>
                <a:cxn ang="0">
                  <a:pos x="0" y="76"/>
                </a:cxn>
                <a:cxn ang="0">
                  <a:pos x="0" y="82"/>
                </a:cxn>
                <a:cxn ang="0">
                  <a:pos x="2" y="88"/>
                </a:cxn>
                <a:cxn ang="0">
                  <a:pos x="8" y="98"/>
                </a:cxn>
                <a:cxn ang="0">
                  <a:pos x="18" y="106"/>
                </a:cxn>
                <a:cxn ang="0">
                  <a:pos x="24" y="106"/>
                </a:cxn>
                <a:cxn ang="0">
                  <a:pos x="30" y="108"/>
                </a:cxn>
                <a:cxn ang="0">
                  <a:pos x="128" y="108"/>
                </a:cxn>
                <a:cxn ang="0">
                  <a:pos x="0" y="0"/>
                </a:cxn>
              </a:cxnLst>
              <a:rect l="0" t="0" r="r" b="b"/>
              <a:pathLst>
                <a:path w="128" h="108">
                  <a:moveTo>
                    <a:pt x="0" y="0"/>
                  </a:moveTo>
                  <a:lnTo>
                    <a:pt x="0" y="76"/>
                  </a:lnTo>
                  <a:lnTo>
                    <a:pt x="0" y="76"/>
                  </a:lnTo>
                  <a:lnTo>
                    <a:pt x="0" y="82"/>
                  </a:lnTo>
                  <a:lnTo>
                    <a:pt x="2" y="88"/>
                  </a:lnTo>
                  <a:lnTo>
                    <a:pt x="8" y="98"/>
                  </a:lnTo>
                  <a:lnTo>
                    <a:pt x="18" y="106"/>
                  </a:lnTo>
                  <a:lnTo>
                    <a:pt x="24" y="106"/>
                  </a:lnTo>
                  <a:lnTo>
                    <a:pt x="30" y="108"/>
                  </a:lnTo>
                  <a:lnTo>
                    <a:pt x="128" y="108"/>
                  </a:lnTo>
                  <a:lnTo>
                    <a:pt x="0" y="0"/>
                  </a:lnTo>
                  <a:close/>
                </a:path>
              </a:pathLst>
            </a:custGeom>
            <a:solidFill>
              <a:srgbClr val="F0F1F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34" name="Freeform 269"/>
            <p:cNvSpPr>
              <a:spLocks/>
            </p:cNvSpPr>
            <p:nvPr/>
          </p:nvSpPr>
          <p:spPr bwMode="auto">
            <a:xfrm>
              <a:off x="5126113" y="512861"/>
              <a:ext cx="65171" cy="319338"/>
            </a:xfrm>
            <a:custGeom>
              <a:avLst/>
              <a:gdLst/>
              <a:ahLst/>
              <a:cxnLst>
                <a:cxn ang="0">
                  <a:pos x="0" y="84"/>
                </a:cxn>
                <a:cxn ang="0">
                  <a:pos x="40" y="0"/>
                </a:cxn>
                <a:cxn ang="0">
                  <a:pos x="80" y="84"/>
                </a:cxn>
                <a:cxn ang="0">
                  <a:pos x="80" y="392"/>
                </a:cxn>
                <a:cxn ang="0">
                  <a:pos x="0" y="392"/>
                </a:cxn>
                <a:cxn ang="0">
                  <a:pos x="0" y="84"/>
                </a:cxn>
              </a:cxnLst>
              <a:rect l="0" t="0" r="r" b="b"/>
              <a:pathLst>
                <a:path w="80" h="392">
                  <a:moveTo>
                    <a:pt x="0" y="84"/>
                  </a:moveTo>
                  <a:lnTo>
                    <a:pt x="40" y="0"/>
                  </a:lnTo>
                  <a:lnTo>
                    <a:pt x="80" y="84"/>
                  </a:lnTo>
                  <a:lnTo>
                    <a:pt x="80" y="392"/>
                  </a:lnTo>
                  <a:lnTo>
                    <a:pt x="0" y="392"/>
                  </a:lnTo>
                  <a:lnTo>
                    <a:pt x="0" y="84"/>
                  </a:lnTo>
                  <a:close/>
                </a:path>
              </a:pathLst>
            </a:custGeom>
            <a:solidFill>
              <a:srgbClr val="F4D0A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35" name="Freeform 270"/>
            <p:cNvSpPr>
              <a:spLocks/>
            </p:cNvSpPr>
            <p:nvPr/>
          </p:nvSpPr>
          <p:spPr bwMode="auto">
            <a:xfrm>
              <a:off x="5158699" y="512861"/>
              <a:ext cx="32586" cy="104274"/>
            </a:xfrm>
            <a:custGeom>
              <a:avLst/>
              <a:gdLst/>
              <a:ahLst/>
              <a:cxnLst>
                <a:cxn ang="0">
                  <a:pos x="40" y="128"/>
                </a:cxn>
                <a:cxn ang="0">
                  <a:pos x="40" y="84"/>
                </a:cxn>
                <a:cxn ang="0">
                  <a:pos x="0" y="0"/>
                </a:cxn>
                <a:cxn ang="0">
                  <a:pos x="0" y="128"/>
                </a:cxn>
                <a:cxn ang="0">
                  <a:pos x="40" y="128"/>
                </a:cxn>
              </a:cxnLst>
              <a:rect l="0" t="0" r="r" b="b"/>
              <a:pathLst>
                <a:path w="40" h="128">
                  <a:moveTo>
                    <a:pt x="40" y="128"/>
                  </a:moveTo>
                  <a:lnTo>
                    <a:pt x="40" y="84"/>
                  </a:lnTo>
                  <a:lnTo>
                    <a:pt x="0" y="0"/>
                  </a:lnTo>
                  <a:lnTo>
                    <a:pt x="0" y="128"/>
                  </a:lnTo>
                  <a:lnTo>
                    <a:pt x="40" y="128"/>
                  </a:lnTo>
                  <a:close/>
                </a:path>
              </a:pathLst>
            </a:custGeom>
            <a:solidFill>
              <a:srgbClr val="EDBC7C"/>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36" name="Freeform 271"/>
            <p:cNvSpPr>
              <a:spLocks/>
            </p:cNvSpPr>
            <p:nvPr/>
          </p:nvSpPr>
          <p:spPr bwMode="auto">
            <a:xfrm>
              <a:off x="5126113" y="845233"/>
              <a:ext cx="65171" cy="32586"/>
            </a:xfrm>
            <a:custGeom>
              <a:avLst/>
              <a:gdLst/>
              <a:ahLst/>
              <a:cxnLst>
                <a:cxn ang="0">
                  <a:pos x="80" y="16"/>
                </a:cxn>
                <a:cxn ang="0">
                  <a:pos x="80" y="16"/>
                </a:cxn>
                <a:cxn ang="0">
                  <a:pos x="78" y="26"/>
                </a:cxn>
                <a:cxn ang="0">
                  <a:pos x="72" y="32"/>
                </a:cxn>
                <a:cxn ang="0">
                  <a:pos x="66" y="38"/>
                </a:cxn>
                <a:cxn ang="0">
                  <a:pos x="56" y="40"/>
                </a:cxn>
                <a:cxn ang="0">
                  <a:pos x="24" y="40"/>
                </a:cxn>
                <a:cxn ang="0">
                  <a:pos x="24" y="40"/>
                </a:cxn>
                <a:cxn ang="0">
                  <a:pos x="14" y="38"/>
                </a:cxn>
                <a:cxn ang="0">
                  <a:pos x="8" y="32"/>
                </a:cxn>
                <a:cxn ang="0">
                  <a:pos x="2" y="26"/>
                </a:cxn>
                <a:cxn ang="0">
                  <a:pos x="0" y="16"/>
                </a:cxn>
                <a:cxn ang="0">
                  <a:pos x="0" y="0"/>
                </a:cxn>
                <a:cxn ang="0">
                  <a:pos x="80" y="0"/>
                </a:cxn>
                <a:cxn ang="0">
                  <a:pos x="80" y="16"/>
                </a:cxn>
              </a:cxnLst>
              <a:rect l="0" t="0" r="r" b="b"/>
              <a:pathLst>
                <a:path w="80" h="40">
                  <a:moveTo>
                    <a:pt x="80" y="16"/>
                  </a:moveTo>
                  <a:lnTo>
                    <a:pt x="80" y="16"/>
                  </a:lnTo>
                  <a:lnTo>
                    <a:pt x="78" y="26"/>
                  </a:lnTo>
                  <a:lnTo>
                    <a:pt x="72" y="32"/>
                  </a:lnTo>
                  <a:lnTo>
                    <a:pt x="66" y="38"/>
                  </a:lnTo>
                  <a:lnTo>
                    <a:pt x="56" y="40"/>
                  </a:lnTo>
                  <a:lnTo>
                    <a:pt x="24" y="40"/>
                  </a:lnTo>
                  <a:lnTo>
                    <a:pt x="24" y="40"/>
                  </a:lnTo>
                  <a:lnTo>
                    <a:pt x="14" y="38"/>
                  </a:lnTo>
                  <a:lnTo>
                    <a:pt x="8" y="32"/>
                  </a:lnTo>
                  <a:lnTo>
                    <a:pt x="2" y="26"/>
                  </a:lnTo>
                  <a:lnTo>
                    <a:pt x="0" y="16"/>
                  </a:lnTo>
                  <a:lnTo>
                    <a:pt x="0" y="0"/>
                  </a:lnTo>
                  <a:lnTo>
                    <a:pt x="80" y="0"/>
                  </a:lnTo>
                  <a:lnTo>
                    <a:pt x="80" y="16"/>
                  </a:lnTo>
                  <a:close/>
                </a:path>
              </a:pathLst>
            </a:custGeom>
            <a:solidFill>
              <a:srgbClr val="F79392"/>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37" name="Freeform 272"/>
            <p:cNvSpPr>
              <a:spLocks/>
            </p:cNvSpPr>
            <p:nvPr/>
          </p:nvSpPr>
          <p:spPr bwMode="auto">
            <a:xfrm>
              <a:off x="4917566" y="597584"/>
              <a:ext cx="110791" cy="13034"/>
            </a:xfrm>
            <a:custGeom>
              <a:avLst/>
              <a:gdLst/>
              <a:ahLst/>
              <a:cxnLst>
                <a:cxn ang="0">
                  <a:pos x="136" y="8"/>
                </a:cxn>
                <a:cxn ang="0">
                  <a:pos x="136" y="8"/>
                </a:cxn>
                <a:cxn ang="0">
                  <a:pos x="136" y="12"/>
                </a:cxn>
                <a:cxn ang="0">
                  <a:pos x="134" y="14"/>
                </a:cxn>
                <a:cxn ang="0">
                  <a:pos x="132" y="16"/>
                </a:cxn>
                <a:cxn ang="0">
                  <a:pos x="128" y="16"/>
                </a:cxn>
                <a:cxn ang="0">
                  <a:pos x="8" y="16"/>
                </a:cxn>
                <a:cxn ang="0">
                  <a:pos x="8" y="16"/>
                </a:cxn>
                <a:cxn ang="0">
                  <a:pos x="4" y="16"/>
                </a:cxn>
                <a:cxn ang="0">
                  <a:pos x="2" y="14"/>
                </a:cxn>
                <a:cxn ang="0">
                  <a:pos x="0" y="12"/>
                </a:cxn>
                <a:cxn ang="0">
                  <a:pos x="0" y="8"/>
                </a:cxn>
                <a:cxn ang="0">
                  <a:pos x="0" y="8"/>
                </a:cxn>
                <a:cxn ang="0">
                  <a:pos x="0" y="8"/>
                </a:cxn>
                <a:cxn ang="0">
                  <a:pos x="0" y="4"/>
                </a:cxn>
                <a:cxn ang="0">
                  <a:pos x="2" y="2"/>
                </a:cxn>
                <a:cxn ang="0">
                  <a:pos x="4" y="0"/>
                </a:cxn>
                <a:cxn ang="0">
                  <a:pos x="8" y="0"/>
                </a:cxn>
                <a:cxn ang="0">
                  <a:pos x="128" y="0"/>
                </a:cxn>
                <a:cxn ang="0">
                  <a:pos x="128" y="0"/>
                </a:cxn>
                <a:cxn ang="0">
                  <a:pos x="132" y="0"/>
                </a:cxn>
                <a:cxn ang="0">
                  <a:pos x="134" y="2"/>
                </a:cxn>
                <a:cxn ang="0">
                  <a:pos x="136" y="4"/>
                </a:cxn>
                <a:cxn ang="0">
                  <a:pos x="136" y="8"/>
                </a:cxn>
                <a:cxn ang="0">
                  <a:pos x="136" y="8"/>
                </a:cxn>
              </a:cxnLst>
              <a:rect l="0" t="0" r="r" b="b"/>
              <a:pathLst>
                <a:path w="136" h="16">
                  <a:moveTo>
                    <a:pt x="136" y="8"/>
                  </a:moveTo>
                  <a:lnTo>
                    <a:pt x="136" y="8"/>
                  </a:lnTo>
                  <a:lnTo>
                    <a:pt x="136" y="12"/>
                  </a:lnTo>
                  <a:lnTo>
                    <a:pt x="134" y="14"/>
                  </a:lnTo>
                  <a:lnTo>
                    <a:pt x="132" y="16"/>
                  </a:lnTo>
                  <a:lnTo>
                    <a:pt x="128" y="16"/>
                  </a:lnTo>
                  <a:lnTo>
                    <a:pt x="8" y="16"/>
                  </a:lnTo>
                  <a:lnTo>
                    <a:pt x="8" y="16"/>
                  </a:lnTo>
                  <a:lnTo>
                    <a:pt x="4" y="16"/>
                  </a:lnTo>
                  <a:lnTo>
                    <a:pt x="2" y="14"/>
                  </a:lnTo>
                  <a:lnTo>
                    <a:pt x="0" y="12"/>
                  </a:lnTo>
                  <a:lnTo>
                    <a:pt x="0" y="8"/>
                  </a:lnTo>
                  <a:lnTo>
                    <a:pt x="0" y="8"/>
                  </a:lnTo>
                  <a:lnTo>
                    <a:pt x="0" y="8"/>
                  </a:lnTo>
                  <a:lnTo>
                    <a:pt x="0" y="4"/>
                  </a:lnTo>
                  <a:lnTo>
                    <a:pt x="2" y="2"/>
                  </a:lnTo>
                  <a:lnTo>
                    <a:pt x="4" y="0"/>
                  </a:lnTo>
                  <a:lnTo>
                    <a:pt x="8" y="0"/>
                  </a:lnTo>
                  <a:lnTo>
                    <a:pt x="128" y="0"/>
                  </a:lnTo>
                  <a:lnTo>
                    <a:pt x="128" y="0"/>
                  </a:lnTo>
                  <a:lnTo>
                    <a:pt x="132" y="0"/>
                  </a:lnTo>
                  <a:lnTo>
                    <a:pt x="134" y="2"/>
                  </a:lnTo>
                  <a:lnTo>
                    <a:pt x="136" y="4"/>
                  </a:lnTo>
                  <a:lnTo>
                    <a:pt x="136" y="8"/>
                  </a:lnTo>
                  <a:lnTo>
                    <a:pt x="136" y="8"/>
                  </a:lnTo>
                  <a:close/>
                </a:path>
              </a:pathLst>
            </a:custGeom>
            <a:solidFill>
              <a:srgbClr val="E2E4E5"/>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38" name="Freeform 273"/>
            <p:cNvSpPr>
              <a:spLocks/>
            </p:cNvSpPr>
            <p:nvPr/>
          </p:nvSpPr>
          <p:spPr bwMode="auto">
            <a:xfrm>
              <a:off x="4917566" y="630169"/>
              <a:ext cx="71688" cy="13034"/>
            </a:xfrm>
            <a:custGeom>
              <a:avLst/>
              <a:gdLst/>
              <a:ahLst/>
              <a:cxnLst>
                <a:cxn ang="0">
                  <a:pos x="88" y="8"/>
                </a:cxn>
                <a:cxn ang="0">
                  <a:pos x="88" y="8"/>
                </a:cxn>
                <a:cxn ang="0">
                  <a:pos x="88" y="12"/>
                </a:cxn>
                <a:cxn ang="0">
                  <a:pos x="86" y="14"/>
                </a:cxn>
                <a:cxn ang="0">
                  <a:pos x="84" y="16"/>
                </a:cxn>
                <a:cxn ang="0">
                  <a:pos x="80" y="16"/>
                </a:cxn>
                <a:cxn ang="0">
                  <a:pos x="8" y="16"/>
                </a:cxn>
                <a:cxn ang="0">
                  <a:pos x="8" y="16"/>
                </a:cxn>
                <a:cxn ang="0">
                  <a:pos x="4" y="16"/>
                </a:cxn>
                <a:cxn ang="0">
                  <a:pos x="2" y="14"/>
                </a:cxn>
                <a:cxn ang="0">
                  <a:pos x="0" y="12"/>
                </a:cxn>
                <a:cxn ang="0">
                  <a:pos x="0" y="8"/>
                </a:cxn>
                <a:cxn ang="0">
                  <a:pos x="0" y="8"/>
                </a:cxn>
                <a:cxn ang="0">
                  <a:pos x="0" y="8"/>
                </a:cxn>
                <a:cxn ang="0">
                  <a:pos x="0" y="4"/>
                </a:cxn>
                <a:cxn ang="0">
                  <a:pos x="2" y="2"/>
                </a:cxn>
                <a:cxn ang="0">
                  <a:pos x="4" y="0"/>
                </a:cxn>
                <a:cxn ang="0">
                  <a:pos x="8" y="0"/>
                </a:cxn>
                <a:cxn ang="0">
                  <a:pos x="80" y="0"/>
                </a:cxn>
                <a:cxn ang="0">
                  <a:pos x="80" y="0"/>
                </a:cxn>
                <a:cxn ang="0">
                  <a:pos x="84" y="0"/>
                </a:cxn>
                <a:cxn ang="0">
                  <a:pos x="86" y="2"/>
                </a:cxn>
                <a:cxn ang="0">
                  <a:pos x="88" y="4"/>
                </a:cxn>
                <a:cxn ang="0">
                  <a:pos x="88" y="8"/>
                </a:cxn>
                <a:cxn ang="0">
                  <a:pos x="88" y="8"/>
                </a:cxn>
              </a:cxnLst>
              <a:rect l="0" t="0" r="r" b="b"/>
              <a:pathLst>
                <a:path w="88" h="16">
                  <a:moveTo>
                    <a:pt x="88" y="8"/>
                  </a:moveTo>
                  <a:lnTo>
                    <a:pt x="88" y="8"/>
                  </a:lnTo>
                  <a:lnTo>
                    <a:pt x="88" y="12"/>
                  </a:lnTo>
                  <a:lnTo>
                    <a:pt x="86" y="14"/>
                  </a:lnTo>
                  <a:lnTo>
                    <a:pt x="84" y="16"/>
                  </a:lnTo>
                  <a:lnTo>
                    <a:pt x="80" y="16"/>
                  </a:lnTo>
                  <a:lnTo>
                    <a:pt x="8" y="16"/>
                  </a:lnTo>
                  <a:lnTo>
                    <a:pt x="8" y="16"/>
                  </a:lnTo>
                  <a:lnTo>
                    <a:pt x="4" y="16"/>
                  </a:lnTo>
                  <a:lnTo>
                    <a:pt x="2" y="14"/>
                  </a:lnTo>
                  <a:lnTo>
                    <a:pt x="0" y="12"/>
                  </a:lnTo>
                  <a:lnTo>
                    <a:pt x="0" y="8"/>
                  </a:lnTo>
                  <a:lnTo>
                    <a:pt x="0" y="8"/>
                  </a:lnTo>
                  <a:lnTo>
                    <a:pt x="0" y="8"/>
                  </a:lnTo>
                  <a:lnTo>
                    <a:pt x="0" y="4"/>
                  </a:lnTo>
                  <a:lnTo>
                    <a:pt x="2" y="2"/>
                  </a:lnTo>
                  <a:lnTo>
                    <a:pt x="4" y="0"/>
                  </a:lnTo>
                  <a:lnTo>
                    <a:pt x="8" y="0"/>
                  </a:lnTo>
                  <a:lnTo>
                    <a:pt x="80" y="0"/>
                  </a:lnTo>
                  <a:lnTo>
                    <a:pt x="80" y="0"/>
                  </a:lnTo>
                  <a:lnTo>
                    <a:pt x="84" y="0"/>
                  </a:lnTo>
                  <a:lnTo>
                    <a:pt x="86" y="2"/>
                  </a:lnTo>
                  <a:lnTo>
                    <a:pt x="88" y="4"/>
                  </a:lnTo>
                  <a:lnTo>
                    <a:pt x="88" y="8"/>
                  </a:lnTo>
                  <a:lnTo>
                    <a:pt x="88" y="8"/>
                  </a:lnTo>
                  <a:close/>
                </a:path>
              </a:pathLst>
            </a:custGeom>
            <a:solidFill>
              <a:srgbClr val="E2E4E5"/>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39" name="Freeform 274"/>
            <p:cNvSpPr>
              <a:spLocks/>
            </p:cNvSpPr>
            <p:nvPr/>
          </p:nvSpPr>
          <p:spPr bwMode="auto">
            <a:xfrm>
              <a:off x="4917566" y="682306"/>
              <a:ext cx="110791" cy="13034"/>
            </a:xfrm>
            <a:custGeom>
              <a:avLst/>
              <a:gdLst/>
              <a:ahLst/>
              <a:cxnLst>
                <a:cxn ang="0">
                  <a:pos x="136" y="8"/>
                </a:cxn>
                <a:cxn ang="0">
                  <a:pos x="136" y="8"/>
                </a:cxn>
                <a:cxn ang="0">
                  <a:pos x="136" y="12"/>
                </a:cxn>
                <a:cxn ang="0">
                  <a:pos x="134" y="14"/>
                </a:cxn>
                <a:cxn ang="0">
                  <a:pos x="132" y="16"/>
                </a:cxn>
                <a:cxn ang="0">
                  <a:pos x="128" y="16"/>
                </a:cxn>
                <a:cxn ang="0">
                  <a:pos x="8" y="16"/>
                </a:cxn>
                <a:cxn ang="0">
                  <a:pos x="8" y="16"/>
                </a:cxn>
                <a:cxn ang="0">
                  <a:pos x="4" y="16"/>
                </a:cxn>
                <a:cxn ang="0">
                  <a:pos x="2" y="14"/>
                </a:cxn>
                <a:cxn ang="0">
                  <a:pos x="0" y="12"/>
                </a:cxn>
                <a:cxn ang="0">
                  <a:pos x="0" y="8"/>
                </a:cxn>
                <a:cxn ang="0">
                  <a:pos x="0" y="8"/>
                </a:cxn>
                <a:cxn ang="0">
                  <a:pos x="0" y="8"/>
                </a:cxn>
                <a:cxn ang="0">
                  <a:pos x="0" y="4"/>
                </a:cxn>
                <a:cxn ang="0">
                  <a:pos x="2" y="2"/>
                </a:cxn>
                <a:cxn ang="0">
                  <a:pos x="4" y="0"/>
                </a:cxn>
                <a:cxn ang="0">
                  <a:pos x="8" y="0"/>
                </a:cxn>
                <a:cxn ang="0">
                  <a:pos x="128" y="0"/>
                </a:cxn>
                <a:cxn ang="0">
                  <a:pos x="128" y="0"/>
                </a:cxn>
                <a:cxn ang="0">
                  <a:pos x="132" y="0"/>
                </a:cxn>
                <a:cxn ang="0">
                  <a:pos x="134" y="2"/>
                </a:cxn>
                <a:cxn ang="0">
                  <a:pos x="136" y="4"/>
                </a:cxn>
                <a:cxn ang="0">
                  <a:pos x="136" y="8"/>
                </a:cxn>
                <a:cxn ang="0">
                  <a:pos x="136" y="8"/>
                </a:cxn>
              </a:cxnLst>
              <a:rect l="0" t="0" r="r" b="b"/>
              <a:pathLst>
                <a:path w="136" h="16">
                  <a:moveTo>
                    <a:pt x="136" y="8"/>
                  </a:moveTo>
                  <a:lnTo>
                    <a:pt x="136" y="8"/>
                  </a:lnTo>
                  <a:lnTo>
                    <a:pt x="136" y="12"/>
                  </a:lnTo>
                  <a:lnTo>
                    <a:pt x="134" y="14"/>
                  </a:lnTo>
                  <a:lnTo>
                    <a:pt x="132" y="16"/>
                  </a:lnTo>
                  <a:lnTo>
                    <a:pt x="128" y="16"/>
                  </a:lnTo>
                  <a:lnTo>
                    <a:pt x="8" y="16"/>
                  </a:lnTo>
                  <a:lnTo>
                    <a:pt x="8" y="16"/>
                  </a:lnTo>
                  <a:lnTo>
                    <a:pt x="4" y="16"/>
                  </a:lnTo>
                  <a:lnTo>
                    <a:pt x="2" y="14"/>
                  </a:lnTo>
                  <a:lnTo>
                    <a:pt x="0" y="12"/>
                  </a:lnTo>
                  <a:lnTo>
                    <a:pt x="0" y="8"/>
                  </a:lnTo>
                  <a:lnTo>
                    <a:pt x="0" y="8"/>
                  </a:lnTo>
                  <a:lnTo>
                    <a:pt x="0" y="8"/>
                  </a:lnTo>
                  <a:lnTo>
                    <a:pt x="0" y="4"/>
                  </a:lnTo>
                  <a:lnTo>
                    <a:pt x="2" y="2"/>
                  </a:lnTo>
                  <a:lnTo>
                    <a:pt x="4" y="0"/>
                  </a:lnTo>
                  <a:lnTo>
                    <a:pt x="8" y="0"/>
                  </a:lnTo>
                  <a:lnTo>
                    <a:pt x="128" y="0"/>
                  </a:lnTo>
                  <a:lnTo>
                    <a:pt x="128" y="0"/>
                  </a:lnTo>
                  <a:lnTo>
                    <a:pt x="132" y="0"/>
                  </a:lnTo>
                  <a:lnTo>
                    <a:pt x="134" y="2"/>
                  </a:lnTo>
                  <a:lnTo>
                    <a:pt x="136" y="4"/>
                  </a:lnTo>
                  <a:lnTo>
                    <a:pt x="136" y="8"/>
                  </a:lnTo>
                  <a:lnTo>
                    <a:pt x="136" y="8"/>
                  </a:lnTo>
                  <a:close/>
                </a:path>
              </a:pathLst>
            </a:custGeom>
            <a:solidFill>
              <a:srgbClr val="E2E4E5"/>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40" name="Freeform 275"/>
            <p:cNvSpPr>
              <a:spLocks/>
            </p:cNvSpPr>
            <p:nvPr/>
          </p:nvSpPr>
          <p:spPr bwMode="auto">
            <a:xfrm>
              <a:off x="4917566" y="714891"/>
              <a:ext cx="71688" cy="13034"/>
            </a:xfrm>
            <a:custGeom>
              <a:avLst/>
              <a:gdLst/>
              <a:ahLst/>
              <a:cxnLst>
                <a:cxn ang="0">
                  <a:pos x="88" y="8"/>
                </a:cxn>
                <a:cxn ang="0">
                  <a:pos x="88" y="8"/>
                </a:cxn>
                <a:cxn ang="0">
                  <a:pos x="88" y="12"/>
                </a:cxn>
                <a:cxn ang="0">
                  <a:pos x="86" y="14"/>
                </a:cxn>
                <a:cxn ang="0">
                  <a:pos x="84" y="16"/>
                </a:cxn>
                <a:cxn ang="0">
                  <a:pos x="80" y="16"/>
                </a:cxn>
                <a:cxn ang="0">
                  <a:pos x="8" y="16"/>
                </a:cxn>
                <a:cxn ang="0">
                  <a:pos x="8" y="16"/>
                </a:cxn>
                <a:cxn ang="0">
                  <a:pos x="4" y="16"/>
                </a:cxn>
                <a:cxn ang="0">
                  <a:pos x="2" y="14"/>
                </a:cxn>
                <a:cxn ang="0">
                  <a:pos x="0" y="12"/>
                </a:cxn>
                <a:cxn ang="0">
                  <a:pos x="0" y="8"/>
                </a:cxn>
                <a:cxn ang="0">
                  <a:pos x="0" y="8"/>
                </a:cxn>
                <a:cxn ang="0">
                  <a:pos x="0" y="8"/>
                </a:cxn>
                <a:cxn ang="0">
                  <a:pos x="0" y="4"/>
                </a:cxn>
                <a:cxn ang="0">
                  <a:pos x="2" y="2"/>
                </a:cxn>
                <a:cxn ang="0">
                  <a:pos x="4" y="0"/>
                </a:cxn>
                <a:cxn ang="0">
                  <a:pos x="8" y="0"/>
                </a:cxn>
                <a:cxn ang="0">
                  <a:pos x="80" y="0"/>
                </a:cxn>
                <a:cxn ang="0">
                  <a:pos x="80" y="0"/>
                </a:cxn>
                <a:cxn ang="0">
                  <a:pos x="84" y="0"/>
                </a:cxn>
                <a:cxn ang="0">
                  <a:pos x="86" y="2"/>
                </a:cxn>
                <a:cxn ang="0">
                  <a:pos x="88" y="4"/>
                </a:cxn>
                <a:cxn ang="0">
                  <a:pos x="88" y="8"/>
                </a:cxn>
                <a:cxn ang="0">
                  <a:pos x="88" y="8"/>
                </a:cxn>
              </a:cxnLst>
              <a:rect l="0" t="0" r="r" b="b"/>
              <a:pathLst>
                <a:path w="88" h="16">
                  <a:moveTo>
                    <a:pt x="88" y="8"/>
                  </a:moveTo>
                  <a:lnTo>
                    <a:pt x="88" y="8"/>
                  </a:lnTo>
                  <a:lnTo>
                    <a:pt x="88" y="12"/>
                  </a:lnTo>
                  <a:lnTo>
                    <a:pt x="86" y="14"/>
                  </a:lnTo>
                  <a:lnTo>
                    <a:pt x="84" y="16"/>
                  </a:lnTo>
                  <a:lnTo>
                    <a:pt x="80" y="16"/>
                  </a:lnTo>
                  <a:lnTo>
                    <a:pt x="8" y="16"/>
                  </a:lnTo>
                  <a:lnTo>
                    <a:pt x="8" y="16"/>
                  </a:lnTo>
                  <a:lnTo>
                    <a:pt x="4" y="16"/>
                  </a:lnTo>
                  <a:lnTo>
                    <a:pt x="2" y="14"/>
                  </a:lnTo>
                  <a:lnTo>
                    <a:pt x="0" y="12"/>
                  </a:lnTo>
                  <a:lnTo>
                    <a:pt x="0" y="8"/>
                  </a:lnTo>
                  <a:lnTo>
                    <a:pt x="0" y="8"/>
                  </a:lnTo>
                  <a:lnTo>
                    <a:pt x="0" y="8"/>
                  </a:lnTo>
                  <a:lnTo>
                    <a:pt x="0" y="4"/>
                  </a:lnTo>
                  <a:lnTo>
                    <a:pt x="2" y="2"/>
                  </a:lnTo>
                  <a:lnTo>
                    <a:pt x="4" y="0"/>
                  </a:lnTo>
                  <a:lnTo>
                    <a:pt x="8" y="0"/>
                  </a:lnTo>
                  <a:lnTo>
                    <a:pt x="80" y="0"/>
                  </a:lnTo>
                  <a:lnTo>
                    <a:pt x="80" y="0"/>
                  </a:lnTo>
                  <a:lnTo>
                    <a:pt x="84" y="0"/>
                  </a:lnTo>
                  <a:lnTo>
                    <a:pt x="86" y="2"/>
                  </a:lnTo>
                  <a:lnTo>
                    <a:pt x="88" y="4"/>
                  </a:lnTo>
                  <a:lnTo>
                    <a:pt x="88" y="8"/>
                  </a:lnTo>
                  <a:lnTo>
                    <a:pt x="88" y="8"/>
                  </a:lnTo>
                  <a:close/>
                </a:path>
              </a:pathLst>
            </a:custGeom>
            <a:solidFill>
              <a:srgbClr val="E2E4E5"/>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41" name="Freeform 276"/>
            <p:cNvSpPr>
              <a:spLocks/>
            </p:cNvSpPr>
            <p:nvPr/>
          </p:nvSpPr>
          <p:spPr bwMode="auto">
            <a:xfrm>
              <a:off x="4917566" y="767028"/>
              <a:ext cx="110791" cy="13034"/>
            </a:xfrm>
            <a:custGeom>
              <a:avLst/>
              <a:gdLst/>
              <a:ahLst/>
              <a:cxnLst>
                <a:cxn ang="0">
                  <a:pos x="136" y="8"/>
                </a:cxn>
                <a:cxn ang="0">
                  <a:pos x="136" y="8"/>
                </a:cxn>
                <a:cxn ang="0">
                  <a:pos x="136" y="12"/>
                </a:cxn>
                <a:cxn ang="0">
                  <a:pos x="134" y="14"/>
                </a:cxn>
                <a:cxn ang="0">
                  <a:pos x="132" y="16"/>
                </a:cxn>
                <a:cxn ang="0">
                  <a:pos x="128" y="16"/>
                </a:cxn>
                <a:cxn ang="0">
                  <a:pos x="8" y="16"/>
                </a:cxn>
                <a:cxn ang="0">
                  <a:pos x="8" y="16"/>
                </a:cxn>
                <a:cxn ang="0">
                  <a:pos x="4" y="16"/>
                </a:cxn>
                <a:cxn ang="0">
                  <a:pos x="2" y="14"/>
                </a:cxn>
                <a:cxn ang="0">
                  <a:pos x="0" y="12"/>
                </a:cxn>
                <a:cxn ang="0">
                  <a:pos x="0" y="8"/>
                </a:cxn>
                <a:cxn ang="0">
                  <a:pos x="0" y="8"/>
                </a:cxn>
                <a:cxn ang="0">
                  <a:pos x="0" y="8"/>
                </a:cxn>
                <a:cxn ang="0">
                  <a:pos x="0" y="4"/>
                </a:cxn>
                <a:cxn ang="0">
                  <a:pos x="2" y="2"/>
                </a:cxn>
                <a:cxn ang="0">
                  <a:pos x="4" y="0"/>
                </a:cxn>
                <a:cxn ang="0">
                  <a:pos x="8" y="0"/>
                </a:cxn>
                <a:cxn ang="0">
                  <a:pos x="128" y="0"/>
                </a:cxn>
                <a:cxn ang="0">
                  <a:pos x="128" y="0"/>
                </a:cxn>
                <a:cxn ang="0">
                  <a:pos x="132" y="0"/>
                </a:cxn>
                <a:cxn ang="0">
                  <a:pos x="134" y="2"/>
                </a:cxn>
                <a:cxn ang="0">
                  <a:pos x="136" y="4"/>
                </a:cxn>
                <a:cxn ang="0">
                  <a:pos x="136" y="8"/>
                </a:cxn>
                <a:cxn ang="0">
                  <a:pos x="136" y="8"/>
                </a:cxn>
              </a:cxnLst>
              <a:rect l="0" t="0" r="r" b="b"/>
              <a:pathLst>
                <a:path w="136" h="16">
                  <a:moveTo>
                    <a:pt x="136" y="8"/>
                  </a:moveTo>
                  <a:lnTo>
                    <a:pt x="136" y="8"/>
                  </a:lnTo>
                  <a:lnTo>
                    <a:pt x="136" y="12"/>
                  </a:lnTo>
                  <a:lnTo>
                    <a:pt x="134" y="14"/>
                  </a:lnTo>
                  <a:lnTo>
                    <a:pt x="132" y="16"/>
                  </a:lnTo>
                  <a:lnTo>
                    <a:pt x="128" y="16"/>
                  </a:lnTo>
                  <a:lnTo>
                    <a:pt x="8" y="16"/>
                  </a:lnTo>
                  <a:lnTo>
                    <a:pt x="8" y="16"/>
                  </a:lnTo>
                  <a:lnTo>
                    <a:pt x="4" y="16"/>
                  </a:lnTo>
                  <a:lnTo>
                    <a:pt x="2" y="14"/>
                  </a:lnTo>
                  <a:lnTo>
                    <a:pt x="0" y="12"/>
                  </a:lnTo>
                  <a:lnTo>
                    <a:pt x="0" y="8"/>
                  </a:lnTo>
                  <a:lnTo>
                    <a:pt x="0" y="8"/>
                  </a:lnTo>
                  <a:lnTo>
                    <a:pt x="0" y="8"/>
                  </a:lnTo>
                  <a:lnTo>
                    <a:pt x="0" y="4"/>
                  </a:lnTo>
                  <a:lnTo>
                    <a:pt x="2" y="2"/>
                  </a:lnTo>
                  <a:lnTo>
                    <a:pt x="4" y="0"/>
                  </a:lnTo>
                  <a:lnTo>
                    <a:pt x="8" y="0"/>
                  </a:lnTo>
                  <a:lnTo>
                    <a:pt x="128" y="0"/>
                  </a:lnTo>
                  <a:lnTo>
                    <a:pt x="128" y="0"/>
                  </a:lnTo>
                  <a:lnTo>
                    <a:pt x="132" y="0"/>
                  </a:lnTo>
                  <a:lnTo>
                    <a:pt x="134" y="2"/>
                  </a:lnTo>
                  <a:lnTo>
                    <a:pt x="136" y="4"/>
                  </a:lnTo>
                  <a:lnTo>
                    <a:pt x="136" y="8"/>
                  </a:lnTo>
                  <a:lnTo>
                    <a:pt x="136" y="8"/>
                  </a:lnTo>
                  <a:close/>
                </a:path>
              </a:pathLst>
            </a:custGeom>
            <a:solidFill>
              <a:srgbClr val="E2E4E5"/>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42" name="Freeform 277"/>
            <p:cNvSpPr>
              <a:spLocks/>
            </p:cNvSpPr>
            <p:nvPr/>
          </p:nvSpPr>
          <p:spPr bwMode="auto">
            <a:xfrm>
              <a:off x="4917566" y="799614"/>
              <a:ext cx="71688" cy="13034"/>
            </a:xfrm>
            <a:custGeom>
              <a:avLst/>
              <a:gdLst/>
              <a:ahLst/>
              <a:cxnLst>
                <a:cxn ang="0">
                  <a:pos x="88" y="8"/>
                </a:cxn>
                <a:cxn ang="0">
                  <a:pos x="88" y="8"/>
                </a:cxn>
                <a:cxn ang="0">
                  <a:pos x="88" y="12"/>
                </a:cxn>
                <a:cxn ang="0">
                  <a:pos x="86" y="14"/>
                </a:cxn>
                <a:cxn ang="0">
                  <a:pos x="84" y="16"/>
                </a:cxn>
                <a:cxn ang="0">
                  <a:pos x="80" y="16"/>
                </a:cxn>
                <a:cxn ang="0">
                  <a:pos x="8" y="16"/>
                </a:cxn>
                <a:cxn ang="0">
                  <a:pos x="8" y="16"/>
                </a:cxn>
                <a:cxn ang="0">
                  <a:pos x="4" y="16"/>
                </a:cxn>
                <a:cxn ang="0">
                  <a:pos x="2" y="14"/>
                </a:cxn>
                <a:cxn ang="0">
                  <a:pos x="0" y="12"/>
                </a:cxn>
                <a:cxn ang="0">
                  <a:pos x="0" y="8"/>
                </a:cxn>
                <a:cxn ang="0">
                  <a:pos x="0" y="8"/>
                </a:cxn>
                <a:cxn ang="0">
                  <a:pos x="0" y="8"/>
                </a:cxn>
                <a:cxn ang="0">
                  <a:pos x="0" y="4"/>
                </a:cxn>
                <a:cxn ang="0">
                  <a:pos x="2" y="2"/>
                </a:cxn>
                <a:cxn ang="0">
                  <a:pos x="4" y="0"/>
                </a:cxn>
                <a:cxn ang="0">
                  <a:pos x="8" y="0"/>
                </a:cxn>
                <a:cxn ang="0">
                  <a:pos x="80" y="0"/>
                </a:cxn>
                <a:cxn ang="0">
                  <a:pos x="80" y="0"/>
                </a:cxn>
                <a:cxn ang="0">
                  <a:pos x="84" y="0"/>
                </a:cxn>
                <a:cxn ang="0">
                  <a:pos x="86" y="2"/>
                </a:cxn>
                <a:cxn ang="0">
                  <a:pos x="88" y="4"/>
                </a:cxn>
                <a:cxn ang="0">
                  <a:pos x="88" y="8"/>
                </a:cxn>
                <a:cxn ang="0">
                  <a:pos x="88" y="8"/>
                </a:cxn>
              </a:cxnLst>
              <a:rect l="0" t="0" r="r" b="b"/>
              <a:pathLst>
                <a:path w="88" h="16">
                  <a:moveTo>
                    <a:pt x="88" y="8"/>
                  </a:moveTo>
                  <a:lnTo>
                    <a:pt x="88" y="8"/>
                  </a:lnTo>
                  <a:lnTo>
                    <a:pt x="88" y="12"/>
                  </a:lnTo>
                  <a:lnTo>
                    <a:pt x="86" y="14"/>
                  </a:lnTo>
                  <a:lnTo>
                    <a:pt x="84" y="16"/>
                  </a:lnTo>
                  <a:lnTo>
                    <a:pt x="80" y="16"/>
                  </a:lnTo>
                  <a:lnTo>
                    <a:pt x="8" y="16"/>
                  </a:lnTo>
                  <a:lnTo>
                    <a:pt x="8" y="16"/>
                  </a:lnTo>
                  <a:lnTo>
                    <a:pt x="4" y="16"/>
                  </a:lnTo>
                  <a:lnTo>
                    <a:pt x="2" y="14"/>
                  </a:lnTo>
                  <a:lnTo>
                    <a:pt x="0" y="12"/>
                  </a:lnTo>
                  <a:lnTo>
                    <a:pt x="0" y="8"/>
                  </a:lnTo>
                  <a:lnTo>
                    <a:pt x="0" y="8"/>
                  </a:lnTo>
                  <a:lnTo>
                    <a:pt x="0" y="8"/>
                  </a:lnTo>
                  <a:lnTo>
                    <a:pt x="0" y="4"/>
                  </a:lnTo>
                  <a:lnTo>
                    <a:pt x="2" y="2"/>
                  </a:lnTo>
                  <a:lnTo>
                    <a:pt x="4" y="0"/>
                  </a:lnTo>
                  <a:lnTo>
                    <a:pt x="8" y="0"/>
                  </a:lnTo>
                  <a:lnTo>
                    <a:pt x="80" y="0"/>
                  </a:lnTo>
                  <a:lnTo>
                    <a:pt x="80" y="0"/>
                  </a:lnTo>
                  <a:lnTo>
                    <a:pt x="84" y="0"/>
                  </a:lnTo>
                  <a:lnTo>
                    <a:pt x="86" y="2"/>
                  </a:lnTo>
                  <a:lnTo>
                    <a:pt x="88" y="4"/>
                  </a:lnTo>
                  <a:lnTo>
                    <a:pt x="88" y="8"/>
                  </a:lnTo>
                  <a:lnTo>
                    <a:pt x="88" y="8"/>
                  </a:lnTo>
                  <a:close/>
                </a:path>
              </a:pathLst>
            </a:custGeom>
            <a:solidFill>
              <a:srgbClr val="E2E4E5"/>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43" name="Freeform 278"/>
            <p:cNvSpPr>
              <a:spLocks/>
            </p:cNvSpPr>
            <p:nvPr/>
          </p:nvSpPr>
          <p:spPr bwMode="auto">
            <a:xfrm>
              <a:off x="4826327" y="594325"/>
              <a:ext cx="65171" cy="55395"/>
            </a:xfrm>
            <a:custGeom>
              <a:avLst/>
              <a:gdLst/>
              <a:ahLst/>
              <a:cxnLst>
                <a:cxn ang="0">
                  <a:pos x="32" y="68"/>
                </a:cxn>
                <a:cxn ang="0">
                  <a:pos x="2" y="38"/>
                </a:cxn>
                <a:cxn ang="0">
                  <a:pos x="2" y="38"/>
                </a:cxn>
                <a:cxn ang="0">
                  <a:pos x="0" y="36"/>
                </a:cxn>
                <a:cxn ang="0">
                  <a:pos x="0" y="32"/>
                </a:cxn>
                <a:cxn ang="0">
                  <a:pos x="0" y="30"/>
                </a:cxn>
                <a:cxn ang="0">
                  <a:pos x="2" y="26"/>
                </a:cxn>
                <a:cxn ang="0">
                  <a:pos x="2" y="26"/>
                </a:cxn>
                <a:cxn ang="0">
                  <a:pos x="4" y="24"/>
                </a:cxn>
                <a:cxn ang="0">
                  <a:pos x="8" y="24"/>
                </a:cxn>
                <a:cxn ang="0">
                  <a:pos x="12" y="24"/>
                </a:cxn>
                <a:cxn ang="0">
                  <a:pos x="14" y="26"/>
                </a:cxn>
                <a:cxn ang="0">
                  <a:pos x="32" y="44"/>
                </a:cxn>
                <a:cxn ang="0">
                  <a:pos x="66" y="4"/>
                </a:cxn>
                <a:cxn ang="0">
                  <a:pos x="66" y="4"/>
                </a:cxn>
                <a:cxn ang="0">
                  <a:pos x="68" y="2"/>
                </a:cxn>
                <a:cxn ang="0">
                  <a:pos x="72" y="0"/>
                </a:cxn>
                <a:cxn ang="0">
                  <a:pos x="74" y="0"/>
                </a:cxn>
                <a:cxn ang="0">
                  <a:pos x="78" y="2"/>
                </a:cxn>
                <a:cxn ang="0">
                  <a:pos x="78" y="2"/>
                </a:cxn>
                <a:cxn ang="0">
                  <a:pos x="80" y="4"/>
                </a:cxn>
                <a:cxn ang="0">
                  <a:pos x="80" y="8"/>
                </a:cxn>
                <a:cxn ang="0">
                  <a:pos x="80" y="10"/>
                </a:cxn>
                <a:cxn ang="0">
                  <a:pos x="78" y="14"/>
                </a:cxn>
                <a:cxn ang="0">
                  <a:pos x="32" y="68"/>
                </a:cxn>
              </a:cxnLst>
              <a:rect l="0" t="0" r="r" b="b"/>
              <a:pathLst>
                <a:path w="80" h="68">
                  <a:moveTo>
                    <a:pt x="32" y="68"/>
                  </a:moveTo>
                  <a:lnTo>
                    <a:pt x="2" y="38"/>
                  </a:lnTo>
                  <a:lnTo>
                    <a:pt x="2" y="38"/>
                  </a:lnTo>
                  <a:lnTo>
                    <a:pt x="0" y="36"/>
                  </a:lnTo>
                  <a:lnTo>
                    <a:pt x="0" y="32"/>
                  </a:lnTo>
                  <a:lnTo>
                    <a:pt x="0" y="30"/>
                  </a:lnTo>
                  <a:lnTo>
                    <a:pt x="2" y="26"/>
                  </a:lnTo>
                  <a:lnTo>
                    <a:pt x="2" y="26"/>
                  </a:lnTo>
                  <a:lnTo>
                    <a:pt x="4" y="24"/>
                  </a:lnTo>
                  <a:lnTo>
                    <a:pt x="8" y="24"/>
                  </a:lnTo>
                  <a:lnTo>
                    <a:pt x="12" y="24"/>
                  </a:lnTo>
                  <a:lnTo>
                    <a:pt x="14" y="26"/>
                  </a:lnTo>
                  <a:lnTo>
                    <a:pt x="32" y="44"/>
                  </a:lnTo>
                  <a:lnTo>
                    <a:pt x="66" y="4"/>
                  </a:lnTo>
                  <a:lnTo>
                    <a:pt x="66" y="4"/>
                  </a:lnTo>
                  <a:lnTo>
                    <a:pt x="68" y="2"/>
                  </a:lnTo>
                  <a:lnTo>
                    <a:pt x="72" y="0"/>
                  </a:lnTo>
                  <a:lnTo>
                    <a:pt x="74" y="0"/>
                  </a:lnTo>
                  <a:lnTo>
                    <a:pt x="78" y="2"/>
                  </a:lnTo>
                  <a:lnTo>
                    <a:pt x="78" y="2"/>
                  </a:lnTo>
                  <a:lnTo>
                    <a:pt x="80" y="4"/>
                  </a:lnTo>
                  <a:lnTo>
                    <a:pt x="80" y="8"/>
                  </a:lnTo>
                  <a:lnTo>
                    <a:pt x="80" y="10"/>
                  </a:lnTo>
                  <a:lnTo>
                    <a:pt x="78" y="14"/>
                  </a:lnTo>
                  <a:lnTo>
                    <a:pt x="32" y="68"/>
                  </a:lnTo>
                  <a:close/>
                </a:path>
              </a:pathLst>
            </a:custGeom>
            <a:solidFill>
              <a:srgbClr val="12B3A0"/>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44" name="Freeform 279"/>
            <p:cNvSpPr>
              <a:spLocks/>
            </p:cNvSpPr>
            <p:nvPr/>
          </p:nvSpPr>
          <p:spPr bwMode="auto">
            <a:xfrm>
              <a:off x="4826327" y="679047"/>
              <a:ext cx="65171" cy="55395"/>
            </a:xfrm>
            <a:custGeom>
              <a:avLst/>
              <a:gdLst/>
              <a:ahLst/>
              <a:cxnLst>
                <a:cxn ang="0">
                  <a:pos x="32" y="68"/>
                </a:cxn>
                <a:cxn ang="0">
                  <a:pos x="2" y="38"/>
                </a:cxn>
                <a:cxn ang="0">
                  <a:pos x="2" y="38"/>
                </a:cxn>
                <a:cxn ang="0">
                  <a:pos x="0" y="36"/>
                </a:cxn>
                <a:cxn ang="0">
                  <a:pos x="0" y="32"/>
                </a:cxn>
                <a:cxn ang="0">
                  <a:pos x="0" y="30"/>
                </a:cxn>
                <a:cxn ang="0">
                  <a:pos x="2" y="26"/>
                </a:cxn>
                <a:cxn ang="0">
                  <a:pos x="2" y="26"/>
                </a:cxn>
                <a:cxn ang="0">
                  <a:pos x="4" y="24"/>
                </a:cxn>
                <a:cxn ang="0">
                  <a:pos x="8" y="24"/>
                </a:cxn>
                <a:cxn ang="0">
                  <a:pos x="12" y="24"/>
                </a:cxn>
                <a:cxn ang="0">
                  <a:pos x="14" y="26"/>
                </a:cxn>
                <a:cxn ang="0">
                  <a:pos x="32" y="44"/>
                </a:cxn>
                <a:cxn ang="0">
                  <a:pos x="66" y="4"/>
                </a:cxn>
                <a:cxn ang="0">
                  <a:pos x="66" y="4"/>
                </a:cxn>
                <a:cxn ang="0">
                  <a:pos x="68" y="2"/>
                </a:cxn>
                <a:cxn ang="0">
                  <a:pos x="72" y="0"/>
                </a:cxn>
                <a:cxn ang="0">
                  <a:pos x="74" y="0"/>
                </a:cxn>
                <a:cxn ang="0">
                  <a:pos x="78" y="2"/>
                </a:cxn>
                <a:cxn ang="0">
                  <a:pos x="78" y="2"/>
                </a:cxn>
                <a:cxn ang="0">
                  <a:pos x="80" y="4"/>
                </a:cxn>
                <a:cxn ang="0">
                  <a:pos x="80" y="8"/>
                </a:cxn>
                <a:cxn ang="0">
                  <a:pos x="80" y="10"/>
                </a:cxn>
                <a:cxn ang="0">
                  <a:pos x="78" y="14"/>
                </a:cxn>
                <a:cxn ang="0">
                  <a:pos x="32" y="68"/>
                </a:cxn>
              </a:cxnLst>
              <a:rect l="0" t="0" r="r" b="b"/>
              <a:pathLst>
                <a:path w="80" h="68">
                  <a:moveTo>
                    <a:pt x="32" y="68"/>
                  </a:moveTo>
                  <a:lnTo>
                    <a:pt x="2" y="38"/>
                  </a:lnTo>
                  <a:lnTo>
                    <a:pt x="2" y="38"/>
                  </a:lnTo>
                  <a:lnTo>
                    <a:pt x="0" y="36"/>
                  </a:lnTo>
                  <a:lnTo>
                    <a:pt x="0" y="32"/>
                  </a:lnTo>
                  <a:lnTo>
                    <a:pt x="0" y="30"/>
                  </a:lnTo>
                  <a:lnTo>
                    <a:pt x="2" y="26"/>
                  </a:lnTo>
                  <a:lnTo>
                    <a:pt x="2" y="26"/>
                  </a:lnTo>
                  <a:lnTo>
                    <a:pt x="4" y="24"/>
                  </a:lnTo>
                  <a:lnTo>
                    <a:pt x="8" y="24"/>
                  </a:lnTo>
                  <a:lnTo>
                    <a:pt x="12" y="24"/>
                  </a:lnTo>
                  <a:lnTo>
                    <a:pt x="14" y="26"/>
                  </a:lnTo>
                  <a:lnTo>
                    <a:pt x="32" y="44"/>
                  </a:lnTo>
                  <a:lnTo>
                    <a:pt x="66" y="4"/>
                  </a:lnTo>
                  <a:lnTo>
                    <a:pt x="66" y="4"/>
                  </a:lnTo>
                  <a:lnTo>
                    <a:pt x="68" y="2"/>
                  </a:lnTo>
                  <a:lnTo>
                    <a:pt x="72" y="0"/>
                  </a:lnTo>
                  <a:lnTo>
                    <a:pt x="74" y="0"/>
                  </a:lnTo>
                  <a:lnTo>
                    <a:pt x="78" y="2"/>
                  </a:lnTo>
                  <a:lnTo>
                    <a:pt x="78" y="2"/>
                  </a:lnTo>
                  <a:lnTo>
                    <a:pt x="80" y="4"/>
                  </a:lnTo>
                  <a:lnTo>
                    <a:pt x="80" y="8"/>
                  </a:lnTo>
                  <a:lnTo>
                    <a:pt x="80" y="10"/>
                  </a:lnTo>
                  <a:lnTo>
                    <a:pt x="78" y="14"/>
                  </a:lnTo>
                  <a:lnTo>
                    <a:pt x="32" y="68"/>
                  </a:lnTo>
                  <a:close/>
                </a:path>
              </a:pathLst>
            </a:custGeom>
            <a:solidFill>
              <a:srgbClr val="12B3A0"/>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45" name="Freeform 280"/>
            <p:cNvSpPr>
              <a:spLocks/>
            </p:cNvSpPr>
            <p:nvPr/>
          </p:nvSpPr>
          <p:spPr bwMode="auto">
            <a:xfrm>
              <a:off x="4826327" y="763770"/>
              <a:ext cx="65171" cy="55395"/>
            </a:xfrm>
            <a:custGeom>
              <a:avLst/>
              <a:gdLst/>
              <a:ahLst/>
              <a:cxnLst>
                <a:cxn ang="0">
                  <a:pos x="32" y="68"/>
                </a:cxn>
                <a:cxn ang="0">
                  <a:pos x="2" y="38"/>
                </a:cxn>
                <a:cxn ang="0">
                  <a:pos x="2" y="38"/>
                </a:cxn>
                <a:cxn ang="0">
                  <a:pos x="0" y="36"/>
                </a:cxn>
                <a:cxn ang="0">
                  <a:pos x="0" y="32"/>
                </a:cxn>
                <a:cxn ang="0">
                  <a:pos x="0" y="30"/>
                </a:cxn>
                <a:cxn ang="0">
                  <a:pos x="2" y="26"/>
                </a:cxn>
                <a:cxn ang="0">
                  <a:pos x="2" y="26"/>
                </a:cxn>
                <a:cxn ang="0">
                  <a:pos x="4" y="24"/>
                </a:cxn>
                <a:cxn ang="0">
                  <a:pos x="8" y="24"/>
                </a:cxn>
                <a:cxn ang="0">
                  <a:pos x="12" y="24"/>
                </a:cxn>
                <a:cxn ang="0">
                  <a:pos x="14" y="26"/>
                </a:cxn>
                <a:cxn ang="0">
                  <a:pos x="32" y="44"/>
                </a:cxn>
                <a:cxn ang="0">
                  <a:pos x="66" y="4"/>
                </a:cxn>
                <a:cxn ang="0">
                  <a:pos x="66" y="4"/>
                </a:cxn>
                <a:cxn ang="0">
                  <a:pos x="68" y="2"/>
                </a:cxn>
                <a:cxn ang="0">
                  <a:pos x="72" y="0"/>
                </a:cxn>
                <a:cxn ang="0">
                  <a:pos x="74" y="0"/>
                </a:cxn>
                <a:cxn ang="0">
                  <a:pos x="78" y="2"/>
                </a:cxn>
                <a:cxn ang="0">
                  <a:pos x="78" y="2"/>
                </a:cxn>
                <a:cxn ang="0">
                  <a:pos x="80" y="4"/>
                </a:cxn>
                <a:cxn ang="0">
                  <a:pos x="80" y="8"/>
                </a:cxn>
                <a:cxn ang="0">
                  <a:pos x="80" y="10"/>
                </a:cxn>
                <a:cxn ang="0">
                  <a:pos x="78" y="14"/>
                </a:cxn>
                <a:cxn ang="0">
                  <a:pos x="32" y="68"/>
                </a:cxn>
              </a:cxnLst>
              <a:rect l="0" t="0" r="r" b="b"/>
              <a:pathLst>
                <a:path w="80" h="68">
                  <a:moveTo>
                    <a:pt x="32" y="68"/>
                  </a:moveTo>
                  <a:lnTo>
                    <a:pt x="2" y="38"/>
                  </a:lnTo>
                  <a:lnTo>
                    <a:pt x="2" y="38"/>
                  </a:lnTo>
                  <a:lnTo>
                    <a:pt x="0" y="36"/>
                  </a:lnTo>
                  <a:lnTo>
                    <a:pt x="0" y="32"/>
                  </a:lnTo>
                  <a:lnTo>
                    <a:pt x="0" y="30"/>
                  </a:lnTo>
                  <a:lnTo>
                    <a:pt x="2" y="26"/>
                  </a:lnTo>
                  <a:lnTo>
                    <a:pt x="2" y="26"/>
                  </a:lnTo>
                  <a:lnTo>
                    <a:pt x="4" y="24"/>
                  </a:lnTo>
                  <a:lnTo>
                    <a:pt x="8" y="24"/>
                  </a:lnTo>
                  <a:lnTo>
                    <a:pt x="12" y="24"/>
                  </a:lnTo>
                  <a:lnTo>
                    <a:pt x="14" y="26"/>
                  </a:lnTo>
                  <a:lnTo>
                    <a:pt x="32" y="44"/>
                  </a:lnTo>
                  <a:lnTo>
                    <a:pt x="66" y="4"/>
                  </a:lnTo>
                  <a:lnTo>
                    <a:pt x="66" y="4"/>
                  </a:lnTo>
                  <a:lnTo>
                    <a:pt x="68" y="2"/>
                  </a:lnTo>
                  <a:lnTo>
                    <a:pt x="72" y="0"/>
                  </a:lnTo>
                  <a:lnTo>
                    <a:pt x="74" y="0"/>
                  </a:lnTo>
                  <a:lnTo>
                    <a:pt x="78" y="2"/>
                  </a:lnTo>
                  <a:lnTo>
                    <a:pt x="78" y="2"/>
                  </a:lnTo>
                  <a:lnTo>
                    <a:pt x="80" y="4"/>
                  </a:lnTo>
                  <a:lnTo>
                    <a:pt x="80" y="8"/>
                  </a:lnTo>
                  <a:lnTo>
                    <a:pt x="80" y="10"/>
                  </a:lnTo>
                  <a:lnTo>
                    <a:pt x="78" y="14"/>
                  </a:lnTo>
                  <a:lnTo>
                    <a:pt x="32" y="68"/>
                  </a:lnTo>
                  <a:close/>
                </a:path>
              </a:pathLst>
            </a:custGeom>
            <a:solidFill>
              <a:srgbClr val="12B3A0"/>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46" name="Rectangle 281"/>
            <p:cNvSpPr>
              <a:spLocks noChangeArrowheads="1"/>
            </p:cNvSpPr>
            <p:nvPr/>
          </p:nvSpPr>
          <p:spPr bwMode="auto">
            <a:xfrm>
              <a:off x="5126113" y="825682"/>
              <a:ext cx="65171" cy="19551"/>
            </a:xfrm>
            <a:prstGeom prst="rect">
              <a:avLst/>
            </a:prstGeom>
            <a:solidFill>
              <a:srgbClr val="FACB1B"/>
            </a:solidFill>
            <a:ln w="9525">
              <a:noFill/>
              <a:miter lim="800000"/>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47" name="Rectangle 282"/>
            <p:cNvSpPr>
              <a:spLocks noChangeArrowheads="1"/>
            </p:cNvSpPr>
            <p:nvPr/>
          </p:nvSpPr>
          <p:spPr bwMode="auto">
            <a:xfrm>
              <a:off x="5126113" y="832199"/>
              <a:ext cx="32586" cy="13034"/>
            </a:xfrm>
            <a:prstGeom prst="rect">
              <a:avLst/>
            </a:prstGeom>
            <a:solidFill>
              <a:srgbClr val="FBE158"/>
            </a:solidFill>
            <a:ln w="9525">
              <a:noFill/>
              <a:miter lim="800000"/>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48" name="Freeform 283"/>
            <p:cNvSpPr>
              <a:spLocks/>
            </p:cNvSpPr>
            <p:nvPr/>
          </p:nvSpPr>
          <p:spPr bwMode="auto">
            <a:xfrm>
              <a:off x="5147294" y="512861"/>
              <a:ext cx="22810" cy="32586"/>
            </a:xfrm>
            <a:custGeom>
              <a:avLst/>
              <a:gdLst/>
              <a:ahLst/>
              <a:cxnLst>
                <a:cxn ang="0">
                  <a:pos x="14" y="0"/>
                </a:cxn>
                <a:cxn ang="0">
                  <a:pos x="0" y="32"/>
                </a:cxn>
                <a:cxn ang="0">
                  <a:pos x="0" y="32"/>
                </a:cxn>
                <a:cxn ang="0">
                  <a:pos x="6" y="38"/>
                </a:cxn>
                <a:cxn ang="0">
                  <a:pos x="14" y="40"/>
                </a:cxn>
                <a:cxn ang="0">
                  <a:pos x="14" y="40"/>
                </a:cxn>
                <a:cxn ang="0">
                  <a:pos x="22" y="38"/>
                </a:cxn>
                <a:cxn ang="0">
                  <a:pos x="28" y="32"/>
                </a:cxn>
                <a:cxn ang="0">
                  <a:pos x="14" y="0"/>
                </a:cxn>
              </a:cxnLst>
              <a:rect l="0" t="0" r="r" b="b"/>
              <a:pathLst>
                <a:path w="28" h="40">
                  <a:moveTo>
                    <a:pt x="14" y="0"/>
                  </a:moveTo>
                  <a:lnTo>
                    <a:pt x="0" y="32"/>
                  </a:lnTo>
                  <a:lnTo>
                    <a:pt x="0" y="32"/>
                  </a:lnTo>
                  <a:lnTo>
                    <a:pt x="6" y="38"/>
                  </a:lnTo>
                  <a:lnTo>
                    <a:pt x="14" y="40"/>
                  </a:lnTo>
                  <a:lnTo>
                    <a:pt x="14" y="40"/>
                  </a:lnTo>
                  <a:lnTo>
                    <a:pt x="22" y="38"/>
                  </a:lnTo>
                  <a:lnTo>
                    <a:pt x="28" y="32"/>
                  </a:lnTo>
                  <a:lnTo>
                    <a:pt x="14" y="0"/>
                  </a:lnTo>
                  <a:close/>
                </a:path>
              </a:pathLst>
            </a:custGeom>
            <a:solidFill>
              <a:srgbClr val="3E3E3F"/>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49" name="Freeform 284"/>
            <p:cNvSpPr>
              <a:spLocks/>
            </p:cNvSpPr>
            <p:nvPr/>
          </p:nvSpPr>
          <p:spPr bwMode="auto">
            <a:xfrm>
              <a:off x="5126113" y="579662"/>
              <a:ext cx="65171" cy="252538"/>
            </a:xfrm>
            <a:custGeom>
              <a:avLst/>
              <a:gdLst/>
              <a:ahLst/>
              <a:cxnLst>
                <a:cxn ang="0">
                  <a:pos x="60" y="14"/>
                </a:cxn>
                <a:cxn ang="0">
                  <a:pos x="60" y="14"/>
                </a:cxn>
                <a:cxn ang="0">
                  <a:pos x="54" y="12"/>
                </a:cxn>
                <a:cxn ang="0">
                  <a:pos x="48" y="10"/>
                </a:cxn>
                <a:cxn ang="0">
                  <a:pos x="44" y="6"/>
                </a:cxn>
                <a:cxn ang="0">
                  <a:pos x="40" y="0"/>
                </a:cxn>
                <a:cxn ang="0">
                  <a:pos x="40" y="0"/>
                </a:cxn>
                <a:cxn ang="0">
                  <a:pos x="40" y="0"/>
                </a:cxn>
                <a:cxn ang="0">
                  <a:pos x="40" y="0"/>
                </a:cxn>
                <a:cxn ang="0">
                  <a:pos x="36" y="6"/>
                </a:cxn>
                <a:cxn ang="0">
                  <a:pos x="32" y="10"/>
                </a:cxn>
                <a:cxn ang="0">
                  <a:pos x="26" y="12"/>
                </a:cxn>
                <a:cxn ang="0">
                  <a:pos x="20" y="14"/>
                </a:cxn>
                <a:cxn ang="0">
                  <a:pos x="20" y="14"/>
                </a:cxn>
                <a:cxn ang="0">
                  <a:pos x="14" y="14"/>
                </a:cxn>
                <a:cxn ang="0">
                  <a:pos x="8" y="10"/>
                </a:cxn>
                <a:cxn ang="0">
                  <a:pos x="4" y="6"/>
                </a:cxn>
                <a:cxn ang="0">
                  <a:pos x="2" y="2"/>
                </a:cxn>
                <a:cxn ang="0">
                  <a:pos x="2" y="2"/>
                </a:cxn>
                <a:cxn ang="0">
                  <a:pos x="0" y="0"/>
                </a:cxn>
                <a:cxn ang="0">
                  <a:pos x="0" y="2"/>
                </a:cxn>
                <a:cxn ang="0">
                  <a:pos x="0" y="310"/>
                </a:cxn>
                <a:cxn ang="0">
                  <a:pos x="80" y="310"/>
                </a:cxn>
                <a:cxn ang="0">
                  <a:pos x="80" y="2"/>
                </a:cxn>
                <a:cxn ang="0">
                  <a:pos x="80" y="2"/>
                </a:cxn>
                <a:cxn ang="0">
                  <a:pos x="80" y="0"/>
                </a:cxn>
                <a:cxn ang="0">
                  <a:pos x="78" y="2"/>
                </a:cxn>
                <a:cxn ang="0">
                  <a:pos x="78" y="2"/>
                </a:cxn>
                <a:cxn ang="0">
                  <a:pos x="76" y="6"/>
                </a:cxn>
                <a:cxn ang="0">
                  <a:pos x="72" y="10"/>
                </a:cxn>
                <a:cxn ang="0">
                  <a:pos x="66" y="14"/>
                </a:cxn>
                <a:cxn ang="0">
                  <a:pos x="60" y="14"/>
                </a:cxn>
                <a:cxn ang="0">
                  <a:pos x="60" y="14"/>
                </a:cxn>
              </a:cxnLst>
              <a:rect l="0" t="0" r="r" b="b"/>
              <a:pathLst>
                <a:path w="80" h="310">
                  <a:moveTo>
                    <a:pt x="60" y="14"/>
                  </a:moveTo>
                  <a:lnTo>
                    <a:pt x="60" y="14"/>
                  </a:lnTo>
                  <a:lnTo>
                    <a:pt x="54" y="12"/>
                  </a:lnTo>
                  <a:lnTo>
                    <a:pt x="48" y="10"/>
                  </a:lnTo>
                  <a:lnTo>
                    <a:pt x="44" y="6"/>
                  </a:lnTo>
                  <a:lnTo>
                    <a:pt x="40" y="0"/>
                  </a:lnTo>
                  <a:lnTo>
                    <a:pt x="40" y="0"/>
                  </a:lnTo>
                  <a:lnTo>
                    <a:pt x="40" y="0"/>
                  </a:lnTo>
                  <a:lnTo>
                    <a:pt x="40" y="0"/>
                  </a:lnTo>
                  <a:lnTo>
                    <a:pt x="36" y="6"/>
                  </a:lnTo>
                  <a:lnTo>
                    <a:pt x="32" y="10"/>
                  </a:lnTo>
                  <a:lnTo>
                    <a:pt x="26" y="12"/>
                  </a:lnTo>
                  <a:lnTo>
                    <a:pt x="20" y="14"/>
                  </a:lnTo>
                  <a:lnTo>
                    <a:pt x="20" y="14"/>
                  </a:lnTo>
                  <a:lnTo>
                    <a:pt x="14" y="14"/>
                  </a:lnTo>
                  <a:lnTo>
                    <a:pt x="8" y="10"/>
                  </a:lnTo>
                  <a:lnTo>
                    <a:pt x="4" y="6"/>
                  </a:lnTo>
                  <a:lnTo>
                    <a:pt x="2" y="2"/>
                  </a:lnTo>
                  <a:lnTo>
                    <a:pt x="2" y="2"/>
                  </a:lnTo>
                  <a:lnTo>
                    <a:pt x="0" y="0"/>
                  </a:lnTo>
                  <a:lnTo>
                    <a:pt x="0" y="2"/>
                  </a:lnTo>
                  <a:lnTo>
                    <a:pt x="0" y="310"/>
                  </a:lnTo>
                  <a:lnTo>
                    <a:pt x="80" y="310"/>
                  </a:lnTo>
                  <a:lnTo>
                    <a:pt x="80" y="2"/>
                  </a:lnTo>
                  <a:lnTo>
                    <a:pt x="80" y="2"/>
                  </a:lnTo>
                  <a:lnTo>
                    <a:pt x="80" y="0"/>
                  </a:lnTo>
                  <a:lnTo>
                    <a:pt x="78" y="2"/>
                  </a:lnTo>
                  <a:lnTo>
                    <a:pt x="78" y="2"/>
                  </a:lnTo>
                  <a:lnTo>
                    <a:pt x="76" y="6"/>
                  </a:lnTo>
                  <a:lnTo>
                    <a:pt x="72" y="10"/>
                  </a:lnTo>
                  <a:lnTo>
                    <a:pt x="66" y="14"/>
                  </a:lnTo>
                  <a:lnTo>
                    <a:pt x="60" y="14"/>
                  </a:lnTo>
                  <a:lnTo>
                    <a:pt x="60" y="14"/>
                  </a:lnTo>
                  <a:close/>
                </a:path>
              </a:pathLst>
            </a:custGeom>
            <a:solidFill>
              <a:srgbClr val="0484AB"/>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50" name="Freeform 285"/>
            <p:cNvSpPr>
              <a:spLocks/>
            </p:cNvSpPr>
            <p:nvPr/>
          </p:nvSpPr>
          <p:spPr bwMode="auto">
            <a:xfrm>
              <a:off x="5126113" y="579662"/>
              <a:ext cx="32586" cy="252538"/>
            </a:xfrm>
            <a:custGeom>
              <a:avLst/>
              <a:gdLst/>
              <a:ahLst/>
              <a:cxnLst>
                <a:cxn ang="0">
                  <a:pos x="0" y="310"/>
                </a:cxn>
                <a:cxn ang="0">
                  <a:pos x="0" y="2"/>
                </a:cxn>
                <a:cxn ang="0">
                  <a:pos x="0" y="2"/>
                </a:cxn>
                <a:cxn ang="0">
                  <a:pos x="0" y="2"/>
                </a:cxn>
                <a:cxn ang="0">
                  <a:pos x="2" y="2"/>
                </a:cxn>
                <a:cxn ang="0">
                  <a:pos x="2" y="2"/>
                </a:cxn>
                <a:cxn ang="0">
                  <a:pos x="4" y="6"/>
                </a:cxn>
                <a:cxn ang="0">
                  <a:pos x="8" y="10"/>
                </a:cxn>
                <a:cxn ang="0">
                  <a:pos x="14" y="14"/>
                </a:cxn>
                <a:cxn ang="0">
                  <a:pos x="20" y="14"/>
                </a:cxn>
                <a:cxn ang="0">
                  <a:pos x="20" y="14"/>
                </a:cxn>
                <a:cxn ang="0">
                  <a:pos x="26" y="12"/>
                </a:cxn>
                <a:cxn ang="0">
                  <a:pos x="32" y="10"/>
                </a:cxn>
                <a:cxn ang="0">
                  <a:pos x="36" y="6"/>
                </a:cxn>
                <a:cxn ang="0">
                  <a:pos x="40" y="0"/>
                </a:cxn>
                <a:cxn ang="0">
                  <a:pos x="40" y="0"/>
                </a:cxn>
                <a:cxn ang="0">
                  <a:pos x="40" y="0"/>
                </a:cxn>
                <a:cxn ang="0">
                  <a:pos x="40" y="310"/>
                </a:cxn>
                <a:cxn ang="0">
                  <a:pos x="0" y="310"/>
                </a:cxn>
              </a:cxnLst>
              <a:rect l="0" t="0" r="r" b="b"/>
              <a:pathLst>
                <a:path w="40" h="310">
                  <a:moveTo>
                    <a:pt x="0" y="310"/>
                  </a:moveTo>
                  <a:lnTo>
                    <a:pt x="0" y="2"/>
                  </a:lnTo>
                  <a:lnTo>
                    <a:pt x="0" y="2"/>
                  </a:lnTo>
                  <a:lnTo>
                    <a:pt x="0" y="2"/>
                  </a:lnTo>
                  <a:lnTo>
                    <a:pt x="2" y="2"/>
                  </a:lnTo>
                  <a:lnTo>
                    <a:pt x="2" y="2"/>
                  </a:lnTo>
                  <a:lnTo>
                    <a:pt x="4" y="6"/>
                  </a:lnTo>
                  <a:lnTo>
                    <a:pt x="8" y="10"/>
                  </a:lnTo>
                  <a:lnTo>
                    <a:pt x="14" y="14"/>
                  </a:lnTo>
                  <a:lnTo>
                    <a:pt x="20" y="14"/>
                  </a:lnTo>
                  <a:lnTo>
                    <a:pt x="20" y="14"/>
                  </a:lnTo>
                  <a:lnTo>
                    <a:pt x="26" y="12"/>
                  </a:lnTo>
                  <a:lnTo>
                    <a:pt x="32" y="10"/>
                  </a:lnTo>
                  <a:lnTo>
                    <a:pt x="36" y="6"/>
                  </a:lnTo>
                  <a:lnTo>
                    <a:pt x="40" y="0"/>
                  </a:lnTo>
                  <a:lnTo>
                    <a:pt x="40" y="0"/>
                  </a:lnTo>
                  <a:lnTo>
                    <a:pt x="40" y="0"/>
                  </a:lnTo>
                  <a:lnTo>
                    <a:pt x="40" y="310"/>
                  </a:lnTo>
                  <a:lnTo>
                    <a:pt x="0" y="310"/>
                  </a:lnTo>
                  <a:close/>
                </a:path>
              </a:pathLst>
            </a:custGeom>
            <a:solidFill>
              <a:srgbClr val="21B2D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sp>
          <p:nvSpPr>
            <p:cNvPr id="51" name="Freeform 286"/>
            <p:cNvSpPr>
              <a:spLocks/>
            </p:cNvSpPr>
            <p:nvPr/>
          </p:nvSpPr>
          <p:spPr bwMode="auto">
            <a:xfrm>
              <a:off x="5126113" y="845233"/>
              <a:ext cx="32586" cy="32586"/>
            </a:xfrm>
            <a:custGeom>
              <a:avLst/>
              <a:gdLst/>
              <a:ahLst/>
              <a:cxnLst>
                <a:cxn ang="0">
                  <a:pos x="0" y="0"/>
                </a:cxn>
                <a:cxn ang="0">
                  <a:pos x="0" y="16"/>
                </a:cxn>
                <a:cxn ang="0">
                  <a:pos x="0" y="16"/>
                </a:cxn>
                <a:cxn ang="0">
                  <a:pos x="2" y="26"/>
                </a:cxn>
                <a:cxn ang="0">
                  <a:pos x="8" y="32"/>
                </a:cxn>
                <a:cxn ang="0">
                  <a:pos x="14" y="38"/>
                </a:cxn>
                <a:cxn ang="0">
                  <a:pos x="24" y="40"/>
                </a:cxn>
                <a:cxn ang="0">
                  <a:pos x="40" y="40"/>
                </a:cxn>
                <a:cxn ang="0">
                  <a:pos x="40" y="0"/>
                </a:cxn>
                <a:cxn ang="0">
                  <a:pos x="0" y="0"/>
                </a:cxn>
              </a:cxnLst>
              <a:rect l="0" t="0" r="r" b="b"/>
              <a:pathLst>
                <a:path w="40" h="40">
                  <a:moveTo>
                    <a:pt x="0" y="0"/>
                  </a:moveTo>
                  <a:lnTo>
                    <a:pt x="0" y="16"/>
                  </a:lnTo>
                  <a:lnTo>
                    <a:pt x="0" y="16"/>
                  </a:lnTo>
                  <a:lnTo>
                    <a:pt x="2" y="26"/>
                  </a:lnTo>
                  <a:lnTo>
                    <a:pt x="8" y="32"/>
                  </a:lnTo>
                  <a:lnTo>
                    <a:pt x="14" y="38"/>
                  </a:lnTo>
                  <a:lnTo>
                    <a:pt x="24" y="40"/>
                  </a:lnTo>
                  <a:lnTo>
                    <a:pt x="40" y="40"/>
                  </a:lnTo>
                  <a:lnTo>
                    <a:pt x="40" y="0"/>
                  </a:lnTo>
                  <a:lnTo>
                    <a:pt x="0" y="0"/>
                  </a:lnTo>
                  <a:close/>
                </a:path>
              </a:pathLst>
            </a:custGeom>
            <a:solidFill>
              <a:srgbClr val="F7B4B4"/>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zh-CN" altLang="en-US" sz="1800">
                <a:solidFill>
                  <a:srgbClr val="000000"/>
                </a:solidFill>
              </a:endParaRPr>
            </a:p>
          </p:txBody>
        </p:sp>
      </p:grpSp>
    </p:spTree>
    <p:extLst>
      <p:ext uri="{BB962C8B-B14F-4D97-AF65-F5344CB8AC3E}">
        <p14:creationId xmlns:p14="http://schemas.microsoft.com/office/powerpoint/2010/main" val="32015137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理賠流程說明</a:t>
            </a:r>
            <a:r>
              <a:rPr lang="en-US" altLang="zh-TW" dirty="0" smtClean="0"/>
              <a:t>(3/9)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95</a:t>
            </a:fld>
            <a:endParaRPr lang="zh-TW" altLang="en-US" dirty="0"/>
          </a:p>
        </p:txBody>
      </p:sp>
      <p:grpSp>
        <p:nvGrpSpPr>
          <p:cNvPr id="56" name="群組 55"/>
          <p:cNvGrpSpPr/>
          <p:nvPr/>
        </p:nvGrpSpPr>
        <p:grpSpPr>
          <a:xfrm>
            <a:off x="-219681" y="836712"/>
            <a:ext cx="2775457" cy="523220"/>
            <a:chOff x="-258778" y="745540"/>
            <a:chExt cx="2775457" cy="523220"/>
          </a:xfrm>
        </p:grpSpPr>
        <p:sp>
          <p:nvSpPr>
            <p:cNvPr id="57" name="圓角矩形 56"/>
            <p:cNvSpPr/>
            <p:nvPr/>
          </p:nvSpPr>
          <p:spPr>
            <a:xfrm>
              <a:off x="-258778" y="764703"/>
              <a:ext cx="2775457"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文字方塊 57"/>
            <p:cNvSpPr txBox="1"/>
            <p:nvPr/>
          </p:nvSpPr>
          <p:spPr>
            <a:xfrm>
              <a:off x="-39414" y="745540"/>
              <a:ext cx="2339102"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多元申請管道</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59" name="群組 58"/>
          <p:cNvGrpSpPr/>
          <p:nvPr/>
        </p:nvGrpSpPr>
        <p:grpSpPr>
          <a:xfrm>
            <a:off x="395288" y="1740381"/>
            <a:ext cx="8198985" cy="2493868"/>
            <a:chOff x="591753" y="3617695"/>
            <a:chExt cx="8198985" cy="2493868"/>
          </a:xfrm>
        </p:grpSpPr>
        <p:sp>
          <p:nvSpPr>
            <p:cNvPr id="60" name="流程圖: 替代處理程序 59"/>
            <p:cNvSpPr/>
            <p:nvPr/>
          </p:nvSpPr>
          <p:spPr>
            <a:xfrm>
              <a:off x="3556680" y="3617695"/>
              <a:ext cx="2143220" cy="658368"/>
            </a:xfrm>
            <a:prstGeom prst="flowChartAlternateProcess">
              <a:avLst/>
            </a:prstGeom>
            <a:ln w="38100">
              <a:solidFill>
                <a:srgbClr val="02AA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學校窗口</a:t>
              </a:r>
              <a:endParaRPr lang="en-US" altLang="zh-TW" dirty="0" smtClean="0">
                <a:latin typeface="微軟正黑體" panose="020B0604030504040204" pitchFamily="34" charset="-120"/>
                <a:ea typeface="微軟正黑體" panose="020B0604030504040204" pitchFamily="34" charset="-120"/>
              </a:endParaRPr>
            </a:p>
            <a:p>
              <a:pPr algn="ct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健康中心</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衛保組</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61" name="流程圖: 替代處理程序 60"/>
            <p:cNvSpPr/>
            <p:nvPr/>
          </p:nvSpPr>
          <p:spPr>
            <a:xfrm>
              <a:off x="7000929" y="3617695"/>
              <a:ext cx="1789809" cy="658368"/>
            </a:xfrm>
            <a:prstGeom prst="flowChartAlternateProcess">
              <a:avLst/>
            </a:prstGeom>
            <a:ln w="38100">
              <a:solidFill>
                <a:srgbClr val="02AA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國泰人壽</a:t>
              </a:r>
              <a:endParaRPr lang="en-US" altLang="zh-TW" dirty="0" smtClean="0">
                <a:latin typeface="微軟正黑體" panose="020B0604030504040204" pitchFamily="34" charset="-120"/>
                <a:ea typeface="微軟正黑體" panose="020B0604030504040204" pitchFamily="34" charset="-120"/>
              </a:endParaRPr>
            </a:p>
            <a:p>
              <a:pPr algn="ctr"/>
              <a:r>
                <a:rPr lang="zh-TW" altLang="en-US" dirty="0" smtClean="0">
                  <a:latin typeface="微軟正黑體" panose="020B0604030504040204" pitchFamily="34" charset="-120"/>
                  <a:ea typeface="微軟正黑體" panose="020B0604030504040204" pitchFamily="34" charset="-120"/>
                </a:rPr>
                <a:t>學團服務人員</a:t>
              </a:r>
              <a:endParaRPr lang="zh-TW" altLang="en-US" dirty="0">
                <a:latin typeface="微軟正黑體" panose="020B0604030504040204" pitchFamily="34" charset="-120"/>
                <a:ea typeface="微軟正黑體" panose="020B0604030504040204" pitchFamily="34" charset="-120"/>
              </a:endParaRPr>
            </a:p>
          </p:txBody>
        </p:sp>
        <p:sp>
          <p:nvSpPr>
            <p:cNvPr id="62" name="流程圖: 替代處理程序 61"/>
            <p:cNvSpPr/>
            <p:nvPr/>
          </p:nvSpPr>
          <p:spPr>
            <a:xfrm>
              <a:off x="591753" y="5104539"/>
              <a:ext cx="1663898" cy="1007024"/>
            </a:xfrm>
            <a:prstGeom prst="flowChartAlternateProcess">
              <a:avLst/>
            </a:prstGeom>
            <a:ln w="38100">
              <a:solidFill>
                <a:srgbClr val="02AA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家</a:t>
              </a:r>
              <a:r>
                <a:rPr lang="zh-TW" altLang="en-US" dirty="0">
                  <a:latin typeface="微軟正黑體" panose="020B0604030504040204" pitchFamily="34" charset="-120"/>
                  <a:ea typeface="微軟正黑體" panose="020B0604030504040204" pitchFamily="34" charset="-120"/>
                </a:rPr>
                <a:t>長</a:t>
              </a:r>
              <a:r>
                <a:rPr lang="zh-TW" altLang="en-US" dirty="0" smtClean="0">
                  <a:latin typeface="微軟正黑體" panose="020B0604030504040204" pitchFamily="34" charset="-120"/>
                  <a:ea typeface="微軟正黑體" panose="020B0604030504040204" pitchFamily="34" charset="-120"/>
                </a:rPr>
                <a:t>備妥文件</a:t>
              </a:r>
              <a:endParaRPr lang="zh-TW" altLang="en-US" dirty="0">
                <a:latin typeface="微軟正黑體" panose="020B0604030504040204" pitchFamily="34" charset="-120"/>
                <a:ea typeface="微軟正黑體" panose="020B0604030504040204" pitchFamily="34" charset="-120"/>
              </a:endParaRPr>
            </a:p>
          </p:txBody>
        </p:sp>
        <p:cxnSp>
          <p:nvCxnSpPr>
            <p:cNvPr id="63" name="直線單箭頭接點 62"/>
            <p:cNvCxnSpPr>
              <a:stCxn id="62" idx="3"/>
              <a:endCxn id="60" idx="1"/>
            </p:cNvCxnSpPr>
            <p:nvPr/>
          </p:nvCxnSpPr>
          <p:spPr>
            <a:xfrm flipV="1">
              <a:off x="2255651" y="3946879"/>
              <a:ext cx="1301029" cy="16611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4" name="直線單箭頭接點 63"/>
            <p:cNvCxnSpPr>
              <a:stCxn id="61" idx="1"/>
              <a:endCxn id="60" idx="3"/>
            </p:cNvCxnSpPr>
            <p:nvPr/>
          </p:nvCxnSpPr>
          <p:spPr>
            <a:xfrm flipH="1">
              <a:off x="5699900" y="3946879"/>
              <a:ext cx="130102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5" name="文字方塊 64"/>
            <p:cNvSpPr txBox="1"/>
            <p:nvPr/>
          </p:nvSpPr>
          <p:spPr>
            <a:xfrm>
              <a:off x="5809083" y="3617695"/>
              <a:ext cx="1107996" cy="369332"/>
            </a:xfrm>
            <a:prstGeom prst="rect">
              <a:avLst/>
            </a:prstGeom>
            <a:noFill/>
          </p:spPr>
          <p:txBody>
            <a:bodyPr wrap="none" rtlCol="0">
              <a:spAutoFit/>
            </a:bodyPr>
            <a:lstStyle/>
            <a:p>
              <a:r>
                <a:rPr lang="zh-TW" altLang="en-US" dirty="0" smtClean="0">
                  <a:latin typeface="微軟正黑體" panose="020B0604030504040204" pitchFamily="34" charset="-120"/>
                  <a:ea typeface="微軟正黑體" panose="020B0604030504040204" pitchFamily="34" charset="-120"/>
                </a:rPr>
                <a:t>定期收件</a:t>
              </a:r>
              <a:endParaRPr lang="zh-TW" altLang="en-US" dirty="0">
                <a:latin typeface="微軟正黑體" panose="020B0604030504040204" pitchFamily="34" charset="-120"/>
                <a:ea typeface="微軟正黑體" panose="020B0604030504040204" pitchFamily="34" charset="-120"/>
              </a:endParaRPr>
            </a:p>
          </p:txBody>
        </p:sp>
      </p:grpSp>
      <p:sp>
        <p:nvSpPr>
          <p:cNvPr id="66" name="矩形 65"/>
          <p:cNvSpPr/>
          <p:nvPr/>
        </p:nvSpPr>
        <p:spPr>
          <a:xfrm>
            <a:off x="3660021" y="1303896"/>
            <a:ext cx="1415772" cy="461665"/>
          </a:xfrm>
          <a:prstGeom prst="rect">
            <a:avLst/>
          </a:prstGeom>
        </p:spPr>
        <p:txBody>
          <a:bodyPr wrap="none">
            <a:spAutoFit/>
          </a:bodyPr>
          <a:lstStyle/>
          <a:p>
            <a:r>
              <a:rPr lang="zh-TW" altLang="en-US" sz="2400" b="1" dirty="0">
                <a:solidFill>
                  <a:srgbClr val="C00000"/>
                </a:solidFill>
                <a:latin typeface="微軟正黑體" panose="020B0604030504040204" pitchFamily="34" charset="-120"/>
                <a:ea typeface="微軟正黑體" panose="020B0604030504040204" pitchFamily="34" charset="-120"/>
              </a:rPr>
              <a:t>校園收件</a:t>
            </a:r>
            <a:endParaRPr lang="zh-TW" altLang="en-US" sz="2400" dirty="0">
              <a:latin typeface="微軟正黑體" panose="020B0604030504040204" pitchFamily="34" charset="-120"/>
              <a:ea typeface="微軟正黑體" panose="020B0604030504040204" pitchFamily="34" charset="-120"/>
            </a:endParaRPr>
          </a:p>
        </p:txBody>
      </p:sp>
      <p:sp>
        <p:nvSpPr>
          <p:cNvPr id="67" name="流程圖: 替代處理程序 66"/>
          <p:cNvSpPr/>
          <p:nvPr/>
        </p:nvSpPr>
        <p:spPr>
          <a:xfrm>
            <a:off x="3382278" y="3512538"/>
            <a:ext cx="2143220" cy="658368"/>
          </a:xfrm>
          <a:prstGeom prst="flowChartAlternateProcess">
            <a:avLst/>
          </a:prstGeom>
          <a:ln w="38100">
            <a:solidFill>
              <a:srgbClr val="02AA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保</a:t>
            </a:r>
            <a:r>
              <a:rPr lang="zh-TW" altLang="en-US" dirty="0">
                <a:latin typeface="微軟正黑體" panose="020B0604030504040204" pitchFamily="34" charset="-120"/>
                <a:ea typeface="微軟正黑體" panose="020B0604030504040204" pitchFamily="34" charset="-120"/>
              </a:rPr>
              <a:t>險</a:t>
            </a:r>
            <a:r>
              <a:rPr lang="zh-TW" altLang="en-US" dirty="0" smtClean="0">
                <a:latin typeface="微軟正黑體" panose="020B0604030504040204" pitchFamily="34" charset="-120"/>
                <a:ea typeface="微軟正黑體" panose="020B0604030504040204" pitchFamily="34" charset="-120"/>
              </a:rPr>
              <a:t>服務人員</a:t>
            </a:r>
            <a:endParaRPr lang="zh-TW" altLang="en-US" dirty="0">
              <a:latin typeface="微軟正黑體" panose="020B0604030504040204" pitchFamily="34" charset="-120"/>
              <a:ea typeface="微軟正黑體" panose="020B0604030504040204" pitchFamily="34" charset="-120"/>
            </a:endParaRPr>
          </a:p>
        </p:txBody>
      </p:sp>
      <p:sp>
        <p:nvSpPr>
          <p:cNvPr id="68" name="矩形 67"/>
          <p:cNvSpPr/>
          <p:nvPr/>
        </p:nvSpPr>
        <p:spPr>
          <a:xfrm>
            <a:off x="3660021" y="3041975"/>
            <a:ext cx="1415772" cy="461665"/>
          </a:xfrm>
          <a:prstGeom prst="rect">
            <a:avLst/>
          </a:prstGeom>
        </p:spPr>
        <p:txBody>
          <a:bodyPr wrap="none">
            <a:spAutoFit/>
          </a:bodyPr>
          <a:lstStyle/>
          <a:p>
            <a:r>
              <a:rPr lang="zh-TW" altLang="en-US" sz="2400" b="1" dirty="0" smtClean="0">
                <a:solidFill>
                  <a:srgbClr val="C00000"/>
                </a:solidFill>
                <a:latin typeface="微軟正黑體" panose="020B0604030504040204" pitchFamily="34" charset="-120"/>
                <a:ea typeface="微軟正黑體" panose="020B0604030504040204" pitchFamily="34" charset="-120"/>
              </a:rPr>
              <a:t>人員服務</a:t>
            </a:r>
            <a:endParaRPr lang="zh-TW" altLang="en-US" sz="2400" dirty="0">
              <a:latin typeface="微軟正黑體" panose="020B0604030504040204" pitchFamily="34" charset="-120"/>
              <a:ea typeface="微軟正黑體" panose="020B0604030504040204" pitchFamily="34" charset="-120"/>
            </a:endParaRPr>
          </a:p>
        </p:txBody>
      </p:sp>
      <p:cxnSp>
        <p:nvCxnSpPr>
          <p:cNvPr id="69" name="直線單箭頭接點 68"/>
          <p:cNvCxnSpPr>
            <a:stCxn id="62" idx="3"/>
          </p:cNvCxnSpPr>
          <p:nvPr/>
        </p:nvCxnSpPr>
        <p:spPr>
          <a:xfrm>
            <a:off x="2059186" y="3730737"/>
            <a:ext cx="132452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0" name="直線單箭頭接點 69"/>
          <p:cNvCxnSpPr/>
          <p:nvPr/>
        </p:nvCxnSpPr>
        <p:spPr>
          <a:xfrm>
            <a:off x="2059185" y="3730737"/>
            <a:ext cx="1324524" cy="14862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1" name="流程圖: 替代處理程序 70"/>
          <p:cNvSpPr/>
          <p:nvPr/>
        </p:nvSpPr>
        <p:spPr>
          <a:xfrm>
            <a:off x="3383709" y="5060652"/>
            <a:ext cx="2143220" cy="658368"/>
          </a:xfrm>
          <a:prstGeom prst="flowChartAlternateProcess">
            <a:avLst/>
          </a:prstGeom>
          <a:ln w="38100">
            <a:solidFill>
              <a:srgbClr val="02AA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國泰人壽</a:t>
            </a:r>
            <a:endParaRPr lang="en-US" altLang="zh-TW" dirty="0" smtClean="0">
              <a:latin typeface="微軟正黑體" panose="020B0604030504040204" pitchFamily="34" charset="-120"/>
              <a:ea typeface="微軟正黑體" panose="020B0604030504040204" pitchFamily="34" charset="-120"/>
            </a:endParaRPr>
          </a:p>
          <a:p>
            <a:pPr algn="ctr"/>
            <a:r>
              <a:rPr lang="zh-TW" altLang="en-US" dirty="0" smtClean="0">
                <a:latin typeface="微軟正黑體" panose="020B0604030504040204" pitchFamily="34" charset="-120"/>
                <a:ea typeface="微軟正黑體" panose="020B0604030504040204" pitchFamily="34" charset="-120"/>
              </a:rPr>
              <a:t>全台服務中心</a:t>
            </a:r>
            <a:endParaRPr lang="en-US" altLang="zh-TW" dirty="0" smtClean="0">
              <a:latin typeface="微軟正黑體" panose="020B0604030504040204" pitchFamily="34" charset="-120"/>
              <a:ea typeface="微軟正黑體" panose="020B0604030504040204" pitchFamily="34" charset="-120"/>
            </a:endParaRPr>
          </a:p>
        </p:txBody>
      </p:sp>
      <p:sp>
        <p:nvSpPr>
          <p:cNvPr id="72" name="矩形 71"/>
          <p:cNvSpPr/>
          <p:nvPr/>
        </p:nvSpPr>
        <p:spPr>
          <a:xfrm>
            <a:off x="3660021" y="4620228"/>
            <a:ext cx="1415772" cy="461665"/>
          </a:xfrm>
          <a:prstGeom prst="rect">
            <a:avLst/>
          </a:prstGeom>
        </p:spPr>
        <p:txBody>
          <a:bodyPr wrap="none">
            <a:spAutoFit/>
          </a:bodyPr>
          <a:lstStyle/>
          <a:p>
            <a:r>
              <a:rPr lang="zh-TW" altLang="en-US" sz="2400" b="1" dirty="0" smtClean="0">
                <a:solidFill>
                  <a:srgbClr val="C00000"/>
                </a:solidFill>
                <a:latin typeface="微軟正黑體" panose="020B0604030504040204" pitchFamily="34" charset="-120"/>
                <a:ea typeface="微軟正黑體" panose="020B0604030504040204" pitchFamily="34" charset="-120"/>
              </a:rPr>
              <a:t>親臨辦理</a:t>
            </a:r>
            <a:endParaRPr lang="zh-TW" altLang="en-US" sz="2400" dirty="0">
              <a:latin typeface="微軟正黑體" panose="020B0604030504040204" pitchFamily="34" charset="-120"/>
              <a:ea typeface="微軟正黑體" panose="020B0604030504040204" pitchFamily="34" charset="-120"/>
            </a:endParaRPr>
          </a:p>
        </p:txBody>
      </p:sp>
      <p:cxnSp>
        <p:nvCxnSpPr>
          <p:cNvPr id="73" name="肘形接點 72"/>
          <p:cNvCxnSpPr/>
          <p:nvPr/>
        </p:nvCxnSpPr>
        <p:spPr>
          <a:xfrm rot="5400000" flipH="1" flipV="1">
            <a:off x="5192491" y="4847214"/>
            <a:ext cx="820865" cy="218366"/>
          </a:xfrm>
          <a:prstGeom prst="bentConnector3">
            <a:avLst>
              <a:gd name="adj1" fmla="val 826"/>
            </a:avLst>
          </a:prstGeom>
          <a:ln w="19050"/>
        </p:spPr>
        <p:style>
          <a:lnRef idx="1">
            <a:schemeClr val="dk1"/>
          </a:lnRef>
          <a:fillRef idx="0">
            <a:schemeClr val="dk1"/>
          </a:fillRef>
          <a:effectRef idx="0">
            <a:schemeClr val="dk1"/>
          </a:effectRef>
          <a:fontRef idx="minor">
            <a:schemeClr val="tx1"/>
          </a:fontRef>
        </p:style>
      </p:cxnSp>
      <p:sp>
        <p:nvSpPr>
          <p:cNvPr id="74" name="文字方塊 73"/>
          <p:cNvSpPr txBox="1"/>
          <p:nvPr/>
        </p:nvSpPr>
        <p:spPr>
          <a:xfrm>
            <a:off x="5654805" y="3943902"/>
            <a:ext cx="1415772" cy="584775"/>
          </a:xfrm>
          <a:prstGeom prst="rect">
            <a:avLst/>
          </a:prstGeom>
          <a:noFill/>
        </p:spPr>
        <p:txBody>
          <a:bodyPr wrap="none" rtlCol="0">
            <a:spAutoFit/>
          </a:bodyPr>
          <a:lstStyle/>
          <a:p>
            <a:pPr algn="ctr"/>
            <a:r>
              <a:rPr lang="zh-TW" altLang="en-US" sz="1600" dirty="0" smtClean="0">
                <a:latin typeface="微軟正黑體" panose="020B0604030504040204" pitchFamily="34" charset="-120"/>
                <a:ea typeface="微軟正黑體" panose="020B0604030504040204" pitchFamily="34" charset="-120"/>
              </a:rPr>
              <a:t>國泰人壽</a:t>
            </a:r>
            <a:endParaRPr lang="en-US" altLang="zh-TW" sz="1600" dirty="0" smtClean="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即時線上照會</a:t>
            </a:r>
            <a:endParaRPr lang="zh-TW" altLang="en-US" sz="1600" dirty="0">
              <a:latin typeface="微軟正黑體" panose="020B0604030504040204" pitchFamily="34" charset="-120"/>
              <a:ea typeface="微軟正黑體" panose="020B0604030504040204" pitchFamily="34" charset="-120"/>
            </a:endParaRPr>
          </a:p>
        </p:txBody>
      </p:sp>
      <p:cxnSp>
        <p:nvCxnSpPr>
          <p:cNvPr id="75" name="肘形接點 74"/>
          <p:cNvCxnSpPr>
            <a:stCxn id="67" idx="3"/>
          </p:cNvCxnSpPr>
          <p:nvPr/>
        </p:nvCxnSpPr>
        <p:spPr>
          <a:xfrm>
            <a:off x="5525498" y="3841722"/>
            <a:ext cx="1282235" cy="718911"/>
          </a:xfrm>
          <a:prstGeom prst="bentConnector3">
            <a:avLst>
              <a:gd name="adj1" fmla="val 14664"/>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6" name="流程圖: 替代處理程序 75"/>
          <p:cNvSpPr/>
          <p:nvPr/>
        </p:nvSpPr>
        <p:spPr>
          <a:xfrm>
            <a:off x="6972104" y="4125080"/>
            <a:ext cx="2145058" cy="658368"/>
          </a:xfrm>
          <a:prstGeom prst="flowChartAlternateProcess">
            <a:avLst/>
          </a:prstGeom>
          <a:ln w="38100">
            <a:solidFill>
              <a:srgbClr val="02AA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學校名冊登錄系統</a:t>
            </a:r>
            <a:endParaRPr lang="en-US" altLang="zh-TW" dirty="0" smtClean="0">
              <a:latin typeface="微軟正黑體" panose="020B0604030504040204" pitchFamily="34" charset="-120"/>
              <a:ea typeface="微軟正黑體" panose="020B0604030504040204" pitchFamily="34" charset="-120"/>
            </a:endParaRPr>
          </a:p>
          <a:p>
            <a:pPr algn="ctr"/>
            <a:r>
              <a:rPr lang="zh-TW" altLang="en-US" dirty="0" smtClean="0">
                <a:latin typeface="微軟正黑體" panose="020B0604030504040204" pitchFamily="34" charset="-120"/>
                <a:ea typeface="微軟正黑體" panose="020B0604030504040204" pitchFamily="34" charset="-120"/>
              </a:rPr>
              <a:t>確認學籍資料</a:t>
            </a:r>
            <a:endParaRPr lang="zh-TW" altLang="en-US" dirty="0">
              <a:latin typeface="微軟正黑體" panose="020B0604030504040204" pitchFamily="34" charset="-120"/>
              <a:ea typeface="微軟正黑體" panose="020B0604030504040204" pitchFamily="34" charset="-120"/>
            </a:endParaRPr>
          </a:p>
        </p:txBody>
      </p:sp>
      <p:sp>
        <p:nvSpPr>
          <p:cNvPr id="77" name="矩形 76"/>
          <p:cNvSpPr/>
          <p:nvPr/>
        </p:nvSpPr>
        <p:spPr>
          <a:xfrm>
            <a:off x="7149656" y="3692549"/>
            <a:ext cx="1415772" cy="461665"/>
          </a:xfrm>
          <a:prstGeom prst="rect">
            <a:avLst/>
          </a:prstGeom>
        </p:spPr>
        <p:txBody>
          <a:bodyPr wrap="none">
            <a:spAutoFit/>
          </a:bodyPr>
          <a:lstStyle/>
          <a:p>
            <a:r>
              <a:rPr lang="zh-TW" altLang="en-US" sz="2400" b="1" dirty="0" smtClean="0">
                <a:solidFill>
                  <a:srgbClr val="C00000"/>
                </a:solidFill>
                <a:latin typeface="微軟正黑體" panose="020B0604030504040204" pitchFamily="34" charset="-120"/>
                <a:ea typeface="微軟正黑體" panose="020B0604030504040204" pitchFamily="34" charset="-120"/>
              </a:rPr>
              <a:t>學團窗口</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929555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930"/>
          <a:stretch/>
        </p:blipFill>
        <p:spPr bwMode="auto">
          <a:xfrm>
            <a:off x="684878" y="2492618"/>
            <a:ext cx="8014469" cy="397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1523060" y="3717032"/>
            <a:ext cx="7534508" cy="2750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96</a:t>
            </a:fld>
            <a:endParaRPr lang="zh-TW" altLang="en-US" dirty="0"/>
          </a:p>
        </p:txBody>
      </p:sp>
      <p:grpSp>
        <p:nvGrpSpPr>
          <p:cNvPr id="6" name="群組 5"/>
          <p:cNvGrpSpPr/>
          <p:nvPr/>
        </p:nvGrpSpPr>
        <p:grpSpPr>
          <a:xfrm>
            <a:off x="-219681" y="836712"/>
            <a:ext cx="2847465" cy="523220"/>
            <a:chOff x="-258778" y="745540"/>
            <a:chExt cx="2847465" cy="523220"/>
          </a:xfrm>
        </p:grpSpPr>
        <p:sp>
          <p:nvSpPr>
            <p:cNvPr id="7" name="圓角矩形 6"/>
            <p:cNvSpPr/>
            <p:nvPr/>
          </p:nvSpPr>
          <p:spPr>
            <a:xfrm>
              <a:off x="-258778" y="764703"/>
              <a:ext cx="2847465"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2459328"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學籍確認</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26" name="文字方塊 25"/>
          <p:cNvSpPr txBox="1"/>
          <p:nvPr/>
        </p:nvSpPr>
        <p:spPr>
          <a:xfrm>
            <a:off x="396593" y="1385149"/>
            <a:ext cx="7991831" cy="1118255"/>
          </a:xfrm>
          <a:prstGeom prst="rect">
            <a:avLst/>
          </a:prstGeom>
          <a:noFill/>
        </p:spPr>
        <p:txBody>
          <a:bodyPr wrap="square" rtlCol="0">
            <a:spAutoFit/>
          </a:bodyPr>
          <a:lstStyle/>
          <a:p>
            <a:pPr marL="285750" indent="-285750">
              <a:lnSpc>
                <a:spcPts val="2000"/>
              </a:lnSpc>
              <a:buFont typeface="Wingdings" panose="05000000000000000000" pitchFamily="2" charset="2"/>
              <a:buChar char="n"/>
            </a:pPr>
            <a:r>
              <a:rPr lang="zh-TW" altLang="en-US" dirty="0" smtClean="0">
                <a:latin typeface="微軟正黑體" panose="020B0604030504040204" pitchFamily="34" charset="-120"/>
                <a:ea typeface="微軟正黑體" panose="020B0604030504040204" pitchFamily="34" charset="-120"/>
              </a:rPr>
              <a:t>路徑為</a:t>
            </a:r>
            <a:r>
              <a:rPr lang="zh-TW" altLang="en-US" dirty="0">
                <a:solidFill>
                  <a:srgbClr val="FF0000"/>
                </a:solidFill>
                <a:latin typeface="微軟正黑體" panose="020B0604030504040204" pitchFamily="34" charset="-120"/>
                <a:ea typeface="微軟正黑體" panose="020B0604030504040204" pitchFamily="34" charset="-120"/>
              </a:rPr>
              <a:t>學校名冊登錄系統</a:t>
            </a:r>
            <a:r>
              <a:rPr lang="en-US" altLang="zh-TW" dirty="0" smtClean="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學團險專區</a:t>
            </a:r>
            <a:r>
              <a:rPr lang="zh-TW" altLang="en-US" dirty="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285750" indent="-285750">
              <a:lnSpc>
                <a:spcPts val="2000"/>
              </a:lnSpc>
              <a:buFont typeface="Wingdings" panose="05000000000000000000" pitchFamily="2" charset="2"/>
              <a:buChar char="n"/>
            </a:pPr>
            <a:r>
              <a:rPr lang="zh-TW" altLang="en-US" dirty="0" smtClean="0">
                <a:latin typeface="微軟正黑體" panose="020B0604030504040204" pitchFamily="34" charset="-120"/>
                <a:ea typeface="微軟正黑體" panose="020B0604030504040204" pitchFamily="34" charset="-120"/>
              </a:rPr>
              <a:t>選擇</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學籍</a:t>
            </a:r>
            <a:r>
              <a:rPr lang="zh-TW" altLang="en-US" dirty="0">
                <a:latin typeface="微軟正黑體" panose="020B0604030504040204" pitchFamily="34" charset="-120"/>
                <a:ea typeface="微軟正黑體" panose="020B0604030504040204" pitchFamily="34" charset="-120"/>
              </a:rPr>
              <a:t>補全</a:t>
            </a:r>
            <a:r>
              <a:rPr lang="zh-TW" altLang="en-US" dirty="0" smtClean="0">
                <a:latin typeface="微軟正黑體" panose="020B0604030504040204" pitchFamily="34" charset="-120"/>
                <a:ea typeface="微軟正黑體" panose="020B0604030504040204" pitchFamily="34" charset="-120"/>
              </a:rPr>
              <a:t>確認</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則會出現學校需確認</a:t>
            </a:r>
            <a:r>
              <a:rPr lang="zh-TW" altLang="en-US" dirty="0">
                <a:solidFill>
                  <a:srgbClr val="FF0000"/>
                </a:solidFill>
                <a:latin typeface="微軟正黑體" panose="020B0604030504040204" pitchFamily="34" charset="-120"/>
                <a:ea typeface="微軟正黑體" panose="020B0604030504040204" pitchFamily="34" charset="-120"/>
              </a:rPr>
              <a:t>已向國泰人壽提出</a:t>
            </a:r>
            <a:r>
              <a:rPr lang="zh-TW" altLang="en-US" dirty="0" smtClean="0">
                <a:solidFill>
                  <a:srgbClr val="FF0000"/>
                </a:solidFill>
                <a:latin typeface="微軟正黑體" panose="020B0604030504040204" pitchFamily="34" charset="-120"/>
                <a:ea typeface="微軟正黑體" panose="020B0604030504040204" pitchFamily="34" charset="-120"/>
              </a:rPr>
              <a:t>理賠</a:t>
            </a:r>
            <a:r>
              <a:rPr lang="zh-TW" altLang="en-US" dirty="0">
                <a:solidFill>
                  <a:srgbClr val="FF0000"/>
                </a:solidFill>
                <a:latin typeface="微軟正黑體" panose="020B0604030504040204" pitchFamily="34" charset="-120"/>
                <a:ea typeface="微軟正黑體" panose="020B0604030504040204" pitchFamily="34" charset="-120"/>
              </a:rPr>
              <a:t>申請，但尚未經學校確認學籍資料</a:t>
            </a:r>
            <a:r>
              <a:rPr lang="zh-TW" altLang="en-US" dirty="0">
                <a:latin typeface="微軟正黑體" panose="020B0604030504040204" pitchFamily="34" charset="-120"/>
                <a:ea typeface="微軟正黑體" panose="020B0604030504040204" pitchFamily="34" charset="-120"/>
              </a:rPr>
              <a:t>之學生名單，點選學生姓名，確認</a:t>
            </a:r>
            <a:r>
              <a:rPr lang="zh-TW" altLang="en-US" dirty="0" smtClean="0">
                <a:latin typeface="微軟正黑體" panose="020B0604030504040204" pitchFamily="34" charset="-120"/>
                <a:ea typeface="微軟正黑體" panose="020B0604030504040204" pitchFamily="34" charset="-120"/>
              </a:rPr>
              <a:t>是否為</a:t>
            </a:r>
            <a:r>
              <a:rPr lang="zh-TW" altLang="en-US" dirty="0">
                <a:latin typeface="微軟正黑體" panose="020B0604030504040204" pitchFamily="34" charset="-120"/>
                <a:ea typeface="微軟正黑體" panose="020B0604030504040204" pitchFamily="34" charset="-120"/>
              </a:rPr>
              <a:t>該校</a:t>
            </a:r>
            <a:r>
              <a:rPr lang="zh-TW" altLang="en-US" dirty="0" smtClean="0">
                <a:latin typeface="微軟正黑體" panose="020B0604030504040204" pitchFamily="34" charset="-120"/>
                <a:ea typeface="微軟正黑體" panose="020B0604030504040204" pitchFamily="34" charset="-120"/>
              </a:rPr>
              <a:t>學生及是否</a:t>
            </a:r>
            <a:r>
              <a:rPr lang="zh-TW" altLang="en-US" dirty="0">
                <a:latin typeface="微軟正黑體" panose="020B0604030504040204" pitchFamily="34" charset="-120"/>
                <a:ea typeface="微軟正黑體" panose="020B0604030504040204" pitchFamily="34" charset="-120"/>
              </a:rPr>
              <a:t>為免繳生後，即可</a:t>
            </a:r>
            <a:r>
              <a:rPr lang="zh-TW" altLang="en-US" dirty="0" smtClean="0">
                <a:latin typeface="微軟正黑體" panose="020B0604030504040204" pitchFamily="34" charset="-120"/>
                <a:ea typeface="微軟正黑體" panose="020B0604030504040204" pitchFamily="34" charset="-120"/>
              </a:rPr>
              <a:t>點選</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確認輸入</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cxnSp>
        <p:nvCxnSpPr>
          <p:cNvPr id="39" name="肘形接點 38"/>
          <p:cNvCxnSpPr>
            <a:stCxn id="41" idx="0"/>
          </p:cNvCxnSpPr>
          <p:nvPr/>
        </p:nvCxnSpPr>
        <p:spPr>
          <a:xfrm rot="5400000" flipH="1" flipV="1">
            <a:off x="1197031" y="3888291"/>
            <a:ext cx="328129" cy="63599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415681" y="4390749"/>
            <a:ext cx="1263408"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學籍補全確認</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1" name="矩形 40"/>
          <p:cNvSpPr/>
          <p:nvPr/>
        </p:nvSpPr>
        <p:spPr>
          <a:xfrm>
            <a:off x="407109" y="4370351"/>
            <a:ext cx="1271980"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 name="群組 11"/>
          <p:cNvGrpSpPr/>
          <p:nvPr/>
        </p:nvGrpSpPr>
        <p:grpSpPr>
          <a:xfrm>
            <a:off x="1695864" y="3672890"/>
            <a:ext cx="6882427" cy="1640795"/>
            <a:chOff x="9742328" y="3666689"/>
            <a:chExt cx="6882427" cy="1640795"/>
          </a:xfrm>
        </p:grpSpPr>
        <p:cxnSp>
          <p:nvCxnSpPr>
            <p:cNvPr id="34" name="肘形接點 33"/>
            <p:cNvCxnSpPr>
              <a:stCxn id="32" idx="2"/>
            </p:cNvCxnSpPr>
            <p:nvPr/>
          </p:nvCxnSpPr>
          <p:spPr>
            <a:xfrm rot="16200000" flipH="1">
              <a:off x="13520176" y="3965276"/>
              <a:ext cx="418459" cy="1124039"/>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群組 10"/>
            <p:cNvGrpSpPr/>
            <p:nvPr/>
          </p:nvGrpSpPr>
          <p:grpSpPr>
            <a:xfrm>
              <a:off x="9756436" y="3747106"/>
              <a:ext cx="6868319" cy="1141919"/>
              <a:chOff x="9756436" y="3747106"/>
              <a:chExt cx="6868319" cy="1141919"/>
            </a:xfrm>
          </p:grpSpPr>
          <p:sp>
            <p:nvSpPr>
              <p:cNvPr id="18" name="矩形 17"/>
              <p:cNvSpPr/>
              <p:nvPr/>
            </p:nvSpPr>
            <p:spPr>
              <a:xfrm>
                <a:off x="9756436" y="3747106"/>
                <a:ext cx="6836008" cy="579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200" b="1" kern="100" dirty="0">
                    <a:solidFill>
                      <a:srgbClr val="FF0000"/>
                    </a:solidFill>
                    <a:effectLst/>
                    <a:latin typeface="Times New Roman"/>
                    <a:ea typeface="新細明體"/>
                    <a:cs typeface="Arial Unicode MS"/>
                    <a:sym typeface="Wingdings 2"/>
                  </a:rPr>
                  <a:t></a:t>
                </a:r>
                <a:r>
                  <a:rPr lang="en-US" sz="1200" kern="100" dirty="0">
                    <a:solidFill>
                      <a:srgbClr val="000000"/>
                    </a:solidFill>
                    <a:effectLst/>
                    <a:latin typeface="Times New Roman"/>
                    <a:ea typeface="新細明體"/>
                    <a:cs typeface="Arial Unicode MS"/>
                  </a:rPr>
                  <a:t>  </a:t>
                </a:r>
                <a:r>
                  <a:rPr lang="zh-TW" sz="1050" kern="100" dirty="0">
                    <a:solidFill>
                      <a:srgbClr val="000000"/>
                    </a:solidFill>
                    <a:effectLst/>
                    <a:latin typeface="Times New Roman"/>
                    <a:ea typeface="新細明體"/>
                    <a:cs typeface="Arial Unicode MS"/>
                  </a:rPr>
                  <a:t>學生姓名</a:t>
                </a:r>
                <a:r>
                  <a:rPr lang="en-US" sz="1050" kern="100" dirty="0">
                    <a:solidFill>
                      <a:srgbClr val="000000"/>
                    </a:solidFill>
                    <a:effectLst/>
                    <a:latin typeface="Times New Roman"/>
                    <a:ea typeface="新細明體"/>
                    <a:cs typeface="Arial Unicode MS"/>
                  </a:rPr>
                  <a:t>  </a:t>
                </a:r>
                <a:r>
                  <a:rPr lang="zh-TW" sz="1050" kern="100" dirty="0">
                    <a:solidFill>
                      <a:srgbClr val="000000"/>
                    </a:solidFill>
                    <a:effectLst/>
                    <a:latin typeface="Times New Roman"/>
                    <a:ea typeface="新細明體"/>
                    <a:cs typeface="Arial Unicode MS"/>
                  </a:rPr>
                  <a:t>小龍女</a:t>
                </a:r>
                <a:r>
                  <a:rPr lang="en-US" sz="1050" kern="100" dirty="0">
                    <a:solidFill>
                      <a:srgbClr val="000000"/>
                    </a:solidFill>
                    <a:effectLst/>
                    <a:latin typeface="Times New Roman"/>
                    <a:ea typeface="新細明體"/>
                    <a:cs typeface="Arial Unicode MS"/>
                  </a:rPr>
                  <a:t>   </a:t>
                </a:r>
                <a:r>
                  <a:rPr lang="zh-TW" sz="1050" kern="100" dirty="0">
                    <a:solidFill>
                      <a:srgbClr val="000000"/>
                    </a:solidFill>
                    <a:effectLst/>
                    <a:latin typeface="Times New Roman"/>
                    <a:ea typeface="新細明體"/>
                    <a:cs typeface="Arial Unicode MS"/>
                  </a:rPr>
                  <a:t>學生</a:t>
                </a:r>
                <a:r>
                  <a:rPr lang="en-US" sz="1050" kern="100" dirty="0">
                    <a:solidFill>
                      <a:srgbClr val="000000"/>
                    </a:solidFill>
                    <a:effectLst/>
                    <a:latin typeface="Times New Roman"/>
                    <a:ea typeface="新細明體"/>
                    <a:cs typeface="Arial Unicode MS"/>
                  </a:rPr>
                  <a:t>ID  A223456789</a:t>
                </a:r>
                <a:endParaRPr lang="zh-TW" sz="2400" kern="100" dirty="0">
                  <a:effectLst/>
                  <a:latin typeface="Times New Roman"/>
                  <a:ea typeface="新細明體"/>
                  <a:cs typeface="Arial Unicode MS"/>
                </a:endParaRPr>
              </a:p>
              <a:p>
                <a:pPr>
                  <a:spcAft>
                    <a:spcPts val="0"/>
                  </a:spcAft>
                </a:pPr>
                <a:r>
                  <a:rPr lang="en-US" sz="1050" kern="100" dirty="0">
                    <a:solidFill>
                      <a:srgbClr val="000000"/>
                    </a:solidFill>
                    <a:effectLst/>
                    <a:latin typeface="Times New Roman"/>
                    <a:ea typeface="新細明體"/>
                    <a:cs typeface="Arial Unicode MS"/>
                  </a:rPr>
                  <a:t>     </a:t>
                </a:r>
                <a:r>
                  <a:rPr lang="en-US" sz="1050" kern="100" dirty="0">
                    <a:solidFill>
                      <a:srgbClr val="000000"/>
                    </a:solidFill>
                    <a:effectLst/>
                    <a:latin typeface="Times New Roman"/>
                    <a:ea typeface="新細明體"/>
                    <a:cs typeface="Arial Unicode MS"/>
                    <a:sym typeface="Wingdings 2"/>
                  </a:rPr>
                  <a:t></a:t>
                </a:r>
                <a:r>
                  <a:rPr lang="zh-TW" sz="1050" kern="100" dirty="0">
                    <a:solidFill>
                      <a:srgbClr val="000000"/>
                    </a:solidFill>
                    <a:effectLst/>
                    <a:latin typeface="Times New Roman"/>
                    <a:ea typeface="新細明體"/>
                    <a:cs typeface="Arial Unicode MS"/>
                  </a:rPr>
                  <a:t>符合</a:t>
                </a:r>
                <a:r>
                  <a:rPr lang="en-US" sz="1050" kern="100" dirty="0">
                    <a:solidFill>
                      <a:srgbClr val="000000"/>
                    </a:solidFill>
                    <a:effectLst/>
                    <a:latin typeface="Times New Roman"/>
                    <a:ea typeface="新細明體"/>
                    <a:cs typeface="Arial Unicode MS"/>
                  </a:rPr>
                  <a:t>  </a:t>
                </a:r>
                <a:r>
                  <a:rPr lang="en-US" sz="1050" kern="100" dirty="0">
                    <a:solidFill>
                      <a:srgbClr val="000000"/>
                    </a:solidFill>
                    <a:effectLst/>
                    <a:latin typeface="Times New Roman"/>
                    <a:ea typeface="新細明體"/>
                    <a:cs typeface="Arial Unicode MS"/>
                    <a:sym typeface="Wingdings 2"/>
                  </a:rPr>
                  <a:t></a:t>
                </a:r>
                <a:r>
                  <a:rPr lang="zh-TW" sz="1050" kern="100" dirty="0">
                    <a:solidFill>
                      <a:srgbClr val="000000"/>
                    </a:solidFill>
                    <a:effectLst/>
                    <a:latin typeface="Times New Roman"/>
                    <a:ea typeface="新細明體"/>
                    <a:cs typeface="Arial Unicode MS"/>
                  </a:rPr>
                  <a:t>不符合</a:t>
                </a:r>
                <a:r>
                  <a:rPr lang="en-US" sz="1050" kern="100" dirty="0">
                    <a:solidFill>
                      <a:srgbClr val="000000"/>
                    </a:solidFill>
                    <a:effectLst/>
                    <a:latin typeface="Times New Roman"/>
                    <a:ea typeface="新細明體"/>
                    <a:cs typeface="Arial Unicode MS"/>
                  </a:rPr>
                  <a:t>   </a:t>
                </a:r>
                <a:r>
                  <a:rPr lang="zh-TW" sz="1050" kern="100" dirty="0">
                    <a:solidFill>
                      <a:srgbClr val="000000"/>
                    </a:solidFill>
                    <a:effectLst/>
                    <a:latin typeface="Times New Roman"/>
                    <a:ea typeface="新細明體"/>
                    <a:cs typeface="Arial Unicode MS"/>
                  </a:rPr>
                  <a:t>被保險人身分</a:t>
                </a:r>
                <a:endParaRPr lang="zh-TW" sz="2400" kern="100" dirty="0">
                  <a:effectLst/>
                  <a:latin typeface="Times New Roman"/>
                  <a:ea typeface="新細明體"/>
                  <a:cs typeface="Arial Unicode MS"/>
                </a:endParaRPr>
              </a:p>
              <a:p>
                <a:pPr>
                  <a:spcAft>
                    <a:spcPts val="0"/>
                  </a:spcAft>
                </a:pPr>
                <a:r>
                  <a:rPr lang="en-US" sz="1050" kern="100" dirty="0">
                    <a:solidFill>
                      <a:srgbClr val="000000"/>
                    </a:solidFill>
                    <a:effectLst/>
                    <a:latin typeface="Times New Roman"/>
                    <a:ea typeface="新細明體"/>
                    <a:cs typeface="Arial Unicode MS"/>
                  </a:rPr>
                  <a:t>     </a:t>
                </a:r>
                <a:r>
                  <a:rPr lang="en-US" sz="1050" kern="100" dirty="0">
                    <a:solidFill>
                      <a:srgbClr val="000000"/>
                    </a:solidFill>
                    <a:effectLst/>
                    <a:latin typeface="Times New Roman"/>
                    <a:ea typeface="新細明體"/>
                    <a:cs typeface="Arial Unicode MS"/>
                    <a:sym typeface="Wingdings 2"/>
                  </a:rPr>
                  <a:t></a:t>
                </a:r>
                <a:r>
                  <a:rPr lang="zh-TW" sz="1050" kern="100" dirty="0">
                    <a:solidFill>
                      <a:srgbClr val="000000"/>
                    </a:solidFill>
                    <a:effectLst/>
                    <a:latin typeface="Times New Roman"/>
                    <a:ea typeface="新細明體"/>
                    <a:cs typeface="Arial Unicode MS"/>
                  </a:rPr>
                  <a:t>符合</a:t>
                </a:r>
                <a:r>
                  <a:rPr lang="en-US" sz="1050" kern="100" dirty="0">
                    <a:solidFill>
                      <a:srgbClr val="000000"/>
                    </a:solidFill>
                    <a:effectLst/>
                    <a:latin typeface="Times New Roman"/>
                    <a:ea typeface="新細明體"/>
                    <a:cs typeface="Arial Unicode MS"/>
                  </a:rPr>
                  <a:t>  </a:t>
                </a:r>
                <a:r>
                  <a:rPr lang="en-US" sz="1050" kern="100" dirty="0">
                    <a:solidFill>
                      <a:srgbClr val="000000"/>
                    </a:solidFill>
                    <a:effectLst/>
                    <a:latin typeface="Times New Roman"/>
                    <a:ea typeface="新細明體"/>
                    <a:cs typeface="Arial Unicode MS"/>
                    <a:sym typeface="Wingdings 2"/>
                  </a:rPr>
                  <a:t></a:t>
                </a:r>
                <a:r>
                  <a:rPr lang="zh-TW" sz="1050" kern="100" dirty="0">
                    <a:solidFill>
                      <a:srgbClr val="000000"/>
                    </a:solidFill>
                    <a:effectLst/>
                    <a:latin typeface="Times New Roman"/>
                    <a:ea typeface="新細明體"/>
                    <a:cs typeface="Arial Unicode MS"/>
                  </a:rPr>
                  <a:t>不符合</a:t>
                </a:r>
                <a:r>
                  <a:rPr lang="en-US" sz="1050" kern="100" dirty="0">
                    <a:solidFill>
                      <a:srgbClr val="000000"/>
                    </a:solidFill>
                    <a:effectLst/>
                    <a:latin typeface="Times New Roman"/>
                    <a:ea typeface="新細明體"/>
                    <a:cs typeface="Arial Unicode MS"/>
                  </a:rPr>
                  <a:t>   </a:t>
                </a:r>
                <a:r>
                  <a:rPr lang="zh-TW" sz="1050" kern="100" dirty="0">
                    <a:solidFill>
                      <a:srgbClr val="000000"/>
                    </a:solidFill>
                    <a:effectLst/>
                    <a:latin typeface="Times New Roman"/>
                    <a:ea typeface="新細明體"/>
                    <a:cs typeface="Arial Unicode MS"/>
                  </a:rPr>
                  <a:t>高中以下學生暨幼兒園幼兒，符合保單條款第</a:t>
                </a:r>
                <a:r>
                  <a:rPr lang="en-US" sz="1050" kern="100" dirty="0">
                    <a:solidFill>
                      <a:srgbClr val="000000"/>
                    </a:solidFill>
                    <a:effectLst/>
                    <a:latin typeface="Times New Roman"/>
                    <a:ea typeface="新細明體"/>
                    <a:cs typeface="Arial Unicode MS"/>
                  </a:rPr>
                  <a:t>11</a:t>
                </a:r>
                <a:r>
                  <a:rPr lang="zh-TW" sz="1050" kern="100" dirty="0">
                    <a:solidFill>
                      <a:srgbClr val="000000"/>
                    </a:solidFill>
                    <a:effectLst/>
                    <a:latin typeface="Times New Roman"/>
                    <a:ea typeface="新細明體"/>
                    <a:cs typeface="Arial Unicode MS"/>
                  </a:rPr>
                  <a:t>條補助身分，申請專案補助重大手術保險金。</a:t>
                </a:r>
                <a:endParaRPr lang="zh-TW" sz="2400" kern="100" dirty="0">
                  <a:effectLst/>
                  <a:latin typeface="Times New Roman"/>
                  <a:ea typeface="新細明體"/>
                  <a:cs typeface="Arial Unicode MS"/>
                </a:endParaRPr>
              </a:p>
            </p:txBody>
          </p:sp>
          <p:sp>
            <p:nvSpPr>
              <p:cNvPr id="23" name="矩形 22"/>
              <p:cNvSpPr/>
              <p:nvPr/>
            </p:nvSpPr>
            <p:spPr>
              <a:xfrm>
                <a:off x="9756576" y="4344398"/>
                <a:ext cx="6868179" cy="544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050" kern="100" dirty="0">
                    <a:solidFill>
                      <a:srgbClr val="000000"/>
                    </a:solidFill>
                    <a:effectLst/>
                    <a:latin typeface="Times New Roman"/>
                    <a:ea typeface="新細明體"/>
                    <a:cs typeface="Arial Unicode MS"/>
                    <a:sym typeface="Wingdings 2"/>
                  </a:rPr>
                  <a:t></a:t>
                </a:r>
                <a:r>
                  <a:rPr lang="en-US" sz="1050" kern="100" dirty="0">
                    <a:solidFill>
                      <a:srgbClr val="000000"/>
                    </a:solidFill>
                    <a:effectLst/>
                    <a:latin typeface="Times New Roman"/>
                    <a:ea typeface="新細明體"/>
                    <a:cs typeface="Arial Unicode MS"/>
                  </a:rPr>
                  <a:t>  </a:t>
                </a:r>
                <a:r>
                  <a:rPr lang="zh-TW" sz="1050" kern="100" dirty="0">
                    <a:solidFill>
                      <a:srgbClr val="000000"/>
                    </a:solidFill>
                    <a:effectLst/>
                    <a:latin typeface="Times New Roman"/>
                    <a:ea typeface="新細明體"/>
                    <a:cs typeface="Arial Unicode MS"/>
                  </a:rPr>
                  <a:t>學生姓名</a:t>
                </a:r>
                <a:r>
                  <a:rPr lang="en-US" sz="1050" kern="100" dirty="0">
                    <a:solidFill>
                      <a:srgbClr val="000000"/>
                    </a:solidFill>
                    <a:effectLst/>
                    <a:latin typeface="Times New Roman"/>
                    <a:ea typeface="新細明體"/>
                    <a:cs typeface="Arial Unicode MS"/>
                  </a:rPr>
                  <a:t>  </a:t>
                </a:r>
                <a:r>
                  <a:rPr lang="zh-TW" sz="1050" kern="100" dirty="0">
                    <a:solidFill>
                      <a:srgbClr val="000000"/>
                    </a:solidFill>
                    <a:effectLst/>
                    <a:latin typeface="Times New Roman"/>
                    <a:ea typeface="新細明體"/>
                    <a:cs typeface="Arial Unicode MS"/>
                  </a:rPr>
                  <a:t>楊過</a:t>
                </a:r>
                <a:r>
                  <a:rPr lang="en-US" sz="1050" kern="100" dirty="0">
                    <a:solidFill>
                      <a:srgbClr val="000000"/>
                    </a:solidFill>
                    <a:effectLst/>
                    <a:latin typeface="Times New Roman"/>
                    <a:ea typeface="新細明體"/>
                    <a:cs typeface="Arial Unicode MS"/>
                  </a:rPr>
                  <a:t>   </a:t>
                </a:r>
                <a:r>
                  <a:rPr lang="zh-TW" sz="1050" kern="100" dirty="0">
                    <a:solidFill>
                      <a:srgbClr val="000000"/>
                    </a:solidFill>
                    <a:effectLst/>
                    <a:latin typeface="Times New Roman"/>
                    <a:ea typeface="新細明體"/>
                    <a:cs typeface="Arial Unicode MS"/>
                  </a:rPr>
                  <a:t>學生</a:t>
                </a:r>
                <a:r>
                  <a:rPr lang="en-US" sz="1050" kern="100" dirty="0">
                    <a:solidFill>
                      <a:srgbClr val="000000"/>
                    </a:solidFill>
                    <a:effectLst/>
                    <a:latin typeface="Times New Roman"/>
                    <a:ea typeface="新細明體"/>
                    <a:cs typeface="Arial Unicode MS"/>
                  </a:rPr>
                  <a:t>ID  A123456789</a:t>
                </a:r>
                <a:endParaRPr lang="zh-TW" sz="1050" kern="100" dirty="0">
                  <a:effectLst/>
                  <a:latin typeface="Times New Roman"/>
                  <a:ea typeface="新細明體"/>
                  <a:cs typeface="Arial Unicode MS"/>
                </a:endParaRPr>
              </a:p>
              <a:p>
                <a:pPr>
                  <a:spcAft>
                    <a:spcPts val="0"/>
                  </a:spcAft>
                </a:pPr>
                <a:r>
                  <a:rPr lang="en-US" sz="1050" kern="100" dirty="0">
                    <a:solidFill>
                      <a:srgbClr val="000000"/>
                    </a:solidFill>
                    <a:effectLst/>
                    <a:latin typeface="Times New Roman"/>
                    <a:ea typeface="新細明體"/>
                    <a:cs typeface="Arial Unicode MS"/>
                  </a:rPr>
                  <a:t>     </a:t>
                </a:r>
                <a:r>
                  <a:rPr lang="en-US" sz="1050" kern="100" dirty="0">
                    <a:solidFill>
                      <a:srgbClr val="000000"/>
                    </a:solidFill>
                    <a:effectLst/>
                    <a:latin typeface="Times New Roman"/>
                    <a:ea typeface="新細明體"/>
                    <a:cs typeface="Arial Unicode MS"/>
                    <a:sym typeface="Wingdings 2"/>
                  </a:rPr>
                  <a:t></a:t>
                </a:r>
                <a:r>
                  <a:rPr lang="zh-TW" sz="1050" kern="100" dirty="0">
                    <a:solidFill>
                      <a:srgbClr val="000000"/>
                    </a:solidFill>
                    <a:effectLst/>
                    <a:latin typeface="Times New Roman"/>
                    <a:ea typeface="新細明體"/>
                    <a:cs typeface="Arial Unicode MS"/>
                  </a:rPr>
                  <a:t>符合</a:t>
                </a:r>
                <a:r>
                  <a:rPr lang="en-US" sz="1050" kern="100" dirty="0">
                    <a:solidFill>
                      <a:srgbClr val="000000"/>
                    </a:solidFill>
                    <a:effectLst/>
                    <a:latin typeface="Times New Roman"/>
                    <a:ea typeface="新細明體"/>
                    <a:cs typeface="Arial Unicode MS"/>
                  </a:rPr>
                  <a:t>  </a:t>
                </a:r>
                <a:r>
                  <a:rPr lang="en-US" sz="1050" kern="100" dirty="0">
                    <a:solidFill>
                      <a:srgbClr val="000000"/>
                    </a:solidFill>
                    <a:effectLst/>
                    <a:latin typeface="Times New Roman"/>
                    <a:ea typeface="新細明體"/>
                    <a:cs typeface="Arial Unicode MS"/>
                    <a:sym typeface="Wingdings 2"/>
                  </a:rPr>
                  <a:t></a:t>
                </a:r>
                <a:r>
                  <a:rPr lang="zh-TW" sz="1050" kern="100" dirty="0">
                    <a:solidFill>
                      <a:srgbClr val="000000"/>
                    </a:solidFill>
                    <a:effectLst/>
                    <a:latin typeface="Times New Roman"/>
                    <a:ea typeface="新細明體"/>
                    <a:cs typeface="Arial Unicode MS"/>
                  </a:rPr>
                  <a:t>不符合</a:t>
                </a:r>
                <a:r>
                  <a:rPr lang="en-US" sz="1050" kern="100" dirty="0">
                    <a:solidFill>
                      <a:srgbClr val="000000"/>
                    </a:solidFill>
                    <a:effectLst/>
                    <a:latin typeface="Times New Roman"/>
                    <a:ea typeface="新細明體"/>
                    <a:cs typeface="Arial Unicode MS"/>
                  </a:rPr>
                  <a:t>   </a:t>
                </a:r>
                <a:r>
                  <a:rPr lang="zh-TW" sz="1050" kern="100" dirty="0">
                    <a:solidFill>
                      <a:srgbClr val="000000"/>
                    </a:solidFill>
                    <a:effectLst/>
                    <a:latin typeface="Times New Roman"/>
                    <a:ea typeface="新細明體"/>
                    <a:cs typeface="Arial Unicode MS"/>
                  </a:rPr>
                  <a:t>被保險人身分</a:t>
                </a:r>
                <a:endParaRPr lang="zh-TW" sz="1050" kern="100" dirty="0">
                  <a:effectLst/>
                  <a:latin typeface="Times New Roman"/>
                  <a:ea typeface="新細明體"/>
                  <a:cs typeface="Arial Unicode MS"/>
                </a:endParaRPr>
              </a:p>
              <a:p>
                <a:pPr>
                  <a:spcAft>
                    <a:spcPts val="0"/>
                  </a:spcAft>
                </a:pPr>
                <a:r>
                  <a:rPr lang="en-US" sz="1050" kern="100" dirty="0">
                    <a:solidFill>
                      <a:srgbClr val="000000"/>
                    </a:solidFill>
                    <a:effectLst/>
                    <a:latin typeface="Times New Roman"/>
                    <a:ea typeface="新細明體"/>
                    <a:cs typeface="Arial Unicode MS"/>
                  </a:rPr>
                  <a:t>     </a:t>
                </a:r>
                <a:r>
                  <a:rPr lang="en-US" sz="1050" kern="100" dirty="0">
                    <a:solidFill>
                      <a:srgbClr val="000000"/>
                    </a:solidFill>
                    <a:effectLst/>
                    <a:latin typeface="Times New Roman"/>
                    <a:ea typeface="新細明體"/>
                    <a:cs typeface="Arial Unicode MS"/>
                    <a:sym typeface="Wingdings 2"/>
                  </a:rPr>
                  <a:t></a:t>
                </a:r>
                <a:r>
                  <a:rPr lang="zh-TW" sz="1050" kern="100" dirty="0">
                    <a:solidFill>
                      <a:srgbClr val="000000"/>
                    </a:solidFill>
                    <a:effectLst/>
                    <a:latin typeface="Times New Roman"/>
                    <a:ea typeface="新細明體"/>
                    <a:cs typeface="Arial Unicode MS"/>
                  </a:rPr>
                  <a:t>符合</a:t>
                </a:r>
                <a:r>
                  <a:rPr lang="en-US" sz="1050" kern="100" dirty="0">
                    <a:solidFill>
                      <a:srgbClr val="000000"/>
                    </a:solidFill>
                    <a:effectLst/>
                    <a:latin typeface="Times New Roman"/>
                    <a:ea typeface="新細明體"/>
                    <a:cs typeface="Arial Unicode MS"/>
                  </a:rPr>
                  <a:t>  </a:t>
                </a:r>
                <a:r>
                  <a:rPr lang="en-US" sz="1050" kern="100" dirty="0">
                    <a:solidFill>
                      <a:srgbClr val="000000"/>
                    </a:solidFill>
                    <a:effectLst/>
                    <a:latin typeface="Times New Roman"/>
                    <a:ea typeface="新細明體"/>
                    <a:cs typeface="Arial Unicode MS"/>
                    <a:sym typeface="Wingdings 2"/>
                  </a:rPr>
                  <a:t></a:t>
                </a:r>
                <a:r>
                  <a:rPr lang="zh-TW" sz="1050" kern="100" dirty="0">
                    <a:solidFill>
                      <a:srgbClr val="000000"/>
                    </a:solidFill>
                    <a:effectLst/>
                    <a:latin typeface="Times New Roman"/>
                    <a:ea typeface="新細明體"/>
                    <a:cs typeface="Arial Unicode MS"/>
                  </a:rPr>
                  <a:t>不符合</a:t>
                </a:r>
                <a:r>
                  <a:rPr lang="en-US" sz="1050" kern="100" dirty="0">
                    <a:solidFill>
                      <a:srgbClr val="000000"/>
                    </a:solidFill>
                    <a:effectLst/>
                    <a:latin typeface="Times New Roman"/>
                    <a:ea typeface="新細明體"/>
                    <a:cs typeface="Arial Unicode MS"/>
                  </a:rPr>
                  <a:t>   </a:t>
                </a:r>
                <a:r>
                  <a:rPr lang="zh-TW" sz="1050" kern="100" dirty="0">
                    <a:solidFill>
                      <a:srgbClr val="000000"/>
                    </a:solidFill>
                    <a:effectLst/>
                    <a:latin typeface="Times New Roman"/>
                    <a:ea typeface="新細明體"/>
                    <a:cs typeface="Arial Unicode MS"/>
                  </a:rPr>
                  <a:t>高中以下學生暨幼兒園幼兒，符合保單條款第</a:t>
                </a:r>
                <a:r>
                  <a:rPr lang="en-US" sz="1050" kern="100" dirty="0">
                    <a:solidFill>
                      <a:srgbClr val="000000"/>
                    </a:solidFill>
                    <a:effectLst/>
                    <a:latin typeface="Times New Roman"/>
                    <a:ea typeface="新細明體"/>
                    <a:cs typeface="Arial Unicode MS"/>
                  </a:rPr>
                  <a:t>11</a:t>
                </a:r>
                <a:r>
                  <a:rPr lang="zh-TW" sz="1050" kern="100" dirty="0">
                    <a:solidFill>
                      <a:srgbClr val="000000"/>
                    </a:solidFill>
                    <a:effectLst/>
                    <a:latin typeface="Times New Roman"/>
                    <a:ea typeface="新細明體"/>
                    <a:cs typeface="Arial Unicode MS"/>
                  </a:rPr>
                  <a:t>條補助身分，申請專案補助重大手術保險金。</a:t>
                </a:r>
                <a:endParaRPr lang="zh-TW" sz="1050" kern="100" dirty="0">
                  <a:effectLst/>
                  <a:latin typeface="Times New Roman"/>
                  <a:ea typeface="新細明體"/>
                  <a:cs typeface="Arial Unicode MS"/>
                </a:endParaRPr>
              </a:p>
            </p:txBody>
          </p:sp>
        </p:grpSp>
        <p:sp>
          <p:nvSpPr>
            <p:cNvPr id="32" name="矩形 31"/>
            <p:cNvSpPr/>
            <p:nvPr/>
          </p:nvSpPr>
          <p:spPr>
            <a:xfrm>
              <a:off x="9742328" y="3747106"/>
              <a:ext cx="6850116" cy="57096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64" t="47999" r="1184" b="41667"/>
            <a:stretch/>
          </p:blipFill>
          <p:spPr bwMode="auto">
            <a:xfrm>
              <a:off x="9742328" y="4875436"/>
              <a:ext cx="6882427"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文字方塊 42"/>
            <p:cNvSpPr txBox="1"/>
            <p:nvPr/>
          </p:nvSpPr>
          <p:spPr>
            <a:xfrm>
              <a:off x="9756436" y="3666689"/>
              <a:ext cx="316112" cy="369332"/>
            </a:xfrm>
            <a:prstGeom prst="rect">
              <a:avLst/>
            </a:prstGeom>
            <a:noFill/>
          </p:spPr>
          <p:txBody>
            <a:bodyPr wrap="none" rtlCol="0">
              <a:spAutoFit/>
            </a:bodyPr>
            <a:lstStyle/>
            <a:p>
              <a:r>
                <a:rPr lang="en-US" altLang="zh-TW" dirty="0" smtClean="0">
                  <a:solidFill>
                    <a:srgbClr val="FF0000"/>
                  </a:solidFill>
                </a:rPr>
                <a:t>V</a:t>
              </a:r>
              <a:endParaRPr lang="zh-TW" altLang="en-US" dirty="0">
                <a:solidFill>
                  <a:srgbClr val="FF0000"/>
                </a:solidFill>
              </a:endParaRPr>
            </a:p>
          </p:txBody>
        </p:sp>
      </p:grpSp>
      <p:sp>
        <p:nvSpPr>
          <p:cNvPr id="46" name="文字方塊 45"/>
          <p:cNvSpPr txBox="1"/>
          <p:nvPr/>
        </p:nvSpPr>
        <p:spPr>
          <a:xfrm>
            <a:off x="4664188" y="5024114"/>
            <a:ext cx="929795"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確認輸入</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7" name="矩形 46"/>
          <p:cNvSpPr/>
          <p:nvPr/>
        </p:nvSpPr>
        <p:spPr>
          <a:xfrm>
            <a:off x="4652870" y="5003716"/>
            <a:ext cx="936104"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圖說文字 29"/>
          <p:cNvSpPr/>
          <p:nvPr/>
        </p:nvSpPr>
        <p:spPr>
          <a:xfrm>
            <a:off x="1726308" y="5453632"/>
            <a:ext cx="5496772" cy="805208"/>
          </a:xfrm>
          <a:prstGeom prst="wedgeRectCallout">
            <a:avLst>
              <a:gd name="adj1" fmla="val -2305"/>
              <a:gd name="adj2" fmla="val -185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solidFill>
                  <a:srgbClr val="FF0000"/>
                </a:solidFill>
                <a:latin typeface="標楷體" pitchFamily="65" charset="-120"/>
                <a:ea typeface="標楷體" pitchFamily="65" charset="-120"/>
              </a:rPr>
              <a:t>可個別確認單一學生資料後</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核對是否為該校</a:t>
            </a:r>
            <a:r>
              <a:rPr lang="zh-TW" altLang="en-US" dirty="0" smtClean="0">
                <a:solidFill>
                  <a:srgbClr val="FF0000"/>
                </a:solidFill>
                <a:latin typeface="標楷體" pitchFamily="65" charset="-120"/>
                <a:ea typeface="標楷體" pitchFamily="65" charset="-120"/>
              </a:rPr>
              <a:t>學生及是否</a:t>
            </a:r>
            <a:r>
              <a:rPr lang="zh-TW" altLang="en-US" dirty="0">
                <a:solidFill>
                  <a:srgbClr val="FF0000"/>
                </a:solidFill>
                <a:latin typeface="標楷體" pitchFamily="65" charset="-120"/>
                <a:ea typeface="標楷體" pitchFamily="65" charset="-120"/>
              </a:rPr>
              <a:t>免繳生</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，確認完成後，即可按</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確認輸入</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鍵。</a:t>
            </a:r>
          </a:p>
        </p:txBody>
      </p:sp>
      <p:cxnSp>
        <p:nvCxnSpPr>
          <p:cNvPr id="29" name="肘形接點 28"/>
          <p:cNvCxnSpPr>
            <a:endCxn id="47" idx="3"/>
          </p:cNvCxnSpPr>
          <p:nvPr/>
        </p:nvCxnSpPr>
        <p:spPr>
          <a:xfrm rot="10800000" flipV="1">
            <a:off x="5588974" y="4038786"/>
            <a:ext cx="2971116" cy="1129017"/>
          </a:xfrm>
          <a:prstGeom prst="bentConnector3">
            <a:avLst>
              <a:gd name="adj1" fmla="val -796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852753" y="739967"/>
            <a:ext cx="5737482" cy="68699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TW" altLang="en-US" kern="100" dirty="0" smtClean="0">
                <a:solidFill>
                  <a:srgbClr val="FF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Arial Unicode MS"/>
              </a:rPr>
              <a:t>若使用國泰人壽即時線上照會，則需由學校承辦人員協助確認是否為該校學生及免繳生，</a:t>
            </a:r>
            <a:r>
              <a:rPr lang="zh-TW" altLang="en-US" u="sng" kern="100" dirty="0" smtClean="0">
                <a:solidFill>
                  <a:srgbClr val="FF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Arial Unicode MS"/>
              </a:rPr>
              <a:t>紙本送件則免</a:t>
            </a:r>
            <a:r>
              <a:rPr lang="zh-TW" altLang="en-US" kern="100" dirty="0" smtClean="0">
                <a:solidFill>
                  <a:srgbClr val="FF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Arial Unicode MS"/>
              </a:rPr>
              <a:t>。</a:t>
            </a:r>
            <a:endParaRPr lang="zh-TW" sz="1600" kern="100" dirty="0">
              <a:solidFill>
                <a:srgbClr val="FF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Arial Unicode MS"/>
            </a:endParaRPr>
          </a:p>
        </p:txBody>
      </p:sp>
      <p:sp>
        <p:nvSpPr>
          <p:cNvPr id="33" name="標題 1"/>
          <p:cNvSpPr>
            <a:spLocks noGrp="1"/>
          </p:cNvSpPr>
          <p:nvPr>
            <p:ph type="title"/>
          </p:nvPr>
        </p:nvSpPr>
        <p:spPr>
          <a:xfrm>
            <a:off x="395288" y="145127"/>
            <a:ext cx="8120062" cy="703582"/>
          </a:xfrm>
        </p:spPr>
        <p:txBody>
          <a:bodyPr/>
          <a:lstStyle/>
          <a:p>
            <a:r>
              <a:rPr lang="zh-TW" altLang="en-US" dirty="0" smtClean="0"/>
              <a:t>理賠流程說明</a:t>
            </a:r>
            <a:r>
              <a:rPr lang="en-US" altLang="zh-TW" dirty="0" smtClean="0"/>
              <a:t>(4/9)</a:t>
            </a:r>
            <a:endParaRPr lang="zh-TW" altLang="en-US" dirty="0"/>
          </a:p>
        </p:txBody>
      </p:sp>
    </p:spTree>
    <p:extLst>
      <p:ext uri="{BB962C8B-B14F-4D97-AF65-F5344CB8AC3E}">
        <p14:creationId xmlns:p14="http://schemas.microsoft.com/office/powerpoint/2010/main" val="31157938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A9DB70D-094E-4A79-BF46-0D9B920EA0CF}" type="slidenum">
              <a:rPr lang="zh-TW" altLang="en-US" smtClean="0"/>
              <a:pPr/>
              <a:t>97</a:t>
            </a:fld>
            <a:endParaRPr lang="zh-TW" altLang="en-US" dirty="0"/>
          </a:p>
        </p:txBody>
      </p:sp>
      <p:grpSp>
        <p:nvGrpSpPr>
          <p:cNvPr id="6" name="群組 5"/>
          <p:cNvGrpSpPr/>
          <p:nvPr/>
        </p:nvGrpSpPr>
        <p:grpSpPr>
          <a:xfrm>
            <a:off x="-219681" y="836712"/>
            <a:ext cx="2847465" cy="523220"/>
            <a:chOff x="-258778" y="745540"/>
            <a:chExt cx="2847465" cy="523220"/>
          </a:xfrm>
        </p:grpSpPr>
        <p:sp>
          <p:nvSpPr>
            <p:cNvPr id="7" name="圓角矩形 6"/>
            <p:cNvSpPr/>
            <p:nvPr/>
          </p:nvSpPr>
          <p:spPr>
            <a:xfrm>
              <a:off x="-258778" y="764703"/>
              <a:ext cx="2847465"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9414" y="745540"/>
              <a:ext cx="2459328"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學籍確認</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9" name="文字方塊 18"/>
          <p:cNvSpPr txBox="1"/>
          <p:nvPr/>
        </p:nvSpPr>
        <p:spPr>
          <a:xfrm>
            <a:off x="434458" y="1484738"/>
            <a:ext cx="7991831" cy="810478"/>
          </a:xfrm>
          <a:prstGeom prst="rect">
            <a:avLst/>
          </a:prstGeom>
          <a:noFill/>
        </p:spPr>
        <p:txBody>
          <a:bodyPr wrap="square" rtlCol="0">
            <a:spAutoFit/>
          </a:bodyPr>
          <a:lstStyle/>
          <a:p>
            <a:pPr marL="285750" indent="-285750">
              <a:lnSpc>
                <a:spcPts val="2800"/>
              </a:lnSpc>
              <a:buFont typeface="Wingdings" panose="05000000000000000000" pitchFamily="2" charset="2"/>
              <a:buChar char="n"/>
            </a:pPr>
            <a:r>
              <a:rPr lang="en-US" altLang="zh-TW" b="1" dirty="0" smtClean="0">
                <a:latin typeface="微軟正黑體" panose="020B0604030504040204" pitchFamily="34" charset="-120"/>
                <a:ea typeface="微軟正黑體" panose="020B0604030504040204" pitchFamily="34" charset="-120"/>
              </a:rPr>
              <a:t>【</a:t>
            </a:r>
            <a:r>
              <a:rPr lang="zh-TW" altLang="zh-TW" b="1" dirty="0" smtClean="0">
                <a:solidFill>
                  <a:srgbClr val="FF0000"/>
                </a:solidFill>
                <a:latin typeface="微軟正黑體" panose="020B0604030504040204" pitchFamily="34" charset="-120"/>
                <a:ea typeface="微軟正黑體" panose="020B0604030504040204" pitchFamily="34" charset="-120"/>
              </a:rPr>
              <a:t>確認輸入</a:t>
            </a:r>
            <a:r>
              <a:rPr lang="en-US" altLang="zh-TW" b="1" dirty="0" smtClean="0">
                <a:latin typeface="微軟正黑體" panose="020B0604030504040204" pitchFamily="34" charset="-120"/>
                <a:ea typeface="微軟正黑體" panose="020B0604030504040204" pitchFamily="34" charset="-120"/>
              </a:rPr>
              <a:t>】</a:t>
            </a:r>
            <a:r>
              <a:rPr lang="zh-TW" altLang="zh-TW" b="1" dirty="0" smtClean="0">
                <a:solidFill>
                  <a:srgbClr val="FF0000"/>
                </a:solidFill>
                <a:latin typeface="微軟正黑體" panose="020B0604030504040204" pitchFamily="34" charset="-120"/>
                <a:ea typeface="微軟正黑體" panose="020B0604030504040204" pitchFamily="34" charset="-120"/>
              </a:rPr>
              <a:t>送出</a:t>
            </a:r>
            <a:r>
              <a:rPr lang="zh-TW" altLang="zh-TW" b="1" dirty="0">
                <a:solidFill>
                  <a:srgbClr val="FF0000"/>
                </a:solidFill>
                <a:latin typeface="微軟正黑體" panose="020B0604030504040204" pitchFamily="34" charset="-120"/>
                <a:ea typeface="微軟正黑體" panose="020B0604030504040204" pitchFamily="34" charset="-120"/>
              </a:rPr>
              <a:t>後，會再</a:t>
            </a:r>
            <a:r>
              <a:rPr lang="zh-TW" altLang="zh-TW" b="1" dirty="0" smtClean="0">
                <a:solidFill>
                  <a:srgbClr val="FF0000"/>
                </a:solidFill>
                <a:latin typeface="微軟正黑體" panose="020B0604030504040204" pitchFamily="34" charset="-120"/>
                <a:ea typeface="微軟正黑體" panose="020B0604030504040204" pitchFamily="34" charset="-120"/>
              </a:rPr>
              <a:t>提示</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學籍</a:t>
            </a:r>
            <a:r>
              <a:rPr lang="zh-TW" altLang="zh-TW" b="1" dirty="0">
                <a:latin typeface="微軟正黑體" panose="020B0604030504040204" pitchFamily="34" charset="-120"/>
                <a:ea typeface="微軟正黑體" panose="020B0604030504040204" pitchFamily="34" charset="-120"/>
              </a:rPr>
              <a:t>確認明細是否</a:t>
            </a:r>
            <a:r>
              <a:rPr lang="zh-TW" altLang="zh-TW" b="1" dirty="0" smtClean="0">
                <a:latin typeface="微軟正黑體" panose="020B0604030504040204" pitchFamily="34" charset="-120"/>
                <a:ea typeface="微軟正黑體" panose="020B0604030504040204" pitchFamily="34" charset="-120"/>
              </a:rPr>
              <a:t>正確</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按確定後</a:t>
            </a:r>
            <a:r>
              <a:rPr lang="zh-TW" altLang="zh-TW" b="1" dirty="0" smtClean="0">
                <a:latin typeface="微軟正黑體" panose="020B0604030504040204" pitchFamily="34" charset="-120"/>
                <a:ea typeface="微軟正黑體" panose="020B0604030504040204" pitchFamily="34" charset="-120"/>
              </a:rPr>
              <a:t>即</a:t>
            </a:r>
            <a:r>
              <a:rPr lang="en-US" altLang="zh-TW" b="1" dirty="0" smtClean="0">
                <a:latin typeface="微軟正黑體" panose="020B0604030504040204" pitchFamily="34" charset="-120"/>
                <a:ea typeface="微軟正黑體" panose="020B0604030504040204" pitchFamily="34" charset="-120"/>
              </a:rPr>
              <a:t>【 </a:t>
            </a:r>
            <a:r>
              <a:rPr lang="zh-TW" altLang="zh-TW" b="1" dirty="0" smtClean="0">
                <a:latin typeface="微軟正黑體" panose="020B0604030504040204" pitchFamily="34" charset="-120"/>
                <a:ea typeface="微軟正黑體" panose="020B0604030504040204" pitchFamily="34" charset="-120"/>
              </a:rPr>
              <a:t>確認</a:t>
            </a:r>
            <a:r>
              <a:rPr lang="zh-TW" altLang="zh-TW" b="1" dirty="0">
                <a:latin typeface="微軟正黑體" panose="020B0604030504040204" pitchFamily="34" charset="-120"/>
                <a:ea typeface="微軟正黑體" panose="020B0604030504040204" pitchFamily="34" charset="-120"/>
              </a:rPr>
              <a:t>輸入</a:t>
            </a:r>
            <a:r>
              <a:rPr lang="zh-TW" altLang="zh-TW" b="1" dirty="0" smtClean="0">
                <a:latin typeface="微軟正黑體" panose="020B0604030504040204" pitchFamily="34" charset="-120"/>
                <a:ea typeface="微軟正黑體" panose="020B0604030504040204" pitchFamily="34" charset="-120"/>
              </a:rPr>
              <a:t>完成</a:t>
            </a:r>
            <a:r>
              <a:rPr lang="en-US" altLang="zh-TW"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p:txBody>
      </p:sp>
      <p:pic>
        <p:nvPicPr>
          <p:cNvPr id="20" name="圖片 19"/>
          <p:cNvPicPr/>
          <p:nvPr/>
        </p:nvPicPr>
        <p:blipFill>
          <a:blip r:embed="rId2" cstate="print">
            <a:extLst>
              <a:ext uri="{28A0092B-C50C-407E-A947-70E740481C1C}">
                <a14:useLocalDpi xmlns:a14="http://schemas.microsoft.com/office/drawing/2010/main" val="0"/>
              </a:ext>
            </a:extLst>
          </a:blip>
          <a:stretch>
            <a:fillRect/>
          </a:stretch>
        </p:blipFill>
        <p:spPr>
          <a:xfrm>
            <a:off x="774929" y="2240803"/>
            <a:ext cx="2407930" cy="2104480"/>
          </a:xfrm>
          <a:prstGeom prst="rect">
            <a:avLst/>
          </a:prstGeom>
        </p:spPr>
      </p:pic>
      <p:pic>
        <p:nvPicPr>
          <p:cNvPr id="22" name="圖片 21"/>
          <p:cNvPicPr/>
          <p:nvPr/>
        </p:nvPicPr>
        <p:blipFill rotWithShape="1">
          <a:blip r:embed="rId3" cstate="print">
            <a:extLst>
              <a:ext uri="{28A0092B-C50C-407E-A947-70E740481C1C}">
                <a14:useLocalDpi xmlns:a14="http://schemas.microsoft.com/office/drawing/2010/main" val="0"/>
              </a:ext>
            </a:extLst>
          </a:blip>
          <a:srcRect l="46117" t="45342" r="35594" b="33747"/>
          <a:stretch/>
        </p:blipFill>
        <p:spPr bwMode="auto">
          <a:xfrm>
            <a:off x="5301551" y="2250850"/>
            <a:ext cx="2425632" cy="2104480"/>
          </a:xfrm>
          <a:prstGeom prst="rect">
            <a:avLst/>
          </a:prstGeom>
          <a:ln>
            <a:noFill/>
          </a:ln>
          <a:extLst>
            <a:ext uri="{53640926-AAD7-44D8-BBD7-CCE9431645EC}">
              <a14:shadowObscured xmlns:a14="http://schemas.microsoft.com/office/drawing/2010/main"/>
            </a:ext>
          </a:extLst>
        </p:spPr>
      </p:pic>
      <p:sp>
        <p:nvSpPr>
          <p:cNvPr id="23" name="矩形 22"/>
          <p:cNvSpPr/>
          <p:nvPr/>
        </p:nvSpPr>
        <p:spPr>
          <a:xfrm>
            <a:off x="5410491" y="3848518"/>
            <a:ext cx="2207751" cy="431420"/>
          </a:xfrm>
          <a:prstGeom prst="rect">
            <a:avLst/>
          </a:prstGeom>
          <a:solidFill>
            <a:srgbClr val="40C0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4" name="矩形 23"/>
          <p:cNvSpPr/>
          <p:nvPr/>
        </p:nvSpPr>
        <p:spPr>
          <a:xfrm>
            <a:off x="1159151" y="3801973"/>
            <a:ext cx="936105" cy="3169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 name="向右箭號 2"/>
          <p:cNvSpPr/>
          <p:nvPr/>
        </p:nvSpPr>
        <p:spPr>
          <a:xfrm>
            <a:off x="3714951" y="2894281"/>
            <a:ext cx="1192383" cy="628302"/>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p:cNvSpPr>
            <a:spLocks noGrp="1"/>
          </p:cNvSpPr>
          <p:nvPr>
            <p:ph type="title"/>
          </p:nvPr>
        </p:nvSpPr>
        <p:spPr>
          <a:xfrm>
            <a:off x="395288" y="145127"/>
            <a:ext cx="8120062" cy="703582"/>
          </a:xfrm>
        </p:spPr>
        <p:txBody>
          <a:bodyPr/>
          <a:lstStyle/>
          <a:p>
            <a:r>
              <a:rPr lang="zh-TW" altLang="en-US" dirty="0" smtClean="0"/>
              <a:t>理賠流程說明</a:t>
            </a:r>
            <a:r>
              <a:rPr lang="en-US" altLang="zh-TW" dirty="0" smtClean="0"/>
              <a:t>(5/9)</a:t>
            </a:r>
            <a:endParaRPr lang="zh-TW" altLang="en-US" dirty="0"/>
          </a:p>
        </p:txBody>
      </p:sp>
      <p:sp>
        <p:nvSpPr>
          <p:cNvPr id="13" name="文字方塊 12"/>
          <p:cNvSpPr txBox="1"/>
          <p:nvPr/>
        </p:nvSpPr>
        <p:spPr>
          <a:xfrm>
            <a:off x="469215" y="4381889"/>
            <a:ext cx="8136905" cy="2246769"/>
          </a:xfrm>
          <a:prstGeom prst="rect">
            <a:avLst/>
          </a:prstGeom>
          <a:noFill/>
        </p:spPr>
        <p:txBody>
          <a:bodyPr wrap="square" rtlCol="0">
            <a:spAutoFit/>
          </a:bodyPr>
          <a:lstStyle/>
          <a:p>
            <a:pPr marL="285750" indent="-285750">
              <a:lnSpc>
                <a:spcPts val="2800"/>
              </a:lnSpc>
              <a:buFont typeface="Wingdings" panose="05000000000000000000" pitchFamily="2" charset="2"/>
              <a:buChar char="n"/>
            </a:pPr>
            <a:r>
              <a:rPr lang="zh-TW" altLang="en-US" dirty="0">
                <a:latin typeface="微軟正黑體" pitchFamily="34" charset="-120"/>
                <a:ea typeface="微軟正黑體" pitchFamily="34" charset="-120"/>
              </a:rPr>
              <a:t>貼心提醒：</a:t>
            </a:r>
            <a:endParaRPr lang="en-US" altLang="zh-TW" dirty="0">
              <a:latin typeface="微軟正黑體" pitchFamily="34" charset="-120"/>
              <a:ea typeface="微軟正黑體" pitchFamily="34" charset="-120"/>
            </a:endParaRPr>
          </a:p>
          <a:p>
            <a:pPr>
              <a:lnSpc>
                <a:spcPts val="2800"/>
              </a:lnSpc>
            </a:pP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請學校學保承辦人員每天</a:t>
            </a:r>
            <a:r>
              <a:rPr lang="zh-TW" altLang="en-US" dirty="0" smtClean="0">
                <a:latin typeface="微軟正黑體" pitchFamily="34" charset="-120"/>
                <a:ea typeface="微軟正黑體" pitchFamily="34" charset="-120"/>
              </a:rPr>
              <a:t>進入</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「學校</a:t>
            </a:r>
            <a:r>
              <a:rPr lang="zh-TW" altLang="en-US" dirty="0">
                <a:latin typeface="微軟正黑體" pitchFamily="34" charset="-120"/>
                <a:ea typeface="微軟正黑體" pitchFamily="34" charset="-120"/>
              </a:rPr>
              <a:t>名冊登錄</a:t>
            </a:r>
            <a:r>
              <a:rPr lang="zh-TW" altLang="en-US" dirty="0" smtClean="0">
                <a:latin typeface="微軟正黑體" pitchFamily="34" charset="-120"/>
                <a:ea typeface="微軟正黑體" pitchFamily="34" charset="-120"/>
              </a:rPr>
              <a:t>系統」，</a:t>
            </a:r>
            <a:r>
              <a:rPr lang="zh-TW" altLang="en-US" dirty="0">
                <a:latin typeface="微軟正黑體" pitchFamily="34" charset="-120"/>
                <a:ea typeface="微軟正黑體" pitchFamily="34" charset="-120"/>
              </a:rPr>
              <a:t>確認是否有學籍</a:t>
            </a:r>
            <a:endParaRPr lang="en-US" altLang="zh-TW" dirty="0">
              <a:latin typeface="微軟正黑體" pitchFamily="34" charset="-120"/>
              <a:ea typeface="微軟正黑體" pitchFamily="34" charset="-120"/>
            </a:endParaRPr>
          </a:p>
          <a:p>
            <a:pPr>
              <a:lnSpc>
                <a:spcPts val="2800"/>
              </a:lnSpc>
            </a:pPr>
            <a:r>
              <a:rPr lang="zh-TW" altLang="en-US" dirty="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 補</a:t>
            </a:r>
            <a:r>
              <a:rPr lang="zh-TW" altLang="en-US" dirty="0">
                <a:latin typeface="微軟正黑體" pitchFamily="34" charset="-120"/>
                <a:ea typeface="微軟正黑體" pitchFamily="34" charset="-120"/>
              </a:rPr>
              <a:t>全待確認之學生資料並進行處理。</a:t>
            </a:r>
            <a:endParaRPr lang="en-US" altLang="zh-TW" dirty="0">
              <a:latin typeface="微軟正黑體" pitchFamily="34" charset="-120"/>
              <a:ea typeface="微軟正黑體" pitchFamily="34" charset="-120"/>
            </a:endParaRPr>
          </a:p>
          <a:p>
            <a:pPr marL="274638" indent="-274638">
              <a:lnSpc>
                <a:spcPts val="2800"/>
              </a:lnSpc>
            </a:pP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2.</a:t>
            </a:r>
            <a:r>
              <a:rPr lang="zh-TW" altLang="en-US" dirty="0">
                <a:latin typeface="微軟正黑體" pitchFamily="34" charset="-120"/>
                <a:ea typeface="微軟正黑體" pitchFamily="34" charset="-120"/>
              </a:rPr>
              <a:t>若學保承辦人員當日未確認時</a:t>
            </a:r>
            <a:r>
              <a:rPr lang="zh-TW" altLang="en-US" dirty="0" smtClean="0">
                <a:latin typeface="微軟正黑體" pitchFamily="34" charset="-120"/>
                <a:ea typeface="微軟正黑體" pitchFamily="34" charset="-120"/>
              </a:rPr>
              <a:t>，國泰人壽將</a:t>
            </a:r>
            <a:r>
              <a:rPr lang="zh-TW" altLang="en-US" dirty="0">
                <a:latin typeface="微軟正黑體" pitchFamily="34" charset="-120"/>
                <a:ea typeface="微軟正黑體" pitchFamily="34" charset="-120"/>
              </a:rPr>
              <a:t>會於隔日上午</a:t>
            </a:r>
            <a:r>
              <a:rPr lang="en-US" altLang="zh-TW" dirty="0">
                <a:latin typeface="微軟正黑體" pitchFamily="34" charset="-120"/>
                <a:ea typeface="微軟正黑體" pitchFamily="34" charset="-120"/>
              </a:rPr>
              <a:t>8</a:t>
            </a:r>
            <a:r>
              <a:rPr lang="zh-TW" altLang="en-US" dirty="0">
                <a:latin typeface="微軟正黑體" pitchFamily="34" charset="-120"/>
                <a:ea typeface="微軟正黑體" pitchFamily="34" charset="-120"/>
              </a:rPr>
              <a:t>時</a:t>
            </a:r>
            <a:r>
              <a:rPr lang="zh-TW" altLang="en-US" dirty="0" smtClean="0">
                <a:latin typeface="微軟正黑體" pitchFamily="34" charset="-120"/>
                <a:ea typeface="微軟正黑體" pitchFamily="34" charset="-120"/>
              </a:rPr>
              <a:t>以註冊</a:t>
            </a:r>
            <a:r>
              <a:rPr lang="zh-TW" altLang="en-US" dirty="0">
                <a:latin typeface="微軟正黑體" pitchFamily="34" charset="-120"/>
                <a:ea typeface="微軟正黑體" pitchFamily="34" charset="-120"/>
              </a:rPr>
              <a:t>時所留之</a:t>
            </a:r>
            <a:r>
              <a:rPr lang="en-US" altLang="zh-TW" dirty="0" smtClean="0">
                <a:latin typeface="微軟正黑體" pitchFamily="34" charset="-120"/>
                <a:ea typeface="微軟正黑體" pitchFamily="34" charset="-120"/>
              </a:rPr>
              <a:t>e-mail</a:t>
            </a:r>
            <a:r>
              <a:rPr lang="zh-TW" altLang="en-US" dirty="0" smtClean="0">
                <a:latin typeface="微軟正黑體" pitchFamily="34" charset="-120"/>
                <a:ea typeface="微軟正黑體" pitchFamily="34" charset="-120"/>
              </a:rPr>
              <a:t>通知</a:t>
            </a:r>
            <a:r>
              <a:rPr lang="en-US" altLang="zh-TW" dirty="0" smtClean="0">
                <a:latin typeface="微軟正黑體" pitchFamily="34" charset="-120"/>
                <a:ea typeface="微軟正黑體" pitchFamily="34" charset="-120"/>
              </a:rPr>
              <a:t>(</a:t>
            </a:r>
            <a:r>
              <a:rPr lang="zh-TW" altLang="en-US" dirty="0">
                <a:latin typeface="微軟正黑體" pitchFamily="34" charset="-120"/>
                <a:ea typeface="微軟正黑體" pitchFamily="34" charset="-120"/>
              </a:rPr>
              <a:t>若未註冊時，</a:t>
            </a:r>
            <a:r>
              <a:rPr lang="zh-TW" altLang="en-US" dirty="0" smtClean="0">
                <a:latin typeface="微軟正黑體" pitchFamily="34" charset="-120"/>
                <a:ea typeface="微軟正黑體" pitchFamily="34" charset="-120"/>
              </a:rPr>
              <a:t>則國泰人壽則</a:t>
            </a:r>
            <a:r>
              <a:rPr lang="zh-TW" altLang="en-US" dirty="0">
                <a:latin typeface="微軟正黑體" pitchFamily="34" charset="-120"/>
                <a:ea typeface="微軟正黑體" pitchFamily="34" charset="-120"/>
              </a:rPr>
              <a:t>無法通知</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，請其</a:t>
            </a:r>
            <a:r>
              <a:rPr lang="zh-TW" altLang="en-US" dirty="0" smtClean="0">
                <a:latin typeface="微軟正黑體" pitchFamily="34" charset="-120"/>
                <a:ea typeface="微軟正黑體" pitchFamily="34" charset="-120"/>
              </a:rPr>
              <a:t>進入「學校名冊登錄系統」點選</a:t>
            </a:r>
            <a:r>
              <a:rPr lang="zh-TW" altLang="en-US" dirty="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p:txBody>
      </p:sp>
    </p:spTree>
    <p:extLst>
      <p:ext uri="{BB962C8B-B14F-4D97-AF65-F5344CB8AC3E}">
        <p14:creationId xmlns:p14="http://schemas.microsoft.com/office/powerpoint/2010/main" val="189672066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等腰三角形 13"/>
          <p:cNvSpPr/>
          <p:nvPr/>
        </p:nvSpPr>
        <p:spPr>
          <a:xfrm flipV="1">
            <a:off x="300149" y="3386771"/>
            <a:ext cx="8734736" cy="494542"/>
          </a:xfrm>
          <a:prstGeom prst="triangle">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smtClean="0"/>
              <a:t>理賠流程說明</a:t>
            </a:r>
            <a:r>
              <a:rPr lang="en-US" altLang="zh-TW" dirty="0" smtClean="0"/>
              <a:t>(6/9)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98</a:t>
            </a:fld>
            <a:endParaRPr lang="zh-TW" altLang="en-US" dirty="0"/>
          </a:p>
        </p:txBody>
      </p:sp>
      <p:grpSp>
        <p:nvGrpSpPr>
          <p:cNvPr id="19" name="群組 18"/>
          <p:cNvGrpSpPr/>
          <p:nvPr/>
        </p:nvGrpSpPr>
        <p:grpSpPr>
          <a:xfrm>
            <a:off x="-219681" y="836712"/>
            <a:ext cx="4791681" cy="523220"/>
            <a:chOff x="-258778" y="745540"/>
            <a:chExt cx="5264292" cy="523220"/>
          </a:xfrm>
        </p:grpSpPr>
        <p:sp>
          <p:nvSpPr>
            <p:cNvPr id="20" name="圓角矩形 19"/>
            <p:cNvSpPr/>
            <p:nvPr/>
          </p:nvSpPr>
          <p:spPr>
            <a:xfrm>
              <a:off x="-258778" y="764703"/>
              <a:ext cx="5264292"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39414" y="745540"/>
              <a:ext cx="4845165"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學校查詢方式</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網頁版</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23" name="文字方塊 22"/>
          <p:cNvSpPr txBox="1"/>
          <p:nvPr/>
        </p:nvSpPr>
        <p:spPr>
          <a:xfrm>
            <a:off x="232001" y="1415352"/>
            <a:ext cx="8702061" cy="861774"/>
          </a:xfrm>
          <a:prstGeom prst="rect">
            <a:avLst/>
          </a:prstGeom>
          <a:noFill/>
        </p:spPr>
        <p:txBody>
          <a:bodyPr wrap="square" rtlCol="0">
            <a:spAutoFit/>
          </a:bodyPr>
          <a:lstStyle/>
          <a:p>
            <a:pPr marL="285750" indent="-285750">
              <a:lnSpc>
                <a:spcPts val="2000"/>
              </a:lnSpc>
              <a:buFont typeface="Wingdings" panose="05000000000000000000" pitchFamily="2" charset="2"/>
              <a:buChar char="n"/>
            </a:pPr>
            <a:r>
              <a:rPr lang="zh-TW" altLang="en-US" dirty="0">
                <a:latin typeface="微軟正黑體" panose="020B0604030504040204" pitchFamily="34" charset="-120"/>
                <a:ea typeface="微軟正黑體" panose="020B0604030504040204" pitchFamily="34" charset="-120"/>
              </a:rPr>
              <a:t>路徑為</a:t>
            </a:r>
            <a:r>
              <a:rPr lang="zh-TW" altLang="en-US" dirty="0">
                <a:solidFill>
                  <a:srgbClr val="FF0000"/>
                </a:solidFill>
                <a:latin typeface="微軟正黑體" panose="020B0604030504040204" pitchFamily="34" charset="-120"/>
                <a:ea typeface="微軟正黑體" panose="020B0604030504040204" pitchFamily="34" charset="-120"/>
              </a:rPr>
              <a:t>學校名冊登錄系統</a:t>
            </a: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學團險專區</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85750" indent="-285750">
              <a:lnSpc>
                <a:spcPts val="2000"/>
              </a:lnSpc>
              <a:buFont typeface="Wingdings" panose="05000000000000000000" pitchFamily="2" charset="2"/>
              <a:buChar char="n"/>
            </a:pPr>
            <a:r>
              <a:rPr lang="zh-TW" altLang="en-US" dirty="0" smtClean="0">
                <a:solidFill>
                  <a:prstClr val="black"/>
                </a:solidFill>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理賠</a:t>
            </a:r>
            <a:r>
              <a:rPr lang="zh-TW" altLang="en-US" dirty="0">
                <a:solidFill>
                  <a:srgbClr val="FF0000"/>
                </a:solidFill>
                <a:latin typeface="微軟正黑體" panose="020B0604030504040204" pitchFamily="34" charset="-120"/>
                <a:ea typeface="微軟正黑體" panose="020B0604030504040204" pitchFamily="34" charset="-120"/>
              </a:rPr>
              <a:t>查詢</a:t>
            </a:r>
            <a:r>
              <a:rPr lang="zh-TW" altLang="en-US" dirty="0" smtClean="0">
                <a:solidFill>
                  <a:prstClr val="black"/>
                </a:solidFill>
                <a:latin typeface="微軟正黑體" panose="020B0604030504040204" pitchFamily="34" charset="-120"/>
                <a:ea typeface="微軟正黑體" panose="020B0604030504040204" pitchFamily="34" charset="-120"/>
              </a:rPr>
              <a:t>」可查詢 </a:t>
            </a:r>
            <a:r>
              <a:rPr lang="zh-TW" altLang="en-US" dirty="0" smtClean="0">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學籍補全查詢</a:t>
            </a:r>
            <a:r>
              <a:rPr lang="zh-TW" altLang="en-US" dirty="0" smtClean="0">
                <a:latin typeface="微軟正黑體" panose="020B0604030504040204" pitchFamily="34" charset="-120"/>
                <a:ea typeface="微軟正黑體" panose="020B0604030504040204" pitchFamily="34" charset="-120"/>
              </a:rPr>
              <a:t>」、</a:t>
            </a:r>
            <a:r>
              <a:rPr lang="zh-TW" altLang="en-US" dirty="0" smtClean="0">
                <a:solidFill>
                  <a:prstClr val="black"/>
                </a:solidFill>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理賠進度查詢</a:t>
            </a:r>
            <a:r>
              <a:rPr lang="zh-TW" altLang="en-US" dirty="0" smtClean="0">
                <a:solidFill>
                  <a:prstClr val="black"/>
                </a:solidFill>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a:t>
            </a:r>
            <a:r>
              <a:rPr lang="zh-TW" altLang="en-US" dirty="0" smtClean="0">
                <a:solidFill>
                  <a:prstClr val="black"/>
                </a:solidFill>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理賠紀錄查詢</a:t>
            </a:r>
            <a:r>
              <a:rPr lang="zh-TW" altLang="en-US" dirty="0" smtClean="0">
                <a:solidFill>
                  <a:prstClr val="black"/>
                </a:solidFill>
                <a:latin typeface="微軟正黑體" panose="020B0604030504040204" pitchFamily="34" charset="-120"/>
                <a:ea typeface="微軟正黑體" panose="020B0604030504040204" pitchFamily="34" charset="-120"/>
              </a:rPr>
              <a:t>」三項資料。</a:t>
            </a:r>
            <a:endParaRPr lang="en-US" altLang="zh-TW" dirty="0" smtClean="0">
              <a:latin typeface="微軟正黑體" panose="020B0604030504040204" pitchFamily="34" charset="-120"/>
              <a:ea typeface="微軟正黑體" panose="020B0604030504040204" pitchFamily="34" charset="-120"/>
            </a:endParaRPr>
          </a:p>
        </p:txBody>
      </p:sp>
      <p:pic>
        <p:nvPicPr>
          <p:cNvPr id="2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96" b="47302"/>
          <a:stretch/>
        </p:blipFill>
        <p:spPr bwMode="auto">
          <a:xfrm>
            <a:off x="324792" y="4016536"/>
            <a:ext cx="8609270" cy="244827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矩形 24"/>
          <p:cNvSpPr/>
          <p:nvPr/>
        </p:nvSpPr>
        <p:spPr>
          <a:xfrm>
            <a:off x="540816" y="4448584"/>
            <a:ext cx="934841" cy="288016"/>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309044" y="5011356"/>
            <a:ext cx="1310628"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理賠進度查詢</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8" name="矩形 17"/>
          <p:cNvSpPr/>
          <p:nvPr/>
        </p:nvSpPr>
        <p:spPr>
          <a:xfrm>
            <a:off x="300150" y="4990958"/>
            <a:ext cx="1319522"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309044" y="4697314"/>
            <a:ext cx="1310628"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學籍補全查詢</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矩形 27"/>
          <p:cNvSpPr/>
          <p:nvPr/>
        </p:nvSpPr>
        <p:spPr>
          <a:xfrm>
            <a:off x="300150" y="4676916"/>
            <a:ext cx="1319522"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肘形接點 28"/>
          <p:cNvCxnSpPr>
            <a:stCxn id="33" idx="1"/>
            <a:endCxn id="28" idx="1"/>
          </p:cNvCxnSpPr>
          <p:nvPr/>
        </p:nvCxnSpPr>
        <p:spPr>
          <a:xfrm rot="10800000" flipV="1">
            <a:off x="300150" y="4255918"/>
            <a:ext cx="7680528" cy="585085"/>
          </a:xfrm>
          <a:prstGeom prst="bentConnector3">
            <a:avLst>
              <a:gd name="adj1" fmla="val 102976"/>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309044" y="5345043"/>
            <a:ext cx="1310628"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理賠紀錄查詢</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1" name="矩形 30"/>
          <p:cNvSpPr/>
          <p:nvPr/>
        </p:nvSpPr>
        <p:spPr>
          <a:xfrm>
            <a:off x="300150" y="5324645"/>
            <a:ext cx="1319522"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文字方塊 31"/>
          <p:cNvSpPr txBox="1"/>
          <p:nvPr/>
        </p:nvSpPr>
        <p:spPr>
          <a:xfrm>
            <a:off x="7991996" y="4112229"/>
            <a:ext cx="929795"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理賠查詢</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3" name="矩形 32"/>
          <p:cNvSpPr/>
          <p:nvPr/>
        </p:nvSpPr>
        <p:spPr>
          <a:xfrm>
            <a:off x="7980678" y="4091831"/>
            <a:ext cx="936104"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 name="肘形接點 38"/>
          <p:cNvCxnSpPr>
            <a:stCxn id="33" idx="1"/>
            <a:endCxn id="18" idx="1"/>
          </p:cNvCxnSpPr>
          <p:nvPr/>
        </p:nvCxnSpPr>
        <p:spPr>
          <a:xfrm rot="10800000" flipV="1">
            <a:off x="300150" y="4255918"/>
            <a:ext cx="7680528" cy="899127"/>
          </a:xfrm>
          <a:prstGeom prst="bentConnector3">
            <a:avLst>
              <a:gd name="adj1" fmla="val 102976"/>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p:cNvCxnSpPr>
            <a:stCxn id="33" idx="1"/>
            <a:endCxn id="31" idx="1"/>
          </p:cNvCxnSpPr>
          <p:nvPr/>
        </p:nvCxnSpPr>
        <p:spPr>
          <a:xfrm rot="10800000" flipV="1">
            <a:off x="300150" y="4255919"/>
            <a:ext cx="7680528" cy="1232814"/>
          </a:xfrm>
          <a:prstGeom prst="bentConnector3">
            <a:avLst>
              <a:gd name="adj1" fmla="val 102976"/>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圖片 33"/>
          <p:cNvPicPr/>
          <p:nvPr/>
        </p:nvPicPr>
        <p:blipFill rotWithShape="1">
          <a:blip r:embed="rId3" cstate="print">
            <a:extLst>
              <a:ext uri="{28A0092B-C50C-407E-A947-70E740481C1C}">
                <a14:useLocalDpi xmlns:a14="http://schemas.microsoft.com/office/drawing/2010/main" val="0"/>
              </a:ext>
            </a:extLst>
          </a:blip>
          <a:srcRect t="5800" b="79224"/>
          <a:stretch/>
        </p:blipFill>
        <p:spPr bwMode="auto">
          <a:xfrm>
            <a:off x="300149" y="2300742"/>
            <a:ext cx="8633913" cy="1020368"/>
          </a:xfrm>
          <a:prstGeom prst="rect">
            <a:avLst/>
          </a:prstGeom>
          <a:ln>
            <a:solidFill>
              <a:schemeClr val="tx1"/>
            </a:solidFill>
          </a:ln>
          <a:extLst>
            <a:ext uri="{53640926-AAD7-44D8-BBD7-CCE9431645EC}">
              <a14:shadowObscured xmlns:a14="http://schemas.microsoft.com/office/drawing/2010/main"/>
            </a:ext>
          </a:extLst>
        </p:spPr>
      </p:pic>
      <p:sp>
        <p:nvSpPr>
          <p:cNvPr id="36" name="文字方塊 35"/>
          <p:cNvSpPr txBox="1"/>
          <p:nvPr/>
        </p:nvSpPr>
        <p:spPr>
          <a:xfrm>
            <a:off x="7991996" y="2939671"/>
            <a:ext cx="929795"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理賠查詢</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7" name="矩形 36"/>
          <p:cNvSpPr/>
          <p:nvPr/>
        </p:nvSpPr>
        <p:spPr>
          <a:xfrm>
            <a:off x="7980678" y="2919273"/>
            <a:ext cx="936104" cy="328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7668344" y="2636912"/>
            <a:ext cx="1584176" cy="86409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942892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理賠流程說明</a:t>
            </a:r>
            <a:r>
              <a:rPr lang="en-US" altLang="zh-TW" dirty="0" smtClean="0"/>
              <a:t>(7/9)</a:t>
            </a:r>
            <a:endParaRPr lang="zh-TW" altLang="en-US" dirty="0"/>
          </a:p>
        </p:txBody>
      </p:sp>
      <p:sp>
        <p:nvSpPr>
          <p:cNvPr id="4" name="投影片編號版面配置區 3"/>
          <p:cNvSpPr>
            <a:spLocks noGrp="1"/>
          </p:cNvSpPr>
          <p:nvPr>
            <p:ph type="sldNum" sz="quarter" idx="12"/>
          </p:nvPr>
        </p:nvSpPr>
        <p:spPr/>
        <p:txBody>
          <a:bodyPr/>
          <a:lstStyle/>
          <a:p>
            <a:fld id="{DA9DB70D-094E-4A79-BF46-0D9B920EA0CF}" type="slidenum">
              <a:rPr lang="zh-TW" altLang="en-US" smtClean="0"/>
              <a:pPr/>
              <a:t>99</a:t>
            </a:fld>
            <a:endParaRPr lang="zh-TW" altLang="en-US" dirty="0"/>
          </a:p>
        </p:txBody>
      </p:sp>
      <p:grpSp>
        <p:nvGrpSpPr>
          <p:cNvPr id="19" name="群組 18"/>
          <p:cNvGrpSpPr/>
          <p:nvPr/>
        </p:nvGrpSpPr>
        <p:grpSpPr>
          <a:xfrm>
            <a:off x="-219681" y="836712"/>
            <a:ext cx="4791681" cy="523220"/>
            <a:chOff x="-258778" y="745540"/>
            <a:chExt cx="5264292" cy="523220"/>
          </a:xfrm>
        </p:grpSpPr>
        <p:sp>
          <p:nvSpPr>
            <p:cNvPr id="20" name="圓角矩形 19"/>
            <p:cNvSpPr/>
            <p:nvPr/>
          </p:nvSpPr>
          <p:spPr>
            <a:xfrm>
              <a:off x="-258778" y="764703"/>
              <a:ext cx="5264292" cy="48536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39414" y="745540"/>
              <a:ext cx="4845165"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學校查詢方式</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網頁版</a:t>
              </a: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27" name="文字方塊 26"/>
          <p:cNvSpPr txBox="1"/>
          <p:nvPr/>
        </p:nvSpPr>
        <p:spPr>
          <a:xfrm>
            <a:off x="232001" y="1475433"/>
            <a:ext cx="8702061" cy="810478"/>
          </a:xfrm>
          <a:prstGeom prst="rect">
            <a:avLst/>
          </a:prstGeom>
          <a:noFill/>
        </p:spPr>
        <p:txBody>
          <a:bodyPr wrap="square" rtlCol="0">
            <a:spAutoFit/>
          </a:bodyPr>
          <a:lstStyle/>
          <a:p>
            <a:pPr>
              <a:lnSpc>
                <a:spcPts val="2800"/>
              </a:lnSpc>
            </a:pPr>
            <a:r>
              <a:rPr lang="zh-TW" altLang="zh-TW" dirty="0" smtClean="0">
                <a:latin typeface="微軟正黑體" panose="020B0604030504040204" pitchFamily="34" charset="-120"/>
                <a:ea typeface="微軟正黑體" panose="020B0604030504040204" pitchFamily="34" charset="-120"/>
              </a:rPr>
              <a:t>選擇</a:t>
            </a:r>
            <a:r>
              <a:rPr lang="zh-TW" altLang="zh-TW" dirty="0">
                <a:latin typeface="微軟正黑體" panose="020B0604030504040204" pitchFamily="34" charset="-120"/>
                <a:ea typeface="微軟正黑體" panose="020B0604030504040204" pitchFamily="34" charset="-120"/>
              </a:rPr>
              <a:t>全部學生或學生</a:t>
            </a:r>
            <a:r>
              <a:rPr lang="en-US" altLang="zh-TW" dirty="0">
                <a:latin typeface="微軟正黑體" panose="020B0604030504040204" pitchFamily="34" charset="-120"/>
                <a:ea typeface="微軟正黑體" panose="020B0604030504040204" pitchFamily="34" charset="-120"/>
              </a:rPr>
              <a:t>ID</a:t>
            </a:r>
            <a:r>
              <a:rPr lang="zh-TW" altLang="zh-TW" dirty="0">
                <a:latin typeface="微軟正黑體" panose="020B0604030504040204" pitchFamily="34" charset="-120"/>
                <a:ea typeface="微軟正黑體" panose="020B0604030504040204" pitchFamily="34" charset="-120"/>
              </a:rPr>
              <a:t>後，再輸入補全日期區間，即可</a:t>
            </a:r>
            <a:r>
              <a:rPr lang="zh-TW" altLang="zh-TW" dirty="0" smtClean="0">
                <a:latin typeface="微軟正黑體" panose="020B0604030504040204" pitchFamily="34" charset="-120"/>
                <a:ea typeface="微軟正黑體" panose="020B0604030504040204" pitchFamily="34" charset="-120"/>
              </a:rPr>
              <a:t>按</a:t>
            </a: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查詢</a:t>
            </a: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若僅選擇</a:t>
            </a:r>
            <a:r>
              <a:rPr lang="zh-TW" altLang="zh-TW" dirty="0" smtClean="0">
                <a:latin typeface="微軟正黑體" panose="020B0604030504040204" pitchFamily="34" charset="-120"/>
                <a:ea typeface="微軟正黑體" panose="020B0604030504040204" pitchFamily="34" charset="-120"/>
              </a:rPr>
              <a:t>全部</a:t>
            </a:r>
            <a:r>
              <a:rPr lang="zh-TW" altLang="en-US" dirty="0" smtClean="0">
                <a:latin typeface="微軟正黑體" panose="020B0604030504040204" pitchFamily="34" charset="-120"/>
                <a:ea typeface="微軟正黑體" panose="020B0604030504040204" pitchFamily="34" charset="-120"/>
              </a:rPr>
              <a:t> </a:t>
            </a:r>
            <a:endParaRPr lang="en-US" altLang="zh-TW" dirty="0" smtClean="0">
              <a:latin typeface="微軟正黑體" panose="020B0604030504040204" pitchFamily="34" charset="-120"/>
              <a:ea typeface="微軟正黑體" panose="020B0604030504040204" pitchFamily="34" charset="-120"/>
            </a:endParaRPr>
          </a:p>
          <a:p>
            <a:pPr>
              <a:lnSpc>
                <a:spcPts val="2800"/>
              </a:lnSpc>
            </a:pPr>
            <a:r>
              <a:rPr lang="zh-TW" altLang="zh-TW" dirty="0" smtClean="0">
                <a:latin typeface="微軟正黑體" panose="020B0604030504040204" pitchFamily="34" charset="-120"/>
                <a:ea typeface="微軟正黑體" panose="020B0604030504040204" pitchFamily="34" charset="-120"/>
              </a:rPr>
              <a:t>學生</a:t>
            </a:r>
            <a:r>
              <a:rPr lang="zh-TW" altLang="zh-TW" dirty="0">
                <a:latin typeface="微軟正黑體" panose="020B0604030504040204" pitchFamily="34" charset="-120"/>
                <a:ea typeface="微軟正黑體" panose="020B0604030504040204" pitchFamily="34" charset="-120"/>
              </a:rPr>
              <a:t>，</a:t>
            </a:r>
            <a:r>
              <a:rPr lang="zh-TW" altLang="zh-TW" dirty="0">
                <a:solidFill>
                  <a:srgbClr val="FF0000"/>
                </a:solidFill>
                <a:latin typeface="微軟正黑體" panose="020B0604030504040204" pitchFamily="34" charset="-120"/>
                <a:ea typeface="微軟正黑體" panose="020B0604030504040204" pitchFamily="34" charset="-120"/>
              </a:rPr>
              <a:t>且未輸入日期區間</a:t>
            </a:r>
            <a:r>
              <a:rPr lang="zh-TW" altLang="zh-TW" dirty="0">
                <a:latin typeface="微軟正黑體" panose="020B0604030504040204" pitchFamily="34" charset="-120"/>
                <a:ea typeface="微軟正黑體" panose="020B0604030504040204" pitchFamily="34" charset="-120"/>
              </a:rPr>
              <a:t>，則系統會預帶近一年資料。</a:t>
            </a:r>
            <a:endParaRPr lang="en-US" altLang="zh-TW" dirty="0" smtClean="0">
              <a:solidFill>
                <a:prstClr val="black"/>
              </a:solidFill>
              <a:latin typeface="微軟正黑體" panose="020B0604030504040204" pitchFamily="34" charset="-120"/>
              <a:ea typeface="微軟正黑體" panose="020B0604030504040204" pitchFamily="34" charset="-120"/>
            </a:endParaRPr>
          </a:p>
        </p:txBody>
      </p:sp>
      <p:pic>
        <p:nvPicPr>
          <p:cNvPr id="3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453" b="43883"/>
          <a:stretch/>
        </p:blipFill>
        <p:spPr bwMode="auto">
          <a:xfrm>
            <a:off x="454797" y="2433950"/>
            <a:ext cx="8004653" cy="229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矩形 37"/>
          <p:cNvSpPr/>
          <p:nvPr/>
        </p:nvSpPr>
        <p:spPr>
          <a:xfrm>
            <a:off x="1430116" y="3927175"/>
            <a:ext cx="6899071" cy="385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800"/>
              </a:lnSpc>
              <a:spcAft>
                <a:spcPts val="0"/>
              </a:spcAft>
            </a:pPr>
            <a:r>
              <a:rPr lang="en-US" sz="600" kern="100" dirty="0">
                <a:solidFill>
                  <a:srgbClr val="000000"/>
                </a:solidFill>
                <a:effectLst/>
                <a:latin typeface="Times New Roman"/>
                <a:ea typeface="新細明體"/>
                <a:cs typeface="Arial Unicode MS"/>
              </a:rPr>
              <a:t>17081799970H01</a:t>
            </a:r>
            <a:r>
              <a:rPr lang="en-US" sz="500" kern="100" dirty="0">
                <a:solidFill>
                  <a:srgbClr val="000000"/>
                </a:solidFill>
                <a:effectLst/>
                <a:latin typeface="Times New Roman"/>
                <a:ea typeface="新細明體"/>
                <a:cs typeface="Arial Unicode MS"/>
              </a:rPr>
              <a:t>   </a:t>
            </a:r>
            <a:r>
              <a:rPr lang="zh-TW" altLang="en-US" sz="500" kern="100" dirty="0" smtClean="0">
                <a:solidFill>
                  <a:srgbClr val="000000"/>
                </a:solidFill>
                <a:effectLst/>
                <a:latin typeface="Times New Roman"/>
                <a:ea typeface="新細明體"/>
                <a:cs typeface="Arial Unicode MS"/>
              </a:rPr>
              <a:t>       </a:t>
            </a:r>
            <a:r>
              <a:rPr lang="zh-TW" sz="600" kern="100" dirty="0" smtClean="0">
                <a:solidFill>
                  <a:srgbClr val="000000"/>
                </a:solidFill>
                <a:effectLst/>
                <a:latin typeface="Times New Roman"/>
                <a:ea typeface="新細明體"/>
                <a:cs typeface="Arial Unicode MS"/>
              </a:rPr>
              <a:t>小龍女</a:t>
            </a:r>
            <a:r>
              <a:rPr lang="en-US" sz="600" kern="100" dirty="0" smtClean="0">
                <a:solidFill>
                  <a:srgbClr val="000000"/>
                </a:solidFill>
                <a:effectLst/>
                <a:latin typeface="Times New Roman"/>
                <a:ea typeface="新細明體"/>
                <a:cs typeface="Arial Unicode MS"/>
              </a:rPr>
              <a:t>   </a:t>
            </a:r>
            <a:r>
              <a:rPr lang="zh-TW" altLang="en-US" sz="600" kern="100" dirty="0" smtClean="0">
                <a:solidFill>
                  <a:srgbClr val="000000"/>
                </a:solidFill>
                <a:effectLst/>
                <a:latin typeface="Times New Roman"/>
                <a:ea typeface="新細明體"/>
                <a:cs typeface="Arial Unicode MS"/>
              </a:rPr>
              <a:t>          </a:t>
            </a:r>
            <a:r>
              <a:rPr lang="en-US" sz="600" kern="100" dirty="0" smtClean="0">
                <a:solidFill>
                  <a:srgbClr val="000000"/>
                </a:solidFill>
                <a:effectLst/>
                <a:latin typeface="Times New Roman"/>
                <a:ea typeface="新細明體"/>
                <a:cs typeface="Arial Unicode MS"/>
              </a:rPr>
              <a:t>A223456789   </a:t>
            </a:r>
            <a:r>
              <a:rPr lang="zh-TW" altLang="en-US" sz="600" kern="100" dirty="0" smtClean="0">
                <a:solidFill>
                  <a:srgbClr val="000000"/>
                </a:solidFill>
                <a:effectLst/>
                <a:latin typeface="Times New Roman"/>
                <a:ea typeface="新細明體"/>
                <a:cs typeface="Arial Unicode MS"/>
              </a:rPr>
              <a:t>          </a:t>
            </a:r>
            <a:r>
              <a:rPr lang="en-US" sz="600" kern="100" dirty="0" smtClean="0">
                <a:solidFill>
                  <a:srgbClr val="000000"/>
                </a:solidFill>
                <a:effectLst/>
                <a:latin typeface="Times New Roman"/>
                <a:ea typeface="新細明體"/>
                <a:cs typeface="Arial Unicode MS"/>
                <a:sym typeface="Wingdings 2"/>
              </a:rPr>
              <a:t></a:t>
            </a:r>
            <a:r>
              <a:rPr lang="zh-TW" sz="600" kern="100" dirty="0">
                <a:solidFill>
                  <a:srgbClr val="000000"/>
                </a:solidFill>
                <a:effectLst/>
                <a:latin typeface="Times New Roman"/>
                <a:ea typeface="新細明體"/>
                <a:cs typeface="Arial Unicode MS"/>
              </a:rPr>
              <a:t>符合</a:t>
            </a:r>
            <a:r>
              <a:rPr lang="en-US" sz="600" kern="100" dirty="0">
                <a:solidFill>
                  <a:srgbClr val="000000"/>
                </a:solidFill>
                <a:effectLst/>
                <a:latin typeface="Times New Roman"/>
                <a:ea typeface="新細明體"/>
                <a:cs typeface="Arial Unicode MS"/>
              </a:rPr>
              <a:t>  </a:t>
            </a:r>
            <a:r>
              <a:rPr lang="en-US" sz="600" kern="100" dirty="0">
                <a:solidFill>
                  <a:srgbClr val="000000"/>
                </a:solidFill>
                <a:effectLst/>
                <a:latin typeface="Times New Roman"/>
                <a:ea typeface="新細明體"/>
                <a:cs typeface="Arial Unicode MS"/>
                <a:sym typeface="Wingdings 2"/>
              </a:rPr>
              <a:t></a:t>
            </a:r>
            <a:r>
              <a:rPr lang="zh-TW" sz="600" kern="100" dirty="0">
                <a:solidFill>
                  <a:srgbClr val="000000"/>
                </a:solidFill>
                <a:effectLst/>
                <a:latin typeface="Times New Roman"/>
                <a:ea typeface="新細明體"/>
                <a:cs typeface="Arial Unicode MS"/>
              </a:rPr>
              <a:t>不符合</a:t>
            </a:r>
            <a:r>
              <a:rPr lang="en-US" sz="600" kern="100" dirty="0">
                <a:solidFill>
                  <a:srgbClr val="000000"/>
                </a:solidFill>
                <a:effectLst/>
                <a:latin typeface="Times New Roman"/>
                <a:ea typeface="新細明體"/>
                <a:cs typeface="Arial Unicode MS"/>
              </a:rPr>
              <a:t>   </a:t>
            </a:r>
            <a:r>
              <a:rPr lang="zh-TW" sz="600" kern="100" dirty="0">
                <a:solidFill>
                  <a:srgbClr val="000000"/>
                </a:solidFill>
                <a:effectLst/>
                <a:latin typeface="Times New Roman"/>
                <a:ea typeface="新細明體"/>
                <a:cs typeface="Arial Unicode MS"/>
              </a:rPr>
              <a:t>被保險人身分</a:t>
            </a:r>
            <a:r>
              <a:rPr lang="en-US" sz="600" kern="100" dirty="0">
                <a:solidFill>
                  <a:srgbClr val="000000"/>
                </a:solidFill>
                <a:effectLst/>
                <a:latin typeface="Times New Roman"/>
                <a:ea typeface="新細明體"/>
                <a:cs typeface="Arial Unicode MS"/>
              </a:rPr>
              <a:t>                                                                  </a:t>
            </a:r>
            <a:r>
              <a:rPr lang="zh-TW" altLang="en-US" sz="600" kern="100" dirty="0" smtClean="0">
                <a:solidFill>
                  <a:srgbClr val="000000"/>
                </a:solidFill>
                <a:effectLst/>
                <a:latin typeface="Times New Roman"/>
                <a:ea typeface="新細明體"/>
                <a:cs typeface="Arial Unicode MS"/>
              </a:rPr>
              <a:t>                                                                                               </a:t>
            </a:r>
            <a:r>
              <a:rPr lang="en-US" sz="600" kern="100" dirty="0" smtClean="0">
                <a:solidFill>
                  <a:srgbClr val="000000"/>
                </a:solidFill>
                <a:effectLst/>
                <a:latin typeface="Times New Roman"/>
                <a:ea typeface="新細明體"/>
                <a:cs typeface="Arial Unicode MS"/>
              </a:rPr>
              <a:t>  </a:t>
            </a:r>
            <a:r>
              <a:rPr lang="en-US" sz="600" kern="100" dirty="0">
                <a:solidFill>
                  <a:srgbClr val="000000"/>
                </a:solidFill>
                <a:effectLst/>
                <a:latin typeface="Times New Roman"/>
                <a:ea typeface="新細明體"/>
                <a:cs typeface="Arial Unicode MS"/>
              </a:rPr>
              <a:t>106/8/18 </a:t>
            </a:r>
            <a:r>
              <a:rPr lang="zh-TW" altLang="en-US" sz="600" kern="100" dirty="0" smtClean="0">
                <a:solidFill>
                  <a:srgbClr val="000000"/>
                </a:solidFill>
                <a:effectLst/>
                <a:latin typeface="Times New Roman"/>
                <a:ea typeface="新細明體"/>
                <a:cs typeface="Arial Unicode MS"/>
              </a:rPr>
              <a:t>    </a:t>
            </a:r>
            <a:r>
              <a:rPr lang="en-US" sz="600" kern="100" dirty="0" smtClean="0">
                <a:solidFill>
                  <a:srgbClr val="000000"/>
                </a:solidFill>
                <a:effectLst/>
                <a:latin typeface="Times New Roman"/>
                <a:ea typeface="新細明體"/>
                <a:cs typeface="Arial Unicode MS"/>
              </a:rPr>
              <a:t>  </a:t>
            </a:r>
            <a:r>
              <a:rPr lang="en-US" sz="600" kern="100" dirty="0">
                <a:solidFill>
                  <a:srgbClr val="000000"/>
                </a:solidFill>
                <a:effectLst/>
                <a:latin typeface="Times New Roman"/>
                <a:ea typeface="新細明體"/>
                <a:cs typeface="Arial Unicode MS"/>
              </a:rPr>
              <a:t>106/8/18</a:t>
            </a:r>
            <a:endParaRPr lang="zh-TW" sz="600" kern="100" dirty="0">
              <a:effectLst/>
              <a:latin typeface="Times New Roman"/>
              <a:ea typeface="新細明體"/>
              <a:cs typeface="Arial Unicode MS"/>
            </a:endParaRPr>
          </a:p>
          <a:p>
            <a:pPr>
              <a:lnSpc>
                <a:spcPts val="800"/>
              </a:lnSpc>
              <a:spcAft>
                <a:spcPts val="0"/>
              </a:spcAft>
            </a:pPr>
            <a:r>
              <a:rPr lang="en-US" sz="600" kern="100" dirty="0">
                <a:solidFill>
                  <a:srgbClr val="000000"/>
                </a:solidFill>
                <a:effectLst/>
                <a:latin typeface="Times New Roman"/>
                <a:ea typeface="新細明體"/>
                <a:cs typeface="Arial Unicode MS"/>
              </a:rPr>
              <a:t>                                       </a:t>
            </a:r>
            <a:r>
              <a:rPr lang="zh-TW" altLang="en-US" sz="600" kern="100" dirty="0" smtClean="0">
                <a:solidFill>
                  <a:srgbClr val="000000"/>
                </a:solidFill>
                <a:effectLst/>
                <a:latin typeface="Times New Roman"/>
                <a:ea typeface="新細明體"/>
                <a:cs typeface="Arial Unicode MS"/>
              </a:rPr>
              <a:t>                                                        </a:t>
            </a:r>
            <a:r>
              <a:rPr lang="en-US" sz="600" kern="100" dirty="0" smtClean="0">
                <a:solidFill>
                  <a:srgbClr val="000000"/>
                </a:solidFill>
                <a:effectLst/>
                <a:latin typeface="Times New Roman"/>
                <a:ea typeface="新細明體"/>
                <a:cs typeface="Arial Unicode MS"/>
              </a:rPr>
              <a:t> </a:t>
            </a:r>
            <a:r>
              <a:rPr lang="en-US" sz="600" kern="100" dirty="0">
                <a:solidFill>
                  <a:srgbClr val="000000"/>
                </a:solidFill>
                <a:effectLst/>
                <a:latin typeface="Times New Roman"/>
                <a:ea typeface="新細明體"/>
                <a:cs typeface="Arial Unicode MS"/>
                <a:sym typeface="Wingdings 2"/>
              </a:rPr>
              <a:t></a:t>
            </a:r>
            <a:r>
              <a:rPr lang="zh-TW" sz="600" kern="100" dirty="0">
                <a:solidFill>
                  <a:srgbClr val="000000"/>
                </a:solidFill>
                <a:effectLst/>
                <a:latin typeface="Times New Roman"/>
                <a:ea typeface="新細明體"/>
                <a:cs typeface="Arial Unicode MS"/>
              </a:rPr>
              <a:t>符合</a:t>
            </a:r>
            <a:r>
              <a:rPr lang="en-US" sz="600" kern="100" dirty="0">
                <a:solidFill>
                  <a:srgbClr val="000000"/>
                </a:solidFill>
                <a:effectLst/>
                <a:latin typeface="Times New Roman"/>
                <a:ea typeface="新細明體"/>
                <a:cs typeface="Arial Unicode MS"/>
              </a:rPr>
              <a:t>  </a:t>
            </a:r>
            <a:r>
              <a:rPr lang="en-US" sz="600" kern="100" dirty="0">
                <a:solidFill>
                  <a:srgbClr val="000000"/>
                </a:solidFill>
                <a:effectLst/>
                <a:latin typeface="Times New Roman"/>
                <a:ea typeface="新細明體"/>
                <a:cs typeface="Arial Unicode MS"/>
                <a:sym typeface="Wingdings 2"/>
              </a:rPr>
              <a:t></a:t>
            </a:r>
            <a:r>
              <a:rPr lang="zh-TW" sz="600" kern="100" dirty="0">
                <a:solidFill>
                  <a:srgbClr val="000000"/>
                </a:solidFill>
                <a:effectLst/>
                <a:latin typeface="Times New Roman"/>
                <a:ea typeface="新細明體"/>
                <a:cs typeface="Arial Unicode MS"/>
              </a:rPr>
              <a:t>不符合</a:t>
            </a:r>
            <a:r>
              <a:rPr lang="en-US" sz="600" kern="100" dirty="0">
                <a:solidFill>
                  <a:srgbClr val="000000"/>
                </a:solidFill>
                <a:effectLst/>
                <a:latin typeface="Times New Roman"/>
                <a:ea typeface="新細明體"/>
                <a:cs typeface="Arial Unicode MS"/>
              </a:rPr>
              <a:t>   </a:t>
            </a:r>
            <a:r>
              <a:rPr lang="zh-TW" sz="600" kern="100" dirty="0">
                <a:solidFill>
                  <a:srgbClr val="000000"/>
                </a:solidFill>
                <a:effectLst/>
                <a:latin typeface="Times New Roman"/>
                <a:ea typeface="新細明體"/>
                <a:cs typeface="Arial Unicode MS"/>
              </a:rPr>
              <a:t>高中以下學生暨幼兒園幼兒，符合保單條款第</a:t>
            </a:r>
            <a:r>
              <a:rPr lang="en-US" sz="600" kern="100" dirty="0">
                <a:solidFill>
                  <a:srgbClr val="000000"/>
                </a:solidFill>
                <a:effectLst/>
                <a:latin typeface="Times New Roman"/>
                <a:ea typeface="新細明體"/>
                <a:cs typeface="Arial Unicode MS"/>
              </a:rPr>
              <a:t>11</a:t>
            </a:r>
            <a:r>
              <a:rPr lang="zh-TW" sz="600" kern="100" dirty="0">
                <a:solidFill>
                  <a:srgbClr val="000000"/>
                </a:solidFill>
                <a:effectLst/>
                <a:latin typeface="Times New Roman"/>
                <a:ea typeface="新細明體"/>
                <a:cs typeface="Arial Unicode MS"/>
              </a:rPr>
              <a:t>條補助身分，申請專案補助重大手術保險金。 </a:t>
            </a:r>
            <a:endParaRPr lang="zh-TW" sz="600" kern="100" dirty="0">
              <a:effectLst/>
              <a:latin typeface="Times New Roman"/>
              <a:ea typeface="新細明體"/>
              <a:cs typeface="Arial Unicode MS"/>
            </a:endParaRPr>
          </a:p>
        </p:txBody>
      </p:sp>
      <p:sp>
        <p:nvSpPr>
          <p:cNvPr id="40" name="矩形 39"/>
          <p:cNvSpPr/>
          <p:nvPr/>
        </p:nvSpPr>
        <p:spPr>
          <a:xfrm>
            <a:off x="1455299" y="4296214"/>
            <a:ext cx="6873888" cy="429715"/>
          </a:xfrm>
          <a:prstGeom prst="rect">
            <a:avLst/>
          </a:prstGeom>
          <a:solidFill>
            <a:srgbClr val="C5F0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270000" indent="-1270000">
              <a:lnSpc>
                <a:spcPts val="800"/>
              </a:lnSpc>
              <a:spcAft>
                <a:spcPts val="0"/>
              </a:spcAft>
            </a:pPr>
            <a:r>
              <a:rPr lang="en-US" sz="600" kern="100" dirty="0">
                <a:solidFill>
                  <a:srgbClr val="000000"/>
                </a:solidFill>
                <a:effectLst/>
                <a:latin typeface="Times New Roman"/>
                <a:ea typeface="新細明體"/>
                <a:cs typeface="Arial Unicode MS"/>
              </a:rPr>
              <a:t>17081799980H01  </a:t>
            </a:r>
            <a:r>
              <a:rPr lang="zh-TW" altLang="en-US" sz="600" kern="100" dirty="0" smtClean="0">
                <a:solidFill>
                  <a:srgbClr val="000000"/>
                </a:solidFill>
                <a:effectLst/>
                <a:latin typeface="Times New Roman"/>
                <a:ea typeface="新細明體"/>
                <a:cs typeface="Arial Unicode MS"/>
              </a:rPr>
              <a:t>        </a:t>
            </a:r>
            <a:r>
              <a:rPr lang="en-US" sz="600" kern="100" dirty="0" smtClean="0">
                <a:solidFill>
                  <a:srgbClr val="000000"/>
                </a:solidFill>
                <a:effectLst/>
                <a:latin typeface="Times New Roman"/>
                <a:ea typeface="新細明體"/>
                <a:cs typeface="Arial Unicode MS"/>
              </a:rPr>
              <a:t> </a:t>
            </a:r>
            <a:r>
              <a:rPr lang="zh-TW" sz="600" kern="100" dirty="0">
                <a:solidFill>
                  <a:srgbClr val="000000"/>
                </a:solidFill>
                <a:effectLst/>
                <a:latin typeface="Times New Roman"/>
                <a:ea typeface="新細明體"/>
                <a:cs typeface="Arial Unicode MS"/>
              </a:rPr>
              <a:t>楊過</a:t>
            </a:r>
            <a:r>
              <a:rPr lang="en-US" sz="600" kern="100" dirty="0">
                <a:solidFill>
                  <a:srgbClr val="000000"/>
                </a:solidFill>
                <a:effectLst/>
                <a:latin typeface="Times New Roman"/>
                <a:ea typeface="新細明體"/>
                <a:cs typeface="Arial Unicode MS"/>
              </a:rPr>
              <a:t>     </a:t>
            </a:r>
            <a:r>
              <a:rPr lang="zh-TW" altLang="en-US" sz="600" kern="100" dirty="0" smtClean="0">
                <a:solidFill>
                  <a:srgbClr val="000000"/>
                </a:solidFill>
                <a:effectLst/>
                <a:latin typeface="Times New Roman"/>
                <a:ea typeface="新細明體"/>
                <a:cs typeface="Arial Unicode MS"/>
              </a:rPr>
              <a:t>          </a:t>
            </a:r>
            <a:r>
              <a:rPr lang="en-US" sz="600" kern="100" dirty="0" smtClean="0">
                <a:solidFill>
                  <a:srgbClr val="000000"/>
                </a:solidFill>
                <a:effectLst/>
                <a:latin typeface="Times New Roman"/>
                <a:ea typeface="新細明體"/>
                <a:cs typeface="Arial Unicode MS"/>
              </a:rPr>
              <a:t>A</a:t>
            </a:r>
            <a:r>
              <a:rPr lang="en-US" altLang="zh-TW" sz="600" kern="100" dirty="0" smtClean="0">
                <a:solidFill>
                  <a:srgbClr val="000000"/>
                </a:solidFill>
                <a:effectLst/>
                <a:latin typeface="Times New Roman"/>
                <a:ea typeface="新細明體"/>
                <a:cs typeface="Arial Unicode MS"/>
              </a:rPr>
              <a:t>1</a:t>
            </a:r>
            <a:r>
              <a:rPr lang="en-US" sz="600" kern="100" dirty="0" smtClean="0">
                <a:solidFill>
                  <a:srgbClr val="000000"/>
                </a:solidFill>
                <a:effectLst/>
                <a:latin typeface="Times New Roman"/>
                <a:ea typeface="新細明體"/>
                <a:cs typeface="Arial Unicode MS"/>
              </a:rPr>
              <a:t>23456789  </a:t>
            </a:r>
            <a:r>
              <a:rPr lang="zh-TW" altLang="en-US" sz="600" kern="100" dirty="0" smtClean="0">
                <a:solidFill>
                  <a:srgbClr val="000000"/>
                </a:solidFill>
                <a:effectLst/>
                <a:latin typeface="Times New Roman"/>
                <a:ea typeface="新細明體"/>
                <a:cs typeface="Arial Unicode MS"/>
              </a:rPr>
              <a:t>         </a:t>
            </a:r>
            <a:r>
              <a:rPr lang="en-US" sz="600" kern="100" dirty="0" smtClean="0">
                <a:solidFill>
                  <a:srgbClr val="000000"/>
                </a:solidFill>
                <a:effectLst/>
                <a:latin typeface="Times New Roman"/>
                <a:ea typeface="新細明體"/>
                <a:cs typeface="Arial Unicode MS"/>
              </a:rPr>
              <a:t> </a:t>
            </a:r>
            <a:r>
              <a:rPr lang="en-US" sz="600" kern="100" dirty="0">
                <a:solidFill>
                  <a:srgbClr val="000000"/>
                </a:solidFill>
                <a:effectLst/>
                <a:latin typeface="Times New Roman"/>
                <a:ea typeface="新細明體"/>
                <a:cs typeface="Arial Unicode MS"/>
                <a:sym typeface="Wingdings 2"/>
              </a:rPr>
              <a:t></a:t>
            </a:r>
            <a:r>
              <a:rPr lang="zh-TW" sz="600" kern="100" dirty="0">
                <a:solidFill>
                  <a:srgbClr val="000000"/>
                </a:solidFill>
                <a:effectLst/>
                <a:latin typeface="Times New Roman"/>
                <a:ea typeface="新細明體"/>
                <a:cs typeface="Arial Unicode MS"/>
              </a:rPr>
              <a:t>符合</a:t>
            </a:r>
            <a:r>
              <a:rPr lang="en-US" sz="600" kern="100" dirty="0">
                <a:solidFill>
                  <a:srgbClr val="000000"/>
                </a:solidFill>
                <a:effectLst/>
                <a:latin typeface="Times New Roman"/>
                <a:ea typeface="新細明體"/>
                <a:cs typeface="Arial Unicode MS"/>
              </a:rPr>
              <a:t>  </a:t>
            </a:r>
            <a:r>
              <a:rPr lang="en-US" sz="600" kern="100" dirty="0">
                <a:solidFill>
                  <a:srgbClr val="000000"/>
                </a:solidFill>
                <a:effectLst/>
                <a:latin typeface="Times New Roman"/>
                <a:ea typeface="新細明體"/>
                <a:cs typeface="Arial Unicode MS"/>
                <a:sym typeface="Wingdings 2"/>
              </a:rPr>
              <a:t></a:t>
            </a:r>
            <a:r>
              <a:rPr lang="zh-TW" sz="600" kern="100" dirty="0">
                <a:solidFill>
                  <a:srgbClr val="000000"/>
                </a:solidFill>
                <a:effectLst/>
                <a:latin typeface="Times New Roman"/>
                <a:ea typeface="新細明體"/>
                <a:cs typeface="Arial Unicode MS"/>
              </a:rPr>
              <a:t>不符合</a:t>
            </a:r>
            <a:r>
              <a:rPr lang="en-US" sz="600" kern="100" dirty="0">
                <a:solidFill>
                  <a:srgbClr val="000000"/>
                </a:solidFill>
                <a:effectLst/>
                <a:latin typeface="Times New Roman"/>
                <a:ea typeface="新細明體"/>
                <a:cs typeface="Arial Unicode MS"/>
              </a:rPr>
              <a:t>   </a:t>
            </a:r>
            <a:r>
              <a:rPr lang="zh-TW" sz="600" kern="100" dirty="0">
                <a:solidFill>
                  <a:srgbClr val="000000"/>
                </a:solidFill>
                <a:effectLst/>
                <a:latin typeface="Times New Roman"/>
                <a:ea typeface="新細明體"/>
                <a:cs typeface="Arial Unicode MS"/>
              </a:rPr>
              <a:t>被保險人身分</a:t>
            </a:r>
            <a:r>
              <a:rPr lang="en-US" sz="600" kern="100" dirty="0">
                <a:solidFill>
                  <a:srgbClr val="000000"/>
                </a:solidFill>
                <a:effectLst/>
                <a:latin typeface="Times New Roman"/>
                <a:ea typeface="新細明體"/>
                <a:cs typeface="Arial Unicode MS"/>
              </a:rPr>
              <a:t>                                                                   </a:t>
            </a:r>
            <a:r>
              <a:rPr lang="zh-TW" altLang="en-US" sz="600" kern="100" dirty="0" smtClean="0">
                <a:solidFill>
                  <a:srgbClr val="000000"/>
                </a:solidFill>
                <a:effectLst/>
                <a:latin typeface="Times New Roman"/>
                <a:ea typeface="新細明體"/>
                <a:cs typeface="Arial Unicode MS"/>
              </a:rPr>
              <a:t>                                                                                               </a:t>
            </a:r>
            <a:r>
              <a:rPr lang="en-US" sz="600" kern="100" dirty="0" smtClean="0">
                <a:solidFill>
                  <a:srgbClr val="000000"/>
                </a:solidFill>
                <a:effectLst/>
                <a:latin typeface="Times New Roman"/>
                <a:ea typeface="新細明體"/>
                <a:cs typeface="Arial Unicode MS"/>
              </a:rPr>
              <a:t> </a:t>
            </a:r>
            <a:r>
              <a:rPr lang="en-US" sz="600" kern="100" dirty="0">
                <a:solidFill>
                  <a:srgbClr val="000000"/>
                </a:solidFill>
                <a:effectLst/>
                <a:latin typeface="Times New Roman"/>
                <a:ea typeface="新細明體"/>
                <a:cs typeface="Arial Unicode MS"/>
              </a:rPr>
              <a:t>106/8/18                                           </a:t>
            </a:r>
            <a:endParaRPr lang="en-US" sz="600" kern="100" dirty="0" smtClean="0">
              <a:solidFill>
                <a:srgbClr val="000000"/>
              </a:solidFill>
              <a:effectLst/>
              <a:latin typeface="Times New Roman"/>
              <a:ea typeface="新細明體"/>
              <a:cs typeface="Arial Unicode MS"/>
            </a:endParaRPr>
          </a:p>
          <a:p>
            <a:pPr marL="1270000" indent="-1270000">
              <a:lnSpc>
                <a:spcPts val="800"/>
              </a:lnSpc>
              <a:spcAft>
                <a:spcPts val="0"/>
              </a:spcAft>
            </a:pPr>
            <a:r>
              <a:rPr lang="zh-TW" altLang="en-US" sz="600" kern="100" dirty="0">
                <a:solidFill>
                  <a:srgbClr val="000000"/>
                </a:solidFill>
                <a:latin typeface="Times New Roman"/>
                <a:ea typeface="新細明體"/>
                <a:cs typeface="Arial Unicode MS"/>
                <a:sym typeface="Wingdings 2"/>
              </a:rPr>
              <a:t> </a:t>
            </a:r>
            <a:r>
              <a:rPr lang="zh-TW" altLang="en-US" sz="600" kern="100" dirty="0" smtClean="0">
                <a:solidFill>
                  <a:srgbClr val="000000"/>
                </a:solidFill>
                <a:latin typeface="Times New Roman"/>
                <a:ea typeface="新細明體"/>
                <a:cs typeface="Arial Unicode MS"/>
                <a:sym typeface="Wingdings 2"/>
              </a:rPr>
              <a:t>                                                                                              </a:t>
            </a:r>
            <a:r>
              <a:rPr lang="en-US" sz="600" kern="100" dirty="0" smtClean="0">
                <a:solidFill>
                  <a:srgbClr val="000000"/>
                </a:solidFill>
                <a:effectLst/>
                <a:latin typeface="Times New Roman"/>
                <a:ea typeface="新細明體"/>
                <a:cs typeface="Arial Unicode MS"/>
                <a:sym typeface="Wingdings 2"/>
              </a:rPr>
              <a:t></a:t>
            </a:r>
            <a:r>
              <a:rPr lang="zh-TW" sz="600" kern="100" dirty="0">
                <a:solidFill>
                  <a:srgbClr val="000000"/>
                </a:solidFill>
                <a:effectLst/>
                <a:latin typeface="Times New Roman"/>
                <a:ea typeface="新細明體"/>
                <a:cs typeface="Arial Unicode MS"/>
              </a:rPr>
              <a:t>符合</a:t>
            </a:r>
            <a:r>
              <a:rPr lang="en-US" sz="600" kern="100" dirty="0">
                <a:solidFill>
                  <a:srgbClr val="000000"/>
                </a:solidFill>
                <a:effectLst/>
                <a:latin typeface="Times New Roman"/>
                <a:ea typeface="新細明體"/>
                <a:cs typeface="Arial Unicode MS"/>
              </a:rPr>
              <a:t>  </a:t>
            </a:r>
            <a:r>
              <a:rPr lang="en-US" sz="600" kern="100" dirty="0">
                <a:solidFill>
                  <a:srgbClr val="000000"/>
                </a:solidFill>
                <a:effectLst/>
                <a:latin typeface="Times New Roman"/>
                <a:ea typeface="新細明體"/>
                <a:cs typeface="Arial Unicode MS"/>
                <a:sym typeface="Wingdings 2"/>
              </a:rPr>
              <a:t></a:t>
            </a:r>
            <a:r>
              <a:rPr lang="zh-TW" sz="600" kern="100" dirty="0">
                <a:solidFill>
                  <a:srgbClr val="000000"/>
                </a:solidFill>
                <a:effectLst/>
                <a:latin typeface="Times New Roman"/>
                <a:ea typeface="新細明體"/>
                <a:cs typeface="Arial Unicode MS"/>
              </a:rPr>
              <a:t>不符合</a:t>
            </a:r>
            <a:r>
              <a:rPr lang="en-US" sz="600" kern="100" dirty="0">
                <a:solidFill>
                  <a:srgbClr val="000000"/>
                </a:solidFill>
                <a:effectLst/>
                <a:latin typeface="Times New Roman"/>
                <a:ea typeface="新細明體"/>
                <a:cs typeface="Arial Unicode MS"/>
              </a:rPr>
              <a:t>   </a:t>
            </a:r>
            <a:r>
              <a:rPr lang="zh-TW" sz="600" kern="100" dirty="0">
                <a:solidFill>
                  <a:srgbClr val="000000"/>
                </a:solidFill>
                <a:effectLst/>
                <a:latin typeface="Times New Roman"/>
                <a:ea typeface="新細明體"/>
                <a:cs typeface="Arial Unicode MS"/>
              </a:rPr>
              <a:t>高中以下學生暨幼兒園幼兒，符合保單條款第</a:t>
            </a:r>
            <a:r>
              <a:rPr lang="en-US" sz="600" kern="100" dirty="0">
                <a:solidFill>
                  <a:srgbClr val="000000"/>
                </a:solidFill>
                <a:effectLst/>
                <a:latin typeface="Times New Roman"/>
                <a:ea typeface="新細明體"/>
                <a:cs typeface="Arial Unicode MS"/>
              </a:rPr>
              <a:t>11</a:t>
            </a:r>
            <a:r>
              <a:rPr lang="zh-TW" sz="600" kern="100" dirty="0">
                <a:solidFill>
                  <a:srgbClr val="000000"/>
                </a:solidFill>
                <a:effectLst/>
                <a:latin typeface="Times New Roman"/>
                <a:ea typeface="新細明體"/>
                <a:cs typeface="Arial Unicode MS"/>
              </a:rPr>
              <a:t>條補助身分，申請專案補助重大手術保險金。 </a:t>
            </a:r>
            <a:endParaRPr lang="zh-TW" sz="600" kern="100" dirty="0">
              <a:effectLst/>
              <a:latin typeface="Times New Roman"/>
              <a:ea typeface="新細明體"/>
              <a:cs typeface="Arial Unicode MS"/>
            </a:endParaRPr>
          </a:p>
        </p:txBody>
      </p:sp>
      <p:sp>
        <p:nvSpPr>
          <p:cNvPr id="41" name="文字方塊 40"/>
          <p:cNvSpPr txBox="1"/>
          <p:nvPr/>
        </p:nvSpPr>
        <p:spPr>
          <a:xfrm>
            <a:off x="442951" y="2424856"/>
            <a:ext cx="1310628"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學籍補全查詢</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3" name="文字方塊 42"/>
          <p:cNvSpPr txBox="1"/>
          <p:nvPr/>
        </p:nvSpPr>
        <p:spPr>
          <a:xfrm>
            <a:off x="439097" y="2732768"/>
            <a:ext cx="1318337" cy="307777"/>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理賠進度查詢</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4" name="矩形 43"/>
          <p:cNvSpPr/>
          <p:nvPr/>
        </p:nvSpPr>
        <p:spPr>
          <a:xfrm>
            <a:off x="450942" y="2433950"/>
            <a:ext cx="1294646" cy="2987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p:cNvSpPr/>
          <p:nvPr/>
        </p:nvSpPr>
        <p:spPr>
          <a:xfrm>
            <a:off x="1430116" y="3435223"/>
            <a:ext cx="6873888" cy="289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450942" y="3040545"/>
            <a:ext cx="1294646" cy="314591"/>
          </a:xfrm>
          <a:prstGeom prst="rect">
            <a:avLst/>
          </a:prstGeom>
          <a:solidFill>
            <a:srgbClr val="FF7D02"/>
          </a:solidFill>
        </p:spPr>
        <p:txBody>
          <a:bodyPr wrap="square" rtlCol="0">
            <a:spAutoFit/>
          </a:bodyPr>
          <a:lstStyle/>
          <a:p>
            <a:pPr algn="ctr"/>
            <a:r>
              <a:rPr lang="zh-TW" altLang="en-US"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理賠紀錄查詢</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7" name="矩形 46"/>
          <p:cNvSpPr/>
          <p:nvPr/>
        </p:nvSpPr>
        <p:spPr>
          <a:xfrm>
            <a:off x="450942" y="2732768"/>
            <a:ext cx="1294646" cy="30777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p:cNvSpPr/>
          <p:nvPr/>
        </p:nvSpPr>
        <p:spPr>
          <a:xfrm>
            <a:off x="450942" y="3040545"/>
            <a:ext cx="1294646" cy="30777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圖說文字 48"/>
          <p:cNvSpPr/>
          <p:nvPr/>
        </p:nvSpPr>
        <p:spPr>
          <a:xfrm>
            <a:off x="2218099" y="4934138"/>
            <a:ext cx="4264182" cy="968721"/>
          </a:xfrm>
          <a:prstGeom prst="wedgeRectCallout">
            <a:avLst>
              <a:gd name="adj1" fmla="val -43162"/>
              <a:gd name="adj2" fmla="val -173014"/>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dirty="0">
                <a:solidFill>
                  <a:srgbClr val="FF0000"/>
                </a:solidFill>
                <a:latin typeface="微軟正黑體" panose="020B0604030504040204" pitchFamily="34" charset="-120"/>
                <a:ea typeface="微軟正黑體" panose="020B0604030504040204" pitchFamily="34" charset="-120"/>
              </a:rPr>
              <a:t>若</a:t>
            </a:r>
            <a:r>
              <a:rPr lang="zh-TW" altLang="en-US" sz="1600" dirty="0" smtClean="0">
                <a:solidFill>
                  <a:srgbClr val="FF0000"/>
                </a:solidFill>
                <a:latin typeface="微軟正黑體" panose="020B0604030504040204" pitchFamily="34" charset="-120"/>
                <a:ea typeface="微軟正黑體" panose="020B0604030504040204" pitchFamily="34" charset="-120"/>
              </a:rPr>
              <a:t>選擇</a:t>
            </a:r>
            <a:r>
              <a:rPr lang="en-US" altLang="zh-TW" sz="1600" dirty="0" smtClean="0">
                <a:solidFill>
                  <a:srgbClr val="FF0000"/>
                </a:solidFill>
                <a:latin typeface="微軟正黑體" panose="020B0604030504040204" pitchFamily="34" charset="-120"/>
                <a:ea typeface="微軟正黑體" panose="020B0604030504040204" pitchFamily="34" charset="-120"/>
              </a:rPr>
              <a:t>『</a:t>
            </a:r>
            <a:r>
              <a:rPr lang="zh-TW" altLang="en-US" sz="1600" dirty="0" smtClean="0">
                <a:solidFill>
                  <a:srgbClr val="FF0000"/>
                </a:solidFill>
                <a:latin typeface="微軟正黑體" panose="020B0604030504040204" pitchFamily="34" charset="-120"/>
                <a:ea typeface="微軟正黑體" panose="020B0604030504040204" pitchFamily="34" charset="-120"/>
              </a:rPr>
              <a:t>全部學生</a:t>
            </a:r>
            <a:r>
              <a:rPr lang="en-US" altLang="zh-TW" sz="1600" dirty="0" smtClean="0">
                <a:solidFill>
                  <a:srgbClr val="FF0000"/>
                </a:solidFill>
                <a:latin typeface="微軟正黑體" panose="020B0604030504040204" pitchFamily="34" charset="-120"/>
                <a:ea typeface="微軟正黑體" panose="020B0604030504040204" pitchFamily="34" charset="-120"/>
              </a:rPr>
              <a:t>』</a:t>
            </a:r>
            <a:r>
              <a:rPr lang="zh-TW" altLang="en-US" sz="1600" dirty="0" smtClean="0">
                <a:solidFill>
                  <a:srgbClr val="FF0000"/>
                </a:solidFill>
                <a:latin typeface="微軟正黑體" panose="020B0604030504040204" pitchFamily="34" charset="-120"/>
                <a:ea typeface="微軟正黑體" panose="020B0604030504040204" pitchFamily="34" charset="-120"/>
              </a:rPr>
              <a:t>，未選擇輸入日期，則會帶出近一年全部學生資料，包含已確認及未確認。</a:t>
            </a:r>
            <a:endParaRPr lang="zh-TW" altLang="en-US" sz="16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21161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4274</TotalTime>
  <Words>9350</Words>
  <Application>Microsoft Office PowerPoint</Application>
  <PresentationFormat>如螢幕大小 (4:3)</PresentationFormat>
  <Paragraphs>1553</Paragraphs>
  <Slides>101</Slides>
  <Notes>24</Notes>
  <HiddenSlides>0</HiddenSlides>
  <MMClips>0</MMClips>
  <ScaleCrop>false</ScaleCrop>
  <HeadingPairs>
    <vt:vector size="4" baseType="variant">
      <vt:variant>
        <vt:lpstr>佈景主題</vt:lpstr>
      </vt:variant>
      <vt:variant>
        <vt:i4>1</vt:i4>
      </vt:variant>
      <vt:variant>
        <vt:lpstr>投影片標題</vt:lpstr>
      </vt:variant>
      <vt:variant>
        <vt:i4>101</vt:i4>
      </vt:variant>
    </vt:vector>
  </HeadingPairs>
  <TitlesOfParts>
    <vt:vector size="102" baseType="lpstr">
      <vt:lpstr>Office 佈景主題</vt:lpstr>
      <vt:lpstr>PowerPoint 簡報</vt:lpstr>
      <vt:lpstr>說明會議程</vt:lpstr>
      <vt:lpstr>學生團體保險知多少(1/9)</vt:lpstr>
      <vt:lpstr>學生團體保險知多少(2/9)</vt:lpstr>
      <vt:lpstr>學生團體保險知多少(3/9)</vt:lpstr>
      <vt:lpstr>學生團體保險知多少(4/9)</vt:lpstr>
      <vt:lpstr>學生團體保險知多少(5/9)</vt:lpstr>
      <vt:lpstr>學生團體保險知多少(6/9)</vt:lpstr>
      <vt:lpstr>學生團體保險知多少(7/9)</vt:lpstr>
      <vt:lpstr>學生團體保險知多少(8/9)</vt:lpstr>
      <vt:lpstr>學生團體保險知多少(9/9)</vt:lpstr>
      <vt:lpstr>說明會議程</vt:lpstr>
      <vt:lpstr>保障內容說明(1/26)</vt:lpstr>
      <vt:lpstr>保障內容說明(2/26)</vt:lpstr>
      <vt:lpstr>保障內容說明(3/26)</vt:lpstr>
      <vt:lpstr>保障內容說明(4/26)</vt:lpstr>
      <vt:lpstr>保障內容說明(5/26)</vt:lpstr>
      <vt:lpstr>保障內容說明(6/26)</vt:lpstr>
      <vt:lpstr>保障內容說明(7/26)</vt:lpstr>
      <vt:lpstr>保障內容說明(8/26)</vt:lpstr>
      <vt:lpstr>保障內容說明(9/26)</vt:lpstr>
      <vt:lpstr>保障內容說明(10/26)</vt:lpstr>
      <vt:lpstr>保障內容說明(11/26)</vt:lpstr>
      <vt:lpstr>保障內容說明(12/26)</vt:lpstr>
      <vt:lpstr>保障內容說明(13/26)</vt:lpstr>
      <vt:lpstr>保障內容說明(14/26)</vt:lpstr>
      <vt:lpstr>保障內容說明(15/26)</vt:lpstr>
      <vt:lpstr>保障內容說明(16/26)</vt:lpstr>
      <vt:lpstr>保障內容說明(17/26)</vt:lpstr>
      <vt:lpstr>保障內容說明(18/26)</vt:lpstr>
      <vt:lpstr>保障內容說明(19/26)</vt:lpstr>
      <vt:lpstr>保障內容說明(20/26)</vt:lpstr>
      <vt:lpstr>保障內容說明(21/26)</vt:lpstr>
      <vt:lpstr>保障內容說明(22/26)</vt:lpstr>
      <vt:lpstr>保障內容說明(23/26)</vt:lpstr>
      <vt:lpstr>保障內容說明(24/26)</vt:lpstr>
      <vt:lpstr>保障內容說明(25/26)</vt:lpstr>
      <vt:lpstr>保障內容說明(26/26)</vt:lpstr>
      <vt:lpstr>說明會議程</vt:lpstr>
      <vt:lpstr>投保作業說明(1/35)</vt:lpstr>
      <vt:lpstr>投保作業說明(2/35)</vt:lpstr>
      <vt:lpstr>投保作業說明(3/35)</vt:lpstr>
      <vt:lpstr>投保作業說明(4/35)</vt:lpstr>
      <vt:lpstr>投保作業說明(5/35)</vt:lpstr>
      <vt:lpstr>投保作業說明(6/35)</vt:lpstr>
      <vt:lpstr>投保作業說明(7/35)</vt:lpstr>
      <vt:lpstr>投保作業說明(8/35)</vt:lpstr>
      <vt:lpstr>投保作業說明(9/35)</vt:lpstr>
      <vt:lpstr>投保作業說明(10/35)</vt:lpstr>
      <vt:lpstr>投保作業說明(11/35)</vt:lpstr>
      <vt:lpstr>投保作業說明(12/35)</vt:lpstr>
      <vt:lpstr>投保作業說明(13/35)</vt:lpstr>
      <vt:lpstr>投保作業說明(14/35)</vt:lpstr>
      <vt:lpstr>投保作業說明(15/35)</vt:lpstr>
      <vt:lpstr>投保作業說明(16/35)</vt:lpstr>
      <vt:lpstr>投保作業說明(17/35)</vt:lpstr>
      <vt:lpstr>投保作業說明(18/35)</vt:lpstr>
      <vt:lpstr>投保作業說明(19/35)</vt:lpstr>
      <vt:lpstr>投保作業說明(20/35)</vt:lpstr>
      <vt:lpstr>投保作業說明(21/35)</vt:lpstr>
      <vt:lpstr>投保作業說明(22/35)</vt:lpstr>
      <vt:lpstr>投保作業說明(23/35)</vt:lpstr>
      <vt:lpstr>投保作業說明(24/35)</vt:lpstr>
      <vt:lpstr>投保作業說明(25/35)</vt:lpstr>
      <vt:lpstr>投保作業說明(26/35)</vt:lpstr>
      <vt:lpstr>投保作業說明(27/35)</vt:lpstr>
      <vt:lpstr>投保作業說明(28/35)</vt:lpstr>
      <vt:lpstr>投保作業說明(29/35)</vt:lpstr>
      <vt:lpstr>投保作業說明(30/35)</vt:lpstr>
      <vt:lpstr>投保作業說明(31/35)</vt:lpstr>
      <vt:lpstr>投保作業說明(32/35)</vt:lpstr>
      <vt:lpstr>投保作業說明(33/35)</vt:lpstr>
      <vt:lpstr>投保作業說明(34/35)</vt:lpstr>
      <vt:lpstr>投保作業說明(35/35)</vt:lpstr>
      <vt:lpstr>說明會議程</vt:lpstr>
      <vt:lpstr>保費作業說明</vt:lpstr>
      <vt:lpstr>保費作業說明</vt:lpstr>
      <vt:lpstr>保費作業說明</vt:lpstr>
      <vt:lpstr>保費作業說明</vt:lpstr>
      <vt:lpstr>保費作業說明</vt:lpstr>
      <vt:lpstr>保費作業說明</vt:lpstr>
      <vt:lpstr>保費作業說明</vt:lpstr>
      <vt:lpstr>保費作業說明</vt:lpstr>
      <vt:lpstr>保費作業說明</vt:lpstr>
      <vt:lpstr>保費作業說明</vt:lpstr>
      <vt:lpstr>保費作業說明</vt:lpstr>
      <vt:lpstr>保費作業說明</vt:lpstr>
      <vt:lpstr>保費作業說明</vt:lpstr>
      <vt:lpstr>保費作業說明</vt:lpstr>
      <vt:lpstr>保費作業說明</vt:lpstr>
      <vt:lpstr>保費作業說明</vt:lpstr>
      <vt:lpstr>說明會議程</vt:lpstr>
      <vt:lpstr>理賠流程說明(1/9)</vt:lpstr>
      <vt:lpstr>理賠流程說明(2/9)</vt:lpstr>
      <vt:lpstr>理賠流程說明(3/9)</vt:lpstr>
      <vt:lpstr>理賠流程說明(4/9)</vt:lpstr>
      <vt:lpstr>理賠流程說明(5/9)</vt:lpstr>
      <vt:lpstr>理賠流程說明(6/9)</vt:lpstr>
      <vt:lpstr>理賠流程說明(7/9)</vt:lpstr>
      <vt:lpstr>理賠流程說明(8/9)</vt:lpstr>
      <vt:lpstr>理賠流程說明(9/9)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Frank</dc:creator>
  <cp:lastModifiedBy>Windows 使用者</cp:lastModifiedBy>
  <cp:revision>459</cp:revision>
  <cp:lastPrinted>2018-07-24T09:53:11Z</cp:lastPrinted>
  <dcterms:created xsi:type="dcterms:W3CDTF">2017-08-14T14:34:53Z</dcterms:created>
  <dcterms:modified xsi:type="dcterms:W3CDTF">2018-07-24T09:56:20Z</dcterms:modified>
</cp:coreProperties>
</file>