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3" r:id="rId16"/>
    <p:sldId id="294" r:id="rId17"/>
    <p:sldId id="269" r:id="rId18"/>
    <p:sldId id="278" r:id="rId19"/>
    <p:sldId id="279" r:id="rId20"/>
    <p:sldId id="287" r:id="rId21"/>
    <p:sldId id="288" r:id="rId22"/>
    <p:sldId id="295" r:id="rId23"/>
    <p:sldId id="296" r:id="rId24"/>
    <p:sldId id="300" r:id="rId25"/>
    <p:sldId id="301" r:id="rId26"/>
    <p:sldId id="289" r:id="rId27"/>
    <p:sldId id="290" r:id="rId28"/>
    <p:sldId id="291" r:id="rId29"/>
    <p:sldId id="292" r:id="rId30"/>
    <p:sldId id="273" r:id="rId31"/>
    <p:sldId id="274" r:id="rId32"/>
    <p:sldId id="275" r:id="rId33"/>
    <p:sldId id="276" r:id="rId34"/>
    <p:sldId id="277" r:id="rId35"/>
    <p:sldId id="280" r:id="rId36"/>
    <p:sldId id="281" r:id="rId37"/>
    <p:sldId id="282" r:id="rId38"/>
    <p:sldId id="283" r:id="rId39"/>
    <p:sldId id="284" r:id="rId40"/>
    <p:sldId id="285" r:id="rId41"/>
    <p:sldId id="297" r:id="rId42"/>
    <p:sldId id="298" r:id="rId43"/>
    <p:sldId id="299" r:id="rId44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BB9"/>
    <a:srgbClr val="143798"/>
    <a:srgbClr val="99CCFF"/>
    <a:srgbClr val="FF6600"/>
    <a:srgbClr val="2EB6AA"/>
    <a:srgbClr val="CAF2D1"/>
    <a:srgbClr val="E0E74F"/>
    <a:srgbClr val="DAE121"/>
    <a:srgbClr val="6A6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4660"/>
  </p:normalViewPr>
  <p:slideViewPr>
    <p:cSldViewPr>
      <p:cViewPr>
        <p:scale>
          <a:sx n="75" d="100"/>
          <a:sy n="75" d="100"/>
        </p:scale>
        <p:origin x="-2568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275B3-7B8B-49F8-8D5C-83B038AD3463}" type="doc">
      <dgm:prSet loTypeId="urn:microsoft.com/office/officeart/2005/8/layout/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F8A43D1-6543-493C-9167-6CA39A43A6A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事前工作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DB462A-6206-48D5-85A6-1AD4456D7447}" type="parTrans" cxnId="{05E5C8E5-46D2-4AA3-BB66-D6B980A2064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7C8CA6-31F6-48DC-8394-ABF32D0AC8F2}" type="sibTrans" cxnId="{05E5C8E5-46D2-4AA3-BB66-D6B980A2064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C98614-3849-4215-A39D-6AF9B47B48E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廣邀各界響應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B94361-4656-47CF-A437-42C696EDBA07}" type="parTrans" cxnId="{5D3C6754-3D21-4BD2-95B6-380C806866F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D31BA3-2FE0-4831-88CC-BC903980CB86}" type="sibTrans" cxnId="{5D3C6754-3D21-4BD2-95B6-380C806866F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6EDD9C-A1CF-4BD6-BC24-B901E0EB792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評估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4303DE-E92B-4184-9627-9133DA8E6447}" type="parTrans" cxnId="{093F746A-8321-455B-9382-530F751A2EC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2100952-0FEA-4363-9D54-5D0DEC57FBDF}" type="sibTrans" cxnId="{093F746A-8321-455B-9382-530F751A2EC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9E607F-6F55-4CEB-A2F8-69EB8057ACA8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初步環境調查評估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20FF85-55CF-4F42-A139-8C31679C3F43}" type="parTrans" cxnId="{FB918E50-D9E8-4F6D-83AB-86B281D7F20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12CACD-1558-485F-919F-3AC904126FFA}" type="sibTrans" cxnId="{FB918E50-D9E8-4F6D-83AB-86B281D7F20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1F8B1B-CF14-416A-9C74-7BE1C02BD75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建置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0F84BF-4C91-4967-B5B7-FC2037D093F9}" type="parTrans" cxnId="{6D806CC3-FDB6-4941-B1F8-0C856DCC1D2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C4377D-B153-4B45-B144-8ACB2C4B14DE}" type="sibTrans" cxnId="{6D806CC3-FDB6-4941-B1F8-0C856DCC1D2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CC318B-98E4-41FC-9E45-A0DB012B242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實際前往學校安裝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7DDEA5-F37B-4018-9F3D-739B79B5C40B}" type="parTrans" cxnId="{E3C15CE3-CE1A-4C26-872F-74297B6A21A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BCBDA0-AB85-490B-BA26-E614EF601C6A}" type="sibTrans" cxnId="{E3C15CE3-CE1A-4C26-872F-74297B6A21A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9BB5D3-2E7D-40DE-A042-F246027BAF0D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維護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784217-9290-43D4-B7AC-78174290260E}" type="parTrans" cxnId="{F7679B3A-AED9-4564-A9D9-08337700A0B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27D18F-03C0-4362-BEFB-DF4A232191F9}" type="sibTrans" cxnId="{F7679B3A-AED9-4564-A9D9-08337700A0B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0160DA5-E6B1-453E-AFF2-6EE714140D3E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追蹤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69F5DB-8E85-42A1-A4A2-B4F9CE12E279}" type="parTrans" cxnId="{9D61E3A1-5444-467E-824F-050553C713C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B34A32-B296-4793-BC33-05AF0360DD8B}" type="sibTrans" cxnId="{9D61E3A1-5444-467E-824F-050553C713C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C497F4-F45E-45F7-AF59-1E68097EA84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媒合配對學校與認養者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56806B-C19F-485A-9412-87CEE0BE9AC6}" type="parTrans" cxnId="{001D1E27-2A1D-4B91-BFF7-7EF768925F3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B9DE3E-89EA-4D92-9185-3F965DCFB9B5}" type="sibTrans" cxnId="{001D1E27-2A1D-4B91-BFF7-7EF768925F3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A9D764-EF23-4413-AD12-60DED3A1EDE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與校方聯繫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7F6E4E-003C-43D5-9E5B-7CFC305845E1}" type="parTrans" cxnId="{F37F44A0-F5CE-404E-AE30-F58A6F062F5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96BF60-6FC1-4621-8CF0-8B7CF871F939}" type="sibTrans" cxnId="{F37F44A0-F5CE-404E-AE30-F58A6F062F5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B6FC6F-AAF9-4E7F-8AC6-DA26A6447FE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聯繫安裝日期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C3FF6C-A090-44C0-B597-F830BA81DD9D}" type="parTrans" cxnId="{577B3D0E-9616-454E-A5DB-EDBF3FD4D4B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9A4F0F-9F47-457E-96DB-4FB9FF2A8D76}" type="sibTrans" cxnId="{577B3D0E-9616-454E-A5DB-EDBF3FD4D4B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9D4432-C231-4DF5-8CC8-ABED4D3D4C9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準備軟硬體設備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CD42C4-C8BF-4D6B-A72C-DEBE8DAB1336}" type="parTrans" cxnId="{841B2D78-AABE-435D-88C0-7DEC57A4636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8DE3C8-7329-439F-87C0-4BA44D7821F9}" type="sibTrans" cxnId="{841B2D78-AABE-435D-88C0-7DEC57A4636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09D8C9-7B4E-4435-AA08-CAA2EBC8A0B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使用方法說明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008BF81-A2E2-4BEA-9E71-7108CD090C71}" type="parTrans" cxnId="{CE4F325C-E87F-422E-AFE3-4A9345C2D4F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B316B8-23A8-41E5-A572-087BB16270D9}" type="sibTrans" cxnId="{CE4F325C-E87F-422E-AFE3-4A9345C2D4F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07EDFA-DD8C-4D59-84B5-0C46A6D4475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安裝流程交接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8F41C3-3983-4ABD-A2C4-8715262E7629}" type="parTrans" cxnId="{38E2FDEA-AD90-4C02-98C6-D53FEA2D57D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4C3C2A-FBCE-44C1-8223-89915BA2E293}" type="sibTrans" cxnId="{38E2FDEA-AD90-4C02-98C6-D53FEA2D57D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5FD600-2F0A-4604-A8AE-6ADDACA54445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軟硬體設備維護、更新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F102F5-1FD1-4B08-ABC5-C0F8980620FB}" type="parTrans" cxnId="{B0BB48B4-2577-45CF-8810-400C4A6F2C1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C5C8A7-B23E-4FA8-8E60-A99F9B859138}" type="sibTrans" cxnId="{B0BB48B4-2577-45CF-8810-400C4A6F2C1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45D08D-17C8-466E-8877-2C1E5997F274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追蹤學校使用狀況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3B6AF8-88ED-4623-8274-2427B446E41A}" type="parTrans" cxnId="{EFC3BD13-2438-4F19-8CCC-18CC91A3AD9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495E4F-C7DA-4210-9886-CA499C5826E5}" type="sibTrans" cxnId="{EFC3BD13-2438-4F19-8CCC-18CC91A3AD9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734166-9877-45BA-B6FB-01EA72BC07B8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學生成果回饋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421C3C6-AFF0-4A7D-93EB-9138A60B4942}" type="parTrans" cxnId="{3D01F9EB-98B8-4B9C-B723-281BAC5FF02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467FCE-5820-46F9-9E66-7E586FBECB6C}" type="sibTrans" cxnId="{3D01F9EB-98B8-4B9C-B723-281BAC5FF02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7AC148-CAD7-4AD6-8553-8CD5A8886B73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定期關心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5AA51D-5FFA-42B8-A38D-7D5B0B2167C9}" type="parTrans" cxnId="{2CEB8587-51BC-4469-9817-3932FDA6C53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C006D9-60E3-4C36-9ECF-3C2529489EB3}" type="sibTrans" cxnId="{2CEB8587-51BC-4469-9817-3932FDA6C53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C0A17E-99C4-47CD-AE70-747B62C6684F}" type="pres">
      <dgm:prSet presAssocID="{6E7275B3-7B8B-49F8-8D5C-83B038AD34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97BF97-1A79-4DBF-B4F1-B1D2C5BF18DA}" type="pres">
      <dgm:prSet presAssocID="{7F8A43D1-6543-493C-9167-6CA39A43A6AC}" presName="composite" presStyleCnt="0"/>
      <dgm:spPr/>
      <dgm:t>
        <a:bodyPr/>
        <a:lstStyle/>
        <a:p>
          <a:endParaRPr lang="zh-TW" altLang="en-US"/>
        </a:p>
      </dgm:t>
    </dgm:pt>
    <dgm:pt modelId="{F822578E-B767-4B20-93F0-092499CB83F3}" type="pres">
      <dgm:prSet presAssocID="{7F8A43D1-6543-493C-9167-6CA39A43A6AC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4678A1-C37E-491C-AC53-E53376BCA2D6}" type="pres">
      <dgm:prSet presAssocID="{7F8A43D1-6543-493C-9167-6CA39A43A6AC}" presName="parSh" presStyleLbl="node1" presStyleIdx="0" presStyleCnt="5"/>
      <dgm:spPr/>
      <dgm:t>
        <a:bodyPr/>
        <a:lstStyle/>
        <a:p>
          <a:endParaRPr lang="zh-TW" altLang="en-US"/>
        </a:p>
      </dgm:t>
    </dgm:pt>
    <dgm:pt modelId="{B1A1F3FE-9645-40F7-941A-852190E570B0}" type="pres">
      <dgm:prSet presAssocID="{7F8A43D1-6543-493C-9167-6CA39A43A6AC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7CE406-3A19-4BD3-8AE8-8116651DA64A}" type="pres">
      <dgm:prSet presAssocID="{157C8CA6-31F6-48DC-8394-ABF32D0AC8F2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CE0583DA-D831-410D-B172-F0FDCB2B18A7}" type="pres">
      <dgm:prSet presAssocID="{157C8CA6-31F6-48DC-8394-ABF32D0AC8F2}" presName="connTx" presStyleLbl="sibTrans2D1" presStyleIdx="0" presStyleCnt="4"/>
      <dgm:spPr/>
      <dgm:t>
        <a:bodyPr/>
        <a:lstStyle/>
        <a:p>
          <a:endParaRPr lang="zh-TW" altLang="en-US"/>
        </a:p>
      </dgm:t>
    </dgm:pt>
    <dgm:pt modelId="{2C2B09D0-2A34-4F27-BCB1-7848AC9C0AC9}" type="pres">
      <dgm:prSet presAssocID="{5C6EDD9C-A1CF-4BD6-BC24-B901E0EB7920}" presName="composite" presStyleCnt="0"/>
      <dgm:spPr/>
      <dgm:t>
        <a:bodyPr/>
        <a:lstStyle/>
        <a:p>
          <a:endParaRPr lang="zh-TW" altLang="en-US"/>
        </a:p>
      </dgm:t>
    </dgm:pt>
    <dgm:pt modelId="{A5A6F0FD-2988-4AA1-84D2-787C72256443}" type="pres">
      <dgm:prSet presAssocID="{5C6EDD9C-A1CF-4BD6-BC24-B901E0EB7920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D6D823-C4F0-41DE-BA9D-80EE9F806F6A}" type="pres">
      <dgm:prSet presAssocID="{5C6EDD9C-A1CF-4BD6-BC24-B901E0EB7920}" presName="parSh" presStyleLbl="node1" presStyleIdx="1" presStyleCnt="5"/>
      <dgm:spPr/>
      <dgm:t>
        <a:bodyPr/>
        <a:lstStyle/>
        <a:p>
          <a:endParaRPr lang="zh-TW" altLang="en-US"/>
        </a:p>
      </dgm:t>
    </dgm:pt>
    <dgm:pt modelId="{B3969DDE-8AB6-43CD-9AD6-6BA6C3CEB4CA}" type="pres">
      <dgm:prSet presAssocID="{5C6EDD9C-A1CF-4BD6-BC24-B901E0EB7920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B25254-BED8-4C77-899A-DE6C6984B030}" type="pres">
      <dgm:prSet presAssocID="{82100952-0FEA-4363-9D54-5D0DEC57FBDF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B82FF1AC-B785-406C-99BD-3B9A1D7C38F8}" type="pres">
      <dgm:prSet presAssocID="{82100952-0FEA-4363-9D54-5D0DEC57FBDF}" presName="connTx" presStyleLbl="sibTrans2D1" presStyleIdx="1" presStyleCnt="4"/>
      <dgm:spPr/>
      <dgm:t>
        <a:bodyPr/>
        <a:lstStyle/>
        <a:p>
          <a:endParaRPr lang="zh-TW" altLang="en-US"/>
        </a:p>
      </dgm:t>
    </dgm:pt>
    <dgm:pt modelId="{1EF5C447-A9E1-4845-BB37-563FE4933B7F}" type="pres">
      <dgm:prSet presAssocID="{351F8B1B-CF14-416A-9C74-7BE1C02BD75E}" presName="composite" presStyleCnt="0"/>
      <dgm:spPr/>
      <dgm:t>
        <a:bodyPr/>
        <a:lstStyle/>
        <a:p>
          <a:endParaRPr lang="zh-TW" altLang="en-US"/>
        </a:p>
      </dgm:t>
    </dgm:pt>
    <dgm:pt modelId="{F961BF84-D7B4-4512-83F9-237526A41B62}" type="pres">
      <dgm:prSet presAssocID="{351F8B1B-CF14-416A-9C74-7BE1C02BD75E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E71272-E88E-4A6D-A63E-3D6EA0574F6F}" type="pres">
      <dgm:prSet presAssocID="{351F8B1B-CF14-416A-9C74-7BE1C02BD75E}" presName="parSh" presStyleLbl="node1" presStyleIdx="2" presStyleCnt="5"/>
      <dgm:spPr/>
      <dgm:t>
        <a:bodyPr/>
        <a:lstStyle/>
        <a:p>
          <a:endParaRPr lang="zh-TW" altLang="en-US"/>
        </a:p>
      </dgm:t>
    </dgm:pt>
    <dgm:pt modelId="{00327E04-2AB8-4C38-A5C6-68FFCABEF8ED}" type="pres">
      <dgm:prSet presAssocID="{351F8B1B-CF14-416A-9C74-7BE1C02BD75E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CC90F1-1362-42CD-A1E0-4E03C10A4AB7}" type="pres">
      <dgm:prSet presAssocID="{3BC4377D-B153-4B45-B144-8ACB2C4B14DE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7768F3E3-5BB7-43B3-B412-45EFC3B448F6}" type="pres">
      <dgm:prSet presAssocID="{3BC4377D-B153-4B45-B144-8ACB2C4B14DE}" presName="connTx" presStyleLbl="sibTrans2D1" presStyleIdx="2" presStyleCnt="4"/>
      <dgm:spPr/>
      <dgm:t>
        <a:bodyPr/>
        <a:lstStyle/>
        <a:p>
          <a:endParaRPr lang="zh-TW" altLang="en-US"/>
        </a:p>
      </dgm:t>
    </dgm:pt>
    <dgm:pt modelId="{FEB7B46B-47FF-4357-BDDD-107FB250E674}" type="pres">
      <dgm:prSet presAssocID="{FF9BB5D3-2E7D-40DE-A042-F246027BAF0D}" presName="composite" presStyleCnt="0"/>
      <dgm:spPr/>
      <dgm:t>
        <a:bodyPr/>
        <a:lstStyle/>
        <a:p>
          <a:endParaRPr lang="zh-TW" altLang="en-US"/>
        </a:p>
      </dgm:t>
    </dgm:pt>
    <dgm:pt modelId="{42399AFA-6E2C-4E5E-B642-C4B7FF15D0CD}" type="pres">
      <dgm:prSet presAssocID="{FF9BB5D3-2E7D-40DE-A042-F246027BAF0D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DC4933-B2D8-445A-A61F-97EED25E3D41}" type="pres">
      <dgm:prSet presAssocID="{FF9BB5D3-2E7D-40DE-A042-F246027BAF0D}" presName="parSh" presStyleLbl="node1" presStyleIdx="3" presStyleCnt="5"/>
      <dgm:spPr/>
      <dgm:t>
        <a:bodyPr/>
        <a:lstStyle/>
        <a:p>
          <a:endParaRPr lang="zh-TW" altLang="en-US"/>
        </a:p>
      </dgm:t>
    </dgm:pt>
    <dgm:pt modelId="{070285C0-D101-47C1-9400-DFD97542A3C4}" type="pres">
      <dgm:prSet presAssocID="{FF9BB5D3-2E7D-40DE-A042-F246027BAF0D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039399-35C1-4C95-86AF-2E0A3E3494F1}" type="pres">
      <dgm:prSet presAssocID="{5527D18F-03C0-4362-BEFB-DF4A232191F9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1C35C6FB-FC0D-4D72-A5B6-D690CE83F831}" type="pres">
      <dgm:prSet presAssocID="{5527D18F-03C0-4362-BEFB-DF4A232191F9}" presName="connTx" presStyleLbl="sibTrans2D1" presStyleIdx="3" presStyleCnt="4"/>
      <dgm:spPr/>
      <dgm:t>
        <a:bodyPr/>
        <a:lstStyle/>
        <a:p>
          <a:endParaRPr lang="zh-TW" altLang="en-US"/>
        </a:p>
      </dgm:t>
    </dgm:pt>
    <dgm:pt modelId="{491C35DE-9B56-4ED1-9D5B-190CB4FB71E9}" type="pres">
      <dgm:prSet presAssocID="{80160DA5-E6B1-453E-AFF2-6EE714140D3E}" presName="composite" presStyleCnt="0"/>
      <dgm:spPr/>
      <dgm:t>
        <a:bodyPr/>
        <a:lstStyle/>
        <a:p>
          <a:endParaRPr lang="zh-TW" altLang="en-US"/>
        </a:p>
      </dgm:t>
    </dgm:pt>
    <dgm:pt modelId="{9BC68DC9-0FBE-48BC-B52F-50B9ED26887D}" type="pres">
      <dgm:prSet presAssocID="{80160DA5-E6B1-453E-AFF2-6EE714140D3E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237F73-970F-4276-AD92-BCA9729EA223}" type="pres">
      <dgm:prSet presAssocID="{80160DA5-E6B1-453E-AFF2-6EE714140D3E}" presName="parSh" presStyleLbl="node1" presStyleIdx="4" presStyleCnt="5"/>
      <dgm:spPr/>
      <dgm:t>
        <a:bodyPr/>
        <a:lstStyle/>
        <a:p>
          <a:endParaRPr lang="zh-TW" altLang="en-US"/>
        </a:p>
      </dgm:t>
    </dgm:pt>
    <dgm:pt modelId="{4C1DB40E-2232-4C3E-AB6D-40E6D58733C8}" type="pres">
      <dgm:prSet presAssocID="{80160DA5-E6B1-453E-AFF2-6EE714140D3E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89722E-B788-44CA-8CA4-E50E99A98F38}" type="presOf" srcId="{29B6FC6F-AAF9-4E7F-8AC6-DA26A6447FEC}" destId="{B3969DDE-8AB6-43CD-9AD6-6BA6C3CEB4CA}" srcOrd="0" destOrd="1" presId="urn:microsoft.com/office/officeart/2005/8/layout/process3"/>
    <dgm:cxn modelId="{F7679B3A-AED9-4564-A9D9-08337700A0B9}" srcId="{6E7275B3-7B8B-49F8-8D5C-83B038AD3463}" destId="{FF9BB5D3-2E7D-40DE-A042-F246027BAF0D}" srcOrd="3" destOrd="0" parTransId="{B5784217-9290-43D4-B7AC-78174290260E}" sibTransId="{5527D18F-03C0-4362-BEFB-DF4A232191F9}"/>
    <dgm:cxn modelId="{9913D80D-9050-4F89-B90E-AE461A65740F}" type="presOf" srcId="{80160DA5-E6B1-453E-AFF2-6EE714140D3E}" destId="{89237F73-970F-4276-AD92-BCA9729EA223}" srcOrd="1" destOrd="0" presId="urn:microsoft.com/office/officeart/2005/8/layout/process3"/>
    <dgm:cxn modelId="{49A33B4E-2E48-48AD-BDF8-163DE67DCA64}" type="presOf" srcId="{BF07EDFA-DD8C-4D59-84B5-0C46A6D4475B}" destId="{00327E04-2AB8-4C38-A5C6-68FFCABEF8ED}" srcOrd="0" destOrd="2" presId="urn:microsoft.com/office/officeart/2005/8/layout/process3"/>
    <dgm:cxn modelId="{C0B79981-70F9-4704-9CE0-D42DAB0DDE22}" type="presOf" srcId="{19C98614-3849-4215-A39D-6AF9B47B48ED}" destId="{B1A1F3FE-9645-40F7-941A-852190E570B0}" srcOrd="0" destOrd="0" presId="urn:microsoft.com/office/officeart/2005/8/layout/process3"/>
    <dgm:cxn modelId="{05FF6D2A-C4DE-4EFC-A44B-0C4D135F224B}" type="presOf" srcId="{5527D18F-03C0-4362-BEFB-DF4A232191F9}" destId="{1C35C6FB-FC0D-4D72-A5B6-D690CE83F831}" srcOrd="1" destOrd="0" presId="urn:microsoft.com/office/officeart/2005/8/layout/process3"/>
    <dgm:cxn modelId="{FB918E50-D9E8-4F6D-83AB-86B281D7F206}" srcId="{5C6EDD9C-A1CF-4BD6-BC24-B901E0EB7920}" destId="{EA9E607F-6F55-4CEB-A2F8-69EB8057ACA8}" srcOrd="0" destOrd="0" parTransId="{7D20FF85-55CF-4F42-A139-8C31679C3F43}" sibTransId="{9B12CACD-1558-485F-919F-3AC904126FFA}"/>
    <dgm:cxn modelId="{9D3F8918-34D3-484E-9271-A9F19E6E387E}" type="presOf" srcId="{3AA9D764-EF23-4413-AD12-60DED3A1EDED}" destId="{B1A1F3FE-9645-40F7-941A-852190E570B0}" srcOrd="0" destOrd="2" presId="urn:microsoft.com/office/officeart/2005/8/layout/process3"/>
    <dgm:cxn modelId="{841B2D78-AABE-435D-88C0-7DEC57A46361}" srcId="{5C6EDD9C-A1CF-4BD6-BC24-B901E0EB7920}" destId="{AE9D4432-C231-4DF5-8CC8-ABED4D3D4C99}" srcOrd="2" destOrd="0" parTransId="{D5CD42C4-C8BF-4D6B-A72C-DEBE8DAB1336}" sibTransId="{A78DE3C8-7329-439F-87C0-4BA44D7821F9}"/>
    <dgm:cxn modelId="{05E05EFF-23A3-4EFA-BF35-829834844268}" type="presOf" srcId="{3BC4377D-B153-4B45-B144-8ACB2C4B14DE}" destId="{6DCC90F1-1362-42CD-A1E0-4E03C10A4AB7}" srcOrd="0" destOrd="0" presId="urn:microsoft.com/office/officeart/2005/8/layout/process3"/>
    <dgm:cxn modelId="{B0BB48B4-2577-45CF-8810-400C4A6F2C10}" srcId="{FF9BB5D3-2E7D-40DE-A042-F246027BAF0D}" destId="{8D5FD600-2F0A-4604-A8AE-6ADDACA54445}" srcOrd="0" destOrd="0" parTransId="{1FF102F5-1FD1-4B08-ABC5-C0F8980620FB}" sibTransId="{49C5C8A7-B23E-4FA8-8E60-A99F9B859138}"/>
    <dgm:cxn modelId="{5DCE27A4-0772-471A-943E-25A35A85897E}" type="presOf" srcId="{80160DA5-E6B1-453E-AFF2-6EE714140D3E}" destId="{9BC68DC9-0FBE-48BC-B52F-50B9ED26887D}" srcOrd="0" destOrd="0" presId="urn:microsoft.com/office/officeart/2005/8/layout/process3"/>
    <dgm:cxn modelId="{001D1E27-2A1D-4B91-BFF7-7EF768925F3C}" srcId="{7F8A43D1-6543-493C-9167-6CA39A43A6AC}" destId="{3CC497F4-F45E-45F7-AF59-1E68097EA847}" srcOrd="1" destOrd="0" parTransId="{5E56806B-C19F-485A-9412-87CEE0BE9AC6}" sibTransId="{17B9DE3E-89EA-4D92-9185-3F965DCFB9B5}"/>
    <dgm:cxn modelId="{6D806CC3-FDB6-4941-B1F8-0C856DCC1D20}" srcId="{6E7275B3-7B8B-49F8-8D5C-83B038AD3463}" destId="{351F8B1B-CF14-416A-9C74-7BE1C02BD75E}" srcOrd="2" destOrd="0" parTransId="{770F84BF-4C91-4967-B5B7-FC2037D093F9}" sibTransId="{3BC4377D-B153-4B45-B144-8ACB2C4B14DE}"/>
    <dgm:cxn modelId="{7746C13A-4A81-48D0-9787-56EB8037A1E3}" type="presOf" srcId="{3CC497F4-F45E-45F7-AF59-1E68097EA847}" destId="{B1A1F3FE-9645-40F7-941A-852190E570B0}" srcOrd="0" destOrd="1" presId="urn:microsoft.com/office/officeart/2005/8/layout/process3"/>
    <dgm:cxn modelId="{032342E2-FB13-4E78-82E5-970BE8112249}" type="presOf" srcId="{6C45D08D-17C8-466E-8877-2C1E5997F274}" destId="{4C1DB40E-2232-4C3E-AB6D-40E6D58733C8}" srcOrd="0" destOrd="0" presId="urn:microsoft.com/office/officeart/2005/8/layout/process3"/>
    <dgm:cxn modelId="{2D1A30F6-D7DD-4EF3-AE88-EE00228AE5F5}" type="presOf" srcId="{82100952-0FEA-4363-9D54-5D0DEC57FBDF}" destId="{74B25254-BED8-4C77-899A-DE6C6984B030}" srcOrd="0" destOrd="0" presId="urn:microsoft.com/office/officeart/2005/8/layout/process3"/>
    <dgm:cxn modelId="{5F03915A-93C4-4001-BC18-CF401945A9F0}" type="presOf" srcId="{FF9BB5D3-2E7D-40DE-A042-F246027BAF0D}" destId="{2CDC4933-B2D8-445A-A61F-97EED25E3D41}" srcOrd="1" destOrd="0" presId="urn:microsoft.com/office/officeart/2005/8/layout/process3"/>
    <dgm:cxn modelId="{72AE132A-B915-4DCA-9749-2350A82FEEE1}" type="presOf" srcId="{B67AC148-CAD7-4AD6-8553-8CD5A8886B73}" destId="{070285C0-D101-47C1-9400-DFD97542A3C4}" srcOrd="0" destOrd="1" presId="urn:microsoft.com/office/officeart/2005/8/layout/process3"/>
    <dgm:cxn modelId="{A617DBCB-3B6E-4BD4-ABA1-78CC441E870D}" type="presOf" srcId="{82100952-0FEA-4363-9D54-5D0DEC57FBDF}" destId="{B82FF1AC-B785-406C-99BD-3B9A1D7C38F8}" srcOrd="1" destOrd="0" presId="urn:microsoft.com/office/officeart/2005/8/layout/process3"/>
    <dgm:cxn modelId="{26FB65DB-9A42-47C8-ADE8-FDE13A43BCF6}" type="presOf" srcId="{5527D18F-03C0-4362-BEFB-DF4A232191F9}" destId="{D3039399-35C1-4C95-86AF-2E0A3E3494F1}" srcOrd="0" destOrd="0" presId="urn:microsoft.com/office/officeart/2005/8/layout/process3"/>
    <dgm:cxn modelId="{9D61E3A1-5444-467E-824F-050553C713CE}" srcId="{6E7275B3-7B8B-49F8-8D5C-83B038AD3463}" destId="{80160DA5-E6B1-453E-AFF2-6EE714140D3E}" srcOrd="4" destOrd="0" parTransId="{9069F5DB-8E85-42A1-A4A2-B4F9CE12E279}" sibTransId="{3AB34A32-B296-4793-BC33-05AF0360DD8B}"/>
    <dgm:cxn modelId="{303AADA0-0917-4AD2-8F9D-3DD139A6DA83}" type="presOf" srcId="{FF9BB5D3-2E7D-40DE-A042-F246027BAF0D}" destId="{42399AFA-6E2C-4E5E-B642-C4B7FF15D0CD}" srcOrd="0" destOrd="0" presId="urn:microsoft.com/office/officeart/2005/8/layout/process3"/>
    <dgm:cxn modelId="{38E2FDEA-AD90-4C02-98C6-D53FEA2D57D5}" srcId="{351F8B1B-CF14-416A-9C74-7BE1C02BD75E}" destId="{BF07EDFA-DD8C-4D59-84B5-0C46A6D4475B}" srcOrd="2" destOrd="0" parTransId="{AF8F41C3-3983-4ABD-A2C4-8715262E7629}" sibTransId="{B24C3C2A-FBCE-44C1-8223-89915BA2E293}"/>
    <dgm:cxn modelId="{74BBD9AC-BFC7-46FB-AF48-2DF68787C8C7}" type="presOf" srcId="{6E7275B3-7B8B-49F8-8D5C-83B038AD3463}" destId="{41C0A17E-99C4-47CD-AE70-747B62C6684F}" srcOrd="0" destOrd="0" presId="urn:microsoft.com/office/officeart/2005/8/layout/process3"/>
    <dgm:cxn modelId="{3F4F33DB-269A-4482-A8F9-66167B161A3A}" type="presOf" srcId="{157C8CA6-31F6-48DC-8394-ABF32D0AC8F2}" destId="{CE0583DA-D831-410D-B172-F0FDCB2B18A7}" srcOrd="1" destOrd="0" presId="urn:microsoft.com/office/officeart/2005/8/layout/process3"/>
    <dgm:cxn modelId="{E3C15CE3-CE1A-4C26-872F-74297B6A21A9}" srcId="{351F8B1B-CF14-416A-9C74-7BE1C02BD75E}" destId="{24CC318B-98E4-41FC-9E45-A0DB012B2423}" srcOrd="0" destOrd="0" parTransId="{E17DDEA5-F37B-4018-9F3D-739B79B5C40B}" sibTransId="{73BCBDA0-AB85-490B-BA26-E614EF601C6A}"/>
    <dgm:cxn modelId="{4AD48120-4E6E-4292-B110-50A731F27A4A}" type="presOf" srcId="{157C8CA6-31F6-48DC-8394-ABF32D0AC8F2}" destId="{487CE406-3A19-4BD3-8AE8-8116651DA64A}" srcOrd="0" destOrd="0" presId="urn:microsoft.com/office/officeart/2005/8/layout/process3"/>
    <dgm:cxn modelId="{EFC3BD13-2438-4F19-8CCC-18CC91A3AD9E}" srcId="{80160DA5-E6B1-453E-AFF2-6EE714140D3E}" destId="{6C45D08D-17C8-466E-8877-2C1E5997F274}" srcOrd="0" destOrd="0" parTransId="{C23B6AF8-88ED-4623-8274-2427B446E41A}" sibTransId="{49495E4F-C7DA-4210-9886-CA499C5826E5}"/>
    <dgm:cxn modelId="{729C4F4D-359A-4975-B54C-3DFB4AB318A3}" type="presOf" srcId="{351F8B1B-CF14-416A-9C74-7BE1C02BD75E}" destId="{30E71272-E88E-4A6D-A63E-3D6EA0574F6F}" srcOrd="1" destOrd="0" presId="urn:microsoft.com/office/officeart/2005/8/layout/process3"/>
    <dgm:cxn modelId="{8CDE988D-86A5-4E2C-B8D2-32450C506948}" type="presOf" srcId="{7F8A43D1-6543-493C-9167-6CA39A43A6AC}" destId="{734678A1-C37E-491C-AC53-E53376BCA2D6}" srcOrd="1" destOrd="0" presId="urn:microsoft.com/office/officeart/2005/8/layout/process3"/>
    <dgm:cxn modelId="{E731A3B2-4061-47AA-9739-27A13596FABA}" type="presOf" srcId="{15734166-9877-45BA-B6FB-01EA72BC07B8}" destId="{4C1DB40E-2232-4C3E-AB6D-40E6D58733C8}" srcOrd="0" destOrd="1" presId="urn:microsoft.com/office/officeart/2005/8/layout/process3"/>
    <dgm:cxn modelId="{3D01F9EB-98B8-4B9C-B723-281BAC5FF028}" srcId="{80160DA5-E6B1-453E-AFF2-6EE714140D3E}" destId="{15734166-9877-45BA-B6FB-01EA72BC07B8}" srcOrd="1" destOrd="0" parTransId="{F421C3C6-AFF0-4A7D-93EB-9138A60B4942}" sibTransId="{F0467FCE-5820-46F9-9E66-7E586FBECB6C}"/>
    <dgm:cxn modelId="{E0F2929F-38BE-4326-863A-0CF6FA166851}" type="presOf" srcId="{8D5FD600-2F0A-4604-A8AE-6ADDACA54445}" destId="{070285C0-D101-47C1-9400-DFD97542A3C4}" srcOrd="0" destOrd="0" presId="urn:microsoft.com/office/officeart/2005/8/layout/process3"/>
    <dgm:cxn modelId="{95F2AF01-4821-44F4-8C72-6353A3564521}" type="presOf" srcId="{7F8A43D1-6543-493C-9167-6CA39A43A6AC}" destId="{F822578E-B767-4B20-93F0-092499CB83F3}" srcOrd="0" destOrd="0" presId="urn:microsoft.com/office/officeart/2005/8/layout/process3"/>
    <dgm:cxn modelId="{CE4F325C-E87F-422E-AFE3-4A9345C2D4F4}" srcId="{351F8B1B-CF14-416A-9C74-7BE1C02BD75E}" destId="{E609D8C9-7B4E-4435-AA08-CAA2EBC8A0B3}" srcOrd="1" destOrd="0" parTransId="{B008BF81-A2E2-4BEA-9E71-7108CD090C71}" sibTransId="{11B316B8-23A8-41E5-A572-087BB16270D9}"/>
    <dgm:cxn modelId="{C7BCBB6C-BFAF-48ED-A35E-B5E0E1C676F0}" type="presOf" srcId="{EA9E607F-6F55-4CEB-A2F8-69EB8057ACA8}" destId="{B3969DDE-8AB6-43CD-9AD6-6BA6C3CEB4CA}" srcOrd="0" destOrd="0" presId="urn:microsoft.com/office/officeart/2005/8/layout/process3"/>
    <dgm:cxn modelId="{5D3C6754-3D21-4BD2-95B6-380C806866FE}" srcId="{7F8A43D1-6543-493C-9167-6CA39A43A6AC}" destId="{19C98614-3849-4215-A39D-6AF9B47B48ED}" srcOrd="0" destOrd="0" parTransId="{36B94361-4656-47CF-A437-42C696EDBA07}" sibTransId="{CBD31BA3-2FE0-4831-88CC-BC903980CB86}"/>
    <dgm:cxn modelId="{577B3D0E-9616-454E-A5DB-EDBF3FD4D4B2}" srcId="{5C6EDD9C-A1CF-4BD6-BC24-B901E0EB7920}" destId="{29B6FC6F-AAF9-4E7F-8AC6-DA26A6447FEC}" srcOrd="1" destOrd="0" parTransId="{9DC3FF6C-A090-44C0-B597-F830BA81DD9D}" sibTransId="{599A4F0F-9F47-457E-96DB-4FB9FF2A8D76}"/>
    <dgm:cxn modelId="{13652294-462E-4D9E-84B7-045A8F3DEFE3}" type="presOf" srcId="{351F8B1B-CF14-416A-9C74-7BE1C02BD75E}" destId="{F961BF84-D7B4-4512-83F9-237526A41B62}" srcOrd="0" destOrd="0" presId="urn:microsoft.com/office/officeart/2005/8/layout/process3"/>
    <dgm:cxn modelId="{67DC542D-6B99-4857-A41E-C6BEBB5B14B8}" type="presOf" srcId="{24CC318B-98E4-41FC-9E45-A0DB012B2423}" destId="{00327E04-2AB8-4C38-A5C6-68FFCABEF8ED}" srcOrd="0" destOrd="0" presId="urn:microsoft.com/office/officeart/2005/8/layout/process3"/>
    <dgm:cxn modelId="{A7BBD323-6366-4C86-A849-F5EB6A955553}" type="presOf" srcId="{3BC4377D-B153-4B45-B144-8ACB2C4B14DE}" destId="{7768F3E3-5BB7-43B3-B412-45EFC3B448F6}" srcOrd="1" destOrd="0" presId="urn:microsoft.com/office/officeart/2005/8/layout/process3"/>
    <dgm:cxn modelId="{94B54C72-E854-49AC-93BE-D76B0AB3A20E}" type="presOf" srcId="{E609D8C9-7B4E-4435-AA08-CAA2EBC8A0B3}" destId="{00327E04-2AB8-4C38-A5C6-68FFCABEF8ED}" srcOrd="0" destOrd="1" presId="urn:microsoft.com/office/officeart/2005/8/layout/process3"/>
    <dgm:cxn modelId="{2CEB8587-51BC-4469-9817-3932FDA6C53F}" srcId="{FF9BB5D3-2E7D-40DE-A042-F246027BAF0D}" destId="{B67AC148-CAD7-4AD6-8553-8CD5A8886B73}" srcOrd="1" destOrd="0" parTransId="{9F5AA51D-5FFA-42B8-A38D-7D5B0B2167C9}" sibTransId="{C7C006D9-60E3-4C36-9ECF-3C2529489EB3}"/>
    <dgm:cxn modelId="{0DE249D4-BEA4-46A2-8994-7EC0E4A32B20}" type="presOf" srcId="{AE9D4432-C231-4DF5-8CC8-ABED4D3D4C99}" destId="{B3969DDE-8AB6-43CD-9AD6-6BA6C3CEB4CA}" srcOrd="0" destOrd="2" presId="urn:microsoft.com/office/officeart/2005/8/layout/process3"/>
    <dgm:cxn modelId="{F37F44A0-F5CE-404E-AE30-F58A6F062F59}" srcId="{7F8A43D1-6543-493C-9167-6CA39A43A6AC}" destId="{3AA9D764-EF23-4413-AD12-60DED3A1EDED}" srcOrd="2" destOrd="0" parTransId="{E57F6E4E-003C-43D5-9E5B-7CFC305845E1}" sibTransId="{2B96BF60-6FC1-4621-8CF0-8B7CF871F939}"/>
    <dgm:cxn modelId="{093F746A-8321-455B-9382-530F751A2EC9}" srcId="{6E7275B3-7B8B-49F8-8D5C-83B038AD3463}" destId="{5C6EDD9C-A1CF-4BD6-BC24-B901E0EB7920}" srcOrd="1" destOrd="0" parTransId="{E34303DE-E92B-4184-9627-9133DA8E6447}" sibTransId="{82100952-0FEA-4363-9D54-5D0DEC57FBDF}"/>
    <dgm:cxn modelId="{ACCA19E9-6FC0-4D1E-9F17-04806FB08813}" type="presOf" srcId="{5C6EDD9C-A1CF-4BD6-BC24-B901E0EB7920}" destId="{A5A6F0FD-2988-4AA1-84D2-787C72256443}" srcOrd="0" destOrd="0" presId="urn:microsoft.com/office/officeart/2005/8/layout/process3"/>
    <dgm:cxn modelId="{05E5C8E5-46D2-4AA3-BB66-D6B980A20648}" srcId="{6E7275B3-7B8B-49F8-8D5C-83B038AD3463}" destId="{7F8A43D1-6543-493C-9167-6CA39A43A6AC}" srcOrd="0" destOrd="0" parTransId="{D3DB462A-6206-48D5-85A6-1AD4456D7447}" sibTransId="{157C8CA6-31F6-48DC-8394-ABF32D0AC8F2}"/>
    <dgm:cxn modelId="{CE31CBBF-FBE1-4841-B366-BD5512874EB1}" type="presOf" srcId="{5C6EDD9C-A1CF-4BD6-BC24-B901E0EB7920}" destId="{3CD6D823-C4F0-41DE-BA9D-80EE9F806F6A}" srcOrd="1" destOrd="0" presId="urn:microsoft.com/office/officeart/2005/8/layout/process3"/>
    <dgm:cxn modelId="{8442A5A1-5983-493D-8800-801320FB3067}" type="presParOf" srcId="{41C0A17E-99C4-47CD-AE70-747B62C6684F}" destId="{FA97BF97-1A79-4DBF-B4F1-B1D2C5BF18DA}" srcOrd="0" destOrd="0" presId="urn:microsoft.com/office/officeart/2005/8/layout/process3"/>
    <dgm:cxn modelId="{0C94B425-DE18-4A6A-846C-2A81251F727E}" type="presParOf" srcId="{FA97BF97-1A79-4DBF-B4F1-B1D2C5BF18DA}" destId="{F822578E-B767-4B20-93F0-092499CB83F3}" srcOrd="0" destOrd="0" presId="urn:microsoft.com/office/officeart/2005/8/layout/process3"/>
    <dgm:cxn modelId="{33A6F5DF-682E-45BD-839B-8C94CE84B302}" type="presParOf" srcId="{FA97BF97-1A79-4DBF-B4F1-B1D2C5BF18DA}" destId="{734678A1-C37E-491C-AC53-E53376BCA2D6}" srcOrd="1" destOrd="0" presId="urn:microsoft.com/office/officeart/2005/8/layout/process3"/>
    <dgm:cxn modelId="{88645D2A-2921-46B7-8181-7CB1BAEBD2E9}" type="presParOf" srcId="{FA97BF97-1A79-4DBF-B4F1-B1D2C5BF18DA}" destId="{B1A1F3FE-9645-40F7-941A-852190E570B0}" srcOrd="2" destOrd="0" presId="urn:microsoft.com/office/officeart/2005/8/layout/process3"/>
    <dgm:cxn modelId="{0DD83B3A-0834-4971-9077-30DED53AE7F9}" type="presParOf" srcId="{41C0A17E-99C4-47CD-AE70-747B62C6684F}" destId="{487CE406-3A19-4BD3-8AE8-8116651DA64A}" srcOrd="1" destOrd="0" presId="urn:microsoft.com/office/officeart/2005/8/layout/process3"/>
    <dgm:cxn modelId="{D6392DCA-92E3-4AE2-86B9-1B070915730F}" type="presParOf" srcId="{487CE406-3A19-4BD3-8AE8-8116651DA64A}" destId="{CE0583DA-D831-410D-B172-F0FDCB2B18A7}" srcOrd="0" destOrd="0" presId="urn:microsoft.com/office/officeart/2005/8/layout/process3"/>
    <dgm:cxn modelId="{027185CE-3643-422F-A384-5D75044E9263}" type="presParOf" srcId="{41C0A17E-99C4-47CD-AE70-747B62C6684F}" destId="{2C2B09D0-2A34-4F27-BCB1-7848AC9C0AC9}" srcOrd="2" destOrd="0" presId="urn:microsoft.com/office/officeart/2005/8/layout/process3"/>
    <dgm:cxn modelId="{D90D4B65-0CE6-40FA-BC60-BA91E4E257C6}" type="presParOf" srcId="{2C2B09D0-2A34-4F27-BCB1-7848AC9C0AC9}" destId="{A5A6F0FD-2988-4AA1-84D2-787C72256443}" srcOrd="0" destOrd="0" presId="urn:microsoft.com/office/officeart/2005/8/layout/process3"/>
    <dgm:cxn modelId="{8886F248-06F0-461D-8884-BAE7BC009EF9}" type="presParOf" srcId="{2C2B09D0-2A34-4F27-BCB1-7848AC9C0AC9}" destId="{3CD6D823-C4F0-41DE-BA9D-80EE9F806F6A}" srcOrd="1" destOrd="0" presId="urn:microsoft.com/office/officeart/2005/8/layout/process3"/>
    <dgm:cxn modelId="{E510FB38-FC8B-42A9-B344-B51A400B3D7B}" type="presParOf" srcId="{2C2B09D0-2A34-4F27-BCB1-7848AC9C0AC9}" destId="{B3969DDE-8AB6-43CD-9AD6-6BA6C3CEB4CA}" srcOrd="2" destOrd="0" presId="urn:microsoft.com/office/officeart/2005/8/layout/process3"/>
    <dgm:cxn modelId="{3D582D6D-6660-4B03-93B6-BBBA4CEA47F1}" type="presParOf" srcId="{41C0A17E-99C4-47CD-AE70-747B62C6684F}" destId="{74B25254-BED8-4C77-899A-DE6C6984B030}" srcOrd="3" destOrd="0" presId="urn:microsoft.com/office/officeart/2005/8/layout/process3"/>
    <dgm:cxn modelId="{7B0B15A9-1667-4256-821B-E77756734730}" type="presParOf" srcId="{74B25254-BED8-4C77-899A-DE6C6984B030}" destId="{B82FF1AC-B785-406C-99BD-3B9A1D7C38F8}" srcOrd="0" destOrd="0" presId="urn:microsoft.com/office/officeart/2005/8/layout/process3"/>
    <dgm:cxn modelId="{384FE030-8A81-46E8-A018-186157C6A516}" type="presParOf" srcId="{41C0A17E-99C4-47CD-AE70-747B62C6684F}" destId="{1EF5C447-A9E1-4845-BB37-563FE4933B7F}" srcOrd="4" destOrd="0" presId="urn:microsoft.com/office/officeart/2005/8/layout/process3"/>
    <dgm:cxn modelId="{750480A5-E095-4D74-BDE9-9FA2C8D531B4}" type="presParOf" srcId="{1EF5C447-A9E1-4845-BB37-563FE4933B7F}" destId="{F961BF84-D7B4-4512-83F9-237526A41B62}" srcOrd="0" destOrd="0" presId="urn:microsoft.com/office/officeart/2005/8/layout/process3"/>
    <dgm:cxn modelId="{B6C18E1D-4E23-4D20-A045-9A39FC2FA4C1}" type="presParOf" srcId="{1EF5C447-A9E1-4845-BB37-563FE4933B7F}" destId="{30E71272-E88E-4A6D-A63E-3D6EA0574F6F}" srcOrd="1" destOrd="0" presId="urn:microsoft.com/office/officeart/2005/8/layout/process3"/>
    <dgm:cxn modelId="{7E6663B0-1286-4A78-B1E5-AD6BD08868F2}" type="presParOf" srcId="{1EF5C447-A9E1-4845-BB37-563FE4933B7F}" destId="{00327E04-2AB8-4C38-A5C6-68FFCABEF8ED}" srcOrd="2" destOrd="0" presId="urn:microsoft.com/office/officeart/2005/8/layout/process3"/>
    <dgm:cxn modelId="{35A6A23E-7B87-4215-A11A-0929E66B7DBB}" type="presParOf" srcId="{41C0A17E-99C4-47CD-AE70-747B62C6684F}" destId="{6DCC90F1-1362-42CD-A1E0-4E03C10A4AB7}" srcOrd="5" destOrd="0" presId="urn:microsoft.com/office/officeart/2005/8/layout/process3"/>
    <dgm:cxn modelId="{29B2CE92-29C5-40E7-80A6-466000931B0C}" type="presParOf" srcId="{6DCC90F1-1362-42CD-A1E0-4E03C10A4AB7}" destId="{7768F3E3-5BB7-43B3-B412-45EFC3B448F6}" srcOrd="0" destOrd="0" presId="urn:microsoft.com/office/officeart/2005/8/layout/process3"/>
    <dgm:cxn modelId="{5AA8577E-72DA-4E96-BC9A-B44E7F2544C8}" type="presParOf" srcId="{41C0A17E-99C4-47CD-AE70-747B62C6684F}" destId="{FEB7B46B-47FF-4357-BDDD-107FB250E674}" srcOrd="6" destOrd="0" presId="urn:microsoft.com/office/officeart/2005/8/layout/process3"/>
    <dgm:cxn modelId="{7499A3B2-1031-455C-B8DD-3C5CAEE7E217}" type="presParOf" srcId="{FEB7B46B-47FF-4357-BDDD-107FB250E674}" destId="{42399AFA-6E2C-4E5E-B642-C4B7FF15D0CD}" srcOrd="0" destOrd="0" presId="urn:microsoft.com/office/officeart/2005/8/layout/process3"/>
    <dgm:cxn modelId="{78E7CD33-33A2-4393-8737-DA7457DBCE93}" type="presParOf" srcId="{FEB7B46B-47FF-4357-BDDD-107FB250E674}" destId="{2CDC4933-B2D8-445A-A61F-97EED25E3D41}" srcOrd="1" destOrd="0" presId="urn:microsoft.com/office/officeart/2005/8/layout/process3"/>
    <dgm:cxn modelId="{F3210DA3-3416-44A7-AF40-E924A07D5267}" type="presParOf" srcId="{FEB7B46B-47FF-4357-BDDD-107FB250E674}" destId="{070285C0-D101-47C1-9400-DFD97542A3C4}" srcOrd="2" destOrd="0" presId="urn:microsoft.com/office/officeart/2005/8/layout/process3"/>
    <dgm:cxn modelId="{CE1A9475-5F73-490C-97E1-F04834B1B64F}" type="presParOf" srcId="{41C0A17E-99C4-47CD-AE70-747B62C6684F}" destId="{D3039399-35C1-4C95-86AF-2E0A3E3494F1}" srcOrd="7" destOrd="0" presId="urn:microsoft.com/office/officeart/2005/8/layout/process3"/>
    <dgm:cxn modelId="{B25126BD-CFF6-41B5-B770-52A7CE7EB773}" type="presParOf" srcId="{D3039399-35C1-4C95-86AF-2E0A3E3494F1}" destId="{1C35C6FB-FC0D-4D72-A5B6-D690CE83F831}" srcOrd="0" destOrd="0" presId="urn:microsoft.com/office/officeart/2005/8/layout/process3"/>
    <dgm:cxn modelId="{21BD3E97-C548-4019-93E2-C9C55275E740}" type="presParOf" srcId="{41C0A17E-99C4-47CD-AE70-747B62C6684F}" destId="{491C35DE-9B56-4ED1-9D5B-190CB4FB71E9}" srcOrd="8" destOrd="0" presId="urn:microsoft.com/office/officeart/2005/8/layout/process3"/>
    <dgm:cxn modelId="{C16E673A-DEEB-4ACE-8AB4-98CE6209FA20}" type="presParOf" srcId="{491C35DE-9B56-4ED1-9D5B-190CB4FB71E9}" destId="{9BC68DC9-0FBE-48BC-B52F-50B9ED26887D}" srcOrd="0" destOrd="0" presId="urn:microsoft.com/office/officeart/2005/8/layout/process3"/>
    <dgm:cxn modelId="{2276A8CF-4EDE-469C-BF84-187D2AF51E5A}" type="presParOf" srcId="{491C35DE-9B56-4ED1-9D5B-190CB4FB71E9}" destId="{89237F73-970F-4276-AD92-BCA9729EA223}" srcOrd="1" destOrd="0" presId="urn:microsoft.com/office/officeart/2005/8/layout/process3"/>
    <dgm:cxn modelId="{4B8D3A7A-7BBB-4547-9273-8DA59CD7DBC8}" type="presParOf" srcId="{491C35DE-9B56-4ED1-9D5B-190CB4FB71E9}" destId="{4C1DB40E-2232-4C3E-AB6D-40E6D58733C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678A1-C37E-491C-AC53-E53376BCA2D6}">
      <dsp:nvSpPr>
        <dsp:cNvPr id="0" name=""/>
        <dsp:cNvSpPr/>
      </dsp:nvSpPr>
      <dsp:spPr>
        <a:xfrm>
          <a:off x="4774" y="910041"/>
          <a:ext cx="1077281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事前工作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74" y="910041"/>
        <a:ext cx="1077281" cy="430912"/>
      </dsp:txXfrm>
    </dsp:sp>
    <dsp:sp modelId="{B1A1F3FE-9645-40F7-941A-852190E570B0}">
      <dsp:nvSpPr>
        <dsp:cNvPr id="0" name=""/>
        <dsp:cNvSpPr/>
      </dsp:nvSpPr>
      <dsp:spPr>
        <a:xfrm>
          <a:off x="225422" y="1340953"/>
          <a:ext cx="1077281" cy="25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廣邀各界響應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媒合配對學校與認養者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與校方聯繫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6974" y="1372505"/>
        <a:ext cx="1014177" cy="2471296"/>
      </dsp:txXfrm>
    </dsp:sp>
    <dsp:sp modelId="{487CE406-3A19-4BD3-8AE8-8116651DA64A}">
      <dsp:nvSpPr>
        <dsp:cNvPr id="0" name=""/>
        <dsp:cNvSpPr/>
      </dsp:nvSpPr>
      <dsp:spPr>
        <a:xfrm>
          <a:off x="1245368" y="991391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45368" y="1045033"/>
        <a:ext cx="265757" cy="160928"/>
      </dsp:txXfrm>
    </dsp:sp>
    <dsp:sp modelId="{3CD6D823-C4F0-41DE-BA9D-80EE9F806F6A}">
      <dsp:nvSpPr>
        <dsp:cNvPr id="0" name=""/>
        <dsp:cNvSpPr/>
      </dsp:nvSpPr>
      <dsp:spPr>
        <a:xfrm>
          <a:off x="1735304" y="910041"/>
          <a:ext cx="1077281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評估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35304" y="910041"/>
        <a:ext cx="1077281" cy="430912"/>
      </dsp:txXfrm>
    </dsp:sp>
    <dsp:sp modelId="{B3969DDE-8AB6-43CD-9AD6-6BA6C3CEB4CA}">
      <dsp:nvSpPr>
        <dsp:cNvPr id="0" name=""/>
        <dsp:cNvSpPr/>
      </dsp:nvSpPr>
      <dsp:spPr>
        <a:xfrm>
          <a:off x="1955952" y="1340953"/>
          <a:ext cx="1077281" cy="25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初步環境調查評估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聯繫安裝日期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準備軟硬體設備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87504" y="1372505"/>
        <a:ext cx="1014177" cy="2471296"/>
      </dsp:txXfrm>
    </dsp:sp>
    <dsp:sp modelId="{74B25254-BED8-4C77-899A-DE6C6984B030}">
      <dsp:nvSpPr>
        <dsp:cNvPr id="0" name=""/>
        <dsp:cNvSpPr/>
      </dsp:nvSpPr>
      <dsp:spPr>
        <a:xfrm>
          <a:off x="2975898" y="991391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75898" y="1045033"/>
        <a:ext cx="265757" cy="160928"/>
      </dsp:txXfrm>
    </dsp:sp>
    <dsp:sp modelId="{30E71272-E88E-4A6D-A63E-3D6EA0574F6F}">
      <dsp:nvSpPr>
        <dsp:cNvPr id="0" name=""/>
        <dsp:cNvSpPr/>
      </dsp:nvSpPr>
      <dsp:spPr>
        <a:xfrm>
          <a:off x="3465834" y="910041"/>
          <a:ext cx="1077281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建置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65834" y="910041"/>
        <a:ext cx="1077281" cy="430912"/>
      </dsp:txXfrm>
    </dsp:sp>
    <dsp:sp modelId="{00327E04-2AB8-4C38-A5C6-68FFCABEF8ED}">
      <dsp:nvSpPr>
        <dsp:cNvPr id="0" name=""/>
        <dsp:cNvSpPr/>
      </dsp:nvSpPr>
      <dsp:spPr>
        <a:xfrm>
          <a:off x="3686483" y="1340953"/>
          <a:ext cx="1077281" cy="25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實際前往學校安裝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使用方法說明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安裝流程交接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18035" y="1372505"/>
        <a:ext cx="1014177" cy="2471296"/>
      </dsp:txXfrm>
    </dsp:sp>
    <dsp:sp modelId="{6DCC90F1-1362-42CD-A1E0-4E03C10A4AB7}">
      <dsp:nvSpPr>
        <dsp:cNvPr id="0" name=""/>
        <dsp:cNvSpPr/>
      </dsp:nvSpPr>
      <dsp:spPr>
        <a:xfrm>
          <a:off x="4706428" y="991391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06428" y="1045033"/>
        <a:ext cx="265757" cy="160928"/>
      </dsp:txXfrm>
    </dsp:sp>
    <dsp:sp modelId="{2CDC4933-B2D8-445A-A61F-97EED25E3D41}">
      <dsp:nvSpPr>
        <dsp:cNvPr id="0" name=""/>
        <dsp:cNvSpPr/>
      </dsp:nvSpPr>
      <dsp:spPr>
        <a:xfrm>
          <a:off x="5196365" y="910041"/>
          <a:ext cx="1077281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維護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96365" y="910041"/>
        <a:ext cx="1077281" cy="430912"/>
      </dsp:txXfrm>
    </dsp:sp>
    <dsp:sp modelId="{070285C0-D101-47C1-9400-DFD97542A3C4}">
      <dsp:nvSpPr>
        <dsp:cNvPr id="0" name=""/>
        <dsp:cNvSpPr/>
      </dsp:nvSpPr>
      <dsp:spPr>
        <a:xfrm>
          <a:off x="5417013" y="1340953"/>
          <a:ext cx="1077281" cy="25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軟硬體設備維護、更新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定期關心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48565" y="1372505"/>
        <a:ext cx="1014177" cy="2471296"/>
      </dsp:txXfrm>
    </dsp:sp>
    <dsp:sp modelId="{D3039399-35C1-4C95-86AF-2E0A3E3494F1}">
      <dsp:nvSpPr>
        <dsp:cNvPr id="0" name=""/>
        <dsp:cNvSpPr/>
      </dsp:nvSpPr>
      <dsp:spPr>
        <a:xfrm>
          <a:off x="6436959" y="991391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36959" y="1045033"/>
        <a:ext cx="265757" cy="160928"/>
      </dsp:txXfrm>
    </dsp:sp>
    <dsp:sp modelId="{89237F73-970F-4276-AD92-BCA9729EA223}">
      <dsp:nvSpPr>
        <dsp:cNvPr id="0" name=""/>
        <dsp:cNvSpPr/>
      </dsp:nvSpPr>
      <dsp:spPr>
        <a:xfrm>
          <a:off x="6926895" y="910041"/>
          <a:ext cx="1077281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追蹤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26895" y="910041"/>
        <a:ext cx="1077281" cy="430912"/>
      </dsp:txXfrm>
    </dsp:sp>
    <dsp:sp modelId="{4C1DB40E-2232-4C3E-AB6D-40E6D58733C8}">
      <dsp:nvSpPr>
        <dsp:cNvPr id="0" name=""/>
        <dsp:cNvSpPr/>
      </dsp:nvSpPr>
      <dsp:spPr>
        <a:xfrm>
          <a:off x="7147543" y="1340953"/>
          <a:ext cx="1077281" cy="25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追蹤學校使用狀況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學生成果回饋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179095" y="1372505"/>
        <a:ext cx="1014177" cy="247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142C1-E42C-40A9-A9D1-0C784167AF71}" type="datetimeFigureOut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FE48E-B379-486E-B011-5BB9F97CF0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680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7BE1A-C49F-4B95-825A-5C2B9EC7B992}" type="datetimeFigureOut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D50F3-9A35-4965-BCBF-94DE3F354B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84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038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76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353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860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29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297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297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104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642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843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82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41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297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052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610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153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318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568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710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1219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187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99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1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466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450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8066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80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86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93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86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474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95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50F3-9A35-4965-BCBF-94DE3F354B9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71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AC2C-A64F-4806-9762-37ACB183875E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01A7-B399-4C71-BE1A-45A3893B8E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67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B6C-EAC3-4FE0-A7F5-B26A66561C96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01A7-B399-4C71-BE1A-45A3893B8E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95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C480-ECE9-412A-B696-B76C7C9A73F5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01A7-B399-4C71-BE1A-45A3893B8E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0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15816" y="2130425"/>
            <a:ext cx="5542384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3886200"/>
            <a:ext cx="31283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C8E01-89F2-475C-89A3-0617A11FEED2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51520" y="548680"/>
            <a:ext cx="2448272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2" descr="C:\Users\momoko.wu\Desktop\封面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164771" cy="617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2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2519-DEF9-4465-9A48-14AF80257D70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2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9BA3-7525-42D6-8068-EB022331ECCF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16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B4CC-A07E-48A8-B896-9B52820B5E70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2" descr="S:\內容研發交換區\協會png檔\台灣地圖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1" y="396181"/>
            <a:ext cx="3049505" cy="595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4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9F7C-89EF-45B5-929A-5B52F02219DF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64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66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94A2-BF72-47AF-B1A4-283348966D5E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77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0C8A-A09F-4F8E-BF1E-0573874DA903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70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F57-9DAD-4BCE-8834-4D1A194C4933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01A7-B399-4C71-BE1A-45A3893B8E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265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E0B9-003B-4752-B455-3532B2BA1CB0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86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EADF-C5C4-4E3A-AF34-3A3B1E65C74E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72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F7E-AB68-4999-8B89-0A528ACF422E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50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EE77-6A18-4F63-9852-4255D6EEC560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371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566E-1311-4152-A7D2-7C6D836C6AAD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01A7-B399-4C71-BE1A-45A3893B8E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20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517B-736D-4231-95B9-409B528C2276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01A7-B399-4C71-BE1A-45A3893B8E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29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4ECB-4FC9-41D8-A141-1846C348C4B9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01A7-B399-4C71-BE1A-45A3893B8E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2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16A7-6058-4F5B-AE71-01B39406DF98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01A7-B399-4C71-BE1A-45A3893B8E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6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FD26-637B-4CD5-A0DC-9327927AE59B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01A7-B399-4C71-BE1A-45A3893B8E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4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4546848" cy="19731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按一下以編輯母片標題樣式</a:t>
            </a:r>
            <a:endParaRPr lang="en-US" altLang="zh-TW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8064" y="273050"/>
            <a:ext cx="353873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4546848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779-DC4B-479E-819E-896CB2E5DFCE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01A7-B399-4C71-BE1A-45A3893B8E0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467504" y="2246171"/>
            <a:ext cx="4536544" cy="102709"/>
            <a:chOff x="395496" y="1886726"/>
            <a:chExt cx="4536544" cy="102709"/>
          </a:xfrm>
        </p:grpSpPr>
        <p:grpSp>
          <p:nvGrpSpPr>
            <p:cNvPr id="9" name="群組 8"/>
            <p:cNvGrpSpPr/>
            <p:nvPr/>
          </p:nvGrpSpPr>
          <p:grpSpPr>
            <a:xfrm>
              <a:off x="395536" y="1915606"/>
              <a:ext cx="4536504" cy="73829"/>
              <a:chOff x="395536" y="1915606"/>
              <a:chExt cx="4536504" cy="73829"/>
            </a:xfrm>
            <a:solidFill>
              <a:schemeClr val="bg1">
                <a:lumMod val="95000"/>
              </a:schemeClr>
            </a:solidFill>
          </p:grpSpPr>
          <p:sp>
            <p:nvSpPr>
              <p:cNvPr id="13" name="矩形 12"/>
              <p:cNvSpPr/>
              <p:nvPr/>
            </p:nvSpPr>
            <p:spPr>
              <a:xfrm>
                <a:off x="395536" y="1916201"/>
                <a:ext cx="4536504" cy="732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95536" y="1915606"/>
                <a:ext cx="1143744" cy="732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395496" y="1886726"/>
              <a:ext cx="4536504" cy="73829"/>
              <a:chOff x="395536" y="1915606"/>
              <a:chExt cx="4536504" cy="7382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395536" y="1916201"/>
                <a:ext cx="4536504" cy="73234"/>
              </a:xfrm>
              <a:prstGeom prst="rect">
                <a:avLst/>
              </a:prstGeom>
              <a:solidFill>
                <a:srgbClr val="33BF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95536" y="1915606"/>
                <a:ext cx="1143744" cy="7323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741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7E7A-E5E5-4B0F-951B-C0F28989C1E4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01A7-B399-4C71-BE1A-45A3893B8E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73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rgbClr val="8EE2D4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6DEA-9382-40E3-B3DC-693F2BE55093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901A7-B399-4C71-BE1A-45A3893B8E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17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8B21-F075-49C5-800A-21F88E48F61C}" type="datetime1">
              <a:rPr lang="zh-TW" altLang="en-US" smtClean="0"/>
              <a:t>2014/6/17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E403-A4BF-447C-A7C9-18C3B29F106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Picture 2" descr="S:\內容研發交換區\協會png檔\台灣地圖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3" y="1340767"/>
            <a:ext cx="2565609" cy="500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直角三角形 11"/>
          <p:cNvSpPr/>
          <p:nvPr userDrawn="1"/>
        </p:nvSpPr>
        <p:spPr>
          <a:xfrm flipH="1">
            <a:off x="4427984" y="6165304"/>
            <a:ext cx="4716016" cy="692696"/>
          </a:xfrm>
          <a:prstGeom prst="rtTriangle">
            <a:avLst/>
          </a:prstGeom>
          <a:solidFill>
            <a:srgbClr val="6A626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直角三角形 12"/>
          <p:cNvSpPr/>
          <p:nvPr userDrawn="1"/>
        </p:nvSpPr>
        <p:spPr>
          <a:xfrm>
            <a:off x="-35496" y="6228366"/>
            <a:ext cx="9144000" cy="692696"/>
          </a:xfrm>
          <a:prstGeom prst="rtTriangl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2" descr="S:\內容研發交換區\協會png檔\協會logo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5872032"/>
            <a:ext cx="3960440" cy="140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31840" y="1772816"/>
            <a:ext cx="5688631" cy="2118097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用科技，     學習！</a:t>
            </a:r>
            <a:r>
              <a:rPr lang="en-US" altLang="zh-TW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翻轉孩子的未來</a:t>
            </a:r>
            <a:endParaRPr lang="zh-TW" alt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弧形箭號 (下彎) 15"/>
          <p:cNvSpPr/>
          <p:nvPr/>
        </p:nvSpPr>
        <p:spPr>
          <a:xfrm rot="8863591">
            <a:off x="6136926" y="2583875"/>
            <a:ext cx="866413" cy="266582"/>
          </a:xfrm>
          <a:prstGeom prst="curvedDownArrow">
            <a:avLst/>
          </a:prstGeom>
          <a:gradFill>
            <a:gsLst>
              <a:gs pos="0">
                <a:srgbClr val="2EB6AA">
                  <a:alpha val="50980"/>
                </a:srgbClr>
              </a:gs>
              <a:gs pos="80000">
                <a:srgbClr val="AFEBB9"/>
              </a:gs>
              <a:gs pos="100000">
                <a:srgbClr val="CAF2D1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4048" y="4077072"/>
            <a:ext cx="3664496" cy="504056"/>
          </a:xfrm>
        </p:spPr>
        <p:txBody>
          <a:bodyPr>
            <a:normAutofit fontScale="92500"/>
          </a:bodyPr>
          <a:lstStyle/>
          <a:p>
            <a:r>
              <a:rPr lang="zh-TW" altLang="en-US" sz="2400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捐贈偏鄉學校弱勢學生計劃</a:t>
            </a:r>
            <a:endParaRPr lang="zh-TW" altLang="en-US" sz="24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弧形箭號 (下彎) 8"/>
          <p:cNvSpPr/>
          <p:nvPr/>
        </p:nvSpPr>
        <p:spPr>
          <a:xfrm rot="19486940">
            <a:off x="5403457" y="1943016"/>
            <a:ext cx="866413" cy="266582"/>
          </a:xfrm>
          <a:prstGeom prst="curvedDownArrow">
            <a:avLst/>
          </a:prstGeom>
          <a:gradFill>
            <a:gsLst>
              <a:gs pos="0">
                <a:srgbClr val="DAE121">
                  <a:alpha val="50196"/>
                </a:srgbClr>
              </a:gs>
              <a:gs pos="80000">
                <a:srgbClr val="E0E74F"/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 rot="1424484">
            <a:off x="5398552" y="1895782"/>
            <a:ext cx="88998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翻</a:t>
            </a:r>
            <a:endParaRPr lang="zh-TW" altLang="en-US" sz="5500" dirty="0"/>
          </a:p>
        </p:txBody>
      </p:sp>
      <p:sp>
        <p:nvSpPr>
          <p:cNvPr id="15" name="文字方塊 14"/>
          <p:cNvSpPr txBox="1"/>
          <p:nvPr/>
        </p:nvSpPr>
        <p:spPr>
          <a:xfrm rot="19974072">
            <a:off x="6125138" y="1835043"/>
            <a:ext cx="88998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endParaRPr lang="zh-TW" altLang="en-US" sz="5500" dirty="0"/>
          </a:p>
        </p:txBody>
      </p:sp>
    </p:spTree>
    <p:extLst>
      <p:ext uri="{BB962C8B-B14F-4D97-AF65-F5344CB8AC3E}">
        <p14:creationId xmlns:p14="http://schemas.microsoft.com/office/powerpoint/2010/main" val="12685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捐贈內容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學校設備條件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442132"/>
              </p:ext>
            </p:extLst>
          </p:nvPr>
        </p:nvGraphicFramePr>
        <p:xfrm>
          <a:off x="827584" y="1556792"/>
          <a:ext cx="7560840" cy="459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776"/>
                <a:gridCol w="4464064"/>
              </a:tblGrid>
              <a:tr h="477097">
                <a:tc>
                  <a:txBody>
                    <a:bodyPr/>
                    <a:lstStyle/>
                    <a:p>
                      <a:r>
                        <a:rPr lang="zh-TW" altLang="en-US" sz="2200" b="1" i="0" dirty="0" smtClean="0">
                          <a:latin typeface="+mn-ea"/>
                          <a:ea typeface="+mn-ea"/>
                        </a:rPr>
                        <a:t>項目</a:t>
                      </a:r>
                      <a:endParaRPr lang="zh-TW" altLang="en-US" sz="2200" b="1" i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b="1" dirty="0" smtClean="0">
                          <a:latin typeface="+mn-ea"/>
                          <a:ea typeface="+mn-ea"/>
                        </a:rPr>
                        <a:t>規格</a:t>
                      </a:r>
                      <a:endParaRPr lang="zh-TW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823482">
                <a:tc>
                  <a:txBody>
                    <a:bodyPr/>
                    <a:lstStyle/>
                    <a:p>
                      <a:r>
                        <a:rPr lang="zh-TW" altLang="en-US" sz="2200" b="1" dirty="0" smtClean="0">
                          <a:latin typeface="+mn-ea"/>
                          <a:ea typeface="+mn-ea"/>
                        </a:rPr>
                        <a:t>中央處理器</a:t>
                      </a:r>
                      <a:endParaRPr lang="zh-TW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Intel core 2 </a:t>
                      </a:r>
                      <a:r>
                        <a:rPr lang="zh-TW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或</a:t>
                      </a:r>
                      <a:r>
                        <a:rPr lang="en-US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AMD </a:t>
                      </a:r>
                      <a:r>
                        <a:rPr lang="en-US" altLang="zh-TW" sz="2200" b="1" kern="1200" dirty="0" err="1" smtClean="0">
                          <a:effectLst/>
                          <a:latin typeface="+mn-ea"/>
                          <a:ea typeface="+mn-ea"/>
                        </a:rPr>
                        <a:t>Athlon64</a:t>
                      </a:r>
                      <a:r>
                        <a:rPr lang="en-US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200" b="1" kern="1200" dirty="0" err="1" smtClean="0">
                          <a:effectLst/>
                          <a:latin typeface="+mn-ea"/>
                          <a:ea typeface="+mn-ea"/>
                        </a:rPr>
                        <a:t>X2</a:t>
                      </a:r>
                      <a:r>
                        <a:rPr lang="en-US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 (</a:t>
                      </a:r>
                      <a:r>
                        <a:rPr lang="zh-TW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雙核心</a:t>
                      </a:r>
                      <a:r>
                        <a:rPr lang="en-US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zh-TW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以上</a:t>
                      </a:r>
                      <a:endParaRPr lang="zh-TW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77097">
                <a:tc>
                  <a:txBody>
                    <a:bodyPr/>
                    <a:lstStyle/>
                    <a:p>
                      <a:r>
                        <a:rPr lang="zh-TW" altLang="en-US" sz="2200" b="1" dirty="0" smtClean="0">
                          <a:latin typeface="+mn-ea"/>
                          <a:ea typeface="+mn-ea"/>
                        </a:rPr>
                        <a:t>記憶體</a:t>
                      </a:r>
                      <a:endParaRPr lang="zh-TW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1" kern="1200" dirty="0" err="1" smtClean="0">
                          <a:effectLst/>
                          <a:latin typeface="+mn-ea"/>
                          <a:ea typeface="+mn-ea"/>
                        </a:rPr>
                        <a:t>2GB</a:t>
                      </a:r>
                      <a:r>
                        <a:rPr lang="zh-TW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以上</a:t>
                      </a:r>
                      <a:endParaRPr lang="zh-TW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77097">
                <a:tc>
                  <a:txBody>
                    <a:bodyPr/>
                    <a:lstStyle/>
                    <a:p>
                      <a:r>
                        <a:rPr lang="zh-TW" altLang="en-US" sz="2200" b="1" dirty="0" smtClean="0">
                          <a:latin typeface="+mn-ea"/>
                          <a:ea typeface="+mn-ea"/>
                        </a:rPr>
                        <a:t>顯示卡</a:t>
                      </a:r>
                      <a:endParaRPr lang="zh-TW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1" kern="1200" dirty="0" err="1" smtClean="0">
                          <a:effectLst/>
                          <a:latin typeface="+mn-ea"/>
                          <a:ea typeface="+mn-ea"/>
                        </a:rPr>
                        <a:t>Nvidia</a:t>
                      </a:r>
                      <a:r>
                        <a:rPr lang="en-US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200" b="1" kern="1200" dirty="0" err="1" smtClean="0">
                          <a:effectLst/>
                          <a:latin typeface="+mn-ea"/>
                          <a:ea typeface="+mn-ea"/>
                        </a:rPr>
                        <a:t>radeon</a:t>
                      </a:r>
                      <a:r>
                        <a:rPr lang="en-US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 HD </a:t>
                      </a:r>
                      <a:r>
                        <a:rPr lang="zh-TW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或</a:t>
                      </a:r>
                      <a:r>
                        <a:rPr lang="en-US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 AMD </a:t>
                      </a:r>
                      <a:r>
                        <a:rPr lang="en-US" altLang="zh-TW" sz="2200" b="1" kern="1200" dirty="0" err="1" smtClean="0">
                          <a:effectLst/>
                          <a:latin typeface="+mn-ea"/>
                          <a:ea typeface="+mn-ea"/>
                        </a:rPr>
                        <a:t>FeForce</a:t>
                      </a:r>
                      <a:endParaRPr lang="zh-TW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77097">
                <a:tc>
                  <a:txBody>
                    <a:bodyPr/>
                    <a:lstStyle/>
                    <a:p>
                      <a:r>
                        <a:rPr lang="zh-TW" altLang="en-US" sz="2200" b="1" dirty="0" smtClean="0">
                          <a:latin typeface="+mn-ea"/>
                          <a:ea typeface="+mn-ea"/>
                        </a:rPr>
                        <a:t>顯示器</a:t>
                      </a:r>
                      <a:endParaRPr lang="zh-TW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解析度可設為</a:t>
                      </a:r>
                      <a:r>
                        <a:rPr lang="en-US" altLang="zh-TW" sz="2200" b="1" kern="1200" dirty="0" err="1" smtClean="0">
                          <a:effectLst/>
                          <a:latin typeface="+mn-ea"/>
                          <a:ea typeface="+mn-ea"/>
                        </a:rPr>
                        <a:t>1280x720</a:t>
                      </a:r>
                      <a:r>
                        <a:rPr lang="en-US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200" b="1" kern="1200" dirty="0" err="1" smtClean="0">
                          <a:effectLst/>
                          <a:latin typeface="+mn-ea"/>
                          <a:ea typeface="+mn-ea"/>
                        </a:rPr>
                        <a:t>px</a:t>
                      </a:r>
                      <a:endParaRPr lang="zh-TW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77097">
                <a:tc>
                  <a:txBody>
                    <a:bodyPr/>
                    <a:lstStyle/>
                    <a:p>
                      <a:r>
                        <a:rPr lang="zh-TW" altLang="en-US" sz="2200" b="1" dirty="0" smtClean="0">
                          <a:latin typeface="+mn-ea"/>
                          <a:ea typeface="+mn-ea"/>
                        </a:rPr>
                        <a:t>硬碟剩餘空間</a:t>
                      </a:r>
                      <a:endParaRPr lang="zh-TW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1" kern="1200" dirty="0" err="1" smtClean="0">
                          <a:effectLst/>
                          <a:latin typeface="+mn-ea"/>
                          <a:ea typeface="+mn-ea"/>
                        </a:rPr>
                        <a:t>1GB</a:t>
                      </a:r>
                      <a:r>
                        <a:rPr lang="zh-TW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以上</a:t>
                      </a:r>
                      <a:endParaRPr lang="en-US" altLang="zh-TW" sz="22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3482">
                <a:tc>
                  <a:txBody>
                    <a:bodyPr/>
                    <a:lstStyle/>
                    <a:p>
                      <a:r>
                        <a:rPr lang="zh-TW" altLang="en-US" sz="2200" b="1" dirty="0" smtClean="0">
                          <a:latin typeface="+mn-ea"/>
                          <a:ea typeface="+mn-ea"/>
                        </a:rPr>
                        <a:t>作業系統</a:t>
                      </a:r>
                      <a:endParaRPr lang="zh-TW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Windows XP / Windows 7 (</a:t>
                      </a:r>
                      <a:r>
                        <a:rPr lang="zh-TW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推薦使用</a:t>
                      </a:r>
                      <a:r>
                        <a:rPr lang="en-US" altLang="zh-TW" sz="2200" b="1" kern="120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r>
                        <a:rPr lang="zh-TW" altLang="en-US" sz="2200" b="1" kern="1200" dirty="0" smtClean="0">
                          <a:effectLst/>
                          <a:latin typeface="+mn-ea"/>
                          <a:ea typeface="+mn-ea"/>
                        </a:rPr>
                        <a:t>尚未支援</a:t>
                      </a:r>
                      <a:r>
                        <a:rPr lang="en-US" altLang="zh-TW" sz="2200" b="1" kern="1200" dirty="0" err="1" smtClean="0">
                          <a:effectLst/>
                          <a:latin typeface="+mn-ea"/>
                          <a:ea typeface="+mn-ea"/>
                        </a:rPr>
                        <a:t>Windows8</a:t>
                      </a:r>
                      <a:endParaRPr lang="zh-TW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9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計劃簡介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4104456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捐贈者贊助計劃</a:t>
            </a:r>
            <a:endPara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軟體捐贈單位提供數位影音</a:t>
            </a:r>
            <a:endPara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協會為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、聯繫者</a:t>
            </a:r>
            <a:endParaRPr lang="en-US" altLang="zh-TW" sz="2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學會為協辦單位</a:t>
            </a:r>
            <a:endPara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為受贈者並給予捐贈者、科技公司、協會感謝函與回饋</a:t>
            </a:r>
            <a:endPara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5139680" y="1628800"/>
            <a:ext cx="1728192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軟體捐贈單位</a:t>
            </a:r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4644008" y="2691122"/>
            <a:ext cx="2808312" cy="9539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16" name="圓角矩形 15"/>
          <p:cNvSpPr/>
          <p:nvPr/>
        </p:nvSpPr>
        <p:spPr>
          <a:xfrm>
            <a:off x="4716016" y="2767322"/>
            <a:ext cx="1287760" cy="8056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dk1"/>
                </a:solidFill>
              </a:rPr>
              <a:t>中等教育學會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6084168" y="2767322"/>
            <a:ext cx="1287760" cy="8056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dk1"/>
                </a:solidFill>
              </a:rPr>
              <a:t>中華數位內容發展協會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5151462" y="4005064"/>
            <a:ext cx="1728192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捐贈者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712385" y="491184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協會與學校關係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7956376" y="2808032"/>
            <a:ext cx="864096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學校</a:t>
            </a:r>
            <a:endParaRPr lang="zh-TW" altLang="en-US" dirty="0"/>
          </a:p>
        </p:txBody>
      </p:sp>
      <p:sp>
        <p:nvSpPr>
          <p:cNvPr id="21" name="左-右雙向箭號 20"/>
          <p:cNvSpPr/>
          <p:nvPr/>
        </p:nvSpPr>
        <p:spPr>
          <a:xfrm>
            <a:off x="7507138" y="3102407"/>
            <a:ext cx="377230" cy="242316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左箭號 21"/>
          <p:cNvSpPr/>
          <p:nvPr/>
        </p:nvSpPr>
        <p:spPr>
          <a:xfrm rot="2197403">
            <a:off x="6811068" y="2256875"/>
            <a:ext cx="1266908" cy="27442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左箭號 22"/>
          <p:cNvSpPr/>
          <p:nvPr/>
        </p:nvSpPr>
        <p:spPr>
          <a:xfrm rot="19761780">
            <a:off x="6814514" y="3787025"/>
            <a:ext cx="1266908" cy="27442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>
            <a:off x="5894462" y="2394088"/>
            <a:ext cx="261714" cy="29703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上箭號 24"/>
          <p:cNvSpPr/>
          <p:nvPr/>
        </p:nvSpPr>
        <p:spPr>
          <a:xfrm>
            <a:off x="5894462" y="3717032"/>
            <a:ext cx="261714" cy="288032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8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執行流程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764152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1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23528" y="3140968"/>
            <a:ext cx="8496944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198" y="19776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教材使用流程與回饋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1547664" y="2132856"/>
            <a:ext cx="1507579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課前預習</a:t>
            </a:r>
            <a:endParaRPr lang="zh-TW" altLang="en-US" dirty="0"/>
          </a:p>
        </p:txBody>
      </p:sp>
      <p:sp>
        <p:nvSpPr>
          <p:cNvPr id="27" name="圓角矩形 26"/>
          <p:cNvSpPr/>
          <p:nvPr/>
        </p:nvSpPr>
        <p:spPr>
          <a:xfrm>
            <a:off x="3424461" y="2132856"/>
            <a:ext cx="1507579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上課討論</a:t>
            </a:r>
            <a:endParaRPr lang="zh-TW" altLang="en-US" dirty="0"/>
          </a:p>
        </p:txBody>
      </p:sp>
      <p:sp>
        <p:nvSpPr>
          <p:cNvPr id="28" name="圓角矩形 27"/>
          <p:cNvSpPr/>
          <p:nvPr/>
        </p:nvSpPr>
        <p:spPr>
          <a:xfrm>
            <a:off x="5296669" y="2132856"/>
            <a:ext cx="1507579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測驗</a:t>
            </a:r>
          </a:p>
        </p:txBody>
      </p:sp>
      <p:sp>
        <p:nvSpPr>
          <p:cNvPr id="29" name="圓角矩形 28"/>
          <p:cNvSpPr/>
          <p:nvPr/>
        </p:nvSpPr>
        <p:spPr>
          <a:xfrm>
            <a:off x="7168877" y="2132856"/>
            <a:ext cx="1507579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補救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67545" y="227745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b="1" dirty="0"/>
              <a:t>學校</a:t>
            </a:r>
            <a:endParaRPr lang="zh-TW" altLang="en-US" sz="2200" dirty="0"/>
          </a:p>
        </p:txBody>
      </p:sp>
      <p:sp>
        <p:nvSpPr>
          <p:cNvPr id="31" name="圓角矩形 30"/>
          <p:cNvSpPr/>
          <p:nvPr/>
        </p:nvSpPr>
        <p:spPr>
          <a:xfrm>
            <a:off x="7159378" y="3216424"/>
            <a:ext cx="1507579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回饋收集</a:t>
            </a:r>
            <a:endParaRPr lang="zh-TW" altLang="en-US" dirty="0"/>
          </a:p>
        </p:txBody>
      </p:sp>
      <p:sp>
        <p:nvSpPr>
          <p:cNvPr id="32" name="圓角矩形 31"/>
          <p:cNvSpPr/>
          <p:nvPr/>
        </p:nvSpPr>
        <p:spPr>
          <a:xfrm>
            <a:off x="5282581" y="3212976"/>
            <a:ext cx="1507579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統計分析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3347865" y="3216424"/>
            <a:ext cx="1507579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成果報告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38702" y="335699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b="1" dirty="0"/>
              <a:t>協會</a:t>
            </a:r>
            <a:endParaRPr lang="zh-TW" altLang="en-US" sz="2200" dirty="0"/>
          </a:p>
        </p:txBody>
      </p:sp>
      <p:sp>
        <p:nvSpPr>
          <p:cNvPr id="11" name="向右箭號 10"/>
          <p:cNvSpPr/>
          <p:nvPr/>
        </p:nvSpPr>
        <p:spPr>
          <a:xfrm>
            <a:off x="3131841" y="2420888"/>
            <a:ext cx="220612" cy="18973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右箭號 35"/>
          <p:cNvSpPr/>
          <p:nvPr/>
        </p:nvSpPr>
        <p:spPr>
          <a:xfrm>
            <a:off x="5004049" y="2420888"/>
            <a:ext cx="220612" cy="18973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>
            <a:off x="6871669" y="2420888"/>
            <a:ext cx="220612" cy="18973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 flipH="1">
            <a:off x="6871879" y="3550737"/>
            <a:ext cx="216024" cy="18973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向右箭號 38"/>
          <p:cNvSpPr/>
          <p:nvPr/>
        </p:nvSpPr>
        <p:spPr>
          <a:xfrm flipH="1">
            <a:off x="4922542" y="3501008"/>
            <a:ext cx="216024" cy="18973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7812361" y="2924944"/>
            <a:ext cx="182313" cy="2160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395537" y="4445099"/>
            <a:ext cx="1877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b="1" dirty="0" smtClean="0"/>
              <a:t>軟體捐贈單位</a:t>
            </a:r>
            <a:endParaRPr lang="zh-TW" altLang="en-US" sz="2200" b="1" dirty="0"/>
          </a:p>
        </p:txBody>
      </p:sp>
      <p:sp>
        <p:nvSpPr>
          <p:cNvPr id="42" name="圓角矩形 41"/>
          <p:cNvSpPr/>
          <p:nvPr/>
        </p:nvSpPr>
        <p:spPr>
          <a:xfrm>
            <a:off x="3380633" y="4292515"/>
            <a:ext cx="1507579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教材改進</a:t>
            </a:r>
          </a:p>
        </p:txBody>
      </p:sp>
      <p:sp>
        <p:nvSpPr>
          <p:cNvPr id="43" name="向下箭號 42"/>
          <p:cNvSpPr/>
          <p:nvPr/>
        </p:nvSpPr>
        <p:spPr>
          <a:xfrm>
            <a:off x="3995937" y="4005064"/>
            <a:ext cx="182313" cy="2160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9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198" y="197768"/>
            <a:ext cx="8229600" cy="78296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使用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時機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&amp;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情境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75614" y="1055688"/>
            <a:ext cx="163646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課前預習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828723" y="1052736"/>
            <a:ext cx="164820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課後複習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7262" y="5105176"/>
            <a:ext cx="387798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利用早自修時間</a:t>
            </a:r>
            <a:r>
              <a:rPr lang="zh-TW" altLang="en-US" dirty="0" smtClean="0">
                <a:solidFill>
                  <a:srgbClr val="7030A0"/>
                </a:solidFill>
                <a:latin typeface="新細明體"/>
                <a:ea typeface="新細明體"/>
              </a:rPr>
              <a:t>，</a:t>
            </a:r>
            <a:r>
              <a:rPr lang="zh-TW" altLang="en-US" dirty="0" smtClean="0">
                <a:solidFill>
                  <a:srgbClr val="7030A0"/>
                </a:solidFill>
              </a:rPr>
              <a:t>先讓同學一起預習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r>
              <a:rPr lang="zh-TW" altLang="en-US" dirty="0">
                <a:solidFill>
                  <a:srgbClr val="7030A0"/>
                </a:solidFill>
              </a:rPr>
              <a:t>今天要上課的</a:t>
            </a:r>
            <a:r>
              <a:rPr lang="zh-TW" altLang="en-US" dirty="0" smtClean="0">
                <a:solidFill>
                  <a:srgbClr val="7030A0"/>
                </a:solidFill>
              </a:rPr>
              <a:t>課程</a:t>
            </a:r>
            <a:r>
              <a:rPr lang="zh-TW" altLang="en-US" dirty="0" smtClean="0">
                <a:solidFill>
                  <a:srgbClr val="7030A0"/>
                </a:solidFill>
                <a:latin typeface="新細明體"/>
                <a:ea typeface="新細明體"/>
              </a:rPr>
              <a:t>。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780190" y="5105176"/>
            <a:ext cx="387798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可</a:t>
            </a:r>
            <a:r>
              <a:rPr lang="zh-TW" altLang="en-US" dirty="0" smtClean="0">
                <a:solidFill>
                  <a:srgbClr val="7030A0"/>
                </a:solidFill>
              </a:rPr>
              <a:t>運用課後或假日時間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，加強複習較</a:t>
            </a:r>
            <a:endParaRPr lang="en-US" altLang="zh-TW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難理解的單元</a:t>
            </a:r>
            <a:r>
              <a:rPr lang="zh-TW" altLang="en-US" dirty="0" smtClean="0">
                <a:solidFill>
                  <a:srgbClr val="7030A0"/>
                </a:solidFill>
                <a:latin typeface="新細明體"/>
                <a:ea typeface="新細明體"/>
              </a:rPr>
              <a:t>，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或重複加強練習。</a:t>
            </a:r>
            <a:endParaRPr lang="zh-TW" altLang="en-US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690044" cy="289770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95" y="1844824"/>
            <a:ext cx="3694442" cy="29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198" y="197768"/>
            <a:ext cx="8229600" cy="63894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使用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時機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&amp;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情境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08638" y="908720"/>
            <a:ext cx="134043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課堂上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01551" y="1484784"/>
            <a:ext cx="225241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A. </a:t>
            </a:r>
            <a:r>
              <a:rPr lang="zh-TW" altLang="en-US" sz="2000" dirty="0" smtClean="0">
                <a:solidFill>
                  <a:schemeClr val="bg1"/>
                </a:solidFill>
              </a:rPr>
              <a:t>課堂</a:t>
            </a:r>
            <a:r>
              <a:rPr lang="zh-TW" altLang="en-US" sz="2000" dirty="0">
                <a:solidFill>
                  <a:schemeClr val="bg1"/>
                </a:solidFill>
              </a:rPr>
              <a:t>互動式教學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07504" y="4844897"/>
            <a:ext cx="418258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rgbClr val="7030A0"/>
                </a:solidFill>
              </a:rPr>
              <a:t>提問</a:t>
            </a:r>
            <a:r>
              <a:rPr lang="en-US" altLang="zh-TW" dirty="0" smtClean="0">
                <a:solidFill>
                  <a:srgbClr val="7030A0"/>
                </a:solidFill>
              </a:rPr>
              <a:t>―</a:t>
            </a:r>
            <a:r>
              <a:rPr lang="zh-TW" altLang="en-US" dirty="0" smtClean="0">
                <a:solidFill>
                  <a:srgbClr val="7030A0"/>
                </a:solidFill>
              </a:rPr>
              <a:t>老師</a:t>
            </a:r>
            <a:r>
              <a:rPr lang="zh-TW" altLang="en-US" dirty="0">
                <a:solidFill>
                  <a:srgbClr val="7030A0"/>
                </a:solidFill>
              </a:rPr>
              <a:t>先了解學生預習</a:t>
            </a:r>
            <a:r>
              <a:rPr lang="zh-TW" altLang="en-US" dirty="0" smtClean="0">
                <a:solidFill>
                  <a:srgbClr val="7030A0"/>
                </a:solidFill>
              </a:rPr>
              <a:t>單元狀況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學生給予提問</a:t>
            </a:r>
            <a:r>
              <a:rPr lang="zh-TW" altLang="en-US" dirty="0" smtClean="0">
                <a:solidFill>
                  <a:srgbClr val="7030A0"/>
                </a:solidFill>
                <a:latin typeface="新細明體"/>
                <a:ea typeface="新細明體"/>
              </a:rPr>
              <a:t>。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教授</a:t>
            </a:r>
            <a:r>
              <a:rPr lang="en-US" altLang="zh-TW" dirty="0" smtClean="0">
                <a:solidFill>
                  <a:srgbClr val="7030A0"/>
                </a:solidFill>
              </a:rPr>
              <a:t>―</a:t>
            </a:r>
            <a:r>
              <a:rPr lang="zh-TW" altLang="en-US" dirty="0" smtClean="0">
                <a:solidFill>
                  <a:srgbClr val="7030A0"/>
                </a:solidFill>
              </a:rPr>
              <a:t>問題的討論解析</a:t>
            </a:r>
            <a:r>
              <a:rPr lang="zh-TW" altLang="en-US" dirty="0" smtClean="0">
                <a:solidFill>
                  <a:srgbClr val="7030A0"/>
                </a:solidFill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solidFill>
                  <a:srgbClr val="7030A0"/>
                </a:solidFill>
              </a:rPr>
              <a:t>單元的加強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r>
              <a:rPr lang="zh-TW" altLang="en-US" dirty="0" smtClean="0">
                <a:solidFill>
                  <a:srgbClr val="7030A0"/>
                </a:solidFill>
              </a:rPr>
              <a:t>                  解說及分析精要</a:t>
            </a:r>
            <a:r>
              <a:rPr lang="zh-TW" altLang="en-US" dirty="0" smtClean="0">
                <a:solidFill>
                  <a:srgbClr val="7030A0"/>
                </a:solidFill>
                <a:latin typeface="新細明體"/>
                <a:ea typeface="新細明體"/>
              </a:rPr>
              <a:t>。</a:t>
            </a:r>
            <a:endParaRPr lang="en-US" altLang="zh-TW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932039" y="1513191"/>
            <a:ext cx="224131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</a:rPr>
              <a:t>B</a:t>
            </a:r>
            <a:r>
              <a:rPr lang="en-US" altLang="zh-TW" sz="2000" dirty="0" smtClean="0">
                <a:solidFill>
                  <a:schemeClr val="bg1"/>
                </a:solidFill>
              </a:rPr>
              <a:t>. </a:t>
            </a:r>
            <a:r>
              <a:rPr lang="zh-TW" altLang="en-US" sz="2000" dirty="0" smtClean="0">
                <a:solidFill>
                  <a:schemeClr val="bg1"/>
                </a:solidFill>
              </a:rPr>
              <a:t>課堂小組式學習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572000" y="4694592"/>
            <a:ext cx="4417684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在課堂上可以</a:t>
            </a:r>
            <a:r>
              <a:rPr lang="zh-TW" altLang="en-US" u="sng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依學習狀態分組</a:t>
            </a:r>
            <a:r>
              <a:rPr lang="zh-TW" altLang="en-US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endParaRPr lang="en-US" altLang="zh-TW" dirty="0" smtClean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組：使用平板或電腦上線做題目；</a:t>
            </a:r>
            <a:endParaRPr lang="en-US" altLang="zh-TW" dirty="0" smtClean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zh-TW" altLang="en-US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組：再</a:t>
            </a:r>
            <a:r>
              <a:rPr lang="zh-TW" altLang="en-US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複習</a:t>
            </a:r>
            <a:r>
              <a:rPr lang="zh-TW" altLang="en-US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課程或由老師再次解說；</a:t>
            </a:r>
            <a:endParaRPr lang="en-US" altLang="zh-TW" dirty="0" smtClean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zh-TW" altLang="en-US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組：小組式討論課程問題；</a:t>
            </a:r>
            <a:endParaRPr lang="en-US" altLang="zh-TW" dirty="0" smtClean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老師</a:t>
            </a:r>
            <a:r>
              <a:rPr lang="zh-TW" altLang="en-US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可在各組間走動</a:t>
            </a:r>
            <a:r>
              <a:rPr lang="zh-TW" altLang="en-US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注意各組的狀態</a:t>
            </a:r>
            <a:r>
              <a:rPr lang="zh-TW" altLang="en-US" dirty="0" smtClean="0">
                <a:solidFill>
                  <a:srgbClr val="7030A0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。</a:t>
            </a:r>
            <a:endParaRPr lang="en-US" altLang="zh-TW" dirty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" y="2111773"/>
            <a:ext cx="3362365" cy="25617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179114"/>
            <a:ext cx="3312369" cy="242705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6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預期效用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388660"/>
            <a:ext cx="7520940" cy="513668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傳統教學</a:t>
            </a:r>
            <a:r>
              <a:rPr lang="en-US" altLang="zh-TW" sz="2400" b="1" dirty="0" err="1" smtClean="0">
                <a:latin typeface="+mj-ea"/>
                <a:ea typeface="+mj-ea"/>
              </a:rPr>
              <a:t>V.S</a:t>
            </a:r>
            <a:r>
              <a:rPr lang="en-US" altLang="zh-TW" sz="2400" b="1" dirty="0" smtClean="0">
                <a:latin typeface="+mj-ea"/>
                <a:ea typeface="+mj-ea"/>
              </a:rPr>
              <a:t>.</a:t>
            </a:r>
            <a:r>
              <a:rPr lang="zh-TW" altLang="en-US" sz="2400" b="1" dirty="0" smtClean="0">
                <a:latin typeface="+mj-ea"/>
                <a:ea typeface="+mj-ea"/>
              </a:rPr>
              <a:t>升學密碼</a:t>
            </a:r>
            <a:r>
              <a:rPr lang="en-US" altLang="zh-TW" sz="2400" b="1" dirty="0" smtClean="0">
                <a:latin typeface="+mj-ea"/>
                <a:ea typeface="+mj-ea"/>
              </a:rPr>
              <a:t>+</a:t>
            </a:r>
            <a:r>
              <a:rPr lang="zh-TW" altLang="en-US" sz="2400" b="1" dirty="0" smtClean="0">
                <a:latin typeface="+mj-ea"/>
                <a:ea typeface="+mj-ea"/>
              </a:rPr>
              <a:t>學校老師</a:t>
            </a:r>
            <a:endParaRPr lang="en-US" altLang="zh-TW" sz="2400" b="1" dirty="0">
              <a:latin typeface="+mj-ea"/>
              <a:ea typeface="+mj-ea"/>
            </a:endParaRPr>
          </a:p>
          <a:p>
            <a:pPr algn="ctr"/>
            <a:endParaRPr lang="en-US" altLang="zh-TW" sz="2400" b="1" dirty="0" smtClean="0">
              <a:latin typeface="+mj-ea"/>
              <a:ea typeface="+mj-ea"/>
            </a:endParaRPr>
          </a:p>
          <a:p>
            <a:pPr algn="ctr"/>
            <a:endParaRPr lang="en-US" altLang="zh-TW" sz="2400" b="1" dirty="0">
              <a:latin typeface="+mj-ea"/>
              <a:ea typeface="+mj-ea"/>
            </a:endParaRPr>
          </a:p>
          <a:p>
            <a:pPr algn="ctr"/>
            <a:endParaRPr lang="en-US" altLang="zh-TW" sz="2400" b="1" dirty="0" smtClean="0">
              <a:latin typeface="+mj-ea"/>
              <a:ea typeface="+mj-ea"/>
            </a:endParaRPr>
          </a:p>
          <a:p>
            <a:pPr algn="ctr"/>
            <a:endParaRPr lang="en-US" altLang="zh-TW" sz="2400" b="1" dirty="0">
              <a:latin typeface="+mj-ea"/>
              <a:ea typeface="+mj-ea"/>
            </a:endParaRPr>
          </a:p>
          <a:p>
            <a:pPr algn="ctr"/>
            <a:endParaRPr lang="en-US" altLang="zh-TW" sz="2400" b="1" dirty="0" smtClean="0">
              <a:latin typeface="+mj-ea"/>
              <a:ea typeface="+mj-ea"/>
            </a:endParaRPr>
          </a:p>
          <a:p>
            <a:pPr algn="ctr"/>
            <a:endParaRPr lang="en-US" altLang="zh-TW" sz="2400" b="1" dirty="0">
              <a:latin typeface="+mj-ea"/>
              <a:ea typeface="+mj-ea"/>
            </a:endParaRPr>
          </a:p>
          <a:p>
            <a:pPr algn="ctr"/>
            <a:endParaRPr lang="en-US" altLang="zh-TW" sz="24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+mj-ea"/>
                <a:ea typeface="+mj-ea"/>
              </a:rPr>
              <a:t>　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endParaRPr lang="en-US" altLang="zh-TW" sz="2400" b="1" dirty="0" smtClean="0">
              <a:latin typeface="+mj-ea"/>
              <a:ea typeface="+mj-ea"/>
            </a:endParaRPr>
          </a:p>
          <a:p>
            <a:endParaRPr lang="en-US" altLang="zh-TW" sz="2400" b="1" dirty="0">
              <a:latin typeface="+mj-ea"/>
              <a:ea typeface="+mj-ea"/>
            </a:endParaRPr>
          </a:p>
          <a:p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2400" b="1" dirty="0" smtClean="0">
                <a:latin typeface="+mj-ea"/>
                <a:ea typeface="+mj-ea"/>
              </a:rPr>
              <a:t>翻轉</a:t>
            </a:r>
            <a:r>
              <a:rPr lang="zh-TW" altLang="en-US" sz="2400" b="1" dirty="0">
                <a:latin typeface="+mj-ea"/>
                <a:ea typeface="+mj-ea"/>
              </a:rPr>
              <a:t>過去老師先在課堂講解內容，學生再回家做作業的學習順序。改採學生在家先透過影片主動預習，課堂時間則用來討論、提問、寫作業、進行個別指導的「翻轉學習」</a:t>
            </a:r>
            <a:r>
              <a:rPr lang="en-US" altLang="zh-TW" sz="2400" b="1" dirty="0">
                <a:latin typeface="+mj-ea"/>
                <a:ea typeface="+mj-ea"/>
              </a:rPr>
              <a:t>(flipped learning)</a:t>
            </a:r>
            <a:r>
              <a:rPr lang="zh-TW" altLang="en-US" sz="2400" b="1" dirty="0">
                <a:latin typeface="+mj-ea"/>
                <a:ea typeface="+mj-ea"/>
              </a:rPr>
              <a:t>模式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029200" cy="3495675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4278248" y="3645024"/>
            <a:ext cx="37443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向下箭號 6"/>
          <p:cNvSpPr/>
          <p:nvPr/>
        </p:nvSpPr>
        <p:spPr>
          <a:xfrm>
            <a:off x="6598578" y="3789040"/>
            <a:ext cx="305883" cy="36004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078448" y="4231551"/>
            <a:ext cx="165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升學密碼預習</a:t>
            </a:r>
            <a:endParaRPr lang="zh-TW" altLang="en-US" dirty="0"/>
          </a:p>
        </p:txBody>
      </p:sp>
      <p:sp>
        <p:nvSpPr>
          <p:cNvPr id="9" name="向下箭號 8"/>
          <p:cNvSpPr/>
          <p:nvPr/>
        </p:nvSpPr>
        <p:spPr>
          <a:xfrm rot="10800000">
            <a:off x="6586367" y="3016597"/>
            <a:ext cx="305883" cy="36004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400405" y="2350621"/>
            <a:ext cx="1118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課堂</a:t>
            </a:r>
            <a:endParaRPr lang="en-US" altLang="zh-TW" dirty="0" smtClean="0"/>
          </a:p>
          <a:p>
            <a:r>
              <a:rPr lang="zh-TW" altLang="en-US" dirty="0" smtClean="0"/>
              <a:t>老師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1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其他案例效用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火箭學校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1377" r="1084"/>
          <a:stretch/>
        </p:blipFill>
        <p:spPr>
          <a:xfrm>
            <a:off x="395536" y="1269634"/>
            <a:ext cx="6435207" cy="44636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5364088" y="580526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圖片來源：天下雜誌</a:t>
            </a:r>
            <a:endParaRPr lang="zh-TW" altLang="en-US" sz="1200" dirty="0"/>
          </a:p>
        </p:txBody>
      </p:sp>
      <p:sp>
        <p:nvSpPr>
          <p:cNvPr id="9" name="矩形 8"/>
          <p:cNvSpPr/>
          <p:nvPr/>
        </p:nvSpPr>
        <p:spPr>
          <a:xfrm>
            <a:off x="7164288" y="836712"/>
            <a:ext cx="1310228" cy="56166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>
              <a:spcBef>
                <a:spcPts val="600"/>
              </a:spcBef>
            </a:pPr>
            <a:r>
              <a:rPr lang="zh-TW" altLang="en-US" sz="1600" b="1" spc="300" dirty="0">
                <a:solidFill>
                  <a:srgbClr val="FF0000"/>
                </a:solidFill>
              </a:rPr>
              <a:t>這所公立小學，有八成學生來自弱勢家庭，</a:t>
            </a:r>
            <a:endParaRPr lang="en-US" altLang="zh-TW" sz="1600" b="1" spc="3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sz="1600" b="1" spc="300" dirty="0">
                <a:solidFill>
                  <a:srgbClr val="FF0000"/>
                </a:solidFill>
              </a:rPr>
              <a:t>但是八成以學生的表現，和富裕學區相比，毫不遜色。</a:t>
            </a:r>
            <a:endParaRPr lang="en-US" altLang="zh-TW" sz="1600" b="1" spc="3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sz="1600" b="1" spc="300" dirty="0">
                <a:solidFill>
                  <a:srgbClr val="FF0000"/>
                </a:solidFill>
              </a:rPr>
              <a:t>媒體爭相報導的「火箭教育」，為每個孩子量身打造課表，讓孩子成長宛如火箭</a:t>
            </a:r>
            <a:r>
              <a:rPr lang="zh-TW" altLang="en-US" sz="1600" b="1" dirty="0" smtClean="0">
                <a:solidFill>
                  <a:srgbClr val="C00000"/>
                </a:solidFill>
                <a:latin typeface="新細明體"/>
                <a:ea typeface="新細明體"/>
              </a:rPr>
              <a:t>。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56176" y="2708920"/>
            <a:ext cx="504056" cy="280831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6732240" y="3676650"/>
            <a:ext cx="360040" cy="1843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7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其他案例效用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-PUA" pitchFamily="2" charset="-122"/>
                <a:cs typeface="Times New Roman" pitchFamily="18" charset="0"/>
              </a:rPr>
              <a:t>KIPP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r="2292" b="2427"/>
          <a:stretch/>
        </p:blipFill>
        <p:spPr>
          <a:xfrm>
            <a:off x="395536" y="1170434"/>
            <a:ext cx="7011390" cy="4706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5940152" y="594928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圖片來源：天下雜誌</a:t>
            </a:r>
            <a:endParaRPr lang="zh-TW" altLang="en-US" sz="1200" dirty="0"/>
          </a:p>
        </p:txBody>
      </p:sp>
      <p:sp>
        <p:nvSpPr>
          <p:cNvPr id="10" name="矩形 9"/>
          <p:cNvSpPr/>
          <p:nvPr/>
        </p:nvSpPr>
        <p:spPr>
          <a:xfrm>
            <a:off x="7549802" y="1170434"/>
            <a:ext cx="1310228" cy="542691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1600" b="1" spc="300" dirty="0">
                <a:solidFill>
                  <a:srgbClr val="FF0000"/>
                </a:solidFill>
              </a:rPr>
              <a:t>洛杉磯</a:t>
            </a:r>
            <a:r>
              <a:rPr lang="zh-TW" altLang="en-US" sz="1600" b="1" dirty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r>
              <a:rPr lang="zh-TW" altLang="en-US" sz="1600" b="1" spc="300" dirty="0">
                <a:solidFill>
                  <a:srgbClr val="FF0000"/>
                </a:solidFill>
              </a:rPr>
              <a:t>世界第三大城市經濟體</a:t>
            </a:r>
            <a:r>
              <a:rPr lang="zh-TW" altLang="en-US" sz="1600" b="1" dirty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r>
              <a:rPr lang="zh-TW" altLang="en-US" sz="1600" b="1" spc="300" dirty="0">
                <a:solidFill>
                  <a:srgbClr val="FF0000"/>
                </a:solidFill>
              </a:rPr>
              <a:t>但教育卻滿目瘡痍。</a:t>
            </a:r>
            <a:endParaRPr lang="en-US" altLang="zh-TW" sz="1600" b="1" spc="300" dirty="0">
              <a:solidFill>
                <a:srgbClr val="FF0000"/>
              </a:solidFill>
            </a:endParaRPr>
          </a:p>
          <a:p>
            <a:r>
              <a:rPr lang="zh-TW" altLang="en-US" sz="1600" b="1" spc="300" dirty="0">
                <a:solidFill>
                  <a:srgbClr val="FF0000"/>
                </a:solidFill>
              </a:rPr>
              <a:t>在一個只有四</a:t>
            </a:r>
            <a:r>
              <a:rPr lang="en-US" altLang="zh-TW" sz="1600" b="1" spc="300" dirty="0">
                <a:solidFill>
                  <a:srgbClr val="FF0000"/>
                </a:solidFill>
              </a:rPr>
              <a:t>%</a:t>
            </a:r>
            <a:r>
              <a:rPr lang="zh-TW" altLang="en-US" sz="1600" b="1" spc="300" dirty="0">
                <a:solidFill>
                  <a:srgbClr val="FF0000"/>
                </a:solidFill>
              </a:rPr>
              <a:t>學生能上大學、以新移民為主的弱勢學區</a:t>
            </a:r>
            <a:r>
              <a:rPr lang="zh-TW" altLang="en-US" sz="1600" b="1" dirty="0">
                <a:solidFill>
                  <a:srgbClr val="FF0000"/>
                </a:solidFill>
                <a:latin typeface="新細明體"/>
                <a:ea typeface="新細明體"/>
              </a:rPr>
              <a:t>， </a:t>
            </a:r>
            <a:r>
              <a:rPr lang="en-US" altLang="zh-TW" sz="1600" b="1" spc="300" dirty="0">
                <a:solidFill>
                  <a:srgbClr val="FF0000"/>
                </a:solidFill>
              </a:rPr>
              <a:t>KIPP</a:t>
            </a:r>
            <a:r>
              <a:rPr lang="zh-TW" altLang="en-US" sz="1600" b="1" spc="300" dirty="0">
                <a:solidFill>
                  <a:srgbClr val="FF0000"/>
                </a:solidFill>
              </a:rPr>
              <a:t>學校卻能讓八成以上的孩子</a:t>
            </a:r>
            <a:r>
              <a:rPr lang="zh-TW" altLang="en-US" sz="1600" b="1" dirty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r>
              <a:rPr lang="zh-TW" altLang="en-US" sz="1600" b="1" spc="300" dirty="0">
                <a:solidFill>
                  <a:srgbClr val="FF0000"/>
                </a:solidFill>
              </a:rPr>
              <a:t>擠進大學窄門。背後原因</a:t>
            </a:r>
            <a:r>
              <a:rPr lang="zh-TW" altLang="en-US" sz="1600" b="1" dirty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r>
              <a:rPr lang="zh-TW" altLang="en-US" sz="1600" b="1" spc="300" dirty="0">
                <a:solidFill>
                  <a:srgbClr val="FF0000"/>
                </a:solidFill>
              </a:rPr>
              <a:t>不只是科技</a:t>
            </a:r>
            <a:r>
              <a:rPr lang="zh-TW" altLang="en-US" sz="1600" b="1" spc="300" dirty="0" smtClean="0">
                <a:solidFill>
                  <a:srgbClr val="FF0000"/>
                </a:solidFill>
              </a:rPr>
              <a:t>。</a:t>
            </a:r>
            <a:endParaRPr lang="zh-TW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6804248" y="2708920"/>
            <a:ext cx="504056" cy="29523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7236296" y="3676650"/>
            <a:ext cx="360040" cy="1843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5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其他案例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效用分析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內容版面配置區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29565871"/>
                  </p:ext>
                </p:extLst>
              </p:nvPr>
            </p:nvGraphicFramePr>
            <p:xfrm>
              <a:off x="543620" y="1268760"/>
              <a:ext cx="8204844" cy="44644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0068"/>
                    <a:gridCol w="3590018"/>
                    <a:gridCol w="3394758"/>
                  </a:tblGrid>
                  <a:tr h="537937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b="1" dirty="0" smtClean="0"/>
                            <a:t>火箭教育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 err="1" smtClean="0"/>
                            <a:t>KIPP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/>
                    </a:tc>
                  </a:tr>
                  <a:tr h="14707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b="1" dirty="0" smtClean="0"/>
                            <a:t>學生分布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TW" altLang="en-US" sz="2000" b="1" dirty="0" smtClean="0"/>
                            <a:t>火箭可能教育學院（聖荷西）近</a:t>
                          </a:r>
                          <a:r>
                            <a:rPr lang="en-US" altLang="zh-TW" sz="2000" b="1" dirty="0" smtClean="0"/>
                            <a:t>5000</a:t>
                          </a:r>
                          <a:r>
                            <a:rPr lang="zh-TW" altLang="en-US" sz="2000" b="1" dirty="0" smtClean="0"/>
                            <a:t>名多為來自非裔、拉美裔等弱勢家庭</a:t>
                          </a:r>
                          <a:endParaRPr lang="zh-TW" altLang="en-US" sz="2000" b="1" dirty="0">
                            <a:solidFill>
                              <a:srgbClr val="FF0000"/>
                            </a:solidFill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TW" altLang="en-US" sz="2000" b="1" dirty="0" smtClean="0"/>
                            <a:t>全美共</a:t>
                          </a:r>
                          <a:r>
                            <a:rPr lang="en-US" altLang="zh-TW" sz="2000" b="1" dirty="0" smtClean="0"/>
                            <a:t>5</a:t>
                          </a:r>
                          <a:r>
                            <a:rPr lang="zh-TW" altLang="en-US" sz="2000" b="1" dirty="0" smtClean="0"/>
                            <a:t>萬名學生，</a:t>
                          </a:r>
                          <a:r>
                            <a:rPr lang="en-US" altLang="zh-TW" sz="2000" b="1" dirty="0" smtClean="0"/>
                            <a:t>95%</a:t>
                          </a:r>
                          <a:r>
                            <a:rPr lang="zh-TW" altLang="en-US" sz="2000" b="1" dirty="0" smtClean="0"/>
                            <a:t>來自非裔、拉丁裔弱勢家庭；</a:t>
                          </a:r>
                          <a:r>
                            <a:rPr lang="en-US" altLang="zh-TW" sz="2000" b="1" dirty="0" smtClean="0"/>
                            <a:t>86%</a:t>
                          </a:r>
                          <a:r>
                            <a:rPr lang="zh-TW" altLang="en-US" sz="2000" b="1" dirty="0" smtClean="0"/>
                            <a:t>來自低收入戶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</a:tr>
                  <a:tr h="9901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b="1" dirty="0" smtClean="0">
                              <a:latin typeface="+mj-ea"/>
                              <a:ea typeface="+mj-ea"/>
                            </a:rPr>
                            <a:t>教學方式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TW" altLang="en-US" sz="2000" b="1" dirty="0" smtClean="0">
                              <a:latin typeface="+mj-ea"/>
                              <a:ea typeface="+mj-ea"/>
                            </a:rPr>
                            <a:t>個人量身訂造</a:t>
                          </a:r>
                          <a14:m>
                            <m:oMath xmlns:m="http://schemas.openxmlformats.org/officeDocument/2006/math">
                              <m:r>
                                <a:rPr lang="zh-TW" altLang="en-US" sz="2000" b="1" i="1" smtClean="0">
                                  <a:latin typeface="Cambria Math"/>
                                  <a:ea typeface="+mj-ea"/>
                                </a:rPr>
                                <m:t>、</m:t>
                              </m:r>
                            </m:oMath>
                          </a14:m>
                          <a:r>
                            <a:rPr lang="zh-TW" altLang="en-US" sz="2000" b="1" dirty="0" smtClean="0">
                              <a:latin typeface="標楷體" pitchFamily="65" charset="-120"/>
                              <a:ea typeface="標楷體" pitchFamily="65" charset="-120"/>
                            </a:rPr>
                            <a:t>融入線上的混合式教學課程，自主學習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TW" altLang="en-US" sz="2000" b="1" dirty="0" smtClean="0">
                              <a:latin typeface="+mj-ea"/>
                              <a:ea typeface="+mj-ea"/>
                            </a:rPr>
                            <a:t>小組式直接教學討論</a:t>
                          </a:r>
                          <a:r>
                            <a:rPr lang="zh-TW" altLang="en-US" sz="2000" b="1" dirty="0" smtClean="0">
                              <a:latin typeface="標楷體" pitchFamily="65" charset="-120"/>
                              <a:ea typeface="標楷體" pitchFamily="65" charset="-120"/>
                            </a:rPr>
                            <a:t>，結合線上課程，互助式學習</a:t>
                          </a:r>
                          <a:endParaRPr lang="zh-TW" altLang="en-US" sz="2000" b="1" dirty="0">
                            <a:latin typeface="標楷體" pitchFamily="65" charset="-120"/>
                            <a:ea typeface="標楷體" pitchFamily="65" charset="-120"/>
                          </a:endParaRPr>
                        </a:p>
                      </a:txBody>
                      <a:tcPr anchor="ctr"/>
                    </a:tc>
                  </a:tr>
                  <a:tr h="1465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b="1" dirty="0" smtClean="0"/>
                            <a:t>學習成果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TW" sz="2000" b="1" dirty="0" smtClean="0"/>
                            <a:t>80</a:t>
                          </a:r>
                          <a:r>
                            <a:rPr lang="zh-TW" altLang="en-US" sz="2000" b="1" dirty="0" smtClean="0"/>
                            <a:t>％的學生在聖荷西州立數學測驗達到精通、高階</a:t>
                          </a:r>
                          <a:endParaRPr lang="zh-TW" altLang="en-US" sz="2000" b="1" dirty="0" smtClean="0"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TW" sz="2000" b="1" dirty="0" smtClean="0"/>
                            <a:t>83%</a:t>
                          </a:r>
                          <a:r>
                            <a:rPr lang="zh-TW" altLang="en-US" sz="2000" b="1" dirty="0" smtClean="0"/>
                            <a:t>學生考上大學；</a:t>
                          </a:r>
                          <a:r>
                            <a:rPr lang="en-US" altLang="zh-TW" sz="2000" b="1" dirty="0" smtClean="0"/>
                            <a:t>96%</a:t>
                          </a:r>
                          <a:r>
                            <a:rPr lang="zh-TW" altLang="en-US" sz="2000" b="1" dirty="0" smtClean="0"/>
                            <a:t>閱讀能力勝過全國同級生；</a:t>
                          </a:r>
                          <a:r>
                            <a:rPr lang="en-US" altLang="zh-TW" sz="2000" b="1" dirty="0" smtClean="0"/>
                            <a:t>92%</a:t>
                          </a:r>
                          <a:r>
                            <a:rPr lang="zh-TW" altLang="en-US" sz="2000" b="1" dirty="0" smtClean="0"/>
                            <a:t>數學成績勝過全國同級生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內容版面配置區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29565871"/>
                  </p:ext>
                </p:extLst>
              </p:nvPr>
            </p:nvGraphicFramePr>
            <p:xfrm>
              <a:off x="543620" y="1268760"/>
              <a:ext cx="8204844" cy="44801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0068"/>
                    <a:gridCol w="3590018"/>
                    <a:gridCol w="3394758"/>
                  </a:tblGrid>
                  <a:tr h="537937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b="1" dirty="0" smtClean="0"/>
                            <a:t>火箭教育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 err="1" smtClean="0"/>
                            <a:t>KIPP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/>
                    </a:tc>
                  </a:tr>
                  <a:tr h="14707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b="1" dirty="0" smtClean="0"/>
                            <a:t>學生分布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TW" altLang="en-US" sz="2000" b="1" dirty="0" smtClean="0"/>
                            <a:t>火箭可能教育學院（聖荷西）近</a:t>
                          </a:r>
                          <a:r>
                            <a:rPr lang="en-US" altLang="zh-TW" sz="2000" b="1" dirty="0" smtClean="0"/>
                            <a:t>5000</a:t>
                          </a:r>
                          <a:r>
                            <a:rPr lang="zh-TW" altLang="en-US" sz="2000" b="1" dirty="0" smtClean="0"/>
                            <a:t>名多為來自非裔、拉美裔等弱勢家庭</a:t>
                          </a:r>
                          <a:endParaRPr lang="zh-TW" altLang="en-US" sz="2000" b="1" dirty="0">
                            <a:solidFill>
                              <a:srgbClr val="FF0000"/>
                            </a:solidFill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TW" altLang="en-US" sz="2000" b="1" dirty="0" smtClean="0"/>
                            <a:t>全美共</a:t>
                          </a:r>
                          <a:r>
                            <a:rPr lang="en-US" altLang="zh-TW" sz="2000" b="1" dirty="0" smtClean="0"/>
                            <a:t>5</a:t>
                          </a:r>
                          <a:r>
                            <a:rPr lang="zh-TW" altLang="en-US" sz="2000" b="1" dirty="0" smtClean="0"/>
                            <a:t>萬名學生，</a:t>
                          </a:r>
                          <a:r>
                            <a:rPr lang="en-US" altLang="zh-TW" sz="2000" b="1" dirty="0" smtClean="0"/>
                            <a:t>95%</a:t>
                          </a:r>
                          <a:r>
                            <a:rPr lang="zh-TW" altLang="en-US" sz="2000" b="1" dirty="0" smtClean="0"/>
                            <a:t>來自非裔、拉丁裔弱勢家庭；</a:t>
                          </a:r>
                          <a:r>
                            <a:rPr lang="en-US" altLang="zh-TW" sz="2000" b="1" dirty="0" smtClean="0"/>
                            <a:t>86%</a:t>
                          </a:r>
                          <a:r>
                            <a:rPr lang="zh-TW" altLang="en-US" sz="2000" b="1" dirty="0" smtClean="0"/>
                            <a:t>來自低收入戶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b="1" dirty="0" smtClean="0">
                              <a:latin typeface="+mj-ea"/>
                              <a:ea typeface="+mj-ea"/>
                            </a:rPr>
                            <a:t>教學方式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3956" t="-203030" r="-94737" b="-15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TW" altLang="en-US" sz="2000" b="1" dirty="0" smtClean="0">
                              <a:latin typeface="+mj-ea"/>
                              <a:ea typeface="+mj-ea"/>
                            </a:rPr>
                            <a:t>小組式直接教學討論</a:t>
                          </a:r>
                          <a:r>
                            <a:rPr lang="zh-TW" altLang="en-US" sz="2000" b="1" dirty="0" smtClean="0">
                              <a:latin typeface="標楷體" pitchFamily="65" charset="-120"/>
                              <a:ea typeface="標楷體" pitchFamily="65" charset="-120"/>
                            </a:rPr>
                            <a:t>，結合線上課程，互助式學習</a:t>
                          </a:r>
                          <a:endParaRPr lang="zh-TW" altLang="en-US" sz="2000" b="1" dirty="0">
                            <a:latin typeface="標楷體" pitchFamily="65" charset="-120"/>
                            <a:ea typeface="標楷體" pitchFamily="65" charset="-120"/>
                          </a:endParaRPr>
                        </a:p>
                      </a:txBody>
                      <a:tcPr anchor="ctr"/>
                    </a:tc>
                  </a:tr>
                  <a:tr h="1465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b="1" dirty="0" smtClean="0"/>
                            <a:t>學習成果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TW" sz="2000" b="1" dirty="0" smtClean="0"/>
                            <a:t>80</a:t>
                          </a:r>
                          <a:r>
                            <a:rPr lang="zh-TW" altLang="en-US" sz="2000" b="1" dirty="0" smtClean="0"/>
                            <a:t>％的學生在聖荷西州立數學測驗達到精通、高階</a:t>
                          </a:r>
                          <a:endParaRPr lang="zh-TW" altLang="en-US" sz="2000" b="1" dirty="0" smtClean="0"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TW" sz="2000" b="1" dirty="0" smtClean="0"/>
                            <a:t>83</a:t>
                          </a:r>
                          <a:r>
                            <a:rPr lang="en-US" altLang="zh-TW" sz="2000" b="1" dirty="0" smtClean="0"/>
                            <a:t>%</a:t>
                          </a:r>
                          <a:r>
                            <a:rPr lang="zh-TW" altLang="en-US" sz="2000" b="1" dirty="0" smtClean="0"/>
                            <a:t>學生</a:t>
                          </a:r>
                          <a:r>
                            <a:rPr lang="zh-TW" altLang="en-US" sz="2000" b="1" dirty="0" smtClean="0"/>
                            <a:t>考上大學；</a:t>
                          </a:r>
                          <a:r>
                            <a:rPr lang="en-US" altLang="zh-TW" sz="2000" b="1" dirty="0" smtClean="0"/>
                            <a:t>96%</a:t>
                          </a:r>
                          <a:r>
                            <a:rPr lang="zh-TW" altLang="en-US" sz="2000" b="1" dirty="0" smtClean="0"/>
                            <a:t>閱讀能力勝過全國同級生；</a:t>
                          </a:r>
                          <a:r>
                            <a:rPr lang="en-US" altLang="zh-TW" sz="2000" b="1" dirty="0" smtClean="0"/>
                            <a:t>92%</a:t>
                          </a:r>
                          <a:r>
                            <a:rPr lang="zh-TW" altLang="en-US" sz="2000" b="1" dirty="0" smtClean="0"/>
                            <a:t>數學成績勝過全國同級生</a:t>
                          </a:r>
                          <a:endParaRPr lang="zh-TW" altLang="en-US" sz="2000" b="1" dirty="0">
                            <a:latin typeface="+mj-ea"/>
                            <a:ea typeface="+mj-ea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文字方塊 7"/>
          <p:cNvSpPr txBox="1"/>
          <p:nvPr/>
        </p:nvSpPr>
        <p:spPr>
          <a:xfrm>
            <a:off x="4211960" y="6061293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+mj-ea"/>
                <a:ea typeface="+mj-ea"/>
              </a:rPr>
              <a:t>資料來源：</a:t>
            </a:r>
            <a:r>
              <a:rPr lang="zh-TW" altLang="en-US" sz="1600" dirty="0" smtClean="0">
                <a:latin typeface="+mj-ea"/>
              </a:rPr>
              <a:t>天下</a:t>
            </a:r>
            <a:r>
              <a:rPr lang="zh-TW" altLang="en-US" sz="1600" dirty="0">
                <a:latin typeface="+mj-ea"/>
              </a:rPr>
              <a:t>雜誌</a:t>
            </a:r>
            <a:r>
              <a:rPr lang="en-US" altLang="zh-TW" sz="1600" dirty="0">
                <a:latin typeface="+mj-ea"/>
              </a:rPr>
              <a:t>2013</a:t>
            </a:r>
            <a:r>
              <a:rPr lang="zh-TW" altLang="en-US" sz="1600" dirty="0">
                <a:latin typeface="+mj-ea"/>
              </a:rPr>
              <a:t>年教育</a:t>
            </a:r>
            <a:r>
              <a:rPr lang="zh-TW" altLang="en-US" sz="1600" dirty="0" smtClean="0">
                <a:latin typeface="+mj-ea"/>
              </a:rPr>
              <a:t>特刊</a:t>
            </a:r>
            <a:endParaRPr lang="zh-TW" altLang="en-US" sz="1600" dirty="0"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2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前言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1484784"/>
            <a:ext cx="482453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 smtClean="0">
                <a:latin typeface="+mn-ea"/>
              </a:rPr>
              <a:t>全球都在引爆學習革命！</a:t>
            </a:r>
            <a:endParaRPr lang="en-US" altLang="zh-TW" sz="24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+mn-ea"/>
              </a:rPr>
              <a:t>教出主動學習、樂於創新的一代</a:t>
            </a:r>
            <a:endParaRPr lang="en-US" altLang="zh-TW" sz="2400" b="1" dirty="0" smtClean="0">
              <a:latin typeface="+mn-ea"/>
            </a:endParaRPr>
          </a:p>
          <a:p>
            <a:endParaRPr lang="en-US" altLang="zh-TW" sz="20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+mn-ea"/>
              </a:rPr>
              <a:t>現場直擊：</a:t>
            </a:r>
            <a:r>
              <a:rPr lang="en-US" altLang="zh-TW" sz="2000" b="1" dirty="0" smtClean="0">
                <a:latin typeface="+mn-ea"/>
              </a:rPr>
              <a:t/>
            </a:r>
            <a:br>
              <a:rPr lang="en-US" altLang="zh-TW" sz="2000" b="1" dirty="0" smtClean="0">
                <a:latin typeface="+mn-ea"/>
              </a:rPr>
            </a:br>
            <a:r>
              <a:rPr lang="en-US" altLang="zh-TW" sz="2000" b="1" dirty="0" smtClean="0">
                <a:latin typeface="+mn-ea"/>
              </a:rPr>
              <a:t>	</a:t>
            </a:r>
            <a:r>
              <a:rPr lang="zh-TW" altLang="en-US" sz="2000" b="1" dirty="0" smtClean="0">
                <a:latin typeface="+mn-ea"/>
              </a:rPr>
              <a:t>美國、德國、上海、台灣</a:t>
            </a:r>
            <a:endParaRPr lang="en-US" altLang="zh-TW" sz="20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+mn-ea"/>
              </a:rPr>
              <a:t>　科技翻轉教育</a:t>
            </a:r>
            <a:endParaRPr lang="en-US" altLang="zh-TW" sz="20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+mn-ea"/>
              </a:rPr>
              <a:t>　　企業積極參與</a:t>
            </a:r>
            <a:endParaRPr lang="en-US" altLang="zh-TW" sz="20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+mn-ea"/>
              </a:rPr>
              <a:t>　　　教師領先變革</a:t>
            </a:r>
            <a:endParaRPr lang="zh-TW" altLang="en-US" sz="2000" b="1" dirty="0">
              <a:latin typeface="+mn-ea"/>
            </a:endParaRPr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0" b="24874"/>
          <a:stretch/>
        </p:blipFill>
        <p:spPr>
          <a:xfrm>
            <a:off x="4992610" y="1484784"/>
            <a:ext cx="3657590" cy="4680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7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其他案例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效用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628800"/>
            <a:ext cx="7520940" cy="35798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根據促進教師專業發展的</a:t>
            </a:r>
            <a:r>
              <a:rPr lang="en-US" altLang="zh-TW" sz="2000" b="1" dirty="0" err="1">
                <a:latin typeface="Times New Roman" pitchFamily="18" charset="0"/>
                <a:cs typeface="Times New Roman" pitchFamily="18" charset="0"/>
              </a:rPr>
              <a:t>classroomwindowj</a:t>
            </a:r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網站分析，實施過「翻轉課堂」教師線上問卷統計結果</a:t>
            </a:r>
            <a:r>
              <a:rPr lang="zh-TW" altLang="en-US" sz="20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88%</a:t>
            </a:r>
            <a:r>
              <a:rPr lang="zh-TW" altLang="en-U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的教師表示實施此策略後，提升自己的工作滿意度。</a:t>
            </a:r>
            <a:endParaRPr lang="en-US" altLang="zh-TW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67%</a:t>
            </a:r>
            <a:r>
              <a:rPr lang="zh-TW" altLang="en-U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的教師表示學生的考試成績有顯著改善。</a:t>
            </a:r>
            <a:endParaRPr lang="en-US" altLang="zh-TW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80%</a:t>
            </a:r>
            <a:r>
              <a:rPr lang="zh-TW" altLang="en-U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的教師表示學生的學習態度有顯著改善。</a:t>
            </a:r>
            <a:endParaRPr lang="en-US" altLang="zh-TW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99%</a:t>
            </a:r>
            <a:r>
              <a:rPr lang="zh-TW" altLang="en-U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的教師表示明年仍會再使用翻轉課堂的學習策略。</a:t>
            </a:r>
            <a:endParaRPr lang="zh-TW" altLang="en-US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03848" y="551723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+mj-ea"/>
                <a:ea typeface="+mj-ea"/>
              </a:rPr>
              <a:t>資料</a:t>
            </a:r>
            <a:r>
              <a:rPr lang="zh-TW" altLang="en-US" sz="1600" dirty="0" smtClean="0">
                <a:latin typeface="+mj-ea"/>
                <a:ea typeface="+mj-ea"/>
              </a:rPr>
              <a:t>來源：評鑑雙月刊劉怡甫</a:t>
            </a:r>
            <a:endParaRPr lang="en-US" altLang="zh-TW" sz="1600" dirty="0" smtClean="0">
              <a:latin typeface="+mj-ea"/>
              <a:ea typeface="+mj-ea"/>
            </a:endParaRPr>
          </a:p>
          <a:p>
            <a:r>
              <a:rPr lang="zh-TW" altLang="en-US" sz="1600" dirty="0" smtClean="0">
                <a:latin typeface="+mj-ea"/>
                <a:ea typeface="+mj-ea"/>
              </a:rPr>
              <a:t>＜翻轉課堂</a:t>
            </a:r>
            <a:r>
              <a:rPr lang="en-US" altLang="zh-TW" sz="1600" dirty="0" smtClean="0">
                <a:latin typeface="+mj-ea"/>
                <a:ea typeface="+mj-ea"/>
              </a:rPr>
              <a:t>—</a:t>
            </a:r>
            <a:r>
              <a:rPr lang="zh-TW" altLang="en-US" sz="1600" dirty="0" smtClean="0">
                <a:latin typeface="+mj-ea"/>
                <a:ea typeface="+mj-ea"/>
              </a:rPr>
              <a:t>落實學生為中心與提升就業力的教改良方＞</a:t>
            </a:r>
            <a:endParaRPr lang="zh-TW" altLang="en-US" sz="1600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1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成果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2696"/>
            <a:ext cx="5760640" cy="5644733"/>
          </a:xfrm>
        </p:spPr>
      </p:pic>
      <p:sp>
        <p:nvSpPr>
          <p:cNvPr id="6" name="文字方塊 5"/>
          <p:cNvSpPr txBox="1"/>
          <p:nvPr/>
        </p:nvSpPr>
        <p:spPr>
          <a:xfrm>
            <a:off x="3635896" y="6143177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C00000"/>
                </a:solidFill>
                <a:latin typeface="+mj-ea"/>
                <a:ea typeface="+mj-ea"/>
              </a:rPr>
              <a:t>目前已安裝學校配置圖</a:t>
            </a:r>
            <a:endParaRPr lang="zh-TW" altLang="en-US" sz="16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21</a:t>
            </a:fld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 flipH="1">
            <a:off x="3635896" y="5301208"/>
            <a:ext cx="1224136" cy="5034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411760" y="563534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/>
              <a:t>    </a:t>
            </a:r>
            <a:r>
              <a:rPr lang="zh-TW" altLang="en-US" sz="1600" b="1" dirty="0" smtClean="0"/>
              <a:t>大</a:t>
            </a:r>
            <a:r>
              <a:rPr lang="zh-TW" altLang="en-US" sz="1600" b="1" dirty="0"/>
              <a:t>樹國中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635996" y="47629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+mn-ea"/>
              </a:rPr>
              <a:t>萬里國中</a:t>
            </a:r>
            <a:endParaRPr lang="zh-TW" altLang="en-US" sz="1400" b="1" dirty="0">
              <a:latin typeface="+mn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44208" y="3773298"/>
            <a:ext cx="23533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</a:rPr>
              <a:t>目前陸續與</a:t>
            </a:r>
            <a:r>
              <a:rPr lang="zh-TW" altLang="en-US" b="1" u="sng" dirty="0" smtClean="0">
                <a:solidFill>
                  <a:srgbClr val="FF0000"/>
                </a:solidFill>
                <a:latin typeface="+mn-ea"/>
              </a:rPr>
              <a:t>高雄市教育局</a:t>
            </a:r>
            <a:r>
              <a:rPr lang="zh-TW" altLang="en-US" dirty="0" smtClean="0">
                <a:latin typeface="+mn-ea"/>
              </a:rPr>
              <a:t>、</a:t>
            </a:r>
            <a:r>
              <a:rPr lang="zh-TW" altLang="en-US" b="1" u="sng" dirty="0" smtClean="0">
                <a:solidFill>
                  <a:srgbClr val="FF0000"/>
                </a:solidFill>
                <a:latin typeface="+mn-ea"/>
              </a:rPr>
              <a:t>雲林縣教育局</a:t>
            </a:r>
            <a:r>
              <a:rPr lang="zh-TW" altLang="en-US" dirty="0" smtClean="0">
                <a:latin typeface="+mn-ea"/>
              </a:rPr>
              <a:t>和</a:t>
            </a:r>
            <a:r>
              <a:rPr lang="zh-TW" altLang="en-US" b="1" u="sng" dirty="0" smtClean="0">
                <a:solidFill>
                  <a:srgbClr val="FF0000"/>
                </a:solidFill>
                <a:latin typeface="+mn-ea"/>
              </a:rPr>
              <a:t>新北市教育局</a:t>
            </a:r>
            <a:r>
              <a:rPr lang="zh-TW" altLang="en-US" dirty="0" smtClean="0">
                <a:latin typeface="+mn-ea"/>
              </a:rPr>
              <a:t>舉辦偏鄉計畫座談會，</a:t>
            </a:r>
            <a:endParaRPr lang="en-US" altLang="zh-TW" dirty="0" smtClean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預計在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今年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9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月完成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70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家偏鄉學校</a:t>
            </a:r>
            <a:endParaRPr lang="zh-TW" altLang="en-US" sz="20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18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223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各縣市偏鄉說明會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高雄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場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3075" name="Picture 3" descr="\\cdcda\協會文件\偏鄉說明會照片\高雄市偏鄉說明會\DSC_0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0" y="3140968"/>
            <a:ext cx="3969815" cy="25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cdcda\協會文件\偏鄉說明會照片\高雄市偏鄉說明會\DSC_0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57" y="3140968"/>
            <a:ext cx="4560950" cy="25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27223" y="1124744"/>
            <a:ext cx="8450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zh-TW" altLang="en-US" sz="2200" dirty="0" smtClean="0">
                <a:latin typeface="+mj-ea"/>
                <a:ea typeface="+mj-ea"/>
              </a:rPr>
              <a:t>說明會時間</a:t>
            </a:r>
            <a:r>
              <a:rPr lang="en-US" altLang="zh-TW" sz="2200" dirty="0" smtClean="0">
                <a:latin typeface="+mj-ea"/>
                <a:ea typeface="+mj-ea"/>
              </a:rPr>
              <a:t>:103</a:t>
            </a:r>
            <a:r>
              <a:rPr lang="zh-TW" altLang="en-US" sz="2200" dirty="0" smtClean="0">
                <a:latin typeface="+mj-ea"/>
                <a:ea typeface="+mj-ea"/>
              </a:rPr>
              <a:t>年</a:t>
            </a:r>
            <a:r>
              <a:rPr lang="en-US" altLang="zh-TW" sz="2200" dirty="0" smtClean="0">
                <a:latin typeface="+mj-ea"/>
                <a:ea typeface="+mj-ea"/>
              </a:rPr>
              <a:t>3</a:t>
            </a:r>
            <a:r>
              <a:rPr lang="zh-TW" altLang="en-US" sz="2200" dirty="0" smtClean="0">
                <a:latin typeface="+mj-ea"/>
                <a:ea typeface="+mj-ea"/>
              </a:rPr>
              <a:t>月</a:t>
            </a:r>
            <a:r>
              <a:rPr lang="en-US" altLang="zh-TW" sz="2200" dirty="0" smtClean="0">
                <a:latin typeface="+mj-ea"/>
                <a:ea typeface="+mj-ea"/>
              </a:rPr>
              <a:t>6</a:t>
            </a:r>
            <a:r>
              <a:rPr lang="zh-TW" altLang="en-US" sz="2200" dirty="0" smtClean="0">
                <a:latin typeface="+mj-ea"/>
                <a:ea typeface="+mj-ea"/>
              </a:rPr>
              <a:t>日</a:t>
            </a:r>
            <a:endParaRPr lang="en-US" altLang="zh-TW" sz="2200" dirty="0" smtClean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endParaRPr lang="en-US" altLang="zh-TW" sz="2200" dirty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TW" altLang="en-US" sz="2200" dirty="0" smtClean="0">
                <a:latin typeface="+mj-ea"/>
                <a:ea typeface="+mj-ea"/>
              </a:rPr>
              <a:t>說明會地點</a:t>
            </a:r>
            <a:r>
              <a:rPr lang="en-US" altLang="zh-TW" sz="2200" dirty="0" smtClean="0">
                <a:latin typeface="+mj-ea"/>
                <a:ea typeface="+mj-ea"/>
              </a:rPr>
              <a:t>:</a:t>
            </a:r>
            <a:r>
              <a:rPr lang="zh-TW" altLang="en-US" sz="2200" dirty="0" smtClean="0">
                <a:latin typeface="+mj-ea"/>
                <a:ea typeface="+mj-ea"/>
              </a:rPr>
              <a:t>高雄市青年國中</a:t>
            </a:r>
            <a:endParaRPr lang="en-US" altLang="zh-TW" sz="2200" dirty="0" smtClean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endParaRPr lang="en-US" altLang="zh-TW" sz="2200" dirty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TW" altLang="en-US" sz="2200" dirty="0" smtClean="0">
                <a:latin typeface="+mj-ea"/>
                <a:ea typeface="+mj-ea"/>
              </a:rPr>
              <a:t>與會學校</a:t>
            </a:r>
            <a:r>
              <a:rPr lang="en-US" altLang="zh-TW" sz="2200" dirty="0" smtClean="0">
                <a:latin typeface="+mj-ea"/>
                <a:ea typeface="+mj-ea"/>
              </a:rPr>
              <a:t>:</a:t>
            </a:r>
            <a:r>
              <a:rPr lang="zh-TW" altLang="en-US" sz="2200" dirty="0" smtClean="0">
                <a:latin typeface="+mj-ea"/>
                <a:ea typeface="+mj-ea"/>
              </a:rPr>
              <a:t>永安國中、彌陀國中、梓官國中等</a:t>
            </a:r>
            <a:r>
              <a:rPr lang="en-US" altLang="zh-TW" sz="2200" dirty="0" smtClean="0">
                <a:latin typeface="+mj-ea"/>
                <a:ea typeface="+mj-ea"/>
              </a:rPr>
              <a:t>12</a:t>
            </a:r>
            <a:r>
              <a:rPr lang="zh-TW" altLang="en-US" sz="2200" dirty="0" smtClean="0">
                <a:latin typeface="+mj-ea"/>
                <a:ea typeface="+mj-ea"/>
              </a:rPr>
              <a:t>所</a:t>
            </a:r>
            <a:endParaRPr lang="en-US" altLang="zh-TW" sz="2200" dirty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endParaRPr lang="en-US" altLang="zh-TW" sz="2200" dirty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endParaRPr lang="en-US" altLang="zh-TW" dirty="0" smtClean="0"/>
          </a:p>
          <a:p>
            <a:pPr marL="285750" indent="-285750">
              <a:buFont typeface="Wingdings" pitchFamily="2" charset="2"/>
              <a:buChar char="n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68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各縣市偏鄉說明會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雲林場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4098" name="Picture 2" descr="\\cdcda\協會文件\偏鄉說明會照片\2014-04-09 雲林教育局照片\CIMG0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2084"/>
            <a:ext cx="43204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cdcda\協會文件\偏鄉說明會照片\2014-04-09 雲林教育局照片\CIMG0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85540" y="1196752"/>
            <a:ext cx="84509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zh-TW" altLang="en-US" sz="2200" dirty="0" smtClean="0">
                <a:latin typeface="+mj-ea"/>
                <a:ea typeface="+mj-ea"/>
              </a:rPr>
              <a:t>說明會時間</a:t>
            </a:r>
            <a:r>
              <a:rPr lang="en-US" altLang="zh-TW" sz="2200" dirty="0" smtClean="0">
                <a:latin typeface="+mj-ea"/>
                <a:ea typeface="+mj-ea"/>
              </a:rPr>
              <a:t>:103</a:t>
            </a:r>
            <a:r>
              <a:rPr lang="zh-TW" altLang="en-US" sz="2200" dirty="0" smtClean="0">
                <a:latin typeface="+mj-ea"/>
                <a:ea typeface="+mj-ea"/>
              </a:rPr>
              <a:t>年</a:t>
            </a:r>
            <a:r>
              <a:rPr lang="en-US" altLang="zh-TW" sz="2200" dirty="0">
                <a:latin typeface="+mj-ea"/>
                <a:ea typeface="+mj-ea"/>
              </a:rPr>
              <a:t>4</a:t>
            </a:r>
            <a:r>
              <a:rPr lang="zh-TW" altLang="en-US" sz="2200" dirty="0" smtClean="0">
                <a:latin typeface="+mj-ea"/>
                <a:ea typeface="+mj-ea"/>
              </a:rPr>
              <a:t>月</a:t>
            </a:r>
            <a:r>
              <a:rPr lang="en-US" altLang="zh-TW" sz="2200" dirty="0">
                <a:latin typeface="+mj-ea"/>
                <a:ea typeface="+mj-ea"/>
              </a:rPr>
              <a:t>9</a:t>
            </a:r>
            <a:r>
              <a:rPr lang="zh-TW" altLang="en-US" sz="2200" dirty="0" smtClean="0">
                <a:latin typeface="+mj-ea"/>
                <a:ea typeface="+mj-ea"/>
              </a:rPr>
              <a:t>日</a:t>
            </a:r>
            <a:endParaRPr lang="en-US" altLang="zh-TW" sz="2200" dirty="0" smtClean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endParaRPr lang="en-US" altLang="zh-TW" sz="2200" dirty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TW" altLang="en-US" sz="2200" dirty="0" smtClean="0">
                <a:latin typeface="+mj-ea"/>
                <a:ea typeface="+mj-ea"/>
              </a:rPr>
              <a:t>說明會地點</a:t>
            </a:r>
            <a:r>
              <a:rPr lang="en-US" altLang="zh-TW" sz="2200" dirty="0" smtClean="0">
                <a:latin typeface="+mj-ea"/>
                <a:ea typeface="+mj-ea"/>
              </a:rPr>
              <a:t>:</a:t>
            </a:r>
            <a:r>
              <a:rPr lang="zh-TW" altLang="en-US" sz="2200" dirty="0" smtClean="0">
                <a:latin typeface="+mj-ea"/>
                <a:ea typeface="+mj-ea"/>
              </a:rPr>
              <a:t>雲林縣教師研習中心</a:t>
            </a:r>
            <a:endParaRPr lang="en-US" altLang="zh-TW" sz="2200" dirty="0" smtClean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endParaRPr lang="en-US" altLang="zh-TW" sz="2200" dirty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TW" altLang="en-US" sz="2200" dirty="0" smtClean="0">
                <a:latin typeface="+mj-ea"/>
                <a:ea typeface="+mj-ea"/>
              </a:rPr>
              <a:t>與會學校</a:t>
            </a:r>
            <a:r>
              <a:rPr lang="en-US" altLang="zh-TW" sz="2200" dirty="0" smtClean="0">
                <a:latin typeface="+mj-ea"/>
                <a:ea typeface="+mj-ea"/>
              </a:rPr>
              <a:t>:</a:t>
            </a:r>
            <a:r>
              <a:rPr lang="zh-TW" altLang="en-US" sz="2200" dirty="0" smtClean="0">
                <a:latin typeface="+mj-ea"/>
                <a:ea typeface="+mj-ea"/>
              </a:rPr>
              <a:t>飛沙國中、四湖國中、宜梧國中等</a:t>
            </a:r>
            <a:r>
              <a:rPr lang="en-US" altLang="zh-TW" sz="2200" dirty="0" smtClean="0">
                <a:latin typeface="+mj-ea"/>
                <a:ea typeface="+mj-ea"/>
              </a:rPr>
              <a:t>11</a:t>
            </a:r>
            <a:r>
              <a:rPr lang="zh-TW" altLang="en-US" sz="2200" dirty="0" smtClean="0">
                <a:latin typeface="+mj-ea"/>
                <a:ea typeface="+mj-ea"/>
              </a:rPr>
              <a:t>所</a:t>
            </a:r>
            <a:endParaRPr lang="en-US" altLang="zh-TW" sz="2200" dirty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endParaRPr lang="en-US" altLang="zh-TW" dirty="0" smtClean="0"/>
          </a:p>
          <a:p>
            <a:pPr marL="285750" indent="-285750">
              <a:buFont typeface="Wingdings" pitchFamily="2" charset="2"/>
              <a:buChar char="n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4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各縣市偏鄉說明會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新北市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5122" name="Picture 2" descr="\\cdcda\協會文件\偏鄉說明會照片\2014-04-15新北教育局\CIMG0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02443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cdcda\協會文件\偏鄉說明會照片\2014-04-15新北教育局\CIMG0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2980060"/>
            <a:ext cx="422446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85540" y="1196752"/>
            <a:ext cx="84509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zh-TW" altLang="en-US" sz="2200" dirty="0" smtClean="0">
                <a:latin typeface="+mj-ea"/>
                <a:ea typeface="+mj-ea"/>
              </a:rPr>
              <a:t>說明會時間</a:t>
            </a:r>
            <a:r>
              <a:rPr lang="en-US" altLang="zh-TW" sz="2200" dirty="0" smtClean="0">
                <a:latin typeface="+mj-ea"/>
                <a:ea typeface="+mj-ea"/>
              </a:rPr>
              <a:t>:103</a:t>
            </a:r>
            <a:r>
              <a:rPr lang="zh-TW" altLang="en-US" sz="2200" dirty="0" smtClean="0">
                <a:latin typeface="+mj-ea"/>
                <a:ea typeface="+mj-ea"/>
              </a:rPr>
              <a:t>年</a:t>
            </a:r>
            <a:r>
              <a:rPr lang="en-US" altLang="zh-TW" sz="2200" dirty="0" smtClean="0">
                <a:latin typeface="+mj-ea"/>
                <a:ea typeface="+mj-ea"/>
              </a:rPr>
              <a:t>4</a:t>
            </a:r>
            <a:r>
              <a:rPr lang="zh-TW" altLang="en-US" sz="2200" dirty="0" smtClean="0">
                <a:latin typeface="+mj-ea"/>
                <a:ea typeface="+mj-ea"/>
              </a:rPr>
              <a:t>月</a:t>
            </a:r>
            <a:r>
              <a:rPr lang="en-US" altLang="zh-TW" sz="2200" dirty="0" smtClean="0">
                <a:latin typeface="+mj-ea"/>
                <a:ea typeface="+mj-ea"/>
              </a:rPr>
              <a:t>15</a:t>
            </a:r>
            <a:r>
              <a:rPr lang="zh-TW" altLang="en-US" sz="2200" dirty="0" smtClean="0">
                <a:latin typeface="+mj-ea"/>
                <a:ea typeface="+mj-ea"/>
              </a:rPr>
              <a:t>日</a:t>
            </a:r>
            <a:endParaRPr lang="en-US" altLang="zh-TW" sz="2200" dirty="0" smtClean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endParaRPr lang="en-US" altLang="zh-TW" sz="2200" dirty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TW" altLang="en-US" sz="2200" dirty="0" smtClean="0">
                <a:latin typeface="+mj-ea"/>
                <a:ea typeface="+mj-ea"/>
              </a:rPr>
              <a:t>說明會地點</a:t>
            </a:r>
            <a:r>
              <a:rPr lang="en-US" altLang="zh-TW" sz="2200" dirty="0" smtClean="0">
                <a:latin typeface="+mj-ea"/>
                <a:ea typeface="+mj-ea"/>
              </a:rPr>
              <a:t>:</a:t>
            </a:r>
            <a:r>
              <a:rPr lang="zh-TW" altLang="en-US" sz="2200" dirty="0" smtClean="0">
                <a:latin typeface="+mj-ea"/>
                <a:ea typeface="+mj-ea"/>
              </a:rPr>
              <a:t>新北市大觀國中</a:t>
            </a:r>
            <a:endParaRPr lang="en-US" altLang="zh-TW" sz="2200" dirty="0" smtClean="0">
              <a:latin typeface="+mj-ea"/>
              <a:ea typeface="+mj-ea"/>
            </a:endParaRPr>
          </a:p>
          <a:p>
            <a:endParaRPr lang="en-US" altLang="zh-TW" sz="2200" dirty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TW" altLang="en-US" sz="2200" dirty="0" smtClean="0">
                <a:latin typeface="+mj-ea"/>
                <a:ea typeface="+mj-ea"/>
              </a:rPr>
              <a:t>與會學校</a:t>
            </a:r>
            <a:r>
              <a:rPr lang="en-US" altLang="zh-TW" sz="2200" dirty="0" smtClean="0">
                <a:latin typeface="+mj-ea"/>
                <a:ea typeface="+mj-ea"/>
              </a:rPr>
              <a:t>:</a:t>
            </a:r>
            <a:r>
              <a:rPr lang="zh-TW" altLang="en-US" sz="2200" dirty="0">
                <a:latin typeface="+mj-ea"/>
                <a:ea typeface="+mj-ea"/>
              </a:rPr>
              <a:t>尖山</a:t>
            </a:r>
            <a:r>
              <a:rPr lang="zh-TW" altLang="en-US" sz="2200" dirty="0" smtClean="0">
                <a:latin typeface="+mj-ea"/>
                <a:ea typeface="+mj-ea"/>
              </a:rPr>
              <a:t>國中、瑞芳國中、柑園國中等</a:t>
            </a:r>
            <a:r>
              <a:rPr lang="en-US" altLang="zh-TW" sz="2200" dirty="0" smtClean="0">
                <a:latin typeface="+mj-ea"/>
                <a:ea typeface="+mj-ea"/>
              </a:rPr>
              <a:t>12</a:t>
            </a:r>
            <a:r>
              <a:rPr lang="zh-TW" altLang="en-US" sz="2200" dirty="0" smtClean="0">
                <a:latin typeface="+mj-ea"/>
                <a:ea typeface="+mj-ea"/>
              </a:rPr>
              <a:t>所</a:t>
            </a:r>
            <a:endParaRPr lang="en-US" altLang="zh-TW" sz="2200" dirty="0" smtClean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endParaRPr lang="en-US" altLang="zh-TW" sz="2200" dirty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endParaRPr lang="en-US" altLang="zh-TW" sz="2200" dirty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</a:pPr>
            <a:endParaRPr lang="en-US" altLang="zh-TW" dirty="0" smtClean="0"/>
          </a:p>
          <a:p>
            <a:pPr marL="285750" indent="-285750">
              <a:buFont typeface="Wingdings" pitchFamily="2" charset="2"/>
              <a:buChar char="n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17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受贈學校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阿里山國中小學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7" r="5806" b="9986"/>
          <a:stretch/>
        </p:blipFill>
        <p:spPr>
          <a:xfrm>
            <a:off x="4742991" y="4077312"/>
            <a:ext cx="3904918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8550" r="7527" b="20937"/>
          <a:stretch/>
        </p:blipFill>
        <p:spPr>
          <a:xfrm>
            <a:off x="364341" y="4077312"/>
            <a:ext cx="414126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356901" y="1214409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>
                <a:latin typeface="+mn-ea"/>
              </a:rPr>
              <a:t>阿里山國中小學，位於交通不便的深山裡，學生大多只能住校，少有機會可以下山，更</a:t>
            </a:r>
            <a:r>
              <a:rPr lang="zh-TW" altLang="en-US" b="1" dirty="0">
                <a:latin typeface="+mn-ea"/>
              </a:rPr>
              <a:t>別說去</a:t>
            </a:r>
            <a:r>
              <a:rPr lang="zh-TW" altLang="en-US" b="1" dirty="0" smtClean="0">
                <a:latin typeface="+mn-ea"/>
              </a:rPr>
              <a:t>補習。林校長</a:t>
            </a:r>
            <a:r>
              <a:rPr lang="en-US" altLang="zh-TW" b="1" dirty="0" smtClean="0">
                <a:latin typeface="+mn-ea"/>
              </a:rPr>
              <a:t>:</a:t>
            </a:r>
            <a:r>
              <a:rPr lang="zh-TW" altLang="en-US" b="1" dirty="0" smtClean="0">
                <a:latin typeface="+mn-ea"/>
              </a:rPr>
              <a:t>「十分感謝有這樣的數位教材，提供給孩子更多的學習機會，以後學生可以在學校補習了</a:t>
            </a:r>
            <a:r>
              <a:rPr lang="en-US" altLang="zh-TW" b="1" dirty="0" smtClean="0">
                <a:latin typeface="+mn-ea"/>
              </a:rPr>
              <a:t>!</a:t>
            </a:r>
            <a:r>
              <a:rPr lang="zh-TW" altLang="en-US" b="1" dirty="0" smtClean="0">
                <a:latin typeface="+mn-ea"/>
              </a:rPr>
              <a:t>」</a:t>
            </a:r>
            <a:endParaRPr lang="en-US" altLang="zh-TW" b="1" dirty="0" smtClean="0">
              <a:latin typeface="+mn-ea"/>
            </a:endParaRPr>
          </a:p>
          <a:p>
            <a:endParaRPr lang="en-US" altLang="zh-TW" b="1" dirty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>
                <a:latin typeface="+mn-ea"/>
              </a:rPr>
              <a:t>學校規劃</a:t>
            </a:r>
            <a:r>
              <a:rPr lang="en-US" altLang="zh-TW" b="1" dirty="0" smtClean="0">
                <a:latin typeface="+mn-ea"/>
              </a:rPr>
              <a:t>:</a:t>
            </a:r>
          </a:p>
          <a:p>
            <a:pPr marL="342900" indent="-342900">
              <a:buAutoNum type="arabicPeriod"/>
            </a:pPr>
            <a:r>
              <a:rPr lang="zh-TW" altLang="en-US" b="1" dirty="0" smtClean="0">
                <a:latin typeface="+mn-ea"/>
              </a:rPr>
              <a:t>各科老師將數位教材導入教學，運用在課堂上。</a:t>
            </a:r>
            <a:endParaRPr lang="en-US" altLang="zh-TW" b="1" dirty="0" smtClean="0">
              <a:latin typeface="+mn-ea"/>
            </a:endParaRPr>
          </a:p>
          <a:p>
            <a:pPr marL="342900" indent="-342900">
              <a:buAutoNum type="arabicPeriod"/>
            </a:pPr>
            <a:r>
              <a:rPr lang="zh-TW" altLang="en-US" b="1" dirty="0">
                <a:latin typeface="+mn-ea"/>
              </a:rPr>
              <a:t>讓住校生能</a:t>
            </a:r>
            <a:r>
              <a:rPr lang="zh-TW" altLang="en-US" b="1" dirty="0" smtClean="0">
                <a:latin typeface="+mn-ea"/>
              </a:rPr>
              <a:t>在</a:t>
            </a:r>
            <a:r>
              <a:rPr lang="zh-TW" altLang="en-US" b="1" dirty="0">
                <a:latin typeface="+mn-ea"/>
              </a:rPr>
              <a:t>放學之後，</a:t>
            </a:r>
            <a:r>
              <a:rPr lang="zh-TW" altLang="en-US" b="1" dirty="0" smtClean="0">
                <a:latin typeface="+mn-ea"/>
              </a:rPr>
              <a:t>做</a:t>
            </a:r>
            <a:r>
              <a:rPr lang="zh-TW" altLang="en-US" b="1" dirty="0">
                <a:latin typeface="+mn-ea"/>
              </a:rPr>
              <a:t>複習及</a:t>
            </a:r>
            <a:r>
              <a:rPr lang="zh-TW" altLang="en-US" b="1" dirty="0" smtClean="0">
                <a:latin typeface="+mn-ea"/>
              </a:rPr>
              <a:t>預習。</a:t>
            </a:r>
            <a:endParaRPr lang="zh-TW" altLang="en-US" b="1" dirty="0">
              <a:latin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7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受贈學校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華山國中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56901" y="1214409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>
                <a:latin typeface="+mn-ea"/>
              </a:rPr>
              <a:t>華山國中范主任</a:t>
            </a:r>
            <a:r>
              <a:rPr lang="en-US" altLang="zh-TW" b="1" dirty="0" smtClean="0">
                <a:latin typeface="+mn-ea"/>
              </a:rPr>
              <a:t>:</a:t>
            </a:r>
            <a:r>
              <a:rPr lang="zh-TW" altLang="en-US" b="1" dirty="0" smtClean="0">
                <a:latin typeface="+mn-ea"/>
              </a:rPr>
              <a:t>「基本上，來到我們學校的孩子，學科能力表現上都比較差，所以我希望運用這套數位教材，協助成績後段的孩子能反覆觀看教材、練習不懂的題目；成績較優異的孩子，也安排他們在課後留下來預習課程。目前使用到現在約一個多月的時間，學生的反應都還不錯，很願意使用這套教材。期望能夠長期使用這份教材</a:t>
            </a:r>
            <a:r>
              <a:rPr lang="en-US" altLang="zh-TW" b="1" dirty="0" smtClean="0">
                <a:latin typeface="+mn-ea"/>
              </a:rPr>
              <a:t>!</a:t>
            </a:r>
            <a:r>
              <a:rPr lang="zh-TW" altLang="en-US" b="1" dirty="0" smtClean="0">
                <a:latin typeface="+mn-ea"/>
              </a:rPr>
              <a:t>」</a:t>
            </a:r>
            <a:endParaRPr lang="en-US" altLang="zh-TW" b="1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b="1" dirty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>
                <a:latin typeface="+mn-ea"/>
              </a:rPr>
              <a:t>學校規劃</a:t>
            </a:r>
            <a:r>
              <a:rPr lang="en-US" altLang="zh-TW" b="1" dirty="0" smtClean="0">
                <a:latin typeface="+mn-ea"/>
              </a:rPr>
              <a:t>:</a:t>
            </a:r>
          </a:p>
          <a:p>
            <a:r>
              <a:rPr lang="en-US" altLang="zh-TW" b="1" dirty="0" smtClean="0">
                <a:latin typeface="+mn-ea"/>
              </a:rPr>
              <a:t>1.</a:t>
            </a:r>
            <a:r>
              <a:rPr lang="zh-TW" altLang="en-US" b="1" dirty="0" smtClean="0">
                <a:latin typeface="+mn-ea"/>
              </a:rPr>
              <a:t> 後段班學生於中午休息時間到電腦教室，自行決定需要上的課程。</a:t>
            </a:r>
            <a:endParaRPr lang="en-US" altLang="zh-TW" b="1" dirty="0" smtClean="0">
              <a:latin typeface="+mn-ea"/>
            </a:endParaRPr>
          </a:p>
          <a:p>
            <a:r>
              <a:rPr lang="en-US" altLang="zh-TW" b="1" dirty="0" smtClean="0">
                <a:latin typeface="+mn-ea"/>
              </a:rPr>
              <a:t>2.</a:t>
            </a:r>
            <a:r>
              <a:rPr lang="zh-TW" altLang="en-US" b="1" dirty="0" smtClean="0">
                <a:latin typeface="+mn-ea"/>
              </a:rPr>
              <a:t> 成績較優異的學生於放學後到電腦教室使用。</a:t>
            </a:r>
            <a:endParaRPr lang="en-US" altLang="zh-TW" b="1" dirty="0" smtClean="0">
              <a:latin typeface="+mn-ea"/>
            </a:endParaRPr>
          </a:p>
          <a:p>
            <a:r>
              <a:rPr lang="en-US" altLang="zh-TW" b="1" dirty="0" smtClean="0">
                <a:latin typeface="+mn-ea"/>
              </a:rPr>
              <a:t>3.</a:t>
            </a:r>
            <a:r>
              <a:rPr lang="zh-TW" altLang="en-US" b="1" dirty="0" smtClean="0">
                <a:latin typeface="+mn-ea"/>
              </a:rPr>
              <a:t> 目前由范主任及一位老師帶領同學使用，未來將推廣至全校師生。</a:t>
            </a:r>
            <a:endParaRPr lang="en-US" altLang="zh-TW" b="1" dirty="0" smtClean="0">
              <a:latin typeface="+mn-ea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itchFamily="34" charset="0"/>
              <a:buChar char="•"/>
            </a:pP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2"/>
            <a:ext cx="323192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0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受贈學校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五峰國中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56901" y="1347733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五峰國中徐校長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「感謝捐贈者及協會提供這樣的數位內容教材，我們將推廣至全校師生，讓大家都能妥善利用。」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學校規劃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342900" indent="-342900">
              <a:buAutoNum type="arabicPeriod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安裝至學校電腦教室以及班級電腦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各班老師將教材導入教學，輔助上課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下學期開始將於課後開放電腦教室，讓需要補救教學的學生可以自行使用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9" r="9658" b="9871"/>
          <a:stretch/>
        </p:blipFill>
        <p:spPr>
          <a:xfrm>
            <a:off x="4499992" y="3717032"/>
            <a:ext cx="362399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1" r="12187" b="9307"/>
          <a:stretch/>
        </p:blipFill>
        <p:spPr>
          <a:xfrm>
            <a:off x="683568" y="3717032"/>
            <a:ext cx="350032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9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受贈學校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瑞竹國中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56901" y="1214409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/>
              <a:t>瑞竹國中的王主任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「我們目前會開放電腦教室，讓老師帶領學生於第八、九節，做補救教學。住校的老師也利用晚自習時間，讓學生自行練習。」</a:t>
            </a:r>
            <a:endParaRPr lang="en-US" altLang="zh-TW" b="1" dirty="0" smtClean="0"/>
          </a:p>
          <a:p>
            <a:endParaRPr lang="en-US" altLang="zh-TW" b="1" dirty="0"/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/>
              <a:t>學校規劃</a:t>
            </a:r>
            <a:r>
              <a:rPr lang="en-US" altLang="zh-TW" b="1" dirty="0" smtClean="0"/>
              <a:t>:</a:t>
            </a:r>
          </a:p>
          <a:p>
            <a:pPr marL="342900" indent="-342900">
              <a:buAutoNum type="arabicPeriod"/>
            </a:pPr>
            <a:r>
              <a:rPr lang="zh-TW" altLang="en-US" b="1" dirty="0" smtClean="0"/>
              <a:t>於第八九節，或是晚自習時間開放學生使用數位教材，作為補救教材</a:t>
            </a:r>
            <a:endParaRPr lang="en-US" altLang="zh-TW" b="1" dirty="0" smtClean="0"/>
          </a:p>
          <a:p>
            <a:pPr marL="342900" indent="-342900">
              <a:buAutoNum type="arabicPeriod"/>
            </a:pPr>
            <a:r>
              <a:rPr lang="zh-TW" altLang="en-US" b="1" dirty="0" smtClean="0"/>
              <a:t>月底將推廣至全校老師</a:t>
            </a:r>
            <a:endParaRPr lang="en-US" altLang="zh-TW" b="1" dirty="0" smtClean="0"/>
          </a:p>
          <a:p>
            <a:pPr marL="342900" indent="-342900">
              <a:buAutoNum type="arabicPeriod"/>
            </a:pPr>
            <a:endParaRPr lang="en-US" altLang="zh-TW" b="1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9359" b="12949"/>
          <a:stretch/>
        </p:blipFill>
        <p:spPr>
          <a:xfrm>
            <a:off x="4716016" y="3789040"/>
            <a:ext cx="388871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 b="10076"/>
          <a:stretch/>
        </p:blipFill>
        <p:spPr>
          <a:xfrm>
            <a:off x="390924" y="3821650"/>
            <a:ext cx="403706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6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使用見證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成效案例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5" t="25031" r="1692" b="9898"/>
          <a:stretch/>
        </p:blipFill>
        <p:spPr>
          <a:xfrm>
            <a:off x="6486524" y="1844824"/>
            <a:ext cx="2017425" cy="305736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699792" y="1714014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彰化溪州鄉  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田中</a:t>
            </a:r>
            <a:r>
              <a:rPr lang="zh-TW" altLang="en-US" sz="3600" b="1" dirty="0"/>
              <a:t>國中 </a:t>
            </a:r>
            <a:r>
              <a:rPr lang="zh-TW" altLang="en-US" sz="3600" b="1" dirty="0" smtClean="0"/>
              <a:t> 陳</a:t>
            </a:r>
            <a:r>
              <a:rPr lang="zh-TW" altLang="en-US" sz="3600" b="1" dirty="0"/>
              <a:t>郡</a:t>
            </a:r>
            <a:r>
              <a:rPr lang="zh-TW" altLang="en-US" sz="3600" b="1" dirty="0" smtClean="0"/>
              <a:t>晨</a:t>
            </a:r>
            <a:endParaRPr lang="en-US" altLang="zh-TW" sz="3600" b="1" dirty="0" smtClean="0"/>
          </a:p>
          <a:p>
            <a:endParaRPr lang="en-US" altLang="zh-TW" sz="2400" dirty="0" smtClean="0"/>
          </a:p>
          <a:p>
            <a:r>
              <a:rPr lang="zh-TW" altLang="en-US" sz="2200" dirty="0" smtClean="0"/>
              <a:t>不習慣補習班的</a:t>
            </a:r>
            <a:r>
              <a:rPr lang="zh-TW" altLang="en-US" sz="2200" dirty="0"/>
              <a:t>授課方式，選擇可自我安排進度的數位教材學習，成功考取彰化女中</a:t>
            </a:r>
            <a:r>
              <a:rPr lang="en-US" altLang="zh-TW" sz="2200" dirty="0"/>
              <a:t>!</a:t>
            </a:r>
            <a:endParaRPr lang="zh-TW" altLang="en-US" sz="2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3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關於協會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宗旨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35798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整合各界資源、發展數位內容相關軟硬體整合應用。</a:t>
            </a:r>
            <a:endPara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結合優質文化資產，促進數位知識經濟永續發展。</a:t>
            </a:r>
            <a:endPara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落實基礎教育，以優質數位學習內容為弱勢學童紮根基本課程。</a:t>
            </a:r>
            <a:endParaRPr lang="en-US" altLang="zh-TW" sz="2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提升國際數位內容發展，提倡內容創新與研發。</a:t>
            </a:r>
            <a:endPara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著重兩岸與國際數位內容交流，強化國內競爭力。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1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使用見證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成效案例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3598570"/>
            <a:ext cx="3147116" cy="312380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771800" y="1628800"/>
            <a:ext cx="59554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彰化溪州鄉  </a:t>
            </a:r>
            <a:endParaRPr lang="en-US" altLang="zh-TW" sz="3600" b="1" dirty="0" smtClean="0"/>
          </a:p>
          <a:p>
            <a:r>
              <a:rPr lang="zh-TW" altLang="en-US" sz="3600" b="1" dirty="0"/>
              <a:t>陳鈞揮</a:t>
            </a:r>
            <a:endParaRPr lang="en-US" altLang="zh-TW" sz="3600" b="1" dirty="0" smtClean="0"/>
          </a:p>
          <a:p>
            <a:endParaRPr lang="en-US" altLang="zh-TW" sz="2400" dirty="0" smtClean="0"/>
          </a:p>
          <a:p>
            <a:r>
              <a:rPr lang="zh-TW" altLang="en-US" sz="2200" dirty="0" smtClean="0"/>
              <a:t>對於位處交通不便的鄉村地區，數位內容教材可節省補習的交通時</a:t>
            </a:r>
            <a:endParaRPr lang="en-US" altLang="zh-TW" sz="2200" dirty="0" smtClean="0"/>
          </a:p>
          <a:p>
            <a:r>
              <a:rPr lang="zh-TW" altLang="en-US" sz="2200" dirty="0" smtClean="0"/>
              <a:t>間和成本。</a:t>
            </a:r>
            <a:endParaRPr lang="en-US" altLang="zh-TW" sz="2200" dirty="0" smtClean="0"/>
          </a:p>
          <a:p>
            <a:r>
              <a:rPr lang="zh-TW" altLang="en-US" sz="2200" dirty="0"/>
              <a:t>藉</a:t>
            </a:r>
            <a:r>
              <a:rPr lang="zh-TW" altLang="en-US" sz="2200" dirty="0" smtClean="0"/>
              <a:t>由課前預習</a:t>
            </a:r>
            <a:r>
              <a:rPr lang="zh-TW" altLang="en-US" sz="2200" dirty="0"/>
              <a:t>、</a:t>
            </a:r>
            <a:r>
              <a:rPr lang="zh-TW" altLang="en-US" sz="2200" dirty="0" smtClean="0"/>
              <a:t>課後</a:t>
            </a:r>
            <a:endParaRPr lang="en-US" altLang="zh-TW" sz="2200" dirty="0" smtClean="0"/>
          </a:p>
          <a:p>
            <a:r>
              <a:rPr lang="zh-TW" altLang="en-US" sz="2200" dirty="0" smtClean="0"/>
              <a:t>複習</a:t>
            </a:r>
            <a:r>
              <a:rPr lang="zh-TW" altLang="en-US" sz="2200" dirty="0"/>
              <a:t>的使用方式，</a:t>
            </a:r>
            <a:r>
              <a:rPr lang="zh-TW" altLang="en-US" sz="2200" dirty="0" smtClean="0"/>
              <a:t>不</a:t>
            </a:r>
            <a:endParaRPr lang="en-US" altLang="zh-TW" sz="2200" dirty="0" smtClean="0"/>
          </a:p>
          <a:p>
            <a:r>
              <a:rPr lang="zh-TW" altLang="en-US" sz="2200" dirty="0" smtClean="0"/>
              <a:t>僅</a:t>
            </a:r>
            <a:r>
              <a:rPr lang="zh-TW" altLang="en-US" sz="2200" dirty="0"/>
              <a:t>段考都在全校</a:t>
            </a:r>
            <a:r>
              <a:rPr lang="zh-TW" altLang="en-US" sz="2200" dirty="0" smtClean="0"/>
              <a:t>前三</a:t>
            </a:r>
            <a:endParaRPr lang="en-US" altLang="zh-TW" sz="2200" dirty="0" smtClean="0"/>
          </a:p>
          <a:p>
            <a:r>
              <a:rPr lang="zh-TW" altLang="en-US" sz="2200" dirty="0" smtClean="0"/>
              <a:t>名，</a:t>
            </a:r>
            <a:r>
              <a:rPr lang="zh-TW" altLang="en-US" sz="2200" dirty="0"/>
              <a:t>最後還順利</a:t>
            </a:r>
            <a:r>
              <a:rPr lang="zh-TW" altLang="en-US" sz="2200" dirty="0" smtClean="0"/>
              <a:t>考取</a:t>
            </a:r>
            <a:endParaRPr lang="en-US" altLang="zh-TW" sz="2200" dirty="0" smtClean="0"/>
          </a:p>
          <a:p>
            <a:r>
              <a:rPr lang="zh-TW" altLang="en-US" sz="2200" dirty="0" smtClean="0"/>
              <a:t>第一志願彰化高中。</a:t>
            </a:r>
            <a:endParaRPr lang="zh-TW" altLang="en-US" sz="2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結語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2456" y="1268760"/>
            <a:ext cx="4329583" cy="357984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200" b="1" dirty="0" smtClean="0">
                <a:latin typeface="+mj-ea"/>
                <a:ea typeface="+mj-ea"/>
              </a:rPr>
              <a:t>全球五大學習趨勢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Font typeface="+mj-lt"/>
              <a:buAutoNum type="arabicPeriod"/>
            </a:pPr>
            <a:r>
              <a:rPr lang="zh-TW" altLang="en-US" sz="2200" dirty="0" smtClean="0">
                <a:latin typeface="+mj-ea"/>
                <a:ea typeface="+mj-ea"/>
              </a:rPr>
              <a:t>激發主動學習</a:t>
            </a:r>
            <a:endParaRPr lang="en-US" altLang="zh-TW" sz="2200" dirty="0" smtClean="0">
              <a:latin typeface="+mj-ea"/>
              <a:ea typeface="+mj-ea"/>
            </a:endParaRPr>
          </a:p>
          <a:p>
            <a:pPr>
              <a:buFont typeface="+mj-lt"/>
              <a:buAutoNum type="arabicPeriod"/>
            </a:pPr>
            <a:r>
              <a:rPr lang="zh-TW" altLang="en-US" sz="2200" dirty="0" smtClean="0">
                <a:latin typeface="+mj-ea"/>
                <a:ea typeface="+mj-ea"/>
              </a:rPr>
              <a:t>鼓勵</a:t>
            </a:r>
            <a:r>
              <a:rPr lang="zh-TW" altLang="en-US" sz="2200" dirty="0">
                <a:latin typeface="+mj-ea"/>
                <a:ea typeface="+mj-ea"/>
              </a:rPr>
              <a:t>合作</a:t>
            </a:r>
            <a:r>
              <a:rPr lang="zh-TW" altLang="en-US" sz="2200" dirty="0" smtClean="0">
                <a:latin typeface="+mj-ea"/>
                <a:ea typeface="+mj-ea"/>
              </a:rPr>
              <a:t>學習</a:t>
            </a:r>
            <a:endParaRPr lang="en-US" altLang="zh-TW" sz="2200" dirty="0" smtClean="0">
              <a:latin typeface="+mj-ea"/>
              <a:ea typeface="+mj-ea"/>
            </a:endParaRPr>
          </a:p>
          <a:p>
            <a:pPr>
              <a:buFont typeface="+mj-lt"/>
              <a:buAutoNum type="arabicPeriod"/>
            </a:pPr>
            <a:r>
              <a:rPr lang="zh-TW" altLang="en-US" sz="2200" dirty="0">
                <a:latin typeface="+mj-ea"/>
                <a:ea typeface="+mj-ea"/>
              </a:rPr>
              <a:t>提供個人化、因材施教的</a:t>
            </a:r>
            <a:r>
              <a:rPr lang="zh-TW" altLang="en-US" sz="2200" dirty="0" smtClean="0">
                <a:latin typeface="+mj-ea"/>
                <a:ea typeface="+mj-ea"/>
              </a:rPr>
              <a:t>學習</a:t>
            </a:r>
            <a:endParaRPr lang="en-US" altLang="zh-TW" sz="2200" dirty="0" smtClean="0">
              <a:latin typeface="+mj-ea"/>
              <a:ea typeface="+mj-ea"/>
            </a:endParaRPr>
          </a:p>
          <a:p>
            <a:pPr>
              <a:buFont typeface="+mj-lt"/>
              <a:buAutoNum type="arabicPeriod"/>
            </a:pPr>
            <a:r>
              <a:rPr lang="zh-TW" altLang="en-US" sz="2200" dirty="0">
                <a:latin typeface="+mj-ea"/>
                <a:ea typeface="+mj-ea"/>
              </a:rPr>
              <a:t>有效的</a:t>
            </a:r>
            <a:r>
              <a:rPr lang="zh-TW" altLang="en-US" sz="2200" dirty="0" smtClean="0">
                <a:latin typeface="+mj-ea"/>
                <a:ea typeface="+mj-ea"/>
              </a:rPr>
              <a:t>學習</a:t>
            </a:r>
            <a:endParaRPr lang="en-US" altLang="zh-TW" sz="2200" dirty="0" smtClean="0">
              <a:latin typeface="+mj-ea"/>
              <a:ea typeface="+mj-ea"/>
            </a:endParaRPr>
          </a:p>
          <a:p>
            <a:pPr>
              <a:buFont typeface="+mj-lt"/>
              <a:buAutoNum type="arabicPeriod"/>
            </a:pPr>
            <a:r>
              <a:rPr lang="zh-TW" altLang="en-US" sz="2200" dirty="0">
                <a:latin typeface="+mj-ea"/>
                <a:ea typeface="+mj-ea"/>
              </a:rPr>
              <a:t>公平的</a:t>
            </a:r>
            <a:r>
              <a:rPr lang="zh-TW" altLang="en-US" sz="2200" dirty="0" smtClean="0">
                <a:latin typeface="+mj-ea"/>
                <a:ea typeface="+mj-ea"/>
              </a:rPr>
              <a:t>學習</a:t>
            </a:r>
            <a:endParaRPr lang="en-US" altLang="zh-TW" sz="2200" dirty="0" smtClean="0">
              <a:latin typeface="+mj-ea"/>
              <a:ea typeface="+mj-ea"/>
            </a:endParaRPr>
          </a:p>
          <a:p>
            <a:pPr marL="0" indent="0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2627"/>
          <a:stretch/>
        </p:blipFill>
        <p:spPr>
          <a:xfrm>
            <a:off x="4860032" y="908720"/>
            <a:ext cx="3751702" cy="2583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65" y="3562508"/>
            <a:ext cx="3822558" cy="2242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4874890" y="589807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圖片來源：天下雜誌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6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新聞報導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b="4101"/>
          <a:stretch/>
        </p:blipFill>
        <p:spPr>
          <a:xfrm>
            <a:off x="760397" y="1200257"/>
            <a:ext cx="3590759" cy="48082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4595889" y="206810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她說：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>
                <a:solidFill>
                  <a:srgbClr val="FF0000"/>
                </a:solidFill>
              </a:rPr>
              <a:t>          「一個孩子，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                 一支筆，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/>
            </a:r>
            <a:br>
              <a:rPr lang="en-US" altLang="zh-TW" sz="2400" b="1" dirty="0" smtClean="0">
                <a:solidFill>
                  <a:srgbClr val="FF0000"/>
                </a:solidFill>
              </a:rPr>
            </a:br>
            <a:r>
              <a:rPr lang="zh-TW" altLang="en-US" sz="2400" b="1" dirty="0" smtClean="0">
                <a:solidFill>
                  <a:srgbClr val="FF0000"/>
                </a:solidFill>
              </a:rPr>
              <a:t>                   可以改變世界。」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2852936"/>
            <a:ext cx="2160240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558530" y="2940757"/>
            <a:ext cx="1080120" cy="1843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3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新聞報導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2745"/>
          <a:stretch/>
        </p:blipFill>
        <p:spPr>
          <a:xfrm>
            <a:off x="457200" y="1196752"/>
            <a:ext cx="4974340" cy="48965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5436096" y="191683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沒有老師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       全</a:t>
            </a:r>
            <a:r>
              <a:rPr lang="zh-TW" altLang="en-US" sz="2400" dirty="0">
                <a:solidFill>
                  <a:srgbClr val="FF0000"/>
                </a:solidFill>
              </a:rPr>
              <a:t>靠學生</a:t>
            </a:r>
            <a:r>
              <a:rPr lang="zh-TW" altLang="en-US" sz="2400" dirty="0" smtClean="0">
                <a:solidFill>
                  <a:srgbClr val="FF0000"/>
                </a:solidFill>
              </a:rPr>
              <a:t>自己「玩」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80112" y="587727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圖片來源：天下雜誌</a:t>
            </a:r>
            <a:endParaRPr lang="zh-TW" altLang="en-US" sz="1200" dirty="0"/>
          </a:p>
        </p:txBody>
      </p:sp>
      <p:sp>
        <p:nvSpPr>
          <p:cNvPr id="9" name="矩形 8"/>
          <p:cNvSpPr/>
          <p:nvPr/>
        </p:nvSpPr>
        <p:spPr>
          <a:xfrm>
            <a:off x="3419872" y="2326811"/>
            <a:ext cx="360040" cy="149823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779912" y="2326811"/>
            <a:ext cx="1800200" cy="1843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2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新聞報導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" r="2561" b="1678"/>
          <a:stretch/>
        </p:blipFill>
        <p:spPr>
          <a:xfrm>
            <a:off x="395536" y="1275575"/>
            <a:ext cx="6748677" cy="4657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5652120" y="596082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圖片來源：天下雜誌</a:t>
            </a:r>
            <a:endParaRPr lang="zh-TW" altLang="en-US" sz="1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496452" y="1196752"/>
            <a:ext cx="1107996" cy="532859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zh-TW" altLang="en-US" sz="1500" b="1" dirty="0">
                <a:solidFill>
                  <a:srgbClr val="FF0000"/>
                </a:solidFill>
                <a:latin typeface="+mn-ea"/>
              </a:rPr>
              <a:t>讓幼稚園小朋友做</a:t>
            </a:r>
            <a:r>
              <a:rPr lang="zh-TW" altLang="en-US" sz="1500" b="1" dirty="0" smtClean="0">
                <a:solidFill>
                  <a:srgbClr val="FF0000"/>
                </a:solidFill>
                <a:latin typeface="+mn-ea"/>
              </a:rPr>
              <a:t>實驗</a:t>
            </a:r>
            <a:r>
              <a:rPr lang="zh-TW" altLang="en-US" sz="1500" b="1" dirty="0">
                <a:solidFill>
                  <a:srgbClr val="FF0000"/>
                </a:solidFill>
                <a:latin typeface="+mn-ea"/>
              </a:rPr>
              <a:t>，</a:t>
            </a:r>
            <a:r>
              <a:rPr lang="zh-TW" altLang="en-US" sz="1500" b="1" dirty="0" smtClean="0">
                <a:solidFill>
                  <a:srgbClr val="FF0000"/>
                </a:solidFill>
                <a:latin typeface="+mn-ea"/>
              </a:rPr>
              <a:t>太</a:t>
            </a:r>
            <a:r>
              <a:rPr lang="zh-TW" altLang="en-US" sz="1500" b="1" dirty="0">
                <a:solidFill>
                  <a:srgbClr val="FF0000"/>
                </a:solidFill>
                <a:latin typeface="+mn-ea"/>
              </a:rPr>
              <a:t>危險了</a:t>
            </a:r>
            <a:r>
              <a:rPr lang="zh-TW" altLang="en-US" sz="1500" b="1" dirty="0" smtClean="0">
                <a:solidFill>
                  <a:srgbClr val="FF0000"/>
                </a:solidFill>
                <a:latin typeface="+mn-ea"/>
              </a:rPr>
              <a:t>吧？</a:t>
            </a:r>
            <a:endParaRPr lang="en-US" altLang="zh-TW" sz="1500" b="1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1500" b="1" dirty="0">
                <a:solidFill>
                  <a:srgbClr val="FF0000"/>
                </a:solidFill>
                <a:latin typeface="+mn-ea"/>
              </a:rPr>
              <a:t>台灣父母、老師典型的</a:t>
            </a:r>
            <a:r>
              <a:rPr lang="zh-TW" altLang="en-US" sz="1500" b="1" dirty="0" smtClean="0">
                <a:solidFill>
                  <a:srgbClr val="FF0000"/>
                </a:solidFill>
                <a:latin typeface="+mn-ea"/>
              </a:rPr>
              <a:t>擔心</a:t>
            </a:r>
            <a:r>
              <a:rPr lang="zh-TW" altLang="en-US" sz="1500" b="1" dirty="0">
                <a:solidFill>
                  <a:srgbClr val="FF0000"/>
                </a:solidFill>
                <a:latin typeface="+mn-ea"/>
              </a:rPr>
              <a:t>，</a:t>
            </a:r>
            <a:r>
              <a:rPr lang="zh-TW" altLang="en-US" sz="1500" b="1" dirty="0" smtClean="0">
                <a:solidFill>
                  <a:srgbClr val="FF0000"/>
                </a:solidFill>
                <a:latin typeface="+mn-ea"/>
              </a:rPr>
              <a:t>在</a:t>
            </a:r>
            <a:r>
              <a:rPr lang="zh-TW" altLang="en-US" sz="1500" b="1" dirty="0">
                <a:solidFill>
                  <a:srgbClr val="FF0000"/>
                </a:solidFill>
                <a:latin typeface="+mn-ea"/>
              </a:rPr>
              <a:t>德國卻不是問題。</a:t>
            </a:r>
            <a:endParaRPr lang="en-US" altLang="zh-TW" sz="1500" b="1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1500" b="1" dirty="0">
                <a:solidFill>
                  <a:srgbClr val="FF0000"/>
                </a:solidFill>
                <a:latin typeface="+mn-ea"/>
              </a:rPr>
              <a:t>放手讓孩子拆電腦、做實驗、</a:t>
            </a:r>
            <a:r>
              <a:rPr lang="zh-TW" altLang="en-US" sz="1500" b="1" dirty="0" smtClean="0">
                <a:solidFill>
                  <a:srgbClr val="FF0000"/>
                </a:solidFill>
                <a:latin typeface="+mn-ea"/>
              </a:rPr>
              <a:t>蓋房子</a:t>
            </a:r>
            <a:r>
              <a:rPr lang="zh-TW" altLang="en-US" sz="1500" b="1" dirty="0">
                <a:solidFill>
                  <a:srgbClr val="FF0000"/>
                </a:solidFill>
                <a:latin typeface="+mn-ea"/>
              </a:rPr>
              <a:t>，</a:t>
            </a:r>
            <a:endParaRPr lang="en-US" altLang="zh-TW" sz="1500" b="1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1500" b="1" dirty="0">
                <a:solidFill>
                  <a:srgbClr val="FF0000"/>
                </a:solidFill>
                <a:latin typeface="+mn-ea"/>
              </a:rPr>
              <a:t>讓孩子從摧毀與重建中</a:t>
            </a:r>
            <a:r>
              <a:rPr lang="zh-TW" altLang="en-US" sz="1500" b="1" dirty="0" smtClean="0">
                <a:solidFill>
                  <a:srgbClr val="FF0000"/>
                </a:solidFill>
                <a:latin typeface="+mn-ea"/>
              </a:rPr>
              <a:t>學習</a:t>
            </a:r>
            <a:r>
              <a:rPr lang="zh-TW" altLang="en-US" sz="1500" b="1" dirty="0">
                <a:solidFill>
                  <a:srgbClr val="FF0000"/>
                </a:solidFill>
                <a:latin typeface="+mn-ea"/>
              </a:rPr>
              <a:t>，</a:t>
            </a:r>
            <a:r>
              <a:rPr lang="zh-TW" altLang="en-US" sz="1500" b="1" dirty="0" smtClean="0">
                <a:solidFill>
                  <a:srgbClr val="FF0000"/>
                </a:solidFill>
                <a:latin typeface="+mn-ea"/>
              </a:rPr>
              <a:t>反而</a:t>
            </a:r>
            <a:r>
              <a:rPr lang="zh-TW" altLang="en-US" sz="1500" b="1" dirty="0">
                <a:solidFill>
                  <a:srgbClr val="FF0000"/>
                </a:solidFill>
                <a:latin typeface="+mn-ea"/>
              </a:rPr>
              <a:t>能啟發孩子</a:t>
            </a:r>
            <a:r>
              <a:rPr lang="zh-TW" altLang="en-US" sz="1500" b="1" dirty="0" smtClean="0">
                <a:solidFill>
                  <a:srgbClr val="FF0000"/>
                </a:solidFill>
                <a:latin typeface="+mn-ea"/>
              </a:rPr>
              <a:t>的科學心靈</a:t>
            </a:r>
            <a:r>
              <a:rPr lang="zh-TW" altLang="en-US" sz="1500" spc="300" dirty="0">
                <a:solidFill>
                  <a:srgbClr val="FF0000"/>
                </a:solidFill>
                <a:latin typeface="+mn-ea"/>
              </a:rPr>
              <a:t>。</a:t>
            </a:r>
            <a:endParaRPr lang="zh-TW" altLang="en-US" sz="15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02504" y="1196752"/>
            <a:ext cx="1122080" cy="504056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588224" y="2780928"/>
            <a:ext cx="504056" cy="259228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7092280" y="3748658"/>
            <a:ext cx="360040" cy="1843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9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新聞報導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" r="1831" b="4226"/>
          <a:stretch/>
        </p:blipFill>
        <p:spPr>
          <a:xfrm>
            <a:off x="395536" y="1137738"/>
            <a:ext cx="6984776" cy="4608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5724128" y="587727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圖片來源：天下雜誌</a:t>
            </a:r>
            <a:endParaRPr lang="zh-TW" altLang="en-US" sz="1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740352" y="1196752"/>
            <a:ext cx="877163" cy="468052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zh-TW" altLang="en-US" sz="1500" b="1" dirty="0">
                <a:solidFill>
                  <a:srgbClr val="FF0000"/>
                </a:solidFill>
              </a:rPr>
              <a:t>在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上海</a:t>
            </a:r>
            <a:r>
              <a:rPr lang="zh-TW" altLang="en-US" sz="1500" b="1" dirty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有些</a:t>
            </a:r>
            <a:r>
              <a:rPr lang="zh-TW" altLang="en-US" sz="1500" b="1" dirty="0">
                <a:solidFill>
                  <a:srgbClr val="FF0000"/>
                </a:solidFill>
              </a:rPr>
              <a:t>考試結果不給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學生</a:t>
            </a:r>
            <a:r>
              <a:rPr lang="zh-TW" altLang="en-US" sz="1500" b="1" dirty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反而</a:t>
            </a:r>
            <a:r>
              <a:rPr lang="zh-TW" altLang="en-US" sz="1500" b="1" dirty="0">
                <a:solidFill>
                  <a:srgbClr val="FF0000"/>
                </a:solidFill>
              </a:rPr>
              <a:t>只讓老師看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。</a:t>
            </a:r>
            <a:endParaRPr lang="en-US" altLang="zh-TW" sz="1500" b="1" dirty="0" smtClean="0">
              <a:solidFill>
                <a:srgbClr val="FF0000"/>
              </a:solidFill>
            </a:endParaRPr>
          </a:p>
          <a:p>
            <a:r>
              <a:rPr lang="zh-TW" altLang="en-US" sz="1500" b="1" dirty="0" smtClean="0">
                <a:solidFill>
                  <a:srgbClr val="FF0000"/>
                </a:solidFill>
              </a:rPr>
              <a:t>因為</a:t>
            </a:r>
            <a:r>
              <a:rPr lang="zh-TW" altLang="en-US" sz="1500" b="1" dirty="0">
                <a:solidFill>
                  <a:srgbClr val="FF0000"/>
                </a:solidFill>
              </a:rPr>
              <a:t>評量成績不再只是學生學科能力的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考核</a:t>
            </a:r>
            <a:r>
              <a:rPr lang="zh-TW" altLang="en-US" sz="1500" b="1" dirty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endParaRPr lang="en-US" altLang="zh-TW" sz="1500" b="1" dirty="0" smtClean="0">
              <a:solidFill>
                <a:srgbClr val="FF0000"/>
              </a:solidFill>
            </a:endParaRPr>
          </a:p>
          <a:p>
            <a:r>
              <a:rPr lang="zh-TW" altLang="en-US" sz="1500" b="1" dirty="0" smtClean="0">
                <a:solidFill>
                  <a:srgbClr val="FF0000"/>
                </a:solidFill>
              </a:rPr>
              <a:t>而是</a:t>
            </a:r>
            <a:r>
              <a:rPr lang="zh-TW" altLang="en-US" sz="1500" b="1" dirty="0">
                <a:solidFill>
                  <a:srgbClr val="FF0000"/>
                </a:solidFill>
              </a:rPr>
              <a:t>教學現場的「風向球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」</a:t>
            </a:r>
            <a:r>
              <a:rPr lang="zh-TW" altLang="en-US" sz="1500" b="1" dirty="0">
                <a:solidFill>
                  <a:srgbClr val="FF0000"/>
                </a:solidFill>
                <a:latin typeface="新細明體"/>
                <a:ea typeface="新細明體"/>
              </a:rPr>
              <a:t> ，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系統化</a:t>
            </a:r>
            <a:r>
              <a:rPr lang="zh-TW" altLang="en-US" sz="1500" b="1" dirty="0">
                <a:solidFill>
                  <a:srgbClr val="FF0000"/>
                </a:solidFill>
              </a:rPr>
              <a:t>監測教學品質。</a:t>
            </a:r>
          </a:p>
        </p:txBody>
      </p:sp>
      <p:sp>
        <p:nvSpPr>
          <p:cNvPr id="9" name="矩形 8"/>
          <p:cNvSpPr/>
          <p:nvPr/>
        </p:nvSpPr>
        <p:spPr>
          <a:xfrm>
            <a:off x="7740352" y="1124744"/>
            <a:ext cx="877163" cy="462112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804248" y="2708920"/>
            <a:ext cx="432048" cy="21602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7308304" y="3501008"/>
            <a:ext cx="360040" cy="1843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0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台灣教育現況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346258"/>
            <a:ext cx="5770984" cy="205801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zh-TW" altLang="en-US" sz="2000" dirty="0" smtClean="0">
                <a:latin typeface="+mj-ea"/>
                <a:ea typeface="+mj-ea"/>
              </a:rPr>
              <a:t>家長帶給學生的壓力，遠大於老師</a:t>
            </a: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+mj-lt"/>
              <a:buAutoNum type="arabicPeriod"/>
            </a:pPr>
            <a:r>
              <a:rPr lang="zh-TW" altLang="en-US" sz="2000" dirty="0" smtClean="0">
                <a:latin typeface="+mj-ea"/>
                <a:ea typeface="+mj-ea"/>
              </a:rPr>
              <a:t>部分學生聽不懂上課內容</a:t>
            </a: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+mj-lt"/>
              <a:buAutoNum type="arabicPeriod"/>
            </a:pPr>
            <a:r>
              <a:rPr lang="zh-TW" altLang="en-US" sz="2000" dirty="0">
                <a:latin typeface="+mj-ea"/>
                <a:ea typeface="+mj-ea"/>
              </a:rPr>
              <a:t>學習</a:t>
            </a:r>
            <a:r>
              <a:rPr lang="zh-TW" altLang="en-US" sz="2000" dirty="0" smtClean="0">
                <a:latin typeface="+mj-ea"/>
                <a:ea typeface="+mj-ea"/>
              </a:rPr>
              <a:t>數位化</a:t>
            </a: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+mj-lt"/>
              <a:buAutoNum type="arabicPeriod"/>
            </a:pPr>
            <a:r>
              <a:rPr lang="zh-TW" altLang="en-US" sz="2000" dirty="0">
                <a:latin typeface="+mj-ea"/>
                <a:ea typeface="+mj-ea"/>
              </a:rPr>
              <a:t>學校教學仍沒</a:t>
            </a:r>
            <a:r>
              <a:rPr lang="zh-TW" altLang="en-US" sz="2000" dirty="0" smtClean="0">
                <a:latin typeface="+mj-ea"/>
                <a:ea typeface="+mj-ea"/>
              </a:rPr>
              <a:t>改變</a:t>
            </a: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+mj-lt"/>
              <a:buAutoNum type="arabicPeriod"/>
            </a:pPr>
            <a:r>
              <a:rPr lang="zh-TW" altLang="en-US" sz="2000" dirty="0">
                <a:latin typeface="+mj-ea"/>
                <a:ea typeface="+mj-ea"/>
              </a:rPr>
              <a:t>學生學習主動性仍低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2683296" cy="44908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24" y="2996952"/>
            <a:ext cx="2364876" cy="2999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4" name="文字方塊 3"/>
          <p:cNvSpPr txBox="1"/>
          <p:nvPr/>
        </p:nvSpPr>
        <p:spPr>
          <a:xfrm>
            <a:off x="5095900" y="5996557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+mj-ea"/>
                <a:ea typeface="+mj-ea"/>
              </a:rPr>
              <a:t>資料來源：天下雜誌</a:t>
            </a:r>
            <a:r>
              <a:rPr lang="en-US" altLang="zh-TW" sz="1400" dirty="0" smtClean="0">
                <a:latin typeface="+mj-ea"/>
                <a:ea typeface="+mj-ea"/>
              </a:rPr>
              <a:t>2013</a:t>
            </a:r>
            <a:r>
              <a:rPr lang="zh-TW" altLang="en-US" sz="1400" dirty="0" smtClean="0">
                <a:latin typeface="+mj-ea"/>
                <a:ea typeface="+mj-ea"/>
              </a:rPr>
              <a:t>年教育特刊</a:t>
            </a:r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9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新聞報導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" b="6314"/>
          <a:stretch/>
        </p:blipFill>
        <p:spPr>
          <a:xfrm>
            <a:off x="827584" y="1196751"/>
            <a:ext cx="3672408" cy="49268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4716016" y="177281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「候鳥」來了又走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zh-TW" altLang="en-US" sz="3600" b="1" dirty="0">
                <a:solidFill>
                  <a:srgbClr val="FF0000"/>
                </a:solidFill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 偏鄉離島缺師潮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608" y="2132856"/>
            <a:ext cx="1800200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2843808" y="2164482"/>
            <a:ext cx="1872208" cy="1843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8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新聞報導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b="3159"/>
          <a:stretch/>
        </p:blipFill>
        <p:spPr>
          <a:xfrm>
            <a:off x="777506" y="1279658"/>
            <a:ext cx="3484533" cy="48856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4860032" y="1962706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教育城鄉差距大</a:t>
            </a:r>
            <a:endParaRPr lang="en-US" altLang="zh-TW" sz="3600" b="1" dirty="0">
              <a:solidFill>
                <a:srgbClr val="FF0000"/>
              </a:solidFill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</a:rPr>
              <a:t>國</a:t>
            </a:r>
            <a:r>
              <a:rPr lang="zh-TW" altLang="en-US" sz="3600" b="1" dirty="0">
                <a:solidFill>
                  <a:srgbClr val="FF0000"/>
                </a:solidFill>
              </a:rPr>
              <a:t>三生</a:t>
            </a:r>
            <a:r>
              <a:rPr lang="en-US" altLang="zh-TW" sz="3600" b="1" dirty="0">
                <a:solidFill>
                  <a:srgbClr val="FF0000"/>
                </a:solidFill>
              </a:rPr>
              <a:t>15</a:t>
            </a:r>
            <a:r>
              <a:rPr lang="zh-TW" altLang="en-US" sz="3600" b="1" dirty="0">
                <a:solidFill>
                  <a:srgbClr val="FF0000"/>
                </a:solidFill>
              </a:rPr>
              <a:t>％識不到</a:t>
            </a:r>
            <a:r>
              <a:rPr lang="en-US" altLang="zh-TW" sz="3600" b="1" dirty="0">
                <a:solidFill>
                  <a:srgbClr val="FF0000"/>
                </a:solidFill>
              </a:rPr>
              <a:t>2</a:t>
            </a:r>
            <a:r>
              <a:rPr lang="zh-TW" altLang="en-US" sz="3600" b="1" dirty="0">
                <a:solidFill>
                  <a:srgbClr val="FF0000"/>
                </a:solidFill>
              </a:rPr>
              <a:t>千字</a:t>
            </a:r>
          </a:p>
        </p:txBody>
      </p:sp>
      <p:sp>
        <p:nvSpPr>
          <p:cNvPr id="7" name="矩形 6"/>
          <p:cNvSpPr/>
          <p:nvPr/>
        </p:nvSpPr>
        <p:spPr>
          <a:xfrm>
            <a:off x="971600" y="2780928"/>
            <a:ext cx="2088232" cy="28803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3059832" y="2760762"/>
            <a:ext cx="1872208" cy="1843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新聞報導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2198" b="19019"/>
          <a:stretch/>
        </p:blipFill>
        <p:spPr>
          <a:xfrm>
            <a:off x="857250" y="1265336"/>
            <a:ext cx="4036017" cy="46839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5144616" y="222867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偏鄉童掙家用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</a:rPr>
              <a:t>綁</a:t>
            </a:r>
            <a:r>
              <a:rPr lang="zh-TW" altLang="en-US" sz="3600" b="1" dirty="0">
                <a:solidFill>
                  <a:srgbClr val="FF0000"/>
                </a:solidFill>
              </a:rPr>
              <a:t>蚵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殼過暑假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2636912"/>
            <a:ext cx="3024336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4283968" y="2746262"/>
            <a:ext cx="864096" cy="1413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9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關於協會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組成背景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340768"/>
            <a:ext cx="7781488" cy="333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由理事長陳國恩先生發起，結合教育界、科技數位學習產業界等各界專業人士，秉持對教育的熱忱與願景，成立中華數位內容發展協會。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" b="2582"/>
          <a:stretch/>
        </p:blipFill>
        <p:spPr bwMode="auto">
          <a:xfrm>
            <a:off x="2651025" y="2276872"/>
            <a:ext cx="4020667" cy="39905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2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新聞報導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2198" b="19019"/>
          <a:stretch/>
        </p:blipFill>
        <p:spPr>
          <a:xfrm>
            <a:off x="857250" y="1265336"/>
            <a:ext cx="4036017" cy="46839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5144616" y="222867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偏鄉童掙家用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</a:rPr>
              <a:t>綁</a:t>
            </a:r>
            <a:r>
              <a:rPr lang="zh-TW" altLang="en-US" sz="3600" b="1" dirty="0">
                <a:solidFill>
                  <a:srgbClr val="FF0000"/>
                </a:solidFill>
              </a:rPr>
              <a:t>蚵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殼過暑假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2636912"/>
            <a:ext cx="3024336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4283968" y="2746262"/>
            <a:ext cx="864096" cy="1413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5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4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新聞報導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5" name="Picture 2" descr="D:\新聞文案\捐贈數位教材 讓偏鄉離教育很近_140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20596" cy="60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388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4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新聞報導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" y="88404"/>
            <a:ext cx="898591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5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捐贈計畫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緣起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「從印度鄉間到美國矽谷，從德國到中國，全球都在引爆學習革命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。教育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成為熱門產業，更成為弱勢翻身的希望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天下雜誌教育特刊</a:t>
            </a:r>
            <a:endPara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協會長期關注偏鄉教育發展，觀察偏鄉數位學習環境及教育資源落差，形成整體學習成果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型化現象。</a:t>
            </a:r>
            <a:endPara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協會的發起、運作，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結合社會各界捐贈者共同協助，挹注偏鄉數位學習資源、導入優質數位學習內容及工具、幫助學子紮根基礎教育。</a:t>
            </a:r>
            <a:endPara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藉科技教育的力量，翻轉弱勢學子的未來！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捐贈計劃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協助偏鄉的教與學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390357"/>
              </p:ext>
            </p:extLst>
          </p:nvPr>
        </p:nvGraphicFramePr>
        <p:xfrm>
          <a:off x="827584" y="1556792"/>
          <a:ext cx="7494094" cy="33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4685782"/>
              </a:tblGrid>
              <a:tr h="47155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偏鄉教育現況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解決方法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96860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pc="100" dirty="0" smtClean="0"/>
                        <a:t>台灣城鄉差距大、偏鄉教育資源匱乏</a:t>
                      </a:r>
                      <a:endParaRPr lang="en-US" altLang="zh-TW" b="1" spc="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數位環境：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建置偏鄉校園數位學習環境，縮短城鄉數位落差。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715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pc="100" dirty="0" smtClean="0"/>
                        <a:t>教師流動率高、學校無完善課輔系統及師資</a:t>
                      </a:r>
                      <a:endParaRPr lang="en-US" altLang="zh-TW" b="1" spc="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優質內容：</a:t>
                      </a:r>
                      <a:endParaRPr lang="en-US" altLang="zh-TW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導入優質數位學習內容與工具輔導弱勢學童。</a:t>
                      </a:r>
                      <a:endParaRPr lang="en-US" altLang="zh-TW" sz="1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4715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pc="100" dirty="0" smtClean="0"/>
                        <a:t>學生自主學習意願低</a:t>
                      </a:r>
                      <a:endParaRPr lang="en-US" altLang="zh-TW" b="1" spc="1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基礎教育：</a:t>
                      </a:r>
                      <a:endParaRPr lang="en-US" altLang="zh-TW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紮根基礎課程，全面提升學習表現。</a:t>
                      </a:r>
                      <a:endParaRPr lang="en-US" altLang="zh-TW" sz="1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4715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pc="100" dirty="0" smtClean="0"/>
                        <a:t>學生程度落差大 補救教學師資匱乏</a:t>
                      </a:r>
                      <a:endParaRPr lang="en-US" altLang="zh-TW" b="1" spc="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雲端學習：</a:t>
                      </a:r>
                      <a:endParaRPr lang="en-US" altLang="zh-TW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透過雲端學習，逐步提升教學模式及品質。</a:t>
                      </a:r>
                      <a:endParaRPr lang="en-US" altLang="zh-TW" sz="1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833735" y="5201572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600" b="1" dirty="0">
                <a:solidFill>
                  <a:srgbClr val="FF0000"/>
                </a:solidFill>
              </a:rPr>
              <a:t>善用優質數位學習的內容解決狀況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4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捐贈內容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—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教材需求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200" b="1" dirty="0" smtClean="0">
                <a:latin typeface="+mj-ea"/>
                <a:ea typeface="+mj-ea"/>
              </a:rPr>
              <a:t>為提升孩童學習意願，提供優質數位學習教材，需求如下：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Font typeface="+mj-lt"/>
              <a:buAutoNum type="arabicPeriod"/>
            </a:pPr>
            <a:r>
              <a:rPr lang="zh-TW" altLang="en-US" sz="2200" b="1" dirty="0" smtClean="0">
                <a:latin typeface="+mj-ea"/>
                <a:ea typeface="+mj-ea"/>
              </a:rPr>
              <a:t>全年級全科，依各學校使用版本需求。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Font typeface="+mj-lt"/>
              <a:buAutoNum type="arabicPeriod"/>
            </a:pPr>
            <a:r>
              <a:rPr lang="zh-TW" altLang="en-US" sz="2200" b="1" dirty="0" smtClean="0">
                <a:latin typeface="+mj-ea"/>
                <a:ea typeface="+mj-ea"/>
              </a:rPr>
              <a:t>動畫結合資深老師的授課。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Font typeface="+mj-lt"/>
              <a:buAutoNum type="arabicPeriod"/>
            </a:pPr>
            <a:r>
              <a:rPr lang="zh-TW" altLang="en-US" sz="2200" b="1" dirty="0">
                <a:latin typeface="+mj-ea"/>
                <a:ea typeface="+mj-ea"/>
              </a:rPr>
              <a:t>依學生</a:t>
            </a:r>
            <a:r>
              <a:rPr lang="zh-TW" altLang="en-US" sz="2200" b="1" dirty="0" smtClean="0">
                <a:latin typeface="+mj-ea"/>
                <a:ea typeface="+mj-ea"/>
              </a:rPr>
              <a:t>程度安排學習進度。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 marL="0" indent="0"/>
            <a:endParaRPr lang="en-US" altLang="zh-TW" sz="22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200" b="1" dirty="0" smtClean="0">
                <a:latin typeface="+mj-ea"/>
                <a:ea typeface="+mj-ea"/>
              </a:rPr>
              <a:t>→因此選擇深耕基礎教育多年的「升學密碼」。</a:t>
            </a:r>
            <a:endParaRPr lang="zh-TW" altLang="en-US" sz="2200" b="1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6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捐贈內容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教材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963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升學密碼、補習班與其他數位教材比較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242" y="5877272"/>
            <a:ext cx="7713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軟體捐贈單位以</a:t>
            </a:r>
            <a:r>
              <a:rPr lang="zh-TW" altLang="en-US" dirty="0"/>
              <a:t>低於市價</a:t>
            </a:r>
            <a:r>
              <a:rPr lang="en-US" altLang="zh-TW" dirty="0"/>
              <a:t>1</a:t>
            </a:r>
            <a:r>
              <a:rPr lang="zh-TW" altLang="en-US" dirty="0"/>
              <a:t>折（</a:t>
            </a:r>
            <a:r>
              <a:rPr lang="en-US" altLang="zh-TW" dirty="0"/>
              <a:t>24</a:t>
            </a:r>
            <a:r>
              <a:rPr lang="zh-TW" altLang="en-US" dirty="0" smtClean="0"/>
              <a:t>萬</a:t>
            </a:r>
            <a:r>
              <a:rPr lang="en-US" altLang="zh-TW" dirty="0" smtClean="0"/>
              <a:t>/</a:t>
            </a:r>
            <a:r>
              <a:rPr lang="zh-TW" altLang="en-US" dirty="0" smtClean="0"/>
              <a:t>年</a:t>
            </a:r>
            <a:r>
              <a:rPr lang="zh-TW" altLang="en-US" dirty="0"/>
              <a:t>）的金額</a:t>
            </a:r>
            <a:r>
              <a:rPr lang="zh-TW" altLang="en-US" dirty="0" smtClean="0"/>
              <a:t>，將</a:t>
            </a:r>
            <a:r>
              <a:rPr lang="zh-TW" altLang="en-US" dirty="0"/>
              <a:t>教材提供給協會使用</a:t>
            </a:r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900115"/>
              </p:ext>
            </p:extLst>
          </p:nvPr>
        </p:nvGraphicFramePr>
        <p:xfrm>
          <a:off x="611560" y="1844824"/>
          <a:ext cx="7632849" cy="404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741"/>
                <a:gridCol w="1429324"/>
                <a:gridCol w="1817928"/>
                <a:gridCol w="1817928"/>
                <a:gridCol w="1817928"/>
              </a:tblGrid>
              <a:tr h="471553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n-ea"/>
                          <a:ea typeface="+mn-ea"/>
                        </a:rPr>
                        <a:t>升學密碼</a:t>
                      </a:r>
                      <a:endParaRPr lang="zh-TW" altLang="en-US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n-ea"/>
                          <a:ea typeface="+mn-ea"/>
                        </a:rPr>
                        <a:t>一般補習班</a:t>
                      </a:r>
                      <a:endParaRPr lang="zh-TW" altLang="en-US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n-ea"/>
                          <a:ea typeface="+mn-ea"/>
                        </a:rPr>
                        <a:t>其他數位教材</a:t>
                      </a:r>
                      <a:endParaRPr lang="zh-TW" altLang="en-US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824591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spc="100" dirty="0" smtClean="0">
                          <a:latin typeface="+mn-ea"/>
                          <a:ea typeface="+mn-ea"/>
                        </a:rPr>
                        <a:t>教學設計</a:t>
                      </a:r>
                      <a:endParaRPr lang="en-US" altLang="zh-TW" sz="1400" b="1" spc="1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spc="100" dirty="0" smtClean="0">
                          <a:latin typeface="+mn-ea"/>
                          <a:ea typeface="+mn-ea"/>
                        </a:rPr>
                        <a:t>加強記憶</a:t>
                      </a:r>
                      <a:endParaRPr lang="en-US" altLang="zh-TW" sz="1400" b="1" spc="1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須要老師指導</a:t>
                      </a:r>
                      <a:endParaRPr lang="zh-TW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864096">
                <a:tc v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spc="1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spc="100" dirty="0" smtClean="0">
                          <a:latin typeface="+mn-ea"/>
                          <a:ea typeface="+mn-ea"/>
                        </a:rPr>
                        <a:t>輔助理解</a:t>
                      </a:r>
                      <a:endParaRPr lang="en-US" altLang="zh-TW" sz="1400" b="1" spc="1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須要老師指導</a:t>
                      </a:r>
                      <a:endParaRPr lang="zh-TW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1553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spc="100" dirty="0" smtClean="0">
                          <a:latin typeface="+mn-ea"/>
                          <a:ea typeface="+mn-ea"/>
                        </a:rPr>
                        <a:t>課程更新</a:t>
                      </a:r>
                      <a:endParaRPr lang="en-US" altLang="zh-TW" sz="1400" b="1" spc="1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spc="1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差不多</a:t>
                      </a:r>
                      <a:endParaRPr lang="en-US" altLang="zh-TW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1553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spc="100" dirty="0" smtClean="0">
                          <a:latin typeface="+mn-ea"/>
                          <a:ea typeface="+mn-ea"/>
                        </a:rPr>
                        <a:t>出版社含蓋範圍</a:t>
                      </a:r>
                      <a:endParaRPr lang="en-US" altLang="zh-TW" sz="1400" b="1" spc="1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spc="1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差不多</a:t>
                      </a:r>
                      <a:endParaRPr lang="en-US" altLang="zh-TW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1553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spc="100" dirty="0" smtClean="0">
                          <a:latin typeface="+mn-ea"/>
                          <a:ea typeface="+mn-ea"/>
                        </a:rPr>
                        <a:t>追蹤學習軌跡</a:t>
                      </a:r>
                      <a:endParaRPr lang="en-US" altLang="zh-TW" sz="1400" b="1" spc="1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spc="1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差不多</a:t>
                      </a:r>
                      <a:endParaRPr lang="en-US" altLang="zh-TW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1553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spc="100" dirty="0" smtClean="0">
                          <a:latin typeface="+mn-ea"/>
                          <a:ea typeface="+mn-ea"/>
                        </a:rPr>
                        <a:t>全科授權使用價格</a:t>
                      </a:r>
                      <a:r>
                        <a:rPr lang="en-US" altLang="zh-TW" sz="1400" b="1" spc="1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400" b="1" spc="100" dirty="0" smtClean="0"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TW" sz="1400" b="1" spc="10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zh-TW" sz="1400" b="1" dirty="0" smtClean="0">
                          <a:latin typeface="+mn-ea"/>
                          <a:ea typeface="+mn-ea"/>
                        </a:rPr>
                        <a:t>304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萬</a:t>
                      </a:r>
                      <a:endParaRPr lang="en-US" altLang="zh-TW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zh-TW" sz="1400" b="1" dirty="0" smtClean="0">
                          <a:latin typeface="+mn-ea"/>
                          <a:ea typeface="+mn-ea"/>
                        </a:rPr>
                        <a:t>144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萬</a:t>
                      </a:r>
                      <a:r>
                        <a:rPr lang="en-US" altLang="zh-TW" sz="14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單科</a:t>
                      </a:r>
                      <a:r>
                        <a:rPr lang="en-US" altLang="zh-TW" sz="1400" b="1" dirty="0" smtClean="0">
                          <a:latin typeface="+mn-ea"/>
                          <a:ea typeface="+mn-ea"/>
                        </a:rPr>
                        <a:t>)X5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科</a:t>
                      </a:r>
                      <a:endParaRPr lang="en-US" altLang="zh-TW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 smtClean="0">
                          <a:latin typeface="+mn-ea"/>
                          <a:ea typeface="+mn-ea"/>
                        </a:rPr>
                        <a:t>280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萬</a:t>
                      </a:r>
                      <a:r>
                        <a:rPr lang="en-US" altLang="zh-TW" sz="1400" b="1" dirty="0" smtClean="0">
                          <a:latin typeface="+mn-ea"/>
                          <a:ea typeface="+mn-ea"/>
                        </a:rPr>
                        <a:t>~320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萬</a:t>
                      </a:r>
                      <a:endParaRPr lang="en-US" altLang="zh-TW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9955" y="2492896"/>
            <a:ext cx="809626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9955" y="3356992"/>
            <a:ext cx="809626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8874" y="2445270"/>
            <a:ext cx="933450" cy="5048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8874" y="3333179"/>
            <a:ext cx="933450" cy="5048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十角星形 12"/>
          <p:cNvSpPr/>
          <p:nvPr/>
        </p:nvSpPr>
        <p:spPr>
          <a:xfrm>
            <a:off x="3986300" y="2668538"/>
            <a:ext cx="432048" cy="419472"/>
          </a:xfrm>
          <a:prstGeom prst="star10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勝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十角星形 14"/>
          <p:cNvSpPr/>
          <p:nvPr/>
        </p:nvSpPr>
        <p:spPr>
          <a:xfrm>
            <a:off x="3995936" y="3501008"/>
            <a:ext cx="432048" cy="419472"/>
          </a:xfrm>
          <a:prstGeom prst="star10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勝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8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捐贈內容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—</a:t>
            </a:r>
            <a:b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架構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校園內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INTRANET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的數位學習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安裝網路架構圖</a:t>
            </a: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（以尖石國中為案例）</a:t>
            </a:r>
            <a:endPara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3533"/>
            <a:ext cx="5472608" cy="4393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403-A4BF-447C-A7C9-18C3B29F106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8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訂 2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1354</TotalTime>
  <Words>2287</Words>
  <Application>Microsoft Office PowerPoint</Application>
  <PresentationFormat>如螢幕大小 (4:3)</PresentationFormat>
  <Paragraphs>392</Paragraphs>
  <Slides>42</Slides>
  <Notes>33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42</vt:i4>
      </vt:variant>
    </vt:vector>
  </HeadingPairs>
  <TitlesOfParts>
    <vt:vector size="44" baseType="lpstr">
      <vt:lpstr>佈景主題1</vt:lpstr>
      <vt:lpstr>自訂設計</vt:lpstr>
      <vt:lpstr>用科技，     學習！ 翻轉孩子的未來</vt:lpstr>
      <vt:lpstr>前言</vt:lpstr>
      <vt:lpstr>關於協會—宗旨</vt:lpstr>
      <vt:lpstr>關於協會—組成背景</vt:lpstr>
      <vt:lpstr>捐贈計畫—緣起</vt:lpstr>
      <vt:lpstr>捐贈計劃—協助偏鄉的教與學</vt:lpstr>
      <vt:lpstr>捐贈內容—教材需求</vt:lpstr>
      <vt:lpstr>捐贈內容—教材</vt:lpstr>
      <vt:lpstr>捐贈內容— 架構校園內INTRANET的數位學習</vt:lpstr>
      <vt:lpstr>捐贈內容—學校設備條件</vt:lpstr>
      <vt:lpstr>計劃簡介</vt:lpstr>
      <vt:lpstr>執行流程</vt:lpstr>
      <vt:lpstr>教材使用流程與回饋</vt:lpstr>
      <vt:lpstr>使用時機&amp;情境</vt:lpstr>
      <vt:lpstr>使用時機&amp;情境</vt:lpstr>
      <vt:lpstr>預期效用</vt:lpstr>
      <vt:lpstr>其他案例效用-火箭學校</vt:lpstr>
      <vt:lpstr>其他案例效用-KIPP</vt:lpstr>
      <vt:lpstr>其他案例效用分析</vt:lpstr>
      <vt:lpstr>其他案例效用</vt:lpstr>
      <vt:lpstr>成果</vt:lpstr>
      <vt:lpstr>各縣市偏鄉說明會-高雄場</vt:lpstr>
      <vt:lpstr>各縣市偏鄉說明會-雲林場</vt:lpstr>
      <vt:lpstr>各縣市偏鄉說明會-新北市</vt:lpstr>
      <vt:lpstr>受贈學校-阿里山國中小學</vt:lpstr>
      <vt:lpstr>受贈學校-華山國中</vt:lpstr>
      <vt:lpstr>受贈學校-五峰國中</vt:lpstr>
      <vt:lpstr>受贈學校-瑞竹國中</vt:lpstr>
      <vt:lpstr>使用見證—成效案例</vt:lpstr>
      <vt:lpstr>使用見證—成效案例</vt:lpstr>
      <vt:lpstr>結語</vt:lpstr>
      <vt:lpstr>新聞報導</vt:lpstr>
      <vt:lpstr>新聞報導</vt:lpstr>
      <vt:lpstr>新聞報導</vt:lpstr>
      <vt:lpstr>新聞報導</vt:lpstr>
      <vt:lpstr>台灣教育現況</vt:lpstr>
      <vt:lpstr>新聞報導</vt:lpstr>
      <vt:lpstr>新聞報導</vt:lpstr>
      <vt:lpstr>新聞報導</vt:lpstr>
      <vt:lpstr>新聞報導</vt:lpstr>
      <vt:lpstr>新聞報導</vt:lpstr>
      <vt:lpstr>新聞報導</vt:lpstr>
    </vt:vector>
  </TitlesOfParts>
  <Company>Mandarin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用科技，翻轉學習！ 翻轉孩子的未來</dc:title>
  <dc:creator>許淑媚</dc:creator>
  <cp:lastModifiedBy>陳家宜</cp:lastModifiedBy>
  <cp:revision>113</cp:revision>
  <cp:lastPrinted>2014-06-17T05:50:23Z</cp:lastPrinted>
  <dcterms:created xsi:type="dcterms:W3CDTF">2013-12-27T06:52:57Z</dcterms:created>
  <dcterms:modified xsi:type="dcterms:W3CDTF">2014-06-17T06:50:08Z</dcterms:modified>
</cp:coreProperties>
</file>