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5" Type="http://schemas.openxmlformats.org/officeDocument/2006/relationships/slide" Target="slides/slide20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zh-TW" sz="3600">
                <a:solidFill>
                  <a:srgbClr val="000000"/>
                </a:solidFill>
              </a:rPr>
              <a:t>如何使用</a:t>
            </a:r>
            <a:r>
              <a:rPr b="0" lang="zh-TW" sz="3600">
                <a:solidFill>
                  <a:srgbClr val="00B050"/>
                </a:solidFill>
              </a:rPr>
              <a:t>均一教育平台</a:t>
            </a:r>
            <a:r>
              <a:rPr b="0" lang="zh-TW" sz="36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b="0" lang="zh-TW" sz="3600">
                <a:solidFill>
                  <a:srgbClr val="000000"/>
                </a:solidFill>
              </a:rPr>
              <a:t>給</a:t>
            </a:r>
            <a:r>
              <a:rPr b="0" lang="zh-TW" sz="3600">
                <a:solidFill>
                  <a:srgbClr val="00B0F0"/>
                </a:solidFill>
              </a:rPr>
              <a:t>家長</a:t>
            </a:r>
            <a:r>
              <a:rPr b="0" lang="zh-TW" sz="3600">
                <a:solidFill>
                  <a:srgbClr val="000000"/>
                </a:solidFill>
              </a:rPr>
              <a:t>、</a:t>
            </a:r>
            <a:r>
              <a:rPr b="0" lang="zh-TW" sz="3600">
                <a:solidFill>
                  <a:srgbClr val="00B0F0"/>
                </a:solidFill>
              </a:rPr>
              <a:t>老師</a:t>
            </a:r>
            <a:r>
              <a:rPr b="0" lang="zh-TW" sz="3600">
                <a:solidFill>
                  <a:srgbClr val="000000"/>
                </a:solidFill>
              </a:rPr>
              <a:t>與</a:t>
            </a:r>
            <a:r>
              <a:rPr b="0" lang="zh-TW" sz="3600">
                <a:solidFill>
                  <a:srgbClr val="00B0F0"/>
                </a:solidFill>
              </a:rPr>
              <a:t>家教</a:t>
            </a:r>
            <a:r>
              <a:rPr b="0" lang="zh-TW" sz="3600">
                <a:solidFill>
                  <a:srgbClr val="000000"/>
                </a:solidFill>
              </a:rPr>
              <a:t>看的說明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3200">
                <a:solidFill>
                  <a:srgbClr val="898989"/>
                </a:solidFill>
              </a:rPr>
              <a:t>2014/2/27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538850" y="384975"/>
            <a:ext cx="3920099" cy="56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zh-TW" sz="1800"/>
              <a:t>點</a:t>
            </a:r>
            <a:r>
              <a:rPr b="0" lang="zh-TW" sz="1800">
                <a:solidFill>
                  <a:srgbClr val="00B050"/>
                </a:solidFill>
              </a:rPr>
              <a:t>建立新名單</a:t>
            </a:r>
            <a:r>
              <a:rPr b="0" lang="zh-TW" sz="1800"/>
              <a:t>來將學生編輯為班級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6999"/>
            <a:ext cx="9144000" cy="5140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Shape 86"/>
          <p:cNvCxnSpPr/>
          <p:nvPr/>
        </p:nvCxnSpPr>
        <p:spPr>
          <a:xfrm flipH="1">
            <a:off x="1397174" y="898250"/>
            <a:ext cx="2053200" cy="3764099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19225" y="199617"/>
            <a:ext cx="8229600" cy="448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zh-TW" sz="1800"/>
              <a:t>然後將一個班級或著群組的學生</a:t>
            </a:r>
            <a:r>
              <a:rPr b="0" lang="zh-TW" sz="1800">
                <a:solidFill>
                  <a:srgbClr val="0070C0"/>
                </a:solidFill>
              </a:rPr>
              <a:t>勾選</a:t>
            </a:r>
            <a:r>
              <a:rPr b="0" lang="zh-TW" sz="1800"/>
              <a:t>到班級之內。一個學生可以屬於多個班級。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7016"/>
            <a:ext cx="9144000" cy="5140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Shape 94"/>
          <p:cNvCxnSpPr/>
          <p:nvPr/>
        </p:nvCxnSpPr>
        <p:spPr>
          <a:xfrm>
            <a:off x="3992175" y="570300"/>
            <a:ext cx="1468499" cy="34502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5" name="Shape 95"/>
          <p:cNvCxnSpPr/>
          <p:nvPr/>
        </p:nvCxnSpPr>
        <p:spPr>
          <a:xfrm>
            <a:off x="3992175" y="584575"/>
            <a:ext cx="998100" cy="4191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6" name="Shape 96"/>
          <p:cNvSpPr txBox="1"/>
          <p:nvPr/>
        </p:nvSpPr>
        <p:spPr>
          <a:xfrm>
            <a:off x="5916975" y="1055075"/>
            <a:ext cx="22956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完成後，回到</a:t>
            </a:r>
            <a:r>
              <a:rPr lang="zh-TW">
                <a:solidFill>
                  <a:srgbClr val="00B050"/>
                </a:solidFill>
              </a:rPr>
              <a:t>班級數據</a:t>
            </a:r>
            <a:r>
              <a:rPr lang="zh-TW"/>
              <a:t>。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7428300" y="1397275"/>
            <a:ext cx="755699" cy="149700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450"/>
            <a:ext cx="9144000" cy="514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0" y="259600"/>
            <a:ext cx="2563800" cy="78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5DD1F"/>
                </a:solidFill>
              </a:rPr>
              <a:t>進度報告</a:t>
            </a:r>
            <a:r>
              <a:rPr lang="zh-TW" sz="1800"/>
              <a:t>功能會告訴教練學生的學習情形。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563800" y="517300"/>
            <a:ext cx="3616500" cy="87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這一頁會顯示學生的學習進度。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不同顏色方塊代表學習情形。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886475" y="667740"/>
            <a:ext cx="2548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可以拖動來看更右邊。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992426" y="1181059"/>
            <a:ext cx="21879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接下來看</a:t>
            </a:r>
            <a:r>
              <a:rPr lang="zh-TW" sz="1800">
                <a:solidFill>
                  <a:srgbClr val="00B050"/>
                </a:solidFill>
              </a:rPr>
              <a:t>進度總覽</a:t>
            </a:r>
          </a:p>
        </p:txBody>
      </p:sp>
      <p:cxnSp>
        <p:nvCxnSpPr>
          <p:cNvPr id="107" name="Shape 107"/>
          <p:cNvCxnSpPr/>
          <p:nvPr/>
        </p:nvCxnSpPr>
        <p:spPr>
          <a:xfrm flipH="1">
            <a:off x="1427975" y="1246150"/>
            <a:ext cx="2165699" cy="3263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8" name="Shape 108"/>
          <p:cNvCxnSpPr/>
          <p:nvPr/>
        </p:nvCxnSpPr>
        <p:spPr>
          <a:xfrm flipH="1">
            <a:off x="1293500" y="1564100"/>
            <a:ext cx="7128599" cy="3053099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9" name="Shape 109"/>
          <p:cNvCxnSpPr/>
          <p:nvPr/>
        </p:nvCxnSpPr>
        <p:spPr>
          <a:xfrm flipH="1">
            <a:off x="4000474" y="1112925"/>
            <a:ext cx="2737200" cy="29327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8449"/>
            <a:ext cx="9144000" cy="51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0" y="0"/>
            <a:ext cx="30000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0B050"/>
                </a:solidFill>
              </a:rPr>
              <a:t>進度總覽</a:t>
            </a:r>
            <a:r>
              <a:rPr lang="zh-TW" sz="1800"/>
              <a:t>可以更清楚的看到學生的使用情形。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179325" y="1088850"/>
            <a:ext cx="3000000" cy="4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點擊可以</a:t>
            </a:r>
            <a:r>
              <a:rPr lang="zh-TW" sz="1800">
                <a:solidFill>
                  <a:srgbClr val="05DD1F"/>
                </a:solidFill>
              </a:rPr>
              <a:t>展開名單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144000" y="474250"/>
            <a:ext cx="3000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可以選擇只顯示一個</a:t>
            </a:r>
            <a:r>
              <a:rPr lang="zh-TW" sz="1800">
                <a:solidFill>
                  <a:srgbClr val="0000FF"/>
                </a:solidFill>
              </a:rPr>
              <a:t>班級</a:t>
            </a:r>
            <a:r>
              <a:rPr lang="zh-TW" sz="1800"/>
              <a:t>。</a:t>
            </a:r>
          </a:p>
        </p:txBody>
      </p:sp>
      <p:cxnSp>
        <p:nvCxnSpPr>
          <p:cNvPr id="118" name="Shape 118"/>
          <p:cNvCxnSpPr/>
          <p:nvPr/>
        </p:nvCxnSpPr>
        <p:spPr>
          <a:xfrm flipH="1">
            <a:off x="8173050" y="872300"/>
            <a:ext cx="339299" cy="21738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19" name="Shape 119"/>
          <p:cNvCxnSpPr>
            <a:stCxn id="116" idx="2"/>
          </p:cNvCxnSpPr>
          <p:nvPr/>
        </p:nvCxnSpPr>
        <p:spPr>
          <a:xfrm flipH="1">
            <a:off x="3811725" y="1547249"/>
            <a:ext cx="867600" cy="4894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2350"/>
            <a:ext cx="9144000" cy="51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0" y="0"/>
            <a:ext cx="4338600" cy="128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展開後可以看到不同進展之下的學生。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這裡顯示學生</a:t>
            </a:r>
            <a:r>
              <a:rPr lang="zh-TW" sz="1800">
                <a:solidFill>
                  <a:srgbClr val="3C78D8"/>
                </a:solidFill>
              </a:rPr>
              <a:t>Junyichild02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在練習</a:t>
            </a:r>
            <a:r>
              <a:rPr lang="zh-TW" sz="1800">
                <a:solidFill>
                  <a:srgbClr val="4A86E8"/>
                </a:solidFill>
              </a:rPr>
              <a:t>算術應用題1</a:t>
            </a:r>
            <a:r>
              <a:rPr lang="zh-TW" sz="1800"/>
              <a:t> 的時候遇到困難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338600" y="683975"/>
            <a:ext cx="30000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可以點擊個別學生，看個別</a:t>
            </a:r>
            <a:r>
              <a:rPr lang="zh-TW" sz="1800">
                <a:solidFill>
                  <a:srgbClr val="0000FF"/>
                </a:solidFill>
              </a:rPr>
              <a:t>技能的練習記錄</a:t>
            </a:r>
            <a:r>
              <a:rPr lang="zh-TW" sz="1800"/>
              <a:t>。</a:t>
            </a:r>
          </a:p>
        </p:txBody>
      </p:sp>
      <p:cxnSp>
        <p:nvCxnSpPr>
          <p:cNvPr id="127" name="Shape 127"/>
          <p:cNvCxnSpPr/>
          <p:nvPr/>
        </p:nvCxnSpPr>
        <p:spPr>
          <a:xfrm flipH="1">
            <a:off x="4211049" y="1488900"/>
            <a:ext cx="1143000" cy="42713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2100"/>
            <a:ext cx="9144000" cy="51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0" y="0"/>
            <a:ext cx="6218399" cy="44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技能線習記錄會顯示學生作的最近30幾題。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116950" y="319850"/>
            <a:ext cx="6278700" cy="50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會顯示用了</a:t>
            </a:r>
            <a:r>
              <a:rPr lang="zh-TW" sz="1800">
                <a:solidFill>
                  <a:srgbClr val="0070C0"/>
                </a:solidFill>
              </a:rPr>
              <a:t>多少時間</a:t>
            </a:r>
            <a:r>
              <a:rPr lang="zh-TW" sz="1800"/>
              <a:t>，有沒有用</a:t>
            </a:r>
            <a:r>
              <a:rPr lang="zh-TW" sz="1800">
                <a:solidFill>
                  <a:srgbClr val="FFC000"/>
                </a:solidFill>
              </a:rPr>
              <a:t>提示</a:t>
            </a:r>
            <a:r>
              <a:rPr lang="zh-TW" sz="1800"/>
              <a:t>或看</a:t>
            </a:r>
            <a:r>
              <a:rPr lang="zh-TW" sz="1800">
                <a:solidFill>
                  <a:srgbClr val="0070C0"/>
                </a:solidFill>
              </a:rPr>
              <a:t>影片</a:t>
            </a:r>
            <a:r>
              <a:rPr lang="zh-TW" sz="1800"/>
              <a:t>。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104400" y="667750"/>
            <a:ext cx="4323600" cy="44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沒有用提示，第一次答對才是</a:t>
            </a:r>
            <a:r>
              <a:rPr lang="zh-TW" sz="1800">
                <a:solidFill>
                  <a:srgbClr val="00B0F0"/>
                </a:solidFill>
              </a:rPr>
              <a:t>淡藍色</a:t>
            </a:r>
            <a:r>
              <a:rPr lang="zh-TW" sz="1800"/>
              <a:t>。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932650" y="1035975"/>
            <a:ext cx="25188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看完請回到</a:t>
            </a:r>
            <a:r>
              <a:rPr lang="zh-TW" sz="1800">
                <a:solidFill>
                  <a:srgbClr val="00B050"/>
                </a:solidFill>
              </a:rPr>
              <a:t>上一頁</a:t>
            </a:r>
            <a:r>
              <a:rPr lang="zh-TW" sz="1800"/>
              <a:t>。</a:t>
            </a:r>
          </a:p>
        </p:txBody>
      </p:sp>
      <p:cxnSp>
        <p:nvCxnSpPr>
          <p:cNvPr id="137" name="Shape 137"/>
          <p:cNvCxnSpPr/>
          <p:nvPr/>
        </p:nvCxnSpPr>
        <p:spPr>
          <a:xfrm flipH="1">
            <a:off x="1985049" y="736925"/>
            <a:ext cx="857400" cy="3880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38" name="Shape 138"/>
          <p:cNvCxnSpPr/>
          <p:nvPr/>
        </p:nvCxnSpPr>
        <p:spPr>
          <a:xfrm flipH="1">
            <a:off x="3188325" y="721900"/>
            <a:ext cx="1473899" cy="36245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39" name="Shape 139"/>
          <p:cNvCxnSpPr/>
          <p:nvPr/>
        </p:nvCxnSpPr>
        <p:spPr>
          <a:xfrm flipH="1">
            <a:off x="6918075" y="977575"/>
            <a:ext cx="1458899" cy="4587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3750"/>
            <a:ext cx="9144000" cy="51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57500" y="0"/>
            <a:ext cx="7873500" cy="1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2400"/>
              <a:t>如果點</a:t>
            </a:r>
            <a:r>
              <a:rPr lang="zh-TW" sz="2400">
                <a:solidFill>
                  <a:srgbClr val="0000FF"/>
                </a:solidFill>
              </a:rPr>
              <a:t>個別題目</a:t>
            </a:r>
            <a:r>
              <a:rPr lang="zh-TW" sz="2400"/>
              <a:t>，可以看見學生輸入</a:t>
            </a:r>
            <a:r>
              <a:rPr lang="zh-TW" sz="2400">
                <a:solidFill>
                  <a:srgbClr val="06EC22"/>
                </a:solidFill>
              </a:rPr>
              <a:t>對</a:t>
            </a:r>
            <a:r>
              <a:rPr lang="zh-TW" sz="2400"/>
              <a:t>、輸入</a:t>
            </a:r>
            <a:r>
              <a:rPr lang="zh-TW" sz="2400">
                <a:solidFill>
                  <a:srgbClr val="FF0000"/>
                </a:solidFill>
              </a:rPr>
              <a:t>錯</a:t>
            </a:r>
            <a:r>
              <a:rPr lang="zh-TW" sz="2400"/>
              <a:t>的答案、有沒有使用</a:t>
            </a:r>
            <a:r>
              <a:rPr lang="zh-TW" sz="2400">
                <a:solidFill>
                  <a:srgbClr val="FF9900"/>
                </a:solidFill>
              </a:rPr>
              <a:t>提示</a:t>
            </a:r>
            <a:r>
              <a:rPr lang="zh-TW" sz="2400"/>
              <a:t>以及隔了多久才做答。希望提供老師線索來了解學生作答的思路。如果學生在作答時準備實體的筆記本，效果會更好。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0" y="428100"/>
            <a:ext cx="3000000" cy="74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點</a:t>
            </a:r>
            <a:r>
              <a:rPr lang="zh-TW" sz="1800">
                <a:solidFill>
                  <a:srgbClr val="00B050"/>
                </a:solidFill>
              </a:rPr>
              <a:t>技能進展</a:t>
            </a:r>
            <a:r>
              <a:rPr lang="zh-TW" sz="1800"/>
              <a:t>之後會顯示學生隨時間的進展。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0" y="0"/>
            <a:ext cx="5270999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接下來是</a:t>
            </a:r>
            <a:r>
              <a:rPr lang="zh-TW" sz="1800">
                <a:solidFill>
                  <a:srgbClr val="0070C0"/>
                </a:solidFill>
              </a:rPr>
              <a:t>技能進展</a:t>
            </a:r>
            <a:r>
              <a:rPr lang="zh-TW" sz="1800"/>
              <a:t>、</a:t>
            </a:r>
            <a:r>
              <a:rPr lang="zh-TW" sz="1800">
                <a:solidFill>
                  <a:srgbClr val="0070C0"/>
                </a:solidFill>
              </a:rPr>
              <a:t>班級現在能量</a:t>
            </a:r>
            <a:r>
              <a:rPr lang="zh-TW" sz="1800"/>
              <a:t>與</a:t>
            </a:r>
            <a:r>
              <a:rPr lang="zh-TW" sz="1800">
                <a:solidFill>
                  <a:srgbClr val="0070C0"/>
                </a:solidFill>
              </a:rPr>
              <a:t>學生目標</a:t>
            </a:r>
            <a:r>
              <a:rPr lang="zh-TW" sz="1800"/>
              <a:t>。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0" y="0"/>
            <a:ext cx="4624199" cy="10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0B050"/>
                </a:solidFill>
              </a:rPr>
              <a:t>班級現在能量</a:t>
            </a:r>
            <a:r>
              <a:rPr lang="zh-TW" sz="1800"/>
              <a:t>會顯示最近一兩分鐘的學生及時累積能量。有學生在看影片或做練習的時候才會動。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0" y="0"/>
            <a:ext cx="5240999" cy="10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0B050"/>
                </a:solidFill>
              </a:rPr>
              <a:t>學生目標</a:t>
            </a:r>
            <a:r>
              <a:rPr lang="zh-TW" sz="1800"/>
              <a:t>可以看到學生自己設定的目標。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教練不能藉由網路設定學生目標。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教練要在真實世界中鼓勵學生。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•建議師長們先熟悉學生使用手冊。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•這個投影片會帶您輔助老師的</a:t>
            </a:r>
            <a:r>
              <a:rPr lang="zh-TW" sz="3200">
                <a:solidFill>
                  <a:srgbClr val="0000FF"/>
                </a:solidFill>
              </a:rPr>
              <a:t>教練</a:t>
            </a:r>
            <a:r>
              <a:rPr lang="zh-TW" sz="3200">
                <a:solidFill>
                  <a:srgbClr val="000000"/>
                </a:solidFill>
              </a:rPr>
              <a:t>功能。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•此投影片後半的</a:t>
            </a:r>
            <a:r>
              <a:rPr lang="zh-TW" sz="3200">
                <a:solidFill>
                  <a:srgbClr val="0000FF"/>
                </a:solidFill>
              </a:rPr>
              <a:t>教練</a:t>
            </a:r>
            <a:r>
              <a:rPr lang="zh-TW" sz="3200">
                <a:solidFill>
                  <a:srgbClr val="000000"/>
                </a:solidFill>
              </a:rPr>
              <a:t>功能操作，需要學生有做過</a:t>
            </a:r>
            <a:r>
              <a:rPr lang="zh-TW" sz="3200">
                <a:solidFill>
                  <a:srgbClr val="00FF00"/>
                </a:solidFill>
              </a:rPr>
              <a:t>練習</a:t>
            </a:r>
            <a:r>
              <a:rPr lang="zh-TW" sz="3200">
                <a:solidFill>
                  <a:srgbClr val="000000"/>
                </a:solidFill>
              </a:rPr>
              <a:t>才會有資料可以顯示。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希望老師您可以藉由教練功能所提供的資訊，來給予學生更精準的學習指示。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也請老師與家長根據學生的學習進展以及獲得的成就給予鼓勵。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3931"/>
            <a:ext cx="9138126" cy="51340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0" y="0"/>
            <a:ext cx="90006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從首頁直接點登入。這一個影片所有功能都是登入後才能用，所以第一個動作是</a:t>
            </a:r>
            <a:r>
              <a:rPr lang="zh-TW" sz="1800">
                <a:solidFill>
                  <a:srgbClr val="00B050"/>
                </a:solidFill>
              </a:rPr>
              <a:t>登入</a:t>
            </a:r>
            <a:r>
              <a:rPr lang="zh-TW" sz="1800"/>
              <a:t>。</a:t>
            </a:r>
          </a:p>
        </p:txBody>
      </p:sp>
      <p:cxnSp>
        <p:nvCxnSpPr>
          <p:cNvPr id="36" name="Shape 36"/>
          <p:cNvCxnSpPr/>
          <p:nvPr/>
        </p:nvCxnSpPr>
        <p:spPr>
          <a:xfrm>
            <a:off x="8331875" y="481275"/>
            <a:ext cx="0" cy="1714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0" y="0"/>
            <a:ext cx="5496600" cy="74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如果有</a:t>
            </a:r>
            <a:r>
              <a:rPr lang="zh-TW" sz="1800">
                <a:solidFill>
                  <a:srgbClr val="FF0000"/>
                </a:solidFill>
              </a:rPr>
              <a:t>Gmail</a:t>
            </a:r>
            <a:r>
              <a:rPr lang="zh-TW" sz="1800"/>
              <a:t>或</a:t>
            </a:r>
            <a:r>
              <a:rPr lang="zh-TW" sz="1800">
                <a:solidFill>
                  <a:srgbClr val="4A86E8"/>
                </a:solidFill>
              </a:rPr>
              <a:t>facebook</a:t>
            </a:r>
            <a:r>
              <a:rPr lang="zh-TW" sz="1800"/>
              <a:t>，可以用這兩個來登入。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也可以用現有的e-mail來登入。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3542053" y="532400"/>
            <a:ext cx="56022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因為學生也會是用同一個畫面登入，如果學生還沒滿13歲，請老師或家長幫忙申請一個帳號。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1791"/>
            <a:ext cx="9176081" cy="515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5875"/>
            <a:ext cx="9144000" cy="51121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150400" y="135350"/>
            <a:ext cx="8181600" cy="1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這是個人的控制板面。家長與老師都會具有學生們的功能，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800"/>
              <a:t>歡迎使用來熟悉學生的學習工具。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lang="zh-TW" sz="1800"/>
              <a:t>繼續介紹教練功能。點</a:t>
            </a:r>
            <a:r>
              <a:rPr lang="zh-TW" sz="1800">
                <a:solidFill>
                  <a:srgbClr val="0000FF"/>
                </a:solidFill>
              </a:rPr>
              <a:t>教練</a:t>
            </a:r>
          </a:p>
        </p:txBody>
      </p:sp>
      <p:cxnSp>
        <p:nvCxnSpPr>
          <p:cNvPr id="50" name="Shape 50"/>
          <p:cNvCxnSpPr/>
          <p:nvPr/>
        </p:nvCxnSpPr>
        <p:spPr>
          <a:xfrm flipH="1">
            <a:off x="1022725" y="1278350"/>
            <a:ext cx="1729499" cy="35792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0600"/>
            <a:ext cx="9144000" cy="51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195525" y="150400"/>
            <a:ext cx="6767699" cy="139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1800"/>
              <a:t>這是學生管理教練的功能。方項式由學生來指定其他帳號成為教練，所以請您的學生或小孩輸入您的</a:t>
            </a:r>
            <a:r>
              <a:rPr lang="zh-TW" sz="1800">
                <a:solidFill>
                  <a:srgbClr val="0000FF"/>
                </a:solidFill>
              </a:rPr>
              <a:t>學生ID</a:t>
            </a:r>
            <a:r>
              <a:rPr lang="zh-TW" sz="1800"/>
              <a:t>為教練。</a:t>
            </a:r>
          </a:p>
        </p:txBody>
      </p:sp>
      <p:cxnSp>
        <p:nvCxnSpPr>
          <p:cNvPr id="57" name="Shape 57"/>
          <p:cNvCxnSpPr/>
          <p:nvPr/>
        </p:nvCxnSpPr>
        <p:spPr>
          <a:xfrm>
            <a:off x="4361450" y="827175"/>
            <a:ext cx="2932799" cy="24512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/>
              <a:t>如果遇到Gmail或Facebook不允許13歲以下使用者註冊的情形，建議請家長或老師幫學生註冊一個Yahoo的e-mail或是Google Apps for Education帳號。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/>
              <a:t>接下來介紹</a:t>
            </a:r>
            <a:r>
              <a:rPr lang="zh-TW">
                <a:solidFill>
                  <a:srgbClr val="0000FF"/>
                </a:solidFill>
              </a:rPr>
              <a:t>教練</a:t>
            </a:r>
            <a:r>
              <a:rPr lang="zh-TW"/>
              <a:t>功能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•在任何一個您的學生開始使用均一教育平台的</a:t>
            </a:r>
            <a:r>
              <a:rPr lang="zh-TW" sz="3200">
                <a:solidFill>
                  <a:srgbClr val="00FF00"/>
                </a:solidFill>
              </a:rPr>
              <a:t>影片</a:t>
            </a:r>
            <a:r>
              <a:rPr lang="zh-TW" sz="3200">
                <a:solidFill>
                  <a:srgbClr val="000000"/>
                </a:solidFill>
              </a:rPr>
              <a:t>或是</a:t>
            </a:r>
            <a:r>
              <a:rPr lang="zh-TW" sz="3200">
                <a:solidFill>
                  <a:srgbClr val="00FF00"/>
                </a:solidFill>
              </a:rPr>
              <a:t>習題</a:t>
            </a:r>
            <a:r>
              <a:rPr lang="zh-TW" sz="3200">
                <a:solidFill>
                  <a:srgbClr val="000000"/>
                </a:solidFill>
              </a:rPr>
              <a:t>功能之後，</a:t>
            </a:r>
            <a:r>
              <a:rPr lang="zh-TW" sz="3200">
                <a:solidFill>
                  <a:srgbClr val="0000FF"/>
                </a:solidFill>
              </a:rPr>
              <a:t>教練</a:t>
            </a:r>
            <a:r>
              <a:rPr lang="zh-TW" sz="3200">
                <a:solidFill>
                  <a:srgbClr val="000000"/>
                </a:solidFill>
              </a:rPr>
              <a:t>功能就會開始顯示學習情況。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•此投影片為測試帳號中的數據。您實際看到的數據會是您學生的數據。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7006"/>
            <a:ext cx="9144000" cy="514099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456250" y="256650"/>
            <a:ext cx="5360999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1800">
                <a:solidFill>
                  <a:schemeClr val="dk1"/>
                </a:solidFill>
              </a:rPr>
              <a:t>這是有學生之後教練一開始進入的畫面。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690825" y="826925"/>
            <a:ext cx="4377300" cy="67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sz="1800"/>
              <a:t>為了將學生分為班級，請先進入</a:t>
            </a:r>
            <a:r>
              <a:rPr lang="zh-TW" sz="1800">
                <a:solidFill>
                  <a:srgbClr val="00B050"/>
                </a:solidFill>
              </a:rPr>
              <a:t>學生名單</a:t>
            </a:r>
          </a:p>
        </p:txBody>
      </p:sp>
      <p:cxnSp>
        <p:nvCxnSpPr>
          <p:cNvPr id="78" name="Shape 78"/>
          <p:cNvCxnSpPr/>
          <p:nvPr/>
        </p:nvCxnSpPr>
        <p:spPr>
          <a:xfrm flipH="1">
            <a:off x="7086150" y="1183400"/>
            <a:ext cx="1411499" cy="16967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