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3952" r:id="rId2"/>
  </p:sldMasterIdLst>
  <p:notesMasterIdLst>
    <p:notesMasterId r:id="rId8"/>
  </p:notesMasterIdLst>
  <p:sldIdLst>
    <p:sldId id="673" r:id="rId3"/>
    <p:sldId id="670" r:id="rId4"/>
    <p:sldId id="671" r:id="rId5"/>
    <p:sldId id="674" r:id="rId6"/>
    <p:sldId id="675" r:id="rId7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9900"/>
    <a:srgbClr val="0000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69091" autoAdjust="0"/>
  </p:normalViewPr>
  <p:slideViewPr>
    <p:cSldViewPr>
      <p:cViewPr varScale="1">
        <p:scale>
          <a:sx n="77" d="100"/>
          <a:sy n="77" d="100"/>
        </p:scale>
        <p:origin x="96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CB976-ECBE-4142-BF3D-66969B6E9C78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A121123-6A50-4501-9F3C-19E7B5EE0255}">
      <dgm:prSet phldrT="[文字]" custT="1"/>
      <dgm:spPr/>
      <dgm:t>
        <a:bodyPr/>
        <a:lstStyle/>
        <a:p>
          <a:r>
            <a:rPr lang="zh-TW" altLang="en-US" sz="2800" b="1" i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各校種子教師培訓：</a:t>
          </a:r>
          <a:r>
            <a:rPr 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每校至少</a:t>
          </a:r>
          <a:r>
            <a:rPr lang="en-US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1-2</a:t>
          </a:r>
          <a:r>
            <a:rPr 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位種子教師要參加培訓</a:t>
          </a:r>
          <a:endParaRPr lang="zh-TW" altLang="en-US" sz="24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C801760-2F0C-445D-810A-C87B42C05D8B}" type="parTrans" cxnId="{F2210BF0-CDB9-41D8-8DDF-C3C3D10B338F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D57D9D-5413-4559-81B9-E33D3B501B85}" type="sibTrans" cxnId="{F2210BF0-CDB9-41D8-8DDF-C3C3D10B338F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1C205A-B2A9-43CD-B2C2-6D8B055CB612}">
      <dgm:prSet phldrT="[文字]" custT="1"/>
      <dgm:spPr/>
      <dgm:t>
        <a:bodyPr/>
        <a:lstStyle/>
        <a:p>
          <a:r>
            <a:rPr lang="zh-TW" altLang="en-US" sz="2800" b="1" i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推廣種子教師到校服務：</a:t>
          </a:r>
          <a:r>
            <a:rPr 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培訓推廣種子教師，進行到校推廣研習服務</a:t>
          </a:r>
          <a:endParaRPr lang="zh-TW" altLang="en-US" sz="24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052DF7E-F5C4-4524-817A-04ACEAF1B009}" type="parTrans" cxnId="{53EEBDF9-0E7E-4200-8C4C-43B6B6D3C12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95DE7C-1250-4EDD-B34A-918D98EF29DF}" type="sibTrans" cxnId="{53EEBDF9-0E7E-4200-8C4C-43B6B6D3C12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28EC55-A50E-47E9-9E23-470420339ECA}">
      <dgm:prSet phldrT="[文字]" custT="1"/>
      <dgm:spPr/>
      <dgm:t>
        <a:bodyPr/>
        <a:lstStyle/>
        <a:p>
          <a:r>
            <a:rPr lang="zh-TW" altLang="en-US" sz="2800" b="1" i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線上說明服務：</a:t>
          </a:r>
          <a:r>
            <a:rPr lang="zh-TW" altLang="en-US" sz="2400" b="0" i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親師生學習平台資源，提供線上</a:t>
          </a:r>
          <a:r>
            <a:rPr lang="en-US" altLang="zh-TW" sz="2400" b="0" i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Q</a:t>
          </a:r>
          <a:r>
            <a:rPr lang="zh-TW" altLang="en-US" sz="2400" b="0" i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＆</a:t>
          </a:r>
          <a:r>
            <a:rPr lang="en-US" altLang="zh-TW" sz="2400" b="0" i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A</a:t>
          </a:r>
          <a:r>
            <a:rPr lang="zh-TW" altLang="en-US" sz="2400" b="0" i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 和影片說明</a:t>
          </a:r>
          <a:endParaRPr lang="en-US" altLang="zh-TW" sz="2400" b="0" i="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BE90046-FE19-4654-BE9E-1B91312A66EE}" type="parTrans" cxnId="{2DC4CDDD-339C-41E8-94D8-674D4B0DD40D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40A0A01-3960-45AD-AE34-5F06699171A4}" type="sibTrans" cxnId="{2DC4CDDD-339C-41E8-94D8-674D4B0DD40D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84D43B-5ED1-4963-8F55-727532256B0F}">
      <dgm:prSet phldrT="[文字]" custT="1"/>
      <dgm:spPr/>
      <dgm:t>
        <a:bodyPr/>
        <a:lstStyle/>
        <a:p>
          <a:r>
            <a:rPr lang="zh-TW" altLang="en-US" sz="2800" b="1" i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線上課程：</a:t>
          </a:r>
          <a:r>
            <a:rPr 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建置媒體影音平台，提供重要增能、研習影片的直播或錄影</a:t>
          </a:r>
          <a:endParaRPr lang="en-US" altLang="zh-TW" sz="2400" b="0" i="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B26CFA3-5980-4BD1-A960-DC4702C37BF5}" type="parTrans" cxnId="{21A85042-BAF9-420E-8C5E-5275960BA0C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FA99B34-D356-431B-804E-780EC454698F}" type="sibTrans" cxnId="{21A85042-BAF9-420E-8C5E-5275960BA0C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86C00A-A915-4EB5-9883-4BD517D4A268}" type="pres">
      <dgm:prSet presAssocID="{76ECB976-ECBE-4142-BF3D-66969B6E9C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85B03FC8-3400-4DD4-A4A5-1286A5FA8FCC}" type="pres">
      <dgm:prSet presAssocID="{76ECB976-ECBE-4142-BF3D-66969B6E9C78}" presName="Name1" presStyleCnt="0"/>
      <dgm:spPr/>
      <dgm:t>
        <a:bodyPr/>
        <a:lstStyle/>
        <a:p>
          <a:endParaRPr lang="zh-TW" altLang="en-US"/>
        </a:p>
      </dgm:t>
    </dgm:pt>
    <dgm:pt modelId="{DCF11555-3470-4B95-84B6-C3208021E171}" type="pres">
      <dgm:prSet presAssocID="{76ECB976-ECBE-4142-BF3D-66969B6E9C78}" presName="cycle" presStyleCnt="0"/>
      <dgm:spPr/>
      <dgm:t>
        <a:bodyPr/>
        <a:lstStyle/>
        <a:p>
          <a:endParaRPr lang="zh-TW" altLang="en-US"/>
        </a:p>
      </dgm:t>
    </dgm:pt>
    <dgm:pt modelId="{940DAA81-89D5-4344-8AAF-85AC7E105695}" type="pres">
      <dgm:prSet presAssocID="{76ECB976-ECBE-4142-BF3D-66969B6E9C78}" presName="srcNode" presStyleLbl="node1" presStyleIdx="0" presStyleCnt="4"/>
      <dgm:spPr/>
      <dgm:t>
        <a:bodyPr/>
        <a:lstStyle/>
        <a:p>
          <a:endParaRPr lang="zh-TW" altLang="en-US"/>
        </a:p>
      </dgm:t>
    </dgm:pt>
    <dgm:pt modelId="{AA25670C-8CF6-4FDE-9808-AADD11E8C29C}" type="pres">
      <dgm:prSet presAssocID="{76ECB976-ECBE-4142-BF3D-66969B6E9C78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6C45A7B4-1F21-4BB4-AAFF-FC9284B7779A}" type="pres">
      <dgm:prSet presAssocID="{76ECB976-ECBE-4142-BF3D-66969B6E9C78}" presName="extraNode" presStyleLbl="node1" presStyleIdx="0" presStyleCnt="4"/>
      <dgm:spPr/>
      <dgm:t>
        <a:bodyPr/>
        <a:lstStyle/>
        <a:p>
          <a:endParaRPr lang="zh-TW" altLang="en-US"/>
        </a:p>
      </dgm:t>
    </dgm:pt>
    <dgm:pt modelId="{ACEF55D1-F9DD-4BF0-8E6E-F89167D1EF3A}" type="pres">
      <dgm:prSet presAssocID="{76ECB976-ECBE-4142-BF3D-66969B6E9C78}" presName="dstNode" presStyleLbl="node1" presStyleIdx="0" presStyleCnt="4"/>
      <dgm:spPr/>
      <dgm:t>
        <a:bodyPr/>
        <a:lstStyle/>
        <a:p>
          <a:endParaRPr lang="zh-TW" altLang="en-US"/>
        </a:p>
      </dgm:t>
    </dgm:pt>
    <dgm:pt modelId="{B97AA3B2-4F20-4911-B508-73A6C9082ED6}" type="pres">
      <dgm:prSet presAssocID="{8A121123-6A50-4501-9F3C-19E7B5EE0255}" presName="text_1" presStyleLbl="node1" presStyleIdx="0" presStyleCnt="4" custScaleX="1000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4D6061-CDCA-479A-A8BF-3D0F387D3B1F}" type="pres">
      <dgm:prSet presAssocID="{8A121123-6A50-4501-9F3C-19E7B5EE0255}" presName="accent_1" presStyleCnt="0"/>
      <dgm:spPr/>
      <dgm:t>
        <a:bodyPr/>
        <a:lstStyle/>
        <a:p>
          <a:endParaRPr lang="zh-TW" altLang="en-US"/>
        </a:p>
      </dgm:t>
    </dgm:pt>
    <dgm:pt modelId="{5ADB0C83-634D-4927-B5BE-DFFF41970C9D}" type="pres">
      <dgm:prSet presAssocID="{8A121123-6A50-4501-9F3C-19E7B5EE0255}" presName="accentRepeatNode" presStyleLbl="solidFgAcc1" presStyleIdx="0" presStyleCnt="4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56C2532-D8CF-42D9-8980-FD65D46AF731}" type="pres">
      <dgm:prSet presAssocID="{571C205A-B2A9-43CD-B2C2-6D8B055CB61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FD9C13-11C1-40B7-BC68-FB339BF6531A}" type="pres">
      <dgm:prSet presAssocID="{571C205A-B2A9-43CD-B2C2-6D8B055CB612}" presName="accent_2" presStyleCnt="0"/>
      <dgm:spPr/>
      <dgm:t>
        <a:bodyPr/>
        <a:lstStyle/>
        <a:p>
          <a:endParaRPr lang="zh-TW" altLang="en-US"/>
        </a:p>
      </dgm:t>
    </dgm:pt>
    <dgm:pt modelId="{B3F3828F-417E-4F1F-87A7-AEE3D2360AC2}" type="pres">
      <dgm:prSet presAssocID="{571C205A-B2A9-43CD-B2C2-6D8B055CB612}" presName="accentRepeatNode" presStyleLbl="solidFgAcc1" presStyleIdx="1" presStyleCnt="4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36C3B63-49F1-4B2E-8994-B692908D0A9D}" type="pres">
      <dgm:prSet presAssocID="{5F28EC55-A50E-47E9-9E23-470420339EC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B48E72-3505-4DC4-B9A7-8984F3E89109}" type="pres">
      <dgm:prSet presAssocID="{5F28EC55-A50E-47E9-9E23-470420339ECA}" presName="accent_3" presStyleCnt="0"/>
      <dgm:spPr/>
      <dgm:t>
        <a:bodyPr/>
        <a:lstStyle/>
        <a:p>
          <a:endParaRPr lang="zh-TW" altLang="en-US"/>
        </a:p>
      </dgm:t>
    </dgm:pt>
    <dgm:pt modelId="{B20B9AFE-3CAD-47BA-8A48-7FF54C5FEEB5}" type="pres">
      <dgm:prSet presAssocID="{5F28EC55-A50E-47E9-9E23-470420339ECA}" presName="accentRepeatNode" presStyleLbl="solidFgAcc1" presStyleIdx="2" presStyleCnt="4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1834AFE6-E6E1-4DDB-BB5D-FF7F2F898124}" type="pres">
      <dgm:prSet presAssocID="{2E84D43B-5ED1-4963-8F55-727532256B0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55603B-B918-481D-872C-D40DD1F9F985}" type="pres">
      <dgm:prSet presAssocID="{2E84D43B-5ED1-4963-8F55-727532256B0F}" presName="accent_4" presStyleCnt="0"/>
      <dgm:spPr/>
      <dgm:t>
        <a:bodyPr/>
        <a:lstStyle/>
        <a:p>
          <a:endParaRPr lang="zh-TW" altLang="en-US"/>
        </a:p>
      </dgm:t>
    </dgm:pt>
    <dgm:pt modelId="{0E6192CD-4783-4C02-9E01-EB3A0F0A67B2}" type="pres">
      <dgm:prSet presAssocID="{2E84D43B-5ED1-4963-8F55-727532256B0F}" presName="accentRepeatNode" presStyleLbl="solidFgAcc1" presStyleIdx="3" presStyleCnt="4"/>
      <dgm:spPr/>
      <dgm:t>
        <a:bodyPr/>
        <a:lstStyle/>
        <a:p>
          <a:endParaRPr lang="zh-TW" altLang="en-US"/>
        </a:p>
      </dgm:t>
    </dgm:pt>
  </dgm:ptLst>
  <dgm:cxnLst>
    <dgm:cxn modelId="{998AEB9C-2D32-4C84-9891-AD9A4CC76A70}" type="presOf" srcId="{5F28EC55-A50E-47E9-9E23-470420339ECA}" destId="{736C3B63-49F1-4B2E-8994-B692908D0A9D}" srcOrd="0" destOrd="0" presId="urn:microsoft.com/office/officeart/2008/layout/VerticalCurvedList"/>
    <dgm:cxn modelId="{F2210BF0-CDB9-41D8-8DDF-C3C3D10B338F}" srcId="{76ECB976-ECBE-4142-BF3D-66969B6E9C78}" destId="{8A121123-6A50-4501-9F3C-19E7B5EE0255}" srcOrd="0" destOrd="0" parTransId="{FC801760-2F0C-445D-810A-C87B42C05D8B}" sibTransId="{03D57D9D-5413-4559-81B9-E33D3B501B85}"/>
    <dgm:cxn modelId="{21A85042-BAF9-420E-8C5E-5275960BA0C6}" srcId="{76ECB976-ECBE-4142-BF3D-66969B6E9C78}" destId="{2E84D43B-5ED1-4963-8F55-727532256B0F}" srcOrd="3" destOrd="0" parTransId="{9B26CFA3-5980-4BD1-A960-DC4702C37BF5}" sibTransId="{8FA99B34-D356-431B-804E-780EC454698F}"/>
    <dgm:cxn modelId="{8DDD2095-B7D5-4A70-A0BD-339903E1CE42}" type="presOf" srcId="{2E84D43B-5ED1-4963-8F55-727532256B0F}" destId="{1834AFE6-E6E1-4DDB-BB5D-FF7F2F898124}" srcOrd="0" destOrd="0" presId="urn:microsoft.com/office/officeart/2008/layout/VerticalCurvedList"/>
    <dgm:cxn modelId="{07F76EA3-A865-45E6-9544-BB5025209DC2}" type="presOf" srcId="{76ECB976-ECBE-4142-BF3D-66969B6E9C78}" destId="{4D86C00A-A915-4EB5-9883-4BD517D4A268}" srcOrd="0" destOrd="0" presId="urn:microsoft.com/office/officeart/2008/layout/VerticalCurvedList"/>
    <dgm:cxn modelId="{2DC4CDDD-339C-41E8-94D8-674D4B0DD40D}" srcId="{76ECB976-ECBE-4142-BF3D-66969B6E9C78}" destId="{5F28EC55-A50E-47E9-9E23-470420339ECA}" srcOrd="2" destOrd="0" parTransId="{DBE90046-FE19-4654-BE9E-1B91312A66EE}" sibTransId="{F40A0A01-3960-45AD-AE34-5F06699171A4}"/>
    <dgm:cxn modelId="{6B7544A4-80C3-474A-9DA0-6FEC43E5B307}" type="presOf" srcId="{571C205A-B2A9-43CD-B2C2-6D8B055CB612}" destId="{456C2532-D8CF-42D9-8980-FD65D46AF731}" srcOrd="0" destOrd="0" presId="urn:microsoft.com/office/officeart/2008/layout/VerticalCurvedList"/>
    <dgm:cxn modelId="{53EEBDF9-0E7E-4200-8C4C-43B6B6D3C126}" srcId="{76ECB976-ECBE-4142-BF3D-66969B6E9C78}" destId="{571C205A-B2A9-43CD-B2C2-6D8B055CB612}" srcOrd="1" destOrd="0" parTransId="{B052DF7E-F5C4-4524-817A-04ACEAF1B009}" sibTransId="{5795DE7C-1250-4EDD-B34A-918D98EF29DF}"/>
    <dgm:cxn modelId="{460C5216-A517-4D6C-B34A-196ADF8E525A}" type="presOf" srcId="{03D57D9D-5413-4559-81B9-E33D3B501B85}" destId="{AA25670C-8CF6-4FDE-9808-AADD11E8C29C}" srcOrd="0" destOrd="0" presId="urn:microsoft.com/office/officeart/2008/layout/VerticalCurvedList"/>
    <dgm:cxn modelId="{57716912-B8BF-4EF7-B9EE-EAB4602BAD9C}" type="presOf" srcId="{8A121123-6A50-4501-9F3C-19E7B5EE0255}" destId="{B97AA3B2-4F20-4911-B508-73A6C9082ED6}" srcOrd="0" destOrd="0" presId="urn:microsoft.com/office/officeart/2008/layout/VerticalCurvedList"/>
    <dgm:cxn modelId="{4A1FFDA0-2138-4634-B1E0-A080151C18E5}" type="presParOf" srcId="{4D86C00A-A915-4EB5-9883-4BD517D4A268}" destId="{85B03FC8-3400-4DD4-A4A5-1286A5FA8FCC}" srcOrd="0" destOrd="0" presId="urn:microsoft.com/office/officeart/2008/layout/VerticalCurvedList"/>
    <dgm:cxn modelId="{6F6D1068-E3F9-486E-9B06-0DD26EC01A29}" type="presParOf" srcId="{85B03FC8-3400-4DD4-A4A5-1286A5FA8FCC}" destId="{DCF11555-3470-4B95-84B6-C3208021E171}" srcOrd="0" destOrd="0" presId="urn:microsoft.com/office/officeart/2008/layout/VerticalCurvedList"/>
    <dgm:cxn modelId="{F547AF3B-095A-47C1-990E-6263FDDA8C5A}" type="presParOf" srcId="{DCF11555-3470-4B95-84B6-C3208021E171}" destId="{940DAA81-89D5-4344-8AAF-85AC7E105695}" srcOrd="0" destOrd="0" presId="urn:microsoft.com/office/officeart/2008/layout/VerticalCurvedList"/>
    <dgm:cxn modelId="{B987CBB6-DDEA-403E-A69E-1015163D596E}" type="presParOf" srcId="{DCF11555-3470-4B95-84B6-C3208021E171}" destId="{AA25670C-8CF6-4FDE-9808-AADD11E8C29C}" srcOrd="1" destOrd="0" presId="urn:microsoft.com/office/officeart/2008/layout/VerticalCurvedList"/>
    <dgm:cxn modelId="{A7E1783C-FEA3-48A2-A3A4-920C639BE9DA}" type="presParOf" srcId="{DCF11555-3470-4B95-84B6-C3208021E171}" destId="{6C45A7B4-1F21-4BB4-AAFF-FC9284B7779A}" srcOrd="2" destOrd="0" presId="urn:microsoft.com/office/officeart/2008/layout/VerticalCurvedList"/>
    <dgm:cxn modelId="{83F9757C-5A81-4E17-8CBB-4A5B3C4150D7}" type="presParOf" srcId="{DCF11555-3470-4B95-84B6-C3208021E171}" destId="{ACEF55D1-F9DD-4BF0-8E6E-F89167D1EF3A}" srcOrd="3" destOrd="0" presId="urn:microsoft.com/office/officeart/2008/layout/VerticalCurvedList"/>
    <dgm:cxn modelId="{76ADF415-30B2-4FEB-BF24-B411C9E0F1B8}" type="presParOf" srcId="{85B03FC8-3400-4DD4-A4A5-1286A5FA8FCC}" destId="{B97AA3B2-4F20-4911-B508-73A6C9082ED6}" srcOrd="1" destOrd="0" presId="urn:microsoft.com/office/officeart/2008/layout/VerticalCurvedList"/>
    <dgm:cxn modelId="{E39E555C-5884-4F81-A180-6CC170E92AC4}" type="presParOf" srcId="{85B03FC8-3400-4DD4-A4A5-1286A5FA8FCC}" destId="{494D6061-CDCA-479A-A8BF-3D0F387D3B1F}" srcOrd="2" destOrd="0" presId="urn:microsoft.com/office/officeart/2008/layout/VerticalCurvedList"/>
    <dgm:cxn modelId="{8CA575E4-EF35-45CE-A395-BE4268A1D80D}" type="presParOf" srcId="{494D6061-CDCA-479A-A8BF-3D0F387D3B1F}" destId="{5ADB0C83-634D-4927-B5BE-DFFF41970C9D}" srcOrd="0" destOrd="0" presId="urn:microsoft.com/office/officeart/2008/layout/VerticalCurvedList"/>
    <dgm:cxn modelId="{386F4C67-2F99-4A0F-BB6E-EC0EB4EEF2E1}" type="presParOf" srcId="{85B03FC8-3400-4DD4-A4A5-1286A5FA8FCC}" destId="{456C2532-D8CF-42D9-8980-FD65D46AF731}" srcOrd="3" destOrd="0" presId="urn:microsoft.com/office/officeart/2008/layout/VerticalCurvedList"/>
    <dgm:cxn modelId="{DCBC323B-4940-4753-B3A2-2E67500651AB}" type="presParOf" srcId="{85B03FC8-3400-4DD4-A4A5-1286A5FA8FCC}" destId="{56FD9C13-11C1-40B7-BC68-FB339BF6531A}" srcOrd="4" destOrd="0" presId="urn:microsoft.com/office/officeart/2008/layout/VerticalCurvedList"/>
    <dgm:cxn modelId="{2587EF67-9D1C-4F0A-A787-4F2D126CFFCA}" type="presParOf" srcId="{56FD9C13-11C1-40B7-BC68-FB339BF6531A}" destId="{B3F3828F-417E-4F1F-87A7-AEE3D2360AC2}" srcOrd="0" destOrd="0" presId="urn:microsoft.com/office/officeart/2008/layout/VerticalCurvedList"/>
    <dgm:cxn modelId="{410B7504-323C-424E-B30A-21D18586F540}" type="presParOf" srcId="{85B03FC8-3400-4DD4-A4A5-1286A5FA8FCC}" destId="{736C3B63-49F1-4B2E-8994-B692908D0A9D}" srcOrd="5" destOrd="0" presId="urn:microsoft.com/office/officeart/2008/layout/VerticalCurvedList"/>
    <dgm:cxn modelId="{705B9215-9964-4F52-90ED-7F26BF85ABD5}" type="presParOf" srcId="{85B03FC8-3400-4DD4-A4A5-1286A5FA8FCC}" destId="{82B48E72-3505-4DC4-B9A7-8984F3E89109}" srcOrd="6" destOrd="0" presId="urn:microsoft.com/office/officeart/2008/layout/VerticalCurvedList"/>
    <dgm:cxn modelId="{FCCBFE2F-773E-46B7-87F1-0D81ADD69400}" type="presParOf" srcId="{82B48E72-3505-4DC4-B9A7-8984F3E89109}" destId="{B20B9AFE-3CAD-47BA-8A48-7FF54C5FEEB5}" srcOrd="0" destOrd="0" presId="urn:microsoft.com/office/officeart/2008/layout/VerticalCurvedList"/>
    <dgm:cxn modelId="{B1CBBCC8-3803-48EE-A42A-EBEA5222A1D1}" type="presParOf" srcId="{85B03FC8-3400-4DD4-A4A5-1286A5FA8FCC}" destId="{1834AFE6-E6E1-4DDB-BB5D-FF7F2F898124}" srcOrd="7" destOrd="0" presId="urn:microsoft.com/office/officeart/2008/layout/VerticalCurvedList"/>
    <dgm:cxn modelId="{7B8A4C52-7046-4AF0-9E5D-936DE80D2B8A}" type="presParOf" srcId="{85B03FC8-3400-4DD4-A4A5-1286A5FA8FCC}" destId="{B655603B-B918-481D-872C-D40DD1F9F985}" srcOrd="8" destOrd="0" presId="urn:microsoft.com/office/officeart/2008/layout/VerticalCurvedList"/>
    <dgm:cxn modelId="{D28F2D84-FBB5-4DB2-9A69-5130B442157E}" type="presParOf" srcId="{B655603B-B918-481D-872C-D40DD1F9F985}" destId="{0E6192CD-4783-4C02-9E01-EB3A0F0A67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5670C-8CF6-4FDE-9808-AADD11E8C29C}">
      <dsp:nvSpPr>
        <dsp:cNvPr id="0" name=""/>
        <dsp:cNvSpPr/>
      </dsp:nvSpPr>
      <dsp:spPr>
        <a:xfrm>
          <a:off x="-5932182" y="-907725"/>
          <a:ext cx="7061526" cy="7061526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AA3B2-4F20-4911-B508-73A6C9082ED6}">
      <dsp:nvSpPr>
        <dsp:cNvPr id="0" name=""/>
        <dsp:cNvSpPr/>
      </dsp:nvSpPr>
      <dsp:spPr>
        <a:xfrm>
          <a:off x="589943" y="403318"/>
          <a:ext cx="11001129" cy="8070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6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i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各校種子教師培訓：</a:t>
          </a:r>
          <a:r>
            <a:rPr lang="zh-TW" sz="2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每校至少</a:t>
          </a:r>
          <a:r>
            <a:rPr lang="en-US" sz="2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1-2</a:t>
          </a:r>
          <a:r>
            <a:rPr lang="zh-TW" sz="2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位種子教師要參加培訓</a:t>
          </a:r>
          <a:endParaRPr lang="zh-TW" altLang="en-US" sz="24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89943" y="403318"/>
        <a:ext cx="11001129" cy="807056"/>
      </dsp:txXfrm>
    </dsp:sp>
    <dsp:sp modelId="{5ADB0C83-634D-4927-B5BE-DFFF41970C9D}">
      <dsp:nvSpPr>
        <dsp:cNvPr id="0" name=""/>
        <dsp:cNvSpPr/>
      </dsp:nvSpPr>
      <dsp:spPr>
        <a:xfrm>
          <a:off x="86468" y="302436"/>
          <a:ext cx="1008820" cy="1008820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6C2532-D8CF-42D9-8980-FD65D46AF731}">
      <dsp:nvSpPr>
        <dsp:cNvPr id="0" name=""/>
        <dsp:cNvSpPr/>
      </dsp:nvSpPr>
      <dsp:spPr>
        <a:xfrm>
          <a:off x="1053582" y="1614112"/>
          <a:ext cx="10536555" cy="8070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6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i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推廣種子教師到校服務：</a:t>
          </a:r>
          <a:r>
            <a:rPr lang="zh-TW" sz="2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培訓推廣種子教師，進行到校推廣研習服務</a:t>
          </a:r>
          <a:endParaRPr lang="zh-TW" altLang="en-US" sz="24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053582" y="1614112"/>
        <a:ext cx="10536555" cy="807056"/>
      </dsp:txXfrm>
    </dsp:sp>
    <dsp:sp modelId="{B3F3828F-417E-4F1F-87A7-AEE3D2360AC2}">
      <dsp:nvSpPr>
        <dsp:cNvPr id="0" name=""/>
        <dsp:cNvSpPr/>
      </dsp:nvSpPr>
      <dsp:spPr>
        <a:xfrm>
          <a:off x="549172" y="1513230"/>
          <a:ext cx="1008820" cy="1008820"/>
        </a:xfrm>
        <a:prstGeom prst="ellips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6C3B63-49F1-4B2E-8994-B692908D0A9D}">
      <dsp:nvSpPr>
        <dsp:cNvPr id="0" name=""/>
        <dsp:cNvSpPr/>
      </dsp:nvSpPr>
      <dsp:spPr>
        <a:xfrm>
          <a:off x="1053582" y="2824907"/>
          <a:ext cx="10536555" cy="8070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6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i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線上說明服務：</a:t>
          </a:r>
          <a:r>
            <a:rPr lang="zh-TW" altLang="en-US" sz="2400" b="0" i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親師生學習平台資源，提供線上</a:t>
          </a:r>
          <a:r>
            <a:rPr lang="en-US" altLang="zh-TW" sz="2400" b="0" i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Q</a:t>
          </a:r>
          <a:r>
            <a:rPr lang="zh-TW" altLang="en-US" sz="2400" b="0" i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＆</a:t>
          </a:r>
          <a:r>
            <a:rPr lang="en-US" altLang="zh-TW" sz="2400" b="0" i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A</a:t>
          </a:r>
          <a:r>
            <a:rPr lang="zh-TW" altLang="en-US" sz="2400" b="0" i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 和影片說明</a:t>
          </a:r>
          <a:endParaRPr lang="en-US" altLang="zh-TW" sz="2400" b="0" i="0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053582" y="2824907"/>
        <a:ext cx="10536555" cy="807056"/>
      </dsp:txXfrm>
    </dsp:sp>
    <dsp:sp modelId="{B20B9AFE-3CAD-47BA-8A48-7FF54C5FEEB5}">
      <dsp:nvSpPr>
        <dsp:cNvPr id="0" name=""/>
        <dsp:cNvSpPr/>
      </dsp:nvSpPr>
      <dsp:spPr>
        <a:xfrm>
          <a:off x="549172" y="2724024"/>
          <a:ext cx="1008820" cy="1008820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34AFE6-E6E1-4DDB-BB5D-FF7F2F898124}">
      <dsp:nvSpPr>
        <dsp:cNvPr id="0" name=""/>
        <dsp:cNvSpPr/>
      </dsp:nvSpPr>
      <dsp:spPr>
        <a:xfrm>
          <a:off x="590878" y="4035701"/>
          <a:ext cx="10999259" cy="8070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6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i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線上課程：</a:t>
          </a:r>
          <a:r>
            <a:rPr lang="zh-TW" sz="2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建置媒體影音平台，提供重要增能、研習影片的直播或錄影</a:t>
          </a:r>
          <a:endParaRPr lang="en-US" altLang="zh-TW" sz="2400" b="0" i="0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90878" y="4035701"/>
        <a:ext cx="10999259" cy="807056"/>
      </dsp:txXfrm>
    </dsp:sp>
    <dsp:sp modelId="{0E6192CD-4783-4C02-9E01-EB3A0F0A67B2}">
      <dsp:nvSpPr>
        <dsp:cNvPr id="0" name=""/>
        <dsp:cNvSpPr/>
      </dsp:nvSpPr>
      <dsp:spPr>
        <a:xfrm>
          <a:off x="86468" y="3934819"/>
          <a:ext cx="1008820" cy="1008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3CB53A-DCC5-4868-8FCC-65933EE291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4392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B53A-DCC5-4868-8FCC-65933EE29150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243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B53A-DCC5-4868-8FCC-65933EE29150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269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B53A-DCC5-4868-8FCC-65933EE29150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2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B53A-DCC5-4868-8FCC-65933EE29150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619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40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970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353AECE1-CB92-43D2-B58F-2C98590F805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5684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5B11C-9052-454C-A1B4-E4A03870CD4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110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9D775FA3-76CA-4DD5-A7DB-99D3F241F5E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9481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9C65BEEE-7207-4684-A980-C4B3ED3FE3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954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71EB30C7-FFB7-4430-B51D-A1C60E8064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370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830C7-E985-442D-8F39-1E25EDEE650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8735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CF619-73F5-4C1A-8D3D-B59A07A25D4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5273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997C5-26B6-4017-BE59-470126E796E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22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472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3483146D-6039-4074-9C49-3D0EB963F8D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6213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7ACE1732-BE13-47A7-94E8-43B0FC5874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875348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7ACE1732-BE13-47A7-94E8-43B0FC5874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684034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7ACE1732-BE13-47A7-94E8-43B0FC5874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488801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7ACE1732-BE13-47A7-94E8-43B0FC5874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1016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7ACE1732-BE13-47A7-94E8-43B0FC5874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955080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1921D-55EB-4F83-B14B-C69F9AD147E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8730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FF5DE-93EC-4C0A-BBE6-3B94E54A7C3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33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33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53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63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86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69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39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9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6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61FD-9E01-434C-8BD7-E1030CC4FEF3}" type="datetimeFigureOut">
              <a:rPr lang="zh-TW" altLang="en-US" smtClean="0"/>
              <a:t>2020/6/23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4740F6-B8CA-4FFC-9E7F-BAA3B604B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14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2567608" y="297437"/>
            <a:ext cx="7247011" cy="638086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什麼是「智慧學習教室」？</a:t>
            </a:r>
          </a:p>
        </p:txBody>
      </p:sp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1055440" y="935522"/>
            <a:ext cx="10945216" cy="59224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2017</a:t>
            </a:r>
            <a:r>
              <a:rPr lang="en-US" altLang="zh-TW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年「智慧教育提升計畫」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花蓮縣府教育處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花東基金挹注下，提出「智慧教育提升計畫」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，普通班教室都配置平板電腦、鏡像投影棒及高流明單槍或大型電子顯示器設備。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年「智慧學習教室」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有前瞻數位基礎建設經費挹注，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升級全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縣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1265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間普通教室成為「智慧學習教室」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，普通班教室另配置虛實智慧雲盒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電子班牌、無聲廣播、課間工具及親師生學習資源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、電腦桌機及自主化學習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Chromebook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</a:t>
            </a:r>
            <a:r>
              <a:rPr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zh-TW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</a:t>
            </a:r>
            <a:r>
              <a:rPr lang="zh-TW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縣智慧教育普及</a:t>
            </a:r>
            <a:r>
              <a:rPr lang="zh-TW" altLang="zh-TW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化</a:t>
            </a:r>
            <a:endParaRPr lang="en-US" altLang="zh-TW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預計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年完成建置，朝向全縣智慧教育普及化目標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前進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0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1835" y="368734"/>
            <a:ext cx="7061725" cy="658027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「智慧學習教室」有哪些設備？</a:t>
            </a:r>
            <a:endParaRPr lang="zh-TW" altLang="en-US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321005"/>
              </p:ext>
            </p:extLst>
          </p:nvPr>
        </p:nvGraphicFramePr>
        <p:xfrm>
          <a:off x="1512117" y="1334173"/>
          <a:ext cx="10441160" cy="5457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7495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高流明單槍投影機</a:t>
                      </a:r>
                      <a:endParaRPr lang="en-US" altLang="zh-TW" sz="24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 大型電子顯示器設備</a:t>
                      </a:r>
                      <a:endParaRPr lang="zh-TW" altLang="en-US" sz="24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7882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現有教室電腦</a:t>
                      </a:r>
                      <a:endParaRPr lang="en-US" altLang="zh-TW" sz="24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電視棒</a:t>
                      </a:r>
                      <a:endParaRPr lang="en-US" altLang="zh-TW" sz="24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智慧雲盒軟硬體整合控制器</a:t>
                      </a:r>
                      <a:endParaRPr lang="zh-TW" altLang="en-US" sz="24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0350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教師用平板兼筆記型電腦</a:t>
                      </a:r>
                      <a:endParaRPr lang="zh-TW" altLang="en-US" sz="24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7577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學生用</a:t>
                      </a:r>
                      <a:r>
                        <a:rPr lang="en-US" altLang="zh-TW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Chromebook</a:t>
                      </a:r>
                      <a:r>
                        <a:rPr lang="zh-TW" altLang="en-US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平板電腦</a:t>
                      </a:r>
                      <a:endParaRPr lang="en-US" altLang="zh-TW" sz="24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（全縣</a:t>
                      </a:r>
                      <a:r>
                        <a:rPr lang="en-US" altLang="zh-TW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成以上，每校一個班級人數）</a:t>
                      </a:r>
                      <a:endParaRPr lang="en-US" altLang="zh-TW" sz="24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zh-TW" altLang="en-US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一台充電車</a:t>
                      </a:r>
                      <a:endParaRPr lang="zh-TW" altLang="en-US" sz="24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347200" y="6245225"/>
            <a:ext cx="2844800" cy="476250"/>
          </a:xfrm>
        </p:spPr>
        <p:txBody>
          <a:bodyPr/>
          <a:lstStyle/>
          <a:p>
            <a:pPr>
              <a:defRPr/>
            </a:pPr>
            <a:fld id="{CD85B11C-9052-454C-A1B4-E4A03870CD49}" type="slidenum"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2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76" y="1478297"/>
            <a:ext cx="1201577" cy="750986"/>
          </a:xfrm>
          <a:prstGeom prst="rect">
            <a:avLst/>
          </a:prstGeom>
        </p:spPr>
      </p:pic>
      <p:pic>
        <p:nvPicPr>
          <p:cNvPr id="9" name="Picture 4" descr="https://o.remove.bg/downloads/66dbc23a-ed73-4673-9b1c-ee74a7cd822c/acb3cab88f9cf2c262d4dcc528eae1dd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78" y="4283429"/>
            <a:ext cx="1224512" cy="8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878" y="5873964"/>
            <a:ext cx="636812" cy="3820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964" y="5706649"/>
            <a:ext cx="992113" cy="59526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995" y="5584847"/>
            <a:ext cx="1311827" cy="78709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5742">
            <a:off x="7308174" y="6225867"/>
            <a:ext cx="532806" cy="33976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479" y="5442006"/>
            <a:ext cx="1311978" cy="112455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4664" y="2511391"/>
            <a:ext cx="905815" cy="121284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8036" y="2507325"/>
            <a:ext cx="888623" cy="11968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1681" y="1463155"/>
            <a:ext cx="1301878" cy="7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6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8174" y="188640"/>
            <a:ext cx="8435280" cy="850900"/>
          </a:xfrm>
        </p:spPr>
        <p:txBody>
          <a:bodyPr/>
          <a:lstStyle/>
          <a:p>
            <a:r>
              <a:rPr lang="zh-TW" altLang="en-US" sz="32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2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智慧學習教室</a:t>
            </a:r>
            <a:r>
              <a:rPr lang="zh-TW" altLang="en-US" sz="32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zh-TW" sz="32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有哪三種層次的教學應用？</a:t>
            </a:r>
            <a:endParaRPr lang="zh-TW" altLang="en-US" sz="32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713174"/>
              </p:ext>
            </p:extLst>
          </p:nvPr>
        </p:nvGraphicFramePr>
        <p:xfrm>
          <a:off x="1199456" y="986731"/>
          <a:ext cx="10585176" cy="5985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0923">
                  <a:extLst>
                    <a:ext uri="{9D8B030D-6E8A-4147-A177-3AD203B41FA5}">
                      <a16:colId xmlns:a16="http://schemas.microsoft.com/office/drawing/2014/main" xmlns="" val="2335553896"/>
                    </a:ext>
                  </a:extLst>
                </a:gridCol>
                <a:gridCol w="8534253">
                  <a:extLst>
                    <a:ext uri="{9D8B030D-6E8A-4147-A177-3AD203B41FA5}">
                      <a16:colId xmlns:a16="http://schemas.microsoft.com/office/drawing/2014/main" xmlns="" val="2273149901"/>
                    </a:ext>
                  </a:extLst>
                </a:gridCol>
              </a:tblGrid>
              <a:tr h="4276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層次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5749839"/>
                  </a:ext>
                </a:extLst>
              </a:tr>
              <a:tr h="14143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輔助教學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616075" algn="l"/>
                        </a:tabLst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訊息傳遞：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師生間的訊息主要係以教師對學生的</a:t>
                      </a:r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單向傳遞</a:t>
                      </a:r>
                      <a:endParaRPr lang="en-US" altLang="zh-TW" sz="20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616075" algn="l"/>
                        </a:tabLst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教學活動：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講述、示範、說明等，以提供學生良好的視聽感官經驗來進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行學習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616075" algn="l"/>
                        </a:tabLst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應用實例：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使用電子書、播放影音簡報、課間工具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83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互動教學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200"/>
                        </a:lnSpc>
                        <a:buFont typeface="Arial" panose="020B0604020202020204" pitchFamily="34" charset="0"/>
                        <a:buChar char="•"/>
                        <a:tabLst>
                          <a:tab pos="1616075" algn="l"/>
                        </a:tabLst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訊息傳遞：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師生間可密集地進行</a:t>
                      </a:r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雙向的訊息傳遞</a:t>
                      </a:r>
                      <a:endParaRPr lang="en-US" altLang="zh-TW" sz="20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indent="-285750">
                        <a:lnSpc>
                          <a:spcPts val="3200"/>
                        </a:lnSpc>
                        <a:buFont typeface="Arial" panose="020B0604020202020204" pitchFamily="34" charset="0"/>
                        <a:buChar char="•"/>
                        <a:tabLst>
                          <a:tab pos="1616075" algn="l"/>
                        </a:tabLst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教學活動：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提問、討論、操作等，藉由提供學生充分的發表、回饋及練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習經驗來進行學習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indent="-285750">
                        <a:lnSpc>
                          <a:spcPts val="3200"/>
                        </a:lnSpc>
                        <a:buFont typeface="Arial" panose="020B0604020202020204" pitchFamily="34" charset="0"/>
                        <a:buChar char="•"/>
                        <a:tabLst>
                          <a:tab pos="1616075" algn="l"/>
                        </a:tabLst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應用實例：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Chromebook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或平板任務學習、鏡像投影發表分享、快問快答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33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創新教學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200"/>
                        </a:lnSpc>
                        <a:buFont typeface="Arial" panose="020B0604020202020204" pitchFamily="34" charset="0"/>
                        <a:buChar char="•"/>
                        <a:tabLst>
                          <a:tab pos="1616075" algn="l"/>
                        </a:tabLst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訊息傳遞：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進一步擴及於學習者與學習者之間、學習者與學習情境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包含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人與物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間的</a:t>
                      </a:r>
                      <a:r>
                        <a:rPr lang="zh-TW" altLang="en-US" sz="20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多向互動</a:t>
                      </a:r>
                      <a:endParaRPr lang="en-US" altLang="zh-TW" sz="20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indent="-285750">
                        <a:lnSpc>
                          <a:spcPts val="3200"/>
                        </a:lnSpc>
                        <a:buFont typeface="Arial" panose="020B0604020202020204" pitchFamily="34" charset="0"/>
                        <a:buChar char="•"/>
                        <a:tabLst>
                          <a:tab pos="1616075" algn="l"/>
                        </a:tabLst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教學活動：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探究、實驗、實作、溝通、分享、合作等，以提供以學生為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中心、真實及統整的經驗來進行學習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indent="-285750">
                        <a:lnSpc>
                          <a:spcPts val="3200"/>
                        </a:lnSpc>
                        <a:buFont typeface="Arial" panose="020B0604020202020204" pitchFamily="34" charset="0"/>
                        <a:buChar char="•"/>
                        <a:tabLst>
                          <a:tab pos="1616075" algn="l"/>
                        </a:tabLst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應用實例：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專題導向學習、探究式學習、創客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448986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347200" y="6245225"/>
            <a:ext cx="2844800" cy="476250"/>
          </a:xfrm>
        </p:spPr>
        <p:txBody>
          <a:bodyPr/>
          <a:lstStyle/>
          <a:p>
            <a:pPr>
              <a:defRPr/>
            </a:pPr>
            <a:fld id="{CD85B11C-9052-454C-A1B4-E4A03870CD49}" type="slidenum"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3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698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五邊形 30"/>
          <p:cNvSpPr/>
          <p:nvPr/>
        </p:nvSpPr>
        <p:spPr>
          <a:xfrm>
            <a:off x="307729" y="1432377"/>
            <a:ext cx="11359661" cy="949570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五邊形 31"/>
          <p:cNvSpPr/>
          <p:nvPr/>
        </p:nvSpPr>
        <p:spPr>
          <a:xfrm>
            <a:off x="307727" y="1432377"/>
            <a:ext cx="3552092" cy="949570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智慧雲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盒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軟硬體整合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控制器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五邊形 32"/>
          <p:cNvSpPr/>
          <p:nvPr/>
        </p:nvSpPr>
        <p:spPr>
          <a:xfrm>
            <a:off x="307727" y="2761479"/>
            <a:ext cx="11359661" cy="949570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五邊形 33"/>
          <p:cNvSpPr/>
          <p:nvPr/>
        </p:nvSpPr>
        <p:spPr>
          <a:xfrm>
            <a:off x="307727" y="2761479"/>
            <a:ext cx="3552092" cy="949570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充足行動學習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設備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五邊形 34"/>
          <p:cNvSpPr/>
          <p:nvPr/>
        </p:nvSpPr>
        <p:spPr>
          <a:xfrm>
            <a:off x="307727" y="4090581"/>
            <a:ext cx="11359661" cy="949570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五邊形 35"/>
          <p:cNvSpPr/>
          <p:nvPr/>
        </p:nvSpPr>
        <p:spPr>
          <a:xfrm>
            <a:off x="307727" y="4090580"/>
            <a:ext cx="3552092" cy="949570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後端管理數據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蒐集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五邊形 36"/>
          <p:cNvSpPr/>
          <p:nvPr/>
        </p:nvSpPr>
        <p:spPr>
          <a:xfrm>
            <a:off x="307729" y="5419682"/>
            <a:ext cx="11359661" cy="949570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五邊形 37"/>
          <p:cNvSpPr/>
          <p:nvPr/>
        </p:nvSpPr>
        <p:spPr>
          <a:xfrm>
            <a:off x="307727" y="5419681"/>
            <a:ext cx="3552092" cy="949570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親師生入口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網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91744" y="1420658"/>
            <a:ext cx="822928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資訊及教室設備簡易切換控制、跨班視訊會議、課間工具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電子班牌：無聲廣播、課程資訊、班級公告、照片分享、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區域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PM2.5</a:t>
            </a:r>
            <a:endParaRPr lang="zh-TW" altLang="en-US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774710" y="2849049"/>
            <a:ext cx="5513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Chromebook/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Chromepad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 Admin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 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充電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</a:t>
            </a:r>
          </a:p>
        </p:txBody>
      </p:sp>
      <p:sp>
        <p:nvSpPr>
          <p:cNvPr id="41" name="矩形 40"/>
          <p:cNvSpPr/>
          <p:nvPr/>
        </p:nvSpPr>
        <p:spPr>
          <a:xfrm>
            <a:off x="3760463" y="4177938"/>
            <a:ext cx="5199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設備及常用教學工具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 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使用記錄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大數據系統</a:t>
            </a:r>
          </a:p>
        </p:txBody>
      </p:sp>
      <p:sp>
        <p:nvSpPr>
          <p:cNvPr id="42" name="矩形 41"/>
          <p:cNvSpPr/>
          <p:nvPr/>
        </p:nvSpPr>
        <p:spPr>
          <a:xfrm>
            <a:off x="3820705" y="5510114"/>
            <a:ext cx="63786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單一帳號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推播學生在校表現情形、整合線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上學習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資源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663570" y="409342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6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智慧學習教室</a:t>
            </a:r>
            <a:r>
              <a:rPr lang="zh-TW" altLang="zh-TW" sz="36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6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哪些亮點特色</a:t>
            </a:r>
            <a:r>
              <a:rPr lang="zh-TW" altLang="zh-TW" sz="36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6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357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388516089"/>
              </p:ext>
            </p:extLst>
          </p:nvPr>
        </p:nvGraphicFramePr>
        <p:xfrm>
          <a:off x="191344" y="1340768"/>
          <a:ext cx="11664462" cy="524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Online Chat Svg Png Icon Free Download (#567941) - OnlineWebFonts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517232"/>
            <a:ext cx="693763" cy="60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927648" y="548680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6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智慧學習教室</a:t>
            </a:r>
            <a:r>
              <a:rPr lang="zh-TW" altLang="zh-TW" sz="36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6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哪些推廣服務</a:t>
            </a:r>
            <a:r>
              <a:rPr lang="zh-TW" altLang="zh-TW" sz="36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6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8237475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東華之美4</Template>
  <TotalTime>5797</TotalTime>
  <Words>425</Words>
  <Application>Microsoft Office PowerPoint</Application>
  <PresentationFormat>寬螢幕</PresentationFormat>
  <Paragraphs>57</Paragraphs>
  <Slides>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</vt:i4>
      </vt:variant>
    </vt:vector>
  </HeadingPairs>
  <TitlesOfParts>
    <vt:vector size="16" baseType="lpstr">
      <vt:lpstr>微軟正黑體</vt:lpstr>
      <vt:lpstr>新細明體</vt:lpstr>
      <vt:lpstr>標楷體</vt:lpstr>
      <vt:lpstr>Arial</vt:lpstr>
      <vt:lpstr>Calibri</vt:lpstr>
      <vt:lpstr>Calibri Light</vt:lpstr>
      <vt:lpstr>Century Gothic</vt:lpstr>
      <vt:lpstr>Times New Roman</vt:lpstr>
      <vt:lpstr>Wingdings 3</vt:lpstr>
      <vt:lpstr>自訂設計</vt:lpstr>
      <vt:lpstr>絲縷</vt:lpstr>
      <vt:lpstr>什麼是「智慧學習教室」？</vt:lpstr>
      <vt:lpstr>「智慧學習教室」有哪些設備？</vt:lpstr>
      <vt:lpstr>「智慧學習教室」有哪三種層次的教學應用？</vt:lpstr>
      <vt:lpstr>PowerPoint 簡報</vt:lpstr>
      <vt:lpstr>PowerPoint 簡報</vt:lpstr>
    </vt:vector>
  </TitlesOfParts>
  <Company>NHDU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mkao</dc:creator>
  <cp:lastModifiedBy>USER</cp:lastModifiedBy>
  <cp:revision>291</cp:revision>
  <dcterms:created xsi:type="dcterms:W3CDTF">2007-03-20T09:09:48Z</dcterms:created>
  <dcterms:modified xsi:type="dcterms:W3CDTF">2020-06-23T05:13:16Z</dcterms:modified>
</cp:coreProperties>
</file>