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79" r:id="rId3"/>
    <p:sldId id="370" r:id="rId4"/>
    <p:sldId id="258" r:id="rId5"/>
    <p:sldId id="359" r:id="rId6"/>
    <p:sldId id="360" r:id="rId7"/>
    <p:sldId id="361" r:id="rId8"/>
    <p:sldId id="362" r:id="rId9"/>
    <p:sldId id="363" r:id="rId10"/>
    <p:sldId id="351" r:id="rId11"/>
    <p:sldId id="352" r:id="rId12"/>
    <p:sldId id="365" r:id="rId13"/>
    <p:sldId id="366" r:id="rId14"/>
    <p:sldId id="320" r:id="rId15"/>
    <p:sldId id="314" r:id="rId16"/>
    <p:sldId id="313" r:id="rId17"/>
    <p:sldId id="309" r:id="rId18"/>
    <p:sldId id="348" r:id="rId19"/>
    <p:sldId id="350" r:id="rId20"/>
    <p:sldId id="380" r:id="rId21"/>
    <p:sldId id="364" r:id="rId22"/>
    <p:sldId id="315" r:id="rId23"/>
    <p:sldId id="349" r:id="rId24"/>
    <p:sldId id="371" r:id="rId25"/>
    <p:sldId id="375" r:id="rId26"/>
    <p:sldId id="376" r:id="rId27"/>
    <p:sldId id="377" r:id="rId28"/>
    <p:sldId id="378" r:id="rId29"/>
    <p:sldId id="337" r:id="rId30"/>
    <p:sldId id="338" r:id="rId31"/>
    <p:sldId id="283" r:id="rId32"/>
    <p:sldId id="358" r:id="rId33"/>
  </p:sldIdLst>
  <p:sldSz cx="9144000" cy="6858000" type="screen4x3"/>
  <p:notesSz cx="6811963" cy="9942513"/>
  <p:embeddedFontLst>
    <p:embeddedFont>
      <p:font typeface="華康儷中黑" pitchFamily="49" charset="-120"/>
      <p:regular r:id="rId36"/>
    </p:embeddedFont>
    <p:embeddedFont>
      <p:font typeface="華康儷中黑(P)" pitchFamily="34" charset="-120"/>
      <p:regular r:id="rId37"/>
    </p:embeddedFont>
    <p:embeddedFont>
      <p:font typeface="華康正顏楷體W5(P)" pitchFamily="66" charset="-120"/>
      <p:regular r:id="rId38"/>
    </p:embeddedFont>
    <p:embeddedFont>
      <p:font typeface="標楷體" pitchFamily="65" charset="-120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Wingdings 2" pitchFamily="18" charset="2"/>
      <p:regular r:id="rId44"/>
    </p:embeddedFont>
    <p:embeddedFont>
      <p:font typeface="華康正顏楷體W5" pitchFamily="65" charset="-120"/>
      <p:regular r:id="rId45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00CC"/>
    <a:srgbClr val="FFCC66"/>
    <a:srgbClr val="FFFFB9"/>
    <a:srgbClr val="FFFF00"/>
    <a:srgbClr val="FFCCFF"/>
    <a:srgbClr val="FFCC99"/>
    <a:srgbClr val="FFFF99"/>
    <a:srgbClr val="FFFF4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9816" autoAdjust="0"/>
  </p:normalViewPr>
  <p:slideViewPr>
    <p:cSldViewPr>
      <p:cViewPr>
        <p:scale>
          <a:sx n="75" d="100"/>
          <a:sy n="75" d="100"/>
        </p:scale>
        <p:origin x="-46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96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82369F-01D2-458B-A3D3-F5F8FB80E0C4}" type="datetimeFigureOut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3661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8537" y="9443661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77D3AB-3E4A-42B0-8ACD-AFCE5A15F3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417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9150CD-DE72-4E0E-991A-469F05F82E47}" type="datetimeFigureOut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605" tIns="45802" rIns="91605" bIns="45802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8537" y="9443661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D15D60-9835-4202-B6EC-C300735C88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877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765D58-45FA-4C8A-A1DC-A9CF37B7DD18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C25020D-F7B1-499A-B002-74366C9FEC0A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3C9371-9E80-40F0-81CD-E16F1DBDCA5B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C18C81D-6FB8-4974-B9D5-59E63E02B8A3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007A9B3-6AEC-40ED-8BD0-D40EA95444D0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15D60-9835-4202-B6EC-C300735C88DD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273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BECC1B-5EA3-48A8-8B16-899351361EC8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71D4CF-84F2-40CF-BE1D-C0C32200CB92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BECC1B-5EA3-48A8-8B16-899351361EC8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BECC1B-5EA3-48A8-8B16-899351361EC8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F424FD7-A911-4FD5-9ED8-815551D13EFA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15D60-9835-4202-B6EC-C300735C88DD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396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15D60-9835-4202-B6EC-C300735C88DD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396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15D60-9835-4202-B6EC-C300735C88DD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396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15D60-9835-4202-B6EC-C300735C88DD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396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15D60-9835-4202-B6EC-C300735C88DD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396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15D60-9835-4202-B6EC-C300735C88DD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396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15D60-9835-4202-B6EC-C300735C88DD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70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15D60-9835-4202-B6EC-C300735C88DD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220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15D60-9835-4202-B6EC-C300735C88DD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220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2D10E-58BE-4400-997A-01360A5378E8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DE82FB-C49C-4A60-8DB5-86DF7C1EA174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287" indent="-2862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5057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080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1103" indent="-22901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76D1-736A-4FB3-AE72-D8A3449D342D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0387-4471-4962-915F-9451108872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17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8C12-8CCD-49AF-9D63-608C7D0840E8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C51A-49E5-4006-BB15-6211C9C4C7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68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CC14-8AC3-4797-AC36-2A188564CD1A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38B0-9DA1-49B6-824C-15F62DD3B1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86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80008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7F2C0-58D7-4A64-A0B8-D1AFEBE3D367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841D-7BE8-4546-A358-3B248F7153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47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6476-E131-445E-A848-0D5DA56778C3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BC497-4DBA-4451-941C-5E2ED78325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41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671B-7276-4544-B848-03D8C210F770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D7F3-BD91-4B1F-80D5-9E6F136AEE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664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FD8C-CE73-4690-ABF9-54CD280B2B2D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8FEB-B5FD-40D9-8C09-DAECD984E1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34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B38B-4A7D-420B-9627-B9A0753AFE78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52E3-7597-4473-AC26-CF1E1C66BF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90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4C2E-AB30-475D-97ED-8F4624431C7B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44FD0-1A99-4529-9AE0-46D64F2723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06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6C9C-339F-4687-924F-3DF1F923CB50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7673-88C9-4989-9C88-FEB0CF41E2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9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E2ED-0D9B-4022-B58F-9AA3F1C1420E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8368-51F4-494A-AF3E-071AC99064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18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694650-C89F-4C72-B703-94944EE940A7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4F3961A-B077-47E9-802A-7B1F631673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00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Times New Roman" pitchFamily="18" charset="0"/>
          <a:ea typeface="華康正顏楷體W5(P)" pitchFamily="66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Times New Roman" pitchFamily="18" charset="0"/>
          <a:ea typeface="華康正顏楷體W5(P)" pitchFamily="66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Times New Roman" pitchFamily="18" charset="0"/>
          <a:ea typeface="華康正顏楷體W5(P)" pitchFamily="66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Times New Roman" pitchFamily="18" charset="0"/>
          <a:ea typeface="華康正顏楷體W5(P)" pitchFamily="66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Times New Roman" pitchFamily="18" charset="0"/>
          <a:ea typeface="華康正顏楷體W5(P)" pitchFamily="66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Times New Roman" pitchFamily="18" charset="0"/>
          <a:ea typeface="華康正顏楷體W5(P)" pitchFamily="66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Times New Roman" pitchFamily="18" charset="0"/>
          <a:ea typeface="華康正顏楷體W5(P)" pitchFamily="66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Times New Roman" pitchFamily="18" charset="0"/>
          <a:ea typeface="華康正顏楷體W5(P)" pitchFamily="66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&#25945;&#23416;&#36074;&#35722;.mp4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&#21488;&#28771;&#20116;&#22823;&#22320;&#24418;1.mp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107950" y="188913"/>
            <a:ext cx="8891588" cy="15113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7030A0"/>
                </a:solidFill>
                <a:ea typeface="華康正顏楷體W5" pitchFamily="65" charset="-120"/>
                <a:cs typeface="Times New Roman" pitchFamily="18" charset="0"/>
              </a:rPr>
              <a:t>活化教學～</a:t>
            </a:r>
            <a:r>
              <a:rPr lang="en-US" altLang="zh-TW" sz="4800" smtClean="0">
                <a:ea typeface="華康正顏楷體W5" pitchFamily="65" charset="-120"/>
                <a:cs typeface="Times New Roman" pitchFamily="18" charset="0"/>
              </a:rPr>
              <a:t/>
            </a:r>
            <a:br>
              <a:rPr lang="en-US" altLang="zh-TW" sz="4800" smtClean="0">
                <a:ea typeface="華康正顏楷體W5" pitchFamily="65" charset="-120"/>
                <a:cs typeface="Times New Roman" pitchFamily="18" charset="0"/>
              </a:rPr>
            </a:br>
            <a:r>
              <a:rPr lang="zh-TW" altLang="en-US" sz="4800" smtClean="0">
                <a:solidFill>
                  <a:srgbClr val="FF0000"/>
                </a:solidFill>
                <a:ea typeface="華康正顏楷體W5" pitchFamily="65" charset="-120"/>
                <a:cs typeface="Times New Roman" pitchFamily="18" charset="0"/>
              </a:rPr>
              <a:t>分組合作學習</a:t>
            </a:r>
            <a:r>
              <a:rPr lang="zh-TW" altLang="en-US" sz="4800" smtClean="0">
                <a:solidFill>
                  <a:srgbClr val="7030A0"/>
                </a:solidFill>
                <a:ea typeface="華康正顏楷體W5" pitchFamily="65" charset="-120"/>
                <a:cs typeface="Times New Roman" pitchFamily="18" charset="0"/>
              </a:rPr>
              <a:t>的理念與實踐方案</a:t>
            </a:r>
          </a:p>
        </p:txBody>
      </p:sp>
      <p:sp>
        <p:nvSpPr>
          <p:cNvPr id="3075" name="副標題 2"/>
          <p:cNvSpPr>
            <a:spLocks noGrp="1"/>
          </p:cNvSpPr>
          <p:nvPr>
            <p:ph type="subTitle" idx="1"/>
          </p:nvPr>
        </p:nvSpPr>
        <p:spPr>
          <a:xfrm>
            <a:off x="611188" y="4772025"/>
            <a:ext cx="7921625" cy="1320800"/>
          </a:xfrm>
        </p:spPr>
        <p:txBody>
          <a:bodyPr/>
          <a:lstStyle/>
          <a:p>
            <a:pPr marL="457200" indent="-457200" algn="l" eaLnBrk="1" hangingPunct="1"/>
            <a:r>
              <a:rPr lang="zh-TW" altLang="en-US" sz="24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計 畫 期 程 ：民國</a:t>
            </a:r>
            <a:r>
              <a:rPr lang="en-US" altLang="zh-TW" sz="24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101</a:t>
            </a:r>
            <a:r>
              <a:rPr lang="zh-TW" altLang="en-US" sz="24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年</a:t>
            </a:r>
            <a:r>
              <a:rPr lang="en-US" altLang="zh-TW" sz="24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8</a:t>
            </a:r>
            <a:r>
              <a:rPr lang="zh-TW" altLang="en-US" sz="24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月至</a:t>
            </a:r>
            <a:r>
              <a:rPr lang="en-US" altLang="zh-TW" sz="24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102</a:t>
            </a:r>
            <a:r>
              <a:rPr lang="zh-TW" altLang="en-US" sz="24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年</a:t>
            </a:r>
            <a:r>
              <a:rPr lang="en-US" altLang="zh-TW" sz="24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7</a:t>
            </a:r>
            <a:r>
              <a:rPr lang="zh-TW" altLang="en-US" sz="24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月 </a:t>
            </a:r>
            <a:endParaRPr lang="en-US" altLang="zh-TW" sz="2400" dirty="0" smtClean="0">
              <a:solidFill>
                <a:srgbClr val="0000FF"/>
              </a:solidFill>
              <a:ea typeface="華康儷中黑" pitchFamily="49" charset="-120"/>
              <a:cs typeface="Times New Roman" pitchFamily="18" charset="0"/>
            </a:endParaRPr>
          </a:p>
          <a:p>
            <a:pPr marL="990600" indent="-990600" algn="l" eaLnBrk="1" hangingPunct="1"/>
            <a:r>
              <a:rPr lang="zh-TW" altLang="en-US" sz="24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計畫主持人：張新仁  校長（國立臺北教育大學）</a:t>
            </a:r>
            <a:endParaRPr lang="en-US" altLang="zh-TW" sz="2400" dirty="0" smtClean="0">
              <a:solidFill>
                <a:srgbClr val="0000FF"/>
              </a:solidFill>
              <a:ea typeface="華康儷中黑" pitchFamily="49" charset="-120"/>
              <a:cs typeface="Times New Roman" pitchFamily="18" charset="0"/>
            </a:endParaRPr>
          </a:p>
          <a:p>
            <a:pPr marL="457200" indent="-457200" algn="l" eaLnBrk="1" hangingPunct="1"/>
            <a:r>
              <a:rPr lang="zh-TW" altLang="en-US" sz="24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協同主持人：王金國  副教授（靜宜大學）</a:t>
            </a:r>
            <a:endParaRPr lang="en-US" altLang="zh-TW" sz="2400" dirty="0" smtClean="0">
              <a:solidFill>
                <a:srgbClr val="0000FF"/>
              </a:solidFill>
              <a:ea typeface="華康儷中黑" pitchFamily="49" charset="-120"/>
              <a:cs typeface="Times New Roman" pitchFamily="18" charset="0"/>
            </a:endParaRPr>
          </a:p>
          <a:p>
            <a:pPr marL="457200" indent="-457200" algn="l" eaLnBrk="1" hangingPunct="1"/>
            <a:r>
              <a:rPr lang="zh-TW" altLang="en-US" sz="24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　　　　　　黃永和  副教授（國立臺北教育大學）</a:t>
            </a:r>
            <a:endParaRPr lang="en-US" altLang="zh-TW" sz="2400" dirty="0" smtClean="0">
              <a:solidFill>
                <a:srgbClr val="0000FF"/>
              </a:solidFill>
              <a:ea typeface="華康儷中黑" pitchFamily="49" charset="-120"/>
              <a:cs typeface="Times New Roman" pitchFamily="18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628775"/>
            <a:ext cx="5683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31013" y="6356350"/>
            <a:ext cx="2133600" cy="365125"/>
          </a:xfrm>
        </p:spPr>
        <p:txBody>
          <a:bodyPr/>
          <a:lstStyle/>
          <a:p>
            <a:pPr>
              <a:defRPr/>
            </a:pPr>
            <a:fld id="{B2812938-9128-4F72-AE9B-C461C2D4A578}" type="slidenum">
              <a:rPr lang="zh-TW" altLang="en-US" sz="1800" b="1">
                <a:solidFill>
                  <a:schemeClr val="tx1"/>
                </a:solidFill>
                <a:latin typeface="+mj-lt"/>
              </a:rPr>
              <a:pPr>
                <a:defRPr/>
              </a:pPr>
              <a:t>1</a:t>
            </a:fld>
            <a:endParaRPr lang="zh-TW" altLang="en-US" sz="1800" b="1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214282" y="1127526"/>
            <a:ext cx="8750331" cy="5087555"/>
          </a:xfrm>
          <a:prstGeom prst="roundRect">
            <a:avLst>
              <a:gd name="adj" fmla="val 5845"/>
            </a:avLst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圓角矩形 37"/>
          <p:cNvSpPr/>
          <p:nvPr/>
        </p:nvSpPr>
        <p:spPr>
          <a:xfrm>
            <a:off x="214282" y="335439"/>
            <a:ext cx="8750331" cy="936104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8AD74F-4190-44F7-BBCE-068C15BDF0D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kumimoji="0" lang="zh-TW" altLang="en-US" sz="1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Rectangle 3"/>
          <p:cNvSpPr>
            <a:spLocks noGrp="1" noChangeArrowheads="1"/>
          </p:cNvSpPr>
          <p:nvPr/>
        </p:nvSpPr>
        <p:spPr bwMode="auto">
          <a:xfrm>
            <a:off x="250348" y="1389870"/>
            <a:ext cx="8893652" cy="456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 eaLnBrk="1" hangingPunct="1">
              <a:lnSpc>
                <a:spcPct val="150000"/>
              </a:lnSpc>
              <a:spcBef>
                <a:spcPts val="66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是一種教學方式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instructional method</a:t>
            </a:r>
          </a:p>
          <a:p>
            <a:pPr marL="444500" indent="-88900" eaLnBrk="1" hangingPunct="1">
              <a:buClr>
                <a:srgbClr val="6600CC"/>
              </a:buClr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+mn-ea"/>
              </a:rPr>
              <a:t>學生小組活動 </a:t>
            </a:r>
            <a:r>
              <a:rPr lang="en-US" altLang="zh-TW" dirty="0" smtClean="0">
                <a:latin typeface="+mn-ea"/>
              </a:rPr>
              <a:t>students work in small team</a:t>
            </a:r>
          </a:p>
          <a:p>
            <a:pPr marL="444500" indent="-88900" eaLnBrk="1" hangingPunct="1">
              <a:buClr>
                <a:srgbClr val="6600CC"/>
              </a:buClr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+mn-ea"/>
              </a:rPr>
              <a:t>異質性分組 </a:t>
            </a:r>
            <a:r>
              <a:rPr lang="en-US" altLang="zh-TW" dirty="0" smtClean="0">
                <a:latin typeface="+mn-ea"/>
              </a:rPr>
              <a:t>mixed ability teams</a:t>
            </a:r>
          </a:p>
          <a:p>
            <a:pPr marL="444500" indent="-88900" eaLnBrk="1" hangingPunct="1">
              <a:buClr>
                <a:srgbClr val="6600CC"/>
              </a:buClr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+mn-ea"/>
              </a:rPr>
              <a:t>相互依賴的活動 </a:t>
            </a:r>
            <a:r>
              <a:rPr lang="en-US" altLang="zh-TW" dirty="0" smtClean="0">
                <a:latin typeface="+mn-ea"/>
              </a:rPr>
              <a:t>interdependent activities</a:t>
            </a:r>
          </a:p>
          <a:p>
            <a:pPr marL="444500" indent="-88900" eaLnBrk="1" hangingPunct="1">
              <a:buClr>
                <a:srgbClr val="6600CC"/>
              </a:buClr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+mn-ea"/>
              </a:rPr>
              <a:t>個人的責任 </a:t>
            </a:r>
            <a:r>
              <a:rPr lang="en-US" altLang="zh-TW" dirty="0" smtClean="0">
                <a:latin typeface="+mn-ea"/>
              </a:rPr>
              <a:t>individual accountability</a:t>
            </a:r>
          </a:p>
          <a:p>
            <a:pPr marL="444500" indent="-88900" eaLnBrk="1" hangingPunct="1">
              <a:buClr>
                <a:srgbClr val="6600CC"/>
              </a:buClr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+mn-ea"/>
              </a:rPr>
              <a:t>成功機會均等 </a:t>
            </a:r>
            <a:r>
              <a:rPr lang="en-US" altLang="zh-TW" dirty="0" smtClean="0">
                <a:latin typeface="+mn-ea"/>
              </a:rPr>
              <a:t>equal </a:t>
            </a:r>
            <a:r>
              <a:rPr lang="en-US" altLang="zh-TW" dirty="0">
                <a:latin typeface="+mn-ea"/>
              </a:rPr>
              <a:t>opportunity for success</a:t>
            </a:r>
          </a:p>
          <a:p>
            <a:pPr marL="444500" indent="-88900" eaLnBrk="1" hangingPunct="1">
              <a:buClr>
                <a:srgbClr val="6600CC"/>
              </a:buClr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+mn-ea"/>
              </a:rPr>
              <a:t>合作</a:t>
            </a:r>
            <a:r>
              <a:rPr lang="zh-TW" altLang="en-US" dirty="0">
                <a:latin typeface="+mn-ea"/>
              </a:rPr>
              <a:t>的</a:t>
            </a:r>
            <a:r>
              <a:rPr lang="zh-TW" altLang="en-US" dirty="0" smtClean="0">
                <a:latin typeface="+mn-ea"/>
              </a:rPr>
              <a:t>社會技巧 </a:t>
            </a:r>
            <a:r>
              <a:rPr lang="en-US" altLang="zh-TW" dirty="0" smtClean="0">
                <a:latin typeface="+mn-ea"/>
              </a:rPr>
              <a:t>social skills </a:t>
            </a:r>
            <a:r>
              <a:rPr lang="en-US" altLang="zh-TW" dirty="0">
                <a:latin typeface="+mn-ea"/>
              </a:rPr>
              <a:t>for cooperation</a:t>
            </a:r>
            <a:endParaRPr lang="en-US" altLang="zh-TW" dirty="0" smtClean="0">
              <a:latin typeface="+mn-ea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14282" y="428604"/>
            <a:ext cx="8750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400" dirty="0" smtClean="0">
                <a:solidFill>
                  <a:srgbClr val="0000FF"/>
                </a:solidFill>
                <a:latin typeface="+mj-ea"/>
                <a:ea typeface="+mj-ea"/>
              </a:rPr>
              <a:t>合作</a:t>
            </a:r>
            <a:r>
              <a:rPr lang="zh-TW" altLang="en-US" sz="4400" dirty="0">
                <a:solidFill>
                  <a:srgbClr val="0000FF"/>
                </a:solidFill>
                <a:latin typeface="+mj-ea"/>
                <a:ea typeface="+mj-ea"/>
              </a:rPr>
              <a:t>式學習的主要</a:t>
            </a:r>
            <a:r>
              <a:rPr lang="zh-TW" altLang="en-US" sz="4400" dirty="0" smtClean="0">
                <a:solidFill>
                  <a:srgbClr val="0000FF"/>
                </a:solidFill>
                <a:latin typeface="+mj-ea"/>
                <a:ea typeface="+mj-ea"/>
              </a:rPr>
              <a:t>特色</a:t>
            </a:r>
            <a:endParaRPr lang="zh-TW" altLang="en-US" sz="3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844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323528" y="1412776"/>
            <a:ext cx="8569077" cy="4406056"/>
          </a:xfrm>
          <a:prstGeom prst="roundRect">
            <a:avLst>
              <a:gd name="adj" fmla="val 5845"/>
            </a:avLst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323528" y="620688"/>
            <a:ext cx="8569077" cy="1021680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投影片編號版面配置區 2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8AD74F-4190-44F7-BBCE-068C15BDF0D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333958" y="778272"/>
            <a:ext cx="8548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zh-TW" altLang="en-US" sz="440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zh-TW" altLang="en-US" sz="4400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zh-TW" altLang="en-US" sz="4400" dirty="0" smtClean="0">
                <a:solidFill>
                  <a:srgbClr val="0000FF"/>
                </a:solidFill>
                <a:latin typeface="+mj-ea"/>
              </a:rPr>
              <a:t>分組合作學習的成效</a:t>
            </a: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377850" y="1858392"/>
            <a:ext cx="846043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zh-TW" altLang="en-US" dirty="0" smtClean="0">
                <a:latin typeface="+mn-ea"/>
              </a:rPr>
              <a:t>提高學業成績    </a:t>
            </a:r>
          </a:p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zh-TW" altLang="en-US" dirty="0" smtClean="0">
                <a:latin typeface="+mn-ea"/>
              </a:rPr>
              <a:t>增強記憶保留    </a:t>
            </a:r>
          </a:p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zh-TW" altLang="en-US" dirty="0" smtClean="0">
                <a:latin typeface="+mn-ea"/>
              </a:rPr>
              <a:t>提昇學習動機</a:t>
            </a:r>
          </a:p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zh-TW" altLang="en-US" dirty="0" smtClean="0">
                <a:latin typeface="+mn-ea"/>
              </a:rPr>
              <a:t>提高自尊與自信</a:t>
            </a:r>
            <a:endParaRPr lang="en-US" altLang="zh-TW" dirty="0" smtClean="0">
              <a:latin typeface="+mn-ea"/>
            </a:endParaRPr>
          </a:p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zh-TW" altLang="en-US" dirty="0" smtClean="0">
                <a:latin typeface="+mn-ea"/>
              </a:rPr>
              <a:t>增進不同背景、能力學生的互動與接納</a:t>
            </a:r>
            <a:endParaRPr lang="en-US" altLang="zh-TW" dirty="0" smtClean="0">
              <a:latin typeface="+mn-ea"/>
            </a:endParaRPr>
          </a:p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zh-TW" altLang="en-US" dirty="0" smtClean="0">
                <a:latin typeface="+mn-ea"/>
              </a:rPr>
              <a:t>獲得團隊支持與協助</a:t>
            </a:r>
            <a:endParaRPr lang="en-US" altLang="zh-TW" dirty="0" smtClean="0">
              <a:latin typeface="+mn-ea"/>
            </a:endParaRPr>
          </a:p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zh-TW" altLang="en-US" dirty="0" smtClean="0">
                <a:latin typeface="+mn-ea"/>
              </a:rPr>
              <a:t>對師長和同學持正向態度</a:t>
            </a:r>
            <a:endParaRPr lang="en-US" altLang="zh-TW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29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313097" y="1398342"/>
            <a:ext cx="8569077" cy="4771181"/>
          </a:xfrm>
          <a:prstGeom prst="roundRect">
            <a:avLst>
              <a:gd name="adj" fmla="val 3183"/>
            </a:avLst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圓角矩形 1"/>
          <p:cNvSpPr/>
          <p:nvPr/>
        </p:nvSpPr>
        <p:spPr>
          <a:xfrm>
            <a:off x="323528" y="611339"/>
            <a:ext cx="8569077" cy="1021680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投影片編號版面配置區 2"/>
          <p:cNvSpPr txBox="1">
            <a:spLocks/>
          </p:cNvSpPr>
          <p:nvPr/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8AD74F-4190-44F7-BBCE-068C15BDF0D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333958" y="768923"/>
            <a:ext cx="8548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zh-TW" altLang="en-US" sz="4400" dirty="0" smtClean="0">
                <a:solidFill>
                  <a:srgbClr val="0000FF"/>
                </a:solidFill>
                <a:latin typeface="+mj-ea"/>
              </a:rPr>
              <a:t>本計畫特色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28596" y="1785585"/>
            <a:ext cx="854821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有理念、有分組、更有方法</a:t>
            </a:r>
            <a:endParaRPr lang="en-US" altLang="zh-TW" sz="3200" dirty="0" smtClean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植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基於實證研究基礎，發展本土的可行</a:t>
            </a: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模式</a:t>
            </a:r>
            <a:endParaRPr lang="en-US" altLang="zh-TW" sz="3200" dirty="0" smtClean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能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結合所有相關計畫，適用所有學習</a:t>
            </a: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領域</a:t>
            </a:r>
            <a:endParaRPr lang="en-US" altLang="zh-TW" sz="3200" dirty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僅是改變教學型態，並非創新教學策略</a:t>
            </a:r>
            <a:endParaRPr lang="en-US" altLang="zh-TW" sz="3200" dirty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把學習的責任從老師遞移到學生</a:t>
            </a:r>
            <a:endParaRPr lang="en-US" altLang="zh-TW" sz="3200" dirty="0" smtClean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改變教師單向的講述，促進學生互動參與</a:t>
            </a:r>
            <a:endParaRPr lang="en-US" altLang="zh-TW" sz="3200" dirty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教完≠學會</a:t>
            </a:r>
            <a:endParaRPr lang="en-US" altLang="zh-TW" sz="3200" dirty="0" smtClean="0">
              <a:latin typeface="華康儷中黑(P)" pitchFamily="34" charset="-120"/>
              <a:ea typeface="華康儷中黑(P)" pitchFamily="34" charset="-120"/>
            </a:endParaRPr>
          </a:p>
          <a:p>
            <a:endParaRPr lang="en-US" altLang="zh-TW" sz="2400" dirty="0">
              <a:latin typeface="華康儷中黑(P)" pitchFamily="34" charset="-120"/>
              <a:ea typeface="華康儷中黑(P)" pitchFamily="34" charset="-120"/>
            </a:endParaRPr>
          </a:p>
          <a:p>
            <a:endParaRPr lang="en-US" altLang="zh-TW" sz="2400" dirty="0">
              <a:latin typeface="華康儷中黑(P)" pitchFamily="34" charset="-120"/>
              <a:ea typeface="華康儷中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06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642368"/>
            <a:ext cx="4022018" cy="4452490"/>
          </a:xfrm>
          <a:prstGeom prst="rect">
            <a:avLst/>
          </a:prstGeom>
          <a:solidFill>
            <a:srgbClr val="FFFFB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68354" y="1642368"/>
            <a:ext cx="4022018" cy="4452490"/>
          </a:xfrm>
          <a:prstGeom prst="rect">
            <a:avLst/>
          </a:prstGeom>
          <a:solidFill>
            <a:srgbClr val="FFFFB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投影片編號版面配置區 2"/>
          <p:cNvSpPr txBox="1">
            <a:spLocks/>
          </p:cNvSpPr>
          <p:nvPr/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8AD74F-4190-44F7-BBCE-068C15BDF0D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323528" y="620688"/>
            <a:ext cx="8569077" cy="1021680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333958" y="778272"/>
            <a:ext cx="8548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zh-TW" altLang="en-US" sz="4400" dirty="0" smtClean="0">
                <a:solidFill>
                  <a:srgbClr val="0000FF"/>
                </a:solidFill>
                <a:latin typeface="+mj-ea"/>
              </a:rPr>
              <a:t>共享、共存、共榮：殊途同歸</a:t>
            </a:r>
          </a:p>
        </p:txBody>
      </p:sp>
      <p:sp>
        <p:nvSpPr>
          <p:cNvPr id="5" name="矩形 4"/>
          <p:cNvSpPr/>
          <p:nvPr/>
        </p:nvSpPr>
        <p:spPr>
          <a:xfrm>
            <a:off x="1735320" y="1782514"/>
            <a:ext cx="1424887" cy="51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學生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66919" y="1782514"/>
            <a:ext cx="1424887" cy="51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教師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2506464"/>
            <a:ext cx="381642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rgbClr val="FF0000"/>
                </a:solidFill>
                <a:latin typeface="+mj-lt"/>
                <a:ea typeface="華康儷中黑(P)" pitchFamily="34" charset="-120"/>
              </a:rPr>
              <a:t>分組方法</a:t>
            </a:r>
            <a:endParaRPr lang="en-US" altLang="zh-TW" sz="2800" dirty="0" smtClean="0">
              <a:solidFill>
                <a:srgbClr val="FF0000"/>
              </a:solidFill>
              <a:latin typeface="+mj-lt"/>
              <a:ea typeface="華康儷中黑(P)" pitchFamily="34" charset="-120"/>
            </a:endParaRPr>
          </a:p>
          <a:p>
            <a:pPr>
              <a:spcBef>
                <a:spcPts val="30"/>
              </a:spcBef>
              <a:buClr>
                <a:srgbClr val="92D050"/>
              </a:buClr>
            </a:pPr>
            <a:r>
              <a:rPr lang="en-US" altLang="zh-TW" sz="2400" dirty="0">
                <a:latin typeface="+mj-lt"/>
                <a:ea typeface="華康儷中黑(P)" pitchFamily="34" charset="-120"/>
              </a:rPr>
              <a:t> </a:t>
            </a:r>
            <a:r>
              <a:rPr lang="en-US" altLang="zh-TW" sz="2400" dirty="0" smtClean="0">
                <a:latin typeface="+mj-lt"/>
                <a:ea typeface="華康儷中黑(P)" pitchFamily="34" charset="-120"/>
              </a:rPr>
              <a:t>    </a:t>
            </a:r>
            <a:r>
              <a:rPr lang="en-US" altLang="zh-TW" sz="2400" b="1" dirty="0" smtClean="0">
                <a:latin typeface="+mj-lt"/>
                <a:ea typeface="華康儷中黑(P)" pitchFamily="34" charset="-120"/>
              </a:rPr>
              <a:t>grouping method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>
                <a:solidFill>
                  <a:srgbClr val="FF0000"/>
                </a:solidFill>
                <a:latin typeface="+mj-lt"/>
                <a:ea typeface="華康儷中黑(P)" pitchFamily="34" charset="-120"/>
              </a:rPr>
              <a:t>合作</a:t>
            </a:r>
            <a:r>
              <a:rPr lang="zh-TW" altLang="en-US" sz="2800" dirty="0" smtClean="0">
                <a:solidFill>
                  <a:srgbClr val="FF0000"/>
                </a:solidFill>
                <a:latin typeface="+mj-lt"/>
                <a:ea typeface="華康儷中黑(P)" pitchFamily="34" charset="-120"/>
              </a:rPr>
              <a:t>學習</a:t>
            </a:r>
            <a:endParaRPr lang="en-US" altLang="zh-TW" sz="2800" dirty="0" smtClean="0">
              <a:solidFill>
                <a:srgbClr val="FF0000"/>
              </a:solidFill>
              <a:latin typeface="+mj-lt"/>
              <a:ea typeface="華康儷中黑(P)" pitchFamily="34" charset="-120"/>
            </a:endParaRPr>
          </a:p>
          <a:p>
            <a:pPr>
              <a:spcBef>
                <a:spcPts val="30"/>
              </a:spcBef>
              <a:buClr>
                <a:srgbClr val="92D050"/>
              </a:buClr>
            </a:pPr>
            <a:r>
              <a:rPr lang="en-US" altLang="zh-TW" sz="2400" dirty="0">
                <a:latin typeface="+mj-lt"/>
                <a:ea typeface="華康儷中黑(P)" pitchFamily="34" charset="-120"/>
              </a:rPr>
              <a:t> </a:t>
            </a:r>
            <a:r>
              <a:rPr lang="en-US" altLang="zh-TW" sz="2400" dirty="0" smtClean="0">
                <a:latin typeface="+mj-lt"/>
                <a:ea typeface="華康儷中黑(P)" pitchFamily="34" charset="-120"/>
              </a:rPr>
              <a:t>    </a:t>
            </a:r>
            <a:r>
              <a:rPr lang="en-US" altLang="zh-TW" sz="2400" b="1" dirty="0" smtClean="0">
                <a:latin typeface="+mj-lt"/>
                <a:ea typeface="華康儷中黑(P)" pitchFamily="34" charset="-120"/>
              </a:rPr>
              <a:t>cooperative</a:t>
            </a:r>
            <a:r>
              <a:rPr lang="en-US" altLang="zh-TW" sz="2400" dirty="0" smtClean="0">
                <a:latin typeface="+mj-lt"/>
                <a:ea typeface="華康儷中黑(P)" pitchFamily="34" charset="-120"/>
              </a:rPr>
              <a:t> </a:t>
            </a:r>
            <a:r>
              <a:rPr lang="en-US" altLang="zh-TW" sz="2400" b="1" dirty="0">
                <a:latin typeface="+mj-lt"/>
                <a:ea typeface="華康儷中黑(P)" pitchFamily="34" charset="-120"/>
              </a:rPr>
              <a:t>learning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rgbClr val="FF0000"/>
                </a:solidFill>
                <a:latin typeface="+mj-lt"/>
                <a:ea typeface="華康儷中黑(P)" pitchFamily="34" charset="-120"/>
              </a:rPr>
              <a:t>學習</a:t>
            </a:r>
            <a:r>
              <a:rPr lang="zh-TW" altLang="en-US" sz="2800" dirty="0">
                <a:solidFill>
                  <a:srgbClr val="FF0000"/>
                </a:solidFill>
                <a:latin typeface="+mj-lt"/>
                <a:ea typeface="華康儷中黑(P)" pitchFamily="34" charset="-120"/>
              </a:rPr>
              <a:t>社</a:t>
            </a:r>
            <a:r>
              <a:rPr lang="zh-TW" altLang="en-US" sz="2800" dirty="0" smtClean="0">
                <a:solidFill>
                  <a:srgbClr val="FF0000"/>
                </a:solidFill>
                <a:latin typeface="+mj-lt"/>
                <a:ea typeface="華康儷中黑(P)" pitchFamily="34" charset="-120"/>
              </a:rPr>
              <a:t>群 </a:t>
            </a:r>
            <a:endParaRPr lang="en-US" altLang="zh-TW" sz="2800" dirty="0" smtClean="0">
              <a:solidFill>
                <a:srgbClr val="FF0000"/>
              </a:solidFill>
              <a:latin typeface="+mj-lt"/>
              <a:ea typeface="華康儷中黑(P)" pitchFamily="34" charset="-120"/>
            </a:endParaRPr>
          </a:p>
          <a:p>
            <a:pPr>
              <a:spcBef>
                <a:spcPts val="30"/>
              </a:spcBef>
              <a:buClr>
                <a:srgbClr val="92D050"/>
              </a:buClr>
            </a:pPr>
            <a:r>
              <a:rPr lang="en-US" altLang="zh-TW" sz="2400" dirty="0">
                <a:latin typeface="+mj-lt"/>
                <a:ea typeface="華康儷中黑(P)" pitchFamily="34" charset="-120"/>
              </a:rPr>
              <a:t> </a:t>
            </a:r>
            <a:r>
              <a:rPr lang="en-US" altLang="zh-TW" sz="2400" dirty="0" smtClean="0">
                <a:latin typeface="+mj-lt"/>
                <a:ea typeface="華康儷中黑(P)" pitchFamily="34" charset="-120"/>
              </a:rPr>
              <a:t>   </a:t>
            </a:r>
            <a:r>
              <a:rPr lang="en-US" altLang="zh-TW" sz="2400" b="1" dirty="0">
                <a:latin typeface="+mj-lt"/>
                <a:ea typeface="華康儷中黑(P)" pitchFamily="34" charset="-120"/>
              </a:rPr>
              <a:t> learning community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rgbClr val="FF0000"/>
                </a:solidFill>
                <a:latin typeface="+mj-lt"/>
                <a:ea typeface="華康儷中黑(P)" pitchFamily="34" charset="-120"/>
              </a:rPr>
              <a:t>學習</a:t>
            </a:r>
            <a:r>
              <a:rPr lang="zh-TW" altLang="en-US" sz="2800" dirty="0">
                <a:solidFill>
                  <a:srgbClr val="FF0000"/>
                </a:solidFill>
                <a:latin typeface="+mj-lt"/>
                <a:ea typeface="華康儷中黑(P)" pitchFamily="34" charset="-120"/>
              </a:rPr>
              <a:t>者</a:t>
            </a:r>
            <a:r>
              <a:rPr lang="zh-TW" altLang="en-US" sz="2800" dirty="0" smtClean="0">
                <a:solidFill>
                  <a:srgbClr val="FF0000"/>
                </a:solidFill>
                <a:latin typeface="+mj-lt"/>
                <a:ea typeface="華康儷中黑(P)" pitchFamily="34" charset="-120"/>
              </a:rPr>
              <a:t>社群</a:t>
            </a:r>
            <a:endParaRPr lang="en-US" altLang="zh-TW" sz="2800" dirty="0" smtClean="0">
              <a:solidFill>
                <a:srgbClr val="FF0000"/>
              </a:solidFill>
              <a:latin typeface="+mj-lt"/>
              <a:ea typeface="華康儷中黑(P)" pitchFamily="34" charset="-120"/>
            </a:endParaRPr>
          </a:p>
          <a:p>
            <a:pPr>
              <a:spcBef>
                <a:spcPts val="30"/>
              </a:spcBef>
              <a:buClr>
                <a:srgbClr val="92D050"/>
              </a:buClr>
            </a:pPr>
            <a:r>
              <a:rPr lang="en-US" altLang="zh-TW" sz="2400" dirty="0">
                <a:latin typeface="+mj-lt"/>
                <a:ea typeface="華康儷中黑(P)" pitchFamily="34" charset="-120"/>
              </a:rPr>
              <a:t> </a:t>
            </a:r>
            <a:r>
              <a:rPr lang="en-US" altLang="zh-TW" sz="2400" dirty="0" smtClean="0">
                <a:latin typeface="+mj-lt"/>
                <a:ea typeface="華康儷中黑(P)" pitchFamily="34" charset="-120"/>
              </a:rPr>
              <a:t>    </a:t>
            </a:r>
            <a:r>
              <a:rPr lang="en-US" altLang="zh-TW" sz="2400" b="1" dirty="0">
                <a:latin typeface="+mj-lt"/>
                <a:ea typeface="華康儷中黑(P)" pitchFamily="34" charset="-120"/>
              </a:rPr>
              <a:t>community of </a:t>
            </a:r>
            <a:r>
              <a:rPr lang="en-US" altLang="zh-TW" sz="2400" b="1" dirty="0" smtClean="0">
                <a:latin typeface="+mj-lt"/>
                <a:ea typeface="華康儷中黑(P)" pitchFamily="34" charset="-120"/>
              </a:rPr>
              <a:t>learners</a:t>
            </a:r>
            <a:endParaRPr lang="zh-TW" altLang="en-US" sz="2400" b="1" dirty="0">
              <a:latin typeface="+mj-lt"/>
              <a:ea typeface="華康儷中黑(P)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43667" y="2506464"/>
            <a:ext cx="38164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共同備</a:t>
            </a:r>
            <a:r>
              <a:rPr lang="zh-TW" altLang="en-US" sz="28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課 </a:t>
            </a:r>
            <a:endParaRPr lang="en-US" altLang="zh-TW" sz="2800" dirty="0" smtClean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  <a:p>
            <a:pPr>
              <a:buClr>
                <a:srgbClr val="92D050"/>
              </a:buClr>
            </a:pP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</a:rPr>
              <a:t> </a:t>
            </a:r>
            <a:r>
              <a:rPr lang="en-US" altLang="zh-TW" sz="2400" dirty="0" smtClean="0">
                <a:latin typeface="華康儷中黑(P)" pitchFamily="34" charset="-120"/>
                <a:ea typeface="華康儷中黑(P)" pitchFamily="34" charset="-120"/>
              </a:rPr>
              <a:t>    </a:t>
            </a:r>
            <a:r>
              <a:rPr lang="en-US" altLang="zh-TW" sz="2400" b="1" dirty="0">
                <a:latin typeface="+mj-lt"/>
                <a:ea typeface="華康儷中黑(P)" pitchFamily="34" charset="-120"/>
              </a:rPr>
              <a:t>common planning time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課堂教學</a:t>
            </a:r>
            <a:r>
              <a:rPr lang="zh-TW" altLang="en-US" sz="28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研究</a:t>
            </a:r>
            <a:endParaRPr lang="en-US" altLang="zh-TW" sz="2800" dirty="0" smtClean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  <a:p>
            <a:pPr>
              <a:buClr>
                <a:srgbClr val="92D050"/>
              </a:buClr>
            </a:pP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</a:rPr>
              <a:t> </a:t>
            </a:r>
            <a:r>
              <a:rPr lang="en-US" altLang="zh-TW" sz="2400" dirty="0" smtClean="0">
                <a:latin typeface="華康儷中黑(P)" pitchFamily="34" charset="-120"/>
                <a:ea typeface="華康儷中黑(P)" pitchFamily="34" charset="-120"/>
              </a:rPr>
              <a:t>    </a:t>
            </a:r>
            <a:r>
              <a:rPr lang="en-US" altLang="zh-TW" sz="2400" b="1" dirty="0">
                <a:latin typeface="+mj-lt"/>
                <a:ea typeface="華康儷中黑(P)" pitchFamily="34" charset="-120"/>
              </a:rPr>
              <a:t>lesson study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專業學習社群 </a:t>
            </a:r>
            <a:r>
              <a:rPr lang="en-US" altLang="zh-TW" sz="2400" b="1" dirty="0">
                <a:latin typeface="+mj-lt"/>
                <a:ea typeface="華康儷中黑(P)" pitchFamily="34" charset="-120"/>
              </a:rPr>
              <a:t>professional learning community</a:t>
            </a:r>
          </a:p>
        </p:txBody>
      </p:sp>
    </p:spTree>
    <p:extLst>
      <p:ext uri="{BB962C8B-B14F-4D97-AF65-F5344CB8AC3E}">
        <p14:creationId xmlns:p14="http://schemas.microsoft.com/office/powerpoint/2010/main" val="16717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左大括弧 86"/>
          <p:cNvSpPr/>
          <p:nvPr/>
        </p:nvSpPr>
        <p:spPr>
          <a:xfrm flipH="1">
            <a:off x="8172450" y="2852738"/>
            <a:ext cx="360363" cy="2808287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1" name="矩形 80"/>
          <p:cNvSpPr/>
          <p:nvPr/>
        </p:nvSpPr>
        <p:spPr>
          <a:xfrm>
            <a:off x="3995738" y="1268413"/>
            <a:ext cx="4176712" cy="3276600"/>
          </a:xfrm>
          <a:prstGeom prst="rect">
            <a:avLst/>
          </a:prstGeom>
          <a:solidFill>
            <a:srgbClr val="FFFF4F">
              <a:alpha val="74902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220" name="標題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00FF"/>
                </a:solidFill>
                <a:ea typeface="華康正顏楷體W5" pitchFamily="65" charset="-120"/>
                <a:cs typeface="Times New Roman" pitchFamily="18" charset="0"/>
              </a:rPr>
              <a:t>四年規劃</a:t>
            </a:r>
          </a:p>
        </p:txBody>
      </p:sp>
      <p:sp>
        <p:nvSpPr>
          <p:cNvPr id="34" name="圓角矩形 9"/>
          <p:cNvSpPr/>
          <p:nvPr/>
        </p:nvSpPr>
        <p:spPr>
          <a:xfrm>
            <a:off x="215900" y="2708275"/>
            <a:ext cx="827088" cy="30241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(P)" pitchFamily="34" charset="-120"/>
              </a:rPr>
              <a:t>分組合作學習</a:t>
            </a:r>
          </a:p>
        </p:txBody>
      </p:sp>
      <p:sp>
        <p:nvSpPr>
          <p:cNvPr id="35" name="圓角矩形 12"/>
          <p:cNvSpPr/>
          <p:nvPr/>
        </p:nvSpPr>
        <p:spPr>
          <a:xfrm>
            <a:off x="1357313" y="1785938"/>
            <a:ext cx="900112" cy="4679950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(P)" pitchFamily="34" charset="-120"/>
              </a:rPr>
              <a:t>設立「教學資源研發中心」</a:t>
            </a:r>
          </a:p>
        </p:txBody>
      </p:sp>
      <p:sp>
        <p:nvSpPr>
          <p:cNvPr id="38" name="圓角矩形 37"/>
          <p:cNvSpPr/>
          <p:nvPr/>
        </p:nvSpPr>
        <p:spPr>
          <a:xfrm>
            <a:off x="2571750" y="1785938"/>
            <a:ext cx="900113" cy="4679950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(P)" pitchFamily="34" charset="-120"/>
              </a:rPr>
              <a:t>成立「研發諮詢小組」</a:t>
            </a:r>
            <a:endParaRPr kumimoji="0" lang="en-US" altLang="zh-TW" sz="2800" dirty="0">
              <a:solidFill>
                <a:schemeClr val="tx1"/>
              </a:solidFill>
              <a:latin typeface="華康儷中黑(P)" pitchFamily="34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4679950" y="2133600"/>
            <a:ext cx="3276600" cy="71913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0000FF"/>
                </a:solidFill>
                <a:latin typeface="華康儷中黑(P)" pitchFamily="34" charset="-120"/>
              </a:rPr>
              <a:t>行政支援</a:t>
            </a:r>
            <a:r>
              <a:rPr kumimoji="0" lang="zh-TW" altLang="en-US" sz="2800" dirty="0">
                <a:solidFill>
                  <a:schemeClr val="tx1"/>
                </a:solidFill>
                <a:latin typeface="華康儷中黑(P)" pitchFamily="34" charset="-120"/>
              </a:rPr>
              <a:t>系統</a:t>
            </a:r>
          </a:p>
        </p:txBody>
      </p:sp>
      <p:sp>
        <p:nvSpPr>
          <p:cNvPr id="73" name="圓角矩形 72"/>
          <p:cNvSpPr/>
          <p:nvPr/>
        </p:nvSpPr>
        <p:spPr>
          <a:xfrm>
            <a:off x="4716463" y="2925763"/>
            <a:ext cx="3240087" cy="71913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0000FF"/>
                </a:solidFill>
                <a:latin typeface="華康儷中黑(P)" pitchFamily="34" charset="-120"/>
              </a:rPr>
              <a:t>專業培訓輔導</a:t>
            </a:r>
            <a:r>
              <a:rPr kumimoji="0" lang="zh-TW" altLang="en-US" sz="2800" dirty="0">
                <a:solidFill>
                  <a:schemeClr val="tx1"/>
                </a:solidFill>
                <a:latin typeface="華康儷中黑(P)" pitchFamily="34" charset="-120"/>
              </a:rPr>
              <a:t>系統</a:t>
            </a:r>
          </a:p>
        </p:txBody>
      </p:sp>
      <p:sp>
        <p:nvSpPr>
          <p:cNvPr id="74" name="圓角矩形 73"/>
          <p:cNvSpPr/>
          <p:nvPr/>
        </p:nvSpPr>
        <p:spPr>
          <a:xfrm>
            <a:off x="4716463" y="3716338"/>
            <a:ext cx="3240087" cy="72072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0000FF"/>
                </a:solidFill>
                <a:latin typeface="華康儷中黑(P)" pitchFamily="34" charset="-120"/>
              </a:rPr>
              <a:t>師資培育</a:t>
            </a:r>
            <a:r>
              <a:rPr kumimoji="0" lang="zh-TW" altLang="en-US" sz="2800" dirty="0">
                <a:solidFill>
                  <a:schemeClr val="tx1"/>
                </a:solidFill>
                <a:latin typeface="華康儷中黑(P)" pitchFamily="34" charset="-120"/>
              </a:rPr>
              <a:t>系統</a:t>
            </a:r>
          </a:p>
        </p:txBody>
      </p:sp>
      <p:sp>
        <p:nvSpPr>
          <p:cNvPr id="75" name="圓角矩形 74"/>
          <p:cNvSpPr/>
          <p:nvPr/>
        </p:nvSpPr>
        <p:spPr>
          <a:xfrm>
            <a:off x="4679950" y="1341438"/>
            <a:ext cx="3276600" cy="71913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0000FF"/>
                </a:solidFill>
                <a:latin typeface="華康儷中黑(P)" pitchFamily="34" charset="-120"/>
              </a:rPr>
              <a:t>教學實踐</a:t>
            </a:r>
            <a:r>
              <a:rPr kumimoji="0" lang="zh-TW" altLang="en-US" sz="2800" dirty="0">
                <a:solidFill>
                  <a:schemeClr val="tx1"/>
                </a:solidFill>
                <a:latin typeface="華康儷中黑(P)" pitchFamily="34" charset="-120"/>
              </a:rPr>
              <a:t>系統</a:t>
            </a:r>
          </a:p>
        </p:txBody>
      </p:sp>
      <p:sp>
        <p:nvSpPr>
          <p:cNvPr id="80" name="圓角矩形 79"/>
          <p:cNvSpPr/>
          <p:nvPr/>
        </p:nvSpPr>
        <p:spPr>
          <a:xfrm>
            <a:off x="8316913" y="2420938"/>
            <a:ext cx="792162" cy="3600450"/>
          </a:xfrm>
          <a:prstGeom prst="roundRect">
            <a:avLst>
              <a:gd name="adj" fmla="val 23821"/>
            </a:avLst>
          </a:prstGeom>
          <a:noFill/>
          <a:ln w="38100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(P)" pitchFamily="34" charset="-120"/>
              </a:rPr>
              <a:t>評估效益、成果發表</a:t>
            </a:r>
          </a:p>
        </p:txBody>
      </p:sp>
      <p:sp>
        <p:nvSpPr>
          <p:cNvPr id="83" name="左大括弧 82"/>
          <p:cNvSpPr/>
          <p:nvPr/>
        </p:nvSpPr>
        <p:spPr>
          <a:xfrm>
            <a:off x="3492500" y="2852738"/>
            <a:ext cx="503238" cy="2808287"/>
          </a:xfrm>
          <a:prstGeom prst="leftBrace">
            <a:avLst>
              <a:gd name="adj1" fmla="val 0"/>
              <a:gd name="adj2" fmla="val 50000"/>
            </a:avLst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5" name="矩形 84"/>
          <p:cNvSpPr/>
          <p:nvPr/>
        </p:nvSpPr>
        <p:spPr>
          <a:xfrm>
            <a:off x="3995738" y="2349500"/>
            <a:ext cx="576262" cy="1150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華康儷中黑(P)" pitchFamily="34" charset="-120"/>
              </a:rPr>
              <a:t>推廣</a:t>
            </a:r>
          </a:p>
        </p:txBody>
      </p:sp>
      <p:sp>
        <p:nvSpPr>
          <p:cNvPr id="82" name="矩形 81"/>
          <p:cNvSpPr/>
          <p:nvPr/>
        </p:nvSpPr>
        <p:spPr>
          <a:xfrm>
            <a:off x="3995738" y="4618038"/>
            <a:ext cx="4176712" cy="2124075"/>
          </a:xfrm>
          <a:prstGeom prst="rect">
            <a:avLst/>
          </a:prstGeom>
          <a:solidFill>
            <a:srgbClr val="FFFF4F">
              <a:alpha val="75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8" name="圓角矩形 77"/>
          <p:cNvSpPr/>
          <p:nvPr/>
        </p:nvSpPr>
        <p:spPr>
          <a:xfrm>
            <a:off x="4716463" y="4724400"/>
            <a:ext cx="3240087" cy="9001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(P)" pitchFamily="34" charset="-120"/>
              </a:rPr>
              <a:t>拍攝</a:t>
            </a:r>
            <a:endParaRPr kumimoji="0" lang="en-US" altLang="zh-TW" sz="2800" dirty="0">
              <a:solidFill>
                <a:schemeClr val="tx1"/>
              </a:solidFill>
              <a:latin typeface="華康儷中黑(P)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(P)" pitchFamily="34" charset="-120"/>
              </a:rPr>
              <a:t>「教學示例影帶」</a:t>
            </a:r>
          </a:p>
        </p:txBody>
      </p:sp>
      <p:sp>
        <p:nvSpPr>
          <p:cNvPr id="79" name="圓角矩形 78"/>
          <p:cNvSpPr/>
          <p:nvPr/>
        </p:nvSpPr>
        <p:spPr>
          <a:xfrm>
            <a:off x="4716463" y="5697538"/>
            <a:ext cx="3240087" cy="90011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(P)" pitchFamily="34" charset="-120"/>
              </a:rPr>
              <a:t>編製分組合作學習教學手冊</a:t>
            </a:r>
          </a:p>
        </p:txBody>
      </p:sp>
      <p:sp>
        <p:nvSpPr>
          <p:cNvPr id="86" name="圓角矩形 85"/>
          <p:cNvSpPr/>
          <p:nvPr/>
        </p:nvSpPr>
        <p:spPr>
          <a:xfrm>
            <a:off x="4070350" y="5457825"/>
            <a:ext cx="501650" cy="742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華康儷中黑(P)" pitchFamily="34" charset="-120"/>
              </a:rPr>
              <a:t>研發</a:t>
            </a:r>
          </a:p>
        </p:txBody>
      </p:sp>
      <p:cxnSp>
        <p:nvCxnSpPr>
          <p:cNvPr id="89" name="直線單箭頭接點 88"/>
          <p:cNvCxnSpPr/>
          <p:nvPr/>
        </p:nvCxnSpPr>
        <p:spPr>
          <a:xfrm>
            <a:off x="1042988" y="4221163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>
            <a:off x="2268538" y="4292600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C2FFC9E-BCB3-4123-AB55-A657AC2E116E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zh-TW" altLang="en-US" sz="1800" b="1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  <a:cs typeface="Times New Roman" pitchFamily="18" charset="0"/>
              </a:rPr>
              <a:t>編製合作學習教師手冊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827584" y="1247775"/>
            <a:ext cx="7632848" cy="5399088"/>
          </a:xfrm>
          <a:prstGeom prst="roundRect">
            <a:avLst>
              <a:gd name="adj" fmla="val 5128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kumimoji="0" lang="zh-TW" altLang="en-US" sz="2400" dirty="0" smtClean="0">
                <a:latin typeface="華康儷中黑(P)" pitchFamily="34" charset="-120"/>
              </a:rPr>
              <a:t>協助</a:t>
            </a:r>
            <a:r>
              <a:rPr kumimoji="0" lang="zh-TW" altLang="zh-TW" sz="2400" dirty="0" smtClean="0">
                <a:latin typeface="華康儷中黑(P)" pitchFamily="34" charset="-120"/>
              </a:rPr>
              <a:t>教師</a:t>
            </a:r>
            <a:r>
              <a:rPr kumimoji="0" lang="zh-TW" altLang="zh-TW" sz="2400" dirty="0">
                <a:latin typeface="華康儷中黑(P)" pitchFamily="34" charset="-120"/>
              </a:rPr>
              <a:t>能清楚且完整地認識分組合作學習</a:t>
            </a: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340298" y="3141663"/>
            <a:ext cx="3240087" cy="5032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600"/>
          </a:p>
        </p:txBody>
      </p:sp>
      <p:sp>
        <p:nvSpPr>
          <p:cNvPr id="54" name="橢圓 53"/>
          <p:cNvSpPr/>
          <p:nvPr/>
        </p:nvSpPr>
        <p:spPr>
          <a:xfrm>
            <a:off x="2195835" y="1916113"/>
            <a:ext cx="3311525" cy="6492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400" dirty="0">
                <a:solidFill>
                  <a:schemeClr val="tx1"/>
                </a:solidFill>
                <a:latin typeface="華康儷中黑(P)" pitchFamily="34" charset="-120"/>
              </a:rPr>
              <a:t>召開諮詢會議</a:t>
            </a:r>
            <a:endParaRPr kumimoji="0"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340298" y="3141663"/>
            <a:ext cx="3240087" cy="492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kumimoji="0" lang="zh-TW" altLang="zh-TW" sz="2600" dirty="0">
                <a:latin typeface="華康儷中黑(P)" pitchFamily="34" charset="-120"/>
              </a:rPr>
              <a:t>專家學者</a:t>
            </a:r>
            <a:r>
              <a:rPr kumimoji="0" lang="en-US" altLang="zh-TW" sz="2600" dirty="0">
                <a:latin typeface="華康儷中黑(P)" pitchFamily="34" charset="-120"/>
              </a:rPr>
              <a:t>+</a:t>
            </a:r>
            <a:r>
              <a:rPr kumimoji="0" lang="zh-TW" altLang="zh-TW" sz="2600" dirty="0">
                <a:latin typeface="華康儷中黑(P)" pitchFamily="34" charset="-120"/>
              </a:rPr>
              <a:t>現職教師</a:t>
            </a:r>
            <a:endParaRPr kumimoji="0" lang="en-US" altLang="zh-TW" sz="2600" dirty="0">
              <a:latin typeface="華康儷中黑(P)" pitchFamily="34" charset="-120"/>
            </a:endParaRPr>
          </a:p>
        </p:txBody>
      </p:sp>
      <p:cxnSp>
        <p:nvCxnSpPr>
          <p:cNvPr id="69" name="直線單箭頭接點 68"/>
          <p:cNvCxnSpPr/>
          <p:nvPr/>
        </p:nvCxnSpPr>
        <p:spPr>
          <a:xfrm>
            <a:off x="3851598" y="25654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417" name="矩形 70"/>
          <p:cNvSpPr>
            <a:spLocks noChangeArrowheads="1"/>
          </p:cNvSpPr>
          <p:nvPr/>
        </p:nvSpPr>
        <p:spPr bwMode="auto">
          <a:xfrm>
            <a:off x="3915098" y="2636838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</a:pPr>
            <a:r>
              <a:rPr kumimoji="0" lang="zh-TW" altLang="zh-TW" sz="2400">
                <a:latin typeface="華康儷中黑(P)" pitchFamily="34" charset="-120"/>
                <a:ea typeface="華康儷中黑(P)" pitchFamily="34" charset="-120"/>
              </a:rPr>
              <a:t>邀請</a:t>
            </a:r>
            <a:endParaRPr kumimoji="0" lang="en-US" altLang="zh-TW" sz="2400">
              <a:latin typeface="華康儷中黑(P)" pitchFamily="34" charset="-120"/>
              <a:ea typeface="華康儷中黑(P)" pitchFamily="34" charset="-120"/>
            </a:endParaRPr>
          </a:p>
        </p:txBody>
      </p:sp>
      <p:cxnSp>
        <p:nvCxnSpPr>
          <p:cNvPr id="73" name="直線單箭頭接點 72"/>
          <p:cNvCxnSpPr/>
          <p:nvPr/>
        </p:nvCxnSpPr>
        <p:spPr>
          <a:xfrm>
            <a:off x="3859535" y="36449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419" name="矩形 73"/>
          <p:cNvSpPr>
            <a:spLocks noChangeArrowheads="1"/>
          </p:cNvSpPr>
          <p:nvPr/>
        </p:nvSpPr>
        <p:spPr bwMode="auto">
          <a:xfrm>
            <a:off x="3924623" y="371633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</a:pPr>
            <a:r>
              <a:rPr kumimoji="0" lang="zh-TW" altLang="en-US" sz="2400">
                <a:latin typeface="華康儷中黑(P)" pitchFamily="34" charset="-120"/>
                <a:ea typeface="華康儷中黑(P)" pitchFamily="34" charset="-120"/>
              </a:rPr>
              <a:t>編製</a:t>
            </a:r>
            <a:endParaRPr kumimoji="0" lang="en-US" altLang="zh-TW" sz="2400">
              <a:latin typeface="華康儷中黑(P)" pitchFamily="34" charset="-120"/>
              <a:ea typeface="華康儷中黑(P)" pitchFamily="34" charset="-120"/>
            </a:endParaRPr>
          </a:p>
        </p:txBody>
      </p:sp>
      <p:cxnSp>
        <p:nvCxnSpPr>
          <p:cNvPr id="76" name="直線接點 75"/>
          <p:cNvCxnSpPr/>
          <p:nvPr/>
        </p:nvCxnSpPr>
        <p:spPr>
          <a:xfrm flipV="1">
            <a:off x="5728023" y="4437063"/>
            <a:ext cx="576262" cy="1857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 flipV="1">
            <a:off x="5801048" y="5013325"/>
            <a:ext cx="503237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 flipH="1" flipV="1">
            <a:off x="5801048" y="5373688"/>
            <a:ext cx="503237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423" name="矩形 80"/>
          <p:cNvSpPr>
            <a:spLocks noChangeArrowheads="1"/>
          </p:cNvSpPr>
          <p:nvPr/>
        </p:nvSpPr>
        <p:spPr bwMode="auto">
          <a:xfrm>
            <a:off x="6593210" y="4221163"/>
            <a:ext cx="1722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1"/>
            <a:r>
              <a:rPr kumimoji="0" lang="zh-TW" altLang="zh-TW" sz="2400">
                <a:latin typeface="華康儷中黑(P)" pitchFamily="34" charset="-120"/>
                <a:ea typeface="華康儷中黑(P)" pitchFamily="34" charset="-120"/>
              </a:rPr>
              <a:t>基本概念篇</a:t>
            </a:r>
          </a:p>
        </p:txBody>
      </p:sp>
      <p:sp>
        <p:nvSpPr>
          <p:cNvPr id="17424" name="矩形 81"/>
          <p:cNvSpPr>
            <a:spLocks noChangeArrowheads="1"/>
          </p:cNvSpPr>
          <p:nvPr/>
        </p:nvSpPr>
        <p:spPr bwMode="auto">
          <a:xfrm>
            <a:off x="6593210" y="4797425"/>
            <a:ext cx="172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zh-TW" sz="2400">
                <a:latin typeface="華康儷中黑(P)" pitchFamily="34" charset="-120"/>
                <a:ea typeface="華康儷中黑(P)" pitchFamily="34" charset="-120"/>
              </a:rPr>
              <a:t>技巧訓練篇</a:t>
            </a:r>
            <a:endParaRPr kumimoji="0" lang="zh-TW" altLang="en-US" sz="2400">
              <a:latin typeface="Times New Roman" pitchFamily="18" charset="0"/>
              <a:ea typeface="華康儷中黑(P)" pitchFamily="34" charset="-120"/>
            </a:endParaRPr>
          </a:p>
        </p:txBody>
      </p:sp>
      <p:sp>
        <p:nvSpPr>
          <p:cNvPr id="17425" name="矩形 82"/>
          <p:cNvSpPr>
            <a:spLocks noChangeArrowheads="1"/>
          </p:cNvSpPr>
          <p:nvPr/>
        </p:nvSpPr>
        <p:spPr bwMode="auto">
          <a:xfrm>
            <a:off x="6593210" y="53736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zh-TW" sz="2400">
                <a:latin typeface="華康儷中黑(P)" pitchFamily="34" charset="-120"/>
                <a:ea typeface="華康儷中黑(P)" pitchFamily="34" charset="-120"/>
              </a:rPr>
              <a:t>設計篇</a:t>
            </a:r>
            <a:endParaRPr kumimoji="0" lang="zh-TW" altLang="en-US" sz="2400">
              <a:latin typeface="Times New Roman" pitchFamily="18" charset="0"/>
              <a:ea typeface="華康儷中黑(P)" pitchFamily="34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 flipH="1" flipV="1">
            <a:off x="5801048" y="5805488"/>
            <a:ext cx="576262" cy="3603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427" name="矩形 30"/>
          <p:cNvSpPr>
            <a:spLocks noChangeArrowheads="1"/>
          </p:cNvSpPr>
          <p:nvPr/>
        </p:nvSpPr>
        <p:spPr bwMode="auto">
          <a:xfrm>
            <a:off x="6593210" y="5949950"/>
            <a:ext cx="1722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zh-TW" sz="2400">
                <a:latin typeface="華康儷中黑(P)" pitchFamily="34" charset="-120"/>
                <a:ea typeface="華康儷中黑(P)" pitchFamily="34" charset="-120"/>
              </a:rPr>
              <a:t>成功案例篇</a:t>
            </a:r>
            <a:endParaRPr kumimoji="0" lang="zh-TW" altLang="en-US" sz="2400">
              <a:latin typeface="Times New Roman" pitchFamily="18" charset="0"/>
              <a:ea typeface="華康儷中黑(P)" pitchFamily="34" charset="-120"/>
            </a:endParaRPr>
          </a:p>
        </p:txBody>
      </p:sp>
      <p:pic>
        <p:nvPicPr>
          <p:cNvPr id="17428" name="圖片 38" descr="book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73" y="4292600"/>
            <a:ext cx="3455987" cy="2139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矩形 57"/>
          <p:cNvSpPr/>
          <p:nvPr/>
        </p:nvSpPr>
        <p:spPr>
          <a:xfrm>
            <a:off x="2195835" y="4652963"/>
            <a:ext cx="3024188" cy="8921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600" dirty="0">
                <a:solidFill>
                  <a:schemeClr val="bg1"/>
                </a:solidFill>
                <a:latin typeface="華康儷中黑(P)" pitchFamily="34" charset="-120"/>
              </a:rPr>
              <a:t>「分組合作學習」</a:t>
            </a:r>
            <a:endParaRPr kumimoji="0" lang="en-US" altLang="zh-TW" sz="2600" dirty="0">
              <a:solidFill>
                <a:schemeClr val="bg1"/>
              </a:solidFill>
              <a:latin typeface="華康儷中黑(P)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600" dirty="0">
                <a:solidFill>
                  <a:schemeClr val="bg1"/>
                </a:solidFill>
                <a:latin typeface="華康儷中黑(P)" pitchFamily="34" charset="-120"/>
              </a:rPr>
              <a:t>教</a:t>
            </a:r>
            <a:r>
              <a:rPr kumimoji="0" lang="zh-TW" altLang="en-US" sz="2600" dirty="0">
                <a:solidFill>
                  <a:schemeClr val="bg1"/>
                </a:solidFill>
                <a:latin typeface="華康儷中黑(P)" pitchFamily="34" charset="-120"/>
              </a:rPr>
              <a:t>師手冊</a:t>
            </a:r>
            <a:endParaRPr kumimoji="0" lang="zh-TW" altLang="en-US" sz="2600" dirty="0">
              <a:solidFill>
                <a:schemeClr val="bg1"/>
              </a:solidFill>
            </a:endParaRPr>
          </a:p>
        </p:txBody>
      </p:sp>
      <p:sp>
        <p:nvSpPr>
          <p:cNvPr id="24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97DC7A3-1E3D-4839-A4B1-3288E97FC04D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zh-TW" altLang="en-US" sz="1800" b="1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  <a:cs typeface="Times New Roman" pitchFamily="18" charset="0"/>
              </a:rPr>
              <a:t>拍攝合作學習教學影帶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709433" y="1271548"/>
            <a:ext cx="7704856" cy="5035629"/>
          </a:xfrm>
          <a:prstGeom prst="roundRect">
            <a:avLst>
              <a:gd name="adj" fmla="val 5128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kumimoji="0" lang="zh-TW" altLang="en-US" sz="2400" dirty="0">
                <a:latin typeface="華康儷中黑(P)" pitchFamily="34" charset="-120"/>
              </a:rPr>
              <a:t>協助</a:t>
            </a:r>
            <a:r>
              <a:rPr kumimoji="0" lang="zh-TW" altLang="zh-TW" sz="2400" dirty="0" smtClean="0">
                <a:latin typeface="華康儷中黑(P)" pitchFamily="34" charset="-120"/>
              </a:rPr>
              <a:t>教師</a:t>
            </a:r>
            <a:r>
              <a:rPr kumimoji="0" lang="zh-TW" altLang="zh-TW" sz="2400" dirty="0">
                <a:latin typeface="華康儷中黑(P)" pitchFamily="34" charset="-120"/>
              </a:rPr>
              <a:t>清楚認識</a:t>
            </a:r>
            <a:r>
              <a:rPr kumimoji="0" lang="zh-TW" altLang="en-US" sz="2400" dirty="0">
                <a:solidFill>
                  <a:srgbClr val="0000FF"/>
                </a:solidFill>
                <a:latin typeface="華康儷中黑(P)" pitchFamily="34" charset="-120"/>
              </a:rPr>
              <a:t>「</a:t>
            </a:r>
            <a:r>
              <a:rPr kumimoji="0" lang="zh-TW" altLang="zh-TW" sz="2400" dirty="0">
                <a:solidFill>
                  <a:srgbClr val="0000FF"/>
                </a:solidFill>
                <a:latin typeface="華康儷中黑(P)" pitchFamily="34" charset="-120"/>
              </a:rPr>
              <a:t>分組合作學習</a:t>
            </a:r>
            <a:r>
              <a:rPr kumimoji="0" lang="zh-TW" altLang="en-US" sz="2400" dirty="0">
                <a:solidFill>
                  <a:srgbClr val="0000FF"/>
                </a:solidFill>
                <a:latin typeface="華康儷中黑(P)" pitchFamily="34" charset="-120"/>
              </a:rPr>
              <a:t>」</a:t>
            </a:r>
            <a:r>
              <a:rPr kumimoji="0" lang="zh-TW" altLang="zh-TW" sz="2400" dirty="0">
                <a:latin typeface="華康儷中黑(P)" pitchFamily="34" charset="-120"/>
              </a:rPr>
              <a:t>具體教學流程</a:t>
            </a: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172492" y="3067091"/>
            <a:ext cx="3241675" cy="50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600"/>
          </a:p>
        </p:txBody>
      </p:sp>
      <p:sp>
        <p:nvSpPr>
          <p:cNvPr id="54" name="橢圓 53"/>
          <p:cNvSpPr/>
          <p:nvPr/>
        </p:nvSpPr>
        <p:spPr>
          <a:xfrm>
            <a:off x="4172492" y="1843128"/>
            <a:ext cx="3241675" cy="649288"/>
          </a:xfrm>
          <a:prstGeom prst="ellipse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400" dirty="0">
                <a:solidFill>
                  <a:schemeClr val="tx1"/>
                </a:solidFill>
                <a:latin typeface="華康儷中黑(P)" pitchFamily="34" charset="-120"/>
              </a:rPr>
              <a:t>召開諮詢會議</a:t>
            </a:r>
            <a:endParaRPr kumimoji="0"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7" name="圓角矩形 56"/>
          <p:cNvSpPr/>
          <p:nvPr/>
        </p:nvSpPr>
        <p:spPr>
          <a:xfrm>
            <a:off x="4172492" y="3067091"/>
            <a:ext cx="3241675" cy="54451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kumimoji="0" lang="zh-TW" altLang="zh-TW" sz="2600" dirty="0">
                <a:latin typeface="華康儷中黑(P)" pitchFamily="34" charset="-120"/>
              </a:rPr>
              <a:t>專家學者</a:t>
            </a:r>
            <a:r>
              <a:rPr kumimoji="0" lang="en-US" altLang="zh-TW" sz="2600" dirty="0">
                <a:latin typeface="華康儷中黑(P)" pitchFamily="34" charset="-120"/>
              </a:rPr>
              <a:t>+</a:t>
            </a:r>
            <a:r>
              <a:rPr kumimoji="0" lang="zh-TW" altLang="zh-TW" sz="2600" dirty="0">
                <a:latin typeface="華康儷中黑(P)" pitchFamily="34" charset="-120"/>
              </a:rPr>
              <a:t>現職教師</a:t>
            </a:r>
            <a:endParaRPr kumimoji="0" lang="en-US" altLang="zh-TW" sz="2600" dirty="0">
              <a:latin typeface="華康儷中黑(P)" pitchFamily="34" charset="-12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4172492" y="4240253"/>
            <a:ext cx="3241675" cy="987425"/>
          </a:xfrm>
          <a:prstGeom prst="round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600" dirty="0">
                <a:latin typeface="華康儷中黑(P)" pitchFamily="34" charset="-120"/>
              </a:rPr>
              <a:t>「分組合作學習」</a:t>
            </a:r>
            <a:endParaRPr kumimoji="0" lang="en-US" altLang="zh-TW" sz="2600" dirty="0">
              <a:latin typeface="華康儷中黑(P)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600" dirty="0">
                <a:latin typeface="華康儷中黑(P)" pitchFamily="34" charset="-120"/>
              </a:rPr>
              <a:t>教學影帶</a:t>
            </a:r>
            <a:endParaRPr kumimoji="0" lang="zh-TW" altLang="en-US" sz="2600" dirty="0"/>
          </a:p>
        </p:txBody>
      </p:sp>
      <p:cxnSp>
        <p:nvCxnSpPr>
          <p:cNvPr id="69" name="直線單箭頭接點 68"/>
          <p:cNvCxnSpPr/>
          <p:nvPr/>
        </p:nvCxnSpPr>
        <p:spPr>
          <a:xfrm>
            <a:off x="5685380" y="2490828"/>
            <a:ext cx="0" cy="541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394" name="圖片 69" descr="camer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92" y="393227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矩形 70"/>
          <p:cNvSpPr>
            <a:spLocks noChangeArrowheads="1"/>
          </p:cNvSpPr>
          <p:nvPr/>
        </p:nvSpPr>
        <p:spPr bwMode="auto">
          <a:xfrm>
            <a:off x="5748880" y="2563853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</a:pPr>
            <a:r>
              <a:rPr kumimoji="0" lang="zh-TW" altLang="zh-TW" sz="2400">
                <a:latin typeface="華康儷中黑(P)" pitchFamily="34" charset="-120"/>
                <a:ea typeface="華康儷中黑(P)" pitchFamily="34" charset="-120"/>
              </a:rPr>
              <a:t>邀請</a:t>
            </a:r>
            <a:endParaRPr kumimoji="0" lang="en-US" altLang="zh-TW" sz="2400">
              <a:latin typeface="華康儷中黑(P)" pitchFamily="34" charset="-120"/>
              <a:ea typeface="華康儷中黑(P)" pitchFamily="34" charset="-120"/>
            </a:endParaRPr>
          </a:p>
        </p:txBody>
      </p:sp>
      <p:cxnSp>
        <p:nvCxnSpPr>
          <p:cNvPr id="73" name="直線單箭頭接點 72"/>
          <p:cNvCxnSpPr/>
          <p:nvPr/>
        </p:nvCxnSpPr>
        <p:spPr>
          <a:xfrm>
            <a:off x="5693317" y="3679866"/>
            <a:ext cx="0" cy="539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397" name="矩形 73"/>
          <p:cNvSpPr>
            <a:spLocks noChangeArrowheads="1"/>
          </p:cNvSpPr>
          <p:nvPr/>
        </p:nvSpPr>
        <p:spPr bwMode="auto">
          <a:xfrm>
            <a:off x="5756817" y="3686216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</a:pPr>
            <a:r>
              <a:rPr kumimoji="0" lang="zh-TW" altLang="en-US" sz="2400">
                <a:latin typeface="華康儷中黑(P)" pitchFamily="34" charset="-120"/>
                <a:ea typeface="華康儷中黑(P)" pitchFamily="34" charset="-120"/>
              </a:rPr>
              <a:t>拍攝</a:t>
            </a:r>
            <a:endParaRPr kumimoji="0" lang="en-US" altLang="zh-TW" sz="2400"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23" name="投影片編號版面配置區 2"/>
          <p:cNvSpPr txBox="1">
            <a:spLocks/>
          </p:cNvSpPr>
          <p:nvPr/>
        </p:nvSpPr>
        <p:spPr>
          <a:xfrm>
            <a:off x="6830888" y="637624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3631C95-620A-4E8D-AF1F-462A27B0C7C2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252723" y="5227677"/>
            <a:ext cx="5133090" cy="1079501"/>
            <a:chOff x="3407756" y="5445124"/>
            <a:chExt cx="5133090" cy="1079501"/>
          </a:xfrm>
        </p:grpSpPr>
        <p:grpSp>
          <p:nvGrpSpPr>
            <p:cNvPr id="16398" name="群組 21"/>
            <p:cNvGrpSpPr>
              <a:grpSpLocks/>
            </p:cNvGrpSpPr>
            <p:nvPr/>
          </p:nvGrpSpPr>
          <p:grpSpPr bwMode="auto">
            <a:xfrm>
              <a:off x="3407756" y="5445124"/>
              <a:ext cx="3423258" cy="1079500"/>
              <a:chOff x="4460073" y="5115480"/>
              <a:chExt cx="3423568" cy="1079441"/>
            </a:xfrm>
          </p:grpSpPr>
          <p:cxnSp>
            <p:nvCxnSpPr>
              <p:cNvPr id="76" name="直線接點 75"/>
              <p:cNvCxnSpPr>
                <a:endCxn id="16403" idx="0"/>
              </p:cNvCxnSpPr>
              <p:nvPr/>
            </p:nvCxnSpPr>
            <p:spPr>
              <a:xfrm flipH="1">
                <a:off x="5014071" y="5115480"/>
                <a:ext cx="1042439" cy="61777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>
                <a:endCxn id="16404" idx="0"/>
              </p:cNvCxnSpPr>
              <p:nvPr/>
            </p:nvCxnSpPr>
            <p:spPr>
              <a:xfrm flipH="1">
                <a:off x="6168281" y="5115481"/>
                <a:ext cx="320317" cy="617775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>
                <a:stCxn id="16405" idx="0"/>
              </p:cNvCxnSpPr>
              <p:nvPr/>
            </p:nvCxnSpPr>
            <p:spPr>
              <a:xfrm flipH="1" flipV="1">
                <a:off x="7136729" y="5115482"/>
                <a:ext cx="192913" cy="61777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403" name="矩形 80"/>
              <p:cNvSpPr>
                <a:spLocks noChangeArrowheads="1"/>
              </p:cNvSpPr>
              <p:nvPr/>
            </p:nvSpPr>
            <p:spPr bwMode="auto">
              <a:xfrm>
                <a:off x="4460073" y="5733256"/>
                <a:ext cx="11079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lvl="1"/>
                <a:r>
                  <a:rPr kumimoji="0" lang="zh-TW" altLang="zh-TW" sz="2400" dirty="0">
                    <a:latin typeface="華康儷中黑(P)" pitchFamily="34" charset="-120"/>
                    <a:ea typeface="華康儷中黑(P)" pitchFamily="34" charset="-120"/>
                  </a:rPr>
                  <a:t>意義篇</a:t>
                </a:r>
              </a:p>
            </p:txBody>
          </p:sp>
          <p:sp>
            <p:nvSpPr>
              <p:cNvPr id="16404" name="矩形 81"/>
              <p:cNvSpPr>
                <a:spLocks noChangeArrowheads="1"/>
              </p:cNvSpPr>
              <p:nvPr/>
            </p:nvSpPr>
            <p:spPr bwMode="auto">
              <a:xfrm>
                <a:off x="5614283" y="5733256"/>
                <a:ext cx="11079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zh-TW" altLang="zh-TW" sz="2400" dirty="0">
                    <a:latin typeface="華康儷中黑(P)" pitchFamily="34" charset="-120"/>
                    <a:ea typeface="華康儷中黑(P)" pitchFamily="34" charset="-120"/>
                  </a:rPr>
                  <a:t>功能篇</a:t>
                </a:r>
                <a:endParaRPr kumimoji="0" lang="zh-TW" altLang="en-US" sz="2400" dirty="0">
                  <a:latin typeface="Times New Roman" pitchFamily="18" charset="0"/>
                  <a:ea typeface="華康儷中黑(P)" pitchFamily="34" charset="-120"/>
                </a:endParaRPr>
              </a:p>
            </p:txBody>
          </p:sp>
          <p:sp>
            <p:nvSpPr>
              <p:cNvPr id="16405" name="矩形 82"/>
              <p:cNvSpPr>
                <a:spLocks noChangeArrowheads="1"/>
              </p:cNvSpPr>
              <p:nvPr/>
            </p:nvSpPr>
            <p:spPr bwMode="auto">
              <a:xfrm>
                <a:off x="6775645" y="5733256"/>
                <a:ext cx="11079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zh-TW" altLang="zh-TW" sz="2400" dirty="0">
                    <a:latin typeface="華康儷中黑(P)" pitchFamily="34" charset="-120"/>
                    <a:ea typeface="華康儷中黑(P)" pitchFamily="34" charset="-120"/>
                  </a:rPr>
                  <a:t>技巧篇</a:t>
                </a:r>
                <a:endParaRPr kumimoji="0" lang="zh-TW" altLang="en-US" sz="2400" dirty="0">
                  <a:latin typeface="Times New Roman" pitchFamily="18" charset="0"/>
                  <a:ea typeface="華康儷中黑(P)" pitchFamily="34" charset="-120"/>
                </a:endParaRPr>
              </a:p>
            </p:txBody>
          </p:sp>
        </p:grpSp>
        <p:sp>
          <p:nvSpPr>
            <p:cNvPr id="29" name="矩形 82"/>
            <p:cNvSpPr>
              <a:spLocks noChangeArrowheads="1"/>
            </p:cNvSpPr>
            <p:nvPr/>
          </p:nvSpPr>
          <p:spPr bwMode="auto">
            <a:xfrm>
              <a:off x="6817297" y="6062960"/>
              <a:ext cx="17235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zh-TW" altLang="en-US" sz="2400" dirty="0" smtClean="0">
                  <a:latin typeface="華康儷中黑(P)" pitchFamily="34" charset="-120"/>
                  <a:ea typeface="華康儷中黑(P)" pitchFamily="34" charset="-120"/>
                </a:rPr>
                <a:t>成功案例</a:t>
              </a:r>
              <a:r>
                <a:rPr kumimoji="0" lang="zh-TW" altLang="zh-TW" sz="2400" dirty="0" smtClean="0">
                  <a:latin typeface="華康儷中黑(P)" pitchFamily="34" charset="-120"/>
                  <a:ea typeface="華康儷中黑(P)" pitchFamily="34" charset="-120"/>
                </a:rPr>
                <a:t>篇</a:t>
              </a:r>
              <a:endParaRPr kumimoji="0" lang="zh-TW" altLang="en-US" sz="2400" dirty="0">
                <a:latin typeface="Times New Roman" pitchFamily="18" charset="0"/>
                <a:ea typeface="華康儷中黑(P)" pitchFamily="34" charset="-120"/>
              </a:endParaRPr>
            </a:p>
          </p:txBody>
        </p:sp>
      </p:grpSp>
      <p:cxnSp>
        <p:nvCxnSpPr>
          <p:cNvPr id="38" name="直線接點 37"/>
          <p:cNvCxnSpPr>
            <a:stCxn id="29" idx="0"/>
          </p:cNvCxnSpPr>
          <p:nvPr/>
        </p:nvCxnSpPr>
        <p:spPr bwMode="auto">
          <a:xfrm flipH="1" flipV="1">
            <a:off x="6548980" y="5227679"/>
            <a:ext cx="975059" cy="61783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226218" y="138113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  <a:cs typeface="Times New Roman" pitchFamily="18" charset="0"/>
              </a:rPr>
              <a:t>本計畫建置四個系統</a:t>
            </a:r>
            <a:r>
              <a:rPr lang="en-US" altLang="zh-TW" sz="4400" dirty="0" smtClean="0">
                <a:solidFill>
                  <a:srgbClr val="0000FF"/>
                </a:solidFill>
                <a:ea typeface="華康正顏楷體W5" pitchFamily="65" charset="-120"/>
                <a:cs typeface="Times New Roman" pitchFamily="18" charset="0"/>
              </a:rPr>
              <a:t/>
            </a:r>
            <a:br>
              <a:rPr lang="en-US" altLang="zh-TW" sz="4400" dirty="0" smtClean="0">
                <a:solidFill>
                  <a:srgbClr val="0000FF"/>
                </a:solidFill>
                <a:ea typeface="華康正顏楷體W5" pitchFamily="65" charset="-120"/>
                <a:cs typeface="Times New Roman" pitchFamily="18" charset="0"/>
              </a:rPr>
            </a:br>
            <a:r>
              <a:rPr lang="zh-TW" altLang="en-US" sz="4400" dirty="0">
                <a:solidFill>
                  <a:srgbClr val="0000FF"/>
                </a:solidFill>
                <a:ea typeface="華康正顏楷體W5" pitchFamily="65" charset="-120"/>
                <a:cs typeface="Times New Roman" pitchFamily="18" charset="0"/>
              </a:rPr>
              <a:t>彼此</a:t>
            </a:r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  <a:cs typeface="Times New Roman" pitchFamily="18" charset="0"/>
              </a:rPr>
              <a:t>環環相扣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1395412" y="1293813"/>
            <a:ext cx="6805613" cy="5454650"/>
          </a:xfrm>
          <a:prstGeom prst="roundRect">
            <a:avLst>
              <a:gd name="adj" fmla="val 5128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7162" y="2390775"/>
            <a:ext cx="877888" cy="307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zh-TW" sz="2000" dirty="0">
                <a:latin typeface="華康儷中黑(P)" pitchFamily="34" charset="-120"/>
              </a:rPr>
              <a:t>辦理相關研習或工作坊</a:t>
            </a:r>
            <a:endParaRPr kumimoji="0" lang="en-US" altLang="zh-TW" sz="2000" dirty="0">
              <a:latin typeface="華康儷中黑(P)" pitchFamily="34" charset="-12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zh-TW" sz="2000" dirty="0">
                <a:latin typeface="華康儷中黑(P)" pitchFamily="34" charset="-120"/>
              </a:rPr>
              <a:t>開設合作學習</a:t>
            </a:r>
            <a:r>
              <a:rPr kumimoji="0" lang="zh-TW" altLang="en-US" sz="2000" dirty="0">
                <a:latin typeface="華康儷中黑(P)" pitchFamily="34" charset="-120"/>
              </a:rPr>
              <a:t>師培</a:t>
            </a:r>
            <a:r>
              <a:rPr kumimoji="0" lang="zh-TW" altLang="zh-TW" sz="2000" dirty="0">
                <a:latin typeface="華康儷中黑(P)" pitchFamily="34" charset="-120"/>
              </a:rPr>
              <a:t>課程</a:t>
            </a:r>
            <a:endParaRPr kumimoji="0" lang="zh-TW" altLang="en-US" sz="2000" dirty="0"/>
          </a:p>
        </p:txBody>
      </p:sp>
      <p:sp>
        <p:nvSpPr>
          <p:cNvPr id="13318" name="矩形 6"/>
          <p:cNvSpPr>
            <a:spLocks noChangeArrowheads="1"/>
          </p:cNvSpPr>
          <p:nvPr/>
        </p:nvSpPr>
        <p:spPr bwMode="auto">
          <a:xfrm>
            <a:off x="1731962" y="5945188"/>
            <a:ext cx="6432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200"/>
              </a:spcBef>
            </a:pPr>
            <a:r>
              <a:rPr kumimoji="0" lang="zh-TW" altLang="en-US" sz="2000" dirty="0">
                <a:latin typeface="華康儷中黑(P)" pitchFamily="34" charset="-120"/>
                <a:ea typeface="華康儷中黑(P)" pitchFamily="34" charset="-120"/>
              </a:rPr>
              <a:t>參加</a:t>
            </a:r>
            <a:r>
              <a:rPr kumimoji="0" lang="zh-TW" altLang="zh-TW" sz="2000" dirty="0">
                <a:latin typeface="華康儷中黑(P)" pitchFamily="34" charset="-120"/>
                <a:ea typeface="華康儷中黑(P)" pitchFamily="34" charset="-120"/>
              </a:rPr>
              <a:t>培訓課程</a:t>
            </a:r>
            <a:r>
              <a:rPr kumimoji="0" lang="zh-TW" altLang="en-US" sz="2000" dirty="0">
                <a:latin typeface="華康儷中黑(P)" pitchFamily="34" charset="-120"/>
                <a:ea typeface="華康儷中黑(P)" pitchFamily="34" charset="-120"/>
              </a:rPr>
              <a:t>之</a:t>
            </a:r>
            <a:r>
              <a:rPr kumimoji="0" lang="zh-TW" altLang="zh-TW" sz="20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專家輔導委員</a:t>
            </a:r>
            <a:r>
              <a:rPr kumimoji="0" lang="zh-TW" altLang="zh-TW" sz="2000" dirty="0">
                <a:latin typeface="華康儷中黑(P)" pitchFamily="34" charset="-120"/>
                <a:ea typeface="華康儷中黑(P)" pitchFamily="34" charset="-120"/>
              </a:rPr>
              <a:t>，就近輔導該區國中小</a:t>
            </a:r>
            <a:endParaRPr kumimoji="0" lang="en-US" altLang="zh-TW" sz="2000" dirty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200"/>
              </a:spcBef>
            </a:pPr>
            <a:r>
              <a:rPr kumimoji="0" lang="zh-TW" altLang="zh-TW" sz="2000" dirty="0">
                <a:latin typeface="華康儷中黑(P)" pitchFamily="34" charset="-120"/>
                <a:ea typeface="華康儷中黑(P)" pitchFamily="34" charset="-120"/>
              </a:rPr>
              <a:t>推</a:t>
            </a:r>
            <a:r>
              <a:rPr kumimoji="0" lang="zh-TW" altLang="en-US" sz="2000" dirty="0">
                <a:latin typeface="華康儷中黑(P)" pitchFamily="34" charset="-120"/>
                <a:ea typeface="華康儷中黑(P)" pitchFamily="34" charset="-120"/>
              </a:rPr>
              <a:t>動</a:t>
            </a:r>
            <a:r>
              <a:rPr kumimoji="0" lang="zh-TW" altLang="zh-TW" sz="2000" dirty="0">
                <a:latin typeface="華康儷中黑(P)" pitchFamily="34" charset="-120"/>
                <a:ea typeface="華康儷中黑(P)" pitchFamily="34" charset="-120"/>
              </a:rPr>
              <a:t>分組合作學習</a:t>
            </a:r>
            <a:r>
              <a:rPr kumimoji="0" lang="zh-TW" altLang="en-US" sz="2000" dirty="0">
                <a:latin typeface="華康儷中黑(P)" pitchFamily="34" charset="-120"/>
                <a:ea typeface="華康儷中黑(P)" pitchFamily="34" charset="-120"/>
              </a:rPr>
              <a:t>之</a:t>
            </a:r>
            <a:r>
              <a:rPr kumimoji="0" lang="zh-TW" altLang="zh-TW" sz="2000" dirty="0">
                <a:latin typeface="華康儷中黑(P)" pitchFamily="34" charset="-120"/>
                <a:ea typeface="華康儷中黑(P)" pitchFamily="34" charset="-120"/>
              </a:rPr>
              <a:t>理念與作法</a:t>
            </a:r>
            <a:endParaRPr kumimoji="0" lang="zh-TW" altLang="en-US" sz="2000" dirty="0">
              <a:latin typeface="Times New Roman" pitchFamily="18" charset="0"/>
              <a:ea typeface="華康儷中黑(P)" pitchFamily="34" charset="-120"/>
            </a:endParaRPr>
          </a:p>
        </p:txBody>
      </p:sp>
      <p:sp>
        <p:nvSpPr>
          <p:cNvPr id="13319" name="矩形 7"/>
          <p:cNvSpPr>
            <a:spLocks noChangeArrowheads="1"/>
          </p:cNvSpPr>
          <p:nvPr/>
        </p:nvSpPr>
        <p:spPr bwMode="auto">
          <a:xfrm>
            <a:off x="7304087" y="2374900"/>
            <a:ext cx="80168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kumimoji="0" lang="zh-TW" altLang="en-US" sz="2000">
                <a:latin typeface="華康儷中黑(P)" pitchFamily="34" charset="-120"/>
                <a:ea typeface="華康儷中黑(P)" pitchFamily="34" charset="-120"/>
              </a:rPr>
              <a:t>試辦學</a:t>
            </a:r>
            <a:r>
              <a:rPr kumimoji="0" lang="zh-TW" altLang="zh-TW" sz="2000">
                <a:latin typeface="華康儷中黑(P)" pitchFamily="34" charset="-120"/>
                <a:ea typeface="華康儷中黑(P)" pitchFamily="34" charset="-120"/>
              </a:rPr>
              <a:t>校校長</a:t>
            </a:r>
            <a:r>
              <a:rPr kumimoji="0" lang="zh-TW" altLang="en-US" sz="2000">
                <a:latin typeface="華康儷中黑(P)" pitchFamily="34" charset="-120"/>
                <a:ea typeface="華康儷中黑(P)" pitchFamily="34" charset="-120"/>
              </a:rPr>
              <a:t>、</a:t>
            </a:r>
            <a:r>
              <a:rPr kumimoji="0" lang="zh-TW" altLang="zh-TW" sz="2000">
                <a:latin typeface="華康儷中黑(P)" pitchFamily="34" charset="-120"/>
                <a:ea typeface="華康儷中黑(P)" pitchFamily="34" charset="-120"/>
              </a:rPr>
              <a:t>主任</a:t>
            </a:r>
            <a:endParaRPr kumimoji="0" lang="en-US" altLang="zh-TW" sz="2000">
              <a:latin typeface="華康儷中黑(P)" pitchFamily="34" charset="-120"/>
              <a:ea typeface="華康儷中黑(P)" pitchFamily="34" charset="-120"/>
            </a:endParaRPr>
          </a:p>
          <a:p>
            <a:r>
              <a:rPr kumimoji="0" lang="zh-TW" altLang="zh-TW" sz="2000">
                <a:latin typeface="華康儷中黑(P)" pitchFamily="34" charset="-120"/>
                <a:ea typeface="華康儷中黑(P)" pitchFamily="34" charset="-120"/>
              </a:rPr>
              <a:t>教育部</a:t>
            </a:r>
            <a:r>
              <a:rPr kumimoji="0" lang="zh-TW" altLang="en-US" sz="2000">
                <a:latin typeface="華康儷中黑(P)" pitchFamily="34" charset="-120"/>
                <a:ea typeface="華康儷中黑(P)" pitchFamily="34" charset="-120"/>
              </a:rPr>
              <a:t>、</a:t>
            </a:r>
            <a:r>
              <a:rPr kumimoji="0" lang="zh-TW" altLang="zh-TW" sz="2000">
                <a:latin typeface="華康儷中黑(P)" pitchFamily="34" charset="-120"/>
                <a:ea typeface="華康儷中黑(P)" pitchFamily="34" charset="-120"/>
              </a:rPr>
              <a:t>縣市教育局</a:t>
            </a:r>
            <a:r>
              <a:rPr kumimoji="0" lang="en-US" altLang="zh-TW" sz="2000"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kumimoji="0" lang="zh-TW" altLang="zh-TW" sz="2000">
                <a:latin typeface="華康儷中黑(P)" pitchFamily="34" charset="-120"/>
                <a:ea typeface="華康儷中黑(P)" pitchFamily="34" charset="-120"/>
              </a:rPr>
              <a:t>處</a:t>
            </a:r>
            <a:r>
              <a:rPr kumimoji="0" lang="en-US" altLang="zh-TW" sz="2000">
                <a:latin typeface="華康儷中黑(P)" pitchFamily="34" charset="-120"/>
                <a:ea typeface="華康儷中黑(P)" pitchFamily="34" charset="-120"/>
              </a:rPr>
              <a:t>)</a:t>
            </a:r>
          </a:p>
        </p:txBody>
      </p:sp>
      <p:pic>
        <p:nvPicPr>
          <p:cNvPr id="13320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7"/>
          <a:stretch>
            <a:fillRect/>
          </a:stretch>
        </p:blipFill>
        <p:spPr bwMode="auto">
          <a:xfrm>
            <a:off x="2305050" y="1295400"/>
            <a:ext cx="49990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6876256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E81B2F7-1F93-456B-845F-408DE27E3BA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36512" y="260648"/>
            <a:ext cx="91440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sz="4000" b="1" dirty="0" smtClean="0">
                <a:solidFill>
                  <a:srgbClr val="FF0000"/>
                </a:solidFill>
              </a:rPr>
              <a:t>10</a:t>
            </a:r>
            <a:r>
              <a:rPr lang="zh-TW" altLang="en-US" sz="4000" dirty="0" smtClean="0">
                <a:solidFill>
                  <a:srgbClr val="FF0000"/>
                </a:solidFill>
              </a:rPr>
              <a:t>月份</a:t>
            </a:r>
            <a:r>
              <a:rPr lang="zh-TW" altLang="en-US" sz="4000" dirty="0" smtClean="0">
                <a:solidFill>
                  <a:srgbClr val="0000FF"/>
                </a:solidFill>
              </a:rPr>
              <a:t>辦理三場</a:t>
            </a:r>
            <a:r>
              <a:rPr lang="en-US" altLang="zh-TW" sz="4000" dirty="0" smtClean="0">
                <a:solidFill>
                  <a:srgbClr val="0000FF"/>
                </a:solidFill>
              </a:rPr>
              <a:t>(</a:t>
            </a:r>
            <a:r>
              <a:rPr lang="zh-TW" altLang="en-US" sz="4000" dirty="0" smtClean="0">
                <a:solidFill>
                  <a:srgbClr val="0000FF"/>
                </a:solidFill>
              </a:rPr>
              <a:t>北區</a:t>
            </a:r>
            <a:r>
              <a:rPr lang="zh-TW" altLang="en-US" sz="4000" dirty="0">
                <a:solidFill>
                  <a:srgbClr val="0000FF"/>
                </a:solidFill>
              </a:rPr>
              <a:t>、中區、南區</a:t>
            </a:r>
            <a:r>
              <a:rPr lang="en-US" altLang="zh-TW" sz="4000" dirty="0" smtClean="0">
                <a:solidFill>
                  <a:srgbClr val="0000FF"/>
                </a:solidFill>
              </a:rPr>
              <a:t>)</a:t>
            </a:r>
            <a:br>
              <a:rPr lang="en-US" altLang="zh-TW" sz="4000" dirty="0" smtClean="0">
                <a:solidFill>
                  <a:srgbClr val="0000FF"/>
                </a:solidFill>
              </a:rPr>
            </a:br>
            <a:r>
              <a:rPr lang="zh-TW" altLang="en-US" sz="4000" dirty="0" smtClean="0">
                <a:solidFill>
                  <a:srgbClr val="0000FF"/>
                </a:solidFill>
              </a:rPr>
              <a:t>「分組合作學習的理念推廣說明會」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161925" y="1536700"/>
            <a:ext cx="8820150" cy="4844628"/>
          </a:xfrm>
          <a:prstGeom prst="roundRect">
            <a:avLst>
              <a:gd name="adj" fmla="val 434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/>
          </a:p>
        </p:txBody>
      </p:sp>
      <p:sp>
        <p:nvSpPr>
          <p:cNvPr id="13316" name="矩形 25"/>
          <p:cNvSpPr>
            <a:spLocks noChangeArrowheads="1"/>
          </p:cNvSpPr>
          <p:nvPr/>
        </p:nvSpPr>
        <p:spPr bwMode="auto">
          <a:xfrm>
            <a:off x="161925" y="1536700"/>
            <a:ext cx="888523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TW" altLang="en-US" sz="24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rPr>
              <a:t>目的：</a:t>
            </a:r>
            <a:endParaRPr lang="en-US" altLang="zh-TW" sz="2400" dirty="0">
              <a:solidFill>
                <a:srgbClr val="0000FF"/>
              </a:solidFill>
              <a:latin typeface="華康儷中黑(P)" pitchFamily="34" charset="-120"/>
              <a:ea typeface="華康儷中黑(P)" pitchFamily="34" charset="-120"/>
            </a:endParaRPr>
          </a:p>
          <a:p>
            <a:pPr algn="just">
              <a:spcBef>
                <a:spcPts val="600"/>
              </a:spcBef>
            </a:pPr>
            <a:r>
              <a:rPr lang="zh-TW" altLang="en-US" sz="2800" dirty="0" smtClean="0">
                <a:latin typeface="華康儷中黑(P)" pitchFamily="34" charset="-120"/>
                <a:ea typeface="華康儷中黑(P)" pitchFamily="34" charset="-120"/>
              </a:rPr>
              <a:t>協助</a:t>
            </a:r>
            <a:r>
              <a:rPr lang="zh-TW" altLang="zh-TW" sz="2800" dirty="0" smtClean="0">
                <a:latin typeface="華康儷中黑(P)" pitchFamily="34" charset="-120"/>
                <a:ea typeface="華康儷中黑(P)" pitchFamily="34" charset="-120"/>
              </a:rPr>
              <a:t>各</a:t>
            </a:r>
            <a:r>
              <a:rPr lang="zh-TW" altLang="zh-TW" sz="2800" dirty="0">
                <a:latin typeface="華康儷中黑(P)" pitchFamily="34" charset="-120"/>
                <a:ea typeface="華康儷中黑(P)" pitchFamily="34" charset="-120"/>
              </a:rPr>
              <a:t>縣市中小學的校長與主任充分</a:t>
            </a:r>
            <a:r>
              <a:rPr lang="zh-TW" altLang="zh-TW" sz="2800" dirty="0" smtClean="0">
                <a:latin typeface="華康儷中黑(P)" pitchFamily="34" charset="-120"/>
                <a:ea typeface="華康儷中黑(P)" pitchFamily="34" charset="-120"/>
              </a:rPr>
              <a:t>理解</a:t>
            </a:r>
            <a:r>
              <a:rPr lang="en-US" altLang="zh-TW" sz="2800" dirty="0" smtClean="0">
                <a:latin typeface="華康儷中黑(P)" pitchFamily="34" charset="-120"/>
                <a:ea typeface="華康儷中黑(P)" pitchFamily="34" charset="-120"/>
              </a:rPr>
              <a:t/>
            </a:r>
            <a:br>
              <a:rPr lang="en-US" altLang="zh-TW" sz="2800" dirty="0" smtClean="0">
                <a:latin typeface="華康儷中黑(P)" pitchFamily="34" charset="-120"/>
                <a:ea typeface="華康儷中黑(P)" pitchFamily="34" charset="-120"/>
              </a:rPr>
            </a:br>
            <a:r>
              <a:rPr lang="zh-TW" altLang="zh-TW" sz="2800" dirty="0" smtClean="0">
                <a:latin typeface="華康儷中黑(P)" pitchFamily="34" charset="-120"/>
                <a:ea typeface="華康儷中黑(P)" pitchFamily="34" charset="-120"/>
              </a:rPr>
              <a:t>分組</a:t>
            </a:r>
            <a:r>
              <a:rPr lang="zh-TW" altLang="zh-TW" sz="2800" dirty="0">
                <a:latin typeface="華康儷中黑(P)" pitchFamily="34" charset="-120"/>
                <a:ea typeface="華康儷中黑(P)" pitchFamily="34" charset="-120"/>
              </a:rPr>
              <a:t>合作學習之教學</a:t>
            </a:r>
            <a:r>
              <a:rPr lang="zh-TW" altLang="zh-TW" sz="2800" dirty="0" smtClean="0">
                <a:latin typeface="華康儷中黑(P)" pitchFamily="34" charset="-120"/>
                <a:ea typeface="華康儷中黑(P)" pitchFamily="34" charset="-120"/>
              </a:rPr>
              <a:t>理念</a:t>
            </a:r>
            <a:r>
              <a:rPr lang="zh-TW" altLang="en-US" sz="2800" dirty="0" smtClean="0">
                <a:latin typeface="華康儷中黑(P)" pitchFamily="34" charset="-120"/>
                <a:ea typeface="華康儷中黑(P)" pitchFamily="34" charset="-120"/>
              </a:rPr>
              <a:t>、</a:t>
            </a:r>
            <a:r>
              <a:rPr lang="zh-TW" altLang="zh-TW" sz="2800" dirty="0" smtClean="0">
                <a:latin typeface="華康儷中黑(P)" pitchFamily="34" charset="-120"/>
                <a:ea typeface="華康儷中黑(P)" pitchFamily="34" charset="-120"/>
              </a:rPr>
              <a:t>實際效益</a:t>
            </a:r>
            <a:r>
              <a:rPr lang="zh-TW" altLang="en-US" sz="2800" dirty="0" smtClean="0">
                <a:latin typeface="華康儷中黑(P)" pitchFamily="34" charset="-120"/>
                <a:ea typeface="華康儷中黑(P)" pitchFamily="34" charset="-120"/>
              </a:rPr>
              <a:t>，以及配合事項</a:t>
            </a:r>
            <a:endParaRPr lang="en-US" altLang="zh-TW" sz="2800" dirty="0">
              <a:solidFill>
                <a:srgbClr val="0000FF"/>
              </a:solidFill>
              <a:latin typeface="華康儷中黑(P)" pitchFamily="34" charset="-120"/>
              <a:ea typeface="華康儷中黑(P)" pitchFamily="34" charset="-120"/>
            </a:endParaRPr>
          </a:p>
          <a:p>
            <a:pPr algn="just">
              <a:spcBef>
                <a:spcPts val="600"/>
              </a:spcBef>
            </a:pPr>
            <a:r>
              <a:rPr lang="zh-TW" altLang="en-US" sz="24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rPr>
              <a:t>活動期程及地點：</a:t>
            </a:r>
            <a:endParaRPr lang="en-US" altLang="zh-TW" sz="2400" dirty="0">
              <a:solidFill>
                <a:srgbClr val="0000FF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graphicFrame>
        <p:nvGraphicFramePr>
          <p:cNvPr id="2872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95462"/>
              </p:ext>
            </p:extLst>
          </p:nvPr>
        </p:nvGraphicFramePr>
        <p:xfrm>
          <a:off x="215900" y="3359175"/>
          <a:ext cx="8532564" cy="2878137"/>
        </p:xfrm>
        <a:graphic>
          <a:graphicData uri="http://schemas.openxmlformats.org/drawingml/2006/table">
            <a:tbl>
              <a:tblPr/>
              <a:tblGrid>
                <a:gridCol w="1223963"/>
                <a:gridCol w="3384550"/>
                <a:gridCol w="3924051"/>
              </a:tblGrid>
              <a:tr h="406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梯次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L="68601" marR="68601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時間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L="68601" marR="68601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主要參與對象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L="68601" marR="68601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731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第一梯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L="68601" marR="68601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101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10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日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星期四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)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(P)" pitchFamily="34" charset="-120"/>
                      </a:endParaRPr>
                    </a:p>
                  </a:txBody>
                  <a:tcPr marL="68601" marR="68601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高雄、屏東、台東、澎湖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(P)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等區域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L="68601" marR="68601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2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第二梯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L="68601" marR="68601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101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10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9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日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星期二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)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(P)" pitchFamily="34" charset="-120"/>
                      </a:endParaRPr>
                    </a:p>
                  </a:txBody>
                  <a:tcPr marL="68601" marR="68601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彰化、中投、雲林、嘉義、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(P)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台南等區域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L="68601" marR="68601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7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第三梯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L="68601" marR="68601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101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10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12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日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星期五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)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L="68601" marR="68601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基北、桃園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含連江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)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、竹苗、宜蘭、花蓮、金門等區域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L="68601" marR="68601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投影片編號版面配置區 2"/>
          <p:cNvSpPr txBox="1">
            <a:spLocks/>
          </p:cNvSpPr>
          <p:nvPr/>
        </p:nvSpPr>
        <p:spPr>
          <a:xfrm>
            <a:off x="7046912" y="64484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707368E-DBB0-4D66-AB0C-85C8DB3538C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06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400" b="1" dirty="0" smtClean="0">
                <a:solidFill>
                  <a:srgbClr val="FF0000"/>
                </a:solidFill>
                <a:ea typeface="華康儷中黑(P)" pitchFamily="34" charset="-120"/>
                <a:cs typeface="Times New Roman" pitchFamily="18" charset="0"/>
              </a:rPr>
              <a:t>12</a:t>
            </a:r>
            <a:r>
              <a:rPr lang="zh-TW" altLang="en-US" sz="4400" dirty="0" smtClean="0">
                <a:solidFill>
                  <a:srgbClr val="FF0000"/>
                </a:solidFill>
                <a:latin typeface="+mj-ea"/>
                <a:cs typeface="Times New Roman" pitchFamily="18" charset="0"/>
              </a:rPr>
              <a:t>月份至寒假期間</a:t>
            </a:r>
            <a:r>
              <a:rPr lang="en-US" altLang="zh-TW" sz="4400" dirty="0" smtClean="0">
                <a:solidFill>
                  <a:srgbClr val="FF0000"/>
                </a:solidFill>
                <a:latin typeface="+mj-ea"/>
                <a:cs typeface="Times New Roman" pitchFamily="18" charset="0"/>
              </a:rPr>
              <a:t/>
            </a:r>
            <a:br>
              <a:rPr lang="en-US" altLang="zh-TW" sz="4400" dirty="0" smtClean="0">
                <a:solidFill>
                  <a:srgbClr val="FF0000"/>
                </a:solidFill>
                <a:latin typeface="+mj-ea"/>
                <a:cs typeface="Times New Roman" pitchFamily="18" charset="0"/>
              </a:rPr>
            </a:br>
            <a:r>
              <a:rPr lang="zh-TW" altLang="en-US" sz="4400" dirty="0" smtClean="0">
                <a:solidFill>
                  <a:srgbClr val="0000FF"/>
                </a:solidFill>
                <a:latin typeface="+mj-ea"/>
                <a:cs typeface="Times New Roman" pitchFamily="18" charset="0"/>
              </a:rPr>
              <a:t>辦理四梯次</a:t>
            </a:r>
            <a:r>
              <a:rPr lang="zh-TW" altLang="en-US" sz="4400" dirty="0">
                <a:solidFill>
                  <a:srgbClr val="0000FF"/>
                </a:solidFill>
                <a:latin typeface="+mj-ea"/>
                <a:cs typeface="Times New Roman" pitchFamily="18" charset="0"/>
              </a:rPr>
              <a:t>專業</a:t>
            </a:r>
            <a:r>
              <a:rPr lang="zh-TW" altLang="en-US" sz="4400" dirty="0" smtClean="0">
                <a:solidFill>
                  <a:srgbClr val="0000FF"/>
                </a:solidFill>
                <a:latin typeface="+mj-ea"/>
                <a:cs typeface="Times New Roman" pitchFamily="18" charset="0"/>
              </a:rPr>
              <a:t>培訓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51521" y="1340768"/>
            <a:ext cx="8760718" cy="3464766"/>
          </a:xfrm>
          <a:prstGeom prst="roundRect">
            <a:avLst>
              <a:gd name="adj" fmla="val 5128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15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n"/>
              <a:defRPr/>
            </a:pPr>
            <a:r>
              <a:rPr kumimoji="0" lang="zh-TW" altLang="en-US" sz="3200" dirty="0" smtClean="0">
                <a:solidFill>
                  <a:srgbClr val="000000"/>
                </a:solidFill>
                <a:cs typeface="Times New Roman" pitchFamily="18" charset="0"/>
              </a:rPr>
              <a:t>對象</a:t>
            </a:r>
            <a:r>
              <a:rPr kumimoji="0" lang="zh-TW" altLang="en-US" sz="3200" dirty="0">
                <a:solidFill>
                  <a:srgbClr val="000000"/>
                </a:solidFill>
                <a:cs typeface="Times New Roman" pitchFamily="18" charset="0"/>
              </a:rPr>
              <a:t>為</a:t>
            </a:r>
            <a:r>
              <a:rPr kumimoji="0" lang="zh-TW" altLang="zh-TW" sz="3200" dirty="0">
                <a:solidFill>
                  <a:srgbClr val="000000"/>
                </a:solidFill>
                <a:cs typeface="Times New Roman" pitchFamily="18" charset="0"/>
              </a:rPr>
              <a:t>師資培育機構教授</a:t>
            </a:r>
            <a:r>
              <a:rPr kumimoji="0" lang="zh-TW" altLang="en-US" sz="3200" dirty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kumimoji="0" lang="zh-TW" altLang="zh-TW" sz="3200" dirty="0">
                <a:solidFill>
                  <a:srgbClr val="000000"/>
                </a:solidFill>
                <a:cs typeface="Times New Roman" pitchFamily="18" charset="0"/>
              </a:rPr>
              <a:t>中央輔導團員</a:t>
            </a:r>
            <a:r>
              <a:rPr kumimoji="0" lang="en-US" altLang="zh-TW" sz="320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kumimoji="0" lang="en-US" altLang="zh-TW" sz="32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kumimoji="0" lang="en-US" altLang="zh-TW" sz="3200" dirty="0" smtClean="0">
                <a:solidFill>
                  <a:srgbClr val="FF0000"/>
                </a:solidFill>
                <a:cs typeface="Times New Roman" pitchFamily="18" charset="0"/>
              </a:rPr>
              <a:t>15</a:t>
            </a:r>
            <a:r>
              <a:rPr kumimoji="0" lang="zh-TW" altLang="zh-TW" sz="3200" dirty="0" smtClean="0">
                <a:solidFill>
                  <a:srgbClr val="FF0000"/>
                </a:solidFill>
                <a:cs typeface="Times New Roman" pitchFamily="18" charset="0"/>
              </a:rPr>
              <a:t>個</a:t>
            </a:r>
            <a:r>
              <a:rPr kumimoji="0" lang="zh-TW" altLang="zh-TW" sz="3200" dirty="0">
                <a:solidFill>
                  <a:srgbClr val="FF0000"/>
                </a:solidFill>
                <a:cs typeface="Times New Roman" pitchFamily="18" charset="0"/>
              </a:rPr>
              <a:t>免試升學區</a:t>
            </a:r>
            <a:r>
              <a:rPr kumimoji="0" lang="zh-TW" altLang="zh-TW" sz="3200" dirty="0">
                <a:solidFill>
                  <a:srgbClr val="000000"/>
                </a:solidFill>
                <a:cs typeface="Times New Roman" pitchFamily="18" charset="0"/>
              </a:rPr>
              <a:t>試辦學校校長、主任</a:t>
            </a:r>
            <a:r>
              <a:rPr kumimoji="0" lang="zh-TW" altLang="en-US" sz="3200" dirty="0">
                <a:solidFill>
                  <a:srgbClr val="000000"/>
                </a:solidFill>
                <a:cs typeface="Times New Roman" pitchFamily="18" charset="0"/>
              </a:rPr>
              <a:t>與</a:t>
            </a:r>
            <a:r>
              <a:rPr kumimoji="0" lang="zh-TW" altLang="zh-TW" sz="3200" dirty="0">
                <a:solidFill>
                  <a:srgbClr val="000000"/>
                </a:solidFill>
                <a:cs typeface="Times New Roman" pitchFamily="18" charset="0"/>
              </a:rPr>
              <a:t>教師</a:t>
            </a:r>
            <a:r>
              <a:rPr kumimoji="0" lang="zh-TW" altLang="en-US" sz="3200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kumimoji="0" lang="en-US" altLang="zh-TW" sz="3200" dirty="0">
              <a:solidFill>
                <a:srgbClr val="000000"/>
              </a:solidFill>
              <a:cs typeface="Times New Roman" pitchFamily="18" charset="0"/>
            </a:endParaRPr>
          </a:p>
          <a:p>
            <a:pPr marL="361950" lvl="1">
              <a:spcBef>
                <a:spcPct val="15000"/>
              </a:spcBef>
              <a:spcAft>
                <a:spcPct val="40000"/>
              </a:spcAft>
              <a:buClr>
                <a:srgbClr val="00B050"/>
              </a:buClr>
              <a:buSzPct val="66000"/>
              <a:buFont typeface="Wingdings" pitchFamily="2" charset="2"/>
              <a:buChar char="n"/>
              <a:defRPr/>
            </a:pPr>
            <a:r>
              <a:rPr kumimoji="0" lang="zh-TW" altLang="en-US" sz="3200" dirty="0">
                <a:solidFill>
                  <a:srgbClr val="000000"/>
                </a:solidFill>
                <a:cs typeface="Times New Roman" pitchFamily="18" charset="0"/>
              </a:rPr>
              <a:t>試辦學校校長、主任及</a:t>
            </a:r>
            <a:r>
              <a:rPr kumimoji="0" lang="zh-TW" altLang="en-US" sz="3200" dirty="0" smtClean="0">
                <a:solidFill>
                  <a:srgbClr val="000000"/>
                </a:solidFill>
                <a:cs typeface="Times New Roman" pitchFamily="18" charset="0"/>
              </a:rPr>
              <a:t>教師</a:t>
            </a:r>
            <a:r>
              <a:rPr kumimoji="0" lang="zh-TW" altLang="zh-TW" sz="3200" dirty="0" smtClean="0">
                <a:solidFill>
                  <a:srgbClr val="000000"/>
                </a:solidFill>
                <a:cs typeface="Times New Roman" pitchFamily="18" charset="0"/>
              </a:rPr>
              <a:t>培訓</a:t>
            </a:r>
            <a:r>
              <a:rPr kumimoji="0" lang="zh-TW" altLang="zh-TW" sz="3200" dirty="0">
                <a:solidFill>
                  <a:srgbClr val="000000"/>
                </a:solidFill>
                <a:cs typeface="Times New Roman" pitchFamily="18" charset="0"/>
              </a:rPr>
              <a:t>課程</a:t>
            </a:r>
            <a:r>
              <a:rPr kumimoji="0" lang="en-US" altLang="zh-TW" sz="3200" dirty="0">
                <a:solidFill>
                  <a:srgbClr val="FF0000"/>
                </a:solidFill>
                <a:cs typeface="Times New Roman" pitchFamily="18" charset="0"/>
              </a:rPr>
              <a:t>12</a:t>
            </a:r>
            <a:r>
              <a:rPr kumimoji="0" lang="zh-TW" altLang="zh-TW" sz="3200" dirty="0">
                <a:solidFill>
                  <a:srgbClr val="FF0000"/>
                </a:solidFill>
                <a:cs typeface="Times New Roman" pitchFamily="18" charset="0"/>
              </a:rPr>
              <a:t>小時</a:t>
            </a:r>
            <a:endParaRPr kumimoji="0" lang="zh-TW" altLang="en-US" sz="3200" dirty="0">
              <a:solidFill>
                <a:srgbClr val="FF0000"/>
              </a:solidFill>
              <a:cs typeface="Times New Roman" pitchFamily="18" charset="0"/>
            </a:endParaRPr>
          </a:p>
          <a:p>
            <a:pPr marL="361950" lvl="1">
              <a:spcBef>
                <a:spcPct val="15000"/>
              </a:spcBef>
              <a:spcAft>
                <a:spcPct val="40000"/>
              </a:spcAft>
              <a:buClr>
                <a:srgbClr val="00B050"/>
              </a:buClr>
              <a:buSzPct val="66000"/>
              <a:buFont typeface="Wingdings" pitchFamily="2" charset="2"/>
              <a:buChar char="n"/>
              <a:defRPr/>
            </a:pPr>
            <a:r>
              <a:rPr kumimoji="0" lang="zh-TW" altLang="zh-TW" sz="3200" dirty="0">
                <a:solidFill>
                  <a:srgbClr val="000000"/>
                </a:solidFill>
                <a:cs typeface="Times New Roman" pitchFamily="18" charset="0"/>
              </a:rPr>
              <a:t>師資培育機構</a:t>
            </a:r>
            <a:r>
              <a:rPr kumimoji="0" lang="zh-TW" altLang="zh-TW" sz="3200" dirty="0" smtClean="0">
                <a:solidFill>
                  <a:srgbClr val="000000"/>
                </a:solidFill>
                <a:cs typeface="Times New Roman" pitchFamily="18" charset="0"/>
              </a:rPr>
              <a:t>教授培訓</a:t>
            </a:r>
            <a:r>
              <a:rPr kumimoji="0" lang="zh-TW" altLang="zh-TW" sz="3200" dirty="0">
                <a:solidFill>
                  <a:srgbClr val="000000"/>
                </a:solidFill>
                <a:cs typeface="Times New Roman" pitchFamily="18" charset="0"/>
              </a:rPr>
              <a:t>課程</a:t>
            </a:r>
            <a:r>
              <a:rPr kumimoji="0" lang="en-US" altLang="zh-TW" sz="320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kumimoji="0" lang="zh-TW" altLang="en-US" sz="3200" dirty="0">
                <a:solidFill>
                  <a:srgbClr val="FF0000"/>
                </a:solidFill>
                <a:cs typeface="Times New Roman" pitchFamily="18" charset="0"/>
              </a:rPr>
              <a:t>小時</a:t>
            </a:r>
            <a:endParaRPr kumimoji="0" lang="en-US" altLang="zh-TW" sz="32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spcBef>
                <a:spcPct val="15000"/>
              </a:spcBef>
              <a:spcAft>
                <a:spcPct val="40000"/>
              </a:spcAft>
              <a:buClr>
                <a:srgbClr val="FF0000"/>
              </a:buClr>
              <a:buSzPct val="100000"/>
              <a:buFont typeface="Wingdings" pitchFamily="2" charset="2"/>
              <a:buChar char="n"/>
              <a:defRPr/>
            </a:pPr>
            <a:r>
              <a:rPr kumimoji="0" lang="zh-TW" altLang="en-US" sz="3200" dirty="0" smtClean="0">
                <a:solidFill>
                  <a:srgbClr val="0000CC"/>
                </a:solidFill>
                <a:cs typeface="Times New Roman" pitchFamily="18" charset="0"/>
              </a:rPr>
              <a:t> 縣市</a:t>
            </a:r>
            <a:r>
              <a:rPr kumimoji="0" lang="zh-TW" altLang="en-US" sz="3200" dirty="0">
                <a:solidFill>
                  <a:srgbClr val="0000CC"/>
                </a:solidFill>
                <a:cs typeface="Times New Roman" pitchFamily="18" charset="0"/>
              </a:rPr>
              <a:t>教育局（處）協助宣導及行政</a:t>
            </a:r>
            <a:r>
              <a:rPr kumimoji="0" lang="zh-TW" altLang="en-US" sz="3200" dirty="0" smtClean="0">
                <a:solidFill>
                  <a:srgbClr val="0000CC"/>
                </a:solidFill>
                <a:cs typeface="Times New Roman" pitchFamily="18" charset="0"/>
              </a:rPr>
              <a:t>支援</a:t>
            </a:r>
            <a:endParaRPr kumimoji="0" lang="en-US" altLang="zh-TW" sz="32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B9DC4D0-E371-43FB-AC76-8175FF49AE55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kumimoji="0" lang="zh-TW" altLang="en-US" sz="1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-3736" y="5013176"/>
            <a:ext cx="9144000" cy="1343174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80008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Times New Roman" pitchFamily="18" charset="0"/>
                <a:ea typeface="華康正顏楷體W5(P)" pitchFamily="66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Times New Roman" pitchFamily="18" charset="0"/>
                <a:ea typeface="華康正顏楷體W5(P)" pitchFamily="66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Times New Roman" pitchFamily="18" charset="0"/>
                <a:ea typeface="華康正顏楷體W5(P)" pitchFamily="66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Times New Roman" pitchFamily="18" charset="0"/>
                <a:ea typeface="華康正顏楷體W5(P)" pitchFamily="66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Times New Roman" pitchFamily="18" charset="0"/>
                <a:ea typeface="華康正顏楷體W5(P)" pitchFamily="66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Times New Roman" pitchFamily="18" charset="0"/>
                <a:ea typeface="華康正顏楷體W5(P)" pitchFamily="66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Times New Roman" pitchFamily="18" charset="0"/>
                <a:ea typeface="華康正顏楷體W5(P)" pitchFamily="66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Times New Roman" pitchFamily="18" charset="0"/>
                <a:ea typeface="華康正顏楷體W5(P)" pitchFamily="66" charset="-120"/>
              </a:defRPr>
            </a:lvl9pPr>
          </a:lstStyle>
          <a:p>
            <a:pPr eaLnBrk="1" hangingPunct="1"/>
            <a:r>
              <a:rPr lang="zh-TW" altLang="en-US" sz="4400" dirty="0" smtClean="0">
                <a:solidFill>
                  <a:srgbClr val="FF0000"/>
                </a:solidFill>
                <a:ea typeface="華康正顏楷體W5" pitchFamily="65" charset="-120"/>
                <a:cs typeface="Times New Roman" pitchFamily="18" charset="0"/>
              </a:rPr>
              <a:t>明年二月</a:t>
            </a:r>
            <a:r>
              <a:rPr lang="en-US" altLang="zh-TW" sz="4400" b="1" dirty="0" smtClean="0">
                <a:solidFill>
                  <a:srgbClr val="FF0000"/>
                </a:solidFill>
                <a:ea typeface="華康正顏楷體W5" pitchFamily="65" charset="-120"/>
                <a:cs typeface="Times New Roman" pitchFamily="18" charset="0"/>
              </a:rPr>
              <a:t>~</a:t>
            </a:r>
            <a:r>
              <a:rPr lang="zh-TW" altLang="en-US" sz="4400" dirty="0" smtClean="0">
                <a:solidFill>
                  <a:srgbClr val="FF0000"/>
                </a:solidFill>
                <a:ea typeface="華康正顏楷體W5" pitchFamily="65" charset="-120"/>
                <a:cs typeface="Times New Roman" pitchFamily="18" charset="0"/>
              </a:rPr>
              <a:t>六月</a:t>
            </a:r>
            <a:r>
              <a:rPr lang="zh-TW" altLang="en-US" sz="4400" dirty="0" smtClean="0">
                <a:solidFill>
                  <a:schemeClr val="tx1"/>
                </a:solidFill>
                <a:ea typeface="華康正顏楷體W5" pitchFamily="65" charset="-120"/>
                <a:cs typeface="Times New Roman" pitchFamily="18" charset="0"/>
              </a:rPr>
              <a:t>實際試辦並檢核成效</a:t>
            </a:r>
            <a:endParaRPr lang="en-US" altLang="zh-TW" sz="4400" dirty="0" smtClean="0">
              <a:solidFill>
                <a:schemeClr val="tx1"/>
              </a:solidFill>
              <a:ea typeface="華康正顏楷體W5" pitchFamily="65" charset="-12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4400" dirty="0">
                <a:solidFill>
                  <a:schemeClr val="tx1"/>
                </a:solidFill>
                <a:ea typeface="華康正顏楷體W5" pitchFamily="65" charset="-120"/>
                <a:cs typeface="Times New Roman" pitchFamily="18" charset="0"/>
              </a:rPr>
              <a:t>定期</a:t>
            </a:r>
            <a:r>
              <a:rPr lang="zh-TW" altLang="en-US" sz="4400" dirty="0" smtClean="0">
                <a:solidFill>
                  <a:schemeClr val="tx1"/>
                </a:solidFill>
                <a:ea typeface="華康正顏楷體W5" pitchFamily="65" charset="-120"/>
                <a:cs typeface="Times New Roman" pitchFamily="18" charset="0"/>
              </a:rPr>
              <a:t>召開成果發表</a:t>
            </a:r>
          </a:p>
        </p:txBody>
      </p:sp>
    </p:spTree>
    <p:extLst>
      <p:ext uri="{BB962C8B-B14F-4D97-AF65-F5344CB8AC3E}">
        <p14:creationId xmlns:p14="http://schemas.microsoft.com/office/powerpoint/2010/main" val="32097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2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0000FF"/>
                </a:solidFill>
                <a:ea typeface="華康正顏楷體W5" pitchFamily="65" charset="-120"/>
                <a:cs typeface="Times New Roman" pitchFamily="18" charset="0"/>
              </a:rPr>
              <a:t>大綱</a:t>
            </a:r>
          </a:p>
        </p:txBody>
      </p:sp>
      <p:sp>
        <p:nvSpPr>
          <p:cNvPr id="57" name="投影片編號版面配置區 2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F13E96C-C191-4E53-AC08-11DCF510566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95536" y="1196752"/>
            <a:ext cx="8424936" cy="5328592"/>
            <a:chOff x="395536" y="980728"/>
            <a:chExt cx="8424936" cy="5328592"/>
          </a:xfrm>
        </p:grpSpPr>
        <p:sp>
          <p:nvSpPr>
            <p:cNvPr id="5" name="矩形 4"/>
            <p:cNvSpPr/>
            <p:nvPr/>
          </p:nvSpPr>
          <p:spPr>
            <a:xfrm>
              <a:off x="395536" y="980728"/>
              <a:ext cx="8424936" cy="53285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101" name="群組 73"/>
            <p:cNvGrpSpPr>
              <a:grpSpLocks/>
            </p:cNvGrpSpPr>
            <p:nvPr/>
          </p:nvGrpSpPr>
          <p:grpSpPr bwMode="auto">
            <a:xfrm>
              <a:off x="395537" y="4941168"/>
              <a:ext cx="3960446" cy="1292661"/>
              <a:chOff x="2519685" y="5977414"/>
              <a:chExt cx="3121995" cy="559583"/>
            </a:xfrm>
            <a:noFill/>
          </p:grpSpPr>
          <p:sp>
            <p:nvSpPr>
              <p:cNvPr id="67" name="圓角矩形 66"/>
              <p:cNvSpPr/>
              <p:nvPr/>
            </p:nvSpPr>
            <p:spPr>
              <a:xfrm>
                <a:off x="2519686" y="6007076"/>
                <a:ext cx="3044401" cy="508823"/>
              </a:xfrm>
              <a:prstGeom prst="roundRect">
                <a:avLst>
                  <a:gd name="adj" fmla="val 10184"/>
                </a:avLst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63"/>
              <p:cNvSpPr>
                <a:spLocks noChangeArrowheads="1"/>
              </p:cNvSpPr>
              <p:nvPr/>
            </p:nvSpPr>
            <p:spPr bwMode="auto">
              <a:xfrm>
                <a:off x="2519685" y="5977414"/>
                <a:ext cx="3121995" cy="55958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</a:t>
                </a:r>
                <a:r>
                  <a:rPr kumimoji="0" lang="en-US" altLang="zh-TW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10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月份辦理三</a:t>
                </a: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場</a:t>
                </a:r>
                <a:endParaRPr kumimoji="0" lang="en-US" altLang="zh-TW" sz="2600" dirty="0" smtClean="0">
                  <a:latin typeface="華康儷中黑" pitchFamily="49" charset="-120"/>
                  <a:ea typeface="華康儷中黑" pitchFamily="49" charset="-12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 「分組合作學習的理念     </a:t>
                </a:r>
                <a:endParaRPr kumimoji="0" lang="en-US" altLang="zh-TW" sz="2600" dirty="0" smtClean="0">
                  <a:latin typeface="華康儷中黑" pitchFamily="49" charset="-120"/>
                  <a:ea typeface="華康儷中黑" pitchFamily="49" charset="-12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   推廣說明會」</a:t>
                </a:r>
                <a:endParaRPr kumimoji="0" lang="zh-TW" altLang="en-US" sz="2600" dirty="0">
                  <a:latin typeface="華康儷中黑" pitchFamily="49" charset="-12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68" name="群組 73"/>
            <p:cNvGrpSpPr>
              <a:grpSpLocks/>
            </p:cNvGrpSpPr>
            <p:nvPr/>
          </p:nvGrpSpPr>
          <p:grpSpPr bwMode="auto">
            <a:xfrm>
              <a:off x="4672870" y="1024280"/>
              <a:ext cx="4003585" cy="892552"/>
              <a:chOff x="2519688" y="6073785"/>
              <a:chExt cx="3566469" cy="687055"/>
            </a:xfrm>
            <a:noFill/>
          </p:grpSpPr>
          <p:sp>
            <p:nvSpPr>
              <p:cNvPr id="70" name="圓角矩形 69"/>
              <p:cNvSpPr/>
              <p:nvPr/>
            </p:nvSpPr>
            <p:spPr>
              <a:xfrm>
                <a:off x="2519688" y="6105672"/>
                <a:ext cx="3566469" cy="633265"/>
              </a:xfrm>
              <a:prstGeom prst="roundRect">
                <a:avLst>
                  <a:gd name="adj" fmla="val 12036"/>
                </a:avLst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63"/>
              <p:cNvSpPr>
                <a:spLocks noChangeArrowheads="1"/>
              </p:cNvSpPr>
              <p:nvPr/>
            </p:nvSpPr>
            <p:spPr bwMode="auto">
              <a:xfrm>
                <a:off x="2519688" y="6073785"/>
                <a:ext cx="3441055" cy="68705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</a:t>
                </a:r>
                <a:r>
                  <a:rPr kumimoji="0" lang="en-US" altLang="zh-TW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12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月份辦理第一</a:t>
                </a: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梯次</a:t>
                </a:r>
                <a:endParaRPr kumimoji="0" lang="en-US" altLang="zh-TW" sz="2600" dirty="0" smtClean="0">
                  <a:latin typeface="華康儷中黑" pitchFamily="49" charset="-120"/>
                  <a:ea typeface="華康儷中黑" pitchFamily="49" charset="-12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  專業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培訓</a:t>
                </a:r>
              </a:p>
            </p:txBody>
          </p:sp>
        </p:grpSp>
        <p:grpSp>
          <p:nvGrpSpPr>
            <p:cNvPr id="4104" name="群組 69"/>
            <p:cNvGrpSpPr>
              <a:grpSpLocks/>
            </p:cNvGrpSpPr>
            <p:nvPr/>
          </p:nvGrpSpPr>
          <p:grpSpPr bwMode="auto">
            <a:xfrm>
              <a:off x="395536" y="2924944"/>
              <a:ext cx="3862013" cy="468000"/>
              <a:chOff x="2530440" y="3284760"/>
              <a:chExt cx="3029784" cy="648227"/>
            </a:xfrm>
            <a:noFill/>
          </p:grpSpPr>
          <p:sp>
            <p:nvSpPr>
              <p:cNvPr id="63" name="圓角矩形 62"/>
              <p:cNvSpPr/>
              <p:nvPr/>
            </p:nvSpPr>
            <p:spPr>
              <a:xfrm>
                <a:off x="2530440" y="3284760"/>
                <a:ext cx="3029784" cy="64822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0" name="群組 329"/>
              <p:cNvGrpSpPr/>
              <p:nvPr/>
            </p:nvGrpSpPr>
            <p:grpSpPr>
              <a:xfrm>
                <a:off x="2530440" y="3363635"/>
                <a:ext cx="2985769" cy="491638"/>
                <a:chOff x="1754377" y="4279612"/>
                <a:chExt cx="5041486" cy="515986"/>
              </a:xfrm>
              <a:grpFill/>
            </p:grpSpPr>
            <p:sp>
              <p:nvSpPr>
                <p:cNvPr id="317" name="Rectangle 55"/>
                <p:cNvSpPr>
                  <a:spLocks noChangeArrowheads="1"/>
                </p:cNvSpPr>
                <p:nvPr/>
              </p:nvSpPr>
              <p:spPr bwMode="gray">
                <a:xfrm>
                  <a:off x="1754377" y="4309005"/>
                  <a:ext cx="4352728" cy="4572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prstShdw prst="shdw17" dist="63500" dir="5400000">
                    <a:srgbClr val="5F6A98"/>
                  </a:prstShdw>
                </a:effectLst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B050"/>
                    </a:buClr>
                    <a:buFont typeface="Wingdings" pitchFamily="2" charset="2"/>
                    <a:buChar char="n"/>
                    <a:defRPr/>
                  </a:pPr>
                  <a:r>
                    <a:rPr kumimoji="0" lang="zh-TW" altLang="en-US" sz="2600" dirty="0" smtClean="0">
                      <a:latin typeface="華康儷中黑" pitchFamily="49" charset="-120"/>
                      <a:ea typeface="華康儷中黑" pitchFamily="49" charset="-120"/>
                      <a:cs typeface="Times New Roman" pitchFamily="18" charset="0"/>
                    </a:rPr>
                    <a:t> 四年規劃</a:t>
                  </a:r>
                  <a:endParaRPr kumimoji="0" lang="en-US" altLang="zh-TW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endParaRPr>
                </a:p>
              </p:txBody>
            </p:sp>
            <p:sp>
              <p:nvSpPr>
                <p:cNvPr id="325" name="Rectangle 63"/>
                <p:cNvSpPr>
                  <a:spLocks noChangeArrowheads="1"/>
                </p:cNvSpPr>
                <p:nvPr/>
              </p:nvSpPr>
              <p:spPr bwMode="auto">
                <a:xfrm>
                  <a:off x="2757264" y="4279612"/>
                  <a:ext cx="4038599" cy="515986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anchor="ctr">
                  <a:spAutoFit/>
                </a:bodyPr>
                <a:lstStyle/>
                <a:p>
                  <a:pPr marL="576000" indent="-514350" fontAlgn="auto"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69C3F"/>
                    </a:buClr>
                    <a:defRPr/>
                  </a:pPr>
                  <a:endPara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4105" name="群組 70"/>
            <p:cNvGrpSpPr>
              <a:grpSpLocks/>
            </p:cNvGrpSpPr>
            <p:nvPr/>
          </p:nvGrpSpPr>
          <p:grpSpPr bwMode="auto">
            <a:xfrm>
              <a:off x="395537" y="3429000"/>
              <a:ext cx="4102793" cy="492443"/>
              <a:chOff x="2508251" y="3973532"/>
              <a:chExt cx="3283834" cy="679602"/>
            </a:xfrm>
            <a:noFill/>
          </p:grpSpPr>
          <p:sp>
            <p:nvSpPr>
              <p:cNvPr id="355" name="圓角矩形 354"/>
              <p:cNvSpPr/>
              <p:nvPr/>
            </p:nvSpPr>
            <p:spPr bwMode="auto">
              <a:xfrm>
                <a:off x="2508251" y="4007265"/>
                <a:ext cx="3091116" cy="64586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Rectangle 62"/>
              <p:cNvSpPr>
                <a:spLocks noChangeArrowheads="1"/>
              </p:cNvSpPr>
              <p:nvPr/>
            </p:nvSpPr>
            <p:spPr bwMode="auto">
              <a:xfrm>
                <a:off x="2508252" y="3973532"/>
                <a:ext cx="3283833" cy="6796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編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製合作學習教師手冊</a:t>
                </a:r>
              </a:p>
            </p:txBody>
          </p:sp>
        </p:grpSp>
        <p:grpSp>
          <p:nvGrpSpPr>
            <p:cNvPr id="3" name="群組 2"/>
            <p:cNvGrpSpPr/>
            <p:nvPr/>
          </p:nvGrpSpPr>
          <p:grpSpPr>
            <a:xfrm>
              <a:off x="395536" y="1052736"/>
              <a:ext cx="3862014" cy="492443"/>
              <a:chOff x="205928" y="1890521"/>
              <a:chExt cx="3863064" cy="681528"/>
            </a:xfrm>
            <a:noFill/>
          </p:grpSpPr>
          <p:sp>
            <p:nvSpPr>
              <p:cNvPr id="331" name="圓角矩形 330"/>
              <p:cNvSpPr/>
              <p:nvPr/>
            </p:nvSpPr>
            <p:spPr bwMode="auto">
              <a:xfrm>
                <a:off x="205928" y="1916832"/>
                <a:ext cx="3863064" cy="6477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63"/>
              <p:cNvSpPr>
                <a:spLocks noChangeArrowheads="1"/>
              </p:cNvSpPr>
              <p:nvPr/>
            </p:nvSpPr>
            <p:spPr bwMode="auto">
              <a:xfrm>
                <a:off x="205928" y="1890521"/>
                <a:ext cx="3574956" cy="68152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600"/>
                  </a:spcBef>
                  <a:spcAft>
                    <a:spcPts val="0"/>
                  </a:spcAft>
                  <a:buClr>
                    <a:srgbClr val="069C3F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分組合作學習影片</a:t>
                </a:r>
                <a:endParaRPr kumimoji="0" lang="zh-TW" altLang="en-US" sz="2600" dirty="0">
                  <a:latin typeface="華康儷中黑" pitchFamily="49" charset="-12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2" name="群組 1"/>
            <p:cNvGrpSpPr/>
            <p:nvPr/>
          </p:nvGrpSpPr>
          <p:grpSpPr>
            <a:xfrm>
              <a:off x="395536" y="1568405"/>
              <a:ext cx="3862013" cy="492443"/>
              <a:chOff x="206176" y="2845275"/>
              <a:chExt cx="3833260" cy="682312"/>
            </a:xfrm>
            <a:noFill/>
          </p:grpSpPr>
          <p:sp>
            <p:nvSpPr>
              <p:cNvPr id="61" name="圓角矩形 60"/>
              <p:cNvSpPr/>
              <p:nvPr/>
            </p:nvSpPr>
            <p:spPr bwMode="auto">
              <a:xfrm>
                <a:off x="206176" y="2852562"/>
                <a:ext cx="3833260" cy="64844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60"/>
              <p:cNvSpPr>
                <a:spLocks noChangeArrowheads="1"/>
              </p:cNvSpPr>
              <p:nvPr/>
            </p:nvSpPr>
            <p:spPr bwMode="auto">
              <a:xfrm>
                <a:off x="206176" y="2845275"/>
                <a:ext cx="3094893" cy="68231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</a:rPr>
                  <a:t> 計畫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</a:rPr>
                  <a:t>緣起</a:t>
                </a:r>
                <a:endParaRPr kumimoji="0" lang="en-US" altLang="zh-CN" sz="2600" dirty="0">
                  <a:latin typeface="華康儷中黑" pitchFamily="49" charset="-120"/>
                  <a:ea typeface="華康儷中黑" pitchFamily="49" charset="-120"/>
                </a:endParaRPr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395536" y="2060848"/>
              <a:ext cx="3862015" cy="936104"/>
              <a:chOff x="205928" y="3645023"/>
              <a:chExt cx="3863065" cy="936104"/>
            </a:xfrm>
            <a:noFill/>
          </p:grpSpPr>
          <p:sp>
            <p:nvSpPr>
              <p:cNvPr id="336" name="圓角矩形 335"/>
              <p:cNvSpPr/>
              <p:nvPr/>
            </p:nvSpPr>
            <p:spPr bwMode="auto">
              <a:xfrm>
                <a:off x="205929" y="3645023"/>
                <a:ext cx="3863064" cy="936104"/>
              </a:xfrm>
              <a:prstGeom prst="roundRect">
                <a:avLst>
                  <a:gd name="adj" fmla="val 9884"/>
                </a:avLst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61"/>
              <p:cNvSpPr>
                <a:spLocks noChangeArrowheads="1"/>
              </p:cNvSpPr>
              <p:nvPr/>
            </p:nvSpPr>
            <p:spPr bwMode="auto">
              <a:xfrm>
                <a:off x="205928" y="3657799"/>
                <a:ext cx="3574956" cy="89255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</a:rPr>
                  <a:t> 分組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</a:rPr>
                  <a:t>合作</a:t>
                </a: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</a:rPr>
                  <a:t>學習理念</a:t>
                </a:r>
                <a:r>
                  <a:rPr kumimoji="0" lang="en-US" altLang="zh-TW" sz="2600" dirty="0" smtClean="0">
                    <a:latin typeface="華康儷中黑" pitchFamily="49" charset="-120"/>
                    <a:ea typeface="華康儷中黑" pitchFamily="49" charset="-120"/>
                  </a:rPr>
                  <a:t>-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</a:rPr>
                  <a:t> </a:t>
                </a: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</a:rPr>
                  <a:t>　激發學生潛能</a:t>
                </a:r>
                <a:endParaRPr kumimoji="0" lang="zh-TW" altLang="en-US" sz="2600" dirty="0">
                  <a:latin typeface="華康儷中黑" pitchFamily="49" charset="-120"/>
                  <a:ea typeface="華康儷中黑" pitchFamily="49" charset="-120"/>
                </a:endParaRPr>
              </a:p>
            </p:txBody>
          </p:sp>
        </p:grpSp>
        <p:grpSp>
          <p:nvGrpSpPr>
            <p:cNvPr id="46" name="群組 70"/>
            <p:cNvGrpSpPr>
              <a:grpSpLocks/>
            </p:cNvGrpSpPr>
            <p:nvPr/>
          </p:nvGrpSpPr>
          <p:grpSpPr bwMode="auto">
            <a:xfrm>
              <a:off x="395536" y="3933056"/>
              <a:ext cx="3960446" cy="492443"/>
              <a:chOff x="2508249" y="3990407"/>
              <a:chExt cx="3169901" cy="679602"/>
            </a:xfrm>
            <a:noFill/>
          </p:grpSpPr>
          <p:sp>
            <p:nvSpPr>
              <p:cNvPr id="51" name="圓角矩形 50"/>
              <p:cNvSpPr/>
              <p:nvPr/>
            </p:nvSpPr>
            <p:spPr bwMode="auto">
              <a:xfrm>
                <a:off x="2508249" y="4007265"/>
                <a:ext cx="3091116" cy="64586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62"/>
              <p:cNvSpPr>
                <a:spLocks noChangeArrowheads="1"/>
              </p:cNvSpPr>
              <p:nvPr/>
            </p:nvSpPr>
            <p:spPr bwMode="auto">
              <a:xfrm>
                <a:off x="2508250" y="3990407"/>
                <a:ext cx="3169900" cy="6796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拍攝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合作學習教學影帶</a:t>
                </a:r>
              </a:p>
            </p:txBody>
          </p:sp>
        </p:grpSp>
        <p:grpSp>
          <p:nvGrpSpPr>
            <p:cNvPr id="56" name="群組 70"/>
            <p:cNvGrpSpPr>
              <a:grpSpLocks/>
            </p:cNvGrpSpPr>
            <p:nvPr/>
          </p:nvGrpSpPr>
          <p:grpSpPr bwMode="auto">
            <a:xfrm>
              <a:off x="395536" y="4437112"/>
              <a:ext cx="3862014" cy="492443"/>
              <a:chOff x="2508251" y="3990405"/>
              <a:chExt cx="3091117" cy="679602"/>
            </a:xfrm>
            <a:noFill/>
          </p:grpSpPr>
          <p:sp>
            <p:nvSpPr>
              <p:cNvPr id="66" name="圓角矩形 65"/>
              <p:cNvSpPr/>
              <p:nvPr/>
            </p:nvSpPr>
            <p:spPr bwMode="auto">
              <a:xfrm>
                <a:off x="2508251" y="4007265"/>
                <a:ext cx="3091117" cy="64586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/>
            </p:nvSpPr>
            <p:spPr bwMode="auto">
              <a:xfrm>
                <a:off x="2508252" y="3990405"/>
                <a:ext cx="3091116" cy="6796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本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計畫建置四個系統</a:t>
                </a:r>
              </a:p>
            </p:txBody>
          </p:sp>
        </p:grpSp>
        <p:grpSp>
          <p:nvGrpSpPr>
            <p:cNvPr id="74" name="群組 70"/>
            <p:cNvGrpSpPr>
              <a:grpSpLocks/>
            </p:cNvGrpSpPr>
            <p:nvPr/>
          </p:nvGrpSpPr>
          <p:grpSpPr bwMode="auto">
            <a:xfrm>
              <a:off x="4648890" y="1928445"/>
              <a:ext cx="4027565" cy="492443"/>
              <a:chOff x="2508250" y="3990402"/>
              <a:chExt cx="3605169" cy="679614"/>
            </a:xfrm>
            <a:noFill/>
          </p:grpSpPr>
          <p:sp>
            <p:nvSpPr>
              <p:cNvPr id="82" name="圓角矩形 81"/>
              <p:cNvSpPr/>
              <p:nvPr/>
            </p:nvSpPr>
            <p:spPr bwMode="auto">
              <a:xfrm>
                <a:off x="2508250" y="4007265"/>
                <a:ext cx="3605169" cy="64587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6" name="群組 75"/>
              <p:cNvGrpSpPr/>
              <p:nvPr/>
            </p:nvGrpSpPr>
            <p:grpSpPr>
              <a:xfrm>
                <a:off x="2508252" y="3990402"/>
                <a:ext cx="3457683" cy="679614"/>
                <a:chOff x="1775476" y="3457176"/>
                <a:chExt cx="5838318" cy="702095"/>
              </a:xfrm>
              <a:grpFill/>
            </p:grpSpPr>
            <p:sp>
              <p:nvSpPr>
                <p:cNvPr id="77" name="Rectangle 52"/>
                <p:cNvSpPr>
                  <a:spLocks noChangeArrowheads="1"/>
                </p:cNvSpPr>
                <p:nvPr/>
              </p:nvSpPr>
              <p:spPr bwMode="gray">
                <a:xfrm>
                  <a:off x="2604864" y="3684642"/>
                  <a:ext cx="4343401" cy="4572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prstShdw prst="shdw17" dist="63500" dir="5400000">
                    <a:srgbClr val="3E8291"/>
                  </a:prstShdw>
                </a:effectLst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zh-CN" sz="2600">
                    <a:latin typeface="華康儷中黑" pitchFamily="49" charset="-120"/>
                    <a:ea typeface="華康儷中黑" pitchFamily="49" charset="-120"/>
                  </a:endParaRPr>
                </a:p>
              </p:txBody>
            </p:sp>
            <p:sp>
              <p:nvSpPr>
                <p:cNvPr id="81" name="Rectangle 62"/>
                <p:cNvSpPr>
                  <a:spLocks noChangeArrowheads="1"/>
                </p:cNvSpPr>
                <p:nvPr/>
              </p:nvSpPr>
              <p:spPr bwMode="auto">
                <a:xfrm>
                  <a:off x="1775476" y="3457176"/>
                  <a:ext cx="5838318" cy="70209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squar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69C3F"/>
                    </a:buClr>
                    <a:buFont typeface="Wingdings" pitchFamily="2" charset="2"/>
                    <a:buChar char="n"/>
                    <a:defRPr/>
                  </a:pPr>
                  <a:r>
                    <a:rPr kumimoji="0" lang="zh-TW" altLang="en-US" sz="2600" dirty="0" smtClean="0">
                      <a:latin typeface="華康儷中黑" pitchFamily="49" charset="-120"/>
                      <a:ea typeface="華康儷中黑" pitchFamily="49" charset="-120"/>
                      <a:cs typeface="Times New Roman" pitchFamily="18" charset="0"/>
                    </a:rPr>
                    <a:t> 預定</a:t>
                  </a:r>
                  <a:r>
                    <a:rPr kumimoji="0" lang="zh-TW" altLang="en-US" sz="2600" dirty="0">
                      <a:latin typeface="華康儷中黑" pitchFamily="49" charset="-120"/>
                      <a:ea typeface="華康儷中黑" pitchFamily="49" charset="-120"/>
                      <a:cs typeface="Times New Roman" pitchFamily="18" charset="0"/>
                    </a:rPr>
                    <a:t>推動之期程</a:t>
                  </a:r>
                </a:p>
              </p:txBody>
            </p:sp>
          </p:grpSp>
        </p:grpSp>
        <p:grpSp>
          <p:nvGrpSpPr>
            <p:cNvPr id="84" name="群組 70"/>
            <p:cNvGrpSpPr>
              <a:grpSpLocks/>
            </p:cNvGrpSpPr>
            <p:nvPr/>
          </p:nvGrpSpPr>
          <p:grpSpPr bwMode="auto">
            <a:xfrm>
              <a:off x="4648887" y="3256519"/>
              <a:ext cx="4003590" cy="892552"/>
              <a:chOff x="2486650" y="3981561"/>
              <a:chExt cx="3534992" cy="892965"/>
            </a:xfrm>
            <a:noFill/>
          </p:grpSpPr>
          <p:sp>
            <p:nvSpPr>
              <p:cNvPr id="89" name="圓角矩形 88"/>
              <p:cNvSpPr/>
              <p:nvPr/>
            </p:nvSpPr>
            <p:spPr bwMode="auto">
              <a:xfrm>
                <a:off x="2508251" y="4017379"/>
                <a:ext cx="3513391" cy="857147"/>
              </a:xfrm>
              <a:prstGeom prst="roundRect">
                <a:avLst>
                  <a:gd name="adj" fmla="val 6291"/>
                </a:avLst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62"/>
              <p:cNvSpPr>
                <a:spLocks noChangeArrowheads="1"/>
              </p:cNvSpPr>
              <p:nvPr/>
            </p:nvSpPr>
            <p:spPr bwMode="auto">
              <a:xfrm>
                <a:off x="2486650" y="3981561"/>
                <a:ext cx="3534991" cy="89296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試辦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學校實施方式</a:t>
                </a: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與</a:t>
                </a:r>
                <a:endParaRPr kumimoji="0" lang="en-US" altLang="zh-TW" sz="2600" dirty="0" smtClean="0">
                  <a:latin typeface="華康儷中黑" pitchFamily="49" charset="-120"/>
                  <a:ea typeface="華康儷中黑" pitchFamily="49" charset="-12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  配合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事項</a:t>
                </a:r>
              </a:p>
            </p:txBody>
          </p:sp>
        </p:grpSp>
        <p:grpSp>
          <p:nvGrpSpPr>
            <p:cNvPr id="91" name="群組 70"/>
            <p:cNvGrpSpPr>
              <a:grpSpLocks/>
            </p:cNvGrpSpPr>
            <p:nvPr/>
          </p:nvGrpSpPr>
          <p:grpSpPr bwMode="auto">
            <a:xfrm>
              <a:off x="4648890" y="2408656"/>
              <a:ext cx="4003587" cy="892552"/>
              <a:chOff x="2508250" y="3845235"/>
              <a:chExt cx="3583706" cy="892965"/>
            </a:xfrm>
            <a:noFill/>
          </p:grpSpPr>
          <p:sp>
            <p:nvSpPr>
              <p:cNvPr id="92" name="圓角矩形 91"/>
              <p:cNvSpPr/>
              <p:nvPr/>
            </p:nvSpPr>
            <p:spPr bwMode="auto">
              <a:xfrm>
                <a:off x="2508250" y="3896103"/>
                <a:ext cx="3583706" cy="831618"/>
              </a:xfrm>
              <a:prstGeom prst="roundRect">
                <a:avLst>
                  <a:gd name="adj" fmla="val 5972"/>
                </a:avLst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62"/>
              <p:cNvSpPr>
                <a:spLocks noChangeArrowheads="1"/>
              </p:cNvSpPr>
              <p:nvPr/>
            </p:nvSpPr>
            <p:spPr bwMode="auto">
              <a:xfrm>
                <a:off x="2508252" y="3845235"/>
                <a:ext cx="3457683" cy="89296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</a:t>
                </a:r>
                <a:r>
                  <a:rPr kumimoji="0" lang="en-US" altLang="zh-TW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103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年全面推動</a:t>
                </a:r>
                <a:r>
                  <a:rPr kumimoji="0" lang="en-US" altLang="zh-TW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15</a:t>
                </a: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個</a:t>
                </a:r>
                <a:endParaRPr kumimoji="0" lang="en-US" altLang="zh-TW" sz="2600" dirty="0" smtClean="0">
                  <a:latin typeface="華康儷中黑" pitchFamily="49" charset="-120"/>
                  <a:ea typeface="華康儷中黑" pitchFamily="49" charset="-12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defRPr/>
                </a:pP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  </a:t>
                </a: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免試升學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區</a:t>
                </a:r>
              </a:p>
            </p:txBody>
          </p:sp>
        </p:grpSp>
        <p:grpSp>
          <p:nvGrpSpPr>
            <p:cNvPr id="96" name="群組 70"/>
            <p:cNvGrpSpPr>
              <a:grpSpLocks/>
            </p:cNvGrpSpPr>
            <p:nvPr/>
          </p:nvGrpSpPr>
          <p:grpSpPr bwMode="auto">
            <a:xfrm>
              <a:off x="4648890" y="4136854"/>
              <a:ext cx="3977332" cy="492443"/>
              <a:chOff x="2508250" y="3990405"/>
              <a:chExt cx="3560204" cy="679602"/>
            </a:xfrm>
            <a:noFill/>
          </p:grpSpPr>
          <p:sp>
            <p:nvSpPr>
              <p:cNvPr id="97" name="圓角矩形 96"/>
              <p:cNvSpPr/>
              <p:nvPr/>
            </p:nvSpPr>
            <p:spPr bwMode="auto">
              <a:xfrm>
                <a:off x="2508250" y="4007265"/>
                <a:ext cx="3560204" cy="64586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62"/>
              <p:cNvSpPr>
                <a:spLocks noChangeArrowheads="1"/>
              </p:cNvSpPr>
              <p:nvPr/>
            </p:nvSpPr>
            <p:spPr bwMode="auto">
              <a:xfrm>
                <a:off x="2508252" y="3990405"/>
                <a:ext cx="3457683" cy="6796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試辦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學校實施計畫</a:t>
                </a:r>
              </a:p>
            </p:txBody>
          </p:sp>
        </p:grpSp>
        <p:grpSp>
          <p:nvGrpSpPr>
            <p:cNvPr id="99" name="群組 70"/>
            <p:cNvGrpSpPr>
              <a:grpSpLocks/>
            </p:cNvGrpSpPr>
            <p:nvPr/>
          </p:nvGrpSpPr>
          <p:grpSpPr bwMode="auto">
            <a:xfrm>
              <a:off x="4648887" y="4712916"/>
              <a:ext cx="4003585" cy="492443"/>
              <a:chOff x="2508250" y="3990407"/>
              <a:chExt cx="3583704" cy="679602"/>
            </a:xfrm>
            <a:noFill/>
          </p:grpSpPr>
          <p:sp>
            <p:nvSpPr>
              <p:cNvPr id="100" name="圓角矩形 99"/>
              <p:cNvSpPr/>
              <p:nvPr/>
            </p:nvSpPr>
            <p:spPr bwMode="auto">
              <a:xfrm>
                <a:off x="2508250" y="4007264"/>
                <a:ext cx="3583704" cy="64586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62"/>
              <p:cNvSpPr>
                <a:spLocks noChangeArrowheads="1"/>
              </p:cNvSpPr>
              <p:nvPr/>
            </p:nvSpPr>
            <p:spPr bwMode="auto">
              <a:xfrm>
                <a:off x="2508252" y="3990407"/>
                <a:ext cx="3583701" cy="6796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日本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實施「學習共同體」</a:t>
                </a:r>
              </a:p>
            </p:txBody>
          </p:sp>
        </p:grpSp>
        <p:grpSp>
          <p:nvGrpSpPr>
            <p:cNvPr id="102" name="群組 70"/>
            <p:cNvGrpSpPr>
              <a:grpSpLocks/>
            </p:cNvGrpSpPr>
            <p:nvPr/>
          </p:nvGrpSpPr>
          <p:grpSpPr bwMode="auto">
            <a:xfrm>
              <a:off x="4648887" y="5341276"/>
              <a:ext cx="4003583" cy="492443"/>
              <a:chOff x="2508250" y="3990407"/>
              <a:chExt cx="3583702" cy="679602"/>
            </a:xfrm>
            <a:noFill/>
          </p:grpSpPr>
          <p:sp>
            <p:nvSpPr>
              <p:cNvPr id="103" name="圓角矩形 102"/>
              <p:cNvSpPr/>
              <p:nvPr/>
            </p:nvSpPr>
            <p:spPr bwMode="auto">
              <a:xfrm>
                <a:off x="2508250" y="4007264"/>
                <a:ext cx="3583702" cy="64586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62"/>
              <p:cNvSpPr>
                <a:spLocks noChangeArrowheads="1"/>
              </p:cNvSpPr>
              <p:nvPr/>
            </p:nvSpPr>
            <p:spPr bwMode="auto">
              <a:xfrm>
                <a:off x="2508252" y="3990407"/>
                <a:ext cx="3583700" cy="6796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69C3F"/>
                  </a:buClr>
                  <a:buFont typeface="Wingdings" pitchFamily="2" charset="2"/>
                  <a:buChar char="n"/>
                  <a:defRPr/>
                </a:pPr>
                <a:r>
                  <a:rPr kumimoji="0" lang="zh-TW" altLang="en-US" sz="2600" dirty="0" smtClean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 台灣</a:t>
                </a:r>
                <a:r>
                  <a:rPr kumimoji="0" lang="zh-TW" altLang="en-US" sz="2600" dirty="0">
                    <a:latin typeface="華康儷中黑" pitchFamily="49" charset="-120"/>
                    <a:ea typeface="華康儷中黑" pitchFamily="49" charset="-120"/>
                    <a:cs typeface="Times New Roman" pitchFamily="18" charset="0"/>
                  </a:rPr>
                  <a:t>實施分組合作學習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3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400" b="1" dirty="0" smtClean="0">
                <a:solidFill>
                  <a:srgbClr val="FF0000"/>
                </a:solidFill>
                <a:ea typeface="華康儷中黑(P)" pitchFamily="34" charset="-120"/>
                <a:cs typeface="Times New Roman" pitchFamily="18" charset="0"/>
              </a:rPr>
              <a:t>12</a:t>
            </a:r>
            <a:r>
              <a:rPr lang="zh-TW" altLang="en-US" sz="4400" dirty="0" smtClean="0">
                <a:solidFill>
                  <a:srgbClr val="FF0000"/>
                </a:solidFill>
                <a:latin typeface="+mj-ea"/>
                <a:cs typeface="Times New Roman" pitchFamily="18" charset="0"/>
              </a:rPr>
              <a:t>月份至寒假期間</a:t>
            </a:r>
            <a:r>
              <a:rPr lang="en-US" altLang="zh-TW" sz="4400" dirty="0" smtClean="0">
                <a:solidFill>
                  <a:srgbClr val="FF0000"/>
                </a:solidFill>
                <a:latin typeface="+mj-ea"/>
                <a:cs typeface="Times New Roman" pitchFamily="18" charset="0"/>
              </a:rPr>
              <a:t/>
            </a:r>
            <a:br>
              <a:rPr lang="en-US" altLang="zh-TW" sz="4400" dirty="0" smtClean="0">
                <a:solidFill>
                  <a:srgbClr val="FF0000"/>
                </a:solidFill>
                <a:latin typeface="+mj-ea"/>
                <a:cs typeface="Times New Roman" pitchFamily="18" charset="0"/>
              </a:rPr>
            </a:br>
            <a:r>
              <a:rPr lang="zh-TW" altLang="en-US" sz="4400" dirty="0" smtClean="0">
                <a:solidFill>
                  <a:srgbClr val="0000FF"/>
                </a:solidFill>
                <a:latin typeface="+mj-ea"/>
                <a:cs typeface="Times New Roman" pitchFamily="18" charset="0"/>
              </a:rPr>
              <a:t>辦理四梯次</a:t>
            </a:r>
            <a:r>
              <a:rPr lang="zh-TW" altLang="en-US" sz="4400" dirty="0">
                <a:solidFill>
                  <a:srgbClr val="0000FF"/>
                </a:solidFill>
                <a:latin typeface="+mj-ea"/>
                <a:cs typeface="Times New Roman" pitchFamily="18" charset="0"/>
              </a:rPr>
              <a:t>專業</a:t>
            </a:r>
            <a:r>
              <a:rPr lang="zh-TW" altLang="en-US" sz="4400" dirty="0" smtClean="0">
                <a:solidFill>
                  <a:srgbClr val="0000FF"/>
                </a:solidFill>
                <a:latin typeface="+mj-ea"/>
                <a:cs typeface="Times New Roman" pitchFamily="18" charset="0"/>
              </a:rPr>
              <a:t>培訓</a:t>
            </a: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B9DC4D0-E371-43FB-AC76-8175FF49AE55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kumimoji="0" lang="zh-TW" altLang="en-US" sz="1800" b="1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16838"/>
              </p:ext>
            </p:extLst>
          </p:nvPr>
        </p:nvGraphicFramePr>
        <p:xfrm>
          <a:off x="971600" y="1556792"/>
          <a:ext cx="7424169" cy="43924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8394"/>
                <a:gridCol w="2082775"/>
                <a:gridCol w="1092772"/>
                <a:gridCol w="709103"/>
                <a:gridCol w="2671125"/>
              </a:tblGrid>
              <a:tr h="6757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區域</a:t>
                      </a:r>
                      <a:endParaRPr lang="zh-TW" sz="18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區域對象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試辦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學校數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場數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辦理時程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1689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北部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金門區、花蓮區、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宜蘭區、基北區、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桃園區、竹苗區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預計於</a:t>
                      </a:r>
                      <a:r>
                        <a:rPr lang="en-US" sz="1800">
                          <a:effectLst/>
                        </a:rPr>
                        <a:t>12</a:t>
                      </a:r>
                      <a:r>
                        <a:rPr lang="zh-TW" sz="1800">
                          <a:effectLst/>
                        </a:rPr>
                        <a:t>月辦理兩場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"/>
                      </a:pPr>
                      <a:r>
                        <a:rPr lang="zh-TW" sz="1800">
                          <a:effectLst/>
                        </a:rPr>
                        <a:t>第一梯次辦理時程：</a:t>
                      </a:r>
                    </a:p>
                    <a:p>
                      <a:pPr marL="18224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101/12/8</a:t>
                      </a:r>
                      <a:r>
                        <a:rPr lang="zh-TW" sz="1800">
                          <a:effectLst/>
                        </a:rPr>
                        <a:t>、</a:t>
                      </a:r>
                      <a:r>
                        <a:rPr lang="en-US" sz="1800">
                          <a:effectLst/>
                        </a:rPr>
                        <a:t>101/12/9</a:t>
                      </a:r>
                      <a:endParaRPr lang="zh-TW" sz="18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"/>
                      </a:pPr>
                      <a:r>
                        <a:rPr lang="zh-TW" sz="1800">
                          <a:effectLst/>
                        </a:rPr>
                        <a:t>第二梯次辦理時程：</a:t>
                      </a:r>
                    </a:p>
                    <a:p>
                      <a:pPr marL="182245"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101/12/15</a:t>
                      </a:r>
                      <a:r>
                        <a:rPr lang="zh-TW" sz="1800">
                          <a:effectLst/>
                        </a:rPr>
                        <a:t>、</a:t>
                      </a:r>
                      <a:r>
                        <a:rPr lang="en-US" sz="1800">
                          <a:effectLst/>
                        </a:rPr>
                        <a:t>101/12/16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1013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中部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中投區、彰化區、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雲林區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預計於寒假期間辦理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"/>
                      </a:pPr>
                      <a:r>
                        <a:rPr lang="zh-TW" sz="1800">
                          <a:effectLst/>
                        </a:rPr>
                        <a:t>第三梯次辦理時程：</a:t>
                      </a:r>
                    </a:p>
                    <a:p>
                      <a:pPr marL="18224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102/01/19</a:t>
                      </a:r>
                      <a:r>
                        <a:rPr lang="zh-TW" sz="1800">
                          <a:effectLst/>
                        </a:rPr>
                        <a:t>、</a:t>
                      </a:r>
                      <a:r>
                        <a:rPr lang="en-US" sz="1800">
                          <a:effectLst/>
                        </a:rPr>
                        <a:t>102/01/20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1013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南部</a:t>
                      </a:r>
                      <a:endParaRPr lang="zh-TW" sz="18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嘉義區、臺南區、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高雄區、澎湖區、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屏東區、臺東區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zh-TW" sz="18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預計於寒假期間辦理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"/>
                      </a:pPr>
                      <a:r>
                        <a:rPr lang="zh-TW" sz="1800" dirty="0">
                          <a:effectLst/>
                        </a:rPr>
                        <a:t>第四梯次辦理時程：</a:t>
                      </a:r>
                    </a:p>
                    <a:p>
                      <a:pPr marL="182245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102/01/28</a:t>
                      </a:r>
                      <a:r>
                        <a:rPr lang="zh-TW" sz="1800" dirty="0">
                          <a:effectLst/>
                        </a:rPr>
                        <a:t>、</a:t>
                      </a:r>
                      <a:r>
                        <a:rPr lang="en-US" sz="1800" dirty="0">
                          <a:effectLst/>
                        </a:rPr>
                        <a:t>102/01/29</a:t>
                      </a:r>
                      <a:endParaRPr lang="zh-TW" sz="18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4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latin typeface="+mj-ea"/>
                <a:cs typeface="Times New Roman" pitchFamily="18" charset="0"/>
              </a:rPr>
              <a:t>專業</a:t>
            </a:r>
            <a:r>
              <a:rPr lang="zh-TW" altLang="en-US" sz="4400" dirty="0" smtClean="0">
                <a:solidFill>
                  <a:srgbClr val="0000FF"/>
                </a:solidFill>
                <a:latin typeface="+mj-ea"/>
                <a:cs typeface="Times New Roman" pitchFamily="18" charset="0"/>
              </a:rPr>
              <a:t>培訓課程內容</a:t>
            </a: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B9DC4D0-E371-43FB-AC76-8175FF49AE55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zh-TW" altLang="en-US" sz="1800" b="1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93784"/>
              </p:ext>
            </p:extLst>
          </p:nvPr>
        </p:nvGraphicFramePr>
        <p:xfrm>
          <a:off x="323528" y="1286475"/>
          <a:ext cx="8280920" cy="525243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32048"/>
                <a:gridCol w="5040560"/>
                <a:gridCol w="2808312"/>
              </a:tblGrid>
              <a:tr h="49755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zh-TW" alt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zh-TW" altLang="zh-TW" sz="2200" kern="1200" dirty="0" smtClean="0">
                          <a:solidFill>
                            <a:schemeClr val="tx1"/>
                          </a:solidFill>
                          <a:effectLst/>
                        </a:rPr>
                        <a:t>第一天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第二天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</a:tr>
              <a:tr h="216673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dirty="0" smtClean="0"/>
                        <a:t>上午</a:t>
                      </a:r>
                      <a:endParaRPr lang="zh-TW" alt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spcBef>
                          <a:spcPts val="1200"/>
                        </a:spcBef>
                        <a:buClr>
                          <a:srgbClr val="6600CC"/>
                        </a:buClr>
                        <a:buFont typeface="Wingdings" pitchFamily="2" charset="2"/>
                        <a:buChar char="n"/>
                      </a:pPr>
                      <a:r>
                        <a:rPr lang="zh-TW" altLang="zh-TW" sz="2200" kern="1200" dirty="0" smtClean="0">
                          <a:effectLst/>
                        </a:rPr>
                        <a:t>教室裡的春天－從改變教學做起</a:t>
                      </a:r>
                      <a:endParaRPr lang="en-US" altLang="zh-TW" sz="2200" kern="1200" dirty="0" smtClean="0">
                        <a:effectLst/>
                      </a:endParaRPr>
                    </a:p>
                    <a:p>
                      <a:pPr marL="266700" indent="-266700">
                        <a:spcBef>
                          <a:spcPts val="1200"/>
                        </a:spcBef>
                        <a:buClr>
                          <a:srgbClr val="6600CC"/>
                        </a:buClr>
                        <a:buFont typeface="Wingdings" pitchFamily="2" charset="2"/>
                        <a:buChar char="n"/>
                      </a:pPr>
                      <a:r>
                        <a:rPr lang="zh-TW" altLang="zh-TW" sz="2200" kern="1200" dirty="0" smtClean="0">
                          <a:effectLst/>
                        </a:rPr>
                        <a:t>合作學習三大願景、四核心、五支柱</a:t>
                      </a:r>
                    </a:p>
                    <a:p>
                      <a:pPr marL="266700" indent="-266700">
                        <a:spcBef>
                          <a:spcPts val="1200"/>
                        </a:spcBef>
                        <a:buClr>
                          <a:srgbClr val="6600CC"/>
                        </a:buClr>
                        <a:buFont typeface="Wingdings" pitchFamily="2" charset="2"/>
                        <a:buChar char="n"/>
                      </a:pPr>
                      <a:r>
                        <a:rPr lang="zh-TW" altLang="en-US" sz="2200" kern="1200" dirty="0" smtClean="0">
                          <a:effectLst/>
                        </a:rPr>
                        <a:t>分組合作學習</a:t>
                      </a:r>
                      <a:r>
                        <a:rPr lang="zh-TW" altLang="zh-TW" sz="2200" kern="1200" dirty="0" smtClean="0">
                          <a:effectLst/>
                        </a:rPr>
                        <a:t>方法數十種</a:t>
                      </a:r>
                    </a:p>
                    <a:p>
                      <a:pPr marL="266700" indent="-266700">
                        <a:spcBef>
                          <a:spcPts val="1200"/>
                        </a:spcBef>
                        <a:buClr>
                          <a:srgbClr val="6600CC"/>
                        </a:buClr>
                        <a:buFont typeface="Wingdings" pitchFamily="2" charset="2"/>
                        <a:buChar char="n"/>
                      </a:pPr>
                      <a:r>
                        <a:rPr lang="zh-TW" altLang="zh-TW" sz="2200" kern="1200" dirty="0" smtClean="0">
                          <a:effectLst/>
                        </a:rPr>
                        <a:t>分組合作學習共同特色</a:t>
                      </a:r>
                    </a:p>
                    <a:p>
                      <a:pPr marL="266700" indent="-266700">
                        <a:spcBef>
                          <a:spcPts val="1200"/>
                        </a:spcBef>
                        <a:buClr>
                          <a:srgbClr val="6600CC"/>
                        </a:buClr>
                        <a:buFont typeface="Wingdings" pitchFamily="2" charset="2"/>
                        <a:buChar char="n"/>
                      </a:pPr>
                      <a:r>
                        <a:rPr lang="zh-TW" altLang="zh-TW" sz="2200" kern="1200" dirty="0" smtClean="0">
                          <a:effectLst/>
                        </a:rPr>
                        <a:t>實施合作學習的具體效益</a:t>
                      </a:r>
                    </a:p>
                    <a:p>
                      <a:pPr marL="266700" indent="-266700">
                        <a:spcBef>
                          <a:spcPts val="1200"/>
                        </a:spcBef>
                        <a:buClr>
                          <a:srgbClr val="6600CC"/>
                        </a:buClr>
                        <a:buFont typeface="Wingdings" pitchFamily="2" charset="2"/>
                        <a:buChar char="n"/>
                      </a:pPr>
                      <a:r>
                        <a:rPr lang="zh-TW" altLang="zh-TW" sz="2200" kern="1200" dirty="0" smtClean="0">
                          <a:effectLst/>
                        </a:rPr>
                        <a:t>推動模式與實施方式</a:t>
                      </a:r>
                      <a:endParaRPr lang="zh-TW" altLang="zh-TW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6600CC"/>
                        </a:buClr>
                        <a:buFont typeface="Wingdings" pitchFamily="2" charset="2"/>
                        <a:buChar char="n"/>
                      </a:pPr>
                      <a:r>
                        <a:rPr lang="zh-TW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成功經驗分享</a:t>
                      </a:r>
                    </a:p>
                    <a:p>
                      <a:pPr marL="266700" indent="-2667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6600CC"/>
                        </a:buClr>
                        <a:buFont typeface="Wingdings" pitchFamily="2" charset="2"/>
                        <a:buChar char="n"/>
                      </a:pPr>
                      <a:r>
                        <a:rPr lang="zh-TW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小組動動腦實作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endParaRPr lang="zh-TW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490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dirty="0" smtClean="0"/>
                        <a:t>下午</a:t>
                      </a:r>
                      <a:endParaRPr lang="zh-TW" alt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66700" lvl="0" indent="-2667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6600CC"/>
                        </a:buClr>
                        <a:buFont typeface="Wingdings" pitchFamily="2" charset="2"/>
                        <a:buChar char="n"/>
                      </a:pP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如何設計教學</a:t>
                      </a:r>
                      <a:r>
                        <a:rPr lang="zh-TW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endParaRPr lang="zh-TW" altLang="zh-TW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Bef>
                          <a:spcPts val="1200"/>
                        </a:spcBef>
                        <a:buFont typeface="+mj-lt"/>
                        <a:buNone/>
                      </a:pPr>
                      <a:r>
                        <a:rPr lang="zh-TW" altLang="en-US" sz="2200" kern="1200" dirty="0" smtClean="0">
                          <a:effectLst/>
                        </a:rPr>
                        <a:t>     </a:t>
                      </a:r>
                      <a:r>
                        <a:rPr lang="en-US" altLang="zh-TW" sz="2200" kern="1200" dirty="0" smtClean="0">
                          <a:effectLst/>
                        </a:rPr>
                        <a:t>1.</a:t>
                      </a:r>
                      <a:r>
                        <a:rPr lang="zh-TW" altLang="zh-TW" sz="2200" kern="1200" dirty="0" smtClean="0">
                          <a:effectLst/>
                        </a:rPr>
                        <a:t>教學前準備</a:t>
                      </a:r>
                    </a:p>
                    <a:p>
                      <a:pPr marL="0" indent="0">
                        <a:spcBef>
                          <a:spcPts val="1200"/>
                        </a:spcBef>
                        <a:buFont typeface="+mj-lt"/>
                        <a:buNone/>
                      </a:pPr>
                      <a:r>
                        <a:rPr lang="en-US" altLang="zh-TW" sz="2200" kern="1200" dirty="0" smtClean="0">
                          <a:effectLst/>
                        </a:rPr>
                        <a:t>     2.</a:t>
                      </a:r>
                      <a:r>
                        <a:rPr lang="zh-TW" altLang="zh-TW" sz="2200" kern="1200" dirty="0" smtClean="0">
                          <a:effectLst/>
                        </a:rPr>
                        <a:t>教導合作技巧</a:t>
                      </a:r>
                    </a:p>
                    <a:p>
                      <a:pPr marL="0" indent="0">
                        <a:spcBef>
                          <a:spcPts val="1200"/>
                        </a:spcBef>
                        <a:buFont typeface="+mj-lt"/>
                        <a:buNone/>
                      </a:pPr>
                      <a:r>
                        <a:rPr lang="en-US" altLang="zh-TW" sz="2200" kern="1200" baseline="0" dirty="0" smtClean="0">
                          <a:effectLst/>
                        </a:rPr>
                        <a:t>     3.</a:t>
                      </a:r>
                      <a:r>
                        <a:rPr lang="zh-TW" altLang="zh-TW" sz="2200" kern="1200" dirty="0" smtClean="0">
                          <a:effectLst/>
                        </a:rPr>
                        <a:t>選用適合的</a:t>
                      </a:r>
                      <a:r>
                        <a:rPr lang="zh-TW" altLang="en-US" sz="2200" kern="1200" dirty="0" smtClean="0">
                          <a:effectLst/>
                        </a:rPr>
                        <a:t>合作學習方法</a:t>
                      </a:r>
                      <a:endParaRPr lang="zh-TW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6600CC"/>
                        </a:buClr>
                        <a:buFont typeface="Wingdings" pitchFamily="2" charset="2"/>
                        <a:buChar char="n"/>
                      </a:pPr>
                      <a:r>
                        <a:rPr lang="zh-TW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實作成果分享</a:t>
                      </a:r>
                    </a:p>
                    <a:p>
                      <a:pPr marL="266700" indent="-2667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6600CC"/>
                        </a:buClr>
                        <a:buFont typeface="Wingdings" pitchFamily="2" charset="2"/>
                        <a:buChar char="n"/>
                      </a:pPr>
                      <a:r>
                        <a:rPr lang="zh-TW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如何評估成效</a:t>
                      </a:r>
                    </a:p>
                    <a:p>
                      <a:pPr marL="266700" indent="-2667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6600CC"/>
                        </a:buClr>
                        <a:buFont typeface="Wingdings" pitchFamily="2" charset="2"/>
                        <a:buChar char="n"/>
                      </a:pPr>
                      <a:r>
                        <a:rPr lang="zh-TW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提問與回答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endParaRPr lang="zh-TW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1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238572" y="0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  <a:cs typeface="Times New Roman" pitchFamily="18" charset="0"/>
              </a:rPr>
              <a:t>預定推動之期程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1115616" y="1124744"/>
            <a:ext cx="7128000" cy="5652000"/>
          </a:xfrm>
          <a:prstGeom prst="roundRect">
            <a:avLst>
              <a:gd name="adj" fmla="val 5128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latin typeface="華康儷中黑(P)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kumimoji="0" lang="en-US" altLang="zh-TW" sz="2400" dirty="0">
              <a:cs typeface="Times New Roman" pitchFamily="18" charset="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4810572" y="1329432"/>
            <a:ext cx="2671762" cy="511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華康儷中黑(P)" pitchFamily="34" charset="-120"/>
              </a:rPr>
              <a:t>專家培訓輔導系統</a:t>
            </a:r>
            <a:endParaRPr kumimoji="0" lang="zh-TW" altLang="zh-TW" sz="2400" dirty="0">
              <a:latin typeface="華康儷中黑(P)" pitchFamily="34" charset="-12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86589"/>
              </p:ext>
            </p:extLst>
          </p:nvPr>
        </p:nvGraphicFramePr>
        <p:xfrm>
          <a:off x="1454597" y="2468926"/>
          <a:ext cx="6524625" cy="404498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7838"/>
                <a:gridCol w="360040"/>
                <a:gridCol w="3888431"/>
                <a:gridCol w="1728316"/>
              </a:tblGrid>
              <a:tr h="36575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學年度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17" marB="4571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試辦區域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17" marB="4571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執行項目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17" marB="45717" anchor="ctr">
                    <a:solidFill>
                      <a:schemeClr val="accent5"/>
                    </a:solidFill>
                  </a:tcPr>
                </a:tc>
              </a:tr>
              <a:tr h="936047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101</a:t>
                      </a:r>
                      <a:endParaRPr lang="en-US" altLang="zh-TW" sz="1800" dirty="0" smtClean="0">
                        <a:latin typeface="+mj-lt"/>
                        <a:ea typeface="華康儷中黑(P)" pitchFamily="34" charset="-120"/>
                      </a:endParaRPr>
                    </a:p>
                  </a:txBody>
                  <a:tcPr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上學期</a:t>
                      </a:r>
                      <a:endParaRPr lang="zh-TW" altLang="en-US" sz="1800" dirty="0" smtClean="0">
                        <a:latin typeface="+mj-lt"/>
                      </a:endParaRPr>
                    </a:p>
                  </a:txBody>
                  <a:tcPr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</a:rPr>
                        <a:t>六個免試升學區</a:t>
                      </a:r>
                      <a:endParaRPr lang="en-US" altLang="zh-TW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基北區、宜蘭區、中投區、彰化區、高雄區、臺東區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參與專業培訓工作坊</a:t>
                      </a:r>
                      <a:endParaRPr lang="zh-TW" altLang="en-US" sz="1800" dirty="0">
                        <a:latin typeface="+mj-lt"/>
                      </a:endParaRPr>
                    </a:p>
                  </a:txBody>
                  <a:tcPr marT="45717" marB="45717" anchor="ctr">
                    <a:solidFill>
                      <a:schemeClr val="bg1"/>
                    </a:solidFill>
                  </a:tcPr>
                </a:tc>
              </a:tr>
              <a:tr h="91438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下學期</a:t>
                      </a:r>
                      <a:endParaRPr lang="zh-TW" altLang="en-US" sz="1800" dirty="0" smtClean="0">
                        <a:latin typeface="+mj-lt"/>
                      </a:endParaRPr>
                    </a:p>
                  </a:txBody>
                  <a:tcPr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</a:rPr>
                        <a:t>六個免試升學區</a:t>
                      </a:r>
                      <a:endParaRPr lang="en-US" altLang="zh-TW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基北區、宜蘭區、中投區、彰化區、高雄區、臺東區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實際實施於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課堂教學</a:t>
                      </a:r>
                      <a:endParaRPr lang="zh-TW" altLang="en-US" sz="1800" dirty="0">
                        <a:latin typeface="+mj-lt"/>
                      </a:endParaRPr>
                    </a:p>
                  </a:txBody>
                  <a:tcPr marT="45717" marB="45717" anchor="ctr">
                    <a:solidFill>
                      <a:schemeClr val="bg1"/>
                    </a:solidFill>
                  </a:tcPr>
                </a:tc>
              </a:tr>
              <a:tr h="11887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</a:rPr>
                        <a:t>九個免試升學區</a:t>
                      </a:r>
                      <a:endParaRPr lang="en-US" altLang="zh-TW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桃園區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（含連江）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、竹苗區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雲林區、嘉義區、台南區、屏東區、花蓮區、澎湖區、金門區</a:t>
                      </a:r>
                      <a:endParaRPr lang="en-US" altLang="zh-TW" sz="1800" dirty="0" smtClean="0"/>
                    </a:p>
                  </a:txBody>
                  <a:tcPr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參與專業輔導</a:t>
                      </a:r>
                      <a:endParaRPr lang="en-US" altLang="zh-TW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培訓工作坊</a:t>
                      </a:r>
                      <a:endParaRPr lang="zh-TW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 anchor="ctr">
                    <a:solidFill>
                      <a:schemeClr val="bg1"/>
                    </a:solidFill>
                  </a:tcPr>
                </a:tc>
              </a:tr>
              <a:tr h="6400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102</a:t>
                      </a:r>
                      <a:endParaRPr lang="zh-TW" altLang="en-US" sz="1800" dirty="0" smtClean="0">
                        <a:latin typeface="+mj-lt"/>
                      </a:endParaRPr>
                    </a:p>
                  </a:txBody>
                  <a:tcPr marT="45717" marB="45717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15</a:t>
                      </a:r>
                      <a:r>
                        <a:rPr lang="zh-TW" altLang="en-US" sz="1800" dirty="0" smtClean="0"/>
                        <a:t>個免試升學區</a:t>
                      </a:r>
                      <a:endParaRPr lang="en-US" altLang="zh-TW" sz="1800" dirty="0" smtClean="0">
                        <a:solidFill>
                          <a:srgbClr val="0000FF"/>
                        </a:solidFill>
                        <a:latin typeface="+mj-lt"/>
                        <a:ea typeface="華康儷中黑(P)" pitchFamily="34" charset="-120"/>
                      </a:endParaRPr>
                    </a:p>
                  </a:txBody>
                  <a:tcPr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實際實施於</a:t>
                      </a:r>
                      <a:endParaRPr lang="en-US" altLang="zh-TW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課堂教學</a:t>
                      </a:r>
                      <a:endParaRPr lang="zh-TW" altLang="en-US" sz="1800" dirty="0" smtClean="0">
                        <a:latin typeface="+mj-lt"/>
                      </a:endParaRPr>
                    </a:p>
                  </a:txBody>
                  <a:tcPr marT="45717" marB="45717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圓角矩形 32"/>
          <p:cNvSpPr/>
          <p:nvPr/>
        </p:nvSpPr>
        <p:spPr>
          <a:xfrm>
            <a:off x="2019747" y="1329432"/>
            <a:ext cx="2071687" cy="511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400" dirty="0">
                <a:latin typeface="華康儷中黑(P)" pitchFamily="34" charset="-120"/>
              </a:rPr>
              <a:t>行政支援系統</a:t>
            </a:r>
          </a:p>
        </p:txBody>
      </p:sp>
      <p:sp>
        <p:nvSpPr>
          <p:cNvPr id="20" name="投影片編號版面配置區 2"/>
          <p:cNvSpPr txBox="1">
            <a:spLocks/>
          </p:cNvSpPr>
          <p:nvPr/>
        </p:nvSpPr>
        <p:spPr>
          <a:xfrm>
            <a:off x="6975475" y="652025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431A7F-542B-4618-A918-26AFFED312C4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加號 4"/>
          <p:cNvSpPr/>
          <p:nvPr/>
        </p:nvSpPr>
        <p:spPr>
          <a:xfrm>
            <a:off x="4162872" y="1329432"/>
            <a:ext cx="576262" cy="511175"/>
          </a:xfrm>
          <a:prstGeom prst="mathPl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3586609" y="1912516"/>
            <a:ext cx="1800200" cy="49693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/>
              <a:t>支援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5067" y="831850"/>
            <a:ext cx="8957971" cy="5909517"/>
          </a:xfrm>
          <a:prstGeom prst="roundRect">
            <a:avLst>
              <a:gd name="adj" fmla="val 43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/>
          </a:p>
        </p:txBody>
      </p:sp>
      <p:sp>
        <p:nvSpPr>
          <p:cNvPr id="24" name="投影片編號版面配置區 2"/>
          <p:cNvSpPr txBox="1">
            <a:spLocks/>
          </p:cNvSpPr>
          <p:nvPr/>
        </p:nvSpPr>
        <p:spPr>
          <a:xfrm>
            <a:off x="-1764704" y="650401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F007F9B-1494-40FE-B802-FEDADC4BC75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H="1" flipV="1">
            <a:off x="3567113" y="1926076"/>
            <a:ext cx="625608" cy="126480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24" name="矩形 13"/>
          <p:cNvSpPr>
            <a:spLocks noChangeArrowheads="1"/>
          </p:cNvSpPr>
          <p:nvPr/>
        </p:nvSpPr>
        <p:spPr bwMode="auto">
          <a:xfrm>
            <a:off x="5076056" y="2000895"/>
            <a:ext cx="839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校內組成</a:t>
            </a:r>
            <a:endParaRPr lang="zh-TW" altLang="en-US" sz="2000" dirty="0"/>
          </a:p>
        </p:txBody>
      </p:sp>
      <p:grpSp>
        <p:nvGrpSpPr>
          <p:cNvPr id="9225" name="群組 14"/>
          <p:cNvGrpSpPr>
            <a:grpSpLocks/>
          </p:cNvGrpSpPr>
          <p:nvPr/>
        </p:nvGrpSpPr>
        <p:grpSpPr bwMode="auto">
          <a:xfrm>
            <a:off x="2177926" y="888999"/>
            <a:ext cx="2178050" cy="1038225"/>
            <a:chOff x="3582915" y="1054815"/>
            <a:chExt cx="2178022" cy="1032965"/>
          </a:xfrm>
        </p:grpSpPr>
        <p:sp>
          <p:nvSpPr>
            <p:cNvPr id="16" name="橢圓 15"/>
            <p:cNvSpPr/>
            <p:nvPr/>
          </p:nvSpPr>
          <p:spPr>
            <a:xfrm>
              <a:off x="3582915" y="1054815"/>
              <a:ext cx="2178022" cy="1032965"/>
            </a:xfrm>
            <a:prstGeom prst="ellipse">
              <a:avLst/>
            </a:prstGeom>
            <a:solidFill>
              <a:srgbClr val="FFFFB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/>
            </a:p>
          </p:txBody>
        </p:sp>
        <p:sp>
          <p:nvSpPr>
            <p:cNvPr id="9257" name="文字方塊 16"/>
            <p:cNvSpPr txBox="1">
              <a:spLocks noChangeArrowheads="1"/>
            </p:cNvSpPr>
            <p:nvPr/>
          </p:nvSpPr>
          <p:spPr bwMode="auto">
            <a:xfrm>
              <a:off x="3768229" y="1124211"/>
              <a:ext cx="18294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400" b="1" dirty="0">
                  <a:solidFill>
                    <a:srgbClr val="0000FF"/>
                  </a:solidFill>
                  <a:latin typeface="+mj-lt"/>
                  <a:ea typeface="華康儷中黑(P)" pitchFamily="34" charset="-120"/>
                </a:rPr>
                <a:t>2.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本</a:t>
              </a:r>
              <a:r>
                <a:rPr lang="zh-TW" altLang="en-US" sz="24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計劃之</a:t>
              </a:r>
              <a:endParaRPr lang="en-US" altLang="zh-TW" sz="24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endParaRPr>
            </a:p>
            <a:p>
              <a:pPr algn="ctr" eaLnBrk="1" hangingPunct="1"/>
              <a:r>
                <a:rPr lang="zh-TW" altLang="en-US" sz="24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培訓課程</a:t>
              </a:r>
            </a:p>
          </p:txBody>
        </p:sp>
      </p:grpSp>
      <p:sp>
        <p:nvSpPr>
          <p:cNvPr id="9227" name="矩形 24"/>
          <p:cNvSpPr>
            <a:spLocks noChangeArrowheads="1"/>
          </p:cNvSpPr>
          <p:nvPr/>
        </p:nvSpPr>
        <p:spPr bwMode="auto">
          <a:xfrm>
            <a:off x="2722959" y="306896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選擇</a:t>
            </a:r>
          </a:p>
        </p:txBody>
      </p:sp>
      <p:grpSp>
        <p:nvGrpSpPr>
          <p:cNvPr id="9232" name="群組 45"/>
          <p:cNvGrpSpPr>
            <a:grpSpLocks/>
          </p:cNvGrpSpPr>
          <p:nvPr/>
        </p:nvGrpSpPr>
        <p:grpSpPr bwMode="auto">
          <a:xfrm>
            <a:off x="3382544" y="5013176"/>
            <a:ext cx="2485600" cy="1285079"/>
            <a:chOff x="3690259" y="892326"/>
            <a:chExt cx="2485146" cy="944313"/>
          </a:xfrm>
        </p:grpSpPr>
        <p:sp>
          <p:nvSpPr>
            <p:cNvPr id="47" name="橢圓 46"/>
            <p:cNvSpPr/>
            <p:nvPr/>
          </p:nvSpPr>
          <p:spPr>
            <a:xfrm>
              <a:off x="3690259" y="892326"/>
              <a:ext cx="2413152" cy="894973"/>
            </a:xfrm>
            <a:prstGeom prst="ellipse">
              <a:avLst/>
            </a:prstGeom>
            <a:solidFill>
              <a:srgbClr val="FFFFB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249" name="文字方塊 47"/>
            <p:cNvSpPr txBox="1">
              <a:spLocks noChangeArrowheads="1"/>
            </p:cNvSpPr>
            <p:nvPr/>
          </p:nvSpPr>
          <p:spPr bwMode="auto">
            <a:xfrm>
              <a:off x="3724276" y="1005642"/>
              <a:ext cx="24511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400" b="1" dirty="0" smtClean="0">
                  <a:solidFill>
                    <a:srgbClr val="0000FF"/>
                  </a:solidFill>
                  <a:latin typeface="+mj-lt"/>
                  <a:ea typeface="華康儷中黑(P)" pitchFamily="34" charset="-120"/>
                </a:rPr>
                <a:t>6.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教學</a:t>
              </a:r>
              <a:r>
                <a:rPr lang="zh-TW" altLang="en-US" sz="24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觀摩</a:t>
              </a:r>
              <a:endParaRPr lang="en-US" altLang="zh-TW" sz="24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endParaRPr>
            </a:p>
            <a:p>
              <a:pPr algn="ctr" eaLnBrk="1" hangingPunct="1"/>
              <a:r>
                <a:rPr lang="zh-TW" altLang="en-US" sz="2400" dirty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每學期至少一場</a:t>
              </a:r>
            </a:p>
          </p:txBody>
        </p:sp>
      </p:grpSp>
      <p:cxnSp>
        <p:nvCxnSpPr>
          <p:cNvPr id="55" name="直線接點 54"/>
          <p:cNvCxnSpPr/>
          <p:nvPr/>
        </p:nvCxnSpPr>
        <p:spPr>
          <a:xfrm flipV="1">
            <a:off x="4876800" y="1926077"/>
            <a:ext cx="295573" cy="1368666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34" name="矩形 17"/>
          <p:cNvSpPr>
            <a:spLocks noChangeArrowheads="1"/>
          </p:cNvSpPr>
          <p:nvPr/>
        </p:nvSpPr>
        <p:spPr bwMode="auto">
          <a:xfrm>
            <a:off x="3680396" y="1926076"/>
            <a:ext cx="963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需參加</a:t>
            </a:r>
            <a:endParaRPr lang="zh-TW" altLang="en-US" sz="2000" dirty="0"/>
          </a:p>
        </p:txBody>
      </p:sp>
      <p:cxnSp>
        <p:nvCxnSpPr>
          <p:cNvPr id="60" name="直線接點 59"/>
          <p:cNvCxnSpPr/>
          <p:nvPr/>
        </p:nvCxnSpPr>
        <p:spPr>
          <a:xfrm flipV="1">
            <a:off x="5436096" y="2803360"/>
            <a:ext cx="828100" cy="62564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7" idx="1"/>
          </p:cNvCxnSpPr>
          <p:nvPr/>
        </p:nvCxnSpPr>
        <p:spPr>
          <a:xfrm flipH="1" flipV="1">
            <a:off x="3165110" y="2820542"/>
            <a:ext cx="594177" cy="41100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38" name="矩形 26"/>
          <p:cNvSpPr>
            <a:spLocks noChangeArrowheads="1"/>
          </p:cNvSpPr>
          <p:nvPr/>
        </p:nvSpPr>
        <p:spPr bwMode="auto">
          <a:xfrm>
            <a:off x="5675287" y="3153023"/>
            <a:ext cx="69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實施</a:t>
            </a:r>
            <a:endParaRPr lang="en-US" altLang="zh-TW" sz="2000" dirty="0">
              <a:latin typeface="華康儷中黑(P)" pitchFamily="34" charset="-120"/>
              <a:ea typeface="華康儷中黑(P)" pitchFamily="34" charset="-120"/>
            </a:endParaRPr>
          </a:p>
          <a:p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模式</a:t>
            </a:r>
          </a:p>
        </p:txBody>
      </p:sp>
      <p:cxnSp>
        <p:nvCxnSpPr>
          <p:cNvPr id="75" name="直線接點 74"/>
          <p:cNvCxnSpPr/>
          <p:nvPr/>
        </p:nvCxnSpPr>
        <p:spPr>
          <a:xfrm flipH="1">
            <a:off x="3165110" y="3861048"/>
            <a:ext cx="425815" cy="418399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5796136" y="3645024"/>
            <a:ext cx="3219897" cy="3041548"/>
            <a:chOff x="114490" y="4176192"/>
            <a:chExt cx="3215865" cy="2597151"/>
          </a:xfrm>
        </p:grpSpPr>
        <p:grpSp>
          <p:nvGrpSpPr>
            <p:cNvPr id="9229" name="群組 33"/>
            <p:cNvGrpSpPr>
              <a:grpSpLocks/>
            </p:cNvGrpSpPr>
            <p:nvPr/>
          </p:nvGrpSpPr>
          <p:grpSpPr bwMode="auto">
            <a:xfrm>
              <a:off x="114490" y="4176192"/>
              <a:ext cx="3215865" cy="2597151"/>
              <a:chOff x="3731439" y="1153773"/>
              <a:chExt cx="2023296" cy="1246176"/>
            </a:xfrm>
          </p:grpSpPr>
          <p:sp>
            <p:nvSpPr>
              <p:cNvPr id="35" name="橢圓 34"/>
              <p:cNvSpPr/>
              <p:nvPr/>
            </p:nvSpPr>
            <p:spPr>
              <a:xfrm>
                <a:off x="3731439" y="1153773"/>
                <a:ext cx="2023296" cy="1246176"/>
              </a:xfrm>
              <a:prstGeom prst="ellipse">
                <a:avLst/>
              </a:prstGeom>
              <a:solidFill>
                <a:srgbClr val="FFFFB9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9251" name="文字方塊 35"/>
              <p:cNvSpPr txBox="1">
                <a:spLocks noChangeArrowheads="1"/>
              </p:cNvSpPr>
              <p:nvPr/>
            </p:nvSpPr>
            <p:spPr bwMode="auto">
              <a:xfrm>
                <a:off x="3834671" y="1286334"/>
                <a:ext cx="1829455" cy="22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2400" b="1" dirty="0">
                    <a:solidFill>
                      <a:srgbClr val="FF0000"/>
                    </a:solidFill>
                    <a:latin typeface="+mj-lt"/>
                    <a:ea typeface="華康儷中黑(P)" pitchFamily="34" charset="-120"/>
                  </a:rPr>
                  <a:t>5.</a:t>
                </a:r>
                <a:r>
                  <a:rPr lang="zh-TW" altLang="en-US" sz="2400" dirty="0" smtClean="0">
                    <a:solidFill>
                      <a:srgbClr val="FF0000"/>
                    </a:solidFill>
                    <a:latin typeface="華康儷中黑(P)" pitchFamily="34" charset="-120"/>
                    <a:ea typeface="華康儷中黑(P)" pitchFamily="34" charset="-120"/>
                  </a:rPr>
                  <a:t>專業</a:t>
                </a:r>
                <a:r>
                  <a:rPr lang="zh-TW" altLang="en-US" sz="2400" dirty="0">
                    <a:solidFill>
                      <a:srgbClr val="FF0000"/>
                    </a:solidFill>
                    <a:latin typeface="華康儷中黑(P)" pitchFamily="34" charset="-120"/>
                    <a:ea typeface="華康儷中黑(P)" pitchFamily="34" charset="-120"/>
                  </a:rPr>
                  <a:t>學習社群</a:t>
                </a:r>
              </a:p>
            </p:txBody>
          </p:sp>
        </p:grpSp>
        <p:sp>
          <p:nvSpPr>
            <p:cNvPr id="9230" name="文字方塊 39"/>
            <p:cNvSpPr txBox="1">
              <a:spLocks noChangeArrowheads="1"/>
            </p:cNvSpPr>
            <p:nvPr/>
          </p:nvSpPr>
          <p:spPr bwMode="auto">
            <a:xfrm>
              <a:off x="234011" y="5774854"/>
              <a:ext cx="30781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24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聚焦於課堂教學研究</a:t>
              </a:r>
            </a:p>
          </p:txBody>
        </p:sp>
        <p:pic>
          <p:nvPicPr>
            <p:cNvPr id="92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52" y="4914036"/>
              <a:ext cx="1843088" cy="82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40" name="矩形 32"/>
          <p:cNvSpPr>
            <a:spLocks noChangeArrowheads="1"/>
          </p:cNvSpPr>
          <p:nvPr/>
        </p:nvSpPr>
        <p:spPr bwMode="auto">
          <a:xfrm>
            <a:off x="5076056" y="416127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教師</a:t>
            </a:r>
            <a:endParaRPr lang="en-US" altLang="zh-TW" sz="2000" dirty="0">
              <a:latin typeface="華康儷中黑(P)" pitchFamily="34" charset="-120"/>
              <a:ea typeface="華康儷中黑(P)" pitchFamily="34" charset="-120"/>
            </a:endParaRPr>
          </a:p>
          <a:p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組成</a:t>
            </a:r>
            <a:endParaRPr lang="zh-TW" altLang="en-US" sz="2000" dirty="0"/>
          </a:p>
        </p:txBody>
      </p:sp>
      <p:cxnSp>
        <p:nvCxnSpPr>
          <p:cNvPr id="106" name="直線接點 105"/>
          <p:cNvCxnSpPr>
            <a:stCxn id="47" idx="0"/>
            <a:endCxn id="7" idx="4"/>
          </p:cNvCxnSpPr>
          <p:nvPr/>
        </p:nvCxnSpPr>
        <p:spPr>
          <a:xfrm flipH="1" flipV="1">
            <a:off x="4572000" y="4077072"/>
            <a:ext cx="17341" cy="93610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42" name="矩形 110"/>
          <p:cNvSpPr>
            <a:spLocks noChangeArrowheads="1"/>
          </p:cNvSpPr>
          <p:nvPr/>
        </p:nvSpPr>
        <p:spPr bwMode="auto">
          <a:xfrm>
            <a:off x="3923928" y="4609089"/>
            <a:ext cx="839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辦理</a:t>
            </a:r>
          </a:p>
        </p:txBody>
      </p:sp>
      <p:grpSp>
        <p:nvGrpSpPr>
          <p:cNvPr id="9243" name="群組 111"/>
          <p:cNvGrpSpPr>
            <a:grpSpLocks/>
          </p:cNvGrpSpPr>
          <p:nvPr/>
        </p:nvGrpSpPr>
        <p:grpSpPr bwMode="auto">
          <a:xfrm>
            <a:off x="160909" y="3335945"/>
            <a:ext cx="3402979" cy="3116693"/>
            <a:chOff x="-2460494" y="1318320"/>
            <a:chExt cx="3294740" cy="2666888"/>
          </a:xfrm>
        </p:grpSpPr>
        <p:sp>
          <p:nvSpPr>
            <p:cNvPr id="113" name="橢圓 112"/>
            <p:cNvSpPr/>
            <p:nvPr/>
          </p:nvSpPr>
          <p:spPr>
            <a:xfrm>
              <a:off x="-2460494" y="1318320"/>
              <a:ext cx="3225022" cy="2666888"/>
            </a:xfrm>
            <a:prstGeom prst="ellipse">
              <a:avLst/>
            </a:prstGeom>
            <a:solidFill>
              <a:srgbClr val="FFFFB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-2359469" y="1767639"/>
              <a:ext cx="3193715" cy="2058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 smtClean="0">
                  <a:solidFill>
                    <a:srgbClr val="FF0000"/>
                  </a:solidFill>
                  <a:latin typeface="+mj-lt"/>
                  <a:ea typeface="華康儷中黑(P)" pitchFamily="34" charset="-120"/>
                </a:rPr>
                <a:t>7.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成效評估</a:t>
              </a:r>
              <a:r>
                <a:rPr lang="zh-TW" altLang="en-US" sz="2400" dirty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與推廣：</a:t>
              </a:r>
              <a:endPara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endParaRPr>
            </a:p>
            <a:p>
              <a:pPr>
                <a:defRPr/>
              </a:pPr>
              <a:r>
                <a:rPr lang="zh-TW" altLang="en-US" sz="2200" dirty="0" smtClean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     蒐集</a:t>
              </a:r>
              <a:r>
                <a:rPr lang="zh-TW" altLang="en-US" sz="22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成果報告資料</a:t>
              </a:r>
              <a:endParaRPr lang="en-US" altLang="zh-TW" sz="22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endParaRPr>
            </a:p>
            <a:p>
              <a:pPr>
                <a:defRPr/>
              </a:pPr>
              <a:r>
                <a:rPr lang="zh-TW" altLang="en-US" sz="2200" dirty="0" smtClean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     接受</a:t>
              </a:r>
              <a:r>
                <a:rPr lang="zh-TW" altLang="en-US" sz="22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訪談或填寫問卷</a:t>
              </a:r>
              <a:endParaRPr lang="en-US" altLang="zh-TW" sz="22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endParaRPr>
            </a:p>
            <a:p>
              <a:pPr>
                <a:defRPr/>
              </a:pPr>
              <a:r>
                <a:rPr lang="zh-TW" altLang="en-US" sz="2200" dirty="0" smtClean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     協助</a:t>
              </a:r>
              <a:r>
                <a:rPr lang="zh-TW" altLang="en-US" sz="22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推廣：</a:t>
              </a:r>
              <a:endParaRPr lang="en-US" altLang="zh-TW" sz="22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endParaRPr>
            </a:p>
            <a:p>
              <a:pPr marL="536575" lvl="1" indent="-174625">
                <a:buSzPct val="80000"/>
                <a:buFont typeface="Wingdings" pitchFamily="2" charset="2"/>
                <a:buChar char="n"/>
                <a:defRPr/>
              </a:pPr>
              <a:r>
                <a:rPr lang="zh-TW" altLang="en-US" sz="2200" dirty="0">
                  <a:latin typeface="華康儷中黑(P)" pitchFamily="34" charset="-120"/>
                  <a:ea typeface="華康儷中黑(P)" pitchFamily="34" charset="-120"/>
                </a:rPr>
                <a:t>校內外成果分享</a:t>
              </a:r>
              <a:endParaRPr lang="en-US" altLang="zh-TW" sz="2200" dirty="0">
                <a:latin typeface="華康儷中黑(P)" pitchFamily="34" charset="-120"/>
                <a:ea typeface="華康儷中黑(P)" pitchFamily="34" charset="-120"/>
              </a:endParaRPr>
            </a:p>
            <a:p>
              <a:pPr marL="536575" lvl="1" indent="-174625">
                <a:buSzPct val="80000"/>
                <a:buFont typeface="Wingdings" pitchFamily="2" charset="2"/>
                <a:buChar char="n"/>
                <a:defRPr/>
              </a:pPr>
              <a:r>
                <a:rPr lang="zh-TW" altLang="en-US" sz="2200" dirty="0">
                  <a:latin typeface="華康儷中黑(P)" pitchFamily="34" charset="-120"/>
                  <a:ea typeface="華康儷中黑(P)" pitchFamily="34" charset="-120"/>
                </a:rPr>
                <a:t>拍攝課堂教學影片</a:t>
              </a:r>
            </a:p>
          </p:txBody>
        </p:sp>
      </p:grpSp>
      <p:cxnSp>
        <p:nvCxnSpPr>
          <p:cNvPr id="115" name="直線接點 114"/>
          <p:cNvCxnSpPr/>
          <p:nvPr/>
        </p:nvCxnSpPr>
        <p:spPr>
          <a:xfrm>
            <a:off x="5364088" y="3972669"/>
            <a:ext cx="659655" cy="47054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45" name="矩形 118"/>
          <p:cNvSpPr>
            <a:spLocks noChangeArrowheads="1"/>
          </p:cNvSpPr>
          <p:nvPr/>
        </p:nvSpPr>
        <p:spPr bwMode="auto">
          <a:xfrm>
            <a:off x="3369444" y="4037062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協助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5447322" y="6043935"/>
            <a:ext cx="3662607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200" dirty="0" smtClean="0">
                <a:latin typeface="華康儷中黑(P)" pitchFamily="34" charset="-120"/>
              </a:rPr>
              <a:t>共同</a:t>
            </a:r>
            <a:r>
              <a:rPr lang="zh-TW" altLang="en-US" sz="2200" dirty="0">
                <a:latin typeface="華康儷中黑(P)" pitchFamily="34" charset="-120"/>
              </a:rPr>
              <a:t>學習、備課</a:t>
            </a:r>
            <a:r>
              <a:rPr lang="zh-TW" altLang="en-US" sz="2200" dirty="0" smtClean="0">
                <a:latin typeface="華康儷中黑(P)" pitchFamily="34" charset="-120"/>
              </a:rPr>
              <a:t>與觀課，</a:t>
            </a:r>
            <a:r>
              <a:rPr lang="en-US" altLang="zh-TW" sz="2200" dirty="0" smtClean="0">
                <a:latin typeface="華康儷中黑(P)" pitchFamily="34" charset="-120"/>
              </a:rPr>
              <a:t/>
            </a:r>
            <a:br>
              <a:rPr lang="en-US" altLang="zh-TW" sz="2200" dirty="0" smtClean="0">
                <a:latin typeface="華康儷中黑(P)" pitchFamily="34" charset="-120"/>
              </a:rPr>
            </a:br>
            <a:r>
              <a:rPr lang="zh-TW" altLang="en-US" sz="2200" dirty="0" smtClean="0">
                <a:latin typeface="華康儷中黑(P)" pitchFamily="34" charset="-120"/>
              </a:rPr>
              <a:t>並</a:t>
            </a:r>
            <a:r>
              <a:rPr lang="zh-TW" altLang="en-US" sz="2200" dirty="0">
                <a:latin typeface="華康儷中黑(P)" pitchFamily="34" charset="-120"/>
              </a:rPr>
              <a:t>以協同行動</a:t>
            </a:r>
            <a:r>
              <a:rPr lang="zh-TW" altLang="en-US" sz="2200" dirty="0" smtClean="0">
                <a:latin typeface="華康儷中黑(P)" pitchFamily="34" charset="-120"/>
              </a:rPr>
              <a:t>研究檢核</a:t>
            </a:r>
            <a:r>
              <a:rPr lang="zh-TW" altLang="en-US" sz="2200" dirty="0">
                <a:latin typeface="華康儷中黑(P)" pitchFamily="34" charset="-120"/>
              </a:rPr>
              <a:t>成效</a:t>
            </a:r>
          </a:p>
        </p:txBody>
      </p:sp>
      <p:grpSp>
        <p:nvGrpSpPr>
          <p:cNvPr id="9228" name="群組 28"/>
          <p:cNvGrpSpPr>
            <a:grpSpLocks/>
          </p:cNvGrpSpPr>
          <p:nvPr/>
        </p:nvGrpSpPr>
        <p:grpSpPr bwMode="auto">
          <a:xfrm>
            <a:off x="5940151" y="1556792"/>
            <a:ext cx="3118856" cy="1998014"/>
            <a:chOff x="3473735" y="611611"/>
            <a:chExt cx="3118404" cy="1786437"/>
          </a:xfrm>
        </p:grpSpPr>
        <p:sp>
          <p:nvSpPr>
            <p:cNvPr id="30" name="橢圓 29"/>
            <p:cNvSpPr/>
            <p:nvPr/>
          </p:nvSpPr>
          <p:spPr>
            <a:xfrm>
              <a:off x="3473735" y="611611"/>
              <a:ext cx="3080284" cy="1786437"/>
            </a:xfrm>
            <a:prstGeom prst="ellipse">
              <a:avLst/>
            </a:prstGeom>
            <a:solidFill>
              <a:srgbClr val="FFFFB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253" name="文字方塊 30"/>
            <p:cNvSpPr txBox="1">
              <a:spLocks noChangeArrowheads="1"/>
            </p:cNvSpPr>
            <p:nvPr/>
          </p:nvSpPr>
          <p:spPr bwMode="auto">
            <a:xfrm>
              <a:off x="3689728" y="1019193"/>
              <a:ext cx="2902411" cy="107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400" b="1" dirty="0" smtClean="0">
                  <a:solidFill>
                    <a:srgbClr val="FF0000"/>
                  </a:solidFill>
                  <a:latin typeface="+mj-lt"/>
                  <a:ea typeface="華康儷中黑(P)" pitchFamily="34" charset="-120"/>
                </a:rPr>
                <a:t>4.</a:t>
              </a:r>
              <a:r>
                <a:rPr lang="zh-TW" altLang="en-US" sz="2400" dirty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同</a:t>
              </a:r>
              <a:r>
                <a:rPr lang="en-US" altLang="zh-TW" sz="2400" dirty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(</a:t>
              </a:r>
              <a:r>
                <a:rPr lang="zh-TW" altLang="en-US" sz="2400" dirty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跨</a:t>
              </a:r>
              <a:r>
                <a:rPr lang="en-US" altLang="zh-TW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)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年級</a:t>
              </a:r>
              <a:r>
                <a:rPr lang="zh-TW" altLang="en-US" sz="2400" dirty="0" smtClean="0">
                  <a:latin typeface="華康儷中黑(P)" pitchFamily="34" charset="-120"/>
                  <a:ea typeface="華康儷中黑(P)" pitchFamily="34" charset="-120"/>
                </a:rPr>
                <a:t>、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領域學校</a:t>
              </a:r>
              <a:r>
                <a:rPr lang="zh-TW" altLang="en-US" sz="2400" dirty="0" smtClean="0">
                  <a:latin typeface="華康儷中黑(P)" pitchFamily="34" charset="-120"/>
                  <a:ea typeface="華康儷中黑(P)" pitchFamily="34" charset="-120"/>
                </a:rPr>
                <a:t>或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教育階段</a:t>
              </a:r>
              <a:r>
                <a:rPr lang="en-US" altLang="zh-TW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/>
              </a:r>
              <a:br>
                <a:rPr lang="en-US" altLang="zh-TW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</a:br>
              <a:r>
                <a:rPr lang="en-US" altLang="zh-TW" sz="2400" dirty="0" smtClean="0">
                  <a:latin typeface="華康儷中黑(P)" pitchFamily="34" charset="-120"/>
                  <a:ea typeface="華康儷中黑(P)" pitchFamily="34" charset="-120"/>
                </a:rPr>
                <a:t>(</a:t>
              </a:r>
              <a:r>
                <a:rPr lang="zh-TW" altLang="en-US" sz="2400" dirty="0">
                  <a:latin typeface="華康儷中黑(P)" pitchFamily="34" charset="-120"/>
                  <a:ea typeface="華康儷中黑(P)" pitchFamily="34" charset="-120"/>
                </a:rPr>
                <a:t>中小學</a:t>
              </a:r>
              <a:r>
                <a:rPr lang="zh-TW" altLang="en-US" sz="2400" dirty="0" smtClean="0">
                  <a:latin typeface="華康儷中黑(P)" pitchFamily="34" charset="-120"/>
                  <a:ea typeface="華康儷中黑(P)" pitchFamily="34" charset="-120"/>
                </a:rPr>
                <a:t>共同合作</a:t>
              </a:r>
              <a:r>
                <a:rPr lang="en-US" altLang="zh-TW" sz="2400" dirty="0">
                  <a:latin typeface="華康儷中黑(P)" pitchFamily="34" charset="-120"/>
                  <a:ea typeface="華康儷中黑(P)" pitchFamily="34" charset="-120"/>
                </a:rPr>
                <a:t>)</a:t>
              </a:r>
              <a:endParaRPr lang="zh-TW" altLang="en-US" sz="2400" dirty="0">
                <a:latin typeface="華康儷中黑(P)" pitchFamily="34" charset="-120"/>
                <a:ea typeface="華康儷中黑(P)" pitchFamily="34" charset="-120"/>
              </a:endParaRPr>
            </a:p>
          </p:txBody>
        </p:sp>
      </p:grpSp>
      <p:grpSp>
        <p:nvGrpSpPr>
          <p:cNvPr id="9221" name="群組 5"/>
          <p:cNvGrpSpPr>
            <a:grpSpLocks/>
          </p:cNvGrpSpPr>
          <p:nvPr/>
        </p:nvGrpSpPr>
        <p:grpSpPr bwMode="auto">
          <a:xfrm>
            <a:off x="3422650" y="3086472"/>
            <a:ext cx="2298700" cy="990600"/>
            <a:chOff x="5071788" y="3882104"/>
            <a:chExt cx="2297403" cy="990289"/>
          </a:xfrm>
        </p:grpSpPr>
        <p:sp>
          <p:nvSpPr>
            <p:cNvPr id="7" name="橢圓 6"/>
            <p:cNvSpPr/>
            <p:nvPr/>
          </p:nvSpPr>
          <p:spPr>
            <a:xfrm>
              <a:off x="5071788" y="3882104"/>
              <a:ext cx="2297403" cy="99028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263" name="矩形 7"/>
            <p:cNvSpPr>
              <a:spLocks noChangeArrowheads="1"/>
            </p:cNvSpPr>
            <p:nvPr/>
          </p:nvSpPr>
          <p:spPr bwMode="auto">
            <a:xfrm>
              <a:off x="5556145" y="3966272"/>
              <a:ext cx="1479668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2200" b="1" dirty="0">
                  <a:solidFill>
                    <a:srgbClr val="7030A0"/>
                  </a:solidFill>
                  <a:latin typeface="華康儷中黑(P)" pitchFamily="34" charset="-120"/>
                  <a:ea typeface="華康儷中黑(P)" pitchFamily="34" charset="-120"/>
                </a:rPr>
                <a:t>試辦學校</a:t>
              </a:r>
              <a:endParaRPr lang="en-US" altLang="zh-TW" sz="2200" b="1" dirty="0">
                <a:solidFill>
                  <a:srgbClr val="7030A0"/>
                </a:solidFill>
                <a:latin typeface="華康儷中黑(P)" pitchFamily="34" charset="-120"/>
                <a:ea typeface="華康儷中黑(P)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2200" b="1" dirty="0">
                  <a:solidFill>
                    <a:srgbClr val="7030A0"/>
                  </a:solidFill>
                  <a:latin typeface="華康儷中黑(P)" pitchFamily="34" charset="-120"/>
                  <a:ea typeface="華康儷中黑(P)" pitchFamily="34" charset="-120"/>
                </a:rPr>
                <a:t>工作項目</a:t>
              </a:r>
              <a:endParaRPr lang="en-US" altLang="zh-TW" sz="2200" b="1" dirty="0">
                <a:solidFill>
                  <a:srgbClr val="7030A0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</p:grpSp>
      <p:sp>
        <p:nvSpPr>
          <p:cNvPr id="79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85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</a:rPr>
              <a:t>試辦學校實施方式與配合事項</a:t>
            </a:r>
            <a:endParaRPr lang="zh-TW" altLang="en-US" sz="4000" dirty="0" smtClean="0">
              <a:solidFill>
                <a:srgbClr val="0000FF"/>
              </a:solidFill>
              <a:ea typeface="華康正顏楷體W5" pitchFamily="65" charset="-120"/>
            </a:endParaRPr>
          </a:p>
        </p:txBody>
      </p:sp>
      <p:grpSp>
        <p:nvGrpSpPr>
          <p:cNvPr id="9226" name="群組 18"/>
          <p:cNvGrpSpPr>
            <a:grpSpLocks/>
          </p:cNvGrpSpPr>
          <p:nvPr/>
        </p:nvGrpSpPr>
        <p:grpSpPr bwMode="auto">
          <a:xfrm>
            <a:off x="101599" y="1768204"/>
            <a:ext cx="3246264" cy="1516780"/>
            <a:chOff x="4068624" y="1196611"/>
            <a:chExt cx="3246039" cy="1516380"/>
          </a:xfrm>
        </p:grpSpPr>
        <p:sp>
          <p:nvSpPr>
            <p:cNvPr id="20" name="橢圓 19"/>
            <p:cNvSpPr/>
            <p:nvPr/>
          </p:nvSpPr>
          <p:spPr>
            <a:xfrm>
              <a:off x="4127930" y="1196611"/>
              <a:ext cx="3186733" cy="1516380"/>
            </a:xfrm>
            <a:prstGeom prst="ellipse">
              <a:avLst/>
            </a:prstGeom>
            <a:solidFill>
              <a:srgbClr val="FFFFB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255" name="文字方塊 20"/>
            <p:cNvSpPr txBox="1">
              <a:spLocks noChangeArrowheads="1"/>
            </p:cNvSpPr>
            <p:nvPr/>
          </p:nvSpPr>
          <p:spPr bwMode="auto">
            <a:xfrm>
              <a:off x="4068624" y="1353434"/>
              <a:ext cx="3246039" cy="120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400" b="1" dirty="0">
                  <a:solidFill>
                    <a:srgbClr val="0000FF"/>
                  </a:solidFill>
                  <a:latin typeface="+mj-lt"/>
                  <a:ea typeface="華康儷中黑(P)" pitchFamily="34" charset="-120"/>
                </a:rPr>
                <a:t>1.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英文</a:t>
              </a:r>
              <a:r>
                <a:rPr lang="zh-TW" altLang="en-US" sz="24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、數學及</a:t>
              </a:r>
              <a:endParaRPr lang="en-US" altLang="zh-TW" sz="24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endParaRPr>
            </a:p>
            <a:p>
              <a:pPr algn="ctr" eaLnBrk="1" hangingPunct="1"/>
              <a:r>
                <a:rPr lang="zh-TW" altLang="en-US" sz="24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自然與生活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科技</a:t>
              </a:r>
              <a:r>
                <a:rPr lang="zh-TW" altLang="en-US" sz="2400" dirty="0" smtClean="0">
                  <a:latin typeface="華康儷中黑(P)" pitchFamily="34" charset="-120"/>
                  <a:ea typeface="華康儷中黑(P)" pitchFamily="34" charset="-120"/>
                </a:rPr>
                <a:t>領域</a:t>
              </a:r>
              <a:r>
                <a:rPr lang="en-US" altLang="zh-TW" sz="2400" dirty="0">
                  <a:latin typeface="華康儷中黑(P)" pitchFamily="34" charset="-120"/>
                  <a:ea typeface="華康儷中黑(P)" pitchFamily="34" charset="-120"/>
                </a:rPr>
                <a:t/>
              </a:r>
              <a:br>
                <a:rPr lang="en-US" altLang="zh-TW" sz="2400" dirty="0">
                  <a:latin typeface="華康儷中黑(P)" pitchFamily="34" charset="-120"/>
                  <a:ea typeface="華康儷中黑(P)" pitchFamily="34" charset="-120"/>
                </a:rPr>
              </a:br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至少</a:t>
              </a:r>
              <a:r>
                <a:rPr lang="zh-TW" altLang="en-US" sz="2400" dirty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擇一</a:t>
              </a:r>
              <a:r>
                <a:rPr lang="zh-TW" altLang="en-US" sz="2400" dirty="0" smtClean="0">
                  <a:latin typeface="華康儷中黑(P)" pitchFamily="34" charset="-120"/>
                  <a:ea typeface="華康儷中黑(P)" pitchFamily="34" charset="-120"/>
                </a:rPr>
                <a:t>試辦</a:t>
              </a:r>
              <a:endParaRPr lang="zh-TW" altLang="en-US" sz="2400" dirty="0">
                <a:latin typeface="華康儷中黑(P)" pitchFamily="34" charset="-120"/>
                <a:ea typeface="華康儷中黑(P)" pitchFamily="34" charset="-120"/>
              </a:endParaRPr>
            </a:p>
          </p:txBody>
        </p:sp>
      </p:grpSp>
      <p:grpSp>
        <p:nvGrpSpPr>
          <p:cNvPr id="9223" name="群組 10"/>
          <p:cNvGrpSpPr>
            <a:grpSpLocks/>
          </p:cNvGrpSpPr>
          <p:nvPr/>
        </p:nvGrpSpPr>
        <p:grpSpPr bwMode="auto">
          <a:xfrm>
            <a:off x="4376837" y="876299"/>
            <a:ext cx="2211387" cy="1093788"/>
            <a:chOff x="3883201" y="1088318"/>
            <a:chExt cx="1829455" cy="1128938"/>
          </a:xfrm>
        </p:grpSpPr>
        <p:sp>
          <p:nvSpPr>
            <p:cNvPr id="12" name="橢圓 11"/>
            <p:cNvSpPr/>
            <p:nvPr/>
          </p:nvSpPr>
          <p:spPr>
            <a:xfrm>
              <a:off x="3934420" y="1088318"/>
              <a:ext cx="1727017" cy="1128938"/>
            </a:xfrm>
            <a:prstGeom prst="ellipse">
              <a:avLst/>
            </a:prstGeom>
            <a:solidFill>
              <a:srgbClr val="FFFFB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/>
            </a:p>
          </p:txBody>
        </p:sp>
        <p:sp>
          <p:nvSpPr>
            <p:cNvPr id="9259" name="文字方塊 12"/>
            <p:cNvSpPr txBox="1">
              <a:spLocks noChangeArrowheads="1"/>
            </p:cNvSpPr>
            <p:nvPr/>
          </p:nvSpPr>
          <p:spPr bwMode="auto">
            <a:xfrm>
              <a:off x="3883201" y="1262438"/>
              <a:ext cx="1829455" cy="83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400" b="1" dirty="0" smtClean="0">
                  <a:solidFill>
                    <a:srgbClr val="0000FF"/>
                  </a:solidFill>
                  <a:latin typeface="+mj-lt"/>
                  <a:ea typeface="華康儷中黑(P)" pitchFamily="34" charset="-120"/>
                </a:rPr>
                <a:t>3.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合作</a:t>
              </a:r>
              <a:r>
                <a:rPr lang="zh-TW" altLang="en-US" sz="24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學習</a:t>
              </a:r>
              <a:endParaRPr lang="en-US" altLang="zh-TW" sz="24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endParaRPr>
            </a:p>
            <a:p>
              <a:pPr algn="ctr" eaLnBrk="1" hangingPunct="1"/>
              <a:r>
                <a:rPr lang="zh-TW" altLang="en-US" sz="24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推動小組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4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5067" y="764704"/>
            <a:ext cx="8957971" cy="6048673"/>
          </a:xfrm>
          <a:prstGeom prst="roundRect">
            <a:avLst>
              <a:gd name="adj" fmla="val 43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/>
          </a:p>
        </p:txBody>
      </p:sp>
      <p:sp>
        <p:nvSpPr>
          <p:cNvPr id="79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</a:rPr>
              <a:t>試辦學校實施計畫</a:t>
            </a:r>
            <a:r>
              <a:rPr lang="en-US" altLang="zh-TW" sz="4400" dirty="0" smtClean="0">
                <a:solidFill>
                  <a:srgbClr val="0000FF"/>
                </a:solidFill>
                <a:ea typeface="華康正顏楷體W5" pitchFamily="65" charset="-120"/>
              </a:rPr>
              <a:t>-1</a:t>
            </a:r>
            <a:endParaRPr lang="zh-TW" altLang="en-US" sz="4000" dirty="0" smtClean="0">
              <a:solidFill>
                <a:srgbClr val="0000FF"/>
              </a:solidFill>
              <a:ea typeface="華康正顏楷體W5" pitchFamily="65" charset="-120"/>
            </a:endParaRPr>
          </a:p>
        </p:txBody>
      </p:sp>
      <p:sp>
        <p:nvSpPr>
          <p:cNvPr id="48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7059B2-C987-4D0D-9C2B-2C9184E08B0F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9642" y="735087"/>
            <a:ext cx="6444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○○市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縣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○○國民中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小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學試辦學校實施計畫</a:t>
            </a:r>
            <a:endParaRPr lang="zh-TW" altLang="en-US" sz="24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5067" y="1052736"/>
            <a:ext cx="8957971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壹、基本資料</a:t>
            </a:r>
            <a:endParaRPr kumimoji="1" lang="zh-TW" sz="20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ea typeface="華康儷中黑(P)" pitchFamily="34" charset="-120"/>
              <a:cs typeface="新細明體" pitchFamily="18" charset="-12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    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1.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 實施分組合作學習的學習領域：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華康儷中黑(P)" pitchFamily="34" charset="-12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r>
              <a:rPr lang="zh-TW" altLang="en-US" sz="2000" dirty="0">
                <a:latin typeface="+mj-lt"/>
                <a:ea typeface="華康儷中黑(P)" pitchFamily="34" charset="-12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+mj-lt"/>
                <a:ea typeface="華康儷中黑(P)" pitchFamily="34" charset="-120"/>
                <a:cs typeface="Times New Roman" pitchFamily="18" charset="0"/>
              </a:rPr>
              <a:t>   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（如為跨年級、跨領域、跨學校或跨教育階段，請作說明）</a:t>
            </a:r>
            <a:endParaRPr lang="en-US" altLang="zh-TW" sz="2000" dirty="0" smtClean="0">
              <a:latin typeface="+mj-lt"/>
              <a:ea typeface="華康儷中黑(P)" pitchFamily="34" charset="-12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endParaRPr lang="en-US" altLang="zh-TW" sz="2000" dirty="0" smtClean="0">
              <a:latin typeface="+mj-lt"/>
              <a:ea typeface="華康儷中黑(P)" pitchFamily="34" charset="-12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endParaRPr lang="en-US" altLang="zh-TW" sz="2000" dirty="0" smtClean="0">
              <a:latin typeface="+mj-lt"/>
              <a:ea typeface="華康儷中黑(P)" pitchFamily="34" charset="-12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endParaRPr lang="en-US" altLang="zh-TW" sz="800" dirty="0" smtClean="0">
              <a:latin typeface="+mj-lt"/>
              <a:ea typeface="華康儷中黑(P)" pitchFamily="34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    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2.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 實施期程：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101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年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9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月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1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日至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102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年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6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月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30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日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華康儷中黑(P)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    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3.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儷中黑(P)" pitchFamily="34" charset="-120"/>
                <a:cs typeface="Times New Roman" pitchFamily="18" charset="0"/>
              </a:rPr>
              <a:t> 學校基本資料：</a:t>
            </a:r>
            <a:endParaRPr lang="en-US" altLang="zh-TW" sz="2000" dirty="0">
              <a:latin typeface="+mj-lt"/>
              <a:ea typeface="華康儷中黑(P)" pitchFamily="34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華康儷中黑(P)" pitchFamily="34" charset="-120"/>
              <a:cs typeface="Times New Roman" pitchFamily="18" charset="0"/>
            </a:endParaRPr>
          </a:p>
          <a:p>
            <a:pPr lvl="0" eaLnBrk="0" hangingPunct="0">
              <a:spcBef>
                <a:spcPts val="300"/>
              </a:spcBef>
            </a:pPr>
            <a:endParaRPr lang="en-US" altLang="zh-TW" sz="2000" dirty="0" smtClean="0">
              <a:solidFill>
                <a:srgbClr val="0000FF"/>
              </a:solidFill>
              <a:latin typeface="+mj-lt"/>
              <a:ea typeface="華康儷中黑(P)" pitchFamily="34" charset="-120"/>
              <a:cs typeface="新細明體" pitchFamily="18" charset="-120"/>
            </a:endParaRPr>
          </a:p>
          <a:p>
            <a:pPr lvl="0" eaLnBrk="0" hangingPunct="0">
              <a:spcBef>
                <a:spcPts val="300"/>
              </a:spcBef>
            </a:pPr>
            <a:endParaRPr lang="en-US" altLang="zh-TW" sz="2000" dirty="0" smtClean="0">
              <a:solidFill>
                <a:srgbClr val="0000FF"/>
              </a:solidFill>
              <a:latin typeface="+mj-lt"/>
              <a:ea typeface="華康儷中黑(P)" pitchFamily="34" charset="-120"/>
              <a:cs typeface="新細明體" pitchFamily="18" charset="-120"/>
            </a:endParaRPr>
          </a:p>
          <a:p>
            <a:pPr lvl="0" eaLnBrk="0" hangingPunct="0">
              <a:spcBef>
                <a:spcPts val="300"/>
              </a:spcBef>
            </a:pPr>
            <a:endParaRPr lang="en-US" altLang="zh-TW" sz="800" dirty="0">
              <a:solidFill>
                <a:srgbClr val="0000FF"/>
              </a:solidFill>
              <a:latin typeface="+mj-lt"/>
              <a:ea typeface="華康儷中黑(P)" pitchFamily="34" charset="-120"/>
              <a:cs typeface="新細明體" pitchFamily="18" charset="-120"/>
            </a:endParaRPr>
          </a:p>
          <a:p>
            <a:pPr lvl="0" eaLnBrk="0" hangingPunct="0">
              <a:spcBef>
                <a:spcPts val="300"/>
              </a:spcBef>
            </a:pPr>
            <a:r>
              <a:rPr lang="zh-TW" altLang="en-US" sz="2000" dirty="0" smtClean="0">
                <a:solidFill>
                  <a:srgbClr val="0000FF"/>
                </a:solidFill>
                <a:latin typeface="+mj-lt"/>
                <a:ea typeface="華康儷中黑(P)" pitchFamily="34" charset="-120"/>
                <a:cs typeface="新細明體" pitchFamily="18" charset="-120"/>
              </a:rPr>
              <a:t>貳</a:t>
            </a:r>
            <a:r>
              <a:rPr lang="zh-TW" altLang="en-US" sz="2000" dirty="0">
                <a:solidFill>
                  <a:srgbClr val="0000FF"/>
                </a:solidFill>
                <a:latin typeface="+mj-lt"/>
                <a:ea typeface="華康儷中黑(P)" pitchFamily="34" charset="-120"/>
                <a:cs typeface="新細明體" pitchFamily="18" charset="-120"/>
              </a:rPr>
              <a:t>、「分組合作學習推動小組」</a:t>
            </a:r>
            <a:r>
              <a:rPr lang="zh-TW" altLang="en-US" sz="2000" dirty="0" smtClean="0">
                <a:solidFill>
                  <a:srgbClr val="0000FF"/>
                </a:solidFill>
                <a:latin typeface="+mj-lt"/>
                <a:ea typeface="華康儷中黑(P)" pitchFamily="34" charset="-120"/>
                <a:cs typeface="新細明體" pitchFamily="18" charset="-120"/>
              </a:rPr>
              <a:t>成員</a:t>
            </a:r>
            <a:endParaRPr lang="zh-TW" altLang="en-US" sz="2000" dirty="0">
              <a:solidFill>
                <a:srgbClr val="0000FF"/>
              </a:solidFill>
              <a:latin typeface="+mj-lt"/>
              <a:ea typeface="華康儷中黑(P)" pitchFamily="34" charset="-120"/>
              <a:cs typeface="新細明體" pitchFamily="18" charset="-120"/>
            </a:endParaRPr>
          </a:p>
        </p:txBody>
      </p:sp>
      <p:graphicFrame>
        <p:nvGraphicFramePr>
          <p:cNvPr id="52" name="表格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14550"/>
              </p:ext>
            </p:extLst>
          </p:nvPr>
        </p:nvGraphicFramePr>
        <p:xfrm>
          <a:off x="827584" y="3645024"/>
          <a:ext cx="7211532" cy="100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9044"/>
                <a:gridCol w="792088"/>
                <a:gridCol w="1152128"/>
                <a:gridCol w="2448272"/>
              </a:tblGrid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職稱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姓名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電話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Email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校長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教務主任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教師專業學習社群召集人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46575"/>
              </p:ext>
            </p:extLst>
          </p:nvPr>
        </p:nvGraphicFramePr>
        <p:xfrm>
          <a:off x="827584" y="2132856"/>
          <a:ext cx="5829936" cy="79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8192"/>
                <a:gridCol w="1367248"/>
                <a:gridCol w="1367248"/>
                <a:gridCol w="1367248"/>
              </a:tblGrid>
              <a:tr h="264000"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○年級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○年級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○年級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64000"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各年級班級數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64000"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各年級學生數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75352"/>
              </p:ext>
            </p:extLst>
          </p:nvPr>
        </p:nvGraphicFramePr>
        <p:xfrm>
          <a:off x="827584" y="5157192"/>
          <a:ext cx="7270750" cy="15840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2245"/>
                <a:gridCol w="864096"/>
                <a:gridCol w="1296144"/>
                <a:gridCol w="3138265"/>
              </a:tblGrid>
              <a:tr h="255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職稱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姓名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5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校長</a:t>
                      </a:r>
                      <a:r>
                        <a:rPr lang="en-US" sz="1600" kern="100">
                          <a:effectLst/>
                        </a:rPr>
                        <a:t>(</a:t>
                      </a:r>
                      <a:r>
                        <a:rPr lang="zh-TW" sz="1600" kern="100">
                          <a:effectLst/>
                        </a:rPr>
                        <a:t>召集人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5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教務主任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副召集人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557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參與教師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姓名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領域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參與班級基本資料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821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年級</a:t>
                      </a:r>
                      <a:r>
                        <a:rPr lang="zh-TW" sz="1600" u="sng" kern="100">
                          <a:effectLst/>
                        </a:rPr>
                        <a:t>　　</a:t>
                      </a:r>
                      <a:r>
                        <a:rPr lang="zh-TW" sz="1600" kern="100">
                          <a:effectLst/>
                        </a:rPr>
                        <a:t>，班級數</a:t>
                      </a:r>
                      <a:r>
                        <a:rPr lang="zh-TW" sz="1600" u="sng" kern="100">
                          <a:effectLst/>
                        </a:rPr>
                        <a:t>　　</a:t>
                      </a:r>
                      <a:r>
                        <a:rPr lang="zh-TW" sz="1600" kern="100">
                          <a:effectLst/>
                        </a:rPr>
                        <a:t>，人數</a:t>
                      </a:r>
                      <a:r>
                        <a:rPr lang="zh-TW" sz="1600" u="sng" kern="100">
                          <a:effectLst/>
                        </a:rPr>
                        <a:t>　　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2795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年級</a:t>
                      </a:r>
                      <a:r>
                        <a:rPr lang="zh-TW" sz="1600" u="sng" kern="100" dirty="0">
                          <a:effectLst/>
                        </a:rPr>
                        <a:t>　　</a:t>
                      </a:r>
                      <a:r>
                        <a:rPr lang="zh-TW" sz="1600" kern="100" dirty="0">
                          <a:effectLst/>
                        </a:rPr>
                        <a:t>，班級數</a:t>
                      </a:r>
                      <a:r>
                        <a:rPr lang="zh-TW" sz="1600" u="sng" kern="100" dirty="0">
                          <a:effectLst/>
                        </a:rPr>
                        <a:t>　　</a:t>
                      </a:r>
                      <a:r>
                        <a:rPr lang="zh-TW" sz="1600" kern="100" dirty="0">
                          <a:effectLst/>
                        </a:rPr>
                        <a:t>，人數</a:t>
                      </a:r>
                      <a:r>
                        <a:rPr lang="zh-TW" sz="1600" u="sng" kern="100" dirty="0">
                          <a:effectLst/>
                        </a:rPr>
                        <a:t>　　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5067" y="764704"/>
            <a:ext cx="8957971" cy="6048673"/>
          </a:xfrm>
          <a:prstGeom prst="roundRect">
            <a:avLst>
              <a:gd name="adj" fmla="val 43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/>
          </a:p>
        </p:txBody>
      </p:sp>
      <p:sp>
        <p:nvSpPr>
          <p:cNvPr id="79" name="標題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1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>
                <a:solidFill>
                  <a:srgbClr val="0000FF"/>
                </a:solidFill>
                <a:ea typeface="華康正顏楷體W5" pitchFamily="65" charset="-120"/>
              </a:rPr>
              <a:t>試辦學校實施</a:t>
            </a:r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</a:rPr>
              <a:t>計畫</a:t>
            </a:r>
            <a:r>
              <a:rPr lang="en-US" altLang="zh-TW" sz="4400" dirty="0" smtClean="0">
                <a:solidFill>
                  <a:srgbClr val="0000FF"/>
                </a:solidFill>
                <a:ea typeface="華康正顏楷體W5" pitchFamily="65" charset="-120"/>
              </a:rPr>
              <a:t>-2</a:t>
            </a:r>
            <a:endParaRPr lang="zh-TW" altLang="en-US" sz="4000" dirty="0" smtClean="0">
              <a:solidFill>
                <a:srgbClr val="0000FF"/>
              </a:solidFill>
              <a:ea typeface="華康正顏楷體W5" pitchFamily="65" charset="-120"/>
            </a:endParaRPr>
          </a:p>
        </p:txBody>
      </p:sp>
      <p:sp>
        <p:nvSpPr>
          <p:cNvPr id="48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7059B2-C987-4D0D-9C2B-2C9184E08B0F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9642" y="735087"/>
            <a:ext cx="6444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○○市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縣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○○國民中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小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學試辦學校實施計畫</a:t>
            </a:r>
            <a:endParaRPr lang="zh-TW" altLang="en-US" sz="24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067" y="1268760"/>
            <a:ext cx="8957971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20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rPr>
              <a:t>參、參與試辦學校之專業學習社群運作方式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一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、課堂教學研究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   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可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邀請研發諮詢團隊成員參加。進行課堂教學研究的內容如下：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1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. 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共同學習分組合作學習的理念與實施方式，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2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. 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共同備課，設計分組合作學習教案，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3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. 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共同檢討學生進行分組合作學習之成效，並修正與調整教學計畫。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二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、教學觀課與回饋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   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進行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分組合作學習實際課堂教學與觀課，並進行觀課後檢討，每週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至少</a:t>
            </a:r>
            <a:endParaRPr lang="en-US" altLang="zh-TW" sz="2000" dirty="0" smtClean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1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次。每學期至少邀請研發諮詢團隊成員參加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2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次。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三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、教學觀摩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   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一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學年至少要辦理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1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場校內的分組合作學習之教學觀摩，以供校內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以及</a:t>
            </a:r>
            <a:endParaRPr lang="en-US" altLang="zh-TW" sz="2000" dirty="0" smtClean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  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免試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升學區內其他學校教師學習與瞭解。</a:t>
            </a:r>
            <a:endParaRPr lang="zh-TW" altLang="en-US" sz="2000" dirty="0">
              <a:latin typeface="華康儷中黑(P)" pitchFamily="34" charset="-120"/>
              <a:ea typeface="華康儷中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76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5067" y="764704"/>
            <a:ext cx="8957971" cy="6048673"/>
          </a:xfrm>
          <a:prstGeom prst="roundRect">
            <a:avLst>
              <a:gd name="adj" fmla="val 43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/>
          </a:p>
        </p:txBody>
      </p:sp>
      <p:sp>
        <p:nvSpPr>
          <p:cNvPr id="79" name="標題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1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>
                <a:solidFill>
                  <a:srgbClr val="0000FF"/>
                </a:solidFill>
                <a:ea typeface="華康正顏楷體W5" pitchFamily="65" charset="-120"/>
              </a:rPr>
              <a:t>試辦學校實施</a:t>
            </a:r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</a:rPr>
              <a:t>計畫</a:t>
            </a:r>
            <a:r>
              <a:rPr lang="en-US" altLang="zh-TW" sz="4400" dirty="0" smtClean="0">
                <a:solidFill>
                  <a:srgbClr val="0000FF"/>
                </a:solidFill>
                <a:ea typeface="華康正顏楷體W5" pitchFamily="65" charset="-120"/>
              </a:rPr>
              <a:t>-3</a:t>
            </a:r>
            <a:endParaRPr lang="zh-TW" altLang="en-US" sz="4000" dirty="0" smtClean="0">
              <a:solidFill>
                <a:srgbClr val="0000FF"/>
              </a:solidFill>
              <a:ea typeface="華康正顏楷體W5" pitchFamily="65" charset="-120"/>
            </a:endParaRPr>
          </a:p>
        </p:txBody>
      </p:sp>
      <p:sp>
        <p:nvSpPr>
          <p:cNvPr id="48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7059B2-C987-4D0D-9C2B-2C9184E08B0F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9642" y="735087"/>
            <a:ext cx="6444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○○市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縣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○○國民中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小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學試辦學校實施計畫</a:t>
            </a:r>
            <a:endParaRPr lang="zh-TW" altLang="en-US" sz="24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067" y="1052736"/>
            <a:ext cx="895797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20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rPr>
              <a:t>肆、成果報告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</a:t>
            </a:r>
            <a:r>
              <a:rPr lang="en-US" altLang="zh-TW" sz="20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1</a:t>
            </a:r>
            <a:r>
              <a:rPr lang="en-US" altLang="zh-TW" sz="20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. </a:t>
            </a:r>
            <a:r>
              <a:rPr lang="zh-TW" altLang="zh-TW" sz="20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成效評估方式</a:t>
            </a:r>
          </a:p>
          <a:p>
            <a:pPr>
              <a:spcBef>
                <a:spcPts val="600"/>
              </a:spcBef>
            </a:pP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  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1)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學生學習態度或動機的相關問卷前後測比較分析。</a:t>
            </a:r>
          </a:p>
          <a:p>
            <a:pPr>
              <a:spcBef>
                <a:spcPts val="600"/>
              </a:spcBef>
            </a:pP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  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2)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教學觀察表中的師生互動與學生參與程度於試辦前後的比較分析。</a:t>
            </a:r>
          </a:p>
          <a:p>
            <a:pPr>
              <a:spcBef>
                <a:spcPts val="600"/>
              </a:spcBef>
            </a:pP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  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3)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學習成績的前後測比較分析，或與對照組的比較分析。</a:t>
            </a:r>
          </a:p>
          <a:p>
            <a:pPr>
              <a:spcBef>
                <a:spcPts val="600"/>
              </a:spcBef>
            </a:pP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  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4)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學生學習體驗訪談。</a:t>
            </a:r>
          </a:p>
          <a:p>
            <a:pPr>
              <a:spcBef>
                <a:spcPts val="600"/>
              </a:spcBef>
            </a:pP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  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5)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教師專業成長獲益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情形。</a:t>
            </a:r>
            <a:endParaRPr lang="zh-TW" altLang="zh-TW" sz="2000" dirty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2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. 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蒐集其他相關成果報告資料，包括課堂教學研究內容、社群活動照片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、</a:t>
            </a:r>
            <a:endParaRPr lang="en-US" altLang="zh-TW" sz="2000" dirty="0" smtClean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教案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設計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、課堂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教學照片、學生作品等。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3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. 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每位教師每學年至少拍攝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1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次分組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合作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學習教學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影帶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。</a:t>
            </a:r>
            <a:endParaRPr lang="en-US" altLang="zh-TW" sz="2000" dirty="0" smtClean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zh-TW" sz="2000" dirty="0" smtClean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rPr>
              <a:t>伍</a:t>
            </a:r>
            <a:r>
              <a:rPr lang="zh-TW" altLang="zh-TW" sz="20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rPr>
              <a:t>、分享與互惠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1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. 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每學年至少辦理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1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次校內分組合作學習教學觀摩，並邀請全校教師參加。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2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. 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配合參加教育局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處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、教育部及本計畫舉辦之合作學習成果發表會以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分享</a:t>
            </a:r>
            <a:endParaRPr lang="en-US" altLang="zh-TW" sz="2000" dirty="0" smtClean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</a:t>
            </a:r>
            <a:r>
              <a:rPr lang="zh-TW" altLang="zh-TW" sz="2000" dirty="0" smtClean="0">
                <a:latin typeface="華康儷中黑(P)" pitchFamily="34" charset="-120"/>
                <a:ea typeface="華康儷中黑(P)" pitchFamily="34" charset="-120"/>
              </a:rPr>
              <a:t>成果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。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3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. 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試辦第二年開始，協助與輔導其他新加入的試辦學校。</a:t>
            </a:r>
          </a:p>
        </p:txBody>
      </p:sp>
    </p:spTree>
    <p:extLst>
      <p:ext uri="{BB962C8B-B14F-4D97-AF65-F5344CB8AC3E}">
        <p14:creationId xmlns:p14="http://schemas.microsoft.com/office/powerpoint/2010/main" val="22674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5067" y="764704"/>
            <a:ext cx="8957971" cy="6048673"/>
          </a:xfrm>
          <a:prstGeom prst="roundRect">
            <a:avLst>
              <a:gd name="adj" fmla="val 43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/>
          </a:p>
        </p:txBody>
      </p:sp>
      <p:sp>
        <p:nvSpPr>
          <p:cNvPr id="79" name="標題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1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>
                <a:solidFill>
                  <a:srgbClr val="0000FF"/>
                </a:solidFill>
                <a:ea typeface="華康正顏楷體W5" pitchFamily="65" charset="-120"/>
              </a:rPr>
              <a:t>試辦學校實施</a:t>
            </a:r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</a:rPr>
              <a:t>計畫</a:t>
            </a:r>
            <a:r>
              <a:rPr lang="en-US" altLang="zh-TW" sz="4400" dirty="0" smtClean="0">
                <a:solidFill>
                  <a:srgbClr val="0000FF"/>
                </a:solidFill>
                <a:ea typeface="華康正顏楷體W5" pitchFamily="65" charset="-120"/>
              </a:rPr>
              <a:t>-4</a:t>
            </a:r>
            <a:endParaRPr lang="zh-TW" altLang="en-US" sz="4000" dirty="0" smtClean="0">
              <a:solidFill>
                <a:srgbClr val="0000FF"/>
              </a:solidFill>
              <a:ea typeface="華康正顏楷體W5" pitchFamily="65" charset="-120"/>
            </a:endParaRPr>
          </a:p>
        </p:txBody>
      </p:sp>
      <p:sp>
        <p:nvSpPr>
          <p:cNvPr id="48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7059B2-C987-4D0D-9C2B-2C9184E08B0F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9642" y="735087"/>
            <a:ext cx="6444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○○市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縣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○○國民中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小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學試辦學校實施計畫</a:t>
            </a:r>
            <a:endParaRPr lang="zh-TW" altLang="en-US" sz="24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70393"/>
              </p:ext>
            </p:extLst>
          </p:nvPr>
        </p:nvGraphicFramePr>
        <p:xfrm>
          <a:off x="675322" y="1556792"/>
          <a:ext cx="7929125" cy="971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2031"/>
                <a:gridCol w="1275171"/>
                <a:gridCol w="1739762"/>
                <a:gridCol w="1970421"/>
                <a:gridCol w="1811740"/>
              </a:tblGrid>
              <a:tr h="323850"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計畫名稱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補助單位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執行期間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核定經費或概算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與本計畫的關係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0" y="1175261"/>
            <a:ext cx="895588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陸、試辦學校目前正在執行與申請中的計畫</a:t>
            </a:r>
            <a:endParaRPr kumimoji="1" lang="zh-TW" sz="20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華康儷中黑(P)" pitchFamily="34" charset="-120"/>
              <a:ea typeface="華康儷中黑(P)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儷中黑(P)" pitchFamily="34" charset="-120"/>
              <a:ea typeface="華康儷中黑(P)" pitchFamily="34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2000" dirty="0">
              <a:latin typeface="華康儷中黑(P)" pitchFamily="34" charset="-120"/>
              <a:ea typeface="華康儷中黑(P)" pitchFamily="34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儷中黑(P)" pitchFamily="34" charset="-120"/>
              <a:ea typeface="華康儷中黑(P)" pitchFamily="34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柒、經費概算</a:t>
            </a:r>
            <a:endParaRPr kumimoji="1" lang="zh-TW" sz="20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華康儷中黑(P)" pitchFamily="34" charset="-120"/>
              <a:ea typeface="華康儷中黑(P)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        </a:t>
            </a:r>
            <a:r>
              <a:rPr kumimoji="1" lang="zh-TW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所有參與的學校，可配合實施分組合作學習的教師數，申請推動分組合作</a:t>
            </a:r>
            <a:endParaRPr kumimoji="1" lang="en-US" altLang="zh-TW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儷中黑(P)" pitchFamily="34" charset="-120"/>
              <a:ea typeface="華康儷中黑(P)" pitchFamily="34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       </a:t>
            </a:r>
            <a:r>
              <a:rPr kumimoji="1" lang="zh-TW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學習試辦經費，其中業務費為</a:t>
            </a:r>
            <a:r>
              <a:rPr kumimoji="1" lang="zh-TW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每</a:t>
            </a:r>
            <a:r>
              <a:rPr kumimoji="1" lang="en-US" altLang="zh-TW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5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位參與教師至多補助</a:t>
            </a:r>
            <a:r>
              <a:rPr kumimoji="1" lang="en-US" altLang="zh-TW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4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萬元，每</a:t>
            </a:r>
            <a:r>
              <a:rPr kumimoji="1" lang="en-US" altLang="zh-TW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10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位至多</a:t>
            </a:r>
            <a:endParaRPr kumimoji="1" lang="en-US" altLang="zh-TW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儷中黑(P)" pitchFamily="34" charset="-120"/>
              <a:ea typeface="華康儷中黑(P)" pitchFamily="34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0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 </a:t>
            </a:r>
            <a:r>
              <a:rPr lang="zh-TW" altLang="en-US" sz="20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       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補助</a:t>
            </a:r>
            <a:r>
              <a:rPr kumimoji="1" lang="en-US" altLang="zh-TW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6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萬元，</a:t>
            </a:r>
            <a:r>
              <a:rPr kumimoji="1" lang="en-US" altLang="zh-TW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15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位至多補助</a:t>
            </a:r>
            <a:r>
              <a:rPr kumimoji="1" lang="en-US" altLang="zh-TW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8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萬元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，</a:t>
            </a:r>
            <a:r>
              <a:rPr kumimoji="1" lang="en-US" altLang="zh-TW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15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位以上每增加</a:t>
            </a:r>
            <a:r>
              <a:rPr kumimoji="1" lang="en-US" altLang="zh-TW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5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位再增加補助至多</a:t>
            </a:r>
            <a:r>
              <a:rPr kumimoji="1" lang="en-US" altLang="zh-TW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2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萬</a:t>
            </a:r>
            <a:endParaRPr kumimoji="1" lang="en-US" altLang="zh-TW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儷中黑(P)" pitchFamily="34" charset="-120"/>
              <a:ea typeface="華康儷中黑(P)" pitchFamily="34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       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元。補助費用由教育部核定。）</a:t>
            </a:r>
            <a:endParaRPr kumimoji="1" lang="zh-TW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儷中黑(P)" pitchFamily="34" charset="-120"/>
              <a:ea typeface="華康儷中黑(P)" pitchFamily="34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87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5067" y="764704"/>
            <a:ext cx="8957971" cy="6048673"/>
          </a:xfrm>
          <a:prstGeom prst="roundRect">
            <a:avLst>
              <a:gd name="adj" fmla="val 43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/>
          </a:p>
        </p:txBody>
      </p:sp>
      <p:sp>
        <p:nvSpPr>
          <p:cNvPr id="79" name="標題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1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>
                <a:solidFill>
                  <a:srgbClr val="0000FF"/>
                </a:solidFill>
                <a:ea typeface="華康正顏楷體W5" pitchFamily="65" charset="-120"/>
              </a:rPr>
              <a:t>試辦學校實施</a:t>
            </a:r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</a:rPr>
              <a:t>計畫</a:t>
            </a:r>
            <a:r>
              <a:rPr lang="en-US" altLang="zh-TW" sz="4400" dirty="0" smtClean="0">
                <a:solidFill>
                  <a:srgbClr val="0000FF"/>
                </a:solidFill>
                <a:ea typeface="華康正顏楷體W5" pitchFamily="65" charset="-120"/>
              </a:rPr>
              <a:t>-5</a:t>
            </a:r>
            <a:endParaRPr lang="zh-TW" altLang="en-US" sz="4000" dirty="0" smtClean="0">
              <a:solidFill>
                <a:srgbClr val="0000FF"/>
              </a:solidFill>
              <a:ea typeface="華康正顏楷體W5" pitchFamily="65" charset="-120"/>
            </a:endParaRPr>
          </a:p>
        </p:txBody>
      </p:sp>
      <p:sp>
        <p:nvSpPr>
          <p:cNvPr id="48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7059B2-C987-4D0D-9C2B-2C9184E08B0F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9642" y="735087"/>
            <a:ext cx="6444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○○市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縣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○○國民中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小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學試辦學校實施計畫</a:t>
            </a:r>
            <a:endParaRPr lang="zh-TW" altLang="en-US" sz="24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21103"/>
              </p:ext>
            </p:extLst>
          </p:nvPr>
        </p:nvGraphicFramePr>
        <p:xfrm>
          <a:off x="251520" y="1600201"/>
          <a:ext cx="8713093" cy="40319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16224"/>
                <a:gridCol w="576064"/>
                <a:gridCol w="648072"/>
                <a:gridCol w="576064"/>
                <a:gridCol w="4896669"/>
              </a:tblGrid>
              <a:tr h="287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項目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單價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數量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總價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備註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  <a:tr h="2878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一、業務費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  <a:tr h="287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　</a:t>
                      </a:r>
                      <a:r>
                        <a:rPr lang="zh-TW" sz="1800" kern="100" dirty="0" smtClean="0">
                          <a:effectLst/>
                        </a:rPr>
                        <a:t>外</a:t>
                      </a:r>
                      <a:r>
                        <a:rPr lang="zh-TW" sz="1800" kern="100" dirty="0">
                          <a:effectLst/>
                        </a:rPr>
                        <a:t>聘講師鐘點費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1,600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節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邀請分組合作學習校外專家專題演講費用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  <a:tr h="2899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　</a:t>
                      </a:r>
                      <a:r>
                        <a:rPr lang="zh-TW" sz="1800" kern="100" dirty="0" smtClean="0">
                          <a:effectLst/>
                        </a:rPr>
                        <a:t>外</a:t>
                      </a:r>
                      <a:r>
                        <a:rPr lang="zh-TW" sz="1800" kern="100" dirty="0">
                          <a:effectLst/>
                        </a:rPr>
                        <a:t>聘專家出席費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</a:t>
                      </a:r>
                      <a:r>
                        <a:rPr lang="en-US" altLang="zh-TW" sz="1800" kern="100" dirty="0" smtClean="0">
                          <a:effectLst/>
                        </a:rPr>
                        <a:t>,</a:t>
                      </a:r>
                      <a:r>
                        <a:rPr lang="en-US" sz="1800" kern="100" dirty="0" smtClean="0">
                          <a:effectLst/>
                        </a:rPr>
                        <a:t>500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次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邀請分組合作學習校外專家諮詢出席費用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  <a:tr h="287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　</a:t>
                      </a:r>
                      <a:r>
                        <a:rPr lang="zh-TW" sz="1800" kern="100" dirty="0" smtClean="0">
                          <a:effectLst/>
                        </a:rPr>
                        <a:t>代課</a:t>
                      </a:r>
                      <a:r>
                        <a:rPr lang="zh-TW" sz="1800" kern="100" dirty="0">
                          <a:effectLst/>
                        </a:rPr>
                        <a:t>鐘點費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節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  <a:tr h="287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　</a:t>
                      </a:r>
                      <a:r>
                        <a:rPr lang="zh-TW" sz="1800" kern="100" dirty="0" smtClean="0">
                          <a:effectLst/>
                        </a:rPr>
                        <a:t>外</a:t>
                      </a:r>
                      <a:r>
                        <a:rPr lang="zh-TW" sz="1800" kern="100" dirty="0">
                          <a:effectLst/>
                        </a:rPr>
                        <a:t>聘講師交通費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次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核實支應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  <a:tr h="575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　</a:t>
                      </a:r>
                      <a:r>
                        <a:rPr lang="zh-TW" sz="1800" kern="100" dirty="0" smtClean="0">
                          <a:effectLst/>
                        </a:rPr>
                        <a:t>資料</a:t>
                      </a:r>
                      <a:r>
                        <a:rPr lang="zh-TW" sz="1800" kern="100" dirty="0">
                          <a:effectLst/>
                        </a:rPr>
                        <a:t>檢索費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批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可購買分組合作學習相關書籍，以及耗材資料處理等相關器材費用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  <a:tr h="287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　</a:t>
                      </a:r>
                      <a:r>
                        <a:rPr lang="zh-TW" sz="1800" kern="100" dirty="0" smtClean="0">
                          <a:effectLst/>
                        </a:rPr>
                        <a:t>教學</a:t>
                      </a:r>
                      <a:r>
                        <a:rPr lang="zh-TW" sz="1800" kern="100" dirty="0">
                          <a:effectLst/>
                        </a:rPr>
                        <a:t>材料費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學生分組合作學習所需之教材費用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  <a:tr h="287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　</a:t>
                      </a:r>
                      <a:r>
                        <a:rPr lang="zh-TW" sz="1800" kern="100" dirty="0" smtClean="0">
                          <a:effectLst/>
                        </a:rPr>
                        <a:t>成果</a:t>
                      </a:r>
                      <a:r>
                        <a:rPr lang="zh-TW" sz="1800" kern="100" dirty="0">
                          <a:effectLst/>
                        </a:rPr>
                        <a:t>印製費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本行動研究計畫成果報告印製費用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  <a:tr h="287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　</a:t>
                      </a:r>
                      <a:r>
                        <a:rPr lang="zh-TW" sz="1800" kern="100" dirty="0" smtClean="0">
                          <a:effectLst/>
                        </a:rPr>
                        <a:t>膳食費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人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每一場研討每人得編列茶水費</a:t>
                      </a:r>
                      <a:r>
                        <a:rPr lang="en-US" sz="1800" kern="100">
                          <a:effectLst/>
                        </a:rPr>
                        <a:t>20</a:t>
                      </a:r>
                      <a:r>
                        <a:rPr lang="zh-TW" sz="1800" kern="100">
                          <a:effectLst/>
                        </a:rPr>
                        <a:t>元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  <a:tr h="287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　</a:t>
                      </a:r>
                      <a:r>
                        <a:rPr lang="zh-TW" sz="1800" kern="100" dirty="0" smtClean="0">
                          <a:effectLst/>
                        </a:rPr>
                        <a:t>獎品</a:t>
                      </a:r>
                      <a:r>
                        <a:rPr lang="zh-TW" sz="1800" kern="100" dirty="0">
                          <a:effectLst/>
                        </a:rPr>
                        <a:t>費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獎勵表現優秀的學生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  <a:tr h="287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　</a:t>
                      </a:r>
                      <a:r>
                        <a:rPr lang="zh-TW" sz="1800" kern="100" dirty="0" smtClean="0">
                          <a:effectLst/>
                        </a:rPr>
                        <a:t>差旅費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  <a:tr h="2878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二、雜支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上限為業務費</a:t>
                      </a:r>
                      <a:r>
                        <a:rPr lang="en-US" sz="1800" kern="100" dirty="0">
                          <a:effectLst/>
                        </a:rPr>
                        <a:t>6</a:t>
                      </a:r>
                      <a:r>
                        <a:rPr lang="zh-TW" sz="1800" kern="100" dirty="0">
                          <a:effectLst/>
                        </a:rPr>
                        <a:t>％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0744" marR="10744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150" y="1196752"/>
            <a:ext cx="8955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ts val="600"/>
              </a:spcBef>
            </a:pPr>
            <a:r>
              <a:rPr lang="zh-TW" altLang="en-US" sz="20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  <a:cs typeface="Times New Roman" pitchFamily="18" charset="0"/>
              </a:rPr>
              <a:t>經費概算表</a:t>
            </a:r>
            <a:endParaRPr kumimoji="1" lang="zh-TW" sz="20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華康儷中黑(P)" pitchFamily="34" charset="-120"/>
              <a:ea typeface="華康儷中黑(P)" pitchFamily="34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38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0" y="-99392"/>
            <a:ext cx="9252520" cy="11430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日本實施「學習共同體」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9"/>
          <a:stretch/>
        </p:blipFill>
        <p:spPr>
          <a:xfrm>
            <a:off x="947443" y="849120"/>
            <a:ext cx="7249114" cy="265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8501" r="13015"/>
          <a:stretch/>
        </p:blipFill>
        <p:spPr>
          <a:xfrm>
            <a:off x="215754" y="3390201"/>
            <a:ext cx="3276126" cy="313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3"/>
          <a:stretch/>
        </p:blipFill>
        <p:spPr>
          <a:xfrm>
            <a:off x="3453231" y="3573016"/>
            <a:ext cx="5655273" cy="289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6902450" y="64484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2015C80-F666-4693-91AD-C9335BB1B4E9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9139" y="6381328"/>
            <a:ext cx="327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↑</a:t>
            </a:r>
            <a:r>
              <a:rPr lang="zh-TW" altLang="en-US" sz="24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分組合作學習</a:t>
            </a:r>
            <a:endParaRPr lang="zh-TW" altLang="en-US" sz="24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82813" y="883904"/>
            <a:ext cx="553998" cy="2532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↑</a:t>
            </a:r>
            <a:r>
              <a:rPr lang="zh-TW" altLang="en-US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教師全班講述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453231" y="6381327"/>
            <a:ext cx="565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↑</a:t>
            </a:r>
            <a:r>
              <a:rPr lang="zh-TW" altLang="en-US" sz="24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教師巡視協助小組</a:t>
            </a:r>
            <a:endParaRPr lang="zh-TW" altLang="en-US" sz="24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360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分組合作學習影片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71B233B-DFCD-4FE7-B978-F46CD2CA5359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>
            <a:hlinkClick r:id="rId3" action="ppaction://hlinkfile"/>
          </p:cNvPr>
          <p:cNvSpPr/>
          <p:nvPr/>
        </p:nvSpPr>
        <p:spPr>
          <a:xfrm>
            <a:off x="1298712" y="4451677"/>
            <a:ext cx="1872208" cy="568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教學質變</a:t>
            </a:r>
            <a:endParaRPr lang="zh-TW" altLang="en-US" sz="2800" dirty="0"/>
          </a:p>
        </p:txBody>
      </p:sp>
      <p:sp>
        <p:nvSpPr>
          <p:cNvPr id="29" name="矩形 28">
            <a:hlinkClick r:id="rId4" action="ppaction://hlinkfile"/>
          </p:cNvPr>
          <p:cNvSpPr/>
          <p:nvPr/>
        </p:nvSpPr>
        <p:spPr>
          <a:xfrm>
            <a:off x="4223886" y="4480395"/>
            <a:ext cx="4812610" cy="5400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認識台灣五大地形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教學觀摩</a:t>
            </a:r>
            <a:endParaRPr lang="zh-TW" altLang="en-US" sz="2800" dirty="0"/>
          </a:p>
        </p:txBody>
      </p:sp>
      <p:pic>
        <p:nvPicPr>
          <p:cNvPr id="1031" name="Picture 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1078"/>
            <a:ext cx="3960440" cy="22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84" y="2065005"/>
            <a:ext cx="3456880" cy="23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5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360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台灣</a:t>
            </a:r>
            <a:r>
              <a:rPr lang="zh-TW" altLang="en-US" dirty="0">
                <a:solidFill>
                  <a:srgbClr val="0000FF"/>
                </a:solidFill>
              </a:rPr>
              <a:t>實施</a:t>
            </a:r>
            <a:r>
              <a:rPr lang="zh-TW" altLang="en-US" dirty="0" smtClean="0">
                <a:solidFill>
                  <a:srgbClr val="0000FF"/>
                </a:solidFill>
              </a:rPr>
              <a:t>分組合作學習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71B233B-DFCD-4FE7-B978-F46CD2CA5359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251520" y="1052736"/>
            <a:ext cx="540060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學生小組成就區分法</a:t>
            </a:r>
            <a:r>
              <a:rPr lang="zh-TW" altLang="en-US" sz="2400" dirty="0"/>
              <a:t>（</a:t>
            </a:r>
            <a:r>
              <a:rPr lang="en-US" altLang="zh-TW" sz="2400" dirty="0"/>
              <a:t>STAD</a:t>
            </a:r>
            <a:r>
              <a:rPr lang="zh-TW" altLang="en-US" sz="2400" dirty="0"/>
              <a:t>）</a:t>
            </a:r>
          </a:p>
        </p:txBody>
      </p:sp>
      <p:pic>
        <p:nvPicPr>
          <p:cNvPr id="5" name="Picture 9" descr="小組教學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337766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社會技巧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36" b="10883"/>
          <a:stretch/>
        </p:blipFill>
        <p:spPr bwMode="auto">
          <a:xfrm>
            <a:off x="499318" y="1628800"/>
            <a:ext cx="4648746" cy="2539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分組教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31298" r="13143"/>
          <a:stretch/>
        </p:blipFill>
        <p:spPr bwMode="auto">
          <a:xfrm>
            <a:off x="5076056" y="1635191"/>
            <a:ext cx="3533938" cy="251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測驗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45" y="4077072"/>
            <a:ext cx="345565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26498" y="1700808"/>
            <a:ext cx="585062" cy="2442344"/>
            <a:chOff x="26498" y="1700808"/>
            <a:chExt cx="585062" cy="2442344"/>
          </a:xfrm>
        </p:grpSpPr>
        <p:sp>
          <p:nvSpPr>
            <p:cNvPr id="7" name="文字方塊 6"/>
            <p:cNvSpPr txBox="1"/>
            <p:nvPr/>
          </p:nvSpPr>
          <p:spPr>
            <a:xfrm>
              <a:off x="26498" y="2126928"/>
              <a:ext cx="553998" cy="20162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教師全班講述</a:t>
              </a:r>
              <a:endParaRPr lang="zh-TW" altLang="en-US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3617" y="1700808"/>
              <a:ext cx="557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1.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 </a:t>
              </a:r>
              <a:endParaRPr lang="zh-TW" altLang="en-US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8501138" y="1916832"/>
            <a:ext cx="585066" cy="1794271"/>
            <a:chOff x="26494" y="1700808"/>
            <a:chExt cx="585066" cy="1794271"/>
          </a:xfrm>
        </p:grpSpPr>
        <p:sp>
          <p:nvSpPr>
            <p:cNvPr id="20" name="文字方塊 19"/>
            <p:cNvSpPr txBox="1"/>
            <p:nvPr/>
          </p:nvSpPr>
          <p:spPr>
            <a:xfrm>
              <a:off x="26494" y="2054689"/>
              <a:ext cx="553998" cy="14403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小組學習</a:t>
              </a:r>
              <a:endParaRPr lang="zh-TW" altLang="en-US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3617" y="1700808"/>
              <a:ext cx="5579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2.</a:t>
              </a:r>
              <a:r>
                <a:rPr lang="zh-TW" altLang="en-US" sz="2400" dirty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 </a:t>
              </a:r>
            </a:p>
            <a:p>
              <a:pPr algn="ctr"/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 </a:t>
              </a:r>
              <a:endParaRPr lang="zh-TW" altLang="en-US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80324" y="4286256"/>
            <a:ext cx="962769" cy="2383104"/>
            <a:chOff x="-420932" y="1760048"/>
            <a:chExt cx="1044203" cy="2383104"/>
          </a:xfrm>
        </p:grpSpPr>
        <p:sp>
          <p:nvSpPr>
            <p:cNvPr id="23" name="文字方塊 22"/>
            <p:cNvSpPr txBox="1"/>
            <p:nvPr/>
          </p:nvSpPr>
          <p:spPr>
            <a:xfrm>
              <a:off x="-420932" y="2126928"/>
              <a:ext cx="1001428" cy="20162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小組合作學習</a:t>
              </a:r>
              <a:endParaRPr lang="en-US" altLang="zh-TW" sz="24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endParaRPr>
            </a:p>
            <a:p>
              <a:pPr algn="ctr"/>
              <a:endPara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5328" y="1760048"/>
              <a:ext cx="557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3.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 </a:t>
              </a:r>
              <a:endParaRPr lang="zh-TW" altLang="en-US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8091388" y="4514204"/>
            <a:ext cx="585068" cy="1147044"/>
            <a:chOff x="26492" y="1772816"/>
            <a:chExt cx="585068" cy="1147044"/>
          </a:xfrm>
        </p:grpSpPr>
        <p:sp>
          <p:nvSpPr>
            <p:cNvPr id="26" name="文字方塊 25"/>
            <p:cNvSpPr txBox="1"/>
            <p:nvPr/>
          </p:nvSpPr>
          <p:spPr>
            <a:xfrm>
              <a:off x="26492" y="2128618"/>
              <a:ext cx="553998" cy="7912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測驗</a:t>
              </a: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53617" y="1772816"/>
              <a:ext cx="5579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4.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 </a:t>
              </a:r>
              <a:endParaRPr lang="zh-TW" altLang="en-US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 </a:t>
              </a:r>
              <a:endParaRPr lang="zh-TW" altLang="en-US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4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 txBox="1">
            <a:spLocks/>
          </p:cNvSpPr>
          <p:nvPr/>
        </p:nvSpPr>
        <p:spPr bwMode="auto">
          <a:xfrm>
            <a:off x="684213" y="476250"/>
            <a:ext cx="77724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rgbClr val="0000CC"/>
                </a:solidFill>
                <a:latin typeface="華康正顏楷體W5" pitchFamily="65" charset="-120"/>
                <a:ea typeface="華康正顏楷體W5" pitchFamily="65" charset="-120"/>
                <a:cs typeface="+mj-cs"/>
              </a:rPr>
              <a:t>國家的未來在教育</a:t>
            </a:r>
            <a:r>
              <a:rPr kumimoji="0" lang="en-US" altLang="zh-TW" sz="4400" dirty="0">
                <a:solidFill>
                  <a:srgbClr val="0000CC"/>
                </a:solidFill>
                <a:latin typeface="華康正顏楷體W5" pitchFamily="65" charset="-120"/>
                <a:ea typeface="華康正顏楷體W5" pitchFamily="65" charset="-120"/>
                <a:cs typeface="+mj-cs"/>
              </a:rPr>
              <a:t/>
            </a:r>
            <a:br>
              <a:rPr kumimoji="0" lang="en-US" altLang="zh-TW" sz="4400" dirty="0">
                <a:solidFill>
                  <a:srgbClr val="0000CC"/>
                </a:solidFill>
                <a:latin typeface="華康正顏楷體W5" pitchFamily="65" charset="-120"/>
                <a:ea typeface="華康正顏楷體W5" pitchFamily="65" charset="-120"/>
                <a:cs typeface="+mj-cs"/>
              </a:rPr>
            </a:br>
            <a:r>
              <a:rPr kumimoji="0" lang="zh-TW" altLang="en-US" sz="4400" dirty="0">
                <a:solidFill>
                  <a:srgbClr val="0000CC"/>
                </a:solidFill>
                <a:latin typeface="華康正顏楷體W5" pitchFamily="65" charset="-120"/>
                <a:ea typeface="華康正顏楷體W5" pitchFamily="65" charset="-120"/>
                <a:cs typeface="+mj-cs"/>
              </a:rPr>
              <a:t>教育的品質在良師</a:t>
            </a:r>
            <a:r>
              <a:rPr kumimoji="0" lang="en-US" altLang="zh-TW" sz="4400" dirty="0">
                <a:solidFill>
                  <a:srgbClr val="0000CC"/>
                </a:solidFill>
                <a:latin typeface="華康正顏楷體W5" pitchFamily="65" charset="-120"/>
                <a:ea typeface="華康正顏楷體W5" pitchFamily="65" charset="-120"/>
                <a:cs typeface="+mj-cs"/>
              </a:rPr>
              <a:t/>
            </a:r>
            <a:br>
              <a:rPr kumimoji="0" lang="en-US" altLang="zh-TW" sz="4400" dirty="0">
                <a:solidFill>
                  <a:srgbClr val="0000CC"/>
                </a:solidFill>
                <a:latin typeface="華康正顏楷體W5" pitchFamily="65" charset="-120"/>
                <a:ea typeface="華康正顏楷體W5" pitchFamily="65" charset="-120"/>
                <a:cs typeface="+mj-cs"/>
              </a:rPr>
            </a:br>
            <a:r>
              <a:rPr kumimoji="0" lang="zh-TW" altLang="en-US" sz="4400" dirty="0">
                <a:solidFill>
                  <a:srgbClr val="0000CC"/>
                </a:solidFill>
                <a:latin typeface="華康正顏楷體W5" pitchFamily="65" charset="-120"/>
                <a:ea typeface="華康正顏楷體W5" pitchFamily="65" charset="-120"/>
                <a:cs typeface="+mj-cs"/>
              </a:rPr>
              <a:t>關鍵在高品質的專業發展</a:t>
            </a:r>
            <a:r>
              <a:rPr kumimoji="0" lang="en-US" altLang="zh-TW" sz="4400" dirty="0">
                <a:solidFill>
                  <a:srgbClr val="0000CC"/>
                </a:solidFill>
                <a:latin typeface="華康正顏楷體W5" pitchFamily="65" charset="-120"/>
                <a:ea typeface="華康正顏楷體W5" pitchFamily="65" charset="-120"/>
                <a:cs typeface="+mj-cs"/>
              </a:rPr>
              <a:t/>
            </a:r>
            <a:br>
              <a:rPr kumimoji="0" lang="en-US" altLang="zh-TW" sz="4400" dirty="0">
                <a:solidFill>
                  <a:srgbClr val="0000CC"/>
                </a:solidFill>
                <a:latin typeface="華康正顏楷體W5" pitchFamily="65" charset="-120"/>
                <a:ea typeface="華康正顏楷體W5" pitchFamily="65" charset="-120"/>
                <a:cs typeface="+mj-cs"/>
              </a:rPr>
            </a:br>
            <a:r>
              <a:rPr kumimoji="0" lang="zh-TW" altLang="en-US" sz="4400" dirty="0">
                <a:solidFill>
                  <a:srgbClr val="0000CC"/>
                </a:solidFill>
                <a:latin typeface="華康正顏楷體W5" pitchFamily="65" charset="-120"/>
                <a:ea typeface="華康正顏楷體W5" pitchFamily="65" charset="-120"/>
                <a:cs typeface="+mj-cs"/>
              </a:rPr>
              <a:t>需要永續經營與大力投資</a:t>
            </a:r>
            <a:r>
              <a:rPr kumimoji="0" lang="en-US" altLang="zh-TW" sz="4400" dirty="0">
                <a:solidFill>
                  <a:srgbClr val="0000CC"/>
                </a:solidFill>
                <a:latin typeface="華康正顏楷體W5" pitchFamily="65" charset="-120"/>
                <a:ea typeface="華康正顏楷體W5" pitchFamily="65" charset="-120"/>
                <a:cs typeface="+mj-cs"/>
              </a:rPr>
              <a:t>!</a:t>
            </a:r>
            <a:endParaRPr kumimoji="0" lang="zh-TW" altLang="en-US" sz="4400" dirty="0">
              <a:solidFill>
                <a:srgbClr val="0000CC"/>
              </a:solidFill>
              <a:latin typeface="華康儷中黑" pitchFamily="49" charset="-120"/>
              <a:ea typeface="華康儷中黑" pitchFamily="49" charset="-120"/>
              <a:cs typeface="+mj-cs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3817938"/>
            <a:ext cx="53594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8C9D5FD-A6F0-487F-8C61-829E3BC93FD9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分組合作學習討論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1412776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學校是否已經有教師在進行分組合作學習？</a:t>
            </a: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</a:rPr>
              <a:t/>
            </a:r>
            <a:br>
              <a:rPr lang="en-US" altLang="zh-TW" sz="2400" dirty="0">
                <a:latin typeface="華康儷中黑(P)" pitchFamily="34" charset="-120"/>
                <a:ea typeface="華康儷中黑(P)" pitchFamily="34" charset="-120"/>
              </a:rPr>
            </a:b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  <a:sym typeface="Wingdings 2"/>
              </a:rPr>
              <a:t>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是，實施領域為：</a:t>
            </a: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  <a:sym typeface="Wingdings 2"/>
              </a:rPr>
              <a:t>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英文 </a:t>
            </a: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  <a:sym typeface="Wingdings 2"/>
              </a:rPr>
              <a:t>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數學 </a:t>
            </a: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  <a:sym typeface="Wingdings 2"/>
              </a:rPr>
              <a:t>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自然 </a:t>
            </a: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  <a:sym typeface="Wingdings 2"/>
              </a:rPr>
              <a:t>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其他＿</a:t>
            </a:r>
            <a:r>
              <a:rPr lang="zh-TW" altLang="zh-TW" sz="2400" dirty="0" smtClean="0">
                <a:latin typeface="華康儷中黑(P)" pitchFamily="34" charset="-120"/>
                <a:ea typeface="華康儷中黑(P)" pitchFamily="34" charset="-120"/>
              </a:rPr>
              <a:t>＿</a:t>
            </a:r>
            <a:r>
              <a:rPr lang="en-US" altLang="zh-TW" sz="2400" dirty="0" smtClean="0">
                <a:latin typeface="華康儷中黑(P)" pitchFamily="34" charset="-120"/>
                <a:ea typeface="華康儷中黑(P)" pitchFamily="34" charset="-120"/>
              </a:rPr>
              <a:t> </a:t>
            </a: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可複選</a:t>
            </a: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</a:rPr>
              <a:t>)</a:t>
            </a:r>
            <a:br>
              <a:rPr lang="en-US" altLang="zh-TW" sz="2400" dirty="0">
                <a:latin typeface="華康儷中黑(P)" pitchFamily="34" charset="-120"/>
                <a:ea typeface="華康儷中黑(P)" pitchFamily="34" charset="-120"/>
              </a:rPr>
            </a:b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  <a:sym typeface="Wingdings 2"/>
              </a:rPr>
              <a:t>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無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2828836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dirty="0" smtClean="0">
                <a:latin typeface="華康儷中黑(P)" pitchFamily="34" charset="-120"/>
                <a:ea typeface="華康儷中黑(P)" pitchFamily="34" charset="-120"/>
              </a:rPr>
              <a:t>2.</a:t>
            </a:r>
            <a:r>
              <a:rPr lang="zh-TW" altLang="en-US" sz="2400" dirty="0" smtClean="0">
                <a:latin typeface="華康儷中黑(P)" pitchFamily="34" charset="-120"/>
                <a:ea typeface="華康儷中黑(P)" pitchFamily="34" charset="-120"/>
              </a:rPr>
              <a:t>  </a:t>
            </a:r>
            <a:r>
              <a:rPr lang="zh-TW" altLang="zh-TW" sz="2400" dirty="0" smtClean="0">
                <a:latin typeface="華康儷中黑(P)" pitchFamily="34" charset="-120"/>
                <a:ea typeface="華康儷中黑(P)" pitchFamily="34" charset="-120"/>
              </a:rPr>
              <a:t>您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願意在校內推動分組合作學習嗎？</a:t>
            </a:r>
          </a:p>
          <a:p>
            <a:r>
              <a:rPr lang="zh-TW" altLang="en-US" sz="2400" dirty="0" smtClean="0">
                <a:latin typeface="華康儷中黑(P)" pitchFamily="34" charset="-120"/>
                <a:ea typeface="華康儷中黑(P)" pitchFamily="34" charset="-120"/>
                <a:sym typeface="Wingdings 2"/>
              </a:rPr>
              <a:t>     </a:t>
            </a:r>
            <a:r>
              <a:rPr lang="en-US" altLang="zh-TW" sz="2400" dirty="0" smtClean="0">
                <a:latin typeface="華康儷中黑(P)" pitchFamily="34" charset="-120"/>
                <a:ea typeface="華康儷中黑(P)" pitchFamily="34" charset="-120"/>
                <a:sym typeface="Wingdings 2"/>
              </a:rPr>
              <a:t>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願意，可配合實施的</a:t>
            </a:r>
            <a:r>
              <a:rPr lang="zh-TW" altLang="zh-TW" sz="2400" dirty="0" smtClean="0">
                <a:latin typeface="華康儷中黑(P)" pitchFamily="34" charset="-120"/>
                <a:ea typeface="華康儷中黑(P)" pitchFamily="34" charset="-120"/>
              </a:rPr>
              <a:t>領域</a:t>
            </a:r>
            <a:r>
              <a:rPr lang="en-US" altLang="zh-TW" sz="2400" dirty="0" smtClean="0">
                <a:latin typeface="華康儷中黑(P)" pitchFamily="34" charset="-120"/>
                <a:ea typeface="華康儷中黑(P)" pitchFamily="34" charset="-120"/>
              </a:rPr>
              <a:t>:</a:t>
            </a:r>
            <a:r>
              <a:rPr lang="zh-TW" altLang="zh-TW" sz="2400" dirty="0" smtClean="0">
                <a:latin typeface="華康儷中黑(P)" pitchFamily="34" charset="-120"/>
                <a:ea typeface="華康儷中黑(P)" pitchFamily="34" charset="-120"/>
              </a:rPr>
              <a:t> </a:t>
            </a: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  <a:sym typeface="Wingdings 2"/>
              </a:rPr>
              <a:t>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英文 </a:t>
            </a: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  <a:sym typeface="Wingdings 2"/>
              </a:rPr>
              <a:t>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數學 </a:t>
            </a: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  <a:sym typeface="Wingdings 2"/>
              </a:rPr>
              <a:t>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自然</a:t>
            </a: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</a:rPr>
              <a:t> (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可複選</a:t>
            </a:r>
            <a:r>
              <a:rPr lang="en-US" altLang="zh-TW" sz="2400" dirty="0">
                <a:latin typeface="華康儷中黑(P)" pitchFamily="34" charset="-120"/>
                <a:ea typeface="華康儷中黑(P)" pitchFamily="34" charset="-120"/>
              </a:rPr>
              <a:t>)</a:t>
            </a:r>
            <a:endParaRPr lang="zh-TW" altLang="zh-TW" sz="2400" dirty="0">
              <a:latin typeface="華康儷中黑(P)" pitchFamily="34" charset="-120"/>
              <a:ea typeface="華康儷中黑(P)" pitchFamily="34" charset="-120"/>
            </a:endParaRPr>
          </a:p>
          <a:p>
            <a:r>
              <a:rPr lang="zh-TW" altLang="en-US" sz="2400" dirty="0" smtClean="0">
                <a:latin typeface="華康儷中黑(P)" pitchFamily="34" charset="-120"/>
                <a:ea typeface="華康儷中黑(P)" pitchFamily="34" charset="-120"/>
                <a:sym typeface="Wingdings 2"/>
              </a:rPr>
              <a:t>     </a:t>
            </a:r>
            <a:r>
              <a:rPr lang="en-US" altLang="zh-TW" sz="2400" dirty="0" smtClean="0">
                <a:latin typeface="華康儷中黑(P)" pitchFamily="34" charset="-120"/>
                <a:ea typeface="華康儷中黑(P)" pitchFamily="34" charset="-120"/>
                <a:sym typeface="Wingdings 2"/>
              </a:rPr>
              <a:t>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不願意，原因為何？</a:t>
            </a:r>
          </a:p>
        </p:txBody>
      </p:sp>
      <p:sp>
        <p:nvSpPr>
          <p:cNvPr id="8" name="矩形 7"/>
          <p:cNvSpPr/>
          <p:nvPr/>
        </p:nvSpPr>
        <p:spPr>
          <a:xfrm>
            <a:off x="107504" y="4407495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dirty="0" smtClean="0">
                <a:latin typeface="華康儷中黑(P)" pitchFamily="34" charset="-120"/>
                <a:ea typeface="華康儷中黑(P)" pitchFamily="34" charset="-120"/>
              </a:rPr>
              <a:t>3.</a:t>
            </a:r>
            <a:r>
              <a:rPr lang="zh-TW" altLang="en-US" sz="2400" dirty="0" smtClean="0">
                <a:latin typeface="華康儷中黑(P)" pitchFamily="34" charset="-120"/>
                <a:ea typeface="華康儷中黑(P)" pitchFamily="34" charset="-120"/>
              </a:rPr>
              <a:t>  </a:t>
            </a:r>
            <a:r>
              <a:rPr lang="zh-TW" altLang="zh-TW" sz="2400" dirty="0" smtClean="0">
                <a:latin typeface="華康儷中黑(P)" pitchFamily="34" charset="-120"/>
                <a:ea typeface="華康儷中黑(P)" pitchFamily="34" charset="-120"/>
              </a:rPr>
              <a:t>若</a:t>
            </a:r>
            <a:r>
              <a:rPr lang="zh-TW" altLang="zh-TW" sz="2400" dirty="0">
                <a:latin typeface="華康儷中黑(P)" pitchFamily="34" charset="-120"/>
                <a:ea typeface="華康儷中黑(P)" pitchFamily="34" charset="-120"/>
              </a:rPr>
              <a:t>學校要進行分組合作學習，需要哪些協助？</a:t>
            </a: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8C9D5FD-A6F0-487F-8C61-829E3BC93FD9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  <a:cs typeface="Times New Roman" pitchFamily="18" charset="0"/>
              </a:rPr>
              <a:t>計畫緣起</a:t>
            </a:r>
          </a:p>
        </p:txBody>
      </p:sp>
      <p:cxnSp>
        <p:nvCxnSpPr>
          <p:cNvPr id="26" name="直線單箭頭接點 25"/>
          <p:cNvCxnSpPr>
            <a:stCxn id="5128" idx="6"/>
            <a:endCxn id="5125" idx="1"/>
          </p:cNvCxnSpPr>
          <p:nvPr/>
        </p:nvCxnSpPr>
        <p:spPr>
          <a:xfrm>
            <a:off x="5456238" y="2314575"/>
            <a:ext cx="5762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24" name="文字方塊 26"/>
          <p:cNvSpPr txBox="1">
            <a:spLocks noChangeArrowheads="1"/>
          </p:cNvSpPr>
          <p:nvPr/>
        </p:nvSpPr>
        <p:spPr bwMode="auto">
          <a:xfrm>
            <a:off x="5435600" y="1412875"/>
            <a:ext cx="53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>
                <a:latin typeface="華康儷中黑" pitchFamily="49" charset="-120"/>
                <a:ea typeface="華康儷中黑" pitchFamily="49" charset="-120"/>
              </a:rPr>
              <a:t>目的</a:t>
            </a:r>
          </a:p>
        </p:txBody>
      </p:sp>
      <p:sp>
        <p:nvSpPr>
          <p:cNvPr id="5125" name="圓角矩形 29"/>
          <p:cNvSpPr>
            <a:spLocks noChangeArrowheads="1"/>
          </p:cNvSpPr>
          <p:nvPr/>
        </p:nvSpPr>
        <p:spPr bwMode="auto">
          <a:xfrm>
            <a:off x="6046788" y="1485900"/>
            <a:ext cx="2857500" cy="1655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28575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endParaRPr kumimoji="0" lang="en-US" altLang="zh-TW" sz="2800">
              <a:solidFill>
                <a:srgbClr val="000000"/>
              </a:solidFill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</p:txBody>
      </p:sp>
      <p:sp>
        <p:nvSpPr>
          <p:cNvPr id="5126" name="圓角矩形 36"/>
          <p:cNvSpPr>
            <a:spLocks noChangeArrowheads="1"/>
          </p:cNvSpPr>
          <p:nvPr/>
        </p:nvSpPr>
        <p:spPr bwMode="auto">
          <a:xfrm>
            <a:off x="174625" y="1811338"/>
            <a:ext cx="1925638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kumimoji="0" lang="en-US" altLang="zh-TW" sz="2800">
              <a:solidFill>
                <a:srgbClr val="000000"/>
              </a:solidFill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</p:txBody>
      </p:sp>
      <p:cxnSp>
        <p:nvCxnSpPr>
          <p:cNvPr id="5127" name="直線單箭頭接點 37"/>
          <p:cNvCxnSpPr>
            <a:cxnSpLocks noChangeShapeType="1"/>
            <a:stCxn id="5126" idx="3"/>
            <a:endCxn id="5128" idx="2"/>
          </p:cNvCxnSpPr>
          <p:nvPr/>
        </p:nvCxnSpPr>
        <p:spPr bwMode="auto">
          <a:xfrm flipV="1">
            <a:off x="2119313" y="2314575"/>
            <a:ext cx="561975" cy="1588"/>
          </a:xfrm>
          <a:prstGeom prst="straightConnector1">
            <a:avLst/>
          </a:prstGeom>
          <a:noFill/>
          <a:ln w="38100" algn="ctr">
            <a:solidFill>
              <a:srgbClr val="F7964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8" name="橢圓 38"/>
          <p:cNvSpPr>
            <a:spLocks noChangeArrowheads="1"/>
          </p:cNvSpPr>
          <p:nvPr/>
        </p:nvSpPr>
        <p:spPr bwMode="auto">
          <a:xfrm>
            <a:off x="2700338" y="1701800"/>
            <a:ext cx="2736850" cy="1223963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7964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kumimoji="0" lang="en-US" altLang="zh-TW" sz="280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</p:txBody>
      </p:sp>
      <p:sp>
        <p:nvSpPr>
          <p:cNvPr id="5129" name="文字方塊 39"/>
          <p:cNvSpPr txBox="1">
            <a:spLocks noChangeArrowheads="1"/>
          </p:cNvSpPr>
          <p:nvPr/>
        </p:nvSpPr>
        <p:spPr bwMode="auto">
          <a:xfrm>
            <a:off x="2124075" y="1412875"/>
            <a:ext cx="582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>
                <a:latin typeface="華康儷中黑" pitchFamily="49" charset="-120"/>
                <a:ea typeface="華康儷中黑" pitchFamily="49" charset="-120"/>
              </a:rPr>
              <a:t>重視</a:t>
            </a:r>
          </a:p>
        </p:txBody>
      </p:sp>
      <p:sp>
        <p:nvSpPr>
          <p:cNvPr id="5130" name="矩形 34"/>
          <p:cNvSpPr>
            <a:spLocks noChangeArrowheads="1"/>
          </p:cNvSpPr>
          <p:nvPr/>
        </p:nvSpPr>
        <p:spPr bwMode="auto">
          <a:xfrm>
            <a:off x="2627313" y="1844675"/>
            <a:ext cx="30241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28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「</a:t>
            </a:r>
            <a:r>
              <a:rPr kumimoji="0" lang="zh-TW" altLang="en-US" sz="280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國教品質</a:t>
            </a:r>
            <a:r>
              <a:rPr kumimoji="0" lang="zh-TW" altLang="en-US" sz="28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」</a:t>
            </a:r>
            <a:endParaRPr kumimoji="0" lang="en-US" altLang="zh-TW" sz="280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 algn="ctr"/>
            <a:r>
              <a:rPr kumimoji="0" lang="zh-TW" altLang="en-US" sz="28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提升</a:t>
            </a:r>
            <a:endParaRPr kumimoji="0" lang="en-US" altLang="zh-TW" sz="280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</p:txBody>
      </p:sp>
      <p:sp>
        <p:nvSpPr>
          <p:cNvPr id="5131" name="矩形 31"/>
          <p:cNvSpPr>
            <a:spLocks noChangeArrowheads="1"/>
          </p:cNvSpPr>
          <p:nvPr/>
        </p:nvSpPr>
        <p:spPr bwMode="auto">
          <a:xfrm>
            <a:off x="0" y="1844675"/>
            <a:ext cx="2232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zh-TW" sz="28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103</a:t>
            </a:r>
            <a:r>
              <a:rPr kumimoji="0" lang="zh-TW" altLang="zh-TW" sz="28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年</a:t>
            </a:r>
            <a:r>
              <a:rPr kumimoji="0" lang="en-US" altLang="zh-TW" sz="28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/>
            </a:r>
            <a:br>
              <a:rPr kumimoji="0" lang="en-US" altLang="zh-TW" sz="28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</a:br>
            <a:r>
              <a:rPr kumimoji="0" lang="zh-TW" altLang="zh-TW" sz="28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十二年國教</a:t>
            </a:r>
            <a:endParaRPr kumimoji="0" lang="en-US" altLang="zh-TW" sz="280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</p:txBody>
      </p:sp>
      <p:sp>
        <p:nvSpPr>
          <p:cNvPr id="5132" name="矩形 32"/>
          <p:cNvSpPr>
            <a:spLocks noChangeArrowheads="1"/>
          </p:cNvSpPr>
          <p:nvPr/>
        </p:nvSpPr>
        <p:spPr bwMode="auto">
          <a:xfrm>
            <a:off x="5940425" y="1628775"/>
            <a:ext cx="30591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26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使</a:t>
            </a:r>
            <a:r>
              <a:rPr kumimoji="0" lang="zh-TW" altLang="zh-TW" sz="26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不同背景特質的學生</a:t>
            </a:r>
            <a:r>
              <a:rPr kumimoji="0" lang="zh-TW" altLang="en-US" sz="26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，均</a:t>
            </a:r>
            <a:r>
              <a:rPr kumimoji="0" lang="zh-TW" altLang="zh-TW" sz="26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能在國民教育階段</a:t>
            </a:r>
            <a:r>
              <a:rPr kumimoji="0" lang="zh-TW" altLang="zh-TW" sz="260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適性發展</a:t>
            </a:r>
            <a:endParaRPr kumimoji="0" lang="en-US" altLang="zh-TW" sz="2600">
              <a:solidFill>
                <a:srgbClr val="FF0000"/>
              </a:solidFill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163513" y="4005263"/>
            <a:ext cx="1708150" cy="6032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cs typeface="Times New Roman" pitchFamily="18" charset="0"/>
              </a:rPr>
              <a:t>常態編班</a:t>
            </a:r>
            <a:endParaRPr kumimoji="0" lang="en-US" altLang="zh-TW" sz="2800" dirty="0">
              <a:cs typeface="Times New Roman" pitchFamily="18" charset="0"/>
            </a:endParaRPr>
          </a:p>
        </p:txBody>
      </p:sp>
      <p:cxnSp>
        <p:nvCxnSpPr>
          <p:cNvPr id="43" name="直線單箭頭接點 42"/>
          <p:cNvCxnSpPr>
            <a:stCxn id="42" idx="3"/>
            <a:endCxn id="5135" idx="1"/>
          </p:cNvCxnSpPr>
          <p:nvPr/>
        </p:nvCxnSpPr>
        <p:spPr>
          <a:xfrm>
            <a:off x="1890713" y="4306888"/>
            <a:ext cx="295275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35" name="圓角矩形 45"/>
          <p:cNvSpPr>
            <a:spLocks noChangeArrowheads="1"/>
          </p:cNvSpPr>
          <p:nvPr/>
        </p:nvSpPr>
        <p:spPr bwMode="auto">
          <a:xfrm>
            <a:off x="2205038" y="3798888"/>
            <a:ext cx="6710362" cy="1022350"/>
          </a:xfrm>
          <a:prstGeom prst="roundRect">
            <a:avLst>
              <a:gd name="adj" fmla="val 7375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kumimoji="0" lang="zh-TW" altLang="en-US" sz="2800" dirty="0">
                <a:solidFill>
                  <a:srgbClr val="00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各班級學生存有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個別差異</a:t>
            </a:r>
            <a:r>
              <a:rPr kumimoji="0" lang="zh-TW" altLang="en-US" sz="2800" dirty="0">
                <a:solidFill>
                  <a:srgbClr val="00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現象：</a:t>
            </a:r>
            <a:endParaRPr kumimoji="0" lang="en-US" altLang="zh-TW" sz="2800" dirty="0">
              <a:solidFill>
                <a:srgbClr val="000000"/>
              </a:solidFill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r>
              <a:rPr kumimoji="0" lang="zh-TW" altLang="en-US" sz="2800" dirty="0" smtClean="0">
                <a:solidFill>
                  <a:srgbClr val="00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英文</a:t>
            </a:r>
            <a:r>
              <a:rPr kumimoji="0" lang="zh-TW" altLang="en-US" sz="2800" dirty="0">
                <a:solidFill>
                  <a:srgbClr val="00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、數理科學習成就呈現「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雙峰現象」</a:t>
            </a:r>
            <a:endParaRPr kumimoji="0" lang="en-US" altLang="zh-TW" sz="2800" dirty="0">
              <a:solidFill>
                <a:srgbClr val="000000"/>
              </a:solidFill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107950" y="3500438"/>
            <a:ext cx="8928100" cy="1800225"/>
          </a:xfrm>
          <a:prstGeom prst="roundRect">
            <a:avLst>
              <a:gd name="adj" fmla="val 11479"/>
            </a:avLst>
          </a:prstGeom>
          <a:noFill/>
          <a:ln w="38100">
            <a:solidFill>
              <a:srgbClr val="FF99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57" name="向下箭號 56"/>
          <p:cNvSpPr/>
          <p:nvPr/>
        </p:nvSpPr>
        <p:spPr>
          <a:xfrm>
            <a:off x="4122738" y="5302250"/>
            <a:ext cx="898525" cy="358775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188913" y="5589588"/>
            <a:ext cx="8766175" cy="7191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教師須採用合宜的教學法，讓所有的學生都能適性發展</a:t>
            </a:r>
          </a:p>
        </p:txBody>
      </p:sp>
      <p:sp>
        <p:nvSpPr>
          <p:cNvPr id="28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DF76160-B705-49A5-8639-9967B8352F63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umimoji="0" lang="zh-TW" altLang="en-US" sz="1800" b="1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79512" y="1700808"/>
            <a:ext cx="8784976" cy="5117653"/>
          </a:xfrm>
          <a:prstGeom prst="roundRect">
            <a:avLst>
              <a:gd name="adj" fmla="val 3183"/>
            </a:avLst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個體的獨立表現和經由協助下的表現</a:t>
            </a:r>
            <a:endParaRPr lang="en-US" altLang="zh-TW" sz="24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兩者之間的差距，代表個人的學習潛能</a:t>
            </a:r>
            <a:endParaRPr lang="zh-TW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79512" y="823144"/>
            <a:ext cx="8784976" cy="949672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182" name="標題 1"/>
          <p:cNvSpPr txBox="1">
            <a:spLocks/>
          </p:cNvSpPr>
          <p:nvPr/>
        </p:nvSpPr>
        <p:spPr bwMode="auto">
          <a:xfrm>
            <a:off x="0" y="44624"/>
            <a:ext cx="9144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4300" dirty="0" smtClean="0">
                <a:latin typeface="Times New Roman" pitchFamily="18" charset="0"/>
                <a:ea typeface="華康正顏楷體W5" pitchFamily="65" charset="-120"/>
                <a:cs typeface="Times New Roman" pitchFamily="18" charset="0"/>
              </a:rPr>
              <a:t>     </a:t>
            </a:r>
            <a:r>
              <a:rPr kumimoji="0" lang="zh-TW" altLang="en-US" sz="4300" dirty="0" smtClean="0">
                <a:solidFill>
                  <a:srgbClr val="0000FF"/>
                </a:solidFill>
                <a:latin typeface="Times New Roman" pitchFamily="18" charset="0"/>
                <a:ea typeface="華康正顏楷體W5" pitchFamily="65" charset="-120"/>
                <a:cs typeface="Times New Roman" pitchFamily="18" charset="0"/>
              </a:rPr>
              <a:t>分組</a:t>
            </a:r>
            <a:r>
              <a:rPr kumimoji="0" lang="zh-TW" altLang="en-US" sz="4300" dirty="0">
                <a:solidFill>
                  <a:srgbClr val="0000FF"/>
                </a:solidFill>
                <a:latin typeface="Times New Roman" pitchFamily="18" charset="0"/>
                <a:ea typeface="華康正顏楷體W5" pitchFamily="65" charset="-120"/>
                <a:cs typeface="Times New Roman" pitchFamily="18" charset="0"/>
              </a:rPr>
              <a:t>合作</a:t>
            </a:r>
            <a:r>
              <a:rPr kumimoji="0" lang="zh-TW" altLang="en-US" sz="4300" dirty="0" smtClean="0">
                <a:solidFill>
                  <a:srgbClr val="0000FF"/>
                </a:solidFill>
                <a:latin typeface="Times New Roman" pitchFamily="18" charset="0"/>
                <a:ea typeface="華康正顏楷體W5" pitchFamily="65" charset="-120"/>
                <a:cs typeface="Times New Roman" pitchFamily="18" charset="0"/>
              </a:rPr>
              <a:t>學習理念</a:t>
            </a:r>
            <a:r>
              <a:rPr kumimoji="0" lang="en-US" altLang="zh-TW" sz="4300" dirty="0" smtClean="0">
                <a:solidFill>
                  <a:srgbClr val="0000FF"/>
                </a:solidFill>
                <a:latin typeface="Times New Roman" pitchFamily="18" charset="0"/>
                <a:ea typeface="華康正顏楷體W5" pitchFamily="65" charset="-120"/>
                <a:cs typeface="Times New Roman" pitchFamily="18" charset="0"/>
              </a:rPr>
              <a:t>-</a:t>
            </a:r>
            <a:r>
              <a:rPr kumimoji="0" lang="zh-TW" altLang="en-US" sz="4300" dirty="0" smtClean="0">
                <a:solidFill>
                  <a:srgbClr val="0000FF"/>
                </a:solidFill>
                <a:latin typeface="Times New Roman" pitchFamily="18" charset="0"/>
                <a:ea typeface="華康正顏楷體W5" pitchFamily="65" charset="-120"/>
                <a:cs typeface="Times New Roman" pitchFamily="18" charset="0"/>
              </a:rPr>
              <a:t>激發學生潛能</a:t>
            </a:r>
            <a:endParaRPr kumimoji="0" lang="zh-TW" altLang="en-US" sz="4300" dirty="0">
              <a:solidFill>
                <a:srgbClr val="0000FF"/>
              </a:solidFill>
              <a:latin typeface="Times New Roman" pitchFamily="18" charset="0"/>
              <a:ea typeface="華康正顏楷體W5" pitchFamily="65" charset="-120"/>
              <a:cs typeface="Times New Roman" pitchFamily="18" charset="0"/>
            </a:endParaRPr>
          </a:p>
        </p:txBody>
      </p:sp>
      <p:sp>
        <p:nvSpPr>
          <p:cNvPr id="29" name="投影片編號版面配置區 2"/>
          <p:cNvSpPr txBox="1">
            <a:spLocks/>
          </p:cNvSpPr>
          <p:nvPr/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8AD74F-4190-44F7-BBCE-068C15BDF0D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297892" y="829161"/>
            <a:ext cx="85482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3200" b="1" dirty="0" err="1" smtClean="0">
                <a:solidFill>
                  <a:srgbClr val="0000FF"/>
                </a:solidFill>
                <a:latin typeface="+mn-lt"/>
                <a:ea typeface="+mn-ea"/>
              </a:rPr>
              <a:t>Vygotsky</a:t>
            </a:r>
            <a:r>
              <a:rPr lang="zh-TW" altLang="en-US" sz="3200" dirty="0" smtClean="0">
                <a:solidFill>
                  <a:srgbClr val="0000FF"/>
                </a:solidFill>
                <a:latin typeface="+mn-ea"/>
                <a:ea typeface="+mn-ea"/>
              </a:rPr>
              <a:t>潛能發展區</a:t>
            </a:r>
            <a:r>
              <a:rPr lang="zh-TW" altLang="en-US" sz="3200" dirty="0" smtClean="0">
                <a:solidFill>
                  <a:srgbClr val="0000FF"/>
                </a:solidFill>
                <a:latin typeface="+mn-lt"/>
                <a:ea typeface="+mn-ea"/>
              </a:rPr>
              <a:t>理論</a:t>
            </a:r>
            <a:endParaRPr lang="en-US" altLang="zh-TW" sz="3200" dirty="0" smtClean="0">
              <a:solidFill>
                <a:srgbClr val="0000FF"/>
              </a:solidFill>
              <a:latin typeface="+mn-lt"/>
              <a:ea typeface="+mn-ea"/>
            </a:endParaRPr>
          </a:p>
          <a:p>
            <a:pPr algn="ctr"/>
            <a:r>
              <a:rPr lang="zh-TW" altLang="en-US" sz="2800" dirty="0" smtClean="0">
                <a:solidFill>
                  <a:srgbClr val="0000FF"/>
                </a:solidFill>
              </a:rPr>
              <a:t>（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the zone of proximal development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，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ZPD</a:t>
            </a:r>
            <a:r>
              <a:rPr lang="zh-TW" altLang="en-US" sz="2800" dirty="0" smtClean="0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173" name="Text Box 52"/>
          <p:cNvSpPr txBox="1">
            <a:spLocks noChangeArrowheads="1"/>
          </p:cNvSpPr>
          <p:nvPr/>
        </p:nvSpPr>
        <p:spPr bwMode="auto">
          <a:xfrm>
            <a:off x="297893" y="2780928"/>
            <a:ext cx="1897844" cy="49244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600" dirty="0">
                <a:latin typeface="華康儷中黑(P)" pitchFamily="34" charset="-120"/>
                <a:ea typeface="華康儷中黑(P)" pitchFamily="34" charset="-120"/>
              </a:rPr>
              <a:t>潛能發展區</a:t>
            </a:r>
          </a:p>
        </p:txBody>
      </p:sp>
      <p:pic>
        <p:nvPicPr>
          <p:cNvPr id="17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 b="4793"/>
          <a:stretch/>
        </p:blipFill>
        <p:spPr bwMode="auto">
          <a:xfrm>
            <a:off x="50477" y="3296956"/>
            <a:ext cx="8914011" cy="344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5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323528" y="1340767"/>
            <a:ext cx="8569077" cy="4771181"/>
          </a:xfrm>
          <a:prstGeom prst="roundRect">
            <a:avLst>
              <a:gd name="adj" fmla="val 3183"/>
            </a:avLst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圓角矩形 1"/>
          <p:cNvSpPr/>
          <p:nvPr/>
        </p:nvSpPr>
        <p:spPr>
          <a:xfrm>
            <a:off x="323528" y="548680"/>
            <a:ext cx="8569077" cy="1021680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投影片編號版面配置區 2"/>
          <p:cNvSpPr txBox="1">
            <a:spLocks/>
          </p:cNvSpPr>
          <p:nvPr/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8AD74F-4190-44F7-BBCE-068C15BDF0D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333958" y="706264"/>
            <a:ext cx="8548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zh-TW" altLang="en-US" sz="4400" dirty="0" smtClean="0">
                <a:solidFill>
                  <a:srgbClr val="0000FF"/>
                </a:solidFill>
                <a:latin typeface="+mj-ea"/>
              </a:rPr>
              <a:t>合作</a:t>
            </a:r>
            <a:r>
              <a:rPr lang="zh-TW" altLang="en-US" sz="4400" dirty="0">
                <a:solidFill>
                  <a:srgbClr val="0000FF"/>
                </a:solidFill>
                <a:latin typeface="+mj-ea"/>
              </a:rPr>
              <a:t>學習三願</a:t>
            </a:r>
            <a:r>
              <a:rPr lang="zh-TW" altLang="en-US" sz="4400" dirty="0" smtClean="0">
                <a:solidFill>
                  <a:srgbClr val="0000FF"/>
                </a:solidFill>
                <a:latin typeface="+mj-ea"/>
              </a:rPr>
              <a:t>景</a:t>
            </a:r>
          </a:p>
        </p:txBody>
      </p:sp>
      <p:sp>
        <p:nvSpPr>
          <p:cNvPr id="4" name="矩形 3"/>
          <p:cNvSpPr/>
          <p:nvPr/>
        </p:nvSpPr>
        <p:spPr>
          <a:xfrm>
            <a:off x="359513" y="1858392"/>
            <a:ext cx="84249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團隊合作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、</a:t>
            </a: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平等參與；</a:t>
            </a:r>
          </a:p>
          <a:p>
            <a:pPr marL="444500" indent="-4445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zh-TW" altLang="en-US" sz="3600" dirty="0" smtClean="0">
                <a:latin typeface="華康儷中黑(P)" pitchFamily="34" charset="-120"/>
                <a:ea typeface="華康儷中黑(P)" pitchFamily="34" charset="-120"/>
              </a:rPr>
              <a:t>截長補短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、</a:t>
            </a: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互惠雙贏；</a:t>
            </a:r>
          </a:p>
          <a:p>
            <a:pPr marL="444500" indent="-4445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zh-TW" altLang="en-US" sz="3600" dirty="0" smtClean="0">
                <a:latin typeface="華康儷中黑(P)" pitchFamily="34" charset="-120"/>
                <a:ea typeface="華康儷中黑(P)" pitchFamily="34" charset="-120"/>
              </a:rPr>
              <a:t>尊重</a:t>
            </a: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差異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、</a:t>
            </a: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適性揚才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、</a:t>
            </a: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成就每一個孩子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137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323528" y="1340767"/>
            <a:ext cx="8569077" cy="4771181"/>
          </a:xfrm>
          <a:prstGeom prst="roundRect">
            <a:avLst>
              <a:gd name="adj" fmla="val 3183"/>
            </a:avLst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圓角矩形 1"/>
          <p:cNvSpPr/>
          <p:nvPr/>
        </p:nvSpPr>
        <p:spPr>
          <a:xfrm>
            <a:off x="323528" y="548680"/>
            <a:ext cx="8569077" cy="1021680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投影片編號版面配置區 2"/>
          <p:cNvSpPr txBox="1">
            <a:spLocks/>
          </p:cNvSpPr>
          <p:nvPr/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8AD74F-4190-44F7-BBCE-068C15BDF0D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333958" y="706264"/>
            <a:ext cx="8548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zh-TW" altLang="en-US" sz="4400" dirty="0" smtClean="0">
                <a:solidFill>
                  <a:srgbClr val="0000FF"/>
                </a:solidFill>
                <a:latin typeface="+mj-ea"/>
              </a:rPr>
              <a:t>合作學習</a:t>
            </a:r>
            <a:r>
              <a:rPr lang="zh-TW" altLang="en-US" sz="4400" dirty="0">
                <a:solidFill>
                  <a:srgbClr val="0000FF"/>
                </a:solidFill>
                <a:latin typeface="+mj-ea"/>
              </a:rPr>
              <a:t>目標四</a:t>
            </a:r>
            <a:r>
              <a:rPr lang="zh-TW" altLang="en-US" sz="4400" dirty="0" smtClean="0">
                <a:solidFill>
                  <a:srgbClr val="0000FF"/>
                </a:solidFill>
                <a:latin typeface="+mj-ea"/>
              </a:rPr>
              <a:t>核心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2036792" y="1809377"/>
            <a:ext cx="4920873" cy="4081463"/>
            <a:chOff x="2068096" y="2350489"/>
            <a:chExt cx="4920873" cy="4081463"/>
          </a:xfrm>
        </p:grpSpPr>
        <p:grpSp>
          <p:nvGrpSpPr>
            <p:cNvPr id="23" name="群組 22"/>
            <p:cNvGrpSpPr/>
            <p:nvPr/>
          </p:nvGrpSpPr>
          <p:grpSpPr>
            <a:xfrm>
              <a:off x="2068096" y="2350489"/>
              <a:ext cx="4920873" cy="4081463"/>
              <a:chOff x="7290558" y="1876622"/>
              <a:chExt cx="4920873" cy="4081463"/>
            </a:xfrm>
          </p:grpSpPr>
          <p:sp>
            <p:nvSpPr>
              <p:cNvPr id="25" name="Freeform 45"/>
              <p:cNvSpPr>
                <a:spLocks/>
              </p:cNvSpPr>
              <p:nvPr/>
            </p:nvSpPr>
            <p:spPr bwMode="gray">
              <a:xfrm flipH="1">
                <a:off x="7377494" y="1876622"/>
                <a:ext cx="2341562" cy="1962150"/>
              </a:xfrm>
              <a:custGeom>
                <a:avLst/>
                <a:gdLst>
                  <a:gd name="T0" fmla="*/ 2147483647 w 1299"/>
                  <a:gd name="T1" fmla="*/ 2147483647 h 1008"/>
                  <a:gd name="T2" fmla="*/ 2147483647 w 1299"/>
                  <a:gd name="T3" fmla="*/ 2147483647 h 1008"/>
                  <a:gd name="T4" fmla="*/ 2147483647 w 1299"/>
                  <a:gd name="T5" fmla="*/ 2147483647 h 1008"/>
                  <a:gd name="T6" fmla="*/ 2147483647 w 1299"/>
                  <a:gd name="T7" fmla="*/ 0 h 1008"/>
                  <a:gd name="T8" fmla="*/ 2147483647 w 1299"/>
                  <a:gd name="T9" fmla="*/ 0 h 1008"/>
                  <a:gd name="T10" fmla="*/ 0 w 1299"/>
                  <a:gd name="T11" fmla="*/ 2147483647 h 1008"/>
                  <a:gd name="T12" fmla="*/ 2147483647 w 1299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9"/>
                  <a:gd name="T22" fmla="*/ 0 h 1008"/>
                  <a:gd name="T23" fmla="*/ 1299 w 1299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gray">
              <a:xfrm>
                <a:off x="9869869" y="1876622"/>
                <a:ext cx="2341562" cy="1962150"/>
              </a:xfrm>
              <a:custGeom>
                <a:avLst/>
                <a:gdLst>
                  <a:gd name="T0" fmla="*/ 2147483647 w 1299"/>
                  <a:gd name="T1" fmla="*/ 2147483647 h 1008"/>
                  <a:gd name="T2" fmla="*/ 2147483647 w 1299"/>
                  <a:gd name="T3" fmla="*/ 2147483647 h 1008"/>
                  <a:gd name="T4" fmla="*/ 2147483647 w 1299"/>
                  <a:gd name="T5" fmla="*/ 2147483647 h 1008"/>
                  <a:gd name="T6" fmla="*/ 2147483647 w 1299"/>
                  <a:gd name="T7" fmla="*/ 0 h 1008"/>
                  <a:gd name="T8" fmla="*/ 2147483647 w 1299"/>
                  <a:gd name="T9" fmla="*/ 0 h 1008"/>
                  <a:gd name="T10" fmla="*/ 0 w 1299"/>
                  <a:gd name="T11" fmla="*/ 2147483647 h 1008"/>
                  <a:gd name="T12" fmla="*/ 2147483647 w 1299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9"/>
                  <a:gd name="T22" fmla="*/ 0 h 1008"/>
                  <a:gd name="T23" fmla="*/ 1299 w 1299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gray">
              <a:xfrm>
                <a:off x="7377494" y="3995935"/>
                <a:ext cx="2341562" cy="1962150"/>
              </a:xfrm>
              <a:custGeom>
                <a:avLst/>
                <a:gdLst>
                  <a:gd name="T0" fmla="*/ 2147483647 w 1299"/>
                  <a:gd name="T1" fmla="*/ 2147483647 h 1008"/>
                  <a:gd name="T2" fmla="*/ 2147483647 w 1299"/>
                  <a:gd name="T3" fmla="*/ 2147483647 h 1008"/>
                  <a:gd name="T4" fmla="*/ 2147483647 w 1299"/>
                  <a:gd name="T5" fmla="*/ 2147483647 h 1008"/>
                  <a:gd name="T6" fmla="*/ 2147483647 w 1299"/>
                  <a:gd name="T7" fmla="*/ 0 h 1008"/>
                  <a:gd name="T8" fmla="*/ 2147483647 w 1299"/>
                  <a:gd name="T9" fmla="*/ 0 h 1008"/>
                  <a:gd name="T10" fmla="*/ 0 w 1299"/>
                  <a:gd name="T11" fmla="*/ 2147483647 h 1008"/>
                  <a:gd name="T12" fmla="*/ 2147483647 w 1299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9"/>
                  <a:gd name="T22" fmla="*/ 0 h 1008"/>
                  <a:gd name="T23" fmla="*/ 1299 w 1299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gray">
              <a:xfrm flipH="1">
                <a:off x="9869869" y="3995935"/>
                <a:ext cx="2341562" cy="1962150"/>
              </a:xfrm>
              <a:custGeom>
                <a:avLst/>
                <a:gdLst>
                  <a:gd name="T0" fmla="*/ 2147483647 w 1299"/>
                  <a:gd name="T1" fmla="*/ 2147483647 h 1008"/>
                  <a:gd name="T2" fmla="*/ 2147483647 w 1299"/>
                  <a:gd name="T3" fmla="*/ 2147483647 h 1008"/>
                  <a:gd name="T4" fmla="*/ 2147483647 w 1299"/>
                  <a:gd name="T5" fmla="*/ 2147483647 h 1008"/>
                  <a:gd name="T6" fmla="*/ 2147483647 w 1299"/>
                  <a:gd name="T7" fmla="*/ 0 h 1008"/>
                  <a:gd name="T8" fmla="*/ 2147483647 w 1299"/>
                  <a:gd name="T9" fmla="*/ 0 h 1008"/>
                  <a:gd name="T10" fmla="*/ 0 w 1299"/>
                  <a:gd name="T11" fmla="*/ 2147483647 h 1008"/>
                  <a:gd name="T12" fmla="*/ 2147483647 w 1299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9"/>
                  <a:gd name="T22" fmla="*/ 0 h 1008"/>
                  <a:gd name="T23" fmla="*/ 1299 w 1299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Oval 49"/>
              <p:cNvSpPr>
                <a:spLocks noChangeArrowheads="1"/>
              </p:cNvSpPr>
              <p:nvPr/>
            </p:nvSpPr>
            <p:spPr bwMode="gray">
              <a:xfrm>
                <a:off x="8613362" y="2739109"/>
                <a:ext cx="2362200" cy="2362200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7559062" y="2059207"/>
                <a:ext cx="19784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800" b="1" dirty="0" smtClean="0">
                    <a:solidFill>
                      <a:srgbClr val="FF0000"/>
                    </a:solidFill>
                    <a:latin typeface="+mn-lt"/>
                    <a:ea typeface="華康儷中黑(P)" pitchFamily="34" charset="-120"/>
                  </a:rPr>
                  <a:t>C</a:t>
                </a:r>
                <a:r>
                  <a:rPr lang="en-US" altLang="zh-TW" sz="2800" dirty="0" smtClean="0">
                    <a:latin typeface="+mn-lt"/>
                    <a:ea typeface="華康儷中黑(P)" pitchFamily="34" charset="-120"/>
                  </a:rPr>
                  <a:t>ooperation</a:t>
                </a:r>
                <a:endParaRPr lang="en-US" altLang="zh-TW" sz="2800" dirty="0">
                  <a:latin typeface="+mn-lt"/>
                  <a:ea typeface="華康儷中黑(P)" pitchFamily="34" charset="-12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803780" y="2690149"/>
                <a:ext cx="10054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3200" dirty="0">
                    <a:latin typeface="+mn-lt"/>
                    <a:ea typeface="華康儷中黑(P)" pitchFamily="34" charset="-120"/>
                  </a:rPr>
                  <a:t>團隊</a:t>
                </a:r>
                <a:endParaRPr lang="en-US" altLang="zh-TW" sz="3200" dirty="0">
                  <a:latin typeface="+mn-lt"/>
                  <a:ea typeface="華康儷中黑(P)" pitchFamily="34" charset="-12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803781" y="4369611"/>
                <a:ext cx="10054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3200" dirty="0">
                    <a:latin typeface="+mn-lt"/>
                    <a:ea typeface="華康儷中黑(P)" pitchFamily="34" charset="-120"/>
                  </a:rPr>
                  <a:t>溝通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7290558" y="5157764"/>
                <a:ext cx="25154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800" b="1" dirty="0" smtClean="0">
                    <a:solidFill>
                      <a:srgbClr val="FF0000"/>
                    </a:solidFill>
                    <a:latin typeface="+mn-lt"/>
                    <a:ea typeface="華康儷中黑(P)" pitchFamily="34" charset="-120"/>
                  </a:rPr>
                  <a:t>C</a:t>
                </a:r>
                <a:r>
                  <a:rPr lang="en-US" altLang="zh-TW" sz="2800" dirty="0" smtClean="0">
                    <a:latin typeface="+mn-lt"/>
                    <a:ea typeface="華康儷中黑(P)" pitchFamily="34" charset="-120"/>
                  </a:rPr>
                  <a:t>ommunication</a:t>
                </a:r>
                <a:endParaRPr lang="en-US" altLang="zh-TW" sz="2800" dirty="0">
                  <a:latin typeface="+mn-lt"/>
                  <a:ea typeface="華康儷中黑(P)" pitchFamily="34" charset="-12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0902842" y="4369610"/>
                <a:ext cx="10054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3200" dirty="0">
                    <a:latin typeface="+mn-lt"/>
                    <a:ea typeface="華康儷中黑(P)" pitchFamily="34" charset="-120"/>
                  </a:rPr>
                  <a:t>實踐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0257692" y="5157764"/>
                <a:ext cx="16786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800" dirty="0" err="1" smtClean="0">
                    <a:latin typeface="+mn-lt"/>
                    <a:ea typeface="華康儷中黑(P)" pitchFamily="34" charset="-120"/>
                  </a:rPr>
                  <a:t>exe</a:t>
                </a:r>
                <a:r>
                  <a:rPr lang="en-US" altLang="zh-TW" sz="2800" b="1" dirty="0" err="1" smtClean="0">
                    <a:solidFill>
                      <a:srgbClr val="FF0000"/>
                    </a:solidFill>
                    <a:latin typeface="+mn-lt"/>
                    <a:ea typeface="華康儷中黑(P)" pitchFamily="34" charset="-120"/>
                  </a:rPr>
                  <a:t>C</a:t>
                </a:r>
                <a:r>
                  <a:rPr lang="en-US" altLang="zh-TW" sz="2800" dirty="0" err="1" smtClean="0">
                    <a:latin typeface="+mn-lt"/>
                    <a:ea typeface="華康儷中黑(P)" pitchFamily="34" charset="-120"/>
                  </a:rPr>
                  <a:t>ution</a:t>
                </a:r>
                <a:endParaRPr lang="zh-TW" altLang="en-US" sz="2800" dirty="0">
                  <a:latin typeface="+mn-lt"/>
                  <a:ea typeface="華康儷中黑(P)" pitchFamily="34" charset="-12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0902843" y="2690149"/>
                <a:ext cx="10054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3200" dirty="0">
                    <a:latin typeface="+mn-lt"/>
                    <a:ea typeface="華康儷中黑(P)" pitchFamily="34" charset="-120"/>
                  </a:rPr>
                  <a:t>創新</a:t>
                </a: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0377115" y="2059206"/>
                <a:ext cx="14398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800" b="1" dirty="0">
                    <a:solidFill>
                      <a:srgbClr val="FF0000"/>
                    </a:solidFill>
                    <a:latin typeface="+mn-lt"/>
                    <a:ea typeface="華康儷中黑(P)" pitchFamily="34" charset="-120"/>
                  </a:rPr>
                  <a:t>C</a:t>
                </a:r>
                <a:r>
                  <a:rPr lang="en-US" altLang="zh-TW" sz="2800" dirty="0" smtClean="0">
                    <a:latin typeface="+mn-lt"/>
                    <a:ea typeface="華康儷中黑(P)" pitchFamily="34" charset="-120"/>
                  </a:rPr>
                  <a:t>reation</a:t>
                </a:r>
                <a:endParaRPr lang="en-US" altLang="zh-TW" sz="2800" dirty="0">
                  <a:latin typeface="+mn-lt"/>
                  <a:ea typeface="華康儷中黑(P)" pitchFamily="34" charset="-120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3653503" y="3917022"/>
              <a:ext cx="182614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TW" altLang="en-US" sz="32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學習</a:t>
              </a:r>
              <a:r>
                <a:rPr lang="zh-TW" altLang="en-US" sz="3200" dirty="0" smtClean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目標</a:t>
              </a:r>
              <a:endParaRPr lang="en-US" altLang="zh-TW" sz="3200" dirty="0" smtClean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endParaRPr>
            </a:p>
            <a:p>
              <a:pPr algn="ctr" eaLnBrk="1" hangingPunct="1"/>
              <a:r>
                <a:rPr lang="zh-TW" altLang="en-US" sz="3200" dirty="0" smtClean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四</a:t>
              </a:r>
              <a:r>
                <a:rPr lang="zh-TW" altLang="en-US" sz="3200" dirty="0">
                  <a:solidFill>
                    <a:srgbClr val="0000FF"/>
                  </a:solidFill>
                  <a:latin typeface="華康儷中黑(P)" pitchFamily="34" charset="-120"/>
                  <a:ea typeface="華康儷中黑(P)" pitchFamily="34" charset="-120"/>
                </a:rPr>
                <a:t>核心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01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142812" y="188640"/>
            <a:ext cx="8861488" cy="1097220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182" name="標題 1"/>
          <p:cNvSpPr txBox="1">
            <a:spLocks/>
          </p:cNvSpPr>
          <p:nvPr/>
        </p:nvSpPr>
        <p:spPr bwMode="auto">
          <a:xfrm>
            <a:off x="142812" y="53975"/>
            <a:ext cx="8543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0" lang="zh-TW" altLang="en-US" sz="4800" dirty="0">
              <a:latin typeface="Times New Roman" pitchFamily="18" charset="0"/>
              <a:ea typeface="華康正顏楷體W5" pitchFamily="65" charset="-120"/>
              <a:cs typeface="Times New Roman" pitchFamily="18" charset="0"/>
            </a:endParaRPr>
          </a:p>
        </p:txBody>
      </p:sp>
      <p:sp>
        <p:nvSpPr>
          <p:cNvPr id="29" name="投影片編號版面配置區 2"/>
          <p:cNvSpPr txBox="1">
            <a:spLocks/>
          </p:cNvSpPr>
          <p:nvPr/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8AD74F-4190-44F7-BBCE-068C15BDF0D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178079" y="352529"/>
            <a:ext cx="8548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zh-TW" altLang="en-US" sz="4400" dirty="0" smtClean="0">
                <a:solidFill>
                  <a:srgbClr val="0000FF"/>
                </a:solidFill>
                <a:latin typeface="+mj-ea"/>
              </a:rPr>
              <a:t>終身學習五支柱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8976" y="5445224"/>
            <a:ext cx="8545512" cy="1104900"/>
          </a:xfrm>
          <a:prstGeom prst="roundRect">
            <a:avLst>
              <a:gd name="adj" fmla="val 7542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tIns="180000" anchor="ctr"/>
          <a:lstStyle/>
          <a:p>
            <a:r>
              <a:rPr lang="zh-TW" altLang="en-US" sz="3200" dirty="0">
                <a:solidFill>
                  <a:srgbClr val="6600CC"/>
                </a:solidFill>
                <a:latin typeface="+mn-ea"/>
                <a:ea typeface="+mn-ea"/>
              </a:rPr>
              <a:t>學習</a:t>
            </a:r>
            <a:r>
              <a:rPr lang="zh-TW" altLang="en-US" sz="3200" dirty="0">
                <a:solidFill>
                  <a:srgbClr val="000000"/>
                </a:solidFill>
                <a:latin typeface="+mn-ea"/>
                <a:ea typeface="+mn-ea"/>
              </a:rPr>
              <a:t>是</a:t>
            </a:r>
            <a:r>
              <a:rPr lang="en-US" altLang="zh-TW" sz="3200" dirty="0">
                <a:solidFill>
                  <a:srgbClr val="000000"/>
                </a:solidFill>
                <a:latin typeface="+mn-ea"/>
                <a:ea typeface="+mn-ea"/>
              </a:rPr>
              <a:t>21</a:t>
            </a:r>
            <a:r>
              <a:rPr lang="zh-TW" altLang="en-US" sz="3200" dirty="0">
                <a:solidFill>
                  <a:srgbClr val="000000"/>
                </a:solidFill>
                <a:latin typeface="+mn-ea"/>
                <a:ea typeface="+mn-ea"/>
              </a:rPr>
              <a:t>世紀人類面對全球化競爭</a:t>
            </a:r>
            <a:r>
              <a:rPr lang="zh-TW" altLang="en-US" sz="3200" dirty="0" smtClean="0">
                <a:solidFill>
                  <a:srgbClr val="000000"/>
                </a:solidFill>
                <a:latin typeface="+mn-ea"/>
                <a:ea typeface="+mn-ea"/>
              </a:rPr>
              <a:t>的</a:t>
            </a:r>
            <a:r>
              <a:rPr lang="zh-TW" altLang="en-US" sz="3200" dirty="0" smtClean="0">
                <a:solidFill>
                  <a:srgbClr val="6600CC"/>
                </a:solidFill>
                <a:latin typeface="+mn-ea"/>
                <a:ea typeface="+mn-ea"/>
              </a:rPr>
              <a:t>精神</a:t>
            </a:r>
            <a:r>
              <a:rPr lang="zh-TW" altLang="en-US" sz="3200" dirty="0">
                <a:solidFill>
                  <a:srgbClr val="6600CC"/>
                </a:solidFill>
                <a:latin typeface="+mn-ea"/>
                <a:ea typeface="+mn-ea"/>
              </a:rPr>
              <a:t>財富 </a:t>
            </a:r>
          </a:p>
          <a:p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華康正顏楷體W5(P)" pitchFamily="66" charset="-120"/>
              </a:rPr>
              <a:t>(</a:t>
            </a:r>
            <a:r>
              <a:rPr lang="en-US" altLang="zh-TW" sz="3200" b="1" dirty="0">
                <a:solidFill>
                  <a:srgbClr val="000000"/>
                </a:solidFill>
                <a:latin typeface="Times New Roman" pitchFamily="18" charset="0"/>
                <a:ea typeface="華康正顏楷體W5(P)" pitchFamily="66" charset="-120"/>
              </a:rPr>
              <a:t>Learning: The Treasure Within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華康正顏楷體W5(P)" pitchFamily="66" charset="-120"/>
              </a:rPr>
              <a:t>)</a:t>
            </a:r>
            <a:endParaRPr lang="ja-JP" altLang="en-US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69856" y="4651591"/>
            <a:ext cx="8564600" cy="730989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正顏楷體W5(P)" pitchFamily="66" charset="-120"/>
              </a:rPr>
              <a:t>聯合國教科文組織 </a:t>
            </a:r>
            <a:r>
              <a:rPr lang="en-US" altLang="zh-TW" sz="3200" b="1" dirty="0">
                <a:solidFill>
                  <a:prstClr val="white"/>
                </a:solidFill>
                <a:latin typeface="Times New Roman" pitchFamily="18" charset="0"/>
                <a:ea typeface="華康正顏楷體W5(P)" pitchFamily="66" charset="-120"/>
              </a:rPr>
              <a:t>(UNESCO)</a:t>
            </a:r>
            <a:endParaRPr lang="zh-TW" altLang="en-US" sz="3200" b="1" dirty="0">
              <a:solidFill>
                <a:prstClr val="white"/>
              </a:solidFill>
              <a:latin typeface="Times New Roman" pitchFamily="18" charset="0"/>
              <a:ea typeface="華康正顏楷體W5(P)" pitchFamily="66" charset="-120"/>
            </a:endParaRPr>
          </a:p>
        </p:txBody>
      </p:sp>
      <p:sp>
        <p:nvSpPr>
          <p:cNvPr id="18" name="五邊形 17"/>
          <p:cNvSpPr/>
          <p:nvPr/>
        </p:nvSpPr>
        <p:spPr>
          <a:xfrm rot="5400000">
            <a:off x="-600138" y="2282769"/>
            <a:ext cx="3267161" cy="15271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9" name="五邊形 18"/>
          <p:cNvSpPr/>
          <p:nvPr/>
        </p:nvSpPr>
        <p:spPr>
          <a:xfrm rot="5400000">
            <a:off x="1109720" y="2282770"/>
            <a:ext cx="3267159" cy="15271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0" name="五邊形 19"/>
          <p:cNvSpPr/>
          <p:nvPr/>
        </p:nvSpPr>
        <p:spPr>
          <a:xfrm rot="5400000">
            <a:off x="2837913" y="2282771"/>
            <a:ext cx="3267157" cy="15271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五邊形 20"/>
          <p:cNvSpPr/>
          <p:nvPr/>
        </p:nvSpPr>
        <p:spPr>
          <a:xfrm rot="5400000">
            <a:off x="4702615" y="2146257"/>
            <a:ext cx="3267159" cy="180020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2" name="五邊形 21"/>
          <p:cNvSpPr/>
          <p:nvPr/>
        </p:nvSpPr>
        <p:spPr>
          <a:xfrm rot="5400000">
            <a:off x="6491343" y="2286739"/>
            <a:ext cx="3275097" cy="15271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269855" y="1412776"/>
            <a:ext cx="1527177" cy="1676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prstClr val="black"/>
                </a:solidFill>
                <a:latin typeface="+mn-ea"/>
                <a:ea typeface="+mn-ea"/>
              </a:rPr>
              <a:t>學習</a:t>
            </a:r>
            <a:br>
              <a:rPr lang="zh-TW" altLang="en-US" sz="2800" dirty="0">
                <a:solidFill>
                  <a:prstClr val="black"/>
                </a:solidFill>
                <a:latin typeface="+mn-ea"/>
                <a:ea typeface="+mn-ea"/>
              </a:rPr>
            </a:br>
            <a:r>
              <a:rPr lang="zh-TW" altLang="en-US" sz="2800" dirty="0">
                <a:solidFill>
                  <a:srgbClr val="6600CC"/>
                </a:solidFill>
                <a:latin typeface="+mn-ea"/>
                <a:ea typeface="+mn-ea"/>
              </a:rPr>
              <a:t>求知</a:t>
            </a:r>
            <a:r>
              <a:rPr lang="zh-TW" altLang="en-US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t/>
            </a:r>
            <a:br>
              <a:rPr lang="zh-TW" altLang="en-US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</a:br>
            <a:r>
              <a:rPr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t>Learning </a:t>
            </a: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t>to </a:t>
            </a:r>
            <a:r>
              <a:rPr lang="en-US" altLang="zh-TW" sz="2400" b="1" dirty="0">
                <a:solidFill>
                  <a:srgbClr val="6600CC"/>
                </a:solidFill>
                <a:latin typeface="Times New Roman" pitchFamily="18" charset="0"/>
                <a:ea typeface="新細明體" pitchFamily="18" charset="-120"/>
              </a:rPr>
              <a:t>know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979712" y="1412776"/>
            <a:ext cx="1527176" cy="16927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prstClr val="black"/>
                </a:solidFill>
                <a:latin typeface="+mn-ea"/>
                <a:ea typeface="+mn-ea"/>
              </a:rPr>
              <a:t>學習</a:t>
            </a:r>
            <a:br>
              <a:rPr lang="zh-TW" altLang="en-US" sz="2800" dirty="0">
                <a:solidFill>
                  <a:prstClr val="black"/>
                </a:solidFill>
                <a:latin typeface="+mn-ea"/>
                <a:ea typeface="+mn-ea"/>
              </a:rPr>
            </a:br>
            <a:r>
              <a:rPr lang="zh-TW" altLang="en-US" sz="2800" dirty="0">
                <a:solidFill>
                  <a:srgbClr val="6600CC"/>
                </a:solidFill>
                <a:latin typeface="+mn-ea"/>
                <a:ea typeface="+mn-ea"/>
              </a:rPr>
              <a:t>實踐</a:t>
            </a:r>
            <a:r>
              <a:rPr lang="en-US" altLang="zh-TW" sz="2800" dirty="0">
                <a:solidFill>
                  <a:srgbClr val="6600CC"/>
                </a:solidFill>
                <a:latin typeface="華康儷中黑" pitchFamily="49" charset="-120"/>
              </a:rPr>
              <a:t/>
            </a:r>
            <a:br>
              <a:rPr lang="en-US" altLang="zh-TW" sz="2800" dirty="0">
                <a:solidFill>
                  <a:srgbClr val="6600CC"/>
                </a:solidFill>
                <a:latin typeface="華康儷中黑" pitchFamily="49" charset="-120"/>
              </a:rPr>
            </a:br>
            <a:r>
              <a:rPr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t>Learning </a:t>
            </a:r>
            <a:br>
              <a:rPr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</a:br>
            <a:r>
              <a:rPr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t>to </a:t>
            </a:r>
            <a:r>
              <a:rPr lang="en-US" altLang="zh-TW" sz="2400" b="1" dirty="0">
                <a:solidFill>
                  <a:srgbClr val="6600CC"/>
                </a:solidFill>
                <a:latin typeface="Times New Roman" pitchFamily="18" charset="0"/>
                <a:ea typeface="新細明體" pitchFamily="18" charset="-120"/>
              </a:rPr>
              <a:t>do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07905" y="1412776"/>
            <a:ext cx="1527176" cy="16927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prstClr val="black"/>
                </a:solidFill>
                <a:latin typeface="+mn-ea"/>
                <a:ea typeface="+mn-ea"/>
              </a:rPr>
              <a:t>學習</a:t>
            </a:r>
            <a:br>
              <a:rPr lang="zh-TW" altLang="en-US" sz="2800" dirty="0">
                <a:solidFill>
                  <a:prstClr val="black"/>
                </a:solidFill>
                <a:latin typeface="+mn-ea"/>
                <a:ea typeface="+mn-ea"/>
              </a:rPr>
            </a:br>
            <a:r>
              <a:rPr lang="zh-TW" altLang="en-US" sz="2800" dirty="0">
                <a:solidFill>
                  <a:srgbClr val="6600CC"/>
                </a:solidFill>
                <a:latin typeface="+mn-ea"/>
                <a:ea typeface="+mn-ea"/>
              </a:rPr>
              <a:t>做人</a:t>
            </a:r>
            <a:r>
              <a:rPr lang="zh-TW" altLang="en-US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t/>
            </a:r>
            <a:br>
              <a:rPr lang="zh-TW" altLang="en-US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</a:br>
            <a:r>
              <a:rPr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t>Learning </a:t>
            </a:r>
            <a:br>
              <a:rPr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</a:br>
            <a:r>
              <a:rPr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t>to </a:t>
            </a:r>
            <a:r>
              <a:rPr lang="en-US" altLang="zh-TW" sz="2400" b="1" dirty="0">
                <a:solidFill>
                  <a:srgbClr val="6600CC"/>
                </a:solidFill>
                <a:latin typeface="Times New Roman" pitchFamily="18" charset="0"/>
                <a:ea typeface="新細明體" pitchFamily="18" charset="-120"/>
              </a:rPr>
              <a:t>be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436095" y="1412776"/>
            <a:ext cx="1800200" cy="255454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prstClr val="black"/>
                </a:solidFill>
                <a:latin typeface="+mj-lt"/>
                <a:ea typeface="華康儷中黑(P)" pitchFamily="34" charset="-120"/>
              </a:rPr>
              <a:t>學習</a:t>
            </a:r>
            <a:br>
              <a:rPr lang="zh-TW" altLang="en-US" sz="2800" dirty="0">
                <a:solidFill>
                  <a:prstClr val="black"/>
                </a:solidFill>
                <a:latin typeface="+mj-lt"/>
                <a:ea typeface="華康儷中黑(P)" pitchFamily="34" charset="-120"/>
              </a:rPr>
            </a:br>
            <a:r>
              <a:rPr lang="zh-TW" altLang="en-US" sz="2800" dirty="0">
                <a:solidFill>
                  <a:srgbClr val="6600CC"/>
                </a:solidFill>
                <a:latin typeface="+mj-lt"/>
                <a:ea typeface="華康儷中黑(P)" pitchFamily="34" charset="-120"/>
              </a:rPr>
              <a:t>與他人</a:t>
            </a:r>
            <a:r>
              <a:rPr lang="en-US" altLang="zh-TW" sz="2800" dirty="0">
                <a:solidFill>
                  <a:srgbClr val="6600CC"/>
                </a:solidFill>
                <a:latin typeface="+mj-lt"/>
                <a:ea typeface="華康儷中黑(P)" pitchFamily="34" charset="-120"/>
              </a:rPr>
              <a:t/>
            </a:r>
            <a:br>
              <a:rPr lang="en-US" altLang="zh-TW" sz="2800" dirty="0">
                <a:solidFill>
                  <a:srgbClr val="6600CC"/>
                </a:solidFill>
                <a:latin typeface="+mj-lt"/>
                <a:ea typeface="華康儷中黑(P)" pitchFamily="34" charset="-120"/>
              </a:rPr>
            </a:br>
            <a:r>
              <a:rPr lang="zh-TW" altLang="en-US" sz="2800" dirty="0">
                <a:solidFill>
                  <a:srgbClr val="6600CC"/>
                </a:solidFill>
                <a:latin typeface="+mj-lt"/>
                <a:ea typeface="華康儷中黑(P)" pitchFamily="34" charset="-120"/>
              </a:rPr>
              <a:t>共同生活學習</a:t>
            </a:r>
            <a:r>
              <a:rPr lang="en-US" altLang="zh-TW" sz="2800" dirty="0">
                <a:solidFill>
                  <a:srgbClr val="6600CC"/>
                </a:solidFill>
                <a:latin typeface="+mj-lt"/>
                <a:ea typeface="華康儷中黑(P)" pitchFamily="34" charset="-120"/>
              </a:rPr>
              <a:t/>
            </a:r>
            <a:br>
              <a:rPr lang="en-US" altLang="zh-TW" sz="2800" dirty="0">
                <a:solidFill>
                  <a:srgbClr val="6600CC"/>
                </a:solidFill>
                <a:latin typeface="+mj-lt"/>
                <a:ea typeface="華康儷中黑(P)" pitchFamily="34" charset="-120"/>
              </a:rPr>
            </a:br>
            <a:r>
              <a:rPr lang="en-US" altLang="zh-TW" sz="2400" b="1" dirty="0" smtClean="0">
                <a:solidFill>
                  <a:prstClr val="black"/>
                </a:solidFill>
                <a:latin typeface="+mj-lt"/>
                <a:ea typeface="華康儷中黑(P)" pitchFamily="34" charset="-120"/>
              </a:rPr>
              <a:t>Learning </a:t>
            </a:r>
            <a:r>
              <a:rPr lang="en-US" altLang="zh-TW" sz="2400" b="1" dirty="0">
                <a:solidFill>
                  <a:prstClr val="black"/>
                </a:solidFill>
                <a:latin typeface="+mj-lt"/>
                <a:ea typeface="華康儷中黑(P)" pitchFamily="34" charset="-120"/>
              </a:rPr>
              <a:t>to </a:t>
            </a:r>
            <a:r>
              <a:rPr lang="en-US" altLang="zh-TW" sz="2400" b="1" dirty="0">
                <a:solidFill>
                  <a:srgbClr val="6600CC"/>
                </a:solidFill>
                <a:latin typeface="+mj-lt"/>
                <a:ea typeface="華康儷中黑(P)" pitchFamily="34" charset="-120"/>
              </a:rPr>
              <a:t>live together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7365304" y="1412776"/>
            <a:ext cx="1527176" cy="1676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prstClr val="black"/>
                </a:solidFill>
                <a:latin typeface="+mn-ea"/>
                <a:ea typeface="+mn-ea"/>
              </a:rPr>
              <a:t>學習</a:t>
            </a:r>
            <a:br>
              <a:rPr lang="zh-TW" altLang="en-US" sz="2800" dirty="0">
                <a:solidFill>
                  <a:prstClr val="black"/>
                </a:solidFill>
                <a:latin typeface="+mn-ea"/>
                <a:ea typeface="+mn-ea"/>
              </a:rPr>
            </a:br>
            <a:r>
              <a:rPr lang="zh-TW" altLang="en-US" sz="2800" dirty="0">
                <a:solidFill>
                  <a:srgbClr val="6600CC"/>
                </a:solidFill>
                <a:latin typeface="+mn-ea"/>
                <a:ea typeface="+mn-ea"/>
              </a:rPr>
              <a:t>改變</a:t>
            </a:r>
            <a:r>
              <a:rPr lang="en-US" altLang="zh-TW" sz="2800" dirty="0">
                <a:solidFill>
                  <a:srgbClr val="6600CC"/>
                </a:solidFill>
                <a:latin typeface="華康儷中黑" pitchFamily="49" charset="-120"/>
              </a:rPr>
              <a:t/>
            </a:r>
            <a:br>
              <a:rPr lang="en-US" altLang="zh-TW" sz="2800" dirty="0">
                <a:solidFill>
                  <a:srgbClr val="6600CC"/>
                </a:solidFill>
                <a:latin typeface="華康儷中黑" pitchFamily="49" charset="-120"/>
              </a:rPr>
            </a:br>
            <a:r>
              <a:rPr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t>Learning </a:t>
            </a: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t>to </a:t>
            </a:r>
            <a:r>
              <a:rPr lang="en-US" altLang="zh-TW" sz="2400" b="1" dirty="0">
                <a:solidFill>
                  <a:srgbClr val="6600CC"/>
                </a:solidFill>
                <a:latin typeface="Times New Roman" pitchFamily="18" charset="0"/>
                <a:ea typeface="新細明體" pitchFamily="18" charset="-120"/>
              </a:rPr>
              <a:t>change</a:t>
            </a:r>
            <a:endParaRPr lang="zh-TW" altLang="en-US" sz="2400" b="1" dirty="0">
              <a:solidFill>
                <a:srgbClr val="6600CC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13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直線接點 113"/>
          <p:cNvCxnSpPr/>
          <p:nvPr/>
        </p:nvCxnSpPr>
        <p:spPr>
          <a:xfrm flipH="1" flipV="1">
            <a:off x="4615798" y="2977279"/>
            <a:ext cx="295623" cy="821581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6" name="直線接點 115"/>
          <p:cNvCxnSpPr>
            <a:endCxn id="49" idx="4"/>
          </p:cNvCxnSpPr>
          <p:nvPr/>
        </p:nvCxnSpPr>
        <p:spPr>
          <a:xfrm flipV="1">
            <a:off x="5097633" y="2431296"/>
            <a:ext cx="555280" cy="1221981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直線接點 118"/>
          <p:cNvCxnSpPr>
            <a:endCxn id="51" idx="3"/>
          </p:cNvCxnSpPr>
          <p:nvPr/>
        </p:nvCxnSpPr>
        <p:spPr>
          <a:xfrm flipV="1">
            <a:off x="5250033" y="3011696"/>
            <a:ext cx="1550703" cy="793981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1" name="直線接點 120"/>
          <p:cNvCxnSpPr/>
          <p:nvPr/>
        </p:nvCxnSpPr>
        <p:spPr>
          <a:xfrm flipV="1">
            <a:off x="5402433" y="3805677"/>
            <a:ext cx="2022544" cy="15240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直線接點 122"/>
          <p:cNvCxnSpPr/>
          <p:nvPr/>
        </p:nvCxnSpPr>
        <p:spPr>
          <a:xfrm>
            <a:off x="5554833" y="4110477"/>
            <a:ext cx="1667697" cy="584166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5" name="直線接點 124"/>
          <p:cNvCxnSpPr/>
          <p:nvPr/>
        </p:nvCxnSpPr>
        <p:spPr>
          <a:xfrm>
            <a:off x="5075847" y="4196615"/>
            <a:ext cx="174186" cy="1066529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 flipH="1" flipV="1">
            <a:off x="2252852" y="2495622"/>
            <a:ext cx="234160" cy="112600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 rot="5400000">
            <a:off x="1817530" y="4593661"/>
            <a:ext cx="1080727" cy="258239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1463197" y="2959728"/>
            <a:ext cx="626943" cy="693549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 flipV="1">
            <a:off x="887930" y="3505861"/>
            <a:ext cx="1599082" cy="1742486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圓角矩形 1"/>
          <p:cNvSpPr/>
          <p:nvPr/>
        </p:nvSpPr>
        <p:spPr>
          <a:xfrm>
            <a:off x="431026" y="476672"/>
            <a:ext cx="8569077" cy="787003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投影片編號版面配置區 2"/>
          <p:cNvSpPr txBox="1">
            <a:spLocks/>
          </p:cNvSpPr>
          <p:nvPr/>
        </p:nvSpPr>
        <p:spPr>
          <a:xfrm>
            <a:off x="6988405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8AD74F-4190-44F7-BBCE-068C15BDF0DA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441456" y="481141"/>
            <a:ext cx="8548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zh-TW" altLang="en-US" sz="4400" dirty="0" smtClean="0">
                <a:solidFill>
                  <a:srgbClr val="0000FF"/>
                </a:solidFill>
                <a:latin typeface="+mj-ea"/>
              </a:rPr>
              <a:t>分組合作學習方法</a:t>
            </a:r>
            <a:r>
              <a:rPr lang="zh-TW" altLang="en-US" sz="4400" dirty="0">
                <a:solidFill>
                  <a:srgbClr val="0000FF"/>
                </a:solidFill>
                <a:latin typeface="+mj-ea"/>
              </a:rPr>
              <a:t>數十</a:t>
            </a:r>
            <a:r>
              <a:rPr lang="zh-TW" altLang="en-US" sz="4400" dirty="0" smtClean="0">
                <a:solidFill>
                  <a:srgbClr val="0000FF"/>
                </a:solidFill>
                <a:latin typeface="+mj-ea"/>
              </a:rPr>
              <a:t>種</a:t>
            </a:r>
          </a:p>
        </p:txBody>
      </p:sp>
      <p:grpSp>
        <p:nvGrpSpPr>
          <p:cNvPr id="37" name="群組 36"/>
          <p:cNvGrpSpPr/>
          <p:nvPr/>
        </p:nvGrpSpPr>
        <p:grpSpPr>
          <a:xfrm>
            <a:off x="1046852" y="3487741"/>
            <a:ext cx="2880320" cy="752494"/>
            <a:chOff x="683568" y="3770920"/>
            <a:chExt cx="2880320" cy="752494"/>
          </a:xfrm>
        </p:grpSpPr>
        <p:sp>
          <p:nvSpPr>
            <p:cNvPr id="84" name="橢圓 83"/>
            <p:cNvSpPr/>
            <p:nvPr/>
          </p:nvSpPr>
          <p:spPr>
            <a:xfrm>
              <a:off x="967958" y="3770920"/>
              <a:ext cx="2311539" cy="752494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4" name="矩形 3"/>
            <p:cNvSpPr/>
            <p:nvPr/>
          </p:nvSpPr>
          <p:spPr>
            <a:xfrm>
              <a:off x="683568" y="3789040"/>
              <a:ext cx="2880320" cy="6765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sz="2400" dirty="0">
                  <a:solidFill>
                    <a:sysClr val="windowText" lastClr="000000"/>
                  </a:solidFill>
                </a:rPr>
                <a:t>以</a:t>
              </a:r>
              <a:r>
                <a:rPr lang="zh-TW" altLang="zh-TW" sz="2400" dirty="0">
                  <a:solidFill>
                    <a:srgbClr val="FF0000"/>
                  </a:solidFill>
                </a:rPr>
                <a:t>教師</a:t>
              </a:r>
              <a:r>
                <a:rPr lang="zh-TW" altLang="zh-TW" sz="2400" dirty="0">
                  <a:solidFill>
                    <a:sysClr val="windowText" lastClr="000000"/>
                  </a:solidFill>
                </a:rPr>
                <a:t>為</a:t>
              </a:r>
              <a:r>
                <a:rPr lang="zh-TW" altLang="zh-TW" sz="2400" dirty="0" smtClean="0">
                  <a:solidFill>
                    <a:sysClr val="windowText" lastClr="000000"/>
                  </a:solidFill>
                </a:rPr>
                <a:t>中心</a:t>
              </a:r>
              <a:endParaRPr lang="zh-TW" altLang="en-US" sz="2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3635687" y="3520155"/>
            <a:ext cx="2880320" cy="752494"/>
            <a:chOff x="4827860" y="3865074"/>
            <a:chExt cx="2880320" cy="752494"/>
          </a:xfrm>
        </p:grpSpPr>
        <p:sp>
          <p:nvSpPr>
            <p:cNvPr id="86" name="橢圓 85"/>
            <p:cNvSpPr/>
            <p:nvPr/>
          </p:nvSpPr>
          <p:spPr>
            <a:xfrm>
              <a:off x="5112250" y="3865074"/>
              <a:ext cx="2311539" cy="752494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9" name="橢圓 8"/>
            <p:cNvSpPr/>
            <p:nvPr/>
          </p:nvSpPr>
          <p:spPr>
            <a:xfrm>
              <a:off x="4827860" y="3941109"/>
              <a:ext cx="2880320" cy="600425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ysClr val="windowText" lastClr="000000"/>
                  </a:solidFill>
                </a:rPr>
                <a:t>以</a:t>
              </a:r>
              <a:r>
                <a:rPr lang="zh-TW" altLang="en-US" sz="2400" dirty="0">
                  <a:solidFill>
                    <a:srgbClr val="FF0000"/>
                  </a:solidFill>
                </a:rPr>
                <a:t>學生</a:t>
              </a:r>
              <a:r>
                <a:rPr lang="zh-TW" altLang="en-US" sz="2400" dirty="0">
                  <a:solidFill>
                    <a:sysClr val="windowText" lastClr="000000"/>
                  </a:solidFill>
                </a:rPr>
                <a:t>為</a:t>
              </a:r>
              <a:r>
                <a:rPr lang="zh-TW" altLang="en-US" sz="2400" dirty="0" smtClean="0">
                  <a:solidFill>
                    <a:sysClr val="windowText" lastClr="000000"/>
                  </a:solidFill>
                </a:rPr>
                <a:t>中心</a:t>
              </a:r>
              <a:endParaRPr lang="zh-TW" altLang="en-US" sz="2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2712" y="2487677"/>
            <a:ext cx="1656182" cy="1044000"/>
            <a:chOff x="253125" y="2590024"/>
            <a:chExt cx="1922978" cy="1044000"/>
          </a:xfrm>
        </p:grpSpPr>
        <p:sp>
          <p:nvSpPr>
            <p:cNvPr id="19" name="橢圓 18"/>
            <p:cNvSpPr/>
            <p:nvPr/>
          </p:nvSpPr>
          <p:spPr>
            <a:xfrm>
              <a:off x="254509" y="2590024"/>
              <a:ext cx="1880966" cy="1044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5" name="矩形 4"/>
            <p:cNvSpPr/>
            <p:nvPr/>
          </p:nvSpPr>
          <p:spPr>
            <a:xfrm>
              <a:off x="253125" y="2694905"/>
              <a:ext cx="19229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zh-TW" sz="2200" dirty="0">
                  <a:latin typeface="+mn-lt"/>
                  <a:ea typeface="華康儷中黑(P)" pitchFamily="34" charset="-120"/>
                </a:rPr>
                <a:t>配對</a:t>
              </a:r>
              <a:r>
                <a:rPr lang="zh-TW" altLang="zh-TW" sz="2200" dirty="0" smtClean="0">
                  <a:latin typeface="+mn-lt"/>
                  <a:ea typeface="華康儷中黑(P)" pitchFamily="34" charset="-120"/>
                </a:rPr>
                <a:t>分享</a:t>
              </a:r>
              <a:endParaRPr lang="en-US" altLang="zh-TW" sz="2200" dirty="0" smtClean="0">
                <a:latin typeface="+mn-lt"/>
                <a:ea typeface="華康儷中黑(P)" pitchFamily="34" charset="-120"/>
              </a:endParaRPr>
            </a:p>
            <a:p>
              <a:pPr algn="ctr"/>
              <a:r>
                <a:rPr lang="en-US" altLang="zh-TW" sz="2200" dirty="0" smtClean="0">
                  <a:latin typeface="+mn-lt"/>
                  <a:ea typeface="華康儷中黑(P)" pitchFamily="34" charset="-120"/>
                </a:rPr>
                <a:t>pair-share</a:t>
              </a:r>
              <a:endParaRPr lang="zh-TW" altLang="en-US" sz="2200" dirty="0">
                <a:latin typeface="+mn-lt"/>
                <a:ea typeface="華康儷中黑(P)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154140" y="1647947"/>
            <a:ext cx="1872000" cy="1044000"/>
            <a:chOff x="2979872" y="2672258"/>
            <a:chExt cx="2098835" cy="1013559"/>
          </a:xfrm>
        </p:grpSpPr>
        <p:sp>
          <p:nvSpPr>
            <p:cNvPr id="21" name="橢圓 20"/>
            <p:cNvSpPr/>
            <p:nvPr/>
          </p:nvSpPr>
          <p:spPr>
            <a:xfrm>
              <a:off x="3131840" y="2672258"/>
              <a:ext cx="1816300" cy="10135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7" name="矩形 6"/>
            <p:cNvSpPr/>
            <p:nvPr/>
          </p:nvSpPr>
          <p:spPr>
            <a:xfrm>
              <a:off x="2979872" y="2760539"/>
              <a:ext cx="20988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zh-TW" sz="2200" dirty="0">
                  <a:latin typeface="+mn-lt"/>
                  <a:ea typeface="華康儷中黑(P)" pitchFamily="34" charset="-120"/>
                </a:rPr>
                <a:t>六六</a:t>
              </a:r>
              <a:r>
                <a:rPr lang="zh-TW" altLang="zh-TW" sz="2200" dirty="0" smtClean="0">
                  <a:latin typeface="+mn-lt"/>
                  <a:ea typeface="華康儷中黑(P)" pitchFamily="34" charset="-120"/>
                </a:rPr>
                <a:t>討論</a:t>
              </a:r>
              <a:endParaRPr lang="en-US" altLang="zh-TW" sz="2200" dirty="0" smtClean="0">
                <a:latin typeface="+mn-lt"/>
                <a:ea typeface="華康儷中黑(P)" pitchFamily="34" charset="-120"/>
              </a:endParaRPr>
            </a:p>
            <a:p>
              <a:pPr algn="ctr"/>
              <a:r>
                <a:rPr lang="en-US" altLang="zh-TW" sz="2200" dirty="0" smtClean="0">
                  <a:latin typeface="+mn-lt"/>
                  <a:ea typeface="華康儷中黑(P)" pitchFamily="34" charset="-120"/>
                </a:rPr>
                <a:t>philips-66</a:t>
              </a:r>
              <a:endParaRPr lang="zh-TW" altLang="en-US" sz="2200" dirty="0">
                <a:latin typeface="+mn-lt"/>
                <a:ea typeface="華康儷中黑(P)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-48070" y="4204347"/>
            <a:ext cx="1872000" cy="1044000"/>
            <a:chOff x="2915287" y="5346834"/>
            <a:chExt cx="2147511" cy="1013559"/>
          </a:xfrm>
        </p:grpSpPr>
        <p:sp>
          <p:nvSpPr>
            <p:cNvPr id="23" name="橢圓 22"/>
            <p:cNvSpPr/>
            <p:nvPr/>
          </p:nvSpPr>
          <p:spPr>
            <a:xfrm>
              <a:off x="3059831" y="5346834"/>
              <a:ext cx="1858423" cy="10135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5287" y="5523924"/>
              <a:ext cx="214751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zh-TW" sz="2200" dirty="0">
                  <a:latin typeface="+mn-lt"/>
                  <a:ea typeface="華康儷中黑(P)" pitchFamily="34" charset="-120"/>
                </a:rPr>
                <a:t>異質共</a:t>
              </a:r>
              <a:r>
                <a:rPr lang="zh-TW" altLang="zh-TW" sz="2200" dirty="0" smtClean="0">
                  <a:latin typeface="+mn-lt"/>
                  <a:ea typeface="華康儷中黑(P)" pitchFamily="34" charset="-120"/>
                </a:rPr>
                <a:t>學</a:t>
              </a:r>
              <a:endParaRPr lang="en-US" altLang="zh-TW" sz="2200" dirty="0" smtClean="0">
                <a:latin typeface="+mn-lt"/>
                <a:ea typeface="華康儷中黑(P)" pitchFamily="34" charset="-120"/>
              </a:endParaRPr>
            </a:p>
            <a:p>
              <a:pPr algn="ctr"/>
              <a:r>
                <a:rPr lang="en-US" altLang="zh-TW" sz="2200" dirty="0" smtClean="0">
                  <a:latin typeface="+mn-lt"/>
                  <a:ea typeface="華康儷中黑(P)" pitchFamily="34" charset="-120"/>
                </a:rPr>
                <a:t>STAD</a:t>
              </a:r>
              <a:endParaRPr lang="zh-TW" altLang="en-US" sz="2200" dirty="0">
                <a:latin typeface="+mn-lt"/>
                <a:ea typeface="華康儷中黑(P)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046852" y="5185263"/>
            <a:ext cx="2412000" cy="1044000"/>
            <a:chOff x="175617" y="5622339"/>
            <a:chExt cx="2412000" cy="936000"/>
          </a:xfrm>
        </p:grpSpPr>
        <p:sp>
          <p:nvSpPr>
            <p:cNvPr id="15" name="橢圓 14"/>
            <p:cNvSpPr/>
            <p:nvPr/>
          </p:nvSpPr>
          <p:spPr>
            <a:xfrm>
              <a:off x="175617" y="5622339"/>
              <a:ext cx="2412000" cy="936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5617" y="5692163"/>
              <a:ext cx="2363841" cy="689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zh-TW" sz="2200" dirty="0" smtClean="0">
                  <a:latin typeface="+mn-lt"/>
                  <a:ea typeface="華康儷中黑(P)" pitchFamily="34" charset="-120"/>
                </a:rPr>
                <a:t>共同學習</a:t>
              </a:r>
            </a:p>
            <a:p>
              <a:pPr algn="ctr"/>
              <a:r>
                <a:rPr lang="en-US" altLang="zh-TW" sz="2200" dirty="0" smtClean="0">
                  <a:latin typeface="+mn-lt"/>
                  <a:ea typeface="華康儷中黑(P)" pitchFamily="34" charset="-120"/>
                </a:rPr>
                <a:t>learning together</a:t>
              </a:r>
              <a:endParaRPr lang="zh-TW" altLang="en-US" sz="2200" dirty="0">
                <a:latin typeface="+mn-lt"/>
                <a:ea typeface="華康儷中黑(P)" pitchFamily="34" charset="-120"/>
              </a:endParaRPr>
            </a:p>
          </p:txBody>
        </p:sp>
      </p:grpSp>
      <p:grpSp>
        <p:nvGrpSpPr>
          <p:cNvPr id="7177" name="群組 7176"/>
          <p:cNvGrpSpPr/>
          <p:nvPr/>
        </p:nvGrpSpPr>
        <p:grpSpPr>
          <a:xfrm>
            <a:off x="3477633" y="2279797"/>
            <a:ext cx="1620000" cy="1044000"/>
            <a:chOff x="3570164" y="3270525"/>
            <a:chExt cx="1906027" cy="1013559"/>
          </a:xfrm>
        </p:grpSpPr>
        <p:sp>
          <p:nvSpPr>
            <p:cNvPr id="46" name="橢圓 45"/>
            <p:cNvSpPr/>
            <p:nvPr/>
          </p:nvSpPr>
          <p:spPr>
            <a:xfrm>
              <a:off x="3570164" y="3270525"/>
              <a:ext cx="1906027" cy="101355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3756124" y="3361805"/>
              <a:ext cx="1628021" cy="7470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zh-TW" sz="2200" dirty="0">
                  <a:latin typeface="+mj-lt"/>
                  <a:ea typeface="華康儷中黑(P)" pitchFamily="34" charset="-120"/>
                </a:rPr>
                <a:t> 知識</a:t>
              </a:r>
              <a:r>
                <a:rPr lang="zh-TW" altLang="zh-TW" sz="2200" dirty="0" smtClean="0">
                  <a:latin typeface="+mj-lt"/>
                  <a:ea typeface="華康儷中黑(P)" pitchFamily="34" charset="-120"/>
                </a:rPr>
                <a:t>拼圖</a:t>
              </a:r>
              <a:endParaRPr lang="en-US" altLang="zh-TW" sz="2200" dirty="0" smtClean="0">
                <a:latin typeface="+mj-lt"/>
                <a:ea typeface="華康儷中黑(P)" pitchFamily="34" charset="-120"/>
              </a:endParaRPr>
            </a:p>
            <a:p>
              <a:pPr algn="ctr"/>
              <a:r>
                <a:rPr lang="en-US" altLang="zh-TW" sz="2200" dirty="0" smtClean="0">
                  <a:latin typeface="+mj-lt"/>
                  <a:ea typeface="華康儷中黑(P)" pitchFamily="34" charset="-120"/>
                </a:rPr>
                <a:t>jigsaw</a:t>
              </a:r>
              <a:endParaRPr lang="zh-TW" altLang="en-US" sz="2200" dirty="0">
                <a:latin typeface="+mj-lt"/>
                <a:ea typeface="華康儷中黑(P)" pitchFamily="34" charset="-120"/>
              </a:endParaRPr>
            </a:p>
          </p:txBody>
        </p:sp>
      </p:grpSp>
      <p:grpSp>
        <p:nvGrpSpPr>
          <p:cNvPr id="7178" name="群組 7177"/>
          <p:cNvGrpSpPr/>
          <p:nvPr/>
        </p:nvGrpSpPr>
        <p:grpSpPr>
          <a:xfrm>
            <a:off x="4298818" y="1484783"/>
            <a:ext cx="2679464" cy="946513"/>
            <a:chOff x="4992659" y="2023447"/>
            <a:chExt cx="2679464" cy="827252"/>
          </a:xfrm>
        </p:grpSpPr>
        <p:sp>
          <p:nvSpPr>
            <p:cNvPr id="49" name="橢圓 48"/>
            <p:cNvSpPr/>
            <p:nvPr/>
          </p:nvSpPr>
          <p:spPr>
            <a:xfrm>
              <a:off x="5021384" y="2023447"/>
              <a:ext cx="2650739" cy="82725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7168" name="矩形 7167"/>
            <p:cNvSpPr/>
            <p:nvPr/>
          </p:nvSpPr>
          <p:spPr>
            <a:xfrm>
              <a:off x="4992659" y="2121988"/>
              <a:ext cx="2480167" cy="6724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zh-TW" sz="2200" dirty="0">
                  <a:latin typeface="+mj-lt"/>
                  <a:ea typeface="華康儷中黑(P)" pitchFamily="34" charset="-120"/>
                </a:rPr>
                <a:t>相互</a:t>
              </a:r>
              <a:r>
                <a:rPr lang="zh-TW" altLang="zh-TW" sz="2200" dirty="0" smtClean="0">
                  <a:latin typeface="+mj-lt"/>
                  <a:ea typeface="華康儷中黑(P)" pitchFamily="34" charset="-120"/>
                </a:rPr>
                <a:t>教學</a:t>
              </a:r>
              <a:endParaRPr lang="en-US" altLang="zh-TW" sz="2200" dirty="0" smtClean="0">
                <a:latin typeface="+mj-lt"/>
                <a:ea typeface="華康儷中黑(P)" pitchFamily="34" charset="-120"/>
              </a:endParaRPr>
            </a:p>
            <a:p>
              <a:pPr algn="ctr"/>
              <a:r>
                <a:rPr lang="zh-TW" altLang="en-US" sz="2200" dirty="0" smtClean="0">
                  <a:latin typeface="+mj-lt"/>
                  <a:ea typeface="華康儷中黑(P)" pitchFamily="34" charset="-120"/>
                </a:rPr>
                <a:t>  </a:t>
              </a:r>
              <a:r>
                <a:rPr lang="en-US" altLang="zh-TW" sz="2200" dirty="0" smtClean="0">
                  <a:latin typeface="+mj-lt"/>
                  <a:ea typeface="華康儷中黑(P)" pitchFamily="34" charset="-120"/>
                </a:rPr>
                <a:t>reciprocal teaching</a:t>
              </a:r>
              <a:endParaRPr lang="zh-TW" altLang="en-US" sz="2200" dirty="0">
                <a:latin typeface="+mj-lt"/>
                <a:ea typeface="華康儷中黑(P)" pitchFamily="34" charset="-120"/>
              </a:endParaRPr>
            </a:p>
          </p:txBody>
        </p:sp>
      </p:grpSp>
      <p:grpSp>
        <p:nvGrpSpPr>
          <p:cNvPr id="7179" name="群組 7178"/>
          <p:cNvGrpSpPr/>
          <p:nvPr/>
        </p:nvGrpSpPr>
        <p:grpSpPr>
          <a:xfrm>
            <a:off x="6276000" y="2120586"/>
            <a:ext cx="2832296" cy="1044000"/>
            <a:chOff x="6156176" y="3024530"/>
            <a:chExt cx="2832296" cy="897195"/>
          </a:xfrm>
        </p:grpSpPr>
        <p:sp>
          <p:nvSpPr>
            <p:cNvPr id="51" name="橢圓 50"/>
            <p:cNvSpPr/>
            <p:nvPr/>
          </p:nvSpPr>
          <p:spPr>
            <a:xfrm>
              <a:off x="6300067" y="3024530"/>
              <a:ext cx="2600573" cy="89719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7169" name="矩形 7168"/>
            <p:cNvSpPr/>
            <p:nvPr/>
          </p:nvSpPr>
          <p:spPr>
            <a:xfrm>
              <a:off x="6156176" y="3024530"/>
              <a:ext cx="2832296" cy="661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zh-TW" sz="2200" dirty="0">
                  <a:latin typeface="+mj-lt"/>
                  <a:ea typeface="華康儷中黑(P)" pitchFamily="34" charset="-120"/>
                </a:rPr>
                <a:t>專題</a:t>
              </a:r>
              <a:r>
                <a:rPr lang="zh-TW" altLang="zh-TW" sz="2200" dirty="0" smtClean="0">
                  <a:latin typeface="+mj-lt"/>
                  <a:ea typeface="華康儷中黑(P)" pitchFamily="34" charset="-120"/>
                </a:rPr>
                <a:t>探究</a:t>
              </a:r>
              <a:endParaRPr lang="en-US" altLang="zh-TW" sz="2200" dirty="0" smtClean="0">
                <a:latin typeface="+mj-lt"/>
                <a:ea typeface="華康儷中黑(P)" pitchFamily="34" charset="-120"/>
              </a:endParaRPr>
            </a:p>
            <a:p>
              <a:pPr algn="ctr"/>
              <a:r>
                <a:rPr lang="en-US" altLang="zh-TW" sz="2200" dirty="0" smtClean="0">
                  <a:latin typeface="+mj-lt"/>
                  <a:ea typeface="華康儷中黑(P)" pitchFamily="34" charset="-120"/>
                </a:rPr>
                <a:t>group</a:t>
              </a:r>
              <a:r>
                <a:rPr lang="zh-TW" altLang="en-US" sz="2200" dirty="0" smtClean="0">
                  <a:latin typeface="+mj-lt"/>
                  <a:ea typeface="華康儷中黑(P)" pitchFamily="34" charset="-120"/>
                </a:rPr>
                <a:t> </a:t>
              </a:r>
              <a:r>
                <a:rPr lang="en-US" altLang="zh-TW" sz="2200" dirty="0" smtClean="0">
                  <a:latin typeface="+mj-lt"/>
                  <a:ea typeface="華康儷中黑(P)" pitchFamily="34" charset="-120"/>
                </a:rPr>
                <a:t>investigation</a:t>
              </a:r>
              <a:endParaRPr lang="zh-TW" altLang="en-US" sz="2200" dirty="0">
                <a:latin typeface="+mj-lt"/>
                <a:ea typeface="華康儷中黑(P)" pitchFamily="34" charset="-120"/>
              </a:endParaRPr>
            </a:p>
          </p:txBody>
        </p:sp>
      </p:grpSp>
      <p:grpSp>
        <p:nvGrpSpPr>
          <p:cNvPr id="7180" name="群組 7179"/>
          <p:cNvGrpSpPr/>
          <p:nvPr/>
        </p:nvGrpSpPr>
        <p:grpSpPr>
          <a:xfrm>
            <a:off x="7310367" y="3254367"/>
            <a:ext cx="1620000" cy="928049"/>
            <a:chOff x="4219981" y="4825232"/>
            <a:chExt cx="1906027" cy="900989"/>
          </a:xfrm>
        </p:grpSpPr>
        <p:sp>
          <p:nvSpPr>
            <p:cNvPr id="53" name="橢圓 52"/>
            <p:cNvSpPr/>
            <p:nvPr/>
          </p:nvSpPr>
          <p:spPr>
            <a:xfrm>
              <a:off x="4219981" y="4825232"/>
              <a:ext cx="1906027" cy="90098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7170" name="矩形 7169"/>
            <p:cNvSpPr/>
            <p:nvPr/>
          </p:nvSpPr>
          <p:spPr>
            <a:xfrm>
              <a:off x="4374536" y="4916512"/>
              <a:ext cx="1656311" cy="7470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zh-TW" sz="2200" dirty="0">
                  <a:latin typeface="+mj-lt"/>
                  <a:ea typeface="華康儷中黑(P)" pitchFamily="34" charset="-120"/>
                </a:rPr>
                <a:t>腦力</a:t>
              </a:r>
              <a:r>
                <a:rPr lang="zh-TW" altLang="zh-TW" sz="2200" dirty="0" smtClean="0">
                  <a:latin typeface="+mj-lt"/>
                  <a:ea typeface="華康儷中黑(P)" pitchFamily="34" charset="-120"/>
                </a:rPr>
                <a:t>激盪</a:t>
              </a:r>
              <a:endParaRPr lang="en-US" altLang="zh-TW" sz="2200" dirty="0" smtClean="0">
                <a:latin typeface="+mj-lt"/>
                <a:ea typeface="華康儷中黑(P)" pitchFamily="34" charset="-120"/>
              </a:endParaRPr>
            </a:p>
            <a:p>
              <a:pPr algn="ctr"/>
              <a:r>
                <a:rPr lang="en-US" altLang="zh-TW" sz="2200" dirty="0" smtClean="0">
                  <a:latin typeface="+mj-lt"/>
                  <a:ea typeface="華康儷中黑(P)" pitchFamily="34" charset="-120"/>
                </a:rPr>
                <a:t>brainstorm</a:t>
              </a:r>
              <a:endParaRPr lang="zh-TW" altLang="en-US" sz="2200" dirty="0">
                <a:latin typeface="+mj-lt"/>
                <a:ea typeface="華康儷中黑(P)" pitchFamily="34" charset="-120"/>
              </a:endParaRPr>
            </a:p>
          </p:txBody>
        </p:sp>
      </p:grpSp>
      <p:grpSp>
        <p:nvGrpSpPr>
          <p:cNvPr id="7181" name="群組 7180"/>
          <p:cNvGrpSpPr/>
          <p:nvPr/>
        </p:nvGrpSpPr>
        <p:grpSpPr>
          <a:xfrm>
            <a:off x="5640007" y="4244938"/>
            <a:ext cx="3467948" cy="1044000"/>
            <a:chOff x="4572000" y="5876000"/>
            <a:chExt cx="3467948" cy="897195"/>
          </a:xfrm>
        </p:grpSpPr>
        <p:sp>
          <p:nvSpPr>
            <p:cNvPr id="55" name="橢圓 54"/>
            <p:cNvSpPr/>
            <p:nvPr/>
          </p:nvSpPr>
          <p:spPr>
            <a:xfrm>
              <a:off x="4751784" y="5876000"/>
              <a:ext cx="3210374" cy="89719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7171" name="矩形 7170"/>
            <p:cNvSpPr/>
            <p:nvPr/>
          </p:nvSpPr>
          <p:spPr>
            <a:xfrm>
              <a:off x="4572000" y="5997876"/>
              <a:ext cx="3467948" cy="661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zh-TW" sz="2200" dirty="0">
                  <a:latin typeface="+mj-lt"/>
                  <a:ea typeface="華康儷中黑(P)" pitchFamily="34" charset="-120"/>
                </a:rPr>
                <a:t>問題本位</a:t>
              </a:r>
              <a:r>
                <a:rPr lang="zh-TW" altLang="zh-TW" sz="2200" dirty="0" smtClean="0">
                  <a:latin typeface="+mj-lt"/>
                  <a:ea typeface="華康儷中黑(P)" pitchFamily="34" charset="-120"/>
                </a:rPr>
                <a:t>學習</a:t>
              </a:r>
              <a:endParaRPr lang="en-US" altLang="zh-TW" sz="2200" dirty="0" smtClean="0">
                <a:latin typeface="+mj-lt"/>
                <a:ea typeface="華康儷中黑(P)" pitchFamily="34" charset="-120"/>
              </a:endParaRPr>
            </a:p>
            <a:p>
              <a:pPr algn="ctr"/>
              <a:r>
                <a:rPr lang="en-US" altLang="zh-TW" sz="2200" dirty="0" smtClean="0">
                  <a:latin typeface="+mj-lt"/>
                  <a:ea typeface="華康儷中黑(P)" pitchFamily="34" charset="-120"/>
                </a:rPr>
                <a:t>problem-based</a:t>
              </a:r>
              <a:r>
                <a:rPr lang="zh-TW" altLang="en-US" sz="2200" dirty="0" smtClean="0">
                  <a:latin typeface="+mj-lt"/>
                  <a:ea typeface="華康儷中黑(P)" pitchFamily="34" charset="-120"/>
                </a:rPr>
                <a:t> </a:t>
              </a:r>
              <a:r>
                <a:rPr lang="en-US" altLang="zh-TW" sz="2200" dirty="0" smtClean="0">
                  <a:latin typeface="+mj-lt"/>
                  <a:ea typeface="華康儷中黑(P)" pitchFamily="34" charset="-120"/>
                </a:rPr>
                <a:t>learning</a:t>
              </a:r>
              <a:endParaRPr lang="zh-TW" altLang="en-US" sz="2200" dirty="0">
                <a:latin typeface="+mj-lt"/>
                <a:ea typeface="華康儷中黑(P)" pitchFamily="34" charset="-120"/>
              </a:endParaRPr>
            </a:p>
          </p:txBody>
        </p:sp>
      </p:grpSp>
      <p:grpSp>
        <p:nvGrpSpPr>
          <p:cNvPr id="7183" name="群組 7182"/>
          <p:cNvGrpSpPr/>
          <p:nvPr/>
        </p:nvGrpSpPr>
        <p:grpSpPr>
          <a:xfrm>
            <a:off x="3578023" y="5135493"/>
            <a:ext cx="2835682" cy="1044000"/>
            <a:chOff x="6391569" y="4986067"/>
            <a:chExt cx="2835682" cy="897195"/>
          </a:xfrm>
        </p:grpSpPr>
        <p:sp>
          <p:nvSpPr>
            <p:cNvPr id="57" name="橢圓 56"/>
            <p:cNvSpPr/>
            <p:nvPr/>
          </p:nvSpPr>
          <p:spPr>
            <a:xfrm>
              <a:off x="6398312" y="4986067"/>
              <a:ext cx="2828939" cy="89719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6391569" y="5083049"/>
              <a:ext cx="2747868" cy="661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 dirty="0" smtClean="0">
                  <a:latin typeface="+mj-lt"/>
                  <a:ea typeface="華康儷中黑(P)" pitchFamily="34" charset="-120"/>
                </a:rPr>
                <a:t>學習共同體</a:t>
              </a:r>
              <a:endParaRPr lang="en-US" altLang="zh-TW" sz="2200" dirty="0" smtClean="0">
                <a:latin typeface="+mj-lt"/>
                <a:ea typeface="華康儷中黑(P)" pitchFamily="34" charset="-120"/>
              </a:endParaRPr>
            </a:p>
            <a:p>
              <a:pPr algn="ctr"/>
              <a:r>
                <a:rPr lang="en-US" altLang="zh-TW" sz="2200" dirty="0" smtClean="0">
                  <a:latin typeface="+mj-lt"/>
                  <a:ea typeface="華康儷中黑(P)" pitchFamily="34" charset="-120"/>
                </a:rPr>
                <a:t>learning community</a:t>
              </a:r>
              <a:endParaRPr lang="zh-TW" altLang="en-US" sz="2200" dirty="0">
                <a:latin typeface="+mj-lt"/>
                <a:ea typeface="華康儷中黑(P)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0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Times New Roman"/>
        <a:ea typeface="華康正顏楷體W5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5042</TotalTime>
  <Words>2436</Words>
  <Application>Microsoft Office PowerPoint</Application>
  <PresentationFormat>如螢幕大小 (4:3)</PresentationFormat>
  <Paragraphs>628</Paragraphs>
  <Slides>32</Slides>
  <Notes>31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4" baseType="lpstr">
      <vt:lpstr>Arial</vt:lpstr>
      <vt:lpstr>新細明體</vt:lpstr>
      <vt:lpstr>華康儷中黑</vt:lpstr>
      <vt:lpstr>Times New Roman</vt:lpstr>
      <vt:lpstr>華康儷中黑(P)</vt:lpstr>
      <vt:lpstr>華康正顏楷體W5(P)</vt:lpstr>
      <vt:lpstr>標楷體</vt:lpstr>
      <vt:lpstr>Calibri</vt:lpstr>
      <vt:lpstr>Wingdings 2</vt:lpstr>
      <vt:lpstr>Wingdings</vt:lpstr>
      <vt:lpstr>華康正顏楷體W5</vt:lpstr>
      <vt:lpstr>Office 佈景主題</vt:lpstr>
      <vt:lpstr>活化教學～ 分組合作學習的理念與實踐方案</vt:lpstr>
      <vt:lpstr>大綱</vt:lpstr>
      <vt:lpstr>分組合作學習影片</vt:lpstr>
      <vt:lpstr>計畫緣起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四年規劃</vt:lpstr>
      <vt:lpstr>編製合作學習教師手冊</vt:lpstr>
      <vt:lpstr>拍攝合作學習教學影帶</vt:lpstr>
      <vt:lpstr>本計畫建置四個系統 彼此環環相扣</vt:lpstr>
      <vt:lpstr>10月份辦理三場(北區、中區、南區) 「分組合作學習的理念推廣說明會」</vt:lpstr>
      <vt:lpstr>12月份至寒假期間 辦理四梯次專業培訓</vt:lpstr>
      <vt:lpstr>12月份至寒假期間 辦理四梯次專業培訓</vt:lpstr>
      <vt:lpstr>專業培訓課程內容</vt:lpstr>
      <vt:lpstr>預定推動之期程</vt:lpstr>
      <vt:lpstr>試辦學校實施方式與配合事項</vt:lpstr>
      <vt:lpstr>試辦學校實施計畫-1</vt:lpstr>
      <vt:lpstr>試辦學校實施計畫-2</vt:lpstr>
      <vt:lpstr>試辦學校實施計畫-3</vt:lpstr>
      <vt:lpstr>試辦學校實施計畫-4</vt:lpstr>
      <vt:lpstr>試辦學校實施計畫-5</vt:lpstr>
      <vt:lpstr>日本實施「學習共同體」</vt:lpstr>
      <vt:lpstr>台灣實施分組合作學習</vt:lpstr>
      <vt:lpstr>PowerPoint 簡報</vt:lpstr>
      <vt:lpstr>分組合作學習討論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439</cp:revision>
  <cp:lastPrinted>2012-10-11T02:09:54Z</cp:lastPrinted>
  <dcterms:created xsi:type="dcterms:W3CDTF">2012-08-20T02:43:20Z</dcterms:created>
  <dcterms:modified xsi:type="dcterms:W3CDTF">2012-11-20T06:02:58Z</dcterms:modified>
</cp:coreProperties>
</file>