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1" r:id="rId2"/>
    <p:sldId id="492" r:id="rId3"/>
    <p:sldId id="525" r:id="rId4"/>
    <p:sldId id="493" r:id="rId5"/>
    <p:sldId id="494" r:id="rId6"/>
    <p:sldId id="495" r:id="rId7"/>
    <p:sldId id="496" r:id="rId8"/>
    <p:sldId id="535" r:id="rId9"/>
    <p:sldId id="498" r:id="rId10"/>
    <p:sldId id="521" r:id="rId11"/>
    <p:sldId id="522" r:id="rId12"/>
    <p:sldId id="523" r:id="rId13"/>
    <p:sldId id="524" r:id="rId14"/>
    <p:sldId id="503" r:id="rId15"/>
    <p:sldId id="504" r:id="rId16"/>
    <p:sldId id="505" r:id="rId17"/>
    <p:sldId id="527" r:id="rId18"/>
    <p:sldId id="537" r:id="rId19"/>
    <p:sldId id="536" r:id="rId20"/>
    <p:sldId id="507" r:id="rId21"/>
    <p:sldId id="509" r:id="rId22"/>
    <p:sldId id="538" r:id="rId23"/>
    <p:sldId id="511" r:id="rId24"/>
    <p:sldId id="530" r:id="rId25"/>
    <p:sldId id="531" r:id="rId26"/>
    <p:sldId id="532" r:id="rId27"/>
    <p:sldId id="533" r:id="rId28"/>
    <p:sldId id="528" r:id="rId29"/>
    <p:sldId id="489" r:id="rId30"/>
  </p:sldIdLst>
  <p:sldSz cx="9144000" cy="6858000" type="screen4x3"/>
  <p:notesSz cx="6784975" cy="9856788"/>
  <p:embeddedFontLst>
    <p:embeddedFont>
      <p:font typeface="華康正顏楷體W5(P)" pitchFamily="66" charset="-120"/>
      <p:regular r:id="rId33"/>
    </p:embeddedFont>
    <p:embeddedFont>
      <p:font typeface="華康正顏楷體W5" pitchFamily="65" charset="-120"/>
      <p:regular r:id="rId34"/>
    </p:embeddedFont>
    <p:embeddedFont>
      <p:font typeface="華康儷中黑" pitchFamily="49" charset="-120"/>
      <p:regular r:id="rId35"/>
    </p:embeddedFont>
    <p:embeddedFont>
      <p:font typeface="宋体" pitchFamily="2" charset="-122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微軟正黑體" pitchFamily="34" charset="-120"/>
      <p:regular r:id="rId41"/>
      <p:bold r:id="rId42"/>
    </p:embeddedFont>
    <p:embeddedFont>
      <p:font typeface="華康儷中黑(P)" pitchFamily="34" charset="-120"/>
      <p:regular r:id="rId4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A120054-E0C4-41FF-BE45-A458401F2DD0}">
          <p14:sldIdLst>
            <p14:sldId id="411"/>
            <p14:sldId id="492"/>
            <p14:sldId id="525"/>
            <p14:sldId id="493"/>
            <p14:sldId id="494"/>
            <p14:sldId id="495"/>
            <p14:sldId id="496"/>
            <p14:sldId id="535"/>
            <p14:sldId id="498"/>
            <p14:sldId id="521"/>
            <p14:sldId id="522"/>
            <p14:sldId id="523"/>
            <p14:sldId id="524"/>
            <p14:sldId id="503"/>
            <p14:sldId id="504"/>
            <p14:sldId id="505"/>
            <p14:sldId id="527"/>
            <p14:sldId id="537"/>
            <p14:sldId id="536"/>
            <p14:sldId id="507"/>
            <p14:sldId id="509"/>
            <p14:sldId id="538"/>
            <p14:sldId id="511"/>
            <p14:sldId id="530"/>
            <p14:sldId id="531"/>
            <p14:sldId id="532"/>
            <p14:sldId id="533"/>
            <p14:sldId id="528"/>
            <p14:sldId id="4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FF3300"/>
    <a:srgbClr val="6633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706" autoAdjust="0"/>
  </p:normalViewPr>
  <p:slideViewPr>
    <p:cSldViewPr>
      <p:cViewPr varScale="1">
        <p:scale>
          <a:sx n="101" d="100"/>
          <a:sy n="101" d="100"/>
        </p:scale>
        <p:origin x="-18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notesViewPr>
    <p:cSldViewPr>
      <p:cViewPr varScale="1">
        <p:scale>
          <a:sx n="73" d="100"/>
          <a:sy n="73" d="100"/>
        </p:scale>
        <p:origin x="-2202" y="-96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0154" cy="492839"/>
          </a:xfrm>
          <a:prstGeom prst="rect">
            <a:avLst/>
          </a:prstGeom>
        </p:spPr>
        <p:txBody>
          <a:bodyPr vert="horz" lIns="91013" tIns="45506" rIns="91013" bIns="455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3253" y="3"/>
            <a:ext cx="2940154" cy="492839"/>
          </a:xfrm>
          <a:prstGeom prst="rect">
            <a:avLst/>
          </a:prstGeom>
        </p:spPr>
        <p:txBody>
          <a:bodyPr vert="horz" lIns="91013" tIns="45506" rIns="91013" bIns="45506" rtlCol="0"/>
          <a:lstStyle>
            <a:lvl1pPr algn="r">
              <a:defRPr sz="1100"/>
            </a:lvl1pPr>
          </a:lstStyle>
          <a:p>
            <a:fld id="{0A5EC009-5412-4633-B398-DED8D38BC862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5" y="9362239"/>
            <a:ext cx="2940154" cy="492839"/>
          </a:xfrm>
          <a:prstGeom prst="rect">
            <a:avLst/>
          </a:prstGeom>
        </p:spPr>
        <p:txBody>
          <a:bodyPr vert="horz" lIns="91013" tIns="45506" rIns="91013" bIns="455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3253" y="9362239"/>
            <a:ext cx="2940154" cy="492839"/>
          </a:xfrm>
          <a:prstGeom prst="rect">
            <a:avLst/>
          </a:prstGeom>
        </p:spPr>
        <p:txBody>
          <a:bodyPr vert="horz" lIns="91013" tIns="45506" rIns="91013" bIns="45506" rtlCol="0" anchor="b"/>
          <a:lstStyle>
            <a:lvl1pPr algn="r">
              <a:defRPr sz="1100"/>
            </a:lvl1pPr>
          </a:lstStyle>
          <a:p>
            <a:fld id="{D8973083-FBFE-40C3-AA0C-7137714B1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516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0154" cy="492839"/>
          </a:xfrm>
          <a:prstGeom prst="rect">
            <a:avLst/>
          </a:prstGeom>
        </p:spPr>
        <p:txBody>
          <a:bodyPr vert="horz" lIns="91013" tIns="45506" rIns="91013" bIns="455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3253" y="3"/>
            <a:ext cx="2940154" cy="492839"/>
          </a:xfrm>
          <a:prstGeom prst="rect">
            <a:avLst/>
          </a:prstGeom>
        </p:spPr>
        <p:txBody>
          <a:bodyPr vert="horz" lIns="91013" tIns="45506" rIns="91013" bIns="45506" rtlCol="0"/>
          <a:lstStyle>
            <a:lvl1pPr algn="r">
              <a:defRPr sz="1100"/>
            </a:lvl1pPr>
          </a:lstStyle>
          <a:p>
            <a:fld id="{8A2256B6-D9F4-4F10-A44E-E1D1E2E73351}" type="datetimeFigureOut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3" tIns="45506" rIns="91013" bIns="4550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8499" y="4681976"/>
            <a:ext cx="5427980" cy="4435555"/>
          </a:xfrm>
          <a:prstGeom prst="rect">
            <a:avLst/>
          </a:prstGeom>
        </p:spPr>
        <p:txBody>
          <a:bodyPr vert="horz" lIns="91013" tIns="45506" rIns="91013" bIns="4550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9362239"/>
            <a:ext cx="2940154" cy="492839"/>
          </a:xfrm>
          <a:prstGeom prst="rect">
            <a:avLst/>
          </a:prstGeom>
        </p:spPr>
        <p:txBody>
          <a:bodyPr vert="horz" lIns="91013" tIns="45506" rIns="91013" bIns="455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3253" y="9362239"/>
            <a:ext cx="2940154" cy="492839"/>
          </a:xfrm>
          <a:prstGeom prst="rect">
            <a:avLst/>
          </a:prstGeom>
        </p:spPr>
        <p:txBody>
          <a:bodyPr vert="horz" lIns="91013" tIns="45506" rIns="91013" bIns="45506" rtlCol="0" anchor="b"/>
          <a:lstStyle>
            <a:lvl1pPr algn="r">
              <a:defRPr sz="1100"/>
            </a:lvl1pPr>
          </a:lstStyle>
          <a:p>
            <a:fld id="{FA23E371-B948-4AAB-B4DB-2465972E95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61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39480" indent="-284415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37661" indent="-22753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92725" indent="-22753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47789" indent="-22753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02853" indent="-2275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57918" indent="-2275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12982" indent="-2275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68046" indent="-2275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765D58-45FA-4C8A-A1DC-A9CF37B7DD18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0810" indent="-284927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39708" indent="-22794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95591" indent="-22794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1476" indent="-22794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07359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63242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19125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75008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0810" indent="-284927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39708" indent="-22794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95591" indent="-22794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1476" indent="-22794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07359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63242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19125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75008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4451" indent="-282481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29926" indent="-22598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1895" indent="-22598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33865" indent="-22598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85834" indent="-2259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37804" indent="-2259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89774" indent="-2259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41744" indent="-2259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883AE7-4B73-4AB0-B0AA-7EFAF86909E0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0D81A7C-A55F-434E-A641-A648FC899F9B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DAB0F4-2CB8-4645-847D-5FACFAA67CB6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FD7471-61D2-4486-9A3E-14A76825AEEC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22F02-C73E-4879-9D3D-87A01E2D1899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0E418-DCE1-4BAD-B419-D909E33F23DF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693DCD-2352-4FCF-ADD4-E98EA11BEC52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752369-384B-42DE-8444-A643AD9429D7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BED188-E198-4FFF-82AB-45C8796491FA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5045FF-524A-4103-B05E-411B93DB2DF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C9AE21-1D9F-4619-980F-3F6578DB2CBA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4DE21E-1D0F-4894-80B9-161F81E68E3B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E21E7-D0EE-48E0-97FA-2907991A5E94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DB01C-2A8D-4FA8-94BB-B6E760B56574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2898E2-AF1D-4EA7-92DB-A5B771A15F16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58C4E8-E132-4C87-A754-D3315D843BD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6BDA01-AF07-427D-8CF2-5D6B7A92A7A2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61B3FA-8B67-4E85-8EB3-44EE123DF498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統一各標題</a:t>
            </a: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39284" indent="-28434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37361" indent="-22747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92305" indent="-22747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47249" indent="-22747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02194" indent="-22747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57138" indent="-22747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12083" indent="-22747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67028" indent="-22747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7898" indent="-283807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5228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89319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3410" indent="-22704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97501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1592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5683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59774" indent="-2270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EAC612-05F9-46BB-8936-69008DAB25CB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0810" indent="-284927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39708" indent="-22794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95591" indent="-22794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1476" indent="-22794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07359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63242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19125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75008" indent="-22794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FB326B-3701-4FF4-9EEF-8535421D3DAD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Times New Roman" pitchFamily="18" charset="0"/>
                <a:ea typeface="華康正顏楷體W5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18D4-065B-4100-90E6-7D3AD8E28CAA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93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A966-4CCE-43BF-BAF2-C01EAAA271F6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8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973C-C8A5-44E0-85C9-28B433BD0A21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95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00FF"/>
                </a:solidFill>
                <a:latin typeface="Times New Roman" pitchFamily="18" charset="0"/>
                <a:ea typeface="華康正顏楷體W5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>
            <a:lvl1pPr>
              <a:defRPr>
                <a:latin typeface="Times New Roman" pitchFamily="18" charset="0"/>
                <a:ea typeface="華康儷中黑" pitchFamily="49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華康儷中黑" pitchFamily="49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華康儷中黑" pitchFamily="49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華康儷中黑" pitchFamily="49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華康儷中黑" pitchFamily="49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F5CA-3EB6-4F7F-AAA4-EA4801A51307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686"/>
            <a:ext cx="1107309" cy="3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706A-05E6-4D90-A8A1-9C83EBF42D34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82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CFB3-92F4-419B-9F5A-C0E7D6F9825D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62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6CE9-88C5-4DA9-B183-8AAFF4764005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8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3687-9164-416C-9A8F-5C12B3F0B020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4ADB-CC44-48D8-BE88-CA24BD851187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35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993-BA32-4635-B9A9-17072773AF0E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77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E48A-1848-494B-B471-A3F242181C5B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2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D9F4-6977-43B6-8ADF-1F1C7D6214E8}" type="datetime1">
              <a:rPr lang="zh-TW" altLang="en-US" smtClean="0"/>
              <a:pPr/>
              <a:t>2013/5/23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50520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56450E4-26F8-443C-AAD7-BDAFFBE1EE3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540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Times New Roman" pitchFamily="18" charset="0"/>
          <a:ea typeface="華康正顏楷體W5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華康儷中黑" pitchFamily="49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華康儷中黑" pitchFamily="49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華康儷中黑" pitchFamily="49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華康儷中黑" pitchFamily="49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華康儷中黑" pitchFamily="49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07950" y="188640"/>
            <a:ext cx="8891588" cy="151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800" dirty="0" smtClean="0">
                <a:solidFill>
                  <a:srgbClr val="9900CC"/>
                </a:solidFill>
                <a:ea typeface="華康正顏楷體W5" pitchFamily="65" charset="-120"/>
                <a:cs typeface="Times New Roman" pitchFamily="18" charset="0"/>
              </a:rPr>
              <a:t>活化教學～</a:t>
            </a:r>
            <a:r>
              <a:rPr lang="en-US" altLang="zh-TW" sz="4800" dirty="0" smtClean="0">
                <a:solidFill>
                  <a:srgbClr val="9900CC"/>
                </a:solidFill>
                <a:ea typeface="華康正顏楷體W5" pitchFamily="65" charset="-120"/>
                <a:cs typeface="Times New Roman" pitchFamily="18" charset="0"/>
              </a:rPr>
              <a:t/>
            </a:r>
            <a:br>
              <a:rPr lang="en-US" altLang="zh-TW" sz="4800" dirty="0" smtClean="0">
                <a:solidFill>
                  <a:srgbClr val="9900CC"/>
                </a:solidFill>
                <a:ea typeface="華康正顏楷體W5" pitchFamily="65" charset="-120"/>
                <a:cs typeface="Times New Roman" pitchFamily="18" charset="0"/>
              </a:rPr>
            </a:br>
            <a:r>
              <a:rPr lang="zh-TW" altLang="en-US" sz="4800" dirty="0" smtClean="0">
                <a:solidFill>
                  <a:srgbClr val="FF0000"/>
                </a:solidFill>
                <a:ea typeface="華康正顏楷體W5" pitchFamily="65" charset="-120"/>
                <a:cs typeface="Times New Roman" pitchFamily="18" charset="0"/>
              </a:rPr>
              <a:t>分組合作學習</a:t>
            </a:r>
            <a:r>
              <a:rPr lang="zh-TW" altLang="en-US" sz="4800" dirty="0" smtClean="0">
                <a:solidFill>
                  <a:srgbClr val="9900CC"/>
                </a:solidFill>
                <a:ea typeface="華康正顏楷體W5" pitchFamily="65" charset="-120"/>
                <a:cs typeface="Times New Roman" pitchFamily="18" charset="0"/>
              </a:rPr>
              <a:t>的理念與實踐方案</a:t>
            </a:r>
          </a:p>
        </p:txBody>
      </p:sp>
      <p:sp>
        <p:nvSpPr>
          <p:cNvPr id="3075" name="副標題 2"/>
          <p:cNvSpPr>
            <a:spLocks noGrp="1"/>
          </p:cNvSpPr>
          <p:nvPr>
            <p:ph type="subTitle" idx="1"/>
          </p:nvPr>
        </p:nvSpPr>
        <p:spPr>
          <a:xfrm>
            <a:off x="611188" y="4268440"/>
            <a:ext cx="7921625" cy="1320800"/>
          </a:xfrm>
        </p:spPr>
        <p:txBody>
          <a:bodyPr>
            <a:noAutofit/>
          </a:bodyPr>
          <a:lstStyle/>
          <a:p>
            <a:pPr marL="457200" indent="-457200" algn="l" eaLnBrk="1" hangingPunct="1"/>
            <a:r>
              <a:rPr lang="zh-TW" altLang="en-US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計 畫 期 程 ： 民國</a:t>
            </a:r>
            <a:r>
              <a:rPr lang="en-US" altLang="zh-TW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101</a:t>
            </a:r>
            <a:r>
              <a:rPr lang="zh-TW" altLang="en-US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年</a:t>
            </a:r>
            <a:r>
              <a:rPr lang="en-US" altLang="zh-TW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8</a:t>
            </a:r>
            <a:r>
              <a:rPr lang="zh-TW" altLang="en-US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月至</a:t>
            </a:r>
            <a:r>
              <a:rPr lang="en-US" altLang="zh-TW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102</a:t>
            </a:r>
            <a:r>
              <a:rPr lang="zh-TW" altLang="en-US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年</a:t>
            </a:r>
            <a:r>
              <a:rPr lang="en-US" altLang="zh-TW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7</a:t>
            </a:r>
            <a:r>
              <a:rPr lang="zh-TW" altLang="en-US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月 </a:t>
            </a:r>
            <a:endParaRPr lang="en-US" altLang="zh-TW" sz="2000" dirty="0" smtClean="0">
              <a:solidFill>
                <a:srgbClr val="0000FF"/>
              </a:solidFill>
              <a:ea typeface="華康儷中黑" pitchFamily="49" charset="-120"/>
              <a:cs typeface="Times New Roman" pitchFamily="18" charset="0"/>
            </a:endParaRPr>
          </a:p>
          <a:p>
            <a:pPr marL="990600" indent="-990600" algn="l" eaLnBrk="1" hangingPunct="1"/>
            <a:r>
              <a:rPr lang="zh-TW" altLang="en-US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計畫主持人： 張新仁  校長（國立臺北教育大學）</a:t>
            </a:r>
            <a:endParaRPr lang="en-US" altLang="zh-TW" sz="2000" dirty="0" smtClean="0">
              <a:solidFill>
                <a:srgbClr val="0000FF"/>
              </a:solidFill>
              <a:ea typeface="華康儷中黑" pitchFamily="49" charset="-120"/>
              <a:cs typeface="Times New Roman" pitchFamily="18" charset="0"/>
            </a:endParaRPr>
          </a:p>
          <a:p>
            <a:pPr marL="457200" indent="-457200" algn="l" eaLnBrk="1" hangingPunct="1"/>
            <a:r>
              <a:rPr lang="zh-TW" altLang="en-US" sz="2000" dirty="0" smtClean="0">
                <a:solidFill>
                  <a:srgbClr val="0000FF"/>
                </a:solidFill>
                <a:ea typeface="華康儷中黑" pitchFamily="49" charset="-120"/>
                <a:cs typeface="Times New Roman" pitchFamily="18" charset="0"/>
              </a:rPr>
              <a:t>協同主持人： 黃永和  教授（國立臺北教育大學）</a:t>
            </a:r>
            <a:endParaRPr lang="en-US" altLang="zh-TW" sz="2000" dirty="0" smtClean="0">
              <a:solidFill>
                <a:srgbClr val="0000FF"/>
              </a:solidFill>
              <a:ea typeface="華康儷中黑" pitchFamily="49" charset="-120"/>
              <a:cs typeface="Times New Roman" pitchFamily="18" charset="0"/>
            </a:endParaRPr>
          </a:p>
          <a:p>
            <a:pPr marL="627063" indent="982663" algn="l"/>
            <a:r>
              <a:rPr lang="zh-TW" altLang="en-US" sz="2000" dirty="0" smtClean="0">
                <a:solidFill>
                  <a:srgbClr val="0000FF"/>
                </a:solidFill>
              </a:rPr>
              <a:t>王金國  教授</a:t>
            </a:r>
            <a:r>
              <a:rPr lang="zh-TW" altLang="en-US" sz="2000" dirty="0">
                <a:solidFill>
                  <a:srgbClr val="0000FF"/>
                </a:solidFill>
              </a:rPr>
              <a:t>（靜宜大學</a:t>
            </a:r>
            <a:r>
              <a:rPr lang="zh-TW" altLang="en-US" sz="2000" dirty="0" smtClean="0">
                <a:solidFill>
                  <a:srgbClr val="0000FF"/>
                </a:solidFill>
              </a:rPr>
              <a:t>）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 marL="627063" indent="982663" algn="l"/>
            <a:r>
              <a:rPr lang="zh-TW" altLang="en-US" sz="2000" dirty="0" smtClean="0">
                <a:solidFill>
                  <a:srgbClr val="0000FF"/>
                </a:solidFill>
              </a:rPr>
              <a:t>汪履維  教授</a:t>
            </a:r>
            <a:r>
              <a:rPr lang="zh-TW" altLang="en-US" sz="2000" dirty="0">
                <a:solidFill>
                  <a:srgbClr val="0000FF"/>
                </a:solidFill>
              </a:rPr>
              <a:t>（</a:t>
            </a:r>
            <a:r>
              <a:rPr lang="zh-TW" altLang="en-US" sz="2000" dirty="0" smtClean="0">
                <a:solidFill>
                  <a:srgbClr val="0000FF"/>
                </a:solidFill>
              </a:rPr>
              <a:t>國立台東大學）</a:t>
            </a:r>
            <a:endParaRPr lang="en-US" altLang="zh-TW" sz="2000" dirty="0" smtClean="0">
              <a:solidFill>
                <a:srgbClr val="0000FF"/>
              </a:solidFill>
            </a:endParaRPr>
          </a:p>
          <a:p>
            <a:pPr marL="627063" indent="982663" algn="l"/>
            <a:r>
              <a:rPr lang="zh-TW" altLang="en-US" sz="2000" dirty="0" smtClean="0">
                <a:solidFill>
                  <a:srgbClr val="0000FF"/>
                </a:solidFill>
              </a:rPr>
              <a:t>林美惠  校長（高雄市立前金國小）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44" y="1340768"/>
            <a:ext cx="5433913" cy="289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15616" y="6485274"/>
            <a:ext cx="485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latin typeface="華康儷中黑" pitchFamily="49" charset="-120"/>
                <a:ea typeface="華康儷中黑" pitchFamily="49" charset="-120"/>
              </a:rPr>
              <a:t>允許使用者重製、散布、傳輸著作，但不得為商業目的之使用，亦不得修改該著作</a:t>
            </a:r>
            <a:r>
              <a:rPr lang="zh-TW" altLang="en-US" sz="1000" b="1" dirty="0" smtClean="0">
                <a:latin typeface="華康儷中黑" pitchFamily="49" charset="-120"/>
                <a:ea typeface="華康儷中黑" pitchFamily="49" charset="-120"/>
              </a:rPr>
              <a:t>。</a:t>
            </a:r>
            <a:endParaRPr lang="en-US" altLang="zh-TW" sz="1000" b="1" dirty="0" smtClean="0">
              <a:latin typeface="華康儷中黑" pitchFamily="49" charset="-120"/>
              <a:ea typeface="華康儷中黑" pitchFamily="49" charset="-120"/>
            </a:endParaRPr>
          </a:p>
          <a:p>
            <a:r>
              <a:rPr lang="zh-TW" altLang="en-US" sz="1000" b="1" dirty="0" smtClean="0">
                <a:latin typeface="華康儷中黑" pitchFamily="49" charset="-120"/>
                <a:ea typeface="華康儷中黑" pitchFamily="49" charset="-120"/>
              </a:rPr>
              <a:t>使用</a:t>
            </a:r>
            <a:r>
              <a:rPr lang="zh-TW" altLang="en-US" sz="1000" b="1" dirty="0">
                <a:latin typeface="華康儷中黑" pitchFamily="49" charset="-120"/>
                <a:ea typeface="華康儷中黑" pitchFamily="49" charset="-120"/>
              </a:rPr>
              <a:t>時必須按照著作人指定的方式表彰其姓名。</a:t>
            </a:r>
          </a:p>
        </p:txBody>
      </p:sp>
    </p:spTree>
    <p:extLst>
      <p:ext uri="{BB962C8B-B14F-4D97-AF65-F5344CB8AC3E}">
        <p14:creationId xmlns:p14="http://schemas.microsoft.com/office/powerpoint/2010/main" val="7768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23528" y="1412776"/>
            <a:ext cx="8569077" cy="4406056"/>
          </a:xfrm>
          <a:prstGeom prst="roundRect">
            <a:avLst>
              <a:gd name="adj" fmla="val 5845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323528" y="620688"/>
            <a:ext cx="8569077" cy="1021680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3958" y="778272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TW" altLang="en-US" sz="4400" dirty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 </a:t>
            </a:r>
            <a:r>
              <a:rPr lang="zh-TW" altLang="en-US" sz="44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 分組合作學習的成效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377850" y="1858392"/>
            <a:ext cx="84604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提高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學業成績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    </a:t>
            </a: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增強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記憶保留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    </a:t>
            </a: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提昇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學習動機</a:t>
            </a: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提高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自尊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自信</a:t>
            </a:r>
            <a:endParaRPr lang="en-US" altLang="zh-TW" dirty="0" smtClean="0">
              <a:solidFill>
                <a:srgbClr val="FF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增進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不同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背景、能力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學生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互動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接納</a:t>
            </a:r>
            <a:endParaRPr lang="en-US" altLang="zh-TW" dirty="0" smtClean="0">
              <a:solidFill>
                <a:srgbClr val="FF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獲得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同儕支持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協助</a:t>
            </a:r>
            <a:endParaRPr lang="en-US" altLang="zh-TW" dirty="0" smtClean="0">
              <a:solidFill>
                <a:srgbClr val="FF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457200" indent="-279400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對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師長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和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同學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持</a:t>
            </a:r>
            <a:r>
              <a:rPr lang="zh-TW" altLang="en-US" dirty="0" smtClean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正向態度</a:t>
            </a:r>
            <a:endParaRPr lang="en-US" altLang="zh-TW" dirty="0" smtClean="0">
              <a:solidFill>
                <a:srgbClr val="FF0000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505200" y="6381328"/>
            <a:ext cx="2133600" cy="365125"/>
          </a:xfrm>
        </p:spPr>
        <p:txBody>
          <a:bodyPr/>
          <a:lstStyle/>
          <a:p>
            <a:fld id="{956450E4-26F8-443C-AAD7-BDAFFBE1EE37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45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13097" y="1398342"/>
            <a:ext cx="8569077" cy="4771181"/>
          </a:xfrm>
          <a:prstGeom prst="roundRect">
            <a:avLst>
              <a:gd name="adj" fmla="val 3183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圓角矩形 1"/>
          <p:cNvSpPr/>
          <p:nvPr/>
        </p:nvSpPr>
        <p:spPr>
          <a:xfrm>
            <a:off x="323528" y="611339"/>
            <a:ext cx="8569077" cy="1021680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3958" y="768923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TW" altLang="en-US" sz="44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本計畫特色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28596" y="1785585"/>
            <a:ext cx="854821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有</a:t>
            </a:r>
            <a:r>
              <a:rPr lang="zh-TW" altLang="en-US" sz="32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理念</a:t>
            </a: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、有</a:t>
            </a:r>
            <a:r>
              <a:rPr lang="zh-TW" altLang="en-US" sz="32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分組</a:t>
            </a: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、更有</a:t>
            </a:r>
            <a:r>
              <a:rPr lang="zh-TW" altLang="en-US" sz="32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方法</a:t>
            </a:r>
            <a:endParaRPr lang="en-US" altLang="zh-TW" sz="3200" dirty="0" smtClean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植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基於</a:t>
            </a:r>
            <a:r>
              <a:rPr lang="zh-TW" altLang="en-US" sz="32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實證研究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基礎，發展</a:t>
            </a:r>
            <a:r>
              <a:rPr lang="zh-TW" altLang="en-US" sz="32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本土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的</a:t>
            </a:r>
            <a:r>
              <a:rPr lang="zh-TW" altLang="en-US" sz="32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可行</a:t>
            </a: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模式</a:t>
            </a:r>
            <a:endParaRPr lang="en-US" altLang="zh-TW" sz="3200" dirty="0" smtClean="0">
              <a:latin typeface="華康儷中黑(P)" pitchFamily="34" charset="-120"/>
              <a:ea typeface="華康儷中黑(P)" pitchFamily="34" charset="-120"/>
            </a:endParaRP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能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結合所有相關計畫，適用</a:t>
            </a:r>
            <a:r>
              <a:rPr lang="zh-TW" altLang="en-US" sz="32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所有學習</a:t>
            </a:r>
            <a:r>
              <a:rPr lang="zh-TW" altLang="en-US" sz="32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領域</a:t>
            </a:r>
            <a:endParaRPr lang="en-US" altLang="zh-TW" sz="32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僅是改變教學型態，並非創新教學策略</a:t>
            </a:r>
            <a:endParaRPr lang="en-US" altLang="zh-TW" sz="3200" dirty="0">
              <a:latin typeface="華康儷中黑(P)" pitchFamily="34" charset="-120"/>
              <a:ea typeface="華康儷中黑(P)" pitchFamily="34" charset="-120"/>
            </a:endParaRP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關注教師的</a:t>
            </a: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教，更關注</a:t>
            </a:r>
            <a:r>
              <a:rPr lang="zh-TW" altLang="en-US" sz="32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學生的學</a:t>
            </a:r>
            <a:endParaRPr lang="en-US" altLang="zh-TW" sz="3200" dirty="0" smtClean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改變教師單向的講述，促進學生</a:t>
            </a:r>
            <a:r>
              <a:rPr lang="zh-TW" altLang="en-US" sz="32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互動參與</a:t>
            </a:r>
            <a:endParaRPr lang="en-US" altLang="zh-TW" sz="32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zh-TW" altLang="en-US" sz="3200" dirty="0" smtClean="0">
                <a:latin typeface="華康儷中黑(P)" pitchFamily="34" charset="-120"/>
                <a:ea typeface="華康儷中黑(P)" pitchFamily="34" charset="-120"/>
              </a:rPr>
              <a:t> 教完≠</a:t>
            </a:r>
            <a:r>
              <a:rPr lang="zh-TW" altLang="en-US" sz="32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學會</a:t>
            </a:r>
            <a:endParaRPr lang="en-US" altLang="zh-TW" sz="3200" dirty="0" smtClean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 marL="342900" indent="-342900">
              <a:buClr>
                <a:srgbClr val="FF0000"/>
              </a:buClr>
              <a:buSzPct val="80000"/>
              <a:buFont typeface="Wingdings" pitchFamily="2" charset="2"/>
              <a:buChar char="n"/>
            </a:pPr>
            <a:endParaRPr lang="en-US" altLang="zh-TW" sz="2400" dirty="0">
              <a:latin typeface="華康儷中黑(P)" pitchFamily="34" charset="-120"/>
              <a:ea typeface="華康儷中黑(P)" pitchFamily="34" charset="-120"/>
            </a:endParaRPr>
          </a:p>
          <a:p>
            <a:pPr marL="342900" indent="-342900">
              <a:buClr>
                <a:srgbClr val="FF0000"/>
              </a:buClr>
              <a:buSzPct val="80000"/>
              <a:buFont typeface="Wingdings" pitchFamily="2" charset="2"/>
              <a:buChar char="n"/>
            </a:pPr>
            <a:endParaRPr lang="en-US" altLang="zh-TW" sz="2400" dirty="0"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505200" y="6381328"/>
            <a:ext cx="2133600" cy="365125"/>
          </a:xfrm>
        </p:spPr>
        <p:txBody>
          <a:bodyPr/>
          <a:lstStyle/>
          <a:p>
            <a:fld id="{956450E4-26F8-443C-AAD7-BDAFFBE1EE37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82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642368"/>
            <a:ext cx="4022018" cy="4452490"/>
          </a:xfrm>
          <a:prstGeom prst="rect">
            <a:avLst/>
          </a:prstGeom>
          <a:solidFill>
            <a:srgbClr val="FFFFB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68354" y="1642368"/>
            <a:ext cx="4022018" cy="4452490"/>
          </a:xfrm>
          <a:prstGeom prst="rect">
            <a:avLst/>
          </a:prstGeom>
          <a:solidFill>
            <a:srgbClr val="FFFFB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323528" y="620688"/>
            <a:ext cx="8569077" cy="1021680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3958" y="778272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 共享、共存、共榮：殊途同歸</a:t>
            </a:r>
          </a:p>
        </p:txBody>
      </p:sp>
      <p:sp>
        <p:nvSpPr>
          <p:cNvPr id="5" name="矩形 4"/>
          <p:cNvSpPr/>
          <p:nvPr/>
        </p:nvSpPr>
        <p:spPr>
          <a:xfrm>
            <a:off x="1735320" y="1782514"/>
            <a:ext cx="1424887" cy="51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學生</a:t>
            </a:r>
            <a:endParaRPr lang="zh-TW" altLang="en-US" sz="3200" dirty="0">
              <a:solidFill>
                <a:schemeClr val="tx1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66919" y="1782514"/>
            <a:ext cx="1424887" cy="51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教師</a:t>
            </a:r>
            <a:endParaRPr lang="zh-TW" altLang="en-US" sz="3200" dirty="0">
              <a:solidFill>
                <a:schemeClr val="tx1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2506464"/>
            <a:ext cx="381642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分組方法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>
              <a:spcBef>
                <a:spcPts val="30"/>
              </a:spcBef>
              <a:buClr>
                <a:srgbClr val="92D050"/>
              </a:buClr>
            </a:pPr>
            <a:r>
              <a:rPr lang="en-US" altLang="zh-TW" sz="24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</a:t>
            </a:r>
            <a:r>
              <a:rPr lang="en-US" altLang="zh-TW" sz="2400" b="1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grouping method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合作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學習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>
              <a:spcBef>
                <a:spcPts val="30"/>
              </a:spcBef>
              <a:buClr>
                <a:srgbClr val="92D050"/>
              </a:buClr>
            </a:pPr>
            <a:r>
              <a:rPr lang="en-US" altLang="zh-TW" sz="24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</a:t>
            </a:r>
            <a:r>
              <a:rPr lang="en-US" altLang="zh-TW" sz="2400" b="1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cooperative</a:t>
            </a:r>
            <a:r>
              <a:rPr lang="en-US" altLang="zh-TW" sz="24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en-US" altLang="zh-TW" sz="2400" b="1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learning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學習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社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群 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>
              <a:spcBef>
                <a:spcPts val="30"/>
              </a:spcBef>
              <a:buClr>
                <a:srgbClr val="92D050"/>
              </a:buClr>
            </a:pPr>
            <a:r>
              <a:rPr lang="en-US" altLang="zh-TW" sz="24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</a:t>
            </a:r>
            <a:r>
              <a:rPr lang="en-US" altLang="zh-TW" sz="2400" b="1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learning community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學習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者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社群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>
              <a:spcBef>
                <a:spcPts val="30"/>
              </a:spcBef>
              <a:buClr>
                <a:srgbClr val="92D050"/>
              </a:buClr>
            </a:pPr>
            <a:r>
              <a:rPr lang="en-US" altLang="zh-TW" sz="24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</a:t>
            </a:r>
            <a:r>
              <a:rPr lang="en-US" altLang="zh-TW" sz="2400" b="1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community of </a:t>
            </a:r>
            <a:r>
              <a:rPr lang="en-US" altLang="zh-TW" sz="2400" b="1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learners</a:t>
            </a:r>
            <a:endParaRPr lang="zh-TW" altLang="en-US" sz="2400" b="1" dirty="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43667" y="2506464"/>
            <a:ext cx="38164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共同備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課 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>
              <a:buClr>
                <a:srgbClr val="92D050"/>
              </a:buClr>
            </a:pPr>
            <a:r>
              <a:rPr lang="en-US" altLang="zh-TW" sz="24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</a:t>
            </a:r>
            <a:r>
              <a:rPr lang="en-US" altLang="zh-TW" sz="2400" b="1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common planning time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課堂教學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研究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>
              <a:buClr>
                <a:srgbClr val="92D050"/>
              </a:buClr>
            </a:pPr>
            <a:r>
              <a:rPr lang="en-US" altLang="zh-TW" sz="24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</a:t>
            </a:r>
            <a:r>
              <a:rPr lang="en-US" altLang="zh-TW" sz="2400" b="1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lesson study</a:t>
            </a:r>
          </a:p>
          <a:p>
            <a:pPr marL="342900" indent="-3429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專業學習社群 </a:t>
            </a:r>
            <a:r>
              <a:rPr lang="en-US" altLang="zh-TW" sz="2400" b="1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professional learning community</a:t>
            </a:r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505200" y="6381328"/>
            <a:ext cx="2133600" cy="365125"/>
          </a:xfrm>
        </p:spPr>
        <p:txBody>
          <a:bodyPr/>
          <a:lstStyle/>
          <a:p>
            <a:fld id="{956450E4-26F8-443C-AAD7-BDAFFBE1EE37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06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左大括弧 86"/>
          <p:cNvSpPr/>
          <p:nvPr/>
        </p:nvSpPr>
        <p:spPr>
          <a:xfrm flipH="1">
            <a:off x="8172450" y="2637061"/>
            <a:ext cx="360363" cy="280828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995738" y="1052736"/>
            <a:ext cx="4176712" cy="3276600"/>
          </a:xfrm>
          <a:prstGeom prst="rect">
            <a:avLst/>
          </a:prstGeom>
          <a:solidFill>
            <a:srgbClr val="FFFF4F">
              <a:alpha val="74902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16388" name="標題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華康正顏楷體W5" pitchFamily="65" charset="-120"/>
              </a:rPr>
              <a:t>四年規劃</a:t>
            </a:r>
          </a:p>
        </p:txBody>
      </p:sp>
      <p:sp>
        <p:nvSpPr>
          <p:cNvPr id="34" name="圓角矩形 9"/>
          <p:cNvSpPr/>
          <p:nvPr/>
        </p:nvSpPr>
        <p:spPr>
          <a:xfrm>
            <a:off x="215900" y="2492598"/>
            <a:ext cx="827088" cy="3024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分組合作學習</a:t>
            </a:r>
          </a:p>
        </p:txBody>
      </p:sp>
      <p:sp>
        <p:nvSpPr>
          <p:cNvPr id="35" name="圓角矩形 12"/>
          <p:cNvSpPr/>
          <p:nvPr/>
        </p:nvSpPr>
        <p:spPr>
          <a:xfrm>
            <a:off x="1357313" y="1570261"/>
            <a:ext cx="900112" cy="4679950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設立「教學資源研發中心」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2571750" y="1570261"/>
            <a:ext cx="900113" cy="4679950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成立「研發諮詢小組」</a:t>
            </a:r>
            <a:endParaRPr kumimoji="0" lang="en-US" altLang="zh-TW" sz="2800" dirty="0">
              <a:solidFill>
                <a:schemeClr val="tx1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72" name="圓角矩形 71"/>
          <p:cNvSpPr/>
          <p:nvPr/>
        </p:nvSpPr>
        <p:spPr>
          <a:xfrm>
            <a:off x="4679950" y="1917923"/>
            <a:ext cx="3276600" cy="7191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行政支援</a:t>
            </a: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系統</a:t>
            </a:r>
          </a:p>
        </p:txBody>
      </p:sp>
      <p:sp>
        <p:nvSpPr>
          <p:cNvPr id="73" name="圓角矩形 72"/>
          <p:cNvSpPr/>
          <p:nvPr/>
        </p:nvSpPr>
        <p:spPr>
          <a:xfrm>
            <a:off x="4716463" y="2710086"/>
            <a:ext cx="3240087" cy="71913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專業培訓輔導</a:t>
            </a: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系統</a:t>
            </a:r>
          </a:p>
        </p:txBody>
      </p:sp>
      <p:sp>
        <p:nvSpPr>
          <p:cNvPr id="74" name="圓角矩形 73"/>
          <p:cNvSpPr/>
          <p:nvPr/>
        </p:nvSpPr>
        <p:spPr>
          <a:xfrm>
            <a:off x="4716463" y="3500661"/>
            <a:ext cx="3240087" cy="7207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師資培育</a:t>
            </a: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系統</a:t>
            </a:r>
          </a:p>
        </p:txBody>
      </p:sp>
      <p:sp>
        <p:nvSpPr>
          <p:cNvPr id="75" name="圓角矩形 74"/>
          <p:cNvSpPr/>
          <p:nvPr/>
        </p:nvSpPr>
        <p:spPr>
          <a:xfrm>
            <a:off x="4679950" y="1125761"/>
            <a:ext cx="3276600" cy="71913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教學實踐</a:t>
            </a: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系統</a:t>
            </a:r>
          </a:p>
        </p:txBody>
      </p:sp>
      <p:sp>
        <p:nvSpPr>
          <p:cNvPr id="80" name="圓角矩形 79"/>
          <p:cNvSpPr/>
          <p:nvPr/>
        </p:nvSpPr>
        <p:spPr>
          <a:xfrm>
            <a:off x="8316913" y="2205261"/>
            <a:ext cx="792162" cy="3600450"/>
          </a:xfrm>
          <a:prstGeom prst="roundRect">
            <a:avLst>
              <a:gd name="adj" fmla="val 23821"/>
            </a:avLst>
          </a:prstGeom>
          <a:noFill/>
          <a:ln w="38100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評估效益、成果發表</a:t>
            </a:r>
          </a:p>
        </p:txBody>
      </p:sp>
      <p:sp>
        <p:nvSpPr>
          <p:cNvPr id="83" name="左大括弧 82"/>
          <p:cNvSpPr/>
          <p:nvPr/>
        </p:nvSpPr>
        <p:spPr>
          <a:xfrm>
            <a:off x="3492500" y="2637061"/>
            <a:ext cx="503238" cy="2808287"/>
          </a:xfrm>
          <a:prstGeom prst="leftBrace">
            <a:avLst>
              <a:gd name="adj1" fmla="val 0"/>
              <a:gd name="adj2" fmla="val 50000"/>
            </a:avLst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995738" y="2133823"/>
            <a:ext cx="576262" cy="1150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推廣</a:t>
            </a:r>
          </a:p>
        </p:txBody>
      </p:sp>
      <p:sp>
        <p:nvSpPr>
          <p:cNvPr id="82" name="矩形 81"/>
          <p:cNvSpPr/>
          <p:nvPr/>
        </p:nvSpPr>
        <p:spPr>
          <a:xfrm>
            <a:off x="3995738" y="4402361"/>
            <a:ext cx="4176712" cy="2124075"/>
          </a:xfrm>
          <a:prstGeom prst="rect">
            <a:avLst/>
          </a:prstGeom>
          <a:solidFill>
            <a:srgbClr val="FFFF4F">
              <a:alpha val="75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78" name="圓角矩形 77"/>
          <p:cNvSpPr/>
          <p:nvPr/>
        </p:nvSpPr>
        <p:spPr>
          <a:xfrm>
            <a:off x="4716463" y="4508723"/>
            <a:ext cx="3240087" cy="9001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拍攝</a:t>
            </a:r>
            <a:endParaRPr kumimoji="0" lang="en-US" altLang="zh-TW" sz="2800" dirty="0">
              <a:solidFill>
                <a:schemeClr val="tx1"/>
              </a:solidFill>
              <a:latin typeface="華康儷中黑" pitchFamily="49" charset="-120"/>
              <a:ea typeface="華康儷中黑" pitchFamily="49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「教學示例影帶」</a:t>
            </a:r>
          </a:p>
        </p:txBody>
      </p:sp>
      <p:sp>
        <p:nvSpPr>
          <p:cNvPr id="79" name="圓角矩形 78"/>
          <p:cNvSpPr/>
          <p:nvPr/>
        </p:nvSpPr>
        <p:spPr>
          <a:xfrm>
            <a:off x="4716463" y="5481861"/>
            <a:ext cx="3240087" cy="90011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編製分組合作學習教學手冊</a:t>
            </a:r>
          </a:p>
        </p:txBody>
      </p:sp>
      <p:sp>
        <p:nvSpPr>
          <p:cNvPr id="86" name="圓角矩形 85"/>
          <p:cNvSpPr/>
          <p:nvPr/>
        </p:nvSpPr>
        <p:spPr>
          <a:xfrm>
            <a:off x="4070350" y="5242148"/>
            <a:ext cx="501650" cy="742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研發</a:t>
            </a:r>
          </a:p>
        </p:txBody>
      </p:sp>
      <p:cxnSp>
        <p:nvCxnSpPr>
          <p:cNvPr id="89" name="直線單箭頭接點 88"/>
          <p:cNvCxnSpPr/>
          <p:nvPr/>
        </p:nvCxnSpPr>
        <p:spPr>
          <a:xfrm>
            <a:off x="1042988" y="4005486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>
            <a:off x="2268538" y="4076923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投影片編號版面配置區 2"/>
          <p:cNvSpPr txBox="1">
            <a:spLocks/>
          </p:cNvSpPr>
          <p:nvPr/>
        </p:nvSpPr>
        <p:spPr>
          <a:xfrm>
            <a:off x="3217069" y="652025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523B0E-3B61-421D-99B5-B09BB9AE2864}" type="slidenum">
              <a:rPr kumimoji="0" lang="zh-TW" altLang="en-US" sz="1800" b="1" smtClean="0">
                <a:solidFill>
                  <a:schemeClr val="tx1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800" b="1" dirty="0">
              <a:solidFill>
                <a:schemeClr val="tx1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solidFill>
                  <a:srgbClr val="0000FF"/>
                </a:solidFill>
                <a:ea typeface="華康正顏楷體W5" pitchFamily="65" charset="-120"/>
              </a:rPr>
              <a:t>編製合作學習教師手冊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827088" y="1247775"/>
            <a:ext cx="7632700" cy="5399088"/>
          </a:xfrm>
          <a:prstGeom prst="roundRect">
            <a:avLst>
              <a:gd name="adj" fmla="val 5128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buClr>
                <a:srgbClr val="FF3300"/>
              </a:buClr>
            </a:pPr>
            <a:r>
              <a:rPr kumimoji="0" lang="zh-TW" altLang="en-US" sz="2400" dirty="0">
                <a:solidFill>
                  <a:srgbClr val="000000"/>
                </a:solidFill>
                <a:latin typeface="華康儷中黑" pitchFamily="49" charset="-120"/>
                <a:ea typeface="華康儷中黑" pitchFamily="49" charset="-120"/>
              </a:rPr>
              <a:t>協助</a:t>
            </a:r>
            <a:r>
              <a:rPr kumimoji="0" lang="zh-TW" altLang="zh-TW" sz="2400" dirty="0">
                <a:solidFill>
                  <a:srgbClr val="000000"/>
                </a:solidFill>
                <a:latin typeface="華康儷中黑" pitchFamily="49" charset="-120"/>
                <a:ea typeface="華康儷中黑" pitchFamily="49" charset="-120"/>
              </a:rPr>
              <a:t>教師能清楚且完整地認識分組合作學習</a:t>
            </a: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339975" y="3141663"/>
            <a:ext cx="3240088" cy="5032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600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2195513" y="1916113"/>
            <a:ext cx="3311525" cy="6492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4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召開諮詢會議</a:t>
            </a:r>
            <a:endParaRPr kumimoji="0" lang="zh-TW" altLang="en-US" sz="2400" dirty="0">
              <a:solidFill>
                <a:schemeClr val="tx1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339975" y="3141663"/>
            <a:ext cx="3240088" cy="492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kumimoji="0" lang="zh-TW" altLang="zh-TW" sz="2600" dirty="0">
                <a:latin typeface="華康儷中黑" pitchFamily="49" charset="-120"/>
                <a:ea typeface="華康儷中黑" pitchFamily="49" charset="-120"/>
              </a:rPr>
              <a:t>專家學者</a:t>
            </a:r>
            <a:r>
              <a:rPr kumimoji="0" lang="en-US" altLang="zh-TW" sz="2600" dirty="0">
                <a:latin typeface="華康儷中黑" pitchFamily="49" charset="-120"/>
                <a:ea typeface="華康儷中黑" pitchFamily="49" charset="-120"/>
              </a:rPr>
              <a:t>+</a:t>
            </a:r>
            <a:r>
              <a:rPr kumimoji="0" lang="zh-TW" altLang="zh-TW" sz="2600" dirty="0">
                <a:latin typeface="華康儷中黑" pitchFamily="49" charset="-120"/>
                <a:ea typeface="華康儷中黑" pitchFamily="49" charset="-120"/>
              </a:rPr>
              <a:t>現職教師</a:t>
            </a:r>
            <a:endParaRPr kumimoji="0" lang="en-US" altLang="zh-TW" sz="2600" dirty="0">
              <a:latin typeface="華康儷中黑" pitchFamily="49" charset="-120"/>
              <a:ea typeface="華康儷中黑" pitchFamily="49" charset="-120"/>
            </a:endParaRPr>
          </a:p>
        </p:txBody>
      </p:sp>
      <p:cxnSp>
        <p:nvCxnSpPr>
          <p:cNvPr id="69" name="直線單箭頭接點 68"/>
          <p:cNvCxnSpPr/>
          <p:nvPr/>
        </p:nvCxnSpPr>
        <p:spPr>
          <a:xfrm>
            <a:off x="3851275" y="25654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416" name="矩形 70"/>
          <p:cNvSpPr>
            <a:spLocks noChangeArrowheads="1"/>
          </p:cNvSpPr>
          <p:nvPr/>
        </p:nvSpPr>
        <p:spPr bwMode="auto">
          <a:xfrm>
            <a:off x="3914775" y="2636838"/>
            <a:ext cx="80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</a:pPr>
            <a:r>
              <a:rPr kumimoji="0" lang="zh-TW" altLang="zh-TW" sz="2400">
                <a:latin typeface="華康儷中黑" pitchFamily="49" charset="-120"/>
                <a:ea typeface="華康儷中黑" pitchFamily="49" charset="-120"/>
              </a:rPr>
              <a:t>邀請</a:t>
            </a:r>
            <a:endParaRPr kumimoji="0" lang="en-US" altLang="zh-TW" sz="2400">
              <a:latin typeface="華康儷中黑" pitchFamily="49" charset="-120"/>
              <a:ea typeface="華康儷中黑" pitchFamily="49" charset="-120"/>
            </a:endParaRPr>
          </a:p>
        </p:txBody>
      </p:sp>
      <p:cxnSp>
        <p:nvCxnSpPr>
          <p:cNvPr id="73" name="直線單箭頭接點 72"/>
          <p:cNvCxnSpPr/>
          <p:nvPr/>
        </p:nvCxnSpPr>
        <p:spPr>
          <a:xfrm>
            <a:off x="3859213" y="36449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418" name="矩形 73"/>
          <p:cNvSpPr>
            <a:spLocks noChangeArrowheads="1"/>
          </p:cNvSpPr>
          <p:nvPr/>
        </p:nvSpPr>
        <p:spPr bwMode="auto">
          <a:xfrm>
            <a:off x="3924300" y="371633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</a:pPr>
            <a:r>
              <a:rPr kumimoji="0" lang="zh-TW" altLang="en-US" sz="2400">
                <a:latin typeface="華康儷中黑" pitchFamily="49" charset="-120"/>
                <a:ea typeface="華康儷中黑" pitchFamily="49" charset="-120"/>
              </a:rPr>
              <a:t>編製</a:t>
            </a:r>
            <a:endParaRPr kumimoji="0" lang="en-US" altLang="zh-TW" sz="2400">
              <a:latin typeface="華康儷中黑" pitchFamily="49" charset="-120"/>
              <a:ea typeface="華康儷中黑" pitchFamily="49" charset="-120"/>
            </a:endParaRPr>
          </a:p>
        </p:txBody>
      </p:sp>
      <p:cxnSp>
        <p:nvCxnSpPr>
          <p:cNvPr id="76" name="直線接點 75"/>
          <p:cNvCxnSpPr/>
          <p:nvPr/>
        </p:nvCxnSpPr>
        <p:spPr>
          <a:xfrm flipV="1">
            <a:off x="5727700" y="4437063"/>
            <a:ext cx="576263" cy="1857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 flipV="1">
            <a:off x="5800725" y="5013325"/>
            <a:ext cx="5032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H="1" flipV="1">
            <a:off x="5800725" y="5373688"/>
            <a:ext cx="503238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22" name="矩形 80"/>
          <p:cNvSpPr>
            <a:spLocks noChangeArrowheads="1"/>
          </p:cNvSpPr>
          <p:nvPr/>
        </p:nvSpPr>
        <p:spPr bwMode="auto">
          <a:xfrm>
            <a:off x="6592888" y="4221163"/>
            <a:ext cx="172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1"/>
            <a:r>
              <a:rPr kumimoji="0" lang="zh-TW" altLang="zh-TW" sz="2400">
                <a:latin typeface="華康儷中黑" pitchFamily="49" charset="-120"/>
                <a:ea typeface="華康儷中黑" pitchFamily="49" charset="-120"/>
              </a:rPr>
              <a:t>基本概念篇</a:t>
            </a:r>
          </a:p>
        </p:txBody>
      </p:sp>
      <p:sp>
        <p:nvSpPr>
          <p:cNvPr id="17423" name="矩形 81"/>
          <p:cNvSpPr>
            <a:spLocks noChangeArrowheads="1"/>
          </p:cNvSpPr>
          <p:nvPr/>
        </p:nvSpPr>
        <p:spPr bwMode="auto">
          <a:xfrm>
            <a:off x="6592888" y="4797425"/>
            <a:ext cx="172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zh-TW" sz="2400">
                <a:latin typeface="華康儷中黑" pitchFamily="49" charset="-120"/>
                <a:ea typeface="華康儷中黑" pitchFamily="49" charset="-120"/>
              </a:rPr>
              <a:t>技巧訓練篇</a:t>
            </a:r>
            <a:endParaRPr kumimoji="0" lang="zh-TW" altLang="en-US" sz="2400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17424" name="矩形 82"/>
          <p:cNvSpPr>
            <a:spLocks noChangeArrowheads="1"/>
          </p:cNvSpPr>
          <p:nvPr/>
        </p:nvSpPr>
        <p:spPr bwMode="auto">
          <a:xfrm>
            <a:off x="6592888" y="53736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zh-TW" sz="2400">
                <a:latin typeface="華康儷中黑" pitchFamily="49" charset="-120"/>
                <a:ea typeface="華康儷中黑" pitchFamily="49" charset="-120"/>
              </a:rPr>
              <a:t>設計篇</a:t>
            </a:r>
            <a:endParaRPr kumimoji="0" lang="zh-TW" altLang="en-US" sz="2400">
              <a:latin typeface="華康儷中黑" pitchFamily="49" charset="-120"/>
              <a:ea typeface="華康儷中黑" pitchFamily="49" charset="-120"/>
            </a:endParaRPr>
          </a:p>
        </p:txBody>
      </p:sp>
      <p:cxnSp>
        <p:nvCxnSpPr>
          <p:cNvPr id="30" name="直線接點 29"/>
          <p:cNvCxnSpPr/>
          <p:nvPr/>
        </p:nvCxnSpPr>
        <p:spPr>
          <a:xfrm flipH="1" flipV="1">
            <a:off x="5800725" y="5805488"/>
            <a:ext cx="576263" cy="360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26" name="矩形 30"/>
          <p:cNvSpPr>
            <a:spLocks noChangeArrowheads="1"/>
          </p:cNvSpPr>
          <p:nvPr/>
        </p:nvSpPr>
        <p:spPr bwMode="auto">
          <a:xfrm>
            <a:off x="6592888" y="5949950"/>
            <a:ext cx="1722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zh-TW" sz="2400">
                <a:latin typeface="華康儷中黑" pitchFamily="49" charset="-120"/>
                <a:ea typeface="華康儷中黑" pitchFamily="49" charset="-120"/>
              </a:rPr>
              <a:t>成功案例篇</a:t>
            </a:r>
            <a:endParaRPr kumimoji="0" lang="zh-TW" altLang="en-US" sz="2400">
              <a:latin typeface="華康儷中黑" pitchFamily="49" charset="-120"/>
              <a:ea typeface="華康儷中黑" pitchFamily="49" charset="-120"/>
            </a:endParaRPr>
          </a:p>
        </p:txBody>
      </p:sp>
      <p:pic>
        <p:nvPicPr>
          <p:cNvPr id="17427" name="圖片 38" descr="boo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92600"/>
            <a:ext cx="3455988" cy="2139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矩形 57"/>
          <p:cNvSpPr/>
          <p:nvPr/>
        </p:nvSpPr>
        <p:spPr>
          <a:xfrm>
            <a:off x="2195513" y="4652963"/>
            <a:ext cx="3024187" cy="8921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600" dirty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「分組合作學習」</a:t>
            </a:r>
            <a:endParaRPr kumimoji="0" lang="en-US" altLang="zh-TW" sz="2600" dirty="0">
              <a:solidFill>
                <a:schemeClr val="bg1"/>
              </a:solidFill>
              <a:latin typeface="華康儷中黑" pitchFamily="49" charset="-120"/>
              <a:ea typeface="華康儷中黑" pitchFamily="49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600" dirty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教</a:t>
            </a:r>
            <a:r>
              <a:rPr kumimoji="0" lang="zh-TW" altLang="en-US" sz="2600" dirty="0">
                <a:solidFill>
                  <a:schemeClr val="bg1"/>
                </a:solidFill>
                <a:latin typeface="華康儷中黑" pitchFamily="49" charset="-120"/>
                <a:ea typeface="華康儷中黑" pitchFamily="49" charset="-120"/>
              </a:rPr>
              <a:t>師手冊</a:t>
            </a:r>
          </a:p>
        </p:txBody>
      </p:sp>
      <p:sp>
        <p:nvSpPr>
          <p:cNvPr id="22" name="投影片編號版面配置區 2"/>
          <p:cNvSpPr txBox="1">
            <a:spLocks/>
          </p:cNvSpPr>
          <p:nvPr/>
        </p:nvSpPr>
        <p:spPr>
          <a:xfrm>
            <a:off x="3217069" y="652025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523B0E-3B61-421D-99B5-B09BB9AE2864}" type="slidenum">
              <a:rPr kumimoji="0" lang="zh-TW" altLang="en-US" sz="1800" b="1" smtClean="0">
                <a:solidFill>
                  <a:schemeClr val="tx1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800" b="1" dirty="0">
              <a:solidFill>
                <a:schemeClr val="tx1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solidFill>
                  <a:srgbClr val="0000FF"/>
                </a:solidFill>
                <a:ea typeface="華康正顏楷體W5" pitchFamily="65" charset="-120"/>
              </a:rPr>
              <a:t>拍攝合作學習教學影帶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709613" y="1271588"/>
            <a:ext cx="7704137" cy="5035550"/>
          </a:xfrm>
          <a:prstGeom prst="roundRect">
            <a:avLst>
              <a:gd name="adj" fmla="val 5128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buClr>
                <a:srgbClr val="FF3300"/>
              </a:buClr>
            </a:pPr>
            <a:r>
              <a:rPr kumimoji="0" lang="zh-TW" altLang="en-US" sz="2400">
                <a:solidFill>
                  <a:srgbClr val="000000"/>
                </a:solidFill>
                <a:latin typeface="華康儷中黑" pitchFamily="49" charset="-120"/>
                <a:ea typeface="華康儷中黑" pitchFamily="49" charset="-120"/>
              </a:rPr>
              <a:t>協助</a:t>
            </a:r>
            <a:r>
              <a:rPr kumimoji="0" lang="zh-TW" altLang="zh-TW" sz="2400">
                <a:solidFill>
                  <a:srgbClr val="000000"/>
                </a:solidFill>
                <a:latin typeface="華康儷中黑" pitchFamily="49" charset="-120"/>
                <a:ea typeface="華康儷中黑" pitchFamily="49" charset="-120"/>
              </a:rPr>
              <a:t>教師清楚認識</a:t>
            </a:r>
            <a:r>
              <a:rPr kumimoji="0" lang="zh-TW" altLang="en-US" sz="24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「</a:t>
            </a:r>
            <a:r>
              <a:rPr kumimoji="0" lang="zh-TW" altLang="zh-TW" sz="24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分組合作學習</a:t>
            </a:r>
            <a:r>
              <a:rPr kumimoji="0" lang="zh-TW" altLang="en-US" sz="24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」</a:t>
            </a:r>
            <a:r>
              <a:rPr kumimoji="0" lang="zh-TW" altLang="zh-TW" sz="2400">
                <a:solidFill>
                  <a:srgbClr val="000000"/>
                </a:solidFill>
                <a:latin typeface="華康儷中黑" pitchFamily="49" charset="-120"/>
                <a:ea typeface="華康儷中黑" pitchFamily="49" charset="-120"/>
              </a:rPr>
              <a:t>具體教學流程</a:t>
            </a: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 marL="0" lvl="1"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171950" y="3067050"/>
            <a:ext cx="3241675" cy="504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600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4171950" y="1843088"/>
            <a:ext cx="3241675" cy="649287"/>
          </a:xfrm>
          <a:prstGeom prst="ellipse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4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召開諮詢會議</a:t>
            </a:r>
            <a:endParaRPr kumimoji="0" lang="zh-TW" altLang="en-US" sz="2400" dirty="0">
              <a:solidFill>
                <a:schemeClr val="tx1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57" name="圓角矩形 56"/>
          <p:cNvSpPr/>
          <p:nvPr/>
        </p:nvSpPr>
        <p:spPr>
          <a:xfrm>
            <a:off x="4171950" y="3067050"/>
            <a:ext cx="3241675" cy="544513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kumimoji="0" lang="zh-TW" altLang="zh-TW" sz="2600" dirty="0">
                <a:latin typeface="華康儷中黑" pitchFamily="49" charset="-120"/>
                <a:ea typeface="華康儷中黑" pitchFamily="49" charset="-120"/>
              </a:rPr>
              <a:t>專家學者</a:t>
            </a:r>
            <a:r>
              <a:rPr kumimoji="0" lang="en-US" altLang="zh-TW" sz="2600" dirty="0">
                <a:latin typeface="華康儷中黑" pitchFamily="49" charset="-120"/>
                <a:ea typeface="華康儷中黑" pitchFamily="49" charset="-120"/>
              </a:rPr>
              <a:t>+</a:t>
            </a:r>
            <a:r>
              <a:rPr kumimoji="0" lang="zh-TW" altLang="zh-TW" sz="2600" dirty="0">
                <a:latin typeface="華康儷中黑" pitchFamily="49" charset="-120"/>
                <a:ea typeface="華康儷中黑" pitchFamily="49" charset="-120"/>
              </a:rPr>
              <a:t>現職教師</a:t>
            </a:r>
            <a:endParaRPr kumimoji="0" lang="en-US" altLang="zh-TW" sz="2600" dirty="0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4171950" y="4240213"/>
            <a:ext cx="3241675" cy="987425"/>
          </a:xfrm>
          <a:prstGeom prst="round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600" dirty="0">
                <a:latin typeface="華康儷中黑" pitchFamily="49" charset="-120"/>
                <a:ea typeface="華康儷中黑" pitchFamily="49" charset="-120"/>
              </a:rPr>
              <a:t>「分組合作學習」</a:t>
            </a:r>
            <a:endParaRPr kumimoji="0" lang="en-US" altLang="zh-TW" sz="2600" dirty="0">
              <a:latin typeface="華康儷中黑" pitchFamily="49" charset="-120"/>
              <a:ea typeface="華康儷中黑" pitchFamily="49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600" dirty="0">
                <a:latin typeface="華康儷中黑" pitchFamily="49" charset="-120"/>
                <a:ea typeface="華康儷中黑" pitchFamily="49" charset="-120"/>
              </a:rPr>
              <a:t>教學影帶</a:t>
            </a:r>
            <a:endParaRPr kumimoji="0" lang="zh-TW" altLang="en-US" sz="2600" dirty="0">
              <a:latin typeface="華康儷中黑" pitchFamily="49" charset="-120"/>
              <a:ea typeface="華康儷中黑" pitchFamily="49" charset="-120"/>
            </a:endParaRPr>
          </a:p>
        </p:txBody>
      </p:sp>
      <p:cxnSp>
        <p:nvCxnSpPr>
          <p:cNvPr id="69" name="直線單箭頭接點 68"/>
          <p:cNvCxnSpPr/>
          <p:nvPr/>
        </p:nvCxnSpPr>
        <p:spPr>
          <a:xfrm>
            <a:off x="5684838" y="2490788"/>
            <a:ext cx="0" cy="541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441" name="圖片 69" descr="came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393223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矩形 70"/>
          <p:cNvSpPr>
            <a:spLocks noChangeArrowheads="1"/>
          </p:cNvSpPr>
          <p:nvPr/>
        </p:nvSpPr>
        <p:spPr bwMode="auto">
          <a:xfrm>
            <a:off x="5748338" y="25638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</a:pPr>
            <a:r>
              <a:rPr kumimoji="0" lang="zh-TW" altLang="zh-TW" sz="2400">
                <a:latin typeface="華康儷中黑" pitchFamily="49" charset="-120"/>
                <a:ea typeface="華康儷中黑" pitchFamily="49" charset="-120"/>
              </a:rPr>
              <a:t>邀請</a:t>
            </a:r>
            <a:endParaRPr kumimoji="0" lang="en-US" altLang="zh-TW" sz="2400">
              <a:latin typeface="華康儷中黑" pitchFamily="49" charset="-120"/>
              <a:ea typeface="華康儷中黑" pitchFamily="49" charset="-120"/>
            </a:endParaRPr>
          </a:p>
        </p:txBody>
      </p:sp>
      <p:cxnSp>
        <p:nvCxnSpPr>
          <p:cNvPr id="73" name="直線單箭頭接點 72"/>
          <p:cNvCxnSpPr/>
          <p:nvPr/>
        </p:nvCxnSpPr>
        <p:spPr>
          <a:xfrm>
            <a:off x="5692775" y="3679825"/>
            <a:ext cx="0" cy="539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444" name="矩形 73"/>
          <p:cNvSpPr>
            <a:spLocks noChangeArrowheads="1"/>
          </p:cNvSpPr>
          <p:nvPr/>
        </p:nvSpPr>
        <p:spPr bwMode="auto">
          <a:xfrm>
            <a:off x="5756275" y="36861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</a:pPr>
            <a:r>
              <a:rPr kumimoji="0" lang="zh-TW" altLang="en-US" sz="2400">
                <a:latin typeface="華康儷中黑" pitchFamily="49" charset="-120"/>
                <a:ea typeface="華康儷中黑" pitchFamily="49" charset="-120"/>
              </a:rPr>
              <a:t>拍攝</a:t>
            </a:r>
            <a:endParaRPr kumimoji="0" lang="en-US" altLang="zh-TW" sz="2400">
              <a:latin typeface="華康儷中黑" pitchFamily="49" charset="-120"/>
              <a:ea typeface="華康儷中黑" pitchFamily="49" charset="-120"/>
            </a:endParaRPr>
          </a:p>
        </p:txBody>
      </p:sp>
      <p:grpSp>
        <p:nvGrpSpPr>
          <p:cNvPr id="18446" name="群組 9"/>
          <p:cNvGrpSpPr>
            <a:grpSpLocks/>
          </p:cNvGrpSpPr>
          <p:nvPr/>
        </p:nvGrpSpPr>
        <p:grpSpPr bwMode="auto">
          <a:xfrm>
            <a:off x="3252788" y="5227638"/>
            <a:ext cx="5132387" cy="1079500"/>
            <a:chOff x="3407756" y="5445124"/>
            <a:chExt cx="5133090" cy="1079501"/>
          </a:xfrm>
        </p:grpSpPr>
        <p:grpSp>
          <p:nvGrpSpPr>
            <p:cNvPr id="18448" name="群組 21"/>
            <p:cNvGrpSpPr>
              <a:grpSpLocks/>
            </p:cNvGrpSpPr>
            <p:nvPr/>
          </p:nvGrpSpPr>
          <p:grpSpPr bwMode="auto">
            <a:xfrm>
              <a:off x="3407756" y="5445124"/>
              <a:ext cx="3423258" cy="1079500"/>
              <a:chOff x="4460073" y="5115480"/>
              <a:chExt cx="3423568" cy="1079441"/>
            </a:xfrm>
          </p:grpSpPr>
          <p:cxnSp>
            <p:nvCxnSpPr>
              <p:cNvPr id="76" name="直線接點 75"/>
              <p:cNvCxnSpPr>
                <a:endCxn id="18453" idx="0"/>
              </p:cNvCxnSpPr>
              <p:nvPr/>
            </p:nvCxnSpPr>
            <p:spPr>
              <a:xfrm flipH="1">
                <a:off x="5014236" y="5115480"/>
                <a:ext cx="1041637" cy="61750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>
                <a:endCxn id="18454" idx="0"/>
              </p:cNvCxnSpPr>
              <p:nvPr/>
            </p:nvCxnSpPr>
            <p:spPr>
              <a:xfrm flipH="1">
                <a:off x="6168612" y="5115480"/>
                <a:ext cx="319160" cy="61750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>
                <a:stCxn id="18455" idx="0"/>
              </p:cNvCxnSpPr>
              <p:nvPr/>
            </p:nvCxnSpPr>
            <p:spPr>
              <a:xfrm flipH="1" flipV="1">
                <a:off x="7137207" y="5115480"/>
                <a:ext cx="192131" cy="61750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8453" name="矩形 80"/>
              <p:cNvSpPr>
                <a:spLocks noChangeArrowheads="1"/>
              </p:cNvSpPr>
              <p:nvPr/>
            </p:nvSpPr>
            <p:spPr bwMode="auto">
              <a:xfrm>
                <a:off x="4460073" y="5733256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lvl="1"/>
                <a:r>
                  <a:rPr kumimoji="0" lang="zh-TW" altLang="zh-TW" sz="2400">
                    <a:latin typeface="華康儷中黑" pitchFamily="49" charset="-120"/>
                    <a:ea typeface="華康儷中黑" pitchFamily="49" charset="-120"/>
                  </a:rPr>
                  <a:t>意義篇</a:t>
                </a:r>
              </a:p>
            </p:txBody>
          </p:sp>
          <p:sp>
            <p:nvSpPr>
              <p:cNvPr id="18454" name="矩形 81"/>
              <p:cNvSpPr>
                <a:spLocks noChangeArrowheads="1"/>
              </p:cNvSpPr>
              <p:nvPr/>
            </p:nvSpPr>
            <p:spPr bwMode="auto">
              <a:xfrm>
                <a:off x="5614283" y="5733256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zh-TW" altLang="zh-TW" sz="2400">
                    <a:latin typeface="華康儷中黑" pitchFamily="49" charset="-120"/>
                    <a:ea typeface="華康儷中黑" pitchFamily="49" charset="-120"/>
                  </a:rPr>
                  <a:t>功能篇</a:t>
                </a:r>
                <a:endParaRPr kumimoji="0" lang="zh-TW" altLang="en-US" sz="2400">
                  <a:latin typeface="華康儷中黑" pitchFamily="49" charset="-120"/>
                  <a:ea typeface="華康儷中黑" pitchFamily="49" charset="-120"/>
                </a:endParaRPr>
              </a:p>
            </p:txBody>
          </p:sp>
          <p:sp>
            <p:nvSpPr>
              <p:cNvPr id="18455" name="矩形 82"/>
              <p:cNvSpPr>
                <a:spLocks noChangeArrowheads="1"/>
              </p:cNvSpPr>
              <p:nvPr/>
            </p:nvSpPr>
            <p:spPr bwMode="auto">
              <a:xfrm>
                <a:off x="6775645" y="5733256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zh-TW" altLang="zh-TW" sz="2400">
                    <a:latin typeface="華康儷中黑" pitchFamily="49" charset="-120"/>
                    <a:ea typeface="華康儷中黑" pitchFamily="49" charset="-120"/>
                  </a:rPr>
                  <a:t>技巧篇</a:t>
                </a:r>
                <a:endParaRPr kumimoji="0" lang="zh-TW" altLang="en-US" sz="2400">
                  <a:latin typeface="華康儷中黑" pitchFamily="49" charset="-120"/>
                  <a:ea typeface="華康儷中黑" pitchFamily="49" charset="-120"/>
                </a:endParaRPr>
              </a:p>
            </p:txBody>
          </p:sp>
        </p:grpSp>
        <p:sp>
          <p:nvSpPr>
            <p:cNvPr id="18449" name="矩形 82"/>
            <p:cNvSpPr>
              <a:spLocks noChangeArrowheads="1"/>
            </p:cNvSpPr>
            <p:nvPr/>
          </p:nvSpPr>
          <p:spPr bwMode="auto">
            <a:xfrm>
              <a:off x="6817297" y="6062960"/>
              <a:ext cx="17235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zh-TW" altLang="en-US" sz="2400">
                  <a:latin typeface="華康儷中黑" pitchFamily="49" charset="-120"/>
                  <a:ea typeface="華康儷中黑" pitchFamily="49" charset="-120"/>
                </a:rPr>
                <a:t>成功案例</a:t>
              </a:r>
              <a:r>
                <a:rPr kumimoji="0" lang="zh-TW" altLang="zh-TW" sz="2400">
                  <a:latin typeface="華康儷中黑" pitchFamily="49" charset="-120"/>
                  <a:ea typeface="華康儷中黑" pitchFamily="49" charset="-120"/>
                </a:rPr>
                <a:t>篇</a:t>
              </a:r>
              <a:endParaRPr kumimoji="0" lang="zh-TW" altLang="en-US" sz="2400">
                <a:latin typeface="華康儷中黑" pitchFamily="49" charset="-120"/>
                <a:ea typeface="華康儷中黑" pitchFamily="49" charset="-120"/>
              </a:endParaRPr>
            </a:p>
          </p:txBody>
        </p:sp>
      </p:grpSp>
      <p:cxnSp>
        <p:nvCxnSpPr>
          <p:cNvPr id="38" name="直線接點 37"/>
          <p:cNvCxnSpPr>
            <a:stCxn id="18449" idx="0"/>
          </p:cNvCxnSpPr>
          <p:nvPr/>
        </p:nvCxnSpPr>
        <p:spPr bwMode="auto">
          <a:xfrm flipH="1" flipV="1">
            <a:off x="6548438" y="5227638"/>
            <a:ext cx="976312" cy="6175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投影片編號版面配置區 2"/>
          <p:cNvSpPr txBox="1">
            <a:spLocks/>
          </p:cNvSpPr>
          <p:nvPr/>
        </p:nvSpPr>
        <p:spPr>
          <a:xfrm>
            <a:off x="3217069" y="652025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523B0E-3B61-421D-99B5-B09BB9AE2864}" type="slidenum">
              <a:rPr kumimoji="0" lang="zh-TW" altLang="en-US" sz="1800" b="1" smtClean="0">
                <a:solidFill>
                  <a:schemeClr val="tx1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800" b="1" dirty="0">
              <a:solidFill>
                <a:schemeClr val="tx1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1395413" y="1293813"/>
            <a:ext cx="6805612" cy="5454650"/>
          </a:xfrm>
          <a:prstGeom prst="roundRect">
            <a:avLst>
              <a:gd name="adj" fmla="val 5128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FF3300"/>
              </a:buClr>
            </a:pPr>
            <a:endParaRPr kumimoji="0" lang="en-US" altLang="zh-TW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buClr>
                <a:srgbClr val="FF3300"/>
              </a:buClr>
            </a:pPr>
            <a:endParaRPr kumimoji="0" lang="en-US" altLang="zh-TW" sz="240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225425" y="1381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smtClean="0">
                <a:solidFill>
                  <a:srgbClr val="0000FF"/>
                </a:solidFill>
                <a:ea typeface="華康正顏楷體W5" pitchFamily="65" charset="-120"/>
              </a:rPr>
              <a:t>本計畫建置四個系統</a:t>
            </a:r>
            <a:r>
              <a:rPr lang="en-US" altLang="zh-TW" sz="4000" smtClean="0">
                <a:solidFill>
                  <a:srgbClr val="0000FF"/>
                </a:solidFill>
                <a:ea typeface="華康正顏楷體W5" pitchFamily="65" charset="-120"/>
              </a:rPr>
              <a:t/>
            </a:r>
            <a:br>
              <a:rPr lang="en-US" altLang="zh-TW" sz="4000" smtClean="0">
                <a:solidFill>
                  <a:srgbClr val="0000FF"/>
                </a:solidFill>
                <a:ea typeface="華康正顏楷體W5" pitchFamily="65" charset="-120"/>
              </a:rPr>
            </a:br>
            <a:r>
              <a:rPr lang="zh-TW" altLang="en-US" sz="4000" smtClean="0">
                <a:solidFill>
                  <a:srgbClr val="0000FF"/>
                </a:solidFill>
                <a:ea typeface="華康正顏楷體W5" pitchFamily="65" charset="-120"/>
              </a:rPr>
              <a:t>彼此環環相扣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6550"/>
            <a:ext cx="7032546" cy="58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403648" y="2996952"/>
            <a:ext cx="877163" cy="307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辦理相關研習或工作坊</a:t>
            </a:r>
            <a:endParaRPr kumimoji="0" lang="en-US" altLang="zh-TW" sz="2000" dirty="0">
              <a:latin typeface="華康儷中黑" pitchFamily="49" charset="-120"/>
              <a:ea typeface="華康儷中黑" pitchFamily="49" charset="-120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開設合作學習</a:t>
            </a:r>
            <a:r>
              <a:rPr kumimoji="0" lang="zh-TW" altLang="en-US" sz="2000" dirty="0">
                <a:latin typeface="華康儷中黑" pitchFamily="49" charset="-120"/>
                <a:ea typeface="華康儷中黑" pitchFamily="49" charset="-120"/>
              </a:rPr>
              <a:t>師培</a:t>
            </a: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課程</a:t>
            </a:r>
            <a:endParaRPr kumimoji="0" lang="zh-TW" altLang="en-US" sz="2000" dirty="0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6876256" y="2160026"/>
            <a:ext cx="1133644" cy="42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pPr marL="342900" indent="-342900">
              <a:spcBef>
                <a:spcPts val="200"/>
              </a:spcBef>
              <a:buFont typeface="Wingdings" pitchFamily="2" charset="2"/>
              <a:buChar char="n"/>
            </a:pPr>
            <a:r>
              <a:rPr kumimoji="0" lang="zh-TW" altLang="en-US" sz="2000" dirty="0">
                <a:latin typeface="華康儷中黑" pitchFamily="49" charset="-120"/>
                <a:ea typeface="華康儷中黑" pitchFamily="49" charset="-120"/>
              </a:rPr>
              <a:t>參加</a:t>
            </a: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培訓課程</a:t>
            </a:r>
            <a:r>
              <a:rPr kumimoji="0" lang="zh-TW" altLang="en-US" sz="2000" dirty="0">
                <a:latin typeface="華康儷中黑" pitchFamily="49" charset="-120"/>
                <a:ea typeface="華康儷中黑" pitchFamily="49" charset="-120"/>
              </a:rPr>
              <a:t>之</a:t>
            </a:r>
            <a:r>
              <a:rPr kumimoji="0" lang="zh-TW" altLang="zh-TW" sz="2000" dirty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專家輔導委員</a:t>
            </a: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，就近輔導該區國中小</a:t>
            </a:r>
            <a:endParaRPr kumimoji="0" lang="en-US" altLang="zh-TW" sz="2000" dirty="0">
              <a:latin typeface="華康儷中黑" pitchFamily="49" charset="-120"/>
              <a:ea typeface="華康儷中黑" pitchFamily="49" charset="-120"/>
            </a:endParaRPr>
          </a:p>
          <a:p>
            <a:pPr marL="342900" indent="-342900">
              <a:spcBef>
                <a:spcPts val="200"/>
              </a:spcBef>
              <a:buFont typeface="Wingdings" pitchFamily="2" charset="2"/>
              <a:buChar char="n"/>
            </a:pP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推</a:t>
            </a:r>
            <a:r>
              <a:rPr kumimoji="0" lang="zh-TW" altLang="en-US" sz="2000" dirty="0">
                <a:latin typeface="華康儷中黑" pitchFamily="49" charset="-120"/>
                <a:ea typeface="華康儷中黑" pitchFamily="49" charset="-120"/>
              </a:rPr>
              <a:t>動</a:t>
            </a: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分組合作學習</a:t>
            </a:r>
            <a:r>
              <a:rPr kumimoji="0" lang="zh-TW" altLang="en-US" sz="2000" dirty="0">
                <a:latin typeface="華康儷中黑" pitchFamily="49" charset="-120"/>
                <a:ea typeface="華康儷中黑" pitchFamily="49" charset="-120"/>
              </a:rPr>
              <a:t>之</a:t>
            </a: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理念與作法</a:t>
            </a:r>
            <a:endParaRPr kumimoji="0" lang="zh-TW" altLang="en-US" sz="2000" dirty="0"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19462" name="矩形 7"/>
          <p:cNvSpPr>
            <a:spLocks noChangeArrowheads="1"/>
          </p:cNvSpPr>
          <p:nvPr/>
        </p:nvSpPr>
        <p:spPr bwMode="auto">
          <a:xfrm>
            <a:off x="3180333" y="1346865"/>
            <a:ext cx="433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kumimoji="0" lang="zh-TW" altLang="en-US" sz="2000" dirty="0">
                <a:latin typeface="華康儷中黑" pitchFamily="49" charset="-120"/>
                <a:ea typeface="華康儷中黑" pitchFamily="49" charset="-120"/>
              </a:rPr>
              <a:t>試辦學</a:t>
            </a: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校校長</a:t>
            </a:r>
            <a:r>
              <a:rPr kumimoji="0" lang="zh-TW" altLang="en-US" sz="2000" dirty="0">
                <a:latin typeface="華康儷中黑" pitchFamily="49" charset="-120"/>
                <a:ea typeface="華康儷中黑" pitchFamily="49" charset="-120"/>
              </a:rPr>
              <a:t>、</a:t>
            </a: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主任</a:t>
            </a:r>
            <a:endParaRPr kumimoji="0" lang="en-US" altLang="zh-TW" sz="2000" dirty="0">
              <a:latin typeface="華康儷中黑" pitchFamily="49" charset="-120"/>
              <a:ea typeface="華康儷中黑" pitchFamily="49" charset="-120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教育部</a:t>
            </a:r>
            <a:r>
              <a:rPr kumimoji="0" lang="zh-TW" altLang="en-US" sz="2000" dirty="0">
                <a:latin typeface="華康儷中黑" pitchFamily="49" charset="-120"/>
                <a:ea typeface="華康儷中黑" pitchFamily="49" charset="-120"/>
              </a:rPr>
              <a:t>、</a:t>
            </a: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縣市教育局</a:t>
            </a:r>
            <a:r>
              <a:rPr kumimoji="0" lang="en-US" altLang="zh-TW" sz="2000" dirty="0">
                <a:latin typeface="華康儷中黑" pitchFamily="49" charset="-120"/>
                <a:ea typeface="華康儷中黑" pitchFamily="49" charset="-120"/>
              </a:rPr>
              <a:t>(</a:t>
            </a:r>
            <a:r>
              <a:rPr kumimoji="0" lang="zh-TW" altLang="zh-TW" sz="2000" dirty="0">
                <a:latin typeface="華康儷中黑" pitchFamily="49" charset="-120"/>
                <a:ea typeface="華康儷中黑" pitchFamily="49" charset="-120"/>
              </a:rPr>
              <a:t>處</a:t>
            </a:r>
            <a:r>
              <a:rPr kumimoji="0" lang="en-US" altLang="zh-TW" sz="2000" dirty="0">
                <a:latin typeface="華康儷中黑" pitchFamily="49" charset="-120"/>
                <a:ea typeface="華康儷中黑" pitchFamily="49" charset="-120"/>
              </a:rPr>
              <a:t>)</a:t>
            </a: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6444208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523B0E-3B61-421D-99B5-B09BB9AE2864}" type="slidenum">
              <a:rPr kumimoji="0" lang="zh-TW" altLang="en-US" sz="1800" b="1" smtClean="0">
                <a:solidFill>
                  <a:schemeClr val="tx1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800" b="1" dirty="0">
              <a:solidFill>
                <a:schemeClr val="tx1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>
          <a:xfrm>
            <a:off x="34925" y="-9939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/>
              <a:t>101</a:t>
            </a:r>
            <a:r>
              <a:rPr lang="zh-TW" altLang="en-US" sz="4400" dirty="0" smtClean="0"/>
              <a:t>學年</a:t>
            </a:r>
            <a:r>
              <a:rPr lang="zh-TW" altLang="en-US" sz="4400" dirty="0"/>
              <a:t>度</a:t>
            </a:r>
            <a:r>
              <a:rPr lang="zh-TW" altLang="en-US" sz="4400" dirty="0" smtClean="0"/>
              <a:t>全國參與</a:t>
            </a:r>
            <a:r>
              <a:rPr lang="zh-TW" altLang="en-US" sz="4400" dirty="0"/>
              <a:t>試辦</a:t>
            </a:r>
            <a:r>
              <a:rPr lang="zh-TW" altLang="en-US" sz="4400" dirty="0" smtClean="0"/>
              <a:t>之校數</a:t>
            </a:r>
          </a:p>
        </p:txBody>
      </p:sp>
      <p:sp>
        <p:nvSpPr>
          <p:cNvPr id="34818" name="投影片編號版面配置區 2"/>
          <p:cNvSpPr txBox="1">
            <a:spLocks/>
          </p:cNvSpPr>
          <p:nvPr/>
        </p:nvSpPr>
        <p:spPr bwMode="auto">
          <a:xfrm>
            <a:off x="3030950" y="645333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A27E02D-9978-4B2D-B585-0082511AB6F4}" type="slidenum">
              <a:rPr kumimoji="0" lang="zh-TW" altLang="en-US" b="1"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kumimoji="0"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6524" y="1084674"/>
            <a:ext cx="220322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共計</a:t>
            </a:r>
            <a:r>
              <a:rPr kumimoji="0" lang="en-US" altLang="zh-TW" sz="2000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168</a:t>
            </a:r>
            <a:r>
              <a:rPr kumimoji="0" lang="zh-TW" altLang="en-US" sz="2000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所中小學</a:t>
            </a:r>
            <a:endParaRPr kumimoji="0" lang="zh-TW" altLang="en-US" sz="2000" dirty="0"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1907704" y="908720"/>
            <a:ext cx="6696744" cy="5544616"/>
            <a:chOff x="2422136" y="1261603"/>
            <a:chExt cx="6408560" cy="5407757"/>
          </a:xfrm>
        </p:grpSpPr>
        <p:grpSp>
          <p:nvGrpSpPr>
            <p:cNvPr id="58" name="群組 57"/>
            <p:cNvGrpSpPr/>
            <p:nvPr/>
          </p:nvGrpSpPr>
          <p:grpSpPr>
            <a:xfrm>
              <a:off x="2900061" y="1847089"/>
              <a:ext cx="5903373" cy="4822271"/>
              <a:chOff x="2900061" y="1847089"/>
              <a:chExt cx="5903373" cy="4822271"/>
            </a:xfrm>
          </p:grpSpPr>
          <p:grpSp>
            <p:nvGrpSpPr>
              <p:cNvPr id="74" name="群組 73"/>
              <p:cNvGrpSpPr/>
              <p:nvPr/>
            </p:nvGrpSpPr>
            <p:grpSpPr>
              <a:xfrm>
                <a:off x="2900061" y="2063462"/>
                <a:ext cx="5903373" cy="4605898"/>
                <a:chOff x="2900061" y="1991454"/>
                <a:chExt cx="5903373" cy="4605898"/>
              </a:xfrm>
            </p:grpSpPr>
            <p:pic>
              <p:nvPicPr>
                <p:cNvPr id="90" name="圖片 8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5632" y="2040592"/>
                  <a:ext cx="3154680" cy="4556760"/>
                </a:xfrm>
                <a:prstGeom prst="rect">
                  <a:avLst/>
                </a:prstGeom>
              </p:spPr>
            </p:pic>
            <p:grpSp>
              <p:nvGrpSpPr>
                <p:cNvPr id="91" name="群組 90"/>
                <p:cNvGrpSpPr/>
                <p:nvPr/>
              </p:nvGrpSpPr>
              <p:grpSpPr>
                <a:xfrm>
                  <a:off x="2900061" y="1991454"/>
                  <a:ext cx="5903373" cy="4482952"/>
                  <a:chOff x="2555776" y="2527263"/>
                  <a:chExt cx="5313859" cy="3762870"/>
                </a:xfrm>
              </p:grpSpPr>
              <p:sp>
                <p:nvSpPr>
                  <p:cNvPr id="92" name="圓角矩形 91"/>
                  <p:cNvSpPr/>
                  <p:nvPr/>
                </p:nvSpPr>
                <p:spPr>
                  <a:xfrm>
                    <a:off x="4644108" y="2635716"/>
                    <a:ext cx="1125781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桃園區</a:t>
                    </a:r>
                    <a:r>
                      <a:rPr lang="en-US" altLang="zh-TW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(</a:t>
                    </a:r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含連江</a:t>
                    </a:r>
                    <a:r>
                      <a:rPr lang="en-US" altLang="zh-TW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)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" name="圓角矩形 92"/>
                  <p:cNvSpPr/>
                  <p:nvPr/>
                </p:nvSpPr>
                <p:spPr>
                  <a:xfrm>
                    <a:off x="5882991" y="2527263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基北區</a:t>
                    </a:r>
                  </a:p>
                </p:txBody>
              </p:sp>
              <p:sp>
                <p:nvSpPr>
                  <p:cNvPr id="94" name="圓角矩形 93"/>
                  <p:cNvSpPr/>
                  <p:nvPr/>
                </p:nvSpPr>
                <p:spPr>
                  <a:xfrm>
                    <a:off x="5105184" y="3738791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中投</a:t>
                    </a:r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" name="圓角矩形 94"/>
                  <p:cNvSpPr/>
                  <p:nvPr/>
                </p:nvSpPr>
                <p:spPr>
                  <a:xfrm>
                    <a:off x="3549570" y="3613014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澎湖區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6" name="圓角矩形 95"/>
                  <p:cNvSpPr/>
                  <p:nvPr/>
                </p:nvSpPr>
                <p:spPr>
                  <a:xfrm>
                    <a:off x="3854965" y="4459196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嘉義區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" name="圓角矩形 96"/>
                  <p:cNvSpPr/>
                  <p:nvPr/>
                </p:nvSpPr>
                <p:spPr>
                  <a:xfrm>
                    <a:off x="3549570" y="3129482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金門區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圓角矩形 97"/>
                  <p:cNvSpPr/>
                  <p:nvPr/>
                </p:nvSpPr>
                <p:spPr>
                  <a:xfrm>
                    <a:off x="4716281" y="3075565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竹苗區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9" name="圓角矩形 98"/>
                  <p:cNvSpPr/>
                  <p:nvPr/>
                </p:nvSpPr>
                <p:spPr>
                  <a:xfrm>
                    <a:off x="4327377" y="3733897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彰化區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0" name="圓角矩形 99"/>
                  <p:cNvSpPr/>
                  <p:nvPr/>
                </p:nvSpPr>
                <p:spPr>
                  <a:xfrm>
                    <a:off x="5935991" y="3190489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宜蘭區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圓角矩形 100"/>
                  <p:cNvSpPr/>
                  <p:nvPr/>
                </p:nvSpPr>
                <p:spPr>
                  <a:xfrm>
                    <a:off x="3870120" y="4096547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雲林區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" name="圓角矩形 101"/>
                  <p:cNvSpPr/>
                  <p:nvPr/>
                </p:nvSpPr>
                <p:spPr>
                  <a:xfrm>
                    <a:off x="3972637" y="4821845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台南區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" name="圓角矩形 102"/>
                  <p:cNvSpPr/>
                  <p:nvPr/>
                </p:nvSpPr>
                <p:spPr>
                  <a:xfrm>
                    <a:off x="4111371" y="5315159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高雄區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圓角矩形 103"/>
                  <p:cNvSpPr/>
                  <p:nvPr/>
                </p:nvSpPr>
                <p:spPr>
                  <a:xfrm>
                    <a:off x="5502062" y="5712942"/>
                    <a:ext cx="2367573" cy="577191"/>
                  </a:xfrm>
                  <a:prstGeom prst="roundRect">
                    <a:avLst>
                      <a:gd name="adj" fmla="val 6093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36000">
                      <a:buClr>
                        <a:srgbClr val="9900FF"/>
                      </a:buClr>
                      <a:buFont typeface="Times New Roman" pitchFamily="18" charset="0"/>
                      <a:buChar char="▪"/>
                    </a:pPr>
                    <a:r>
                      <a:rPr lang="zh-TW" altLang="en-US" sz="1100" dirty="0" smtClean="0">
                        <a:solidFill>
                          <a:srgbClr val="9900FF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 縣市教育局（處）</a:t>
                    </a:r>
                    <a:endParaRPr lang="en-US" altLang="zh-TW" sz="1100" dirty="0" smtClean="0">
                      <a:solidFill>
                        <a:srgbClr val="9900FF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  <a:p>
                    <a:pPr marL="36000">
                      <a:buClr>
                        <a:srgbClr val="0000FF"/>
                      </a:buClr>
                      <a:buFont typeface="Times New Roman" pitchFamily="18" charset="0"/>
                      <a:buChar char="▪"/>
                    </a:pPr>
                    <a:r>
                      <a:rPr lang="zh-TW" altLang="en-US" sz="11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 師資培育機構</a:t>
                    </a:r>
                    <a:endParaRPr lang="en-US" altLang="zh-TW" sz="1100" dirty="0" smtClean="0">
                      <a:solidFill>
                        <a:srgbClr val="0000FF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  <a:p>
                    <a:pPr marL="36000">
                      <a:buClr>
                        <a:srgbClr val="C00000"/>
                      </a:buClr>
                      <a:buFont typeface="Times New Roman" pitchFamily="18" charset="0"/>
                      <a:buChar char="▪"/>
                    </a:pPr>
                    <a:r>
                      <a:rPr lang="zh-TW" altLang="en-US" sz="11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 </a:t>
                    </a:r>
                    <a:r>
                      <a:rPr lang="en-US" altLang="zh-TW" sz="11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15</a:t>
                    </a:r>
                    <a:r>
                      <a:rPr lang="zh-TW" altLang="en-US" sz="11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個免試</a:t>
                    </a:r>
                    <a:r>
                      <a:rPr lang="zh-TW" altLang="en-US" sz="1100" dirty="0">
                        <a:solidFill>
                          <a:srgbClr val="C00000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入</a:t>
                    </a:r>
                    <a:r>
                      <a:rPr lang="zh-TW" altLang="en-US" sz="11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學區之試辦學校數</a:t>
                    </a:r>
                  </a:p>
                </p:txBody>
              </p:sp>
              <p:sp>
                <p:nvSpPr>
                  <p:cNvPr id="105" name="圓角矩形 104"/>
                  <p:cNvSpPr/>
                  <p:nvPr/>
                </p:nvSpPr>
                <p:spPr>
                  <a:xfrm>
                    <a:off x="4838560" y="5934935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屏東</a:t>
                    </a:r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6" name="圓角矩形 105"/>
                  <p:cNvSpPr/>
                  <p:nvPr/>
                </p:nvSpPr>
                <p:spPr>
                  <a:xfrm>
                    <a:off x="2555776" y="5229200"/>
                    <a:ext cx="1044000" cy="72008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TW" altLang="en-US" sz="1100"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7" name="圓角矩形 106"/>
                  <p:cNvSpPr/>
                  <p:nvPr/>
                </p:nvSpPr>
                <p:spPr>
                  <a:xfrm>
                    <a:off x="5381053" y="5041008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台東區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8" name="圓角矩形 107"/>
                  <p:cNvSpPr/>
                  <p:nvPr/>
                </p:nvSpPr>
                <p:spPr>
                  <a:xfrm>
                    <a:off x="5706816" y="4150018"/>
                    <a:ext cx="576000" cy="252000"/>
                  </a:xfrm>
                  <a:prstGeom prst="roundRect">
                    <a:avLst/>
                  </a:prstGeom>
                  <a:solidFill>
                    <a:srgbClr val="FFFF00"/>
                  </a:solidFill>
                  <a:ln w="28575"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zh-TW" alt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rPr>
                      <a:t>花蓮區</a:t>
                    </a:r>
                    <a:endParaRPr lang="zh-TW" altLang="en-US" sz="1100" dirty="0">
                      <a:solidFill>
                        <a:schemeClr val="tx1"/>
                      </a:solidFill>
                      <a:latin typeface="Times New Roman" pitchFamily="18" charset="0"/>
                      <a:ea typeface="華康儷中黑" pitchFamily="49" charset="-120"/>
                      <a:cs typeface="Times New Roman" pitchFamily="18" charset="0"/>
                    </a:endParaRPr>
                  </a:p>
                </p:txBody>
              </p:sp>
            </p:grpSp>
          </p:grpSp>
          <p:cxnSp>
            <p:nvCxnSpPr>
              <p:cNvPr id="75" name="直線接點 74"/>
              <p:cNvCxnSpPr>
                <a:stCxn id="100" idx="3"/>
              </p:cNvCxnSpPr>
              <p:nvPr/>
            </p:nvCxnSpPr>
            <p:spPr>
              <a:xfrm>
                <a:off x="7295176" y="3003722"/>
                <a:ext cx="178049" cy="0"/>
              </a:xfrm>
              <a:prstGeom prst="line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/>
              <p:nvPr/>
            </p:nvCxnSpPr>
            <p:spPr>
              <a:xfrm>
                <a:off x="6696320" y="5157192"/>
                <a:ext cx="792000" cy="0"/>
              </a:xfrm>
              <a:prstGeom prst="line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>
                <a:stCxn id="72" idx="3"/>
                <a:endCxn id="105" idx="1"/>
              </p:cNvCxnSpPr>
              <p:nvPr/>
            </p:nvCxnSpPr>
            <p:spPr>
              <a:xfrm>
                <a:off x="5312832" y="6273355"/>
                <a:ext cx="123263" cy="0"/>
              </a:xfrm>
              <a:prstGeom prst="line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圖案 64"/>
              <p:cNvCxnSpPr/>
              <p:nvPr/>
            </p:nvCxnSpPr>
            <p:spPr>
              <a:xfrm rot="16200000" flipH="1">
                <a:off x="6954626" y="4059097"/>
                <a:ext cx="288000" cy="756000"/>
              </a:xfrm>
              <a:prstGeom prst="bentConnector2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/>
              <p:nvPr/>
            </p:nvCxnSpPr>
            <p:spPr>
              <a:xfrm>
                <a:off x="6372200" y="3645024"/>
                <a:ext cx="1116000" cy="0"/>
              </a:xfrm>
              <a:prstGeom prst="line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/>
              <p:nvPr/>
            </p:nvCxnSpPr>
            <p:spPr>
              <a:xfrm>
                <a:off x="7236296" y="2204864"/>
                <a:ext cx="252000" cy="0"/>
              </a:xfrm>
              <a:prstGeom prst="line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/>
              <p:nvPr/>
            </p:nvCxnSpPr>
            <p:spPr>
              <a:xfrm flipV="1">
                <a:off x="6228184" y="1847089"/>
                <a:ext cx="0" cy="321735"/>
              </a:xfrm>
              <a:prstGeom prst="line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圖案 69"/>
              <p:cNvCxnSpPr>
                <a:endCxn id="98" idx="1"/>
              </p:cNvCxnSpPr>
              <p:nvPr/>
            </p:nvCxnSpPr>
            <p:spPr>
              <a:xfrm rot="16200000" flipH="1">
                <a:off x="4783483" y="2350037"/>
                <a:ext cx="845420" cy="188115"/>
              </a:xfrm>
              <a:prstGeom prst="bentConnector2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圖案 75"/>
              <p:cNvCxnSpPr/>
              <p:nvPr/>
            </p:nvCxnSpPr>
            <p:spPr>
              <a:xfrm>
                <a:off x="3707752" y="2491314"/>
                <a:ext cx="612000" cy="288000"/>
              </a:xfrm>
              <a:prstGeom prst="bentConnector2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肘形接點 83"/>
              <p:cNvCxnSpPr>
                <a:endCxn id="95" idx="1"/>
              </p:cNvCxnSpPr>
              <p:nvPr/>
            </p:nvCxnSpPr>
            <p:spPr>
              <a:xfrm>
                <a:off x="3707751" y="3081148"/>
                <a:ext cx="296356" cy="425956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肘形接點 84"/>
              <p:cNvCxnSpPr/>
              <p:nvPr/>
            </p:nvCxnSpPr>
            <p:spPr>
              <a:xfrm>
                <a:off x="3707904" y="3717032"/>
                <a:ext cx="648000" cy="360000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>
                <a:off x="3707904" y="4509120"/>
                <a:ext cx="612000" cy="0"/>
              </a:xfrm>
              <a:prstGeom prst="line">
                <a:avLst/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肘形接點 86"/>
              <p:cNvCxnSpPr>
                <a:endCxn id="102" idx="1"/>
              </p:cNvCxnSpPr>
              <p:nvPr/>
            </p:nvCxnSpPr>
            <p:spPr>
              <a:xfrm flipV="1">
                <a:off x="3707752" y="4947264"/>
                <a:ext cx="766356" cy="37083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肘形接點 87"/>
              <p:cNvCxnSpPr>
                <a:endCxn id="103" idx="1"/>
              </p:cNvCxnSpPr>
              <p:nvPr/>
            </p:nvCxnSpPr>
            <p:spPr>
              <a:xfrm flipV="1">
                <a:off x="3707904" y="5534981"/>
                <a:ext cx="920329" cy="27028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肘形接點 88"/>
              <p:cNvCxnSpPr/>
              <p:nvPr/>
            </p:nvCxnSpPr>
            <p:spPr>
              <a:xfrm rot="16200000" flipH="1">
                <a:off x="3761936" y="2223007"/>
                <a:ext cx="1512000" cy="1044000"/>
              </a:xfrm>
              <a:prstGeom prst="bentConnector3">
                <a:avLst>
                  <a:gd name="adj1" fmla="val 18409"/>
                </a:avLst>
              </a:prstGeom>
              <a:ln w="127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圓角矩形 58"/>
            <p:cNvSpPr/>
            <p:nvPr/>
          </p:nvSpPr>
          <p:spPr>
            <a:xfrm>
              <a:off x="7462696" y="1420162"/>
              <a:ext cx="1368000" cy="1175822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33FF"/>
                  </a:solidFill>
                  <a:latin typeface="華康儷中黑" pitchFamily="49" charset="-120"/>
                  <a:ea typeface="華康儷中黑" pitchFamily="49" charset="-120"/>
                </a:rPr>
                <a:t>基隆市政府教育處</a:t>
              </a:r>
            </a:p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臺北市政府教育局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新北市政府</a:t>
              </a:r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00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國立臺灣師範大學</a:t>
              </a:r>
              <a:endParaRPr lang="en-US" altLang="zh-TW" sz="11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>
                  <a:solidFill>
                    <a:srgbClr val="00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國立臺北教育</a:t>
              </a:r>
              <a:r>
                <a:rPr lang="zh-TW" altLang="en-US" sz="1100" dirty="0" smtClean="0">
                  <a:solidFill>
                    <a:srgbClr val="00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大學</a:t>
              </a: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41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所試辦學校</a:t>
              </a:r>
              <a:endParaRPr lang="en-US" altLang="zh-TW" sz="1100" dirty="0" smtClean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7462696" y="2789251"/>
              <a:ext cx="1368000" cy="428939"/>
            </a:xfrm>
            <a:prstGeom prst="roundRect">
              <a:avLst>
                <a:gd name="adj" fmla="val 17196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宜蘭縣政府教育處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3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61" name="圓角矩形 60"/>
            <p:cNvSpPr/>
            <p:nvPr/>
          </p:nvSpPr>
          <p:spPr>
            <a:xfrm>
              <a:off x="7462696" y="4233276"/>
              <a:ext cx="1368000" cy="563876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花蓮縣政府教育處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>
                  <a:solidFill>
                    <a:srgbClr val="00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國立東華大學</a:t>
              </a:r>
              <a:endParaRPr lang="en-US" altLang="zh-TW" sz="11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6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62" name="圓角矩形 61"/>
            <p:cNvSpPr/>
            <p:nvPr/>
          </p:nvSpPr>
          <p:spPr>
            <a:xfrm>
              <a:off x="7462696" y="4947264"/>
              <a:ext cx="1368000" cy="641896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台東縣政府教育處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>
                  <a:solidFill>
                    <a:srgbClr val="00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國立台東大學</a:t>
              </a:r>
              <a:endParaRPr lang="en-US" altLang="zh-TW" sz="11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4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63" name="圓角矩形 62"/>
            <p:cNvSpPr/>
            <p:nvPr/>
          </p:nvSpPr>
          <p:spPr>
            <a:xfrm>
              <a:off x="5961700" y="1261603"/>
              <a:ext cx="1368000" cy="650337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桃園縣政府教育局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連江縣政府教育局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6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64" name="圓角矩形 63"/>
            <p:cNvSpPr/>
            <p:nvPr/>
          </p:nvSpPr>
          <p:spPr>
            <a:xfrm>
              <a:off x="4428136" y="1261603"/>
              <a:ext cx="1368000" cy="859405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新竹市政府教育局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新竹縣政府教育局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苗栗縣政府教育處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00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國立新竹教育大學</a:t>
              </a:r>
              <a:endParaRPr lang="en-US" altLang="zh-TW" sz="11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12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65" name="圓角矩形 64"/>
            <p:cNvSpPr/>
            <p:nvPr/>
          </p:nvSpPr>
          <p:spPr>
            <a:xfrm>
              <a:off x="2915816" y="1338502"/>
              <a:ext cx="1368000" cy="650338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彰化縣政府教育處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00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國立彰化師範大學</a:t>
              </a:r>
              <a:endParaRPr lang="en-US" altLang="zh-TW" sz="11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9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66" name="圓角矩形 65"/>
            <p:cNvSpPr/>
            <p:nvPr/>
          </p:nvSpPr>
          <p:spPr>
            <a:xfrm>
              <a:off x="2422136" y="2276871"/>
              <a:ext cx="1368000" cy="428883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金門縣政府教育局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1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67" name="圓角矩形 66"/>
            <p:cNvSpPr/>
            <p:nvPr/>
          </p:nvSpPr>
          <p:spPr>
            <a:xfrm>
              <a:off x="2422136" y="2866805"/>
              <a:ext cx="1368000" cy="427321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澎湖縣政府教育處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7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68" name="圓角矩形 67"/>
            <p:cNvSpPr/>
            <p:nvPr/>
          </p:nvSpPr>
          <p:spPr>
            <a:xfrm>
              <a:off x="2422136" y="3428999"/>
              <a:ext cx="1368000" cy="468033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雲林縣政府教育處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1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69" name="圓角矩形 68"/>
            <p:cNvSpPr/>
            <p:nvPr/>
          </p:nvSpPr>
          <p:spPr>
            <a:xfrm>
              <a:off x="2422288" y="5013176"/>
              <a:ext cx="1368000" cy="437605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台南市政府教育局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13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70" name="圓角矩形 69"/>
            <p:cNvSpPr/>
            <p:nvPr/>
          </p:nvSpPr>
          <p:spPr>
            <a:xfrm>
              <a:off x="2422288" y="4077032"/>
              <a:ext cx="1368000" cy="588292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嘉義</a:t>
              </a:r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市政府教育局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嘉義縣政府教育處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13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71" name="圓角矩形 70"/>
            <p:cNvSpPr/>
            <p:nvPr/>
          </p:nvSpPr>
          <p:spPr>
            <a:xfrm>
              <a:off x="2422288" y="5589240"/>
              <a:ext cx="1368000" cy="618204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高雄市政府教育局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00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國立高雄師範大學</a:t>
              </a:r>
              <a:endParaRPr lang="en-US" altLang="zh-TW" sz="11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20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72" name="圓角矩形 71"/>
            <p:cNvSpPr/>
            <p:nvPr/>
          </p:nvSpPr>
          <p:spPr>
            <a:xfrm>
              <a:off x="3934304" y="6000296"/>
              <a:ext cx="1378528" cy="546117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屏東政府教育處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00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國立屏東教育大學</a:t>
              </a:r>
              <a:endParaRPr lang="en-US" altLang="zh-TW" sz="11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4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sp>
          <p:nvSpPr>
            <p:cNvPr id="73" name="圓角矩形 72"/>
            <p:cNvSpPr/>
            <p:nvPr/>
          </p:nvSpPr>
          <p:spPr>
            <a:xfrm>
              <a:off x="7462696" y="3276706"/>
              <a:ext cx="1368000" cy="806458"/>
            </a:xfrm>
            <a:prstGeom prst="roundRect">
              <a:avLst>
                <a:gd name="adj" fmla="val 6093"/>
              </a:avLst>
            </a:prstGeom>
            <a:ln w="12700">
              <a:solidFill>
                <a:srgbClr val="0066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台中市政府教育局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南投縣政府教育</a:t>
              </a:r>
              <a:r>
                <a:rPr lang="zh-TW" altLang="en-US" sz="1100" dirty="0" smtClean="0">
                  <a:solidFill>
                    <a:srgbClr val="99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處</a:t>
              </a:r>
              <a:endParaRPr lang="en-US" altLang="zh-TW" sz="1100" dirty="0" smtClean="0">
                <a:solidFill>
                  <a:srgbClr val="99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0000FF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靜宜大學</a:t>
              </a:r>
              <a:endParaRPr lang="en-US" altLang="zh-TW" sz="11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共</a:t>
              </a:r>
              <a:r>
                <a:rPr lang="en-US" altLang="zh-TW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29</a:t>
              </a:r>
              <a:r>
                <a:rPr lang="zh-TW" altLang="en-US" sz="1100" dirty="0" smtClean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所</a:t>
              </a:r>
              <a:r>
                <a:rPr lang="zh-TW" altLang="en-US" sz="1100" dirty="0">
                  <a:solidFill>
                    <a:srgbClr val="C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試辦學校</a:t>
              </a:r>
              <a:endParaRPr lang="en-US" altLang="zh-TW" sz="11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3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花蓮縣參與</a:t>
            </a:r>
            <a:r>
              <a:rPr lang="zh-TW" altLang="en-US" dirty="0"/>
              <a:t>本計畫之試辦</a:t>
            </a:r>
            <a:r>
              <a:rPr lang="zh-TW" altLang="en-US" dirty="0" smtClean="0"/>
              <a:t>學校名單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CB1D-14E1-4378-BFAC-3FEB795780B0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12838"/>
              </p:ext>
            </p:extLst>
          </p:nvPr>
        </p:nvGraphicFramePr>
        <p:xfrm>
          <a:off x="683568" y="1412776"/>
          <a:ext cx="7776864" cy="1800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36915"/>
                <a:gridCol w="6739949"/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縣市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242" marR="172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101</a:t>
                      </a: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學年度 參與試辦學校名稱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242" marR="172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01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花蓮縣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花崗國民中學、吉安國民中學、富里國民中學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、</a:t>
                      </a:r>
                      <a:endParaRPr lang="en-US" altLang="zh-TW" sz="24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微軟正黑體"/>
                        <a:cs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玉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里國民中學、萬榮國民中學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新細明體"/>
                        </a:rPr>
                        <a:t>忠孝國民小學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11560" y="328498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參與之國中數：</a:t>
            </a:r>
            <a:r>
              <a:rPr lang="en-US" altLang="zh-TW" sz="2400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5</a:t>
            </a:r>
            <a:r>
              <a:rPr lang="zh-TW" altLang="en-US" sz="2400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所</a:t>
            </a:r>
            <a:endParaRPr lang="en-US" altLang="zh-TW" sz="2400" dirty="0" smtClean="0"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花蓮縣總國中數：</a:t>
            </a:r>
            <a:r>
              <a:rPr lang="en-US" altLang="zh-TW" sz="2400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25</a:t>
            </a:r>
            <a:r>
              <a:rPr lang="zh-TW" altLang="en-US" sz="2400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所</a:t>
            </a:r>
            <a:endParaRPr lang="en-US" altLang="zh-TW" sz="2400" dirty="0" smtClean="0"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  <a:p>
            <a:r>
              <a:rPr lang="zh-TW" altLang="en-US" sz="2400" dirty="0" smtClean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達標</a:t>
            </a:r>
            <a:r>
              <a:rPr lang="zh-TW" altLang="en-US" sz="24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百分比：</a:t>
            </a:r>
            <a:r>
              <a:rPr lang="en-US" altLang="zh-TW" sz="2400" dirty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20</a:t>
            </a:r>
            <a:r>
              <a:rPr lang="en-US" altLang="zh-TW" sz="2400" dirty="0" smtClean="0">
                <a:solidFill>
                  <a:srgbClr val="C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%</a:t>
            </a:r>
            <a:endParaRPr lang="en-US" altLang="zh-TW" sz="2400" dirty="0">
              <a:solidFill>
                <a:srgbClr val="C00000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400" smtClean="0"/>
              <a:t>試辦學校預定推動之期程</a:t>
            </a:r>
          </a:p>
        </p:txBody>
      </p:sp>
      <p:grpSp>
        <p:nvGrpSpPr>
          <p:cNvPr id="32771" name="Group 68"/>
          <p:cNvGrpSpPr>
            <a:grpSpLocks/>
          </p:cNvGrpSpPr>
          <p:nvPr/>
        </p:nvGrpSpPr>
        <p:grpSpPr bwMode="auto">
          <a:xfrm>
            <a:off x="1908175" y="1266775"/>
            <a:ext cx="4860925" cy="1079500"/>
            <a:chOff x="1272" y="709"/>
            <a:chExt cx="3062" cy="680"/>
          </a:xfrm>
        </p:grpSpPr>
        <p:sp>
          <p:nvSpPr>
            <p:cNvPr id="32" name="圓角矩形 31"/>
            <p:cNvSpPr/>
            <p:nvPr/>
          </p:nvSpPr>
          <p:spPr>
            <a:xfrm>
              <a:off x="3030" y="709"/>
              <a:ext cx="1304" cy="32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 smtClean="0">
                  <a:latin typeface="華康儷中黑" pitchFamily="49" charset="-120"/>
                  <a:ea typeface="華康儷中黑" pitchFamily="49" charset="-120"/>
                </a:rPr>
                <a:t>專家輔導</a:t>
              </a:r>
              <a:r>
                <a:rPr kumimoji="0" lang="zh-TW" altLang="en-US" sz="2400" dirty="0">
                  <a:latin typeface="華康儷中黑" pitchFamily="49" charset="-120"/>
                  <a:ea typeface="華康儷中黑" pitchFamily="49" charset="-120"/>
                </a:rPr>
                <a:t>系統</a:t>
              </a:r>
              <a:endParaRPr kumimoji="0" lang="zh-TW" altLang="zh-TW" sz="2400" dirty="0">
                <a:latin typeface="華康儷中黑" pitchFamily="49" charset="-120"/>
                <a:ea typeface="華康儷中黑" pitchFamily="49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1272" y="709"/>
              <a:ext cx="1299" cy="31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zh-TW" sz="2400" dirty="0">
                  <a:latin typeface="華康儷中黑" pitchFamily="49" charset="-120"/>
                  <a:ea typeface="華康儷中黑" pitchFamily="49" charset="-120"/>
                </a:rPr>
                <a:t>行政支援系統</a:t>
              </a:r>
            </a:p>
          </p:txBody>
        </p:sp>
        <p:sp>
          <p:nvSpPr>
            <p:cNvPr id="5" name="加號 4"/>
            <p:cNvSpPr/>
            <p:nvPr/>
          </p:nvSpPr>
          <p:spPr>
            <a:xfrm>
              <a:off x="2622" y="709"/>
              <a:ext cx="363" cy="322"/>
            </a:xfrm>
            <a:prstGeom prst="mathPlu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華康儷中黑" pitchFamily="49" charset="-120"/>
                <a:ea typeface="華康儷中黑" pitchFamily="49" charset="-120"/>
              </a:endParaRPr>
            </a:p>
          </p:txBody>
        </p:sp>
        <p:sp>
          <p:nvSpPr>
            <p:cNvPr id="6" name="向下箭號 5"/>
            <p:cNvSpPr/>
            <p:nvPr/>
          </p:nvSpPr>
          <p:spPr>
            <a:xfrm>
              <a:off x="2259" y="1076"/>
              <a:ext cx="1134" cy="313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dirty="0">
                  <a:solidFill>
                    <a:schemeClr val="tx1"/>
                  </a:solidFill>
                  <a:latin typeface="華康儷中黑" pitchFamily="49" charset="-120"/>
                  <a:ea typeface="華康儷中黑" pitchFamily="49" charset="-120"/>
                </a:rPr>
                <a:t>支援</a:t>
              </a:r>
            </a:p>
          </p:txBody>
        </p:sp>
      </p:grpSp>
      <p:graphicFrame>
        <p:nvGraphicFramePr>
          <p:cNvPr id="32852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2337"/>
              </p:ext>
            </p:extLst>
          </p:nvPr>
        </p:nvGraphicFramePr>
        <p:xfrm>
          <a:off x="306697" y="2564904"/>
          <a:ext cx="8585783" cy="3340102"/>
        </p:xfrm>
        <a:graphic>
          <a:graphicData uri="http://schemas.openxmlformats.org/drawingml/2006/table">
            <a:tbl>
              <a:tblPr/>
              <a:tblGrid>
                <a:gridCol w="773494"/>
                <a:gridCol w="1237591"/>
                <a:gridCol w="2614258"/>
                <a:gridCol w="3960440"/>
              </a:tblGrid>
              <a:tr h="357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學年度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試辦區域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執行項目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82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101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上學期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133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所</a:t>
                      </a:r>
                      <a:r>
                        <a:rPr kumimoji="0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新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辦學校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參與專業培訓工作坊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下學期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實際實施於課堂教學、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參與回流工作坊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102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上學期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133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所</a:t>
                      </a:r>
                      <a:r>
                        <a:rPr kumimoji="0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續辦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學校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實際實施於課堂教學、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參與回流工作坊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新增加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803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所</a:t>
                      </a:r>
                      <a:r>
                        <a:rPr kumimoji="0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新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辦學校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參與專業培訓工作坊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下學期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936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所</a:t>
                      </a:r>
                      <a:r>
                        <a:rPr kumimoji="0" lang="zh-TW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續辦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學校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實際實施於課堂教學、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參與回流工作坊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9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103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" pitchFamily="49" charset="-120"/>
                        <a:cs typeface="Times New Roman" pitchFamily="18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全國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936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" pitchFamily="49" charset="-120"/>
                          <a:cs typeface="Times New Roman" pitchFamily="18" charset="0"/>
                        </a:rPr>
                        <a:t>所國中至少一領域實施分組合作學習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505200" y="6381750"/>
            <a:ext cx="2133600" cy="365125"/>
          </a:xfrm>
        </p:spPr>
        <p:txBody>
          <a:bodyPr/>
          <a:lstStyle/>
          <a:p>
            <a:pPr>
              <a:defRPr/>
            </a:pPr>
            <a:fld id="{C491CB1D-14E1-4378-BFAC-3FEB795780B0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50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solidFill>
                  <a:srgbClr val="0000FF"/>
                </a:solidFill>
                <a:ea typeface="華康正顏楷體W5" pitchFamily="65" charset="-120"/>
              </a:rPr>
              <a:t>計畫緣起</a:t>
            </a:r>
          </a:p>
        </p:txBody>
      </p:sp>
      <p:cxnSp>
        <p:nvCxnSpPr>
          <p:cNvPr id="26" name="直線單箭頭接點 25"/>
          <p:cNvCxnSpPr>
            <a:stCxn id="6152" idx="6"/>
            <a:endCxn id="6149" idx="1"/>
          </p:cNvCxnSpPr>
          <p:nvPr/>
        </p:nvCxnSpPr>
        <p:spPr>
          <a:xfrm>
            <a:off x="5456238" y="2314575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48" name="文字方塊 26"/>
          <p:cNvSpPr txBox="1">
            <a:spLocks noChangeArrowheads="1"/>
          </p:cNvSpPr>
          <p:nvPr/>
        </p:nvSpPr>
        <p:spPr bwMode="auto">
          <a:xfrm>
            <a:off x="5435600" y="1412875"/>
            <a:ext cx="53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>
                <a:latin typeface="華康儷中黑" pitchFamily="49" charset="-120"/>
                <a:ea typeface="華康儷中黑" pitchFamily="49" charset="-120"/>
              </a:rPr>
              <a:t>目的</a:t>
            </a:r>
          </a:p>
        </p:txBody>
      </p:sp>
      <p:sp>
        <p:nvSpPr>
          <p:cNvPr id="6149" name="圓角矩形 29"/>
          <p:cNvSpPr>
            <a:spLocks noChangeArrowheads="1"/>
          </p:cNvSpPr>
          <p:nvPr/>
        </p:nvSpPr>
        <p:spPr bwMode="auto">
          <a:xfrm>
            <a:off x="6046788" y="1485900"/>
            <a:ext cx="2857500" cy="1655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2857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endParaRPr kumimoji="0" lang="en-US" altLang="zh-TW" sz="2800">
              <a:solidFill>
                <a:srgbClr val="000000"/>
              </a:solidFill>
              <a:latin typeface="Times New Roman" pitchFamily="18" charset="0"/>
              <a:ea typeface="華康儷中黑(P)" pitchFamily="34" charset="-120"/>
            </a:endParaRPr>
          </a:p>
        </p:txBody>
      </p:sp>
      <p:sp>
        <p:nvSpPr>
          <p:cNvPr id="6150" name="圓角矩形 36"/>
          <p:cNvSpPr>
            <a:spLocks noChangeArrowheads="1"/>
          </p:cNvSpPr>
          <p:nvPr/>
        </p:nvSpPr>
        <p:spPr bwMode="auto">
          <a:xfrm>
            <a:off x="174625" y="1811338"/>
            <a:ext cx="1925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F7964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0" lang="en-US" altLang="zh-TW" sz="2800">
              <a:solidFill>
                <a:srgbClr val="000000"/>
              </a:solidFill>
              <a:latin typeface="Times New Roman" pitchFamily="18" charset="0"/>
              <a:ea typeface="華康儷中黑(P)" pitchFamily="34" charset="-120"/>
            </a:endParaRPr>
          </a:p>
        </p:txBody>
      </p:sp>
      <p:cxnSp>
        <p:nvCxnSpPr>
          <p:cNvPr id="6151" name="直線單箭頭接點 37"/>
          <p:cNvCxnSpPr>
            <a:cxnSpLocks noChangeShapeType="1"/>
            <a:stCxn id="6150" idx="3"/>
            <a:endCxn id="6152" idx="2"/>
          </p:cNvCxnSpPr>
          <p:nvPr/>
        </p:nvCxnSpPr>
        <p:spPr bwMode="auto">
          <a:xfrm flipV="1">
            <a:off x="2119313" y="2314575"/>
            <a:ext cx="561975" cy="1588"/>
          </a:xfrm>
          <a:prstGeom prst="straightConnector1">
            <a:avLst/>
          </a:prstGeom>
          <a:noFill/>
          <a:ln w="38100" algn="ctr">
            <a:solidFill>
              <a:srgbClr val="F7964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橢圓 38"/>
          <p:cNvSpPr>
            <a:spLocks noChangeArrowheads="1"/>
          </p:cNvSpPr>
          <p:nvPr/>
        </p:nvSpPr>
        <p:spPr bwMode="auto">
          <a:xfrm>
            <a:off x="2700338" y="1701800"/>
            <a:ext cx="2736850" cy="1223963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7964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0" lang="en-US" altLang="zh-TW" sz="2800">
              <a:latin typeface="Times New Roman" pitchFamily="18" charset="0"/>
              <a:ea typeface="華康儷中黑(P)" pitchFamily="34" charset="-120"/>
            </a:endParaRPr>
          </a:p>
        </p:txBody>
      </p:sp>
      <p:sp>
        <p:nvSpPr>
          <p:cNvPr id="6153" name="文字方塊 39"/>
          <p:cNvSpPr txBox="1">
            <a:spLocks noChangeArrowheads="1"/>
          </p:cNvSpPr>
          <p:nvPr/>
        </p:nvSpPr>
        <p:spPr bwMode="auto">
          <a:xfrm>
            <a:off x="2124075" y="1412875"/>
            <a:ext cx="582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>
                <a:latin typeface="華康儷中黑" pitchFamily="49" charset="-120"/>
                <a:ea typeface="華康儷中黑" pitchFamily="49" charset="-120"/>
              </a:rPr>
              <a:t>重視</a:t>
            </a:r>
          </a:p>
        </p:txBody>
      </p:sp>
      <p:sp>
        <p:nvSpPr>
          <p:cNvPr id="6154" name="矩形 34"/>
          <p:cNvSpPr>
            <a:spLocks noChangeArrowheads="1"/>
          </p:cNvSpPr>
          <p:nvPr/>
        </p:nvSpPr>
        <p:spPr bwMode="auto">
          <a:xfrm>
            <a:off x="2627313" y="1844675"/>
            <a:ext cx="30241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2800">
                <a:latin typeface="Times New Roman" pitchFamily="18" charset="0"/>
                <a:ea typeface="華康儷中黑(P)" pitchFamily="34" charset="-120"/>
              </a:rPr>
              <a:t>「</a:t>
            </a:r>
            <a:r>
              <a:rPr kumimoji="0" lang="zh-TW" altLang="en-US" sz="280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</a:rPr>
              <a:t>國教品質</a:t>
            </a:r>
            <a:r>
              <a:rPr kumimoji="0" lang="zh-TW" altLang="en-US" sz="2800">
                <a:latin typeface="Times New Roman" pitchFamily="18" charset="0"/>
                <a:ea typeface="華康儷中黑(P)" pitchFamily="34" charset="-120"/>
              </a:rPr>
              <a:t>」</a:t>
            </a:r>
            <a:endParaRPr kumimoji="0" lang="en-US" altLang="zh-TW" sz="2800">
              <a:latin typeface="Times New Roman" pitchFamily="18" charset="0"/>
              <a:ea typeface="華康儷中黑(P)" pitchFamily="34" charset="-120"/>
            </a:endParaRPr>
          </a:p>
          <a:p>
            <a:pPr algn="ctr"/>
            <a:r>
              <a:rPr kumimoji="0" lang="zh-TW" altLang="en-US" sz="2800">
                <a:latin typeface="Times New Roman" pitchFamily="18" charset="0"/>
                <a:ea typeface="華康儷中黑(P)" pitchFamily="34" charset="-120"/>
              </a:rPr>
              <a:t>提升</a:t>
            </a:r>
            <a:endParaRPr kumimoji="0" lang="en-US" altLang="zh-TW" sz="2800">
              <a:latin typeface="Times New Roman" pitchFamily="18" charset="0"/>
              <a:ea typeface="華康儷中黑(P)" pitchFamily="34" charset="-120"/>
            </a:endParaRPr>
          </a:p>
        </p:txBody>
      </p:sp>
      <p:sp>
        <p:nvSpPr>
          <p:cNvPr id="6155" name="矩形 31"/>
          <p:cNvSpPr>
            <a:spLocks noChangeArrowheads="1"/>
          </p:cNvSpPr>
          <p:nvPr/>
        </p:nvSpPr>
        <p:spPr bwMode="auto">
          <a:xfrm>
            <a:off x="0" y="1844675"/>
            <a:ext cx="2232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zh-TW" sz="2800">
                <a:latin typeface="Times New Roman" pitchFamily="18" charset="0"/>
                <a:ea typeface="華康儷中黑(P)" pitchFamily="34" charset="-120"/>
              </a:rPr>
              <a:t>103</a:t>
            </a:r>
            <a:r>
              <a:rPr kumimoji="0" lang="zh-TW" altLang="zh-TW" sz="2800">
                <a:latin typeface="Times New Roman" pitchFamily="18" charset="0"/>
                <a:ea typeface="華康儷中黑(P)" pitchFamily="34" charset="-120"/>
              </a:rPr>
              <a:t>年</a:t>
            </a:r>
            <a:r>
              <a:rPr kumimoji="0" lang="en-US" altLang="zh-TW" sz="2800">
                <a:latin typeface="Times New Roman" pitchFamily="18" charset="0"/>
                <a:ea typeface="華康儷中黑(P)" pitchFamily="34" charset="-120"/>
              </a:rPr>
              <a:t/>
            </a:r>
            <a:br>
              <a:rPr kumimoji="0" lang="en-US" altLang="zh-TW" sz="2800">
                <a:latin typeface="Times New Roman" pitchFamily="18" charset="0"/>
                <a:ea typeface="華康儷中黑(P)" pitchFamily="34" charset="-120"/>
              </a:rPr>
            </a:br>
            <a:r>
              <a:rPr kumimoji="0" lang="zh-TW" altLang="zh-TW" sz="2800">
                <a:latin typeface="Times New Roman" pitchFamily="18" charset="0"/>
                <a:ea typeface="華康儷中黑(P)" pitchFamily="34" charset="-120"/>
              </a:rPr>
              <a:t>十二年國教</a:t>
            </a:r>
            <a:endParaRPr kumimoji="0" lang="en-US" altLang="zh-TW" sz="2800">
              <a:latin typeface="Times New Roman" pitchFamily="18" charset="0"/>
              <a:ea typeface="華康儷中黑(P)" pitchFamily="34" charset="-120"/>
            </a:endParaRPr>
          </a:p>
        </p:txBody>
      </p:sp>
      <p:sp>
        <p:nvSpPr>
          <p:cNvPr id="6156" name="矩形 32"/>
          <p:cNvSpPr>
            <a:spLocks noChangeArrowheads="1"/>
          </p:cNvSpPr>
          <p:nvPr/>
        </p:nvSpPr>
        <p:spPr bwMode="auto">
          <a:xfrm>
            <a:off x="5940425" y="1628775"/>
            <a:ext cx="30591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2600">
                <a:latin typeface="Times New Roman" pitchFamily="18" charset="0"/>
                <a:ea typeface="華康儷中黑(P)" pitchFamily="34" charset="-120"/>
              </a:rPr>
              <a:t>使</a:t>
            </a:r>
            <a:r>
              <a:rPr kumimoji="0" lang="zh-TW" altLang="zh-TW" sz="2600">
                <a:latin typeface="Times New Roman" pitchFamily="18" charset="0"/>
                <a:ea typeface="華康儷中黑(P)" pitchFamily="34" charset="-120"/>
              </a:rPr>
              <a:t>不同背景特質的學生</a:t>
            </a:r>
            <a:r>
              <a:rPr kumimoji="0" lang="zh-TW" altLang="en-US" sz="2600">
                <a:latin typeface="Times New Roman" pitchFamily="18" charset="0"/>
                <a:ea typeface="華康儷中黑(P)" pitchFamily="34" charset="-120"/>
              </a:rPr>
              <a:t>，均</a:t>
            </a:r>
            <a:r>
              <a:rPr kumimoji="0" lang="zh-TW" altLang="zh-TW" sz="2600">
                <a:latin typeface="Times New Roman" pitchFamily="18" charset="0"/>
                <a:ea typeface="華康儷中黑(P)" pitchFamily="34" charset="-120"/>
              </a:rPr>
              <a:t>能在國民教育階段</a:t>
            </a:r>
            <a:r>
              <a:rPr kumimoji="0" lang="zh-TW" altLang="zh-TW" sz="260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</a:rPr>
              <a:t>適性發展</a:t>
            </a:r>
            <a:endParaRPr kumimoji="0" lang="en-US" altLang="zh-TW" sz="2600">
              <a:solidFill>
                <a:srgbClr val="FF0000"/>
              </a:solidFill>
              <a:latin typeface="Times New Roman" pitchFamily="18" charset="0"/>
              <a:ea typeface="華康儷中黑(P)" pitchFamily="34" charset="-120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163513" y="4005263"/>
            <a:ext cx="1708150" cy="57888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kumimoji="0" lang="zh-TW" altLang="en-US" sz="2800" dirty="0">
                <a:solidFill>
                  <a:srgbClr val="000000"/>
                </a:solidFill>
                <a:latin typeface="華康儷中黑" pitchFamily="49" charset="-120"/>
                <a:ea typeface="華康儷中黑" pitchFamily="49" charset="-120"/>
              </a:rPr>
              <a:t>常態編班</a:t>
            </a:r>
            <a:endParaRPr kumimoji="0" lang="en-US" altLang="zh-TW" sz="2800" dirty="0">
              <a:solidFill>
                <a:srgbClr val="000000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cxnSp>
        <p:nvCxnSpPr>
          <p:cNvPr id="43" name="直線單箭頭接點 42"/>
          <p:cNvCxnSpPr>
            <a:stCxn id="42" idx="3"/>
            <a:endCxn id="6159" idx="1"/>
          </p:cNvCxnSpPr>
          <p:nvPr/>
        </p:nvCxnSpPr>
        <p:spPr>
          <a:xfrm>
            <a:off x="1871663" y="4294704"/>
            <a:ext cx="333375" cy="153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59" name="圓角矩形 45"/>
          <p:cNvSpPr>
            <a:spLocks noChangeArrowheads="1"/>
          </p:cNvSpPr>
          <p:nvPr/>
        </p:nvSpPr>
        <p:spPr bwMode="auto">
          <a:xfrm>
            <a:off x="2205038" y="3798888"/>
            <a:ext cx="6710362" cy="1022350"/>
          </a:xfrm>
          <a:prstGeom prst="roundRect">
            <a:avLst>
              <a:gd name="adj" fmla="val 7375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kumimoji="0" lang="zh-TW" altLang="en-US" sz="2800">
                <a:solidFill>
                  <a:srgbClr val="000000"/>
                </a:solidFill>
                <a:latin typeface="Times New Roman" pitchFamily="18" charset="0"/>
                <a:ea typeface="華康儷中黑(P)" pitchFamily="34" charset="-120"/>
              </a:rPr>
              <a:t>各班級學生存有</a:t>
            </a:r>
            <a:r>
              <a:rPr kumimoji="0" lang="zh-TW" altLang="en-US" sz="280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</a:rPr>
              <a:t>個別差異</a:t>
            </a:r>
            <a:r>
              <a:rPr kumimoji="0" lang="zh-TW" altLang="en-US" sz="2800">
                <a:solidFill>
                  <a:srgbClr val="000000"/>
                </a:solidFill>
                <a:latin typeface="Times New Roman" pitchFamily="18" charset="0"/>
                <a:ea typeface="華康儷中黑(P)" pitchFamily="34" charset="-120"/>
              </a:rPr>
              <a:t>現象：</a:t>
            </a:r>
            <a:endParaRPr kumimoji="0" lang="en-US" altLang="zh-TW" sz="2800">
              <a:solidFill>
                <a:srgbClr val="000000"/>
              </a:solidFill>
              <a:latin typeface="Times New Roman" pitchFamily="18" charset="0"/>
              <a:ea typeface="華康儷中黑(P)" pitchFamily="34" charset="-120"/>
            </a:endParaRPr>
          </a:p>
          <a:p>
            <a:r>
              <a:rPr kumimoji="0" lang="zh-TW" altLang="en-US" sz="2800">
                <a:solidFill>
                  <a:srgbClr val="000000"/>
                </a:solidFill>
                <a:latin typeface="Times New Roman" pitchFamily="18" charset="0"/>
                <a:ea typeface="華康儷中黑(P)" pitchFamily="34" charset="-120"/>
              </a:rPr>
              <a:t>英文、數理科學習成就呈現「</a:t>
            </a:r>
            <a:r>
              <a:rPr kumimoji="0" lang="zh-TW" altLang="en-US" sz="280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</a:rPr>
              <a:t>雙峰現象」</a:t>
            </a:r>
            <a:endParaRPr kumimoji="0" lang="en-US" altLang="zh-TW" sz="2800">
              <a:solidFill>
                <a:srgbClr val="000000"/>
              </a:solidFill>
              <a:latin typeface="Times New Roman" pitchFamily="18" charset="0"/>
              <a:ea typeface="華康儷中黑(P)" pitchFamily="34" charset="-12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107950" y="3500438"/>
            <a:ext cx="8928100" cy="1800225"/>
          </a:xfrm>
          <a:prstGeom prst="roundRect">
            <a:avLst>
              <a:gd name="adj" fmla="val 11479"/>
            </a:avLst>
          </a:prstGeom>
          <a:noFill/>
          <a:ln w="38100">
            <a:solidFill>
              <a:srgbClr val="FF99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57" name="向下箭號 56"/>
          <p:cNvSpPr/>
          <p:nvPr/>
        </p:nvSpPr>
        <p:spPr>
          <a:xfrm>
            <a:off x="4122738" y="5302250"/>
            <a:ext cx="898525" cy="358775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188913" y="5589588"/>
            <a:ext cx="8766175" cy="7191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華康儷中黑" pitchFamily="49" charset="-120"/>
                <a:ea typeface="華康儷中黑" pitchFamily="49" charset="-120"/>
              </a:rPr>
              <a:t>教師須採用合宜的教學法，讓所有的學生都能適性發展</a:t>
            </a:r>
          </a:p>
        </p:txBody>
      </p:sp>
      <p:sp>
        <p:nvSpPr>
          <p:cNvPr id="20" name="投影片編號版面配置區 2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C382562-1A96-4C38-BAEF-DDE342BD51E5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01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400" dirty="0" smtClean="0">
                <a:solidFill>
                  <a:srgbClr val="0000FF"/>
                </a:solidFill>
              </a:rPr>
              <a:t>102</a:t>
            </a:r>
            <a:r>
              <a:rPr lang="zh-TW" altLang="en-US" sz="4400" dirty="0" smtClean="0">
                <a:solidFill>
                  <a:srgbClr val="0000FF"/>
                </a:solidFill>
              </a:rPr>
              <a:t>學年度辦理專業培訓工作坊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50825" y="1341438"/>
            <a:ext cx="8761413" cy="3692795"/>
          </a:xfrm>
          <a:prstGeom prst="roundRect">
            <a:avLst>
              <a:gd name="adj" fmla="val 5128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15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n"/>
            </a:pPr>
            <a:r>
              <a:rPr kumimoji="0" lang="zh-TW" altLang="en-US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對象為</a:t>
            </a:r>
            <a:r>
              <a:rPr kumimoji="0" lang="zh-TW" altLang="zh-TW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師資培育機構教授</a:t>
            </a:r>
            <a:r>
              <a:rPr kumimoji="0" lang="zh-TW" altLang="en-US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、</a:t>
            </a:r>
            <a:r>
              <a:rPr kumimoji="0" lang="zh-TW" altLang="zh-TW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中央輔導團員</a:t>
            </a:r>
            <a:r>
              <a:rPr kumimoji="0" lang="en-US" altLang="zh-TW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/>
            </a:r>
            <a:br>
              <a:rPr kumimoji="0" lang="en-US" altLang="zh-TW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101</a:t>
            </a:r>
            <a:r>
              <a:rPr kumimoji="0" lang="zh-TW" altLang="en-US" sz="3200" dirty="0" smtClean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學年度參與本計畫之</a:t>
            </a:r>
            <a:r>
              <a:rPr kumimoji="0" lang="zh-TW" altLang="zh-TW" sz="3200" dirty="0" smtClean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試辦</a:t>
            </a:r>
            <a:r>
              <a:rPr kumimoji="0" lang="zh-TW" altLang="zh-TW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學校校長、主任</a:t>
            </a:r>
            <a:r>
              <a:rPr kumimoji="0" lang="zh-TW" altLang="en-US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與</a:t>
            </a:r>
            <a:r>
              <a:rPr kumimoji="0" lang="zh-TW" altLang="zh-TW" sz="3200" dirty="0" smtClean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教師</a:t>
            </a:r>
            <a:r>
              <a:rPr kumimoji="0" lang="zh-TW" altLang="en-US" sz="3200" dirty="0" smtClean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，以及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欲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加入本計畫</a:t>
            </a:r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102</a:t>
            </a:r>
            <a:r>
              <a:rPr lang="zh-TW" altLang="en-US" sz="3200" dirty="0">
                <a:solidFill>
                  <a:srgbClr val="FF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學年度試辦學校之校長、教務主任及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教師</a:t>
            </a:r>
            <a:endParaRPr kumimoji="0" lang="en-US" altLang="zh-TW" sz="3200" dirty="0">
              <a:solidFill>
                <a:srgbClr val="000000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  <a:p>
            <a:pPr marL="361950" lvl="1">
              <a:spcBef>
                <a:spcPct val="15000"/>
              </a:spcBef>
              <a:spcAft>
                <a:spcPct val="40000"/>
              </a:spcAft>
              <a:buClr>
                <a:srgbClr val="00B050"/>
              </a:buClr>
              <a:buSzPct val="66000"/>
              <a:buFont typeface="Wingdings" pitchFamily="2" charset="2"/>
              <a:buChar char="n"/>
            </a:pPr>
            <a:r>
              <a:rPr kumimoji="0" lang="zh-TW" altLang="en-US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試辦學校校長、主任及教師</a:t>
            </a:r>
            <a:r>
              <a:rPr kumimoji="0" lang="zh-TW" altLang="zh-TW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培訓課程</a:t>
            </a:r>
            <a:r>
              <a:rPr kumimoji="0" lang="en-US" altLang="zh-TW" sz="3200" dirty="0">
                <a:solidFill>
                  <a:srgbClr val="FF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12</a:t>
            </a:r>
            <a:r>
              <a:rPr kumimoji="0" lang="zh-TW" altLang="zh-TW" sz="3200" dirty="0">
                <a:solidFill>
                  <a:srgbClr val="FF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小時</a:t>
            </a:r>
            <a:endParaRPr kumimoji="0" lang="zh-TW" altLang="en-US" sz="3200" dirty="0">
              <a:solidFill>
                <a:srgbClr val="FF0000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  <a:p>
            <a:pPr marL="174625" indent="-269875">
              <a:spcBef>
                <a:spcPct val="15000"/>
              </a:spcBef>
              <a:spcAft>
                <a:spcPct val="40000"/>
              </a:spcAft>
              <a:buClr>
                <a:srgbClr val="FF0000"/>
              </a:buClr>
              <a:buSzPct val="100000"/>
              <a:buFont typeface="Wingdings" pitchFamily="2" charset="2"/>
              <a:buChar char="n"/>
            </a:pPr>
            <a:r>
              <a:rPr kumimoji="0" lang="zh-TW" altLang="en-US" sz="3200" dirty="0" smtClean="0">
                <a:solidFill>
                  <a:srgbClr val="00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縣市</a:t>
            </a:r>
            <a:r>
              <a:rPr kumimoji="0" lang="zh-TW" altLang="en-US" sz="3200" dirty="0">
                <a:solidFill>
                  <a:srgbClr val="00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教育局（處）協助宣導及行政支援</a:t>
            </a:r>
            <a:endParaRPr kumimoji="0" lang="en-US" altLang="zh-TW" sz="3200" dirty="0">
              <a:solidFill>
                <a:srgbClr val="0000CC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3217069" y="652025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523B0E-3B61-421D-99B5-B09BB9AE2864}" type="slidenum">
              <a:rPr kumimoji="0" lang="zh-TW" altLang="en-US" sz="1800" b="1" smtClean="0">
                <a:solidFill>
                  <a:schemeClr val="tx1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zh-TW" altLang="en-US" sz="1800" b="1" dirty="0">
              <a:solidFill>
                <a:schemeClr val="tx1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 smtClean="0">
                <a:solidFill>
                  <a:srgbClr val="0000FF"/>
                </a:solidFill>
                <a:latin typeface="+mj-ea"/>
                <a:cs typeface="Times New Roman" pitchFamily="18" charset="0"/>
              </a:rPr>
              <a:t>專業培訓課程內容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07227"/>
              </p:ext>
            </p:extLst>
          </p:nvPr>
        </p:nvGraphicFramePr>
        <p:xfrm>
          <a:off x="323850" y="1052736"/>
          <a:ext cx="8280400" cy="5251768"/>
        </p:xfrm>
        <a:graphic>
          <a:graphicData uri="http://schemas.openxmlformats.org/drawingml/2006/table">
            <a:tbl>
              <a:tblPr/>
              <a:tblGrid>
                <a:gridCol w="431800"/>
                <a:gridCol w="5040313"/>
                <a:gridCol w="2808287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第一天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第二天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16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上午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教室裡的春天－從改變教學做起</a:t>
                      </a:r>
                      <a:endParaRPr kumimoji="0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合作學習三大願景、四核心、五支柱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分組合作學習</a:t>
                      </a: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方法數十種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分組合作學習共同特色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實施合作學習的具體效益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推動模式與實施方式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成功經驗分享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小組動動腦實作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9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下午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如何設計教學</a:t>
                      </a:r>
                      <a:r>
                        <a:rPr kumimoji="0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：</a:t>
                      </a:r>
                      <a:endParaRPr kumimoji="0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     </a:t>
                      </a: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1.</a:t>
                      </a: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教學前準備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     2.</a:t>
                      </a: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教導合作技巧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     3.</a:t>
                      </a: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選用適合的</a:t>
                      </a:r>
                      <a:r>
                        <a:rPr kumimoji="0" lang="zh-TW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合作學習方法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實作成果分享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如何評估成效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提問與回答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華康儷中黑(P)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3217069" y="652025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523B0E-3B61-421D-99B5-B09BB9AE2864}" type="slidenum">
              <a:rPr kumimoji="0" lang="zh-TW" altLang="en-US" sz="1800" b="1" smtClean="0">
                <a:solidFill>
                  <a:schemeClr val="tx1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zh-TW" altLang="en-US" sz="1800" b="1" dirty="0">
              <a:solidFill>
                <a:schemeClr val="tx1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710952"/>
          </a:xfrm>
        </p:spPr>
        <p:txBody>
          <a:bodyPr/>
          <a:lstStyle/>
          <a:p>
            <a:r>
              <a:rPr lang="zh-TW" altLang="en-US" dirty="0"/>
              <a:t>試辦學校</a:t>
            </a:r>
            <a:r>
              <a:rPr lang="zh-TW" altLang="en-US" dirty="0" smtClean="0"/>
              <a:t>實施模式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016" y="836712"/>
            <a:ext cx="8892480" cy="5976664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 smtClean="0"/>
              <a:t>本</a:t>
            </a:r>
            <a:r>
              <a:rPr lang="zh-TW" altLang="en-US" sz="2400" dirty="0"/>
              <a:t>計畫之辦理模式分為三種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marL="0" indent="0">
              <a:spcBef>
                <a:spcPts val="600"/>
              </a:spcBef>
              <a:buClr>
                <a:srgbClr val="FF0000"/>
              </a:buClr>
              <a:buSzPct val="80000"/>
              <a:buNone/>
            </a:pPr>
            <a:r>
              <a:rPr lang="zh-TW" altLang="en-US" sz="2400" dirty="0" smtClean="0">
                <a:solidFill>
                  <a:srgbClr val="0000FF"/>
                </a:solidFill>
              </a:rPr>
              <a:t>（</a:t>
            </a:r>
            <a:r>
              <a:rPr lang="zh-TW" altLang="en-US" sz="2400" dirty="0">
                <a:solidFill>
                  <a:srgbClr val="0000FF"/>
                </a:solidFill>
              </a:rPr>
              <a:t>一） 模式</a:t>
            </a:r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r>
              <a:rPr lang="zh-TW" altLang="en-US" sz="2400" dirty="0">
                <a:solidFill>
                  <a:srgbClr val="0000FF"/>
                </a:solidFill>
              </a:rPr>
              <a:t>：跨校</a:t>
            </a:r>
            <a:r>
              <a:rPr lang="zh-TW" altLang="en-US" sz="2400" dirty="0" smtClean="0">
                <a:solidFill>
                  <a:srgbClr val="0000FF"/>
                </a:solidFill>
              </a:rPr>
              <a:t>合作</a:t>
            </a:r>
            <a:r>
              <a:rPr lang="en-US" altLang="zh-TW" sz="2400" dirty="0" smtClean="0">
                <a:solidFill>
                  <a:srgbClr val="0000FF"/>
                </a:solidFill>
              </a:rPr>
              <a:t>【</a:t>
            </a:r>
            <a:r>
              <a:rPr lang="zh-TW" altLang="en-US" sz="2400" dirty="0" smtClean="0">
                <a:solidFill>
                  <a:srgbClr val="0000FF"/>
                </a:solidFill>
              </a:rPr>
              <a:t>核心學校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</a:rPr>
              <a:t>續辦</a:t>
            </a:r>
            <a:r>
              <a:rPr lang="en-US" altLang="zh-TW" sz="2400" dirty="0" smtClean="0">
                <a:solidFill>
                  <a:srgbClr val="0000FF"/>
                </a:solidFill>
              </a:rPr>
              <a:t>)+</a:t>
            </a:r>
            <a:r>
              <a:rPr lang="zh-TW" altLang="en-US" sz="2400" dirty="0">
                <a:solidFill>
                  <a:srgbClr val="0000FF"/>
                </a:solidFill>
              </a:rPr>
              <a:t>伙伴</a:t>
            </a:r>
            <a:r>
              <a:rPr lang="zh-TW" altLang="en-US" sz="2400" dirty="0" smtClean="0">
                <a:solidFill>
                  <a:srgbClr val="0000FF"/>
                </a:solidFill>
              </a:rPr>
              <a:t>學校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</a:rPr>
              <a:t>新辦</a:t>
            </a:r>
            <a:r>
              <a:rPr lang="en-US" altLang="zh-TW" sz="2400" dirty="0" smtClean="0">
                <a:solidFill>
                  <a:srgbClr val="0000FF"/>
                </a:solidFill>
              </a:rPr>
              <a:t>)】</a:t>
            </a:r>
          </a:p>
          <a:p>
            <a:pPr lvl="1">
              <a:spcBef>
                <a:spcPts val="600"/>
              </a:spcBef>
              <a:buClr>
                <a:srgbClr val="9933FF"/>
              </a:buClr>
              <a:buSzPct val="80000"/>
              <a:buFont typeface="Wingdings" pitchFamily="2" charset="2"/>
              <a:buChar char="n"/>
            </a:pPr>
            <a:r>
              <a:rPr lang="zh-TW" altLang="en-US" sz="2200" dirty="0" smtClean="0">
                <a:solidFill>
                  <a:srgbClr val="FF0000"/>
                </a:solidFill>
              </a:rPr>
              <a:t>核心學校</a:t>
            </a:r>
            <a:r>
              <a:rPr lang="zh-TW" altLang="en-US" sz="2200" dirty="0" smtClean="0"/>
              <a:t>每校至少</a:t>
            </a:r>
            <a:r>
              <a:rPr lang="en-US" altLang="zh-TW" sz="2200" dirty="0" smtClean="0"/>
              <a:t>3</a:t>
            </a:r>
            <a:r>
              <a:rPr lang="zh-TW" altLang="en-US" sz="2200" dirty="0" smtClean="0"/>
              <a:t>人</a:t>
            </a:r>
            <a:r>
              <a:rPr lang="zh-TW" altLang="en-US" sz="2200" dirty="0"/>
              <a:t>參</a:t>
            </a:r>
            <a:r>
              <a:rPr lang="zh-TW" altLang="en-US" sz="2200" dirty="0" smtClean="0"/>
              <a:t>加，補助</a:t>
            </a:r>
            <a:r>
              <a:rPr lang="en-US" altLang="zh-TW" sz="2200" dirty="0" smtClean="0"/>
              <a:t>2</a:t>
            </a:r>
            <a:r>
              <a:rPr lang="zh-TW" altLang="en-US" sz="2200" dirty="0" smtClean="0"/>
              <a:t>萬元。</a:t>
            </a:r>
            <a:r>
              <a:rPr lang="zh-TW" altLang="en-US" sz="2200" dirty="0" smtClean="0">
                <a:solidFill>
                  <a:srgbClr val="FF0000"/>
                </a:solidFill>
              </a:rPr>
              <a:t>每帶領</a:t>
            </a:r>
            <a:r>
              <a:rPr lang="en-US" altLang="zh-TW" sz="2200" dirty="0" smtClean="0">
                <a:solidFill>
                  <a:srgbClr val="FF0000"/>
                </a:solidFill>
              </a:rPr>
              <a:t>1</a:t>
            </a:r>
            <a:r>
              <a:rPr lang="zh-TW" altLang="en-US" sz="2200" dirty="0" smtClean="0">
                <a:solidFill>
                  <a:srgbClr val="FF0000"/>
                </a:solidFill>
              </a:rPr>
              <a:t>所伙伴學校再增加</a:t>
            </a:r>
            <a:r>
              <a:rPr lang="en-US" altLang="zh-TW" sz="2200" dirty="0" smtClean="0">
                <a:solidFill>
                  <a:srgbClr val="FF0000"/>
                </a:solidFill>
              </a:rPr>
              <a:t>5,000</a:t>
            </a:r>
            <a:r>
              <a:rPr lang="zh-TW" altLang="en-US" sz="2200" dirty="0" smtClean="0">
                <a:solidFill>
                  <a:srgbClr val="FF0000"/>
                </a:solidFill>
              </a:rPr>
              <a:t>元</a:t>
            </a:r>
            <a:r>
              <a:rPr lang="zh-TW" altLang="en-US" sz="2200" dirty="0" smtClean="0"/>
              <a:t>，至多帶領</a:t>
            </a:r>
            <a:r>
              <a:rPr lang="en-US" altLang="zh-TW" sz="2200" dirty="0" smtClean="0"/>
              <a:t>3</a:t>
            </a:r>
            <a:r>
              <a:rPr lang="zh-TW" altLang="en-US" sz="2200" dirty="0" smtClean="0"/>
              <a:t>校（經費再增加至</a:t>
            </a:r>
            <a:r>
              <a:rPr lang="en-US" altLang="zh-TW" sz="2200" dirty="0" smtClean="0"/>
              <a:t>1</a:t>
            </a:r>
            <a:r>
              <a:rPr lang="zh-TW" altLang="en-US" sz="2200" dirty="0" smtClean="0"/>
              <a:t>萬</a:t>
            </a:r>
            <a:r>
              <a:rPr lang="en-US" altLang="zh-TW" sz="2200" dirty="0" smtClean="0"/>
              <a:t>5</a:t>
            </a:r>
            <a:r>
              <a:rPr lang="zh-TW" altLang="en-US" sz="2200" dirty="0" smtClean="0"/>
              <a:t>千元）</a:t>
            </a:r>
          </a:p>
          <a:p>
            <a:pPr lvl="1">
              <a:spcBef>
                <a:spcPts val="600"/>
              </a:spcBef>
              <a:buClr>
                <a:srgbClr val="9933FF"/>
              </a:buClr>
              <a:buSzPct val="80000"/>
              <a:buFont typeface="Wingdings" pitchFamily="2" charset="2"/>
              <a:buChar char="n"/>
            </a:pPr>
            <a:r>
              <a:rPr lang="zh-TW" altLang="en-US" sz="2200" dirty="0" smtClean="0">
                <a:solidFill>
                  <a:srgbClr val="FF0000"/>
                </a:solidFill>
              </a:rPr>
              <a:t>伙伴</a:t>
            </a:r>
            <a:r>
              <a:rPr lang="zh-TW" altLang="en-US" sz="2200" dirty="0">
                <a:solidFill>
                  <a:srgbClr val="FF0000"/>
                </a:solidFill>
              </a:rPr>
              <a:t>學校</a:t>
            </a:r>
            <a:r>
              <a:rPr lang="en-US" altLang="zh-TW" sz="2200" dirty="0">
                <a:solidFill>
                  <a:srgbClr val="FF0000"/>
                </a:solidFill>
              </a:rPr>
              <a:t>(</a:t>
            </a:r>
            <a:r>
              <a:rPr lang="zh-TW" altLang="en-US" sz="2200" dirty="0">
                <a:solidFill>
                  <a:srgbClr val="FF0000"/>
                </a:solidFill>
              </a:rPr>
              <a:t>新辦</a:t>
            </a:r>
            <a:r>
              <a:rPr lang="en-US" altLang="zh-TW" sz="2200" dirty="0">
                <a:solidFill>
                  <a:srgbClr val="FF0000"/>
                </a:solidFill>
              </a:rPr>
              <a:t>)</a:t>
            </a:r>
            <a:r>
              <a:rPr lang="zh-TW" altLang="en-US" sz="2200" dirty="0" smtClean="0"/>
              <a:t>每校至少</a:t>
            </a:r>
            <a:r>
              <a:rPr lang="en-US" altLang="zh-TW" sz="2200" dirty="0" smtClean="0"/>
              <a:t>3</a:t>
            </a:r>
            <a:r>
              <a:rPr lang="zh-TW" altLang="en-US" sz="2200" dirty="0" smtClean="0"/>
              <a:t>人</a:t>
            </a:r>
            <a:r>
              <a:rPr lang="zh-TW" altLang="en-US" sz="2200" dirty="0"/>
              <a:t>參</a:t>
            </a:r>
            <a:r>
              <a:rPr lang="zh-TW" altLang="en-US" sz="2200" dirty="0" smtClean="0"/>
              <a:t>加</a:t>
            </a:r>
            <a:r>
              <a:rPr lang="zh-TW" altLang="en-US" sz="2200" dirty="0"/>
              <a:t>，</a:t>
            </a:r>
            <a:r>
              <a:rPr lang="zh-TW" altLang="en-US" sz="2200" dirty="0" smtClean="0"/>
              <a:t>補助</a:t>
            </a:r>
            <a:r>
              <a:rPr lang="en-US" altLang="zh-TW" sz="2200" dirty="0" smtClean="0"/>
              <a:t>2</a:t>
            </a:r>
            <a:r>
              <a:rPr lang="zh-TW" altLang="en-US" sz="2200" dirty="0" smtClean="0"/>
              <a:t>萬元</a:t>
            </a:r>
            <a:endParaRPr lang="en-US" altLang="zh-TW" sz="2200" dirty="0"/>
          </a:p>
          <a:p>
            <a:pPr marL="0" indent="0">
              <a:spcBef>
                <a:spcPts val="1200"/>
              </a:spcBef>
              <a:buClr>
                <a:srgbClr val="9933FF"/>
              </a:buClr>
              <a:buSzPct val="80000"/>
              <a:buNone/>
            </a:pPr>
            <a:r>
              <a:rPr lang="zh-TW" altLang="en-US" sz="2400" dirty="0" smtClean="0">
                <a:solidFill>
                  <a:srgbClr val="0000FF"/>
                </a:solidFill>
              </a:rPr>
              <a:t>（</a:t>
            </a:r>
            <a:r>
              <a:rPr lang="zh-TW" altLang="en-US" sz="2400" dirty="0">
                <a:solidFill>
                  <a:srgbClr val="0000FF"/>
                </a:solidFill>
              </a:rPr>
              <a:t>二） 模式</a:t>
            </a:r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r>
              <a:rPr lang="zh-TW" altLang="en-US" sz="2400" dirty="0">
                <a:solidFill>
                  <a:srgbClr val="0000FF"/>
                </a:solidFill>
              </a:rPr>
              <a:t>：跨校</a:t>
            </a:r>
            <a:r>
              <a:rPr lang="zh-TW" altLang="en-US" sz="2400" dirty="0" smtClean="0">
                <a:solidFill>
                  <a:srgbClr val="0000FF"/>
                </a:solidFill>
              </a:rPr>
              <a:t>合作</a:t>
            </a:r>
            <a:r>
              <a:rPr lang="en-US" altLang="zh-TW" sz="2400" dirty="0">
                <a:solidFill>
                  <a:srgbClr val="0000FF"/>
                </a:solidFill>
              </a:rPr>
              <a:t>【</a:t>
            </a:r>
            <a:r>
              <a:rPr lang="zh-TW" altLang="en-US" sz="2400" dirty="0" smtClean="0">
                <a:solidFill>
                  <a:srgbClr val="0000FF"/>
                </a:solidFill>
              </a:rPr>
              <a:t>新</a:t>
            </a:r>
            <a:r>
              <a:rPr lang="zh-TW" altLang="en-US" sz="2400" dirty="0">
                <a:solidFill>
                  <a:srgbClr val="0000FF"/>
                </a:solidFill>
              </a:rPr>
              <a:t>辦學校</a:t>
            </a:r>
            <a:r>
              <a:rPr lang="en-US" altLang="zh-TW" sz="2400" dirty="0">
                <a:solidFill>
                  <a:srgbClr val="0000FF"/>
                </a:solidFill>
              </a:rPr>
              <a:t>+</a:t>
            </a:r>
            <a:r>
              <a:rPr lang="zh-TW" altLang="en-US" sz="2400" dirty="0">
                <a:solidFill>
                  <a:srgbClr val="0000FF"/>
                </a:solidFill>
              </a:rPr>
              <a:t>新辦</a:t>
            </a:r>
            <a:r>
              <a:rPr lang="zh-TW" altLang="en-US" sz="2400" dirty="0" smtClean="0">
                <a:solidFill>
                  <a:srgbClr val="0000FF"/>
                </a:solidFill>
              </a:rPr>
              <a:t>學校</a:t>
            </a:r>
            <a:r>
              <a:rPr lang="en-US" altLang="zh-TW" sz="2400" dirty="0" smtClean="0">
                <a:solidFill>
                  <a:srgbClr val="0000FF"/>
                </a:solidFill>
              </a:rPr>
              <a:t>】</a:t>
            </a:r>
            <a:endParaRPr lang="en-US" altLang="zh-TW" sz="2400" dirty="0">
              <a:solidFill>
                <a:srgbClr val="0000FF"/>
              </a:solidFill>
            </a:endParaRPr>
          </a:p>
          <a:p>
            <a:pPr lvl="1">
              <a:spcBef>
                <a:spcPts val="600"/>
              </a:spcBef>
              <a:buClr>
                <a:srgbClr val="9933FF"/>
              </a:buClr>
              <a:buSzPct val="80000"/>
              <a:buFont typeface="Wingdings" pitchFamily="2" charset="2"/>
              <a:buChar char="n"/>
            </a:pPr>
            <a:r>
              <a:rPr lang="zh-TW" altLang="en-US" sz="2200" dirty="0" smtClean="0"/>
              <a:t>每份計畫至少</a:t>
            </a:r>
            <a:r>
              <a:rPr lang="en-US" altLang="zh-TW" sz="2200" dirty="0" smtClean="0"/>
              <a:t>3</a:t>
            </a:r>
            <a:r>
              <a:rPr lang="zh-TW" altLang="en-US" sz="2200" dirty="0" smtClean="0"/>
              <a:t>人參加，補助</a:t>
            </a:r>
            <a:r>
              <a:rPr lang="en-US" altLang="zh-TW" sz="2200" dirty="0" smtClean="0"/>
              <a:t>2</a:t>
            </a:r>
            <a:r>
              <a:rPr lang="zh-TW" altLang="en-US" sz="2200" dirty="0" smtClean="0"/>
              <a:t>萬元為基礎，</a:t>
            </a:r>
            <a:endParaRPr lang="en-US" altLang="zh-TW" sz="2200" dirty="0" smtClean="0"/>
          </a:p>
          <a:p>
            <a:pPr lvl="1">
              <a:spcBef>
                <a:spcPts val="600"/>
              </a:spcBef>
              <a:buClr>
                <a:srgbClr val="9933FF"/>
              </a:buClr>
              <a:buSzPct val="80000"/>
              <a:buFont typeface="Wingdings" pitchFamily="2" charset="2"/>
              <a:buChar char="n"/>
            </a:pPr>
            <a:r>
              <a:rPr lang="zh-TW" altLang="en-US" sz="2200" dirty="0" smtClean="0"/>
              <a:t>另</a:t>
            </a:r>
            <a:r>
              <a:rPr lang="en-US" altLang="zh-TW" sz="2200" dirty="0" smtClean="0">
                <a:solidFill>
                  <a:srgbClr val="FF0000"/>
                </a:solidFill>
              </a:rPr>
              <a:t>2</a:t>
            </a:r>
            <a:r>
              <a:rPr lang="zh-TW" altLang="en-US" sz="2200" dirty="0" smtClean="0">
                <a:solidFill>
                  <a:srgbClr val="FF0000"/>
                </a:solidFill>
              </a:rPr>
              <a:t>校</a:t>
            </a:r>
            <a:r>
              <a:rPr lang="zh-TW" altLang="en-US" sz="2200" dirty="0">
                <a:solidFill>
                  <a:srgbClr val="FF0000"/>
                </a:solidFill>
              </a:rPr>
              <a:t>合作</a:t>
            </a:r>
            <a:r>
              <a:rPr lang="zh-TW" altLang="en-US" sz="2200" dirty="0"/>
              <a:t>再增加</a:t>
            </a:r>
            <a:r>
              <a:rPr lang="en-US" altLang="zh-TW" sz="2200" dirty="0" smtClean="0">
                <a:solidFill>
                  <a:srgbClr val="FF0000"/>
                </a:solidFill>
              </a:rPr>
              <a:t>3,000</a:t>
            </a:r>
            <a:r>
              <a:rPr lang="zh-TW" altLang="en-US" sz="2200" dirty="0" smtClean="0"/>
              <a:t>元</a:t>
            </a:r>
            <a:r>
              <a:rPr lang="zh-TW" altLang="en-US" sz="2200" dirty="0"/>
              <a:t>、</a:t>
            </a:r>
            <a:r>
              <a:rPr lang="en-US" altLang="zh-TW" sz="2200" dirty="0" smtClean="0">
                <a:solidFill>
                  <a:srgbClr val="FF0000"/>
                </a:solidFill>
              </a:rPr>
              <a:t>3</a:t>
            </a:r>
            <a:r>
              <a:rPr lang="zh-TW" altLang="en-US" sz="2200" dirty="0" smtClean="0">
                <a:solidFill>
                  <a:srgbClr val="FF0000"/>
                </a:solidFill>
              </a:rPr>
              <a:t>校</a:t>
            </a:r>
            <a:r>
              <a:rPr lang="zh-TW" altLang="en-US" sz="2200" dirty="0">
                <a:solidFill>
                  <a:srgbClr val="FF0000"/>
                </a:solidFill>
              </a:rPr>
              <a:t>合作</a:t>
            </a:r>
            <a:r>
              <a:rPr lang="zh-TW" altLang="en-US" sz="2200" dirty="0"/>
              <a:t>再增加</a:t>
            </a:r>
            <a:r>
              <a:rPr lang="en-US" altLang="zh-TW" sz="2200" dirty="0" smtClean="0">
                <a:solidFill>
                  <a:srgbClr val="FF0000"/>
                </a:solidFill>
              </a:rPr>
              <a:t>4,500</a:t>
            </a:r>
            <a:r>
              <a:rPr lang="zh-TW" altLang="en-US" sz="2200" dirty="0" smtClean="0"/>
              <a:t>元、</a:t>
            </a:r>
            <a:r>
              <a:rPr lang="en-US" altLang="zh-TW" sz="2200" dirty="0" smtClean="0">
                <a:solidFill>
                  <a:srgbClr val="FF0000"/>
                </a:solidFill>
              </a:rPr>
              <a:t>4</a:t>
            </a:r>
            <a:r>
              <a:rPr lang="zh-TW" altLang="en-US" sz="2200" dirty="0" smtClean="0">
                <a:solidFill>
                  <a:srgbClr val="FF0000"/>
                </a:solidFill>
              </a:rPr>
              <a:t>校</a:t>
            </a:r>
            <a:r>
              <a:rPr lang="zh-TW" altLang="en-US" sz="2200" dirty="0">
                <a:solidFill>
                  <a:srgbClr val="FF0000"/>
                </a:solidFill>
              </a:rPr>
              <a:t>合作</a:t>
            </a:r>
            <a:r>
              <a:rPr lang="zh-TW" altLang="en-US" sz="2200" dirty="0"/>
              <a:t>再增加</a:t>
            </a:r>
            <a:r>
              <a:rPr lang="en-US" altLang="zh-TW" sz="2200" dirty="0" smtClean="0">
                <a:solidFill>
                  <a:srgbClr val="FF0000"/>
                </a:solidFill>
              </a:rPr>
              <a:t>6,000</a:t>
            </a:r>
            <a:r>
              <a:rPr lang="zh-TW" altLang="en-US" sz="2200" dirty="0" smtClean="0"/>
              <a:t>元、</a:t>
            </a:r>
            <a:r>
              <a:rPr lang="zh-TW" altLang="en-US" sz="2200" dirty="0"/>
              <a:t>至多</a:t>
            </a:r>
            <a:r>
              <a:rPr lang="en-US" altLang="zh-TW" sz="2200" dirty="0" smtClean="0">
                <a:solidFill>
                  <a:srgbClr val="FF0000"/>
                </a:solidFill>
              </a:rPr>
              <a:t>5</a:t>
            </a:r>
            <a:r>
              <a:rPr lang="zh-TW" altLang="en-US" sz="2200" dirty="0" smtClean="0">
                <a:solidFill>
                  <a:srgbClr val="FF0000"/>
                </a:solidFill>
              </a:rPr>
              <a:t>校</a:t>
            </a:r>
            <a:r>
              <a:rPr lang="zh-TW" altLang="en-US" sz="2200" dirty="0">
                <a:solidFill>
                  <a:srgbClr val="FF0000"/>
                </a:solidFill>
              </a:rPr>
              <a:t>合作</a:t>
            </a:r>
            <a:r>
              <a:rPr lang="zh-TW" altLang="en-US" sz="2200" dirty="0"/>
              <a:t>再增加</a:t>
            </a:r>
            <a:r>
              <a:rPr lang="en-US" altLang="zh-TW" sz="2200" dirty="0" smtClean="0">
                <a:solidFill>
                  <a:srgbClr val="FF0000"/>
                </a:solidFill>
              </a:rPr>
              <a:t>7,500</a:t>
            </a:r>
            <a:r>
              <a:rPr lang="zh-TW" altLang="en-US" sz="2200" dirty="0" smtClean="0"/>
              <a:t>元</a:t>
            </a:r>
            <a:endParaRPr lang="en-US" altLang="zh-TW" sz="2200" dirty="0"/>
          </a:p>
          <a:p>
            <a:pPr marL="0" lvl="1" indent="0">
              <a:spcBef>
                <a:spcPts val="1200"/>
              </a:spcBef>
              <a:buClr>
                <a:srgbClr val="9933FF"/>
              </a:buClr>
              <a:buSzPct val="80000"/>
              <a:buNone/>
            </a:pPr>
            <a:r>
              <a:rPr lang="zh-TW" altLang="en-US" sz="2400" dirty="0" smtClean="0">
                <a:solidFill>
                  <a:srgbClr val="0000FF"/>
                </a:solidFill>
              </a:rPr>
              <a:t>（</a:t>
            </a:r>
            <a:r>
              <a:rPr lang="zh-TW" altLang="en-US" sz="2400" dirty="0">
                <a:solidFill>
                  <a:srgbClr val="0000FF"/>
                </a:solidFill>
              </a:rPr>
              <a:t>三） 模式</a:t>
            </a:r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r>
              <a:rPr lang="zh-TW" altLang="en-US" sz="2400" dirty="0">
                <a:solidFill>
                  <a:srgbClr val="0000FF"/>
                </a:solidFill>
              </a:rPr>
              <a:t>：一校</a:t>
            </a:r>
            <a:r>
              <a:rPr lang="zh-TW" altLang="en-US" sz="2400" dirty="0" smtClean="0">
                <a:solidFill>
                  <a:srgbClr val="0000FF"/>
                </a:solidFill>
              </a:rPr>
              <a:t>申請</a:t>
            </a:r>
            <a:endParaRPr lang="zh-TW" altLang="en-US" sz="2400" dirty="0">
              <a:solidFill>
                <a:srgbClr val="0000FF"/>
              </a:solidFill>
            </a:endParaRPr>
          </a:p>
          <a:p>
            <a:pPr lvl="1">
              <a:spcBef>
                <a:spcPts val="600"/>
              </a:spcBef>
              <a:buClr>
                <a:srgbClr val="9933FF"/>
              </a:buClr>
              <a:buSzPct val="80000"/>
              <a:buFont typeface="Wingdings" pitchFamily="2" charset="2"/>
              <a:buChar char="n"/>
            </a:pPr>
            <a:r>
              <a:rPr lang="zh-TW" altLang="en-US" sz="2200" dirty="0" smtClean="0"/>
              <a:t>每校至少</a:t>
            </a:r>
            <a:r>
              <a:rPr lang="en-US" altLang="zh-TW" sz="2200" dirty="0" smtClean="0"/>
              <a:t>3</a:t>
            </a:r>
            <a:r>
              <a:rPr lang="zh-TW" altLang="en-US" sz="2200" dirty="0" smtClean="0"/>
              <a:t>人</a:t>
            </a:r>
            <a:r>
              <a:rPr lang="zh-TW" altLang="en-US" sz="2200" dirty="0"/>
              <a:t>參</a:t>
            </a:r>
            <a:r>
              <a:rPr lang="zh-TW" altLang="en-US" sz="2200" dirty="0" smtClean="0"/>
              <a:t>加，補助</a:t>
            </a:r>
            <a:r>
              <a:rPr lang="en-US" altLang="zh-TW" sz="2200" dirty="0" smtClean="0"/>
              <a:t>2</a:t>
            </a:r>
            <a:r>
              <a:rPr lang="zh-TW" altLang="en-US" sz="2200" dirty="0" smtClean="0"/>
              <a:t>萬元，</a:t>
            </a:r>
            <a:r>
              <a:rPr lang="zh-TW" altLang="en-US" sz="2200" dirty="0" smtClean="0">
                <a:solidFill>
                  <a:srgbClr val="FF0000"/>
                </a:solidFill>
              </a:rPr>
              <a:t>若</a:t>
            </a:r>
            <a:r>
              <a:rPr lang="zh-TW" altLang="en-US" sz="2200" dirty="0">
                <a:solidFill>
                  <a:srgbClr val="FF0000"/>
                </a:solidFill>
              </a:rPr>
              <a:t>於下學期</a:t>
            </a:r>
            <a:r>
              <a:rPr lang="zh-TW" altLang="en-US" sz="2200" dirty="0" smtClean="0">
                <a:solidFill>
                  <a:srgbClr val="FF0000"/>
                </a:solidFill>
              </a:rPr>
              <a:t>加入者</a:t>
            </a:r>
            <a:r>
              <a:rPr lang="zh-TW" altLang="en-US" sz="2200" dirty="0">
                <a:solidFill>
                  <a:srgbClr val="FF0000"/>
                </a:solidFill>
              </a:rPr>
              <a:t>，則補助</a:t>
            </a:r>
            <a:r>
              <a:rPr lang="en-US" altLang="zh-TW" sz="2200" dirty="0" smtClean="0">
                <a:solidFill>
                  <a:srgbClr val="FF0000"/>
                </a:solidFill>
              </a:rPr>
              <a:t>1</a:t>
            </a:r>
            <a:r>
              <a:rPr lang="zh-TW" altLang="en-US" sz="2200" dirty="0" smtClean="0">
                <a:solidFill>
                  <a:srgbClr val="FF0000"/>
                </a:solidFill>
              </a:rPr>
              <a:t>萬元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CB1D-14E1-4378-BFAC-3FEB795780B0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1520" y="5678698"/>
            <a:ext cx="5226431" cy="630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9888" indent="-285750">
              <a:lnSpc>
                <a:spcPct val="140000"/>
              </a:lnSpc>
              <a:spcBef>
                <a:spcPct val="0"/>
              </a:spcBef>
              <a:buClr>
                <a:srgbClr val="6600CC"/>
              </a:buClr>
              <a:buSzPct val="80000"/>
              <a:buFont typeface="Wingdings" pitchFamily="2" charset="2"/>
              <a:buChar char="Ø"/>
              <a:tabLst>
                <a:tab pos="1082675" algn="l"/>
              </a:tabLst>
            </a:pPr>
            <a:r>
              <a:rPr lang="zh-TW" altLang="en-US" sz="2800" dirty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試辦計畫可結合所有計畫進行</a:t>
            </a:r>
            <a:endParaRPr lang="en-US" altLang="zh-TW" sz="2800" dirty="0">
              <a:solidFill>
                <a:srgbClr val="FF0000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2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4775" y="831850"/>
            <a:ext cx="8958263" cy="5910263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H="1" flipV="1">
            <a:off x="3567113" y="1925638"/>
            <a:ext cx="625475" cy="1265237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605" name="矩形 13"/>
          <p:cNvSpPr>
            <a:spLocks noChangeArrowheads="1"/>
          </p:cNvSpPr>
          <p:nvPr/>
        </p:nvSpPr>
        <p:spPr bwMode="auto">
          <a:xfrm>
            <a:off x="5076825" y="2000250"/>
            <a:ext cx="83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0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校內組成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6" name="群組 14"/>
          <p:cNvGrpSpPr>
            <a:grpSpLocks/>
          </p:cNvGrpSpPr>
          <p:nvPr/>
        </p:nvGrpSpPr>
        <p:grpSpPr bwMode="auto">
          <a:xfrm>
            <a:off x="2178050" y="889000"/>
            <a:ext cx="2178050" cy="1038225"/>
            <a:chOff x="3582915" y="1054815"/>
            <a:chExt cx="2178022" cy="1032965"/>
          </a:xfrm>
        </p:grpSpPr>
        <p:sp>
          <p:nvSpPr>
            <p:cNvPr id="16" name="橢圓 15"/>
            <p:cNvSpPr/>
            <p:nvPr/>
          </p:nvSpPr>
          <p:spPr>
            <a:xfrm>
              <a:off x="3582915" y="1054815"/>
              <a:ext cx="2178022" cy="1032965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7" name="文字方塊 16"/>
            <p:cNvSpPr txBox="1">
              <a:spLocks noChangeArrowheads="1"/>
            </p:cNvSpPr>
            <p:nvPr/>
          </p:nvSpPr>
          <p:spPr bwMode="auto">
            <a:xfrm>
              <a:off x="3768651" y="1124311"/>
              <a:ext cx="1828776" cy="83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400" b="1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2.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本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計劃之</a:t>
              </a:r>
              <a:endParaRPr lang="en-US" altLang="zh-TW" sz="24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zh-TW" altLang="en-US" sz="2400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培訓課程</a:t>
              </a:r>
            </a:p>
          </p:txBody>
        </p:sp>
      </p:grpSp>
      <p:sp>
        <p:nvSpPr>
          <p:cNvPr id="25607" name="矩形 24"/>
          <p:cNvSpPr>
            <a:spLocks noChangeArrowheads="1"/>
          </p:cNvSpPr>
          <p:nvPr/>
        </p:nvSpPr>
        <p:spPr bwMode="auto">
          <a:xfrm>
            <a:off x="2722563" y="3068638"/>
            <a:ext cx="69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選擇</a:t>
            </a:r>
          </a:p>
        </p:txBody>
      </p:sp>
      <p:grpSp>
        <p:nvGrpSpPr>
          <p:cNvPr id="25608" name="群組 45"/>
          <p:cNvGrpSpPr>
            <a:grpSpLocks/>
          </p:cNvGrpSpPr>
          <p:nvPr/>
        </p:nvGrpSpPr>
        <p:grpSpPr bwMode="auto">
          <a:xfrm>
            <a:off x="3382963" y="5013325"/>
            <a:ext cx="2484437" cy="1217613"/>
            <a:chOff x="3690259" y="892326"/>
            <a:chExt cx="2485146" cy="895288"/>
          </a:xfrm>
        </p:grpSpPr>
        <p:sp>
          <p:nvSpPr>
            <p:cNvPr id="47" name="橢圓 46"/>
            <p:cNvSpPr/>
            <p:nvPr/>
          </p:nvSpPr>
          <p:spPr>
            <a:xfrm>
              <a:off x="3690259" y="892326"/>
              <a:ext cx="2413689" cy="895288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9" name="文字方塊 47"/>
            <p:cNvSpPr txBox="1">
              <a:spLocks noChangeArrowheads="1"/>
            </p:cNvSpPr>
            <p:nvPr/>
          </p:nvSpPr>
          <p:spPr bwMode="auto">
            <a:xfrm>
              <a:off x="3723606" y="1005551"/>
              <a:ext cx="2451799" cy="61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400" b="1" dirty="0" smtClean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6.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教學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觀摩</a:t>
              </a:r>
              <a:endParaRPr lang="en-US" altLang="zh-TW" sz="24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zh-TW" altLang="en-US" sz="2400" dirty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每學期至少一場</a:t>
              </a:r>
            </a:p>
          </p:txBody>
        </p:sp>
      </p:grpSp>
      <p:cxnSp>
        <p:nvCxnSpPr>
          <p:cNvPr id="55" name="直線接點 54"/>
          <p:cNvCxnSpPr/>
          <p:nvPr/>
        </p:nvCxnSpPr>
        <p:spPr>
          <a:xfrm flipV="1">
            <a:off x="4876800" y="1925638"/>
            <a:ext cx="295275" cy="136842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610" name="矩形 17"/>
          <p:cNvSpPr>
            <a:spLocks noChangeArrowheads="1"/>
          </p:cNvSpPr>
          <p:nvPr/>
        </p:nvSpPr>
        <p:spPr bwMode="auto">
          <a:xfrm>
            <a:off x="3679825" y="1925638"/>
            <a:ext cx="963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0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需參加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直線接點 59"/>
          <p:cNvCxnSpPr/>
          <p:nvPr/>
        </p:nvCxnSpPr>
        <p:spPr>
          <a:xfrm flipV="1">
            <a:off x="5435600" y="2803525"/>
            <a:ext cx="828675" cy="62547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 flipH="1" flipV="1">
            <a:off x="3165475" y="2820988"/>
            <a:ext cx="593725" cy="41116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613" name="矩形 26"/>
          <p:cNvSpPr>
            <a:spLocks noChangeArrowheads="1"/>
          </p:cNvSpPr>
          <p:nvPr/>
        </p:nvSpPr>
        <p:spPr bwMode="auto">
          <a:xfrm>
            <a:off x="5675313" y="3152775"/>
            <a:ext cx="69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實施</a:t>
            </a:r>
            <a:endParaRPr lang="en-US" altLang="zh-TW" sz="200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r>
              <a:rPr lang="zh-TW" altLang="en-US" sz="20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模式</a:t>
            </a:r>
          </a:p>
        </p:txBody>
      </p:sp>
      <p:cxnSp>
        <p:nvCxnSpPr>
          <p:cNvPr id="75" name="直線接點 74"/>
          <p:cNvCxnSpPr/>
          <p:nvPr/>
        </p:nvCxnSpPr>
        <p:spPr>
          <a:xfrm flipH="1">
            <a:off x="3165475" y="3860800"/>
            <a:ext cx="425450" cy="41910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5615" name="群組 2"/>
          <p:cNvGrpSpPr>
            <a:grpSpLocks/>
          </p:cNvGrpSpPr>
          <p:nvPr/>
        </p:nvGrpSpPr>
        <p:grpSpPr bwMode="auto">
          <a:xfrm>
            <a:off x="5795963" y="3644900"/>
            <a:ext cx="3219450" cy="3041650"/>
            <a:chOff x="114490" y="4176192"/>
            <a:chExt cx="3215865" cy="2597151"/>
          </a:xfrm>
        </p:grpSpPr>
        <p:grpSp>
          <p:nvGrpSpPr>
            <p:cNvPr id="25640" name="群組 33"/>
            <p:cNvGrpSpPr>
              <a:grpSpLocks/>
            </p:cNvGrpSpPr>
            <p:nvPr/>
          </p:nvGrpSpPr>
          <p:grpSpPr bwMode="auto">
            <a:xfrm>
              <a:off x="114490" y="4176192"/>
              <a:ext cx="3215865" cy="2597151"/>
              <a:chOff x="3731439" y="1153773"/>
              <a:chExt cx="2023296" cy="1246176"/>
            </a:xfrm>
          </p:grpSpPr>
          <p:sp>
            <p:nvSpPr>
              <p:cNvPr id="35" name="橢圓 34"/>
              <p:cNvSpPr/>
              <p:nvPr/>
            </p:nvSpPr>
            <p:spPr>
              <a:xfrm>
                <a:off x="3731439" y="1153773"/>
                <a:ext cx="2023296" cy="1246176"/>
              </a:xfrm>
              <a:prstGeom prst="ellipse">
                <a:avLst/>
              </a:prstGeom>
              <a:solidFill>
                <a:srgbClr val="FFFFB9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1" name="文字方塊 35"/>
              <p:cNvSpPr txBox="1">
                <a:spLocks noChangeArrowheads="1"/>
              </p:cNvSpPr>
              <p:nvPr/>
            </p:nvSpPr>
            <p:spPr bwMode="auto">
              <a:xfrm>
                <a:off x="3834200" y="1286456"/>
                <a:ext cx="1829746" cy="189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400" b="1" dirty="0">
                    <a:solidFill>
                      <a:srgbClr val="FF0000"/>
                    </a:solidFill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5.</a:t>
                </a:r>
                <a:r>
                  <a:rPr lang="zh-TW" altLang="en-US" sz="24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專業</a:t>
                </a:r>
                <a:r>
                  <a:rPr lang="zh-TW" altLang="en-US" sz="2400" dirty="0">
                    <a:solidFill>
                      <a:srgbClr val="FF0000"/>
                    </a:solidFill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學習社群</a:t>
                </a:r>
              </a:p>
            </p:txBody>
          </p:sp>
        </p:grpSp>
        <p:sp>
          <p:nvSpPr>
            <p:cNvPr id="25641" name="文字方塊 39"/>
            <p:cNvSpPr txBox="1">
              <a:spLocks noChangeArrowheads="1"/>
            </p:cNvSpPr>
            <p:nvPr/>
          </p:nvSpPr>
          <p:spPr bwMode="auto">
            <a:xfrm>
              <a:off x="234011" y="5774854"/>
              <a:ext cx="3078163" cy="394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40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聚焦於課堂教學研究</a:t>
              </a:r>
            </a:p>
          </p:txBody>
        </p:sp>
        <p:pic>
          <p:nvPicPr>
            <p:cNvPr id="256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52" y="4914036"/>
              <a:ext cx="1843088" cy="82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616" name="矩形 32"/>
          <p:cNvSpPr>
            <a:spLocks noChangeArrowheads="1"/>
          </p:cNvSpPr>
          <p:nvPr/>
        </p:nvSpPr>
        <p:spPr bwMode="auto">
          <a:xfrm>
            <a:off x="5076825" y="4160838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教師</a:t>
            </a:r>
            <a:endParaRPr lang="en-US" altLang="zh-TW" sz="200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r>
              <a:rPr lang="zh-TW" altLang="en-US" sz="20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組成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直線接點 105"/>
          <p:cNvCxnSpPr>
            <a:stCxn id="47" idx="0"/>
          </p:cNvCxnSpPr>
          <p:nvPr/>
        </p:nvCxnSpPr>
        <p:spPr>
          <a:xfrm flipH="1" flipV="1">
            <a:off x="4572000" y="4076700"/>
            <a:ext cx="17463" cy="93662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618" name="矩形 110"/>
          <p:cNvSpPr>
            <a:spLocks noChangeArrowheads="1"/>
          </p:cNvSpPr>
          <p:nvPr/>
        </p:nvSpPr>
        <p:spPr bwMode="auto">
          <a:xfrm>
            <a:off x="3924300" y="4608513"/>
            <a:ext cx="83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0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辦理</a:t>
            </a:r>
          </a:p>
        </p:txBody>
      </p:sp>
      <p:grpSp>
        <p:nvGrpSpPr>
          <p:cNvPr id="25619" name="群組 111"/>
          <p:cNvGrpSpPr>
            <a:grpSpLocks/>
          </p:cNvGrpSpPr>
          <p:nvPr/>
        </p:nvGrpSpPr>
        <p:grpSpPr bwMode="auto">
          <a:xfrm>
            <a:off x="160338" y="3335338"/>
            <a:ext cx="3403600" cy="3117850"/>
            <a:chOff x="-2460494" y="1318320"/>
            <a:chExt cx="3294740" cy="2666888"/>
          </a:xfrm>
        </p:grpSpPr>
        <p:sp>
          <p:nvSpPr>
            <p:cNvPr id="113" name="橢圓 112"/>
            <p:cNvSpPr/>
            <p:nvPr/>
          </p:nvSpPr>
          <p:spPr>
            <a:xfrm>
              <a:off x="-2460494" y="1318320"/>
              <a:ext cx="3225587" cy="2666888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-2359070" y="1767780"/>
              <a:ext cx="3193316" cy="18428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7.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成效評估與推廣：</a:t>
              </a:r>
              <a:endParaRPr lang="en-US" altLang="zh-TW" sz="2400" dirty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>
                <a:defRPr/>
              </a:pPr>
              <a:r>
                <a:rPr lang="zh-TW" altLang="en-US" sz="2200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     蒐集成果報告資料</a:t>
              </a:r>
              <a:endParaRPr lang="en-US" altLang="zh-TW" sz="22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>
                <a:defRPr/>
              </a:pPr>
              <a:r>
                <a:rPr lang="zh-TW" altLang="en-US" sz="2200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     接受訪談或填寫問卷</a:t>
              </a:r>
              <a:endParaRPr lang="en-US" altLang="zh-TW" sz="22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>
                <a:defRPr/>
              </a:pPr>
              <a:r>
                <a:rPr lang="zh-TW" altLang="en-US" sz="2200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     協助推廣：</a:t>
              </a:r>
              <a:endParaRPr lang="en-US" altLang="zh-TW" sz="22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marL="536575" lvl="1" indent="-174625">
                <a:buSzPct val="80000"/>
                <a:buFont typeface="Wingdings" pitchFamily="2" charset="2"/>
                <a:buChar char="n"/>
                <a:defRPr/>
              </a:pPr>
              <a:r>
                <a:rPr lang="zh-TW" altLang="en-US" sz="2200" dirty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校內外成果分享</a:t>
              </a:r>
              <a:endParaRPr lang="en-US" altLang="zh-TW" sz="22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marL="536575" lvl="1" indent="-174625">
                <a:buSzPct val="80000"/>
                <a:buFont typeface="Wingdings" pitchFamily="2" charset="2"/>
                <a:buChar char="n"/>
                <a:defRPr/>
              </a:pPr>
              <a:r>
                <a:rPr lang="zh-TW" altLang="en-US" sz="2200" dirty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拍攝課堂教學影片</a:t>
              </a:r>
            </a:p>
          </p:txBody>
        </p:sp>
      </p:grpSp>
      <p:cxnSp>
        <p:nvCxnSpPr>
          <p:cNvPr id="115" name="直線接點 114"/>
          <p:cNvCxnSpPr/>
          <p:nvPr/>
        </p:nvCxnSpPr>
        <p:spPr>
          <a:xfrm>
            <a:off x="5364163" y="3971925"/>
            <a:ext cx="658812" cy="471488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621" name="矩形 118"/>
          <p:cNvSpPr>
            <a:spLocks noChangeArrowheads="1"/>
          </p:cNvSpPr>
          <p:nvPr/>
        </p:nvSpPr>
        <p:spPr bwMode="auto">
          <a:xfrm>
            <a:off x="3368675" y="4037013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協助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5446713" y="6043613"/>
            <a:ext cx="3663950" cy="769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200" dirty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共同學習、備課與觀課，</a:t>
            </a:r>
            <a:r>
              <a:rPr lang="en-US" altLang="zh-TW" sz="2200" dirty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/>
            </a:r>
            <a:br>
              <a:rPr lang="en-US" altLang="zh-TW" sz="2200" dirty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zh-TW" altLang="en-US" sz="2200" dirty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並以協同行動研究檢核成效</a:t>
            </a:r>
          </a:p>
        </p:txBody>
      </p:sp>
      <p:grpSp>
        <p:nvGrpSpPr>
          <p:cNvPr id="25623" name="群組 28"/>
          <p:cNvGrpSpPr>
            <a:grpSpLocks/>
          </p:cNvGrpSpPr>
          <p:nvPr/>
        </p:nvGrpSpPr>
        <p:grpSpPr bwMode="auto">
          <a:xfrm>
            <a:off x="5940152" y="1557338"/>
            <a:ext cx="3080023" cy="2087686"/>
            <a:chOff x="3473462" y="611611"/>
            <a:chExt cx="3080570" cy="1867491"/>
          </a:xfrm>
        </p:grpSpPr>
        <p:sp>
          <p:nvSpPr>
            <p:cNvPr id="30" name="橢圓 29"/>
            <p:cNvSpPr/>
            <p:nvPr/>
          </p:nvSpPr>
          <p:spPr>
            <a:xfrm>
              <a:off x="3473735" y="611611"/>
              <a:ext cx="3080297" cy="1786437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3" name="文字方塊 30"/>
            <p:cNvSpPr txBox="1">
              <a:spLocks noChangeArrowheads="1"/>
            </p:cNvSpPr>
            <p:nvPr/>
          </p:nvSpPr>
          <p:spPr bwMode="auto">
            <a:xfrm>
              <a:off x="3473462" y="744622"/>
              <a:ext cx="3080570" cy="173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400" b="1" dirty="0" smtClean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4.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同</a:t>
              </a:r>
              <a:r>
                <a:rPr lang="en-US" altLang="zh-TW" sz="2400" dirty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(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跨</a:t>
              </a:r>
              <a:r>
                <a:rPr lang="en-US" altLang="zh-TW" sz="2400" dirty="0" smtClean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)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年級</a:t>
              </a:r>
              <a:r>
                <a:rPr lang="zh-TW" altLang="en-US" sz="2400" dirty="0" smtClean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、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領域</a:t>
              </a:r>
              <a:endPara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zh-TW" altLang="en-US" sz="2400" dirty="0" smtClean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學校</a:t>
              </a:r>
              <a:r>
                <a:rPr lang="zh-TW" altLang="en-US" sz="2400" dirty="0" smtClean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或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教育階段</a:t>
              </a:r>
              <a:r>
                <a:rPr lang="en-US" altLang="zh-TW" sz="2400" dirty="0" smtClean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/>
              </a:r>
              <a:br>
                <a:rPr lang="en-US" altLang="zh-TW" sz="2400" dirty="0" smtClean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</a:br>
              <a:r>
                <a:rPr lang="en-US" altLang="zh-TW" sz="2400" dirty="0" smtClean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(</a:t>
              </a:r>
              <a:r>
                <a:rPr lang="zh-TW" altLang="en-US" sz="2400" dirty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中小學</a:t>
              </a:r>
              <a:r>
                <a:rPr lang="zh-TW" altLang="en-US" sz="2400" dirty="0" smtClean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共同合作，</a:t>
              </a:r>
              <a:endParaRPr lang="en-US" altLang="zh-TW" sz="24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zh-TW" altLang="en-US" sz="2400" dirty="0" smtClean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國小須和國中協同</a:t>
              </a:r>
              <a:endParaRPr lang="en-US" altLang="zh-TW" sz="24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zh-TW" altLang="en-US" sz="2400" dirty="0" smtClean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辦理</a:t>
              </a:r>
              <a:r>
                <a:rPr lang="en-US" altLang="zh-TW" sz="2400" dirty="0" smtClean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25624" name="群組 5"/>
          <p:cNvGrpSpPr>
            <a:grpSpLocks/>
          </p:cNvGrpSpPr>
          <p:nvPr/>
        </p:nvGrpSpPr>
        <p:grpSpPr bwMode="auto">
          <a:xfrm>
            <a:off x="3422650" y="3086100"/>
            <a:ext cx="2298700" cy="990600"/>
            <a:chOff x="5071788" y="3882104"/>
            <a:chExt cx="2297403" cy="990289"/>
          </a:xfrm>
        </p:grpSpPr>
        <p:sp>
          <p:nvSpPr>
            <p:cNvPr id="7" name="橢圓 6"/>
            <p:cNvSpPr/>
            <p:nvPr/>
          </p:nvSpPr>
          <p:spPr>
            <a:xfrm>
              <a:off x="5071788" y="3882104"/>
              <a:ext cx="2297403" cy="99028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5" name="矩形 7"/>
            <p:cNvSpPr>
              <a:spLocks noChangeArrowheads="1"/>
            </p:cNvSpPr>
            <p:nvPr/>
          </p:nvSpPr>
          <p:spPr bwMode="auto">
            <a:xfrm>
              <a:off x="5556145" y="3966272"/>
              <a:ext cx="1479668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2200" b="1">
                  <a:solidFill>
                    <a:srgbClr val="7030A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試辦學校</a:t>
              </a:r>
              <a:endParaRPr lang="en-US" altLang="zh-TW" sz="2200" b="1">
                <a:solidFill>
                  <a:srgbClr val="7030A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2200" b="1">
                  <a:solidFill>
                    <a:srgbClr val="7030A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工作項目</a:t>
              </a:r>
              <a:endParaRPr lang="en-US" altLang="zh-TW" sz="2200" b="1">
                <a:solidFill>
                  <a:srgbClr val="7030A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</p:txBody>
        </p:sp>
      </p:grpSp>
      <p:sp>
        <p:nvSpPr>
          <p:cNvPr id="2562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85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</a:rPr>
              <a:t>試辦學校實施方式與配合事項</a:t>
            </a:r>
            <a:endParaRPr lang="zh-TW" altLang="en-US" sz="4000" dirty="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grpSp>
        <p:nvGrpSpPr>
          <p:cNvPr id="25626" name="群組 18"/>
          <p:cNvGrpSpPr>
            <a:grpSpLocks/>
          </p:cNvGrpSpPr>
          <p:nvPr/>
        </p:nvGrpSpPr>
        <p:grpSpPr bwMode="auto">
          <a:xfrm>
            <a:off x="101600" y="1768475"/>
            <a:ext cx="3246438" cy="1588517"/>
            <a:chOff x="4068624" y="1196611"/>
            <a:chExt cx="3246039" cy="1588849"/>
          </a:xfrm>
        </p:grpSpPr>
        <p:sp>
          <p:nvSpPr>
            <p:cNvPr id="20" name="橢圓 19"/>
            <p:cNvSpPr/>
            <p:nvPr/>
          </p:nvSpPr>
          <p:spPr>
            <a:xfrm>
              <a:off x="4127355" y="1196611"/>
              <a:ext cx="3187308" cy="1516380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5" name="文字方塊 20"/>
            <p:cNvSpPr txBox="1">
              <a:spLocks noChangeArrowheads="1"/>
            </p:cNvSpPr>
            <p:nvPr/>
          </p:nvSpPr>
          <p:spPr bwMode="auto">
            <a:xfrm>
              <a:off x="4068624" y="1215472"/>
              <a:ext cx="3246039" cy="15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400" b="1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1.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英文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、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數學、</a:t>
              </a:r>
              <a:endParaRPr lang="en-US" altLang="zh-TW" sz="24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zh-TW" altLang="en-US" sz="2400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自然與生活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科技、社會及國文</a:t>
              </a:r>
              <a:r>
                <a:rPr lang="zh-TW" altLang="en-US" sz="2400" dirty="0" smtClean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領域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至少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擇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一</a:t>
              </a:r>
              <a:endPara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zh-TW" altLang="en-US" sz="2400" dirty="0" smtClean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試辦</a:t>
              </a:r>
              <a:endParaRPr lang="zh-TW" altLang="en-US" sz="24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25627" name="群組 10"/>
          <p:cNvGrpSpPr>
            <a:grpSpLocks/>
          </p:cNvGrpSpPr>
          <p:nvPr/>
        </p:nvGrpSpPr>
        <p:grpSpPr bwMode="auto">
          <a:xfrm>
            <a:off x="4376738" y="876300"/>
            <a:ext cx="2211387" cy="1093788"/>
            <a:chOff x="3883201" y="1088318"/>
            <a:chExt cx="1829455" cy="1128938"/>
          </a:xfrm>
        </p:grpSpPr>
        <p:sp>
          <p:nvSpPr>
            <p:cNvPr id="12" name="橢圓 11"/>
            <p:cNvSpPr/>
            <p:nvPr/>
          </p:nvSpPr>
          <p:spPr>
            <a:xfrm>
              <a:off x="3934420" y="1088318"/>
              <a:ext cx="1727017" cy="1128938"/>
            </a:xfrm>
            <a:prstGeom prst="ellipse">
              <a:avLst/>
            </a:prstGeom>
            <a:solidFill>
              <a:srgbClr val="FFFFB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9" name="文字方塊 12"/>
            <p:cNvSpPr txBox="1">
              <a:spLocks noChangeArrowheads="1"/>
            </p:cNvSpPr>
            <p:nvPr/>
          </p:nvSpPr>
          <p:spPr bwMode="auto">
            <a:xfrm>
              <a:off x="3883201" y="1262001"/>
              <a:ext cx="1829455" cy="857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400" b="1" dirty="0" smtClean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3.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合作</a:t>
              </a:r>
              <a:r>
                <a:rPr lang="zh-TW" altLang="en-US" sz="2400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學習</a:t>
              </a:r>
              <a:endParaRPr lang="en-US" altLang="zh-TW" sz="24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zh-TW" altLang="en-US" sz="2400" dirty="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推動小組</a:t>
              </a:r>
            </a:p>
          </p:txBody>
        </p:sp>
      </p:grpSp>
      <p:sp>
        <p:nvSpPr>
          <p:cNvPr id="48" name="投影片編號版面配置區 2"/>
          <p:cNvSpPr txBox="1">
            <a:spLocks/>
          </p:cNvSpPr>
          <p:nvPr/>
        </p:nvSpPr>
        <p:spPr>
          <a:xfrm>
            <a:off x="3217069" y="652025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523B0E-3B61-421D-99B5-B09BB9AE2864}" type="slidenum">
              <a:rPr kumimoji="0" lang="zh-TW" altLang="en-US" sz="1800" b="1" smtClean="0">
                <a:solidFill>
                  <a:schemeClr val="tx1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zh-TW" altLang="en-US" sz="1800" b="1" dirty="0">
              <a:solidFill>
                <a:schemeClr val="tx1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4775" y="765175"/>
            <a:ext cx="8958263" cy="6048375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26627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</a:rPr>
              <a:t>試辦學校實施計畫</a:t>
            </a:r>
            <a:r>
              <a:rPr lang="en-US" altLang="zh-TW" sz="4400" dirty="0" smtClean="0">
                <a:solidFill>
                  <a:srgbClr val="0000FF"/>
                </a:solidFill>
                <a:ea typeface="華康正顏楷體W5" pitchFamily="65" charset="-120"/>
              </a:rPr>
              <a:t>-1</a:t>
            </a:r>
            <a:endParaRPr lang="zh-TW" altLang="en-US" sz="4000" dirty="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sp>
        <p:nvSpPr>
          <p:cNvPr id="48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BB3F1DA-2756-4A9C-BAF7-57A63F5F8165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29" name="矩形 1"/>
          <p:cNvSpPr>
            <a:spLocks noChangeArrowheads="1"/>
          </p:cNvSpPr>
          <p:nvPr/>
        </p:nvSpPr>
        <p:spPr bwMode="auto">
          <a:xfrm>
            <a:off x="1349375" y="735013"/>
            <a:ext cx="644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○○市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縣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○○國民</a:t>
            </a:r>
            <a:r>
              <a:rPr lang="zh-TW" altLang="zh-TW" sz="24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中學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試辦學校實施計畫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775" y="1052513"/>
            <a:ext cx="8958263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300"/>
              </a:spcBef>
            </a:pPr>
            <a:r>
              <a:rPr lang="zh-TW" sz="20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</a:rPr>
              <a:t>壹、基本資料</a:t>
            </a:r>
          </a:p>
          <a:p>
            <a:pPr eaLnBrk="0" hangingPunct="0">
              <a:spcBef>
                <a:spcPts val="3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</a:rPr>
              <a:t>     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</a:rPr>
              <a:t>1.</a:t>
            </a:r>
            <a:r>
              <a:rPr lang="zh-TW" altLang="en-US" sz="2000" dirty="0">
                <a:latin typeface="Times New Roman" pitchFamily="18" charset="0"/>
                <a:ea typeface="華康儷中黑(P)" pitchFamily="34" charset="-120"/>
              </a:rPr>
              <a:t> 實施分組合作學習的學習領域：</a:t>
            </a:r>
            <a:endParaRPr lang="en-US" altLang="zh-TW" sz="2000" dirty="0">
              <a:latin typeface="Times New Roman" pitchFamily="18" charset="0"/>
              <a:ea typeface="華康儷中黑(P)" pitchFamily="34" charset="-120"/>
            </a:endParaRPr>
          </a:p>
          <a:p>
            <a:pPr eaLnBrk="0" hangingPunct="0">
              <a:spcBef>
                <a:spcPts val="3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</a:rPr>
              <a:t>       （如為跨年級、跨領域、跨學校或跨教育階段，請作說明）</a:t>
            </a:r>
            <a:endParaRPr lang="en-US" altLang="zh-TW" sz="2000" dirty="0">
              <a:latin typeface="Times New Roman" pitchFamily="18" charset="0"/>
              <a:ea typeface="華康儷中黑(P)" pitchFamily="34" charset="-120"/>
            </a:endParaRPr>
          </a:p>
          <a:p>
            <a:pPr eaLnBrk="0" hangingPunct="0">
              <a:spcBef>
                <a:spcPts val="300"/>
              </a:spcBef>
            </a:pPr>
            <a:endParaRPr lang="en-US" altLang="zh-TW" sz="2000" dirty="0">
              <a:latin typeface="Times New Roman" pitchFamily="18" charset="0"/>
              <a:ea typeface="華康儷中黑(P)" pitchFamily="34" charset="-120"/>
            </a:endParaRPr>
          </a:p>
          <a:p>
            <a:pPr eaLnBrk="0" hangingPunct="0">
              <a:spcBef>
                <a:spcPts val="300"/>
              </a:spcBef>
            </a:pPr>
            <a:endParaRPr lang="en-US" altLang="zh-TW" sz="2000" dirty="0">
              <a:latin typeface="Times New Roman" pitchFamily="18" charset="0"/>
              <a:ea typeface="華康儷中黑(P)" pitchFamily="34" charset="-120"/>
            </a:endParaRPr>
          </a:p>
          <a:p>
            <a:pPr eaLnBrk="0" hangingPunct="0">
              <a:spcBef>
                <a:spcPts val="300"/>
              </a:spcBef>
            </a:pPr>
            <a:endParaRPr lang="en-US" altLang="zh-TW" sz="800" dirty="0">
              <a:latin typeface="Times New Roman" pitchFamily="18" charset="0"/>
              <a:ea typeface="華康儷中黑(P)" pitchFamily="34" charset="-120"/>
            </a:endParaRPr>
          </a:p>
          <a:p>
            <a:pPr eaLnBrk="0" hangingPunct="0">
              <a:spcBef>
                <a:spcPts val="3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</a:rPr>
              <a:t>     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</a:rPr>
              <a:t>2.</a:t>
            </a:r>
            <a:r>
              <a:rPr lang="zh-TW" altLang="en-US" sz="2000" dirty="0">
                <a:latin typeface="Times New Roman" pitchFamily="18" charset="0"/>
                <a:ea typeface="華康儷中黑(P)" pitchFamily="34" charset="-120"/>
              </a:rPr>
              <a:t> 實施期程：</a:t>
            </a:r>
            <a:r>
              <a:rPr lang="en-US" altLang="zh-TW" sz="2000" dirty="0" smtClean="0">
                <a:latin typeface="Times New Roman" pitchFamily="18" charset="0"/>
                <a:ea typeface="華康儷中黑(P)" pitchFamily="34" charset="-120"/>
              </a:rPr>
              <a:t>102</a:t>
            </a:r>
            <a:r>
              <a:rPr lang="zh-TW" altLang="en-US" sz="2000" dirty="0" smtClean="0">
                <a:latin typeface="Times New Roman" pitchFamily="18" charset="0"/>
                <a:ea typeface="華康儷中黑(P)" pitchFamily="34" charset="-120"/>
              </a:rPr>
              <a:t>年</a:t>
            </a:r>
            <a:r>
              <a:rPr lang="en-US" altLang="zh-TW" sz="2000" dirty="0" smtClean="0">
                <a:latin typeface="Times New Roman" pitchFamily="18" charset="0"/>
                <a:ea typeface="華康儷中黑(P)" pitchFamily="34" charset="-120"/>
              </a:rPr>
              <a:t>8</a:t>
            </a:r>
            <a:r>
              <a:rPr lang="zh-TW" altLang="en-US" sz="2000" dirty="0" smtClean="0">
                <a:latin typeface="Times New Roman" pitchFamily="18" charset="0"/>
                <a:ea typeface="華康儷中黑(P)" pitchFamily="34" charset="-120"/>
              </a:rPr>
              <a:t>月</a:t>
            </a:r>
            <a:r>
              <a:rPr lang="en-US" altLang="zh-TW" sz="2000" dirty="0" smtClean="0">
                <a:latin typeface="Times New Roman" pitchFamily="18" charset="0"/>
                <a:ea typeface="華康儷中黑(P)" pitchFamily="34" charset="-120"/>
              </a:rPr>
              <a:t>1</a:t>
            </a:r>
            <a:r>
              <a:rPr lang="zh-TW" altLang="en-US" sz="2000" dirty="0">
                <a:latin typeface="Times New Roman" pitchFamily="18" charset="0"/>
                <a:ea typeface="華康儷中黑(P)" pitchFamily="34" charset="-120"/>
              </a:rPr>
              <a:t>日至</a:t>
            </a:r>
            <a:r>
              <a:rPr lang="en-US" altLang="zh-TW" sz="2000" dirty="0" smtClean="0">
                <a:latin typeface="Times New Roman" pitchFamily="18" charset="0"/>
                <a:ea typeface="華康儷中黑(P)" pitchFamily="34" charset="-120"/>
              </a:rPr>
              <a:t>103</a:t>
            </a:r>
            <a:r>
              <a:rPr lang="zh-TW" altLang="en-US" sz="2000" dirty="0" smtClean="0">
                <a:latin typeface="Times New Roman" pitchFamily="18" charset="0"/>
                <a:ea typeface="華康儷中黑(P)" pitchFamily="34" charset="-120"/>
              </a:rPr>
              <a:t>年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</a:rPr>
              <a:t>6</a:t>
            </a:r>
            <a:r>
              <a:rPr lang="zh-TW" altLang="en-US" sz="2000" dirty="0">
                <a:latin typeface="Times New Roman" pitchFamily="18" charset="0"/>
                <a:ea typeface="華康儷中黑(P)" pitchFamily="34" charset="-120"/>
              </a:rPr>
              <a:t>月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</a:rPr>
              <a:t>30</a:t>
            </a:r>
            <a:r>
              <a:rPr lang="zh-TW" altLang="en-US" sz="2000" dirty="0">
                <a:latin typeface="Times New Roman" pitchFamily="18" charset="0"/>
                <a:ea typeface="華康儷中黑(P)" pitchFamily="34" charset="-120"/>
              </a:rPr>
              <a:t>日</a:t>
            </a:r>
          </a:p>
          <a:p>
            <a:pPr eaLnBrk="0" hangingPunct="0">
              <a:spcBef>
                <a:spcPts val="3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</a:rPr>
              <a:t>     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</a:rPr>
              <a:t>3.</a:t>
            </a:r>
            <a:r>
              <a:rPr lang="zh-TW" altLang="en-US" sz="2000" dirty="0">
                <a:latin typeface="Times New Roman" pitchFamily="18" charset="0"/>
                <a:ea typeface="華康儷中黑(P)" pitchFamily="34" charset="-120"/>
              </a:rPr>
              <a:t> 學校基本資料：</a:t>
            </a:r>
            <a:endParaRPr lang="en-US" altLang="zh-TW" sz="2000" dirty="0">
              <a:latin typeface="Times New Roman" pitchFamily="18" charset="0"/>
              <a:ea typeface="華康儷中黑(P)" pitchFamily="34" charset="-120"/>
            </a:endParaRPr>
          </a:p>
          <a:p>
            <a:pPr eaLnBrk="0" hangingPunct="0">
              <a:spcBef>
                <a:spcPts val="300"/>
              </a:spcBef>
            </a:pPr>
            <a:endParaRPr lang="en-US" altLang="zh-TW" sz="2000" dirty="0">
              <a:latin typeface="Times New Roman" pitchFamily="18" charset="0"/>
              <a:ea typeface="華康儷中黑(P)" pitchFamily="34" charset="-120"/>
            </a:endParaRPr>
          </a:p>
          <a:p>
            <a:pPr eaLnBrk="0" hangingPunct="0">
              <a:spcBef>
                <a:spcPts val="300"/>
              </a:spcBef>
            </a:pPr>
            <a:endParaRPr lang="en-US" altLang="zh-TW" sz="2000" dirty="0">
              <a:solidFill>
                <a:srgbClr val="0000FF"/>
              </a:solidFill>
              <a:latin typeface="Times New Roman" pitchFamily="18" charset="0"/>
              <a:ea typeface="華康儷中黑(P)" pitchFamily="34" charset="-120"/>
            </a:endParaRPr>
          </a:p>
          <a:p>
            <a:pPr eaLnBrk="0" hangingPunct="0">
              <a:spcBef>
                <a:spcPts val="300"/>
              </a:spcBef>
            </a:pPr>
            <a:endParaRPr lang="en-US" altLang="zh-TW" sz="2000" dirty="0">
              <a:solidFill>
                <a:srgbClr val="0000FF"/>
              </a:solidFill>
              <a:latin typeface="Times New Roman" pitchFamily="18" charset="0"/>
              <a:ea typeface="華康儷中黑(P)" pitchFamily="34" charset="-120"/>
            </a:endParaRPr>
          </a:p>
          <a:p>
            <a:pPr eaLnBrk="0" hangingPunct="0">
              <a:spcBef>
                <a:spcPts val="300"/>
              </a:spcBef>
            </a:pPr>
            <a:endParaRPr lang="en-US" altLang="zh-TW" sz="800" dirty="0">
              <a:solidFill>
                <a:srgbClr val="0000FF"/>
              </a:solidFill>
              <a:latin typeface="Times New Roman" pitchFamily="18" charset="0"/>
              <a:ea typeface="華康儷中黑(P)" pitchFamily="34" charset="-120"/>
            </a:endParaRPr>
          </a:p>
          <a:p>
            <a:pPr eaLnBrk="0" hangingPunct="0">
              <a:spcBef>
                <a:spcPts val="300"/>
              </a:spcBef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</a:rPr>
              <a:t>貳、「分組合作學習推動小組」成員</a:t>
            </a:r>
          </a:p>
        </p:txBody>
      </p:sp>
      <p:graphicFrame>
        <p:nvGraphicFramePr>
          <p:cNvPr id="52" name="表格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7176"/>
              </p:ext>
            </p:extLst>
          </p:nvPr>
        </p:nvGraphicFramePr>
        <p:xfrm>
          <a:off x="827088" y="3644900"/>
          <a:ext cx="7212013" cy="10080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9232"/>
                <a:gridCol w="792141"/>
                <a:gridCol w="1152205"/>
                <a:gridCol w="2448435"/>
              </a:tblGrid>
              <a:tr h="25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職稱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姓名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電話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Email</a:t>
                      </a:r>
                      <a:endParaRPr lang="zh-TW" sz="1600" kern="100"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校長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教務主任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教師專業學習社群召集人</a:t>
                      </a: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itchFamily="18" charset="0"/>
                          <a:ea typeface="微軟正黑體" pitchFamily="34" charset="-120"/>
                          <a:cs typeface="Times New Roman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86834"/>
              </p:ext>
            </p:extLst>
          </p:nvPr>
        </p:nvGraphicFramePr>
        <p:xfrm>
          <a:off x="827088" y="2133600"/>
          <a:ext cx="5830887" cy="790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474"/>
                <a:gridCol w="1367471"/>
                <a:gridCol w="1367471"/>
                <a:gridCol w="1367471"/>
              </a:tblGrid>
              <a:tr h="263525"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○年級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○年級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○年級</a:t>
                      </a:r>
                    </a:p>
                  </a:txBody>
                  <a:tcPr marL="68591" marR="68591" marT="0" marB="0" anchor="ctr"/>
                </a:tc>
              </a:tr>
              <a:tr h="263525"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各年級班級數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91" marR="68591" marT="0" marB="0" anchor="ctr"/>
                </a:tc>
              </a:tr>
              <a:tr h="263525"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各年級學生數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46568"/>
              </p:ext>
            </p:extLst>
          </p:nvPr>
        </p:nvGraphicFramePr>
        <p:xfrm>
          <a:off x="827088" y="5157788"/>
          <a:ext cx="7270750" cy="15827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2245"/>
                <a:gridCol w="864096"/>
                <a:gridCol w="1296144"/>
                <a:gridCol w="3138265"/>
              </a:tblGrid>
              <a:tr h="255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職稱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姓名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校長</a:t>
                      </a: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召集人</a:t>
                      </a: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教務主任</a:t>
                      </a: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副召集人</a:t>
                      </a: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5366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參與</a:t>
                      </a:r>
                      <a:r>
                        <a:rPr lang="zh-TW" sz="16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教師</a:t>
                      </a:r>
                      <a:r>
                        <a:rPr lang="en-US" altLang="zh-TW" sz="16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自行增列</a:t>
                      </a:r>
                      <a:r>
                        <a:rPr lang="en-US" altLang="zh-TW" sz="16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姓名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領域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參與班級基本資料</a:t>
                      </a:r>
                    </a:p>
                  </a:txBody>
                  <a:tcPr marL="68580" marR="68580" marT="0" marB="0" anchor="ctr"/>
                </a:tc>
              </a:tr>
              <a:tr h="281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年級</a:t>
                      </a:r>
                      <a:r>
                        <a:rPr lang="zh-TW" sz="1600" u="sng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　　</a:t>
                      </a:r>
                      <a:r>
                        <a:rPr lang="zh-TW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，班級數</a:t>
                      </a:r>
                      <a:r>
                        <a:rPr lang="zh-TW" sz="1600" u="sng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　　</a:t>
                      </a:r>
                      <a:r>
                        <a:rPr lang="zh-TW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，人數</a:t>
                      </a:r>
                      <a:r>
                        <a:rPr lang="zh-TW" sz="1600" u="sng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　　</a:t>
                      </a:r>
                      <a:endParaRPr lang="zh-TW" sz="16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</a:tr>
              <a:tr h="2793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年級</a:t>
                      </a:r>
                      <a:r>
                        <a:rPr lang="zh-TW" sz="1600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　　</a:t>
                      </a: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，班級數</a:t>
                      </a:r>
                      <a:r>
                        <a:rPr lang="zh-TW" sz="1600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　　</a:t>
                      </a:r>
                      <a:r>
                        <a:rPr lang="zh-TW" sz="16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，人數</a:t>
                      </a:r>
                      <a:r>
                        <a:rPr lang="zh-TW" sz="1600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　　</a:t>
                      </a:r>
                      <a:endParaRPr lang="zh-TW" sz="16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4775" y="765175"/>
            <a:ext cx="8958263" cy="6048375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27651" name="標題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solidFill>
                  <a:srgbClr val="0000FF"/>
                </a:solidFill>
                <a:ea typeface="華康正顏楷體W5" pitchFamily="65" charset="-120"/>
              </a:rPr>
              <a:t>試辦學校實施計畫</a:t>
            </a:r>
            <a:r>
              <a:rPr lang="en-US" altLang="zh-TW" sz="4400" smtClean="0">
                <a:solidFill>
                  <a:srgbClr val="0000FF"/>
                </a:solidFill>
                <a:ea typeface="華康正顏楷體W5" pitchFamily="65" charset="-120"/>
              </a:rPr>
              <a:t>-2</a:t>
            </a:r>
            <a:endParaRPr lang="zh-TW" altLang="en-US" sz="400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sp>
        <p:nvSpPr>
          <p:cNvPr id="48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204AEFF-ACD9-4A0C-970D-537D51100963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653" name="矩形 1"/>
          <p:cNvSpPr>
            <a:spLocks noChangeArrowheads="1"/>
          </p:cNvSpPr>
          <p:nvPr/>
        </p:nvSpPr>
        <p:spPr bwMode="auto">
          <a:xfrm>
            <a:off x="1349375" y="735013"/>
            <a:ext cx="644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○○市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縣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○○國民</a:t>
            </a:r>
            <a:r>
              <a:rPr lang="zh-TW" altLang="zh-TW" sz="24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中學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試辦學校實施計畫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27654" name="矩形 9"/>
          <p:cNvSpPr>
            <a:spLocks noChangeArrowheads="1"/>
          </p:cNvSpPr>
          <p:nvPr/>
        </p:nvSpPr>
        <p:spPr bwMode="auto">
          <a:xfrm>
            <a:off x="104775" y="1268413"/>
            <a:ext cx="8958263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20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參、參與試辦學校之專業學習社群運作方式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一、課堂教學研究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     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可邀請研發諮詢團隊成員參加。進行課堂教學研究的內容如下：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      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1.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共同學習分組合作學習的理念與實施方式，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      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2.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共同備課，設計分組合作學習教案，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      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3.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共同檢討學生進行分組合作學習之成效，並修正與調整教學計畫。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二、教學觀課與回饋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     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進行分組合作學習實際課堂教學與觀課，並進行觀課後檢討，</a:t>
            </a:r>
            <a:r>
              <a:rPr lang="zh-TW" altLang="zh-TW" sz="20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每</a:t>
            </a:r>
            <a:r>
              <a:rPr lang="zh-TW" altLang="en-US" sz="20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個月以</a:t>
            </a:r>
            <a:endParaRPr lang="en-US" altLang="zh-TW" sz="2000" dirty="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      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2</a:t>
            </a:r>
            <a:r>
              <a:rPr lang="zh-TW" altLang="zh-TW" sz="20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次</a:t>
            </a:r>
            <a:r>
              <a:rPr lang="zh-TW" altLang="en-US" sz="20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為原則</a:t>
            </a:r>
            <a:r>
              <a:rPr lang="zh-TW" altLang="zh-TW" sz="20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。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每學期至少邀請研發諮詢團隊成員參加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2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次。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三、教學觀摩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     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一學年至少要辦理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1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場校內的分組合作學習之教學觀摩，以供校內以及</a:t>
            </a:r>
            <a:endParaRPr lang="en-US" altLang="zh-TW" sz="2000" dirty="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     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免試升學區內其他學校教師學習與瞭解。</a:t>
            </a:r>
            <a:endParaRPr lang="zh-TW" altLang="en-US" sz="2000" dirty="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4775" y="765175"/>
            <a:ext cx="8958263" cy="5591175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28675" name="標題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400" smtClean="0">
                <a:solidFill>
                  <a:srgbClr val="0000FF"/>
                </a:solidFill>
                <a:ea typeface="華康正顏楷體W5" pitchFamily="65" charset="-120"/>
              </a:rPr>
              <a:t>試辦學校實施計畫</a:t>
            </a:r>
            <a:r>
              <a:rPr lang="en-US" altLang="zh-TW" sz="4400" smtClean="0">
                <a:solidFill>
                  <a:srgbClr val="0000FF"/>
                </a:solidFill>
                <a:ea typeface="華康正顏楷體W5" pitchFamily="65" charset="-120"/>
              </a:rPr>
              <a:t>-3</a:t>
            </a:r>
            <a:endParaRPr lang="zh-TW" altLang="en-US" sz="400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sp>
        <p:nvSpPr>
          <p:cNvPr id="48" name="投影片編號版面配置區 2"/>
          <p:cNvSpPr txBox="1">
            <a:spLocks/>
          </p:cNvSpPr>
          <p:nvPr/>
        </p:nvSpPr>
        <p:spPr>
          <a:xfrm>
            <a:off x="6929438" y="5877272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E587DC8-AC4B-46B9-8D88-7BA79DAFA9A1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77" name="矩形 1"/>
          <p:cNvSpPr>
            <a:spLocks noChangeArrowheads="1"/>
          </p:cNvSpPr>
          <p:nvPr/>
        </p:nvSpPr>
        <p:spPr bwMode="auto">
          <a:xfrm>
            <a:off x="1349375" y="735013"/>
            <a:ext cx="644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○○市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縣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○○國民</a:t>
            </a:r>
            <a:r>
              <a:rPr lang="zh-TW" altLang="zh-TW" sz="24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中學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試辦學校實施計畫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sp>
        <p:nvSpPr>
          <p:cNvPr id="28678" name="矩形 2"/>
          <p:cNvSpPr>
            <a:spLocks noChangeArrowheads="1"/>
          </p:cNvSpPr>
          <p:nvPr/>
        </p:nvSpPr>
        <p:spPr bwMode="auto">
          <a:xfrm>
            <a:off x="104775" y="1052513"/>
            <a:ext cx="8958263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2000" dirty="0">
                <a:solidFill>
                  <a:srgbClr val="0000FF"/>
                </a:solidFill>
                <a:latin typeface="華康儷中黑(P)" pitchFamily="34" charset="-120"/>
                <a:ea typeface="華康儷中黑(P)" pitchFamily="34" charset="-120"/>
              </a:rPr>
              <a:t>肆、成果報告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    </a:t>
            </a:r>
            <a:r>
              <a:rPr lang="en-US" altLang="zh-TW" sz="20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1. </a:t>
            </a:r>
            <a:r>
              <a:rPr lang="zh-TW" altLang="zh-TW" sz="20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成效評估</a:t>
            </a:r>
            <a:r>
              <a:rPr lang="zh-TW" altLang="zh-TW" sz="20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方式</a:t>
            </a:r>
            <a:endParaRPr lang="en-US" altLang="zh-TW" sz="2000" dirty="0" smtClean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1)</a:t>
            </a: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學生分組合作學習學習經驗問卷前後測比較分析。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(2)</a:t>
            </a: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教師實施分組合作學習情形問卷前後測比較分析。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 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3)</a:t>
            </a: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學習成績的前後測比較分析，或與對照組的比較分析。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 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4)</a:t>
            </a: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教學觀察表及社群會議紀錄。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(5)</a:t>
            </a: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學生學習體驗訪談。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</a:t>
            </a:r>
            <a:r>
              <a:rPr lang="en-US" altLang="zh-TW" sz="2000" dirty="0" smtClean="0">
                <a:latin typeface="華康儷中黑(P)" pitchFamily="34" charset="-120"/>
                <a:ea typeface="華康儷中黑(P)" pitchFamily="34" charset="-120"/>
              </a:rPr>
              <a:t>2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. 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蒐集其他相關成果報告資料，包括課堂教學研究內容、社群活動照片、</a:t>
            </a:r>
            <a:endParaRPr lang="en-US" altLang="zh-TW" sz="2000" dirty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        </a:t>
            </a:r>
            <a:r>
              <a:rPr lang="zh-TW" altLang="zh-TW" sz="2000" dirty="0">
                <a:latin typeface="華康儷中黑(P)" pitchFamily="34" charset="-120"/>
                <a:ea typeface="華康儷中黑(P)" pitchFamily="34" charset="-120"/>
              </a:rPr>
              <a:t>教案設計、課堂教學照片、學生作品等。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    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3.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每</a:t>
            </a: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位教師每學年至少拍攝</a:t>
            </a:r>
            <a:r>
              <a:rPr lang="en-US" altLang="zh-TW" sz="2000" dirty="0">
                <a:latin typeface="華康儷中黑(P)" pitchFamily="34" charset="-120"/>
                <a:ea typeface="華康儷中黑(P)" pitchFamily="34" charset="-120"/>
              </a:rPr>
              <a:t>1</a:t>
            </a: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次（一節課、一課或   一章節、一單元）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運用</a:t>
            </a:r>
            <a:endParaRPr lang="en-US" altLang="zh-TW" sz="2000" dirty="0" smtClean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分組</a:t>
            </a: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合作學習的教學影帶，並</a:t>
            </a:r>
            <a:r>
              <a:rPr lang="zh-TW" altLang="en-US" sz="20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自主挑選</a:t>
            </a:r>
            <a:r>
              <a:rPr lang="zh-TW" altLang="en-US" sz="20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約</a:t>
            </a:r>
            <a:r>
              <a:rPr lang="en-US" altLang="zh-TW" sz="20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10</a:t>
            </a:r>
            <a:r>
              <a:rPr lang="zh-TW" altLang="en-US" sz="20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分鐘</a:t>
            </a: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的片段，於專業學習社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群</a:t>
            </a:r>
            <a:endParaRPr lang="en-US" altLang="zh-TW" sz="2000" dirty="0" smtClean="0">
              <a:latin typeface="華康儷中黑(P)" pitchFamily="34" charset="-120"/>
              <a:ea typeface="華康儷中黑(P)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 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        之</a:t>
            </a:r>
            <a:r>
              <a:rPr lang="zh-TW" altLang="en-US" sz="2000" dirty="0">
                <a:latin typeface="華康儷中黑(P)" pitchFamily="34" charset="-120"/>
                <a:ea typeface="華康儷中黑(P)" pitchFamily="34" charset="-120"/>
              </a:rPr>
              <a:t>課堂教學研討時間中，與夥伴討論分享</a:t>
            </a:r>
            <a:r>
              <a:rPr lang="zh-TW" altLang="en-US" sz="2000" dirty="0" smtClean="0">
                <a:latin typeface="華康儷中黑(P)" pitchFamily="34" charset="-120"/>
                <a:ea typeface="華康儷中黑(P)" pitchFamily="34" charset="-120"/>
              </a:rPr>
              <a:t>。</a:t>
            </a:r>
            <a:endParaRPr lang="en-US" altLang="zh-TW" sz="2000" dirty="0">
              <a:latin typeface="華康儷中黑(P)" pitchFamily="34" charset="-120"/>
              <a:ea typeface="華康儷中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35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4775" y="765175"/>
            <a:ext cx="8958263" cy="5328121"/>
          </a:xfrm>
          <a:prstGeom prst="roundRect">
            <a:avLst>
              <a:gd name="adj" fmla="val 43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/>
          </a:p>
        </p:txBody>
      </p:sp>
      <p:sp>
        <p:nvSpPr>
          <p:cNvPr id="29728" name="Rectangle 1"/>
          <p:cNvSpPr>
            <a:spLocks noChangeArrowheads="1"/>
          </p:cNvSpPr>
          <p:nvPr/>
        </p:nvSpPr>
        <p:spPr bwMode="auto">
          <a:xfrm>
            <a:off x="106363" y="1196752"/>
            <a:ext cx="895667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20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伍、分享與互惠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1.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每學年至少辦理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1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次校內分組合作學習教學觀摩，並邀請全校教師參加。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2.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配合參加教育局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(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處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)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、教育部及本計畫舉辦之合作學習成果發表會以分享</a:t>
            </a:r>
            <a:endParaRPr lang="en-US" altLang="zh-TW" sz="2000" dirty="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   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成果。</a:t>
            </a: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     </a:t>
            </a:r>
            <a:r>
              <a:rPr lang="en-US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3. </a:t>
            </a:r>
            <a:r>
              <a:rPr lang="zh-TW" altLang="zh-TW" sz="2000" dirty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試辦第二年開始，協助與輔導其他新加入的試辦學校</a:t>
            </a:r>
            <a:r>
              <a:rPr lang="zh-TW" altLang="zh-TW" sz="2000" dirty="0" smtClean="0"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。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zh-TW" sz="2000" dirty="0" smtClean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陸</a:t>
            </a:r>
            <a:r>
              <a:rPr lang="zh-TW" sz="2000" dirty="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rPr>
              <a:t>、試辦學校目前正在執行與申請中的計畫</a:t>
            </a:r>
          </a:p>
          <a:p>
            <a:pPr eaLnBrk="0" hangingPunct="0">
              <a:spcBef>
                <a:spcPts val="600"/>
              </a:spcBef>
            </a:pPr>
            <a:endParaRPr lang="en-US" altLang="zh-TW" sz="2000" dirty="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 eaLnBrk="0" hangingPunct="0">
              <a:spcBef>
                <a:spcPts val="600"/>
              </a:spcBef>
            </a:pPr>
            <a:endParaRPr lang="en-US" altLang="zh-TW" sz="2000" dirty="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  <a:p>
            <a:pPr eaLnBrk="0" hangingPunct="0">
              <a:spcBef>
                <a:spcPts val="600"/>
              </a:spcBef>
            </a:pPr>
            <a:endParaRPr lang="en-US" altLang="zh-TW" sz="2000" dirty="0">
              <a:latin typeface="Times New Roman" pitchFamily="18" charset="0"/>
              <a:ea typeface="華康儷中黑(P)" pitchFamily="34" charset="-120"/>
              <a:cs typeface="Times New Roman" pitchFamily="18" charset="0"/>
            </a:endParaRPr>
          </a:p>
        </p:txBody>
      </p:sp>
      <p:sp>
        <p:nvSpPr>
          <p:cNvPr id="29699" name="標題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00FF"/>
                </a:solidFill>
                <a:ea typeface="華康正顏楷體W5" pitchFamily="65" charset="-120"/>
              </a:rPr>
              <a:t>試辦學校實施計畫</a:t>
            </a:r>
            <a:r>
              <a:rPr lang="en-US" altLang="zh-TW" sz="4400" dirty="0" smtClean="0">
                <a:solidFill>
                  <a:srgbClr val="0000FF"/>
                </a:solidFill>
                <a:ea typeface="華康正顏楷體W5" pitchFamily="65" charset="-120"/>
              </a:rPr>
              <a:t>-4</a:t>
            </a:r>
            <a:endParaRPr lang="zh-TW" altLang="en-US" sz="4000" dirty="0" smtClean="0">
              <a:solidFill>
                <a:srgbClr val="0000FF"/>
              </a:solidFill>
              <a:ea typeface="華康正顏楷體W5" pitchFamily="65" charset="-120"/>
            </a:endParaRPr>
          </a:p>
        </p:txBody>
      </p:sp>
      <p:sp>
        <p:nvSpPr>
          <p:cNvPr id="48" name="投影片編號版面配置區 2"/>
          <p:cNvSpPr txBox="1">
            <a:spLocks/>
          </p:cNvSpPr>
          <p:nvPr/>
        </p:nvSpPr>
        <p:spPr>
          <a:xfrm>
            <a:off x="6831013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9759FD-8714-4A8B-900F-6DF0C1DD060D}" type="slidenum">
              <a:rPr kumimoji="0" lang="zh-TW" alt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zh-TW" alt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矩形 1"/>
          <p:cNvSpPr>
            <a:spLocks noChangeArrowheads="1"/>
          </p:cNvSpPr>
          <p:nvPr/>
        </p:nvSpPr>
        <p:spPr bwMode="auto">
          <a:xfrm>
            <a:off x="1349375" y="735013"/>
            <a:ext cx="644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○○市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(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縣</a:t>
            </a:r>
            <a:r>
              <a:rPr lang="en-US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)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○○國民</a:t>
            </a:r>
            <a:r>
              <a:rPr lang="zh-TW" altLang="zh-TW" sz="2400" dirty="0" smtClean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中學</a:t>
            </a:r>
            <a:r>
              <a:rPr lang="zh-TW" altLang="zh-TW" sz="2400" dirty="0">
                <a:solidFill>
                  <a:srgbClr val="FF0000"/>
                </a:solidFill>
                <a:latin typeface="華康儷中黑(P)" pitchFamily="34" charset="-120"/>
                <a:ea typeface="華康儷中黑(P)" pitchFamily="34" charset="-120"/>
              </a:rPr>
              <a:t>試辦學校實施計畫</a:t>
            </a:r>
            <a:endParaRPr lang="zh-TW" altLang="en-US" sz="2400" dirty="0">
              <a:solidFill>
                <a:srgbClr val="FF0000"/>
              </a:solidFill>
              <a:latin typeface="華康儷中黑(P)" pitchFamily="34" charset="-120"/>
              <a:ea typeface="華康儷中黑(P)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36111"/>
              </p:ext>
            </p:extLst>
          </p:nvPr>
        </p:nvGraphicFramePr>
        <p:xfrm>
          <a:off x="619919" y="3645024"/>
          <a:ext cx="7929562" cy="971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093"/>
                <a:gridCol w="1275241"/>
                <a:gridCol w="1739858"/>
                <a:gridCol w="1970530"/>
                <a:gridCol w="1811840"/>
              </a:tblGrid>
              <a:tr h="323850"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計畫名稱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補助單位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執行期間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核定經費或概算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與本計畫的關係</a:t>
                      </a:r>
                    </a:p>
                  </a:txBody>
                  <a:tcPr marL="68584" marR="68584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4" marR="68584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4" marR="6858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896461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dirty="0" smtClean="0"/>
              <a:t>本計畫已於中小學教師專業發展整合平台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200" dirty="0" smtClean="0"/>
              <a:t>建置</a:t>
            </a:r>
            <a:r>
              <a:rPr lang="zh-TW" altLang="en-US" sz="3200" dirty="0" smtClean="0">
                <a:solidFill>
                  <a:srgbClr val="FF0000"/>
                </a:solidFill>
              </a:rPr>
              <a:t>分組合作學習網站，提供本計畫相關介紹</a:t>
            </a:r>
          </a:p>
        </p:txBody>
      </p:sp>
      <p:sp>
        <p:nvSpPr>
          <p:cNvPr id="4198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73B24-2D13-4F2F-A6CE-A4B5369FA17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b="13067"/>
          <a:stretch/>
        </p:blipFill>
        <p:spPr bwMode="auto">
          <a:xfrm>
            <a:off x="1123466" y="1772816"/>
            <a:ext cx="6450001" cy="504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文字方塊 2"/>
          <p:cNvSpPr txBox="1">
            <a:spLocks noChangeArrowheads="1"/>
          </p:cNvSpPr>
          <p:nvPr/>
        </p:nvSpPr>
        <p:spPr bwMode="auto">
          <a:xfrm>
            <a:off x="1055197" y="1327117"/>
            <a:ext cx="6586537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dirty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網址：</a:t>
            </a:r>
            <a:r>
              <a:rPr kumimoji="0" lang="en-US" altLang="zh-TW" sz="2000" dirty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http://www.coop.ntue.edu.tw/index.php</a:t>
            </a:r>
            <a:endParaRPr kumimoji="0" lang="zh-TW" altLang="en-US" sz="2000" dirty="0">
              <a:solidFill>
                <a:srgbClr val="0000FF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同舟共濟、協力同心</a:t>
            </a:r>
          </a:p>
          <a:p>
            <a:pPr algn="ctr"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集思廣益、精益求精</a:t>
            </a:r>
            <a:endParaRPr lang="en-US" altLang="zh-TW" sz="4000" dirty="0" smtClean="0">
              <a:solidFill>
                <a:srgbClr val="0000FF"/>
              </a:solidFill>
              <a:latin typeface="華康正顏楷體W5" pitchFamily="65" charset="-120"/>
              <a:ea typeface="華康正顏楷體W5" pitchFamily="65" charset="-120"/>
            </a:endParaRPr>
          </a:p>
          <a:p>
            <a:pPr algn="ctr"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 </a:t>
            </a:r>
            <a:endParaRPr lang="en-US" altLang="zh-TW" sz="4000" dirty="0" smtClean="0">
              <a:solidFill>
                <a:srgbClr val="0000FF"/>
              </a:solidFill>
              <a:latin typeface="華康正顏楷體W5" pitchFamily="65" charset="-120"/>
              <a:ea typeface="華康正顏楷體W5" pitchFamily="65" charset="-120"/>
            </a:endParaRPr>
          </a:p>
          <a:p>
            <a:pPr algn="ctr"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讓我們所共同付出心力</a:t>
            </a:r>
            <a:endParaRPr lang="en-US" altLang="zh-TW" sz="4000" dirty="0" smtClean="0">
              <a:solidFill>
                <a:srgbClr val="0000FF"/>
              </a:solidFill>
              <a:latin typeface="華康正顏楷體W5" pitchFamily="65" charset="-120"/>
              <a:ea typeface="華康正顏楷體W5" pitchFamily="65" charset="-120"/>
            </a:endParaRPr>
          </a:p>
          <a:p>
            <a:pPr algn="ctr"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都留下值得自豪的痕跡</a:t>
            </a:r>
            <a:endParaRPr lang="en-US" altLang="zh-TW" sz="4000" dirty="0" smtClean="0">
              <a:solidFill>
                <a:srgbClr val="0000FF"/>
              </a:solidFill>
              <a:latin typeface="華康正顏楷體W5" pitchFamily="65" charset="-120"/>
              <a:ea typeface="華康正顏楷體W5" pitchFamily="65" charset="-120"/>
            </a:endParaRPr>
          </a:p>
          <a:p>
            <a:pPr algn="ctr">
              <a:buNone/>
            </a:pPr>
            <a:r>
              <a:rPr lang="zh-TW" altLang="en-US" sz="40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 </a:t>
            </a:r>
            <a:endParaRPr lang="en-US" altLang="zh-TW" sz="4000" dirty="0" smtClean="0">
              <a:solidFill>
                <a:srgbClr val="0000FF"/>
              </a:solidFill>
              <a:latin typeface="華康正顏楷體W5" pitchFamily="65" charset="-120"/>
              <a:ea typeface="華康正顏楷體W5" pitchFamily="65" charset="-120"/>
            </a:endParaRPr>
          </a:p>
          <a:p>
            <a:pPr algn="ctr">
              <a:buNone/>
            </a:pPr>
            <a:r>
              <a:rPr lang="en-US" altLang="zh-TW" sz="4000" dirty="0" smtClean="0">
                <a:solidFill>
                  <a:srgbClr val="0000FF"/>
                </a:solidFill>
                <a:ea typeface="華康正顏楷體W5" pitchFamily="65" charset="-120"/>
              </a:rPr>
              <a:t>Ready! Set!</a:t>
            </a:r>
          </a:p>
          <a:p>
            <a:pPr algn="ctr">
              <a:buNone/>
            </a:pPr>
            <a:r>
              <a:rPr lang="en-US" altLang="zh-TW" sz="4000" dirty="0" smtClean="0">
                <a:solidFill>
                  <a:srgbClr val="0000FF"/>
                </a:solidFill>
                <a:ea typeface="華康正顏楷體W5" pitchFamily="65" charset="-120"/>
              </a:rPr>
              <a:t>Let's Go!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50E4-26F8-443C-AAD7-BDAFFBE1EE37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113"/>
            <a:ext cx="8362950" cy="5041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zh-TW" altLang="en-US" dirty="0" smtClean="0"/>
              <a:t>是一種</a:t>
            </a:r>
            <a:r>
              <a:rPr lang="zh-TW" altLang="en-US" dirty="0"/>
              <a:t>教學型態 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zh-TW" altLang="en-US" dirty="0" smtClean="0"/>
              <a:t>是指兩個以上的人，透過彼此的互動互助及責任分擔，達成共同學習的目標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TW" altLang="en-US" dirty="0" smtClean="0"/>
              <a:t>強調以學習者為中心，提供學生主動思考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dirty="0" smtClean="0"/>
              <a:t>討論或小組練習的機會，讓教學不再侷限於老師的直接教導</a:t>
            </a:r>
            <a:endParaRPr kumimoji="1" lang="en-US" altLang="zh-TW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kumimoji="1" lang="zh-TW" altLang="en-US" dirty="0" smtClean="0"/>
              <a:t>每位小組成員不僅</a:t>
            </a:r>
            <a:r>
              <a:rPr kumimoji="1" lang="zh-TW" altLang="en-US" dirty="0"/>
              <a:t>要對自己的學習</a:t>
            </a:r>
            <a:r>
              <a:rPr kumimoji="1" lang="zh-TW" altLang="en-US" dirty="0" smtClean="0"/>
              <a:t>負責，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dirty="0" smtClean="0"/>
              <a:t>也</a:t>
            </a:r>
            <a:r>
              <a:rPr kumimoji="1" lang="zh-TW" altLang="en-US" dirty="0"/>
              <a:t>要幫助同組</a:t>
            </a:r>
            <a:r>
              <a:rPr kumimoji="1" lang="zh-TW" altLang="en-US" dirty="0" smtClean="0"/>
              <a:t>的成員學習</a:t>
            </a:r>
            <a:endParaRPr kumimoji="1" lang="zh-TW" alt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5AF04-B4C8-40A6-8B9E-F29B8C02770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1190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TW" altLang="en-US" sz="4900" dirty="0">
                <a:latin typeface="+mj-ea"/>
              </a:rPr>
              <a:t>何謂</a:t>
            </a:r>
            <a:r>
              <a:rPr kumimoji="1" lang="zh-TW" altLang="en-US" sz="4900" dirty="0" smtClean="0">
                <a:latin typeface="+mj-ea"/>
              </a:rPr>
              <a:t>合作學習</a:t>
            </a:r>
            <a:r>
              <a:rPr kumimoji="1" lang="en-US" altLang="zh-TW" sz="4900" dirty="0"/>
              <a:t>?</a:t>
            </a:r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b="1" dirty="0">
                <a:solidFill>
                  <a:schemeClr val="tx1"/>
                </a:solidFill>
                <a:ea typeface="新細明體" charset="-120"/>
              </a:rPr>
              <a:t>What is cooperative learning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79388" y="1700213"/>
            <a:ext cx="8785225" cy="5118100"/>
          </a:xfrm>
          <a:prstGeom prst="roundRect">
            <a:avLst>
              <a:gd name="adj" fmla="val 3183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個體的獨立表現和經由協助下的表現</a:t>
            </a:r>
            <a:endParaRPr lang="en-US" altLang="zh-TW" sz="2400" dirty="0">
              <a:solidFill>
                <a:schemeClr val="tx1"/>
              </a:solidFill>
              <a:latin typeface="華康儷中黑" pitchFamily="49" charset="-120"/>
              <a:ea typeface="華康儷中黑" pitchFamily="49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儷中黑" pitchFamily="49" charset="-120"/>
                <a:ea typeface="華康儷中黑" pitchFamily="49" charset="-120"/>
              </a:rPr>
              <a:t>兩者之間的差距，代表個人的學習潛能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179388" y="823913"/>
            <a:ext cx="8785225" cy="949325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7172" name="標題 1"/>
          <p:cNvSpPr txBox="1">
            <a:spLocks/>
          </p:cNvSpPr>
          <p:nvPr/>
        </p:nvSpPr>
        <p:spPr bwMode="auto">
          <a:xfrm>
            <a:off x="0" y="4445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4300">
                <a:latin typeface="Times New Roman" pitchFamily="18" charset="0"/>
                <a:ea typeface="華康正顏楷體W5" pitchFamily="65" charset="-120"/>
              </a:rPr>
              <a:t>     </a:t>
            </a:r>
            <a:r>
              <a:rPr kumimoji="0" lang="zh-TW" altLang="en-US" sz="4300">
                <a:solidFill>
                  <a:srgbClr val="0000FF"/>
                </a:solidFill>
                <a:latin typeface="Times New Roman" pitchFamily="18" charset="0"/>
                <a:ea typeface="華康正顏楷體W5" pitchFamily="65" charset="-120"/>
              </a:rPr>
              <a:t>分組合作學習理念</a:t>
            </a:r>
            <a:r>
              <a:rPr kumimoji="0" lang="en-US" altLang="zh-TW" sz="4300">
                <a:solidFill>
                  <a:srgbClr val="0000FF"/>
                </a:solidFill>
                <a:latin typeface="Times New Roman" pitchFamily="18" charset="0"/>
                <a:ea typeface="華康正顏楷體W5" pitchFamily="65" charset="-120"/>
              </a:rPr>
              <a:t>-</a:t>
            </a:r>
            <a:r>
              <a:rPr kumimoji="0" lang="zh-TW" altLang="en-US" sz="4300">
                <a:solidFill>
                  <a:srgbClr val="0000FF"/>
                </a:solidFill>
                <a:latin typeface="Times New Roman" pitchFamily="18" charset="0"/>
                <a:ea typeface="華康正顏楷體W5" pitchFamily="65" charset="-120"/>
              </a:rPr>
              <a:t>激發學生潛能</a:t>
            </a: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298450" y="828675"/>
            <a:ext cx="8547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TW" sz="3200" b="1" dirty="0" err="1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Vygotsky</a:t>
            </a:r>
            <a:r>
              <a:rPr lang="zh-TW" altLang="en-US" sz="32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潛能發展區理論</a:t>
            </a:r>
            <a:endParaRPr lang="en-US" altLang="zh-TW" sz="3200" dirty="0" smtClean="0">
              <a:solidFill>
                <a:srgbClr val="0000FF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（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the zone of proximal development</a:t>
            </a: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，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ZPD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）</a:t>
            </a:r>
          </a:p>
        </p:txBody>
      </p:sp>
      <p:sp>
        <p:nvSpPr>
          <p:cNvPr id="173" name="Text Box 52"/>
          <p:cNvSpPr txBox="1">
            <a:spLocks noChangeArrowheads="1"/>
          </p:cNvSpPr>
          <p:nvPr/>
        </p:nvSpPr>
        <p:spPr bwMode="auto">
          <a:xfrm>
            <a:off x="298450" y="2781300"/>
            <a:ext cx="1897063" cy="492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600" dirty="0">
                <a:latin typeface="華康儷中黑" pitchFamily="49" charset="-120"/>
                <a:ea typeface="華康儷中黑" pitchFamily="49" charset="-120"/>
              </a:rPr>
              <a:t>潛能發展區</a:t>
            </a:r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b="4793"/>
          <a:stretch>
            <a:fillRect/>
          </a:stretch>
        </p:blipFill>
        <p:spPr bwMode="auto">
          <a:xfrm>
            <a:off x="50800" y="3297238"/>
            <a:ext cx="89138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C382562-1A96-4C38-BAEF-DDE342BD51E5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4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23850" y="1341438"/>
            <a:ext cx="8569325" cy="4770437"/>
          </a:xfrm>
          <a:prstGeom prst="roundRect">
            <a:avLst>
              <a:gd name="adj" fmla="val 3183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" name="圓角矩形 1"/>
          <p:cNvSpPr/>
          <p:nvPr/>
        </p:nvSpPr>
        <p:spPr>
          <a:xfrm>
            <a:off x="323850" y="549275"/>
            <a:ext cx="8569325" cy="1020763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atin typeface="華康正顏楷體W5(P)" pitchFamily="66" charset="-120"/>
              <a:ea typeface="華康正顏楷體W5(P)" pitchFamily="66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3375" y="706438"/>
            <a:ext cx="85486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4400" dirty="0" smtClean="0">
                <a:solidFill>
                  <a:srgbClr val="0000FF"/>
                </a:solidFill>
                <a:latin typeface="華康正顏楷體W5(P)" pitchFamily="66" charset="-120"/>
                <a:ea typeface="華康正顏楷體W5(P)" pitchFamily="66" charset="-120"/>
              </a:rPr>
              <a:t>合作</a:t>
            </a:r>
            <a:r>
              <a:rPr lang="zh-TW" altLang="en-US" sz="4400" dirty="0">
                <a:solidFill>
                  <a:srgbClr val="0000FF"/>
                </a:solidFill>
                <a:latin typeface="華康正顏楷體W5(P)" pitchFamily="66" charset="-120"/>
                <a:ea typeface="華康正顏楷體W5(P)" pitchFamily="66" charset="-120"/>
              </a:rPr>
              <a:t>學習三願</a:t>
            </a:r>
            <a:r>
              <a:rPr lang="zh-TW" altLang="en-US" sz="4400" dirty="0" smtClean="0">
                <a:solidFill>
                  <a:srgbClr val="0000FF"/>
                </a:solidFill>
                <a:latin typeface="華康正顏楷體W5(P)" pitchFamily="66" charset="-120"/>
                <a:ea typeface="華康正顏楷體W5(P)" pitchFamily="66" charset="-120"/>
              </a:rPr>
              <a:t>景</a:t>
            </a:r>
          </a:p>
        </p:txBody>
      </p:sp>
      <p:sp>
        <p:nvSpPr>
          <p:cNvPr id="4" name="矩形 3"/>
          <p:cNvSpPr/>
          <p:nvPr/>
        </p:nvSpPr>
        <p:spPr>
          <a:xfrm>
            <a:off x="358775" y="1858963"/>
            <a:ext cx="842645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/>
            </a:pP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團隊合作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平等參與；</a:t>
            </a:r>
          </a:p>
          <a:p>
            <a:pPr marL="444500" indent="-4445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/>
            </a:pP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截長補短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互惠雙贏；</a:t>
            </a:r>
          </a:p>
          <a:p>
            <a:pPr marL="444500" indent="-4445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/>
            </a:pP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尊重差異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適性揚才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、</a:t>
            </a:r>
            <a:r>
              <a:rPr lang="zh-TW" altLang="en-US" sz="3600" dirty="0">
                <a:latin typeface="華康儷中黑(P)" pitchFamily="34" charset="-120"/>
                <a:ea typeface="華康儷中黑(P)" pitchFamily="34" charset="-120"/>
              </a:rPr>
              <a:t>成就每一個孩子</a:t>
            </a:r>
            <a:r>
              <a:rPr lang="zh-TW" altLang="en-US" sz="3200" dirty="0">
                <a:latin typeface="華康儷中黑(P)" pitchFamily="34" charset="-120"/>
                <a:ea typeface="華康儷中黑(P)" pitchFamily="34" charset="-120"/>
              </a:rPr>
              <a:t>。</a:t>
            </a: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C382562-1A96-4C38-BAEF-DDE342BD51E5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3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23850" y="1341438"/>
            <a:ext cx="8569325" cy="4770437"/>
          </a:xfrm>
          <a:prstGeom prst="roundRect">
            <a:avLst>
              <a:gd name="adj" fmla="val 3183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" name="圓角矩形 1"/>
          <p:cNvSpPr/>
          <p:nvPr/>
        </p:nvSpPr>
        <p:spPr>
          <a:xfrm>
            <a:off x="323850" y="549275"/>
            <a:ext cx="8569325" cy="1020763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3375" y="706438"/>
            <a:ext cx="85486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4400" dirty="0" smtClean="0">
                <a:solidFill>
                  <a:srgbClr val="0000FF"/>
                </a:solidFill>
                <a:latin typeface="華康正顏楷體W5(P)" pitchFamily="66" charset="-120"/>
                <a:ea typeface="華康正顏楷體W5(P)" pitchFamily="66" charset="-120"/>
              </a:rPr>
              <a:t>合作學習</a:t>
            </a:r>
            <a:r>
              <a:rPr lang="zh-TW" altLang="en-US" sz="4400" dirty="0">
                <a:solidFill>
                  <a:srgbClr val="0000FF"/>
                </a:solidFill>
                <a:latin typeface="華康正顏楷體W5(P)" pitchFamily="66" charset="-120"/>
                <a:ea typeface="華康正顏楷體W5(P)" pitchFamily="66" charset="-120"/>
              </a:rPr>
              <a:t>目標四</a:t>
            </a:r>
            <a:r>
              <a:rPr lang="zh-TW" altLang="en-US" sz="4400" dirty="0" smtClean="0">
                <a:solidFill>
                  <a:srgbClr val="0000FF"/>
                </a:solidFill>
                <a:latin typeface="華康正顏楷體W5(P)" pitchFamily="66" charset="-120"/>
                <a:ea typeface="華康正顏楷體W5(P)" pitchFamily="66" charset="-120"/>
              </a:rPr>
              <a:t>核心</a:t>
            </a:r>
          </a:p>
        </p:txBody>
      </p:sp>
      <p:grpSp>
        <p:nvGrpSpPr>
          <p:cNvPr id="9222" name="群組 23"/>
          <p:cNvGrpSpPr>
            <a:grpSpLocks/>
          </p:cNvGrpSpPr>
          <p:nvPr/>
        </p:nvGrpSpPr>
        <p:grpSpPr bwMode="auto">
          <a:xfrm>
            <a:off x="2124075" y="1809750"/>
            <a:ext cx="4896197" cy="4081463"/>
            <a:chOff x="2155401" y="2350489"/>
            <a:chExt cx="4895822" cy="4081463"/>
          </a:xfrm>
        </p:grpSpPr>
        <p:grpSp>
          <p:nvGrpSpPr>
            <p:cNvPr id="9223" name="群組 22"/>
            <p:cNvGrpSpPr>
              <a:grpSpLocks/>
            </p:cNvGrpSpPr>
            <p:nvPr/>
          </p:nvGrpSpPr>
          <p:grpSpPr bwMode="auto">
            <a:xfrm>
              <a:off x="2155401" y="2350489"/>
              <a:ext cx="4895822" cy="4081463"/>
              <a:chOff x="7377863" y="1876622"/>
              <a:chExt cx="4895822" cy="4081463"/>
            </a:xfrm>
          </p:grpSpPr>
          <p:sp>
            <p:nvSpPr>
              <p:cNvPr id="25" name="Freeform 45"/>
              <p:cNvSpPr>
                <a:spLocks/>
              </p:cNvSpPr>
              <p:nvPr/>
            </p:nvSpPr>
            <p:spPr bwMode="gray">
              <a:xfrm flipH="1">
                <a:off x="7377863" y="1876622"/>
                <a:ext cx="2341384" cy="1962150"/>
              </a:xfrm>
              <a:custGeom>
                <a:avLst/>
                <a:gdLst>
                  <a:gd name="T0" fmla="*/ 2147483647 w 1299"/>
                  <a:gd name="T1" fmla="*/ 2147483647 h 1008"/>
                  <a:gd name="T2" fmla="*/ 2147483647 w 1299"/>
                  <a:gd name="T3" fmla="*/ 2147483647 h 1008"/>
                  <a:gd name="T4" fmla="*/ 2147483647 w 1299"/>
                  <a:gd name="T5" fmla="*/ 2147483647 h 1008"/>
                  <a:gd name="T6" fmla="*/ 2147483647 w 1299"/>
                  <a:gd name="T7" fmla="*/ 0 h 1008"/>
                  <a:gd name="T8" fmla="*/ 2147483647 w 1299"/>
                  <a:gd name="T9" fmla="*/ 0 h 1008"/>
                  <a:gd name="T10" fmla="*/ 0 w 1299"/>
                  <a:gd name="T11" fmla="*/ 2147483647 h 1008"/>
                  <a:gd name="T12" fmla="*/ 2147483647 w 1299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9"/>
                  <a:gd name="T22" fmla="*/ 0 h 1008"/>
                  <a:gd name="T23" fmla="*/ 1299 w 1299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gray">
              <a:xfrm>
                <a:off x="9870047" y="1876622"/>
                <a:ext cx="2341384" cy="1962150"/>
              </a:xfrm>
              <a:custGeom>
                <a:avLst/>
                <a:gdLst>
                  <a:gd name="T0" fmla="*/ 2147483647 w 1299"/>
                  <a:gd name="T1" fmla="*/ 2147483647 h 1008"/>
                  <a:gd name="T2" fmla="*/ 2147483647 w 1299"/>
                  <a:gd name="T3" fmla="*/ 2147483647 h 1008"/>
                  <a:gd name="T4" fmla="*/ 2147483647 w 1299"/>
                  <a:gd name="T5" fmla="*/ 2147483647 h 1008"/>
                  <a:gd name="T6" fmla="*/ 2147483647 w 1299"/>
                  <a:gd name="T7" fmla="*/ 0 h 1008"/>
                  <a:gd name="T8" fmla="*/ 2147483647 w 1299"/>
                  <a:gd name="T9" fmla="*/ 0 h 1008"/>
                  <a:gd name="T10" fmla="*/ 0 w 1299"/>
                  <a:gd name="T11" fmla="*/ 2147483647 h 1008"/>
                  <a:gd name="T12" fmla="*/ 2147483647 w 1299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9"/>
                  <a:gd name="T22" fmla="*/ 0 h 1008"/>
                  <a:gd name="T23" fmla="*/ 1299 w 1299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gray">
              <a:xfrm>
                <a:off x="7377863" y="3995935"/>
                <a:ext cx="2341384" cy="1962150"/>
              </a:xfrm>
              <a:custGeom>
                <a:avLst/>
                <a:gdLst>
                  <a:gd name="T0" fmla="*/ 2147483647 w 1299"/>
                  <a:gd name="T1" fmla="*/ 2147483647 h 1008"/>
                  <a:gd name="T2" fmla="*/ 2147483647 w 1299"/>
                  <a:gd name="T3" fmla="*/ 2147483647 h 1008"/>
                  <a:gd name="T4" fmla="*/ 2147483647 w 1299"/>
                  <a:gd name="T5" fmla="*/ 2147483647 h 1008"/>
                  <a:gd name="T6" fmla="*/ 2147483647 w 1299"/>
                  <a:gd name="T7" fmla="*/ 0 h 1008"/>
                  <a:gd name="T8" fmla="*/ 2147483647 w 1299"/>
                  <a:gd name="T9" fmla="*/ 0 h 1008"/>
                  <a:gd name="T10" fmla="*/ 0 w 1299"/>
                  <a:gd name="T11" fmla="*/ 2147483647 h 1008"/>
                  <a:gd name="T12" fmla="*/ 2147483647 w 1299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9"/>
                  <a:gd name="T22" fmla="*/ 0 h 1008"/>
                  <a:gd name="T23" fmla="*/ 1299 w 1299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gray">
              <a:xfrm flipH="1">
                <a:off x="9870047" y="3995935"/>
                <a:ext cx="2341384" cy="1962150"/>
              </a:xfrm>
              <a:custGeom>
                <a:avLst/>
                <a:gdLst>
                  <a:gd name="T0" fmla="*/ 2147483647 w 1299"/>
                  <a:gd name="T1" fmla="*/ 2147483647 h 1008"/>
                  <a:gd name="T2" fmla="*/ 2147483647 w 1299"/>
                  <a:gd name="T3" fmla="*/ 2147483647 h 1008"/>
                  <a:gd name="T4" fmla="*/ 2147483647 w 1299"/>
                  <a:gd name="T5" fmla="*/ 2147483647 h 1008"/>
                  <a:gd name="T6" fmla="*/ 2147483647 w 1299"/>
                  <a:gd name="T7" fmla="*/ 0 h 1008"/>
                  <a:gd name="T8" fmla="*/ 2147483647 w 1299"/>
                  <a:gd name="T9" fmla="*/ 0 h 1008"/>
                  <a:gd name="T10" fmla="*/ 0 w 1299"/>
                  <a:gd name="T11" fmla="*/ 2147483647 h 1008"/>
                  <a:gd name="T12" fmla="*/ 2147483647 w 1299"/>
                  <a:gd name="T13" fmla="*/ 2147483647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9"/>
                  <a:gd name="T22" fmla="*/ 0 h 1008"/>
                  <a:gd name="T23" fmla="*/ 1299 w 1299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49"/>
              <p:cNvSpPr>
                <a:spLocks noChangeArrowheads="1"/>
              </p:cNvSpPr>
              <p:nvPr/>
            </p:nvSpPr>
            <p:spPr bwMode="gray">
              <a:xfrm>
                <a:off x="8612844" y="2738635"/>
                <a:ext cx="2362019" cy="236220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558824" y="2059185"/>
                <a:ext cx="1977873" cy="523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TW" sz="2800" b="1" dirty="0">
                    <a:solidFill>
                      <a:srgbClr val="FF0000"/>
                    </a:solidFill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C</a:t>
                </a:r>
                <a:r>
                  <a:rPr lang="en-US" altLang="zh-TW" sz="2800" dirty="0"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ooperation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803281" y="2689422"/>
                <a:ext cx="1006398" cy="585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TW" altLang="en-US" sz="3200" dirty="0"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團隊</a:t>
                </a:r>
                <a:endParaRPr lang="en-US" altLang="zh-TW" sz="3200" dirty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803281" y="4368997"/>
                <a:ext cx="10053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3200" dirty="0" smtClean="0"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創新</a:t>
                </a:r>
                <a:endParaRPr lang="zh-TW" altLang="en-US" sz="3200" dirty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7828701" y="5157985"/>
                <a:ext cx="14397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TW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C</a:t>
                </a:r>
                <a:r>
                  <a:rPr lang="en-US" altLang="zh-TW" sz="2800" dirty="0" smtClean="0"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reation</a:t>
                </a:r>
                <a:endParaRPr lang="en-US" altLang="zh-TW" sz="2800" dirty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0903431" y="4368997"/>
                <a:ext cx="1004810" cy="585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3200" dirty="0"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實踐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0257368" y="5157985"/>
                <a:ext cx="1679446" cy="522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TW" sz="2800" dirty="0" err="1"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exe</a:t>
                </a:r>
                <a:r>
                  <a:rPr lang="en-US" altLang="zh-TW" sz="2800" b="1" dirty="0" err="1">
                    <a:solidFill>
                      <a:srgbClr val="FF0000"/>
                    </a:solidFill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C</a:t>
                </a:r>
                <a:r>
                  <a:rPr lang="en-US" altLang="zh-TW" sz="2800" dirty="0" err="1"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ution</a:t>
                </a:r>
                <a:endParaRPr lang="zh-TW" altLang="en-US" sz="2800" dirty="0">
                  <a:latin typeface="Times New Roman" pitchFamily="18" charset="0"/>
                  <a:ea typeface="華康儷中黑(P)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0903431" y="2689422"/>
                <a:ext cx="1004810" cy="585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3200" dirty="0"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溝通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9758445" y="2059185"/>
                <a:ext cx="25152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TW" sz="2800" b="1" dirty="0">
                    <a:solidFill>
                      <a:srgbClr val="FF0000"/>
                    </a:solidFill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C</a:t>
                </a:r>
                <a:r>
                  <a:rPr lang="en-US" altLang="zh-TW" sz="2800" dirty="0">
                    <a:latin typeface="Times New Roman" pitchFamily="18" charset="0"/>
                    <a:ea typeface="華康儷中黑(P)" pitchFamily="34" charset="-120"/>
                    <a:cs typeface="Times New Roman" pitchFamily="18" charset="0"/>
                  </a:rPr>
                  <a:t>ommunication</a:t>
                </a:r>
              </a:p>
            </p:txBody>
          </p:sp>
        </p:grpSp>
        <p:sp>
          <p:nvSpPr>
            <p:cNvPr id="9224" name="矩形 4"/>
            <p:cNvSpPr>
              <a:spLocks noChangeArrowheads="1"/>
            </p:cNvSpPr>
            <p:nvPr/>
          </p:nvSpPr>
          <p:spPr bwMode="auto">
            <a:xfrm>
              <a:off x="3653503" y="3917022"/>
              <a:ext cx="182614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20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學習目標</a:t>
              </a:r>
              <a:endParaRPr lang="en-US" altLang="zh-TW" sz="3200">
                <a:solidFill>
                  <a:srgbClr val="0000FF"/>
                </a:solidFill>
                <a:latin typeface="Times New Roman" pitchFamily="18" charset="0"/>
                <a:ea typeface="華康儷中黑(P)" pitchFamily="34" charset="-120"/>
                <a:cs typeface="Times New Roman" pitchFamily="18" charset="0"/>
              </a:endParaRPr>
            </a:p>
            <a:p>
              <a:pPr algn="ctr"/>
              <a:r>
                <a:rPr lang="zh-TW" altLang="en-US" sz="3200">
                  <a:solidFill>
                    <a:srgbClr val="0000FF"/>
                  </a:solidFill>
                  <a:latin typeface="Times New Roman" pitchFamily="18" charset="0"/>
                  <a:ea typeface="華康儷中黑(P)" pitchFamily="34" charset="-120"/>
                  <a:cs typeface="Times New Roman" pitchFamily="18" charset="0"/>
                </a:rPr>
                <a:t>四核心</a:t>
              </a:r>
            </a:p>
          </p:txBody>
        </p:sp>
      </p:grpSp>
      <p:sp>
        <p:nvSpPr>
          <p:cNvPr id="22" name="投影片編號版面配置區 2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C382562-1A96-4C38-BAEF-DDE342BD51E5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4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142875" y="188913"/>
            <a:ext cx="8861425" cy="1096962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0243" name="標題 1"/>
          <p:cNvSpPr txBox="1">
            <a:spLocks/>
          </p:cNvSpPr>
          <p:nvPr/>
        </p:nvSpPr>
        <p:spPr bwMode="auto">
          <a:xfrm>
            <a:off x="142875" y="53975"/>
            <a:ext cx="8543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endParaRPr kumimoji="0" lang="zh-TW" altLang="en-US" sz="4800">
              <a:latin typeface="Times New Roman" pitchFamily="18" charset="0"/>
              <a:ea typeface="華康正顏楷體W5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177800" y="352425"/>
            <a:ext cx="8548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4400" dirty="0" smtClean="0">
                <a:solidFill>
                  <a:srgbClr val="0000FF"/>
                </a:solidFill>
                <a:latin typeface="華康正顏楷體W5(P)" pitchFamily="66" charset="-120"/>
                <a:ea typeface="華康正顏楷體W5(P)" pitchFamily="66" charset="-120"/>
              </a:rPr>
              <a:t>終身學習五支柱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9100" y="5445125"/>
            <a:ext cx="8545513" cy="1104900"/>
          </a:xfrm>
          <a:prstGeom prst="roundRect">
            <a:avLst>
              <a:gd name="adj" fmla="val 7542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tIns="180000" anchor="ctr"/>
          <a:lstStyle/>
          <a:p>
            <a:pPr>
              <a:defRPr/>
            </a:pPr>
            <a:r>
              <a:rPr lang="zh-TW" altLang="en-US" sz="32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學習</a:t>
            </a:r>
            <a:r>
              <a:rPr lang="zh-TW" altLang="en-US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是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21</a:t>
            </a:r>
            <a:r>
              <a:rPr lang="zh-TW" altLang="en-US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世紀人類面對全球化競爭的</a:t>
            </a:r>
            <a:r>
              <a:rPr lang="zh-TW" altLang="en-US" sz="32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精神財富 </a:t>
            </a:r>
          </a:p>
          <a:p>
            <a:pPr>
              <a:defRPr/>
            </a:pP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(</a:t>
            </a:r>
            <a:r>
              <a:rPr lang="en-US" altLang="zh-TW" sz="3200" b="1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Learning: The Treasure Within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)</a:t>
            </a:r>
            <a:endParaRPr lang="ja-JP" altLang="en-US" sz="3200" dirty="0">
              <a:solidFill>
                <a:srgbClr val="000000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69856" y="4651591"/>
            <a:ext cx="8564600" cy="730989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正顏楷體W5(P)" pitchFamily="66" charset="-120"/>
                <a:cs typeface="Times New Roman" pitchFamily="18" charset="0"/>
              </a:rPr>
              <a:t>聯合國教科文組織 </a:t>
            </a:r>
            <a:r>
              <a:rPr lang="en-US" altLang="zh-TW" sz="3200" b="1" dirty="0">
                <a:solidFill>
                  <a:prstClr val="white"/>
                </a:solidFill>
                <a:latin typeface="Times New Roman" pitchFamily="18" charset="0"/>
                <a:ea typeface="華康正顏楷體W5(P)" pitchFamily="66" charset="-120"/>
                <a:cs typeface="Times New Roman" pitchFamily="18" charset="0"/>
              </a:rPr>
              <a:t>(UNESCO)</a:t>
            </a:r>
            <a:endParaRPr lang="zh-TW" altLang="en-US" sz="3200" b="1" dirty="0">
              <a:solidFill>
                <a:prstClr val="white"/>
              </a:solidFill>
              <a:latin typeface="Times New Roman" pitchFamily="18" charset="0"/>
              <a:ea typeface="華康正顏楷體W5(P)" pitchFamily="66" charset="-120"/>
              <a:cs typeface="Times New Roman" pitchFamily="18" charset="0"/>
            </a:endParaRPr>
          </a:p>
        </p:txBody>
      </p:sp>
      <p:sp>
        <p:nvSpPr>
          <p:cNvPr id="18" name="五邊形 17"/>
          <p:cNvSpPr/>
          <p:nvPr/>
        </p:nvSpPr>
        <p:spPr>
          <a:xfrm rot="5400000">
            <a:off x="-600075" y="2282825"/>
            <a:ext cx="3267075" cy="15271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五邊形 18"/>
          <p:cNvSpPr/>
          <p:nvPr/>
        </p:nvSpPr>
        <p:spPr>
          <a:xfrm rot="5400000">
            <a:off x="1109663" y="2282825"/>
            <a:ext cx="3267075" cy="15271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0" name="五邊形 19"/>
          <p:cNvSpPr/>
          <p:nvPr/>
        </p:nvSpPr>
        <p:spPr>
          <a:xfrm rot="5400000">
            <a:off x="2838450" y="2282825"/>
            <a:ext cx="3267075" cy="15271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五邊形 20"/>
          <p:cNvSpPr/>
          <p:nvPr/>
        </p:nvSpPr>
        <p:spPr>
          <a:xfrm rot="5400000">
            <a:off x="4702175" y="2146300"/>
            <a:ext cx="3267075" cy="180022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2" name="五邊形 21"/>
          <p:cNvSpPr/>
          <p:nvPr/>
        </p:nvSpPr>
        <p:spPr>
          <a:xfrm rot="5400000">
            <a:off x="6492081" y="2286794"/>
            <a:ext cx="3275013" cy="15271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/>
          <a:lstStyle/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69875" y="1412875"/>
            <a:ext cx="1527175" cy="1676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學習</a:t>
            </a:r>
            <a:b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求知</a:t>
            </a:r>
            <a:r>
              <a:rPr lang="zh-TW" altLang="en-US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/>
            </a:r>
            <a:br>
              <a:rPr lang="zh-TW" altLang="en-US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Learning to </a:t>
            </a:r>
            <a:r>
              <a:rPr lang="en-US" altLang="zh-TW" sz="2400" b="1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know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979613" y="1412875"/>
            <a:ext cx="1527175" cy="1692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學習</a:t>
            </a:r>
            <a:b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實踐</a:t>
            </a:r>
            <a:r>
              <a:rPr lang="en-US" altLang="zh-TW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/>
            </a:r>
            <a:br>
              <a:rPr lang="en-US" altLang="zh-TW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Learning </a:t>
            </a:r>
            <a:b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to </a:t>
            </a:r>
            <a:r>
              <a:rPr lang="en-US" altLang="zh-TW" sz="2400" b="1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do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08400" y="1412875"/>
            <a:ext cx="1527175" cy="1692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學習</a:t>
            </a:r>
            <a:b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做人</a:t>
            </a:r>
            <a:r>
              <a:rPr lang="zh-TW" altLang="en-US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/>
            </a:r>
            <a:br>
              <a:rPr lang="zh-TW" altLang="en-US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Learning </a:t>
            </a:r>
            <a:b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to </a:t>
            </a:r>
            <a:r>
              <a:rPr lang="en-US" altLang="zh-TW" sz="2400" b="1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be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435600" y="1412875"/>
            <a:ext cx="1800225" cy="255454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學習</a:t>
            </a:r>
            <a:b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與他人</a:t>
            </a:r>
            <a:r>
              <a:rPr lang="en-US" altLang="zh-TW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/>
            </a:r>
            <a:br>
              <a:rPr lang="en-US" altLang="zh-TW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共同生活學習</a:t>
            </a:r>
            <a:r>
              <a:rPr lang="en-US" altLang="zh-TW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/>
            </a:r>
            <a:br>
              <a:rPr lang="en-US" altLang="zh-TW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Learning to </a:t>
            </a:r>
            <a:r>
              <a:rPr lang="en-US" altLang="zh-TW" sz="2400" b="1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live together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7366000" y="1412875"/>
            <a:ext cx="1527175" cy="16927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學習</a:t>
            </a:r>
            <a:b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改變</a:t>
            </a:r>
            <a:r>
              <a:rPr lang="en-US" altLang="zh-TW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/>
            </a:r>
            <a:br>
              <a:rPr lang="en-US" altLang="zh-TW" sz="2800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Learning to </a:t>
            </a:r>
            <a:r>
              <a:rPr lang="en-US" altLang="zh-TW" sz="2400" b="1" dirty="0">
                <a:solidFill>
                  <a:srgbClr val="6600CC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change</a:t>
            </a:r>
            <a:endParaRPr lang="zh-TW" altLang="en-US" sz="2400" b="1" dirty="0">
              <a:solidFill>
                <a:srgbClr val="6600CC"/>
              </a:solidFill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  <p:sp>
        <p:nvSpPr>
          <p:cNvPr id="28" name="投影片編號版面配置區 2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C382562-1A96-4C38-BAEF-DDE342BD51E5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67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431026" y="476672"/>
            <a:ext cx="8569077" cy="787003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441456" y="481141"/>
            <a:ext cx="8548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zh-TW" altLang="en-US" sz="44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合作</a:t>
            </a:r>
            <a:r>
              <a:rPr lang="zh-TW" altLang="en-US" sz="4400" dirty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學習</a:t>
            </a:r>
            <a:r>
              <a:rPr lang="zh-TW" altLang="en-US" sz="4400" dirty="0" smtClean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策略有數</a:t>
            </a:r>
            <a:r>
              <a:rPr lang="zh-TW" altLang="en-US" sz="4400" dirty="0">
                <a:solidFill>
                  <a:srgbClr val="0000FF"/>
                </a:solidFill>
                <a:latin typeface="華康正顏楷體W5" pitchFamily="65" charset="-120"/>
                <a:ea typeface="華康正顏楷體W5" pitchFamily="65" charset="-120"/>
              </a:rPr>
              <a:t>十種</a:t>
            </a:r>
          </a:p>
        </p:txBody>
      </p:sp>
      <p:sp>
        <p:nvSpPr>
          <p:cNvPr id="5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505200" y="6381328"/>
            <a:ext cx="2133600" cy="365125"/>
          </a:xfrm>
        </p:spPr>
        <p:txBody>
          <a:bodyPr/>
          <a:lstStyle/>
          <a:p>
            <a:pPr>
              <a:defRPr/>
            </a:pPr>
            <a:fld id="{D7CF841D-7BE8-4546-A358-3B248F7153CB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grpSp>
        <p:nvGrpSpPr>
          <p:cNvPr id="26" name="群組 25"/>
          <p:cNvGrpSpPr/>
          <p:nvPr/>
        </p:nvGrpSpPr>
        <p:grpSpPr>
          <a:xfrm>
            <a:off x="-108520" y="1412776"/>
            <a:ext cx="9361040" cy="4896544"/>
            <a:chOff x="-108520" y="1340768"/>
            <a:chExt cx="9361040" cy="4320480"/>
          </a:xfrm>
        </p:grpSpPr>
        <p:cxnSp>
          <p:nvCxnSpPr>
            <p:cNvPr id="54" name="直線接點 53"/>
            <p:cNvCxnSpPr/>
            <p:nvPr/>
          </p:nvCxnSpPr>
          <p:spPr>
            <a:xfrm>
              <a:off x="3203848" y="2200195"/>
              <a:ext cx="1" cy="1081696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H="1" flipV="1">
              <a:off x="2082671" y="2480968"/>
              <a:ext cx="888669" cy="772591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flipH="1" flipV="1">
              <a:off x="5065823" y="2676773"/>
              <a:ext cx="260860" cy="735437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endCxn id="87" idx="4"/>
            </p:cNvCxnSpPr>
            <p:nvPr/>
          </p:nvCxnSpPr>
          <p:spPr>
            <a:xfrm flipV="1">
              <a:off x="5490999" y="2188037"/>
              <a:ext cx="489984" cy="1093854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endCxn id="93" idx="3"/>
            </p:cNvCxnSpPr>
            <p:nvPr/>
          </p:nvCxnSpPr>
          <p:spPr>
            <a:xfrm flipV="1">
              <a:off x="5625478" y="2710273"/>
              <a:ext cx="1368355" cy="710731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flipV="1">
              <a:off x="5759957" y="3418312"/>
              <a:ext cx="1784711" cy="136421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894437" y="3691153"/>
              <a:ext cx="1471591" cy="522915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5471775" y="3768260"/>
              <a:ext cx="153703" cy="954702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3203848" y="3807306"/>
              <a:ext cx="0" cy="989848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1518804" y="3313901"/>
              <a:ext cx="563867" cy="172621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1560294" y="3149932"/>
              <a:ext cx="1411045" cy="1559783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67" name="群組 36"/>
            <p:cNvGrpSpPr/>
            <p:nvPr/>
          </p:nvGrpSpPr>
          <p:grpSpPr>
            <a:xfrm>
              <a:off x="1700529" y="3133712"/>
              <a:ext cx="2541621" cy="673594"/>
              <a:chOff x="683568" y="3770920"/>
              <a:chExt cx="2880320" cy="752494"/>
            </a:xfrm>
          </p:grpSpPr>
          <p:sp>
            <p:nvSpPr>
              <p:cNvPr id="68" name="橢圓 67"/>
              <p:cNvSpPr/>
              <p:nvPr/>
            </p:nvSpPr>
            <p:spPr>
              <a:xfrm>
                <a:off x="967958" y="3770920"/>
                <a:ext cx="2311539" cy="752494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683568" y="3789040"/>
                <a:ext cx="2880320" cy="6765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zh-TW" sz="2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以</a:t>
                </a:r>
                <a:r>
                  <a:rPr lang="zh-TW" altLang="en-US" sz="2400" dirty="0">
                    <a:solidFill>
                      <a:srgbClr val="6600CC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精熟</a:t>
                </a:r>
                <a:r>
                  <a:rPr lang="zh-TW" altLang="zh-TW" sz="2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為</a:t>
                </a:r>
                <a:r>
                  <a:rPr lang="zh-TW" altLang="en-US" sz="2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目的</a:t>
                </a:r>
                <a:endParaRPr lang="zh-TW" altLang="en-US" sz="2400" dirty="0">
                  <a:solidFill>
                    <a:sysClr val="windowText" lastClr="0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70" name="群組 37"/>
            <p:cNvGrpSpPr/>
            <p:nvPr/>
          </p:nvGrpSpPr>
          <p:grpSpPr>
            <a:xfrm>
              <a:off x="3995949" y="3162728"/>
              <a:ext cx="3024323" cy="673594"/>
              <a:chOff x="4595524" y="3865074"/>
              <a:chExt cx="3427348" cy="752494"/>
            </a:xfrm>
          </p:grpSpPr>
          <p:sp>
            <p:nvSpPr>
              <p:cNvPr id="71" name="橢圓 70"/>
              <p:cNvSpPr/>
              <p:nvPr/>
            </p:nvSpPr>
            <p:spPr>
              <a:xfrm>
                <a:off x="5112250" y="3865074"/>
                <a:ext cx="2311539" cy="752494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72" name="橢圓 71"/>
              <p:cNvSpPr/>
              <p:nvPr/>
            </p:nvSpPr>
            <p:spPr>
              <a:xfrm>
                <a:off x="4595524" y="3941109"/>
                <a:ext cx="3427348" cy="60042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以</a:t>
                </a:r>
                <a:r>
                  <a:rPr lang="zh-TW" altLang="en-US" sz="2400" dirty="0">
                    <a:solidFill>
                      <a:srgbClr val="6600CC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探究</a:t>
                </a:r>
                <a:r>
                  <a:rPr lang="zh-TW" altLang="en-US" sz="2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為中心</a:t>
                </a:r>
                <a:endParaRPr lang="zh-TW" altLang="en-US" sz="2400" dirty="0">
                  <a:solidFill>
                    <a:sysClr val="windowText" lastClr="00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73" name="群組 16"/>
            <p:cNvGrpSpPr/>
            <p:nvPr/>
          </p:nvGrpSpPr>
          <p:grpSpPr>
            <a:xfrm>
              <a:off x="-108520" y="2854504"/>
              <a:ext cx="1981266" cy="934536"/>
              <a:chOff x="-109036" y="2590024"/>
              <a:chExt cx="2606988" cy="1044000"/>
            </a:xfrm>
          </p:grpSpPr>
          <p:sp>
            <p:nvSpPr>
              <p:cNvPr id="74" name="橢圓 73"/>
              <p:cNvSpPr/>
              <p:nvPr/>
            </p:nvSpPr>
            <p:spPr>
              <a:xfrm>
                <a:off x="124416" y="2590024"/>
                <a:ext cx="2188584" cy="1044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-109036" y="2673447"/>
                <a:ext cx="2606988" cy="859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zh-TW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配對</a:t>
                </a:r>
                <a:r>
                  <a:rPr lang="zh-TW" altLang="en-US" sz="2200" dirty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學習</a:t>
                </a:r>
                <a:endParaRPr lang="en-US" altLang="zh-TW" sz="2200" dirty="0" smtClean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  <a:p>
                <a:pPr algn="ctr"/>
                <a:r>
                  <a:rPr lang="en-US" altLang="zh-TW" sz="2200" dirty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p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aired learning</a:t>
                </a:r>
                <a:endParaRPr lang="zh-TW" altLang="en-US" sz="2200" dirty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76" name="群組 19"/>
            <p:cNvGrpSpPr/>
            <p:nvPr/>
          </p:nvGrpSpPr>
          <p:grpSpPr>
            <a:xfrm>
              <a:off x="35496" y="4083128"/>
              <a:ext cx="2808312" cy="855449"/>
              <a:chOff x="2180935" y="5563716"/>
              <a:chExt cx="3182190" cy="747834"/>
            </a:xfrm>
          </p:grpSpPr>
          <p:sp>
            <p:nvSpPr>
              <p:cNvPr id="77" name="橢圓 76"/>
              <p:cNvSpPr/>
              <p:nvPr/>
            </p:nvSpPr>
            <p:spPr>
              <a:xfrm>
                <a:off x="2425719" y="5563716"/>
                <a:ext cx="2742112" cy="70622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2180935" y="5665809"/>
                <a:ext cx="3182190" cy="645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100" dirty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學生小組</a:t>
                </a:r>
                <a:r>
                  <a:rPr lang="zh-TW" altLang="en-US" sz="21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成就區分法</a:t>
                </a:r>
                <a:endParaRPr lang="en-US" altLang="zh-TW" sz="2100" dirty="0" smtClean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  <a:p>
                <a:pPr algn="ctr"/>
                <a:r>
                  <a:rPr lang="en-US" altLang="zh-TW" sz="21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STAD</a:t>
                </a:r>
                <a:endParaRPr lang="zh-TW" altLang="en-US" sz="2100" dirty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79" name="群組 78"/>
            <p:cNvGrpSpPr/>
            <p:nvPr/>
          </p:nvGrpSpPr>
          <p:grpSpPr>
            <a:xfrm>
              <a:off x="1983835" y="4726713"/>
              <a:ext cx="2156117" cy="934535"/>
              <a:chOff x="175617" y="5622339"/>
              <a:chExt cx="2443444" cy="936000"/>
            </a:xfrm>
          </p:grpSpPr>
          <p:sp>
            <p:nvSpPr>
              <p:cNvPr id="80" name="橢圓 79"/>
              <p:cNvSpPr/>
              <p:nvPr/>
            </p:nvSpPr>
            <p:spPr>
              <a:xfrm>
                <a:off x="175617" y="5622339"/>
                <a:ext cx="2412000" cy="936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255220" y="5741223"/>
                <a:ext cx="2363841" cy="689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zh-TW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共同學習</a:t>
                </a:r>
                <a:r>
                  <a:rPr lang="zh-TW" altLang="en-US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法</a:t>
                </a:r>
                <a:endParaRPr lang="zh-TW" altLang="zh-TW" sz="2200" dirty="0" smtClean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  <a:p>
                <a:pPr algn="ctr"/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learning together</a:t>
                </a:r>
                <a:endParaRPr lang="zh-TW" altLang="en-US" sz="2200" dirty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82" name="群組 7176"/>
            <p:cNvGrpSpPr/>
            <p:nvPr/>
          </p:nvGrpSpPr>
          <p:grpSpPr>
            <a:xfrm>
              <a:off x="4170909" y="2134470"/>
              <a:ext cx="1265187" cy="794710"/>
              <a:chOff x="3716049" y="3359512"/>
              <a:chExt cx="1686936" cy="861911"/>
            </a:xfrm>
          </p:grpSpPr>
          <p:sp>
            <p:nvSpPr>
              <p:cNvPr id="83" name="橢圓 82"/>
              <p:cNvSpPr/>
              <p:nvPr/>
            </p:nvSpPr>
            <p:spPr>
              <a:xfrm>
                <a:off x="3716049" y="3359512"/>
                <a:ext cx="1686936" cy="861911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3914882" y="3405508"/>
                <a:ext cx="1296079" cy="747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zh-TW" sz="2200" dirty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 </a:t>
                </a:r>
                <a:r>
                  <a:rPr lang="zh-TW" altLang="zh-TW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拼圖</a:t>
                </a:r>
                <a:r>
                  <a:rPr lang="zh-TW" altLang="en-US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法</a:t>
                </a:r>
                <a:endParaRPr lang="en-US" altLang="zh-TW" sz="2200" dirty="0" smtClean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  <a:p>
                <a:pPr algn="ctr"/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jigsaw</a:t>
                </a:r>
                <a:endParaRPr lang="zh-TW" altLang="en-US" sz="2200" dirty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sp>
          <p:nvSpPr>
            <p:cNvPr id="87" name="橢圓 86"/>
            <p:cNvSpPr/>
            <p:nvPr/>
          </p:nvSpPr>
          <p:spPr>
            <a:xfrm>
              <a:off x="4811465" y="1340768"/>
              <a:ext cx="2339036" cy="84726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200"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grpSp>
          <p:nvGrpSpPr>
            <p:cNvPr id="88" name="群組 87"/>
            <p:cNvGrpSpPr/>
            <p:nvPr/>
          </p:nvGrpSpPr>
          <p:grpSpPr>
            <a:xfrm>
              <a:off x="223239" y="1702377"/>
              <a:ext cx="2281332" cy="934535"/>
              <a:chOff x="1282569" y="1486823"/>
              <a:chExt cx="2281332" cy="934535"/>
            </a:xfrm>
          </p:grpSpPr>
          <p:sp>
            <p:nvSpPr>
              <p:cNvPr id="89" name="橢圓 88"/>
              <p:cNvSpPr/>
              <p:nvPr/>
            </p:nvSpPr>
            <p:spPr>
              <a:xfrm>
                <a:off x="1310850" y="1486823"/>
                <a:ext cx="2253051" cy="934535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282569" y="1556792"/>
                <a:ext cx="2188521" cy="688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zh-TW" sz="2200" dirty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相互</a:t>
                </a:r>
                <a:r>
                  <a:rPr lang="zh-TW" altLang="zh-TW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教學</a:t>
                </a:r>
                <a:endParaRPr lang="en-US" altLang="zh-TW" sz="2200" dirty="0" smtClean="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  <a:p>
                <a:pPr algn="ctr"/>
                <a:r>
                  <a:rPr lang="zh-TW" altLang="en-US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  </a:t>
                </a:r>
                <a:r>
                  <a:rPr lang="en-US" altLang="zh-TW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reciprocal teaching</a:t>
                </a:r>
                <a:endParaRPr lang="zh-TW" altLang="en-US" sz="2200" dirty="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92" name="群組 7178"/>
            <p:cNvGrpSpPr/>
            <p:nvPr/>
          </p:nvGrpSpPr>
          <p:grpSpPr>
            <a:xfrm>
              <a:off x="6588224" y="1912598"/>
              <a:ext cx="2499244" cy="934535"/>
              <a:chOff x="6221252" y="3027114"/>
              <a:chExt cx="2832296" cy="897195"/>
            </a:xfrm>
          </p:grpSpPr>
          <p:sp>
            <p:nvSpPr>
              <p:cNvPr id="93" name="橢圓 92"/>
              <p:cNvSpPr/>
              <p:nvPr/>
            </p:nvSpPr>
            <p:spPr>
              <a:xfrm>
                <a:off x="6300067" y="3027114"/>
                <a:ext cx="2600572" cy="89719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6221252" y="3088110"/>
                <a:ext cx="2832296" cy="661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團體</a:t>
                </a:r>
                <a:r>
                  <a:rPr lang="zh-TW" altLang="zh-TW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探究</a:t>
                </a:r>
                <a:r>
                  <a:rPr lang="zh-TW" altLang="en-US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法</a:t>
                </a:r>
                <a:endParaRPr lang="en-US" altLang="zh-TW" sz="2200" dirty="0" smtClean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  <a:p>
                <a:pPr algn="ctr"/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group</a:t>
                </a:r>
                <a:r>
                  <a:rPr lang="zh-TW" altLang="en-US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investigation</a:t>
                </a:r>
                <a:endParaRPr lang="zh-TW" altLang="en-US" sz="2200" dirty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96" name="群組 7179"/>
            <p:cNvGrpSpPr/>
            <p:nvPr/>
          </p:nvGrpSpPr>
          <p:grpSpPr>
            <a:xfrm>
              <a:off x="7443536" y="2924808"/>
              <a:ext cx="1429503" cy="830741"/>
              <a:chOff x="4219981" y="4825232"/>
              <a:chExt cx="1906027" cy="900989"/>
            </a:xfrm>
          </p:grpSpPr>
          <p:sp>
            <p:nvSpPr>
              <p:cNvPr id="98" name="橢圓 97"/>
              <p:cNvSpPr/>
              <p:nvPr/>
            </p:nvSpPr>
            <p:spPr>
              <a:xfrm>
                <a:off x="4219981" y="4825232"/>
                <a:ext cx="1906027" cy="900989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4374537" y="4916512"/>
                <a:ext cx="1656310" cy="747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zh-TW" sz="2200" dirty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腦力</a:t>
                </a:r>
                <a:r>
                  <a:rPr lang="zh-TW" altLang="zh-TW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激盪</a:t>
                </a:r>
                <a:endParaRPr lang="en-US" altLang="zh-TW" sz="2200" dirty="0" smtClean="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  <a:p>
                <a:pPr algn="ctr"/>
                <a:r>
                  <a:rPr lang="en-US" altLang="zh-TW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brainstorm</a:t>
                </a:r>
                <a:endParaRPr lang="zh-TW" altLang="en-US" sz="2200" dirty="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100" name="群組 7180"/>
            <p:cNvGrpSpPr/>
            <p:nvPr/>
          </p:nvGrpSpPr>
          <p:grpSpPr>
            <a:xfrm>
              <a:off x="6192371" y="3811516"/>
              <a:ext cx="3060149" cy="934535"/>
              <a:chOff x="4653604" y="5876000"/>
              <a:chExt cx="3467948" cy="897195"/>
            </a:xfrm>
          </p:grpSpPr>
          <p:sp>
            <p:nvSpPr>
              <p:cNvPr id="101" name="橢圓 100"/>
              <p:cNvSpPr/>
              <p:nvPr/>
            </p:nvSpPr>
            <p:spPr>
              <a:xfrm>
                <a:off x="4751784" y="5876000"/>
                <a:ext cx="3210374" cy="89719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4653604" y="5953617"/>
                <a:ext cx="3467948" cy="661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zh-TW" sz="2200" dirty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問題本位</a:t>
                </a:r>
                <a:r>
                  <a:rPr lang="zh-TW" altLang="zh-TW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學習</a:t>
                </a:r>
                <a:endParaRPr lang="en-US" altLang="zh-TW" sz="2200" dirty="0" smtClean="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  <a:p>
                <a:pPr algn="ctr"/>
                <a:r>
                  <a:rPr lang="en-US" altLang="zh-TW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problem-based</a:t>
                </a:r>
                <a:r>
                  <a:rPr lang="zh-TW" altLang="en-US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 </a:t>
                </a:r>
                <a:r>
                  <a:rPr lang="en-US" altLang="zh-TW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learning</a:t>
                </a:r>
                <a:endParaRPr lang="zh-TW" altLang="en-US" sz="2200" dirty="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103" name="群組 7182"/>
            <p:cNvGrpSpPr/>
            <p:nvPr/>
          </p:nvGrpSpPr>
          <p:grpSpPr>
            <a:xfrm>
              <a:off x="4370259" y="4608695"/>
              <a:ext cx="3010055" cy="934535"/>
              <a:chOff x="6057953" y="4986067"/>
              <a:chExt cx="3411178" cy="897195"/>
            </a:xfrm>
          </p:grpSpPr>
          <p:sp>
            <p:nvSpPr>
              <p:cNvPr id="104" name="橢圓 103"/>
              <p:cNvSpPr/>
              <p:nvPr/>
            </p:nvSpPr>
            <p:spPr>
              <a:xfrm>
                <a:off x="6057953" y="4986067"/>
                <a:ext cx="3329570" cy="89719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6143159" y="5128480"/>
                <a:ext cx="3325972" cy="738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200" dirty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學習社</a:t>
                </a:r>
                <a:r>
                  <a:rPr lang="zh-TW" altLang="en-US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群</a:t>
                </a:r>
                <a:r>
                  <a:rPr lang="en-US" altLang="zh-TW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(</a:t>
                </a:r>
                <a:r>
                  <a:rPr lang="zh-TW" altLang="en-US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學習共同體</a:t>
                </a:r>
                <a:r>
                  <a:rPr lang="en-US" altLang="zh-TW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altLang="zh-TW" sz="2200" dirty="0" smtClean="0"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learning community</a:t>
                </a:r>
                <a:endParaRPr lang="zh-TW" altLang="en-US" sz="2200" dirty="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  <p:sp>
          <p:nvSpPr>
            <p:cNvPr id="106" name="矩形 105"/>
            <p:cNvSpPr/>
            <p:nvPr/>
          </p:nvSpPr>
          <p:spPr>
            <a:xfrm>
              <a:off x="5099202" y="1409676"/>
              <a:ext cx="1651870" cy="709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zh-TW" sz="2200" dirty="0"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六六</a:t>
              </a:r>
              <a:r>
                <a:rPr lang="zh-TW" altLang="zh-TW" sz="2200" dirty="0" smtClean="0"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討論</a:t>
              </a:r>
              <a:endParaRPr lang="en-US" altLang="zh-TW" sz="2200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  <a:p>
              <a:pPr algn="ctr"/>
              <a:r>
                <a:rPr lang="en-US" altLang="zh-TW" sz="2200" dirty="0" smtClean="0">
                  <a:latin typeface="Times New Roman" pitchFamily="18" charset="0"/>
                  <a:ea typeface="華康儷中黑" pitchFamily="49" charset="-120"/>
                  <a:cs typeface="Times New Roman" pitchFamily="18" charset="0"/>
                </a:rPr>
                <a:t>Phillips-66</a:t>
              </a:r>
              <a:endParaRPr lang="zh-TW" altLang="en-US" sz="2200" dirty="0">
                <a:latin typeface="Times New Roman" pitchFamily="18" charset="0"/>
                <a:ea typeface="華康儷中黑" pitchFamily="49" charset="-120"/>
                <a:cs typeface="Times New Roman" pitchFamily="18" charset="0"/>
              </a:endParaRPr>
            </a:p>
          </p:txBody>
        </p:sp>
        <p:grpSp>
          <p:nvGrpSpPr>
            <p:cNvPr id="107" name="群組 16"/>
            <p:cNvGrpSpPr/>
            <p:nvPr/>
          </p:nvGrpSpPr>
          <p:grpSpPr>
            <a:xfrm>
              <a:off x="2374710" y="1409676"/>
              <a:ext cx="1981266" cy="947675"/>
              <a:chOff x="-63038" y="2590024"/>
              <a:chExt cx="2606988" cy="1058678"/>
            </a:xfrm>
          </p:grpSpPr>
          <p:sp>
            <p:nvSpPr>
              <p:cNvPr id="108" name="橢圓 107"/>
              <p:cNvSpPr/>
              <p:nvPr/>
            </p:nvSpPr>
            <p:spPr>
              <a:xfrm>
                <a:off x="124416" y="2590024"/>
                <a:ext cx="2188584" cy="1044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200"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-63038" y="2789135"/>
                <a:ext cx="2606988" cy="859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拼圖法第二代</a:t>
                </a:r>
                <a:endParaRPr lang="en-US" altLang="zh-TW" sz="2200" dirty="0" smtClean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  <a:p>
                <a:pPr algn="ctr"/>
                <a:r>
                  <a:rPr lang="en-US" altLang="zh-TW" sz="2200" dirty="0" smtClean="0">
                    <a:solidFill>
                      <a:srgbClr val="FF0000"/>
                    </a:solidFill>
                    <a:latin typeface="Times New Roman" pitchFamily="18" charset="0"/>
                    <a:ea typeface="華康儷中黑" pitchFamily="49" charset="-120"/>
                    <a:cs typeface="Times New Roman" pitchFamily="18" charset="0"/>
                  </a:rPr>
                  <a:t>Jigsaw-II</a:t>
                </a:r>
                <a:endParaRPr lang="zh-TW" altLang="en-US" sz="2200" dirty="0">
                  <a:solidFill>
                    <a:srgbClr val="FF0000"/>
                  </a:solidFill>
                  <a:latin typeface="Times New Roman" pitchFamily="18" charset="0"/>
                  <a:ea typeface="華康儷中黑" pitchFamily="49" charset="-12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0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214313" y="1127125"/>
            <a:ext cx="8750300" cy="5087938"/>
          </a:xfrm>
          <a:prstGeom prst="roundRect">
            <a:avLst>
              <a:gd name="adj" fmla="val 5845"/>
            </a:avLst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" name="圓角矩形 37"/>
          <p:cNvSpPr/>
          <p:nvPr/>
        </p:nvSpPr>
        <p:spPr>
          <a:xfrm>
            <a:off x="214313" y="334963"/>
            <a:ext cx="8750300" cy="936625"/>
          </a:xfrm>
          <a:prstGeom prst="roundRect">
            <a:avLst>
              <a:gd name="adj" fmla="val 91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Rectangle 3"/>
          <p:cNvSpPr>
            <a:spLocks noGrp="1" noChangeArrowheads="1"/>
          </p:cNvSpPr>
          <p:nvPr/>
        </p:nvSpPr>
        <p:spPr bwMode="auto">
          <a:xfrm>
            <a:off x="250825" y="1390650"/>
            <a:ext cx="88931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 eaLnBrk="1" hangingPunct="1">
              <a:lnSpc>
                <a:spcPct val="150000"/>
              </a:lnSpc>
              <a:spcBef>
                <a:spcPts val="66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是一種教學方式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instructional method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學生小組活動 </a:t>
            </a:r>
            <a:r>
              <a:rPr lang="en-US" altLang="zh-TW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students work in small team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異質性分組 </a:t>
            </a:r>
            <a:r>
              <a:rPr lang="en-US" altLang="zh-TW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mixed ability teams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相互依賴的活動 </a:t>
            </a:r>
            <a:r>
              <a:rPr lang="en-US" altLang="zh-TW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interdependent activities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個人的責任 </a:t>
            </a:r>
            <a:r>
              <a:rPr lang="en-US" altLang="zh-TW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individual accountability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成功機會均等 </a:t>
            </a:r>
            <a:r>
              <a:rPr lang="en-US" altLang="zh-TW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equal </a:t>
            </a:r>
            <a:r>
              <a:rPr lang="en-US" altLang="zh-TW" dirty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opportunity for success</a:t>
            </a:r>
          </a:p>
          <a:p>
            <a:pPr marL="444500" indent="-88900" eaLnBrk="1" hangingPunct="1">
              <a:buClr>
                <a:srgbClr val="6600CC"/>
              </a:buClr>
              <a:buFont typeface="Wingdings" pitchFamily="2" charset="2"/>
              <a:buChar char="Ø"/>
              <a:defRPr/>
            </a:pPr>
            <a:r>
              <a:rPr lang="zh-TW" altLang="en-US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合作</a:t>
            </a:r>
            <a:r>
              <a:rPr lang="zh-TW" altLang="en-US" dirty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的</a:t>
            </a:r>
            <a:r>
              <a:rPr lang="zh-TW" altLang="en-US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社會技巧 </a:t>
            </a:r>
            <a:r>
              <a:rPr lang="en-US" altLang="zh-TW" dirty="0" smtClean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social skills </a:t>
            </a:r>
            <a:r>
              <a:rPr lang="en-US" altLang="zh-TW" dirty="0">
                <a:latin typeface="Times New Roman" pitchFamily="18" charset="0"/>
                <a:ea typeface="華康儷中黑" pitchFamily="49" charset="-120"/>
                <a:cs typeface="Times New Roman" pitchFamily="18" charset="0"/>
              </a:rPr>
              <a:t>for cooperation</a:t>
            </a:r>
            <a:endParaRPr lang="en-US" altLang="zh-TW" dirty="0" smtClean="0">
              <a:latin typeface="Times New Roman" pitchFamily="18" charset="0"/>
              <a:ea typeface="華康儷中黑" pitchFamily="49" charset="-120"/>
              <a:cs typeface="Times New Roman" pitchFamily="18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14313" y="428625"/>
            <a:ext cx="8750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C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TW" altLang="en-US" sz="4400" dirty="0" smtClean="0">
                <a:solidFill>
                  <a:srgbClr val="0000FF"/>
                </a:solidFill>
                <a:latin typeface="華康正顏楷體W5(P)" pitchFamily="66" charset="-120"/>
                <a:ea typeface="華康正顏楷體W5(P)" pitchFamily="66" charset="-120"/>
              </a:rPr>
              <a:t>合作</a:t>
            </a:r>
            <a:r>
              <a:rPr lang="zh-TW" altLang="en-US" sz="4400" dirty="0">
                <a:solidFill>
                  <a:srgbClr val="0000FF"/>
                </a:solidFill>
                <a:latin typeface="華康正顏楷體W5(P)" pitchFamily="66" charset="-120"/>
                <a:ea typeface="華康正顏楷體W5(P)" pitchFamily="66" charset="-120"/>
              </a:rPr>
              <a:t>式學習的主要</a:t>
            </a:r>
            <a:r>
              <a:rPr lang="zh-TW" altLang="en-US" sz="4400" dirty="0" smtClean="0">
                <a:solidFill>
                  <a:srgbClr val="0000FF"/>
                </a:solidFill>
                <a:latin typeface="華康正顏楷體W5(P)" pitchFamily="66" charset="-120"/>
                <a:ea typeface="華康正顏楷體W5(P)" pitchFamily="66" charset="-120"/>
              </a:rPr>
              <a:t>特色</a:t>
            </a:r>
            <a:endParaRPr lang="zh-TW" altLang="en-US" sz="3000" b="1" dirty="0">
              <a:solidFill>
                <a:srgbClr val="0000FF"/>
              </a:solidFill>
              <a:latin typeface="華康正顏楷體W5(P)" pitchFamily="66" charset="-120"/>
              <a:ea typeface="華康正顏楷體W5(P)" pitchFamily="66" charset="-120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C382562-1A96-4C38-BAEF-DDE342BD51E5}" type="slidenum">
              <a:rPr kumimoji="0" lang="zh-TW" altLang="en-US" sz="1800" b="1" smtClean="0">
                <a:solidFill>
                  <a:schemeClr val="tx1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zh-TW" alt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33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5301</TotalTime>
  <Words>2412</Words>
  <Application>Microsoft Office PowerPoint</Application>
  <PresentationFormat>如螢幕大小 (4:3)</PresentationFormat>
  <Paragraphs>544</Paragraphs>
  <Slides>29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Arial</vt:lpstr>
      <vt:lpstr>新細明體</vt:lpstr>
      <vt:lpstr>華康正顏楷體W5(P)</vt:lpstr>
      <vt:lpstr>華康正顏楷體W5</vt:lpstr>
      <vt:lpstr>Times New Roman</vt:lpstr>
      <vt:lpstr>華康儷中黑</vt:lpstr>
      <vt:lpstr>宋体</vt:lpstr>
      <vt:lpstr>Calibri</vt:lpstr>
      <vt:lpstr>微軟正黑體</vt:lpstr>
      <vt:lpstr>Wingdings</vt:lpstr>
      <vt:lpstr>華康儷中黑(P)</vt:lpstr>
      <vt:lpstr>Office 佈景主題</vt:lpstr>
      <vt:lpstr>活化教學～ 分組合作學習的理念與實踐方案</vt:lpstr>
      <vt:lpstr>計畫緣起</vt:lpstr>
      <vt:lpstr>何謂合作學習? What is cooperative learning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四年規劃</vt:lpstr>
      <vt:lpstr>編製合作學習教師手冊</vt:lpstr>
      <vt:lpstr>拍攝合作學習教學影帶</vt:lpstr>
      <vt:lpstr>本計畫建置四個系統 彼此環環相扣</vt:lpstr>
      <vt:lpstr>101學年度全國參與試辦之校數</vt:lpstr>
      <vt:lpstr>花蓮縣參與本計畫之試辦學校名單</vt:lpstr>
      <vt:lpstr>試辦學校預定推動之期程</vt:lpstr>
      <vt:lpstr>102學年度辦理專業培訓工作坊</vt:lpstr>
      <vt:lpstr>專業培訓課程內容</vt:lpstr>
      <vt:lpstr>試辦學校實施模式</vt:lpstr>
      <vt:lpstr>試辦學校實施方式與配合事項</vt:lpstr>
      <vt:lpstr>試辦學校實施計畫-1</vt:lpstr>
      <vt:lpstr>試辦學校實施計畫-2</vt:lpstr>
      <vt:lpstr>試辦學校實施計畫-3</vt:lpstr>
      <vt:lpstr>試辦學校實施計畫-4</vt:lpstr>
      <vt:lpstr>本計畫已於中小學教師專業發展整合平台 建置分組合作學習網站，提供本計畫相關介紹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291</cp:revision>
  <cp:lastPrinted>2012-12-11T07:40:59Z</cp:lastPrinted>
  <dcterms:created xsi:type="dcterms:W3CDTF">2012-11-12T05:49:36Z</dcterms:created>
  <dcterms:modified xsi:type="dcterms:W3CDTF">2013-05-23T07:41:02Z</dcterms:modified>
</cp:coreProperties>
</file>