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59" r:id="rId6"/>
    <p:sldId id="263" r:id="rId7"/>
    <p:sldId id="264" r:id="rId8"/>
    <p:sldId id="265" r:id="rId9"/>
    <p:sldId id="267" r:id="rId1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221991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272405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387970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19689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170577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206347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85271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228391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85743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169225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5A63CC25-39C8-4687-AC02-42218B4D9882}" type="datetimeFigureOut">
              <a:rPr lang="zh-TW" altLang="en-US" smtClean="0"/>
              <a:t>2021/12/29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423873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3CC25-39C8-4687-AC02-42218B4D9882}" type="datetimeFigureOut">
              <a:rPr lang="zh-TW" altLang="en-US" smtClean="0"/>
              <a:t>2021/12/29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49C36-2AFF-40D4-8BC5-B43CA876923E}" type="slidenum">
              <a:rPr lang="zh-TW" altLang="en-US" smtClean="0"/>
              <a:t>‹#›</a:t>
            </a:fld>
            <a:endParaRPr lang="zh-TW" altLang="en-US"/>
          </a:p>
        </p:txBody>
      </p:sp>
    </p:spTree>
    <p:extLst>
      <p:ext uri="{BB962C8B-B14F-4D97-AF65-F5344CB8AC3E}">
        <p14:creationId xmlns:p14="http://schemas.microsoft.com/office/powerpoint/2010/main" val="162945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dirty="0" smtClean="0">
                <a:latin typeface="標楷體" panose="03000509000000000000" pitchFamily="65" charset="-120"/>
                <a:ea typeface="標楷體" panose="03000509000000000000" pitchFamily="65" charset="-120"/>
              </a:rPr>
              <a:t>更正會計報表適用科目</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926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srcRect t="1" b="27913"/>
          <a:stretch/>
        </p:blipFill>
        <p:spPr>
          <a:xfrm>
            <a:off x="879122" y="307976"/>
            <a:ext cx="10433756" cy="4230774"/>
          </a:xfrm>
          <a:prstGeom prst="rect">
            <a:avLst/>
          </a:prstGeom>
        </p:spPr>
      </p:pic>
      <p:sp>
        <p:nvSpPr>
          <p:cNvPr id="5" name="圓角矩形 4"/>
          <p:cNvSpPr/>
          <p:nvPr/>
        </p:nvSpPr>
        <p:spPr>
          <a:xfrm>
            <a:off x="955964" y="2685011"/>
            <a:ext cx="798021" cy="1496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3"/>
          <p:cNvSpPr txBox="1">
            <a:spLocks/>
          </p:cNvSpPr>
          <p:nvPr/>
        </p:nvSpPr>
        <p:spPr>
          <a:xfrm>
            <a:off x="838200" y="4605251"/>
            <a:ext cx="10515600" cy="1571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原本接收</a:t>
            </a:r>
            <a:r>
              <a:rPr lang="zh-TW" altLang="en-US" sz="2000" dirty="0">
                <a:latin typeface="標楷體" panose="03000509000000000000" pitchFamily="65" charset="-120"/>
                <a:ea typeface="標楷體" panose="03000509000000000000" pitchFamily="65" charset="-120"/>
              </a:rPr>
              <a:t>教育處或其餘學校撥</a:t>
            </a:r>
            <a:r>
              <a:rPr lang="zh-TW" altLang="en-US" sz="2000" dirty="0" smtClean="0">
                <a:latin typeface="標楷體" panose="03000509000000000000" pitchFamily="65" charset="-120"/>
                <a:ea typeface="標楷體" panose="03000509000000000000" pitchFamily="65" charset="-120"/>
              </a:rPr>
              <a:t>入財產會選擇</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財產交易利益</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，但是這個動作會影響現金流量表，經參考相關資料後，需開立轉帳傳票更正會計報表科目為</a:t>
            </a:r>
            <a:r>
              <a:rPr lang="en-US" altLang="zh-TW" sz="2000" dirty="0" smtClean="0">
                <a:latin typeface="標楷體" panose="03000509000000000000" pitchFamily="65" charset="-120"/>
                <a:ea typeface="標楷體" panose="03000509000000000000" pitchFamily="65" charset="-120"/>
              </a:rPr>
              <a:t>｢</a:t>
            </a:r>
            <a:r>
              <a:rPr lang="zh-TW" altLang="en-US" sz="2000" dirty="0" smtClean="0">
                <a:solidFill>
                  <a:srgbClr val="FF0000"/>
                </a:solidFill>
                <a:latin typeface="標楷體" panose="03000509000000000000" pitchFamily="65" charset="-120"/>
                <a:ea typeface="標楷體" panose="03000509000000000000" pitchFamily="65" charset="-120"/>
              </a:rPr>
              <a:t>受贈收入</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，請依下列說明辦理。</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請先</a:t>
            </a:r>
            <a:r>
              <a:rPr lang="zh-TW" altLang="en-US" sz="2000" dirty="0">
                <a:latin typeface="標楷體" panose="03000509000000000000" pitchFamily="65" charset="-120"/>
                <a:ea typeface="標楷體" panose="03000509000000000000" pitchFamily="65" charset="-120"/>
              </a:rPr>
              <a:t>由明細</a:t>
            </a:r>
            <a:r>
              <a:rPr lang="zh-TW" altLang="en-US" sz="2000" dirty="0" smtClean="0">
                <a:latin typeface="標楷體" panose="03000509000000000000" pitchFamily="65" charset="-120"/>
                <a:ea typeface="標楷體" panose="03000509000000000000" pitchFamily="65" charset="-120"/>
              </a:rPr>
              <a:t>分類帳查詢本年度接收教育處或其餘學校撥入的財產。</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9949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rotWithShape="1">
          <a:blip r:embed="rId2"/>
          <a:srcRect b="16865"/>
          <a:stretch/>
        </p:blipFill>
        <p:spPr>
          <a:xfrm>
            <a:off x="879122" y="307975"/>
            <a:ext cx="10433756" cy="4879167"/>
          </a:xfrm>
          <a:prstGeom prst="rect">
            <a:avLst/>
          </a:prstGeom>
        </p:spPr>
      </p:pic>
      <p:sp>
        <p:nvSpPr>
          <p:cNvPr id="4" name="圓角矩形 3"/>
          <p:cNvSpPr/>
          <p:nvPr/>
        </p:nvSpPr>
        <p:spPr>
          <a:xfrm>
            <a:off x="1064030" y="1487978"/>
            <a:ext cx="3724101" cy="3325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內容版面配置區 3"/>
          <p:cNvSpPr txBox="1">
            <a:spLocks/>
          </p:cNvSpPr>
          <p:nvPr/>
        </p:nvSpPr>
        <p:spPr>
          <a:xfrm>
            <a:off x="838200" y="5187141"/>
            <a:ext cx="10515600" cy="138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預算科目：</a:t>
            </a:r>
            <a:r>
              <a:rPr lang="en-US" altLang="zh-TW" sz="2000" dirty="0" smtClean="0">
                <a:latin typeface="標楷體" panose="03000509000000000000" pitchFamily="65" charset="-120"/>
                <a:ea typeface="標楷體" panose="03000509000000000000" pitchFamily="65" charset="-120"/>
              </a:rPr>
              <a:t>9911</a:t>
            </a:r>
            <a:r>
              <a:rPr lang="zh-TW" altLang="en-US" sz="2000" dirty="0" smtClean="0">
                <a:latin typeface="標楷體" panose="03000509000000000000" pitchFamily="65" charset="-120"/>
                <a:ea typeface="標楷體" panose="03000509000000000000" pitchFamily="65" charset="-120"/>
              </a:rPr>
              <a:t>固定項目淨額</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會計報表適用科目：</a:t>
            </a:r>
            <a:r>
              <a:rPr lang="en-US" altLang="zh-TW" sz="2000" dirty="0" smtClean="0">
                <a:latin typeface="標楷體" panose="03000509000000000000" pitchFamily="65" charset="-120"/>
                <a:ea typeface="標楷體" panose="03000509000000000000" pitchFamily="65" charset="-120"/>
              </a:rPr>
              <a:t>410503</a:t>
            </a:r>
            <a:r>
              <a:rPr lang="zh-TW" altLang="en-US" sz="2000" dirty="0" smtClean="0">
                <a:latin typeface="標楷體" panose="03000509000000000000" pitchFamily="65" charset="-120"/>
                <a:ea typeface="標楷體" panose="03000509000000000000" pitchFamily="65" charset="-120"/>
              </a:rPr>
              <a:t>財產交易利益</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查詢送出</a:t>
            </a:r>
            <a:r>
              <a:rPr lang="zh-TW" altLang="en-US" sz="2000" dirty="0" smtClean="0">
                <a:latin typeface="標楷體" panose="03000509000000000000" pitchFamily="65" charset="-120"/>
                <a:ea typeface="標楷體" panose="03000509000000000000" pitchFamily="65" charset="-120"/>
              </a:rPr>
              <a:t>後請記下該轉帳傳票編號</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6" name="圓角矩形 5"/>
          <p:cNvSpPr/>
          <p:nvPr/>
        </p:nvSpPr>
        <p:spPr>
          <a:xfrm>
            <a:off x="2926081" y="3337559"/>
            <a:ext cx="573578" cy="2784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0823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rotWithShape="1">
          <a:blip r:embed="rId2"/>
          <a:srcRect b="37686"/>
          <a:stretch/>
        </p:blipFill>
        <p:spPr>
          <a:xfrm>
            <a:off x="879122" y="307975"/>
            <a:ext cx="10433756" cy="3657196"/>
          </a:xfrm>
          <a:prstGeom prst="rect">
            <a:avLst/>
          </a:prstGeom>
        </p:spPr>
      </p:pic>
      <p:sp>
        <p:nvSpPr>
          <p:cNvPr id="4" name="圓角矩形 3"/>
          <p:cNvSpPr/>
          <p:nvPr/>
        </p:nvSpPr>
        <p:spPr>
          <a:xfrm>
            <a:off x="1512917" y="1974474"/>
            <a:ext cx="7340138" cy="2034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內容版面配置區 3"/>
          <p:cNvSpPr txBox="1">
            <a:spLocks/>
          </p:cNvSpPr>
          <p:nvPr/>
        </p:nvSpPr>
        <p:spPr>
          <a:xfrm>
            <a:off x="838200" y="4023359"/>
            <a:ext cx="10515600" cy="2153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選擇第一張轉帳傳票後按複製傳票，依序載入全部要調整的傳票，倘包含其餘不須更正之項目，可勾選後按</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刪除選取項目</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1275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srcRect b="36694"/>
          <a:stretch/>
        </p:blipFill>
        <p:spPr>
          <a:xfrm>
            <a:off x="879122" y="307975"/>
            <a:ext cx="10433756" cy="3715385"/>
          </a:xfrm>
          <a:prstGeom prst="rect">
            <a:avLst/>
          </a:prstGeom>
        </p:spPr>
      </p:pic>
      <p:sp>
        <p:nvSpPr>
          <p:cNvPr id="5" name="內容版面配置區 3"/>
          <p:cNvSpPr txBox="1">
            <a:spLocks/>
          </p:cNvSpPr>
          <p:nvPr/>
        </p:nvSpPr>
        <p:spPr>
          <a:xfrm>
            <a:off x="838200" y="4023359"/>
            <a:ext cx="10515600" cy="2153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點選借貸互換，需修正的項目為貸方科目，</a:t>
            </a:r>
            <a:r>
              <a:rPr lang="en-US" altLang="zh-TW" sz="2000" dirty="0" smtClean="0">
                <a:latin typeface="標楷體" panose="03000509000000000000" pitchFamily="65" charset="-120"/>
                <a:ea typeface="標楷體" panose="03000509000000000000" pitchFamily="65" charset="-120"/>
              </a:rPr>
              <a:t>XX</a:t>
            </a:r>
            <a:r>
              <a:rPr lang="zh-TW" altLang="en-US" sz="2000" dirty="0" smtClean="0">
                <a:latin typeface="標楷體" panose="03000509000000000000" pitchFamily="65" charset="-120"/>
                <a:ea typeface="標楷體" panose="03000509000000000000" pitchFamily="65" charset="-120"/>
              </a:rPr>
              <a:t>設備。</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點選鉛筆圖案進入下一步驟。</a:t>
            </a:r>
            <a:endParaRPr lang="zh-TW" altLang="en-US" sz="2000" dirty="0">
              <a:latin typeface="標楷體" panose="03000509000000000000" pitchFamily="65" charset="-120"/>
              <a:ea typeface="標楷體" panose="03000509000000000000" pitchFamily="65" charset="-120"/>
            </a:endParaRPr>
          </a:p>
        </p:txBody>
      </p:sp>
      <p:sp>
        <p:nvSpPr>
          <p:cNvPr id="7" name="圓角矩形 6"/>
          <p:cNvSpPr/>
          <p:nvPr/>
        </p:nvSpPr>
        <p:spPr>
          <a:xfrm>
            <a:off x="1720735" y="2897187"/>
            <a:ext cx="2651760" cy="2034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1720735" y="3256813"/>
            <a:ext cx="2651760" cy="2034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748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rotWithShape="1">
          <a:blip r:embed="rId2"/>
          <a:srcRect b="17290"/>
          <a:stretch/>
        </p:blipFill>
        <p:spPr>
          <a:xfrm>
            <a:off x="879122" y="283037"/>
            <a:ext cx="10433756" cy="4854229"/>
          </a:xfrm>
          <a:prstGeom prst="rect">
            <a:avLst/>
          </a:prstGeom>
        </p:spPr>
      </p:pic>
      <p:sp>
        <p:nvSpPr>
          <p:cNvPr id="7" name="內容版面配置區 3"/>
          <p:cNvSpPr txBox="1">
            <a:spLocks/>
          </p:cNvSpPr>
          <p:nvPr/>
        </p:nvSpPr>
        <p:spPr>
          <a:xfrm>
            <a:off x="838200" y="5162204"/>
            <a:ext cx="10515600" cy="144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latin typeface="標楷體" panose="03000509000000000000" pitchFamily="65" charset="-120"/>
                <a:ea typeface="標楷體" panose="03000509000000000000" pitchFamily="65" charset="-120"/>
              </a:rPr>
              <a:t>總帳</a:t>
            </a:r>
            <a:r>
              <a:rPr lang="zh-TW" altLang="en-US" sz="2000" dirty="0" smtClean="0">
                <a:latin typeface="標楷體" panose="03000509000000000000" pitchFamily="65" charset="-120"/>
                <a:ea typeface="標楷體" panose="03000509000000000000" pitchFamily="65" charset="-120"/>
              </a:rPr>
              <a:t>科目：請選</a:t>
            </a:r>
            <a:r>
              <a:rPr lang="en-US" altLang="zh-TW" sz="2000" dirty="0" smtClean="0">
                <a:latin typeface="標楷體" panose="03000509000000000000" pitchFamily="65" charset="-120"/>
                <a:ea typeface="標楷體" panose="03000509000000000000" pitchFamily="65" charset="-120"/>
              </a:rPr>
              <a:t>9911</a:t>
            </a:r>
            <a:r>
              <a:rPr lang="zh-TW" altLang="en-US" sz="2000" dirty="0" smtClean="0">
                <a:latin typeface="標楷體" panose="03000509000000000000" pitchFamily="65" charset="-120"/>
                <a:ea typeface="標楷體" panose="03000509000000000000" pitchFamily="65" charset="-120"/>
              </a:rPr>
              <a:t>固定項目淨額。</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會計報表</a:t>
            </a:r>
            <a:r>
              <a:rPr lang="zh-TW" altLang="en-US" sz="2000" dirty="0" smtClean="0">
                <a:latin typeface="標楷體" panose="03000509000000000000" pitchFamily="65" charset="-120"/>
                <a:ea typeface="標楷體" panose="03000509000000000000" pitchFamily="65" charset="-120"/>
              </a:rPr>
              <a:t>科目：請選</a:t>
            </a:r>
            <a:r>
              <a:rPr lang="en-US" altLang="zh-TW" sz="2000" dirty="0" smtClean="0">
                <a:latin typeface="標楷體" panose="03000509000000000000" pitchFamily="65" charset="-120"/>
                <a:ea typeface="標楷體" panose="03000509000000000000" pitchFamily="65" charset="-120"/>
              </a:rPr>
              <a:t>410902</a:t>
            </a:r>
            <a:r>
              <a:rPr lang="zh-TW" altLang="en-US" sz="2000" dirty="0" smtClean="0">
                <a:latin typeface="標楷體" panose="03000509000000000000" pitchFamily="65" charset="-120"/>
                <a:ea typeface="標楷體" panose="03000509000000000000" pitchFamily="65" charset="-120"/>
              </a:rPr>
              <a:t>受贈收入。</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摘要請補上</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更正會計報表科目</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，點選確認後繼續更正下一個</a:t>
            </a:r>
            <a:r>
              <a:rPr lang="zh-TW" altLang="en-US" sz="2000" dirty="0" smtClean="0">
                <a:solidFill>
                  <a:srgbClr val="FF0000"/>
                </a:solidFill>
                <a:latin typeface="標楷體" panose="03000509000000000000" pitchFamily="65" charset="-120"/>
                <a:ea typeface="標楷體" panose="03000509000000000000" pitchFamily="65" charset="-120"/>
              </a:rPr>
              <a:t>貸方科目</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
        <p:nvSpPr>
          <p:cNvPr id="8" name="圓角矩形 7"/>
          <p:cNvSpPr/>
          <p:nvPr/>
        </p:nvSpPr>
        <p:spPr>
          <a:xfrm>
            <a:off x="1022464" y="2598722"/>
            <a:ext cx="2726575" cy="3606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912226" y="4163492"/>
            <a:ext cx="761999" cy="2034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998911" y="4912822"/>
            <a:ext cx="405940" cy="157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6285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rotWithShape="1">
          <a:blip r:embed="rId2"/>
          <a:srcRect b="37828"/>
          <a:stretch/>
        </p:blipFill>
        <p:spPr>
          <a:xfrm>
            <a:off x="879122" y="307975"/>
            <a:ext cx="10433756" cy="3648883"/>
          </a:xfrm>
          <a:prstGeom prst="rect">
            <a:avLst/>
          </a:prstGeom>
        </p:spPr>
      </p:pic>
      <p:sp>
        <p:nvSpPr>
          <p:cNvPr id="4" name="圓角矩形 3"/>
          <p:cNvSpPr/>
          <p:nvPr/>
        </p:nvSpPr>
        <p:spPr>
          <a:xfrm>
            <a:off x="1504602" y="1584569"/>
            <a:ext cx="2618511" cy="2109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066798" y="2493426"/>
            <a:ext cx="3280758" cy="10727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978871" y="3705894"/>
            <a:ext cx="525731" cy="2109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內容版面配置區 3"/>
          <p:cNvSpPr txBox="1">
            <a:spLocks/>
          </p:cNvSpPr>
          <p:nvPr/>
        </p:nvSpPr>
        <p:spPr>
          <a:xfrm>
            <a:off x="879122" y="4096593"/>
            <a:ext cx="10515600" cy="144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請輸入摘要，並確認借貸方會計報表科目，借方為原本的</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財產交易利益</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，貸方為更正後的</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受贈收入</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，確認無誤後選擇儲存後印出核章即可。</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0304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rotWithShape="1">
          <a:blip r:embed="rId2"/>
          <a:srcRect b="8367"/>
          <a:stretch/>
        </p:blipFill>
        <p:spPr>
          <a:xfrm>
            <a:off x="879122" y="299662"/>
            <a:ext cx="10433756" cy="5377930"/>
          </a:xfrm>
          <a:prstGeom prst="rect">
            <a:avLst/>
          </a:prstGeom>
        </p:spPr>
      </p:pic>
      <p:sp>
        <p:nvSpPr>
          <p:cNvPr id="4" name="內容版面配置區 3"/>
          <p:cNvSpPr txBox="1">
            <a:spLocks/>
          </p:cNvSpPr>
          <p:nvPr/>
        </p:nvSpPr>
        <p:spPr>
          <a:xfrm>
            <a:off x="879122" y="5742515"/>
            <a:ext cx="10515600" cy="849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請過帳後再次於明細帳查詢輸入固定項目淨額及財產交易利益後查詢。</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列印結果。</a:t>
            </a:r>
            <a:endParaRPr lang="zh-TW" altLang="en-US" sz="2000" dirty="0">
              <a:latin typeface="標楷體" panose="03000509000000000000" pitchFamily="65" charset="-120"/>
              <a:ea typeface="標楷體" panose="03000509000000000000" pitchFamily="65" charset="-120"/>
            </a:endParaRPr>
          </a:p>
        </p:txBody>
      </p:sp>
      <p:sp>
        <p:nvSpPr>
          <p:cNvPr id="5" name="圓角矩形 4"/>
          <p:cNvSpPr/>
          <p:nvPr/>
        </p:nvSpPr>
        <p:spPr>
          <a:xfrm>
            <a:off x="1022464" y="1368437"/>
            <a:ext cx="3084023" cy="2857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3011978" y="3237219"/>
            <a:ext cx="745376" cy="2857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725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1"/>
          <p:cNvPicPr>
            <a:picLocks noGrp="1" noChangeAspect="1"/>
          </p:cNvPicPr>
          <p:nvPr>
            <p:ph idx="1"/>
          </p:nvPr>
        </p:nvPicPr>
        <p:blipFill rotWithShape="1">
          <a:blip r:embed="rId2"/>
          <a:srcRect l="18025" t="11041" r="19034" b="39024"/>
          <a:stretch/>
        </p:blipFill>
        <p:spPr>
          <a:xfrm>
            <a:off x="1963610" y="307975"/>
            <a:ext cx="8264779" cy="3688292"/>
          </a:xfrm>
          <a:prstGeom prst="rect">
            <a:avLst/>
          </a:prstGeom>
        </p:spPr>
      </p:pic>
      <p:sp>
        <p:nvSpPr>
          <p:cNvPr id="5" name="內容版面配置區 3"/>
          <p:cNvSpPr txBox="1">
            <a:spLocks/>
          </p:cNvSpPr>
          <p:nvPr/>
        </p:nvSpPr>
        <p:spPr>
          <a:xfrm>
            <a:off x="879122" y="4096593"/>
            <a:ext cx="10515600" cy="144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確認截至本月底止累計數餘額無數值即修正正確無誤。</a:t>
            </a:r>
            <a:endParaRPr lang="zh-TW" altLang="en-US" sz="2000" dirty="0">
              <a:latin typeface="標楷體" panose="03000509000000000000" pitchFamily="65" charset="-120"/>
              <a:ea typeface="標楷體" panose="03000509000000000000" pitchFamily="65" charset="-120"/>
            </a:endParaRPr>
          </a:p>
        </p:txBody>
      </p:sp>
      <p:sp>
        <p:nvSpPr>
          <p:cNvPr id="6" name="圓角矩形 5"/>
          <p:cNvSpPr/>
          <p:nvPr/>
        </p:nvSpPr>
        <p:spPr>
          <a:xfrm>
            <a:off x="3449780" y="3690851"/>
            <a:ext cx="6176358" cy="2126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3166988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281</Words>
  <Application>Microsoft Office PowerPoint</Application>
  <PresentationFormat>寬螢幕</PresentationFormat>
  <Paragraphs>16</Paragraphs>
  <Slides>9</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9</vt:i4>
      </vt:variant>
    </vt:vector>
  </HeadingPairs>
  <TitlesOfParts>
    <vt:vector size="15" baseType="lpstr">
      <vt:lpstr>新細明體</vt:lpstr>
      <vt:lpstr>標楷體</vt:lpstr>
      <vt:lpstr>Arial</vt:lpstr>
      <vt:lpstr>Calibri</vt:lpstr>
      <vt:lpstr>Calibri Light</vt:lpstr>
      <vt:lpstr>Office 佈景主題</vt:lpstr>
      <vt:lpstr>更正會計報表適用科目</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廖尉辰</dc:creator>
  <cp:lastModifiedBy>廖尉辰</cp:lastModifiedBy>
  <cp:revision>8</cp:revision>
  <dcterms:created xsi:type="dcterms:W3CDTF">2021-12-28T08:11:03Z</dcterms:created>
  <dcterms:modified xsi:type="dcterms:W3CDTF">2021-12-29T02:10:48Z</dcterms:modified>
</cp:coreProperties>
</file>