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46"/>
  </p:notesMasterIdLst>
  <p:sldIdLst>
    <p:sldId id="256" r:id="rId2"/>
    <p:sldId id="259" r:id="rId3"/>
    <p:sldId id="307" r:id="rId4"/>
    <p:sldId id="340" r:id="rId5"/>
    <p:sldId id="313" r:id="rId6"/>
    <p:sldId id="309" r:id="rId7"/>
    <p:sldId id="310" r:id="rId8"/>
    <p:sldId id="342" r:id="rId9"/>
    <p:sldId id="353" r:id="rId10"/>
    <p:sldId id="318" r:id="rId11"/>
    <p:sldId id="343" r:id="rId12"/>
    <p:sldId id="341" r:id="rId13"/>
    <p:sldId id="320" r:id="rId14"/>
    <p:sldId id="345" r:id="rId15"/>
    <p:sldId id="344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5" r:id="rId24"/>
    <p:sldId id="298" r:id="rId25"/>
    <p:sldId id="356" r:id="rId26"/>
    <p:sldId id="357" r:id="rId27"/>
    <p:sldId id="358" r:id="rId28"/>
    <p:sldId id="360" r:id="rId29"/>
    <p:sldId id="361" r:id="rId30"/>
    <p:sldId id="362" r:id="rId31"/>
    <p:sldId id="363" r:id="rId32"/>
    <p:sldId id="364" r:id="rId33"/>
    <p:sldId id="366" r:id="rId34"/>
    <p:sldId id="367" r:id="rId35"/>
    <p:sldId id="368" r:id="rId36"/>
    <p:sldId id="370" r:id="rId37"/>
    <p:sldId id="371" r:id="rId38"/>
    <p:sldId id="372" r:id="rId39"/>
    <p:sldId id="373" r:id="rId40"/>
    <p:sldId id="325" r:id="rId41"/>
    <p:sldId id="332" r:id="rId42"/>
    <p:sldId id="374" r:id="rId43"/>
    <p:sldId id="375" r:id="rId44"/>
    <p:sldId id="333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4EED4-78C0-49B7-9DFF-C081E157F65C}" type="datetimeFigureOut">
              <a:rPr lang="zh-TW" altLang="en-US" smtClean="0"/>
              <a:t>2023/8/10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D51E4-8967-4447-8380-3C8988DE0E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2330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9608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055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936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2384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1963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0605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1722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058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306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7015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789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6699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952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4691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638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9783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E8074C4B-52D0-4213-8DFB-8520A983E9E7}" type="datetimeFigureOut">
              <a:rPr lang="zh-TW" altLang="en-US" smtClean="0"/>
              <a:t>2023/8/10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273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E8074C4B-52D0-4213-8DFB-8520A983E9E7}" type="datetimeFigureOut">
              <a:rPr lang="zh-TW" altLang="en-US" smtClean="0"/>
              <a:pPr/>
              <a:t>2023/8/10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DDC85DE-DC00-4AD8-9FF7-95A31810CDC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5862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youtu.be/E5CsF18jhyk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HrxJrhdx-o" TargetMode="External"/><Relationship Id="rId2" Type="http://schemas.openxmlformats.org/officeDocument/2006/relationships/hyperlink" Target="https://youtu.be/aa-Nv55tJ3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24h.pchome.com.tw/prod/DMAA6N-A900AXYNH?fq=/S/DMAA6N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youtu.be/aa-Nv55tJ3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485AD8-5B31-491A-ACB2-FC2743A99A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112</a:t>
            </a:r>
            <a:r>
              <a:rPr lang="zh-TW" altLang="en-US" dirty="0"/>
              <a:t>年花蓮國中小電腦教室資訊設備更新採購案</a:t>
            </a:r>
            <a:br>
              <a:rPr lang="en-US" altLang="zh-TW" dirty="0"/>
            </a:br>
            <a:r>
              <a:rPr lang="zh-TW" altLang="en-US" dirty="0"/>
              <a:t>設備教育訓練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95158BB-9B71-40F0-A2BF-8211359BB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604334"/>
            <a:ext cx="8676222" cy="2379216"/>
          </a:xfrm>
        </p:spPr>
        <p:txBody>
          <a:bodyPr>
            <a:noAutofit/>
          </a:bodyPr>
          <a:lstStyle/>
          <a:p>
            <a:pPr algn="l"/>
            <a:r>
              <a:rPr lang="zh-TW" altLang="en-US" sz="2200" cap="none" dirty="0"/>
              <a:t>群準科技股份有限公司</a:t>
            </a:r>
            <a:endParaRPr lang="en-US" altLang="zh-TW" sz="2200" cap="none" dirty="0"/>
          </a:p>
          <a:p>
            <a:pPr algn="l"/>
            <a:r>
              <a:rPr lang="en-US" altLang="zh-TW" sz="2200" cap="none" dirty="0"/>
              <a:t>Presenter</a:t>
            </a:r>
            <a:r>
              <a:rPr lang="zh-TW" altLang="en-US" sz="2200" cap="none" dirty="0"/>
              <a:t>：陳奇諒</a:t>
            </a:r>
            <a:endParaRPr lang="en-US" altLang="zh-TW" sz="2200" cap="none" dirty="0"/>
          </a:p>
          <a:p>
            <a:pPr algn="l"/>
            <a:r>
              <a:rPr lang="zh-TW" altLang="en-US" sz="2200" cap="none" dirty="0"/>
              <a:t>公司電話：</a:t>
            </a:r>
            <a:r>
              <a:rPr lang="en-US" altLang="zh-TW" sz="2200" cap="none" dirty="0"/>
              <a:t>02-89191213 Ext.300</a:t>
            </a:r>
          </a:p>
          <a:p>
            <a:pPr algn="l"/>
            <a:r>
              <a:rPr lang="zh-TW" altLang="en-US" sz="2200" cap="none" dirty="0"/>
              <a:t>行動電話：</a:t>
            </a:r>
            <a:r>
              <a:rPr lang="en-US" altLang="zh-TW" sz="2200" cap="none" dirty="0"/>
              <a:t>0925-611553</a:t>
            </a:r>
          </a:p>
          <a:p>
            <a:pPr algn="l"/>
            <a:r>
              <a:rPr lang="en-US" altLang="zh-TW" sz="2200" cap="none" dirty="0"/>
              <a:t>E-Mail : SERVICE@TEAMSOFTEX.COM</a:t>
            </a:r>
            <a:endParaRPr lang="zh-TW" altLang="en-US" sz="2200" cap="none" dirty="0"/>
          </a:p>
          <a:p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823278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C6DCAF-F824-4CE8-ADAA-99E15AF2D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36285"/>
            <a:ext cx="7560000" cy="4254915"/>
          </a:xfrm>
          <a:prstGeom prst="rect">
            <a:avLst/>
          </a:prstGeom>
        </p:spPr>
      </p:pic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CDAD596E-D6E0-4F4D-995D-FCBDA2BA2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全螢幕廣播</a:t>
            </a:r>
            <a:endParaRPr lang="en-US" altLang="zh-TW" dirty="0"/>
          </a:p>
          <a:p>
            <a:r>
              <a:rPr lang="zh-TW" altLang="en-US" dirty="0"/>
              <a:t>自動將老師畫面最小化，方便老師使用。</a:t>
            </a:r>
          </a:p>
        </p:txBody>
      </p:sp>
    </p:spTree>
    <p:extLst>
      <p:ext uri="{BB962C8B-B14F-4D97-AF65-F5344CB8AC3E}">
        <p14:creationId xmlns:p14="http://schemas.microsoft.com/office/powerpoint/2010/main" val="2809598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CDAD596E-D6E0-4F4D-995D-FCBDA2BA2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結束全螢幕廣播</a:t>
            </a:r>
            <a:endParaRPr lang="en-US" altLang="zh-TW" dirty="0"/>
          </a:p>
          <a:p>
            <a:r>
              <a:rPr lang="zh-TW" altLang="en-US" dirty="0"/>
              <a:t>滑鼠移到右上角，出現</a:t>
            </a:r>
            <a:r>
              <a:rPr lang="en-US" altLang="zh-TW" dirty="0"/>
              <a:t>『</a:t>
            </a:r>
            <a:r>
              <a:rPr lang="zh-TW" altLang="en-US" dirty="0"/>
              <a:t>結束全螢幕廣播</a:t>
            </a:r>
            <a:r>
              <a:rPr lang="en-US" altLang="zh-TW" dirty="0"/>
              <a:t>』</a:t>
            </a:r>
            <a:r>
              <a:rPr lang="zh-TW" altLang="en-US" dirty="0"/>
              <a:t>即可結束廣播</a:t>
            </a:r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9616599-E216-4339-869E-8E57C2008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203" y="1537474"/>
            <a:ext cx="7560000" cy="425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95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3E35CA9-21FA-4FA3-8CDF-1AA749BAB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35687"/>
            <a:ext cx="7560000" cy="4255513"/>
          </a:xfrm>
          <a:prstGeom prst="rect">
            <a:avLst/>
          </a:prstGeom>
        </p:spPr>
      </p:pic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4441E909-1375-454C-A331-3A82CB6CA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視窗廣播</a:t>
            </a:r>
            <a:endParaRPr lang="en-US" altLang="zh-TW" dirty="0"/>
          </a:p>
          <a:p>
            <a:r>
              <a:rPr lang="zh-TW" altLang="en-US" dirty="0"/>
              <a:t>將老師的畫面以視窗顯示的方式廣播到學生端螢幕，讓學生可以依老師的畫面一步一步操作</a:t>
            </a:r>
          </a:p>
        </p:txBody>
      </p:sp>
    </p:spTree>
    <p:extLst>
      <p:ext uri="{BB962C8B-B14F-4D97-AF65-F5344CB8AC3E}">
        <p14:creationId xmlns:p14="http://schemas.microsoft.com/office/powerpoint/2010/main" val="1702867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視窗廣播（學生端畫面）</a:t>
            </a:r>
            <a:endParaRPr lang="en-US" altLang="zh-TW" dirty="0"/>
          </a:p>
          <a:p>
            <a:r>
              <a:rPr lang="en-US" altLang="zh-TW" sz="2000" dirty="0">
                <a:hlinkClick r:id="rId2"/>
              </a:rPr>
              <a:t>https://youtu.be/E5CsF18jhyk</a:t>
            </a:r>
            <a:r>
              <a:rPr lang="zh-TW" altLang="en-US" sz="2000" dirty="0"/>
              <a:t> </a:t>
            </a:r>
            <a:endParaRPr lang="en-US" altLang="zh-TW" sz="2000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D6BC433-FC6A-4A55-9AC3-4E41F86B5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203" y="1733475"/>
            <a:ext cx="7560000" cy="40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05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電子畫筆</a:t>
            </a:r>
            <a:endParaRPr lang="en-US" altLang="zh-TW" dirty="0"/>
          </a:p>
          <a:p>
            <a:r>
              <a:rPr lang="zh-TW" altLang="en-US" sz="2000" dirty="0"/>
              <a:t>自動將老師畫面廣播至全體學生端畫面，同時提供電子白板功能供老師標示</a:t>
            </a:r>
            <a:endParaRPr lang="en-US" altLang="zh-TW" sz="2000" dirty="0"/>
          </a:p>
          <a:p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1177F33-09CD-44D6-96B0-2246A574F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40904"/>
            <a:ext cx="7560000" cy="42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06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學生轉播</a:t>
            </a:r>
            <a:endParaRPr lang="en-US" altLang="zh-TW" dirty="0"/>
          </a:p>
          <a:p>
            <a:r>
              <a:rPr lang="zh-TW" altLang="en-US" dirty="0"/>
              <a:t>將示範學生畫面廣播給全體學生螢幕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D6BC433-FC6A-4A55-9AC3-4E41F86B5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733475"/>
            <a:ext cx="7560000" cy="40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12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傳送檔案</a:t>
            </a:r>
            <a:endParaRPr lang="en-US" altLang="zh-TW" dirty="0"/>
          </a:p>
          <a:p>
            <a:r>
              <a:rPr lang="zh-TW" altLang="en-US" dirty="0"/>
              <a:t>將教材傳送到學生端電腦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C0B2408-A4D2-468B-A9B1-648F64D86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60374"/>
            <a:ext cx="7560000" cy="42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27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上傳檔案</a:t>
            </a:r>
            <a:endParaRPr lang="en-US" altLang="zh-TW" dirty="0"/>
          </a:p>
          <a:p>
            <a:r>
              <a:rPr lang="zh-TW" altLang="en-US" dirty="0"/>
              <a:t>提供學生將檔案傳送至教師端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D49AA1D-2845-41C9-8F6C-9F465D167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52231"/>
            <a:ext cx="7560000" cy="423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28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收取檔案</a:t>
            </a:r>
            <a:endParaRPr lang="en-US" altLang="zh-TW" dirty="0"/>
          </a:p>
          <a:p>
            <a:r>
              <a:rPr lang="zh-TW" altLang="en-US" dirty="0"/>
              <a:t>老師在學生電腦背景強制執行收取檔案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8F1CA21-8E88-461A-B433-B03F04365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31923"/>
            <a:ext cx="7560000" cy="425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02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收取檔案</a:t>
            </a:r>
            <a:endParaRPr lang="en-US" altLang="zh-TW" dirty="0"/>
          </a:p>
          <a:p>
            <a:r>
              <a:rPr lang="zh-TW" altLang="en-US" dirty="0"/>
              <a:t>老師在學生電腦背景強制執行收取檔案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8F1CA21-8E88-461A-B433-B03F04365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31923"/>
            <a:ext cx="7560000" cy="425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56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1413" y="420625"/>
            <a:ext cx="9905998" cy="1453896"/>
          </a:xfrm>
        </p:spPr>
        <p:txBody>
          <a:bodyPr/>
          <a:lstStyle/>
          <a:p>
            <a:r>
              <a:rPr lang="zh-TW" altLang="en-US"/>
              <a:t>大綱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41413" y="1435608"/>
            <a:ext cx="9905998" cy="4355593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教學廣播系統</a:t>
            </a:r>
            <a:r>
              <a:rPr lang="en-US" altLang="zh-TW" sz="2800" dirty="0"/>
              <a:t>–EVO </a:t>
            </a:r>
            <a:r>
              <a:rPr lang="en-US" altLang="zh-TW" sz="28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</a:t>
            </a:r>
            <a:r>
              <a:rPr lang="en-US" altLang="zh-TW" sz="2800" dirty="0"/>
              <a:t> II </a:t>
            </a:r>
            <a:r>
              <a:rPr lang="zh-TW" altLang="en-US" sz="2800" dirty="0"/>
              <a:t>使用教學</a:t>
            </a:r>
            <a:endParaRPr lang="en-US" altLang="zh-TW" sz="2800" dirty="0"/>
          </a:p>
          <a:p>
            <a:r>
              <a:rPr lang="zh-TW" altLang="en-US" sz="28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電腦管理系統</a:t>
            </a:r>
            <a:r>
              <a:rPr lang="en-US" altLang="zh-TW" sz="28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–EVO </a:t>
            </a:r>
            <a:r>
              <a:rPr lang="en-US" altLang="zh-TW" sz="28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</a:t>
            </a:r>
            <a:r>
              <a:rPr lang="zh-TW" altLang="en-US" sz="28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電腦管理系統使用及應用教學</a:t>
            </a:r>
            <a:endParaRPr lang="en-US" altLang="zh-TW" sz="2800" cap="none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TW" sz="28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004418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遠端命令</a:t>
            </a:r>
            <a:endParaRPr lang="en-US" altLang="zh-TW" dirty="0"/>
          </a:p>
          <a:p>
            <a:r>
              <a:rPr lang="zh-TW" altLang="en-US" dirty="0"/>
              <a:t>老師強制學生端執行相關指令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7DA2B73-3605-4AD0-B314-B5A40CBFE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182" y="1543200"/>
            <a:ext cx="7656818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6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關機重啟</a:t>
            </a:r>
            <a:endParaRPr lang="en-US" altLang="zh-TW" dirty="0"/>
          </a:p>
          <a:p>
            <a:r>
              <a:rPr lang="zh-TW" altLang="en-US" dirty="0"/>
              <a:t>關機或是重新啟動全體學生端電腦</a:t>
            </a:r>
            <a:endParaRPr lang="en-US" altLang="zh-TW" dirty="0"/>
          </a:p>
          <a:p>
            <a:r>
              <a:rPr lang="en-US" altLang="zh-TW" sz="2000" dirty="0">
                <a:hlinkClick r:id="rId2"/>
              </a:rPr>
              <a:t>https://youtu.be/aa-Nv55tJ34</a:t>
            </a:r>
            <a:endParaRPr lang="en-US" altLang="zh-TW" sz="2000" dirty="0"/>
          </a:p>
          <a:p>
            <a:r>
              <a:rPr lang="en-US" altLang="zh-TW" sz="2000" dirty="0">
                <a:hlinkClick r:id="rId3"/>
              </a:rPr>
              <a:t>https://youtu.be/CHrxJrhdx-o</a:t>
            </a:r>
            <a:endParaRPr lang="en-US" altLang="zh-TW" sz="20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02FF291-2BB7-4EC3-99FB-6A566711D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203" y="1541137"/>
            <a:ext cx="7560000" cy="42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23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說明書位置</a:t>
            </a:r>
            <a:endParaRPr lang="en-US" altLang="zh-TW" dirty="0"/>
          </a:p>
          <a:p>
            <a:r>
              <a:rPr lang="zh-TW" altLang="en-US" dirty="0"/>
              <a:t>點選</a:t>
            </a:r>
            <a:r>
              <a:rPr lang="en-US" altLang="zh-TW" dirty="0"/>
              <a:t>『HELP』</a:t>
            </a:r>
            <a:r>
              <a:rPr lang="zh-TW" altLang="en-US" dirty="0"/>
              <a:t>將出現詳細的使用說明書</a:t>
            </a:r>
            <a:endParaRPr lang="en-US" altLang="zh-TW" sz="2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985D5B7-CE67-4379-A2BC-B4A205DA4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58466"/>
            <a:ext cx="7560000" cy="423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13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9FEEFAE-3025-4FC8-9642-476C694AD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/>
              <a:t>電腦教室系統管理工具</a:t>
            </a:r>
            <a:br>
              <a:rPr lang="en-US" altLang="zh-TW" sz="4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198C979-1968-4E82-A782-FD5E737E5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</a:t>
            </a:r>
            <a:r>
              <a:rPr lang="zh-TW" altLang="en-US" sz="2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V5.0 </a:t>
            </a:r>
            <a:r>
              <a:rPr lang="zh-TW" altLang="en-US" sz="2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電腦管理系統</a:t>
            </a:r>
            <a:endParaRPr lang="en-US" altLang="zh-TW" sz="2000" cap="none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4600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altLang="zh-TW" sz="3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 </a:t>
            </a:r>
            <a:r>
              <a:rPr lang="en-US" altLang="zh-TW" sz="32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</a:t>
            </a:r>
            <a:r>
              <a:rPr lang="zh-TW" altLang="en-US" sz="3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sz="32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產品功能</a:t>
            </a:r>
            <a:endParaRPr lang="en-US" altLang="zh-TW" sz="3200" cap="none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作業系統立即還原</a:t>
            </a:r>
            <a:r>
              <a:rPr lang="en-US" altLang="zh-TW" dirty="0"/>
              <a:t>/</a:t>
            </a:r>
            <a:r>
              <a:rPr lang="zh-TW" altLang="en-US" dirty="0"/>
              <a:t>手動還原</a:t>
            </a:r>
            <a:endParaRPr lang="en-US" altLang="zh-TW" dirty="0"/>
          </a:p>
          <a:p>
            <a:r>
              <a:rPr lang="zh-TW" altLang="en-US" dirty="0"/>
              <a:t>快速切換教學環境</a:t>
            </a:r>
            <a:endParaRPr lang="en-US" altLang="zh-TW" dirty="0"/>
          </a:p>
          <a:p>
            <a:r>
              <a:rPr lang="zh-TW" altLang="en-US" dirty="0"/>
              <a:t>軟體快速部署</a:t>
            </a:r>
            <a:endParaRPr lang="en-US" altLang="zh-TW" dirty="0"/>
          </a:p>
          <a:p>
            <a:r>
              <a:rPr lang="zh-TW" altLang="en-US" dirty="0"/>
              <a:t>遠端維護使用者電腦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80651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系統管理介面</a:t>
            </a:r>
            <a:endParaRPr lang="en-US" altLang="zh-TW" dirty="0"/>
          </a:p>
          <a:p>
            <a:r>
              <a:rPr lang="zh-TW" altLang="en-US" sz="2000" dirty="0"/>
              <a:t>系統服務狀態均為</a:t>
            </a:r>
            <a:r>
              <a:rPr lang="en-US" altLang="zh-TW" sz="2000" dirty="0"/>
              <a:t>『</a:t>
            </a:r>
            <a:r>
              <a:rPr lang="zh-TW" altLang="en-US" sz="2000" dirty="0"/>
              <a:t>執行中</a:t>
            </a:r>
            <a:r>
              <a:rPr lang="en-US" altLang="zh-TW" sz="2000" dirty="0"/>
              <a:t>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F07FB32-53FB-457F-A537-609038913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58466"/>
            <a:ext cx="7560000" cy="423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69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用戶端</a:t>
            </a:r>
            <a:r>
              <a:rPr lang="en-US" altLang="zh-TW" dirty="0"/>
              <a:t>ON</a:t>
            </a:r>
            <a:r>
              <a:rPr lang="zh-TW" altLang="en-US" dirty="0"/>
              <a:t> </a:t>
            </a:r>
            <a:r>
              <a:rPr lang="en-US" altLang="zh-TW" dirty="0"/>
              <a:t>LINE</a:t>
            </a:r>
            <a:r>
              <a:rPr lang="zh-TW" altLang="en-US" dirty="0"/>
              <a:t>模式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C5BD4C4-9D97-4707-91CA-9E01A9466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731488"/>
            <a:ext cx="7560000" cy="405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43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用戶端</a:t>
            </a:r>
            <a:r>
              <a:rPr lang="en-US" altLang="zh-TW" dirty="0"/>
              <a:t>OFF</a:t>
            </a:r>
            <a:r>
              <a:rPr lang="zh-TW" altLang="en-US" dirty="0"/>
              <a:t> </a:t>
            </a:r>
            <a:r>
              <a:rPr lang="en-US" altLang="zh-TW" dirty="0"/>
              <a:t>LINE</a:t>
            </a:r>
            <a:r>
              <a:rPr lang="zh-TW" altLang="en-US" dirty="0"/>
              <a:t>模式</a:t>
            </a:r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B7AE0E1-D90D-4CEB-89CB-6B044A6EC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731488"/>
            <a:ext cx="7560000" cy="405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85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選擇自訂顯示資訊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738FC56-7501-404F-ABCB-4464D9956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44935"/>
            <a:ext cx="7560000" cy="424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36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用戶端單一設定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45E656-1351-4BCF-A603-1B24DEE8B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64709"/>
            <a:ext cx="7560000" cy="422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11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9FEEFAE-3025-4FC8-9642-476C694AD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/>
              <a:t>電腦教室教學工具</a:t>
            </a:r>
            <a:br>
              <a:rPr lang="en-US" altLang="zh-TW" sz="4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198C979-1968-4E82-A782-FD5E737E5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</a:t>
            </a:r>
            <a:r>
              <a:rPr lang="zh-TW" altLang="en-US" sz="2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II</a:t>
            </a:r>
            <a:r>
              <a:rPr lang="zh-TW" altLang="en-US" sz="2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軟體廣播系統</a:t>
            </a:r>
            <a:endParaRPr lang="en-US" altLang="zh-TW" sz="2000" cap="none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2484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點選使用者可操作的功能選項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23C3996-C085-4B9A-8D31-EDA1F1EA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35167"/>
            <a:ext cx="7560000" cy="425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65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點選使用者可操作的功能選項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23C3996-C085-4B9A-8D31-EDA1F1EA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35167"/>
            <a:ext cx="7560000" cy="425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03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使用者設定</a:t>
            </a:r>
            <a:endParaRPr lang="en-US" altLang="zh-TW" dirty="0"/>
          </a:p>
          <a:p>
            <a:r>
              <a:rPr lang="zh-TW" altLang="en-US" dirty="0"/>
              <a:t>開機選單</a:t>
            </a:r>
            <a:endParaRPr lang="en-US" altLang="zh-TW" dirty="0"/>
          </a:p>
          <a:p>
            <a:r>
              <a:rPr lang="zh-TW" altLang="en-US" dirty="0"/>
              <a:t>資料磁碟設定</a:t>
            </a:r>
            <a:endParaRPr lang="en-US" altLang="zh-TW" dirty="0"/>
          </a:p>
          <a:p>
            <a:r>
              <a:rPr lang="zh-TW" altLang="en-US" dirty="0"/>
              <a:t>進階設定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A8D911A-630E-46A5-99B9-276A3EB42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45768"/>
            <a:ext cx="7560000" cy="424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25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9FEEFAE-3025-4FC8-9642-476C694AD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/>
              <a:t>資安設定</a:t>
            </a:r>
            <a:br>
              <a:rPr lang="en-US" altLang="zh-TW" sz="4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499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可對全部、部分、單一電腦進行設定</a:t>
            </a:r>
          </a:p>
          <a:p>
            <a:r>
              <a:rPr lang="zh-TW" altLang="en-US" dirty="0"/>
              <a:t>可以針對群組設定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A4F2743-71BE-45C0-9F78-8740A58B3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46837"/>
            <a:ext cx="7560000" cy="42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99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9FEEFAE-3025-4FC8-9642-476C694AD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新增節點</a:t>
            </a:r>
            <a:br>
              <a:rPr lang="en-US" altLang="zh-TW" sz="4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3636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步驟一</a:t>
            </a:r>
            <a:endParaRPr lang="en-US" altLang="zh-TW" dirty="0"/>
          </a:p>
          <a:p>
            <a:r>
              <a:rPr lang="zh-TW" altLang="en-US" dirty="0"/>
              <a:t>選擇一台為範本電腦</a:t>
            </a:r>
            <a:endParaRPr lang="en-US" altLang="zh-TW" dirty="0"/>
          </a:p>
          <a:p>
            <a:pPr lvl="1"/>
            <a:r>
              <a:rPr lang="zh-TW" altLang="en-US" dirty="0"/>
              <a:t>將其設定為</a:t>
            </a:r>
            <a:r>
              <a:rPr lang="en-US" altLang="zh-TW" dirty="0"/>
              <a:t>『</a:t>
            </a:r>
            <a:r>
              <a:rPr lang="zh-TW" altLang="en-US" dirty="0"/>
              <a:t>不還原</a:t>
            </a:r>
            <a:r>
              <a:rPr lang="en-US" altLang="zh-TW" dirty="0"/>
              <a:t>』</a:t>
            </a:r>
          </a:p>
          <a:p>
            <a:pPr lvl="1"/>
            <a:r>
              <a:rPr lang="zh-TW" altLang="en-US" dirty="0"/>
              <a:t>電腦開機或重新開機</a:t>
            </a:r>
            <a:endParaRPr lang="en-US" altLang="zh-TW" dirty="0"/>
          </a:p>
          <a:p>
            <a:pPr lvl="1"/>
            <a:r>
              <a:rPr lang="zh-TW" altLang="en-US" dirty="0"/>
              <a:t>安裝新軟體</a:t>
            </a:r>
            <a:endParaRPr lang="en-US" altLang="zh-TW" dirty="0"/>
          </a:p>
          <a:p>
            <a:pPr lvl="1"/>
            <a:r>
              <a:rPr lang="zh-TW" altLang="en-US" dirty="0"/>
              <a:t>重新開機測試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5309CEC-336C-4790-BE71-8EE1B8F29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47369"/>
            <a:ext cx="7560000" cy="424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45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dirty="0"/>
              <a:t>步驟二</a:t>
            </a:r>
            <a:endParaRPr lang="en-US" altLang="zh-TW" dirty="0"/>
          </a:p>
          <a:p>
            <a:r>
              <a:rPr lang="zh-TW" altLang="en-US" dirty="0"/>
              <a:t>範本電腦端操作</a:t>
            </a:r>
            <a:endParaRPr lang="en-US" altLang="zh-TW" dirty="0"/>
          </a:p>
          <a:p>
            <a:pPr lvl="1"/>
            <a:r>
              <a:rPr lang="zh-TW" altLang="en-US" dirty="0"/>
              <a:t>開啟右下角</a:t>
            </a:r>
            <a:r>
              <a:rPr lang="en-US" altLang="zh-TW" dirty="0"/>
              <a:t>ICON</a:t>
            </a:r>
          </a:p>
          <a:p>
            <a:pPr lvl="1"/>
            <a:r>
              <a:rPr lang="zh-TW" altLang="en-US" dirty="0"/>
              <a:t>選擇</a:t>
            </a:r>
            <a:r>
              <a:rPr lang="en-US" altLang="zh-TW" dirty="0"/>
              <a:t>『</a:t>
            </a:r>
            <a:r>
              <a:rPr lang="zh-TW" altLang="en-US" dirty="0"/>
              <a:t>新增節點</a:t>
            </a:r>
            <a:r>
              <a:rPr lang="en-US" altLang="zh-TW" dirty="0"/>
              <a:t>』</a:t>
            </a:r>
          </a:p>
          <a:p>
            <a:pPr lvl="1"/>
            <a:r>
              <a:rPr lang="zh-TW" altLang="en-US" dirty="0"/>
              <a:t>輸入新節點名稱</a:t>
            </a:r>
            <a:endParaRPr lang="en-US" altLang="zh-TW" dirty="0"/>
          </a:p>
          <a:p>
            <a:pPr lvl="1"/>
            <a:r>
              <a:rPr lang="zh-TW" altLang="en-US" dirty="0"/>
              <a:t>點選</a:t>
            </a:r>
            <a:r>
              <a:rPr lang="en-US" altLang="zh-TW" dirty="0"/>
              <a:t>『</a:t>
            </a:r>
            <a:r>
              <a:rPr lang="zh-TW" altLang="en-US" dirty="0"/>
              <a:t>確定</a:t>
            </a:r>
            <a:r>
              <a:rPr lang="en-US" altLang="zh-TW" dirty="0"/>
              <a:t>』</a:t>
            </a:r>
          </a:p>
          <a:p>
            <a:pPr lvl="1"/>
            <a:r>
              <a:rPr lang="zh-TW" altLang="en-US" dirty="0"/>
              <a:t>範本電腦重新開機上傳資料，製作成立新節點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D9D4928-94AF-4E08-9031-5CAF9A020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79672"/>
            <a:ext cx="7560000" cy="421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73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步驟三</a:t>
            </a:r>
            <a:endParaRPr lang="en-US" altLang="zh-TW" dirty="0"/>
          </a:p>
          <a:p>
            <a:r>
              <a:rPr lang="zh-TW" altLang="en-US" dirty="0"/>
              <a:t>上傳伺服器中</a:t>
            </a:r>
            <a:endParaRPr lang="en-US" altLang="zh-TW" dirty="0"/>
          </a:p>
          <a:p>
            <a:r>
              <a:rPr lang="zh-TW" altLang="en-US" dirty="0"/>
              <a:t>上傳已完成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B3129B2-4532-44F6-9842-9097253F3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64967"/>
            <a:ext cx="7560000" cy="422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0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步驟四</a:t>
            </a:r>
            <a:endParaRPr lang="en-US" altLang="zh-TW" dirty="0"/>
          </a:p>
          <a:p>
            <a:r>
              <a:rPr lang="zh-TW" altLang="en-US" dirty="0"/>
              <a:t>套用新節點給所有使用者</a:t>
            </a:r>
            <a:endParaRPr lang="en-US" altLang="zh-TW" dirty="0"/>
          </a:p>
          <a:p>
            <a:r>
              <a:rPr lang="zh-TW" altLang="en-US" dirty="0"/>
              <a:t>確認還原狀態為</a:t>
            </a:r>
            <a:r>
              <a:rPr lang="en-US" altLang="zh-TW" dirty="0"/>
              <a:t>『</a:t>
            </a:r>
            <a:r>
              <a:rPr lang="zh-TW" altLang="en-US" dirty="0"/>
              <a:t>啟用中</a:t>
            </a:r>
            <a:r>
              <a:rPr lang="en-US" altLang="zh-TW" dirty="0"/>
              <a:t>』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D973254-6499-4D91-BC37-63113D481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71867"/>
            <a:ext cx="7560000" cy="42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0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ADB04A5-E96C-456A-AC1F-09EA4783A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00" y="605550"/>
            <a:ext cx="10080000" cy="56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74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EDCEF9-C435-4470-B55D-0A697385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延伸應用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CF879E-EEF4-49F7-A260-F9F707B92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 dirty="0"/>
              <a:t>班級電腦的管理</a:t>
            </a:r>
            <a:endParaRPr lang="en-US" altLang="zh-TW" sz="2400" dirty="0"/>
          </a:p>
          <a:p>
            <a:r>
              <a:rPr lang="zh-TW" altLang="en-US" sz="2400" dirty="0"/>
              <a:t>行政電腦的管理</a:t>
            </a:r>
            <a:endParaRPr lang="en-US" altLang="zh-TW" sz="2400" dirty="0"/>
          </a:p>
          <a:p>
            <a:r>
              <a:rPr lang="zh-TW" altLang="en-US" sz="2400" dirty="0"/>
              <a:t>筆記型電腦的管理</a:t>
            </a:r>
            <a:endParaRPr lang="en-US" altLang="zh-TW" sz="2400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67360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D53B530-295F-458C-B646-F1B055B09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Q &amp; A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BA42FDD-A22C-4C8B-8C63-9CD843C80E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4016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B21E08FE-2DA6-42A5-BC77-4B7FF03F5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老師提問的問題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492FF8C-691A-480F-BA40-42F7F16F7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分割節點我能否做多個，會不會有影響，我能否不同課程用不同的節點呢？</a:t>
            </a:r>
            <a:endParaRPr lang="en-US" altLang="zh-TW" dirty="0"/>
          </a:p>
          <a:p>
            <a:r>
              <a:rPr lang="zh-TW" altLang="en-US" dirty="0"/>
              <a:t>族語認證期間不能還原，萬一期間中毒，可否用之前節點還原？</a:t>
            </a:r>
            <a:endParaRPr lang="en-US" altLang="zh-TW" dirty="0"/>
          </a:p>
          <a:p>
            <a:r>
              <a:rPr lang="zh-TW" altLang="en-US" dirty="0"/>
              <a:t>研習時若講師帶筆電，想用筆電分享畫面要如何做？</a:t>
            </a:r>
            <a:endParaRPr lang="en-US" altLang="zh-TW" dirty="0"/>
          </a:p>
          <a:p>
            <a:r>
              <a:rPr lang="zh-TW" altLang="en-US" dirty="0"/>
              <a:t>目前用網路廣播，廣播出去會不會造成全校網路速度變慢？</a:t>
            </a:r>
            <a:endParaRPr lang="en-US" altLang="zh-TW" dirty="0"/>
          </a:p>
          <a:p>
            <a:r>
              <a:rPr lang="zh-TW" altLang="en-US" dirty="0"/>
              <a:t>若安裝新軟體，整間電腦教室在派送時，校園網路會不會變慢？</a:t>
            </a:r>
            <a:endParaRPr lang="en-US" altLang="zh-TW" dirty="0"/>
          </a:p>
          <a:p>
            <a:r>
              <a:rPr lang="zh-TW" altLang="en-US" dirty="0"/>
              <a:t>能否單獨放大監看幾台學生螢幕？</a:t>
            </a:r>
          </a:p>
        </p:txBody>
      </p:sp>
    </p:spTree>
    <p:extLst>
      <p:ext uri="{BB962C8B-B14F-4D97-AF65-F5344CB8AC3E}">
        <p14:creationId xmlns:p14="http://schemas.microsoft.com/office/powerpoint/2010/main" val="3480766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DF0EBC7-3981-4CBF-99A4-A753C7E8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678259"/>
            <a:ext cx="7200000" cy="5112941"/>
          </a:xfrm>
          <a:prstGeom prst="rect">
            <a:avLst/>
          </a:prstGeom>
        </p:spPr>
      </p:pic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F9EFCB2C-83D2-4F7D-A557-F0AC8C98B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 lnSpcReduction="10000"/>
          </a:bodyPr>
          <a:lstStyle/>
          <a:p>
            <a:r>
              <a:rPr lang="zh-TW" altLang="en-US" dirty="0"/>
              <a:t>連接方式：老師機安裝</a:t>
            </a:r>
            <a:r>
              <a:rPr lang="en-US" altLang="zh-TW" dirty="0"/>
              <a:t>USB2.0 HDMI </a:t>
            </a:r>
            <a:r>
              <a:rPr lang="zh-TW" altLang="en-US" dirty="0"/>
              <a:t>影音擷取器，筆電</a:t>
            </a:r>
            <a:r>
              <a:rPr lang="en-US" altLang="zh-TW" dirty="0"/>
              <a:t>HDMI</a:t>
            </a:r>
            <a:r>
              <a:rPr lang="zh-TW" altLang="en-US" dirty="0"/>
              <a:t>輸出至老師機</a:t>
            </a:r>
            <a:r>
              <a:rPr lang="en-US" altLang="zh-TW" dirty="0"/>
              <a:t>HDMI INPUT</a:t>
            </a:r>
          </a:p>
          <a:p>
            <a:r>
              <a:rPr lang="zh-TW" altLang="en-US" dirty="0"/>
              <a:t>使用微軟相機即可顯示講師筆電畫面</a:t>
            </a:r>
            <a:endParaRPr lang="en-US" altLang="zh-TW" dirty="0"/>
          </a:p>
          <a:p>
            <a:r>
              <a:rPr lang="en-US" altLang="zh-TW" dirty="0">
                <a:hlinkClick r:id="rId3"/>
              </a:rPr>
              <a:t>https://24h.pchome.com.tw/prod/DMAA6N-A900AXYNH?fq=/S/DMAA6N</a:t>
            </a:r>
            <a:r>
              <a:rPr lang="zh-TW" altLang="en-US" dirty="0"/>
              <a:t> 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4550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B9380A7-AF19-48D6-9C90-C8EAE5561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感謝您今天的參與！</a:t>
            </a:r>
          </a:p>
        </p:txBody>
      </p:sp>
    </p:spTree>
    <p:extLst>
      <p:ext uri="{BB962C8B-B14F-4D97-AF65-F5344CB8AC3E}">
        <p14:creationId xmlns:p14="http://schemas.microsoft.com/office/powerpoint/2010/main" val="1127076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2FA1CE2C-940C-43A9-AEF3-BDD9EED5B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預設即為全部學生，一鍵開啟所有電腦</a:t>
            </a:r>
            <a:endParaRPr lang="en-US" altLang="zh-TW" dirty="0"/>
          </a:p>
          <a:p>
            <a:r>
              <a:rPr lang="en-US" altLang="zh-TW" dirty="0">
                <a:hlinkClick r:id="rId2"/>
              </a:rPr>
              <a:t>https://youtu.be/aa-Nv55tJ34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53891A9-3DC7-42A0-8A4B-BF383978B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203" y="1547878"/>
            <a:ext cx="7560000" cy="424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87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F20EDAA-F16D-4D9C-9D2E-0456CCFCC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44895"/>
            <a:ext cx="7560000" cy="4246305"/>
          </a:xfrm>
          <a:prstGeom prst="rect">
            <a:avLst/>
          </a:prstGeom>
        </p:spPr>
      </p:pic>
      <p:sp>
        <p:nvSpPr>
          <p:cNvPr id="8" name="內容版面配置區 4">
            <a:extLst>
              <a:ext uri="{FF2B5EF4-FFF2-40B4-BE49-F238E27FC236}">
                <a16:creationId xmlns:a16="http://schemas.microsoft.com/office/drawing/2014/main" id="{1E8728E0-B313-4804-94E2-DBCA703BC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學生開機後即可預覽全體學生畫面</a:t>
            </a:r>
          </a:p>
        </p:txBody>
      </p:sp>
    </p:spTree>
    <p:extLst>
      <p:ext uri="{BB962C8B-B14F-4D97-AF65-F5344CB8AC3E}">
        <p14:creationId xmlns:p14="http://schemas.microsoft.com/office/powerpoint/2010/main" val="504786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26EE659-4531-439F-9FF3-4A546AE78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40602"/>
            <a:ext cx="7560000" cy="4250598"/>
          </a:xfrm>
          <a:prstGeom prst="rect">
            <a:avLst/>
          </a:prstGeom>
        </p:spPr>
      </p:pic>
      <p:sp>
        <p:nvSpPr>
          <p:cNvPr id="9" name="內容版面配置區 4">
            <a:extLst>
              <a:ext uri="{FF2B5EF4-FFF2-40B4-BE49-F238E27FC236}">
                <a16:creationId xmlns:a16="http://schemas.microsoft.com/office/drawing/2014/main" id="{82CF4188-F984-45FF-BF1E-7B50B22B8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點選學生直接控制鍵盤滑鼠</a:t>
            </a:r>
          </a:p>
        </p:txBody>
      </p:sp>
    </p:spTree>
    <p:extLst>
      <p:ext uri="{BB962C8B-B14F-4D97-AF65-F5344CB8AC3E}">
        <p14:creationId xmlns:p14="http://schemas.microsoft.com/office/powerpoint/2010/main" val="118680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內容版面配置區 4">
            <a:extLst>
              <a:ext uri="{FF2B5EF4-FFF2-40B4-BE49-F238E27FC236}">
                <a16:creationId xmlns:a16="http://schemas.microsoft.com/office/drawing/2014/main" id="{734D142A-C715-4B43-833D-8A8B0AE51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鎖定全部學生端螢幕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A0839CC-1B55-4E1B-9789-2204F01F0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733473"/>
            <a:ext cx="7560000" cy="405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59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內容版面配置區 4">
            <a:extLst>
              <a:ext uri="{FF2B5EF4-FFF2-40B4-BE49-F238E27FC236}">
                <a16:creationId xmlns:a16="http://schemas.microsoft.com/office/drawing/2014/main" id="{734D142A-C715-4B43-833D-8A8B0AE51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鎖定全部學生端螢幕</a:t>
            </a:r>
            <a:endParaRPr lang="en-US" altLang="zh-TW" dirty="0"/>
          </a:p>
          <a:p>
            <a:r>
              <a:rPr lang="zh-TW" altLang="en-US" dirty="0"/>
              <a:t>鎖定全部學生端鍵盤滑鼠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70AFA88-E0D9-4689-BEA7-DBCA6ADFE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40597"/>
            <a:ext cx="7560000" cy="425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159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網狀">
  <a:themeElements>
    <a:clrScheme name="網狀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網狀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網狀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TM03457485[[fn=網狀]]</Template>
  <TotalTime>1051</TotalTime>
  <Words>699</Words>
  <Application>Microsoft Office PowerPoint</Application>
  <PresentationFormat>寬螢幕</PresentationFormat>
  <Paragraphs>107</Paragraphs>
  <Slides>44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49" baseType="lpstr">
      <vt:lpstr>微軟正黑體</vt:lpstr>
      <vt:lpstr>Arial</vt:lpstr>
      <vt:lpstr>Calibri</vt:lpstr>
      <vt:lpstr>Century Gothic</vt:lpstr>
      <vt:lpstr>網狀</vt:lpstr>
      <vt:lpstr>   112年花蓮國中小電腦教室資訊設備更新採購案 設備教育訓練 </vt:lpstr>
      <vt:lpstr>大綱</vt:lpstr>
      <vt:lpstr>電腦教室教學工具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電腦教室系統管理工具 </vt:lpstr>
      <vt:lpstr>EVO Cloud 產品功能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資安設定 </vt:lpstr>
      <vt:lpstr>PowerPoint 簡報</vt:lpstr>
      <vt:lpstr>新增節點 </vt:lpstr>
      <vt:lpstr>PowerPoint 簡報</vt:lpstr>
      <vt:lpstr>PowerPoint 簡報</vt:lpstr>
      <vt:lpstr>PowerPoint 簡報</vt:lpstr>
      <vt:lpstr>PowerPoint 簡報</vt:lpstr>
      <vt:lpstr>延伸應用</vt:lpstr>
      <vt:lpstr>Q &amp; A</vt:lpstr>
      <vt:lpstr>老師提問的問題</vt:lpstr>
      <vt:lpstr>PowerPoint 簡報</vt:lpstr>
      <vt:lpstr>感謝您今天的參與！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電腦教室管理與教學分享</dc:title>
  <dc:creator>Victor</dc:creator>
  <cp:lastModifiedBy>Victor Chen</cp:lastModifiedBy>
  <cp:revision>39</cp:revision>
  <dcterms:created xsi:type="dcterms:W3CDTF">2021-09-26T03:20:18Z</dcterms:created>
  <dcterms:modified xsi:type="dcterms:W3CDTF">2023-08-10T10:43:10Z</dcterms:modified>
</cp:coreProperties>
</file>