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notesMasterIdLst>
    <p:notesMasterId r:id="rId193"/>
  </p:notesMasterIdLst>
  <p:sldIdLst>
    <p:sldId id="256" r:id="rId5"/>
    <p:sldId id="319" r:id="rId6"/>
    <p:sldId id="475" r:id="rId7"/>
    <p:sldId id="566" r:id="rId8"/>
    <p:sldId id="377" r:id="rId9"/>
    <p:sldId id="448" r:id="rId10"/>
    <p:sldId id="449" r:id="rId11"/>
    <p:sldId id="453" r:id="rId12"/>
    <p:sldId id="451" r:id="rId13"/>
    <p:sldId id="454" r:id="rId14"/>
    <p:sldId id="455" r:id="rId15"/>
    <p:sldId id="457" r:id="rId16"/>
    <p:sldId id="458" r:id="rId17"/>
    <p:sldId id="459" r:id="rId18"/>
    <p:sldId id="460" r:id="rId19"/>
    <p:sldId id="446" r:id="rId20"/>
    <p:sldId id="447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7" r:id="rId36"/>
    <p:sldId id="476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90" r:id="rId49"/>
    <p:sldId id="492" r:id="rId50"/>
    <p:sldId id="493" r:id="rId51"/>
    <p:sldId id="494" r:id="rId52"/>
    <p:sldId id="495" r:id="rId53"/>
    <p:sldId id="496" r:id="rId54"/>
    <p:sldId id="497" r:id="rId55"/>
    <p:sldId id="498" r:id="rId56"/>
    <p:sldId id="502" r:id="rId57"/>
    <p:sldId id="499" r:id="rId58"/>
    <p:sldId id="500" r:id="rId59"/>
    <p:sldId id="501" r:id="rId60"/>
    <p:sldId id="503" r:id="rId61"/>
    <p:sldId id="504" r:id="rId62"/>
    <p:sldId id="505" r:id="rId63"/>
    <p:sldId id="506" r:id="rId64"/>
    <p:sldId id="507" r:id="rId65"/>
    <p:sldId id="508" r:id="rId66"/>
    <p:sldId id="509" r:id="rId67"/>
    <p:sldId id="510" r:id="rId68"/>
    <p:sldId id="511" r:id="rId69"/>
    <p:sldId id="512" r:id="rId70"/>
    <p:sldId id="513" r:id="rId71"/>
    <p:sldId id="514" r:id="rId72"/>
    <p:sldId id="515" r:id="rId73"/>
    <p:sldId id="516" r:id="rId74"/>
    <p:sldId id="517" r:id="rId75"/>
    <p:sldId id="518" r:id="rId76"/>
    <p:sldId id="519" r:id="rId77"/>
    <p:sldId id="520" r:id="rId78"/>
    <p:sldId id="521" r:id="rId79"/>
    <p:sldId id="522" r:id="rId80"/>
    <p:sldId id="523" r:id="rId81"/>
    <p:sldId id="524" r:id="rId82"/>
    <p:sldId id="525" r:id="rId83"/>
    <p:sldId id="526" r:id="rId84"/>
    <p:sldId id="527" r:id="rId85"/>
    <p:sldId id="528" r:id="rId86"/>
    <p:sldId id="529" r:id="rId87"/>
    <p:sldId id="530" r:id="rId88"/>
    <p:sldId id="531" r:id="rId89"/>
    <p:sldId id="532" r:id="rId90"/>
    <p:sldId id="533" r:id="rId91"/>
    <p:sldId id="534" r:id="rId92"/>
    <p:sldId id="535" r:id="rId93"/>
    <p:sldId id="536" r:id="rId94"/>
    <p:sldId id="537" r:id="rId95"/>
    <p:sldId id="538" r:id="rId96"/>
    <p:sldId id="539" r:id="rId97"/>
    <p:sldId id="540" r:id="rId98"/>
    <p:sldId id="541" r:id="rId99"/>
    <p:sldId id="542" r:id="rId100"/>
    <p:sldId id="543" r:id="rId101"/>
    <p:sldId id="544" r:id="rId102"/>
    <p:sldId id="545" r:id="rId103"/>
    <p:sldId id="546" r:id="rId104"/>
    <p:sldId id="547" r:id="rId105"/>
    <p:sldId id="548" r:id="rId106"/>
    <p:sldId id="549" r:id="rId107"/>
    <p:sldId id="550" r:id="rId108"/>
    <p:sldId id="551" r:id="rId109"/>
    <p:sldId id="552" r:id="rId110"/>
    <p:sldId id="555" r:id="rId111"/>
    <p:sldId id="556" r:id="rId112"/>
    <p:sldId id="557" r:id="rId113"/>
    <p:sldId id="558" r:id="rId114"/>
    <p:sldId id="559" r:id="rId115"/>
    <p:sldId id="560" r:id="rId116"/>
    <p:sldId id="561" r:id="rId117"/>
    <p:sldId id="562" r:id="rId118"/>
    <p:sldId id="563" r:id="rId119"/>
    <p:sldId id="564" r:id="rId120"/>
    <p:sldId id="565" r:id="rId121"/>
    <p:sldId id="568" r:id="rId122"/>
    <p:sldId id="569" r:id="rId123"/>
    <p:sldId id="570" r:id="rId124"/>
    <p:sldId id="571" r:id="rId125"/>
    <p:sldId id="572" r:id="rId126"/>
    <p:sldId id="573" r:id="rId127"/>
    <p:sldId id="574" r:id="rId128"/>
    <p:sldId id="575" r:id="rId129"/>
    <p:sldId id="576" r:id="rId130"/>
    <p:sldId id="577" r:id="rId131"/>
    <p:sldId id="578" r:id="rId132"/>
    <p:sldId id="579" r:id="rId133"/>
    <p:sldId id="581" r:id="rId134"/>
    <p:sldId id="582" r:id="rId135"/>
    <p:sldId id="583" r:id="rId136"/>
    <p:sldId id="580" r:id="rId137"/>
    <p:sldId id="584" r:id="rId138"/>
    <p:sldId id="585" r:id="rId139"/>
    <p:sldId id="586" r:id="rId140"/>
    <p:sldId id="587" r:id="rId141"/>
    <p:sldId id="588" r:id="rId142"/>
    <p:sldId id="589" r:id="rId143"/>
    <p:sldId id="590" r:id="rId144"/>
    <p:sldId id="591" r:id="rId145"/>
    <p:sldId id="592" r:id="rId146"/>
    <p:sldId id="593" r:id="rId147"/>
    <p:sldId id="594" r:id="rId148"/>
    <p:sldId id="595" r:id="rId149"/>
    <p:sldId id="596" r:id="rId150"/>
    <p:sldId id="597" r:id="rId151"/>
    <p:sldId id="598" r:id="rId152"/>
    <p:sldId id="599" r:id="rId153"/>
    <p:sldId id="600" r:id="rId154"/>
    <p:sldId id="601" r:id="rId155"/>
    <p:sldId id="602" r:id="rId156"/>
    <p:sldId id="603" r:id="rId157"/>
    <p:sldId id="604" r:id="rId158"/>
    <p:sldId id="605" r:id="rId159"/>
    <p:sldId id="606" r:id="rId160"/>
    <p:sldId id="607" r:id="rId161"/>
    <p:sldId id="608" r:id="rId162"/>
    <p:sldId id="609" r:id="rId163"/>
    <p:sldId id="610" r:id="rId164"/>
    <p:sldId id="611" r:id="rId165"/>
    <p:sldId id="612" r:id="rId166"/>
    <p:sldId id="613" r:id="rId167"/>
    <p:sldId id="614" r:id="rId168"/>
    <p:sldId id="615" r:id="rId169"/>
    <p:sldId id="616" r:id="rId170"/>
    <p:sldId id="617" r:id="rId171"/>
    <p:sldId id="618" r:id="rId172"/>
    <p:sldId id="619" r:id="rId173"/>
    <p:sldId id="620" r:id="rId174"/>
    <p:sldId id="621" r:id="rId175"/>
    <p:sldId id="622" r:id="rId176"/>
    <p:sldId id="623" r:id="rId177"/>
    <p:sldId id="624" r:id="rId178"/>
    <p:sldId id="625" r:id="rId179"/>
    <p:sldId id="626" r:id="rId180"/>
    <p:sldId id="627" r:id="rId181"/>
    <p:sldId id="628" r:id="rId182"/>
    <p:sldId id="629" r:id="rId183"/>
    <p:sldId id="630" r:id="rId184"/>
    <p:sldId id="632" r:id="rId185"/>
    <p:sldId id="633" r:id="rId186"/>
    <p:sldId id="634" r:id="rId187"/>
    <p:sldId id="635" r:id="rId188"/>
    <p:sldId id="636" r:id="rId189"/>
    <p:sldId id="637" r:id="rId190"/>
    <p:sldId id="638" r:id="rId191"/>
    <p:sldId id="639" r:id="rId192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預設章節" id="{587C2FC4-6894-43EB-9C96-32A751B79212}">
          <p14:sldIdLst>
            <p14:sldId id="256"/>
            <p14:sldId id="319"/>
            <p14:sldId id="475"/>
            <p14:sldId id="566"/>
            <p14:sldId id="377"/>
            <p14:sldId id="448"/>
            <p14:sldId id="449"/>
            <p14:sldId id="453"/>
            <p14:sldId id="451"/>
            <p14:sldId id="454"/>
            <p14:sldId id="455"/>
            <p14:sldId id="457"/>
            <p14:sldId id="458"/>
            <p14:sldId id="459"/>
            <p14:sldId id="460"/>
            <p14:sldId id="446"/>
            <p14:sldId id="447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7"/>
            <p14:sldId id="476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90"/>
            <p14:sldId id="492"/>
            <p14:sldId id="493"/>
            <p14:sldId id="494"/>
            <p14:sldId id="495"/>
            <p14:sldId id="496"/>
            <p14:sldId id="497"/>
            <p14:sldId id="498"/>
            <p14:sldId id="502"/>
            <p14:sldId id="499"/>
            <p14:sldId id="500"/>
            <p14:sldId id="501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1"/>
            <p14:sldId id="582"/>
            <p14:sldId id="583"/>
            <p14:sldId id="580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4C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D8B7C3-FBC0-4DA7-A305-5494C00C513A}">
  <a:tblStyle styleId="{98D8B7C3-FBC0-4DA7-A305-5494C00C513A}" styleName="Table_0"/>
  <a:tblStyle styleId="{AF9F7AFF-7715-42A7-8D28-6B5A77DC380C}" styleName="Table_1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1"/>
  </p:normalViewPr>
  <p:slideViewPr>
    <p:cSldViewPr>
      <p:cViewPr varScale="1">
        <p:scale>
          <a:sx n="116" d="100"/>
          <a:sy n="116" d="100"/>
        </p:scale>
        <p:origin x="5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viewProps" Target="viewProps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theme" Target="theme/theme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tableStyles" Target="tableStyles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microsoft.com/office/2016/11/relationships/changesInfo" Target="changesInfos/changesInfo1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 Lee" userId="66580725-7f0f-4d7a-98e0-4974c288467f" providerId="ADAL" clId="{3D6BF85C-41EA-404C-9BC8-F382BA703CD2}"/>
    <pc:docChg chg="undo custSel addSld delSld modSld modSection">
      <pc:chgData name="Smith Lee" userId="66580725-7f0f-4d7a-98e0-4974c288467f" providerId="ADAL" clId="{3D6BF85C-41EA-404C-9BC8-F382BA703CD2}" dt="2024-05-13T07:52:32.322" v="69" actId="14100"/>
      <pc:docMkLst>
        <pc:docMk/>
      </pc:docMkLst>
      <pc:sldChg chg="modSp mod">
        <pc:chgData name="Smith Lee" userId="66580725-7f0f-4d7a-98e0-4974c288467f" providerId="ADAL" clId="{3D6BF85C-41EA-404C-9BC8-F382BA703CD2}" dt="2024-05-13T06:35:43.200" v="5" actId="20577"/>
        <pc:sldMkLst>
          <pc:docMk/>
          <pc:sldMk cId="0" sldId="258"/>
        </pc:sldMkLst>
        <pc:spChg chg="mod">
          <ac:chgData name="Smith Lee" userId="66580725-7f0f-4d7a-98e0-4974c288467f" providerId="ADAL" clId="{3D6BF85C-41EA-404C-9BC8-F382BA703CD2}" dt="2024-05-13T06:35:43.200" v="5" actId="20577"/>
          <ac:spMkLst>
            <pc:docMk/>
            <pc:sldMk cId="0" sldId="258"/>
            <ac:spMk id="44" creationId="{00000000-0000-0000-0000-000000000000}"/>
          </ac:spMkLst>
        </pc:spChg>
      </pc:sldChg>
      <pc:sldChg chg="add del">
        <pc:chgData name="Smith Lee" userId="66580725-7f0f-4d7a-98e0-4974c288467f" providerId="ADAL" clId="{3D6BF85C-41EA-404C-9BC8-F382BA703CD2}" dt="2024-05-13T06:17:43.984" v="3" actId="47"/>
        <pc:sldMkLst>
          <pc:docMk/>
          <pc:sldMk cId="0" sldId="261"/>
        </pc:sldMkLst>
      </pc:sldChg>
      <pc:sldChg chg="modSp mod">
        <pc:chgData name="Smith Lee" userId="66580725-7f0f-4d7a-98e0-4974c288467f" providerId="ADAL" clId="{3D6BF85C-41EA-404C-9BC8-F382BA703CD2}" dt="2024-05-13T07:51:27.773" v="65" actId="20577"/>
        <pc:sldMkLst>
          <pc:docMk/>
          <pc:sldMk cId="3995739844" sldId="318"/>
        </pc:sldMkLst>
        <pc:spChg chg="mod">
          <ac:chgData name="Smith Lee" userId="66580725-7f0f-4d7a-98e0-4974c288467f" providerId="ADAL" clId="{3D6BF85C-41EA-404C-9BC8-F382BA703CD2}" dt="2024-05-13T07:51:27.773" v="65" actId="20577"/>
          <ac:spMkLst>
            <pc:docMk/>
            <pc:sldMk cId="3995739844" sldId="318"/>
            <ac:spMk id="35" creationId="{00000000-0000-0000-0000-000000000000}"/>
          </ac:spMkLst>
        </pc:spChg>
      </pc:sldChg>
      <pc:sldChg chg="addSp delSp modSp add mod">
        <pc:chgData name="Smith Lee" userId="66580725-7f0f-4d7a-98e0-4974c288467f" providerId="ADAL" clId="{3D6BF85C-41EA-404C-9BC8-F382BA703CD2}" dt="2024-05-13T06:54:57.957" v="17" actId="1076"/>
        <pc:sldMkLst>
          <pc:docMk/>
          <pc:sldMk cId="3393742844" sldId="367"/>
        </pc:sldMkLst>
        <pc:spChg chg="add del mod">
          <ac:chgData name="Smith Lee" userId="66580725-7f0f-4d7a-98e0-4974c288467f" providerId="ADAL" clId="{3D6BF85C-41EA-404C-9BC8-F382BA703CD2}" dt="2024-05-13T06:54:45.382" v="12" actId="478"/>
          <ac:spMkLst>
            <pc:docMk/>
            <pc:sldMk cId="3393742844" sldId="367"/>
            <ac:spMk id="10" creationId="{24763FC3-0100-4B85-B0E4-4E1E9F1149D6}"/>
          </ac:spMkLst>
        </pc:spChg>
        <pc:spChg chg="mod">
          <ac:chgData name="Smith Lee" userId="66580725-7f0f-4d7a-98e0-4974c288467f" providerId="ADAL" clId="{3D6BF85C-41EA-404C-9BC8-F382BA703CD2}" dt="2024-05-13T06:54:23.165" v="8"/>
          <ac:spMkLst>
            <pc:docMk/>
            <pc:sldMk cId="3393742844" sldId="367"/>
            <ac:spMk id="125" creationId="{00000000-0000-0000-0000-000000000000}"/>
          </ac:spMkLst>
        </pc:spChg>
        <pc:picChg chg="add mod">
          <ac:chgData name="Smith Lee" userId="66580725-7f0f-4d7a-98e0-4974c288467f" providerId="ADAL" clId="{3D6BF85C-41EA-404C-9BC8-F382BA703CD2}" dt="2024-05-13T06:54:57.957" v="17" actId="1076"/>
          <ac:picMkLst>
            <pc:docMk/>
            <pc:sldMk cId="3393742844" sldId="367"/>
            <ac:picMk id="4" creationId="{8C8CF4E2-148C-4BB0-A376-6E76C6690DB7}"/>
          </ac:picMkLst>
        </pc:picChg>
        <pc:picChg chg="del">
          <ac:chgData name="Smith Lee" userId="66580725-7f0f-4d7a-98e0-4974c288467f" providerId="ADAL" clId="{3D6BF85C-41EA-404C-9BC8-F382BA703CD2}" dt="2024-05-13T06:54:10.370" v="7" actId="478"/>
          <ac:picMkLst>
            <pc:docMk/>
            <pc:sldMk cId="3393742844" sldId="367"/>
            <ac:picMk id="6" creationId="{FE11CA20-18A9-4292-BB66-E0D631D0D59B}"/>
          </ac:picMkLst>
        </pc:picChg>
      </pc:sldChg>
      <pc:sldChg chg="addSp delSp modSp add mod">
        <pc:chgData name="Smith Lee" userId="66580725-7f0f-4d7a-98e0-4974c288467f" providerId="ADAL" clId="{3D6BF85C-41EA-404C-9BC8-F382BA703CD2}" dt="2024-05-13T07:25:32.245" v="22" actId="1076"/>
        <pc:sldMkLst>
          <pc:docMk/>
          <pc:sldMk cId="2894509919" sldId="368"/>
        </pc:sldMkLst>
        <pc:picChg chg="add mod">
          <ac:chgData name="Smith Lee" userId="66580725-7f0f-4d7a-98e0-4974c288467f" providerId="ADAL" clId="{3D6BF85C-41EA-404C-9BC8-F382BA703CD2}" dt="2024-05-13T07:25:32.245" v="22" actId="1076"/>
          <ac:picMkLst>
            <pc:docMk/>
            <pc:sldMk cId="2894509919" sldId="368"/>
            <ac:picMk id="3" creationId="{335885A1-56C6-455F-8470-6A11839C6379}"/>
          </ac:picMkLst>
        </pc:picChg>
        <pc:picChg chg="del">
          <ac:chgData name="Smith Lee" userId="66580725-7f0f-4d7a-98e0-4974c288467f" providerId="ADAL" clId="{3D6BF85C-41EA-404C-9BC8-F382BA703CD2}" dt="2024-05-13T06:55:04.109" v="19" actId="478"/>
          <ac:picMkLst>
            <pc:docMk/>
            <pc:sldMk cId="2894509919" sldId="368"/>
            <ac:picMk id="4" creationId="{8C8CF4E2-148C-4BB0-A376-6E76C6690DB7}"/>
          </ac:picMkLst>
        </pc:picChg>
      </pc:sldChg>
      <pc:sldChg chg="addSp delSp modSp add mod">
        <pc:chgData name="Smith Lee" userId="66580725-7f0f-4d7a-98e0-4974c288467f" providerId="ADAL" clId="{3D6BF85C-41EA-404C-9BC8-F382BA703CD2}" dt="2024-05-13T07:47:53.991" v="30" actId="1076"/>
        <pc:sldMkLst>
          <pc:docMk/>
          <pc:sldMk cId="3352007741" sldId="369"/>
        </pc:sldMkLst>
        <pc:spChg chg="mod">
          <ac:chgData name="Smith Lee" userId="66580725-7f0f-4d7a-98e0-4974c288467f" providerId="ADAL" clId="{3D6BF85C-41EA-404C-9BC8-F382BA703CD2}" dt="2024-05-13T07:47:44.818" v="27"/>
          <ac:spMkLst>
            <pc:docMk/>
            <pc:sldMk cId="3352007741" sldId="369"/>
            <ac:spMk id="125" creationId="{00000000-0000-0000-0000-000000000000}"/>
          </ac:spMkLst>
        </pc:spChg>
        <pc:picChg chg="del">
          <ac:chgData name="Smith Lee" userId="66580725-7f0f-4d7a-98e0-4974c288467f" providerId="ADAL" clId="{3D6BF85C-41EA-404C-9BC8-F382BA703CD2}" dt="2024-05-13T07:47:22.894" v="24" actId="478"/>
          <ac:picMkLst>
            <pc:docMk/>
            <pc:sldMk cId="3352007741" sldId="369"/>
            <ac:picMk id="3" creationId="{335885A1-56C6-455F-8470-6A11839C6379}"/>
          </ac:picMkLst>
        </pc:picChg>
        <pc:picChg chg="add mod">
          <ac:chgData name="Smith Lee" userId="66580725-7f0f-4d7a-98e0-4974c288467f" providerId="ADAL" clId="{3D6BF85C-41EA-404C-9BC8-F382BA703CD2}" dt="2024-05-13T07:47:53.991" v="30" actId="1076"/>
          <ac:picMkLst>
            <pc:docMk/>
            <pc:sldMk cId="3352007741" sldId="369"/>
            <ac:picMk id="4" creationId="{92B37631-906F-425F-BCE9-09B67F4BFEC2}"/>
          </ac:picMkLst>
        </pc:picChg>
      </pc:sldChg>
      <pc:sldChg chg="addSp delSp modSp add del mod">
        <pc:chgData name="Smith Lee" userId="66580725-7f0f-4d7a-98e0-4974c288467f" providerId="ADAL" clId="{3D6BF85C-41EA-404C-9BC8-F382BA703CD2}" dt="2024-05-13T07:52:32.322" v="69" actId="14100"/>
        <pc:sldMkLst>
          <pc:docMk/>
          <pc:sldMk cId="2715926091" sldId="370"/>
        </pc:sldMkLst>
        <pc:spChg chg="mod">
          <ac:chgData name="Smith Lee" userId="66580725-7f0f-4d7a-98e0-4974c288467f" providerId="ADAL" clId="{3D6BF85C-41EA-404C-9BC8-F382BA703CD2}" dt="2024-05-13T07:51:41.281" v="66"/>
          <ac:spMkLst>
            <pc:docMk/>
            <pc:sldMk cId="2715926091" sldId="370"/>
            <ac:spMk id="125" creationId="{00000000-0000-0000-0000-000000000000}"/>
          </ac:spMkLst>
        </pc:spChg>
        <pc:picChg chg="add mod">
          <ac:chgData name="Smith Lee" userId="66580725-7f0f-4d7a-98e0-4974c288467f" providerId="ADAL" clId="{3D6BF85C-41EA-404C-9BC8-F382BA703CD2}" dt="2024-05-13T07:52:32.322" v="69" actId="14100"/>
          <ac:picMkLst>
            <pc:docMk/>
            <pc:sldMk cId="2715926091" sldId="370"/>
            <ac:picMk id="3" creationId="{6ABC1C93-34D1-413E-A87B-35B95AC722DB}"/>
          </ac:picMkLst>
        </pc:picChg>
        <pc:picChg chg="del">
          <ac:chgData name="Smith Lee" userId="66580725-7f0f-4d7a-98e0-4974c288467f" providerId="ADAL" clId="{3D6BF85C-41EA-404C-9BC8-F382BA703CD2}" dt="2024-05-13T07:49:08.693" v="41" actId="478"/>
          <ac:picMkLst>
            <pc:docMk/>
            <pc:sldMk cId="2715926091" sldId="370"/>
            <ac:picMk id="4" creationId="{92B37631-906F-425F-BCE9-09B67F4BFEC2}"/>
          </ac:picMkLst>
        </pc:picChg>
      </pc:sldChg>
    </pc:docChg>
  </pc:docChgLst>
  <pc:docChgLst>
    <pc:chgData name="Smith Lee 李文豪" userId="66580725-7f0f-4d7a-98e0-4974c288467f" providerId="ADAL" clId="{FE9A0C47-54BB-0A40-9C3F-CF053C337940}"/>
    <pc:docChg chg="addSld modSld">
      <pc:chgData name="Smith Lee 李文豪" userId="66580725-7f0f-4d7a-98e0-4974c288467f" providerId="ADAL" clId="{FE9A0C47-54BB-0A40-9C3F-CF053C337940}" dt="2024-07-18T01:48:50.479" v="31" actId="1076"/>
      <pc:docMkLst>
        <pc:docMk/>
      </pc:docMkLst>
      <pc:sldChg chg="addSp modSp add mod">
        <pc:chgData name="Smith Lee 李文豪" userId="66580725-7f0f-4d7a-98e0-4974c288467f" providerId="ADAL" clId="{FE9A0C47-54BB-0A40-9C3F-CF053C337940}" dt="2024-07-18T01:48:50.479" v="31" actId="1076"/>
        <pc:sldMkLst>
          <pc:docMk/>
          <pc:sldMk cId="3778812869" sldId="463"/>
        </pc:sldMkLst>
        <pc:spChg chg="mod">
          <ac:chgData name="Smith Lee 李文豪" userId="66580725-7f0f-4d7a-98e0-4974c288467f" providerId="ADAL" clId="{FE9A0C47-54BB-0A40-9C3F-CF053C337940}" dt="2024-07-18T01:48:35.466" v="12" actId="1076"/>
          <ac:spMkLst>
            <pc:docMk/>
            <pc:sldMk cId="3778812869" sldId="463"/>
            <ac:spMk id="8" creationId="{00000000-0000-0000-0000-000000000000}"/>
          </ac:spMkLst>
        </pc:spChg>
        <pc:spChg chg="mod">
          <ac:chgData name="Smith Lee 李文豪" userId="66580725-7f0f-4d7a-98e0-4974c288467f" providerId="ADAL" clId="{FE9A0C47-54BB-0A40-9C3F-CF053C337940}" dt="2024-07-18T01:48:47.947" v="30" actId="2711"/>
          <ac:spMkLst>
            <pc:docMk/>
            <pc:sldMk cId="3778812869" sldId="463"/>
            <ac:spMk id="125" creationId="{00000000-0000-0000-0000-000000000000}"/>
          </ac:spMkLst>
        </pc:spChg>
        <pc:picChg chg="add mod">
          <ac:chgData name="Smith Lee 李文豪" userId="66580725-7f0f-4d7a-98e0-4974c288467f" providerId="ADAL" clId="{FE9A0C47-54BB-0A40-9C3F-CF053C337940}" dt="2024-07-18T01:48:50.479" v="31" actId="1076"/>
          <ac:picMkLst>
            <pc:docMk/>
            <pc:sldMk cId="3778812869" sldId="463"/>
            <ac:picMk id="1026" creationId="{86BA8430-1873-B529-599D-6BB1FCCAE8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7455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140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59160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64442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881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5201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6668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990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53860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06009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445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97232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75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48988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748325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2962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39383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88171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45310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1662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7769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529497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34030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00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2091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0352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37240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8317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5747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494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68701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30963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61768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64318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47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74885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51697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30902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15633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69841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64761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97713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008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96777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96239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426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08784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26413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5660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72750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46923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95916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68325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14823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39314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04463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53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03960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914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61779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43692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36449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4283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78353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66350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28123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31966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94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44231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06822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26720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75998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58253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78952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07545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00483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785483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38319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967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36926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96208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11063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06498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88581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389212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452378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0778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24966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79648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97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91781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60882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79607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0992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24264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6635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48709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98668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454498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621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12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096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749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403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254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923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91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5766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864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189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237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31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943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2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731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406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358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750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740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504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857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391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95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9041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247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239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852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8495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983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468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564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94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3785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56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582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3063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0454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8758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8096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7441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8978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6969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2174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9028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3559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8011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926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0832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218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8363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0962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0522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5993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8688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21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8057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273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836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9263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6663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52605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1928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719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081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2583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938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4408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4199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18530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3581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308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1044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4357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6068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268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7202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36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7369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014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2823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17830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7186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0074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6509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6110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6132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7126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90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 algn="ctr">
              <a:buSzPct val="100000"/>
              <a:defRPr sz="4800"/>
            </a:lvl1pPr>
            <a:lvl2pPr indent="304800" algn="ctr">
              <a:buSzPct val="100000"/>
              <a:defRPr sz="4800"/>
            </a:lvl2pPr>
            <a:lvl3pPr indent="304800" algn="ctr">
              <a:buSzPct val="100000"/>
              <a:defRPr sz="4800"/>
            </a:lvl3pPr>
            <a:lvl4pPr indent="304800" algn="ctr">
              <a:buSzPct val="100000"/>
              <a:defRPr sz="4800"/>
            </a:lvl4pPr>
            <a:lvl5pPr indent="304800" algn="ctr">
              <a:buSzPct val="100000"/>
              <a:defRPr sz="4800"/>
            </a:lvl5pPr>
            <a:lvl6pPr indent="304800" algn="ctr">
              <a:buSzPct val="100000"/>
              <a:defRPr sz="4800"/>
            </a:lvl6pPr>
            <a:lvl7pPr indent="304800" algn="ctr">
              <a:buSzPct val="100000"/>
              <a:defRPr sz="4800"/>
            </a:lvl7pPr>
            <a:lvl8pPr indent="304800" algn="ctr">
              <a:buSzPct val="100000"/>
              <a:defRPr sz="4800"/>
            </a:lvl8pPr>
            <a:lvl9pPr indent="304800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png"/><Relationship Id="rId3" Type="http://schemas.openxmlformats.org/officeDocument/2006/relationships/slide" Target="slide5.xml"/><Relationship Id="rId7" Type="http://schemas.openxmlformats.org/officeDocument/2006/relationships/slide" Target="slide15.xml"/><Relationship Id="rId12" Type="http://schemas.openxmlformats.org/officeDocument/2006/relationships/slide" Target="slide2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slide" Target="slide6.xml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103.xml"/><Relationship Id="rId3" Type="http://schemas.openxmlformats.org/officeDocument/2006/relationships/slide" Target="slide32.xml"/><Relationship Id="rId7" Type="http://schemas.openxmlformats.org/officeDocument/2006/relationships/slide" Target="slide37.xml"/><Relationship Id="rId12" Type="http://schemas.openxmlformats.org/officeDocument/2006/relationships/slide" Target="slide8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72.xml"/><Relationship Id="rId5" Type="http://schemas.openxmlformats.org/officeDocument/2006/relationships/slide" Target="slide35.xml"/><Relationship Id="rId15" Type="http://schemas.openxmlformats.org/officeDocument/2006/relationships/image" Target="../media/image2.png"/><Relationship Id="rId10" Type="http://schemas.openxmlformats.org/officeDocument/2006/relationships/slide" Target="slide60.xml"/><Relationship Id="rId4" Type="http://schemas.openxmlformats.org/officeDocument/2006/relationships/slide" Target="slide34.xml"/><Relationship Id="rId9" Type="http://schemas.openxmlformats.org/officeDocument/2006/relationships/slide" Target="slide42.xml"/><Relationship Id="rId14" Type="http://schemas.openxmlformats.org/officeDocument/2006/relationships/slide" Target="slide10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2.xml"/><Relationship Id="rId3" Type="http://schemas.openxmlformats.org/officeDocument/2006/relationships/slide" Target="slide118.xml"/><Relationship Id="rId7" Type="http://schemas.openxmlformats.org/officeDocument/2006/relationships/slide" Target="slide146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6.xml"/><Relationship Id="rId11" Type="http://schemas.openxmlformats.org/officeDocument/2006/relationships/slide" Target="slide174.xml"/><Relationship Id="rId5" Type="http://schemas.openxmlformats.org/officeDocument/2006/relationships/slide" Target="slide127.xml"/><Relationship Id="rId10" Type="http://schemas.openxmlformats.org/officeDocument/2006/relationships/slide" Target="slide162.xml"/><Relationship Id="rId4" Type="http://schemas.openxmlformats.org/officeDocument/2006/relationships/slide" Target="slide119.xml"/><Relationship Id="rId9" Type="http://schemas.openxmlformats.org/officeDocument/2006/relationships/slide" Target="slide1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2341" y="186208"/>
            <a:ext cx="9143999" cy="49230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252000" y="3521950"/>
            <a:ext cx="8663399" cy="900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GB" dirty="0" err="1">
                <a:solidFill>
                  <a:srgbClr val="EFEFEF"/>
                </a:solidFill>
              </a:rPr>
              <a:t>Quts</a:t>
            </a:r>
            <a:r>
              <a:rPr lang="en-GB" dirty="0">
                <a:solidFill>
                  <a:srgbClr val="EFEFEF"/>
                </a:solidFill>
              </a:rPr>
              <a:t> Hero </a:t>
            </a:r>
            <a:r>
              <a:rPr lang="en-US" altLang="zh-TW" dirty="0">
                <a:solidFill>
                  <a:srgbClr val="EFEFEF"/>
                </a:solidFill>
              </a:rPr>
              <a:t>NAS</a:t>
            </a:r>
            <a:r>
              <a:rPr lang="zh-TW" altLang="en-US" dirty="0">
                <a:solidFill>
                  <a:srgbClr val="EFEFEF"/>
                </a:solidFill>
              </a:rPr>
              <a:t>技術支援</a:t>
            </a:r>
            <a:endParaRPr lang="en-GB" dirty="0">
              <a:solidFill>
                <a:srgbClr val="EFEFE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5800" y="4252151"/>
            <a:ext cx="7772400" cy="50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2400" dirty="0">
                <a:solidFill>
                  <a:srgbClr val="EFEFEF"/>
                </a:solidFill>
              </a:rPr>
              <a:t>Smith</a:t>
            </a:r>
            <a:r>
              <a:rPr lang="zh-TW" altLang="en-US" sz="2400" dirty="0">
                <a:solidFill>
                  <a:srgbClr val="EFEFEF"/>
                </a:solidFill>
              </a:rPr>
              <a:t> </a:t>
            </a:r>
            <a:r>
              <a:rPr lang="en-US" altLang="zh-TW" sz="2400">
                <a:solidFill>
                  <a:srgbClr val="EFEFEF"/>
                </a:solidFill>
              </a:rPr>
              <a:t>Lee</a:t>
            </a:r>
            <a:endParaRPr lang="en-GB" sz="2400" dirty="0">
              <a:solidFill>
                <a:srgbClr val="EFEFEF"/>
              </a:solidFill>
            </a:endParaRPr>
          </a:p>
        </p:txBody>
      </p:sp>
      <p:grpSp>
        <p:nvGrpSpPr>
          <p:cNvPr id="26" name="Shape 26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27" name="Shape 27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</p:sp>
        <p:sp>
          <p:nvSpPr>
            <p:cNvPr id="29" name="Shape 29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1.1.1</a:t>
            </a:r>
            <a:r>
              <a:rPr lang="zh-TW" altLang="en-US" sz="3000" dirty="0"/>
              <a:t>建立 </a:t>
            </a:r>
            <a:r>
              <a:rPr lang="en-US" altLang="zh-TW" sz="3000" dirty="0"/>
              <a:t>CSV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033953"/>
            <a:ext cx="5472608" cy="39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38204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717751"/>
            <a:ext cx="6264696" cy="39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825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設定排程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63944"/>
            <a:ext cx="6139163" cy="39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353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87861"/>
            <a:ext cx="6192688" cy="38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56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</a:t>
            </a:r>
            <a:r>
              <a:rPr lang="zh-TW" altLang="en-US" sz="2400" dirty="0" smtClean="0"/>
              <a:t>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251520" y="1059582"/>
            <a:ext cx="8229600" cy="1656184"/>
          </a:xfrm>
        </p:spPr>
        <p:txBody>
          <a:bodyPr/>
          <a:lstStyle/>
          <a:p>
            <a:r>
              <a:rPr lang="en-US" altLang="zh-TW" sz="2800" dirty="0" smtClean="0"/>
              <a:t>1.</a:t>
            </a:r>
            <a:r>
              <a:rPr lang="zh-TW" altLang="en-US" sz="2800" dirty="0" smtClean="0"/>
              <a:t>可將多個備份工作串聯在一起，達到依序執行的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動作</a:t>
            </a:r>
            <a:endParaRPr lang="en-US" altLang="zh-TW" sz="2800" dirty="0" smtClean="0"/>
          </a:p>
          <a:p>
            <a:r>
              <a:rPr lang="en-US" altLang="zh-TW" sz="2800" dirty="0" smtClean="0"/>
              <a:t>2.</a:t>
            </a:r>
            <a:r>
              <a:rPr lang="zh-TW" altLang="en-US" sz="2800" dirty="0" smtClean="0"/>
              <a:t>例如</a:t>
            </a:r>
            <a:r>
              <a:rPr lang="en-US" altLang="zh-TW" sz="2800" dirty="0" smtClean="0"/>
              <a:t>:</a:t>
            </a:r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2.1</a:t>
            </a:r>
            <a:r>
              <a:rPr lang="zh-TW" altLang="en-US" sz="2800" dirty="0" smtClean="0"/>
              <a:t>本機資料夾備份到本機暫存資料夾</a:t>
            </a:r>
            <a:r>
              <a:rPr lang="en-US" altLang="zh-TW" sz="2800" dirty="0" smtClean="0"/>
              <a:t>(</a:t>
            </a:r>
            <a:r>
              <a:rPr lang="en-US" altLang="zh-TW" sz="2800" dirty="0" err="1" smtClean="0"/>
              <a:t>QuDudpe</a:t>
            </a:r>
            <a:r>
              <a:rPr lang="en-US" altLang="zh-TW" sz="2800" dirty="0" smtClean="0"/>
              <a:t>)</a:t>
            </a:r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2.2</a:t>
            </a:r>
            <a:r>
              <a:rPr lang="zh-TW" altLang="en-US" sz="2800" dirty="0"/>
              <a:t>本機暫存資料夾</a:t>
            </a:r>
            <a:r>
              <a:rPr lang="en-US" altLang="zh-TW" sz="2800" dirty="0"/>
              <a:t>(</a:t>
            </a:r>
            <a:r>
              <a:rPr lang="en-US" altLang="zh-TW" sz="2800" dirty="0" err="1"/>
              <a:t>QuDudpe</a:t>
            </a:r>
            <a:r>
              <a:rPr lang="en-US" altLang="zh-TW" sz="2800" dirty="0" smtClean="0"/>
              <a:t>)</a:t>
            </a:r>
            <a:r>
              <a:rPr lang="en-US" altLang="zh-TW" sz="2800" dirty="0"/>
              <a:t> </a:t>
            </a:r>
            <a:r>
              <a:rPr lang="zh-TW" altLang="en-US" sz="2800" dirty="0" smtClean="0"/>
              <a:t>單向備份到 遠端</a:t>
            </a:r>
            <a:endParaRPr lang="en-US" altLang="zh-TW" sz="2800" dirty="0" smtClean="0"/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     </a:t>
            </a:r>
            <a:r>
              <a:rPr lang="en-US" altLang="zh-TW" sz="2800" dirty="0" smtClean="0"/>
              <a:t>NAS</a:t>
            </a:r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2.3 </a:t>
            </a:r>
            <a:r>
              <a:rPr lang="zh-TW" altLang="en-US" sz="2800" dirty="0" smtClean="0"/>
              <a:t>遠端</a:t>
            </a:r>
            <a:r>
              <a:rPr lang="en-US" altLang="zh-TW" sz="2800" dirty="0" smtClean="0"/>
              <a:t>NAS</a:t>
            </a:r>
            <a:r>
              <a:rPr lang="zh-TW" altLang="en-US" sz="2800" dirty="0" smtClean="0"/>
              <a:t>執行 還原動作 還原到指定資料夾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29853789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建立本機備份</a:t>
            </a:r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908" y="742387"/>
            <a:ext cx="6192688" cy="39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419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設定單向備份排程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803612"/>
            <a:ext cx="6206176" cy="392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1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設定建立單向備份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99" y="739127"/>
            <a:ext cx="6191138" cy="39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239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設定還原工作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88" y="772083"/>
            <a:ext cx="6313131" cy="39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46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2.1.3.5</a:t>
            </a:r>
            <a:r>
              <a:rPr lang="zh-TW" altLang="en-US" sz="2400" dirty="0" smtClean="0"/>
              <a:t> 備份</a:t>
            </a:r>
            <a:r>
              <a:rPr lang="zh-TW" altLang="en-US" sz="2400" dirty="0"/>
              <a:t>工作串聯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設定還原工作排程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760719"/>
            <a:ext cx="6192688" cy="39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23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2.2 </a:t>
            </a:r>
            <a:r>
              <a:rPr lang="en-US" altLang="zh-TW" sz="2800" dirty="0" err="1" smtClean="0"/>
              <a:t>Snapsync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419622"/>
            <a:ext cx="8928992" cy="238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1.1.1</a:t>
            </a:r>
            <a:r>
              <a:rPr lang="zh-TW" altLang="en-US" sz="3000" dirty="0"/>
              <a:t>建立 </a:t>
            </a:r>
            <a:r>
              <a:rPr lang="en-US" altLang="zh-TW" sz="3000" dirty="0"/>
              <a:t>CSV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987574"/>
            <a:ext cx="5688632" cy="40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3125"/>
      </p:ext>
    </p:extLst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啟用來源與目的端的</a:t>
            </a:r>
            <a:r>
              <a:rPr lang="en-US" altLang="zh-TW" sz="1200" dirty="0" err="1" smtClean="0"/>
              <a:t>Snapsync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服務</a:t>
            </a:r>
            <a:endParaRPr lang="en-US" altLang="zh-TW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2" y="781916"/>
            <a:ext cx="7692116" cy="38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856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選擇同步到遠端</a:t>
            </a:r>
            <a:r>
              <a:rPr lang="en-US" altLang="zh-TW" sz="1200" dirty="0" smtClean="0"/>
              <a:t>NAS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04" y="758199"/>
            <a:ext cx="7128792" cy="40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802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設定工作名稱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來源儲存池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來源共用資料夾</a:t>
            </a:r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257" y="759832"/>
            <a:ext cx="6021884" cy="381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540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設定工作名稱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來源儲存池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來源共用資料夾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8691631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設定目的地位址</a:t>
            </a:r>
            <a:r>
              <a:rPr lang="en-US" altLang="zh-TW" sz="1200" dirty="0" smtClean="0"/>
              <a:t>(IP)/</a:t>
            </a:r>
            <a:r>
              <a:rPr lang="zh-TW" altLang="en-US" sz="1200" dirty="0" smtClean="0"/>
              <a:t>系統通訊埠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使用者名稱</a:t>
            </a:r>
            <a:r>
              <a:rPr lang="en-US" altLang="zh-TW" sz="1200" dirty="0" smtClean="0"/>
              <a:t>(administrator </a:t>
            </a:r>
            <a:r>
              <a:rPr lang="zh-TW" altLang="en-US" sz="1200" dirty="0" smtClean="0"/>
              <a:t>群組</a:t>
            </a:r>
            <a:r>
              <a:rPr lang="en-US" altLang="zh-TW" sz="1200" dirty="0" smtClean="0"/>
              <a:t>)/</a:t>
            </a:r>
            <a:r>
              <a:rPr lang="zh-TW" altLang="en-US" sz="1200" dirty="0" smtClean="0"/>
              <a:t>密碼後按下連線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377" y="766862"/>
            <a:ext cx="6174219" cy="39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46" y="774540"/>
            <a:ext cx="6293507" cy="39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62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設定備份用網路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136" y="744335"/>
            <a:ext cx="6264696" cy="39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063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2.2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/>
              <a:t>Snapsync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669" y="759278"/>
            <a:ext cx="6408712" cy="40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968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 </a:t>
            </a:r>
            <a:r>
              <a:rPr lang="en-US" altLang="zh-TW" sz="2800" dirty="0"/>
              <a:t>Virtualization Station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7614"/>
            <a:ext cx="884646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3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2" y="860054"/>
            <a:ext cx="7704856" cy="39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92205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1.1.2</a:t>
            </a:r>
            <a:r>
              <a:rPr lang="zh-TW" altLang="en-US" sz="3000" dirty="0" smtClean="0"/>
              <a:t>建立 </a:t>
            </a:r>
            <a:r>
              <a:rPr lang="en-US" altLang="zh-TW" sz="3000" dirty="0" smtClean="0"/>
              <a:t>TXT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35831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/>
              <a:t>使用文字編輯器一個新的</a:t>
            </a:r>
            <a:r>
              <a:rPr lang="zh-TW" altLang="en-US" sz="1200" dirty="0" smtClean="0"/>
              <a:t>檔案</a:t>
            </a:r>
            <a:endParaRPr lang="en-US" altLang="zh-TW" sz="1200" dirty="0" smtClean="0"/>
          </a:p>
          <a:p>
            <a:r>
              <a:rPr lang="en-US" altLang="zh-TW" sz="1200" dirty="0" smtClean="0"/>
              <a:t>2.</a:t>
            </a:r>
            <a:r>
              <a:rPr lang="zh-TW" altLang="en-US" sz="1200" dirty="0" smtClean="0"/>
              <a:t>按照</a:t>
            </a:r>
            <a:r>
              <a:rPr lang="zh-TW" altLang="en-US" sz="1200" dirty="0"/>
              <a:t>以下格式指定使用者資訊。</a:t>
            </a:r>
          </a:p>
          <a:p>
            <a:r>
              <a:rPr lang="zh-TW" altLang="en-US" sz="1200" dirty="0" smtClean="0"/>
              <a:t>   使用者名稱</a:t>
            </a:r>
            <a:r>
              <a:rPr lang="en-US" altLang="zh-TW" sz="1200" dirty="0"/>
              <a:t>,</a:t>
            </a:r>
            <a:r>
              <a:rPr lang="zh-TW" altLang="en-US" sz="1200" dirty="0"/>
              <a:t>密碼</a:t>
            </a:r>
            <a:r>
              <a:rPr lang="en-US" altLang="zh-TW" sz="1200" dirty="0"/>
              <a:t>,</a:t>
            </a:r>
            <a:r>
              <a:rPr lang="zh-TW" altLang="en-US" sz="1200" dirty="0"/>
              <a:t>容量限制 </a:t>
            </a:r>
            <a:r>
              <a:rPr lang="en-US" altLang="zh-TW" sz="1200" dirty="0"/>
              <a:t>(MB),</a:t>
            </a:r>
            <a:r>
              <a:rPr lang="zh-TW" altLang="en-US" sz="1200" dirty="0"/>
              <a:t>群組</a:t>
            </a:r>
            <a:r>
              <a:rPr lang="zh-TW" altLang="en-US" sz="1200" dirty="0" smtClean="0"/>
              <a:t>名稱</a:t>
            </a:r>
            <a:endParaRPr lang="en-US" altLang="zh-TW" sz="1200" dirty="0" smtClean="0"/>
          </a:p>
          <a:p>
            <a:endParaRPr lang="en-US" sz="1200" dirty="0"/>
          </a:p>
          <a:p>
            <a:r>
              <a:rPr lang="zh-TW" altLang="en-US" sz="1400" dirty="0"/>
              <a:t>每一行僅指定一個使用者的資料。使用逗號分隔值</a:t>
            </a:r>
          </a:p>
          <a:p>
            <a:r>
              <a:rPr lang="zh-TW" altLang="en-US" sz="1400" dirty="0" smtClean="0"/>
              <a:t>範例：</a:t>
            </a:r>
            <a:endParaRPr lang="zh-TW" altLang="en-US" sz="1400" dirty="0"/>
          </a:p>
          <a:p>
            <a:r>
              <a:rPr lang="en-GB" sz="1400" dirty="0" smtClean="0"/>
              <a:t>John,s8fk4b,100,Sales</a:t>
            </a:r>
            <a:endParaRPr lang="en-GB" sz="1400" dirty="0"/>
          </a:p>
          <a:p>
            <a:r>
              <a:rPr lang="en-GB" sz="1400" dirty="0" smtClean="0"/>
              <a:t>Jane,9fjwbx,150,Marketing</a:t>
            </a:r>
            <a:endParaRPr lang="en-GB" sz="1400" dirty="0"/>
          </a:p>
          <a:p>
            <a:r>
              <a:rPr lang="en-GB" sz="1400" dirty="0" smtClean="0"/>
              <a:t>Mary,f9xn3ns,390,RD</a:t>
            </a:r>
          </a:p>
          <a:p>
            <a:endParaRPr lang="en-GB" sz="1400" dirty="0"/>
          </a:p>
          <a:p>
            <a:r>
              <a:rPr lang="zh-TW" altLang="en-US" sz="1400" dirty="0"/>
              <a:t>如果清單包含多位元組</a:t>
            </a:r>
            <a:r>
              <a:rPr lang="zh-TW" altLang="en-US" sz="1400" dirty="0" smtClean="0"/>
              <a:t>字元</a:t>
            </a:r>
            <a:r>
              <a:rPr lang="en-US" altLang="zh-TW" sz="1400" dirty="0" smtClean="0"/>
              <a:t>(</a:t>
            </a:r>
            <a:r>
              <a:rPr lang="zh-TW" altLang="en-US" sz="1400" dirty="0" smtClean="0"/>
              <a:t>例如 中文字</a:t>
            </a:r>
            <a:r>
              <a:rPr lang="en-US" altLang="zh-TW" sz="1400" dirty="0" smtClean="0"/>
              <a:t>)</a:t>
            </a:r>
            <a:r>
              <a:rPr lang="zh-TW" altLang="en-US" sz="1400" dirty="0" smtClean="0"/>
              <a:t>，</a:t>
            </a:r>
            <a:r>
              <a:rPr lang="zh-TW" altLang="en-US" sz="1400" dirty="0"/>
              <a:t>請以 </a:t>
            </a:r>
            <a:r>
              <a:rPr lang="en-US" altLang="zh-TW" sz="1400" dirty="0"/>
              <a:t>UTF-8 </a:t>
            </a:r>
            <a:r>
              <a:rPr lang="zh-TW" altLang="en-US" sz="1400" dirty="0"/>
              <a:t>編碼存檔</a:t>
            </a:r>
            <a:endParaRPr lang="en-GB" sz="1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46329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設定虛擬機名稱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檔案位置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作業系統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732477"/>
            <a:ext cx="5472608" cy="3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53700"/>
      </p:ext>
    </p:extLst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依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效能來決定虛擬機的設置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5" y="773280"/>
            <a:ext cx="5420679" cy="39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4794"/>
      </p:ext>
    </p:extLst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依空間需求來決定硬碟大小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728857"/>
            <a:ext cx="5400600" cy="39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5393"/>
      </p:ext>
    </p:extLst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設定網卡型號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71793"/>
            <a:ext cx="5544616" cy="40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8367"/>
      </p:ext>
    </p:extLst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載入</a:t>
            </a:r>
            <a:r>
              <a:rPr lang="en-US" altLang="zh-TW" sz="1200" dirty="0" smtClean="0"/>
              <a:t>Windows ISO (</a:t>
            </a:r>
            <a:r>
              <a:rPr lang="zh-TW" altLang="en-US" sz="1200" dirty="0" smtClean="0"/>
              <a:t>可在</a:t>
            </a:r>
            <a:r>
              <a:rPr lang="en-US" altLang="zh-TW" sz="1200" dirty="0" smtClean="0"/>
              <a:t>Microsoft </a:t>
            </a:r>
            <a:r>
              <a:rPr lang="zh-TW" altLang="en-US" sz="1200" dirty="0" smtClean="0"/>
              <a:t>官網下載</a:t>
            </a:r>
            <a:r>
              <a:rPr lang="en-US" altLang="zh-TW" sz="1200" dirty="0" smtClean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62727"/>
            <a:ext cx="5457711" cy="39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38865"/>
      </p:ext>
    </p:extLst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在重開機後，虛擬機是否會自動啟動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692" y="756300"/>
            <a:ext cx="5544616" cy="40439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409201"/>
            <a:ext cx="1253105" cy="7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47503"/>
      </p:ext>
    </p:extLst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</a:t>
            </a:r>
            <a:r>
              <a:rPr lang="en-US" altLang="zh-TW" sz="2800" dirty="0" smtClean="0"/>
              <a:t>.1</a:t>
            </a:r>
            <a:r>
              <a:rPr lang="zh-TW" altLang="en-US" sz="2800" dirty="0"/>
              <a:t>基本設定建立虛擬機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建立虛擬機完成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772209"/>
            <a:ext cx="5461132" cy="39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1036"/>
      </p:ext>
    </p:extLst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7" y="804837"/>
            <a:ext cx="836051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8993"/>
      </p:ext>
    </p:extLst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可以從</a:t>
            </a:r>
            <a:r>
              <a:rPr lang="en-US" altLang="zh-TW" sz="1200" dirty="0" smtClean="0"/>
              <a:t>PC</a:t>
            </a:r>
            <a:r>
              <a:rPr lang="zh-TW" altLang="en-US" sz="1200" dirty="0" smtClean="0"/>
              <a:t>上傳，也可以從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本機內或是遠端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還原</a:t>
            </a:r>
            <a:endParaRPr lang="en-US" altLang="zh-TW" sz="1200" dirty="0" smtClean="0"/>
          </a:p>
          <a:p>
            <a:r>
              <a:rPr lang="zh-TW" altLang="en-US" sz="1200" dirty="0" smtClean="0"/>
              <a:t>本次使用本機裝置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708097"/>
            <a:ext cx="5472608" cy="37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1044"/>
      </p:ext>
    </p:extLst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7732769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設定虛擬機名稱與放置虛擬機的位置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476" y="754944"/>
            <a:ext cx="5094803" cy="40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7080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1.1.2</a:t>
            </a:r>
            <a:r>
              <a:rPr lang="zh-TW" altLang="en-US" sz="3000" dirty="0" smtClean="0"/>
              <a:t>建立 </a:t>
            </a:r>
            <a:r>
              <a:rPr lang="en-US" altLang="zh-TW" sz="3000" dirty="0"/>
              <a:t>TXT</a:t>
            </a:r>
            <a:r>
              <a:rPr lang="en-US" altLang="zh-TW" sz="3000" dirty="0" smtClean="0"/>
              <a:t>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84" y="987574"/>
            <a:ext cx="5688632" cy="40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2322"/>
      </p:ext>
    </p:extLst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3.2</a:t>
            </a:r>
            <a:r>
              <a:rPr lang="zh-TW" altLang="en-US" sz="2800" dirty="0"/>
              <a:t>匯入建立虛擬機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依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效能來決定虛擬機的設置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5" y="773280"/>
            <a:ext cx="5420679" cy="39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47382"/>
      </p:ext>
    </p:extLst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3.2</a:t>
            </a:r>
            <a:r>
              <a:rPr lang="zh-TW" altLang="en-US" sz="2800" dirty="0"/>
              <a:t>匯入建立虛擬機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022" y="814668"/>
            <a:ext cx="4968552" cy="39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3926"/>
      </p:ext>
    </p:extLst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3.2</a:t>
            </a:r>
            <a:r>
              <a:rPr lang="zh-TW" altLang="en-US" sz="2800" dirty="0"/>
              <a:t>匯入建立虛擬機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設定網卡型號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71793"/>
            <a:ext cx="5544616" cy="40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9903"/>
      </p:ext>
    </p:extLst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7732769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29846"/>
            <a:ext cx="5112568" cy="406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29805"/>
      </p:ext>
    </p:extLst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7732769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71550"/>
            <a:ext cx="5328592" cy="41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0883"/>
      </p:ext>
    </p:extLst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3.2</a:t>
            </a:r>
            <a:r>
              <a:rPr lang="zh-TW" altLang="en-US" sz="2800" dirty="0" smtClean="0"/>
              <a:t>匯入建立虛擬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7732769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59525"/>
            <a:ext cx="5112568" cy="40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8444"/>
      </p:ext>
    </p:extLst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遷移功能需要打開</a:t>
            </a:r>
            <a:r>
              <a:rPr lang="en-US" altLang="zh-TW" sz="1200" dirty="0" smtClean="0"/>
              <a:t>SSH </a:t>
            </a:r>
            <a:r>
              <a:rPr lang="zh-TW" altLang="en-US" sz="1200" dirty="0"/>
              <a:t>服務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7" y="804837"/>
            <a:ext cx="836051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05744"/>
      </p:ext>
    </p:extLst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建立遠端裝置連線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754642"/>
            <a:ext cx="5430096" cy="38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18965"/>
      </p:ext>
    </p:extLst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建立遠端裝置連線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737289"/>
            <a:ext cx="5112568" cy="40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7591"/>
      </p:ext>
    </p:extLst>
  </p:cSld>
  <p:clrMapOvr>
    <a:masterClrMapping/>
  </p:clrMapOvr>
  <p:transition spd="slow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選擇遠端裝置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557" y="755538"/>
            <a:ext cx="5068723" cy="39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404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1.1.2</a:t>
            </a:r>
            <a:r>
              <a:rPr lang="zh-TW" altLang="en-US" sz="3000" dirty="0" smtClean="0"/>
              <a:t>建立 </a:t>
            </a:r>
            <a:r>
              <a:rPr lang="en-US" altLang="zh-TW" sz="3000" dirty="0"/>
              <a:t>TXT</a:t>
            </a:r>
            <a:r>
              <a:rPr lang="en-US" altLang="zh-TW" sz="3000" dirty="0" smtClean="0"/>
              <a:t>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936853"/>
            <a:ext cx="5832648" cy="41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5354"/>
      </p:ext>
    </p:extLst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確認遠端裝置設定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771550"/>
            <a:ext cx="5112568" cy="40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54317"/>
      </p:ext>
    </p:extLst>
  </p:cSld>
  <p:clrMapOvr>
    <a:masterClrMapping/>
  </p:clrMapOvr>
  <p:transition spd="slow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選擇遷入還是遷出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82500"/>
            <a:ext cx="4968552" cy="39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4058"/>
      </p:ext>
    </p:extLst>
  </p:cSld>
  <p:clrMapOvr>
    <a:masterClrMapping/>
  </p:clrMapOvr>
  <p:transition spd="slow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用遷出作為範例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800250"/>
            <a:ext cx="4896544" cy="38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01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如有多顆硬碟設定檔，可以自訂放在不同資料夾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21941"/>
            <a:ext cx="5040468" cy="39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10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設定虛擬機名稱</a:t>
            </a:r>
            <a:r>
              <a:rPr lang="zh-TW" altLang="en-US" sz="1200" dirty="0" smtClean="0"/>
              <a:t>與映像檔存放位置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771550"/>
            <a:ext cx="5112568" cy="40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04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3.3</a:t>
            </a:r>
            <a:r>
              <a:rPr lang="zh-TW" altLang="en-US" sz="2800" dirty="0" smtClean="0"/>
              <a:t> 遷移虛擬</a:t>
            </a:r>
            <a:r>
              <a:rPr lang="zh-TW" altLang="en-US" sz="2800" dirty="0"/>
              <a:t>機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確認無誤之後就可以開始遷移 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693737"/>
            <a:ext cx="5112568" cy="40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220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遷移功能需要打開</a:t>
            </a:r>
            <a:r>
              <a:rPr lang="en-US" altLang="zh-TW" sz="1200" dirty="0" smtClean="0"/>
              <a:t>SSH </a:t>
            </a:r>
            <a:r>
              <a:rPr lang="zh-TW" altLang="en-US" sz="1200" dirty="0"/>
              <a:t>服務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2" y="771550"/>
            <a:ext cx="902174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23544"/>
      </p:ext>
    </p:extLst>
  </p:cSld>
  <p:clrMapOvr>
    <a:masterClrMapping/>
  </p:clrMapOvr>
  <p:transition spd="slow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設定虛擬機名稱與位置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994" y="760718"/>
            <a:ext cx="4824536" cy="37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23305"/>
      </p:ext>
    </p:extLst>
  </p:cSld>
  <p:clrMapOvr>
    <a:masterClrMapping/>
  </p:clrMapOvr>
  <p:transition spd="slow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設定虛擬機環境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699542"/>
            <a:ext cx="4824536" cy="38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116"/>
      </p:ext>
    </p:extLst>
  </p:cSld>
  <p:clrMapOvr>
    <a:masterClrMapping/>
  </p:clrMapOvr>
  <p:transition spd="slow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硬碟</a:t>
            </a:r>
            <a:r>
              <a:rPr lang="en-US" altLang="zh-TW" sz="1200" dirty="0" smtClean="0"/>
              <a:t>1</a:t>
            </a:r>
            <a:r>
              <a:rPr lang="zh-TW" altLang="en-US" sz="1200" dirty="0" smtClean="0"/>
              <a:t>為</a:t>
            </a:r>
            <a:r>
              <a:rPr lang="en-US" altLang="zh-TW" sz="1200" dirty="0" smtClean="0"/>
              <a:t>OS</a:t>
            </a:r>
            <a:r>
              <a:rPr lang="zh-TW" altLang="en-US" sz="1200" dirty="0" smtClean="0"/>
              <a:t> 硬碟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顆依照個人需求放大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017" y="775031"/>
            <a:ext cx="5004829" cy="39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390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1.1.3</a:t>
            </a:r>
            <a:r>
              <a:rPr lang="zh-TW" altLang="en-US" sz="3000" dirty="0" smtClean="0"/>
              <a:t> 帳號</a:t>
            </a:r>
            <a:r>
              <a:rPr lang="zh-TW" altLang="en-US" sz="3000" dirty="0"/>
              <a:t>匯出與匯入</a:t>
            </a:r>
            <a:r>
              <a:rPr lang="en-US" altLang="zh-TW" sz="3000" dirty="0"/>
              <a:t>(BIN)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915566"/>
            <a:ext cx="5647713" cy="40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2148"/>
      </p:ext>
    </p:extLst>
  </p:cSld>
  <p:clrMapOvr>
    <a:masterClrMapping/>
  </p:clrMapOvr>
  <p:transition spd="slow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網卡可依個人需求增加或減少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95" y="719115"/>
            <a:ext cx="5105921" cy="40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41134"/>
      </p:ext>
    </p:extLst>
  </p:cSld>
  <p:clrMapOvr>
    <a:masterClrMapping/>
  </p:clrMapOvr>
  <p:transition spd="slow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3.4 </a:t>
            </a:r>
            <a:r>
              <a:rPr lang="zh-TW" altLang="en-US" sz="2800" dirty="0"/>
              <a:t>建立</a:t>
            </a:r>
            <a:r>
              <a:rPr lang="en-US" altLang="zh-TW" sz="2800" dirty="0" err="1"/>
              <a:t>QuTScloud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確認無誤後，就可以建立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481" y="736916"/>
            <a:ext cx="5040560" cy="39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1594"/>
      </p:ext>
    </p:extLst>
  </p:cSld>
  <p:clrMapOvr>
    <a:masterClrMapping/>
  </p:clrMapOvr>
  <p:transition spd="slow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3.5 </a:t>
            </a:r>
            <a:r>
              <a:rPr lang="zh-TW" altLang="en-US" sz="2800" dirty="0" smtClean="0"/>
              <a:t>虛擬機操作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可以對虛擬機進行 開始</a:t>
            </a:r>
            <a:r>
              <a:rPr lang="en-US" altLang="zh-TW" sz="1200" dirty="0" smtClean="0"/>
              <a:t>/</a:t>
            </a:r>
            <a:r>
              <a:rPr lang="zh-TW" altLang="en-US" sz="1200" dirty="0"/>
              <a:t>重</a:t>
            </a:r>
            <a:r>
              <a:rPr lang="zh-TW" altLang="en-US" sz="1200" dirty="0" smtClean="0"/>
              <a:t>置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關閉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強迫關機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恢復</a:t>
            </a:r>
            <a:r>
              <a:rPr lang="en-US" altLang="zh-TW" sz="1200" dirty="0" smtClean="0"/>
              <a:t>/</a:t>
            </a:r>
            <a:r>
              <a:rPr lang="zh-TW" altLang="en-US" sz="1200" dirty="0" smtClean="0"/>
              <a:t>暫停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84" y="782320"/>
            <a:ext cx="8133112" cy="38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2594"/>
      </p:ext>
    </p:extLst>
  </p:cSld>
  <p:clrMapOvr>
    <a:masterClrMapping/>
  </p:clrMapOvr>
  <p:transition spd="slow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3.5 </a:t>
            </a:r>
            <a:r>
              <a:rPr lang="zh-TW" altLang="en-US" sz="2800" dirty="0" smtClean="0"/>
              <a:t>虛擬機操作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smtClean="0"/>
              <a:t>關機狀態下可以變更虛擬機環境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4" y="804339"/>
            <a:ext cx="1573355" cy="38254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354" y="749315"/>
            <a:ext cx="5976664" cy="39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7255"/>
      </p:ext>
    </p:extLst>
  </p:cSld>
  <p:clrMapOvr>
    <a:masterClrMapping/>
  </p:clrMapOvr>
  <p:transition spd="slow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3.5 </a:t>
            </a:r>
            <a:r>
              <a:rPr lang="zh-TW" altLang="en-US" sz="2800" dirty="0" smtClean="0"/>
              <a:t>虛擬機操作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可把虛擬機匯出為</a:t>
            </a:r>
            <a:r>
              <a:rPr lang="en-US" altLang="zh-TW" sz="1200" dirty="0" err="1" smtClean="0"/>
              <a:t>qvm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或 </a:t>
            </a:r>
            <a:r>
              <a:rPr lang="en-US" altLang="zh-TW" sz="1200" dirty="0" err="1" smtClean="0"/>
              <a:t>ovf</a:t>
            </a:r>
            <a:r>
              <a:rPr lang="en-US" altLang="zh-TW" sz="1200" dirty="0" smtClean="0"/>
              <a:t> (</a:t>
            </a:r>
            <a:r>
              <a:rPr lang="zh-TW" altLang="en-US" sz="1200" dirty="0" smtClean="0"/>
              <a:t>需要關機狀態下</a:t>
            </a:r>
            <a:r>
              <a:rPr lang="en-US" altLang="zh-TW" sz="1200" dirty="0" smtClean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88" y="755434"/>
            <a:ext cx="1663856" cy="40539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527" y="755434"/>
            <a:ext cx="5688160" cy="39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89685"/>
      </p:ext>
    </p:extLst>
  </p:cSld>
  <p:clrMapOvr>
    <a:masterClrMapping/>
  </p:clrMapOvr>
  <p:transition spd="slow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94" y="834257"/>
            <a:ext cx="8444079" cy="40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16453"/>
      </p:ext>
    </p:extLst>
  </p:cSld>
  <p:clrMapOvr>
    <a:masterClrMapping/>
  </p:clrMapOvr>
  <p:transition spd="slow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可以對虛擬機進行快照與備份，建議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種同時執行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789334"/>
            <a:ext cx="4968552" cy="39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3173"/>
      </p:ext>
    </p:extLst>
  </p:cSld>
  <p:clrMapOvr>
    <a:masterClrMapping/>
  </p:clrMapOvr>
  <p:transition spd="slow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699541"/>
            <a:ext cx="5328592" cy="42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49440"/>
      </p:ext>
    </p:extLst>
  </p:cSld>
  <p:clrMapOvr>
    <a:masterClrMapping/>
  </p:clrMapOvr>
  <p:transition spd="slow">
    <p:cut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進行排程設定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5" y="712772"/>
            <a:ext cx="5112568" cy="40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84254"/>
      </p:ext>
    </p:extLst>
  </p:cSld>
  <p:clrMapOvr>
    <a:masterClrMapping/>
  </p:clrMapOvr>
  <p:transition spd="slow">
    <p:cut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進行排程設定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750414"/>
            <a:ext cx="5472608" cy="43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210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1.2</a:t>
            </a:r>
            <a:r>
              <a:rPr lang="zh-TW" altLang="en-US" sz="3000" dirty="0" smtClean="0"/>
              <a:t> </a:t>
            </a:r>
            <a:r>
              <a:rPr lang="zh-TW" altLang="en-US" sz="3000" dirty="0"/>
              <a:t>共用資料夾建立</a:t>
            </a:r>
            <a:endParaRPr lang="en-GB" sz="30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F8EA6282-4E24-487E-BA49-8D552BF8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2918"/>
            <a:ext cx="9137101" cy="29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68507"/>
      </p:ext>
    </p:extLst>
  </p:cSld>
  <p:clrMapOvr>
    <a:masterClrMapping/>
  </p:clrMapOvr>
  <p:transition spd="slow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3.6 </a:t>
            </a:r>
            <a:r>
              <a:rPr lang="zh-TW" altLang="en-US" sz="2800" dirty="0" smtClean="0"/>
              <a:t>資料保護方案</a:t>
            </a:r>
            <a:endParaRPr lang="en-US" altLang="zh-TW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2" y="1131590"/>
            <a:ext cx="894133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07857"/>
      </p:ext>
    </p:extLst>
  </p:cSld>
  <p:clrMapOvr>
    <a:masterClrMapping/>
  </p:clrMapOvr>
  <p:transition spd="slow">
    <p:cut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</a:t>
            </a:r>
            <a:r>
              <a:rPr lang="en-US" altLang="zh-TW" sz="2800" dirty="0"/>
              <a:t>. Hyper Data Protector + </a:t>
            </a:r>
            <a:r>
              <a:rPr lang="en-US" altLang="zh-TW" sz="2800" dirty="0" err="1"/>
              <a:t>NetBAK</a:t>
            </a:r>
            <a:r>
              <a:rPr lang="en-US" altLang="zh-TW" sz="2800" dirty="0"/>
              <a:t> PC Agent</a:t>
            </a:r>
            <a:r>
              <a:rPr lang="zh-TW" altLang="en-US" sz="2800" dirty="0" smtClean="0"/>
              <a:t> 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813" y="2859782"/>
            <a:ext cx="5904656" cy="17957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813" y="1586696"/>
            <a:ext cx="5902491" cy="12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74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安裝 </a:t>
            </a:r>
            <a:r>
              <a:rPr lang="en-US" altLang="zh-TW" sz="1200" dirty="0" smtClean="0"/>
              <a:t>Container Station + Hyper Data Protector 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023511"/>
            <a:ext cx="2520280" cy="26668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34" y="951623"/>
            <a:ext cx="2524964" cy="274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76485"/>
      </p:ext>
    </p:extLst>
  </p:cSld>
  <p:clrMapOvr>
    <a:masterClrMapping/>
  </p:clrMapOvr>
  <p:transition spd="slow">
    <p:cut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1" y="838276"/>
            <a:ext cx="5623435" cy="38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2930"/>
      </p:ext>
    </p:extLst>
  </p:cSld>
  <p:clrMapOvr>
    <a:masterClrMapping/>
  </p:clrMapOvr>
  <p:transition spd="slow">
    <p:cut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IP</a:t>
            </a:r>
            <a:r>
              <a:rPr lang="zh-TW" altLang="en-US" sz="1200" dirty="0" smtClean="0"/>
              <a:t>位置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722189"/>
            <a:ext cx="5763537" cy="39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21496"/>
      </p:ext>
    </p:extLst>
  </p:cSld>
  <p:clrMapOvr>
    <a:masterClrMapping/>
  </p:clrMapOvr>
  <p:transition spd="slow">
    <p:cut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輸入使用者帳號密碼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28765"/>
            <a:ext cx="5851869" cy="40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4458"/>
      </p:ext>
    </p:extLst>
  </p:cSld>
  <p:clrMapOvr>
    <a:masterClrMapping/>
  </p:clrMapOvr>
  <p:transition spd="slow">
    <p:cut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選擇備份磁碟區及新增目標存放庫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50263"/>
            <a:ext cx="6264696" cy="39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2563"/>
      </p:ext>
    </p:extLst>
  </p:cSld>
  <p:clrMapOvr>
    <a:masterClrMapping/>
  </p:clrMapOvr>
  <p:transition spd="slow">
    <p:cut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建立目標存放庫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005823"/>
            <a:ext cx="4255368" cy="300608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113" y="1005823"/>
            <a:ext cx="4587235" cy="301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32482"/>
      </p:ext>
    </p:extLst>
  </p:cSld>
  <p:clrMapOvr>
    <a:masterClrMapping/>
  </p:clrMapOvr>
  <p:transition spd="slow">
    <p:cut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選取目標存放庫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857400"/>
            <a:ext cx="5550659" cy="388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7942"/>
      </p:ext>
    </p:extLst>
  </p:cSld>
  <p:clrMapOvr>
    <a:masterClrMapping/>
  </p:clrMapOvr>
  <p:transition spd="slow">
    <p:cut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設定排程與觸發條件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92" y="766973"/>
            <a:ext cx="6336704" cy="40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4969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1.2</a:t>
            </a:r>
            <a:r>
              <a:rPr lang="zh-TW" altLang="en-US" sz="3000" dirty="0" smtClean="0"/>
              <a:t> </a:t>
            </a:r>
            <a:r>
              <a:rPr lang="zh-TW" altLang="en-US" sz="3000" dirty="0"/>
              <a:t>共用資料夾建立</a:t>
            </a:r>
            <a:endParaRPr lang="en-GB" sz="30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EE49136-0AAB-4A86-86EE-B525686C7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990350"/>
            <a:ext cx="6368733" cy="40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84794"/>
      </p:ext>
    </p:extLst>
  </p:cSld>
  <p:clrMapOvr>
    <a:masterClrMapping/>
  </p:clrMapOvr>
  <p:transition spd="slow">
    <p:cut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設定版本保留份數或天數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771550"/>
            <a:ext cx="6189719" cy="39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2937"/>
      </p:ext>
    </p:extLst>
  </p:cSld>
  <p:clrMapOvr>
    <a:masterClrMapping/>
  </p:clrMapOvr>
  <p:transition spd="slow">
    <p:cut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設定規則與網路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940" y="761636"/>
            <a:ext cx="6219656" cy="39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8858"/>
      </p:ext>
    </p:extLst>
  </p:cSld>
  <p:clrMapOvr>
    <a:masterClrMapping/>
  </p:clrMapOvr>
  <p:transition spd="slow">
    <p:cut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91911"/>
            <a:ext cx="6638932" cy="42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95322"/>
      </p:ext>
    </p:extLst>
  </p:cSld>
  <p:clrMapOvr>
    <a:masterClrMapping/>
  </p:clrMapOvr>
  <p:transition spd="slow">
    <p:cut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4.1</a:t>
            </a:r>
            <a:r>
              <a:rPr lang="zh-TW" altLang="en-US" sz="2800" dirty="0"/>
              <a:t>基本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46" y="1234874"/>
            <a:ext cx="83629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42522"/>
      </p:ext>
    </p:extLst>
  </p:cSld>
  <p:clrMapOvr>
    <a:masterClrMapping/>
  </p:clrMapOvr>
  <p:transition spd="slow">
    <p:cut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4.2</a:t>
            </a:r>
            <a:r>
              <a:rPr lang="zh-TW" altLang="en-US" sz="2800" dirty="0" smtClean="0"/>
              <a:t> 資料還原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99446"/>
            <a:ext cx="5370535" cy="39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750"/>
      </p:ext>
    </p:extLst>
  </p:cSld>
  <p:clrMapOvr>
    <a:masterClrMapping/>
  </p:clrMapOvr>
  <p:transition spd="slow">
    <p:cut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4.2</a:t>
            </a:r>
            <a:r>
              <a:rPr lang="zh-TW" altLang="en-US" sz="2800" dirty="0" smtClean="0"/>
              <a:t> 資料還原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選擇備份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進階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備份總管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47" y="904203"/>
            <a:ext cx="8102049" cy="38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34692"/>
      </p:ext>
    </p:extLst>
  </p:cSld>
  <p:clrMapOvr>
    <a:masterClrMapping/>
  </p:clrMapOvr>
  <p:transition spd="slow">
    <p:cut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4.2</a:t>
            </a:r>
            <a:r>
              <a:rPr lang="zh-TW" altLang="en-US" sz="2800" dirty="0" smtClean="0"/>
              <a:t> 資料還原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選擇備份時間點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磁碟區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需要檔案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下載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6" y="954213"/>
            <a:ext cx="8337741" cy="38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3126"/>
      </p:ext>
    </p:extLst>
  </p:cSld>
  <p:clrMapOvr>
    <a:masterClrMapping/>
  </p:clrMapOvr>
  <p:transition spd="slow">
    <p:cut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選擇建立</a:t>
            </a:r>
            <a:r>
              <a:rPr lang="en-US" altLang="zh-TW" sz="1200" dirty="0" smtClean="0"/>
              <a:t>USB</a:t>
            </a:r>
            <a:r>
              <a:rPr lang="zh-TW" altLang="en-US" sz="1200" dirty="0" smtClean="0"/>
              <a:t>開機磁碟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751866"/>
            <a:ext cx="5400600" cy="39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6982"/>
      </p:ext>
    </p:extLst>
  </p:cSld>
  <p:clrMapOvr>
    <a:masterClrMapping/>
  </p:clrMapOvr>
  <p:transition spd="slow">
    <p:cut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插入</a:t>
            </a:r>
            <a:r>
              <a:rPr lang="en-US" altLang="zh-TW" sz="1200" dirty="0" smtClean="0"/>
              <a:t>2G </a:t>
            </a:r>
            <a:r>
              <a:rPr lang="zh-TW" altLang="en-US" sz="1200" dirty="0" smtClean="0"/>
              <a:t>以上的隨身碟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789668"/>
            <a:ext cx="6780773" cy="3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1699"/>
      </p:ext>
    </p:extLst>
  </p:cSld>
  <p:clrMapOvr>
    <a:masterClrMapping/>
  </p:clrMapOvr>
  <p:transition spd="slow">
    <p:cut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215"/>
            <a:ext cx="2915508" cy="1655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580742"/>
            <a:ext cx="5649159" cy="41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319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1.3 </a:t>
            </a:r>
            <a:r>
              <a:rPr lang="zh-TW" altLang="en-US" sz="3000" dirty="0"/>
              <a:t>一般權限設定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871C8DF-94B0-4C5A-90BB-EB4544B3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95" y="938108"/>
            <a:ext cx="7661596" cy="39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35262"/>
      </p:ext>
    </p:extLst>
  </p:cSld>
  <p:clrMapOvr>
    <a:masterClrMapping/>
  </p:clrMapOvr>
  <p:transition spd="slow">
    <p:cut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預設值即可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771550"/>
            <a:ext cx="5334818" cy="39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8780"/>
      </p:ext>
    </p:extLst>
  </p:cSld>
  <p:clrMapOvr>
    <a:masterClrMapping/>
  </p:clrMapOvr>
  <p:transition spd="slow">
    <p:cut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插入</a:t>
            </a:r>
            <a:r>
              <a:rPr lang="en-US" altLang="zh-TW" sz="1200" dirty="0" smtClean="0"/>
              <a:t>2G </a:t>
            </a:r>
            <a:r>
              <a:rPr lang="zh-TW" altLang="en-US" sz="1200" dirty="0" smtClean="0"/>
              <a:t>以上的隨身碟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789668"/>
            <a:ext cx="6780773" cy="3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5901"/>
      </p:ext>
    </p:extLst>
  </p:cSld>
  <p:clrMapOvr>
    <a:masterClrMapping/>
  </p:clrMapOvr>
  <p:transition spd="slow">
    <p:cut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插入</a:t>
            </a:r>
            <a:r>
              <a:rPr lang="en-US" altLang="zh-TW" sz="1200" dirty="0" smtClean="0"/>
              <a:t>2G </a:t>
            </a:r>
            <a:r>
              <a:rPr lang="zh-TW" altLang="en-US" sz="1200" dirty="0" smtClean="0"/>
              <a:t>以上的隨身碟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851670"/>
            <a:ext cx="3405124" cy="172819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715118"/>
            <a:ext cx="5537391" cy="40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0195"/>
      </p:ext>
    </p:extLst>
  </p:cSld>
  <p:clrMapOvr>
    <a:masterClrMapping/>
  </p:clrMapOvr>
  <p:transition spd="slow">
    <p:cut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插入</a:t>
            </a:r>
            <a:r>
              <a:rPr lang="en-US" altLang="zh-TW" sz="1200" dirty="0" smtClean="0"/>
              <a:t>2G </a:t>
            </a:r>
            <a:r>
              <a:rPr lang="zh-TW" altLang="en-US" sz="1200" dirty="0" smtClean="0"/>
              <a:t>以上的隨身碟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759460"/>
            <a:ext cx="5520256" cy="405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9201"/>
      </p:ext>
    </p:extLst>
  </p:cSld>
  <p:clrMapOvr>
    <a:masterClrMapping/>
  </p:clrMapOvr>
  <p:transition spd="slow">
    <p:cut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790861"/>
            <a:ext cx="6880645" cy="40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5291"/>
      </p:ext>
    </p:extLst>
  </p:cSld>
  <p:clrMapOvr>
    <a:masterClrMapping/>
  </p:clrMapOvr>
  <p:transition spd="slow">
    <p:cut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829601"/>
            <a:ext cx="6617988" cy="38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0599"/>
      </p:ext>
    </p:extLst>
  </p:cSld>
  <p:clrMapOvr>
    <a:masterClrMapping/>
  </p:clrMapOvr>
  <p:transition spd="slow">
    <p:cut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以上敘述來自官網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矩形 2"/>
          <p:cNvSpPr/>
          <p:nvPr/>
        </p:nvSpPr>
        <p:spPr>
          <a:xfrm>
            <a:off x="539552" y="915566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若要使用 </a:t>
            </a:r>
            <a:r>
              <a:rPr lang="en-US" altLang="zh-TW" dirty="0"/>
              <a:t>USB </a:t>
            </a:r>
            <a:r>
              <a:rPr lang="zh-TW" altLang="en-US" dirty="0"/>
              <a:t>開機碟還原 </a:t>
            </a:r>
            <a:r>
              <a:rPr lang="en-US" altLang="zh-TW" dirty="0"/>
              <a:t>Windows PC </a:t>
            </a:r>
            <a:r>
              <a:rPr lang="zh-TW" altLang="en-US" dirty="0"/>
              <a:t>或伺服器，請執行下列步驟：</a:t>
            </a:r>
          </a:p>
          <a:p>
            <a:endParaRPr lang="zh-TW" altLang="en-US" dirty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關閉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將</a:t>
            </a:r>
            <a:r>
              <a:rPr lang="zh-TW" altLang="en-US" dirty="0"/>
              <a:t>上一步所建立的 </a:t>
            </a:r>
            <a:r>
              <a:rPr lang="en-US" altLang="zh-TW" dirty="0"/>
              <a:t>USB </a:t>
            </a:r>
            <a:r>
              <a:rPr lang="zh-TW" altLang="en-US" dirty="0"/>
              <a:t>開機碟插入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開啟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在 </a:t>
            </a:r>
            <a:r>
              <a:rPr lang="en-US" altLang="zh-TW" dirty="0"/>
              <a:t>PC/</a:t>
            </a:r>
            <a:r>
              <a:rPr lang="zh-TW" altLang="en-US" dirty="0"/>
              <a:t>伺服器完成開機之前進入 </a:t>
            </a:r>
            <a:r>
              <a:rPr lang="en-US" altLang="zh-TW" dirty="0"/>
              <a:t>BIOS </a:t>
            </a:r>
            <a:r>
              <a:rPr lang="zh-TW" altLang="en-US" dirty="0"/>
              <a:t>畫面。進入 </a:t>
            </a:r>
            <a:r>
              <a:rPr lang="en-US" altLang="zh-TW" dirty="0"/>
              <a:t>BIOS </a:t>
            </a:r>
            <a:r>
              <a:rPr lang="zh-TW" altLang="en-US" dirty="0"/>
              <a:t>畫面的確切步驟，依裝置製造商</a:t>
            </a:r>
            <a:r>
              <a:rPr lang="zh-TW" altLang="en-US" dirty="0" smtClean="0"/>
              <a:t>可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能</a:t>
            </a:r>
            <a:r>
              <a:rPr lang="zh-TW" altLang="en-US" dirty="0"/>
              <a:t>會有所不同。但大多裝置在 </a:t>
            </a:r>
            <a:r>
              <a:rPr lang="en-US" altLang="zh-TW" dirty="0"/>
              <a:t>Windows </a:t>
            </a:r>
            <a:r>
              <a:rPr lang="zh-TW" altLang="en-US" dirty="0"/>
              <a:t>完成開機前，可以透過重複按 </a:t>
            </a:r>
            <a:r>
              <a:rPr lang="en-US" altLang="zh-TW" dirty="0"/>
              <a:t>F2 </a:t>
            </a:r>
            <a:r>
              <a:rPr lang="zh-TW" altLang="en-US" dirty="0"/>
              <a:t>鍵進入 </a:t>
            </a:r>
            <a:r>
              <a:rPr lang="en-US" altLang="zh-TW" dirty="0"/>
              <a:t>BIOS </a:t>
            </a:r>
            <a:r>
              <a:rPr lang="zh-TW" altLang="en-US" dirty="0"/>
              <a:t>畫面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進入 </a:t>
            </a:r>
            <a:r>
              <a:rPr lang="en-US" altLang="zh-TW" dirty="0"/>
              <a:t>BIOS </a:t>
            </a:r>
            <a:r>
              <a:rPr lang="zh-TW" altLang="en-US" dirty="0"/>
              <a:t>畫面之後，從 </a:t>
            </a:r>
            <a:r>
              <a:rPr lang="en-US" altLang="zh-TW" dirty="0"/>
              <a:t>USB </a:t>
            </a:r>
            <a:r>
              <a:rPr lang="zh-TW" altLang="en-US" dirty="0"/>
              <a:t>開機碟設定 </a:t>
            </a:r>
            <a:r>
              <a:rPr lang="en-US" altLang="zh-TW" dirty="0"/>
              <a:t>PC/</a:t>
            </a:r>
            <a:r>
              <a:rPr lang="zh-TW" altLang="en-US" dirty="0"/>
              <a:t>伺服器的開機順序。設定 </a:t>
            </a:r>
            <a:r>
              <a:rPr lang="en-US" altLang="zh-TW" dirty="0"/>
              <a:t>PC/</a:t>
            </a:r>
            <a:r>
              <a:rPr lang="zh-TW" altLang="en-US" dirty="0"/>
              <a:t>伺服器開機</a:t>
            </a:r>
            <a:r>
              <a:rPr lang="zh-TW" altLang="en-US" dirty="0" smtClean="0"/>
              <a:t>順序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的</a:t>
            </a:r>
            <a:r>
              <a:rPr lang="zh-TW" altLang="en-US" dirty="0"/>
              <a:t>確切步驟，依裝置製造商可能會有所不同。</a:t>
            </a:r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離開 </a:t>
            </a:r>
            <a:r>
              <a:rPr lang="en-US" altLang="zh-TW" dirty="0"/>
              <a:t>BIOS </a:t>
            </a:r>
            <a:r>
              <a:rPr lang="zh-TW" altLang="en-US" dirty="0"/>
              <a:t>畫面並繼續開啟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還原</a:t>
            </a:r>
            <a:r>
              <a:rPr lang="zh-TW" altLang="en-US" dirty="0"/>
              <a:t>精靈隨即顯示。按照還原精靈的指示還原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選擇性</a:t>
            </a:r>
            <a:r>
              <a:rPr lang="zh-TW" altLang="en-US" dirty="0"/>
              <a:t>步驟：編輯網路設定。</a:t>
            </a:r>
          </a:p>
          <a:p>
            <a:r>
              <a:rPr lang="en-US" altLang="zh-TW" dirty="0" smtClean="0"/>
              <a:t>8.</a:t>
            </a:r>
            <a:r>
              <a:rPr lang="zh-TW" altLang="en-US" dirty="0" smtClean="0"/>
              <a:t>選擇性</a:t>
            </a:r>
            <a:r>
              <a:rPr lang="zh-TW" altLang="en-US" dirty="0"/>
              <a:t>步驟：將其他硬體與網路驅動程式載入 </a:t>
            </a:r>
            <a:r>
              <a:rPr lang="en-US" altLang="zh-TW" dirty="0"/>
              <a:t>USB </a:t>
            </a:r>
            <a:r>
              <a:rPr lang="zh-TW" altLang="en-US" dirty="0"/>
              <a:t>開機碟。</a:t>
            </a:r>
          </a:p>
          <a:p>
            <a:r>
              <a:rPr lang="en-US" altLang="zh-TW" dirty="0" smtClean="0"/>
              <a:t>9.</a:t>
            </a:r>
            <a:r>
              <a:rPr lang="zh-TW" altLang="en-US" dirty="0" smtClean="0"/>
              <a:t>若要</a:t>
            </a:r>
            <a:r>
              <a:rPr lang="zh-TW" altLang="en-US" dirty="0"/>
              <a:t>還原 </a:t>
            </a:r>
            <a:r>
              <a:rPr lang="en-US" altLang="zh-TW" dirty="0"/>
              <a:t>PC/</a:t>
            </a:r>
            <a:r>
              <a:rPr lang="zh-TW" altLang="en-US" dirty="0"/>
              <a:t>伺服器可能需要其他硬體或網路驅動程式，請將驅動程式下載到 </a:t>
            </a:r>
            <a:r>
              <a:rPr lang="en-US" altLang="zh-TW" dirty="0"/>
              <a:t>PC/</a:t>
            </a:r>
            <a:r>
              <a:rPr lang="zh-TW" altLang="en-US" dirty="0"/>
              <a:t>伺服器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然後</a:t>
            </a:r>
            <a:r>
              <a:rPr lang="zh-TW" altLang="en-US" dirty="0"/>
              <a:t>將驅動程式載入 </a:t>
            </a:r>
            <a:r>
              <a:rPr lang="en-US" altLang="zh-TW" dirty="0"/>
              <a:t>USB </a:t>
            </a:r>
            <a:r>
              <a:rPr lang="zh-TW" altLang="en-US" dirty="0"/>
              <a:t>開機碟。在還原過程，驅動程式將安裝到您的 </a:t>
            </a:r>
            <a:r>
              <a:rPr lang="en-US" altLang="zh-TW" dirty="0"/>
              <a:t>PC/</a:t>
            </a:r>
            <a:r>
              <a:rPr lang="zh-TW" altLang="en-US" dirty="0"/>
              <a:t>伺服器。</a:t>
            </a:r>
          </a:p>
          <a:p>
            <a:r>
              <a:rPr lang="en-US" altLang="zh-TW" dirty="0" smtClean="0"/>
              <a:t>10.</a:t>
            </a:r>
            <a:r>
              <a:rPr lang="zh-TW" altLang="en-US" dirty="0" smtClean="0"/>
              <a:t>登入 </a:t>
            </a:r>
            <a:r>
              <a:rPr lang="en-US" altLang="zh-TW" dirty="0"/>
              <a:t>NAS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82562455"/>
      </p:ext>
    </p:extLst>
  </p:cSld>
  <p:clrMapOvr>
    <a:masterClrMapping/>
  </p:clrMapOvr>
  <p:transition spd="slow">
    <p:cut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</a:t>
            </a:r>
            <a:r>
              <a:rPr lang="zh-TW" altLang="en-US" sz="1200" dirty="0"/>
              <a:t>要用於還原裝置的備份版本。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6" name="Picture 2" descr="https://www.qnap.com/uploads/images/how-to/202311/e67df56eef5846652166ced6588b0a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6309"/>
            <a:ext cx="6120680" cy="39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45868"/>
      </p:ext>
    </p:extLst>
  </p:cSld>
  <p:clrMapOvr>
    <a:masterClrMapping/>
  </p:clrMapOvr>
  <p:transition spd="slow">
    <p:cut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4.3</a:t>
            </a:r>
            <a:r>
              <a:rPr lang="zh-TW" altLang="en-US" sz="2800" dirty="0" smtClean="0"/>
              <a:t> 系統還原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731990"/>
            <a:ext cx="8229600" cy="3030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以上敘述來自官網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93441"/>
              </p:ext>
            </p:extLst>
          </p:nvPr>
        </p:nvGraphicFramePr>
        <p:xfrm>
          <a:off x="251520" y="3435846"/>
          <a:ext cx="8229600" cy="924393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25668864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35004302"/>
                    </a:ext>
                  </a:extLst>
                </a:gridCol>
              </a:tblGrid>
              <a:tr h="24983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還原模式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0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說明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A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8277"/>
                  </a:ext>
                </a:extLst>
              </a:tr>
              <a:tr h="2498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還原整台裝置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還原裝置的所有磁碟區。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26009"/>
                  </a:ext>
                </a:extLst>
              </a:tr>
              <a:tr h="4247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還原系統磁碟區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僅還原系統磁碟區。系統磁碟區是安裝 </a:t>
                      </a:r>
                      <a:r>
                        <a:rPr lang="en-US" altLang="zh-TW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Windows </a:t>
                      </a:r>
                      <a:r>
                        <a:rPr lang="zh-TW" altLang="en-US" sz="1100" b="0" dirty="0">
                          <a:solidFill>
                            <a:srgbClr val="212529"/>
                          </a:solidFill>
                          <a:effectLst/>
                          <a:latin typeface="Roboto"/>
                        </a:rPr>
                        <a:t>作業系統的磁碟區。</a:t>
                      </a:r>
                    </a:p>
                  </a:txBody>
                  <a:tcPr marL="31230" marR="31230" marT="37475" marB="37475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83081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512" y="506146"/>
            <a:ext cx="8216637" cy="27392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選擇還原模式。</a:t>
            </a:r>
            <a:endParaRPr kumimoji="0" lang="en-US" altLang="zh-TW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+mn-lt"/>
              <a:ea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zh-TW" altLang="zh-TW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inherit"/>
              </a:rPr>
              <a:t>選擇性</a:t>
            </a:r>
            <a:r>
              <a:rPr kumimoji="0" lang="zh-TW" altLang="zh-TW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inherit"/>
              </a:rPr>
              <a:t>步驟</a:t>
            </a: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：指定磁碟區對應。</a:t>
            </a:r>
            <a:b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</a:b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透過指定磁碟區對應，可以將原始備份磁碟區還原到不同的磁碟區。磁碟區對應是備份磁碟區與目標磁碟區之間的對應，並決定備份磁碟區還原到哪些目標磁碟區。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Roboto"/>
              </a:rPr>
              <a:t>警告</a:t>
            </a:r>
            <a:endParaRPr kumimoji="0" lang="zh-TW" altLang="zh-TW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+mn-lt"/>
              <a:ea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3C4147"/>
                </a:solidFill>
                <a:effectLst/>
                <a:latin typeface="+mn-lt"/>
                <a:ea typeface="Roboto"/>
              </a:rPr>
              <a:t>如果磁碟區對應到較大的目標磁碟區，則在 PC/伺服器未來運作期間，目標磁碟區的額外空間將無法使用。 </a:t>
            </a:r>
            <a:endParaRPr kumimoji="0" lang="zh-TW" altLang="zh-TW" b="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+mn-lt"/>
              <a:ea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檢視還原設定。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開始還原。</a:t>
            </a:r>
            <a:b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</a:br>
            <a:r>
              <a:rPr kumimoji="0" lang="zh-TW" altLang="zh-TW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  <a:ea typeface="Roboto"/>
              </a:rPr>
              <a:t>還原過程可能需要幾分鐘的時間。裝置在還原裝置之後，會自動重新啟動。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51179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1.3 </a:t>
            </a:r>
            <a:r>
              <a:rPr lang="zh-TW" altLang="en-US" sz="3000" dirty="0"/>
              <a:t>一般權限設定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FA3AB10-49D5-4303-8F94-7207EA6EF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50" y="771550"/>
            <a:ext cx="7589437" cy="42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5416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9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3000" dirty="0"/>
              <a:t>Agenda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699542"/>
            <a:ext cx="8229600" cy="416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33400" lvl="0" indent="0"/>
            <a:r>
              <a:rPr lang="en-US" altLang="zh-TW" sz="2000" b="1" dirty="0" smtClean="0"/>
              <a:t>1.</a:t>
            </a:r>
            <a:r>
              <a:rPr lang="zh-TW" altLang="en-US" sz="2000" b="1" dirty="0" smtClean="0"/>
              <a:t>  </a:t>
            </a:r>
            <a:r>
              <a:rPr lang="zh-TW" altLang="en-US" sz="2000" b="1" dirty="0" smtClean="0">
                <a:hlinkClick r:id="rId3" action="ppaction://hlinksldjump"/>
              </a:rPr>
              <a:t>進階檔案分享</a:t>
            </a:r>
            <a:r>
              <a:rPr lang="en-US" altLang="zh-TW" sz="2000" b="1" dirty="0" smtClean="0">
                <a:hlinkClick r:id="rId3" action="ppaction://hlinksldjump"/>
              </a:rPr>
              <a:t>/</a:t>
            </a:r>
            <a:r>
              <a:rPr lang="zh-TW" altLang="en-US" sz="2000" b="1" dirty="0" smtClean="0">
                <a:hlinkClick r:id="rId3" action="ppaction://hlinksldjump"/>
              </a:rPr>
              <a:t>權限設定</a:t>
            </a:r>
            <a:endParaRPr lang="en-US" altLang="zh-TW" sz="2000" b="1" dirty="0"/>
          </a:p>
          <a:p>
            <a:pPr marL="533400" lvl="0" indent="0"/>
            <a:r>
              <a:rPr lang="zh-TW" altLang="en-US" sz="2000" b="1" dirty="0"/>
              <a:t>     </a:t>
            </a:r>
            <a:r>
              <a:rPr lang="en-US" altLang="zh-TW" sz="2000" b="1" dirty="0" smtClean="0"/>
              <a:t>1.1</a:t>
            </a:r>
            <a:r>
              <a:rPr lang="zh-TW" altLang="en-US" sz="2000" b="1" dirty="0" smtClean="0"/>
              <a:t> </a:t>
            </a:r>
            <a:r>
              <a:rPr lang="zh-TW" altLang="en-US" sz="2000" b="1" dirty="0" smtClean="0">
                <a:hlinkClick r:id="rId4" action="ppaction://hlinksldjump"/>
              </a:rPr>
              <a:t>標準帳號建立方式</a:t>
            </a:r>
            <a:endParaRPr lang="en-US" altLang="zh-TW" sz="2000" b="1" dirty="0" smtClean="0"/>
          </a:p>
          <a:p>
            <a:pPr marL="533400" lvl="0" indent="0"/>
            <a:r>
              <a:rPr lang="en-US" altLang="zh-TW" sz="2000" b="1" dirty="0"/>
              <a:t> </a:t>
            </a:r>
            <a:r>
              <a:rPr lang="zh-TW" altLang="en-US" sz="2000" b="1" dirty="0" smtClean="0"/>
              <a:t>      </a:t>
            </a:r>
            <a:r>
              <a:rPr lang="en-US" altLang="zh-TW" sz="2000" b="1" dirty="0" smtClean="0"/>
              <a:t>1.1.1 </a:t>
            </a:r>
            <a:r>
              <a:rPr lang="zh-TW" altLang="en-US" sz="2000" b="1" dirty="0">
                <a:hlinkClick r:id="rId5" action="ppaction://hlinksldjump"/>
              </a:rPr>
              <a:t>建立 </a:t>
            </a:r>
            <a:r>
              <a:rPr lang="en-US" altLang="zh-TW" sz="2000" b="1" dirty="0">
                <a:hlinkClick r:id="rId5" action="ppaction://hlinksldjump"/>
              </a:rPr>
              <a:t>CSV </a:t>
            </a:r>
            <a:r>
              <a:rPr lang="zh-TW" altLang="en-US" sz="2000" b="1" dirty="0">
                <a:hlinkClick r:id="rId5" action="ppaction://hlinksldjump"/>
              </a:rPr>
              <a:t>使用者檔案並</a:t>
            </a:r>
            <a:r>
              <a:rPr lang="zh-TW" altLang="en-US" sz="2000" b="1" dirty="0" smtClean="0">
                <a:hlinkClick r:id="rId5" action="ppaction://hlinksldjump"/>
              </a:rPr>
              <a:t>匯入</a:t>
            </a:r>
            <a:endParaRPr lang="en-US" altLang="zh-TW" sz="2000" b="1" dirty="0" smtClean="0"/>
          </a:p>
          <a:p>
            <a:pPr marL="533400" indent="0"/>
            <a:r>
              <a:rPr lang="zh-TW" altLang="en-US" sz="2000" b="1" dirty="0" smtClean="0"/>
              <a:t>       </a:t>
            </a:r>
            <a:r>
              <a:rPr lang="en-US" altLang="zh-TW" sz="2000" b="1" dirty="0" smtClean="0"/>
              <a:t>1.1.2</a:t>
            </a:r>
            <a:r>
              <a:rPr lang="zh-TW" altLang="en-US" sz="2000" b="1" dirty="0" smtClean="0"/>
              <a:t> </a:t>
            </a:r>
            <a:r>
              <a:rPr lang="zh-TW" altLang="en-US" sz="2000" b="1" dirty="0">
                <a:hlinkClick r:id="rId6" action="ppaction://hlinksldjump"/>
              </a:rPr>
              <a:t>建立 </a:t>
            </a:r>
            <a:r>
              <a:rPr lang="en-US" altLang="zh-TW" sz="2000" b="1" dirty="0">
                <a:hlinkClick r:id="rId6" action="ppaction://hlinksldjump"/>
              </a:rPr>
              <a:t>TXT </a:t>
            </a:r>
            <a:r>
              <a:rPr lang="zh-TW" altLang="en-US" sz="2000" b="1" dirty="0">
                <a:hlinkClick r:id="rId6" action="ppaction://hlinksldjump"/>
              </a:rPr>
              <a:t>使用者檔案並匯入</a:t>
            </a:r>
            <a:endParaRPr lang="en-US" altLang="zh-TW" sz="2000" b="1" dirty="0"/>
          </a:p>
          <a:p>
            <a:pPr marL="533400" lvl="0" indent="0"/>
            <a:r>
              <a:rPr lang="zh-TW" altLang="en-US" sz="2000" b="1" dirty="0" smtClean="0"/>
              <a:t>       </a:t>
            </a:r>
            <a:r>
              <a:rPr lang="en-US" altLang="zh-TW" sz="2000" b="1" dirty="0" smtClean="0"/>
              <a:t>1.1.3</a:t>
            </a:r>
            <a:r>
              <a:rPr lang="zh-TW" altLang="en-US" sz="2000" b="1" dirty="0" smtClean="0"/>
              <a:t> </a:t>
            </a:r>
            <a:r>
              <a:rPr lang="zh-TW" altLang="en-US" sz="2000" b="1" dirty="0" smtClean="0">
                <a:hlinkClick r:id="rId7" action="ppaction://hlinksldjump"/>
              </a:rPr>
              <a:t>帳號匯出與匯入</a:t>
            </a:r>
            <a:r>
              <a:rPr lang="en-US" altLang="zh-TW" sz="2000" b="1" dirty="0" smtClean="0">
                <a:hlinkClick r:id="rId7" action="ppaction://hlinksldjump"/>
              </a:rPr>
              <a:t>(BIN)</a:t>
            </a:r>
            <a:endParaRPr lang="en-US" altLang="zh-TW" sz="2000" b="1" dirty="0" smtClean="0"/>
          </a:p>
          <a:p>
            <a:pPr marL="533400" lvl="0" indent="0"/>
            <a:r>
              <a:rPr lang="zh-TW" altLang="en-US" sz="2000" b="1" dirty="0" smtClean="0"/>
              <a:t>     </a:t>
            </a:r>
            <a:r>
              <a:rPr lang="en-US" altLang="zh-TW" sz="2000" b="1" dirty="0" smtClean="0"/>
              <a:t>1.2 </a:t>
            </a:r>
            <a:r>
              <a:rPr lang="zh-TW" altLang="en-US" sz="2000" b="1" dirty="0" smtClean="0">
                <a:hlinkClick r:id="rId8" action="ppaction://hlinksldjump"/>
              </a:rPr>
              <a:t>共用資料夾建立</a:t>
            </a:r>
            <a:endParaRPr lang="en-US" altLang="zh-TW" sz="2000" b="1" dirty="0" smtClean="0"/>
          </a:p>
          <a:p>
            <a:pPr marL="533400" lvl="0" indent="0"/>
            <a:r>
              <a:rPr lang="zh-TW" altLang="en-US" sz="2000" b="1" dirty="0"/>
              <a:t> </a:t>
            </a:r>
            <a:r>
              <a:rPr lang="zh-TW" altLang="en-US" sz="2000" b="1" dirty="0" smtClean="0"/>
              <a:t>    </a:t>
            </a:r>
            <a:r>
              <a:rPr lang="en-US" altLang="zh-TW" sz="2000" b="1" dirty="0" smtClean="0"/>
              <a:t>1.3</a:t>
            </a:r>
            <a:r>
              <a:rPr lang="zh-TW" altLang="en-US" sz="2000" b="1" dirty="0" smtClean="0"/>
              <a:t> </a:t>
            </a:r>
            <a:r>
              <a:rPr lang="zh-TW" altLang="en-US" sz="2000" b="1" dirty="0" smtClean="0">
                <a:hlinkClick r:id="rId9" action="ppaction://hlinksldjump"/>
              </a:rPr>
              <a:t>一般權限設定</a:t>
            </a:r>
            <a:endParaRPr lang="en-US" altLang="zh-TW" sz="2000" b="1" dirty="0" smtClean="0"/>
          </a:p>
          <a:p>
            <a:pPr marL="533400" lvl="0" indent="0"/>
            <a:r>
              <a:rPr lang="zh-TW" altLang="en-US" sz="2000" b="1" dirty="0"/>
              <a:t> </a:t>
            </a:r>
            <a:r>
              <a:rPr lang="zh-TW" altLang="en-US" sz="2000" b="1" dirty="0" smtClean="0"/>
              <a:t>    </a:t>
            </a:r>
            <a:r>
              <a:rPr lang="en-US" altLang="zh-TW" sz="2000" b="1" dirty="0" smtClean="0"/>
              <a:t>1.4</a:t>
            </a:r>
            <a:r>
              <a:rPr lang="zh-TW" altLang="en-US" sz="2000" b="1" dirty="0" smtClean="0"/>
              <a:t> </a:t>
            </a:r>
            <a:r>
              <a:rPr lang="zh-TW" altLang="en-US" sz="2000" b="1" dirty="0" smtClean="0">
                <a:hlinkClick r:id="rId10" action="ppaction://hlinksldjump"/>
              </a:rPr>
              <a:t>進階權限設定</a:t>
            </a:r>
            <a:endParaRPr lang="en-US" altLang="zh-TW" sz="2000" b="1" dirty="0" smtClean="0"/>
          </a:p>
          <a:p>
            <a:pPr marL="533400" lvl="0" indent="0"/>
            <a:r>
              <a:rPr lang="en-US" altLang="zh-TW" sz="2000" b="1" dirty="0"/>
              <a:t> </a:t>
            </a:r>
            <a:r>
              <a:rPr lang="en-US" altLang="zh-TW" sz="2000" b="1" dirty="0" smtClean="0"/>
              <a:t>       1.4.1</a:t>
            </a:r>
            <a:r>
              <a:rPr lang="zh-TW" altLang="en-US" sz="2000" b="1" dirty="0">
                <a:hlinkClick r:id="rId10" action="ppaction://hlinksldjump"/>
              </a:rPr>
              <a:t>共用資料夾設定為讀取</a:t>
            </a:r>
            <a:r>
              <a:rPr lang="en-US" altLang="zh-TW" sz="2000" b="1" dirty="0">
                <a:hlinkClick r:id="rId10" action="ppaction://hlinksldjump"/>
              </a:rPr>
              <a:t>/</a:t>
            </a:r>
            <a:r>
              <a:rPr lang="zh-TW" altLang="en-US" sz="2000" b="1" dirty="0">
                <a:hlinkClick r:id="rId10" action="ppaction://hlinksldjump"/>
              </a:rPr>
              <a:t>寫入</a:t>
            </a:r>
            <a:r>
              <a:rPr lang="zh-TW" altLang="en-US" sz="2000" b="1" dirty="0" smtClean="0">
                <a:hlinkClick r:id="rId10" action="ppaction://hlinksldjump"/>
              </a:rPr>
              <a:t>，子</a:t>
            </a:r>
            <a:r>
              <a:rPr lang="zh-TW" altLang="en-US" sz="2000" b="1" dirty="0">
                <a:hlinkClick r:id="rId10" action="ppaction://hlinksldjump"/>
              </a:rPr>
              <a:t>資料夾設定為</a:t>
            </a:r>
            <a:r>
              <a:rPr lang="zh-TW" altLang="en-US" sz="2000" b="1" dirty="0" smtClean="0">
                <a:hlinkClick r:id="rId10" action="ppaction://hlinksldjump"/>
              </a:rPr>
              <a:t>唯讀</a:t>
            </a:r>
            <a:endParaRPr lang="en-US" altLang="zh-TW" sz="2000" b="1" dirty="0" smtClean="0"/>
          </a:p>
          <a:p>
            <a:pPr marL="533400" lvl="0" indent="0"/>
            <a:r>
              <a:rPr lang="zh-TW" altLang="en-US" sz="1800" b="1" dirty="0" smtClean="0"/>
              <a:t>         </a:t>
            </a:r>
            <a:r>
              <a:rPr lang="en-US" altLang="zh-TW" sz="2000" b="1" dirty="0" smtClean="0"/>
              <a:t>1.4.2</a:t>
            </a:r>
            <a:r>
              <a:rPr lang="zh-TW" altLang="en-US" sz="2000" b="1" dirty="0">
                <a:hlinkClick r:id="rId11" action="ppaction://hlinksldjump"/>
              </a:rPr>
              <a:t>共用資料夾設定為唯讀，子資料夾設定為讀取</a:t>
            </a:r>
            <a:r>
              <a:rPr lang="en-US" altLang="zh-TW" sz="2000" b="1" dirty="0">
                <a:hlinkClick r:id="rId11" action="ppaction://hlinksldjump"/>
              </a:rPr>
              <a:t>/</a:t>
            </a:r>
            <a:r>
              <a:rPr lang="zh-TW" altLang="en-US" sz="2000" b="1" dirty="0" smtClean="0">
                <a:hlinkClick r:id="rId11" action="ppaction://hlinksldjump"/>
              </a:rPr>
              <a:t>寫入</a:t>
            </a:r>
            <a:endParaRPr lang="en-US" altLang="zh-TW" sz="2000" b="1" dirty="0" smtClean="0"/>
          </a:p>
          <a:p>
            <a:pPr marL="533400" lvl="0" indent="0"/>
            <a:r>
              <a:rPr lang="zh-TW" altLang="en-US" sz="2000" b="1" dirty="0"/>
              <a:t> </a:t>
            </a:r>
            <a:r>
              <a:rPr lang="zh-TW" altLang="en-US" sz="2000" b="1" dirty="0" smtClean="0"/>
              <a:t>       </a:t>
            </a:r>
            <a:r>
              <a:rPr lang="en-US" altLang="zh-TW" sz="2000" b="1" dirty="0" smtClean="0"/>
              <a:t>1.4.3</a:t>
            </a:r>
            <a:r>
              <a:rPr lang="zh-TW" altLang="en-US" sz="2000" b="1" dirty="0" smtClean="0">
                <a:hlinkClick r:id="rId12" action="ppaction://hlinksldjump"/>
              </a:rPr>
              <a:t>子資料夾設定為可寫不可讀</a:t>
            </a:r>
            <a:endParaRPr lang="zh-TW" altLang="en-US" sz="2000" b="1" dirty="0"/>
          </a:p>
          <a:p>
            <a:pPr marL="533400" lvl="0" indent="0"/>
            <a:endParaRPr lang="en-US" altLang="zh-TW" sz="1800" dirty="0"/>
          </a:p>
        </p:txBody>
      </p:sp>
      <p:grpSp>
        <p:nvGrpSpPr>
          <p:cNvPr id="36" name="Shape 36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9" name="Shape 39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96739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1.3 </a:t>
            </a:r>
            <a:r>
              <a:rPr lang="zh-TW" altLang="en-US" sz="3000" dirty="0"/>
              <a:t>一般權限設定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2AB8C320-CCE9-4BE2-A04C-FD3F96462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31" y="822918"/>
            <a:ext cx="7661596" cy="4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97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1.3 </a:t>
            </a:r>
            <a:r>
              <a:rPr lang="zh-TW" altLang="en-US" sz="3000" dirty="0"/>
              <a:t>一般權限設定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C36E6349-25C0-4B50-82FA-93B5FF07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80" y="1003164"/>
            <a:ext cx="8871640" cy="37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1600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1.4.1</a:t>
            </a:r>
            <a:r>
              <a:rPr lang="zh-TW" altLang="en-US" sz="2400" dirty="0"/>
              <a:t>共用資料夾設定為讀取</a:t>
            </a:r>
            <a:r>
              <a:rPr lang="en-US" altLang="zh-TW" sz="2400" dirty="0"/>
              <a:t>/</a:t>
            </a:r>
            <a:r>
              <a:rPr lang="zh-TW" altLang="en-US" sz="2400" dirty="0"/>
              <a:t>寫入，子資料夾設定為唯讀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/>
              <a:t>使用者選取</a:t>
            </a:r>
            <a:r>
              <a:rPr lang="zh-TW" altLang="en-US" sz="1200" b="1" dirty="0"/>
              <a:t>［讀取</a:t>
            </a:r>
            <a:r>
              <a:rPr lang="en-US" altLang="zh-TW" sz="1200" b="1" dirty="0"/>
              <a:t>/</a:t>
            </a:r>
            <a:r>
              <a:rPr lang="zh-TW" altLang="en-US" sz="1200" b="1" dirty="0"/>
              <a:t>寫入］</a:t>
            </a:r>
            <a:r>
              <a:rPr lang="zh-TW" altLang="en-US" sz="1200" dirty="0" smtClean="0"/>
              <a:t>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開啟</a:t>
            </a:r>
            <a:r>
              <a:rPr lang="zh-TW" altLang="en-US" sz="1200" dirty="0" smtClean="0"/>
              <a:t>［</a:t>
            </a:r>
            <a:r>
              <a:rPr lang="zh-TW" altLang="en-US" sz="1200" dirty="0"/>
              <a:t>獨立權限］</a:t>
            </a:r>
            <a:endParaRPr lang="en-GB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94602"/>
            <a:ext cx="7899413" cy="30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146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增加使用者</a:t>
            </a:r>
            <a:r>
              <a:rPr lang="zh-TW" altLang="en-US" sz="1200" dirty="0"/>
              <a:t>選取</a:t>
            </a:r>
            <a:r>
              <a:rPr lang="zh-TW" altLang="en-US" sz="1200" b="1" dirty="0"/>
              <a:t>［讀取</a:t>
            </a:r>
            <a:r>
              <a:rPr lang="en-US" altLang="zh-TW" sz="1200" b="1" dirty="0"/>
              <a:t>/</a:t>
            </a:r>
            <a:r>
              <a:rPr lang="zh-TW" altLang="en-US" sz="1200" b="1" dirty="0"/>
              <a:t>寫入］</a:t>
            </a:r>
            <a:r>
              <a:rPr lang="zh-TW" altLang="en-US" sz="1200" dirty="0" smtClean="0"/>
              <a:t>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</a:t>
            </a:r>
            <a:r>
              <a:rPr lang="zh-TW" altLang="en-US" sz="1200" dirty="0" smtClean="0"/>
              <a:t>刪除 </a:t>
            </a:r>
            <a:r>
              <a:rPr lang="en-US" altLang="zh-TW" sz="1200" dirty="0" err="1" smtClean="0"/>
              <a:t>Everone</a:t>
            </a:r>
            <a:r>
              <a:rPr lang="en-US" altLang="zh-TW" sz="1200" dirty="0" smtClean="0"/>
              <a:t> </a:t>
            </a:r>
            <a:r>
              <a:rPr lang="zh-TW" altLang="en-US" sz="1200" dirty="0"/>
              <a:t>群</a:t>
            </a:r>
            <a:r>
              <a:rPr lang="zh-TW" altLang="en-US" sz="1200" dirty="0" smtClean="0"/>
              <a:t>組</a:t>
            </a:r>
            <a:endParaRPr lang="en-GB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046049"/>
            <a:ext cx="6059016" cy="3206603"/>
          </a:xfrm>
          <a:prstGeom prst="rect">
            <a:avLst/>
          </a:prstGeom>
        </p:spPr>
      </p:pic>
      <p:sp>
        <p:nvSpPr>
          <p:cNvPr id="14" name="Shape 125"/>
          <p:cNvSpPr txBox="1">
            <a:spLocks/>
          </p:cNvSpPr>
          <p:nvPr/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en-US" altLang="zh-TW" sz="2400" dirty="0" smtClean="0"/>
              <a:t>1.4.1</a:t>
            </a:r>
            <a:r>
              <a:rPr lang="zh-TW" altLang="en-US" sz="2400" dirty="0" smtClean="0"/>
              <a:t>共用資料夾設定為讀取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寫入，子資料夾設定為唯讀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4843754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選取子資料夾，並勾選停用繼承並將此資料夾的繼承權限轉換成明確權限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將</a:t>
            </a:r>
            <a:r>
              <a:rPr lang="zh-TW" altLang="en-US" sz="1200" dirty="0" smtClean="0"/>
              <a:t>使用者設定為 </a:t>
            </a:r>
            <a:r>
              <a:rPr lang="zh-TW" altLang="en-US" sz="1200" b="1" dirty="0" smtClean="0"/>
              <a:t>［唯讀］</a:t>
            </a:r>
            <a:r>
              <a:rPr lang="zh-TW" altLang="en-US" sz="1200" dirty="0"/>
              <a:t>權限</a:t>
            </a:r>
            <a:endParaRPr lang="en-US" altLang="zh-TW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82386"/>
            <a:ext cx="5844551" cy="3161203"/>
          </a:xfrm>
          <a:prstGeom prst="rect">
            <a:avLst/>
          </a:prstGeom>
        </p:spPr>
      </p:pic>
      <p:sp>
        <p:nvSpPr>
          <p:cNvPr id="13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1.4.1</a:t>
            </a:r>
            <a:r>
              <a:rPr lang="zh-TW" altLang="en-US" sz="2400" dirty="0"/>
              <a:t>共用資料夾設定為讀取</a:t>
            </a:r>
            <a:r>
              <a:rPr lang="en-US" altLang="zh-TW" sz="2400" dirty="0"/>
              <a:t>/</a:t>
            </a:r>
            <a:r>
              <a:rPr lang="zh-TW" altLang="en-US" sz="2400" dirty="0"/>
              <a:t>寫入，子資料夾設定為唯讀</a:t>
            </a:r>
          </a:p>
        </p:txBody>
      </p:sp>
    </p:spTree>
    <p:extLst>
      <p:ext uri="{BB962C8B-B14F-4D97-AF65-F5344CB8AC3E}">
        <p14:creationId xmlns:p14="http://schemas.microsoft.com/office/powerpoint/2010/main" val="3893360866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1.4.2</a:t>
            </a:r>
            <a:r>
              <a:rPr lang="zh-TW" altLang="en-US" sz="2400" dirty="0"/>
              <a:t>共用資料夾設定為唯讀，子資料夾設定為讀取</a:t>
            </a:r>
            <a:r>
              <a:rPr lang="en-US" altLang="zh-TW" sz="2400" dirty="0"/>
              <a:t>/</a:t>
            </a:r>
            <a:r>
              <a:rPr lang="zh-TW" altLang="en-US" sz="2400" dirty="0"/>
              <a:t>寫入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/>
              <a:t>使用者選取</a:t>
            </a:r>
            <a:r>
              <a:rPr lang="zh-TW" altLang="en-US" sz="1200" b="1" dirty="0"/>
              <a:t>［讀取</a:t>
            </a:r>
            <a:r>
              <a:rPr lang="en-US" altLang="zh-TW" sz="1200" b="1" dirty="0"/>
              <a:t>/</a:t>
            </a:r>
            <a:r>
              <a:rPr lang="zh-TW" altLang="en-US" sz="1200" b="1" dirty="0"/>
              <a:t>寫入］</a:t>
            </a:r>
            <a:r>
              <a:rPr lang="zh-TW" altLang="en-US" sz="1200" dirty="0" smtClean="0"/>
              <a:t>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開啟</a:t>
            </a:r>
            <a:r>
              <a:rPr lang="zh-TW" altLang="en-US" sz="1200" dirty="0" smtClean="0"/>
              <a:t>［</a:t>
            </a:r>
            <a:r>
              <a:rPr lang="zh-TW" altLang="en-US" sz="1200" dirty="0"/>
              <a:t>獨立權限］</a:t>
            </a:r>
            <a:endParaRPr lang="en-GB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94602"/>
            <a:ext cx="7899413" cy="30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95789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1.4.2</a:t>
            </a:r>
            <a:r>
              <a:rPr lang="zh-TW" altLang="en-US" sz="2400" dirty="0"/>
              <a:t>共用資料夾設定為唯讀，子資料夾設定為讀取</a:t>
            </a:r>
            <a:r>
              <a:rPr lang="en-US" altLang="zh-TW" sz="2400" dirty="0"/>
              <a:t>/</a:t>
            </a:r>
            <a:r>
              <a:rPr lang="zh-TW" altLang="en-US" sz="2400" dirty="0"/>
              <a:t>寫入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增加使用者</a:t>
            </a:r>
            <a:r>
              <a:rPr lang="zh-TW" altLang="en-US" sz="1200" dirty="0"/>
              <a:t>選取</a:t>
            </a:r>
            <a:r>
              <a:rPr lang="zh-TW" altLang="en-US" sz="1200" b="1" dirty="0" smtClean="0"/>
              <a:t>［唯讀］</a:t>
            </a:r>
            <a:r>
              <a:rPr lang="zh-TW" altLang="en-US" sz="1200" dirty="0" smtClean="0"/>
              <a:t>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</a:t>
            </a:r>
            <a:r>
              <a:rPr lang="zh-TW" altLang="en-US" sz="1200" dirty="0" smtClean="0"/>
              <a:t>刪除 </a:t>
            </a:r>
            <a:r>
              <a:rPr lang="en-US" altLang="zh-TW" sz="1200" dirty="0" err="1" smtClean="0"/>
              <a:t>Everone</a:t>
            </a:r>
            <a:r>
              <a:rPr lang="en-US" altLang="zh-TW" sz="1200" dirty="0" smtClean="0"/>
              <a:t> </a:t>
            </a:r>
            <a:r>
              <a:rPr lang="zh-TW" altLang="en-US" sz="1200" dirty="0"/>
              <a:t>群</a:t>
            </a:r>
            <a:r>
              <a:rPr lang="zh-TW" altLang="en-US" sz="1200" dirty="0" smtClean="0"/>
              <a:t>組</a:t>
            </a:r>
            <a:endParaRPr lang="en-GB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062364"/>
            <a:ext cx="5976664" cy="31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28228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1.4.2</a:t>
            </a:r>
            <a:r>
              <a:rPr lang="zh-TW" altLang="en-US" sz="2400" dirty="0"/>
              <a:t>共用資料夾設定為唯讀，子資料夾設定為讀取</a:t>
            </a:r>
            <a:r>
              <a:rPr lang="en-US" altLang="zh-TW" sz="2400" dirty="0"/>
              <a:t>/</a:t>
            </a:r>
            <a:r>
              <a:rPr lang="zh-TW" altLang="en-US" sz="2400" dirty="0"/>
              <a:t>寫入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選取子資料夾，並勾選停用繼承並將此資料夾的繼承權限轉換成明確權限</a:t>
            </a:r>
            <a:endParaRPr lang="en-US" altLang="zh-TW" sz="1200" dirty="0" smtClean="0"/>
          </a:p>
          <a:p>
            <a:r>
              <a:rPr lang="en-US" sz="1200" dirty="0" smtClean="0"/>
              <a:t>2.</a:t>
            </a:r>
            <a:r>
              <a:rPr lang="zh-TW" altLang="en-US" sz="1200" dirty="0"/>
              <a:t> 將</a:t>
            </a:r>
            <a:r>
              <a:rPr lang="zh-TW" altLang="en-US" sz="1200" dirty="0" smtClean="0"/>
              <a:t>使用者設定為 </a:t>
            </a:r>
            <a:r>
              <a:rPr lang="zh-TW" altLang="en-US" sz="1200" b="1" dirty="0"/>
              <a:t>［讀取</a:t>
            </a:r>
            <a:r>
              <a:rPr lang="en-US" altLang="zh-TW" sz="1200" b="1" dirty="0"/>
              <a:t>/</a:t>
            </a:r>
            <a:r>
              <a:rPr lang="zh-TW" altLang="en-US" sz="1200" b="1" dirty="0" smtClean="0"/>
              <a:t>寫入］</a:t>
            </a:r>
            <a:r>
              <a:rPr lang="zh-TW" altLang="en-US" sz="1200" dirty="0"/>
              <a:t>權限</a:t>
            </a:r>
            <a:endParaRPr lang="en-US" altLang="zh-TW" sz="12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063946"/>
            <a:ext cx="5904656" cy="31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8671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1.4.3</a:t>
            </a:r>
            <a:r>
              <a:rPr lang="zh-TW" altLang="en-US" sz="3000" dirty="0"/>
              <a:t>子資料夾設定為可寫不可讀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51196" y="425766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選取子資料夾，並勾選停用繼承並將此資料夾的繼承權限轉換成明確權限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39" y="1088866"/>
            <a:ext cx="6048672" cy="31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185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1.4.3</a:t>
            </a:r>
            <a:r>
              <a:rPr lang="zh-TW" altLang="en-US" sz="3000" dirty="0"/>
              <a:t>子資料夾設定為可寫不可讀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選取子資料夾，選取權限樣式並選用</a:t>
            </a:r>
            <a:r>
              <a:rPr lang="en-US" altLang="zh-TW" sz="1200" dirty="0" smtClean="0"/>
              <a:t>Windows </a:t>
            </a:r>
            <a:r>
              <a:rPr lang="zh-TW" altLang="en-US" sz="1200" dirty="0" smtClean="0"/>
              <a:t>特殊權限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5" y="1114367"/>
            <a:ext cx="6123397" cy="34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47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9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3000" dirty="0"/>
              <a:t>Agenda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699542"/>
            <a:ext cx="8229600" cy="416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33400" lvl="0" indent="0"/>
            <a:r>
              <a:rPr lang="zh-TW" altLang="en-US" sz="2000" dirty="0" smtClean="0"/>
              <a:t>        </a:t>
            </a:r>
            <a:r>
              <a:rPr lang="en-US" altLang="zh-TW" sz="2000" dirty="0" smtClean="0"/>
              <a:t>1.4.4</a:t>
            </a:r>
            <a:r>
              <a:rPr lang="zh-TW" altLang="en-US" sz="2000" dirty="0" smtClean="0"/>
              <a:t> </a:t>
            </a:r>
            <a:r>
              <a:rPr lang="zh-TW" altLang="en-US" sz="2000" dirty="0" smtClean="0">
                <a:hlinkClick r:id="rId3" action="ppaction://hlinksldjump"/>
              </a:rPr>
              <a:t>子資料夾設定為可讀寫不可刪除與新建資料夾</a:t>
            </a:r>
            <a:endParaRPr lang="zh-TW" altLang="en-US" sz="2000" dirty="0"/>
          </a:p>
          <a:p>
            <a:pPr marL="876300" lvl="0" indent="-342900">
              <a:buAutoNum type="arabicPeriod" startAt="2"/>
            </a:pPr>
            <a:r>
              <a:rPr lang="zh-TW" altLang="en-US" sz="1800" b="1" dirty="0" smtClean="0">
                <a:hlinkClick r:id="rId4" action="ppaction://hlinksldjump"/>
              </a:rPr>
              <a:t>資料備份方案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 smtClean="0"/>
              <a:t>     </a:t>
            </a:r>
            <a:r>
              <a:rPr lang="en-US" altLang="zh-TW" sz="1800" b="1" dirty="0" smtClean="0"/>
              <a:t>2.1</a:t>
            </a:r>
            <a:r>
              <a:rPr lang="zh-TW" altLang="en-US" sz="1800" b="1" dirty="0" smtClean="0"/>
              <a:t> </a:t>
            </a:r>
            <a:r>
              <a:rPr lang="en-US" altLang="zh-TW" sz="1800" b="1" dirty="0" smtClean="0">
                <a:hlinkClick r:id="rId5" action="ppaction://hlinksldjump"/>
              </a:rPr>
              <a:t>HBS</a:t>
            </a:r>
            <a:r>
              <a:rPr lang="zh-TW" altLang="en-US" sz="1800" b="1" dirty="0" smtClean="0">
                <a:hlinkClick r:id="rId5" action="ppaction://hlinksldjump"/>
              </a:rPr>
              <a:t>檔案備份中心</a:t>
            </a:r>
            <a:endParaRPr lang="en-US" altLang="zh-TW" sz="1800" b="1" dirty="0"/>
          </a:p>
          <a:p>
            <a:pPr marL="533400" lvl="0" indent="0"/>
            <a:r>
              <a:rPr lang="zh-TW" altLang="en-US" sz="1800" b="1" dirty="0"/>
              <a:t>     </a:t>
            </a:r>
            <a:r>
              <a:rPr lang="zh-TW" altLang="en-US" sz="1800" b="1" dirty="0" smtClean="0"/>
              <a:t>    </a:t>
            </a:r>
            <a:r>
              <a:rPr lang="en-US" altLang="zh-TW" sz="1800" b="1" dirty="0" smtClean="0"/>
              <a:t>2.1.1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6" action="ppaction://hlinksldjump"/>
              </a:rPr>
              <a:t>備份目的端設定</a:t>
            </a:r>
            <a:endParaRPr lang="en-US" altLang="zh-TW" sz="1800" b="1" dirty="0"/>
          </a:p>
          <a:p>
            <a:pPr marL="533400" lvl="0" indent="0"/>
            <a:r>
              <a:rPr lang="zh-TW" altLang="en-US" sz="1800" b="1" dirty="0" smtClean="0"/>
              <a:t>  </a:t>
            </a:r>
            <a:r>
              <a:rPr lang="en-US" altLang="zh-TW" sz="1800" b="1" dirty="0" smtClean="0"/>
              <a:t> </a:t>
            </a:r>
            <a:r>
              <a:rPr lang="zh-TW" altLang="en-US" sz="1800" b="1" dirty="0" smtClean="0"/>
              <a:t>      </a:t>
            </a:r>
            <a:r>
              <a:rPr lang="en-US" altLang="zh-TW" sz="1800" b="1" dirty="0" smtClean="0"/>
              <a:t>2.1.2 </a:t>
            </a:r>
            <a:r>
              <a:rPr lang="zh-TW" altLang="en-US" sz="1800" b="1" dirty="0" smtClean="0">
                <a:hlinkClick r:id="rId7" action="ppaction://hlinksldjump"/>
              </a:rPr>
              <a:t>資料來源端設定 </a:t>
            </a:r>
            <a:r>
              <a:rPr lang="en-US" altLang="zh-TW" sz="1800" b="1" dirty="0" smtClean="0">
                <a:hlinkClick r:id="rId7" action="ppaction://hlinksldjump"/>
              </a:rPr>
              <a:t>(RTRR/</a:t>
            </a:r>
            <a:r>
              <a:rPr lang="en-US" altLang="zh-TW" sz="1800" b="1" dirty="0" err="1" smtClean="0">
                <a:hlinkClick r:id="rId7" action="ppaction://hlinksldjump"/>
              </a:rPr>
              <a:t>Rsync</a:t>
            </a:r>
            <a:r>
              <a:rPr lang="en-US" altLang="zh-TW" sz="1800" b="1" dirty="0" smtClean="0">
                <a:hlinkClick r:id="rId7" action="ppaction://hlinksldjump"/>
              </a:rPr>
              <a:t>/ </a:t>
            </a:r>
            <a:r>
              <a:rPr lang="en-US" altLang="zh-TW" sz="1800" b="1" dirty="0" err="1" smtClean="0">
                <a:hlinkClick r:id="rId7" action="ppaction://hlinksldjump"/>
              </a:rPr>
              <a:t>myQNAPcloud</a:t>
            </a:r>
            <a:r>
              <a:rPr lang="en-US" altLang="zh-TW" sz="1800" b="1" dirty="0" smtClean="0">
                <a:hlinkClick r:id="rId7" action="ppaction://hlinksldjump"/>
              </a:rPr>
              <a:t> storage)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</a:t>
            </a:r>
            <a:r>
              <a:rPr lang="en-US" altLang="zh-TW" sz="1800" b="1" dirty="0" smtClean="0"/>
              <a:t>2.1.3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8" action="ppaction://hlinksldjump"/>
              </a:rPr>
              <a:t>同步設定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    </a:t>
            </a:r>
            <a:r>
              <a:rPr lang="en-US" altLang="zh-TW" sz="1800" b="1" dirty="0" smtClean="0"/>
              <a:t>2.1.3.1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9" action="ppaction://hlinksldjump"/>
              </a:rPr>
              <a:t>單向同步</a:t>
            </a:r>
            <a:r>
              <a:rPr lang="en-US" altLang="zh-TW" sz="1800" b="1" dirty="0" smtClean="0">
                <a:hlinkClick r:id="rId9" action="ppaction://hlinksldjump"/>
              </a:rPr>
              <a:t>(RTRR / </a:t>
            </a:r>
            <a:r>
              <a:rPr lang="en-US" altLang="zh-TW" sz="1800" b="1" dirty="0" err="1" smtClean="0">
                <a:hlinkClick r:id="rId9" action="ppaction://hlinksldjump"/>
              </a:rPr>
              <a:t>Rsync</a:t>
            </a:r>
            <a:r>
              <a:rPr lang="en-US" altLang="zh-TW" sz="1800" b="1" dirty="0" smtClean="0">
                <a:hlinkClick r:id="rId9" action="ppaction://hlinksldjump"/>
              </a:rPr>
              <a:t>/ </a:t>
            </a:r>
            <a:r>
              <a:rPr lang="en-US" altLang="zh-TW" sz="1800" b="1" dirty="0" err="1" smtClean="0">
                <a:hlinkClick r:id="rId9" action="ppaction://hlinksldjump"/>
              </a:rPr>
              <a:t>myQNAPcloud</a:t>
            </a:r>
            <a:r>
              <a:rPr lang="en-US" altLang="zh-TW" sz="1800" b="1" dirty="0" smtClean="0">
                <a:hlinkClick r:id="rId9" action="ppaction://hlinksldjump"/>
              </a:rPr>
              <a:t> </a:t>
            </a:r>
            <a:r>
              <a:rPr lang="en-US" altLang="zh-TW" sz="1800" b="1" dirty="0">
                <a:hlinkClick r:id="rId9" action="ppaction://hlinksldjump"/>
              </a:rPr>
              <a:t>storage</a:t>
            </a:r>
            <a:r>
              <a:rPr lang="en-US" altLang="zh-TW" sz="1800" b="1" dirty="0" smtClean="0">
                <a:hlinkClick r:id="rId9" action="ppaction://hlinksldjump"/>
              </a:rPr>
              <a:t>)</a:t>
            </a:r>
            <a:endParaRPr lang="en-US" altLang="zh-TW" sz="1800" b="1" dirty="0" smtClean="0"/>
          </a:p>
          <a:p>
            <a:pPr marL="53340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    </a:t>
            </a:r>
            <a:r>
              <a:rPr lang="en-US" altLang="zh-TW" sz="1800" b="1" dirty="0" smtClean="0"/>
              <a:t>2.1.3.2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0" action="ppaction://hlinksldjump"/>
              </a:rPr>
              <a:t>雙向同步</a:t>
            </a:r>
            <a:r>
              <a:rPr lang="en-US" altLang="zh-TW" sz="1800" b="1" dirty="0">
                <a:hlinkClick r:id="rId10" action="ppaction://hlinksldjump"/>
              </a:rPr>
              <a:t>(RTRR / </a:t>
            </a:r>
            <a:r>
              <a:rPr lang="en-US" altLang="zh-TW" sz="1800" b="1" dirty="0" err="1" smtClean="0">
                <a:hlinkClick r:id="rId10" action="ppaction://hlinksldjump"/>
              </a:rPr>
              <a:t>myQNAPcloud</a:t>
            </a:r>
            <a:r>
              <a:rPr lang="en-US" altLang="zh-TW" sz="1800" b="1" dirty="0" smtClean="0">
                <a:hlinkClick r:id="rId10" action="ppaction://hlinksldjump"/>
              </a:rPr>
              <a:t> </a:t>
            </a:r>
            <a:r>
              <a:rPr lang="en-US" altLang="zh-TW" sz="1800" b="1" dirty="0">
                <a:hlinkClick r:id="rId10" action="ppaction://hlinksldjump"/>
              </a:rPr>
              <a:t>storage</a:t>
            </a:r>
            <a:r>
              <a:rPr lang="en-US" altLang="zh-TW" sz="1800" b="1" dirty="0" smtClean="0">
                <a:hlinkClick r:id="rId10" action="ppaction://hlinksldjump"/>
              </a:rPr>
              <a:t>)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    </a:t>
            </a:r>
            <a:r>
              <a:rPr lang="en-US" altLang="zh-TW" sz="1800" b="1" dirty="0" smtClean="0"/>
              <a:t>2.1.3.3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1" action="ppaction://hlinksldjump"/>
              </a:rPr>
              <a:t>主動式同步</a:t>
            </a:r>
            <a:r>
              <a:rPr lang="en-US" altLang="zh-TW" sz="1800" b="1" dirty="0" smtClean="0">
                <a:hlinkClick r:id="rId11" action="ppaction://hlinksldjump"/>
              </a:rPr>
              <a:t>(</a:t>
            </a:r>
            <a:r>
              <a:rPr lang="zh-TW" altLang="en-US" sz="1800" b="1" dirty="0" smtClean="0">
                <a:hlinkClick r:id="rId11" action="ppaction://hlinksldjump"/>
              </a:rPr>
              <a:t>遠端</a:t>
            </a:r>
            <a:r>
              <a:rPr lang="en-US" altLang="zh-TW" sz="1800" b="1" dirty="0" smtClean="0">
                <a:hlinkClick r:id="rId11" action="ppaction://hlinksldjump"/>
              </a:rPr>
              <a:t>FTP</a:t>
            </a:r>
            <a:r>
              <a:rPr lang="zh-TW" altLang="en-US" sz="1800" b="1" dirty="0" smtClean="0">
                <a:hlinkClick r:id="rId11" action="ppaction://hlinksldjump"/>
              </a:rPr>
              <a:t>伺服器 </a:t>
            </a:r>
            <a:r>
              <a:rPr lang="en-US" altLang="zh-TW" sz="1800" b="1" dirty="0" smtClean="0">
                <a:hlinkClick r:id="rId11" action="ppaction://hlinksldjump"/>
              </a:rPr>
              <a:t>/ </a:t>
            </a:r>
            <a:r>
              <a:rPr lang="zh-TW" altLang="en-US" sz="1800" b="1" dirty="0" smtClean="0">
                <a:hlinkClick r:id="rId11" action="ppaction://hlinksldjump"/>
              </a:rPr>
              <a:t>遠端</a:t>
            </a:r>
            <a:r>
              <a:rPr lang="en-US" altLang="zh-TW" sz="1800" b="1" dirty="0" smtClean="0">
                <a:hlinkClick r:id="rId11" action="ppaction://hlinksldjump"/>
              </a:rPr>
              <a:t>CIFS/SMB</a:t>
            </a:r>
            <a:r>
              <a:rPr lang="zh-TW" altLang="en-US" sz="1800" b="1" dirty="0" smtClean="0">
                <a:hlinkClick r:id="rId11" action="ppaction://hlinksldjump"/>
              </a:rPr>
              <a:t>伺服器 </a:t>
            </a:r>
            <a:r>
              <a:rPr lang="en-US" altLang="zh-TW" sz="1800" b="1" dirty="0" smtClean="0">
                <a:hlinkClick r:id="rId11" action="ppaction://hlinksldjump"/>
              </a:rPr>
              <a:t>)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    </a:t>
            </a:r>
            <a:r>
              <a:rPr lang="en-US" altLang="zh-TW" sz="1800" b="1" dirty="0" smtClean="0"/>
              <a:t>2.1.3.4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2" action="ppaction://hlinksldjump"/>
              </a:rPr>
              <a:t>備份</a:t>
            </a:r>
            <a:r>
              <a:rPr lang="en-US" altLang="zh-TW" sz="1800" b="1" dirty="0" smtClean="0">
                <a:hlinkClick r:id="rId12" action="ppaction://hlinksldjump"/>
              </a:rPr>
              <a:t>/</a:t>
            </a:r>
            <a:r>
              <a:rPr lang="zh-TW" altLang="en-US" sz="1800" b="1" dirty="0" smtClean="0">
                <a:hlinkClick r:id="rId12" action="ppaction://hlinksldjump"/>
              </a:rPr>
              <a:t>還原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        </a:t>
            </a:r>
            <a:r>
              <a:rPr lang="en-US" altLang="zh-TW" sz="1800" b="1" dirty="0" smtClean="0"/>
              <a:t>2.1.3.5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3" action="ppaction://hlinksldjump"/>
              </a:rPr>
              <a:t>備份工作串聯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 smtClean="0"/>
              <a:t>     </a:t>
            </a:r>
            <a:r>
              <a:rPr lang="en-US" altLang="zh-TW" sz="1800" b="1" dirty="0" smtClean="0"/>
              <a:t>2.2</a:t>
            </a:r>
            <a:r>
              <a:rPr lang="zh-TW" altLang="en-US" sz="1800" b="1" dirty="0" smtClean="0"/>
              <a:t> </a:t>
            </a:r>
            <a:r>
              <a:rPr lang="en-US" altLang="zh-TW" sz="1800" b="1" dirty="0" err="1" smtClean="0">
                <a:hlinkClick r:id="rId14" action="ppaction://hlinksldjump"/>
              </a:rPr>
              <a:t>Snapsync</a:t>
            </a:r>
            <a:r>
              <a:rPr lang="zh-TW" altLang="en-US" sz="1800" b="1" dirty="0" smtClean="0"/>
              <a:t>             </a:t>
            </a:r>
            <a:endParaRPr lang="en-US" altLang="zh-TW" sz="1800" dirty="0"/>
          </a:p>
        </p:txBody>
      </p:sp>
      <p:grpSp>
        <p:nvGrpSpPr>
          <p:cNvPr id="36" name="Shape 36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</p:sp>
        <p:sp>
          <p:nvSpPr>
            <p:cNvPr id="39" name="Shape 39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50763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1.4.3</a:t>
            </a:r>
            <a:r>
              <a:rPr lang="zh-TW" altLang="en-US" sz="3000" dirty="0"/>
              <a:t>子資料夾設定為可寫不可讀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選取使用者右方的編輯模式進行編輯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14367"/>
            <a:ext cx="6264696" cy="34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6652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/>
              <a:t>1.4.3</a:t>
            </a:r>
            <a:r>
              <a:rPr lang="zh-TW" altLang="en-US" sz="3000" dirty="0"/>
              <a:t>子資料夾設定為可寫不可讀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只啟用 周遊資料夾、建立檔案、建立資料夾、寫入屬性、寫入擴充屬性，其他都取消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959" y="1103988"/>
            <a:ext cx="5701586" cy="34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254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1.4.4</a:t>
            </a:r>
            <a:r>
              <a:rPr lang="zh-TW" altLang="en-US" sz="2800" dirty="0"/>
              <a:t>子資料夾設定為可讀寫不可刪除與新建資料夾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1200" dirty="0" smtClean="0"/>
              <a:t>1.</a:t>
            </a:r>
            <a:r>
              <a:rPr lang="zh-TW" altLang="en-US" sz="1200" dirty="0" smtClean="0"/>
              <a:t>選取使用者右方的編輯模式進行編輯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38" y="1114368"/>
            <a:ext cx="6193365" cy="34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1448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1.4.4 </a:t>
            </a:r>
            <a:r>
              <a:rPr lang="zh-TW" altLang="en-US" sz="2800" dirty="0"/>
              <a:t>資料夾設定為可讀寫不可刪除與新建資料夾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取消 建立資料夾、刪除子資料夾與檔案、刪除 權限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114368"/>
            <a:ext cx="5616624" cy="34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9255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altLang="zh-TW" sz="4000" dirty="0"/>
              <a:t>2</a:t>
            </a:r>
            <a:r>
              <a:rPr lang="en-US" altLang="zh-TW" sz="4000" dirty="0" smtClean="0"/>
              <a:t>.</a:t>
            </a:r>
            <a:r>
              <a:rPr lang="zh-TW" altLang="en-US" sz="4000" dirty="0"/>
              <a:t>資料備份</a:t>
            </a:r>
            <a:r>
              <a:rPr lang="zh-TW" altLang="en-US" sz="4000" dirty="0" smtClean="0"/>
              <a:t>方案</a:t>
            </a:r>
            <a:endParaRPr lang="en-GB" sz="4000" dirty="0"/>
          </a:p>
        </p:txBody>
      </p:sp>
      <p:grpSp>
        <p:nvGrpSpPr>
          <p:cNvPr id="45" name="Shape 45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46" name="Shape 46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48" name="Shape 48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08307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2.1 HBS</a:t>
            </a:r>
            <a:r>
              <a:rPr lang="zh-TW" altLang="en-US" sz="2800" dirty="0"/>
              <a:t>檔案備份</a:t>
            </a:r>
            <a:r>
              <a:rPr lang="zh-TW" altLang="en-US" sz="2800" dirty="0" smtClean="0"/>
              <a:t>中心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5" y="1217326"/>
            <a:ext cx="9043323" cy="32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024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2.1.1</a:t>
            </a:r>
            <a:r>
              <a:rPr lang="zh-TW" altLang="en-US" sz="2800" dirty="0" smtClean="0"/>
              <a:t>備份目的</a:t>
            </a:r>
            <a:r>
              <a:rPr lang="zh-TW" altLang="en-US" sz="2800" dirty="0"/>
              <a:t>端</a:t>
            </a:r>
            <a:r>
              <a:rPr lang="zh-TW" altLang="en-US" sz="2800" dirty="0" smtClean="0"/>
              <a:t>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99671" y="4480607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 smtClean="0"/>
              <a:t>啟用服務</a:t>
            </a:r>
            <a:r>
              <a:rPr lang="en-US" altLang="zh-TW" sz="1200" dirty="0" smtClean="0"/>
              <a:t>(RTRR </a:t>
            </a:r>
            <a:r>
              <a:rPr lang="zh-TW" altLang="en-US" sz="1200" dirty="0" smtClean="0"/>
              <a:t>或 </a:t>
            </a:r>
            <a:r>
              <a:rPr lang="en-US" altLang="zh-TW" sz="1200" dirty="0" err="1" smtClean="0"/>
              <a:t>Rsync</a:t>
            </a:r>
            <a:r>
              <a:rPr lang="en-US" altLang="zh-TW" sz="1200" dirty="0" smtClean="0"/>
              <a:t>)</a:t>
            </a:r>
          </a:p>
          <a:p>
            <a:r>
              <a:rPr lang="en-US" altLang="zh-TW" sz="1200" dirty="0" smtClean="0"/>
              <a:t>2.</a:t>
            </a:r>
            <a:r>
              <a:rPr lang="zh-TW" altLang="en-US" sz="1200" dirty="0" smtClean="0"/>
              <a:t>使用共用帳戶或是本機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帳戶</a:t>
            </a:r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369" y="871215"/>
            <a:ext cx="2932205" cy="21873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866564"/>
            <a:ext cx="3028697" cy="237520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9" y="818918"/>
            <a:ext cx="981075" cy="36957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96" y="816468"/>
            <a:ext cx="2446265" cy="20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954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2.1.2</a:t>
            </a:r>
            <a:r>
              <a:rPr lang="zh-TW" altLang="en-US" sz="2800" dirty="0" smtClean="0"/>
              <a:t>資料來源端設定</a:t>
            </a:r>
            <a:endParaRPr lang="zh-TW" altLang="en-US" sz="28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34909"/>
            <a:ext cx="8403710" cy="42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92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2.1.2</a:t>
            </a:r>
            <a:r>
              <a:rPr lang="zh-TW" altLang="en-US" sz="2800" dirty="0" smtClean="0"/>
              <a:t>資料來源端設定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73" y="783326"/>
            <a:ext cx="2546863" cy="41990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336" y="722476"/>
            <a:ext cx="5330078" cy="15392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518" y="2117111"/>
            <a:ext cx="4146754" cy="2953147"/>
          </a:xfrm>
          <a:prstGeom prst="rect">
            <a:avLst/>
          </a:prstGeom>
        </p:spPr>
      </p:pic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設定 遠端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為 儲存空間</a:t>
            </a:r>
            <a:r>
              <a:rPr lang="en-US" altLang="zh-TW" sz="1200" dirty="0" smtClean="0"/>
              <a:t>(RTRR)</a:t>
            </a:r>
          </a:p>
        </p:txBody>
      </p:sp>
    </p:spTree>
    <p:extLst>
      <p:ext uri="{BB962C8B-B14F-4D97-AF65-F5344CB8AC3E}">
        <p14:creationId xmlns:p14="http://schemas.microsoft.com/office/powerpoint/2010/main" val="3029746792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2.1.2</a:t>
            </a:r>
            <a:r>
              <a:rPr lang="zh-TW" altLang="en-US" sz="2800" dirty="0" smtClean="0"/>
              <a:t>資料來源端設定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73" y="783326"/>
            <a:ext cx="2546863" cy="41990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336" y="749321"/>
            <a:ext cx="5082555" cy="17041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336" y="2297326"/>
            <a:ext cx="3882104" cy="27729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967" y="3363838"/>
            <a:ext cx="2589406" cy="868530"/>
          </a:xfrm>
          <a:prstGeom prst="rect">
            <a:avLst/>
          </a:prstGeom>
        </p:spPr>
      </p:pic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 smtClean="0"/>
              <a:t>設定 遠端</a:t>
            </a:r>
            <a:r>
              <a:rPr lang="en-US" altLang="zh-TW" sz="1200" dirty="0" smtClean="0"/>
              <a:t>NAS</a:t>
            </a:r>
            <a:r>
              <a:rPr lang="zh-TW" altLang="en-US" sz="1200" dirty="0" smtClean="0"/>
              <a:t>為 儲存空間</a:t>
            </a:r>
            <a:r>
              <a:rPr lang="en-US" altLang="zh-TW" sz="1200" dirty="0" smtClean="0"/>
              <a:t>(</a:t>
            </a:r>
            <a:r>
              <a:rPr lang="en-US" altLang="zh-TW" sz="1200" dirty="0" err="1" smtClean="0"/>
              <a:t>Rsync</a:t>
            </a:r>
            <a:r>
              <a:rPr lang="en-US" altLang="zh-TW" sz="1200" dirty="0" smtClean="0"/>
              <a:t>)</a:t>
            </a:r>
          </a:p>
          <a:p>
            <a:r>
              <a:rPr lang="en-US" altLang="zh-TW" sz="1200" dirty="0" smtClean="0"/>
              <a:t>2.SSH </a:t>
            </a:r>
            <a:r>
              <a:rPr lang="zh-TW" altLang="en-US" sz="1200" dirty="0" smtClean="0"/>
              <a:t>服務必須開啟，該帳號必須能用</a:t>
            </a:r>
            <a:r>
              <a:rPr lang="en-US" altLang="zh-TW" sz="1200" dirty="0" err="1" smtClean="0"/>
              <a:t>ssh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服務登入</a:t>
            </a:r>
            <a:endParaRPr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254406330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9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3000" dirty="0"/>
              <a:t>Agenda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699542"/>
            <a:ext cx="8229600" cy="416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33400" lvl="0" indent="0"/>
            <a:r>
              <a:rPr lang="en-US" altLang="zh-TW" sz="1800" b="1" dirty="0" smtClean="0"/>
              <a:t>3.</a:t>
            </a:r>
            <a:r>
              <a:rPr lang="zh-TW" altLang="en-US" sz="1800" b="1" dirty="0"/>
              <a:t> </a:t>
            </a:r>
            <a:r>
              <a:rPr lang="zh-TW" altLang="en-US" sz="1800" b="1" dirty="0" smtClean="0"/>
              <a:t>  </a:t>
            </a:r>
            <a:r>
              <a:rPr lang="en-US" altLang="zh-TW" sz="1800" b="1" dirty="0" smtClean="0">
                <a:hlinkClick r:id="rId3" action="ppaction://hlinksldjump"/>
              </a:rPr>
              <a:t>Virtualization Station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 smtClean="0"/>
              <a:t>     </a:t>
            </a:r>
            <a:r>
              <a:rPr lang="en-US" altLang="zh-TW" sz="1800" b="1" dirty="0" smtClean="0"/>
              <a:t>3.1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4" action="ppaction://hlinksldjump"/>
              </a:rPr>
              <a:t>基本</a:t>
            </a:r>
            <a:r>
              <a:rPr lang="zh-TW" altLang="en-US" sz="1800" b="1" dirty="0">
                <a:hlinkClick r:id="rId4" action="ppaction://hlinksldjump"/>
              </a:rPr>
              <a:t>設定建立虛擬</a:t>
            </a:r>
            <a:r>
              <a:rPr lang="zh-TW" altLang="en-US" sz="1800" b="1" dirty="0" smtClean="0">
                <a:hlinkClick r:id="rId4" action="ppaction://hlinksldjump"/>
              </a:rPr>
              <a:t>機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</a:t>
            </a:r>
            <a:r>
              <a:rPr lang="en-US" altLang="zh-TW" sz="1800" b="1" dirty="0" smtClean="0"/>
              <a:t>3.2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5" action="ppaction://hlinksldjump"/>
              </a:rPr>
              <a:t>匯入建立虛擬機</a:t>
            </a:r>
            <a:endParaRPr lang="en-US" altLang="zh-TW" sz="1800" b="1" dirty="0" smtClean="0"/>
          </a:p>
          <a:p>
            <a:pPr marL="533400" indent="0"/>
            <a:r>
              <a:rPr lang="en-US" altLang="zh-TW" sz="1800" b="1" dirty="0" smtClean="0"/>
              <a:t>     3.3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6" action="ppaction://hlinksldjump"/>
              </a:rPr>
              <a:t>遷移虛擬機</a:t>
            </a:r>
            <a:endParaRPr lang="en-US" altLang="zh-TW" sz="1800" b="1" dirty="0" smtClean="0"/>
          </a:p>
          <a:p>
            <a:pPr marL="53340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</a:t>
            </a:r>
            <a:r>
              <a:rPr lang="en-US" altLang="zh-TW" sz="1800" b="1" dirty="0" smtClean="0"/>
              <a:t>3.4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7" action="ppaction://hlinksldjump"/>
              </a:rPr>
              <a:t>建立</a:t>
            </a:r>
            <a:r>
              <a:rPr lang="en-US" altLang="zh-TW" sz="1800" b="1" dirty="0" err="1" smtClean="0">
                <a:hlinkClick r:id="rId7" action="ppaction://hlinksldjump"/>
              </a:rPr>
              <a:t>QuTScloud</a:t>
            </a:r>
            <a:endParaRPr lang="en-US" altLang="zh-TW" sz="1800" b="1" dirty="0"/>
          </a:p>
          <a:p>
            <a:pPr marL="533400" lvl="0" indent="0"/>
            <a:r>
              <a:rPr lang="zh-TW" altLang="en-US" sz="1800" b="1" dirty="0" smtClean="0"/>
              <a:t>     </a:t>
            </a:r>
            <a:r>
              <a:rPr lang="en-US" altLang="zh-TW" sz="1800" b="1" dirty="0" smtClean="0"/>
              <a:t>3.5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8" action="ppaction://hlinksldjump"/>
              </a:rPr>
              <a:t>虛擬機操作</a:t>
            </a:r>
            <a:endParaRPr lang="en-US" altLang="zh-TW" sz="1800" b="1" dirty="0"/>
          </a:p>
          <a:p>
            <a:pPr marL="533400" lvl="0" indent="0"/>
            <a:r>
              <a:rPr lang="zh-TW" altLang="en-US" sz="1800" b="1" dirty="0" smtClean="0"/>
              <a:t>     </a:t>
            </a:r>
            <a:r>
              <a:rPr lang="en-US" altLang="zh-TW" sz="1800" b="1" dirty="0" smtClean="0"/>
              <a:t>3.6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9" action="ppaction://hlinksldjump"/>
              </a:rPr>
              <a:t>資料保護方案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en-US" altLang="zh-TW" sz="1800" b="1" dirty="0" smtClean="0"/>
              <a:t>4.</a:t>
            </a:r>
            <a:r>
              <a:rPr lang="zh-TW" altLang="en-US" sz="1800" b="1" dirty="0" smtClean="0"/>
              <a:t> </a:t>
            </a:r>
            <a:r>
              <a:rPr lang="en-US" altLang="zh-TW" sz="1800" b="1" dirty="0" smtClean="0"/>
              <a:t>Hyper </a:t>
            </a:r>
            <a:r>
              <a:rPr lang="en-US" altLang="zh-TW" sz="1800" b="1" dirty="0"/>
              <a:t>Data </a:t>
            </a:r>
            <a:r>
              <a:rPr lang="en-US" altLang="zh-TW" sz="1800" b="1" dirty="0" smtClean="0"/>
              <a:t>Protector</a:t>
            </a:r>
            <a:r>
              <a:rPr lang="zh-TW" altLang="en-US" sz="1800" b="1" dirty="0" smtClean="0"/>
              <a:t> </a:t>
            </a:r>
            <a:r>
              <a:rPr lang="en-US" altLang="zh-TW" sz="1800" b="1" dirty="0" smtClean="0"/>
              <a:t>+</a:t>
            </a:r>
            <a:r>
              <a:rPr lang="zh-TW" altLang="en-US" sz="1800" b="1" dirty="0" smtClean="0"/>
              <a:t> </a:t>
            </a:r>
            <a:r>
              <a:rPr lang="en-US" altLang="zh-TW" sz="1800" b="1" dirty="0" err="1" smtClean="0"/>
              <a:t>NetBak</a:t>
            </a:r>
            <a:r>
              <a:rPr lang="en-US" altLang="zh-TW" sz="1800" b="1" dirty="0" smtClean="0"/>
              <a:t> </a:t>
            </a:r>
            <a:r>
              <a:rPr lang="en-US" altLang="zh-TW" sz="1800" b="1" dirty="0"/>
              <a:t>PC Agent</a:t>
            </a:r>
            <a:r>
              <a:rPr lang="zh-TW" altLang="en-US" sz="1800" b="1" dirty="0"/>
              <a:t> </a:t>
            </a:r>
            <a:endParaRPr lang="en-US" altLang="zh-TW" sz="1800" b="1" dirty="0" smtClean="0"/>
          </a:p>
          <a:p>
            <a:pPr marL="533400" lvl="0" indent="0"/>
            <a:r>
              <a:rPr lang="en-US" altLang="zh-TW" sz="1800" b="1" dirty="0"/>
              <a:t> </a:t>
            </a:r>
            <a:r>
              <a:rPr lang="en-US" altLang="zh-TW" sz="1800" b="1" dirty="0" smtClean="0"/>
              <a:t>    4.1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0" action="ppaction://hlinksldjump"/>
              </a:rPr>
              <a:t>基本設定</a:t>
            </a:r>
            <a:r>
              <a:rPr lang="zh-TW" altLang="en-US" sz="1800" b="1" dirty="0" smtClean="0"/>
              <a:t> 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</a:t>
            </a:r>
            <a:r>
              <a:rPr lang="en-US" altLang="zh-TW" sz="1800" b="1" dirty="0" smtClean="0"/>
              <a:t>4.2</a:t>
            </a:r>
            <a:r>
              <a:rPr lang="zh-TW" altLang="en-US" sz="1800" b="1" dirty="0" smtClean="0"/>
              <a:t> </a:t>
            </a:r>
            <a:r>
              <a:rPr lang="zh-TW" altLang="en-US" sz="1800" b="1" dirty="0" smtClean="0">
                <a:hlinkClick r:id="rId11" action="ppaction://hlinksldjump"/>
              </a:rPr>
              <a:t>資料還原</a:t>
            </a:r>
            <a:endParaRPr lang="en-US" altLang="zh-TW" sz="1800" b="1" dirty="0" smtClean="0"/>
          </a:p>
          <a:p>
            <a:pPr marL="533400" lvl="0" indent="0"/>
            <a:r>
              <a:rPr lang="zh-TW" altLang="en-US" sz="1800" b="1" dirty="0"/>
              <a:t> </a:t>
            </a:r>
            <a:r>
              <a:rPr lang="zh-TW" altLang="en-US" sz="1800" b="1" dirty="0" smtClean="0"/>
              <a:t>    </a:t>
            </a:r>
            <a:r>
              <a:rPr lang="en-US" altLang="zh-TW" sz="1800" b="1" dirty="0" smtClean="0"/>
              <a:t>4.3</a:t>
            </a:r>
            <a:r>
              <a:rPr lang="zh-TW" altLang="en-US" sz="1800" b="1" dirty="0" smtClean="0"/>
              <a:t> 系統還原       </a:t>
            </a:r>
            <a:endParaRPr lang="en-US" altLang="zh-TW" sz="1800" dirty="0"/>
          </a:p>
        </p:txBody>
      </p:sp>
      <p:grpSp>
        <p:nvGrpSpPr>
          <p:cNvPr id="36" name="Shape 36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37" name="Shape 37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9" name="Shape 39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27457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 smtClean="0"/>
              <a:t>2.1.2</a:t>
            </a:r>
            <a:r>
              <a:rPr lang="zh-TW" altLang="en-US" sz="2800" dirty="0" smtClean="0"/>
              <a:t>資料來源端設定</a:t>
            </a:r>
            <a:endParaRPr lang="zh-TW" altLang="en-US" sz="28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576" y="4554859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154" y="771550"/>
            <a:ext cx="4641174" cy="16863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554643"/>
            <a:ext cx="2304256" cy="24595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417" y="2365516"/>
            <a:ext cx="3712079" cy="263652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73" y="783326"/>
            <a:ext cx="2546863" cy="41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390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800" dirty="0"/>
              <a:t>2.1.3.1 </a:t>
            </a:r>
            <a:r>
              <a:rPr lang="zh-TW" altLang="en-US" sz="2800" dirty="0"/>
              <a:t>單向同步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選擇同步</a:t>
            </a:r>
            <a:r>
              <a:rPr lang="en-US" altLang="zh-TW" sz="1200" dirty="0" smtClean="0"/>
              <a:t>-&gt;</a:t>
            </a:r>
            <a:r>
              <a:rPr lang="zh-TW" altLang="en-US" sz="1200" dirty="0" smtClean="0"/>
              <a:t>單向同步工作</a:t>
            </a:r>
            <a:endParaRPr lang="en-US" altLang="zh-TW" sz="1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780942"/>
            <a:ext cx="7810166" cy="39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565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smtClean="0"/>
              <a:t>NAS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16319"/>
            <a:ext cx="6192688" cy="39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1987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設定工作名稱</a:t>
            </a:r>
            <a:r>
              <a:rPr lang="zh-TW" altLang="en-US" sz="1200" dirty="0" smtClean="0"/>
              <a:t>和同步目錄</a:t>
            </a:r>
            <a:endParaRPr lang="en-US" altLang="zh-TW" sz="1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202" y="785406"/>
            <a:ext cx="6120680" cy="39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4992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選擇同步方案</a:t>
            </a:r>
            <a:endParaRPr lang="en-US" altLang="zh-TW" sz="1200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794151"/>
            <a:ext cx="6264696" cy="399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269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如果要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個資料夾完全一樣，請取消篩選條件</a:t>
            </a:r>
            <a:endParaRPr lang="en-US" altLang="zh-TW" sz="1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754003"/>
            <a:ext cx="6192688" cy="39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55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如果要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個資料夾完全一樣，請啟用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移除目的資料夾中的額外檔案</a:t>
            </a:r>
            <a:r>
              <a:rPr lang="en-US" altLang="zh-TW" sz="1200" dirty="0" smtClean="0"/>
              <a:t>”(</a:t>
            </a:r>
            <a:r>
              <a:rPr lang="zh-TW" altLang="en-US" sz="1200" dirty="0" smtClean="0"/>
              <a:t>即時同步必須啟用</a:t>
            </a:r>
            <a:r>
              <a:rPr lang="en-US" altLang="zh-TW" sz="1200" dirty="0" smtClean="0"/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745932"/>
            <a:ext cx="6192688" cy="39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56042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</a:t>
            </a:r>
            <a:r>
              <a:rPr lang="en-US" altLang="zh-TW" sz="2400" dirty="0" smtClean="0">
                <a:solidFill>
                  <a:srgbClr val="FF0000"/>
                </a:solidFill>
              </a:rPr>
              <a:t>RTRR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/ </a:t>
            </a:r>
            <a:r>
              <a:rPr lang="en-US" altLang="zh-TW" sz="2400" dirty="0" err="1" smtClean="0"/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198" y="805455"/>
            <a:ext cx="6192688" cy="39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579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err="1" smtClean="0"/>
              <a:t>Rsync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伺服器</a:t>
            </a:r>
            <a:endParaRPr lang="en-US" altLang="zh-TW" sz="1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00" y="769261"/>
            <a:ext cx="6264696" cy="39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282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設定工作名稱和同步目錄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759501"/>
            <a:ext cx="6299195" cy="39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62522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4000" dirty="0" smtClean="0"/>
              <a:t>1.</a:t>
            </a:r>
            <a:r>
              <a:rPr lang="zh-TW" altLang="en-US" sz="4000" dirty="0"/>
              <a:t>進階檔案分享</a:t>
            </a:r>
            <a:r>
              <a:rPr lang="en-US" altLang="zh-TW" sz="4000" dirty="0"/>
              <a:t>/</a:t>
            </a:r>
            <a:r>
              <a:rPr lang="zh-TW" altLang="en-US" sz="4000" dirty="0"/>
              <a:t>權限</a:t>
            </a:r>
            <a:r>
              <a:rPr lang="zh-TW" altLang="en-US" sz="4000" dirty="0" smtClean="0"/>
              <a:t>設定</a:t>
            </a:r>
            <a:endParaRPr lang="en-GB" sz="4000" dirty="0"/>
          </a:p>
        </p:txBody>
      </p:sp>
      <p:grpSp>
        <p:nvGrpSpPr>
          <p:cNvPr id="45" name="Shape 45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46" name="Shape 46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48" name="Shape 48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98056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選擇同步</a:t>
            </a:r>
            <a:r>
              <a:rPr lang="zh-TW" altLang="en-US" sz="1200" dirty="0" smtClean="0"/>
              <a:t>方案</a:t>
            </a:r>
            <a:r>
              <a:rPr lang="en-US" altLang="zh-TW" sz="1200" dirty="0" smtClean="0"/>
              <a:t>(</a:t>
            </a:r>
            <a:r>
              <a:rPr lang="en-US" altLang="zh-TW" sz="1200" dirty="0" err="1" smtClean="0"/>
              <a:t>Rsync</a:t>
            </a:r>
            <a:r>
              <a:rPr lang="en-US" altLang="zh-TW" sz="1200" dirty="0" smtClean="0"/>
              <a:t> </a:t>
            </a:r>
            <a:r>
              <a:rPr lang="zh-TW" altLang="en-US" sz="1200" dirty="0" smtClean="0"/>
              <a:t>沒有即時同步</a:t>
            </a:r>
            <a:r>
              <a:rPr lang="en-US" altLang="zh-TW" sz="1200" dirty="0" smtClean="0"/>
              <a:t>)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57383"/>
            <a:ext cx="6336704" cy="40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33142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如果要</a:t>
            </a:r>
            <a:r>
              <a:rPr lang="en-US" altLang="zh-TW" sz="1200" dirty="0"/>
              <a:t>2</a:t>
            </a:r>
            <a:r>
              <a:rPr lang="zh-TW" altLang="en-US" sz="1200" dirty="0"/>
              <a:t>個資料夾完全一樣，請啟用</a:t>
            </a:r>
            <a:r>
              <a:rPr lang="en-US" altLang="zh-TW" sz="1200" dirty="0"/>
              <a:t>”</a:t>
            </a:r>
            <a:r>
              <a:rPr lang="zh-TW" altLang="en-US" sz="1200" dirty="0"/>
              <a:t>移除目的資料夾中的額外檔案</a:t>
            </a:r>
            <a:r>
              <a:rPr lang="en-US" altLang="zh-TW" sz="1200" dirty="0"/>
              <a:t>”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460" y="791125"/>
            <a:ext cx="6254136" cy="40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70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740833"/>
            <a:ext cx="6227146" cy="39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67382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 smtClean="0"/>
              <a:t>單向同步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選擇同步方案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雲端</a:t>
            </a:r>
            <a:r>
              <a:rPr lang="zh-TW" altLang="en-US" sz="1200" dirty="0"/>
              <a:t>空間</a:t>
            </a:r>
            <a:r>
              <a:rPr lang="zh-TW" altLang="en-US" sz="1200" dirty="0" smtClean="0"/>
              <a:t>沒有</a:t>
            </a:r>
            <a:r>
              <a:rPr lang="zh-TW" altLang="en-US" sz="1200" dirty="0"/>
              <a:t>即時同步</a:t>
            </a:r>
            <a:r>
              <a:rPr lang="en-US" altLang="zh-TW" sz="1200" dirty="0" smtClean="0"/>
              <a:t>)</a:t>
            </a:r>
            <a:endParaRPr lang="en-US" altLang="zh-TW" sz="1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816994"/>
            <a:ext cx="6192688" cy="39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365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衝突原則請自行決定</a:t>
            </a:r>
            <a:endParaRPr lang="en-US" altLang="zh-TW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5" y="761214"/>
            <a:ext cx="62674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823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選擇同步方案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雲端</a:t>
            </a:r>
            <a:r>
              <a:rPr lang="zh-TW" altLang="en-US" sz="1200" dirty="0"/>
              <a:t>空間</a:t>
            </a:r>
            <a:r>
              <a:rPr lang="zh-TW" altLang="en-US" sz="1200" dirty="0" smtClean="0"/>
              <a:t>沒有</a:t>
            </a:r>
            <a:r>
              <a:rPr lang="zh-TW" altLang="en-US" sz="1200" dirty="0"/>
              <a:t>即時同步</a:t>
            </a:r>
            <a:r>
              <a:rPr lang="en-US" altLang="zh-TW" sz="1200" dirty="0" smtClean="0"/>
              <a:t>)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816994"/>
            <a:ext cx="6192688" cy="39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22578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雲端空間可設定壓縮後資料上傳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731455"/>
            <a:ext cx="6334631" cy="40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5795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92" y="789082"/>
            <a:ext cx="6577186" cy="41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617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24" y="759084"/>
            <a:ext cx="6048672" cy="3860397"/>
          </a:xfrm>
          <a:prstGeom prst="rect">
            <a:avLst/>
          </a:prstGeom>
        </p:spPr>
      </p:pic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4498830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 smtClean="0"/>
              <a:t>傳輸過程可選擇加密</a:t>
            </a:r>
            <a:endParaRPr lang="en-US" altLang="zh-TW" sz="1200" dirty="0" smtClean="0"/>
          </a:p>
          <a:p>
            <a:r>
              <a:rPr lang="en-US" altLang="zh-TW" sz="1200" dirty="0" smtClean="0"/>
              <a:t>2.</a:t>
            </a:r>
            <a:r>
              <a:rPr lang="zh-TW" altLang="en-US" sz="1200" dirty="0" smtClean="0"/>
              <a:t>對外網路超過 </a:t>
            </a:r>
            <a:r>
              <a:rPr lang="en-US" altLang="zh-TW" sz="1200" dirty="0" smtClean="0"/>
              <a:t>1Gbps </a:t>
            </a:r>
            <a:r>
              <a:rPr lang="zh-TW" altLang="en-US" sz="1200" dirty="0" smtClean="0"/>
              <a:t>時可以啟用，但會增加</a:t>
            </a:r>
            <a:r>
              <a:rPr lang="en-US" altLang="zh-TW" sz="1200" dirty="0" smtClean="0"/>
              <a:t>CPU</a:t>
            </a:r>
            <a:r>
              <a:rPr lang="zh-TW" altLang="en-US" sz="1200" dirty="0" smtClean="0"/>
              <a:t>附載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37247248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/>
              <a:t>2.1.3.1 </a:t>
            </a:r>
            <a:r>
              <a:rPr lang="zh-TW" altLang="en-US" sz="2400" dirty="0"/>
              <a:t>單向</a:t>
            </a:r>
            <a:r>
              <a:rPr lang="zh-TW" altLang="en-US" sz="2400" dirty="0" smtClean="0"/>
              <a:t>同步</a:t>
            </a:r>
            <a:r>
              <a:rPr lang="en-US" altLang="zh-TW" sz="2400" dirty="0" smtClean="0"/>
              <a:t>(RTRR </a:t>
            </a:r>
            <a:r>
              <a:rPr lang="en-US" altLang="zh-TW" sz="2400" dirty="0"/>
              <a:t>/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Rsync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myQNAPcloud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storage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62" y="771550"/>
            <a:ext cx="66198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253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</a:t>
            </a:r>
            <a:r>
              <a:rPr lang="zh-TW" altLang="en-US" sz="3000" dirty="0" smtClean="0"/>
              <a:t> 標準</a:t>
            </a:r>
            <a:r>
              <a:rPr lang="zh-TW" altLang="en-US" sz="3000" dirty="0"/>
              <a:t>帳號建立方式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1590"/>
            <a:ext cx="9025607" cy="36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12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(RTRR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25" y="846199"/>
            <a:ext cx="8329949" cy="41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09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95" y="771551"/>
            <a:ext cx="6161709" cy="3933006"/>
          </a:xfrm>
          <a:prstGeom prst="rect">
            <a:avLst/>
          </a:prstGeom>
        </p:spPr>
      </p:pic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smtClean="0"/>
              <a:t>NAS</a:t>
            </a:r>
          </a:p>
        </p:txBody>
      </p:sp>
    </p:spTree>
    <p:extLst>
      <p:ext uri="{BB962C8B-B14F-4D97-AF65-F5344CB8AC3E}">
        <p14:creationId xmlns:p14="http://schemas.microsoft.com/office/powerpoint/2010/main" val="73995521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決定衝突原則</a:t>
            </a:r>
            <a:endParaRPr lang="en-US" altLang="zh-TW" sz="1200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01460"/>
            <a:ext cx="6192688" cy="394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417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選擇同步方案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沒有</a:t>
            </a:r>
            <a:r>
              <a:rPr lang="zh-TW" altLang="en-US" sz="1200" dirty="0"/>
              <a:t>即時</a:t>
            </a:r>
            <a:r>
              <a:rPr lang="zh-TW" altLang="en-US" sz="1200" dirty="0" smtClean="0"/>
              <a:t>同步功能</a:t>
            </a:r>
            <a:r>
              <a:rPr lang="en-US" altLang="zh-TW" sz="1200" dirty="0" smtClean="0"/>
              <a:t>)</a:t>
            </a:r>
            <a:endParaRPr lang="en-US" altLang="zh-TW" sz="1200" dirty="0"/>
          </a:p>
          <a:p>
            <a:endParaRPr lang="en-US" altLang="zh-TW" sz="1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68730"/>
            <a:ext cx="6264696" cy="39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1399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無法設定</a:t>
            </a:r>
            <a:r>
              <a:rPr lang="en-US" altLang="zh-TW" sz="1200" dirty="0"/>
              <a:t>”</a:t>
            </a:r>
            <a:r>
              <a:rPr lang="zh-TW" altLang="en-US" sz="1200" dirty="0"/>
              <a:t>移除目的資料夾中的額外檔案</a:t>
            </a:r>
            <a:r>
              <a:rPr lang="en-US" altLang="zh-TW" sz="1200" dirty="0" smtClean="0"/>
              <a:t>”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97004"/>
            <a:ext cx="6192688" cy="39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15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/>
              <a:t>myQNAPcloud</a:t>
            </a:r>
            <a:r>
              <a:rPr lang="en-US" altLang="zh-TW" sz="2400" dirty="0"/>
              <a:t> storage)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771550"/>
            <a:ext cx="6552728" cy="41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569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選擇</a:t>
            </a:r>
            <a:r>
              <a:rPr lang="en-US" altLang="zh-TW" sz="1200" dirty="0" err="1"/>
              <a:t>myQNAPcloud</a:t>
            </a:r>
            <a:r>
              <a:rPr lang="en-US" altLang="zh-TW" sz="1200" dirty="0"/>
              <a:t> Storage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93666"/>
            <a:ext cx="6316388" cy="40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27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/>
              <a:t>衝突原則請自行決定</a:t>
            </a:r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864" y="747547"/>
            <a:ext cx="6336704" cy="40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836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Shape 126"/>
          <p:cNvSpPr txBox="1">
            <a:spLocks/>
          </p:cNvSpPr>
          <p:nvPr/>
        </p:nvSpPr>
        <p:spPr>
          <a:xfrm>
            <a:off x="539552" y="4724219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914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1371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zh-TW" altLang="en-US" sz="1200" dirty="0" smtClean="0"/>
              <a:t>選擇同步方案</a:t>
            </a:r>
            <a:endParaRPr lang="en-US" altLang="zh-TW" sz="12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94456"/>
            <a:ext cx="6192688" cy="39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78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" name="Shape 126"/>
          <p:cNvSpPr txBox="1">
            <a:spLocks noGrp="1"/>
          </p:cNvSpPr>
          <p:nvPr>
            <p:ph type="body" idx="1"/>
          </p:nvPr>
        </p:nvSpPr>
        <p:spPr>
          <a:xfrm>
            <a:off x="422742" y="4746757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1200" dirty="0" smtClean="0"/>
              <a:t>雲端空間可設定壓縮後資料上傳</a:t>
            </a:r>
            <a:endParaRPr lang="en-US" altLang="zh-TW" sz="1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731455"/>
            <a:ext cx="6334631" cy="40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293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</a:t>
            </a:r>
            <a:r>
              <a:rPr lang="zh-TW" altLang="en-US" sz="3000" dirty="0" smtClean="0"/>
              <a:t> 標準</a:t>
            </a:r>
            <a:r>
              <a:rPr lang="zh-TW" altLang="en-US" sz="3000" dirty="0"/>
              <a:t>帳號建立方式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55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GB" sz="24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99269"/>
            <a:ext cx="7731490" cy="40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3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24" y="759084"/>
            <a:ext cx="6048672" cy="3860397"/>
          </a:xfrm>
          <a:prstGeom prst="rect">
            <a:avLst/>
          </a:prstGeom>
        </p:spPr>
      </p:pic>
      <p:sp>
        <p:nvSpPr>
          <p:cNvPr id="12" name="Shape 126"/>
          <p:cNvSpPr txBox="1">
            <a:spLocks noGrp="1"/>
          </p:cNvSpPr>
          <p:nvPr>
            <p:ph type="body" idx="1"/>
          </p:nvPr>
        </p:nvSpPr>
        <p:spPr>
          <a:xfrm>
            <a:off x="457200" y="4498830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 smtClean="0"/>
              <a:t>傳輸過程可選擇加密</a:t>
            </a:r>
            <a:endParaRPr lang="en-US" altLang="zh-TW" sz="1200" dirty="0" smtClean="0"/>
          </a:p>
          <a:p>
            <a:r>
              <a:rPr lang="en-US" altLang="zh-TW" sz="1200" dirty="0" smtClean="0"/>
              <a:t>2.</a:t>
            </a:r>
            <a:r>
              <a:rPr lang="zh-TW" altLang="en-US" sz="1200" dirty="0" smtClean="0"/>
              <a:t>對外網路超過 </a:t>
            </a:r>
            <a:r>
              <a:rPr lang="en-US" altLang="zh-TW" sz="1200" dirty="0" smtClean="0"/>
              <a:t>1Gbps </a:t>
            </a:r>
            <a:r>
              <a:rPr lang="zh-TW" altLang="en-US" sz="1200" dirty="0" smtClean="0"/>
              <a:t>時可以啟用，但會增加</a:t>
            </a:r>
            <a:r>
              <a:rPr lang="en-US" altLang="zh-TW" sz="1200" dirty="0" smtClean="0"/>
              <a:t>CPU</a:t>
            </a:r>
            <a:r>
              <a:rPr lang="zh-TW" altLang="en-US" sz="1200" dirty="0" smtClean="0"/>
              <a:t>附載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34310060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2.1.3.1</a:t>
            </a:r>
            <a:r>
              <a:rPr lang="zh-TW" altLang="en-US" sz="2400" dirty="0"/>
              <a:t>雙向同步</a:t>
            </a:r>
            <a:r>
              <a:rPr lang="en-US" altLang="zh-TW" sz="2400" dirty="0"/>
              <a:t>(</a:t>
            </a:r>
            <a:r>
              <a:rPr lang="en-US" altLang="zh-TW" sz="2400" dirty="0">
                <a:solidFill>
                  <a:schemeClr val="tx1"/>
                </a:solidFill>
              </a:rPr>
              <a:t>RTRR</a:t>
            </a:r>
            <a:r>
              <a:rPr lang="en-US" altLang="zh-TW" sz="2400" dirty="0"/>
              <a:t> / </a:t>
            </a:r>
            <a:r>
              <a:rPr lang="en-US" altLang="zh-TW" sz="2400" dirty="0" err="1">
                <a:solidFill>
                  <a:srgbClr val="FF0000"/>
                </a:solidFill>
              </a:rPr>
              <a:t>myQNAPcloud</a:t>
            </a:r>
            <a:r>
              <a:rPr lang="en-US" altLang="zh-TW" sz="2400" dirty="0">
                <a:solidFill>
                  <a:srgbClr val="FF0000"/>
                </a:solidFill>
              </a:rPr>
              <a:t> storage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771550"/>
            <a:ext cx="6673587" cy="42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805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/>
              <a:t>遠端</a:t>
            </a:r>
            <a:r>
              <a:rPr lang="en-US" altLang="zh-TW" sz="2400" dirty="0"/>
              <a:t>FTP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90" y="838276"/>
            <a:ext cx="8217710" cy="41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5633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建立</a:t>
            </a:r>
            <a:r>
              <a:rPr lang="en-US" altLang="zh-TW" sz="1200" dirty="0" smtClean="0"/>
              <a:t>FTP</a:t>
            </a:r>
            <a:r>
              <a:rPr lang="zh-TW" altLang="en-US" sz="1200" dirty="0" smtClean="0"/>
              <a:t> 伺服器儲存空間</a:t>
            </a:r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04" y="742358"/>
            <a:ext cx="8064896" cy="40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6252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建立</a:t>
            </a:r>
            <a:r>
              <a:rPr lang="en-US" altLang="zh-TW" sz="1200" dirty="0" smtClean="0"/>
              <a:t>FTP</a:t>
            </a:r>
            <a:r>
              <a:rPr lang="zh-TW" altLang="en-US" sz="1200" dirty="0" smtClean="0"/>
              <a:t> 伺服器儲存空間</a:t>
            </a:r>
            <a:endParaRPr lang="zh-TW" altLang="en-US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838276"/>
            <a:ext cx="5544616" cy="39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3640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smtClean="0"/>
              <a:t>FTP</a:t>
            </a:r>
            <a:r>
              <a:rPr lang="zh-TW" altLang="en-US" sz="1200" dirty="0" smtClean="0"/>
              <a:t> 伺服器</a:t>
            </a:r>
            <a:endParaRPr lang="zh-TW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58019"/>
            <a:ext cx="6336704" cy="40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4195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/>
              <a:t>設定工作名稱和同步目錄</a:t>
            </a:r>
            <a:endParaRPr lang="en-US" altLang="zh-TW" sz="1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32118"/>
            <a:ext cx="6336704" cy="39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89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選擇同步方案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沒有即時同步功能</a:t>
            </a:r>
            <a:r>
              <a:rPr lang="en-US" altLang="zh-TW" sz="1200" dirty="0" smtClean="0"/>
              <a:t>)</a:t>
            </a:r>
            <a:endParaRPr lang="en-US" altLang="zh-TW" sz="12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66866"/>
            <a:ext cx="6264696" cy="39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965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若要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邊資料完全一樣，請勾選</a:t>
            </a:r>
            <a:r>
              <a:rPr lang="en-US" altLang="zh-TW" sz="1200" dirty="0" smtClean="0"/>
              <a:t>”</a:t>
            </a:r>
            <a:r>
              <a:rPr lang="zh-TW" altLang="en-US" sz="1200" dirty="0" smtClean="0"/>
              <a:t>移除目的資料夾中的額外檔案</a:t>
            </a:r>
            <a:r>
              <a:rPr lang="en-US" altLang="zh-TW" sz="1200" dirty="0" smtClean="0"/>
              <a:t>”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725" y="772263"/>
            <a:ext cx="6302550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FTP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/>
              <a:t>遠端</a:t>
            </a:r>
            <a:r>
              <a:rPr lang="en-US" altLang="zh-TW" sz="2400" dirty="0"/>
              <a:t>CIFS/SMB</a:t>
            </a:r>
            <a:r>
              <a:rPr lang="zh-TW" altLang="en-US" sz="2400" dirty="0"/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32" y="756306"/>
            <a:ext cx="6336704" cy="40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434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1.1.1</a:t>
            </a:r>
            <a:r>
              <a:rPr lang="zh-TW" altLang="en-US" sz="3000" dirty="0"/>
              <a:t>建立 </a:t>
            </a:r>
            <a:r>
              <a:rPr lang="en-US" altLang="zh-TW" sz="3000" dirty="0"/>
              <a:t>CSV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41050" y="990350"/>
            <a:ext cx="8229600" cy="38856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1200" dirty="0" smtClean="0"/>
              <a:t>1.</a:t>
            </a:r>
            <a:r>
              <a:rPr lang="zh-TW" altLang="en-US" sz="1200" dirty="0" smtClean="0"/>
              <a:t>使用</a:t>
            </a:r>
            <a:r>
              <a:rPr lang="en-US" altLang="zh-TW" sz="1200" dirty="0" smtClean="0"/>
              <a:t>excel</a:t>
            </a:r>
            <a:r>
              <a:rPr lang="zh-TW" altLang="en-US" sz="1200" dirty="0" smtClean="0"/>
              <a:t>建立</a:t>
            </a:r>
            <a:r>
              <a:rPr lang="zh-TW" altLang="en-US" sz="1200" dirty="0"/>
              <a:t>新的工作簿。</a:t>
            </a:r>
          </a:p>
          <a:p>
            <a:r>
              <a:rPr lang="en-US" altLang="zh-TW" sz="1200" dirty="0" smtClean="0"/>
              <a:t>2.</a:t>
            </a:r>
            <a:r>
              <a:rPr lang="zh-TW" altLang="en-US" sz="1200" dirty="0" smtClean="0"/>
              <a:t>按照</a:t>
            </a:r>
            <a:r>
              <a:rPr lang="zh-TW" altLang="en-US" sz="1200" dirty="0"/>
              <a:t>以下格式指定使用者資訊。</a:t>
            </a:r>
          </a:p>
          <a:p>
            <a:r>
              <a:rPr lang="en-US" altLang="zh-TW" sz="1200" dirty="0"/>
              <a:t>A </a:t>
            </a:r>
            <a:r>
              <a:rPr lang="zh-TW" altLang="en-US" sz="1200" dirty="0"/>
              <a:t>欄：</a:t>
            </a:r>
            <a:r>
              <a:rPr lang="zh-TW" altLang="en-US" sz="1200" dirty="0" smtClean="0"/>
              <a:t>使用者名稱 </a:t>
            </a:r>
            <a:r>
              <a:rPr lang="en-US" altLang="zh-TW" sz="1200" dirty="0" smtClean="0"/>
              <a:t>/ B </a:t>
            </a:r>
            <a:r>
              <a:rPr lang="zh-TW" altLang="en-US" sz="1200" dirty="0"/>
              <a:t>欄：</a:t>
            </a:r>
            <a:r>
              <a:rPr lang="zh-TW" altLang="en-US" sz="1200" dirty="0" smtClean="0"/>
              <a:t>密碼 </a:t>
            </a:r>
            <a:r>
              <a:rPr lang="en-US" altLang="zh-TW" sz="1200" dirty="0" smtClean="0"/>
              <a:t>/ C </a:t>
            </a:r>
            <a:r>
              <a:rPr lang="zh-TW" altLang="en-US" sz="1200" dirty="0"/>
              <a:t>欄：容量限制 </a:t>
            </a:r>
            <a:r>
              <a:rPr lang="en-US" altLang="zh-TW" sz="1200" dirty="0"/>
              <a:t>(</a:t>
            </a:r>
            <a:r>
              <a:rPr lang="en-US" altLang="zh-TW" sz="1200" dirty="0" smtClean="0"/>
              <a:t>MB) /D </a:t>
            </a:r>
            <a:r>
              <a:rPr lang="zh-TW" altLang="en-US" sz="1200" dirty="0"/>
              <a:t>欄：群組名稱</a:t>
            </a:r>
            <a:r>
              <a:rPr lang="zh-TW" altLang="en-US" sz="1200" dirty="0" smtClean="0"/>
              <a:t>：</a:t>
            </a:r>
            <a:endParaRPr lang="en-US" altLang="zh-TW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zh-TW" altLang="en-US" sz="1200" dirty="0"/>
              <a:t>如果清單包含多位元組字元</a:t>
            </a:r>
            <a:r>
              <a:rPr lang="en-US" altLang="zh-TW" sz="1200" dirty="0"/>
              <a:t>(</a:t>
            </a:r>
            <a:r>
              <a:rPr lang="zh-TW" altLang="en-US" sz="1200" dirty="0"/>
              <a:t>例如 中文字</a:t>
            </a:r>
            <a:r>
              <a:rPr lang="en-US" altLang="zh-TW" sz="1200" dirty="0"/>
              <a:t>)</a:t>
            </a:r>
            <a:r>
              <a:rPr lang="zh-TW" altLang="en-US" sz="1200" dirty="0"/>
              <a:t>，請使用文字編輯器開啟檔案，然後以 </a:t>
            </a:r>
            <a:r>
              <a:rPr lang="en-US" altLang="zh-TW" sz="1200" dirty="0"/>
              <a:t>UTF-8 </a:t>
            </a:r>
            <a:r>
              <a:rPr lang="zh-TW" altLang="en-US" sz="1200" dirty="0"/>
              <a:t>編碼存檔。</a:t>
            </a:r>
            <a:endParaRPr lang="en-GB" sz="1200" dirty="0"/>
          </a:p>
          <a:p>
            <a:endParaRPr lang="en-GB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847842"/>
            <a:ext cx="6891523" cy="23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32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建立遠端</a:t>
            </a:r>
            <a:r>
              <a:rPr lang="en-US" altLang="zh-TW" sz="1200" dirty="0" smtClean="0"/>
              <a:t>CIFS/SMB</a:t>
            </a:r>
            <a:r>
              <a:rPr lang="zh-TW" altLang="en-US" sz="1200" dirty="0" smtClean="0"/>
              <a:t> 伺服器儲存空間</a:t>
            </a:r>
            <a:endParaRPr lang="zh-TW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729216"/>
            <a:ext cx="7416824" cy="4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7343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建立遠端</a:t>
            </a:r>
            <a:r>
              <a:rPr lang="en-US" altLang="zh-TW" sz="1200" dirty="0" smtClean="0"/>
              <a:t>CIFS/SMB</a:t>
            </a:r>
            <a:r>
              <a:rPr lang="zh-TW" altLang="en-US" sz="1200" dirty="0" smtClean="0"/>
              <a:t> 伺服器儲存空間</a:t>
            </a:r>
            <a:endParaRPr lang="zh-TW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729216"/>
            <a:ext cx="7416824" cy="4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0147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smtClean="0"/>
              <a:t>CIFS/SMB</a:t>
            </a:r>
            <a:r>
              <a:rPr lang="zh-TW" altLang="en-US" sz="1200" dirty="0" smtClean="0"/>
              <a:t> 伺服器</a:t>
            </a:r>
            <a:endParaRPr lang="zh-TW" altLang="en-US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698682"/>
            <a:ext cx="6408712" cy="41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6391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/>
              <a:t>設定工作名稱和同步目錄</a:t>
            </a:r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764342"/>
            <a:ext cx="6192688" cy="39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1737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Shape 126"/>
          <p:cNvSpPr txBox="1">
            <a:spLocks/>
          </p:cNvSpPr>
          <p:nvPr/>
        </p:nvSpPr>
        <p:spPr>
          <a:xfrm>
            <a:off x="539552" y="4724219"/>
            <a:ext cx="8229600" cy="3460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914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1371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zh-TW" altLang="en-US" sz="1200" dirty="0" smtClean="0"/>
              <a:t>選擇同步方案</a:t>
            </a:r>
            <a:endParaRPr lang="en-US" altLang="zh-TW" sz="12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794456"/>
            <a:ext cx="6192688" cy="39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043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2.1.3.3</a:t>
            </a:r>
            <a:r>
              <a:rPr lang="zh-TW" altLang="en-US" sz="2400" dirty="0"/>
              <a:t>主動式同步</a:t>
            </a:r>
            <a:r>
              <a:rPr lang="en-US" altLang="zh-TW" sz="2400" dirty="0"/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遠端</a:t>
            </a:r>
            <a:r>
              <a:rPr lang="en-US" altLang="zh-TW" sz="2400" dirty="0">
                <a:solidFill>
                  <a:schemeClr val="tx1"/>
                </a:solidFill>
              </a:rPr>
              <a:t>FTP</a:t>
            </a:r>
            <a:r>
              <a:rPr lang="zh-TW" altLang="en-US" sz="2400" dirty="0">
                <a:solidFill>
                  <a:schemeClr val="tx1"/>
                </a:solidFill>
              </a:rPr>
              <a:t>伺服器 </a:t>
            </a:r>
            <a:r>
              <a:rPr lang="en-US" altLang="zh-TW" sz="2400" dirty="0"/>
              <a:t>/ </a:t>
            </a:r>
            <a:r>
              <a:rPr lang="zh-TW" altLang="en-US" sz="2400" dirty="0">
                <a:solidFill>
                  <a:srgbClr val="FF0000"/>
                </a:solidFill>
              </a:rPr>
              <a:t>遠端</a:t>
            </a:r>
            <a:r>
              <a:rPr lang="en-US" altLang="zh-TW" sz="2400" dirty="0">
                <a:solidFill>
                  <a:srgbClr val="FF0000"/>
                </a:solidFill>
              </a:rPr>
              <a:t>CIFS/SMB</a:t>
            </a:r>
            <a:r>
              <a:rPr lang="zh-TW" altLang="en-US" sz="2400" dirty="0">
                <a:solidFill>
                  <a:srgbClr val="FF0000"/>
                </a:solidFill>
              </a:rPr>
              <a:t>伺服器 </a:t>
            </a:r>
            <a:r>
              <a:rPr lang="en-US" altLang="zh-TW" sz="2400" dirty="0"/>
              <a:t>)</a:t>
            </a: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00" y="754000"/>
            <a:ext cx="6416288" cy="40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0468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28" y="699542"/>
            <a:ext cx="8435743" cy="42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771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771550"/>
            <a:ext cx="6480720" cy="4133554"/>
          </a:xfrm>
          <a:prstGeom prst="rect">
            <a:avLst/>
          </a:prstGeom>
        </p:spPr>
      </p:pic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選取來源資料夾</a:t>
            </a:r>
            <a:endParaRPr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095654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708312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選取</a:t>
            </a:r>
            <a:r>
              <a:rPr lang="zh-TW" altLang="en-US" sz="1200" dirty="0"/>
              <a:t>目的</a:t>
            </a:r>
            <a:r>
              <a:rPr lang="zh-TW" altLang="en-US" sz="1200" dirty="0" smtClean="0"/>
              <a:t>資料夾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00" y="739614"/>
            <a:ext cx="6264696" cy="40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56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98" y="743456"/>
            <a:ext cx="6529662" cy="41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85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3000" dirty="0" smtClean="0"/>
              <a:t>1.1.1</a:t>
            </a:r>
            <a:r>
              <a:rPr lang="zh-TW" altLang="en-US" sz="3000" dirty="0"/>
              <a:t>建立 </a:t>
            </a:r>
            <a:r>
              <a:rPr lang="en-US" altLang="zh-TW" sz="3000" dirty="0"/>
              <a:t>CSV </a:t>
            </a:r>
            <a:r>
              <a:rPr lang="zh-TW" altLang="en-US" sz="3000" dirty="0"/>
              <a:t>使用者檔案並匯入</a:t>
            </a:r>
            <a:endParaRPr lang="en-US" altLang="zh-TW" sz="30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1" y="1175824"/>
            <a:ext cx="8671914" cy="36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752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設定排程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100" y="766590"/>
            <a:ext cx="6122100" cy="38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576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/>
              <a:t>版本管理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758923"/>
            <a:ext cx="6264696" cy="39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032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/>
              <a:t>資料完整性檢查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78" y="737430"/>
            <a:ext cx="6247790" cy="3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2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/>
              <a:t>資料完整性檢查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78" y="737430"/>
            <a:ext cx="6247790" cy="3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099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啟用 </a:t>
            </a:r>
            <a:r>
              <a:rPr lang="en-US" altLang="zh-TW" sz="1200" dirty="0" err="1" smtClean="0"/>
              <a:t>QuDedup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71550"/>
            <a:ext cx="6298206" cy="40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096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還原</a:t>
            </a:r>
            <a:endParaRPr lang="en-US" altLang="zh-TW" sz="2400" dirty="0"/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785438"/>
            <a:ext cx="6192688" cy="39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16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62" y="843152"/>
            <a:ext cx="8129019" cy="409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22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選擇遠端</a:t>
            </a:r>
            <a:r>
              <a:rPr lang="en-US" altLang="zh-TW" sz="1200" dirty="0" smtClean="0"/>
              <a:t>NAS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1" y="771551"/>
            <a:ext cx="6192688" cy="39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92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選擇來源資料夾</a:t>
            </a:r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46119"/>
            <a:ext cx="6192688" cy="39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006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-1912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altLang="zh-TW" sz="2400" dirty="0" smtClean="0"/>
              <a:t>2.1.3.4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備份</a:t>
            </a:r>
            <a:r>
              <a:rPr lang="en-US" altLang="zh-TW" sz="2400" dirty="0" smtClean="0"/>
              <a:t>/</a:t>
            </a:r>
            <a:r>
              <a:rPr lang="zh-TW" altLang="en-US" sz="2400" dirty="0" smtClean="0">
                <a:solidFill>
                  <a:srgbClr val="FF0000"/>
                </a:solidFill>
              </a:rPr>
              <a:t>還原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grpSp>
        <p:nvGrpSpPr>
          <p:cNvPr id="128" name="Shape 128"/>
          <p:cNvGrpSpPr/>
          <p:nvPr/>
        </p:nvGrpSpPr>
        <p:grpSpPr>
          <a:xfrm>
            <a:off x="0" y="0"/>
            <a:ext cx="9150899" cy="5148258"/>
            <a:chOff x="0" y="0"/>
            <a:chExt cx="9150899" cy="5148258"/>
          </a:xfrm>
        </p:grpSpPr>
        <p:sp>
          <p:nvSpPr>
            <p:cNvPr id="129" name="Shape 129"/>
            <p:cNvSpPr/>
            <p:nvPr/>
          </p:nvSpPr>
          <p:spPr>
            <a:xfrm>
              <a:off x="0" y="0"/>
              <a:ext cx="9150899" cy="2436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661596" y="19485"/>
              <a:ext cx="1219200" cy="200025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1" name="Shape 131"/>
            <p:cNvSpPr/>
            <p:nvPr/>
          </p:nvSpPr>
          <p:spPr>
            <a:xfrm>
              <a:off x="0" y="5070258"/>
              <a:ext cx="9150899" cy="78000"/>
            </a:xfrm>
            <a:prstGeom prst="rect">
              <a:avLst/>
            </a:prstGeom>
            <a:solidFill>
              <a:srgbClr val="60B2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698428"/>
            <a:ext cx="8229600" cy="337856"/>
          </a:xfrm>
        </p:spPr>
        <p:txBody>
          <a:bodyPr/>
          <a:lstStyle/>
          <a:p>
            <a:r>
              <a:rPr lang="zh-TW" altLang="en-US" sz="1200" dirty="0" smtClean="0"/>
              <a:t>選擇目的資料夾</a:t>
            </a:r>
            <a:endParaRPr lang="en-US" altLang="zh-TW" sz="1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728584"/>
            <a:ext cx="6336704" cy="39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03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15BA6FDB83DF45ACBB97339620D687" ma:contentTypeVersion="18" ma:contentTypeDescription="建立新的文件。" ma:contentTypeScope="" ma:versionID="a5d5e632c956f70f8b9aa38fdff4d045">
  <xsd:schema xmlns:xsd="http://www.w3.org/2001/XMLSchema" xmlns:xs="http://www.w3.org/2001/XMLSchema" xmlns:p="http://schemas.microsoft.com/office/2006/metadata/properties" xmlns:ns3="34f220f5-ee29-4263-80ab-1a6ecd269c52" xmlns:ns4="cd1d27fb-d87a-4c42-9852-348a627560e4" targetNamespace="http://schemas.microsoft.com/office/2006/metadata/properties" ma:root="true" ma:fieldsID="74228884546db505618ab3bc9b0d7c50" ns3:_="" ns4:_="">
    <xsd:import namespace="34f220f5-ee29-4263-80ab-1a6ecd269c52"/>
    <xsd:import namespace="cd1d27fb-d87a-4c42-9852-348a627560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220f5-ee29-4263-80ab-1a6ecd26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d27fb-d87a-4c42-9852-348a627560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4f220f5-ee29-4263-80ab-1a6ecd269c52" xsi:nil="true"/>
  </documentManagement>
</p:properties>
</file>

<file path=customXml/itemProps1.xml><?xml version="1.0" encoding="utf-8"?>
<ds:datastoreItem xmlns:ds="http://schemas.openxmlformats.org/officeDocument/2006/customXml" ds:itemID="{457586AF-4B8F-466E-BDD8-EB85DCB8CD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f220f5-ee29-4263-80ab-1a6ecd269c52"/>
    <ds:schemaRef ds:uri="cd1d27fb-d87a-4c42-9852-348a627560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49E7E8-389A-4933-9721-BC223819EF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5153E4-BC58-415A-A23F-DA7E6E6D243E}">
  <ds:schemaRefs>
    <ds:schemaRef ds:uri="http://purl.org/dc/elements/1.1/"/>
    <ds:schemaRef ds:uri="http://schemas.microsoft.com/office/2006/documentManagement/types"/>
    <ds:schemaRef ds:uri="34f220f5-ee29-4263-80ab-1a6ecd269c52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d1d27fb-d87a-4c42-9852-348a627560e4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5900</TotalTime>
  <Words>2962</Words>
  <Application>Microsoft Office PowerPoint</Application>
  <PresentationFormat>如螢幕大小 (16:9)</PresentationFormat>
  <Paragraphs>420</Paragraphs>
  <Slides>188</Slides>
  <Notes>188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188</vt:i4>
      </vt:variant>
    </vt:vector>
  </HeadingPairs>
  <TitlesOfParts>
    <vt:vector size="193" baseType="lpstr">
      <vt:lpstr>inherit</vt:lpstr>
      <vt:lpstr>Roboto</vt:lpstr>
      <vt:lpstr>新細明體</vt:lpstr>
      <vt:lpstr>Arial</vt:lpstr>
      <vt:lpstr>simple-light</vt:lpstr>
      <vt:lpstr>Quts Hero NAS技術支援</vt:lpstr>
      <vt:lpstr>Agenda</vt:lpstr>
      <vt:lpstr>Agenda</vt:lpstr>
      <vt:lpstr>Agenda</vt:lpstr>
      <vt:lpstr>1.進階檔案分享/權限設定</vt:lpstr>
      <vt:lpstr>1.1 標準帳號建立方式</vt:lpstr>
      <vt:lpstr>1.1 標準帳號建立方式</vt:lpstr>
      <vt:lpstr>1.1.1建立 CSV 使用者檔案並匯入</vt:lpstr>
      <vt:lpstr>1.1.1建立 CSV 使用者檔案並匯入</vt:lpstr>
      <vt:lpstr>1.1.1建立 CSV 使用者檔案並匯入</vt:lpstr>
      <vt:lpstr>1.1.1建立 CSV 使用者檔案並匯入</vt:lpstr>
      <vt:lpstr>1.1.2建立 TXT 使用者檔案並匯入</vt:lpstr>
      <vt:lpstr>1.1.2建立 TXT 使用者檔案並匯入</vt:lpstr>
      <vt:lpstr>1.1.2建立 TXT 使用者檔案並匯入</vt:lpstr>
      <vt:lpstr>1.1.3 帳號匯出與匯入(BIN)</vt:lpstr>
      <vt:lpstr>1.2 共用資料夾建立</vt:lpstr>
      <vt:lpstr>1.2 共用資料夾建立</vt:lpstr>
      <vt:lpstr>1.3 一般權限設定</vt:lpstr>
      <vt:lpstr>1.3 一般權限設定</vt:lpstr>
      <vt:lpstr>1.3 一般權限設定</vt:lpstr>
      <vt:lpstr>1.3 一般權限設定</vt:lpstr>
      <vt:lpstr>1.4.1共用資料夾設定為讀取/寫入，子資料夾設定為唯讀</vt:lpstr>
      <vt:lpstr>PowerPoint 簡報</vt:lpstr>
      <vt:lpstr>1.4.1共用資料夾設定為讀取/寫入，子資料夾設定為唯讀</vt:lpstr>
      <vt:lpstr>1.4.2共用資料夾設定為唯讀，子資料夾設定為讀取/寫入</vt:lpstr>
      <vt:lpstr>1.4.2共用資料夾設定為唯讀，子資料夾設定為讀取/寫入</vt:lpstr>
      <vt:lpstr>1.4.2共用資料夾設定為唯讀，子資料夾設定為讀取/寫入</vt:lpstr>
      <vt:lpstr>1.4.3子資料夾設定為可寫不可讀</vt:lpstr>
      <vt:lpstr>1.4.3子資料夾設定為可寫不可讀</vt:lpstr>
      <vt:lpstr>1.4.3子資料夾設定為可寫不可讀</vt:lpstr>
      <vt:lpstr>1.4.3子資料夾設定為可寫不可讀</vt:lpstr>
      <vt:lpstr>1.4.4子資料夾設定為可讀寫不可刪除與新建資料夾</vt:lpstr>
      <vt:lpstr>1.4.4 資料夾設定為可讀寫不可刪除與新建資料夾</vt:lpstr>
      <vt:lpstr>2.資料備份方案</vt:lpstr>
      <vt:lpstr>2.1 HBS檔案備份中心</vt:lpstr>
      <vt:lpstr>2.1.1備份目的端設定</vt:lpstr>
      <vt:lpstr>2.1.2資料來源端設定</vt:lpstr>
      <vt:lpstr>2.1.2資料來源端設定</vt:lpstr>
      <vt:lpstr>2.1.2資料來源端設定</vt:lpstr>
      <vt:lpstr>2.1.2資料來源端設定</vt:lpstr>
      <vt:lpstr>2.1.3.1 單向同步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Rsync/myQNAPcloud storage)</vt:lpstr>
      <vt:lpstr>2.1.3.1 單向同步(RTRR / Rsync/ myQNAPcloud storage)</vt:lpstr>
      <vt:lpstr>2.1.3.1 單向同步(RTRR / Rsync/ myQNAPcloud storage)</vt:lpstr>
      <vt:lpstr>2.1.3.1 單向同步(RTRR / Rsync/ myQNAPcloud storage)</vt:lpstr>
      <vt:lpstr>2.1.3.1 單向同步(RTRR / Rsync/ myQNAPcloud storage)</vt:lpstr>
      <vt:lpstr>2.1.3.1 單向同步(RTRR / Rsync/ myQNAPcloud storage)</vt:lpstr>
      <vt:lpstr>2.1.3.1 單向同步(RTRR / Rsync/ myQNAPcloud storage)</vt:lpstr>
      <vt:lpstr>2.1.3.1 單向同步(RTRR / Rsync/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2.1.3.1雙向同步(RTRR / myQNAPcloud storage)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2.1.3.3主動式同步(遠端FTP伺服器 / 遠端CIFS/SMB伺服器 )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2.1.3.4 備份/還原</vt:lpstr>
      <vt:lpstr>2.1.3.5 備份工作串聯</vt:lpstr>
      <vt:lpstr>2.1.3.5 備份工作串聯</vt:lpstr>
      <vt:lpstr>2.1.3.5 備份工作串聯</vt:lpstr>
      <vt:lpstr>2.1.3.5 備份工作串聯</vt:lpstr>
      <vt:lpstr>2.1.3.5 備份工作串聯</vt:lpstr>
      <vt:lpstr>2.1.3.5 備份工作串聯</vt:lpstr>
      <vt:lpstr>2.2 Snapsync</vt:lpstr>
      <vt:lpstr>2.2 Snapsync</vt:lpstr>
      <vt:lpstr>2.2 Snapsync</vt:lpstr>
      <vt:lpstr>2.2 Snapsync</vt:lpstr>
      <vt:lpstr>2.2 Snapsync</vt:lpstr>
      <vt:lpstr>2.2 Snapsync</vt:lpstr>
      <vt:lpstr>2.2 Snapsync</vt:lpstr>
      <vt:lpstr>2.2 Snapsync</vt:lpstr>
      <vt:lpstr>2.2 Snapsync</vt:lpstr>
      <vt:lpstr>3. Virtualization Station</vt:lpstr>
      <vt:lpstr>3.1基本設定建立虛擬機</vt:lpstr>
      <vt:lpstr>3.1基本設定建立虛擬機</vt:lpstr>
      <vt:lpstr>3.1基本設定建立虛擬機</vt:lpstr>
      <vt:lpstr>3.1基本設定建立虛擬機</vt:lpstr>
      <vt:lpstr>3.1基本設定建立虛擬機</vt:lpstr>
      <vt:lpstr>3.1基本設定建立虛擬機</vt:lpstr>
      <vt:lpstr>3.1基本設定建立虛擬機</vt:lpstr>
      <vt:lpstr>3.1基本設定建立虛擬機</vt:lpstr>
      <vt:lpstr>3.2匯入建立虛擬機</vt:lpstr>
      <vt:lpstr>3.2匯入建立虛擬機</vt:lpstr>
      <vt:lpstr>3.2匯入建立虛擬機</vt:lpstr>
      <vt:lpstr>3.2匯入建立虛擬機</vt:lpstr>
      <vt:lpstr>3.2匯入建立虛擬機</vt:lpstr>
      <vt:lpstr>3.2匯入建立虛擬機</vt:lpstr>
      <vt:lpstr>3.2匯入建立虛擬機</vt:lpstr>
      <vt:lpstr>3.2匯入建立虛擬機</vt:lpstr>
      <vt:lpstr>3.2匯入建立虛擬機</vt:lpstr>
      <vt:lpstr>3.3 遷移虛擬機</vt:lpstr>
      <vt:lpstr>3.3 遷移虛擬機</vt:lpstr>
      <vt:lpstr>3.3 遷移虛擬機</vt:lpstr>
      <vt:lpstr>3.3 遷移虛擬機</vt:lpstr>
      <vt:lpstr>3.3 遷移虛擬機</vt:lpstr>
      <vt:lpstr>3.3 遷移虛擬機</vt:lpstr>
      <vt:lpstr>3.3 遷移虛擬機</vt:lpstr>
      <vt:lpstr>3.3 遷移虛擬機</vt:lpstr>
      <vt:lpstr>3.3 遷移虛擬機</vt:lpstr>
      <vt:lpstr>3.3 遷移虛擬機</vt:lpstr>
      <vt:lpstr>3.4 建立QuTScloud</vt:lpstr>
      <vt:lpstr>3.4 建立QuTScloud</vt:lpstr>
      <vt:lpstr>3.4 建立QuTScloud</vt:lpstr>
      <vt:lpstr>3.4 建立QuTScloud</vt:lpstr>
      <vt:lpstr>3.4 建立QuTScloud</vt:lpstr>
      <vt:lpstr>3.4 建立QuTScloud</vt:lpstr>
      <vt:lpstr>3.5 虛擬機操作</vt:lpstr>
      <vt:lpstr>3.5 虛擬機操作</vt:lpstr>
      <vt:lpstr>3.5 虛擬機操作</vt:lpstr>
      <vt:lpstr>3.6 資料保護方案</vt:lpstr>
      <vt:lpstr>3.6 資料保護方案</vt:lpstr>
      <vt:lpstr>3.6 資料保護方案</vt:lpstr>
      <vt:lpstr>3.6 資料保護方案</vt:lpstr>
      <vt:lpstr>3.6 資料保護方案</vt:lpstr>
      <vt:lpstr>3.6 資料保護方案</vt:lpstr>
      <vt:lpstr>4. Hyper Data Protector + NetBAK PC Agent 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4.1基本設定</vt:lpstr>
      <vt:lpstr>4.2 資料還原</vt:lpstr>
      <vt:lpstr>4.2 資料還原</vt:lpstr>
      <vt:lpstr>4.2 資料還原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  <vt:lpstr>4.3 系統還原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Troubleshooting</dc:title>
  <dc:creator>Smith Master</dc:creator>
  <cp:lastModifiedBy>Smith Lee 李文豪</cp:lastModifiedBy>
  <cp:revision>271</cp:revision>
  <dcterms:modified xsi:type="dcterms:W3CDTF">2024-11-11T07:35:23Z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0x0101004F15BA6FDB83DF45ACBB97339620D687</vt:lpwstr>
  </property>
</Properties>
</file>