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57"/>
  </p:notesMasterIdLst>
  <p:sldIdLst>
    <p:sldId id="256" r:id="rId5"/>
    <p:sldId id="319" r:id="rId6"/>
    <p:sldId id="389" r:id="rId7"/>
    <p:sldId id="409" r:id="rId8"/>
    <p:sldId id="377" r:id="rId9"/>
    <p:sldId id="376" r:id="rId10"/>
    <p:sldId id="258" r:id="rId11"/>
    <p:sldId id="259" r:id="rId12"/>
    <p:sldId id="260" r:id="rId13"/>
    <p:sldId id="264" r:id="rId14"/>
    <p:sldId id="265" r:id="rId15"/>
    <p:sldId id="266" r:id="rId16"/>
    <p:sldId id="379" r:id="rId17"/>
    <p:sldId id="380" r:id="rId18"/>
    <p:sldId id="416" r:id="rId19"/>
    <p:sldId id="381" r:id="rId20"/>
    <p:sldId id="384" r:id="rId21"/>
    <p:sldId id="382" r:id="rId22"/>
    <p:sldId id="385" r:id="rId23"/>
    <p:sldId id="386" r:id="rId24"/>
    <p:sldId id="387" r:id="rId25"/>
    <p:sldId id="388" r:id="rId26"/>
    <p:sldId id="304" r:id="rId27"/>
    <p:sldId id="307" r:id="rId28"/>
    <p:sldId id="320" r:id="rId29"/>
    <p:sldId id="321" r:id="rId30"/>
    <p:sldId id="322" r:id="rId31"/>
    <p:sldId id="323" r:id="rId32"/>
    <p:sldId id="390" r:id="rId33"/>
    <p:sldId id="399" r:id="rId34"/>
    <p:sldId id="400" r:id="rId35"/>
    <p:sldId id="401" r:id="rId36"/>
    <p:sldId id="391" r:id="rId37"/>
    <p:sldId id="393" r:id="rId38"/>
    <p:sldId id="394" r:id="rId39"/>
    <p:sldId id="395" r:id="rId40"/>
    <p:sldId id="396" r:id="rId41"/>
    <p:sldId id="397" r:id="rId42"/>
    <p:sldId id="398" r:id="rId43"/>
    <p:sldId id="407" r:id="rId44"/>
    <p:sldId id="402" r:id="rId45"/>
    <p:sldId id="403" r:id="rId46"/>
    <p:sldId id="404" r:id="rId47"/>
    <p:sldId id="405" r:id="rId48"/>
    <p:sldId id="406" r:id="rId49"/>
    <p:sldId id="408" r:id="rId50"/>
    <p:sldId id="410" r:id="rId51"/>
    <p:sldId id="411" r:id="rId52"/>
    <p:sldId id="412" r:id="rId53"/>
    <p:sldId id="413" r:id="rId54"/>
    <p:sldId id="414" r:id="rId55"/>
    <p:sldId id="415" r:id="rId5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預設章節" id="{587C2FC4-6894-43EB-9C96-32A751B79212}">
          <p14:sldIdLst>
            <p14:sldId id="256"/>
            <p14:sldId id="319"/>
            <p14:sldId id="389"/>
            <p14:sldId id="409"/>
            <p14:sldId id="377"/>
            <p14:sldId id="376"/>
            <p14:sldId id="258"/>
            <p14:sldId id="259"/>
            <p14:sldId id="260"/>
            <p14:sldId id="264"/>
            <p14:sldId id="265"/>
            <p14:sldId id="266"/>
            <p14:sldId id="379"/>
            <p14:sldId id="380"/>
            <p14:sldId id="416"/>
            <p14:sldId id="381"/>
            <p14:sldId id="384"/>
            <p14:sldId id="382"/>
            <p14:sldId id="385"/>
            <p14:sldId id="386"/>
            <p14:sldId id="387"/>
            <p14:sldId id="388"/>
            <p14:sldId id="304"/>
            <p14:sldId id="307"/>
            <p14:sldId id="320"/>
            <p14:sldId id="321"/>
            <p14:sldId id="322"/>
            <p14:sldId id="323"/>
            <p14:sldId id="390"/>
            <p14:sldId id="399"/>
            <p14:sldId id="400"/>
            <p14:sldId id="401"/>
            <p14:sldId id="391"/>
            <p14:sldId id="393"/>
            <p14:sldId id="394"/>
            <p14:sldId id="395"/>
            <p14:sldId id="396"/>
            <p14:sldId id="397"/>
            <p14:sldId id="398"/>
            <p14:sldId id="407"/>
            <p14:sldId id="402"/>
            <p14:sldId id="403"/>
            <p14:sldId id="404"/>
            <p14:sldId id="405"/>
            <p14:sldId id="406"/>
            <p14:sldId id="408"/>
            <p14:sldId id="410"/>
            <p14:sldId id="411"/>
            <p14:sldId id="412"/>
            <p14:sldId id="413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C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23F31-DF7A-CD21-B14F-903734EB9F03}" v="6" dt="2024-05-27T03:19:15.257"/>
  </p1510:revLst>
</p1510:revInfo>
</file>

<file path=ppt/tableStyles.xml><?xml version="1.0" encoding="utf-8"?>
<a:tblStyleLst xmlns:a="http://schemas.openxmlformats.org/drawingml/2006/main" def="{98D8B7C3-FBC0-4DA7-A305-5494C00C513A}">
  <a:tblStyle styleId="{98D8B7C3-FBC0-4DA7-A305-5494C00C513A}" styleName="Table_0"/>
  <a:tblStyle styleId="{AF9F7AFF-7715-42A7-8D28-6B5A77DC380C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51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 Lee" userId="66580725-7f0f-4d7a-98e0-4974c288467f" providerId="ADAL" clId="{3D6BF85C-41EA-404C-9BC8-F382BA703CD2}"/>
    <pc:docChg chg="undo custSel addSld delSld modSld modSection">
      <pc:chgData name="Smith Lee" userId="66580725-7f0f-4d7a-98e0-4974c288467f" providerId="ADAL" clId="{3D6BF85C-41EA-404C-9BC8-F382BA703CD2}" dt="2024-05-13T07:52:32.322" v="69" actId="14100"/>
      <pc:docMkLst>
        <pc:docMk/>
      </pc:docMkLst>
      <pc:sldChg chg="modSp mod">
        <pc:chgData name="Smith Lee" userId="66580725-7f0f-4d7a-98e0-4974c288467f" providerId="ADAL" clId="{3D6BF85C-41EA-404C-9BC8-F382BA703CD2}" dt="2024-05-13T06:35:43.200" v="5" actId="20577"/>
        <pc:sldMkLst>
          <pc:docMk/>
          <pc:sldMk cId="0" sldId="258"/>
        </pc:sldMkLst>
        <pc:spChg chg="mod">
          <ac:chgData name="Smith Lee" userId="66580725-7f0f-4d7a-98e0-4974c288467f" providerId="ADAL" clId="{3D6BF85C-41EA-404C-9BC8-F382BA703CD2}" dt="2024-05-13T06:35:43.200" v="5" actId="20577"/>
          <ac:spMkLst>
            <pc:docMk/>
            <pc:sldMk cId="0" sldId="258"/>
            <ac:spMk id="44" creationId="{00000000-0000-0000-0000-000000000000}"/>
          </ac:spMkLst>
        </pc:spChg>
      </pc:sldChg>
      <pc:sldChg chg="add del">
        <pc:chgData name="Smith Lee" userId="66580725-7f0f-4d7a-98e0-4974c288467f" providerId="ADAL" clId="{3D6BF85C-41EA-404C-9BC8-F382BA703CD2}" dt="2024-05-13T06:17:43.984" v="3" actId="47"/>
        <pc:sldMkLst>
          <pc:docMk/>
          <pc:sldMk cId="0" sldId="261"/>
        </pc:sldMkLst>
      </pc:sldChg>
      <pc:sldChg chg="modSp mod">
        <pc:chgData name="Smith Lee" userId="66580725-7f0f-4d7a-98e0-4974c288467f" providerId="ADAL" clId="{3D6BF85C-41EA-404C-9BC8-F382BA703CD2}" dt="2024-05-13T07:51:27.773" v="65" actId="20577"/>
        <pc:sldMkLst>
          <pc:docMk/>
          <pc:sldMk cId="3995739844" sldId="318"/>
        </pc:sldMkLst>
        <pc:spChg chg="mod">
          <ac:chgData name="Smith Lee" userId="66580725-7f0f-4d7a-98e0-4974c288467f" providerId="ADAL" clId="{3D6BF85C-41EA-404C-9BC8-F382BA703CD2}" dt="2024-05-13T07:51:27.773" v="65" actId="20577"/>
          <ac:spMkLst>
            <pc:docMk/>
            <pc:sldMk cId="3995739844" sldId="318"/>
            <ac:spMk id="35" creationId="{00000000-0000-0000-0000-000000000000}"/>
          </ac:spMkLst>
        </pc:spChg>
      </pc:sldChg>
      <pc:sldChg chg="addSp delSp modSp add mod">
        <pc:chgData name="Smith Lee" userId="66580725-7f0f-4d7a-98e0-4974c288467f" providerId="ADAL" clId="{3D6BF85C-41EA-404C-9BC8-F382BA703CD2}" dt="2024-05-13T06:54:57.957" v="17" actId="1076"/>
        <pc:sldMkLst>
          <pc:docMk/>
          <pc:sldMk cId="3393742844" sldId="367"/>
        </pc:sldMkLst>
        <pc:spChg chg="add del mod">
          <ac:chgData name="Smith Lee" userId="66580725-7f0f-4d7a-98e0-4974c288467f" providerId="ADAL" clId="{3D6BF85C-41EA-404C-9BC8-F382BA703CD2}" dt="2024-05-13T06:54:45.382" v="12" actId="478"/>
          <ac:spMkLst>
            <pc:docMk/>
            <pc:sldMk cId="3393742844" sldId="367"/>
            <ac:spMk id="10" creationId="{24763FC3-0100-4B85-B0E4-4E1E9F1149D6}"/>
          </ac:spMkLst>
        </pc:spChg>
        <pc:spChg chg="mod">
          <ac:chgData name="Smith Lee" userId="66580725-7f0f-4d7a-98e0-4974c288467f" providerId="ADAL" clId="{3D6BF85C-41EA-404C-9BC8-F382BA703CD2}" dt="2024-05-13T06:54:23.165" v="8"/>
          <ac:spMkLst>
            <pc:docMk/>
            <pc:sldMk cId="3393742844" sldId="367"/>
            <ac:spMk id="125" creationId="{00000000-0000-0000-0000-000000000000}"/>
          </ac:spMkLst>
        </pc:spChg>
        <pc:picChg chg="add mod">
          <ac:chgData name="Smith Lee" userId="66580725-7f0f-4d7a-98e0-4974c288467f" providerId="ADAL" clId="{3D6BF85C-41EA-404C-9BC8-F382BA703CD2}" dt="2024-05-13T06:54:57.957" v="17" actId="1076"/>
          <ac:picMkLst>
            <pc:docMk/>
            <pc:sldMk cId="3393742844" sldId="367"/>
            <ac:picMk id="4" creationId="{8C8CF4E2-148C-4BB0-A376-6E76C6690DB7}"/>
          </ac:picMkLst>
        </pc:picChg>
        <pc:picChg chg="del">
          <ac:chgData name="Smith Lee" userId="66580725-7f0f-4d7a-98e0-4974c288467f" providerId="ADAL" clId="{3D6BF85C-41EA-404C-9BC8-F382BA703CD2}" dt="2024-05-13T06:54:10.370" v="7" actId="478"/>
          <ac:picMkLst>
            <pc:docMk/>
            <pc:sldMk cId="3393742844" sldId="367"/>
            <ac:picMk id="6" creationId="{FE11CA20-18A9-4292-BB66-E0D631D0D59B}"/>
          </ac:picMkLst>
        </pc:picChg>
      </pc:sldChg>
      <pc:sldChg chg="addSp delSp modSp add mod">
        <pc:chgData name="Smith Lee" userId="66580725-7f0f-4d7a-98e0-4974c288467f" providerId="ADAL" clId="{3D6BF85C-41EA-404C-9BC8-F382BA703CD2}" dt="2024-05-13T07:25:32.245" v="22" actId="1076"/>
        <pc:sldMkLst>
          <pc:docMk/>
          <pc:sldMk cId="2894509919" sldId="368"/>
        </pc:sldMkLst>
        <pc:picChg chg="add mod">
          <ac:chgData name="Smith Lee" userId="66580725-7f0f-4d7a-98e0-4974c288467f" providerId="ADAL" clId="{3D6BF85C-41EA-404C-9BC8-F382BA703CD2}" dt="2024-05-13T07:25:32.245" v="22" actId="1076"/>
          <ac:picMkLst>
            <pc:docMk/>
            <pc:sldMk cId="2894509919" sldId="368"/>
            <ac:picMk id="3" creationId="{335885A1-56C6-455F-8470-6A11839C6379}"/>
          </ac:picMkLst>
        </pc:picChg>
        <pc:picChg chg="del">
          <ac:chgData name="Smith Lee" userId="66580725-7f0f-4d7a-98e0-4974c288467f" providerId="ADAL" clId="{3D6BF85C-41EA-404C-9BC8-F382BA703CD2}" dt="2024-05-13T06:55:04.109" v="19" actId="478"/>
          <ac:picMkLst>
            <pc:docMk/>
            <pc:sldMk cId="2894509919" sldId="368"/>
            <ac:picMk id="4" creationId="{8C8CF4E2-148C-4BB0-A376-6E76C6690DB7}"/>
          </ac:picMkLst>
        </pc:picChg>
      </pc:sldChg>
      <pc:sldChg chg="addSp delSp modSp add mod">
        <pc:chgData name="Smith Lee" userId="66580725-7f0f-4d7a-98e0-4974c288467f" providerId="ADAL" clId="{3D6BF85C-41EA-404C-9BC8-F382BA703CD2}" dt="2024-05-13T07:47:53.991" v="30" actId="1076"/>
        <pc:sldMkLst>
          <pc:docMk/>
          <pc:sldMk cId="3352007741" sldId="369"/>
        </pc:sldMkLst>
        <pc:spChg chg="mod">
          <ac:chgData name="Smith Lee" userId="66580725-7f0f-4d7a-98e0-4974c288467f" providerId="ADAL" clId="{3D6BF85C-41EA-404C-9BC8-F382BA703CD2}" dt="2024-05-13T07:47:44.818" v="27"/>
          <ac:spMkLst>
            <pc:docMk/>
            <pc:sldMk cId="3352007741" sldId="369"/>
            <ac:spMk id="125" creationId="{00000000-0000-0000-0000-000000000000}"/>
          </ac:spMkLst>
        </pc:spChg>
        <pc:picChg chg="del">
          <ac:chgData name="Smith Lee" userId="66580725-7f0f-4d7a-98e0-4974c288467f" providerId="ADAL" clId="{3D6BF85C-41EA-404C-9BC8-F382BA703CD2}" dt="2024-05-13T07:47:22.894" v="24" actId="478"/>
          <ac:picMkLst>
            <pc:docMk/>
            <pc:sldMk cId="3352007741" sldId="369"/>
            <ac:picMk id="3" creationId="{335885A1-56C6-455F-8470-6A11839C6379}"/>
          </ac:picMkLst>
        </pc:picChg>
        <pc:picChg chg="add mod">
          <ac:chgData name="Smith Lee" userId="66580725-7f0f-4d7a-98e0-4974c288467f" providerId="ADAL" clId="{3D6BF85C-41EA-404C-9BC8-F382BA703CD2}" dt="2024-05-13T07:47:53.991" v="30" actId="1076"/>
          <ac:picMkLst>
            <pc:docMk/>
            <pc:sldMk cId="3352007741" sldId="369"/>
            <ac:picMk id="4" creationId="{92B37631-906F-425F-BCE9-09B67F4BFEC2}"/>
          </ac:picMkLst>
        </pc:picChg>
      </pc:sldChg>
      <pc:sldChg chg="addSp delSp modSp add del mod">
        <pc:chgData name="Smith Lee" userId="66580725-7f0f-4d7a-98e0-4974c288467f" providerId="ADAL" clId="{3D6BF85C-41EA-404C-9BC8-F382BA703CD2}" dt="2024-05-13T07:52:32.322" v="69" actId="14100"/>
        <pc:sldMkLst>
          <pc:docMk/>
          <pc:sldMk cId="2715926091" sldId="370"/>
        </pc:sldMkLst>
        <pc:spChg chg="mod">
          <ac:chgData name="Smith Lee" userId="66580725-7f0f-4d7a-98e0-4974c288467f" providerId="ADAL" clId="{3D6BF85C-41EA-404C-9BC8-F382BA703CD2}" dt="2024-05-13T07:51:41.281" v="66"/>
          <ac:spMkLst>
            <pc:docMk/>
            <pc:sldMk cId="2715926091" sldId="370"/>
            <ac:spMk id="125" creationId="{00000000-0000-0000-0000-000000000000}"/>
          </ac:spMkLst>
        </pc:spChg>
        <pc:picChg chg="add mod">
          <ac:chgData name="Smith Lee" userId="66580725-7f0f-4d7a-98e0-4974c288467f" providerId="ADAL" clId="{3D6BF85C-41EA-404C-9BC8-F382BA703CD2}" dt="2024-05-13T07:52:32.322" v="69" actId="14100"/>
          <ac:picMkLst>
            <pc:docMk/>
            <pc:sldMk cId="2715926091" sldId="370"/>
            <ac:picMk id="3" creationId="{6ABC1C93-34D1-413E-A87B-35B95AC722DB}"/>
          </ac:picMkLst>
        </pc:picChg>
        <pc:picChg chg="del">
          <ac:chgData name="Smith Lee" userId="66580725-7f0f-4d7a-98e0-4974c288467f" providerId="ADAL" clId="{3D6BF85C-41EA-404C-9BC8-F382BA703CD2}" dt="2024-05-13T07:49:08.693" v="41" actId="478"/>
          <ac:picMkLst>
            <pc:docMk/>
            <pc:sldMk cId="2715926091" sldId="370"/>
            <ac:picMk id="4" creationId="{92B37631-906F-425F-BCE9-09B67F4BFEC2}"/>
          </ac:picMkLst>
        </pc:picChg>
      </pc:sldChg>
    </pc:docChg>
  </pc:docChgLst>
  <pc:docChgLst>
    <pc:chgData name="Smith Lee 李文豪" userId="S::smithlee@qnap.com::66580725-7f0f-4d7a-98e0-4974c288467f" providerId="AD" clId="Web-{16523F31-DF7A-CD21-B14F-903734EB9F03}"/>
    <pc:docChg chg="modSld">
      <pc:chgData name="Smith Lee 李文豪" userId="S::smithlee@qnap.com::66580725-7f0f-4d7a-98e0-4974c288467f" providerId="AD" clId="Web-{16523F31-DF7A-CD21-B14F-903734EB9F03}" dt="2024-05-27T03:19:14.819" v="4" actId="20577"/>
      <pc:docMkLst>
        <pc:docMk/>
      </pc:docMkLst>
      <pc:sldChg chg="modSp">
        <pc:chgData name="Smith Lee 李文豪" userId="S::smithlee@qnap.com::66580725-7f0f-4d7a-98e0-4974c288467f" providerId="AD" clId="Web-{16523F31-DF7A-CD21-B14F-903734EB9F03}" dt="2024-05-27T03:19:14.819" v="4" actId="20577"/>
        <pc:sldMkLst>
          <pc:docMk/>
          <pc:sldMk cId="3439673973" sldId="319"/>
        </pc:sldMkLst>
        <pc:spChg chg="mod">
          <ac:chgData name="Smith Lee 李文豪" userId="S::smithlee@qnap.com::66580725-7f0f-4d7a-98e0-4974c288467f" providerId="AD" clId="Web-{16523F31-DF7A-CD21-B14F-903734EB9F03}" dt="2024-05-27T03:19:14.819" v="4" actId="20577"/>
          <ac:spMkLst>
            <pc:docMk/>
            <pc:sldMk cId="3439673973" sldId="319"/>
            <ac:spMk id="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7455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40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30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82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14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79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429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252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927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283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367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096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82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92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916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024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712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965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918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288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314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2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592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364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404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95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2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5808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385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322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683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7625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53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081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515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2934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585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90505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7971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6857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2507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359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036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14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5826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6137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7040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19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15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45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400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34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zh-tw/downloa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go/how-to/faq/article/nas-firmware-recovery-guid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3.xml"/><Relationship Id="rId10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go/how-to/faq/con_show.php?cid=125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3" Type="http://schemas.openxmlformats.org/officeDocument/2006/relationships/slide" Target="slide23.xml"/><Relationship Id="rId7" Type="http://schemas.openxmlformats.org/officeDocument/2006/relationships/slide" Target="slide34.xml"/><Relationship Id="rId12" Type="http://schemas.openxmlformats.org/officeDocument/2006/relationships/slide" Target="slide4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47.xml"/><Relationship Id="rId5" Type="http://schemas.openxmlformats.org/officeDocument/2006/relationships/slide" Target="slide27.xml"/><Relationship Id="rId10" Type="http://schemas.openxmlformats.org/officeDocument/2006/relationships/slide" Target="slide46.xml"/><Relationship Id="rId4" Type="http://schemas.openxmlformats.org/officeDocument/2006/relationships/slide" Target="slide24.xml"/><Relationship Id="rId9" Type="http://schemas.openxmlformats.org/officeDocument/2006/relationships/slide" Target="slide41.xml"/><Relationship Id="rId1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2341" y="186208"/>
            <a:ext cx="9143999" cy="4923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252000" y="3521950"/>
            <a:ext cx="8663399" cy="90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dirty="0" err="1">
                <a:solidFill>
                  <a:srgbClr val="EFEFEF"/>
                </a:solidFill>
              </a:rPr>
              <a:t>Quts</a:t>
            </a:r>
            <a:r>
              <a:rPr lang="en-GB" dirty="0">
                <a:solidFill>
                  <a:srgbClr val="EFEFEF"/>
                </a:solidFill>
              </a:rPr>
              <a:t> Hero </a:t>
            </a:r>
            <a:r>
              <a:rPr lang="en-US" altLang="zh-TW" dirty="0">
                <a:solidFill>
                  <a:srgbClr val="EFEFEF"/>
                </a:solidFill>
              </a:rPr>
              <a:t>NAS</a:t>
            </a:r>
            <a:r>
              <a:rPr lang="zh-TW" altLang="en-US" dirty="0">
                <a:solidFill>
                  <a:srgbClr val="EFEFEF"/>
                </a:solidFill>
              </a:rPr>
              <a:t> 基本安裝</a:t>
            </a:r>
            <a:endParaRPr lang="en-GB" dirty="0">
              <a:solidFill>
                <a:srgbClr val="EFEFEF"/>
              </a:solidFill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685800" y="4252151"/>
            <a:ext cx="7772400" cy="50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400" dirty="0">
                <a:solidFill>
                  <a:srgbClr val="EFEFEF"/>
                </a:solidFill>
              </a:rPr>
              <a:t>Smith</a:t>
            </a:r>
            <a:r>
              <a:rPr lang="zh-TW" altLang="en-US" sz="2400" dirty="0">
                <a:solidFill>
                  <a:srgbClr val="EFEFEF"/>
                </a:solidFill>
              </a:rPr>
              <a:t> </a:t>
            </a:r>
            <a:r>
              <a:rPr lang="en-US" altLang="zh-TW" sz="2400">
                <a:solidFill>
                  <a:srgbClr val="EFEFEF"/>
                </a:solidFill>
              </a:rPr>
              <a:t>Lee</a:t>
            </a:r>
            <a:endParaRPr lang="en-GB" sz="2400" dirty="0">
              <a:solidFill>
                <a:srgbClr val="EFEFEF"/>
              </a:solidFill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Shape 29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altLang="en-US" sz="3000" dirty="0"/>
              <a:t>韌體的更新方法</a:t>
            </a:r>
            <a:endParaRPr lang="en-GB" sz="3000" dirty="0"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961284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400" dirty="0"/>
              <a:t>1. </a:t>
            </a:r>
            <a:r>
              <a:rPr lang="zh-TW" altLang="en-US" sz="2400" dirty="0"/>
              <a:t>安裝</a:t>
            </a:r>
            <a:r>
              <a:rPr lang="en-US" altLang="zh-TW" sz="2400" dirty="0"/>
              <a:t>NAS</a:t>
            </a:r>
            <a:r>
              <a:rPr lang="zh-TW" altLang="en-US" sz="2400" dirty="0"/>
              <a:t>作業系統前 </a:t>
            </a:r>
            <a:r>
              <a:rPr lang="en-US" altLang="zh-TW" sz="2400" dirty="0">
                <a:hlinkClick r:id="rId3"/>
              </a:rPr>
              <a:t>(QNAP FW </a:t>
            </a:r>
            <a:r>
              <a:rPr lang="zh-TW" altLang="en-US" sz="2400" dirty="0">
                <a:hlinkClick r:id="rId3"/>
              </a:rPr>
              <a:t>下載網頁</a:t>
            </a:r>
            <a:r>
              <a:rPr lang="en-US" altLang="zh-TW" sz="2400" dirty="0">
                <a:hlinkClick r:id="rId3"/>
              </a:rPr>
              <a:t>)</a:t>
            </a:r>
            <a:endParaRPr lang="en-GB" sz="2400" dirty="0"/>
          </a:p>
          <a:p>
            <a:endParaRPr lang="en-GB" sz="2400" dirty="0"/>
          </a:p>
        </p:txBody>
      </p:sp>
      <p:grpSp>
        <p:nvGrpSpPr>
          <p:cNvPr id="106" name="Shape 106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9" name="Shape 109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25C21325-F05D-4922-90C2-BE8AC4143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1446653"/>
            <a:ext cx="5497904" cy="3490869"/>
          </a:xfrm>
          <a:prstGeom prst="rect">
            <a:avLst/>
          </a:prstGeom>
        </p:spPr>
      </p:pic>
      <p:sp>
        <p:nvSpPr>
          <p:cNvPr id="9" name="Shape 126">
            <a:extLst>
              <a:ext uri="{FF2B5EF4-FFF2-40B4-BE49-F238E27FC236}">
                <a16:creationId xmlns:a16="http://schemas.microsoft.com/office/drawing/2014/main" id="{F58508B3-749E-47AD-A1F7-765BD4760E7E}"/>
              </a:ext>
            </a:extLst>
          </p:cNvPr>
          <p:cNvSpPr txBox="1">
            <a:spLocks/>
          </p:cNvSpPr>
          <p:nvPr/>
        </p:nvSpPr>
        <p:spPr>
          <a:xfrm>
            <a:off x="7168430" y="2235220"/>
            <a:ext cx="1868066" cy="17766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zh-TW" altLang="en-US" sz="2400" dirty="0">
                <a:solidFill>
                  <a:srgbClr val="FF0000"/>
                </a:solidFill>
              </a:rPr>
              <a:t>韌體更新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>
                <a:solidFill>
                  <a:srgbClr val="FF0000"/>
                </a:solidFill>
              </a:rPr>
              <a:t>後必須重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>
                <a:solidFill>
                  <a:srgbClr val="FF0000"/>
                </a:solidFill>
              </a:rPr>
              <a:t>開機才會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>
                <a:solidFill>
                  <a:srgbClr val="FF0000"/>
                </a:solidFill>
              </a:rPr>
              <a:t>生效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000" dirty="0"/>
              <a:t>韌體的更新方法</a:t>
            </a:r>
            <a:endParaRPr lang="en-GB" sz="3000" dirty="0"/>
          </a:p>
        </p:txBody>
      </p:sp>
      <p:grpSp>
        <p:nvGrpSpPr>
          <p:cNvPr id="117" name="Shape 117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0" name="Shape 120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2AD72506-83D0-4B7C-912A-0D8E67A6F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269356"/>
            <a:ext cx="5760640" cy="3761079"/>
          </a:xfrm>
          <a:prstGeom prst="rect">
            <a:avLst/>
          </a:prstGeom>
        </p:spPr>
      </p:pic>
      <p:sp>
        <p:nvSpPr>
          <p:cNvPr id="13" name="Shape 104">
            <a:extLst>
              <a:ext uri="{FF2B5EF4-FFF2-40B4-BE49-F238E27FC236}">
                <a16:creationId xmlns:a16="http://schemas.microsoft.com/office/drawing/2014/main" id="{B92B131A-AC00-459C-873B-A0786496D2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961284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altLang="zh-TW" sz="2400" dirty="0"/>
              <a:t>2</a:t>
            </a:r>
            <a:r>
              <a:rPr lang="en-GB" sz="2400" dirty="0"/>
              <a:t>. </a:t>
            </a:r>
            <a:r>
              <a:rPr lang="zh-TW" altLang="en-US" sz="2400" dirty="0"/>
              <a:t>在</a:t>
            </a:r>
            <a:r>
              <a:rPr lang="en-US" altLang="zh-TW" sz="2400" dirty="0"/>
              <a:t>Web UI</a:t>
            </a:r>
            <a:r>
              <a:rPr lang="zh-TW" altLang="en-US" sz="2400" dirty="0"/>
              <a:t>進行更新</a:t>
            </a:r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000" dirty="0"/>
              <a:t>韌體的更新方法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altLang="zh-TW" sz="2400" dirty="0"/>
              <a:t>3</a:t>
            </a:r>
            <a:r>
              <a:rPr lang="en-GB" sz="2400" dirty="0"/>
              <a:t>. </a:t>
            </a:r>
            <a:r>
              <a:rPr lang="zh-TW" altLang="en-US" sz="2400" dirty="0"/>
              <a:t>使用</a:t>
            </a:r>
            <a:r>
              <a:rPr lang="en-GB" sz="2400" dirty="0"/>
              <a:t> QNAP Finder</a:t>
            </a:r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4FA1556D-5F3C-417B-8B55-88B4BC785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1" y="1544749"/>
            <a:ext cx="9144000" cy="324946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000" dirty="0"/>
              <a:t>帳號密碼忘記的處理方式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026" name="Picture 2" descr="https://www.qnap.com/uploads/images/how-to/202211/428b780fdfa62ad4ff1ed8edf76ee5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3379"/>
            <a:ext cx="3312368" cy="20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63"/>
          <p:cNvSpPr txBox="1">
            <a:spLocks/>
          </p:cNvSpPr>
          <p:nvPr/>
        </p:nvSpPr>
        <p:spPr>
          <a:xfrm>
            <a:off x="4079059" y="990350"/>
            <a:ext cx="3853021" cy="14528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76200" indent="0"/>
            <a:r>
              <a:rPr lang="zh-TW" altLang="en-US" sz="1800" dirty="0"/>
              <a:t>利用迴紋針或大頭針等尖銳的物品，將其插入機器後方標註「</a:t>
            </a:r>
            <a:r>
              <a:rPr lang="en-US" altLang="zh-TW" sz="1800" dirty="0"/>
              <a:t>Reset</a:t>
            </a:r>
            <a:r>
              <a:rPr lang="zh-TW" altLang="en-US" sz="1800" dirty="0"/>
              <a:t>」字樣下方的孔中。長按「重設」按鈕 </a:t>
            </a:r>
            <a:r>
              <a:rPr lang="en-US" altLang="zh-TW" sz="1800" dirty="0"/>
              <a:t>3 </a:t>
            </a:r>
            <a:r>
              <a:rPr lang="zh-TW" altLang="en-US" sz="1800" dirty="0"/>
              <a:t>秒後，您會聽到嗶嗶聲，讓您知道已重設完成。下列設定將重設為預設值，但不會刪除使用者資料。</a:t>
            </a:r>
            <a:endParaRPr lang="en-GB" sz="1800" dirty="0"/>
          </a:p>
        </p:txBody>
      </p:sp>
      <p:sp>
        <p:nvSpPr>
          <p:cNvPr id="13" name="Shape 63"/>
          <p:cNvSpPr txBox="1">
            <a:spLocks/>
          </p:cNvSpPr>
          <p:nvPr/>
        </p:nvSpPr>
        <p:spPr>
          <a:xfrm>
            <a:off x="341050" y="3147814"/>
            <a:ext cx="8539746" cy="18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fontAlgn="base"/>
            <a:endParaRPr lang="zh-TW" altLang="en-US" sz="1400" dirty="0"/>
          </a:p>
        </p:txBody>
      </p:sp>
      <p:sp>
        <p:nvSpPr>
          <p:cNvPr id="2" name="矩形 1"/>
          <p:cNvSpPr/>
          <p:nvPr/>
        </p:nvSpPr>
        <p:spPr>
          <a:xfrm>
            <a:off x="454522" y="3170203"/>
            <a:ext cx="78618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admin </a:t>
            </a:r>
            <a:r>
              <a:rPr lang="zh-TW" altLang="en-US" dirty="0"/>
              <a:t>帳號 </a:t>
            </a:r>
            <a:r>
              <a:rPr lang="en-US" altLang="zh-TW" dirty="0"/>
              <a:t>: </a:t>
            </a:r>
            <a:r>
              <a:rPr lang="zh-TW" altLang="en-US" dirty="0"/>
              <a:t>開啟</a:t>
            </a:r>
          </a:p>
          <a:p>
            <a:r>
              <a:rPr lang="en-US" altLang="zh-TW" dirty="0"/>
              <a:t>TCP/IP </a:t>
            </a:r>
            <a:r>
              <a:rPr lang="zh-TW" altLang="en-US" dirty="0"/>
              <a:t>設定，</a:t>
            </a:r>
            <a:r>
              <a:rPr lang="en-US" altLang="zh-TW" dirty="0"/>
              <a:t>IP </a:t>
            </a:r>
            <a:r>
              <a:rPr lang="zh-TW" altLang="en-US" dirty="0"/>
              <a:t>位址設定是透過 </a:t>
            </a:r>
            <a:r>
              <a:rPr lang="en-US" altLang="zh-TW" dirty="0"/>
              <a:t>DHCP </a:t>
            </a:r>
            <a:r>
              <a:rPr lang="zh-TW" altLang="en-US" dirty="0"/>
              <a:t>自動取得。</a:t>
            </a:r>
          </a:p>
          <a:p>
            <a:r>
              <a:rPr lang="zh-TW" altLang="en-US" dirty="0"/>
              <a:t>系統通訊埠：</a:t>
            </a:r>
            <a:r>
              <a:rPr lang="en-US" altLang="zh-TW" dirty="0"/>
              <a:t>8080 (</a:t>
            </a:r>
            <a:r>
              <a:rPr lang="zh-TW" altLang="en-US" dirty="0"/>
              <a:t>系統服務埠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安全等級：低 </a:t>
            </a:r>
            <a:r>
              <a:rPr lang="en-US" altLang="zh-TW" dirty="0"/>
              <a:t>(</a:t>
            </a:r>
            <a:r>
              <a:rPr lang="zh-TW" altLang="en-US" dirty="0"/>
              <a:t>允許所有連線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LCD </a:t>
            </a:r>
            <a:r>
              <a:rPr lang="zh-TW" altLang="en-US" dirty="0"/>
              <a:t>面板密碼：</a:t>
            </a:r>
            <a:r>
              <a:rPr lang="en-US" altLang="zh-TW" dirty="0"/>
              <a:t>(</a:t>
            </a:r>
            <a:r>
              <a:rPr lang="zh-TW" altLang="en-US" dirty="0"/>
              <a:t>無密碼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VLAN</a:t>
            </a:r>
            <a:r>
              <a:rPr lang="zh-TW" altLang="en-US" dirty="0"/>
              <a:t>：已停用</a:t>
            </a:r>
          </a:p>
          <a:p>
            <a:r>
              <a:rPr lang="zh-TW" altLang="en-US" dirty="0"/>
              <a:t>服務連結：所有 </a:t>
            </a:r>
            <a:r>
              <a:rPr lang="en-US" altLang="zh-TW" dirty="0"/>
              <a:t>NAS </a:t>
            </a:r>
            <a:r>
              <a:rPr lang="zh-TW" altLang="en-US" dirty="0"/>
              <a:t>服務可在所有可用的網路介面上執行。</a:t>
            </a:r>
          </a:p>
        </p:txBody>
      </p:sp>
    </p:spTree>
    <p:extLst>
      <p:ext uri="{BB962C8B-B14F-4D97-AF65-F5344CB8AC3E}">
        <p14:creationId xmlns:p14="http://schemas.microsoft.com/office/powerpoint/2010/main" val="369313424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000" dirty="0"/>
              <a:t>帳號密碼忘記的處理方式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457200" y="990350"/>
            <a:ext cx="8507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b="1" dirty="0">
                <a:solidFill>
                  <a:srgbClr val="212529"/>
                </a:solidFill>
                <a:latin typeface="Roboto"/>
              </a:rPr>
              <a:t>QTS 4.4.1 </a:t>
            </a:r>
            <a:r>
              <a:rPr lang="zh-TW" altLang="en-US" b="1" dirty="0">
                <a:solidFill>
                  <a:srgbClr val="212529"/>
                </a:solidFill>
                <a:latin typeface="Roboto"/>
              </a:rPr>
              <a:t>及 之前版本</a:t>
            </a:r>
            <a:endParaRPr lang="en-US" altLang="zh-TW" b="1" dirty="0">
              <a:solidFill>
                <a:srgbClr val="212529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使用者名稱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：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admin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密碼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：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admin</a:t>
            </a:r>
            <a:endParaRPr lang="en-US" altLang="zh-TW" b="1" dirty="0">
              <a:solidFill>
                <a:srgbClr val="212529"/>
              </a:solidFill>
              <a:latin typeface="Roboto"/>
            </a:endParaRPr>
          </a:p>
          <a:p>
            <a:pPr fontAlgn="base"/>
            <a:r>
              <a:rPr lang="en-US" altLang="zh-TW" b="1" dirty="0">
                <a:solidFill>
                  <a:srgbClr val="212529"/>
                </a:solidFill>
                <a:latin typeface="Roboto"/>
              </a:rPr>
              <a:t>QTS 4.4.2 ~</a:t>
            </a:r>
            <a:r>
              <a:rPr lang="zh-TW" altLang="en-US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en-US" altLang="zh-TW" b="1" dirty="0">
                <a:solidFill>
                  <a:srgbClr val="212529"/>
                </a:solidFill>
                <a:latin typeface="Roboto"/>
              </a:rPr>
              <a:t>5.1</a:t>
            </a:r>
            <a:r>
              <a:rPr lang="zh-TW" altLang="en-US" b="1" dirty="0">
                <a:solidFill>
                  <a:srgbClr val="212529"/>
                </a:solidFill>
                <a:latin typeface="Roboto"/>
              </a:rPr>
              <a:t> 版本</a:t>
            </a:r>
            <a:r>
              <a:rPr lang="en-US" altLang="zh-TW" b="1" dirty="0">
                <a:solidFill>
                  <a:srgbClr val="212529"/>
                </a:solidFill>
                <a:latin typeface="Roboto"/>
              </a:rPr>
              <a:t>(</a:t>
            </a:r>
            <a:r>
              <a:rPr lang="zh-TW" altLang="en-US" b="1" dirty="0">
                <a:solidFill>
                  <a:srgbClr val="212529"/>
                </a:solidFill>
                <a:latin typeface="Roboto"/>
              </a:rPr>
              <a:t>包含</a:t>
            </a:r>
            <a:r>
              <a:rPr lang="en-US" altLang="zh-TW" b="1" dirty="0" err="1">
                <a:solidFill>
                  <a:srgbClr val="212529"/>
                </a:solidFill>
                <a:latin typeface="Roboto"/>
              </a:rPr>
              <a:t>Quts</a:t>
            </a:r>
            <a:r>
              <a:rPr lang="en-US" altLang="zh-TW" b="1" dirty="0">
                <a:solidFill>
                  <a:srgbClr val="212529"/>
                </a:solidFill>
                <a:latin typeface="Roboto"/>
              </a:rPr>
              <a:t> Hero)</a:t>
            </a:r>
            <a:endParaRPr lang="zh-TW" altLang="en-US" b="1" dirty="0">
              <a:solidFill>
                <a:srgbClr val="212529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使用者名稱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：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admin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密碼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：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NAS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的第一個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MAC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位址，以大寫字母表示，不含特殊字元。</a:t>
            </a:r>
            <a:br>
              <a:rPr lang="zh-TW" altLang="en-US" dirty="0">
                <a:solidFill>
                  <a:srgbClr val="212529"/>
                </a:solidFill>
                <a:latin typeface="Roboto"/>
              </a:rPr>
            </a:br>
            <a:r>
              <a:rPr lang="zh-TW" altLang="en-US" dirty="0">
                <a:solidFill>
                  <a:srgbClr val="212529"/>
                </a:solidFill>
                <a:latin typeface="Roboto"/>
              </a:rPr>
              <a:t>例如，如果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MAC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位址是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00-08-9B-F6-15-75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，則密碼是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00089BF61575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。</a:t>
            </a:r>
          </a:p>
          <a:p>
            <a:pPr fontAlgn="base"/>
            <a:r>
              <a:rPr lang="zh-TW" altLang="en-US" dirty="0">
                <a:solidFill>
                  <a:srgbClr val="212529"/>
                </a:solidFill>
                <a:latin typeface="Roboto"/>
              </a:rPr>
              <a:t>您可在 </a:t>
            </a:r>
            <a:r>
              <a:rPr lang="en-US" altLang="zh-TW" dirty="0" err="1">
                <a:solidFill>
                  <a:srgbClr val="212529"/>
                </a:solidFill>
                <a:latin typeface="Roboto"/>
              </a:rPr>
              <a:t>Qfinder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 Pro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或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MAC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位址貼紙找到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MAC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位址。</a:t>
            </a:r>
          </a:p>
        </p:txBody>
      </p:sp>
      <p:pic>
        <p:nvPicPr>
          <p:cNvPr id="2050" name="Picture 2" descr="https://www.qnap.com/uploads/images/how-to/202312/965958cc88de7dc552631da61627b89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1" y="2817211"/>
            <a:ext cx="7128792" cy="20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8852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000" dirty="0"/>
              <a:t>帳號密碼忘記的處理方式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8613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457200" y="990350"/>
            <a:ext cx="8507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b="1" dirty="0">
                <a:solidFill>
                  <a:srgbClr val="212529"/>
                </a:solidFill>
                <a:latin typeface="Roboto"/>
              </a:rPr>
              <a:t>QTS &amp;</a:t>
            </a:r>
            <a:r>
              <a:rPr lang="zh-TW" altLang="en-US" b="1" dirty="0">
                <a:solidFill>
                  <a:srgbClr val="212529"/>
                </a:solidFill>
                <a:latin typeface="Roboto"/>
              </a:rPr>
              <a:t> </a:t>
            </a:r>
            <a:r>
              <a:rPr lang="en-US" altLang="zh-TW" b="1" dirty="0" err="1">
                <a:solidFill>
                  <a:srgbClr val="212529"/>
                </a:solidFill>
                <a:latin typeface="Roboto"/>
              </a:rPr>
              <a:t>QuTS</a:t>
            </a:r>
            <a:r>
              <a:rPr lang="en-US" altLang="zh-TW" b="1" dirty="0">
                <a:solidFill>
                  <a:srgbClr val="212529"/>
                </a:solidFill>
                <a:latin typeface="Roboto"/>
              </a:rPr>
              <a:t> Hero 5.2.0 ~ </a:t>
            </a:r>
            <a:r>
              <a:rPr lang="zh-TW" altLang="en-US" b="1" dirty="0">
                <a:solidFill>
                  <a:srgbClr val="212529"/>
                </a:solidFill>
                <a:latin typeface="Roboto"/>
              </a:rPr>
              <a:t>之後版本</a:t>
            </a:r>
            <a:endParaRPr lang="en-US" altLang="zh-TW" b="1" dirty="0">
              <a:solidFill>
                <a:srgbClr val="212529"/>
              </a:solidFill>
              <a:latin typeface="Roboto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使用者名稱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：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admin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密碼為</a:t>
            </a:r>
            <a:r>
              <a:rPr lang="en-US" altLang="zh-TW" b="1" dirty="0" err="1">
                <a:solidFill>
                  <a:srgbClr val="212529"/>
                </a:solidFill>
                <a:latin typeface="inherit"/>
              </a:rPr>
              <a:t>Cloudkey</a:t>
            </a: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，該密碼取得方式</a:t>
            </a:r>
            <a:endParaRPr lang="en-US" altLang="zh-TW" b="1" dirty="0">
              <a:solidFill>
                <a:srgbClr val="212529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    </a:t>
            </a:r>
            <a:r>
              <a:rPr lang="en-US" altLang="zh-TW" b="1" dirty="0">
                <a:solidFill>
                  <a:srgbClr val="212529"/>
                </a:solidFill>
                <a:latin typeface="inherit"/>
              </a:rPr>
              <a:t>1.</a:t>
            </a: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 將</a:t>
            </a:r>
            <a:r>
              <a:rPr lang="en-US" altLang="zh-TW" b="1" dirty="0">
                <a:solidFill>
                  <a:srgbClr val="212529"/>
                </a:solidFill>
                <a:latin typeface="inherit"/>
              </a:rPr>
              <a:t>NAS</a:t>
            </a: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電源關閉，並將硬碟全部移除</a:t>
            </a:r>
            <a:endParaRPr lang="en-US" altLang="zh-TW" b="1" dirty="0">
              <a:solidFill>
                <a:srgbClr val="212529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    </a:t>
            </a:r>
            <a:r>
              <a:rPr lang="en-US" altLang="zh-TW" b="1" dirty="0">
                <a:solidFill>
                  <a:srgbClr val="212529"/>
                </a:solidFill>
                <a:latin typeface="inherit"/>
              </a:rPr>
              <a:t>2.</a:t>
            </a: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開啟</a:t>
            </a:r>
            <a:r>
              <a:rPr lang="en-US" altLang="zh-TW" b="1" dirty="0" err="1">
                <a:solidFill>
                  <a:srgbClr val="212529"/>
                </a:solidFill>
                <a:latin typeface="inherit"/>
              </a:rPr>
              <a:t>Qfinder</a:t>
            </a:r>
            <a:r>
              <a:rPr lang="en-US" altLang="zh-TW" b="1" dirty="0">
                <a:solidFill>
                  <a:srgbClr val="212529"/>
                </a:solidFill>
                <a:latin typeface="inherit"/>
              </a:rPr>
              <a:t> Pro </a:t>
            </a: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後，選取</a:t>
            </a:r>
            <a:r>
              <a:rPr lang="en-US" altLang="zh-TW" b="1" dirty="0">
                <a:solidFill>
                  <a:srgbClr val="212529"/>
                </a:solidFill>
                <a:latin typeface="inherit"/>
              </a:rPr>
              <a:t>NAS</a:t>
            </a: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後，選取工具</a:t>
            </a:r>
            <a:r>
              <a:rPr lang="en-US" altLang="zh-TW" b="1" dirty="0">
                <a:solidFill>
                  <a:srgbClr val="212529"/>
                </a:solidFill>
                <a:latin typeface="inherit"/>
              </a:rPr>
              <a:t>-&gt;</a:t>
            </a:r>
            <a:r>
              <a:rPr lang="zh-TW" altLang="en-US" b="1" dirty="0">
                <a:solidFill>
                  <a:srgbClr val="212529"/>
                </a:solidFill>
                <a:latin typeface="inherit"/>
              </a:rPr>
              <a:t>詳細資訊 即可獲得</a:t>
            </a:r>
            <a:endParaRPr lang="en-US" altLang="zh-TW" b="1" dirty="0">
              <a:solidFill>
                <a:srgbClr val="212529"/>
              </a:solidFill>
              <a:latin typeface="Roboto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32283"/>
            <a:ext cx="4424026" cy="28703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229269"/>
            <a:ext cx="2049070" cy="27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44961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000" dirty="0"/>
              <a:t>保固與</a:t>
            </a:r>
            <a:r>
              <a:rPr lang="en-US" altLang="zh-TW" sz="3000" dirty="0"/>
              <a:t>QID</a:t>
            </a:r>
            <a:r>
              <a:rPr lang="zh-TW" altLang="en-US" sz="3000" dirty="0"/>
              <a:t>註冊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5140" y="188266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zh-TW" altLang="en-US" sz="2400" dirty="0"/>
              <a:t>查詢標準保固與註冊產品序號</a:t>
            </a:r>
            <a:r>
              <a:rPr lang="en-US" altLang="zh-TW" sz="2400" dirty="0"/>
              <a:t>:</a:t>
            </a:r>
          </a:p>
          <a:p>
            <a:r>
              <a:rPr lang="zh-TW" altLang="en-US" sz="2400" dirty="0"/>
              <a:t> </a:t>
            </a:r>
            <a:r>
              <a:rPr lang="en-US" altLang="zh-TW" sz="1400" dirty="0"/>
              <a:t>https://www.qnap.com/service/product-warranty/zh-tw/#product-warranty</a:t>
            </a:r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Shape 126"/>
          <p:cNvSpPr txBox="1">
            <a:spLocks/>
          </p:cNvSpPr>
          <p:nvPr/>
        </p:nvSpPr>
        <p:spPr>
          <a:xfrm>
            <a:off x="323528" y="1215435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TW" sz="2400" dirty="0"/>
              <a:t>QNAP</a:t>
            </a:r>
            <a:r>
              <a:rPr lang="zh-TW" altLang="en-US" sz="2400" dirty="0"/>
              <a:t> </a:t>
            </a:r>
            <a:r>
              <a:rPr lang="en-US" altLang="zh-TW" sz="2400" dirty="0"/>
              <a:t>QID</a:t>
            </a:r>
            <a:r>
              <a:rPr lang="zh-TW" altLang="en-US" sz="2400" dirty="0"/>
              <a:t>帳號註冊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1400" dirty="0"/>
              <a:t>https://account.qnap.com/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12" name="Shape 126"/>
          <p:cNvSpPr txBox="1">
            <a:spLocks/>
          </p:cNvSpPr>
          <p:nvPr/>
        </p:nvSpPr>
        <p:spPr>
          <a:xfrm>
            <a:off x="315140" y="2989625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zh-TW" altLang="en-US" sz="2400" dirty="0">
                <a:solidFill>
                  <a:srgbClr val="FF0000"/>
                </a:solidFill>
              </a:rPr>
              <a:t>產品序號註冊完成才能獲得完整保固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445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4000" dirty="0"/>
              <a:t>2.</a:t>
            </a:r>
            <a:r>
              <a:rPr lang="en-GB" sz="4000" dirty="0"/>
              <a:t> </a:t>
            </a:r>
            <a:r>
              <a:rPr lang="zh-TW" altLang="en-US" sz="4000" dirty="0"/>
              <a:t>硬體故障排除流程 </a:t>
            </a:r>
            <a:endParaRPr lang="en-GB" sz="4000" dirty="0"/>
          </a:p>
        </p:txBody>
      </p:sp>
      <p:grpSp>
        <p:nvGrpSpPr>
          <p:cNvPr id="45" name="Shape 4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48" name="Shape 4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9619760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368000" y="123600"/>
            <a:ext cx="8229600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2.1</a:t>
            </a:r>
            <a:r>
              <a:rPr lang="zh-TW" altLang="en-US" sz="3000" dirty="0"/>
              <a:t> </a:t>
            </a:r>
            <a:r>
              <a:rPr lang="en-US" altLang="zh-TW" sz="3000" dirty="0"/>
              <a:t>NAS</a:t>
            </a:r>
            <a:r>
              <a:rPr lang="zh-TW" altLang="en-US" sz="3000" dirty="0"/>
              <a:t>硬體檢查流程圖</a:t>
            </a:r>
            <a:endParaRPr lang="en-GB" sz="3000" dirty="0"/>
          </a:p>
        </p:txBody>
      </p:sp>
      <p:sp>
        <p:nvSpPr>
          <p:cNvPr id="528" name="Shape 528"/>
          <p:cNvSpPr/>
          <p:nvPr/>
        </p:nvSpPr>
        <p:spPr>
          <a:xfrm>
            <a:off x="3484500" y="1203598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zh-TW" altLang="en-US" dirty="0"/>
              <a:t>電源關閉後拔出所有磁碟</a:t>
            </a:r>
            <a:endParaRPr lang="en-GB" dirty="0"/>
          </a:p>
        </p:txBody>
      </p:sp>
      <p:sp>
        <p:nvSpPr>
          <p:cNvPr id="529" name="Shape 529"/>
          <p:cNvSpPr/>
          <p:nvPr/>
        </p:nvSpPr>
        <p:spPr>
          <a:xfrm>
            <a:off x="208125" y="2006968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zh-TW" altLang="en-US" dirty="0"/>
              <a:t>打開電源</a:t>
            </a:r>
            <a:endParaRPr lang="en-GB" dirty="0"/>
          </a:p>
        </p:txBody>
      </p:sp>
      <p:sp>
        <p:nvSpPr>
          <p:cNvPr id="530" name="Shape 530"/>
          <p:cNvSpPr/>
          <p:nvPr/>
        </p:nvSpPr>
        <p:spPr>
          <a:xfrm>
            <a:off x="657500" y="2715450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altLang="zh-TW" dirty="0"/>
              <a:t> LED </a:t>
            </a:r>
            <a:r>
              <a:rPr lang="zh-TW" altLang="en-US" dirty="0"/>
              <a:t>亮起</a:t>
            </a:r>
            <a:r>
              <a:rPr lang="en-GB" dirty="0"/>
              <a:t>?</a:t>
            </a:r>
          </a:p>
        </p:txBody>
      </p:sp>
      <p:sp>
        <p:nvSpPr>
          <p:cNvPr id="531" name="Shape 531"/>
          <p:cNvSpPr/>
          <p:nvPr/>
        </p:nvSpPr>
        <p:spPr>
          <a:xfrm>
            <a:off x="2410100" y="2715450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zh-TW" altLang="en-US" dirty="0"/>
              <a:t>短促的蜂鳴聲</a:t>
            </a:r>
            <a:r>
              <a:rPr lang="en-GB" dirty="0"/>
              <a:t>?</a:t>
            </a:r>
          </a:p>
        </p:txBody>
      </p:sp>
      <p:sp>
        <p:nvSpPr>
          <p:cNvPr id="532" name="Shape 532"/>
          <p:cNvSpPr/>
          <p:nvPr/>
        </p:nvSpPr>
        <p:spPr>
          <a:xfrm>
            <a:off x="4162700" y="2715450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zh-TW" altLang="en-US" dirty="0"/>
              <a:t>一到三聲長鳴聲</a:t>
            </a:r>
            <a:r>
              <a:rPr lang="en-GB" dirty="0"/>
              <a:t>?</a:t>
            </a:r>
          </a:p>
        </p:txBody>
      </p:sp>
      <p:sp>
        <p:nvSpPr>
          <p:cNvPr id="533" name="Shape 533"/>
          <p:cNvSpPr/>
          <p:nvPr/>
        </p:nvSpPr>
        <p:spPr>
          <a:xfrm>
            <a:off x="5915300" y="2715450"/>
            <a:ext cx="16981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GB" dirty="0" err="1"/>
              <a:t>Qfinder</a:t>
            </a:r>
            <a:r>
              <a:rPr lang="zh-TW" altLang="en-US" dirty="0"/>
              <a:t>能找到</a:t>
            </a:r>
            <a:r>
              <a:rPr lang="en-GB" dirty="0"/>
              <a:t>?</a:t>
            </a:r>
          </a:p>
        </p:txBody>
      </p:sp>
      <p:sp>
        <p:nvSpPr>
          <p:cNvPr id="534" name="Shape 534"/>
          <p:cNvSpPr/>
          <p:nvPr/>
        </p:nvSpPr>
        <p:spPr>
          <a:xfrm>
            <a:off x="2209800" y="3102012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3962400" y="3102012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5715000" y="3102012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1273650" y="380857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3026250" y="380857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4778850" y="380857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6627471" y="380857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1509468" y="368975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/>
              <a:t>No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1996400" y="2795175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3252158" y="368975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5001014" y="368975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849635" y="368975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3749000" y="2795175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5521420" y="2795175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7502621" y="2795175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549" name="Shape 549"/>
          <p:cNvSpPr/>
          <p:nvPr/>
        </p:nvSpPr>
        <p:spPr>
          <a:xfrm>
            <a:off x="1273650" y="244688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1273650" y="1744351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626100" y="4073181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altLang="zh-TW" dirty="0"/>
              <a:t>-LED </a:t>
            </a:r>
            <a:r>
              <a:rPr lang="zh-TW" altLang="en-US" dirty="0"/>
              <a:t>故障 </a:t>
            </a:r>
            <a:endParaRPr lang="en-US" altLang="zh-TW" dirty="0"/>
          </a:p>
          <a:p>
            <a:pPr fontAlgn="base"/>
            <a:r>
              <a:rPr lang="en-US" altLang="zh-TW" dirty="0"/>
              <a:t>-</a:t>
            </a:r>
            <a:r>
              <a:rPr lang="zh-TW" altLang="en-US" dirty="0"/>
              <a:t>電源供應器或電</a:t>
            </a:r>
            <a:endParaRPr lang="en-US" altLang="zh-TW" dirty="0"/>
          </a:p>
          <a:p>
            <a:pPr fontAlgn="base"/>
            <a:r>
              <a:rPr lang="zh-TW" altLang="en-US" dirty="0"/>
              <a:t> 源故障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2443245" y="4046535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-</a:t>
            </a:r>
            <a:r>
              <a:rPr lang="zh-TW" altLang="en-US" dirty="0"/>
              <a:t> 主機板</a:t>
            </a:r>
            <a:endParaRPr lang="en-GB" dirty="0"/>
          </a:p>
          <a:p>
            <a:pPr lvl="0" rtl="0">
              <a:buNone/>
            </a:pPr>
            <a:r>
              <a:rPr lang="en-GB" dirty="0"/>
              <a:t>- </a:t>
            </a:r>
            <a:r>
              <a:rPr lang="zh-TW" altLang="en-US" dirty="0"/>
              <a:t>記憶體</a:t>
            </a:r>
            <a:endParaRPr lang="en-GB" dirty="0"/>
          </a:p>
          <a:p>
            <a:pPr lvl="0" rtl="0">
              <a:buNone/>
            </a:pPr>
            <a:r>
              <a:rPr lang="en-GB" dirty="0"/>
              <a:t>- BIOS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4272039" y="4026714"/>
            <a:ext cx="1562700" cy="9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TW" dirty="0"/>
              <a:t>-Flash/DOM </a:t>
            </a:r>
            <a:r>
              <a:rPr lang="zh-TW" altLang="en-US" dirty="0"/>
              <a:t>上的</a:t>
            </a:r>
            <a:endParaRPr lang="en-US" altLang="zh-TW" dirty="0"/>
          </a:p>
          <a:p>
            <a:pPr lvl="0"/>
            <a:r>
              <a:rPr lang="zh-TW" altLang="en-US" dirty="0"/>
              <a:t> 韌體失敗</a:t>
            </a:r>
            <a:endParaRPr lang="en-US" altLang="zh-TW" dirty="0"/>
          </a:p>
          <a:p>
            <a:pPr lvl="0"/>
            <a:r>
              <a:rPr lang="zh-TW" altLang="en-US" dirty="0"/>
              <a:t>* </a:t>
            </a:r>
            <a:r>
              <a:rPr lang="zh-TW" altLang="en-US" dirty="0">
                <a:hlinkClick r:id="rId3"/>
              </a:rPr>
              <a:t>韌體恢復指南</a:t>
            </a:r>
            <a:endParaRPr lang="en-GB" dirty="0"/>
          </a:p>
        </p:txBody>
      </p:sp>
      <p:sp>
        <p:nvSpPr>
          <p:cNvPr id="554" name="Shape 554"/>
          <p:cNvSpPr txBox="1"/>
          <p:nvPr/>
        </p:nvSpPr>
        <p:spPr>
          <a:xfrm>
            <a:off x="5981925" y="4026725"/>
            <a:ext cx="2763599" cy="9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- </a:t>
            </a:r>
            <a:r>
              <a:rPr lang="zh-TW" altLang="en-US" dirty="0"/>
              <a:t>網路埠故障</a:t>
            </a:r>
            <a:endParaRPr lang="en-GB" dirty="0"/>
          </a:p>
          <a:p>
            <a:r>
              <a:rPr lang="zh-TW" altLang="en-US" dirty="0"/>
              <a:t>更換網路連接埠</a:t>
            </a:r>
            <a:endParaRPr lang="en-GB" dirty="0"/>
          </a:p>
        </p:txBody>
      </p:sp>
      <p:sp>
        <p:nvSpPr>
          <p:cNvPr id="555" name="Shape 555"/>
          <p:cNvSpPr/>
          <p:nvPr/>
        </p:nvSpPr>
        <p:spPr>
          <a:xfrm>
            <a:off x="7696200" y="3102012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7972925" y="2946475"/>
            <a:ext cx="852281" cy="584712"/>
          </a:xfrm>
          <a:prstGeom prst="flowChartTerminator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GB" dirty="0"/>
              <a:t>NAS </a:t>
            </a:r>
            <a:r>
              <a:rPr lang="zh-TW" altLang="en-US" sz="1200" dirty="0"/>
              <a:t>硬體正常</a:t>
            </a:r>
            <a:endParaRPr lang="en-GB" sz="1200" dirty="0"/>
          </a:p>
        </p:txBody>
      </p:sp>
      <p:grpSp>
        <p:nvGrpSpPr>
          <p:cNvPr id="557" name="Shape 557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560" name="Shape 560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528"/>
          <p:cNvSpPr/>
          <p:nvPr/>
        </p:nvSpPr>
        <p:spPr>
          <a:xfrm>
            <a:off x="260755" y="1204297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zh-TW" altLang="en-US" dirty="0"/>
              <a:t>使用原廠的記憶體模組</a:t>
            </a:r>
            <a:endParaRPr lang="en-GB" dirty="0"/>
          </a:p>
        </p:txBody>
      </p:sp>
      <p:sp>
        <p:nvSpPr>
          <p:cNvPr id="37" name="Shape 550"/>
          <p:cNvSpPr/>
          <p:nvPr/>
        </p:nvSpPr>
        <p:spPr>
          <a:xfrm rot="5400000">
            <a:off x="2964956" y="1301154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938362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368000" y="123600"/>
            <a:ext cx="8229600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2.2</a:t>
            </a:r>
            <a:r>
              <a:rPr lang="zh-TW" altLang="en-US" sz="3000" dirty="0"/>
              <a:t> 網路交換器硬體檢查流程圖</a:t>
            </a:r>
            <a:endParaRPr lang="en-GB" sz="3000" dirty="0"/>
          </a:p>
        </p:txBody>
      </p:sp>
      <p:sp>
        <p:nvSpPr>
          <p:cNvPr id="529" name="Shape 529"/>
          <p:cNvSpPr/>
          <p:nvPr/>
        </p:nvSpPr>
        <p:spPr>
          <a:xfrm>
            <a:off x="1300060" y="2006968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zh-TW" altLang="en-US" dirty="0"/>
              <a:t>接上</a:t>
            </a:r>
            <a:r>
              <a:rPr lang="en-US" altLang="zh-TW" dirty="0"/>
              <a:t>/</a:t>
            </a:r>
            <a:r>
              <a:rPr lang="zh-TW" altLang="en-US" dirty="0"/>
              <a:t>打開電源</a:t>
            </a:r>
            <a:endParaRPr lang="en-GB" dirty="0"/>
          </a:p>
        </p:txBody>
      </p:sp>
      <p:sp>
        <p:nvSpPr>
          <p:cNvPr id="530" name="Shape 530"/>
          <p:cNvSpPr/>
          <p:nvPr/>
        </p:nvSpPr>
        <p:spPr>
          <a:xfrm>
            <a:off x="1749435" y="2715450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altLang="zh-TW" dirty="0"/>
              <a:t> </a:t>
            </a:r>
            <a:r>
              <a:rPr lang="zh-TW" altLang="en-US" sz="1200" dirty="0"/>
              <a:t>系統狀態</a:t>
            </a:r>
            <a:r>
              <a:rPr lang="en-US" altLang="zh-TW" sz="1200" dirty="0"/>
              <a:t>LED </a:t>
            </a:r>
            <a:r>
              <a:rPr lang="zh-TW" altLang="en-US" sz="1200" dirty="0"/>
              <a:t>亮綠燈</a:t>
            </a:r>
            <a:r>
              <a:rPr lang="en-GB" dirty="0"/>
              <a:t>?</a:t>
            </a:r>
          </a:p>
        </p:txBody>
      </p:sp>
      <p:sp>
        <p:nvSpPr>
          <p:cNvPr id="531" name="Shape 531"/>
          <p:cNvSpPr/>
          <p:nvPr/>
        </p:nvSpPr>
        <p:spPr>
          <a:xfrm>
            <a:off x="3502035" y="2715450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GB" sz="1200" dirty="0"/>
              <a:t>WAN</a:t>
            </a:r>
            <a:r>
              <a:rPr lang="zh-TW" altLang="en-US" sz="1200" dirty="0"/>
              <a:t>埠連網路亮橘燈</a:t>
            </a:r>
            <a:r>
              <a:rPr lang="en-US" altLang="zh-TW" sz="1200" dirty="0"/>
              <a:t>?</a:t>
            </a:r>
          </a:p>
        </p:txBody>
      </p:sp>
      <p:sp>
        <p:nvSpPr>
          <p:cNvPr id="532" name="Shape 532"/>
          <p:cNvSpPr/>
          <p:nvPr/>
        </p:nvSpPr>
        <p:spPr>
          <a:xfrm>
            <a:off x="5254635" y="2715450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GB" sz="1200" dirty="0"/>
              <a:t>LAN</a:t>
            </a:r>
            <a:r>
              <a:rPr lang="zh-TW" altLang="en-US" sz="1200" dirty="0"/>
              <a:t>埠連電腦亮綠燈</a:t>
            </a:r>
            <a:r>
              <a:rPr lang="en-GB" sz="1200" dirty="0"/>
              <a:t>?</a:t>
            </a:r>
          </a:p>
        </p:txBody>
      </p:sp>
      <p:sp>
        <p:nvSpPr>
          <p:cNvPr id="534" name="Shape 534"/>
          <p:cNvSpPr/>
          <p:nvPr/>
        </p:nvSpPr>
        <p:spPr>
          <a:xfrm>
            <a:off x="3301735" y="3102012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5054335" y="3102012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6806935" y="3102012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2365585" y="380857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4118185" y="380857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5870785" y="380857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2601403" y="368975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/>
              <a:t>No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3088335" y="2795175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4344093" y="368975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6092949" y="368975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4840935" y="2795175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6613355" y="2795175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549" name="Shape 549"/>
          <p:cNvSpPr/>
          <p:nvPr/>
        </p:nvSpPr>
        <p:spPr>
          <a:xfrm>
            <a:off x="2365585" y="244688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2365585" y="1744351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1718035" y="4073181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altLang="zh-TW" dirty="0"/>
              <a:t>-LED </a:t>
            </a:r>
            <a:r>
              <a:rPr lang="zh-TW" altLang="en-US" dirty="0"/>
              <a:t>故障 </a:t>
            </a:r>
            <a:endParaRPr lang="en-US" altLang="zh-TW" dirty="0"/>
          </a:p>
          <a:p>
            <a:pPr fontAlgn="base"/>
            <a:r>
              <a:rPr lang="en-US" altLang="zh-TW" dirty="0"/>
              <a:t>-</a:t>
            </a:r>
            <a:r>
              <a:rPr lang="zh-TW" altLang="en-US" dirty="0"/>
              <a:t>電源供應器或電</a:t>
            </a:r>
            <a:endParaRPr lang="en-US" altLang="zh-TW" dirty="0"/>
          </a:p>
          <a:p>
            <a:pPr fontAlgn="base"/>
            <a:r>
              <a:rPr lang="zh-TW" altLang="en-US" dirty="0"/>
              <a:t> 源故障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3535180" y="4046535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-</a:t>
            </a:r>
            <a:r>
              <a:rPr lang="zh-TW" altLang="en-US" dirty="0"/>
              <a:t> 網路線</a:t>
            </a:r>
            <a:endParaRPr lang="en-GB" dirty="0"/>
          </a:p>
          <a:p>
            <a:pPr lvl="0" rtl="0">
              <a:buNone/>
            </a:pPr>
            <a:r>
              <a:rPr lang="en-GB" dirty="0"/>
              <a:t>- WAN</a:t>
            </a:r>
            <a:r>
              <a:rPr lang="zh-TW" altLang="en-US" dirty="0"/>
              <a:t>埠故障</a:t>
            </a:r>
            <a:endParaRPr lang="en-GB" dirty="0"/>
          </a:p>
        </p:txBody>
      </p:sp>
      <p:sp>
        <p:nvSpPr>
          <p:cNvPr id="553" name="Shape 553"/>
          <p:cNvSpPr txBox="1"/>
          <p:nvPr/>
        </p:nvSpPr>
        <p:spPr>
          <a:xfrm>
            <a:off x="5363974" y="4026714"/>
            <a:ext cx="1562700" cy="9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altLang="zh-TW" dirty="0"/>
              <a:t>-</a:t>
            </a:r>
            <a:r>
              <a:rPr lang="zh-TW" altLang="en-US" dirty="0"/>
              <a:t> 網路線</a:t>
            </a:r>
            <a:endParaRPr lang="en-GB" altLang="zh-TW" dirty="0"/>
          </a:p>
          <a:p>
            <a:pPr lvl="0"/>
            <a:r>
              <a:rPr lang="en-GB" altLang="zh-TW" dirty="0"/>
              <a:t>- WAN</a:t>
            </a:r>
            <a:r>
              <a:rPr lang="zh-TW" altLang="en-US" dirty="0"/>
              <a:t>埠故障</a:t>
            </a:r>
            <a:endParaRPr lang="en-GB" altLang="zh-TW" dirty="0"/>
          </a:p>
        </p:txBody>
      </p:sp>
      <p:sp>
        <p:nvSpPr>
          <p:cNvPr id="556" name="Shape 556"/>
          <p:cNvSpPr/>
          <p:nvPr/>
        </p:nvSpPr>
        <p:spPr>
          <a:xfrm>
            <a:off x="7176103" y="2946475"/>
            <a:ext cx="852281" cy="584712"/>
          </a:xfrm>
          <a:prstGeom prst="flowChartTerminator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zh-TW" altLang="en-US" sz="1200" dirty="0"/>
              <a:t>交換器</a:t>
            </a:r>
            <a:r>
              <a:rPr lang="en-GB" sz="1200" dirty="0"/>
              <a:t> </a:t>
            </a:r>
            <a:r>
              <a:rPr lang="zh-TW" altLang="en-US" sz="1200" dirty="0"/>
              <a:t>正常</a:t>
            </a:r>
            <a:endParaRPr lang="en-GB" sz="1200" dirty="0"/>
          </a:p>
        </p:txBody>
      </p:sp>
      <p:grpSp>
        <p:nvGrpSpPr>
          <p:cNvPr id="557" name="Shape 557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560" name="Shape 560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528"/>
          <p:cNvSpPr/>
          <p:nvPr/>
        </p:nvSpPr>
        <p:spPr>
          <a:xfrm>
            <a:off x="1282487" y="1204297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dirty="0"/>
              <a:t>拔除交換器上的網路線</a:t>
            </a:r>
            <a:endParaRPr lang="en-GB" dirty="0"/>
          </a:p>
        </p:txBody>
      </p:sp>
      <p:sp>
        <p:nvSpPr>
          <p:cNvPr id="38" name="Shape 528"/>
          <p:cNvSpPr/>
          <p:nvPr/>
        </p:nvSpPr>
        <p:spPr>
          <a:xfrm>
            <a:off x="4641243" y="1204297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dirty="0"/>
              <a:t>關閉</a:t>
            </a:r>
            <a:r>
              <a:rPr lang="en-US" altLang="zh-TW" dirty="0"/>
              <a:t>/</a:t>
            </a:r>
            <a:r>
              <a:rPr lang="zh-TW" altLang="en-US" dirty="0"/>
              <a:t>斷開交換器電源</a:t>
            </a:r>
            <a:endParaRPr lang="en-GB" dirty="0"/>
          </a:p>
        </p:txBody>
      </p:sp>
      <p:sp>
        <p:nvSpPr>
          <p:cNvPr id="39" name="Shape 550"/>
          <p:cNvSpPr/>
          <p:nvPr/>
        </p:nvSpPr>
        <p:spPr>
          <a:xfrm rot="5400000">
            <a:off x="4056891" y="1301154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9158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63900" y="202876"/>
            <a:ext cx="8229600" cy="59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3000" dirty="0"/>
              <a:t>Agenda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699542"/>
            <a:ext cx="8229600" cy="416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381000">
              <a:buFont typeface="Arial"/>
              <a:buAutoNum type="arabicPeriod"/>
            </a:pPr>
            <a:r>
              <a:rPr lang="en-GB" altLang="zh-TW" sz="2000" b="1" dirty="0" err="1" smtClean="0">
                <a:hlinkClick r:id="rId3" action="ppaction://hlinksldjump"/>
              </a:rPr>
              <a:t>QuTS</a:t>
            </a:r>
            <a:r>
              <a:rPr lang="en-GB" altLang="zh-TW" sz="2000" b="1" dirty="0" smtClean="0">
                <a:hlinkClick r:id="rId3" action="ppaction://hlinksldjump"/>
              </a:rPr>
              <a:t> Hero </a:t>
            </a:r>
            <a:r>
              <a:rPr lang="en-US" altLang="zh-TW" sz="2000" b="1" dirty="0">
                <a:hlinkClick r:id="rId3" action="ppaction://hlinksldjump"/>
              </a:rPr>
              <a:t>NAS</a:t>
            </a:r>
            <a:r>
              <a:rPr lang="zh-TW" altLang="en-US" sz="2000" b="1" dirty="0">
                <a:hlinkClick r:id="rId3" action="ppaction://hlinksldjump"/>
              </a:rPr>
              <a:t>安裝</a:t>
            </a:r>
            <a:r>
              <a:rPr lang="en-GB" altLang="zh-TW" sz="2000" b="1" dirty="0">
                <a:hlinkClick r:id="rId3" action="ppaction://hlinksldjump"/>
              </a:rPr>
              <a:t> </a:t>
            </a:r>
            <a:endParaRPr lang="en-GB" altLang="zh-TW" sz="2000" b="1" dirty="0"/>
          </a:p>
          <a:p>
            <a:pPr marL="533400" lvl="0" indent="0"/>
            <a:r>
              <a:rPr lang="zh-TW" altLang="en-US" sz="1800" dirty="0"/>
              <a:t>     </a:t>
            </a:r>
            <a:r>
              <a:rPr lang="en-US" altLang="zh-TW" sz="1800" dirty="0"/>
              <a:t>1.1</a:t>
            </a:r>
            <a:r>
              <a:rPr lang="zh-TW" altLang="en-US" sz="1800" dirty="0"/>
              <a:t> </a:t>
            </a:r>
            <a:r>
              <a:rPr lang="en-US" altLang="zh-TW" sz="1800" dirty="0">
                <a:hlinkClick r:id="rId4" action="ppaction://hlinksldjump"/>
              </a:rPr>
              <a:t>NAS</a:t>
            </a:r>
            <a:r>
              <a:rPr lang="zh-TW" altLang="en-US" sz="1800" dirty="0">
                <a:hlinkClick r:id="rId4" action="ppaction://hlinksldjump"/>
              </a:rPr>
              <a:t> 使用手冊</a:t>
            </a:r>
            <a:endParaRPr lang="en-US" altLang="zh-TW" sz="1800" dirty="0"/>
          </a:p>
          <a:p>
            <a:pPr marL="533400" indent="0"/>
            <a:r>
              <a:rPr lang="zh-TW" altLang="en-US" sz="1800" dirty="0"/>
              <a:t>     </a:t>
            </a:r>
            <a:r>
              <a:rPr lang="en-US" altLang="zh-TW" sz="1800" dirty="0"/>
              <a:t>1.2</a:t>
            </a:r>
            <a:r>
              <a:rPr lang="zh-TW" altLang="en-US" sz="1800" dirty="0"/>
              <a:t> </a:t>
            </a:r>
            <a:r>
              <a:rPr lang="en-GB" altLang="zh-TW" sz="1800" dirty="0" err="1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Quts</a:t>
            </a:r>
            <a:r>
              <a:rPr lang="en-GB" altLang="zh-TW" sz="180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Hero </a:t>
            </a:r>
            <a:r>
              <a:rPr lang="zh-TW" altLang="en-US" sz="180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系統安裝</a:t>
            </a:r>
            <a:r>
              <a:rPr lang="zh-TW" altLang="en-US" sz="1800" dirty="0">
                <a:solidFill>
                  <a:schemeClr val="tx1"/>
                </a:solidFill>
              </a:rPr>
              <a:t> </a:t>
            </a:r>
            <a:endParaRPr lang="en-US" altLang="zh-TW" sz="1800" dirty="0">
              <a:solidFill>
                <a:schemeClr val="tx1"/>
              </a:solidFill>
            </a:endParaRPr>
          </a:p>
          <a:p>
            <a:pPr marL="533400" indent="0"/>
            <a:r>
              <a:rPr lang="zh-TW" altLang="en-US" sz="1800" dirty="0"/>
              <a:t>     </a:t>
            </a:r>
            <a:r>
              <a:rPr lang="en-US" altLang="zh-TW" sz="1800" dirty="0"/>
              <a:t>1.3</a:t>
            </a:r>
            <a:r>
              <a:rPr lang="zh-TW" altLang="en-US" sz="1800" dirty="0">
                <a:hlinkClick r:id="rId5" action="ppaction://hlinksldjump"/>
              </a:rPr>
              <a:t>帳號密碼忘記的處理方式</a:t>
            </a:r>
            <a:endParaRPr lang="en-US" altLang="zh-TW" sz="1800" dirty="0"/>
          </a:p>
          <a:p>
            <a:pPr marL="533400" lvl="0" indent="0"/>
            <a:r>
              <a:rPr lang="zh-TW" altLang="en-US" sz="1800" dirty="0"/>
              <a:t> </a:t>
            </a:r>
            <a:r>
              <a:rPr lang="en-US" altLang="zh-TW" sz="2000" dirty="0"/>
              <a:t>2.</a:t>
            </a:r>
            <a:r>
              <a:rPr lang="zh-TW" altLang="en-US" sz="2000" dirty="0"/>
              <a:t>  </a:t>
            </a:r>
            <a:r>
              <a:rPr lang="zh-TW" altLang="en-US" sz="2000" b="1" dirty="0">
                <a:hlinkClick r:id="rId6" action="ppaction://hlinksldjump"/>
              </a:rPr>
              <a:t>硬體故障排除流程</a:t>
            </a:r>
            <a:endParaRPr lang="en-US" altLang="zh-TW" sz="2000" b="1" dirty="0"/>
          </a:p>
          <a:p>
            <a:pPr marL="533400" lvl="0" indent="0"/>
            <a:r>
              <a:rPr lang="zh-TW" altLang="en-US" sz="2000" b="1" dirty="0"/>
              <a:t>     </a:t>
            </a:r>
            <a:r>
              <a:rPr lang="en-US" altLang="zh-TW" sz="2000" b="1" dirty="0"/>
              <a:t>2.1</a:t>
            </a:r>
            <a:r>
              <a:rPr lang="zh-TW" altLang="en-US" sz="2000" b="1" dirty="0"/>
              <a:t> </a:t>
            </a:r>
            <a:r>
              <a:rPr lang="en-US" altLang="zh-TW" sz="2000" b="1" dirty="0">
                <a:hlinkClick r:id="rId7" action="ppaction://hlinksldjump"/>
              </a:rPr>
              <a:t>NAS</a:t>
            </a:r>
            <a:endParaRPr lang="en-US" altLang="zh-TW" sz="2000" b="1" dirty="0"/>
          </a:p>
          <a:p>
            <a:pPr marL="533400" lvl="0" indent="0"/>
            <a:r>
              <a:rPr lang="zh-TW" altLang="en-US" sz="2000" b="1" dirty="0"/>
              <a:t>     </a:t>
            </a:r>
            <a:r>
              <a:rPr lang="en-US" altLang="zh-TW" sz="2000" b="1" dirty="0"/>
              <a:t>2.2 </a:t>
            </a:r>
            <a:r>
              <a:rPr lang="zh-TW" altLang="en-US" sz="2000" b="1" dirty="0">
                <a:hlinkClick r:id="rId8" action="ppaction://hlinksldjump"/>
              </a:rPr>
              <a:t>交換器</a:t>
            </a:r>
            <a:endParaRPr lang="en-US" altLang="zh-TW" sz="2000" b="1" dirty="0"/>
          </a:p>
          <a:p>
            <a:pPr marL="533400" lvl="0" indent="0"/>
            <a:r>
              <a:rPr lang="zh-TW" altLang="en-US" sz="2000" b="1" dirty="0"/>
              <a:t>     </a:t>
            </a:r>
            <a:r>
              <a:rPr lang="en-US" altLang="zh-TW" sz="2000" b="1" dirty="0"/>
              <a:t>2.3</a:t>
            </a:r>
            <a:r>
              <a:rPr lang="zh-TW" altLang="en-US" sz="2000" b="1" dirty="0"/>
              <a:t> </a:t>
            </a:r>
            <a:r>
              <a:rPr lang="zh-TW" altLang="en-US" sz="2000" b="1" dirty="0">
                <a:hlinkClick r:id="rId9" action="ppaction://hlinksldjump"/>
              </a:rPr>
              <a:t>路由器</a:t>
            </a:r>
            <a:endParaRPr lang="en-US" altLang="zh-TW" sz="2000" b="1" dirty="0"/>
          </a:p>
          <a:p>
            <a:pPr marL="533400" lvl="0" indent="0"/>
            <a:r>
              <a:rPr lang="zh-TW" altLang="en-US" sz="2000" b="1" dirty="0"/>
              <a:t>     </a:t>
            </a:r>
            <a:r>
              <a:rPr lang="en-US" altLang="zh-TW" sz="2000" b="1" dirty="0"/>
              <a:t>2.4</a:t>
            </a:r>
            <a:r>
              <a:rPr lang="zh-TW" altLang="en-US" sz="2000" b="1" dirty="0"/>
              <a:t> </a:t>
            </a:r>
            <a:r>
              <a:rPr lang="zh-TW" altLang="en-US" sz="2000" b="1" dirty="0">
                <a:hlinkClick r:id="rId10" action="ppaction://hlinksldjump"/>
              </a:rPr>
              <a:t>磁碟掉線處理方式</a:t>
            </a:r>
            <a:endParaRPr lang="en-US" altLang="zh-TW" sz="2000" b="1" dirty="0"/>
          </a:p>
          <a:p>
            <a:pPr marL="533400" lvl="0" indent="0"/>
            <a:r>
              <a:rPr lang="zh-TW" altLang="en-US" sz="2000" b="1" dirty="0"/>
              <a:t>     </a:t>
            </a:r>
            <a:r>
              <a:rPr lang="en-US" altLang="zh-TW" sz="2000" b="1" dirty="0"/>
              <a:t>2.5</a:t>
            </a:r>
            <a:r>
              <a:rPr lang="zh-TW" altLang="en-US" sz="2000" b="1" dirty="0"/>
              <a:t> </a:t>
            </a:r>
            <a:r>
              <a:rPr lang="zh-TW" altLang="en-US" sz="2000" b="1" dirty="0">
                <a:hlinkClick r:id="rId11" action="ppaction://hlinksldjump"/>
              </a:rPr>
              <a:t>磁碟更換流程</a:t>
            </a:r>
            <a:endParaRPr lang="en-GB" altLang="zh-TW" sz="2000" b="1" dirty="0"/>
          </a:p>
          <a:p>
            <a:pPr marL="533400" lvl="0" indent="0" rtl="0">
              <a:buClr>
                <a:schemeClr val="dk1"/>
              </a:buClr>
              <a:buSzPct val="100000"/>
            </a:pPr>
            <a:endParaRPr lang="en-US" altLang="zh-TW" sz="1800" dirty="0"/>
          </a:p>
        </p:txBody>
      </p:sp>
      <p:grpSp>
        <p:nvGrpSpPr>
          <p:cNvPr id="36" name="Shape 36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9" name="Shape 39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967397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368000" y="123600"/>
            <a:ext cx="8229600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2.3</a:t>
            </a:r>
            <a:r>
              <a:rPr lang="zh-TW" altLang="en-US" sz="3000" dirty="0"/>
              <a:t> 路由器硬體檢查流程圖</a:t>
            </a:r>
            <a:endParaRPr lang="en-GB" sz="3000" dirty="0"/>
          </a:p>
        </p:txBody>
      </p:sp>
      <p:sp>
        <p:nvSpPr>
          <p:cNvPr id="528" name="Shape 528"/>
          <p:cNvSpPr/>
          <p:nvPr/>
        </p:nvSpPr>
        <p:spPr>
          <a:xfrm>
            <a:off x="3484500" y="1203598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dirty="0"/>
              <a:t>關閉</a:t>
            </a:r>
            <a:r>
              <a:rPr lang="en-US" altLang="zh-TW" dirty="0"/>
              <a:t>/</a:t>
            </a:r>
            <a:r>
              <a:rPr lang="zh-TW" altLang="en-US" dirty="0"/>
              <a:t>斷開路由器電源</a:t>
            </a:r>
            <a:endParaRPr lang="en-GB" altLang="zh-TW" dirty="0"/>
          </a:p>
        </p:txBody>
      </p:sp>
      <p:sp>
        <p:nvSpPr>
          <p:cNvPr id="529" name="Shape 529"/>
          <p:cNvSpPr/>
          <p:nvPr/>
        </p:nvSpPr>
        <p:spPr>
          <a:xfrm>
            <a:off x="208125" y="2006968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接上</a:t>
            </a:r>
            <a:r>
              <a:rPr lang="en-US" altLang="zh-TW" dirty="0"/>
              <a:t>/</a:t>
            </a:r>
            <a:r>
              <a:rPr lang="zh-TW" altLang="en-US" dirty="0"/>
              <a:t>打開電源</a:t>
            </a:r>
            <a:endParaRPr lang="en-GB" altLang="zh-TW" dirty="0"/>
          </a:p>
        </p:txBody>
      </p:sp>
      <p:sp>
        <p:nvSpPr>
          <p:cNvPr id="530" name="Shape 530"/>
          <p:cNvSpPr/>
          <p:nvPr/>
        </p:nvSpPr>
        <p:spPr>
          <a:xfrm>
            <a:off x="66896" y="2787458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altLang="zh-TW" dirty="0"/>
              <a:t> </a:t>
            </a:r>
            <a:r>
              <a:rPr lang="zh-TW" altLang="en-US" dirty="0"/>
              <a:t>電源指示燈</a:t>
            </a:r>
            <a:r>
              <a:rPr lang="en-US" altLang="zh-TW" dirty="0"/>
              <a:t>LED </a:t>
            </a:r>
            <a:r>
              <a:rPr lang="zh-TW" altLang="en-US" dirty="0"/>
              <a:t>亮起</a:t>
            </a:r>
            <a:r>
              <a:rPr lang="en-GB" dirty="0"/>
              <a:t>?</a:t>
            </a:r>
          </a:p>
        </p:txBody>
      </p:sp>
      <p:sp>
        <p:nvSpPr>
          <p:cNvPr id="531" name="Shape 531"/>
          <p:cNvSpPr/>
          <p:nvPr/>
        </p:nvSpPr>
        <p:spPr>
          <a:xfrm>
            <a:off x="1819496" y="2787458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200" dirty="0"/>
              <a:t>系統狀態 </a:t>
            </a:r>
            <a:r>
              <a:rPr lang="en-US" altLang="zh-TW" sz="1200" dirty="0"/>
              <a:t>LED </a:t>
            </a:r>
            <a:r>
              <a:rPr lang="zh-TW" altLang="en-US" sz="1200" dirty="0"/>
              <a:t>綠色或閃爍綠色</a:t>
            </a:r>
            <a:r>
              <a:rPr lang="en-US" altLang="zh-TW" sz="1200" dirty="0"/>
              <a:t>?</a:t>
            </a:r>
            <a:endParaRPr lang="en-GB" sz="1200" dirty="0"/>
          </a:p>
        </p:txBody>
      </p:sp>
      <p:sp>
        <p:nvSpPr>
          <p:cNvPr id="534" name="Shape 534"/>
          <p:cNvSpPr/>
          <p:nvPr/>
        </p:nvSpPr>
        <p:spPr>
          <a:xfrm>
            <a:off x="1619196" y="3174020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3371796" y="3174020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683046" y="3880587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2435646" y="3880587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918864" y="3761762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/>
              <a:t>No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1405796" y="2867183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2661554" y="3761762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3158396" y="2867183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549" name="Shape 549"/>
          <p:cNvSpPr/>
          <p:nvPr/>
        </p:nvSpPr>
        <p:spPr>
          <a:xfrm>
            <a:off x="683568" y="244688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683568" y="1707654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35496" y="4145189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altLang="zh-TW" dirty="0"/>
              <a:t>-</a:t>
            </a:r>
            <a:r>
              <a:rPr lang="zh-TW" altLang="en-US" dirty="0"/>
              <a:t>電源供應器或電</a:t>
            </a:r>
            <a:endParaRPr lang="en-US" altLang="zh-TW" dirty="0"/>
          </a:p>
          <a:p>
            <a:pPr fontAlgn="base"/>
            <a:r>
              <a:rPr lang="zh-TW" altLang="en-US" dirty="0"/>
              <a:t> 源故障</a:t>
            </a:r>
            <a:endParaRPr lang="en-US" altLang="zh-TW" dirty="0"/>
          </a:p>
          <a:p>
            <a:pPr fontAlgn="base"/>
            <a:r>
              <a:rPr lang="en-US" altLang="zh-TW" dirty="0"/>
              <a:t>-</a:t>
            </a:r>
            <a:r>
              <a:rPr lang="zh-TW" altLang="en-US" dirty="0"/>
              <a:t>路由器故障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1852641" y="4118543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/>
            <a:r>
              <a:rPr lang="en-US" altLang="zh-TW" dirty="0"/>
              <a:t>-LED</a:t>
            </a:r>
            <a:r>
              <a:rPr lang="zh-TW" altLang="en-US" dirty="0"/>
              <a:t> 紅色</a:t>
            </a:r>
            <a:endParaRPr lang="en-US" altLang="zh-TW" dirty="0"/>
          </a:p>
          <a:p>
            <a:pPr lvl="0" rtl="0"/>
            <a:r>
              <a:rPr lang="zh-TW" altLang="en-US" dirty="0"/>
              <a:t>*</a:t>
            </a:r>
            <a:r>
              <a:rPr lang="zh-TW" altLang="en-US" dirty="0">
                <a:hlinkClick r:id="rId3"/>
              </a:rPr>
              <a:t>硬體測試</a:t>
            </a:r>
            <a:endParaRPr lang="en-GB" dirty="0"/>
          </a:p>
        </p:txBody>
      </p:sp>
      <p:grpSp>
        <p:nvGrpSpPr>
          <p:cNvPr id="557" name="Shape 557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560" name="Shape 560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528"/>
          <p:cNvSpPr/>
          <p:nvPr/>
        </p:nvSpPr>
        <p:spPr>
          <a:xfrm>
            <a:off x="260755" y="1204297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dirty="0"/>
              <a:t>拔除交換器上的網路線</a:t>
            </a:r>
            <a:endParaRPr lang="en-GB" altLang="zh-TW" dirty="0"/>
          </a:p>
        </p:txBody>
      </p:sp>
      <p:sp>
        <p:nvSpPr>
          <p:cNvPr id="37" name="Shape 550"/>
          <p:cNvSpPr/>
          <p:nvPr/>
        </p:nvSpPr>
        <p:spPr>
          <a:xfrm rot="5400000">
            <a:off x="2964956" y="1301154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Shape 531"/>
          <p:cNvSpPr/>
          <p:nvPr/>
        </p:nvSpPr>
        <p:spPr>
          <a:xfrm>
            <a:off x="3621356" y="2794666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GB" sz="1200" dirty="0"/>
              <a:t>WAN</a:t>
            </a:r>
            <a:r>
              <a:rPr lang="zh-TW" altLang="en-US" sz="1200" dirty="0"/>
              <a:t>埠連網路亮橘燈</a:t>
            </a:r>
            <a:r>
              <a:rPr lang="en-US" altLang="zh-TW" sz="1200" dirty="0"/>
              <a:t>?</a:t>
            </a:r>
          </a:p>
        </p:txBody>
      </p:sp>
      <p:sp>
        <p:nvSpPr>
          <p:cNvPr id="39" name="Shape 532"/>
          <p:cNvSpPr/>
          <p:nvPr/>
        </p:nvSpPr>
        <p:spPr>
          <a:xfrm>
            <a:off x="5373956" y="2794666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GB" sz="1200" dirty="0"/>
              <a:t>LAN</a:t>
            </a:r>
            <a:r>
              <a:rPr lang="zh-TW" altLang="en-US" sz="1200" dirty="0"/>
              <a:t>埠連電腦亮綠燈</a:t>
            </a:r>
            <a:r>
              <a:rPr lang="en-GB" sz="1200" dirty="0"/>
              <a:t>?</a:t>
            </a:r>
          </a:p>
        </p:txBody>
      </p:sp>
      <p:sp>
        <p:nvSpPr>
          <p:cNvPr id="40" name="Shape 535"/>
          <p:cNvSpPr/>
          <p:nvPr/>
        </p:nvSpPr>
        <p:spPr>
          <a:xfrm>
            <a:off x="5173656" y="3181228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Shape 538"/>
          <p:cNvSpPr/>
          <p:nvPr/>
        </p:nvSpPr>
        <p:spPr>
          <a:xfrm>
            <a:off x="4237506" y="3887795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Shape 539"/>
          <p:cNvSpPr/>
          <p:nvPr/>
        </p:nvSpPr>
        <p:spPr>
          <a:xfrm>
            <a:off x="5990106" y="3887795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" name="Shape 543"/>
          <p:cNvSpPr txBox="1"/>
          <p:nvPr/>
        </p:nvSpPr>
        <p:spPr>
          <a:xfrm>
            <a:off x="4463414" y="3768970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44" name="Shape 544"/>
          <p:cNvSpPr txBox="1"/>
          <p:nvPr/>
        </p:nvSpPr>
        <p:spPr>
          <a:xfrm>
            <a:off x="6212270" y="3768970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45" name="Shape 546"/>
          <p:cNvSpPr txBox="1"/>
          <p:nvPr/>
        </p:nvSpPr>
        <p:spPr>
          <a:xfrm>
            <a:off x="4960256" y="2874391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46" name="Shape 552"/>
          <p:cNvSpPr txBox="1"/>
          <p:nvPr/>
        </p:nvSpPr>
        <p:spPr>
          <a:xfrm>
            <a:off x="3654501" y="4125751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-</a:t>
            </a:r>
            <a:r>
              <a:rPr lang="zh-TW" altLang="en-US" dirty="0"/>
              <a:t> 網路線</a:t>
            </a:r>
            <a:endParaRPr lang="en-GB" dirty="0"/>
          </a:p>
          <a:p>
            <a:pPr lvl="0" rtl="0">
              <a:buNone/>
            </a:pPr>
            <a:r>
              <a:rPr lang="en-GB" dirty="0"/>
              <a:t>- WAN</a:t>
            </a:r>
            <a:r>
              <a:rPr lang="zh-TW" altLang="en-US" dirty="0"/>
              <a:t>埠故障</a:t>
            </a:r>
            <a:endParaRPr lang="en-GB" dirty="0"/>
          </a:p>
        </p:txBody>
      </p:sp>
      <p:sp>
        <p:nvSpPr>
          <p:cNvPr id="47" name="Shape 553"/>
          <p:cNvSpPr txBox="1"/>
          <p:nvPr/>
        </p:nvSpPr>
        <p:spPr>
          <a:xfrm>
            <a:off x="5483295" y="4105930"/>
            <a:ext cx="1562700" cy="9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altLang="zh-TW" dirty="0"/>
              <a:t>-</a:t>
            </a:r>
            <a:r>
              <a:rPr lang="zh-TW" altLang="en-US" dirty="0"/>
              <a:t> 網路線</a:t>
            </a:r>
            <a:endParaRPr lang="en-GB" altLang="zh-TW" dirty="0"/>
          </a:p>
          <a:p>
            <a:pPr lvl="0"/>
            <a:r>
              <a:rPr lang="en-GB" altLang="zh-TW" dirty="0"/>
              <a:t>- WAN</a:t>
            </a:r>
            <a:r>
              <a:rPr lang="zh-TW" altLang="en-US" dirty="0"/>
              <a:t>埠故障</a:t>
            </a:r>
            <a:endParaRPr lang="en-GB" altLang="zh-TW" dirty="0"/>
          </a:p>
        </p:txBody>
      </p:sp>
      <p:sp>
        <p:nvSpPr>
          <p:cNvPr id="48" name="Shape 533"/>
          <p:cNvSpPr/>
          <p:nvPr/>
        </p:nvSpPr>
        <p:spPr>
          <a:xfrm>
            <a:off x="7266388" y="2787774"/>
            <a:ext cx="16981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GB" dirty="0" err="1"/>
              <a:t>Qfinder</a:t>
            </a:r>
            <a:r>
              <a:rPr lang="zh-TW" altLang="en-US" dirty="0"/>
              <a:t>能找到</a:t>
            </a:r>
            <a:r>
              <a:rPr lang="en-GB" dirty="0"/>
              <a:t>?</a:t>
            </a:r>
          </a:p>
        </p:txBody>
      </p:sp>
      <p:sp>
        <p:nvSpPr>
          <p:cNvPr id="49" name="Shape 536"/>
          <p:cNvSpPr/>
          <p:nvPr/>
        </p:nvSpPr>
        <p:spPr>
          <a:xfrm>
            <a:off x="7066088" y="3174336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Shape 547"/>
          <p:cNvSpPr txBox="1"/>
          <p:nvPr/>
        </p:nvSpPr>
        <p:spPr>
          <a:xfrm>
            <a:off x="6872508" y="2867499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Yes</a:t>
            </a:r>
          </a:p>
        </p:txBody>
      </p:sp>
      <p:sp>
        <p:nvSpPr>
          <p:cNvPr id="51" name="Shape 554"/>
          <p:cNvSpPr txBox="1"/>
          <p:nvPr/>
        </p:nvSpPr>
        <p:spPr>
          <a:xfrm>
            <a:off x="7466809" y="4140547"/>
            <a:ext cx="1431828" cy="7354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- </a:t>
            </a:r>
            <a:r>
              <a:rPr lang="zh-TW" altLang="en-US" dirty="0"/>
              <a:t>網路埠故障</a:t>
            </a:r>
            <a:endParaRPr lang="en-GB" dirty="0"/>
          </a:p>
          <a:p>
            <a:r>
              <a:rPr lang="zh-TW" altLang="en-US" dirty="0"/>
              <a:t>更換網路連接埠</a:t>
            </a:r>
            <a:endParaRPr lang="en-GB" dirty="0"/>
          </a:p>
        </p:txBody>
      </p:sp>
      <p:sp>
        <p:nvSpPr>
          <p:cNvPr id="52" name="Shape 539"/>
          <p:cNvSpPr/>
          <p:nvPr/>
        </p:nvSpPr>
        <p:spPr>
          <a:xfrm>
            <a:off x="8004008" y="387451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Shape 544"/>
          <p:cNvSpPr txBox="1"/>
          <p:nvPr/>
        </p:nvSpPr>
        <p:spPr>
          <a:xfrm>
            <a:off x="8226172" y="375569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No</a:t>
            </a:r>
          </a:p>
        </p:txBody>
      </p:sp>
      <p:sp>
        <p:nvSpPr>
          <p:cNvPr id="54" name="Shape 536"/>
          <p:cNvSpPr/>
          <p:nvPr/>
        </p:nvSpPr>
        <p:spPr>
          <a:xfrm rot="16200000">
            <a:off x="8012667" y="2522289"/>
            <a:ext cx="205542" cy="2114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Shape 547"/>
          <p:cNvSpPr txBox="1"/>
          <p:nvPr/>
        </p:nvSpPr>
        <p:spPr>
          <a:xfrm>
            <a:off x="8198646" y="2441484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56" name="Shape 556"/>
          <p:cNvSpPr/>
          <p:nvPr/>
        </p:nvSpPr>
        <p:spPr>
          <a:xfrm>
            <a:off x="7673607" y="1841715"/>
            <a:ext cx="852281" cy="584712"/>
          </a:xfrm>
          <a:prstGeom prst="flowChartTerminator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zh-TW" altLang="en-US" sz="1200" dirty="0"/>
              <a:t>路由器</a:t>
            </a:r>
            <a:r>
              <a:rPr lang="en-GB" sz="1200" dirty="0"/>
              <a:t> </a:t>
            </a:r>
            <a:r>
              <a:rPr lang="zh-TW" altLang="en-US" sz="1200" dirty="0"/>
              <a:t>正常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53341585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368000" y="123600"/>
            <a:ext cx="8229600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2.4</a:t>
            </a:r>
            <a:r>
              <a:rPr lang="zh-TW" altLang="en-US" sz="3000" dirty="0"/>
              <a:t> 磁碟掉線處理方式檢查流程圖</a:t>
            </a:r>
            <a:endParaRPr lang="en-GB" sz="3000" dirty="0"/>
          </a:p>
        </p:txBody>
      </p:sp>
      <p:sp>
        <p:nvSpPr>
          <p:cNvPr id="529" name="Shape 529"/>
          <p:cNvSpPr/>
          <p:nvPr/>
        </p:nvSpPr>
        <p:spPr>
          <a:xfrm>
            <a:off x="208125" y="2006968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sz="1200" dirty="0"/>
              <a:t>控制台 </a:t>
            </a:r>
            <a:r>
              <a:rPr lang="en-US" altLang="zh-TW" sz="1200" dirty="0"/>
              <a:t>&gt; </a:t>
            </a:r>
            <a:r>
              <a:rPr lang="zh-TW" altLang="en-US" sz="1200" dirty="0"/>
              <a:t>儲存與快照 </a:t>
            </a:r>
            <a:r>
              <a:rPr lang="en-US" altLang="zh-TW" sz="1200" dirty="0"/>
              <a:t>&gt; </a:t>
            </a:r>
            <a:r>
              <a:rPr lang="zh-TW" altLang="en-US" sz="1200" dirty="0"/>
              <a:t>儲存 </a:t>
            </a:r>
            <a:r>
              <a:rPr lang="en-US" altLang="zh-TW" sz="1200" dirty="0"/>
              <a:t>&gt; </a:t>
            </a:r>
            <a:r>
              <a:rPr lang="zh-TW" altLang="en-US" sz="1200" dirty="0"/>
              <a:t>磁碟</a:t>
            </a:r>
            <a:r>
              <a:rPr lang="en-US" altLang="zh-TW" sz="1200" dirty="0"/>
              <a:t>/VJBOD</a:t>
            </a:r>
            <a:endParaRPr lang="en-GB" altLang="zh-TW" sz="1200" dirty="0"/>
          </a:p>
        </p:txBody>
      </p:sp>
      <p:sp>
        <p:nvSpPr>
          <p:cNvPr id="530" name="Shape 530"/>
          <p:cNvSpPr/>
          <p:nvPr/>
        </p:nvSpPr>
        <p:spPr>
          <a:xfrm>
            <a:off x="66896" y="2787458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dirty="0"/>
              <a:t>只有一個磁碟遺失</a:t>
            </a:r>
            <a:endParaRPr lang="en-GB" dirty="0"/>
          </a:p>
        </p:txBody>
      </p:sp>
      <p:sp>
        <p:nvSpPr>
          <p:cNvPr id="534" name="Shape 534"/>
          <p:cNvSpPr/>
          <p:nvPr/>
        </p:nvSpPr>
        <p:spPr>
          <a:xfrm>
            <a:off x="1619196" y="3174020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3371796" y="3174020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683046" y="3880587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918864" y="3761762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/>
              <a:t>No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1405796" y="2867183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549" name="Shape 549"/>
          <p:cNvSpPr/>
          <p:nvPr/>
        </p:nvSpPr>
        <p:spPr>
          <a:xfrm>
            <a:off x="683568" y="2446889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683568" y="1707654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35496" y="4145189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altLang="zh-TW" dirty="0"/>
              <a:t>-2</a:t>
            </a:r>
            <a:r>
              <a:rPr lang="zh-TW" altLang="en-US" dirty="0"/>
              <a:t>個磁碟或以上</a:t>
            </a:r>
            <a:endParaRPr lang="en-US" altLang="zh-TW" dirty="0"/>
          </a:p>
          <a:p>
            <a:pPr fontAlgn="base"/>
            <a:r>
              <a:rPr lang="en-US" altLang="zh-TW" dirty="0"/>
              <a:t>-</a:t>
            </a:r>
            <a:r>
              <a:rPr lang="zh-TW" altLang="en-US" dirty="0"/>
              <a:t>請先備份重要檔案再進行操作</a:t>
            </a:r>
          </a:p>
        </p:txBody>
      </p:sp>
      <p:grpSp>
        <p:nvGrpSpPr>
          <p:cNvPr id="557" name="Shape 557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560" name="Shape 560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528"/>
          <p:cNvSpPr/>
          <p:nvPr/>
        </p:nvSpPr>
        <p:spPr>
          <a:xfrm>
            <a:off x="260755" y="1204297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sz="1200" dirty="0"/>
              <a:t>以管理員身分登入 </a:t>
            </a:r>
            <a:r>
              <a:rPr lang="en-US" altLang="zh-TW" sz="1200" dirty="0"/>
              <a:t>QTS/</a:t>
            </a:r>
            <a:r>
              <a:rPr lang="en-US" altLang="zh-TW" sz="1200" dirty="0" err="1"/>
              <a:t>Quts</a:t>
            </a:r>
            <a:r>
              <a:rPr lang="en-US" altLang="zh-TW" sz="1200" dirty="0"/>
              <a:t> Hero</a:t>
            </a:r>
            <a:endParaRPr lang="en-GB" altLang="zh-TW" sz="1200" dirty="0"/>
          </a:p>
        </p:txBody>
      </p:sp>
      <p:sp>
        <p:nvSpPr>
          <p:cNvPr id="40" name="Shape 535"/>
          <p:cNvSpPr/>
          <p:nvPr/>
        </p:nvSpPr>
        <p:spPr>
          <a:xfrm>
            <a:off x="5173656" y="3181228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Shape 536"/>
          <p:cNvSpPr/>
          <p:nvPr/>
        </p:nvSpPr>
        <p:spPr>
          <a:xfrm>
            <a:off x="7066088" y="3174336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矩形 1"/>
          <p:cNvSpPr/>
          <p:nvPr/>
        </p:nvSpPr>
        <p:spPr>
          <a:xfrm>
            <a:off x="2033576" y="2931666"/>
            <a:ext cx="1028704" cy="790095"/>
          </a:xfrm>
          <a:prstGeom prst="rect">
            <a:avLst/>
          </a:prstGeom>
          <a:solidFill>
            <a:srgbClr val="A4C2F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>
                <a:ln w="0"/>
                <a:solidFill>
                  <a:schemeClr val="tx1"/>
                </a:solidFill>
              </a:rPr>
              <a:t>確認</a:t>
            </a:r>
            <a:r>
              <a:rPr lang="en-US" altLang="zh-TW" dirty="0">
                <a:ln w="0"/>
                <a:solidFill>
                  <a:schemeClr val="tx1"/>
                </a:solidFill>
              </a:rPr>
              <a:t>RAID </a:t>
            </a:r>
            <a:r>
              <a:rPr lang="zh-TW" altLang="en-US" dirty="0">
                <a:ln w="0"/>
                <a:solidFill>
                  <a:schemeClr val="tx1"/>
                </a:solidFill>
              </a:rPr>
              <a:t>群組</a:t>
            </a:r>
            <a:endParaRPr lang="en-GB" altLang="zh-TW" sz="1200" dirty="0">
              <a:ln w="0"/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747444" y="2937602"/>
            <a:ext cx="1028704" cy="790095"/>
          </a:xfrm>
          <a:prstGeom prst="rect">
            <a:avLst/>
          </a:prstGeom>
          <a:solidFill>
            <a:srgbClr val="A4C2F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dirty="0">
                <a:solidFill>
                  <a:schemeClr val="tx1"/>
                </a:solidFill>
              </a:rPr>
              <a:t>找到磁碟位置</a:t>
            </a:r>
          </a:p>
        </p:txBody>
      </p:sp>
      <p:sp>
        <p:nvSpPr>
          <p:cNvPr id="58" name="矩形 57"/>
          <p:cNvSpPr/>
          <p:nvPr/>
        </p:nvSpPr>
        <p:spPr>
          <a:xfrm>
            <a:off x="5666154" y="2939251"/>
            <a:ext cx="1028704" cy="790095"/>
          </a:xfrm>
          <a:prstGeom prst="rect">
            <a:avLst/>
          </a:prstGeom>
          <a:solidFill>
            <a:srgbClr val="A4C2F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dirty="0">
                <a:solidFill>
                  <a:schemeClr val="tx1"/>
                </a:solidFill>
              </a:rPr>
              <a:t>確認磁碟所屬的</a:t>
            </a:r>
            <a:r>
              <a:rPr lang="en-US" altLang="zh-TW" dirty="0">
                <a:solidFill>
                  <a:schemeClr val="tx1"/>
                </a:solidFill>
              </a:rPr>
              <a:t>RAID</a:t>
            </a:r>
            <a:r>
              <a:rPr lang="zh-TW" altLang="en-US" dirty="0">
                <a:solidFill>
                  <a:schemeClr val="tx1"/>
                </a:solidFill>
              </a:rPr>
              <a:t>類型</a:t>
            </a:r>
          </a:p>
        </p:txBody>
      </p:sp>
      <p:sp>
        <p:nvSpPr>
          <p:cNvPr id="59" name="矩形 58"/>
          <p:cNvSpPr/>
          <p:nvPr/>
        </p:nvSpPr>
        <p:spPr>
          <a:xfrm>
            <a:off x="7524328" y="2949038"/>
            <a:ext cx="1028704" cy="790095"/>
          </a:xfrm>
          <a:prstGeom prst="rect">
            <a:avLst/>
          </a:prstGeom>
          <a:solidFill>
            <a:srgbClr val="A4C2F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dirty="0">
                <a:solidFill>
                  <a:schemeClr val="tx1"/>
                </a:solidFill>
              </a:rPr>
              <a:t>進入更換磁碟流程</a:t>
            </a:r>
          </a:p>
        </p:txBody>
      </p:sp>
    </p:spTree>
    <p:extLst>
      <p:ext uri="{BB962C8B-B14F-4D97-AF65-F5344CB8AC3E}">
        <p14:creationId xmlns:p14="http://schemas.microsoft.com/office/powerpoint/2010/main" val="193843484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368000" y="123600"/>
            <a:ext cx="8229600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2.5</a:t>
            </a:r>
            <a:r>
              <a:rPr lang="zh-TW" altLang="en-US" sz="3000" dirty="0"/>
              <a:t> 磁碟更換流程圖</a:t>
            </a:r>
            <a:endParaRPr lang="en-GB" sz="3000" dirty="0"/>
          </a:p>
        </p:txBody>
      </p:sp>
      <p:sp>
        <p:nvSpPr>
          <p:cNvPr id="529" name="Shape 529"/>
          <p:cNvSpPr/>
          <p:nvPr/>
        </p:nvSpPr>
        <p:spPr>
          <a:xfrm>
            <a:off x="603230" y="2003102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sz="1200" dirty="0"/>
              <a:t>使用相同或更大容量的替換磁碟來取代該磁碟</a:t>
            </a:r>
            <a:endParaRPr lang="en-GB" altLang="zh-TW" sz="1200" dirty="0"/>
          </a:p>
        </p:txBody>
      </p:sp>
      <p:sp>
        <p:nvSpPr>
          <p:cNvPr id="530" name="Shape 530"/>
          <p:cNvSpPr/>
          <p:nvPr/>
        </p:nvSpPr>
        <p:spPr>
          <a:xfrm>
            <a:off x="1315532" y="2787458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dirty="0"/>
              <a:t>重建應開始</a:t>
            </a:r>
            <a:r>
              <a:rPr lang="en-US" altLang="zh-TW" dirty="0"/>
              <a:t>?</a:t>
            </a:r>
            <a:endParaRPr lang="en-GB" dirty="0"/>
          </a:p>
        </p:txBody>
      </p:sp>
      <p:sp>
        <p:nvSpPr>
          <p:cNvPr id="534" name="Shape 534"/>
          <p:cNvSpPr/>
          <p:nvPr/>
        </p:nvSpPr>
        <p:spPr>
          <a:xfrm>
            <a:off x="2867832" y="3174020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4725232" y="3189383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1931682" y="3880587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2167500" y="3761762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dirty="0"/>
              <a:t>No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2654432" y="2867183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549" name="Shape 549"/>
          <p:cNvSpPr/>
          <p:nvPr/>
        </p:nvSpPr>
        <p:spPr>
          <a:xfrm>
            <a:off x="1931682" y="2448590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1924564" y="1661402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1284132" y="4145189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altLang="zh-TW" sz="1200" dirty="0"/>
              <a:t>-</a:t>
            </a:r>
            <a:r>
              <a:rPr lang="zh-TW" altLang="en-US" sz="1200" dirty="0"/>
              <a:t>可能有另一個磁碟故障，請在掛載資料卷時直接從</a:t>
            </a:r>
            <a:r>
              <a:rPr lang="en-US" altLang="zh-TW" sz="1200" dirty="0"/>
              <a:t>NAS</a:t>
            </a:r>
            <a:r>
              <a:rPr lang="zh-TW" altLang="en-US" sz="1200" dirty="0"/>
              <a:t>複製文件</a:t>
            </a:r>
          </a:p>
        </p:txBody>
      </p:sp>
      <p:grpSp>
        <p:nvGrpSpPr>
          <p:cNvPr id="557" name="Shape 557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560" name="Shape 560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528"/>
          <p:cNvSpPr/>
          <p:nvPr/>
        </p:nvSpPr>
        <p:spPr>
          <a:xfrm>
            <a:off x="612040" y="1165479"/>
            <a:ext cx="2497425" cy="371625"/>
          </a:xfrm>
          <a:prstGeom prst="flowChartProcess">
            <a:avLst/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zh-TW" altLang="en-US" sz="1200" dirty="0"/>
              <a:t>請勿關閉 </a:t>
            </a:r>
            <a:r>
              <a:rPr lang="en-US" altLang="zh-TW" sz="1200" dirty="0"/>
              <a:t>NAS </a:t>
            </a:r>
            <a:r>
              <a:rPr lang="zh-TW" altLang="en-US" sz="1200" dirty="0"/>
              <a:t>電源</a:t>
            </a:r>
            <a:endParaRPr lang="en-GB" altLang="zh-TW" sz="1200" dirty="0"/>
          </a:p>
        </p:txBody>
      </p:sp>
      <p:sp>
        <p:nvSpPr>
          <p:cNvPr id="40" name="Shape 535"/>
          <p:cNvSpPr/>
          <p:nvPr/>
        </p:nvSpPr>
        <p:spPr>
          <a:xfrm>
            <a:off x="6536832" y="3181228"/>
            <a:ext cx="1479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矩形 58"/>
          <p:cNvSpPr/>
          <p:nvPr/>
        </p:nvSpPr>
        <p:spPr>
          <a:xfrm>
            <a:off x="6927672" y="2968644"/>
            <a:ext cx="1028704" cy="790095"/>
          </a:xfrm>
          <a:prstGeom prst="rect">
            <a:avLst/>
          </a:prstGeom>
          <a:solidFill>
            <a:srgbClr val="A4C2F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dirty="0">
                <a:solidFill>
                  <a:schemeClr val="tx1"/>
                </a:solidFill>
              </a:rPr>
              <a:t>磁碟更換完畢</a:t>
            </a:r>
          </a:p>
        </p:txBody>
      </p:sp>
      <p:sp>
        <p:nvSpPr>
          <p:cNvPr id="24" name="Shape 530"/>
          <p:cNvSpPr/>
          <p:nvPr/>
        </p:nvSpPr>
        <p:spPr>
          <a:xfrm>
            <a:off x="3120532" y="2794665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dirty="0"/>
              <a:t>重建完成</a:t>
            </a:r>
            <a:r>
              <a:rPr lang="en-US" altLang="zh-TW" dirty="0"/>
              <a:t>?</a:t>
            </a:r>
            <a:endParaRPr lang="en-GB" dirty="0"/>
          </a:p>
        </p:txBody>
      </p:sp>
      <p:sp>
        <p:nvSpPr>
          <p:cNvPr id="25" name="Shape 542"/>
          <p:cNvSpPr txBox="1"/>
          <p:nvPr/>
        </p:nvSpPr>
        <p:spPr>
          <a:xfrm>
            <a:off x="4495276" y="2773039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26" name="Shape 537"/>
          <p:cNvSpPr/>
          <p:nvPr/>
        </p:nvSpPr>
        <p:spPr>
          <a:xfrm>
            <a:off x="3718368" y="3887106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Shape 541"/>
          <p:cNvSpPr txBox="1"/>
          <p:nvPr/>
        </p:nvSpPr>
        <p:spPr>
          <a:xfrm>
            <a:off x="3954186" y="3768281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dirty="0"/>
              <a:t>No</a:t>
            </a:r>
          </a:p>
        </p:txBody>
      </p:sp>
      <p:sp>
        <p:nvSpPr>
          <p:cNvPr id="28" name="Shape 551"/>
          <p:cNvSpPr txBox="1"/>
          <p:nvPr/>
        </p:nvSpPr>
        <p:spPr>
          <a:xfrm>
            <a:off x="3162532" y="4141961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altLang="zh-TW" sz="1200" dirty="0"/>
              <a:t>-</a:t>
            </a:r>
            <a:r>
              <a:rPr lang="zh-TW" altLang="en-US" sz="1200" dirty="0"/>
              <a:t>可能有另一個磁碟故障，請在掛載資料卷時直接從</a:t>
            </a:r>
            <a:r>
              <a:rPr lang="en-US" altLang="zh-TW" sz="1200" dirty="0"/>
              <a:t>NAS</a:t>
            </a:r>
            <a:r>
              <a:rPr lang="zh-TW" altLang="en-US" sz="1200" dirty="0"/>
              <a:t>複製文件</a:t>
            </a:r>
          </a:p>
        </p:txBody>
      </p:sp>
      <p:sp>
        <p:nvSpPr>
          <p:cNvPr id="29" name="Shape 530"/>
          <p:cNvSpPr/>
          <p:nvPr/>
        </p:nvSpPr>
        <p:spPr>
          <a:xfrm>
            <a:off x="4977436" y="2802820"/>
            <a:ext cx="1499900" cy="1030825"/>
          </a:xfrm>
          <a:prstGeom prst="flowChartDecision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zh-TW" altLang="en-US" dirty="0"/>
              <a:t>所有磁碟狀態正常</a:t>
            </a:r>
            <a:r>
              <a:rPr lang="en-US" altLang="zh-TW" dirty="0"/>
              <a:t>?</a:t>
            </a:r>
            <a:endParaRPr lang="en-GB" dirty="0"/>
          </a:p>
        </p:txBody>
      </p:sp>
      <p:sp>
        <p:nvSpPr>
          <p:cNvPr id="30" name="Shape 542"/>
          <p:cNvSpPr txBox="1"/>
          <p:nvPr/>
        </p:nvSpPr>
        <p:spPr>
          <a:xfrm>
            <a:off x="6336495" y="2802743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Yes</a:t>
            </a:r>
          </a:p>
        </p:txBody>
      </p:sp>
      <p:sp>
        <p:nvSpPr>
          <p:cNvPr id="32" name="Shape 537"/>
          <p:cNvSpPr/>
          <p:nvPr/>
        </p:nvSpPr>
        <p:spPr>
          <a:xfrm>
            <a:off x="5606551" y="3891584"/>
            <a:ext cx="267599" cy="20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Shape 541"/>
          <p:cNvSpPr txBox="1"/>
          <p:nvPr/>
        </p:nvSpPr>
        <p:spPr>
          <a:xfrm>
            <a:off x="5842369" y="3772759"/>
            <a:ext cx="594300" cy="3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dirty="0"/>
              <a:t>No</a:t>
            </a:r>
          </a:p>
        </p:txBody>
      </p:sp>
      <p:sp>
        <p:nvSpPr>
          <p:cNvPr id="34" name="Shape 551"/>
          <p:cNvSpPr txBox="1"/>
          <p:nvPr/>
        </p:nvSpPr>
        <p:spPr>
          <a:xfrm>
            <a:off x="5003639" y="4054514"/>
            <a:ext cx="1562700" cy="9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altLang="zh-TW" sz="1200" dirty="0"/>
              <a:t>-</a:t>
            </a:r>
            <a:r>
              <a:rPr lang="zh-TW" altLang="en-US" sz="1200" dirty="0"/>
              <a:t>繼續處理其他位置</a:t>
            </a:r>
            <a:endParaRPr lang="en-US" altLang="zh-TW" sz="1200" dirty="0"/>
          </a:p>
          <a:p>
            <a:pPr fontAlgn="base"/>
            <a:r>
              <a:rPr lang="zh-TW" altLang="en-US" sz="1200" dirty="0"/>
              <a:t> 磁碟</a:t>
            </a:r>
            <a:endParaRPr lang="en-US" altLang="zh-TW" sz="1200" dirty="0"/>
          </a:p>
          <a:p>
            <a:pPr fontAlgn="base"/>
            <a:r>
              <a:rPr lang="en-US" altLang="zh-TW" sz="1200" dirty="0"/>
              <a:t>-</a:t>
            </a:r>
            <a:r>
              <a:rPr lang="zh-TW" altLang="en-US" sz="1200" dirty="0"/>
              <a:t>同一位置故障請用硬碟製造商提供的磁碟診斷工具進行檢查</a:t>
            </a:r>
          </a:p>
        </p:txBody>
      </p:sp>
    </p:spTree>
    <p:extLst>
      <p:ext uri="{BB962C8B-B14F-4D97-AF65-F5344CB8AC3E}">
        <p14:creationId xmlns:p14="http://schemas.microsoft.com/office/powerpoint/2010/main" val="725090429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/>
          </p:nvPr>
        </p:nvSpPr>
        <p:spPr>
          <a:xfrm>
            <a:off x="251520" y="177966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3:</a:t>
            </a:r>
            <a:r>
              <a:rPr lang="zh-TW" altLang="en-US" sz="3600" dirty="0"/>
              <a:t>儲存與快照總管設定</a:t>
            </a:r>
            <a:endParaRPr lang="en-GB" sz="3600" dirty="0"/>
          </a:p>
        </p:txBody>
      </p:sp>
      <p:grpSp>
        <p:nvGrpSpPr>
          <p:cNvPr id="177" name="Shape 177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80" name="Shape 180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8528640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3.1</a:t>
            </a:r>
            <a:r>
              <a:rPr lang="zh-TW" altLang="en-US" sz="3200" dirty="0"/>
              <a:t>系統儲存池</a:t>
            </a:r>
            <a:r>
              <a:rPr lang="en-US" altLang="zh-TW" sz="3200" dirty="0"/>
              <a:t>/</a:t>
            </a:r>
            <a:r>
              <a:rPr lang="zh-TW" altLang="en-US" sz="3200" dirty="0"/>
              <a:t>資料儲存池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7FDF360-5AE6-447E-9EB1-CCB75FE12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954295"/>
            <a:ext cx="6707088" cy="40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3620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3.1</a:t>
            </a:r>
            <a:r>
              <a:rPr lang="zh-TW" altLang="en-US" sz="3200" dirty="0"/>
              <a:t>系統儲存池</a:t>
            </a:r>
            <a:r>
              <a:rPr lang="en-US" altLang="zh-TW" sz="3200" dirty="0"/>
              <a:t>/</a:t>
            </a:r>
            <a:r>
              <a:rPr lang="zh-TW" altLang="en-US" sz="3200" dirty="0"/>
              <a:t>資料儲存池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996412F4-6419-402F-8795-2DC02CBE9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7356"/>
            <a:ext cx="9144000" cy="2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9760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3.1</a:t>
            </a:r>
            <a:r>
              <a:rPr lang="zh-TW" altLang="en-US" sz="3200" dirty="0"/>
              <a:t>系統儲存池</a:t>
            </a:r>
            <a:r>
              <a:rPr lang="en-US" altLang="zh-TW" sz="3200" dirty="0"/>
              <a:t>/</a:t>
            </a:r>
            <a:r>
              <a:rPr lang="zh-TW" altLang="en-US" sz="3200" dirty="0"/>
              <a:t>資料儲存池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1366837"/>
            <a:ext cx="91154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7728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3.2</a:t>
            </a:r>
            <a:r>
              <a:rPr lang="zh-TW" altLang="en-US" sz="3000" dirty="0"/>
              <a:t> 共用資料夾建立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F8EA6282-4E24-487E-BA49-8D552BF83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2918"/>
            <a:ext cx="9137101" cy="29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3216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3.2</a:t>
            </a:r>
            <a:r>
              <a:rPr lang="zh-TW" altLang="en-US" sz="3000" dirty="0"/>
              <a:t> 共用資料夾建立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0EE49136-0AAB-4A86-86EE-B525686C7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990350"/>
            <a:ext cx="6368733" cy="40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047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3.3</a:t>
            </a:r>
            <a:r>
              <a:rPr lang="zh-TW" altLang="en-US" sz="3000" dirty="0"/>
              <a:t> </a:t>
            </a:r>
            <a:r>
              <a:rPr lang="en-US" altLang="zh-TW" sz="3000" dirty="0"/>
              <a:t>iSCSI </a:t>
            </a:r>
            <a:r>
              <a:rPr lang="en-US" altLang="zh-TW" sz="3000" dirty="0" err="1"/>
              <a:t>Lun</a:t>
            </a:r>
            <a:r>
              <a:rPr lang="zh-TW" altLang="en-US" sz="3000" dirty="0"/>
              <a:t>建置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54" y="1063378"/>
            <a:ext cx="1438049" cy="37907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099" y="1138905"/>
            <a:ext cx="7233889" cy="37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3579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9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3000" dirty="0"/>
              <a:t>Agenda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699542"/>
            <a:ext cx="8229600" cy="416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0"/>
            <a:r>
              <a:rPr lang="en-GB" altLang="zh-TW" sz="2000" b="1" dirty="0"/>
              <a:t>3.  </a:t>
            </a:r>
            <a:r>
              <a:rPr lang="zh-TW" altLang="en-US" sz="2000" b="1" dirty="0">
                <a:hlinkClick r:id="rId3" action="ppaction://hlinksldjump"/>
              </a:rPr>
              <a:t>儲存與快照總管設定</a:t>
            </a:r>
            <a:endParaRPr lang="en-GB" altLang="zh-TW" sz="2000" b="1" dirty="0"/>
          </a:p>
          <a:p>
            <a:r>
              <a:rPr lang="zh-TW" altLang="en-US" sz="1800" dirty="0"/>
              <a:t>           </a:t>
            </a:r>
            <a:r>
              <a:rPr lang="en-US" altLang="zh-TW" sz="1800" dirty="0"/>
              <a:t>3.1</a:t>
            </a:r>
            <a:r>
              <a:rPr lang="zh-TW" altLang="en-US" sz="1800" dirty="0"/>
              <a:t> </a:t>
            </a:r>
            <a:r>
              <a:rPr lang="zh-TW" altLang="en-US" sz="1800" dirty="0">
                <a:hlinkClick r:id="rId4" action="ppaction://hlinksldjump"/>
              </a:rPr>
              <a:t>系統儲存池</a:t>
            </a:r>
            <a:r>
              <a:rPr lang="en-US" altLang="zh-TW" sz="1800" dirty="0">
                <a:hlinkClick r:id="rId4" action="ppaction://hlinksldjump"/>
              </a:rPr>
              <a:t>/</a:t>
            </a:r>
            <a:r>
              <a:rPr lang="zh-TW" altLang="en-US" sz="1800" dirty="0">
                <a:hlinkClick r:id="rId4" action="ppaction://hlinksldjump"/>
              </a:rPr>
              <a:t>資料儲存池</a:t>
            </a:r>
            <a:endParaRPr lang="en-US" altLang="zh-TW" sz="1800" dirty="0"/>
          </a:p>
          <a:p>
            <a:r>
              <a:rPr lang="en-US" altLang="zh-TW" sz="1800" dirty="0"/>
              <a:t>           3.2 </a:t>
            </a:r>
            <a:r>
              <a:rPr lang="zh-TW" altLang="en-US" sz="1800" dirty="0">
                <a:hlinkClick r:id="rId5" action="ppaction://hlinksldjump"/>
              </a:rPr>
              <a:t>共用資料夾建立</a:t>
            </a:r>
            <a:endParaRPr lang="en-US" altLang="zh-TW" sz="1800" dirty="0"/>
          </a:p>
          <a:p>
            <a:r>
              <a:rPr lang="en-US" altLang="zh-TW" sz="1800" dirty="0"/>
              <a:t>           3.3 </a:t>
            </a:r>
            <a:r>
              <a:rPr lang="en-US" altLang="zh-TW" sz="1800" dirty="0">
                <a:hlinkClick r:id="rId6" action="ppaction://hlinksldjump"/>
              </a:rPr>
              <a:t>iSCSI </a:t>
            </a:r>
            <a:r>
              <a:rPr lang="en-US" altLang="zh-TW" sz="1800" dirty="0" err="1">
                <a:hlinkClick r:id="rId6" action="ppaction://hlinksldjump"/>
              </a:rPr>
              <a:t>Lun</a:t>
            </a:r>
            <a:r>
              <a:rPr lang="zh-TW" altLang="en-US" sz="1800" dirty="0">
                <a:hlinkClick r:id="rId6" action="ppaction://hlinksldjump"/>
              </a:rPr>
              <a:t> 建置</a:t>
            </a:r>
            <a:endParaRPr lang="en-US" altLang="zh-TW" sz="1800" dirty="0"/>
          </a:p>
          <a:p>
            <a:r>
              <a:rPr lang="zh-TW" altLang="en-US" sz="1800" dirty="0"/>
              <a:t>           </a:t>
            </a:r>
            <a:r>
              <a:rPr lang="en-US" altLang="zh-TW" sz="1800" dirty="0"/>
              <a:t>3.4</a:t>
            </a:r>
            <a:r>
              <a:rPr lang="zh-TW" altLang="en-US" sz="1800" dirty="0">
                <a:hlinkClick r:id="rId7" action="ppaction://hlinksldjump"/>
              </a:rPr>
              <a:t>建立與回復快照 </a:t>
            </a:r>
            <a:r>
              <a:rPr lang="en-US" altLang="zh-TW" sz="1800" dirty="0">
                <a:hlinkClick r:id="rId7" action="ppaction://hlinksldjump"/>
              </a:rPr>
              <a:t>(</a:t>
            </a:r>
            <a:r>
              <a:rPr lang="zh-TW" altLang="en-US" sz="1800" dirty="0">
                <a:hlinkClick r:id="rId7" action="ppaction://hlinksldjump"/>
              </a:rPr>
              <a:t>還原</a:t>
            </a:r>
            <a:r>
              <a:rPr lang="en-US" altLang="zh-TW" sz="1800" dirty="0">
                <a:hlinkClick r:id="rId7" action="ppaction://hlinksldjump"/>
              </a:rPr>
              <a:t>/</a:t>
            </a:r>
            <a:r>
              <a:rPr lang="zh-TW" altLang="en-US" sz="1800" dirty="0">
                <a:hlinkClick r:id="rId7" action="ppaction://hlinksldjump"/>
              </a:rPr>
              <a:t>複製</a:t>
            </a:r>
            <a:r>
              <a:rPr lang="en-US" altLang="zh-TW" sz="1800" dirty="0">
                <a:hlinkClick r:id="rId7" action="ppaction://hlinksldjump"/>
              </a:rPr>
              <a:t>/</a:t>
            </a:r>
            <a:r>
              <a:rPr lang="zh-TW" altLang="en-US" sz="1800" dirty="0">
                <a:hlinkClick r:id="rId7" action="ppaction://hlinksldjump"/>
              </a:rPr>
              <a:t>恢復資料夾快照</a:t>
            </a:r>
            <a:r>
              <a:rPr lang="en-US" altLang="zh-TW" sz="1800" dirty="0">
                <a:hlinkClick r:id="rId7" action="ppaction://hlinksldjump"/>
              </a:rPr>
              <a:t>)</a:t>
            </a:r>
            <a:endParaRPr lang="en-US" altLang="zh-TW" sz="1800" dirty="0"/>
          </a:p>
          <a:p>
            <a:r>
              <a:rPr lang="zh-TW" altLang="en-US" sz="2000" dirty="0"/>
              <a:t>     </a:t>
            </a:r>
            <a:r>
              <a:rPr lang="en-US" altLang="zh-TW" sz="2000" dirty="0"/>
              <a:t>4</a:t>
            </a:r>
            <a:r>
              <a:rPr lang="en-US" altLang="zh-TW" sz="2000" b="1" dirty="0"/>
              <a:t>.</a:t>
            </a:r>
            <a:r>
              <a:rPr lang="zh-TW" altLang="en-US" sz="2000" b="1" dirty="0"/>
              <a:t>  </a:t>
            </a:r>
            <a:r>
              <a:rPr lang="zh-TW" altLang="en-US" sz="2000" b="1" dirty="0">
                <a:hlinkClick r:id="rId8" action="ppaction://hlinksldjump"/>
              </a:rPr>
              <a:t>檔案分享</a:t>
            </a:r>
            <a:r>
              <a:rPr lang="en-US" altLang="zh-TW" sz="2000" b="1" dirty="0">
                <a:hlinkClick r:id="rId8" action="ppaction://hlinksldjump"/>
              </a:rPr>
              <a:t>/</a:t>
            </a:r>
            <a:r>
              <a:rPr lang="zh-TW" altLang="en-US" sz="2000" b="1" dirty="0">
                <a:hlinkClick r:id="rId8" action="ppaction://hlinksldjump"/>
              </a:rPr>
              <a:t>權限設定</a:t>
            </a:r>
            <a:endParaRPr lang="en-US" altLang="zh-TW" sz="2000" b="1" dirty="0"/>
          </a:p>
          <a:p>
            <a:pPr marL="533400" lvl="0" indent="0"/>
            <a:r>
              <a:rPr lang="zh-TW" altLang="en-US" sz="2000" dirty="0"/>
              <a:t>     </a:t>
            </a:r>
            <a:r>
              <a:rPr lang="en-US" altLang="zh-TW" sz="2000" dirty="0"/>
              <a:t>4.1</a:t>
            </a:r>
            <a:r>
              <a:rPr lang="zh-TW" altLang="en-US" sz="2000" dirty="0"/>
              <a:t> </a:t>
            </a:r>
            <a:r>
              <a:rPr lang="zh-TW" altLang="en-US" sz="2000" dirty="0">
                <a:hlinkClick r:id="rId9" action="ppaction://hlinksldjump"/>
              </a:rPr>
              <a:t>權限設定</a:t>
            </a:r>
            <a:endParaRPr lang="en-US" altLang="zh-TW" sz="2000" dirty="0"/>
          </a:p>
          <a:p>
            <a:pPr marL="533400" lvl="0" indent="0"/>
            <a:r>
              <a:rPr lang="en-US" altLang="zh-TW" sz="2000" dirty="0"/>
              <a:t>     4.2 </a:t>
            </a:r>
            <a:r>
              <a:rPr lang="en-US" altLang="zh-TW" sz="2000" dirty="0">
                <a:hlinkClick r:id="rId10" action="ppaction://hlinksldjump"/>
              </a:rPr>
              <a:t>SMB(CIFS) / AFP</a:t>
            </a:r>
            <a:endParaRPr lang="en-US" altLang="zh-TW" sz="2000" dirty="0"/>
          </a:p>
          <a:p>
            <a:pPr marL="533400" lvl="0" indent="0"/>
            <a:r>
              <a:rPr lang="en-US" altLang="zh-TW" sz="2000" dirty="0"/>
              <a:t>5.</a:t>
            </a:r>
            <a:r>
              <a:rPr lang="zh-TW" altLang="en-US" sz="2000" dirty="0"/>
              <a:t>  </a:t>
            </a:r>
            <a:r>
              <a:rPr lang="en-US" altLang="zh-TW" sz="2000" dirty="0">
                <a:hlinkClick r:id="rId11" action="ppaction://hlinksldjump"/>
              </a:rPr>
              <a:t>QNAP</a:t>
            </a:r>
            <a:r>
              <a:rPr lang="zh-TW" altLang="en-US" sz="2000" dirty="0">
                <a:hlinkClick r:id="rId11" action="ppaction://hlinksldjump"/>
              </a:rPr>
              <a:t>應用程式介紹</a:t>
            </a:r>
            <a:endParaRPr lang="en-US" altLang="zh-TW" sz="2000" dirty="0"/>
          </a:p>
          <a:p>
            <a:r>
              <a:rPr lang="zh-TW" altLang="en-US" sz="2000" dirty="0"/>
              <a:t>          </a:t>
            </a:r>
            <a:r>
              <a:rPr lang="en-US" altLang="zh-TW" sz="2000" dirty="0"/>
              <a:t>5.1</a:t>
            </a:r>
            <a:r>
              <a:rPr lang="zh-TW" altLang="en-US" sz="2000" dirty="0"/>
              <a:t> </a:t>
            </a:r>
            <a:r>
              <a:rPr lang="en-US" altLang="zh-TW" sz="1800" dirty="0">
                <a:hlinkClick r:id="rId12" action="ppaction://hlinksldjump"/>
              </a:rPr>
              <a:t>Virtualization Station</a:t>
            </a:r>
            <a:endParaRPr lang="en-US" altLang="zh-TW" sz="1800" dirty="0"/>
          </a:p>
          <a:p>
            <a:r>
              <a:rPr lang="zh-TW" altLang="en-US" sz="1800" dirty="0"/>
              <a:t>           </a:t>
            </a:r>
            <a:r>
              <a:rPr lang="en-US" altLang="zh-TW" sz="1800" dirty="0"/>
              <a:t>5.2</a:t>
            </a:r>
            <a:r>
              <a:rPr lang="zh-TW" altLang="en-US" sz="1800" dirty="0"/>
              <a:t>  </a:t>
            </a:r>
            <a:r>
              <a:rPr lang="en-US" altLang="zh-TW" sz="1800" dirty="0" err="1">
                <a:hlinkClick r:id="rId13" action="ppaction://hlinksldjump"/>
              </a:rPr>
              <a:t>Qsync</a:t>
            </a:r>
            <a:endParaRPr lang="en-US" altLang="zh-TW" sz="1800" dirty="0"/>
          </a:p>
          <a:p>
            <a:pPr marL="533400" lvl="0" indent="0"/>
            <a:endParaRPr lang="en-US" altLang="zh-TW" sz="1800" dirty="0"/>
          </a:p>
        </p:txBody>
      </p:sp>
      <p:grpSp>
        <p:nvGrpSpPr>
          <p:cNvPr id="36" name="Shape 36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</p:sp>
        <p:sp>
          <p:nvSpPr>
            <p:cNvPr id="39" name="Shape 39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4293197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3.3</a:t>
            </a:r>
            <a:r>
              <a:rPr lang="zh-TW" altLang="en-US" sz="3000" dirty="0"/>
              <a:t> </a:t>
            </a:r>
            <a:r>
              <a:rPr lang="en-US" altLang="zh-TW" sz="3000" dirty="0"/>
              <a:t>iSCSI </a:t>
            </a:r>
            <a:r>
              <a:rPr lang="en-US" altLang="zh-TW" sz="3000" dirty="0" err="1"/>
              <a:t>Lun</a:t>
            </a:r>
            <a:r>
              <a:rPr lang="zh-TW" altLang="en-US" sz="3000" dirty="0"/>
              <a:t>建置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023583"/>
            <a:ext cx="6060194" cy="38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3418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3.3</a:t>
            </a:r>
            <a:r>
              <a:rPr lang="zh-TW" altLang="en-US" sz="3000" dirty="0"/>
              <a:t> </a:t>
            </a:r>
            <a:r>
              <a:rPr lang="en-US" altLang="zh-TW" sz="3000" dirty="0"/>
              <a:t>iSCSI </a:t>
            </a:r>
            <a:r>
              <a:rPr lang="en-US" altLang="zh-TW" sz="3000" dirty="0" err="1"/>
              <a:t>Lun</a:t>
            </a:r>
            <a:r>
              <a:rPr lang="zh-TW" altLang="en-US" sz="3000" dirty="0"/>
              <a:t>建置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972825"/>
            <a:ext cx="6336704" cy="40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78862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3.3</a:t>
            </a:r>
            <a:r>
              <a:rPr lang="zh-TW" altLang="en-US" sz="3000" dirty="0"/>
              <a:t> </a:t>
            </a:r>
            <a:r>
              <a:rPr lang="en-US" altLang="zh-TW" sz="3000" dirty="0"/>
              <a:t>iSCSI </a:t>
            </a:r>
            <a:r>
              <a:rPr lang="en-US" altLang="zh-TW" sz="3000" dirty="0" err="1"/>
              <a:t>Lun</a:t>
            </a:r>
            <a:r>
              <a:rPr lang="zh-TW" altLang="en-US" sz="3000" dirty="0"/>
              <a:t>建置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62" y="1063378"/>
            <a:ext cx="6984776" cy="35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987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3.3</a:t>
            </a:r>
            <a:r>
              <a:rPr lang="zh-TW" altLang="en-US" sz="3000" dirty="0"/>
              <a:t> </a:t>
            </a:r>
            <a:r>
              <a:rPr lang="en-US" altLang="zh-TW" sz="3000" dirty="0"/>
              <a:t>iSCSI </a:t>
            </a:r>
            <a:r>
              <a:rPr lang="en-US" altLang="zh-TW" sz="3000" dirty="0" err="1"/>
              <a:t>Lun</a:t>
            </a:r>
            <a:r>
              <a:rPr lang="zh-TW" altLang="en-US" sz="3000" dirty="0"/>
              <a:t>建置</a:t>
            </a:r>
            <a:endParaRPr lang="en-GB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317" y="1019805"/>
            <a:ext cx="5237065" cy="40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919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3.4</a:t>
            </a:r>
            <a:r>
              <a:rPr lang="zh-TW" altLang="en-US" sz="3000" dirty="0"/>
              <a:t> 建立與回復快照 </a:t>
            </a:r>
            <a:r>
              <a:rPr lang="en-US" altLang="zh-TW" sz="3000" dirty="0"/>
              <a:t>(</a:t>
            </a:r>
            <a:r>
              <a:rPr lang="zh-TW" altLang="en-US" sz="3000" dirty="0"/>
              <a:t>還原</a:t>
            </a:r>
            <a:r>
              <a:rPr lang="en-US" altLang="zh-TW" sz="3000" dirty="0"/>
              <a:t>/</a:t>
            </a:r>
            <a:r>
              <a:rPr lang="zh-TW" altLang="en-US" sz="3000" dirty="0"/>
              <a:t>複製</a:t>
            </a:r>
            <a:r>
              <a:rPr lang="en-US" altLang="zh-TW" sz="3000" dirty="0"/>
              <a:t>/</a:t>
            </a:r>
            <a:r>
              <a:rPr lang="zh-TW" altLang="en-US" sz="3000" dirty="0"/>
              <a:t>恢復資料夾快照</a:t>
            </a:r>
            <a:r>
              <a:rPr lang="en-US" altLang="zh-TW" sz="3000" dirty="0"/>
              <a:t>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FC87D065-9F8C-4EEA-A156-D3BD50059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1" y="874930"/>
            <a:ext cx="7229398" cy="41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1228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3.4</a:t>
            </a:r>
            <a:r>
              <a:rPr lang="zh-TW" altLang="en-US" sz="3000" dirty="0"/>
              <a:t> 建立與回復快照 </a:t>
            </a:r>
            <a:r>
              <a:rPr lang="en-US" altLang="zh-TW" sz="3000" dirty="0"/>
              <a:t>(</a:t>
            </a:r>
            <a:r>
              <a:rPr lang="zh-TW" altLang="en-US" sz="3000" dirty="0"/>
              <a:t>還原</a:t>
            </a:r>
            <a:r>
              <a:rPr lang="en-US" altLang="zh-TW" sz="3000" dirty="0"/>
              <a:t>/</a:t>
            </a:r>
            <a:r>
              <a:rPr lang="zh-TW" altLang="en-US" sz="3000" dirty="0"/>
              <a:t>複製</a:t>
            </a:r>
            <a:r>
              <a:rPr lang="en-US" altLang="zh-TW" sz="3000" dirty="0"/>
              <a:t>/</a:t>
            </a:r>
            <a:r>
              <a:rPr lang="zh-TW" altLang="en-US" sz="3000" dirty="0"/>
              <a:t>恢復資料夾快照</a:t>
            </a:r>
            <a:r>
              <a:rPr lang="en-US" altLang="zh-TW" sz="3000" dirty="0"/>
              <a:t>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5CD3731-F0C2-49F4-8C9A-88E5926E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809945"/>
            <a:ext cx="6700432" cy="42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99978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3.4</a:t>
            </a:r>
            <a:r>
              <a:rPr lang="zh-TW" altLang="en-US" sz="3000" dirty="0"/>
              <a:t> 建立與回復快照 </a:t>
            </a:r>
            <a:r>
              <a:rPr lang="en-US" altLang="zh-TW" sz="3000" dirty="0"/>
              <a:t>(</a:t>
            </a:r>
            <a:r>
              <a:rPr lang="zh-TW" altLang="en-US" sz="3000" dirty="0"/>
              <a:t>還原</a:t>
            </a:r>
            <a:r>
              <a:rPr lang="en-US" altLang="zh-TW" sz="3000" dirty="0"/>
              <a:t>/</a:t>
            </a:r>
            <a:r>
              <a:rPr lang="zh-TW" altLang="en-US" sz="3000" dirty="0"/>
              <a:t>複製</a:t>
            </a:r>
            <a:r>
              <a:rPr lang="en-US" altLang="zh-TW" sz="3000" dirty="0"/>
              <a:t>/</a:t>
            </a:r>
            <a:r>
              <a:rPr lang="zh-TW" altLang="en-US" sz="3000" dirty="0"/>
              <a:t>恢復資料夾快照</a:t>
            </a:r>
            <a:r>
              <a:rPr lang="en-US" altLang="zh-TW" sz="3000" dirty="0"/>
              <a:t>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5FD72286-2EEA-4725-9734-E2464F438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5" y="1448276"/>
            <a:ext cx="9108504" cy="18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64627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3.4</a:t>
            </a:r>
            <a:r>
              <a:rPr lang="zh-TW" altLang="en-US" sz="3000" dirty="0"/>
              <a:t> 建立與回復快照 </a:t>
            </a:r>
            <a:r>
              <a:rPr lang="en-US" altLang="zh-TW" sz="3000" dirty="0"/>
              <a:t>(</a:t>
            </a:r>
            <a:r>
              <a:rPr lang="zh-TW" altLang="en-US" sz="3000" dirty="0"/>
              <a:t>還原</a:t>
            </a:r>
            <a:r>
              <a:rPr lang="en-US" altLang="zh-TW" sz="3000" dirty="0"/>
              <a:t>/</a:t>
            </a:r>
            <a:r>
              <a:rPr lang="zh-TW" altLang="en-US" sz="3000" dirty="0"/>
              <a:t>複製</a:t>
            </a:r>
            <a:r>
              <a:rPr lang="en-US" altLang="zh-TW" sz="3000" dirty="0"/>
              <a:t>/</a:t>
            </a:r>
            <a:r>
              <a:rPr lang="zh-TW" altLang="en-US" sz="3000" dirty="0"/>
              <a:t>恢復資料夾快照</a:t>
            </a:r>
            <a:r>
              <a:rPr lang="en-US" altLang="zh-TW" sz="3000" dirty="0"/>
              <a:t>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65E4106-2DBA-4AB1-9A52-7AD79A90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0" y="857400"/>
            <a:ext cx="7377102" cy="24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79343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3.4</a:t>
            </a:r>
            <a:r>
              <a:rPr lang="zh-TW" altLang="en-US" sz="3000" dirty="0"/>
              <a:t> 建立與回復快照 </a:t>
            </a:r>
            <a:r>
              <a:rPr lang="en-US" altLang="zh-TW" sz="3000" dirty="0"/>
              <a:t>(</a:t>
            </a:r>
            <a:r>
              <a:rPr lang="zh-TW" altLang="en-US" sz="3000" dirty="0"/>
              <a:t>還原</a:t>
            </a:r>
            <a:r>
              <a:rPr lang="en-US" altLang="zh-TW" sz="3000" dirty="0"/>
              <a:t>/</a:t>
            </a:r>
            <a:r>
              <a:rPr lang="zh-TW" altLang="en-US" sz="3000" dirty="0"/>
              <a:t>複製</a:t>
            </a:r>
            <a:r>
              <a:rPr lang="en-US" altLang="zh-TW" sz="3000" dirty="0"/>
              <a:t>/</a:t>
            </a:r>
            <a:r>
              <a:rPr lang="zh-TW" altLang="en-US" sz="3000" dirty="0"/>
              <a:t>恢復資料夾快照</a:t>
            </a:r>
            <a:r>
              <a:rPr lang="en-US" altLang="zh-TW" sz="3000" dirty="0"/>
              <a:t>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358A59A0-C1A4-4462-9778-124DBE8B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68" y="754729"/>
            <a:ext cx="7187763" cy="42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1582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3.4</a:t>
            </a:r>
            <a:r>
              <a:rPr lang="zh-TW" altLang="en-US" sz="3000" dirty="0"/>
              <a:t> 建立與回復快照 </a:t>
            </a:r>
            <a:r>
              <a:rPr lang="en-US" altLang="zh-TW" sz="3000" dirty="0"/>
              <a:t>(</a:t>
            </a:r>
            <a:r>
              <a:rPr lang="zh-TW" altLang="en-US" sz="3000" dirty="0"/>
              <a:t>還原</a:t>
            </a:r>
            <a:r>
              <a:rPr lang="en-US" altLang="zh-TW" sz="3000" dirty="0"/>
              <a:t>/</a:t>
            </a:r>
            <a:r>
              <a:rPr lang="zh-TW" altLang="en-US" sz="3000" dirty="0"/>
              <a:t>複製</a:t>
            </a:r>
            <a:r>
              <a:rPr lang="en-US" altLang="zh-TW" sz="3000" dirty="0"/>
              <a:t>/</a:t>
            </a:r>
            <a:r>
              <a:rPr lang="zh-TW" altLang="en-US" sz="3000" dirty="0"/>
              <a:t>恢復資料夾快照</a:t>
            </a:r>
            <a:r>
              <a:rPr lang="en-US" altLang="zh-TW" sz="3000" dirty="0"/>
              <a:t>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39D8F646-FB55-4791-8FCE-B766C5DA5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857400"/>
            <a:ext cx="6939541" cy="4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9881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9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3000" dirty="0"/>
              <a:t>Agenda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699542"/>
            <a:ext cx="8229600" cy="416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0"/>
            <a:r>
              <a:rPr lang="zh-TW" altLang="en-US" sz="2000" dirty="0"/>
              <a:t>     </a:t>
            </a:r>
            <a:r>
              <a:rPr lang="en-US" altLang="zh-TW" sz="2000" dirty="0"/>
              <a:t>5.3</a:t>
            </a:r>
            <a:r>
              <a:rPr lang="zh-TW" altLang="en-US" sz="2000" dirty="0"/>
              <a:t> </a:t>
            </a:r>
            <a:r>
              <a:rPr lang="en-US" altLang="zh-TW" sz="2000" dirty="0">
                <a:hlinkClick r:id="rId3" action="ppaction://hlinksldjump"/>
              </a:rPr>
              <a:t>Hybrid Backup Sync </a:t>
            </a:r>
            <a:endParaRPr lang="en-US" altLang="zh-TW" sz="2000" dirty="0"/>
          </a:p>
          <a:p>
            <a:pPr marL="533400" lvl="0" indent="0"/>
            <a:r>
              <a:rPr lang="zh-TW" altLang="en-US" sz="2000" dirty="0"/>
              <a:t>     </a:t>
            </a:r>
            <a:r>
              <a:rPr lang="en-US" altLang="zh-TW" sz="2000" dirty="0"/>
              <a:t>5.4</a:t>
            </a:r>
            <a:r>
              <a:rPr lang="zh-TW" altLang="en-US" sz="2000" dirty="0"/>
              <a:t> </a:t>
            </a:r>
            <a:r>
              <a:rPr lang="en-US" altLang="zh-TW" sz="2000" dirty="0">
                <a:hlinkClick r:id="rId4" action="ppaction://hlinksldjump"/>
              </a:rPr>
              <a:t>Hyper Data Protector</a:t>
            </a:r>
            <a:endParaRPr lang="en-US" altLang="zh-TW" sz="2000" dirty="0"/>
          </a:p>
          <a:p>
            <a:pPr marL="533400" lvl="0" indent="0"/>
            <a:r>
              <a:rPr lang="zh-TW" altLang="en-US" sz="2000" dirty="0"/>
              <a:t>     </a:t>
            </a:r>
            <a:r>
              <a:rPr lang="en-US" altLang="zh-TW" sz="2000" dirty="0"/>
              <a:t>5.5</a:t>
            </a:r>
            <a:r>
              <a:rPr lang="zh-TW" altLang="en-US" sz="2000" dirty="0"/>
              <a:t> </a:t>
            </a:r>
            <a:r>
              <a:rPr lang="en-US" altLang="zh-TW" sz="2000" dirty="0" err="1">
                <a:hlinkClick r:id="rId5" action="ppaction://hlinksldjump"/>
              </a:rPr>
              <a:t>NetBak</a:t>
            </a:r>
            <a:r>
              <a:rPr lang="en-US" altLang="zh-TW" sz="2000" dirty="0">
                <a:hlinkClick r:id="rId5" action="ppaction://hlinksldjump"/>
              </a:rPr>
              <a:t> PC Agent</a:t>
            </a:r>
            <a:endParaRPr lang="en-US" altLang="zh-TW" sz="1800" dirty="0"/>
          </a:p>
          <a:p>
            <a:pPr marL="533400" lvl="0" indent="0"/>
            <a:endParaRPr lang="en-US" altLang="zh-TW" sz="1800" dirty="0"/>
          </a:p>
        </p:txBody>
      </p:sp>
      <p:grpSp>
        <p:nvGrpSpPr>
          <p:cNvPr id="36" name="Shape 36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sp>
        <p:sp>
          <p:nvSpPr>
            <p:cNvPr id="39" name="Shape 39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1541649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4000" dirty="0"/>
              <a:t>4.</a:t>
            </a:r>
            <a:r>
              <a:rPr lang="en-GB" sz="4000" dirty="0"/>
              <a:t> </a:t>
            </a:r>
            <a:r>
              <a:rPr lang="zh-TW" altLang="en-US" sz="4000" dirty="0"/>
              <a:t>權限設定</a:t>
            </a:r>
            <a:r>
              <a:rPr lang="en-US" altLang="zh-TW" sz="4000" dirty="0"/>
              <a:t>/</a:t>
            </a:r>
            <a:r>
              <a:rPr lang="zh-TW" altLang="en-US" sz="4000" dirty="0"/>
              <a:t>檔案分享</a:t>
            </a:r>
            <a:endParaRPr lang="en-GB" sz="4000" dirty="0"/>
          </a:p>
        </p:txBody>
      </p:sp>
      <p:grpSp>
        <p:nvGrpSpPr>
          <p:cNvPr id="45" name="Shape 4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48" name="Shape 4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6464626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4.1 </a:t>
            </a:r>
            <a:r>
              <a:rPr lang="zh-TW" altLang="en-US" sz="3000" dirty="0"/>
              <a:t>權限設定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8871C8DF-94B0-4C5A-90BB-EB4544B31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95" y="938108"/>
            <a:ext cx="7661596" cy="39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30360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4.1 </a:t>
            </a:r>
            <a:r>
              <a:rPr lang="zh-TW" altLang="en-US" sz="3000" dirty="0"/>
              <a:t>權限設定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4FA3AB10-49D5-4303-8F94-7207EA6E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0" y="771550"/>
            <a:ext cx="7589437" cy="42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73362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4.1 </a:t>
            </a:r>
            <a:r>
              <a:rPr lang="zh-TW" altLang="en-US" sz="3000" dirty="0"/>
              <a:t>權限設定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2AB8C320-CCE9-4BE2-A04C-FD3F96462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31" y="822918"/>
            <a:ext cx="7661596" cy="42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1121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4.1 </a:t>
            </a:r>
            <a:r>
              <a:rPr lang="zh-TW" altLang="en-US" sz="3000" dirty="0"/>
              <a:t>權限設定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36E6349-25C0-4B50-82FA-93B5FF07C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0" y="1003164"/>
            <a:ext cx="8871640" cy="37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08118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4.1 </a:t>
            </a:r>
            <a:r>
              <a:rPr lang="zh-TW" altLang="en-US" sz="3000" dirty="0"/>
              <a:t>權限設定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08543466-DE02-4B70-9F5F-625E925B9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771550"/>
            <a:ext cx="7368709" cy="40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21695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4.2 SMB(CIFS) / AFP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98" y="838276"/>
            <a:ext cx="8078604" cy="4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8988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4000" dirty="0"/>
              <a:t>5.</a:t>
            </a:r>
            <a:r>
              <a:rPr lang="en-GB" sz="4000" dirty="0"/>
              <a:t> </a:t>
            </a:r>
            <a:r>
              <a:rPr lang="en-US" altLang="zh-TW" sz="4000" dirty="0"/>
              <a:t>QNAP</a:t>
            </a:r>
            <a:r>
              <a:rPr lang="zh-TW" altLang="en-US" sz="4000" dirty="0"/>
              <a:t>應用程式介紹</a:t>
            </a:r>
            <a:endParaRPr lang="en-GB" sz="4000" dirty="0"/>
          </a:p>
        </p:txBody>
      </p:sp>
      <p:grpSp>
        <p:nvGrpSpPr>
          <p:cNvPr id="45" name="Shape 4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48" name="Shape 4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350719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5.1 Virtualization Station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07504" y="990350"/>
            <a:ext cx="40036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SzPct val="50000"/>
              <a:buFontTx/>
              <a:buNone/>
            </a:pPr>
            <a:r>
              <a:rPr lang="zh-TW" altLang="en-US" sz="2200" dirty="0">
                <a:latin typeface="Arial Unicode MS" pitchFamily="34" charset="-120"/>
                <a:ea typeface="Arial Unicode MS" pitchFamily="34" charset="-120"/>
              </a:rPr>
              <a:t>透過虛擬化技術，可以將不同作業系統安裝在同一台實體電腦上，並且用來執行各種應用程式。可同時運行</a:t>
            </a:r>
            <a:r>
              <a:rPr lang="en-US" altLang="zh-TW" sz="2200" dirty="0">
                <a:latin typeface="Arial Unicode MS" pitchFamily="34" charset="-120"/>
                <a:ea typeface="Arial Unicode MS" pitchFamily="34" charset="-120"/>
              </a:rPr>
              <a:t>Windows</a:t>
            </a:r>
            <a:r>
              <a:rPr lang="zh-TW" altLang="en-US" sz="2200" dirty="0">
                <a:latin typeface="Arial Unicode MS" pitchFamily="34" charset="-120"/>
                <a:ea typeface="Arial Unicode MS" pitchFamily="34" charset="-120"/>
              </a:rPr>
              <a:t>、</a:t>
            </a:r>
            <a:r>
              <a:rPr lang="en-US" altLang="zh-TW" sz="2200" dirty="0">
                <a:latin typeface="Arial Unicode MS" pitchFamily="34" charset="-120"/>
                <a:ea typeface="Arial Unicode MS" pitchFamily="34" charset="-120"/>
              </a:rPr>
              <a:t>Linux</a:t>
            </a:r>
            <a:r>
              <a:rPr lang="zh-TW" altLang="en-US" sz="2200" dirty="0">
                <a:latin typeface="Arial Unicode MS" pitchFamily="34" charset="-120"/>
                <a:ea typeface="Arial Unicode MS" pitchFamily="34" charset="-120"/>
              </a:rPr>
              <a:t>、</a:t>
            </a:r>
            <a:r>
              <a:rPr lang="en-US" altLang="zh-TW" sz="2200" dirty="0">
                <a:latin typeface="Arial Unicode MS" pitchFamily="34" charset="-120"/>
                <a:ea typeface="Arial Unicode MS" pitchFamily="34" charset="-120"/>
              </a:rPr>
              <a:t>UNIX</a:t>
            </a:r>
            <a:r>
              <a:rPr lang="zh-TW" altLang="en-US" sz="2200" dirty="0">
                <a:latin typeface="Arial Unicode MS" pitchFamily="34" charset="-120"/>
                <a:ea typeface="Arial Unicode MS" pitchFamily="34" charset="-120"/>
              </a:rPr>
              <a:t>等，廣泛運用不同的應用程式服務。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298691" y="771550"/>
            <a:ext cx="4590689" cy="4274618"/>
            <a:chOff x="4157775" y="617043"/>
            <a:chExt cx="4746625" cy="4429125"/>
          </a:xfrm>
        </p:grpSpPr>
        <p:pic>
          <p:nvPicPr>
            <p:cNvPr id="10" name="圖片 7" descr="圖片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775" y="617043"/>
              <a:ext cx="4746625" cy="442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1941659"/>
              <a:ext cx="1152128" cy="1152128"/>
            </a:xfrm>
            <a:prstGeom prst="rect">
              <a:avLst/>
            </a:prstGeom>
          </p:spPr>
        </p:pic>
        <p:pic>
          <p:nvPicPr>
            <p:cNvPr id="3078" name="Picture 6" descr="Microsoft Windows 11 Home System Builder OEM DVD 64-bit - Only for Sale  With Hardware or A Falcon PC | Falcon Comput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680" y="1967916"/>
              <a:ext cx="1097916" cy="1097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489925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5.2 </a:t>
            </a:r>
            <a:r>
              <a:rPr lang="en-US" altLang="zh-TW" sz="3000" dirty="0" err="1"/>
              <a:t>Qsync</a:t>
            </a:r>
            <a:endParaRPr lang="en-US" altLang="zh-TW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Shape 126"/>
          <p:cNvSpPr txBox="1">
            <a:spLocks noChangeAspect="1"/>
          </p:cNvSpPr>
          <p:nvPr/>
        </p:nvSpPr>
        <p:spPr>
          <a:xfrm>
            <a:off x="107504" y="3102025"/>
            <a:ext cx="7406640" cy="4989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GB" sz="2400"/>
          </a:p>
          <a:p>
            <a:endParaRPr lang="en-GB" sz="2400" dirty="0"/>
          </a:p>
        </p:txBody>
      </p:sp>
      <p:grpSp>
        <p:nvGrpSpPr>
          <p:cNvPr id="14" name="Group 61"/>
          <p:cNvGrpSpPr>
            <a:grpSpLocks noChangeAspect="1"/>
          </p:cNvGrpSpPr>
          <p:nvPr/>
        </p:nvGrpSpPr>
        <p:grpSpPr bwMode="auto">
          <a:xfrm>
            <a:off x="110530" y="1262161"/>
            <a:ext cx="4663440" cy="3154680"/>
            <a:chOff x="228600" y="1981200"/>
            <a:chExt cx="5181600" cy="3505200"/>
          </a:xfrm>
        </p:grpSpPr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228600" y="2438400"/>
              <a:ext cx="5181600" cy="3048000"/>
              <a:chOff x="304800" y="2438400"/>
              <a:chExt cx="5181600" cy="3048000"/>
            </a:xfrm>
          </p:grpSpPr>
          <p:sp>
            <p:nvSpPr>
              <p:cNvPr id="19" name="Rounded Rectangle 8">
                <a:extLst>
                  <a:ext uri="{FF2B5EF4-FFF2-40B4-BE49-F238E27FC236}">
                    <a16:creationId xmlns:a16="http://schemas.microsoft.com/office/drawing/2014/main" id="{33C1D48C-854A-4C9B-95E0-6FB24620F326}"/>
                  </a:ext>
                </a:extLst>
              </p:cNvPr>
              <p:cNvSpPr/>
              <p:nvPr/>
            </p:nvSpPr>
            <p:spPr>
              <a:xfrm>
                <a:off x="304800" y="2438400"/>
                <a:ext cx="5181600" cy="3048000"/>
              </a:xfrm>
              <a:prstGeom prst="roundRect">
                <a:avLst>
                  <a:gd name="adj" fmla="val 4979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srgbClr val="FFFFFF"/>
                  </a:solidFill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cxnSp>
            <p:nvCxnSpPr>
              <p:cNvPr id="20" name="Straight Connector 9">
                <a:extLst>
                  <a:ext uri="{FF2B5EF4-FFF2-40B4-BE49-F238E27FC236}">
                    <a16:creationId xmlns:a16="http://schemas.microsoft.com/office/drawing/2014/main" id="{65A542B2-3396-44DC-A758-06C508C2819C}"/>
                  </a:ext>
                </a:extLst>
              </p:cNvPr>
              <p:cNvCxnSpPr/>
              <p:nvPr/>
            </p:nvCxnSpPr>
            <p:spPr>
              <a:xfrm>
                <a:off x="609600" y="4187825"/>
                <a:ext cx="4572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30"/>
              <p:cNvSpPr txBox="1">
                <a:spLocks noChangeArrowheads="1"/>
              </p:cNvSpPr>
              <p:nvPr/>
            </p:nvSpPr>
            <p:spPr bwMode="auto">
              <a:xfrm>
                <a:off x="1905000" y="4035623"/>
                <a:ext cx="2209800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 Unicode MS" pitchFamily="34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0"/>
                    <a:cs typeface="Arial Unicode MS" pitchFamily="34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400" dirty="0">
                    <a:latin typeface="Tahoma" panose="020B0604030504040204" pitchFamily="34" charset="0"/>
                    <a:ea typeface="Arial Unicode MS" pitchFamily="34" charset="-120"/>
                  </a:rPr>
                  <a:t>Home or Business Network and Files</a:t>
                </a:r>
              </a:p>
            </p:txBody>
          </p:sp>
        </p:grp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EC111941-6ED6-4E68-9A3F-9CFE54FBC63A}"/>
                </a:ext>
              </a:extLst>
            </p:cNvPr>
            <p:cNvSpPr/>
            <p:nvPr/>
          </p:nvSpPr>
          <p:spPr>
            <a:xfrm>
              <a:off x="533400" y="2362200"/>
              <a:ext cx="2971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rgbClr val="FFFFFF"/>
                </a:solidFill>
                <a:ea typeface="Arial Unicode MS" pitchFamily="34" charset="-120"/>
                <a:cs typeface="Arial Unicode MS" pitchFamily="34" charset="-120"/>
              </a:endParaRPr>
            </a:p>
          </p:txBody>
        </p:sp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718" y="2133600"/>
              <a:ext cx="290563" cy="52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229" y="1981200"/>
              <a:ext cx="909143" cy="71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55"/>
          <p:cNvGrpSpPr>
            <a:grpSpLocks noChangeAspect="1"/>
          </p:cNvGrpSpPr>
          <p:nvPr/>
        </p:nvGrpSpPr>
        <p:grpSpPr bwMode="auto">
          <a:xfrm>
            <a:off x="415330" y="3845023"/>
            <a:ext cx="4251960" cy="555784"/>
            <a:chOff x="609600" y="4564300"/>
            <a:chExt cx="4724400" cy="61730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64300"/>
              <a:ext cx="4724400" cy="61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C:\WOODY DRIVE\Homepipe\PPTs\win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99" y="4694086"/>
              <a:ext cx="244504" cy="24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 descr="C:\WOODY DRIVE\Homepipe\PPTs\os_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915" y="4756710"/>
              <a:ext cx="211582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42"/>
          <p:cNvGrpSpPr>
            <a:grpSpLocks noChangeAspect="1"/>
          </p:cNvGrpSpPr>
          <p:nvPr/>
        </p:nvGrpSpPr>
        <p:grpSpPr bwMode="auto">
          <a:xfrm>
            <a:off x="491530" y="2100360"/>
            <a:ext cx="3125150" cy="850660"/>
            <a:chOff x="685800" y="2819400"/>
            <a:chExt cx="3472389" cy="945178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95600"/>
              <a:ext cx="5905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819400"/>
              <a:ext cx="6096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650" y="2895600"/>
              <a:ext cx="5905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50" y="2895600"/>
              <a:ext cx="5905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742950" y="3456801"/>
              <a:ext cx="609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Files</a:t>
              </a:r>
            </a:p>
          </p:txBody>
        </p:sp>
        <p:sp>
          <p:nvSpPr>
            <p:cNvPr id="32" name="TextBox 36"/>
            <p:cNvSpPr txBox="1">
              <a:spLocks noChangeArrowheads="1"/>
            </p:cNvSpPr>
            <p:nvPr/>
          </p:nvSpPr>
          <p:spPr bwMode="auto">
            <a:xfrm>
              <a:off x="1657350" y="3456801"/>
              <a:ext cx="6545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Music</a:t>
              </a:r>
            </a:p>
          </p:txBody>
        </p:sp>
        <p:sp>
          <p:nvSpPr>
            <p:cNvPr id="33" name="TextBox 37"/>
            <p:cNvSpPr txBox="1">
              <a:spLocks noChangeArrowheads="1"/>
            </p:cNvSpPr>
            <p:nvPr/>
          </p:nvSpPr>
          <p:spPr bwMode="auto">
            <a:xfrm>
              <a:off x="2514600" y="3456801"/>
              <a:ext cx="7481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Videos</a:t>
              </a:r>
            </a:p>
          </p:txBody>
        </p:sp>
        <p:sp>
          <p:nvSpPr>
            <p:cNvPr id="34" name="TextBox 38"/>
            <p:cNvSpPr txBox="1">
              <a:spLocks noChangeArrowheads="1"/>
            </p:cNvSpPr>
            <p:nvPr/>
          </p:nvSpPr>
          <p:spPr bwMode="auto">
            <a:xfrm>
              <a:off x="3428999" y="3456801"/>
              <a:ext cx="7291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Photos</a:t>
              </a:r>
            </a:p>
          </p:txBody>
        </p:sp>
      </p:grpSp>
      <p:grpSp>
        <p:nvGrpSpPr>
          <p:cNvPr id="35" name="Group 43"/>
          <p:cNvGrpSpPr>
            <a:grpSpLocks noChangeAspect="1"/>
          </p:cNvGrpSpPr>
          <p:nvPr/>
        </p:nvGrpSpPr>
        <p:grpSpPr bwMode="auto">
          <a:xfrm>
            <a:off x="3779912" y="2139702"/>
            <a:ext cx="1028700" cy="920115"/>
            <a:chOff x="4191000" y="2895600"/>
            <a:chExt cx="1143000" cy="1022866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450" y="2895600"/>
              <a:ext cx="5905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9"/>
            <p:cNvSpPr txBox="1">
              <a:spLocks noChangeArrowheads="1"/>
            </p:cNvSpPr>
            <p:nvPr/>
          </p:nvSpPr>
          <p:spPr bwMode="auto">
            <a:xfrm>
              <a:off x="4191000" y="3456801"/>
              <a:ext cx="114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Shared Folders</a:t>
              </a:r>
            </a:p>
          </p:txBody>
        </p:sp>
      </p:grpSp>
      <p:grpSp>
        <p:nvGrpSpPr>
          <p:cNvPr id="38" name="Group 69"/>
          <p:cNvGrpSpPr>
            <a:grpSpLocks noChangeAspect="1"/>
          </p:cNvGrpSpPr>
          <p:nvPr/>
        </p:nvGrpSpPr>
        <p:grpSpPr bwMode="auto">
          <a:xfrm>
            <a:off x="3836393" y="957361"/>
            <a:ext cx="1515903" cy="925830"/>
            <a:chOff x="4030060" y="1676400"/>
            <a:chExt cx="1684940" cy="1028700"/>
          </a:xfrm>
        </p:grpSpPr>
        <p:pic>
          <p:nvPicPr>
            <p:cNvPr id="39" name="Picture 10" descr="C:\WOODY DRIVE\Homepipe\PPTs\cloud1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060" y="1676400"/>
              <a:ext cx="168494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4"/>
            <p:cNvSpPr txBox="1">
              <a:spLocks noChangeArrowheads="1"/>
            </p:cNvSpPr>
            <p:nvPr/>
          </p:nvSpPr>
          <p:spPr bwMode="auto">
            <a:xfrm>
              <a:off x="4343400" y="2133600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Tahoma" panose="020B0604030504040204" pitchFamily="34" charset="0"/>
                  <a:ea typeface="Arial Unicode MS" pitchFamily="34" charset="-120"/>
                </a:rPr>
                <a:t>Internet</a:t>
              </a:r>
            </a:p>
          </p:txBody>
        </p:sp>
      </p:grpSp>
      <p:grpSp>
        <p:nvGrpSpPr>
          <p:cNvPr id="41" name="Group 75"/>
          <p:cNvGrpSpPr>
            <a:grpSpLocks noChangeAspect="1"/>
          </p:cNvGrpSpPr>
          <p:nvPr/>
        </p:nvGrpSpPr>
        <p:grpSpPr bwMode="auto">
          <a:xfrm>
            <a:off x="6903443" y="406499"/>
            <a:ext cx="1748790" cy="1343526"/>
            <a:chOff x="6934200" y="1295400"/>
            <a:chExt cx="1943100" cy="1509191"/>
          </a:xfrm>
        </p:grpSpPr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295400"/>
              <a:ext cx="18669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8"/>
            <p:cNvSpPr txBox="1">
              <a:spLocks noChangeArrowheads="1"/>
            </p:cNvSpPr>
            <p:nvPr/>
          </p:nvSpPr>
          <p:spPr bwMode="auto">
            <a:xfrm>
              <a:off x="6934200" y="2286000"/>
              <a:ext cx="1905000" cy="51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Show photos to friends and family</a:t>
              </a:r>
            </a:p>
          </p:txBody>
        </p:sp>
      </p:grpSp>
      <p:pic>
        <p:nvPicPr>
          <p:cNvPr id="44" name="Picture 17" descr="C:\WOODY DRIVE\Homepipe\ICONS\HP_512_x_512_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30" y="171936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 descr="C:\WOODY DRIVE\Homepipe\ICONS\HP_512_x_512_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30" y="171936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C:\WOODY DRIVE\Homepipe\ICONS\HP_512_x_512_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30" y="171936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reeform 37">
            <a:extLst>
              <a:ext uri="{FF2B5EF4-FFF2-40B4-BE49-F238E27FC236}">
                <a16:creationId xmlns:a16="http://schemas.microsoft.com/office/drawing/2014/main" id="{85A93416-1848-480D-8FEE-C7D8C0CF9887}"/>
              </a:ext>
            </a:extLst>
          </p:cNvPr>
          <p:cNvSpPr>
            <a:spLocks noChangeAspect="1"/>
          </p:cNvSpPr>
          <p:nvPr/>
        </p:nvSpPr>
        <p:spPr>
          <a:xfrm>
            <a:off x="3844330" y="1185961"/>
            <a:ext cx="2963228" cy="1931670"/>
          </a:xfrm>
          <a:custGeom>
            <a:avLst/>
            <a:gdLst>
              <a:gd name="connsiteX0" fmla="*/ 0 w 3574472"/>
              <a:gd name="connsiteY0" fmla="*/ 1921625 h 2166851"/>
              <a:gd name="connsiteX1" fmla="*/ 955963 w 3574472"/>
              <a:gd name="connsiteY1" fmla="*/ 2062942 h 2166851"/>
              <a:gd name="connsiteX2" fmla="*/ 2319251 w 3574472"/>
              <a:gd name="connsiteY2" fmla="*/ 1298171 h 2166851"/>
              <a:gd name="connsiteX3" fmla="*/ 2917767 w 3574472"/>
              <a:gd name="connsiteY3" fmla="*/ 234142 h 2166851"/>
              <a:gd name="connsiteX4" fmla="*/ 3574472 w 3574472"/>
              <a:gd name="connsiteY4" fmla="*/ 76200 h 2166851"/>
              <a:gd name="connsiteX0" fmla="*/ 0 w 3574472"/>
              <a:gd name="connsiteY0" fmla="*/ 1921625 h 2146069"/>
              <a:gd name="connsiteX1" fmla="*/ 1271847 w 3574472"/>
              <a:gd name="connsiteY1" fmla="*/ 2042160 h 2146069"/>
              <a:gd name="connsiteX2" fmla="*/ 2319251 w 3574472"/>
              <a:gd name="connsiteY2" fmla="*/ 1298171 h 2146069"/>
              <a:gd name="connsiteX3" fmla="*/ 2917767 w 3574472"/>
              <a:gd name="connsiteY3" fmla="*/ 234142 h 2146069"/>
              <a:gd name="connsiteX4" fmla="*/ 3574472 w 3574472"/>
              <a:gd name="connsiteY4" fmla="*/ 76200 h 2146069"/>
              <a:gd name="connsiteX0" fmla="*/ 0 w 3574472"/>
              <a:gd name="connsiteY0" fmla="*/ 1921625 h 2146069"/>
              <a:gd name="connsiteX1" fmla="*/ 1271847 w 3574472"/>
              <a:gd name="connsiteY1" fmla="*/ 2042160 h 2146069"/>
              <a:gd name="connsiteX2" fmla="*/ 2319251 w 3574472"/>
              <a:gd name="connsiteY2" fmla="*/ 1298171 h 2146069"/>
              <a:gd name="connsiteX3" fmla="*/ 2917767 w 3574472"/>
              <a:gd name="connsiteY3" fmla="*/ 234142 h 2146069"/>
              <a:gd name="connsiteX4" fmla="*/ 3574472 w 3574472"/>
              <a:gd name="connsiteY4" fmla="*/ 76200 h 2146069"/>
              <a:gd name="connsiteX0" fmla="*/ 0 w 3445625"/>
              <a:gd name="connsiteY0" fmla="*/ 1965960 h 2146069"/>
              <a:gd name="connsiteX1" fmla="*/ 1143000 w 3445625"/>
              <a:gd name="connsiteY1" fmla="*/ 2042160 h 2146069"/>
              <a:gd name="connsiteX2" fmla="*/ 2190404 w 3445625"/>
              <a:gd name="connsiteY2" fmla="*/ 1298171 h 2146069"/>
              <a:gd name="connsiteX3" fmla="*/ 2788920 w 3445625"/>
              <a:gd name="connsiteY3" fmla="*/ 234142 h 2146069"/>
              <a:gd name="connsiteX4" fmla="*/ 3445625 w 3445625"/>
              <a:gd name="connsiteY4" fmla="*/ 76200 h 2146069"/>
              <a:gd name="connsiteX0" fmla="*/ 0 w 3445625"/>
              <a:gd name="connsiteY0" fmla="*/ 1965960 h 2146069"/>
              <a:gd name="connsiteX1" fmla="*/ 1143000 w 3445625"/>
              <a:gd name="connsiteY1" fmla="*/ 2042160 h 2146069"/>
              <a:gd name="connsiteX2" fmla="*/ 2190404 w 3445625"/>
              <a:gd name="connsiteY2" fmla="*/ 1298171 h 2146069"/>
              <a:gd name="connsiteX3" fmla="*/ 2788920 w 3445625"/>
              <a:gd name="connsiteY3" fmla="*/ 234142 h 2146069"/>
              <a:gd name="connsiteX4" fmla="*/ 3445625 w 3445625"/>
              <a:gd name="connsiteY4" fmla="*/ 76200 h 2146069"/>
              <a:gd name="connsiteX0" fmla="*/ 0 w 3445625"/>
              <a:gd name="connsiteY0" fmla="*/ 1889760 h 2146069"/>
              <a:gd name="connsiteX1" fmla="*/ 1143000 w 3445625"/>
              <a:gd name="connsiteY1" fmla="*/ 2042160 h 2146069"/>
              <a:gd name="connsiteX2" fmla="*/ 2190404 w 3445625"/>
              <a:gd name="connsiteY2" fmla="*/ 1298171 h 2146069"/>
              <a:gd name="connsiteX3" fmla="*/ 2788920 w 3445625"/>
              <a:gd name="connsiteY3" fmla="*/ 234142 h 2146069"/>
              <a:gd name="connsiteX4" fmla="*/ 3445625 w 3445625"/>
              <a:gd name="connsiteY4" fmla="*/ 76200 h 2146069"/>
              <a:gd name="connsiteX0" fmla="*/ 0 w 3217025"/>
              <a:gd name="connsiteY0" fmla="*/ 1889760 h 2146069"/>
              <a:gd name="connsiteX1" fmla="*/ 914400 w 3217025"/>
              <a:gd name="connsiteY1" fmla="*/ 2042160 h 2146069"/>
              <a:gd name="connsiteX2" fmla="*/ 1961804 w 3217025"/>
              <a:gd name="connsiteY2" fmla="*/ 1298171 h 2146069"/>
              <a:gd name="connsiteX3" fmla="*/ 2560320 w 3217025"/>
              <a:gd name="connsiteY3" fmla="*/ 234142 h 2146069"/>
              <a:gd name="connsiteX4" fmla="*/ 3217025 w 3217025"/>
              <a:gd name="connsiteY4" fmla="*/ 76200 h 2146069"/>
              <a:gd name="connsiteX0" fmla="*/ 0 w 3217025"/>
              <a:gd name="connsiteY0" fmla="*/ 1889760 h 2146069"/>
              <a:gd name="connsiteX1" fmla="*/ 1143000 w 3217025"/>
              <a:gd name="connsiteY1" fmla="*/ 2042160 h 2146069"/>
              <a:gd name="connsiteX2" fmla="*/ 1961804 w 3217025"/>
              <a:gd name="connsiteY2" fmla="*/ 1298171 h 2146069"/>
              <a:gd name="connsiteX3" fmla="*/ 2560320 w 3217025"/>
              <a:gd name="connsiteY3" fmla="*/ 234142 h 2146069"/>
              <a:gd name="connsiteX4" fmla="*/ 3217025 w 3217025"/>
              <a:gd name="connsiteY4" fmla="*/ 76200 h 2146069"/>
              <a:gd name="connsiteX0" fmla="*/ 0 w 3293225"/>
              <a:gd name="connsiteY0" fmla="*/ 1737360 h 2146069"/>
              <a:gd name="connsiteX1" fmla="*/ 1219200 w 3293225"/>
              <a:gd name="connsiteY1" fmla="*/ 2042160 h 2146069"/>
              <a:gd name="connsiteX2" fmla="*/ 2038004 w 3293225"/>
              <a:gd name="connsiteY2" fmla="*/ 1298171 h 2146069"/>
              <a:gd name="connsiteX3" fmla="*/ 2636520 w 3293225"/>
              <a:gd name="connsiteY3" fmla="*/ 234142 h 2146069"/>
              <a:gd name="connsiteX4" fmla="*/ 3293225 w 3293225"/>
              <a:gd name="connsiteY4" fmla="*/ 76200 h 2146069"/>
              <a:gd name="connsiteX0" fmla="*/ 0 w 3293225"/>
              <a:gd name="connsiteY0" fmla="*/ 1737360 h 2146069"/>
              <a:gd name="connsiteX1" fmla="*/ 1219200 w 3293225"/>
              <a:gd name="connsiteY1" fmla="*/ 2042160 h 2146069"/>
              <a:gd name="connsiteX2" fmla="*/ 2038004 w 3293225"/>
              <a:gd name="connsiteY2" fmla="*/ 1298171 h 2146069"/>
              <a:gd name="connsiteX3" fmla="*/ 2636520 w 3293225"/>
              <a:gd name="connsiteY3" fmla="*/ 234142 h 2146069"/>
              <a:gd name="connsiteX4" fmla="*/ 3293225 w 3293225"/>
              <a:gd name="connsiteY4" fmla="*/ 76200 h 214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3225" h="2146069">
                <a:moveTo>
                  <a:pt x="0" y="1737360"/>
                </a:moveTo>
                <a:cubicBezTo>
                  <a:pt x="312419" y="2041467"/>
                  <a:pt x="832658" y="2146069"/>
                  <a:pt x="1219200" y="2042160"/>
                </a:cubicBezTo>
                <a:cubicBezTo>
                  <a:pt x="1623753" y="1953491"/>
                  <a:pt x="1801784" y="1599507"/>
                  <a:pt x="2038004" y="1298171"/>
                </a:cubicBezTo>
                <a:cubicBezTo>
                  <a:pt x="2274224" y="996835"/>
                  <a:pt x="2427317" y="437804"/>
                  <a:pt x="2636520" y="234142"/>
                </a:cubicBezTo>
                <a:cubicBezTo>
                  <a:pt x="2845723" y="30480"/>
                  <a:pt x="3082636" y="0"/>
                  <a:pt x="3293225" y="76200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8" name="Picture 17" descr="C:\WOODY DRIVE\Homepipe\ICONS\HP_512_x_512_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30" y="171936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eeform 39">
            <a:extLst>
              <a:ext uri="{FF2B5EF4-FFF2-40B4-BE49-F238E27FC236}">
                <a16:creationId xmlns:a16="http://schemas.microsoft.com/office/drawing/2014/main" id="{16C926AA-D386-44DD-A1FB-D11660F84CDB}"/>
              </a:ext>
            </a:extLst>
          </p:cNvPr>
          <p:cNvSpPr>
            <a:spLocks noChangeAspect="1"/>
          </p:cNvSpPr>
          <p:nvPr/>
        </p:nvSpPr>
        <p:spPr>
          <a:xfrm>
            <a:off x="1101130" y="2671861"/>
            <a:ext cx="5363528" cy="788670"/>
          </a:xfrm>
          <a:custGeom>
            <a:avLst/>
            <a:gdLst>
              <a:gd name="connsiteX0" fmla="*/ 0 w 3574472"/>
              <a:gd name="connsiteY0" fmla="*/ 1921625 h 2166851"/>
              <a:gd name="connsiteX1" fmla="*/ 955963 w 3574472"/>
              <a:gd name="connsiteY1" fmla="*/ 2062942 h 2166851"/>
              <a:gd name="connsiteX2" fmla="*/ 2319251 w 3574472"/>
              <a:gd name="connsiteY2" fmla="*/ 1298171 h 2166851"/>
              <a:gd name="connsiteX3" fmla="*/ 2917767 w 3574472"/>
              <a:gd name="connsiteY3" fmla="*/ 234142 h 2166851"/>
              <a:gd name="connsiteX4" fmla="*/ 3574472 w 3574472"/>
              <a:gd name="connsiteY4" fmla="*/ 76200 h 2166851"/>
              <a:gd name="connsiteX0" fmla="*/ 0 w 3574472"/>
              <a:gd name="connsiteY0" fmla="*/ 1921625 h 2146069"/>
              <a:gd name="connsiteX1" fmla="*/ 1271847 w 3574472"/>
              <a:gd name="connsiteY1" fmla="*/ 2042160 h 2146069"/>
              <a:gd name="connsiteX2" fmla="*/ 2319251 w 3574472"/>
              <a:gd name="connsiteY2" fmla="*/ 1298171 h 2146069"/>
              <a:gd name="connsiteX3" fmla="*/ 2917767 w 3574472"/>
              <a:gd name="connsiteY3" fmla="*/ 234142 h 2146069"/>
              <a:gd name="connsiteX4" fmla="*/ 3574472 w 3574472"/>
              <a:gd name="connsiteY4" fmla="*/ 76200 h 2146069"/>
              <a:gd name="connsiteX0" fmla="*/ 0 w 3574472"/>
              <a:gd name="connsiteY0" fmla="*/ 1921625 h 2146069"/>
              <a:gd name="connsiteX1" fmla="*/ 1271847 w 3574472"/>
              <a:gd name="connsiteY1" fmla="*/ 2042160 h 2146069"/>
              <a:gd name="connsiteX2" fmla="*/ 2319251 w 3574472"/>
              <a:gd name="connsiteY2" fmla="*/ 1298171 h 2146069"/>
              <a:gd name="connsiteX3" fmla="*/ 2917767 w 3574472"/>
              <a:gd name="connsiteY3" fmla="*/ 234142 h 2146069"/>
              <a:gd name="connsiteX4" fmla="*/ 3574472 w 3574472"/>
              <a:gd name="connsiteY4" fmla="*/ 76200 h 2146069"/>
              <a:gd name="connsiteX0" fmla="*/ 0 w 3445625"/>
              <a:gd name="connsiteY0" fmla="*/ 1965960 h 2146069"/>
              <a:gd name="connsiteX1" fmla="*/ 1143000 w 3445625"/>
              <a:gd name="connsiteY1" fmla="*/ 2042160 h 2146069"/>
              <a:gd name="connsiteX2" fmla="*/ 2190404 w 3445625"/>
              <a:gd name="connsiteY2" fmla="*/ 1298171 h 2146069"/>
              <a:gd name="connsiteX3" fmla="*/ 2788920 w 3445625"/>
              <a:gd name="connsiteY3" fmla="*/ 234142 h 2146069"/>
              <a:gd name="connsiteX4" fmla="*/ 3445625 w 3445625"/>
              <a:gd name="connsiteY4" fmla="*/ 76200 h 2146069"/>
              <a:gd name="connsiteX0" fmla="*/ 0 w 3445625"/>
              <a:gd name="connsiteY0" fmla="*/ 1965960 h 2146069"/>
              <a:gd name="connsiteX1" fmla="*/ 1143000 w 3445625"/>
              <a:gd name="connsiteY1" fmla="*/ 2042160 h 2146069"/>
              <a:gd name="connsiteX2" fmla="*/ 2190404 w 3445625"/>
              <a:gd name="connsiteY2" fmla="*/ 1298171 h 2146069"/>
              <a:gd name="connsiteX3" fmla="*/ 2788920 w 3445625"/>
              <a:gd name="connsiteY3" fmla="*/ 234142 h 2146069"/>
              <a:gd name="connsiteX4" fmla="*/ 3445625 w 3445625"/>
              <a:gd name="connsiteY4" fmla="*/ 76200 h 2146069"/>
              <a:gd name="connsiteX0" fmla="*/ 0 w 3445625"/>
              <a:gd name="connsiteY0" fmla="*/ 1889760 h 2146069"/>
              <a:gd name="connsiteX1" fmla="*/ 1143000 w 3445625"/>
              <a:gd name="connsiteY1" fmla="*/ 2042160 h 2146069"/>
              <a:gd name="connsiteX2" fmla="*/ 2190404 w 3445625"/>
              <a:gd name="connsiteY2" fmla="*/ 1298171 h 2146069"/>
              <a:gd name="connsiteX3" fmla="*/ 2788920 w 3445625"/>
              <a:gd name="connsiteY3" fmla="*/ 234142 h 2146069"/>
              <a:gd name="connsiteX4" fmla="*/ 3445625 w 3445625"/>
              <a:gd name="connsiteY4" fmla="*/ 76200 h 2146069"/>
              <a:gd name="connsiteX0" fmla="*/ 0 w 3217025"/>
              <a:gd name="connsiteY0" fmla="*/ 1889760 h 2146069"/>
              <a:gd name="connsiteX1" fmla="*/ 914400 w 3217025"/>
              <a:gd name="connsiteY1" fmla="*/ 2042160 h 2146069"/>
              <a:gd name="connsiteX2" fmla="*/ 1961804 w 3217025"/>
              <a:gd name="connsiteY2" fmla="*/ 1298171 h 2146069"/>
              <a:gd name="connsiteX3" fmla="*/ 2560320 w 3217025"/>
              <a:gd name="connsiteY3" fmla="*/ 234142 h 2146069"/>
              <a:gd name="connsiteX4" fmla="*/ 3217025 w 3217025"/>
              <a:gd name="connsiteY4" fmla="*/ 76200 h 2146069"/>
              <a:gd name="connsiteX0" fmla="*/ 0 w 3217025"/>
              <a:gd name="connsiteY0" fmla="*/ 1889760 h 2146069"/>
              <a:gd name="connsiteX1" fmla="*/ 1143000 w 3217025"/>
              <a:gd name="connsiteY1" fmla="*/ 2042160 h 2146069"/>
              <a:gd name="connsiteX2" fmla="*/ 1961804 w 3217025"/>
              <a:gd name="connsiteY2" fmla="*/ 1298171 h 2146069"/>
              <a:gd name="connsiteX3" fmla="*/ 2560320 w 3217025"/>
              <a:gd name="connsiteY3" fmla="*/ 234142 h 2146069"/>
              <a:gd name="connsiteX4" fmla="*/ 3217025 w 3217025"/>
              <a:gd name="connsiteY4" fmla="*/ 76200 h 2146069"/>
              <a:gd name="connsiteX0" fmla="*/ 0 w 3293225"/>
              <a:gd name="connsiteY0" fmla="*/ 1737360 h 2146069"/>
              <a:gd name="connsiteX1" fmla="*/ 1219200 w 3293225"/>
              <a:gd name="connsiteY1" fmla="*/ 2042160 h 2146069"/>
              <a:gd name="connsiteX2" fmla="*/ 2038004 w 3293225"/>
              <a:gd name="connsiteY2" fmla="*/ 1298171 h 2146069"/>
              <a:gd name="connsiteX3" fmla="*/ 2636520 w 3293225"/>
              <a:gd name="connsiteY3" fmla="*/ 234142 h 2146069"/>
              <a:gd name="connsiteX4" fmla="*/ 3293225 w 3293225"/>
              <a:gd name="connsiteY4" fmla="*/ 76200 h 2146069"/>
              <a:gd name="connsiteX0" fmla="*/ 0 w 3293225"/>
              <a:gd name="connsiteY0" fmla="*/ 1737360 h 2146069"/>
              <a:gd name="connsiteX1" fmla="*/ 1219200 w 3293225"/>
              <a:gd name="connsiteY1" fmla="*/ 2042160 h 2146069"/>
              <a:gd name="connsiteX2" fmla="*/ 2038004 w 3293225"/>
              <a:gd name="connsiteY2" fmla="*/ 1298171 h 2146069"/>
              <a:gd name="connsiteX3" fmla="*/ 2636520 w 3293225"/>
              <a:gd name="connsiteY3" fmla="*/ 234142 h 2146069"/>
              <a:gd name="connsiteX4" fmla="*/ 3293225 w 3293225"/>
              <a:gd name="connsiteY4" fmla="*/ 76200 h 2146069"/>
              <a:gd name="connsiteX0" fmla="*/ 0 w 3566831"/>
              <a:gd name="connsiteY0" fmla="*/ 152400 h 2146069"/>
              <a:gd name="connsiteX1" fmla="*/ 1492806 w 3566831"/>
              <a:gd name="connsiteY1" fmla="*/ 2042160 h 2146069"/>
              <a:gd name="connsiteX2" fmla="*/ 2311610 w 3566831"/>
              <a:gd name="connsiteY2" fmla="*/ 1298171 h 2146069"/>
              <a:gd name="connsiteX3" fmla="*/ 2910126 w 3566831"/>
              <a:gd name="connsiteY3" fmla="*/ 234142 h 2146069"/>
              <a:gd name="connsiteX4" fmla="*/ 3566831 w 3566831"/>
              <a:gd name="connsiteY4" fmla="*/ 76200 h 2146069"/>
              <a:gd name="connsiteX0" fmla="*/ 0 w 3566831"/>
              <a:gd name="connsiteY0" fmla="*/ 152400 h 1373447"/>
              <a:gd name="connsiteX1" fmla="*/ 1550435 w 3566831"/>
              <a:gd name="connsiteY1" fmla="*/ 685800 h 1373447"/>
              <a:gd name="connsiteX2" fmla="*/ 2311610 w 3566831"/>
              <a:gd name="connsiteY2" fmla="*/ 1298171 h 1373447"/>
              <a:gd name="connsiteX3" fmla="*/ 2910126 w 3566831"/>
              <a:gd name="connsiteY3" fmla="*/ 234142 h 1373447"/>
              <a:gd name="connsiteX4" fmla="*/ 3566831 w 3566831"/>
              <a:gd name="connsiteY4" fmla="*/ 76200 h 1373447"/>
              <a:gd name="connsiteX0" fmla="*/ 0 w 3566831"/>
              <a:gd name="connsiteY0" fmla="*/ 152400 h 837276"/>
              <a:gd name="connsiteX1" fmla="*/ 1550435 w 3566831"/>
              <a:gd name="connsiteY1" fmla="*/ 685800 h 837276"/>
              <a:gd name="connsiteX2" fmla="*/ 2371254 w 3566831"/>
              <a:gd name="connsiteY2" fmla="*/ 762000 h 837276"/>
              <a:gd name="connsiteX3" fmla="*/ 2910126 w 3566831"/>
              <a:gd name="connsiteY3" fmla="*/ 234142 h 837276"/>
              <a:gd name="connsiteX4" fmla="*/ 3566831 w 3566831"/>
              <a:gd name="connsiteY4" fmla="*/ 76200 h 837276"/>
              <a:gd name="connsiteX0" fmla="*/ 0 w 3566831"/>
              <a:gd name="connsiteY0" fmla="*/ 152400 h 811876"/>
              <a:gd name="connsiteX1" fmla="*/ 1231228 w 3566831"/>
              <a:gd name="connsiteY1" fmla="*/ 533400 h 811876"/>
              <a:gd name="connsiteX2" fmla="*/ 2371254 w 3566831"/>
              <a:gd name="connsiteY2" fmla="*/ 762000 h 811876"/>
              <a:gd name="connsiteX3" fmla="*/ 2910126 w 3566831"/>
              <a:gd name="connsiteY3" fmla="*/ 234142 h 811876"/>
              <a:gd name="connsiteX4" fmla="*/ 3566831 w 3566831"/>
              <a:gd name="connsiteY4" fmla="*/ 76200 h 811876"/>
              <a:gd name="connsiteX0" fmla="*/ 0 w 3566831"/>
              <a:gd name="connsiteY0" fmla="*/ 190500 h 876300"/>
              <a:gd name="connsiteX1" fmla="*/ 1231228 w 3566831"/>
              <a:gd name="connsiteY1" fmla="*/ 571500 h 876300"/>
              <a:gd name="connsiteX2" fmla="*/ 2371254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71254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71254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71254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71254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71254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25653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25653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325653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  <a:gd name="connsiteX0" fmla="*/ 0 w 3566831"/>
              <a:gd name="connsiteY0" fmla="*/ 190500 h 876300"/>
              <a:gd name="connsiteX1" fmla="*/ 1003223 w 3566831"/>
              <a:gd name="connsiteY1" fmla="*/ 571500 h 876300"/>
              <a:gd name="connsiteX2" fmla="*/ 2280052 w 3566831"/>
              <a:gd name="connsiteY2" fmla="*/ 800100 h 876300"/>
              <a:gd name="connsiteX3" fmla="*/ 3009669 w 3566831"/>
              <a:gd name="connsiteY3" fmla="*/ 114300 h 876300"/>
              <a:gd name="connsiteX4" fmla="*/ 3566831 w 3566831"/>
              <a:gd name="connsiteY4" fmla="*/ 114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31" h="876300">
                <a:moveTo>
                  <a:pt x="0" y="190500"/>
                </a:moveTo>
                <a:cubicBezTo>
                  <a:pt x="312419" y="494607"/>
                  <a:pt x="616681" y="675409"/>
                  <a:pt x="1003223" y="571500"/>
                </a:cubicBezTo>
                <a:cubicBezTo>
                  <a:pt x="1605935" y="323504"/>
                  <a:pt x="1945644" y="876300"/>
                  <a:pt x="2280052" y="800100"/>
                </a:cubicBezTo>
                <a:cubicBezTo>
                  <a:pt x="2637675" y="757151"/>
                  <a:pt x="2795206" y="228600"/>
                  <a:pt x="3009669" y="114300"/>
                </a:cubicBezTo>
                <a:cubicBezTo>
                  <a:pt x="3224132" y="0"/>
                  <a:pt x="3356242" y="38100"/>
                  <a:pt x="3566831" y="114300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Freeform 40">
            <a:extLst>
              <a:ext uri="{FF2B5EF4-FFF2-40B4-BE49-F238E27FC236}">
                <a16:creationId xmlns:a16="http://schemas.microsoft.com/office/drawing/2014/main" id="{C90F899E-5150-4A75-A35F-F463F05E7620}"/>
              </a:ext>
            </a:extLst>
          </p:cNvPr>
          <p:cNvSpPr>
            <a:spLocks noChangeAspect="1"/>
          </p:cNvSpPr>
          <p:nvPr/>
        </p:nvSpPr>
        <p:spPr>
          <a:xfrm>
            <a:off x="5001619" y="2660748"/>
            <a:ext cx="1697355" cy="1645920"/>
          </a:xfrm>
          <a:custGeom>
            <a:avLst/>
            <a:gdLst>
              <a:gd name="connsiteX0" fmla="*/ 0 w 1886989"/>
              <a:gd name="connsiteY0" fmla="*/ 0 h 1778924"/>
              <a:gd name="connsiteX1" fmla="*/ 839585 w 1886989"/>
              <a:gd name="connsiteY1" fmla="*/ 606829 h 1778924"/>
              <a:gd name="connsiteX2" fmla="*/ 1180407 w 1886989"/>
              <a:gd name="connsiteY2" fmla="*/ 1446415 h 1778924"/>
              <a:gd name="connsiteX3" fmla="*/ 1886989 w 1886989"/>
              <a:gd name="connsiteY3" fmla="*/ 1778924 h 1778924"/>
              <a:gd name="connsiteX0" fmla="*/ 0 w 1886989"/>
              <a:gd name="connsiteY0" fmla="*/ 0 h 1778924"/>
              <a:gd name="connsiteX1" fmla="*/ 900545 w 1886989"/>
              <a:gd name="connsiteY1" fmla="*/ 426720 h 1778924"/>
              <a:gd name="connsiteX2" fmla="*/ 1180407 w 1886989"/>
              <a:gd name="connsiteY2" fmla="*/ 1446415 h 1778924"/>
              <a:gd name="connsiteX3" fmla="*/ 1886989 w 1886989"/>
              <a:gd name="connsiteY3" fmla="*/ 1778924 h 1778924"/>
              <a:gd name="connsiteX0" fmla="*/ 0 w 1886989"/>
              <a:gd name="connsiteY0" fmla="*/ 0 h 1778924"/>
              <a:gd name="connsiteX1" fmla="*/ 900545 w 1886989"/>
              <a:gd name="connsiteY1" fmla="*/ 426720 h 1778924"/>
              <a:gd name="connsiteX2" fmla="*/ 1180407 w 1886989"/>
              <a:gd name="connsiteY2" fmla="*/ 1446415 h 1778924"/>
              <a:gd name="connsiteX3" fmla="*/ 1886989 w 1886989"/>
              <a:gd name="connsiteY3" fmla="*/ 1778924 h 1778924"/>
              <a:gd name="connsiteX0" fmla="*/ 0 w 1886989"/>
              <a:gd name="connsiteY0" fmla="*/ 2771 h 1781695"/>
              <a:gd name="connsiteX1" fmla="*/ 900545 w 1886989"/>
              <a:gd name="connsiteY1" fmla="*/ 429491 h 1781695"/>
              <a:gd name="connsiteX2" fmla="*/ 1180407 w 1886989"/>
              <a:gd name="connsiteY2" fmla="*/ 1449186 h 1781695"/>
              <a:gd name="connsiteX3" fmla="*/ 1886989 w 1886989"/>
              <a:gd name="connsiteY3" fmla="*/ 1781695 h 1781695"/>
              <a:gd name="connsiteX0" fmla="*/ 0 w 1886989"/>
              <a:gd name="connsiteY0" fmla="*/ 2771 h 1781695"/>
              <a:gd name="connsiteX1" fmla="*/ 900545 w 1886989"/>
              <a:gd name="connsiteY1" fmla="*/ 429491 h 1781695"/>
              <a:gd name="connsiteX2" fmla="*/ 1129145 w 1886989"/>
              <a:gd name="connsiteY2" fmla="*/ 1496292 h 1781695"/>
              <a:gd name="connsiteX3" fmla="*/ 1886989 w 1886989"/>
              <a:gd name="connsiteY3" fmla="*/ 1781695 h 1781695"/>
              <a:gd name="connsiteX0" fmla="*/ 0 w 1886989"/>
              <a:gd name="connsiteY0" fmla="*/ 2771 h 1781695"/>
              <a:gd name="connsiteX1" fmla="*/ 900545 w 1886989"/>
              <a:gd name="connsiteY1" fmla="*/ 429491 h 1781695"/>
              <a:gd name="connsiteX2" fmla="*/ 1129145 w 1886989"/>
              <a:gd name="connsiteY2" fmla="*/ 1496292 h 1781695"/>
              <a:gd name="connsiteX3" fmla="*/ 1886989 w 1886989"/>
              <a:gd name="connsiteY3" fmla="*/ 1781695 h 1781695"/>
              <a:gd name="connsiteX0" fmla="*/ 0 w 1886989"/>
              <a:gd name="connsiteY0" fmla="*/ 2771 h 1828339"/>
              <a:gd name="connsiteX1" fmla="*/ 900545 w 1886989"/>
              <a:gd name="connsiteY1" fmla="*/ 429491 h 1828339"/>
              <a:gd name="connsiteX2" fmla="*/ 1129145 w 1886989"/>
              <a:gd name="connsiteY2" fmla="*/ 1496292 h 1828339"/>
              <a:gd name="connsiteX3" fmla="*/ 1886989 w 1886989"/>
              <a:gd name="connsiteY3" fmla="*/ 1781695 h 1828339"/>
              <a:gd name="connsiteX0" fmla="*/ 0 w 1886989"/>
              <a:gd name="connsiteY0" fmla="*/ 2771 h 1828339"/>
              <a:gd name="connsiteX1" fmla="*/ 824345 w 1886989"/>
              <a:gd name="connsiteY1" fmla="*/ 429492 h 1828339"/>
              <a:gd name="connsiteX2" fmla="*/ 1129145 w 1886989"/>
              <a:gd name="connsiteY2" fmla="*/ 1496292 h 1828339"/>
              <a:gd name="connsiteX3" fmla="*/ 1886989 w 1886989"/>
              <a:gd name="connsiteY3" fmla="*/ 1781695 h 1828339"/>
              <a:gd name="connsiteX0" fmla="*/ 0 w 1886989"/>
              <a:gd name="connsiteY0" fmla="*/ 2771 h 1828339"/>
              <a:gd name="connsiteX1" fmla="*/ 824345 w 1886989"/>
              <a:gd name="connsiteY1" fmla="*/ 429492 h 1828339"/>
              <a:gd name="connsiteX2" fmla="*/ 1129145 w 1886989"/>
              <a:gd name="connsiteY2" fmla="*/ 1496292 h 1828339"/>
              <a:gd name="connsiteX3" fmla="*/ 1886989 w 1886989"/>
              <a:gd name="connsiteY3" fmla="*/ 1781695 h 1828339"/>
              <a:gd name="connsiteX0" fmla="*/ 0 w 1886989"/>
              <a:gd name="connsiteY0" fmla="*/ 2771 h 1828339"/>
              <a:gd name="connsiteX1" fmla="*/ 824345 w 1886989"/>
              <a:gd name="connsiteY1" fmla="*/ 429492 h 1828339"/>
              <a:gd name="connsiteX2" fmla="*/ 1129145 w 1886989"/>
              <a:gd name="connsiteY2" fmla="*/ 1496292 h 1828339"/>
              <a:gd name="connsiteX3" fmla="*/ 1886989 w 1886989"/>
              <a:gd name="connsiteY3" fmla="*/ 1781695 h 1828339"/>
              <a:gd name="connsiteX0" fmla="*/ 0 w 1886989"/>
              <a:gd name="connsiteY0" fmla="*/ 2771 h 1828339"/>
              <a:gd name="connsiteX1" fmla="*/ 824345 w 1886989"/>
              <a:gd name="connsiteY1" fmla="*/ 429492 h 1828339"/>
              <a:gd name="connsiteX2" fmla="*/ 1129145 w 1886989"/>
              <a:gd name="connsiteY2" fmla="*/ 1496292 h 1828339"/>
              <a:gd name="connsiteX3" fmla="*/ 1886989 w 1886989"/>
              <a:gd name="connsiteY3" fmla="*/ 1781695 h 18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989" h="1828339">
                <a:moveTo>
                  <a:pt x="0" y="2771"/>
                </a:moveTo>
                <a:cubicBezTo>
                  <a:pt x="436418" y="0"/>
                  <a:pt x="636154" y="180572"/>
                  <a:pt x="824345" y="429492"/>
                </a:cubicBezTo>
                <a:cubicBezTo>
                  <a:pt x="1001453" y="737986"/>
                  <a:pt x="860829" y="1128223"/>
                  <a:pt x="1129145" y="1496292"/>
                </a:cubicBezTo>
                <a:cubicBezTo>
                  <a:pt x="1366981" y="1828339"/>
                  <a:pt x="1673629" y="1790008"/>
                  <a:pt x="1886989" y="1781695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1" name="Group 53"/>
          <p:cNvGrpSpPr>
            <a:grpSpLocks noChangeAspect="1"/>
          </p:cNvGrpSpPr>
          <p:nvPr/>
        </p:nvGrpSpPr>
        <p:grpSpPr bwMode="auto">
          <a:xfrm>
            <a:off x="7168421" y="3506713"/>
            <a:ext cx="1635918" cy="1425893"/>
            <a:chOff x="7123175" y="4572000"/>
            <a:chExt cx="1817220" cy="1585122"/>
          </a:xfrm>
        </p:grpSpPr>
        <p:sp>
          <p:nvSpPr>
            <p:cNvPr id="52" name="TextBox 50"/>
            <p:cNvSpPr txBox="1">
              <a:spLocks noChangeArrowheads="1"/>
            </p:cNvSpPr>
            <p:nvPr/>
          </p:nvSpPr>
          <p:spPr bwMode="auto">
            <a:xfrm>
              <a:off x="7162856" y="5510791"/>
              <a:ext cx="17775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Set up a Shared Folder for clients and prospects</a:t>
              </a:r>
            </a:p>
          </p:txBody>
        </p:sp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175" y="4572000"/>
              <a:ext cx="18097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56"/>
          <p:cNvGrpSpPr>
            <a:grpSpLocks noChangeAspect="1"/>
          </p:cNvGrpSpPr>
          <p:nvPr/>
        </p:nvGrpSpPr>
        <p:grpSpPr bwMode="auto">
          <a:xfrm>
            <a:off x="7017743" y="2170212"/>
            <a:ext cx="1645920" cy="1193626"/>
            <a:chOff x="7010400" y="3048000"/>
            <a:chExt cx="1828800" cy="1325877"/>
          </a:xfrm>
        </p:grpSpPr>
        <p:sp>
          <p:nvSpPr>
            <p:cNvPr id="55" name="TextBox 49"/>
            <p:cNvSpPr txBox="1">
              <a:spLocks noChangeArrowheads="1"/>
            </p:cNvSpPr>
            <p:nvPr/>
          </p:nvSpPr>
          <p:spPr bwMode="auto">
            <a:xfrm>
              <a:off x="7010400" y="3912243"/>
              <a:ext cx="1828800" cy="46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dirty="0">
                  <a:latin typeface="Tahoma" panose="020B0604030504040204" pitchFamily="34" charset="0"/>
                  <a:ea typeface="Arial Unicode MS" pitchFamily="34" charset="-120"/>
                </a:rPr>
                <a:t>Get files from home, school or work</a:t>
              </a:r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3048000"/>
              <a:ext cx="17907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Rectangle 54">
            <a:extLst>
              <a:ext uri="{FF2B5EF4-FFF2-40B4-BE49-F238E27FC236}">
                <a16:creationId xmlns:a16="http://schemas.microsoft.com/office/drawing/2014/main" id="{B55369C1-CB0A-48AA-AA2B-90689068DB5B}"/>
              </a:ext>
            </a:extLst>
          </p:cNvPr>
          <p:cNvSpPr>
            <a:spLocks noChangeAspect="1"/>
          </p:cNvSpPr>
          <p:nvPr/>
        </p:nvSpPr>
        <p:spPr>
          <a:xfrm>
            <a:off x="5520730" y="1719361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8" name="Picture 18" descr="C:\Documents and Settings\H2448500\My Documents\STUFF\Homepipe\Money Slide\friends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0" y="881161"/>
            <a:ext cx="130587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ounded Rectangle 8">
            <a:extLst>
              <a:ext uri="{FF2B5EF4-FFF2-40B4-BE49-F238E27FC236}">
                <a16:creationId xmlns:a16="http://schemas.microsoft.com/office/drawing/2014/main" id="{8403EEB3-C6AD-4A05-9AAA-A2BDB3D1CF7B}"/>
              </a:ext>
            </a:extLst>
          </p:cNvPr>
          <p:cNvSpPr>
            <a:spLocks noChangeAspect="1"/>
          </p:cNvSpPr>
          <p:nvPr/>
        </p:nvSpPr>
        <p:spPr bwMode="auto">
          <a:xfrm>
            <a:off x="6830418" y="304898"/>
            <a:ext cx="1911668" cy="1450182"/>
          </a:xfrm>
          <a:prstGeom prst="roundRect">
            <a:avLst>
              <a:gd name="adj" fmla="val 497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0" name="Picture 10" descr="C:\WOODY DRIVE\Homepipe\PPTs\cloud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19" y="-20538"/>
            <a:ext cx="615791" cy="3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ounded Rectangle 8">
            <a:extLst>
              <a:ext uri="{FF2B5EF4-FFF2-40B4-BE49-F238E27FC236}">
                <a16:creationId xmlns:a16="http://schemas.microsoft.com/office/drawing/2014/main" id="{DAE84937-286E-44C7-B531-66B0CFD2B940}"/>
              </a:ext>
            </a:extLst>
          </p:cNvPr>
          <p:cNvSpPr>
            <a:spLocks noChangeAspect="1"/>
          </p:cNvSpPr>
          <p:nvPr/>
        </p:nvSpPr>
        <p:spPr bwMode="auto">
          <a:xfrm>
            <a:off x="6830418" y="2132111"/>
            <a:ext cx="1911668" cy="1295876"/>
          </a:xfrm>
          <a:prstGeom prst="roundRect">
            <a:avLst>
              <a:gd name="adj" fmla="val 497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2" name="Picture 10" descr="C:\WOODY DRIVE\Homepipe\PPTs\cloud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19" y="1924148"/>
            <a:ext cx="615791" cy="37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ounded Rectangle 8">
            <a:extLst>
              <a:ext uri="{FF2B5EF4-FFF2-40B4-BE49-F238E27FC236}">
                <a16:creationId xmlns:a16="http://schemas.microsoft.com/office/drawing/2014/main" id="{0888A732-959E-4DFA-8021-F2035825F8F9}"/>
              </a:ext>
            </a:extLst>
          </p:cNvPr>
          <p:cNvSpPr>
            <a:spLocks noChangeAspect="1"/>
          </p:cNvSpPr>
          <p:nvPr/>
        </p:nvSpPr>
        <p:spPr bwMode="auto">
          <a:xfrm>
            <a:off x="6898546" y="3552750"/>
            <a:ext cx="1911668" cy="1450182"/>
          </a:xfrm>
          <a:prstGeom prst="roundRect">
            <a:avLst>
              <a:gd name="adj" fmla="val 497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4" name="Picture 10" descr="C:\WOODY DRIVE\Homepipe\PPTs\cloud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19" y="3579912"/>
            <a:ext cx="615791" cy="3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34"/>
          <p:cNvSpPr txBox="1">
            <a:spLocks noChangeAspect="1" noChangeArrowheads="1"/>
          </p:cNvSpPr>
          <p:nvPr/>
        </p:nvSpPr>
        <p:spPr bwMode="auto">
          <a:xfrm>
            <a:off x="8198843" y="115986"/>
            <a:ext cx="841533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Tahoma" panose="020B0604030504040204" pitchFamily="34" charset="0"/>
                <a:ea typeface="Arial Unicode MS" pitchFamily="34" charset="-120"/>
              </a:rPr>
              <a:t>Internet</a:t>
            </a:r>
          </a:p>
        </p:txBody>
      </p:sp>
      <p:sp>
        <p:nvSpPr>
          <p:cNvPr id="66" name="TextBox 34"/>
          <p:cNvSpPr txBox="1">
            <a:spLocks noChangeAspect="1" noChangeArrowheads="1"/>
          </p:cNvSpPr>
          <p:nvPr/>
        </p:nvSpPr>
        <p:spPr bwMode="auto">
          <a:xfrm>
            <a:off x="8266971" y="3363838"/>
            <a:ext cx="841533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latin typeface="Tahoma" panose="020B0604030504040204" pitchFamily="34" charset="0"/>
                <a:ea typeface="Arial Unicode MS" pitchFamily="34" charset="-120"/>
              </a:rPr>
              <a:t>Internet</a:t>
            </a:r>
          </a:p>
        </p:txBody>
      </p:sp>
      <p:sp>
        <p:nvSpPr>
          <p:cNvPr id="67" name="TextBox 34"/>
          <p:cNvSpPr txBox="1">
            <a:spLocks noChangeAspect="1" noChangeArrowheads="1"/>
          </p:cNvSpPr>
          <p:nvPr/>
        </p:nvSpPr>
        <p:spPr bwMode="auto">
          <a:xfrm>
            <a:off x="8198843" y="2059086"/>
            <a:ext cx="841533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Tahoma" panose="020B0604030504040204" pitchFamily="34" charset="0"/>
                <a:ea typeface="Arial Unicode MS" pitchFamily="34" charset="-120"/>
              </a:rPr>
              <a:t>Internet</a:t>
            </a:r>
          </a:p>
        </p:txBody>
      </p:sp>
      <p:pic>
        <p:nvPicPr>
          <p:cNvPr id="68" name="圖片 60" descr="TS-459ProII_S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0" y="1696817"/>
            <a:ext cx="817245" cy="7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圖片 126" descr="MyCloud NAS Service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30" y="2274986"/>
            <a:ext cx="970122" cy="450056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文字方塊 67"/>
          <p:cNvSpPr txBox="1">
            <a:spLocks noChangeAspect="1" noChangeArrowheads="1"/>
          </p:cNvSpPr>
          <p:nvPr/>
        </p:nvSpPr>
        <p:spPr bwMode="auto">
          <a:xfrm>
            <a:off x="2293343" y="1957486"/>
            <a:ext cx="1037273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Calibri" panose="020F0502020204030204" pitchFamily="34" charset="0"/>
                <a:ea typeface="Arial Unicode MS" pitchFamily="34" charset="-120"/>
              </a:rPr>
              <a:t>Qbox</a:t>
            </a:r>
          </a:p>
        </p:txBody>
      </p:sp>
      <p:sp>
        <p:nvSpPr>
          <p:cNvPr id="71" name="文字方塊 44"/>
          <p:cNvSpPr txBox="1">
            <a:spLocks noChangeAspect="1" noChangeArrowheads="1"/>
          </p:cNvSpPr>
          <p:nvPr/>
        </p:nvSpPr>
        <p:spPr bwMode="auto">
          <a:xfrm>
            <a:off x="6380194" y="3439866"/>
            <a:ext cx="1361599" cy="24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 i="1" dirty="0">
                <a:solidFill>
                  <a:srgbClr val="5C5C5C"/>
                </a:solidFill>
                <a:latin typeface="Calibri" panose="020F0502020204030204" pitchFamily="34" charset="0"/>
                <a:ea typeface="Arial Unicode MS" pitchFamily="34" charset="-120"/>
              </a:rPr>
              <a:t>Community Sharing</a:t>
            </a:r>
            <a:endParaRPr lang="zh-TW" altLang="en-US" sz="1200" b="1" i="1" dirty="0">
              <a:solidFill>
                <a:srgbClr val="5C5C5C"/>
              </a:solidFill>
              <a:latin typeface="Calibri" panose="020F0502020204030204" pitchFamily="34" charset="0"/>
              <a:ea typeface="Arial Unicode MS" pitchFamily="34" charset="-120"/>
            </a:endParaRPr>
          </a:p>
        </p:txBody>
      </p:sp>
      <p:pic>
        <p:nvPicPr>
          <p:cNvPr id="72" name="圖片 129" descr="Qsync_128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3" y="3795811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圖片 130" descr="Qsync_128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43" y="3795811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圖片 131" descr="Qsync_128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05" y="1131986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圖片 132" descr="Qsync_128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69" y="1131986"/>
            <a:ext cx="34147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133" descr="Qsync_128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55" y="55572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圖片 134" descr="Qsync_128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55" y="2427386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圖片 135" descr="Qsync_128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18" y="4011711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90304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4000" dirty="0"/>
              <a:t>1.</a:t>
            </a:r>
            <a:r>
              <a:rPr lang="en-GB" sz="4000" dirty="0"/>
              <a:t> QNAP Hero NAS</a:t>
            </a:r>
            <a:r>
              <a:rPr lang="zh-TW" altLang="en-US" sz="4000" dirty="0"/>
              <a:t> 基本安裝 </a:t>
            </a:r>
            <a:endParaRPr lang="en-GB" sz="4000" dirty="0"/>
          </a:p>
        </p:txBody>
      </p:sp>
      <p:grpSp>
        <p:nvGrpSpPr>
          <p:cNvPr id="45" name="Shape 4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48" name="Shape 4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9805652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5.3 </a:t>
            </a:r>
            <a:r>
              <a:rPr lang="en-US" altLang="zh-TW" sz="3200" dirty="0"/>
              <a:t>Hybrid Backup Sync </a:t>
            </a:r>
            <a:endParaRPr lang="en-US" altLang="zh-TW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內容版面配置區 1"/>
          <p:cNvSpPr txBox="1">
            <a:spLocks/>
          </p:cNvSpPr>
          <p:nvPr/>
        </p:nvSpPr>
        <p:spPr>
          <a:xfrm>
            <a:off x="341050" y="864081"/>
            <a:ext cx="8229600" cy="478472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914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1371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即時異地備援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(RTRR) 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endParaRPr lang="en-US" altLang="zh-TW" sz="1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2.Rsync Server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endParaRPr lang="en-US" altLang="zh-TW" sz="1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雲端備份：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透過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en-US" altLang="zh-TW" sz="18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myQNAPcloud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、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Storage Amazon S3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、</a:t>
            </a:r>
            <a:r>
              <a:rPr lang="en-US" altLang="zh-TW" sz="18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ElephaneDrive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或</a:t>
            </a:r>
            <a:r>
              <a:rPr lang="en-US" altLang="zh-TW" sz="18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Symform</a:t>
            </a:r>
            <a:r>
              <a:rPr lang="zh-TW" altLang="en-US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等雲端服務，進行即時或排程資料備份及回復。</a:t>
            </a:r>
            <a:endParaRPr lang="en-US" altLang="zh-TW" sz="1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4" name="Picture 28" descr="2011插圖製作檔-箭頭-c-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25" y="2302768"/>
            <a:ext cx="4000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7" descr="2011插圖製作檔-箭頭-綠-6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4091">
            <a:off x="4813037" y="1424881"/>
            <a:ext cx="782637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80"/>
          <p:cNvGrpSpPr>
            <a:grpSpLocks/>
          </p:cNvGrpSpPr>
          <p:nvPr/>
        </p:nvGrpSpPr>
        <p:grpSpPr bwMode="auto">
          <a:xfrm>
            <a:off x="4693975" y="3487043"/>
            <a:ext cx="1116012" cy="647700"/>
            <a:chOff x="4283968" y="4869160"/>
            <a:chExt cx="1008112" cy="504056"/>
          </a:xfrm>
        </p:grpSpPr>
        <p:pic>
          <p:nvPicPr>
            <p:cNvPr id="17" name="Picture 6" descr="31-20110125-雲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869160"/>
              <a:ext cx="100811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字方塊 92"/>
            <p:cNvSpPr txBox="1">
              <a:spLocks noChangeArrowheads="1"/>
            </p:cNvSpPr>
            <p:nvPr/>
          </p:nvSpPr>
          <p:spPr bwMode="auto">
            <a:xfrm>
              <a:off x="4356161" y="4940728"/>
              <a:ext cx="713337" cy="23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 Unicode MS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400">
                  <a:latin typeface="Arial Unicode MS" pitchFamily="34" charset="-120"/>
                  <a:ea typeface="Arial Unicode MS" pitchFamily="34" charset="-120"/>
                </a:rPr>
                <a:t>Internet</a:t>
              </a:r>
              <a:endParaRPr lang="zh-TW" altLang="en-US" sz="1400">
                <a:latin typeface="Arial Unicode MS" pitchFamily="34" charset="-120"/>
                <a:ea typeface="Arial Unicode MS" pitchFamily="34" charset="-120"/>
              </a:endParaRPr>
            </a:p>
          </p:txBody>
        </p:sp>
      </p:grpSp>
      <p:pic>
        <p:nvPicPr>
          <p:cNvPr id="19" name="Picture 13" descr="31-20110125-Sever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12" y="3487043"/>
            <a:ext cx="3444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57"/>
          <p:cNvSpPr txBox="1">
            <a:spLocks noChangeArrowheads="1"/>
          </p:cNvSpPr>
          <p:nvPr/>
        </p:nvSpPr>
        <p:spPr bwMode="auto">
          <a:xfrm>
            <a:off x="6129075" y="2839343"/>
            <a:ext cx="1114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 Unicode MS" pitchFamily="34" charset="-120"/>
                <a:ea typeface="Arial Unicode MS" pitchFamily="34" charset="-120"/>
              </a:rPr>
              <a:t>QNAP NAS</a:t>
            </a:r>
            <a:endParaRPr lang="zh-TW" altLang="en-US" sz="1400"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21" name="文字方塊 92"/>
          <p:cNvSpPr txBox="1">
            <a:spLocks noChangeArrowheads="1"/>
          </p:cNvSpPr>
          <p:nvPr/>
        </p:nvSpPr>
        <p:spPr bwMode="auto">
          <a:xfrm>
            <a:off x="1660262" y="3579118"/>
            <a:ext cx="11144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Arial Unicode MS" pitchFamily="34" charset="-120"/>
                <a:ea typeface="Arial Unicode MS" pitchFamily="34" charset="-120"/>
              </a:rPr>
              <a:t>QNAP NAS</a:t>
            </a:r>
            <a:endParaRPr lang="zh-TW" altLang="en-US" sz="1400" b="1"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22" name="文字方塊 92"/>
          <p:cNvSpPr txBox="1">
            <a:spLocks noChangeArrowheads="1"/>
          </p:cNvSpPr>
          <p:nvPr/>
        </p:nvSpPr>
        <p:spPr bwMode="auto">
          <a:xfrm>
            <a:off x="6689462" y="3579118"/>
            <a:ext cx="111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 Unicode MS" pitchFamily="34" charset="-120"/>
                <a:ea typeface="Arial Unicode MS" pitchFamily="34" charset="-120"/>
              </a:rPr>
              <a:t>FTP </a:t>
            </a:r>
            <a:r>
              <a:rPr lang="zh-TW" altLang="en-US" sz="1400">
                <a:latin typeface="Arial Unicode MS" pitchFamily="34" charset="-120"/>
                <a:ea typeface="Arial Unicode MS" pitchFamily="34" charset="-120"/>
              </a:rPr>
              <a:t>伺服器</a:t>
            </a:r>
          </a:p>
        </p:txBody>
      </p:sp>
      <p:grpSp>
        <p:nvGrpSpPr>
          <p:cNvPr id="23" name="群組 79"/>
          <p:cNvGrpSpPr>
            <a:grpSpLocks/>
          </p:cNvGrpSpPr>
          <p:nvPr/>
        </p:nvGrpSpPr>
        <p:grpSpPr bwMode="auto">
          <a:xfrm>
            <a:off x="6049700" y="4226818"/>
            <a:ext cx="1087437" cy="547688"/>
            <a:chOff x="5625468" y="5332790"/>
            <a:chExt cx="980537" cy="426104"/>
          </a:xfrm>
        </p:grpSpPr>
        <p:pic>
          <p:nvPicPr>
            <p:cNvPr id="24" name="Picture 6" descr="31-20110125-雲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468" y="5373212"/>
              <a:ext cx="980537" cy="38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 descr="31-20110125-文件甲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170" y="5332944"/>
              <a:ext cx="309403" cy="2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 descr="31-20110125-文件甲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372" y="5418850"/>
              <a:ext cx="309403" cy="2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 descr="31-20110125-文件甲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387" y="5414376"/>
              <a:ext cx="269591" cy="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0" descr="31-20110125-文件甲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588" y="5500282"/>
              <a:ext cx="269591" cy="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 descr="31-20110125-文件甲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017" y="5332790"/>
              <a:ext cx="269591" cy="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文字方塊 2"/>
          <p:cNvSpPr txBox="1">
            <a:spLocks noChangeArrowheads="1"/>
          </p:cNvSpPr>
          <p:nvPr/>
        </p:nvSpPr>
        <p:spPr bwMode="auto">
          <a:xfrm>
            <a:off x="3087425" y="2682181"/>
            <a:ext cx="192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B0FB5"/>
                </a:solidFill>
                <a:latin typeface="Arial Unicode MS" pitchFamily="34" charset="-120"/>
                <a:ea typeface="Arial Unicode MS" pitchFamily="34" charset="-120"/>
              </a:rPr>
              <a:t>即時異地備援 </a:t>
            </a:r>
            <a:r>
              <a:rPr lang="en-US" altLang="zh-TW" sz="1400" b="1">
                <a:solidFill>
                  <a:srgbClr val="0B0FB5"/>
                </a:solidFill>
                <a:latin typeface="Arial Unicode MS" pitchFamily="34" charset="-120"/>
                <a:ea typeface="Arial Unicode MS" pitchFamily="34" charset="-120"/>
              </a:rPr>
              <a:t>(RTRR)</a:t>
            </a:r>
            <a:endParaRPr lang="zh-TW" altLang="en-US" sz="1400" b="1">
              <a:solidFill>
                <a:srgbClr val="0B0FB5"/>
              </a:solidFill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31" name="文字方塊 2"/>
          <p:cNvSpPr txBox="1">
            <a:spLocks noChangeArrowheads="1"/>
          </p:cNvSpPr>
          <p:nvPr/>
        </p:nvSpPr>
        <p:spPr bwMode="auto">
          <a:xfrm>
            <a:off x="3444612" y="3396556"/>
            <a:ext cx="1271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rgbClr val="0B0FB5"/>
                </a:solidFill>
                <a:latin typeface="Arial Unicode MS" pitchFamily="34" charset="-120"/>
                <a:ea typeface="Arial Unicode MS" pitchFamily="34" charset="-120"/>
              </a:rPr>
              <a:t>Rsync </a:t>
            </a:r>
            <a:r>
              <a:rPr lang="zh-TW" altLang="en-US" sz="1400" b="1">
                <a:solidFill>
                  <a:srgbClr val="0B0FB5"/>
                </a:solidFill>
                <a:latin typeface="Arial Unicode MS" pitchFamily="34" charset="-120"/>
                <a:ea typeface="Arial Unicode MS" pitchFamily="34" charset="-120"/>
              </a:rPr>
              <a:t>伺服器</a:t>
            </a:r>
          </a:p>
        </p:txBody>
      </p:sp>
      <p:pic>
        <p:nvPicPr>
          <p:cNvPr id="32" name="Picture 22" descr="2011插圖製作檔-箭頭-y-6-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667">
            <a:off x="3442168" y="4360962"/>
            <a:ext cx="34940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67" descr="1079_右仰角-小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8"/>
          <a:stretch>
            <a:fillRect/>
          </a:stretch>
        </p:blipFill>
        <p:spPr bwMode="auto">
          <a:xfrm>
            <a:off x="5970325" y="2283718"/>
            <a:ext cx="1847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7086337" y="4318893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latin typeface="Arial Unicode MS" pitchFamily="34" charset="-120"/>
                <a:ea typeface="Arial Unicode MS" pitchFamily="34" charset="-120"/>
              </a:rPr>
              <a:t>雲端服務</a:t>
            </a:r>
          </a:p>
        </p:txBody>
      </p:sp>
      <p:pic>
        <p:nvPicPr>
          <p:cNvPr id="36" name="圖片 66" descr="1079_左仰角-小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87" y="3023493"/>
            <a:ext cx="2159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6F3CA05C-D9B2-4A07-967A-962E2B93F9CC}"/>
              </a:ext>
            </a:extLst>
          </p:cNvPr>
          <p:cNvCxnSpPr/>
          <p:nvPr/>
        </p:nvCxnSpPr>
        <p:spPr bwMode="auto">
          <a:xfrm flipV="1">
            <a:off x="5570275" y="2931418"/>
            <a:ext cx="400050" cy="5556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E33D188E-4488-4E56-9750-562BFFDCD84E}"/>
              </a:ext>
            </a:extLst>
          </p:cNvPr>
          <p:cNvCxnSpPr/>
          <p:nvPr/>
        </p:nvCxnSpPr>
        <p:spPr bwMode="auto">
          <a:xfrm>
            <a:off x="5730612" y="3855343"/>
            <a:ext cx="39846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1B91B5B3-9E98-487E-BAAF-0577DD69F84B}"/>
              </a:ext>
            </a:extLst>
          </p:cNvPr>
          <p:cNvCxnSpPr/>
          <p:nvPr/>
        </p:nvCxnSpPr>
        <p:spPr bwMode="auto">
          <a:xfrm>
            <a:off x="5570275" y="4133156"/>
            <a:ext cx="481012" cy="37147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2"/>
          <p:cNvSpPr txBox="1">
            <a:spLocks noChangeArrowheads="1"/>
          </p:cNvSpPr>
          <p:nvPr/>
        </p:nvSpPr>
        <p:spPr bwMode="auto">
          <a:xfrm>
            <a:off x="3373175" y="4039493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 Unicode MS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B0FB5"/>
                </a:solidFill>
                <a:latin typeface="Arial Unicode MS" pitchFamily="34" charset="-120"/>
                <a:ea typeface="Arial Unicode MS" pitchFamily="34" charset="-120"/>
              </a:rPr>
              <a:t>雲端備份</a:t>
            </a:r>
          </a:p>
        </p:txBody>
      </p:sp>
    </p:spTree>
    <p:extLst>
      <p:ext uri="{BB962C8B-B14F-4D97-AF65-F5344CB8AC3E}">
        <p14:creationId xmlns:p14="http://schemas.microsoft.com/office/powerpoint/2010/main" val="3448711846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5.4 </a:t>
            </a:r>
            <a:r>
              <a:rPr lang="en-US" altLang="zh-TW" sz="3200" dirty="0"/>
              <a:t>Hyper Data Protector</a:t>
            </a:r>
            <a:endParaRPr lang="en-US" altLang="zh-TW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45" y="774783"/>
            <a:ext cx="7610521" cy="42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78553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-1912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000" dirty="0"/>
              <a:t>5.5 </a:t>
            </a:r>
            <a:r>
              <a:rPr lang="en-US" altLang="zh-TW" sz="3200" dirty="0" err="1"/>
              <a:t>NetBak</a:t>
            </a:r>
            <a:r>
              <a:rPr lang="en-US" altLang="zh-TW" sz="3200" dirty="0"/>
              <a:t> PC Agent</a:t>
            </a:r>
            <a:endParaRPr lang="en-US" altLang="zh-TW" sz="3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1050" y="990350"/>
            <a:ext cx="8229600" cy="55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28" name="Shape 128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1" name="Shape 131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82" y="1256304"/>
            <a:ext cx="6349869" cy="37786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0889" y="8382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TW" altLang="en-US" b="1" dirty="0">
                <a:solidFill>
                  <a:srgbClr val="212529"/>
                </a:solidFill>
                <a:latin typeface="Roboto"/>
              </a:rPr>
              <a:t>備份 </a:t>
            </a:r>
            <a:r>
              <a:rPr lang="en-US" altLang="zh-TW" b="1" dirty="0">
                <a:solidFill>
                  <a:srgbClr val="212529"/>
                </a:solidFill>
                <a:latin typeface="Roboto"/>
              </a:rPr>
              <a:t>Windows® PC/</a:t>
            </a:r>
            <a:r>
              <a:rPr lang="zh-TW" altLang="en-US" b="1" dirty="0">
                <a:solidFill>
                  <a:srgbClr val="212529"/>
                </a:solidFill>
                <a:latin typeface="Roboto"/>
              </a:rPr>
              <a:t>伺服器</a:t>
            </a:r>
          </a:p>
          <a:p>
            <a:pPr fontAlgn="base"/>
            <a:r>
              <a:rPr lang="en-US" altLang="zh-TW" dirty="0" err="1">
                <a:solidFill>
                  <a:srgbClr val="212529"/>
                </a:solidFill>
                <a:latin typeface="Roboto"/>
              </a:rPr>
              <a:t>NetBak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 PC Agent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是免費的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Windows® 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應用程式，可將重要電腦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/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伺服器資料備份至 </a:t>
            </a:r>
            <a:r>
              <a:rPr lang="en-US" altLang="zh-TW" dirty="0">
                <a:solidFill>
                  <a:srgbClr val="212529"/>
                </a:solidFill>
                <a:latin typeface="Roboto"/>
              </a:rPr>
              <a:t>QNAP NAS</a:t>
            </a:r>
            <a:r>
              <a:rPr lang="zh-TW" altLang="en-US" dirty="0">
                <a:solidFill>
                  <a:srgbClr val="212529"/>
                </a:solidFill>
                <a:latin typeface="Roboto"/>
              </a:rPr>
              <a:t>，並在需要時還原資料。</a:t>
            </a:r>
          </a:p>
        </p:txBody>
      </p:sp>
    </p:spTree>
    <p:extLst>
      <p:ext uri="{BB962C8B-B14F-4D97-AF65-F5344CB8AC3E}">
        <p14:creationId xmlns:p14="http://schemas.microsoft.com/office/powerpoint/2010/main" val="141433046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533400" lvl="0"/>
            <a:r>
              <a:rPr lang="en-US" altLang="zh-TW" sz="3200" dirty="0"/>
              <a:t>1.1 NAS </a:t>
            </a:r>
            <a:r>
              <a:rPr lang="zh-TW" altLang="en-US" sz="3200" dirty="0"/>
              <a:t>使用手冊</a:t>
            </a:r>
            <a:endParaRPr lang="en-GB" altLang="zh-TW" sz="3200" dirty="0"/>
          </a:p>
        </p:txBody>
      </p:sp>
      <p:grpSp>
        <p:nvGrpSpPr>
          <p:cNvPr id="55" name="Shape 5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58" name="Shape 5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395536" y="843558"/>
            <a:ext cx="8229600" cy="3725680"/>
          </a:xfrm>
        </p:spPr>
        <p:txBody>
          <a:bodyPr/>
          <a:lstStyle/>
          <a:p>
            <a:r>
              <a:rPr lang="zh-TW" altLang="en-US" sz="1800" dirty="0"/>
              <a:t>下載中心</a:t>
            </a:r>
            <a:r>
              <a:rPr lang="en-US" altLang="zh-TW" sz="1800" dirty="0"/>
              <a:t>:https://www.qnap.com/zh-tw/download</a:t>
            </a:r>
          </a:p>
          <a:p>
            <a:r>
              <a:rPr lang="zh-TW" altLang="en-US" sz="1800" dirty="0"/>
              <a:t>選取產品類型、硬碟顆數、對應型號後選取 手冊</a:t>
            </a:r>
            <a:r>
              <a:rPr lang="en-US" altLang="zh-TW" sz="1800" dirty="0"/>
              <a:t>/</a:t>
            </a:r>
            <a:r>
              <a:rPr lang="zh-TW" altLang="en-US" sz="1800"/>
              <a:t>文件 ，內有各語系版本</a:t>
            </a:r>
            <a:endParaRPr lang="zh-TW" altLang="en-US" sz="1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64932"/>
            <a:ext cx="6295958" cy="33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53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4000" dirty="0"/>
              <a:t>1.2</a:t>
            </a:r>
            <a:r>
              <a:rPr lang="en-GB" sz="4000" dirty="0"/>
              <a:t>: QNAP </a:t>
            </a:r>
            <a:r>
              <a:rPr lang="en-GB" sz="4000" dirty="0" err="1"/>
              <a:t>Quts</a:t>
            </a:r>
            <a:r>
              <a:rPr lang="en-GB" sz="4000" dirty="0"/>
              <a:t> Hero </a:t>
            </a:r>
            <a:r>
              <a:rPr lang="zh-TW" altLang="en-US" sz="4000" dirty="0"/>
              <a:t>系統安裝 </a:t>
            </a:r>
            <a:endParaRPr lang="en-GB" sz="4000" dirty="0"/>
          </a:p>
        </p:txBody>
      </p:sp>
      <p:grpSp>
        <p:nvGrpSpPr>
          <p:cNvPr id="45" name="Shape 4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48" name="Shape 4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-US" altLang="zh-TW" sz="3000" dirty="0"/>
              <a:t>NAS</a:t>
            </a:r>
            <a:r>
              <a:rPr lang="zh-TW" altLang="en-US" sz="3000" dirty="0"/>
              <a:t> 第一次安裝該如何設定</a:t>
            </a:r>
            <a:r>
              <a:rPr lang="en-GB" sz="3000" dirty="0"/>
              <a:t>?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97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altLang="zh-TW" sz="2400" dirty="0"/>
              <a:t>1.</a:t>
            </a:r>
            <a:r>
              <a:rPr lang="zh-TW" altLang="en-US" sz="2400" dirty="0"/>
              <a:t>將硬碟全部拔除。</a:t>
            </a:r>
            <a:endParaRPr lang="en-US" altLang="zh-TW" sz="2400" dirty="0"/>
          </a:p>
          <a:p>
            <a:pPr lvl="0" rtl="0">
              <a:buNone/>
            </a:pPr>
            <a:r>
              <a:rPr lang="en-US" altLang="zh-TW" sz="2400" dirty="0"/>
              <a:t>2.</a:t>
            </a:r>
            <a:r>
              <a:rPr lang="zh-TW" altLang="en-US" sz="2400" dirty="0"/>
              <a:t>開啟</a:t>
            </a:r>
            <a:r>
              <a:rPr lang="en-US" altLang="zh-TW" sz="2400" dirty="0"/>
              <a:t>NAS</a:t>
            </a:r>
            <a:r>
              <a:rPr lang="zh-TW" altLang="en-US" sz="2400" dirty="0"/>
              <a:t>電源</a:t>
            </a:r>
            <a:endParaRPr lang="en-GB" sz="24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-GB" sz="2400" dirty="0"/>
              <a:t>NAS </a:t>
            </a:r>
            <a:r>
              <a:rPr lang="zh-TW" altLang="en-US" sz="2400" dirty="0"/>
              <a:t>會嘗試從</a:t>
            </a:r>
            <a:r>
              <a:rPr lang="en-US" altLang="zh-TW" sz="2400" dirty="0"/>
              <a:t>DHCP Server </a:t>
            </a:r>
            <a:r>
              <a:rPr lang="zh-TW" altLang="en-US" sz="2400" dirty="0"/>
              <a:t>取得</a:t>
            </a:r>
            <a:r>
              <a:rPr lang="en-US" altLang="zh-TW" sz="2400" dirty="0"/>
              <a:t>IP</a:t>
            </a:r>
            <a:endParaRPr lang="en-GB" sz="24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❖"/>
            </a:pPr>
            <a:r>
              <a:rPr lang="zh-TW" altLang="en-US" sz="2400" dirty="0"/>
              <a:t>如果無法從</a:t>
            </a:r>
            <a:r>
              <a:rPr lang="en-US" altLang="zh-TW" sz="2400" dirty="0"/>
              <a:t>DHCP</a:t>
            </a:r>
            <a:r>
              <a:rPr lang="zh-TW" altLang="en-US" sz="2400" dirty="0"/>
              <a:t> </a:t>
            </a:r>
            <a:r>
              <a:rPr lang="en-US" altLang="zh-TW" sz="2400" dirty="0"/>
              <a:t>Server </a:t>
            </a:r>
            <a:r>
              <a:rPr lang="zh-TW" altLang="en-US" sz="2400" dirty="0"/>
              <a:t>取得</a:t>
            </a:r>
            <a:r>
              <a:rPr lang="en-US" altLang="zh-TW" sz="2400" dirty="0"/>
              <a:t>IP</a:t>
            </a:r>
            <a:r>
              <a:rPr lang="zh-TW" altLang="en-US" sz="2400" dirty="0"/>
              <a:t>，會自動載入預設的</a:t>
            </a:r>
            <a:r>
              <a:rPr lang="en-GB" sz="2400" dirty="0"/>
              <a:t>IP</a:t>
            </a:r>
            <a:r>
              <a:rPr lang="en-US" altLang="zh-TW" sz="2400" dirty="0"/>
              <a:t>(</a:t>
            </a:r>
            <a:r>
              <a:rPr lang="en-GB" sz="2400" b="1" dirty="0"/>
              <a:t>169.254.xxx.xxx</a:t>
            </a:r>
            <a:r>
              <a:rPr lang="en-US" altLang="zh-TW" sz="2400" b="1" dirty="0"/>
              <a:t>)</a:t>
            </a:r>
            <a:endParaRPr lang="en-GB" sz="2400" b="1" dirty="0"/>
          </a:p>
          <a:p>
            <a:pPr marL="457200" indent="-381000">
              <a:buFont typeface="Arial"/>
              <a:buChar char="❖"/>
            </a:pPr>
            <a:r>
              <a:rPr lang="zh-TW" altLang="en-US" sz="2400" dirty="0"/>
              <a:t>與</a:t>
            </a:r>
            <a:r>
              <a:rPr lang="en-US" altLang="zh-TW" sz="2400" dirty="0"/>
              <a:t>NAS</a:t>
            </a:r>
            <a:r>
              <a:rPr lang="zh-TW" altLang="en-US" sz="2400" dirty="0"/>
              <a:t>連接的</a:t>
            </a:r>
            <a:r>
              <a:rPr lang="en-GB" sz="2400" dirty="0"/>
              <a:t>PC </a:t>
            </a:r>
            <a:r>
              <a:rPr lang="zh-TW" altLang="en-US" sz="2400" dirty="0"/>
              <a:t>請設定為同一子網域</a:t>
            </a:r>
            <a:r>
              <a:rPr lang="en-US" altLang="zh-TW" sz="2400" b="1" dirty="0"/>
              <a:t>(</a:t>
            </a:r>
            <a:r>
              <a:rPr lang="en-GB" altLang="zh-TW" sz="2400" dirty="0"/>
              <a:t>IP</a:t>
            </a:r>
            <a:r>
              <a:rPr lang="en-GB" altLang="zh-TW" sz="2400" b="1" dirty="0"/>
              <a:t>169.254.xxx.xxx</a:t>
            </a:r>
            <a:r>
              <a:rPr lang="en-US" altLang="zh-TW" sz="2400" b="1" dirty="0"/>
              <a:t>)</a:t>
            </a:r>
            <a:endParaRPr lang="en-GB" altLang="zh-TW" sz="2400" b="1" dirty="0"/>
          </a:p>
          <a:p>
            <a:pPr marL="76200" lvl="0" indent="0" rtl="0">
              <a:buClr>
                <a:schemeClr val="dk1"/>
              </a:buClr>
              <a:buSzPct val="100000"/>
            </a:pPr>
            <a:endParaRPr lang="en-GB" sz="2400" b="1" dirty="0"/>
          </a:p>
        </p:txBody>
      </p:sp>
      <p:grpSp>
        <p:nvGrpSpPr>
          <p:cNvPr id="55" name="Shape 5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58" name="Shape 5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buFont typeface="Arial"/>
              <a:buChar char="❖"/>
            </a:pPr>
            <a:r>
              <a:rPr lang="en-GB" sz="2400" dirty="0"/>
              <a:t>NAS </a:t>
            </a:r>
            <a:r>
              <a:rPr lang="zh-TW" altLang="en-US" sz="2400" dirty="0"/>
              <a:t>開機完成後會發出一聲長嗶聲</a:t>
            </a:r>
            <a:endParaRPr lang="en-GB" sz="24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❖"/>
            </a:pPr>
            <a:r>
              <a:rPr lang="zh-TW" altLang="en-US" sz="2400" dirty="0"/>
              <a:t>安裝</a:t>
            </a:r>
            <a:r>
              <a:rPr lang="en-GB" sz="2400" dirty="0" err="1"/>
              <a:t>Qfinder</a:t>
            </a:r>
            <a:r>
              <a:rPr lang="zh-TW" altLang="en-US" sz="2400" dirty="0"/>
              <a:t>來尋找</a:t>
            </a:r>
            <a:r>
              <a:rPr lang="en-US" altLang="zh-TW" sz="2400" dirty="0"/>
              <a:t>NAS</a:t>
            </a:r>
            <a:r>
              <a:rPr lang="zh-TW" altLang="en-US" sz="2400" dirty="0"/>
              <a:t>，並確認</a:t>
            </a:r>
            <a:r>
              <a:rPr lang="en-US" altLang="zh-TW" sz="2400" dirty="0"/>
              <a:t>IP</a:t>
            </a:r>
            <a:r>
              <a:rPr lang="zh-TW" altLang="en-US" sz="2400" dirty="0"/>
              <a:t>位址</a:t>
            </a:r>
            <a:endParaRPr lang="en-GB" sz="2400" dirty="0"/>
          </a:p>
          <a:p>
            <a:pPr marL="457200" lvl="0" indent="-381000">
              <a:buFont typeface="Arial"/>
              <a:buChar char="❖"/>
            </a:pPr>
            <a:r>
              <a:rPr lang="zh-TW" altLang="en-US" sz="2400" dirty="0"/>
              <a:t>建議在此時把</a:t>
            </a:r>
            <a:r>
              <a:rPr lang="en-US" altLang="zh-TW" sz="2400" dirty="0"/>
              <a:t>NAS</a:t>
            </a:r>
            <a:r>
              <a:rPr lang="zh-TW" altLang="en-US" sz="2400" dirty="0"/>
              <a:t> </a:t>
            </a:r>
            <a:r>
              <a:rPr lang="en-GB" altLang="zh-TW" sz="2400" dirty="0"/>
              <a:t>firmware</a:t>
            </a:r>
            <a:r>
              <a:rPr lang="zh-TW" altLang="en-US" sz="2400" dirty="0"/>
              <a:t>升級到最新</a:t>
            </a:r>
            <a:r>
              <a:rPr lang="en-US" altLang="zh-TW" sz="2400" dirty="0"/>
              <a:t>(</a:t>
            </a:r>
            <a:r>
              <a:rPr lang="zh-TW" altLang="en-US" sz="2400" dirty="0"/>
              <a:t>升級完成後，</a:t>
            </a:r>
            <a:r>
              <a:rPr lang="en-US" altLang="zh-TW" sz="2400" dirty="0"/>
              <a:t>NAS</a:t>
            </a:r>
            <a:r>
              <a:rPr lang="zh-TW" altLang="en-US" sz="2400" dirty="0"/>
              <a:t>會重新開機</a:t>
            </a:r>
            <a:r>
              <a:rPr lang="en-US" altLang="zh-TW" sz="2400" dirty="0"/>
              <a:t>)</a:t>
            </a:r>
            <a:endParaRPr lang="en-GB" altLang="zh-TW" sz="24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❖"/>
            </a:pPr>
            <a:r>
              <a:rPr lang="zh-TW" altLang="en-US" sz="2400" dirty="0"/>
              <a:t>現在請將硬碟插入</a:t>
            </a:r>
            <a:r>
              <a:rPr lang="en-US" altLang="zh-TW" sz="2400" dirty="0"/>
              <a:t>NAS</a:t>
            </a:r>
            <a:r>
              <a:rPr lang="zh-TW" altLang="en-US" sz="2400" dirty="0"/>
              <a:t>並開始安裝步驟</a:t>
            </a:r>
            <a:endParaRPr lang="en-GB" sz="2400" dirty="0"/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➢"/>
            </a:pPr>
            <a:r>
              <a:rPr lang="zh-TW" altLang="en-US" dirty="0"/>
              <a:t>硬碟所有的分割區與資料會全部清除</a:t>
            </a:r>
            <a:endParaRPr lang="en-GB" sz="2400" dirty="0"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n-US" altLang="zh-TW" sz="3000" dirty="0"/>
              <a:t>NAS </a:t>
            </a:r>
            <a:r>
              <a:rPr lang="zh-TW" altLang="en-US" sz="3000" dirty="0"/>
              <a:t>第一次安裝該如何設定</a:t>
            </a:r>
            <a:r>
              <a:rPr lang="en-US" altLang="zh-TW" sz="3000" dirty="0"/>
              <a:t>?</a:t>
            </a:r>
            <a:endParaRPr lang="en-GB" sz="3000" dirty="0"/>
          </a:p>
        </p:txBody>
      </p:sp>
      <p:grpSp>
        <p:nvGrpSpPr>
          <p:cNvPr id="65" name="Shape 65"/>
          <p:cNvGrpSpPr/>
          <p:nvPr/>
        </p:nvGrpSpPr>
        <p:grpSpPr>
          <a:xfrm>
            <a:off x="0" y="0"/>
            <a:ext cx="9150899" cy="5148258"/>
            <a:chOff x="0" y="0"/>
            <a:chExt cx="9150899" cy="5148258"/>
          </a:xfrm>
        </p:grpSpPr>
        <p:sp>
          <p:nvSpPr>
            <p:cNvPr id="66" name="Shape 66"/>
            <p:cNvSpPr/>
            <p:nvPr/>
          </p:nvSpPr>
          <p:spPr>
            <a:xfrm>
              <a:off x="0" y="0"/>
              <a:ext cx="9150899" cy="2436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661596" y="19485"/>
              <a:ext cx="1219200" cy="20002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68" name="Shape 68"/>
            <p:cNvSpPr/>
            <p:nvPr/>
          </p:nvSpPr>
          <p:spPr>
            <a:xfrm>
              <a:off x="0" y="5070258"/>
              <a:ext cx="9150899" cy="78000"/>
            </a:xfrm>
            <a:prstGeom prst="rect">
              <a:avLst/>
            </a:prstGeom>
            <a:solidFill>
              <a:srgbClr val="60B2E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f220f5-ee29-4263-80ab-1a6ecd269c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4F15BA6FDB83DF45ACBB97339620D687" ma:contentTypeVersion="18" ma:contentTypeDescription="建立新的文件。" ma:contentTypeScope="" ma:versionID="a5d5e632c956f70f8b9aa38fdff4d045">
  <xsd:schema xmlns:xsd="http://www.w3.org/2001/XMLSchema" xmlns:xs="http://www.w3.org/2001/XMLSchema" xmlns:p="http://schemas.microsoft.com/office/2006/metadata/properties" xmlns:ns3="34f220f5-ee29-4263-80ab-1a6ecd269c52" xmlns:ns4="cd1d27fb-d87a-4c42-9852-348a627560e4" targetNamespace="http://schemas.microsoft.com/office/2006/metadata/properties" ma:root="true" ma:fieldsID="74228884546db505618ab3bc9b0d7c50" ns3:_="" ns4:_="">
    <xsd:import namespace="34f220f5-ee29-4263-80ab-1a6ecd269c52"/>
    <xsd:import namespace="cd1d27fb-d87a-4c42-9852-348a627560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220f5-ee29-4263-80ab-1a6ecd269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d27fb-d87a-4c42-9852-348a627560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9E7E8-389A-4933-9721-BC223819E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153E4-BC58-415A-A23F-DA7E6E6D243E}">
  <ds:schemaRefs>
    <ds:schemaRef ds:uri="http://schemas.microsoft.com/office/2006/documentManagement/types"/>
    <ds:schemaRef ds:uri="cd1d27fb-d87a-4c42-9852-348a627560e4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34f220f5-ee29-4263-80ab-1a6ecd269c5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57586AF-4B8F-466E-BDD8-EB85DCB8C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220f5-ee29-4263-80ab-1a6ecd269c52"/>
    <ds:schemaRef ds:uri="cd1d27fb-d87a-4c42-9852-348a62756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1397</Words>
  <Application>Microsoft Office PowerPoint</Application>
  <PresentationFormat>如螢幕大小 (16:9)</PresentationFormat>
  <Paragraphs>254</Paragraphs>
  <Slides>52</Slides>
  <Notes>52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0" baseType="lpstr">
      <vt:lpstr>Arial Unicode MS</vt:lpstr>
      <vt:lpstr>inherit</vt:lpstr>
      <vt:lpstr>Roboto</vt:lpstr>
      <vt:lpstr>新細明體</vt:lpstr>
      <vt:lpstr>Arial</vt:lpstr>
      <vt:lpstr>Calibri</vt:lpstr>
      <vt:lpstr>Tahoma</vt:lpstr>
      <vt:lpstr>simple-light</vt:lpstr>
      <vt:lpstr>Quts Hero NAS 基本安裝</vt:lpstr>
      <vt:lpstr>Agenda</vt:lpstr>
      <vt:lpstr>Agenda</vt:lpstr>
      <vt:lpstr>Agenda</vt:lpstr>
      <vt:lpstr>1. QNAP Hero NAS 基本安裝 </vt:lpstr>
      <vt:lpstr>1.1 NAS 使用手冊</vt:lpstr>
      <vt:lpstr>1.2: QNAP Quts Hero 系統安裝 </vt:lpstr>
      <vt:lpstr>NAS 第一次安裝該如何設定?</vt:lpstr>
      <vt:lpstr>NAS 第一次安裝該如何設定?</vt:lpstr>
      <vt:lpstr>韌體的更新方法</vt:lpstr>
      <vt:lpstr>韌體的更新方法</vt:lpstr>
      <vt:lpstr>韌體的更新方法</vt:lpstr>
      <vt:lpstr>帳號密碼忘記的處理方式</vt:lpstr>
      <vt:lpstr>帳號密碼忘記的處理方式</vt:lpstr>
      <vt:lpstr>帳號密碼忘記的處理方式</vt:lpstr>
      <vt:lpstr>保固與QID註冊</vt:lpstr>
      <vt:lpstr>2. 硬體故障排除流程 </vt:lpstr>
      <vt:lpstr>2.1 NAS硬體檢查流程圖</vt:lpstr>
      <vt:lpstr>2.2 網路交換器硬體檢查流程圖</vt:lpstr>
      <vt:lpstr>2.3 路由器硬體檢查流程圖</vt:lpstr>
      <vt:lpstr>2.4 磁碟掉線處理方式檢查流程圖</vt:lpstr>
      <vt:lpstr>2.5 磁碟更換流程圖</vt:lpstr>
      <vt:lpstr>3:儲存與快照總管設定</vt:lpstr>
      <vt:lpstr>3.1系統儲存池/資料儲存池</vt:lpstr>
      <vt:lpstr>3.1系統儲存池/資料儲存池</vt:lpstr>
      <vt:lpstr>3.1系統儲存池/資料儲存池</vt:lpstr>
      <vt:lpstr>3.2 共用資料夾建立</vt:lpstr>
      <vt:lpstr>3.2 共用資料夾建立</vt:lpstr>
      <vt:lpstr>3.3 iSCSI Lun建置</vt:lpstr>
      <vt:lpstr>3.3 iSCSI Lun建置</vt:lpstr>
      <vt:lpstr>3.3 iSCSI Lun建置</vt:lpstr>
      <vt:lpstr>3.3 iSCSI Lun建置</vt:lpstr>
      <vt:lpstr>3.3 iSCSI Lun建置</vt:lpstr>
      <vt:lpstr>3.4 建立與回復快照 (還原/複製/恢復資料夾快照)</vt:lpstr>
      <vt:lpstr>3.4 建立與回復快照 (還原/複製/恢復資料夾快照)</vt:lpstr>
      <vt:lpstr>3.4 建立與回復快照 (還原/複製/恢復資料夾快照)</vt:lpstr>
      <vt:lpstr>3.4 建立與回復快照 (還原/複製/恢復資料夾快照)</vt:lpstr>
      <vt:lpstr>3.4 建立與回復快照 (還原/複製/恢復資料夾快照)</vt:lpstr>
      <vt:lpstr>3.4 建立與回復快照 (還原/複製/恢復資料夾快照)</vt:lpstr>
      <vt:lpstr>4. 權限設定/檔案分享</vt:lpstr>
      <vt:lpstr>4.1 權限設定</vt:lpstr>
      <vt:lpstr>4.1 權限設定</vt:lpstr>
      <vt:lpstr>4.1 權限設定</vt:lpstr>
      <vt:lpstr>4.1 權限設定</vt:lpstr>
      <vt:lpstr>4.1 權限設定</vt:lpstr>
      <vt:lpstr>4.2 SMB(CIFS) / AFP</vt:lpstr>
      <vt:lpstr>5. QNAP應用程式介紹</vt:lpstr>
      <vt:lpstr>5.1 Virtualization Station</vt:lpstr>
      <vt:lpstr>5.2 Qsync</vt:lpstr>
      <vt:lpstr>5.3 Hybrid Backup Sync </vt:lpstr>
      <vt:lpstr>5.4 Hyper Data Protector</vt:lpstr>
      <vt:lpstr>5.5 NetBak PC Agent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QNAP NAS Troubleshooting</dc:title>
  <dc:creator>Smith Master</dc:creator>
  <cp:lastModifiedBy>Smith Lee 李文豪</cp:lastModifiedBy>
  <cp:revision>123</cp:revision>
  <dcterms:modified xsi:type="dcterms:W3CDTF">2024-06-11T02:37:57Z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0x0101004F15BA6FDB83DF45ACBB97339620D687</vt:lpwstr>
  </property>
</Properties>
</file>